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262" r:id="rId3"/>
    <p:sldId id="311" r:id="rId4"/>
    <p:sldId id="317" r:id="rId5"/>
    <p:sldId id="316" r:id="rId6"/>
    <p:sldId id="318" r:id="rId7"/>
    <p:sldId id="326" r:id="rId8"/>
    <p:sldId id="331" r:id="rId9"/>
    <p:sldId id="330" r:id="rId10"/>
    <p:sldId id="327" r:id="rId11"/>
    <p:sldId id="328" r:id="rId12"/>
    <p:sldId id="321" r:id="rId13"/>
    <p:sldId id="323" r:id="rId14"/>
    <p:sldId id="322" r:id="rId15"/>
    <p:sldId id="324" r:id="rId16"/>
    <p:sldId id="329" r:id="rId17"/>
    <p:sldId id="319" r:id="rId18"/>
    <p:sldId id="334" r:id="rId19"/>
    <p:sldId id="335" r:id="rId20"/>
    <p:sldId id="332" r:id="rId21"/>
    <p:sldId id="295" r:id="rId22"/>
    <p:sldId id="325"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8D1B"/>
    <a:srgbClr val="AAE0FA"/>
    <a:srgbClr val="FFC000"/>
    <a:srgbClr val="92D050"/>
    <a:srgbClr val="F75757"/>
    <a:srgbClr val="708C96"/>
    <a:srgbClr val="7D8F94"/>
    <a:srgbClr val="1180B8"/>
    <a:srgbClr val="6D2FA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72" autoAdjust="0"/>
    <p:restoredTop sz="83908" autoAdjust="0"/>
  </p:normalViewPr>
  <p:slideViewPr>
    <p:cSldViewPr snapToGrid="0" snapToObjects="1">
      <p:cViewPr>
        <p:scale>
          <a:sx n="60" d="100"/>
          <a:sy n="60" d="100"/>
        </p:scale>
        <p:origin x="-1782" y="-102"/>
      </p:cViewPr>
      <p:guideLst>
        <p:guide orient="horz" pos="2160"/>
        <p:guide pos="2880"/>
      </p:guideLst>
    </p:cSldViewPr>
  </p:slideViewPr>
  <p:notesTextViewPr>
    <p:cViewPr>
      <p:scale>
        <a:sx n="3" d="2"/>
        <a:sy n="3" d="2"/>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EE31E8-43A8-054E-99DA-064FFEC40222}" type="datetimeFigureOut">
              <a:rPr lang="en-US" smtClean="0"/>
              <a:pPr/>
              <a:t>10/6/2014</a:t>
            </a:fld>
            <a:endParaRPr lang="pt-B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96CA64-61A0-9446-B0B3-9E1C45887A17}" type="slidenum">
              <a:rPr lang="pt-BR" smtClean="0"/>
              <a:pPr/>
              <a:t>‹nº›</a:t>
            </a:fld>
            <a:endParaRPr lang="pt-BR"/>
          </a:p>
        </p:txBody>
      </p:sp>
    </p:spTree>
    <p:extLst>
      <p:ext uri="{BB962C8B-B14F-4D97-AF65-F5344CB8AC3E}">
        <p14:creationId xmlns:p14="http://schemas.microsoft.com/office/powerpoint/2010/main" xmlns="" val="268121063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5396CA64-61A0-9446-B0B3-9E1C45887A17}" type="slidenum">
              <a:rPr lang="pt-BR" smtClean="0"/>
              <a:pPr/>
              <a:t>1</a:t>
            </a:fld>
            <a:endParaRPr lang="pt-B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32AFDBC0-2668-4849-9AFD-AAA47AFD92FF}" type="slidenum">
              <a:rPr lang="pt-BR" smtClean="0"/>
              <a:pPr/>
              <a:t>10</a:t>
            </a:fld>
            <a:endParaRPr lang="pt-BR"/>
          </a:p>
        </p:txBody>
      </p:sp>
    </p:spTree>
    <p:extLst>
      <p:ext uri="{BB962C8B-B14F-4D97-AF65-F5344CB8AC3E}">
        <p14:creationId xmlns:p14="http://schemas.microsoft.com/office/powerpoint/2010/main" xmlns="" val="1158399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32AFDBC0-2668-4849-9AFD-AAA47AFD92FF}" type="slidenum">
              <a:rPr lang="pt-BR" smtClean="0"/>
              <a:pPr/>
              <a:t>11</a:t>
            </a:fld>
            <a:endParaRPr lang="pt-BR"/>
          </a:p>
        </p:txBody>
      </p:sp>
    </p:spTree>
    <p:extLst>
      <p:ext uri="{BB962C8B-B14F-4D97-AF65-F5344CB8AC3E}">
        <p14:creationId xmlns:p14="http://schemas.microsoft.com/office/powerpoint/2010/main" xmlns="" val="1158399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32AFDBC0-2668-4849-9AFD-AAA47AFD92FF}" type="slidenum">
              <a:rPr lang="pt-BR" smtClean="0"/>
              <a:pPr/>
              <a:t>12</a:t>
            </a:fld>
            <a:endParaRPr lang="pt-BR"/>
          </a:p>
        </p:txBody>
      </p:sp>
    </p:spTree>
    <p:extLst>
      <p:ext uri="{BB962C8B-B14F-4D97-AF65-F5344CB8AC3E}">
        <p14:creationId xmlns:p14="http://schemas.microsoft.com/office/powerpoint/2010/main" xmlns="" val="1158399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A</a:t>
            </a:r>
            <a:r>
              <a:rPr lang="pt-BR" baseline="0" dirty="0" smtClean="0"/>
              <a:t> Beraca, empresa </a:t>
            </a:r>
            <a:r>
              <a:rPr lang="pt-BR" b="1" baseline="0" dirty="0" smtClean="0"/>
              <a:t>brasileira com 57 anos de história</a:t>
            </a:r>
            <a:r>
              <a:rPr lang="pt-BR" baseline="0" dirty="0" smtClean="0"/>
              <a:t> e atuação em quatro áreas – </a:t>
            </a:r>
            <a:r>
              <a:rPr lang="pt-BR" b="1" baseline="0" dirty="0" smtClean="0"/>
              <a:t>WT, AN&amp;H, FI e HPC</a:t>
            </a:r>
            <a:r>
              <a:rPr lang="pt-BR" baseline="0" dirty="0" smtClean="0"/>
              <a:t> – tem descoberto algumas possíveis respostas para estes questionamentos.</a:t>
            </a:r>
            <a:endParaRPr lang="pt-BR" dirty="0"/>
          </a:p>
        </p:txBody>
      </p:sp>
      <p:sp>
        <p:nvSpPr>
          <p:cNvPr id="4" name="Espaço Reservado para Número de Slide 3"/>
          <p:cNvSpPr>
            <a:spLocks noGrp="1"/>
          </p:cNvSpPr>
          <p:nvPr>
            <p:ph type="sldNum" sz="quarter" idx="10"/>
          </p:nvPr>
        </p:nvSpPr>
        <p:spPr/>
        <p:txBody>
          <a:bodyPr/>
          <a:lstStyle/>
          <a:p>
            <a:fld id="{32AFDBC0-2668-4849-9AFD-AAA47AFD92FF}" type="slidenum">
              <a:rPr lang="pt-BR" smtClean="0"/>
              <a:pPr/>
              <a:t>13</a:t>
            </a:fld>
            <a:endParaRPr lang="pt-BR"/>
          </a:p>
        </p:txBody>
      </p:sp>
    </p:spTree>
    <p:extLst>
      <p:ext uri="{BB962C8B-B14F-4D97-AF65-F5344CB8AC3E}">
        <p14:creationId xmlns:p14="http://schemas.microsoft.com/office/powerpoint/2010/main" xmlns="" val="11583990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Entre as nossas iniciativas está o Programa de Valorização da Sociobiodiversidade®, </a:t>
            </a:r>
            <a:r>
              <a:rPr lang="pt-BR" baseline="0" dirty="0" smtClean="0"/>
              <a:t>alinhando com os pontos defendidos pelo Protocolo de Nagoya e a agenda das empresas que estão desbravando novos caminhos para o mundo dos negócios. Aqui está um breve resumo do universo que vou abordar:</a:t>
            </a:r>
          </a:p>
          <a:p>
            <a:endParaRPr lang="pt-BR" baseline="0" dirty="0" smtClean="0"/>
          </a:p>
          <a:p>
            <a:pPr marL="342900" indent="-342900">
              <a:buFontTx/>
              <a:buChar char="-"/>
            </a:pPr>
            <a:r>
              <a:rPr lang="pt-BR" sz="1200" b="1" dirty="0" smtClean="0">
                <a:latin typeface="Corbel" panose="020B0503020204020204" pitchFamily="34" charset="0"/>
              </a:rPr>
              <a:t>6 Estados brasileiros</a:t>
            </a:r>
          </a:p>
          <a:p>
            <a:pPr marL="285750" indent="-285750">
              <a:buFontTx/>
              <a:buChar char="-"/>
            </a:pPr>
            <a:r>
              <a:rPr lang="pt-BR" sz="1200" b="1" dirty="0" smtClean="0">
                <a:latin typeface="Corbel" panose="020B0503020204020204" pitchFamily="34" charset="0"/>
              </a:rPr>
              <a:t>50 cooperativas</a:t>
            </a:r>
          </a:p>
          <a:p>
            <a:pPr marL="285750" indent="-285750">
              <a:buFontTx/>
              <a:buChar char="-"/>
            </a:pPr>
            <a:r>
              <a:rPr lang="pt-BR" sz="1200" b="1" dirty="0" smtClean="0">
                <a:latin typeface="Corbel" panose="020B0503020204020204" pitchFamily="34" charset="0"/>
              </a:rPr>
              <a:t>160 comunidades</a:t>
            </a:r>
          </a:p>
          <a:p>
            <a:pPr marL="285750" indent="-285750">
              <a:buFontTx/>
              <a:buChar char="-"/>
            </a:pPr>
            <a:r>
              <a:rPr lang="pt-BR" sz="1200" b="1" dirty="0" smtClean="0">
                <a:latin typeface="Corbel" panose="020B0503020204020204" pitchFamily="34" charset="0"/>
              </a:rPr>
              <a:t>2.500 famílias </a:t>
            </a:r>
          </a:p>
          <a:p>
            <a:pPr marL="285750" indent="-285750">
              <a:buFontTx/>
              <a:buChar char="-"/>
            </a:pPr>
            <a:r>
              <a:rPr lang="pt-BR" sz="1200" b="1" dirty="0" smtClean="0">
                <a:latin typeface="Corbel" panose="020B0503020204020204" pitchFamily="34" charset="0"/>
              </a:rPr>
              <a:t>7.500 pessoas </a:t>
            </a:r>
            <a:endParaRPr lang="pt-BR" sz="800" b="1" dirty="0" smtClean="0"/>
          </a:p>
          <a:p>
            <a:endParaRPr lang="pt-BR" dirty="0"/>
          </a:p>
        </p:txBody>
      </p:sp>
      <p:sp>
        <p:nvSpPr>
          <p:cNvPr id="4" name="Espaço Reservado para Número de Slide 3"/>
          <p:cNvSpPr>
            <a:spLocks noGrp="1"/>
          </p:cNvSpPr>
          <p:nvPr>
            <p:ph type="sldNum" sz="quarter" idx="10"/>
          </p:nvPr>
        </p:nvSpPr>
        <p:spPr/>
        <p:txBody>
          <a:bodyPr/>
          <a:lstStyle/>
          <a:p>
            <a:fld id="{32AFDBC0-2668-4849-9AFD-AAA47AFD92FF}" type="slidenum">
              <a:rPr lang="pt-BR" smtClean="0"/>
              <a:pPr/>
              <a:t>14</a:t>
            </a:fld>
            <a:endParaRPr lang="pt-BR"/>
          </a:p>
        </p:txBody>
      </p:sp>
    </p:spTree>
    <p:extLst>
      <p:ext uri="{BB962C8B-B14F-4D97-AF65-F5344CB8AC3E}">
        <p14:creationId xmlns:p14="http://schemas.microsoft.com/office/powerpoint/2010/main" xmlns="" val="11583990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Por meio deste mapa de processos</a:t>
            </a:r>
            <a:r>
              <a:rPr lang="pt-BR" baseline="0" dirty="0" smtClean="0"/>
              <a:t> podemos entender como se dão os trabalhos da Beraca desde as comunidades até os parceiros, sejam eles comerciais ou estratégicos para outros objetivos. Por uma feliz coincidência, uma das empresas com as quais mais intensificamos os trabalhos nos últimos tempos está representada aqui também, a Yves </a:t>
            </a:r>
            <a:r>
              <a:rPr lang="pt-BR" baseline="0" dirty="0" err="1" smtClean="0"/>
              <a:t>Rocher</a:t>
            </a:r>
            <a:r>
              <a:rPr lang="pt-BR" baseline="0" dirty="0" smtClean="0"/>
              <a:t>, totalmente empenhada na sustentabilidade dos segmentos em que atua. Depois, se você quiser, Claude, pode até falar um pouco dos resultados concretos que este tipo de estratégia gera no final do dia. </a:t>
            </a:r>
            <a:endParaRPr lang="pt-BR" sz="800" b="1" dirty="0" smtClean="0"/>
          </a:p>
          <a:p>
            <a:endParaRPr lang="pt-BR" dirty="0"/>
          </a:p>
        </p:txBody>
      </p:sp>
      <p:sp>
        <p:nvSpPr>
          <p:cNvPr id="4" name="Espaço Reservado para Número de Slide 3"/>
          <p:cNvSpPr>
            <a:spLocks noGrp="1"/>
          </p:cNvSpPr>
          <p:nvPr>
            <p:ph type="sldNum" sz="quarter" idx="10"/>
          </p:nvPr>
        </p:nvSpPr>
        <p:spPr/>
        <p:txBody>
          <a:bodyPr/>
          <a:lstStyle/>
          <a:p>
            <a:fld id="{32AFDBC0-2668-4849-9AFD-AAA47AFD92FF}" type="slidenum">
              <a:rPr lang="pt-BR" smtClean="0"/>
              <a:pPr/>
              <a:t>15</a:t>
            </a:fld>
            <a:endParaRPr lang="pt-BR"/>
          </a:p>
        </p:txBody>
      </p:sp>
    </p:spTree>
    <p:extLst>
      <p:ext uri="{BB962C8B-B14F-4D97-AF65-F5344CB8AC3E}">
        <p14:creationId xmlns:p14="http://schemas.microsoft.com/office/powerpoint/2010/main" xmlns="" val="1158399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Por meio deste mapa de processos</a:t>
            </a:r>
            <a:r>
              <a:rPr lang="pt-BR" baseline="0" dirty="0" smtClean="0"/>
              <a:t> podemos entender como se dão os trabalhos da Beraca desde as comunidades até os parceiros, sejam eles comerciais ou estratégicos para outros objetivos. Por uma feliz coincidência, uma das empresas com as quais mais intensificamos os trabalhos nos últimos tempos está representada aqui também, a Yves </a:t>
            </a:r>
            <a:r>
              <a:rPr lang="pt-BR" baseline="0" dirty="0" err="1" smtClean="0"/>
              <a:t>Rocher</a:t>
            </a:r>
            <a:r>
              <a:rPr lang="pt-BR" baseline="0" dirty="0" smtClean="0"/>
              <a:t>, totalmente empenhada na sustentabilidade dos segmentos em que atua. Depois, se você quiser, Claude, pode até falar um pouco dos resultados concretos que este tipo de estratégia gera no final do dia. </a:t>
            </a:r>
            <a:endParaRPr lang="pt-BR" sz="800" b="1" dirty="0" smtClean="0"/>
          </a:p>
          <a:p>
            <a:endParaRPr lang="pt-BR" dirty="0"/>
          </a:p>
        </p:txBody>
      </p:sp>
      <p:sp>
        <p:nvSpPr>
          <p:cNvPr id="4" name="Espaço Reservado para Número de Slide 3"/>
          <p:cNvSpPr>
            <a:spLocks noGrp="1"/>
          </p:cNvSpPr>
          <p:nvPr>
            <p:ph type="sldNum" sz="quarter" idx="10"/>
          </p:nvPr>
        </p:nvSpPr>
        <p:spPr/>
        <p:txBody>
          <a:bodyPr/>
          <a:lstStyle/>
          <a:p>
            <a:fld id="{32AFDBC0-2668-4849-9AFD-AAA47AFD92FF}" type="slidenum">
              <a:rPr lang="pt-BR" smtClean="0"/>
              <a:pPr/>
              <a:t>16</a:t>
            </a:fld>
            <a:endParaRPr lang="pt-BR"/>
          </a:p>
        </p:txBody>
      </p:sp>
    </p:spTree>
    <p:extLst>
      <p:ext uri="{BB962C8B-B14F-4D97-AF65-F5344CB8AC3E}">
        <p14:creationId xmlns:p14="http://schemas.microsoft.com/office/powerpoint/2010/main" xmlns="" val="1158399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pt-BR" dirty="0" smtClean="0"/>
              <a:t>Um dos casos que podemos explorar é da COOPEMAFLIMA,</a:t>
            </a:r>
            <a:r>
              <a:rPr lang="pt-BR" baseline="0" dirty="0" smtClean="0"/>
              <a:t> uma das cooperativas com as quais a Beraca interagi. Além dos trabalhos ligados à coleta de sementes, vale destacar a proposta local de empoderamento das mulheres. Neste grupo, são elas que assumem o papel de presidência. </a:t>
            </a:r>
            <a:endParaRPr lang="pt-BR" dirty="0"/>
          </a:p>
        </p:txBody>
      </p:sp>
      <p:sp>
        <p:nvSpPr>
          <p:cNvPr id="4" name="Slide Number Placeholder 3"/>
          <p:cNvSpPr>
            <a:spLocks noGrp="1"/>
          </p:cNvSpPr>
          <p:nvPr>
            <p:ph type="sldNum" sz="quarter" idx="10"/>
          </p:nvPr>
        </p:nvSpPr>
        <p:spPr/>
        <p:txBody>
          <a:bodyPr/>
          <a:lstStyle/>
          <a:p>
            <a:fld id="{5396CA64-61A0-9446-B0B3-9E1C45887A17}" type="slidenum">
              <a:rPr lang="pt-BR" smtClean="0"/>
              <a:pPr/>
              <a:t>17</a:t>
            </a:fld>
            <a:endParaRPr lang="pt-BR"/>
          </a:p>
        </p:txBody>
      </p:sp>
    </p:spTree>
    <p:extLst>
      <p:ext uri="{BB962C8B-B14F-4D97-AF65-F5344CB8AC3E}">
        <p14:creationId xmlns:p14="http://schemas.microsoft.com/office/powerpoint/2010/main" xmlns="" val="35071999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pt-BR" dirty="0" smtClean="0"/>
              <a:t>Entre os apoiadores</a:t>
            </a:r>
            <a:r>
              <a:rPr lang="pt-BR" baseline="0" dirty="0" smtClean="0"/>
              <a:t> do nosso trabalho junto à COOPEMAFLIMA está a Fundação </a:t>
            </a:r>
            <a:r>
              <a:rPr lang="pt-BR" baseline="0" dirty="0" err="1" smtClean="0"/>
              <a:t>L’Occitane</a:t>
            </a:r>
            <a:r>
              <a:rPr lang="pt-BR" baseline="0" dirty="0" smtClean="0"/>
              <a:t>. </a:t>
            </a:r>
            <a:endParaRPr lang="pt-BR" dirty="0"/>
          </a:p>
        </p:txBody>
      </p:sp>
      <p:sp>
        <p:nvSpPr>
          <p:cNvPr id="4" name="Slide Number Placeholder 3"/>
          <p:cNvSpPr>
            <a:spLocks noGrp="1"/>
          </p:cNvSpPr>
          <p:nvPr>
            <p:ph type="sldNum" sz="quarter" idx="10"/>
          </p:nvPr>
        </p:nvSpPr>
        <p:spPr/>
        <p:txBody>
          <a:bodyPr/>
          <a:lstStyle/>
          <a:p>
            <a:fld id="{5396CA64-61A0-9446-B0B3-9E1C45887A17}" type="slidenum">
              <a:rPr lang="pt-BR" smtClean="0"/>
              <a:pPr/>
              <a:t>18</a:t>
            </a:fld>
            <a:endParaRPr lang="pt-BR"/>
          </a:p>
        </p:txBody>
      </p:sp>
    </p:spTree>
    <p:extLst>
      <p:ext uri="{BB962C8B-B14F-4D97-AF65-F5344CB8AC3E}">
        <p14:creationId xmlns:p14="http://schemas.microsoft.com/office/powerpoint/2010/main" xmlns="" val="35071999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pt-BR" sz="1200" dirty="0" smtClean="0">
                <a:latin typeface="Garamond" pitchFamily="18" charset="0"/>
              </a:rPr>
              <a:t>Crianças da comunidade de Nazarezinho, no Pará, em   premiação feita pela Beraca em parceria com a </a:t>
            </a:r>
            <a:r>
              <a:rPr lang="pt-BR" sz="1200" dirty="0" err="1" smtClean="0">
                <a:latin typeface="Garamond" pitchFamily="18" charset="0"/>
              </a:rPr>
              <a:t>Kiehl's</a:t>
            </a:r>
            <a:r>
              <a:rPr lang="pt-BR" sz="1200" dirty="0" smtClean="0">
                <a:latin typeface="Garamond" pitchFamily="18" charset="0"/>
              </a:rPr>
              <a:t>.</a:t>
            </a:r>
            <a:endParaRPr lang="pt-BR" sz="1200" dirty="0">
              <a:latin typeface="Garamond" pitchFamily="18" charset="0"/>
            </a:endParaRPr>
          </a:p>
        </p:txBody>
      </p:sp>
      <p:sp>
        <p:nvSpPr>
          <p:cNvPr id="4" name="Slide Number Placeholder 3"/>
          <p:cNvSpPr>
            <a:spLocks noGrp="1"/>
          </p:cNvSpPr>
          <p:nvPr>
            <p:ph type="sldNum" sz="quarter" idx="10"/>
          </p:nvPr>
        </p:nvSpPr>
        <p:spPr/>
        <p:txBody>
          <a:bodyPr/>
          <a:lstStyle/>
          <a:p>
            <a:fld id="{5396CA64-61A0-9446-B0B3-9E1C45887A17}" type="slidenum">
              <a:rPr lang="pt-BR" smtClean="0"/>
              <a:pPr/>
              <a:t>19</a:t>
            </a:fld>
            <a:endParaRPr lang="pt-BR"/>
          </a:p>
        </p:txBody>
      </p:sp>
    </p:spTree>
    <p:extLst>
      <p:ext uri="{BB962C8B-B14F-4D97-AF65-F5344CB8AC3E}">
        <p14:creationId xmlns:p14="http://schemas.microsoft.com/office/powerpoint/2010/main" xmlns="" val="3507199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5396CA64-61A0-9446-B0B3-9E1C45887A17}" type="slidenum">
              <a:rPr lang="pt-BR" smtClean="0"/>
              <a:pPr/>
              <a:t>2</a:t>
            </a:fld>
            <a:endParaRPr lang="pt-BR"/>
          </a:p>
        </p:txBody>
      </p:sp>
    </p:spTree>
    <p:extLst>
      <p:ext uri="{BB962C8B-B14F-4D97-AF65-F5344CB8AC3E}">
        <p14:creationId xmlns:p14="http://schemas.microsoft.com/office/powerpoint/2010/main" xmlns="" val="26986994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pt-BR" dirty="0" smtClean="0"/>
              <a:t>Como entender o</a:t>
            </a:r>
            <a:r>
              <a:rPr lang="pt-BR" baseline="0" dirty="0" smtClean="0"/>
              <a:t> papel do Protocolo de Nagoya nas atividades das empresas? Hoje, o mercado já está atento a questões-chave como a repartição de benefícios e a rastreabilidade. Nós já fazemos isso e sabemos que é fundamental para os diversos públicos com os quais lidamos. No Brasil, especificamente, essa questão ainda não está muito bem regulada – o que pode ser comprovado pela não assinatura do país para a vigência do Protocolo. Infelizmente, isso dá margens para que ainda exista uma forte exploração social e degradação do meio ambiente. </a:t>
            </a:r>
            <a:endParaRPr lang="pt-BR" dirty="0"/>
          </a:p>
        </p:txBody>
      </p:sp>
      <p:sp>
        <p:nvSpPr>
          <p:cNvPr id="4" name="Slide Number Placeholder 3"/>
          <p:cNvSpPr>
            <a:spLocks noGrp="1"/>
          </p:cNvSpPr>
          <p:nvPr>
            <p:ph type="sldNum" sz="quarter" idx="10"/>
          </p:nvPr>
        </p:nvSpPr>
        <p:spPr/>
        <p:txBody>
          <a:bodyPr/>
          <a:lstStyle/>
          <a:p>
            <a:fld id="{5396CA64-61A0-9446-B0B3-9E1C45887A17}" type="slidenum">
              <a:rPr lang="pt-BR" smtClean="0"/>
              <a:pPr/>
              <a:t>20</a:t>
            </a:fld>
            <a:endParaRPr lang="pt-BR"/>
          </a:p>
        </p:txBody>
      </p:sp>
    </p:spTree>
    <p:extLst>
      <p:ext uri="{BB962C8B-B14F-4D97-AF65-F5344CB8AC3E}">
        <p14:creationId xmlns:p14="http://schemas.microsoft.com/office/powerpoint/2010/main" xmlns="" val="35071999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smtClean="0"/>
              <a:t>Abertura do</a:t>
            </a:r>
            <a:r>
              <a:rPr lang="pt-BR" baseline="0" dirty="0" smtClean="0"/>
              <a:t> momento para esclarecimento de dúvidas.</a:t>
            </a:r>
            <a:endParaRPr lang="pt-BR" dirty="0"/>
          </a:p>
        </p:txBody>
      </p:sp>
      <p:sp>
        <p:nvSpPr>
          <p:cNvPr id="4" name="Slide Number Placeholder 3"/>
          <p:cNvSpPr>
            <a:spLocks noGrp="1"/>
          </p:cNvSpPr>
          <p:nvPr>
            <p:ph type="sldNum" sz="quarter" idx="10"/>
          </p:nvPr>
        </p:nvSpPr>
        <p:spPr/>
        <p:txBody>
          <a:bodyPr/>
          <a:lstStyle/>
          <a:p>
            <a:fld id="{5396CA64-61A0-9446-B0B3-9E1C45887A17}" type="slidenum">
              <a:rPr lang="pt-BR" smtClean="0"/>
              <a:pPr/>
              <a:t>21</a:t>
            </a:fld>
            <a:endParaRPr lang="pt-BR"/>
          </a:p>
        </p:txBody>
      </p:sp>
    </p:spTree>
    <p:extLst>
      <p:ext uri="{BB962C8B-B14F-4D97-AF65-F5344CB8AC3E}">
        <p14:creationId xmlns:p14="http://schemas.microsoft.com/office/powerpoint/2010/main" xmlns="" val="2823949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smtClean="0"/>
              <a:t>Disponibilização de contatos. </a:t>
            </a:r>
            <a:endParaRPr lang="pt-BR" dirty="0"/>
          </a:p>
        </p:txBody>
      </p:sp>
      <p:sp>
        <p:nvSpPr>
          <p:cNvPr id="4" name="Slide Number Placeholder 3"/>
          <p:cNvSpPr>
            <a:spLocks noGrp="1"/>
          </p:cNvSpPr>
          <p:nvPr>
            <p:ph type="sldNum" sz="quarter" idx="10"/>
          </p:nvPr>
        </p:nvSpPr>
        <p:spPr/>
        <p:txBody>
          <a:bodyPr/>
          <a:lstStyle/>
          <a:p>
            <a:fld id="{5396CA64-61A0-9446-B0B3-9E1C45887A17}" type="slidenum">
              <a:rPr lang="pt-BR" smtClean="0"/>
              <a:pPr/>
              <a:t>22</a:t>
            </a:fld>
            <a:endParaRPr lang="pt-BR"/>
          </a:p>
        </p:txBody>
      </p:sp>
    </p:spTree>
    <p:extLst>
      <p:ext uri="{BB962C8B-B14F-4D97-AF65-F5344CB8AC3E}">
        <p14:creationId xmlns:p14="http://schemas.microsoft.com/office/powerpoint/2010/main" xmlns="" val="1588302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10"/>
          </p:nvPr>
        </p:nvSpPr>
        <p:spPr/>
        <p:txBody>
          <a:bodyPr/>
          <a:lstStyle/>
          <a:p>
            <a:fld id="{5396CA64-61A0-9446-B0B3-9E1C45887A17}" type="slidenum">
              <a:rPr lang="pt-BR" smtClean="0"/>
              <a:pPr/>
              <a:t>3</a:t>
            </a:fld>
            <a:endParaRPr lang="pt-BR"/>
          </a:p>
        </p:txBody>
      </p:sp>
    </p:spTree>
    <p:extLst>
      <p:ext uri="{BB962C8B-B14F-4D97-AF65-F5344CB8AC3E}">
        <p14:creationId xmlns:p14="http://schemas.microsoft.com/office/powerpoint/2010/main" xmlns="" val="3507199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r>
              <a:rPr lang="pt-BR" dirty="0" smtClean="0"/>
              <a:t>Olá, senhores e senhoras. Tudo bem? Em</a:t>
            </a:r>
            <a:r>
              <a:rPr lang="pt-BR" baseline="0" dirty="0" smtClean="0"/>
              <a:t> primeiro lugar queria agradecer o nosso </a:t>
            </a:r>
            <a:r>
              <a:rPr lang="pt-BR" baseline="0" dirty="0" err="1" smtClean="0"/>
              <a:t>key</a:t>
            </a:r>
            <a:r>
              <a:rPr lang="pt-BR" baseline="0" dirty="0" smtClean="0"/>
              <a:t> note – Eduardo </a:t>
            </a:r>
            <a:r>
              <a:rPr lang="pt-BR" baseline="0" dirty="0" err="1" smtClean="0"/>
              <a:t>Escobedo</a:t>
            </a:r>
            <a:r>
              <a:rPr lang="pt-BR" baseline="0" dirty="0" smtClean="0"/>
              <a:t> – e os companheiros de mesa – </a:t>
            </a:r>
            <a:r>
              <a:rPr lang="pt-BR" baseline="0" dirty="0" err="1" smtClean="0"/>
              <a:t>Suhel</a:t>
            </a:r>
            <a:r>
              <a:rPr lang="pt-BR" baseline="0" dirty="0" smtClean="0"/>
              <a:t> e Claude, por estarmos juntos nesse evento tão importante para pensarmos questão tão essenciais para o desenvolvimento sustentável do nosso planeta.  Buscarei ser o mais objetivo possível, sem deixar escapar temas relevantes para o nosso encontro. Como já devem imaginar, venho do Brasil, país que vive há séculos sob a lógica da exploração devastadora de sua sociobiodiversidade, o que engloba a degradação ambiental e o descaso com as culturas tradicionais, que praticamente se perderam ao longo do tempo. </a:t>
            </a:r>
          </a:p>
          <a:p>
            <a:endParaRPr lang="pt-BR" dirty="0"/>
          </a:p>
        </p:txBody>
      </p:sp>
      <p:sp>
        <p:nvSpPr>
          <p:cNvPr id="4" name="Espaço Reservado para Número de Slide 3"/>
          <p:cNvSpPr>
            <a:spLocks noGrp="1"/>
          </p:cNvSpPr>
          <p:nvPr>
            <p:ph type="sldNum" sz="quarter" idx="10"/>
          </p:nvPr>
        </p:nvSpPr>
        <p:spPr/>
        <p:txBody>
          <a:bodyPr/>
          <a:lstStyle/>
          <a:p>
            <a:fld id="{32AFDBC0-2668-4849-9AFD-AAA47AFD92FF}" type="slidenum">
              <a:rPr lang="pt-BR" smtClean="0"/>
              <a:pPr/>
              <a:t>4</a:t>
            </a:fld>
            <a:endParaRPr lang="pt-BR"/>
          </a:p>
        </p:txBody>
      </p:sp>
    </p:spTree>
    <p:extLst>
      <p:ext uri="{BB962C8B-B14F-4D97-AF65-F5344CB8AC3E}">
        <p14:creationId xmlns:p14="http://schemas.microsoft.com/office/powerpoint/2010/main" xmlns="" val="1158399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pt-BR" baseline="0" dirty="0" smtClean="0"/>
              <a:t>Com dimensões continentais, nosso espaço abriga 6 biomas totalmente diferentes e, ao mesmo tempo, interdependes. Os mais conhecidos deles talvez sejam a </a:t>
            </a:r>
            <a:r>
              <a:rPr lang="pt-BR" b="1" baseline="0" dirty="0" smtClean="0"/>
              <a:t>Amazônia</a:t>
            </a:r>
            <a:r>
              <a:rPr lang="pt-BR" baseline="0" dirty="0" smtClean="0"/>
              <a:t> e a </a:t>
            </a:r>
            <a:r>
              <a:rPr lang="pt-BR" b="1" baseline="0" dirty="0" smtClean="0"/>
              <a:t>Mata Atlântica</a:t>
            </a:r>
            <a:r>
              <a:rPr lang="pt-BR" baseline="0" dirty="0" smtClean="0"/>
              <a:t>, que integram o </a:t>
            </a:r>
            <a:r>
              <a:rPr lang="pt-BR" b="1" baseline="0" dirty="0" smtClean="0"/>
              <a:t>Cerrado</a:t>
            </a:r>
            <a:r>
              <a:rPr lang="pt-BR" baseline="0" dirty="0" smtClean="0"/>
              <a:t>, o </a:t>
            </a:r>
            <a:r>
              <a:rPr lang="pt-BR" b="1" baseline="0" dirty="0" smtClean="0"/>
              <a:t>Pantanal</a:t>
            </a:r>
            <a:r>
              <a:rPr lang="pt-BR" baseline="0" dirty="0" smtClean="0"/>
              <a:t> e os </a:t>
            </a:r>
            <a:r>
              <a:rPr lang="pt-BR" b="1" baseline="0" dirty="0" smtClean="0"/>
              <a:t>Pampas</a:t>
            </a:r>
            <a:r>
              <a:rPr lang="pt-BR" baseline="0" dirty="0" smtClean="0"/>
              <a:t>. Espalhada nestes diferentes cenários vive uma população que, agora, chega aos </a:t>
            </a:r>
            <a:r>
              <a:rPr lang="pt-BR" b="1" baseline="0" dirty="0" smtClean="0"/>
              <a:t>mais de 202 milhões de pessoas</a:t>
            </a:r>
            <a:r>
              <a:rPr lang="pt-BR" baseline="0" dirty="0" smtClean="0"/>
              <a:t>. </a:t>
            </a:r>
            <a:endParaRPr lang="pt-BR" dirty="0"/>
          </a:p>
        </p:txBody>
      </p:sp>
      <p:sp>
        <p:nvSpPr>
          <p:cNvPr id="4" name="Slide Number Placeholder 3"/>
          <p:cNvSpPr>
            <a:spLocks noGrp="1"/>
          </p:cNvSpPr>
          <p:nvPr>
            <p:ph type="sldNum" sz="quarter" idx="10"/>
          </p:nvPr>
        </p:nvSpPr>
        <p:spPr/>
        <p:txBody>
          <a:bodyPr/>
          <a:lstStyle/>
          <a:p>
            <a:fld id="{5396CA64-61A0-9446-B0B3-9E1C45887A17}" type="slidenum">
              <a:rPr lang="pt-BR" smtClean="0"/>
              <a:pPr/>
              <a:t>5</a:t>
            </a:fld>
            <a:endParaRPr lang="pt-BR"/>
          </a:p>
        </p:txBody>
      </p:sp>
    </p:spTree>
    <p:extLst>
      <p:ext uri="{BB962C8B-B14F-4D97-AF65-F5344CB8AC3E}">
        <p14:creationId xmlns:p14="http://schemas.microsoft.com/office/powerpoint/2010/main" xmlns="" val="3507199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pt-BR" baseline="0" dirty="0" smtClean="0"/>
              <a:t>E a pergunta que todos nós deveríamos nos fazer é: como promover a interação entre sociedade e meio ambiente, de olho no desenvolvimento econômico, de maneira harmoniosa?</a:t>
            </a:r>
          </a:p>
          <a:p>
            <a:pPr algn="just"/>
            <a:endParaRPr lang="pt-BR" baseline="0" dirty="0" smtClean="0"/>
          </a:p>
          <a:p>
            <a:pPr marL="0" marR="0" indent="0" algn="just" defTabSz="457200" rtl="0" eaLnBrk="1" fontAlgn="auto" latinLnBrk="0" hangingPunct="1">
              <a:lnSpc>
                <a:spcPct val="100000"/>
              </a:lnSpc>
              <a:spcBef>
                <a:spcPts val="0"/>
              </a:spcBef>
              <a:spcAft>
                <a:spcPts val="0"/>
              </a:spcAft>
              <a:buClrTx/>
              <a:buSzTx/>
              <a:buFontTx/>
              <a:buNone/>
              <a:tabLst/>
              <a:defRPr/>
            </a:pPr>
            <a:r>
              <a:rPr lang="pt-BR" baseline="0" dirty="0" smtClean="0"/>
              <a:t>Para muitos, a atual posição do país no contexto mundial pode ser expressada pelo fato de a nossa </a:t>
            </a:r>
            <a:r>
              <a:rPr lang="pt-BR" b="1" baseline="0" dirty="0" smtClean="0"/>
              <a:t>economia estar entre as 10 mais importantes do mundo</a:t>
            </a:r>
            <a:r>
              <a:rPr lang="pt-BR" baseline="0" dirty="0" smtClean="0"/>
              <a:t> – graças principalmente a parcerias estratégicas com </a:t>
            </a:r>
            <a:r>
              <a:rPr lang="pt-BR" b="1" baseline="0" dirty="0" smtClean="0"/>
              <a:t>outras nações emergentes</a:t>
            </a:r>
            <a:r>
              <a:rPr lang="pt-BR" baseline="0" dirty="0" smtClean="0"/>
              <a:t> </a:t>
            </a:r>
            <a:r>
              <a:rPr lang="pt-BR" b="1" baseline="0" dirty="0" smtClean="0"/>
              <a:t>e políticas de distribuição de renda </a:t>
            </a:r>
            <a:r>
              <a:rPr lang="pt-BR" baseline="0" dirty="0" smtClean="0"/>
              <a:t>que têm provocado transformações </a:t>
            </a:r>
            <a:r>
              <a:rPr lang="pt-BR" b="1" baseline="0" dirty="0" smtClean="0"/>
              <a:t>em nossa estrutura social</a:t>
            </a:r>
            <a:r>
              <a:rPr lang="pt-BR" baseline="0" dirty="0" smtClean="0"/>
              <a:t>. Porém, qual tem sido o preço real deste posicionamento? Será que ele dá conta das nossas ambições para o futuro? </a:t>
            </a:r>
            <a:endParaRPr lang="pt-BR" dirty="0" smtClean="0"/>
          </a:p>
          <a:p>
            <a:pPr algn="just"/>
            <a:r>
              <a:rPr lang="pt-BR" baseline="0" dirty="0" smtClean="0"/>
              <a:t> </a:t>
            </a:r>
            <a:endParaRPr lang="pt-BR" dirty="0"/>
          </a:p>
        </p:txBody>
      </p:sp>
      <p:sp>
        <p:nvSpPr>
          <p:cNvPr id="4" name="Slide Number Placeholder 3"/>
          <p:cNvSpPr>
            <a:spLocks noGrp="1"/>
          </p:cNvSpPr>
          <p:nvPr>
            <p:ph type="sldNum" sz="quarter" idx="10"/>
          </p:nvPr>
        </p:nvSpPr>
        <p:spPr/>
        <p:txBody>
          <a:bodyPr/>
          <a:lstStyle/>
          <a:p>
            <a:fld id="{5396CA64-61A0-9446-B0B3-9E1C45887A17}" type="slidenum">
              <a:rPr lang="pt-BR" smtClean="0"/>
              <a:pPr/>
              <a:t>6</a:t>
            </a:fld>
            <a:endParaRPr lang="pt-BR"/>
          </a:p>
        </p:txBody>
      </p:sp>
    </p:spTree>
    <p:extLst>
      <p:ext uri="{BB962C8B-B14F-4D97-AF65-F5344CB8AC3E}">
        <p14:creationId xmlns:p14="http://schemas.microsoft.com/office/powerpoint/2010/main" xmlns="" val="3507199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Pensando nos</a:t>
            </a:r>
            <a:r>
              <a:rPr lang="pt-BR" baseline="0" dirty="0" smtClean="0"/>
              <a:t> assuntos ligados ao Protocolo de Nagoya, vale falar....</a:t>
            </a:r>
            <a:endParaRPr lang="pt-BR" dirty="0"/>
          </a:p>
        </p:txBody>
      </p:sp>
      <p:sp>
        <p:nvSpPr>
          <p:cNvPr id="4" name="Espaço Reservado para Número de Slide 3"/>
          <p:cNvSpPr>
            <a:spLocks noGrp="1"/>
          </p:cNvSpPr>
          <p:nvPr>
            <p:ph type="sldNum" sz="quarter" idx="10"/>
          </p:nvPr>
        </p:nvSpPr>
        <p:spPr/>
        <p:txBody>
          <a:bodyPr/>
          <a:lstStyle/>
          <a:p>
            <a:fld id="{32AFDBC0-2668-4849-9AFD-AAA47AFD92FF}" type="slidenum">
              <a:rPr lang="pt-BR" smtClean="0"/>
              <a:pPr/>
              <a:t>7</a:t>
            </a:fld>
            <a:endParaRPr lang="pt-BR"/>
          </a:p>
        </p:txBody>
      </p:sp>
    </p:spTree>
    <p:extLst>
      <p:ext uri="{BB962C8B-B14F-4D97-AF65-F5344CB8AC3E}">
        <p14:creationId xmlns:p14="http://schemas.microsoft.com/office/powerpoint/2010/main" xmlns="" val="1158399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Pensando nos</a:t>
            </a:r>
            <a:r>
              <a:rPr lang="pt-BR" baseline="0" dirty="0" smtClean="0"/>
              <a:t> assuntos ligados ao Protocolo de Nagoya, vale falar....</a:t>
            </a:r>
            <a:endParaRPr lang="pt-BR" dirty="0"/>
          </a:p>
        </p:txBody>
      </p:sp>
      <p:sp>
        <p:nvSpPr>
          <p:cNvPr id="4" name="Espaço Reservado para Número de Slide 3"/>
          <p:cNvSpPr>
            <a:spLocks noGrp="1"/>
          </p:cNvSpPr>
          <p:nvPr>
            <p:ph type="sldNum" sz="quarter" idx="10"/>
          </p:nvPr>
        </p:nvSpPr>
        <p:spPr/>
        <p:txBody>
          <a:bodyPr/>
          <a:lstStyle/>
          <a:p>
            <a:fld id="{32AFDBC0-2668-4849-9AFD-AAA47AFD92FF}" type="slidenum">
              <a:rPr lang="pt-BR" smtClean="0"/>
              <a:pPr/>
              <a:t>8</a:t>
            </a:fld>
            <a:endParaRPr lang="pt-BR"/>
          </a:p>
        </p:txBody>
      </p:sp>
    </p:spTree>
    <p:extLst>
      <p:ext uri="{BB962C8B-B14F-4D97-AF65-F5344CB8AC3E}">
        <p14:creationId xmlns:p14="http://schemas.microsoft.com/office/powerpoint/2010/main" xmlns="" val="1158399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Pensando nos</a:t>
            </a:r>
            <a:r>
              <a:rPr lang="pt-BR" baseline="0" dirty="0" smtClean="0"/>
              <a:t> assuntos ligados ao Protocolo de Nagoya, vale falar....</a:t>
            </a:r>
            <a:endParaRPr lang="pt-BR" dirty="0"/>
          </a:p>
        </p:txBody>
      </p:sp>
      <p:sp>
        <p:nvSpPr>
          <p:cNvPr id="4" name="Espaço Reservado para Número de Slide 3"/>
          <p:cNvSpPr>
            <a:spLocks noGrp="1"/>
          </p:cNvSpPr>
          <p:nvPr>
            <p:ph type="sldNum" sz="quarter" idx="10"/>
          </p:nvPr>
        </p:nvSpPr>
        <p:spPr/>
        <p:txBody>
          <a:bodyPr/>
          <a:lstStyle/>
          <a:p>
            <a:fld id="{32AFDBC0-2668-4849-9AFD-AAA47AFD92FF}" type="slidenum">
              <a:rPr lang="pt-BR" smtClean="0"/>
              <a:pPr/>
              <a:t>9</a:t>
            </a:fld>
            <a:endParaRPr lang="pt-BR"/>
          </a:p>
        </p:txBody>
      </p:sp>
    </p:spTree>
    <p:extLst>
      <p:ext uri="{BB962C8B-B14F-4D97-AF65-F5344CB8AC3E}">
        <p14:creationId xmlns:p14="http://schemas.microsoft.com/office/powerpoint/2010/main" xmlns="" val="1158399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x-none" smtClean="0"/>
              <a:t>Click to edit Master title style</a:t>
            </a:r>
            <a:endParaRPr lang="pt-B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smtClean="0"/>
              <a:t>Click to edit Master subtitle style</a:t>
            </a:r>
            <a:endParaRPr lang="pt-BR"/>
          </a:p>
        </p:txBody>
      </p:sp>
      <p:sp>
        <p:nvSpPr>
          <p:cNvPr id="4" name="Date Placeholder 3"/>
          <p:cNvSpPr>
            <a:spLocks noGrp="1"/>
          </p:cNvSpPr>
          <p:nvPr>
            <p:ph type="dt" sz="half" idx="10"/>
          </p:nvPr>
        </p:nvSpPr>
        <p:spPr/>
        <p:txBody>
          <a:bodyPr/>
          <a:lstStyle/>
          <a:p>
            <a:fld id="{9F54B8C4-4CC0-604A-8A9F-5E5BD18163B2}" type="datetimeFigureOut">
              <a:rPr lang="en-US" smtClean="0"/>
              <a:pPr/>
              <a:t>10/6/2014</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CD04B88E-07E7-9B49-A548-227991B3B9EF}" type="slidenum">
              <a:rPr lang="pt-BR" smtClean="0"/>
              <a:pPr/>
              <a:t>‹nº›</a:t>
            </a:fld>
            <a:endParaRPr lang="pt-BR"/>
          </a:p>
        </p:txBody>
      </p:sp>
    </p:spTree>
    <p:extLst>
      <p:ext uri="{BB962C8B-B14F-4D97-AF65-F5344CB8AC3E}">
        <p14:creationId xmlns:p14="http://schemas.microsoft.com/office/powerpoint/2010/main" xmlns="" val="2008165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4" name="Date Placeholder 3"/>
          <p:cNvSpPr>
            <a:spLocks noGrp="1"/>
          </p:cNvSpPr>
          <p:nvPr>
            <p:ph type="dt" sz="half" idx="10"/>
          </p:nvPr>
        </p:nvSpPr>
        <p:spPr/>
        <p:txBody>
          <a:bodyPr/>
          <a:lstStyle/>
          <a:p>
            <a:fld id="{9F54B8C4-4CC0-604A-8A9F-5E5BD18163B2}" type="datetimeFigureOut">
              <a:rPr lang="en-US" smtClean="0"/>
              <a:pPr/>
              <a:t>10/6/2014</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CD04B88E-07E7-9B49-A548-227991B3B9EF}" type="slidenum">
              <a:rPr lang="pt-BR" smtClean="0"/>
              <a:pPr/>
              <a:t>‹nº›</a:t>
            </a:fld>
            <a:endParaRPr lang="pt-BR"/>
          </a:p>
        </p:txBody>
      </p:sp>
    </p:spTree>
    <p:extLst>
      <p:ext uri="{BB962C8B-B14F-4D97-AF65-F5344CB8AC3E}">
        <p14:creationId xmlns:p14="http://schemas.microsoft.com/office/powerpoint/2010/main" xmlns="" val="3895310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x-none" smtClean="0"/>
              <a:t>Click to edit Master title style</a:t>
            </a:r>
            <a:endParaRPr lang="pt-B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4" name="Date Placeholder 3"/>
          <p:cNvSpPr>
            <a:spLocks noGrp="1"/>
          </p:cNvSpPr>
          <p:nvPr>
            <p:ph type="dt" sz="half" idx="10"/>
          </p:nvPr>
        </p:nvSpPr>
        <p:spPr/>
        <p:txBody>
          <a:bodyPr/>
          <a:lstStyle/>
          <a:p>
            <a:fld id="{9F54B8C4-4CC0-604A-8A9F-5E5BD18163B2}" type="datetimeFigureOut">
              <a:rPr lang="en-US" smtClean="0"/>
              <a:pPr/>
              <a:t>10/6/2014</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CD04B88E-07E7-9B49-A548-227991B3B9EF}" type="slidenum">
              <a:rPr lang="pt-BR" smtClean="0"/>
              <a:pPr/>
              <a:t>‹nº›</a:t>
            </a:fld>
            <a:endParaRPr lang="pt-BR"/>
          </a:p>
        </p:txBody>
      </p:sp>
    </p:spTree>
    <p:extLst>
      <p:ext uri="{BB962C8B-B14F-4D97-AF65-F5344CB8AC3E}">
        <p14:creationId xmlns:p14="http://schemas.microsoft.com/office/powerpoint/2010/main" xmlns="" val="1722900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pt-BR"/>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4" name="Date Placeholder 3"/>
          <p:cNvSpPr>
            <a:spLocks noGrp="1"/>
          </p:cNvSpPr>
          <p:nvPr>
            <p:ph type="dt" sz="half" idx="10"/>
          </p:nvPr>
        </p:nvSpPr>
        <p:spPr/>
        <p:txBody>
          <a:bodyPr/>
          <a:lstStyle/>
          <a:p>
            <a:fld id="{9F54B8C4-4CC0-604A-8A9F-5E5BD18163B2}" type="datetimeFigureOut">
              <a:rPr lang="en-US" smtClean="0"/>
              <a:pPr/>
              <a:t>10/6/2014</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CD04B88E-07E7-9B49-A548-227991B3B9EF}" type="slidenum">
              <a:rPr lang="pt-BR" smtClean="0"/>
              <a:pPr/>
              <a:t>‹nº›</a:t>
            </a:fld>
            <a:endParaRPr lang="pt-BR"/>
          </a:p>
        </p:txBody>
      </p:sp>
    </p:spTree>
    <p:extLst>
      <p:ext uri="{BB962C8B-B14F-4D97-AF65-F5344CB8AC3E}">
        <p14:creationId xmlns:p14="http://schemas.microsoft.com/office/powerpoint/2010/main" xmlns="" val="546746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smtClean="0"/>
              <a:t>Click to edit Master title style</a:t>
            </a:r>
            <a:endParaRPr lang="pt-B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p:txBody>
          <a:bodyPr/>
          <a:lstStyle/>
          <a:p>
            <a:fld id="{9F54B8C4-4CC0-604A-8A9F-5E5BD18163B2}" type="datetimeFigureOut">
              <a:rPr lang="en-US" smtClean="0"/>
              <a:pPr/>
              <a:t>10/6/2014</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CD04B88E-07E7-9B49-A548-227991B3B9EF}" type="slidenum">
              <a:rPr lang="pt-BR" smtClean="0"/>
              <a:pPr/>
              <a:t>‹nº›</a:t>
            </a:fld>
            <a:endParaRPr lang="pt-BR"/>
          </a:p>
        </p:txBody>
      </p:sp>
    </p:spTree>
    <p:extLst>
      <p:ext uri="{BB962C8B-B14F-4D97-AF65-F5344CB8AC3E}">
        <p14:creationId xmlns:p14="http://schemas.microsoft.com/office/powerpoint/2010/main" xmlns="" val="2685156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pt-B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5" name="Date Placeholder 4"/>
          <p:cNvSpPr>
            <a:spLocks noGrp="1"/>
          </p:cNvSpPr>
          <p:nvPr>
            <p:ph type="dt" sz="half" idx="10"/>
          </p:nvPr>
        </p:nvSpPr>
        <p:spPr/>
        <p:txBody>
          <a:bodyPr/>
          <a:lstStyle/>
          <a:p>
            <a:fld id="{9F54B8C4-4CC0-604A-8A9F-5E5BD18163B2}" type="datetimeFigureOut">
              <a:rPr lang="en-US" smtClean="0"/>
              <a:pPr/>
              <a:t>10/6/2014</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CD04B88E-07E7-9B49-A548-227991B3B9EF}" type="slidenum">
              <a:rPr lang="pt-BR" smtClean="0"/>
              <a:pPr/>
              <a:t>‹nº›</a:t>
            </a:fld>
            <a:endParaRPr lang="pt-BR"/>
          </a:p>
        </p:txBody>
      </p:sp>
    </p:spTree>
    <p:extLst>
      <p:ext uri="{BB962C8B-B14F-4D97-AF65-F5344CB8AC3E}">
        <p14:creationId xmlns:p14="http://schemas.microsoft.com/office/powerpoint/2010/main" xmlns="" val="896996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pt-B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7" name="Date Placeholder 6"/>
          <p:cNvSpPr>
            <a:spLocks noGrp="1"/>
          </p:cNvSpPr>
          <p:nvPr>
            <p:ph type="dt" sz="half" idx="10"/>
          </p:nvPr>
        </p:nvSpPr>
        <p:spPr/>
        <p:txBody>
          <a:bodyPr/>
          <a:lstStyle/>
          <a:p>
            <a:fld id="{9F54B8C4-4CC0-604A-8A9F-5E5BD18163B2}" type="datetimeFigureOut">
              <a:rPr lang="en-US" smtClean="0"/>
              <a:pPr/>
              <a:t>10/6/2014</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CD04B88E-07E7-9B49-A548-227991B3B9EF}" type="slidenum">
              <a:rPr lang="pt-BR" smtClean="0"/>
              <a:pPr/>
              <a:t>‹nº›</a:t>
            </a:fld>
            <a:endParaRPr lang="pt-BR"/>
          </a:p>
        </p:txBody>
      </p:sp>
    </p:spTree>
    <p:extLst>
      <p:ext uri="{BB962C8B-B14F-4D97-AF65-F5344CB8AC3E}">
        <p14:creationId xmlns:p14="http://schemas.microsoft.com/office/powerpoint/2010/main" xmlns="" val="2744728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pt-BR"/>
          </a:p>
        </p:txBody>
      </p:sp>
      <p:sp>
        <p:nvSpPr>
          <p:cNvPr id="3" name="Date Placeholder 2"/>
          <p:cNvSpPr>
            <a:spLocks noGrp="1"/>
          </p:cNvSpPr>
          <p:nvPr>
            <p:ph type="dt" sz="half" idx="10"/>
          </p:nvPr>
        </p:nvSpPr>
        <p:spPr/>
        <p:txBody>
          <a:bodyPr/>
          <a:lstStyle/>
          <a:p>
            <a:fld id="{9F54B8C4-4CC0-604A-8A9F-5E5BD18163B2}" type="datetimeFigureOut">
              <a:rPr lang="en-US" smtClean="0"/>
              <a:pPr/>
              <a:t>10/6/2014</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CD04B88E-07E7-9B49-A548-227991B3B9EF}" type="slidenum">
              <a:rPr lang="pt-BR" smtClean="0"/>
              <a:pPr/>
              <a:t>‹nº›</a:t>
            </a:fld>
            <a:endParaRPr lang="pt-BR"/>
          </a:p>
        </p:txBody>
      </p:sp>
    </p:spTree>
    <p:extLst>
      <p:ext uri="{BB962C8B-B14F-4D97-AF65-F5344CB8AC3E}">
        <p14:creationId xmlns:p14="http://schemas.microsoft.com/office/powerpoint/2010/main" xmlns="" val="2528723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54B8C4-4CC0-604A-8A9F-5E5BD18163B2}" type="datetimeFigureOut">
              <a:rPr lang="en-US" smtClean="0"/>
              <a:pPr/>
              <a:t>10/6/2014</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CD04B88E-07E7-9B49-A548-227991B3B9EF}" type="slidenum">
              <a:rPr lang="pt-BR" smtClean="0"/>
              <a:pPr/>
              <a:t>‹nº›</a:t>
            </a:fld>
            <a:endParaRPr lang="pt-BR"/>
          </a:p>
        </p:txBody>
      </p:sp>
    </p:spTree>
    <p:extLst>
      <p:ext uri="{BB962C8B-B14F-4D97-AF65-F5344CB8AC3E}">
        <p14:creationId xmlns:p14="http://schemas.microsoft.com/office/powerpoint/2010/main" xmlns="" val="472916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smtClean="0"/>
              <a:t>Click to edit Master title style</a:t>
            </a:r>
            <a:endParaRPr lang="pt-B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9F54B8C4-4CC0-604A-8A9F-5E5BD18163B2}" type="datetimeFigureOut">
              <a:rPr lang="en-US" smtClean="0"/>
              <a:pPr/>
              <a:t>10/6/2014</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CD04B88E-07E7-9B49-A548-227991B3B9EF}" type="slidenum">
              <a:rPr lang="pt-BR" smtClean="0"/>
              <a:pPr/>
              <a:t>‹nº›</a:t>
            </a:fld>
            <a:endParaRPr lang="pt-BR"/>
          </a:p>
        </p:txBody>
      </p:sp>
    </p:spTree>
    <p:extLst>
      <p:ext uri="{BB962C8B-B14F-4D97-AF65-F5344CB8AC3E}">
        <p14:creationId xmlns:p14="http://schemas.microsoft.com/office/powerpoint/2010/main" xmlns="" val="80328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smtClean="0"/>
              <a:t>Click to edit Master title style</a:t>
            </a:r>
            <a:endParaRPr lang="pt-B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9F54B8C4-4CC0-604A-8A9F-5E5BD18163B2}" type="datetimeFigureOut">
              <a:rPr lang="en-US" smtClean="0"/>
              <a:pPr/>
              <a:t>10/6/2014</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CD04B88E-07E7-9B49-A548-227991B3B9EF}" type="slidenum">
              <a:rPr lang="pt-BR" smtClean="0"/>
              <a:pPr/>
              <a:t>‹nº›</a:t>
            </a:fld>
            <a:endParaRPr lang="pt-BR"/>
          </a:p>
        </p:txBody>
      </p:sp>
    </p:spTree>
    <p:extLst>
      <p:ext uri="{BB962C8B-B14F-4D97-AF65-F5344CB8AC3E}">
        <p14:creationId xmlns:p14="http://schemas.microsoft.com/office/powerpoint/2010/main" xmlns="" val="1851597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x-none" smtClean="0"/>
              <a:t>Click to edit Master title style</a:t>
            </a:r>
            <a:endParaRPr lang="pt-B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54B8C4-4CC0-604A-8A9F-5E5BD18163B2}" type="datetimeFigureOut">
              <a:rPr lang="en-US" smtClean="0"/>
              <a:pPr/>
              <a:t>10/6/2014</a:t>
            </a:fld>
            <a:endParaRPr lang="pt-B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04B88E-07E7-9B49-A548-227991B3B9EF}" type="slidenum">
              <a:rPr lang="pt-BR" smtClean="0"/>
              <a:pPr/>
              <a:t>‹nº›</a:t>
            </a:fld>
            <a:endParaRPr lang="pt-BR"/>
          </a:p>
        </p:txBody>
      </p:sp>
    </p:spTree>
    <p:extLst>
      <p:ext uri="{BB962C8B-B14F-4D97-AF65-F5344CB8AC3E}">
        <p14:creationId xmlns:p14="http://schemas.microsoft.com/office/powerpoint/2010/main" xmlns="" val="5636873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24.png"/><Relationship Id="rId7" Type="http://schemas.openxmlformats.org/officeDocument/2006/relationships/image" Target="../media/image35.em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4.emf"/><Relationship Id="rId11" Type="http://schemas.openxmlformats.org/officeDocument/2006/relationships/image" Target="../media/image39.png"/><Relationship Id="rId5" Type="http://schemas.openxmlformats.org/officeDocument/2006/relationships/image" Target="../media/image33.emf"/><Relationship Id="rId10" Type="http://schemas.openxmlformats.org/officeDocument/2006/relationships/image" Target="../media/image38.emf"/><Relationship Id="rId4" Type="http://schemas.openxmlformats.org/officeDocument/2006/relationships/image" Target="../media/image32.emf"/><Relationship Id="rId9" Type="http://schemas.openxmlformats.org/officeDocument/2006/relationships/image" Target="../media/image37.emf"/></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4.png"/><Relationship Id="rId7"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4.png"/><Relationship Id="rId7"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59.jpeg"/><Relationship Id="rId4" Type="http://schemas.openxmlformats.org/officeDocument/2006/relationships/image" Target="../media/image58.jpe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60.emf"/><Relationship Id="rId4" Type="http://schemas.openxmlformats.org/officeDocument/2006/relationships/image" Target="../media/image58.jpe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62.jpeg"/><Relationship Id="rId4" Type="http://schemas.openxmlformats.org/officeDocument/2006/relationships/image" Target="../media/image61.jpe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7.png"/><Relationship Id="rId7" Type="http://schemas.openxmlformats.org/officeDocument/2006/relationships/image" Target="../media/image21.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6.gif"/></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AE0FA"/>
        </a:solidFill>
        <a:effectLst/>
      </p:bgPr>
    </p:bg>
    <p:spTree>
      <p:nvGrpSpPr>
        <p:cNvPr id="1" name=""/>
        <p:cNvGrpSpPr/>
        <p:nvPr/>
      </p:nvGrpSpPr>
      <p:grpSpPr>
        <a:xfrm>
          <a:off x="0" y="0"/>
          <a:ext cx="0" cy="0"/>
          <a:chOff x="0" y="0"/>
          <a:chExt cx="0" cy="0"/>
        </a:xfrm>
      </p:grpSpPr>
      <p:pic>
        <p:nvPicPr>
          <p:cNvPr id="3" name="Imagem 2"/>
          <p:cNvPicPr>
            <a:picLocks noChangeAspect="1"/>
          </p:cNvPicPr>
          <p:nvPr/>
        </p:nvPicPr>
        <p:blipFill rotWithShape="1">
          <a:blip r:embed="rId3">
            <a:extLst>
              <a:ext uri="{28A0092B-C50C-407E-A947-70E740481C1C}">
                <a14:useLocalDpi xmlns:a14="http://schemas.microsoft.com/office/drawing/2010/main" xmlns="" val="0"/>
              </a:ext>
            </a:extLst>
          </a:blip>
          <a:srcRect l="-258" r="-130" b="-88"/>
          <a:stretch/>
        </p:blipFill>
        <p:spPr>
          <a:xfrm>
            <a:off x="-23750" y="-1"/>
            <a:ext cx="9179626" cy="6863939"/>
          </a:xfrm>
          <a:prstGeom prst="rect">
            <a:avLst/>
          </a:prstGeom>
        </p:spPr>
      </p:pic>
      <p:pic>
        <p:nvPicPr>
          <p:cNvPr id="4" name="Imagem 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pic>
        <p:nvPicPr>
          <p:cNvPr id="5" name="Imagem 4"/>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pic>
        <p:nvPicPr>
          <p:cNvPr id="7" name="Imagem 6"/>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1875" y="5938"/>
            <a:ext cx="9144000" cy="6858000"/>
          </a:xfrm>
          <a:prstGeom prst="rect">
            <a:avLst/>
          </a:prstGeom>
        </p:spPr>
      </p:pic>
      <p:pic>
        <p:nvPicPr>
          <p:cNvPr id="2" name="Imagem 1"/>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pic>
        <p:nvPicPr>
          <p:cNvPr id="6" name="Picture 5" descr="capa.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240851" y="5938"/>
            <a:ext cx="9144000" cy="6858000"/>
          </a:xfrm>
          <a:prstGeom prst="rect">
            <a:avLst/>
          </a:prstGeom>
        </p:spPr>
      </p:pic>
    </p:spTree>
    <p:extLst>
      <p:ext uri="{BB962C8B-B14F-4D97-AF65-F5344CB8AC3E}">
        <p14:creationId xmlns:p14="http://schemas.microsoft.com/office/powerpoint/2010/main" xmlns="" val="80944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childTnLst>
                          </p:cTn>
                        </p:par>
                        <p:par>
                          <p:cTn id="8" fill="hold">
                            <p:stCondLst>
                              <p:cond delay="500"/>
                            </p:stCondLst>
                            <p:childTnLst>
                              <p:par>
                                <p:cTn id="9" presetID="16" presetClass="entr" presetSubtype="4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outHorizontal)">
                                      <p:cBhvr>
                                        <p:cTn id="11" dur="500"/>
                                        <p:tgtEl>
                                          <p:spTgt spid="3"/>
                                        </p:tgtEl>
                                      </p:cBhvr>
                                    </p:animEffect>
                                  </p:childTnLst>
                                </p:cTn>
                              </p:par>
                            </p:childTnLst>
                          </p:cTn>
                        </p:par>
                        <p:par>
                          <p:cTn id="12" fill="hold">
                            <p:stCondLst>
                              <p:cond delay="1000"/>
                            </p:stCondLst>
                            <p:childTnLst>
                              <p:par>
                                <p:cTn id="13" presetID="16" presetClass="entr" presetSubtype="42"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outHorizontal)">
                                      <p:cBhvr>
                                        <p:cTn id="15" dur="500"/>
                                        <p:tgtEl>
                                          <p:spTgt spid="4"/>
                                        </p:tgtEl>
                                      </p:cBhvr>
                                    </p:animEffect>
                                  </p:childTnLst>
                                </p:cTn>
                              </p:par>
                            </p:childTnLst>
                          </p:cTn>
                        </p:par>
                        <p:par>
                          <p:cTn id="16" fill="hold">
                            <p:stCondLst>
                              <p:cond delay="1500"/>
                            </p:stCondLst>
                            <p:childTnLst>
                              <p:par>
                                <p:cTn id="17" presetID="16" presetClass="entr" presetSubtype="42"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outHorizontal)">
                                      <p:cBhvr>
                                        <p:cTn id="19" dur="500"/>
                                        <p:tgtEl>
                                          <p:spTgt spid="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2500"/>
                            </p:stCondLst>
                            <p:childTnLst>
                              <p:par>
                                <p:cTn id="25" presetID="8" presetClass="emph" presetSubtype="0" fill="hold" nodeType="afterEffect">
                                  <p:stCondLst>
                                    <p:cond delay="0"/>
                                  </p:stCondLst>
                                  <p:childTnLst>
                                    <p:animRot by="10800000">
                                      <p:cBhvr>
                                        <p:cTn id="26" dur="2000" fill="hold"/>
                                        <p:tgtEl>
                                          <p:spTgt spid="2"/>
                                        </p:tgtEl>
                                        <p:attrNameLst>
                                          <p:attrName>r</p:attrName>
                                        </p:attrNameLst>
                                      </p:cBhvr>
                                    </p:animRot>
                                  </p:childTnLst>
                                </p:cTn>
                              </p:par>
                              <p:par>
                                <p:cTn id="27" presetID="8" presetClass="emph" presetSubtype="0" fill="hold" nodeType="withEffect">
                                  <p:stCondLst>
                                    <p:cond delay="0"/>
                                  </p:stCondLst>
                                  <p:childTnLst>
                                    <p:animRot by="10800000">
                                      <p:cBhvr>
                                        <p:cTn id="28" dur="2000" fill="hold"/>
                                        <p:tgtEl>
                                          <p:spTgt spid="3"/>
                                        </p:tgtEl>
                                        <p:attrNameLst>
                                          <p:attrName>r</p:attrName>
                                        </p:attrNameLst>
                                      </p:cBhvr>
                                    </p:animRot>
                                  </p:childTnLst>
                                </p:cTn>
                              </p:par>
                              <p:par>
                                <p:cTn id="29" presetID="8" presetClass="emph" presetSubtype="0" fill="hold" nodeType="withEffect">
                                  <p:stCondLst>
                                    <p:cond delay="0"/>
                                  </p:stCondLst>
                                  <p:childTnLst>
                                    <p:animRot by="10800000">
                                      <p:cBhvr>
                                        <p:cTn id="30" dur="2000" fill="hold"/>
                                        <p:tgtEl>
                                          <p:spTgt spid="4"/>
                                        </p:tgtEl>
                                        <p:attrNameLst>
                                          <p:attrName>r</p:attrName>
                                        </p:attrNameLst>
                                      </p:cBhvr>
                                    </p:animRot>
                                  </p:childTnLst>
                                </p:cTn>
                              </p:par>
                              <p:par>
                                <p:cTn id="31" presetID="8" presetClass="emph" presetSubtype="0" fill="hold" nodeType="withEffect">
                                  <p:stCondLst>
                                    <p:cond delay="0"/>
                                  </p:stCondLst>
                                  <p:childTnLst>
                                    <p:animRot by="10800000">
                                      <p:cBhvr>
                                        <p:cTn id="32" dur="2000" fill="hold"/>
                                        <p:tgtEl>
                                          <p:spTgt spid="5"/>
                                        </p:tgtEl>
                                        <p:attrNameLst>
                                          <p:attrName>r</p:attrName>
                                        </p:attrNameLst>
                                      </p:cBhvr>
                                    </p:animRot>
                                  </p:childTnLst>
                                </p:cTn>
                              </p:par>
                              <p:par>
                                <p:cTn id="33" presetID="8" presetClass="emph" presetSubtype="0" fill="hold" nodeType="withEffect">
                                  <p:stCondLst>
                                    <p:cond delay="0"/>
                                  </p:stCondLst>
                                  <p:childTnLst>
                                    <p:animRot by="10800000">
                                      <p:cBhvr>
                                        <p:cTn id="34" dur="2000" fill="hold"/>
                                        <p:tgtEl>
                                          <p:spTgt spid="7"/>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rotWithShape="1">
          <a:blip r:embed="rId3" cstate="print">
            <a:extLst>
              <a:ext uri="{28A0092B-C50C-407E-A947-70E740481C1C}">
                <a14:useLocalDpi xmlns:a14="http://schemas.microsoft.com/office/drawing/2010/main" xmlns="" val="0"/>
              </a:ext>
            </a:extLst>
          </a:blip>
          <a:srcRect b="79733"/>
          <a:stretch/>
        </p:blipFill>
        <p:spPr>
          <a:xfrm>
            <a:off x="0" y="0"/>
            <a:ext cx="9144000" cy="1389888"/>
          </a:xfrm>
          <a:prstGeom prst="rect">
            <a:avLst/>
          </a:prstGeom>
        </p:spPr>
      </p:pic>
      <p:pic>
        <p:nvPicPr>
          <p:cNvPr id="8" name="Imagem 10"/>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80769" y="2822728"/>
            <a:ext cx="388808" cy="382248"/>
          </a:xfrm>
          <a:prstGeom prst="rect">
            <a:avLst/>
          </a:prstGeom>
        </p:spPr>
      </p:pic>
      <p:sp>
        <p:nvSpPr>
          <p:cNvPr id="7" name="Retângulo 4"/>
          <p:cNvSpPr/>
          <p:nvPr/>
        </p:nvSpPr>
        <p:spPr>
          <a:xfrm>
            <a:off x="1247992" y="2364343"/>
            <a:ext cx="7642632" cy="2646879"/>
          </a:xfrm>
          <a:prstGeom prst="rect">
            <a:avLst/>
          </a:prstGeom>
        </p:spPr>
        <p:txBody>
          <a:bodyPr wrap="square">
            <a:spAutoFit/>
          </a:bodyPr>
          <a:lstStyle/>
          <a:p>
            <a:endParaRPr lang="en-US" sz="2200" dirty="0">
              <a:latin typeface="Corbel" panose="020B0503020204020204" pitchFamily="34" charset="0"/>
            </a:endParaRPr>
          </a:p>
          <a:p>
            <a:pPr>
              <a:defRPr/>
            </a:pPr>
            <a:r>
              <a:rPr lang="en-US" sz="2400" dirty="0">
                <a:cs typeface="Arial" charset="0"/>
              </a:rPr>
              <a:t>In order to authorize the access or transfer of samples, CGEN or any other accredited organ to authorize, </a:t>
            </a:r>
            <a:r>
              <a:rPr lang="en-US" sz="2400" b="1" dirty="0">
                <a:cs typeface="Arial" charset="0"/>
              </a:rPr>
              <a:t>has to request information about  the institutions and the research project involved as well as evidence of prior consent of the owner of the area where the genetic resources will be collected</a:t>
            </a:r>
            <a:r>
              <a:rPr lang="en-US" sz="2400" dirty="0" smtClean="0">
                <a:cs typeface="Arial" charset="0"/>
              </a:rPr>
              <a:t>.</a:t>
            </a:r>
            <a:endParaRPr lang="pt-BR" sz="2400" dirty="0">
              <a:cs typeface="Arial" charset="0"/>
            </a:endParaRPr>
          </a:p>
        </p:txBody>
      </p:sp>
      <p:sp>
        <p:nvSpPr>
          <p:cNvPr id="10" name="TextBox 1"/>
          <p:cNvSpPr txBox="1"/>
          <p:nvPr/>
        </p:nvSpPr>
        <p:spPr>
          <a:xfrm>
            <a:off x="118754" y="673528"/>
            <a:ext cx="5103486" cy="630942"/>
          </a:xfrm>
          <a:prstGeom prst="rect">
            <a:avLst/>
          </a:prstGeom>
          <a:noFill/>
        </p:spPr>
        <p:txBody>
          <a:bodyPr wrap="square" rtlCol="0">
            <a:spAutoFit/>
          </a:bodyPr>
          <a:lstStyle/>
          <a:p>
            <a:pPr algn="r"/>
            <a:r>
              <a:rPr lang="pt-BR" sz="3500" dirty="0" smtClean="0">
                <a:solidFill>
                  <a:srgbClr val="92D050"/>
                </a:solidFill>
                <a:latin typeface="Corbel" panose="020B0503020204020204" pitchFamily="34" charset="0"/>
                <a:cs typeface="Aharoni" panose="02010803020104030203" pitchFamily="2" charset="-79"/>
              </a:rPr>
              <a:t>BRAZILIAN CHALLENGES</a:t>
            </a:r>
            <a:endParaRPr lang="pt-BR" sz="3500" b="1" dirty="0">
              <a:solidFill>
                <a:srgbClr val="92D050"/>
              </a:solidFill>
              <a:latin typeface="Corbel" panose="020B0503020204020204" pitchFamily="34" charset="0"/>
              <a:cs typeface="Aharoni" panose="02010803020104030203" pitchFamily="2" charset="-79"/>
            </a:endParaRPr>
          </a:p>
        </p:txBody>
      </p:sp>
    </p:spTree>
    <p:extLst>
      <p:ext uri="{BB962C8B-B14F-4D97-AF65-F5344CB8AC3E}">
        <p14:creationId xmlns:p14="http://schemas.microsoft.com/office/powerpoint/2010/main" xmlns="" val="147734728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rotWithShape="1">
          <a:blip r:embed="rId3" cstate="print">
            <a:extLst>
              <a:ext uri="{28A0092B-C50C-407E-A947-70E740481C1C}">
                <a14:useLocalDpi xmlns:a14="http://schemas.microsoft.com/office/drawing/2010/main" xmlns="" val="0"/>
              </a:ext>
            </a:extLst>
          </a:blip>
          <a:srcRect b="79733"/>
          <a:stretch/>
        </p:blipFill>
        <p:spPr>
          <a:xfrm>
            <a:off x="0" y="0"/>
            <a:ext cx="9144000" cy="1389888"/>
          </a:xfrm>
          <a:prstGeom prst="rect">
            <a:avLst/>
          </a:prstGeom>
        </p:spPr>
      </p:pic>
      <p:sp>
        <p:nvSpPr>
          <p:cNvPr id="7" name="Retângulo 4"/>
          <p:cNvSpPr/>
          <p:nvPr/>
        </p:nvSpPr>
        <p:spPr>
          <a:xfrm>
            <a:off x="1247992" y="2364343"/>
            <a:ext cx="7642632" cy="2885405"/>
          </a:xfrm>
          <a:prstGeom prst="rect">
            <a:avLst/>
          </a:prstGeom>
        </p:spPr>
        <p:txBody>
          <a:bodyPr wrap="square">
            <a:spAutoFit/>
          </a:bodyPr>
          <a:lstStyle/>
          <a:p>
            <a:pPr>
              <a:defRPr/>
            </a:pPr>
            <a:endParaRPr lang="en-US" sz="2400" b="1" dirty="0" smtClean="0">
              <a:cs typeface="Arial" charset="0"/>
            </a:endParaRPr>
          </a:p>
          <a:p>
            <a:pPr>
              <a:defRPr/>
            </a:pPr>
            <a:r>
              <a:rPr lang="en-US" sz="2400" b="1" dirty="0" smtClean="0">
                <a:cs typeface="Arial" charset="0"/>
              </a:rPr>
              <a:t>The </a:t>
            </a:r>
            <a:r>
              <a:rPr lang="en-US" sz="2400" b="1" dirty="0">
                <a:cs typeface="Arial" charset="0"/>
              </a:rPr>
              <a:t>requirements on the previous permission are different if there is a potential for commercial use and / or there is a local or indigenous community involved</a:t>
            </a:r>
            <a:r>
              <a:rPr lang="en-US" sz="2400" dirty="0">
                <a:cs typeface="Arial" charset="0"/>
              </a:rPr>
              <a:t>. When access activities include </a:t>
            </a:r>
            <a:r>
              <a:rPr lang="en-US" sz="2400" dirty="0" err="1">
                <a:cs typeface="Arial" charset="0"/>
              </a:rPr>
              <a:t>bioprospecting</a:t>
            </a:r>
            <a:r>
              <a:rPr lang="en-US" sz="2400" dirty="0">
                <a:cs typeface="Arial" charset="0"/>
              </a:rPr>
              <a:t> or technological activities, CGEN also must approve a contract for the use of genetic resources (CURB). </a:t>
            </a:r>
            <a:endParaRPr lang="pt-BR" sz="2400" dirty="0">
              <a:cs typeface="Arial" charset="0"/>
            </a:endParaRPr>
          </a:p>
          <a:p>
            <a:endParaRPr lang="en-US" sz="1350" dirty="0"/>
          </a:p>
        </p:txBody>
      </p:sp>
      <p:pic>
        <p:nvPicPr>
          <p:cNvPr id="10" name="Imagem 10"/>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80769" y="2822728"/>
            <a:ext cx="388808" cy="382248"/>
          </a:xfrm>
          <a:prstGeom prst="rect">
            <a:avLst/>
          </a:prstGeom>
        </p:spPr>
      </p:pic>
      <p:sp>
        <p:nvSpPr>
          <p:cNvPr id="8" name="TextBox 1"/>
          <p:cNvSpPr txBox="1"/>
          <p:nvPr/>
        </p:nvSpPr>
        <p:spPr>
          <a:xfrm>
            <a:off x="118754" y="673528"/>
            <a:ext cx="5103486" cy="630942"/>
          </a:xfrm>
          <a:prstGeom prst="rect">
            <a:avLst/>
          </a:prstGeom>
          <a:noFill/>
        </p:spPr>
        <p:txBody>
          <a:bodyPr wrap="square" rtlCol="0">
            <a:spAutoFit/>
          </a:bodyPr>
          <a:lstStyle/>
          <a:p>
            <a:pPr algn="r"/>
            <a:r>
              <a:rPr lang="pt-BR" sz="3500" dirty="0" smtClean="0">
                <a:solidFill>
                  <a:srgbClr val="92D050"/>
                </a:solidFill>
                <a:latin typeface="Corbel" panose="020B0503020204020204" pitchFamily="34" charset="0"/>
                <a:cs typeface="Aharoni" panose="02010803020104030203" pitchFamily="2" charset="-79"/>
              </a:rPr>
              <a:t>BRAZILIAN CHALLENGES</a:t>
            </a:r>
            <a:endParaRPr lang="pt-BR" sz="3500" b="1" dirty="0">
              <a:solidFill>
                <a:srgbClr val="92D050"/>
              </a:solidFill>
              <a:latin typeface="Corbel" panose="020B0503020204020204" pitchFamily="34" charset="0"/>
              <a:cs typeface="Aharoni" panose="02010803020104030203" pitchFamily="2" charset="-79"/>
            </a:endParaRPr>
          </a:p>
        </p:txBody>
      </p:sp>
    </p:spTree>
    <p:extLst>
      <p:ext uri="{BB962C8B-B14F-4D97-AF65-F5344CB8AC3E}">
        <p14:creationId xmlns:p14="http://schemas.microsoft.com/office/powerpoint/2010/main" xmlns="" val="382284831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rotWithShape="1">
          <a:blip r:embed="rId3" cstate="print">
            <a:extLst>
              <a:ext uri="{28A0092B-C50C-407E-A947-70E740481C1C}">
                <a14:useLocalDpi xmlns:a14="http://schemas.microsoft.com/office/drawing/2010/main" xmlns="" val="0"/>
              </a:ext>
            </a:extLst>
          </a:blip>
          <a:srcRect b="79733"/>
          <a:stretch/>
        </p:blipFill>
        <p:spPr>
          <a:xfrm>
            <a:off x="0" y="0"/>
            <a:ext cx="9144000" cy="1389888"/>
          </a:xfrm>
          <a:prstGeom prst="rect">
            <a:avLst/>
          </a:prstGeom>
        </p:spPr>
      </p:pic>
      <p:pic>
        <p:nvPicPr>
          <p:cNvPr id="14" name="Imagem 11"/>
          <p:cNvPicPr>
            <a:picLocks noChangeAspect="1"/>
          </p:cNvPicPr>
          <p:nvPr/>
        </p:nvPicPr>
        <p:blipFill>
          <a:blip r:embed="rId4"/>
          <a:stretch>
            <a:fillRect/>
          </a:stretch>
        </p:blipFill>
        <p:spPr>
          <a:xfrm>
            <a:off x="2346776" y="2094366"/>
            <a:ext cx="843750" cy="922500"/>
          </a:xfrm>
          <a:prstGeom prst="rect">
            <a:avLst/>
          </a:prstGeom>
        </p:spPr>
      </p:pic>
      <p:pic>
        <p:nvPicPr>
          <p:cNvPr id="15" name="Imagem 13"/>
          <p:cNvPicPr>
            <a:picLocks noChangeAspect="1"/>
          </p:cNvPicPr>
          <p:nvPr/>
        </p:nvPicPr>
        <p:blipFill>
          <a:blip r:embed="rId5"/>
          <a:stretch>
            <a:fillRect/>
          </a:stretch>
        </p:blipFill>
        <p:spPr>
          <a:xfrm>
            <a:off x="967026" y="2050559"/>
            <a:ext cx="877500" cy="933750"/>
          </a:xfrm>
          <a:prstGeom prst="rect">
            <a:avLst/>
          </a:prstGeom>
        </p:spPr>
      </p:pic>
      <p:pic>
        <p:nvPicPr>
          <p:cNvPr id="16" name="Imagem 15"/>
          <p:cNvPicPr>
            <a:picLocks noChangeAspect="1"/>
          </p:cNvPicPr>
          <p:nvPr/>
        </p:nvPicPr>
        <p:blipFill>
          <a:blip r:embed="rId6"/>
          <a:stretch>
            <a:fillRect/>
          </a:stretch>
        </p:blipFill>
        <p:spPr>
          <a:xfrm>
            <a:off x="505320" y="3278753"/>
            <a:ext cx="1136250" cy="1046250"/>
          </a:xfrm>
          <a:prstGeom prst="rect">
            <a:avLst/>
          </a:prstGeom>
        </p:spPr>
      </p:pic>
      <p:pic>
        <p:nvPicPr>
          <p:cNvPr id="17" name="Imagem 7"/>
          <p:cNvPicPr>
            <a:picLocks noChangeAspect="1"/>
          </p:cNvPicPr>
          <p:nvPr/>
        </p:nvPicPr>
        <p:blipFill>
          <a:blip r:embed="rId7"/>
          <a:stretch>
            <a:fillRect/>
          </a:stretch>
        </p:blipFill>
        <p:spPr>
          <a:xfrm>
            <a:off x="1413467" y="2608982"/>
            <a:ext cx="1293750" cy="1676250"/>
          </a:xfrm>
          <a:prstGeom prst="rect">
            <a:avLst/>
          </a:prstGeom>
        </p:spPr>
      </p:pic>
      <p:pic>
        <p:nvPicPr>
          <p:cNvPr id="18" name="Imagem 12"/>
          <p:cNvPicPr>
            <a:picLocks noChangeAspect="1"/>
          </p:cNvPicPr>
          <p:nvPr/>
        </p:nvPicPr>
        <p:blipFill>
          <a:blip r:embed="rId8"/>
          <a:stretch>
            <a:fillRect/>
          </a:stretch>
        </p:blipFill>
        <p:spPr>
          <a:xfrm>
            <a:off x="2456361" y="3287755"/>
            <a:ext cx="1046250" cy="1046250"/>
          </a:xfrm>
          <a:prstGeom prst="rect">
            <a:avLst/>
          </a:prstGeom>
        </p:spPr>
      </p:pic>
      <p:pic>
        <p:nvPicPr>
          <p:cNvPr id="19" name="Imagem 1"/>
          <p:cNvPicPr>
            <a:picLocks noChangeAspect="1"/>
          </p:cNvPicPr>
          <p:nvPr/>
        </p:nvPicPr>
        <p:blipFill>
          <a:blip r:embed="rId9"/>
          <a:stretch>
            <a:fillRect/>
          </a:stretch>
        </p:blipFill>
        <p:spPr>
          <a:xfrm>
            <a:off x="1114901" y="4003492"/>
            <a:ext cx="1653750" cy="1102500"/>
          </a:xfrm>
          <a:prstGeom prst="rect">
            <a:avLst/>
          </a:prstGeom>
        </p:spPr>
      </p:pic>
      <p:pic>
        <p:nvPicPr>
          <p:cNvPr id="20" name="Imagem 23"/>
          <p:cNvPicPr>
            <a:picLocks noChangeAspect="1"/>
          </p:cNvPicPr>
          <p:nvPr/>
        </p:nvPicPr>
        <p:blipFill>
          <a:blip r:embed="rId10"/>
          <a:stretch>
            <a:fillRect/>
          </a:stretch>
        </p:blipFill>
        <p:spPr>
          <a:xfrm>
            <a:off x="301185" y="3489754"/>
            <a:ext cx="3523166" cy="3590549"/>
          </a:xfrm>
          <a:prstGeom prst="rect">
            <a:avLst/>
          </a:prstGeom>
        </p:spPr>
      </p:pic>
      <p:pic>
        <p:nvPicPr>
          <p:cNvPr id="21" name="Picture 1" descr="D:\Google Drive\ArteConteúdo Geral\ArteConteúdo\Arte\Clientes\Beraca\Revista Beraca Acontece\Edição 27\logo da campanha 2013-11-18 às 15.29.16 (1).png"/>
          <p:cNvPicPr>
            <a:picLocks noChangeAspect="1" noChangeArrowheads="1"/>
          </p:cNvPicPr>
          <p:nvPr/>
        </p:nvPicPr>
        <p:blipFill rotWithShape="1">
          <a:blip r:embed="rId11"/>
          <a:srcRect l="45018" t="54005"/>
          <a:stretch/>
        </p:blipFill>
        <p:spPr bwMode="auto">
          <a:xfrm>
            <a:off x="4549321" y="3578921"/>
            <a:ext cx="4530534" cy="1457964"/>
          </a:xfrm>
          <a:prstGeom prst="rect">
            <a:avLst/>
          </a:prstGeom>
          <a:noFill/>
        </p:spPr>
      </p:pic>
    </p:spTree>
    <p:extLst>
      <p:ext uri="{BB962C8B-B14F-4D97-AF65-F5344CB8AC3E}">
        <p14:creationId xmlns:p14="http://schemas.microsoft.com/office/powerpoint/2010/main" xmlns="" val="141395167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par>
                          <p:cTn id="11" fill="hold">
                            <p:stCondLst>
                              <p:cond delay="500"/>
                            </p:stCondLst>
                            <p:childTnLst>
                              <p:par>
                                <p:cTn id="12" presetID="2" presetClass="entr" presetSubtype="4" fill="hold" nodeType="afterEffect">
                                  <p:stCondLst>
                                    <p:cond delay="50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1000" fill="hold"/>
                                        <p:tgtEl>
                                          <p:spTgt spid="15"/>
                                        </p:tgtEl>
                                        <p:attrNameLst>
                                          <p:attrName>ppt_x</p:attrName>
                                        </p:attrNameLst>
                                      </p:cBhvr>
                                      <p:tavLst>
                                        <p:tav tm="0">
                                          <p:val>
                                            <p:strVal val="#ppt_x"/>
                                          </p:val>
                                        </p:tav>
                                        <p:tav tm="100000">
                                          <p:val>
                                            <p:strVal val="#ppt_x"/>
                                          </p:val>
                                        </p:tav>
                                      </p:tavLst>
                                    </p:anim>
                                    <p:anim calcmode="lin" valueType="num">
                                      <p:cBhvr additive="base">
                                        <p:cTn id="15" dur="1000" fill="hold"/>
                                        <p:tgtEl>
                                          <p:spTgt spid="1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50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1000" fill="hold"/>
                                        <p:tgtEl>
                                          <p:spTgt spid="14"/>
                                        </p:tgtEl>
                                        <p:attrNameLst>
                                          <p:attrName>ppt_x</p:attrName>
                                        </p:attrNameLst>
                                      </p:cBhvr>
                                      <p:tavLst>
                                        <p:tav tm="0">
                                          <p:val>
                                            <p:strVal val="#ppt_x"/>
                                          </p:val>
                                        </p:tav>
                                        <p:tav tm="100000">
                                          <p:val>
                                            <p:strVal val="#ppt_x"/>
                                          </p:val>
                                        </p:tav>
                                      </p:tavLst>
                                    </p:anim>
                                    <p:anim calcmode="lin" valueType="num">
                                      <p:cBhvr additive="base">
                                        <p:cTn id="19" dur="1000" fill="hold"/>
                                        <p:tgtEl>
                                          <p:spTgt spid="14"/>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50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1000" fill="hold"/>
                                        <p:tgtEl>
                                          <p:spTgt spid="16"/>
                                        </p:tgtEl>
                                        <p:attrNameLst>
                                          <p:attrName>ppt_x</p:attrName>
                                        </p:attrNameLst>
                                      </p:cBhvr>
                                      <p:tavLst>
                                        <p:tav tm="0">
                                          <p:val>
                                            <p:strVal val="#ppt_x"/>
                                          </p:val>
                                        </p:tav>
                                        <p:tav tm="100000">
                                          <p:val>
                                            <p:strVal val="#ppt_x"/>
                                          </p:val>
                                        </p:tav>
                                      </p:tavLst>
                                    </p:anim>
                                    <p:anim calcmode="lin" valueType="num">
                                      <p:cBhvr additive="base">
                                        <p:cTn id="23" dur="1000" fill="hold"/>
                                        <p:tgtEl>
                                          <p:spTgt spid="16"/>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50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1000" fill="hold"/>
                                        <p:tgtEl>
                                          <p:spTgt spid="18"/>
                                        </p:tgtEl>
                                        <p:attrNameLst>
                                          <p:attrName>ppt_x</p:attrName>
                                        </p:attrNameLst>
                                      </p:cBhvr>
                                      <p:tavLst>
                                        <p:tav tm="0">
                                          <p:val>
                                            <p:strVal val="#ppt_x"/>
                                          </p:val>
                                        </p:tav>
                                        <p:tav tm="100000">
                                          <p:val>
                                            <p:strVal val="#ppt_x"/>
                                          </p:val>
                                        </p:tav>
                                      </p:tavLst>
                                    </p:anim>
                                    <p:anim calcmode="lin" valueType="num">
                                      <p:cBhvr additive="base">
                                        <p:cTn id="27" dur="1000" fill="hold"/>
                                        <p:tgtEl>
                                          <p:spTgt spid="18"/>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 presetClass="entr" presetSubtype="4"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1000" fill="hold"/>
                                        <p:tgtEl>
                                          <p:spTgt spid="19"/>
                                        </p:tgtEl>
                                        <p:attrNameLst>
                                          <p:attrName>ppt_x</p:attrName>
                                        </p:attrNameLst>
                                      </p:cBhvr>
                                      <p:tavLst>
                                        <p:tav tm="0">
                                          <p:val>
                                            <p:strVal val="#ppt_x"/>
                                          </p:val>
                                        </p:tav>
                                        <p:tav tm="100000">
                                          <p:val>
                                            <p:strVal val="#ppt_x"/>
                                          </p:val>
                                        </p:tav>
                                      </p:tavLst>
                                    </p:anim>
                                    <p:anim calcmode="lin" valueType="num">
                                      <p:cBhvr additive="base">
                                        <p:cTn id="32" dur="1000" fill="hold"/>
                                        <p:tgtEl>
                                          <p:spTgt spid="19"/>
                                        </p:tgtEl>
                                        <p:attrNameLst>
                                          <p:attrName>ppt_y</p:attrName>
                                        </p:attrNameLst>
                                      </p:cBhvr>
                                      <p:tavLst>
                                        <p:tav tm="0">
                                          <p:val>
                                            <p:strVal val="1+#ppt_h/2"/>
                                          </p:val>
                                        </p:tav>
                                        <p:tav tm="100000">
                                          <p:val>
                                            <p:strVal val="#ppt_y"/>
                                          </p:val>
                                        </p:tav>
                                      </p:tavLst>
                                    </p:anim>
                                  </p:childTnLst>
                                </p:cTn>
                              </p:par>
                            </p:childTnLst>
                          </p:cTn>
                        </p:par>
                        <p:par>
                          <p:cTn id="33" fill="hold">
                            <p:stCondLst>
                              <p:cond delay="3000"/>
                            </p:stCondLst>
                            <p:childTnLst>
                              <p:par>
                                <p:cTn id="34" presetID="42" presetClass="entr" presetSubtype="0"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750"/>
                                        <p:tgtEl>
                                          <p:spTgt spid="17"/>
                                        </p:tgtEl>
                                      </p:cBhvr>
                                    </p:animEffect>
                                    <p:anim calcmode="lin" valueType="num">
                                      <p:cBhvr>
                                        <p:cTn id="37" dur="750" fill="hold"/>
                                        <p:tgtEl>
                                          <p:spTgt spid="17"/>
                                        </p:tgtEl>
                                        <p:attrNameLst>
                                          <p:attrName>ppt_x</p:attrName>
                                        </p:attrNameLst>
                                      </p:cBhvr>
                                      <p:tavLst>
                                        <p:tav tm="0">
                                          <p:val>
                                            <p:strVal val="#ppt_x"/>
                                          </p:val>
                                        </p:tav>
                                        <p:tav tm="100000">
                                          <p:val>
                                            <p:strVal val="#ppt_x"/>
                                          </p:val>
                                        </p:tav>
                                      </p:tavLst>
                                    </p:anim>
                                    <p:anim calcmode="lin" valueType="num">
                                      <p:cBhvr>
                                        <p:cTn id="38" dur="750" fill="hold"/>
                                        <p:tgtEl>
                                          <p:spTgt spid="17"/>
                                        </p:tgtEl>
                                        <p:attrNameLst>
                                          <p:attrName>ppt_y</p:attrName>
                                        </p:attrNameLst>
                                      </p:cBhvr>
                                      <p:tavLst>
                                        <p:tav tm="0">
                                          <p:val>
                                            <p:strVal val="#ppt_y+.1"/>
                                          </p:val>
                                        </p:tav>
                                        <p:tav tm="100000">
                                          <p:val>
                                            <p:strVal val="#ppt_y"/>
                                          </p:val>
                                        </p:tav>
                                      </p:tavLst>
                                    </p:anim>
                                  </p:childTnLst>
                                </p:cTn>
                              </p:par>
                              <p:par>
                                <p:cTn id="39" presetID="10"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rotWithShape="1">
          <a:blip r:embed="rId3" cstate="print">
            <a:extLst>
              <a:ext uri="{28A0092B-C50C-407E-A947-70E740481C1C}">
                <a14:useLocalDpi xmlns:a14="http://schemas.microsoft.com/office/drawing/2010/main" xmlns="" val="0"/>
              </a:ext>
            </a:extLst>
          </a:blip>
          <a:srcRect b="79733"/>
          <a:stretch/>
        </p:blipFill>
        <p:spPr>
          <a:xfrm>
            <a:off x="0" y="0"/>
            <a:ext cx="9144000" cy="1389888"/>
          </a:xfrm>
          <a:prstGeom prst="rect">
            <a:avLst/>
          </a:prstGeom>
        </p:spPr>
      </p:pic>
      <p:pic>
        <p:nvPicPr>
          <p:cNvPr id="11" name="Picture 1" descr="D:\Google Drive\ArteConteúdo Geral\ArteConteúdo\Arte\Clientes\Beraca\PPT Sustentabilidade\div_wt.png"/>
          <p:cNvPicPr>
            <a:picLocks noChangeAspect="1" noChangeArrowheads="1"/>
          </p:cNvPicPr>
          <p:nvPr/>
        </p:nvPicPr>
        <p:blipFill>
          <a:blip r:embed="rId4"/>
          <a:srcRect t="28518" r="73125" b="24167"/>
          <a:stretch>
            <a:fillRect/>
          </a:stretch>
        </p:blipFill>
        <p:spPr bwMode="auto">
          <a:xfrm>
            <a:off x="0" y="1955800"/>
            <a:ext cx="2457450" cy="3244850"/>
          </a:xfrm>
          <a:prstGeom prst="rect">
            <a:avLst/>
          </a:prstGeom>
          <a:noFill/>
        </p:spPr>
      </p:pic>
      <p:pic>
        <p:nvPicPr>
          <p:cNvPr id="12" name="Picture 2" descr="D:\Google Drive\ArteConteúdo Geral\ArteConteúdo\Arte\Clientes\Beraca\PPT Sustentabilidade\div_fi.png"/>
          <p:cNvPicPr>
            <a:picLocks noChangeAspect="1" noChangeArrowheads="1"/>
          </p:cNvPicPr>
          <p:nvPr/>
        </p:nvPicPr>
        <p:blipFill>
          <a:blip r:embed="rId5"/>
          <a:srcRect l="19778" t="28519" r="50312" b="24166"/>
          <a:stretch>
            <a:fillRect/>
          </a:stretch>
        </p:blipFill>
        <p:spPr bwMode="auto">
          <a:xfrm>
            <a:off x="1808480" y="1955800"/>
            <a:ext cx="2734945" cy="3244850"/>
          </a:xfrm>
          <a:prstGeom prst="rect">
            <a:avLst/>
          </a:prstGeom>
          <a:noFill/>
        </p:spPr>
      </p:pic>
      <p:pic>
        <p:nvPicPr>
          <p:cNvPr id="13" name="Picture 3" descr="D:\Google Drive\ArteConteúdo Geral\ArteConteúdo\Arte\Clientes\Beraca\PPT Sustentabilidade\div_anh.png"/>
          <p:cNvPicPr>
            <a:picLocks noChangeAspect="1" noChangeArrowheads="1"/>
          </p:cNvPicPr>
          <p:nvPr/>
        </p:nvPicPr>
        <p:blipFill>
          <a:blip r:embed="rId6"/>
          <a:srcRect l="49479" t="30416" r="26146" b="24167"/>
          <a:stretch>
            <a:fillRect/>
          </a:stretch>
        </p:blipFill>
        <p:spPr bwMode="auto">
          <a:xfrm>
            <a:off x="4543425" y="2085975"/>
            <a:ext cx="2228850" cy="3114675"/>
          </a:xfrm>
          <a:prstGeom prst="rect">
            <a:avLst/>
          </a:prstGeom>
          <a:noFill/>
        </p:spPr>
      </p:pic>
      <p:pic>
        <p:nvPicPr>
          <p:cNvPr id="22" name="Picture 4" descr="D:\Google Drive\ArteConteúdo Geral\ArteConteúdo\Arte\Clientes\Beraca\PPT Sustentabilidade\div_hpc.png"/>
          <p:cNvPicPr>
            <a:picLocks noChangeAspect="1" noChangeArrowheads="1"/>
          </p:cNvPicPr>
          <p:nvPr/>
        </p:nvPicPr>
        <p:blipFill>
          <a:blip r:embed="rId7"/>
          <a:srcRect l="73237" t="30705" r="1867" b="21992"/>
          <a:stretch>
            <a:fillRect/>
          </a:stretch>
        </p:blipFill>
        <p:spPr bwMode="auto">
          <a:xfrm>
            <a:off x="6743700" y="2085975"/>
            <a:ext cx="2286000" cy="3257550"/>
          </a:xfrm>
          <a:prstGeom prst="rect">
            <a:avLst/>
          </a:prstGeom>
          <a:noFill/>
        </p:spPr>
      </p:pic>
      <p:sp>
        <p:nvSpPr>
          <p:cNvPr id="7" name="TextBox 1"/>
          <p:cNvSpPr txBox="1"/>
          <p:nvPr/>
        </p:nvSpPr>
        <p:spPr>
          <a:xfrm>
            <a:off x="118754" y="673528"/>
            <a:ext cx="5103486" cy="630942"/>
          </a:xfrm>
          <a:prstGeom prst="rect">
            <a:avLst/>
          </a:prstGeom>
          <a:noFill/>
        </p:spPr>
        <p:txBody>
          <a:bodyPr wrap="square" rtlCol="0">
            <a:spAutoFit/>
          </a:bodyPr>
          <a:lstStyle/>
          <a:p>
            <a:r>
              <a:rPr lang="pt-BR" sz="3500" dirty="0" smtClean="0">
                <a:solidFill>
                  <a:srgbClr val="92D050"/>
                </a:solidFill>
                <a:latin typeface="Corbel" panose="020B0503020204020204" pitchFamily="34" charset="0"/>
                <a:cs typeface="Aharoni" panose="02010803020104030203" pitchFamily="2" charset="-79"/>
              </a:rPr>
              <a:t>BERACA</a:t>
            </a:r>
            <a:endParaRPr lang="pt-BR" sz="3500" b="1" dirty="0">
              <a:solidFill>
                <a:srgbClr val="92D050"/>
              </a:solidFill>
              <a:latin typeface="Corbel" panose="020B0503020204020204" pitchFamily="34" charset="0"/>
              <a:cs typeface="Aharoni" panose="02010803020104030203" pitchFamily="2" charset="-79"/>
            </a:endParaRPr>
          </a:p>
        </p:txBody>
      </p:sp>
    </p:spTree>
    <p:extLst>
      <p:ext uri="{BB962C8B-B14F-4D97-AF65-F5344CB8AC3E}">
        <p14:creationId xmlns:p14="http://schemas.microsoft.com/office/powerpoint/2010/main" xmlns="" val="426614908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rotWithShape="1">
          <a:blip r:embed="rId3" cstate="print">
            <a:extLst>
              <a:ext uri="{28A0092B-C50C-407E-A947-70E740481C1C}">
                <a14:useLocalDpi xmlns:a14="http://schemas.microsoft.com/office/drawing/2010/main" xmlns="" val="0"/>
              </a:ext>
            </a:extLst>
          </a:blip>
          <a:srcRect b="79733"/>
          <a:stretch/>
        </p:blipFill>
        <p:spPr>
          <a:xfrm>
            <a:off x="0" y="0"/>
            <a:ext cx="9144000" cy="1389888"/>
          </a:xfrm>
          <a:prstGeom prst="rect">
            <a:avLst/>
          </a:prstGeom>
        </p:spPr>
      </p:pic>
      <p:sp>
        <p:nvSpPr>
          <p:cNvPr id="11" name="TextBox 1"/>
          <p:cNvSpPr txBox="1"/>
          <p:nvPr/>
        </p:nvSpPr>
        <p:spPr>
          <a:xfrm>
            <a:off x="118754" y="673528"/>
            <a:ext cx="4868355" cy="630942"/>
          </a:xfrm>
          <a:prstGeom prst="rect">
            <a:avLst/>
          </a:prstGeom>
          <a:noFill/>
        </p:spPr>
        <p:txBody>
          <a:bodyPr wrap="square" rtlCol="0">
            <a:spAutoFit/>
          </a:bodyPr>
          <a:lstStyle/>
          <a:p>
            <a:r>
              <a:rPr lang="pt-BR" sz="3500" dirty="0" smtClean="0">
                <a:solidFill>
                  <a:srgbClr val="92D050"/>
                </a:solidFill>
                <a:latin typeface="Corbel" panose="020B0503020204020204" pitchFamily="34" charset="0"/>
                <a:cs typeface="Aharoni" panose="02010803020104030203" pitchFamily="2" charset="-79"/>
              </a:rPr>
              <a:t>BERACA</a:t>
            </a:r>
            <a:endParaRPr lang="pt-BR" sz="3500" b="1" dirty="0">
              <a:solidFill>
                <a:srgbClr val="92D050"/>
              </a:solidFill>
              <a:latin typeface="Corbel" panose="020B0503020204020204" pitchFamily="34" charset="0"/>
              <a:cs typeface="Aharoni" panose="02010803020104030203" pitchFamily="2" charset="-79"/>
            </a:endParaRPr>
          </a:p>
        </p:txBody>
      </p:sp>
      <p:sp>
        <p:nvSpPr>
          <p:cNvPr id="13" name="Elipse 35"/>
          <p:cNvSpPr/>
          <p:nvPr/>
        </p:nvSpPr>
        <p:spPr>
          <a:xfrm>
            <a:off x="4949016" y="2131052"/>
            <a:ext cx="3841619" cy="3841619"/>
          </a:xfrm>
          <a:prstGeom prst="ellipse">
            <a:avLst/>
          </a:prstGeom>
          <a:solidFill>
            <a:srgbClr val="0070C0"/>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pt-BR"/>
          </a:p>
        </p:txBody>
      </p:sp>
      <p:sp>
        <p:nvSpPr>
          <p:cNvPr id="22" name="Retângulo 36"/>
          <p:cNvSpPr/>
          <p:nvPr/>
        </p:nvSpPr>
        <p:spPr>
          <a:xfrm>
            <a:off x="5126809" y="3389559"/>
            <a:ext cx="3547291" cy="1569660"/>
          </a:xfrm>
          <a:prstGeom prst="rect">
            <a:avLst/>
          </a:prstGeom>
        </p:spPr>
        <p:txBody>
          <a:bodyPr wrap="square">
            <a:spAutoFit/>
          </a:bodyPr>
          <a:lstStyle/>
          <a:p>
            <a:pPr algn="ctr"/>
            <a:r>
              <a:rPr lang="pt-BR" sz="3200" b="1" dirty="0" smtClean="0">
                <a:solidFill>
                  <a:schemeClr val="bg1">
                    <a:lumMod val="95000"/>
                  </a:schemeClr>
                </a:solidFill>
                <a:latin typeface="Corbel" panose="020B0503020204020204" pitchFamily="34" charset="0"/>
              </a:rPr>
              <a:t>Sociobiodiversity</a:t>
            </a:r>
          </a:p>
          <a:p>
            <a:pPr algn="ctr"/>
            <a:r>
              <a:rPr lang="pt-BR" sz="3200" b="1" dirty="0" err="1" smtClean="0">
                <a:solidFill>
                  <a:schemeClr val="bg1">
                    <a:lumMod val="95000"/>
                  </a:schemeClr>
                </a:solidFill>
                <a:latin typeface="Corbel" panose="020B0503020204020204" pitchFamily="34" charset="0"/>
              </a:rPr>
              <a:t>Enhancement</a:t>
            </a:r>
            <a:endParaRPr lang="pt-BR" sz="3200" b="1" dirty="0" smtClean="0">
              <a:solidFill>
                <a:schemeClr val="bg1">
                  <a:lumMod val="95000"/>
                </a:schemeClr>
              </a:solidFill>
              <a:latin typeface="Corbel" panose="020B0503020204020204" pitchFamily="34" charset="0"/>
            </a:endParaRPr>
          </a:p>
          <a:p>
            <a:pPr algn="ctr"/>
            <a:r>
              <a:rPr lang="pt-BR" sz="3200" b="1" dirty="0" err="1" smtClean="0">
                <a:solidFill>
                  <a:schemeClr val="bg1">
                    <a:lumMod val="95000"/>
                  </a:schemeClr>
                </a:solidFill>
                <a:latin typeface="Corbel" panose="020B0503020204020204" pitchFamily="34" charset="0"/>
              </a:rPr>
              <a:t>Program</a:t>
            </a:r>
            <a:r>
              <a:rPr lang="pt-BR" sz="3200" b="1" dirty="0" smtClean="0">
                <a:solidFill>
                  <a:schemeClr val="bg1">
                    <a:lumMod val="95000"/>
                  </a:schemeClr>
                </a:solidFill>
                <a:latin typeface="Corbel" panose="020B0503020204020204" pitchFamily="34" charset="0"/>
              </a:rPr>
              <a:t>®</a:t>
            </a:r>
            <a:endParaRPr lang="pt-BR" sz="3200" b="1" dirty="0">
              <a:solidFill>
                <a:schemeClr val="bg1">
                  <a:lumMod val="95000"/>
                </a:schemeClr>
              </a:solidFill>
            </a:endParaRPr>
          </a:p>
        </p:txBody>
      </p:sp>
      <p:sp>
        <p:nvSpPr>
          <p:cNvPr id="24" name="Retângulo 4"/>
          <p:cNvSpPr/>
          <p:nvPr/>
        </p:nvSpPr>
        <p:spPr>
          <a:xfrm>
            <a:off x="398622" y="2842252"/>
            <a:ext cx="4147978" cy="2554545"/>
          </a:xfrm>
          <a:prstGeom prst="rect">
            <a:avLst/>
          </a:prstGeom>
        </p:spPr>
        <p:txBody>
          <a:bodyPr wrap="square">
            <a:spAutoFit/>
          </a:bodyPr>
          <a:lstStyle/>
          <a:p>
            <a:pPr marL="342900" indent="-342900">
              <a:buFontTx/>
              <a:buChar char="-"/>
            </a:pPr>
            <a:r>
              <a:rPr lang="en-CA" sz="3200" dirty="0" smtClean="0">
                <a:latin typeface="Corbel" panose="020B0503020204020204" pitchFamily="34" charset="0"/>
              </a:rPr>
              <a:t>6 States</a:t>
            </a:r>
          </a:p>
          <a:p>
            <a:pPr marL="285750" indent="-285750">
              <a:buFontTx/>
              <a:buChar char="-"/>
            </a:pPr>
            <a:r>
              <a:rPr lang="en-CA" sz="3200" dirty="0" smtClean="0">
                <a:latin typeface="Corbel" panose="020B0503020204020204" pitchFamily="34" charset="0"/>
              </a:rPr>
              <a:t>50 Cooperatives</a:t>
            </a:r>
          </a:p>
          <a:p>
            <a:pPr marL="285750" indent="-285750">
              <a:buFontTx/>
              <a:buChar char="-"/>
            </a:pPr>
            <a:r>
              <a:rPr lang="en-CA" sz="3200" dirty="0" smtClean="0">
                <a:latin typeface="Corbel" panose="020B0503020204020204" pitchFamily="34" charset="0"/>
              </a:rPr>
              <a:t>160 Communities</a:t>
            </a:r>
          </a:p>
          <a:p>
            <a:pPr marL="285750" indent="-285750">
              <a:buFontTx/>
              <a:buChar char="-"/>
            </a:pPr>
            <a:r>
              <a:rPr lang="en-CA" sz="3200" dirty="0" smtClean="0">
                <a:latin typeface="Corbel" panose="020B0503020204020204" pitchFamily="34" charset="0"/>
              </a:rPr>
              <a:t>2.500 Families</a:t>
            </a:r>
          </a:p>
          <a:p>
            <a:pPr marL="285750" indent="-285750">
              <a:buFontTx/>
              <a:buChar char="-"/>
            </a:pPr>
            <a:r>
              <a:rPr lang="en-CA" sz="3200" dirty="0" smtClean="0">
                <a:latin typeface="Corbel" panose="020B0503020204020204" pitchFamily="34" charset="0"/>
              </a:rPr>
              <a:t>7.500 People</a:t>
            </a:r>
            <a:endParaRPr lang="en-CA" sz="1350" dirty="0"/>
          </a:p>
        </p:txBody>
      </p:sp>
    </p:spTree>
    <p:extLst>
      <p:ext uri="{BB962C8B-B14F-4D97-AF65-F5344CB8AC3E}">
        <p14:creationId xmlns:p14="http://schemas.microsoft.com/office/powerpoint/2010/main" xmlns="" val="85791112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fade">
                                      <p:cBhvr>
                                        <p:cTn id="12" dur="500"/>
                                        <p:tgtEl>
                                          <p:spTgt spid="24">
                                            <p:txEl>
                                              <p:pRg st="0" end="0"/>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4">
                                            <p:txEl>
                                              <p:pRg st="1" end="1"/>
                                            </p:txEl>
                                          </p:spTgt>
                                        </p:tgtEl>
                                        <p:attrNameLst>
                                          <p:attrName>style.visibility</p:attrName>
                                        </p:attrNameLst>
                                      </p:cBhvr>
                                      <p:to>
                                        <p:strVal val="visible"/>
                                      </p:to>
                                    </p:set>
                                    <p:animEffect transition="in" filter="fade">
                                      <p:cBhvr>
                                        <p:cTn id="16" dur="500"/>
                                        <p:tgtEl>
                                          <p:spTgt spid="24">
                                            <p:txEl>
                                              <p:pRg st="1" end="1"/>
                                            </p:txEl>
                                          </p:spTgt>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4">
                                            <p:txEl>
                                              <p:pRg st="2" end="2"/>
                                            </p:txEl>
                                          </p:spTgt>
                                        </p:tgtEl>
                                        <p:attrNameLst>
                                          <p:attrName>style.visibility</p:attrName>
                                        </p:attrNameLst>
                                      </p:cBhvr>
                                      <p:to>
                                        <p:strVal val="visible"/>
                                      </p:to>
                                    </p:set>
                                    <p:animEffect transition="in" filter="fade">
                                      <p:cBhvr>
                                        <p:cTn id="20" dur="500"/>
                                        <p:tgtEl>
                                          <p:spTgt spid="24">
                                            <p:txEl>
                                              <p:pRg st="2" end="2"/>
                                            </p:txEl>
                                          </p:spTgt>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4">
                                            <p:txEl>
                                              <p:pRg st="3" end="3"/>
                                            </p:txEl>
                                          </p:spTgt>
                                        </p:tgtEl>
                                        <p:attrNameLst>
                                          <p:attrName>style.visibility</p:attrName>
                                        </p:attrNameLst>
                                      </p:cBhvr>
                                      <p:to>
                                        <p:strVal val="visible"/>
                                      </p:to>
                                    </p:set>
                                    <p:animEffect transition="in" filter="fade">
                                      <p:cBhvr>
                                        <p:cTn id="24" dur="500"/>
                                        <p:tgtEl>
                                          <p:spTgt spid="24">
                                            <p:txEl>
                                              <p:pRg st="3" end="3"/>
                                            </p:txEl>
                                          </p:spTgt>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24">
                                            <p:txEl>
                                              <p:pRg st="4" end="4"/>
                                            </p:txEl>
                                          </p:spTgt>
                                        </p:tgtEl>
                                        <p:attrNameLst>
                                          <p:attrName>style.visibility</p:attrName>
                                        </p:attrNameLst>
                                      </p:cBhvr>
                                      <p:to>
                                        <p:strVal val="visible"/>
                                      </p:to>
                                    </p:set>
                                    <p:animEffect transition="in" filter="fade">
                                      <p:cBhvr>
                                        <p:cTn id="28" dur="500"/>
                                        <p:tgtEl>
                                          <p:spTgt spid="2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rotWithShape="1">
          <a:blip r:embed="rId3" cstate="print">
            <a:extLst>
              <a:ext uri="{28A0092B-C50C-407E-A947-70E740481C1C}">
                <a14:useLocalDpi xmlns:a14="http://schemas.microsoft.com/office/drawing/2010/main" xmlns="" val="0"/>
              </a:ext>
            </a:extLst>
          </a:blip>
          <a:srcRect b="79733"/>
          <a:stretch/>
        </p:blipFill>
        <p:spPr>
          <a:xfrm>
            <a:off x="0" y="0"/>
            <a:ext cx="9144000" cy="1389888"/>
          </a:xfrm>
          <a:prstGeom prst="rect">
            <a:avLst/>
          </a:prstGeom>
        </p:spPr>
      </p:pic>
      <p:sp>
        <p:nvSpPr>
          <p:cNvPr id="11" name="TextBox 1"/>
          <p:cNvSpPr txBox="1"/>
          <p:nvPr/>
        </p:nvSpPr>
        <p:spPr>
          <a:xfrm>
            <a:off x="118754" y="673528"/>
            <a:ext cx="4868355" cy="630942"/>
          </a:xfrm>
          <a:prstGeom prst="rect">
            <a:avLst/>
          </a:prstGeom>
          <a:noFill/>
        </p:spPr>
        <p:txBody>
          <a:bodyPr wrap="square" rtlCol="0">
            <a:spAutoFit/>
          </a:bodyPr>
          <a:lstStyle/>
          <a:p>
            <a:r>
              <a:rPr lang="pt-BR" sz="3500" dirty="0" smtClean="0">
                <a:solidFill>
                  <a:srgbClr val="92D050"/>
                </a:solidFill>
                <a:latin typeface="Corbel" panose="020B0503020204020204" pitchFamily="34" charset="0"/>
                <a:cs typeface="Aharoni" panose="02010803020104030203" pitchFamily="2" charset="-79"/>
              </a:rPr>
              <a:t>BERACA</a:t>
            </a:r>
            <a:endParaRPr lang="pt-BR" sz="3500" b="1" dirty="0">
              <a:solidFill>
                <a:srgbClr val="92D050"/>
              </a:solidFill>
              <a:latin typeface="Corbel" panose="020B0503020204020204" pitchFamily="34" charset="0"/>
              <a:cs typeface="Aharoni" panose="02010803020104030203" pitchFamily="2" charset="-79"/>
            </a:endParaRPr>
          </a:p>
        </p:txBody>
      </p:sp>
      <p:pic>
        <p:nvPicPr>
          <p:cNvPr id="16" name="Imagem 8"/>
          <p:cNvPicPr>
            <a:picLocks noChangeAspect="1"/>
          </p:cNvPicPr>
          <p:nvPr/>
        </p:nvPicPr>
        <p:blipFill rotWithShape="1">
          <a:blip r:embed="rId4">
            <a:extLst>
              <a:ext uri="{28A0092B-C50C-407E-A947-70E740481C1C}">
                <a14:useLocalDpi xmlns:a14="http://schemas.microsoft.com/office/drawing/2010/main" xmlns="" val="0"/>
              </a:ext>
            </a:extLst>
          </a:blip>
          <a:srcRect l="66494" t="72900" r="7143" b="-86"/>
          <a:stretch/>
        </p:blipFill>
        <p:spPr>
          <a:xfrm>
            <a:off x="6080166" y="5011387"/>
            <a:ext cx="2410691" cy="1864426"/>
          </a:xfrm>
          <a:prstGeom prst="rect">
            <a:avLst/>
          </a:prstGeom>
        </p:spPr>
      </p:pic>
      <p:grpSp>
        <p:nvGrpSpPr>
          <p:cNvPr id="4" name="Group 3"/>
          <p:cNvGrpSpPr/>
          <p:nvPr/>
        </p:nvGrpSpPr>
        <p:grpSpPr>
          <a:xfrm>
            <a:off x="2357415" y="1277587"/>
            <a:ext cx="4631380" cy="4631376"/>
            <a:chOff x="2357415" y="1277587"/>
            <a:chExt cx="4631380" cy="4631376"/>
          </a:xfrm>
        </p:grpSpPr>
        <p:grpSp>
          <p:nvGrpSpPr>
            <p:cNvPr id="12" name="Grupo 11"/>
            <p:cNvGrpSpPr/>
            <p:nvPr/>
          </p:nvGrpSpPr>
          <p:grpSpPr>
            <a:xfrm>
              <a:off x="2357415" y="1277587"/>
              <a:ext cx="4631380" cy="4631376"/>
              <a:chOff x="-11020306" y="1277587"/>
              <a:chExt cx="4631380" cy="4631376"/>
            </a:xfrm>
          </p:grpSpPr>
          <p:sp>
            <p:nvSpPr>
              <p:cNvPr id="14" name="Elipse 10"/>
              <p:cNvSpPr/>
              <p:nvPr/>
            </p:nvSpPr>
            <p:spPr>
              <a:xfrm>
                <a:off x="-11020302" y="1277587"/>
                <a:ext cx="4631376" cy="4631376"/>
              </a:xfrm>
              <a:prstGeom prst="ellipse">
                <a:avLst/>
              </a:prstGeom>
              <a:solidFill>
                <a:srgbClr val="FFC000"/>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pt-BR"/>
              </a:p>
            </p:txBody>
          </p:sp>
          <p:sp>
            <p:nvSpPr>
              <p:cNvPr id="15" name="TextBox 14"/>
              <p:cNvSpPr txBox="1"/>
              <p:nvPr/>
            </p:nvSpPr>
            <p:spPr>
              <a:xfrm>
                <a:off x="-11020306" y="3246848"/>
                <a:ext cx="4631376" cy="954107"/>
              </a:xfrm>
              <a:prstGeom prst="rect">
                <a:avLst/>
              </a:prstGeom>
              <a:noFill/>
            </p:spPr>
            <p:txBody>
              <a:bodyPr wrap="square" rtlCol="0">
                <a:spAutoFit/>
              </a:bodyPr>
              <a:lstStyle/>
              <a:p>
                <a:pPr algn="ctr"/>
                <a:r>
                  <a:rPr lang="pt-BR" sz="2800" b="1" dirty="0" smtClean="0">
                    <a:solidFill>
                      <a:schemeClr val="bg1"/>
                    </a:solidFill>
                    <a:latin typeface="Corbel" panose="020B0503020204020204" pitchFamily="34" charset="0"/>
                  </a:rPr>
                  <a:t>SUSTENTABILIDADE </a:t>
                </a:r>
              </a:p>
              <a:p>
                <a:pPr algn="ctr"/>
                <a:r>
                  <a:rPr lang="pt-BR" sz="2800" b="1" dirty="0" smtClean="0">
                    <a:solidFill>
                      <a:schemeClr val="bg1"/>
                    </a:solidFill>
                    <a:latin typeface="Corbel" panose="020B0503020204020204" pitchFamily="34" charset="0"/>
                  </a:rPr>
                  <a:t>NA PRÁTICA</a:t>
                </a:r>
                <a:endParaRPr lang="pt-BR" sz="2800" b="1" dirty="0">
                  <a:solidFill>
                    <a:schemeClr val="bg1"/>
                  </a:solidFill>
                  <a:latin typeface="Corbel" panose="020B0503020204020204" pitchFamily="34" charset="0"/>
                </a:endParaRPr>
              </a:p>
            </p:txBody>
          </p:sp>
        </p:grpSp>
        <p:pic>
          <p:nvPicPr>
            <p:cNvPr id="3" name="Picture 2" descr="Captura de Tela 2014-10-02 às 17.21.09.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619021" y="3248140"/>
              <a:ext cx="4124811" cy="952816"/>
            </a:xfrm>
            <a:prstGeom prst="rect">
              <a:avLst/>
            </a:prstGeom>
          </p:spPr>
        </p:pic>
      </p:grpSp>
      <p:pic>
        <p:nvPicPr>
          <p:cNvPr id="17" name="Imagem 1"/>
          <p:cNvPicPr>
            <a:picLocks noChangeAspect="1"/>
          </p:cNvPicPr>
          <p:nvPr/>
        </p:nvPicPr>
        <p:blipFill rotWithShape="1">
          <a:blip r:embed="rId6">
            <a:extLst>
              <a:ext uri="{28A0092B-C50C-407E-A947-70E740481C1C}">
                <a14:useLocalDpi xmlns:a14="http://schemas.microsoft.com/office/drawing/2010/main" xmlns="" val="0"/>
              </a:ext>
            </a:extLst>
          </a:blip>
          <a:srcRect l="18312" t="14892" r="19740" b="10130"/>
          <a:stretch/>
        </p:blipFill>
        <p:spPr>
          <a:xfrm>
            <a:off x="1584264" y="1033153"/>
            <a:ext cx="5664531" cy="5142016"/>
          </a:xfrm>
          <a:prstGeom prst="rect">
            <a:avLst/>
          </a:prstGeom>
        </p:spPr>
      </p:pic>
      <p:pic>
        <p:nvPicPr>
          <p:cNvPr id="18" name="Imagem 2"/>
          <p:cNvPicPr>
            <a:picLocks noChangeAspect="1"/>
          </p:cNvPicPr>
          <p:nvPr/>
        </p:nvPicPr>
        <p:blipFill rotWithShape="1">
          <a:blip r:embed="rId7">
            <a:extLst>
              <a:ext uri="{28A0092B-C50C-407E-A947-70E740481C1C}">
                <a14:useLocalDpi xmlns:a14="http://schemas.microsoft.com/office/drawing/2010/main" xmlns="" val="0"/>
              </a:ext>
            </a:extLst>
          </a:blip>
          <a:srcRect l="19028" t="17407" r="54305" b="61667"/>
          <a:stretch/>
        </p:blipFill>
        <p:spPr>
          <a:xfrm>
            <a:off x="1739900" y="1205675"/>
            <a:ext cx="2438400" cy="1435100"/>
          </a:xfrm>
          <a:prstGeom prst="rect">
            <a:avLst/>
          </a:prstGeom>
        </p:spPr>
      </p:pic>
      <p:pic>
        <p:nvPicPr>
          <p:cNvPr id="19" name="Imagem 3"/>
          <p:cNvPicPr>
            <a:picLocks noChangeAspect="1"/>
          </p:cNvPicPr>
          <p:nvPr/>
        </p:nvPicPr>
        <p:blipFill rotWithShape="1">
          <a:blip r:embed="rId8">
            <a:extLst>
              <a:ext uri="{28A0092B-C50C-407E-A947-70E740481C1C}">
                <a14:useLocalDpi xmlns:a14="http://schemas.microsoft.com/office/drawing/2010/main" xmlns="" val="0"/>
              </a:ext>
            </a:extLst>
          </a:blip>
          <a:srcRect l="48750" t="11295" r="24305" b="67408"/>
          <a:stretch/>
        </p:blipFill>
        <p:spPr>
          <a:xfrm>
            <a:off x="4178300" y="913575"/>
            <a:ext cx="2463800" cy="1460500"/>
          </a:xfrm>
          <a:prstGeom prst="rect">
            <a:avLst/>
          </a:prstGeom>
        </p:spPr>
      </p:pic>
      <p:pic>
        <p:nvPicPr>
          <p:cNvPr id="20" name="Imagem 6"/>
          <p:cNvPicPr>
            <a:picLocks noChangeAspect="1"/>
          </p:cNvPicPr>
          <p:nvPr/>
        </p:nvPicPr>
        <p:blipFill rotWithShape="1">
          <a:blip r:embed="rId9">
            <a:extLst>
              <a:ext uri="{28A0092B-C50C-407E-A947-70E740481C1C}">
                <a14:useLocalDpi xmlns:a14="http://schemas.microsoft.com/office/drawing/2010/main" xmlns="" val="0"/>
              </a:ext>
            </a:extLst>
          </a:blip>
          <a:srcRect l="60972" t="31296" r="12778" b="47778"/>
          <a:stretch/>
        </p:blipFill>
        <p:spPr>
          <a:xfrm>
            <a:off x="5575300" y="2158175"/>
            <a:ext cx="2400300" cy="1435100"/>
          </a:xfrm>
          <a:prstGeom prst="rect">
            <a:avLst/>
          </a:prstGeom>
        </p:spPr>
      </p:pic>
      <p:pic>
        <p:nvPicPr>
          <p:cNvPr id="21" name="Imagem 7"/>
          <p:cNvPicPr>
            <a:picLocks noChangeAspect="1"/>
          </p:cNvPicPr>
          <p:nvPr/>
        </p:nvPicPr>
        <p:blipFill rotWithShape="1">
          <a:blip r:embed="rId10">
            <a:extLst>
              <a:ext uri="{28A0092B-C50C-407E-A947-70E740481C1C}">
                <a14:useLocalDpi xmlns:a14="http://schemas.microsoft.com/office/drawing/2010/main" xmlns="" val="0"/>
              </a:ext>
            </a:extLst>
          </a:blip>
          <a:srcRect l="55833" t="58703" r="14445" b="13703"/>
          <a:stretch/>
        </p:blipFill>
        <p:spPr>
          <a:xfrm>
            <a:off x="5105400" y="4037775"/>
            <a:ext cx="2717800" cy="1892300"/>
          </a:xfrm>
          <a:prstGeom prst="rect">
            <a:avLst/>
          </a:prstGeom>
        </p:spPr>
      </p:pic>
      <p:pic>
        <p:nvPicPr>
          <p:cNvPr id="23" name="Imagem 9"/>
          <p:cNvPicPr>
            <a:picLocks noChangeAspect="1"/>
          </p:cNvPicPr>
          <p:nvPr/>
        </p:nvPicPr>
        <p:blipFill rotWithShape="1">
          <a:blip r:embed="rId11">
            <a:extLst>
              <a:ext uri="{28A0092B-C50C-407E-A947-70E740481C1C}">
                <a14:useLocalDpi xmlns:a14="http://schemas.microsoft.com/office/drawing/2010/main" xmlns="" val="0"/>
              </a:ext>
            </a:extLst>
          </a:blip>
          <a:srcRect l="27271" t="67533" r="44677" b="10302"/>
          <a:stretch/>
        </p:blipFill>
        <p:spPr>
          <a:xfrm>
            <a:off x="2493818" y="4643252"/>
            <a:ext cx="2565069" cy="1520041"/>
          </a:xfrm>
          <a:prstGeom prst="rect">
            <a:avLst/>
          </a:prstGeom>
        </p:spPr>
      </p:pic>
      <p:pic>
        <p:nvPicPr>
          <p:cNvPr id="2" name="Picture 1" descr="Captura de Tela 2014-10-02 às 17.21.09.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048000" y="3248139"/>
            <a:ext cx="3360824" cy="604193"/>
          </a:xfrm>
          <a:prstGeom prst="rect">
            <a:avLst/>
          </a:prstGeom>
        </p:spPr>
      </p:pic>
      <p:pic>
        <p:nvPicPr>
          <p:cNvPr id="22" name="Picture 21" descr="Captura de Tela 2014-10-02 às 17.21.09.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200400" y="3702636"/>
            <a:ext cx="3050822" cy="548462"/>
          </a:xfrm>
          <a:prstGeom prst="rect">
            <a:avLst/>
          </a:prstGeom>
        </p:spPr>
      </p:pic>
      <p:sp>
        <p:nvSpPr>
          <p:cNvPr id="24" name="Retângulo 4"/>
          <p:cNvSpPr/>
          <p:nvPr/>
        </p:nvSpPr>
        <p:spPr>
          <a:xfrm>
            <a:off x="3061007" y="3435553"/>
            <a:ext cx="3415996" cy="523220"/>
          </a:xfrm>
          <a:prstGeom prst="rect">
            <a:avLst/>
          </a:prstGeom>
        </p:spPr>
        <p:txBody>
          <a:bodyPr wrap="square">
            <a:spAutoFit/>
          </a:bodyPr>
          <a:lstStyle/>
          <a:p>
            <a:r>
              <a:rPr lang="en-CA" sz="2800" b="1" dirty="0" smtClean="0">
                <a:solidFill>
                  <a:schemeClr val="bg1"/>
                </a:solidFill>
              </a:rPr>
              <a:t>SUSTAINABLE CHAIN</a:t>
            </a:r>
            <a:endParaRPr lang="en-CA" sz="2800" b="1" dirty="0">
              <a:solidFill>
                <a:schemeClr val="bg1"/>
              </a:solidFill>
            </a:endParaRPr>
          </a:p>
        </p:txBody>
      </p:sp>
    </p:spTree>
    <p:extLst>
      <p:ext uri="{BB962C8B-B14F-4D97-AF65-F5344CB8AC3E}">
        <p14:creationId xmlns:p14="http://schemas.microsoft.com/office/powerpoint/2010/main" xmlns="" val="160000098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par>
                          <p:cTn id="24" fill="hold">
                            <p:stCondLst>
                              <p:cond delay="4000"/>
                            </p:stCondLst>
                            <p:childTnLst>
                              <p:par>
                                <p:cTn id="25" presetID="10"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par>
                          <p:cTn id="28" fill="hold">
                            <p:stCondLst>
                              <p:cond delay="4500"/>
                            </p:stCondLst>
                            <p:childTnLst>
                              <p:par>
                                <p:cTn id="29" presetID="10" presetClass="entr" presetSubtype="0"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par>
                                <p:cTn id="35" presetID="10"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par>
                          <p:cTn id="38" fill="hold">
                            <p:stCondLst>
                              <p:cond delay="5000"/>
                            </p:stCondLst>
                            <p:childTnLst>
                              <p:par>
                                <p:cTn id="39" presetID="10" presetClass="entr" presetSubtype="0" fill="hold" grpId="0" nodeType="after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rotWithShape="1">
          <a:blip r:embed="rId3" cstate="print">
            <a:extLst>
              <a:ext uri="{28A0092B-C50C-407E-A947-70E740481C1C}">
                <a14:useLocalDpi xmlns:a14="http://schemas.microsoft.com/office/drawing/2010/main" xmlns="" val="0"/>
              </a:ext>
            </a:extLst>
          </a:blip>
          <a:srcRect b="79733"/>
          <a:stretch/>
        </p:blipFill>
        <p:spPr>
          <a:xfrm>
            <a:off x="0" y="0"/>
            <a:ext cx="9144000" cy="1389888"/>
          </a:xfrm>
          <a:prstGeom prst="rect">
            <a:avLst/>
          </a:prstGeom>
        </p:spPr>
      </p:pic>
      <p:sp>
        <p:nvSpPr>
          <p:cNvPr id="11" name="TextBox 1"/>
          <p:cNvSpPr txBox="1"/>
          <p:nvPr/>
        </p:nvSpPr>
        <p:spPr>
          <a:xfrm>
            <a:off x="118754" y="673528"/>
            <a:ext cx="4868355" cy="630942"/>
          </a:xfrm>
          <a:prstGeom prst="rect">
            <a:avLst/>
          </a:prstGeom>
          <a:noFill/>
        </p:spPr>
        <p:txBody>
          <a:bodyPr wrap="square" rtlCol="0">
            <a:spAutoFit/>
          </a:bodyPr>
          <a:lstStyle/>
          <a:p>
            <a:r>
              <a:rPr lang="pt-BR" sz="3500" dirty="0" smtClean="0">
                <a:solidFill>
                  <a:srgbClr val="92D050"/>
                </a:solidFill>
                <a:latin typeface="Corbel" panose="020B0503020204020204" pitchFamily="34" charset="0"/>
                <a:cs typeface="Aharoni" panose="02010803020104030203" pitchFamily="2" charset="-79"/>
              </a:rPr>
              <a:t>BERACA</a:t>
            </a:r>
            <a:endParaRPr lang="pt-BR" sz="3500" b="1" dirty="0">
              <a:solidFill>
                <a:srgbClr val="92D050"/>
              </a:solidFill>
              <a:latin typeface="Corbel" panose="020B0503020204020204" pitchFamily="34" charset="0"/>
              <a:cs typeface="Aharoni" panose="02010803020104030203" pitchFamily="2" charset="-79"/>
            </a:endParaRPr>
          </a:p>
        </p:txBody>
      </p:sp>
      <p:grpSp>
        <p:nvGrpSpPr>
          <p:cNvPr id="7" name="Group 6"/>
          <p:cNvGrpSpPr/>
          <p:nvPr/>
        </p:nvGrpSpPr>
        <p:grpSpPr>
          <a:xfrm>
            <a:off x="0" y="933450"/>
            <a:ext cx="9144000" cy="6115051"/>
            <a:chOff x="0" y="933450"/>
            <a:chExt cx="9144000" cy="6115051"/>
          </a:xfrm>
        </p:grpSpPr>
        <p:pic>
          <p:nvPicPr>
            <p:cNvPr id="28" name="Imagem 2"/>
            <p:cNvPicPr>
              <a:picLocks noChangeAspect="1"/>
            </p:cNvPicPr>
            <p:nvPr/>
          </p:nvPicPr>
          <p:blipFill rotWithShape="1">
            <a:blip r:embed="rId4">
              <a:extLst>
                <a:ext uri="{28A0092B-C50C-407E-A947-70E740481C1C}">
                  <a14:useLocalDpi xmlns:a14="http://schemas.microsoft.com/office/drawing/2010/main" xmlns="" val="0"/>
                </a:ext>
              </a:extLst>
            </a:blip>
            <a:srcRect l="17792" t="19387" r="44545" b="30397"/>
            <a:stretch/>
          </p:blipFill>
          <p:spPr>
            <a:xfrm>
              <a:off x="1626918" y="1520042"/>
              <a:ext cx="3443845" cy="3443844"/>
            </a:xfrm>
            <a:prstGeom prst="rect">
              <a:avLst/>
            </a:prstGeom>
          </p:spPr>
        </p:pic>
        <p:pic>
          <p:nvPicPr>
            <p:cNvPr id="29" name="Imagem 3"/>
            <p:cNvPicPr>
              <a:picLocks noChangeAspect="1"/>
            </p:cNvPicPr>
            <p:nvPr/>
          </p:nvPicPr>
          <p:blipFill rotWithShape="1">
            <a:blip r:embed="rId5">
              <a:extLst>
                <a:ext uri="{28A0092B-C50C-407E-A947-70E740481C1C}">
                  <a14:useLocalDpi xmlns:a14="http://schemas.microsoft.com/office/drawing/2010/main" xmlns="" val="0"/>
                </a:ext>
              </a:extLst>
            </a:blip>
            <a:srcRect t="50278"/>
            <a:stretch/>
          </p:blipFill>
          <p:spPr>
            <a:xfrm>
              <a:off x="0" y="3638550"/>
              <a:ext cx="9144000" cy="3409951"/>
            </a:xfrm>
            <a:prstGeom prst="rect">
              <a:avLst/>
            </a:prstGeom>
          </p:spPr>
        </p:pic>
        <p:pic>
          <p:nvPicPr>
            <p:cNvPr id="30" name="Imagem 4"/>
            <p:cNvPicPr>
              <a:picLocks noChangeAspect="1"/>
            </p:cNvPicPr>
            <p:nvPr/>
          </p:nvPicPr>
          <p:blipFill rotWithShape="1">
            <a:blip r:embed="rId6">
              <a:extLst>
                <a:ext uri="{28A0092B-C50C-407E-A947-70E740481C1C}">
                  <a14:useLocalDpi xmlns:a14="http://schemas.microsoft.com/office/drawing/2010/main" xmlns="" val="0"/>
                </a:ext>
              </a:extLst>
            </a:blip>
            <a:srcRect l="43333" t="10833" r="17084" b="22778"/>
            <a:stretch/>
          </p:blipFill>
          <p:spPr>
            <a:xfrm>
              <a:off x="3962400" y="933450"/>
              <a:ext cx="3619500" cy="4552950"/>
            </a:xfrm>
            <a:prstGeom prst="rect">
              <a:avLst/>
            </a:prstGeom>
          </p:spPr>
        </p:pic>
        <p:pic>
          <p:nvPicPr>
            <p:cNvPr id="2" name="Picture 1" descr="Captura de Tela 2014-10-02 às 17.12.58.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3871006" y="4708421"/>
              <a:ext cx="1739592" cy="255465"/>
            </a:xfrm>
            <a:prstGeom prst="rect">
              <a:avLst/>
            </a:prstGeom>
          </p:spPr>
        </p:pic>
        <p:pic>
          <p:nvPicPr>
            <p:cNvPr id="32" name="Picture 31" descr="Captura de Tela 2014-10-02 às 17.12.58.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3871006" y="4988553"/>
              <a:ext cx="1739592" cy="255465"/>
            </a:xfrm>
            <a:prstGeom prst="rect">
              <a:avLst/>
            </a:prstGeom>
          </p:spPr>
        </p:pic>
        <p:pic>
          <p:nvPicPr>
            <p:cNvPr id="33" name="Picture 32" descr="Captura de Tela 2014-10-02 às 17.12.58.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4140718" y="5244019"/>
              <a:ext cx="1469880" cy="242382"/>
            </a:xfrm>
            <a:prstGeom prst="rect">
              <a:avLst/>
            </a:prstGeom>
          </p:spPr>
        </p:pic>
        <p:pic>
          <p:nvPicPr>
            <p:cNvPr id="4" name="Picture 3" descr="Captura de Tela 2014-10-02 às 17.16.20.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2929901" y="3065900"/>
              <a:ext cx="1584935" cy="345434"/>
            </a:xfrm>
            <a:prstGeom prst="rect">
              <a:avLst/>
            </a:prstGeom>
          </p:spPr>
        </p:pic>
        <p:pic>
          <p:nvPicPr>
            <p:cNvPr id="34" name="Picture 33" descr="Captura de Tela 2014-10-02 às 17.16.20.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2929901" y="3391017"/>
              <a:ext cx="1584935" cy="345434"/>
            </a:xfrm>
            <a:prstGeom prst="rect">
              <a:avLst/>
            </a:prstGeom>
          </p:spPr>
        </p:pic>
        <p:pic>
          <p:nvPicPr>
            <p:cNvPr id="5" name="Picture 4" descr="Captura de Tela 2014-10-02 às 17.16.37.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4987109" y="3010017"/>
              <a:ext cx="1632863" cy="381000"/>
            </a:xfrm>
            <a:prstGeom prst="rect">
              <a:avLst/>
            </a:prstGeom>
          </p:spPr>
        </p:pic>
        <p:pic>
          <p:nvPicPr>
            <p:cNvPr id="35" name="Picture 34" descr="Captura de Tela 2014-10-02 às 17.16.37.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5070763" y="3355451"/>
              <a:ext cx="1549209" cy="381000"/>
            </a:xfrm>
            <a:prstGeom prst="rect">
              <a:avLst/>
            </a:prstGeom>
          </p:spPr>
        </p:pic>
      </p:grpSp>
      <p:sp>
        <p:nvSpPr>
          <p:cNvPr id="36" name="Retângulo 4"/>
          <p:cNvSpPr/>
          <p:nvPr/>
        </p:nvSpPr>
        <p:spPr>
          <a:xfrm>
            <a:off x="3104568" y="3050403"/>
            <a:ext cx="1382046" cy="584776"/>
          </a:xfrm>
          <a:prstGeom prst="rect">
            <a:avLst/>
          </a:prstGeom>
        </p:spPr>
        <p:txBody>
          <a:bodyPr wrap="square">
            <a:spAutoFit/>
          </a:bodyPr>
          <a:lstStyle/>
          <a:p>
            <a:r>
              <a:rPr lang="en-CA" sz="1600" b="1" dirty="0" smtClean="0">
                <a:solidFill>
                  <a:schemeClr val="bg1"/>
                </a:solidFill>
              </a:rPr>
              <a:t>Appropriate</a:t>
            </a:r>
          </a:p>
          <a:p>
            <a:r>
              <a:rPr lang="en-CA" sz="1600" b="1" dirty="0" smtClean="0">
                <a:solidFill>
                  <a:schemeClr val="bg1"/>
                </a:solidFill>
              </a:rPr>
              <a:t>Profitability</a:t>
            </a:r>
            <a:endParaRPr lang="en-CA" sz="1600" b="1" dirty="0">
              <a:solidFill>
                <a:schemeClr val="bg1"/>
              </a:solidFill>
            </a:endParaRPr>
          </a:p>
        </p:txBody>
      </p:sp>
      <p:sp>
        <p:nvSpPr>
          <p:cNvPr id="37" name="Retângulo 4"/>
          <p:cNvSpPr/>
          <p:nvPr/>
        </p:nvSpPr>
        <p:spPr>
          <a:xfrm>
            <a:off x="5114107" y="2929169"/>
            <a:ext cx="1632863" cy="830997"/>
          </a:xfrm>
          <a:prstGeom prst="rect">
            <a:avLst/>
          </a:prstGeom>
        </p:spPr>
        <p:txBody>
          <a:bodyPr wrap="square">
            <a:spAutoFit/>
          </a:bodyPr>
          <a:lstStyle/>
          <a:p>
            <a:r>
              <a:rPr lang="en-CA" sz="1600" b="1" dirty="0" smtClean="0">
                <a:solidFill>
                  <a:schemeClr val="bg1"/>
                </a:solidFill>
              </a:rPr>
              <a:t>Water Preservation and Biodiversity</a:t>
            </a:r>
            <a:endParaRPr lang="en-CA" sz="1600" b="1" dirty="0">
              <a:solidFill>
                <a:schemeClr val="bg1"/>
              </a:solidFill>
            </a:endParaRPr>
          </a:p>
        </p:txBody>
      </p:sp>
      <p:sp>
        <p:nvSpPr>
          <p:cNvPr id="38" name="Retângulo 4"/>
          <p:cNvSpPr/>
          <p:nvPr/>
        </p:nvSpPr>
        <p:spPr>
          <a:xfrm>
            <a:off x="4091506" y="4570737"/>
            <a:ext cx="1632863" cy="1077218"/>
          </a:xfrm>
          <a:prstGeom prst="rect">
            <a:avLst/>
          </a:prstGeom>
        </p:spPr>
        <p:txBody>
          <a:bodyPr wrap="square">
            <a:spAutoFit/>
          </a:bodyPr>
          <a:lstStyle/>
          <a:p>
            <a:r>
              <a:rPr lang="en-CA" sz="1600" b="1" dirty="0" smtClean="0">
                <a:solidFill>
                  <a:schemeClr val="bg1"/>
                </a:solidFill>
              </a:rPr>
              <a:t>Human Development in a Balanced Manner</a:t>
            </a:r>
            <a:endParaRPr lang="en-CA" sz="1600" b="1" dirty="0">
              <a:solidFill>
                <a:schemeClr val="bg1"/>
              </a:solidFill>
            </a:endParaRPr>
          </a:p>
        </p:txBody>
      </p:sp>
    </p:spTree>
    <p:extLst>
      <p:ext uri="{BB962C8B-B14F-4D97-AF65-F5344CB8AC3E}">
        <p14:creationId xmlns:p14="http://schemas.microsoft.com/office/powerpoint/2010/main" xmlns="" val="358083614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1000"/>
                                        <p:tgtEl>
                                          <p:spTgt spid="3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8">
                                            <p:txEl>
                                              <p:pRg st="0" end="0"/>
                                            </p:txEl>
                                          </p:spTgt>
                                        </p:tgtEl>
                                        <p:attrNameLst>
                                          <p:attrName>style.visibility</p:attrName>
                                        </p:attrNameLst>
                                      </p:cBhvr>
                                      <p:to>
                                        <p:strVal val="visible"/>
                                      </p:to>
                                    </p:set>
                                    <p:animEffect transition="in" filter="fade">
                                      <p:cBhvr>
                                        <p:cTn id="15" dur="100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rotWithShape="1">
          <a:blip r:embed="rId3">
            <a:extLst>
              <a:ext uri="{28A0092B-C50C-407E-A947-70E740481C1C}">
                <a14:useLocalDpi xmlns:a14="http://schemas.microsoft.com/office/drawing/2010/main" xmlns="" val="0"/>
              </a:ext>
            </a:extLst>
          </a:blip>
          <a:srcRect b="79733"/>
          <a:stretch/>
        </p:blipFill>
        <p:spPr>
          <a:xfrm>
            <a:off x="0" y="0"/>
            <a:ext cx="9144000" cy="1389888"/>
          </a:xfrm>
          <a:prstGeom prst="rect">
            <a:avLst/>
          </a:prstGeom>
        </p:spPr>
      </p:pic>
      <p:sp>
        <p:nvSpPr>
          <p:cNvPr id="5" name="TextBox 1"/>
          <p:cNvSpPr txBox="1"/>
          <p:nvPr/>
        </p:nvSpPr>
        <p:spPr>
          <a:xfrm>
            <a:off x="118754" y="673528"/>
            <a:ext cx="4868355" cy="630942"/>
          </a:xfrm>
          <a:prstGeom prst="rect">
            <a:avLst/>
          </a:prstGeom>
          <a:noFill/>
        </p:spPr>
        <p:txBody>
          <a:bodyPr wrap="square" rtlCol="0">
            <a:spAutoFit/>
          </a:bodyPr>
          <a:lstStyle/>
          <a:p>
            <a:r>
              <a:rPr lang="pt-BR" sz="3500" dirty="0" smtClean="0">
                <a:solidFill>
                  <a:srgbClr val="92D050"/>
                </a:solidFill>
                <a:latin typeface="Corbel" panose="020B0503020204020204" pitchFamily="34" charset="0"/>
                <a:cs typeface="Aharoni" panose="02010803020104030203" pitchFamily="2" charset="-79"/>
              </a:rPr>
              <a:t>BERACA</a:t>
            </a:r>
            <a:endParaRPr lang="pt-BR" sz="3500" b="1" dirty="0">
              <a:solidFill>
                <a:srgbClr val="92D050"/>
              </a:solidFill>
              <a:latin typeface="Corbel" panose="020B0503020204020204" pitchFamily="34" charset="0"/>
              <a:cs typeface="Aharoni" panose="02010803020104030203" pitchFamily="2" charset="-79"/>
            </a:endParaRPr>
          </a:p>
        </p:txBody>
      </p:sp>
      <p:pic>
        <p:nvPicPr>
          <p:cNvPr id="15" name="Picture 14" descr="coopemaflima.jp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94798" y="2534306"/>
            <a:ext cx="4236711" cy="2824474"/>
          </a:xfrm>
          <a:prstGeom prst="rect">
            <a:avLst/>
          </a:prstGeom>
          <a:ln>
            <a:noFill/>
          </a:ln>
          <a:effectLst>
            <a:outerShdw blurRad="292100" dist="139700" dir="2700000" algn="tl" rotWithShape="0">
              <a:srgbClr val="333333">
                <a:alpha val="65000"/>
              </a:srgbClr>
            </a:outerShdw>
          </a:effectLst>
        </p:spPr>
      </p:pic>
      <p:pic>
        <p:nvPicPr>
          <p:cNvPr id="2" name="Picture 1" descr="marajo.jpg"/>
          <p:cNvPicPr>
            <a:picLocks noChangeAspect="1"/>
          </p:cNvPicPr>
          <p:nvPr/>
        </p:nvPicPr>
        <p:blipFill>
          <a:blip r:embed="rId5">
            <a:clrChange>
              <a:clrFrom>
                <a:srgbClr val="F9F3E0"/>
              </a:clrFrom>
              <a:clrTo>
                <a:srgbClr val="F9F3E0">
                  <a:alpha val="0"/>
                </a:srgbClr>
              </a:clrTo>
            </a:clrChange>
            <a:extLst>
              <a:ext uri="{28A0092B-C50C-407E-A947-70E740481C1C}">
                <a14:useLocalDpi xmlns:a14="http://schemas.microsoft.com/office/drawing/2010/main" xmlns="" val="0"/>
              </a:ext>
            </a:extLst>
          </a:blip>
          <a:stretch>
            <a:fillRect/>
          </a:stretch>
        </p:blipFill>
        <p:spPr>
          <a:xfrm>
            <a:off x="6019800" y="2755280"/>
            <a:ext cx="2362200" cy="2362200"/>
          </a:xfrm>
          <a:prstGeom prst="rect">
            <a:avLst/>
          </a:prstGeom>
        </p:spPr>
      </p:pic>
    </p:spTree>
    <p:extLst>
      <p:ext uri="{BB962C8B-B14F-4D97-AF65-F5344CB8AC3E}">
        <p14:creationId xmlns:p14="http://schemas.microsoft.com/office/powerpoint/2010/main" xmlns="" val="38533879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rotWithShape="1">
          <a:blip r:embed="rId3">
            <a:extLst>
              <a:ext uri="{28A0092B-C50C-407E-A947-70E740481C1C}">
                <a14:useLocalDpi xmlns:a14="http://schemas.microsoft.com/office/drawing/2010/main" xmlns="" val="0"/>
              </a:ext>
            </a:extLst>
          </a:blip>
          <a:srcRect b="79733"/>
          <a:stretch/>
        </p:blipFill>
        <p:spPr>
          <a:xfrm>
            <a:off x="0" y="0"/>
            <a:ext cx="9144000" cy="1389888"/>
          </a:xfrm>
          <a:prstGeom prst="rect">
            <a:avLst/>
          </a:prstGeom>
        </p:spPr>
      </p:pic>
      <p:sp>
        <p:nvSpPr>
          <p:cNvPr id="5" name="TextBox 1"/>
          <p:cNvSpPr txBox="1"/>
          <p:nvPr/>
        </p:nvSpPr>
        <p:spPr>
          <a:xfrm>
            <a:off x="118754" y="673528"/>
            <a:ext cx="4868355" cy="630942"/>
          </a:xfrm>
          <a:prstGeom prst="rect">
            <a:avLst/>
          </a:prstGeom>
          <a:noFill/>
        </p:spPr>
        <p:txBody>
          <a:bodyPr wrap="square" rtlCol="0">
            <a:spAutoFit/>
          </a:bodyPr>
          <a:lstStyle/>
          <a:p>
            <a:r>
              <a:rPr lang="pt-BR" sz="3500" dirty="0" smtClean="0">
                <a:solidFill>
                  <a:srgbClr val="92D050"/>
                </a:solidFill>
                <a:latin typeface="Corbel" panose="020B0503020204020204" pitchFamily="34" charset="0"/>
                <a:cs typeface="Aharoni" panose="02010803020104030203" pitchFamily="2" charset="-79"/>
              </a:rPr>
              <a:t>BERACA</a:t>
            </a:r>
            <a:endParaRPr lang="pt-BR" sz="3500" b="1" dirty="0">
              <a:solidFill>
                <a:srgbClr val="92D050"/>
              </a:solidFill>
              <a:latin typeface="Corbel" panose="020B0503020204020204" pitchFamily="34" charset="0"/>
              <a:cs typeface="Aharoni" panose="02010803020104030203" pitchFamily="2" charset="-79"/>
            </a:endParaRPr>
          </a:p>
        </p:txBody>
      </p:sp>
      <p:pic>
        <p:nvPicPr>
          <p:cNvPr id="15" name="Picture 14" descr="coopemaflima.jp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94798" y="2534306"/>
            <a:ext cx="4236711" cy="2824474"/>
          </a:xfrm>
          <a:prstGeom prst="rect">
            <a:avLst/>
          </a:prstGeom>
          <a:ln>
            <a:noFill/>
          </a:ln>
          <a:effectLst>
            <a:outerShdw blurRad="292100" dist="139700" dir="2700000" algn="tl" rotWithShape="0">
              <a:srgbClr val="333333">
                <a:alpha val="65000"/>
              </a:srgbClr>
            </a:outerShdw>
          </a:effectLst>
        </p:spPr>
      </p:pic>
      <p:pic>
        <p:nvPicPr>
          <p:cNvPr id="4" name="Picture 3" descr="107.pdf"/>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346700" y="3182504"/>
            <a:ext cx="3429000" cy="14720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24780961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rotWithShape="1">
          <a:blip r:embed="rId3">
            <a:extLst>
              <a:ext uri="{28A0092B-C50C-407E-A947-70E740481C1C}">
                <a14:useLocalDpi xmlns:a14="http://schemas.microsoft.com/office/drawing/2010/main" xmlns="" val="0"/>
              </a:ext>
            </a:extLst>
          </a:blip>
          <a:srcRect b="79733"/>
          <a:stretch/>
        </p:blipFill>
        <p:spPr>
          <a:xfrm>
            <a:off x="0" y="0"/>
            <a:ext cx="9144000" cy="1389888"/>
          </a:xfrm>
          <a:prstGeom prst="rect">
            <a:avLst/>
          </a:prstGeom>
        </p:spPr>
      </p:pic>
      <p:sp>
        <p:nvSpPr>
          <p:cNvPr id="5" name="TextBox 1"/>
          <p:cNvSpPr txBox="1"/>
          <p:nvPr/>
        </p:nvSpPr>
        <p:spPr>
          <a:xfrm>
            <a:off x="118754" y="673528"/>
            <a:ext cx="4868355" cy="630942"/>
          </a:xfrm>
          <a:prstGeom prst="rect">
            <a:avLst/>
          </a:prstGeom>
          <a:noFill/>
        </p:spPr>
        <p:txBody>
          <a:bodyPr wrap="square" rtlCol="0">
            <a:spAutoFit/>
          </a:bodyPr>
          <a:lstStyle/>
          <a:p>
            <a:r>
              <a:rPr lang="pt-BR" sz="3500" dirty="0" smtClean="0">
                <a:solidFill>
                  <a:srgbClr val="92D050"/>
                </a:solidFill>
                <a:latin typeface="Corbel" panose="020B0503020204020204" pitchFamily="34" charset="0"/>
                <a:cs typeface="Aharoni" panose="02010803020104030203" pitchFamily="2" charset="-79"/>
              </a:rPr>
              <a:t>BERACA</a:t>
            </a:r>
            <a:endParaRPr lang="pt-BR" sz="3500" b="1" dirty="0">
              <a:solidFill>
                <a:srgbClr val="92D050"/>
              </a:solidFill>
              <a:latin typeface="Corbel" panose="020B0503020204020204" pitchFamily="34" charset="0"/>
              <a:cs typeface="Aharoni" panose="02010803020104030203" pitchFamily="2" charset="-79"/>
            </a:endParaRPr>
          </a:p>
        </p:txBody>
      </p:sp>
      <p:pic>
        <p:nvPicPr>
          <p:cNvPr id="7" name="Picture 6" descr="Imagem1.jp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56815" y="2156443"/>
            <a:ext cx="4230293" cy="3178333"/>
          </a:xfrm>
          <a:prstGeom prst="rect">
            <a:avLst/>
          </a:prstGeom>
          <a:ln>
            <a:noFill/>
          </a:ln>
          <a:effectLst>
            <a:outerShdw blurRad="292100" dist="139700" dir="2700000" algn="tl" rotWithShape="0">
              <a:srgbClr val="333333">
                <a:alpha val="65000"/>
              </a:srgbClr>
            </a:outerShdw>
          </a:effectLst>
        </p:spPr>
      </p:pic>
      <p:sp>
        <p:nvSpPr>
          <p:cNvPr id="9" name="Retângulo 4"/>
          <p:cNvSpPr/>
          <p:nvPr/>
        </p:nvSpPr>
        <p:spPr>
          <a:xfrm>
            <a:off x="756814" y="5479327"/>
            <a:ext cx="4230293" cy="1161856"/>
          </a:xfrm>
          <a:prstGeom prst="rect">
            <a:avLst/>
          </a:prstGeom>
        </p:spPr>
        <p:txBody>
          <a:bodyPr wrap="square">
            <a:spAutoFit/>
          </a:bodyPr>
          <a:lstStyle/>
          <a:p>
            <a:r>
              <a:rPr lang="x-none" sz="2800" dirty="0" smtClean="0">
                <a:latin typeface="Corbel" panose="020B0503020204020204" pitchFamily="34" charset="0"/>
              </a:rPr>
              <a:t>COMMUNITY OF </a:t>
            </a:r>
            <a:r>
              <a:rPr lang="x-none" sz="2800" b="1" dirty="0" smtClean="0">
                <a:latin typeface="Corbel" panose="020B0503020204020204" pitchFamily="34" charset="0"/>
              </a:rPr>
              <a:t>NAZAREZINHO (PA)</a:t>
            </a:r>
            <a:endParaRPr lang="pt-BR" altLang="pt-BR" sz="3200" b="1" dirty="0"/>
          </a:p>
          <a:p>
            <a:endParaRPr lang="en-US" sz="1350" dirty="0"/>
          </a:p>
        </p:txBody>
      </p:sp>
      <p:pic>
        <p:nvPicPr>
          <p:cNvPr id="2" name="Picture 1" descr="k.jp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356122" y="2791923"/>
            <a:ext cx="3496891" cy="1816198"/>
          </a:xfrm>
          <a:prstGeom prst="rect">
            <a:avLst/>
          </a:prstGeom>
        </p:spPr>
      </p:pic>
    </p:spTree>
    <p:extLst>
      <p:ext uri="{BB962C8B-B14F-4D97-AF65-F5344CB8AC3E}">
        <p14:creationId xmlns:p14="http://schemas.microsoft.com/office/powerpoint/2010/main" xmlns="" val="169168193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 descr="D:\Google Drive\ArteConteúdo Geral\ArteConteúdo\Arte\Clientes\Beraca\PPT Sustentabilidade\contato_01.png"/>
          <p:cNvPicPr>
            <a:picLocks noChangeAspect="1" noChangeArrowheads="1"/>
          </p:cNvPicPr>
          <p:nvPr/>
        </p:nvPicPr>
        <p:blipFill>
          <a:blip r:embed="rId3"/>
          <a:srcRect/>
          <a:stretch>
            <a:fillRect/>
          </a:stretch>
        </p:blipFill>
        <p:spPr bwMode="auto">
          <a:xfrm>
            <a:off x="0" y="0"/>
            <a:ext cx="9144000" cy="6858001"/>
          </a:xfrm>
          <a:prstGeom prst="rect">
            <a:avLst/>
          </a:prstGeom>
          <a:noFill/>
        </p:spPr>
      </p:pic>
      <p:pic>
        <p:nvPicPr>
          <p:cNvPr id="1026" name="Picture 2" descr="D:\Google Drive\ArteConteúdo Geral\ArteConteúdo\Arte\Clientes\Beraca\PPT Sustentabilidade\cap_agenda.png"/>
          <p:cNvPicPr>
            <a:picLocks noChangeAspect="1" noChangeArrowheads="1"/>
          </p:cNvPicPr>
          <p:nvPr/>
        </p:nvPicPr>
        <p:blipFill>
          <a:blip r:embed="rId4"/>
          <a:srcRect b="80171"/>
          <a:stretch>
            <a:fillRect/>
          </a:stretch>
        </p:blipFill>
        <p:spPr bwMode="auto">
          <a:xfrm>
            <a:off x="0" y="0"/>
            <a:ext cx="9144000" cy="1359857"/>
          </a:xfrm>
          <a:prstGeom prst="rect">
            <a:avLst/>
          </a:prstGeom>
          <a:noFill/>
        </p:spPr>
      </p:pic>
      <p:sp>
        <p:nvSpPr>
          <p:cNvPr id="3" name="TextBox 2"/>
          <p:cNvSpPr txBox="1"/>
          <p:nvPr/>
        </p:nvSpPr>
        <p:spPr>
          <a:xfrm>
            <a:off x="578819" y="2331458"/>
            <a:ext cx="8519115" cy="523220"/>
          </a:xfrm>
          <a:prstGeom prst="rect">
            <a:avLst/>
          </a:prstGeom>
          <a:noFill/>
        </p:spPr>
        <p:txBody>
          <a:bodyPr wrap="square" rtlCol="0">
            <a:spAutoFit/>
          </a:bodyPr>
          <a:lstStyle/>
          <a:p>
            <a:pPr marL="457200" indent="-457200">
              <a:buFont typeface="Courier New" pitchFamily="49" charset="0"/>
              <a:buChar char="o"/>
            </a:pPr>
            <a:r>
              <a:rPr lang="pt-BR" sz="2800" b="1" dirty="0" err="1" smtClean="0">
                <a:solidFill>
                  <a:schemeClr val="bg1"/>
                </a:solidFill>
                <a:latin typeface="Corbel" pitchFamily="34" charset="0"/>
              </a:rPr>
              <a:t>Brazilian</a:t>
            </a:r>
            <a:r>
              <a:rPr lang="pt-BR" sz="2800" b="1" dirty="0" smtClean="0">
                <a:solidFill>
                  <a:schemeClr val="bg1"/>
                </a:solidFill>
                <a:latin typeface="Corbel" pitchFamily="34" charset="0"/>
              </a:rPr>
              <a:t> </a:t>
            </a:r>
            <a:r>
              <a:rPr lang="pt-BR" sz="2800" b="1" dirty="0" err="1" smtClean="0">
                <a:solidFill>
                  <a:schemeClr val="bg1"/>
                </a:solidFill>
                <a:latin typeface="Corbel" pitchFamily="34" charset="0"/>
              </a:rPr>
              <a:t>Challenges</a:t>
            </a:r>
            <a:endParaRPr lang="pt-BR" sz="2800" b="1" dirty="0">
              <a:solidFill>
                <a:schemeClr val="bg1"/>
              </a:solidFill>
              <a:latin typeface="Corbel" pitchFamily="34" charset="0"/>
            </a:endParaRPr>
          </a:p>
        </p:txBody>
      </p:sp>
      <p:sp>
        <p:nvSpPr>
          <p:cNvPr id="5" name="TextBox 1"/>
          <p:cNvSpPr txBox="1"/>
          <p:nvPr/>
        </p:nvSpPr>
        <p:spPr>
          <a:xfrm>
            <a:off x="423305" y="673528"/>
            <a:ext cx="4868355" cy="646331"/>
          </a:xfrm>
          <a:prstGeom prst="rect">
            <a:avLst/>
          </a:prstGeom>
          <a:noFill/>
        </p:spPr>
        <p:txBody>
          <a:bodyPr wrap="square" rtlCol="0">
            <a:spAutoFit/>
          </a:bodyPr>
          <a:lstStyle/>
          <a:p>
            <a:r>
              <a:rPr lang="pt-BR" sz="3600" b="1" dirty="0" smtClean="0">
                <a:solidFill>
                  <a:schemeClr val="bg1"/>
                </a:solidFill>
                <a:latin typeface="Corbel" panose="020B0503020204020204" pitchFamily="34" charset="0"/>
                <a:cs typeface="Aharoni" panose="02010803020104030203" pitchFamily="2" charset="-79"/>
              </a:rPr>
              <a:t>AGENDA</a:t>
            </a:r>
            <a:endParaRPr lang="pt-BR" sz="3600" b="1" dirty="0">
              <a:solidFill>
                <a:schemeClr val="bg1"/>
              </a:solidFill>
              <a:latin typeface="Corbel" panose="020B0503020204020204" pitchFamily="34" charset="0"/>
              <a:cs typeface="Aharoni" panose="02010803020104030203" pitchFamily="2" charset="-79"/>
            </a:endParaRPr>
          </a:p>
        </p:txBody>
      </p:sp>
      <p:sp>
        <p:nvSpPr>
          <p:cNvPr id="7" name="TextBox 2"/>
          <p:cNvSpPr txBox="1"/>
          <p:nvPr/>
        </p:nvSpPr>
        <p:spPr>
          <a:xfrm>
            <a:off x="564009" y="3053665"/>
            <a:ext cx="8519115" cy="523220"/>
          </a:xfrm>
          <a:prstGeom prst="rect">
            <a:avLst/>
          </a:prstGeom>
          <a:noFill/>
        </p:spPr>
        <p:txBody>
          <a:bodyPr wrap="square" rtlCol="0">
            <a:spAutoFit/>
          </a:bodyPr>
          <a:lstStyle/>
          <a:p>
            <a:pPr marL="457200" indent="-457200">
              <a:buFont typeface="Courier New" pitchFamily="49" charset="0"/>
              <a:buChar char="o"/>
            </a:pPr>
            <a:r>
              <a:rPr lang="pt-BR" sz="2800" b="1" dirty="0" smtClean="0">
                <a:solidFill>
                  <a:schemeClr val="bg1"/>
                </a:solidFill>
                <a:latin typeface="Corbel" pitchFamily="34" charset="0"/>
              </a:rPr>
              <a:t>Beraca</a:t>
            </a:r>
            <a:endParaRPr lang="pt-BR" sz="2800" b="1" dirty="0">
              <a:solidFill>
                <a:schemeClr val="bg1"/>
              </a:solidFill>
              <a:latin typeface="Corbel" pitchFamily="34" charset="0"/>
            </a:endParaRPr>
          </a:p>
        </p:txBody>
      </p:sp>
      <p:pic>
        <p:nvPicPr>
          <p:cNvPr id="1032" name="Picture 8"/>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5943609" y="3482383"/>
            <a:ext cx="2454021" cy="2454021"/>
          </a:xfrm>
          <a:prstGeom prst="rect">
            <a:avLst/>
          </a:prstGeom>
          <a:noFill/>
          <a:ln w="9525">
            <a:noFill/>
            <a:miter lim="800000"/>
            <a:headEnd/>
            <a:tailEnd/>
          </a:ln>
          <a:effectLst/>
        </p:spPr>
      </p:pic>
      <p:pic>
        <p:nvPicPr>
          <p:cNvPr id="1029" name="Picture 5"/>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4778217" y="4709394"/>
            <a:ext cx="1768180" cy="2148607"/>
          </a:xfrm>
          <a:prstGeom prst="rect">
            <a:avLst/>
          </a:prstGeom>
          <a:noFill/>
          <a:ln w="9525">
            <a:noFill/>
            <a:miter lim="800000"/>
            <a:headEnd/>
            <a:tailEnd/>
          </a:ln>
          <a:effectLst/>
        </p:spPr>
      </p:pic>
      <p:pic>
        <p:nvPicPr>
          <p:cNvPr id="1030" name="Picture 6"/>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6334631" y="5981948"/>
            <a:ext cx="1486879" cy="876053"/>
          </a:xfrm>
          <a:prstGeom prst="rect">
            <a:avLst/>
          </a:prstGeom>
          <a:noFill/>
          <a:ln w="9525">
            <a:noFill/>
            <a:miter lim="800000"/>
            <a:headEnd/>
            <a:tailEnd/>
          </a:ln>
          <a:effectLst/>
        </p:spPr>
      </p:pic>
      <p:pic>
        <p:nvPicPr>
          <p:cNvPr id="1033" name="Picture 9"/>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4740710" y="2807260"/>
            <a:ext cx="1880701" cy="1902134"/>
          </a:xfrm>
          <a:prstGeom prst="rect">
            <a:avLst/>
          </a:prstGeom>
          <a:noFill/>
          <a:ln w="9525">
            <a:noFill/>
            <a:miter lim="800000"/>
            <a:headEnd/>
            <a:tailEnd/>
          </a:ln>
          <a:effectLst/>
        </p:spPr>
      </p:pic>
      <p:pic>
        <p:nvPicPr>
          <p:cNvPr id="1035" name="Picture 11"/>
          <p:cNvPicPr>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6334631" y="1359857"/>
            <a:ext cx="1843194" cy="1784255"/>
          </a:xfrm>
          <a:prstGeom prst="rect">
            <a:avLst/>
          </a:prstGeom>
          <a:noFill/>
          <a:ln w="9525">
            <a:noFill/>
            <a:miter lim="800000"/>
            <a:headEnd/>
            <a:tailEnd/>
          </a:ln>
          <a:effectLst/>
        </p:spPr>
      </p:pic>
      <p:pic>
        <p:nvPicPr>
          <p:cNvPr id="1036" name="Picture 12"/>
          <p:cNvPicPr>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rot="1216199" flipH="1">
            <a:off x="5341929" y="1745839"/>
            <a:ext cx="745231" cy="1026891"/>
          </a:xfrm>
          <a:prstGeom prst="rect">
            <a:avLst/>
          </a:prstGeom>
          <a:noFill/>
          <a:ln w="9525">
            <a:noFill/>
            <a:miter lim="800000"/>
            <a:headEnd/>
            <a:tailEnd/>
          </a:ln>
          <a:effectLst/>
        </p:spPr>
      </p:pic>
      <p:pic>
        <p:nvPicPr>
          <p:cNvPr id="1037" name="Picture 13"/>
          <p:cNvPicPr>
            <a:picLocks noChangeAspect="1" noChangeArrowheads="1"/>
          </p:cNvPicPr>
          <p:nvPr/>
        </p:nvPicPr>
        <p:blipFill>
          <a:blip r:embed="rId11">
            <a:clrChange>
              <a:clrFrom>
                <a:srgbClr val="FFFFFF"/>
              </a:clrFrom>
              <a:clrTo>
                <a:srgbClr val="FFFFFF">
                  <a:alpha val="0"/>
                </a:srgbClr>
              </a:clrTo>
            </a:clrChange>
          </a:blip>
          <a:srcRect/>
          <a:stretch>
            <a:fillRect/>
          </a:stretch>
        </p:blipFill>
        <p:spPr bwMode="auto">
          <a:xfrm>
            <a:off x="8249717" y="3710181"/>
            <a:ext cx="249147" cy="3147820"/>
          </a:xfrm>
          <a:prstGeom prst="rect">
            <a:avLst/>
          </a:prstGeom>
          <a:noFill/>
          <a:ln w="9525">
            <a:noFill/>
            <a:miter lim="800000"/>
            <a:headEnd/>
            <a:tailEnd/>
          </a:ln>
          <a:effectLst/>
        </p:spPr>
      </p:pic>
      <p:pic>
        <p:nvPicPr>
          <p:cNvPr id="1038" name="Picture 14"/>
          <p:cNvPicPr>
            <a:picLocks noChangeAspect="1" noChangeArrowheads="1"/>
          </p:cNvPicPr>
          <p:nvPr/>
        </p:nvPicPr>
        <p:blipFill>
          <a:blip r:embed="rId12">
            <a:extLst>
              <a:ext uri="{28A0092B-C50C-407E-A947-70E740481C1C}">
                <a14:useLocalDpi xmlns:a14="http://schemas.microsoft.com/office/drawing/2010/main" xmlns="" val="0"/>
              </a:ext>
            </a:extLst>
          </a:blip>
          <a:stretch>
            <a:fillRect/>
          </a:stretch>
        </p:blipFill>
        <p:spPr bwMode="auto">
          <a:xfrm>
            <a:off x="6424551" y="1626920"/>
            <a:ext cx="3895106" cy="3895106"/>
          </a:xfrm>
          <a:prstGeom prst="rect">
            <a:avLst/>
          </a:prstGeom>
          <a:noFill/>
          <a:ln w="9525">
            <a:noFill/>
            <a:miter lim="800000"/>
            <a:headEnd/>
            <a:tailEnd/>
          </a:ln>
          <a:effectLst/>
        </p:spPr>
      </p:pic>
    </p:spTree>
    <p:extLst>
      <p:ext uri="{BB962C8B-B14F-4D97-AF65-F5344CB8AC3E}">
        <p14:creationId xmlns:p14="http://schemas.microsoft.com/office/powerpoint/2010/main" xmlns="" val="35439523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1029"/>
                                        </p:tgtEl>
                                        <p:attrNameLst>
                                          <p:attrName>style.visibility</p:attrName>
                                        </p:attrNameLst>
                                      </p:cBhvr>
                                      <p:to>
                                        <p:strVal val="visible"/>
                                      </p:to>
                                    </p:set>
                                    <p:animEffect transition="in" filter="fade">
                                      <p:cBhvr>
                                        <p:cTn id="14" dur="500"/>
                                        <p:tgtEl>
                                          <p:spTgt spid="1029"/>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030"/>
                                        </p:tgtEl>
                                        <p:attrNameLst>
                                          <p:attrName>style.visibility</p:attrName>
                                        </p:attrNameLst>
                                      </p:cBhvr>
                                      <p:to>
                                        <p:strVal val="visible"/>
                                      </p:to>
                                    </p:set>
                                    <p:animEffect transition="in" filter="fade">
                                      <p:cBhvr>
                                        <p:cTn id="18" dur="500"/>
                                        <p:tgtEl>
                                          <p:spTgt spid="1030"/>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032"/>
                                        </p:tgtEl>
                                        <p:attrNameLst>
                                          <p:attrName>style.visibility</p:attrName>
                                        </p:attrNameLst>
                                      </p:cBhvr>
                                      <p:to>
                                        <p:strVal val="visible"/>
                                      </p:to>
                                    </p:set>
                                    <p:animEffect transition="in" filter="fade">
                                      <p:cBhvr>
                                        <p:cTn id="22" dur="500"/>
                                        <p:tgtEl>
                                          <p:spTgt spid="1032"/>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037"/>
                                        </p:tgtEl>
                                        <p:attrNameLst>
                                          <p:attrName>style.visibility</p:attrName>
                                        </p:attrNameLst>
                                      </p:cBhvr>
                                      <p:to>
                                        <p:strVal val="visible"/>
                                      </p:to>
                                    </p:set>
                                    <p:animEffect transition="in" filter="fade">
                                      <p:cBhvr>
                                        <p:cTn id="26" dur="500"/>
                                        <p:tgtEl>
                                          <p:spTgt spid="1037"/>
                                        </p:tgtEl>
                                      </p:cBhvr>
                                    </p:animEffect>
                                  </p:childTnLst>
                                </p:cTn>
                              </p:par>
                              <p:par>
                                <p:cTn id="27" presetID="10" presetClass="entr" presetSubtype="0" fill="hold" nodeType="withEffect">
                                  <p:stCondLst>
                                    <p:cond delay="0"/>
                                  </p:stCondLst>
                                  <p:childTnLst>
                                    <p:set>
                                      <p:cBhvr>
                                        <p:cTn id="28" dur="1" fill="hold">
                                          <p:stCondLst>
                                            <p:cond delay="0"/>
                                          </p:stCondLst>
                                        </p:cTn>
                                        <p:tgtEl>
                                          <p:spTgt spid="1038"/>
                                        </p:tgtEl>
                                        <p:attrNameLst>
                                          <p:attrName>style.visibility</p:attrName>
                                        </p:attrNameLst>
                                      </p:cBhvr>
                                      <p:to>
                                        <p:strVal val="visible"/>
                                      </p:to>
                                    </p:set>
                                    <p:animEffect transition="in" filter="fade">
                                      <p:cBhvr>
                                        <p:cTn id="29" dur="500"/>
                                        <p:tgtEl>
                                          <p:spTgt spid="1038"/>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1035"/>
                                        </p:tgtEl>
                                        <p:attrNameLst>
                                          <p:attrName>style.visibility</p:attrName>
                                        </p:attrNameLst>
                                      </p:cBhvr>
                                      <p:to>
                                        <p:strVal val="visible"/>
                                      </p:to>
                                    </p:set>
                                    <p:animEffect transition="in" filter="fade">
                                      <p:cBhvr>
                                        <p:cTn id="33" dur="500"/>
                                        <p:tgtEl>
                                          <p:spTgt spid="1035"/>
                                        </p:tgtEl>
                                      </p:cBhvr>
                                    </p:animEffect>
                                  </p:childTnLst>
                                </p:cTn>
                              </p:par>
                            </p:childTnLst>
                          </p:cTn>
                        </p:par>
                        <p:par>
                          <p:cTn id="34" fill="hold">
                            <p:stCondLst>
                              <p:cond delay="3000"/>
                            </p:stCondLst>
                            <p:childTnLst>
                              <p:par>
                                <p:cTn id="35" presetID="10" presetClass="entr" presetSubtype="0" fill="hold" nodeType="afterEffect">
                                  <p:stCondLst>
                                    <p:cond delay="0"/>
                                  </p:stCondLst>
                                  <p:childTnLst>
                                    <p:set>
                                      <p:cBhvr>
                                        <p:cTn id="36" dur="1" fill="hold">
                                          <p:stCondLst>
                                            <p:cond delay="0"/>
                                          </p:stCondLst>
                                        </p:cTn>
                                        <p:tgtEl>
                                          <p:spTgt spid="1033"/>
                                        </p:tgtEl>
                                        <p:attrNameLst>
                                          <p:attrName>style.visibility</p:attrName>
                                        </p:attrNameLst>
                                      </p:cBhvr>
                                      <p:to>
                                        <p:strVal val="visible"/>
                                      </p:to>
                                    </p:set>
                                    <p:animEffect transition="in" filter="fade">
                                      <p:cBhvr>
                                        <p:cTn id="37" dur="500"/>
                                        <p:tgtEl>
                                          <p:spTgt spid="1033"/>
                                        </p:tgtEl>
                                      </p:cBhvr>
                                    </p:animEffect>
                                  </p:childTnLst>
                                </p:cTn>
                              </p:par>
                            </p:childTnLst>
                          </p:cTn>
                        </p:par>
                        <p:par>
                          <p:cTn id="38" fill="hold">
                            <p:stCondLst>
                              <p:cond delay="3500"/>
                            </p:stCondLst>
                            <p:childTnLst>
                              <p:par>
                                <p:cTn id="39" presetID="10" presetClass="entr" presetSubtype="0" fill="hold" nodeType="afterEffect">
                                  <p:stCondLst>
                                    <p:cond delay="0"/>
                                  </p:stCondLst>
                                  <p:childTnLst>
                                    <p:set>
                                      <p:cBhvr>
                                        <p:cTn id="40" dur="1" fill="hold">
                                          <p:stCondLst>
                                            <p:cond delay="0"/>
                                          </p:stCondLst>
                                        </p:cTn>
                                        <p:tgtEl>
                                          <p:spTgt spid="1036"/>
                                        </p:tgtEl>
                                        <p:attrNameLst>
                                          <p:attrName>style.visibility</p:attrName>
                                        </p:attrNameLst>
                                      </p:cBhvr>
                                      <p:to>
                                        <p:strVal val="visible"/>
                                      </p:to>
                                    </p:set>
                                    <p:animEffect transition="in" filter="fade">
                                      <p:cBhvr>
                                        <p:cTn id="41" dur="500"/>
                                        <p:tgtEl>
                                          <p:spTgt spid="1036"/>
                                        </p:tgtEl>
                                      </p:cBhvr>
                                    </p:animEffect>
                                  </p:childTnLst>
                                </p:cTn>
                              </p:par>
                            </p:childTnLst>
                          </p:cTn>
                        </p:par>
                        <p:par>
                          <p:cTn id="42" fill="hold">
                            <p:stCondLst>
                              <p:cond delay="4000"/>
                            </p:stCondLst>
                            <p:childTnLst>
                              <p:par>
                                <p:cTn id="43" presetID="8" presetClass="emph" presetSubtype="0" fill="hold" nodeType="afterEffect">
                                  <p:stCondLst>
                                    <p:cond delay="0"/>
                                  </p:stCondLst>
                                  <p:childTnLst>
                                    <p:animRot by="21600000">
                                      <p:cBhvr>
                                        <p:cTn id="44" dur="15000" fill="hold"/>
                                        <p:tgtEl>
                                          <p:spTgt spid="10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rotWithShape="1">
          <a:blip r:embed="rId3">
            <a:extLst>
              <a:ext uri="{28A0092B-C50C-407E-A947-70E740481C1C}">
                <a14:useLocalDpi xmlns:a14="http://schemas.microsoft.com/office/drawing/2010/main" xmlns="" val="0"/>
              </a:ext>
            </a:extLst>
          </a:blip>
          <a:srcRect b="79733"/>
          <a:stretch/>
        </p:blipFill>
        <p:spPr>
          <a:xfrm>
            <a:off x="0" y="0"/>
            <a:ext cx="9144000" cy="1389888"/>
          </a:xfrm>
          <a:prstGeom prst="rect">
            <a:avLst/>
          </a:prstGeom>
        </p:spPr>
      </p:pic>
      <p:sp>
        <p:nvSpPr>
          <p:cNvPr id="5" name="TextBox 1"/>
          <p:cNvSpPr txBox="1"/>
          <p:nvPr/>
        </p:nvSpPr>
        <p:spPr>
          <a:xfrm>
            <a:off x="118754" y="673528"/>
            <a:ext cx="4868355" cy="630942"/>
          </a:xfrm>
          <a:prstGeom prst="rect">
            <a:avLst/>
          </a:prstGeom>
          <a:noFill/>
        </p:spPr>
        <p:txBody>
          <a:bodyPr wrap="square" rtlCol="0">
            <a:spAutoFit/>
          </a:bodyPr>
          <a:lstStyle/>
          <a:p>
            <a:r>
              <a:rPr lang="pt-BR" sz="3500" dirty="0" smtClean="0">
                <a:solidFill>
                  <a:srgbClr val="92D050"/>
                </a:solidFill>
                <a:latin typeface="Corbel" panose="020B0503020204020204" pitchFamily="34" charset="0"/>
                <a:cs typeface="Aharoni" panose="02010803020104030203" pitchFamily="2" charset="-79"/>
              </a:rPr>
              <a:t>BERACA</a:t>
            </a:r>
            <a:endParaRPr lang="pt-BR" sz="3500" b="1" dirty="0">
              <a:solidFill>
                <a:srgbClr val="92D050"/>
              </a:solidFill>
              <a:latin typeface="Corbel" panose="020B0503020204020204" pitchFamily="34" charset="0"/>
              <a:cs typeface="Aharoni" panose="02010803020104030203" pitchFamily="2" charset="-79"/>
            </a:endParaRPr>
          </a:p>
        </p:txBody>
      </p:sp>
      <p:grpSp>
        <p:nvGrpSpPr>
          <p:cNvPr id="7" name="Grupo 34"/>
          <p:cNvGrpSpPr/>
          <p:nvPr/>
        </p:nvGrpSpPr>
        <p:grpSpPr>
          <a:xfrm>
            <a:off x="4987109" y="2203891"/>
            <a:ext cx="2231938" cy="2231938"/>
            <a:chOff x="3875459" y="667096"/>
            <a:chExt cx="4420560" cy="4420560"/>
          </a:xfrm>
          <a:solidFill>
            <a:srgbClr val="6F349E"/>
          </a:solidFill>
        </p:grpSpPr>
        <p:sp>
          <p:nvSpPr>
            <p:cNvPr id="8" name="Elipse 35"/>
            <p:cNvSpPr/>
            <p:nvPr/>
          </p:nvSpPr>
          <p:spPr>
            <a:xfrm>
              <a:off x="3875459" y="667096"/>
              <a:ext cx="4420560" cy="4420560"/>
            </a:xfrm>
            <a:prstGeom prst="ellipse">
              <a:avLst/>
            </a:prstGeom>
            <a:grp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pt-BR"/>
            </a:p>
          </p:txBody>
        </p:sp>
        <p:sp>
          <p:nvSpPr>
            <p:cNvPr id="9" name="Retângulo 36"/>
            <p:cNvSpPr/>
            <p:nvPr/>
          </p:nvSpPr>
          <p:spPr>
            <a:xfrm>
              <a:off x="3965457" y="2307936"/>
              <a:ext cx="4258387" cy="1036286"/>
            </a:xfrm>
            <a:prstGeom prst="rect">
              <a:avLst/>
            </a:prstGeom>
            <a:noFill/>
          </p:spPr>
          <p:txBody>
            <a:bodyPr wrap="square">
              <a:spAutoFit/>
            </a:bodyPr>
            <a:lstStyle/>
            <a:p>
              <a:pPr algn="ctr"/>
              <a:r>
                <a:rPr lang="pt-BR" sz="2800" b="1" dirty="0" smtClean="0">
                  <a:solidFill>
                    <a:schemeClr val="bg1">
                      <a:lumMod val="95000"/>
                    </a:schemeClr>
                  </a:solidFill>
                  <a:latin typeface="Corbel" panose="020B0503020204020204" pitchFamily="34" charset="0"/>
                </a:rPr>
                <a:t>PROVIDERS</a:t>
              </a:r>
              <a:endParaRPr lang="pt-BR" sz="3200" b="1" dirty="0">
                <a:solidFill>
                  <a:schemeClr val="bg1">
                    <a:lumMod val="95000"/>
                  </a:schemeClr>
                </a:solidFill>
              </a:endParaRPr>
            </a:p>
          </p:txBody>
        </p:sp>
      </p:grpSp>
      <p:grpSp>
        <p:nvGrpSpPr>
          <p:cNvPr id="11" name="Grupo 34"/>
          <p:cNvGrpSpPr/>
          <p:nvPr/>
        </p:nvGrpSpPr>
        <p:grpSpPr>
          <a:xfrm>
            <a:off x="2005330" y="2173865"/>
            <a:ext cx="2520149" cy="2231938"/>
            <a:chOff x="3579748" y="667096"/>
            <a:chExt cx="4991389" cy="4420560"/>
          </a:xfrm>
        </p:grpSpPr>
        <p:sp>
          <p:nvSpPr>
            <p:cNvPr id="12" name="Elipse 35"/>
            <p:cNvSpPr/>
            <p:nvPr/>
          </p:nvSpPr>
          <p:spPr>
            <a:xfrm>
              <a:off x="3875459" y="667096"/>
              <a:ext cx="4420560" cy="4420560"/>
            </a:xfrm>
            <a:prstGeom prst="ellipse">
              <a:avLst/>
            </a:prstGeom>
            <a:solidFill>
              <a:srgbClr val="0070C0"/>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pt-BR"/>
            </a:p>
          </p:txBody>
        </p:sp>
        <p:sp>
          <p:nvSpPr>
            <p:cNvPr id="13" name="Retângulo 36"/>
            <p:cNvSpPr/>
            <p:nvPr/>
          </p:nvSpPr>
          <p:spPr>
            <a:xfrm>
              <a:off x="3579748" y="2216500"/>
              <a:ext cx="4991389" cy="1280118"/>
            </a:xfrm>
            <a:prstGeom prst="rect">
              <a:avLst/>
            </a:prstGeom>
          </p:spPr>
          <p:txBody>
            <a:bodyPr wrap="square">
              <a:spAutoFit/>
            </a:bodyPr>
            <a:lstStyle/>
            <a:p>
              <a:pPr algn="ctr"/>
              <a:r>
                <a:rPr lang="pt-BR" sz="3600" b="1" dirty="0" smtClean="0">
                  <a:solidFill>
                    <a:schemeClr val="bg1">
                      <a:lumMod val="95000"/>
                    </a:schemeClr>
                  </a:solidFill>
                  <a:latin typeface="Corbel" panose="020B0503020204020204" pitchFamily="34" charset="0"/>
                </a:rPr>
                <a:t>USERS</a:t>
              </a:r>
              <a:endParaRPr lang="pt-BR" sz="3600" b="1" dirty="0">
                <a:solidFill>
                  <a:schemeClr val="bg1">
                    <a:lumMod val="95000"/>
                  </a:schemeClr>
                </a:solidFill>
              </a:endParaRPr>
            </a:p>
          </p:txBody>
        </p:sp>
      </p:grpSp>
      <p:sp>
        <p:nvSpPr>
          <p:cNvPr id="14" name="Retângulo 2"/>
          <p:cNvSpPr/>
          <p:nvPr/>
        </p:nvSpPr>
        <p:spPr>
          <a:xfrm>
            <a:off x="2003780" y="4794500"/>
            <a:ext cx="5418667" cy="707886"/>
          </a:xfrm>
          <a:prstGeom prst="rect">
            <a:avLst/>
          </a:prstGeom>
        </p:spPr>
        <p:txBody>
          <a:bodyPr wrap="square">
            <a:spAutoFit/>
          </a:bodyPr>
          <a:lstStyle/>
          <a:p>
            <a:r>
              <a:rPr lang="pt-BR" sz="4000" dirty="0" smtClean="0">
                <a:latin typeface="Corbel" panose="020B0503020204020204" pitchFamily="34" charset="0"/>
              </a:rPr>
              <a:t>	</a:t>
            </a:r>
            <a:r>
              <a:rPr lang="pt-BR" sz="4000" b="1" dirty="0" smtClean="0">
                <a:latin typeface="Corbel" panose="020B0503020204020204" pitchFamily="34" charset="0"/>
              </a:rPr>
              <a:t>NAGOYA PROTOCOL</a:t>
            </a:r>
            <a:endParaRPr lang="pt-BR" sz="4000" b="1" dirty="0">
              <a:latin typeface="Corbel" panose="020B0503020204020204" pitchFamily="34" charset="0"/>
            </a:endParaRPr>
          </a:p>
        </p:txBody>
      </p:sp>
    </p:spTree>
    <p:extLst>
      <p:ext uri="{BB962C8B-B14F-4D97-AF65-F5344CB8AC3E}">
        <p14:creationId xmlns:p14="http://schemas.microsoft.com/office/powerpoint/2010/main" xmlns="" val="225708127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38737E-6 2.34097E-6 L 0.08556 0.00046 " pathEditMode="relative" rAng="0" ptsTypes="AA">
                                      <p:cBhvr>
                                        <p:cTn id="6" dur="3000" fill="hold"/>
                                        <p:tgtEl>
                                          <p:spTgt spid="11"/>
                                        </p:tgtEl>
                                        <p:attrNameLst>
                                          <p:attrName>ppt_x</p:attrName>
                                          <p:attrName>ppt_y</p:attrName>
                                        </p:attrNameLst>
                                      </p:cBhvr>
                                      <p:rCtr x="4269" y="23"/>
                                    </p:animMotion>
                                  </p:childTnLst>
                                </p:cTn>
                              </p:par>
                              <p:par>
                                <p:cTn id="7" presetID="42" presetClass="path" presetSubtype="0" accel="50000" decel="50000" fill="hold" nodeType="withEffect">
                                  <p:stCondLst>
                                    <p:cond delay="0"/>
                                  </p:stCondLst>
                                  <p:childTnLst>
                                    <p:animMotion origin="layout" path="M 2.12426E-6 -2.75503E-6 L -0.08973 -0.003 " pathEditMode="relative" rAng="0" ptsTypes="AA">
                                      <p:cBhvr>
                                        <p:cTn id="8" dur="3000" fill="hold"/>
                                        <p:tgtEl>
                                          <p:spTgt spid="7"/>
                                        </p:tgtEl>
                                        <p:attrNameLst>
                                          <p:attrName>ppt_x</p:attrName>
                                          <p:attrName>ppt_y</p:attrName>
                                        </p:attrNameLst>
                                      </p:cBhvr>
                                      <p:rCtr x="-4495" y="-162"/>
                                    </p:animMotion>
                                  </p:childTnLst>
                                </p:cTn>
                              </p:par>
                              <p:par>
                                <p:cTn id="9" presetID="10"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3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descr="D:\Google Drive\ArteConteúdo Geral\ArteConteúdo\Arte\Clientes\Beraca\PPT Sustentabilidade\contato_01.png"/>
          <p:cNvPicPr>
            <a:picLocks noChangeAspect="1" noChangeArrowheads="1"/>
          </p:cNvPicPr>
          <p:nvPr/>
        </p:nvPicPr>
        <p:blipFill>
          <a:blip r:embed="rId3"/>
          <a:srcRect/>
          <a:stretch>
            <a:fillRect/>
          </a:stretch>
        </p:blipFill>
        <p:spPr bwMode="auto">
          <a:xfrm>
            <a:off x="0" y="0"/>
            <a:ext cx="9144000" cy="6858001"/>
          </a:xfrm>
          <a:prstGeom prst="rect">
            <a:avLst/>
          </a:prstGeom>
          <a:noFill/>
        </p:spPr>
      </p:pic>
      <p:pic>
        <p:nvPicPr>
          <p:cNvPr id="6145" name="Picture 1" descr="D:\Google Drive\ArteConteúdo Geral\ArteConteúdo\Arte\Clientes\Beraca\PPT Sustentabilidade\duvida_01.png"/>
          <p:cNvPicPr>
            <a:picLocks noChangeAspect="1" noChangeArrowheads="1"/>
          </p:cNvPicPr>
          <p:nvPr/>
        </p:nvPicPr>
        <p:blipFill>
          <a:blip r:embed="rId4"/>
          <a:srcRect l="21667" t="29722" r="22500"/>
          <a:stretch>
            <a:fillRect/>
          </a:stretch>
        </p:blipFill>
        <p:spPr bwMode="auto">
          <a:xfrm>
            <a:off x="1981200" y="2038350"/>
            <a:ext cx="5105400" cy="4819651"/>
          </a:xfrm>
          <a:prstGeom prst="rect">
            <a:avLst/>
          </a:prstGeom>
          <a:noFill/>
        </p:spPr>
      </p:pic>
      <p:pic>
        <p:nvPicPr>
          <p:cNvPr id="5" name="Picture 2" descr="D:\Google Drive\ArteConteúdo Geral\ArteConteúdo\Arte\Clientes\Beraca\PPT Sustentabilidade\cap_agenda.png"/>
          <p:cNvPicPr>
            <a:picLocks noChangeAspect="1" noChangeArrowheads="1"/>
          </p:cNvPicPr>
          <p:nvPr/>
        </p:nvPicPr>
        <p:blipFill>
          <a:blip r:embed="rId5"/>
          <a:srcRect b="80171"/>
          <a:stretch>
            <a:fillRect/>
          </a:stretch>
        </p:blipFill>
        <p:spPr bwMode="auto">
          <a:xfrm>
            <a:off x="0" y="0"/>
            <a:ext cx="9144000" cy="1359857"/>
          </a:xfrm>
          <a:prstGeom prst="rect">
            <a:avLst/>
          </a:prstGeom>
          <a:noFill/>
        </p:spPr>
      </p:pic>
      <p:sp>
        <p:nvSpPr>
          <p:cNvPr id="7" name="TextBox 1"/>
          <p:cNvSpPr txBox="1"/>
          <p:nvPr/>
        </p:nvSpPr>
        <p:spPr>
          <a:xfrm>
            <a:off x="423305" y="673528"/>
            <a:ext cx="4868355" cy="646331"/>
          </a:xfrm>
          <a:prstGeom prst="rect">
            <a:avLst/>
          </a:prstGeom>
          <a:noFill/>
        </p:spPr>
        <p:txBody>
          <a:bodyPr wrap="square" rtlCol="0">
            <a:spAutoFit/>
          </a:bodyPr>
          <a:lstStyle/>
          <a:p>
            <a:r>
              <a:rPr lang="pt-BR" sz="3600" b="1" dirty="0" smtClean="0">
                <a:solidFill>
                  <a:schemeClr val="bg1"/>
                </a:solidFill>
                <a:latin typeface="Corbel" panose="020B0503020204020204" pitchFamily="34" charset="0"/>
                <a:cs typeface="Aharoni" panose="02010803020104030203" pitchFamily="2" charset="-79"/>
              </a:rPr>
              <a:t>QUESTIONS?</a:t>
            </a:r>
            <a:endParaRPr lang="pt-BR" sz="3600" b="1" dirty="0">
              <a:solidFill>
                <a:schemeClr val="bg1"/>
              </a:solidFill>
              <a:latin typeface="Corbel" panose="020B0503020204020204" pitchFamily="34" charset="0"/>
              <a:cs typeface="Aharoni" panose="02010803020104030203" pitchFamily="2" charset="-79"/>
            </a:endParaRPr>
          </a:p>
        </p:txBody>
      </p:sp>
      <p:sp>
        <p:nvSpPr>
          <p:cNvPr id="9" name="TextBox 1"/>
          <p:cNvSpPr txBox="1"/>
          <p:nvPr/>
        </p:nvSpPr>
        <p:spPr>
          <a:xfrm rot="18689017">
            <a:off x="3129972" y="2142157"/>
            <a:ext cx="549018" cy="861774"/>
          </a:xfrm>
          <a:prstGeom prst="rect">
            <a:avLst/>
          </a:prstGeom>
          <a:noFill/>
        </p:spPr>
        <p:txBody>
          <a:bodyPr wrap="square" rtlCol="0">
            <a:spAutoFit/>
          </a:bodyPr>
          <a:lstStyle/>
          <a:p>
            <a:r>
              <a:rPr lang="pt-BR" sz="5000" b="1" dirty="0" smtClean="0">
                <a:solidFill>
                  <a:schemeClr val="bg1"/>
                </a:solidFill>
                <a:effectLst>
                  <a:outerShdw blurRad="50800" dist="38100" dir="2700000" algn="tl" rotWithShape="0">
                    <a:prstClr val="black">
                      <a:alpha val="10000"/>
                    </a:prstClr>
                  </a:outerShdw>
                </a:effectLst>
                <a:latin typeface="Corbel" panose="020B0503020204020204" pitchFamily="34" charset="0"/>
                <a:cs typeface="Aharoni" panose="02010803020104030203" pitchFamily="2" charset="-79"/>
              </a:rPr>
              <a:t>?</a:t>
            </a:r>
            <a:endParaRPr lang="pt-BR" sz="5000" b="1" dirty="0">
              <a:solidFill>
                <a:schemeClr val="bg1"/>
              </a:solidFill>
              <a:effectLst>
                <a:outerShdw blurRad="50800" dist="38100" dir="2700000" algn="tl" rotWithShape="0">
                  <a:prstClr val="black">
                    <a:alpha val="10000"/>
                  </a:prstClr>
                </a:outerShdw>
              </a:effectLst>
              <a:latin typeface="Corbel" panose="020B0503020204020204" pitchFamily="34" charset="0"/>
              <a:cs typeface="Aharoni" panose="02010803020104030203" pitchFamily="2" charset="-79"/>
            </a:endParaRPr>
          </a:p>
        </p:txBody>
      </p:sp>
      <p:sp>
        <p:nvSpPr>
          <p:cNvPr id="10" name="TextBox 1"/>
          <p:cNvSpPr txBox="1"/>
          <p:nvPr/>
        </p:nvSpPr>
        <p:spPr>
          <a:xfrm rot="19942823">
            <a:off x="3574474" y="1556662"/>
            <a:ext cx="549018" cy="861774"/>
          </a:xfrm>
          <a:prstGeom prst="rect">
            <a:avLst/>
          </a:prstGeom>
          <a:noFill/>
        </p:spPr>
        <p:txBody>
          <a:bodyPr wrap="square" rtlCol="0">
            <a:spAutoFit/>
          </a:bodyPr>
          <a:lstStyle/>
          <a:p>
            <a:r>
              <a:rPr lang="pt-BR" sz="5000" b="1" dirty="0" smtClean="0">
                <a:solidFill>
                  <a:schemeClr val="bg1"/>
                </a:solidFill>
                <a:effectLst>
                  <a:outerShdw blurRad="50800" dist="38100" dir="2700000" algn="tl" rotWithShape="0">
                    <a:prstClr val="black">
                      <a:alpha val="10000"/>
                    </a:prstClr>
                  </a:outerShdw>
                </a:effectLst>
                <a:latin typeface="Corbel" panose="020B0503020204020204" pitchFamily="34" charset="0"/>
                <a:cs typeface="Aharoni" panose="02010803020104030203" pitchFamily="2" charset="-79"/>
              </a:rPr>
              <a:t>?</a:t>
            </a:r>
            <a:endParaRPr lang="pt-BR" sz="5000" b="1" dirty="0">
              <a:solidFill>
                <a:schemeClr val="bg1"/>
              </a:solidFill>
              <a:effectLst>
                <a:outerShdw blurRad="50800" dist="38100" dir="2700000" algn="tl" rotWithShape="0">
                  <a:prstClr val="black">
                    <a:alpha val="10000"/>
                  </a:prstClr>
                </a:outerShdw>
              </a:effectLst>
              <a:latin typeface="Corbel" panose="020B0503020204020204" pitchFamily="34" charset="0"/>
              <a:cs typeface="Aharoni" panose="02010803020104030203" pitchFamily="2" charset="-79"/>
            </a:endParaRPr>
          </a:p>
        </p:txBody>
      </p:sp>
      <p:sp>
        <p:nvSpPr>
          <p:cNvPr id="11" name="TextBox 1"/>
          <p:cNvSpPr txBox="1"/>
          <p:nvPr/>
        </p:nvSpPr>
        <p:spPr>
          <a:xfrm>
            <a:off x="4146694" y="1398019"/>
            <a:ext cx="549018" cy="861774"/>
          </a:xfrm>
          <a:prstGeom prst="rect">
            <a:avLst/>
          </a:prstGeom>
          <a:noFill/>
        </p:spPr>
        <p:txBody>
          <a:bodyPr wrap="square" rtlCol="0">
            <a:spAutoFit/>
          </a:bodyPr>
          <a:lstStyle/>
          <a:p>
            <a:r>
              <a:rPr lang="pt-BR" sz="5000" b="1" dirty="0" smtClean="0">
                <a:solidFill>
                  <a:schemeClr val="bg1"/>
                </a:solidFill>
                <a:effectLst>
                  <a:outerShdw blurRad="50800" dist="38100" dir="2700000" algn="tl" rotWithShape="0">
                    <a:prstClr val="black">
                      <a:alpha val="10000"/>
                    </a:prstClr>
                  </a:outerShdw>
                </a:effectLst>
                <a:latin typeface="Corbel" panose="020B0503020204020204" pitchFamily="34" charset="0"/>
                <a:cs typeface="Aharoni" panose="02010803020104030203" pitchFamily="2" charset="-79"/>
              </a:rPr>
              <a:t>?</a:t>
            </a:r>
            <a:endParaRPr lang="pt-BR" sz="5000" b="1" dirty="0">
              <a:solidFill>
                <a:schemeClr val="bg1"/>
              </a:solidFill>
              <a:effectLst>
                <a:outerShdw blurRad="50800" dist="38100" dir="2700000" algn="tl" rotWithShape="0">
                  <a:prstClr val="black">
                    <a:alpha val="10000"/>
                  </a:prstClr>
                </a:outerShdw>
              </a:effectLst>
              <a:latin typeface="Corbel" panose="020B0503020204020204" pitchFamily="34" charset="0"/>
              <a:cs typeface="Aharoni" panose="02010803020104030203" pitchFamily="2" charset="-79"/>
            </a:endParaRPr>
          </a:p>
        </p:txBody>
      </p:sp>
      <p:sp>
        <p:nvSpPr>
          <p:cNvPr id="12" name="TextBox 1"/>
          <p:cNvSpPr txBox="1"/>
          <p:nvPr/>
        </p:nvSpPr>
        <p:spPr>
          <a:xfrm rot="881807">
            <a:off x="4801140" y="1484647"/>
            <a:ext cx="549018" cy="861774"/>
          </a:xfrm>
          <a:prstGeom prst="rect">
            <a:avLst/>
          </a:prstGeom>
          <a:noFill/>
        </p:spPr>
        <p:txBody>
          <a:bodyPr wrap="square" rtlCol="0">
            <a:spAutoFit/>
          </a:bodyPr>
          <a:lstStyle/>
          <a:p>
            <a:r>
              <a:rPr lang="pt-BR" sz="5000" b="1" dirty="0" smtClean="0">
                <a:solidFill>
                  <a:schemeClr val="bg1"/>
                </a:solidFill>
                <a:effectLst>
                  <a:outerShdw blurRad="50800" dist="38100" dir="2700000" algn="tl" rotWithShape="0">
                    <a:prstClr val="black">
                      <a:alpha val="10000"/>
                    </a:prstClr>
                  </a:outerShdw>
                </a:effectLst>
                <a:latin typeface="Corbel" panose="020B0503020204020204" pitchFamily="34" charset="0"/>
                <a:cs typeface="Aharoni" panose="02010803020104030203" pitchFamily="2" charset="-79"/>
              </a:rPr>
              <a:t>?</a:t>
            </a:r>
            <a:endParaRPr lang="pt-BR" sz="5000" b="1" dirty="0">
              <a:solidFill>
                <a:schemeClr val="bg1"/>
              </a:solidFill>
              <a:effectLst>
                <a:outerShdw blurRad="50800" dist="38100" dir="2700000" algn="tl" rotWithShape="0">
                  <a:prstClr val="black">
                    <a:alpha val="10000"/>
                  </a:prstClr>
                </a:outerShdw>
              </a:effectLst>
              <a:latin typeface="Corbel" panose="020B0503020204020204" pitchFamily="34" charset="0"/>
              <a:cs typeface="Aharoni" panose="02010803020104030203" pitchFamily="2" charset="-79"/>
            </a:endParaRPr>
          </a:p>
        </p:txBody>
      </p:sp>
      <p:sp>
        <p:nvSpPr>
          <p:cNvPr id="13" name="TextBox 1"/>
          <p:cNvSpPr txBox="1"/>
          <p:nvPr/>
        </p:nvSpPr>
        <p:spPr>
          <a:xfrm rot="2316408">
            <a:off x="5271651" y="1844220"/>
            <a:ext cx="549018" cy="861774"/>
          </a:xfrm>
          <a:prstGeom prst="rect">
            <a:avLst/>
          </a:prstGeom>
          <a:noFill/>
        </p:spPr>
        <p:txBody>
          <a:bodyPr wrap="square" rtlCol="0">
            <a:spAutoFit/>
          </a:bodyPr>
          <a:lstStyle/>
          <a:p>
            <a:r>
              <a:rPr lang="pt-BR" sz="5000" b="1" dirty="0" smtClean="0">
                <a:solidFill>
                  <a:schemeClr val="bg1"/>
                </a:solidFill>
                <a:effectLst>
                  <a:outerShdw blurRad="50800" dist="38100" dir="2700000" algn="tl" rotWithShape="0">
                    <a:prstClr val="black">
                      <a:alpha val="10000"/>
                    </a:prstClr>
                  </a:outerShdw>
                </a:effectLst>
                <a:latin typeface="Corbel" panose="020B0503020204020204" pitchFamily="34" charset="0"/>
                <a:cs typeface="Aharoni" panose="02010803020104030203" pitchFamily="2" charset="-79"/>
              </a:rPr>
              <a:t>?</a:t>
            </a:r>
            <a:endParaRPr lang="pt-BR" sz="5000" b="1" dirty="0">
              <a:solidFill>
                <a:schemeClr val="bg1"/>
              </a:solidFill>
              <a:effectLst>
                <a:outerShdw blurRad="50800" dist="38100" dir="2700000" algn="tl" rotWithShape="0">
                  <a:prstClr val="black">
                    <a:alpha val="10000"/>
                  </a:prstClr>
                </a:outerShdw>
              </a:effectLst>
              <a:latin typeface="Corbel" panose="020B0503020204020204" pitchFamily="34" charset="0"/>
              <a:cs typeface="Aharoni" panose="02010803020104030203" pitchFamily="2" charset="-79"/>
            </a:endParaRPr>
          </a:p>
        </p:txBody>
      </p:sp>
    </p:spTree>
    <p:extLst>
      <p:ext uri="{BB962C8B-B14F-4D97-AF65-F5344CB8AC3E}">
        <p14:creationId xmlns:p14="http://schemas.microsoft.com/office/powerpoint/2010/main" xmlns="" val="33211543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5"/>
                                        </p:tgtEl>
                                        <p:attrNameLst>
                                          <p:attrName>style.visibility</p:attrName>
                                        </p:attrNameLst>
                                      </p:cBhvr>
                                      <p:to>
                                        <p:strVal val="visible"/>
                                      </p:to>
                                    </p:set>
                                    <p:animEffect transition="in" filter="fade">
                                      <p:cBhvr>
                                        <p:cTn id="7" dur="1000"/>
                                        <p:tgtEl>
                                          <p:spTgt spid="6145"/>
                                        </p:tgtEl>
                                      </p:cBhvr>
                                    </p:animEffect>
                                    <p:anim calcmode="lin" valueType="num">
                                      <p:cBhvr>
                                        <p:cTn id="8" dur="1000" fill="hold"/>
                                        <p:tgtEl>
                                          <p:spTgt spid="6145"/>
                                        </p:tgtEl>
                                        <p:attrNameLst>
                                          <p:attrName>ppt_x</p:attrName>
                                        </p:attrNameLst>
                                      </p:cBhvr>
                                      <p:tavLst>
                                        <p:tav tm="0">
                                          <p:val>
                                            <p:strVal val="#ppt_x"/>
                                          </p:val>
                                        </p:tav>
                                        <p:tav tm="100000">
                                          <p:val>
                                            <p:strVal val="#ppt_x"/>
                                          </p:val>
                                        </p:tav>
                                      </p:tavLst>
                                    </p:anim>
                                    <p:anim calcmode="lin" valueType="num">
                                      <p:cBhvr>
                                        <p:cTn id="9" dur="1000" fill="hold"/>
                                        <p:tgtEl>
                                          <p:spTgt spid="614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D:\Google Drive\ArteConteúdo Geral\ArteConteúdo\Arte\Clientes\Beraca\PPT Sustentabilidade\contato_01.png"/>
          <p:cNvPicPr>
            <a:picLocks noChangeAspect="1" noChangeArrowheads="1"/>
          </p:cNvPicPr>
          <p:nvPr/>
        </p:nvPicPr>
        <p:blipFill>
          <a:blip r:embed="rId3"/>
          <a:srcRect/>
          <a:stretch>
            <a:fillRect/>
          </a:stretch>
        </p:blipFill>
        <p:spPr bwMode="auto">
          <a:xfrm>
            <a:off x="0" y="0"/>
            <a:ext cx="9144000" cy="6858001"/>
          </a:xfrm>
          <a:prstGeom prst="rect">
            <a:avLst/>
          </a:prstGeom>
          <a:noFill/>
        </p:spPr>
      </p:pic>
      <p:pic>
        <p:nvPicPr>
          <p:cNvPr id="13" name="Picture 2" descr="D:\Google Drive\ArteConteúdo Geral\ArteConteúdo\Arte\Clientes\Beraca\PPT Sustentabilidade\cap_agenda.png"/>
          <p:cNvPicPr>
            <a:picLocks noChangeAspect="1" noChangeArrowheads="1"/>
          </p:cNvPicPr>
          <p:nvPr/>
        </p:nvPicPr>
        <p:blipFill>
          <a:blip r:embed="rId4"/>
          <a:srcRect b="80171"/>
          <a:stretch>
            <a:fillRect/>
          </a:stretch>
        </p:blipFill>
        <p:spPr bwMode="auto">
          <a:xfrm>
            <a:off x="0" y="0"/>
            <a:ext cx="9144000" cy="1359857"/>
          </a:xfrm>
          <a:prstGeom prst="rect">
            <a:avLst/>
          </a:prstGeom>
          <a:noFill/>
        </p:spPr>
      </p:pic>
      <p:sp>
        <p:nvSpPr>
          <p:cNvPr id="14" name="TextBox 1"/>
          <p:cNvSpPr txBox="1"/>
          <p:nvPr/>
        </p:nvSpPr>
        <p:spPr>
          <a:xfrm>
            <a:off x="423305" y="673528"/>
            <a:ext cx="4868355" cy="646331"/>
          </a:xfrm>
          <a:prstGeom prst="rect">
            <a:avLst/>
          </a:prstGeom>
          <a:noFill/>
        </p:spPr>
        <p:txBody>
          <a:bodyPr wrap="square" rtlCol="0">
            <a:spAutoFit/>
          </a:bodyPr>
          <a:lstStyle/>
          <a:p>
            <a:r>
              <a:rPr lang="pt-BR" sz="3600" b="1" dirty="0" smtClean="0">
                <a:solidFill>
                  <a:schemeClr val="bg1"/>
                </a:solidFill>
                <a:latin typeface="Corbel" panose="020B0503020204020204" pitchFamily="34" charset="0"/>
                <a:cs typeface="Aharoni" panose="02010803020104030203" pitchFamily="2" charset="-79"/>
              </a:rPr>
              <a:t>CONTACTS</a:t>
            </a:r>
            <a:endParaRPr lang="pt-BR" sz="3600" b="1" dirty="0">
              <a:solidFill>
                <a:schemeClr val="bg1"/>
              </a:solidFill>
              <a:latin typeface="Corbel" panose="020B0503020204020204" pitchFamily="34" charset="0"/>
              <a:cs typeface="Aharoni" panose="02010803020104030203" pitchFamily="2" charset="-79"/>
            </a:endParaRPr>
          </a:p>
        </p:txBody>
      </p:sp>
      <p:grpSp>
        <p:nvGrpSpPr>
          <p:cNvPr id="12" name="Grupo 11"/>
          <p:cNvGrpSpPr/>
          <p:nvPr/>
        </p:nvGrpSpPr>
        <p:grpSpPr>
          <a:xfrm>
            <a:off x="2343150" y="0"/>
            <a:ext cx="4476750" cy="6286500"/>
            <a:chOff x="2343150" y="0"/>
            <a:chExt cx="4476750" cy="6286500"/>
          </a:xfrm>
        </p:grpSpPr>
        <p:pic>
          <p:nvPicPr>
            <p:cNvPr id="99330" name="Picture 2" descr="D:\Google Drive\ArteConteúdo Geral\ArteConteúdo\Arte\Clientes\Beraca\PPT Sustentabilidade\contato_05.png"/>
            <p:cNvPicPr>
              <a:picLocks noChangeAspect="1" noChangeArrowheads="1"/>
            </p:cNvPicPr>
            <p:nvPr/>
          </p:nvPicPr>
          <p:blipFill>
            <a:blip r:embed="rId5"/>
            <a:srcRect l="25625" r="25417" b="8333"/>
            <a:stretch>
              <a:fillRect/>
            </a:stretch>
          </p:blipFill>
          <p:spPr bwMode="auto">
            <a:xfrm>
              <a:off x="2343150" y="0"/>
              <a:ext cx="4476750" cy="6286500"/>
            </a:xfrm>
            <a:prstGeom prst="rect">
              <a:avLst/>
            </a:prstGeom>
            <a:noFill/>
          </p:spPr>
        </p:pic>
        <p:sp>
          <p:nvSpPr>
            <p:cNvPr id="9" name="CaixaDeTexto 8"/>
            <p:cNvSpPr txBox="1"/>
            <p:nvPr/>
          </p:nvSpPr>
          <p:spPr>
            <a:xfrm>
              <a:off x="2815771" y="4039506"/>
              <a:ext cx="3701143" cy="369332"/>
            </a:xfrm>
            <a:prstGeom prst="rect">
              <a:avLst/>
            </a:prstGeom>
            <a:noFill/>
          </p:spPr>
          <p:txBody>
            <a:bodyPr wrap="square" rtlCol="0">
              <a:spAutoFit/>
            </a:bodyPr>
            <a:lstStyle/>
            <a:p>
              <a:pPr algn="ctr"/>
              <a:r>
                <a:rPr lang="pt-BR" b="1" dirty="0" smtClean="0">
                  <a:latin typeface="Corbel" pitchFamily="34" charset="0"/>
                </a:rPr>
                <a:t>www.beraca.com.br</a:t>
              </a:r>
              <a:endParaRPr lang="pt-BR" b="1" dirty="0">
                <a:latin typeface="Corbel" pitchFamily="34" charset="0"/>
              </a:endParaRPr>
            </a:p>
          </p:txBody>
        </p:sp>
        <p:sp>
          <p:nvSpPr>
            <p:cNvPr id="10" name="CaixaDeTexto 9"/>
            <p:cNvSpPr txBox="1"/>
            <p:nvPr/>
          </p:nvSpPr>
          <p:spPr>
            <a:xfrm>
              <a:off x="2815771" y="4423352"/>
              <a:ext cx="3701143" cy="369332"/>
            </a:xfrm>
            <a:prstGeom prst="rect">
              <a:avLst/>
            </a:prstGeom>
            <a:noFill/>
          </p:spPr>
          <p:txBody>
            <a:bodyPr wrap="square" rtlCol="0">
              <a:spAutoFit/>
            </a:bodyPr>
            <a:lstStyle/>
            <a:p>
              <a:pPr algn="ctr"/>
              <a:r>
                <a:rPr lang="pt-BR" b="1" dirty="0" err="1" smtClean="0">
                  <a:latin typeface="Corbel" pitchFamily="34" charset="0"/>
                </a:rPr>
                <a:t>thiago.terada@beraca.com.br</a:t>
              </a:r>
              <a:endParaRPr lang="pt-BR" b="1" dirty="0">
                <a:latin typeface="Corbel" pitchFamily="34" charset="0"/>
              </a:endParaRPr>
            </a:p>
          </p:txBody>
        </p:sp>
        <p:sp>
          <p:nvSpPr>
            <p:cNvPr id="11" name="CaixaDeTexto 10"/>
            <p:cNvSpPr txBox="1"/>
            <p:nvPr/>
          </p:nvSpPr>
          <p:spPr>
            <a:xfrm>
              <a:off x="2815771" y="4850740"/>
              <a:ext cx="3701143" cy="369332"/>
            </a:xfrm>
            <a:prstGeom prst="rect">
              <a:avLst/>
            </a:prstGeom>
            <a:noFill/>
          </p:spPr>
          <p:txBody>
            <a:bodyPr wrap="square" rtlCol="0">
              <a:spAutoFit/>
            </a:bodyPr>
            <a:lstStyle/>
            <a:p>
              <a:pPr algn="ctr"/>
              <a:endParaRPr lang="pt-BR" b="1" dirty="0">
                <a:latin typeface="Corbel" pitchFamily="34" charset="0"/>
              </a:endParaRPr>
            </a:p>
          </p:txBody>
        </p:sp>
      </p:grpSp>
    </p:spTree>
    <p:extLst>
      <p:ext uri="{BB962C8B-B14F-4D97-AF65-F5344CB8AC3E}">
        <p14:creationId xmlns:p14="http://schemas.microsoft.com/office/powerpoint/2010/main" xmlns="" val="365838164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0"/>
            <a:ext cx="9144000" cy="6858000"/>
          </a:xfrm>
          <a:prstGeom prst="rect">
            <a:avLst/>
          </a:prstGeom>
          <a:solidFill>
            <a:srgbClr val="92D050"/>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schemeClr val="bg2">
                  <a:lumMod val="90000"/>
                </a:schemeClr>
              </a:solidFill>
            </a:endParaRPr>
          </a:p>
        </p:txBody>
      </p:sp>
      <p:pic>
        <p:nvPicPr>
          <p:cNvPr id="12" name="Imagem 1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rot="5218120">
            <a:off x="-5272528" y="1705238"/>
            <a:ext cx="4413984" cy="3445422"/>
          </a:xfrm>
          <a:prstGeom prst="rect">
            <a:avLst/>
          </a:prstGeom>
        </p:spPr>
      </p:pic>
      <p:pic>
        <p:nvPicPr>
          <p:cNvPr id="7" name="Imagem 6"/>
          <p:cNvPicPr>
            <a:picLocks noChangeAspect="1"/>
          </p:cNvPicPr>
          <p:nvPr/>
        </p:nvPicPr>
        <p:blipFill>
          <a:blip r:embed="rId4"/>
          <a:stretch>
            <a:fillRect/>
          </a:stretch>
        </p:blipFill>
        <p:spPr>
          <a:xfrm>
            <a:off x="1594610" y="2755867"/>
            <a:ext cx="1226250" cy="1597500"/>
          </a:xfrm>
          <a:prstGeom prst="rect">
            <a:avLst/>
          </a:prstGeom>
        </p:spPr>
      </p:pic>
      <p:pic>
        <p:nvPicPr>
          <p:cNvPr id="14" name="Imagem 13"/>
          <p:cNvPicPr>
            <a:picLocks noChangeAspect="1"/>
          </p:cNvPicPr>
          <p:nvPr/>
        </p:nvPicPr>
        <p:blipFill>
          <a:blip r:embed="rId5"/>
          <a:stretch>
            <a:fillRect/>
          </a:stretch>
        </p:blipFill>
        <p:spPr>
          <a:xfrm>
            <a:off x="1077110" y="2074296"/>
            <a:ext cx="2261250" cy="2351250"/>
          </a:xfrm>
          <a:prstGeom prst="rect">
            <a:avLst/>
          </a:prstGeom>
        </p:spPr>
      </p:pic>
      <p:pic>
        <p:nvPicPr>
          <p:cNvPr id="15" name="Imagem 14"/>
          <p:cNvPicPr>
            <a:picLocks noChangeAspect="1"/>
          </p:cNvPicPr>
          <p:nvPr/>
        </p:nvPicPr>
        <p:blipFill>
          <a:blip r:embed="rId6"/>
          <a:stretch>
            <a:fillRect/>
          </a:stretch>
        </p:blipFill>
        <p:spPr>
          <a:xfrm>
            <a:off x="710020" y="2328367"/>
            <a:ext cx="2655000" cy="2025000"/>
          </a:xfrm>
          <a:prstGeom prst="rect">
            <a:avLst/>
          </a:prstGeom>
        </p:spPr>
      </p:pic>
      <p:pic>
        <p:nvPicPr>
          <p:cNvPr id="5" name="Imagem 4"/>
          <p:cNvPicPr>
            <a:picLocks noChangeAspect="1"/>
          </p:cNvPicPr>
          <p:nvPr/>
        </p:nvPicPr>
        <p:blipFill>
          <a:blip r:embed="rId7"/>
          <a:stretch>
            <a:fillRect/>
          </a:stretch>
        </p:blipFill>
        <p:spPr>
          <a:xfrm>
            <a:off x="1159531" y="4043038"/>
            <a:ext cx="1575000" cy="1046250"/>
          </a:xfrm>
          <a:prstGeom prst="rect">
            <a:avLst/>
          </a:prstGeom>
        </p:spPr>
      </p:pic>
      <p:sp>
        <p:nvSpPr>
          <p:cNvPr id="2" name="TextBox 1"/>
          <p:cNvSpPr txBox="1"/>
          <p:nvPr/>
        </p:nvSpPr>
        <p:spPr>
          <a:xfrm>
            <a:off x="4025736" y="3109653"/>
            <a:ext cx="4868355" cy="1200329"/>
          </a:xfrm>
          <a:prstGeom prst="rect">
            <a:avLst/>
          </a:prstGeom>
          <a:noFill/>
        </p:spPr>
        <p:txBody>
          <a:bodyPr wrap="square" rtlCol="0">
            <a:spAutoFit/>
          </a:bodyPr>
          <a:lstStyle/>
          <a:p>
            <a:pPr algn="r"/>
            <a:r>
              <a:rPr lang="pt-BR" sz="3600" dirty="0" smtClean="0">
                <a:solidFill>
                  <a:schemeClr val="bg1"/>
                </a:solidFill>
                <a:latin typeface="Corbel" panose="020B0503020204020204" pitchFamily="34" charset="0"/>
                <a:cs typeface="Aharoni" panose="02010803020104030203" pitchFamily="2" charset="-79"/>
              </a:rPr>
              <a:t>BRAZILIAN</a:t>
            </a:r>
          </a:p>
          <a:p>
            <a:pPr algn="r"/>
            <a:r>
              <a:rPr lang="pt-BR" sz="3600" dirty="0" smtClean="0">
                <a:solidFill>
                  <a:schemeClr val="bg1"/>
                </a:solidFill>
                <a:latin typeface="Corbel" panose="020B0503020204020204" pitchFamily="34" charset="0"/>
                <a:cs typeface="Aharoni" panose="02010803020104030203" pitchFamily="2" charset="-79"/>
              </a:rPr>
              <a:t>CHALLENGES</a:t>
            </a:r>
            <a:endParaRPr lang="pt-BR" sz="3600" b="1" dirty="0">
              <a:solidFill>
                <a:schemeClr val="bg1"/>
              </a:solidFill>
              <a:latin typeface="Corbel" panose="020B0503020204020204" pitchFamily="34" charset="0"/>
              <a:cs typeface="Aharoni" panose="02010803020104030203" pitchFamily="2" charset="-79"/>
            </a:endParaRPr>
          </a:p>
        </p:txBody>
      </p:sp>
      <p:pic>
        <p:nvPicPr>
          <p:cNvPr id="30" name="Imagem 29"/>
          <p:cNvPicPr>
            <a:picLocks noChangeAspect="1"/>
          </p:cNvPicPr>
          <p:nvPr/>
        </p:nvPicPr>
        <p:blipFill>
          <a:blip r:embed="rId8"/>
          <a:stretch>
            <a:fillRect/>
          </a:stretch>
        </p:blipFill>
        <p:spPr>
          <a:xfrm>
            <a:off x="294987" y="3514725"/>
            <a:ext cx="3523166" cy="2868589"/>
          </a:xfrm>
          <a:prstGeom prst="rect">
            <a:avLst/>
          </a:prstGeom>
        </p:spPr>
      </p:pic>
      <p:sp>
        <p:nvSpPr>
          <p:cNvPr id="31" name="Retângulo 30"/>
          <p:cNvSpPr/>
          <p:nvPr/>
        </p:nvSpPr>
        <p:spPr>
          <a:xfrm>
            <a:off x="294987" y="5915025"/>
            <a:ext cx="3523166" cy="942975"/>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xmlns="" val="14696174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10800000">
                                      <p:cBhvr>
                                        <p:cTn id="6" dur="2000" fill="hold"/>
                                        <p:tgtEl>
                                          <p:spTgt spid="12"/>
                                        </p:tgtEl>
                                        <p:attrNameLst>
                                          <p:attrName>r</p:attrName>
                                        </p:attrNameLst>
                                      </p:cBhvr>
                                    </p:animRot>
                                  </p:childTnLst>
                                </p:cTn>
                              </p:par>
                              <p:par>
                                <p:cTn id="7" presetID="42" presetClass="path" presetSubtype="0" accel="50000" decel="50000" fill="hold" nodeType="withEffect">
                                  <p:stCondLst>
                                    <p:cond delay="0"/>
                                  </p:stCondLst>
                                  <p:childTnLst>
                                    <p:animMotion origin="layout" path="M 3.05556E-6 1.48148E-6 L 0.55902 -0.00255 " pathEditMode="relative" rAng="0" ptsTypes="AA">
                                      <p:cBhvr>
                                        <p:cTn id="8" dur="2000" fill="hold"/>
                                        <p:tgtEl>
                                          <p:spTgt spid="12"/>
                                        </p:tgtEl>
                                        <p:attrNameLst>
                                          <p:attrName>ppt_x</p:attrName>
                                          <p:attrName>ppt_y</p:attrName>
                                        </p:attrNameLst>
                                      </p:cBhvr>
                                      <p:rCtr x="27951" y="-139"/>
                                    </p:animMotion>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0"/>
                                          </p:stCondLst>
                                        </p:cTn>
                                        <p:tgtEl>
                                          <p:spTgt spid="30"/>
                                        </p:tgtEl>
                                        <p:attrNameLst>
                                          <p:attrName>style.visibility</p:attrName>
                                        </p:attrNameLst>
                                      </p:cBhvr>
                                      <p:to>
                                        <p:strVal val="visible"/>
                                      </p:to>
                                    </p:set>
                                  </p:childTnLst>
                                </p:cTn>
                              </p:par>
                            </p:childTnLst>
                          </p:cTn>
                        </p:par>
                        <p:par>
                          <p:cTn id="12" fill="hold">
                            <p:stCondLst>
                              <p:cond delay="2000"/>
                            </p:stCondLst>
                            <p:childTnLst>
                              <p:par>
                                <p:cTn id="13" presetID="2" presetClass="entr" presetSubtype="4"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000" fill="hold"/>
                                        <p:tgtEl>
                                          <p:spTgt spid="14"/>
                                        </p:tgtEl>
                                        <p:attrNameLst>
                                          <p:attrName>ppt_x</p:attrName>
                                        </p:attrNameLst>
                                      </p:cBhvr>
                                      <p:tavLst>
                                        <p:tav tm="0">
                                          <p:val>
                                            <p:strVal val="#ppt_x"/>
                                          </p:val>
                                        </p:tav>
                                        <p:tav tm="100000">
                                          <p:val>
                                            <p:strVal val="#ppt_x"/>
                                          </p:val>
                                        </p:tav>
                                      </p:tavLst>
                                    </p:anim>
                                    <p:anim calcmode="lin" valueType="num">
                                      <p:cBhvr additive="base">
                                        <p:cTn id="16" dur="10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ppt_x"/>
                                          </p:val>
                                        </p:tav>
                                        <p:tav tm="100000">
                                          <p:val>
                                            <p:strVal val="#ppt_x"/>
                                          </p:val>
                                        </p:tav>
                                      </p:tavLst>
                                    </p:anim>
                                    <p:anim calcmode="lin" valueType="num">
                                      <p:cBhvr additive="base">
                                        <p:cTn id="20" dur="1000" fill="hold"/>
                                        <p:tgtEl>
                                          <p:spTgt spid="15"/>
                                        </p:tgtEl>
                                        <p:attrNameLst>
                                          <p:attrName>ppt_y</p:attrName>
                                        </p:attrNameLst>
                                      </p:cBhvr>
                                      <p:tavLst>
                                        <p:tav tm="0">
                                          <p:val>
                                            <p:strVal val="1+#ppt_h/2"/>
                                          </p:val>
                                        </p:tav>
                                        <p:tav tm="100000">
                                          <p:val>
                                            <p:strVal val="#ppt_y"/>
                                          </p:val>
                                        </p:tav>
                                      </p:tavLst>
                                    </p:anim>
                                  </p:childTnLst>
                                </p:cTn>
                              </p:par>
                            </p:childTnLst>
                          </p:cTn>
                        </p:par>
                        <p:par>
                          <p:cTn id="21" fill="hold">
                            <p:stCondLst>
                              <p:cond delay="3000"/>
                            </p:stCondLst>
                            <p:childTnLst>
                              <p:par>
                                <p:cTn id="22" presetID="2" presetClass="entr" presetSubtype="4"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000" fill="hold"/>
                                        <p:tgtEl>
                                          <p:spTgt spid="5"/>
                                        </p:tgtEl>
                                        <p:attrNameLst>
                                          <p:attrName>ppt_x</p:attrName>
                                        </p:attrNameLst>
                                      </p:cBhvr>
                                      <p:tavLst>
                                        <p:tav tm="0">
                                          <p:val>
                                            <p:strVal val="#ppt_x"/>
                                          </p:val>
                                        </p:tav>
                                        <p:tav tm="100000">
                                          <p:val>
                                            <p:strVal val="#ppt_x"/>
                                          </p:val>
                                        </p:tav>
                                      </p:tavLst>
                                    </p:anim>
                                    <p:anim calcmode="lin" valueType="num">
                                      <p:cBhvr additive="base">
                                        <p:cTn id="25" dur="1000" fill="hold"/>
                                        <p:tgtEl>
                                          <p:spTgt spid="5"/>
                                        </p:tgtEl>
                                        <p:attrNameLst>
                                          <p:attrName>ppt_y</p:attrName>
                                        </p:attrNameLst>
                                      </p:cBhvr>
                                      <p:tavLst>
                                        <p:tav tm="0">
                                          <p:val>
                                            <p:strVal val="1+#ppt_h/2"/>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fla.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44092" y="-277042"/>
            <a:ext cx="10760288" cy="7173525"/>
          </a:xfrm>
          <a:prstGeom prst="rect">
            <a:avLst/>
          </a:prstGeom>
        </p:spPr>
      </p:pic>
      <p:pic>
        <p:nvPicPr>
          <p:cNvPr id="6" name="Imagem 5"/>
          <p:cNvPicPr>
            <a:picLocks noChangeAspect="1"/>
          </p:cNvPicPr>
          <p:nvPr/>
        </p:nvPicPr>
        <p:blipFill rotWithShape="1">
          <a:blip r:embed="rId4" cstate="print">
            <a:extLst>
              <a:ext uri="{28A0092B-C50C-407E-A947-70E740481C1C}">
                <a14:useLocalDpi xmlns:a14="http://schemas.microsoft.com/office/drawing/2010/main" xmlns="" val="0"/>
              </a:ext>
            </a:extLst>
          </a:blip>
          <a:srcRect b="79733"/>
          <a:stretch/>
        </p:blipFill>
        <p:spPr>
          <a:xfrm>
            <a:off x="0" y="0"/>
            <a:ext cx="9144000" cy="1389888"/>
          </a:xfrm>
          <a:prstGeom prst="rect">
            <a:avLst/>
          </a:prstGeom>
        </p:spPr>
      </p:pic>
    </p:spTree>
    <p:extLst>
      <p:ext uri="{BB962C8B-B14F-4D97-AF65-F5344CB8AC3E}">
        <p14:creationId xmlns:p14="http://schemas.microsoft.com/office/powerpoint/2010/main" xmlns="" val="353710287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rotWithShape="1">
          <a:blip r:embed="rId3">
            <a:extLst>
              <a:ext uri="{28A0092B-C50C-407E-A947-70E740481C1C}">
                <a14:useLocalDpi xmlns:a14="http://schemas.microsoft.com/office/drawing/2010/main" xmlns="" val="0"/>
              </a:ext>
            </a:extLst>
          </a:blip>
          <a:srcRect b="79733"/>
          <a:stretch/>
        </p:blipFill>
        <p:spPr>
          <a:xfrm>
            <a:off x="0" y="0"/>
            <a:ext cx="9144000" cy="1389888"/>
          </a:xfrm>
          <a:prstGeom prst="rect">
            <a:avLst/>
          </a:prstGeom>
        </p:spPr>
      </p:pic>
      <p:sp>
        <p:nvSpPr>
          <p:cNvPr id="5" name="TextBox 1"/>
          <p:cNvSpPr txBox="1"/>
          <p:nvPr/>
        </p:nvSpPr>
        <p:spPr>
          <a:xfrm>
            <a:off x="118754" y="673528"/>
            <a:ext cx="5103486" cy="630942"/>
          </a:xfrm>
          <a:prstGeom prst="rect">
            <a:avLst/>
          </a:prstGeom>
          <a:noFill/>
        </p:spPr>
        <p:txBody>
          <a:bodyPr wrap="square" rtlCol="0">
            <a:spAutoFit/>
          </a:bodyPr>
          <a:lstStyle/>
          <a:p>
            <a:pPr algn="r"/>
            <a:r>
              <a:rPr lang="pt-BR" sz="3500" dirty="0" smtClean="0">
                <a:solidFill>
                  <a:srgbClr val="92D050"/>
                </a:solidFill>
                <a:latin typeface="Corbel" panose="020B0503020204020204" pitchFamily="34" charset="0"/>
                <a:cs typeface="Aharoni" panose="02010803020104030203" pitchFamily="2" charset="-79"/>
              </a:rPr>
              <a:t>BRAZILIAN CHALLENGES</a:t>
            </a:r>
            <a:endParaRPr lang="pt-BR" sz="3500" b="1" dirty="0">
              <a:solidFill>
                <a:srgbClr val="92D050"/>
              </a:solidFill>
              <a:latin typeface="Corbel" panose="020B0503020204020204" pitchFamily="34" charset="0"/>
              <a:cs typeface="Aharoni" panose="02010803020104030203" pitchFamily="2" charset="-79"/>
            </a:endParaRPr>
          </a:p>
        </p:txBody>
      </p:sp>
      <p:pic>
        <p:nvPicPr>
          <p:cNvPr id="3" name="Picture 2" descr="brasil.gif"/>
          <p:cNvPicPr>
            <a:picLocks noChangeAspect="1"/>
          </p:cNvPicPr>
          <p:nvPr/>
        </p:nvPicPr>
        <p:blipFill rotWithShape="1">
          <a:blip r:embed="rId4">
            <a:extLst>
              <a:ext uri="{28A0092B-C50C-407E-A947-70E740481C1C}">
                <a14:useLocalDpi xmlns:a14="http://schemas.microsoft.com/office/drawing/2010/main" xmlns="" val="0"/>
              </a:ext>
            </a:extLst>
          </a:blip>
          <a:srcRect l="1165" t="1567" r="28173" b="1621"/>
          <a:stretch/>
        </p:blipFill>
        <p:spPr>
          <a:xfrm>
            <a:off x="2418080" y="1859281"/>
            <a:ext cx="4907276" cy="4429760"/>
          </a:xfrm>
          <a:prstGeom prst="rect">
            <a:avLst/>
          </a:prstGeom>
        </p:spPr>
      </p:pic>
      <p:sp>
        <p:nvSpPr>
          <p:cNvPr id="8" name="Retângulo 4"/>
          <p:cNvSpPr/>
          <p:nvPr/>
        </p:nvSpPr>
        <p:spPr>
          <a:xfrm>
            <a:off x="3811774" y="2718410"/>
            <a:ext cx="1979426" cy="730969"/>
          </a:xfrm>
          <a:prstGeom prst="rect">
            <a:avLst/>
          </a:prstGeom>
        </p:spPr>
        <p:txBody>
          <a:bodyPr wrap="square">
            <a:spAutoFit/>
          </a:bodyPr>
          <a:lstStyle/>
          <a:p>
            <a:r>
              <a:rPr lang="x-none" sz="2800" b="1" dirty="0" smtClean="0">
                <a:latin typeface="Corbel" panose="020B0503020204020204" pitchFamily="34" charset="0"/>
              </a:rPr>
              <a:t>Amazônia</a:t>
            </a:r>
            <a:endParaRPr lang="pt-BR" altLang="pt-BR" sz="3200" b="1" dirty="0"/>
          </a:p>
          <a:p>
            <a:endParaRPr lang="en-US" sz="1350" dirty="0"/>
          </a:p>
        </p:txBody>
      </p:sp>
      <p:sp>
        <p:nvSpPr>
          <p:cNvPr id="9" name="Retângulo 4"/>
          <p:cNvSpPr/>
          <p:nvPr/>
        </p:nvSpPr>
        <p:spPr>
          <a:xfrm>
            <a:off x="3028003" y="4288740"/>
            <a:ext cx="1979426" cy="730969"/>
          </a:xfrm>
          <a:prstGeom prst="rect">
            <a:avLst/>
          </a:prstGeom>
        </p:spPr>
        <p:txBody>
          <a:bodyPr wrap="square">
            <a:spAutoFit/>
          </a:bodyPr>
          <a:lstStyle/>
          <a:p>
            <a:r>
              <a:rPr lang="x-none" sz="2800" b="1" dirty="0" smtClean="0">
                <a:latin typeface="Corbel" panose="020B0503020204020204" pitchFamily="34" charset="0"/>
              </a:rPr>
              <a:t>Pantanal</a:t>
            </a:r>
            <a:endParaRPr lang="pt-BR" altLang="pt-BR" sz="3200" b="1" dirty="0"/>
          </a:p>
          <a:p>
            <a:endParaRPr lang="en-US" sz="1350" dirty="0"/>
          </a:p>
        </p:txBody>
      </p:sp>
      <p:sp>
        <p:nvSpPr>
          <p:cNvPr id="11" name="Retângulo 4"/>
          <p:cNvSpPr/>
          <p:nvPr/>
        </p:nvSpPr>
        <p:spPr>
          <a:xfrm>
            <a:off x="5821680" y="2947895"/>
            <a:ext cx="1979426" cy="730969"/>
          </a:xfrm>
          <a:prstGeom prst="rect">
            <a:avLst/>
          </a:prstGeom>
        </p:spPr>
        <p:txBody>
          <a:bodyPr wrap="square">
            <a:spAutoFit/>
          </a:bodyPr>
          <a:lstStyle/>
          <a:p>
            <a:r>
              <a:rPr lang="x-none" altLang="pt-BR" sz="2800" b="1" dirty="0" smtClean="0">
                <a:latin typeface="Corbel" panose="020B0503020204020204" pitchFamily="34" charset="0"/>
              </a:rPr>
              <a:t>Caatinga</a:t>
            </a:r>
            <a:endParaRPr lang="pt-BR" altLang="pt-BR" sz="3200" b="1" dirty="0"/>
          </a:p>
          <a:p>
            <a:endParaRPr lang="en-US" sz="1350" dirty="0"/>
          </a:p>
        </p:txBody>
      </p:sp>
      <p:sp>
        <p:nvSpPr>
          <p:cNvPr id="12" name="Retângulo 4"/>
          <p:cNvSpPr/>
          <p:nvPr/>
        </p:nvSpPr>
        <p:spPr>
          <a:xfrm>
            <a:off x="4862447" y="3851584"/>
            <a:ext cx="1979426" cy="730969"/>
          </a:xfrm>
          <a:prstGeom prst="rect">
            <a:avLst/>
          </a:prstGeom>
        </p:spPr>
        <p:txBody>
          <a:bodyPr wrap="square">
            <a:spAutoFit/>
          </a:bodyPr>
          <a:lstStyle/>
          <a:p>
            <a:r>
              <a:rPr lang="x-none" altLang="pt-BR" sz="2800" b="1" dirty="0" smtClean="0">
                <a:latin typeface="Corbel" panose="020B0503020204020204" pitchFamily="34" charset="0"/>
              </a:rPr>
              <a:t>Cerrado</a:t>
            </a:r>
            <a:endParaRPr lang="pt-BR" altLang="pt-BR" sz="3200" b="1" dirty="0"/>
          </a:p>
          <a:p>
            <a:endParaRPr lang="en-US" sz="1350" dirty="0"/>
          </a:p>
        </p:txBody>
      </p:sp>
      <p:sp>
        <p:nvSpPr>
          <p:cNvPr id="13" name="Retângulo 4"/>
          <p:cNvSpPr/>
          <p:nvPr/>
        </p:nvSpPr>
        <p:spPr>
          <a:xfrm>
            <a:off x="5441567" y="4755666"/>
            <a:ext cx="1979426" cy="1161856"/>
          </a:xfrm>
          <a:prstGeom prst="rect">
            <a:avLst/>
          </a:prstGeom>
        </p:spPr>
        <p:txBody>
          <a:bodyPr wrap="square">
            <a:spAutoFit/>
          </a:bodyPr>
          <a:lstStyle/>
          <a:p>
            <a:r>
              <a:rPr lang="x-none" altLang="pt-BR" sz="2800" b="1" dirty="0" smtClean="0">
                <a:latin typeface="Corbel" panose="020B0503020204020204" pitchFamily="34" charset="0"/>
              </a:rPr>
              <a:t>Mata </a:t>
            </a:r>
          </a:p>
          <a:p>
            <a:r>
              <a:rPr lang="x-none" altLang="pt-BR" sz="2800" b="1" dirty="0" smtClean="0">
                <a:latin typeface="Corbel" panose="020B0503020204020204" pitchFamily="34" charset="0"/>
              </a:rPr>
              <a:t>Atlântica</a:t>
            </a:r>
            <a:endParaRPr lang="pt-BR" altLang="pt-BR" sz="3200" b="1" dirty="0"/>
          </a:p>
          <a:p>
            <a:endParaRPr lang="en-US" sz="1350" dirty="0"/>
          </a:p>
        </p:txBody>
      </p:sp>
      <p:sp>
        <p:nvSpPr>
          <p:cNvPr id="14" name="Retângulo 4"/>
          <p:cNvSpPr/>
          <p:nvPr/>
        </p:nvSpPr>
        <p:spPr>
          <a:xfrm>
            <a:off x="3389247" y="5639744"/>
            <a:ext cx="1304673" cy="730969"/>
          </a:xfrm>
          <a:prstGeom prst="rect">
            <a:avLst/>
          </a:prstGeom>
        </p:spPr>
        <p:txBody>
          <a:bodyPr wrap="square">
            <a:spAutoFit/>
          </a:bodyPr>
          <a:lstStyle/>
          <a:p>
            <a:r>
              <a:rPr lang="x-none" altLang="pt-BR" sz="2800" b="1" dirty="0" smtClean="0">
                <a:latin typeface="Corbel" panose="020B0503020204020204" pitchFamily="34" charset="0"/>
              </a:rPr>
              <a:t>Pampa</a:t>
            </a:r>
            <a:endParaRPr lang="pt-BR" altLang="pt-BR" sz="3200" b="1" dirty="0"/>
          </a:p>
          <a:p>
            <a:endParaRPr lang="en-US" sz="1350" dirty="0"/>
          </a:p>
        </p:txBody>
      </p:sp>
    </p:spTree>
    <p:extLst>
      <p:ext uri="{BB962C8B-B14F-4D97-AF65-F5344CB8AC3E}">
        <p14:creationId xmlns:p14="http://schemas.microsoft.com/office/powerpoint/2010/main" xmlns="" val="33212769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rotWithShape="1">
          <a:blip r:embed="rId3">
            <a:extLst>
              <a:ext uri="{28A0092B-C50C-407E-A947-70E740481C1C}">
                <a14:useLocalDpi xmlns:a14="http://schemas.microsoft.com/office/drawing/2010/main" xmlns="" val="0"/>
              </a:ext>
            </a:extLst>
          </a:blip>
          <a:srcRect b="79733"/>
          <a:stretch/>
        </p:blipFill>
        <p:spPr>
          <a:xfrm>
            <a:off x="0" y="0"/>
            <a:ext cx="9144000" cy="1389888"/>
          </a:xfrm>
          <a:prstGeom prst="rect">
            <a:avLst/>
          </a:prstGeom>
        </p:spPr>
      </p:pic>
      <p:sp>
        <p:nvSpPr>
          <p:cNvPr id="7" name="TextBox 1"/>
          <p:cNvSpPr txBox="1"/>
          <p:nvPr/>
        </p:nvSpPr>
        <p:spPr>
          <a:xfrm>
            <a:off x="118754" y="673528"/>
            <a:ext cx="5103486" cy="630942"/>
          </a:xfrm>
          <a:prstGeom prst="rect">
            <a:avLst/>
          </a:prstGeom>
          <a:noFill/>
        </p:spPr>
        <p:txBody>
          <a:bodyPr wrap="square" rtlCol="0">
            <a:spAutoFit/>
          </a:bodyPr>
          <a:lstStyle/>
          <a:p>
            <a:pPr algn="r"/>
            <a:r>
              <a:rPr lang="pt-BR" sz="3500" dirty="0" smtClean="0">
                <a:solidFill>
                  <a:srgbClr val="92D050"/>
                </a:solidFill>
                <a:latin typeface="Corbel" panose="020B0503020204020204" pitchFamily="34" charset="0"/>
                <a:cs typeface="Aharoni" panose="02010803020104030203" pitchFamily="2" charset="-79"/>
              </a:rPr>
              <a:t>BRAZILIAN CHALLENGES</a:t>
            </a:r>
            <a:endParaRPr lang="pt-BR" sz="3500" b="1" dirty="0">
              <a:solidFill>
                <a:srgbClr val="92D050"/>
              </a:solidFill>
              <a:latin typeface="Corbel" panose="020B0503020204020204" pitchFamily="34" charset="0"/>
              <a:cs typeface="Aharoni" panose="02010803020104030203" pitchFamily="2" charset="-79"/>
            </a:endParaRPr>
          </a:p>
        </p:txBody>
      </p:sp>
      <p:pic>
        <p:nvPicPr>
          <p:cNvPr id="8" name="Picture 7"/>
          <p:cNvPicPr>
            <a:picLocks noChangeAspect="1"/>
          </p:cNvPicPr>
          <p:nvPr/>
        </p:nvPicPr>
        <p:blipFill>
          <a:blip r:embed="rId4"/>
          <a:stretch>
            <a:fillRect/>
          </a:stretch>
        </p:blipFill>
        <p:spPr>
          <a:xfrm>
            <a:off x="76270" y="2559448"/>
            <a:ext cx="9037355" cy="2601370"/>
          </a:xfrm>
          <a:prstGeom prst="rect">
            <a:avLst/>
          </a:prstGeom>
        </p:spPr>
      </p:pic>
      <p:pic>
        <p:nvPicPr>
          <p:cNvPr id="11" name="Picture 10"/>
          <p:cNvPicPr>
            <a:picLocks noChangeAspect="1"/>
          </p:cNvPicPr>
          <p:nvPr/>
        </p:nvPicPr>
        <p:blipFill>
          <a:blip r:embed="rId5"/>
          <a:stretch>
            <a:fillRect/>
          </a:stretch>
        </p:blipFill>
        <p:spPr>
          <a:xfrm>
            <a:off x="272421" y="2559448"/>
            <a:ext cx="8478542" cy="2601370"/>
          </a:xfrm>
          <a:prstGeom prst="rect">
            <a:avLst/>
          </a:prstGeom>
        </p:spPr>
      </p:pic>
      <p:pic>
        <p:nvPicPr>
          <p:cNvPr id="9" name="Picture 8"/>
          <p:cNvPicPr>
            <a:picLocks noChangeAspect="1"/>
          </p:cNvPicPr>
          <p:nvPr/>
        </p:nvPicPr>
        <p:blipFill rotWithShape="1">
          <a:blip r:embed="rId6"/>
          <a:srcRect l="4817"/>
          <a:stretch/>
        </p:blipFill>
        <p:spPr>
          <a:xfrm>
            <a:off x="76270" y="2297545"/>
            <a:ext cx="8712072" cy="2948221"/>
          </a:xfrm>
          <a:prstGeom prst="rect">
            <a:avLst/>
          </a:prstGeom>
        </p:spPr>
      </p:pic>
      <p:sp>
        <p:nvSpPr>
          <p:cNvPr id="18" name="Retângulo 4"/>
          <p:cNvSpPr/>
          <p:nvPr/>
        </p:nvSpPr>
        <p:spPr>
          <a:xfrm>
            <a:off x="1200727" y="1959694"/>
            <a:ext cx="3078517" cy="1531188"/>
          </a:xfrm>
          <a:prstGeom prst="rect">
            <a:avLst/>
          </a:prstGeom>
        </p:spPr>
        <p:txBody>
          <a:bodyPr wrap="square">
            <a:spAutoFit/>
          </a:bodyPr>
          <a:lstStyle/>
          <a:p>
            <a:r>
              <a:rPr lang="x-none" altLang="pt-BR" sz="8000" b="1" dirty="0" smtClean="0">
                <a:latin typeface="Corbel" panose="020B0503020204020204" pitchFamily="34" charset="0"/>
              </a:rPr>
              <a:t>HOW</a:t>
            </a:r>
            <a:endParaRPr lang="pt-BR" altLang="pt-BR" sz="8800" b="1" dirty="0"/>
          </a:p>
          <a:p>
            <a:endParaRPr lang="en-US" sz="1350" dirty="0"/>
          </a:p>
        </p:txBody>
      </p:sp>
      <p:sp>
        <p:nvSpPr>
          <p:cNvPr id="19" name="Retângulo 4"/>
          <p:cNvSpPr/>
          <p:nvPr/>
        </p:nvSpPr>
        <p:spPr>
          <a:xfrm>
            <a:off x="5795440" y="-385782"/>
            <a:ext cx="4665531" cy="7932941"/>
          </a:xfrm>
          <a:prstGeom prst="rect">
            <a:avLst/>
          </a:prstGeom>
        </p:spPr>
        <p:txBody>
          <a:bodyPr wrap="square">
            <a:spAutoFit/>
          </a:bodyPr>
          <a:lstStyle/>
          <a:p>
            <a:r>
              <a:rPr lang="x-none" altLang="pt-BR" sz="49600" b="1" dirty="0" smtClean="0">
                <a:latin typeface="Corbel" panose="020B0503020204020204" pitchFamily="34" charset="0"/>
              </a:rPr>
              <a:t>?</a:t>
            </a:r>
            <a:endParaRPr lang="pt-BR" altLang="pt-BR" sz="59500" b="1" dirty="0"/>
          </a:p>
          <a:p>
            <a:endParaRPr lang="en-US" sz="1350" dirty="0"/>
          </a:p>
        </p:txBody>
      </p:sp>
      <p:sp>
        <p:nvSpPr>
          <p:cNvPr id="20" name="Retângulo 4"/>
          <p:cNvSpPr/>
          <p:nvPr/>
        </p:nvSpPr>
        <p:spPr>
          <a:xfrm>
            <a:off x="1200727" y="3132980"/>
            <a:ext cx="4234873" cy="1508105"/>
          </a:xfrm>
          <a:prstGeom prst="rect">
            <a:avLst/>
          </a:prstGeom>
        </p:spPr>
        <p:txBody>
          <a:bodyPr wrap="square">
            <a:spAutoFit/>
          </a:bodyPr>
          <a:lstStyle/>
          <a:p>
            <a:r>
              <a:rPr lang="x-none" altLang="pt-BR" sz="5400" b="1" dirty="0" smtClean="0">
                <a:latin typeface="Corbel" panose="020B0503020204020204" pitchFamily="34" charset="0"/>
              </a:rPr>
              <a:t>CAN </a:t>
            </a:r>
            <a:r>
              <a:rPr lang="x-none" altLang="pt-BR" sz="7200" b="1" dirty="0" smtClean="0">
                <a:solidFill>
                  <a:srgbClr val="9C1851"/>
                </a:solidFill>
                <a:latin typeface="Corbel" panose="020B0503020204020204" pitchFamily="34" charset="0"/>
              </a:rPr>
              <a:t>WE</a:t>
            </a:r>
            <a:endParaRPr lang="pt-BR" altLang="pt-BR" sz="7200" b="1" dirty="0">
              <a:solidFill>
                <a:srgbClr val="9C1851"/>
              </a:solidFill>
            </a:endParaRPr>
          </a:p>
          <a:p>
            <a:endParaRPr lang="en-US" sz="2000" dirty="0"/>
          </a:p>
        </p:txBody>
      </p:sp>
      <p:sp>
        <p:nvSpPr>
          <p:cNvPr id="21" name="Retângulo 4"/>
          <p:cNvSpPr/>
          <p:nvPr/>
        </p:nvSpPr>
        <p:spPr>
          <a:xfrm>
            <a:off x="1200727" y="4310326"/>
            <a:ext cx="3078517" cy="792525"/>
          </a:xfrm>
          <a:prstGeom prst="rect">
            <a:avLst/>
          </a:prstGeom>
        </p:spPr>
        <p:txBody>
          <a:bodyPr wrap="square">
            <a:spAutoFit/>
          </a:bodyPr>
          <a:lstStyle/>
          <a:p>
            <a:r>
              <a:rPr lang="x-none" altLang="pt-BR" sz="3200" b="1" dirty="0" smtClean="0">
                <a:latin typeface="Corbel" panose="020B0503020204020204" pitchFamily="34" charset="0"/>
              </a:rPr>
              <a:t>BRING IT ALL</a:t>
            </a:r>
            <a:endParaRPr lang="pt-BR" altLang="pt-BR" sz="3600" b="1" dirty="0"/>
          </a:p>
          <a:p>
            <a:endParaRPr lang="en-US" sz="1350" dirty="0"/>
          </a:p>
        </p:txBody>
      </p:sp>
      <p:sp>
        <p:nvSpPr>
          <p:cNvPr id="22" name="Retângulo 4"/>
          <p:cNvSpPr/>
          <p:nvPr/>
        </p:nvSpPr>
        <p:spPr>
          <a:xfrm>
            <a:off x="1200727" y="4757651"/>
            <a:ext cx="5441373" cy="1531188"/>
          </a:xfrm>
          <a:prstGeom prst="rect">
            <a:avLst/>
          </a:prstGeom>
        </p:spPr>
        <p:txBody>
          <a:bodyPr wrap="square">
            <a:spAutoFit/>
          </a:bodyPr>
          <a:lstStyle/>
          <a:p>
            <a:r>
              <a:rPr lang="x-none" altLang="pt-BR" sz="8000" b="1" dirty="0" smtClean="0">
                <a:solidFill>
                  <a:srgbClr val="FFC000"/>
                </a:solidFill>
                <a:latin typeface="Corbel" panose="020B0503020204020204" pitchFamily="34" charset="0"/>
              </a:rPr>
              <a:t>TOGETHER</a:t>
            </a:r>
            <a:endParaRPr lang="pt-BR" altLang="pt-BR" sz="8800" b="1" dirty="0">
              <a:solidFill>
                <a:srgbClr val="FFC000"/>
              </a:solidFill>
            </a:endParaRPr>
          </a:p>
          <a:p>
            <a:endParaRPr lang="en-US" sz="1350" dirty="0"/>
          </a:p>
        </p:txBody>
      </p:sp>
    </p:spTree>
    <p:extLst>
      <p:ext uri="{BB962C8B-B14F-4D97-AF65-F5344CB8AC3E}">
        <p14:creationId xmlns:p14="http://schemas.microsoft.com/office/powerpoint/2010/main" xmlns="" val="256460783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10" presetClass="exit" presetSubtype="0" fill="hold" nodeType="afterEffect">
                                  <p:stCondLst>
                                    <p:cond delay="0"/>
                                  </p:stCondLst>
                                  <p:childTnLst>
                                    <p:animEffect transition="out" filter="fade">
                                      <p:cBhvr>
                                        <p:cTn id="10" dur="1000"/>
                                        <p:tgtEl>
                                          <p:spTgt spid="8"/>
                                        </p:tgtEl>
                                      </p:cBhvr>
                                    </p:animEffect>
                                    <p:set>
                                      <p:cBhvr>
                                        <p:cTn id="11" dur="1" fill="hold">
                                          <p:stCondLst>
                                            <p:cond delay="999"/>
                                          </p:stCondLst>
                                        </p:cTn>
                                        <p:tgtEl>
                                          <p:spTgt spid="8"/>
                                        </p:tgtEl>
                                        <p:attrNameLst>
                                          <p:attrName>style.visibility</p:attrName>
                                        </p:attrNameLst>
                                      </p:cBhvr>
                                      <p:to>
                                        <p:strVal val="hidden"/>
                                      </p:to>
                                    </p:se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par>
                          <p:cTn id="16" fill="hold">
                            <p:stCondLst>
                              <p:cond delay="3000"/>
                            </p:stCondLst>
                            <p:childTnLst>
                              <p:par>
                                <p:cTn id="17" presetID="10" presetClass="exit" presetSubtype="0" fill="hold" nodeType="afterEffect">
                                  <p:stCondLst>
                                    <p:cond delay="0"/>
                                  </p:stCondLst>
                                  <p:childTnLst>
                                    <p:animEffect transition="out" filter="fade">
                                      <p:cBhvr>
                                        <p:cTn id="18" dur="1000"/>
                                        <p:tgtEl>
                                          <p:spTgt spid="9"/>
                                        </p:tgtEl>
                                      </p:cBhvr>
                                    </p:animEffect>
                                    <p:set>
                                      <p:cBhvr>
                                        <p:cTn id="19" dur="1" fill="hold">
                                          <p:stCondLst>
                                            <p:cond delay="999"/>
                                          </p:stCondLst>
                                        </p:cTn>
                                        <p:tgtEl>
                                          <p:spTgt spid="9"/>
                                        </p:tgtEl>
                                        <p:attrNameLst>
                                          <p:attrName>style.visibility</p:attrName>
                                        </p:attrNameLst>
                                      </p:cBhvr>
                                      <p:to>
                                        <p:strVal val="hidden"/>
                                      </p:to>
                                    </p:se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childTnLst>
                                </p:cTn>
                              </p:par>
                            </p:childTnLst>
                          </p:cTn>
                        </p:par>
                        <p:par>
                          <p:cTn id="24" fill="hold">
                            <p:stCondLst>
                              <p:cond delay="5000"/>
                            </p:stCondLst>
                            <p:childTnLst>
                              <p:par>
                                <p:cTn id="25" presetID="10" presetClass="exit" presetSubtype="0" fill="hold" nodeType="afterEffect">
                                  <p:stCondLst>
                                    <p:cond delay="0"/>
                                  </p:stCondLst>
                                  <p:childTnLst>
                                    <p:animEffect transition="out" filter="fade">
                                      <p:cBhvr>
                                        <p:cTn id="26" dur="1000"/>
                                        <p:tgtEl>
                                          <p:spTgt spid="11"/>
                                        </p:tgtEl>
                                      </p:cBhvr>
                                    </p:animEffect>
                                    <p:set>
                                      <p:cBhvr>
                                        <p:cTn id="27" dur="1" fill="hold">
                                          <p:stCondLst>
                                            <p:cond delay="999"/>
                                          </p:stCondLst>
                                        </p:cTn>
                                        <p:tgtEl>
                                          <p:spTgt spid="11"/>
                                        </p:tgtEl>
                                        <p:attrNameLst>
                                          <p:attrName>style.visibility</p:attrName>
                                        </p:attrNameLst>
                                      </p:cBhvr>
                                      <p:to>
                                        <p:strVal val="hidden"/>
                                      </p:to>
                                    </p:set>
                                  </p:childTnLst>
                                </p:cTn>
                              </p:par>
                            </p:childTnLst>
                          </p:cTn>
                        </p:par>
                        <p:par>
                          <p:cTn id="28" fill="hold">
                            <p:stCondLst>
                              <p:cond delay="6000"/>
                            </p:stCondLst>
                            <p:childTnLst>
                              <p:par>
                                <p:cTn id="29" presetID="10"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par>
                          <p:cTn id="32" fill="hold">
                            <p:stCondLst>
                              <p:cond delay="6500"/>
                            </p:stCondLst>
                            <p:childTnLst>
                              <p:par>
                                <p:cTn id="33" presetID="10"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par>
                          <p:cTn id="36" fill="hold">
                            <p:stCondLst>
                              <p:cond delay="7000"/>
                            </p:stCondLst>
                            <p:childTnLst>
                              <p:par>
                                <p:cTn id="37" presetID="10" presetClass="entr" presetSubtype="0"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par>
                          <p:cTn id="40" fill="hold">
                            <p:stCondLst>
                              <p:cond delay="7500"/>
                            </p:stCondLst>
                            <p:childTnLst>
                              <p:par>
                                <p:cTn id="41" presetID="10" presetClass="entr" presetSubtype="0"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Fotolia_50551550_Subscription_Monthly_XL.jpg"/>
          <p:cNvPicPr>
            <a:picLocks noChangeAspect="1"/>
          </p:cNvPicPr>
          <p:nvPr/>
        </p:nvPicPr>
        <p:blipFill rotWithShape="1">
          <a:blip r:embed="rId3">
            <a:extLst>
              <a:ext uri="{28A0092B-C50C-407E-A947-70E740481C1C}">
                <a14:useLocalDpi xmlns:a14="http://schemas.microsoft.com/office/drawing/2010/main" xmlns="" val="0"/>
              </a:ext>
            </a:extLst>
          </a:blip>
          <a:srcRect l="5006"/>
          <a:stretch/>
        </p:blipFill>
        <p:spPr>
          <a:xfrm>
            <a:off x="0" y="495299"/>
            <a:ext cx="9156700" cy="6452755"/>
          </a:xfrm>
          <a:prstGeom prst="rect">
            <a:avLst/>
          </a:prstGeom>
        </p:spPr>
      </p:pic>
      <p:pic>
        <p:nvPicPr>
          <p:cNvPr id="6" name="Imagem 5"/>
          <p:cNvPicPr>
            <a:picLocks noChangeAspect="1"/>
          </p:cNvPicPr>
          <p:nvPr/>
        </p:nvPicPr>
        <p:blipFill rotWithShape="1">
          <a:blip r:embed="rId4" cstate="print">
            <a:extLst>
              <a:ext uri="{28A0092B-C50C-407E-A947-70E740481C1C}">
                <a14:useLocalDpi xmlns:a14="http://schemas.microsoft.com/office/drawing/2010/main" xmlns="" val="0"/>
              </a:ext>
            </a:extLst>
          </a:blip>
          <a:srcRect b="79733"/>
          <a:stretch/>
        </p:blipFill>
        <p:spPr>
          <a:xfrm>
            <a:off x="0" y="0"/>
            <a:ext cx="9144000" cy="1389888"/>
          </a:xfrm>
          <a:prstGeom prst="rect">
            <a:avLst/>
          </a:prstGeom>
        </p:spPr>
      </p:pic>
    </p:spTree>
    <p:extLst>
      <p:ext uri="{BB962C8B-B14F-4D97-AF65-F5344CB8AC3E}">
        <p14:creationId xmlns:p14="http://schemas.microsoft.com/office/powerpoint/2010/main" xmlns="" val="114673229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rotWithShape="1">
          <a:blip r:embed="rId3" cstate="print">
            <a:extLst>
              <a:ext uri="{28A0092B-C50C-407E-A947-70E740481C1C}">
                <a14:useLocalDpi xmlns:a14="http://schemas.microsoft.com/office/drawing/2010/main" xmlns="" val="0"/>
              </a:ext>
            </a:extLst>
          </a:blip>
          <a:srcRect b="79733"/>
          <a:stretch/>
        </p:blipFill>
        <p:spPr>
          <a:xfrm>
            <a:off x="0" y="0"/>
            <a:ext cx="9144000" cy="1389888"/>
          </a:xfrm>
          <a:prstGeom prst="rect">
            <a:avLst/>
          </a:prstGeom>
        </p:spPr>
      </p:pic>
      <p:sp>
        <p:nvSpPr>
          <p:cNvPr id="15" name="Retângulo 4"/>
          <p:cNvSpPr/>
          <p:nvPr/>
        </p:nvSpPr>
        <p:spPr>
          <a:xfrm>
            <a:off x="1196676" y="2210410"/>
            <a:ext cx="7642632" cy="3061767"/>
          </a:xfrm>
          <a:prstGeom prst="rect">
            <a:avLst/>
          </a:prstGeom>
        </p:spPr>
        <p:txBody>
          <a:bodyPr wrap="square">
            <a:spAutoFit/>
          </a:bodyPr>
          <a:lstStyle/>
          <a:p>
            <a:endParaRPr lang="en-US" sz="2200" dirty="0">
              <a:latin typeface="Corbel" panose="020B0503020204020204" pitchFamily="34" charset="0"/>
            </a:endParaRPr>
          </a:p>
          <a:p>
            <a:pPr>
              <a:spcBef>
                <a:spcPts val="1200"/>
              </a:spcBef>
            </a:pPr>
            <a:r>
              <a:rPr lang="en-US" altLang="pt-BR" sz="2400" b="1" dirty="0"/>
              <a:t>The basic set of rules on ABS in Brazil is a temporary measure of 2001</a:t>
            </a:r>
            <a:r>
              <a:rPr lang="en-US" altLang="pt-BR" sz="2400" dirty="0"/>
              <a:t> (Measure Provisional 2186-16</a:t>
            </a:r>
            <a:r>
              <a:rPr lang="en-US" altLang="pt-BR" sz="2400" dirty="0" smtClean="0"/>
              <a:t>). </a:t>
            </a:r>
            <a:r>
              <a:rPr lang="en-US" altLang="pt-BR" sz="2400" dirty="0"/>
              <a:t>This interim measure was complemented by decrees, including the definition of the role of the National Council of Genetic Resources (CGEN). </a:t>
            </a:r>
            <a:r>
              <a:rPr lang="en-US" altLang="pt-BR" sz="2400" b="1" dirty="0"/>
              <a:t>In turn, CGEN has issued several resolutions, decisions and procedural guidance</a:t>
            </a:r>
            <a:r>
              <a:rPr lang="en-US" altLang="pt-BR" sz="2400" dirty="0"/>
              <a:t>.</a:t>
            </a:r>
            <a:endParaRPr lang="pt-BR" altLang="pt-BR" sz="2400" dirty="0"/>
          </a:p>
          <a:p>
            <a:endParaRPr lang="en-US" sz="1350" dirty="0"/>
          </a:p>
        </p:txBody>
      </p:sp>
      <p:pic>
        <p:nvPicPr>
          <p:cNvPr id="8" name="Imagem 10"/>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55111" y="2797072"/>
            <a:ext cx="388808" cy="382248"/>
          </a:xfrm>
          <a:prstGeom prst="rect">
            <a:avLst/>
          </a:prstGeom>
        </p:spPr>
      </p:pic>
      <p:sp>
        <p:nvSpPr>
          <p:cNvPr id="7" name="TextBox 1"/>
          <p:cNvSpPr txBox="1"/>
          <p:nvPr/>
        </p:nvSpPr>
        <p:spPr>
          <a:xfrm>
            <a:off x="118754" y="673528"/>
            <a:ext cx="5103486" cy="630942"/>
          </a:xfrm>
          <a:prstGeom prst="rect">
            <a:avLst/>
          </a:prstGeom>
          <a:noFill/>
        </p:spPr>
        <p:txBody>
          <a:bodyPr wrap="square" rtlCol="0">
            <a:spAutoFit/>
          </a:bodyPr>
          <a:lstStyle/>
          <a:p>
            <a:pPr algn="r"/>
            <a:r>
              <a:rPr lang="pt-BR" sz="3500" dirty="0" smtClean="0">
                <a:solidFill>
                  <a:srgbClr val="92D050"/>
                </a:solidFill>
                <a:latin typeface="Corbel" panose="020B0503020204020204" pitchFamily="34" charset="0"/>
                <a:cs typeface="Aharoni" panose="02010803020104030203" pitchFamily="2" charset="-79"/>
              </a:rPr>
              <a:t>BRAZILIAN CHALLENGES</a:t>
            </a:r>
            <a:endParaRPr lang="pt-BR" sz="3500" b="1" dirty="0">
              <a:solidFill>
                <a:srgbClr val="92D050"/>
              </a:solidFill>
              <a:latin typeface="Corbel" panose="020B0503020204020204" pitchFamily="34" charset="0"/>
              <a:cs typeface="Aharoni" panose="02010803020104030203" pitchFamily="2" charset="-79"/>
            </a:endParaRPr>
          </a:p>
        </p:txBody>
      </p:sp>
    </p:spTree>
    <p:extLst>
      <p:ext uri="{BB962C8B-B14F-4D97-AF65-F5344CB8AC3E}">
        <p14:creationId xmlns:p14="http://schemas.microsoft.com/office/powerpoint/2010/main" xmlns="" val="212339069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rotWithShape="1">
          <a:blip r:embed="rId3" cstate="print">
            <a:extLst>
              <a:ext uri="{28A0092B-C50C-407E-A947-70E740481C1C}">
                <a14:useLocalDpi xmlns:a14="http://schemas.microsoft.com/office/drawing/2010/main" xmlns="" val="0"/>
              </a:ext>
            </a:extLst>
          </a:blip>
          <a:srcRect b="79733"/>
          <a:stretch/>
        </p:blipFill>
        <p:spPr>
          <a:xfrm>
            <a:off x="0" y="0"/>
            <a:ext cx="9144000" cy="1389888"/>
          </a:xfrm>
          <a:prstGeom prst="rect">
            <a:avLst/>
          </a:prstGeom>
        </p:spPr>
      </p:pic>
      <p:sp>
        <p:nvSpPr>
          <p:cNvPr id="15" name="Retângulo 4"/>
          <p:cNvSpPr/>
          <p:nvPr/>
        </p:nvSpPr>
        <p:spPr>
          <a:xfrm>
            <a:off x="1196676" y="2210410"/>
            <a:ext cx="7642632" cy="3061767"/>
          </a:xfrm>
          <a:prstGeom prst="rect">
            <a:avLst/>
          </a:prstGeom>
        </p:spPr>
        <p:txBody>
          <a:bodyPr wrap="square">
            <a:spAutoFit/>
          </a:bodyPr>
          <a:lstStyle/>
          <a:p>
            <a:endParaRPr lang="en-US" sz="2200" dirty="0">
              <a:latin typeface="Corbel" panose="020B0503020204020204" pitchFamily="34" charset="0"/>
            </a:endParaRPr>
          </a:p>
          <a:p>
            <a:pPr>
              <a:spcBef>
                <a:spcPts val="1200"/>
              </a:spcBef>
            </a:pPr>
            <a:r>
              <a:rPr lang="en-US" altLang="pt-BR" sz="2400" b="1" dirty="0"/>
              <a:t>The basic set of rules on ABS in Brazil is a temporary measure of 2001</a:t>
            </a:r>
            <a:r>
              <a:rPr lang="en-US" altLang="pt-BR" sz="2400" dirty="0"/>
              <a:t> (Measure Provisional 2186-16</a:t>
            </a:r>
            <a:r>
              <a:rPr lang="en-US" altLang="pt-BR" sz="2400" dirty="0" smtClean="0"/>
              <a:t>). </a:t>
            </a:r>
            <a:r>
              <a:rPr lang="en-US" altLang="pt-BR" sz="2400" dirty="0"/>
              <a:t>This interim measure was complemented by decrees, including the definition of the role of the National Council of Genetic Resources (CGEN). </a:t>
            </a:r>
            <a:r>
              <a:rPr lang="en-US" altLang="pt-BR" sz="2400" b="1" dirty="0"/>
              <a:t>In turn, CGEN has issued several resolutions, decisions and procedural guidance</a:t>
            </a:r>
            <a:r>
              <a:rPr lang="en-US" altLang="pt-BR" sz="2400" dirty="0"/>
              <a:t>.</a:t>
            </a:r>
            <a:endParaRPr lang="pt-BR" altLang="pt-BR" sz="2400" dirty="0"/>
          </a:p>
          <a:p>
            <a:endParaRPr lang="en-US" sz="1350" dirty="0"/>
          </a:p>
        </p:txBody>
      </p:sp>
      <p:pic>
        <p:nvPicPr>
          <p:cNvPr id="8" name="Imagem 10"/>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55111" y="2797072"/>
            <a:ext cx="388808" cy="382248"/>
          </a:xfrm>
          <a:prstGeom prst="rect">
            <a:avLst/>
          </a:prstGeom>
        </p:spPr>
      </p:pic>
      <p:sp>
        <p:nvSpPr>
          <p:cNvPr id="7" name="TextBox 1"/>
          <p:cNvSpPr txBox="1"/>
          <p:nvPr/>
        </p:nvSpPr>
        <p:spPr>
          <a:xfrm>
            <a:off x="118754" y="673528"/>
            <a:ext cx="5103486" cy="630942"/>
          </a:xfrm>
          <a:prstGeom prst="rect">
            <a:avLst/>
          </a:prstGeom>
          <a:noFill/>
        </p:spPr>
        <p:txBody>
          <a:bodyPr wrap="square" rtlCol="0">
            <a:spAutoFit/>
          </a:bodyPr>
          <a:lstStyle/>
          <a:p>
            <a:pPr algn="r"/>
            <a:r>
              <a:rPr lang="pt-BR" sz="3500" dirty="0" smtClean="0">
                <a:solidFill>
                  <a:srgbClr val="92D050"/>
                </a:solidFill>
                <a:latin typeface="Corbel" panose="020B0503020204020204" pitchFamily="34" charset="0"/>
                <a:cs typeface="Aharoni" panose="02010803020104030203" pitchFamily="2" charset="-79"/>
              </a:rPr>
              <a:t>BRAZILIAN CHALLENGES</a:t>
            </a:r>
            <a:endParaRPr lang="pt-BR" sz="3500" b="1" dirty="0">
              <a:solidFill>
                <a:srgbClr val="92D050"/>
              </a:solidFill>
              <a:latin typeface="Corbel" panose="020B0503020204020204" pitchFamily="34" charset="0"/>
              <a:cs typeface="Aharoni" panose="02010803020104030203" pitchFamily="2" charset="-79"/>
            </a:endParaRPr>
          </a:p>
        </p:txBody>
      </p:sp>
    </p:spTree>
    <p:extLst>
      <p:ext uri="{BB962C8B-B14F-4D97-AF65-F5344CB8AC3E}">
        <p14:creationId xmlns:p14="http://schemas.microsoft.com/office/powerpoint/2010/main" xmlns="" val="272289724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1190</TotalTime>
  <Words>1133</Words>
  <Application>Microsoft Office PowerPoint</Application>
  <PresentationFormat>Apresentação na tela (4:3)</PresentationFormat>
  <Paragraphs>114</Paragraphs>
  <Slides>22</Slides>
  <Notes>22</Notes>
  <HiddenSlides>0</HiddenSlides>
  <MMClips>0</MMClips>
  <ScaleCrop>false</ScaleCrop>
  <HeadingPairs>
    <vt:vector size="4" baseType="variant">
      <vt:variant>
        <vt:lpstr>Tema</vt:lpstr>
      </vt:variant>
      <vt:variant>
        <vt:i4>1</vt:i4>
      </vt:variant>
      <vt:variant>
        <vt:lpstr>Títulos de slides</vt:lpstr>
      </vt:variant>
      <vt:variant>
        <vt:i4>22</vt:i4>
      </vt:variant>
    </vt:vector>
  </HeadingPairs>
  <TitlesOfParts>
    <vt:vector size="23"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vector>
  </TitlesOfParts>
  <Company>ArteConteudo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  Tito</dc:creator>
  <cp:lastModifiedBy>Thiago</cp:lastModifiedBy>
  <cp:revision>156</cp:revision>
  <dcterms:created xsi:type="dcterms:W3CDTF">2014-08-10T15:53:47Z</dcterms:created>
  <dcterms:modified xsi:type="dcterms:W3CDTF">2014-10-06T06:36:30Z</dcterms:modified>
</cp:coreProperties>
</file>