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6" r:id="rId2"/>
    <p:sldMasterId id="2147483688" r:id="rId3"/>
    <p:sldMasterId id="2147483690" r:id="rId4"/>
  </p:sldMasterIdLst>
  <p:notesMasterIdLst>
    <p:notesMasterId r:id="rId24"/>
  </p:notesMasterIdLst>
  <p:sldIdLst>
    <p:sldId id="481" r:id="rId5"/>
    <p:sldId id="606" r:id="rId6"/>
    <p:sldId id="536" r:id="rId7"/>
    <p:sldId id="616" r:id="rId8"/>
    <p:sldId id="617" r:id="rId9"/>
    <p:sldId id="618" r:id="rId10"/>
    <p:sldId id="619" r:id="rId11"/>
    <p:sldId id="614" r:id="rId12"/>
    <p:sldId id="601" r:id="rId13"/>
    <p:sldId id="620" r:id="rId14"/>
    <p:sldId id="535" r:id="rId15"/>
    <p:sldId id="540" r:id="rId16"/>
    <p:sldId id="541" r:id="rId17"/>
    <p:sldId id="532" r:id="rId18"/>
    <p:sldId id="533" r:id="rId19"/>
    <p:sldId id="600" r:id="rId20"/>
    <p:sldId id="603" r:id="rId21"/>
    <p:sldId id="589" r:id="rId22"/>
    <p:sldId id="621" r:id="rId23"/>
  </p:sldIdLst>
  <p:sldSz cx="9144000" cy="6858000" type="screen4x3"/>
  <p:notesSz cx="7099300" cy="10236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56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re et avoir" initials="Eea" lastIdx="1" clrIdx="0"/>
  <p:cmAuthor id="1" name="julien chupin" initials="j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0000"/>
    <a:srgbClr val="FFCCCC"/>
    <a:srgbClr val="D8EEC0"/>
    <a:srgbClr val="FFFFCC"/>
    <a:srgbClr val="CCFFCC"/>
    <a:srgbClr val="FFCC00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6625" autoAdjust="0"/>
  </p:normalViewPr>
  <p:slideViewPr>
    <p:cSldViewPr>
      <p:cViewPr>
        <p:scale>
          <a:sx n="90" d="100"/>
          <a:sy n="90" d="100"/>
        </p:scale>
        <p:origin x="-762" y="492"/>
      </p:cViewPr>
      <p:guideLst>
        <p:guide orient="horz" pos="4156"/>
        <p:guide pos="2925"/>
      </p:guideLst>
    </p:cSldViewPr>
  </p:slideViewPr>
  <p:outlineViewPr>
    <p:cViewPr>
      <p:scale>
        <a:sx n="75" d="100"/>
        <a:sy n="75" d="100"/>
      </p:scale>
      <p:origin x="0" y="-1697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2195"/>
            <a:ext cx="5679440" cy="46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613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2613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7F3F2488-8256-4E73-A13F-DC9BBBC813D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B38D3-0A25-4C21-A778-9C787F831E5D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00002-77DC-4E8A-AFD6-EB037E3C24D2}" type="slidenum">
              <a:rPr lang="en-GB"/>
              <a:pPr/>
              <a:t>18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>
                <a:latin typeface="Arial" pitchFamily="34" charset="0"/>
              </a:rPr>
              <a:t>RARE : </a:t>
            </a:r>
            <a:r>
              <a:rPr lang="de-DE" dirty="0" err="1" smtClean="0">
                <a:latin typeface="Arial" pitchFamily="34" charset="0"/>
              </a:rPr>
              <a:t>Recapitule</a:t>
            </a:r>
            <a:r>
              <a:rPr lang="de-DE" baseline="0" dirty="0" smtClean="0">
                <a:latin typeface="Arial" pitchFamily="34" charset="0"/>
              </a:rPr>
              <a:t> </a:t>
            </a:r>
          </a:p>
          <a:p>
            <a:pPr eaLnBrk="1" hangingPunct="1"/>
            <a:r>
              <a:rPr lang="de-DE" baseline="0" dirty="0" smtClean="0">
                <a:latin typeface="Arial" pitchFamily="34" charset="0"/>
              </a:rPr>
              <a:t>             Action </a:t>
            </a:r>
            <a:r>
              <a:rPr lang="de-DE" baseline="0" dirty="0" err="1" smtClean="0">
                <a:latin typeface="Arial" pitchFamily="34" charset="0"/>
              </a:rPr>
              <a:t>matos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pour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approfondir</a:t>
            </a:r>
            <a:r>
              <a:rPr lang="de-DE" baseline="0" dirty="0" smtClean="0">
                <a:latin typeface="Arial" pitchFamily="34" charset="0"/>
              </a:rPr>
              <a:t>, faire </a:t>
            </a:r>
            <a:r>
              <a:rPr lang="de-DE" baseline="0" dirty="0" err="1" smtClean="0">
                <a:latin typeface="Arial" pitchFamily="34" charset="0"/>
              </a:rPr>
              <a:t>ref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aux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publi</a:t>
            </a:r>
            <a:r>
              <a:rPr lang="de-DE" baseline="0" dirty="0" smtClean="0">
                <a:latin typeface="Arial" pitchFamily="34" charset="0"/>
              </a:rPr>
              <a:t> du </a:t>
            </a:r>
            <a:r>
              <a:rPr lang="de-DE" baseline="0" dirty="0" err="1" smtClean="0">
                <a:latin typeface="Arial" pitchFamily="34" charset="0"/>
              </a:rPr>
              <a:t>secretariat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cbd</a:t>
            </a:r>
            <a:endParaRPr lang="de-DE" baseline="0" dirty="0" smtClean="0">
              <a:latin typeface="Arial" pitchFamily="34" charset="0"/>
            </a:endParaRPr>
          </a:p>
          <a:p>
            <a:pPr eaLnBrk="1" hangingPunct="1"/>
            <a:r>
              <a:rPr lang="de-DE" baseline="0" dirty="0" smtClean="0">
                <a:latin typeface="Arial" pitchFamily="34" charset="0"/>
              </a:rPr>
              <a:t>             </a:t>
            </a:r>
            <a:r>
              <a:rPr lang="de-DE" baseline="0" dirty="0" err="1" smtClean="0">
                <a:latin typeface="Arial" pitchFamily="34" charset="0"/>
              </a:rPr>
              <a:t>Remercie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pour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leur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participation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active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écoute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contribution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pertinante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aide</a:t>
            </a:r>
            <a:r>
              <a:rPr lang="de-DE" baseline="0" dirty="0" smtClean="0">
                <a:latin typeface="Arial" pitchFamily="34" charset="0"/>
              </a:rPr>
              <a:t> au </a:t>
            </a:r>
            <a:r>
              <a:rPr lang="de-DE" baseline="0" dirty="0" err="1" smtClean="0">
                <a:latin typeface="Arial" pitchFamily="34" charset="0"/>
              </a:rPr>
              <a:t>debat</a:t>
            </a:r>
            <a:endParaRPr lang="de-DE" baseline="0" dirty="0" smtClean="0">
              <a:latin typeface="Arial" pitchFamily="34" charset="0"/>
            </a:endParaRPr>
          </a:p>
          <a:p>
            <a:pPr eaLnBrk="1" hangingPunct="1"/>
            <a:r>
              <a:rPr lang="de-DE" baseline="0" dirty="0" smtClean="0">
                <a:latin typeface="Arial" pitchFamily="34" charset="0"/>
              </a:rPr>
              <a:t>             </a:t>
            </a:r>
            <a:r>
              <a:rPr lang="de-DE" baseline="0" dirty="0" err="1" smtClean="0">
                <a:latin typeface="Arial" pitchFamily="34" charset="0"/>
              </a:rPr>
              <a:t>Elargit</a:t>
            </a:r>
            <a:r>
              <a:rPr lang="de-DE" baseline="0" dirty="0" smtClean="0">
                <a:latin typeface="Arial" pitchFamily="34" charset="0"/>
              </a:rPr>
              <a:t> : </a:t>
            </a:r>
            <a:r>
              <a:rPr lang="de-DE" baseline="0" dirty="0" err="1" smtClean="0">
                <a:latin typeface="Arial" pitchFamily="34" charset="0"/>
              </a:rPr>
              <a:t>labo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prochaine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etape</a:t>
            </a:r>
            <a:r>
              <a:rPr lang="de-DE" baseline="0" dirty="0" smtClean="0">
                <a:latin typeface="Arial" pitchFamily="34" charset="0"/>
              </a:rPr>
              <a:t> </a:t>
            </a:r>
          </a:p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5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B7794-3CC6-462F-921A-82F00A902D37}" type="slidenum">
              <a:rPr lang="en-GB"/>
              <a:pPr/>
              <a:t>3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err="1" smtClean="0">
                <a:latin typeface="Arial" pitchFamily="34" charset="0"/>
              </a:rPr>
              <a:t>T</a:t>
            </a:r>
            <a:r>
              <a:rPr lang="de-DE" dirty="0" err="1" smtClean="0">
                <a:latin typeface="Arial" pitchFamily="34" charset="0"/>
              </a:rPr>
              <a:t>hese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slide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shows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you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the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logic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of</a:t>
            </a:r>
            <a:r>
              <a:rPr lang="de-DE" baseline="0" dirty="0" smtClean="0">
                <a:latin typeface="Arial" pitchFamily="34" charset="0"/>
              </a:rPr>
              <a:t> CDB. </a:t>
            </a:r>
            <a:r>
              <a:rPr lang="fr-FR" baseline="0" dirty="0" smtClean="0">
                <a:latin typeface="Arial" pitchFamily="34" charset="0"/>
              </a:rPr>
              <a:t>O</a:t>
            </a:r>
            <a:r>
              <a:rPr lang="de-DE" baseline="0" dirty="0" err="1" smtClean="0">
                <a:latin typeface="Arial" pitchFamily="34" charset="0"/>
              </a:rPr>
              <a:t>n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one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hand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you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have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providers</a:t>
            </a:r>
            <a:r>
              <a:rPr lang="de-DE" baseline="0" dirty="0" smtClean="0">
                <a:latin typeface="Arial" pitchFamily="34" charset="0"/>
              </a:rPr>
              <a:t> countries, </a:t>
            </a:r>
            <a:r>
              <a:rPr lang="de-DE" baseline="0" dirty="0" err="1" smtClean="0">
                <a:latin typeface="Arial" pitchFamily="34" charset="0"/>
              </a:rPr>
              <a:t>rich</a:t>
            </a:r>
            <a:r>
              <a:rPr lang="de-DE" baseline="0" dirty="0" smtClean="0">
                <a:latin typeface="Arial" pitchFamily="34" charset="0"/>
              </a:rPr>
              <a:t> in GR </a:t>
            </a:r>
            <a:r>
              <a:rPr lang="de-DE" baseline="0" dirty="0" err="1" smtClean="0">
                <a:latin typeface="Arial" pitchFamily="34" charset="0"/>
              </a:rPr>
              <a:t>and</a:t>
            </a:r>
            <a:r>
              <a:rPr lang="de-DE" baseline="0" dirty="0" smtClean="0">
                <a:latin typeface="Arial" pitchFamily="34" charset="0"/>
              </a:rPr>
              <a:t> TK. These countries </a:t>
            </a:r>
            <a:r>
              <a:rPr lang="de-DE" baseline="0" dirty="0" err="1" smtClean="0">
                <a:latin typeface="Arial" pitchFamily="34" charset="0"/>
              </a:rPr>
              <a:t>shall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facilitate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the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access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to</a:t>
            </a:r>
            <a:r>
              <a:rPr lang="de-DE" baseline="0" dirty="0" smtClean="0">
                <a:latin typeface="Arial" pitchFamily="34" charset="0"/>
              </a:rPr>
              <a:t> it.</a:t>
            </a:r>
          </a:p>
          <a:p>
            <a:pPr eaLnBrk="1" hangingPunct="1"/>
            <a:r>
              <a:rPr lang="fr-FR" baseline="0" dirty="0" smtClean="0">
                <a:latin typeface="Arial" pitchFamily="34" charset="0"/>
              </a:rPr>
              <a:t>O</a:t>
            </a:r>
            <a:r>
              <a:rPr lang="de-DE" baseline="0" dirty="0" err="1" smtClean="0">
                <a:latin typeface="Arial" pitchFamily="34" charset="0"/>
              </a:rPr>
              <a:t>n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the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other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hand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you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have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users</a:t>
            </a:r>
            <a:r>
              <a:rPr lang="de-DE" baseline="0" dirty="0" smtClean="0">
                <a:latin typeface="Arial" pitchFamily="34" charset="0"/>
              </a:rPr>
              <a:t> countries, </a:t>
            </a:r>
            <a:r>
              <a:rPr lang="de-DE" baseline="0" dirty="0" err="1" smtClean="0">
                <a:latin typeface="Arial" pitchFamily="34" charset="0"/>
              </a:rPr>
              <a:t>rich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sciences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and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technology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tools</a:t>
            </a:r>
            <a:r>
              <a:rPr lang="de-DE" baseline="0" dirty="0" smtClean="0">
                <a:latin typeface="Arial" pitchFamily="34" charset="0"/>
              </a:rPr>
              <a:t>. </a:t>
            </a:r>
            <a:r>
              <a:rPr lang="fr-FR" baseline="0" dirty="0" err="1" smtClean="0">
                <a:latin typeface="Arial" pitchFamily="34" charset="0"/>
              </a:rPr>
              <a:t>T</a:t>
            </a:r>
            <a:r>
              <a:rPr lang="de-DE" baseline="0" dirty="0" err="1" smtClean="0">
                <a:latin typeface="Arial" pitchFamily="34" charset="0"/>
              </a:rPr>
              <a:t>heses</a:t>
            </a:r>
            <a:r>
              <a:rPr lang="de-DE" baseline="0" dirty="0" smtClean="0">
                <a:latin typeface="Arial" pitchFamily="34" charset="0"/>
              </a:rPr>
              <a:t> countries </a:t>
            </a:r>
            <a:r>
              <a:rPr lang="de-DE" baseline="0" dirty="0" err="1" smtClean="0">
                <a:latin typeface="Arial" pitchFamily="34" charset="0"/>
              </a:rPr>
              <a:t>shall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share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benefits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arising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from</a:t>
            </a:r>
            <a:r>
              <a:rPr lang="de-DE" baseline="0" dirty="0" smtClean="0">
                <a:latin typeface="Arial" pitchFamily="34" charset="0"/>
              </a:rPr>
              <a:t> GR </a:t>
            </a:r>
            <a:r>
              <a:rPr lang="de-DE" baseline="0" dirty="0" err="1" smtClean="0">
                <a:latin typeface="Arial" pitchFamily="34" charset="0"/>
              </a:rPr>
              <a:t>anf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facilite</a:t>
            </a:r>
            <a:r>
              <a:rPr lang="de-DE" baseline="0" dirty="0" smtClean="0">
                <a:latin typeface="Arial" pitchFamily="34" charset="0"/>
              </a:rPr>
              <a:t> ... </a:t>
            </a:r>
            <a:r>
              <a:rPr lang="fr-FR" baseline="0" dirty="0" err="1" smtClean="0">
                <a:latin typeface="Arial" pitchFamily="34" charset="0"/>
              </a:rPr>
              <a:t>T</a:t>
            </a:r>
            <a:r>
              <a:rPr lang="de-DE" baseline="0" dirty="0" err="1" smtClean="0">
                <a:latin typeface="Arial" pitchFamily="34" charset="0"/>
              </a:rPr>
              <a:t>hanks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to</a:t>
            </a:r>
            <a:r>
              <a:rPr lang="de-DE" baseline="0" dirty="0" smtClean="0">
                <a:latin typeface="Arial" pitchFamily="34" charset="0"/>
              </a:rPr>
              <a:t> PIC/MAT </a:t>
            </a:r>
            <a:r>
              <a:rPr lang="de-DE" baseline="0" dirty="0" err="1" smtClean="0">
                <a:latin typeface="Arial" pitchFamily="34" charset="0"/>
              </a:rPr>
              <a:t>contracts</a:t>
            </a:r>
            <a:r>
              <a:rPr lang="de-DE" baseline="0" dirty="0" smtClean="0">
                <a:latin typeface="Arial" pitchFamily="34" charset="0"/>
              </a:rPr>
              <a:t>, ABS </a:t>
            </a:r>
            <a:r>
              <a:rPr lang="de-DE" baseline="0" dirty="0" err="1" smtClean="0">
                <a:latin typeface="Arial" pitchFamily="34" charset="0"/>
              </a:rPr>
              <a:t>gives</a:t>
            </a:r>
            <a:r>
              <a:rPr lang="de-DE" baseline="0" dirty="0" smtClean="0">
                <a:latin typeface="Arial" pitchFamily="34" charset="0"/>
              </a:rPr>
              <a:t> a „</a:t>
            </a:r>
            <a:r>
              <a:rPr lang="de-DE" baseline="0" dirty="0" err="1" smtClean="0">
                <a:latin typeface="Arial" pitchFamily="34" charset="0"/>
              </a:rPr>
              <a:t>securité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jurdique</a:t>
            </a:r>
            <a:r>
              <a:rPr lang="de-DE" baseline="0" dirty="0" smtClean="0">
                <a:latin typeface="Arial" pitchFamily="34" charset="0"/>
              </a:rPr>
              <a:t>“ </a:t>
            </a:r>
            <a:r>
              <a:rPr lang="de-DE" baseline="0" dirty="0" err="1" smtClean="0">
                <a:latin typeface="Arial" pitchFamily="34" charset="0"/>
              </a:rPr>
              <a:t>between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both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parteners</a:t>
            </a:r>
            <a:r>
              <a:rPr lang="de-DE" baseline="0" dirty="0" smtClean="0">
                <a:latin typeface="Arial" pitchFamily="34" charset="0"/>
              </a:rPr>
              <a:t>.</a:t>
            </a:r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8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88850" algn="l"/>
                <a:tab pos="1979420" algn="l"/>
                <a:tab pos="2969989" algn="l"/>
                <a:tab pos="3960559" algn="l"/>
                <a:tab pos="4951128" algn="l"/>
                <a:tab pos="5941698" algn="l"/>
                <a:tab pos="6932267" algn="l"/>
                <a:tab pos="7922837" algn="l"/>
                <a:tab pos="8913406" algn="l"/>
                <a:tab pos="9903976" algn="l"/>
                <a:tab pos="10892825" algn="l"/>
              </a:tabLst>
            </a:pPr>
            <a:fld id="{7452250A-41DD-4A66-A33B-2CBD79E3DCBA}" type="slidenum">
              <a:rPr lang="en-CA" smtClean="0"/>
              <a:pPr>
                <a:tabLst>
                  <a:tab pos="0" algn="l"/>
                  <a:tab pos="988850" algn="l"/>
                  <a:tab pos="1979420" algn="l"/>
                  <a:tab pos="2969989" algn="l"/>
                  <a:tab pos="3960559" algn="l"/>
                  <a:tab pos="4951128" algn="l"/>
                  <a:tab pos="5941698" algn="l"/>
                  <a:tab pos="6932267" algn="l"/>
                  <a:tab pos="7922837" algn="l"/>
                  <a:tab pos="8913406" algn="l"/>
                  <a:tab pos="9903976" algn="l"/>
                  <a:tab pos="10892825" algn="l"/>
                </a:tabLst>
              </a:pPr>
              <a:t>8</a:t>
            </a:fld>
            <a:endParaRPr lang="en-CA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83217" y="767715"/>
            <a:ext cx="4732867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6" tIns="49523" rIns="99046" bIns="4952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709930" y="4862195"/>
            <a:ext cx="5679440" cy="4711141"/>
          </a:xfrm>
          <a:noFill/>
          <a:ln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00483A"/>
              </a:buClr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FC221-C724-463D-8C10-7B30C2CF277A}" type="slidenum">
              <a:rPr lang="en-GB"/>
              <a:pPr/>
              <a:t>10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</a:rPr>
              <a:t>C</a:t>
            </a:r>
            <a:r>
              <a:rPr lang="de-DE" dirty="0" err="1" smtClean="0">
                <a:latin typeface="Arial" pitchFamily="34" charset="0"/>
              </a:rPr>
              <a:t>ommercial</a:t>
            </a:r>
            <a:r>
              <a:rPr lang="de-DE" dirty="0" smtClean="0">
                <a:latin typeface="Arial" pitchFamily="34" charset="0"/>
              </a:rPr>
              <a:t> : </a:t>
            </a:r>
            <a:r>
              <a:rPr lang="de-DE" dirty="0" err="1" smtClean="0">
                <a:latin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exemple</a:t>
            </a:r>
            <a:r>
              <a:rPr lang="de-DE" dirty="0" smtClean="0">
                <a:latin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</a:rPr>
              <a:t>pharmaceutic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sector</a:t>
            </a:r>
            <a:endParaRPr lang="de-DE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N</a:t>
            </a:r>
            <a:r>
              <a:rPr lang="de-DE" dirty="0" smtClean="0">
                <a:latin typeface="Arial" pitchFamily="34" charset="0"/>
              </a:rPr>
              <a:t>on </a:t>
            </a:r>
            <a:r>
              <a:rPr lang="de-DE" dirty="0" err="1" smtClean="0">
                <a:latin typeface="Arial" pitchFamily="34" charset="0"/>
              </a:rPr>
              <a:t>commercial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exemple</a:t>
            </a:r>
            <a:r>
              <a:rPr lang="de-DE" dirty="0" smtClean="0">
                <a:latin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</a:rPr>
              <a:t>biotechnology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agronomy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academic</a:t>
            </a:r>
            <a:r>
              <a:rPr lang="de-DE" baseline="0" dirty="0" smtClean="0">
                <a:latin typeface="Arial" pitchFamily="34" charset="0"/>
              </a:rPr>
              <a:t> lab ...</a:t>
            </a:r>
          </a:p>
          <a:p>
            <a:pPr eaLnBrk="1" hangingPunct="1"/>
            <a:endParaRPr lang="de-DE" baseline="0" dirty="0" smtClean="0">
              <a:latin typeface="Arial" pitchFamily="34" charset="0"/>
            </a:endParaRPr>
          </a:p>
          <a:p>
            <a:pPr eaLnBrk="1" hangingPunct="1"/>
            <a:r>
              <a:rPr lang="de-DE" baseline="0" dirty="0" smtClean="0">
                <a:latin typeface="Arial" pitchFamily="34" charset="0"/>
              </a:rPr>
              <a:t>CCL: </a:t>
            </a:r>
            <a:r>
              <a:rPr lang="de-DE" baseline="0" dirty="0" err="1" smtClean="0">
                <a:latin typeface="Arial" pitchFamily="34" charset="0"/>
              </a:rPr>
              <a:t>the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way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of</a:t>
            </a:r>
            <a:r>
              <a:rPr lang="de-DE" baseline="0" dirty="0" smtClean="0">
                <a:latin typeface="Arial" pitchFamily="34" charset="0"/>
              </a:rPr>
              <a:t> a GR </a:t>
            </a:r>
            <a:r>
              <a:rPr lang="de-DE" baseline="0" dirty="0" err="1" smtClean="0">
                <a:latin typeface="Arial" pitchFamily="34" charset="0"/>
              </a:rPr>
              <a:t>is</a:t>
            </a:r>
            <a:r>
              <a:rPr lang="de-DE" baseline="0" dirty="0" smtClean="0">
                <a:latin typeface="Arial" pitchFamily="34" charset="0"/>
              </a:rPr>
              <a:t> not </a:t>
            </a:r>
            <a:r>
              <a:rPr lang="de-DE" baseline="0" dirty="0" err="1" smtClean="0">
                <a:latin typeface="Arial" pitchFamily="34" charset="0"/>
              </a:rPr>
              <a:t>strait</a:t>
            </a:r>
            <a:r>
              <a:rPr lang="de-DE" baseline="0" dirty="0" smtClean="0">
                <a:latin typeface="Arial" pitchFamily="34" charset="0"/>
              </a:rPr>
              <a:t>, not linear, </a:t>
            </a:r>
            <a:r>
              <a:rPr lang="de-DE" baseline="0" dirty="0" err="1" smtClean="0">
                <a:latin typeface="Arial" pitchFamily="34" charset="0"/>
              </a:rPr>
              <a:t>you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have</a:t>
            </a:r>
            <a:r>
              <a:rPr lang="de-DE" baseline="0" dirty="0" smtClean="0">
                <a:latin typeface="Arial" pitchFamily="34" charset="0"/>
              </a:rPr>
              <a:t> a large </a:t>
            </a:r>
            <a:r>
              <a:rPr lang="de-DE" baseline="0" dirty="0" err="1" smtClean="0">
                <a:latin typeface="Arial" pitchFamily="34" charset="0"/>
              </a:rPr>
              <a:t>number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of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actors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involved</a:t>
            </a:r>
            <a:r>
              <a:rPr lang="de-DE" baseline="0" dirty="0" smtClean="0">
                <a:latin typeface="Arial" pitchFamily="34" charset="0"/>
              </a:rPr>
              <a:t> in </a:t>
            </a:r>
            <a:r>
              <a:rPr lang="de-DE" baseline="0" dirty="0" err="1" smtClean="0">
                <a:latin typeface="Arial" pitchFamily="34" charset="0"/>
              </a:rPr>
              <a:t>it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utilisation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and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many</a:t>
            </a:r>
            <a:r>
              <a:rPr lang="de-DE" baseline="0" dirty="0" smtClean="0">
                <a:latin typeface="Arial" pitchFamily="34" charset="0"/>
              </a:rPr>
              <a:t> intermediaries. So </a:t>
            </a:r>
            <a:r>
              <a:rPr lang="de-DE" baseline="0" dirty="0" err="1" smtClean="0">
                <a:latin typeface="Arial" pitchFamily="34" charset="0"/>
              </a:rPr>
              <a:t>again</a:t>
            </a:r>
            <a:r>
              <a:rPr lang="de-DE" baseline="0" dirty="0" smtClean="0">
                <a:latin typeface="Arial" pitchFamily="34" charset="0"/>
              </a:rPr>
              <a:t>, </a:t>
            </a:r>
            <a:r>
              <a:rPr lang="de-DE" baseline="0" dirty="0" err="1" smtClean="0">
                <a:latin typeface="Arial" pitchFamily="34" charset="0"/>
              </a:rPr>
              <a:t>the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importance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to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well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understand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the</a:t>
            </a:r>
            <a:r>
              <a:rPr lang="de-DE" baseline="0" dirty="0" smtClean="0">
                <a:latin typeface="Arial" pitchFamily="34" charset="0"/>
              </a:rPr>
              <a:t> hole </a:t>
            </a:r>
            <a:r>
              <a:rPr lang="de-DE" baseline="0" dirty="0" err="1" smtClean="0">
                <a:latin typeface="Arial" pitchFamily="34" charset="0"/>
              </a:rPr>
              <a:t>process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to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optimize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the</a:t>
            </a:r>
            <a:r>
              <a:rPr lang="de-DE" baseline="0" dirty="0" smtClean="0">
                <a:latin typeface="Arial" pitchFamily="34" charset="0"/>
              </a:rPr>
              <a:t> BS </a:t>
            </a:r>
            <a:r>
              <a:rPr lang="de-DE" baseline="0" dirty="0" err="1" smtClean="0">
                <a:latin typeface="Arial" pitchFamily="34" charset="0"/>
              </a:rPr>
              <a:t>and</a:t>
            </a:r>
            <a:r>
              <a:rPr lang="de-DE" baseline="0" dirty="0" smtClean="0">
                <a:latin typeface="Arial" pitchFamily="34" charset="0"/>
              </a:rPr>
              <a:t> </a:t>
            </a:r>
            <a:r>
              <a:rPr lang="de-DE" baseline="0" dirty="0" err="1" smtClean="0">
                <a:latin typeface="Arial" pitchFamily="34" charset="0"/>
              </a:rPr>
              <a:t>contracts</a:t>
            </a:r>
            <a:r>
              <a:rPr lang="de-DE" baseline="0" dirty="0" smtClean="0">
                <a:latin typeface="Arial" pitchFamily="34" charset="0"/>
              </a:rPr>
              <a:t>.</a:t>
            </a:r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3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Global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baseline="0" dirty="0" smtClean="0"/>
              <a:t>of </a:t>
            </a:r>
            <a:r>
              <a:rPr lang="fr-FR" baseline="0" dirty="0" err="1" smtClean="0"/>
              <a:t>bigest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industrial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sectors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huge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smtClean="0"/>
              <a:t> observes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F2488-8256-4E73-A13F-DC9BBBC813D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8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300" dirty="0">
                <a:latin typeface="+mn-lt"/>
              </a:rPr>
              <a:t>White = industrial biotech / </a:t>
            </a:r>
            <a:r>
              <a:rPr lang="en-GB" sz="1300" dirty="0" err="1">
                <a:latin typeface="+mn-lt"/>
              </a:rPr>
              <a:t>enzimes</a:t>
            </a:r>
            <a:r>
              <a:rPr lang="en-GB" sz="1300" dirty="0">
                <a:latin typeface="+mn-lt"/>
              </a:rPr>
              <a:t>, where </a:t>
            </a:r>
            <a:r>
              <a:rPr lang="en-GB" sz="1300" dirty="0" err="1">
                <a:latin typeface="+mn-lt"/>
              </a:rPr>
              <a:t>Novozymes</a:t>
            </a:r>
            <a:r>
              <a:rPr lang="en-GB" sz="1300" dirty="0">
                <a:latin typeface="+mn-lt"/>
              </a:rPr>
              <a:t> operates</a:t>
            </a:r>
            <a:endParaRPr lang="fr-FR" sz="1300" dirty="0">
              <a:latin typeface="+mn-lt"/>
            </a:endParaRPr>
          </a:p>
          <a:p>
            <a:pPr lvl="2"/>
            <a:r>
              <a:rPr lang="en-GB" sz="1300" dirty="0">
                <a:latin typeface="+mn-lt"/>
              </a:rPr>
              <a:t>Use the tools of nature (e.g. fermentation) and the genetic information to create the product</a:t>
            </a:r>
            <a:endParaRPr lang="fr-FR" sz="1300" dirty="0">
              <a:latin typeface="+mn-lt"/>
            </a:endParaRP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err="1"/>
              <a:t>Biochemicals</a:t>
            </a:r>
            <a:r>
              <a:rPr lang="en-GB" sz="1500" dirty="0"/>
              <a:t> (e.g. pharmaceutical, food, </a:t>
            </a:r>
            <a:r>
              <a:rPr lang="fr-FR" sz="1500" dirty="0" err="1"/>
              <a:t>hygienic</a:t>
            </a:r>
            <a:r>
              <a:rPr lang="fr-FR" sz="1500" dirty="0"/>
              <a:t>)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/>
              <a:t>Example of potential products : agricultural organic waste </a:t>
            </a:r>
            <a:r>
              <a:rPr lang="en-GB" sz="1500" dirty="0"/>
              <a:t>material as industrial feedstock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/>
              <a:t>Different status of the industry in different regions 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err="1"/>
              <a:t>Competiont</a:t>
            </a:r>
            <a:r>
              <a:rPr lang="en-GB" sz="1500" dirty="0"/>
              <a:t> against a running process. </a:t>
            </a:r>
            <a:r>
              <a:rPr lang="en-GB" sz="1500" dirty="0" err="1"/>
              <a:t>Biorefinery</a:t>
            </a:r>
            <a:r>
              <a:rPr lang="en-GB" sz="1500" dirty="0"/>
              <a:t> products need </a:t>
            </a:r>
            <a:r>
              <a:rPr lang="en-GB" sz="1500" b="1" dirty="0"/>
              <a:t>chemical processing - </a:t>
            </a:r>
            <a:r>
              <a:rPr lang="en-GB" sz="1500" dirty="0"/>
              <a:t>not yet available! </a:t>
            </a:r>
            <a:endParaRPr lang="fr-FR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/>
              <a:t>For the integrated refinery: </a:t>
            </a:r>
            <a:r>
              <a:rPr lang="en-GB" sz="1500" b="1" dirty="0"/>
              <a:t>operate close to the production base of the biomass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15C0-13C0-4E0C-AD84-0419787F49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2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/>
              <a:t>Trends: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dirty="0" err="1"/>
              <a:t>Changing</a:t>
            </a:r>
            <a:r>
              <a:rPr lang="fr-FR" sz="1300" dirty="0"/>
              <a:t> </a:t>
            </a:r>
            <a:r>
              <a:rPr lang="fr-FR" sz="1300" dirty="0" err="1"/>
              <a:t>industry’s</a:t>
            </a:r>
            <a:r>
              <a:rPr lang="fr-FR" sz="1300" dirty="0"/>
              <a:t> </a:t>
            </a:r>
            <a:r>
              <a:rPr lang="fr-FR" sz="1300" dirty="0" err="1"/>
              <a:t>interests</a:t>
            </a:r>
            <a:r>
              <a:rPr lang="fr-FR" sz="1300" dirty="0"/>
              <a:t> in GR </a:t>
            </a:r>
            <a:r>
              <a:rPr lang="fr-FR" sz="1300" dirty="0" err="1"/>
              <a:t>from</a:t>
            </a:r>
            <a:r>
              <a:rPr lang="fr-FR" sz="1300" dirty="0"/>
              <a:t> the South (</a:t>
            </a:r>
            <a:r>
              <a:rPr lang="fr-FR" sz="1300" dirty="0" err="1"/>
              <a:t>e.g</a:t>
            </a:r>
            <a:r>
              <a:rPr lang="fr-FR" sz="1300" dirty="0"/>
              <a:t>. </a:t>
            </a:r>
            <a:r>
              <a:rPr lang="fr-FR" sz="1300" dirty="0" err="1"/>
              <a:t>screen</a:t>
            </a:r>
            <a:r>
              <a:rPr lang="fr-FR" sz="1300" dirty="0"/>
              <a:t> </a:t>
            </a:r>
            <a:r>
              <a:rPr lang="fr-FR" sz="1300" dirty="0" err="1"/>
              <a:t>material</a:t>
            </a:r>
            <a:r>
              <a:rPr lang="fr-FR" sz="1300" dirty="0"/>
              <a:t> for the </a:t>
            </a:r>
            <a:r>
              <a:rPr lang="fr-FR" sz="1300" dirty="0" err="1"/>
              <a:t>presence</a:t>
            </a:r>
            <a:r>
              <a:rPr lang="fr-FR" sz="1300" dirty="0"/>
              <a:t> of </a:t>
            </a:r>
            <a:r>
              <a:rPr lang="fr-FR" sz="1300" dirty="0" err="1"/>
              <a:t>genes</a:t>
            </a:r>
            <a:r>
              <a:rPr lang="fr-FR" sz="1300" dirty="0"/>
              <a:t>, ‘</a:t>
            </a:r>
            <a:r>
              <a:rPr lang="fr-FR" sz="1300" dirty="0" err="1"/>
              <a:t>genomics</a:t>
            </a:r>
            <a:r>
              <a:rPr lang="fr-FR" sz="1300" dirty="0"/>
              <a:t>’, </a:t>
            </a:r>
            <a:r>
              <a:rPr lang="fr-FR" sz="1300" dirty="0" err="1"/>
              <a:t>corporate</a:t>
            </a:r>
            <a:r>
              <a:rPr lang="fr-FR" sz="1300" dirty="0"/>
              <a:t> collections)</a:t>
            </a:r>
            <a:endParaRPr lang="fr-FR" sz="1300" dirty="0">
              <a:solidFill>
                <a:srgbClr val="00B050"/>
              </a:solidFill>
            </a:endParaRPr>
          </a:p>
          <a:p>
            <a:r>
              <a:rPr lang="fr-FR" b="1" dirty="0" err="1" smtClean="0"/>
              <a:t>Differences</a:t>
            </a:r>
            <a:r>
              <a:rPr lang="fr-FR" b="1" baseline="0" dirty="0" smtClean="0"/>
              <a:t> :</a:t>
            </a:r>
          </a:p>
          <a:p>
            <a:pPr marL="0" lvl="2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dirty="0"/>
              <a:t>- TK </a:t>
            </a:r>
            <a:r>
              <a:rPr lang="fr-FR" sz="1300" dirty="0" err="1"/>
              <a:t>ingredient</a:t>
            </a:r>
            <a:r>
              <a:rPr lang="fr-FR" sz="1300" dirty="0"/>
              <a:t> -  </a:t>
            </a:r>
            <a:r>
              <a:rPr lang="fr-FR" sz="1300" dirty="0" err="1"/>
              <a:t>Screen</a:t>
            </a:r>
            <a:r>
              <a:rPr lang="fr-FR" sz="1300" dirty="0"/>
              <a:t> </a:t>
            </a:r>
            <a:r>
              <a:rPr lang="fr-FR" sz="1300" dirty="0" err="1"/>
              <a:t>smaller</a:t>
            </a:r>
            <a:r>
              <a:rPr lang="fr-FR" sz="1300" dirty="0"/>
              <a:t> pool of ressources. </a:t>
            </a:r>
          </a:p>
          <a:p>
            <a:r>
              <a:rPr lang="fr-FR" b="1" dirty="0" err="1" smtClean="0"/>
              <a:t>Compeition</a:t>
            </a:r>
            <a:r>
              <a:rPr lang="fr-FR" b="1" dirty="0" smtClean="0"/>
              <a:t>:</a:t>
            </a:r>
          </a:p>
          <a:p>
            <a:pPr marL="185732" indent="-185732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Lycopene , Soy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isoflavones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Olive extracts, Green coffee extract, omega 3 and 6 oils,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Oryzanol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Common denominators:</a:t>
            </a:r>
          </a:p>
          <a:p>
            <a:pPr marL="185732" indent="-185732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Waste or by-products from industry, Cheap and well-established supply chains, Numerous IP opportunities (process patents, new use patents, trade names)</a:t>
            </a:r>
          </a:p>
          <a:p>
            <a:pPr marL="185732" indent="-185732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 ABS issues, Useful properties and safety heavily researched by public and academic and private research institutions</a:t>
            </a:r>
          </a:p>
          <a:p>
            <a:pPr marL="185732" indent="-185732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Huge funding from public sector</a:t>
            </a:r>
          </a:p>
          <a:p>
            <a:endParaRPr lang="fr-FR" dirty="0" smtClean="0"/>
          </a:p>
          <a:p>
            <a:r>
              <a:rPr lang="fr-FR" sz="1700" b="1" dirty="0"/>
              <a:t>R&amp;D agenda:</a:t>
            </a:r>
          </a:p>
          <a:p>
            <a:pPr lvl="1"/>
            <a:r>
              <a:rPr lang="fr-FR" sz="1300" dirty="0" err="1"/>
              <a:t>Pre</a:t>
            </a:r>
            <a:r>
              <a:rPr lang="fr-FR" sz="1300" dirty="0"/>
              <a:t> R&amp;D </a:t>
            </a:r>
            <a:r>
              <a:rPr lang="fr-FR" sz="1300" dirty="0" err="1"/>
              <a:t>befoore</a:t>
            </a:r>
            <a:r>
              <a:rPr lang="fr-FR" sz="1300" dirty="0"/>
              <a:t> </a:t>
            </a:r>
            <a:r>
              <a:rPr lang="fr-FR" sz="1300" dirty="0" err="1"/>
              <a:t>corporate</a:t>
            </a:r>
            <a:r>
              <a:rPr lang="fr-FR" sz="1300" dirty="0"/>
              <a:t> R&amp;D</a:t>
            </a:r>
          </a:p>
          <a:p>
            <a:pPr lvl="1"/>
            <a:r>
              <a:rPr lang="fr-FR" sz="1300" dirty="0"/>
              <a:t>Objective of the </a:t>
            </a:r>
            <a:r>
              <a:rPr lang="en-US" sz="1300" dirty="0"/>
              <a:t>research</a:t>
            </a:r>
            <a:r>
              <a:rPr lang="fr-FR" sz="1300" dirty="0"/>
              <a:t>: </a:t>
            </a:r>
            <a:r>
              <a:rPr lang="fr-FR" sz="1300" dirty="0" err="1"/>
              <a:t>benefits</a:t>
            </a:r>
            <a:r>
              <a:rPr lang="fr-FR" sz="1300" dirty="0"/>
              <a:t> (</a:t>
            </a:r>
            <a:r>
              <a:rPr lang="fr-FR" sz="1300" dirty="0" err="1"/>
              <a:t>e.g</a:t>
            </a:r>
            <a:r>
              <a:rPr lang="fr-FR" sz="1300" dirty="0"/>
              <a:t>. </a:t>
            </a:r>
            <a:r>
              <a:rPr lang="fr-FR" sz="1300" dirty="0" err="1"/>
              <a:t>weight</a:t>
            </a:r>
            <a:r>
              <a:rPr lang="fr-FR" sz="1300" dirty="0"/>
              <a:t>, </a:t>
            </a:r>
            <a:r>
              <a:rPr lang="fr-FR" sz="1300" dirty="0" err="1"/>
              <a:t>energy</a:t>
            </a:r>
            <a:r>
              <a:rPr lang="fr-FR" sz="1300" dirty="0"/>
              <a:t>, cognition…). </a:t>
            </a:r>
            <a:r>
              <a:rPr lang="fr-FR" sz="1300" dirty="0" err="1"/>
              <a:t>Often</a:t>
            </a:r>
            <a:r>
              <a:rPr lang="fr-FR" sz="1300" dirty="0"/>
              <a:t> </a:t>
            </a:r>
            <a:r>
              <a:rPr lang="fr-FR" sz="1300" dirty="0" err="1"/>
              <a:t>validated</a:t>
            </a:r>
            <a:r>
              <a:rPr lang="fr-FR" sz="1300" dirty="0"/>
              <a:t> by </a:t>
            </a:r>
            <a:r>
              <a:rPr lang="fr-FR" sz="1300" dirty="0" err="1"/>
              <a:t>traditional</a:t>
            </a:r>
            <a:r>
              <a:rPr lang="fr-FR" sz="1300" dirty="0"/>
              <a:t> use. </a:t>
            </a:r>
          </a:p>
          <a:p>
            <a:pPr lvl="1"/>
            <a:r>
              <a:rPr lang="fr-FR" sz="1300" dirty="0" err="1"/>
              <a:t>Accessibility</a:t>
            </a:r>
            <a:r>
              <a:rPr lang="fr-FR" sz="1300" dirty="0"/>
              <a:t> (</a:t>
            </a:r>
            <a:r>
              <a:rPr lang="fr-FR" sz="1300" dirty="0" err="1"/>
              <a:t>e.g</a:t>
            </a:r>
            <a:r>
              <a:rPr lang="fr-FR" sz="1300" dirty="0"/>
              <a:t>. science to </a:t>
            </a:r>
            <a:r>
              <a:rPr lang="fr-FR" sz="1300" dirty="0" err="1"/>
              <a:t>develop</a:t>
            </a:r>
            <a:r>
              <a:rPr lang="fr-FR" sz="1300" dirty="0"/>
              <a:t>, </a:t>
            </a:r>
            <a:r>
              <a:rPr lang="fr-FR" sz="1300" dirty="0" err="1"/>
              <a:t>regulation</a:t>
            </a:r>
            <a:r>
              <a:rPr lang="fr-FR" sz="1300" dirty="0"/>
              <a:t>, </a:t>
            </a:r>
            <a:r>
              <a:rPr lang="fr-FR" sz="1300" dirty="0" err="1"/>
              <a:t>ownability</a:t>
            </a:r>
            <a:r>
              <a:rPr lang="fr-FR" sz="1300" dirty="0"/>
              <a:t>)</a:t>
            </a:r>
          </a:p>
          <a:p>
            <a:pPr lvl="1"/>
            <a:r>
              <a:rPr lang="fr-FR" sz="1300" dirty="0" err="1"/>
              <a:t>Opportunity</a:t>
            </a:r>
            <a:r>
              <a:rPr lang="fr-FR" sz="1300" dirty="0"/>
              <a:t> (</a:t>
            </a:r>
            <a:r>
              <a:rPr lang="fr-FR" sz="1300" dirty="0" err="1"/>
              <a:t>e.g</a:t>
            </a:r>
            <a:r>
              <a:rPr lang="fr-FR" sz="1300" dirty="0"/>
              <a:t>. </a:t>
            </a:r>
            <a:r>
              <a:rPr lang="fr-FR" sz="1300" dirty="0" err="1"/>
              <a:t>food</a:t>
            </a:r>
            <a:r>
              <a:rPr lang="fr-FR" sz="1300" dirty="0"/>
              <a:t> </a:t>
            </a:r>
            <a:r>
              <a:rPr lang="fr-FR" sz="1300" dirty="0" err="1"/>
              <a:t>category</a:t>
            </a:r>
            <a:r>
              <a:rPr lang="fr-FR" sz="1300" dirty="0"/>
              <a:t>, relevance, </a:t>
            </a:r>
            <a:r>
              <a:rPr lang="fr-FR" sz="1300" dirty="0" err="1"/>
              <a:t>competition</a:t>
            </a:r>
            <a:r>
              <a:rPr lang="fr-FR" sz="1300" dirty="0"/>
              <a:t>, consumer </a:t>
            </a:r>
            <a:r>
              <a:rPr lang="fr-FR" sz="1300" dirty="0" err="1"/>
              <a:t>interest</a:t>
            </a:r>
            <a:r>
              <a:rPr lang="fr-FR" sz="1300" dirty="0"/>
              <a:t>)</a:t>
            </a:r>
          </a:p>
          <a:p>
            <a:pPr lvl="1"/>
            <a:r>
              <a:rPr lang="fr-FR" sz="1300" dirty="0" err="1"/>
              <a:t>Balancing</a:t>
            </a:r>
            <a:r>
              <a:rPr lang="fr-FR" sz="1300" dirty="0"/>
              <a:t> </a:t>
            </a:r>
            <a:r>
              <a:rPr lang="fr-FR" sz="1300" dirty="0" err="1"/>
              <a:t>technological</a:t>
            </a:r>
            <a:r>
              <a:rPr lang="fr-FR" sz="1300" dirty="0"/>
              <a:t> push and consumer </a:t>
            </a:r>
            <a:r>
              <a:rPr lang="fr-FR" sz="1300" dirty="0" err="1"/>
              <a:t>preferences</a:t>
            </a:r>
            <a:r>
              <a:rPr lang="fr-FR" sz="1300" dirty="0"/>
              <a:t> </a:t>
            </a:r>
          </a:p>
          <a:p>
            <a:pPr lvl="1"/>
            <a:r>
              <a:rPr lang="fr-FR" sz="1300" dirty="0" err="1"/>
              <a:t>Breeding</a:t>
            </a:r>
            <a:r>
              <a:rPr lang="fr-FR" sz="1300" dirty="0"/>
              <a:t> and </a:t>
            </a:r>
            <a:r>
              <a:rPr lang="fr-FR" sz="1300" dirty="0" err="1"/>
              <a:t>crop</a:t>
            </a:r>
            <a:r>
              <a:rPr lang="fr-FR" sz="1300" dirty="0"/>
              <a:t> protection are key, </a:t>
            </a:r>
            <a:r>
              <a:rPr lang="fr-FR" sz="1300" dirty="0" err="1"/>
              <a:t>interest</a:t>
            </a:r>
            <a:r>
              <a:rPr lang="fr-FR" sz="1300" dirty="0"/>
              <a:t> in </a:t>
            </a:r>
            <a:r>
              <a:rPr lang="fr-FR" sz="1300" dirty="0" err="1"/>
              <a:t>wild</a:t>
            </a:r>
            <a:r>
              <a:rPr lang="fr-FR" sz="1300" dirty="0"/>
              <a:t> plants for domestication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15C0-13C0-4E0C-AD84-0419787F49D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00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 smtClean="0"/>
              <a:t>Chinese</a:t>
            </a:r>
            <a:r>
              <a:rPr lang="fr-FR" dirty="0" smtClean="0"/>
              <a:t> reg</a:t>
            </a:r>
            <a:r>
              <a:rPr lang="fr-FR" baseline="0" dirty="0" smtClean="0"/>
              <a:t> : </a:t>
            </a:r>
            <a:r>
              <a:rPr lang="fr-FR" sz="1300" dirty="0" err="1"/>
              <a:t>allows</a:t>
            </a:r>
            <a:r>
              <a:rPr lang="fr-FR" sz="1300" dirty="0"/>
              <a:t> </a:t>
            </a:r>
            <a:r>
              <a:rPr lang="fr-FR" sz="1300" dirty="0" err="1"/>
              <a:t>approximately</a:t>
            </a:r>
            <a:r>
              <a:rPr lang="fr-FR" sz="1300" dirty="0"/>
              <a:t> 3000 </a:t>
            </a:r>
            <a:r>
              <a:rPr lang="fr-FR" sz="1300" dirty="0" err="1"/>
              <a:t>ingredients</a:t>
            </a:r>
            <a:r>
              <a:rPr lang="fr-FR" sz="1300" dirty="0"/>
              <a:t> in China. 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3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dirty="0"/>
              <a:t>This Limited </a:t>
            </a:r>
            <a:r>
              <a:rPr lang="fr-FR" sz="1300" dirty="0" err="1"/>
              <a:t>interest</a:t>
            </a:r>
            <a:r>
              <a:rPr lang="fr-FR" sz="1300" dirty="0"/>
              <a:t> in GR </a:t>
            </a:r>
            <a:r>
              <a:rPr lang="fr-FR" sz="1300" dirty="0" err="1"/>
              <a:t>from</a:t>
            </a:r>
            <a:r>
              <a:rPr lang="fr-FR" sz="1300" dirty="0"/>
              <a:t> the South (</a:t>
            </a:r>
            <a:r>
              <a:rPr lang="fr-FR" sz="1300" dirty="0" err="1"/>
              <a:t>existing</a:t>
            </a:r>
            <a:r>
              <a:rPr lang="fr-FR" sz="1300" dirty="0"/>
              <a:t> </a:t>
            </a:r>
            <a:r>
              <a:rPr lang="fr-FR" sz="1300" dirty="0" err="1"/>
              <a:t>corporate</a:t>
            </a:r>
            <a:r>
              <a:rPr lang="fr-FR" sz="1300" dirty="0"/>
              <a:t> collection and </a:t>
            </a:r>
            <a:r>
              <a:rPr lang="fr-FR" sz="1300" dirty="0" err="1"/>
              <a:t>many</a:t>
            </a:r>
            <a:r>
              <a:rPr lang="fr-FR" sz="1300" dirty="0"/>
              <a:t> </a:t>
            </a:r>
            <a:r>
              <a:rPr lang="fr-FR" sz="1300" dirty="0" err="1"/>
              <a:t>ingredients</a:t>
            </a:r>
            <a:r>
              <a:rPr lang="fr-FR" sz="1300" dirty="0"/>
              <a:t> </a:t>
            </a:r>
            <a:r>
              <a:rPr lang="fr-FR" sz="1300" dirty="0" err="1"/>
              <a:t>already</a:t>
            </a:r>
            <a:r>
              <a:rPr lang="fr-FR" sz="1300" dirty="0"/>
              <a:t> on the </a:t>
            </a:r>
            <a:r>
              <a:rPr lang="fr-FR" sz="1300" dirty="0" err="1"/>
              <a:t>market</a:t>
            </a:r>
            <a:r>
              <a:rPr lang="fr-FR" sz="1300" dirty="0"/>
              <a:t>) 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3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dirty="0"/>
              <a:t>R&amp;D agenda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dirty="0"/>
              <a:t>Fragrance : t</a:t>
            </a:r>
            <a:r>
              <a:rPr lang="en-GB" sz="1300" dirty="0"/>
              <a:t>he mastering of the production process and quality is paramount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3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15C0-13C0-4E0C-AD84-0419787F49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89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A few large </a:t>
            </a:r>
            <a:r>
              <a:rPr lang="fr-FR" sz="1500" dirty="0" err="1"/>
              <a:t>players</a:t>
            </a:r>
            <a:r>
              <a:rPr lang="fr-FR" sz="1500" dirty="0"/>
              <a:t> and </a:t>
            </a:r>
            <a:r>
              <a:rPr lang="fr-FR" sz="1500" dirty="0" err="1"/>
              <a:t>many</a:t>
            </a:r>
            <a:r>
              <a:rPr lang="fr-FR" sz="1500" dirty="0"/>
              <a:t> </a:t>
            </a:r>
            <a:r>
              <a:rPr lang="fr-FR" sz="1500" dirty="0" err="1"/>
              <a:t>specialised</a:t>
            </a:r>
            <a:r>
              <a:rPr lang="fr-FR" sz="1500" dirty="0"/>
              <a:t> </a:t>
            </a:r>
            <a:r>
              <a:rPr lang="fr-FR" sz="1500" dirty="0" err="1"/>
              <a:t>companies</a:t>
            </a:r>
            <a:r>
              <a:rPr lang="fr-FR" sz="1500" dirty="0"/>
              <a:t> 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Outsourced</a:t>
            </a:r>
            <a:r>
              <a:rPr lang="fr-FR" sz="1500" dirty="0"/>
              <a:t>: </a:t>
            </a:r>
            <a:r>
              <a:rPr lang="en-US" sz="1500" dirty="0"/>
              <a:t>as companies are pressured by the ‘patent cliff’  and tighter public sector budgets to improve efficiency</a:t>
            </a:r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/>
              <a:t>Limited </a:t>
            </a:r>
            <a:r>
              <a:rPr lang="fr-FR" sz="1500" dirty="0" err="1"/>
              <a:t>interest</a:t>
            </a:r>
            <a:r>
              <a:rPr lang="fr-FR" sz="1500" dirty="0"/>
              <a:t> in GR </a:t>
            </a:r>
            <a:r>
              <a:rPr lang="fr-FR" sz="1500" dirty="0" err="1"/>
              <a:t>from</a:t>
            </a:r>
            <a:r>
              <a:rPr lang="fr-FR" sz="1500" dirty="0"/>
              <a:t> providers in the South, </a:t>
            </a:r>
            <a:r>
              <a:rPr lang="fr-FR" sz="1500" dirty="0" err="1"/>
              <a:t>because</a:t>
            </a:r>
            <a:r>
              <a:rPr lang="fr-FR" sz="1500" dirty="0"/>
              <a:t> an </a:t>
            </a:r>
            <a:r>
              <a:rPr lang="fr-FR" sz="1500" dirty="0" err="1"/>
              <a:t>interesting</a:t>
            </a:r>
            <a:r>
              <a:rPr lang="fr-FR" sz="1500" dirty="0"/>
              <a:t> compound </a:t>
            </a:r>
            <a:r>
              <a:rPr lang="fr-FR" sz="1500" dirty="0" err="1"/>
              <a:t>can</a:t>
            </a:r>
            <a:r>
              <a:rPr lang="fr-FR" sz="1500" dirty="0"/>
              <a:t> </a:t>
            </a:r>
            <a:r>
              <a:rPr lang="fr-FR" sz="1500" dirty="0" err="1"/>
              <a:t>be</a:t>
            </a:r>
            <a:r>
              <a:rPr lang="fr-FR" sz="1500" dirty="0"/>
              <a:t> </a:t>
            </a:r>
            <a:r>
              <a:rPr lang="fr-FR" sz="1500" dirty="0" err="1"/>
              <a:t>found</a:t>
            </a:r>
            <a:r>
              <a:rPr lang="fr-FR" sz="1500" dirty="0"/>
              <a:t> </a:t>
            </a:r>
            <a:r>
              <a:rPr lang="fr-FR" sz="1500" dirty="0" err="1"/>
              <a:t>elsewhere</a:t>
            </a:r>
            <a:r>
              <a:rPr lang="fr-FR" sz="1500" dirty="0"/>
              <a:t> (</a:t>
            </a:r>
            <a:r>
              <a:rPr lang="fr-FR" sz="1500" dirty="0" err="1"/>
              <a:t>e.g</a:t>
            </a:r>
            <a:r>
              <a:rPr lang="fr-FR" sz="1500" dirty="0"/>
              <a:t>. </a:t>
            </a:r>
            <a:r>
              <a:rPr lang="fr-FR" sz="1500" dirty="0" err="1"/>
              <a:t>another</a:t>
            </a:r>
            <a:r>
              <a:rPr lang="fr-FR" sz="1500" dirty="0"/>
              <a:t> country, </a:t>
            </a:r>
            <a:r>
              <a:rPr lang="fr-FR" sz="1500" dirty="0" err="1"/>
              <a:t>corporate</a:t>
            </a:r>
            <a:r>
              <a:rPr lang="fr-FR" sz="1500" dirty="0"/>
              <a:t> collections…) </a:t>
            </a:r>
            <a:r>
              <a:rPr lang="fr-FR" sz="1500" b="1" dirty="0"/>
              <a:t>niche </a:t>
            </a:r>
            <a:r>
              <a:rPr lang="fr-FR" sz="1500" b="1" dirty="0" err="1"/>
              <a:t>interest</a:t>
            </a:r>
            <a:r>
              <a:rPr lang="fr-FR" sz="1500" b="1" dirty="0"/>
              <a:t> in </a:t>
            </a:r>
            <a:r>
              <a:rPr lang="fr-FR" sz="1500" b="1" dirty="0" err="1"/>
              <a:t>some</a:t>
            </a:r>
            <a:r>
              <a:rPr lang="fr-FR" sz="1500" b="1" dirty="0"/>
              <a:t> </a:t>
            </a:r>
            <a:r>
              <a:rPr lang="fr-FR" sz="1500" b="1" dirty="0" err="1"/>
              <a:t>companies</a:t>
            </a:r>
            <a:r>
              <a:rPr lang="fr-FR" sz="1500" b="1" dirty="0"/>
              <a:t>:</a:t>
            </a:r>
          </a:p>
          <a:p>
            <a:pPr lvl="2"/>
            <a:r>
              <a:rPr lang="fr-FR" sz="1500" b="1" dirty="0"/>
              <a:t>Marine and </a:t>
            </a:r>
            <a:r>
              <a:rPr lang="fr-FR" sz="1500" b="1" dirty="0" err="1"/>
              <a:t>terrestrial</a:t>
            </a:r>
            <a:r>
              <a:rPr lang="fr-FR" sz="1500" b="1" dirty="0"/>
              <a:t> </a:t>
            </a:r>
            <a:r>
              <a:rPr lang="fr-FR" sz="1500" b="1" dirty="0" err="1"/>
              <a:t>microorganism</a:t>
            </a:r>
            <a:r>
              <a:rPr lang="fr-FR" sz="1500" b="1" dirty="0"/>
              <a:t> </a:t>
            </a:r>
            <a:r>
              <a:rPr lang="fr-FR" sz="1500" dirty="0"/>
              <a:t>(</a:t>
            </a:r>
            <a:r>
              <a:rPr lang="fr-FR" sz="1500" dirty="0" err="1"/>
              <a:t>e.g</a:t>
            </a:r>
            <a:r>
              <a:rPr lang="fr-FR" sz="1500" dirty="0"/>
              <a:t>. compounds </a:t>
            </a:r>
            <a:r>
              <a:rPr lang="fr-FR" sz="1500" dirty="0" err="1"/>
              <a:t>found</a:t>
            </a:r>
            <a:r>
              <a:rPr lang="fr-FR" sz="1500" dirty="0"/>
              <a:t> in </a:t>
            </a:r>
            <a:r>
              <a:rPr lang="fr-FR" sz="1500" dirty="0" err="1"/>
              <a:t>awkwards</a:t>
            </a:r>
            <a:r>
              <a:rPr lang="fr-FR" sz="1500" dirty="0"/>
              <a:t> places </a:t>
            </a:r>
            <a:r>
              <a:rPr lang="fr-FR" sz="1500" dirty="0" err="1"/>
              <a:t>such</a:t>
            </a:r>
            <a:r>
              <a:rPr lang="fr-FR" sz="1500" dirty="0"/>
              <a:t> as </a:t>
            </a:r>
            <a:r>
              <a:rPr lang="fr-FR" sz="1500" dirty="0" err="1"/>
              <a:t>volcano</a:t>
            </a:r>
            <a:r>
              <a:rPr lang="fr-FR" sz="1500" dirty="0"/>
              <a:t>) </a:t>
            </a:r>
          </a:p>
          <a:p>
            <a:pPr lvl="2"/>
            <a:r>
              <a:rPr lang="fr-FR" sz="1500" dirty="0" err="1"/>
              <a:t>Technology</a:t>
            </a:r>
            <a:r>
              <a:rPr lang="fr-FR" sz="1500" dirty="0"/>
              <a:t> </a:t>
            </a:r>
            <a:r>
              <a:rPr lang="fr-FR" sz="1500" dirty="0" err="1"/>
              <a:t>now</a:t>
            </a:r>
            <a:r>
              <a:rPr lang="fr-FR" sz="1500" dirty="0"/>
              <a:t> </a:t>
            </a:r>
            <a:r>
              <a:rPr lang="fr-FR" sz="1500" dirty="0" err="1"/>
              <a:t>available</a:t>
            </a:r>
            <a:r>
              <a:rPr lang="fr-FR" sz="1500" dirty="0"/>
              <a:t> for </a:t>
            </a:r>
            <a:r>
              <a:rPr lang="fr-FR" sz="1500" b="1" dirty="0" err="1"/>
              <a:t>studying</a:t>
            </a:r>
            <a:r>
              <a:rPr lang="fr-FR" sz="1500" dirty="0"/>
              <a:t> </a:t>
            </a:r>
            <a:r>
              <a:rPr lang="fr-FR" sz="1500" dirty="0" err="1"/>
              <a:t>them</a:t>
            </a:r>
            <a:r>
              <a:rPr lang="fr-FR" sz="1500" dirty="0"/>
              <a:t> and </a:t>
            </a:r>
            <a:r>
              <a:rPr lang="fr-FR" sz="1500" dirty="0" err="1"/>
              <a:t>possibility</a:t>
            </a:r>
            <a:r>
              <a:rPr lang="fr-FR" sz="1500" dirty="0"/>
              <a:t> to </a:t>
            </a:r>
            <a:r>
              <a:rPr lang="fr-FR" sz="1500" b="1" dirty="0" err="1"/>
              <a:t>grow</a:t>
            </a:r>
            <a:r>
              <a:rPr lang="fr-FR" sz="1500" dirty="0"/>
              <a:t> </a:t>
            </a:r>
            <a:r>
              <a:rPr lang="fr-FR" sz="1500" dirty="0" err="1"/>
              <a:t>them</a:t>
            </a:r>
            <a:r>
              <a:rPr lang="fr-FR" sz="1500" dirty="0"/>
              <a:t> (</a:t>
            </a:r>
            <a:r>
              <a:rPr lang="fr-FR" sz="1500" dirty="0" err="1"/>
              <a:t>overcomes</a:t>
            </a:r>
            <a:r>
              <a:rPr lang="fr-FR" sz="1500" dirty="0"/>
              <a:t> the </a:t>
            </a:r>
            <a:r>
              <a:rPr lang="fr-FR" sz="1500" dirty="0" err="1"/>
              <a:t>supply</a:t>
            </a:r>
            <a:r>
              <a:rPr lang="fr-FR" sz="1500" dirty="0"/>
              <a:t> issues).</a:t>
            </a:r>
          </a:p>
          <a:p>
            <a:pPr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>
              <a:solidFill>
                <a:srgbClr val="FF0000"/>
              </a:solidFill>
            </a:endParaRPr>
          </a:p>
          <a:p>
            <a:pPr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 err="1">
                <a:solidFill>
                  <a:srgbClr val="FF0000"/>
                </a:solidFill>
              </a:rPr>
              <a:t>Bioprospecting</a:t>
            </a:r>
            <a:r>
              <a:rPr lang="fr-FR" sz="1500" dirty="0">
                <a:solidFill>
                  <a:srgbClr val="FF0000"/>
                </a:solidFill>
              </a:rPr>
              <a:t> has to a large </a:t>
            </a:r>
            <a:r>
              <a:rPr lang="fr-FR" sz="1500" dirty="0" err="1">
                <a:solidFill>
                  <a:srgbClr val="FF0000"/>
                </a:solidFill>
              </a:rPr>
              <a:t>extent</a:t>
            </a:r>
            <a:r>
              <a:rPr lang="fr-FR" sz="1500" dirty="0">
                <a:solidFill>
                  <a:srgbClr val="FF0000"/>
                </a:solidFill>
              </a:rPr>
              <a:t> been </a:t>
            </a:r>
            <a:r>
              <a:rPr lang="fr-FR" sz="1500" b="1" dirty="0" err="1">
                <a:solidFill>
                  <a:srgbClr val="FF0000"/>
                </a:solidFill>
              </a:rPr>
              <a:t>replaced</a:t>
            </a:r>
            <a:r>
              <a:rPr lang="fr-FR" sz="1500" dirty="0">
                <a:solidFill>
                  <a:srgbClr val="FF0000"/>
                </a:solidFill>
              </a:rPr>
              <a:t> by R&amp;D </a:t>
            </a:r>
            <a:r>
              <a:rPr lang="fr-FR" sz="1500" dirty="0" err="1">
                <a:solidFill>
                  <a:srgbClr val="FF0000"/>
                </a:solidFill>
              </a:rPr>
              <a:t>approaches</a:t>
            </a:r>
            <a:r>
              <a:rPr lang="fr-FR" sz="1500" dirty="0">
                <a:solidFill>
                  <a:srgbClr val="FF0000"/>
                </a:solidFill>
              </a:rPr>
              <a:t> more effective, </a:t>
            </a:r>
            <a:r>
              <a:rPr lang="fr-FR" sz="1500" dirty="0" err="1">
                <a:solidFill>
                  <a:srgbClr val="FF0000"/>
                </a:solidFill>
              </a:rPr>
              <a:t>improved</a:t>
            </a:r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b="1" dirty="0" err="1">
                <a:solidFill>
                  <a:srgbClr val="FF0000"/>
                </a:solidFill>
              </a:rPr>
              <a:t>understanding</a:t>
            </a:r>
            <a:r>
              <a:rPr lang="fr-FR" sz="1500" dirty="0">
                <a:solidFill>
                  <a:srgbClr val="FF0000"/>
                </a:solidFill>
              </a:rPr>
              <a:t> of </a:t>
            </a:r>
            <a:r>
              <a:rPr lang="fr-FR" sz="1500" dirty="0" err="1">
                <a:solidFill>
                  <a:srgbClr val="FF0000"/>
                </a:solidFill>
              </a:rPr>
              <a:t>disease</a:t>
            </a:r>
            <a:r>
              <a:rPr lang="fr-FR" sz="1500" dirty="0">
                <a:solidFill>
                  <a:srgbClr val="FF0000"/>
                </a:solidFill>
              </a:rPr>
              <a:t>, but </a:t>
            </a:r>
            <a:r>
              <a:rPr lang="fr-FR" sz="1500" dirty="0" err="1">
                <a:solidFill>
                  <a:srgbClr val="FF0000"/>
                </a:solidFill>
              </a:rPr>
              <a:t>there</a:t>
            </a:r>
            <a:r>
              <a:rPr lang="fr-FR" sz="1500" dirty="0">
                <a:solidFill>
                  <a:srgbClr val="FF0000"/>
                </a:solidFill>
              </a:rPr>
              <a:t> are </a:t>
            </a:r>
            <a:r>
              <a:rPr lang="fr-FR" sz="1500" dirty="0" err="1">
                <a:solidFill>
                  <a:srgbClr val="FF0000"/>
                </a:solidFill>
              </a:rPr>
              <a:t>some</a:t>
            </a:r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dirty="0" err="1">
                <a:solidFill>
                  <a:srgbClr val="FF0000"/>
                </a:solidFill>
              </a:rPr>
              <a:t>companies</a:t>
            </a:r>
            <a:r>
              <a:rPr lang="fr-FR" sz="1500" dirty="0">
                <a:solidFill>
                  <a:srgbClr val="FF0000"/>
                </a:solidFill>
              </a:rPr>
              <a:t>, </a:t>
            </a:r>
            <a:r>
              <a:rPr lang="fr-FR" sz="1500" dirty="0" err="1">
                <a:solidFill>
                  <a:srgbClr val="FF0000"/>
                </a:solidFill>
              </a:rPr>
              <a:t>both</a:t>
            </a:r>
            <a:r>
              <a:rPr lang="fr-FR" sz="1500" dirty="0">
                <a:solidFill>
                  <a:srgbClr val="FF0000"/>
                </a:solidFill>
              </a:rPr>
              <a:t> large and </a:t>
            </a:r>
            <a:r>
              <a:rPr lang="fr-FR" sz="1500" dirty="0" err="1">
                <a:solidFill>
                  <a:srgbClr val="FF0000"/>
                </a:solidFill>
              </a:rPr>
              <a:t>small</a:t>
            </a:r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dirty="0" err="1">
                <a:solidFill>
                  <a:srgbClr val="FF0000"/>
                </a:solidFill>
              </a:rPr>
              <a:t>who</a:t>
            </a:r>
            <a:r>
              <a:rPr lang="fr-FR" sz="1500" dirty="0">
                <a:solidFill>
                  <a:srgbClr val="FF0000"/>
                </a:solidFill>
              </a:rPr>
              <a:t> are </a:t>
            </a:r>
            <a:r>
              <a:rPr lang="fr-FR" sz="1500" dirty="0" err="1">
                <a:solidFill>
                  <a:srgbClr val="FF0000"/>
                </a:solidFill>
              </a:rPr>
              <a:t>still</a:t>
            </a:r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dirty="0" err="1">
                <a:solidFill>
                  <a:srgbClr val="FF0000"/>
                </a:solidFill>
              </a:rPr>
              <a:t>involved</a:t>
            </a:r>
            <a:endParaRPr lang="fr-FR" sz="1500" dirty="0">
              <a:solidFill>
                <a:srgbClr val="FF0000"/>
              </a:solidFill>
            </a:endParaRPr>
          </a:p>
          <a:p>
            <a:pPr lvl="0"/>
            <a:endParaRPr lang="fr-FR" sz="1500" dirty="0"/>
          </a:p>
          <a:p>
            <a:pPr marL="0" lvl="1" defTabSz="9905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15C0-13C0-4E0C-AD84-0419787F49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8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2248200"/>
            <a:ext cx="7632000" cy="118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303880"/>
                </a:solidFill>
              </a:defRPr>
            </a:lvl1pPr>
          </a:lstStyle>
          <a:p>
            <a:pPr lvl="0"/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468544" y="4149080"/>
            <a:ext cx="7632000" cy="129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2000" b="1" smtClean="0">
                <a:solidFill>
                  <a:srgbClr val="20201E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Workshop: ABS in </a:t>
            </a:r>
            <a:r>
              <a:rPr lang="de-DE" sz="2000" b="1" dirty="0" err="1" smtClean="0">
                <a:solidFill>
                  <a:srgbClr val="20201E"/>
                </a:solidFill>
                <a:latin typeface="+mj-lt"/>
              </a:rPr>
              <a:t>the</a:t>
            </a: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 Pacific</a:t>
            </a:r>
          </a:p>
          <a:p>
            <a:pPr>
              <a:spcBef>
                <a:spcPts val="0"/>
              </a:spcBef>
            </a:pP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21-25 November, Cooke Islands</a:t>
            </a:r>
          </a:p>
          <a:p>
            <a:pPr>
              <a:spcBef>
                <a:spcPts val="0"/>
              </a:spcBef>
            </a:pPr>
            <a:endParaRPr lang="de-DE" sz="2000" b="1" dirty="0" smtClean="0">
              <a:solidFill>
                <a:srgbClr val="20201E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Dr. Andreas Drews, Manager ABS Capacity Development Initiative</a:t>
            </a:r>
            <a:endParaRPr lang="de-DE" dirty="0" smtClean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6000" y="3933825"/>
            <a:ext cx="7632000" cy="935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smtClean="0"/>
              <a:t>Workshop/ Training/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: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; </a:t>
            </a:r>
            <a:r>
              <a:rPr lang="de-DE" dirty="0" err="1" smtClean="0"/>
              <a:t>date</a:t>
            </a:r>
            <a:r>
              <a:rPr lang="de-DE" dirty="0" smtClean="0"/>
              <a:t> (21-25 November 2012), </a:t>
            </a:r>
            <a:r>
              <a:rPr lang="de-DE" dirty="0" err="1" smtClean="0"/>
              <a:t>place</a:t>
            </a:r>
            <a:r>
              <a:rPr lang="de-DE" dirty="0" smtClean="0"/>
              <a:t> (City, </a:t>
            </a:r>
            <a:r>
              <a:rPr lang="de-DE" dirty="0" err="1" smtClean="0"/>
              <a:t>country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6424" y="5373985"/>
            <a:ext cx="7632000" cy="647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err="1" smtClean="0"/>
              <a:t>Presenter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function</a:t>
            </a:r>
            <a:r>
              <a:rPr lang="de-DE" dirty="0" smtClean="0"/>
              <a:t>, </a:t>
            </a:r>
            <a:r>
              <a:rPr lang="de-DE" dirty="0" err="1" smtClean="0"/>
              <a:t>organization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6859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23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71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605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68313" y="-44450"/>
            <a:ext cx="4895850" cy="146367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3000">
              <a:solidFill>
                <a:srgbClr val="0048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412875"/>
            <a:ext cx="8228013" cy="3959225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600">
              <a:solidFill>
                <a:srgbClr val="00483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0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9545668" y="2204864"/>
            <a:ext cx="7200800" cy="4536753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Modifiez les styles du texte du masque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Deuxième niveau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Troisième niveau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Quatrième niveau</a:t>
            </a:r>
          </a:p>
          <a:p>
            <a:pPr marL="0" lvl="4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Cinquième niveau</a:t>
            </a:r>
            <a:endParaRPr lang="de-DE" sz="2000" dirty="0">
              <a:solidFill>
                <a:srgbClr val="20201E"/>
              </a:solidFill>
              <a:latin typeface="+mn-lt"/>
            </a:endParaRPr>
          </a:p>
        </p:txBody>
      </p:sp>
      <p:sp>
        <p:nvSpPr>
          <p:cNvPr id="5" name="Inhaltsplatzhalter 2"/>
          <p:cNvSpPr txBox="1">
            <a:spLocks/>
          </p:cNvSpPr>
          <p:nvPr userDrawn="1"/>
        </p:nvSpPr>
        <p:spPr>
          <a:xfrm>
            <a:off x="9540552" y="476151"/>
            <a:ext cx="6912768" cy="720601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 smtClean="0">
                <a:solidFill>
                  <a:srgbClr val="303880"/>
                </a:solidFill>
              </a:rPr>
              <a:t>Gravur Condensed  </a:t>
            </a:r>
            <a:r>
              <a:rPr lang="de-DE" sz="3000" b="1" dirty="0" err="1" smtClean="0">
                <a:solidFill>
                  <a:srgbClr val="303880"/>
                </a:solidFill>
              </a:rPr>
              <a:t>or</a:t>
            </a:r>
            <a:r>
              <a:rPr lang="de-DE" sz="3000" b="1" dirty="0" smtClean="0">
                <a:solidFill>
                  <a:srgbClr val="303880"/>
                </a:solidFill>
              </a:rPr>
              <a:t> Calibri, 30, Blue, </a:t>
            </a:r>
            <a:r>
              <a:rPr lang="de-DE" sz="3000" b="1" dirty="0" err="1" smtClean="0">
                <a:solidFill>
                  <a:srgbClr val="303880"/>
                </a:solidFill>
              </a:rPr>
              <a:t>bold</a:t>
            </a:r>
            <a:r>
              <a:rPr lang="de-DE" sz="3000" b="1" dirty="0" smtClean="0">
                <a:solidFill>
                  <a:srgbClr val="303880"/>
                </a:solidFill>
              </a:rPr>
              <a:t>, </a:t>
            </a:r>
            <a:r>
              <a:rPr lang="de-DE" sz="3000" b="1" dirty="0" err="1" smtClean="0">
                <a:solidFill>
                  <a:srgbClr val="303880"/>
                </a:solidFill>
              </a:rPr>
              <a:t>distance</a:t>
            </a:r>
            <a:r>
              <a:rPr lang="de-DE" sz="3000" b="1" dirty="0" smtClean="0">
                <a:solidFill>
                  <a:srgbClr val="303880"/>
                </a:solidFill>
              </a:rPr>
              <a:t> </a:t>
            </a:r>
            <a:r>
              <a:rPr lang="de-DE" sz="3000" b="1" dirty="0" err="1" smtClean="0">
                <a:solidFill>
                  <a:srgbClr val="303880"/>
                </a:solidFill>
              </a:rPr>
              <a:t>from</a:t>
            </a:r>
            <a:r>
              <a:rPr lang="de-DE" sz="3000" b="1" dirty="0" smtClean="0">
                <a:solidFill>
                  <a:srgbClr val="303880"/>
                </a:solidFill>
              </a:rPr>
              <a:t> logo: 2 cm</a:t>
            </a:r>
            <a:endParaRPr lang="de-DE" sz="3000" b="1" dirty="0">
              <a:solidFill>
                <a:srgbClr val="30388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80936" y="116632"/>
            <a:ext cx="7632000" cy="4751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AF1A1C"/>
                </a:solidFill>
              </a:defRPr>
            </a:lvl1pPr>
            <a:lvl2pPr marL="0" indent="0">
              <a:buFontTx/>
              <a:buNone/>
              <a:defRPr sz="2000" baseline="0"/>
            </a:lvl2pPr>
            <a:lvl3pPr marL="342000" indent="-342000">
              <a:buClr>
                <a:srgbClr val="DA9F19"/>
              </a:buClr>
              <a:buSzPct val="80000"/>
              <a:buFont typeface="Calibri" panose="020F0502020204030204" pitchFamily="34" charset="0"/>
              <a:buChar char="•"/>
              <a:defRPr sz="2000" baseline="0"/>
            </a:lvl3pPr>
            <a:lvl4pPr marL="342000" indent="-342000">
              <a:buClr>
                <a:srgbClr val="DA9F19"/>
              </a:buClr>
              <a:buSzPct val="80000"/>
              <a:buFont typeface="+mj-lt"/>
              <a:buAutoNum type="arabicPeriod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Sub-title</a:t>
            </a:r>
          </a:p>
          <a:p>
            <a:pPr lvl="1"/>
            <a:r>
              <a:rPr lang="de-DE" dirty="0" smtClean="0"/>
              <a:t>Standard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smtClean="0"/>
              <a:t>Bullet Points</a:t>
            </a:r>
          </a:p>
          <a:p>
            <a:pPr lvl="3"/>
            <a:r>
              <a:rPr lang="de-DE" dirty="0" err="1" smtClean="0"/>
              <a:t>Numbering</a:t>
            </a:r>
            <a:endParaRPr lang="de-DE" dirty="0" smtClean="0"/>
          </a:p>
        </p:txBody>
      </p:sp>
      <p:sp>
        <p:nvSpPr>
          <p:cNvPr id="27" name="Tabellenplatzhalter 26"/>
          <p:cNvSpPr>
            <a:spLocks noGrp="1"/>
          </p:cNvSpPr>
          <p:nvPr>
            <p:ph type="tbl" sz="quarter" idx="11"/>
          </p:nvPr>
        </p:nvSpPr>
        <p:spPr>
          <a:xfrm>
            <a:off x="755650" y="1844675"/>
            <a:ext cx="7632700" cy="4032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de-DE"/>
          </a:p>
        </p:txBody>
      </p:sp>
      <p:sp>
        <p:nvSpPr>
          <p:cNvPr id="29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332929"/>
            <a:ext cx="7128792" cy="79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0388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sz="3600" dirty="0" smtClean="0"/>
              <a:t>Title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slide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0158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5" name="Grafik 4" descr="ABS-Logoleiste_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5914000"/>
            <a:ext cx="8964488" cy="8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2248200"/>
            <a:ext cx="7632000" cy="118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303880"/>
                </a:solidFill>
              </a:defRPr>
            </a:lvl1pPr>
          </a:lstStyle>
          <a:p>
            <a:pPr lvl="0"/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468544" y="4149080"/>
            <a:ext cx="7632000" cy="129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2000" b="1" smtClean="0">
                <a:solidFill>
                  <a:srgbClr val="20201E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Workshop: ABS in </a:t>
            </a:r>
            <a:r>
              <a:rPr lang="de-DE" sz="2000" b="1" dirty="0" err="1" smtClean="0">
                <a:solidFill>
                  <a:srgbClr val="20201E"/>
                </a:solidFill>
                <a:latin typeface="+mj-lt"/>
              </a:rPr>
              <a:t>the</a:t>
            </a: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 Pacific</a:t>
            </a:r>
          </a:p>
          <a:p>
            <a:pPr>
              <a:spcBef>
                <a:spcPts val="0"/>
              </a:spcBef>
            </a:pP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21-25 November, Cooke Islands</a:t>
            </a:r>
          </a:p>
          <a:p>
            <a:pPr>
              <a:spcBef>
                <a:spcPts val="0"/>
              </a:spcBef>
            </a:pPr>
            <a:endParaRPr lang="de-DE" sz="2000" b="1" dirty="0" smtClean="0">
              <a:solidFill>
                <a:srgbClr val="20201E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de-DE" sz="2000" b="1" dirty="0" smtClean="0">
                <a:solidFill>
                  <a:srgbClr val="20201E"/>
                </a:solidFill>
                <a:latin typeface="+mj-lt"/>
              </a:rPr>
              <a:t>Dr. Andreas Drews, Manager ABS Capacity Development Initiative</a:t>
            </a:r>
            <a:endParaRPr lang="de-DE" dirty="0" smtClean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6000" y="3933825"/>
            <a:ext cx="7632000" cy="935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smtClean="0"/>
              <a:t>Workshop/ Training/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: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; </a:t>
            </a:r>
            <a:r>
              <a:rPr lang="de-DE" dirty="0" err="1" smtClean="0"/>
              <a:t>date</a:t>
            </a:r>
            <a:r>
              <a:rPr lang="de-DE" dirty="0" smtClean="0"/>
              <a:t> (21-25 November 2012), </a:t>
            </a:r>
            <a:r>
              <a:rPr lang="de-DE" dirty="0" err="1" smtClean="0"/>
              <a:t>place</a:t>
            </a:r>
            <a:r>
              <a:rPr lang="de-DE" dirty="0" smtClean="0"/>
              <a:t> (City, </a:t>
            </a:r>
            <a:r>
              <a:rPr lang="de-DE" dirty="0" err="1" smtClean="0"/>
              <a:t>country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6424" y="5373985"/>
            <a:ext cx="7632000" cy="647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err="1" smtClean="0"/>
              <a:t>Presenter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function</a:t>
            </a:r>
            <a:r>
              <a:rPr lang="de-DE" dirty="0" smtClean="0"/>
              <a:t>, </a:t>
            </a:r>
            <a:r>
              <a:rPr lang="de-DE" dirty="0" err="1" smtClean="0"/>
              <a:t>organization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266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961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77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7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5" name="Grafik 4" descr="ABS-Logoleiste_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5914000"/>
            <a:ext cx="8964488" cy="8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37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 userDrawn="1"/>
        </p:nvSpPr>
        <p:spPr>
          <a:xfrm>
            <a:off x="9540552" y="476151"/>
            <a:ext cx="6912768" cy="720601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 smtClean="0">
                <a:solidFill>
                  <a:srgbClr val="303880"/>
                </a:solidFill>
              </a:rPr>
              <a:t>Gravur Condensed  </a:t>
            </a:r>
            <a:r>
              <a:rPr lang="de-DE" sz="3000" b="1" dirty="0" err="1" smtClean="0">
                <a:solidFill>
                  <a:srgbClr val="303880"/>
                </a:solidFill>
              </a:rPr>
              <a:t>or</a:t>
            </a:r>
            <a:r>
              <a:rPr lang="de-DE" sz="3000" b="1" dirty="0" smtClean="0">
                <a:solidFill>
                  <a:srgbClr val="303880"/>
                </a:solidFill>
              </a:rPr>
              <a:t> Calibri, 30, Blue, </a:t>
            </a:r>
            <a:r>
              <a:rPr lang="de-DE" sz="3000" b="1" dirty="0" err="1" smtClean="0">
                <a:solidFill>
                  <a:srgbClr val="303880"/>
                </a:solidFill>
              </a:rPr>
              <a:t>bold</a:t>
            </a:r>
            <a:r>
              <a:rPr lang="de-DE" sz="3000" b="1" dirty="0" smtClean="0">
                <a:solidFill>
                  <a:srgbClr val="303880"/>
                </a:solidFill>
              </a:rPr>
              <a:t>, </a:t>
            </a:r>
            <a:r>
              <a:rPr lang="de-DE" sz="3000" b="1" dirty="0" err="1" smtClean="0">
                <a:solidFill>
                  <a:srgbClr val="303880"/>
                </a:solidFill>
              </a:rPr>
              <a:t>distance</a:t>
            </a:r>
            <a:r>
              <a:rPr lang="de-DE" sz="3000" b="1" dirty="0" smtClean="0">
                <a:solidFill>
                  <a:srgbClr val="303880"/>
                </a:solidFill>
              </a:rPr>
              <a:t> </a:t>
            </a:r>
            <a:r>
              <a:rPr lang="de-DE" sz="3000" b="1" dirty="0" err="1" smtClean="0">
                <a:solidFill>
                  <a:srgbClr val="303880"/>
                </a:solidFill>
              </a:rPr>
              <a:t>from</a:t>
            </a:r>
            <a:r>
              <a:rPr lang="de-DE" sz="3000" b="1" dirty="0" smtClean="0">
                <a:solidFill>
                  <a:srgbClr val="303880"/>
                </a:solidFill>
              </a:rPr>
              <a:t> logo: 2 cm</a:t>
            </a:r>
            <a:endParaRPr lang="de-DE" sz="3000" b="1" dirty="0">
              <a:solidFill>
                <a:srgbClr val="303880"/>
              </a:solidFill>
            </a:endParaRPr>
          </a:p>
        </p:txBody>
      </p:sp>
      <p:sp>
        <p:nvSpPr>
          <p:cNvPr id="6" name="Inhaltsplatzhalter 1"/>
          <p:cNvSpPr txBox="1">
            <a:spLocks/>
          </p:cNvSpPr>
          <p:nvPr userDrawn="1"/>
        </p:nvSpPr>
        <p:spPr>
          <a:xfrm>
            <a:off x="10260632" y="2924944"/>
            <a:ext cx="7200800" cy="4119553"/>
          </a:xfrm>
          <a:prstGeom prst="rect">
            <a:avLst/>
          </a:prstGeom>
          <a:ln w="44450">
            <a:solidFill>
              <a:srgbClr val="71A73E"/>
            </a:solidFill>
          </a:ln>
        </p:spPr>
        <p:txBody>
          <a:bodyPr lIns="144000" tIns="144000" rIns="144000" bIns="1440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3880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0201E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0201E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0201E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0201E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DA9F19"/>
                </a:solidFill>
                <a:latin typeface="+mn-lt"/>
              </a:rPr>
              <a:t>Frame: </a:t>
            </a:r>
            <a:r>
              <a:rPr lang="de-DE" b="1" dirty="0" err="1" smtClean="0">
                <a:solidFill>
                  <a:srgbClr val="DA9F19"/>
                </a:solidFill>
                <a:latin typeface="+mn-lt"/>
              </a:rPr>
              <a:t>Subtitle</a:t>
            </a:r>
            <a:r>
              <a:rPr lang="de-DE" b="1" dirty="0" smtClean="0">
                <a:solidFill>
                  <a:srgbClr val="DA9F19"/>
                </a:solidFill>
                <a:latin typeface="+mn-lt"/>
              </a:rPr>
              <a:t>: Gravur Condensed </a:t>
            </a:r>
            <a:r>
              <a:rPr lang="de-DE" b="1" dirty="0" err="1" smtClean="0">
                <a:solidFill>
                  <a:srgbClr val="DA9F19"/>
                </a:solidFill>
                <a:latin typeface="+mn-lt"/>
              </a:rPr>
              <a:t>or</a:t>
            </a:r>
            <a:r>
              <a:rPr lang="de-DE" b="1" dirty="0" smtClean="0">
                <a:solidFill>
                  <a:srgbClr val="DA9F19"/>
                </a:solidFill>
                <a:latin typeface="+mn-lt"/>
              </a:rPr>
              <a:t> Calibri, 24, </a:t>
            </a:r>
            <a:r>
              <a:rPr lang="de-DE" b="1" dirty="0" err="1" smtClean="0">
                <a:solidFill>
                  <a:srgbClr val="DA9F19"/>
                </a:solidFill>
                <a:latin typeface="+mn-lt"/>
              </a:rPr>
              <a:t>yellow</a:t>
            </a:r>
            <a:r>
              <a:rPr lang="de-DE" b="1" dirty="0" smtClean="0">
                <a:solidFill>
                  <a:srgbClr val="DA9F19"/>
                </a:solidFill>
                <a:latin typeface="+mn-lt"/>
              </a:rPr>
              <a:t>, </a:t>
            </a:r>
            <a:r>
              <a:rPr lang="de-DE" b="1" dirty="0" err="1" smtClean="0">
                <a:solidFill>
                  <a:srgbClr val="DA9F19"/>
                </a:solidFill>
                <a:latin typeface="+mn-lt"/>
              </a:rPr>
              <a:t>bold</a:t>
            </a:r>
            <a:endParaRPr lang="de-DE" b="1" dirty="0" smtClean="0">
              <a:solidFill>
                <a:srgbClr val="DA9F19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b="1" dirty="0" smtClean="0">
              <a:latin typeface="+mn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Font: Gravur Condensed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or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Calibri, 18-20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or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lower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,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black</a:t>
            </a:r>
            <a:endParaRPr lang="de-DE" sz="2000" dirty="0" smtClean="0">
              <a:solidFill>
                <a:srgbClr val="20201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Line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color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: Green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Line style: Width: 3.5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pt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,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cap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type: flat,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Join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type: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round</a:t>
            </a:r>
            <a:endParaRPr lang="de-DE" sz="2000" dirty="0" smtClean="0">
              <a:solidFill>
                <a:srgbClr val="20201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dirty="0" smtClean="0">
              <a:solidFill>
                <a:srgbClr val="20201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Distance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box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from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slide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20201E"/>
                </a:solidFill>
                <a:latin typeface="+mn-lt"/>
              </a:rPr>
              <a:t>frame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right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/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left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at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least 2 cm (0.8 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 err="1">
                <a:solidFill>
                  <a:srgbClr val="20201E"/>
                </a:solidFill>
                <a:latin typeface="+mn-lt"/>
              </a:rPr>
              <a:t>Distance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box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from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logo: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at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least 2 cm (0.8 in</a:t>
            </a:r>
            <a:r>
              <a:rPr lang="de-DE" sz="2000" dirty="0" smtClean="0">
                <a:solidFill>
                  <a:srgbClr val="20201E"/>
                </a:solidFill>
                <a:latin typeface="+mn-lt"/>
              </a:rPr>
              <a:t>)</a:t>
            </a:r>
            <a:endParaRPr lang="de-DE" sz="2000" dirty="0">
              <a:solidFill>
                <a:srgbClr val="20201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dirty="0" smtClean="0">
              <a:solidFill>
                <a:srgbClr val="20201E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solidFill>
                <a:srgbClr val="20201E"/>
              </a:solidFill>
              <a:latin typeface="+mn-lt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989137"/>
            <a:ext cx="7632000" cy="4752231"/>
          </a:xfrm>
          <a:prstGeom prst="rect">
            <a:avLst/>
          </a:prstGeom>
          <a:ln w="38100">
            <a:solidFill>
              <a:srgbClr val="71A73E"/>
            </a:solidFill>
          </a:ln>
        </p:spPr>
        <p:txBody>
          <a:bodyPr lIns="288000" tIns="288000" rIns="288000" bIns="288000"/>
          <a:lstStyle>
            <a:lvl1pPr marL="0" indent="0">
              <a:buNone/>
              <a:defRPr sz="2400">
                <a:solidFill>
                  <a:srgbClr val="AF1A1C"/>
                </a:solidFill>
              </a:defRPr>
            </a:lvl1pPr>
          </a:lstStyle>
          <a:p>
            <a:pPr lvl="0"/>
            <a:r>
              <a:rPr lang="de-DE" sz="2400" dirty="0" err="1" smtClean="0"/>
              <a:t>Subtitle</a:t>
            </a:r>
            <a:endParaRPr lang="de-DE" dirty="0"/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332929"/>
            <a:ext cx="7128792" cy="79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0388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sz="3600" dirty="0" smtClean="0"/>
              <a:t>Title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slide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120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29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9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3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7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9545668" y="2204864"/>
            <a:ext cx="7200800" cy="4536753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Modifiez les styles du texte du masque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Deuxième niveau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Troisième niveau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Quatrième niveau</a:t>
            </a:r>
          </a:p>
          <a:p>
            <a:pPr marL="0" lvl="4" indent="0">
              <a:spcBef>
                <a:spcPts val="0"/>
              </a:spcBef>
              <a:buNone/>
            </a:pPr>
            <a:r>
              <a:rPr lang="fr-FR" sz="2400" b="1" smtClean="0">
                <a:solidFill>
                  <a:srgbClr val="DA9F19"/>
                </a:solidFill>
                <a:latin typeface="+mn-lt"/>
              </a:rPr>
              <a:t>Cinquième niveau</a:t>
            </a:r>
            <a:endParaRPr lang="de-DE" sz="2000" dirty="0">
              <a:solidFill>
                <a:srgbClr val="20201E"/>
              </a:solidFill>
              <a:latin typeface="+mn-lt"/>
            </a:endParaRPr>
          </a:p>
        </p:txBody>
      </p:sp>
      <p:sp>
        <p:nvSpPr>
          <p:cNvPr id="5" name="Inhaltsplatzhalter 2"/>
          <p:cNvSpPr txBox="1">
            <a:spLocks/>
          </p:cNvSpPr>
          <p:nvPr userDrawn="1"/>
        </p:nvSpPr>
        <p:spPr>
          <a:xfrm>
            <a:off x="9540552" y="476151"/>
            <a:ext cx="6912768" cy="720601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 smtClean="0">
                <a:solidFill>
                  <a:srgbClr val="303880"/>
                </a:solidFill>
              </a:rPr>
              <a:t>Gravur Condensed  </a:t>
            </a:r>
            <a:r>
              <a:rPr lang="de-DE" sz="3000" b="1" dirty="0" err="1" smtClean="0">
                <a:solidFill>
                  <a:srgbClr val="303880"/>
                </a:solidFill>
              </a:rPr>
              <a:t>or</a:t>
            </a:r>
            <a:r>
              <a:rPr lang="de-DE" sz="3000" b="1" dirty="0" smtClean="0">
                <a:solidFill>
                  <a:srgbClr val="303880"/>
                </a:solidFill>
              </a:rPr>
              <a:t> Calibri, 30, Blue, </a:t>
            </a:r>
            <a:r>
              <a:rPr lang="de-DE" sz="3000" b="1" dirty="0" err="1" smtClean="0">
                <a:solidFill>
                  <a:srgbClr val="303880"/>
                </a:solidFill>
              </a:rPr>
              <a:t>bold</a:t>
            </a:r>
            <a:r>
              <a:rPr lang="de-DE" sz="3000" b="1" dirty="0" smtClean="0">
                <a:solidFill>
                  <a:srgbClr val="303880"/>
                </a:solidFill>
              </a:rPr>
              <a:t>, </a:t>
            </a:r>
            <a:r>
              <a:rPr lang="de-DE" sz="3000" b="1" dirty="0" err="1" smtClean="0">
                <a:solidFill>
                  <a:srgbClr val="303880"/>
                </a:solidFill>
              </a:rPr>
              <a:t>distance</a:t>
            </a:r>
            <a:r>
              <a:rPr lang="de-DE" sz="3000" b="1" dirty="0" smtClean="0">
                <a:solidFill>
                  <a:srgbClr val="303880"/>
                </a:solidFill>
              </a:rPr>
              <a:t> </a:t>
            </a:r>
            <a:r>
              <a:rPr lang="de-DE" sz="3000" b="1" dirty="0" err="1" smtClean="0">
                <a:solidFill>
                  <a:srgbClr val="303880"/>
                </a:solidFill>
              </a:rPr>
              <a:t>from</a:t>
            </a:r>
            <a:r>
              <a:rPr lang="de-DE" sz="3000" b="1" dirty="0" smtClean="0">
                <a:solidFill>
                  <a:srgbClr val="303880"/>
                </a:solidFill>
              </a:rPr>
              <a:t> logo: 2 cm</a:t>
            </a:r>
            <a:endParaRPr lang="de-DE" sz="3000" b="1" dirty="0">
              <a:solidFill>
                <a:srgbClr val="30388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80936" y="116632"/>
            <a:ext cx="7632000" cy="4751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AF1A1C"/>
                </a:solidFill>
              </a:defRPr>
            </a:lvl1pPr>
            <a:lvl2pPr marL="0" indent="0">
              <a:buFontTx/>
              <a:buNone/>
              <a:defRPr sz="2000" baseline="0"/>
            </a:lvl2pPr>
            <a:lvl3pPr marL="342000" indent="-342000">
              <a:buClr>
                <a:srgbClr val="DA9F19"/>
              </a:buClr>
              <a:buSzPct val="80000"/>
              <a:buFont typeface="Calibri" panose="020F0502020204030204" pitchFamily="34" charset="0"/>
              <a:buChar char="•"/>
              <a:defRPr sz="2000" baseline="0"/>
            </a:lvl3pPr>
            <a:lvl4pPr marL="342000" indent="-342000">
              <a:buClr>
                <a:srgbClr val="DA9F19"/>
              </a:buClr>
              <a:buSzPct val="80000"/>
              <a:buFont typeface="+mj-lt"/>
              <a:buAutoNum type="arabicPeriod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Sub-title</a:t>
            </a:r>
          </a:p>
          <a:p>
            <a:pPr lvl="1"/>
            <a:r>
              <a:rPr lang="de-DE" dirty="0" smtClean="0"/>
              <a:t>Standard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smtClean="0"/>
              <a:t>Bullet Points</a:t>
            </a:r>
          </a:p>
          <a:p>
            <a:pPr lvl="3"/>
            <a:r>
              <a:rPr lang="de-DE" dirty="0" err="1" smtClean="0"/>
              <a:t>Numbering</a:t>
            </a:r>
            <a:endParaRPr lang="de-DE" dirty="0" smtClean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349500"/>
            <a:ext cx="7704000" cy="431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AF1A1C"/>
                </a:solidFill>
              </a:defRPr>
            </a:lvl1pPr>
          </a:lstStyle>
          <a:p>
            <a:pPr lvl="0"/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24000" y="2997572"/>
            <a:ext cx="7704000" cy="431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20201E"/>
                </a:solidFill>
              </a:defRPr>
            </a:lvl1pPr>
          </a:lstStyle>
          <a:p>
            <a:pPr lvl="0"/>
            <a:r>
              <a:rPr lang="de-DE" sz="2000" dirty="0" smtClean="0"/>
              <a:t>Normal </a:t>
            </a:r>
            <a:r>
              <a:rPr lang="de-DE" sz="2000" dirty="0" err="1" smtClean="0"/>
              <a:t>text</a:t>
            </a:r>
            <a:endParaRPr lang="de-DE" dirty="0" smtClean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717032"/>
            <a:ext cx="7704000" cy="4314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A9F19"/>
              </a:buClr>
              <a:buSzPct val="80000"/>
              <a:buFont typeface="Arial" panose="020B0604020202020204" pitchFamily="34" charset="0"/>
              <a:buChar char="•"/>
              <a:defRPr sz="2000" b="0" baseline="0">
                <a:solidFill>
                  <a:srgbClr val="20201E"/>
                </a:solidFill>
              </a:defRPr>
            </a:lvl1pPr>
          </a:lstStyle>
          <a:p>
            <a:pPr lvl="0"/>
            <a:r>
              <a:rPr lang="de-DE" dirty="0" smtClean="0"/>
              <a:t>Bullet Points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4293716"/>
            <a:ext cx="7704000" cy="431428"/>
          </a:xfrm>
          <a:prstGeom prst="rect">
            <a:avLst/>
          </a:prstGeom>
        </p:spPr>
        <p:txBody>
          <a:bodyPr/>
          <a:lstStyle>
            <a:lvl1pPr marL="342000" indent="-342000">
              <a:buClr>
                <a:srgbClr val="DA9F19"/>
              </a:buClr>
              <a:buSzPct val="80000"/>
              <a:buFont typeface="+mj-lt"/>
              <a:buAutoNum type="arabicPeriod"/>
              <a:defRPr sz="2000" b="0">
                <a:solidFill>
                  <a:srgbClr val="20201E"/>
                </a:solidFill>
              </a:defRPr>
            </a:lvl1pPr>
          </a:lstStyle>
          <a:p>
            <a:pPr lvl="0"/>
            <a:r>
              <a:rPr lang="de-DE" sz="2000" b="0" dirty="0" err="1" smtClean="0"/>
              <a:t>Numbering</a:t>
            </a:r>
            <a:endParaRPr lang="de-DE" dirty="0" smtClean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332929"/>
            <a:ext cx="7128792" cy="79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0388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sz="3600" dirty="0" smtClean="0"/>
              <a:t>Title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slide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24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5" name="Grafik 4" descr="ABS-Logoleiste_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5914000"/>
            <a:ext cx="8964488" cy="8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6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29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9000"/>
            <a:lum/>
          </a:blip>
          <a:srcRect/>
          <a:stretch>
            <a:fillRect l="5000" t="-166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7019"/>
            <a:ext cx="9144000" cy="9686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0" y="116632"/>
            <a:ext cx="2664000" cy="1582796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612560" y="2391023"/>
            <a:ext cx="7632848" cy="11819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DA9F19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solidFill>
                  <a:srgbClr val="303880"/>
                </a:solidFill>
                <a:latin typeface="+mj-lt"/>
              </a:rPr>
              <a:t>Gravur Condensed </a:t>
            </a:r>
            <a:r>
              <a:rPr lang="de-DE" sz="4000" dirty="0" err="1" smtClean="0">
                <a:solidFill>
                  <a:srgbClr val="303880"/>
                </a:solidFill>
                <a:latin typeface="+mj-lt"/>
              </a:rPr>
              <a:t>or</a:t>
            </a:r>
            <a:r>
              <a:rPr lang="de-DE" sz="4000" dirty="0" smtClean="0">
                <a:solidFill>
                  <a:srgbClr val="303880"/>
                </a:solidFill>
                <a:latin typeface="+mj-lt"/>
              </a:rPr>
              <a:t> Calibri, 40, </a:t>
            </a:r>
            <a:r>
              <a:rPr lang="de-DE" sz="4000" dirty="0" err="1" smtClean="0">
                <a:solidFill>
                  <a:srgbClr val="303880"/>
                </a:solidFill>
                <a:latin typeface="+mj-lt"/>
              </a:rPr>
              <a:t>bold</a:t>
            </a:r>
            <a:r>
              <a:rPr lang="de-DE" sz="4000" dirty="0" smtClean="0">
                <a:solidFill>
                  <a:srgbClr val="303880"/>
                </a:solidFill>
                <a:latin typeface="+mj-lt"/>
              </a:rPr>
              <a:t>, Blue</a:t>
            </a:r>
            <a:endParaRPr lang="de-DE" sz="4000" dirty="0">
              <a:solidFill>
                <a:srgbClr val="303880"/>
              </a:solidFill>
              <a:latin typeface="+mj-lt"/>
            </a:endParaRPr>
          </a:p>
        </p:txBody>
      </p:sp>
      <p:pic>
        <p:nvPicPr>
          <p:cNvPr id="5" name="Picture 11" descr="welt_b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4050" y="1825625"/>
            <a:ext cx="82391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3" descr="ABS2_Letterhead_ohne Afrika_en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5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9000"/>
            <a:lum/>
          </a:blip>
          <a:srcRect/>
          <a:stretch>
            <a:fillRect l="5000" t="-166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568"/>
            <a:ext cx="626364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93" r:id="rId3"/>
    <p:sldLayoutId id="2147483694" r:id="rId4"/>
    <p:sldLayoutId id="2147483705" r:id="rId5"/>
    <p:sldLayoutId id="2147483707" r:id="rId6"/>
    <p:sldLayoutId id="2147483708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9000"/>
            <a:lum/>
          </a:blip>
          <a:srcRect/>
          <a:stretch>
            <a:fillRect l="5000" t="-166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568"/>
            <a:ext cx="626364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000"/>
            <a:lum/>
          </a:blip>
          <a:srcRect/>
          <a:stretch>
            <a:fillRect l="5000" t="-166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568"/>
            <a:ext cx="626364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-initiative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3764632"/>
            <a:ext cx="8072494" cy="1032520"/>
          </a:xfrm>
        </p:spPr>
        <p:txBody>
          <a:bodyPr/>
          <a:lstStyle/>
          <a:p>
            <a:r>
              <a:rPr lang="en-US" sz="1600" b="1" dirty="0"/>
              <a:t>Mainstreaming Biodiversity: Innovative Opportunities for Business </a:t>
            </a:r>
          </a:p>
          <a:p>
            <a:r>
              <a:rPr lang="en-US" sz="1600" b="1" dirty="0"/>
              <a:t>(</a:t>
            </a:r>
            <a:r>
              <a:rPr lang="en-US" sz="1600" b="1" dirty="0" err="1"/>
              <a:t>Pyeongchang</a:t>
            </a:r>
            <a:r>
              <a:rPr lang="en-US" sz="1600" b="1" dirty="0"/>
              <a:t>, Korea, 12-14 October, 2014) </a:t>
            </a:r>
          </a:p>
          <a:p>
            <a:endParaRPr lang="de-DE" sz="1600" dirty="0"/>
          </a:p>
          <a:p>
            <a:r>
              <a:rPr lang="de-DE" sz="1600" dirty="0" smtClean="0"/>
              <a:t> 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r>
              <a:rPr lang="da-DK" sz="1600" i="1" dirty="0"/>
              <a:t> </a:t>
            </a:r>
            <a:endParaRPr lang="de-DE" sz="1600" dirty="0"/>
          </a:p>
          <a:p>
            <a:r>
              <a:rPr lang="en-GB" sz="1600" b="1" i="1" dirty="0" smtClean="0"/>
              <a:t> </a:t>
            </a:r>
          </a:p>
          <a:p>
            <a:endParaRPr lang="en-GB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925815" y="4941168"/>
            <a:ext cx="3823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Suhel al-Janabi</a:t>
            </a:r>
          </a:p>
          <a:p>
            <a:pPr algn="ctr"/>
            <a:r>
              <a:rPr lang="de-DE" sz="1600" dirty="0" smtClean="0"/>
              <a:t>ABS </a:t>
            </a:r>
            <a:r>
              <a:rPr lang="de-DE" sz="1600" dirty="0" err="1" smtClean="0"/>
              <a:t>Capacity</a:t>
            </a:r>
            <a:r>
              <a:rPr lang="de-DE" sz="1600" dirty="0" smtClean="0"/>
              <a:t> Development Initiative </a:t>
            </a:r>
          </a:p>
          <a:p>
            <a:pPr algn="ctr"/>
            <a:r>
              <a:rPr lang="de-DE" sz="1600" dirty="0" smtClean="0"/>
              <a:t>Co-Manager 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475656" y="1988840"/>
            <a:ext cx="5957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Nagoya Protocol Capacity Development Needs </a:t>
            </a:r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i="1" dirty="0" smtClean="0"/>
          </a:p>
          <a:p>
            <a:pPr algn="ctr"/>
            <a:r>
              <a:rPr lang="en-GB" sz="2000" i="1" dirty="0" smtClean="0"/>
              <a:t>Business and Biodiversity Forum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1997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2698750" y="692696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chemeClr val="accent2"/>
                </a:solidFill>
              </a:rPr>
              <a:t>u</a:t>
            </a:r>
            <a:r>
              <a:rPr lang="en-GB" sz="2800" dirty="0" smtClean="0">
                <a:solidFill>
                  <a:schemeClr val="accent2"/>
                </a:solidFill>
              </a:rPr>
              <a:t>se of GR: concept</a:t>
            </a: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76200" y="3318032"/>
            <a:ext cx="2351088" cy="1579562"/>
          </a:xfrm>
          <a:custGeom>
            <a:avLst/>
            <a:gdLst>
              <a:gd name="connsiteX0" fmla="*/ 0 w 2351281"/>
              <a:gd name="connsiteY0" fmla="*/ 193932 h 1939315"/>
              <a:gd name="connsiteX1" fmla="*/ 56802 w 2351281"/>
              <a:gd name="connsiteY1" fmla="*/ 56801 h 1939315"/>
              <a:gd name="connsiteX2" fmla="*/ 193933 w 2351281"/>
              <a:gd name="connsiteY2" fmla="*/ 0 h 1939315"/>
              <a:gd name="connsiteX3" fmla="*/ 2157349 w 2351281"/>
              <a:gd name="connsiteY3" fmla="*/ 0 h 1939315"/>
              <a:gd name="connsiteX4" fmla="*/ 2294480 w 2351281"/>
              <a:gd name="connsiteY4" fmla="*/ 56802 h 1939315"/>
              <a:gd name="connsiteX5" fmla="*/ 2351281 w 2351281"/>
              <a:gd name="connsiteY5" fmla="*/ 193933 h 1939315"/>
              <a:gd name="connsiteX6" fmla="*/ 2351281 w 2351281"/>
              <a:gd name="connsiteY6" fmla="*/ 1745383 h 1939315"/>
              <a:gd name="connsiteX7" fmla="*/ 2294480 w 2351281"/>
              <a:gd name="connsiteY7" fmla="*/ 1882514 h 1939315"/>
              <a:gd name="connsiteX8" fmla="*/ 2157349 w 2351281"/>
              <a:gd name="connsiteY8" fmla="*/ 1939315 h 1939315"/>
              <a:gd name="connsiteX9" fmla="*/ 193932 w 2351281"/>
              <a:gd name="connsiteY9" fmla="*/ 1939315 h 1939315"/>
              <a:gd name="connsiteX10" fmla="*/ 56801 w 2351281"/>
              <a:gd name="connsiteY10" fmla="*/ 1882514 h 1939315"/>
              <a:gd name="connsiteX11" fmla="*/ 0 w 2351281"/>
              <a:gd name="connsiteY11" fmla="*/ 1745383 h 1939315"/>
              <a:gd name="connsiteX12" fmla="*/ 0 w 2351281"/>
              <a:gd name="connsiteY12" fmla="*/ 193932 h 19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1281" h="1939315">
                <a:moveTo>
                  <a:pt x="0" y="193932"/>
                </a:moveTo>
                <a:cubicBezTo>
                  <a:pt x="0" y="142498"/>
                  <a:pt x="20432" y="93171"/>
                  <a:pt x="56802" y="56801"/>
                </a:cubicBezTo>
                <a:cubicBezTo>
                  <a:pt x="93171" y="20432"/>
                  <a:pt x="142499" y="0"/>
                  <a:pt x="193933" y="0"/>
                </a:cubicBezTo>
                <a:lnTo>
                  <a:pt x="2157349" y="0"/>
                </a:lnTo>
                <a:cubicBezTo>
                  <a:pt x="2208783" y="0"/>
                  <a:pt x="2258110" y="20432"/>
                  <a:pt x="2294480" y="56802"/>
                </a:cubicBezTo>
                <a:cubicBezTo>
                  <a:pt x="2330849" y="93171"/>
                  <a:pt x="2351281" y="142499"/>
                  <a:pt x="2351281" y="193933"/>
                </a:cubicBezTo>
                <a:lnTo>
                  <a:pt x="2351281" y="1745383"/>
                </a:lnTo>
                <a:cubicBezTo>
                  <a:pt x="2351281" y="1796817"/>
                  <a:pt x="2330849" y="1846144"/>
                  <a:pt x="2294480" y="1882514"/>
                </a:cubicBezTo>
                <a:cubicBezTo>
                  <a:pt x="2258111" y="1918883"/>
                  <a:pt x="2208783" y="1939315"/>
                  <a:pt x="2157349" y="1939315"/>
                </a:cubicBezTo>
                <a:lnTo>
                  <a:pt x="193932" y="1939315"/>
                </a:lnTo>
                <a:cubicBezTo>
                  <a:pt x="142498" y="1939315"/>
                  <a:pt x="93171" y="1918883"/>
                  <a:pt x="56801" y="1882514"/>
                </a:cubicBezTo>
                <a:cubicBezTo>
                  <a:pt x="20432" y="1846145"/>
                  <a:pt x="0" y="1796817"/>
                  <a:pt x="0" y="1745383"/>
                </a:cubicBezTo>
                <a:lnTo>
                  <a:pt x="0" y="193932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394" tIns="69394" rIns="69394" bIns="484962"/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CA" sz="1600">
              <a:solidFill>
                <a:srgbClr val="000000"/>
              </a:solidFill>
            </a:endParaRPr>
          </a:p>
          <a:p>
            <a:pPr marL="114300" lvl="1" indent="-114300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CA" sz="1600">
                <a:solidFill>
                  <a:srgbClr val="000000"/>
                </a:solidFill>
              </a:rPr>
              <a:t>Animal, plant, microbial</a:t>
            </a:r>
          </a:p>
        </p:txBody>
      </p:sp>
      <p:sp>
        <p:nvSpPr>
          <p:cNvPr id="10" name="Freeform 8"/>
          <p:cNvSpPr/>
          <p:nvPr/>
        </p:nvSpPr>
        <p:spPr bwMode="auto">
          <a:xfrm>
            <a:off x="608013" y="2611594"/>
            <a:ext cx="2090737" cy="831850"/>
          </a:xfrm>
          <a:custGeom>
            <a:avLst/>
            <a:gdLst>
              <a:gd name="connsiteX0" fmla="*/ 0 w 2090027"/>
              <a:gd name="connsiteY0" fmla="*/ 83114 h 831135"/>
              <a:gd name="connsiteX1" fmla="*/ 24344 w 2090027"/>
              <a:gd name="connsiteY1" fmla="*/ 24344 h 831135"/>
              <a:gd name="connsiteX2" fmla="*/ 83115 w 2090027"/>
              <a:gd name="connsiteY2" fmla="*/ 1 h 831135"/>
              <a:gd name="connsiteX3" fmla="*/ 2006913 w 2090027"/>
              <a:gd name="connsiteY3" fmla="*/ 0 h 831135"/>
              <a:gd name="connsiteX4" fmla="*/ 2065683 w 2090027"/>
              <a:gd name="connsiteY4" fmla="*/ 24344 h 831135"/>
              <a:gd name="connsiteX5" fmla="*/ 2090026 w 2090027"/>
              <a:gd name="connsiteY5" fmla="*/ 83115 h 831135"/>
              <a:gd name="connsiteX6" fmla="*/ 2090027 w 2090027"/>
              <a:gd name="connsiteY6" fmla="*/ 748021 h 831135"/>
              <a:gd name="connsiteX7" fmla="*/ 2065683 w 2090027"/>
              <a:gd name="connsiteY7" fmla="*/ 806791 h 831135"/>
              <a:gd name="connsiteX8" fmla="*/ 2006912 w 2090027"/>
              <a:gd name="connsiteY8" fmla="*/ 831135 h 831135"/>
              <a:gd name="connsiteX9" fmla="*/ 83114 w 2090027"/>
              <a:gd name="connsiteY9" fmla="*/ 831135 h 831135"/>
              <a:gd name="connsiteX10" fmla="*/ 24344 w 2090027"/>
              <a:gd name="connsiteY10" fmla="*/ 806791 h 831135"/>
              <a:gd name="connsiteX11" fmla="*/ 1 w 2090027"/>
              <a:gd name="connsiteY11" fmla="*/ 748020 h 831135"/>
              <a:gd name="connsiteX12" fmla="*/ 0 w 2090027"/>
              <a:gd name="connsiteY12" fmla="*/ 83114 h 83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027" h="831135">
                <a:moveTo>
                  <a:pt x="0" y="83114"/>
                </a:moveTo>
                <a:cubicBezTo>
                  <a:pt x="0" y="61071"/>
                  <a:pt x="8757" y="39930"/>
                  <a:pt x="24344" y="24344"/>
                </a:cubicBezTo>
                <a:cubicBezTo>
                  <a:pt x="39931" y="8757"/>
                  <a:pt x="61071" y="1"/>
                  <a:pt x="83115" y="1"/>
                </a:cubicBezTo>
                <a:lnTo>
                  <a:pt x="2006913" y="0"/>
                </a:lnTo>
                <a:cubicBezTo>
                  <a:pt x="2028956" y="0"/>
                  <a:pt x="2050097" y="8757"/>
                  <a:pt x="2065683" y="24344"/>
                </a:cubicBezTo>
                <a:cubicBezTo>
                  <a:pt x="2081270" y="39931"/>
                  <a:pt x="2090026" y="61071"/>
                  <a:pt x="2090026" y="83115"/>
                </a:cubicBezTo>
                <a:cubicBezTo>
                  <a:pt x="2090026" y="304750"/>
                  <a:pt x="2090027" y="526386"/>
                  <a:pt x="2090027" y="748021"/>
                </a:cubicBezTo>
                <a:cubicBezTo>
                  <a:pt x="2090027" y="770064"/>
                  <a:pt x="2081270" y="791205"/>
                  <a:pt x="2065683" y="806791"/>
                </a:cubicBezTo>
                <a:cubicBezTo>
                  <a:pt x="2050096" y="822378"/>
                  <a:pt x="2028956" y="831135"/>
                  <a:pt x="2006912" y="831135"/>
                </a:cubicBezTo>
                <a:lnTo>
                  <a:pt x="83114" y="831135"/>
                </a:lnTo>
                <a:cubicBezTo>
                  <a:pt x="61071" y="831135"/>
                  <a:pt x="39930" y="822378"/>
                  <a:pt x="24344" y="806791"/>
                </a:cubicBezTo>
                <a:cubicBezTo>
                  <a:pt x="8757" y="791204"/>
                  <a:pt x="0" y="770064"/>
                  <a:pt x="1" y="748020"/>
                </a:cubicBezTo>
                <a:cubicBezTo>
                  <a:pt x="1" y="526385"/>
                  <a:pt x="0" y="304749"/>
                  <a:pt x="0" y="8311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8633" tIns="47203" rIns="58633" bIns="47203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CA" sz="1600" dirty="0"/>
              <a:t>Different type of genetic resources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981200" y="1849594"/>
            <a:ext cx="3451225" cy="3048000"/>
            <a:chOff x="1981200" y="2362200"/>
            <a:chExt cx="3451225" cy="3048000"/>
          </a:xfrm>
        </p:grpSpPr>
        <p:sp>
          <p:nvSpPr>
            <p:cNvPr id="9" name="Curved Down Arrow 7"/>
            <p:cNvSpPr/>
            <p:nvPr/>
          </p:nvSpPr>
          <p:spPr bwMode="auto">
            <a:xfrm>
              <a:off x="1981200" y="2362200"/>
              <a:ext cx="2335213" cy="723900"/>
            </a:xfrm>
            <a:prstGeom prst="curvedDownArrow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9"/>
            <p:cNvSpPr/>
            <p:nvPr/>
          </p:nvSpPr>
          <p:spPr bwMode="auto">
            <a:xfrm>
              <a:off x="2819400" y="3754438"/>
              <a:ext cx="2411413" cy="1655762"/>
            </a:xfrm>
            <a:custGeom>
              <a:avLst/>
              <a:gdLst>
                <a:gd name="connsiteX0" fmla="*/ 0 w 2351281"/>
                <a:gd name="connsiteY0" fmla="*/ 193932 h 1939315"/>
                <a:gd name="connsiteX1" fmla="*/ 56802 w 2351281"/>
                <a:gd name="connsiteY1" fmla="*/ 56801 h 1939315"/>
                <a:gd name="connsiteX2" fmla="*/ 193933 w 2351281"/>
                <a:gd name="connsiteY2" fmla="*/ 0 h 1939315"/>
                <a:gd name="connsiteX3" fmla="*/ 2157349 w 2351281"/>
                <a:gd name="connsiteY3" fmla="*/ 0 h 1939315"/>
                <a:gd name="connsiteX4" fmla="*/ 2294480 w 2351281"/>
                <a:gd name="connsiteY4" fmla="*/ 56802 h 1939315"/>
                <a:gd name="connsiteX5" fmla="*/ 2351281 w 2351281"/>
                <a:gd name="connsiteY5" fmla="*/ 193933 h 1939315"/>
                <a:gd name="connsiteX6" fmla="*/ 2351281 w 2351281"/>
                <a:gd name="connsiteY6" fmla="*/ 1745383 h 1939315"/>
                <a:gd name="connsiteX7" fmla="*/ 2294480 w 2351281"/>
                <a:gd name="connsiteY7" fmla="*/ 1882514 h 1939315"/>
                <a:gd name="connsiteX8" fmla="*/ 2157349 w 2351281"/>
                <a:gd name="connsiteY8" fmla="*/ 1939315 h 1939315"/>
                <a:gd name="connsiteX9" fmla="*/ 193932 w 2351281"/>
                <a:gd name="connsiteY9" fmla="*/ 1939315 h 1939315"/>
                <a:gd name="connsiteX10" fmla="*/ 56801 w 2351281"/>
                <a:gd name="connsiteY10" fmla="*/ 1882514 h 1939315"/>
                <a:gd name="connsiteX11" fmla="*/ 0 w 2351281"/>
                <a:gd name="connsiteY11" fmla="*/ 1745383 h 1939315"/>
                <a:gd name="connsiteX12" fmla="*/ 0 w 2351281"/>
                <a:gd name="connsiteY12" fmla="*/ 193932 h 193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1281" h="1939315">
                  <a:moveTo>
                    <a:pt x="0" y="193932"/>
                  </a:moveTo>
                  <a:cubicBezTo>
                    <a:pt x="0" y="142498"/>
                    <a:pt x="20432" y="93171"/>
                    <a:pt x="56802" y="56801"/>
                  </a:cubicBezTo>
                  <a:cubicBezTo>
                    <a:pt x="93171" y="20432"/>
                    <a:pt x="142499" y="0"/>
                    <a:pt x="193933" y="0"/>
                  </a:cubicBezTo>
                  <a:lnTo>
                    <a:pt x="2157349" y="0"/>
                  </a:lnTo>
                  <a:cubicBezTo>
                    <a:pt x="2208783" y="0"/>
                    <a:pt x="2258110" y="20432"/>
                    <a:pt x="2294480" y="56802"/>
                  </a:cubicBezTo>
                  <a:cubicBezTo>
                    <a:pt x="2330849" y="93171"/>
                    <a:pt x="2351281" y="142499"/>
                    <a:pt x="2351281" y="193933"/>
                  </a:cubicBezTo>
                  <a:lnTo>
                    <a:pt x="2351281" y="1745383"/>
                  </a:lnTo>
                  <a:cubicBezTo>
                    <a:pt x="2351281" y="1796817"/>
                    <a:pt x="2330849" y="1846144"/>
                    <a:pt x="2294480" y="1882514"/>
                  </a:cubicBezTo>
                  <a:cubicBezTo>
                    <a:pt x="2258111" y="1918883"/>
                    <a:pt x="2208783" y="1939315"/>
                    <a:pt x="2157349" y="1939315"/>
                  </a:cubicBezTo>
                  <a:lnTo>
                    <a:pt x="193932" y="1939315"/>
                  </a:lnTo>
                  <a:cubicBezTo>
                    <a:pt x="142498" y="1939315"/>
                    <a:pt x="93171" y="1918883"/>
                    <a:pt x="56801" y="1882514"/>
                  </a:cubicBezTo>
                  <a:cubicBezTo>
                    <a:pt x="20432" y="1846145"/>
                    <a:pt x="0" y="1796817"/>
                    <a:pt x="0" y="1745383"/>
                  </a:cubicBezTo>
                  <a:lnTo>
                    <a:pt x="0" y="193932"/>
                  </a:lnTo>
                  <a:close/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9394" tIns="69394" rIns="69394" bIns="484962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marL="114300" lvl="1" indent="-114300" defTabSz="577850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</a:rPr>
                <a:t>Research &amp; development </a:t>
              </a:r>
              <a:br>
                <a:rPr lang="en-US" sz="1600" dirty="0" smtClean="0">
                  <a:solidFill>
                    <a:srgbClr val="000000"/>
                  </a:solidFill>
                </a:rPr>
              </a:br>
              <a:r>
                <a:rPr lang="en-US" sz="1600" dirty="0" smtClean="0">
                  <a:solidFill>
                    <a:srgbClr val="000000"/>
                  </a:solidFill>
                </a:rPr>
                <a:t>- commercial</a:t>
              </a:r>
              <a:br>
                <a:rPr lang="en-US" sz="1600" dirty="0" smtClean="0">
                  <a:solidFill>
                    <a:srgbClr val="000000"/>
                  </a:solidFill>
                </a:rPr>
              </a:br>
              <a:r>
                <a:rPr lang="en-US" sz="1600" dirty="0" smtClean="0">
                  <a:solidFill>
                    <a:srgbClr val="000000"/>
                  </a:solidFill>
                </a:rPr>
                <a:t>- non commercial</a:t>
              </a:r>
            </a:p>
            <a:p>
              <a:pPr marL="114300" lvl="1" indent="-114300" algn="ctr" defTabSz="577850">
                <a:lnSpc>
                  <a:spcPct val="90000"/>
                </a:lnSpc>
                <a:spcAft>
                  <a:spcPct val="15000"/>
                </a:spcAft>
              </a:pPr>
              <a:r>
                <a:rPr lang="en-US" sz="1600" i="1" dirty="0" smtClean="0">
                  <a:solidFill>
                    <a:srgbClr val="000000"/>
                  </a:solidFill>
                </a:rPr>
                <a:t>based on PIC / MAT </a:t>
              </a:r>
              <a:endParaRPr lang="en-US" sz="1600" i="1" dirty="0">
                <a:solidFill>
                  <a:srgbClr val="000000"/>
                </a:solidFill>
              </a:endParaRP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</a:pPr>
              <a:endParaRPr lang="en-CA"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341688" y="3124200"/>
              <a:ext cx="2090737" cy="831850"/>
            </a:xfrm>
            <a:custGeom>
              <a:avLst/>
              <a:gdLst>
                <a:gd name="connsiteX0" fmla="*/ 0 w 2090027"/>
                <a:gd name="connsiteY0" fmla="*/ 83114 h 831135"/>
                <a:gd name="connsiteX1" fmla="*/ 24344 w 2090027"/>
                <a:gd name="connsiteY1" fmla="*/ 24344 h 831135"/>
                <a:gd name="connsiteX2" fmla="*/ 83115 w 2090027"/>
                <a:gd name="connsiteY2" fmla="*/ 1 h 831135"/>
                <a:gd name="connsiteX3" fmla="*/ 2006913 w 2090027"/>
                <a:gd name="connsiteY3" fmla="*/ 0 h 831135"/>
                <a:gd name="connsiteX4" fmla="*/ 2065683 w 2090027"/>
                <a:gd name="connsiteY4" fmla="*/ 24344 h 831135"/>
                <a:gd name="connsiteX5" fmla="*/ 2090026 w 2090027"/>
                <a:gd name="connsiteY5" fmla="*/ 83115 h 831135"/>
                <a:gd name="connsiteX6" fmla="*/ 2090027 w 2090027"/>
                <a:gd name="connsiteY6" fmla="*/ 748021 h 831135"/>
                <a:gd name="connsiteX7" fmla="*/ 2065683 w 2090027"/>
                <a:gd name="connsiteY7" fmla="*/ 806791 h 831135"/>
                <a:gd name="connsiteX8" fmla="*/ 2006912 w 2090027"/>
                <a:gd name="connsiteY8" fmla="*/ 831135 h 831135"/>
                <a:gd name="connsiteX9" fmla="*/ 83114 w 2090027"/>
                <a:gd name="connsiteY9" fmla="*/ 831135 h 831135"/>
                <a:gd name="connsiteX10" fmla="*/ 24344 w 2090027"/>
                <a:gd name="connsiteY10" fmla="*/ 806791 h 831135"/>
                <a:gd name="connsiteX11" fmla="*/ 1 w 2090027"/>
                <a:gd name="connsiteY11" fmla="*/ 748020 h 831135"/>
                <a:gd name="connsiteX12" fmla="*/ 0 w 2090027"/>
                <a:gd name="connsiteY12" fmla="*/ 83114 h 83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0027" h="831135">
                  <a:moveTo>
                    <a:pt x="0" y="83114"/>
                  </a:moveTo>
                  <a:cubicBezTo>
                    <a:pt x="0" y="61071"/>
                    <a:pt x="8757" y="39930"/>
                    <a:pt x="24344" y="24344"/>
                  </a:cubicBezTo>
                  <a:cubicBezTo>
                    <a:pt x="39931" y="8757"/>
                    <a:pt x="61071" y="1"/>
                    <a:pt x="83115" y="1"/>
                  </a:cubicBezTo>
                  <a:lnTo>
                    <a:pt x="2006913" y="0"/>
                  </a:lnTo>
                  <a:cubicBezTo>
                    <a:pt x="2028956" y="0"/>
                    <a:pt x="2050097" y="8757"/>
                    <a:pt x="2065683" y="24344"/>
                  </a:cubicBezTo>
                  <a:cubicBezTo>
                    <a:pt x="2081270" y="39931"/>
                    <a:pt x="2090026" y="61071"/>
                    <a:pt x="2090026" y="83115"/>
                  </a:cubicBezTo>
                  <a:cubicBezTo>
                    <a:pt x="2090026" y="304750"/>
                    <a:pt x="2090027" y="526386"/>
                    <a:pt x="2090027" y="748021"/>
                  </a:cubicBezTo>
                  <a:cubicBezTo>
                    <a:pt x="2090027" y="770064"/>
                    <a:pt x="2081270" y="791205"/>
                    <a:pt x="2065683" y="806791"/>
                  </a:cubicBezTo>
                  <a:cubicBezTo>
                    <a:pt x="2050096" y="822378"/>
                    <a:pt x="2028956" y="831135"/>
                    <a:pt x="2006912" y="831135"/>
                  </a:cubicBezTo>
                  <a:lnTo>
                    <a:pt x="83114" y="831135"/>
                  </a:lnTo>
                  <a:cubicBezTo>
                    <a:pt x="61071" y="831135"/>
                    <a:pt x="39930" y="822378"/>
                    <a:pt x="24344" y="806791"/>
                  </a:cubicBezTo>
                  <a:cubicBezTo>
                    <a:pt x="8757" y="791204"/>
                    <a:pt x="0" y="770064"/>
                    <a:pt x="1" y="748020"/>
                  </a:cubicBezTo>
                  <a:cubicBezTo>
                    <a:pt x="1" y="526385"/>
                    <a:pt x="0" y="304749"/>
                    <a:pt x="0" y="8311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633" tIns="47203" rIns="58633" bIns="4720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1600" dirty="0"/>
                <a:t>Used for different purposes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953000" y="1844824"/>
            <a:ext cx="3810000" cy="3052770"/>
            <a:chOff x="4953000" y="2357430"/>
            <a:chExt cx="3810000" cy="3052770"/>
          </a:xfrm>
        </p:grpSpPr>
        <p:sp>
          <p:nvSpPr>
            <p:cNvPr id="13" name="Freeform 12"/>
            <p:cNvSpPr/>
            <p:nvPr/>
          </p:nvSpPr>
          <p:spPr bwMode="auto">
            <a:xfrm>
              <a:off x="5638800" y="3754438"/>
              <a:ext cx="3124200" cy="1655762"/>
            </a:xfrm>
            <a:custGeom>
              <a:avLst/>
              <a:gdLst>
                <a:gd name="connsiteX0" fmla="*/ 0 w 2351281"/>
                <a:gd name="connsiteY0" fmla="*/ 193932 h 1939315"/>
                <a:gd name="connsiteX1" fmla="*/ 56802 w 2351281"/>
                <a:gd name="connsiteY1" fmla="*/ 56801 h 1939315"/>
                <a:gd name="connsiteX2" fmla="*/ 193933 w 2351281"/>
                <a:gd name="connsiteY2" fmla="*/ 0 h 1939315"/>
                <a:gd name="connsiteX3" fmla="*/ 2157349 w 2351281"/>
                <a:gd name="connsiteY3" fmla="*/ 0 h 1939315"/>
                <a:gd name="connsiteX4" fmla="*/ 2294480 w 2351281"/>
                <a:gd name="connsiteY4" fmla="*/ 56802 h 1939315"/>
                <a:gd name="connsiteX5" fmla="*/ 2351281 w 2351281"/>
                <a:gd name="connsiteY5" fmla="*/ 193933 h 1939315"/>
                <a:gd name="connsiteX6" fmla="*/ 2351281 w 2351281"/>
                <a:gd name="connsiteY6" fmla="*/ 1745383 h 1939315"/>
                <a:gd name="connsiteX7" fmla="*/ 2294480 w 2351281"/>
                <a:gd name="connsiteY7" fmla="*/ 1882514 h 1939315"/>
                <a:gd name="connsiteX8" fmla="*/ 2157349 w 2351281"/>
                <a:gd name="connsiteY8" fmla="*/ 1939315 h 1939315"/>
                <a:gd name="connsiteX9" fmla="*/ 193932 w 2351281"/>
                <a:gd name="connsiteY9" fmla="*/ 1939315 h 1939315"/>
                <a:gd name="connsiteX10" fmla="*/ 56801 w 2351281"/>
                <a:gd name="connsiteY10" fmla="*/ 1882514 h 1939315"/>
                <a:gd name="connsiteX11" fmla="*/ 0 w 2351281"/>
                <a:gd name="connsiteY11" fmla="*/ 1745383 h 1939315"/>
                <a:gd name="connsiteX12" fmla="*/ 0 w 2351281"/>
                <a:gd name="connsiteY12" fmla="*/ 193932 h 193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1281" h="1939315">
                  <a:moveTo>
                    <a:pt x="0" y="193932"/>
                  </a:moveTo>
                  <a:cubicBezTo>
                    <a:pt x="0" y="142498"/>
                    <a:pt x="20432" y="93171"/>
                    <a:pt x="56802" y="56801"/>
                  </a:cubicBezTo>
                  <a:cubicBezTo>
                    <a:pt x="93171" y="20432"/>
                    <a:pt x="142499" y="0"/>
                    <a:pt x="193933" y="0"/>
                  </a:cubicBezTo>
                  <a:lnTo>
                    <a:pt x="2157349" y="0"/>
                  </a:lnTo>
                  <a:cubicBezTo>
                    <a:pt x="2208783" y="0"/>
                    <a:pt x="2258110" y="20432"/>
                    <a:pt x="2294480" y="56802"/>
                  </a:cubicBezTo>
                  <a:cubicBezTo>
                    <a:pt x="2330849" y="93171"/>
                    <a:pt x="2351281" y="142499"/>
                    <a:pt x="2351281" y="193933"/>
                  </a:cubicBezTo>
                  <a:lnTo>
                    <a:pt x="2351281" y="1745383"/>
                  </a:lnTo>
                  <a:cubicBezTo>
                    <a:pt x="2351281" y="1796817"/>
                    <a:pt x="2330849" y="1846144"/>
                    <a:pt x="2294480" y="1882514"/>
                  </a:cubicBezTo>
                  <a:cubicBezTo>
                    <a:pt x="2258111" y="1918883"/>
                    <a:pt x="2208783" y="1939315"/>
                    <a:pt x="2157349" y="1939315"/>
                  </a:cubicBezTo>
                  <a:lnTo>
                    <a:pt x="193932" y="1939315"/>
                  </a:lnTo>
                  <a:cubicBezTo>
                    <a:pt x="142498" y="1939315"/>
                    <a:pt x="93171" y="1918883"/>
                    <a:pt x="56801" y="1882514"/>
                  </a:cubicBezTo>
                  <a:cubicBezTo>
                    <a:pt x="20432" y="1846145"/>
                    <a:pt x="0" y="1796817"/>
                    <a:pt x="0" y="1745383"/>
                  </a:cubicBezTo>
                  <a:lnTo>
                    <a:pt x="0" y="193932"/>
                  </a:lnTo>
                  <a:close/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9394" tIns="69394" rIns="69394" bIns="484962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</a:rPr>
                <a:t>biotech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pharmaceuticals</a:t>
              </a:r>
              <a:endParaRPr lang="en-CA" sz="1600" dirty="0">
                <a:solidFill>
                  <a:srgbClr val="000000"/>
                </a:solidFill>
              </a:endParaRP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seed and crop protection</a:t>
              </a:r>
              <a:endParaRPr lang="en-CA" sz="1600" dirty="0">
                <a:solidFill>
                  <a:srgbClr val="000000"/>
                </a:solidFill>
              </a:endParaRP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personal care and cosmetics</a:t>
              </a:r>
              <a:endParaRPr lang="en-CA" sz="1600" dirty="0">
                <a:solidFill>
                  <a:srgbClr val="000000"/>
                </a:solidFill>
              </a:endParaRP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botanicals and horticulture</a:t>
              </a:r>
            </a:p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(farm) animal breeding</a:t>
              </a:r>
              <a:endParaRPr lang="en-CA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553200" y="3048000"/>
              <a:ext cx="2209800" cy="838200"/>
            </a:xfrm>
            <a:custGeom>
              <a:avLst/>
              <a:gdLst>
                <a:gd name="connsiteX0" fmla="*/ 0 w 2090027"/>
                <a:gd name="connsiteY0" fmla="*/ 83114 h 831135"/>
                <a:gd name="connsiteX1" fmla="*/ 24344 w 2090027"/>
                <a:gd name="connsiteY1" fmla="*/ 24344 h 831135"/>
                <a:gd name="connsiteX2" fmla="*/ 83115 w 2090027"/>
                <a:gd name="connsiteY2" fmla="*/ 1 h 831135"/>
                <a:gd name="connsiteX3" fmla="*/ 2006913 w 2090027"/>
                <a:gd name="connsiteY3" fmla="*/ 0 h 831135"/>
                <a:gd name="connsiteX4" fmla="*/ 2065683 w 2090027"/>
                <a:gd name="connsiteY4" fmla="*/ 24344 h 831135"/>
                <a:gd name="connsiteX5" fmla="*/ 2090026 w 2090027"/>
                <a:gd name="connsiteY5" fmla="*/ 83115 h 831135"/>
                <a:gd name="connsiteX6" fmla="*/ 2090027 w 2090027"/>
                <a:gd name="connsiteY6" fmla="*/ 748021 h 831135"/>
                <a:gd name="connsiteX7" fmla="*/ 2065683 w 2090027"/>
                <a:gd name="connsiteY7" fmla="*/ 806791 h 831135"/>
                <a:gd name="connsiteX8" fmla="*/ 2006912 w 2090027"/>
                <a:gd name="connsiteY8" fmla="*/ 831135 h 831135"/>
                <a:gd name="connsiteX9" fmla="*/ 83114 w 2090027"/>
                <a:gd name="connsiteY9" fmla="*/ 831135 h 831135"/>
                <a:gd name="connsiteX10" fmla="*/ 24344 w 2090027"/>
                <a:gd name="connsiteY10" fmla="*/ 806791 h 831135"/>
                <a:gd name="connsiteX11" fmla="*/ 1 w 2090027"/>
                <a:gd name="connsiteY11" fmla="*/ 748020 h 831135"/>
                <a:gd name="connsiteX12" fmla="*/ 0 w 2090027"/>
                <a:gd name="connsiteY12" fmla="*/ 83114 h 83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0027" h="831135">
                  <a:moveTo>
                    <a:pt x="0" y="83114"/>
                  </a:moveTo>
                  <a:cubicBezTo>
                    <a:pt x="0" y="61071"/>
                    <a:pt x="8757" y="39930"/>
                    <a:pt x="24344" y="24344"/>
                  </a:cubicBezTo>
                  <a:cubicBezTo>
                    <a:pt x="39931" y="8757"/>
                    <a:pt x="61071" y="1"/>
                    <a:pt x="83115" y="1"/>
                  </a:cubicBezTo>
                  <a:lnTo>
                    <a:pt x="2006913" y="0"/>
                  </a:lnTo>
                  <a:cubicBezTo>
                    <a:pt x="2028956" y="0"/>
                    <a:pt x="2050097" y="8757"/>
                    <a:pt x="2065683" y="24344"/>
                  </a:cubicBezTo>
                  <a:cubicBezTo>
                    <a:pt x="2081270" y="39931"/>
                    <a:pt x="2090026" y="61071"/>
                    <a:pt x="2090026" y="83115"/>
                  </a:cubicBezTo>
                  <a:cubicBezTo>
                    <a:pt x="2090026" y="304750"/>
                    <a:pt x="2090027" y="526386"/>
                    <a:pt x="2090027" y="748021"/>
                  </a:cubicBezTo>
                  <a:cubicBezTo>
                    <a:pt x="2090027" y="770064"/>
                    <a:pt x="2081270" y="791205"/>
                    <a:pt x="2065683" y="806791"/>
                  </a:cubicBezTo>
                  <a:cubicBezTo>
                    <a:pt x="2050096" y="822378"/>
                    <a:pt x="2028956" y="831135"/>
                    <a:pt x="2006912" y="831135"/>
                  </a:cubicBezTo>
                  <a:lnTo>
                    <a:pt x="83114" y="831135"/>
                  </a:lnTo>
                  <a:cubicBezTo>
                    <a:pt x="61071" y="831135"/>
                    <a:pt x="39930" y="822378"/>
                    <a:pt x="24344" y="806791"/>
                  </a:cubicBezTo>
                  <a:cubicBezTo>
                    <a:pt x="8757" y="791204"/>
                    <a:pt x="0" y="770064"/>
                    <a:pt x="1" y="748020"/>
                  </a:cubicBezTo>
                  <a:cubicBezTo>
                    <a:pt x="1" y="526385"/>
                    <a:pt x="0" y="304749"/>
                    <a:pt x="0" y="8311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633" tIns="47203" rIns="58633" bIns="47203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>
                  <a:solidFill>
                    <a:srgbClr val="FFFFFF"/>
                  </a:solidFill>
                </a:rPr>
                <a:t>Different types of users operating in different sectors </a:t>
              </a:r>
              <a:endParaRPr lang="en-CA" sz="1600">
                <a:solidFill>
                  <a:srgbClr val="FFFFFF"/>
                </a:solidFill>
              </a:endParaRPr>
            </a:p>
          </p:txBody>
        </p:sp>
        <p:sp>
          <p:nvSpPr>
            <p:cNvPr id="15" name="Curved Down Arrow 15"/>
            <p:cNvSpPr/>
            <p:nvPr/>
          </p:nvSpPr>
          <p:spPr bwMode="auto">
            <a:xfrm>
              <a:off x="4953000" y="2357430"/>
              <a:ext cx="2360613" cy="719138"/>
            </a:xfrm>
            <a:prstGeom prst="curvedDownArrow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35423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472" y="3449290"/>
            <a:ext cx="7043936" cy="29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97182"/>
            <a:ext cx="4107582" cy="122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7504" y="1864015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B050"/>
                </a:solidFill>
              </a:rPr>
              <a:t>BIOSCIENCE AT A </a:t>
            </a:r>
            <a:r>
              <a:rPr lang="en-US" sz="1600" b="0" dirty="0" smtClean="0">
                <a:solidFill>
                  <a:srgbClr val="00B050"/>
                </a:solidFill>
              </a:rPr>
              <a:t>CROSSROADS</a:t>
            </a:r>
            <a:r>
              <a:rPr lang="en-US" sz="1600" b="0" dirty="0">
                <a:solidFill>
                  <a:srgbClr val="00B050"/>
                </a:solidFill>
              </a:rPr>
              <a:t>: </a:t>
            </a:r>
            <a:r>
              <a:rPr lang="en-US" sz="1600" b="0" dirty="0" smtClean="0">
                <a:solidFill>
                  <a:srgbClr val="00B050"/>
                </a:solidFill>
              </a:rPr>
              <a:t>IMPLEMENTING THE </a:t>
            </a:r>
            <a:r>
              <a:rPr lang="en-US" sz="1600" b="0" dirty="0">
                <a:solidFill>
                  <a:srgbClr val="00B050"/>
                </a:solidFill>
              </a:rPr>
              <a:t>NAGOYA PROTOCOL IN A TIME </a:t>
            </a:r>
            <a:r>
              <a:rPr lang="en-US" sz="1600" b="0" dirty="0" smtClean="0">
                <a:solidFill>
                  <a:srgbClr val="00B050"/>
                </a:solidFill>
              </a:rPr>
              <a:t>OF SCIENTIFIC</a:t>
            </a:r>
            <a:r>
              <a:rPr lang="en-US" sz="1600" b="0" dirty="0">
                <a:solidFill>
                  <a:srgbClr val="00B050"/>
                </a:solidFill>
              </a:rPr>
              <a:t>,</a:t>
            </a:r>
          </a:p>
          <a:p>
            <a:r>
              <a:rPr lang="de-DE" sz="1600" b="0" dirty="0">
                <a:solidFill>
                  <a:srgbClr val="00B050"/>
                </a:solidFill>
              </a:rPr>
              <a:t>TECHNOLOGICAL AND INDUSTRY CHANGE*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1800" y="6536377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* 2013 by </a:t>
            </a:r>
            <a:r>
              <a:rPr lang="en-US" sz="1000" b="0" dirty="0"/>
              <a:t>Sarah A. Laird and Rachel P. </a:t>
            </a:r>
            <a:r>
              <a:rPr lang="en-US" sz="1000" b="0" dirty="0" err="1"/>
              <a:t>Wynberg</a:t>
            </a:r>
            <a:r>
              <a:rPr lang="en-US" sz="1000" b="0" dirty="0"/>
              <a:t>, as part of a series </a:t>
            </a:r>
            <a:r>
              <a:rPr lang="en-US" sz="1000" b="0" dirty="0" smtClean="0"/>
              <a:t>of  SCBD fact </a:t>
            </a:r>
            <a:r>
              <a:rPr lang="en-US" sz="1000" b="0" dirty="0"/>
              <a:t>sheets and policy briefs</a:t>
            </a:r>
            <a:endParaRPr lang="de-DE" sz="1000" dirty="0"/>
          </a:p>
        </p:txBody>
      </p:sp>
      <p:sp>
        <p:nvSpPr>
          <p:cNvPr id="6" name="Pfeil nach rechts 5"/>
          <p:cNvSpPr/>
          <p:nvPr/>
        </p:nvSpPr>
        <p:spPr bwMode="auto">
          <a:xfrm>
            <a:off x="395536" y="3789040"/>
            <a:ext cx="504056" cy="23762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395536" y="4127478"/>
            <a:ext cx="504056" cy="23762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265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03880"/>
                </a:solidFill>
                <a:latin typeface="+mn-lt"/>
              </a:rPr>
              <a:t>U</a:t>
            </a:r>
            <a:r>
              <a:rPr lang="en-US" sz="3200" dirty="0" smtClean="0">
                <a:solidFill>
                  <a:srgbClr val="303880"/>
                </a:solidFill>
                <a:latin typeface="+mn-lt"/>
              </a:rPr>
              <a:t>nderstand </a:t>
            </a:r>
            <a:r>
              <a:rPr lang="en-US" sz="3200" dirty="0">
                <a:solidFill>
                  <a:srgbClr val="303880"/>
                </a:solidFill>
                <a:latin typeface="+mn-lt"/>
              </a:rPr>
              <a:t>business and R&amp;D models</a:t>
            </a:r>
          </a:p>
          <a:p>
            <a:r>
              <a:rPr lang="en-US" sz="3200" dirty="0" smtClean="0">
                <a:solidFill>
                  <a:srgbClr val="303880"/>
                </a:solidFill>
                <a:latin typeface="+mn-lt"/>
              </a:rPr>
              <a:t>to </a:t>
            </a:r>
            <a:r>
              <a:rPr lang="en-US" sz="3200" dirty="0">
                <a:solidFill>
                  <a:srgbClr val="303880"/>
                </a:solidFill>
                <a:latin typeface="+mn-lt"/>
              </a:rPr>
              <a:t>guide policy makers </a:t>
            </a:r>
            <a:r>
              <a:rPr lang="en-US" sz="3200" dirty="0" smtClean="0">
                <a:solidFill>
                  <a:srgbClr val="303880"/>
                </a:solidFill>
                <a:latin typeface="+mn-lt"/>
              </a:rPr>
              <a:t>in </a:t>
            </a:r>
            <a:r>
              <a:rPr lang="en-US" sz="3200" dirty="0">
                <a:solidFill>
                  <a:srgbClr val="303880"/>
                </a:solidFill>
                <a:latin typeface="+mn-lt"/>
              </a:rPr>
              <a:t>the establishment of effective national </a:t>
            </a:r>
            <a:r>
              <a:rPr lang="en-US" sz="3200" dirty="0" smtClean="0">
                <a:solidFill>
                  <a:srgbClr val="303880"/>
                </a:solidFill>
                <a:latin typeface="+mn-lt"/>
              </a:rPr>
              <a:t>ABS systems</a:t>
            </a:r>
            <a:endParaRPr lang="en-US" sz="3200" dirty="0">
              <a:solidFill>
                <a:srgbClr val="303880"/>
              </a:solidFill>
              <a:latin typeface="+mn-lt"/>
            </a:endParaRPr>
          </a:p>
        </p:txBody>
      </p:sp>
      <p:sp>
        <p:nvSpPr>
          <p:cNvPr id="14" name="Pfeil nach rechts 10"/>
          <p:cNvSpPr/>
          <p:nvPr/>
        </p:nvSpPr>
        <p:spPr bwMode="auto">
          <a:xfrm>
            <a:off x="395536" y="4487518"/>
            <a:ext cx="504056" cy="23762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feil nach rechts 10"/>
          <p:cNvSpPr/>
          <p:nvPr/>
        </p:nvSpPr>
        <p:spPr bwMode="auto">
          <a:xfrm>
            <a:off x="395536" y="5495630"/>
            <a:ext cx="504056" cy="23762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err="1" smtClean="0"/>
              <a:t>Biotechnology</a:t>
            </a:r>
            <a:r>
              <a:rPr lang="fr-FR" dirty="0" smtClean="0"/>
              <a:t> 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337" y="1052736"/>
            <a:ext cx="8219256" cy="5073427"/>
          </a:xfrm>
        </p:spPr>
        <p:txBody>
          <a:bodyPr>
            <a:noAutofit/>
          </a:bodyPr>
          <a:lstStyle/>
          <a:p>
            <a:r>
              <a:rPr lang="fr-FR" sz="1600" b="1" dirty="0" err="1" smtClean="0">
                <a:latin typeface="Calibri" panose="020F0502020204030204" pitchFamily="34" charset="0"/>
              </a:rPr>
              <a:t>Market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fr-FR" sz="1600" dirty="0" smtClean="0">
                <a:latin typeface="Calibri" panose="020F0502020204030204" pitchFamily="34" charset="0"/>
              </a:rPr>
              <a:t>Global turnover </a:t>
            </a:r>
            <a:r>
              <a:rPr lang="fr-FR" sz="1600" dirty="0" err="1" smtClean="0">
                <a:latin typeface="Calibri" panose="020F0502020204030204" pitchFamily="34" charset="0"/>
              </a:rPr>
              <a:t>around</a:t>
            </a:r>
            <a:r>
              <a:rPr lang="fr-FR" sz="1600" dirty="0" smtClean="0">
                <a:latin typeface="Calibri" panose="020F0502020204030204" pitchFamily="34" charset="0"/>
              </a:rPr>
              <a:t> $ 75 billion </a:t>
            </a:r>
          </a:p>
          <a:p>
            <a:pPr lvl="1"/>
            <a:r>
              <a:rPr lang="fr-FR" sz="1600" dirty="0" smtClean="0">
                <a:latin typeface="Calibri" panose="020F0502020204030204" pitchFamily="34" charset="0"/>
              </a:rPr>
              <a:t>Young </a:t>
            </a:r>
            <a:r>
              <a:rPr lang="fr-FR" sz="1600" dirty="0" err="1">
                <a:latin typeface="Calibri" panose="020F0502020204030204" pitchFamily="34" charset="0"/>
              </a:rPr>
              <a:t>industry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with</a:t>
            </a:r>
            <a:r>
              <a:rPr lang="fr-FR" sz="1600" dirty="0">
                <a:latin typeface="Calibri" panose="020F0502020204030204" pitchFamily="34" charset="0"/>
              </a:rPr>
              <a:t> 3 main </a:t>
            </a:r>
            <a:r>
              <a:rPr lang="fr-FR" sz="1600" dirty="0" err="1">
                <a:latin typeface="Calibri" panose="020F0502020204030204" pitchFamily="34" charset="0"/>
              </a:rPr>
              <a:t>sub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sectors</a:t>
            </a:r>
            <a:r>
              <a:rPr lang="fr-FR" sz="1600" dirty="0">
                <a:latin typeface="Calibri" panose="020F0502020204030204" pitchFamily="34" charset="0"/>
              </a:rPr>
              <a:t> (green, </a:t>
            </a:r>
            <a:r>
              <a:rPr lang="fr-FR" sz="1600" dirty="0" err="1">
                <a:latin typeface="Calibri" panose="020F0502020204030204" pitchFamily="34" charset="0"/>
              </a:rPr>
              <a:t>red</a:t>
            </a:r>
            <a:r>
              <a:rPr lang="fr-FR" sz="1600" dirty="0">
                <a:latin typeface="Calibri" panose="020F0502020204030204" pitchFamily="34" charset="0"/>
              </a:rPr>
              <a:t>, white) (</a:t>
            </a:r>
            <a:r>
              <a:rPr lang="fr-FR" sz="1600" dirty="0" err="1">
                <a:latin typeface="Calibri" panose="020F0502020204030204" pitchFamily="34" charset="0"/>
              </a:rPr>
              <a:t>e.g</a:t>
            </a:r>
            <a:r>
              <a:rPr lang="fr-FR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biochemicals</a:t>
            </a:r>
            <a:r>
              <a:rPr lang="fr-FR" sz="1600" dirty="0">
                <a:latin typeface="Calibri" panose="020F0502020204030204" pitchFamily="34" charset="0"/>
              </a:rPr>
              <a:t>, b</a:t>
            </a:r>
            <a:r>
              <a:rPr lang="en-GB" sz="1600" dirty="0" err="1">
                <a:latin typeface="Calibri" panose="020F0502020204030204" pitchFamily="34" charset="0"/>
              </a:rPr>
              <a:t>iofuels</a:t>
            </a:r>
            <a:r>
              <a:rPr lang="en-GB" sz="1600" dirty="0">
                <a:latin typeface="Calibri" panose="020F0502020204030204" pitchFamily="34" charset="0"/>
              </a:rPr>
              <a:t>, biomaterials</a:t>
            </a:r>
            <a:r>
              <a:rPr lang="fr-FR" sz="1600" dirty="0">
                <a:latin typeface="Calibri" panose="020F0502020204030204" pitchFamily="34" charset="0"/>
              </a:rPr>
              <a:t> and </a:t>
            </a:r>
            <a:r>
              <a:rPr lang="fr-FR" sz="1600" dirty="0" err="1">
                <a:latin typeface="Calibri" panose="020F0502020204030204" pitchFamily="34" charset="0"/>
              </a:rPr>
              <a:t>some</a:t>
            </a:r>
            <a:r>
              <a:rPr lang="fr-FR" sz="1600" dirty="0">
                <a:latin typeface="Calibri" panose="020F0502020204030204" pitchFamily="34" charset="0"/>
              </a:rPr>
              <a:t> consumer </a:t>
            </a:r>
            <a:r>
              <a:rPr lang="fr-FR" sz="1600" dirty="0" err="1">
                <a:latin typeface="Calibri" panose="020F0502020204030204" pitchFamily="34" charset="0"/>
              </a:rPr>
              <a:t>products</a:t>
            </a:r>
            <a:r>
              <a:rPr lang="fr-FR" sz="1600" dirty="0">
                <a:latin typeface="Calibri" panose="020F0502020204030204" pitchFamily="34" charset="0"/>
              </a:rPr>
              <a:t>)</a:t>
            </a:r>
          </a:p>
          <a:p>
            <a:r>
              <a:rPr lang="fr-FR" sz="1600" b="1" dirty="0" smtClean="0">
                <a:latin typeface="Calibri" panose="020F0502020204030204" pitchFamily="34" charset="0"/>
              </a:rPr>
              <a:t>R&amp;D</a:t>
            </a:r>
          </a:p>
          <a:p>
            <a:pPr lvl="1"/>
            <a:r>
              <a:rPr lang="fr-FR" sz="1600" u="sng" dirty="0">
                <a:solidFill>
                  <a:srgbClr val="7030A0"/>
                </a:solidFill>
                <a:latin typeface="Calibri" panose="020F0502020204030204" pitchFamily="34" charset="0"/>
              </a:rPr>
              <a:t>Objective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: </a:t>
            </a:r>
            <a:r>
              <a:rPr lang="en-GB" sz="1600" dirty="0">
                <a:solidFill>
                  <a:srgbClr val="7030A0"/>
                </a:solidFill>
                <a:latin typeface="Calibri" panose="020F0502020204030204" pitchFamily="34" charset="0"/>
              </a:rPr>
              <a:t>prove </a:t>
            </a:r>
            <a:r>
              <a:rPr lang="en-GB" sz="1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activity, enhancing effectiveness / effectivity of processes  </a:t>
            </a:r>
            <a:r>
              <a:rPr lang="en-GB" sz="1600" dirty="0">
                <a:solidFill>
                  <a:srgbClr val="7030A0"/>
                </a:solidFill>
                <a:latin typeface="Calibri" panose="020F0502020204030204" pitchFamily="34" charset="0"/>
              </a:rPr>
              <a:t>large </a:t>
            </a:r>
            <a:r>
              <a:rPr lang="en-GB" sz="1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scale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</a:rPr>
              <a:t>Difficulty to understand business potential of academic R&amp;D results &amp; </a:t>
            </a:r>
            <a:r>
              <a:rPr lang="en-GB" sz="1600" dirty="0" smtClean="0">
                <a:latin typeface="Calibri" panose="020F0502020204030204" pitchFamily="34" charset="0"/>
              </a:rPr>
              <a:t/>
            </a:r>
            <a:br>
              <a:rPr lang="en-GB" sz="1600" dirty="0" smtClean="0">
                <a:latin typeface="Calibri" panose="020F0502020204030204" pitchFamily="34" charset="0"/>
              </a:rPr>
            </a:br>
            <a:r>
              <a:rPr lang="en-GB" sz="1600" dirty="0" smtClean="0">
                <a:latin typeface="Calibri" panose="020F0502020204030204" pitchFamily="34" charset="0"/>
              </a:rPr>
              <a:t>future </a:t>
            </a:r>
            <a:r>
              <a:rPr lang="en-GB" sz="1600" dirty="0">
                <a:latin typeface="Calibri" panose="020F0502020204030204" pitchFamily="34" charset="0"/>
              </a:rPr>
              <a:t>industrial needs </a:t>
            </a:r>
          </a:p>
          <a:p>
            <a:r>
              <a:rPr lang="fr-FR" sz="1600" b="1" dirty="0" err="1" smtClean="0">
                <a:latin typeface="Calibri" panose="020F0502020204030204" pitchFamily="34" charset="0"/>
              </a:rPr>
              <a:t>Specifity</a:t>
            </a:r>
            <a:r>
              <a:rPr lang="fr-FR" sz="1600" b="1" dirty="0" smtClean="0">
                <a:latin typeface="Calibri" panose="020F0502020204030204" pitchFamily="34" charset="0"/>
              </a:rPr>
              <a:t> of </a:t>
            </a:r>
            <a:r>
              <a:rPr lang="fr-FR" sz="1600" b="1" dirty="0" smtClean="0">
                <a:latin typeface="Calibri" panose="020F0502020204030204" pitchFamily="34" charset="0"/>
              </a:rPr>
              <a:t>(green) </a:t>
            </a:r>
            <a:r>
              <a:rPr lang="fr-FR" sz="1600" b="1" dirty="0" err="1" smtClean="0">
                <a:latin typeface="Calibri" panose="020F0502020204030204" pitchFamily="34" charset="0"/>
              </a:rPr>
              <a:t>biotech</a:t>
            </a:r>
            <a:endParaRPr lang="fr-FR" sz="1600" b="1" dirty="0" smtClean="0">
              <a:latin typeface="Calibri" panose="020F0502020204030204" pitchFamily="34" charset="0"/>
            </a:endParaRPr>
          </a:p>
          <a:p>
            <a:pPr lvl="1"/>
            <a:r>
              <a:rPr lang="en-GB" sz="1600" dirty="0">
                <a:latin typeface="Calibri" panose="020F0502020204030204" pitchFamily="34" charset="0"/>
              </a:rPr>
              <a:t>Focus: enzymes and metabolites from microorganisms that can endure difficult manufacturing conditions (e.g. pressure)</a:t>
            </a:r>
          </a:p>
          <a:p>
            <a:pPr lvl="1"/>
            <a:r>
              <a:rPr lang="fr-FR" sz="1600" dirty="0" err="1" smtClean="0">
                <a:latin typeface="Calibri" panose="020F0502020204030204" pitchFamily="34" charset="0"/>
              </a:rPr>
              <a:t>Some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companies</a:t>
            </a:r>
            <a:r>
              <a:rPr lang="fr-FR" sz="1600" dirty="0" smtClean="0">
                <a:latin typeface="Calibri" panose="020F0502020204030204" pitchFamily="34" charset="0"/>
              </a:rPr>
              <a:t> do </a:t>
            </a:r>
            <a:r>
              <a:rPr lang="fr-FR" sz="1600" dirty="0" err="1" smtClean="0">
                <a:latin typeface="Calibri" panose="020F0502020204030204" pitchFamily="34" charset="0"/>
              </a:rPr>
              <a:t>bioprospecting</a:t>
            </a:r>
            <a:r>
              <a:rPr lang="fr-FR" sz="1600" dirty="0" smtClean="0">
                <a:latin typeface="Calibri" panose="020F0502020204030204" pitchFamily="34" charset="0"/>
              </a:rPr>
              <a:t> (</a:t>
            </a:r>
            <a:r>
              <a:rPr lang="fr-FR" sz="1600" dirty="0" err="1" smtClean="0">
                <a:latin typeface="Calibri" panose="020F0502020204030204" pitchFamily="34" charset="0"/>
              </a:rPr>
              <a:t>e.g</a:t>
            </a:r>
            <a:r>
              <a:rPr lang="fr-FR" sz="1600" dirty="0" smtClean="0">
                <a:latin typeface="Calibri" panose="020F0502020204030204" pitchFamily="34" charset="0"/>
              </a:rPr>
              <a:t>. in </a:t>
            </a:r>
            <a:r>
              <a:rPr lang="fr-FR" sz="1600" dirty="0" err="1" smtClean="0">
                <a:latin typeface="Calibri" panose="020F0502020204030204" pitchFamily="34" charset="0"/>
              </a:rPr>
              <a:t>extreme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environments</a:t>
            </a:r>
            <a:r>
              <a:rPr lang="fr-FR" sz="1600" dirty="0" smtClean="0">
                <a:latin typeface="Calibri" panose="020F0502020204030204" pitchFamily="34" charset="0"/>
              </a:rPr>
              <a:t>) but </a:t>
            </a:r>
            <a:r>
              <a:rPr lang="fr-FR" sz="1600" dirty="0" err="1" smtClean="0">
                <a:latin typeface="Calibri" panose="020F0502020204030204" pitchFamily="34" charset="0"/>
              </a:rPr>
              <a:t>most</a:t>
            </a:r>
            <a:r>
              <a:rPr lang="fr-FR" sz="1600" dirty="0" smtClean="0">
                <a:latin typeface="Calibri" panose="020F0502020204030204" pitchFamily="34" charset="0"/>
              </a:rPr>
              <a:t> use </a:t>
            </a:r>
            <a:r>
              <a:rPr lang="fr-FR" sz="1600" dirty="0" err="1" smtClean="0">
                <a:latin typeface="Calibri" panose="020F0502020204030204" pitchFamily="34" charset="0"/>
              </a:rPr>
              <a:t>existing</a:t>
            </a:r>
            <a:r>
              <a:rPr lang="fr-FR" sz="1600" dirty="0" smtClean="0">
                <a:latin typeface="Calibri" panose="020F0502020204030204" pitchFamily="34" charset="0"/>
              </a:rPr>
              <a:t> collection or </a:t>
            </a:r>
            <a:r>
              <a:rPr lang="fr-FR" sz="1600" dirty="0" err="1" smtClean="0">
                <a:latin typeface="Calibri" panose="020F0502020204030204" pitchFamily="34" charset="0"/>
              </a:rPr>
              <a:t>domestic</a:t>
            </a:r>
            <a:r>
              <a:rPr lang="fr-FR" sz="1600" dirty="0" smtClean="0">
                <a:latin typeface="Calibri" panose="020F0502020204030204" pitchFamily="34" charset="0"/>
              </a:rPr>
              <a:t> GR</a:t>
            </a:r>
          </a:p>
          <a:p>
            <a:pPr lvl="1"/>
            <a:r>
              <a:rPr lang="fr-FR" sz="1600" dirty="0" err="1" smtClean="0">
                <a:latin typeface="Calibri" panose="020F0502020204030204" pitchFamily="34" charset="0"/>
              </a:rPr>
              <a:t>Genome-mining</a:t>
            </a:r>
            <a:r>
              <a:rPr lang="fr-FR" sz="1600" dirty="0" smtClean="0">
                <a:latin typeface="Calibri" panose="020F0502020204030204" pitchFamily="34" charset="0"/>
              </a:rPr>
              <a:t> : </a:t>
            </a:r>
          </a:p>
          <a:p>
            <a:pPr lvl="2"/>
            <a:r>
              <a:rPr lang="fr-FR" sz="1200" dirty="0" err="1" smtClean="0">
                <a:latin typeface="Calibri" panose="020F0502020204030204" pitchFamily="34" charset="0"/>
              </a:rPr>
              <a:t>search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anose="020F0502020204030204" pitchFamily="34" charset="0"/>
              </a:rPr>
              <a:t>directly</a:t>
            </a:r>
            <a:r>
              <a:rPr lang="fr-FR" sz="1200" dirty="0" smtClean="0">
                <a:latin typeface="Calibri" panose="020F0502020204030204" pitchFamily="34" charset="0"/>
              </a:rPr>
              <a:t> in </a:t>
            </a:r>
            <a:r>
              <a:rPr lang="fr-FR" sz="1200" dirty="0" err="1" smtClean="0">
                <a:latin typeface="Calibri" panose="020F0502020204030204" pitchFamily="34" charset="0"/>
              </a:rPr>
              <a:t>soil</a:t>
            </a:r>
            <a:r>
              <a:rPr lang="fr-FR" sz="1200" dirty="0" smtClean="0">
                <a:latin typeface="Calibri" panose="020F0502020204030204" pitchFamily="34" charset="0"/>
              </a:rPr>
              <a:t> or water </a:t>
            </a:r>
            <a:r>
              <a:rPr lang="fr-FR" sz="1200" dirty="0" err="1" smtClean="0">
                <a:latin typeface="Calibri" panose="020F0502020204030204" pitchFamily="34" charset="0"/>
              </a:rPr>
              <a:t>without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anose="020F0502020204030204" pitchFamily="34" charset="0"/>
              </a:rPr>
              <a:t>having</a:t>
            </a:r>
            <a:r>
              <a:rPr lang="fr-FR" sz="1200" dirty="0" smtClean="0">
                <a:latin typeface="Calibri" panose="020F0502020204030204" pitchFamily="34" charset="0"/>
              </a:rPr>
              <a:t> to culture the </a:t>
            </a:r>
            <a:r>
              <a:rPr lang="fr-FR" sz="1200" dirty="0" err="1" smtClean="0">
                <a:latin typeface="Calibri" panose="020F0502020204030204" pitchFamily="34" charset="0"/>
              </a:rPr>
              <a:t>organism</a:t>
            </a:r>
            <a:endParaRPr lang="fr-FR" sz="1200" dirty="0" smtClean="0">
              <a:latin typeface="Calibri" panose="020F0502020204030204" pitchFamily="34" charset="0"/>
            </a:endParaRPr>
          </a:p>
          <a:p>
            <a:pPr lvl="2"/>
            <a:r>
              <a:rPr lang="en-GB" sz="1200" dirty="0" smtClean="0">
                <a:latin typeface="Calibri" panose="020F0502020204030204" pitchFamily="34" charset="0"/>
              </a:rPr>
              <a:t>Publication </a:t>
            </a:r>
            <a:r>
              <a:rPr lang="en-GB" sz="1200" dirty="0">
                <a:latin typeface="Calibri" panose="020F0502020204030204" pitchFamily="34" charset="0"/>
              </a:rPr>
              <a:t>of microbial genetic sequences and ability to transfer genetic material digitally</a:t>
            </a:r>
          </a:p>
          <a:p>
            <a:pPr lvl="1">
              <a:spcBef>
                <a:spcPts val="300"/>
              </a:spcBef>
            </a:pPr>
            <a:r>
              <a:rPr lang="en-GB" sz="1600" dirty="0">
                <a:latin typeface="Calibri" panose="020F0502020204030204" pitchFamily="34" charset="0"/>
              </a:rPr>
              <a:t>High degree of science and technology </a:t>
            </a:r>
            <a:r>
              <a:rPr lang="en-GB" sz="1600" dirty="0" smtClean="0">
                <a:latin typeface="Calibri" panose="020F0502020204030204" pitchFamily="34" charset="0"/>
              </a:rPr>
              <a:t>requires </a:t>
            </a:r>
            <a:r>
              <a:rPr lang="en-GB" sz="1600" dirty="0">
                <a:latin typeface="Calibri" panose="020F0502020204030204" pitchFamily="34" charset="0"/>
              </a:rPr>
              <a:t>governmental </a:t>
            </a:r>
            <a:r>
              <a:rPr lang="en-GB" sz="1600" dirty="0" smtClean="0">
                <a:latin typeface="Calibri" panose="020F0502020204030204" pitchFamily="34" charset="0"/>
              </a:rPr>
              <a:t>support </a:t>
            </a:r>
            <a:r>
              <a:rPr lang="en-GB" sz="1600" dirty="0" smtClean="0">
                <a:latin typeface="Calibri" panose="020F0502020204030204" pitchFamily="34" charset="0"/>
              </a:rPr>
              <a:t>(e.g</a:t>
            </a:r>
            <a:r>
              <a:rPr lang="en-GB" sz="1600" dirty="0">
                <a:latin typeface="Calibri" panose="020F0502020204030204" pitchFamily="34" charset="0"/>
              </a:rPr>
              <a:t>. biofuels) </a:t>
            </a:r>
            <a:r>
              <a:rPr lang="fr-FR" sz="1600" dirty="0" err="1" smtClean="0">
                <a:latin typeface="Calibri" panose="020F0502020204030204" pitchFamily="34" charset="0"/>
              </a:rPr>
              <a:t>partnership</a:t>
            </a:r>
            <a:r>
              <a:rPr lang="fr-FR" sz="1600" dirty="0" smtClean="0">
                <a:latin typeface="Calibri" panose="020F0502020204030204" pitchFamily="34" charset="0"/>
              </a:rPr>
              <a:t>  </a:t>
            </a:r>
            <a:r>
              <a:rPr lang="fr-FR" sz="1600" dirty="0">
                <a:latin typeface="Calibri" panose="020F0502020204030204" pitchFamily="34" charset="0"/>
              </a:rPr>
              <a:t>to </a:t>
            </a:r>
            <a:r>
              <a:rPr lang="fr-FR" sz="1600" dirty="0" err="1">
                <a:latin typeface="Calibri" panose="020F0502020204030204" pitchFamily="34" charset="0"/>
              </a:rPr>
              <a:t>complete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product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development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fr-FR" sz="1600" dirty="0" smtClean="0">
                <a:latin typeface="Calibri" panose="020F0502020204030204" pitchFamily="34" charset="0"/>
              </a:rPr>
              <a:t>Patent standard  IP instrument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fr-FR" sz="1600" dirty="0" smtClean="0">
                <a:latin typeface="Calibri" panose="020F0502020204030204" pitchFamily="34" charset="0"/>
              </a:rPr>
              <a:t>B 2 B </a:t>
            </a:r>
            <a:r>
              <a:rPr lang="fr-FR" sz="1600" dirty="0" err="1" smtClean="0">
                <a:latin typeface="Calibri" panose="020F0502020204030204" pitchFamily="34" charset="0"/>
              </a:rPr>
              <a:t>rather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rule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than</a:t>
            </a:r>
            <a:r>
              <a:rPr lang="fr-FR" sz="1600" dirty="0" smtClean="0">
                <a:latin typeface="Calibri" panose="020F0502020204030204" pitchFamily="34" charset="0"/>
              </a:rPr>
              <a:t> exemption  </a:t>
            </a:r>
            <a:endParaRPr lang="fr-FR" sz="1600" dirty="0"/>
          </a:p>
          <a:p>
            <a:pPr marL="914400" lvl="2" indent="0">
              <a:buNone/>
            </a:pPr>
            <a:endParaRPr lang="en-GB" sz="1200" dirty="0" smtClean="0"/>
          </a:p>
          <a:p>
            <a:pPr marL="457200" lvl="1" indent="0">
              <a:buNone/>
            </a:pPr>
            <a:endParaRPr lang="en-GB" sz="1200" b="1" dirty="0"/>
          </a:p>
          <a:p>
            <a:pPr lvl="1"/>
            <a:endParaRPr lang="en-GB" sz="1200" b="1" dirty="0" smtClean="0"/>
          </a:p>
          <a:p>
            <a:pPr lvl="1"/>
            <a:endParaRPr lang="en-GB" sz="1200" b="1" dirty="0"/>
          </a:p>
          <a:p>
            <a:pPr lvl="1"/>
            <a:endParaRPr lang="en-GB" sz="1200" b="1" dirty="0" smtClean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660232" y="6612266"/>
            <a:ext cx="2483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Sources: </a:t>
            </a:r>
            <a:r>
              <a:rPr lang="fr-FR" sz="800" dirty="0" err="1" smtClean="0"/>
              <a:t>Literature</a:t>
            </a:r>
            <a:r>
              <a:rPr lang="fr-FR" sz="800" dirty="0" smtClean="0"/>
              <a:t> </a:t>
            </a:r>
            <a:r>
              <a:rPr lang="fr-FR" sz="800" dirty="0" err="1" smtClean="0"/>
              <a:t>review</a:t>
            </a:r>
            <a:r>
              <a:rPr lang="fr-FR" sz="800" dirty="0" smtClean="0"/>
              <a:t>, interviews </a:t>
            </a:r>
            <a:endParaRPr lang="fr-FR" sz="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3" y="1"/>
            <a:ext cx="1464501" cy="14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384" y="992"/>
            <a:ext cx="2103120" cy="1394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Food and </a:t>
            </a:r>
            <a:r>
              <a:rPr lang="fr-FR" dirty="0" err="1" smtClean="0"/>
              <a:t>beverages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17513"/>
            <a:ext cx="8229600" cy="5073427"/>
          </a:xfrm>
        </p:spPr>
        <p:txBody>
          <a:bodyPr>
            <a:noAutofit/>
          </a:bodyPr>
          <a:lstStyle/>
          <a:p>
            <a:r>
              <a:rPr lang="fr-FR" sz="1600" b="1" dirty="0" err="1" smtClean="0">
                <a:latin typeface="Calibri" panose="020F0502020204030204" pitchFamily="34" charset="0"/>
              </a:rPr>
              <a:t>Market</a:t>
            </a:r>
            <a:endParaRPr lang="fr-FR" sz="1600" b="1" dirty="0" smtClean="0">
              <a:latin typeface="Calibri" panose="020F0502020204030204" pitchFamily="34" charset="0"/>
            </a:endParaRPr>
          </a:p>
          <a:p>
            <a:pPr lvl="1"/>
            <a:r>
              <a:rPr lang="fr-FR" sz="1600" dirty="0" smtClean="0">
                <a:latin typeface="Calibri" panose="020F0502020204030204" pitchFamily="34" charset="0"/>
              </a:rPr>
              <a:t>Turnover of $ 11,6 trillion (2009), </a:t>
            </a:r>
            <a:r>
              <a:rPr lang="fr-FR" sz="1600" dirty="0" err="1" smtClean="0">
                <a:latin typeface="Calibri" panose="020F0502020204030204" pitchFamily="34" charset="0"/>
              </a:rPr>
              <a:t>expected</a:t>
            </a:r>
            <a:r>
              <a:rPr lang="fr-FR" sz="1600" dirty="0" smtClean="0">
                <a:latin typeface="Calibri" panose="020F0502020204030204" pitchFamily="34" charset="0"/>
              </a:rPr>
              <a:t> to </a:t>
            </a:r>
            <a:r>
              <a:rPr lang="fr-FR" sz="1600" dirty="0" err="1" smtClean="0">
                <a:latin typeface="Calibri" panose="020F0502020204030204" pitchFamily="34" charset="0"/>
              </a:rPr>
              <a:t>reach</a:t>
            </a:r>
            <a:r>
              <a:rPr lang="fr-FR" sz="1600" dirty="0" smtClean="0">
                <a:latin typeface="Calibri" panose="020F0502020204030204" pitchFamily="34" charset="0"/>
              </a:rPr>
              <a:t> $15 trillion (2015)</a:t>
            </a:r>
            <a:br>
              <a:rPr lang="fr-FR" sz="1600" dirty="0" smtClean="0">
                <a:latin typeface="Calibri" panose="020F0502020204030204" pitchFamily="34" charset="0"/>
              </a:rPr>
            </a:br>
            <a:r>
              <a:rPr lang="fr-FR" sz="1600" dirty="0" err="1" smtClean="0">
                <a:latin typeface="Calibri" panose="020F0502020204030204" pitchFamily="34" charset="0"/>
              </a:rPr>
              <a:t>functional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beverages</a:t>
            </a:r>
            <a:r>
              <a:rPr lang="fr-FR" sz="1600" dirty="0" smtClean="0">
                <a:latin typeface="Calibri" panose="020F0502020204030204" pitchFamily="34" charset="0"/>
              </a:rPr>
              <a:t>: $ 23,4 billion </a:t>
            </a:r>
          </a:p>
          <a:p>
            <a:pPr lvl="1"/>
            <a:r>
              <a:rPr lang="fr-FR" sz="1600" dirty="0">
                <a:latin typeface="Calibri" panose="020F0502020204030204" pitchFamily="34" charset="0"/>
              </a:rPr>
              <a:t>Mature, dynamique and </a:t>
            </a:r>
            <a:r>
              <a:rPr lang="fr-FR" sz="1600" dirty="0" err="1">
                <a:latin typeface="Calibri" panose="020F0502020204030204" pitchFamily="34" charset="0"/>
              </a:rPr>
              <a:t>diversified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sector</a:t>
            </a:r>
            <a:r>
              <a:rPr lang="fr-FR" sz="1600" dirty="0">
                <a:latin typeface="Calibri" panose="020F0502020204030204" pitchFamily="34" charset="0"/>
              </a:rPr>
              <a:t> (9 billion people to </a:t>
            </a:r>
            <a:r>
              <a:rPr lang="fr-FR" sz="1600" dirty="0" err="1" smtClean="0">
                <a:latin typeface="Calibri" panose="020F0502020204030204" pitchFamily="34" charset="0"/>
              </a:rPr>
              <a:t>feed</a:t>
            </a:r>
            <a:r>
              <a:rPr lang="fr-FR" sz="1600" dirty="0" smtClean="0">
                <a:latin typeface="Calibri" panose="020F0502020204030204" pitchFamily="34" charset="0"/>
              </a:rPr>
              <a:t> !)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600" b="1" dirty="0" smtClean="0">
                <a:latin typeface="Calibri" panose="020F0502020204030204" pitchFamily="34" charset="0"/>
              </a:rPr>
              <a:t>R&amp;D</a:t>
            </a:r>
            <a:endParaRPr lang="fr-FR" sz="1600" b="1" dirty="0">
              <a:latin typeface="Calibri" panose="020F0502020204030204" pitchFamily="34" charset="0"/>
            </a:endParaRPr>
          </a:p>
          <a:p>
            <a:pPr lvl="1"/>
            <a:r>
              <a:rPr lang="fr-FR" sz="1600" u="sng" dirty="0">
                <a:solidFill>
                  <a:srgbClr val="7030A0"/>
                </a:solidFill>
                <a:latin typeface="Calibri" panose="020F0502020204030204" pitchFamily="34" charset="0"/>
              </a:rPr>
              <a:t>Objective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: </a:t>
            </a:r>
            <a:r>
              <a:rPr lang="fr-FR" sz="1600" dirty="0" err="1">
                <a:solidFill>
                  <a:srgbClr val="7030A0"/>
                </a:solidFill>
                <a:latin typeface="Calibri" panose="020F0502020204030204" pitchFamily="34" charset="0"/>
              </a:rPr>
              <a:t>health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7030A0"/>
                </a:solidFill>
                <a:latin typeface="Calibri" panose="020F0502020204030204" pitchFamily="34" charset="0"/>
              </a:rPr>
              <a:t>benefits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 (</a:t>
            </a:r>
            <a:r>
              <a:rPr lang="fr-FR" sz="1600" dirty="0" err="1">
                <a:solidFill>
                  <a:srgbClr val="7030A0"/>
                </a:solidFill>
                <a:latin typeface="Calibri" panose="020F0502020204030204" pitchFamily="34" charset="0"/>
              </a:rPr>
              <a:t>e.g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. </a:t>
            </a:r>
            <a:r>
              <a:rPr lang="fr-FR" sz="1600" dirty="0" err="1">
                <a:solidFill>
                  <a:srgbClr val="7030A0"/>
                </a:solidFill>
                <a:latin typeface="Calibri" panose="020F0502020204030204" pitchFamily="34" charset="0"/>
              </a:rPr>
              <a:t>weight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, </a:t>
            </a:r>
            <a:r>
              <a:rPr lang="fr-FR" sz="1600" dirty="0" err="1">
                <a:solidFill>
                  <a:srgbClr val="7030A0"/>
                </a:solidFill>
                <a:latin typeface="Calibri" panose="020F0502020204030204" pitchFamily="34" charset="0"/>
              </a:rPr>
              <a:t>energy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,…)</a:t>
            </a:r>
          </a:p>
          <a:p>
            <a:pPr lvl="1"/>
            <a:r>
              <a:rPr lang="fr-FR" sz="1600" dirty="0" err="1" smtClean="0">
                <a:latin typeface="Calibri" panose="020F0502020204030204" pitchFamily="34" charset="0"/>
              </a:rPr>
              <a:t>Low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level</a:t>
            </a:r>
            <a:r>
              <a:rPr lang="fr-FR" sz="1600" dirty="0">
                <a:latin typeface="Calibri" panose="020F0502020204030204" pitchFamily="34" charset="0"/>
              </a:rPr>
              <a:t> of R&amp;D </a:t>
            </a:r>
            <a:r>
              <a:rPr lang="fr-FR" sz="1600" dirty="0" smtClean="0">
                <a:latin typeface="Calibri" panose="020F0502020204030204" pitchFamily="34" charset="0"/>
              </a:rPr>
              <a:t>(</a:t>
            </a:r>
            <a:r>
              <a:rPr lang="fr-FR" sz="1600" dirty="0" err="1" smtClean="0">
                <a:latin typeface="Calibri" panose="020F0502020204030204" pitchFamily="34" charset="0"/>
              </a:rPr>
              <a:t>process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improvement</a:t>
            </a:r>
            <a:r>
              <a:rPr lang="fr-FR" sz="1600" dirty="0" smtClean="0">
                <a:latin typeface="Calibri" panose="020F0502020204030204" pitchFamily="34" charset="0"/>
              </a:rPr>
              <a:t>) but innovation </a:t>
            </a:r>
            <a:r>
              <a:rPr lang="fr-FR" sz="1600" dirty="0" err="1" smtClean="0">
                <a:latin typeface="Calibri" panose="020F0502020204030204" pitchFamily="34" charset="0"/>
              </a:rPr>
              <a:t>is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increasing</a:t>
            </a:r>
            <a:r>
              <a:rPr lang="fr-FR" sz="1600" dirty="0" smtClean="0">
                <a:latin typeface="Calibri" panose="020F0502020204030204" pitchFamily="34" charset="0"/>
              </a:rPr>
              <a:t> :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dirty="0" smtClean="0">
                <a:latin typeface="Calibri" panose="020F0502020204030204" pitchFamily="34" charset="0"/>
              </a:rPr>
              <a:t/>
            </a:r>
            <a:br>
              <a:rPr lang="fr-FR" sz="1200" dirty="0" smtClean="0">
                <a:latin typeface="Calibri" panose="020F0502020204030204" pitchFamily="34" charset="0"/>
              </a:rPr>
            </a:br>
            <a:r>
              <a:rPr lang="fr-FR" sz="1600" dirty="0" err="1" smtClean="0">
                <a:latin typeface="Calibri" panose="020F0502020204030204" pitchFamily="34" charset="0"/>
              </a:rPr>
              <a:t>functional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food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err="1">
                <a:latin typeface="Calibri" panose="020F0502020204030204" pitchFamily="34" charset="0"/>
              </a:rPr>
              <a:t>natural</a:t>
            </a:r>
            <a:r>
              <a:rPr lang="fr-FR" sz="1600" dirty="0">
                <a:latin typeface="Calibri" panose="020F0502020204030204" pitchFamily="34" charset="0"/>
              </a:rPr>
              <a:t> (</a:t>
            </a:r>
            <a:r>
              <a:rPr lang="fr-FR" sz="1600" dirty="0" err="1">
                <a:latin typeface="Calibri" panose="020F0502020204030204" pitchFamily="34" charset="0"/>
              </a:rPr>
              <a:t>e.g</a:t>
            </a:r>
            <a:r>
              <a:rPr lang="fr-FR" sz="1600" dirty="0">
                <a:latin typeface="Calibri" panose="020F0502020204030204" pitchFamily="34" charset="0"/>
              </a:rPr>
              <a:t>. additive free, free </a:t>
            </a:r>
            <a:r>
              <a:rPr lang="fr-FR" sz="1600" dirty="0" err="1">
                <a:latin typeface="Calibri" panose="020F0502020204030204" pitchFamily="34" charset="0"/>
              </a:rPr>
              <a:t>from</a:t>
            </a:r>
            <a:r>
              <a:rPr lang="fr-FR" sz="1600" dirty="0">
                <a:latin typeface="Calibri" panose="020F0502020204030204" pitchFamily="34" charset="0"/>
              </a:rPr>
              <a:t>…)</a:t>
            </a:r>
          </a:p>
          <a:p>
            <a:r>
              <a:rPr lang="fr-FR" sz="1600" b="1" dirty="0" err="1" smtClean="0">
                <a:latin typeface="Calibri" panose="020F0502020204030204" pitchFamily="34" charset="0"/>
              </a:rPr>
              <a:t>Specificity</a:t>
            </a:r>
            <a:endParaRPr lang="fr-FR" sz="1600" b="1" dirty="0">
              <a:latin typeface="Calibri" panose="020F0502020204030204" pitchFamily="34" charset="0"/>
            </a:endParaRPr>
          </a:p>
          <a:p>
            <a:pPr lvl="1"/>
            <a:r>
              <a:rPr lang="fr-FR" sz="1600" dirty="0" err="1">
                <a:latin typeface="Calibri" panose="020F0502020204030204" pitchFamily="34" charset="0"/>
              </a:rPr>
              <a:t>Pre</a:t>
            </a:r>
            <a:r>
              <a:rPr lang="fr-FR" sz="1600" dirty="0">
                <a:latin typeface="Calibri" panose="020F0502020204030204" pitchFamily="34" charset="0"/>
              </a:rPr>
              <a:t> R&amp;D </a:t>
            </a:r>
            <a:r>
              <a:rPr lang="fr-FR" sz="1600" dirty="0" err="1">
                <a:latin typeface="Calibri" panose="020F0502020204030204" pitchFamily="34" charset="0"/>
              </a:rPr>
              <a:t>before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corporate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R&amp;D - Use </a:t>
            </a:r>
            <a:r>
              <a:rPr lang="fr-FR" sz="1600" dirty="0">
                <a:latin typeface="Calibri" panose="020F0502020204030204" pitchFamily="34" charset="0"/>
              </a:rPr>
              <a:t>of </a:t>
            </a:r>
            <a:r>
              <a:rPr lang="fr-FR" sz="1600" dirty="0" err="1">
                <a:latin typeface="Calibri" panose="020F0502020204030204" pitchFamily="34" charset="0"/>
              </a:rPr>
              <a:t>traditional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knowledge</a:t>
            </a:r>
            <a:r>
              <a:rPr lang="fr-FR" sz="1600" dirty="0">
                <a:latin typeface="Calibri" panose="020F0502020204030204" pitchFamily="34" charset="0"/>
              </a:rPr>
              <a:t> as an indication of </a:t>
            </a:r>
            <a:r>
              <a:rPr lang="fr-FR" sz="1600" dirty="0" err="1">
                <a:latin typeface="Calibri" panose="020F0502020204030204" pitchFamily="34" charset="0"/>
              </a:rPr>
              <a:t>efficacy</a:t>
            </a:r>
            <a:r>
              <a:rPr lang="fr-FR" sz="1600" dirty="0">
                <a:latin typeface="Calibri" panose="020F0502020204030204" pitchFamily="34" charset="0"/>
              </a:rPr>
              <a:t> and </a:t>
            </a:r>
            <a:r>
              <a:rPr lang="fr-FR" sz="1600" dirty="0" err="1">
                <a:latin typeface="Calibri" panose="020F0502020204030204" pitchFamily="34" charset="0"/>
              </a:rPr>
              <a:t>safety</a:t>
            </a:r>
            <a:endParaRPr lang="fr-FR" sz="1600" dirty="0">
              <a:latin typeface="Calibri" panose="020F0502020204030204" pitchFamily="34" charset="0"/>
            </a:endParaRPr>
          </a:p>
          <a:p>
            <a:pPr lvl="1"/>
            <a:r>
              <a:rPr lang="fr-FR" sz="1600" dirty="0" err="1" smtClean="0">
                <a:latin typeface="Calibri" panose="020F0502020204030204" pitchFamily="34" charset="0"/>
              </a:rPr>
              <a:t>Commodities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dominate</a:t>
            </a:r>
            <a:r>
              <a:rPr lang="fr-FR" sz="1600" dirty="0">
                <a:latin typeface="Calibri" panose="020F0502020204030204" pitchFamily="34" charset="0"/>
              </a:rPr>
              <a:t> - use large volumes – </a:t>
            </a:r>
            <a:r>
              <a:rPr lang="fr-FR" sz="1600" dirty="0" err="1">
                <a:latin typeface="Calibri" panose="020F0502020204030204" pitchFamily="34" charset="0"/>
              </a:rPr>
              <a:t>reliability</a:t>
            </a:r>
            <a:r>
              <a:rPr lang="fr-FR" sz="1600" dirty="0">
                <a:latin typeface="Calibri" panose="020F0502020204030204" pitchFamily="34" charset="0"/>
              </a:rPr>
              <a:t> of </a:t>
            </a:r>
            <a:r>
              <a:rPr lang="fr-FR" sz="1600" dirty="0" err="1">
                <a:latin typeface="Calibri" panose="020F0502020204030204" pitchFamily="34" charset="0"/>
              </a:rPr>
              <a:t>supply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is</a:t>
            </a:r>
            <a:r>
              <a:rPr lang="fr-FR" sz="1600" dirty="0">
                <a:latin typeface="Calibri" panose="020F0502020204030204" pitchFamily="34" charset="0"/>
              </a:rPr>
              <a:t> key</a:t>
            </a:r>
          </a:p>
          <a:p>
            <a:pPr lvl="1"/>
            <a:r>
              <a:rPr lang="fr-FR" sz="1600" dirty="0" err="1">
                <a:latin typeface="Calibri" panose="020F0502020204030204" pitchFamily="34" charset="0"/>
              </a:rPr>
              <a:t>Strong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competition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of  </a:t>
            </a:r>
            <a:r>
              <a:rPr lang="fr-FR" sz="1600" dirty="0" err="1" smtClean="0">
                <a:latin typeface="Calibri" panose="020F0502020204030204" pitchFamily="34" charset="0"/>
              </a:rPr>
              <a:t>specific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ingredients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in large user countries (</a:t>
            </a:r>
            <a:r>
              <a:rPr lang="fr-FR" sz="1600" dirty="0" err="1">
                <a:latin typeface="Calibri" panose="020F0502020204030204" pitchFamily="34" charset="0"/>
              </a:rPr>
              <a:t>e.g</a:t>
            </a:r>
            <a:r>
              <a:rPr lang="fr-FR" sz="1600" dirty="0">
                <a:latin typeface="Calibri" panose="020F0502020204030204" pitchFamily="34" charset="0"/>
              </a:rPr>
              <a:t>. olive, grapefruit) </a:t>
            </a:r>
          </a:p>
          <a:p>
            <a:pPr lvl="1"/>
            <a:r>
              <a:rPr lang="fr-FR" sz="1600" dirty="0" err="1" smtClean="0">
                <a:latin typeface="Calibri" panose="020F0502020204030204" pitchFamily="34" charset="0"/>
              </a:rPr>
              <a:t>Breeding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and </a:t>
            </a:r>
            <a:r>
              <a:rPr lang="fr-FR" sz="1600" dirty="0" err="1">
                <a:latin typeface="Calibri" panose="020F0502020204030204" pitchFamily="34" charset="0"/>
              </a:rPr>
              <a:t>crop</a:t>
            </a:r>
            <a:r>
              <a:rPr lang="fr-FR" sz="1600" dirty="0">
                <a:latin typeface="Calibri" panose="020F0502020204030204" pitchFamily="34" charset="0"/>
              </a:rPr>
              <a:t> protection are key, </a:t>
            </a:r>
            <a:r>
              <a:rPr lang="fr-FR" sz="1600" dirty="0" err="1">
                <a:latin typeface="Calibri" panose="020F0502020204030204" pitchFamily="34" charset="0"/>
              </a:rPr>
              <a:t>interest</a:t>
            </a:r>
            <a:r>
              <a:rPr lang="fr-FR" sz="1600" dirty="0">
                <a:latin typeface="Calibri" panose="020F0502020204030204" pitchFamily="34" charset="0"/>
              </a:rPr>
              <a:t> in </a:t>
            </a:r>
            <a:r>
              <a:rPr lang="fr-FR" sz="1600" dirty="0" err="1">
                <a:latin typeface="Calibri" panose="020F0502020204030204" pitchFamily="34" charset="0"/>
              </a:rPr>
              <a:t>wild</a:t>
            </a:r>
            <a:r>
              <a:rPr lang="fr-FR" sz="1600" dirty="0">
                <a:latin typeface="Calibri" panose="020F0502020204030204" pitchFamily="34" charset="0"/>
              </a:rPr>
              <a:t> plants for domestication</a:t>
            </a:r>
          </a:p>
          <a:p>
            <a:pPr lvl="1"/>
            <a:r>
              <a:rPr lang="fr-FR" sz="1600" dirty="0" err="1" smtClean="0">
                <a:latin typeface="Calibri" panose="020F0502020204030204" pitchFamily="34" charset="0"/>
              </a:rPr>
              <a:t>Increasing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integration</a:t>
            </a:r>
            <a:r>
              <a:rPr lang="fr-FR" sz="1600" dirty="0">
                <a:latin typeface="Calibri" panose="020F0502020204030204" pitchFamily="34" charset="0"/>
              </a:rPr>
              <a:t> of </a:t>
            </a:r>
            <a:r>
              <a:rPr lang="fr-FR" sz="1600" dirty="0" err="1">
                <a:latin typeface="Calibri" panose="020F0502020204030204" pitchFamily="34" charset="0"/>
              </a:rPr>
              <a:t>food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with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other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sectors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lvl="1"/>
            <a:r>
              <a:rPr lang="fr-FR" sz="1600" dirty="0" err="1">
                <a:latin typeface="Calibri" panose="020F0502020204030204" pitchFamily="34" charset="0"/>
              </a:rPr>
              <a:t>I</a:t>
            </a:r>
            <a:r>
              <a:rPr lang="fr-FR" sz="1600" dirty="0" err="1" smtClean="0">
                <a:latin typeface="Calibri" panose="020F0502020204030204" pitchFamily="34" charset="0"/>
              </a:rPr>
              <a:t>ncreasing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consumer </a:t>
            </a:r>
            <a:r>
              <a:rPr lang="fr-FR" sz="1600" dirty="0" err="1">
                <a:latin typeface="Calibri" panose="020F0502020204030204" pitchFamily="34" charset="0"/>
              </a:rPr>
              <a:t>interest</a:t>
            </a:r>
            <a:r>
              <a:rPr lang="fr-FR" sz="1600" dirty="0">
                <a:latin typeface="Calibri" panose="020F0502020204030204" pitchFamily="34" charset="0"/>
              </a:rPr>
              <a:t> in </a:t>
            </a:r>
            <a:r>
              <a:rPr lang="fr-FR" sz="1600" dirty="0" err="1">
                <a:latin typeface="Calibri" panose="020F0502020204030204" pitchFamily="34" charset="0"/>
              </a:rPr>
              <a:t>natural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products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(&amp; </a:t>
            </a:r>
            <a:r>
              <a:rPr lang="fr-FR" sz="1600" dirty="0" err="1" smtClean="0">
                <a:latin typeface="Calibri" panose="020F0502020204030204" pitchFamily="34" charset="0"/>
              </a:rPr>
              <a:t>sustainability</a:t>
            </a:r>
            <a:r>
              <a:rPr lang="fr-FR" sz="1600" dirty="0" smtClean="0">
                <a:latin typeface="Calibri" panose="020F0502020204030204" pitchFamily="34" charset="0"/>
              </a:rPr>
              <a:t>) </a:t>
            </a:r>
            <a:r>
              <a:rPr lang="fr-FR" sz="1600" dirty="0" smtClean="0">
                <a:latin typeface="Calibri" panose="020F0502020204030204" pitchFamily="34" charset="0"/>
              </a:rPr>
              <a:t>- &gt; </a:t>
            </a:r>
            <a:r>
              <a:rPr lang="fr-FR" sz="1600" dirty="0" err="1" smtClean="0">
                <a:latin typeface="Calibri" panose="020F0502020204030204" pitchFamily="34" charset="0"/>
              </a:rPr>
              <a:t>increasing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trend of the use of GR (relevance of ABS</a:t>
            </a:r>
            <a:r>
              <a:rPr lang="fr-FR" sz="1600" dirty="0" smtClean="0">
                <a:latin typeface="Calibri" panose="020F0502020204030204" pitchFamily="34" charset="0"/>
              </a:rPr>
              <a:t>)</a:t>
            </a:r>
            <a:endParaRPr lang="fr-FR" sz="1200" dirty="0" smtClean="0"/>
          </a:p>
          <a:p>
            <a:pPr lvl="1"/>
            <a:endParaRPr lang="fr-FR" sz="1200" dirty="0" smtClean="0"/>
          </a:p>
          <a:p>
            <a:pPr lvl="1"/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4932040" y="6633066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Sources: </a:t>
            </a:r>
            <a:r>
              <a:rPr lang="fr-FR" sz="800" dirty="0" err="1" smtClean="0"/>
              <a:t>Literature</a:t>
            </a:r>
            <a:r>
              <a:rPr lang="fr-FR" sz="800" dirty="0" smtClean="0"/>
              <a:t> </a:t>
            </a:r>
            <a:r>
              <a:rPr lang="fr-FR" sz="800" dirty="0" err="1" smtClean="0"/>
              <a:t>review</a:t>
            </a:r>
            <a:r>
              <a:rPr lang="fr-FR" sz="800" dirty="0" smtClean="0"/>
              <a:t>, </a:t>
            </a:r>
            <a:r>
              <a:rPr lang="fr-FR" sz="800" dirty="0" err="1" smtClean="0"/>
              <a:t>inteviews</a:t>
            </a:r>
            <a:r>
              <a:rPr lang="fr-FR" sz="800" dirty="0" smtClean="0"/>
              <a:t>, EU COMTRADE, OECD, Laird &amp; </a:t>
            </a:r>
            <a:r>
              <a:rPr lang="fr-FR" sz="800" dirty="0" err="1" smtClean="0"/>
              <a:t>Wynberg</a:t>
            </a:r>
            <a:r>
              <a:rPr lang="fr-FR" sz="800" dirty="0" smtClean="0"/>
              <a:t>, 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8844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800" dirty="0" err="1" smtClean="0"/>
              <a:t>Cosmetics</a:t>
            </a:r>
            <a:r>
              <a:rPr lang="fr-FR" sz="4800" dirty="0" smtClean="0"/>
              <a:t> &amp; fragrance 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635"/>
            <a:ext cx="1404961" cy="10523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-71636"/>
            <a:ext cx="1098376" cy="124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012160" y="6612266"/>
            <a:ext cx="3131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Sources: </a:t>
            </a:r>
            <a:r>
              <a:rPr lang="fr-FR" sz="800" dirty="0" err="1" smtClean="0"/>
              <a:t>Literature</a:t>
            </a:r>
            <a:r>
              <a:rPr lang="fr-FR" sz="800" dirty="0" smtClean="0"/>
              <a:t> </a:t>
            </a:r>
            <a:r>
              <a:rPr lang="fr-FR" sz="800" dirty="0" err="1" smtClean="0"/>
              <a:t>review</a:t>
            </a:r>
            <a:r>
              <a:rPr lang="fr-FR" sz="800" dirty="0" smtClean="0"/>
              <a:t>, interviews, </a:t>
            </a:r>
            <a:r>
              <a:rPr lang="fr-FR" sz="700" dirty="0" smtClean="0"/>
              <a:t>Laird and </a:t>
            </a:r>
            <a:r>
              <a:rPr lang="fr-FR" sz="700" dirty="0" err="1" smtClean="0"/>
              <a:t>Wynberg</a:t>
            </a:r>
            <a:r>
              <a:rPr lang="fr-FR" sz="700" dirty="0" smtClean="0"/>
              <a:t> 2013 </a:t>
            </a:r>
            <a:endParaRPr lang="fr-FR" sz="7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980728"/>
            <a:ext cx="8892480" cy="5073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The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market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For natural cosmetics, sales of $ 26,3 billion (2011) out of a global turnover of $426 billion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Oils, fats, waxes, essential oils,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plants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extracts are used  in ‘pure natural’ and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conventional cosmetics (very small quantities)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R&amp;D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1600" b="0" dirty="0">
                <a:solidFill>
                  <a:srgbClr val="7030A0"/>
                </a:solidFill>
              </a:rPr>
              <a:t>Objective of the research: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1600" b="0" dirty="0">
                <a:solidFill>
                  <a:srgbClr val="7030A0"/>
                </a:solidFill>
              </a:rPr>
              <a:t>Fragrance : </a:t>
            </a:r>
            <a:r>
              <a:rPr lang="en-GB" sz="1600" b="0" dirty="0" smtClean="0">
                <a:solidFill>
                  <a:srgbClr val="7030A0"/>
                </a:solidFill>
              </a:rPr>
              <a:t>“feature characteristics” </a:t>
            </a:r>
            <a:r>
              <a:rPr lang="en-GB" sz="1600" b="0" dirty="0">
                <a:solidFill>
                  <a:srgbClr val="7030A0"/>
                </a:solidFill>
              </a:rPr>
              <a:t>of </a:t>
            </a:r>
            <a:r>
              <a:rPr lang="en-GB" sz="1600" b="0" dirty="0" smtClean="0">
                <a:solidFill>
                  <a:srgbClr val="7030A0"/>
                </a:solidFill>
              </a:rPr>
              <a:t>ingredients (smell)</a:t>
            </a:r>
            <a:endParaRPr lang="en-GB" sz="1600" b="0" dirty="0">
              <a:solidFill>
                <a:srgbClr val="7030A0"/>
              </a:solidFill>
            </a:endParaRPr>
          </a:p>
          <a:p>
            <a:pPr lvl="2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1600" b="0" dirty="0">
                <a:solidFill>
                  <a:srgbClr val="7030A0"/>
                </a:solidFill>
              </a:rPr>
              <a:t>Cosmetic : </a:t>
            </a:r>
            <a:r>
              <a:rPr lang="fr-FR" sz="1600" b="0" dirty="0">
                <a:solidFill>
                  <a:srgbClr val="7030A0"/>
                </a:solidFill>
              </a:rPr>
              <a:t>active </a:t>
            </a:r>
            <a:r>
              <a:rPr lang="fr-FR" sz="1600" b="0" dirty="0" err="1">
                <a:solidFill>
                  <a:srgbClr val="7030A0"/>
                </a:solidFill>
              </a:rPr>
              <a:t>principle</a:t>
            </a:r>
            <a:r>
              <a:rPr lang="fr-FR" sz="1600" b="0" dirty="0">
                <a:solidFill>
                  <a:srgbClr val="7030A0"/>
                </a:solidFill>
              </a:rPr>
              <a:t> or </a:t>
            </a:r>
            <a:r>
              <a:rPr lang="fr-FR" sz="1600" b="0" dirty="0" err="1">
                <a:solidFill>
                  <a:srgbClr val="7030A0"/>
                </a:solidFill>
              </a:rPr>
              <a:t>ingredients</a:t>
            </a:r>
            <a:r>
              <a:rPr lang="fr-FR" sz="1600" b="0" dirty="0">
                <a:solidFill>
                  <a:srgbClr val="7030A0"/>
                </a:solidFill>
              </a:rPr>
              <a:t> (additif, excipient formulation). Anti </a:t>
            </a:r>
            <a:r>
              <a:rPr lang="fr-FR" sz="1600" b="0" dirty="0" err="1">
                <a:solidFill>
                  <a:srgbClr val="7030A0"/>
                </a:solidFill>
              </a:rPr>
              <a:t>aging</a:t>
            </a:r>
            <a:r>
              <a:rPr lang="fr-FR" sz="1600" b="0" dirty="0">
                <a:solidFill>
                  <a:srgbClr val="7030A0"/>
                </a:solidFill>
              </a:rPr>
              <a:t>!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1600" b="0" dirty="0">
                <a:solidFill>
                  <a:sysClr val="windowText" lastClr="000000"/>
                </a:solidFill>
              </a:rPr>
              <a:t>Major companies focus on brand strategies and intermediaries do intensive research </a:t>
            </a:r>
            <a:endParaRPr lang="en-GB" sz="1600" b="0" dirty="0" smtClean="0">
              <a:solidFill>
                <a:sysClr val="windowText" lastClr="000000"/>
              </a:solidFill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1600" b="0" dirty="0">
                <a:solidFill>
                  <a:sysClr val="windowText" lastClr="000000"/>
                </a:solidFill>
              </a:rPr>
              <a:t>R&amp;D investments differ: from minimal </a:t>
            </a:r>
            <a:r>
              <a:rPr lang="en-GB" sz="1600" b="0" dirty="0" err="1">
                <a:solidFill>
                  <a:sysClr val="windowText" lastClr="000000"/>
                </a:solidFill>
              </a:rPr>
              <a:t>processsing</a:t>
            </a:r>
            <a:r>
              <a:rPr lang="en-GB" sz="1600" b="0" dirty="0">
                <a:solidFill>
                  <a:sysClr val="windowText" lastClr="000000"/>
                </a:solidFill>
              </a:rPr>
              <a:t> of raw material to advance research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fr-FR" sz="1600" b="0" dirty="0" err="1" smtClean="0">
                <a:solidFill>
                  <a:sysClr val="windowText" lastClr="000000"/>
                </a:solidFill>
              </a:rPr>
              <a:t>Speciality</a:t>
            </a:r>
            <a:r>
              <a:rPr lang="fr-FR" sz="1600" b="0" dirty="0" smtClean="0">
                <a:solidFill>
                  <a:sysClr val="windowText" lastClr="000000"/>
                </a:solidFill>
              </a:rPr>
              <a:t>:  </a:t>
            </a:r>
            <a:r>
              <a:rPr lang="fr-FR" sz="1600" b="0" dirty="0" err="1" smtClean="0">
                <a:solidFill>
                  <a:sysClr val="windowText" lastClr="000000"/>
                </a:solidFill>
              </a:rPr>
              <a:t>natural</a:t>
            </a:r>
            <a:r>
              <a:rPr lang="fr-FR" sz="1600" b="0" dirty="0" smtClean="0">
                <a:solidFill>
                  <a:sysClr val="windowText" lastClr="000000"/>
                </a:solidFill>
              </a:rPr>
              <a:t> </a:t>
            </a:r>
            <a:r>
              <a:rPr lang="fr-FR" sz="1600" b="0" dirty="0">
                <a:solidFill>
                  <a:sysClr val="windowText" lastClr="000000"/>
                </a:solidFill>
              </a:rPr>
              <a:t>compound to guide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synthetisation</a:t>
            </a:r>
            <a:endParaRPr lang="fr-FR" sz="1600" b="0" dirty="0">
              <a:solidFill>
                <a:sysClr val="windowText" lastClr="000000"/>
              </a:solidFill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fr-FR" sz="1600" b="0" dirty="0">
                <a:solidFill>
                  <a:sysClr val="windowText" lastClr="000000"/>
                </a:solidFill>
              </a:rPr>
              <a:t>Most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ingredients</a:t>
            </a:r>
            <a:r>
              <a:rPr lang="fr-FR" sz="1600" b="0" dirty="0">
                <a:solidFill>
                  <a:sysClr val="windowText" lastClr="000000"/>
                </a:solidFill>
              </a:rPr>
              <a:t> are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cultivated</a:t>
            </a:r>
            <a:r>
              <a:rPr lang="fr-FR" sz="1600" b="0" dirty="0">
                <a:solidFill>
                  <a:sysClr val="windowText" lastClr="000000"/>
                </a:solidFill>
              </a:rPr>
              <a:t> to master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quality</a:t>
            </a:r>
            <a:r>
              <a:rPr lang="fr-FR" sz="1600" b="0" dirty="0">
                <a:solidFill>
                  <a:sysClr val="windowText" lastClr="000000"/>
                </a:solidFill>
              </a:rPr>
              <a:t>,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secure</a:t>
            </a:r>
            <a:r>
              <a:rPr lang="fr-FR" sz="1600" b="0" dirty="0">
                <a:solidFill>
                  <a:sysClr val="windowText" lastClr="000000"/>
                </a:solidFill>
              </a:rPr>
              <a:t>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supply</a:t>
            </a:r>
            <a:r>
              <a:rPr lang="fr-FR" sz="1600" b="0" dirty="0">
                <a:solidFill>
                  <a:sysClr val="windowText" lastClr="000000"/>
                </a:solidFill>
              </a:rPr>
              <a:t> and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reduce</a:t>
            </a:r>
            <a:r>
              <a:rPr lang="fr-FR" sz="1600" b="0" dirty="0">
                <a:solidFill>
                  <a:sysClr val="windowText" lastClr="000000"/>
                </a:solidFill>
              </a:rPr>
              <a:t> </a:t>
            </a:r>
            <a:r>
              <a:rPr lang="fr-FR" sz="1600" b="0" dirty="0" err="1">
                <a:solidFill>
                  <a:sysClr val="windowText" lastClr="000000"/>
                </a:solidFill>
              </a:rPr>
              <a:t>costs</a:t>
            </a:r>
            <a:r>
              <a:rPr lang="fr-FR" sz="1600" b="0" dirty="0">
                <a:solidFill>
                  <a:sysClr val="windowText" lastClr="000000"/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Sector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specificities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Strong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regulation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+ new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Chinese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regulation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-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narrows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the focus of GR and R&amp;D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Brand image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key - pressure to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innovate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–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demand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for a «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story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 » but short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shelve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life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Mix use of patents - due to short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shelf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life of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products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it’s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an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expensive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tool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Sustainability issues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high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on the agenda of B2C companies due to their </a:t>
            </a:r>
            <a:r>
              <a:rPr lang="en-GB" sz="1600" b="0" dirty="0" smtClean="0">
                <a:solidFill>
                  <a:sysClr val="windowText" lastClr="000000"/>
                </a:solidFill>
                <a:latin typeface="Calibri"/>
              </a:rPr>
              <a:t>customers expectations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Niche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interest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in GR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from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the South &amp; in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traditional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knowledge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(to guide R&amp;D)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8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Pharmaceutical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17232"/>
          </a:xfrm>
        </p:spPr>
        <p:txBody>
          <a:bodyPr>
            <a:noAutofit/>
          </a:bodyPr>
          <a:lstStyle/>
          <a:p>
            <a:r>
              <a:rPr lang="fr-FR" sz="1600" b="1" dirty="0">
                <a:latin typeface="Calibri" panose="020F0502020204030204" pitchFamily="34" charset="0"/>
              </a:rPr>
              <a:t>The </a:t>
            </a:r>
            <a:r>
              <a:rPr lang="fr-FR" sz="1600" b="1" dirty="0" err="1" smtClean="0">
                <a:latin typeface="Calibri" panose="020F0502020204030204" pitchFamily="34" charset="0"/>
              </a:rPr>
              <a:t>market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Estimated global revenues $ 955,5 (2011) expected to reach $1,2 trillion (2016)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Trend: large European and American based companies to do more R&amp;D, with manufacturing in emerging markets, where domestic companies are also on the rise.</a:t>
            </a:r>
          </a:p>
          <a:p>
            <a:r>
              <a:rPr lang="en-US" sz="1600" b="1" dirty="0" smtClean="0">
                <a:latin typeface="Calibri" panose="020F0502020204030204" pitchFamily="34" charset="0"/>
              </a:rPr>
              <a:t>R&amp;D </a:t>
            </a:r>
            <a:endParaRPr lang="en-US" sz="1600" b="1" dirty="0">
              <a:latin typeface="Calibri" panose="020F0502020204030204" pitchFamily="34" charset="0"/>
            </a:endParaRPr>
          </a:p>
          <a:p>
            <a:pPr lvl="1"/>
            <a:r>
              <a:rPr lang="fr-FR" sz="1600" u="sng" dirty="0">
                <a:solidFill>
                  <a:srgbClr val="7030A0"/>
                </a:solidFill>
                <a:latin typeface="Calibri" panose="020F0502020204030204" pitchFamily="34" charset="0"/>
              </a:rPr>
              <a:t>Objective</a:t>
            </a:r>
            <a:r>
              <a:rPr lang="fr-FR" sz="1600" dirty="0">
                <a:solidFill>
                  <a:srgbClr val="7030A0"/>
                </a:solidFill>
                <a:latin typeface="Calibri" panose="020F0502020204030204" pitchFamily="34" charset="0"/>
              </a:rPr>
              <a:t>: </a:t>
            </a:r>
            <a:r>
              <a:rPr lang="en-GB" sz="1600" dirty="0">
                <a:solidFill>
                  <a:srgbClr val="7030A0"/>
                </a:solidFill>
                <a:latin typeface="Calibri" panose="020F0502020204030204" pitchFamily="34" charset="0"/>
              </a:rPr>
              <a:t>prove activity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Companies </a:t>
            </a:r>
            <a:r>
              <a:rPr lang="en-US" sz="1600" dirty="0">
                <a:latin typeface="Calibri" panose="020F0502020204030204" pitchFamily="34" charset="0"/>
              </a:rPr>
              <a:t>collaborate on </a:t>
            </a:r>
            <a:r>
              <a:rPr lang="en-US" sz="1600" dirty="0" smtClean="0">
                <a:latin typeface="Calibri" panose="020F0502020204030204" pitchFamily="34" charset="0"/>
              </a:rPr>
              <a:t>R&amp;D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as budgets stall  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There are many ways to develop new actives. Most large natural R&amp;D programs have closed. -&gt; synthetic </a:t>
            </a:r>
            <a:r>
              <a:rPr lang="en-US" sz="1600" dirty="0">
                <a:latin typeface="Calibri" panose="020F0502020204030204" pitchFamily="34" charset="0"/>
              </a:rPr>
              <a:t>chemistry  </a:t>
            </a:r>
            <a:r>
              <a:rPr lang="en-US" sz="1600" dirty="0" smtClean="0">
                <a:latin typeface="Calibri" panose="020F0502020204030204" pitchFamily="34" charset="0"/>
              </a:rPr>
              <a:t>/ biotechnology.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Natural product programs are found in SME; governmental programs and universities.</a:t>
            </a:r>
          </a:p>
          <a:p>
            <a:r>
              <a:rPr lang="en-US" sz="1600" b="1" dirty="0" smtClean="0">
                <a:latin typeface="Calibri" panose="020F0502020204030204" pitchFamily="34" charset="0"/>
              </a:rPr>
              <a:t>Sector specificities / trends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Patent cliff – impact on corporate policies and investments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Some </a:t>
            </a:r>
            <a:r>
              <a:rPr lang="en-US" sz="1600" dirty="0">
                <a:latin typeface="Calibri" panose="020F0502020204030204" pitchFamily="34" charset="0"/>
              </a:rPr>
              <a:t>collection of microorganism and marine organism but overall, limited need t</a:t>
            </a:r>
            <a:r>
              <a:rPr lang="en-US" sz="1600" dirty="0" smtClean="0">
                <a:latin typeface="Calibri" panose="020F0502020204030204" pitchFamily="34" charset="0"/>
              </a:rPr>
              <a:t>o access “fresh” GR </a:t>
            </a:r>
            <a:r>
              <a:rPr lang="en-US" sz="1600" dirty="0">
                <a:latin typeface="Calibri" panose="020F0502020204030204" pitchFamily="34" charset="0"/>
              </a:rPr>
              <a:t>from the </a:t>
            </a:r>
            <a:r>
              <a:rPr lang="en-US" sz="1600" dirty="0" smtClean="0">
                <a:latin typeface="Calibri" panose="020F0502020204030204" pitchFamily="34" charset="0"/>
              </a:rPr>
              <a:t>South. </a:t>
            </a:r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dirty="0" smtClean="0">
                <a:latin typeface="Calibri" panose="020F0502020204030204" pitchFamily="34" charset="0"/>
              </a:rPr>
              <a:t>ery tiny quantities of </a:t>
            </a:r>
            <a:r>
              <a:rPr lang="en-US" sz="1600" dirty="0" smtClean="0">
                <a:latin typeface="Calibri" panose="020F0502020204030204" pitchFamily="34" charset="0"/>
              </a:rPr>
              <a:t>material </a:t>
            </a:r>
            <a:r>
              <a:rPr lang="en-US" sz="1600" dirty="0" smtClean="0">
                <a:latin typeface="Calibri" panose="020F0502020204030204" pitchFamily="34" charset="0"/>
              </a:rPr>
              <a:t>needed.</a:t>
            </a:r>
            <a:endParaRPr lang="en-US" sz="1600" dirty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Domestic </a:t>
            </a:r>
            <a:r>
              <a:rPr lang="en-US" sz="1600" dirty="0">
                <a:latin typeface="Calibri" panose="020F0502020204030204" pitchFamily="34" charset="0"/>
              </a:rPr>
              <a:t>biodiversity and companies collections are </a:t>
            </a:r>
            <a:r>
              <a:rPr lang="en-US" sz="1600" dirty="0" smtClean="0">
                <a:latin typeface="Calibri" panose="020F0502020204030204" pitchFamily="34" charset="0"/>
              </a:rPr>
              <a:t>first choice</a:t>
            </a:r>
            <a:endParaRPr lang="en-US" sz="1600" dirty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High </a:t>
            </a:r>
            <a:r>
              <a:rPr lang="en-US" sz="1600" dirty="0">
                <a:latin typeface="Calibri" panose="020F0502020204030204" pitchFamily="34" charset="0"/>
              </a:rPr>
              <a:t>degree of science and technology </a:t>
            </a:r>
            <a:r>
              <a:rPr lang="en-US" sz="1600" dirty="0" smtClean="0">
                <a:latin typeface="Calibri" panose="020F0502020204030204" pitchFamily="34" charset="0"/>
              </a:rPr>
              <a:t>(e.g. genomics) allows 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faster </a:t>
            </a:r>
            <a:r>
              <a:rPr lang="en-US" sz="1600" dirty="0">
                <a:latin typeface="Calibri" panose="020F0502020204030204" pitchFamily="34" charset="0"/>
              </a:rPr>
              <a:t>and deeper </a:t>
            </a:r>
            <a:r>
              <a:rPr lang="en-US" sz="1600" dirty="0" smtClean="0">
                <a:latin typeface="Calibri" panose="020F0502020204030204" pitchFamily="34" charset="0"/>
              </a:rPr>
              <a:t>screening (especially on microorganisms) 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latin typeface="Calibri" panose="020F0502020204030204" pitchFamily="34" charset="0"/>
              </a:rPr>
              <a:t>p</a:t>
            </a:r>
            <a:r>
              <a:rPr lang="en-US" sz="1600" dirty="0" smtClean="0">
                <a:latin typeface="Calibri" panose="020F0502020204030204" pitchFamily="34" charset="0"/>
              </a:rPr>
              <a:t>ossibility to grow them and overcome supply issue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Decreasing </a:t>
            </a:r>
            <a:r>
              <a:rPr lang="en-US" sz="1600" dirty="0">
                <a:latin typeface="Calibri" panose="020F0502020204030204" pitchFamily="34" charset="0"/>
              </a:rPr>
              <a:t>interest in traditional </a:t>
            </a:r>
            <a:r>
              <a:rPr lang="en-US" sz="1600" dirty="0" smtClean="0">
                <a:latin typeface="Calibri" panose="020F0502020204030204" pitchFamily="34" charset="0"/>
              </a:rPr>
              <a:t>knowledge, focus </a:t>
            </a:r>
            <a:r>
              <a:rPr lang="en-US" sz="1600" dirty="0">
                <a:latin typeface="Calibri" panose="020F0502020204030204" pitchFamily="34" charset="0"/>
              </a:rPr>
              <a:t>on </a:t>
            </a:r>
            <a:r>
              <a:rPr lang="en-US" sz="1600" dirty="0" smtClean="0">
                <a:latin typeface="Calibri" panose="020F0502020204030204" pitchFamily="34" charset="0"/>
              </a:rPr>
              <a:t>micro-organism</a:t>
            </a:r>
          </a:p>
          <a:p>
            <a:pPr>
              <a:spcBef>
                <a:spcPts val="300"/>
              </a:spcBef>
            </a:pPr>
            <a:endParaRPr lang="fr-FR" sz="1200" dirty="0" smtClean="0"/>
          </a:p>
          <a:p>
            <a:endParaRPr lang="fr-FR" sz="1200" dirty="0"/>
          </a:p>
          <a:p>
            <a:pPr lvl="1"/>
            <a:endParaRPr lang="fr-FR" sz="1200" dirty="0"/>
          </a:p>
          <a:p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5574906" y="6525344"/>
            <a:ext cx="3821630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Sources: </a:t>
            </a:r>
            <a:r>
              <a:rPr lang="fr-FR" sz="800" dirty="0" err="1" smtClean="0"/>
              <a:t>Literature</a:t>
            </a:r>
            <a:r>
              <a:rPr lang="fr-FR" sz="800" dirty="0" smtClean="0"/>
              <a:t> </a:t>
            </a:r>
            <a:r>
              <a:rPr lang="fr-FR" sz="800" dirty="0" err="1" smtClean="0"/>
              <a:t>review</a:t>
            </a:r>
            <a:r>
              <a:rPr lang="fr-FR" sz="800" dirty="0" smtClean="0"/>
              <a:t>, OECD, Laird &amp; </a:t>
            </a:r>
            <a:r>
              <a:rPr lang="fr-FR" sz="800" dirty="0" err="1" smtClean="0"/>
              <a:t>Wynberg</a:t>
            </a:r>
            <a:r>
              <a:rPr lang="fr-FR" sz="800" dirty="0" smtClean="0"/>
              <a:t>, interviews </a:t>
            </a:r>
            <a:endParaRPr lang="fr-FR" sz="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16632"/>
            <a:ext cx="180020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0" y="2123852"/>
            <a:ext cx="860444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Huge variations : </a:t>
            </a:r>
            <a:br>
              <a:rPr lang="en-GB" dirty="0"/>
            </a:br>
            <a:r>
              <a:rPr lang="en-GB" dirty="0"/>
              <a:t>- level of science &amp; technology used, investments in R&amp;D (0 - 10 %) </a:t>
            </a:r>
            <a:br>
              <a:rPr lang="en-GB" dirty="0"/>
            </a:br>
            <a:r>
              <a:rPr lang="en-GB" dirty="0"/>
              <a:t>- need to access GR (e.g. continuous, one-off, tiny samples) </a:t>
            </a:r>
            <a:br>
              <a:rPr lang="en-GB" dirty="0"/>
            </a:br>
            <a:r>
              <a:rPr lang="en-GB" dirty="0"/>
              <a:t>- use of TK</a:t>
            </a:r>
            <a:br>
              <a:rPr lang="en-GB" dirty="0"/>
            </a:br>
            <a:r>
              <a:rPr lang="en-GB" dirty="0"/>
              <a:t>- SOP (</a:t>
            </a:r>
            <a:r>
              <a:rPr lang="en-GB" dirty="0" smtClean="0"/>
              <a:t>large </a:t>
            </a:r>
            <a:r>
              <a:rPr lang="en-GB" dirty="0"/>
              <a:t>producer / retailer vs. small specialist intermediaries)</a:t>
            </a:r>
            <a:br>
              <a:rPr lang="en-GB" dirty="0"/>
            </a:br>
            <a:r>
              <a:rPr lang="en-GB" dirty="0"/>
              <a:t>- level of internal R&amp;D (from 100% in house to </a:t>
            </a:r>
            <a:r>
              <a:rPr lang="en-GB" dirty="0" smtClean="0"/>
              <a:t>outsourcing </a:t>
            </a:r>
            <a:r>
              <a:rPr lang="en-GB" dirty="0"/>
              <a:t>of R&amp;D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- Different requirements with respect to IP / IP Protection </a:t>
            </a:r>
            <a:endParaRPr lang="fr-FR" dirty="0"/>
          </a:p>
        </p:txBody>
      </p:sp>
      <p:pic>
        <p:nvPicPr>
          <p:cNvPr id="5" name="Picture 8" descr="C:\Dokumente und Einstellungen\Suhel al-Janabi\Desktop\ABS Cases\3dteffdefK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475" y="440457"/>
            <a:ext cx="1009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g_hi" descr="https://encrypted-tbn1.google.com/images?q=tbn:ANd9GcRErjkfCT76e-GZwHiEjOc7hD2If9i4EDylS3Pd0aYdeCeHnPLU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03" y="5013176"/>
            <a:ext cx="24502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300192" y="4581128"/>
            <a:ext cx="1944216" cy="2088232"/>
            <a:chOff x="4320" y="2640"/>
            <a:chExt cx="1440" cy="1536"/>
          </a:xfrm>
        </p:grpSpPr>
        <p:sp>
          <p:nvSpPr>
            <p:cNvPr id="8" name="Rectangle 39" descr="Billede9"/>
            <p:cNvSpPr>
              <a:spLocks noChangeArrowheads="1"/>
            </p:cNvSpPr>
            <p:nvPr/>
          </p:nvSpPr>
          <p:spPr bwMode="auto">
            <a:xfrm>
              <a:off x="4320" y="2640"/>
              <a:ext cx="1440" cy="134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/>
            <a:lstStyle/>
            <a:p>
              <a:pPr algn="ctr"/>
              <a:endParaRPr lang="en-GB" sz="1000">
                <a:solidFill>
                  <a:srgbClr val="00ADEF"/>
                </a:solidFill>
                <a:latin typeface="Verdana" pitchFamily="34" charset="0"/>
              </a:endParaRP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4320" y="3984"/>
              <a:ext cx="1440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/>
            <a:lstStyle/>
            <a:p>
              <a:pPr algn="ctr"/>
              <a:r>
                <a:rPr lang="da-DK" sz="1600" b="1">
                  <a:latin typeface="Verdana" pitchFamily="34" charset="0"/>
                </a:rPr>
                <a:t>BIOETHANOL</a:t>
              </a: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01108"/>
            <a:ext cx="1341667" cy="168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6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 flipV="1">
            <a:off x="395536" y="1246686"/>
            <a:ext cx="0" cy="417646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395536" y="5423150"/>
            <a:ext cx="8352928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5"/>
          <p:cNvGrpSpPr/>
          <p:nvPr/>
        </p:nvGrpSpPr>
        <p:grpSpPr>
          <a:xfrm>
            <a:off x="2483768" y="1390702"/>
            <a:ext cx="2088232" cy="3888432"/>
            <a:chOff x="2483768" y="2348880"/>
            <a:chExt cx="2088232" cy="3888432"/>
          </a:xfrm>
        </p:grpSpPr>
        <p:sp>
          <p:nvSpPr>
            <p:cNvPr id="8" name="ZoneTexte 7"/>
            <p:cNvSpPr txBox="1"/>
            <p:nvPr/>
          </p:nvSpPr>
          <p:spPr>
            <a:xfrm>
              <a:off x="2483768" y="2348880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fr-FR" dirty="0" err="1">
                  <a:solidFill>
                    <a:srgbClr val="FF9900"/>
                  </a:solidFill>
                </a:rPr>
                <a:t>Research</a:t>
              </a:r>
              <a:r>
                <a:rPr lang="fr-FR" dirty="0">
                  <a:solidFill>
                    <a:srgbClr val="FF9900"/>
                  </a:solidFill>
                </a:rPr>
                <a:t> &amp;</a:t>
              </a:r>
              <a:br>
                <a:rPr lang="fr-FR" dirty="0">
                  <a:solidFill>
                    <a:srgbClr val="FF9900"/>
                  </a:solidFill>
                </a:rPr>
              </a:br>
              <a:r>
                <a:rPr lang="fr-FR" dirty="0" err="1">
                  <a:solidFill>
                    <a:srgbClr val="FF9900"/>
                  </a:solidFill>
                </a:rPr>
                <a:t>Development</a:t>
              </a:r>
              <a:r>
                <a:rPr lang="fr-FR" dirty="0">
                  <a:solidFill>
                    <a:srgbClr val="FF9900"/>
                  </a:solidFill>
                </a:rPr>
                <a:t/>
              </a:r>
              <a:br>
                <a:rPr lang="fr-FR" dirty="0">
                  <a:solidFill>
                    <a:srgbClr val="FF9900"/>
                  </a:solidFill>
                </a:rPr>
              </a:br>
              <a:endParaRPr lang="fr-FR" dirty="0">
                <a:solidFill>
                  <a:srgbClr val="FF9900"/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4572000" y="2924944"/>
              <a:ext cx="0" cy="3312368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/>
          <p:nvPr/>
        </p:nvSpPr>
        <p:spPr>
          <a:xfrm rot="16200000">
            <a:off x="-1057218" y="324000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Investments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35896" y="55304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1223628" y="742630"/>
            <a:ext cx="709278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smtClean="0">
                <a:solidFill>
                  <a:srgbClr val="002060"/>
                </a:solidFill>
              </a:rPr>
              <a:t>« Generic » Model of GR bases R&amp;D /  product development </a:t>
            </a:r>
            <a:endParaRPr lang="fr-FR" sz="1800" b="1" dirty="0">
              <a:solidFill>
                <a:srgbClr val="002060"/>
              </a:solidFill>
            </a:endParaRPr>
          </a:p>
        </p:txBody>
      </p:sp>
      <p:grpSp>
        <p:nvGrpSpPr>
          <p:cNvPr id="13" name="Gruppieren 15"/>
          <p:cNvGrpSpPr/>
          <p:nvPr/>
        </p:nvGrpSpPr>
        <p:grpSpPr>
          <a:xfrm>
            <a:off x="395536" y="1351213"/>
            <a:ext cx="1872208" cy="3999929"/>
            <a:chOff x="395536" y="2309391"/>
            <a:chExt cx="1872208" cy="3999929"/>
          </a:xfrm>
        </p:grpSpPr>
        <p:cxnSp>
          <p:nvCxnSpPr>
            <p:cNvPr id="14" name="Connecteur droit 14"/>
            <p:cNvCxnSpPr/>
            <p:nvPr/>
          </p:nvCxnSpPr>
          <p:spPr>
            <a:xfrm>
              <a:off x="2267744" y="2996952"/>
              <a:ext cx="0" cy="3312368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ZoneTexte 10"/>
            <p:cNvSpPr txBox="1"/>
            <p:nvPr/>
          </p:nvSpPr>
          <p:spPr>
            <a:xfrm>
              <a:off x="395536" y="2309391"/>
              <a:ext cx="1775792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FF9900"/>
                  </a:solidFill>
                </a:rPr>
                <a:t>Pre-Acces</a:t>
              </a:r>
              <a:endParaRPr lang="fr-FR" dirty="0" smtClean="0">
                <a:solidFill>
                  <a:srgbClr val="FF9900"/>
                </a:solidFill>
              </a:endParaRPr>
            </a:p>
            <a:p>
              <a:pPr algn="ctr"/>
              <a:r>
                <a:rPr lang="fr-FR" sz="1000" dirty="0" smtClean="0">
                  <a:solidFill>
                    <a:srgbClr val="FF9900"/>
                  </a:solidFill>
                </a:rPr>
                <a:t>- 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research</a:t>
              </a:r>
              <a:r>
                <a:rPr lang="fr-FR" sz="1000" dirty="0" smtClean="0">
                  <a:solidFill>
                    <a:srgbClr val="FF9900"/>
                  </a:solidFill>
                </a:rPr>
                <a:t> 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proposals</a:t>
              </a:r>
              <a:r>
                <a:rPr lang="fr-FR" sz="1000" dirty="0" smtClean="0">
                  <a:solidFill>
                    <a:srgbClr val="FF9900"/>
                  </a:solidFill>
                </a:rPr>
                <a:t/>
              </a:r>
              <a:br>
                <a:rPr lang="fr-FR" sz="1000" dirty="0" smtClean="0">
                  <a:solidFill>
                    <a:srgbClr val="FF9900"/>
                  </a:solidFill>
                </a:rPr>
              </a:br>
              <a:r>
                <a:rPr lang="fr-FR" sz="1000" dirty="0" smtClean="0">
                  <a:solidFill>
                    <a:srgbClr val="FF9900"/>
                  </a:solidFill>
                </a:rPr>
                <a:t> -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funding</a:t>
              </a:r>
              <a:r>
                <a:rPr lang="fr-FR" sz="1000" dirty="0" smtClean="0">
                  <a:solidFill>
                    <a:srgbClr val="FF9900"/>
                  </a:solidFill>
                </a:rPr>
                <a:t>  </a:t>
              </a:r>
              <a:endParaRPr lang="fr-FR" sz="1000" dirty="0">
                <a:solidFill>
                  <a:srgbClr val="FF9900"/>
                </a:solidFill>
              </a:endParaRPr>
            </a:p>
            <a:p>
              <a:pPr algn="ctr"/>
              <a:endParaRPr lang="fr-FR" sz="1000" dirty="0" err="1">
                <a:solidFill>
                  <a:srgbClr val="FF9900"/>
                </a:solidFill>
              </a:endParaRPr>
            </a:p>
            <a:p>
              <a:pPr algn="ctr"/>
              <a:r>
                <a:rPr lang="fr-FR" sz="1000" dirty="0" smtClean="0">
                  <a:solidFill>
                    <a:srgbClr val="FF9900"/>
                  </a:solidFill>
                </a:rPr>
                <a:t>- 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market</a:t>
              </a:r>
              <a:r>
                <a:rPr lang="fr-FR" sz="1000" dirty="0" smtClean="0">
                  <a:solidFill>
                    <a:srgbClr val="FF9900"/>
                  </a:solidFill>
                </a:rPr>
                <a:t>  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analysis</a:t>
              </a:r>
              <a:r>
                <a:rPr lang="fr-FR" sz="1000" dirty="0" smtClean="0">
                  <a:solidFill>
                    <a:srgbClr val="FF9900"/>
                  </a:solidFill>
                </a:rPr>
                <a:t>, </a:t>
              </a:r>
            </a:p>
            <a:p>
              <a:pPr algn="ctr"/>
              <a:r>
                <a:rPr lang="fr-FR" sz="1000" dirty="0" smtClean="0">
                  <a:solidFill>
                    <a:srgbClr val="FF9900"/>
                  </a:solidFill>
                </a:rPr>
                <a:t>- 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pre</a:t>
              </a:r>
              <a:r>
                <a:rPr lang="fr-FR" sz="1000" dirty="0" smtClean="0">
                  <a:solidFill>
                    <a:srgbClr val="FF9900"/>
                  </a:solidFill>
                </a:rPr>
                <a:t> 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product</a:t>
              </a:r>
              <a:r>
                <a:rPr lang="fr-FR" sz="1000" dirty="0" smtClean="0">
                  <a:solidFill>
                    <a:srgbClr val="FF9900"/>
                  </a:solidFill>
                </a:rPr>
                <a:t> </a:t>
              </a:r>
              <a:r>
                <a:rPr lang="fr-FR" sz="1000" dirty="0" err="1" smtClean="0">
                  <a:solidFill>
                    <a:srgbClr val="FF9900"/>
                  </a:solidFill>
                </a:rPr>
                <a:t>analyis</a:t>
              </a:r>
              <a:endParaRPr lang="fr-FR" sz="1000" dirty="0" smtClean="0">
                <a:solidFill>
                  <a:srgbClr val="FF9900"/>
                </a:solidFill>
              </a:endParaRPr>
            </a:p>
          </p:txBody>
        </p:sp>
      </p:grpSp>
      <p:grpSp>
        <p:nvGrpSpPr>
          <p:cNvPr id="16" name="Gruppieren 7"/>
          <p:cNvGrpSpPr/>
          <p:nvPr/>
        </p:nvGrpSpPr>
        <p:grpSpPr>
          <a:xfrm>
            <a:off x="467544" y="3838974"/>
            <a:ext cx="1512168" cy="954107"/>
            <a:chOff x="467544" y="4797152"/>
            <a:chExt cx="1512168" cy="954107"/>
          </a:xfrm>
        </p:grpSpPr>
        <p:sp>
          <p:nvSpPr>
            <p:cNvPr id="17" name="ZoneTexte 2"/>
            <p:cNvSpPr txBox="1"/>
            <p:nvPr/>
          </p:nvSpPr>
          <p:spPr>
            <a:xfrm>
              <a:off x="539552" y="4797152"/>
              <a:ext cx="1440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0,5 –</a:t>
              </a:r>
              <a:br>
                <a:rPr lang="fr-FR" sz="1400" dirty="0" smtClean="0"/>
              </a:br>
              <a:r>
                <a:rPr lang="fr-FR" sz="1400" dirty="0" smtClean="0"/>
                <a:t>10 </a:t>
              </a:r>
              <a:r>
                <a:rPr lang="fr-FR" sz="1400" dirty="0" err="1" smtClean="0"/>
                <a:t>years</a:t>
              </a:r>
              <a:endParaRPr lang="fr-FR" sz="1400" dirty="0" smtClean="0"/>
            </a:p>
            <a:p>
              <a:pPr algn="ctr"/>
              <a:endParaRPr lang="fr-FR" sz="1400" dirty="0" smtClean="0"/>
            </a:p>
            <a:p>
              <a:pPr algn="ctr"/>
              <a:endParaRPr lang="fr-FR" sz="1400" dirty="0"/>
            </a:p>
          </p:txBody>
        </p:sp>
        <p:sp>
          <p:nvSpPr>
            <p:cNvPr id="18" name="Double flèche horizontale 24"/>
            <p:cNvSpPr/>
            <p:nvPr/>
          </p:nvSpPr>
          <p:spPr bwMode="auto">
            <a:xfrm>
              <a:off x="467544" y="5229198"/>
              <a:ext cx="1512168" cy="522061"/>
            </a:xfrm>
            <a:prstGeom prst="leftRight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b="0" i="1" dirty="0" err="1" smtClean="0">
                  <a:latin typeface="Arial" charset="0"/>
                </a:rPr>
                <a:t>upfront</a:t>
              </a:r>
              <a:r>
                <a:rPr lang="fr-FR" sz="1000" b="0" i="1" dirty="0" smtClean="0">
                  <a:latin typeface="Arial" charset="0"/>
                </a:rPr>
                <a:t> </a:t>
              </a:r>
              <a:r>
                <a:rPr lang="fr-FR" sz="1000" b="0" i="1" dirty="0" err="1" smtClean="0">
                  <a:latin typeface="Arial" charset="0"/>
                </a:rPr>
                <a:t>benefits</a:t>
              </a:r>
              <a:endPara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" name="Picture 9" descr="C:\Dokumente und Einstellungen\Suhel al-Janabi\Desktop\ABS Cases\sporteff-bann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8264">
            <a:off x="71286" y="249776"/>
            <a:ext cx="1108237" cy="5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-33423"/>
            <a:ext cx="125091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pieren 1"/>
          <p:cNvGrpSpPr/>
          <p:nvPr/>
        </p:nvGrpSpPr>
        <p:grpSpPr>
          <a:xfrm>
            <a:off x="4572000" y="1351793"/>
            <a:ext cx="2232248" cy="3927341"/>
            <a:chOff x="4572000" y="2309971"/>
            <a:chExt cx="2232248" cy="3927341"/>
          </a:xfrm>
        </p:grpSpPr>
        <p:cxnSp>
          <p:nvCxnSpPr>
            <p:cNvPr id="22" name="Connecteur droit 14"/>
            <p:cNvCxnSpPr/>
            <p:nvPr/>
          </p:nvCxnSpPr>
          <p:spPr>
            <a:xfrm>
              <a:off x="6804248" y="2924944"/>
              <a:ext cx="0" cy="3312368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ZoneTexte 10"/>
            <p:cNvSpPr txBox="1"/>
            <p:nvPr/>
          </p:nvSpPr>
          <p:spPr>
            <a:xfrm>
              <a:off x="4572000" y="2309971"/>
              <a:ext cx="208823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6">
                      <a:lumMod val="75000"/>
                    </a:schemeClr>
                  </a:solidFill>
                </a:rPr>
                <a:t>Business Plan </a:t>
              </a:r>
            </a:p>
            <a:p>
              <a:pPr marL="171450" indent="-171450" algn="ctr">
                <a:buFontTx/>
                <a:buChar char="-"/>
              </a:pPr>
              <a:r>
                <a:rPr lang="fr-FR" sz="1000" dirty="0" smtClean="0">
                  <a:solidFill>
                    <a:schemeClr val="accent6">
                      <a:lumMod val="75000"/>
                    </a:schemeClr>
                  </a:solidFill>
                </a:rPr>
                <a:t>production</a:t>
              </a:r>
            </a:p>
            <a:p>
              <a:pPr marL="171450" indent="-171450" algn="ctr">
                <a:buFontTx/>
                <a:buChar char="-"/>
              </a:pPr>
              <a:r>
                <a:rPr lang="fr-FR" sz="1000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  <a:r>
                <a:rPr lang="fr-FR" sz="1000" dirty="0" smtClean="0">
                  <a:solidFill>
                    <a:schemeClr val="accent6">
                      <a:lumMod val="75000"/>
                    </a:schemeClr>
                  </a:solidFill>
                </a:rPr>
                <a:t>ales</a:t>
              </a:r>
            </a:p>
            <a:p>
              <a:pPr marL="171450" indent="-171450" algn="ctr">
                <a:buFontTx/>
                <a:buChar char="-"/>
              </a:pPr>
              <a:r>
                <a:rPr lang="fr-FR" sz="1000" dirty="0" err="1" smtClean="0">
                  <a:solidFill>
                    <a:schemeClr val="accent6">
                      <a:lumMod val="75000"/>
                    </a:schemeClr>
                  </a:solidFill>
                </a:rPr>
                <a:t>compliance</a:t>
              </a:r>
              <a:endParaRPr lang="fr-FR" sz="10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71450" indent="-171450" algn="ctr">
                <a:buFontTx/>
                <a:buChar char="-"/>
              </a:pPr>
              <a:r>
                <a:rPr lang="fr-FR" sz="1000" dirty="0" smtClean="0">
                  <a:solidFill>
                    <a:schemeClr val="accent6">
                      <a:lumMod val="75000"/>
                    </a:schemeClr>
                  </a:solidFill>
                </a:rPr>
                <a:t>marketing</a:t>
              </a:r>
            </a:p>
          </p:txBody>
        </p:sp>
      </p:grpSp>
      <p:sp>
        <p:nvSpPr>
          <p:cNvPr id="24" name="ZoneTexte 10"/>
          <p:cNvSpPr txBox="1"/>
          <p:nvPr/>
        </p:nvSpPr>
        <p:spPr>
          <a:xfrm>
            <a:off x="6828656" y="1318694"/>
            <a:ext cx="2135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Production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1600" b="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1600" b="0" dirty="0" err="1" smtClean="0">
                <a:solidFill>
                  <a:schemeClr val="accent6">
                    <a:lumMod val="75000"/>
                  </a:schemeClr>
                </a:solidFill>
              </a:rPr>
              <a:t>commercialization</a:t>
            </a:r>
            <a:r>
              <a:rPr lang="fr-FR" sz="1600" b="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Freihandform 8"/>
          <p:cNvSpPr/>
          <p:nvPr/>
        </p:nvSpPr>
        <p:spPr bwMode="auto">
          <a:xfrm>
            <a:off x="427512" y="4666558"/>
            <a:ext cx="1768224" cy="526681"/>
          </a:xfrm>
          <a:custGeom>
            <a:avLst/>
            <a:gdLst>
              <a:gd name="connsiteX0" fmla="*/ 0 w 4108862"/>
              <a:gd name="connsiteY0" fmla="*/ 2232561 h 2232561"/>
              <a:gd name="connsiteX1" fmla="*/ 1781298 w 4108862"/>
              <a:gd name="connsiteY1" fmla="*/ 1650670 h 2232561"/>
              <a:gd name="connsiteX2" fmla="*/ 4108862 w 4108862"/>
              <a:gd name="connsiteY2" fmla="*/ 0 h 22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8862" h="2232561">
                <a:moveTo>
                  <a:pt x="0" y="2232561"/>
                </a:moveTo>
                <a:cubicBezTo>
                  <a:pt x="548244" y="2127662"/>
                  <a:pt x="1096488" y="2022763"/>
                  <a:pt x="1781298" y="1650670"/>
                </a:cubicBezTo>
                <a:cubicBezTo>
                  <a:pt x="2466108" y="1278576"/>
                  <a:pt x="3287485" y="639288"/>
                  <a:pt x="4108862" y="0"/>
                </a:cubicBezTo>
              </a:path>
            </a:pathLst>
          </a:cu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ihandform 39"/>
          <p:cNvSpPr/>
          <p:nvPr/>
        </p:nvSpPr>
        <p:spPr bwMode="auto">
          <a:xfrm>
            <a:off x="4500748" y="2307536"/>
            <a:ext cx="2327564" cy="739350"/>
          </a:xfrm>
          <a:custGeom>
            <a:avLst/>
            <a:gdLst>
              <a:gd name="connsiteX0" fmla="*/ 0 w 2327564"/>
              <a:gd name="connsiteY0" fmla="*/ 664568 h 664568"/>
              <a:gd name="connsiteX1" fmla="*/ 391886 w 2327564"/>
              <a:gd name="connsiteY1" fmla="*/ 367685 h 664568"/>
              <a:gd name="connsiteX2" fmla="*/ 783771 w 2327564"/>
              <a:gd name="connsiteY2" fmla="*/ 237057 h 664568"/>
              <a:gd name="connsiteX3" fmla="*/ 1377538 w 2327564"/>
              <a:gd name="connsiteY3" fmla="*/ 130179 h 664568"/>
              <a:gd name="connsiteX4" fmla="*/ 2125683 w 2327564"/>
              <a:gd name="connsiteY4" fmla="*/ 11426 h 664568"/>
              <a:gd name="connsiteX5" fmla="*/ 2327564 w 2327564"/>
              <a:gd name="connsiteY5" fmla="*/ 11426 h 66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564" h="664568">
                <a:moveTo>
                  <a:pt x="0" y="664568"/>
                </a:moveTo>
                <a:cubicBezTo>
                  <a:pt x="130629" y="551752"/>
                  <a:pt x="261258" y="438937"/>
                  <a:pt x="391886" y="367685"/>
                </a:cubicBezTo>
                <a:cubicBezTo>
                  <a:pt x="522515" y="296433"/>
                  <a:pt x="619496" y="276641"/>
                  <a:pt x="783771" y="237057"/>
                </a:cubicBezTo>
                <a:cubicBezTo>
                  <a:pt x="948046" y="197473"/>
                  <a:pt x="1377538" y="130179"/>
                  <a:pt x="1377538" y="130179"/>
                </a:cubicBezTo>
                <a:lnTo>
                  <a:pt x="2125683" y="11426"/>
                </a:lnTo>
                <a:cubicBezTo>
                  <a:pt x="2284021" y="-8366"/>
                  <a:pt x="2305792" y="1530"/>
                  <a:pt x="2327564" y="11426"/>
                </a:cubicBezTo>
              </a:path>
            </a:pathLst>
          </a:cu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ihandform 40"/>
          <p:cNvSpPr/>
          <p:nvPr/>
        </p:nvSpPr>
        <p:spPr bwMode="auto">
          <a:xfrm>
            <a:off x="6828312" y="2170016"/>
            <a:ext cx="1704128" cy="137520"/>
          </a:xfrm>
          <a:custGeom>
            <a:avLst/>
            <a:gdLst>
              <a:gd name="connsiteX0" fmla="*/ 0 w 1496291"/>
              <a:gd name="connsiteY0" fmla="*/ 183843 h 183843"/>
              <a:gd name="connsiteX1" fmla="*/ 546265 w 1496291"/>
              <a:gd name="connsiteY1" fmla="*/ 112591 h 183843"/>
              <a:gd name="connsiteX2" fmla="*/ 795646 w 1496291"/>
              <a:gd name="connsiteY2" fmla="*/ 65090 h 183843"/>
              <a:gd name="connsiteX3" fmla="*/ 1211283 w 1496291"/>
              <a:gd name="connsiteY3" fmla="*/ 5713 h 183843"/>
              <a:gd name="connsiteX4" fmla="*/ 1496291 w 1496291"/>
              <a:gd name="connsiteY4" fmla="*/ 5713 h 1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291" h="183843">
                <a:moveTo>
                  <a:pt x="0" y="183843"/>
                </a:moveTo>
                <a:lnTo>
                  <a:pt x="546265" y="112591"/>
                </a:lnTo>
                <a:cubicBezTo>
                  <a:pt x="678873" y="92799"/>
                  <a:pt x="684810" y="82903"/>
                  <a:pt x="795646" y="65090"/>
                </a:cubicBezTo>
                <a:cubicBezTo>
                  <a:pt x="906482" y="47277"/>
                  <a:pt x="1094509" y="15609"/>
                  <a:pt x="1211283" y="5713"/>
                </a:cubicBezTo>
                <a:cubicBezTo>
                  <a:pt x="1328057" y="-4183"/>
                  <a:pt x="1412174" y="765"/>
                  <a:pt x="1496291" y="5713"/>
                </a:cubicBezTo>
              </a:path>
            </a:pathLst>
          </a:cu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uppieren 9"/>
          <p:cNvGrpSpPr/>
          <p:nvPr/>
        </p:nvGrpSpPr>
        <p:grpSpPr>
          <a:xfrm>
            <a:off x="2339752" y="4539309"/>
            <a:ext cx="2088232" cy="667817"/>
            <a:chOff x="2339752" y="5497487"/>
            <a:chExt cx="2088232" cy="667817"/>
          </a:xfrm>
        </p:grpSpPr>
        <p:sp>
          <p:nvSpPr>
            <p:cNvPr id="29" name="ZoneTexte 28"/>
            <p:cNvSpPr txBox="1"/>
            <p:nvPr/>
          </p:nvSpPr>
          <p:spPr>
            <a:xfrm>
              <a:off x="2627784" y="5497487"/>
              <a:ext cx="1546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1 – 15 </a:t>
              </a:r>
              <a:r>
                <a:rPr lang="fr-FR" sz="1400" dirty="0" err="1" smtClean="0"/>
                <a:t>years</a:t>
              </a:r>
              <a:endParaRPr lang="fr-FR" sz="1400" dirty="0" smtClean="0"/>
            </a:p>
          </p:txBody>
        </p:sp>
        <p:sp>
          <p:nvSpPr>
            <p:cNvPr id="30" name="Double flèche horizontale 24"/>
            <p:cNvSpPr/>
            <p:nvPr/>
          </p:nvSpPr>
          <p:spPr bwMode="auto">
            <a:xfrm>
              <a:off x="2339752" y="5693039"/>
              <a:ext cx="2088232" cy="472265"/>
            </a:xfrm>
            <a:prstGeom prst="leftRight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i="1" dirty="0" smtClean="0">
                  <a:latin typeface="Arial" charset="0"/>
                </a:rPr>
                <a:t>TT / CB  / IP  /  publications</a:t>
              </a:r>
              <a:endParaRPr kumimoji="0" lang="fr-FR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uppieren 12"/>
          <p:cNvGrpSpPr/>
          <p:nvPr/>
        </p:nvGrpSpPr>
        <p:grpSpPr>
          <a:xfrm>
            <a:off x="4788024" y="4539309"/>
            <a:ext cx="1836204" cy="667817"/>
            <a:chOff x="4788024" y="5497487"/>
            <a:chExt cx="1836204" cy="667817"/>
          </a:xfrm>
        </p:grpSpPr>
        <p:sp>
          <p:nvSpPr>
            <p:cNvPr id="32" name="Double flèche horizontale 1"/>
            <p:cNvSpPr/>
            <p:nvPr/>
          </p:nvSpPr>
          <p:spPr bwMode="auto">
            <a:xfrm>
              <a:off x="4788024" y="5705674"/>
              <a:ext cx="1836204" cy="45963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000" i="1" dirty="0">
                  <a:solidFill>
                    <a:schemeClr val="bg1"/>
                  </a:solidFill>
                  <a:latin typeface="Arial" charset="0"/>
                </a:rPr>
                <a:t>TT / cap </a:t>
              </a:r>
              <a:r>
                <a:rPr lang="fr-FR" sz="1000" i="1" dirty="0" err="1" smtClean="0">
                  <a:solidFill>
                    <a:schemeClr val="bg1"/>
                  </a:solidFill>
                  <a:latin typeface="Arial" charset="0"/>
                </a:rPr>
                <a:t>dev</a:t>
              </a:r>
              <a:r>
                <a:rPr lang="fr-FR" sz="1000" i="1" dirty="0" smtClean="0">
                  <a:solidFill>
                    <a:schemeClr val="bg1"/>
                  </a:solidFill>
                  <a:latin typeface="Arial" charset="0"/>
                </a:rPr>
                <a:t> -  </a:t>
              </a:r>
              <a:r>
                <a:rPr lang="fr-FR" sz="1000" b="0" i="1" dirty="0" err="1">
                  <a:solidFill>
                    <a:schemeClr val="bg1"/>
                  </a:solidFill>
                  <a:latin typeface="Arial" charset="0"/>
                </a:rPr>
                <a:t>m</a:t>
              </a:r>
              <a:r>
                <a:rPr lang="fr-FR" sz="1000" b="0" i="1" dirty="0" err="1" smtClean="0">
                  <a:solidFill>
                    <a:schemeClr val="bg1"/>
                  </a:solidFill>
                  <a:latin typeface="Arial" charset="0"/>
                </a:rPr>
                <a:t>onetray</a:t>
              </a:r>
              <a:r>
                <a:rPr lang="fr-FR" sz="1000" b="0" i="1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endParaRPr lang="fr-FR" sz="1000" b="0" i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3" name="ZoneTexte 2"/>
            <p:cNvSpPr txBox="1"/>
            <p:nvPr/>
          </p:nvSpPr>
          <p:spPr>
            <a:xfrm>
              <a:off x="4970090" y="5497487"/>
              <a:ext cx="1546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1 – </a:t>
              </a:r>
              <a:r>
                <a:rPr lang="fr-FR" sz="1400" dirty="0"/>
                <a:t>3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years</a:t>
              </a:r>
              <a:endParaRPr lang="fr-FR" sz="1400" dirty="0" smtClean="0"/>
            </a:p>
          </p:txBody>
        </p:sp>
      </p:grpSp>
      <p:grpSp>
        <p:nvGrpSpPr>
          <p:cNvPr id="34" name="Gruppieren 13"/>
          <p:cNvGrpSpPr/>
          <p:nvPr/>
        </p:nvGrpSpPr>
        <p:grpSpPr>
          <a:xfrm>
            <a:off x="6966800" y="4559054"/>
            <a:ext cx="2141704" cy="648072"/>
            <a:chOff x="6966800" y="5517232"/>
            <a:chExt cx="2141704" cy="648072"/>
          </a:xfrm>
        </p:grpSpPr>
        <p:sp>
          <p:nvSpPr>
            <p:cNvPr id="35" name="Double flèche horizontale 1"/>
            <p:cNvSpPr/>
            <p:nvPr/>
          </p:nvSpPr>
          <p:spPr bwMode="auto">
            <a:xfrm>
              <a:off x="6966800" y="5705674"/>
              <a:ext cx="2141704" cy="45963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000" b="0" i="1" dirty="0">
                  <a:solidFill>
                    <a:schemeClr val="bg1"/>
                  </a:solidFill>
                  <a:latin typeface="Arial" charset="0"/>
                </a:rPr>
                <a:t>TT / cap </a:t>
              </a:r>
              <a:r>
                <a:rPr lang="fr-FR" sz="1000" b="0" i="1" dirty="0" err="1" smtClean="0">
                  <a:solidFill>
                    <a:schemeClr val="bg1"/>
                  </a:solidFill>
                  <a:latin typeface="Arial" charset="0"/>
                </a:rPr>
                <a:t>dev</a:t>
              </a:r>
              <a:r>
                <a:rPr lang="fr-FR" sz="1000" b="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fr-FR" sz="1000" i="1" dirty="0" smtClean="0">
                  <a:solidFill>
                    <a:schemeClr val="bg1"/>
                  </a:solidFill>
                  <a:latin typeface="Arial" charset="0"/>
                </a:rPr>
                <a:t>– </a:t>
              </a:r>
              <a:r>
                <a:rPr lang="fr-FR" sz="1000" i="1" dirty="0" err="1" smtClean="0">
                  <a:solidFill>
                    <a:schemeClr val="bg1"/>
                  </a:solidFill>
                  <a:latin typeface="Arial" charset="0"/>
                </a:rPr>
                <a:t>monetary</a:t>
              </a:r>
              <a:r>
                <a:rPr lang="fr-FR" sz="100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endParaRPr lang="fr-FR" sz="1000" i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" name="ZoneTexte 2"/>
            <p:cNvSpPr txBox="1"/>
            <p:nvPr/>
          </p:nvSpPr>
          <p:spPr>
            <a:xfrm>
              <a:off x="7274346" y="5517232"/>
              <a:ext cx="1546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3 – 25 </a:t>
              </a:r>
              <a:r>
                <a:rPr lang="fr-FR" sz="1400" dirty="0" err="1" smtClean="0"/>
                <a:t>years</a:t>
              </a:r>
              <a:endParaRPr lang="fr-FR" sz="1400" dirty="0" smtClean="0"/>
            </a:p>
          </p:txBody>
        </p:sp>
      </p:grpSp>
      <p:sp>
        <p:nvSpPr>
          <p:cNvPr id="37" name="Freihandform 18"/>
          <p:cNvSpPr/>
          <p:nvPr/>
        </p:nvSpPr>
        <p:spPr bwMode="auto">
          <a:xfrm>
            <a:off x="2173184" y="2972554"/>
            <a:ext cx="2398816" cy="1694004"/>
          </a:xfrm>
          <a:custGeom>
            <a:avLst/>
            <a:gdLst>
              <a:gd name="connsiteX0" fmla="*/ 0 w 2363190"/>
              <a:gd name="connsiteY0" fmla="*/ 2054431 h 2054431"/>
              <a:gd name="connsiteX1" fmla="*/ 676894 w 2363190"/>
              <a:gd name="connsiteY1" fmla="*/ 1710047 h 2054431"/>
              <a:gd name="connsiteX2" fmla="*/ 1187533 w 2363190"/>
              <a:gd name="connsiteY2" fmla="*/ 1353787 h 2054431"/>
              <a:gd name="connsiteX3" fmla="*/ 1508167 w 2363190"/>
              <a:gd name="connsiteY3" fmla="*/ 1021278 h 2054431"/>
              <a:gd name="connsiteX4" fmla="*/ 1828800 w 2363190"/>
              <a:gd name="connsiteY4" fmla="*/ 641268 h 2054431"/>
              <a:gd name="connsiteX5" fmla="*/ 2363190 w 2363190"/>
              <a:gd name="connsiteY5" fmla="*/ 0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190" h="2054431">
                <a:moveTo>
                  <a:pt x="0" y="2054431"/>
                </a:moveTo>
                <a:cubicBezTo>
                  <a:pt x="239486" y="1940626"/>
                  <a:pt x="478972" y="1826821"/>
                  <a:pt x="676894" y="1710047"/>
                </a:cubicBezTo>
                <a:cubicBezTo>
                  <a:pt x="874816" y="1593273"/>
                  <a:pt x="1048988" y="1468582"/>
                  <a:pt x="1187533" y="1353787"/>
                </a:cubicBezTo>
                <a:cubicBezTo>
                  <a:pt x="1326078" y="1238992"/>
                  <a:pt x="1401289" y="1140031"/>
                  <a:pt x="1508167" y="1021278"/>
                </a:cubicBezTo>
                <a:cubicBezTo>
                  <a:pt x="1615045" y="902525"/>
                  <a:pt x="1828800" y="641268"/>
                  <a:pt x="1828800" y="641268"/>
                </a:cubicBezTo>
                <a:lnTo>
                  <a:pt x="2363190" y="0"/>
                </a:lnTo>
              </a:path>
            </a:pathLst>
          </a:cu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feld 50"/>
          <p:cNvSpPr txBox="1"/>
          <p:nvPr/>
        </p:nvSpPr>
        <p:spPr>
          <a:xfrm rot="18856164">
            <a:off x="3350689" y="2587970"/>
            <a:ext cx="1528357" cy="600164"/>
          </a:xfrm>
          <a:prstGeom prst="rect">
            <a:avLst/>
          </a:prstGeom>
          <a:solidFill>
            <a:srgbClr val="C0C0C0">
              <a:alpha val="34118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Publications</a:t>
            </a:r>
          </a:p>
          <a:p>
            <a:r>
              <a:rPr lang="de-DE" sz="1100" dirty="0" smtClean="0"/>
              <a:t>Patents</a:t>
            </a:r>
          </a:p>
          <a:p>
            <a:r>
              <a:rPr lang="de-DE" sz="1100" dirty="0" smtClean="0"/>
              <a:t>Enterprise </a:t>
            </a:r>
            <a:r>
              <a:rPr lang="de-DE" sz="1100" dirty="0" err="1" smtClean="0"/>
              <a:t>secret</a:t>
            </a:r>
            <a:r>
              <a:rPr lang="de-DE" sz="1100" dirty="0" smtClean="0"/>
              <a:t> </a:t>
            </a:r>
            <a:endParaRPr lang="de-DE" sz="1100" dirty="0"/>
          </a:p>
        </p:txBody>
      </p:sp>
      <p:sp>
        <p:nvSpPr>
          <p:cNvPr id="39" name="Ellipse 38"/>
          <p:cNvSpPr/>
          <p:nvPr/>
        </p:nvSpPr>
        <p:spPr bwMode="auto">
          <a:xfrm>
            <a:off x="1907704" y="3923890"/>
            <a:ext cx="720080" cy="648072"/>
          </a:xfrm>
          <a:prstGeom prst="ellipse">
            <a:avLst/>
          </a:prstGeom>
          <a:solidFill>
            <a:srgbClr val="FF9900">
              <a:alpha val="8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chemeClr val="bg1"/>
                </a:solidFill>
                <a:latin typeface="Arial" charset="0"/>
              </a:rPr>
              <a:t>X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4283968" y="3655763"/>
            <a:ext cx="720080" cy="693077"/>
          </a:xfrm>
          <a:prstGeom prst="ellipse">
            <a:avLst/>
          </a:prstGeom>
          <a:solidFill>
            <a:srgbClr val="6B6BCF">
              <a:alpha val="8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bg1"/>
                </a:solidFill>
                <a:latin typeface="Arial" charset="0"/>
              </a:rPr>
              <a:t>X1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1907704" y="3439740"/>
            <a:ext cx="720080" cy="648072"/>
          </a:xfrm>
          <a:prstGeom prst="ellipse">
            <a:avLst/>
          </a:prstGeom>
          <a:solidFill>
            <a:srgbClr val="FF9900">
              <a:alpha val="8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</a:rPr>
              <a:t>MAT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bg1"/>
                </a:solidFill>
                <a:latin typeface="Arial" charset="0"/>
              </a:rPr>
              <a:t>X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4283968" y="3143313"/>
            <a:ext cx="720080" cy="648072"/>
          </a:xfrm>
          <a:prstGeom prst="ellipse">
            <a:avLst/>
          </a:prstGeom>
          <a:solidFill>
            <a:srgbClr val="6B6BCF">
              <a:alpha val="8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</a:rPr>
              <a:t>MAT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</a:rPr>
              <a:t>X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4"/>
          <p:cNvSpPr txBox="1">
            <a:spLocks noChangeArrowheads="1"/>
          </p:cNvSpPr>
          <p:nvPr/>
        </p:nvSpPr>
        <p:spPr bwMode="auto">
          <a:xfrm>
            <a:off x="609600" y="2017713"/>
            <a:ext cx="8001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Thank you</a:t>
            </a:r>
          </a:p>
          <a:p>
            <a:pPr algn="ctr"/>
            <a:r>
              <a:rPr lang="en-GB" sz="2400" dirty="0"/>
              <a:t> </a:t>
            </a:r>
            <a:r>
              <a:rPr lang="en-GB" b="0" dirty="0"/>
              <a:t>  </a:t>
            </a:r>
          </a:p>
          <a:p>
            <a:pPr algn="ctr"/>
            <a:r>
              <a:rPr lang="en-GB" sz="2200" dirty="0"/>
              <a:t>…..more on ABS and the </a:t>
            </a:r>
          </a:p>
          <a:p>
            <a:pPr algn="ctr"/>
            <a:r>
              <a:rPr lang="en-GB" sz="2200" dirty="0"/>
              <a:t>ABS Capacity Development </a:t>
            </a:r>
            <a:r>
              <a:rPr lang="en-GB" sz="2200" dirty="0" smtClean="0"/>
              <a:t>Initiative </a:t>
            </a:r>
            <a:endParaRPr lang="en-GB" sz="2200" dirty="0"/>
          </a:p>
          <a:p>
            <a:pPr algn="ctr"/>
            <a:endParaRPr lang="en-GB" sz="2200" dirty="0"/>
          </a:p>
          <a:p>
            <a:pPr algn="ctr"/>
            <a:r>
              <a:rPr lang="en-GB" sz="2200" i="1" dirty="0" smtClean="0">
                <a:hlinkClick r:id="rId3"/>
              </a:rPr>
              <a:t>www.abs-initiative.info</a:t>
            </a:r>
            <a:endParaRPr lang="en-GB" sz="2200" i="1" dirty="0" smtClean="0"/>
          </a:p>
          <a:p>
            <a:pPr algn="ctr"/>
            <a:endParaRPr lang="en-GB" sz="2200" i="1" dirty="0"/>
          </a:p>
          <a:p>
            <a:pPr algn="ctr"/>
            <a:endParaRPr lang="en-GB" sz="22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2502" y="0"/>
            <a:ext cx="3779418" cy="4681538"/>
            <a:chOff x="72502" y="1916113"/>
            <a:chExt cx="3779418" cy="4681537"/>
          </a:xfrm>
        </p:grpSpPr>
        <p:grpSp>
          <p:nvGrpSpPr>
            <p:cNvPr id="19480" name="Group 55"/>
            <p:cNvGrpSpPr>
              <a:grpSpLocks/>
            </p:cNvGrpSpPr>
            <p:nvPr/>
          </p:nvGrpSpPr>
          <p:grpSpPr bwMode="auto">
            <a:xfrm>
              <a:off x="72502" y="1916113"/>
              <a:ext cx="3779418" cy="4681537"/>
              <a:chOff x="144503" y="116632"/>
              <a:chExt cx="3779060" cy="468052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144503" y="116632"/>
                <a:ext cx="3779060" cy="4680520"/>
              </a:xfrm>
              <a:prstGeom prst="ellipse">
                <a:avLst/>
              </a:prstGeom>
              <a:noFill/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9394" tIns="69394" rIns="69394" bIns="484962"/>
              <a:lstStyle/>
              <a:p>
                <a:pPr marL="114300" lvl="1" indent="-114300" defTabSz="577850" eaLnBrk="0" hangingPunct="0">
                  <a:lnSpc>
                    <a:spcPct val="90000"/>
                  </a:lnSpc>
                  <a:spcAft>
                    <a:spcPct val="15000"/>
                  </a:spcAft>
                  <a:buClr>
                    <a:srgbClr val="000000"/>
                  </a:buClr>
                  <a:buSzPct val="100000"/>
                  <a:buFontTx/>
                  <a:buChar char="•"/>
                  <a:defRPr/>
                </a:pPr>
                <a:endParaRPr lang="en-CA" sz="20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Plus 5"/>
              <p:cNvSpPr/>
              <p:nvPr/>
            </p:nvSpPr>
            <p:spPr>
              <a:xfrm>
                <a:off x="1835554" y="1910117"/>
                <a:ext cx="360328" cy="358697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CA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611707" y="908623"/>
                <a:ext cx="2736591" cy="1007843"/>
              </a:xfrm>
              <a:custGeom>
                <a:avLst/>
                <a:gdLst>
                  <a:gd name="connsiteX0" fmla="*/ 0 w 2090027"/>
                  <a:gd name="connsiteY0" fmla="*/ 83114 h 831135"/>
                  <a:gd name="connsiteX1" fmla="*/ 24344 w 2090027"/>
                  <a:gd name="connsiteY1" fmla="*/ 24344 h 831135"/>
                  <a:gd name="connsiteX2" fmla="*/ 83115 w 2090027"/>
                  <a:gd name="connsiteY2" fmla="*/ 1 h 831135"/>
                  <a:gd name="connsiteX3" fmla="*/ 2006913 w 2090027"/>
                  <a:gd name="connsiteY3" fmla="*/ 0 h 831135"/>
                  <a:gd name="connsiteX4" fmla="*/ 2065683 w 2090027"/>
                  <a:gd name="connsiteY4" fmla="*/ 24344 h 831135"/>
                  <a:gd name="connsiteX5" fmla="*/ 2090026 w 2090027"/>
                  <a:gd name="connsiteY5" fmla="*/ 83115 h 831135"/>
                  <a:gd name="connsiteX6" fmla="*/ 2090027 w 2090027"/>
                  <a:gd name="connsiteY6" fmla="*/ 748021 h 831135"/>
                  <a:gd name="connsiteX7" fmla="*/ 2065683 w 2090027"/>
                  <a:gd name="connsiteY7" fmla="*/ 806791 h 831135"/>
                  <a:gd name="connsiteX8" fmla="*/ 2006912 w 2090027"/>
                  <a:gd name="connsiteY8" fmla="*/ 831135 h 831135"/>
                  <a:gd name="connsiteX9" fmla="*/ 83114 w 2090027"/>
                  <a:gd name="connsiteY9" fmla="*/ 831135 h 831135"/>
                  <a:gd name="connsiteX10" fmla="*/ 24344 w 2090027"/>
                  <a:gd name="connsiteY10" fmla="*/ 806791 h 831135"/>
                  <a:gd name="connsiteX11" fmla="*/ 1 w 2090027"/>
                  <a:gd name="connsiteY11" fmla="*/ 748020 h 831135"/>
                  <a:gd name="connsiteX12" fmla="*/ 0 w 2090027"/>
                  <a:gd name="connsiteY12" fmla="*/ 83114 h 831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0027" h="831135">
                    <a:moveTo>
                      <a:pt x="0" y="83114"/>
                    </a:moveTo>
                    <a:cubicBezTo>
                      <a:pt x="0" y="61071"/>
                      <a:pt x="8757" y="39930"/>
                      <a:pt x="24344" y="24344"/>
                    </a:cubicBezTo>
                    <a:cubicBezTo>
                      <a:pt x="39931" y="8757"/>
                      <a:pt x="61071" y="1"/>
                      <a:pt x="83115" y="1"/>
                    </a:cubicBezTo>
                    <a:lnTo>
                      <a:pt x="2006913" y="0"/>
                    </a:lnTo>
                    <a:cubicBezTo>
                      <a:pt x="2028956" y="0"/>
                      <a:pt x="2050097" y="8757"/>
                      <a:pt x="2065683" y="24344"/>
                    </a:cubicBezTo>
                    <a:cubicBezTo>
                      <a:pt x="2081270" y="39931"/>
                      <a:pt x="2090026" y="61071"/>
                      <a:pt x="2090026" y="83115"/>
                    </a:cubicBezTo>
                    <a:cubicBezTo>
                      <a:pt x="2090026" y="304750"/>
                      <a:pt x="2090027" y="526386"/>
                      <a:pt x="2090027" y="748021"/>
                    </a:cubicBezTo>
                    <a:cubicBezTo>
                      <a:pt x="2090027" y="770064"/>
                      <a:pt x="2081270" y="791205"/>
                      <a:pt x="2065683" y="806791"/>
                    </a:cubicBezTo>
                    <a:cubicBezTo>
                      <a:pt x="2050096" y="822378"/>
                      <a:pt x="2028956" y="831135"/>
                      <a:pt x="2006912" y="831135"/>
                    </a:cubicBezTo>
                    <a:lnTo>
                      <a:pt x="83114" y="831135"/>
                    </a:lnTo>
                    <a:cubicBezTo>
                      <a:pt x="61071" y="831135"/>
                      <a:pt x="39930" y="822378"/>
                      <a:pt x="24344" y="806791"/>
                    </a:cubicBezTo>
                    <a:cubicBezTo>
                      <a:pt x="8757" y="791204"/>
                      <a:pt x="0" y="770064"/>
                      <a:pt x="1" y="748020"/>
                    </a:cubicBezTo>
                    <a:cubicBezTo>
                      <a:pt x="1" y="526385"/>
                      <a:pt x="0" y="304749"/>
                      <a:pt x="0" y="8311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8633" tIns="47203" rIns="58633" bIns="47203" anchor="ctr"/>
              <a:lstStyle/>
              <a:p>
                <a:pPr algn="ctr" defTabSz="800100" eaLnBrk="0" hangingPunct="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CA" sz="2000">
                    <a:solidFill>
                      <a:schemeClr val="tx1"/>
                    </a:solidFill>
                  </a:rPr>
                  <a:t>PIC</a:t>
                </a:r>
                <a:r>
                  <a:rPr lang="en-CA" sz="2000" i="1">
                    <a:solidFill>
                      <a:srgbClr val="008000"/>
                    </a:solidFill>
                  </a:rPr>
                  <a:t> </a:t>
                </a:r>
              </a:p>
              <a:p>
                <a:pPr algn="ctr" defTabSz="800100" eaLnBrk="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CA" sz="1700" i="1">
                    <a:solidFill>
                      <a:srgbClr val="008000"/>
                    </a:solidFill>
                  </a:rPr>
                  <a:t>Competent National Authority</a:t>
                </a: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611707" y="2348172"/>
                <a:ext cx="2808022" cy="1441137"/>
              </a:xfrm>
              <a:custGeom>
                <a:avLst/>
                <a:gdLst>
                  <a:gd name="connsiteX0" fmla="*/ 0 w 2090027"/>
                  <a:gd name="connsiteY0" fmla="*/ 83114 h 831135"/>
                  <a:gd name="connsiteX1" fmla="*/ 24344 w 2090027"/>
                  <a:gd name="connsiteY1" fmla="*/ 24344 h 831135"/>
                  <a:gd name="connsiteX2" fmla="*/ 83115 w 2090027"/>
                  <a:gd name="connsiteY2" fmla="*/ 1 h 831135"/>
                  <a:gd name="connsiteX3" fmla="*/ 2006913 w 2090027"/>
                  <a:gd name="connsiteY3" fmla="*/ 0 h 831135"/>
                  <a:gd name="connsiteX4" fmla="*/ 2065683 w 2090027"/>
                  <a:gd name="connsiteY4" fmla="*/ 24344 h 831135"/>
                  <a:gd name="connsiteX5" fmla="*/ 2090026 w 2090027"/>
                  <a:gd name="connsiteY5" fmla="*/ 83115 h 831135"/>
                  <a:gd name="connsiteX6" fmla="*/ 2090027 w 2090027"/>
                  <a:gd name="connsiteY6" fmla="*/ 748021 h 831135"/>
                  <a:gd name="connsiteX7" fmla="*/ 2065683 w 2090027"/>
                  <a:gd name="connsiteY7" fmla="*/ 806791 h 831135"/>
                  <a:gd name="connsiteX8" fmla="*/ 2006912 w 2090027"/>
                  <a:gd name="connsiteY8" fmla="*/ 831135 h 831135"/>
                  <a:gd name="connsiteX9" fmla="*/ 83114 w 2090027"/>
                  <a:gd name="connsiteY9" fmla="*/ 831135 h 831135"/>
                  <a:gd name="connsiteX10" fmla="*/ 24344 w 2090027"/>
                  <a:gd name="connsiteY10" fmla="*/ 806791 h 831135"/>
                  <a:gd name="connsiteX11" fmla="*/ 1 w 2090027"/>
                  <a:gd name="connsiteY11" fmla="*/ 748020 h 831135"/>
                  <a:gd name="connsiteX12" fmla="*/ 0 w 2090027"/>
                  <a:gd name="connsiteY12" fmla="*/ 83114 h 831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0027" h="831135">
                    <a:moveTo>
                      <a:pt x="0" y="83114"/>
                    </a:moveTo>
                    <a:cubicBezTo>
                      <a:pt x="0" y="61071"/>
                      <a:pt x="8757" y="39930"/>
                      <a:pt x="24344" y="24344"/>
                    </a:cubicBezTo>
                    <a:cubicBezTo>
                      <a:pt x="39931" y="8757"/>
                      <a:pt x="61071" y="1"/>
                      <a:pt x="83115" y="1"/>
                    </a:cubicBezTo>
                    <a:lnTo>
                      <a:pt x="2006913" y="0"/>
                    </a:lnTo>
                    <a:cubicBezTo>
                      <a:pt x="2028956" y="0"/>
                      <a:pt x="2050097" y="8757"/>
                      <a:pt x="2065683" y="24344"/>
                    </a:cubicBezTo>
                    <a:cubicBezTo>
                      <a:pt x="2081270" y="39931"/>
                      <a:pt x="2090026" y="61071"/>
                      <a:pt x="2090026" y="83115"/>
                    </a:cubicBezTo>
                    <a:cubicBezTo>
                      <a:pt x="2090026" y="304750"/>
                      <a:pt x="2090027" y="526386"/>
                      <a:pt x="2090027" y="748021"/>
                    </a:cubicBezTo>
                    <a:cubicBezTo>
                      <a:pt x="2090027" y="770064"/>
                      <a:pt x="2081270" y="791205"/>
                      <a:pt x="2065683" y="806791"/>
                    </a:cubicBezTo>
                    <a:cubicBezTo>
                      <a:pt x="2050096" y="822378"/>
                      <a:pt x="2028956" y="831135"/>
                      <a:pt x="2006912" y="831135"/>
                    </a:cubicBezTo>
                    <a:lnTo>
                      <a:pt x="83114" y="831135"/>
                    </a:lnTo>
                    <a:cubicBezTo>
                      <a:pt x="61071" y="831135"/>
                      <a:pt x="39930" y="822378"/>
                      <a:pt x="24344" y="806791"/>
                    </a:cubicBezTo>
                    <a:cubicBezTo>
                      <a:pt x="8757" y="791204"/>
                      <a:pt x="0" y="770064"/>
                      <a:pt x="1" y="748020"/>
                    </a:cubicBezTo>
                    <a:cubicBezTo>
                      <a:pt x="1" y="526385"/>
                      <a:pt x="0" y="304749"/>
                      <a:pt x="0" y="8311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8633" tIns="47203" rIns="58633" bIns="47203" anchor="ctr"/>
              <a:lstStyle/>
              <a:p>
                <a:pPr algn="ctr" defTabSz="800100" eaLnBrk="0" hangingPunct="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CA" sz="2000" dirty="0">
                    <a:solidFill>
                      <a:schemeClr val="tx1"/>
                    </a:solidFill>
                  </a:rPr>
                  <a:t>MAT</a:t>
                </a:r>
              </a:p>
              <a:p>
                <a:pPr algn="ctr" defTabSz="800100" eaLnBrk="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Tx/>
                  <a:buChar char="-"/>
                  <a:defRPr/>
                </a:pPr>
                <a:r>
                  <a:rPr lang="en-CA" sz="1600" i="1" dirty="0">
                    <a:solidFill>
                      <a:srgbClr val="008000"/>
                    </a:solidFill>
                  </a:rPr>
                  <a:t>Terms of Use </a:t>
                </a:r>
                <a:r>
                  <a:rPr lang="en-CA" sz="1600" i="1" dirty="0" smtClean="0">
                    <a:solidFill>
                      <a:srgbClr val="008000"/>
                    </a:solidFill>
                  </a:rPr>
                  <a:t>(</a:t>
                </a:r>
                <a:r>
                  <a:rPr lang="en-CA" sz="1600" i="1" dirty="0">
                    <a:solidFill>
                      <a:srgbClr val="008000"/>
                    </a:solidFill>
                  </a:rPr>
                  <a:t>e.g. Commercial or </a:t>
                </a:r>
                <a:r>
                  <a:rPr lang="en-CA" sz="1600" i="1" dirty="0" smtClean="0">
                    <a:solidFill>
                      <a:srgbClr val="008000"/>
                    </a:solidFill>
                  </a:rPr>
                  <a:t>non-commercial; IP; 3 party)</a:t>
                </a:r>
                <a:endParaRPr lang="en-CA" sz="1600" i="1" dirty="0">
                  <a:solidFill>
                    <a:srgbClr val="008000"/>
                  </a:solidFill>
                </a:endParaRPr>
              </a:p>
              <a:p>
                <a:pPr algn="ctr" defTabSz="800100" eaLnBrk="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Tx/>
                  <a:buChar char="-"/>
                  <a:defRPr/>
                </a:pPr>
                <a:r>
                  <a:rPr lang="en-CA" sz="1600" i="1" dirty="0">
                    <a:solidFill>
                      <a:srgbClr val="008000"/>
                    </a:solidFill>
                  </a:rPr>
                  <a:t>Benefit-sharing (monetary or non-monetary)</a:t>
                </a:r>
              </a:p>
            </p:txBody>
          </p:sp>
          <p:sp>
            <p:nvSpPr>
              <p:cNvPr id="19486" name="TextBox 37"/>
              <p:cNvSpPr txBox="1">
                <a:spLocks noChangeArrowheads="1"/>
              </p:cNvSpPr>
              <p:nvPr/>
            </p:nvSpPr>
            <p:spPr bwMode="auto">
              <a:xfrm>
                <a:off x="1043608" y="4283804"/>
                <a:ext cx="187220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CA" sz="2200"/>
                  <a:t>Permit</a:t>
                </a:r>
              </a:p>
            </p:txBody>
          </p:sp>
          <p:sp>
            <p:nvSpPr>
              <p:cNvPr id="10" name="Equal 9"/>
              <p:cNvSpPr/>
              <p:nvPr/>
            </p:nvSpPr>
            <p:spPr>
              <a:xfrm>
                <a:off x="1764123" y="4005161"/>
                <a:ext cx="503190" cy="287276"/>
              </a:xfrm>
              <a:prstGeom prst="mathEqual">
                <a:avLst>
                  <a:gd name="adj1" fmla="val 23520"/>
                  <a:gd name="adj2" fmla="val 22361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CA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 bwMode="auto">
            <a:xfrm>
              <a:off x="755650" y="2070101"/>
              <a:ext cx="2436813" cy="679450"/>
            </a:xfrm>
            <a:custGeom>
              <a:avLst/>
              <a:gdLst>
                <a:gd name="connsiteX0" fmla="*/ 0 w 2090027"/>
                <a:gd name="connsiteY0" fmla="*/ 83114 h 831135"/>
                <a:gd name="connsiteX1" fmla="*/ 24344 w 2090027"/>
                <a:gd name="connsiteY1" fmla="*/ 24344 h 831135"/>
                <a:gd name="connsiteX2" fmla="*/ 83115 w 2090027"/>
                <a:gd name="connsiteY2" fmla="*/ 1 h 831135"/>
                <a:gd name="connsiteX3" fmla="*/ 2006913 w 2090027"/>
                <a:gd name="connsiteY3" fmla="*/ 0 h 831135"/>
                <a:gd name="connsiteX4" fmla="*/ 2065683 w 2090027"/>
                <a:gd name="connsiteY4" fmla="*/ 24344 h 831135"/>
                <a:gd name="connsiteX5" fmla="*/ 2090026 w 2090027"/>
                <a:gd name="connsiteY5" fmla="*/ 83115 h 831135"/>
                <a:gd name="connsiteX6" fmla="*/ 2090027 w 2090027"/>
                <a:gd name="connsiteY6" fmla="*/ 748021 h 831135"/>
                <a:gd name="connsiteX7" fmla="*/ 2065683 w 2090027"/>
                <a:gd name="connsiteY7" fmla="*/ 806791 h 831135"/>
                <a:gd name="connsiteX8" fmla="*/ 2006912 w 2090027"/>
                <a:gd name="connsiteY8" fmla="*/ 831135 h 831135"/>
                <a:gd name="connsiteX9" fmla="*/ 83114 w 2090027"/>
                <a:gd name="connsiteY9" fmla="*/ 831135 h 831135"/>
                <a:gd name="connsiteX10" fmla="*/ 24344 w 2090027"/>
                <a:gd name="connsiteY10" fmla="*/ 806791 h 831135"/>
                <a:gd name="connsiteX11" fmla="*/ 1 w 2090027"/>
                <a:gd name="connsiteY11" fmla="*/ 748020 h 831135"/>
                <a:gd name="connsiteX12" fmla="*/ 0 w 2090027"/>
                <a:gd name="connsiteY12" fmla="*/ 83114 h 83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0027" h="831135">
                  <a:moveTo>
                    <a:pt x="0" y="83114"/>
                  </a:moveTo>
                  <a:cubicBezTo>
                    <a:pt x="0" y="61071"/>
                    <a:pt x="8757" y="39930"/>
                    <a:pt x="24344" y="24344"/>
                  </a:cubicBezTo>
                  <a:cubicBezTo>
                    <a:pt x="39931" y="8757"/>
                    <a:pt x="61071" y="1"/>
                    <a:pt x="83115" y="1"/>
                  </a:cubicBezTo>
                  <a:lnTo>
                    <a:pt x="2006913" y="0"/>
                  </a:lnTo>
                  <a:cubicBezTo>
                    <a:pt x="2028956" y="0"/>
                    <a:pt x="2050097" y="8757"/>
                    <a:pt x="2065683" y="24344"/>
                  </a:cubicBezTo>
                  <a:cubicBezTo>
                    <a:pt x="2081270" y="39931"/>
                    <a:pt x="2090026" y="61071"/>
                    <a:pt x="2090026" y="83115"/>
                  </a:cubicBezTo>
                  <a:cubicBezTo>
                    <a:pt x="2090026" y="304750"/>
                    <a:pt x="2090027" y="526386"/>
                    <a:pt x="2090027" y="748021"/>
                  </a:cubicBezTo>
                  <a:cubicBezTo>
                    <a:pt x="2090027" y="770064"/>
                    <a:pt x="2081270" y="791205"/>
                    <a:pt x="2065683" y="806791"/>
                  </a:cubicBezTo>
                  <a:cubicBezTo>
                    <a:pt x="2050096" y="822378"/>
                    <a:pt x="2028956" y="831135"/>
                    <a:pt x="2006912" y="831135"/>
                  </a:cubicBezTo>
                  <a:lnTo>
                    <a:pt x="83114" y="831135"/>
                  </a:lnTo>
                  <a:cubicBezTo>
                    <a:pt x="61071" y="831135"/>
                    <a:pt x="39930" y="822378"/>
                    <a:pt x="24344" y="806791"/>
                  </a:cubicBezTo>
                  <a:cubicBezTo>
                    <a:pt x="8757" y="791204"/>
                    <a:pt x="0" y="770064"/>
                    <a:pt x="1" y="748020"/>
                  </a:cubicBezTo>
                  <a:cubicBezTo>
                    <a:pt x="1" y="526385"/>
                    <a:pt x="0" y="304749"/>
                    <a:pt x="0" y="83114"/>
                  </a:cubicBezTo>
                  <a:close/>
                </a:path>
              </a:pathLst>
            </a:custGeom>
            <a:noFill/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633" tIns="47203" rIns="58633" bIns="47203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CA" dirty="0" smtClean="0">
                  <a:solidFill>
                    <a:srgbClr val="FF0000"/>
                  </a:solidFill>
                </a:rPr>
                <a:t>PROVIDING </a:t>
              </a:r>
            </a:p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CA" dirty="0" smtClean="0">
                  <a:solidFill>
                    <a:srgbClr val="FF0000"/>
                  </a:solidFill>
                </a:rPr>
                <a:t>COUNTRY</a:t>
              </a:r>
              <a:endParaRPr lang="en-CA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779838" y="0"/>
            <a:ext cx="5364162" cy="4870450"/>
            <a:chOff x="3635450" y="1871663"/>
            <a:chExt cx="5364088" cy="4870450"/>
          </a:xfrm>
        </p:grpSpPr>
        <p:grpSp>
          <p:nvGrpSpPr>
            <p:cNvPr id="19470" name="Group 28"/>
            <p:cNvGrpSpPr>
              <a:grpSpLocks/>
            </p:cNvGrpSpPr>
            <p:nvPr/>
          </p:nvGrpSpPr>
          <p:grpSpPr bwMode="auto">
            <a:xfrm>
              <a:off x="5580110" y="1871663"/>
              <a:ext cx="3419428" cy="4870450"/>
              <a:chOff x="5580110" y="1871663"/>
              <a:chExt cx="3419428" cy="4870450"/>
            </a:xfrm>
          </p:grpSpPr>
          <p:grpSp>
            <p:nvGrpSpPr>
              <p:cNvPr id="19474" name="Group 76"/>
              <p:cNvGrpSpPr>
                <a:grpSpLocks/>
              </p:cNvGrpSpPr>
              <p:nvPr/>
            </p:nvGrpSpPr>
            <p:grpSpPr bwMode="auto">
              <a:xfrm>
                <a:off x="5580110" y="1871663"/>
                <a:ext cx="3419428" cy="4870450"/>
                <a:chOff x="5580159" y="72008"/>
                <a:chExt cx="3419825" cy="4869159"/>
              </a:xfrm>
            </p:grpSpPr>
            <p:sp>
              <p:nvSpPr>
                <p:cNvPr id="18" name="Freeform 17"/>
                <p:cNvSpPr/>
                <p:nvPr/>
              </p:nvSpPr>
              <p:spPr bwMode="auto">
                <a:xfrm>
                  <a:off x="5796081" y="1481334"/>
                  <a:ext cx="3051487" cy="2285394"/>
                </a:xfrm>
                <a:custGeom>
                  <a:avLst/>
                  <a:gdLst>
                    <a:gd name="connsiteX0" fmla="*/ 0 w 2351281"/>
                    <a:gd name="connsiteY0" fmla="*/ 193932 h 1939315"/>
                    <a:gd name="connsiteX1" fmla="*/ 56802 w 2351281"/>
                    <a:gd name="connsiteY1" fmla="*/ 56801 h 1939315"/>
                    <a:gd name="connsiteX2" fmla="*/ 193933 w 2351281"/>
                    <a:gd name="connsiteY2" fmla="*/ 0 h 1939315"/>
                    <a:gd name="connsiteX3" fmla="*/ 2157349 w 2351281"/>
                    <a:gd name="connsiteY3" fmla="*/ 0 h 1939315"/>
                    <a:gd name="connsiteX4" fmla="*/ 2294480 w 2351281"/>
                    <a:gd name="connsiteY4" fmla="*/ 56802 h 1939315"/>
                    <a:gd name="connsiteX5" fmla="*/ 2351281 w 2351281"/>
                    <a:gd name="connsiteY5" fmla="*/ 193933 h 1939315"/>
                    <a:gd name="connsiteX6" fmla="*/ 2351281 w 2351281"/>
                    <a:gd name="connsiteY6" fmla="*/ 1745383 h 1939315"/>
                    <a:gd name="connsiteX7" fmla="*/ 2294480 w 2351281"/>
                    <a:gd name="connsiteY7" fmla="*/ 1882514 h 1939315"/>
                    <a:gd name="connsiteX8" fmla="*/ 2157349 w 2351281"/>
                    <a:gd name="connsiteY8" fmla="*/ 1939315 h 1939315"/>
                    <a:gd name="connsiteX9" fmla="*/ 193932 w 2351281"/>
                    <a:gd name="connsiteY9" fmla="*/ 1939315 h 1939315"/>
                    <a:gd name="connsiteX10" fmla="*/ 56801 w 2351281"/>
                    <a:gd name="connsiteY10" fmla="*/ 1882514 h 1939315"/>
                    <a:gd name="connsiteX11" fmla="*/ 0 w 2351281"/>
                    <a:gd name="connsiteY11" fmla="*/ 1745383 h 1939315"/>
                    <a:gd name="connsiteX12" fmla="*/ 0 w 2351281"/>
                    <a:gd name="connsiteY12" fmla="*/ 193932 h 193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51281" h="1939315">
                      <a:moveTo>
                        <a:pt x="0" y="193932"/>
                      </a:moveTo>
                      <a:cubicBezTo>
                        <a:pt x="0" y="142498"/>
                        <a:pt x="20432" y="93171"/>
                        <a:pt x="56802" y="56801"/>
                      </a:cubicBezTo>
                      <a:cubicBezTo>
                        <a:pt x="93171" y="20432"/>
                        <a:pt x="142499" y="0"/>
                        <a:pt x="193933" y="0"/>
                      </a:cubicBezTo>
                      <a:lnTo>
                        <a:pt x="2157349" y="0"/>
                      </a:lnTo>
                      <a:cubicBezTo>
                        <a:pt x="2208783" y="0"/>
                        <a:pt x="2258110" y="20432"/>
                        <a:pt x="2294480" y="56802"/>
                      </a:cubicBezTo>
                      <a:cubicBezTo>
                        <a:pt x="2330849" y="93171"/>
                        <a:pt x="2351281" y="142499"/>
                        <a:pt x="2351281" y="193933"/>
                      </a:cubicBezTo>
                      <a:lnTo>
                        <a:pt x="2351281" y="1745383"/>
                      </a:lnTo>
                      <a:cubicBezTo>
                        <a:pt x="2351281" y="1796817"/>
                        <a:pt x="2330849" y="1846144"/>
                        <a:pt x="2294480" y="1882514"/>
                      </a:cubicBezTo>
                      <a:cubicBezTo>
                        <a:pt x="2258111" y="1918883"/>
                        <a:pt x="2208783" y="1939315"/>
                        <a:pt x="2157349" y="1939315"/>
                      </a:cubicBezTo>
                      <a:lnTo>
                        <a:pt x="193932" y="1939315"/>
                      </a:lnTo>
                      <a:cubicBezTo>
                        <a:pt x="142498" y="1939315"/>
                        <a:pt x="93171" y="1918883"/>
                        <a:pt x="56801" y="1882514"/>
                      </a:cubicBezTo>
                      <a:cubicBezTo>
                        <a:pt x="20432" y="1846145"/>
                        <a:pt x="0" y="1796817"/>
                        <a:pt x="0" y="1745383"/>
                      </a:cubicBezTo>
                      <a:lnTo>
                        <a:pt x="0" y="193932"/>
                      </a:lnTo>
                      <a:close/>
                    </a:path>
                  </a:pathLst>
                </a:custGeom>
                <a:solidFill>
                  <a:schemeClr val="bg1">
                    <a:alpha val="89804"/>
                  </a:schemeClr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69394" tIns="69394" rIns="69394" bIns="484962"/>
                <a:lstStyle/>
                <a:p>
                  <a:pPr marL="0" lvl="1" algn="ctr" defTabSz="577850" eaLnBrk="0" hangingPunct="0">
                    <a:lnSpc>
                      <a:spcPct val="90000"/>
                    </a:lnSpc>
                    <a:spcAft>
                      <a:spcPts val="60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CA" dirty="0">
                      <a:solidFill>
                        <a:srgbClr val="000000"/>
                      </a:solidFill>
                    </a:rPr>
                    <a:t>Checkpoints:</a:t>
                  </a:r>
                </a:p>
                <a:p>
                  <a:pPr marL="0" lvl="1" algn="ctr" defTabSz="577850" eaLnBrk="0" hangingPunct="0">
                    <a:lnSpc>
                      <a:spcPct val="90000"/>
                    </a:lnSpc>
                    <a:spcAft>
                      <a:spcPct val="15000"/>
                    </a:spcAft>
                    <a:buClr>
                      <a:srgbClr val="000000"/>
                    </a:buClr>
                    <a:buSzPct val="100000"/>
                    <a:buFontTx/>
                    <a:buChar char="-"/>
                    <a:defRPr/>
                  </a:pPr>
                  <a:r>
                    <a:rPr lang="en-CA" sz="1600" i="1" dirty="0">
                      <a:solidFill>
                        <a:srgbClr val="008000"/>
                      </a:solidFill>
                    </a:rPr>
                    <a:t>Research publishing houses</a:t>
                  </a:r>
                </a:p>
                <a:p>
                  <a:pPr marL="0" lvl="1" algn="ctr" defTabSz="577850" eaLnBrk="0" hangingPunct="0">
                    <a:lnSpc>
                      <a:spcPct val="90000"/>
                    </a:lnSpc>
                    <a:spcAft>
                      <a:spcPct val="15000"/>
                    </a:spcAft>
                    <a:buClr>
                      <a:srgbClr val="000000"/>
                    </a:buClr>
                    <a:buSzPct val="100000"/>
                    <a:buFontTx/>
                    <a:buChar char="-"/>
                    <a:defRPr/>
                  </a:pPr>
                  <a:r>
                    <a:rPr lang="en-CA" sz="1600" i="1" dirty="0">
                      <a:solidFill>
                        <a:srgbClr val="008000"/>
                      </a:solidFill>
                    </a:rPr>
                    <a:t>Research institutions subject to public funding</a:t>
                  </a:r>
                </a:p>
                <a:p>
                  <a:pPr marL="0" lvl="1" algn="ctr" defTabSz="577850" eaLnBrk="0" hangingPunct="0">
                    <a:lnSpc>
                      <a:spcPct val="90000"/>
                    </a:lnSpc>
                    <a:spcAft>
                      <a:spcPct val="15000"/>
                    </a:spcAft>
                    <a:buClr>
                      <a:srgbClr val="000000"/>
                    </a:buClr>
                    <a:buSzPct val="100000"/>
                    <a:buFontTx/>
                    <a:buChar char="-"/>
                    <a:defRPr/>
                  </a:pPr>
                  <a:r>
                    <a:rPr lang="en-CA" sz="1600" i="1" dirty="0">
                      <a:solidFill>
                        <a:srgbClr val="008000"/>
                      </a:solidFill>
                    </a:rPr>
                    <a:t>Patent examination offices</a:t>
                  </a:r>
                </a:p>
                <a:p>
                  <a:pPr marL="0" lvl="1" algn="ctr" defTabSz="577850" eaLnBrk="0" hangingPunct="0">
                    <a:lnSpc>
                      <a:spcPct val="90000"/>
                    </a:lnSpc>
                    <a:spcAft>
                      <a:spcPct val="15000"/>
                    </a:spcAft>
                    <a:buClr>
                      <a:srgbClr val="000000"/>
                    </a:buClr>
                    <a:buSzPct val="100000"/>
                    <a:buFontTx/>
                    <a:buChar char="-"/>
                    <a:defRPr/>
                  </a:pPr>
                  <a:r>
                    <a:rPr lang="en-CA" sz="1600" i="1" dirty="0">
                      <a:solidFill>
                        <a:srgbClr val="008000"/>
                      </a:solidFill>
                    </a:rPr>
                    <a:t>Authorities providing regulatory or marketing approval of products</a:t>
                  </a:r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>
                  <a:off x="5580159" y="72008"/>
                  <a:ext cx="3419825" cy="4869159"/>
                </a:xfrm>
                <a:prstGeom prst="ellipse">
                  <a:avLst/>
                </a:prstGeom>
                <a:noFill/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69394" tIns="69394" rIns="69394" bIns="484962"/>
                <a:lstStyle/>
                <a:p>
                  <a:pPr marL="114300" lvl="1" indent="-114300" defTabSz="577850" eaLnBrk="0" hangingPunct="0">
                    <a:lnSpc>
                      <a:spcPct val="90000"/>
                    </a:lnSpc>
                    <a:spcAft>
                      <a:spcPct val="15000"/>
                    </a:spcAft>
                    <a:buClr>
                      <a:srgbClr val="000000"/>
                    </a:buClr>
                    <a:buSzPct val="100000"/>
                    <a:buFontTx/>
                    <a:buChar char="•"/>
                    <a:defRPr/>
                  </a:pPr>
                  <a:endParaRPr lang="en-CA" sz="2000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78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6156102" y="3755717"/>
                  <a:ext cx="2304256" cy="830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CA" sz="1600"/>
                    <a:t>Provide information on PIC, MAT, source of GRs, use of GRs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300958" y="908399"/>
                  <a:ext cx="2014744" cy="37455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CA" sz="1600" dirty="0">
                      <a:latin typeface="Arial" pitchFamily="34" charset="0"/>
                      <a:cs typeface="Arial" pitchFamily="34" charset="0"/>
                    </a:rPr>
                    <a:t>Utilization of </a:t>
                  </a:r>
                  <a:r>
                    <a:rPr lang="en-CA" sz="1600" dirty="0" err="1">
                      <a:latin typeface="Arial" pitchFamily="34" charset="0"/>
                      <a:cs typeface="Arial" pitchFamily="34" charset="0"/>
                    </a:rPr>
                    <a:t>GRs</a:t>
                  </a:r>
                  <a:endParaRPr lang="en-CA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Freeform 16"/>
              <p:cNvSpPr/>
              <p:nvPr/>
            </p:nvSpPr>
            <p:spPr bwMode="auto">
              <a:xfrm>
                <a:off x="6372262" y="2060576"/>
                <a:ext cx="1871636" cy="679450"/>
              </a:xfrm>
              <a:custGeom>
                <a:avLst/>
                <a:gdLst>
                  <a:gd name="connsiteX0" fmla="*/ 0 w 2090027"/>
                  <a:gd name="connsiteY0" fmla="*/ 83114 h 831135"/>
                  <a:gd name="connsiteX1" fmla="*/ 24344 w 2090027"/>
                  <a:gd name="connsiteY1" fmla="*/ 24344 h 831135"/>
                  <a:gd name="connsiteX2" fmla="*/ 83115 w 2090027"/>
                  <a:gd name="connsiteY2" fmla="*/ 1 h 831135"/>
                  <a:gd name="connsiteX3" fmla="*/ 2006913 w 2090027"/>
                  <a:gd name="connsiteY3" fmla="*/ 0 h 831135"/>
                  <a:gd name="connsiteX4" fmla="*/ 2065683 w 2090027"/>
                  <a:gd name="connsiteY4" fmla="*/ 24344 h 831135"/>
                  <a:gd name="connsiteX5" fmla="*/ 2090026 w 2090027"/>
                  <a:gd name="connsiteY5" fmla="*/ 83115 h 831135"/>
                  <a:gd name="connsiteX6" fmla="*/ 2090027 w 2090027"/>
                  <a:gd name="connsiteY6" fmla="*/ 748021 h 831135"/>
                  <a:gd name="connsiteX7" fmla="*/ 2065683 w 2090027"/>
                  <a:gd name="connsiteY7" fmla="*/ 806791 h 831135"/>
                  <a:gd name="connsiteX8" fmla="*/ 2006912 w 2090027"/>
                  <a:gd name="connsiteY8" fmla="*/ 831135 h 831135"/>
                  <a:gd name="connsiteX9" fmla="*/ 83114 w 2090027"/>
                  <a:gd name="connsiteY9" fmla="*/ 831135 h 831135"/>
                  <a:gd name="connsiteX10" fmla="*/ 24344 w 2090027"/>
                  <a:gd name="connsiteY10" fmla="*/ 806791 h 831135"/>
                  <a:gd name="connsiteX11" fmla="*/ 1 w 2090027"/>
                  <a:gd name="connsiteY11" fmla="*/ 748020 h 831135"/>
                  <a:gd name="connsiteX12" fmla="*/ 0 w 2090027"/>
                  <a:gd name="connsiteY12" fmla="*/ 83114 h 831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0027" h="831135">
                    <a:moveTo>
                      <a:pt x="0" y="83114"/>
                    </a:moveTo>
                    <a:cubicBezTo>
                      <a:pt x="0" y="61071"/>
                      <a:pt x="8757" y="39930"/>
                      <a:pt x="24344" y="24344"/>
                    </a:cubicBezTo>
                    <a:cubicBezTo>
                      <a:pt x="39931" y="8757"/>
                      <a:pt x="61071" y="1"/>
                      <a:pt x="83115" y="1"/>
                    </a:cubicBezTo>
                    <a:lnTo>
                      <a:pt x="2006913" y="0"/>
                    </a:lnTo>
                    <a:cubicBezTo>
                      <a:pt x="2028956" y="0"/>
                      <a:pt x="2050097" y="8757"/>
                      <a:pt x="2065683" y="24344"/>
                    </a:cubicBezTo>
                    <a:cubicBezTo>
                      <a:pt x="2081270" y="39931"/>
                      <a:pt x="2090026" y="61071"/>
                      <a:pt x="2090026" y="83115"/>
                    </a:cubicBezTo>
                    <a:cubicBezTo>
                      <a:pt x="2090026" y="304750"/>
                      <a:pt x="2090027" y="526386"/>
                      <a:pt x="2090027" y="748021"/>
                    </a:cubicBezTo>
                    <a:cubicBezTo>
                      <a:pt x="2090027" y="770064"/>
                      <a:pt x="2081270" y="791205"/>
                      <a:pt x="2065683" y="806791"/>
                    </a:cubicBezTo>
                    <a:cubicBezTo>
                      <a:pt x="2050096" y="822378"/>
                      <a:pt x="2028956" y="831135"/>
                      <a:pt x="2006912" y="831135"/>
                    </a:cubicBezTo>
                    <a:lnTo>
                      <a:pt x="83114" y="831135"/>
                    </a:lnTo>
                    <a:cubicBezTo>
                      <a:pt x="61071" y="831135"/>
                      <a:pt x="39930" y="822378"/>
                      <a:pt x="24344" y="806791"/>
                    </a:cubicBezTo>
                    <a:cubicBezTo>
                      <a:pt x="8757" y="791204"/>
                      <a:pt x="0" y="770064"/>
                      <a:pt x="1" y="748020"/>
                    </a:cubicBezTo>
                    <a:cubicBezTo>
                      <a:pt x="1" y="526385"/>
                      <a:pt x="0" y="304749"/>
                      <a:pt x="0" y="83114"/>
                    </a:cubicBezTo>
                    <a:close/>
                  </a:path>
                </a:pathLst>
              </a:custGeom>
              <a:noFill/>
              <a:ln w="127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8633" tIns="47203" rIns="58633" bIns="47203" anchor="ctr"/>
              <a:lstStyle/>
              <a:p>
                <a:pPr algn="ctr" defTabSz="800100" eaLnBrk="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CA" dirty="0" smtClean="0">
                    <a:solidFill>
                      <a:srgbClr val="FF0000"/>
                    </a:solidFill>
                  </a:rPr>
                  <a:t>USING </a:t>
                </a:r>
                <a:br>
                  <a:rPr lang="en-CA" dirty="0" smtClean="0">
                    <a:solidFill>
                      <a:srgbClr val="FF0000"/>
                    </a:solidFill>
                  </a:rPr>
                </a:br>
                <a:r>
                  <a:rPr lang="en-CA" dirty="0" smtClean="0">
                    <a:solidFill>
                      <a:srgbClr val="FF0000"/>
                    </a:solidFill>
                  </a:rPr>
                  <a:t>COUNTRY</a:t>
                </a:r>
                <a:endParaRPr lang="en-CA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471" name="Group 29"/>
            <p:cNvGrpSpPr>
              <a:grpSpLocks/>
            </p:cNvGrpSpPr>
            <p:nvPr/>
          </p:nvGrpSpPr>
          <p:grpSpPr bwMode="auto">
            <a:xfrm>
              <a:off x="3635450" y="2276476"/>
              <a:ext cx="2124075" cy="1511300"/>
              <a:chOff x="3635450" y="2276476"/>
              <a:chExt cx="2124075" cy="1511300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3851347" y="2276476"/>
                <a:ext cx="1873224" cy="151130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3" name="TextBox 83"/>
              <p:cNvSpPr txBox="1">
                <a:spLocks noChangeArrowheads="1"/>
              </p:cNvSpPr>
              <p:nvPr/>
            </p:nvSpPr>
            <p:spPr bwMode="auto">
              <a:xfrm>
                <a:off x="3635450" y="2708375"/>
                <a:ext cx="2124075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CA" sz="2000">
                    <a:solidFill>
                      <a:srgbClr val="008000"/>
                    </a:solidFill>
                  </a:rPr>
                  <a:t>GRs</a:t>
                </a:r>
              </a:p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CA" sz="2000">
                    <a:solidFill>
                      <a:srgbClr val="008000"/>
                    </a:solidFill>
                  </a:rPr>
                  <a:t>+</a:t>
                </a:r>
              </a:p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CA" sz="2000">
                    <a:solidFill>
                      <a:srgbClr val="008000"/>
                    </a:solidFill>
                  </a:rPr>
                  <a:t>Certificate</a:t>
                </a:r>
              </a:p>
            </p:txBody>
          </p:sp>
        </p:grpSp>
      </p:grpSp>
      <p:sp>
        <p:nvSpPr>
          <p:cNvPr id="22" name="TextBox 50"/>
          <p:cNvSpPr txBox="1">
            <a:spLocks noChangeArrowheads="1"/>
          </p:cNvSpPr>
          <p:nvPr/>
        </p:nvSpPr>
        <p:spPr bwMode="auto">
          <a:xfrm>
            <a:off x="4859338" y="5445125"/>
            <a:ext cx="381635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CA" sz="2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of interplay between providing and </a:t>
            </a:r>
            <a:r>
              <a:rPr lang="en-CA" sz="2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CA" sz="2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 country</a:t>
            </a:r>
            <a:endParaRPr lang="en-CA" sz="2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994400"/>
            <a:ext cx="224948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CA">
              <a:solidFill>
                <a:srgbClr val="FFFFFF"/>
              </a:solidFill>
            </a:endParaRPr>
          </a:p>
        </p:txBody>
      </p: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395288" y="4797425"/>
            <a:ext cx="3240087" cy="1944688"/>
            <a:chOff x="395536" y="4797947"/>
            <a:chExt cx="3239334" cy="1943421"/>
          </a:xfrm>
        </p:grpSpPr>
        <p:sp>
          <p:nvSpPr>
            <p:cNvPr id="19466" name="TextBox 19"/>
            <p:cNvSpPr txBox="1">
              <a:spLocks noChangeArrowheads="1"/>
            </p:cNvSpPr>
            <p:nvPr/>
          </p:nvSpPr>
          <p:spPr bwMode="auto">
            <a:xfrm>
              <a:off x="683568" y="6187370"/>
              <a:ext cx="258706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500"/>
                <a:t>International Certificate of Compliance</a:t>
              </a:r>
            </a:p>
          </p:txBody>
        </p:sp>
        <p:sp>
          <p:nvSpPr>
            <p:cNvPr id="25" name="Equal 24"/>
            <p:cNvSpPr/>
            <p:nvPr/>
          </p:nvSpPr>
          <p:spPr bwMode="auto">
            <a:xfrm>
              <a:off x="1692222" y="5954481"/>
              <a:ext cx="576129" cy="215759"/>
            </a:xfrm>
            <a:prstGeom prst="mathEqual">
              <a:avLst>
                <a:gd name="adj1" fmla="val 23520"/>
                <a:gd name="adj2" fmla="val 2236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9468" name="TextBox 38"/>
            <p:cNvSpPr txBox="1">
              <a:spLocks noChangeArrowheads="1"/>
            </p:cNvSpPr>
            <p:nvPr/>
          </p:nvSpPr>
          <p:spPr bwMode="auto">
            <a:xfrm>
              <a:off x="395536" y="5301208"/>
              <a:ext cx="3239334" cy="64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/>
                <a:t>Notified to ABS 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/>
                <a:t>Clearing-House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1726450" y="5049402"/>
              <a:ext cx="50449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3635376" y="3357563"/>
            <a:ext cx="2304777" cy="792162"/>
            <a:chOff x="6516837" y="10989617"/>
            <a:chExt cx="2304330" cy="792163"/>
          </a:xfrm>
        </p:grpSpPr>
        <p:sp>
          <p:nvSpPr>
            <p:cNvPr id="30" name="Down Arrow 29"/>
            <p:cNvSpPr/>
            <p:nvPr/>
          </p:nvSpPr>
          <p:spPr>
            <a:xfrm rot="5400000">
              <a:off x="7235758" y="10270696"/>
              <a:ext cx="792163" cy="2230005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465" name="TextBox 72"/>
            <p:cNvSpPr txBox="1">
              <a:spLocks noChangeArrowheads="1"/>
            </p:cNvSpPr>
            <p:nvPr/>
          </p:nvSpPr>
          <p:spPr bwMode="auto">
            <a:xfrm>
              <a:off x="6660579" y="11133062"/>
              <a:ext cx="216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2000" dirty="0">
                  <a:solidFill>
                    <a:srgbClr val="008000"/>
                  </a:solidFill>
                </a:rPr>
                <a:t>Benefit-sharing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1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" r="-423" b="33463"/>
          <a:stretch>
            <a:fillRect/>
          </a:stretch>
        </p:blipFill>
        <p:spPr bwMode="auto">
          <a:xfrm>
            <a:off x="59188" y="403919"/>
            <a:ext cx="8905300" cy="604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67544" y="2708920"/>
            <a:ext cx="784887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0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784" y="2223294"/>
            <a:ext cx="5943600" cy="2055812"/>
            <a:chOff x="1767" y="1933"/>
            <a:chExt cx="3744" cy="1295"/>
          </a:xfrm>
        </p:grpSpPr>
        <p:sp>
          <p:nvSpPr>
            <p:cNvPr id="8201" name="AutoShape 6"/>
            <p:cNvSpPr>
              <a:spLocks noChangeArrowheads="1"/>
            </p:cNvSpPr>
            <p:nvPr/>
          </p:nvSpPr>
          <p:spPr bwMode="auto">
            <a:xfrm flipH="1">
              <a:off x="2843" y="2862"/>
              <a:ext cx="1334" cy="366"/>
            </a:xfrm>
            <a:prstGeom prst="rightArrow">
              <a:avLst>
                <a:gd name="adj1" fmla="val 50000"/>
                <a:gd name="adj2" fmla="val 9112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4909" y="2544"/>
              <a:ext cx="602" cy="610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2800" b="0" dirty="0">
                  <a:latin typeface="+mj-lt"/>
                </a:rPr>
                <a:t>Prov</a:t>
              </a:r>
              <a:r>
                <a:rPr lang="de-DE" sz="2800" b="0" dirty="0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6394" name="Oval 8"/>
            <p:cNvSpPr>
              <a:spLocks noChangeArrowheads="1"/>
            </p:cNvSpPr>
            <p:nvPr/>
          </p:nvSpPr>
          <p:spPr bwMode="auto">
            <a:xfrm>
              <a:off x="1810" y="2577"/>
              <a:ext cx="603" cy="61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2800" b="0" dirty="0">
                  <a:latin typeface="+mj-lt"/>
                </a:rPr>
                <a:t>User</a:t>
              </a:r>
            </a:p>
          </p:txBody>
        </p:sp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1767" y="1933"/>
              <a:ext cx="3658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„resource-rich„</a:t>
              </a:r>
              <a:r>
                <a:rPr lang="en-GB" sz="2000" b="0"/>
                <a:t> countries shall facilitate the</a:t>
              </a:r>
              <a:br>
                <a:rPr lang="en-GB" sz="2000" b="0"/>
              </a:br>
              <a:r>
                <a:rPr lang="en-GB" sz="2000" b="0"/>
                <a:t> access to genetic resources</a:t>
              </a:r>
              <a:endParaRPr lang="en-GB" sz="2000" b="0">
                <a:latin typeface="Futura Lt BT" pitchFamily="34" charset="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764309" y="3117056"/>
            <a:ext cx="5807075" cy="2692400"/>
            <a:chOff x="1853" y="2496"/>
            <a:chExt cx="3658" cy="1696"/>
          </a:xfrm>
        </p:grpSpPr>
        <p:sp>
          <p:nvSpPr>
            <p:cNvPr id="8199" name="AutoShape 5"/>
            <p:cNvSpPr>
              <a:spLocks noChangeArrowheads="1"/>
            </p:cNvSpPr>
            <p:nvPr/>
          </p:nvSpPr>
          <p:spPr bwMode="auto">
            <a:xfrm>
              <a:off x="2972" y="2496"/>
              <a:ext cx="1334" cy="366"/>
            </a:xfrm>
            <a:prstGeom prst="rightArrow">
              <a:avLst>
                <a:gd name="adj1" fmla="val 50000"/>
                <a:gd name="adj2" fmla="val 9112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1853" y="3360"/>
              <a:ext cx="3658" cy="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„technology-rich“</a:t>
              </a:r>
              <a:r>
                <a:rPr lang="en-GB" sz="2000" b="0"/>
                <a:t> countries shall share benefits arising from GR; facilitate the access to technologies and means important for conservation and use</a:t>
              </a:r>
            </a:p>
          </p:txBody>
        </p:sp>
      </p:grp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2764309" y="1124744"/>
            <a:ext cx="5807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</a:rPr>
              <a:t>“Logic” of CBD regarding</a:t>
            </a:r>
            <a:br>
              <a:rPr lang="en-GB" sz="2800">
                <a:solidFill>
                  <a:schemeClr val="accent2"/>
                </a:solidFill>
              </a:rPr>
            </a:br>
            <a:r>
              <a:rPr lang="en-GB" sz="2800">
                <a:solidFill>
                  <a:schemeClr val="accent2"/>
                </a:solidFill>
              </a:rPr>
              <a:t>Access regulations</a:t>
            </a:r>
            <a:endParaRPr lang="de-DE" sz="28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8197" name="Picture 2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06" y="1268760"/>
            <a:ext cx="2090738" cy="4032250"/>
          </a:xfrm>
          <a:noFill/>
          <a:ln>
            <a:miter lim="800000"/>
            <a:headEnd/>
            <a:tailEnd/>
          </a:ln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4823296" y="3512344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PIC / MAT </a:t>
            </a:r>
          </a:p>
        </p:txBody>
      </p:sp>
    </p:spTree>
    <p:extLst>
      <p:ext uri="{BB962C8B-B14F-4D97-AF65-F5344CB8AC3E}">
        <p14:creationId xmlns:p14="http://schemas.microsoft.com/office/powerpoint/2010/main" val="680490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15616" y="47667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cap="all" dirty="0"/>
              <a:t>DRAFT STRATEGIC FRAMEWORK FOR CAPACITY-BUILDING AND DEVELOPMENT to support EFFECTIVE IMPLEMENTATION OF THE NAGOYA PROTOCOL ON ACCESS AND </a:t>
            </a:r>
            <a:r>
              <a:rPr lang="en-CA" sz="1600" cap="all" dirty="0" smtClean="0"/>
              <a:t>BENEFIT-SHARING</a:t>
            </a:r>
            <a:endParaRPr lang="de-DE" sz="1600" cap="all" dirty="0"/>
          </a:p>
        </p:txBody>
      </p:sp>
      <p:sp>
        <p:nvSpPr>
          <p:cNvPr id="3" name="Rechteck 2"/>
          <p:cNvSpPr/>
          <p:nvPr/>
        </p:nvSpPr>
        <p:spPr>
          <a:xfrm>
            <a:off x="346302" y="2348880"/>
            <a:ext cx="55938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CA" dirty="0"/>
              <a:t>Capacity to implement and to comply with the obligations of the </a:t>
            </a:r>
            <a:r>
              <a:rPr lang="en-CA" dirty="0" smtClean="0"/>
              <a:t>NP</a:t>
            </a:r>
            <a:endParaRPr lang="de-DE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CA" dirty="0"/>
              <a:t>Capacity to develop, implement and enforce domestic legislative, administrative or policy measures on access and benefit-sharing;</a:t>
            </a:r>
            <a:endParaRPr lang="de-DE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CA" dirty="0"/>
              <a:t>Capacity to negotiate mutually agreed terms; </a:t>
            </a:r>
            <a:endParaRPr lang="de-DE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CA" dirty="0"/>
              <a:t>Capacity of indigenous and local communities and relevant stakeholders, including the business sector and the research community, in relation to the implementation of the Protocol; </a:t>
            </a:r>
            <a:endParaRPr lang="de-DE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CA" dirty="0"/>
              <a:t>Capacity of countries to develop endogenous research capabilities to add value to their own genetic resources.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189" y="2276872"/>
            <a:ext cx="2831291" cy="414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28266"/>
            <a:ext cx="8750522" cy="45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55576" y="260648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measures requiring capacity-building and development in order to effectively implement the Protocol based on the needs and priorities expressed by Parties and indigenous and local communities</a:t>
            </a:r>
            <a:endParaRPr lang="de-DE" sz="1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65" y="1148591"/>
            <a:ext cx="8914631" cy="48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28266"/>
            <a:ext cx="8750522" cy="4597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755576" y="260648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measures requiring capacity-building and development in order to effectively implement the Protocol based on the needs and priorities expressed by Parties and indigenous and local communities</a:t>
            </a:r>
            <a:endParaRPr lang="de-DE" sz="1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26781" y="1928266"/>
            <a:ext cx="1385379" cy="85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647532" y="4941168"/>
            <a:ext cx="1385379" cy="924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616663" y="1918206"/>
            <a:ext cx="1385379" cy="862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16662" y="2780928"/>
            <a:ext cx="1385379" cy="9246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409" y="3726357"/>
            <a:ext cx="1374766" cy="156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7646409" y="3705598"/>
            <a:ext cx="1385379" cy="158466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27200" y="1591592"/>
            <a:ext cx="74168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de-DE" sz="2800" dirty="0" err="1"/>
              <a:t>Objective</a:t>
            </a:r>
            <a:endParaRPr lang="de-DE" sz="28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24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00483A"/>
              </a:buClr>
              <a:buSzPct val="100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400" dirty="0"/>
              <a:t>   </a:t>
            </a:r>
            <a:r>
              <a:rPr lang="en-CA" sz="2400" b="0" dirty="0"/>
              <a:t>“…. the fair and equitable sharing of the benefits arising from the </a:t>
            </a:r>
            <a:r>
              <a:rPr lang="en-CA" sz="2400" i="1" dirty="0">
                <a:solidFill>
                  <a:srgbClr val="FF0000"/>
                </a:solidFill>
              </a:rPr>
              <a:t>utilization</a:t>
            </a:r>
            <a:r>
              <a:rPr lang="en-CA" sz="2400" b="0" dirty="0"/>
              <a:t> of genetic resources, including by </a:t>
            </a:r>
            <a:r>
              <a:rPr lang="en-CA" sz="2400" i="1" dirty="0"/>
              <a:t>appropriate access </a:t>
            </a:r>
            <a:r>
              <a:rPr lang="en-CA" sz="2400" dirty="0"/>
              <a:t>to genetic resources </a:t>
            </a:r>
            <a:r>
              <a:rPr lang="en-CA" sz="2400" b="0" dirty="0"/>
              <a:t>and by </a:t>
            </a:r>
            <a:r>
              <a:rPr lang="en-CA" sz="2400" i="1" dirty="0"/>
              <a:t>appropriate transfer of relevant technologies</a:t>
            </a:r>
            <a:r>
              <a:rPr lang="en-CA" sz="2400" b="0" dirty="0"/>
              <a:t>, taking into account </a:t>
            </a:r>
            <a:br>
              <a:rPr lang="en-CA" sz="2400" b="0" dirty="0"/>
            </a:br>
            <a:r>
              <a:rPr lang="en-CA" sz="2400" b="0" dirty="0"/>
              <a:t>all </a:t>
            </a:r>
            <a:r>
              <a:rPr lang="en-CA" sz="2400" i="1" dirty="0"/>
              <a:t>rights over those resource</a:t>
            </a:r>
            <a:r>
              <a:rPr lang="en-CA" sz="2400" b="0" dirty="0"/>
              <a:t>s and </a:t>
            </a:r>
            <a:r>
              <a:rPr lang="en-CA" sz="2400" b="0" i="1" dirty="0" smtClean="0"/>
              <a:t>to </a:t>
            </a:r>
            <a:r>
              <a:rPr lang="en-CA" sz="2400" i="1" dirty="0" smtClean="0"/>
              <a:t>technologies</a:t>
            </a:r>
            <a:r>
              <a:rPr lang="en-CA" sz="2400" b="0" dirty="0" smtClean="0"/>
              <a:t>, and </a:t>
            </a:r>
            <a:r>
              <a:rPr lang="en-CA" sz="2400" b="0" dirty="0"/>
              <a:t>by </a:t>
            </a:r>
            <a:r>
              <a:rPr lang="en-CA" sz="2400" i="1" dirty="0"/>
              <a:t>appropriate funding</a:t>
            </a:r>
            <a:r>
              <a:rPr lang="en-CA" sz="2400" b="0" dirty="0"/>
              <a:t>, thereby contributing to the </a:t>
            </a:r>
            <a:r>
              <a:rPr lang="en-CA" sz="2400" i="1" dirty="0"/>
              <a:t>conservation of biological diversity </a:t>
            </a:r>
            <a:r>
              <a:rPr lang="en-CA" sz="2400" b="0" dirty="0"/>
              <a:t>and the </a:t>
            </a:r>
            <a:r>
              <a:rPr lang="en-CA" sz="2400" dirty="0"/>
              <a:t>sustainable use </a:t>
            </a:r>
            <a:r>
              <a:rPr lang="en-CA" sz="2400" b="0" dirty="0"/>
              <a:t>of its components</a:t>
            </a:r>
            <a:r>
              <a:rPr lang="en-CA" sz="2200" b="0" dirty="0"/>
              <a:t>”</a:t>
            </a:r>
            <a:endParaRPr lang="en-GB" sz="2200" b="0" dirty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181600" y="4724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000">
              <a:solidFill>
                <a:srgbClr val="00483A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852936"/>
            <a:ext cx="1228725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79388" y="413792"/>
            <a:ext cx="55340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CA" sz="3200" dirty="0">
                <a:solidFill>
                  <a:srgbClr val="004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Nagoya Protocol on ABS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CA" sz="3200" dirty="0">
              <a:solidFill>
                <a:srgbClr val="0048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199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0360"/>
            <a:ext cx="8229600" cy="319695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A</a:t>
            </a:r>
            <a:r>
              <a:rPr lang="en-US" sz="2000" dirty="0" smtClean="0"/>
              <a:t>rt. </a:t>
            </a:r>
            <a:r>
              <a:rPr lang="en-US" sz="2000" dirty="0"/>
              <a:t>2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Utilization of genetic resources” means to conduct research and development on the </a:t>
            </a:r>
            <a:r>
              <a:rPr lang="en-US" sz="2000" dirty="0" smtClean="0"/>
              <a:t>genetic </a:t>
            </a:r>
            <a:r>
              <a:rPr lang="en-US" sz="2000" dirty="0"/>
              <a:t>and/or biochemical composition of genetic resources, including through the application of biotechnology as defined in Article 2 of the Convention.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1600" dirty="0"/>
              <a:t>Biotechnology” as defined in Article 2 of the Convention means any technological application that uses biological systems, living organisms, or derivatives thereof, to make or modify products or processes for specific use. </a:t>
            </a:r>
          </a:p>
          <a:p>
            <a:endParaRPr lang="fr-FR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60648"/>
            <a:ext cx="8579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/>
              <a:t>Definition</a:t>
            </a:r>
            <a:r>
              <a:rPr lang="fr-FR" sz="3600" dirty="0" smtClean="0"/>
              <a:t> of </a:t>
            </a:r>
            <a:r>
              <a:rPr lang="fr-FR" sz="3600" dirty="0" err="1" smtClean="0"/>
              <a:t>research</a:t>
            </a:r>
            <a:r>
              <a:rPr lang="fr-FR" sz="3600" dirty="0" smtClean="0"/>
              <a:t> and </a:t>
            </a:r>
            <a:r>
              <a:rPr lang="fr-FR" sz="3600" dirty="0" err="1" smtClean="0"/>
              <a:t>development</a:t>
            </a:r>
            <a:r>
              <a:rPr lang="fr-FR" sz="3600" dirty="0"/>
              <a:t> </a:t>
            </a:r>
            <a:r>
              <a:rPr lang="fr-FR" sz="3600" dirty="0" err="1" smtClean="0"/>
              <a:t>under</a:t>
            </a:r>
            <a:r>
              <a:rPr lang="fr-FR" sz="3600" dirty="0" smtClean="0"/>
              <a:t> the N</a:t>
            </a:r>
            <a:r>
              <a:rPr lang="fr-FR" sz="3600" dirty="0"/>
              <a:t>P</a:t>
            </a:r>
            <a:endParaRPr lang="fr-FR" sz="36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344" y="1426299"/>
            <a:ext cx="3203848" cy="21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Final V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ble Sli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dr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Bildschirmpräsentation (4:3)</PresentationFormat>
  <Paragraphs>277</Paragraphs>
  <Slides>19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PPT Template Final V3</vt:lpstr>
      <vt:lpstr>Text</vt:lpstr>
      <vt:lpstr>Table Slide</vt:lpstr>
      <vt:lpstr>Cadre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Biotechnology </vt:lpstr>
      <vt:lpstr>Food and beverages</vt:lpstr>
      <vt:lpstr>Cosmetics &amp; fragrance </vt:lpstr>
      <vt:lpstr>Pharmaceutical</vt:lpstr>
      <vt:lpstr>PowerPoint-Präsentation</vt:lpstr>
      <vt:lpstr>PowerPoint-Präsentation</vt:lpstr>
      <vt:lpstr>PowerPoint-Präsentation</vt:lpstr>
      <vt:lpstr>PowerPoint-Präsentation</vt:lpstr>
    </vt:vector>
  </TitlesOfParts>
  <Company>Geomedia GbR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Suhel</dc:creator>
  <cp:lastModifiedBy>Suhel</cp:lastModifiedBy>
  <cp:revision>872</cp:revision>
  <cp:lastPrinted>2014-05-09T12:39:27Z</cp:lastPrinted>
  <dcterms:created xsi:type="dcterms:W3CDTF">2007-03-02T16:03:32Z</dcterms:created>
  <dcterms:modified xsi:type="dcterms:W3CDTF">2014-10-12T22:41:44Z</dcterms:modified>
</cp:coreProperties>
</file>