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304" r:id="rId3"/>
    <p:sldId id="305" r:id="rId4"/>
    <p:sldId id="260" r:id="rId5"/>
    <p:sldId id="284" r:id="rId6"/>
    <p:sldId id="285" r:id="rId7"/>
    <p:sldId id="286" r:id="rId8"/>
    <p:sldId id="306" r:id="rId9"/>
    <p:sldId id="307" r:id="rId10"/>
    <p:sldId id="308" r:id="rId11"/>
    <p:sldId id="269" r:id="rId12"/>
    <p:sldId id="261" r:id="rId13"/>
    <p:sldId id="303" r:id="rId14"/>
    <p:sldId id="275" r:id="rId15"/>
    <p:sldId id="287" r:id="rId16"/>
    <p:sldId id="300" r:id="rId17"/>
    <p:sldId id="278" r:id="rId18"/>
    <p:sldId id="270" r:id="rId19"/>
    <p:sldId id="259" r:id="rId20"/>
    <p:sldId id="276" r:id="rId21"/>
    <p:sldId id="262" r:id="rId22"/>
    <p:sldId id="263" r:id="rId23"/>
    <p:sldId id="264" r:id="rId24"/>
    <p:sldId id="282" r:id="rId25"/>
    <p:sldId id="283" r:id="rId26"/>
    <p:sldId id="266" r:id="rId27"/>
    <p:sldId id="265" r:id="rId28"/>
    <p:sldId id="29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- -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commentAuthors" Target="commentAuthor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7AFBB4-34BE-2444-AF70-679AABE0F79D}" type="doc">
      <dgm:prSet loTypeId="urn:microsoft.com/office/officeart/2005/8/layout/cycle5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9F441258-68B2-ED4C-AA87-1F7A78DB3F06}">
      <dgm:prSet phldrT="[Text]" custT="1"/>
      <dgm:spPr/>
      <dgm:t>
        <a:bodyPr/>
        <a:lstStyle/>
        <a:p>
          <a:r>
            <a:rPr lang="en-GB" sz="1600" dirty="0" smtClean="0">
              <a:latin typeface="Century Gothic"/>
              <a:cs typeface="Century Gothic"/>
            </a:rPr>
            <a:t>Unreported Financial Capital Value-addition  (FCX)</a:t>
          </a:r>
          <a:endParaRPr lang="en-GB" sz="1600" dirty="0">
            <a:latin typeface="Century Gothic"/>
            <a:cs typeface="Century Gothic"/>
          </a:endParaRPr>
        </a:p>
      </dgm:t>
    </dgm:pt>
    <dgm:pt modelId="{C7AF35C3-5C83-9B47-BE2F-D7340DDCC1F0}" type="parTrans" cxnId="{5FA990A0-1263-5749-BD3E-6DA09D2E4204}">
      <dgm:prSet/>
      <dgm:spPr/>
      <dgm:t>
        <a:bodyPr/>
        <a:lstStyle/>
        <a:p>
          <a:endParaRPr lang="en-GB" sz="1600">
            <a:latin typeface="Century Gothic"/>
            <a:cs typeface="Century Gothic"/>
          </a:endParaRPr>
        </a:p>
      </dgm:t>
    </dgm:pt>
    <dgm:pt modelId="{8310F391-41AB-574C-BEAB-20BBBF4BA5B5}" type="sibTrans" cxnId="{5FA990A0-1263-5749-BD3E-6DA09D2E4204}">
      <dgm:prSet custT="1"/>
      <dgm:spPr>
        <a:ln>
          <a:noFill/>
        </a:ln>
      </dgm:spPr>
      <dgm:t>
        <a:bodyPr/>
        <a:lstStyle/>
        <a:p>
          <a:endParaRPr lang="en-GB" sz="1600">
            <a:latin typeface="Century Gothic"/>
            <a:cs typeface="Century Gothic"/>
          </a:endParaRPr>
        </a:p>
      </dgm:t>
    </dgm:pt>
    <dgm:pt modelId="{2A580C23-8195-594D-89D3-0CAFF10C3BFC}">
      <dgm:prSet phldrT="[Text]" custT="1"/>
      <dgm:spPr/>
      <dgm:t>
        <a:bodyPr/>
        <a:lstStyle/>
        <a:p>
          <a:r>
            <a:rPr lang="en-GB" sz="1600" dirty="0" smtClean="0">
              <a:latin typeface="Century Gothic"/>
              <a:cs typeface="Century Gothic"/>
            </a:rPr>
            <a:t>Human Capital Externalities (HCX)</a:t>
          </a:r>
          <a:endParaRPr lang="en-GB" sz="1600" dirty="0">
            <a:latin typeface="Century Gothic"/>
            <a:cs typeface="Century Gothic"/>
          </a:endParaRPr>
        </a:p>
      </dgm:t>
    </dgm:pt>
    <dgm:pt modelId="{47BA0B54-8ED9-DF43-926A-4C5CC9D2B3F3}" type="parTrans" cxnId="{3AAF38C8-B201-2447-93EA-7FAA792E7047}">
      <dgm:prSet/>
      <dgm:spPr/>
      <dgm:t>
        <a:bodyPr/>
        <a:lstStyle/>
        <a:p>
          <a:endParaRPr lang="en-GB" sz="1600">
            <a:latin typeface="Century Gothic"/>
            <a:cs typeface="Century Gothic"/>
          </a:endParaRPr>
        </a:p>
      </dgm:t>
    </dgm:pt>
    <dgm:pt modelId="{3E71044B-AC21-A145-9902-135238CD8DF4}" type="sibTrans" cxnId="{3AAF38C8-B201-2447-93EA-7FAA792E7047}">
      <dgm:prSet custT="1"/>
      <dgm:spPr>
        <a:ln>
          <a:noFill/>
        </a:ln>
      </dgm:spPr>
      <dgm:t>
        <a:bodyPr/>
        <a:lstStyle/>
        <a:p>
          <a:endParaRPr lang="en-GB" sz="1600">
            <a:latin typeface="Century Gothic"/>
            <a:cs typeface="Century Gothic"/>
          </a:endParaRPr>
        </a:p>
      </dgm:t>
    </dgm:pt>
    <dgm:pt modelId="{9B54D5CF-2BFF-314A-9DE8-941E3EB2FE2A}">
      <dgm:prSet phldrT="[Text]" custT="1"/>
      <dgm:spPr/>
      <dgm:t>
        <a:bodyPr/>
        <a:lstStyle/>
        <a:p>
          <a:r>
            <a:rPr lang="en-GB" sz="1600" dirty="0" smtClean="0">
              <a:latin typeface="Century Gothic"/>
              <a:cs typeface="Century Gothic"/>
            </a:rPr>
            <a:t>Natural Capital Externalities (NCX)</a:t>
          </a:r>
          <a:endParaRPr lang="en-GB" sz="1600" dirty="0">
            <a:latin typeface="Century Gothic"/>
            <a:cs typeface="Century Gothic"/>
          </a:endParaRPr>
        </a:p>
      </dgm:t>
    </dgm:pt>
    <dgm:pt modelId="{7B05B1C1-89BA-884C-BB2A-5AADEFEDD6C9}" type="parTrans" cxnId="{B8A97A18-2E64-1F4F-B916-263648EE372C}">
      <dgm:prSet/>
      <dgm:spPr/>
      <dgm:t>
        <a:bodyPr/>
        <a:lstStyle/>
        <a:p>
          <a:endParaRPr lang="en-GB" sz="1600">
            <a:latin typeface="Century Gothic"/>
            <a:cs typeface="Century Gothic"/>
          </a:endParaRPr>
        </a:p>
      </dgm:t>
    </dgm:pt>
    <dgm:pt modelId="{171AD5AA-BDAB-B443-AEC6-9E9C6960DFE9}" type="sibTrans" cxnId="{B8A97A18-2E64-1F4F-B916-263648EE372C}">
      <dgm:prSet custT="1"/>
      <dgm:spPr>
        <a:ln>
          <a:noFill/>
        </a:ln>
      </dgm:spPr>
      <dgm:t>
        <a:bodyPr/>
        <a:lstStyle/>
        <a:p>
          <a:endParaRPr lang="en-GB" sz="1600">
            <a:latin typeface="Century Gothic"/>
            <a:cs typeface="Century Gothic"/>
          </a:endParaRPr>
        </a:p>
      </dgm:t>
    </dgm:pt>
    <dgm:pt modelId="{405A88C9-57DE-4E46-AA03-AB3C00B39C79}">
      <dgm:prSet phldrT="[Text]" custT="1"/>
      <dgm:spPr/>
      <dgm:t>
        <a:bodyPr/>
        <a:lstStyle/>
        <a:p>
          <a:r>
            <a:rPr lang="en-GB" sz="1600" dirty="0" smtClean="0">
              <a:latin typeface="Century Gothic"/>
              <a:cs typeface="Century Gothic"/>
            </a:rPr>
            <a:t>Social Capital Externalities (SCX)</a:t>
          </a:r>
          <a:endParaRPr lang="en-GB" sz="1600" dirty="0">
            <a:latin typeface="Century Gothic"/>
            <a:cs typeface="Century Gothic"/>
          </a:endParaRPr>
        </a:p>
      </dgm:t>
    </dgm:pt>
    <dgm:pt modelId="{4981DFBC-6B09-7E4D-B6D8-A69448D86008}" type="parTrans" cxnId="{39832043-77D7-E54F-8964-37BE57AE0701}">
      <dgm:prSet/>
      <dgm:spPr/>
      <dgm:t>
        <a:bodyPr/>
        <a:lstStyle/>
        <a:p>
          <a:endParaRPr lang="en-GB" sz="1600">
            <a:latin typeface="Century Gothic"/>
            <a:cs typeface="Century Gothic"/>
          </a:endParaRPr>
        </a:p>
      </dgm:t>
    </dgm:pt>
    <dgm:pt modelId="{810A0D9D-5F4D-C44F-A2FF-D3B21A105E7A}" type="sibTrans" cxnId="{39832043-77D7-E54F-8964-37BE57AE0701}">
      <dgm:prSet custT="1"/>
      <dgm:spPr>
        <a:ln>
          <a:noFill/>
        </a:ln>
      </dgm:spPr>
      <dgm:t>
        <a:bodyPr/>
        <a:lstStyle/>
        <a:p>
          <a:endParaRPr lang="en-GB" sz="1600">
            <a:latin typeface="Century Gothic"/>
            <a:cs typeface="Century Gothic"/>
          </a:endParaRPr>
        </a:p>
      </dgm:t>
    </dgm:pt>
    <dgm:pt modelId="{8EA4D484-F5D2-614E-820A-6514575E203F}" type="pres">
      <dgm:prSet presAssocID="{397AFBB4-34BE-2444-AF70-679AABE0F7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0EC2BDA-1F1D-A049-9BC7-489CD482C5D8}" type="pres">
      <dgm:prSet presAssocID="{9F441258-68B2-ED4C-AA87-1F7A78DB3F06}" presName="node" presStyleLbl="node1" presStyleIdx="0" presStyleCnt="4" custScaleX="930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8723E3-1140-E246-A1A7-A81152A7D257}" type="pres">
      <dgm:prSet presAssocID="{9F441258-68B2-ED4C-AA87-1F7A78DB3F06}" presName="spNode" presStyleCnt="0"/>
      <dgm:spPr/>
    </dgm:pt>
    <dgm:pt modelId="{84EB9CF9-FD1A-D044-8437-99480772702F}" type="pres">
      <dgm:prSet presAssocID="{8310F391-41AB-574C-BEAB-20BBBF4BA5B5}" presName="sibTrans" presStyleLbl="sibTrans1D1" presStyleIdx="0" presStyleCnt="4"/>
      <dgm:spPr/>
      <dgm:t>
        <a:bodyPr/>
        <a:lstStyle/>
        <a:p>
          <a:endParaRPr lang="en-GB"/>
        </a:p>
      </dgm:t>
    </dgm:pt>
    <dgm:pt modelId="{F4E3749D-3D97-C04D-A044-C709AFF78C41}" type="pres">
      <dgm:prSet presAssocID="{2A580C23-8195-594D-89D3-0CAFF10C3BFC}" presName="node" presStyleLbl="node1" presStyleIdx="1" presStyleCnt="4" custScaleX="79401" custRadScaleRad="1210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FB08E1-50AD-A847-9A9A-A288E495DA52}" type="pres">
      <dgm:prSet presAssocID="{2A580C23-8195-594D-89D3-0CAFF10C3BFC}" presName="spNode" presStyleCnt="0"/>
      <dgm:spPr/>
    </dgm:pt>
    <dgm:pt modelId="{791AA51D-62F9-FF46-B684-857A15D28538}" type="pres">
      <dgm:prSet presAssocID="{3E71044B-AC21-A145-9902-135238CD8DF4}" presName="sibTrans" presStyleLbl="sibTrans1D1" presStyleIdx="1" presStyleCnt="4"/>
      <dgm:spPr/>
      <dgm:t>
        <a:bodyPr/>
        <a:lstStyle/>
        <a:p>
          <a:endParaRPr lang="en-GB"/>
        </a:p>
      </dgm:t>
    </dgm:pt>
    <dgm:pt modelId="{A108CA83-1541-2345-B575-FF85BC02E012}" type="pres">
      <dgm:prSet presAssocID="{9B54D5CF-2BFF-314A-9DE8-941E3EB2FE2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211F9E-DBFB-0B48-A889-DC7B9EDE016D}" type="pres">
      <dgm:prSet presAssocID="{9B54D5CF-2BFF-314A-9DE8-941E3EB2FE2A}" presName="spNode" presStyleCnt="0"/>
      <dgm:spPr/>
    </dgm:pt>
    <dgm:pt modelId="{C0979677-BE12-0D42-8FB2-4E2E01BB394F}" type="pres">
      <dgm:prSet presAssocID="{171AD5AA-BDAB-B443-AEC6-9E9C6960DFE9}" presName="sibTrans" presStyleLbl="sibTrans1D1" presStyleIdx="2" presStyleCnt="4"/>
      <dgm:spPr/>
      <dgm:t>
        <a:bodyPr/>
        <a:lstStyle/>
        <a:p>
          <a:endParaRPr lang="en-GB"/>
        </a:p>
      </dgm:t>
    </dgm:pt>
    <dgm:pt modelId="{6DB27253-0250-1E4A-B8EA-C4CF4578FEA8}" type="pres">
      <dgm:prSet presAssocID="{405A88C9-57DE-4E46-AA03-AB3C00B39C79}" presName="node" presStyleLbl="node1" presStyleIdx="3" presStyleCnt="4" custScaleX="78073" custRadScaleRad="1178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BBBE9A-5860-0B49-9629-3630A4F9E159}" type="pres">
      <dgm:prSet presAssocID="{405A88C9-57DE-4E46-AA03-AB3C00B39C79}" presName="spNode" presStyleCnt="0"/>
      <dgm:spPr/>
    </dgm:pt>
    <dgm:pt modelId="{9DD0F61E-71A9-6347-B2EA-3AF7E80079EC}" type="pres">
      <dgm:prSet presAssocID="{810A0D9D-5F4D-C44F-A2FF-D3B21A105E7A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5FA990A0-1263-5749-BD3E-6DA09D2E4204}" srcId="{397AFBB4-34BE-2444-AF70-679AABE0F79D}" destId="{9F441258-68B2-ED4C-AA87-1F7A78DB3F06}" srcOrd="0" destOrd="0" parTransId="{C7AF35C3-5C83-9B47-BE2F-D7340DDCC1F0}" sibTransId="{8310F391-41AB-574C-BEAB-20BBBF4BA5B5}"/>
    <dgm:cxn modelId="{5018F739-1236-B140-84AB-EB63D3366358}" type="presOf" srcId="{9B54D5CF-2BFF-314A-9DE8-941E3EB2FE2A}" destId="{A108CA83-1541-2345-B575-FF85BC02E012}" srcOrd="0" destOrd="0" presId="urn:microsoft.com/office/officeart/2005/8/layout/cycle5"/>
    <dgm:cxn modelId="{25359C93-79DB-3245-8B25-1DA39D606666}" type="presOf" srcId="{397AFBB4-34BE-2444-AF70-679AABE0F79D}" destId="{8EA4D484-F5D2-614E-820A-6514575E203F}" srcOrd="0" destOrd="0" presId="urn:microsoft.com/office/officeart/2005/8/layout/cycle5"/>
    <dgm:cxn modelId="{E9732194-47BA-3C45-BFE5-53E961473926}" type="presOf" srcId="{405A88C9-57DE-4E46-AA03-AB3C00B39C79}" destId="{6DB27253-0250-1E4A-B8EA-C4CF4578FEA8}" srcOrd="0" destOrd="0" presId="urn:microsoft.com/office/officeart/2005/8/layout/cycle5"/>
    <dgm:cxn modelId="{B8A97A18-2E64-1F4F-B916-263648EE372C}" srcId="{397AFBB4-34BE-2444-AF70-679AABE0F79D}" destId="{9B54D5CF-2BFF-314A-9DE8-941E3EB2FE2A}" srcOrd="2" destOrd="0" parTransId="{7B05B1C1-89BA-884C-BB2A-5AADEFEDD6C9}" sibTransId="{171AD5AA-BDAB-B443-AEC6-9E9C6960DFE9}"/>
    <dgm:cxn modelId="{36B6FF95-D18B-1B4D-8E50-1AC448D8D4B5}" type="presOf" srcId="{810A0D9D-5F4D-C44F-A2FF-D3B21A105E7A}" destId="{9DD0F61E-71A9-6347-B2EA-3AF7E80079EC}" srcOrd="0" destOrd="0" presId="urn:microsoft.com/office/officeart/2005/8/layout/cycle5"/>
    <dgm:cxn modelId="{3C96BD16-32B3-3A49-BD9B-5BBCAD6254FC}" type="presOf" srcId="{3E71044B-AC21-A145-9902-135238CD8DF4}" destId="{791AA51D-62F9-FF46-B684-857A15D28538}" srcOrd="0" destOrd="0" presId="urn:microsoft.com/office/officeart/2005/8/layout/cycle5"/>
    <dgm:cxn modelId="{3AAF38C8-B201-2447-93EA-7FAA792E7047}" srcId="{397AFBB4-34BE-2444-AF70-679AABE0F79D}" destId="{2A580C23-8195-594D-89D3-0CAFF10C3BFC}" srcOrd="1" destOrd="0" parTransId="{47BA0B54-8ED9-DF43-926A-4C5CC9D2B3F3}" sibTransId="{3E71044B-AC21-A145-9902-135238CD8DF4}"/>
    <dgm:cxn modelId="{39832043-77D7-E54F-8964-37BE57AE0701}" srcId="{397AFBB4-34BE-2444-AF70-679AABE0F79D}" destId="{405A88C9-57DE-4E46-AA03-AB3C00B39C79}" srcOrd="3" destOrd="0" parTransId="{4981DFBC-6B09-7E4D-B6D8-A69448D86008}" sibTransId="{810A0D9D-5F4D-C44F-A2FF-D3B21A105E7A}"/>
    <dgm:cxn modelId="{EE25C4F4-83C5-D647-995F-2786464F4303}" type="presOf" srcId="{9F441258-68B2-ED4C-AA87-1F7A78DB3F06}" destId="{10EC2BDA-1F1D-A049-9BC7-489CD482C5D8}" srcOrd="0" destOrd="0" presId="urn:microsoft.com/office/officeart/2005/8/layout/cycle5"/>
    <dgm:cxn modelId="{3D0D2014-687E-2641-86B9-5CD6C78FCFFA}" type="presOf" srcId="{2A580C23-8195-594D-89D3-0CAFF10C3BFC}" destId="{F4E3749D-3D97-C04D-A044-C709AFF78C41}" srcOrd="0" destOrd="0" presId="urn:microsoft.com/office/officeart/2005/8/layout/cycle5"/>
    <dgm:cxn modelId="{7C35F7C3-4FCC-1841-A81B-364ED97AB958}" type="presOf" srcId="{171AD5AA-BDAB-B443-AEC6-9E9C6960DFE9}" destId="{C0979677-BE12-0D42-8FB2-4E2E01BB394F}" srcOrd="0" destOrd="0" presId="urn:microsoft.com/office/officeart/2005/8/layout/cycle5"/>
    <dgm:cxn modelId="{EE641DE2-C033-144F-BE09-8E311BC84A65}" type="presOf" srcId="{8310F391-41AB-574C-BEAB-20BBBF4BA5B5}" destId="{84EB9CF9-FD1A-D044-8437-99480772702F}" srcOrd="0" destOrd="0" presId="urn:microsoft.com/office/officeart/2005/8/layout/cycle5"/>
    <dgm:cxn modelId="{4C5DE3C2-E662-6B40-AA37-4D90428C00A2}" type="presParOf" srcId="{8EA4D484-F5D2-614E-820A-6514575E203F}" destId="{10EC2BDA-1F1D-A049-9BC7-489CD482C5D8}" srcOrd="0" destOrd="0" presId="urn:microsoft.com/office/officeart/2005/8/layout/cycle5"/>
    <dgm:cxn modelId="{1C78C219-5835-5543-98DE-9F35F1D909B2}" type="presParOf" srcId="{8EA4D484-F5D2-614E-820A-6514575E203F}" destId="{FF8723E3-1140-E246-A1A7-A81152A7D257}" srcOrd="1" destOrd="0" presId="urn:microsoft.com/office/officeart/2005/8/layout/cycle5"/>
    <dgm:cxn modelId="{195356EC-BC9D-1C46-B30D-B09FE7B567EC}" type="presParOf" srcId="{8EA4D484-F5D2-614E-820A-6514575E203F}" destId="{84EB9CF9-FD1A-D044-8437-99480772702F}" srcOrd="2" destOrd="0" presId="urn:microsoft.com/office/officeart/2005/8/layout/cycle5"/>
    <dgm:cxn modelId="{6D2C181F-3B3C-E244-9E47-F27192C57981}" type="presParOf" srcId="{8EA4D484-F5D2-614E-820A-6514575E203F}" destId="{F4E3749D-3D97-C04D-A044-C709AFF78C41}" srcOrd="3" destOrd="0" presId="urn:microsoft.com/office/officeart/2005/8/layout/cycle5"/>
    <dgm:cxn modelId="{0190F1B1-0A0B-4940-A484-45DB8A9FC75E}" type="presParOf" srcId="{8EA4D484-F5D2-614E-820A-6514575E203F}" destId="{29FB08E1-50AD-A847-9A9A-A288E495DA52}" srcOrd="4" destOrd="0" presId="urn:microsoft.com/office/officeart/2005/8/layout/cycle5"/>
    <dgm:cxn modelId="{409605E1-699D-B14F-8656-D39905579DF6}" type="presParOf" srcId="{8EA4D484-F5D2-614E-820A-6514575E203F}" destId="{791AA51D-62F9-FF46-B684-857A15D28538}" srcOrd="5" destOrd="0" presId="urn:microsoft.com/office/officeart/2005/8/layout/cycle5"/>
    <dgm:cxn modelId="{72D6839C-EA19-E546-9F3C-070C14334242}" type="presParOf" srcId="{8EA4D484-F5D2-614E-820A-6514575E203F}" destId="{A108CA83-1541-2345-B575-FF85BC02E012}" srcOrd="6" destOrd="0" presId="urn:microsoft.com/office/officeart/2005/8/layout/cycle5"/>
    <dgm:cxn modelId="{64B3866A-F2FA-C843-A605-986DF2832CDE}" type="presParOf" srcId="{8EA4D484-F5D2-614E-820A-6514575E203F}" destId="{A6211F9E-DBFB-0B48-A889-DC7B9EDE016D}" srcOrd="7" destOrd="0" presId="urn:microsoft.com/office/officeart/2005/8/layout/cycle5"/>
    <dgm:cxn modelId="{1F45FEC4-56BE-E645-AA2A-67C218C1BDA1}" type="presParOf" srcId="{8EA4D484-F5D2-614E-820A-6514575E203F}" destId="{C0979677-BE12-0D42-8FB2-4E2E01BB394F}" srcOrd="8" destOrd="0" presId="urn:microsoft.com/office/officeart/2005/8/layout/cycle5"/>
    <dgm:cxn modelId="{AF397B61-76FD-B140-9A6F-38B426C8B40E}" type="presParOf" srcId="{8EA4D484-F5D2-614E-820A-6514575E203F}" destId="{6DB27253-0250-1E4A-B8EA-C4CF4578FEA8}" srcOrd="9" destOrd="0" presId="urn:microsoft.com/office/officeart/2005/8/layout/cycle5"/>
    <dgm:cxn modelId="{F795E1F8-DD0C-B047-B6EB-4ABEF8820031}" type="presParOf" srcId="{8EA4D484-F5D2-614E-820A-6514575E203F}" destId="{ABBBBE9A-5860-0B49-9629-3630A4F9E159}" srcOrd="10" destOrd="0" presId="urn:microsoft.com/office/officeart/2005/8/layout/cycle5"/>
    <dgm:cxn modelId="{0E0A433F-C621-9A4C-91CD-62E4FD12ACBC}" type="presParOf" srcId="{8EA4D484-F5D2-614E-820A-6514575E203F}" destId="{9DD0F61E-71A9-6347-B2EA-3AF7E80079EC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C2BDA-1F1D-A049-9BC7-489CD482C5D8}">
      <dsp:nvSpPr>
        <dsp:cNvPr id="0" name=""/>
        <dsp:cNvSpPr/>
      </dsp:nvSpPr>
      <dsp:spPr>
        <a:xfrm>
          <a:off x="2428706" y="61724"/>
          <a:ext cx="2040787" cy="14260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entury Gothic"/>
              <a:cs typeface="Century Gothic"/>
            </a:rPr>
            <a:t>Unreported Financial Capital Value-addition  (FCX)</a:t>
          </a:r>
          <a:endParaRPr lang="en-GB" sz="1600" kern="1200" dirty="0">
            <a:latin typeface="Century Gothic"/>
            <a:cs typeface="Century Gothic"/>
          </a:endParaRPr>
        </a:p>
      </dsp:txBody>
      <dsp:txXfrm>
        <a:off x="2498322" y="131340"/>
        <a:ext cx="1901555" cy="1286863"/>
      </dsp:txXfrm>
    </dsp:sp>
    <dsp:sp modelId="{84EB9CF9-FD1A-D044-8437-99480772702F}">
      <dsp:nvSpPr>
        <dsp:cNvPr id="0" name=""/>
        <dsp:cNvSpPr/>
      </dsp:nvSpPr>
      <dsp:spPr>
        <a:xfrm>
          <a:off x="1376692" y="889459"/>
          <a:ext cx="4715151" cy="4715151"/>
        </a:xfrm>
        <a:custGeom>
          <a:avLst/>
          <a:gdLst/>
          <a:ahLst/>
          <a:cxnLst/>
          <a:rect l="0" t="0" r="0" b="0"/>
          <a:pathLst>
            <a:path>
              <a:moveTo>
                <a:pt x="3467559" y="277647"/>
              </a:moveTo>
              <a:arcTo wR="2357575" hR="2357575" stAng="17885235" swAng="1886536"/>
            </a:path>
          </a:pathLst>
        </a:custGeom>
        <a:noFill/>
        <a:ln w="9525" cap="flat" cmpd="sng" algn="ctr">
          <a:noFill/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3749D-3D97-C04D-A044-C709AFF78C41}">
      <dsp:nvSpPr>
        <dsp:cNvPr id="0" name=""/>
        <dsp:cNvSpPr/>
      </dsp:nvSpPr>
      <dsp:spPr>
        <a:xfrm>
          <a:off x="5170715" y="2419300"/>
          <a:ext cx="1742052" cy="14260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entury Gothic"/>
              <a:cs typeface="Century Gothic"/>
            </a:rPr>
            <a:t>Human Capital Externalities (HCX)</a:t>
          </a:r>
          <a:endParaRPr lang="en-GB" sz="1600" kern="1200" dirty="0">
            <a:latin typeface="Century Gothic"/>
            <a:cs typeface="Century Gothic"/>
          </a:endParaRPr>
        </a:p>
      </dsp:txBody>
      <dsp:txXfrm>
        <a:off x="5240331" y="2488916"/>
        <a:ext cx="1602820" cy="1286863"/>
      </dsp:txXfrm>
    </dsp:sp>
    <dsp:sp modelId="{791AA51D-62F9-FF46-B684-857A15D28538}">
      <dsp:nvSpPr>
        <dsp:cNvPr id="0" name=""/>
        <dsp:cNvSpPr/>
      </dsp:nvSpPr>
      <dsp:spPr>
        <a:xfrm>
          <a:off x="1381918" y="646278"/>
          <a:ext cx="4715151" cy="4715151"/>
        </a:xfrm>
        <a:custGeom>
          <a:avLst/>
          <a:gdLst/>
          <a:ahLst/>
          <a:cxnLst/>
          <a:rect l="0" t="0" r="0" b="0"/>
          <a:pathLst>
            <a:path>
              <a:moveTo>
                <a:pt x="4390355" y="3551716"/>
              </a:moveTo>
              <a:arcTo wR="2357575" hR="2357575" stAng="1825906" swAng="1802566"/>
            </a:path>
          </a:pathLst>
        </a:custGeom>
        <a:noFill/>
        <a:ln w="9525" cap="flat" cmpd="sng" algn="ctr">
          <a:noFill/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8CA83-1541-2345-B575-FF85BC02E012}">
      <dsp:nvSpPr>
        <dsp:cNvPr id="0" name=""/>
        <dsp:cNvSpPr/>
      </dsp:nvSpPr>
      <dsp:spPr>
        <a:xfrm>
          <a:off x="2352103" y="4776875"/>
          <a:ext cx="2193993" cy="14260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entury Gothic"/>
              <a:cs typeface="Century Gothic"/>
            </a:rPr>
            <a:t>Natural Capital Externalities (NCX)</a:t>
          </a:r>
          <a:endParaRPr lang="en-GB" sz="1600" kern="1200" dirty="0">
            <a:latin typeface="Century Gothic"/>
            <a:cs typeface="Century Gothic"/>
          </a:endParaRPr>
        </a:p>
      </dsp:txBody>
      <dsp:txXfrm>
        <a:off x="2421719" y="4846491"/>
        <a:ext cx="2054761" cy="1286863"/>
      </dsp:txXfrm>
    </dsp:sp>
    <dsp:sp modelId="{C0979677-BE12-0D42-8FB2-4E2E01BB394F}">
      <dsp:nvSpPr>
        <dsp:cNvPr id="0" name=""/>
        <dsp:cNvSpPr/>
      </dsp:nvSpPr>
      <dsp:spPr>
        <a:xfrm>
          <a:off x="801129" y="646278"/>
          <a:ext cx="4715151" cy="4715151"/>
        </a:xfrm>
        <a:custGeom>
          <a:avLst/>
          <a:gdLst/>
          <a:ahLst/>
          <a:cxnLst/>
          <a:rect l="0" t="0" r="0" b="0"/>
          <a:pathLst>
            <a:path>
              <a:moveTo>
                <a:pt x="1195738" y="4408989"/>
              </a:moveTo>
              <a:arcTo wR="2357575" hR="2357575" stAng="7171527" swAng="1802566"/>
            </a:path>
          </a:pathLst>
        </a:custGeom>
        <a:noFill/>
        <a:ln w="9525" cap="flat" cmpd="sng" algn="ctr">
          <a:noFill/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27253-0250-1E4A-B8EA-C4CF4578FEA8}">
      <dsp:nvSpPr>
        <dsp:cNvPr id="0" name=""/>
        <dsp:cNvSpPr/>
      </dsp:nvSpPr>
      <dsp:spPr>
        <a:xfrm>
          <a:off x="0" y="2419300"/>
          <a:ext cx="1712916" cy="14260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entury Gothic"/>
              <a:cs typeface="Century Gothic"/>
            </a:rPr>
            <a:t>Social Capital Externalities (SCX)</a:t>
          </a:r>
          <a:endParaRPr lang="en-GB" sz="1600" kern="1200" dirty="0">
            <a:latin typeface="Century Gothic"/>
            <a:cs typeface="Century Gothic"/>
          </a:endParaRPr>
        </a:p>
      </dsp:txBody>
      <dsp:txXfrm>
        <a:off x="69616" y="2488916"/>
        <a:ext cx="1573684" cy="1286863"/>
      </dsp:txXfrm>
    </dsp:sp>
    <dsp:sp modelId="{9DD0F61E-71A9-6347-B2EA-3AF7E80079EC}">
      <dsp:nvSpPr>
        <dsp:cNvPr id="0" name=""/>
        <dsp:cNvSpPr/>
      </dsp:nvSpPr>
      <dsp:spPr>
        <a:xfrm>
          <a:off x="806355" y="889459"/>
          <a:ext cx="4715151" cy="4715151"/>
        </a:xfrm>
        <a:custGeom>
          <a:avLst/>
          <a:gdLst/>
          <a:ahLst/>
          <a:cxnLst/>
          <a:rect l="0" t="0" r="0" b="0"/>
          <a:pathLst>
            <a:path>
              <a:moveTo>
                <a:pt x="325603" y="1162062"/>
              </a:moveTo>
              <a:arcTo wR="2357575" hR="2357575" stAng="12628229" swAng="1886536"/>
            </a:path>
          </a:pathLst>
        </a:custGeom>
        <a:noFill/>
        <a:ln w="9525" cap="flat" cmpd="sng" algn="ctr">
          <a:noFill/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DAB94-6C22-1142-9F91-37C8526F0782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1F439-8B59-DA45-8F5D-AB6B9692F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88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>
              <a:latin typeface="Calibri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52D2AFE-476C-7043-A6EB-856113C23CAC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</a:endParaRPr>
          </a:p>
        </p:txBody>
      </p:sp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20" tIns="45510" rIns="91020" bIns="45510" anchor="b"/>
          <a:lstStyle>
            <a:lvl1pPr defTabSz="909638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defTabSz="909638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defTabSz="909638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defTabSz="909638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defTabSz="909638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830FA0B2-4847-B74D-BCB3-2FBBEB2D25BF}" type="slidenum">
              <a:rPr kumimoji="1" lang="en-GB" sz="1100">
                <a:latin typeface="Arial" charset="0"/>
                <a:cs typeface="Gulim" charset="0"/>
              </a:rPr>
              <a:pPr algn="r" eaLnBrk="1" hangingPunct="1"/>
              <a:t>9</a:t>
            </a:fld>
            <a:endParaRPr kumimoji="1" lang="en-GB" sz="1100">
              <a:latin typeface="Arial" charset="0"/>
              <a:cs typeface="Gulim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>
              <a:latin typeface="Calibri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91185F5-638C-274E-AA07-B72D83B512EE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C1068-74D6-4614-8C10-B91CC76E680F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08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3278A-8694-774D-B3EC-E7F3DAB4347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05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3278A-8694-774D-B3EC-E7F3DAB4347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0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CF7-7869-4363-AFE4-BDD61C32346D}" type="datetime1">
              <a:rPr lang="en-GB" smtClean="0"/>
              <a:pPr/>
              <a:t>10/13/14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8312" y="692150"/>
            <a:ext cx="2375495" cy="1152525"/>
          </a:xfrm>
        </p:spPr>
        <p:txBody>
          <a:bodyPr>
            <a:noAutofit/>
          </a:bodyPr>
          <a:lstStyle>
            <a:lvl1pPr algn="ctr">
              <a:buNone/>
              <a:defRPr sz="2400" baseline="0"/>
            </a:lvl1pPr>
          </a:lstStyle>
          <a:p>
            <a:r>
              <a:rPr lang="en-GB" dirty="0" smtClean="0"/>
              <a:t>Insert Company Logo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993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790575"/>
            <a:ext cx="8277225" cy="730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23875" y="1727200"/>
            <a:ext cx="8277225" cy="4140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23875" y="6413500"/>
            <a:ext cx="3238500" cy="152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Presenter‘s details · date · page </a:t>
            </a:r>
            <a:fld id="{3FC7486F-3406-4E26-83C9-74CC1C88199F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41037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022F5-6DD0-4EAA-A14A-4BF006DE0E70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471B0-95B1-4C6E-B57A-559C8889E2F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ist_logo_Advisory.jpg"/>
          <p:cNvPicPr/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52400" y="152400"/>
            <a:ext cx="1143000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.jpeg"/><Relationship Id="rId1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theirrc.org" TargetMode="External"/><Relationship Id="rId4" Type="http://schemas.openxmlformats.org/officeDocument/2006/relationships/hyperlink" Target="http://www.gistadvisory.com" TargetMode="External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0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stadvisory.com/" TargetMode="External"/><Relationship Id="rId4" Type="http://schemas.openxmlformats.org/officeDocument/2006/relationships/hyperlink" Target="http://www.corp2020.com/" TargetMode="External"/><Relationship Id="rId5" Type="http://schemas.openxmlformats.org/officeDocument/2006/relationships/hyperlink" Target="mailto:pavan@gistadvisory.com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annualreport2008.novonordisk.com/images/how-we-are-accountable/PDF/history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stadvisory.com/" TargetMode="External"/><Relationship Id="rId4" Type="http://schemas.openxmlformats.org/officeDocument/2006/relationships/hyperlink" Target="http://www.corp2020.com/" TargetMode="External"/><Relationship Id="rId5" Type="http://schemas.openxmlformats.org/officeDocument/2006/relationships/hyperlink" Target="mailto:pavan@gistadvisory.com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9512" y="2209800"/>
            <a:ext cx="873298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INTEGRATED / STAKEHOLDER REPORTING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: WHAT, 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WHY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HOW and WHEN?</a:t>
            </a:r>
            <a:endParaRPr lang="en-GB" sz="36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en-GB" sz="3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28600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Business Forum: Panel Session #4 </a:t>
            </a:r>
            <a:r>
              <a:rPr lang="en-US" sz="2000" b="1" dirty="0" smtClean="0"/>
              <a:t>Reporting &amp; Communications</a:t>
            </a:r>
          </a:p>
          <a:p>
            <a:pPr algn="ctr"/>
            <a:r>
              <a:rPr lang="en-US" sz="2000" b="1" dirty="0" smtClean="0"/>
              <a:t>14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 October, </a:t>
            </a:r>
            <a:r>
              <a:rPr lang="en-US" sz="2000" b="1" dirty="0" smtClean="0"/>
              <a:t>2014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4419600"/>
            <a:ext cx="4191000" cy="1614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smtClean="0"/>
              <a:t>Pavan </a:t>
            </a:r>
            <a:r>
              <a:rPr lang="en-US" sz="2800" dirty="0" err="1" smtClean="0"/>
              <a:t>Sukhdev</a:t>
            </a:r>
            <a:endParaRPr lang="en-US" sz="2800" dirty="0" smtClean="0"/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Study Leader, TEEB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CEO, GIST Advisory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9798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ontent Placeholder 2"/>
          <p:cNvSpPr>
            <a:spLocks noGrp="1"/>
          </p:cNvSpPr>
          <p:nvPr>
            <p:ph idx="1"/>
          </p:nvPr>
        </p:nvSpPr>
        <p:spPr>
          <a:xfrm>
            <a:off x="323850" y="1268413"/>
            <a:ext cx="8686800" cy="1944687"/>
          </a:xfrm>
        </p:spPr>
        <p:txBody>
          <a:bodyPr/>
          <a:lstStyle/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endParaRPr lang="en-US" sz="2800">
              <a:latin typeface="Calibri" charset="0"/>
            </a:endParaRPr>
          </a:p>
        </p:txBody>
      </p:sp>
      <p:pic>
        <p:nvPicPr>
          <p:cNvPr id="39938" name="Picture 4" descr="http://www.ieet.org/images/uploads/boundari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9" b="7623"/>
          <a:stretch>
            <a:fillRect/>
          </a:stretch>
        </p:blipFill>
        <p:spPr bwMode="auto">
          <a:xfrm>
            <a:off x="827088" y="1695450"/>
            <a:ext cx="7254875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4856163" y="5348288"/>
            <a:ext cx="1371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Water Abstraction</a:t>
            </a:r>
          </a:p>
        </p:txBody>
      </p:sp>
      <p:sp>
        <p:nvSpPr>
          <p:cNvPr id="9" name="Oval 8"/>
          <p:cNvSpPr/>
          <p:nvPr/>
        </p:nvSpPr>
        <p:spPr>
          <a:xfrm>
            <a:off x="4114800" y="2395538"/>
            <a:ext cx="1371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Greenhouse Gases</a:t>
            </a:r>
          </a:p>
        </p:txBody>
      </p:sp>
      <p:sp>
        <p:nvSpPr>
          <p:cNvPr id="10" name="Oval 9"/>
          <p:cNvSpPr/>
          <p:nvPr/>
        </p:nvSpPr>
        <p:spPr>
          <a:xfrm>
            <a:off x="5364163" y="2708275"/>
            <a:ext cx="1371600" cy="457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Greenhouse Gases</a:t>
            </a:r>
          </a:p>
        </p:txBody>
      </p:sp>
      <p:sp>
        <p:nvSpPr>
          <p:cNvPr id="11" name="Oval 10"/>
          <p:cNvSpPr/>
          <p:nvPr/>
        </p:nvSpPr>
        <p:spPr>
          <a:xfrm>
            <a:off x="2916238" y="4627563"/>
            <a:ext cx="1371600" cy="457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</a:rPr>
              <a:t>Natural Resources</a:t>
            </a:r>
          </a:p>
        </p:txBody>
      </p:sp>
      <p:sp>
        <p:nvSpPr>
          <p:cNvPr id="12" name="Oval 11"/>
          <p:cNvSpPr/>
          <p:nvPr/>
        </p:nvSpPr>
        <p:spPr>
          <a:xfrm>
            <a:off x="6008688" y="4508500"/>
            <a:ext cx="1371600" cy="457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</a:rPr>
              <a:t>Natural Resources</a:t>
            </a:r>
          </a:p>
        </p:txBody>
      </p:sp>
      <p:sp>
        <p:nvSpPr>
          <p:cNvPr id="13" name="Oval 12"/>
          <p:cNvSpPr/>
          <p:nvPr/>
        </p:nvSpPr>
        <p:spPr>
          <a:xfrm>
            <a:off x="5432425" y="4941888"/>
            <a:ext cx="1371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Natural Resources</a:t>
            </a:r>
          </a:p>
        </p:txBody>
      </p:sp>
      <p:sp>
        <p:nvSpPr>
          <p:cNvPr id="39945" name="Title 1"/>
          <p:cNvSpPr txBox="1">
            <a:spLocks/>
          </p:cNvSpPr>
          <p:nvPr/>
        </p:nvSpPr>
        <p:spPr bwMode="auto">
          <a:xfrm>
            <a:off x="490537" y="838200"/>
            <a:ext cx="8424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 dirty="0"/>
              <a:t> ….. </a:t>
            </a:r>
            <a:r>
              <a:rPr lang="en-US" sz="2800" b="1" dirty="0" smtClean="0"/>
              <a:t>Are Pushing </a:t>
            </a:r>
            <a:r>
              <a:rPr lang="en-US" sz="2800" b="1" dirty="0"/>
              <a:t>Planetary Boundaries 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057400" y="152400"/>
            <a:ext cx="4876800" cy="685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“WHY”?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8891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29000" y="314980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</a:rPr>
              <a:t>“WHY”:  </a:t>
            </a:r>
            <a:endParaRPr lang="en-GB" sz="28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371600"/>
            <a:ext cx="8804990" cy="4278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FOUR KEY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BENEFITS OF INTEGRATED REPORTING</a:t>
            </a:r>
          </a:p>
          <a:p>
            <a:pPr algn="just"/>
            <a:endParaRPr lang="en-US" b="1" dirty="0" smtClean="0"/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Lower Risk Profile: </a:t>
            </a:r>
            <a:r>
              <a:rPr lang="en-US" dirty="0" smtClean="0"/>
              <a:t>Companies </a:t>
            </a:r>
            <a:r>
              <a:rPr lang="en-US" dirty="0"/>
              <a:t>which </a:t>
            </a:r>
            <a:r>
              <a:rPr lang="en-US" dirty="0" smtClean="0"/>
              <a:t>integrate sustainability </a:t>
            </a:r>
            <a:r>
              <a:rPr lang="en-US" dirty="0"/>
              <a:t>into their core </a:t>
            </a:r>
            <a:r>
              <a:rPr lang="en-US" dirty="0" smtClean="0"/>
              <a:t>business </a:t>
            </a:r>
            <a:r>
              <a:rPr lang="en-US" dirty="0"/>
              <a:t>lower </a:t>
            </a:r>
            <a:r>
              <a:rPr lang="en-US" dirty="0" smtClean="0"/>
              <a:t>their risk profiles</a:t>
            </a:r>
            <a:r>
              <a:rPr lang="en-US" dirty="0" smtClean="0"/>
              <a:t>, </a:t>
            </a:r>
            <a:r>
              <a:rPr lang="en-US" dirty="0" smtClean="0"/>
              <a:t>enhance brands, achieve better reputation </a:t>
            </a:r>
            <a:r>
              <a:rPr lang="en-US" dirty="0" smtClean="0"/>
              <a:t>(Mays Report. 2003).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Strategic </a:t>
            </a:r>
            <a:r>
              <a:rPr lang="en-US" b="1" dirty="0"/>
              <a:t>management of brand and </a:t>
            </a:r>
            <a:r>
              <a:rPr lang="en-US" b="1" dirty="0" smtClean="0"/>
              <a:t>reputation:</a:t>
            </a:r>
            <a:r>
              <a:rPr lang="en-US" dirty="0" smtClean="0"/>
              <a:t> </a:t>
            </a:r>
            <a:r>
              <a:rPr lang="en-US" dirty="0"/>
              <a:t>by far the most significant driver behind non-financial reporting (NFR</a:t>
            </a:r>
            <a:r>
              <a:rPr lang="en-US" dirty="0" smtClean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/>
              <a:t>C</a:t>
            </a:r>
            <a:r>
              <a:rPr lang="en-US" b="1" dirty="0" smtClean="0"/>
              <a:t>ost</a:t>
            </a:r>
            <a:r>
              <a:rPr lang="en-US" b="1" dirty="0"/>
              <a:t>-efficiencies and new opportunities </a:t>
            </a:r>
            <a:r>
              <a:rPr lang="en-US" dirty="0"/>
              <a:t>via better management of </a:t>
            </a:r>
            <a:r>
              <a:rPr lang="en-US" dirty="0" smtClean="0"/>
              <a:t>business’s </a:t>
            </a:r>
            <a:r>
              <a:rPr lang="en-US" dirty="0"/>
              <a:t>natural, social and human capital </a:t>
            </a:r>
            <a:r>
              <a:rPr lang="en-US" dirty="0" smtClean="0"/>
              <a:t>externalities.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IN" b="1" dirty="0"/>
              <a:t>T</a:t>
            </a:r>
            <a:r>
              <a:rPr lang="en-IN" b="1" dirty="0" smtClean="0"/>
              <a:t>raditional  </a:t>
            </a:r>
            <a:r>
              <a:rPr lang="en-IN" b="1" dirty="0" smtClean="0"/>
              <a:t>corporate </a:t>
            </a:r>
            <a:r>
              <a:rPr lang="en-IN" b="1" dirty="0" smtClean="0"/>
              <a:t>reporting is unable </a:t>
            </a:r>
            <a:r>
              <a:rPr lang="en-IN" b="1" dirty="0" smtClean="0"/>
              <a:t>to effectively </a:t>
            </a:r>
            <a:r>
              <a:rPr lang="en-IN" b="1" dirty="0"/>
              <a:t>communicate </a:t>
            </a:r>
            <a:r>
              <a:rPr lang="en-IN" dirty="0"/>
              <a:t>to investors and other stakeholders how a business creates value and manages the risks it </a:t>
            </a:r>
            <a:r>
              <a:rPr lang="en-IN" dirty="0" smtClean="0"/>
              <a:t>faces.</a:t>
            </a:r>
            <a:endParaRPr lang="en-IN" dirty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80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253655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Global Public Policy Institute (GPPI) </a:t>
            </a:r>
            <a:r>
              <a:rPr lang="en-IN" dirty="0" smtClean="0"/>
              <a:t>report analysed </a:t>
            </a:r>
            <a:r>
              <a:rPr lang="en-IN" b="1" dirty="0" smtClean="0"/>
              <a:t>EIGHT </a:t>
            </a:r>
            <a:r>
              <a:rPr lang="en-IN" b="1" dirty="0"/>
              <a:t>most-frequently mentioned factors</a:t>
            </a:r>
            <a:r>
              <a:rPr lang="en-IN" dirty="0"/>
              <a:t> cited as </a:t>
            </a:r>
            <a:r>
              <a:rPr lang="en-IN" dirty="0" smtClean="0"/>
              <a:t>drivers </a:t>
            </a:r>
            <a:r>
              <a:rPr lang="en-IN" dirty="0" smtClean="0"/>
              <a:t>of </a:t>
            </a:r>
            <a:r>
              <a:rPr lang="en-IN" dirty="0"/>
              <a:t>non-financial reporting in </a:t>
            </a:r>
            <a:r>
              <a:rPr lang="en-IN" dirty="0" smtClean="0"/>
              <a:t>companies.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05000"/>
            <a:ext cx="8305800" cy="4724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43354" y="6581001"/>
            <a:ext cx="7638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Source: GPPI, 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Trends in non-financial reporting</a:t>
            </a:r>
            <a:r>
              <a:rPr lang="en-US" sz="1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2006</a:t>
            </a:r>
            <a:endParaRPr lang="en-IN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0" y="314980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000000"/>
                </a:solidFill>
              </a:rPr>
              <a:t>“WHY”: </a:t>
            </a:r>
            <a:r>
              <a:rPr lang="en-GB" sz="2800" b="1" i="1" dirty="0" smtClean="0">
                <a:solidFill>
                  <a:srgbClr val="000000"/>
                </a:solidFill>
              </a:rPr>
              <a:t>EIGHT </a:t>
            </a:r>
            <a:r>
              <a:rPr lang="en-GB" sz="2800" b="1" dirty="0" smtClean="0">
                <a:solidFill>
                  <a:srgbClr val="000000"/>
                </a:solidFill>
              </a:rPr>
              <a:t>DRIVERS… </a:t>
            </a:r>
            <a:endParaRPr lang="en-GB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27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914400"/>
            <a:ext cx="8277225" cy="1295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Corporate Profitability &amp; Sustainability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>(Q: Is it </a:t>
            </a:r>
            <a:r>
              <a:rPr lang="en-US" sz="3200" i="1" dirty="0" smtClean="0"/>
              <a:t>Causality </a:t>
            </a:r>
            <a:r>
              <a:rPr lang="en-US" sz="3200" dirty="0" smtClean="0"/>
              <a:t>or</a:t>
            </a:r>
            <a:r>
              <a:rPr lang="en-US" sz="3200" i="1" dirty="0" smtClean="0"/>
              <a:t> Correlation</a:t>
            </a:r>
            <a:r>
              <a:rPr lang="en-US" sz="3200" dirty="0" smtClean="0"/>
              <a:t>?)</a:t>
            </a:r>
            <a:endParaRPr lang="en-US" sz="3200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19553235"/>
              </p:ext>
            </p:extLst>
          </p:nvPr>
        </p:nvGraphicFramePr>
        <p:xfrm>
          <a:off x="523875" y="2346961"/>
          <a:ext cx="8277225" cy="2834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925"/>
                <a:gridCol w="2895600"/>
                <a:gridCol w="29337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        </a:t>
                      </a:r>
                      <a:r>
                        <a:rPr lang="en-US" dirty="0" smtClean="0"/>
                        <a:t>Sustainability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Profitability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r>
                        <a:rPr lang="en-US" sz="2400" dirty="0" smtClean="0"/>
                        <a:t>      Sustainable:</a:t>
                      </a:r>
                    </a:p>
                    <a:p>
                      <a:r>
                        <a:rPr lang="en-US" b="0" dirty="0" smtClean="0"/>
                        <a:t>Value-Addition to</a:t>
                      </a:r>
                      <a:r>
                        <a:rPr lang="en-US" b="0" i="1" dirty="0" smtClean="0"/>
                        <a:t> all </a:t>
                      </a:r>
                      <a:r>
                        <a:rPr lang="en-US" b="0" dirty="0" smtClean="0"/>
                        <a:t>Capitals  across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i="1" baseline="0" dirty="0" smtClean="0"/>
                        <a:t>all</a:t>
                      </a:r>
                      <a:r>
                        <a:rPr lang="en-US" b="0" baseline="0" dirty="0" smtClean="0"/>
                        <a:t> Stakeholders  - </a:t>
                      </a:r>
                      <a:r>
                        <a:rPr lang="en-US" b="0" dirty="0" smtClean="0"/>
                        <a:t>Positive</a:t>
                      </a:r>
                      <a:r>
                        <a:rPr lang="en-US" b="0" baseline="0" dirty="0" smtClean="0"/>
                        <a:t> Externalities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sz="2400" dirty="0" smtClean="0"/>
                        <a:t>     Unsustainable:</a:t>
                      </a:r>
                    </a:p>
                    <a:p>
                      <a:r>
                        <a:rPr lang="en-US" b="0" dirty="0" smtClean="0"/>
                        <a:t>Value-added</a:t>
                      </a:r>
                      <a:r>
                        <a:rPr lang="en-US" b="0" baseline="0" dirty="0" smtClean="0"/>
                        <a:t> to Shareholder Financial Capital &amp; </a:t>
                      </a:r>
                      <a:r>
                        <a:rPr lang="en-US" b="0" dirty="0" smtClean="0"/>
                        <a:t>Negative Externalities to</a:t>
                      </a:r>
                      <a:r>
                        <a:rPr lang="en-US" b="0" baseline="0" dirty="0" smtClean="0"/>
                        <a:t> other capitals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baseline="0" dirty="0" smtClean="0"/>
                        <a:t>Profitable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Well</a:t>
                      </a:r>
                      <a:r>
                        <a:rPr lang="en-US" baseline="0" dirty="0" smtClean="0"/>
                        <a:t>-managed, Responsible, Long-term &amp; Integrated-thinking, </a:t>
                      </a:r>
                      <a:r>
                        <a:rPr lang="en-US" dirty="0" smtClean="0"/>
                        <a:t>“Corporation 2020”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Conventional, Business-as-Usual, often MNC, “Corporation 1920”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Unprofitable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Responsible,</a:t>
                      </a:r>
                      <a:r>
                        <a:rPr lang="en-US" baseline="0" dirty="0" smtClean="0"/>
                        <a:t> maybe </a:t>
                      </a:r>
                      <a:r>
                        <a:rPr lang="en-US" dirty="0" smtClean="0"/>
                        <a:t>start-ups, maybe uncompetitive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Poorly-managed, reactive, uncompetitive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7148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28800" y="314980"/>
            <a:ext cx="670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000000"/>
                </a:solidFill>
              </a:rPr>
              <a:t>MANAGE </a:t>
            </a:r>
            <a:r>
              <a:rPr lang="en-GB" sz="2800" b="1" dirty="0" smtClean="0">
                <a:solidFill>
                  <a:srgbClr val="000000"/>
                </a:solidFill>
              </a:rPr>
              <a:t>WHAT </a:t>
            </a:r>
            <a:r>
              <a:rPr lang="en-GB" sz="2800" b="1" dirty="0" smtClean="0">
                <a:solidFill>
                  <a:srgbClr val="000000"/>
                </a:solidFill>
              </a:rPr>
              <a:t>YOU MEASURE…</a:t>
            </a:r>
            <a:endParaRPr lang="en-GB" sz="2800" b="1" dirty="0" smtClean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1246286"/>
            <a:ext cx="8431088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dirty="0" smtClean="0"/>
              <a:t>Assess </a:t>
            </a:r>
            <a:r>
              <a:rPr lang="en-IN" dirty="0"/>
              <a:t>negative and positive externalities of </a:t>
            </a:r>
            <a:r>
              <a:rPr lang="en-IN" dirty="0" smtClean="0"/>
              <a:t>business </a:t>
            </a:r>
            <a:r>
              <a:rPr lang="en-IN" dirty="0" smtClean="0"/>
              <a:t>activities: </a:t>
            </a:r>
            <a:r>
              <a:rPr lang="en-IN" b="1" dirty="0"/>
              <a:t>first step towards generating cost-efficiencies and new opportunities via better management</a:t>
            </a:r>
            <a:r>
              <a:rPr lang="en-IN" dirty="0"/>
              <a:t> of </a:t>
            </a:r>
            <a:r>
              <a:rPr lang="en-IN" dirty="0" smtClean="0"/>
              <a:t>natural</a:t>
            </a:r>
            <a:r>
              <a:rPr lang="en-IN" dirty="0"/>
              <a:t>, social and human capital </a:t>
            </a:r>
            <a:r>
              <a:rPr lang="en-IN" dirty="0" smtClean="0"/>
              <a:t>externalities.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/>
              <a:t>Example</a:t>
            </a:r>
            <a:r>
              <a:rPr lang="en-IN" dirty="0" smtClean="0"/>
              <a:t>: BP’s </a:t>
            </a:r>
            <a:r>
              <a:rPr lang="en-IN" dirty="0"/>
              <a:t>commitment to reduce its greenhouse-gas footprint at the time of the Kyoto Protocol </a:t>
            </a:r>
            <a:r>
              <a:rPr lang="en-IN" b="1" dirty="0"/>
              <a:t>netted it $630 million</a:t>
            </a:r>
            <a:r>
              <a:rPr lang="en-IN" dirty="0"/>
              <a:t>, when it then </a:t>
            </a:r>
            <a:r>
              <a:rPr lang="en-IN" b="1" dirty="0"/>
              <a:t>sold gas from its oil fields that it would have otherwise flared</a:t>
            </a:r>
            <a:r>
              <a:rPr lang="en-IN" dirty="0" smtClean="0"/>
              <a:t>.</a:t>
            </a:r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Stakeholder Theory</a:t>
            </a:r>
            <a:r>
              <a:rPr lang="en-US" dirty="0" smtClean="0"/>
              <a:t>: </a:t>
            </a:r>
            <a:r>
              <a:rPr lang="en-US" dirty="0"/>
              <a:t>i</a:t>
            </a:r>
            <a:r>
              <a:rPr lang="en-US" dirty="0" smtClean="0"/>
              <a:t>mportant to engage </a:t>
            </a:r>
            <a:r>
              <a:rPr lang="en-US" dirty="0"/>
              <a:t>stakeholders in long-term value creation (</a:t>
            </a:r>
            <a:r>
              <a:rPr lang="en-US" dirty="0" err="1"/>
              <a:t>Andriof</a:t>
            </a:r>
            <a:r>
              <a:rPr lang="en-US" dirty="0"/>
              <a:t> et al. 2002; Post et al, 2002</a:t>
            </a:r>
            <a:r>
              <a:rPr lang="en-US" dirty="0" smtClean="0"/>
              <a:t>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US" dirty="0" smtClean="0"/>
              <a:t>Developing </a:t>
            </a:r>
            <a:r>
              <a:rPr lang="en-US" b="1" dirty="0"/>
              <a:t>a long-term mutual relationship </a:t>
            </a:r>
            <a:r>
              <a:rPr lang="en-US" dirty="0"/>
              <a:t>rather than simply focusing on immediate </a:t>
            </a:r>
            <a:r>
              <a:rPr lang="en-US" dirty="0" smtClean="0"/>
              <a:t>profit.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US" dirty="0" smtClean="0"/>
              <a:t>Theory argues that </a:t>
            </a:r>
            <a:r>
              <a:rPr lang="en-US" dirty="0"/>
              <a:t>in order to profit and survive companies need to frequently engage with a variety of stakeholders upon whom dependence is </a:t>
            </a:r>
            <a:r>
              <a:rPr lang="en-US" dirty="0" smtClean="0"/>
              <a:t>vital.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US" b="1" dirty="0" smtClean="0"/>
              <a:t>“License-to-operate”</a:t>
            </a:r>
            <a:r>
              <a:rPr lang="en-US" dirty="0" smtClean="0"/>
              <a:t> obtained from stakeholders, not shareholders.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297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HBhIUBxQWFRMXGBwaFBUYGBsaIRscHBofGiEYHx8aHCkiHR8lHh0dIT0iMSktLjIuHCAzODMsNyotLisBCgoKDQ0NFA0PDysZFBksKysrNzcsKysrKywsLCwsKysrLCwsKysrKywrKysrKysrKysrKysrKysrKysrKysrK//AABEIAJ4BPgMBIgACEQEDEQH/xAAcAAEAAwADAQEAAAAAAAAAAAAABQYHAwQIAQL/xABLEAABAwMCAgQIBw8CBgMAAAABAAIDBAURBhIhMQcTQVEUIjJhcYGR0RUWU1SSk7IXMzU2QlJicoKhorHB0tMjdDSDo7PC8CVjc//EABUBAQEAAAAAAAAAAAAAAAAAAAAB/8QAFhEBAQEAAAAAAAAAAAAAAAAAABEB/9oADAMBAAIRAxEAPwDcUREBERAREQEREBERAREQEREBERAREQEREBERAREQEREBERAREQEREBERAREQEREBERAREQEREBERAREQEREBERAREQEREBERAREQEREBERAREQEREBERAREQEREBERAREQEREBERAREQOXNcHhkfyjPpD3rkm+8u9B/kssA4INP8Mj+UZ9Ie9PDI/lGfSHvWYYTCsGn+GR/KM+kPenhkfyjPpD3rMMJhINUjkErcxkEd4OV+lB6O/A37TlOKAiIgLhqaplJHuqntY3OMucGjPdkrmWb9PQzoyPPzhn2XoLz8N03ziH6xnvT4bpvnEP1jPevI2wdwTYO4Iseu2Xinkdhk8RPcJGn+q7jXbhlvELxwWAjiB7FY9I6xqdKVrXUT3Oiz48BJ2uHmB8l36Q82cjghHqVF1rZXMuluimpDmORjXsPmcMhfi8XFlotM09V5ETHPd6GjOPSeSI+S3aCGQtmnia4cCDI0EeYglfG3mnc4Bs8JJ4AdYz3ryVVzurquSWrwZJHOe8/pOJcf3lcW383gewjmD3jzoseyEUJoq9jUOl6eo/KcwCTzPb4rh9IFdnUd6j09ZJais8mNucDm4k4a0eckgetEd6onbTRF1S5rGjm5xAA9JKrdV0iWylfiSsiJ/QzJ9gFeetUanqNU1xkuryW58SIE7GDuA7T+keJ/coqnp31TyKVj3kcwxpcfY0FFj05R9IFtrHgQ1kQJ5B5Mf2wFZI5BKwGIgg8iDkFePHsMby2QEOHMEYI9IPJWLRms6jSVaDSOL4M/6kBPiuHaW58l3nHryhHp6oqGUse6pc1je9xAHtK6vw3TfOIfrGe9UbpgrWXPoxE1Id0cj4XsPeHOBC8/7B3BB65+G6b5xD9Yz3p8N03ziH6xnvXkbYO4JsHcEI9eQ3WCeUNgmic48mh7ST6ACu4vL/Rc0DpDocfKO/7T16gRBERAREQEREBERB+JvvLvQf5LLByWpzfeXeg/yWWDkrg7VuoXXGp2U+M4J4nA4egFSvxSn74/pO/tX40d+Gf2Hf0V6QZ3c7LJbIQ6pLSCcDaSezPaB3KOVy1v+D4/1/8AxKpqIvOjvwN+05TUr+rjJPYCfYoXR34G/acper/4V/6p/koqvfHBnybvaE+ODPk3e0KnjkisRqw5LN+nn8TI/wDcM+y9aOOSzjp5/EyP/cM+y9RWArcuijSlFdtEQy3SmhlkLpQXvYCTiVwHE9wACw1fps7mDDXEDuBIRWv9MembfZrDG+2RxwzmQBrY+G9pB3ZaOwcDu9AzxWOk4HFfXP6x2XHJ7ycqV0xcYLVeY5brT+ExtOer3bcH87GMOI/NOAUHozo2pH0OhaJlUCHdXkg8wHEuAPoBA9SqnTze/BLBFTRHxp3Zf/8AnHg/vdtHtWg2K8Q361sntjt0bxw7CCOBaR2EHhhedOlK+fDutZ3MOY4j1MfoYSHH1v3+rCCs0VMa2tjih8qR7WN9LnBo/eV+amB1LUvZOMOY4tcO4tOCPaFbuiG2fCWvINwy2IOld+yMN/ic0+pfel61fBeupi0YbMBM30u4O/iaT60Fu6AL3h1RRyn/AO6Iexrx9g+sqf6eGvdolph8kVEZl/V2vA/jLFi+jrz8X9UU1QThrHgSfqO8V+fQ0k+kBeo7nQR3i2yQ1oD4pG4cO8HtB7+0FB5EWsdEuvaOwWk012Bhdvc7rg0ua/PLdtG4EcuWMAcexQWreiysscznW5pqoPyXMGXgdzmDiT525z3DkqLKwwylswLXDm1wII9IPEIPQWstN0vSPTxPstVAJWHjK3EhLCD4hDXA88Hjy496q/3DJPnrPqD/AJFkjCY5A6MkOHIjgR6wrnpfpLrrDM0TSOqIfyo5Tk4/RefGB9OR5kF61/ZHad6HWU08nWmOVg37duQZS4DGTjAIHPsWJLd+lW7xX3otbPbjmOSSIjvHjcWkdhBGCO8FYQg1Xoz6PKTVGmuvuRlD+se3xHgDDcY4bT3q2fcZt/51R9YP7FkNg1xW6eoOptMoZHuLsFjHcTz4uGexSP3Vbp84b9VH/ag1ux9F1FY7vFUURm6yMkt3PBGS0t4jb3Eq7rMehzVtVqaprBepA8RtiLMMa3G4yZ8kDPkhaciCIiAiIgIiICIiD8TfeXeg/wAllg5LU5vvLvQf5LLByVwSFkuAttdve0u4EYHnU/8AHBnyTvaFUURE3fr6260zWsYW4dnJIPYR/VQiIgvOjvwN+05TM7OshcB2gj2hQ2jvwN+05TiiqUNIzY8qP2u/tT4ozfnR+139quqJR8HJZx08/iZH/uGfZetIWb9PP4mR/wC4Z9l6DAVv/Q9Z6es0DA+rgie8vly50bXE4meBxIzy4LAFzR1ckTMRSPaO4PcB7AUV6J6Q7Db4dI1LqyGGLaxxje1jWuEmPF2kDJJdgY7V5vXLNO+fHXvc7HLc4ux6MlKeB1VUNZStc97jhrGjJJ7gAg0fow1G7T+jbs8nhH1bos9ssodGB7WsWafrEk9pPb51b9W0DtLWGnoZz/ryO8KqgDnbkdXFFkc9oDyfOe7Cp5OBxQS+nNSVGmqh77O8Mc9oa4lrXcAc48YHHFfdSamqNTTRuvLw9zAQ0hjW8CQSPFAzyWjWHoaZcbJBLWVMkb5I2vcwMadpcAdvHuzhc9w6Emw0EjqOqkfI1jjGwsaA5wBIaSOIBPDKDGjxHFbDT9Jc9q6PqGSkZHI8PdTzdZu4FjcsPikeUziseByFbNB0ovpqLfO4NNQ3rKdx/JqIQS31OjL2nzBBZPu21nzen/6n9y0TSFxp+kLTDZLxDBJIHObLGWhwYQeGN2SMs2n1rzrc7fLaa98NxYY5WHxmn+Y7wewjgV9ttzmtVRvtkr4n9pY4tyO445jzFBq3Sl0dUlnsL6q0ZhcwtzGXEtfucG4G7JDuOeBxwPDtGPqQu18qb04fC08kuPJD3EgecN5A+fC4Lbb5brXNhtzDJK7yWj+Z7gO88Agt1FK5/Q1Utk8ltczZ62sJA9ZJ9ZVIWz6706NLdD7KcHc4SxukcPynucS4jzdg8wCxhBcdJ9HFVqq1dfb5IGs3FuJHPBy3GfJYRjj3qZ+4pXfK0v05P8SvPQX+I3/Ok/otDQZ70V6GqNH1FU65vicJWxhvVlxxsL853MH5w/etCREQREQEREBERAREQfHDcMFRPxapvk/4ne9S6IIn4t03yf8AE73p8W6b5P8Aid71LIgifi3TfJ/xO96fFum+T/id71LIg4KKjZQw7aUYbnOMk8/SudEQEREBRmoLBBqOhEV4ZvjDg4Dc5vEAgHLCD2lSaIKV9ym1fNj9dN/kT7lNq+bH66b/ACK6ogpbeiq1A/8ADH66b/Ip+y6bpbEP/iKeOInm5rfGPpcfGPtUqiCs3jQNBe7i+e6QF8r8bndbKOQDRwa8AcB2BdI9FdqI40v/AFp/8iuaIPjW7WgN4Acl9REFPm6MLXNM50lLxcS44lmHEnJ4CTA49g4Llt/RzbrbXRy0VOWyRuDmO62Y4I7cGTB9CtaIIu/adptQwbbxCyQDySeDm/quGHN9RVIq+hShmeTTS1MY/ND2OA+nGXfvWlogzSk6FKGF4NRLUyfol7Gg/QjDv3q7WHTlLp6Ats8LYwfKI4ud+s45c71lSqII6/2ODUNv6m7s3x5Dtu5zeI5HLSCq39ym1fNj9dN/kV1RBG2CxQadoOptDNke4u27nO4nmcuJKkkRAREQEREBERAREQEREHxzgxpLuAHMqvfHu2/Pqb61vvVhIyOKz3pQt8UENu6iKNua+AHDGjIJPA4HEeZBaINX0NRA98FXA5ke3rHCRpDdx2jJzwyeCm1Qul2kjouj6pNNG1p3wZ2NAJxPHw4Bfq4X25WOanmvDKU0800cT4o9++LrTtB3k7XkHnwAPYgvaKm3TUNTXX+al02aePwcN6+aoyRveNwjY1pBPi8SSe1d3R2oZLs+ohurWNqadwbJ1Zyx7XDLZGZ44Izw7CEFillEMRdMQ1oGS4nAAHaSeQVfp9eW6pqxHBWwF5OAN4wT3AngfaoTpGHwtqO1W+cnqKiSWScAkb2wM3iM45tJ5+gKz3TTVLc7O6mqIY+qLdoaGNG3hwLcDxSOzCDv1FdHSzxsqHta+QkRtJwXkDJA7yBxXYWZaro5rDPYoqEmpmjlkZGZTt3f6RaC8gHg0HieeG96m7fea636rhpdR+DyNqGSOikga9u10eCWuD3HIweaC5IqBDqau1B1sumzRx07HvZEJy4un2EtLvFcAxpcCBzPauOp6QJp7Pb5bTA0y1E7qeWF5PiSNDgRuHIB4B3YPi54ZQaGvjnbWku5Dms/qL/dbbqGKkqWUkslS1zoJGCRjY9mC/eCSXAN5YwSSOS71kvtWzUFRRaiEL5GU4njliDmtcwuLC1zXEnOfP3oLZQ1kdwpGyUL2yRuGWvacgjlkELnWcW3V0kOjrW20QQirrMthhaDHEwNy578DJDWjBwDnipq219yob7FDfo4poZQ7FRTse0ROaM7ZA4nDTyDs80FtXXqa6OlmjZUva10h2xtJwXEDOB3nHFUqtvF1kpZ6iFtJSwxl/VxVIfve1nJznBwDN2MgY7Qurcbr8OTadqHN2GWUvLc5wTA7Iyg0dQl51bRWOo2XapijfjOwu8bHeQOIC7t+rvgux1EzRkxRSSY79jC7H7lWOi6yRwaVhqJ2iSpqmiaeZwBc8v8bBOOQBxjkgtVrucN3pBJa5WSxnk5jg4Z7uHI+ZdtVmDT8GmbvVV1K4xRPiJnhaAGZZ43XYHJ2Mjz5PaoWjvd3u1o8NtsVK2FzS+KmfvMj4+YJeDta5w4gYxyQaAioNdruWppbW/TsTH+GmRpjkJBa5rORcOQa7JJwchpxzX4dfbrSahFDO2kklmjMkMzRIxkbWnD97S4udjhgAjyhx54DQUVItepKunrLhT31sLpqaATxyxBwa9rmu4FriSCHNxz956VnvV5vmn46uhjo2tLNzYHCQulwOJDg7DNxzgceGMlBoiKms1ZPfNN0c2loA59ScOMmSyDbkPL9vE4cC0csrjsuoauDV7aK/OppTJE6RkkG5paWkAte1zjzB4HzILsizuy6guuo7ZJLbG0kTY5JGZkEh60se4YADvEAAAyScnPABdin1xLLR2mokjY2nq3mGozkmOU5DNpzjaXtI4juQXxFXau+SHW8FHQhpYIXzVTiCS1udkbWkEAEuyeOeAViQEREBERAREQEREBU/pHt0txioPAY3P2VsL37RnaxpOXHzBXBEFT6UaCW56Lmjt7HSSF8JDWjJIbMxx9gBPqX76RKCS4WmnbRMc9zaune4NGcNbIC53oAVpRBmF702y36uqZ7nbjX09Tte1zGNkfE9rdrmlpIO12AchT/R/azSGol8CiomSOaIYmtAk2NHOXa4jJJJA7ArgiCo6+sU9eaSqsIaaqjkL42OOBIxw2vjz2FwA4+bzrp1msKutoXR2q2VbKlwLQZWtbGwnhuMm7DgOfDnhXpEGfHTU1tlsUYL5/B5JDUTEl3F0bsuJcc43OwPNhTF8oZJteWyWFjjHG2oEjwODdzGhufSrSiDIKDTMWnetgu9ndWESPMFRHGyTrGOcS1ry4gsc0Hbx4cFLQ6enp4LPmmjicyrdLPFA3xImuY4DPE5IG0E960lEFUvNBJN0iW6aJjjFHFUCR4HBpcG7QfTgrhmt0p6SpphG7qjbhGH44F/XOds9ODlXFEGU0Gn6u26cslTTQOfPQiQTUxIa5zJQWuxnhuGAQO3Ks9DeK2+36HwSnmpKSMOM5qGNDpXEYaxjckgA8S71em3ogxu0WZ4t8kd7tUtVc3GQOqpgx8RJJ2vEj3ENY0EeKBnhyUnZLdUS2ywNkp5ozSyubOHtxtDYnN38/JJPArUUQcNXTNrKR8c4yx7S1w7w4YI9hWf6dr6vRNAKO60dRUxxZFPUUzBJujzloe3ILXAcP/cnRkQUG32eq1PXVlRfGvpopqZ1NT0znZLWuzmZ7Qdofx4DnjguC03uusmnmUc1unkqomCKORm0wv2ja2QvLhtGMEgjP9NFRBm1BpWe0SWGMtMhgfO6pe3yWukjcfZudgKfrqCR/SVSzMY4xNpZWOfjgHOe0hvpIBVqRBRbrQyM1PdJnscInW8Ma/HAub1hLR5wCFFaN1NV27RFLE231E0ghb4O+PaY3tLfELnbh1eBgEEdhwtJraYVlHJHLna9pacc8OGDj2rhs1uZZ7VDBSklkTGsaXcThowM4HNBmFRpWosmnLXDWRS1VPGZXV8EDuL3yEvbwBHWMa4kEcj3LsWqhdS66o57ba30tKWSReLGwO3OLf9SVrD4jeGASSefoWpogqXR1b5bfpV7K5jmPM07g1wwcOlcQfWCCou0aafV9Egpbg0xShjy3dwLHtkdIx3mwQD6FoKiNS2EagohFLNPCzPj9S8M3tIwWOJB8Ug+YoK90WiS50M1wuQxLVluBnO2OJvVtA8xcHv8A2grwuGipWUNIyOkaGsY0NY0dgAwB7FzICIiAiIgIiICIiAiIgIiICIiAiIgIiICIiAiIgIiICIiAiIgIiICIiAiIgIiICIiAiIgIiICIiAiIgIiICIiAiIgIiICIiAiIgIiICIiAiIgIiICIiAiIgIiICIiAiIgIiICIiAiIgIiI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jpeg;base64,/9j/4AAQSkZJRgABAQAAAQABAAD/2wCEAAkGBxITEBUUEhQWFRQXGRgaFhcWGBgbFxohFBoYHh0YGhgcHSkkHx0mGxYeITIiJSkrLjAuHR8zODMsNygtLysBCgoKDg0OGBAQGyseHCQtNystNzQ3MDc3Nyw0ODc3Kzc3LC0rNzAuNzctNzctNi42NzcrKzcsNysxNCs3NzAsLv/AABEIAFoAuAMBIgACEQEDEQH/xAAcAAEAAQUBAQAAAAAAAAAAAAAABgEEBQcIAwL/xABGEAACAQMBBAYFBgsHBQAAAAABAgMABBESBQYhMQcTIkFRYTJxgZGyFCMzQlJyJDVUc5KTobHB0dIVFhc0U2LhJTZDY7P/xAAYAQEBAQEBAAAAAAAAAAAAAAAAAQIEA//EACARAQACAgEEAwAAAAAAAAAAAAABAgMRMQQhofASQYH/2gAMAwEAAhEDEQA/AN40pSgUpVM0A1idq7xW0B0ySAN3qMkjPiByq82rOUgldRllR2A81UkftFad2TaGaUlySB2nzzOfPxJr3pXFXDkz5p1Skbn3x+uDq+qvjvTHjjdrNtbJ27b3GRFIGPep4N7jWTrR7HqbkGFjlGGkjnnhw8+ePOt2xHKgngcDhWs+Gta0yUmfjaNxvk6LqrZvlW8atWdduH3SlK5neUpSgUpSgUpSgUpSgUpSgUpSgpSvnV2iPIftz/KqUHpSlKChNQ/e/eG6s7WeR4lZQGEcsTDsFshC8b+DEZwT6ql0jADJ5DifZWut187ZY3l0PwNJCLS3+q3VnBmlH1jngFPAEHyoMZ0V75Ty2sol+UXsofkip2FIGAWJUHJBPlXsN3L8zFrWAW0bDiLmRSVz3BIs5A7u1WU302cthIu1LVQhjKrdRrwSWJmAORyDrnIb31O7aZXRXU5VgGU+IIyDVi0xW1Pqe0xz4l5ZMNMkxNo449hDt1twEt5OuuJmuJuGBjTEuO9U7znvYmpuKpiq1q97Xndp21THSkarGilKVhspSlApSlApSlApSlApSlApSlBbqfnX+4n75KVRPpn+5H8UlKC5qjVWqNQRLefeK6so5ZZbdZIFB0yRP2lzy6yNscM4yQ1a16Lt6bqO1uUgglu52l1JCi4gi1jUzGT0UDMT2OHoDHM1OthWp2q7Xd0SbRXZbW25IwjbHXSj65JBwDwAq331tn2WH2hs9E7WlbmAj5txnCyADGl1JxkcCDyqKhvSjvJtJrOKG8t1tTI5LaJFYSKqjslckjDEE93LjxqbdGG3V+QW8EaXUxVQGkaJljGSeAkbAKryGCTgCshu9ugrfhO0AtxeSr2y4BSJT/4YkPBVGfWTnjVjsn/pe0I7EE/I7sM1qGOTFInF4QfsEEFQe/IoJ6zAAk8MfwrnrfTpUu7iV0tX6i3BIUp9I4H1ix5A9wArfe13xbzHwjkPuU1x/D6I9Q/dSSElhTaj2r3iy3JgRsNJ174ByB6OvOAWA5Y41lt1+lG+tXXrpDcQ57aycXA7yjjv9eRUy3B2VJdbsTwRY6yR5lXUcDOsd/sqLf4ObT/9H6w/00G1Okba7LsSW5tpGQkQtG688SSx8vWGx7TWiP767S/LJv0h/Ktvb5bNktt1TBLjrIo7ZGwcjKzRDgfCtB0kh0Vc73PZ7v292/zszwwBdX1nkUHLEd3Nj6q0rtLfHaN0/buZSWICpESgy3AABfPhjNbJ3v2fJLurZGNS3VR20jADJ0iPSTjwGrJ8ACa01aXBjkSRcakZXAPLKEEA+WRQhINqS7VsJVWaa4idl1LmZmyP0iOGMGtm9EXSBcXcxtLoh2CF45cYY6CoZX7ie1kEAcjWKvNobL27JC1zcSWc6ro0HQEYsc9l2BBJPIZqX7o9GFvY3S3Mc80jBWUB9GkhxjPZUUGnr/eraqyyYubkKHfHPAAY446eWKs/767S/LJ/0h/KulN7h+AXP5mT4TXJichUlYSNd7tqkZFzckeIyR7wtdKbrSu1jatISXaCEsW5kmNSSfPNRvoZ/E8Prk+I1OKsJJSlKqLZPpn+5H8UtKJ9M/3I/ilpQXBqFb273TWlrM00DwvpYRTJiWLUQdOrkV449IAZ8eVSvat8sEEkz+jGjO3jhRnA86gm6ey5NqRi92mNSScbe1yepRM8GZfrueHFuWM4GaDBdGO9tymzWRYpryYSMIkRDpRSBwebAQDVk4znB92O6Vt9bpreO1lt3tJG7cqFkbUq+jpZWOBrB54PAd1Z/fC4n2H85YRxm1uGw0ThtEMpGFddJ4Iw5ryyBxGak+z9wrXSXu0F1cSD56WYaiSRxCjkijuCgVFWlnvDf/JrcRWkl2/VoZpnxAhJAzpWTDEnx04861vvHvd8r23alxIsVtLHpijUPJrVlLKNBOss6hcg8vbmRrcX52l/Ypl0WwGoSjPyhoAOEfWZ89GrGcA8c1LtsbgWj2git4kgljw9vKi4ZJE4qxPMjUBnNBfybTae1uCYJoQInx1oVS2UbkuSR7QK5Ti9EeoV1Lutto39nIsg0XCa4LhPsuBgkf7SDkHzrmG6spIJGhlUrJGSrg9xX+B5jyxSSGwrCyu23bSW1dkEE9zJMVkKEooOQMc+PHHlUK/t+8/Krj9dJ/VUw2Bvlbw7AubFtfXydcqAKdJEw56uQxk+6teiorem8ErPuerOxZjDaksxJJJmi4knma0ZW8Ntf9mx/mLX/wC0VaPqyQ6c3W2nBb7FsnuZEijNvAuqQgLkxjhx8cVr7endrYdy+qyv4IJmPoCQGJifBeakn7PDyrKbzbOebdO26sFmjhtZMAZOFVQxx5KxPsrStnKEljc8Qroxx3hGBOPYKIvt4t3riym6m5TSSMqeaOPtK3ePKp90Nb5zrdR2Uzl4JARHqyWRwMgBvsnBGDyOMYqw6Wt8bW/+Ti21HqwxZmUrjVjs8efKsR0V2bybXtdAJ0MXbyVVOSfDiQPaKiuiN7/8hc/mZPhNclpyrrTe/wDyFz+Zk+E1yWnKrKQ6T6GfxPD65PjNTioP0M/ieH1yfGanFWEKUpQWyfTP9yP4paUT6Z/uR/FLSgrtC3SSJ45F1o4Ksp5EHgRXnahY0VEjZUUAKoHAAcgONU2zOY7eVwHJVGIEahpOA+qp4E+R4Vit2LuV5Z1Ys0aiIozaiCWD69MhVdQ4Dly40F3t/Z0d3byQSo+hxjIHFT3MPMHjV7DKQqhgxIABJGM4HE4z7auqj237hxOql5I4jFIdUa5LSArpU9k/VJIX63HniguWsYJLiO76stKiMiSLyKyYJHA4IyOHrPjWRM/+1vd/zVhupGVsbZWBVhFGCCMEEKOBFZRhQYOy2QkV5NdIJAZ1QSJgaS0eQJPHJU4Pqqx3p3Nsr86p4H6wAASp2ZMDuJB4jieDA1dWM9w1wIX1gRF2eTSAsqv9EAcYJ4nVjiDH4GpDQawteiPZsTq0pnkGoYR2UKxPJTgAtnw76yu2ejfZtzM0rwyqzBQRGxVeyoUYUHA4AcvCpJt6SQCDqweM8QbChuySc8wcevmKyopoR253btn2eLBkl+ThUUAEhsRsrL2ufNRUb/wk2X/p3H61qnW2dXUSaH6ttPB8atPnjB/dVvu9dM8R1BsqxGpmLBuR1IxAJXjjiBxBFB6bNtUggjgjR+rjRUUEZ4KMAEk8eAqJbb6MNmXDl+pkhY8SYTpBPiU4r7gKnxFRLad7OJZxqkV1eIWsarlJFKoWLdk5y5dSTjSFB4cyEag6G7AHLNdMPDKj9oXNTXd/YFrZJptrfqwfSOCXbH2nJJPtNZxOVeO0GYQyFc6gjFcc8gHGB66Dxv41mieJ1fS6lWwMHDDBwago6I9l/wCncfrGqbbAikFvGZpGkkZFZywC4JUZAUAYGe7n4k1kSKDEbubLhs4Ft4FcRrnGo5PaOTx9tZio5PeTC7FqC3aYTB8DCwr6aZxjPWaVGeOHyPRNSMUClKUFuo+db7qfvkqtemntE+Q/Zn+dKD7qgFVpQKoVqtKCmKrSlB86a+qUoKYoBVaUDFU01WlANU01WlBQCq0pQUxVaUoPEWydYZMdsgKTx5KSQPexr2pSgUpSgpSlKD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8" name="AutoShape 6" descr="data:image/jpeg;base64,/9j/4AAQSkZJRgABAQAAAQABAAD/2wCEAAkGBxIHBhAIBxQVFhUWFxgYFBcUFxUYGBgfGhUaGiAdGRgaHCggGBsxGxQYITEhJSkrMi4vFx82ODMsNzQtLisBCgoKDg0OGxAQGywmICYsNDAsLC0sLCwsNS8sLCwsLTc0LCwsLC8sLDcsLCwuLCwsLCwsLCwsLCwsLCwsLiwsLP/AABEIAKwBJAMBEQACEQEDEQH/xAAbAAEAAgMBAQAAAAAAAAAAAAAABgcDBAUCAf/EADgQAQABAgQCBwUHAwUAAAAAAAABAgMEBRExBiEiQVFhcYGREhMUFcEjMkKhsdHwUmJyB8Lh4vH/xAAaAQEAAgMBAAAAAAAAAAAAAAAABAUBAgMG/8QAMREBAAIBBAAEAwYGAwAAAAAAAAECAwQREjEFEyFBUXGxMmGBodHhIiNCkcHwFBVS/9oADAMBAAIRAxEAPwC8QAAAAAAAAAAAAAAAAAAAAAAAAAfJnTcH0AAAAAAAAAAAAAAAAAAAAAAAAAAAAAAAAAGvjMdbwNr3uLrppjvnfwjrc8mWmON7Ts1tetY3mUUzTjeI1oyyjX++vbyp/f0VmbxOOscfjKLfVf8AltcI2buOqnN8yqqqnnFqJ2jqmqKdo7OXe66Gt8n87JMz8G2CLW/jt+CUrJKAAAAAAAAAAAAAAAAAAAAAAAAAAAAAAAamZ5jbyzDfEYudI10jSNZmeyI8nLLmpirys0veKRvKGZpxrcva0ZdT7Ef1VaTV5RtH5qnN4le3pjjb7/dDvqpn7KM379WJuzdxFU1VT11TMz+attabTvad5RpmZ7bWS5bOa5jRhaNt657KY3n6R3zDrp8M5rxWPx+TbHj522WtYtRYtU2rUaU0xEREdUQ9NWsViIjpaxG0bQyNmQAAAAAAAAAAAAAAAAAAAAAAAAAAAAAAFe8d5j8TmUYS3PRtxz/ynf0jT1lQ+JZuWThHUfVX6q+9tvgjKvRRgWVwhlHy3LveXo+0uaTV3R1U/wA65ei0On8rHvPcrPT4+Fd57l3k13AAAAAAAAAAAAAAAAAAAAAAAAAAAAAAAc/PcxjK8trxNW+1MdtU7fv5OGozRixzb+3zc8l+Fd1UV1zcrmu5OszMzM9sy8xMzM7yqt9/V8GEg4Nyj5hmHxF6Ps7cxPjV1R9fTtTtBp/MvynqPqk6fHytvPULIegWIAAAAAAAAAAAAAAAAAAAAAAAAAAAAAAACu+N80+MzL4S1PQtcp76p39NvVQeIZ+eThHUfX/f8q7U5OVuPwRtARmTDWKsTiKbFiNaqpiIjxZrWbWite5bViZnaFr5Rl9OWYCjC2uree2Z3l6fBhjFSKQtcdIpXaG67NwAAAAAAAAAAAAAAAAAAAAAAAAAAAAAAHI4nzb5Vls10ffq6NHj2+Uc/RF1mo8nHvHc9OObJwrv7qumdZ1l5tWAJtwJlHsUzmd+Oc6xb8Our6eq48N0+0ebb8E3S4/65TJbJgAAAAAAAAAAAAAAAAAAAAAAAAAAAAAAD5VPsxrIKt4lzX5tmdVyj7lPRt+Hb5zz8NHmtXn87JvHUdKvNk52+5ykZxdDIssnNcxpw1P3d657KY38+rzd9PhnNkivt7/J0xY+dtlq2bcWbUW7caREaREdUQ9NWIiNoWsRt6Q9ssgAAAAAAAAAAAAAAAAAAAAAAAAAAAAAAIrxxnHwuG+X2J6VcdLTqp/528NVZ4jqOFfLr3PfyRdTl2jjCAqRXgLM4Syj5Zl0VXY+0r0qr7uynyifWZeh0Wn8rHvPc9rPBj4V++XcTXcAAAAAAAAAAAAAAAAAAAAAAAAAAAAAABq5ljacvwVeKv7Ux6z1RHfq55csY6Te3s1vaKxvKqMbiqsbi68Tf+9VOs/SI7ojl5PL5LzktN57lU2tNpmZYGrVIeDMp+YZh8TejoW9J8auqPr6J2g0/mZOU9R9UnT4+Vt56hY70CxAAAAAAAAAAAAAAAAAAAAAAAAAAAAeKbtNVybdMxrGmsa8417Y6tmItEzsbvbIAArrjPOPj8b8JYn7O3PVtVVtM+Ebeqg1+p8y/CvUfVXajLytxjqEcQEZ7s2qr96mzajWqqYiI75ZrWbTtHbMRMztC18my+nLMvowtvqjpT2zO8/zuenwYYxUikLbHSKV2bzs3AAAAAAAAAAAAAAAAAAAAAAAAAAaOZ5vZyy37WLqiJ6qY51T4Q45tRjxRvef1aXyVp2hWb8YXsXrbwP2VPbHOufP8Pl6qfP4jkv6U9I/NCyam1vSvozf6fYjTMr1mueddMVc95mmf+35N/C7fzLRPvH0Z0lv4phPV2ngI/xhnPy3A+5sT9pc1iP7Y66vpCDrtT5VOMdyj6jLwrtHat3nlaMiXcBZV7y9VmV6OVOtNvx658onTzlaeG4N5nJPt0maXHvPKU6XScAAAAAAAAAAAAAAAAAAAAAAAAA1MwzG1l1r3mMrimOrtnwjeXLLmpije87Nb3rSN5lDM34zuX9bWWx7FP8AVOk1z4RtT+fkqc/iVremP0j4+6Fk1Uz6VRe5cm7cm5dmZmd5mZmZ85VkzMzvKLM7+svIw6HD2L+Bzqzfnb2tKvCroz+uvk76XJ5eatvv+rpitxvErYenWzBjMVTg8NViL86U0xrP87WmS8UrNrdQxa0VjeVUZpj6szx1eKvbztH9MdUfzveYzZbZbzeypveb25S1XNozYLC1Y3F0Yax96qdI7u/w05tsdJvaKx3LatZtO0LawGEpwODow1namNI/fx15vU48cY6xWPZbVrFY2hsN2wAAAAAAAAAAAAAAAAAAAAAAADncQ3rmHye7ewM6V0xrtryieenfprKPqrXritancOeWbRSZqqzEX68Tdm7iKpqqneap1l5q1ptO9p3lVTabessbDAABuxItbh7H/McntYid9NKv8qeU/pr5vT6XL5uKLf3+a2xX5UiUS43zn4rE/L7E9Cienp11dnhH6+Cr8R1HO3l16jv5ompy7zxhFlaiAJrwBlmlNeZXY36Nvw/FPry8pW/hmDvLPyj/ACnaXH/VKZrdMAAAAAAAAAAAAAAAAAAAAAAAAAea6YrpmmraeUsTG8bSKmznATlmZXMLVtE9Ge2mecfl+jy+fFOLJNf92VOSnC0w0nJzAAAdrJc+qyrLr+Ht71aTbnqpnaZ9NJ8YS9Pq5w47Vj36d8eaaVmHFnnOsojgAz4DCVY7GUYWzvVOnh2z6ay3x45yXike7alZtO0LbwmGpwmGow9mNKaYiI8nqKUilYrHst61isbQzN2QAAAAAAAAAAAAAAAAAAAAAAAAAET49y332Dpx9uOdHKr/ABmfpP6yq/E8PKsZI9u/kiaqm8cvggalQAAAAAAE34Byv2LVWZXo51a02/DXnPrGnkuPDMG0Tln5QnaXH6cpTFbJgAAAAAAAAAAAAAAAAAAAAAAAAAADHiLMYixVZuxrFUTEx3TGjW1YtE1nqWJjeNpVJmWDnL8dcwtzemdPGOqfTR5fLjnHeaT7Km9eNpiWs5tAAABgbeU4CrMswowtv8U857IjefR2w4py3ikN8dJvaIWzh7NOHs02bMaU0xERHZEPT1rFYisdQtoiIjaGRsyAAAAAAAAAAAAAAAAAAAAAAAAAAAAhn+oGX600ZjbjboV+H4Z9dY84VHieHrJHylD1VOrIUqEEAAB9oqmiqKqd45wRO3qzvssDgnKpw2Fqx2I+/d213inf855+i88P080rOS3c/T91hpse0cp7lJ1kkgAAAAAAAAAAAAAAAAAAAAAAAAAAAANXNMHGPy+5hK/xUzEd09U+U6T5OWbHGTHNJ92t68qzCoq6ZormivlMTpMd8PLTExO0qh8GAAEk4SyCcwvRjMXH2VM8on8cx/t7fRP0WknJPO32Y/P9knBh5TynpYccl+sX0AAAAAAAAAAAAAAAAAAAAAAAAAAAAAAFZ8ZYH4PPK6qY6Nzpx4zv+fPzed1+LhmmfafX9VbqKcb/ADcNDRwEl4c4Xqx9UYnHxNNveI2qr/anv/8AVhpdDbJ/Ff0j6/slYdPNvW3SwLVuLVuLduIiIjSIjaIhexERG0J8Rt6Q9ssgAAAAAAAAAAAAAAAAAAAAAAAAAAAAAAOfnOU283w3ucTry501RvTPd+zhn09c1eNnPJji8bSi88CV+85XqdO32J19Pa+qs/6q2/2vy/dF/wCHPxdrKuFLGX1Rdr1uVx116aR4U7euqZg0GLHO8+s/f+jvTT0r69u8nO4AAAAAAAAAAAAAAAAAAAAAAAAAAAAAAAAAAAAAAAAAAAAAAAAAAAAAAAAAD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" name="AutoShape 8" descr="data:image/jpeg;base64,/9j/4AAQSkZJRgABAQAAAQABAAD/2wCEAAkGBxIHBhAIBxQVFhUWFxgYFBcUFxUYGBgfGhUaGiAdGRgaHCggGBsxGxQYITEhJSkrMi4vFx82ODMsNzQtLisBCgoKDg0OGxAQGywmICYsNDAsLC0sLCwsNS8sLCwsLTc0LCwsLC8sLDcsLCwuLCwsLCwsLCwsLCwsLCwsLiwsLP/AABEIAKwBJAMBEQACEQEDEQH/xAAbAAEAAgMBAQAAAAAAAAAAAAAABgcDBAUCAf/EADgQAQABAgQCBwUHAwUAAAAAAAABAgMEBRExBiEiQVFhcYGREhMUFcEjMkKhsdHwUmJyB8Lh4vH/xAAaAQEAAgMBAAAAAAAAAAAAAAAABAUBAgMG/8QAMREBAAIBBAAEAwYGAwAAAAAAAAECAwQREjEFEyFBUXGxMmGBodHhIiNCkcHwFBVS/9oADAMBAAIRAxEAPwC8QAAAAAAAAAAAAAAAAAAAAAAAAAfJnTcH0AAAAAAAAAAAAAAAAAAAAAAAAAAAAAAAAAGvjMdbwNr3uLrppjvnfwjrc8mWmON7Ts1tetY3mUUzTjeI1oyyjX++vbyp/f0VmbxOOscfjKLfVf8AltcI2buOqnN8yqqqnnFqJ2jqmqKdo7OXe66Gt8n87JMz8G2CLW/jt+CUrJKAAAAAAAAAAAAAAAAAAAAAAAAAAAAAAAamZ5jbyzDfEYudI10jSNZmeyI8nLLmpirys0veKRvKGZpxrcva0ZdT7Ef1VaTV5RtH5qnN4le3pjjb7/dDvqpn7KM379WJuzdxFU1VT11TMz+attabTvad5RpmZ7bWS5bOa5jRhaNt657KY3n6R3zDrp8M5rxWPx+TbHj522WtYtRYtU2rUaU0xEREdUQ9NWsViIjpaxG0bQyNmQAAAAAAAAAAAAAAAAAAAAAAAAAAAAAAFe8d5j8TmUYS3PRtxz/ynf0jT1lQ+JZuWThHUfVX6q+9tvgjKvRRgWVwhlHy3LveXo+0uaTV3R1U/wA65ei0On8rHvPcrPT4+Fd57l3k13AAAAAAAAAAAAAAAAAAAAAAAAAAAAAAAc/PcxjK8trxNW+1MdtU7fv5OGozRixzb+3zc8l+Fd1UV1zcrmu5OszMzM9sy8xMzM7yqt9/V8GEg4Nyj5hmHxF6Ps7cxPjV1R9fTtTtBp/MvynqPqk6fHytvPULIegWIAAAAAAAAAAAAAAAAAAAAAAAAAAAAAAACu+N80+MzL4S1PQtcp76p39NvVQeIZ+eThHUfX/f8q7U5OVuPwRtARmTDWKsTiKbFiNaqpiIjxZrWbWite5bViZnaFr5Rl9OWYCjC2uree2Z3l6fBhjFSKQtcdIpXaG67NwAAAAAAAAAAAAAAAAAAAAAAAAAAAAAAHI4nzb5Vls10ffq6NHj2+Uc/RF1mo8nHvHc9OObJwrv7qumdZ1l5tWAJtwJlHsUzmd+Oc6xb8Our6eq48N0+0ebb8E3S4/65TJbJgAAAAAAAAAAAAAAAAAAAAAAAAAAAAAAD5VPsxrIKt4lzX5tmdVyj7lPRt+Hb5zz8NHmtXn87JvHUdKvNk52+5ykZxdDIssnNcxpw1P3d657KY38+rzd9PhnNkivt7/J0xY+dtlq2bcWbUW7caREaREdUQ9NWIiNoWsRt6Q9ssgAAAAAAAAAAAAAAAAAAAAAAAAAAAAAAIrxxnHwuG+X2J6VcdLTqp/528NVZ4jqOFfLr3PfyRdTl2jjCAqRXgLM4Syj5Zl0VXY+0r0qr7uynyifWZeh0Wn8rHvPc9rPBj4V++XcTXcAAAAAAAAAAAAAAAAAAAAAAAAAAAAAABq5ljacvwVeKv7Ux6z1RHfq55csY6Te3s1vaKxvKqMbiqsbi68Tf+9VOs/SI7ojl5PL5LzktN57lU2tNpmZYGrVIeDMp+YZh8TejoW9J8auqPr6J2g0/mZOU9R9UnT4+Vt56hY70CxAAAAAAAAAAAAAAAAAAAAAAAAAAAAeKbtNVybdMxrGmsa8417Y6tmItEzsbvbIAArrjPOPj8b8JYn7O3PVtVVtM+Ebeqg1+p8y/CvUfVXajLytxjqEcQEZ7s2qr96mzajWqqYiI75ZrWbTtHbMRMztC18my+nLMvowtvqjpT2zO8/zuenwYYxUikLbHSKV2bzs3AAAAAAAAAAAAAAAAAAAAAAAAAAaOZ5vZyy37WLqiJ6qY51T4Q45tRjxRvef1aXyVp2hWb8YXsXrbwP2VPbHOufP8Pl6qfP4jkv6U9I/NCyam1vSvozf6fYjTMr1mueddMVc95mmf+35N/C7fzLRPvH0Z0lv4phPV2ngI/xhnPy3A+5sT9pc1iP7Y66vpCDrtT5VOMdyj6jLwrtHat3nlaMiXcBZV7y9VmV6OVOtNvx658onTzlaeG4N5nJPt0maXHvPKU6XScAAAAAAAAAAAAAAAAAAAAAAAAA1MwzG1l1r3mMrimOrtnwjeXLLmpije87Nb3rSN5lDM34zuX9bWWx7FP8AVOk1z4RtT+fkqc/iVremP0j4+6Fk1Uz6VRe5cm7cm5dmZmd5mZmZ85VkzMzvKLM7+svIw6HD2L+Bzqzfnb2tKvCroz+uvk76XJ5eatvv+rpitxvErYenWzBjMVTg8NViL86U0xrP87WmS8UrNrdQxa0VjeVUZpj6szx1eKvbztH9MdUfzveYzZbZbzeypveb25S1XNozYLC1Y3F0Yax96qdI7u/w05tsdJvaKx3LatZtO0LawGEpwODow1namNI/fx15vU48cY6xWPZbVrFY2hsN2wAAAAAAAAAAAAAAAAAAAAAAADncQ3rmHye7ewM6V0xrtryieenfprKPqrXritancOeWbRSZqqzEX68Tdm7iKpqqneap1l5q1ptO9p3lVTabessbDAABuxItbh7H/McntYid9NKv8qeU/pr5vT6XL5uKLf3+a2xX5UiUS43zn4rE/L7E9Cienp11dnhH6+Cr8R1HO3l16jv5ompy7zxhFlaiAJrwBlmlNeZXY36Nvw/FPry8pW/hmDvLPyj/ACnaXH/VKZrdMAAAAAAAAAAAAAAAAAAAAAAAAAea6YrpmmraeUsTG8bSKmznATlmZXMLVtE9Ge2mecfl+jy+fFOLJNf92VOSnC0w0nJzAAAdrJc+qyrLr+Ht71aTbnqpnaZ9NJ8YS9Pq5w47Vj36d8eaaVmHFnnOsojgAz4DCVY7GUYWzvVOnh2z6ay3x45yXike7alZtO0LbwmGpwmGow9mNKaYiI8nqKUilYrHst61isbQzN2QAAAAAAAAAAAAAAAAAAAAAAAAAET49y332Dpx9uOdHKr/ABmfpP6yq/E8PKsZI9u/kiaqm8cvggalQAAAAAAE34Byv2LVWZXo51a02/DXnPrGnkuPDMG0Tln5QnaXH6cpTFbJgAAAAAAAAAAAAAAAAAAAAAAAAAADHiLMYixVZuxrFUTEx3TGjW1YtE1nqWJjeNpVJmWDnL8dcwtzemdPGOqfTR5fLjnHeaT7Km9eNpiWs5tAAABgbeU4CrMswowtv8U857IjefR2w4py3ikN8dJvaIWzh7NOHs02bMaU0xERHZEPT1rFYisdQtoiIjaGRsyAAAAAAAAAAAAAAAAAAAAAAAAAAAAhn+oGX600ZjbjboV+H4Z9dY84VHieHrJHylD1VOrIUqEEAAB9oqmiqKqd45wRO3qzvssDgnKpw2Fqx2I+/d213inf855+i88P080rOS3c/T91hpse0cp7lJ1kkgAAAAAAAAAAAAAAAAAAAAAAAAAAAANXNMHGPy+5hK/xUzEd09U+U6T5OWbHGTHNJ92t68qzCoq6ZormivlMTpMd8PLTExO0qh8GAAEk4SyCcwvRjMXH2VM8on8cx/t7fRP0WknJPO32Y/P9knBh5TynpYccl+sX0AAAAAAAAAAAAAAAAAAAAAAAAAAAAAAFZ8ZYH4PPK6qY6Nzpx4zv+fPzed1+LhmmfafX9VbqKcb/ADcNDRwEl4c4Xqx9UYnHxNNveI2qr/anv/8AVhpdDbJ/Ff0j6/slYdPNvW3SwLVuLVuLduIiIjSIjaIhexERG0J8Rt6Q9ssgAAAAAAAAAAAAAAAAAAAAAAAAAAAAAAOfnOU283w3ucTry501RvTPd+zhn09c1eNnPJji8bSi88CV+85XqdO32J19Pa+qs/6q2/2vy/dF/wCHPxdrKuFLGX1Rdr1uVx116aR4U7euqZg0GLHO8+s/f+jvTT0r69u8nO4AAAAAAAAAAAAAAAAAAAAAAAAAAAAAAAAAAAAAAAAAAAAAAAAAAAAAAAAAD//Z"/>
          <p:cNvSpPr>
            <a:spLocks noChangeAspect="1" noChangeArrowheads="1"/>
          </p:cNvSpPr>
          <p:nvPr/>
        </p:nvSpPr>
        <p:spPr bwMode="auto">
          <a:xfrm>
            <a:off x="612775" y="9671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5796136" y="5805264"/>
            <a:ext cx="2880320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i="1" dirty="0" smtClean="0">
                <a:solidFill>
                  <a:srgbClr val="000000"/>
                </a:solidFill>
              </a:rPr>
              <a:t>Sources: (1) </a:t>
            </a:r>
            <a:r>
              <a:rPr lang="en-GB" sz="1600" i="1" dirty="0" smtClean="0">
                <a:solidFill>
                  <a:srgbClr val="000000"/>
                </a:solidFill>
                <a:hlinkClick r:id="rId3"/>
              </a:rPr>
              <a:t>www.theirrc.org</a:t>
            </a:r>
            <a:r>
              <a:rPr lang="en-GB" sz="1600" i="1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GB" sz="1600" i="1" dirty="0" smtClean="0">
                <a:solidFill>
                  <a:srgbClr val="000000"/>
                </a:solidFill>
              </a:rPr>
              <a:t>(2) </a:t>
            </a:r>
            <a:r>
              <a:rPr lang="en-US" sz="1600" i="1" dirty="0" smtClean="0">
                <a:solidFill>
                  <a:srgbClr val="000000"/>
                </a:solidFill>
                <a:hlinkClick r:id="rId4"/>
              </a:rPr>
              <a:t>www.gistadvisory.com</a:t>
            </a:r>
            <a:r>
              <a:rPr lang="en-US" sz="1600" i="1" dirty="0" smtClean="0">
                <a:solidFill>
                  <a:srgbClr val="000000"/>
                </a:solidFill>
              </a:rPr>
              <a:t>, “Towards a Valuation Framework for Business Externalities”</a:t>
            </a:r>
            <a:endParaRPr lang="en-GB" sz="1600" i="1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1093080891"/>
              </p:ext>
            </p:extLst>
          </p:nvPr>
        </p:nvGraphicFramePr>
        <p:xfrm>
          <a:off x="755576" y="44624"/>
          <a:ext cx="691276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819400" y="1828800"/>
            <a:ext cx="2819400" cy="2866233"/>
          </a:xfrm>
          <a:prstGeom prst="rect">
            <a:avLst/>
          </a:prstGeom>
        </p:spPr>
      </p:pic>
      <p:sp>
        <p:nvSpPr>
          <p:cNvPr id="16" name="Down Arrow 15"/>
          <p:cNvSpPr/>
          <p:nvPr/>
        </p:nvSpPr>
        <p:spPr>
          <a:xfrm>
            <a:off x="4067944" y="1412776"/>
            <a:ext cx="275456" cy="644624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Right Arrow 25"/>
          <p:cNvSpPr/>
          <p:nvPr/>
        </p:nvSpPr>
        <p:spPr>
          <a:xfrm>
            <a:off x="2411760" y="2996952"/>
            <a:ext cx="1017240" cy="279648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7" name="Left Arrow 26"/>
          <p:cNvSpPr/>
          <p:nvPr/>
        </p:nvSpPr>
        <p:spPr>
          <a:xfrm>
            <a:off x="5105400" y="2971800"/>
            <a:ext cx="834752" cy="290273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8" name="Up Arrow 27"/>
          <p:cNvSpPr/>
          <p:nvPr/>
        </p:nvSpPr>
        <p:spPr>
          <a:xfrm>
            <a:off x="4067944" y="4495800"/>
            <a:ext cx="275456" cy="399544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3" name="Picture 12" descr="TrucostLog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064916" y="196731"/>
            <a:ext cx="926684" cy="92668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08"/>
          <a:stretch/>
        </p:blipFill>
        <p:spPr>
          <a:xfrm>
            <a:off x="6577448" y="391786"/>
            <a:ext cx="1389441" cy="7316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" y="76200"/>
            <a:ext cx="17526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“WHAT”:</a:t>
            </a:r>
          </a:p>
          <a:p>
            <a:r>
              <a:rPr lang="en-US" sz="2800" b="1" dirty="0" smtClean="0"/>
              <a:t>Measuring &amp; Valuing</a:t>
            </a:r>
          </a:p>
          <a:p>
            <a:r>
              <a:rPr lang="en-US" sz="2800" b="1" dirty="0" smtClean="0"/>
              <a:t>Impacts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79668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295400" y="22098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Thank You !</a:t>
            </a:r>
            <a:endParaRPr lang="en-US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5666363"/>
            <a:ext cx="5181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hlinkClick r:id="rId3"/>
              </a:rPr>
              <a:t>www.gistadvisory.com</a:t>
            </a:r>
            <a:endParaRPr lang="en-US" sz="2400" b="1" dirty="0" smtClean="0"/>
          </a:p>
          <a:p>
            <a:pPr algn="ctr"/>
            <a:r>
              <a:rPr lang="en-US" sz="2400" b="1" dirty="0" smtClean="0">
                <a:hlinkClick r:id="rId4"/>
              </a:rPr>
              <a:t>www.corp2020.com</a:t>
            </a:r>
            <a:r>
              <a:rPr lang="en-US" sz="2400" b="1" dirty="0" smtClean="0"/>
              <a:t> </a:t>
            </a:r>
          </a:p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2057400" y="31242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400" b="1" dirty="0">
              <a:solidFill>
                <a:schemeClr val="tx2"/>
              </a:solidFill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</a:rPr>
              <a:t>Pavan Sukhdev, 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</a:rPr>
              <a:t>Founder &amp; CEO, GIST </a:t>
            </a:r>
            <a:r>
              <a:rPr lang="en-US" sz="2400" b="1" dirty="0" smtClean="0">
                <a:solidFill>
                  <a:schemeClr val="tx2"/>
                </a:solidFill>
              </a:rPr>
              <a:t>Advisory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  <a:hlinkClick r:id="rId5"/>
              </a:rPr>
              <a:t>pavan@gistadvisory.com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23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90600"/>
            <a:ext cx="79248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52600" y="31498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PRINCIPLE: MATERIALITY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676400"/>
            <a:ext cx="7238999" cy="4690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GB" dirty="0" smtClean="0">
                <a:cs typeface="Helvetica Light"/>
              </a:rPr>
              <a:t>Valuation &amp; Reporting </a:t>
            </a:r>
            <a:r>
              <a:rPr lang="en-GB" dirty="0">
                <a:cs typeface="Helvetica Light"/>
              </a:rPr>
              <a:t>must focus on </a:t>
            </a:r>
            <a:r>
              <a:rPr lang="en-GB" b="1" dirty="0">
                <a:cs typeface="Helvetica Light"/>
              </a:rPr>
              <a:t>material </a:t>
            </a:r>
            <a:r>
              <a:rPr lang="en-GB" dirty="0">
                <a:cs typeface="Helvetica Light"/>
              </a:rPr>
              <a:t>externalities.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endParaRPr lang="en-GB" dirty="0">
              <a:cs typeface="Helvetica Light"/>
            </a:endParaRP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u="sng" dirty="0">
                <a:cs typeface="Helvetica Light"/>
              </a:rPr>
              <a:t>GRI Materiality Principle</a:t>
            </a:r>
            <a:r>
              <a:rPr lang="en-US" u="sng" baseline="30000" dirty="0">
                <a:cs typeface="Helvetica Light"/>
              </a:rPr>
              <a:t>1</a:t>
            </a:r>
            <a:r>
              <a:rPr lang="en-US" dirty="0">
                <a:cs typeface="Helvetica Light"/>
              </a:rPr>
              <a:t>: </a:t>
            </a:r>
            <a:r>
              <a:rPr lang="en-US" i="1" dirty="0">
                <a:cs typeface="Helvetica Light"/>
              </a:rPr>
              <a:t>“The information in a report should reflect the organization’s significant economic, environmental and social impacts, or information that would substantively influence the assessments and decisions of stakeholders”.</a:t>
            </a:r>
          </a:p>
          <a:p>
            <a:pPr algn="just">
              <a:lnSpc>
                <a:spcPct val="120000"/>
              </a:lnSpc>
            </a:pPr>
            <a:endParaRPr lang="en-US" i="1" dirty="0">
              <a:cs typeface="Helvetica Light"/>
            </a:endParaRP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dirty="0">
                <a:cs typeface="Helvetica Light"/>
              </a:rPr>
              <a:t>Major global initiatives for integrated reporting include </a:t>
            </a:r>
          </a:p>
          <a:p>
            <a:pPr marL="742950" lvl="1" indent="-285750" algn="just">
              <a:lnSpc>
                <a:spcPct val="120000"/>
              </a:lnSpc>
              <a:buFont typeface="Arial"/>
              <a:buChar char="•"/>
            </a:pPr>
            <a:r>
              <a:rPr lang="en-US" dirty="0">
                <a:cs typeface="Helvetica Light"/>
              </a:rPr>
              <a:t>Global Reporting Initiative (GRI) Guidelines; </a:t>
            </a:r>
          </a:p>
          <a:p>
            <a:pPr marL="742950" lvl="1" indent="-285750" algn="just">
              <a:lnSpc>
                <a:spcPct val="120000"/>
              </a:lnSpc>
              <a:buFont typeface="Arial"/>
              <a:buChar char="•"/>
            </a:pPr>
            <a:r>
              <a:rPr lang="en-US" dirty="0">
                <a:cs typeface="Helvetica Light"/>
              </a:rPr>
              <a:t>country-specific National Voluntary Guidelines (NVGs) and </a:t>
            </a:r>
          </a:p>
          <a:p>
            <a:pPr marL="742950" lvl="1" indent="-285750" algn="just">
              <a:lnSpc>
                <a:spcPct val="120000"/>
              </a:lnSpc>
              <a:buFont typeface="Arial"/>
              <a:buChar char="•"/>
            </a:pPr>
            <a:r>
              <a:rPr lang="en-US" dirty="0">
                <a:cs typeface="Helvetica Light"/>
              </a:rPr>
              <a:t>Business Responsibility Reporting (BRR) regulations; </a:t>
            </a:r>
          </a:p>
          <a:p>
            <a:pPr marL="742950" lvl="1" indent="-285750" algn="just">
              <a:lnSpc>
                <a:spcPct val="120000"/>
              </a:lnSpc>
              <a:buFont typeface="Arial"/>
              <a:buChar char="•"/>
            </a:pPr>
            <a:r>
              <a:rPr lang="en-US" dirty="0">
                <a:cs typeface="Helvetica Light"/>
              </a:rPr>
              <a:t>IIRC’s &lt;IR&gt; Framework; </a:t>
            </a:r>
          </a:p>
          <a:p>
            <a:pPr marL="742950" lvl="1" indent="-285750" algn="just">
              <a:lnSpc>
                <a:spcPct val="120000"/>
              </a:lnSpc>
              <a:buFont typeface="Arial"/>
              <a:buChar char="•"/>
            </a:pPr>
            <a:r>
              <a:rPr lang="en-US" dirty="0">
                <a:cs typeface="Helvetica Light"/>
              </a:rPr>
              <a:t>Natural Capital Coalition’s “Protocol” (TBC/ end-2015)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522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3697069"/>
            <a:ext cx="9144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512" y="2545140"/>
            <a:ext cx="87329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TARGETS &amp; DRIVERS OF INTEGRATED REPORTING</a:t>
            </a:r>
          </a:p>
          <a:p>
            <a:pPr lvl="0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Business Drivers &amp; Regulatory Interest</a:t>
            </a:r>
            <a:endParaRPr lang="en-IN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38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90600"/>
            <a:ext cx="79248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524000" y="314980"/>
            <a:ext cx="7388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WHY</a:t>
            </a:r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 </a:t>
            </a:r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INTEGRATED </a:t>
            </a:r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REPORTING?</a:t>
            </a:r>
            <a:endParaRPr lang="en-GB" sz="2800" b="1" dirty="0" smtClean="0">
              <a:solidFill>
                <a:schemeClr val="accent1">
                  <a:lumMod val="50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253655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Global Financial Crisis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dirty="0" smtClean="0"/>
              <a:t>Demonstrated </a:t>
            </a:r>
            <a:r>
              <a:rPr lang="en-IN" dirty="0"/>
              <a:t>the </a:t>
            </a:r>
            <a:r>
              <a:rPr lang="en-IN" b="1" dirty="0"/>
              <a:t>interconnectedness of global </a:t>
            </a:r>
            <a:r>
              <a:rPr lang="en-IN" b="1" dirty="0" smtClean="0"/>
              <a:t>markets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dirty="0" smtClean="0"/>
              <a:t>Need </a:t>
            </a:r>
            <a:r>
              <a:rPr lang="en-IN" dirty="0"/>
              <a:t>to offer their stakeholders more than just financial information and that </a:t>
            </a:r>
            <a:r>
              <a:rPr lang="en-IN" dirty="0" smtClean="0"/>
              <a:t>this information </a:t>
            </a:r>
            <a:r>
              <a:rPr lang="en-IN" dirty="0"/>
              <a:t>needs to be presented in a </a:t>
            </a:r>
            <a:r>
              <a:rPr lang="en-IN" b="1" dirty="0"/>
              <a:t>concise, clear and ‘digestible’ </a:t>
            </a:r>
            <a:r>
              <a:rPr lang="en-IN" b="1" dirty="0" smtClean="0"/>
              <a:t>way.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Short-Termism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742950" lvl="2" indent="-285750" algn="just">
              <a:buFont typeface="Courier New" panose="02070309020205020404" pitchFamily="49" charset="0"/>
              <a:buChar char="o"/>
            </a:pPr>
            <a:r>
              <a:rPr lang="en-IN" dirty="0" smtClean="0"/>
              <a:t>Average </a:t>
            </a:r>
            <a:r>
              <a:rPr lang="en-IN" dirty="0"/>
              <a:t>time that US institutional investors hold stock </a:t>
            </a:r>
            <a:r>
              <a:rPr lang="en-IN" dirty="0" smtClean="0"/>
              <a:t>in a </a:t>
            </a:r>
            <a:r>
              <a:rPr lang="en-IN" dirty="0"/>
              <a:t>particular company has fallen from </a:t>
            </a:r>
            <a:r>
              <a:rPr lang="en-IN" b="1" dirty="0"/>
              <a:t>seven years to seven </a:t>
            </a:r>
            <a:r>
              <a:rPr lang="en-IN" b="1" dirty="0" smtClean="0"/>
              <a:t>months</a:t>
            </a:r>
            <a:r>
              <a:rPr lang="en-IN" dirty="0" smtClean="0"/>
              <a:t>.</a:t>
            </a:r>
          </a:p>
          <a:p>
            <a:pPr marL="742950" lvl="2" indent="-285750" algn="just">
              <a:buFont typeface="Courier New" panose="02070309020205020404" pitchFamily="49" charset="0"/>
              <a:buChar char="o"/>
            </a:pPr>
            <a:r>
              <a:rPr lang="en-IN" dirty="0" smtClean="0"/>
              <a:t>Created </a:t>
            </a:r>
            <a:r>
              <a:rPr lang="en-IN" dirty="0"/>
              <a:t>a </a:t>
            </a:r>
            <a:r>
              <a:rPr lang="en-IN" b="1" dirty="0"/>
              <a:t>distorting effect on business </a:t>
            </a:r>
            <a:r>
              <a:rPr lang="en-IN" b="1" dirty="0" smtClean="0"/>
              <a:t>decision-making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Technological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Advances </a:t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on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Information Flows</a:t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Volume </a:t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Demand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714375" lvl="2" indent="-285750" algn="just">
              <a:buFont typeface="Courier New" panose="02070309020205020404" pitchFamily="49" charset="0"/>
              <a:buChar char="o"/>
            </a:pPr>
            <a:r>
              <a:rPr lang="en-IN" dirty="0" smtClean="0"/>
              <a:t>New </a:t>
            </a:r>
            <a:r>
              <a:rPr lang="en-IN" dirty="0"/>
              <a:t>challenges </a:t>
            </a:r>
            <a:r>
              <a:rPr lang="en-IN" dirty="0" smtClean="0"/>
              <a:t>for businesses </a:t>
            </a:r>
            <a:r>
              <a:rPr lang="en-IN" dirty="0"/>
              <a:t>as they deal with </a:t>
            </a:r>
            <a:r>
              <a:rPr lang="en-IN" b="1" dirty="0"/>
              <a:t>faster and vaster flows of information</a:t>
            </a:r>
            <a:r>
              <a:rPr lang="en-IN" dirty="0"/>
              <a:t>, inside </a:t>
            </a:r>
            <a:r>
              <a:rPr lang="en-IN" dirty="0" smtClean="0"/>
              <a:t>the company </a:t>
            </a:r>
            <a:r>
              <a:rPr lang="en-IN" dirty="0"/>
              <a:t>and externally with </a:t>
            </a:r>
            <a:r>
              <a:rPr lang="en-IN" dirty="0" smtClean="0"/>
              <a:t>stakeholders</a:t>
            </a:r>
          </a:p>
          <a:p>
            <a:pPr marL="714375" lvl="2" indent="-285750" algn="just">
              <a:buFont typeface="Courier New" panose="02070309020205020404" pitchFamily="49" charset="0"/>
              <a:buChar char="o"/>
            </a:pPr>
            <a:r>
              <a:rPr lang="en-IN" dirty="0" smtClean="0"/>
              <a:t>Age </a:t>
            </a:r>
            <a:r>
              <a:rPr lang="en-IN" dirty="0"/>
              <a:t>of radical </a:t>
            </a:r>
            <a:r>
              <a:rPr lang="en-IN" dirty="0" smtClean="0"/>
              <a:t>transparency: </a:t>
            </a:r>
            <a:r>
              <a:rPr lang="en-IN" b="1" dirty="0" smtClean="0"/>
              <a:t>managing reputation </a:t>
            </a:r>
            <a:r>
              <a:rPr lang="en-IN" b="1" dirty="0"/>
              <a:t>and communications </a:t>
            </a:r>
            <a:r>
              <a:rPr lang="en-IN" dirty="0"/>
              <a:t>is increasingly paramount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798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1371600"/>
            <a:ext cx="6553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Statutory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Reporting / Financial Reporting 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Financial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Statements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Disclosure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Items</a:t>
            </a:r>
            <a:endParaRPr lang="en-GB" sz="2800" b="1" dirty="0" smtClean="0">
              <a:solidFill>
                <a:schemeClr val="accent1">
                  <a:lumMod val="50000"/>
                </a:schemeClr>
              </a:solidFill>
              <a:latin typeface="Calibri Light" pitchFamily="34" charset="0"/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“Non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-financial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Reporting”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Sustainability Reporting </a:t>
            </a: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EP&amp;L” ….“SP&amp;L”... “3D-P&amp;L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”… “4D-P&amp;L”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Stakeholder Reporting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Integrated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Reporting</a:t>
            </a:r>
          </a:p>
          <a:p>
            <a:pPr lvl="0"/>
            <a:endParaRPr lang="en-IN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676400" y="304800"/>
            <a:ext cx="716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“WHAT” : </a:t>
            </a:r>
          </a:p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IS </a:t>
            </a:r>
            <a:r>
              <a:rPr lang="en-GB" sz="3200" b="1" i="1" dirty="0" smtClean="0">
                <a:solidFill>
                  <a:schemeClr val="accent1">
                    <a:lumMod val="50000"/>
                  </a:schemeClr>
                </a:solidFill>
              </a:rPr>
              <a:t> REPORTING 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DIVERSITY  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DESIRABLE?</a:t>
            </a:r>
          </a:p>
        </p:txBody>
      </p:sp>
    </p:spTree>
    <p:extLst>
      <p:ext uri="{BB962C8B-B14F-4D97-AF65-F5344CB8AC3E}">
        <p14:creationId xmlns:p14="http://schemas.microsoft.com/office/powerpoint/2010/main" val="2528016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90600"/>
            <a:ext cx="79248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314980"/>
            <a:ext cx="7312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DRIVERS OF INTEGRATED REPORTING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066800"/>
            <a:ext cx="88049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Business Risks</a:t>
            </a:r>
          </a:p>
          <a:p>
            <a:pPr algn="just"/>
            <a:endParaRPr lang="en-IN" sz="1600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/>
              <a:t>Corporations sit at the junction of finance, society and the environment</a:t>
            </a:r>
            <a:r>
              <a:rPr lang="en-IN" sz="1600" dirty="0" smtClean="0"/>
              <a:t>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en-IN" sz="1600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 smtClean="0"/>
              <a:t>Four </a:t>
            </a:r>
            <a:r>
              <a:rPr lang="en-IN" sz="1600" dirty="0"/>
              <a:t>out of top ten risks identified by the World Economic Forum (WEF) relate to the natural </a:t>
            </a:r>
            <a:r>
              <a:rPr lang="en-IN" sz="1600" dirty="0" smtClean="0"/>
              <a:t>environment (Global Risks Report, 2014): 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r>
              <a:rPr lang="en-IN" sz="1600" dirty="0" smtClean="0"/>
              <a:t>Water crises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r>
              <a:rPr lang="en-IN" sz="1600" dirty="0" smtClean="0"/>
              <a:t>Failure of climate </a:t>
            </a:r>
            <a:r>
              <a:rPr lang="en-IN" sz="1600" dirty="0"/>
              <a:t>change mitigation and </a:t>
            </a:r>
            <a:r>
              <a:rPr lang="en-IN" sz="1600" dirty="0" smtClean="0"/>
              <a:t>adaptation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r>
              <a:rPr lang="en-IN" sz="1600" dirty="0" smtClean="0"/>
              <a:t>Greater </a:t>
            </a:r>
            <a:r>
              <a:rPr lang="en-IN" sz="1600" dirty="0"/>
              <a:t>incidence of extreme </a:t>
            </a:r>
            <a:r>
              <a:rPr lang="en-IN" sz="1600" dirty="0" smtClean="0"/>
              <a:t>weather events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r>
              <a:rPr lang="en-IN" sz="1600" dirty="0" smtClean="0"/>
              <a:t>Food crises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endParaRPr lang="en-IN" sz="1600" b="1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 smtClean="0"/>
              <a:t>These </a:t>
            </a:r>
            <a:r>
              <a:rPr lang="en-IN" sz="1600" dirty="0"/>
              <a:t>risks now pose </a:t>
            </a:r>
            <a:r>
              <a:rPr lang="en-IN" sz="1600" dirty="0" smtClean="0"/>
              <a:t>an interconnected </a:t>
            </a:r>
            <a:r>
              <a:rPr lang="en-IN" sz="1600" dirty="0"/>
              <a:t>threat to the global economy and, by extension, the way we </a:t>
            </a:r>
            <a:r>
              <a:rPr lang="en-IN" sz="1600" dirty="0" smtClean="0"/>
              <a:t>do business.</a:t>
            </a:r>
          </a:p>
          <a:p>
            <a:pPr lvl="1" algn="just"/>
            <a:endParaRPr lang="en-IN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International Consensus </a:t>
            </a:r>
            <a:endParaRPr lang="en-IN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742950" lvl="2" indent="-285750" algn="just">
              <a:buFont typeface="Courier New" panose="02070309020205020404" pitchFamily="49" charset="0"/>
              <a:buChar char="o"/>
            </a:pPr>
            <a:r>
              <a:rPr lang="en-IN" sz="1600" i="1" dirty="0" smtClean="0"/>
              <a:t>“Risks </a:t>
            </a:r>
            <a:r>
              <a:rPr lang="en-IN" sz="1600" i="1" dirty="0"/>
              <a:t>and opportunities </a:t>
            </a:r>
            <a:r>
              <a:rPr lang="en-IN" sz="1600" i="1" dirty="0" smtClean="0"/>
              <a:t>cannot be isolated, but need </a:t>
            </a:r>
            <a:r>
              <a:rPr lang="en-IN" sz="1600" i="1" dirty="0"/>
              <a:t>to be managed in </a:t>
            </a:r>
            <a:r>
              <a:rPr lang="en-IN" sz="1600" i="1" dirty="0" smtClean="0"/>
              <a:t>a holistic </a:t>
            </a:r>
            <a:r>
              <a:rPr lang="en-IN" sz="1600" i="1" dirty="0"/>
              <a:t>way to foster the conditions for financial stability and growth, allied </a:t>
            </a:r>
            <a:r>
              <a:rPr lang="en-IN" sz="1600" i="1" dirty="0" smtClean="0"/>
              <a:t>to developments </a:t>
            </a:r>
            <a:r>
              <a:rPr lang="en-IN" sz="1600" i="1" dirty="0"/>
              <a:t>in human talent and intellectual property, all within the limits </a:t>
            </a:r>
            <a:r>
              <a:rPr lang="en-IN" sz="1600" i="1" dirty="0" smtClean="0"/>
              <a:t>of planetary </a:t>
            </a:r>
            <a:r>
              <a:rPr lang="en-IN" sz="1600" i="1" dirty="0"/>
              <a:t>boundaries and matched by a commitment to the long term </a:t>
            </a:r>
            <a:r>
              <a:rPr lang="en-IN" sz="1600" i="1" dirty="0" smtClean="0"/>
              <a:t>stewardship of financial resources and physical assets”.</a:t>
            </a:r>
          </a:p>
          <a:p>
            <a:pPr marL="457200" lvl="2" algn="r"/>
            <a:endParaRPr lang="en-IN" sz="1600" i="1" dirty="0" smtClean="0"/>
          </a:p>
          <a:p>
            <a:pPr marL="457200" lvl="2" algn="r"/>
            <a:r>
              <a:rPr lang="en-IN" sz="1600" dirty="0" smtClean="0"/>
              <a:t>~ </a:t>
            </a:r>
            <a:r>
              <a:rPr lang="en-IN" sz="1600" dirty="0"/>
              <a:t>Christine </a:t>
            </a:r>
            <a:r>
              <a:rPr lang="en-IN" sz="1600" dirty="0" err="1" smtClean="0"/>
              <a:t>Lagarde</a:t>
            </a:r>
            <a:r>
              <a:rPr lang="en-IN" sz="1600" dirty="0" smtClean="0"/>
              <a:t>, IMF, 2014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44530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0" y="314980"/>
            <a:ext cx="7388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REGULATORY INTEREST IN INTEGRATED REPORTING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253655"/>
            <a:ext cx="880499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/>
              <a:t>South Africa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b="1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/>
              <a:t>“King III” Corporate Governance </a:t>
            </a:r>
            <a:r>
              <a:rPr lang="en-IN" sz="1600" dirty="0" smtClean="0"/>
              <a:t>Code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en-IN" sz="1600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 smtClean="0"/>
              <a:t>Support for </a:t>
            </a:r>
            <a:r>
              <a:rPr lang="en-IN" sz="1600" dirty="0"/>
              <a:t>International &lt;IR&gt; Framework and its intention to </a:t>
            </a:r>
            <a:r>
              <a:rPr lang="en-IN" sz="1600" dirty="0" smtClean="0"/>
              <a:t>converge practice with </a:t>
            </a:r>
            <a:r>
              <a:rPr lang="en-IN" sz="1600" dirty="0"/>
              <a:t>the principles set out in the </a:t>
            </a:r>
            <a:r>
              <a:rPr lang="en-IN" sz="1600" dirty="0" smtClean="0"/>
              <a:t>Framework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/>
              <a:t>Brazil (</a:t>
            </a:r>
            <a:r>
              <a:rPr lang="en-IN" b="1" dirty="0"/>
              <a:t>BM&amp;F BOVESPA</a:t>
            </a:r>
            <a:r>
              <a:rPr lang="en-IN" b="1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b="1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 smtClean="0"/>
              <a:t>Encouraging </a:t>
            </a:r>
            <a:r>
              <a:rPr lang="en-IN" sz="1600" dirty="0"/>
              <a:t>businesses </a:t>
            </a:r>
            <a:r>
              <a:rPr lang="en-IN" sz="1600" dirty="0" smtClean="0"/>
              <a:t>listed on </a:t>
            </a:r>
            <a:r>
              <a:rPr lang="en-IN" sz="1600" dirty="0"/>
              <a:t>its platform to produce an integrated report (or sustainability report) on </a:t>
            </a:r>
            <a:r>
              <a:rPr lang="en-IN" sz="1600" dirty="0" smtClean="0"/>
              <a:t>a ‘report-or-explain</a:t>
            </a:r>
            <a:r>
              <a:rPr lang="en-IN" sz="1600" dirty="0"/>
              <a:t>’ </a:t>
            </a:r>
            <a:r>
              <a:rPr lang="en-IN" sz="1600" dirty="0" smtClean="0"/>
              <a:t>basis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/>
              <a:t>Singapore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b="1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/>
              <a:t>&lt;IR&gt; as an integral part </a:t>
            </a:r>
            <a:r>
              <a:rPr lang="en-IN" sz="1600" dirty="0" smtClean="0"/>
              <a:t>of, </a:t>
            </a:r>
            <a:r>
              <a:rPr lang="en-IN" sz="1600" i="1" dirty="0" smtClean="0"/>
              <a:t>“transforming </a:t>
            </a:r>
            <a:r>
              <a:rPr lang="en-IN" sz="1600" i="1" dirty="0"/>
              <a:t>Singapore into a leading global accounting hub for the Asia </a:t>
            </a:r>
            <a:r>
              <a:rPr lang="en-IN" sz="1600" i="1" dirty="0" smtClean="0"/>
              <a:t>Pacific region </a:t>
            </a:r>
            <a:r>
              <a:rPr lang="en-IN" sz="1600" i="1" dirty="0"/>
              <a:t>by 2020</a:t>
            </a:r>
            <a:r>
              <a:rPr lang="en-IN" sz="1600" i="1" dirty="0" smtClean="0"/>
              <a:t>”</a:t>
            </a:r>
            <a:r>
              <a:rPr lang="en-IN" sz="1600" dirty="0" smtClean="0"/>
              <a:t>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en-IN" sz="1600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/>
              <a:t>&lt;IR&gt; Steering </a:t>
            </a:r>
            <a:r>
              <a:rPr lang="en-IN" sz="1600" dirty="0" smtClean="0"/>
              <a:t>Committee: identified five work-streams to </a:t>
            </a:r>
            <a:r>
              <a:rPr lang="en-IN" sz="1600" dirty="0"/>
              <a:t>drive </a:t>
            </a:r>
            <a:r>
              <a:rPr lang="en-IN" sz="1600" dirty="0" smtClean="0"/>
              <a:t>forward &lt;IR</a:t>
            </a:r>
            <a:r>
              <a:rPr lang="en-IN" sz="1600" dirty="0"/>
              <a:t>&gt; adoption in </a:t>
            </a:r>
            <a:r>
              <a:rPr lang="en-IN" sz="1600" dirty="0" smtClean="0"/>
              <a:t>Singapore.</a:t>
            </a:r>
          </a:p>
          <a:p>
            <a:pPr algn="just"/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0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143000"/>
            <a:ext cx="880499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/>
              <a:t>USA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1600" b="1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/>
              <a:t>Section 313 of EPCRA established the Toxics Release Inventory (TRI</a:t>
            </a:r>
            <a:r>
              <a:rPr lang="en-IN" sz="1600" dirty="0" smtClean="0"/>
              <a:t>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en-IN" sz="1600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 smtClean="0"/>
              <a:t>Mandatory for US </a:t>
            </a:r>
            <a:r>
              <a:rPr lang="en-IN" sz="1600" dirty="0"/>
              <a:t>facilities across identified industry sectors to report annually how much of </a:t>
            </a:r>
            <a:r>
              <a:rPr lang="en-IN" sz="1600" dirty="0" smtClean="0"/>
              <a:t>each chemical </a:t>
            </a:r>
            <a:r>
              <a:rPr lang="en-IN" sz="1600" dirty="0"/>
              <a:t>is released and/or managed through recycling, energy recovery </a:t>
            </a:r>
            <a:r>
              <a:rPr lang="en-IN" sz="1600" dirty="0" smtClean="0"/>
              <a:t>and treatment.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en-IN" sz="1600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dirty="0" smtClean="0"/>
              <a:t>TRI </a:t>
            </a:r>
            <a:r>
              <a:rPr lang="en-IN" sz="1600" dirty="0"/>
              <a:t>creates a strong incentive </a:t>
            </a:r>
            <a:r>
              <a:rPr lang="en-IN" sz="1600" dirty="0" smtClean="0"/>
              <a:t>for companies </a:t>
            </a:r>
            <a:r>
              <a:rPr lang="en-IN" sz="1600" dirty="0"/>
              <a:t>to improve environmental </a:t>
            </a:r>
            <a:r>
              <a:rPr lang="en-IN" sz="1600" dirty="0" smtClean="0"/>
              <a:t>performance.</a:t>
            </a:r>
            <a:endParaRPr lang="en-IN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India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IN" sz="1600" dirty="0"/>
              <a:t>Section 135 of the Companies Act 2013, sets a global precedence </a:t>
            </a:r>
            <a:r>
              <a:rPr lang="en-IN" sz="1600" dirty="0" smtClean="0"/>
              <a:t>for regulatory </a:t>
            </a:r>
            <a:r>
              <a:rPr lang="en-IN" sz="1600" dirty="0"/>
              <a:t>policy, by making it mandatory for public and private companies </a:t>
            </a:r>
            <a:r>
              <a:rPr lang="en-IN" sz="1600" dirty="0" smtClean="0"/>
              <a:t>to invest </a:t>
            </a:r>
            <a:r>
              <a:rPr lang="en-IN" sz="1600" dirty="0"/>
              <a:t>in </a:t>
            </a:r>
            <a:r>
              <a:rPr lang="en-IN" sz="1600" dirty="0" smtClean="0"/>
              <a:t>CSR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en-IN" sz="1600" dirty="0" smtClean="0"/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IN" sz="1600" dirty="0" smtClean="0"/>
              <a:t>Businesses </a:t>
            </a:r>
            <a:r>
              <a:rPr lang="en-IN" sz="1600" dirty="0"/>
              <a:t>falling under the ambit of the Act </a:t>
            </a:r>
            <a:r>
              <a:rPr lang="en-IN" sz="1600" dirty="0" smtClean="0"/>
              <a:t>must invest </a:t>
            </a:r>
            <a:r>
              <a:rPr lang="en-IN" sz="1600" dirty="0"/>
              <a:t>2% of its average net profits (of three preceding years) in CSR </a:t>
            </a:r>
            <a:r>
              <a:rPr lang="en-IN" sz="1600" dirty="0" smtClean="0"/>
              <a:t>activities listed </a:t>
            </a:r>
            <a:r>
              <a:rPr lang="en-IN" sz="1600" dirty="0"/>
              <a:t>in Schedule VII of the </a:t>
            </a:r>
            <a:r>
              <a:rPr lang="en-IN" sz="1600" dirty="0" smtClean="0"/>
              <a:t>Act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en-IN" sz="1600" dirty="0" smtClean="0"/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IN" sz="1600" dirty="0"/>
              <a:t>Also, businesses must report on amount spent and </a:t>
            </a:r>
            <a:r>
              <a:rPr lang="en-IN" sz="1600" dirty="0" smtClean="0"/>
              <a:t>the impact </a:t>
            </a:r>
            <a:r>
              <a:rPr lang="en-IN" sz="1600" dirty="0"/>
              <a:t>of such spending via annual business responsibility reports (BRR</a:t>
            </a:r>
            <a:r>
              <a:rPr lang="en-IN" sz="1600" dirty="0" smtClean="0"/>
              <a:t>)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en-IN" sz="1600" dirty="0"/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IN" sz="1600" dirty="0" smtClean="0"/>
              <a:t>Act seeks to bring </a:t>
            </a:r>
            <a:r>
              <a:rPr lang="en-IN" sz="1600" dirty="0"/>
              <a:t>CSR to the forefront of business </a:t>
            </a:r>
            <a:r>
              <a:rPr lang="en-IN" sz="1600" dirty="0" smtClean="0"/>
              <a:t>decision making </a:t>
            </a:r>
            <a:r>
              <a:rPr lang="en-IN" sz="1600" dirty="0"/>
              <a:t>via “spend-disclose-or explain” mandate</a:t>
            </a:r>
            <a:endParaRPr lang="en-US" sz="16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0" y="314980"/>
            <a:ext cx="7388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REGULATORY INTEREST IN INTEGRATED REPORTING</a:t>
            </a:r>
          </a:p>
        </p:txBody>
      </p:sp>
    </p:spTree>
    <p:extLst>
      <p:ext uri="{BB962C8B-B14F-4D97-AF65-F5344CB8AC3E}">
        <p14:creationId xmlns:p14="http://schemas.microsoft.com/office/powerpoint/2010/main" val="70872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0200" y="0"/>
            <a:ext cx="64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IMPACT OF REGULATION ON INTEGRATED REPORTING &amp; BUSINESS CREDIBILITY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143000"/>
            <a:ext cx="7897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b="1" dirty="0" smtClean="0"/>
              <a:t>STUDY: </a:t>
            </a:r>
            <a:r>
              <a:rPr lang="en-IN" sz="1600" b="1" dirty="0"/>
              <a:t>Ioannis Ioannou and George Serafeim</a:t>
            </a:r>
            <a:r>
              <a:rPr lang="en-IN" sz="1600" b="1" dirty="0" smtClean="0"/>
              <a:t>, (2012) </a:t>
            </a:r>
            <a:r>
              <a:rPr lang="en-IN" sz="1600" b="1" i="1" dirty="0" smtClean="0"/>
              <a:t>‘The </a:t>
            </a:r>
            <a:r>
              <a:rPr lang="en-IN" sz="1600" b="1" i="1" dirty="0"/>
              <a:t>consequence of mandatory </a:t>
            </a:r>
            <a:r>
              <a:rPr lang="en-IN" sz="1600" b="1" i="1" dirty="0" smtClean="0"/>
              <a:t>corporate sustainability reporting’</a:t>
            </a:r>
            <a:r>
              <a:rPr lang="en-IN" sz="1600" b="1" dirty="0" smtClean="0"/>
              <a:t>, by, London and Harvard Business Schools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2153483"/>
            <a:ext cx="880499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1600" dirty="0" smtClean="0"/>
              <a:t>Examined </a:t>
            </a:r>
            <a:r>
              <a:rPr lang="en-IN" sz="1600" dirty="0"/>
              <a:t>the effect of mandatory corporate sustainability reporting (</a:t>
            </a:r>
            <a:r>
              <a:rPr lang="en-IN" sz="1600" dirty="0" smtClean="0"/>
              <a:t>MCSR) on </a:t>
            </a:r>
            <a:r>
              <a:rPr lang="en-IN" sz="1600" dirty="0"/>
              <a:t>several measures of social responsibility using both country and firm-level </a:t>
            </a:r>
            <a:r>
              <a:rPr lang="en-IN" sz="1600" dirty="0" smtClean="0"/>
              <a:t>data for 58 countries.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1600" dirty="0" smtClean="0"/>
              <a:t>After </a:t>
            </a:r>
            <a:r>
              <a:rPr lang="en-IN" sz="1600" dirty="0"/>
              <a:t>the adoption of appropriate </a:t>
            </a:r>
            <a:r>
              <a:rPr lang="en-IN" sz="1600" dirty="0" smtClean="0"/>
              <a:t>laws &amp; </a:t>
            </a:r>
            <a:r>
              <a:rPr lang="en-IN" sz="1600" dirty="0"/>
              <a:t>regulations, the </a:t>
            </a:r>
            <a:r>
              <a:rPr lang="en-IN" sz="1600" b="1" dirty="0"/>
              <a:t>social responsibility of business leaders increases</a:t>
            </a:r>
            <a:r>
              <a:rPr lang="en-IN" sz="1600" dirty="0"/>
              <a:t> and </a:t>
            </a:r>
            <a:r>
              <a:rPr lang="en-IN" sz="1600" dirty="0" smtClean="0"/>
              <a:t>both </a:t>
            </a:r>
            <a:r>
              <a:rPr lang="en-IN" sz="1600" b="1" dirty="0" smtClean="0"/>
              <a:t>sustainable </a:t>
            </a:r>
            <a:r>
              <a:rPr lang="en-IN" sz="1600" b="1" dirty="0"/>
              <a:t>development and employee training become a higher priority</a:t>
            </a:r>
            <a:r>
              <a:rPr lang="en-IN" sz="1600" dirty="0"/>
              <a:t> </a:t>
            </a:r>
            <a:r>
              <a:rPr lang="en-IN" sz="1600" dirty="0" smtClean="0"/>
              <a:t>for companies.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1600" b="1" dirty="0" smtClean="0"/>
              <a:t>Corporate governance improves </a:t>
            </a:r>
            <a:r>
              <a:rPr lang="en-IN" sz="1600" dirty="0"/>
              <a:t>and on average, companies implement </a:t>
            </a:r>
            <a:r>
              <a:rPr lang="en-IN" sz="1600" b="1" dirty="0"/>
              <a:t>more ethical practices</a:t>
            </a:r>
            <a:r>
              <a:rPr lang="en-IN" sz="1600" dirty="0"/>
              <a:t>, </a:t>
            </a:r>
            <a:r>
              <a:rPr lang="en-IN" sz="1600" dirty="0" smtClean="0"/>
              <a:t>bribery and </a:t>
            </a:r>
            <a:r>
              <a:rPr lang="en-IN" sz="1600" dirty="0"/>
              <a:t>corruption decrease, and </a:t>
            </a:r>
            <a:r>
              <a:rPr lang="en-IN" sz="1600" b="1" dirty="0"/>
              <a:t>managerial credibility </a:t>
            </a:r>
            <a:r>
              <a:rPr lang="en-IN" sz="1600" b="1" dirty="0" smtClean="0"/>
              <a:t>increases</a:t>
            </a:r>
            <a:r>
              <a:rPr lang="en-IN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1600" dirty="0" smtClean="0"/>
              <a:t>These effects are larger </a:t>
            </a:r>
            <a:r>
              <a:rPr lang="en-IN" sz="1600" dirty="0"/>
              <a:t>for countries with stronger law enforcement and more widespread </a:t>
            </a:r>
            <a:r>
              <a:rPr lang="en-IN" sz="1600" dirty="0" smtClean="0"/>
              <a:t>assurance of </a:t>
            </a:r>
            <a:r>
              <a:rPr lang="en-IN" sz="1600" dirty="0"/>
              <a:t>sustainability </a:t>
            </a:r>
            <a:r>
              <a:rPr lang="en-IN" sz="1600" dirty="0" smtClean="0"/>
              <a:t>reports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1600" dirty="0" smtClean="0"/>
              <a:t>For sample group; energy </a:t>
            </a:r>
            <a:r>
              <a:rPr lang="en-IN" sz="1600" dirty="0"/>
              <a:t>as well as waste and water consumption significantly </a:t>
            </a:r>
            <a:r>
              <a:rPr lang="en-IN" sz="1600" dirty="0" smtClean="0"/>
              <a:t>declined &amp; </a:t>
            </a:r>
            <a:r>
              <a:rPr lang="en-IN" sz="1600" dirty="0"/>
              <a:t>investments in employee training significantly </a:t>
            </a:r>
            <a:r>
              <a:rPr lang="en-IN" sz="1600" dirty="0" smtClean="0"/>
              <a:t>increased</a:t>
            </a:r>
            <a:endParaRPr lang="en-IN" sz="1600" dirty="0"/>
          </a:p>
        </p:txBody>
      </p:sp>
      <p:sp>
        <p:nvSpPr>
          <p:cNvPr id="11" name="Rectangle 10"/>
          <p:cNvSpPr/>
          <p:nvPr/>
        </p:nvSpPr>
        <p:spPr>
          <a:xfrm>
            <a:off x="743354" y="6581001"/>
            <a:ext cx="7638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Source: http://www.hbs.edu/faculty/Publication%20Files/11-100_35684ae7-fcdc-4aae-9626-de4b2acb1748.pdf</a:t>
            </a:r>
            <a:endParaRPr lang="en-IN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03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24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1988" y="6237312"/>
            <a:ext cx="9036516" cy="2209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990600" y="-27384"/>
            <a:ext cx="7218332" cy="502727"/>
          </a:xfrm>
          <a:prstGeom prst="rect">
            <a:avLst/>
          </a:prstGeom>
        </p:spPr>
        <p:txBody>
          <a:bodyPr vert="horz" lIns="89285" tIns="53571" rIns="89285" bIns="53571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056"/>
            <a:endParaRPr lang="en-US" sz="2800" b="1" dirty="0" smtClean="0">
              <a:solidFill>
                <a:srgbClr val="78BEE9"/>
              </a:solidFill>
            </a:endParaRPr>
          </a:p>
          <a:p>
            <a:pPr algn="l" defTabSz="914056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 FIRST FOR GIST ADVISORY: GIST 360™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918276"/>
              </p:ext>
            </p:extLst>
          </p:nvPr>
        </p:nvGraphicFramePr>
        <p:xfrm>
          <a:off x="251520" y="1052736"/>
          <a:ext cx="8435280" cy="526344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167959"/>
                <a:gridCol w="2376656"/>
                <a:gridCol w="2890665"/>
              </a:tblGrid>
              <a:tr h="360039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Stakeholder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Performance – “3D P&amp;L”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u="none" strike="noStrike" dirty="0" smtClean="0">
                          <a:effectLst/>
                        </a:rPr>
                        <a:t>“Pants </a:t>
                      </a:r>
                      <a:r>
                        <a:rPr lang="en-IN" sz="1400" b="1" u="none" strike="noStrike" dirty="0">
                          <a:effectLst/>
                        </a:rPr>
                        <a:t>to </a:t>
                      </a:r>
                      <a:r>
                        <a:rPr lang="en-IN" sz="1400" b="1" u="none" strike="noStrike" dirty="0" smtClean="0">
                          <a:effectLst/>
                        </a:rPr>
                        <a:t>Poverty” – Financial P&amp;L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9414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u="sng" strike="noStrike" dirty="0">
                          <a:effectLst/>
                        </a:rPr>
                        <a:t>2012</a:t>
                      </a:r>
                      <a:endParaRPr lang="en-IN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u="sng" strike="noStrike" dirty="0">
                          <a:effectLst/>
                        </a:rPr>
                        <a:t>2011</a:t>
                      </a:r>
                      <a:endParaRPr lang="en-IN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Turnover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2,500,000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2,200,000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3934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Cost of Sales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-1,500,000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-1,600,000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Gross Profit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1,000,000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600,000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Administrative Expenses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>
                          <a:effectLst/>
                        </a:rPr>
                        <a:t>-200,000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-160,000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Other operating Income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15,000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2,000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Operating profit/(loss)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815,000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442,000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Interest Receivable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-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-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Interest Payable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>
                          <a:effectLst/>
                        </a:rPr>
                        <a:t>-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-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>
                          <a:effectLst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086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Profit/(loss) on ordinary activities before taxation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>
                          <a:effectLst/>
                        </a:rPr>
                        <a:t>815,000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442,000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Tax on profit/(loss) on ordinary activities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>
                          <a:effectLst/>
                        </a:rPr>
                        <a:t>-285,250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u="none" strike="noStrike" dirty="0">
                          <a:effectLst/>
                        </a:rPr>
                        <a:t>-154,700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756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u="none" strike="noStrike" dirty="0">
                          <a:effectLst/>
                        </a:rPr>
                        <a:t> 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u="none" strike="noStrike">
                          <a:effectLst/>
                        </a:rPr>
                        <a:t> 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u="none" strike="noStrike" dirty="0">
                          <a:effectLst/>
                        </a:rPr>
                        <a:t> 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7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1" u="sng" strike="noStrike" dirty="0">
                          <a:effectLst/>
                        </a:rPr>
                        <a:t>Profit/(loss) for the financial year</a:t>
                      </a:r>
                      <a:endParaRPr lang="en-IN" sz="14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1" u="sng" strike="noStrike" dirty="0">
                          <a:effectLst/>
                        </a:rPr>
                        <a:t>529,750</a:t>
                      </a:r>
                      <a:endParaRPr lang="en-IN" sz="14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1" u="sng" strike="noStrike" dirty="0">
                          <a:effectLst/>
                        </a:rPr>
                        <a:t>287,300</a:t>
                      </a:r>
                      <a:endParaRPr lang="en-IN" sz="14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633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25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1988" y="6237312"/>
            <a:ext cx="9036516" cy="2209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1143000" y="-27384"/>
            <a:ext cx="7065932" cy="502727"/>
          </a:xfrm>
          <a:prstGeom prst="rect">
            <a:avLst/>
          </a:prstGeom>
        </p:spPr>
        <p:txBody>
          <a:bodyPr vert="horz" lIns="89285" tIns="53571" rIns="89285" bIns="53571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056"/>
            <a:endParaRPr lang="en-US" sz="2800" b="1" dirty="0" smtClean="0">
              <a:solidFill>
                <a:srgbClr val="78BEE9"/>
              </a:solidFill>
            </a:endParaRPr>
          </a:p>
          <a:p>
            <a:pPr algn="l" defTabSz="914056"/>
            <a:endParaRPr lang="en-US" sz="2800" b="1" dirty="0">
              <a:solidFill>
                <a:srgbClr val="78BEE9"/>
              </a:solidFill>
            </a:endParaRPr>
          </a:p>
          <a:p>
            <a:pPr algn="l" defTabSz="914056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 FIRST FOR GIST ADVISORY: GIST 360™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645112"/>
              </p:ext>
            </p:extLst>
          </p:nvPr>
        </p:nvGraphicFramePr>
        <p:xfrm>
          <a:off x="467545" y="1094811"/>
          <a:ext cx="8064895" cy="4854473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26279"/>
                <a:gridCol w="2393253"/>
                <a:gridCol w="1645363"/>
              </a:tblGrid>
              <a:tr h="27900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Stakeholder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Performance – “3D P&amp;L”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1" i="1" u="none" strike="noStrike" dirty="0" smtClean="0">
                          <a:effectLst/>
                          <a:latin typeface="+mn-lt"/>
                        </a:rPr>
                        <a:t>EP&amp;L</a:t>
                      </a:r>
                      <a:r>
                        <a:rPr lang="en-IN" sz="1200" b="1" i="1" u="none" strike="noStrike" baseline="0" dirty="0" smtClean="0">
                          <a:effectLst/>
                          <a:latin typeface="+mn-lt"/>
                        </a:rPr>
                        <a:t> (Environmental)</a:t>
                      </a:r>
                      <a:endParaRPr lang="en-IN" sz="12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1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IN" sz="1200" b="1" u="none" strike="noStrike" dirty="0" smtClean="0">
                          <a:effectLst/>
                          <a:latin typeface="+mn-lt"/>
                        </a:rPr>
                        <a:t>2012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1" u="none" strike="noStrike" dirty="0" smtClean="0">
                          <a:effectLst/>
                          <a:latin typeface="+mn-lt"/>
                        </a:rPr>
                        <a:t>2011</a:t>
                      </a:r>
                      <a:r>
                        <a:rPr lang="en-IN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sng" strike="noStrike" dirty="0">
                          <a:effectLst/>
                          <a:latin typeface="+mn-lt"/>
                        </a:rPr>
                        <a:t>Environmental Profits</a:t>
                      </a:r>
                      <a:endParaRPr lang="en-IN" sz="12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Rainwater </a:t>
                      </a:r>
                      <a:r>
                        <a:rPr lang="en-IN" sz="1200" u="none" strike="noStrike" dirty="0" smtClean="0">
                          <a:effectLst/>
                          <a:latin typeface="+mn-lt"/>
                        </a:rPr>
                        <a:t>capture, </a:t>
                      </a:r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waste water reuse, </a:t>
                      </a:r>
                      <a:r>
                        <a:rPr lang="en-IN" sz="1200" u="none" strike="noStrike" dirty="0" smtClean="0">
                          <a:effectLst/>
                          <a:latin typeface="+mn-lt"/>
                        </a:rPr>
                        <a:t>mega-litres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  80,000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         60,000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Value of Compost </a:t>
                      </a:r>
                      <a:r>
                        <a:rPr lang="en-IN" sz="1200" u="none" strike="noStrike" dirty="0" smtClean="0">
                          <a:effectLst/>
                          <a:latin typeface="+mn-lt"/>
                        </a:rPr>
                        <a:t>created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  20,000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CO2 offsets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  16,000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           8,000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Trees Planted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    7,000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           3,000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Biodiversity and water offsets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-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 -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sng" strike="noStrike" dirty="0">
                          <a:effectLst/>
                          <a:latin typeface="+mn-lt"/>
                        </a:rPr>
                        <a:t>Environmental Losses</a:t>
                      </a:r>
                      <a:endParaRPr lang="en-IN" sz="12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Water consumed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-45,000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       -48,000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Fertiliser and Pesticides consumed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-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-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CO2 emitted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-90,000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-96,000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Trees consumed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-20,000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-20,000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+mn-lt"/>
                        </a:rPr>
                        <a:t>Toxins released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  -7,000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         -7,000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Threatened or Endangered Animals harmed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-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u="none" strike="noStrike" dirty="0">
                          <a:effectLst/>
                          <a:latin typeface="+mn-lt"/>
                        </a:rPr>
                        <a:t> -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 Environmental Profits (Loss)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-39,000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-100,000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55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33600" y="0"/>
            <a:ext cx="5867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EXAMPLES OF LEADING COMPANY PRACTICES (Cont.)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1066800"/>
            <a:ext cx="8804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000" b="1" dirty="0" smtClean="0"/>
              <a:t>Evolution of Corporate Reporting at Novo Nordisk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7437" y="6581001"/>
            <a:ext cx="81491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sz="1200" i="1" u="sng" dirty="0">
                <a:hlinkClick r:id="rId2"/>
              </a:rPr>
              <a:t>http://annualreport2008.novonordisk.com/images/how-we-are-accountable/PDF/history.pdf</a:t>
            </a:r>
            <a:endParaRPr lang="en-IN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166262"/>
              </p:ext>
            </p:extLst>
          </p:nvPr>
        </p:nvGraphicFramePr>
        <p:xfrm>
          <a:off x="497436" y="1519113"/>
          <a:ext cx="8189367" cy="5098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564"/>
                <a:gridCol w="3276600"/>
                <a:gridCol w="1524002"/>
                <a:gridCol w="1828800"/>
                <a:gridCol w="914401"/>
              </a:tblGrid>
              <a:tr h="462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Year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Report Title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GRI Adherence Level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Assurance Provider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Annual Report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1995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Environmental Report 1995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SustainAbility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1878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1996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Environmental Report 1996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SustainAbility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269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1997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Environment &amp; Bioethics Report 1997</a:t>
                      </a:r>
                      <a:endParaRPr lang="en-IN" sz="16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SustainAbility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1878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1998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Environment &amp; Bioethics Report 1998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Deloitte &amp; Touche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193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1999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Environmental &amp; Social Report 1999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Deloitte &amp; Touche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5636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2000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The Novo Group Environmental and Social Report 2000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</a:rPr>
                        <a:t>Values in a global context</a:t>
                      </a:r>
                      <a:endParaRPr lang="en-IN" sz="1600" i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1999 Guidelines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Deloitte &amp; </a:t>
                      </a:r>
                      <a:r>
                        <a:rPr lang="en-US" sz="1200" dirty="0" err="1">
                          <a:effectLst/>
                        </a:rPr>
                        <a:t>Touche</a:t>
                      </a:r>
                      <a:endParaRPr lang="en-IN" sz="16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37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2001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Reporting on the triple bottom line 2001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</a:rPr>
                        <a:t>Dealing with dilemmas</a:t>
                      </a:r>
                      <a:endParaRPr lang="en-IN" sz="1600" i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1999 Guidelines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Deloitte &amp; Touche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PDF / 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37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2002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Sustainability Report 2002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G2: In Accordance (GRI-checked)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Deloitte &amp; Touche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PDF / 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37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2003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Sustainability Report 2003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</a:rPr>
                        <a:t>What does being there means to you?</a:t>
                      </a:r>
                      <a:endParaRPr lang="en-IN" sz="1600" i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G2: In Accordance (GRI-checked)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Deloitte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PDF / 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37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2004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Annual Report 2004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</a:rPr>
                        <a:t>Can diabetes really be defeated?</a:t>
                      </a:r>
                      <a:endParaRPr lang="en-IN" sz="1600" i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G2: In Accordance (GRI-checked)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PricewaterhouseCoopers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PDF / 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37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2005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Annual Report 2005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</a:rPr>
                        <a:t>How Novo Nordisk is changing diabetes</a:t>
                      </a:r>
                      <a:endParaRPr lang="en-IN" sz="1600" i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G2: In Accordance (GRI-checked)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PricewaterhouseCoopers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PDF / 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37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2006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Annual Report 2006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</a:rPr>
                        <a:t>Action defines leadership</a:t>
                      </a:r>
                      <a:endParaRPr lang="en-IN" sz="1600" i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G2: In Accordance (GRI-checked)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PricewaterhouseCoopers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PDF / 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37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2007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Annual Report 2007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</a:rPr>
                        <a:t>United to change diabetes</a:t>
                      </a:r>
                      <a:endParaRPr lang="en-IN" sz="1600" i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G3: A+ Self-declared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PricewaterhouseCoopers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PDF / Online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  <a:tr h="375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2008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Annual Report 2008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</a:rPr>
                        <a:t>Our focus is our strength</a:t>
                      </a:r>
                      <a:endParaRPr lang="en-IN" sz="1600" i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G3: A+ Self-declared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PricewaterhouseCoopers</a:t>
                      </a:r>
                      <a:endParaRPr lang="en-IN" sz="1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PDF / Online</a:t>
                      </a:r>
                      <a:endParaRPr lang="en-IN" sz="16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347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76200"/>
            <a:ext cx="64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EXAMPLES OF LEADING COMPANY PRACTICES </a:t>
            </a:r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(Cont</a:t>
            </a:r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.)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1208306"/>
            <a:ext cx="880499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000" b="1" dirty="0"/>
              <a:t>SAP Integrated Report </a:t>
            </a:r>
            <a:r>
              <a:rPr lang="en-IN" sz="2000" b="1" dirty="0" smtClean="0"/>
              <a:t>2013</a:t>
            </a:r>
          </a:p>
          <a:p>
            <a:pPr algn="just"/>
            <a:endParaRPr lang="en-IN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1600" dirty="0" smtClean="0"/>
              <a:t>Concise </a:t>
            </a:r>
            <a:r>
              <a:rPr lang="en-IN" sz="1600" dirty="0"/>
              <a:t>statements describing the </a:t>
            </a:r>
            <a:r>
              <a:rPr lang="en-IN" sz="1600" dirty="0" smtClean="0"/>
              <a:t>connections between </a:t>
            </a:r>
            <a:r>
              <a:rPr lang="en-IN" sz="1600" dirty="0"/>
              <a:t>SAP’s financial and non-financial indicators (integrated </a:t>
            </a:r>
            <a:r>
              <a:rPr lang="en-IN" sz="1600" dirty="0" smtClean="0"/>
              <a:t>performance analysis).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1600" dirty="0" smtClean="0"/>
              <a:t>Highlight linkages (positive and negative) between </a:t>
            </a:r>
            <a:r>
              <a:rPr lang="en-IN" sz="1600" dirty="0"/>
              <a:t>margin and revenue, and non-financial indicators such as </a:t>
            </a:r>
            <a:r>
              <a:rPr lang="en-IN" sz="1600" dirty="0" smtClean="0"/>
              <a:t>GHG footprint </a:t>
            </a:r>
            <a:r>
              <a:rPr lang="en-IN" sz="1600" dirty="0"/>
              <a:t>and total energy </a:t>
            </a:r>
            <a:r>
              <a:rPr lang="en-IN" sz="1600" dirty="0" smtClean="0"/>
              <a:t>consumed.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IN" sz="1600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b="1" dirty="0" smtClean="0"/>
              <a:t>GHG Footprint &gt;&gt; Revenue: </a:t>
            </a:r>
            <a:r>
              <a:rPr lang="en-IN" sz="1600" dirty="0"/>
              <a:t>positive impact on SAP’s revenue because customers increasingly ask their suppliers to act sustainably </a:t>
            </a:r>
            <a:r>
              <a:rPr lang="en-IN" sz="1600" dirty="0" smtClean="0"/>
              <a:t>– demonstrated </a:t>
            </a:r>
            <a:r>
              <a:rPr lang="en-IN" sz="1600" dirty="0"/>
              <a:t>through environmental awards, and financial </a:t>
            </a:r>
            <a:r>
              <a:rPr lang="en-IN" sz="1600" dirty="0" smtClean="0"/>
              <a:t>performance (measured </a:t>
            </a:r>
            <a:r>
              <a:rPr lang="en-IN" sz="1600" dirty="0"/>
              <a:t>by stock market performance) (</a:t>
            </a:r>
            <a:r>
              <a:rPr lang="en-IN" sz="1600" dirty="0" err="1"/>
              <a:t>Klassen</a:t>
            </a:r>
            <a:r>
              <a:rPr lang="en-IN" sz="1600" dirty="0"/>
              <a:t> &amp; McLaughlin, 1996</a:t>
            </a:r>
            <a:r>
              <a:rPr lang="en-IN" sz="1600" dirty="0" smtClean="0"/>
              <a:t>).</a:t>
            </a:r>
            <a:endParaRPr lang="en-IN" sz="1600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en-IN" sz="1600" b="1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b="1" dirty="0" smtClean="0"/>
              <a:t>Renewable </a:t>
            </a:r>
            <a:r>
              <a:rPr lang="en-IN" sz="1600" b="1" dirty="0"/>
              <a:t>Energy &gt;&gt; </a:t>
            </a:r>
            <a:r>
              <a:rPr lang="en-IN" sz="1600" b="1" dirty="0" smtClean="0"/>
              <a:t>Margin: </a:t>
            </a:r>
            <a:r>
              <a:rPr lang="en-IN" sz="1600" dirty="0" smtClean="0"/>
              <a:t>purchase </a:t>
            </a:r>
            <a:r>
              <a:rPr lang="en-IN" sz="1600" dirty="0"/>
              <a:t>of renewable energy over conventional energy sources </a:t>
            </a:r>
            <a:r>
              <a:rPr lang="en-IN" sz="1600" dirty="0" smtClean="0"/>
              <a:t>correlated </a:t>
            </a:r>
            <a:r>
              <a:rPr lang="en-IN" sz="1600" dirty="0"/>
              <a:t>with higher </a:t>
            </a:r>
            <a:r>
              <a:rPr lang="en-IN" sz="1600" dirty="0" smtClean="0"/>
              <a:t>costs. Thus expect </a:t>
            </a:r>
            <a:r>
              <a:rPr lang="en-IN" sz="1600" dirty="0"/>
              <a:t>a small negative impact </a:t>
            </a:r>
            <a:r>
              <a:rPr lang="en-IN" sz="1600" dirty="0" smtClean="0"/>
              <a:t>on margin </a:t>
            </a:r>
            <a:r>
              <a:rPr lang="en-IN" sz="1600" dirty="0"/>
              <a:t>when </a:t>
            </a:r>
            <a:r>
              <a:rPr lang="en-IN" sz="1600" dirty="0" smtClean="0"/>
              <a:t>SAP augments </a:t>
            </a:r>
            <a:r>
              <a:rPr lang="en-IN" sz="1600" dirty="0"/>
              <a:t>purchase of renewable </a:t>
            </a:r>
            <a:r>
              <a:rPr lang="en-IN" sz="1600" dirty="0" smtClean="0"/>
              <a:t>energy.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en-IN" sz="1600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IN" sz="1600" b="1" dirty="0"/>
              <a:t>Total Energy Consumed &gt;&gt; </a:t>
            </a:r>
            <a:r>
              <a:rPr lang="en-IN" sz="1600" b="1" dirty="0" smtClean="0"/>
              <a:t>Margin: </a:t>
            </a:r>
            <a:r>
              <a:rPr lang="en-IN" sz="1600" dirty="0" smtClean="0"/>
              <a:t>reduced </a:t>
            </a:r>
            <a:r>
              <a:rPr lang="en-IN" sz="1600" dirty="0"/>
              <a:t>energy consumption is strongly correlated </a:t>
            </a:r>
            <a:r>
              <a:rPr lang="en-IN" sz="1600" dirty="0" smtClean="0"/>
              <a:t>with a </a:t>
            </a:r>
            <a:r>
              <a:rPr lang="en-IN" sz="1600" dirty="0"/>
              <a:t>reduction in </a:t>
            </a:r>
            <a:r>
              <a:rPr lang="en-IN" sz="1600" dirty="0" smtClean="0"/>
              <a:t>costs.</a:t>
            </a:r>
            <a:endParaRPr lang="en-IN" sz="1600" dirty="0"/>
          </a:p>
        </p:txBody>
      </p:sp>
      <p:sp>
        <p:nvSpPr>
          <p:cNvPr id="11" name="Rectangle 10"/>
          <p:cNvSpPr/>
          <p:nvPr/>
        </p:nvSpPr>
        <p:spPr>
          <a:xfrm>
            <a:off x="497437" y="6581001"/>
            <a:ext cx="81491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Source: http://www.sapintegratedreport.com/2013/en/strategy-and-business-model/integrated-performance-analysis.html</a:t>
            </a:r>
            <a:endParaRPr lang="en-IN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666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295400" y="22098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Thank You !</a:t>
            </a:r>
            <a:endParaRPr lang="en-US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5666363"/>
            <a:ext cx="5181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hlinkClick r:id="rId3"/>
              </a:rPr>
              <a:t>www.gistadvisory.com</a:t>
            </a:r>
            <a:endParaRPr lang="en-US" sz="2400" b="1" dirty="0" smtClean="0"/>
          </a:p>
          <a:p>
            <a:pPr algn="ctr"/>
            <a:r>
              <a:rPr lang="en-US" sz="2400" b="1" dirty="0" smtClean="0">
                <a:hlinkClick r:id="rId4"/>
              </a:rPr>
              <a:t>www.corp2020.com</a:t>
            </a:r>
            <a:r>
              <a:rPr lang="en-US" sz="2400" b="1" dirty="0" smtClean="0"/>
              <a:t> </a:t>
            </a:r>
          </a:p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2057400" y="31242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400" b="1" dirty="0">
              <a:solidFill>
                <a:schemeClr val="tx2"/>
              </a:solidFill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</a:rPr>
              <a:t>Pavan Sukhdev, 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</a:rPr>
              <a:t>Founder &amp; CEO, GIST </a:t>
            </a:r>
            <a:r>
              <a:rPr lang="en-US" sz="2400" b="1" dirty="0" smtClean="0">
                <a:solidFill>
                  <a:schemeClr val="tx2"/>
                </a:solidFill>
              </a:rPr>
              <a:t>Advisory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  <a:hlinkClick r:id="rId5"/>
              </a:rPr>
              <a:t>pavan@gistadvisory.com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23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1371600"/>
            <a:ext cx="6553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800" dirty="0" smtClean="0">
              <a:solidFill>
                <a:srgbClr val="BFBFBF"/>
              </a:solidFill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rgbClr val="BFBFBF"/>
                </a:solidFill>
              </a:rPr>
              <a:t>Statutory </a:t>
            </a:r>
            <a:r>
              <a:rPr lang="en-US" sz="2800" dirty="0">
                <a:solidFill>
                  <a:srgbClr val="BFBFBF"/>
                </a:solidFill>
              </a:rPr>
              <a:t>Reporting / Financial Reporting 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>
                <a:solidFill>
                  <a:srgbClr val="BFBFBF"/>
                </a:solidFill>
              </a:rPr>
              <a:t>Financial </a:t>
            </a:r>
            <a:r>
              <a:rPr lang="en-US" sz="2800" dirty="0" smtClean="0">
                <a:solidFill>
                  <a:srgbClr val="BFBFBF"/>
                </a:solidFill>
              </a:rPr>
              <a:t>Statements</a:t>
            </a:r>
            <a:endParaRPr lang="en-US" sz="2800" dirty="0">
              <a:solidFill>
                <a:srgbClr val="BFBFBF"/>
              </a:solidFill>
            </a:endParaRP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>
                <a:solidFill>
                  <a:srgbClr val="BFBFBF"/>
                </a:solidFill>
              </a:rPr>
              <a:t>Disclosure </a:t>
            </a:r>
            <a:r>
              <a:rPr lang="en-US" sz="2800" dirty="0" smtClean="0">
                <a:solidFill>
                  <a:srgbClr val="BFBFBF"/>
                </a:solidFill>
              </a:rPr>
              <a:t>Items</a:t>
            </a:r>
            <a:endParaRPr lang="en-GB" sz="2800" b="1" dirty="0" smtClean="0">
              <a:solidFill>
                <a:srgbClr val="BFBFBF"/>
              </a:solidFill>
              <a:latin typeface="Calibri Light" pitchFamily="34" charset="0"/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rgbClr val="BFBFBF"/>
                </a:solidFill>
              </a:rPr>
              <a:t>“Non</a:t>
            </a:r>
            <a:r>
              <a:rPr lang="en-US" sz="2800" dirty="0">
                <a:solidFill>
                  <a:srgbClr val="BFBFBF"/>
                </a:solidFill>
              </a:rPr>
              <a:t>-financial </a:t>
            </a:r>
            <a:r>
              <a:rPr lang="en-US" sz="2800" dirty="0" smtClean="0">
                <a:solidFill>
                  <a:srgbClr val="BFBFBF"/>
                </a:solidFill>
              </a:rPr>
              <a:t>Reporting”</a:t>
            </a:r>
            <a:endParaRPr lang="en-US" sz="2800" dirty="0" smtClean="0">
              <a:solidFill>
                <a:srgbClr val="BFBFBF"/>
              </a:solidFill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rgbClr val="BFBFBF"/>
                </a:solidFill>
              </a:rPr>
              <a:t>  Sustainability Reporting </a:t>
            </a: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rgbClr val="BFBFBF"/>
                </a:solidFill>
              </a:rPr>
              <a:t>“</a:t>
            </a:r>
            <a:r>
              <a:rPr lang="en-US" sz="2800" dirty="0">
                <a:solidFill>
                  <a:srgbClr val="BFBFBF"/>
                </a:solidFill>
              </a:rPr>
              <a:t>EP&amp;L” ….“SP&amp;L”... “3D-P&amp;L</a:t>
            </a:r>
            <a:r>
              <a:rPr lang="en-US" sz="2800" dirty="0" smtClean="0">
                <a:solidFill>
                  <a:srgbClr val="BFBFBF"/>
                </a:solidFill>
              </a:rPr>
              <a:t>”… “4D-P&amp;L</a:t>
            </a:r>
            <a:endParaRPr lang="en-US" sz="2800" dirty="0">
              <a:solidFill>
                <a:srgbClr val="BFBFBF"/>
              </a:solidFill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Stakeholder Reporting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Wingdings" charset="2"/>
              <a:buChar char="q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Integrated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Reporting</a:t>
            </a:r>
          </a:p>
          <a:p>
            <a:pPr lvl="0"/>
            <a:endParaRPr lang="en-IN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676400" y="304800"/>
            <a:ext cx="716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“WHAT” : </a:t>
            </a:r>
          </a:p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IS </a:t>
            </a:r>
            <a:r>
              <a:rPr lang="en-GB" sz="3200" b="1" i="1" dirty="0" smtClean="0">
                <a:solidFill>
                  <a:schemeClr val="accent1">
                    <a:lumMod val="50000"/>
                  </a:schemeClr>
                </a:solidFill>
              </a:rPr>
              <a:t> REPORTING 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DIVERSITY  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DESIRABLE?</a:t>
            </a:r>
          </a:p>
        </p:txBody>
      </p:sp>
    </p:spTree>
    <p:extLst>
      <p:ext uri="{BB962C8B-B14F-4D97-AF65-F5344CB8AC3E}">
        <p14:creationId xmlns:p14="http://schemas.microsoft.com/office/powerpoint/2010/main" val="1924480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5632106" y="6093296"/>
            <a:ext cx="335239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 smtClean="0">
              <a:solidFill>
                <a:srgbClr val="78BEE9"/>
              </a:solidFill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76400" y="314980"/>
            <a:ext cx="601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+mj-lt"/>
              </a:rPr>
              <a:t>“WHY” </a:t>
            </a:r>
            <a:r>
              <a:rPr lang="en-GB" sz="2800" b="1" dirty="0" smtClean="0">
                <a:latin typeface="+mj-lt"/>
              </a:rPr>
              <a:t> : TRANSPARENCY</a:t>
            </a:r>
            <a:endParaRPr lang="en-GB" sz="2800" b="1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5311-9B61-4873-8042-6B59E04F5920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219200"/>
            <a:ext cx="881208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Transparency: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“accessibility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of information to stakeholders of institutions, regarding matters that affect their interests” </a:t>
            </a:r>
          </a:p>
          <a:p>
            <a:pPr algn="r"/>
            <a:r>
              <a:rPr lang="en-US" i="1" dirty="0" smtClean="0"/>
              <a:t>~ </a:t>
            </a:r>
            <a:r>
              <a:rPr lang="en-US" dirty="0"/>
              <a:t>Don </a:t>
            </a:r>
            <a:r>
              <a:rPr lang="en-US" dirty="0" err="1"/>
              <a:t>Tapscott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/>
              <a:t>David </a:t>
            </a:r>
            <a:r>
              <a:rPr lang="en-US" dirty="0" err="1"/>
              <a:t>Ticoll</a:t>
            </a:r>
            <a:r>
              <a:rPr lang="en-US" dirty="0"/>
              <a:t>, </a:t>
            </a:r>
            <a:r>
              <a:rPr lang="en-US" dirty="0" smtClean="0"/>
              <a:t>2003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/>
              <a:t>“Business-as-usual” is increasingly difficult </a:t>
            </a:r>
            <a:r>
              <a:rPr lang="en-IN" dirty="0" smtClean="0"/>
              <a:t>in an age of instant communication.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dirty="0" smtClean="0"/>
              <a:t>Whistle-blowers, </a:t>
            </a:r>
            <a:r>
              <a:rPr lang="en-IN" dirty="0"/>
              <a:t>inquisitive media, self-aware consumers and citizen activists </a:t>
            </a:r>
            <a:r>
              <a:rPr lang="en-IN" b="1" dirty="0"/>
              <a:t>routinely </a:t>
            </a:r>
            <a:r>
              <a:rPr lang="en-IN" b="1" dirty="0" smtClean="0"/>
              <a:t>monitor </a:t>
            </a:r>
            <a:r>
              <a:rPr lang="en-IN" b="1" dirty="0"/>
              <a:t>and </a:t>
            </a:r>
            <a:r>
              <a:rPr lang="en-IN" b="1" dirty="0" smtClean="0"/>
              <a:t>comment</a:t>
            </a:r>
            <a:r>
              <a:rPr lang="en-IN" dirty="0" smtClean="0"/>
              <a:t> </a:t>
            </a:r>
            <a:r>
              <a:rPr lang="en-IN" dirty="0"/>
              <a:t>on every action of the </a:t>
            </a:r>
            <a:r>
              <a:rPr lang="en-IN" dirty="0" smtClean="0"/>
              <a:t>firm </a:t>
            </a:r>
            <a:r>
              <a:rPr lang="en-IN" b="1" dirty="0"/>
              <a:t>far beyond its financial </a:t>
            </a:r>
            <a:r>
              <a:rPr lang="en-IN" b="1" dirty="0" smtClean="0"/>
              <a:t>performance.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Transparency </a:t>
            </a:r>
            <a:r>
              <a:rPr lang="en-US" dirty="0" smtClean="0"/>
              <a:t>thus </a:t>
            </a:r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b="1" dirty="0"/>
              <a:t>essential for businesses with brand values &amp; </a:t>
            </a:r>
            <a:r>
              <a:rPr lang="en-US" b="1" dirty="0" smtClean="0"/>
              <a:t>reputation </a:t>
            </a:r>
            <a:r>
              <a:rPr lang="en-US" dirty="0"/>
              <a:t>to </a:t>
            </a:r>
            <a:r>
              <a:rPr lang="en-US" dirty="0" smtClean="0"/>
              <a:t>protect.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EXAMPLE: In </a:t>
            </a:r>
            <a:r>
              <a:rPr lang="en-US" dirty="0"/>
              <a:t>the 1990’s, Nike faced a coordinated campaign by NGOs against its tolerance of labor practices in South East Asian production facilities that </a:t>
            </a:r>
            <a:r>
              <a:rPr lang="en-US" b="1" dirty="0"/>
              <a:t>had a direct impact on the company’s brand value and reputation</a:t>
            </a:r>
            <a:r>
              <a:rPr lang="en-US" dirty="0"/>
              <a:t> </a:t>
            </a:r>
            <a:r>
              <a:rPr lang="en-US" i="1" dirty="0"/>
              <a:t>(</a:t>
            </a:r>
            <a:r>
              <a:rPr lang="en-US" i="1" dirty="0" err="1"/>
              <a:t>Zadek</a:t>
            </a:r>
            <a:r>
              <a:rPr lang="en-US" i="1" dirty="0"/>
              <a:t> 2004, </a:t>
            </a:r>
            <a:r>
              <a:rPr lang="en-US" i="1" dirty="0" err="1"/>
              <a:t>Esbenshade</a:t>
            </a:r>
            <a:r>
              <a:rPr lang="en-US" i="1" dirty="0"/>
              <a:t> 2004, pp. 119-120</a:t>
            </a:r>
            <a:r>
              <a:rPr lang="en-US" i="1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99798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688632" cy="73025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“WHY”</a:t>
            </a:r>
            <a:r>
              <a:rPr lang="en-US" sz="3200" b="1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i="1" dirty="0" smtClean="0"/>
              <a:t>Business today depends on, and/or drives impacts on, ALL dimensions of private &amp; public wealth… but..</a:t>
            </a:r>
            <a:endParaRPr lang="en-US" sz="2000" b="1" i="1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27473076"/>
              </p:ext>
            </p:extLst>
          </p:nvPr>
        </p:nvGraphicFramePr>
        <p:xfrm>
          <a:off x="523875" y="1905000"/>
          <a:ext cx="8277225" cy="421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445"/>
                <a:gridCol w="1655445"/>
                <a:gridCol w="1601331"/>
                <a:gridCol w="1709559"/>
                <a:gridCol w="1655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Natural Capital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Private Ownership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Factories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Buildings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Securities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Health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Education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Job</a:t>
                      </a:r>
                      <a:r>
                        <a:rPr lang="en-US" baseline="0" dirty="0" smtClean="0"/>
                        <a:t> 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Gardens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Fields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Forests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Community</a:t>
                      </a:r>
                    </a:p>
                    <a:p>
                      <a:r>
                        <a:rPr lang="en-US" b="1" dirty="0" smtClean="0"/>
                        <a:t>Ownership *</a:t>
                      </a:r>
                    </a:p>
                    <a:p>
                      <a:r>
                        <a:rPr lang="en-US" b="1" dirty="0" smtClean="0"/>
                        <a:t>(club</a:t>
                      </a:r>
                      <a:r>
                        <a:rPr lang="en-US" b="1" baseline="0" dirty="0" smtClean="0"/>
                        <a:t> goods)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Community  </a:t>
                      </a:r>
                      <a:r>
                        <a:rPr lang="en-US" baseline="0" dirty="0" err="1" smtClean="0"/>
                        <a:t>Centres</a:t>
                      </a:r>
                      <a:endParaRPr lang="en-US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Community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Traditional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Community Norms</a:t>
                      </a:r>
                      <a:r>
                        <a:rPr lang="en-US" baseline="0" dirty="0" smtClean="0"/>
                        <a:t> and</a:t>
                      </a:r>
                      <a:r>
                        <a:rPr lang="en-US" dirty="0" smtClean="0"/>
                        <a:t> Customs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Community Forests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Grazing Commons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Public  Ownership * </a:t>
                      </a:r>
                      <a:r>
                        <a:rPr lang="en-US" b="1" smtClean="0"/>
                        <a:t>(public goods)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Road</a:t>
                      </a:r>
                      <a:r>
                        <a:rPr lang="en-US" baseline="0" dirty="0" smtClean="0"/>
                        <a:t>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Bridges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databases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Non-patent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Law &amp; Order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Tax</a:t>
                      </a:r>
                      <a:r>
                        <a:rPr lang="en-US" baseline="0" dirty="0" smtClean="0"/>
                        <a:t>ation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Equity &amp; Inclusion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High Seas fisheries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National</a:t>
                      </a:r>
                      <a:r>
                        <a:rPr lang="en-US" baseline="0" dirty="0" smtClean="0"/>
                        <a:t> Parks/ Forests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6400800"/>
            <a:ext cx="702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Creating  community wealth and public </a:t>
            </a:r>
            <a:r>
              <a:rPr lang="en-US" dirty="0"/>
              <a:t> </a:t>
            </a:r>
            <a:r>
              <a:rPr lang="en-US" dirty="0" smtClean="0"/>
              <a:t>wealth  creates </a:t>
            </a:r>
            <a:r>
              <a:rPr lang="en-US" b="1" i="1" dirty="0" smtClean="0"/>
              <a:t>“shared value”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372582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688632" cy="73025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“WHY”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i="1" dirty="0" smtClean="0"/>
              <a:t>Business today generally measures &amp; reports only shareholder wealth impacts: on private physical capital</a:t>
            </a:r>
            <a:endParaRPr lang="en-US" sz="2000" b="1" i="1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01660505"/>
              </p:ext>
            </p:extLst>
          </p:nvPr>
        </p:nvGraphicFramePr>
        <p:xfrm>
          <a:off x="523875" y="1905000"/>
          <a:ext cx="8277225" cy="421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445"/>
                <a:gridCol w="1655445"/>
                <a:gridCol w="1601331"/>
                <a:gridCol w="1709559"/>
                <a:gridCol w="1655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Natural Capital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Private Ownership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Factories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Buildings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Securities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Cash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Health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Education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Job</a:t>
                      </a:r>
                      <a:r>
                        <a:rPr lang="en-US" baseline="0" dirty="0" smtClean="0"/>
                        <a:t> 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Gardens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Fields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Forests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Community</a:t>
                      </a:r>
                    </a:p>
                    <a:p>
                      <a:r>
                        <a:rPr lang="en-US" b="1" dirty="0" smtClean="0"/>
                        <a:t>Ownership</a:t>
                      </a:r>
                    </a:p>
                    <a:p>
                      <a:r>
                        <a:rPr lang="en-US" b="1" dirty="0" smtClean="0"/>
                        <a:t>(club</a:t>
                      </a:r>
                      <a:r>
                        <a:rPr lang="en-US" b="1" baseline="0" dirty="0" smtClean="0"/>
                        <a:t> goods)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Community </a:t>
                      </a:r>
                      <a:r>
                        <a:rPr lang="en-US" baseline="0" dirty="0" err="1" smtClean="0"/>
                        <a:t>Centres</a:t>
                      </a:r>
                      <a:endParaRPr lang="en-US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Community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Traditional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Community Norms</a:t>
                      </a:r>
                      <a:r>
                        <a:rPr lang="en-US" baseline="0" dirty="0" smtClean="0"/>
                        <a:t> and</a:t>
                      </a:r>
                      <a:r>
                        <a:rPr lang="en-US" dirty="0" smtClean="0"/>
                        <a:t> Customs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Community Forests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Grazing Commons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Public  Ownership  (public goods)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Road</a:t>
                      </a:r>
                      <a:r>
                        <a:rPr lang="en-US" baseline="0" dirty="0" smtClean="0"/>
                        <a:t>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Bridges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databases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Non-patent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Law &amp; Order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Tax</a:t>
                      </a:r>
                      <a:r>
                        <a:rPr lang="en-US" baseline="0" dirty="0" smtClean="0"/>
                        <a:t>ation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Equity &amp; Inclusion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High Seas fisheries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National</a:t>
                      </a:r>
                      <a:r>
                        <a:rPr lang="en-US" baseline="0" dirty="0" smtClean="0"/>
                        <a:t> Parks/ Forests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236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688632" cy="73025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“WHY”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i="1" dirty="0" smtClean="0"/>
              <a:t>Business -  for a sustainable future – will need to measure &amp; report on ALL dimensions of its impacts …</a:t>
            </a:r>
            <a:endParaRPr lang="en-US" sz="2000" b="1" i="1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37769606"/>
              </p:ext>
            </p:extLst>
          </p:nvPr>
        </p:nvGraphicFramePr>
        <p:xfrm>
          <a:off x="523875" y="1905000"/>
          <a:ext cx="8277225" cy="4221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445"/>
                <a:gridCol w="1655445"/>
                <a:gridCol w="1601331"/>
                <a:gridCol w="1709559"/>
                <a:gridCol w="1655445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Natural Capital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Private Ownership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Factories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Buildings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Securities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Cash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Health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Education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Job</a:t>
                      </a:r>
                      <a:r>
                        <a:rPr lang="en-US" baseline="0" dirty="0" smtClean="0"/>
                        <a:t> Skills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Gardens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Fields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Forests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Community</a:t>
                      </a:r>
                    </a:p>
                    <a:p>
                      <a:r>
                        <a:rPr lang="en-US" b="1" dirty="0" smtClean="0"/>
                        <a:t>Ownership *</a:t>
                      </a:r>
                    </a:p>
                    <a:p>
                      <a:r>
                        <a:rPr lang="en-US" b="1" dirty="0" smtClean="0"/>
                        <a:t>(club</a:t>
                      </a:r>
                      <a:r>
                        <a:rPr lang="en-US" b="1" baseline="0" dirty="0" smtClean="0"/>
                        <a:t> goods)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Community </a:t>
                      </a:r>
                      <a:r>
                        <a:rPr lang="en-US" baseline="0" dirty="0" err="1" smtClean="0"/>
                        <a:t>Centres</a:t>
                      </a:r>
                      <a:endParaRPr lang="en-US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Community Schools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Traditional knowledge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Community Norms</a:t>
                      </a:r>
                      <a:r>
                        <a:rPr lang="en-US" baseline="0" dirty="0" smtClean="0"/>
                        <a:t> and</a:t>
                      </a:r>
                      <a:r>
                        <a:rPr lang="en-US" dirty="0" smtClean="0"/>
                        <a:t> Customs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Community Forests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Grazing Commons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Public  Ownership * (public goods)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Road</a:t>
                      </a:r>
                      <a:r>
                        <a:rPr lang="en-US" baseline="0" dirty="0" smtClean="0"/>
                        <a:t>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Bridges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databases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Non-patent knowledge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Law &amp; Order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Tax</a:t>
                      </a:r>
                      <a:r>
                        <a:rPr lang="en-US" baseline="0" dirty="0" smtClean="0"/>
                        <a:t>ation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Equity &amp; Inclusion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High Seas fisheries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National</a:t>
                      </a:r>
                      <a:r>
                        <a:rPr lang="en-US" baseline="0" dirty="0" smtClean="0"/>
                        <a:t> Parks/ Forests</a:t>
                      </a:r>
                      <a:endParaRPr lang="en-US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3886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2"/>
          <p:cNvSpPr>
            <a:spLocks noGrp="1"/>
          </p:cNvSpPr>
          <p:nvPr>
            <p:ph idx="1"/>
          </p:nvPr>
        </p:nvSpPr>
        <p:spPr>
          <a:xfrm>
            <a:off x="323850" y="1268413"/>
            <a:ext cx="8686800" cy="1944687"/>
          </a:xfrm>
        </p:spPr>
        <p:txBody>
          <a:bodyPr/>
          <a:lstStyle/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endParaRPr lang="en-US" sz="2800">
              <a:latin typeface="Calibri" charset="0"/>
            </a:endParaRPr>
          </a:p>
        </p:txBody>
      </p:sp>
      <p:pic>
        <p:nvPicPr>
          <p:cNvPr id="34818" name="Picture 4" descr="http://www.ieet.org/images/uploads/boundari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9" b="7623"/>
          <a:stretch>
            <a:fillRect/>
          </a:stretch>
        </p:blipFill>
        <p:spPr bwMode="auto">
          <a:xfrm>
            <a:off x="827088" y="1695450"/>
            <a:ext cx="7254875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057400" y="152400"/>
            <a:ext cx="4876800" cy="685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“WHY”?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0148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7"/>
          <p:cNvSpPr txBox="1">
            <a:spLocks noChangeArrowheads="1"/>
          </p:cNvSpPr>
          <p:nvPr/>
        </p:nvSpPr>
        <p:spPr bwMode="auto">
          <a:xfrm>
            <a:off x="7010400" y="6096000"/>
            <a:ext cx="1979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kumimoji="1" lang="en-GB" sz="1600">
                <a:latin typeface="Arial" charset="0"/>
                <a:cs typeface="Gulim" charset="0"/>
              </a:rPr>
              <a:t>Source: Trucost for UNPRI, 2010.</a:t>
            </a:r>
          </a:p>
        </p:txBody>
      </p:sp>
      <p:pic>
        <p:nvPicPr>
          <p:cNvPr id="37890" name="Picture 170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388" y="2133600"/>
            <a:ext cx="5735637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019925" y="2133600"/>
            <a:ext cx="1944688" cy="2667000"/>
          </a:xfrm>
          <a:prstGeom prst="rect">
            <a:avLst/>
          </a:prstGeom>
        </p:spPr>
        <p:txBody>
          <a:bodyPr/>
          <a:lstStyle/>
          <a:p>
            <a:pPr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1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Top 3,000 Listed </a:t>
            </a:r>
            <a:r>
              <a:rPr lang="en-US" sz="2400" b="1" spc="-1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Companies</a:t>
            </a:r>
          </a:p>
          <a:p>
            <a:pPr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spc="-100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spc="-1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Externalities</a:t>
            </a:r>
            <a:r>
              <a:rPr lang="fr-FR" sz="2400" spc="-1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total USD 2.15 Trillion per </a:t>
            </a:r>
            <a:r>
              <a:rPr lang="fr-FR" sz="2400" spc="-1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year</a:t>
            </a:r>
            <a:endParaRPr lang="fr-FR" sz="2400" spc="-100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619250" y="2060575"/>
            <a:ext cx="1230313" cy="412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24475" y="2079625"/>
            <a:ext cx="1228725" cy="412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16238" y="2079625"/>
            <a:ext cx="1228725" cy="412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895" name="Title 1"/>
          <p:cNvSpPr txBox="1">
            <a:spLocks/>
          </p:cNvSpPr>
          <p:nvPr/>
        </p:nvSpPr>
        <p:spPr bwMode="auto">
          <a:xfrm>
            <a:off x="642937" y="914400"/>
            <a:ext cx="8424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 dirty="0"/>
              <a:t>Negative Corporate Externalities ….. 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57400" y="152400"/>
            <a:ext cx="4876800" cy="685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“WHY”?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41438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2674</Words>
  <Application>Microsoft Macintosh PowerPoint</Application>
  <PresentationFormat>On-screen Show (4:3)</PresentationFormat>
  <Paragraphs>563</Paragraphs>
  <Slides>28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“WHY”   Business today depends on, and/or drives impacts on, ALL dimensions of private &amp; public wealth… but..</vt:lpstr>
      <vt:lpstr>“WHY”   Business today generally measures &amp; reports only shareholder wealth impacts: on private physical capital</vt:lpstr>
      <vt:lpstr>“WHY”   Business -  for a sustainable future – will need to measure &amp; report on ALL dimensions of its impacts 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Corporate Profitability &amp; Sustainability (Q: Is it Causality or Correlation?)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arvind</dc:creator>
  <cp:lastModifiedBy>Pavan Sukhdev</cp:lastModifiedBy>
  <cp:revision>61</cp:revision>
  <dcterms:created xsi:type="dcterms:W3CDTF">2014-07-21T08:21:30Z</dcterms:created>
  <dcterms:modified xsi:type="dcterms:W3CDTF">2014-10-13T22:17:51Z</dcterms:modified>
</cp:coreProperties>
</file>