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0" r:id="rId3"/>
    <p:sldId id="275" r:id="rId4"/>
    <p:sldId id="283" r:id="rId5"/>
    <p:sldId id="280" r:id="rId6"/>
    <p:sldId id="258" r:id="rId7"/>
    <p:sldId id="259" r:id="rId8"/>
    <p:sldId id="267" r:id="rId9"/>
    <p:sldId id="268" r:id="rId10"/>
    <p:sldId id="266" r:id="rId11"/>
    <p:sldId id="262" r:id="rId12"/>
    <p:sldId id="281" r:id="rId13"/>
    <p:sldId id="269" r:id="rId14"/>
    <p:sldId id="282" r:id="rId15"/>
    <p:sldId id="284" r:id="rId16"/>
    <p:sldId id="261" r:id="rId17"/>
    <p:sldId id="271" r:id="rId18"/>
    <p:sldId id="273" r:id="rId19"/>
    <p:sldId id="272" r:id="rId20"/>
    <p:sldId id="27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53" autoAdjust="0"/>
    <p:restoredTop sz="81935" autoAdjust="0"/>
  </p:normalViewPr>
  <p:slideViewPr>
    <p:cSldViewPr snapToGrid="0" snapToObjects="1">
      <p:cViewPr varScale="1">
        <p:scale>
          <a:sx n="71" d="100"/>
          <a:sy n="71" d="100"/>
        </p:scale>
        <p:origin x="-150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AWB\Downloads\TOTALS%20FOR%20PBSAP%20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GB"/>
  <c:style val="18"/>
  <c:chart>
    <c:title>
      <c:tx>
        <c:rich>
          <a:bodyPr/>
          <a:lstStyle/>
          <a:p>
            <a:pPr algn="l">
              <a:defRPr sz="2000"/>
            </a:pPr>
            <a:r>
              <a:rPr lang="en-US" sz="2400" dirty="0"/>
              <a:t>Cost of PBSAP </a:t>
            </a:r>
            <a:r>
              <a:rPr lang="en-US" sz="2400" dirty="0" smtClean="0"/>
              <a:t>implementation according </a:t>
            </a:r>
            <a:r>
              <a:rPr lang="en-US" sz="2400" dirty="0"/>
              <a:t>to </a:t>
            </a:r>
            <a:endParaRPr lang="en-US" sz="2400" dirty="0" smtClean="0"/>
          </a:p>
          <a:p>
            <a:pPr algn="l">
              <a:defRPr sz="2000"/>
            </a:pPr>
            <a:r>
              <a:rPr lang="en-US" sz="2400" dirty="0" smtClean="0"/>
              <a:t>Aichi Targets in </a:t>
            </a:r>
            <a:r>
              <a:rPr lang="en-US" sz="2400" dirty="0"/>
              <a:t>USD (low</a:t>
            </a:r>
            <a:r>
              <a:rPr lang="en-US" sz="2400" dirty="0" smtClean="0"/>
              <a:t>): 2015-2028</a:t>
            </a:r>
            <a:endParaRPr lang="en-US" sz="2400" dirty="0"/>
          </a:p>
        </c:rich>
      </c:tx>
      <c:layout>
        <c:manualLayout>
          <c:xMode val="edge"/>
          <c:yMode val="edge"/>
          <c:x val="0.16749427160072905"/>
          <c:y val="0.11666665346788704"/>
        </c:manualLayout>
      </c:layout>
    </c:title>
    <c:plotArea>
      <c:layout>
        <c:manualLayout>
          <c:layoutTarget val="inner"/>
          <c:xMode val="edge"/>
          <c:yMode val="edge"/>
          <c:x val="0.11181051436985599"/>
          <c:y val="0.24281156181424102"/>
          <c:w val="0.79516394232200294"/>
          <c:h val="0.69128777589739099"/>
        </c:manualLayout>
      </c:layout>
      <c:ofPieChart>
        <c:ofPieType val="bar"/>
        <c:varyColors val="1"/>
        <c:ser>
          <c:idx val="0"/>
          <c:order val="0"/>
          <c:dLbls>
            <c:dLbl>
              <c:idx val="0"/>
              <c:layout>
                <c:manualLayout>
                  <c:x val="-6.1491844715589918E-2"/>
                  <c:y val="0.16990440651819108"/>
                </c:manualLayout>
              </c:layout>
              <c:tx>
                <c:rich>
                  <a:bodyPr/>
                  <a:lstStyle/>
                  <a:p>
                    <a:r>
                      <a:rPr lang="en-US"/>
                      <a:t>BIODIVERSITY MAINSTREAMING, </a:t>
                    </a:r>
                  </a:p>
                  <a:p>
                    <a:r>
                      <a:rPr lang="en-US"/>
                      <a:t>298,725,126 </a:t>
                    </a:r>
                  </a:p>
                </c:rich>
              </c:tx>
              <c:dLblPos val="bestFit"/>
              <c:showVal val="1"/>
              <c:showCatName val="1"/>
              <c:extLst>
                <c:ext xmlns:c15="http://schemas.microsoft.com/office/drawing/2012/chart" uri="{CE6537A1-D6FC-4f65-9D91-7224C49458BB}">
                  <c15:layout/>
                </c:ext>
              </c:extLst>
            </c:dLbl>
            <c:dLbl>
              <c:idx val="1"/>
              <c:layout>
                <c:manualLayout>
                  <c:x val="0.12332435192312102"/>
                  <c:y val="-0.21237939945024503"/>
                </c:manualLayout>
              </c:layout>
              <c:tx>
                <c:rich>
                  <a:bodyPr/>
                  <a:lstStyle/>
                  <a:p>
                    <a:r>
                      <a:rPr lang="en-US"/>
                      <a:t>PROTECTION, </a:t>
                    </a:r>
                  </a:p>
                  <a:p>
                    <a:r>
                      <a:rPr lang="en-US"/>
                      <a:t> 3,124,936,299 </a:t>
                    </a:r>
                  </a:p>
                </c:rich>
              </c:tx>
              <c:dLblPos val="bestFit"/>
              <c:showVal val="1"/>
              <c:showCatName val="1"/>
              <c:extLst>
                <c:ext xmlns:c15="http://schemas.microsoft.com/office/drawing/2012/chart" uri="{CE6537A1-D6FC-4f65-9D91-7224C49458BB}">
                  <c15:layout/>
                </c:ext>
              </c:extLst>
            </c:dLbl>
            <c:dLbl>
              <c:idx val="2"/>
              <c:layout>
                <c:manualLayout>
                  <c:x val="-4.9115581005657917E-2"/>
                  <c:y val="0.21953445792215803"/>
                </c:manualLayout>
              </c:layout>
              <c:tx>
                <c:rich>
                  <a:bodyPr/>
                  <a:lstStyle/>
                  <a:p>
                    <a:r>
                      <a:rPr lang="en-US"/>
                      <a:t>RESTORATION,  </a:t>
                    </a:r>
                  </a:p>
                  <a:p>
                    <a:r>
                      <a:rPr lang="en-US"/>
                      <a:t>2,629,307,895 </a:t>
                    </a:r>
                  </a:p>
                </c:rich>
              </c:tx>
              <c:dLblPos val="bestFit"/>
              <c:showVal val="1"/>
              <c:showCatName val="1"/>
              <c:extLst>
                <c:ext xmlns:c15="http://schemas.microsoft.com/office/drawing/2012/chart" uri="{CE6537A1-D6FC-4f65-9D91-7224C49458BB}">
                  <c15:layout/>
                </c:ext>
              </c:extLst>
            </c:dLbl>
            <c:dLbl>
              <c:idx val="3"/>
              <c:layout>
                <c:manualLayout>
                  <c:x val="-0.15086947976538803"/>
                  <c:y val="-1.0057470126542E-2"/>
                </c:manualLayout>
              </c:layout>
              <c:tx>
                <c:rich>
                  <a:bodyPr/>
                  <a:lstStyle/>
                  <a:p>
                    <a:r>
                      <a:rPr lang="en-US"/>
                      <a:t>ABS STRATEGIES,  </a:t>
                    </a:r>
                  </a:p>
                  <a:p>
                    <a:r>
                      <a:rPr lang="en-US"/>
                      <a:t>32,377,959 </a:t>
                    </a:r>
                  </a:p>
                </c:rich>
              </c:tx>
              <c:dLblPos val="bestFit"/>
              <c:showVal val="1"/>
              <c:showCatName val="1"/>
              <c:extLst>
                <c:ext xmlns:c15="http://schemas.microsoft.com/office/drawing/2012/chart" uri="{CE6537A1-D6FC-4f65-9D91-7224C49458BB}">
                  <c15:layout/>
                </c:ext>
              </c:extLst>
            </c:dLbl>
            <c:dLbl>
              <c:idx val="4"/>
              <c:layout>
                <c:manualLayout>
                  <c:x val="-0.14576582869548502"/>
                  <c:y val="-4.5645075838869013E-3"/>
                </c:manualLayout>
              </c:layout>
              <c:tx>
                <c:rich>
                  <a:bodyPr/>
                  <a:lstStyle/>
                  <a:p>
                    <a:r>
                      <a:rPr lang="en-US"/>
                      <a:t>ENHANCE IMPLEMENTATION,  </a:t>
                    </a:r>
                  </a:p>
                  <a:p>
                    <a:r>
                      <a:rPr lang="en-US"/>
                      <a:t>212,010,317 </a:t>
                    </a:r>
                  </a:p>
                </c:rich>
              </c:tx>
              <c:dLblPos val="bestFit"/>
              <c:showVal val="1"/>
              <c:showCatName val="1"/>
              <c:extLst>
                <c:ext xmlns:c15="http://schemas.microsoft.com/office/drawing/2012/chart" uri="{CE6537A1-D6FC-4f65-9D91-7224C49458BB}">
                  <c15:layout/>
                </c:ext>
              </c:extLst>
            </c:dLbl>
            <c:dLbl>
              <c:idx val="5"/>
              <c:layout>
                <c:manualLayout>
                  <c:x val="-0.106007234062773"/>
                  <c:y val="-4.5890573141170402E-3"/>
                </c:manualLayout>
              </c:layout>
              <c:dLblPos val="bestFit"/>
              <c:showVal val="1"/>
              <c:showCatName val="1"/>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800"/>
                </a:pPr>
                <a:endParaRPr lang="en-US"/>
              </a:p>
            </c:txPr>
            <c:dLblPos val="bestFit"/>
            <c:showVal val="1"/>
            <c:showCatName val="1"/>
            <c:showLeaderLines val="1"/>
            <c:extLst>
              <c:ext xmlns:c15="http://schemas.microsoft.com/office/drawing/2012/chart" uri="{CE6537A1-D6FC-4f65-9D91-7224C49458BB}">
                <c15:layout/>
              </c:ext>
            </c:extLst>
          </c:dLbls>
          <c:cat>
            <c:strRef>
              <c:f>'[TOTALS FOR PBSAP v3.xlsx]Aichi Targets'!$A$118:$A$122</c:f>
              <c:strCache>
                <c:ptCount val="5"/>
                <c:pt idx="0">
                  <c:v>BIODIVERSITY MAINSTREAMING</c:v>
                </c:pt>
                <c:pt idx="1">
                  <c:v>PROTECTION</c:v>
                </c:pt>
                <c:pt idx="2">
                  <c:v>RESTORATION</c:v>
                </c:pt>
                <c:pt idx="3">
                  <c:v>ABS STRATEGIES</c:v>
                </c:pt>
                <c:pt idx="4">
                  <c:v>ENHANCE IMPLEMENTATION</c:v>
                </c:pt>
              </c:strCache>
            </c:strRef>
          </c:cat>
          <c:val>
            <c:numRef>
              <c:f>'[TOTALS FOR PBSAP v3.xlsx]Aichi Targets'!$C$118:$C$122</c:f>
              <c:numCache>
                <c:formatCode>_(* #,##0_);_(* \(#,##0\);_(* "-"??_);_(@_)</c:formatCode>
                <c:ptCount val="5"/>
                <c:pt idx="0">
                  <c:v>298725126.16560006</c:v>
                </c:pt>
                <c:pt idx="1">
                  <c:v>3124936299.2882099</c:v>
                </c:pt>
                <c:pt idx="2">
                  <c:v>2629307894.6336899</c:v>
                </c:pt>
                <c:pt idx="3">
                  <c:v>32377959.200779803</c:v>
                </c:pt>
                <c:pt idx="4">
                  <c:v>212010316.96803305</c:v>
                </c:pt>
              </c:numCache>
            </c:numRef>
          </c:val>
        </c:ser>
        <c:dLbls>
          <c:showCatName val="1"/>
          <c:showPercent val="1"/>
        </c:dLbls>
        <c:gapWidth val="100"/>
        <c:secondPieSize val="75"/>
        <c:serLines/>
      </c:ofPieChart>
    </c:plotArea>
    <c:plotVisOnly val="1"/>
    <c:dispBlanksAs val="zero"/>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FD538A-B959-46A1-8C78-1E8DC3C83C35}" type="doc">
      <dgm:prSet loTypeId="urn:microsoft.com/office/officeart/2005/8/layout/radial3" loCatId="cycle" qsTypeId="urn:microsoft.com/office/officeart/2005/8/quickstyle/simple1" qsCatId="simple" csTypeId="urn:microsoft.com/office/officeart/2005/8/colors/colorful3" csCatId="colorful" phldr="1"/>
      <dgm:spPr/>
      <dgm:t>
        <a:bodyPr/>
        <a:lstStyle/>
        <a:p>
          <a:endParaRPr lang="en-PH"/>
        </a:p>
      </dgm:t>
    </dgm:pt>
    <dgm:pt modelId="{6464B87B-70A9-49F3-B388-38D6ACCE7C1C}">
      <dgm:prSet phldrT="[Text]"/>
      <dgm:spPr/>
      <dgm:t>
        <a:bodyPr/>
        <a:lstStyle/>
        <a:p>
          <a:r>
            <a:rPr lang="en-PH" dirty="0" smtClean="0">
              <a:latin typeface="Adobe Fan Heiti Std B" panose="020B0700000000000000" pitchFamily="34" charset="-128"/>
              <a:ea typeface="Adobe Fan Heiti Std B" panose="020B0700000000000000" pitchFamily="34" charset="-128"/>
            </a:rPr>
            <a:t>BIOFIN</a:t>
          </a:r>
          <a:endParaRPr lang="en-PH" dirty="0">
            <a:latin typeface="Adobe Fan Heiti Std B" panose="020B0700000000000000" pitchFamily="34" charset="-128"/>
            <a:ea typeface="Adobe Fan Heiti Std B" panose="020B0700000000000000" pitchFamily="34" charset="-128"/>
          </a:endParaRPr>
        </a:p>
      </dgm:t>
    </dgm:pt>
    <dgm:pt modelId="{339242F7-6041-4EA5-81AE-FA3AABD956B8}" type="parTrans" cxnId="{07BFE091-9CB2-49C8-B834-FE371652D398}">
      <dgm:prSet/>
      <dgm:spPr/>
      <dgm:t>
        <a:bodyPr/>
        <a:lstStyle/>
        <a:p>
          <a:endParaRPr lang="en-PH"/>
        </a:p>
      </dgm:t>
    </dgm:pt>
    <dgm:pt modelId="{8CEB3D05-7AD1-4794-9470-A357B2014618}" type="sibTrans" cxnId="{07BFE091-9CB2-49C8-B834-FE371652D398}">
      <dgm:prSet/>
      <dgm:spPr/>
      <dgm:t>
        <a:bodyPr/>
        <a:lstStyle/>
        <a:p>
          <a:endParaRPr lang="en-PH"/>
        </a:p>
      </dgm:t>
    </dgm:pt>
    <dgm:pt modelId="{B3070353-04BC-4B31-9B76-99E80FE15509}">
      <dgm:prSet phldrT="[Text]"/>
      <dgm:spPr/>
      <dgm:t>
        <a:bodyPr/>
        <a:lstStyle/>
        <a:p>
          <a:r>
            <a:rPr lang="en-PH" dirty="0" smtClean="0">
              <a:latin typeface="Adobe Fan Heiti Std B" panose="020B0700000000000000" pitchFamily="34" charset="-128"/>
              <a:ea typeface="Adobe Fan Heiti Std B" panose="020B0700000000000000" pitchFamily="34" charset="-128"/>
            </a:rPr>
            <a:t>WAVES</a:t>
          </a:r>
          <a:endParaRPr lang="en-PH" dirty="0">
            <a:latin typeface="Adobe Fan Heiti Std B" panose="020B0700000000000000" pitchFamily="34" charset="-128"/>
            <a:ea typeface="Adobe Fan Heiti Std B" panose="020B0700000000000000" pitchFamily="34" charset="-128"/>
          </a:endParaRPr>
        </a:p>
      </dgm:t>
    </dgm:pt>
    <dgm:pt modelId="{A9191118-AA9D-41F9-9E6E-EC1A7A496DEF}" type="parTrans" cxnId="{88CCA3AE-DD35-4D52-998D-2D340849E8C0}">
      <dgm:prSet/>
      <dgm:spPr/>
      <dgm:t>
        <a:bodyPr/>
        <a:lstStyle/>
        <a:p>
          <a:endParaRPr lang="en-PH"/>
        </a:p>
      </dgm:t>
    </dgm:pt>
    <dgm:pt modelId="{CB6FB501-8E6C-4C60-AE4A-148A4683424D}" type="sibTrans" cxnId="{88CCA3AE-DD35-4D52-998D-2D340849E8C0}">
      <dgm:prSet/>
      <dgm:spPr/>
      <dgm:t>
        <a:bodyPr/>
        <a:lstStyle/>
        <a:p>
          <a:endParaRPr lang="en-PH"/>
        </a:p>
      </dgm:t>
    </dgm:pt>
    <dgm:pt modelId="{9EBB2AA3-8D9D-4B3A-B77A-DCE2F37E0364}">
      <dgm:prSet phldrT="[Text]"/>
      <dgm:spPr/>
      <dgm:t>
        <a:bodyPr/>
        <a:lstStyle/>
        <a:p>
          <a:r>
            <a:rPr lang="en-PH" dirty="0" smtClean="0">
              <a:latin typeface="Adobe Fan Heiti Std B" panose="020B0700000000000000" pitchFamily="34" charset="-128"/>
              <a:ea typeface="Adobe Fan Heiti Std B" panose="020B0700000000000000" pitchFamily="34" charset="-128"/>
            </a:rPr>
            <a:t>CCRES</a:t>
          </a:r>
          <a:endParaRPr lang="en-PH" dirty="0">
            <a:latin typeface="Adobe Fan Heiti Std B" panose="020B0700000000000000" pitchFamily="34" charset="-128"/>
            <a:ea typeface="Adobe Fan Heiti Std B" panose="020B0700000000000000" pitchFamily="34" charset="-128"/>
          </a:endParaRPr>
        </a:p>
      </dgm:t>
    </dgm:pt>
    <dgm:pt modelId="{AF739CB8-A05E-4116-A087-A04862E675B1}" type="parTrans" cxnId="{630929CB-B8D9-4DC8-94BA-74F536272EEC}">
      <dgm:prSet/>
      <dgm:spPr/>
      <dgm:t>
        <a:bodyPr/>
        <a:lstStyle/>
        <a:p>
          <a:endParaRPr lang="en-PH"/>
        </a:p>
      </dgm:t>
    </dgm:pt>
    <dgm:pt modelId="{C01ACAAD-C013-4BE1-8171-42FD9566C419}" type="sibTrans" cxnId="{630929CB-B8D9-4DC8-94BA-74F536272EEC}">
      <dgm:prSet/>
      <dgm:spPr/>
      <dgm:t>
        <a:bodyPr/>
        <a:lstStyle/>
        <a:p>
          <a:endParaRPr lang="en-PH"/>
        </a:p>
      </dgm:t>
    </dgm:pt>
    <dgm:pt modelId="{AC92D4F6-B100-44DF-A57D-E7ACEFF460F8}">
      <dgm:prSet phldrT="[Text]"/>
      <dgm:spPr/>
      <dgm:t>
        <a:bodyPr/>
        <a:lstStyle/>
        <a:p>
          <a:r>
            <a:rPr lang="en-PH" dirty="0" smtClean="0">
              <a:latin typeface="Adobe Fan Heiti Std B" panose="020B0700000000000000" pitchFamily="34" charset="-128"/>
              <a:ea typeface="Adobe Fan Heiti Std B" panose="020B0700000000000000" pitchFamily="34" charset="-128"/>
            </a:rPr>
            <a:t>SEEA</a:t>
          </a:r>
          <a:endParaRPr lang="en-PH" dirty="0">
            <a:latin typeface="Adobe Fan Heiti Std B" panose="020B0700000000000000" pitchFamily="34" charset="-128"/>
            <a:ea typeface="Adobe Fan Heiti Std B" panose="020B0700000000000000" pitchFamily="34" charset="-128"/>
          </a:endParaRPr>
        </a:p>
      </dgm:t>
    </dgm:pt>
    <dgm:pt modelId="{C0CD2073-F693-4EEE-93DA-72EFB7A35EF9}" type="parTrans" cxnId="{C0ACC5F9-8A95-4F4B-8EBA-C3FC0FF514C2}">
      <dgm:prSet/>
      <dgm:spPr/>
      <dgm:t>
        <a:bodyPr/>
        <a:lstStyle/>
        <a:p>
          <a:endParaRPr lang="en-PH"/>
        </a:p>
      </dgm:t>
    </dgm:pt>
    <dgm:pt modelId="{E232CBA0-1E42-496E-BF6E-1DDA4F4702FB}" type="sibTrans" cxnId="{C0ACC5F9-8A95-4F4B-8EBA-C3FC0FF514C2}">
      <dgm:prSet/>
      <dgm:spPr/>
      <dgm:t>
        <a:bodyPr/>
        <a:lstStyle/>
        <a:p>
          <a:endParaRPr lang="en-PH"/>
        </a:p>
      </dgm:t>
    </dgm:pt>
    <dgm:pt modelId="{B54EB36B-DC9A-4263-9D4B-DC014251828A}">
      <dgm:prSet phldrT="[Text]"/>
      <dgm:spPr/>
      <dgm:t>
        <a:bodyPr/>
        <a:lstStyle/>
        <a:p>
          <a:r>
            <a:rPr lang="en-PH" dirty="0" smtClean="0">
              <a:latin typeface="Adobe Fan Heiti Std B" panose="020B0700000000000000" pitchFamily="34" charset="-128"/>
              <a:ea typeface="Adobe Fan Heiti Std B" panose="020B0700000000000000" pitchFamily="34" charset="-128"/>
            </a:rPr>
            <a:t>TEEB</a:t>
          </a:r>
          <a:endParaRPr lang="en-PH" dirty="0">
            <a:latin typeface="Adobe Fan Heiti Std B" panose="020B0700000000000000" pitchFamily="34" charset="-128"/>
            <a:ea typeface="Adobe Fan Heiti Std B" panose="020B0700000000000000" pitchFamily="34" charset="-128"/>
          </a:endParaRPr>
        </a:p>
      </dgm:t>
    </dgm:pt>
    <dgm:pt modelId="{F2033D81-D567-43B6-A157-EEAC3DA327D1}" type="parTrans" cxnId="{9A936C89-D042-4DCC-94EF-D6CCC4531805}">
      <dgm:prSet/>
      <dgm:spPr/>
      <dgm:t>
        <a:bodyPr/>
        <a:lstStyle/>
        <a:p>
          <a:endParaRPr lang="en-PH"/>
        </a:p>
      </dgm:t>
    </dgm:pt>
    <dgm:pt modelId="{3BF37B90-3AF4-470F-93B6-DCD89FC2E8F4}" type="sibTrans" cxnId="{9A936C89-D042-4DCC-94EF-D6CCC4531805}">
      <dgm:prSet/>
      <dgm:spPr/>
      <dgm:t>
        <a:bodyPr/>
        <a:lstStyle/>
        <a:p>
          <a:endParaRPr lang="en-PH"/>
        </a:p>
      </dgm:t>
    </dgm:pt>
    <dgm:pt modelId="{F139D837-0DB5-4183-B9BF-DC2BB2249BD8}" type="pres">
      <dgm:prSet presAssocID="{BBFD538A-B959-46A1-8C78-1E8DC3C83C35}" presName="composite" presStyleCnt="0">
        <dgm:presLayoutVars>
          <dgm:chMax val="1"/>
          <dgm:dir/>
          <dgm:resizeHandles val="exact"/>
        </dgm:presLayoutVars>
      </dgm:prSet>
      <dgm:spPr/>
      <dgm:t>
        <a:bodyPr/>
        <a:lstStyle/>
        <a:p>
          <a:endParaRPr lang="en-PH"/>
        </a:p>
      </dgm:t>
    </dgm:pt>
    <dgm:pt modelId="{250A99BA-C9FA-4982-AA15-DBE877F191B8}" type="pres">
      <dgm:prSet presAssocID="{BBFD538A-B959-46A1-8C78-1E8DC3C83C35}" presName="radial" presStyleCnt="0">
        <dgm:presLayoutVars>
          <dgm:animLvl val="ctr"/>
        </dgm:presLayoutVars>
      </dgm:prSet>
      <dgm:spPr/>
    </dgm:pt>
    <dgm:pt modelId="{D3DA3C5E-B520-48FA-820E-C736B84BA031}" type="pres">
      <dgm:prSet presAssocID="{6464B87B-70A9-49F3-B388-38D6ACCE7C1C}" presName="centerShape" presStyleLbl="vennNode1" presStyleIdx="0" presStyleCnt="5"/>
      <dgm:spPr/>
      <dgm:t>
        <a:bodyPr/>
        <a:lstStyle/>
        <a:p>
          <a:endParaRPr lang="en-PH"/>
        </a:p>
      </dgm:t>
    </dgm:pt>
    <dgm:pt modelId="{B9B6D029-D771-480A-A23D-1857444C2655}" type="pres">
      <dgm:prSet presAssocID="{B3070353-04BC-4B31-9B76-99E80FE15509}" presName="node" presStyleLbl="vennNode1" presStyleIdx="1" presStyleCnt="5" custScaleX="118843" custScaleY="118843">
        <dgm:presLayoutVars>
          <dgm:bulletEnabled val="1"/>
        </dgm:presLayoutVars>
      </dgm:prSet>
      <dgm:spPr/>
      <dgm:t>
        <a:bodyPr/>
        <a:lstStyle/>
        <a:p>
          <a:endParaRPr lang="en-PH"/>
        </a:p>
      </dgm:t>
    </dgm:pt>
    <dgm:pt modelId="{917B5395-588C-40B0-9E43-2EE51ED35F2E}" type="pres">
      <dgm:prSet presAssocID="{9EBB2AA3-8D9D-4B3A-B77A-DCE2F37E0364}" presName="node" presStyleLbl="vennNode1" presStyleIdx="2" presStyleCnt="5" custScaleX="118843" custScaleY="118843">
        <dgm:presLayoutVars>
          <dgm:bulletEnabled val="1"/>
        </dgm:presLayoutVars>
      </dgm:prSet>
      <dgm:spPr/>
      <dgm:t>
        <a:bodyPr/>
        <a:lstStyle/>
        <a:p>
          <a:endParaRPr lang="en-PH"/>
        </a:p>
      </dgm:t>
    </dgm:pt>
    <dgm:pt modelId="{9EC69C21-FB73-4D8A-B3B9-0EAE83D6E1F2}" type="pres">
      <dgm:prSet presAssocID="{AC92D4F6-B100-44DF-A57D-E7ACEFF460F8}" presName="node" presStyleLbl="vennNode1" presStyleIdx="3" presStyleCnt="5" custScaleX="118843" custScaleY="118843">
        <dgm:presLayoutVars>
          <dgm:bulletEnabled val="1"/>
        </dgm:presLayoutVars>
      </dgm:prSet>
      <dgm:spPr/>
      <dgm:t>
        <a:bodyPr/>
        <a:lstStyle/>
        <a:p>
          <a:endParaRPr lang="en-PH"/>
        </a:p>
      </dgm:t>
    </dgm:pt>
    <dgm:pt modelId="{1484E2BD-41A6-4E47-915F-7D65467EB0BE}" type="pres">
      <dgm:prSet presAssocID="{B54EB36B-DC9A-4263-9D4B-DC014251828A}" presName="node" presStyleLbl="vennNode1" presStyleIdx="4" presStyleCnt="5" custScaleX="118843" custScaleY="118843">
        <dgm:presLayoutVars>
          <dgm:bulletEnabled val="1"/>
        </dgm:presLayoutVars>
      </dgm:prSet>
      <dgm:spPr/>
      <dgm:t>
        <a:bodyPr/>
        <a:lstStyle/>
        <a:p>
          <a:endParaRPr lang="en-PH"/>
        </a:p>
      </dgm:t>
    </dgm:pt>
  </dgm:ptLst>
  <dgm:cxnLst>
    <dgm:cxn modelId="{03F59087-9474-49C0-BD2B-857EE6E2D538}" type="presOf" srcId="{B54EB36B-DC9A-4263-9D4B-DC014251828A}" destId="{1484E2BD-41A6-4E47-915F-7D65467EB0BE}" srcOrd="0" destOrd="0" presId="urn:microsoft.com/office/officeart/2005/8/layout/radial3"/>
    <dgm:cxn modelId="{C0ACC5F9-8A95-4F4B-8EBA-C3FC0FF514C2}" srcId="{6464B87B-70A9-49F3-B388-38D6ACCE7C1C}" destId="{AC92D4F6-B100-44DF-A57D-E7ACEFF460F8}" srcOrd="2" destOrd="0" parTransId="{C0CD2073-F693-4EEE-93DA-72EFB7A35EF9}" sibTransId="{E232CBA0-1E42-496E-BF6E-1DDA4F4702FB}"/>
    <dgm:cxn modelId="{88CCA3AE-DD35-4D52-998D-2D340849E8C0}" srcId="{6464B87B-70A9-49F3-B388-38D6ACCE7C1C}" destId="{B3070353-04BC-4B31-9B76-99E80FE15509}" srcOrd="0" destOrd="0" parTransId="{A9191118-AA9D-41F9-9E6E-EC1A7A496DEF}" sibTransId="{CB6FB501-8E6C-4C60-AE4A-148A4683424D}"/>
    <dgm:cxn modelId="{9A936C89-D042-4DCC-94EF-D6CCC4531805}" srcId="{6464B87B-70A9-49F3-B388-38D6ACCE7C1C}" destId="{B54EB36B-DC9A-4263-9D4B-DC014251828A}" srcOrd="3" destOrd="0" parTransId="{F2033D81-D567-43B6-A157-EEAC3DA327D1}" sibTransId="{3BF37B90-3AF4-470F-93B6-DCD89FC2E8F4}"/>
    <dgm:cxn modelId="{07BFE091-9CB2-49C8-B834-FE371652D398}" srcId="{BBFD538A-B959-46A1-8C78-1E8DC3C83C35}" destId="{6464B87B-70A9-49F3-B388-38D6ACCE7C1C}" srcOrd="0" destOrd="0" parTransId="{339242F7-6041-4EA5-81AE-FA3AABD956B8}" sibTransId="{8CEB3D05-7AD1-4794-9470-A357B2014618}"/>
    <dgm:cxn modelId="{15251DAF-89F5-4A00-8247-24D70C4949A5}" type="presOf" srcId="{6464B87B-70A9-49F3-B388-38D6ACCE7C1C}" destId="{D3DA3C5E-B520-48FA-820E-C736B84BA031}" srcOrd="0" destOrd="0" presId="urn:microsoft.com/office/officeart/2005/8/layout/radial3"/>
    <dgm:cxn modelId="{347A13EF-246B-43A3-990B-7BDB48E79C59}" type="presOf" srcId="{AC92D4F6-B100-44DF-A57D-E7ACEFF460F8}" destId="{9EC69C21-FB73-4D8A-B3B9-0EAE83D6E1F2}" srcOrd="0" destOrd="0" presId="urn:microsoft.com/office/officeart/2005/8/layout/radial3"/>
    <dgm:cxn modelId="{98BF789D-96D9-4ACA-970E-316258646FA0}" type="presOf" srcId="{BBFD538A-B959-46A1-8C78-1E8DC3C83C35}" destId="{F139D837-0DB5-4183-B9BF-DC2BB2249BD8}" srcOrd="0" destOrd="0" presId="urn:microsoft.com/office/officeart/2005/8/layout/radial3"/>
    <dgm:cxn modelId="{11CB6812-0FF6-4912-8812-2237B5803723}" type="presOf" srcId="{9EBB2AA3-8D9D-4B3A-B77A-DCE2F37E0364}" destId="{917B5395-588C-40B0-9E43-2EE51ED35F2E}" srcOrd="0" destOrd="0" presId="urn:microsoft.com/office/officeart/2005/8/layout/radial3"/>
    <dgm:cxn modelId="{090B4BE9-043F-4CA9-8CCD-2F14917CFE5D}" type="presOf" srcId="{B3070353-04BC-4B31-9B76-99E80FE15509}" destId="{B9B6D029-D771-480A-A23D-1857444C2655}" srcOrd="0" destOrd="0" presId="urn:microsoft.com/office/officeart/2005/8/layout/radial3"/>
    <dgm:cxn modelId="{630929CB-B8D9-4DC8-94BA-74F536272EEC}" srcId="{6464B87B-70A9-49F3-B388-38D6ACCE7C1C}" destId="{9EBB2AA3-8D9D-4B3A-B77A-DCE2F37E0364}" srcOrd="1" destOrd="0" parTransId="{AF739CB8-A05E-4116-A087-A04862E675B1}" sibTransId="{C01ACAAD-C013-4BE1-8171-42FD9566C419}"/>
    <dgm:cxn modelId="{261A94BC-1093-4A96-8299-A57A424C1E17}" type="presParOf" srcId="{F139D837-0DB5-4183-B9BF-DC2BB2249BD8}" destId="{250A99BA-C9FA-4982-AA15-DBE877F191B8}" srcOrd="0" destOrd="0" presId="urn:microsoft.com/office/officeart/2005/8/layout/radial3"/>
    <dgm:cxn modelId="{C342BF0A-D63A-489B-8496-A511F0B859E5}" type="presParOf" srcId="{250A99BA-C9FA-4982-AA15-DBE877F191B8}" destId="{D3DA3C5E-B520-48FA-820E-C736B84BA031}" srcOrd="0" destOrd="0" presId="urn:microsoft.com/office/officeart/2005/8/layout/radial3"/>
    <dgm:cxn modelId="{EB838315-69EB-4051-8BCF-D993CBA126F1}" type="presParOf" srcId="{250A99BA-C9FA-4982-AA15-DBE877F191B8}" destId="{B9B6D029-D771-480A-A23D-1857444C2655}" srcOrd="1" destOrd="0" presId="urn:microsoft.com/office/officeart/2005/8/layout/radial3"/>
    <dgm:cxn modelId="{B6453E48-0450-4648-AA63-9822E48F9291}" type="presParOf" srcId="{250A99BA-C9FA-4982-AA15-DBE877F191B8}" destId="{917B5395-588C-40B0-9E43-2EE51ED35F2E}" srcOrd="2" destOrd="0" presId="urn:microsoft.com/office/officeart/2005/8/layout/radial3"/>
    <dgm:cxn modelId="{E3F8AF17-2D1F-4614-AC9C-5C8CC874A1CB}" type="presParOf" srcId="{250A99BA-C9FA-4982-AA15-DBE877F191B8}" destId="{9EC69C21-FB73-4D8A-B3B9-0EAE83D6E1F2}" srcOrd="3" destOrd="0" presId="urn:microsoft.com/office/officeart/2005/8/layout/radial3"/>
    <dgm:cxn modelId="{14308993-9937-4004-826F-54998B18D887}" type="presParOf" srcId="{250A99BA-C9FA-4982-AA15-DBE877F191B8}" destId="{1484E2BD-41A6-4E47-915F-7D65467EB0BE}" srcOrd="4"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84BF9C-316A-4FB3-9A1D-684F580D5762}" type="doc">
      <dgm:prSet loTypeId="urn:microsoft.com/office/officeart/2005/8/layout/default#1" loCatId="list" qsTypeId="urn:microsoft.com/office/officeart/2005/8/quickstyle/simple1" qsCatId="simple" csTypeId="urn:microsoft.com/office/officeart/2005/8/colors/colorful1#1" csCatId="colorful" phldr="1"/>
      <dgm:spPr/>
      <dgm:t>
        <a:bodyPr/>
        <a:lstStyle/>
        <a:p>
          <a:endParaRPr lang="en-PH"/>
        </a:p>
      </dgm:t>
    </dgm:pt>
    <dgm:pt modelId="{A03F0132-D9CE-45E0-9169-82CD23CC2C40}">
      <dgm:prSet phldrT="[Text]"/>
      <dgm:spPr/>
      <dgm:t>
        <a:bodyPr/>
        <a:lstStyle/>
        <a:p>
          <a:r>
            <a:rPr lang="en-PH" dirty="0" smtClean="0">
              <a:latin typeface="Adobe Fan Heiti Std B" panose="020B0700000000000000" pitchFamily="34" charset="-128"/>
              <a:ea typeface="Adobe Fan Heiti Std B" panose="020B0700000000000000" pitchFamily="34" charset="-128"/>
            </a:rPr>
            <a:t>Bhutan </a:t>
          </a:r>
          <a:endParaRPr lang="en-PH" dirty="0">
            <a:latin typeface="Adobe Fan Heiti Std B" panose="020B0700000000000000" pitchFamily="34" charset="-128"/>
            <a:ea typeface="Adobe Fan Heiti Std B" panose="020B0700000000000000" pitchFamily="34" charset="-128"/>
          </a:endParaRPr>
        </a:p>
      </dgm:t>
    </dgm:pt>
    <dgm:pt modelId="{F79E181C-27A2-4B0B-A755-01E883213E83}" type="parTrans" cxnId="{93920C60-C9D6-4873-8CA4-FE9FCB4E7651}">
      <dgm:prSet/>
      <dgm:spPr/>
      <dgm:t>
        <a:bodyPr/>
        <a:lstStyle/>
        <a:p>
          <a:endParaRPr lang="en-PH">
            <a:latin typeface="Adobe Fan Heiti Std B" panose="020B0700000000000000" pitchFamily="34" charset="-128"/>
            <a:ea typeface="Adobe Fan Heiti Std B" panose="020B0700000000000000" pitchFamily="34" charset="-128"/>
          </a:endParaRPr>
        </a:p>
      </dgm:t>
    </dgm:pt>
    <dgm:pt modelId="{37D42FE8-2E30-45B2-A448-EAB32FB48D63}" type="sibTrans" cxnId="{93920C60-C9D6-4873-8CA4-FE9FCB4E7651}">
      <dgm:prSet/>
      <dgm:spPr/>
      <dgm:t>
        <a:bodyPr/>
        <a:lstStyle/>
        <a:p>
          <a:endParaRPr lang="en-PH">
            <a:latin typeface="Adobe Fan Heiti Std B" panose="020B0700000000000000" pitchFamily="34" charset="-128"/>
            <a:ea typeface="Adobe Fan Heiti Std B" panose="020B0700000000000000" pitchFamily="34" charset="-128"/>
          </a:endParaRPr>
        </a:p>
      </dgm:t>
    </dgm:pt>
    <dgm:pt modelId="{DC4FC4CE-9F8D-4FE7-B076-BC3AF92B296A}">
      <dgm:prSet phldrT="[Text]"/>
      <dgm:spPr/>
      <dgm:t>
        <a:bodyPr/>
        <a:lstStyle/>
        <a:p>
          <a:r>
            <a:rPr lang="en-PH" dirty="0" smtClean="0">
              <a:latin typeface="Adobe Fan Heiti Std B" panose="020B0700000000000000" pitchFamily="34" charset="-128"/>
              <a:ea typeface="Adobe Fan Heiti Std B" panose="020B0700000000000000" pitchFamily="34" charset="-128"/>
            </a:rPr>
            <a:t>Ecuador</a:t>
          </a:r>
          <a:endParaRPr lang="en-PH" dirty="0">
            <a:latin typeface="Adobe Fan Heiti Std B" panose="020B0700000000000000" pitchFamily="34" charset="-128"/>
            <a:ea typeface="Adobe Fan Heiti Std B" panose="020B0700000000000000" pitchFamily="34" charset="-128"/>
          </a:endParaRPr>
        </a:p>
      </dgm:t>
    </dgm:pt>
    <dgm:pt modelId="{187C6888-E1D9-4DBA-A571-526BF6806537}" type="parTrans" cxnId="{A9D7BFB4-D605-4CC0-AA09-EC312E19AE3A}">
      <dgm:prSet/>
      <dgm:spPr/>
      <dgm:t>
        <a:bodyPr/>
        <a:lstStyle/>
        <a:p>
          <a:endParaRPr lang="en-PH">
            <a:latin typeface="Adobe Fan Heiti Std B" panose="020B0700000000000000" pitchFamily="34" charset="-128"/>
            <a:ea typeface="Adobe Fan Heiti Std B" panose="020B0700000000000000" pitchFamily="34" charset="-128"/>
          </a:endParaRPr>
        </a:p>
      </dgm:t>
    </dgm:pt>
    <dgm:pt modelId="{5889D237-1214-4775-A4BF-1C67337A2918}" type="sibTrans" cxnId="{A9D7BFB4-D605-4CC0-AA09-EC312E19AE3A}">
      <dgm:prSet/>
      <dgm:spPr/>
      <dgm:t>
        <a:bodyPr/>
        <a:lstStyle/>
        <a:p>
          <a:endParaRPr lang="en-PH">
            <a:latin typeface="Adobe Fan Heiti Std B" panose="020B0700000000000000" pitchFamily="34" charset="-128"/>
            <a:ea typeface="Adobe Fan Heiti Std B" panose="020B0700000000000000" pitchFamily="34" charset="-128"/>
          </a:endParaRPr>
        </a:p>
      </dgm:t>
    </dgm:pt>
    <dgm:pt modelId="{1FA62965-B55E-4186-A0E7-DF8883A5EBE4}">
      <dgm:prSet phldrT="[Text]"/>
      <dgm:spPr/>
      <dgm:t>
        <a:bodyPr/>
        <a:lstStyle/>
        <a:p>
          <a:r>
            <a:rPr lang="en-PH" dirty="0" smtClean="0">
              <a:latin typeface="Adobe Fan Heiti Std B" panose="020B0700000000000000" pitchFamily="34" charset="-128"/>
              <a:ea typeface="Adobe Fan Heiti Std B" panose="020B0700000000000000" pitchFamily="34" charset="-128"/>
            </a:rPr>
            <a:t>Liberia</a:t>
          </a:r>
          <a:endParaRPr lang="en-PH" dirty="0">
            <a:latin typeface="Adobe Fan Heiti Std B" panose="020B0700000000000000" pitchFamily="34" charset="-128"/>
            <a:ea typeface="Adobe Fan Heiti Std B" panose="020B0700000000000000" pitchFamily="34" charset="-128"/>
          </a:endParaRPr>
        </a:p>
      </dgm:t>
    </dgm:pt>
    <dgm:pt modelId="{EE4C99F5-3198-4CBF-A30B-66FC8076132D}" type="parTrans" cxnId="{98B443FA-1384-402A-A594-E64B8FB35E2B}">
      <dgm:prSet/>
      <dgm:spPr/>
      <dgm:t>
        <a:bodyPr/>
        <a:lstStyle/>
        <a:p>
          <a:endParaRPr lang="en-PH">
            <a:latin typeface="Adobe Fan Heiti Std B" panose="020B0700000000000000" pitchFamily="34" charset="-128"/>
            <a:ea typeface="Adobe Fan Heiti Std B" panose="020B0700000000000000" pitchFamily="34" charset="-128"/>
          </a:endParaRPr>
        </a:p>
      </dgm:t>
    </dgm:pt>
    <dgm:pt modelId="{EDD7788F-4803-4673-8C10-BEDCE20CE41F}" type="sibTrans" cxnId="{98B443FA-1384-402A-A594-E64B8FB35E2B}">
      <dgm:prSet/>
      <dgm:spPr/>
      <dgm:t>
        <a:bodyPr/>
        <a:lstStyle/>
        <a:p>
          <a:endParaRPr lang="en-PH">
            <a:latin typeface="Adobe Fan Heiti Std B" panose="020B0700000000000000" pitchFamily="34" charset="-128"/>
            <a:ea typeface="Adobe Fan Heiti Std B" panose="020B0700000000000000" pitchFamily="34" charset="-128"/>
          </a:endParaRPr>
        </a:p>
      </dgm:t>
    </dgm:pt>
    <dgm:pt modelId="{3EFAE2BF-607C-4F85-8659-65431D209261}">
      <dgm:prSet phldrT="[Text]"/>
      <dgm:spPr/>
      <dgm:t>
        <a:bodyPr/>
        <a:lstStyle/>
        <a:p>
          <a:r>
            <a:rPr lang="en-PH" dirty="0" smtClean="0">
              <a:latin typeface="Adobe Fan Heiti Std B" panose="020B0700000000000000" pitchFamily="34" charset="-128"/>
              <a:ea typeface="Adobe Fan Heiti Std B" panose="020B0700000000000000" pitchFamily="34" charset="-128"/>
            </a:rPr>
            <a:t>Philippines</a:t>
          </a:r>
          <a:endParaRPr lang="en-PH" dirty="0">
            <a:latin typeface="Adobe Fan Heiti Std B" panose="020B0700000000000000" pitchFamily="34" charset="-128"/>
            <a:ea typeface="Adobe Fan Heiti Std B" panose="020B0700000000000000" pitchFamily="34" charset="-128"/>
          </a:endParaRPr>
        </a:p>
      </dgm:t>
    </dgm:pt>
    <dgm:pt modelId="{5A1A4F01-4A13-4D5E-A938-E17FD621B1A0}" type="parTrans" cxnId="{98421DD4-CDB7-4C66-AD4D-0B9F620FF169}">
      <dgm:prSet/>
      <dgm:spPr/>
      <dgm:t>
        <a:bodyPr/>
        <a:lstStyle/>
        <a:p>
          <a:endParaRPr lang="en-PH">
            <a:latin typeface="Adobe Fan Heiti Std B" panose="020B0700000000000000" pitchFamily="34" charset="-128"/>
            <a:ea typeface="Adobe Fan Heiti Std B" panose="020B0700000000000000" pitchFamily="34" charset="-128"/>
          </a:endParaRPr>
        </a:p>
      </dgm:t>
    </dgm:pt>
    <dgm:pt modelId="{DA553B34-C708-4C7E-83AF-5228A72E0356}" type="sibTrans" cxnId="{98421DD4-CDB7-4C66-AD4D-0B9F620FF169}">
      <dgm:prSet/>
      <dgm:spPr/>
      <dgm:t>
        <a:bodyPr/>
        <a:lstStyle/>
        <a:p>
          <a:endParaRPr lang="en-PH">
            <a:latin typeface="Adobe Fan Heiti Std B" panose="020B0700000000000000" pitchFamily="34" charset="-128"/>
            <a:ea typeface="Adobe Fan Heiti Std B" panose="020B0700000000000000" pitchFamily="34" charset="-128"/>
          </a:endParaRPr>
        </a:p>
      </dgm:t>
    </dgm:pt>
    <dgm:pt modelId="{E3CAD524-15D4-45CD-9FB3-20A692B823F7}">
      <dgm:prSet phldrT="[Text]"/>
      <dgm:spPr/>
      <dgm:t>
        <a:bodyPr/>
        <a:lstStyle/>
        <a:p>
          <a:r>
            <a:rPr lang="en-PH" dirty="0" smtClean="0">
              <a:latin typeface="Adobe Fan Heiti Std B" panose="020B0700000000000000" pitchFamily="34" charset="-128"/>
              <a:ea typeface="Adobe Fan Heiti Std B" panose="020B0700000000000000" pitchFamily="34" charset="-128"/>
            </a:rPr>
            <a:t>Tanzania</a:t>
          </a:r>
          <a:endParaRPr lang="en-PH" dirty="0">
            <a:latin typeface="Adobe Fan Heiti Std B" panose="020B0700000000000000" pitchFamily="34" charset="-128"/>
            <a:ea typeface="Adobe Fan Heiti Std B" panose="020B0700000000000000" pitchFamily="34" charset="-128"/>
          </a:endParaRPr>
        </a:p>
      </dgm:t>
    </dgm:pt>
    <dgm:pt modelId="{B9D88440-444E-46E3-A77D-A6F9937ADEB5}" type="parTrans" cxnId="{BD75353E-7CD5-479A-83AD-9F75294074E4}">
      <dgm:prSet/>
      <dgm:spPr/>
      <dgm:t>
        <a:bodyPr/>
        <a:lstStyle/>
        <a:p>
          <a:endParaRPr lang="en-PH">
            <a:latin typeface="Adobe Fan Heiti Std B" panose="020B0700000000000000" pitchFamily="34" charset="-128"/>
            <a:ea typeface="Adobe Fan Heiti Std B" panose="020B0700000000000000" pitchFamily="34" charset="-128"/>
          </a:endParaRPr>
        </a:p>
      </dgm:t>
    </dgm:pt>
    <dgm:pt modelId="{260926D3-9F6E-4CCB-9B1C-162FB92EA717}" type="sibTrans" cxnId="{BD75353E-7CD5-479A-83AD-9F75294074E4}">
      <dgm:prSet/>
      <dgm:spPr/>
      <dgm:t>
        <a:bodyPr/>
        <a:lstStyle/>
        <a:p>
          <a:endParaRPr lang="en-PH">
            <a:latin typeface="Adobe Fan Heiti Std B" panose="020B0700000000000000" pitchFamily="34" charset="-128"/>
            <a:ea typeface="Adobe Fan Heiti Std B" panose="020B0700000000000000" pitchFamily="34" charset="-128"/>
          </a:endParaRPr>
        </a:p>
      </dgm:t>
    </dgm:pt>
    <dgm:pt modelId="{34B74D6E-8AC4-43B1-8991-A64F3EEA2A34}" type="pres">
      <dgm:prSet presAssocID="{8584BF9C-316A-4FB3-9A1D-684F580D5762}" presName="diagram" presStyleCnt="0">
        <dgm:presLayoutVars>
          <dgm:dir/>
          <dgm:resizeHandles val="exact"/>
        </dgm:presLayoutVars>
      </dgm:prSet>
      <dgm:spPr/>
      <dgm:t>
        <a:bodyPr/>
        <a:lstStyle/>
        <a:p>
          <a:endParaRPr lang="en-PH"/>
        </a:p>
      </dgm:t>
    </dgm:pt>
    <dgm:pt modelId="{766F76DB-BFD4-478E-BB9D-9A6C05EA8668}" type="pres">
      <dgm:prSet presAssocID="{A03F0132-D9CE-45E0-9169-82CD23CC2C40}" presName="node" presStyleLbl="node1" presStyleIdx="0" presStyleCnt="5">
        <dgm:presLayoutVars>
          <dgm:bulletEnabled val="1"/>
        </dgm:presLayoutVars>
      </dgm:prSet>
      <dgm:spPr/>
      <dgm:t>
        <a:bodyPr/>
        <a:lstStyle/>
        <a:p>
          <a:endParaRPr lang="en-PH"/>
        </a:p>
      </dgm:t>
    </dgm:pt>
    <dgm:pt modelId="{BAEB7F82-DA52-4893-AEE7-2D497E1327AF}" type="pres">
      <dgm:prSet presAssocID="{37D42FE8-2E30-45B2-A448-EAB32FB48D63}" presName="sibTrans" presStyleCnt="0"/>
      <dgm:spPr/>
    </dgm:pt>
    <dgm:pt modelId="{C50D8512-3F31-4F32-AE89-B6397784EE6C}" type="pres">
      <dgm:prSet presAssocID="{DC4FC4CE-9F8D-4FE7-B076-BC3AF92B296A}" presName="node" presStyleLbl="node1" presStyleIdx="1" presStyleCnt="5">
        <dgm:presLayoutVars>
          <dgm:bulletEnabled val="1"/>
        </dgm:presLayoutVars>
      </dgm:prSet>
      <dgm:spPr/>
      <dgm:t>
        <a:bodyPr/>
        <a:lstStyle/>
        <a:p>
          <a:endParaRPr lang="en-PH"/>
        </a:p>
      </dgm:t>
    </dgm:pt>
    <dgm:pt modelId="{0B1B13DA-CA34-4E20-9B3E-47B118EE554E}" type="pres">
      <dgm:prSet presAssocID="{5889D237-1214-4775-A4BF-1C67337A2918}" presName="sibTrans" presStyleCnt="0"/>
      <dgm:spPr/>
    </dgm:pt>
    <dgm:pt modelId="{486D1401-2601-48A5-9EB0-F8FC7D56BE63}" type="pres">
      <dgm:prSet presAssocID="{1FA62965-B55E-4186-A0E7-DF8883A5EBE4}" presName="node" presStyleLbl="node1" presStyleIdx="2" presStyleCnt="5">
        <dgm:presLayoutVars>
          <dgm:bulletEnabled val="1"/>
        </dgm:presLayoutVars>
      </dgm:prSet>
      <dgm:spPr/>
      <dgm:t>
        <a:bodyPr/>
        <a:lstStyle/>
        <a:p>
          <a:endParaRPr lang="en-PH"/>
        </a:p>
      </dgm:t>
    </dgm:pt>
    <dgm:pt modelId="{7EF16C49-020E-4826-9D41-031174AE83D4}" type="pres">
      <dgm:prSet presAssocID="{EDD7788F-4803-4673-8C10-BEDCE20CE41F}" presName="sibTrans" presStyleCnt="0"/>
      <dgm:spPr/>
    </dgm:pt>
    <dgm:pt modelId="{D526C7BE-D228-4BC8-852C-A8CE3CED3D4D}" type="pres">
      <dgm:prSet presAssocID="{3EFAE2BF-607C-4F85-8659-65431D209261}" presName="node" presStyleLbl="node1" presStyleIdx="3" presStyleCnt="5">
        <dgm:presLayoutVars>
          <dgm:bulletEnabled val="1"/>
        </dgm:presLayoutVars>
      </dgm:prSet>
      <dgm:spPr/>
      <dgm:t>
        <a:bodyPr/>
        <a:lstStyle/>
        <a:p>
          <a:endParaRPr lang="en-PH"/>
        </a:p>
      </dgm:t>
    </dgm:pt>
    <dgm:pt modelId="{CB2D63B9-C014-4E1C-B925-33F0E307B419}" type="pres">
      <dgm:prSet presAssocID="{DA553B34-C708-4C7E-83AF-5228A72E0356}" presName="sibTrans" presStyleCnt="0"/>
      <dgm:spPr/>
    </dgm:pt>
    <dgm:pt modelId="{0F7AB04C-C453-4639-9A9D-7072B60657A0}" type="pres">
      <dgm:prSet presAssocID="{E3CAD524-15D4-45CD-9FB3-20A692B823F7}" presName="node" presStyleLbl="node1" presStyleIdx="4" presStyleCnt="5">
        <dgm:presLayoutVars>
          <dgm:bulletEnabled val="1"/>
        </dgm:presLayoutVars>
      </dgm:prSet>
      <dgm:spPr/>
      <dgm:t>
        <a:bodyPr/>
        <a:lstStyle/>
        <a:p>
          <a:endParaRPr lang="en-PH"/>
        </a:p>
      </dgm:t>
    </dgm:pt>
  </dgm:ptLst>
  <dgm:cxnLst>
    <dgm:cxn modelId="{36A07850-7CD7-4CBA-936B-672C8970FF51}" type="presOf" srcId="{8584BF9C-316A-4FB3-9A1D-684F580D5762}" destId="{34B74D6E-8AC4-43B1-8991-A64F3EEA2A34}" srcOrd="0" destOrd="0" presId="urn:microsoft.com/office/officeart/2005/8/layout/default#1"/>
    <dgm:cxn modelId="{98421DD4-CDB7-4C66-AD4D-0B9F620FF169}" srcId="{8584BF9C-316A-4FB3-9A1D-684F580D5762}" destId="{3EFAE2BF-607C-4F85-8659-65431D209261}" srcOrd="3" destOrd="0" parTransId="{5A1A4F01-4A13-4D5E-A938-E17FD621B1A0}" sibTransId="{DA553B34-C708-4C7E-83AF-5228A72E0356}"/>
    <dgm:cxn modelId="{A9D7BFB4-D605-4CC0-AA09-EC312E19AE3A}" srcId="{8584BF9C-316A-4FB3-9A1D-684F580D5762}" destId="{DC4FC4CE-9F8D-4FE7-B076-BC3AF92B296A}" srcOrd="1" destOrd="0" parTransId="{187C6888-E1D9-4DBA-A571-526BF6806537}" sibTransId="{5889D237-1214-4775-A4BF-1C67337A2918}"/>
    <dgm:cxn modelId="{BD75353E-7CD5-479A-83AD-9F75294074E4}" srcId="{8584BF9C-316A-4FB3-9A1D-684F580D5762}" destId="{E3CAD524-15D4-45CD-9FB3-20A692B823F7}" srcOrd="4" destOrd="0" parTransId="{B9D88440-444E-46E3-A77D-A6F9937ADEB5}" sibTransId="{260926D3-9F6E-4CCB-9B1C-162FB92EA717}"/>
    <dgm:cxn modelId="{310943C5-1281-4428-BBAE-5D869741F262}" type="presOf" srcId="{E3CAD524-15D4-45CD-9FB3-20A692B823F7}" destId="{0F7AB04C-C453-4639-9A9D-7072B60657A0}" srcOrd="0" destOrd="0" presId="urn:microsoft.com/office/officeart/2005/8/layout/default#1"/>
    <dgm:cxn modelId="{93920C60-C9D6-4873-8CA4-FE9FCB4E7651}" srcId="{8584BF9C-316A-4FB3-9A1D-684F580D5762}" destId="{A03F0132-D9CE-45E0-9169-82CD23CC2C40}" srcOrd="0" destOrd="0" parTransId="{F79E181C-27A2-4B0B-A755-01E883213E83}" sibTransId="{37D42FE8-2E30-45B2-A448-EAB32FB48D63}"/>
    <dgm:cxn modelId="{98B443FA-1384-402A-A594-E64B8FB35E2B}" srcId="{8584BF9C-316A-4FB3-9A1D-684F580D5762}" destId="{1FA62965-B55E-4186-A0E7-DF8883A5EBE4}" srcOrd="2" destOrd="0" parTransId="{EE4C99F5-3198-4CBF-A30B-66FC8076132D}" sibTransId="{EDD7788F-4803-4673-8C10-BEDCE20CE41F}"/>
    <dgm:cxn modelId="{0334F092-2151-4ED4-BCE2-67BE26E65913}" type="presOf" srcId="{3EFAE2BF-607C-4F85-8659-65431D209261}" destId="{D526C7BE-D228-4BC8-852C-A8CE3CED3D4D}" srcOrd="0" destOrd="0" presId="urn:microsoft.com/office/officeart/2005/8/layout/default#1"/>
    <dgm:cxn modelId="{F6B129D4-6D46-442E-B21D-9055F73159C3}" type="presOf" srcId="{DC4FC4CE-9F8D-4FE7-B076-BC3AF92B296A}" destId="{C50D8512-3F31-4F32-AE89-B6397784EE6C}" srcOrd="0" destOrd="0" presId="urn:microsoft.com/office/officeart/2005/8/layout/default#1"/>
    <dgm:cxn modelId="{C297F97F-6F73-4705-B2D2-852DE9F8914C}" type="presOf" srcId="{A03F0132-D9CE-45E0-9169-82CD23CC2C40}" destId="{766F76DB-BFD4-478E-BB9D-9A6C05EA8668}" srcOrd="0" destOrd="0" presId="urn:microsoft.com/office/officeart/2005/8/layout/default#1"/>
    <dgm:cxn modelId="{62F22BC5-A683-43D6-99DC-588CFB73F17A}" type="presOf" srcId="{1FA62965-B55E-4186-A0E7-DF8883A5EBE4}" destId="{486D1401-2601-48A5-9EB0-F8FC7D56BE63}" srcOrd="0" destOrd="0" presId="urn:microsoft.com/office/officeart/2005/8/layout/default#1"/>
    <dgm:cxn modelId="{C726CFC7-2153-493E-8394-2FD4EF4B4695}" type="presParOf" srcId="{34B74D6E-8AC4-43B1-8991-A64F3EEA2A34}" destId="{766F76DB-BFD4-478E-BB9D-9A6C05EA8668}" srcOrd="0" destOrd="0" presId="urn:microsoft.com/office/officeart/2005/8/layout/default#1"/>
    <dgm:cxn modelId="{4E711463-4B5D-4A98-916A-150C48561533}" type="presParOf" srcId="{34B74D6E-8AC4-43B1-8991-A64F3EEA2A34}" destId="{BAEB7F82-DA52-4893-AEE7-2D497E1327AF}" srcOrd="1" destOrd="0" presId="urn:microsoft.com/office/officeart/2005/8/layout/default#1"/>
    <dgm:cxn modelId="{286192BE-3E91-47A1-B58B-70C64E3AF935}" type="presParOf" srcId="{34B74D6E-8AC4-43B1-8991-A64F3EEA2A34}" destId="{C50D8512-3F31-4F32-AE89-B6397784EE6C}" srcOrd="2" destOrd="0" presId="urn:microsoft.com/office/officeart/2005/8/layout/default#1"/>
    <dgm:cxn modelId="{D2917800-1760-4578-BA71-3A2527D3E1FD}" type="presParOf" srcId="{34B74D6E-8AC4-43B1-8991-A64F3EEA2A34}" destId="{0B1B13DA-CA34-4E20-9B3E-47B118EE554E}" srcOrd="3" destOrd="0" presId="urn:microsoft.com/office/officeart/2005/8/layout/default#1"/>
    <dgm:cxn modelId="{DECD8324-B4BB-4F2C-B376-76F95AAAB0A2}" type="presParOf" srcId="{34B74D6E-8AC4-43B1-8991-A64F3EEA2A34}" destId="{486D1401-2601-48A5-9EB0-F8FC7D56BE63}" srcOrd="4" destOrd="0" presId="urn:microsoft.com/office/officeart/2005/8/layout/default#1"/>
    <dgm:cxn modelId="{F7DCCBC4-2107-42C3-8B26-B7C25EB10298}" type="presParOf" srcId="{34B74D6E-8AC4-43B1-8991-A64F3EEA2A34}" destId="{7EF16C49-020E-4826-9D41-031174AE83D4}" srcOrd="5" destOrd="0" presId="urn:microsoft.com/office/officeart/2005/8/layout/default#1"/>
    <dgm:cxn modelId="{35F65D8E-C01D-45B1-A15E-991300865A7F}" type="presParOf" srcId="{34B74D6E-8AC4-43B1-8991-A64F3EEA2A34}" destId="{D526C7BE-D228-4BC8-852C-A8CE3CED3D4D}" srcOrd="6" destOrd="0" presId="urn:microsoft.com/office/officeart/2005/8/layout/default#1"/>
    <dgm:cxn modelId="{CD48D516-8EB8-44DC-95FF-DE13CD984B8B}" type="presParOf" srcId="{34B74D6E-8AC4-43B1-8991-A64F3EEA2A34}" destId="{CB2D63B9-C014-4E1C-B925-33F0E307B419}" srcOrd="7" destOrd="0" presId="urn:microsoft.com/office/officeart/2005/8/layout/default#1"/>
    <dgm:cxn modelId="{514CA6E2-7A87-45BE-B609-54770DDC0D2A}" type="presParOf" srcId="{34B74D6E-8AC4-43B1-8991-A64F3EEA2A34}" destId="{0F7AB04C-C453-4639-9A9D-7072B60657A0}" srcOrd="8" destOrd="0" presId="urn:microsoft.com/office/officeart/2005/8/layout/defaul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080668-C2E7-46AC-8837-9D9FF719930E}"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en-PH"/>
        </a:p>
      </dgm:t>
    </dgm:pt>
    <dgm:pt modelId="{193EA193-3A55-457F-9A82-FDF420C5DF0D}">
      <dgm:prSet phldrT="[Text]"/>
      <dgm:spPr/>
      <dgm:t>
        <a:bodyPr/>
        <a:lstStyle/>
        <a:p>
          <a:pPr algn="ctr"/>
          <a:r>
            <a:rPr lang="en-US" dirty="0" smtClean="0">
              <a:effectLst/>
              <a:latin typeface="Adobe Fan Heiti Std B" panose="020B0700000000000000" pitchFamily="34" charset="-128"/>
              <a:ea typeface="Adobe Fan Heiti Std B" panose="020B0700000000000000" pitchFamily="34" charset="-128"/>
              <a:cs typeface="+mn-cs"/>
            </a:rPr>
            <a:t>What is the natural capital in my country and what is driving change?</a:t>
          </a:r>
          <a:endParaRPr lang="en-PH" dirty="0">
            <a:latin typeface="Adobe Fan Heiti Std B" panose="020B0700000000000000" pitchFamily="34" charset="-128"/>
            <a:ea typeface="Adobe Fan Heiti Std B" panose="020B0700000000000000" pitchFamily="34" charset="-128"/>
          </a:endParaRPr>
        </a:p>
      </dgm:t>
    </dgm:pt>
    <dgm:pt modelId="{A13799BA-511B-4704-862E-AD8D5D4D0151}" type="parTrans" cxnId="{91EB39F7-7E35-44A6-9A35-F18EE295AB99}">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A4F82453-835B-443D-AB0D-C6C2C76D6CA4}" type="sibTrans" cxnId="{91EB39F7-7E35-44A6-9A35-F18EE295AB99}">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91FC1D57-F911-4849-A186-B18AB2E3653E}">
      <dgm:prSet/>
      <dgm:spPr/>
      <dgm:t>
        <a:bodyPr/>
        <a:lstStyle/>
        <a:p>
          <a:pPr algn="ctr"/>
          <a:r>
            <a:rPr lang="en-US" smtClean="0">
              <a:effectLst/>
              <a:latin typeface="Adobe Fan Heiti Std B" panose="020B0700000000000000" pitchFamily="34" charset="-128"/>
              <a:ea typeface="Adobe Fan Heiti Std B" panose="020B0700000000000000" pitchFamily="34" charset="-128"/>
              <a:cs typeface="+mn-cs"/>
            </a:rPr>
            <a:t>Do we measure and understand our natural capital?</a:t>
          </a:r>
          <a:endParaRPr lang="en-PH" dirty="0" smtClean="0">
            <a:effectLst/>
            <a:latin typeface="Adobe Fan Heiti Std B" panose="020B0700000000000000" pitchFamily="34" charset="-128"/>
            <a:ea typeface="Adobe Fan Heiti Std B" panose="020B0700000000000000" pitchFamily="34" charset="-128"/>
            <a:cs typeface="+mn-cs"/>
          </a:endParaRPr>
        </a:p>
      </dgm:t>
    </dgm:pt>
    <dgm:pt modelId="{B73EAAFA-BCD8-44D9-8A52-DEF3680248FB}" type="parTrans" cxnId="{1AF68502-4195-449A-8D8D-7E97C29C92CF}">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299B4F00-A0EB-4C15-A8FC-2EACCA7A31C9}" type="sibTrans" cxnId="{1AF68502-4195-449A-8D8D-7E97C29C92CF}">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5533D638-7BFF-4323-AA0C-D20E15ED3E42}">
      <dgm:prSet/>
      <dgm:spPr/>
      <dgm:t>
        <a:bodyPr/>
        <a:lstStyle/>
        <a:p>
          <a:pPr algn="ctr"/>
          <a:r>
            <a:rPr lang="en-US" smtClean="0">
              <a:effectLst/>
              <a:latin typeface="Adobe Fan Heiti Std B" panose="020B0700000000000000" pitchFamily="34" charset="-128"/>
              <a:ea typeface="Adobe Fan Heiti Std B" panose="020B0700000000000000" pitchFamily="34" charset="-128"/>
              <a:cs typeface="+mn-cs"/>
            </a:rPr>
            <a:t>To what extent are the values of nature integrated into decision-making?</a:t>
          </a:r>
          <a:endParaRPr lang="en-PH" dirty="0" smtClean="0">
            <a:effectLst/>
            <a:latin typeface="Adobe Fan Heiti Std B" panose="020B0700000000000000" pitchFamily="34" charset="-128"/>
            <a:ea typeface="Adobe Fan Heiti Std B" panose="020B0700000000000000" pitchFamily="34" charset="-128"/>
            <a:cs typeface="+mn-cs"/>
          </a:endParaRPr>
        </a:p>
      </dgm:t>
    </dgm:pt>
    <dgm:pt modelId="{DA50B481-A544-4836-A4ED-EA2262A20B7E}" type="parTrans" cxnId="{38070C91-AE3F-42E4-B50E-724242041EDC}">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212B14D9-AC3A-4D30-9F79-FCDEEEAC3A16}" type="sibTrans" cxnId="{38070C91-AE3F-42E4-B50E-724242041EDC}">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A5FCAC17-D307-4060-A9D6-3419BD760584}">
      <dgm:prSet/>
      <dgm:spPr/>
      <dgm:t>
        <a:bodyPr/>
        <a:lstStyle/>
        <a:p>
          <a:pPr algn="ctr"/>
          <a:r>
            <a:rPr lang="en-US" smtClean="0">
              <a:effectLst/>
              <a:latin typeface="Adobe Fan Heiti Std B" panose="020B0700000000000000" pitchFamily="34" charset="-128"/>
              <a:ea typeface="Adobe Fan Heiti Std B" panose="020B0700000000000000" pitchFamily="34" charset="-128"/>
              <a:cs typeface="+mn-cs"/>
            </a:rPr>
            <a:t>What are the issues that need policy attention?</a:t>
          </a:r>
          <a:endParaRPr lang="en-PH" dirty="0" smtClean="0">
            <a:effectLst/>
            <a:latin typeface="Adobe Fan Heiti Std B" panose="020B0700000000000000" pitchFamily="34" charset="-128"/>
            <a:ea typeface="Adobe Fan Heiti Std B" panose="020B0700000000000000" pitchFamily="34" charset="-128"/>
            <a:cs typeface="+mn-cs"/>
          </a:endParaRPr>
        </a:p>
      </dgm:t>
    </dgm:pt>
    <dgm:pt modelId="{C43D5BAB-F88A-41A2-B320-3B5DB7DC95DC}" type="parTrans" cxnId="{E7436B36-4BC8-4E83-B9A4-344E1036358E}">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D8C7097E-DC8F-489F-AB5F-6BCEC5D60BCB}" type="sibTrans" cxnId="{E7436B36-4BC8-4E83-B9A4-344E1036358E}">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FEAD58C0-8B83-4B25-83A2-38D0FC1D8BDD}">
      <dgm:prSet/>
      <dgm:spPr/>
      <dgm:t>
        <a:bodyPr/>
        <a:lstStyle/>
        <a:p>
          <a:pPr algn="ctr"/>
          <a:r>
            <a:rPr lang="en-US" smtClean="0">
              <a:effectLst/>
              <a:latin typeface="Adobe Fan Heiti Std B" panose="020B0700000000000000" pitchFamily="34" charset="-128"/>
              <a:ea typeface="Adobe Fan Heiti Std B" panose="020B0700000000000000" pitchFamily="34" charset="-128"/>
              <a:cs typeface="+mn-cs"/>
            </a:rPr>
            <a:t>What are the policy tools and decision options that offer solutions?</a:t>
          </a:r>
          <a:endParaRPr lang="en-PH" dirty="0" smtClean="0">
            <a:effectLst/>
            <a:latin typeface="Adobe Fan Heiti Std B" panose="020B0700000000000000" pitchFamily="34" charset="-128"/>
            <a:ea typeface="Adobe Fan Heiti Std B" panose="020B0700000000000000" pitchFamily="34" charset="-128"/>
            <a:cs typeface="+mn-cs"/>
          </a:endParaRPr>
        </a:p>
      </dgm:t>
    </dgm:pt>
    <dgm:pt modelId="{56270CAC-697C-41C7-9C78-2E73B36BA6F9}" type="parTrans" cxnId="{1010F026-94F4-4068-A54D-2FEFD0535874}">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493FCB73-4561-44B5-9E35-99FD7DB5277E}" type="sibTrans" cxnId="{1010F026-94F4-4068-A54D-2FEFD0535874}">
      <dgm:prSet/>
      <dgm:spPr/>
      <dgm:t>
        <a:bodyPr/>
        <a:lstStyle/>
        <a:p>
          <a:pPr algn="ctr"/>
          <a:endParaRPr lang="en-PH">
            <a:latin typeface="Adobe Fan Heiti Std B" panose="020B0700000000000000" pitchFamily="34" charset="-128"/>
            <a:ea typeface="Adobe Fan Heiti Std B" panose="020B0700000000000000" pitchFamily="34" charset="-128"/>
          </a:endParaRPr>
        </a:p>
      </dgm:t>
    </dgm:pt>
    <dgm:pt modelId="{5A666415-4207-4F5A-B02F-4B9F7D25CCAD}" type="pres">
      <dgm:prSet presAssocID="{16080668-C2E7-46AC-8837-9D9FF719930E}" presName="Name0" presStyleCnt="0">
        <dgm:presLayoutVars>
          <dgm:dir/>
          <dgm:resizeHandles val="exact"/>
        </dgm:presLayoutVars>
      </dgm:prSet>
      <dgm:spPr/>
      <dgm:t>
        <a:bodyPr/>
        <a:lstStyle/>
        <a:p>
          <a:endParaRPr lang="en-PH"/>
        </a:p>
      </dgm:t>
    </dgm:pt>
    <dgm:pt modelId="{C61AD327-A699-4CFB-98F0-F5DA478CBAA7}" type="pres">
      <dgm:prSet presAssocID="{193EA193-3A55-457F-9A82-FDF420C5DF0D}" presName="node" presStyleLbl="node1" presStyleIdx="0" presStyleCnt="5">
        <dgm:presLayoutVars>
          <dgm:bulletEnabled val="1"/>
        </dgm:presLayoutVars>
      </dgm:prSet>
      <dgm:spPr/>
      <dgm:t>
        <a:bodyPr/>
        <a:lstStyle/>
        <a:p>
          <a:endParaRPr lang="en-PH"/>
        </a:p>
      </dgm:t>
    </dgm:pt>
    <dgm:pt modelId="{DD622474-DA3E-4B54-89CC-BCF957139DC3}" type="pres">
      <dgm:prSet presAssocID="{A4F82453-835B-443D-AB0D-C6C2C76D6CA4}" presName="sibTrans" presStyleCnt="0"/>
      <dgm:spPr/>
    </dgm:pt>
    <dgm:pt modelId="{FA600789-AB16-4267-9E63-8298CB0F4DA7}" type="pres">
      <dgm:prSet presAssocID="{91FC1D57-F911-4849-A186-B18AB2E3653E}" presName="node" presStyleLbl="node1" presStyleIdx="1" presStyleCnt="5">
        <dgm:presLayoutVars>
          <dgm:bulletEnabled val="1"/>
        </dgm:presLayoutVars>
      </dgm:prSet>
      <dgm:spPr/>
      <dgm:t>
        <a:bodyPr/>
        <a:lstStyle/>
        <a:p>
          <a:endParaRPr lang="en-PH"/>
        </a:p>
      </dgm:t>
    </dgm:pt>
    <dgm:pt modelId="{18F4418E-018A-4CDE-A8E3-9C2CFACF1A23}" type="pres">
      <dgm:prSet presAssocID="{299B4F00-A0EB-4C15-A8FC-2EACCA7A31C9}" presName="sibTrans" presStyleCnt="0"/>
      <dgm:spPr/>
    </dgm:pt>
    <dgm:pt modelId="{D937AFFA-4D61-45DA-9808-12192622F2E4}" type="pres">
      <dgm:prSet presAssocID="{5533D638-7BFF-4323-AA0C-D20E15ED3E42}" presName="node" presStyleLbl="node1" presStyleIdx="2" presStyleCnt="5">
        <dgm:presLayoutVars>
          <dgm:bulletEnabled val="1"/>
        </dgm:presLayoutVars>
      </dgm:prSet>
      <dgm:spPr/>
      <dgm:t>
        <a:bodyPr/>
        <a:lstStyle/>
        <a:p>
          <a:endParaRPr lang="en-PH"/>
        </a:p>
      </dgm:t>
    </dgm:pt>
    <dgm:pt modelId="{3AA187AC-0B76-463A-825D-89392FA2F8E7}" type="pres">
      <dgm:prSet presAssocID="{212B14D9-AC3A-4D30-9F79-FCDEEEAC3A16}" presName="sibTrans" presStyleCnt="0"/>
      <dgm:spPr/>
    </dgm:pt>
    <dgm:pt modelId="{249733E6-104D-43E1-902D-F89232DA316B}" type="pres">
      <dgm:prSet presAssocID="{A5FCAC17-D307-4060-A9D6-3419BD760584}" presName="node" presStyleLbl="node1" presStyleIdx="3" presStyleCnt="5">
        <dgm:presLayoutVars>
          <dgm:bulletEnabled val="1"/>
        </dgm:presLayoutVars>
      </dgm:prSet>
      <dgm:spPr/>
      <dgm:t>
        <a:bodyPr/>
        <a:lstStyle/>
        <a:p>
          <a:endParaRPr lang="en-PH"/>
        </a:p>
      </dgm:t>
    </dgm:pt>
    <dgm:pt modelId="{7E62A026-A388-4A44-8C18-554C1BDE6981}" type="pres">
      <dgm:prSet presAssocID="{D8C7097E-DC8F-489F-AB5F-6BCEC5D60BCB}" presName="sibTrans" presStyleCnt="0"/>
      <dgm:spPr/>
    </dgm:pt>
    <dgm:pt modelId="{68C5546B-49A8-4A91-949B-A436279AAEE0}" type="pres">
      <dgm:prSet presAssocID="{FEAD58C0-8B83-4B25-83A2-38D0FC1D8BDD}" presName="node" presStyleLbl="node1" presStyleIdx="4" presStyleCnt="5">
        <dgm:presLayoutVars>
          <dgm:bulletEnabled val="1"/>
        </dgm:presLayoutVars>
      </dgm:prSet>
      <dgm:spPr/>
      <dgm:t>
        <a:bodyPr/>
        <a:lstStyle/>
        <a:p>
          <a:endParaRPr lang="en-PH"/>
        </a:p>
      </dgm:t>
    </dgm:pt>
  </dgm:ptLst>
  <dgm:cxnLst>
    <dgm:cxn modelId="{1010F026-94F4-4068-A54D-2FEFD0535874}" srcId="{16080668-C2E7-46AC-8837-9D9FF719930E}" destId="{FEAD58C0-8B83-4B25-83A2-38D0FC1D8BDD}" srcOrd="4" destOrd="0" parTransId="{56270CAC-697C-41C7-9C78-2E73B36BA6F9}" sibTransId="{493FCB73-4561-44B5-9E35-99FD7DB5277E}"/>
    <dgm:cxn modelId="{F9E6E79A-0861-0B4E-9D35-85ACE41277E8}" type="presOf" srcId="{A5FCAC17-D307-4060-A9D6-3419BD760584}" destId="{249733E6-104D-43E1-902D-F89232DA316B}" srcOrd="0" destOrd="0" presId="urn:microsoft.com/office/officeart/2005/8/layout/hList6"/>
    <dgm:cxn modelId="{1AF68502-4195-449A-8D8D-7E97C29C92CF}" srcId="{16080668-C2E7-46AC-8837-9D9FF719930E}" destId="{91FC1D57-F911-4849-A186-B18AB2E3653E}" srcOrd="1" destOrd="0" parTransId="{B73EAAFA-BCD8-44D9-8A52-DEF3680248FB}" sibTransId="{299B4F00-A0EB-4C15-A8FC-2EACCA7A31C9}"/>
    <dgm:cxn modelId="{54C17C71-B88E-B641-B46F-31B654FEBCC0}" type="presOf" srcId="{16080668-C2E7-46AC-8837-9D9FF719930E}" destId="{5A666415-4207-4F5A-B02F-4B9F7D25CCAD}" srcOrd="0" destOrd="0" presId="urn:microsoft.com/office/officeart/2005/8/layout/hList6"/>
    <dgm:cxn modelId="{2F13899C-0CEE-C24D-9A44-DE78A4D5CF0B}" type="presOf" srcId="{FEAD58C0-8B83-4B25-83A2-38D0FC1D8BDD}" destId="{68C5546B-49A8-4A91-949B-A436279AAEE0}" srcOrd="0" destOrd="0" presId="urn:microsoft.com/office/officeart/2005/8/layout/hList6"/>
    <dgm:cxn modelId="{91EB39F7-7E35-44A6-9A35-F18EE295AB99}" srcId="{16080668-C2E7-46AC-8837-9D9FF719930E}" destId="{193EA193-3A55-457F-9A82-FDF420C5DF0D}" srcOrd="0" destOrd="0" parTransId="{A13799BA-511B-4704-862E-AD8D5D4D0151}" sibTransId="{A4F82453-835B-443D-AB0D-C6C2C76D6CA4}"/>
    <dgm:cxn modelId="{38070C91-AE3F-42E4-B50E-724242041EDC}" srcId="{16080668-C2E7-46AC-8837-9D9FF719930E}" destId="{5533D638-7BFF-4323-AA0C-D20E15ED3E42}" srcOrd="2" destOrd="0" parTransId="{DA50B481-A544-4836-A4ED-EA2262A20B7E}" sibTransId="{212B14D9-AC3A-4D30-9F79-FCDEEEAC3A16}"/>
    <dgm:cxn modelId="{871DCD58-FC14-1B40-A45B-8E5BB8CC47EB}" type="presOf" srcId="{193EA193-3A55-457F-9A82-FDF420C5DF0D}" destId="{C61AD327-A699-4CFB-98F0-F5DA478CBAA7}" srcOrd="0" destOrd="0" presId="urn:microsoft.com/office/officeart/2005/8/layout/hList6"/>
    <dgm:cxn modelId="{222407C5-74AF-2A47-A204-2F4B5DD33E80}" type="presOf" srcId="{5533D638-7BFF-4323-AA0C-D20E15ED3E42}" destId="{D937AFFA-4D61-45DA-9808-12192622F2E4}" srcOrd="0" destOrd="0" presId="urn:microsoft.com/office/officeart/2005/8/layout/hList6"/>
    <dgm:cxn modelId="{E7436B36-4BC8-4E83-B9A4-344E1036358E}" srcId="{16080668-C2E7-46AC-8837-9D9FF719930E}" destId="{A5FCAC17-D307-4060-A9D6-3419BD760584}" srcOrd="3" destOrd="0" parTransId="{C43D5BAB-F88A-41A2-B320-3B5DB7DC95DC}" sibTransId="{D8C7097E-DC8F-489F-AB5F-6BCEC5D60BCB}"/>
    <dgm:cxn modelId="{61809454-31DB-204C-A341-317207591A40}" type="presOf" srcId="{91FC1D57-F911-4849-A186-B18AB2E3653E}" destId="{FA600789-AB16-4267-9E63-8298CB0F4DA7}" srcOrd="0" destOrd="0" presId="urn:microsoft.com/office/officeart/2005/8/layout/hList6"/>
    <dgm:cxn modelId="{0AB30439-488B-0A40-9613-CA1983209100}" type="presParOf" srcId="{5A666415-4207-4F5A-B02F-4B9F7D25CCAD}" destId="{C61AD327-A699-4CFB-98F0-F5DA478CBAA7}" srcOrd="0" destOrd="0" presId="urn:microsoft.com/office/officeart/2005/8/layout/hList6"/>
    <dgm:cxn modelId="{7F00F609-BDA4-B644-B7E7-1684AA85938E}" type="presParOf" srcId="{5A666415-4207-4F5A-B02F-4B9F7D25CCAD}" destId="{DD622474-DA3E-4B54-89CC-BCF957139DC3}" srcOrd="1" destOrd="0" presId="urn:microsoft.com/office/officeart/2005/8/layout/hList6"/>
    <dgm:cxn modelId="{1EF29F1A-3BB2-8B42-B921-BF59F0164AD2}" type="presParOf" srcId="{5A666415-4207-4F5A-B02F-4B9F7D25CCAD}" destId="{FA600789-AB16-4267-9E63-8298CB0F4DA7}" srcOrd="2" destOrd="0" presId="urn:microsoft.com/office/officeart/2005/8/layout/hList6"/>
    <dgm:cxn modelId="{90D5B9E6-3BBC-5046-B302-207106CE223F}" type="presParOf" srcId="{5A666415-4207-4F5A-B02F-4B9F7D25CCAD}" destId="{18F4418E-018A-4CDE-A8E3-9C2CFACF1A23}" srcOrd="3" destOrd="0" presId="urn:microsoft.com/office/officeart/2005/8/layout/hList6"/>
    <dgm:cxn modelId="{476B7ABC-F9D9-7C49-934E-DB6FCCC979D4}" type="presParOf" srcId="{5A666415-4207-4F5A-B02F-4B9F7D25CCAD}" destId="{D937AFFA-4D61-45DA-9808-12192622F2E4}" srcOrd="4" destOrd="0" presId="urn:microsoft.com/office/officeart/2005/8/layout/hList6"/>
    <dgm:cxn modelId="{E1BFC3B7-FAFD-0445-9E1C-B7AF91E54545}" type="presParOf" srcId="{5A666415-4207-4F5A-B02F-4B9F7D25CCAD}" destId="{3AA187AC-0B76-463A-825D-89392FA2F8E7}" srcOrd="5" destOrd="0" presId="urn:microsoft.com/office/officeart/2005/8/layout/hList6"/>
    <dgm:cxn modelId="{8358EF67-D75B-1C42-ACC0-0616E4C83C33}" type="presParOf" srcId="{5A666415-4207-4F5A-B02F-4B9F7D25CCAD}" destId="{249733E6-104D-43E1-902D-F89232DA316B}" srcOrd="6" destOrd="0" presId="urn:microsoft.com/office/officeart/2005/8/layout/hList6"/>
    <dgm:cxn modelId="{D4B224B9-49D6-9044-9EFE-589C83CD996A}" type="presParOf" srcId="{5A666415-4207-4F5A-B02F-4B9F7D25CCAD}" destId="{7E62A026-A388-4A44-8C18-554C1BDE6981}" srcOrd="7" destOrd="0" presId="urn:microsoft.com/office/officeart/2005/8/layout/hList6"/>
    <dgm:cxn modelId="{C31BDAA3-9C96-A740-8383-1222BFA28BB2}" type="presParOf" srcId="{5A666415-4207-4F5A-B02F-4B9F7D25CCAD}" destId="{68C5546B-49A8-4A91-949B-A436279AAEE0}" srcOrd="8" destOrd="0" presId="urn:microsoft.com/office/officeart/2005/8/layout/h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3DA3C5E-B520-48FA-820E-C736B84BA031}">
      <dsp:nvSpPr>
        <dsp:cNvPr id="0" name=""/>
        <dsp:cNvSpPr/>
      </dsp:nvSpPr>
      <dsp:spPr>
        <a:xfrm>
          <a:off x="2466247" y="1110984"/>
          <a:ext cx="2767715" cy="2767715"/>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PH" sz="4100" kern="1200" dirty="0" smtClean="0">
              <a:latin typeface="Adobe Fan Heiti Std B" panose="020B0700000000000000" pitchFamily="34" charset="-128"/>
              <a:ea typeface="Adobe Fan Heiti Std B" panose="020B0700000000000000" pitchFamily="34" charset="-128"/>
            </a:rPr>
            <a:t>BIOFIN</a:t>
          </a:r>
          <a:endParaRPr lang="en-PH" sz="4100" kern="1200" dirty="0">
            <a:latin typeface="Adobe Fan Heiti Std B" panose="020B0700000000000000" pitchFamily="34" charset="-128"/>
            <a:ea typeface="Adobe Fan Heiti Std B" panose="020B0700000000000000" pitchFamily="34" charset="-128"/>
          </a:endParaRPr>
        </a:p>
      </dsp:txBody>
      <dsp:txXfrm>
        <a:off x="2466247" y="1110984"/>
        <a:ext cx="2767715" cy="2767715"/>
      </dsp:txXfrm>
    </dsp:sp>
    <dsp:sp modelId="{B9B6D029-D771-480A-A23D-1857444C2655}">
      <dsp:nvSpPr>
        <dsp:cNvPr id="0" name=""/>
        <dsp:cNvSpPr/>
      </dsp:nvSpPr>
      <dsp:spPr>
        <a:xfrm>
          <a:off x="3027796" y="-129886"/>
          <a:ext cx="1644618" cy="1644618"/>
        </a:xfrm>
        <a:prstGeom prst="ellipse">
          <a:avLst/>
        </a:prstGeom>
        <a:solidFill>
          <a:schemeClr val="accent3">
            <a:alpha val="50000"/>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PH" sz="2400" kern="1200" dirty="0" smtClean="0">
              <a:latin typeface="Adobe Fan Heiti Std B" panose="020B0700000000000000" pitchFamily="34" charset="-128"/>
              <a:ea typeface="Adobe Fan Heiti Std B" panose="020B0700000000000000" pitchFamily="34" charset="-128"/>
            </a:rPr>
            <a:t>WAVES</a:t>
          </a:r>
          <a:endParaRPr lang="en-PH" sz="2400" kern="1200" dirty="0">
            <a:latin typeface="Adobe Fan Heiti Std B" panose="020B0700000000000000" pitchFamily="34" charset="-128"/>
            <a:ea typeface="Adobe Fan Heiti Std B" panose="020B0700000000000000" pitchFamily="34" charset="-128"/>
          </a:endParaRPr>
        </a:p>
      </dsp:txBody>
      <dsp:txXfrm>
        <a:off x="3027796" y="-129886"/>
        <a:ext cx="1644618" cy="1644618"/>
      </dsp:txXfrm>
    </dsp:sp>
    <dsp:sp modelId="{917B5395-588C-40B0-9E43-2EE51ED35F2E}">
      <dsp:nvSpPr>
        <dsp:cNvPr id="0" name=""/>
        <dsp:cNvSpPr/>
      </dsp:nvSpPr>
      <dsp:spPr>
        <a:xfrm>
          <a:off x="4830215" y="1672533"/>
          <a:ext cx="1644618" cy="1644618"/>
        </a:xfrm>
        <a:prstGeom prst="ellipse">
          <a:avLst/>
        </a:prstGeom>
        <a:solidFill>
          <a:schemeClr val="accent3">
            <a:alpha val="50000"/>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PH" sz="2400" kern="1200" dirty="0" smtClean="0">
              <a:latin typeface="Adobe Fan Heiti Std B" panose="020B0700000000000000" pitchFamily="34" charset="-128"/>
              <a:ea typeface="Adobe Fan Heiti Std B" panose="020B0700000000000000" pitchFamily="34" charset="-128"/>
            </a:rPr>
            <a:t>CCRES</a:t>
          </a:r>
          <a:endParaRPr lang="en-PH" sz="2400" kern="1200" dirty="0">
            <a:latin typeface="Adobe Fan Heiti Std B" panose="020B0700000000000000" pitchFamily="34" charset="-128"/>
            <a:ea typeface="Adobe Fan Heiti Std B" panose="020B0700000000000000" pitchFamily="34" charset="-128"/>
          </a:endParaRPr>
        </a:p>
      </dsp:txBody>
      <dsp:txXfrm>
        <a:off x="4830215" y="1672533"/>
        <a:ext cx="1644618" cy="1644618"/>
      </dsp:txXfrm>
    </dsp:sp>
    <dsp:sp modelId="{9EC69C21-FB73-4D8A-B3B9-0EAE83D6E1F2}">
      <dsp:nvSpPr>
        <dsp:cNvPr id="0" name=""/>
        <dsp:cNvSpPr/>
      </dsp:nvSpPr>
      <dsp:spPr>
        <a:xfrm>
          <a:off x="3027796" y="3474952"/>
          <a:ext cx="1644618" cy="1644618"/>
        </a:xfrm>
        <a:prstGeom prst="ellipse">
          <a:avLst/>
        </a:prstGeom>
        <a:solidFill>
          <a:schemeClr val="accent3">
            <a:alpha val="50000"/>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PH" sz="2400" kern="1200" dirty="0" smtClean="0">
              <a:latin typeface="Adobe Fan Heiti Std B" panose="020B0700000000000000" pitchFamily="34" charset="-128"/>
              <a:ea typeface="Adobe Fan Heiti Std B" panose="020B0700000000000000" pitchFamily="34" charset="-128"/>
            </a:rPr>
            <a:t>SEEA</a:t>
          </a:r>
          <a:endParaRPr lang="en-PH" sz="2400" kern="1200" dirty="0">
            <a:latin typeface="Adobe Fan Heiti Std B" panose="020B0700000000000000" pitchFamily="34" charset="-128"/>
            <a:ea typeface="Adobe Fan Heiti Std B" panose="020B0700000000000000" pitchFamily="34" charset="-128"/>
          </a:endParaRPr>
        </a:p>
      </dsp:txBody>
      <dsp:txXfrm>
        <a:off x="3027796" y="3474952"/>
        <a:ext cx="1644618" cy="1644618"/>
      </dsp:txXfrm>
    </dsp:sp>
    <dsp:sp modelId="{1484E2BD-41A6-4E47-915F-7D65467EB0BE}">
      <dsp:nvSpPr>
        <dsp:cNvPr id="0" name=""/>
        <dsp:cNvSpPr/>
      </dsp:nvSpPr>
      <dsp:spPr>
        <a:xfrm>
          <a:off x="1225376" y="1672533"/>
          <a:ext cx="1644618" cy="1644618"/>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PH" sz="2400" kern="1200" dirty="0" smtClean="0">
              <a:latin typeface="Adobe Fan Heiti Std B" panose="020B0700000000000000" pitchFamily="34" charset="-128"/>
              <a:ea typeface="Adobe Fan Heiti Std B" panose="020B0700000000000000" pitchFamily="34" charset="-128"/>
            </a:rPr>
            <a:t>TEEB</a:t>
          </a:r>
          <a:endParaRPr lang="en-PH" sz="2400" kern="1200" dirty="0">
            <a:latin typeface="Adobe Fan Heiti Std B" panose="020B0700000000000000" pitchFamily="34" charset="-128"/>
            <a:ea typeface="Adobe Fan Heiti Std B" panose="020B0700000000000000" pitchFamily="34" charset="-128"/>
          </a:endParaRPr>
        </a:p>
      </dsp:txBody>
      <dsp:txXfrm>
        <a:off x="1225376" y="1672533"/>
        <a:ext cx="1644618" cy="164461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6F76DB-BFD4-478E-BB9D-9A6C05EA8668}">
      <dsp:nvSpPr>
        <dsp:cNvPr id="0" name=""/>
        <dsp:cNvSpPr/>
      </dsp:nvSpPr>
      <dsp:spPr>
        <a:xfrm>
          <a:off x="916483" y="1984"/>
          <a:ext cx="2030015" cy="121800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PH" sz="2700" kern="1200" dirty="0" smtClean="0">
              <a:latin typeface="Adobe Fan Heiti Std B" panose="020B0700000000000000" pitchFamily="34" charset="-128"/>
              <a:ea typeface="Adobe Fan Heiti Std B" panose="020B0700000000000000" pitchFamily="34" charset="-128"/>
            </a:rPr>
            <a:t>Bhutan </a:t>
          </a:r>
          <a:endParaRPr lang="en-PH" sz="2700" kern="1200" dirty="0">
            <a:latin typeface="Adobe Fan Heiti Std B" panose="020B0700000000000000" pitchFamily="34" charset="-128"/>
            <a:ea typeface="Adobe Fan Heiti Std B" panose="020B0700000000000000" pitchFamily="34" charset="-128"/>
          </a:endParaRPr>
        </a:p>
      </dsp:txBody>
      <dsp:txXfrm>
        <a:off x="916483" y="1984"/>
        <a:ext cx="2030015" cy="1218009"/>
      </dsp:txXfrm>
    </dsp:sp>
    <dsp:sp modelId="{C50D8512-3F31-4F32-AE89-B6397784EE6C}">
      <dsp:nvSpPr>
        <dsp:cNvPr id="0" name=""/>
        <dsp:cNvSpPr/>
      </dsp:nvSpPr>
      <dsp:spPr>
        <a:xfrm>
          <a:off x="3149500" y="1984"/>
          <a:ext cx="2030015" cy="121800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PH" sz="2700" kern="1200" dirty="0" smtClean="0">
              <a:latin typeface="Adobe Fan Heiti Std B" panose="020B0700000000000000" pitchFamily="34" charset="-128"/>
              <a:ea typeface="Adobe Fan Heiti Std B" panose="020B0700000000000000" pitchFamily="34" charset="-128"/>
            </a:rPr>
            <a:t>Ecuador</a:t>
          </a:r>
          <a:endParaRPr lang="en-PH" sz="2700" kern="1200" dirty="0">
            <a:latin typeface="Adobe Fan Heiti Std B" panose="020B0700000000000000" pitchFamily="34" charset="-128"/>
            <a:ea typeface="Adobe Fan Heiti Std B" panose="020B0700000000000000" pitchFamily="34" charset="-128"/>
          </a:endParaRPr>
        </a:p>
      </dsp:txBody>
      <dsp:txXfrm>
        <a:off x="3149500" y="1984"/>
        <a:ext cx="2030015" cy="1218009"/>
      </dsp:txXfrm>
    </dsp:sp>
    <dsp:sp modelId="{486D1401-2601-48A5-9EB0-F8FC7D56BE63}">
      <dsp:nvSpPr>
        <dsp:cNvPr id="0" name=""/>
        <dsp:cNvSpPr/>
      </dsp:nvSpPr>
      <dsp:spPr>
        <a:xfrm>
          <a:off x="916483" y="1422995"/>
          <a:ext cx="2030015" cy="121800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PH" sz="2700" kern="1200" dirty="0" smtClean="0">
              <a:latin typeface="Adobe Fan Heiti Std B" panose="020B0700000000000000" pitchFamily="34" charset="-128"/>
              <a:ea typeface="Adobe Fan Heiti Std B" panose="020B0700000000000000" pitchFamily="34" charset="-128"/>
            </a:rPr>
            <a:t>Liberia</a:t>
          </a:r>
          <a:endParaRPr lang="en-PH" sz="2700" kern="1200" dirty="0">
            <a:latin typeface="Adobe Fan Heiti Std B" panose="020B0700000000000000" pitchFamily="34" charset="-128"/>
            <a:ea typeface="Adobe Fan Heiti Std B" panose="020B0700000000000000" pitchFamily="34" charset="-128"/>
          </a:endParaRPr>
        </a:p>
      </dsp:txBody>
      <dsp:txXfrm>
        <a:off x="916483" y="1422995"/>
        <a:ext cx="2030015" cy="1218009"/>
      </dsp:txXfrm>
    </dsp:sp>
    <dsp:sp modelId="{D526C7BE-D228-4BC8-852C-A8CE3CED3D4D}">
      <dsp:nvSpPr>
        <dsp:cNvPr id="0" name=""/>
        <dsp:cNvSpPr/>
      </dsp:nvSpPr>
      <dsp:spPr>
        <a:xfrm>
          <a:off x="3149500" y="1422995"/>
          <a:ext cx="2030015" cy="12180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PH" sz="2700" kern="1200" dirty="0" smtClean="0">
              <a:latin typeface="Adobe Fan Heiti Std B" panose="020B0700000000000000" pitchFamily="34" charset="-128"/>
              <a:ea typeface="Adobe Fan Heiti Std B" panose="020B0700000000000000" pitchFamily="34" charset="-128"/>
            </a:rPr>
            <a:t>Philippines</a:t>
          </a:r>
          <a:endParaRPr lang="en-PH" sz="2700" kern="1200" dirty="0">
            <a:latin typeface="Adobe Fan Heiti Std B" panose="020B0700000000000000" pitchFamily="34" charset="-128"/>
            <a:ea typeface="Adobe Fan Heiti Std B" panose="020B0700000000000000" pitchFamily="34" charset="-128"/>
          </a:endParaRPr>
        </a:p>
      </dsp:txBody>
      <dsp:txXfrm>
        <a:off x="3149500" y="1422995"/>
        <a:ext cx="2030015" cy="1218009"/>
      </dsp:txXfrm>
    </dsp:sp>
    <dsp:sp modelId="{0F7AB04C-C453-4639-9A9D-7072B60657A0}">
      <dsp:nvSpPr>
        <dsp:cNvPr id="0" name=""/>
        <dsp:cNvSpPr/>
      </dsp:nvSpPr>
      <dsp:spPr>
        <a:xfrm>
          <a:off x="2032992" y="2844006"/>
          <a:ext cx="2030015" cy="121800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PH" sz="2700" kern="1200" dirty="0" smtClean="0">
              <a:latin typeface="Adobe Fan Heiti Std B" panose="020B0700000000000000" pitchFamily="34" charset="-128"/>
              <a:ea typeface="Adobe Fan Heiti Std B" panose="020B0700000000000000" pitchFamily="34" charset="-128"/>
            </a:rPr>
            <a:t>Tanzania</a:t>
          </a:r>
          <a:endParaRPr lang="en-PH" sz="2700" kern="1200" dirty="0">
            <a:latin typeface="Adobe Fan Heiti Std B" panose="020B0700000000000000" pitchFamily="34" charset="-128"/>
            <a:ea typeface="Adobe Fan Heiti Std B" panose="020B0700000000000000" pitchFamily="34" charset="-128"/>
          </a:endParaRPr>
        </a:p>
      </dsp:txBody>
      <dsp:txXfrm>
        <a:off x="2032992" y="2844006"/>
        <a:ext cx="2030015" cy="121800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61AD327-A699-4CFB-98F0-F5DA478CBAA7}">
      <dsp:nvSpPr>
        <dsp:cNvPr id="0" name=""/>
        <dsp:cNvSpPr/>
      </dsp:nvSpPr>
      <dsp:spPr>
        <a:xfrm rot="16200000">
          <a:off x="-1338691" y="1343603"/>
          <a:ext cx="4410636" cy="1723429"/>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955" bIns="0" numCol="1" spcCol="1270" anchor="ctr" anchorCtr="0">
          <a:noAutofit/>
        </a:bodyPr>
        <a:lstStyle/>
        <a:p>
          <a:pPr lvl="0" algn="ctr" defTabSz="711200">
            <a:lnSpc>
              <a:spcPct val="90000"/>
            </a:lnSpc>
            <a:spcBef>
              <a:spcPct val="0"/>
            </a:spcBef>
            <a:spcAft>
              <a:spcPct val="35000"/>
            </a:spcAft>
          </a:pPr>
          <a:r>
            <a:rPr lang="en-US" sz="1600" kern="1200" dirty="0" smtClean="0">
              <a:effectLst/>
              <a:latin typeface="Adobe Fan Heiti Std B" panose="020B0700000000000000" pitchFamily="34" charset="-128"/>
              <a:ea typeface="Adobe Fan Heiti Std B" panose="020B0700000000000000" pitchFamily="34" charset="-128"/>
              <a:cs typeface="+mn-cs"/>
            </a:rPr>
            <a:t>What is the natural capital in my country and what is driving change?</a:t>
          </a:r>
          <a:endParaRPr lang="en-PH" sz="1600" kern="1200" dirty="0">
            <a:latin typeface="Adobe Fan Heiti Std B" panose="020B0700000000000000" pitchFamily="34" charset="-128"/>
            <a:ea typeface="Adobe Fan Heiti Std B" panose="020B0700000000000000" pitchFamily="34" charset="-128"/>
          </a:endParaRPr>
        </a:p>
      </dsp:txBody>
      <dsp:txXfrm rot="16200000">
        <a:off x="-1338691" y="1343603"/>
        <a:ext cx="4410636" cy="1723429"/>
      </dsp:txXfrm>
    </dsp:sp>
    <dsp:sp modelId="{FA600789-AB16-4267-9E63-8298CB0F4DA7}">
      <dsp:nvSpPr>
        <dsp:cNvPr id="0" name=""/>
        <dsp:cNvSpPr/>
      </dsp:nvSpPr>
      <dsp:spPr>
        <a:xfrm rot="16200000">
          <a:off x="513995" y="1343603"/>
          <a:ext cx="4410636" cy="1723429"/>
        </a:xfrm>
        <a:prstGeom prst="flowChartManualOperation">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955" bIns="0" numCol="1" spcCol="1270" anchor="ctr" anchorCtr="0">
          <a:noAutofit/>
        </a:bodyPr>
        <a:lstStyle/>
        <a:p>
          <a:pPr lvl="0" algn="ctr" defTabSz="711200">
            <a:lnSpc>
              <a:spcPct val="90000"/>
            </a:lnSpc>
            <a:spcBef>
              <a:spcPct val="0"/>
            </a:spcBef>
            <a:spcAft>
              <a:spcPct val="35000"/>
            </a:spcAft>
          </a:pPr>
          <a:r>
            <a:rPr lang="en-US" sz="1600" kern="1200" smtClean="0">
              <a:effectLst/>
              <a:latin typeface="Adobe Fan Heiti Std B" panose="020B0700000000000000" pitchFamily="34" charset="-128"/>
              <a:ea typeface="Adobe Fan Heiti Std B" panose="020B0700000000000000" pitchFamily="34" charset="-128"/>
              <a:cs typeface="+mn-cs"/>
            </a:rPr>
            <a:t>Do we measure and understand our natural capital?</a:t>
          </a:r>
          <a:endParaRPr lang="en-PH" sz="1600" kern="1200" dirty="0" smtClean="0">
            <a:effectLst/>
            <a:latin typeface="Adobe Fan Heiti Std B" panose="020B0700000000000000" pitchFamily="34" charset="-128"/>
            <a:ea typeface="Adobe Fan Heiti Std B" panose="020B0700000000000000" pitchFamily="34" charset="-128"/>
            <a:cs typeface="+mn-cs"/>
          </a:endParaRPr>
        </a:p>
      </dsp:txBody>
      <dsp:txXfrm rot="16200000">
        <a:off x="513995" y="1343603"/>
        <a:ext cx="4410636" cy="1723429"/>
      </dsp:txXfrm>
    </dsp:sp>
    <dsp:sp modelId="{D937AFFA-4D61-45DA-9808-12192622F2E4}">
      <dsp:nvSpPr>
        <dsp:cNvPr id="0" name=""/>
        <dsp:cNvSpPr/>
      </dsp:nvSpPr>
      <dsp:spPr>
        <a:xfrm rot="16200000">
          <a:off x="2366681" y="1343603"/>
          <a:ext cx="4410636" cy="1723429"/>
        </a:xfrm>
        <a:prstGeom prst="flowChartManualOperation">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955" bIns="0" numCol="1" spcCol="1270" anchor="ctr" anchorCtr="0">
          <a:noAutofit/>
        </a:bodyPr>
        <a:lstStyle/>
        <a:p>
          <a:pPr lvl="0" algn="ctr" defTabSz="711200">
            <a:lnSpc>
              <a:spcPct val="90000"/>
            </a:lnSpc>
            <a:spcBef>
              <a:spcPct val="0"/>
            </a:spcBef>
            <a:spcAft>
              <a:spcPct val="35000"/>
            </a:spcAft>
          </a:pPr>
          <a:r>
            <a:rPr lang="en-US" sz="1600" kern="1200" smtClean="0">
              <a:effectLst/>
              <a:latin typeface="Adobe Fan Heiti Std B" panose="020B0700000000000000" pitchFamily="34" charset="-128"/>
              <a:ea typeface="Adobe Fan Heiti Std B" panose="020B0700000000000000" pitchFamily="34" charset="-128"/>
              <a:cs typeface="+mn-cs"/>
            </a:rPr>
            <a:t>To what extent are the values of nature integrated into decision-making?</a:t>
          </a:r>
          <a:endParaRPr lang="en-PH" sz="1600" kern="1200" dirty="0" smtClean="0">
            <a:effectLst/>
            <a:latin typeface="Adobe Fan Heiti Std B" panose="020B0700000000000000" pitchFamily="34" charset="-128"/>
            <a:ea typeface="Adobe Fan Heiti Std B" panose="020B0700000000000000" pitchFamily="34" charset="-128"/>
            <a:cs typeface="+mn-cs"/>
          </a:endParaRPr>
        </a:p>
      </dsp:txBody>
      <dsp:txXfrm rot="16200000">
        <a:off x="2366681" y="1343603"/>
        <a:ext cx="4410636" cy="1723429"/>
      </dsp:txXfrm>
    </dsp:sp>
    <dsp:sp modelId="{249733E6-104D-43E1-902D-F89232DA316B}">
      <dsp:nvSpPr>
        <dsp:cNvPr id="0" name=""/>
        <dsp:cNvSpPr/>
      </dsp:nvSpPr>
      <dsp:spPr>
        <a:xfrm rot="16200000">
          <a:off x="4219368" y="1343603"/>
          <a:ext cx="4410636" cy="1723429"/>
        </a:xfrm>
        <a:prstGeom prst="flowChartManualOperation">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955" bIns="0" numCol="1" spcCol="1270" anchor="ctr" anchorCtr="0">
          <a:noAutofit/>
        </a:bodyPr>
        <a:lstStyle/>
        <a:p>
          <a:pPr lvl="0" algn="ctr" defTabSz="711200">
            <a:lnSpc>
              <a:spcPct val="90000"/>
            </a:lnSpc>
            <a:spcBef>
              <a:spcPct val="0"/>
            </a:spcBef>
            <a:spcAft>
              <a:spcPct val="35000"/>
            </a:spcAft>
          </a:pPr>
          <a:r>
            <a:rPr lang="en-US" sz="1600" kern="1200" smtClean="0">
              <a:effectLst/>
              <a:latin typeface="Adobe Fan Heiti Std B" panose="020B0700000000000000" pitchFamily="34" charset="-128"/>
              <a:ea typeface="Adobe Fan Heiti Std B" panose="020B0700000000000000" pitchFamily="34" charset="-128"/>
              <a:cs typeface="+mn-cs"/>
            </a:rPr>
            <a:t>What are the issues that need policy attention?</a:t>
          </a:r>
          <a:endParaRPr lang="en-PH" sz="1600" kern="1200" dirty="0" smtClean="0">
            <a:effectLst/>
            <a:latin typeface="Adobe Fan Heiti Std B" panose="020B0700000000000000" pitchFamily="34" charset="-128"/>
            <a:ea typeface="Adobe Fan Heiti Std B" panose="020B0700000000000000" pitchFamily="34" charset="-128"/>
            <a:cs typeface="+mn-cs"/>
          </a:endParaRPr>
        </a:p>
      </dsp:txBody>
      <dsp:txXfrm rot="16200000">
        <a:off x="4219368" y="1343603"/>
        <a:ext cx="4410636" cy="1723429"/>
      </dsp:txXfrm>
    </dsp:sp>
    <dsp:sp modelId="{68C5546B-49A8-4A91-949B-A436279AAEE0}">
      <dsp:nvSpPr>
        <dsp:cNvPr id="0" name=""/>
        <dsp:cNvSpPr/>
      </dsp:nvSpPr>
      <dsp:spPr>
        <a:xfrm rot="16200000">
          <a:off x="6072055" y="1343603"/>
          <a:ext cx="4410636" cy="1723429"/>
        </a:xfrm>
        <a:prstGeom prst="flowChartManualOperation">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955" bIns="0" numCol="1" spcCol="1270" anchor="ctr" anchorCtr="0">
          <a:noAutofit/>
        </a:bodyPr>
        <a:lstStyle/>
        <a:p>
          <a:pPr lvl="0" algn="ctr" defTabSz="711200">
            <a:lnSpc>
              <a:spcPct val="90000"/>
            </a:lnSpc>
            <a:spcBef>
              <a:spcPct val="0"/>
            </a:spcBef>
            <a:spcAft>
              <a:spcPct val="35000"/>
            </a:spcAft>
          </a:pPr>
          <a:r>
            <a:rPr lang="en-US" sz="1600" kern="1200" smtClean="0">
              <a:effectLst/>
              <a:latin typeface="Adobe Fan Heiti Std B" panose="020B0700000000000000" pitchFamily="34" charset="-128"/>
              <a:ea typeface="Adobe Fan Heiti Std B" panose="020B0700000000000000" pitchFamily="34" charset="-128"/>
              <a:cs typeface="+mn-cs"/>
            </a:rPr>
            <a:t>What are the policy tools and decision options that offer solutions?</a:t>
          </a:r>
          <a:endParaRPr lang="en-PH" sz="1600" kern="1200" dirty="0" smtClean="0">
            <a:effectLst/>
            <a:latin typeface="Adobe Fan Heiti Std B" panose="020B0700000000000000" pitchFamily="34" charset="-128"/>
            <a:ea typeface="Adobe Fan Heiti Std B" panose="020B0700000000000000" pitchFamily="34" charset="-128"/>
            <a:cs typeface="+mn-cs"/>
          </a:endParaRPr>
        </a:p>
      </dsp:txBody>
      <dsp:txXfrm rot="16200000">
        <a:off x="6072055" y="1343603"/>
        <a:ext cx="4410636" cy="172342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707E10-48AB-B142-AB8D-61F14598FECE}" type="datetimeFigureOut">
              <a:rPr lang="en-US" smtClean="0"/>
              <a:pPr/>
              <a:t>10/21/2014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22A697-6678-D84D-830B-827A60DE8A5F}" type="slidenum">
              <a:rPr lang="en-US" smtClean="0"/>
              <a:pPr/>
              <a:t>‹#›</a:t>
            </a:fld>
            <a:endParaRPr lang="en-US"/>
          </a:p>
        </p:txBody>
      </p:sp>
    </p:spTree>
    <p:extLst>
      <p:ext uri="{BB962C8B-B14F-4D97-AF65-F5344CB8AC3E}">
        <p14:creationId xmlns:p14="http://schemas.microsoft.com/office/powerpoint/2010/main" xmlns="" val="106822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director of the Biodiversity Management Bureau, the difficulty of arguing in support of biodiversity is not lost on me, especially when the alternatives contribute to incomes, employment, and exports whilst biodiversity is usually measured as number of trees or birds or fish. Ecosystem accounting and valuation are important tools that help contextualize and blunt the development agenda especially when large scale destruction of biodiversity resources is concerned. By appropriate valuation, we are able to value the destruction, both seen and unseen, both measured immediately and for future generations.</a:t>
            </a:r>
            <a:endParaRPr lang="en-PH"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1</a:t>
            </a:fld>
            <a:endParaRPr lang="en-US"/>
          </a:p>
        </p:txBody>
      </p:sp>
    </p:spTree>
    <p:extLst>
      <p:ext uri="{BB962C8B-B14F-4D97-AF65-F5344CB8AC3E}">
        <p14:creationId xmlns:p14="http://schemas.microsoft.com/office/powerpoint/2010/main" xmlns="" val="30394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CCRES - Capturing Coral Reef and Related Ecosystem Services</a:t>
            </a:r>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1 - CCRES will undertake research to calculate a value for the contribution which natural assets in the coastal environment - </a:t>
            </a:r>
            <a:r>
              <a:rPr lang="en-US" sz="1200" kern="1200" dirty="0" err="1" smtClean="0">
                <a:solidFill>
                  <a:schemeClr val="tx1"/>
                </a:solidFill>
                <a:effectLst/>
                <a:latin typeface="+mn-lt"/>
                <a:ea typeface="+mn-ea"/>
                <a:cs typeface="+mn-cs"/>
              </a:rPr>
              <a:t>seagrass</a:t>
            </a:r>
            <a:r>
              <a:rPr lang="en-US" sz="1200" kern="1200" dirty="0" smtClean="0">
                <a:solidFill>
                  <a:schemeClr val="tx1"/>
                </a:solidFill>
                <a:effectLst/>
                <a:latin typeface="+mn-lt"/>
                <a:ea typeface="+mn-ea"/>
                <a:cs typeface="+mn-cs"/>
              </a:rPr>
              <a:t> beds, mangroves, coral reefs – make to livelihoods, food security and climate resilience in coastal communities across the East Asia Pacific region.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2 - The project will develop eco-friendly businesses, toolkits and spatial planning models which will harness the value of the coastal natural capital and assist communities to develop new, sustainable revenue streams.</a:t>
            </a:r>
            <a:endParaRPr lang="en-PH"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C8684A-2820-5143-93E8-120228C8B6D9}" type="slidenum">
              <a:rPr lang="en-GB" smtClean="0"/>
              <a:pPr/>
              <a:t>10</a:t>
            </a:fld>
            <a:endParaRPr lang="en-GB" dirty="0"/>
          </a:p>
        </p:txBody>
      </p:sp>
    </p:spTree>
    <p:extLst>
      <p:ext uri="{BB962C8B-B14F-4D97-AF65-F5344CB8AC3E}">
        <p14:creationId xmlns:p14="http://schemas.microsoft.com/office/powerpoint/2010/main" xmlns="" val="267174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Click 1 - El </a:t>
            </a:r>
            <a:r>
              <a:rPr lang="en-US" sz="1200" kern="1200" dirty="0" err="1" smtClean="0">
                <a:solidFill>
                  <a:schemeClr val="tx1"/>
                </a:solidFill>
                <a:effectLst/>
                <a:latin typeface="+mn-lt"/>
                <a:ea typeface="+mn-ea"/>
                <a:cs typeface="+mn-cs"/>
              </a:rPr>
              <a:t>Nido</a:t>
            </a:r>
            <a:r>
              <a:rPr lang="en-US" sz="1200" kern="1200" dirty="0" smtClean="0">
                <a:solidFill>
                  <a:schemeClr val="tx1"/>
                </a:solidFill>
                <a:effectLst/>
                <a:latin typeface="+mn-lt"/>
                <a:ea typeface="+mn-ea"/>
                <a:cs typeface="+mn-cs"/>
              </a:rPr>
              <a:t> is the CCRES pilot site in the Philippines.  </a:t>
            </a:r>
          </a:p>
          <a:p>
            <a:r>
              <a:rPr lang="en-US" sz="1200" kern="1200" dirty="0" smtClean="0">
                <a:solidFill>
                  <a:schemeClr val="tx1"/>
                </a:solidFill>
                <a:effectLst/>
                <a:latin typeface="+mn-lt"/>
                <a:ea typeface="+mn-ea"/>
                <a:cs typeface="+mn-cs"/>
              </a:rPr>
              <a:t>Click 2 - A first-class municipality located in northwest Palawan, El </a:t>
            </a:r>
            <a:r>
              <a:rPr lang="en-US" sz="1200" kern="1200" dirty="0" err="1" smtClean="0">
                <a:solidFill>
                  <a:schemeClr val="tx1"/>
                </a:solidFill>
                <a:effectLst/>
                <a:latin typeface="+mn-lt"/>
                <a:ea typeface="+mn-ea"/>
                <a:cs typeface="+mn-cs"/>
              </a:rPr>
              <a:t>Nido</a:t>
            </a:r>
            <a:r>
              <a:rPr lang="en-US" sz="1200" kern="1200" dirty="0" smtClean="0">
                <a:solidFill>
                  <a:schemeClr val="tx1"/>
                </a:solidFill>
                <a:effectLst/>
                <a:latin typeface="+mn-lt"/>
                <a:ea typeface="+mn-ea"/>
                <a:cs typeface="+mn-cs"/>
              </a:rPr>
              <a:t> has one of the highest marine biodiversity in the country. It is also a declared National Protected Area and a Marine Biodiversity Area. El </a:t>
            </a:r>
            <a:r>
              <a:rPr lang="en-US" sz="1200" kern="1200" dirty="0" err="1" smtClean="0">
                <a:solidFill>
                  <a:schemeClr val="tx1"/>
                </a:solidFill>
                <a:effectLst/>
                <a:latin typeface="+mn-lt"/>
                <a:ea typeface="+mn-ea"/>
                <a:cs typeface="+mn-cs"/>
              </a:rPr>
              <a:t>Nido</a:t>
            </a:r>
            <a:r>
              <a:rPr lang="en-US" sz="1200" kern="1200" dirty="0" smtClean="0">
                <a:solidFill>
                  <a:schemeClr val="tx1"/>
                </a:solidFill>
                <a:effectLst/>
                <a:latin typeface="+mn-lt"/>
                <a:ea typeface="+mn-ea"/>
                <a:cs typeface="+mn-cs"/>
              </a:rPr>
              <a:t> has been dubbed  </a:t>
            </a:r>
          </a:p>
          <a:p>
            <a:r>
              <a:rPr lang="en-US" sz="1200" kern="1200" dirty="0" smtClean="0">
                <a:solidFill>
                  <a:schemeClr val="tx1"/>
                </a:solidFill>
                <a:effectLst/>
                <a:latin typeface="+mn-lt"/>
                <a:ea typeface="+mn-ea"/>
                <a:cs typeface="+mn-cs"/>
              </a:rPr>
              <a:t>Click 3 - the "Last Ecological Frontier" but with the  tremendous increase in tourism from 10,000 tourists in 1994 to over 50,000 in 2013, El </a:t>
            </a:r>
            <a:r>
              <a:rPr lang="en-US" sz="1200" kern="1200" dirty="0" err="1" smtClean="0">
                <a:solidFill>
                  <a:schemeClr val="tx1"/>
                </a:solidFill>
                <a:effectLst/>
                <a:latin typeface="+mn-lt"/>
                <a:ea typeface="+mn-ea"/>
                <a:cs typeface="+mn-cs"/>
              </a:rPr>
              <a:t>Nido</a:t>
            </a:r>
            <a:r>
              <a:rPr lang="en-US" sz="1200" kern="1200" dirty="0" smtClean="0">
                <a:solidFill>
                  <a:schemeClr val="tx1"/>
                </a:solidFill>
                <a:effectLst/>
                <a:latin typeface="+mn-lt"/>
                <a:ea typeface="+mn-ea"/>
                <a:cs typeface="+mn-cs"/>
              </a:rPr>
              <a:t> is now under threat. </a:t>
            </a:r>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CCRES is now in the design phase with work programs designed, stakeholder consultations organized, and data collection started.</a:t>
            </a:r>
            <a:endParaRPr lang="en-US" dirty="0"/>
          </a:p>
        </p:txBody>
      </p:sp>
      <p:sp>
        <p:nvSpPr>
          <p:cNvPr id="4" name="Slide Number Placeholder 3"/>
          <p:cNvSpPr>
            <a:spLocks noGrp="1"/>
          </p:cNvSpPr>
          <p:nvPr>
            <p:ph type="sldNum" sz="quarter" idx="10"/>
          </p:nvPr>
        </p:nvSpPr>
        <p:spPr/>
        <p:txBody>
          <a:bodyPr/>
          <a:lstStyle/>
          <a:p>
            <a:fld id="{82C8684A-2820-5143-93E8-120228C8B6D9}" type="slidenum">
              <a:rPr lang="en-GB" smtClean="0"/>
              <a:pPr/>
              <a:t>11</a:t>
            </a:fld>
            <a:endParaRPr lang="en-GB"/>
          </a:p>
        </p:txBody>
      </p:sp>
    </p:spTree>
    <p:extLst>
      <p:ext uri="{BB962C8B-B14F-4D97-AF65-F5344CB8AC3E}">
        <p14:creationId xmlns:p14="http://schemas.microsoft.com/office/powerpoint/2010/main" xmlns="" val="381489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Click 1 - Five countries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(Bhutan, Ecuador, Liberia, Philippines and Tanzania)</a:t>
            </a:r>
            <a:r>
              <a:rPr lang="en-US" sz="1200" kern="1200" dirty="0" smtClean="0">
                <a:solidFill>
                  <a:schemeClr val="tx1"/>
                </a:solidFill>
                <a:effectLst/>
                <a:latin typeface="+mn-lt"/>
                <a:ea typeface="+mn-ea"/>
                <a:cs typeface="+mn-cs"/>
              </a:rPr>
              <a:t> expressed interest to participate in this three year project, and they will each undertake a TEEB country study, specific to their specific context, over the three years of the project.</a:t>
            </a:r>
          </a:p>
          <a:p>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TEEB country study identifies </a:t>
            </a:r>
          </a:p>
          <a:p>
            <a:r>
              <a:rPr lang="en-US" sz="1200" kern="1200" dirty="0" smtClean="0">
                <a:solidFill>
                  <a:schemeClr val="tx1"/>
                </a:solidFill>
                <a:effectLst/>
                <a:latin typeface="+mn-lt"/>
                <a:ea typeface="+mn-ea"/>
                <a:cs typeface="+mn-cs"/>
              </a:rPr>
              <a:t>Click 2 - the ecosystem services that are vital to meeting the country’s policy priorities and makes recommendations on how these services can be integrated into policies. These recommendations depending on the country context, can include policies for poverty alleviation, subsidy reform, land use management, protected area management, securing livelihoods, investment in natural infrastructure restoration and national accounting to include natural capital.</a:t>
            </a:r>
            <a:endParaRPr lang="en-PH" sz="1200" kern="1200" dirty="0" smtClean="0">
              <a:solidFill>
                <a:schemeClr val="tx1"/>
              </a:solidFill>
              <a:effectLst/>
              <a:latin typeface="+mn-lt"/>
              <a:ea typeface="+mn-ea"/>
              <a:cs typeface="+mn-cs"/>
            </a:endParaRPr>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12</a:t>
            </a:fld>
            <a:endParaRPr lang="en-US"/>
          </a:p>
        </p:txBody>
      </p:sp>
    </p:spTree>
    <p:extLst>
      <p:ext uri="{BB962C8B-B14F-4D97-AF65-F5344CB8AC3E}">
        <p14:creationId xmlns:p14="http://schemas.microsoft.com/office/powerpoint/2010/main" xmlns="" val="1433394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TEEB studies can help countries answer these questions</a:t>
            </a:r>
            <a:r>
              <a:rPr lang="en-US" sz="1200" kern="1200" dirty="0" smtClean="0">
                <a:solidFill>
                  <a:schemeClr val="tx1"/>
                </a:solidFill>
                <a:effectLst/>
                <a:latin typeface="+mn-lt"/>
                <a:ea typeface="+mn-ea"/>
                <a:cs typeface="+mn-cs"/>
              </a:rPr>
              <a:t>:</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is the natural capital in my country and what is driving change?</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 we measure and understand our natural capital?</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 what extent are the values of nature integrated into decision-making?</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are the issues that need policy attention?</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are the policy tools and decision options that offer solutions?</a:t>
            </a:r>
            <a:endParaRPr lang="en-PH" sz="1200" kern="1200" dirty="0" smtClean="0">
              <a:solidFill>
                <a:schemeClr val="tx1"/>
              </a:solidFill>
              <a:effectLst/>
              <a:latin typeface="+mn-lt"/>
              <a:ea typeface="+mn-ea"/>
              <a:cs typeface="+mn-cs"/>
            </a:endParaRPr>
          </a:p>
          <a:p>
            <a:endParaRPr lang="en-PH" dirty="0" smtClean="0"/>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13</a:t>
            </a:fld>
            <a:endParaRPr lang="en-US"/>
          </a:p>
        </p:txBody>
      </p:sp>
    </p:spTree>
    <p:extLst>
      <p:ext uri="{BB962C8B-B14F-4D97-AF65-F5344CB8AC3E}">
        <p14:creationId xmlns:p14="http://schemas.microsoft.com/office/powerpoint/2010/main" xmlns="" val="194733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TEEB studies can help countries answer these questions</a:t>
            </a:r>
            <a:r>
              <a:rPr lang="en-US" sz="1200" kern="1200" dirty="0" smtClean="0">
                <a:solidFill>
                  <a:schemeClr val="tx1"/>
                </a:solidFill>
                <a:effectLst/>
                <a:latin typeface="+mn-lt"/>
                <a:ea typeface="+mn-ea"/>
                <a:cs typeface="+mn-cs"/>
              </a:rPr>
              <a:t>:</a:t>
            </a:r>
            <a:endParaRPr lang="en-PH"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Click 1 - What is the natural capital in my country and what is driving change?</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 we measure and understand our natural capital?</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 what extent are the values of nature integrated into decision-making?</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are the issues that need policy attention?</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are the policy tools and decision options that offer solutions?</a:t>
            </a:r>
            <a:endParaRPr lang="en-PH" sz="1200" kern="1200" dirty="0" smtClean="0">
              <a:solidFill>
                <a:schemeClr val="tx1"/>
              </a:solidFill>
              <a:effectLst/>
              <a:latin typeface="+mn-lt"/>
              <a:ea typeface="+mn-ea"/>
              <a:cs typeface="+mn-cs"/>
            </a:endParaRPr>
          </a:p>
          <a:p>
            <a:endParaRPr lang="en-PH" dirty="0" smtClean="0"/>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14</a:t>
            </a:fld>
            <a:endParaRPr lang="en-US"/>
          </a:p>
        </p:txBody>
      </p:sp>
    </p:spTree>
    <p:extLst>
      <p:ext uri="{BB962C8B-B14F-4D97-AF65-F5344CB8AC3E}">
        <p14:creationId xmlns:p14="http://schemas.microsoft.com/office/powerpoint/2010/main" xmlns="" val="3504896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TEEB studies can help countries answer these questions</a:t>
            </a:r>
            <a:r>
              <a:rPr lang="en-US" sz="1200" kern="1200" dirty="0" smtClean="0">
                <a:solidFill>
                  <a:schemeClr val="tx1"/>
                </a:solidFill>
                <a:effectLst/>
                <a:latin typeface="+mn-lt"/>
                <a:ea typeface="+mn-ea"/>
                <a:cs typeface="+mn-cs"/>
              </a:rPr>
              <a:t>:</a:t>
            </a:r>
            <a:endParaRPr lang="en-PH"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Click 1 - What is the natural capital in my country and what is driving change?</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 we measure and understand our natural capital?</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 what extent are the values of nature integrated into decision-making?</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are the issues that need policy attention?</a:t>
            </a:r>
            <a:endParaRPr lang="en-PH"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are the policy tools and decision options that offer solutions?</a:t>
            </a:r>
            <a:endParaRPr lang="en-PH" sz="1200" kern="1200" dirty="0" smtClean="0">
              <a:solidFill>
                <a:schemeClr val="tx1"/>
              </a:solidFill>
              <a:effectLst/>
              <a:latin typeface="+mn-lt"/>
              <a:ea typeface="+mn-ea"/>
              <a:cs typeface="+mn-cs"/>
            </a:endParaRPr>
          </a:p>
          <a:p>
            <a:endParaRPr lang="en-PH" dirty="0" smtClean="0"/>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15</a:t>
            </a:fld>
            <a:endParaRPr lang="en-US"/>
          </a:p>
        </p:txBody>
      </p:sp>
    </p:spTree>
    <p:extLst>
      <p:ext uri="{BB962C8B-B14F-4D97-AF65-F5344CB8AC3E}">
        <p14:creationId xmlns:p14="http://schemas.microsoft.com/office/powerpoint/2010/main" xmlns="" val="3504896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BIOFIN </a:t>
            </a:r>
            <a:endParaRPr lang="en-PH"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Click 1 - The Philippines is one of the 19 pilot countries for BIOFIN, a project conceived to </a:t>
            </a:r>
          </a:p>
          <a:p>
            <a:r>
              <a:rPr lang="en-GB" sz="1200" kern="1200" dirty="0" smtClean="0">
                <a:solidFill>
                  <a:schemeClr val="tx1"/>
                </a:solidFill>
                <a:effectLst/>
                <a:latin typeface="+mn-lt"/>
                <a:ea typeface="+mn-ea"/>
                <a:cs typeface="+mn-cs"/>
              </a:rPr>
              <a:t>Click 2 - close the global financing gap for the conservation and sustainable use of biological diversity by assisting developing countries in identifying, accessing, combining and sequencing sources of biodiversity funding to meet their specific needs. </a:t>
            </a:r>
          </a:p>
          <a:p>
            <a:endParaRPr lang="en-PH"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22A697-6678-D84D-830B-827A60DE8A5F}" type="slidenum">
              <a:rPr lang="en-US" smtClean="0"/>
              <a:pPr/>
              <a:t>16</a:t>
            </a:fld>
            <a:endParaRPr lang="en-US"/>
          </a:p>
        </p:txBody>
      </p:sp>
    </p:spTree>
    <p:extLst>
      <p:ext uri="{BB962C8B-B14F-4D97-AF65-F5344CB8AC3E}">
        <p14:creationId xmlns:p14="http://schemas.microsoft.com/office/powerpoint/2010/main" xmlns="" val="4131637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i="0" kern="1200" dirty="0" smtClean="0">
                <a:solidFill>
                  <a:schemeClr val="tx1"/>
                </a:solidFill>
                <a:effectLst/>
                <a:latin typeface="+mn-lt"/>
                <a:ea typeface="+mn-ea"/>
                <a:cs typeface="+mn-cs"/>
              </a:rPr>
              <a:t>BIOFIN estimated the costs of implementing the PBSAP from 2015-2028 with the pie chart illustrating the breakdown of costs according to Aichi Targets. The total estimated cost is USD 6,297,357,596 (low).  </a:t>
            </a:r>
          </a:p>
          <a:p>
            <a:r>
              <a:rPr lang="en-PH" sz="1200" b="0" i="0" kern="1200" dirty="0" smtClean="0">
                <a:solidFill>
                  <a:schemeClr val="tx1"/>
                </a:solidFill>
                <a:effectLst/>
                <a:latin typeface="+mn-lt"/>
                <a:ea typeface="+mn-ea"/>
                <a:cs typeface="+mn-cs"/>
              </a:rPr>
              <a:t> </a:t>
            </a:r>
          </a:p>
          <a:p>
            <a:r>
              <a:rPr lang="en-PH" sz="1200" b="0" i="0" kern="1200" dirty="0" smtClean="0">
                <a:solidFill>
                  <a:schemeClr val="tx1"/>
                </a:solidFill>
                <a:effectLst/>
                <a:latin typeface="+mn-lt"/>
                <a:ea typeface="+mn-ea"/>
                <a:cs typeface="+mn-cs"/>
              </a:rPr>
              <a:t>Protection accounts for 50% of the total estimated cost at $3.1 billion dollars.  42% is attributed to Restoration with a total estimated cost of $2.6 billion. While this budget includes direct action towards attempting to restore ecosystem services and functions, it does not include the value of lost ecosystem services, which will even inflate the cost even more. This also denotes the goal of the country for both Protection and Restoration go hand-in-hand in its futile attempt in reverting to the pre-exploitation levels and at the same time protect the biodiversity from various factors affecting its decline.</a:t>
            </a:r>
          </a:p>
          <a:p>
            <a:r>
              <a:rPr lang="en-PH" sz="1200" b="0" i="0" kern="1200" dirty="0" smtClean="0">
                <a:solidFill>
                  <a:schemeClr val="tx1"/>
                </a:solidFill>
                <a:effectLst/>
                <a:latin typeface="+mn-lt"/>
                <a:ea typeface="+mn-ea"/>
                <a:cs typeface="+mn-cs"/>
              </a:rPr>
              <a:t> </a:t>
            </a:r>
          </a:p>
          <a:p>
            <a:r>
              <a:rPr lang="en-PH" sz="1200" b="0" i="0" kern="1200" dirty="0" smtClean="0">
                <a:solidFill>
                  <a:schemeClr val="tx1"/>
                </a:solidFill>
                <a:effectLst/>
                <a:latin typeface="+mn-lt"/>
                <a:ea typeface="+mn-ea"/>
                <a:cs typeface="+mn-cs"/>
              </a:rPr>
              <a:t>We are hoping that future iterations of the PBSAP costing will surely benefit given inputs from WAVES, TEEB, CCRES, and SEEA.</a:t>
            </a:r>
            <a:endParaRPr lang="en-PH"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22A697-6678-D84D-830B-827A60DE8A5F}" type="slidenum">
              <a:rPr lang="en-US" smtClean="0"/>
              <a:pPr/>
              <a:t>17</a:t>
            </a:fld>
            <a:endParaRPr lang="en-US"/>
          </a:p>
        </p:txBody>
      </p:sp>
    </p:spTree>
    <p:extLst>
      <p:ext uri="{BB962C8B-B14F-4D97-AF65-F5344CB8AC3E}">
        <p14:creationId xmlns:p14="http://schemas.microsoft.com/office/powerpoint/2010/main" xmlns="" val="3574534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BIOFIN will pilot at least one resource mobilization scheme from a menu that includes traditional sources such as grants and government allocations to non=traditional resource generation schemes such as carbon credits, water fees, use fees, conservation fees,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 which will require, in one form or another, some inputs from valuation of ecosystem services or ecosystem accounting. We are  therefore pleased that WAVES, TEEB, CCRES and BIOFIN are being implemented simultaneously and we will ensure the convergence of outputs.</a:t>
            </a:r>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18</a:t>
            </a:fld>
            <a:endParaRPr lang="en-US"/>
          </a:p>
        </p:txBody>
      </p:sp>
    </p:spTree>
    <p:extLst>
      <p:ext uri="{BB962C8B-B14F-4D97-AF65-F5344CB8AC3E}">
        <p14:creationId xmlns:p14="http://schemas.microsoft.com/office/powerpoint/2010/main" xmlns="" val="845166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Valuation is an essential component of investment planning. When we do benefit / cost analysis</a:t>
            </a:r>
            <a:r>
              <a:rPr lang="en-US" baseline="0" dirty="0" smtClean="0"/>
              <a:t> or trade off analysis or compute for Return on Investments, our benefits must reflect ecosystem services which are left unvalued such as biodiversity in the case of a forest and coastal protection in the case of coral reefs, for example. Our return on Investment (ROI) then will be embedded with ecosystem services costs / benefits. It would be ideal to do ecosystem accounting on a regular basis so in the meantime, we are thankful for the technical assistance that WAVES, CCRES, TEEB and BIOFIN will provide. </a:t>
            </a:r>
          </a:p>
          <a:p>
            <a:endParaRPr lang="en-US" baseline="0" dirty="0" smtClean="0"/>
          </a:p>
          <a:p>
            <a:r>
              <a:rPr lang="en-US" baseline="0" dirty="0" smtClean="0"/>
              <a:t>Second is the contribution of valuation to the appropriate pricing of ecosystem goods and services. This is very useful as we evaluate our user fee systems and ensure that the willingness to pay of users are adequately reflected.</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Lastly,</a:t>
            </a:r>
            <a:r>
              <a:rPr lang="en-US" baseline="0" dirty="0" smtClean="0"/>
              <a:t> v</a:t>
            </a:r>
            <a:r>
              <a:rPr lang="en-US" dirty="0" smtClean="0"/>
              <a:t>aluation techniques can inform investment decisions (benefit / cost) but institutional strengthening processes should not be ignored.</a:t>
            </a:r>
          </a:p>
          <a:p>
            <a:endParaRPr lang="en-US" baseline="0" dirty="0" smtClean="0"/>
          </a:p>
          <a:p>
            <a:endParaRPr lang="en-US" baseline="0" dirty="0" smtClean="0"/>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19</a:t>
            </a:fld>
            <a:endParaRPr lang="en-US"/>
          </a:p>
        </p:txBody>
      </p:sp>
    </p:spTree>
    <p:extLst>
      <p:ext uri="{BB962C8B-B14F-4D97-AF65-F5344CB8AC3E}">
        <p14:creationId xmlns:p14="http://schemas.microsoft.com/office/powerpoint/2010/main" xmlns="" val="367153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coverage of this presentation will be as follows : </a:t>
            </a:r>
          </a:p>
          <a:p>
            <a:endParaRPr lang="en-US" sz="1200" kern="1200" dirty="0" smtClean="0">
              <a:solidFill>
                <a:schemeClr val="tx1"/>
              </a:solidFill>
              <a:effectLst/>
              <a:latin typeface="+mn-lt"/>
              <a:ea typeface="+mn-ea"/>
              <a:cs typeface="+mn-cs"/>
            </a:endParaRPr>
          </a:p>
          <a:p>
            <a:r>
              <a:rPr lang="en-US" sz="1200" dirty="0" smtClean="0"/>
              <a:t>Precursor accounting projects</a:t>
            </a:r>
          </a:p>
          <a:p>
            <a:r>
              <a:rPr lang="en-US" sz="1200" dirty="0" smtClean="0"/>
              <a:t>Current ecosystem accounting / valuation projects</a:t>
            </a:r>
          </a:p>
          <a:p>
            <a:r>
              <a:rPr lang="en-US" sz="1200" dirty="0" smtClean="0"/>
              <a:t>BIOFIN as consolidator of results</a:t>
            </a:r>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2</a:t>
            </a:fld>
            <a:endParaRPr lang="en-US"/>
          </a:p>
        </p:txBody>
      </p:sp>
    </p:spTree>
    <p:extLst>
      <p:ext uri="{BB962C8B-B14F-4D97-AF65-F5344CB8AC3E}">
        <p14:creationId xmlns:p14="http://schemas.microsoft.com/office/powerpoint/2010/main" xmlns="" val="54353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Even prior to the current wave of ecosystem accounting / valuation projects, the Philippines already implemented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1 - the Environmental and Natural Resource Accounting Project or ENRAP. From 1991 -2000, the Philippines implemented ENRAP to address deficiencies in the System of National Accounts to reflect economic-environmental interactions by explicitly recognizing that the natural environment is a productive economic sector.  Environmental quality services, waste disposal services,  environmental damage, and natural resource depreciation were some of the variables measured by ENRAP.  Some policy applications of ENRAP include: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inputs to the logging ban issue; (ii) fee reforms for grasslands and plantation agreements; and (iii) the phase out of leaded gasoline due to emission coupled with health effects.</a:t>
            </a:r>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1995, the UNDP supported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2 - the Integrated Environmental Management for Sustainable Development (IEMSD)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which has two sub projects: ENRA 1, which adopted the UN  System of integrated Environmental and Economic Accounting (SEEA) framework and compiled Assets &amp; Activity Accounts from 1988 – 1994, and ENRA II, which started in 1998, and began the Institutionalization of the Philippine Economic-Environmental and Natural Resources Accounting (PEENRA) System and piloting at subnational levels. </a:t>
            </a:r>
            <a:endParaRPr lang="en-PH"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2000, the Asian Development Bank supported the development of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3 -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Philippine Framework on the Development of Environment Statistics (PFDES) and by 2000, the Philippines published the Compendium of Environmental Statistics </a:t>
            </a:r>
            <a:endParaRPr lang="en-PH" sz="1200" kern="1200" dirty="0" smtClean="0">
              <a:solidFill>
                <a:schemeClr val="tx1"/>
              </a:solidFill>
              <a:effectLst/>
              <a:latin typeface="+mn-lt"/>
              <a:ea typeface="+mn-ea"/>
              <a:cs typeface="+mn-cs"/>
            </a:endParaRPr>
          </a:p>
          <a:p>
            <a:endParaRPr lang="en-PH" dirty="0" smtClean="0"/>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3</a:t>
            </a:fld>
            <a:endParaRPr lang="en-US"/>
          </a:p>
        </p:txBody>
      </p:sp>
    </p:spTree>
    <p:extLst>
      <p:ext uri="{BB962C8B-B14F-4D97-AF65-F5344CB8AC3E}">
        <p14:creationId xmlns:p14="http://schemas.microsoft.com/office/powerpoint/2010/main" xmlns="" val="319594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Click 1 - At present there are at least five major projects providing technical assistance in resource valuation and ecosystem accounting.  These are</a:t>
            </a:r>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2 - WAVES or wealth accounting and the valuation of ecosystem services is working in Laguna Lake and Southern Palawan</a:t>
            </a:r>
            <a:endParaRPr lang="en-PH" sz="1200" kern="1200" dirty="0" smtClean="0">
              <a:solidFill>
                <a:schemeClr val="tx1"/>
              </a:solidFill>
              <a:effectLst/>
              <a:latin typeface="+mn-lt"/>
              <a:ea typeface="+mn-ea"/>
              <a:cs typeface="+mn-cs"/>
            </a:endParaRPr>
          </a:p>
          <a:p>
            <a:pPr lvl="0"/>
            <a:r>
              <a:rPr lang="en-PH" dirty="0" smtClean="0"/>
              <a:t>Click 3 – CCRES or </a:t>
            </a:r>
            <a:r>
              <a:rPr lang="en-US" sz="1200" kern="1200" dirty="0" smtClean="0">
                <a:solidFill>
                  <a:schemeClr val="tx1"/>
                </a:solidFill>
                <a:effectLst/>
                <a:latin typeface="+mn-lt"/>
                <a:ea typeface="+mn-ea"/>
                <a:cs typeface="+mn-cs"/>
              </a:rPr>
              <a:t>Capturing Coral Reef Ecosystem Services is piloting in El </a:t>
            </a:r>
            <a:r>
              <a:rPr lang="en-US" sz="1200" kern="1200" dirty="0" err="1" smtClean="0">
                <a:solidFill>
                  <a:schemeClr val="tx1"/>
                </a:solidFill>
                <a:effectLst/>
                <a:latin typeface="+mn-lt"/>
                <a:ea typeface="+mn-ea"/>
                <a:cs typeface="+mn-cs"/>
              </a:rPr>
              <a:t>Nido</a:t>
            </a:r>
            <a:r>
              <a:rPr lang="en-US" sz="1200" kern="1200" dirty="0" smtClean="0">
                <a:solidFill>
                  <a:schemeClr val="tx1"/>
                </a:solidFill>
                <a:effectLst/>
                <a:latin typeface="+mn-lt"/>
                <a:ea typeface="+mn-ea"/>
                <a:cs typeface="+mn-cs"/>
              </a:rPr>
              <a:t>, Palawan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 4 – SEEA or </a:t>
            </a:r>
            <a:r>
              <a:rPr lang="en-PH" sz="1200" dirty="0" smtClean="0">
                <a:latin typeface="Adobe Fan Heiti Std B" panose="020B0700000000000000" pitchFamily="34" charset="-128"/>
                <a:ea typeface="Adobe Fan Heiti Std B" panose="020B0700000000000000" pitchFamily="34" charset="-128"/>
              </a:rPr>
              <a:t>System of Environmental and Economic Accounting</a:t>
            </a:r>
            <a:r>
              <a:rPr lang="en-PH" sz="1200" baseline="0" dirty="0" smtClean="0">
                <a:latin typeface="Adobe Fan Heiti Std B" panose="020B0700000000000000" pitchFamily="34" charset="-128"/>
                <a:ea typeface="Adobe Fan Heiti Std B" panose="020B0700000000000000" pitchFamily="34" charset="-128"/>
              </a:rPr>
              <a:t> </a:t>
            </a:r>
            <a:r>
              <a:rPr lang="en-US" sz="1200" kern="1200" dirty="0" smtClean="0">
                <a:solidFill>
                  <a:schemeClr val="tx1"/>
                </a:solidFill>
                <a:effectLst/>
                <a:latin typeface="+mn-lt"/>
                <a:ea typeface="+mn-ea"/>
                <a:cs typeface="+mn-cs"/>
              </a:rPr>
              <a:t>is working at the national level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 5 – TEEB or </a:t>
            </a:r>
            <a:r>
              <a:rPr lang="en-PH" sz="1200" b="0" dirty="0" smtClean="0">
                <a:latin typeface="Adobe Fan Heiti Std B" panose="020B0700000000000000" pitchFamily="34" charset="-128"/>
                <a:ea typeface="Adobe Fan Heiti Std B" panose="020B0700000000000000" pitchFamily="34" charset="-128"/>
              </a:rPr>
              <a:t>The Economics of Ecosystems and Biodiversity</a:t>
            </a:r>
            <a:r>
              <a:rPr lang="en-PH" sz="1200" b="0" baseline="0" dirty="0" smtClean="0">
                <a:latin typeface="Adobe Fan Heiti Std B" panose="020B0700000000000000" pitchFamily="34" charset="-128"/>
                <a:ea typeface="Adobe Fan Heiti Std B" panose="020B0700000000000000" pitchFamily="34" charset="-128"/>
              </a:rPr>
              <a:t> piloting in </a:t>
            </a:r>
            <a:r>
              <a:rPr lang="en-US" sz="1200" kern="1200" baseline="0" dirty="0" smtClean="0">
                <a:solidFill>
                  <a:schemeClr val="tx1"/>
                </a:solidFill>
                <a:effectLst/>
                <a:latin typeface="+mn-lt"/>
                <a:ea typeface="+mn-ea"/>
                <a:cs typeface="+mn-cs"/>
              </a:rPr>
              <a:t>Manila Bay and Southern Palawan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PH" sz="1200" kern="1200" dirty="0" smtClean="0">
              <a:solidFill>
                <a:schemeClr val="tx1"/>
              </a:solidFill>
              <a:effectLst/>
              <a:latin typeface="+mn-lt"/>
              <a:ea typeface="+mn-ea"/>
              <a:cs typeface="+mn-cs"/>
            </a:endParaRPr>
          </a:p>
          <a:p>
            <a:pPr lvl="0"/>
            <a:endParaRPr lang="en-PH" sz="1200" kern="1200" dirty="0" smtClean="0">
              <a:solidFill>
                <a:schemeClr val="tx1"/>
              </a:solidFill>
              <a:effectLst/>
              <a:latin typeface="+mn-lt"/>
              <a:ea typeface="+mn-ea"/>
              <a:cs typeface="+mn-cs"/>
            </a:endParaRPr>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4</a:t>
            </a:fld>
            <a:endParaRPr lang="en-US"/>
          </a:p>
        </p:txBody>
      </p:sp>
    </p:spTree>
    <p:extLst>
      <p:ext uri="{BB962C8B-B14F-4D97-AF65-F5344CB8AC3E}">
        <p14:creationId xmlns:p14="http://schemas.microsoft.com/office/powerpoint/2010/main" xmlns="" val="72599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BIOFIN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 be viewed as an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a:t>
            </a:r>
            <a:r>
              <a:rPr lang="en-US" sz="1200" kern="1200" baseline="0" dirty="0" smtClean="0">
                <a:solidFill>
                  <a:schemeClr val="tx1"/>
                </a:solidFill>
                <a:effectLst/>
                <a:latin typeface="+mn-lt"/>
                <a:ea typeface="+mn-ea"/>
                <a:cs typeface="+mn-cs"/>
              </a:rPr>
              <a:t> 1 - </a:t>
            </a:r>
            <a:r>
              <a:rPr lang="en-US" sz="1200" kern="1200" dirty="0" smtClean="0">
                <a:solidFill>
                  <a:schemeClr val="tx1"/>
                </a:solidFill>
                <a:effectLst/>
                <a:latin typeface="+mn-lt"/>
                <a:ea typeface="+mn-ea"/>
                <a:cs typeface="+mn-cs"/>
              </a:rPr>
              <a:t>umbrella project which will utilize the outputs of these 4 projects.</a:t>
            </a:r>
            <a:endParaRPr lang="en-PH" sz="1200" kern="1200" dirty="0" smtClean="0">
              <a:solidFill>
                <a:schemeClr val="tx1"/>
              </a:solidFill>
              <a:effectLst/>
              <a:latin typeface="+mn-lt"/>
              <a:ea typeface="+mn-ea"/>
              <a:cs typeface="+mn-cs"/>
            </a:endParaRPr>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5</a:t>
            </a:fld>
            <a:endParaRPr lang="en-US"/>
          </a:p>
        </p:txBody>
      </p:sp>
    </p:spTree>
    <p:extLst>
      <p:ext uri="{BB962C8B-B14F-4D97-AF65-F5344CB8AC3E}">
        <p14:creationId xmlns:p14="http://schemas.microsoft.com/office/powerpoint/2010/main" xmlns="" val="415254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Click 1 - WAVES </a:t>
            </a:r>
            <a:r>
              <a:rPr lang="en-US" sz="1200" b="0" kern="1200" dirty="0" smtClean="0">
                <a:solidFill>
                  <a:schemeClr val="tx1"/>
                </a:solidFill>
                <a:effectLst/>
                <a:latin typeface="+mn-lt"/>
                <a:ea typeface="+mn-ea"/>
                <a:cs typeface="+mn-cs"/>
              </a:rPr>
              <a:t>(Wealth Accounting and Valuation of Ecosystem Services</a:t>
            </a:r>
            <a:r>
              <a:rPr lang="en-PH"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is working in two locations: Laguna Lake and Southern Palawan.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2</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Laguna Lake Basin is a vital ecosystem and center of economic activity for Manila and its neighboring provinces. The area surrounding the lake is home to an estimated 15 million people who rely on the lake for water, food, energy, recreation and livelihoods.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3 - The Lake’s ecosystem is at risk with fish catches dwindling, predatory aquatic species proliferating, and increasing rainfall causing perennial flooding.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4 - WAVES shall properly price the waters for water concessionaires and for aquaculture operators.</a:t>
            </a:r>
            <a:endParaRPr lang="en-PH" dirty="0" smtClean="0"/>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6</a:t>
            </a:fld>
            <a:endParaRPr lang="en-US"/>
          </a:p>
        </p:txBody>
      </p:sp>
    </p:spTree>
    <p:extLst>
      <p:ext uri="{BB962C8B-B14F-4D97-AF65-F5344CB8AC3E}">
        <p14:creationId xmlns:p14="http://schemas.microsoft.com/office/powerpoint/2010/main" xmlns="" val="3921353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Click 1 - There are numerous competing demands on resources in biodiversity-rich Southern Palawan. It is home to indigenous tribes and there is great potential for ecotourism and agriculture but the three large protected areas in the area are threatened by uncontrolled bird hunting, conversion of forest lands, mining claims and destruction of watershed areas.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2 - One of the largest protected areas is Mt. </a:t>
            </a:r>
            <a:r>
              <a:rPr lang="en-US" sz="1200" kern="1200" dirty="0" err="1" smtClean="0">
                <a:solidFill>
                  <a:schemeClr val="tx1"/>
                </a:solidFill>
                <a:effectLst/>
                <a:latin typeface="+mn-lt"/>
                <a:ea typeface="+mn-ea"/>
                <a:cs typeface="+mn-cs"/>
              </a:rPr>
              <a:t>Mantalingahan</a:t>
            </a:r>
            <a:r>
              <a:rPr lang="en-US" sz="1200" kern="1200" dirty="0" smtClean="0">
                <a:solidFill>
                  <a:schemeClr val="tx1"/>
                </a:solidFill>
                <a:effectLst/>
                <a:latin typeface="+mn-lt"/>
                <a:ea typeface="+mn-ea"/>
                <a:cs typeface="+mn-cs"/>
              </a:rPr>
              <a:t> for which the total economic value of ecosystem services was estimated by Conservation International to reach USD 5.5 billion. WAVES will provide decision makers with data and evidence-based analysis to make the best decisions for the region.</a:t>
            </a:r>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WAVES shall contribute to macroeconomic indicators of sustainable development through the establishment of mineral accounts involving the Philippines Statistics Authority and the Mines and Geosciences Bureau of the DENR.</a:t>
            </a:r>
            <a:endParaRPr lang="en-PH" sz="1200" kern="1200" dirty="0" smtClean="0">
              <a:solidFill>
                <a:schemeClr val="tx1"/>
              </a:solidFill>
              <a:effectLst/>
              <a:latin typeface="+mn-lt"/>
              <a:ea typeface="+mn-ea"/>
              <a:cs typeface="+mn-cs"/>
            </a:endParaRPr>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7</a:t>
            </a:fld>
            <a:endParaRPr lang="en-US"/>
          </a:p>
        </p:txBody>
      </p:sp>
    </p:spTree>
    <p:extLst>
      <p:ext uri="{BB962C8B-B14F-4D97-AF65-F5344CB8AC3E}">
        <p14:creationId xmlns:p14="http://schemas.microsoft.com/office/powerpoint/2010/main" xmlns="" val="1619681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SEEA - System of integrated Environmental and Economic Accounting (SEEA)</a:t>
            </a:r>
            <a:endParaRPr lang="en-PH"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was discussed was the WAVES component which is executed through a Bank -(world Bank) executed trust fund.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1 - There is yet another component which is funded by the Philippine government and is executed by the Philippine statistics Authority focusing 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2 - SEEA accounts for minerals, mangroves and macro indicators. Scoping of data for the national account (i.e., gold, copper, nickel and chromium) and satellite account (i.e., nickel).</a:t>
            </a:r>
            <a:endParaRPr lang="en-PH" sz="1200" kern="1200" dirty="0" smtClean="0">
              <a:solidFill>
                <a:schemeClr val="tx1"/>
              </a:solidFill>
              <a:effectLst/>
              <a:latin typeface="+mn-lt"/>
              <a:ea typeface="+mn-ea"/>
              <a:cs typeface="+mn-cs"/>
            </a:endParaRPr>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8</a:t>
            </a:fld>
            <a:endParaRPr lang="en-US"/>
          </a:p>
        </p:txBody>
      </p:sp>
    </p:spTree>
    <p:extLst>
      <p:ext uri="{BB962C8B-B14F-4D97-AF65-F5344CB8AC3E}">
        <p14:creationId xmlns:p14="http://schemas.microsoft.com/office/powerpoint/2010/main" xmlns="" val="1087666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previous ENRA resulted in an unpublished interim environmentally adjusted GDP based on  Monetary Asset and Emission Accounts estimates from 1988 to 1994. EDP1, or the environmentally adjusted NDP (Net Domestic Product), the red line,  is computed by deducting the estimated resource depletion from the conventional NDP while EDP2, or the environmentally adjusted NDP, the green line, is derived by deducting from the EDP1 the estimated environmental cost of degradation. Note that the divergence between official GDP estimates and EDP1 and EDP2 is about 2 billion pesos.</a:t>
            </a:r>
            <a:endParaRPr lang="en-PH" sz="1200" kern="1200" dirty="0" smtClean="0">
              <a:solidFill>
                <a:schemeClr val="tx1"/>
              </a:solidFill>
              <a:effectLst/>
              <a:latin typeface="+mn-lt"/>
              <a:ea typeface="+mn-ea"/>
              <a:cs typeface="+mn-cs"/>
            </a:endParaRPr>
          </a:p>
          <a:p>
            <a:endParaRPr lang="en-PH" dirty="0" smtClean="0"/>
          </a:p>
          <a:p>
            <a:endParaRPr lang="en-PH" dirty="0"/>
          </a:p>
        </p:txBody>
      </p:sp>
      <p:sp>
        <p:nvSpPr>
          <p:cNvPr id="4" name="Slide Number Placeholder 3"/>
          <p:cNvSpPr>
            <a:spLocks noGrp="1"/>
          </p:cNvSpPr>
          <p:nvPr>
            <p:ph type="sldNum" sz="quarter" idx="10"/>
          </p:nvPr>
        </p:nvSpPr>
        <p:spPr/>
        <p:txBody>
          <a:bodyPr/>
          <a:lstStyle/>
          <a:p>
            <a:fld id="{FA22A697-6678-D84D-830B-827A60DE8A5F}" type="slidenum">
              <a:rPr lang="en-US" smtClean="0"/>
              <a:pPr/>
              <a:t>9</a:t>
            </a:fld>
            <a:endParaRPr lang="en-US"/>
          </a:p>
        </p:txBody>
      </p:sp>
    </p:spTree>
    <p:extLst>
      <p:ext uri="{BB962C8B-B14F-4D97-AF65-F5344CB8AC3E}">
        <p14:creationId xmlns:p14="http://schemas.microsoft.com/office/powerpoint/2010/main" xmlns="" val="139476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175586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263619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133753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xmlns="" val="0"/>
              </a:ext>
            </a:extLst>
          </a:blip>
          <a:srcRect r="17432" b="31841"/>
          <a:stretch/>
        </p:blipFill>
        <p:spPr>
          <a:xfrm>
            <a:off x="0" y="-30721"/>
            <a:ext cx="9144000" cy="6850621"/>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xmlns="" val="0"/>
              </a:ext>
            </a:extLst>
          </a:blip>
          <a:srcRect t="39807" r="2218" b="49179"/>
          <a:stretch/>
        </p:blipFill>
        <p:spPr>
          <a:xfrm>
            <a:off x="1003110" y="6144451"/>
            <a:ext cx="7683690" cy="668807"/>
          </a:xfrm>
          <a:prstGeom prst="rect">
            <a:avLst/>
          </a:prstGeom>
        </p:spPr>
      </p:pic>
      <p:sp>
        <p:nvSpPr>
          <p:cNvPr id="2" name="Title 1"/>
          <p:cNvSpPr>
            <a:spLocks noGrp="1"/>
          </p:cNvSpPr>
          <p:nvPr>
            <p:ph type="title"/>
          </p:nvPr>
        </p:nvSpPr>
        <p:spPr>
          <a:xfrm>
            <a:off x="0" y="-30721"/>
            <a:ext cx="9144000" cy="1143000"/>
          </a:xfrm>
        </p:spPr>
        <p:txBody>
          <a:bodyPr>
            <a:normAutofit/>
          </a:bodyPr>
          <a:lstStyle>
            <a:lvl1pPr algn="r">
              <a:defRPr sz="4000">
                <a:solidFill>
                  <a:schemeClr val="bg1"/>
                </a:solidFill>
                <a:latin typeface="Adobe Fan Heiti Std B" panose="020B0700000000000000" pitchFamily="34" charset="-128"/>
                <a:ea typeface="Adobe Fan Heiti Std B" panose="020B0700000000000000" pitchFamily="34" charset="-128"/>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2C2BF-2D3D-B249-8D07-714D2D85F7AB}" type="slidenum">
              <a:rPr lang="en-US" smtClean="0"/>
              <a:pPr/>
              <a:t>‹#›</a:t>
            </a:fld>
            <a:endParaRPr lang="en-US"/>
          </a:p>
        </p:txBody>
      </p:sp>
      <p:sp>
        <p:nvSpPr>
          <p:cNvPr id="9" name="Content Placeholder 2"/>
          <p:cNvSpPr>
            <a:spLocks noGrp="1"/>
          </p:cNvSpPr>
          <p:nvPr>
            <p:ph idx="1"/>
          </p:nvPr>
        </p:nvSpPr>
        <p:spPr>
          <a:xfrm>
            <a:off x="266699" y="1387916"/>
            <a:ext cx="8650499" cy="4757441"/>
          </a:xfrm>
        </p:spPr>
        <p:txBody>
          <a:bodyPr>
            <a:normAutofit/>
          </a:bodyPr>
          <a:lstStyle>
            <a:lvl1pPr>
              <a:defRPr sz="2400">
                <a:latin typeface="Adobe Fan Heiti Std B" panose="020B0700000000000000" pitchFamily="34" charset="-128"/>
                <a:ea typeface="Adobe Fan Heiti Std B" panose="020B0700000000000000" pitchFamily="34" charset="-128"/>
              </a:defRPr>
            </a:lvl1pPr>
            <a:lvl2pPr>
              <a:defRPr sz="2000">
                <a:latin typeface="Adobe Fan Heiti Std B" panose="020B0700000000000000" pitchFamily="34" charset="-128"/>
                <a:ea typeface="Adobe Fan Heiti Std B" panose="020B0700000000000000" pitchFamily="34" charset="-128"/>
              </a:defRPr>
            </a:lvl2pPr>
            <a:lvl3pPr>
              <a:defRPr sz="1800">
                <a:latin typeface="Adobe Fan Heiti Std B" panose="020B0700000000000000" pitchFamily="34" charset="-128"/>
                <a:ea typeface="Adobe Fan Heiti Std B" panose="020B0700000000000000" pitchFamily="34" charset="-128"/>
              </a:defRPr>
            </a:lvl3pPr>
            <a:lvl4pPr>
              <a:defRPr sz="1600">
                <a:latin typeface="Adobe Fan Heiti Std B" panose="020B0700000000000000" pitchFamily="34" charset="-128"/>
                <a:ea typeface="Adobe Fan Heiti Std B" panose="020B0700000000000000" pitchFamily="34" charset="-128"/>
              </a:defRPr>
            </a:lvl4pPr>
            <a:lvl5pPr>
              <a:defRPr sz="1600">
                <a:latin typeface="Adobe Fan Heiti Std B" panose="020B0700000000000000" pitchFamily="34" charset="-128"/>
                <a:ea typeface="Adobe Fan Heiti Std B" panose="020B0700000000000000"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8747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30721"/>
            <a:ext cx="9183757" cy="7096539"/>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xmlns="" val="0"/>
              </a:ext>
            </a:extLst>
          </a:blip>
          <a:srcRect t="39807" r="2218" b="49179"/>
          <a:stretch/>
        </p:blipFill>
        <p:spPr>
          <a:xfrm>
            <a:off x="1" y="6403835"/>
            <a:ext cx="7683690" cy="668807"/>
          </a:xfrm>
          <a:prstGeom prst="rect">
            <a:avLst/>
          </a:prstGeom>
        </p:spPr>
      </p:pic>
      <p:sp>
        <p:nvSpPr>
          <p:cNvPr id="2" name="Title 1"/>
          <p:cNvSpPr>
            <a:spLocks noGrp="1"/>
          </p:cNvSpPr>
          <p:nvPr>
            <p:ph type="title" hasCustomPrompt="1"/>
          </p:nvPr>
        </p:nvSpPr>
        <p:spPr>
          <a:xfrm>
            <a:off x="722313" y="4406900"/>
            <a:ext cx="7772400" cy="1362075"/>
          </a:xfrm>
        </p:spPr>
        <p:txBody>
          <a:bodyPr anchor="t"/>
          <a:lstStyle>
            <a:lvl1pPr algn="l">
              <a:defRPr sz="4000" b="1" cap="none">
                <a:latin typeface="Adobe Fan Heiti Std B" panose="020B0700000000000000" pitchFamily="34" charset="-128"/>
                <a:ea typeface="Adobe Fan Heiti Std B" panose="020B0700000000000000"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3311249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15439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355008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296989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2350973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3542995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8E5DE-A9DC-BC45-91D8-A620B8A0D073}" type="datetimeFigureOut">
              <a:rPr lang="en-US" smtClean="0"/>
              <a:pPr/>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208695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8E5DE-A9DC-BC45-91D8-A620B8A0D073}" type="datetimeFigureOut">
              <a:rPr lang="en-US" smtClean="0"/>
              <a:pPr/>
              <a:t>10/21/2014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2C2BF-2D3D-B249-8D07-714D2D85F7AB}" type="slidenum">
              <a:rPr lang="en-US" smtClean="0"/>
              <a:pPr/>
              <a:t>‹#›</a:t>
            </a:fld>
            <a:endParaRPr lang="en-US"/>
          </a:p>
        </p:txBody>
      </p:sp>
    </p:spTree>
    <p:extLst>
      <p:ext uri="{BB962C8B-B14F-4D97-AF65-F5344CB8AC3E}">
        <p14:creationId xmlns:p14="http://schemas.microsoft.com/office/powerpoint/2010/main" xmlns="" val="60842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dobe Fan Heiti Std B" panose="020B0700000000000000" pitchFamily="34" charset="-128"/>
          <a:ea typeface="Adobe Fan Heiti Std B" panose="020B0700000000000000" pitchFamily="34" charset="-128"/>
          <a:cs typeface="+mn-cs"/>
        </a:defRPr>
      </a:lvl1pPr>
      <a:lvl2pPr marL="742950" indent="-285750" algn="l" defTabSz="457200" rtl="0" eaLnBrk="1" latinLnBrk="0" hangingPunct="1">
        <a:spcBef>
          <a:spcPct val="20000"/>
        </a:spcBef>
        <a:buFont typeface="Arial"/>
        <a:buChar char="–"/>
        <a:defRPr sz="2800" kern="1200">
          <a:solidFill>
            <a:schemeClr val="tx1"/>
          </a:solidFill>
          <a:latin typeface="Adobe Fan Heiti Std B" panose="020B0700000000000000" pitchFamily="34" charset="-128"/>
          <a:ea typeface="Adobe Fan Heiti Std B" panose="020B0700000000000000" pitchFamily="34" charset="-128"/>
          <a:cs typeface="+mn-cs"/>
        </a:defRPr>
      </a:lvl2pPr>
      <a:lvl3pPr marL="1143000" indent="-228600" algn="l" defTabSz="457200" rtl="0" eaLnBrk="1" latinLnBrk="0" hangingPunct="1">
        <a:spcBef>
          <a:spcPct val="20000"/>
        </a:spcBef>
        <a:buFont typeface="Arial"/>
        <a:buChar char="•"/>
        <a:defRPr sz="2400" kern="1200">
          <a:solidFill>
            <a:schemeClr val="tx1"/>
          </a:solidFill>
          <a:latin typeface="Adobe Fan Heiti Std B" panose="020B0700000000000000" pitchFamily="34" charset="-128"/>
          <a:ea typeface="Adobe Fan Heiti Std B" panose="020B0700000000000000" pitchFamily="34" charset="-128"/>
          <a:cs typeface="+mn-cs"/>
        </a:defRPr>
      </a:lvl3pPr>
      <a:lvl4pPr marL="1600200" indent="-228600" algn="l" defTabSz="457200" rtl="0" eaLnBrk="1" latinLnBrk="0" hangingPunct="1">
        <a:spcBef>
          <a:spcPct val="20000"/>
        </a:spcBef>
        <a:buFont typeface="Arial"/>
        <a:buChar char="–"/>
        <a:defRPr sz="2000" kern="1200">
          <a:solidFill>
            <a:schemeClr val="tx1"/>
          </a:solidFill>
          <a:latin typeface="Adobe Fan Heiti Std B" panose="020B0700000000000000" pitchFamily="34" charset="-128"/>
          <a:ea typeface="Adobe Fan Heiti Std B" panose="020B0700000000000000" pitchFamily="34" charset="-128"/>
          <a:cs typeface="+mn-cs"/>
        </a:defRPr>
      </a:lvl4pPr>
      <a:lvl5pPr marL="2057400" indent="-228600" algn="l" defTabSz="457200" rtl="0" eaLnBrk="1" latinLnBrk="0" hangingPunct="1">
        <a:spcBef>
          <a:spcPct val="20000"/>
        </a:spcBef>
        <a:buFont typeface="Arial"/>
        <a:buChar char="»"/>
        <a:defRPr sz="2000" kern="1200">
          <a:solidFill>
            <a:schemeClr val="tx1"/>
          </a:solidFill>
          <a:latin typeface="Adobe Fan Heiti Std B" panose="020B0700000000000000" pitchFamily="34" charset="-128"/>
          <a:ea typeface="Adobe Fan Heiti Std B" panose="020B0700000000000000"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12"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9.jpeg"/><Relationship Id="rId5" Type="http://schemas.openxmlformats.org/officeDocument/2006/relationships/diagramLayout" Target="../diagrams/layout2.xml"/><Relationship Id="rId10" Type="http://schemas.openxmlformats.org/officeDocument/2006/relationships/image" Target="../media/image18.jpeg"/><Relationship Id="rId4" Type="http://schemas.openxmlformats.org/officeDocument/2006/relationships/diagramData" Target="../diagrams/data2.xml"/><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xmlns="" val="0"/>
              </a:ext>
            </a:extLst>
          </a:blip>
          <a:srcRect r="8300"/>
          <a:stretch/>
        </p:blipFill>
        <p:spPr>
          <a:xfrm>
            <a:off x="-1" y="-22860"/>
            <a:ext cx="9144001" cy="6880860"/>
          </a:xfrm>
          <a:prstGeom prst="rect">
            <a:avLst/>
          </a:prstGeom>
        </p:spPr>
      </p:pic>
      <p:sp>
        <p:nvSpPr>
          <p:cNvPr id="6" name="Title 1"/>
          <p:cNvSpPr txBox="1">
            <a:spLocks/>
          </p:cNvSpPr>
          <p:nvPr/>
        </p:nvSpPr>
        <p:spPr>
          <a:xfrm>
            <a:off x="1371600" y="614947"/>
            <a:ext cx="7772400" cy="1470025"/>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latin typeface="Adobe Fan Heiti Std B" panose="020B0700000000000000" pitchFamily="34" charset="-128"/>
                <a:ea typeface="Adobe Fan Heiti Std B" panose="020B0700000000000000" pitchFamily="34" charset="-128"/>
              </a:rPr>
              <a:t>Ecosystem Accounting/</a:t>
            </a:r>
          </a:p>
          <a:p>
            <a:pPr algn="r"/>
            <a:r>
              <a:rPr lang="en-US" dirty="0" smtClean="0">
                <a:latin typeface="Adobe Fan Heiti Std B" panose="020B0700000000000000" pitchFamily="34" charset="-128"/>
                <a:ea typeface="Adobe Fan Heiti Std B" panose="020B0700000000000000" pitchFamily="34" charset="-128"/>
              </a:rPr>
              <a:t>Natural Capital Accounting Experiences in the Philippines</a:t>
            </a:r>
            <a:endParaRPr lang="en-US" dirty="0">
              <a:latin typeface="Adobe Fan Heiti Std B" panose="020B0700000000000000" pitchFamily="34" charset="-128"/>
              <a:ea typeface="Adobe Fan Heiti Std B" panose="020B0700000000000000" pitchFamily="34" charset="-128"/>
            </a:endParaRPr>
          </a:p>
        </p:txBody>
      </p:sp>
      <p:sp>
        <p:nvSpPr>
          <p:cNvPr id="7" name="Subtitle 2"/>
          <p:cNvSpPr txBox="1">
            <a:spLocks/>
          </p:cNvSpPr>
          <p:nvPr/>
        </p:nvSpPr>
        <p:spPr>
          <a:xfrm>
            <a:off x="2743200" y="4065412"/>
            <a:ext cx="6400800" cy="1550643"/>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2400" b="1" dirty="0" smtClean="0">
                <a:solidFill>
                  <a:schemeClr val="bg1"/>
                </a:solidFill>
                <a:latin typeface="Adobe Fan Heiti Std B" panose="020B0700000000000000" pitchFamily="34" charset="-128"/>
                <a:ea typeface="Adobe Fan Heiti Std B" panose="020B0700000000000000" pitchFamily="34" charset="-128"/>
              </a:rPr>
              <a:t>Theresa Mundita Lim</a:t>
            </a:r>
          </a:p>
          <a:p>
            <a:pPr algn="r"/>
            <a:r>
              <a:rPr lang="en-US" sz="1800" i="1" dirty="0" smtClean="0">
                <a:solidFill>
                  <a:schemeClr val="bg1"/>
                </a:solidFill>
                <a:latin typeface="Adobe Fan Heiti Std B" panose="020B0700000000000000" pitchFamily="34" charset="-128"/>
                <a:ea typeface="Adobe Fan Heiti Std B" panose="020B0700000000000000" pitchFamily="34" charset="-128"/>
              </a:rPr>
              <a:t>Director</a:t>
            </a:r>
          </a:p>
          <a:p>
            <a:pPr algn="r"/>
            <a:r>
              <a:rPr lang="en-US" sz="1800" dirty="0" smtClean="0">
                <a:solidFill>
                  <a:schemeClr val="bg1"/>
                </a:solidFill>
                <a:latin typeface="Adobe Fan Heiti Std B" panose="020B0700000000000000" pitchFamily="34" charset="-128"/>
                <a:ea typeface="Adobe Fan Heiti Std B" panose="020B0700000000000000" pitchFamily="34" charset="-128"/>
              </a:rPr>
              <a:t>Biodiversity Management Bureau</a:t>
            </a:r>
          </a:p>
          <a:p>
            <a:pPr algn="r"/>
            <a:r>
              <a:rPr lang="en-US" sz="1800" dirty="0" smtClean="0">
                <a:solidFill>
                  <a:schemeClr val="bg1"/>
                </a:solidFill>
                <a:latin typeface="Adobe Fan Heiti Std B" panose="020B0700000000000000" pitchFamily="34" charset="-128"/>
                <a:ea typeface="Adobe Fan Heiti Std B" panose="020B0700000000000000" pitchFamily="34" charset="-128"/>
              </a:rPr>
              <a:t>Department of Environment and </a:t>
            </a:r>
          </a:p>
          <a:p>
            <a:pPr algn="r"/>
            <a:r>
              <a:rPr lang="en-US" sz="1800" dirty="0" smtClean="0">
                <a:solidFill>
                  <a:schemeClr val="bg1"/>
                </a:solidFill>
                <a:latin typeface="Adobe Fan Heiti Std B" panose="020B0700000000000000" pitchFamily="34" charset="-128"/>
                <a:ea typeface="Adobe Fan Heiti Std B" panose="020B0700000000000000" pitchFamily="34" charset="-128"/>
              </a:rPr>
              <a:t>Natural Resources</a:t>
            </a:r>
          </a:p>
          <a:p>
            <a:pPr algn="r"/>
            <a:endParaRPr lang="en-US" sz="1800" dirty="0">
              <a:solidFill>
                <a:schemeClr val="bg1"/>
              </a:solidFill>
              <a:latin typeface="Adobe Fan Heiti Std B" panose="020B0700000000000000" pitchFamily="34" charset="-128"/>
              <a:ea typeface="Adobe Fan Heiti Std B" panose="020B0700000000000000" pitchFamily="34" charset="-128"/>
            </a:endParaRPr>
          </a:p>
        </p:txBody>
      </p:sp>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42665" y="5724128"/>
            <a:ext cx="1025800" cy="10258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011157" y="5724128"/>
            <a:ext cx="933113" cy="1028700"/>
          </a:xfrm>
          <a:prstGeom prst="rect">
            <a:avLst/>
          </a:prstGeom>
        </p:spPr>
      </p:pic>
      <p:sp>
        <p:nvSpPr>
          <p:cNvPr id="14" name="TextBox 13"/>
          <p:cNvSpPr txBox="1"/>
          <p:nvPr/>
        </p:nvSpPr>
        <p:spPr>
          <a:xfrm>
            <a:off x="-22861" y="6334780"/>
            <a:ext cx="6697980" cy="523220"/>
          </a:xfrm>
          <a:prstGeom prst="rect">
            <a:avLst/>
          </a:prstGeom>
          <a:noFill/>
        </p:spPr>
        <p:txBody>
          <a:bodyPr wrap="square" rtlCol="0">
            <a:spAutoFit/>
          </a:bodyPr>
          <a:lstStyle/>
          <a:p>
            <a:r>
              <a:rPr lang="sv-SE" sz="1400" b="1" i="1" dirty="0">
                <a:solidFill>
                  <a:schemeClr val="bg1"/>
                </a:solidFill>
                <a:latin typeface="+mj-lt"/>
                <a:ea typeface="Adobe Fan Heiti Std B" panose="020B0700000000000000" pitchFamily="34" charset="-128"/>
              </a:rPr>
              <a:t>Mt. Kalatungan Range Natural </a:t>
            </a:r>
            <a:r>
              <a:rPr lang="sv-SE" sz="1400" b="1" i="1" dirty="0" smtClean="0">
                <a:solidFill>
                  <a:schemeClr val="bg1"/>
                </a:solidFill>
                <a:latin typeface="+mj-lt"/>
                <a:ea typeface="Adobe Fan Heiti Std B" panose="020B0700000000000000" pitchFamily="34" charset="-128"/>
              </a:rPr>
              <a:t>Park</a:t>
            </a:r>
          </a:p>
          <a:p>
            <a:r>
              <a:rPr lang="sv-SE" sz="1400" i="1" dirty="0" smtClean="0">
                <a:solidFill>
                  <a:schemeClr val="bg1"/>
                </a:solidFill>
                <a:latin typeface="+mj-lt"/>
                <a:ea typeface="Adobe Fan Heiti Std B" panose="020B0700000000000000" pitchFamily="34" charset="-128"/>
              </a:rPr>
              <a:t>Photo credits: NewCAPP Project, BMB-DENR</a:t>
            </a:r>
            <a:endParaRPr lang="en-PH" sz="1400" i="1" dirty="0">
              <a:solidFill>
                <a:schemeClr val="bg1"/>
              </a:solidFill>
              <a:latin typeface="+mj-lt"/>
              <a:ea typeface="Adobe Fan Heiti Std B" panose="020B0700000000000000" pitchFamily="34" charset="-128"/>
            </a:endParaRPr>
          </a:p>
        </p:txBody>
      </p:sp>
    </p:spTree>
    <p:extLst>
      <p:ext uri="{BB962C8B-B14F-4D97-AF65-F5344CB8AC3E}">
        <p14:creationId xmlns:p14="http://schemas.microsoft.com/office/powerpoint/2010/main" xmlns="" val="2574904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2"/>
          <p:cNvSpPr>
            <a:spLocks noGrp="1"/>
          </p:cNvSpPr>
          <p:nvPr>
            <p:ph idx="1"/>
          </p:nvPr>
        </p:nvSpPr>
        <p:spPr>
          <a:xfrm>
            <a:off x="52711" y="1564107"/>
            <a:ext cx="4822972" cy="4581252"/>
          </a:xfrm>
        </p:spPr>
        <p:txBody>
          <a:bodyPr>
            <a:normAutofit fontScale="92500" lnSpcReduction="10000"/>
          </a:bodyPr>
          <a:lstStyle/>
          <a:p>
            <a:pPr marL="342900" indent="-342900">
              <a:spcBef>
                <a:spcPts val="1200"/>
              </a:spcBef>
              <a:buFont typeface="Arial"/>
              <a:buChar char="•"/>
            </a:pPr>
            <a:r>
              <a:rPr lang="en-US" altLang="en-US" sz="2400" dirty="0" smtClean="0">
                <a:solidFill>
                  <a:schemeClr val="tx1"/>
                </a:solidFill>
              </a:rPr>
              <a:t>Technical assistance project – East Asia-Pacific Region</a:t>
            </a:r>
          </a:p>
          <a:p>
            <a:pPr marL="342900" indent="-342900">
              <a:spcBef>
                <a:spcPts val="1200"/>
              </a:spcBef>
              <a:buFont typeface="Arial"/>
              <a:buChar char="•"/>
            </a:pPr>
            <a:r>
              <a:rPr lang="en-US" altLang="en-US" sz="2400" dirty="0" smtClean="0">
                <a:solidFill>
                  <a:schemeClr val="tx1"/>
                </a:solidFill>
              </a:rPr>
              <a:t>Collaborative partnership: Partners from donor agencies, research institutions, government, regional projects, private businesses, NGOs and communities</a:t>
            </a:r>
          </a:p>
          <a:p>
            <a:pPr marL="342900" indent="-342900">
              <a:spcBef>
                <a:spcPts val="1200"/>
              </a:spcBef>
              <a:buFont typeface="Arial"/>
              <a:buChar char="•"/>
            </a:pPr>
            <a:r>
              <a:rPr lang="en-US" altLang="en-US" sz="2400" dirty="0" smtClean="0">
                <a:solidFill>
                  <a:schemeClr val="tx1"/>
                </a:solidFill>
              </a:rPr>
              <a:t>Five year duration (October 2013 – December 2018)</a:t>
            </a:r>
          </a:p>
          <a:p>
            <a:pPr marL="342900" indent="-342900">
              <a:spcBef>
                <a:spcPts val="1200"/>
              </a:spcBef>
              <a:buFont typeface="Arial"/>
              <a:buChar char="•"/>
            </a:pPr>
            <a:r>
              <a:rPr lang="en-US" altLang="en-US" sz="2400" dirty="0" smtClean="0">
                <a:solidFill>
                  <a:schemeClr val="tx1"/>
                </a:solidFill>
              </a:rPr>
              <a:t>$10.4 million in funding: US$4.5m (GEF); AUD$2.0m (UQ); $3.9m (Partners)</a:t>
            </a:r>
          </a:p>
          <a:p>
            <a:pPr marL="342900" indent="-342900">
              <a:buFont typeface="Arial"/>
              <a:buChar char="•"/>
            </a:pPr>
            <a:endParaRPr lang="en-US" altLang="en-US" sz="2400" dirty="0" smtClean="0">
              <a:solidFill>
                <a:schemeClr val="tx1"/>
              </a:solidFill>
            </a:endParaRPr>
          </a:p>
          <a:p>
            <a:endParaRPr lang="en-US" altLang="en-US" sz="2400" dirty="0">
              <a:solidFill>
                <a:schemeClr val="tx1"/>
              </a:solidFill>
            </a:endParaRPr>
          </a:p>
          <a:p>
            <a:pPr>
              <a:buFont typeface="Arial" pitchFamily="34" charset="0"/>
              <a:buNone/>
            </a:pPr>
            <a:endParaRPr lang="en-US" altLang="en-US" sz="2400" dirty="0" smtClean="0"/>
          </a:p>
        </p:txBody>
      </p:sp>
      <p:sp>
        <p:nvSpPr>
          <p:cNvPr id="7" name="Title 1"/>
          <p:cNvSpPr>
            <a:spLocks noGrp="1"/>
          </p:cNvSpPr>
          <p:nvPr>
            <p:ph type="title"/>
          </p:nvPr>
        </p:nvSpPr>
        <p:spPr>
          <a:xfrm>
            <a:off x="0" y="-73474"/>
            <a:ext cx="9144000" cy="1228506"/>
          </a:xfrm>
        </p:spPr>
        <p:txBody>
          <a:bodyPr/>
          <a:lstStyle/>
          <a:p>
            <a:r>
              <a:rPr lang="en-PH" dirty="0" smtClean="0"/>
              <a:t>What is CCRES?</a:t>
            </a:r>
            <a:endParaRPr lang="en-PH" dirty="0"/>
          </a:p>
        </p:txBody>
      </p:sp>
      <p:grpSp>
        <p:nvGrpSpPr>
          <p:cNvPr id="3" name="Group 2"/>
          <p:cNvGrpSpPr/>
          <p:nvPr/>
        </p:nvGrpSpPr>
        <p:grpSpPr>
          <a:xfrm>
            <a:off x="4875683" y="1304931"/>
            <a:ext cx="3902405" cy="4581252"/>
            <a:chOff x="4875683" y="1304931"/>
            <a:chExt cx="3902405" cy="4581252"/>
          </a:xfrm>
        </p:grpSpPr>
        <p:grpSp>
          <p:nvGrpSpPr>
            <p:cNvPr id="4" name="Group 3"/>
            <p:cNvGrpSpPr/>
            <p:nvPr/>
          </p:nvGrpSpPr>
          <p:grpSpPr>
            <a:xfrm>
              <a:off x="4875683" y="1304931"/>
              <a:ext cx="3902405" cy="4581252"/>
              <a:chOff x="4938467" y="1303118"/>
              <a:chExt cx="4080273" cy="5440363"/>
            </a:xfrm>
          </p:grpSpPr>
          <p:pic>
            <p:nvPicPr>
              <p:cNvPr id="5" name="Picture 4" descr="IMG_0007.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rot="5400000">
                <a:off x="4258422" y="1983163"/>
                <a:ext cx="5440363" cy="4080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5229371" y="6435704"/>
                <a:ext cx="2705622" cy="307777"/>
              </a:xfrm>
              <a:prstGeom prst="rect">
                <a:avLst/>
              </a:prstGeom>
              <a:noFill/>
            </p:spPr>
            <p:txBody>
              <a:bodyPr wrap="square" rtlCol="0">
                <a:spAutoFit/>
              </a:bodyPr>
              <a:lstStyle/>
              <a:p>
                <a:r>
                  <a:rPr lang="en-AU" sz="1400" dirty="0" smtClean="0">
                    <a:solidFill>
                      <a:schemeClr val="bg1">
                        <a:lumMod val="50000"/>
                      </a:schemeClr>
                    </a:solidFill>
                  </a:rPr>
                  <a:t>Credit: Mags Quibilan</a:t>
                </a:r>
                <a:endParaRPr lang="en-AU" sz="1400" dirty="0">
                  <a:solidFill>
                    <a:schemeClr val="bg1">
                      <a:lumMod val="50000"/>
                    </a:schemeClr>
                  </a:solidFill>
                </a:endParaRPr>
              </a:p>
            </p:txBody>
          </p:sp>
        </p:grpSp>
        <p:sp>
          <p:nvSpPr>
            <p:cNvPr id="2" name="TextBox 1"/>
            <p:cNvSpPr txBox="1"/>
            <p:nvPr/>
          </p:nvSpPr>
          <p:spPr>
            <a:xfrm>
              <a:off x="5687262" y="1379441"/>
              <a:ext cx="2279247" cy="400110"/>
            </a:xfrm>
            <a:prstGeom prst="rect">
              <a:avLst/>
            </a:prstGeom>
            <a:noFill/>
          </p:spPr>
          <p:txBody>
            <a:bodyPr wrap="square" rtlCol="0">
              <a:spAutoFit/>
            </a:bodyPr>
            <a:lstStyle/>
            <a:p>
              <a:pPr algn="ctr"/>
              <a:r>
                <a:rPr lang="en-PH" sz="2000" dirty="0" smtClean="0">
                  <a:solidFill>
                    <a:schemeClr val="bg1"/>
                  </a:solidFill>
                  <a:latin typeface="Adobe Fan Heiti Std B" panose="020B0700000000000000" pitchFamily="34" charset="-128"/>
                  <a:ea typeface="Adobe Fan Heiti Std B" panose="020B0700000000000000" pitchFamily="34" charset="-128"/>
                </a:rPr>
                <a:t>El </a:t>
              </a:r>
              <a:r>
                <a:rPr lang="en-PH" sz="2000" dirty="0" err="1" smtClean="0">
                  <a:solidFill>
                    <a:schemeClr val="bg1"/>
                  </a:solidFill>
                  <a:latin typeface="Adobe Fan Heiti Std B" panose="020B0700000000000000" pitchFamily="34" charset="-128"/>
                  <a:ea typeface="Adobe Fan Heiti Std B" panose="020B0700000000000000" pitchFamily="34" charset="-128"/>
                </a:rPr>
                <a:t>Nido</a:t>
              </a:r>
              <a:r>
                <a:rPr lang="en-PH" sz="2000" dirty="0" smtClean="0">
                  <a:solidFill>
                    <a:schemeClr val="bg1"/>
                  </a:solidFill>
                  <a:latin typeface="Adobe Fan Heiti Std B" panose="020B0700000000000000" pitchFamily="34" charset="-128"/>
                  <a:ea typeface="Adobe Fan Heiti Std B" panose="020B0700000000000000" pitchFamily="34" charset="-128"/>
                </a:rPr>
                <a:t>, Palawan</a:t>
              </a:r>
              <a:endParaRPr lang="en-PH" sz="2000" dirty="0">
                <a:solidFill>
                  <a:schemeClr val="bg1"/>
                </a:solidFill>
                <a:latin typeface="Adobe Fan Heiti Std B" panose="020B0700000000000000" pitchFamily="34" charset="-128"/>
                <a:ea typeface="Adobe Fan Heiti Std B" panose="020B0700000000000000" pitchFamily="34" charset="-128"/>
              </a:endParaRPr>
            </a:p>
          </p:txBody>
        </p:sp>
      </p:grpSp>
    </p:spTree>
    <p:extLst>
      <p:ext uri="{BB962C8B-B14F-4D97-AF65-F5344CB8AC3E}">
        <p14:creationId xmlns:p14="http://schemas.microsoft.com/office/powerpoint/2010/main" xmlns="" val="3060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0">
                                            <p:txEl>
                                              <p:pRg st="0" end="0"/>
                                            </p:txEl>
                                          </p:spTgt>
                                        </p:tgtEl>
                                        <p:attrNameLst>
                                          <p:attrName>style.visibility</p:attrName>
                                        </p:attrNameLst>
                                      </p:cBhvr>
                                      <p:to>
                                        <p:strVal val="visible"/>
                                      </p:to>
                                    </p:set>
                                    <p:animEffect transition="in" filter="fade">
                                      <p:cBhvr>
                                        <p:cTn id="12" dur="500"/>
                                        <p:tgtEl>
                                          <p:spTgt spid="717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70">
                                            <p:txEl>
                                              <p:pRg st="1" end="1"/>
                                            </p:txEl>
                                          </p:spTgt>
                                        </p:tgtEl>
                                        <p:attrNameLst>
                                          <p:attrName>style.visibility</p:attrName>
                                        </p:attrNameLst>
                                      </p:cBhvr>
                                      <p:to>
                                        <p:strVal val="visible"/>
                                      </p:to>
                                    </p:set>
                                    <p:animEffect transition="in" filter="fade">
                                      <p:cBhvr>
                                        <p:cTn id="15" dur="500"/>
                                        <p:tgtEl>
                                          <p:spTgt spid="717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70">
                                            <p:txEl>
                                              <p:pRg st="2" end="2"/>
                                            </p:txEl>
                                          </p:spTgt>
                                        </p:tgtEl>
                                        <p:attrNameLst>
                                          <p:attrName>style.visibility</p:attrName>
                                        </p:attrNameLst>
                                      </p:cBhvr>
                                      <p:to>
                                        <p:strVal val="visible"/>
                                      </p:to>
                                    </p:set>
                                    <p:animEffect transition="in" filter="fade">
                                      <p:cBhvr>
                                        <p:cTn id="18" dur="500"/>
                                        <p:tgtEl>
                                          <p:spTgt spid="717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170">
                                            <p:txEl>
                                              <p:pRg st="3" end="3"/>
                                            </p:txEl>
                                          </p:spTgt>
                                        </p:tgtEl>
                                        <p:attrNameLst>
                                          <p:attrName>style.visibility</p:attrName>
                                        </p:attrNameLst>
                                      </p:cBhvr>
                                      <p:to>
                                        <p:strVal val="visible"/>
                                      </p:to>
                                    </p:set>
                                    <p:animEffect transition="in" filter="fade">
                                      <p:cBhvr>
                                        <p:cTn id="21" dur="500"/>
                                        <p:tgtEl>
                                          <p:spTgt spid="7170">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uiExpand="1"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a:xfrm>
            <a:off x="457200" y="-10432"/>
            <a:ext cx="8686800" cy="1143000"/>
          </a:xfrm>
        </p:spPr>
        <p:txBody>
          <a:bodyPr/>
          <a:lstStyle/>
          <a:p>
            <a:pPr eaLnBrk="1" hangingPunct="1"/>
            <a:r>
              <a:rPr lang="en-US" altLang="en-US" dirty="0" smtClean="0"/>
              <a:t>Philippines: El Nido, Palawan</a:t>
            </a:r>
          </a:p>
        </p:txBody>
      </p:sp>
      <p:pic>
        <p:nvPicPr>
          <p:cNvPr id="8" name="Picture 7"/>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4537316" y="341613"/>
            <a:ext cx="4606684" cy="6516387"/>
          </a:xfrm>
          <a:prstGeom prst="rect">
            <a:avLst/>
          </a:prstGeom>
        </p:spPr>
      </p:pic>
      <p:pic>
        <p:nvPicPr>
          <p:cNvPr id="11" name="Picture 10"/>
          <p:cNvPicPr>
            <a:picLocks noChangeAspect="1"/>
          </p:cNvPicPr>
          <p:nvPr/>
        </p:nvPicPr>
        <p:blipFill>
          <a:blip r:embed="rId4"/>
          <a:stretch>
            <a:fillRect/>
          </a:stretch>
        </p:blipFill>
        <p:spPr>
          <a:xfrm>
            <a:off x="577122" y="1424066"/>
            <a:ext cx="3334414" cy="484393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229193" y="2649250"/>
            <a:ext cx="934595" cy="369332"/>
          </a:xfrm>
          <a:prstGeom prst="rect">
            <a:avLst/>
          </a:prstGeom>
          <a:noFill/>
        </p:spPr>
        <p:txBody>
          <a:bodyPr wrap="square" rtlCol="0">
            <a:spAutoFit/>
          </a:bodyPr>
          <a:lstStyle/>
          <a:p>
            <a:r>
              <a:rPr lang="en-PH" dirty="0" smtClean="0">
                <a:latin typeface="Adobe Fan Heiti Std B" panose="020B0700000000000000" pitchFamily="34" charset="-128"/>
                <a:ea typeface="Adobe Fan Heiti Std B" panose="020B0700000000000000" pitchFamily="34" charset="-128"/>
              </a:rPr>
              <a:t>El </a:t>
            </a:r>
            <a:r>
              <a:rPr lang="en-PH" dirty="0" err="1" smtClean="0">
                <a:latin typeface="Adobe Fan Heiti Std B" panose="020B0700000000000000" pitchFamily="34" charset="-128"/>
                <a:ea typeface="Adobe Fan Heiti Std B" panose="020B0700000000000000" pitchFamily="34" charset="-128"/>
              </a:rPr>
              <a:t>Nido</a:t>
            </a:r>
            <a:endParaRPr lang="en-PH" dirty="0">
              <a:latin typeface="Adobe Fan Heiti Std B" panose="020B0700000000000000" pitchFamily="34" charset="-128"/>
              <a:ea typeface="Adobe Fan Heiti Std B" panose="020B0700000000000000" pitchFamily="34" charset="-128"/>
            </a:endParaRPr>
          </a:p>
        </p:txBody>
      </p:sp>
      <p:sp>
        <p:nvSpPr>
          <p:cNvPr id="2" name="Rectangle 1"/>
          <p:cNvSpPr/>
          <p:nvPr/>
        </p:nvSpPr>
        <p:spPr>
          <a:xfrm>
            <a:off x="2163788" y="2683240"/>
            <a:ext cx="278360" cy="317820"/>
          </a:xfrm>
          <a:prstGeom prst="rect">
            <a:avLst/>
          </a:prstGeom>
          <a:noFill/>
          <a:ln w="57150">
            <a:solidFill>
              <a:srgbClr val="FF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PH"/>
          </a:p>
        </p:txBody>
      </p:sp>
      <p:sp>
        <p:nvSpPr>
          <p:cNvPr id="3" name="Right Arrow 2"/>
          <p:cNvSpPr/>
          <p:nvPr/>
        </p:nvSpPr>
        <p:spPr>
          <a:xfrm>
            <a:off x="2472128" y="2636793"/>
            <a:ext cx="2219794" cy="394247"/>
          </a:xfrm>
          <a:prstGeom prst="rightArrow">
            <a:avLst>
              <a:gd name="adj1" fmla="val 50000"/>
              <a:gd name="adj2" fmla="val 8802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6" name="TextBox 5"/>
          <p:cNvSpPr txBox="1"/>
          <p:nvPr/>
        </p:nvSpPr>
        <p:spPr>
          <a:xfrm>
            <a:off x="1310692" y="3753012"/>
            <a:ext cx="6762459"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4400" i="1" dirty="0">
                <a:latin typeface="Adobe Fan Heiti Std B" panose="020B0700000000000000" pitchFamily="34" charset="-128"/>
                <a:ea typeface="Adobe Fan Heiti Std B" panose="020B0700000000000000" pitchFamily="34" charset="-128"/>
              </a:rPr>
              <a:t>Last Ecological Frontier</a:t>
            </a:r>
            <a:endParaRPr lang="en-PH" sz="4400" i="1" dirty="0">
              <a:latin typeface="Adobe Fan Heiti Std B" panose="020B0700000000000000" pitchFamily="34" charset="-128"/>
              <a:ea typeface="Adobe Fan Heiti Std B" panose="020B0700000000000000" pitchFamily="34" charset="-128"/>
            </a:endParaRPr>
          </a:p>
        </p:txBody>
      </p:sp>
    </p:spTree>
    <p:extLst>
      <p:ext uri="{BB962C8B-B14F-4D97-AF65-F5344CB8AC3E}">
        <p14:creationId xmlns:p14="http://schemas.microsoft.com/office/powerpoint/2010/main" xmlns="" val="66094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9-30 at 8.16.24 PM.png"/>
          <p:cNvPicPr>
            <a:picLocks noGrp="1" noChangeAspect="1"/>
          </p:cNvPicPr>
          <p:nvPr>
            <p:ph idx="4294967295"/>
          </p:nvPr>
        </p:nvPicPr>
        <p:blipFill rotWithShape="1">
          <a:blip r:embed="rId3" cstate="email">
            <a:extLst>
              <a:ext uri="{28A0092B-C50C-407E-A947-70E740481C1C}">
                <a14:useLocalDpi xmlns:a14="http://schemas.microsoft.com/office/drawing/2010/main" xmlns=""/>
              </a:ext>
            </a:extLst>
          </a:blip>
          <a:srcRect t="-209"/>
          <a:stretch/>
        </p:blipFill>
        <p:spPr>
          <a:xfrm>
            <a:off x="2" y="-31533"/>
            <a:ext cx="6290441" cy="2709774"/>
          </a:xfrm>
        </p:spPr>
      </p:pic>
      <p:sp>
        <p:nvSpPr>
          <p:cNvPr id="6" name="Rectangle 5"/>
          <p:cNvSpPr/>
          <p:nvPr/>
        </p:nvSpPr>
        <p:spPr>
          <a:xfrm>
            <a:off x="4493880" y="1620392"/>
            <a:ext cx="1664326" cy="8797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PH"/>
          </a:p>
        </p:txBody>
      </p:sp>
      <p:graphicFrame>
        <p:nvGraphicFramePr>
          <p:cNvPr id="10" name="Diagram 9"/>
          <p:cNvGraphicFramePr/>
          <p:nvPr>
            <p:extLst>
              <p:ext uri="{D42A27DB-BD31-4B8C-83A1-F6EECF244321}">
                <p14:modId xmlns:p14="http://schemas.microsoft.com/office/powerpoint/2010/main" xmlns="" val="3427565359"/>
              </p:ext>
            </p:extLst>
          </p:nvPr>
        </p:nvGraphicFramePr>
        <p:xfrm>
          <a:off x="3819330" y="149573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
          <p:cNvSpPr>
            <a:spLocks noGrp="1"/>
          </p:cNvSpPr>
          <p:nvPr>
            <p:ph type="title"/>
          </p:nvPr>
        </p:nvSpPr>
        <p:spPr>
          <a:xfrm>
            <a:off x="457200" y="-10432"/>
            <a:ext cx="8686800" cy="1143000"/>
          </a:xfrm>
        </p:spPr>
        <p:txBody>
          <a:bodyPr/>
          <a:lstStyle/>
          <a:p>
            <a:pPr eaLnBrk="1" hangingPunct="1"/>
            <a:r>
              <a:rPr lang="en-US" altLang="en-US" dirty="0" smtClean="0"/>
              <a:t>TEEB</a:t>
            </a:r>
          </a:p>
        </p:txBody>
      </p:sp>
      <p:grpSp>
        <p:nvGrpSpPr>
          <p:cNvPr id="14" name="Group 13"/>
          <p:cNvGrpSpPr>
            <a:grpSpLocks/>
          </p:cNvGrpSpPr>
          <p:nvPr/>
        </p:nvGrpSpPr>
        <p:grpSpPr bwMode="auto">
          <a:xfrm>
            <a:off x="207876" y="3053358"/>
            <a:ext cx="2239166" cy="2210033"/>
            <a:chOff x="100780" y="1705257"/>
            <a:chExt cx="5157020" cy="5089333"/>
          </a:xfrm>
        </p:grpSpPr>
        <p:pic>
          <p:nvPicPr>
            <p:cNvPr id="15" name="Picture 2" descr="http://www.greenpeace.org/seasia/ph/PageFiles/246935/20060411-SierraMadre-aerial023.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00781" y="1705257"/>
              <a:ext cx="5157019" cy="3358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4"/>
            <p:cNvSpPr>
              <a:spLocks noChangeArrowheads="1"/>
            </p:cNvSpPr>
            <p:nvPr/>
          </p:nvSpPr>
          <p:spPr bwMode="auto">
            <a:xfrm>
              <a:off x="100780" y="4632879"/>
              <a:ext cx="5157020" cy="216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PH" altLang="en-US" sz="1100" i="1" dirty="0">
                  <a:solidFill>
                    <a:srgbClr val="FFFFFF"/>
                  </a:solidFill>
                </a:rPr>
                <a:t>http://www.greenpeace.org/seasia/ph/press/releases/Logging-Ban-must-include-forest-communities-in-decision-making-for-effective-implementation-</a:t>
              </a:r>
              <a:r>
                <a:rPr lang="en-PH" altLang="en-US" sz="1100" i="1" dirty="0">
                  <a:solidFill>
                    <a:schemeClr val="bg1">
                      <a:lumMod val="50000"/>
                    </a:schemeClr>
                  </a:solidFill>
                </a:rPr>
                <a:t>-Greenpeace/</a:t>
              </a:r>
            </a:p>
          </p:txBody>
        </p:sp>
        <p:sp>
          <p:nvSpPr>
            <p:cNvPr id="17" name="TextBox 5"/>
            <p:cNvSpPr txBox="1">
              <a:spLocks noChangeArrowheads="1"/>
            </p:cNvSpPr>
            <p:nvPr/>
          </p:nvSpPr>
          <p:spPr bwMode="auto">
            <a:xfrm>
              <a:off x="787686" y="1771164"/>
              <a:ext cx="3775587" cy="233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PH" altLang="en-US" sz="2000" dirty="0">
                  <a:solidFill>
                    <a:schemeClr val="bg1"/>
                  </a:solidFill>
                  <a:latin typeface="Adobe Fan Heiti Std B" panose="020B0700000000000000" pitchFamily="34" charset="-128"/>
                  <a:ea typeface="Adobe Fan Heiti Std B" panose="020B0700000000000000" pitchFamily="34" charset="-128"/>
                </a:rPr>
                <a:t>Increasing Carbon stocks</a:t>
              </a:r>
            </a:p>
          </p:txBody>
        </p:sp>
      </p:grpSp>
      <p:grpSp>
        <p:nvGrpSpPr>
          <p:cNvPr id="28" name="Group 27"/>
          <p:cNvGrpSpPr>
            <a:grpSpLocks/>
          </p:cNvGrpSpPr>
          <p:nvPr/>
        </p:nvGrpSpPr>
        <p:grpSpPr bwMode="auto">
          <a:xfrm>
            <a:off x="1810757" y="4506891"/>
            <a:ext cx="2916064" cy="2026279"/>
            <a:chOff x="7723320" y="3122607"/>
            <a:chExt cx="2876550" cy="1950157"/>
          </a:xfrm>
        </p:grpSpPr>
        <p:pic>
          <p:nvPicPr>
            <p:cNvPr id="29" name="Picture 10" descr="Photo of young fishers sorting fish catch"/>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7723320" y="3122607"/>
              <a:ext cx="2876550" cy="176251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0" name="Rectangle 10"/>
            <p:cNvSpPr>
              <a:spLocks noChangeArrowheads="1"/>
            </p:cNvSpPr>
            <p:nvPr/>
          </p:nvSpPr>
          <p:spPr bwMode="auto">
            <a:xfrm>
              <a:off x="8137544" y="4495147"/>
              <a:ext cx="2280955" cy="577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PH" altLang="en-US" sz="1100" i="1" dirty="0">
                  <a:solidFill>
                    <a:schemeClr val="bg1">
                      <a:lumMod val="50000"/>
                    </a:schemeClr>
                  </a:solidFill>
                </a:rPr>
                <a:t>http://oneocean.org/fish/the_</a:t>
              </a:r>
              <a:r>
                <a:rPr lang="en-PH" altLang="en-US" sz="1100" i="1" dirty="0">
                  <a:solidFill>
                    <a:srgbClr val="FFFFFF"/>
                  </a:solidFill>
                </a:rPr>
                <a:t>philippine_fisheries_situation.ht</a:t>
              </a:r>
              <a:r>
                <a:rPr lang="en-PH" altLang="en-US" sz="1100" i="1" dirty="0">
                  <a:solidFill>
                    <a:schemeClr val="bg1">
                      <a:lumMod val="50000"/>
                    </a:schemeClr>
                  </a:solidFill>
                </a:rPr>
                <a:t>ml</a:t>
              </a:r>
            </a:p>
          </p:txBody>
        </p:sp>
      </p:grpSp>
      <p:grpSp>
        <p:nvGrpSpPr>
          <p:cNvPr id="18" name="Group 17"/>
          <p:cNvGrpSpPr>
            <a:grpSpLocks/>
          </p:cNvGrpSpPr>
          <p:nvPr/>
        </p:nvGrpSpPr>
        <p:grpSpPr bwMode="auto">
          <a:xfrm>
            <a:off x="211181" y="4511784"/>
            <a:ext cx="2235861" cy="1827018"/>
            <a:chOff x="4746115" y="1688143"/>
            <a:chExt cx="3333750" cy="2724151"/>
          </a:xfrm>
        </p:grpSpPr>
        <p:pic>
          <p:nvPicPr>
            <p:cNvPr id="19" name="Picture 8" descr="http://www.affordablecebu.com/_ld/6/37173371.jp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4746115" y="1688143"/>
              <a:ext cx="3333750" cy="2724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9"/>
            <p:cNvSpPr txBox="1">
              <a:spLocks noChangeArrowheads="1"/>
            </p:cNvSpPr>
            <p:nvPr/>
          </p:nvSpPr>
          <p:spPr bwMode="auto">
            <a:xfrm>
              <a:off x="4842056" y="1810694"/>
              <a:ext cx="3141866" cy="59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PH" altLang="en-US" sz="2000" dirty="0">
                  <a:solidFill>
                    <a:schemeClr val="bg1"/>
                  </a:solidFill>
                  <a:latin typeface="Adobe Fan Heiti Std B" panose="020B0700000000000000" pitchFamily="34" charset="-128"/>
                  <a:ea typeface="Adobe Fan Heiti Std B" panose="020B0700000000000000" pitchFamily="34" charset="-128"/>
                </a:rPr>
                <a:t>Water Supply</a:t>
              </a:r>
            </a:p>
          </p:txBody>
        </p:sp>
      </p:grpSp>
      <p:grpSp>
        <p:nvGrpSpPr>
          <p:cNvPr id="24" name="Group 23"/>
          <p:cNvGrpSpPr>
            <a:grpSpLocks/>
          </p:cNvGrpSpPr>
          <p:nvPr/>
        </p:nvGrpSpPr>
        <p:grpSpPr bwMode="auto">
          <a:xfrm>
            <a:off x="2427107" y="3060511"/>
            <a:ext cx="2229854" cy="1519717"/>
            <a:chOff x="312048" y="4532502"/>
            <a:chExt cx="4408589" cy="3003742"/>
          </a:xfrm>
        </p:grpSpPr>
        <p:pic>
          <p:nvPicPr>
            <p:cNvPr id="25" name="Picture 4" descr="http://www.mb.com.ph/wp-content/uploads/2014/05/503.jp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331563" y="4532502"/>
              <a:ext cx="4389074" cy="2871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25"/>
            <p:cNvSpPr/>
            <p:nvPr/>
          </p:nvSpPr>
          <p:spPr>
            <a:xfrm>
              <a:off x="312048" y="7003334"/>
              <a:ext cx="4185547" cy="532910"/>
            </a:xfrm>
            <a:prstGeom prst="rect">
              <a:avLst/>
            </a:prstGeom>
          </p:spPr>
          <p:txBody>
            <a:bodyPr wrap="square">
              <a:spAutoFit/>
            </a:bodyPr>
            <a:lstStyle/>
            <a:p>
              <a:pPr eaLnBrk="1" fontAlgn="auto" hangingPunct="1">
                <a:spcBef>
                  <a:spcPts val="0"/>
                </a:spcBef>
                <a:spcAft>
                  <a:spcPts val="0"/>
                </a:spcAft>
                <a:defRPr/>
              </a:pPr>
              <a:r>
                <a:rPr lang="en-PH" sz="1100" i="1" dirty="0">
                  <a:solidFill>
                    <a:srgbClr val="FFFFFF"/>
                  </a:solidFill>
                  <a:latin typeface="+mj-lt"/>
                  <a:ea typeface="+mn-ea"/>
                </a:rPr>
                <a:t>Michael </a:t>
              </a:r>
              <a:r>
                <a:rPr lang="en-PH" sz="1100" i="1" dirty="0" err="1">
                  <a:solidFill>
                    <a:srgbClr val="FFFFFF"/>
                  </a:solidFill>
                  <a:latin typeface="+mj-lt"/>
                  <a:ea typeface="+mn-ea"/>
                </a:rPr>
                <a:t>Varcas</a:t>
              </a:r>
              <a:r>
                <a:rPr lang="en-PH" sz="1100" i="1" dirty="0">
                  <a:solidFill>
                    <a:srgbClr val="FFFFFF"/>
                  </a:solidFill>
                  <a:latin typeface="+mj-lt"/>
                  <a:ea typeface="+mn-ea"/>
                </a:rPr>
                <a:t>/Manila Bulletin</a:t>
              </a:r>
            </a:p>
          </p:txBody>
        </p:sp>
        <p:sp>
          <p:nvSpPr>
            <p:cNvPr id="27" name="TextBox 16"/>
            <p:cNvSpPr txBox="1">
              <a:spLocks noChangeArrowheads="1"/>
            </p:cNvSpPr>
            <p:nvPr/>
          </p:nvSpPr>
          <p:spPr bwMode="auto">
            <a:xfrm>
              <a:off x="996339" y="4667783"/>
              <a:ext cx="3141865" cy="79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PH" altLang="en-US" sz="2000" dirty="0">
                  <a:solidFill>
                    <a:schemeClr val="bg1"/>
                  </a:solidFill>
                  <a:latin typeface="Adobe Fan Heiti Std B" panose="020B0700000000000000" pitchFamily="34" charset="-128"/>
                  <a:ea typeface="Adobe Fan Heiti Std B" panose="020B0700000000000000" pitchFamily="34" charset="-128"/>
                </a:rPr>
                <a:t>Livelihood</a:t>
              </a:r>
            </a:p>
          </p:txBody>
        </p:sp>
      </p:grpSp>
      <p:sp>
        <p:nvSpPr>
          <p:cNvPr id="31" name="TextBox 9"/>
          <p:cNvSpPr txBox="1">
            <a:spLocks noChangeArrowheads="1"/>
          </p:cNvSpPr>
          <p:nvPr/>
        </p:nvSpPr>
        <p:spPr bwMode="auto">
          <a:xfrm>
            <a:off x="2453603" y="4623379"/>
            <a:ext cx="210716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PH" altLang="en-US" sz="2000" dirty="0" smtClean="0">
                <a:solidFill>
                  <a:schemeClr val="bg1"/>
                </a:solidFill>
                <a:latin typeface="Adobe Fan Heiti Std B" panose="020B0700000000000000" pitchFamily="34" charset="-128"/>
                <a:ea typeface="Adobe Fan Heiti Std B" panose="020B0700000000000000" pitchFamily="34" charset="-128"/>
              </a:rPr>
              <a:t>Food</a:t>
            </a:r>
            <a:endParaRPr lang="en-PH" altLang="en-US" sz="2000" dirty="0">
              <a:solidFill>
                <a:schemeClr val="bg1"/>
              </a:solidFill>
              <a:latin typeface="Adobe Fan Heiti Std B" panose="020B0700000000000000" pitchFamily="34" charset="-128"/>
              <a:ea typeface="Adobe Fan Heiti Std B" panose="020B0700000000000000" pitchFamily="34" charset="-128"/>
            </a:endParaRPr>
          </a:p>
        </p:txBody>
      </p:sp>
      <p:sp>
        <p:nvSpPr>
          <p:cNvPr id="33" name="TextBox 16"/>
          <p:cNvSpPr txBox="1">
            <a:spLocks noChangeArrowheads="1"/>
          </p:cNvSpPr>
          <p:nvPr/>
        </p:nvSpPr>
        <p:spPr bwMode="auto">
          <a:xfrm>
            <a:off x="797003" y="2460011"/>
            <a:ext cx="3313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PH" altLang="en-US" sz="2800" dirty="0" smtClean="0">
                <a:latin typeface="Adobe Fan Heiti Std B" panose="020B0700000000000000" pitchFamily="34" charset="-128"/>
                <a:ea typeface="Adobe Fan Heiti Std B" panose="020B0700000000000000" pitchFamily="34" charset="-128"/>
              </a:rPr>
              <a:t>Ecosystem Services </a:t>
            </a:r>
            <a:endParaRPr lang="en-PH" altLang="en-US" sz="2800" dirty="0">
              <a:latin typeface="Adobe Fan Heiti Std B" panose="020B0700000000000000" pitchFamily="34" charset="-128"/>
              <a:ea typeface="Adobe Fan Heiti Std B" panose="020B0700000000000000" pitchFamily="34" charset="-128"/>
            </a:endParaRPr>
          </a:p>
        </p:txBody>
      </p:sp>
    </p:spTree>
    <p:extLst>
      <p:ext uri="{BB962C8B-B14F-4D97-AF65-F5344CB8AC3E}">
        <p14:creationId xmlns:p14="http://schemas.microsoft.com/office/powerpoint/2010/main" xmlns="" val="157797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3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Screen Shot 2014-09-30 at 8.16.24 PM.png"/>
          <p:cNvPicPr>
            <a:picLocks noGrp="1" noChangeAspect="1"/>
          </p:cNvPicPr>
          <p:nvPr>
            <p:ph idx="4294967295"/>
          </p:nvPr>
        </p:nvPicPr>
        <p:blipFill rotWithShape="1">
          <a:blip r:embed="rId3" cstate="email">
            <a:extLst>
              <a:ext uri="{28A0092B-C50C-407E-A947-70E740481C1C}">
                <a14:useLocalDpi xmlns:a14="http://schemas.microsoft.com/office/drawing/2010/main" xmlns=""/>
              </a:ext>
            </a:extLst>
          </a:blip>
          <a:srcRect t="-209"/>
          <a:stretch/>
        </p:blipFill>
        <p:spPr>
          <a:xfrm>
            <a:off x="0" y="-31533"/>
            <a:ext cx="6290441" cy="2709774"/>
          </a:xfrm>
        </p:spPr>
      </p:pic>
      <p:grpSp>
        <p:nvGrpSpPr>
          <p:cNvPr id="8" name="Group 7"/>
          <p:cNvGrpSpPr/>
          <p:nvPr/>
        </p:nvGrpSpPr>
        <p:grpSpPr>
          <a:xfrm>
            <a:off x="226247" y="2720701"/>
            <a:ext cx="4048272" cy="3549810"/>
            <a:chOff x="4274519" y="1791465"/>
            <a:chExt cx="4048272" cy="3549810"/>
          </a:xfrm>
        </p:grpSpPr>
        <p:sp>
          <p:nvSpPr>
            <p:cNvPr id="7" name="TextBox 6"/>
            <p:cNvSpPr txBox="1"/>
            <p:nvPr/>
          </p:nvSpPr>
          <p:spPr>
            <a:xfrm>
              <a:off x="4274519" y="4611023"/>
              <a:ext cx="3363008" cy="369332"/>
            </a:xfrm>
            <a:prstGeom prst="rect">
              <a:avLst/>
            </a:prstGeom>
            <a:noFill/>
          </p:spPr>
          <p:txBody>
            <a:bodyPr wrap="none" rtlCol="0">
              <a:spAutoFit/>
            </a:bodyPr>
            <a:lstStyle/>
            <a:p>
              <a:r>
                <a:rPr lang="en-US" dirty="0" smtClean="0"/>
                <a:t>Brooke’s Point, Southern Palawan</a:t>
              </a:r>
              <a:endParaRPr lang="en-US" dirty="0"/>
            </a:p>
          </p:txBody>
        </p:sp>
        <p:sp>
          <p:nvSpPr>
            <p:cNvPr id="9" name="TextBox 8"/>
            <p:cNvSpPr txBox="1"/>
            <p:nvPr/>
          </p:nvSpPr>
          <p:spPr>
            <a:xfrm>
              <a:off x="4274519" y="4879610"/>
              <a:ext cx="3206527" cy="461665"/>
            </a:xfrm>
            <a:prstGeom prst="rect">
              <a:avLst/>
            </a:prstGeom>
            <a:noFill/>
          </p:spPr>
          <p:txBody>
            <a:bodyPr wrap="none" rtlCol="0">
              <a:spAutoFit/>
            </a:bodyPr>
            <a:lstStyle/>
            <a:p>
              <a:r>
                <a:rPr lang="en-US" sz="2400" b="1" dirty="0" smtClean="0"/>
                <a:t>Issue:</a:t>
              </a:r>
              <a:r>
                <a:rPr lang="en-US" sz="2400" dirty="0" smtClean="0"/>
                <a:t>  Land reclamation</a:t>
              </a:r>
              <a:endParaRPr lang="en-US" sz="2400" dirty="0"/>
            </a:p>
          </p:txBody>
        </p:sp>
        <p:pic>
          <p:nvPicPr>
            <p:cNvPr id="11" name="Picture 10" descr="Screen Shot 2014-10-02 at 10.53.26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74519" y="1791465"/>
              <a:ext cx="4048272" cy="2855340"/>
            </a:xfrm>
            <a:prstGeom prst="rect">
              <a:avLst/>
            </a:prstGeom>
          </p:spPr>
        </p:pic>
      </p:grpSp>
      <p:sp>
        <p:nvSpPr>
          <p:cNvPr id="6" name="Rectangle 5"/>
          <p:cNvSpPr/>
          <p:nvPr/>
        </p:nvSpPr>
        <p:spPr>
          <a:xfrm>
            <a:off x="4493878" y="1620392"/>
            <a:ext cx="1664326" cy="8797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PH"/>
          </a:p>
        </p:txBody>
      </p:sp>
      <p:grpSp>
        <p:nvGrpSpPr>
          <p:cNvPr id="12" name="Group 11"/>
          <p:cNvGrpSpPr/>
          <p:nvPr/>
        </p:nvGrpSpPr>
        <p:grpSpPr>
          <a:xfrm>
            <a:off x="5203073" y="2009419"/>
            <a:ext cx="3565324" cy="4199662"/>
            <a:chOff x="405440" y="2310550"/>
            <a:chExt cx="3565324" cy="4199662"/>
          </a:xfrm>
        </p:grpSpPr>
        <p:pic>
          <p:nvPicPr>
            <p:cNvPr id="2" name="Picture 1" descr="Screen Shot 2014-10-02 at 10.39.55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59430" y="2310550"/>
              <a:ext cx="2897038" cy="4199662"/>
            </a:xfrm>
            <a:prstGeom prst="rect">
              <a:avLst/>
            </a:prstGeom>
          </p:spPr>
        </p:pic>
        <p:sp>
          <p:nvSpPr>
            <p:cNvPr id="3" name="TextBox 2"/>
            <p:cNvSpPr txBox="1"/>
            <p:nvPr/>
          </p:nvSpPr>
          <p:spPr>
            <a:xfrm>
              <a:off x="405440" y="5863881"/>
              <a:ext cx="3565324" cy="646331"/>
            </a:xfrm>
            <a:prstGeom prst="rect">
              <a:avLst/>
            </a:prstGeom>
            <a:noFill/>
          </p:spPr>
          <p:txBody>
            <a:bodyPr wrap="none" rtlCol="0">
              <a:spAutoFit/>
            </a:bodyPr>
            <a:lstStyle/>
            <a:p>
              <a:r>
                <a:rPr lang="en-US" dirty="0" smtClean="0"/>
                <a:t>Aerial Photo of Las </a:t>
              </a:r>
              <a:r>
                <a:rPr lang="en-US" dirty="0" err="1" smtClean="0"/>
                <a:t>Pinas</a:t>
              </a:r>
              <a:r>
                <a:rPr lang="en-US" dirty="0" smtClean="0"/>
                <a:t>-Paranaque </a:t>
              </a:r>
            </a:p>
            <a:p>
              <a:r>
                <a:rPr lang="en-US" dirty="0" smtClean="0"/>
                <a:t>Critical Habitat &amp; Ecotourism Area</a:t>
              </a:r>
              <a:endParaRPr lang="en-US" dirty="0"/>
            </a:p>
          </p:txBody>
        </p:sp>
        <p:sp>
          <p:nvSpPr>
            <p:cNvPr id="5" name="TextBox 4"/>
            <p:cNvSpPr txBox="1"/>
            <p:nvPr/>
          </p:nvSpPr>
          <p:spPr>
            <a:xfrm>
              <a:off x="759430" y="5572108"/>
              <a:ext cx="1773317" cy="307777"/>
            </a:xfrm>
            <a:prstGeom prst="rect">
              <a:avLst/>
            </a:prstGeom>
            <a:noFill/>
          </p:spPr>
          <p:txBody>
            <a:bodyPr wrap="none" rtlCol="0">
              <a:spAutoFit/>
            </a:bodyPr>
            <a:lstStyle/>
            <a:p>
              <a:r>
                <a:rPr lang="en-US" sz="1400" dirty="0" err="1" smtClean="0"/>
                <a:t>www.ncr.denr.gov.ph</a:t>
              </a:r>
              <a:endParaRPr lang="en-US" sz="1400" dirty="0"/>
            </a:p>
          </p:txBody>
        </p:sp>
      </p:grpSp>
      <p:sp>
        <p:nvSpPr>
          <p:cNvPr id="13" name="Title 1"/>
          <p:cNvSpPr>
            <a:spLocks noGrp="1"/>
          </p:cNvSpPr>
          <p:nvPr>
            <p:ph type="title"/>
          </p:nvPr>
        </p:nvSpPr>
        <p:spPr>
          <a:xfrm>
            <a:off x="457200" y="-10432"/>
            <a:ext cx="8686800" cy="1143000"/>
          </a:xfrm>
        </p:spPr>
        <p:txBody>
          <a:bodyPr/>
          <a:lstStyle/>
          <a:p>
            <a:pPr eaLnBrk="1" hangingPunct="1"/>
            <a:r>
              <a:rPr lang="en-US" altLang="en-US" dirty="0" smtClean="0"/>
              <a:t>TEEB</a:t>
            </a:r>
          </a:p>
        </p:txBody>
      </p:sp>
    </p:spTree>
    <p:extLst>
      <p:ext uri="{BB962C8B-B14F-4D97-AF65-F5344CB8AC3E}">
        <p14:creationId xmlns:p14="http://schemas.microsoft.com/office/powerpoint/2010/main" xmlns="" val="12767624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4493878" y="1620392"/>
            <a:ext cx="1664326" cy="8797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PH"/>
          </a:p>
        </p:txBody>
      </p:sp>
      <p:sp>
        <p:nvSpPr>
          <p:cNvPr id="13" name="Title 1"/>
          <p:cNvSpPr>
            <a:spLocks noGrp="1"/>
          </p:cNvSpPr>
          <p:nvPr>
            <p:ph type="title"/>
          </p:nvPr>
        </p:nvSpPr>
        <p:spPr>
          <a:xfrm>
            <a:off x="457200" y="-10432"/>
            <a:ext cx="8686800" cy="1143000"/>
          </a:xfrm>
        </p:spPr>
        <p:txBody>
          <a:bodyPr/>
          <a:lstStyle/>
          <a:p>
            <a:pPr eaLnBrk="1" hangingPunct="1"/>
            <a:r>
              <a:rPr lang="en-US" altLang="en-US" dirty="0" smtClean="0"/>
              <a:t>DENR </a:t>
            </a:r>
            <a:r>
              <a:rPr lang="en-US" altLang="en-US" dirty="0" err="1" smtClean="0"/>
              <a:t>vs</a:t>
            </a:r>
            <a:r>
              <a:rPr lang="en-US" altLang="en-US" dirty="0" smtClean="0"/>
              <a:t> PBSAP Budget (2015)</a:t>
            </a:r>
          </a:p>
        </p:txBody>
      </p:sp>
      <p:sp>
        <p:nvSpPr>
          <p:cNvPr id="2" name="TextBox 1"/>
          <p:cNvSpPr txBox="1"/>
          <p:nvPr/>
        </p:nvSpPr>
        <p:spPr>
          <a:xfrm>
            <a:off x="1202267" y="2500189"/>
            <a:ext cx="7586133" cy="1754327"/>
          </a:xfrm>
          <a:prstGeom prst="rect">
            <a:avLst/>
          </a:prstGeom>
          <a:noFill/>
        </p:spPr>
        <p:txBody>
          <a:bodyPr wrap="square" rtlCol="0">
            <a:spAutoFit/>
          </a:bodyPr>
          <a:lstStyle/>
          <a:p>
            <a:r>
              <a:rPr lang="en-US" dirty="0"/>
              <a:t> </a:t>
            </a:r>
            <a:r>
              <a:rPr lang="en-US" sz="3600" dirty="0"/>
              <a:t>$</a:t>
            </a:r>
            <a:r>
              <a:rPr lang="en-US" sz="3600" dirty="0" smtClean="0"/>
              <a:t> 40 Billion – National budget</a:t>
            </a:r>
          </a:p>
          <a:p>
            <a:r>
              <a:rPr lang="en-US" sz="3600" dirty="0"/>
              <a:t> </a:t>
            </a:r>
            <a:r>
              <a:rPr lang="en-US" sz="3600" dirty="0" smtClean="0"/>
              <a:t>          1.042 Billion - BMB</a:t>
            </a:r>
          </a:p>
          <a:p>
            <a:r>
              <a:rPr lang="en-US" sz="3600" dirty="0" err="1" smtClean="0"/>
              <a:t>PhP</a:t>
            </a:r>
            <a:r>
              <a:rPr lang="en-US" sz="3600" dirty="0"/>
              <a:t> </a:t>
            </a:r>
            <a:r>
              <a:rPr lang="en-US" sz="3600" dirty="0" smtClean="0"/>
              <a:t>18.402 Billion – PBSAP </a:t>
            </a:r>
            <a:endParaRPr lang="en-US" sz="3600" dirty="0"/>
          </a:p>
        </p:txBody>
      </p:sp>
    </p:spTree>
    <p:extLst>
      <p:ext uri="{BB962C8B-B14F-4D97-AF65-F5344CB8AC3E}">
        <p14:creationId xmlns:p14="http://schemas.microsoft.com/office/powerpoint/2010/main" xmlns="" val="31619982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9-30 at 8.16.24 PM.png"/>
          <p:cNvPicPr>
            <a:picLocks noGrp="1" noChangeAspect="1"/>
          </p:cNvPicPr>
          <p:nvPr>
            <p:ph idx="4294967295"/>
          </p:nvPr>
        </p:nvPicPr>
        <p:blipFill rotWithShape="1">
          <a:blip r:embed="rId3" cstate="email">
            <a:extLst>
              <a:ext uri="{28A0092B-C50C-407E-A947-70E740481C1C}">
                <a14:useLocalDpi xmlns:a14="http://schemas.microsoft.com/office/drawing/2010/main" xmlns=""/>
              </a:ext>
            </a:extLst>
          </a:blip>
          <a:srcRect t="-209"/>
          <a:stretch/>
        </p:blipFill>
        <p:spPr>
          <a:xfrm>
            <a:off x="0" y="-31533"/>
            <a:ext cx="6290441" cy="2709774"/>
          </a:xfrm>
        </p:spPr>
      </p:pic>
      <p:sp>
        <p:nvSpPr>
          <p:cNvPr id="6" name="Rectangle 5"/>
          <p:cNvSpPr/>
          <p:nvPr/>
        </p:nvSpPr>
        <p:spPr>
          <a:xfrm>
            <a:off x="4493878" y="1620392"/>
            <a:ext cx="1664326" cy="8797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PH"/>
          </a:p>
        </p:txBody>
      </p:sp>
      <p:sp>
        <p:nvSpPr>
          <p:cNvPr id="13" name="Title 1"/>
          <p:cNvSpPr>
            <a:spLocks noGrp="1"/>
          </p:cNvSpPr>
          <p:nvPr>
            <p:ph type="title"/>
          </p:nvPr>
        </p:nvSpPr>
        <p:spPr>
          <a:xfrm>
            <a:off x="457200" y="-10432"/>
            <a:ext cx="8686800" cy="1143000"/>
          </a:xfrm>
        </p:spPr>
        <p:txBody>
          <a:bodyPr/>
          <a:lstStyle/>
          <a:p>
            <a:pPr eaLnBrk="1" hangingPunct="1"/>
            <a:r>
              <a:rPr lang="en-US" altLang="en-US" dirty="0" smtClean="0"/>
              <a:t>TEEB</a:t>
            </a:r>
          </a:p>
        </p:txBody>
      </p:sp>
      <p:graphicFrame>
        <p:nvGraphicFramePr>
          <p:cNvPr id="17" name="Diagram 16"/>
          <p:cNvGraphicFramePr/>
          <p:nvPr>
            <p:extLst>
              <p:ext uri="{D42A27DB-BD31-4B8C-83A1-F6EECF244321}">
                <p14:modId xmlns:p14="http://schemas.microsoft.com/office/powerpoint/2010/main" xmlns="" val="363883957"/>
              </p:ext>
            </p:extLst>
          </p:nvPr>
        </p:nvGraphicFramePr>
        <p:xfrm>
          <a:off x="1" y="1882587"/>
          <a:ext cx="9144000" cy="4410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25074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684494" y="3172560"/>
            <a:ext cx="5459506" cy="206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sz="3200" dirty="0" smtClean="0">
                <a:latin typeface="Adobe Fan Heiti Std B" panose="020B0700000000000000" pitchFamily="34" charset="-128"/>
                <a:ea typeface="Adobe Fan Heiti Std B" panose="020B0700000000000000" pitchFamily="34" charset="-128"/>
              </a:rPr>
              <a:t>The BIOFIN Methodology is a roadmap for creating a national </a:t>
            </a:r>
            <a:r>
              <a:rPr lang="en-US" sz="3200" b="1" dirty="0" smtClean="0">
                <a:latin typeface="Adobe Fan Heiti Std B" panose="020B0700000000000000" pitchFamily="34" charset="-128"/>
                <a:ea typeface="Adobe Fan Heiti Std B" panose="020B0700000000000000" pitchFamily="34" charset="-128"/>
              </a:rPr>
              <a:t>biodiversity business plan</a:t>
            </a:r>
          </a:p>
        </p:txBody>
      </p:sp>
      <p:pic>
        <p:nvPicPr>
          <p:cNvPr id="2" name="Picture 1"/>
          <p:cNvPicPr>
            <a:picLocks noChangeAspect="1"/>
          </p:cNvPicPr>
          <p:nvPr/>
        </p:nvPicPr>
        <p:blipFill>
          <a:blip r:embed="rId3"/>
          <a:stretch>
            <a:fillRect/>
          </a:stretch>
        </p:blipFill>
        <p:spPr>
          <a:xfrm>
            <a:off x="280153" y="1909686"/>
            <a:ext cx="3181350" cy="4057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itle 1"/>
          <p:cNvSpPr>
            <a:spLocks noGrp="1"/>
          </p:cNvSpPr>
          <p:nvPr>
            <p:ph type="title"/>
          </p:nvPr>
        </p:nvSpPr>
        <p:spPr>
          <a:xfrm>
            <a:off x="457200" y="-10433"/>
            <a:ext cx="8686800" cy="1677867"/>
          </a:xfrm>
        </p:spPr>
        <p:txBody>
          <a:bodyPr>
            <a:normAutofit/>
          </a:bodyPr>
          <a:lstStyle/>
          <a:p>
            <a:pPr eaLnBrk="1" hangingPunct="1"/>
            <a:r>
              <a:rPr lang="en-US" altLang="en-US" dirty="0" smtClean="0"/>
              <a:t>Biodiversity Finance Initiative</a:t>
            </a:r>
            <a:br>
              <a:rPr lang="en-US" altLang="en-US" dirty="0" smtClean="0"/>
            </a:br>
            <a:r>
              <a:rPr lang="en-US" altLang="en-US" dirty="0" smtClean="0"/>
              <a:t>(BIOFIN)</a:t>
            </a:r>
          </a:p>
        </p:txBody>
      </p:sp>
    </p:spTree>
    <p:extLst>
      <p:ext uri="{BB962C8B-B14F-4D97-AF65-F5344CB8AC3E}">
        <p14:creationId xmlns:p14="http://schemas.microsoft.com/office/powerpoint/2010/main" xmlns="" val="337049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txBox="1">
            <a:spLocks/>
          </p:cNvSpPr>
          <p:nvPr/>
        </p:nvSpPr>
        <p:spPr>
          <a:xfrm>
            <a:off x="457200" y="-68799"/>
            <a:ext cx="8686800" cy="1677867"/>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kern="1200">
                <a:solidFill>
                  <a:schemeClr val="bg1"/>
                </a:solidFill>
                <a:latin typeface="Adobe Fan Heiti Std B" panose="020B0700000000000000" pitchFamily="34" charset="-128"/>
                <a:ea typeface="Adobe Fan Heiti Std B" panose="020B0700000000000000" pitchFamily="34" charset="-128"/>
                <a:cs typeface="+mj-cs"/>
              </a:defRPr>
            </a:lvl1pPr>
          </a:lstStyle>
          <a:p>
            <a:r>
              <a:rPr lang="en-US" altLang="en-US" dirty="0" smtClean="0"/>
              <a:t>Biodiversity Finance Initiative</a:t>
            </a:r>
            <a:br>
              <a:rPr lang="en-US" altLang="en-US" dirty="0" smtClean="0"/>
            </a:br>
            <a:r>
              <a:rPr lang="en-US" altLang="en-US" dirty="0" smtClean="0"/>
              <a:t>(BIOFIN)</a:t>
            </a:r>
          </a:p>
        </p:txBody>
      </p:sp>
      <p:graphicFrame>
        <p:nvGraphicFramePr>
          <p:cNvPr id="5" name="Chart 4"/>
          <p:cNvGraphicFramePr>
            <a:graphicFrameLocks/>
          </p:cNvGraphicFramePr>
          <p:nvPr>
            <p:extLst>
              <p:ext uri="{D42A27DB-BD31-4B8C-83A1-F6EECF244321}">
                <p14:modId xmlns:p14="http://schemas.microsoft.com/office/powerpoint/2010/main" xmlns="" val="3577770680"/>
              </p:ext>
            </p:extLst>
          </p:nvPr>
        </p:nvGraphicFramePr>
        <p:xfrm>
          <a:off x="-1011677" y="349732"/>
          <a:ext cx="10817158" cy="63137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6082148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2807680813"/>
              </p:ext>
            </p:extLst>
          </p:nvPr>
        </p:nvGraphicFramePr>
        <p:xfrm>
          <a:off x="1106" y="-41318"/>
          <a:ext cx="9142893" cy="6341213"/>
        </p:xfrm>
        <a:graphic>
          <a:graphicData uri="http://schemas.openxmlformats.org/presentationml/2006/ole">
            <p:oleObj spid="_x0000_s1095" name="Bitmap Image" r:id="rId4" imgW="8190476" imgH="4544059" progId="PBrush">
              <p:embed/>
            </p:oleObj>
          </a:graphicData>
        </a:graphic>
      </p:graphicFrame>
      <p:sp>
        <p:nvSpPr>
          <p:cNvPr id="3" name="TextBox 2"/>
          <p:cNvSpPr txBox="1"/>
          <p:nvPr/>
        </p:nvSpPr>
        <p:spPr>
          <a:xfrm>
            <a:off x="308947" y="5930563"/>
            <a:ext cx="8358757" cy="369332"/>
          </a:xfrm>
          <a:prstGeom prst="rect">
            <a:avLst/>
          </a:prstGeom>
          <a:noFill/>
        </p:spPr>
        <p:txBody>
          <a:bodyPr wrap="square" rtlCol="0">
            <a:spAutoFit/>
          </a:bodyPr>
          <a:lstStyle/>
          <a:p>
            <a:r>
              <a:rPr lang="en-US" b="1" dirty="0" smtClean="0"/>
              <a:t>Source : BIOFIN, Filling the Financial Gap for PAs in Belize</a:t>
            </a:r>
            <a:endParaRPr lang="en-US" b="1" dirty="0"/>
          </a:p>
        </p:txBody>
      </p:sp>
    </p:spTree>
    <p:extLst>
      <p:ext uri="{BB962C8B-B14F-4D97-AF65-F5344CB8AC3E}">
        <p14:creationId xmlns:p14="http://schemas.microsoft.com/office/powerpoint/2010/main" xmlns="" val="39272839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PH" dirty="0" smtClean="0"/>
              <a:t>Importance of Valuation</a:t>
            </a:r>
            <a:endParaRPr lang="en-PH" dirty="0"/>
          </a:p>
        </p:txBody>
      </p:sp>
      <p:sp>
        <p:nvSpPr>
          <p:cNvPr id="4" name="Content Placeholder 3"/>
          <p:cNvSpPr>
            <a:spLocks noGrp="1"/>
          </p:cNvSpPr>
          <p:nvPr>
            <p:ph idx="1"/>
          </p:nvPr>
        </p:nvSpPr>
        <p:spPr>
          <a:xfrm>
            <a:off x="266699" y="1897380"/>
            <a:ext cx="8650499" cy="4247977"/>
          </a:xfrm>
        </p:spPr>
        <p:txBody>
          <a:bodyPr/>
          <a:lstStyle/>
          <a:p>
            <a:r>
              <a:rPr lang="en-US" dirty="0"/>
              <a:t>Valuation is an essential component of investment planning – Benefit/Cost Analysis; Trade off Analysis; ROI should be embedded with ecosystem services costs/benefits</a:t>
            </a:r>
          </a:p>
          <a:p>
            <a:r>
              <a:rPr lang="en-US" dirty="0"/>
              <a:t>Valuation contributes to appropriate pricing of ecosystem goods and services</a:t>
            </a:r>
          </a:p>
          <a:p>
            <a:r>
              <a:rPr lang="en-US" dirty="0"/>
              <a:t> Valuation techniques can inform investment decisions (benefit / cost) but institutional strengthening processes should not be ignored</a:t>
            </a:r>
          </a:p>
        </p:txBody>
      </p:sp>
    </p:spTree>
    <p:extLst>
      <p:ext uri="{BB962C8B-B14F-4D97-AF65-F5344CB8AC3E}">
        <p14:creationId xmlns:p14="http://schemas.microsoft.com/office/powerpoint/2010/main" xmlns="" val="378324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Presentation Outline</a:t>
            </a:r>
            <a:endParaRPr lang="en-US" sz="4400" dirty="0"/>
          </a:p>
        </p:txBody>
      </p:sp>
      <p:sp>
        <p:nvSpPr>
          <p:cNvPr id="3" name="Content Placeholder 2"/>
          <p:cNvSpPr>
            <a:spLocks noGrp="1"/>
          </p:cNvSpPr>
          <p:nvPr>
            <p:ph idx="4294967295"/>
          </p:nvPr>
        </p:nvSpPr>
        <p:spPr>
          <a:xfrm>
            <a:off x="457200" y="1600200"/>
            <a:ext cx="8229600" cy="4525963"/>
          </a:xfrm>
        </p:spPr>
        <p:txBody>
          <a:bodyPr>
            <a:normAutofit/>
          </a:bodyPr>
          <a:lstStyle/>
          <a:p>
            <a:r>
              <a:rPr lang="en-US" dirty="0" smtClean="0"/>
              <a:t>Precursor accounting projects</a:t>
            </a:r>
          </a:p>
          <a:p>
            <a:r>
              <a:rPr lang="en-US" dirty="0" smtClean="0"/>
              <a:t>Current ecosystem accounting / valuation projects</a:t>
            </a:r>
          </a:p>
          <a:p>
            <a:r>
              <a:rPr lang="en-US" dirty="0" smtClean="0"/>
              <a:t>BIOFIN as consolidator of results</a:t>
            </a:r>
            <a:endParaRPr lang="en-US" dirty="0"/>
          </a:p>
        </p:txBody>
      </p:sp>
    </p:spTree>
    <p:extLst>
      <p:ext uri="{BB962C8B-B14F-4D97-AF65-F5344CB8AC3E}">
        <p14:creationId xmlns:p14="http://schemas.microsoft.com/office/powerpoint/2010/main" xmlns="" val="2566785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42900"/>
            <a:ext cx="9144000" cy="6149340"/>
          </a:xfrm>
          <a:prstGeom prst="rect">
            <a:avLst/>
          </a:prstGeom>
        </p:spPr>
      </p:pic>
      <p:sp>
        <p:nvSpPr>
          <p:cNvPr id="2" name="TextBox 1"/>
          <p:cNvSpPr txBox="1"/>
          <p:nvPr/>
        </p:nvSpPr>
        <p:spPr>
          <a:xfrm>
            <a:off x="0" y="419785"/>
            <a:ext cx="6178958" cy="1384995"/>
          </a:xfrm>
          <a:prstGeom prst="rect">
            <a:avLst/>
          </a:prstGeom>
          <a:noFill/>
        </p:spPr>
        <p:txBody>
          <a:bodyPr wrap="square" rtlCol="0">
            <a:spAutoFit/>
          </a:bodyPr>
          <a:lstStyle/>
          <a:p>
            <a:r>
              <a:rPr lang="en-US" sz="2800" i="1" dirty="0" err="1" smtClean="0">
                <a:solidFill>
                  <a:schemeClr val="bg1"/>
                </a:solidFill>
                <a:latin typeface="Adobe Fan Heiti Std B" panose="020B0700000000000000" pitchFamily="34" charset="-128"/>
                <a:ea typeface="Adobe Fan Heiti Std B" panose="020B0700000000000000" pitchFamily="34" charset="-128"/>
              </a:rPr>
              <a:t>Kamsahamnida</a:t>
            </a:r>
            <a:r>
              <a:rPr lang="en-US" sz="2800" i="1" dirty="0" smtClean="0">
                <a:solidFill>
                  <a:schemeClr val="bg1"/>
                </a:solidFill>
                <a:latin typeface="Adobe Fan Heiti Std B" panose="020B0700000000000000" pitchFamily="34" charset="-128"/>
                <a:ea typeface="Adobe Fan Heiti Std B" panose="020B0700000000000000" pitchFamily="34" charset="-128"/>
              </a:rPr>
              <a:t>!</a:t>
            </a:r>
          </a:p>
          <a:p>
            <a:r>
              <a:rPr lang="en-US" sz="2800" i="1" dirty="0" err="1" smtClean="0">
                <a:solidFill>
                  <a:schemeClr val="bg1"/>
                </a:solidFill>
                <a:latin typeface="Adobe Fan Heiti Std B" panose="020B0700000000000000" pitchFamily="34" charset="-128"/>
                <a:ea typeface="Adobe Fan Heiti Std B" panose="020B0700000000000000" pitchFamily="34" charset="-128"/>
              </a:rPr>
              <a:t>Salamat</a:t>
            </a:r>
            <a:r>
              <a:rPr lang="en-US" sz="2800" i="1" dirty="0">
                <a:solidFill>
                  <a:schemeClr val="bg1"/>
                </a:solidFill>
                <a:latin typeface="Adobe Fan Heiti Std B" panose="020B0700000000000000" pitchFamily="34" charset="-128"/>
                <a:ea typeface="Adobe Fan Heiti Std B" panose="020B0700000000000000" pitchFamily="34" charset="-128"/>
              </a:rPr>
              <a:t>!</a:t>
            </a:r>
            <a:endParaRPr lang="en-US" sz="2800" i="1" dirty="0" smtClean="0">
              <a:solidFill>
                <a:schemeClr val="bg1"/>
              </a:solidFill>
              <a:latin typeface="Adobe Fan Heiti Std B" panose="020B0700000000000000" pitchFamily="34" charset="-128"/>
              <a:ea typeface="Adobe Fan Heiti Std B" panose="020B0700000000000000" pitchFamily="34" charset="-128"/>
            </a:endParaRPr>
          </a:p>
          <a:p>
            <a:r>
              <a:rPr lang="en-US" sz="2800" i="1" dirty="0" smtClean="0">
                <a:solidFill>
                  <a:schemeClr val="bg1"/>
                </a:solidFill>
                <a:latin typeface="Adobe Fan Heiti Std B" panose="020B0700000000000000" pitchFamily="34" charset="-128"/>
                <a:ea typeface="Adobe Fan Heiti Std B" panose="020B0700000000000000" pitchFamily="34" charset="-128"/>
              </a:rPr>
              <a:t>Thank You!</a:t>
            </a:r>
            <a:endParaRPr lang="en-US" sz="2800" i="1" dirty="0">
              <a:solidFill>
                <a:schemeClr val="bg1"/>
              </a:solidFill>
              <a:latin typeface="Adobe Fan Heiti Std B" panose="020B0700000000000000" pitchFamily="34" charset="-128"/>
              <a:ea typeface="Adobe Fan Heiti Std B" panose="020B0700000000000000" pitchFamily="34" charset="-128"/>
            </a:endParaRPr>
          </a:p>
        </p:txBody>
      </p:sp>
      <p:sp>
        <p:nvSpPr>
          <p:cNvPr id="7" name="TextBox 6"/>
          <p:cNvSpPr txBox="1"/>
          <p:nvPr/>
        </p:nvSpPr>
        <p:spPr>
          <a:xfrm>
            <a:off x="6494757" y="6082224"/>
            <a:ext cx="2694963" cy="461665"/>
          </a:xfrm>
          <a:prstGeom prst="rect">
            <a:avLst/>
          </a:prstGeom>
          <a:noFill/>
        </p:spPr>
        <p:txBody>
          <a:bodyPr wrap="square" rtlCol="0">
            <a:spAutoFit/>
          </a:bodyPr>
          <a:lstStyle/>
          <a:p>
            <a:pPr algn="r"/>
            <a:r>
              <a:rPr lang="en-US" sz="1200" b="1" i="1" dirty="0" smtClean="0">
                <a:solidFill>
                  <a:schemeClr val="bg1"/>
                </a:solidFill>
                <a:latin typeface="+mj-lt"/>
                <a:ea typeface="Adobe Fan Heiti Std B" panose="020B0700000000000000" pitchFamily="34" charset="-128"/>
              </a:rPr>
              <a:t>Philippine Eagle</a:t>
            </a:r>
          </a:p>
          <a:p>
            <a:pPr algn="r"/>
            <a:r>
              <a:rPr lang="en-US" sz="1200" i="1" dirty="0" smtClean="0">
                <a:solidFill>
                  <a:schemeClr val="bg1"/>
                </a:solidFill>
                <a:latin typeface="+mj-lt"/>
                <a:ea typeface="Adobe Fan Heiti Std B" panose="020B0700000000000000" pitchFamily="34" charset="-128"/>
              </a:rPr>
              <a:t>Photo credits: </a:t>
            </a:r>
            <a:r>
              <a:rPr lang="en-US" sz="1200" i="1" dirty="0" err="1" smtClean="0">
                <a:solidFill>
                  <a:schemeClr val="bg1"/>
                </a:solidFill>
                <a:latin typeface="+mj-lt"/>
                <a:ea typeface="Adobe Fan Heiti Std B" panose="020B0700000000000000" pitchFamily="34" charset="-128"/>
              </a:rPr>
              <a:t>Klausse</a:t>
            </a:r>
            <a:r>
              <a:rPr lang="en-US" sz="1200" i="1" dirty="0" smtClean="0">
                <a:solidFill>
                  <a:schemeClr val="bg1"/>
                </a:solidFill>
                <a:latin typeface="+mj-lt"/>
                <a:ea typeface="Adobe Fan Heiti Std B" panose="020B0700000000000000" pitchFamily="34" charset="-128"/>
              </a:rPr>
              <a:t> </a:t>
            </a:r>
            <a:r>
              <a:rPr lang="en-US" sz="1200" i="1" dirty="0" err="1" smtClean="0">
                <a:solidFill>
                  <a:schemeClr val="bg1"/>
                </a:solidFill>
                <a:latin typeface="+mj-lt"/>
                <a:ea typeface="Adobe Fan Heiti Std B" panose="020B0700000000000000" pitchFamily="34" charset="-128"/>
              </a:rPr>
              <a:t>Nigge</a:t>
            </a:r>
            <a:endParaRPr lang="en-US" sz="1200" i="1" dirty="0">
              <a:solidFill>
                <a:schemeClr val="bg1"/>
              </a:solidFill>
              <a:latin typeface="+mj-lt"/>
              <a:ea typeface="Adobe Fan Heiti Std B" panose="020B0700000000000000" pitchFamily="34" charset="-128"/>
            </a:endParaRPr>
          </a:p>
        </p:txBody>
      </p:sp>
      <p:sp>
        <p:nvSpPr>
          <p:cNvPr id="8" name="Rectangle 7"/>
          <p:cNvSpPr/>
          <p:nvPr/>
        </p:nvSpPr>
        <p:spPr>
          <a:xfrm>
            <a:off x="0" y="5428869"/>
            <a:ext cx="8054502" cy="1169551"/>
          </a:xfrm>
          <a:prstGeom prst="rect">
            <a:avLst/>
          </a:prstGeom>
        </p:spPr>
        <p:txBody>
          <a:bodyPr wrap="square">
            <a:spAutoFit/>
          </a:bodyPr>
          <a:lstStyle/>
          <a:p>
            <a:pPr eaLnBrk="1" hangingPunct="1"/>
            <a:r>
              <a:rPr lang="en-PH" altLang="ja-JP" sz="2000" dirty="0" smtClean="0">
                <a:solidFill>
                  <a:schemeClr val="bg1"/>
                </a:solidFill>
                <a:latin typeface="Adobe Fan Heiti Std B" panose="020B0700000000000000" pitchFamily="34" charset="-128"/>
                <a:ea typeface="Adobe Fan Heiti Std B" panose="020B0700000000000000" pitchFamily="34" charset="-128"/>
              </a:rPr>
              <a:t>Biodiversity Management Bureau</a:t>
            </a:r>
          </a:p>
          <a:p>
            <a:pPr eaLnBrk="1" hangingPunct="1"/>
            <a:r>
              <a:rPr lang="en-PH" altLang="ja-JP" sz="1600" dirty="0">
                <a:solidFill>
                  <a:schemeClr val="bg1"/>
                </a:solidFill>
                <a:latin typeface="Adobe Fan Heiti Std B" panose="020B0700000000000000" pitchFamily="34" charset="-128"/>
                <a:ea typeface="Adobe Fan Heiti Std B" panose="020B0700000000000000" pitchFamily="34" charset="-128"/>
              </a:rPr>
              <a:t>Department of Environment and Natural Resources </a:t>
            </a:r>
          </a:p>
          <a:p>
            <a:pPr eaLnBrk="1" hangingPunct="1"/>
            <a:r>
              <a:rPr lang="en-PH" altLang="ja-JP" sz="1600" dirty="0" smtClean="0">
                <a:solidFill>
                  <a:schemeClr val="bg1"/>
                </a:solidFill>
                <a:latin typeface="Adobe Fan Heiti Std B" panose="020B0700000000000000" pitchFamily="34" charset="-128"/>
                <a:ea typeface="Adobe Fan Heiti Std B" panose="020B0700000000000000" pitchFamily="34" charset="-128"/>
              </a:rPr>
              <a:t>www.bmb.gov.ph </a:t>
            </a:r>
            <a:endParaRPr lang="en-PH" altLang="ja-JP" sz="1600" dirty="0">
              <a:solidFill>
                <a:schemeClr val="bg1"/>
              </a:solidFill>
              <a:latin typeface="Adobe Fan Heiti Std B" panose="020B0700000000000000" pitchFamily="34" charset="-128"/>
              <a:ea typeface="Adobe Fan Heiti Std B" panose="020B0700000000000000" pitchFamily="34" charset="-128"/>
            </a:endParaRPr>
          </a:p>
          <a:p>
            <a:pPr eaLnBrk="1" hangingPunct="1"/>
            <a:r>
              <a:rPr lang="en-PH" altLang="ja-JP" sz="1600" dirty="0" smtClean="0">
                <a:solidFill>
                  <a:schemeClr val="bg1"/>
                </a:solidFill>
                <a:latin typeface="Adobe Fan Heiti Std B" panose="020B0700000000000000" pitchFamily="34" charset="-128"/>
                <a:ea typeface="Adobe Fan Heiti Std B" panose="020B0700000000000000" pitchFamily="34" charset="-128"/>
              </a:rPr>
              <a:t>bmb@bmb.gov.ph </a:t>
            </a:r>
            <a:endParaRPr lang="en-PH" altLang="en-US" sz="1600" dirty="0">
              <a:solidFill>
                <a:schemeClr val="bg1"/>
              </a:solidFill>
              <a:latin typeface="Adobe Fan Heiti Std B" panose="020B0700000000000000" pitchFamily="34" charset="-128"/>
              <a:ea typeface="Adobe Fan Heiti Std B" panose="020B0700000000000000" pitchFamily="34" charset="-128"/>
            </a:endParaRPr>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0293" y="4400169"/>
            <a:ext cx="1025800" cy="1025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8785" y="4400169"/>
            <a:ext cx="933113" cy="1028700"/>
          </a:xfrm>
          <a:prstGeom prst="rect">
            <a:avLst/>
          </a:prstGeom>
        </p:spPr>
      </p:pic>
    </p:spTree>
    <p:extLst>
      <p:ext uri="{BB962C8B-B14F-4D97-AF65-F5344CB8AC3E}">
        <p14:creationId xmlns:p14="http://schemas.microsoft.com/office/powerpoint/2010/main" xmlns="" val="34942493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99"/>
            <a:ext cx="9144000" cy="1506230"/>
          </a:xfrm>
        </p:spPr>
        <p:txBody>
          <a:bodyPr>
            <a:noAutofit/>
          </a:bodyPr>
          <a:lstStyle/>
          <a:p>
            <a:r>
              <a:rPr lang="en-US" sz="3500" dirty="0" smtClean="0"/>
              <a:t>Precursor Ecosystem Accounting / </a:t>
            </a:r>
            <a:br>
              <a:rPr lang="en-US" sz="3500" dirty="0" smtClean="0"/>
            </a:br>
            <a:r>
              <a:rPr lang="en-US" sz="3500" dirty="0" smtClean="0"/>
              <a:t>Resource Valuation </a:t>
            </a:r>
            <a:br>
              <a:rPr lang="en-US" sz="3500" dirty="0" smtClean="0"/>
            </a:br>
            <a:r>
              <a:rPr lang="en-US" sz="3500" dirty="0" smtClean="0"/>
              <a:t>Projects</a:t>
            </a:r>
            <a:endParaRPr lang="en-US" sz="3500" dirty="0"/>
          </a:p>
        </p:txBody>
      </p:sp>
      <p:sp>
        <p:nvSpPr>
          <p:cNvPr id="3" name="Content Placeholder 2"/>
          <p:cNvSpPr>
            <a:spLocks noGrp="1"/>
          </p:cNvSpPr>
          <p:nvPr>
            <p:ph idx="4294967295"/>
          </p:nvPr>
        </p:nvSpPr>
        <p:spPr>
          <a:xfrm>
            <a:off x="457200" y="1660851"/>
            <a:ext cx="8229600" cy="4525963"/>
          </a:xfrm>
        </p:spPr>
        <p:txBody>
          <a:bodyPr>
            <a:normAutofit/>
          </a:bodyPr>
          <a:lstStyle/>
          <a:p>
            <a:r>
              <a:rPr lang="en-US" sz="3000" dirty="0" smtClean="0"/>
              <a:t>Environmental and Natural Resources Accounting Project (ENRAP), 1991-2000, </a:t>
            </a:r>
            <a:r>
              <a:rPr lang="en-US" sz="2800" dirty="0" smtClean="0"/>
              <a:t>USAID</a:t>
            </a:r>
          </a:p>
          <a:p>
            <a:r>
              <a:rPr lang="en-US" sz="3000" dirty="0" smtClean="0"/>
              <a:t>Integrated </a:t>
            </a:r>
            <a:r>
              <a:rPr lang="en-US" sz="3000" dirty="0"/>
              <a:t>Environmental Management for Sustainable Development (IEMSD) </a:t>
            </a:r>
            <a:r>
              <a:rPr lang="en-US" sz="3000" dirty="0" err="1"/>
              <a:t>Programme</a:t>
            </a:r>
            <a:r>
              <a:rPr lang="en-US" sz="3000" dirty="0"/>
              <a:t>, </a:t>
            </a:r>
            <a:r>
              <a:rPr lang="en-US" sz="3000" dirty="0" smtClean="0"/>
              <a:t>1995, </a:t>
            </a:r>
            <a:r>
              <a:rPr lang="en-US" sz="2800" dirty="0" smtClean="0"/>
              <a:t>UNDP</a:t>
            </a:r>
          </a:p>
          <a:p>
            <a:r>
              <a:rPr lang="en-US" sz="3000" dirty="0" smtClean="0"/>
              <a:t>Philippine </a:t>
            </a:r>
            <a:r>
              <a:rPr lang="en-US" sz="3000" dirty="0"/>
              <a:t>Framework on the Development of Environment Statistics (PFDES</a:t>
            </a:r>
            <a:r>
              <a:rPr lang="en-US" sz="3000" dirty="0" smtClean="0"/>
              <a:t>), 2000, </a:t>
            </a:r>
            <a:r>
              <a:rPr lang="en-US" sz="2800" dirty="0" smtClean="0"/>
              <a:t>ADB</a:t>
            </a:r>
          </a:p>
          <a:p>
            <a:endParaRPr lang="en-US" sz="3600" dirty="0"/>
          </a:p>
        </p:txBody>
      </p:sp>
    </p:spTree>
    <p:extLst>
      <p:ext uri="{BB962C8B-B14F-4D97-AF65-F5344CB8AC3E}">
        <p14:creationId xmlns:p14="http://schemas.microsoft.com/office/powerpoint/2010/main" xmlns="" val="419142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275"/>
            <a:ext cx="4961427" cy="7011190"/>
          </a:xfrm>
          <a:prstGeom prst="rect">
            <a:avLst/>
          </a:prstGeom>
        </p:spPr>
      </p:pic>
      <p:sp>
        <p:nvSpPr>
          <p:cNvPr id="8" name="Title 7"/>
          <p:cNvSpPr>
            <a:spLocks noGrp="1"/>
          </p:cNvSpPr>
          <p:nvPr>
            <p:ph type="title"/>
          </p:nvPr>
        </p:nvSpPr>
        <p:spPr/>
        <p:txBody>
          <a:bodyPr/>
          <a:lstStyle/>
          <a:p>
            <a:r>
              <a:rPr lang="en-PH" dirty="0" smtClean="0"/>
              <a:t>Current Projects</a:t>
            </a:r>
            <a:endParaRPr lang="en-PH" dirty="0"/>
          </a:p>
        </p:txBody>
      </p:sp>
      <p:grpSp>
        <p:nvGrpSpPr>
          <p:cNvPr id="5" name="Group 4"/>
          <p:cNvGrpSpPr/>
          <p:nvPr/>
        </p:nvGrpSpPr>
        <p:grpSpPr>
          <a:xfrm>
            <a:off x="4895168" y="2332747"/>
            <a:ext cx="4248831" cy="1015663"/>
            <a:chOff x="4895168" y="1833985"/>
            <a:chExt cx="4248831" cy="1015663"/>
          </a:xfrm>
        </p:grpSpPr>
        <p:sp>
          <p:nvSpPr>
            <p:cNvPr id="13" name="TextBox 12"/>
            <p:cNvSpPr txBox="1"/>
            <p:nvPr/>
          </p:nvSpPr>
          <p:spPr>
            <a:xfrm>
              <a:off x="5519651" y="1833985"/>
              <a:ext cx="3624348" cy="1015663"/>
            </a:xfrm>
            <a:prstGeom prst="rect">
              <a:avLst/>
            </a:prstGeom>
            <a:noFill/>
          </p:spPr>
          <p:txBody>
            <a:bodyPr wrap="square" rtlCol="0">
              <a:spAutoFit/>
            </a:bodyPr>
            <a:lstStyle/>
            <a:p>
              <a:pPr marL="515938" indent="-515938"/>
              <a:r>
                <a:rPr lang="en-US" sz="2000" dirty="0" smtClean="0">
                  <a:latin typeface="Adobe Fan Heiti Std B" panose="020B0700000000000000" pitchFamily="34" charset="-128"/>
                  <a:ea typeface="Adobe Fan Heiti Std B" panose="020B0700000000000000" pitchFamily="34" charset="-128"/>
                </a:rPr>
                <a:t>Wealth Accounting And The Valuation of Ecosystem Services (WAVES)</a:t>
              </a:r>
            </a:p>
          </p:txBody>
        </p:sp>
        <p:sp>
          <p:nvSpPr>
            <p:cNvPr id="3" name="Rectangle 2"/>
            <p:cNvSpPr/>
            <p:nvPr/>
          </p:nvSpPr>
          <p:spPr>
            <a:xfrm>
              <a:off x="4895168" y="1858611"/>
              <a:ext cx="666628" cy="32732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grpSp>
        <p:nvGrpSpPr>
          <p:cNvPr id="6" name="Group 5"/>
          <p:cNvGrpSpPr/>
          <p:nvPr/>
        </p:nvGrpSpPr>
        <p:grpSpPr>
          <a:xfrm>
            <a:off x="4877381" y="3348410"/>
            <a:ext cx="4266618" cy="1015663"/>
            <a:chOff x="4877381" y="2849648"/>
            <a:chExt cx="4266618" cy="1015663"/>
          </a:xfrm>
        </p:grpSpPr>
        <p:sp>
          <p:nvSpPr>
            <p:cNvPr id="20" name="TextBox 19"/>
            <p:cNvSpPr txBox="1"/>
            <p:nvPr/>
          </p:nvSpPr>
          <p:spPr>
            <a:xfrm>
              <a:off x="5519652" y="2849648"/>
              <a:ext cx="3624347" cy="1015663"/>
            </a:xfrm>
            <a:prstGeom prst="rect">
              <a:avLst/>
            </a:prstGeom>
            <a:noFill/>
          </p:spPr>
          <p:txBody>
            <a:bodyPr wrap="square" rtlCol="0">
              <a:spAutoFit/>
            </a:bodyPr>
            <a:lstStyle/>
            <a:p>
              <a:pPr marL="515938" indent="-515938"/>
              <a:r>
                <a:rPr lang="en-US" sz="2000" dirty="0">
                  <a:latin typeface="Adobe Fan Heiti Std B" panose="020B0700000000000000" pitchFamily="34" charset="-128"/>
                  <a:ea typeface="Adobe Fan Heiti Std B" panose="020B0700000000000000" pitchFamily="34" charset="-128"/>
                </a:rPr>
                <a:t>Capturing Coral Reef Ecosystem Services (CCRES)</a:t>
              </a:r>
            </a:p>
          </p:txBody>
        </p:sp>
        <p:sp>
          <p:nvSpPr>
            <p:cNvPr id="22" name="Rectangle 21"/>
            <p:cNvSpPr/>
            <p:nvPr/>
          </p:nvSpPr>
          <p:spPr>
            <a:xfrm>
              <a:off x="4877381" y="2874274"/>
              <a:ext cx="666628" cy="3273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
        <p:nvSpPr>
          <p:cNvPr id="30" name="TextBox 29"/>
          <p:cNvSpPr txBox="1"/>
          <p:nvPr/>
        </p:nvSpPr>
        <p:spPr>
          <a:xfrm>
            <a:off x="5537439" y="4364073"/>
            <a:ext cx="3606560" cy="1015663"/>
          </a:xfrm>
          <a:prstGeom prst="rect">
            <a:avLst/>
          </a:prstGeom>
          <a:noFill/>
        </p:spPr>
        <p:txBody>
          <a:bodyPr wrap="square" rtlCol="0">
            <a:spAutoFit/>
          </a:bodyPr>
          <a:lstStyle/>
          <a:p>
            <a:pPr marL="515938" indent="-515938"/>
            <a:r>
              <a:rPr lang="en-PH" sz="2000" dirty="0">
                <a:latin typeface="Adobe Fan Heiti Std B" panose="020B0700000000000000" pitchFamily="34" charset="-128"/>
                <a:ea typeface="Adobe Fan Heiti Std B" panose="020B0700000000000000" pitchFamily="34" charset="-128"/>
              </a:rPr>
              <a:t>System of Environmental and Economic Accounting (SEEA)</a:t>
            </a:r>
          </a:p>
        </p:txBody>
      </p:sp>
      <p:grpSp>
        <p:nvGrpSpPr>
          <p:cNvPr id="32" name="Group 31"/>
          <p:cNvGrpSpPr/>
          <p:nvPr/>
        </p:nvGrpSpPr>
        <p:grpSpPr>
          <a:xfrm>
            <a:off x="4871037" y="5379736"/>
            <a:ext cx="4227761" cy="707886"/>
            <a:chOff x="4877381" y="2849648"/>
            <a:chExt cx="4227761" cy="707886"/>
          </a:xfrm>
        </p:grpSpPr>
        <p:sp>
          <p:nvSpPr>
            <p:cNvPr id="33" name="TextBox 32"/>
            <p:cNvSpPr txBox="1"/>
            <p:nvPr/>
          </p:nvSpPr>
          <p:spPr>
            <a:xfrm>
              <a:off x="5519652" y="2849648"/>
              <a:ext cx="3585490" cy="707886"/>
            </a:xfrm>
            <a:prstGeom prst="rect">
              <a:avLst/>
            </a:prstGeom>
            <a:noFill/>
          </p:spPr>
          <p:txBody>
            <a:bodyPr wrap="square" rtlCol="0">
              <a:spAutoFit/>
            </a:bodyPr>
            <a:lstStyle/>
            <a:p>
              <a:pPr marL="515938" indent="-515938"/>
              <a:r>
                <a:rPr lang="en-PH" sz="2000" b="1" dirty="0">
                  <a:latin typeface="Adobe Fan Heiti Std B" panose="020B0700000000000000" pitchFamily="34" charset="-128"/>
                  <a:ea typeface="Adobe Fan Heiti Std B" panose="020B0700000000000000" pitchFamily="34" charset="-128"/>
                </a:rPr>
                <a:t>The Economics of Ecosystems and Biodiversity (TEEB)</a:t>
              </a:r>
              <a:endParaRPr lang="en-PH" sz="2000" dirty="0">
                <a:latin typeface="Adobe Fan Heiti Std B" panose="020B0700000000000000" pitchFamily="34" charset="-128"/>
                <a:ea typeface="Adobe Fan Heiti Std B" panose="020B0700000000000000" pitchFamily="34" charset="-128"/>
              </a:endParaRPr>
            </a:p>
          </p:txBody>
        </p:sp>
        <p:sp>
          <p:nvSpPr>
            <p:cNvPr id="34" name="Rectangle 33"/>
            <p:cNvSpPr/>
            <p:nvPr/>
          </p:nvSpPr>
          <p:spPr>
            <a:xfrm>
              <a:off x="4877381" y="2874274"/>
              <a:ext cx="666628" cy="32732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Tree>
    <p:extLst>
      <p:ext uri="{BB962C8B-B14F-4D97-AF65-F5344CB8AC3E}">
        <p14:creationId xmlns:p14="http://schemas.microsoft.com/office/powerpoint/2010/main" xmlns="" val="139713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474"/>
            <a:ext cx="9144000" cy="1228506"/>
          </a:xfrm>
        </p:spPr>
        <p:txBody>
          <a:bodyPr/>
          <a:lstStyle/>
          <a:p>
            <a:r>
              <a:rPr lang="en-PH" dirty="0" smtClean="0"/>
              <a:t>Biodiversity Finance Initiative</a:t>
            </a:r>
            <a:endParaRPr lang="en-PH" dirty="0"/>
          </a:p>
        </p:txBody>
      </p:sp>
      <p:graphicFrame>
        <p:nvGraphicFramePr>
          <p:cNvPr id="4" name="Diagram 3"/>
          <p:cNvGraphicFramePr/>
          <p:nvPr>
            <p:extLst/>
          </p:nvPr>
        </p:nvGraphicFramePr>
        <p:xfrm>
          <a:off x="721893" y="1106315"/>
          <a:ext cx="7700211" cy="4989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6365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986015" y="2025593"/>
            <a:ext cx="4579557" cy="2576925"/>
            <a:chOff x="4069143" y="2025593"/>
            <a:chExt cx="4579557" cy="2576925"/>
          </a:xfrm>
        </p:grpSpPr>
        <p:pic>
          <p:nvPicPr>
            <p:cNvPr id="3" name="Picture 2" descr="laguna lake 1.jpe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4069143" y="2025593"/>
              <a:ext cx="4579557" cy="2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4069143" y="4264832"/>
              <a:ext cx="1949610" cy="307777"/>
            </a:xfrm>
            <a:prstGeom prst="rect">
              <a:avLst/>
            </a:prstGeom>
            <a:noFill/>
          </p:spPr>
          <p:txBody>
            <a:bodyPr wrap="none" rtlCol="0">
              <a:spAutoFit/>
            </a:bodyPr>
            <a:lstStyle/>
            <a:p>
              <a:r>
                <a:rPr lang="en-US" sz="1400" dirty="0" err="1" smtClean="0">
                  <a:solidFill>
                    <a:schemeClr val="bg1"/>
                  </a:solidFill>
                </a:rPr>
                <a:t>www.cecam-project.net</a:t>
              </a:r>
              <a:endParaRPr lang="en-US" sz="1400" dirty="0">
                <a:solidFill>
                  <a:schemeClr val="bg1"/>
                </a:solidFill>
              </a:endParaRPr>
            </a:p>
          </p:txBody>
        </p:sp>
      </p:grpSp>
      <p:grpSp>
        <p:nvGrpSpPr>
          <p:cNvPr id="10" name="Group 9"/>
          <p:cNvGrpSpPr/>
          <p:nvPr/>
        </p:nvGrpSpPr>
        <p:grpSpPr>
          <a:xfrm>
            <a:off x="522367" y="2025593"/>
            <a:ext cx="3463648" cy="2604346"/>
            <a:chOff x="605495" y="2025593"/>
            <a:chExt cx="3463648" cy="2604346"/>
          </a:xfrm>
        </p:grpSpPr>
        <p:pic>
          <p:nvPicPr>
            <p:cNvPr id="8" name="Picture 7" descr="Screen Shot 2014-10-02 at 11.03.31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5495" y="2025593"/>
              <a:ext cx="3463648" cy="2604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2563603" y="2025593"/>
              <a:ext cx="1505540" cy="369332"/>
            </a:xfrm>
            <a:prstGeom prst="rect">
              <a:avLst/>
            </a:prstGeom>
            <a:noFill/>
          </p:spPr>
          <p:txBody>
            <a:bodyPr wrap="none" rtlCol="0">
              <a:spAutoFit/>
            </a:bodyPr>
            <a:lstStyle/>
            <a:p>
              <a:r>
                <a:rPr lang="en-US" dirty="0" smtClean="0">
                  <a:latin typeface="Adobe Fan Heiti Std B" panose="020B0700000000000000" pitchFamily="34" charset="-128"/>
                  <a:ea typeface="Adobe Fan Heiti Std B" panose="020B0700000000000000" pitchFamily="34" charset="-128"/>
                </a:rPr>
                <a:t>Laguna Lake</a:t>
              </a:r>
              <a:endParaRPr lang="en-US" dirty="0">
                <a:latin typeface="Adobe Fan Heiti Std B" panose="020B0700000000000000" pitchFamily="34" charset="-128"/>
                <a:ea typeface="Adobe Fan Heiti Std B" panose="020B0700000000000000" pitchFamily="34" charset="-128"/>
              </a:endParaRPr>
            </a:p>
          </p:txBody>
        </p:sp>
      </p:grpSp>
      <p:sp>
        <p:nvSpPr>
          <p:cNvPr id="4" name="TextBox 3"/>
          <p:cNvSpPr txBox="1"/>
          <p:nvPr/>
        </p:nvSpPr>
        <p:spPr>
          <a:xfrm>
            <a:off x="605494" y="4854803"/>
            <a:ext cx="7960077" cy="1145442"/>
          </a:xfrm>
          <a:prstGeom prst="rect">
            <a:avLst/>
          </a:prstGeom>
          <a:noFill/>
        </p:spPr>
        <p:txBody>
          <a:bodyPr wrap="square" rtlCol="0">
            <a:spAutoFit/>
          </a:bodyPr>
          <a:lstStyle/>
          <a:p>
            <a:pPr marL="800100" lvl="1" indent="-342900">
              <a:lnSpc>
                <a:spcPct val="150000"/>
              </a:lnSpc>
              <a:buFont typeface="Wingdings" panose="05000000000000000000" pitchFamily="2" charset="2"/>
              <a:buChar char="Ø"/>
            </a:pPr>
            <a:r>
              <a:rPr lang="en-US" sz="2400" dirty="0" smtClean="0">
                <a:latin typeface="Adobe Fan Heiti Std B" panose="020B0700000000000000" pitchFamily="34" charset="-128"/>
                <a:ea typeface="Adobe Fan Heiti Std B" panose="020B0700000000000000" pitchFamily="34" charset="-128"/>
              </a:rPr>
              <a:t>Appropriate pricing drinking water</a:t>
            </a:r>
          </a:p>
          <a:p>
            <a:pPr marL="800100" lvl="1" indent="-342900">
              <a:lnSpc>
                <a:spcPct val="150000"/>
              </a:lnSpc>
              <a:buFont typeface="Wingdings" panose="05000000000000000000" pitchFamily="2" charset="2"/>
              <a:buChar char="Ø"/>
            </a:pPr>
            <a:r>
              <a:rPr lang="en-US" sz="2400" dirty="0" smtClean="0">
                <a:latin typeface="Adobe Fan Heiti Std B" panose="020B0700000000000000" pitchFamily="34" charset="-128"/>
                <a:ea typeface="Adobe Fan Heiti Std B" panose="020B0700000000000000" pitchFamily="34" charset="-128"/>
              </a:rPr>
              <a:t>Appropriate pricing for aquaculture operators </a:t>
            </a:r>
          </a:p>
        </p:txBody>
      </p:sp>
      <p:pic>
        <p:nvPicPr>
          <p:cNvPr id="5" name="Picture 4" descr="Screen Shot 2014-10-02 at 10.17.32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82600" y="219289"/>
            <a:ext cx="81661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8331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4-10-02 at 10.17.32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2600" y="219289"/>
            <a:ext cx="81661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s palawan mining.jpg"/>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xmlns=""/>
              </a:ext>
            </a:extLst>
          </a:blip>
          <a:stretch>
            <a:fillRect/>
          </a:stretch>
        </p:blipFill>
        <p:spPr>
          <a:xfrm>
            <a:off x="503382" y="1711866"/>
            <a:ext cx="3386917" cy="4499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p:cNvGrpSpPr/>
          <p:nvPr/>
        </p:nvGrpSpPr>
        <p:grpSpPr>
          <a:xfrm>
            <a:off x="3989647" y="3057379"/>
            <a:ext cx="4759388" cy="2715809"/>
            <a:chOff x="4087900" y="1856191"/>
            <a:chExt cx="4228723" cy="2413000"/>
          </a:xfrm>
        </p:grpSpPr>
        <p:pic>
          <p:nvPicPr>
            <p:cNvPr id="6" name="Picture 5" descr="Screen Shot 2014-10-02 at 10.24.34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087900" y="1856191"/>
              <a:ext cx="4228723" cy="241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166126" y="1934087"/>
              <a:ext cx="2036135" cy="369332"/>
            </a:xfrm>
            <a:prstGeom prst="rect">
              <a:avLst/>
            </a:prstGeom>
            <a:noFill/>
          </p:spPr>
          <p:txBody>
            <a:bodyPr wrap="none" rtlCol="0">
              <a:spAutoFit/>
            </a:bodyPr>
            <a:lstStyle/>
            <a:p>
              <a:r>
                <a:rPr lang="en-US" dirty="0" smtClean="0">
                  <a:latin typeface="Adobe Fan Heiti Std B" panose="020B0700000000000000" pitchFamily="34" charset="-128"/>
                  <a:ea typeface="Adobe Fan Heiti Std B" panose="020B0700000000000000" pitchFamily="34" charset="-128"/>
                </a:rPr>
                <a:t>Mt. </a:t>
              </a:r>
              <a:r>
                <a:rPr lang="en-US" dirty="0" err="1" smtClean="0">
                  <a:latin typeface="Adobe Fan Heiti Std B" panose="020B0700000000000000" pitchFamily="34" charset="-128"/>
                  <a:ea typeface="Adobe Fan Heiti Std B" panose="020B0700000000000000" pitchFamily="34" charset="-128"/>
                </a:rPr>
                <a:t>Matalingahan</a:t>
              </a:r>
              <a:endParaRPr lang="en-US" dirty="0">
                <a:latin typeface="Adobe Fan Heiti Std B" panose="020B0700000000000000" pitchFamily="34" charset="-128"/>
                <a:ea typeface="Adobe Fan Heiti Std B" panose="020B0700000000000000" pitchFamily="34" charset="-128"/>
              </a:endParaRPr>
            </a:p>
          </p:txBody>
        </p:sp>
        <p:sp>
          <p:nvSpPr>
            <p:cNvPr id="7" name="TextBox 6"/>
            <p:cNvSpPr txBox="1"/>
            <p:nvPr/>
          </p:nvSpPr>
          <p:spPr>
            <a:xfrm>
              <a:off x="6335478" y="3961414"/>
              <a:ext cx="1981145" cy="273460"/>
            </a:xfrm>
            <a:prstGeom prst="rect">
              <a:avLst/>
            </a:prstGeom>
            <a:noFill/>
          </p:spPr>
          <p:txBody>
            <a:bodyPr wrap="square" rtlCol="0">
              <a:spAutoFit/>
            </a:bodyPr>
            <a:lstStyle/>
            <a:p>
              <a:pPr algn="r"/>
              <a:r>
                <a:rPr lang="en-US" sz="1400" dirty="0" err="1" smtClean="0">
                  <a:solidFill>
                    <a:srgbClr val="FFFFFF"/>
                  </a:solidFill>
                </a:rPr>
                <a:t>www.plant-talk.org</a:t>
              </a:r>
              <a:endParaRPr lang="en-US" sz="1400" dirty="0">
                <a:solidFill>
                  <a:srgbClr val="FFFFFF"/>
                </a:solidFill>
              </a:endParaRPr>
            </a:p>
          </p:txBody>
        </p:sp>
      </p:grpSp>
      <p:sp>
        <p:nvSpPr>
          <p:cNvPr id="8" name="TextBox 7"/>
          <p:cNvSpPr txBox="1"/>
          <p:nvPr/>
        </p:nvSpPr>
        <p:spPr>
          <a:xfrm>
            <a:off x="3989647" y="1855538"/>
            <a:ext cx="4824041" cy="707886"/>
          </a:xfrm>
          <a:prstGeom prst="rect">
            <a:avLst/>
          </a:prstGeom>
          <a:noFill/>
        </p:spPr>
        <p:txBody>
          <a:bodyPr wrap="square" rtlCol="0">
            <a:spAutoFit/>
          </a:bodyPr>
          <a:lstStyle/>
          <a:p>
            <a:r>
              <a:rPr lang="en-US" sz="2000" b="1" dirty="0" smtClean="0">
                <a:latin typeface="Adobe Fan Heiti Std B" panose="020B0700000000000000" pitchFamily="34" charset="-128"/>
                <a:ea typeface="Adobe Fan Heiti Std B" panose="020B0700000000000000" pitchFamily="34" charset="-128"/>
              </a:rPr>
              <a:t>Competing demands</a:t>
            </a:r>
            <a:r>
              <a:rPr lang="en-US" sz="2000" dirty="0" smtClean="0">
                <a:latin typeface="Adobe Fan Heiti Std B" panose="020B0700000000000000" pitchFamily="34" charset="-128"/>
                <a:ea typeface="Adobe Fan Heiti Std B" panose="020B0700000000000000" pitchFamily="34" charset="-128"/>
              </a:rPr>
              <a:t>:  mining, agriculture, tourism, ancestral lands</a:t>
            </a:r>
            <a:endParaRPr lang="en-US" sz="2000" dirty="0">
              <a:latin typeface="Adobe Fan Heiti Std B" panose="020B0700000000000000" pitchFamily="34" charset="-128"/>
              <a:ea typeface="Adobe Fan Heiti Std B" panose="020B0700000000000000" pitchFamily="34" charset="-128"/>
            </a:endParaRPr>
          </a:p>
        </p:txBody>
      </p:sp>
    </p:spTree>
    <p:extLst>
      <p:ext uri="{BB962C8B-B14F-4D97-AF65-F5344CB8AC3E}">
        <p14:creationId xmlns:p14="http://schemas.microsoft.com/office/powerpoint/2010/main" xmlns="" val="21934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722"/>
            <a:ext cx="9144000" cy="2060634"/>
          </a:xfrm>
        </p:spPr>
        <p:txBody>
          <a:bodyPr>
            <a:normAutofit/>
          </a:bodyPr>
          <a:lstStyle/>
          <a:p>
            <a:r>
              <a:rPr lang="en-US" sz="3200" dirty="0"/>
              <a:t>System of </a:t>
            </a:r>
            <a:r>
              <a:rPr lang="en-US" sz="3200" dirty="0" smtClean="0"/>
              <a:t>Integrated </a:t>
            </a:r>
            <a:r>
              <a:rPr lang="en-US" sz="3200" dirty="0"/>
              <a:t>Environmental and Economic Accounting </a:t>
            </a:r>
            <a:r>
              <a:rPr lang="en-US" sz="3200" dirty="0" smtClean="0"/>
              <a:t/>
            </a:r>
            <a:br>
              <a:rPr lang="en-US" sz="3200" dirty="0" smtClean="0"/>
            </a:br>
            <a:r>
              <a:rPr lang="en-US" sz="3200" dirty="0" smtClean="0"/>
              <a:t>(SEEA</a:t>
            </a:r>
            <a:r>
              <a:rPr lang="en-US" sz="3200" dirty="0"/>
              <a:t>)</a:t>
            </a:r>
            <a:r>
              <a:rPr lang="en-US" sz="3200" dirty="0" smtClean="0"/>
              <a:t> </a:t>
            </a:r>
            <a:br>
              <a:rPr lang="en-US" sz="3200" dirty="0" smtClean="0"/>
            </a:br>
            <a:endParaRPr lang="en-US" sz="3200" dirty="0"/>
          </a:p>
        </p:txBody>
      </p:sp>
      <p:sp>
        <p:nvSpPr>
          <p:cNvPr id="6" name="TextBox 5"/>
          <p:cNvSpPr txBox="1"/>
          <p:nvPr/>
        </p:nvSpPr>
        <p:spPr>
          <a:xfrm>
            <a:off x="457200" y="2029912"/>
            <a:ext cx="8495414" cy="3139321"/>
          </a:xfrm>
          <a:prstGeom prst="rect">
            <a:avLst/>
          </a:prstGeom>
          <a:noFill/>
        </p:spPr>
        <p:txBody>
          <a:bodyPr wrap="square" rtlCol="0">
            <a:spAutoFit/>
          </a:bodyPr>
          <a:lstStyle/>
          <a:p>
            <a:pPr marL="285750" indent="-285750">
              <a:spcAft>
                <a:spcPts val="1800"/>
              </a:spcAft>
              <a:buFont typeface="Wingdings" charset="2"/>
              <a:buChar char="v"/>
            </a:pPr>
            <a:r>
              <a:rPr lang="en-US" sz="2800" dirty="0" smtClean="0">
                <a:latin typeface="Adobe Fan Heiti Std B" panose="020B0700000000000000" pitchFamily="34" charset="-128"/>
                <a:ea typeface="Adobe Fan Heiti Std B" panose="020B0700000000000000" pitchFamily="34" charset="-128"/>
              </a:rPr>
              <a:t>Focus on mineral and mangrove accounts</a:t>
            </a:r>
          </a:p>
          <a:p>
            <a:pPr marL="285750" indent="-285750">
              <a:spcAft>
                <a:spcPts val="1800"/>
              </a:spcAft>
              <a:buFont typeface="Wingdings" charset="2"/>
              <a:buChar char="v"/>
            </a:pPr>
            <a:r>
              <a:rPr lang="en-US" sz="2800" dirty="0">
                <a:latin typeface="Adobe Fan Heiti Std B" panose="020B0700000000000000" pitchFamily="34" charset="-128"/>
                <a:ea typeface="Adobe Fan Heiti Std B" panose="020B0700000000000000" pitchFamily="34" charset="-128"/>
              </a:rPr>
              <a:t>On-going integration of the Phil-WAVES with </a:t>
            </a:r>
            <a:r>
              <a:rPr lang="en-US" sz="2800" dirty="0" smtClean="0">
                <a:latin typeface="Adobe Fan Heiti Std B" panose="020B0700000000000000" pitchFamily="34" charset="-128"/>
                <a:ea typeface="Adobe Fan Heiti Std B" panose="020B0700000000000000" pitchFamily="34" charset="-128"/>
              </a:rPr>
              <a:t>Philippine Statistics Authority </a:t>
            </a:r>
            <a:r>
              <a:rPr lang="en-US" sz="2800" dirty="0">
                <a:latin typeface="Adobe Fan Heiti Std B" panose="020B0700000000000000" pitchFamily="34" charset="-128"/>
                <a:ea typeface="Adobe Fan Heiti Std B" panose="020B0700000000000000" pitchFamily="34" charset="-128"/>
              </a:rPr>
              <a:t>Macro Economics Statistics Office </a:t>
            </a:r>
            <a:endParaRPr lang="en-US" sz="2800" dirty="0" smtClean="0">
              <a:latin typeface="Adobe Fan Heiti Std B" panose="020B0700000000000000" pitchFamily="34" charset="-128"/>
              <a:ea typeface="Adobe Fan Heiti Std B" panose="020B0700000000000000" pitchFamily="34" charset="-128"/>
            </a:endParaRPr>
          </a:p>
          <a:p>
            <a:pPr marL="285750" indent="-285750">
              <a:spcAft>
                <a:spcPts val="1800"/>
              </a:spcAft>
              <a:buFont typeface="Wingdings" charset="2"/>
              <a:buChar char="v"/>
            </a:pPr>
            <a:r>
              <a:rPr lang="en-US" sz="2800" dirty="0" smtClean="0">
                <a:latin typeface="Adobe Fan Heiti Std B" panose="020B0700000000000000" pitchFamily="34" charset="-128"/>
                <a:ea typeface="Adobe Fan Heiti Std B" panose="020B0700000000000000" pitchFamily="34" charset="-128"/>
              </a:rPr>
              <a:t>First set of estimates for mineral accounts targeted for December 2014</a:t>
            </a:r>
            <a:endParaRPr lang="en-US" sz="2800" dirty="0">
              <a:latin typeface="Adobe Fan Heiti Std B" panose="020B0700000000000000" pitchFamily="34" charset="-128"/>
              <a:ea typeface="Adobe Fan Heiti Std B" panose="020B0700000000000000" pitchFamily="34" charset="-128"/>
            </a:endParaRPr>
          </a:p>
        </p:txBody>
      </p:sp>
    </p:spTree>
    <p:extLst>
      <p:ext uri="{BB962C8B-B14F-4D97-AF65-F5344CB8AC3E}">
        <p14:creationId xmlns:p14="http://schemas.microsoft.com/office/powerpoint/2010/main" xmlns="" val="35204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4-09-30 at 4.59.59 PM.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0" y="-24063"/>
            <a:ext cx="9144000" cy="6018255"/>
          </a:xfrm>
          <a:prstGeom prst="rect">
            <a:avLst/>
          </a:prstGeom>
        </p:spPr>
      </p:pic>
    </p:spTree>
    <p:extLst>
      <p:ext uri="{BB962C8B-B14F-4D97-AF65-F5344CB8AC3E}">
        <p14:creationId xmlns:p14="http://schemas.microsoft.com/office/powerpoint/2010/main" xmlns="" val="13653628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1524</TotalTime>
  <Words>2036</Words>
  <Application>Microsoft Office PowerPoint</Application>
  <PresentationFormat>On-screen Show (4:3)</PresentationFormat>
  <Paragraphs>225</Paragraphs>
  <Slides>20</Slides>
  <Notes>19</Notes>
  <HiddenSlides>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Bitmap Image</vt:lpstr>
      <vt:lpstr>Slide 1</vt:lpstr>
      <vt:lpstr>Presentation Outline</vt:lpstr>
      <vt:lpstr>Precursor Ecosystem Accounting /  Resource Valuation  Projects</vt:lpstr>
      <vt:lpstr>Current Projects</vt:lpstr>
      <vt:lpstr>Biodiversity Finance Initiative</vt:lpstr>
      <vt:lpstr>Slide 6</vt:lpstr>
      <vt:lpstr>Slide 7</vt:lpstr>
      <vt:lpstr>System of Integrated Environmental and Economic Accounting  (SEEA)  </vt:lpstr>
      <vt:lpstr>Slide 9</vt:lpstr>
      <vt:lpstr>What is CCRES?</vt:lpstr>
      <vt:lpstr>Philippines: El Nido, Palawan</vt:lpstr>
      <vt:lpstr>TEEB</vt:lpstr>
      <vt:lpstr>TEEB</vt:lpstr>
      <vt:lpstr>DENR vs PBSAP Budget (2015)</vt:lpstr>
      <vt:lpstr>TEEB</vt:lpstr>
      <vt:lpstr>Biodiversity Finance Initiative (BIOFIN)</vt:lpstr>
      <vt:lpstr>Slide 17</vt:lpstr>
      <vt:lpstr>Slide 18</vt:lpstr>
      <vt:lpstr>Importance of Valuation</vt:lpstr>
      <vt:lpstr>Slide 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Annabelle C. Trinidad</dc:creator>
  <cp:lastModifiedBy>YdS</cp:lastModifiedBy>
  <cp:revision>111</cp:revision>
  <dcterms:created xsi:type="dcterms:W3CDTF">2014-09-30T01:28:33Z</dcterms:created>
  <dcterms:modified xsi:type="dcterms:W3CDTF">2014-10-21T10:51:25Z</dcterms:modified>
</cp:coreProperties>
</file>