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7"/>
  </p:notesMasterIdLst>
  <p:sldIdLst>
    <p:sldId id="279" r:id="rId4"/>
    <p:sldId id="299" r:id="rId5"/>
    <p:sldId id="290" r:id="rId6"/>
    <p:sldId id="293" r:id="rId7"/>
    <p:sldId id="300" r:id="rId8"/>
    <p:sldId id="288" r:id="rId9"/>
    <p:sldId id="297" r:id="rId10"/>
    <p:sldId id="273" r:id="rId11"/>
    <p:sldId id="298" r:id="rId12"/>
    <p:sldId id="270" r:id="rId13"/>
    <p:sldId id="294" r:id="rId14"/>
    <p:sldId id="262" r:id="rId15"/>
    <p:sldId id="280" r:id="rId16"/>
    <p:sldId id="278" r:id="rId17"/>
    <p:sldId id="263" r:id="rId18"/>
    <p:sldId id="266" r:id="rId19"/>
    <p:sldId id="275" r:id="rId20"/>
    <p:sldId id="282" r:id="rId21"/>
    <p:sldId id="295" r:id="rId22"/>
    <p:sldId id="296" r:id="rId23"/>
    <p:sldId id="285" r:id="rId24"/>
    <p:sldId id="287"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22" autoAdjust="0"/>
  </p:normalViewPr>
  <p:slideViewPr>
    <p:cSldViewPr>
      <p:cViewPr>
        <p:scale>
          <a:sx n="59" d="100"/>
          <a:sy n="59" d="100"/>
        </p:scale>
        <p:origin x="-160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D427D-65CF-4861-8061-D2A9FE05AAC1}" type="datetimeFigureOut">
              <a:rPr lang="en-ZA" smtClean="0"/>
              <a:t>2014/10/16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6BD760-1C8A-499B-81EB-70216A8B69BC}" type="slidenum">
              <a:rPr lang="en-ZA" smtClean="0"/>
              <a:t>‹#›</a:t>
            </a:fld>
            <a:endParaRPr lang="en-ZA"/>
          </a:p>
        </p:txBody>
      </p:sp>
    </p:spTree>
    <p:extLst>
      <p:ext uri="{BB962C8B-B14F-4D97-AF65-F5344CB8AC3E}">
        <p14:creationId xmlns:p14="http://schemas.microsoft.com/office/powerpoint/2010/main" val="167583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B82588-4648-442A-8C9C-FBE9508CF77E}" type="slidenum">
              <a:rPr lang="en-ZA" altLang="en-US">
                <a:solidFill>
                  <a:prstClr val="black"/>
                </a:solidFill>
              </a:rPr>
              <a:pPr eaLnBrk="1" hangingPunct="1">
                <a:spcBef>
                  <a:spcPct val="0"/>
                </a:spcBef>
              </a:pPr>
              <a:t>1</a:t>
            </a:fld>
            <a:endParaRPr lang="en-ZA"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altLang="en-US" i="0" dirty="0" smtClean="0"/>
              <a:t>While there is a cost to the conservation authority to implement these programmes, which requires dedicated staff to negotiate and maintain sound relationships with landowners, this cost is far less than the alternative model of land purchase. </a:t>
            </a:r>
            <a:endParaRPr lang="en-ZA" i="0" baseline="0" dirty="0" smtClean="0"/>
          </a:p>
          <a:p>
            <a:pPr eaLnBrk="1" fontAlgn="auto" hangingPunct="1">
              <a:spcBef>
                <a:spcPts val="0"/>
              </a:spcBef>
              <a:spcAft>
                <a:spcPts val="0"/>
              </a:spcAft>
              <a:defRPr/>
            </a:pPr>
            <a:endParaRPr lang="en-ZA" dirty="0" smtClean="0"/>
          </a:p>
          <a:p>
            <a:pPr eaLnBrk="1" fontAlgn="auto" hangingPunct="1">
              <a:spcBef>
                <a:spcPts val="0"/>
              </a:spcBef>
              <a:spcAft>
                <a:spcPts val="0"/>
              </a:spcAft>
              <a:defRPr/>
            </a:pPr>
            <a:r>
              <a:rPr lang="en-ZA" b="1" dirty="0" smtClean="0"/>
              <a:t>Through relinquishing development rights on the land, formally protecting the land, and managing the land effectively for biodiversity conservation, the private sector essentially contributes significant resources towards national biodiversity conservation targets. </a:t>
            </a:r>
          </a:p>
          <a:p>
            <a:pPr eaLnBrk="1" fontAlgn="auto" hangingPunct="1">
              <a:spcBef>
                <a:spcPts val="0"/>
              </a:spcBef>
              <a:spcAft>
                <a:spcPts val="0"/>
              </a:spcAft>
              <a:defRPr/>
            </a:pPr>
            <a:endParaRPr lang="en-ZA" dirty="0" smtClean="0"/>
          </a:p>
          <a:p>
            <a:pPr eaLnBrk="1" fontAlgn="auto" hangingPunct="1">
              <a:spcBef>
                <a:spcPts val="0"/>
              </a:spcBef>
              <a:spcAft>
                <a:spcPts val="0"/>
              </a:spcAft>
              <a:defRPr/>
            </a:pPr>
            <a:r>
              <a:rPr lang="en-ZA" dirty="0" smtClean="0"/>
              <a:t>Preliminary results from a study has indicated that the cost to the conservation</a:t>
            </a:r>
            <a:r>
              <a:rPr lang="en-ZA" baseline="0" dirty="0" smtClean="0"/>
              <a:t> authority </a:t>
            </a:r>
            <a:r>
              <a:rPr lang="en-ZA" dirty="0" smtClean="0"/>
              <a:t>to get land formally protected though the biodiversity stewardship model is at least 90 times less</a:t>
            </a:r>
            <a:r>
              <a:rPr lang="en-ZA" baseline="0" dirty="0" smtClean="0"/>
              <a:t> costly </a:t>
            </a:r>
            <a:r>
              <a:rPr lang="en-ZA" dirty="0" smtClean="0"/>
              <a:t>than outright land purchase,</a:t>
            </a:r>
            <a:r>
              <a:rPr lang="en-ZA" baseline="0" dirty="0" smtClean="0"/>
              <a:t> and in some cases as much as 500 times less costly. </a:t>
            </a:r>
          </a:p>
          <a:p>
            <a:pPr eaLnBrk="1" fontAlgn="auto" hangingPunct="1">
              <a:spcBef>
                <a:spcPts val="0"/>
              </a:spcBef>
              <a:spcAft>
                <a:spcPts val="0"/>
              </a:spcAft>
              <a:defRPr/>
            </a:pPr>
            <a:endParaRPr lang="en-ZA" dirty="0" smtClean="0"/>
          </a:p>
          <a:p>
            <a:pPr eaLnBrk="1" fontAlgn="auto" hangingPunct="1">
              <a:spcBef>
                <a:spcPts val="0"/>
              </a:spcBef>
              <a:spcAft>
                <a:spcPts val="0"/>
              </a:spcAft>
              <a:defRPr/>
            </a:pPr>
            <a:endParaRPr lang="en-ZA" dirty="0" smtClean="0"/>
          </a:p>
          <a:p>
            <a:pPr eaLnBrk="1" fontAlgn="auto" hangingPunct="1">
              <a:spcBef>
                <a:spcPts val="0"/>
              </a:spcBef>
              <a:spcAft>
                <a:spcPts val="0"/>
              </a:spcAft>
              <a:defRPr/>
            </a:pPr>
            <a:r>
              <a:rPr lang="en-ZA" i="1" dirty="0" smtClean="0">
                <a:solidFill>
                  <a:schemeClr val="accent1">
                    <a:lumMod val="75000"/>
                  </a:schemeClr>
                </a:solidFill>
              </a:rPr>
              <a:t>[Speaker: </a:t>
            </a:r>
          </a:p>
          <a:p>
            <a:pPr eaLnBrk="1" fontAlgn="auto" hangingPunct="1">
              <a:spcBef>
                <a:spcPts val="0"/>
              </a:spcBef>
              <a:spcAft>
                <a:spcPts val="0"/>
              </a:spcAft>
              <a:defRPr/>
            </a:pPr>
            <a:r>
              <a:rPr lang="en-ZA" i="1" dirty="0" smtClean="0">
                <a:solidFill>
                  <a:schemeClr val="accent1">
                    <a:lumMod val="75000"/>
                  </a:schemeClr>
                </a:solidFill>
              </a:rPr>
              <a:t>Additional info on the results in case there are questions:</a:t>
            </a:r>
          </a:p>
          <a:p>
            <a:pPr eaLnBrk="1" fontAlgn="auto" hangingPunct="1">
              <a:spcBef>
                <a:spcPts val="0"/>
              </a:spcBef>
              <a:spcAft>
                <a:spcPts val="0"/>
              </a:spcAft>
              <a:defRPr/>
            </a:pPr>
            <a:r>
              <a:rPr lang="en-ZA" i="1" dirty="0" smtClean="0">
                <a:solidFill>
                  <a:schemeClr val="accent1">
                    <a:lumMod val="75000"/>
                  </a:schemeClr>
                </a:solidFill>
              </a:rPr>
              <a:t>Study based on two provinces with the most experience in biodiversity stewardship (KZN and</a:t>
            </a:r>
            <a:r>
              <a:rPr lang="en-ZA" i="1" baseline="0" dirty="0" smtClean="0">
                <a:solidFill>
                  <a:schemeClr val="accent1">
                    <a:lumMod val="75000"/>
                  </a:schemeClr>
                </a:solidFill>
              </a:rPr>
              <a:t> Western Cape)</a:t>
            </a:r>
            <a:endParaRPr lang="en-ZA" i="1" dirty="0" smtClean="0">
              <a:solidFill>
                <a:schemeClr val="accent1">
                  <a:lumMod val="75000"/>
                </a:schemeClr>
              </a:solidFill>
            </a:endParaRPr>
          </a:p>
          <a:p>
            <a:pPr eaLnBrk="1" fontAlgn="auto" hangingPunct="1">
              <a:spcBef>
                <a:spcPts val="0"/>
              </a:spcBef>
              <a:spcAft>
                <a:spcPts val="0"/>
              </a:spcAft>
              <a:defRPr/>
            </a:pPr>
            <a:endParaRPr lang="en-ZA" i="1" dirty="0" smtClean="0">
              <a:solidFill>
                <a:schemeClr val="accent1">
                  <a:lumMod val="75000"/>
                </a:schemeClr>
              </a:solidFill>
            </a:endParaRPr>
          </a:p>
          <a:p>
            <a:pPr eaLnBrk="1" fontAlgn="auto" hangingPunct="1">
              <a:spcBef>
                <a:spcPts val="0"/>
              </a:spcBef>
              <a:spcAft>
                <a:spcPts val="0"/>
              </a:spcAft>
              <a:defRPr/>
            </a:pPr>
            <a:r>
              <a:rPr lang="en-ZA" b="1" i="1" dirty="0" smtClean="0">
                <a:solidFill>
                  <a:schemeClr val="accent1">
                    <a:lumMod val="75000"/>
                  </a:schemeClr>
                </a:solidFill>
              </a:rPr>
              <a:t>Securing a protected area, c</a:t>
            </a:r>
            <a:r>
              <a:rPr lang="en-ZA" i="1" dirty="0" smtClean="0">
                <a:solidFill>
                  <a:schemeClr val="accent1">
                    <a:lumMod val="75000"/>
                  </a:schemeClr>
                </a:solidFill>
              </a:rPr>
              <a:t>ompared the cost of</a:t>
            </a:r>
          </a:p>
          <a:p>
            <a:pPr marL="171450" indent="-171450" eaLnBrk="1" fontAlgn="auto" hangingPunct="1">
              <a:spcBef>
                <a:spcPts val="0"/>
              </a:spcBef>
              <a:spcAft>
                <a:spcPts val="0"/>
              </a:spcAft>
              <a:buFontTx/>
              <a:buChar char="-"/>
              <a:defRPr/>
            </a:pPr>
            <a:r>
              <a:rPr lang="en-ZA" i="1" dirty="0" smtClean="0">
                <a:solidFill>
                  <a:schemeClr val="accent1">
                    <a:lumMod val="75000"/>
                  </a:schemeClr>
                </a:solidFill>
              </a:rPr>
              <a:t>Biodiversity stewardship – cost to the state to negotiate the agreement and the legal declaration of a PA</a:t>
            </a:r>
          </a:p>
          <a:p>
            <a:pPr marL="171450" indent="-171450" eaLnBrk="1" fontAlgn="auto" hangingPunct="1">
              <a:spcBef>
                <a:spcPts val="0"/>
              </a:spcBef>
              <a:spcAft>
                <a:spcPts val="0"/>
              </a:spcAft>
              <a:buFontTx/>
              <a:buChar char="-"/>
              <a:defRPr/>
            </a:pPr>
            <a:r>
              <a:rPr lang="en-ZA" i="1" dirty="0" smtClean="0">
                <a:solidFill>
                  <a:schemeClr val="accent1">
                    <a:lumMod val="75000"/>
                  </a:schemeClr>
                </a:solidFill>
              </a:rPr>
              <a:t>Acquisition – cost to the state for negotiating the sale, market value of the land, and legal declaration costs.</a:t>
            </a:r>
          </a:p>
          <a:p>
            <a:pPr marL="171450" indent="-171450" eaLnBrk="1" fontAlgn="auto" hangingPunct="1">
              <a:spcBef>
                <a:spcPts val="0"/>
              </a:spcBef>
              <a:spcAft>
                <a:spcPts val="0"/>
              </a:spcAft>
              <a:buFontTx/>
              <a:buChar char="-"/>
              <a:defRPr/>
            </a:pPr>
            <a:endParaRPr lang="en-ZA" i="1" dirty="0" smtClean="0">
              <a:solidFill>
                <a:schemeClr val="accent1">
                  <a:lumMod val="75000"/>
                </a:schemeClr>
              </a:solidFill>
            </a:endParaRPr>
          </a:p>
          <a:p>
            <a:pPr eaLnBrk="1" fontAlgn="auto" hangingPunct="1">
              <a:spcBef>
                <a:spcPts val="0"/>
              </a:spcBef>
              <a:spcAft>
                <a:spcPts val="0"/>
              </a:spcAft>
              <a:defRPr/>
            </a:pPr>
            <a:endParaRPr lang="en-ZA" i="1" dirty="0" smtClean="0">
              <a:solidFill>
                <a:schemeClr val="accent1">
                  <a:lumMod val="75000"/>
                </a:schemeClr>
              </a:solidFill>
            </a:endParaRPr>
          </a:p>
          <a:p>
            <a:pPr eaLnBrk="1" fontAlgn="auto" hangingPunct="1">
              <a:spcBef>
                <a:spcPts val="0"/>
              </a:spcBef>
              <a:spcAft>
                <a:spcPts val="0"/>
              </a:spcAft>
              <a:defRPr/>
            </a:pPr>
            <a:r>
              <a:rPr lang="en-ZA" i="1" dirty="0" smtClean="0">
                <a:solidFill>
                  <a:schemeClr val="accent1">
                    <a:lumMod val="75000"/>
                  </a:schemeClr>
                </a:solidFill>
              </a:rPr>
              <a:t>This is not published yet, so must be seen as preliminary results.]</a:t>
            </a:r>
            <a:endParaRPr lang="en-ZA"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01471-5119-4D40-8F4A-DFA58D362273}" type="slidenum">
              <a:rPr lang="en-ZA" altLang="en-US">
                <a:solidFill>
                  <a:prstClr val="black"/>
                </a:solidFill>
              </a:rPr>
              <a:pPr eaLnBrk="1" hangingPunct="1">
                <a:spcBef>
                  <a:spcPct val="0"/>
                </a:spcBef>
              </a:pPr>
              <a:t>12</a:t>
            </a:fld>
            <a:endParaRPr lang="en-ZA"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ZA" dirty="0" smtClean="0"/>
              <a:t>Managing the land, once protected, is between 4 and 17 times less costly to the conservation</a:t>
            </a:r>
            <a:r>
              <a:rPr lang="en-ZA" baseline="0" dirty="0" smtClean="0"/>
              <a:t> authority </a:t>
            </a:r>
            <a:r>
              <a:rPr lang="en-ZA" dirty="0" smtClean="0"/>
              <a:t>than if it was managed purely by the conservation</a:t>
            </a:r>
            <a:r>
              <a:rPr lang="en-ZA" baseline="0" dirty="0" smtClean="0"/>
              <a:t> agency</a:t>
            </a:r>
            <a:r>
              <a:rPr lang="en-ZA" dirty="0" smtClean="0"/>
              <a:t>. </a:t>
            </a:r>
          </a:p>
          <a:p>
            <a:pPr eaLnBrk="1" fontAlgn="auto" hangingPunct="1">
              <a:spcBef>
                <a:spcPts val="0"/>
              </a:spcBef>
              <a:spcAft>
                <a:spcPts val="0"/>
              </a:spcAft>
              <a:defRPr/>
            </a:pPr>
            <a:endParaRPr lang="en-ZA" dirty="0" smtClean="0"/>
          </a:p>
          <a:p>
            <a:pPr eaLnBrk="1" fontAlgn="auto" hangingPunct="1">
              <a:spcBef>
                <a:spcPts val="0"/>
              </a:spcBef>
              <a:spcAft>
                <a:spcPts val="0"/>
              </a:spcAft>
              <a:defRPr/>
            </a:pPr>
            <a:r>
              <a:rPr lang="en-ZA" i="1" dirty="0" smtClean="0">
                <a:solidFill>
                  <a:schemeClr val="accent1">
                    <a:lumMod val="75000"/>
                  </a:schemeClr>
                </a:solidFill>
              </a:rPr>
              <a:t>[Speaker: </a:t>
            </a:r>
          </a:p>
          <a:p>
            <a:pPr eaLnBrk="1" fontAlgn="auto" hangingPunct="1">
              <a:spcBef>
                <a:spcPts val="0"/>
              </a:spcBef>
              <a:spcAft>
                <a:spcPts val="0"/>
              </a:spcAft>
              <a:defRPr/>
            </a:pPr>
            <a:r>
              <a:rPr lang="en-ZA" i="1" dirty="0" smtClean="0">
                <a:solidFill>
                  <a:schemeClr val="accent1">
                    <a:lumMod val="75000"/>
                  </a:schemeClr>
                </a:solidFill>
              </a:rPr>
              <a:t>Additional info on the results in case there are questions:</a:t>
            </a:r>
          </a:p>
          <a:p>
            <a:pPr eaLnBrk="1" fontAlgn="auto" hangingPunct="1">
              <a:spcBef>
                <a:spcPts val="0"/>
              </a:spcBef>
              <a:spcAft>
                <a:spcPts val="0"/>
              </a:spcAft>
              <a:defRPr/>
            </a:pPr>
            <a:endParaRPr lang="en-ZA" i="1" dirty="0" smtClean="0">
              <a:solidFill>
                <a:schemeClr val="accent1">
                  <a:lumMod val="75000"/>
                </a:schemeClr>
              </a:solidFill>
            </a:endParaRPr>
          </a:p>
          <a:p>
            <a:pPr marL="171450" indent="-171450" eaLnBrk="1" fontAlgn="auto" hangingPunct="1">
              <a:spcBef>
                <a:spcPts val="0"/>
              </a:spcBef>
              <a:spcAft>
                <a:spcPts val="0"/>
              </a:spcAft>
              <a:buFontTx/>
              <a:buChar char="-"/>
              <a:defRPr/>
            </a:pPr>
            <a:endParaRPr lang="en-ZA" i="1" dirty="0" smtClean="0">
              <a:solidFill>
                <a:schemeClr val="accent1">
                  <a:lumMod val="75000"/>
                </a:schemeClr>
              </a:solidFill>
            </a:endParaRPr>
          </a:p>
          <a:p>
            <a:pPr eaLnBrk="1" fontAlgn="auto" hangingPunct="1">
              <a:spcBef>
                <a:spcPts val="0"/>
              </a:spcBef>
              <a:spcAft>
                <a:spcPts val="0"/>
              </a:spcAft>
              <a:defRPr/>
            </a:pPr>
            <a:r>
              <a:rPr lang="en-ZA" i="1" dirty="0" smtClean="0">
                <a:solidFill>
                  <a:schemeClr val="accent1">
                    <a:lumMod val="75000"/>
                  </a:schemeClr>
                </a:solidFill>
              </a:rPr>
              <a:t>Managing a protected area</a:t>
            </a:r>
          </a:p>
          <a:p>
            <a:pPr marL="171450" indent="-171450" eaLnBrk="1" fontAlgn="auto" hangingPunct="1">
              <a:spcBef>
                <a:spcPts val="0"/>
              </a:spcBef>
              <a:spcAft>
                <a:spcPts val="0"/>
              </a:spcAft>
              <a:buFontTx/>
              <a:buChar char="-"/>
              <a:defRPr/>
            </a:pPr>
            <a:r>
              <a:rPr lang="en-ZA" i="1" dirty="0" smtClean="0">
                <a:solidFill>
                  <a:schemeClr val="accent1">
                    <a:lumMod val="75000"/>
                  </a:schemeClr>
                </a:solidFill>
              </a:rPr>
              <a:t>Biodiversity stewardship cost to the state to maintain relationship with landowner, provide technical support, and conduct annual audits</a:t>
            </a:r>
          </a:p>
          <a:p>
            <a:pPr marL="171450" indent="-171450" eaLnBrk="1" fontAlgn="auto" hangingPunct="1">
              <a:spcBef>
                <a:spcPts val="0"/>
              </a:spcBef>
              <a:spcAft>
                <a:spcPts val="0"/>
              </a:spcAft>
              <a:buFontTx/>
              <a:buChar char="-"/>
              <a:defRPr/>
            </a:pPr>
            <a:r>
              <a:rPr lang="en-ZA" i="1" dirty="0" smtClean="0">
                <a:solidFill>
                  <a:schemeClr val="accent1">
                    <a:lumMod val="75000"/>
                  </a:schemeClr>
                </a:solidFill>
              </a:rPr>
              <a:t>Cost to the state to manage biodiversity on their own protected areas, cost per ha, excluded tourism</a:t>
            </a:r>
            <a:r>
              <a:rPr lang="en-ZA" i="1" baseline="0" dirty="0" smtClean="0">
                <a:solidFill>
                  <a:schemeClr val="accent1">
                    <a:lumMod val="75000"/>
                  </a:schemeClr>
                </a:solidFill>
              </a:rPr>
              <a:t> and any off-site costs. </a:t>
            </a:r>
            <a:endParaRPr lang="en-ZA" i="1" dirty="0" smtClean="0">
              <a:solidFill>
                <a:schemeClr val="accent1">
                  <a:lumMod val="75000"/>
                </a:schemeClr>
              </a:solidFill>
            </a:endParaRPr>
          </a:p>
          <a:p>
            <a:pPr eaLnBrk="1" fontAlgn="auto" hangingPunct="1">
              <a:spcBef>
                <a:spcPts val="0"/>
              </a:spcBef>
              <a:spcAft>
                <a:spcPts val="0"/>
              </a:spcAft>
              <a:defRPr/>
            </a:pPr>
            <a:endParaRPr lang="en-ZA" i="1" dirty="0" smtClean="0">
              <a:solidFill>
                <a:schemeClr val="accent1">
                  <a:lumMod val="75000"/>
                </a:schemeClr>
              </a:solidFill>
            </a:endParaRPr>
          </a:p>
          <a:p>
            <a:pPr eaLnBrk="1" fontAlgn="auto" hangingPunct="1">
              <a:spcBef>
                <a:spcPts val="0"/>
              </a:spcBef>
              <a:spcAft>
                <a:spcPts val="0"/>
              </a:spcAft>
              <a:defRPr/>
            </a:pPr>
            <a:r>
              <a:rPr lang="en-ZA" i="1" dirty="0" smtClean="0">
                <a:solidFill>
                  <a:schemeClr val="accent1">
                    <a:lumMod val="75000"/>
                  </a:schemeClr>
                </a:solidFill>
              </a:rPr>
              <a:t>This is not published yet, so must be seen as preliminary results]</a:t>
            </a:r>
          </a:p>
          <a:p>
            <a:pPr eaLnBrk="1" fontAlgn="auto" hangingPunct="1">
              <a:spcBef>
                <a:spcPts val="0"/>
              </a:spcBef>
              <a:spcAft>
                <a:spcPts val="0"/>
              </a:spcAft>
              <a:defRPr/>
            </a:pPr>
            <a:endParaRPr lang="en-ZA"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01471-5119-4D40-8F4A-DFA58D362273}" type="slidenum">
              <a:rPr lang="en-ZA" altLang="en-US">
                <a:solidFill>
                  <a:prstClr val="black"/>
                </a:solidFill>
              </a:rPr>
              <a:pPr eaLnBrk="1" hangingPunct="1">
                <a:spcBef>
                  <a:spcPct val="0"/>
                </a:spcBef>
              </a:pPr>
              <a:t>13</a:t>
            </a:fld>
            <a:endParaRPr lang="en-ZA"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pPr>
            <a:r>
              <a:rPr lang="en-ZA" altLang="en-US" dirty="0" smtClean="0"/>
              <a:t>South Africa now has tax incentives which aim to assist landowners with private protect areas. These incentives relate to both property rates, and income tax. </a:t>
            </a:r>
          </a:p>
          <a:p>
            <a:pPr eaLnBrk="1" hangingPunct="1">
              <a:spcBef>
                <a:spcPct val="0"/>
              </a:spcBef>
            </a:pPr>
            <a:r>
              <a:rPr lang="en-ZA" altLang="en-US" dirty="0" smtClean="0"/>
              <a:t>- The income tax incentives allow deductions based on the cost of managing the PPA, as well as a deduction based on a portion of the value of the land, acknowledging the landowner's relinquishment of development rights. </a:t>
            </a:r>
          </a:p>
          <a:p>
            <a:pPr eaLnBrk="1" hangingPunct="1">
              <a:spcBef>
                <a:spcPct val="0"/>
              </a:spcBef>
            </a:pPr>
            <a:r>
              <a:rPr lang="en-ZA" altLang="en-US" dirty="0" smtClean="0"/>
              <a:t>- The property rates exemptions are applicable largely to portions of protected areas not generating income</a:t>
            </a:r>
          </a:p>
          <a:p>
            <a:pPr eaLnBrk="1" hangingPunct="1">
              <a:spcBef>
                <a:spcPct val="0"/>
              </a:spcBef>
            </a:pPr>
            <a:endParaRPr lang="en-ZA" altLang="en-US" dirty="0" smtClean="0"/>
          </a:p>
          <a:p>
            <a:pPr eaLnBrk="1" hangingPunct="1">
              <a:spcBef>
                <a:spcPct val="0"/>
              </a:spcBef>
            </a:pPr>
            <a:r>
              <a:rPr lang="en-ZA" altLang="en-US" b="1" dirty="0" smtClean="0"/>
              <a:t>While the fiscal incentives are a cost to the </a:t>
            </a:r>
            <a:r>
              <a:rPr lang="en-ZA" altLang="en-US" b="1" dirty="0" err="1" smtClean="0"/>
              <a:t>fiscus</a:t>
            </a:r>
            <a:r>
              <a:rPr lang="en-ZA" altLang="en-US" b="1" dirty="0" smtClean="0"/>
              <a:t>, it is a smaller cost than land purchase and management</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01471-5119-4D40-8F4A-DFA58D362273}" type="slidenum">
              <a:rPr lang="en-ZA" altLang="en-US">
                <a:solidFill>
                  <a:prstClr val="black"/>
                </a:solidFill>
              </a:rPr>
              <a:pPr eaLnBrk="1" hangingPunct="1">
                <a:spcBef>
                  <a:spcPct val="0"/>
                </a:spcBef>
              </a:pPr>
              <a:t>14</a:t>
            </a:fld>
            <a:endParaRPr lang="en-ZA"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b="1" dirty="0" smtClean="0"/>
          </a:p>
          <a:p>
            <a:pPr eaLnBrk="1" hangingPunct="1">
              <a:spcBef>
                <a:spcPct val="0"/>
              </a:spcBef>
            </a:pPr>
            <a:r>
              <a:rPr lang="en-ZA" altLang="en-US" dirty="0" smtClean="0"/>
              <a:t>[</a:t>
            </a:r>
            <a:r>
              <a:rPr lang="en-ZA" altLang="en-US" i="1" dirty="0" smtClean="0"/>
              <a:t>Speaker</a:t>
            </a:r>
            <a:r>
              <a:rPr lang="en-ZA" altLang="en-US" i="1" baseline="0" dirty="0" smtClean="0"/>
              <a:t>: this shows which fiscal incentives are applicable to which protected areas. The point you might want to make is that the more restrictive protected areas have more substantial fiscal incentives.]</a:t>
            </a:r>
            <a:endParaRPr lang="en-ZA"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614741-CDB1-4933-92FA-D1D6904059FB}" type="slidenum">
              <a:rPr lang="en-ZA" altLang="en-US">
                <a:solidFill>
                  <a:srgbClr val="000000"/>
                </a:solidFill>
              </a:rPr>
              <a:pPr eaLnBrk="1" hangingPunct="1">
                <a:spcBef>
                  <a:spcPct val="0"/>
                </a:spcBef>
              </a:pPr>
              <a:t>15</a:t>
            </a:fld>
            <a:endParaRPr lang="en-ZA"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Biodiversity Stewardship in South Africa has had GEF support from the very beginning. GEF funds were used to fund the first feasibility study on the stewardship mechanism, to develop the mechanism, and to pilot the first projects. </a:t>
            </a:r>
          </a:p>
          <a:p>
            <a:r>
              <a:rPr lang="en-ZA" sz="1200" kern="1200" dirty="0" smtClean="0">
                <a:solidFill>
                  <a:schemeClr val="tx1"/>
                </a:solidFill>
                <a:effectLst/>
                <a:latin typeface="+mn-lt"/>
                <a:ea typeface="+mn-ea"/>
                <a:cs typeface="+mn-cs"/>
              </a:rPr>
              <a:t>The GEF funded CAPE project, focussed on the Cape Floristic Region, supported the development and growth of stewardship for 2004 to 2010, to the tune of almost  R9 million – a little under $800 000 at today’s rate. This supported not only on</a:t>
            </a:r>
            <a:r>
              <a:rPr lang="en-ZA" sz="1200" kern="1200" baseline="0" dirty="0" smtClean="0">
                <a:solidFill>
                  <a:schemeClr val="tx1"/>
                </a:solidFill>
                <a:effectLst/>
                <a:latin typeface="+mn-lt"/>
                <a:ea typeface="+mn-ea"/>
                <a:cs typeface="+mn-cs"/>
              </a:rPr>
              <a:t>-the-ground implementation, but also the development of an enabling environment for Biodiversity Stewardship, including the development of fiscal incentives.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a:t>
            </a:r>
            <a:r>
              <a:rPr lang="en-ZA" sz="1200" kern="1200" baseline="0" dirty="0" smtClean="0">
                <a:solidFill>
                  <a:schemeClr val="tx1"/>
                </a:solidFill>
                <a:effectLst/>
                <a:latin typeface="+mn-lt"/>
                <a:ea typeface="+mn-ea"/>
                <a:cs typeface="+mn-cs"/>
              </a:rPr>
              <a:t> GEF funded Grasslands programme supported the  growth of stewardship as it expanded across the country, co-funding numerous posts provincial, NGO and national posts. </a:t>
            </a:r>
            <a:endParaRPr lang="en-ZA" sz="1200" kern="1200" dirty="0" smtClean="0">
              <a:solidFill>
                <a:schemeClr val="tx1"/>
              </a:solidFill>
              <a:effectLst/>
              <a:latin typeface="+mn-lt"/>
              <a:ea typeface="+mn-ea"/>
              <a:cs typeface="+mn-cs"/>
            </a:endParaRPr>
          </a:p>
          <a:p>
            <a:pPr eaLnBrk="1" fontAlgn="auto" hangingPunct="1">
              <a:spcBef>
                <a:spcPts val="0"/>
              </a:spcBef>
              <a:spcAft>
                <a:spcPts val="0"/>
              </a:spcAft>
              <a:defRPr/>
            </a:pPr>
            <a:endParaRPr lang="en-ZA" b="0" u="none"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01471-5119-4D40-8F4A-DFA58D362273}" type="slidenum">
              <a:rPr lang="en-ZA" altLang="en-US">
                <a:solidFill>
                  <a:prstClr val="black"/>
                </a:solidFill>
              </a:rPr>
              <a:pPr eaLnBrk="1" hangingPunct="1">
                <a:spcBef>
                  <a:spcPct val="0"/>
                </a:spcBef>
              </a:pPr>
              <a:t>16</a:t>
            </a:fld>
            <a:endParaRPr lang="en-ZA"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pPr>
            <a:endParaRPr lang="en-ZA" altLang="en-US" b="1" dirty="0" smtClean="0"/>
          </a:p>
          <a:p>
            <a:pPr eaLnBrk="1" hangingPunct="1">
              <a:spcBef>
                <a:spcPct val="0"/>
              </a:spcBef>
            </a:pPr>
            <a:endParaRPr lang="en-ZA" altLang="en-US" b="1" dirty="0" smtClean="0"/>
          </a:p>
          <a:p>
            <a:pPr eaLnBrk="1" hangingPunct="1">
              <a:spcBef>
                <a:spcPct val="0"/>
              </a:spcBef>
            </a:pPr>
            <a:endParaRPr lang="en-ZA" altLang="en-US" b="1" dirty="0" smtClean="0"/>
          </a:p>
          <a:p>
            <a:pPr eaLnBrk="1" hangingPunct="1">
              <a:spcBef>
                <a:spcPct val="0"/>
              </a:spcBef>
            </a:pPr>
            <a:endParaRPr lang="en-ZA" altLang="en-US" b="1" u="sng"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01471-5119-4D40-8F4A-DFA58D362273}" type="slidenum">
              <a:rPr lang="en-ZA" altLang="en-US">
                <a:solidFill>
                  <a:prstClr val="black"/>
                </a:solidFill>
              </a:rPr>
              <a:pPr eaLnBrk="1" hangingPunct="1">
                <a:spcBef>
                  <a:spcPct val="0"/>
                </a:spcBef>
              </a:pPr>
              <a:t>17</a:t>
            </a:fld>
            <a:endParaRPr lang="en-ZA"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pPr>
            <a:r>
              <a:rPr lang="en-ZA" altLang="en-US" b="0" dirty="0" smtClean="0"/>
              <a:t>Despite</a:t>
            </a:r>
            <a:r>
              <a:rPr lang="en-ZA" altLang="en-US" b="0" baseline="0" dirty="0" smtClean="0"/>
              <a:t> the Biodiversity Stewardship model being substantially more cost effective than purchase, there remains a challenge to ensure sufficient funding for the provincial Biodiversity Stewardship programmes</a:t>
            </a:r>
          </a:p>
          <a:p>
            <a:pPr eaLnBrk="1" hangingPunct="1">
              <a:spcBef>
                <a:spcPct val="0"/>
              </a:spcBef>
            </a:pPr>
            <a:endParaRPr lang="en-ZA" altLang="en-US" b="0" baseline="0" dirty="0" smtClean="0"/>
          </a:p>
          <a:p>
            <a:pPr eaLnBrk="1" hangingPunct="1">
              <a:spcBef>
                <a:spcPct val="0"/>
              </a:spcBef>
            </a:pPr>
            <a:r>
              <a:rPr lang="en-ZA" altLang="en-US" b="0" baseline="0" dirty="0" smtClean="0"/>
              <a:t>Tangible support, particularly, but not limited to, Biodiversity Stewardship sites on communal land, needs to be increased. A recent study on the participation of Biodiversity Stewardship participants has shown that technical support from, and a maintained sound relationship with, the conservation authority is a major driver of continued landowner commitment. </a:t>
            </a:r>
          </a:p>
          <a:p>
            <a:pPr eaLnBrk="1" hangingPunct="1">
              <a:spcBef>
                <a:spcPct val="0"/>
              </a:spcBef>
            </a:pPr>
            <a:endParaRPr lang="en-ZA" altLang="en-US" b="0" baseline="0" dirty="0" smtClean="0"/>
          </a:p>
          <a:p>
            <a:pPr eaLnBrk="1" hangingPunct="1">
              <a:spcBef>
                <a:spcPct val="0"/>
              </a:spcBef>
            </a:pPr>
            <a:endParaRPr lang="en-ZA" altLang="en-US" b="1"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01471-5119-4D40-8F4A-DFA58D362273}" type="slidenum">
              <a:rPr lang="en-ZA" altLang="en-US">
                <a:solidFill>
                  <a:prstClr val="black"/>
                </a:solidFill>
              </a:rPr>
              <a:pPr eaLnBrk="1" hangingPunct="1">
                <a:spcBef>
                  <a:spcPct val="0"/>
                </a:spcBef>
              </a:pPr>
              <a:t>18</a:t>
            </a:fld>
            <a:endParaRPr lang="en-ZA"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ZA" dirty="0" smtClean="0"/>
              <a:t>South Africa is one of 19 countries to implement the BIOFIN project. </a:t>
            </a:r>
          </a:p>
          <a:p>
            <a:pPr eaLnBrk="1" fontAlgn="auto" hangingPunct="1">
              <a:spcBef>
                <a:spcPts val="0"/>
              </a:spcBef>
              <a:spcAft>
                <a:spcPts val="0"/>
              </a:spcAft>
              <a:defRPr/>
            </a:pPr>
            <a:endParaRPr lang="en-ZA" dirty="0" smtClean="0"/>
          </a:p>
          <a:p>
            <a:pPr eaLnBrk="1" fontAlgn="auto" hangingPunct="1">
              <a:spcBef>
                <a:spcPts val="0"/>
              </a:spcBef>
              <a:spcAft>
                <a:spcPts val="0"/>
              </a:spcAft>
              <a:defRPr/>
            </a:pPr>
            <a:r>
              <a:rPr lang="en-ZA" dirty="0" smtClean="0"/>
              <a:t>The South African BIOFIN project is expected to follow the process of:</a:t>
            </a:r>
          </a:p>
          <a:p>
            <a:pPr marL="914400" lvl="1" indent="-514350" eaLnBrk="1" fontAlgn="auto" hangingPunct="1">
              <a:spcBef>
                <a:spcPts val="0"/>
              </a:spcBef>
              <a:spcAft>
                <a:spcPts val="0"/>
              </a:spcAft>
              <a:buFont typeface="+mj-lt"/>
              <a:buAutoNum type="arabicPeriod"/>
              <a:defRPr/>
            </a:pPr>
            <a:r>
              <a:rPr lang="en-ZA" dirty="0" smtClean="0"/>
              <a:t>Reviewing biodiversity policies, institutions and expenditures</a:t>
            </a:r>
          </a:p>
          <a:p>
            <a:pPr marL="914400" lvl="1" indent="-514350" eaLnBrk="1" fontAlgn="auto" hangingPunct="1">
              <a:spcBef>
                <a:spcPts val="0"/>
              </a:spcBef>
              <a:spcAft>
                <a:spcPts val="0"/>
              </a:spcAft>
              <a:buFont typeface="+mj-lt"/>
              <a:buAutoNum type="arabicPeriod"/>
              <a:defRPr/>
            </a:pPr>
            <a:r>
              <a:rPr lang="en-ZA" dirty="0" smtClean="0"/>
              <a:t>Defining the costs of implementing NBSAP</a:t>
            </a:r>
          </a:p>
          <a:p>
            <a:pPr marL="914400" lvl="1" indent="-514350" eaLnBrk="1" fontAlgn="auto" hangingPunct="1">
              <a:spcBef>
                <a:spcPts val="0"/>
              </a:spcBef>
              <a:spcAft>
                <a:spcPts val="0"/>
              </a:spcAft>
              <a:buFont typeface="+mj-lt"/>
              <a:buAutoNum type="arabicPeriod"/>
              <a:defRPr/>
            </a:pPr>
            <a:r>
              <a:rPr lang="en-ZA" dirty="0" smtClean="0"/>
              <a:t>Developing a resource mobilisation strategy for biodiversity finance</a:t>
            </a:r>
          </a:p>
          <a:p>
            <a:pPr marL="914400" lvl="1" indent="-514350" eaLnBrk="1" fontAlgn="auto" hangingPunct="1">
              <a:spcBef>
                <a:spcPts val="0"/>
              </a:spcBef>
              <a:spcAft>
                <a:spcPts val="0"/>
              </a:spcAft>
              <a:buFont typeface="+mj-lt"/>
              <a:buAutoNum type="arabicPeriod"/>
              <a:defRPr/>
            </a:pPr>
            <a:r>
              <a:rPr lang="en-ZA" dirty="0" smtClean="0"/>
              <a:t>Initiate implementation of the resource mobilisation strategy</a:t>
            </a:r>
          </a:p>
          <a:p>
            <a:pPr eaLnBrk="1" fontAlgn="auto" hangingPunct="1">
              <a:spcBef>
                <a:spcPts val="0"/>
              </a:spcBef>
              <a:spcAft>
                <a:spcPts val="0"/>
              </a:spcAft>
              <a:defRPr/>
            </a:pPr>
            <a:endParaRPr lang="en-ZA" dirty="0" smtClean="0"/>
          </a:p>
          <a:p>
            <a:pPr eaLnBrk="1" fontAlgn="auto" hangingPunct="1">
              <a:spcBef>
                <a:spcPts val="0"/>
              </a:spcBef>
              <a:spcAft>
                <a:spcPts val="0"/>
              </a:spcAft>
              <a:defRPr/>
            </a:pPr>
            <a:r>
              <a:rPr lang="en-ZA" dirty="0" smtClean="0"/>
              <a:t>The work is due to start in late 2014 or early 2015</a:t>
            </a:r>
          </a:p>
          <a:p>
            <a:pPr eaLnBrk="1" fontAlgn="auto" hangingPunct="1">
              <a:spcBef>
                <a:spcPts val="0"/>
              </a:spcBef>
              <a:spcAft>
                <a:spcPts val="0"/>
              </a:spcAft>
              <a:defRPr/>
            </a:pPr>
            <a:endParaRPr lang="en-ZA" dirty="0" smtClean="0"/>
          </a:p>
          <a:p>
            <a:pPr eaLnBrk="1" fontAlgn="auto" hangingPunct="1">
              <a:spcBef>
                <a:spcPts val="0"/>
              </a:spcBef>
              <a:spcAft>
                <a:spcPts val="0"/>
              </a:spcAft>
              <a:defRPr/>
            </a:pPr>
            <a:r>
              <a:rPr lang="en-ZA" i="1" dirty="0" smtClean="0">
                <a:solidFill>
                  <a:schemeClr val="tx2">
                    <a:lumMod val="60000"/>
                    <a:lumOff val="40000"/>
                  </a:schemeClr>
                </a:solidFill>
              </a:rPr>
              <a:t>[Speaker: the global BIOFIN project would have already been explained in an earlier talk in this session]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5EC7AE-189F-4F82-8513-1B7C5F8241DE}" type="slidenum">
              <a:rPr lang="en-ZA" altLang="en-US" smtClean="0">
                <a:solidFill>
                  <a:srgbClr val="000000"/>
                </a:solidFill>
              </a:rPr>
              <a:pPr eaLnBrk="1" hangingPunct="1">
                <a:spcBef>
                  <a:spcPct val="0"/>
                </a:spcBef>
              </a:pPr>
              <a:t>19</a:t>
            </a:fld>
            <a:endParaRPr lang="en-ZA" alt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UN Statistics Division working with 7 countries on developing experimental ecosystem accounts, of which South Africa is one.</a:t>
            </a:r>
          </a:p>
          <a:p>
            <a:pPr eaLnBrk="1" hangingPunct="1">
              <a:spcBef>
                <a:spcPct val="0"/>
              </a:spcBef>
            </a:pPr>
            <a:r>
              <a:rPr lang="en-US" altLang="en-US" smtClean="0"/>
              <a:t>This work fits into the broader System of Environmental-Economic Accounting (SEEA). Phase 1 of t</a:t>
            </a:r>
            <a:r>
              <a:rPr lang="en-US" altLang="en-US" smtClean="0">
                <a:solidFill>
                  <a:srgbClr val="FF0000"/>
                </a:solidFill>
              </a:rPr>
              <a:t>he pilot project is funded by the Norwegian government through the UN and implemented  in close partnership with national agencies and departments in South Africa.  </a:t>
            </a:r>
            <a:r>
              <a:rPr lang="en-US" altLang="en-US" smtClean="0"/>
              <a:t> </a:t>
            </a:r>
          </a:p>
          <a:p>
            <a:pPr eaLnBrk="1" hangingPunct="1">
              <a:spcBef>
                <a:spcPct val="0"/>
              </a:spcBef>
            </a:pPr>
            <a:endParaRPr lang="en-US" altLang="en-US" smtClean="0"/>
          </a:p>
          <a:p>
            <a:pPr eaLnBrk="1" hangingPunct="1">
              <a:spcBef>
                <a:spcPct val="0"/>
              </a:spcBef>
            </a:pPr>
            <a:r>
              <a:rPr lang="en-ZA" altLang="en-US" smtClean="0"/>
              <a:t>Ecosystem accounting is a subset or component of environmental accounting. It focuses on systematically measuring and tracking the condition of ecosystem assets and the provision of ecosystem services. </a:t>
            </a:r>
          </a:p>
          <a:p>
            <a:pPr eaLnBrk="1" hangingPunct="1">
              <a:spcBef>
                <a:spcPct val="0"/>
              </a:spcBef>
            </a:pPr>
            <a:endParaRPr lang="en-ZA" altLang="en-US" smtClean="0"/>
          </a:p>
          <a:p>
            <a:pPr eaLnBrk="1" hangingPunct="1">
              <a:spcBef>
                <a:spcPct val="0"/>
              </a:spcBef>
            </a:pPr>
            <a:r>
              <a:rPr lang="en-ZA" altLang="en-US" i="1" smtClean="0"/>
              <a:t>[Speaker: </a:t>
            </a:r>
            <a:r>
              <a:rPr lang="en-ZA" altLang="en-US" i="1" u="sng" smtClean="0"/>
              <a:t>Environmental accounting </a:t>
            </a:r>
            <a:r>
              <a:rPr lang="en-ZA" altLang="en-US" i="1" smtClean="0"/>
              <a:t>focuses on so-called “individual environmental assets”, such as minerals, water, fish stocks, timber. The SEEA Central Framework deals with these, and was approved as an international statistical standard in 2012. </a:t>
            </a:r>
            <a:r>
              <a:rPr lang="en-ZA" altLang="en-US" i="1" u="sng" smtClean="0"/>
              <a:t>Ecosystem accounting </a:t>
            </a:r>
            <a:r>
              <a:rPr lang="en-ZA" altLang="en-US" i="1" smtClean="0"/>
              <a:t>focuses on ecosystem assets and ecosystem services. The approach and methods are still more experimental, and there is not yet an agreed international standard – hence the need for further research and experimentation.]</a:t>
            </a:r>
          </a:p>
          <a:p>
            <a:pPr eaLnBrk="1" hangingPunct="1">
              <a:spcBef>
                <a:spcPct val="0"/>
              </a:spcBef>
            </a:pPr>
            <a:endParaRPr lang="en-ZA" altLang="en-US" smtClean="0"/>
          </a:p>
          <a:p>
            <a:pPr eaLnBrk="1" hangingPunct="1">
              <a:spcBef>
                <a:spcPct val="0"/>
              </a:spcBef>
            </a:pPr>
            <a:endParaRPr lang="en-US" altLang="en-US" smtClean="0"/>
          </a:p>
          <a:p>
            <a:pPr eaLnBrk="1" hangingPunct="1"/>
            <a:endParaRPr lang="en-ZA"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9BAA6C-7023-4C08-9432-2B7E0F1BF96F}" type="slidenum">
              <a:rPr lang="en-ZA" altLang="en-US" smtClean="0">
                <a:solidFill>
                  <a:srgbClr val="000000"/>
                </a:solidFill>
              </a:rPr>
              <a:pPr eaLnBrk="1" hangingPunct="1">
                <a:spcBef>
                  <a:spcPct val="0"/>
                </a:spcBef>
              </a:pPr>
              <a:t>20</a:t>
            </a:fld>
            <a:endParaRPr lang="en-ZA" alt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pPr>
            <a:endParaRPr lang="en-ZA" altLang="en-US" b="1" dirty="0" smtClean="0"/>
          </a:p>
          <a:p>
            <a:pPr eaLnBrk="1" hangingPunct="1">
              <a:spcBef>
                <a:spcPct val="0"/>
              </a:spcBef>
            </a:pPr>
            <a:endParaRPr lang="en-ZA" altLang="en-US" b="1" dirty="0" smtClean="0"/>
          </a:p>
          <a:p>
            <a:pPr eaLnBrk="1" hangingPunct="1">
              <a:spcBef>
                <a:spcPct val="0"/>
              </a:spcBef>
            </a:pPr>
            <a:endParaRPr lang="en-ZA" altLang="en-US" b="1" dirty="0" smtClean="0"/>
          </a:p>
          <a:p>
            <a:pPr eaLnBrk="1" hangingPunct="1">
              <a:spcBef>
                <a:spcPct val="0"/>
              </a:spcBef>
            </a:pPr>
            <a:endParaRPr lang="en-ZA" altLang="en-US" b="1" u="sng"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01471-5119-4D40-8F4A-DFA58D362273}" type="slidenum">
              <a:rPr lang="en-ZA" altLang="en-US">
                <a:solidFill>
                  <a:prstClr val="black"/>
                </a:solidFill>
              </a:rPr>
              <a:pPr eaLnBrk="1" hangingPunct="1">
                <a:spcBef>
                  <a:spcPct val="0"/>
                </a:spcBef>
              </a:pPr>
              <a:t>21</a:t>
            </a:fld>
            <a:endParaRPr lang="en-ZA"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tLang="en-US" sz="1000" dirty="0"/>
              <a:t>South Africa is one of the most bio-diverse countries globally, situated at the southern tip of Africa with more than 95000 species recorded the country contains between 5 and 8 </a:t>
            </a:r>
            <a:r>
              <a:rPr lang="en-ZA" altLang="en-US" sz="1000" dirty="0" err="1"/>
              <a:t>percent</a:t>
            </a:r>
            <a:r>
              <a:rPr lang="en-ZA" altLang="en-US" sz="1000" dirty="0"/>
              <a:t> of global biodiversity while representing just less than one </a:t>
            </a:r>
            <a:r>
              <a:rPr lang="en-ZA" altLang="en-US" sz="1000" dirty="0" err="1"/>
              <a:t>percent</a:t>
            </a:r>
            <a:r>
              <a:rPr lang="en-ZA" altLang="en-US" sz="1000" dirty="0"/>
              <a:t> of the global land mass.  There are high levels of endemism in the country and particularly so in the Cape Floral Kingdom – a fully contained kingdom within the country. </a:t>
            </a:r>
            <a:endParaRPr lang="en-GB" altLang="en-US" sz="1000"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09" indent="-285734" eaLnBrk="0" hangingPunct="0">
              <a:spcBef>
                <a:spcPct val="30000"/>
              </a:spcBef>
              <a:defRPr sz="1200">
                <a:solidFill>
                  <a:schemeClr val="tx1"/>
                </a:solidFill>
                <a:latin typeface="Calibri" panose="020F0502020204030204" pitchFamily="34" charset="0"/>
              </a:defRPr>
            </a:lvl2pPr>
            <a:lvl3pPr marL="1142937" indent="-228587" eaLnBrk="0" hangingPunct="0">
              <a:spcBef>
                <a:spcPct val="30000"/>
              </a:spcBef>
              <a:defRPr sz="1200">
                <a:solidFill>
                  <a:schemeClr val="tx1"/>
                </a:solidFill>
                <a:latin typeface="Calibri" panose="020F0502020204030204" pitchFamily="34" charset="0"/>
              </a:defRPr>
            </a:lvl3pPr>
            <a:lvl4pPr marL="1600112" indent="-228587" eaLnBrk="0" hangingPunct="0">
              <a:spcBef>
                <a:spcPct val="30000"/>
              </a:spcBef>
              <a:defRPr sz="1200">
                <a:solidFill>
                  <a:schemeClr val="tx1"/>
                </a:solidFill>
                <a:latin typeface="Calibri" panose="020F0502020204030204" pitchFamily="34" charset="0"/>
              </a:defRPr>
            </a:lvl4pPr>
            <a:lvl5pPr marL="2057287" indent="-228587" eaLnBrk="0" hangingPunct="0">
              <a:spcBef>
                <a:spcPct val="30000"/>
              </a:spcBef>
              <a:defRPr sz="1200">
                <a:solidFill>
                  <a:schemeClr val="tx1"/>
                </a:solidFill>
                <a:latin typeface="Calibri" panose="020F0502020204030204" pitchFamily="34" charset="0"/>
              </a:defRPr>
            </a:lvl5pPr>
            <a:lvl6pPr marL="2514461" indent="-228587" defTabSz="457175" eaLnBrk="0" fontAlgn="base" hangingPunct="0">
              <a:spcBef>
                <a:spcPct val="30000"/>
              </a:spcBef>
              <a:spcAft>
                <a:spcPct val="0"/>
              </a:spcAft>
              <a:defRPr sz="1200">
                <a:solidFill>
                  <a:schemeClr val="tx1"/>
                </a:solidFill>
                <a:latin typeface="Calibri" panose="020F0502020204030204" pitchFamily="34" charset="0"/>
              </a:defRPr>
            </a:lvl6pPr>
            <a:lvl7pPr marL="2971635" indent="-228587" defTabSz="457175" eaLnBrk="0" fontAlgn="base" hangingPunct="0">
              <a:spcBef>
                <a:spcPct val="30000"/>
              </a:spcBef>
              <a:spcAft>
                <a:spcPct val="0"/>
              </a:spcAft>
              <a:defRPr sz="1200">
                <a:solidFill>
                  <a:schemeClr val="tx1"/>
                </a:solidFill>
                <a:latin typeface="Calibri" panose="020F0502020204030204" pitchFamily="34" charset="0"/>
              </a:defRPr>
            </a:lvl7pPr>
            <a:lvl8pPr marL="3428810" indent="-228587" defTabSz="457175" eaLnBrk="0" fontAlgn="base" hangingPunct="0">
              <a:spcBef>
                <a:spcPct val="30000"/>
              </a:spcBef>
              <a:spcAft>
                <a:spcPct val="0"/>
              </a:spcAft>
              <a:defRPr sz="1200">
                <a:solidFill>
                  <a:schemeClr val="tx1"/>
                </a:solidFill>
                <a:latin typeface="Calibri" panose="020F0502020204030204" pitchFamily="34" charset="0"/>
              </a:defRPr>
            </a:lvl8pPr>
            <a:lvl9pPr marL="3885985" indent="-228587" defTabSz="4571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CA14B7F-65FB-40BC-9BA7-71D05B31DA63}" type="slidenum">
              <a:rPr lang="en-GB" altLang="en-US"/>
              <a:pPr eaLnBrk="1" hangingPunct="1">
                <a:spcBef>
                  <a:spcPct val="0"/>
                </a:spcBef>
              </a:pPr>
              <a:t>2</a:t>
            </a:fld>
            <a:endParaRPr lang="en-GB" altLang="en-US"/>
          </a:p>
        </p:txBody>
      </p:sp>
    </p:spTree>
    <p:extLst>
      <p:ext uri="{BB962C8B-B14F-4D97-AF65-F5344CB8AC3E}">
        <p14:creationId xmlns:p14="http://schemas.microsoft.com/office/powerpoint/2010/main" val="593773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6BD760-1C8A-499B-81EB-70216A8B69BC}" type="slidenum">
              <a:rPr lang="en-ZA" smtClean="0"/>
              <a:t>22</a:t>
            </a:fld>
            <a:endParaRPr lang="en-ZA"/>
          </a:p>
        </p:txBody>
      </p:sp>
    </p:spTree>
    <p:extLst>
      <p:ext uri="{BB962C8B-B14F-4D97-AF65-F5344CB8AC3E}">
        <p14:creationId xmlns:p14="http://schemas.microsoft.com/office/powerpoint/2010/main" val="2776617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6BD760-1C8A-499B-81EB-70216A8B69BC}" type="slidenum">
              <a:rPr lang="en-ZA" smtClean="0"/>
              <a:t>23</a:t>
            </a:fld>
            <a:endParaRPr lang="en-ZA"/>
          </a:p>
        </p:txBody>
      </p:sp>
    </p:spTree>
    <p:extLst>
      <p:ext uri="{BB962C8B-B14F-4D97-AF65-F5344CB8AC3E}">
        <p14:creationId xmlns:p14="http://schemas.microsoft.com/office/powerpoint/2010/main" val="314818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is a table which reflects the projected loss of service value due to transformation of natural assets in one</a:t>
            </a:r>
            <a:r>
              <a:rPr lang="en-ZA" baseline="0" dirty="0" smtClean="0"/>
              <a:t> of our provinces. In these columns  the habitat types and their ecosystem services values are quantified for intervals of 10 years 2011, 2021 and 2031. It is estimated that if the current loss continues, our national treasury will need to find an additional R17 billion to compensate for the loss of essential services biodiversity is providing for free. </a:t>
            </a:r>
            <a:endParaRPr lang="en-ZA" dirty="0"/>
          </a:p>
        </p:txBody>
      </p:sp>
      <p:sp>
        <p:nvSpPr>
          <p:cNvPr id="4" name="Slide Number Placeholder 3"/>
          <p:cNvSpPr>
            <a:spLocks noGrp="1"/>
          </p:cNvSpPr>
          <p:nvPr>
            <p:ph type="sldNum" sz="quarter" idx="10"/>
          </p:nvPr>
        </p:nvSpPr>
        <p:spPr/>
        <p:txBody>
          <a:bodyPr/>
          <a:lstStyle/>
          <a:p>
            <a:fld id="{FE6BD760-1C8A-499B-81EB-70216A8B69BC}" type="slidenum">
              <a:rPr lang="en-ZA" smtClean="0"/>
              <a:t>3</a:t>
            </a:fld>
            <a:endParaRPr lang="en-ZA"/>
          </a:p>
        </p:txBody>
      </p:sp>
    </p:spTree>
    <p:extLst>
      <p:ext uri="{BB962C8B-B14F-4D97-AF65-F5344CB8AC3E}">
        <p14:creationId xmlns:p14="http://schemas.microsoft.com/office/powerpoint/2010/main" val="323835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01471-5119-4D40-8F4A-DFA58D362273}" type="slidenum">
              <a:rPr lang="en-ZA" altLang="en-US">
                <a:solidFill>
                  <a:prstClr val="black"/>
                </a:solidFill>
              </a:rPr>
              <a:pPr eaLnBrk="1" hangingPunct="1">
                <a:spcBef>
                  <a:spcPct val="0"/>
                </a:spcBef>
              </a:pPr>
              <a:t>4</a:t>
            </a:fld>
            <a:endParaRPr lang="en-ZA"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ZA" sz="1200" dirty="0" smtClean="0"/>
              <a:t>South Africa’s protected area estate does not effectively represent the full range of globally important species and habitats in South Africa’s hotspots.</a:t>
            </a:r>
            <a:r>
              <a:rPr lang="en-ZA" sz="1200" baseline="0" dirty="0" smtClean="0"/>
              <a:t> </a:t>
            </a:r>
            <a:r>
              <a:rPr lang="en-ZA" sz="1200" dirty="0" smtClean="0"/>
              <a:t> </a:t>
            </a:r>
          </a:p>
          <a:p>
            <a:r>
              <a:rPr lang="en-ZA" sz="1200" dirty="0" smtClean="0"/>
              <a:t>Traditional protected area expansion through land purchase is no longer cost effective, and it is recognised that low cost mechanisms for protected area expansion and management need to be supported. </a:t>
            </a:r>
          </a:p>
          <a:p>
            <a:r>
              <a:rPr lang="en-ZA" sz="1200" dirty="0" smtClean="0">
                <a:solidFill>
                  <a:prstClr val="black"/>
                </a:solidFill>
              </a:rPr>
              <a:t>The creation of Private Protected Areas is seen</a:t>
            </a:r>
            <a:r>
              <a:rPr lang="en-ZA" sz="1200" baseline="0" dirty="0" smtClean="0">
                <a:solidFill>
                  <a:prstClr val="black"/>
                </a:solidFill>
              </a:rPr>
              <a:t> </a:t>
            </a:r>
            <a:r>
              <a:rPr lang="en-ZA" sz="1200" dirty="0" smtClean="0">
                <a:solidFill>
                  <a:prstClr val="black"/>
                </a:solidFill>
              </a:rPr>
              <a:t>as a critical means of protected area expansion to meet national and international targets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01471-5119-4D40-8F4A-DFA58D362273}" type="slidenum">
              <a:rPr lang="en-ZA" altLang="en-US">
                <a:solidFill>
                  <a:prstClr val="black"/>
                </a:solidFill>
              </a:rPr>
              <a:pPr eaLnBrk="1" hangingPunct="1">
                <a:spcBef>
                  <a:spcPct val="0"/>
                </a:spcBef>
              </a:pPr>
              <a:t>5</a:t>
            </a:fld>
            <a:endParaRPr lang="en-ZA"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Biodiversity stewardship is a programmatic approach to entering into agreements with private and communal landowners to protect and manage biodiversity priority areas in South Africa. The programmes are led by conservation authorities, often with the support of NGOs. The primary goal of biodiversity stewardship is to conserve and effectively manage biodiversity priority areas through voluntary agreements with landowners.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01471-5119-4D40-8F4A-DFA58D362273}" type="slidenum">
              <a:rPr lang="en-ZA" altLang="en-US">
                <a:solidFill>
                  <a:prstClr val="black"/>
                </a:solidFill>
              </a:rPr>
              <a:pPr eaLnBrk="1" hangingPunct="1">
                <a:spcBef>
                  <a:spcPct val="0"/>
                </a:spcBef>
              </a:pPr>
              <a:t>6</a:t>
            </a:fld>
            <a:endParaRPr lang="en-ZA"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Within the Biodiversity Stewardship programme,</a:t>
            </a:r>
            <a:r>
              <a:rPr lang="en-ZA" sz="1200" kern="1200" baseline="0" dirty="0" smtClean="0">
                <a:solidFill>
                  <a:schemeClr val="tx1"/>
                </a:solidFill>
                <a:effectLst/>
                <a:latin typeface="+mn-lt"/>
                <a:ea typeface="+mn-ea"/>
                <a:cs typeface="+mn-cs"/>
              </a:rPr>
              <a:t> a </a:t>
            </a:r>
            <a:r>
              <a:rPr lang="en-ZA" sz="1200" kern="1200" dirty="0" smtClean="0">
                <a:solidFill>
                  <a:schemeClr val="tx1"/>
                </a:solidFill>
                <a:effectLst/>
                <a:latin typeface="+mn-lt"/>
                <a:ea typeface="+mn-ea"/>
                <a:cs typeface="+mn-cs"/>
              </a:rPr>
              <a:t>suite of agreement types exist, ranging from non-binding to long-term formally declared protected areas.</a:t>
            </a:r>
          </a:p>
          <a:p>
            <a:r>
              <a:rPr lang="en-ZA" dirty="0" smtClean="0"/>
              <a:t>This allows for flexibility</a:t>
            </a:r>
            <a:r>
              <a:rPr lang="en-ZA" baseline="0" dirty="0" smtClean="0"/>
              <a:t> in the landscape, where less restrictive agreements can be put in place in certain areas, such as buffers and multiple use landscapes, while formal protected areas can be created in areas of high biodiversity importance. </a:t>
            </a:r>
          </a:p>
          <a:p>
            <a:r>
              <a:rPr lang="en-ZA" baseline="0" dirty="0" smtClean="0"/>
              <a:t>The higher ‘types’ of agreements are formal protected areas, recognised and regulated by the Protected Areas Act, and contributing to the South Africa’s protected area estate.</a:t>
            </a:r>
          </a:p>
          <a:p>
            <a:pPr>
              <a:defRPr/>
            </a:pPr>
            <a:r>
              <a:rPr lang="en-ZA" sz="1200" dirty="0" smtClean="0"/>
              <a:t>Biodiversity Stewardship agreements for protected areas are only created in biodiversity priority areas, systematically identified at provincial and national level,</a:t>
            </a:r>
            <a:r>
              <a:rPr lang="en-ZA" sz="1200" baseline="0" dirty="0" smtClean="0"/>
              <a:t> in line with the protected area expansion strategies (provincial and national).</a:t>
            </a:r>
          </a:p>
          <a:p>
            <a:pPr>
              <a:defRPr/>
            </a:pPr>
            <a:endParaRPr lang="en-ZA" sz="1200" dirty="0" smtClean="0"/>
          </a:p>
          <a:p>
            <a:pPr>
              <a:defRPr/>
            </a:pPr>
            <a:r>
              <a:rPr lang="en-ZA" sz="1200" dirty="0" smtClean="0"/>
              <a:t>In the Biodiversity Stewardship model, land ownership and management responsibility remains with the landowners, with support from state and NGOs. </a:t>
            </a:r>
          </a:p>
          <a:p>
            <a:pPr>
              <a:defRPr/>
            </a:pPr>
            <a:r>
              <a:rPr lang="en-ZA" sz="1200" dirty="0" smtClean="0"/>
              <a:t>Annual auditing of the management of the</a:t>
            </a:r>
            <a:r>
              <a:rPr lang="en-ZA" sz="1200" baseline="0" dirty="0" smtClean="0"/>
              <a:t> land under contract is done</a:t>
            </a:r>
            <a:r>
              <a:rPr lang="en-ZA" sz="1200" dirty="0" smtClean="0"/>
              <a:t> by the conservation authority.  </a:t>
            </a:r>
          </a:p>
          <a:p>
            <a:endParaRPr lang="en-ZA" dirty="0"/>
          </a:p>
        </p:txBody>
      </p:sp>
      <p:sp>
        <p:nvSpPr>
          <p:cNvPr id="4" name="Slide Number Placeholder 3"/>
          <p:cNvSpPr>
            <a:spLocks noGrp="1"/>
          </p:cNvSpPr>
          <p:nvPr>
            <p:ph type="sldNum" sz="quarter" idx="10"/>
          </p:nvPr>
        </p:nvSpPr>
        <p:spPr/>
        <p:txBody>
          <a:bodyPr/>
          <a:lstStyle/>
          <a:p>
            <a:fld id="{8FFAA606-F95B-44D5-9ACE-398CB7286F13}" type="slidenum">
              <a:rPr lang="en-ZA" smtClean="0"/>
              <a:t>8</a:t>
            </a:fld>
            <a:endParaRPr lang="en-ZA"/>
          </a:p>
        </p:txBody>
      </p:sp>
    </p:spTree>
    <p:extLst>
      <p:ext uri="{BB962C8B-B14F-4D97-AF65-F5344CB8AC3E}">
        <p14:creationId xmlns:p14="http://schemas.microsoft.com/office/powerpoint/2010/main" val="254076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Ten</a:t>
            </a:r>
            <a:r>
              <a:rPr lang="en-ZA" baseline="0" dirty="0" smtClean="0"/>
              <a:t> years since the Biodiversity Stewardship programme was first piloted, it is now operational in  all 9 provinces, and has secured some 71 protected areas totalling around 450,000 ha. Another 540,000 are in negotiation through these programmes. </a:t>
            </a:r>
            <a:endParaRPr lang="en-ZA" dirty="0" smtClean="0"/>
          </a:p>
          <a:p>
            <a:endParaRPr lang="en-ZA" dirty="0" smtClean="0"/>
          </a:p>
          <a:p>
            <a:r>
              <a:rPr lang="en-ZA" i="1" dirty="0" smtClean="0"/>
              <a:t>[Speaker:</a:t>
            </a:r>
            <a:r>
              <a:rPr lang="en-ZA" i="1" baseline="0" dirty="0" smtClean="0"/>
              <a:t> This is the most up-to-date data from DEA,  compiled by Willeen Olivier, for the provincial Biodiversity Stewardship programmes. Finalised 1 Oct2014]</a:t>
            </a:r>
          </a:p>
          <a:p>
            <a:endParaRPr lang="en-ZA" dirty="0"/>
          </a:p>
        </p:txBody>
      </p:sp>
      <p:sp>
        <p:nvSpPr>
          <p:cNvPr id="4" name="Slide Number Placeholder 3"/>
          <p:cNvSpPr>
            <a:spLocks noGrp="1"/>
          </p:cNvSpPr>
          <p:nvPr>
            <p:ph type="sldNum" sz="quarter" idx="10"/>
          </p:nvPr>
        </p:nvSpPr>
        <p:spPr/>
        <p:txBody>
          <a:bodyPr/>
          <a:lstStyle/>
          <a:p>
            <a:fld id="{FE6BD760-1C8A-499B-81EB-70216A8B69BC}" type="slidenum">
              <a:rPr lang="en-ZA" smtClean="0"/>
              <a:t>10</a:t>
            </a:fld>
            <a:endParaRPr lang="en-ZA"/>
          </a:p>
        </p:txBody>
      </p:sp>
    </p:spTree>
    <p:extLst>
      <p:ext uri="{BB962C8B-B14F-4D97-AF65-F5344CB8AC3E}">
        <p14:creationId xmlns:p14="http://schemas.microsoft.com/office/powerpoint/2010/main" val="1802935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ZA" i="1" dirty="0" smtClean="0">
                <a:solidFill>
                  <a:schemeClr val="tx2">
                    <a:lumMod val="60000"/>
                    <a:lumOff val="40000"/>
                  </a:schemeClr>
                </a:solidFill>
              </a:rPr>
              <a:t>Speaker: </a:t>
            </a:r>
          </a:p>
          <a:p>
            <a:pPr eaLnBrk="1" fontAlgn="auto" hangingPunct="1">
              <a:spcBef>
                <a:spcPts val="0"/>
              </a:spcBef>
              <a:spcAft>
                <a:spcPts val="0"/>
              </a:spcAft>
              <a:defRPr/>
            </a:pPr>
            <a:r>
              <a:rPr lang="en-ZA" i="1" dirty="0" smtClean="0">
                <a:solidFill>
                  <a:schemeClr val="tx2">
                    <a:lumMod val="60000"/>
                    <a:lumOff val="40000"/>
                  </a:schemeClr>
                </a:solidFill>
              </a:rPr>
              <a:t>Dark green: state owned protected areas</a:t>
            </a:r>
          </a:p>
          <a:p>
            <a:pPr eaLnBrk="1" fontAlgn="auto" hangingPunct="1">
              <a:spcBef>
                <a:spcPts val="0"/>
              </a:spcBef>
              <a:spcAft>
                <a:spcPts val="0"/>
              </a:spcAft>
              <a:defRPr/>
            </a:pPr>
            <a:r>
              <a:rPr lang="en-ZA" i="1" dirty="0" smtClean="0">
                <a:solidFill>
                  <a:schemeClr val="tx2">
                    <a:lumMod val="60000"/>
                    <a:lumOff val="40000"/>
                  </a:schemeClr>
                </a:solidFill>
              </a:rPr>
              <a:t>Light green: privately owned protected areas. [This included communal land, which is technically state owned, but managed by communities and therefore viewed as PPA by DEA]</a:t>
            </a:r>
          </a:p>
          <a:p>
            <a:pPr eaLnBrk="1" fontAlgn="auto" hangingPunct="1">
              <a:spcBef>
                <a:spcPts val="0"/>
              </a:spcBef>
              <a:spcAft>
                <a:spcPts val="0"/>
              </a:spcAft>
              <a:defRPr/>
            </a:pPr>
            <a:endParaRPr lang="en-ZA" dirty="0" smtClean="0">
              <a:solidFill>
                <a:schemeClr val="tx2">
                  <a:lumMod val="60000"/>
                  <a:lumOff val="40000"/>
                </a:schemeClr>
              </a:solidFill>
            </a:endParaRPr>
          </a:p>
          <a:p>
            <a:pPr eaLnBrk="1" fontAlgn="auto" hangingPunct="1">
              <a:spcBef>
                <a:spcPts val="0"/>
              </a:spcBef>
              <a:spcAft>
                <a:spcPts val="0"/>
              </a:spcAft>
              <a:defRPr/>
            </a:pPr>
            <a:r>
              <a:rPr lang="en-ZA" i="1" dirty="0" smtClean="0">
                <a:solidFill>
                  <a:schemeClr val="tx2">
                    <a:lumMod val="60000"/>
                    <a:lumOff val="40000"/>
                  </a:schemeClr>
                </a:solidFill>
              </a:rPr>
              <a:t>[Speaker: very important that you are clear these are the terrestrial PAs. Marine PAs, including Prince Edward Island, push the total PA ha much higher, which brings the % privately owned right down. I have verified these numbers with DEA (Kallie Naude)]</a:t>
            </a:r>
            <a:endParaRPr lang="en-ZA" i="1" dirty="0">
              <a:solidFill>
                <a:schemeClr val="tx2">
                  <a:lumMod val="60000"/>
                  <a:lumOff val="40000"/>
                </a:schemeClr>
              </a:solidFill>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A4638C7-4AD8-47B6-82B3-170595F2B9C3}" type="slidenum">
              <a:rPr lang="en-ZA" altLang="en-US" smtClean="0"/>
              <a:pPr eaLnBrk="1" hangingPunct="1">
                <a:spcBef>
                  <a:spcPct val="0"/>
                </a:spcBef>
              </a:pPr>
              <a:t>11</a:t>
            </a:fld>
            <a:endParaRPr lang="en-Z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B208AC6-3BC8-4D35-AF90-74E1FEF25882}"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5140AF-3DCB-4F3F-BA33-3C738C8130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942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5B3693-6E12-4A4F-90D9-3CFB4830204B}"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B6E304-C4EB-4228-83C1-C953186AA4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978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B0BF94-D8FA-496F-AFF8-7BF79DBABA02}"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31B284-4FF9-4E51-BE9E-D7285CCE85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3273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B208AC6-3BC8-4D35-AF90-74E1FEF25882}"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5140AF-3DCB-4F3F-BA33-3C738C8130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4247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38BC1E-93CC-40B2-A1B9-09A3DB4A2D18}"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CF733-CB6D-46B8-94EA-B3CD6579EE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9480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C09686-0684-454F-823D-C995BE11D3EB}"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138EAB-C3FF-4EC9-B0AE-4AF319FCD5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981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47894C-7205-45F3-A57C-DBD06CA36581}" type="datetimeFigureOut">
              <a:rPr lang="en-US">
                <a:solidFill>
                  <a:prstClr val="black">
                    <a:tint val="75000"/>
                  </a:prstClr>
                </a:solidFill>
              </a:rPr>
              <a:pPr>
                <a:defRPr/>
              </a:pPr>
              <a:t>10/16/2014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A6347A-E19B-4C6D-BE4B-EDB6D99B7E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8241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E52EA2-9617-45F1-8B85-C9FA3560D9EB}" type="datetimeFigureOut">
              <a:rPr lang="en-US">
                <a:solidFill>
                  <a:prstClr val="black">
                    <a:tint val="75000"/>
                  </a:prstClr>
                </a:solidFill>
              </a:rPr>
              <a:pPr>
                <a:defRPr/>
              </a:pPr>
              <a:t>10/16/2014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FEFD88B-5C47-439C-8B09-5D0CDDAC6D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4256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45D072-392C-418A-9D19-6AD4EF1D5B90}" type="datetimeFigureOut">
              <a:rPr lang="en-US">
                <a:solidFill>
                  <a:prstClr val="black">
                    <a:tint val="75000"/>
                  </a:prstClr>
                </a:solidFill>
              </a:rPr>
              <a:pPr>
                <a:defRPr/>
              </a:pPr>
              <a:t>10/16/2014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0940BEA-1805-4869-91DF-76DAEDEB70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674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CB32A5-3CD3-4508-AB05-975384B72B9C}" type="datetimeFigureOut">
              <a:rPr lang="en-US">
                <a:solidFill>
                  <a:prstClr val="black">
                    <a:tint val="75000"/>
                  </a:prstClr>
                </a:solidFill>
              </a:rPr>
              <a:pPr>
                <a:defRPr/>
              </a:pPr>
              <a:t>10/16/2014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1F75CAE-9287-49D3-8C93-40B8E2D8F8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7055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261253-C404-44BB-9A79-27177245A7E6}" type="datetimeFigureOut">
              <a:rPr lang="en-US">
                <a:solidFill>
                  <a:prstClr val="black">
                    <a:tint val="75000"/>
                  </a:prstClr>
                </a:solidFill>
              </a:rPr>
              <a:pPr>
                <a:defRPr/>
              </a:pPr>
              <a:t>10/16/2014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86085C-3CF2-4A04-9EE9-752D5F0BDD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609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38BC1E-93CC-40B2-A1B9-09A3DB4A2D18}"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9CF733-CB6D-46B8-94EA-B3CD6579EE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55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4D842D-FE0D-4176-9073-B1BE91DBAE91}" type="datetimeFigureOut">
              <a:rPr lang="en-US">
                <a:solidFill>
                  <a:prstClr val="black">
                    <a:tint val="75000"/>
                  </a:prstClr>
                </a:solidFill>
              </a:rPr>
              <a:pPr>
                <a:defRPr/>
              </a:pPr>
              <a:t>10/16/2014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15558A-6625-4AA4-A256-C8BE49CBB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6460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5B3693-6E12-4A4F-90D9-3CFB4830204B}"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B6E304-C4EB-4228-83C1-C953186AA4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2872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B0BF94-D8FA-496F-AFF8-7BF79DBABA02}"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31B284-4FF9-4E51-BE9E-D7285CCE85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1430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F57CE0-70A8-40E2-BFF1-7C0E10F01B65}"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5A76C8-14B1-4FFB-BC57-599EA8298D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2677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EE5D66-16F9-4C32-A22D-9A8971DD4483}"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5CF213-9608-44B5-8721-EA4374BC10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2344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48256D-55E1-44C8-B553-098C9A959760}"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275FBA-E6E5-4345-AC37-76B4F5337A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2880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B0DC11-63CA-447A-9332-ED9AC114AC1B}" type="datetimeFigureOut">
              <a:rPr lang="en-US">
                <a:solidFill>
                  <a:prstClr val="black">
                    <a:tint val="75000"/>
                  </a:prstClr>
                </a:solidFill>
              </a:rPr>
              <a:pPr>
                <a:defRPr/>
              </a:pPr>
              <a:t>10/16/2014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C042A6-55ED-4212-B048-7CF1FC6864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8384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EB4E83-A177-4F36-8CDA-126403050D07}" type="datetimeFigureOut">
              <a:rPr lang="en-US">
                <a:solidFill>
                  <a:prstClr val="black">
                    <a:tint val="75000"/>
                  </a:prstClr>
                </a:solidFill>
              </a:rPr>
              <a:pPr>
                <a:defRPr/>
              </a:pPr>
              <a:t>10/16/2014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4FF3E54-F079-40D1-AB3C-5DC5DD8B81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4765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14E64A-BB6E-472A-8A57-6F08BB9245C1}" type="datetimeFigureOut">
              <a:rPr lang="en-US">
                <a:solidFill>
                  <a:prstClr val="black">
                    <a:tint val="75000"/>
                  </a:prstClr>
                </a:solidFill>
              </a:rPr>
              <a:pPr>
                <a:defRPr/>
              </a:pPr>
              <a:t>10/16/2014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6B2FBAF-8CF9-4729-A282-6C6989DA24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435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FE1420-CE25-46DE-938E-F181D0195FCF}" type="datetimeFigureOut">
              <a:rPr lang="en-US">
                <a:solidFill>
                  <a:prstClr val="black">
                    <a:tint val="75000"/>
                  </a:prstClr>
                </a:solidFill>
              </a:rPr>
              <a:pPr>
                <a:defRPr/>
              </a:pPr>
              <a:t>10/16/2014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51F893E-5F06-406A-AA96-B44DD0D061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62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C09686-0684-454F-823D-C995BE11D3EB}"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138EAB-C3FF-4EC9-B0AE-4AF319FCD5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4295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4AABB3-6650-491A-92E2-B4EAE4B25845}" type="datetimeFigureOut">
              <a:rPr lang="en-US">
                <a:solidFill>
                  <a:prstClr val="black">
                    <a:tint val="75000"/>
                  </a:prstClr>
                </a:solidFill>
              </a:rPr>
              <a:pPr>
                <a:defRPr/>
              </a:pPr>
              <a:t>10/16/2014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12ECD85-54AA-4A40-9E42-A42ED4ABE4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5871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192F35-CE86-4DC9-A761-67B01B3B3F3E}" type="datetimeFigureOut">
              <a:rPr lang="en-US">
                <a:solidFill>
                  <a:prstClr val="black">
                    <a:tint val="75000"/>
                  </a:prstClr>
                </a:solidFill>
              </a:rPr>
              <a:pPr>
                <a:defRPr/>
              </a:pPr>
              <a:t>10/16/2014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EBE6BA-2411-49F2-96C5-C0A902FD1F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7319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31C466-269B-43A6-8F6D-D53D7E5862A7}"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97BCC5-D7B8-49C4-9F7F-387895D772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7348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23B4AF-C168-499D-817A-B7F5327B3453}" type="datetimeFigureOut">
              <a:rPr lang="en-US">
                <a:solidFill>
                  <a:prstClr val="black">
                    <a:tint val="75000"/>
                  </a:prstClr>
                </a:solidFill>
              </a:rPr>
              <a:pPr>
                <a:defRPr/>
              </a:pPr>
              <a:t>10/16/2014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99011-BD89-4E2C-8947-E74D43D937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799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47894C-7205-45F3-A57C-DBD06CA36581}" type="datetimeFigureOut">
              <a:rPr lang="en-US">
                <a:solidFill>
                  <a:prstClr val="black">
                    <a:tint val="75000"/>
                  </a:prstClr>
                </a:solidFill>
              </a:rPr>
              <a:pPr>
                <a:defRPr/>
              </a:pPr>
              <a:t>10/16/2014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A6347A-E19B-4C6D-BE4B-EDB6D99B7E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84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E52EA2-9617-45F1-8B85-C9FA3560D9EB}" type="datetimeFigureOut">
              <a:rPr lang="en-US">
                <a:solidFill>
                  <a:prstClr val="black">
                    <a:tint val="75000"/>
                  </a:prstClr>
                </a:solidFill>
              </a:rPr>
              <a:pPr>
                <a:defRPr/>
              </a:pPr>
              <a:t>10/16/2014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FEFD88B-5C47-439C-8B09-5D0CDDAC6D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4833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45D072-392C-418A-9D19-6AD4EF1D5B90}" type="datetimeFigureOut">
              <a:rPr lang="en-US">
                <a:solidFill>
                  <a:prstClr val="black">
                    <a:tint val="75000"/>
                  </a:prstClr>
                </a:solidFill>
              </a:rPr>
              <a:pPr>
                <a:defRPr/>
              </a:pPr>
              <a:t>10/16/2014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0940BEA-1805-4869-91DF-76DAEDEB70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365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CB32A5-3CD3-4508-AB05-975384B72B9C}" type="datetimeFigureOut">
              <a:rPr lang="en-US">
                <a:solidFill>
                  <a:prstClr val="black">
                    <a:tint val="75000"/>
                  </a:prstClr>
                </a:solidFill>
              </a:rPr>
              <a:pPr>
                <a:defRPr/>
              </a:pPr>
              <a:t>10/16/2014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1F75CAE-9287-49D3-8C93-40B8E2D8F8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642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261253-C404-44BB-9A79-27177245A7E6}" type="datetimeFigureOut">
              <a:rPr lang="en-US">
                <a:solidFill>
                  <a:prstClr val="black">
                    <a:tint val="75000"/>
                  </a:prstClr>
                </a:solidFill>
              </a:rPr>
              <a:pPr>
                <a:defRPr/>
              </a:pPr>
              <a:t>10/16/2014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86085C-3CF2-4A04-9EE9-752D5F0BDD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308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4D842D-FE0D-4176-9073-B1BE91DBAE91}" type="datetimeFigureOut">
              <a:rPr lang="en-US">
                <a:solidFill>
                  <a:prstClr val="black">
                    <a:tint val="75000"/>
                  </a:prstClr>
                </a:solidFill>
              </a:rPr>
              <a:pPr>
                <a:defRPr/>
              </a:pPr>
              <a:t>10/16/2014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15558A-6625-4AA4-A256-C8BE49CBB6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206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2099CA39-55AA-47D4-AA68-17EE8BB7D6C1}" type="datetimeFigureOut">
              <a:rPr lang="en-US">
                <a:solidFill>
                  <a:prstClr val="black">
                    <a:tint val="75000"/>
                  </a:prstClr>
                </a:solidFill>
              </a:rPr>
              <a:pPr defTabSz="457200">
                <a:defRPr/>
              </a:pPr>
              <a:t>10/16/2014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C6B4CD58-EE9E-4892-A278-69E756D757F2}"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066711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2099CA39-55AA-47D4-AA68-17EE8BB7D6C1}" type="datetimeFigureOut">
              <a:rPr lang="en-US">
                <a:solidFill>
                  <a:prstClr val="black">
                    <a:tint val="75000"/>
                  </a:prstClr>
                </a:solidFill>
              </a:rPr>
              <a:pPr defTabSz="457200">
                <a:defRPr/>
              </a:pPr>
              <a:t>10/16/2014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C6B4CD58-EE9E-4892-A278-69E756D757F2}"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40496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89ED9C34-46DF-47BE-A5D0-C91FFDDA8A07}" type="datetimeFigureOut">
              <a:rPr lang="en-US">
                <a:solidFill>
                  <a:prstClr val="black">
                    <a:tint val="75000"/>
                  </a:prstClr>
                </a:solidFill>
              </a:rPr>
              <a:pPr defTabSz="457200">
                <a:defRPr/>
              </a:pPr>
              <a:t>10/16/2014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B9F81580-2B68-433A-82E5-6ADCADE98C1F}"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6108351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em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163513" y="1124745"/>
            <a:ext cx="8715375" cy="1383506"/>
          </a:xfrm>
        </p:spPr>
        <p:txBody>
          <a:bodyPr/>
          <a:lstStyle/>
          <a:p>
            <a:pPr eaLnBrk="1" hangingPunct="1"/>
            <a:r>
              <a:rPr lang="en-GB" sz="3200" dirty="0">
                <a:effectLst>
                  <a:outerShdw blurRad="38100" dist="38100" dir="2700000" algn="tl">
                    <a:srgbClr val="000000">
                      <a:alpha val="43137"/>
                    </a:srgbClr>
                  </a:outerShdw>
                </a:effectLst>
              </a:rPr>
              <a:t>Enhancing incentives and resource mobilisation for landscape protection in support of sustainable development in South Africa</a:t>
            </a:r>
            <a:endParaRPr lang="en-US" altLang="en-US" sz="3200" b="1" dirty="0" smtClean="0">
              <a:solidFill>
                <a:schemeClr val="bg1"/>
              </a:solidFill>
              <a:effectLst>
                <a:outerShdw blurRad="38100" dist="38100" dir="2700000" algn="tl">
                  <a:srgbClr val="000000">
                    <a:alpha val="43137"/>
                  </a:srgbClr>
                </a:outerShdw>
              </a:effectLst>
            </a:endParaRPr>
          </a:p>
        </p:txBody>
      </p:sp>
      <p:sp>
        <p:nvSpPr>
          <p:cNvPr id="7171" name="Subtitle 2"/>
          <p:cNvSpPr>
            <a:spLocks noGrp="1"/>
          </p:cNvSpPr>
          <p:nvPr>
            <p:ph type="subTitle" idx="1"/>
          </p:nvPr>
        </p:nvSpPr>
        <p:spPr>
          <a:xfrm>
            <a:off x="1371600" y="2564904"/>
            <a:ext cx="6400800" cy="446088"/>
          </a:xfrm>
        </p:spPr>
        <p:txBody>
          <a:bodyPr/>
          <a:lstStyle/>
          <a:p>
            <a:pPr eaLnBrk="1" hangingPunct="1"/>
            <a:r>
              <a:rPr lang="en-US" altLang="en-US" sz="2400" dirty="0" smtClean="0">
                <a:solidFill>
                  <a:schemeClr val="tx1"/>
                </a:solidFill>
              </a:rPr>
              <a:t>Wilma </a:t>
            </a:r>
            <a:r>
              <a:rPr lang="en-US" altLang="en-US" sz="2400" dirty="0" err="1" smtClean="0">
                <a:solidFill>
                  <a:schemeClr val="tx1"/>
                </a:solidFill>
              </a:rPr>
              <a:t>Lutsch</a:t>
            </a:r>
            <a:r>
              <a:rPr lang="en-US" altLang="en-US" sz="2400" dirty="0" smtClean="0">
                <a:solidFill>
                  <a:schemeClr val="tx1"/>
                </a:solidFill>
              </a:rPr>
              <a:t> </a:t>
            </a:r>
          </a:p>
          <a:p>
            <a:pPr eaLnBrk="1" hangingPunct="1"/>
            <a:r>
              <a:rPr lang="en-US" altLang="en-US" sz="2400" dirty="0" smtClean="0">
                <a:solidFill>
                  <a:schemeClr val="tx1"/>
                </a:solidFill>
              </a:rPr>
              <a:t>Department of Environmental Affairs, SA</a:t>
            </a:r>
          </a:p>
        </p:txBody>
      </p:sp>
      <p:sp>
        <p:nvSpPr>
          <p:cNvPr id="7172" name="TextBox 8"/>
          <p:cNvSpPr txBox="1">
            <a:spLocks noChangeArrowheads="1"/>
          </p:cNvSpPr>
          <p:nvPr/>
        </p:nvSpPr>
        <p:spPr bwMode="auto">
          <a:xfrm>
            <a:off x="3313113" y="5018088"/>
            <a:ext cx="2417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457200" eaLnBrk="1" fontAlgn="base" hangingPunct="1">
              <a:spcBef>
                <a:spcPct val="0"/>
              </a:spcBef>
              <a:spcAft>
                <a:spcPct val="0"/>
              </a:spcAft>
              <a:buFontTx/>
              <a:buNone/>
            </a:pPr>
            <a:r>
              <a:rPr lang="en-US" altLang="en-US" sz="1200" b="1">
                <a:solidFill>
                  <a:prstClr val="white"/>
                </a:solidFill>
                <a:latin typeface="Arial" charset="0"/>
                <a:cs typeface="Arial" charset="0"/>
              </a:rPr>
              <a:t>Biodiversity and Conservation</a:t>
            </a:r>
            <a:endParaRPr lang="en-US" altLang="en-US" sz="1200">
              <a:solidFill>
                <a:prstClr val="white"/>
              </a:solidFill>
              <a:latin typeface="Arial" charset="0"/>
              <a:cs typeface="Arial" charset="0"/>
            </a:endParaRPr>
          </a:p>
        </p:txBody>
      </p:sp>
      <p:sp>
        <p:nvSpPr>
          <p:cNvPr id="2" name="TextBox 1"/>
          <p:cNvSpPr txBox="1"/>
          <p:nvPr/>
        </p:nvSpPr>
        <p:spPr>
          <a:xfrm>
            <a:off x="3358361" y="6263407"/>
            <a:ext cx="184666" cy="369332"/>
          </a:xfrm>
          <a:prstGeom prst="rect">
            <a:avLst/>
          </a:prstGeom>
          <a:noFill/>
        </p:spPr>
        <p:txBody>
          <a:bodyPr wrap="none" rtlCol="0">
            <a:spAutoFit/>
          </a:bodyPr>
          <a:lstStyle/>
          <a:p>
            <a:endParaRPr lang="en-US" dirty="0"/>
          </a:p>
        </p:txBody>
      </p:sp>
      <p:pic>
        <p:nvPicPr>
          <p:cNvPr id="3" name="Picture 2" descr="Short-GEF logo colored NOTAG transparent cop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5589240"/>
            <a:ext cx="910212" cy="1063937"/>
          </a:xfrm>
          <a:prstGeom prst="rect">
            <a:avLst/>
          </a:prstGeom>
        </p:spPr>
      </p:pic>
      <p:pic>
        <p:nvPicPr>
          <p:cNvPr id="4" name="Picture 3" descr="World Bank logo.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9028" y="5661248"/>
            <a:ext cx="2083172" cy="944371"/>
          </a:xfrm>
          <a:prstGeom prst="rect">
            <a:avLst/>
          </a:prstGeom>
        </p:spPr>
      </p:pic>
      <p:pic>
        <p:nvPicPr>
          <p:cNvPr id="5" name="Picture 4" descr="UNDP_Logo-Blue w Tagline-ENG.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0258" y="4365104"/>
            <a:ext cx="5520334" cy="4265712"/>
          </a:xfrm>
          <a:prstGeom prst="rect">
            <a:avLst/>
          </a:prstGeom>
        </p:spPr>
      </p:pic>
    </p:spTree>
    <p:extLst>
      <p:ext uri="{BB962C8B-B14F-4D97-AF65-F5344CB8AC3E}">
        <p14:creationId xmlns:p14="http://schemas.microsoft.com/office/powerpoint/2010/main" val="3157069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0352" y="476672"/>
            <a:ext cx="740768" cy="4525963"/>
          </a:xfrm>
        </p:spPr>
        <p:txBody>
          <a:bodyPr/>
          <a:lstStyle/>
          <a:p>
            <a:endParaRPr lang="en-ZA" dirty="0" smtClean="0"/>
          </a:p>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955005247"/>
              </p:ext>
            </p:extLst>
          </p:nvPr>
        </p:nvGraphicFramePr>
        <p:xfrm>
          <a:off x="539552" y="476672"/>
          <a:ext cx="7920880" cy="5832643"/>
        </p:xfrm>
        <a:graphic>
          <a:graphicData uri="http://schemas.openxmlformats.org/drawingml/2006/table">
            <a:tbl>
              <a:tblPr firstRow="1" firstCol="1" bandRow="1"/>
              <a:tblGrid>
                <a:gridCol w="2152804"/>
                <a:gridCol w="943540"/>
                <a:gridCol w="1944216"/>
                <a:gridCol w="945813"/>
                <a:gridCol w="1934507"/>
              </a:tblGrid>
              <a:tr h="1041545">
                <a:tc>
                  <a:txBody>
                    <a:bodyPr/>
                    <a:lstStyle/>
                    <a:p>
                      <a:pPr>
                        <a:lnSpc>
                          <a:spcPct val="115000"/>
                        </a:lnSpc>
                        <a:spcAft>
                          <a:spcPts val="0"/>
                        </a:spcAft>
                      </a:pPr>
                      <a:r>
                        <a:rPr lang="en-ZA" sz="1800" b="1" dirty="0">
                          <a:solidFill>
                            <a:srgbClr val="FFFFFF"/>
                          </a:solidFill>
                          <a:effectLst/>
                          <a:latin typeface="Calibri"/>
                          <a:ea typeface="Times New Roman"/>
                        </a:rPr>
                        <a:t>Province</a:t>
                      </a:r>
                      <a:endParaRPr lang="en-ZA" sz="18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6933C"/>
                    </a:solidFill>
                  </a:tcPr>
                </a:tc>
                <a:tc gridSpan="2">
                  <a:txBody>
                    <a:bodyPr/>
                    <a:lstStyle/>
                    <a:p>
                      <a:pPr algn="ctr">
                        <a:lnSpc>
                          <a:spcPct val="115000"/>
                        </a:lnSpc>
                        <a:spcAft>
                          <a:spcPts val="0"/>
                        </a:spcAft>
                      </a:pPr>
                      <a:r>
                        <a:rPr lang="en-ZA" sz="2000" b="1" dirty="0">
                          <a:solidFill>
                            <a:srgbClr val="FFFFFF"/>
                          </a:solidFill>
                          <a:effectLst/>
                          <a:latin typeface="Calibri"/>
                          <a:ea typeface="Times New Roman"/>
                        </a:rPr>
                        <a:t>Protected Areas Proclaimed</a:t>
                      </a:r>
                      <a:endParaRPr lang="en-ZA" sz="20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6933C"/>
                    </a:solidFill>
                  </a:tcPr>
                </a:tc>
                <a:tc hMerge="1">
                  <a:txBody>
                    <a:bodyPr/>
                    <a:lstStyle/>
                    <a:p>
                      <a:endParaRPr lang="en-ZA"/>
                    </a:p>
                  </a:txBody>
                  <a:tcPr/>
                </a:tc>
                <a:tc gridSpan="2">
                  <a:txBody>
                    <a:bodyPr/>
                    <a:lstStyle/>
                    <a:p>
                      <a:pPr algn="ctr">
                        <a:lnSpc>
                          <a:spcPct val="115000"/>
                        </a:lnSpc>
                        <a:spcAft>
                          <a:spcPts val="0"/>
                        </a:spcAft>
                      </a:pPr>
                      <a:r>
                        <a:rPr lang="en-ZA" sz="2000" b="1" dirty="0">
                          <a:solidFill>
                            <a:srgbClr val="FFFFFF"/>
                          </a:solidFill>
                          <a:effectLst/>
                          <a:latin typeface="Calibri"/>
                          <a:ea typeface="Times New Roman"/>
                        </a:rPr>
                        <a:t>Protected Areas in Negotiation</a:t>
                      </a:r>
                      <a:endParaRPr lang="en-ZA" sz="20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76933C"/>
                    </a:solidFill>
                  </a:tcPr>
                </a:tc>
                <a:tc hMerge="1">
                  <a:txBody>
                    <a:bodyPr/>
                    <a:lstStyle/>
                    <a:p>
                      <a:endParaRPr lang="en-ZA"/>
                    </a:p>
                  </a:txBody>
                  <a:tcPr/>
                </a:tc>
              </a:tr>
              <a:tr h="798518">
                <a:tc>
                  <a:txBody>
                    <a:bodyPr/>
                    <a:lstStyle/>
                    <a:p>
                      <a:pPr algn="ctr">
                        <a:lnSpc>
                          <a:spcPct val="115000"/>
                        </a:lnSpc>
                        <a:spcAft>
                          <a:spcPts val="0"/>
                        </a:spcAft>
                      </a:pPr>
                      <a:r>
                        <a:rPr lang="en-ZA" sz="1800" b="1" dirty="0">
                          <a:solidFill>
                            <a:srgbClr val="000000"/>
                          </a:solidFill>
                          <a:effectLst/>
                          <a:latin typeface="Calibri"/>
                          <a:ea typeface="Times New Roman"/>
                        </a:rPr>
                        <a:t> </a:t>
                      </a:r>
                      <a:endParaRPr lang="en-ZA" sz="18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BF1DE"/>
                    </a:solidFill>
                  </a:tcPr>
                </a:tc>
                <a:tc>
                  <a:txBody>
                    <a:bodyPr/>
                    <a:lstStyle/>
                    <a:p>
                      <a:pPr algn="ctr">
                        <a:lnSpc>
                          <a:spcPct val="115000"/>
                        </a:lnSpc>
                        <a:spcAft>
                          <a:spcPts val="0"/>
                        </a:spcAft>
                      </a:pPr>
                      <a:r>
                        <a:rPr lang="en-ZA" sz="1800" b="1">
                          <a:solidFill>
                            <a:srgbClr val="000000"/>
                          </a:solidFill>
                          <a:effectLst/>
                          <a:latin typeface="Calibri"/>
                          <a:ea typeface="Times New Roman"/>
                        </a:rPr>
                        <a:t>Number</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BF1DE"/>
                    </a:solidFill>
                  </a:tcPr>
                </a:tc>
                <a:tc>
                  <a:txBody>
                    <a:bodyPr/>
                    <a:lstStyle/>
                    <a:p>
                      <a:pPr algn="ctr">
                        <a:lnSpc>
                          <a:spcPct val="115000"/>
                        </a:lnSpc>
                        <a:spcAft>
                          <a:spcPts val="0"/>
                        </a:spcAft>
                      </a:pPr>
                      <a:r>
                        <a:rPr lang="en-ZA" sz="1800" b="1">
                          <a:solidFill>
                            <a:srgbClr val="000000"/>
                          </a:solidFill>
                          <a:effectLst/>
                          <a:latin typeface="Calibri"/>
                          <a:ea typeface="Times New Roman"/>
                        </a:rPr>
                        <a:t>Hectares</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BF1DE"/>
                    </a:solidFill>
                  </a:tcPr>
                </a:tc>
                <a:tc>
                  <a:txBody>
                    <a:bodyPr/>
                    <a:lstStyle/>
                    <a:p>
                      <a:pPr algn="ctr">
                        <a:lnSpc>
                          <a:spcPct val="115000"/>
                        </a:lnSpc>
                        <a:spcAft>
                          <a:spcPts val="0"/>
                        </a:spcAft>
                      </a:pPr>
                      <a:r>
                        <a:rPr lang="en-ZA" sz="1800" b="1">
                          <a:solidFill>
                            <a:srgbClr val="000000"/>
                          </a:solidFill>
                          <a:effectLst/>
                          <a:latin typeface="Calibri"/>
                          <a:ea typeface="Times New Roman"/>
                        </a:rPr>
                        <a:t>Number</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BF1DE"/>
                    </a:solidFill>
                  </a:tcPr>
                </a:tc>
                <a:tc>
                  <a:txBody>
                    <a:bodyPr/>
                    <a:lstStyle/>
                    <a:p>
                      <a:pPr algn="ctr">
                        <a:lnSpc>
                          <a:spcPct val="115000"/>
                        </a:lnSpc>
                        <a:spcAft>
                          <a:spcPts val="0"/>
                        </a:spcAft>
                      </a:pPr>
                      <a:r>
                        <a:rPr lang="en-ZA" sz="1800" b="1" dirty="0">
                          <a:solidFill>
                            <a:srgbClr val="000000"/>
                          </a:solidFill>
                          <a:effectLst/>
                          <a:latin typeface="Calibri"/>
                          <a:ea typeface="Times New Roman"/>
                        </a:rPr>
                        <a:t>Hectares</a:t>
                      </a:r>
                      <a:endParaRPr lang="en-ZA" sz="18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BF1DE"/>
                    </a:solidFill>
                  </a:tcPr>
                </a:tc>
              </a:tr>
              <a:tr h="399258">
                <a:tc>
                  <a:txBody>
                    <a:bodyPr/>
                    <a:lstStyle/>
                    <a:p>
                      <a:pPr>
                        <a:lnSpc>
                          <a:spcPct val="115000"/>
                        </a:lnSpc>
                        <a:spcAft>
                          <a:spcPts val="0"/>
                        </a:spcAft>
                      </a:pPr>
                      <a:r>
                        <a:rPr lang="en-ZA" sz="1800" dirty="0">
                          <a:solidFill>
                            <a:srgbClr val="000000"/>
                          </a:solidFill>
                          <a:effectLst/>
                          <a:latin typeface="Calibri"/>
                          <a:ea typeface="Times New Roman"/>
                        </a:rPr>
                        <a:t>Eastern Cape</a:t>
                      </a:r>
                      <a:endParaRPr lang="en-ZA" sz="18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7</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dirty="0">
                          <a:solidFill>
                            <a:srgbClr val="000000"/>
                          </a:solidFill>
                          <a:effectLst/>
                          <a:latin typeface="Calibri"/>
                          <a:ea typeface="Times New Roman"/>
                        </a:rPr>
                        <a:t>90 448</a:t>
                      </a:r>
                      <a:endParaRPr lang="en-ZA" sz="18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6</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143 626</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399258">
                <a:tc>
                  <a:txBody>
                    <a:bodyPr/>
                    <a:lstStyle/>
                    <a:p>
                      <a:pPr>
                        <a:lnSpc>
                          <a:spcPct val="115000"/>
                        </a:lnSpc>
                        <a:spcAft>
                          <a:spcPts val="0"/>
                        </a:spcAft>
                      </a:pPr>
                      <a:r>
                        <a:rPr lang="en-ZA" sz="1800">
                          <a:solidFill>
                            <a:srgbClr val="000000"/>
                          </a:solidFill>
                          <a:effectLst/>
                          <a:latin typeface="Calibri"/>
                          <a:ea typeface="Times New Roman"/>
                        </a:rPr>
                        <a:t>Free Sate</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0</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0</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dirty="0">
                          <a:solidFill>
                            <a:srgbClr val="000000"/>
                          </a:solidFill>
                          <a:effectLst/>
                          <a:latin typeface="Calibri"/>
                          <a:ea typeface="Times New Roman"/>
                        </a:rPr>
                        <a:t>1</a:t>
                      </a:r>
                      <a:endParaRPr lang="en-ZA" sz="18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dirty="0">
                          <a:solidFill>
                            <a:srgbClr val="000000"/>
                          </a:solidFill>
                          <a:effectLst/>
                          <a:latin typeface="Calibri"/>
                          <a:ea typeface="Times New Roman"/>
                        </a:rPr>
                        <a:t>17 456</a:t>
                      </a:r>
                      <a:endParaRPr lang="en-ZA" sz="18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399258">
                <a:tc>
                  <a:txBody>
                    <a:bodyPr/>
                    <a:lstStyle/>
                    <a:p>
                      <a:pPr>
                        <a:lnSpc>
                          <a:spcPct val="115000"/>
                        </a:lnSpc>
                        <a:spcAft>
                          <a:spcPts val="0"/>
                        </a:spcAft>
                      </a:pPr>
                      <a:r>
                        <a:rPr lang="en-ZA" sz="1800">
                          <a:solidFill>
                            <a:srgbClr val="000000"/>
                          </a:solidFill>
                          <a:effectLst/>
                          <a:latin typeface="Calibri"/>
                          <a:ea typeface="Times New Roman"/>
                        </a:rPr>
                        <a:t>Gauteng</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0</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0</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11</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dirty="0">
                          <a:solidFill>
                            <a:srgbClr val="000000"/>
                          </a:solidFill>
                          <a:effectLst/>
                          <a:latin typeface="Calibri"/>
                          <a:ea typeface="Times New Roman"/>
                        </a:rPr>
                        <a:t>6 933</a:t>
                      </a:r>
                      <a:endParaRPr lang="en-ZA" sz="18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399258">
                <a:tc>
                  <a:txBody>
                    <a:bodyPr/>
                    <a:lstStyle/>
                    <a:p>
                      <a:pPr>
                        <a:lnSpc>
                          <a:spcPct val="115000"/>
                        </a:lnSpc>
                        <a:spcAft>
                          <a:spcPts val="0"/>
                        </a:spcAft>
                      </a:pPr>
                      <a:r>
                        <a:rPr lang="en-ZA" sz="1800" dirty="0" smtClean="0">
                          <a:solidFill>
                            <a:srgbClr val="000000"/>
                          </a:solidFill>
                          <a:effectLst/>
                          <a:latin typeface="Calibri"/>
                          <a:ea typeface="Times New Roman"/>
                        </a:rPr>
                        <a:t>KwaZulu-Natal</a:t>
                      </a:r>
                      <a:endParaRPr lang="en-ZA" sz="18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18</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58 490</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49</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187 157</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399258">
                <a:tc>
                  <a:txBody>
                    <a:bodyPr/>
                    <a:lstStyle/>
                    <a:p>
                      <a:pPr>
                        <a:lnSpc>
                          <a:spcPct val="115000"/>
                        </a:lnSpc>
                        <a:spcAft>
                          <a:spcPts val="0"/>
                        </a:spcAft>
                      </a:pPr>
                      <a:r>
                        <a:rPr lang="en-ZA" sz="1800">
                          <a:solidFill>
                            <a:srgbClr val="000000"/>
                          </a:solidFill>
                          <a:effectLst/>
                          <a:latin typeface="Calibri"/>
                          <a:ea typeface="Times New Roman"/>
                        </a:rPr>
                        <a:t>Limpopo</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0</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dirty="0">
                          <a:solidFill>
                            <a:srgbClr val="000000"/>
                          </a:solidFill>
                          <a:effectLst/>
                          <a:latin typeface="Calibri"/>
                          <a:ea typeface="Times New Roman"/>
                        </a:rPr>
                        <a:t>0</a:t>
                      </a:r>
                      <a:endParaRPr lang="en-ZA" sz="18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3</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56 010</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399258">
                <a:tc>
                  <a:txBody>
                    <a:bodyPr/>
                    <a:lstStyle/>
                    <a:p>
                      <a:pPr>
                        <a:lnSpc>
                          <a:spcPct val="115000"/>
                        </a:lnSpc>
                        <a:spcAft>
                          <a:spcPts val="0"/>
                        </a:spcAft>
                      </a:pPr>
                      <a:r>
                        <a:rPr lang="en-ZA" sz="1800">
                          <a:solidFill>
                            <a:srgbClr val="000000"/>
                          </a:solidFill>
                          <a:effectLst/>
                          <a:latin typeface="Calibri"/>
                          <a:ea typeface="Times New Roman"/>
                        </a:rPr>
                        <a:t>Mpumalanga</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7</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103 937</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5</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25 388</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399258">
                <a:tc>
                  <a:txBody>
                    <a:bodyPr/>
                    <a:lstStyle/>
                    <a:p>
                      <a:pPr>
                        <a:lnSpc>
                          <a:spcPct val="115000"/>
                        </a:lnSpc>
                        <a:spcAft>
                          <a:spcPts val="0"/>
                        </a:spcAft>
                      </a:pPr>
                      <a:r>
                        <a:rPr lang="en-ZA" sz="1800">
                          <a:solidFill>
                            <a:srgbClr val="000000"/>
                          </a:solidFill>
                          <a:effectLst/>
                          <a:latin typeface="Calibri"/>
                          <a:ea typeface="Times New Roman"/>
                        </a:rPr>
                        <a:t>North West</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0</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0</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2</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2 736</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399258">
                <a:tc>
                  <a:txBody>
                    <a:bodyPr/>
                    <a:lstStyle/>
                    <a:p>
                      <a:pPr>
                        <a:lnSpc>
                          <a:spcPct val="115000"/>
                        </a:lnSpc>
                        <a:spcAft>
                          <a:spcPts val="0"/>
                        </a:spcAft>
                      </a:pPr>
                      <a:r>
                        <a:rPr lang="en-ZA" sz="1800">
                          <a:solidFill>
                            <a:srgbClr val="000000"/>
                          </a:solidFill>
                          <a:effectLst/>
                          <a:latin typeface="Calibri"/>
                          <a:ea typeface="Times New Roman"/>
                        </a:rPr>
                        <a:t>Northern Cape</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4</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154 854</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15</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58 894</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399258">
                <a:tc>
                  <a:txBody>
                    <a:bodyPr/>
                    <a:lstStyle/>
                    <a:p>
                      <a:pPr>
                        <a:lnSpc>
                          <a:spcPct val="115000"/>
                        </a:lnSpc>
                        <a:spcAft>
                          <a:spcPts val="0"/>
                        </a:spcAft>
                      </a:pPr>
                      <a:r>
                        <a:rPr lang="en-ZA" sz="1800">
                          <a:solidFill>
                            <a:srgbClr val="000000"/>
                          </a:solidFill>
                          <a:effectLst/>
                          <a:latin typeface="Calibri"/>
                          <a:ea typeface="Times New Roman"/>
                        </a:rPr>
                        <a:t>Western Cape</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35</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43 665</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54</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15000"/>
                        </a:lnSpc>
                        <a:spcAft>
                          <a:spcPts val="0"/>
                        </a:spcAft>
                      </a:pPr>
                      <a:r>
                        <a:rPr lang="en-ZA" sz="1800">
                          <a:solidFill>
                            <a:srgbClr val="000000"/>
                          </a:solidFill>
                          <a:effectLst/>
                          <a:latin typeface="Calibri"/>
                          <a:ea typeface="Times New Roman"/>
                        </a:rPr>
                        <a:t>43 782</a:t>
                      </a:r>
                      <a:endParaRPr lang="en-ZA" sz="18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399258">
                <a:tc>
                  <a:txBody>
                    <a:bodyPr/>
                    <a:lstStyle/>
                    <a:p>
                      <a:pPr>
                        <a:lnSpc>
                          <a:spcPct val="115000"/>
                        </a:lnSpc>
                        <a:spcAft>
                          <a:spcPts val="0"/>
                        </a:spcAft>
                      </a:pPr>
                      <a:r>
                        <a:rPr lang="en-ZA" sz="2000" b="1">
                          <a:solidFill>
                            <a:srgbClr val="000000"/>
                          </a:solidFill>
                          <a:effectLst/>
                          <a:latin typeface="Calibri"/>
                          <a:ea typeface="Times New Roman"/>
                        </a:rPr>
                        <a:t>Total</a:t>
                      </a:r>
                      <a:endParaRPr lang="en-ZA" sz="20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a:txBody>
                    <a:bodyPr/>
                    <a:lstStyle/>
                    <a:p>
                      <a:pPr algn="r">
                        <a:lnSpc>
                          <a:spcPct val="115000"/>
                        </a:lnSpc>
                        <a:spcAft>
                          <a:spcPts val="0"/>
                        </a:spcAft>
                      </a:pPr>
                      <a:r>
                        <a:rPr lang="en-ZA" sz="2000" b="1">
                          <a:solidFill>
                            <a:srgbClr val="000000"/>
                          </a:solidFill>
                          <a:effectLst/>
                          <a:latin typeface="Calibri"/>
                          <a:ea typeface="Times New Roman"/>
                        </a:rPr>
                        <a:t>71</a:t>
                      </a:r>
                      <a:endParaRPr lang="en-ZA" sz="20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a:txBody>
                    <a:bodyPr/>
                    <a:lstStyle/>
                    <a:p>
                      <a:pPr algn="r">
                        <a:lnSpc>
                          <a:spcPct val="115000"/>
                        </a:lnSpc>
                        <a:spcAft>
                          <a:spcPts val="0"/>
                        </a:spcAft>
                      </a:pPr>
                      <a:r>
                        <a:rPr lang="en-ZA" sz="2000" b="1">
                          <a:solidFill>
                            <a:srgbClr val="000000"/>
                          </a:solidFill>
                          <a:effectLst/>
                          <a:latin typeface="Calibri"/>
                          <a:ea typeface="Times New Roman"/>
                        </a:rPr>
                        <a:t>451 395</a:t>
                      </a:r>
                      <a:endParaRPr lang="en-ZA" sz="20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a:txBody>
                    <a:bodyPr/>
                    <a:lstStyle/>
                    <a:p>
                      <a:pPr algn="r">
                        <a:lnSpc>
                          <a:spcPct val="115000"/>
                        </a:lnSpc>
                        <a:spcAft>
                          <a:spcPts val="0"/>
                        </a:spcAft>
                      </a:pPr>
                      <a:r>
                        <a:rPr lang="en-ZA" sz="2000" b="1">
                          <a:solidFill>
                            <a:srgbClr val="000000"/>
                          </a:solidFill>
                          <a:effectLst/>
                          <a:latin typeface="Calibri"/>
                          <a:ea typeface="Times New Roman"/>
                        </a:rPr>
                        <a:t>146</a:t>
                      </a:r>
                      <a:endParaRPr lang="en-ZA" sz="200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a:txBody>
                    <a:bodyPr/>
                    <a:lstStyle/>
                    <a:p>
                      <a:pPr algn="r">
                        <a:lnSpc>
                          <a:spcPct val="115000"/>
                        </a:lnSpc>
                        <a:spcAft>
                          <a:spcPts val="0"/>
                        </a:spcAft>
                      </a:pPr>
                      <a:r>
                        <a:rPr lang="en-ZA" sz="2000" b="1" dirty="0">
                          <a:solidFill>
                            <a:srgbClr val="000000"/>
                          </a:solidFill>
                          <a:effectLst/>
                          <a:latin typeface="Calibri"/>
                          <a:ea typeface="Times New Roman"/>
                        </a:rPr>
                        <a:t>541 981</a:t>
                      </a:r>
                      <a:endParaRPr lang="en-ZA" sz="2000" dirty="0">
                        <a:effectLst/>
                        <a:latin typeface="Times New Roman"/>
                        <a:ea typeface="Calibri"/>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bl>
          </a:graphicData>
        </a:graphic>
      </p:graphicFrame>
    </p:spTree>
    <p:extLst>
      <p:ext uri="{BB962C8B-B14F-4D97-AF65-F5344CB8AC3E}">
        <p14:creationId xmlns:p14="http://schemas.microsoft.com/office/powerpoint/2010/main" val="2150308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22925" y="1066800"/>
            <a:ext cx="3521075" cy="552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ZA" sz="2800" dirty="0">
              <a:solidFill>
                <a:schemeClr val="tx1"/>
              </a:solidFill>
            </a:endParaRPr>
          </a:p>
        </p:txBody>
      </p:sp>
      <p:grpSp>
        <p:nvGrpSpPr>
          <p:cNvPr id="10243" name="Group 8"/>
          <p:cNvGrpSpPr>
            <a:grpSpLocks/>
          </p:cNvGrpSpPr>
          <p:nvPr/>
        </p:nvGrpSpPr>
        <p:grpSpPr bwMode="auto">
          <a:xfrm>
            <a:off x="1547664" y="1341438"/>
            <a:ext cx="6048672" cy="4910137"/>
            <a:chOff x="-6178" y="1340768"/>
            <a:chExt cx="5802314" cy="4910434"/>
          </a:xfrm>
        </p:grpSpPr>
        <p:pic>
          <p:nvPicPr>
            <p:cNvPr id="10245" name="Content Placeholder 5"/>
            <p:cNvPicPr>
              <a:picLocks noChangeAspect="1"/>
            </p:cNvPicPr>
            <p:nvPr/>
          </p:nvPicPr>
          <p:blipFill>
            <a:blip r:embed="rId3">
              <a:extLst>
                <a:ext uri="{28A0092B-C50C-407E-A947-70E740481C1C}">
                  <a14:useLocalDpi xmlns:a14="http://schemas.microsoft.com/office/drawing/2010/main" val="0"/>
                </a:ext>
              </a:extLst>
            </a:blip>
            <a:srcRect l="7332" r="6439"/>
            <a:stretch>
              <a:fillRect/>
            </a:stretch>
          </p:blipFill>
          <p:spPr bwMode="auto">
            <a:xfrm>
              <a:off x="107504" y="1600200"/>
              <a:ext cx="55149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935" y="1340768"/>
              <a:ext cx="5791201" cy="446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2" name="Rectangle 11"/>
            <p:cNvSpPr/>
            <p:nvPr/>
          </p:nvSpPr>
          <p:spPr>
            <a:xfrm>
              <a:off x="-6178" y="5805088"/>
              <a:ext cx="5791201" cy="446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grpSp>
      <p:sp>
        <p:nvSpPr>
          <p:cNvPr id="10244" name="Content Placeholder 2"/>
          <p:cNvSpPr txBox="1">
            <a:spLocks/>
          </p:cNvSpPr>
          <p:nvPr/>
        </p:nvSpPr>
        <p:spPr bwMode="auto">
          <a:xfrm>
            <a:off x="207963" y="663575"/>
            <a:ext cx="9036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buFont typeface="Arial" charset="0"/>
              <a:buNone/>
            </a:pPr>
            <a:r>
              <a:rPr lang="en-ZA" altLang="en-US" sz="2800"/>
              <a:t>Of South Africa’s 8.7 mil ha of terrestrial protected areas, some 35 % are private protected areas</a:t>
            </a:r>
            <a:endParaRPr lang="en-ZA" altLang="en-US" sz="2800">
              <a:solidFill>
                <a:srgbClr val="FF0000"/>
              </a:solidFill>
            </a:endParaRPr>
          </a:p>
        </p:txBody>
      </p:sp>
    </p:spTree>
    <p:extLst>
      <p:ext uri="{BB962C8B-B14F-4D97-AF65-F5344CB8AC3E}">
        <p14:creationId xmlns:p14="http://schemas.microsoft.com/office/powerpoint/2010/main" val="273388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pPr eaLnBrk="1" hangingPunct="1"/>
            <a:r>
              <a:rPr lang="en-ZA" altLang="en-US" sz="3200" b="1" dirty="0" smtClean="0">
                <a:effectLst>
                  <a:outerShdw blurRad="38100" dist="38100" dir="2700000" algn="tl">
                    <a:srgbClr val="000000">
                      <a:alpha val="43137"/>
                    </a:srgbClr>
                  </a:outerShdw>
                </a:effectLst>
              </a:rPr>
              <a:t>Biodiversity stewardship resource mobilisation for protected area expansion</a:t>
            </a:r>
            <a:endParaRPr lang="en-US" altLang="en-US" sz="3200" b="1" dirty="0" smtClean="0">
              <a:solidFill>
                <a:srgbClr val="008000"/>
              </a:solidFill>
              <a:effectLst>
                <a:outerShdw blurRad="38100" dist="38100" dir="2700000" algn="tl">
                  <a:srgbClr val="000000">
                    <a:alpha val="43137"/>
                  </a:srgbClr>
                </a:outerShdw>
              </a:effectLst>
            </a:endParaRPr>
          </a:p>
        </p:txBody>
      </p:sp>
      <p:sp>
        <p:nvSpPr>
          <p:cNvPr id="3075" name="Content Placeholder 2"/>
          <p:cNvSpPr>
            <a:spLocks noGrp="1"/>
          </p:cNvSpPr>
          <p:nvPr>
            <p:ph idx="1"/>
          </p:nvPr>
        </p:nvSpPr>
        <p:spPr>
          <a:xfrm>
            <a:off x="107504" y="1052736"/>
            <a:ext cx="7416824" cy="4557713"/>
          </a:xfrm>
        </p:spPr>
        <p:txBody>
          <a:bodyPr/>
          <a:lstStyle/>
          <a:p>
            <a:pPr marL="0" indent="0" fontAlgn="t">
              <a:buFont typeface="Arial" charset="0"/>
              <a:buNone/>
              <a:defRPr/>
            </a:pPr>
            <a:r>
              <a:rPr lang="en-ZA" sz="2100" b="1" dirty="0" smtClean="0"/>
              <a:t>Cost to the state across two models for protected area expansion</a:t>
            </a:r>
          </a:p>
          <a:p>
            <a:pPr marL="0" indent="0" fontAlgn="t">
              <a:buNone/>
              <a:defRPr/>
            </a:pPr>
            <a:endParaRPr lang="en-ZA" sz="2100" dirty="0" smtClean="0"/>
          </a:p>
          <a:p>
            <a:pPr fontAlgn="t">
              <a:buFontTx/>
              <a:buChar char="-"/>
              <a:defRPr/>
            </a:pPr>
            <a:endParaRPr lang="en-ZA" sz="2100" dirty="0" smtClean="0"/>
          </a:p>
          <a:p>
            <a:pPr fontAlgn="t">
              <a:buFontTx/>
              <a:buChar char="-"/>
              <a:defRPr/>
            </a:pPr>
            <a:endParaRPr lang="en-ZA" sz="2100" dirty="0"/>
          </a:p>
          <a:p>
            <a:pPr fontAlgn="t">
              <a:buFontTx/>
              <a:buChar char="-"/>
              <a:defRPr/>
            </a:pPr>
            <a:endParaRPr lang="en-ZA" sz="2100" dirty="0" smtClean="0"/>
          </a:p>
          <a:p>
            <a:pPr marL="0" indent="0" fontAlgn="t">
              <a:buNone/>
              <a:defRPr/>
            </a:pPr>
            <a:endParaRPr lang="en-ZA" sz="2100" dirty="0" smtClean="0"/>
          </a:p>
          <a:p>
            <a:pPr marL="0" indent="0" fontAlgn="t">
              <a:buNone/>
              <a:defRPr/>
            </a:pPr>
            <a:endParaRPr lang="en-ZA" sz="2100" dirty="0" smtClean="0"/>
          </a:p>
          <a:p>
            <a:pPr marL="0" indent="0" fontAlgn="t">
              <a:buNone/>
              <a:defRPr/>
            </a:pPr>
            <a:r>
              <a:rPr lang="en-ZA" sz="2100" b="1" dirty="0" smtClean="0"/>
              <a:t>Biodiversity stewardship model is at least  90 times less costly to conservation authority than land purchase, in some areas as much as 500 times</a:t>
            </a:r>
            <a:endParaRPr lang="en-ZA" sz="2100" b="1" u="sng" dirty="0" smtClean="0"/>
          </a:p>
          <a:p>
            <a:pPr marL="0" indent="0" eaLnBrk="1" hangingPunct="1">
              <a:buNone/>
              <a:defRPr/>
            </a:pPr>
            <a:endParaRPr lang="en-US" altLang="en-US" dirty="0" smtClean="0">
              <a:solidFill>
                <a:srgbClr val="008000"/>
              </a:solidFill>
            </a:endParaRPr>
          </a:p>
        </p:txBody>
      </p:sp>
      <p:sp>
        <p:nvSpPr>
          <p:cNvPr id="6" name="Rectangle 5"/>
          <p:cNvSpPr/>
          <p:nvPr/>
        </p:nvSpPr>
        <p:spPr>
          <a:xfrm>
            <a:off x="7235788" y="4077072"/>
            <a:ext cx="190821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1600" i="1" dirty="0" smtClean="0">
                <a:solidFill>
                  <a:schemeClr val="tx1"/>
                </a:solidFill>
              </a:rPr>
              <a:t>Preliminary results</a:t>
            </a:r>
          </a:p>
          <a:p>
            <a:pPr algn="r"/>
            <a:r>
              <a:rPr lang="en-ZA" sz="1600" i="1" dirty="0" smtClean="0">
                <a:solidFill>
                  <a:schemeClr val="tx1"/>
                </a:solidFill>
              </a:rPr>
              <a:t>Tracey Cumming</a:t>
            </a:r>
          </a:p>
          <a:p>
            <a:pPr algn="r"/>
            <a:r>
              <a:rPr lang="en-ZA" sz="1600" i="1" dirty="0" smtClean="0">
                <a:solidFill>
                  <a:schemeClr val="tx1"/>
                </a:solidFill>
              </a:rPr>
              <a:t>SANB</a:t>
            </a:r>
            <a:r>
              <a:rPr lang="en-ZA" sz="1600" dirty="0" smtClean="0">
                <a:solidFill>
                  <a:schemeClr val="tx1"/>
                </a:solidFill>
              </a:rPr>
              <a:t>I </a:t>
            </a:r>
            <a:endParaRPr lang="en-ZA" sz="16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27419626"/>
              </p:ext>
            </p:extLst>
          </p:nvPr>
        </p:nvGraphicFramePr>
        <p:xfrm>
          <a:off x="314104" y="1700808"/>
          <a:ext cx="6936432" cy="1800200"/>
        </p:xfrm>
        <a:graphic>
          <a:graphicData uri="http://schemas.openxmlformats.org/drawingml/2006/table">
            <a:tbl>
              <a:tblPr firstRow="1" bandRow="1"/>
              <a:tblGrid>
                <a:gridCol w="3468216"/>
                <a:gridCol w="3468216"/>
              </a:tblGrid>
              <a:tr h="611154">
                <a:tc>
                  <a:txBody>
                    <a:bodyPr/>
                    <a:lstStyle/>
                    <a:p>
                      <a:pPr>
                        <a:lnSpc>
                          <a:spcPct val="115000"/>
                        </a:lnSpc>
                        <a:spcAft>
                          <a:spcPts val="0"/>
                        </a:spcAft>
                      </a:pPr>
                      <a:r>
                        <a:rPr lang="en-ZA" sz="2000" b="1" dirty="0">
                          <a:effectLst/>
                          <a:latin typeface="Calibri"/>
                          <a:ea typeface="Calibri"/>
                        </a:rPr>
                        <a:t>Biodiversity Stewardship </a:t>
                      </a:r>
                      <a:endParaRPr lang="en-ZA" sz="2000" dirty="0">
                        <a:effectLst/>
                        <a:latin typeface="Times New Roman"/>
                        <a:ea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6923C"/>
                    </a:solidFill>
                  </a:tcPr>
                </a:tc>
                <a:tc>
                  <a:txBody>
                    <a:bodyPr/>
                    <a:lstStyle/>
                    <a:p>
                      <a:pPr>
                        <a:lnSpc>
                          <a:spcPct val="115000"/>
                        </a:lnSpc>
                        <a:spcAft>
                          <a:spcPts val="0"/>
                        </a:spcAft>
                      </a:pPr>
                      <a:r>
                        <a:rPr lang="en-ZA" sz="2000" b="1" dirty="0">
                          <a:effectLst/>
                          <a:latin typeface="Calibri"/>
                          <a:ea typeface="Calibri"/>
                        </a:rPr>
                        <a:t>Land Acquisition</a:t>
                      </a:r>
                      <a:endParaRPr lang="en-ZA" sz="2000" dirty="0">
                        <a:effectLst/>
                        <a:latin typeface="Times New Roman"/>
                        <a:ea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6923C"/>
                    </a:solidFill>
                  </a:tcPr>
                </a:tc>
              </a:tr>
              <a:tr h="1189046">
                <a:tc>
                  <a:txBody>
                    <a:bodyPr/>
                    <a:lstStyle/>
                    <a:p>
                      <a:pPr>
                        <a:lnSpc>
                          <a:spcPct val="115000"/>
                        </a:lnSpc>
                        <a:spcAft>
                          <a:spcPts val="0"/>
                        </a:spcAft>
                      </a:pPr>
                      <a:r>
                        <a:rPr lang="en-ZA" sz="2000" dirty="0">
                          <a:effectLst/>
                          <a:latin typeface="Calibri"/>
                          <a:ea typeface="Calibri"/>
                        </a:rPr>
                        <a:t>Negotiation (for stewardship) and </a:t>
                      </a:r>
                      <a:r>
                        <a:rPr lang="en-ZA" sz="2000" dirty="0" smtClean="0">
                          <a:effectLst/>
                          <a:latin typeface="Calibri"/>
                          <a:ea typeface="Calibri"/>
                        </a:rPr>
                        <a:t>legal declaration</a:t>
                      </a:r>
                      <a:endParaRPr lang="en-ZA" sz="2000" dirty="0">
                        <a:effectLst/>
                        <a:latin typeface="Times New Roman"/>
                        <a:ea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B"/>
                    </a:solidFill>
                  </a:tcPr>
                </a:tc>
                <a:tc>
                  <a:txBody>
                    <a:bodyPr/>
                    <a:lstStyle/>
                    <a:p>
                      <a:pPr>
                        <a:lnSpc>
                          <a:spcPct val="115000"/>
                        </a:lnSpc>
                        <a:spcAft>
                          <a:spcPts val="0"/>
                        </a:spcAft>
                      </a:pPr>
                      <a:r>
                        <a:rPr lang="en-ZA" sz="2000" dirty="0">
                          <a:effectLst/>
                          <a:latin typeface="Calibri"/>
                          <a:ea typeface="Calibri"/>
                        </a:rPr>
                        <a:t>Negotiation (for sale), purchase (cost of land) and legal declaration costs</a:t>
                      </a:r>
                      <a:endParaRPr lang="en-ZA" sz="2000" dirty="0">
                        <a:effectLst/>
                        <a:latin typeface="Times New Roman"/>
                        <a:ea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2D69B"/>
                    </a:solidFill>
                  </a:tcPr>
                </a:tc>
              </a:tr>
            </a:tbl>
          </a:graphicData>
        </a:graphic>
      </p:graphicFrame>
    </p:spTree>
    <p:extLst>
      <p:ext uri="{BB962C8B-B14F-4D97-AF65-F5344CB8AC3E}">
        <p14:creationId xmlns:p14="http://schemas.microsoft.com/office/powerpoint/2010/main" val="1292817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pPr eaLnBrk="1" hangingPunct="1"/>
            <a:r>
              <a:rPr lang="en-ZA" altLang="en-US" sz="3200" b="1" dirty="0" smtClean="0">
                <a:effectLst>
                  <a:outerShdw blurRad="38100" dist="38100" dir="2700000" algn="tl">
                    <a:srgbClr val="000000">
                      <a:alpha val="43137"/>
                    </a:srgbClr>
                  </a:outerShdw>
                </a:effectLst>
              </a:rPr>
              <a:t>Biodiversity stewardship resource mobilisation for protected area expansion</a:t>
            </a:r>
            <a:endParaRPr lang="en-US" altLang="en-US" sz="3200" b="1" dirty="0" smtClean="0">
              <a:solidFill>
                <a:srgbClr val="008000"/>
              </a:solidFill>
              <a:effectLst>
                <a:outerShdw blurRad="38100" dist="38100" dir="2700000" algn="tl">
                  <a:srgbClr val="000000">
                    <a:alpha val="43137"/>
                  </a:srgbClr>
                </a:outerShdw>
              </a:effectLst>
            </a:endParaRPr>
          </a:p>
        </p:txBody>
      </p:sp>
      <p:sp>
        <p:nvSpPr>
          <p:cNvPr id="3075" name="Content Placeholder 2"/>
          <p:cNvSpPr>
            <a:spLocks noGrp="1"/>
          </p:cNvSpPr>
          <p:nvPr>
            <p:ph idx="1"/>
          </p:nvPr>
        </p:nvSpPr>
        <p:spPr>
          <a:xfrm>
            <a:off x="323528" y="1052736"/>
            <a:ext cx="7704856" cy="4557713"/>
          </a:xfrm>
        </p:spPr>
        <p:txBody>
          <a:bodyPr/>
          <a:lstStyle/>
          <a:p>
            <a:pPr marL="0" indent="0" fontAlgn="t">
              <a:buFont typeface="Arial" charset="0"/>
              <a:buNone/>
              <a:defRPr/>
            </a:pPr>
            <a:r>
              <a:rPr lang="en-ZA" sz="2300" b="1" u="sng" dirty="0" smtClean="0"/>
              <a:t>Managing protected areas (annual cost)</a:t>
            </a:r>
            <a:endParaRPr lang="en-ZA" sz="2300" u="sng" dirty="0" smtClean="0"/>
          </a:p>
          <a:p>
            <a:pPr fontAlgn="t">
              <a:defRPr/>
            </a:pPr>
            <a:r>
              <a:rPr lang="en-ZA" sz="2300" dirty="0" smtClean="0"/>
              <a:t>Biodiversity stewardship model is </a:t>
            </a:r>
            <a:r>
              <a:rPr lang="en-ZA" sz="2300" b="1" dirty="0" smtClean="0"/>
              <a:t>4</a:t>
            </a:r>
            <a:r>
              <a:rPr lang="en-ZA" sz="2300" dirty="0" smtClean="0"/>
              <a:t> </a:t>
            </a:r>
            <a:r>
              <a:rPr lang="en-ZA" sz="2300" b="1" dirty="0" smtClean="0"/>
              <a:t>– 17 times less costly to the conservation authority </a:t>
            </a:r>
            <a:r>
              <a:rPr lang="en-ZA" sz="2300" dirty="0" smtClean="0"/>
              <a:t>than managing their own protected areas (depending on biome–related biodiversity management costs)</a:t>
            </a:r>
          </a:p>
          <a:p>
            <a:pPr fontAlgn="t">
              <a:defRPr/>
            </a:pPr>
            <a:r>
              <a:rPr lang="en-ZA" sz="2300" dirty="0" smtClean="0"/>
              <a:t>Costs supplemented  by NGO involvement – often a three way partnership between landowner, state and NGO</a:t>
            </a:r>
          </a:p>
          <a:p>
            <a:pPr fontAlgn="t">
              <a:defRPr/>
            </a:pPr>
            <a:r>
              <a:rPr lang="en-ZA" sz="2300" dirty="0" smtClean="0"/>
              <a:t>One province in study which had METT scores for both biodiversity stewardship PAs and state run PAs – METT average same for both </a:t>
            </a:r>
          </a:p>
          <a:p>
            <a:pPr fontAlgn="t">
              <a:defRPr/>
            </a:pPr>
            <a:endParaRPr lang="en-ZA" sz="2100" dirty="0" smtClean="0"/>
          </a:p>
          <a:p>
            <a:pPr marL="0" indent="0" eaLnBrk="1" hangingPunct="1">
              <a:buNone/>
              <a:defRPr/>
            </a:pPr>
            <a:endParaRPr lang="en-US" altLang="en-US" dirty="0" smtClean="0">
              <a:solidFill>
                <a:srgbClr val="008000"/>
              </a:solidFill>
            </a:endParaRPr>
          </a:p>
        </p:txBody>
      </p:sp>
      <p:sp>
        <p:nvSpPr>
          <p:cNvPr id="6" name="Rectangle 5"/>
          <p:cNvSpPr/>
          <p:nvPr/>
        </p:nvSpPr>
        <p:spPr>
          <a:xfrm>
            <a:off x="7235788" y="4077072"/>
            <a:ext cx="190821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1600" i="1" dirty="0">
                <a:solidFill>
                  <a:prstClr val="black"/>
                </a:solidFill>
              </a:rPr>
              <a:t>Preliminary results</a:t>
            </a:r>
          </a:p>
          <a:p>
            <a:pPr algn="r"/>
            <a:r>
              <a:rPr lang="en-ZA" sz="1600" i="1" dirty="0">
                <a:solidFill>
                  <a:prstClr val="black"/>
                </a:solidFill>
              </a:rPr>
              <a:t>Tracey Cumming</a:t>
            </a:r>
          </a:p>
          <a:p>
            <a:pPr algn="r"/>
            <a:r>
              <a:rPr lang="en-ZA" sz="1600" i="1" dirty="0">
                <a:solidFill>
                  <a:prstClr val="black"/>
                </a:solidFill>
              </a:rPr>
              <a:t>SANB</a:t>
            </a:r>
            <a:r>
              <a:rPr lang="en-ZA" sz="1600" dirty="0">
                <a:solidFill>
                  <a:prstClr val="black"/>
                </a:solidFill>
              </a:rPr>
              <a:t>I </a:t>
            </a:r>
          </a:p>
        </p:txBody>
      </p:sp>
    </p:spTree>
    <p:extLst>
      <p:ext uri="{BB962C8B-B14F-4D97-AF65-F5344CB8AC3E}">
        <p14:creationId xmlns:p14="http://schemas.microsoft.com/office/powerpoint/2010/main" val="1263218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pPr eaLnBrk="1" hangingPunct="1"/>
            <a:r>
              <a:rPr lang="en-ZA" altLang="en-US" sz="3200" b="1" dirty="0" smtClean="0">
                <a:effectLst>
                  <a:outerShdw blurRad="38100" dist="38100" dir="2700000" algn="tl">
                    <a:srgbClr val="000000">
                      <a:alpha val="43137"/>
                    </a:srgbClr>
                  </a:outerShdw>
                </a:effectLst>
              </a:rPr>
              <a:t>Fiscal incentives to support private sector resource mobilisation for protected areas</a:t>
            </a:r>
            <a:endParaRPr lang="en-US" altLang="en-US" sz="3200" b="1" dirty="0" smtClean="0">
              <a:solidFill>
                <a:srgbClr val="008000"/>
              </a:solidFill>
              <a:effectLst>
                <a:outerShdw blurRad="38100" dist="38100" dir="2700000" algn="tl">
                  <a:srgbClr val="000000">
                    <a:alpha val="43137"/>
                  </a:srgbClr>
                </a:outerShdw>
              </a:effectLst>
            </a:endParaRPr>
          </a:p>
        </p:txBody>
      </p:sp>
      <p:sp>
        <p:nvSpPr>
          <p:cNvPr id="3075" name="Content Placeholder 2"/>
          <p:cNvSpPr>
            <a:spLocks noGrp="1"/>
          </p:cNvSpPr>
          <p:nvPr>
            <p:ph idx="1"/>
          </p:nvPr>
        </p:nvSpPr>
        <p:spPr>
          <a:xfrm>
            <a:off x="128588" y="1143000"/>
            <a:ext cx="8872537" cy="4557713"/>
          </a:xfrm>
        </p:spPr>
        <p:txBody>
          <a:bodyPr/>
          <a:lstStyle/>
          <a:p>
            <a:pPr eaLnBrk="1" hangingPunct="1">
              <a:spcBef>
                <a:spcPct val="0"/>
              </a:spcBef>
            </a:pPr>
            <a:r>
              <a:rPr lang="en-ZA" altLang="en-US" sz="2400" dirty="0" smtClean="0"/>
              <a:t>Fiscal incentives developed in property rates and income tax legislation supporting biodiversity stewardship</a:t>
            </a:r>
          </a:p>
          <a:p>
            <a:pPr eaLnBrk="1" hangingPunct="1">
              <a:spcBef>
                <a:spcPct val="0"/>
              </a:spcBef>
            </a:pPr>
            <a:r>
              <a:rPr lang="en-ZA" altLang="en-US" sz="2400" dirty="0" smtClean="0"/>
              <a:t>Income tax: </a:t>
            </a:r>
          </a:p>
          <a:p>
            <a:pPr lvl="1" eaLnBrk="1" hangingPunct="1">
              <a:spcBef>
                <a:spcPct val="0"/>
              </a:spcBef>
            </a:pPr>
            <a:r>
              <a:rPr lang="en-ZA" altLang="en-US" sz="2400" dirty="0" smtClean="0"/>
              <a:t>deductions based on the cost of managing the protected area</a:t>
            </a:r>
          </a:p>
          <a:p>
            <a:pPr lvl="1" eaLnBrk="1" hangingPunct="1">
              <a:spcBef>
                <a:spcPct val="0"/>
              </a:spcBef>
            </a:pPr>
            <a:r>
              <a:rPr lang="en-ZA" altLang="en-US" sz="2400" dirty="0" smtClean="0"/>
              <a:t>a deduction based on a portion of the value of the land, acknowledging the landowner's relinquishment of development rights</a:t>
            </a:r>
          </a:p>
          <a:p>
            <a:pPr eaLnBrk="1" hangingPunct="1">
              <a:spcBef>
                <a:spcPct val="0"/>
              </a:spcBef>
            </a:pPr>
            <a:r>
              <a:rPr lang="en-ZA" altLang="en-US" sz="2400" dirty="0" smtClean="0"/>
              <a:t>The property rates exemptions are applicable largely to portions of protected areas (state and privately owned) not generating income</a:t>
            </a:r>
          </a:p>
          <a:p>
            <a:pPr marL="0" indent="0" eaLnBrk="1" hangingPunct="1">
              <a:spcBef>
                <a:spcPct val="0"/>
              </a:spcBef>
              <a:buNone/>
            </a:pPr>
            <a:endParaRPr lang="en-ZA" altLang="en-US" sz="2400" dirty="0" smtClean="0"/>
          </a:p>
        </p:txBody>
      </p:sp>
    </p:spTree>
    <p:extLst>
      <p:ext uri="{BB962C8B-B14F-4D97-AF65-F5344CB8AC3E}">
        <p14:creationId xmlns:p14="http://schemas.microsoft.com/office/powerpoint/2010/main" val="279389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6038"/>
            <a:ext cx="8229600" cy="1143000"/>
          </a:xfrm>
        </p:spPr>
        <p:txBody>
          <a:bodyPr/>
          <a:lstStyle/>
          <a:p>
            <a:pPr eaLnBrk="1" hangingPunct="1"/>
            <a:r>
              <a:rPr lang="en-ZA" altLang="en-US" sz="3600" b="1" dirty="0" smtClean="0">
                <a:effectLst>
                  <a:outerShdw blurRad="38100" dist="38100" dir="2700000" algn="tl">
                    <a:srgbClr val="000000">
                      <a:alpha val="43137"/>
                    </a:srgbClr>
                  </a:outerShdw>
                </a:effectLst>
              </a:rPr>
              <a:t>Fiscal incentives to support private sector resource mobilisation for protected areas</a:t>
            </a:r>
            <a:endParaRPr lang="en-US" altLang="en-US" sz="3600" b="1" dirty="0" smtClean="0">
              <a:solidFill>
                <a:srgbClr val="008000"/>
              </a:solidFill>
              <a:effectLst>
                <a:outerShdw blurRad="38100" dist="38100" dir="2700000" algn="tl">
                  <a:srgbClr val="000000">
                    <a:alpha val="43137"/>
                  </a:srgbClr>
                </a:outerShdw>
              </a:effectLst>
            </a:endParaRPr>
          </a:p>
        </p:txBody>
      </p:sp>
      <p:sp>
        <p:nvSpPr>
          <p:cNvPr id="2" name="Rectangle 1"/>
          <p:cNvSpPr/>
          <p:nvPr/>
        </p:nvSpPr>
        <p:spPr>
          <a:xfrm>
            <a:off x="0" y="1069975"/>
            <a:ext cx="9144000" cy="45116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ZA">
              <a:solidFill>
                <a:prstClr val="white"/>
              </a:solidFill>
            </a:endParaRPr>
          </a:p>
        </p:txBody>
      </p:sp>
      <p:pic>
        <p:nvPicPr>
          <p:cNvPr id="1331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619672" y="1484784"/>
            <a:ext cx="6381750" cy="368570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581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67544" y="0"/>
            <a:ext cx="8229600" cy="755576"/>
          </a:xfrm>
        </p:spPr>
        <p:txBody>
          <a:bodyPr/>
          <a:lstStyle/>
          <a:p>
            <a:pPr eaLnBrk="1" hangingPunct="1"/>
            <a:r>
              <a:rPr lang="en-US" altLang="en-US" sz="3200" b="1" dirty="0" smtClean="0">
                <a:effectLst>
                  <a:outerShdw blurRad="38100" dist="38100" dir="2700000" algn="tl">
                    <a:srgbClr val="000000">
                      <a:alpha val="43137"/>
                    </a:srgbClr>
                  </a:outerShdw>
                </a:effectLst>
              </a:rPr>
              <a:t>GEF investment in Biodiversity Stewardship </a:t>
            </a:r>
          </a:p>
        </p:txBody>
      </p:sp>
      <p:sp>
        <p:nvSpPr>
          <p:cNvPr id="3" name="Content Placeholder 2"/>
          <p:cNvSpPr>
            <a:spLocks noGrp="1"/>
          </p:cNvSpPr>
          <p:nvPr>
            <p:ph idx="1"/>
          </p:nvPr>
        </p:nvSpPr>
        <p:spPr>
          <a:xfrm>
            <a:off x="0" y="620688"/>
            <a:ext cx="9144000" cy="4392488"/>
          </a:xfrm>
        </p:spPr>
        <p:txBody>
          <a:bodyPr/>
          <a:lstStyle/>
          <a:p>
            <a:r>
              <a:rPr lang="en-ZA" sz="2800" dirty="0" smtClean="0"/>
              <a:t>South Africa and UNDP Partnership  has been a catalyst for  many  of our successes:</a:t>
            </a:r>
          </a:p>
          <a:p>
            <a:r>
              <a:rPr lang="en-ZA" sz="2800" dirty="0" smtClean="0"/>
              <a:t>Feasibility of Biodiversity Stewardship model</a:t>
            </a:r>
          </a:p>
          <a:p>
            <a:r>
              <a:rPr lang="en-ZA" sz="2800" dirty="0" smtClean="0"/>
              <a:t>Model development and pilot</a:t>
            </a:r>
          </a:p>
          <a:p>
            <a:r>
              <a:rPr lang="en-ZA" sz="2800" dirty="0" smtClean="0"/>
              <a:t>Growth of Biodiversity Stewardship across Cape Floristic Region (CAPE) – almost $800 000, incl. implementation and enabling mechanisms, such as fiscal incentives</a:t>
            </a:r>
          </a:p>
          <a:p>
            <a:r>
              <a:rPr lang="en-ZA" sz="2800" dirty="0" smtClean="0"/>
              <a:t>Grasslands programme – co-funded stewardship posts at provincial and national (enabling) level, and NGOs</a:t>
            </a:r>
          </a:p>
          <a:p>
            <a:endParaRPr lang="en-ZA" dirty="0" smtClean="0"/>
          </a:p>
          <a:p>
            <a:endParaRPr lang="en-ZA" dirty="0" smtClean="0"/>
          </a:p>
        </p:txBody>
      </p:sp>
      <p:pic>
        <p:nvPicPr>
          <p:cNvPr id="4" name="Picture 3" descr="Short-GEF logo colored NOTAG transparent cop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679630"/>
            <a:ext cx="1008112" cy="1178370"/>
          </a:xfrm>
          <a:prstGeom prst="rect">
            <a:avLst/>
          </a:prstGeom>
        </p:spPr>
      </p:pic>
      <p:pic>
        <p:nvPicPr>
          <p:cNvPr id="5" name="Picture 4" descr="UNDP_Logo-Blue w Tagline-ENG.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4509120"/>
            <a:ext cx="5520334" cy="4265712"/>
          </a:xfrm>
          <a:prstGeom prst="rect">
            <a:avLst/>
          </a:prstGeom>
        </p:spPr>
      </p:pic>
      <p:pic>
        <p:nvPicPr>
          <p:cNvPr id="6" name="Picture 5" descr="World Bank logo.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9028" y="5661248"/>
            <a:ext cx="2083172" cy="944371"/>
          </a:xfrm>
          <a:prstGeom prst="rect">
            <a:avLst/>
          </a:prstGeom>
        </p:spPr>
      </p:pic>
    </p:spTree>
    <p:extLst>
      <p:ext uri="{BB962C8B-B14F-4D97-AF65-F5344CB8AC3E}">
        <p14:creationId xmlns:p14="http://schemas.microsoft.com/office/powerpoint/2010/main" val="194899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67544" y="404664"/>
            <a:ext cx="8229600" cy="1143000"/>
          </a:xfrm>
        </p:spPr>
        <p:txBody>
          <a:bodyPr/>
          <a:lstStyle/>
          <a:p>
            <a:pPr eaLnBrk="1" hangingPunct="1"/>
            <a:r>
              <a:rPr lang="en-US" altLang="en-US" sz="3200" b="1" dirty="0" smtClean="0">
                <a:effectLst>
                  <a:outerShdw blurRad="38100" dist="38100" dir="2700000" algn="tl">
                    <a:srgbClr val="000000">
                      <a:alpha val="43137"/>
                    </a:srgbClr>
                  </a:outerShdw>
                </a:effectLst>
              </a:rPr>
              <a:t>South Africa’s GEF 5 projects supporting Biodiversity Stewardship and financial sustainability</a:t>
            </a:r>
          </a:p>
        </p:txBody>
      </p:sp>
      <p:sp>
        <p:nvSpPr>
          <p:cNvPr id="3075" name="Content Placeholder 2"/>
          <p:cNvSpPr>
            <a:spLocks noGrp="1"/>
          </p:cNvSpPr>
          <p:nvPr>
            <p:ph idx="1"/>
          </p:nvPr>
        </p:nvSpPr>
        <p:spPr>
          <a:xfrm>
            <a:off x="128588" y="1916832"/>
            <a:ext cx="8872537" cy="3783881"/>
          </a:xfrm>
        </p:spPr>
        <p:txBody>
          <a:bodyPr/>
          <a:lstStyle/>
          <a:p>
            <a:pPr eaLnBrk="1" hangingPunct="1">
              <a:defRPr/>
            </a:pPr>
            <a:r>
              <a:rPr lang="en-US" altLang="en-US" sz="2800" dirty="0" smtClean="0"/>
              <a:t>South Africa’s GEF 5 Protected Area and Mainstreaming projects both include substantial investments in Biodiversity Stewardship, as well as specific investments to ensure financial sustainability of the protected area estate</a:t>
            </a:r>
          </a:p>
          <a:p>
            <a:pPr marL="0" indent="0" eaLnBrk="1" hangingPunct="1">
              <a:buNone/>
              <a:defRPr/>
            </a:pPr>
            <a:endParaRPr lang="en-US" altLang="en-US" sz="2800" dirty="0" smtClean="0">
              <a:solidFill>
                <a:srgbClr val="FF0000"/>
              </a:solidFill>
            </a:endParaRPr>
          </a:p>
        </p:txBody>
      </p:sp>
      <p:pic>
        <p:nvPicPr>
          <p:cNvPr id="2" name="Picture 1" descr="UNDP_Logo-Blue w Tagline-ENG.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4653136"/>
            <a:ext cx="4720325" cy="3647524"/>
          </a:xfrm>
          <a:prstGeom prst="rect">
            <a:avLst/>
          </a:prstGeom>
        </p:spPr>
      </p:pic>
      <p:pic>
        <p:nvPicPr>
          <p:cNvPr id="3" name="Picture 2" descr="Short-GEF logo colored NOTAG transparent cop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928" y="5679630"/>
            <a:ext cx="1008112" cy="1178370"/>
          </a:xfrm>
          <a:prstGeom prst="rect">
            <a:avLst/>
          </a:prstGeom>
        </p:spPr>
      </p:pic>
    </p:spTree>
    <p:extLst>
      <p:ext uri="{BB962C8B-B14F-4D97-AF65-F5344CB8AC3E}">
        <p14:creationId xmlns:p14="http://schemas.microsoft.com/office/powerpoint/2010/main" val="130806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pPr eaLnBrk="1" hangingPunct="1"/>
            <a:r>
              <a:rPr lang="en-US" altLang="en-US" sz="3600" b="1" dirty="0" smtClean="0">
                <a:effectLst>
                  <a:outerShdw blurRad="38100" dist="38100" dir="2700000" algn="tl">
                    <a:srgbClr val="000000">
                      <a:alpha val="43137"/>
                    </a:srgbClr>
                  </a:outerShdw>
                </a:effectLst>
              </a:rPr>
              <a:t>Key Challenges</a:t>
            </a:r>
          </a:p>
        </p:txBody>
      </p:sp>
      <p:sp>
        <p:nvSpPr>
          <p:cNvPr id="3075" name="Content Placeholder 2"/>
          <p:cNvSpPr>
            <a:spLocks noGrp="1"/>
          </p:cNvSpPr>
          <p:nvPr>
            <p:ph idx="1"/>
          </p:nvPr>
        </p:nvSpPr>
        <p:spPr>
          <a:xfrm>
            <a:off x="128588" y="1143000"/>
            <a:ext cx="8872537" cy="4557713"/>
          </a:xfrm>
        </p:spPr>
        <p:txBody>
          <a:bodyPr/>
          <a:lstStyle/>
          <a:p>
            <a:pPr eaLnBrk="1" hangingPunct="1">
              <a:spcBef>
                <a:spcPct val="0"/>
              </a:spcBef>
              <a:buFont typeface="Arial" panose="020B0604020202020204" pitchFamily="34" charset="0"/>
              <a:buChar char="•"/>
            </a:pPr>
            <a:r>
              <a:rPr lang="en-ZA" altLang="en-US" dirty="0" smtClean="0"/>
              <a:t>Ensuring sufficient funding for the provincial Biodiversity </a:t>
            </a:r>
            <a:r>
              <a:rPr lang="en-ZA" altLang="en-US" dirty="0"/>
              <a:t>S</a:t>
            </a:r>
            <a:r>
              <a:rPr lang="en-ZA" altLang="en-US" dirty="0" smtClean="0"/>
              <a:t>tewardship programmes</a:t>
            </a:r>
          </a:p>
          <a:p>
            <a:pPr eaLnBrk="1" hangingPunct="1">
              <a:spcBef>
                <a:spcPct val="0"/>
              </a:spcBef>
              <a:buFont typeface="Arial" panose="020B0604020202020204" pitchFamily="34" charset="0"/>
              <a:buChar char="•"/>
            </a:pPr>
            <a:endParaRPr lang="en-ZA" altLang="en-US" dirty="0" smtClean="0"/>
          </a:p>
          <a:p>
            <a:pPr marL="457200" lvl="1" indent="0" eaLnBrk="1" hangingPunct="1">
              <a:spcBef>
                <a:spcPct val="0"/>
              </a:spcBef>
              <a:buNone/>
            </a:pPr>
            <a:r>
              <a:rPr lang="en-ZA" altLang="en-US" sz="3200" dirty="0" smtClean="0"/>
              <a:t>- </a:t>
            </a:r>
            <a:r>
              <a:rPr lang="en-ZA" altLang="en-US" dirty="0" smtClean="0"/>
              <a:t>To secure more land through Biodiversity Stewardship</a:t>
            </a:r>
          </a:p>
          <a:p>
            <a:pPr lvl="1" eaLnBrk="1" hangingPunct="1">
              <a:spcBef>
                <a:spcPct val="0"/>
              </a:spcBef>
              <a:buFontTx/>
              <a:buChar char="-"/>
            </a:pPr>
            <a:r>
              <a:rPr lang="en-ZA" altLang="en-US" dirty="0" smtClean="0"/>
              <a:t>To continue to provide technical support to participating landowners into the future</a:t>
            </a:r>
          </a:p>
          <a:p>
            <a:pPr lvl="1" eaLnBrk="1" hangingPunct="1">
              <a:spcBef>
                <a:spcPct val="0"/>
              </a:spcBef>
              <a:buFontTx/>
              <a:buChar char="-"/>
            </a:pPr>
            <a:endParaRPr lang="en-ZA" altLang="en-US" dirty="0" smtClean="0"/>
          </a:p>
          <a:p>
            <a:pPr eaLnBrk="1" hangingPunct="1">
              <a:spcBef>
                <a:spcPct val="0"/>
              </a:spcBef>
              <a:buFont typeface="Arial" panose="020B0604020202020204" pitchFamily="34" charset="0"/>
              <a:buChar char="•"/>
            </a:pPr>
            <a:r>
              <a:rPr lang="en-ZA" altLang="en-US" dirty="0" smtClean="0"/>
              <a:t>Increased support to landowners</a:t>
            </a:r>
          </a:p>
        </p:txBody>
      </p:sp>
    </p:spTree>
    <p:extLst>
      <p:ext uri="{BB962C8B-B14F-4D97-AF65-F5344CB8AC3E}">
        <p14:creationId xmlns:p14="http://schemas.microsoft.com/office/powerpoint/2010/main" val="2730569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ZA" altLang="en-US" sz="3600" b="1" dirty="0" smtClean="0">
                <a:effectLst>
                  <a:outerShdw blurRad="38100" dist="38100" dir="2700000" algn="tl">
                    <a:srgbClr val="000000">
                      <a:alpha val="43137"/>
                    </a:srgbClr>
                  </a:outerShdw>
                </a:effectLst>
              </a:rPr>
              <a:t>South Africa BIOFIN</a:t>
            </a:r>
            <a:endParaRPr lang="en-US" altLang="en-US" sz="3600" b="1" dirty="0" smtClean="0">
              <a:solidFill>
                <a:srgbClr val="008000"/>
              </a:solidFill>
              <a:effectLst>
                <a:outerShdw blurRad="38100" dist="38100" dir="2700000" algn="tl">
                  <a:srgbClr val="000000">
                    <a:alpha val="43137"/>
                  </a:srgbClr>
                </a:outerShdw>
              </a:effectLst>
            </a:endParaRPr>
          </a:p>
        </p:txBody>
      </p:sp>
      <p:sp>
        <p:nvSpPr>
          <p:cNvPr id="17411" name="Content Placeholder 2"/>
          <p:cNvSpPr>
            <a:spLocks noGrp="1"/>
          </p:cNvSpPr>
          <p:nvPr>
            <p:ph idx="1"/>
          </p:nvPr>
        </p:nvSpPr>
        <p:spPr>
          <a:xfrm>
            <a:off x="171450" y="838200"/>
            <a:ext cx="7534275" cy="4862513"/>
          </a:xfrm>
        </p:spPr>
        <p:txBody>
          <a:bodyPr/>
          <a:lstStyle/>
          <a:p>
            <a:r>
              <a:rPr lang="en-ZA" altLang="en-US" sz="2800" dirty="0" smtClean="0"/>
              <a:t>Planned process:</a:t>
            </a:r>
          </a:p>
          <a:p>
            <a:endParaRPr lang="en-ZA" altLang="en-US" sz="2800" dirty="0" smtClean="0"/>
          </a:p>
          <a:p>
            <a:pPr marL="914400" lvl="1" indent="-514350">
              <a:buFont typeface="Calibri" pitchFamily="34" charset="0"/>
              <a:buAutoNum type="arabicPeriod"/>
            </a:pPr>
            <a:r>
              <a:rPr lang="en-ZA" altLang="en-US" sz="2400" dirty="0" smtClean="0"/>
              <a:t>Reviewing biodiversity policies, institutions and expenditures</a:t>
            </a:r>
          </a:p>
          <a:p>
            <a:pPr marL="914400" lvl="1" indent="-514350">
              <a:buFont typeface="Calibri" pitchFamily="34" charset="0"/>
              <a:buAutoNum type="arabicPeriod"/>
            </a:pPr>
            <a:r>
              <a:rPr lang="en-ZA" altLang="en-US" sz="2400" dirty="0" smtClean="0"/>
              <a:t>Defining the costs of implementing NBSAP</a:t>
            </a:r>
          </a:p>
          <a:p>
            <a:pPr marL="914400" lvl="1" indent="-514350">
              <a:buFont typeface="Calibri" pitchFamily="34" charset="0"/>
              <a:buAutoNum type="arabicPeriod"/>
            </a:pPr>
            <a:r>
              <a:rPr lang="en-ZA" altLang="en-US" sz="2400" dirty="0" smtClean="0"/>
              <a:t>Developing a resource mobilisation strategy for biodiversity finance</a:t>
            </a:r>
          </a:p>
          <a:p>
            <a:pPr marL="914400" lvl="1" indent="-514350">
              <a:buFont typeface="Calibri" pitchFamily="34" charset="0"/>
              <a:buAutoNum type="arabicPeriod"/>
            </a:pPr>
            <a:r>
              <a:rPr lang="en-ZA" altLang="en-US" sz="2400" dirty="0" smtClean="0"/>
              <a:t>Initiate implementation of the resource mobilisation strategy</a:t>
            </a:r>
          </a:p>
          <a:p>
            <a:pPr eaLnBrk="1" hangingPunct="1"/>
            <a:endParaRPr lang="en-ZA" altLang="en-US" sz="2800" dirty="0" smtClean="0"/>
          </a:p>
          <a:p>
            <a:pPr eaLnBrk="1" hangingPunct="1"/>
            <a:r>
              <a:rPr lang="en-ZA" altLang="en-US" sz="2800" dirty="0" smtClean="0"/>
              <a:t>Begin late 2014/early 2015</a:t>
            </a:r>
          </a:p>
          <a:p>
            <a:pPr eaLnBrk="1" hangingPunct="1"/>
            <a:endParaRPr lang="en-US" altLang="en-US" sz="2000" dirty="0" smtClean="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725" y="2689225"/>
            <a:ext cx="1231900" cy="84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925" y="838200"/>
            <a:ext cx="16160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600" y="1781175"/>
            <a:ext cx="1452563" cy="90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9938" y="3671888"/>
            <a:ext cx="657225" cy="88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623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784225"/>
          </a:xfrm>
        </p:spPr>
        <p:txBody>
          <a:bodyPr/>
          <a:lstStyle/>
          <a:p>
            <a:pPr eaLnBrk="1" hangingPunct="1"/>
            <a:r>
              <a:rPr lang="en-US" altLang="en-US" dirty="0" smtClean="0">
                <a:effectLst>
                  <a:outerShdw blurRad="38100" dist="38100" dir="2700000" algn="tl">
                    <a:srgbClr val="000000">
                      <a:alpha val="43137"/>
                    </a:srgbClr>
                  </a:outerShdw>
                </a:effectLst>
              </a:rPr>
              <a:t>Status: National biodiversity </a:t>
            </a:r>
          </a:p>
        </p:txBody>
      </p:sp>
      <p:sp>
        <p:nvSpPr>
          <p:cNvPr id="4099" name="Content Placeholder 2"/>
          <p:cNvSpPr>
            <a:spLocks noGrp="1"/>
          </p:cNvSpPr>
          <p:nvPr>
            <p:ph idx="1"/>
          </p:nvPr>
        </p:nvSpPr>
        <p:spPr>
          <a:xfrm>
            <a:off x="457200" y="1250950"/>
            <a:ext cx="3870325" cy="3562350"/>
          </a:xfrm>
        </p:spPr>
        <p:txBody>
          <a:bodyPr/>
          <a:lstStyle/>
          <a:p>
            <a:pPr eaLnBrk="1" hangingPunct="1"/>
            <a:r>
              <a:rPr lang="en-US" altLang="en-US" sz="2400" dirty="0" smtClean="0">
                <a:solidFill>
                  <a:srgbClr val="008000"/>
                </a:solidFill>
              </a:rPr>
              <a:t>Southern tip of Africa</a:t>
            </a:r>
          </a:p>
          <a:p>
            <a:pPr eaLnBrk="1" hangingPunct="1"/>
            <a:endParaRPr lang="en-US" altLang="en-US" sz="2400" dirty="0" smtClean="0">
              <a:solidFill>
                <a:srgbClr val="008000"/>
              </a:solidFill>
            </a:endParaRPr>
          </a:p>
          <a:p>
            <a:pPr eaLnBrk="1" hangingPunct="1"/>
            <a:r>
              <a:rPr lang="en-US" altLang="en-US" sz="2400" dirty="0" smtClean="0">
                <a:solidFill>
                  <a:srgbClr val="008000"/>
                </a:solidFill>
              </a:rPr>
              <a:t>~ 1% of global land surface</a:t>
            </a:r>
          </a:p>
          <a:p>
            <a:pPr eaLnBrk="1" hangingPunct="1"/>
            <a:r>
              <a:rPr lang="en-US" altLang="en-US" sz="2400" dirty="0" smtClean="0">
                <a:solidFill>
                  <a:srgbClr val="008000"/>
                </a:solidFill>
              </a:rPr>
              <a:t>&gt; 95000 species</a:t>
            </a:r>
          </a:p>
          <a:p>
            <a:pPr eaLnBrk="1" hangingPunct="1"/>
            <a:endParaRPr lang="en-US" altLang="en-US" sz="2400" dirty="0" smtClean="0">
              <a:solidFill>
                <a:srgbClr val="008000"/>
              </a:solidFill>
            </a:endParaRPr>
          </a:p>
          <a:p>
            <a:pPr eaLnBrk="1" hangingPunct="1"/>
            <a:r>
              <a:rPr lang="en-US" altLang="en-US" sz="2400" dirty="0" smtClean="0">
                <a:solidFill>
                  <a:srgbClr val="008000"/>
                </a:solidFill>
              </a:rPr>
              <a:t>5-8% of plant, bird, reptile, &amp; mammal species</a:t>
            </a:r>
          </a:p>
          <a:p>
            <a:pPr eaLnBrk="1" hangingPunct="1"/>
            <a:endParaRPr lang="en-US" altLang="en-US" sz="2400" dirty="0" smtClean="0">
              <a:solidFill>
                <a:srgbClr val="008000"/>
              </a:solidFill>
            </a:endParaRPr>
          </a:p>
          <a:p>
            <a:pPr eaLnBrk="1" hangingPunct="1"/>
            <a:r>
              <a:rPr lang="en-US" altLang="en-US" sz="2400" dirty="0" smtClean="0">
                <a:solidFill>
                  <a:srgbClr val="008000"/>
                </a:solidFill>
              </a:rPr>
              <a:t>High levels of endemism (particularly in Cape Floral Kingdom) </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0" y="1250950"/>
            <a:ext cx="444182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766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ZA" altLang="en-US" b="1" dirty="0" smtClean="0">
                <a:effectLst>
                  <a:outerShdw blurRad="38100" dist="38100" dir="2700000" algn="tl">
                    <a:srgbClr val="000000">
                      <a:alpha val="43137"/>
                    </a:srgbClr>
                  </a:outerShdw>
                </a:effectLst>
              </a:rPr>
              <a:t>Experimental Ecosystem Accounts</a:t>
            </a:r>
            <a:endParaRPr lang="en-US" altLang="en-US" b="1" dirty="0" smtClean="0">
              <a:solidFill>
                <a:srgbClr val="008000"/>
              </a:solidFill>
              <a:effectLst>
                <a:outerShdw blurRad="38100" dist="38100" dir="2700000" algn="tl">
                  <a:srgbClr val="000000">
                    <a:alpha val="43137"/>
                  </a:srgbClr>
                </a:outerShdw>
              </a:effectLst>
            </a:endParaRPr>
          </a:p>
        </p:txBody>
      </p:sp>
      <p:sp>
        <p:nvSpPr>
          <p:cNvPr id="18435" name="Content Placeholder 2"/>
          <p:cNvSpPr>
            <a:spLocks noGrp="1"/>
          </p:cNvSpPr>
          <p:nvPr>
            <p:ph idx="1"/>
          </p:nvPr>
        </p:nvSpPr>
        <p:spPr>
          <a:xfrm>
            <a:off x="457200" y="1341438"/>
            <a:ext cx="8507413" cy="4100512"/>
          </a:xfrm>
        </p:spPr>
        <p:txBody>
          <a:bodyPr/>
          <a:lstStyle/>
          <a:p>
            <a:pPr eaLnBrk="1" hangingPunct="1"/>
            <a:r>
              <a:rPr lang="en-US" altLang="en-US" sz="2800" dirty="0" smtClean="0"/>
              <a:t>UN Statistics Division in partnership with UNEP (TEEB) &amp; CBD Secretariat</a:t>
            </a:r>
          </a:p>
          <a:p>
            <a:pPr lvl="1" eaLnBrk="1" hangingPunct="1"/>
            <a:r>
              <a:rPr lang="en-US" altLang="en-US" sz="2400" dirty="0" smtClean="0"/>
              <a:t>Project on </a:t>
            </a:r>
            <a:r>
              <a:rPr lang="en-US" altLang="en-US" sz="2400" b="1" dirty="0" smtClean="0"/>
              <a:t>experimental ecosystem accounting</a:t>
            </a:r>
            <a:r>
              <a:rPr lang="en-US" altLang="en-US" sz="2400" dirty="0" smtClean="0"/>
              <a:t> – Phase 1 underway (funded by </a:t>
            </a:r>
            <a:r>
              <a:rPr lang="en-US" altLang="en-US" sz="2400" dirty="0" err="1" smtClean="0"/>
              <a:t>Govt</a:t>
            </a:r>
            <a:r>
              <a:rPr lang="en-US" altLang="en-US" sz="2400" dirty="0" smtClean="0"/>
              <a:t> of Norway)</a:t>
            </a:r>
          </a:p>
          <a:p>
            <a:pPr lvl="1" eaLnBrk="1" hangingPunct="1"/>
            <a:r>
              <a:rPr lang="en-US" altLang="en-US" sz="2400" dirty="0" smtClean="0"/>
              <a:t>7 pilot countries, including SA</a:t>
            </a:r>
          </a:p>
          <a:p>
            <a:pPr lvl="1" eaLnBrk="1" hangingPunct="1"/>
            <a:r>
              <a:rPr lang="en-US" altLang="en-US" sz="2400" dirty="0" smtClean="0"/>
              <a:t>Partnership with </a:t>
            </a:r>
            <a:r>
              <a:rPr lang="en-US" altLang="en-US" sz="2400" dirty="0" err="1" smtClean="0"/>
              <a:t>StatsSA</a:t>
            </a:r>
            <a:r>
              <a:rPr lang="en-US" altLang="en-US" sz="2400" dirty="0" smtClean="0"/>
              <a:t>, SANBI, DWS, DEA, CSIR</a:t>
            </a:r>
          </a:p>
          <a:p>
            <a:pPr marL="457200" lvl="1" indent="0" eaLnBrk="1" hangingPunct="1">
              <a:buNone/>
            </a:pPr>
            <a:endParaRPr lang="en-US" altLang="en-US" sz="2400" dirty="0" smtClean="0"/>
          </a:p>
          <a:p>
            <a:pPr eaLnBrk="1" hangingPunct="1"/>
            <a:r>
              <a:rPr lang="en-US" altLang="en-US" sz="2800" dirty="0" smtClean="0"/>
              <a:t>Ecosystem accounting is one aspect of environmental accounting – still relatively new</a:t>
            </a:r>
          </a:p>
        </p:txBody>
      </p:sp>
    </p:spTree>
    <p:extLst>
      <p:ext uri="{BB962C8B-B14F-4D97-AF65-F5344CB8AC3E}">
        <p14:creationId xmlns:p14="http://schemas.microsoft.com/office/powerpoint/2010/main" val="3225902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0" y="4336"/>
            <a:ext cx="9144000" cy="1120407"/>
          </a:xfrm>
        </p:spPr>
        <p:txBody>
          <a:bodyPr/>
          <a:lstStyle/>
          <a:p>
            <a:pPr eaLnBrk="1" hangingPunct="1"/>
            <a:r>
              <a:rPr lang="en-US" altLang="en-US" sz="3200" b="1" dirty="0" smtClean="0">
                <a:effectLst>
                  <a:outerShdw blurRad="38100" dist="38100" dir="2700000" algn="tl">
                    <a:srgbClr val="000000">
                      <a:alpha val="43137"/>
                    </a:srgbClr>
                  </a:outerShdw>
                </a:effectLst>
              </a:rPr>
              <a:t>Further Investment in Expanding the Protected Area Estate</a:t>
            </a:r>
          </a:p>
        </p:txBody>
      </p:sp>
      <p:sp>
        <p:nvSpPr>
          <p:cNvPr id="3075" name="Content Placeholder 2"/>
          <p:cNvSpPr>
            <a:spLocks noGrp="1"/>
          </p:cNvSpPr>
          <p:nvPr>
            <p:ph idx="1"/>
          </p:nvPr>
        </p:nvSpPr>
        <p:spPr>
          <a:xfrm>
            <a:off x="25696" y="548680"/>
            <a:ext cx="9118304" cy="4392488"/>
          </a:xfrm>
        </p:spPr>
        <p:txBody>
          <a:bodyPr/>
          <a:lstStyle/>
          <a:p>
            <a:pPr eaLnBrk="1" hangingPunct="1">
              <a:defRPr/>
            </a:pPr>
            <a:endParaRPr lang="en-US" altLang="en-US" sz="2800" dirty="0" smtClean="0"/>
          </a:p>
          <a:p>
            <a:pPr eaLnBrk="1" hangingPunct="1">
              <a:defRPr/>
            </a:pPr>
            <a:r>
              <a:rPr lang="en-US" altLang="en-US" sz="2800" dirty="0" smtClean="0"/>
              <a:t>DEA has commissioned a National Sustainable financing Strategy for State Managed Protected Areas</a:t>
            </a:r>
          </a:p>
          <a:p>
            <a:pPr marL="0" indent="0" eaLnBrk="1" hangingPunct="1">
              <a:buNone/>
              <a:defRPr/>
            </a:pPr>
            <a:r>
              <a:rPr lang="en-US" altLang="en-US" sz="2800" dirty="0" smtClean="0"/>
              <a:t> </a:t>
            </a:r>
          </a:p>
          <a:p>
            <a:pPr marL="0" indent="0" eaLnBrk="1" hangingPunct="1">
              <a:buNone/>
              <a:defRPr/>
            </a:pPr>
            <a:r>
              <a:rPr lang="en-US" altLang="en-US" sz="2800" dirty="0" smtClean="0"/>
              <a:t>Complementary Programmes</a:t>
            </a:r>
          </a:p>
          <a:p>
            <a:r>
              <a:rPr lang="en-US" altLang="en-US" sz="2800" b="1" dirty="0"/>
              <a:t>Environmental </a:t>
            </a:r>
            <a:r>
              <a:rPr lang="en-US" altLang="en-US" sz="2800" b="1" dirty="0" smtClean="0"/>
              <a:t>Programmes ( Working FOR ) </a:t>
            </a:r>
          </a:p>
          <a:p>
            <a:r>
              <a:rPr lang="en-US" altLang="en-US" sz="2800" b="1" dirty="0" smtClean="0"/>
              <a:t>Bioregional Programmes (CAPE, STEP, SKEP, Grasslands)</a:t>
            </a:r>
            <a:endParaRPr lang="en-US" altLang="en-US" sz="2800" b="1" dirty="0"/>
          </a:p>
          <a:p>
            <a:r>
              <a:rPr lang="en-US" altLang="en-US" sz="2800" b="1" dirty="0"/>
              <a:t>GREEN </a:t>
            </a:r>
            <a:r>
              <a:rPr lang="en-US" altLang="en-US" sz="2800" b="1" dirty="0" smtClean="0"/>
              <a:t>FUND - Potential </a:t>
            </a:r>
            <a:r>
              <a:rPr lang="en-US" altLang="en-US" sz="2800" b="1" dirty="0"/>
              <a:t>not fully exploited</a:t>
            </a:r>
          </a:p>
          <a:p>
            <a:r>
              <a:rPr lang="en-US" altLang="en-US" sz="2800" b="1" dirty="0" smtClean="0"/>
              <a:t>JOBS </a:t>
            </a:r>
            <a:r>
              <a:rPr lang="en-US" altLang="en-US" sz="2800" b="1" dirty="0"/>
              <a:t>FUND</a:t>
            </a:r>
          </a:p>
          <a:p>
            <a:pPr lvl="1" eaLnBrk="1" hangingPunct="1">
              <a:defRPr/>
            </a:pPr>
            <a:endParaRPr lang="en-US" altLang="en-US" sz="2400" dirty="0" smtClean="0"/>
          </a:p>
        </p:txBody>
      </p:sp>
    </p:spTree>
    <p:extLst>
      <p:ext uri="{BB962C8B-B14F-4D97-AF65-F5344CB8AC3E}">
        <p14:creationId xmlns:p14="http://schemas.microsoft.com/office/powerpoint/2010/main" val="4054910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115" y="3954463"/>
            <a:ext cx="435610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2863850"/>
            <a:ext cx="5797551"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5"/>
          <p:cNvPicPr>
            <a:picLocks noChangeAspect="1"/>
          </p:cNvPicPr>
          <p:nvPr/>
        </p:nvPicPr>
        <p:blipFill>
          <a:blip r:embed="rId5">
            <a:extLst>
              <a:ext uri="{28A0092B-C50C-407E-A947-70E740481C1C}">
                <a14:useLocalDpi xmlns:a14="http://schemas.microsoft.com/office/drawing/2010/main" val="0"/>
              </a:ext>
            </a:extLst>
          </a:blip>
          <a:srcRect l="9534" t="34393" r="26476" b="18185"/>
          <a:stretch>
            <a:fillRect/>
          </a:stretch>
        </p:blipFill>
        <p:spPr bwMode="auto">
          <a:xfrm>
            <a:off x="-76200" y="-26988"/>
            <a:ext cx="584041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8115" y="1989138"/>
            <a:ext cx="43561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34038" y="0"/>
            <a:ext cx="34925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Subtitle 2"/>
          <p:cNvSpPr>
            <a:spLocks noGrp="1"/>
          </p:cNvSpPr>
          <p:nvPr>
            <p:ph type="subTitle" idx="1"/>
          </p:nvPr>
        </p:nvSpPr>
        <p:spPr>
          <a:xfrm>
            <a:off x="1371600" y="3886200"/>
            <a:ext cx="6400800" cy="1127125"/>
          </a:xfrm>
        </p:spPr>
        <p:txBody>
          <a:bodyPr/>
          <a:lstStyle/>
          <a:p>
            <a:r>
              <a:rPr lang="en-ZA" altLang="en-US" smtClean="0">
                <a:solidFill>
                  <a:schemeClr val="tx1"/>
                </a:solidFill>
                <a:latin typeface="Arial Narrow" pitchFamily="34" charset="0"/>
              </a:rPr>
              <a:t>8 000 + ha of high altitude Grassland under conservation</a:t>
            </a:r>
          </a:p>
        </p:txBody>
      </p:sp>
    </p:spTree>
    <p:extLst>
      <p:ext uri="{BB962C8B-B14F-4D97-AF65-F5344CB8AC3E}">
        <p14:creationId xmlns:p14="http://schemas.microsoft.com/office/powerpoint/2010/main" val="1541204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563888" y="1124745"/>
            <a:ext cx="5200129" cy="1512168"/>
          </a:xfrm>
        </p:spPr>
        <p:txBody>
          <a:bodyPr/>
          <a:lstStyle/>
          <a:p>
            <a:pPr marL="0" indent="0" eaLnBrk="1" hangingPunct="1">
              <a:buFont typeface="Arial" charset="0"/>
              <a:buNone/>
            </a:pPr>
            <a:r>
              <a:rPr lang="en-US" altLang="en-US" dirty="0" smtClean="0">
                <a:solidFill>
                  <a:srgbClr val="FFFFFF"/>
                </a:solidFill>
                <a:latin typeface="Arial Narrow" pitchFamily="34" charset="0"/>
              </a:rPr>
              <a:t>Wilma </a:t>
            </a:r>
            <a:r>
              <a:rPr lang="en-US" altLang="en-US" dirty="0" err="1" smtClean="0">
                <a:solidFill>
                  <a:srgbClr val="FFFFFF"/>
                </a:solidFill>
                <a:latin typeface="Arial Narrow" pitchFamily="34" charset="0"/>
              </a:rPr>
              <a:t>Lutsch</a:t>
            </a:r>
            <a:endParaRPr lang="en-US" altLang="en-US" dirty="0">
              <a:solidFill>
                <a:srgbClr val="FFFFFF"/>
              </a:solidFill>
              <a:latin typeface="Arial Narrow" pitchFamily="34" charset="0"/>
            </a:endParaRPr>
          </a:p>
          <a:p>
            <a:pPr marL="0" indent="0" eaLnBrk="1" hangingPunct="1">
              <a:buFont typeface="Arial" charset="0"/>
              <a:buNone/>
            </a:pPr>
            <a:r>
              <a:rPr lang="en-US" altLang="en-US" dirty="0">
                <a:solidFill>
                  <a:srgbClr val="FFFFFF"/>
                </a:solidFill>
                <a:latin typeface="Arial Narrow" pitchFamily="34" charset="0"/>
              </a:rPr>
              <a:t>Director: </a:t>
            </a:r>
            <a:r>
              <a:rPr lang="en-US" altLang="en-US" dirty="0" smtClean="0">
                <a:solidFill>
                  <a:srgbClr val="FFFFFF"/>
                </a:solidFill>
                <a:latin typeface="Arial Narrow" pitchFamily="34" charset="0"/>
              </a:rPr>
              <a:t>Biodiversity Conservation</a:t>
            </a:r>
            <a:endParaRPr lang="en-US" altLang="en-US" dirty="0">
              <a:solidFill>
                <a:srgbClr val="FFFFFF"/>
              </a:solidFill>
              <a:latin typeface="Arial Narrow" pitchFamily="34" charset="0"/>
            </a:endParaRPr>
          </a:p>
        </p:txBody>
      </p:sp>
    </p:spTree>
    <p:extLst>
      <p:ext uri="{BB962C8B-B14F-4D97-AF65-F5344CB8AC3E}">
        <p14:creationId xmlns:p14="http://schemas.microsoft.com/office/powerpoint/2010/main" val="762416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06363"/>
            <a:ext cx="9144000" cy="985837"/>
          </a:xfrm>
        </p:spPr>
        <p:txBody>
          <a:bodyPr/>
          <a:lstStyle/>
          <a:p>
            <a:pPr eaLnBrk="1" hangingPunct="1"/>
            <a:r>
              <a:rPr lang="en-ZA" altLang="en-US" sz="3600" b="1" dirty="0" smtClean="0">
                <a:effectLst>
                  <a:outerShdw blurRad="38100" dist="38100" dir="2700000" algn="tl">
                    <a:srgbClr val="000000">
                      <a:alpha val="43137"/>
                    </a:srgbClr>
                  </a:outerShdw>
                </a:effectLst>
              </a:rPr>
              <a:t>Projected Loss of Service Value Due to Transformation of Natural Assets in KZN</a:t>
            </a:r>
          </a:p>
        </p:txBody>
      </p:sp>
      <p:pic>
        <p:nvPicPr>
          <p:cNvPr id="174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1062038"/>
            <a:ext cx="8229600" cy="36401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0" y="4702175"/>
          <a:ext cx="9144000" cy="868680"/>
        </p:xfrm>
        <a:graphic>
          <a:graphicData uri="http://schemas.openxmlformats.org/drawingml/2006/table">
            <a:tbl>
              <a:tblPr/>
              <a:tblGrid>
                <a:gridCol w="3881266"/>
                <a:gridCol w="1875641"/>
                <a:gridCol w="1625804"/>
                <a:gridCol w="1761289"/>
              </a:tblGrid>
              <a:tr h="868363">
                <a:tc>
                  <a:txBody>
                    <a:bodyPr/>
                    <a:lstStyle/>
                    <a:p>
                      <a:pPr>
                        <a:lnSpc>
                          <a:spcPct val="150000"/>
                        </a:lnSpc>
                        <a:spcAft>
                          <a:spcPts val="0"/>
                        </a:spcAft>
                      </a:pPr>
                      <a:r>
                        <a:rPr lang="en-US" sz="1900" b="1" dirty="0" smtClean="0">
                          <a:solidFill>
                            <a:schemeClr val="bg1"/>
                          </a:solidFill>
                          <a:latin typeface="+mn-lt"/>
                          <a:ea typeface="Times New Roman"/>
                          <a:cs typeface="Times New Roman"/>
                        </a:rPr>
                        <a:t>TOTAL SERVICES PROVIDED BY BIODIVERSITY</a:t>
                      </a:r>
                      <a:endParaRPr lang="en-ZA" sz="1900" b="1" dirty="0">
                        <a:solidFill>
                          <a:schemeClr val="bg1"/>
                        </a:solidFill>
                        <a:latin typeface="+mn-lt"/>
                        <a:ea typeface="Times New Roman"/>
                        <a:cs typeface="Times New Roman"/>
                      </a:endParaRPr>
                    </a:p>
                  </a:txBody>
                  <a:tcPr marL="65779" marR="65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en-ZA" sz="1900" b="1" dirty="0" smtClean="0">
                          <a:solidFill>
                            <a:schemeClr val="bg1"/>
                          </a:solidFill>
                          <a:latin typeface="+mn-lt"/>
                          <a:ea typeface="Times New Roman"/>
                          <a:cs typeface="Times New Roman"/>
                        </a:rPr>
                        <a:t>2011</a:t>
                      </a:r>
                    </a:p>
                    <a:p>
                      <a:pPr>
                        <a:spcAft>
                          <a:spcPts val="0"/>
                        </a:spcAft>
                      </a:pPr>
                      <a:endParaRPr lang="en-ZA" sz="1900" b="1" dirty="0">
                        <a:solidFill>
                          <a:schemeClr val="bg1"/>
                        </a:solidFill>
                        <a:latin typeface="+mn-lt"/>
                        <a:ea typeface="Times New Roman"/>
                        <a:cs typeface="Times New Roman"/>
                      </a:endParaRPr>
                    </a:p>
                    <a:p>
                      <a:pPr>
                        <a:spcAft>
                          <a:spcPts val="0"/>
                        </a:spcAft>
                      </a:pPr>
                      <a:r>
                        <a:rPr lang="en-US" sz="1900" b="1" dirty="0" smtClean="0">
                          <a:solidFill>
                            <a:schemeClr val="bg1"/>
                          </a:solidFill>
                          <a:latin typeface="+mn-lt"/>
                          <a:ea typeface="Times New Roman"/>
                          <a:cs typeface="Times New Roman"/>
                        </a:rPr>
                        <a:t>R 149 </a:t>
                      </a:r>
                      <a:r>
                        <a:rPr lang="en-US" sz="1900" b="1" baseline="0" dirty="0" smtClean="0">
                          <a:solidFill>
                            <a:schemeClr val="bg1"/>
                          </a:solidFill>
                          <a:latin typeface="+mn-lt"/>
                          <a:ea typeface="Times New Roman"/>
                          <a:cs typeface="Times New Roman"/>
                        </a:rPr>
                        <a:t> billion</a:t>
                      </a:r>
                      <a:endParaRPr lang="en-ZA" sz="1900" b="1" dirty="0">
                        <a:solidFill>
                          <a:schemeClr val="bg1"/>
                        </a:solidFill>
                        <a:latin typeface="+mn-lt"/>
                        <a:ea typeface="Times New Roman"/>
                        <a:cs typeface="Times New Roman"/>
                      </a:endParaRPr>
                    </a:p>
                  </a:txBody>
                  <a:tcPr marL="65779" marR="65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en-ZA" sz="1900" b="1" dirty="0" smtClean="0">
                          <a:solidFill>
                            <a:schemeClr val="bg1"/>
                          </a:solidFill>
                          <a:latin typeface="+mn-lt"/>
                          <a:ea typeface="Times New Roman"/>
                          <a:cs typeface="Times New Roman"/>
                        </a:rPr>
                        <a:t>2021</a:t>
                      </a:r>
                    </a:p>
                    <a:p>
                      <a:pPr>
                        <a:spcAft>
                          <a:spcPts val="0"/>
                        </a:spcAft>
                      </a:pPr>
                      <a:endParaRPr lang="en-ZA" sz="1900" b="1" dirty="0">
                        <a:solidFill>
                          <a:schemeClr val="bg1"/>
                        </a:solidFill>
                        <a:latin typeface="+mn-lt"/>
                        <a:ea typeface="Times New Roman"/>
                        <a:cs typeface="Times New Roman"/>
                      </a:endParaRPr>
                    </a:p>
                    <a:p>
                      <a:pPr>
                        <a:spcAft>
                          <a:spcPts val="0"/>
                        </a:spcAft>
                      </a:pPr>
                      <a:r>
                        <a:rPr lang="en-US" sz="1900" b="1" dirty="0" smtClean="0">
                          <a:solidFill>
                            <a:schemeClr val="bg1"/>
                          </a:solidFill>
                          <a:latin typeface="+mn-lt"/>
                          <a:ea typeface="Times New Roman"/>
                          <a:cs typeface="Times New Roman"/>
                        </a:rPr>
                        <a:t>R 132 </a:t>
                      </a:r>
                      <a:r>
                        <a:rPr lang="en-US" sz="1900" b="1" baseline="0" dirty="0" smtClean="0">
                          <a:solidFill>
                            <a:schemeClr val="bg1"/>
                          </a:solidFill>
                          <a:latin typeface="+mn-lt"/>
                          <a:ea typeface="Times New Roman"/>
                          <a:cs typeface="Times New Roman"/>
                        </a:rPr>
                        <a:t> billion</a:t>
                      </a:r>
                      <a:endParaRPr lang="en-ZA" sz="1900" b="1" dirty="0">
                        <a:solidFill>
                          <a:schemeClr val="bg1"/>
                        </a:solidFill>
                        <a:latin typeface="+mn-lt"/>
                        <a:ea typeface="Times New Roman"/>
                        <a:cs typeface="Times New Roman"/>
                      </a:endParaRPr>
                    </a:p>
                  </a:txBody>
                  <a:tcPr marL="65779" marR="65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en-ZA" sz="1900" b="1" dirty="0" smtClean="0">
                          <a:solidFill>
                            <a:schemeClr val="bg1"/>
                          </a:solidFill>
                          <a:latin typeface="+mn-lt"/>
                          <a:ea typeface="Times New Roman"/>
                          <a:cs typeface="Times New Roman"/>
                        </a:rPr>
                        <a:t>2031</a:t>
                      </a:r>
                    </a:p>
                    <a:p>
                      <a:pPr>
                        <a:spcAft>
                          <a:spcPts val="0"/>
                        </a:spcAft>
                      </a:pPr>
                      <a:endParaRPr lang="en-ZA" sz="1900" b="1" dirty="0">
                        <a:solidFill>
                          <a:schemeClr val="bg1"/>
                        </a:solidFill>
                        <a:latin typeface="+mn-lt"/>
                        <a:ea typeface="Times New Roman"/>
                        <a:cs typeface="Times New Roman"/>
                      </a:endParaRPr>
                    </a:p>
                    <a:p>
                      <a:pPr>
                        <a:spcAft>
                          <a:spcPts val="0"/>
                        </a:spcAft>
                      </a:pPr>
                      <a:r>
                        <a:rPr lang="en-US" sz="1900" b="1" dirty="0" smtClean="0">
                          <a:solidFill>
                            <a:schemeClr val="bg1"/>
                          </a:solidFill>
                          <a:latin typeface="+mn-lt"/>
                          <a:ea typeface="Times New Roman"/>
                          <a:cs typeface="Times New Roman"/>
                        </a:rPr>
                        <a:t>R 89  billion</a:t>
                      </a:r>
                      <a:endParaRPr lang="en-ZA" sz="1900" b="1" dirty="0">
                        <a:solidFill>
                          <a:schemeClr val="bg1"/>
                        </a:solidFill>
                        <a:latin typeface="+mn-lt"/>
                        <a:ea typeface="Times New Roman"/>
                        <a:cs typeface="Times New Roman"/>
                      </a:endParaRPr>
                    </a:p>
                  </a:txBody>
                  <a:tcPr marL="65779" marR="65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
        <p:nvSpPr>
          <p:cNvPr id="17424" name="Rectangle 2"/>
          <p:cNvSpPr>
            <a:spLocks noChangeArrowheads="1"/>
          </p:cNvSpPr>
          <p:nvPr/>
        </p:nvSpPr>
        <p:spPr bwMode="auto">
          <a:xfrm>
            <a:off x="2816225" y="5570538"/>
            <a:ext cx="5011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ZA" altLang="en-US" sz="1800" b="1">
                <a:solidFill>
                  <a:srgbClr val="00642D"/>
                </a:solidFill>
              </a:rPr>
              <a:t>If current rate of loss continues Treasury will need to find an additional R17 billion to compensate for the loss of essential services biodiversity is providing for free</a:t>
            </a:r>
          </a:p>
        </p:txBody>
      </p:sp>
    </p:spTree>
    <p:extLst>
      <p:ext uri="{BB962C8B-B14F-4D97-AF65-F5344CB8AC3E}">
        <p14:creationId xmlns:p14="http://schemas.microsoft.com/office/powerpoint/2010/main" val="3324664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67544" y="-243408"/>
            <a:ext cx="8229600" cy="1143000"/>
          </a:xfrm>
        </p:spPr>
        <p:txBody>
          <a:bodyPr/>
          <a:lstStyle/>
          <a:p>
            <a:pPr eaLnBrk="1" hangingPunct="1"/>
            <a:r>
              <a:rPr lang="en-ZA" altLang="en-US" sz="3200" b="1" dirty="0">
                <a:effectLst>
                  <a:outerShdw blurRad="38100" dist="38100" dir="2700000" algn="tl">
                    <a:srgbClr val="000000">
                      <a:alpha val="43137"/>
                    </a:srgbClr>
                  </a:outerShdw>
                </a:effectLst>
              </a:rPr>
              <a:t>What does that mean in real terms?</a:t>
            </a:r>
            <a:endParaRPr lang="en-US" altLang="en-US" sz="3200" b="1" dirty="0" smtClean="0">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0" y="836712"/>
            <a:ext cx="9144000" cy="4032448"/>
          </a:xfrm>
          <a:solidFill>
            <a:schemeClr val="bg1"/>
          </a:solidFill>
        </p:spPr>
        <p:txBody>
          <a:bodyPr>
            <a:normAutofit fontScale="85000" lnSpcReduction="20000"/>
          </a:bodyPr>
          <a:lstStyle/>
          <a:p>
            <a:pPr marL="0" indent="0" algn="ctr" eaLnBrk="1" hangingPunct="1">
              <a:buFont typeface="Arial" pitchFamily="34" charset="0"/>
              <a:buNone/>
            </a:pPr>
            <a:r>
              <a:rPr lang="en-ZA" altLang="en-US" sz="3300" dirty="0"/>
              <a:t>Biodiversity offers R150 billion worth of services </a:t>
            </a:r>
            <a:br>
              <a:rPr lang="en-ZA" altLang="en-US" sz="3300" dirty="0"/>
            </a:br>
            <a:r>
              <a:rPr lang="en-ZA" altLang="en-US" sz="3300" dirty="0"/>
              <a:t/>
            </a:r>
            <a:br>
              <a:rPr lang="en-ZA" altLang="en-US" sz="3300" dirty="0"/>
            </a:br>
            <a:r>
              <a:rPr lang="en-ZA" altLang="en-US" sz="3300" dirty="0" err="1"/>
              <a:t>Ezemvelo</a:t>
            </a:r>
            <a:r>
              <a:rPr lang="en-ZA" altLang="en-US" sz="3300" dirty="0"/>
              <a:t> is given a budget of </a:t>
            </a:r>
            <a:br>
              <a:rPr lang="en-ZA" altLang="en-US" sz="3300" dirty="0"/>
            </a:br>
            <a:r>
              <a:rPr lang="en-ZA" altLang="en-US" sz="3300" dirty="0"/>
              <a:t>R512 million to conserve biodiversity </a:t>
            </a:r>
            <a:br>
              <a:rPr lang="en-ZA" altLang="en-US" sz="3300" dirty="0"/>
            </a:br>
            <a:r>
              <a:rPr lang="en-ZA" altLang="en-US" sz="3300" dirty="0"/>
              <a:t/>
            </a:r>
            <a:br>
              <a:rPr lang="en-ZA" altLang="en-US" sz="3300" dirty="0"/>
            </a:br>
            <a:r>
              <a:rPr lang="en-ZA" altLang="en-US" sz="3300" dirty="0"/>
              <a:t>The return on this is R292.36 for every R1 invested by the province in </a:t>
            </a:r>
            <a:r>
              <a:rPr lang="en-ZA" altLang="en-US" sz="3300" dirty="0" err="1"/>
              <a:t>Ezemvelo</a:t>
            </a:r>
            <a:endParaRPr lang="en-ZA" altLang="en-US" sz="3300" dirty="0"/>
          </a:p>
          <a:p>
            <a:pPr marL="0" indent="0" algn="ctr" eaLnBrk="1" hangingPunct="1">
              <a:buFont typeface="Arial" pitchFamily="34" charset="0"/>
              <a:buNone/>
            </a:pPr>
            <a:r>
              <a:rPr lang="en-ZA" altLang="en-US" sz="3300" dirty="0"/>
              <a:t/>
            </a:r>
            <a:br>
              <a:rPr lang="en-ZA" altLang="en-US" sz="3300" dirty="0"/>
            </a:br>
            <a:r>
              <a:rPr lang="en-ZA" altLang="en-US" sz="3300" dirty="0"/>
              <a:t>This value could also be taken as the amount that Treasury would have to fund should there be no ecosystems services provided</a:t>
            </a:r>
            <a:endParaRPr lang="en-US" altLang="en-US" sz="3300" dirty="0"/>
          </a:p>
          <a:p>
            <a:pPr>
              <a:defRPr/>
            </a:pPr>
            <a:endParaRPr lang="en-ZA" dirty="0"/>
          </a:p>
        </p:txBody>
      </p:sp>
    </p:spTree>
    <p:extLst>
      <p:ext uri="{BB962C8B-B14F-4D97-AF65-F5344CB8AC3E}">
        <p14:creationId xmlns:p14="http://schemas.microsoft.com/office/powerpoint/2010/main" val="3805626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7544" y="-243408"/>
            <a:ext cx="8229600" cy="1143000"/>
          </a:xfrm>
        </p:spPr>
        <p:txBody>
          <a:bodyPr/>
          <a:lstStyle/>
          <a:p>
            <a:pPr eaLnBrk="1" hangingPunct="1"/>
            <a:r>
              <a:rPr lang="en-ZA" altLang="en-US" sz="3600" b="1" dirty="0" smtClean="0">
                <a:effectLst>
                  <a:outerShdw blurRad="38100" dist="38100" dir="2700000" algn="tl">
                    <a:srgbClr val="000000">
                      <a:alpha val="43137"/>
                    </a:srgbClr>
                  </a:outerShdw>
                </a:effectLst>
              </a:rPr>
              <a:t>Protected Area Expansion in South Africa</a:t>
            </a:r>
            <a:endParaRPr lang="en-US" altLang="en-US" sz="3600" b="1" dirty="0" smtClean="0">
              <a:solidFill>
                <a:srgbClr val="008000"/>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179512" y="836712"/>
            <a:ext cx="8856984" cy="5544616"/>
          </a:xfrm>
          <a:solidFill>
            <a:schemeClr val="bg1"/>
          </a:solidFill>
        </p:spPr>
        <p:txBody>
          <a:bodyPr>
            <a:normAutofit fontScale="92500" lnSpcReduction="10000"/>
          </a:bodyPr>
          <a:lstStyle/>
          <a:p>
            <a:r>
              <a:rPr lang="en-ZA" sz="3300" dirty="0" smtClean="0"/>
              <a:t>South Africa’s protected area estate does not effectively represent the full range of globally important species and habitats in South Africa’s hotspots  </a:t>
            </a:r>
          </a:p>
          <a:p>
            <a:r>
              <a:rPr lang="en-ZA" sz="3300" dirty="0" smtClean="0"/>
              <a:t>Traditional protected area expansion through land purchase is no longer cost effective</a:t>
            </a:r>
          </a:p>
          <a:p>
            <a:r>
              <a:rPr lang="en-ZA" sz="3300" dirty="0" smtClean="0"/>
              <a:t>Low cost mechanisms for protected area expansion and management need to be supported</a:t>
            </a:r>
          </a:p>
          <a:p>
            <a:r>
              <a:rPr lang="en-ZA" sz="3300" dirty="0" smtClean="0">
                <a:solidFill>
                  <a:prstClr val="black"/>
                </a:solidFill>
              </a:rPr>
              <a:t>The creation of Private Protected Areas is </a:t>
            </a:r>
            <a:r>
              <a:rPr lang="en-ZA" sz="3300" dirty="0">
                <a:solidFill>
                  <a:prstClr val="black"/>
                </a:solidFill>
              </a:rPr>
              <a:t>recognised as a critical means of protected area expansion to meet national and international targets</a:t>
            </a:r>
          </a:p>
          <a:p>
            <a:pPr>
              <a:defRPr/>
            </a:pPr>
            <a:endParaRPr lang="en-ZA" dirty="0"/>
          </a:p>
        </p:txBody>
      </p:sp>
    </p:spTree>
    <p:extLst>
      <p:ext uri="{BB962C8B-B14F-4D97-AF65-F5344CB8AC3E}">
        <p14:creationId xmlns:p14="http://schemas.microsoft.com/office/powerpoint/2010/main" val="1398637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pPr eaLnBrk="1" hangingPunct="1"/>
            <a:r>
              <a:rPr lang="en-ZA" altLang="en-US" sz="3200" b="1" dirty="0" smtClean="0">
                <a:effectLst>
                  <a:outerShdw blurRad="38100" dist="38100" dir="2700000" algn="tl">
                    <a:srgbClr val="000000">
                      <a:alpha val="43137"/>
                    </a:srgbClr>
                  </a:outerShdw>
                </a:effectLst>
              </a:rPr>
              <a:t>Biodiversity </a:t>
            </a:r>
            <a:r>
              <a:rPr lang="en-ZA" altLang="en-US" sz="3200" b="1" dirty="0">
                <a:effectLst>
                  <a:outerShdw blurRad="38100" dist="38100" dir="2700000" algn="tl">
                    <a:srgbClr val="000000">
                      <a:alpha val="43137"/>
                    </a:srgbClr>
                  </a:outerShdw>
                </a:effectLst>
              </a:rPr>
              <a:t>S</a:t>
            </a:r>
            <a:r>
              <a:rPr lang="en-ZA" altLang="en-US" sz="3200" b="1" dirty="0" smtClean="0">
                <a:effectLst>
                  <a:outerShdw blurRad="38100" dist="38100" dir="2700000" algn="tl">
                    <a:srgbClr val="000000">
                      <a:alpha val="43137"/>
                    </a:srgbClr>
                  </a:outerShdw>
                </a:effectLst>
              </a:rPr>
              <a:t>tewardship Programme in South Africa</a:t>
            </a:r>
            <a:endParaRPr lang="en-US" altLang="en-US" sz="3200" b="1" dirty="0" smtClean="0">
              <a:solidFill>
                <a:srgbClr val="008000"/>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457200" y="1124744"/>
            <a:ext cx="8229600" cy="3538537"/>
          </a:xfrm>
          <a:solidFill>
            <a:schemeClr val="bg1"/>
          </a:solidFill>
        </p:spPr>
        <p:txBody>
          <a:bodyPr>
            <a:normAutofit fontScale="85000" lnSpcReduction="10000"/>
          </a:bodyPr>
          <a:lstStyle/>
          <a:p>
            <a:pPr>
              <a:defRPr/>
            </a:pPr>
            <a:r>
              <a:rPr lang="en-ZA" dirty="0" smtClean="0"/>
              <a:t>A programmatic </a:t>
            </a:r>
            <a:r>
              <a:rPr lang="en-ZA" dirty="0"/>
              <a:t>approach to entering into agreements with private and communal landowners to protect and manage biodiversity priority areas in South </a:t>
            </a:r>
            <a:r>
              <a:rPr lang="en-ZA" dirty="0" smtClean="0"/>
              <a:t>Africa</a:t>
            </a:r>
          </a:p>
          <a:p>
            <a:pPr>
              <a:defRPr/>
            </a:pPr>
            <a:r>
              <a:rPr lang="en-ZA" dirty="0" smtClean="0"/>
              <a:t>Primary goal: to conserve and effectively manage biodiversity </a:t>
            </a:r>
            <a:r>
              <a:rPr lang="en-ZA" dirty="0"/>
              <a:t>priority areas through voluntary agreements with </a:t>
            </a:r>
            <a:r>
              <a:rPr lang="en-ZA" dirty="0" smtClean="0"/>
              <a:t>landowners</a:t>
            </a:r>
          </a:p>
          <a:p>
            <a:pPr>
              <a:defRPr/>
            </a:pPr>
            <a:r>
              <a:rPr lang="en-ZA" dirty="0" smtClean="0"/>
              <a:t>Implemented by </a:t>
            </a:r>
            <a:r>
              <a:rPr lang="en-ZA" dirty="0"/>
              <a:t>conservation authorities, often with the support of NGOs</a:t>
            </a:r>
          </a:p>
          <a:p>
            <a:pPr>
              <a:defRPr/>
            </a:pPr>
            <a:endParaRPr lang="en-ZA" dirty="0"/>
          </a:p>
        </p:txBody>
      </p:sp>
      <p:pic>
        <p:nvPicPr>
          <p:cNvPr id="4" name="Picture 2" descr="C:\Amanda\Protected Areas\NPAES\Glossy\Pics from Anthea - Grasslands\IMG_64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005064"/>
            <a:ext cx="5220072" cy="273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228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 3 - Nkosi Baleni - Umg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0292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Umgan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733800"/>
            <a:ext cx="4500562"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Inkosi Mgano Cross-visit 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62375"/>
            <a:ext cx="464343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1619250" y="0"/>
            <a:ext cx="338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solidFill>
                  <a:schemeClr val="bg1"/>
                </a:solidFill>
                <a:cs typeface="Arial" charset="0"/>
              </a:rPr>
              <a:t>UMGANO EXAMPLE</a:t>
            </a:r>
          </a:p>
        </p:txBody>
      </p:sp>
      <p:sp>
        <p:nvSpPr>
          <p:cNvPr id="10246" name="Text Box 3"/>
          <p:cNvSpPr>
            <a:spLocks noChangeArrowheads="1"/>
          </p:cNvSpPr>
          <p:nvPr/>
        </p:nvSpPr>
        <p:spPr bwMode="auto">
          <a:xfrm>
            <a:off x="4953000" y="0"/>
            <a:ext cx="4191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Times New Roman" pitchFamily="18" charset="0"/>
              <a:buChar char="•"/>
            </a:pPr>
            <a:r>
              <a:rPr lang="en-US" altLang="en-US"/>
              <a:t>Phase 1: Commercial Forest managed by community</a:t>
            </a:r>
          </a:p>
          <a:p>
            <a:pPr eaLnBrk="1" hangingPunct="1">
              <a:spcBef>
                <a:spcPct val="20000"/>
              </a:spcBef>
              <a:buFont typeface="Times New Roman" pitchFamily="18" charset="0"/>
              <a:buChar char="•"/>
            </a:pPr>
            <a:endParaRPr lang="en-US" altLang="en-US"/>
          </a:p>
          <a:p>
            <a:pPr eaLnBrk="1" hangingPunct="1">
              <a:spcBef>
                <a:spcPct val="20000"/>
              </a:spcBef>
              <a:buFont typeface="Times New Roman" pitchFamily="18" charset="0"/>
              <a:buChar char="•"/>
            </a:pPr>
            <a:r>
              <a:rPr lang="en-US" altLang="en-US"/>
              <a:t> Phase 2: Biodiversity Management  Agreement signed for cattle project on 21 November 2008, at the launch of the KZN Biodiversity Stewardship Programme</a:t>
            </a:r>
          </a:p>
          <a:p>
            <a:pPr eaLnBrk="1" hangingPunct="1">
              <a:spcBef>
                <a:spcPct val="20000"/>
              </a:spcBef>
              <a:buFont typeface="Times New Roman" pitchFamily="18" charset="0"/>
              <a:buChar char="•"/>
            </a:pPr>
            <a:endParaRPr lang="en-US" altLang="en-US"/>
          </a:p>
          <a:p>
            <a:pPr eaLnBrk="1" hangingPunct="1">
              <a:spcBef>
                <a:spcPct val="20000"/>
              </a:spcBef>
              <a:buFont typeface="Times New Roman" pitchFamily="18" charset="0"/>
              <a:buChar char="•"/>
            </a:pPr>
            <a:r>
              <a:rPr lang="en-US" altLang="zh-CN"/>
              <a:t>Phase 3: Declaration of mountain area as Nature Reserve, in negotiation process</a:t>
            </a:r>
          </a:p>
        </p:txBody>
      </p:sp>
      <p:sp>
        <p:nvSpPr>
          <p:cNvPr id="10247" name="Text Box 3"/>
          <p:cNvSpPr>
            <a:spLocks noChangeArrowheads="1"/>
          </p:cNvSpPr>
          <p:nvPr/>
        </p:nvSpPr>
        <p:spPr bwMode="auto">
          <a:xfrm>
            <a:off x="1676400" y="2286000"/>
            <a:ext cx="335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Times New Roman" pitchFamily="18" charset="0"/>
              <a:buNone/>
            </a:pPr>
            <a:r>
              <a:rPr lang="en-US" altLang="zh-CN" sz="2000" b="1">
                <a:solidFill>
                  <a:schemeClr val="tx2"/>
                </a:solidFill>
              </a:rPr>
              <a:t>Nkosi L. Baleni: “I would like to establish something of lasting value for my people”</a:t>
            </a:r>
          </a:p>
        </p:txBody>
      </p:sp>
    </p:spTree>
    <p:extLst>
      <p:ext uri="{BB962C8B-B14F-4D97-AF65-F5344CB8AC3E}">
        <p14:creationId xmlns:p14="http://schemas.microsoft.com/office/powerpoint/2010/main" val="367215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a:spLocks noGrp="1"/>
          </p:cNvSpPr>
          <p:nvPr>
            <p:ph idx="1"/>
          </p:nvPr>
        </p:nvSpPr>
        <p:spPr>
          <a:xfrm>
            <a:off x="5796136" y="404664"/>
            <a:ext cx="3240360" cy="6120678"/>
          </a:xfrm>
          <a:solidFill>
            <a:schemeClr val="bg1"/>
          </a:solidFill>
        </p:spPr>
        <p:txBody>
          <a:bodyPr>
            <a:normAutofit fontScale="62500" lnSpcReduction="20000"/>
          </a:bodyPr>
          <a:lstStyle/>
          <a:p>
            <a:pPr>
              <a:defRPr/>
            </a:pPr>
            <a:r>
              <a:rPr lang="en-ZA" sz="3800" dirty="0" smtClean="0"/>
              <a:t>Biodiversity Stewardship agreements for </a:t>
            </a:r>
            <a:r>
              <a:rPr lang="en-ZA" sz="3800" dirty="0"/>
              <a:t>p</a:t>
            </a:r>
            <a:r>
              <a:rPr lang="en-ZA" sz="3800" dirty="0" smtClean="0"/>
              <a:t>rotected areas only created in </a:t>
            </a:r>
            <a:r>
              <a:rPr lang="en-ZA" sz="3800" dirty="0"/>
              <a:t>biodiversity priority </a:t>
            </a:r>
            <a:r>
              <a:rPr lang="en-ZA" sz="3800" dirty="0" smtClean="0"/>
              <a:t>areas, systematically identified at provincial and national scale</a:t>
            </a:r>
          </a:p>
          <a:p>
            <a:pPr>
              <a:defRPr/>
            </a:pPr>
            <a:r>
              <a:rPr lang="en-ZA" sz="3800" dirty="0" smtClean="0"/>
              <a:t>Land ownership and management responsibility remains with the landowners, with support from state and NGOs</a:t>
            </a:r>
          </a:p>
          <a:p>
            <a:pPr>
              <a:defRPr/>
            </a:pPr>
            <a:r>
              <a:rPr lang="en-ZA" sz="3800" dirty="0" smtClean="0"/>
              <a:t>Annual auditing by the conservation authority</a:t>
            </a:r>
          </a:p>
          <a:p>
            <a:pPr marL="0" indent="0">
              <a:buFont typeface="Arial" charset="0"/>
              <a:buNone/>
              <a:defRPr/>
            </a:pPr>
            <a:endParaRPr lang="en-ZA" dirty="0"/>
          </a:p>
        </p:txBody>
      </p:sp>
      <p:grpSp>
        <p:nvGrpSpPr>
          <p:cNvPr id="3" name="Group 2"/>
          <p:cNvGrpSpPr/>
          <p:nvPr/>
        </p:nvGrpSpPr>
        <p:grpSpPr>
          <a:xfrm>
            <a:off x="107504" y="1243198"/>
            <a:ext cx="5904656" cy="5282144"/>
            <a:chOff x="383142" y="677813"/>
            <a:chExt cx="8809949" cy="5847531"/>
          </a:xfrm>
        </p:grpSpPr>
        <p:grpSp>
          <p:nvGrpSpPr>
            <p:cNvPr id="2" name="Group 1"/>
            <p:cNvGrpSpPr/>
            <p:nvPr/>
          </p:nvGrpSpPr>
          <p:grpSpPr>
            <a:xfrm>
              <a:off x="383142" y="677813"/>
              <a:ext cx="6133074" cy="5847531"/>
              <a:chOff x="1128639" y="151516"/>
              <a:chExt cx="4880909" cy="5208181"/>
            </a:xfrm>
          </p:grpSpPr>
          <p:sp>
            <p:nvSpPr>
              <p:cNvPr id="4" name="Rectangle 3"/>
              <p:cNvSpPr/>
              <p:nvPr/>
            </p:nvSpPr>
            <p:spPr>
              <a:xfrm>
                <a:off x="3309548" y="4221088"/>
                <a:ext cx="2700000" cy="900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rPr>
                  <a:t>Biodiversity Partnership Area</a:t>
                </a:r>
              </a:p>
              <a:p>
                <a:pPr algn="ctr"/>
                <a:r>
                  <a:rPr lang="en-ZA" sz="1200" dirty="0" smtClean="0">
                    <a:solidFill>
                      <a:schemeClr val="tx1"/>
                    </a:solidFill>
                  </a:rPr>
                  <a:t>Non-binding</a:t>
                </a:r>
              </a:p>
            </p:txBody>
          </p:sp>
          <p:sp>
            <p:nvSpPr>
              <p:cNvPr id="6" name="Rectangle 5"/>
              <p:cNvSpPr/>
              <p:nvPr/>
            </p:nvSpPr>
            <p:spPr>
              <a:xfrm>
                <a:off x="3307869" y="1223727"/>
                <a:ext cx="2700000" cy="90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t>Protected Environment</a:t>
                </a:r>
              </a:p>
              <a:p>
                <a:pPr algn="ctr"/>
                <a:r>
                  <a:rPr lang="en-ZA" sz="1200" dirty="0" smtClean="0"/>
                  <a:t>Protected Areas Act</a:t>
                </a:r>
                <a:endParaRPr lang="en-ZA" sz="1200" dirty="0"/>
              </a:p>
            </p:txBody>
          </p:sp>
          <p:sp>
            <p:nvSpPr>
              <p:cNvPr id="7" name="Rectangle 6"/>
              <p:cNvSpPr/>
              <p:nvPr/>
            </p:nvSpPr>
            <p:spPr>
              <a:xfrm>
                <a:off x="3307869" y="2217950"/>
                <a:ext cx="2700000" cy="900000"/>
              </a:xfrm>
              <a:prstGeom prst="rect">
                <a:avLst/>
              </a:prstGeom>
              <a:solidFill>
                <a:srgbClr val="F47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rPr>
                  <a:t>Biodiversity Management Agreement</a:t>
                </a:r>
              </a:p>
              <a:p>
                <a:pPr algn="ctr"/>
                <a:r>
                  <a:rPr lang="en-ZA" sz="1200" dirty="0" smtClean="0">
                    <a:solidFill>
                      <a:schemeClr val="tx1"/>
                    </a:solidFill>
                  </a:rPr>
                  <a:t>Biodiversity Act</a:t>
                </a:r>
              </a:p>
            </p:txBody>
          </p:sp>
          <p:sp>
            <p:nvSpPr>
              <p:cNvPr id="10" name="Up Arrow 9"/>
              <p:cNvSpPr/>
              <p:nvPr/>
            </p:nvSpPr>
            <p:spPr>
              <a:xfrm>
                <a:off x="2500748" y="180302"/>
                <a:ext cx="645698" cy="4940786"/>
              </a:xfrm>
              <a:prstGeom prst="up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12" name="Rectangle 11"/>
              <p:cNvSpPr/>
              <p:nvPr/>
            </p:nvSpPr>
            <p:spPr>
              <a:xfrm rot="16200000">
                <a:off x="421103" y="2529087"/>
                <a:ext cx="4804987" cy="379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bg1"/>
                    </a:solidFill>
                  </a:rPr>
                  <a:t>Increasing landowner commitment to conservation </a:t>
                </a:r>
                <a:endParaRPr lang="en-ZA" sz="1600" b="1" dirty="0">
                  <a:solidFill>
                    <a:schemeClr val="bg1"/>
                  </a:solidFill>
                </a:endParaRPr>
              </a:p>
            </p:txBody>
          </p:sp>
          <p:sp>
            <p:nvSpPr>
              <p:cNvPr id="11" name="Up Arrow 10"/>
              <p:cNvSpPr/>
              <p:nvPr/>
            </p:nvSpPr>
            <p:spPr>
              <a:xfrm>
                <a:off x="1836569" y="166287"/>
                <a:ext cx="645698" cy="4954801"/>
              </a:xfrm>
              <a:prstGeom prst="up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14" name="Rectangle 13"/>
              <p:cNvSpPr/>
              <p:nvPr/>
            </p:nvSpPr>
            <p:spPr>
              <a:xfrm rot="16200000">
                <a:off x="-269648" y="2741123"/>
                <a:ext cx="4858134" cy="379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bg1"/>
                    </a:solidFill>
                  </a:rPr>
                  <a:t>Increasing support  from conservation authority</a:t>
                </a:r>
                <a:endParaRPr lang="en-ZA" sz="1600" b="1" dirty="0">
                  <a:solidFill>
                    <a:schemeClr val="bg1"/>
                  </a:solidFill>
                </a:endParaRPr>
              </a:p>
            </p:txBody>
          </p:sp>
          <p:sp>
            <p:nvSpPr>
              <p:cNvPr id="15" name="Up Arrow 14"/>
              <p:cNvSpPr/>
              <p:nvPr/>
            </p:nvSpPr>
            <p:spPr>
              <a:xfrm>
                <a:off x="1128639" y="151516"/>
                <a:ext cx="645698" cy="4969572"/>
              </a:xfrm>
              <a:prstGeom prst="up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16" name="Rectangle 15"/>
              <p:cNvSpPr/>
              <p:nvPr/>
            </p:nvSpPr>
            <p:spPr>
              <a:xfrm rot="16200000">
                <a:off x="-963803" y="2754897"/>
                <a:ext cx="4830581" cy="379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bg1"/>
                    </a:solidFill>
                  </a:rPr>
                  <a:t>Increasing biodiversity importance</a:t>
                </a:r>
                <a:endParaRPr lang="en-ZA" sz="1600" b="1" dirty="0">
                  <a:solidFill>
                    <a:schemeClr val="bg1"/>
                  </a:solidFill>
                </a:endParaRPr>
              </a:p>
            </p:txBody>
          </p:sp>
          <p:sp>
            <p:nvSpPr>
              <p:cNvPr id="21" name="Rectangle 20"/>
              <p:cNvSpPr/>
              <p:nvPr/>
            </p:nvSpPr>
            <p:spPr>
              <a:xfrm>
                <a:off x="3307869" y="3212976"/>
                <a:ext cx="2700000" cy="900000"/>
              </a:xfrm>
              <a:prstGeom prst="rect">
                <a:avLst/>
              </a:prstGeom>
              <a:solidFill>
                <a:srgbClr val="F9B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rPr>
                  <a:t>Biodiversity Agreement</a:t>
                </a:r>
              </a:p>
              <a:p>
                <a:pPr algn="ctr"/>
                <a:r>
                  <a:rPr lang="en-ZA" sz="1200" dirty="0" smtClean="0">
                    <a:solidFill>
                      <a:schemeClr val="tx1"/>
                    </a:solidFill>
                  </a:rPr>
                  <a:t>contract law</a:t>
                </a:r>
              </a:p>
              <a:p>
                <a:pPr algn="ctr"/>
                <a:r>
                  <a:rPr lang="en-ZA" sz="1200" dirty="0" smtClean="0">
                    <a:solidFill>
                      <a:schemeClr val="tx1"/>
                    </a:solidFill>
                  </a:rPr>
                  <a:t> </a:t>
                </a:r>
                <a:endParaRPr lang="en-ZA" sz="1200" dirty="0">
                  <a:solidFill>
                    <a:schemeClr val="tx1"/>
                  </a:solidFill>
                </a:endParaRPr>
              </a:p>
            </p:txBody>
          </p:sp>
          <p:sp>
            <p:nvSpPr>
              <p:cNvPr id="17" name="Rectangle 16"/>
              <p:cNvSpPr/>
              <p:nvPr/>
            </p:nvSpPr>
            <p:spPr>
              <a:xfrm>
                <a:off x="3307869" y="227813"/>
                <a:ext cx="2700000" cy="900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t>Nature Reserve</a:t>
                </a:r>
              </a:p>
              <a:p>
                <a:pPr algn="ctr"/>
                <a:r>
                  <a:rPr lang="en-ZA" sz="1200" dirty="0" smtClean="0"/>
                  <a:t>Protected Areas Act</a:t>
                </a:r>
              </a:p>
            </p:txBody>
          </p:sp>
        </p:grpSp>
        <p:cxnSp>
          <p:nvCxnSpPr>
            <p:cNvPr id="5" name="Straight Connector 4"/>
            <p:cNvCxnSpPr/>
            <p:nvPr/>
          </p:nvCxnSpPr>
          <p:spPr>
            <a:xfrm>
              <a:off x="7008925" y="724545"/>
              <a:ext cx="0" cy="216758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08925" y="2997920"/>
              <a:ext cx="0" cy="212765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092280" y="1450741"/>
              <a:ext cx="1778496" cy="406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2"/>
                  </a:solidFill>
                </a:rPr>
                <a:t>Protected areas</a:t>
              </a:r>
              <a:endParaRPr lang="en-ZA" sz="1600" b="1" dirty="0">
                <a:solidFill>
                  <a:schemeClr val="tx2"/>
                </a:solidFill>
              </a:endParaRPr>
            </a:p>
          </p:txBody>
        </p:sp>
        <p:sp>
          <p:nvSpPr>
            <p:cNvPr id="19" name="Rectangle 18"/>
            <p:cNvSpPr/>
            <p:nvPr/>
          </p:nvSpPr>
          <p:spPr>
            <a:xfrm>
              <a:off x="7092280" y="3467628"/>
              <a:ext cx="2100811" cy="388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2"/>
                  </a:solidFill>
                </a:rPr>
                <a:t>Conservation areas</a:t>
              </a:r>
              <a:endParaRPr lang="en-ZA" sz="1600" b="1" dirty="0">
                <a:solidFill>
                  <a:schemeClr val="tx2"/>
                </a:solidFill>
              </a:endParaRPr>
            </a:p>
          </p:txBody>
        </p:sp>
      </p:grpSp>
    </p:spTree>
    <p:extLst>
      <p:ext uri="{BB962C8B-B14F-4D97-AF65-F5344CB8AC3E}">
        <p14:creationId xmlns:p14="http://schemas.microsoft.com/office/powerpoint/2010/main" val="2062519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619250" y="0"/>
            <a:ext cx="338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solidFill>
                  <a:schemeClr val="bg1"/>
                </a:solidFill>
                <a:cs typeface="Arial" charset="0"/>
              </a:rPr>
              <a:t>UMGANO EXAMPLE</a:t>
            </a:r>
          </a:p>
        </p:txBody>
      </p:sp>
      <p:pic>
        <p:nvPicPr>
          <p:cNvPr id="11267" name="Picture 6" descr="WildlandsMS_030709_0063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5715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3"/>
          <p:cNvSpPr>
            <a:spLocks noChangeArrowheads="1"/>
          </p:cNvSpPr>
          <p:nvPr/>
        </p:nvSpPr>
        <p:spPr bwMode="auto">
          <a:xfrm>
            <a:off x="5638800" y="838200"/>
            <a:ext cx="350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Times New Roman" pitchFamily="18" charset="0"/>
              <a:buChar char="•"/>
            </a:pPr>
            <a:r>
              <a:rPr lang="en-US" altLang="en-US" sz="2000"/>
              <a:t>On 1 July 2009 Nkosi Zeblon Gumbi signed the declaration agreement and Protected Area Management Agreement for the declaration of 11 600 ha as nature reserve</a:t>
            </a:r>
          </a:p>
          <a:p>
            <a:pPr eaLnBrk="1" hangingPunct="1">
              <a:spcBef>
                <a:spcPct val="20000"/>
              </a:spcBef>
              <a:buFont typeface="Times New Roman" pitchFamily="18" charset="0"/>
              <a:buChar char="•"/>
            </a:pPr>
            <a:r>
              <a:rPr lang="en-US" altLang="en-US" sz="2000"/>
              <a:t> The Nature Reserve was declared on 17 February 2011</a:t>
            </a:r>
          </a:p>
          <a:p>
            <a:pPr eaLnBrk="1" hangingPunct="1">
              <a:spcBef>
                <a:spcPct val="20000"/>
              </a:spcBef>
              <a:buFont typeface="Times New Roman" pitchFamily="18" charset="0"/>
              <a:buChar char="•"/>
            </a:pPr>
            <a:r>
              <a:rPr lang="en-US" altLang="zh-CN" sz="2000"/>
              <a:t>Rhino’s have been established on the nature reserve with the assistance of WWF</a:t>
            </a:r>
          </a:p>
        </p:txBody>
      </p:sp>
      <p:sp>
        <p:nvSpPr>
          <p:cNvPr id="11269" name="Rectangle 2"/>
          <p:cNvSpPr>
            <a:spLocks noChangeArrowheads="1"/>
          </p:cNvSpPr>
          <p:nvPr/>
        </p:nvSpPr>
        <p:spPr bwMode="auto">
          <a:xfrm>
            <a:off x="0" y="0"/>
            <a:ext cx="9144000" cy="868363"/>
          </a:xfrm>
          <a:prstGeom prst="rect">
            <a:avLst/>
          </a:prstGeom>
          <a:solidFill>
            <a:srgbClr val="005C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4400" b="1">
                <a:solidFill>
                  <a:schemeClr val="bg1"/>
                </a:solidFill>
                <a:latin typeface="Arial Black" pitchFamily="34" charset="0"/>
              </a:rPr>
              <a:t>Somkhanda</a:t>
            </a:r>
          </a:p>
        </p:txBody>
      </p:sp>
    </p:spTree>
    <p:extLst>
      <p:ext uri="{BB962C8B-B14F-4D97-AF65-F5344CB8AC3E}">
        <p14:creationId xmlns:p14="http://schemas.microsoft.com/office/powerpoint/2010/main" val="1853453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2681</Words>
  <Application>Microsoft Office PowerPoint</Application>
  <PresentationFormat>On-screen Show (4:3)</PresentationFormat>
  <Paragraphs>306</Paragraphs>
  <Slides>23</Slides>
  <Notes>21</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1_Office Theme</vt:lpstr>
      <vt:lpstr>2_Office Theme</vt:lpstr>
      <vt:lpstr>Office Theme</vt:lpstr>
      <vt:lpstr>Enhancing incentives and resource mobilisation for landscape protection in support of sustainable development in South Africa</vt:lpstr>
      <vt:lpstr>Status: National biodiversity </vt:lpstr>
      <vt:lpstr>Projected Loss of Service Value Due to Transformation of Natural Assets in KZN</vt:lpstr>
      <vt:lpstr>What does that mean in real terms?</vt:lpstr>
      <vt:lpstr>Protected Area Expansion in South Africa</vt:lpstr>
      <vt:lpstr>Biodiversity Stewardship Programme in South Africa</vt:lpstr>
      <vt:lpstr>PowerPoint Presentation</vt:lpstr>
      <vt:lpstr>PowerPoint Presentation</vt:lpstr>
      <vt:lpstr>PowerPoint Presentation</vt:lpstr>
      <vt:lpstr>PowerPoint Presentation</vt:lpstr>
      <vt:lpstr>PowerPoint Presentation</vt:lpstr>
      <vt:lpstr>Biodiversity stewardship resource mobilisation for protected area expansion</vt:lpstr>
      <vt:lpstr>Biodiversity stewardship resource mobilisation for protected area expansion</vt:lpstr>
      <vt:lpstr>Fiscal incentives to support private sector resource mobilisation for protected areas</vt:lpstr>
      <vt:lpstr>Fiscal incentives to support private sector resource mobilisation for protected areas</vt:lpstr>
      <vt:lpstr>GEF investment in Biodiversity Stewardship </vt:lpstr>
      <vt:lpstr>South Africa’s GEF 5 projects supporting Biodiversity Stewardship and financial sustainability</vt:lpstr>
      <vt:lpstr>Key Challenges</vt:lpstr>
      <vt:lpstr>South Africa BIOFIN</vt:lpstr>
      <vt:lpstr>Experimental Ecosystem Accounts</vt:lpstr>
      <vt:lpstr>Further Investment in Expanding the Protected Area Estate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Cumming</dc:creator>
  <cp:lastModifiedBy>WLutsch</cp:lastModifiedBy>
  <cp:revision>107</cp:revision>
  <dcterms:created xsi:type="dcterms:W3CDTF">2014-10-06T08:52:39Z</dcterms:created>
  <dcterms:modified xsi:type="dcterms:W3CDTF">2014-10-16T03:51:21Z</dcterms:modified>
</cp:coreProperties>
</file>