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841" r:id="rId2"/>
    <p:sldId id="879" r:id="rId3"/>
    <p:sldId id="854" r:id="rId4"/>
    <p:sldId id="858" r:id="rId5"/>
    <p:sldId id="821" r:id="rId6"/>
    <p:sldId id="882" r:id="rId7"/>
    <p:sldId id="827" r:id="rId8"/>
    <p:sldId id="832" r:id="rId9"/>
    <p:sldId id="834" r:id="rId10"/>
    <p:sldId id="835" r:id="rId11"/>
    <p:sldId id="880" r:id="rId12"/>
    <p:sldId id="853" r:id="rId13"/>
    <p:sldId id="811" r:id="rId14"/>
    <p:sldId id="884" r:id="rId15"/>
    <p:sldId id="885" r:id="rId16"/>
    <p:sldId id="872" r:id="rId17"/>
    <p:sldId id="874" r:id="rId18"/>
    <p:sldId id="875" r:id="rId19"/>
    <p:sldId id="876" r:id="rId20"/>
    <p:sldId id="877" r:id="rId21"/>
    <p:sldId id="881" r:id="rId22"/>
    <p:sldId id="849" r:id="rId23"/>
  </p:sldIdLst>
  <p:sldSz cx="9144000" cy="5715000" type="screen16x1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900"/>
    <a:srgbClr val="F79646"/>
    <a:srgbClr val="31A6BD"/>
    <a:srgbClr val="4BACC6"/>
    <a:srgbClr val="8AAC46"/>
    <a:srgbClr val="54406C"/>
    <a:srgbClr val="084048"/>
    <a:srgbClr val="37D4E9"/>
    <a:srgbClr val="15A7BB"/>
    <a:srgbClr val="FF9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94" autoAdjust="0"/>
    <p:restoredTop sz="86536" autoAdjust="0"/>
  </p:normalViewPr>
  <p:slideViewPr>
    <p:cSldViewPr>
      <p:cViewPr varScale="1">
        <p:scale>
          <a:sx n="77" d="100"/>
          <a:sy n="77" d="100"/>
        </p:scale>
        <p:origin x="1032" y="9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513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016"/>
    </p:cViewPr>
  </p:sorterViewPr>
  <p:notesViewPr>
    <p:cSldViewPr>
      <p:cViewPr varScale="1">
        <p:scale>
          <a:sx n="83" d="100"/>
          <a:sy n="83" d="100"/>
        </p:scale>
        <p:origin x="-2958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6BA42C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1975</c:v>
                </c:pt>
                <c:pt idx="1">
                  <c:v>1985</c:v>
                </c:pt>
                <c:pt idx="2">
                  <c:v>1995</c:v>
                </c:pt>
                <c:pt idx="3">
                  <c:v>2005</c:v>
                </c:pt>
                <c:pt idx="4">
                  <c:v>2009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17</c:v>
                </c:pt>
                <c:pt idx="1">
                  <c:v>32</c:v>
                </c:pt>
                <c:pt idx="2">
                  <c:v>68</c:v>
                </c:pt>
                <c:pt idx="3">
                  <c:v>80</c:v>
                </c:pt>
                <c:pt idx="4">
                  <c:v>81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33CA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1975</c:v>
                </c:pt>
                <c:pt idx="1">
                  <c:v>1985</c:v>
                </c:pt>
                <c:pt idx="2">
                  <c:v>1995</c:v>
                </c:pt>
                <c:pt idx="3">
                  <c:v>2005</c:v>
                </c:pt>
                <c:pt idx="4">
                  <c:v>2009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83</c:v>
                </c:pt>
                <c:pt idx="1">
                  <c:v>68</c:v>
                </c:pt>
                <c:pt idx="2">
                  <c:v>32</c:v>
                </c:pt>
                <c:pt idx="3">
                  <c:v>20</c:v>
                </c:pt>
                <c:pt idx="4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5814888"/>
        <c:axId val="85815272"/>
      </c:barChart>
      <c:catAx>
        <c:axId val="85814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>
            <a:solidFill>
              <a:prstClr val="white">
                <a:alpha val="30000"/>
              </a:prstClr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85815272"/>
        <c:crosses val="autoZero"/>
        <c:auto val="1"/>
        <c:lblAlgn val="ctr"/>
        <c:lblOffset val="100"/>
        <c:noMultiLvlLbl val="0"/>
      </c:catAx>
      <c:valAx>
        <c:axId val="85815272"/>
        <c:scaling>
          <c:orientation val="minMax"/>
          <c:max val="100"/>
        </c:scaling>
        <c:delete val="0"/>
        <c:axPos val="l"/>
        <c:majorGridlines>
          <c:spPr>
            <a:ln w="19050">
              <a:solidFill>
                <a:srgbClr val="FFFFFF">
                  <a:alpha val="30196"/>
                </a:srgbClr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 w="19050">
            <a:solidFill>
              <a:prstClr val="white">
                <a:alpha val="30000"/>
              </a:prstClr>
            </a:solidFill>
          </a:ln>
        </c:spPr>
        <c:txPr>
          <a:bodyPr/>
          <a:lstStyle/>
          <a:p>
            <a:pPr>
              <a:defRPr sz="1600">
                <a:solidFill>
                  <a:schemeClr val="bg1"/>
                </a:solidFill>
              </a:defRPr>
            </a:pPr>
            <a:endParaRPr lang="en-US"/>
          </a:p>
        </c:txPr>
        <c:crossAx val="85814888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9.5623932930713765E-2"/>
          <c:y val="4.3015748031496062E-2"/>
          <c:w val="0.8422221086000613"/>
          <c:h val="0.856033464566929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noFill/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100</c:v>
                </c:pt>
                <c:pt idx="1">
                  <c:v>90</c:v>
                </c:pt>
                <c:pt idx="2">
                  <c:v>110</c:v>
                </c:pt>
                <c:pt idx="3">
                  <c:v>85</c:v>
                </c:pt>
                <c:pt idx="4">
                  <c:v>95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noFill/>
            <a:effectLst/>
          </c:spPr>
          <c:invertIfNegative val="0"/>
          <c:dPt>
            <c:idx val="1"/>
            <c:invertIfNegative val="0"/>
            <c:bubble3D val="0"/>
          </c:dPt>
          <c:cat>
            <c:strRef>
              <c:f>Sheet1!$A$2:$A$6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75</c:v>
                </c:pt>
                <c:pt idx="1">
                  <c:v>60</c:v>
                </c:pt>
                <c:pt idx="2">
                  <c:v>120</c:v>
                </c:pt>
                <c:pt idx="3">
                  <c:v>95</c:v>
                </c:pt>
                <c:pt idx="4">
                  <c:v>90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noFill/>
            <a:effectLst/>
          </c:spPr>
          <c:invertIfNegative val="0"/>
          <c:dPt>
            <c:idx val="1"/>
            <c:invertIfNegative val="0"/>
            <c:bubble3D val="0"/>
          </c:dPt>
          <c:cat>
            <c:strRef>
              <c:f>Sheet1!$A$2:$A$6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50</c:v>
                </c:pt>
                <c:pt idx="1">
                  <c:v>65</c:v>
                </c:pt>
                <c:pt idx="2">
                  <c:v>80</c:v>
                </c:pt>
                <c:pt idx="3">
                  <c:v>115</c:v>
                </c:pt>
                <c:pt idx="4">
                  <c:v>45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noFill/>
          </c:spPr>
          <c:invertIfNegative val="0"/>
          <c:cat>
            <c:strRef>
              <c:f>Sheet1!$A$2:$A$6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0</c:v>
                </c:pt>
                <c:pt idx="1">
                  <c:v>20</c:v>
                </c:pt>
                <c:pt idx="2">
                  <c:v>50</c:v>
                </c:pt>
                <c:pt idx="3">
                  <c:v>90</c:v>
                </c:pt>
                <c:pt idx="4">
                  <c:v>15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noFill/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60</c:v>
                </c:pt>
                <c:pt idx="1">
                  <c:v>0</c:v>
                </c:pt>
                <c:pt idx="2">
                  <c:v>25</c:v>
                </c:pt>
                <c:pt idx="3">
                  <c:v>60</c:v>
                </c:pt>
                <c:pt idx="4">
                  <c:v>5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Series 6</c:v>
                </c:pt>
              </c:strCache>
            </c:strRef>
          </c:tx>
          <c:spPr>
            <a:noFill/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Sheet1!$G$2:$G$6</c:f>
              <c:numCache>
                <c:formatCode>General</c:formatCode>
                <c:ptCount val="5"/>
                <c:pt idx="0">
                  <c:v>100</c:v>
                </c:pt>
                <c:pt idx="1">
                  <c:v>30</c:v>
                </c:pt>
                <c:pt idx="2">
                  <c:v>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Series 7</c:v>
                </c:pt>
              </c:strCache>
            </c:strRef>
          </c:tx>
          <c:spPr>
            <a:noFill/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Sheet1!$H$2:$H$6</c:f>
              <c:numCache>
                <c:formatCode>General</c:formatCode>
                <c:ptCount val="5"/>
                <c:pt idx="0">
                  <c:v>120</c:v>
                </c:pt>
                <c:pt idx="1">
                  <c:v>80</c:v>
                </c:pt>
                <c:pt idx="2">
                  <c:v>15</c:v>
                </c:pt>
                <c:pt idx="3">
                  <c:v>35</c:v>
                </c:pt>
                <c:pt idx="4">
                  <c:v>40</c:v>
                </c:pt>
              </c:numCache>
            </c:numRef>
          </c:val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Series 8</c:v>
                </c:pt>
              </c:strCache>
            </c:strRef>
          </c:tx>
          <c:spPr>
            <a:noFill/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Sheet1!$I$2:$I$6</c:f>
              <c:numCache>
                <c:formatCode>General</c:formatCode>
                <c:ptCount val="5"/>
                <c:pt idx="0">
                  <c:v>110</c:v>
                </c:pt>
                <c:pt idx="1">
                  <c:v>95</c:v>
                </c:pt>
                <c:pt idx="2">
                  <c:v>50</c:v>
                </c:pt>
                <c:pt idx="3">
                  <c:v>65</c:v>
                </c:pt>
                <c:pt idx="4">
                  <c:v>60</c:v>
                </c:pt>
              </c:numCache>
            </c:numRef>
          </c:val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Series 9</c:v>
                </c:pt>
              </c:strCache>
            </c:strRef>
          </c:tx>
          <c:spPr>
            <a:noFill/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Sheet1!$J$2:$J$6</c:f>
              <c:numCache>
                <c:formatCode>General</c:formatCode>
                <c:ptCount val="5"/>
                <c:pt idx="0">
                  <c:v>90</c:v>
                </c:pt>
                <c:pt idx="1">
                  <c:v>100</c:v>
                </c:pt>
                <c:pt idx="2">
                  <c:v>70</c:v>
                </c:pt>
                <c:pt idx="3">
                  <c:v>85</c:v>
                </c:pt>
                <c:pt idx="4">
                  <c:v>50</c:v>
                </c:pt>
              </c:numCache>
            </c:numRef>
          </c:val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Series 10</c:v>
                </c:pt>
              </c:strCache>
            </c:strRef>
          </c:tx>
          <c:spPr>
            <a:noFill/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Sheet1!$K$2:$K$6</c:f>
              <c:numCache>
                <c:formatCode>General</c:formatCode>
                <c:ptCount val="5"/>
                <c:pt idx="0">
                  <c:v>70</c:v>
                </c:pt>
                <c:pt idx="1">
                  <c:v>110</c:v>
                </c:pt>
                <c:pt idx="2">
                  <c:v>90</c:v>
                </c:pt>
                <c:pt idx="3">
                  <c:v>90</c:v>
                </c:pt>
                <c:pt idx="4">
                  <c:v>85</c:v>
                </c:pt>
              </c:numCache>
            </c:numRef>
          </c:val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Series 11</c:v>
                </c:pt>
              </c:strCache>
            </c:strRef>
          </c:tx>
          <c:spPr>
            <a:noFill/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Sheet1!$L$2:$L$6</c:f>
              <c:numCache>
                <c:formatCode>General</c:formatCode>
                <c:ptCount val="5"/>
                <c:pt idx="0">
                  <c:v>50</c:v>
                </c:pt>
                <c:pt idx="1">
                  <c:v>75</c:v>
                </c:pt>
                <c:pt idx="2">
                  <c:v>80</c:v>
                </c:pt>
                <c:pt idx="3">
                  <c:v>80</c:v>
                </c:pt>
                <c:pt idx="4">
                  <c:v>95</c:v>
                </c:pt>
              </c:numCache>
            </c:numRef>
          </c:val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Series 12</c:v>
                </c:pt>
              </c:strCache>
            </c:strRef>
          </c:tx>
          <c:spPr>
            <a:noFill/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Sheet1!$M$2:$M$6</c:f>
              <c:numCache>
                <c:formatCode>General</c:formatCode>
                <c:ptCount val="5"/>
                <c:pt idx="0">
                  <c:v>65</c:v>
                </c:pt>
                <c:pt idx="1">
                  <c:v>50</c:v>
                </c:pt>
                <c:pt idx="2">
                  <c:v>100</c:v>
                </c:pt>
                <c:pt idx="3">
                  <c:v>110</c:v>
                </c:pt>
                <c:pt idx="4">
                  <c:v>115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30"/>
        <c:axId val="137739328"/>
        <c:axId val="137781144"/>
      </c:barChart>
      <c:catAx>
        <c:axId val="137739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/>
        </c:spPr>
        <c:txPr>
          <a:bodyPr/>
          <a:lstStyle/>
          <a:p>
            <a:pPr>
              <a:defRPr sz="1600">
                <a:solidFill>
                  <a:schemeClr val="bg1"/>
                </a:solidFill>
              </a:defRPr>
            </a:pPr>
            <a:endParaRPr lang="en-US"/>
          </a:p>
        </c:txPr>
        <c:crossAx val="137781144"/>
        <c:crossesAt val="0"/>
        <c:auto val="1"/>
        <c:lblAlgn val="ctr"/>
        <c:lblOffset val="0"/>
        <c:tickLblSkip val="1"/>
        <c:noMultiLvlLbl val="0"/>
      </c:catAx>
      <c:valAx>
        <c:axId val="137781144"/>
        <c:scaling>
          <c:orientation val="minMax"/>
          <c:max val="30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19050">
            <a:solidFill>
              <a:schemeClr val="tx1">
                <a:tint val="75000"/>
                <a:shade val="95000"/>
                <a:satMod val="105000"/>
                <a:alpha val="0"/>
              </a:schemeClr>
            </a:solidFill>
          </a:ln>
        </c:spPr>
        <c:crossAx val="137739328"/>
        <c:crossesAt val="1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77E9CC7-F200-49D3-9C68-159EA00880B1}" type="datetimeFigureOut">
              <a:rPr lang="en-US" smtClean="0"/>
              <a:pPr/>
              <a:t>10/12/2014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6FC9680-D2A9-4697-997A-693A97026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339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95E5B4A-3F5D-4691-841E-761023705D82}" type="datetimeFigureOut">
              <a:rPr lang="en-US" smtClean="0"/>
              <a:pPr/>
              <a:t>10/12/2014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696913"/>
            <a:ext cx="557847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16138AA-C803-4566-8735-5C6868BBD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82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138AA-C803-4566-8735-5C6868BBDEE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604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138AA-C803-4566-8735-5C6868BBDEE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73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builds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138AA-C803-4566-8735-5C6868BBDEE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74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96913"/>
            <a:ext cx="55753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138AA-C803-4566-8735-5C6868BBDEE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50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138AA-C803-4566-8735-5C6868BBDEE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04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138AA-C803-4566-8735-5C6868BBDEE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04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138AA-C803-4566-8735-5C6868BBDEE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020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138AA-C803-4566-8735-5C6868BBDEE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039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5963" y="696913"/>
            <a:ext cx="55784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138AA-C803-4566-8735-5C6868BBDEE4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910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  <a:effectLst/>
        </p:spPr>
        <p:txBody>
          <a:bodyPr/>
          <a:lstStyle>
            <a:lvl1pPr algn="ctr">
              <a:defRPr spc="50" baseline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effectLst/>
        </p:spPr>
        <p:txBody>
          <a:bodyPr/>
          <a:lstStyle>
            <a:lvl1pPr marL="0" indent="0" algn="ctr">
              <a:buNone/>
              <a:defRPr spc="50" baseline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0ACB774D-64FA-41AE-B6FE-C0E7B66A8B5B}" type="datetimeFigureOut">
              <a:rPr lang="en-US" smtClean="0"/>
              <a:pPr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96D01C21-1345-4E40-A357-301C652CC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0ACB774D-64FA-41AE-B6FE-C0E7B66A8B5B}" type="datetimeFigureOut">
              <a:rPr lang="en-US" smtClean="0"/>
              <a:pPr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96D01C21-1345-4E40-A357-301C652CC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609865"/>
            <a:ext cx="5410200" cy="952500"/>
          </a:xfrm>
        </p:spPr>
        <p:txBody>
          <a:bodyPr/>
          <a:lstStyle>
            <a:lvl1pPr>
              <a:lnSpc>
                <a:spcPct val="90000"/>
              </a:lnSpc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714500"/>
            <a:ext cx="54102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0ACB774D-64FA-41AE-B6FE-C0E7B66A8B5B}" type="datetimeFigureOut">
              <a:rPr lang="en-US" smtClean="0"/>
              <a:pPr/>
              <a:t>10/12/2014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96D01C21-1345-4E40-A357-301C652CC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0ACB774D-64FA-41AE-B6FE-C0E7B66A8B5B}" type="datetimeFigureOut">
              <a:rPr lang="en-US" smtClean="0"/>
              <a:pPr/>
              <a:t>10/12/2014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96D01C21-1345-4E40-A357-301C652CC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0ACB774D-64FA-41AE-B6FE-C0E7B66A8B5B}" type="datetimeFigureOut">
              <a:rPr lang="en-US" smtClean="0"/>
              <a:pPr/>
              <a:t>10/12/2014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96D01C21-1345-4E40-A357-301C652CC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0ACB774D-64FA-41AE-B6FE-C0E7B66A8B5B}" type="datetimeFigureOut">
              <a:rPr lang="en-US" smtClean="0"/>
              <a:pPr/>
              <a:t>10/12/2014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96D01C21-1345-4E40-A357-301C652CC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0ACB774D-64FA-41AE-B6FE-C0E7B66A8B5B}" type="datetimeFigureOut">
              <a:rPr lang="en-US" smtClean="0"/>
              <a:pPr/>
              <a:t>10/12/2014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96D01C21-1345-4E40-A357-301C652CC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0ACB774D-64FA-41AE-B6FE-C0E7B66A8B5B}" type="datetimeFigureOut">
              <a:rPr lang="en-US" smtClean="0"/>
              <a:pPr/>
              <a:t>10/12/2014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96D01C21-1345-4E40-A357-301C652CC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0ACB774D-64FA-41AE-B6FE-C0E7B66A8B5B}" type="datetimeFigureOut">
              <a:rPr lang="en-US" smtClean="0"/>
              <a:pPr/>
              <a:t>10/12/2014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/>
          <a:lstStyle/>
          <a:p>
            <a:fld id="{96D01C21-1345-4E40-A357-301C652CCF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28865"/>
            <a:ext cx="7924800" cy="9525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333500"/>
            <a:ext cx="79248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 spc="50" baseline="0">
          <a:solidFill>
            <a:schemeClr val="bg1"/>
          </a:solidFill>
          <a:effectLst/>
          <a:latin typeface="Calibri" pitchFamily="34" charset="0"/>
          <a:ea typeface="+mj-ea"/>
          <a:cs typeface="Calibri" pitchFamily="34" charset="0"/>
        </a:defRPr>
      </a:lvl1pPr>
    </p:titleStyle>
    <p:bodyStyle>
      <a:lvl1pPr marL="169863" indent="-169863" algn="l" defTabSz="914400" rtl="0" eaLnBrk="1" latinLnBrk="0" hangingPunct="1">
        <a:spcBef>
          <a:spcPct val="20000"/>
        </a:spcBef>
        <a:buClr>
          <a:schemeClr val="bg1"/>
        </a:buClr>
        <a:buFont typeface="Arial" pitchFamily="34" charset="0"/>
        <a:buChar char="•"/>
        <a:defRPr sz="2800" kern="1200" spc="50" baseline="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1pPr>
      <a:lvl2pPr marL="687388" indent="-230188" algn="l" defTabSz="914400" rtl="0" eaLnBrk="1" latinLnBrk="0" hangingPunct="1">
        <a:spcBef>
          <a:spcPct val="20000"/>
        </a:spcBef>
        <a:buClr>
          <a:schemeClr val="bg1"/>
        </a:buClr>
        <a:buFont typeface="Calibri" pitchFamily="34" charset="0"/>
        <a:buChar char="‒"/>
        <a:defRPr sz="2400" kern="1200" spc="50" baseline="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2pPr>
      <a:lvl3pPr marL="1084263" indent="-169863" algn="l" defTabSz="914400" rtl="0" eaLnBrk="1" latinLnBrk="0" hangingPunct="1">
        <a:spcBef>
          <a:spcPct val="20000"/>
        </a:spcBef>
        <a:buClr>
          <a:schemeClr val="bg1"/>
        </a:buClr>
        <a:buFont typeface="Arial" pitchFamily="34" charset="0"/>
        <a:buChar char="•"/>
        <a:defRPr sz="2000" kern="1200" spc="50" baseline="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3pPr>
      <a:lvl4pPr marL="1544638" indent="-173038" algn="l" defTabSz="914400" rtl="0" eaLnBrk="1" latinLnBrk="0" hangingPunct="1">
        <a:spcBef>
          <a:spcPct val="20000"/>
        </a:spcBef>
        <a:buClr>
          <a:schemeClr val="bg1"/>
        </a:buClr>
        <a:buFont typeface="Arial" pitchFamily="34" charset="0"/>
        <a:buChar char="•"/>
        <a:defRPr sz="2000" kern="1200" spc="50" baseline="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4pPr>
      <a:lvl5pPr marL="1998663" indent="-169863" algn="l" defTabSz="914400" rtl="0" eaLnBrk="1" latinLnBrk="0" hangingPunct="1">
        <a:spcBef>
          <a:spcPct val="20000"/>
        </a:spcBef>
        <a:buClr>
          <a:schemeClr val="bg1"/>
        </a:buClr>
        <a:buFont typeface="Arial" pitchFamily="34" charset="0"/>
        <a:buChar char="•"/>
        <a:defRPr sz="2000" kern="1200" spc="50" baseline="0">
          <a:solidFill>
            <a:schemeClr val="bg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82966" y="2839491"/>
            <a:ext cx="8016240" cy="1465809"/>
          </a:xfrm>
        </p:spPr>
        <p:txBody>
          <a:bodyPr anchor="ctr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4400" b="0" spc="0" dirty="0" smtClean="0">
                <a:solidFill>
                  <a:schemeClr val="bg1"/>
                </a:solidFill>
              </a:rPr>
              <a:t>Mainstreaming Sustainable</a:t>
            </a:r>
            <a:br>
              <a:rPr lang="en-US" sz="4400" b="0" spc="0" dirty="0" smtClean="0">
                <a:solidFill>
                  <a:schemeClr val="bg1"/>
                </a:solidFill>
              </a:rPr>
            </a:br>
            <a:r>
              <a:rPr lang="en-US" sz="4400" b="0" spc="0" dirty="0" smtClean="0">
                <a:solidFill>
                  <a:schemeClr val="bg1"/>
                </a:solidFill>
              </a:rPr>
              <a:t>Production and Consumption</a:t>
            </a:r>
            <a:endParaRPr lang="en-US" sz="4400" b="0" spc="0" dirty="0">
              <a:solidFill>
                <a:schemeClr val="bg1"/>
              </a:solidFill>
            </a:endParaRPr>
          </a:p>
        </p:txBody>
      </p:sp>
      <p:pic>
        <p:nvPicPr>
          <p:cNvPr id="12" name="Picture 11" descr="WWF_logo_no shadow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96200" y="4381500"/>
            <a:ext cx="818926" cy="1066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57800" y="4607124"/>
            <a:ext cx="23429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spc="50" dirty="0" smtClean="0">
                <a:solidFill>
                  <a:schemeClr val="bg1"/>
                </a:solidFill>
                <a:cs typeface="Arial" pitchFamily="34" charset="0"/>
              </a:rPr>
              <a:t>Jason Clay</a:t>
            </a:r>
          </a:p>
          <a:p>
            <a:pPr algn="r"/>
            <a:r>
              <a:rPr lang="en-US" sz="1600" spc="50" dirty="0" smtClean="0">
                <a:solidFill>
                  <a:schemeClr val="bg1"/>
                </a:solidFill>
                <a:cs typeface="Arial" pitchFamily="34" charset="0"/>
              </a:rPr>
              <a:t>SVP Markets, WWF-US</a:t>
            </a:r>
            <a:endParaRPr lang="en-US" sz="1600" spc="5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" y="1001417"/>
            <a:ext cx="8796528" cy="167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1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399430867"/>
              </p:ext>
            </p:extLst>
          </p:nvPr>
        </p:nvGraphicFramePr>
        <p:xfrm>
          <a:off x="762000" y="1181100"/>
          <a:ext cx="76962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2" name="Bar labels"/>
          <p:cNvGrpSpPr/>
          <p:nvPr/>
        </p:nvGrpSpPr>
        <p:grpSpPr>
          <a:xfrm>
            <a:off x="1668843" y="1361839"/>
            <a:ext cx="6339085" cy="2832922"/>
            <a:chOff x="1668843" y="1361839"/>
            <a:chExt cx="6339085" cy="2832922"/>
          </a:xfrm>
        </p:grpSpPr>
        <p:sp>
          <p:nvSpPr>
            <p:cNvPr id="4" name="TextBox 3"/>
            <p:cNvSpPr txBox="1"/>
            <p:nvPr/>
          </p:nvSpPr>
          <p:spPr>
            <a:xfrm>
              <a:off x="1668843" y="3825429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17%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68843" y="1369396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83%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66893" y="3394678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32%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66893" y="1361839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68%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64942" y="231402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68%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64942" y="1361839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32%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47878" y="1958844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80%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47878" y="1361839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20%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45928" y="1936173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81%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45928" y="1361839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19%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Legend"/>
          <p:cNvGrpSpPr/>
          <p:nvPr/>
        </p:nvGrpSpPr>
        <p:grpSpPr>
          <a:xfrm>
            <a:off x="2815622" y="4960242"/>
            <a:ext cx="4255234" cy="338554"/>
            <a:chOff x="2815622" y="4960242"/>
            <a:chExt cx="4255234" cy="338554"/>
          </a:xfrm>
        </p:grpSpPr>
        <p:grpSp>
          <p:nvGrpSpPr>
            <p:cNvPr id="16" name="Group 15"/>
            <p:cNvGrpSpPr/>
            <p:nvPr/>
          </p:nvGrpSpPr>
          <p:grpSpPr>
            <a:xfrm>
              <a:off x="2815622" y="4960242"/>
              <a:ext cx="1935228" cy="338554"/>
              <a:chOff x="1950972" y="5067300"/>
              <a:chExt cx="1935228" cy="338554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2209800" y="5067300"/>
                <a:ext cx="1676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prstClr val="white"/>
                    </a:solidFill>
                  </a:rPr>
                  <a:t>Tangible assets</a:t>
                </a:r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950972" y="5148255"/>
                <a:ext cx="270164" cy="176645"/>
              </a:xfrm>
              <a:prstGeom prst="rect">
                <a:avLst/>
              </a:prstGeom>
              <a:solidFill>
                <a:srgbClr val="33CA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5135628" y="4960242"/>
              <a:ext cx="1935228" cy="338554"/>
              <a:chOff x="1950972" y="5067300"/>
              <a:chExt cx="1935228" cy="338554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2209800" y="5067300"/>
                <a:ext cx="1676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prstClr val="white"/>
                    </a:solidFill>
                  </a:rPr>
                  <a:t>Intangible assets</a:t>
                </a:r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950972" y="5148255"/>
                <a:ext cx="270164" cy="176645"/>
              </a:xfrm>
              <a:prstGeom prst="rect">
                <a:avLst/>
              </a:prstGeom>
              <a:solidFill>
                <a:srgbClr val="6BA4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264986" y="5421792"/>
            <a:ext cx="43204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white">
                    <a:lumMod val="85000"/>
                  </a:prstClr>
                </a:solidFill>
              </a:rPr>
              <a:t>Source</a:t>
            </a:r>
            <a:r>
              <a:rPr lang="en-US" sz="900" dirty="0" smtClean="0">
                <a:solidFill>
                  <a:prstClr val="white">
                    <a:lumMod val="85000"/>
                  </a:prstClr>
                </a:solidFill>
              </a:rPr>
              <a:t>: Ocean </a:t>
            </a:r>
            <a:r>
              <a:rPr lang="en-US" sz="900" dirty="0" err="1" smtClean="0">
                <a:solidFill>
                  <a:prstClr val="white">
                    <a:lumMod val="85000"/>
                  </a:prstClr>
                </a:solidFill>
              </a:rPr>
              <a:t>Tomo</a:t>
            </a:r>
            <a:endParaRPr lang="en-US" sz="900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399114" y="2661459"/>
            <a:ext cx="2126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percent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200" b="0" dirty="0" smtClean="0"/>
              <a:t>Components of S&amp;P 500 Market Value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25343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P spid="20" grpId="0"/>
      <p:bldP spid="21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28"/>
          <p:cNvSpPr>
            <a:spLocks noChangeArrowheads="1"/>
          </p:cNvSpPr>
          <p:nvPr/>
        </p:nvSpPr>
        <p:spPr bwMode="auto">
          <a:xfrm>
            <a:off x="5165743" y="1409711"/>
            <a:ext cx="3711575" cy="3886201"/>
          </a:xfrm>
          <a:prstGeom prst="roundRect">
            <a:avLst>
              <a:gd name="adj" fmla="val 2889"/>
            </a:avLst>
          </a:prstGeom>
          <a:solidFill>
            <a:srgbClr val="000000">
              <a:alpha val="30196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6" name="Text Box 35"/>
          <p:cNvSpPr txBox="1">
            <a:spLocks noChangeArrowheads="1"/>
          </p:cNvSpPr>
          <p:nvPr/>
        </p:nvSpPr>
        <p:spPr bwMode="auto">
          <a:xfrm>
            <a:off x="5943824" y="1680765"/>
            <a:ext cx="2222083" cy="4801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spc="50" dirty="0">
                <a:solidFill>
                  <a:srgbClr val="FFC000"/>
                </a:solidFill>
                <a:ea typeface="ＭＳ Ｐゴシック" charset="-128"/>
              </a:rPr>
              <a:t>o</a:t>
            </a:r>
            <a:r>
              <a:rPr lang="en-US" sz="2800" spc="50" dirty="0" smtClean="0">
                <a:solidFill>
                  <a:srgbClr val="FFC000"/>
                </a:solidFill>
                <a:ea typeface="ＭＳ Ｐゴシック" charset="-128"/>
              </a:rPr>
              <a:t>ther values</a:t>
            </a:r>
            <a:endParaRPr lang="en-US" sz="2800" spc="50" dirty="0">
              <a:solidFill>
                <a:srgbClr val="FFC000"/>
              </a:solidFill>
              <a:ea typeface="ＭＳ Ｐゴシック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955132" y="2365247"/>
            <a:ext cx="2199448" cy="2625853"/>
            <a:chOff x="5966036" y="2365247"/>
            <a:chExt cx="2177671" cy="2625853"/>
          </a:xfrm>
        </p:grpSpPr>
        <p:sp>
          <p:nvSpPr>
            <p:cNvPr id="17" name="Text Box 36"/>
            <p:cNvSpPr txBox="1">
              <a:spLocks noChangeArrowheads="1"/>
            </p:cNvSpPr>
            <p:nvPr/>
          </p:nvSpPr>
          <p:spPr bwMode="auto">
            <a:xfrm>
              <a:off x="6351760" y="2365247"/>
              <a:ext cx="1409360" cy="43088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200" dirty="0">
                  <a:solidFill>
                    <a:srgbClr val="FFFFFF"/>
                  </a:solidFill>
                  <a:ea typeface="ＭＳ Ｐゴシック" charset="-128"/>
                </a:rPr>
                <a:t>w</a:t>
              </a:r>
              <a:r>
                <a:rPr lang="en-US" sz="2200" dirty="0" smtClean="0">
                  <a:solidFill>
                    <a:srgbClr val="FFFFFF"/>
                  </a:solidFill>
                  <a:ea typeface="ＭＳ Ｐゴシック" charset="-128"/>
                </a:rPr>
                <a:t>ater use</a:t>
              </a:r>
              <a:endParaRPr lang="en-US" sz="2200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18" name="Text Box 37"/>
            <p:cNvSpPr txBox="1">
              <a:spLocks noChangeArrowheads="1"/>
            </p:cNvSpPr>
            <p:nvPr/>
          </p:nvSpPr>
          <p:spPr bwMode="auto">
            <a:xfrm>
              <a:off x="5975857" y="2913989"/>
              <a:ext cx="2161169" cy="43088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200" dirty="0" smtClean="0">
                  <a:solidFill>
                    <a:srgbClr val="FFFFFF"/>
                  </a:solidFill>
                  <a:ea typeface="ＭＳ Ｐゴシック" charset="-128"/>
                </a:rPr>
                <a:t>GHG emissions</a:t>
              </a:r>
              <a:endParaRPr lang="en-US" sz="2200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19" name="Text Box 40"/>
            <p:cNvSpPr txBox="1">
              <a:spLocks noChangeArrowheads="1"/>
            </p:cNvSpPr>
            <p:nvPr/>
          </p:nvSpPr>
          <p:spPr bwMode="auto">
            <a:xfrm>
              <a:off x="6290073" y="3462731"/>
              <a:ext cx="1531188" cy="43088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200" dirty="0" smtClean="0">
                  <a:solidFill>
                    <a:srgbClr val="FFFFFF"/>
                  </a:solidFill>
                  <a:ea typeface="ＭＳ Ｐゴシック" charset="-128"/>
                </a:rPr>
                <a:t>smallholder</a:t>
              </a:r>
              <a:endParaRPr lang="en-US" sz="2200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2" name="Text Box 43"/>
            <p:cNvSpPr txBox="1">
              <a:spLocks noChangeArrowheads="1"/>
            </p:cNvSpPr>
            <p:nvPr/>
          </p:nvSpPr>
          <p:spPr bwMode="auto">
            <a:xfrm>
              <a:off x="6146584" y="4011473"/>
              <a:ext cx="1818126" cy="43088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200" dirty="0" smtClean="0">
                  <a:solidFill>
                    <a:srgbClr val="FFFFFF"/>
                  </a:solidFill>
                  <a:ea typeface="ＭＳ Ｐゴシック" charset="-128"/>
                </a:rPr>
                <a:t>deforestation</a:t>
              </a:r>
              <a:endParaRPr lang="en-US" sz="2200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23" name="Text Box 44"/>
            <p:cNvSpPr txBox="1">
              <a:spLocks noChangeArrowheads="1"/>
            </p:cNvSpPr>
            <p:nvPr/>
          </p:nvSpPr>
          <p:spPr bwMode="auto">
            <a:xfrm>
              <a:off x="5966036" y="4560213"/>
              <a:ext cx="2177671" cy="43088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200" dirty="0" smtClean="0">
                  <a:solidFill>
                    <a:srgbClr val="FFFFFF"/>
                  </a:solidFill>
                  <a:ea typeface="ＭＳ Ｐゴシック" charset="-128"/>
                </a:rPr>
                <a:t>Illegally produced</a:t>
              </a:r>
              <a:endParaRPr lang="en-US" sz="2200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50840" y="1409711"/>
            <a:ext cx="3711575" cy="3886201"/>
            <a:chOff x="250826" y="1409700"/>
            <a:chExt cx="3711575" cy="3886201"/>
          </a:xfrm>
        </p:grpSpPr>
        <p:sp>
          <p:nvSpPr>
            <p:cNvPr id="9" name="AutoShape 28"/>
            <p:cNvSpPr>
              <a:spLocks noChangeArrowheads="1"/>
            </p:cNvSpPr>
            <p:nvPr/>
          </p:nvSpPr>
          <p:spPr bwMode="auto">
            <a:xfrm>
              <a:off x="250826" y="1409700"/>
              <a:ext cx="3711575" cy="3886201"/>
            </a:xfrm>
            <a:prstGeom prst="roundRect">
              <a:avLst>
                <a:gd name="adj" fmla="val 2889"/>
              </a:avLst>
            </a:prstGeom>
            <a:solidFill>
              <a:srgbClr val="000000">
                <a:alpha val="30196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10" name="Text Box 29"/>
            <p:cNvSpPr txBox="1">
              <a:spLocks noChangeArrowheads="1"/>
            </p:cNvSpPr>
            <p:nvPr/>
          </p:nvSpPr>
          <p:spPr bwMode="auto">
            <a:xfrm>
              <a:off x="888459" y="1659208"/>
              <a:ext cx="2436308" cy="523220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 spc="50" dirty="0">
                  <a:solidFill>
                    <a:srgbClr val="FFC000"/>
                  </a:solidFill>
                  <a:ea typeface="ＭＳ Ｐゴシック" charset="-128"/>
                </a:rPr>
                <a:t>physical values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738707" y="2365247"/>
              <a:ext cx="2735814" cy="2625842"/>
              <a:chOff x="738707" y="2365247"/>
              <a:chExt cx="2735814" cy="2625842"/>
            </a:xfrm>
          </p:grpSpPr>
          <p:sp>
            <p:nvSpPr>
              <p:cNvPr id="11" name="Text Box 30"/>
              <p:cNvSpPr txBox="1">
                <a:spLocks noChangeArrowheads="1"/>
              </p:cNvSpPr>
              <p:nvPr/>
            </p:nvSpPr>
            <p:spPr bwMode="auto">
              <a:xfrm>
                <a:off x="738707" y="2365247"/>
                <a:ext cx="2735814" cy="43088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200" dirty="0">
                    <a:solidFill>
                      <a:srgbClr val="FFFFFF"/>
                    </a:solidFill>
                    <a:ea typeface="ＭＳ Ｐゴシック" charset="-128"/>
                  </a:rPr>
                  <a:t>weights and measures</a:t>
                </a:r>
              </a:p>
            </p:txBody>
          </p:sp>
          <p:sp>
            <p:nvSpPr>
              <p:cNvPr id="12" name="Text Box 31"/>
              <p:cNvSpPr txBox="1">
                <a:spLocks noChangeArrowheads="1"/>
              </p:cNvSpPr>
              <p:nvPr/>
            </p:nvSpPr>
            <p:spPr bwMode="auto">
              <a:xfrm>
                <a:off x="1623949" y="2913986"/>
                <a:ext cx="965329" cy="43088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200" dirty="0">
                    <a:solidFill>
                      <a:srgbClr val="FFFFFF"/>
                    </a:solidFill>
                    <a:ea typeface="ＭＳ Ｐゴシック" charset="-128"/>
                  </a:rPr>
                  <a:t>quality</a:t>
                </a:r>
              </a:p>
            </p:txBody>
          </p:sp>
          <p:sp>
            <p:nvSpPr>
              <p:cNvPr id="13" name="Text Box 32"/>
              <p:cNvSpPr txBox="1">
                <a:spLocks noChangeArrowheads="1"/>
              </p:cNvSpPr>
              <p:nvPr/>
            </p:nvSpPr>
            <p:spPr bwMode="auto">
              <a:xfrm>
                <a:off x="1726124" y="3462725"/>
                <a:ext cx="760978" cy="43088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200" dirty="0">
                    <a:solidFill>
                      <a:srgbClr val="FFFFFF"/>
                    </a:solidFill>
                    <a:ea typeface="ＭＳ Ｐゴシック" charset="-128"/>
                  </a:rPr>
                  <a:t>color</a:t>
                </a:r>
              </a:p>
            </p:txBody>
          </p:sp>
          <p:sp>
            <p:nvSpPr>
              <p:cNvPr id="14" name="Text Box 33"/>
              <p:cNvSpPr txBox="1">
                <a:spLocks noChangeArrowheads="1"/>
              </p:cNvSpPr>
              <p:nvPr/>
            </p:nvSpPr>
            <p:spPr bwMode="auto">
              <a:xfrm>
                <a:off x="1187932" y="4011464"/>
                <a:ext cx="1837361" cy="43088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200" dirty="0">
                    <a:solidFill>
                      <a:srgbClr val="FFFFFF"/>
                    </a:solidFill>
                    <a:ea typeface="ＭＳ Ｐゴシック" charset="-128"/>
                  </a:rPr>
                  <a:t>foreign matter</a:t>
                </a:r>
              </a:p>
            </p:txBody>
          </p:sp>
          <p:sp>
            <p:nvSpPr>
              <p:cNvPr id="15" name="Text Box 34"/>
              <p:cNvSpPr txBox="1">
                <a:spLocks noChangeArrowheads="1"/>
              </p:cNvSpPr>
              <p:nvPr/>
            </p:nvSpPr>
            <p:spPr bwMode="auto">
              <a:xfrm>
                <a:off x="1027953" y="4560202"/>
                <a:ext cx="2157321" cy="430887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200" dirty="0">
                    <a:solidFill>
                      <a:srgbClr val="FFFFFF"/>
                    </a:solidFill>
                    <a:ea typeface="ＭＳ Ｐゴシック" charset="-128"/>
                  </a:rPr>
                  <a:t>health and safety</a:t>
                </a:r>
              </a:p>
            </p:txBody>
          </p:sp>
        </p:grpSp>
        <p:sp>
          <p:nvSpPr>
            <p:cNvPr id="24" name="Line 45"/>
            <p:cNvSpPr>
              <a:spLocks noChangeShapeType="1"/>
            </p:cNvSpPr>
            <p:nvPr/>
          </p:nvSpPr>
          <p:spPr bwMode="auto">
            <a:xfrm>
              <a:off x="569913" y="2271964"/>
              <a:ext cx="3073400" cy="0"/>
            </a:xfrm>
            <a:prstGeom prst="line">
              <a:avLst/>
            </a:prstGeom>
            <a:noFill/>
            <a:ln w="19050" cap="rnd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FFFFFF"/>
                </a:solidFill>
                <a:ea typeface="ＭＳ Ｐゴシック" charset="-128"/>
              </a:endParaRPr>
            </a:p>
          </p:txBody>
        </p:sp>
      </p:grpSp>
      <p:sp>
        <p:nvSpPr>
          <p:cNvPr id="25" name="Line 46"/>
          <p:cNvSpPr>
            <a:spLocks noChangeShapeType="1"/>
          </p:cNvSpPr>
          <p:nvPr/>
        </p:nvSpPr>
        <p:spPr bwMode="auto">
          <a:xfrm>
            <a:off x="5518150" y="2271964"/>
            <a:ext cx="3073400" cy="0"/>
          </a:xfrm>
          <a:prstGeom prst="line">
            <a:avLst/>
          </a:prstGeom>
          <a:noFill/>
          <a:ln w="19050" cap="rnd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0" y="228864"/>
            <a:ext cx="9144000" cy="952500"/>
          </a:xfrm>
        </p:spPr>
        <p:txBody>
          <a:bodyPr>
            <a:noAutofit/>
          </a:bodyPr>
          <a:lstStyle/>
          <a:p>
            <a:pPr algn="ctr"/>
            <a:r>
              <a:rPr lang="en-US" sz="3800" b="0" dirty="0" smtClean="0"/>
              <a:t>Traded commodities – </a:t>
            </a:r>
            <a:r>
              <a:rPr lang="en-US" sz="3800" dirty="0" smtClean="0"/>
              <a:t>then and now</a:t>
            </a:r>
            <a:endParaRPr lang="en-US" sz="38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47" y="2397526"/>
            <a:ext cx="2318307" cy="2481072"/>
          </a:xfrm>
          <a:prstGeom prst="rect">
            <a:avLst/>
          </a:prstGeom>
          <a:effectLst>
            <a:outerShdw blurRad="101600" dist="1143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450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6" grpId="0"/>
      <p:bldP spid="25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0" y="1150242"/>
            <a:ext cx="1685240" cy="4374258"/>
            <a:chOff x="0" y="1150242"/>
            <a:chExt cx="1685240" cy="4374258"/>
          </a:xfrm>
          <a:effectLst/>
        </p:grpSpPr>
        <p:grpSp>
          <p:nvGrpSpPr>
            <p:cNvPr id="28" name="Group 32"/>
            <p:cNvGrpSpPr/>
            <p:nvPr/>
          </p:nvGrpSpPr>
          <p:grpSpPr>
            <a:xfrm>
              <a:off x="1" y="1150242"/>
              <a:ext cx="1685239" cy="4374258"/>
              <a:chOff x="1" y="997842"/>
              <a:chExt cx="1685239" cy="4374258"/>
            </a:xfrm>
          </p:grpSpPr>
          <p:grpSp>
            <p:nvGrpSpPr>
              <p:cNvPr id="29" name="Group 21"/>
              <p:cNvGrpSpPr/>
              <p:nvPr/>
            </p:nvGrpSpPr>
            <p:grpSpPr>
              <a:xfrm>
                <a:off x="156820" y="997842"/>
                <a:ext cx="1371600" cy="609600"/>
                <a:chOff x="156820" y="1028700"/>
                <a:chExt cx="1371600" cy="609600"/>
              </a:xfrm>
            </p:grpSpPr>
            <p:sp>
              <p:nvSpPr>
                <p:cNvPr id="12" name="Rounded Rectangle 11"/>
                <p:cNvSpPr/>
                <p:nvPr/>
              </p:nvSpPr>
              <p:spPr>
                <a:xfrm>
                  <a:off x="156820" y="1028700"/>
                  <a:ext cx="1371600" cy="609600"/>
                </a:xfrm>
                <a:prstGeom prst="roundRect">
                  <a:avLst/>
                </a:prstGeom>
                <a:solidFill>
                  <a:srgbClr val="000000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233020" y="1028700"/>
                  <a:ext cx="12192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chemeClr val="bg1"/>
                      </a:solidFill>
                    </a:rPr>
                    <a:t>SPECIES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7" name="Picture 6" descr="CC_Illegals_Species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" y="1324051"/>
                <a:ext cx="1685239" cy="4048049"/>
              </a:xfrm>
              <a:prstGeom prst="rect">
                <a:avLst/>
              </a:prstGeom>
              <a:effectLst/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0" y="2581966"/>
              <a:ext cx="628650" cy="24378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tigers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0" y="3932219"/>
              <a:ext cx="838200" cy="24378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elephants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0" y="5280089"/>
              <a:ext cx="628650" cy="24378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rhinos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857702" y="1150242"/>
            <a:ext cx="1688450" cy="4374258"/>
            <a:chOff x="1857702" y="1150242"/>
            <a:chExt cx="1688450" cy="4374258"/>
          </a:xfrm>
          <a:effectLst/>
        </p:grpSpPr>
        <p:grpSp>
          <p:nvGrpSpPr>
            <p:cNvPr id="24" name="Group 31"/>
            <p:cNvGrpSpPr/>
            <p:nvPr/>
          </p:nvGrpSpPr>
          <p:grpSpPr>
            <a:xfrm>
              <a:off x="1860913" y="1150242"/>
              <a:ext cx="1685239" cy="4374258"/>
              <a:chOff x="1860913" y="997842"/>
              <a:chExt cx="1685239" cy="4374258"/>
            </a:xfrm>
          </p:grpSpPr>
          <p:grpSp>
            <p:nvGrpSpPr>
              <p:cNvPr id="25" name="Group 22"/>
              <p:cNvGrpSpPr/>
              <p:nvPr/>
            </p:nvGrpSpPr>
            <p:grpSpPr>
              <a:xfrm>
                <a:off x="2017732" y="997842"/>
                <a:ext cx="1371600" cy="609600"/>
                <a:chOff x="2017732" y="1028700"/>
                <a:chExt cx="1371600" cy="609600"/>
              </a:xfrm>
            </p:grpSpPr>
            <p:sp>
              <p:nvSpPr>
                <p:cNvPr id="13" name="Rounded Rectangle 12"/>
                <p:cNvSpPr/>
                <p:nvPr/>
              </p:nvSpPr>
              <p:spPr>
                <a:xfrm>
                  <a:off x="2017732" y="1028700"/>
                  <a:ext cx="1371600" cy="609600"/>
                </a:xfrm>
                <a:prstGeom prst="roundRect">
                  <a:avLst/>
                </a:prstGeom>
                <a:solidFill>
                  <a:srgbClr val="000000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2093932" y="1028700"/>
                  <a:ext cx="12192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chemeClr val="bg1"/>
                      </a:solidFill>
                    </a:rPr>
                    <a:t>MINERALS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5" name="Picture 4" descr="CC_Illegals_Minerals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860913" y="1324051"/>
                <a:ext cx="1685239" cy="4048049"/>
              </a:xfrm>
              <a:prstGeom prst="rect">
                <a:avLst/>
              </a:prstGeom>
              <a:effectLst/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1857702" y="2581966"/>
              <a:ext cx="637847" cy="24378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gold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857703" y="3929838"/>
              <a:ext cx="656897" cy="24378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coltan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857702" y="5284329"/>
              <a:ext cx="809297" cy="24006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diamonds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714913" y="1150242"/>
            <a:ext cx="1692151" cy="4374258"/>
            <a:chOff x="3714913" y="1150242"/>
            <a:chExt cx="1692151" cy="4374258"/>
          </a:xfrm>
          <a:effectLst/>
        </p:grpSpPr>
        <p:grpSp>
          <p:nvGrpSpPr>
            <p:cNvPr id="2" name="Group 30"/>
            <p:cNvGrpSpPr/>
            <p:nvPr/>
          </p:nvGrpSpPr>
          <p:grpSpPr>
            <a:xfrm>
              <a:off x="3721825" y="1150242"/>
              <a:ext cx="1685239" cy="4374258"/>
              <a:chOff x="3721825" y="997842"/>
              <a:chExt cx="1685239" cy="4374258"/>
            </a:xfrm>
          </p:grpSpPr>
          <p:grpSp>
            <p:nvGrpSpPr>
              <p:cNvPr id="11" name="Group 23"/>
              <p:cNvGrpSpPr/>
              <p:nvPr/>
            </p:nvGrpSpPr>
            <p:grpSpPr>
              <a:xfrm>
                <a:off x="3878644" y="997842"/>
                <a:ext cx="1371600" cy="609600"/>
                <a:chOff x="3878644" y="1028700"/>
                <a:chExt cx="1371600" cy="609600"/>
              </a:xfrm>
            </p:grpSpPr>
            <p:sp>
              <p:nvSpPr>
                <p:cNvPr id="14" name="Rounded Rectangle 13"/>
                <p:cNvSpPr/>
                <p:nvPr/>
              </p:nvSpPr>
              <p:spPr>
                <a:xfrm>
                  <a:off x="3878644" y="1028700"/>
                  <a:ext cx="1371600" cy="609600"/>
                </a:xfrm>
                <a:prstGeom prst="roundRect">
                  <a:avLst/>
                </a:prstGeom>
                <a:solidFill>
                  <a:srgbClr val="000000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3954844" y="1028700"/>
                  <a:ext cx="12192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chemeClr val="bg1"/>
                      </a:solidFill>
                    </a:rPr>
                    <a:t>FISH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3" name="Picture 2" descr="CC_Illegals_Fish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721825" y="1324051"/>
                <a:ext cx="1685239" cy="4048049"/>
              </a:xfrm>
              <a:prstGeom prst="rect">
                <a:avLst/>
              </a:prstGeom>
              <a:effectLst/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722796" y="2586207"/>
              <a:ext cx="1001604" cy="24006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bluefin tuna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714913" y="3932219"/>
              <a:ext cx="1154004" cy="24378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demersal fishes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22795" y="5280089"/>
              <a:ext cx="1387367" cy="24378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shrimp and prawns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580992" y="1150242"/>
            <a:ext cx="1686984" cy="4374258"/>
            <a:chOff x="5580992" y="1150242"/>
            <a:chExt cx="1686984" cy="4374258"/>
          </a:xfrm>
          <a:effectLst/>
        </p:grpSpPr>
        <p:grpSp>
          <p:nvGrpSpPr>
            <p:cNvPr id="22" name="Group 29"/>
            <p:cNvGrpSpPr/>
            <p:nvPr/>
          </p:nvGrpSpPr>
          <p:grpSpPr>
            <a:xfrm>
              <a:off x="5582737" y="1150242"/>
              <a:ext cx="1685239" cy="4374258"/>
              <a:chOff x="5582737" y="997842"/>
              <a:chExt cx="1685239" cy="4374258"/>
            </a:xfrm>
          </p:grpSpPr>
          <p:grpSp>
            <p:nvGrpSpPr>
              <p:cNvPr id="23" name="Group 24"/>
              <p:cNvGrpSpPr/>
              <p:nvPr/>
            </p:nvGrpSpPr>
            <p:grpSpPr>
              <a:xfrm>
                <a:off x="5739556" y="997842"/>
                <a:ext cx="1371600" cy="609600"/>
                <a:chOff x="5739556" y="1028700"/>
                <a:chExt cx="1371600" cy="609600"/>
              </a:xfrm>
            </p:grpSpPr>
            <p:sp>
              <p:nvSpPr>
                <p:cNvPr id="15" name="Rounded Rectangle 14"/>
                <p:cNvSpPr/>
                <p:nvPr/>
              </p:nvSpPr>
              <p:spPr>
                <a:xfrm>
                  <a:off x="5739556" y="1028700"/>
                  <a:ext cx="1371600" cy="609600"/>
                </a:xfrm>
                <a:prstGeom prst="roundRect">
                  <a:avLst/>
                </a:prstGeom>
                <a:solidFill>
                  <a:srgbClr val="000000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5815756" y="1028700"/>
                  <a:ext cx="12192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chemeClr val="bg1"/>
                      </a:solidFill>
                    </a:rPr>
                    <a:t>FOREST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4" name="Picture 3" descr="CC_Illegals_Forest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582737" y="1324051"/>
                <a:ext cx="1685239" cy="4048049"/>
              </a:xfrm>
              <a:prstGeom prst="rect">
                <a:avLst/>
              </a:prstGeom>
              <a:effectLst/>
            </p:spPr>
          </p:pic>
        </p:grpSp>
        <p:sp>
          <p:nvSpPr>
            <p:cNvPr id="40" name="TextBox 39"/>
            <p:cNvSpPr txBox="1"/>
            <p:nvPr/>
          </p:nvSpPr>
          <p:spPr>
            <a:xfrm>
              <a:off x="5580993" y="2581966"/>
              <a:ext cx="638832" cy="24378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pulp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580993" y="3934079"/>
              <a:ext cx="667407" cy="24006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timber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580992" y="5284329"/>
              <a:ext cx="896008" cy="24006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mangroves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450693" y="1150242"/>
            <a:ext cx="1687071" cy="4374258"/>
            <a:chOff x="7441815" y="1150242"/>
            <a:chExt cx="1687071" cy="4374258"/>
          </a:xfrm>
          <a:effectLst/>
        </p:grpSpPr>
        <p:grpSp>
          <p:nvGrpSpPr>
            <p:cNvPr id="26" name="Group 28"/>
            <p:cNvGrpSpPr/>
            <p:nvPr/>
          </p:nvGrpSpPr>
          <p:grpSpPr>
            <a:xfrm>
              <a:off x="7443647" y="1150242"/>
              <a:ext cx="1685239" cy="4374258"/>
              <a:chOff x="7443647" y="997842"/>
              <a:chExt cx="1685239" cy="4374258"/>
            </a:xfrm>
          </p:grpSpPr>
          <p:grpSp>
            <p:nvGrpSpPr>
              <p:cNvPr id="27" name="Group 25"/>
              <p:cNvGrpSpPr/>
              <p:nvPr/>
            </p:nvGrpSpPr>
            <p:grpSpPr>
              <a:xfrm>
                <a:off x="7600466" y="997842"/>
                <a:ext cx="1371600" cy="609600"/>
                <a:chOff x="7600466" y="1028700"/>
                <a:chExt cx="1371600" cy="609600"/>
              </a:xfrm>
            </p:grpSpPr>
            <p:sp>
              <p:nvSpPr>
                <p:cNvPr id="16" name="Rounded Rectangle 15"/>
                <p:cNvSpPr/>
                <p:nvPr/>
              </p:nvSpPr>
              <p:spPr>
                <a:xfrm>
                  <a:off x="7600466" y="1028700"/>
                  <a:ext cx="1371600" cy="609600"/>
                </a:xfrm>
                <a:prstGeom prst="roundRect">
                  <a:avLst/>
                </a:prstGeom>
                <a:solidFill>
                  <a:srgbClr val="000000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7608338" y="1028700"/>
                  <a:ext cx="135585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chemeClr val="bg1"/>
                      </a:solidFill>
                    </a:rPr>
                    <a:t>PLANTATION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6" name="Picture 5" descr="CC_Illegals_Plantation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443647" y="1324051"/>
                <a:ext cx="1685239" cy="4048049"/>
              </a:xfrm>
              <a:prstGeom prst="rect">
                <a:avLst/>
              </a:prstGeom>
              <a:effectLst/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7449700" y="2581966"/>
              <a:ext cx="706822" cy="24378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palm oil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441817" y="3932219"/>
              <a:ext cx="637764" cy="24378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soy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441815" y="5280089"/>
              <a:ext cx="640147" cy="24378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dirty="0" smtClean="0">
                  <a:solidFill>
                    <a:schemeClr val="bg1"/>
                  </a:solidFill>
                </a:rPr>
                <a:t>beef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56" name="Right Arrow 55"/>
          <p:cNvSpPr/>
          <p:nvPr/>
        </p:nvSpPr>
        <p:spPr>
          <a:xfrm>
            <a:off x="-76200" y="134011"/>
            <a:ext cx="9144000" cy="997842"/>
          </a:xfrm>
          <a:prstGeom prst="rightArrow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8000">
                <a:schemeClr val="bg1">
                  <a:alpha val="33000"/>
                </a:schemeClr>
              </a:gs>
              <a:gs pos="100000">
                <a:schemeClr val="bg1">
                  <a:alpha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118531" y="290349"/>
            <a:ext cx="4750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Illegally produced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00799" y="1206501"/>
            <a:ext cx="2286000" cy="3884026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399" y="1206501"/>
            <a:ext cx="3200400" cy="3884026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399" y="1206501"/>
            <a:ext cx="2286000" cy="3884026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" name="Group 17"/>
          <p:cNvGrpSpPr/>
          <p:nvPr/>
        </p:nvGrpSpPr>
        <p:grpSpPr>
          <a:xfrm>
            <a:off x="1524000" y="1203871"/>
            <a:ext cx="1706100" cy="3886656"/>
            <a:chOff x="1524000" y="1444861"/>
            <a:chExt cx="1706100" cy="4346340"/>
          </a:xfrm>
        </p:grpSpPr>
        <p:sp>
          <p:nvSpPr>
            <p:cNvPr id="7" name="Text Box 25"/>
            <p:cNvSpPr txBox="1">
              <a:spLocks noChangeArrowheads="1"/>
            </p:cNvSpPr>
            <p:nvPr/>
          </p:nvSpPr>
          <p:spPr bwMode="auto">
            <a:xfrm>
              <a:off x="1524000" y="1444861"/>
              <a:ext cx="1706100" cy="66082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pc="50" dirty="0">
                  <a:solidFill>
                    <a:prstClr val="white"/>
                  </a:solidFill>
                  <a:ea typeface="ＭＳ Ｐゴシック" charset="-128"/>
                  <a:cs typeface="Calibri" pitchFamily="34" charset="0"/>
                </a:rPr>
                <a:t>government regulation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3200399" y="1447801"/>
              <a:ext cx="0" cy="43434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8"/>
          <p:cNvGrpSpPr/>
          <p:nvPr/>
        </p:nvGrpSpPr>
        <p:grpSpPr>
          <a:xfrm>
            <a:off x="6365084" y="1206497"/>
            <a:ext cx="1483516" cy="3884030"/>
            <a:chOff x="6365084" y="1447801"/>
            <a:chExt cx="1483516" cy="4343400"/>
          </a:xfrm>
        </p:grpSpPr>
        <p:sp>
          <p:nvSpPr>
            <p:cNvPr id="8" name="Text Box 35"/>
            <p:cNvSpPr txBox="1">
              <a:spLocks noChangeArrowheads="1"/>
            </p:cNvSpPr>
            <p:nvPr/>
          </p:nvSpPr>
          <p:spPr bwMode="auto">
            <a:xfrm>
              <a:off x="6365084" y="1448689"/>
              <a:ext cx="1483516" cy="660821"/>
            </a:xfrm>
            <a:prstGeom prst="rect">
              <a:avLst/>
            </a:prstGeom>
            <a:solidFill>
              <a:srgbClr val="6BB018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pc="50" dirty="0">
                  <a:solidFill>
                    <a:prstClr val="white"/>
                  </a:solidFill>
                  <a:ea typeface="ＭＳ Ｐゴシック" charset="-128"/>
                  <a:cs typeface="Calibri" pitchFamily="34" charset="0"/>
                </a:rPr>
                <a:t>voluntary standards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393179" y="1447801"/>
              <a:ext cx="0" cy="4343400"/>
            </a:xfrm>
            <a:prstGeom prst="line">
              <a:avLst/>
            </a:prstGeom>
            <a:ln w="57150">
              <a:solidFill>
                <a:srgbClr val="6BB0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 rot="16200000">
            <a:off x="-736084" y="2783474"/>
            <a:ext cx="260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cs typeface="Calibri" pitchFamily="34" charset="0"/>
              </a:rPr>
              <a:t>number of producers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957263" y="5067300"/>
            <a:ext cx="7729536" cy="0"/>
          </a:xfrm>
          <a:prstGeom prst="straightConnector1">
            <a:avLst/>
          </a:prstGeom>
          <a:ln w="57150">
            <a:solidFill>
              <a:srgbClr val="FFFFFF">
                <a:alpha val="50196"/>
              </a:srgb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24"/>
          <p:cNvGrpSpPr/>
          <p:nvPr/>
        </p:nvGrpSpPr>
        <p:grpSpPr>
          <a:xfrm>
            <a:off x="1281545" y="3323937"/>
            <a:ext cx="3271405" cy="338554"/>
            <a:chOff x="1052945" y="3988615"/>
            <a:chExt cx="3271405" cy="406265"/>
          </a:xfrm>
        </p:grpSpPr>
        <p:sp>
          <p:nvSpPr>
            <p:cNvPr id="22" name="TextBox 21"/>
            <p:cNvSpPr txBox="1"/>
            <p:nvPr/>
          </p:nvSpPr>
          <p:spPr>
            <a:xfrm>
              <a:off x="1052945" y="3988615"/>
              <a:ext cx="1850511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prstClr val="white"/>
                  </a:solidFill>
                  <a:cs typeface="Calibri" pitchFamily="34" charset="0"/>
                </a:rPr>
                <a:t>performance shift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>
              <a:off x="2903456" y="4200485"/>
              <a:ext cx="1420894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FF"/>
              </a:solidFill>
              <a:prstDash val="sysDot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6" name="Picture 15" descr="Bell_Char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2945" y="1079515"/>
            <a:ext cx="7481454" cy="4216399"/>
          </a:xfrm>
          <a:prstGeom prst="rect">
            <a:avLst/>
          </a:prstGeom>
        </p:spPr>
      </p:pic>
      <p:sp>
        <p:nvSpPr>
          <p:cNvPr id="23" name="Title 10"/>
          <p:cNvSpPr>
            <a:spLocks noGrp="1"/>
          </p:cNvSpPr>
          <p:nvPr>
            <p:ph type="title"/>
          </p:nvPr>
        </p:nvSpPr>
        <p:spPr>
          <a:xfrm>
            <a:off x="609600" y="76200"/>
            <a:ext cx="7924800" cy="952500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b="0" dirty="0" smtClean="0"/>
              <a:t>Reward the best, or move the rest?</a:t>
            </a:r>
            <a:endParaRPr lang="en-US" b="0" dirty="0"/>
          </a:p>
        </p:txBody>
      </p:sp>
      <p:sp>
        <p:nvSpPr>
          <p:cNvPr id="27" name="TextBox 26"/>
          <p:cNvSpPr txBox="1"/>
          <p:nvPr/>
        </p:nvSpPr>
        <p:spPr>
          <a:xfrm>
            <a:off x="1447800" y="51435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cs typeface="Calibri" pitchFamily="34" charset="0"/>
              </a:rPr>
              <a:t>worse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244340" y="51435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cs typeface="Calibri" pitchFamily="34" charset="0"/>
              </a:rPr>
              <a:t>average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34200" y="51435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cs typeface="Calibri" pitchFamily="34" charset="0"/>
              </a:rPr>
              <a:t>better</a:t>
            </a:r>
          </a:p>
        </p:txBody>
      </p:sp>
    </p:spTree>
    <p:extLst>
      <p:ext uri="{BB962C8B-B14F-4D97-AF65-F5344CB8AC3E}">
        <p14:creationId xmlns:p14="http://schemas.microsoft.com/office/powerpoint/2010/main" val="256321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 L 0.17587 0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76600" y="1485900"/>
            <a:ext cx="5638800" cy="3771636"/>
          </a:xfrm>
        </p:spPr>
        <p:txBody>
          <a:bodyPr>
            <a:normAutofit fontScale="92500" lnSpcReduction="10000"/>
          </a:bodyPr>
          <a:lstStyle/>
          <a:p>
            <a:pPr marL="233363" indent="-233363">
              <a:lnSpc>
                <a:spcPct val="90000"/>
              </a:lnSpc>
              <a:spcBef>
                <a:spcPts val="1800"/>
              </a:spcBef>
            </a:pPr>
            <a:r>
              <a:rPr lang="en-US" dirty="0" smtClean="0"/>
              <a:t>BCI Roundtable began in 2004</a:t>
            </a:r>
          </a:p>
          <a:p>
            <a:pPr marL="233363" indent="-233363">
              <a:lnSpc>
                <a:spcPct val="90000"/>
              </a:lnSpc>
              <a:spcBef>
                <a:spcPts val="1800"/>
              </a:spcBef>
            </a:pPr>
            <a:r>
              <a:rPr lang="en-US" dirty="0" smtClean="0"/>
              <a:t>5 years to develop standards</a:t>
            </a:r>
          </a:p>
          <a:p>
            <a:pPr marL="233363" indent="-233363">
              <a:lnSpc>
                <a:spcPct val="90000"/>
              </a:lnSpc>
              <a:spcBef>
                <a:spcPts val="1800"/>
              </a:spcBef>
            </a:pPr>
            <a:r>
              <a:rPr lang="en-US" dirty="0" smtClean="0"/>
              <a:t>6 years of implementation</a:t>
            </a:r>
          </a:p>
          <a:p>
            <a:pPr marL="233363" indent="-233363">
              <a:lnSpc>
                <a:spcPct val="90000"/>
              </a:lnSpc>
              <a:spcBef>
                <a:spcPts val="1800"/>
              </a:spcBef>
            </a:pPr>
            <a:r>
              <a:rPr lang="en-US" dirty="0" smtClean="0"/>
              <a:t>680,000 producers meet BCI standards</a:t>
            </a:r>
          </a:p>
          <a:p>
            <a:pPr marL="233363" indent="-233363">
              <a:lnSpc>
                <a:spcPct val="90000"/>
              </a:lnSpc>
              <a:spcBef>
                <a:spcPts val="1800"/>
              </a:spcBef>
            </a:pPr>
            <a:r>
              <a:rPr lang="en-US" dirty="0" smtClean="0"/>
              <a:t>3.7% of global production</a:t>
            </a:r>
          </a:p>
          <a:p>
            <a:pPr marL="233363" indent="-233363">
              <a:lnSpc>
                <a:spcPct val="90000"/>
              </a:lnSpc>
              <a:spcBef>
                <a:spcPts val="1800"/>
              </a:spcBef>
            </a:pPr>
            <a:r>
              <a:rPr lang="en-US" dirty="0" smtClean="0"/>
              <a:t>Metric based, continuous improvement</a:t>
            </a:r>
          </a:p>
          <a:p>
            <a:pPr marL="233363" indent="-233363">
              <a:lnSpc>
                <a:spcPct val="90000"/>
              </a:lnSpc>
              <a:spcBef>
                <a:spcPts val="1800"/>
              </a:spcBef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419100"/>
            <a:ext cx="5867400" cy="952500"/>
          </a:xfrm>
          <a:effectLst/>
        </p:spPr>
        <p:txBody>
          <a:bodyPr>
            <a:noAutofit/>
          </a:bodyPr>
          <a:lstStyle/>
          <a:p>
            <a:r>
              <a:rPr lang="en-US" sz="4000" dirty="0" smtClean="0"/>
              <a:t>BCI—Cotton 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63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3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76600" y="1714500"/>
            <a:ext cx="5715000" cy="3771636"/>
          </a:xfrm>
        </p:spPr>
        <p:txBody>
          <a:bodyPr>
            <a:normAutofit/>
          </a:bodyPr>
          <a:lstStyle/>
          <a:p>
            <a:pPr marL="233363" indent="-233363">
              <a:lnSpc>
                <a:spcPct val="90000"/>
              </a:lnSpc>
              <a:spcBef>
                <a:spcPts val="1800"/>
              </a:spcBef>
            </a:pPr>
            <a:r>
              <a:rPr lang="en-US" dirty="0" smtClean="0"/>
              <a:t>80,000 growers, India and Pakistan</a:t>
            </a:r>
          </a:p>
          <a:p>
            <a:pPr marL="114300" indent="-114300">
              <a:spcBef>
                <a:spcPts val="1200"/>
              </a:spcBef>
            </a:pPr>
            <a:r>
              <a:rPr lang="en-US" dirty="0" smtClean="0"/>
              <a:t> 60</a:t>
            </a:r>
            <a:r>
              <a:rPr lang="en-US" dirty="0"/>
              <a:t>% fewer pesticides</a:t>
            </a:r>
          </a:p>
          <a:p>
            <a:pPr marL="114300" indent="-114300">
              <a:spcBef>
                <a:spcPts val="600"/>
              </a:spcBef>
            </a:pPr>
            <a:r>
              <a:rPr lang="en-US" dirty="0"/>
              <a:t> 40% less water</a:t>
            </a:r>
          </a:p>
          <a:p>
            <a:pPr marL="114300" indent="-114300">
              <a:spcBef>
                <a:spcPts val="600"/>
              </a:spcBef>
            </a:pPr>
            <a:r>
              <a:rPr lang="en-US" dirty="0"/>
              <a:t> 30% less fertilizer</a:t>
            </a:r>
          </a:p>
          <a:p>
            <a:pPr marL="114300" indent="-114300">
              <a:spcBef>
                <a:spcPts val="600"/>
              </a:spcBef>
            </a:pPr>
            <a:r>
              <a:rPr lang="en-US" dirty="0"/>
              <a:t> 15-20% more income</a:t>
            </a:r>
          </a:p>
          <a:p>
            <a:pPr marL="233363" indent="-233363">
              <a:lnSpc>
                <a:spcPct val="90000"/>
              </a:lnSpc>
              <a:spcBef>
                <a:spcPts val="1800"/>
              </a:spcBef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609865"/>
            <a:ext cx="5867400" cy="952500"/>
          </a:xfrm>
          <a:effectLst/>
        </p:spPr>
        <p:txBody>
          <a:bodyPr>
            <a:noAutofit/>
          </a:bodyPr>
          <a:lstStyle/>
          <a:p>
            <a:r>
              <a:rPr lang="en-US" sz="4000" dirty="0" smtClean="0"/>
              <a:t>IKEA on-farm results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63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2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6" cy="5715000"/>
          </a:xfrm>
          <a:prstGeom prst="rect">
            <a:avLst/>
          </a:prstGeom>
        </p:spPr>
      </p:pic>
      <p:grpSp>
        <p:nvGrpSpPr>
          <p:cNvPr id="16" name="Group 15" hidden="1"/>
          <p:cNvGrpSpPr/>
          <p:nvPr/>
        </p:nvGrpSpPr>
        <p:grpSpPr>
          <a:xfrm>
            <a:off x="459394" y="285750"/>
            <a:ext cx="8225213" cy="5143500"/>
            <a:chOff x="2437" y="0"/>
            <a:chExt cx="9139126" cy="5715000"/>
          </a:xfrm>
        </p:grpSpPr>
        <p:pic>
          <p:nvPicPr>
            <p:cNvPr id="15" name="Picture 14" descr="SC21_04.8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7" y="0"/>
              <a:ext cx="9139126" cy="5715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552036" y="1296138"/>
              <a:ext cx="1924965" cy="44114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80" dirty="0">
                  <a:solidFill>
                    <a:schemeClr val="bg1"/>
                  </a:solidFill>
                  <a:latin typeface="Arial Black" pitchFamily="34" charset="0"/>
                </a:rPr>
                <a:t>waste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29162" y="2173342"/>
              <a:ext cx="1924965" cy="44114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80" dirty="0">
                  <a:solidFill>
                    <a:schemeClr val="bg1"/>
                  </a:solidFill>
                  <a:latin typeface="Arial Black" pitchFamily="34" charset="0"/>
                </a:rPr>
                <a:t>genetics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18595" y="3235172"/>
              <a:ext cx="2406205" cy="44114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80" dirty="0">
                  <a:solidFill>
                    <a:schemeClr val="bg1"/>
                  </a:solidFill>
                  <a:latin typeface="Arial Black" pitchFamily="34" charset="0"/>
                </a:rPr>
                <a:t>technology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05399" y="4152900"/>
              <a:ext cx="1924965" cy="7295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en-US" sz="1980" dirty="0">
                  <a:solidFill>
                    <a:schemeClr val="bg1"/>
                  </a:solidFill>
                  <a:latin typeface="Arial Black" pitchFamily="34" charset="0"/>
                </a:rPr>
                <a:t>better</a:t>
              </a:r>
              <a:br>
                <a:rPr lang="en-US" sz="1980" dirty="0">
                  <a:solidFill>
                    <a:schemeClr val="bg1"/>
                  </a:solidFill>
                  <a:latin typeface="Arial Black" pitchFamily="34" charset="0"/>
                </a:rPr>
              </a:br>
              <a:r>
                <a:rPr lang="en-US" sz="1980" dirty="0">
                  <a:solidFill>
                    <a:schemeClr val="bg1"/>
                  </a:solidFill>
                  <a:latin typeface="Arial Black" pitchFamily="34" charset="0"/>
                </a:rPr>
                <a:t>practices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81401" y="4838700"/>
              <a:ext cx="1924965" cy="7295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en-US" sz="1980" dirty="0">
                  <a:solidFill>
                    <a:schemeClr val="bg1"/>
                  </a:solidFill>
                  <a:latin typeface="Arial Black" pitchFamily="34" charset="0"/>
                </a:rPr>
                <a:t>degraded</a:t>
              </a:r>
              <a:br>
                <a:rPr lang="en-US" sz="1980" dirty="0">
                  <a:solidFill>
                    <a:schemeClr val="bg1"/>
                  </a:solidFill>
                  <a:latin typeface="Arial Black" pitchFamily="34" charset="0"/>
                </a:rPr>
              </a:br>
              <a:r>
                <a:rPr lang="en-US" sz="1980" dirty="0">
                  <a:solidFill>
                    <a:schemeClr val="bg1"/>
                  </a:solidFill>
                  <a:latin typeface="Arial Black" pitchFamily="34" charset="0"/>
                </a:rPr>
                <a:t>land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53644" y="4152900"/>
              <a:ext cx="1924965" cy="72954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en-US" sz="1980" dirty="0">
                  <a:solidFill>
                    <a:schemeClr val="bg1"/>
                  </a:solidFill>
                  <a:latin typeface="Arial Black" pitchFamily="34" charset="0"/>
                </a:rPr>
                <a:t>property</a:t>
              </a:r>
              <a:br>
                <a:rPr lang="en-US" sz="1980" dirty="0">
                  <a:solidFill>
                    <a:schemeClr val="bg1"/>
                  </a:solidFill>
                  <a:latin typeface="Arial Black" pitchFamily="34" charset="0"/>
                </a:rPr>
              </a:br>
              <a:r>
                <a:rPr lang="en-US" sz="1980" dirty="0">
                  <a:solidFill>
                    <a:schemeClr val="bg1"/>
                  </a:solidFill>
                  <a:latin typeface="Arial Black" pitchFamily="34" charset="0"/>
                </a:rPr>
                <a:t>rights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2696" y="3086100"/>
              <a:ext cx="3418817" cy="77970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80" dirty="0">
                  <a:solidFill>
                    <a:schemeClr val="bg1"/>
                  </a:solidFill>
                  <a:latin typeface="Arial Black" pitchFamily="34" charset="0"/>
                </a:rPr>
                <a:t>over &amp; under</a:t>
              </a:r>
              <a:br>
                <a:rPr lang="en-US" sz="1980" dirty="0">
                  <a:solidFill>
                    <a:schemeClr val="bg1"/>
                  </a:solidFill>
                  <a:latin typeface="Arial Black" pitchFamily="34" charset="0"/>
                </a:rPr>
              </a:br>
              <a:r>
                <a:rPr lang="en-US" sz="1980" dirty="0">
                  <a:solidFill>
                    <a:schemeClr val="bg1"/>
                  </a:solidFill>
                  <a:latin typeface="Arial Black" pitchFamily="34" charset="0"/>
                </a:rPr>
                <a:t>consumption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65867" y="2173342"/>
              <a:ext cx="1924965" cy="44114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80" dirty="0">
                  <a:solidFill>
                    <a:schemeClr val="bg1"/>
                  </a:solidFill>
                  <a:latin typeface="Arial Black" pitchFamily="34" charset="0"/>
                </a:rPr>
                <a:t>carbon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86000" y="1104900"/>
              <a:ext cx="2295921" cy="77970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80" dirty="0">
                  <a:solidFill>
                    <a:schemeClr val="bg1"/>
                  </a:solidFill>
                  <a:latin typeface="Arial Black" pitchFamily="34" charset="0"/>
                </a:rPr>
                <a:t>urban</a:t>
              </a:r>
              <a:br>
                <a:rPr lang="en-US" sz="1980" dirty="0">
                  <a:solidFill>
                    <a:schemeClr val="bg1"/>
                  </a:solidFill>
                  <a:latin typeface="Arial Black" pitchFamily="34" charset="0"/>
                </a:rPr>
              </a:br>
              <a:r>
                <a:rPr lang="en-US" sz="1980" dirty="0">
                  <a:solidFill>
                    <a:schemeClr val="bg1"/>
                  </a:solidFill>
                  <a:latin typeface="Arial Black" pitchFamily="34" charset="0"/>
                </a:rPr>
                <a:t>agriculture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11626" y="3605116"/>
            <a:ext cx="6451173" cy="925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dirty="0" smtClean="0">
                <a:solidFill>
                  <a:prstClr val="white"/>
                </a:solidFill>
              </a:rPr>
              <a:t>climate change </a:t>
            </a:r>
            <a:r>
              <a:rPr lang="en-US" sz="6600" dirty="0" smtClean="0">
                <a:solidFill>
                  <a:prstClr val="white"/>
                </a:solidFill>
              </a:rPr>
              <a:t>&amp;</a:t>
            </a:r>
            <a:endParaRPr lang="en-US" sz="6600" dirty="0">
              <a:solidFill>
                <a:srgbClr val="FFCA21"/>
              </a:solidFill>
              <a:latin typeface="Arial Black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1627" y="4316234"/>
            <a:ext cx="5981700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600" dirty="0" smtClean="0">
                <a:solidFill>
                  <a:srgbClr val="FFCA21"/>
                </a:solidFill>
                <a:effectLst>
                  <a:outerShdw blurRad="88900" dist="889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agriculture</a:t>
            </a:r>
          </a:p>
        </p:txBody>
      </p:sp>
    </p:spTree>
    <p:extLst>
      <p:ext uri="{BB962C8B-B14F-4D97-AF65-F5344CB8AC3E}">
        <p14:creationId xmlns:p14="http://schemas.microsoft.com/office/powerpoint/2010/main" val="144256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coa curren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6" cy="57150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04445" y="5461456"/>
            <a:ext cx="7848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BFBFBF"/>
                </a:solidFill>
              </a:rPr>
              <a:t>Source: </a:t>
            </a:r>
            <a:r>
              <a:rPr lang="es-ES" sz="800" dirty="0" smtClean="0">
                <a:solidFill>
                  <a:srgbClr val="BFBFBF"/>
                </a:solidFill>
              </a:rPr>
              <a:t>Armando Isaac Martinez, a.i.martinez@cgiar.org; Narioski Castro</a:t>
            </a:r>
            <a:endParaRPr lang="en-US" sz="800" dirty="0">
              <a:solidFill>
                <a:srgbClr val="BFBFBF"/>
              </a:solidFill>
            </a:endParaRPr>
          </a:p>
        </p:txBody>
      </p:sp>
      <p:grpSp>
        <p:nvGrpSpPr>
          <p:cNvPr id="11" name="Legend"/>
          <p:cNvGrpSpPr/>
          <p:nvPr/>
        </p:nvGrpSpPr>
        <p:grpSpPr>
          <a:xfrm>
            <a:off x="7620000" y="3695700"/>
            <a:ext cx="1407886" cy="1743422"/>
            <a:chOff x="7795614" y="3679934"/>
            <a:chExt cx="1407886" cy="1743422"/>
          </a:xfrm>
        </p:grpSpPr>
        <p:grpSp>
          <p:nvGrpSpPr>
            <p:cNvPr id="6" name="Group 5"/>
            <p:cNvGrpSpPr/>
            <p:nvPr/>
          </p:nvGrpSpPr>
          <p:grpSpPr>
            <a:xfrm>
              <a:off x="7894305" y="4595768"/>
              <a:ext cx="1309195" cy="276999"/>
              <a:chOff x="7894305" y="4486613"/>
              <a:chExt cx="1309195" cy="276999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7894305" y="4548912"/>
                <a:ext cx="152400" cy="152400"/>
              </a:xfrm>
              <a:prstGeom prst="rect">
                <a:avLst/>
              </a:prstGeom>
              <a:solidFill>
                <a:srgbClr val="FEEC02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034694" y="4486613"/>
                <a:ext cx="11688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spc="50" dirty="0" smtClean="0">
                    <a:solidFill>
                      <a:schemeClr val="bg1"/>
                    </a:solidFill>
                  </a:rPr>
                  <a:t>Good</a:t>
                </a:r>
                <a:endParaRPr lang="en-US" sz="1200" spc="5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7894305" y="4320473"/>
              <a:ext cx="1309195" cy="276999"/>
              <a:chOff x="7894305" y="4265896"/>
              <a:chExt cx="1309195" cy="276999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894305" y="4328195"/>
                <a:ext cx="152400" cy="152400"/>
              </a:xfrm>
              <a:prstGeom prst="rect">
                <a:avLst/>
              </a:prstGeom>
              <a:solidFill>
                <a:srgbClr val="FF800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034694" y="4265896"/>
                <a:ext cx="11688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spc="50" dirty="0" smtClean="0">
                    <a:solidFill>
                      <a:schemeClr val="bg1"/>
                    </a:solidFill>
                  </a:rPr>
                  <a:t>Marginal</a:t>
                </a:r>
                <a:endParaRPr lang="en-US" sz="1200" spc="5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7894305" y="4045178"/>
              <a:ext cx="1309195" cy="276999"/>
              <a:chOff x="7894305" y="4045178"/>
              <a:chExt cx="1309195" cy="276999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7894305" y="4107477"/>
                <a:ext cx="152400" cy="152400"/>
              </a:xfrm>
              <a:prstGeom prst="rect">
                <a:avLst/>
              </a:prstGeom>
              <a:solidFill>
                <a:srgbClr val="FEFAC6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8034694" y="4045178"/>
                <a:ext cx="11688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spc="50" dirty="0" smtClean="0">
                    <a:solidFill>
                      <a:schemeClr val="bg1"/>
                    </a:solidFill>
                  </a:rPr>
                  <a:t>Barely</a:t>
                </a:r>
                <a:endParaRPr lang="en-US" sz="1200" spc="5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7795614" y="3679934"/>
              <a:ext cx="13768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pc="50" dirty="0" smtClean="0">
                  <a:solidFill>
                    <a:schemeClr val="bg1"/>
                  </a:solidFill>
                </a:rPr>
                <a:t>Suitability</a:t>
              </a:r>
              <a:endParaRPr lang="en-US" spc="50" dirty="0">
                <a:solidFill>
                  <a:schemeClr val="bg1"/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7894305" y="4871063"/>
              <a:ext cx="1309195" cy="276999"/>
              <a:chOff x="328245" y="3960446"/>
              <a:chExt cx="1309195" cy="276999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328245" y="4022745"/>
                <a:ext cx="152400" cy="152400"/>
              </a:xfrm>
              <a:prstGeom prst="rect">
                <a:avLst/>
              </a:prstGeom>
              <a:solidFill>
                <a:srgbClr val="90D224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68634" y="3960446"/>
                <a:ext cx="11688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spc="50" dirty="0" smtClean="0">
                    <a:solidFill>
                      <a:schemeClr val="bg1"/>
                    </a:solidFill>
                  </a:rPr>
                  <a:t>Very good</a:t>
                </a:r>
                <a:endParaRPr lang="en-US" sz="1200" spc="5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7894305" y="5146357"/>
              <a:ext cx="1309195" cy="276999"/>
              <a:chOff x="575975" y="4175760"/>
              <a:chExt cx="1309195" cy="276999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75975" y="4238059"/>
                <a:ext cx="152400" cy="152400"/>
              </a:xfrm>
              <a:prstGeom prst="rect">
                <a:avLst/>
              </a:prstGeom>
              <a:solidFill>
                <a:srgbClr val="459F2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16364" y="4175760"/>
                <a:ext cx="11688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spc="50" dirty="0" smtClean="0">
                    <a:solidFill>
                      <a:schemeClr val="bg1"/>
                    </a:solidFill>
                  </a:rPr>
                  <a:t>Excellent</a:t>
                </a:r>
                <a:endParaRPr lang="en-US" sz="1200" spc="5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7239000" y="2874054"/>
            <a:ext cx="1454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Current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190500"/>
            <a:ext cx="8458200" cy="762265"/>
          </a:xfrm>
        </p:spPr>
        <p:txBody>
          <a:bodyPr anchor="t">
            <a:noAutofit/>
          </a:bodyPr>
          <a:lstStyle/>
          <a:p>
            <a:pPr algn="ctr"/>
            <a:r>
              <a:rPr lang="en-US" dirty="0" smtClean="0"/>
              <a:t>Suitability of cocoa production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5228620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coa 20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6" cy="57150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04445" y="5461456"/>
            <a:ext cx="7848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BFBFBF"/>
                </a:solidFill>
              </a:rPr>
              <a:t>Source: </a:t>
            </a:r>
            <a:r>
              <a:rPr lang="es-ES" sz="800" dirty="0" smtClean="0">
                <a:solidFill>
                  <a:srgbClr val="BFBFBF"/>
                </a:solidFill>
              </a:rPr>
              <a:t>Armando Isaac Martinez, a.i.martinez@cgiar.org; Narioski Castro</a:t>
            </a:r>
            <a:endParaRPr lang="en-US" sz="800" dirty="0">
              <a:solidFill>
                <a:srgbClr val="BFBFBF"/>
              </a:solidFill>
            </a:endParaRPr>
          </a:p>
        </p:txBody>
      </p:sp>
      <p:grpSp>
        <p:nvGrpSpPr>
          <p:cNvPr id="11" name="Legend"/>
          <p:cNvGrpSpPr/>
          <p:nvPr/>
        </p:nvGrpSpPr>
        <p:grpSpPr>
          <a:xfrm>
            <a:off x="7620000" y="3719349"/>
            <a:ext cx="1407886" cy="1720375"/>
            <a:chOff x="7795614" y="3695700"/>
            <a:chExt cx="1407886" cy="1720375"/>
          </a:xfrm>
        </p:grpSpPr>
        <p:grpSp>
          <p:nvGrpSpPr>
            <p:cNvPr id="6" name="Group 5"/>
            <p:cNvGrpSpPr/>
            <p:nvPr/>
          </p:nvGrpSpPr>
          <p:grpSpPr>
            <a:xfrm>
              <a:off x="7894305" y="4510251"/>
              <a:ext cx="1309195" cy="292333"/>
              <a:chOff x="7894305" y="4401096"/>
              <a:chExt cx="1309195" cy="292333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7894305" y="4541029"/>
                <a:ext cx="152400" cy="152400"/>
              </a:xfrm>
              <a:prstGeom prst="rect">
                <a:avLst/>
              </a:prstGeom>
              <a:solidFill>
                <a:srgbClr val="FF800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034694" y="4401096"/>
                <a:ext cx="11688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spc="50" dirty="0" smtClean="0">
                    <a:solidFill>
                      <a:schemeClr val="bg1"/>
                    </a:solidFill>
                  </a:rPr>
                  <a:t>Less Suitable</a:t>
                </a:r>
                <a:endParaRPr lang="en-US" sz="1200" spc="5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7894305" y="4312590"/>
              <a:ext cx="1309195" cy="276999"/>
              <a:chOff x="7894305" y="4258013"/>
              <a:chExt cx="1309195" cy="276999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894305" y="4320312"/>
                <a:ext cx="152400" cy="152400"/>
              </a:xfrm>
              <a:prstGeom prst="rect">
                <a:avLst/>
              </a:prstGeom>
              <a:solidFill>
                <a:srgbClr val="FE3E02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034694" y="4258013"/>
                <a:ext cx="11688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spc="50" dirty="0" smtClean="0">
                    <a:solidFill>
                      <a:schemeClr val="bg1"/>
                    </a:solidFill>
                  </a:rPr>
                  <a:t>Much less</a:t>
                </a:r>
                <a:endParaRPr lang="en-US" sz="1200" spc="5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7795614" y="3695700"/>
              <a:ext cx="1376886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pc="50" dirty="0" smtClean="0">
                  <a:solidFill>
                    <a:schemeClr val="bg1"/>
                  </a:solidFill>
                </a:rPr>
                <a:t>Suitability</a:t>
              </a:r>
              <a:br>
                <a:rPr lang="en-US" spc="50" dirty="0" smtClean="0">
                  <a:solidFill>
                    <a:schemeClr val="bg1"/>
                  </a:solidFill>
                </a:rPr>
              </a:br>
              <a:r>
                <a:rPr lang="en-US" spc="50" dirty="0" smtClean="0">
                  <a:solidFill>
                    <a:schemeClr val="bg1"/>
                  </a:solidFill>
                </a:rPr>
                <a:t>Change</a:t>
              </a:r>
              <a:endParaRPr lang="en-US" spc="50" dirty="0">
                <a:solidFill>
                  <a:schemeClr val="bg1"/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7894305" y="4863180"/>
              <a:ext cx="1309195" cy="552895"/>
              <a:chOff x="328245" y="3952563"/>
              <a:chExt cx="1309195" cy="552895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328245" y="4014862"/>
                <a:ext cx="152400" cy="152400"/>
              </a:xfrm>
              <a:prstGeom prst="rect">
                <a:avLst/>
              </a:prstGeom>
              <a:solidFill>
                <a:srgbClr val="FEEC02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68634" y="3952563"/>
                <a:ext cx="11688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spc="50" dirty="0" smtClean="0">
                    <a:solidFill>
                      <a:schemeClr val="bg1"/>
                    </a:solidFill>
                  </a:rPr>
                  <a:t>No Change</a:t>
                </a:r>
                <a:endParaRPr lang="en-US" sz="1200" spc="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28245" y="4290758"/>
                <a:ext cx="152400" cy="152400"/>
              </a:xfrm>
              <a:prstGeom prst="rect">
                <a:avLst/>
              </a:prstGeom>
              <a:solidFill>
                <a:srgbClr val="77D026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68634" y="4228459"/>
                <a:ext cx="11688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spc="50" dirty="0" smtClean="0">
                    <a:solidFill>
                      <a:schemeClr val="bg1"/>
                    </a:solidFill>
                  </a:rPr>
                  <a:t>More Suitable</a:t>
                </a:r>
                <a:endParaRPr lang="en-US" sz="1200" spc="5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7239000" y="2874054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2030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190500"/>
            <a:ext cx="8458200" cy="762265"/>
          </a:xfrm>
        </p:spPr>
        <p:txBody>
          <a:bodyPr anchor="t">
            <a:noAutofit/>
          </a:bodyPr>
          <a:lstStyle/>
          <a:p>
            <a:pPr algn="ctr"/>
            <a:r>
              <a:rPr lang="en-US" dirty="0" smtClean="0"/>
              <a:t>Suitability of cocoa production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3216636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20" y="1606393"/>
            <a:ext cx="7680960" cy="25022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60" dirty="0">
                <a:solidFill>
                  <a:prstClr val="white"/>
                </a:solidFill>
                <a:cs typeface="Arial" pitchFamily="34" charset="0"/>
              </a:rPr>
              <a:t>in the short term</a:t>
            </a:r>
          </a:p>
          <a:p>
            <a:pPr algn="ctr"/>
            <a:r>
              <a:rPr lang="en-US" sz="4860" dirty="0">
                <a:solidFill>
                  <a:prstClr val="white"/>
                </a:solidFill>
                <a:cs typeface="Arial" pitchFamily="34" charset="0"/>
              </a:rPr>
              <a:t>climate smart agriculture =</a:t>
            </a:r>
          </a:p>
          <a:p>
            <a:pPr algn="ctr"/>
            <a:r>
              <a:rPr lang="en-US" sz="5400" dirty="0">
                <a:solidFill>
                  <a:srgbClr val="FFCA21"/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efficient</a:t>
            </a:r>
            <a:r>
              <a:rPr lang="en-US" sz="5940" dirty="0">
                <a:solidFill>
                  <a:srgbClr val="FFCA21"/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en-US" sz="4860" dirty="0">
                <a:solidFill>
                  <a:prstClr val="white"/>
                </a:solidFill>
                <a:cs typeface="Arial" pitchFamily="34" charset="0"/>
              </a:rPr>
              <a:t>production</a:t>
            </a:r>
            <a:endParaRPr lang="en-US" sz="4860" dirty="0">
              <a:solidFill>
                <a:srgbClr val="FFCA21"/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03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9B_WS_100.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28810" cy="5715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4000500"/>
            <a:ext cx="7620000" cy="1295400"/>
            <a:chOff x="0" y="3924300"/>
            <a:chExt cx="7620000" cy="1295400"/>
          </a:xfrm>
        </p:grpSpPr>
        <p:sp>
          <p:nvSpPr>
            <p:cNvPr id="4" name="Rectangle 3"/>
            <p:cNvSpPr/>
            <p:nvPr/>
          </p:nvSpPr>
          <p:spPr>
            <a:xfrm>
              <a:off x="0" y="3924300"/>
              <a:ext cx="7620000" cy="1295400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itle 1"/>
            <p:cNvSpPr txBox="1">
              <a:spLocks/>
            </p:cNvSpPr>
            <p:nvPr/>
          </p:nvSpPr>
          <p:spPr>
            <a:xfrm>
              <a:off x="228600" y="3962085"/>
              <a:ext cx="7391400" cy="1219200"/>
            </a:xfrm>
            <a:prstGeom prst="rect">
              <a:avLst/>
            </a:prstGeom>
            <a:effectLst/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smtClean="0">
                  <a:solidFill>
                    <a:schemeClr val="bg1"/>
                  </a:solidFill>
                  <a:latin typeface="Calibri" pitchFamily="34" charset="0"/>
                  <a:ea typeface="+mj-ea"/>
                  <a:cs typeface="Calibri" pitchFamily="34" charset="0"/>
                </a:rPr>
                <a:t>“If you don’t know where you’re going,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Calibri" pitchFamily="34" charset="0"/>
                  <a:ea typeface="+mj-ea"/>
                  <a:cs typeface="Calibri" pitchFamily="34" charset="0"/>
                </a:rPr>
                <a:t>any road will get you there.”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034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1520" y="2068055"/>
            <a:ext cx="7680960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60" dirty="0">
                <a:solidFill>
                  <a:prstClr val="white"/>
                </a:solidFill>
                <a:cs typeface="Arial" pitchFamily="34" charset="0"/>
              </a:rPr>
              <a:t>in the medium </a:t>
            </a:r>
            <a:r>
              <a:rPr lang="en-US" sz="4860" dirty="0" smtClean="0">
                <a:solidFill>
                  <a:prstClr val="white"/>
                </a:solidFill>
                <a:cs typeface="Arial" pitchFamily="34" charset="0"/>
              </a:rPr>
              <a:t>term</a:t>
            </a:r>
            <a:r>
              <a:rPr lang="en-US" sz="4860" dirty="0">
                <a:solidFill>
                  <a:prstClr val="white"/>
                </a:solidFill>
                <a:cs typeface="Arial" pitchFamily="34" charset="0"/>
              </a:rPr>
              <a:t>, producers </a:t>
            </a:r>
            <a:r>
              <a:rPr lang="en-US" sz="4860" dirty="0">
                <a:solidFill>
                  <a:srgbClr val="FFCA21"/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change crops</a:t>
            </a:r>
            <a:endParaRPr lang="en-US" sz="4860" dirty="0">
              <a:solidFill>
                <a:prstClr val="white"/>
              </a:solidFill>
              <a:cs typeface="Arial" pitchFamily="34" charset="0"/>
            </a:endParaRPr>
          </a:p>
          <a:p>
            <a:pPr algn="ctr"/>
            <a:endParaRPr lang="en-US" sz="4860" dirty="0">
              <a:solidFill>
                <a:srgbClr val="FFCA21"/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00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685800" y="1248833"/>
            <a:ext cx="7848600" cy="4064000"/>
            <a:chOff x="685800" y="1248833"/>
            <a:chExt cx="7848600" cy="4064000"/>
          </a:xfrm>
        </p:grpSpPr>
        <p:sp>
          <p:nvSpPr>
            <p:cNvPr id="18" name="Rectangle 17"/>
            <p:cNvSpPr/>
            <p:nvPr/>
          </p:nvSpPr>
          <p:spPr>
            <a:xfrm>
              <a:off x="1468291" y="1436914"/>
              <a:ext cx="6580005" cy="3483323"/>
            </a:xfrm>
            <a:prstGeom prst="rect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aphicFrame>
          <p:nvGraphicFramePr>
            <p:cNvPr id="19" name="Chart 18"/>
            <p:cNvGraphicFramePr/>
            <p:nvPr>
              <p:extLst>
                <p:ext uri="{D42A27DB-BD31-4B8C-83A1-F6EECF244321}">
                  <p14:modId xmlns:p14="http://schemas.microsoft.com/office/powerpoint/2010/main" val="1470421197"/>
                </p:ext>
              </p:extLst>
            </p:nvPr>
          </p:nvGraphicFramePr>
          <p:xfrm>
            <a:off x="685800" y="1248833"/>
            <a:ext cx="7848600" cy="40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 rot="16200000">
              <a:off x="153890" y="2993023"/>
              <a:ext cx="1981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spc="50" dirty="0">
                  <a:solidFill>
                    <a:prstClr val="white"/>
                  </a:solidFill>
                </a:rPr>
                <a:t>purchases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723799" y="2741279"/>
            <a:ext cx="1321389" cy="421021"/>
            <a:chOff x="6723794" y="2741279"/>
            <a:chExt cx="1321389" cy="421021"/>
          </a:xfrm>
        </p:grpSpPr>
        <p:sp>
          <p:nvSpPr>
            <p:cNvPr id="9" name="Rectangle 8"/>
            <p:cNvSpPr/>
            <p:nvPr/>
          </p:nvSpPr>
          <p:spPr>
            <a:xfrm>
              <a:off x="6723794" y="2741279"/>
              <a:ext cx="1321389" cy="409379"/>
            </a:xfrm>
            <a:prstGeom prst="rect">
              <a:avLst/>
            </a:prstGeom>
            <a:solidFill>
              <a:srgbClr val="FE7B0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6727371" y="2741279"/>
              <a:ext cx="1317812" cy="421021"/>
            </a:xfrm>
            <a:custGeom>
              <a:avLst/>
              <a:gdLst>
                <a:gd name="connsiteX0" fmla="*/ 0 w 5271247"/>
                <a:gd name="connsiteY0" fmla="*/ 215153 h 215153"/>
                <a:gd name="connsiteX1" fmla="*/ 0 w 5271247"/>
                <a:gd name="connsiteY1" fmla="*/ 0 h 215153"/>
                <a:gd name="connsiteX2" fmla="*/ 5271247 w 5271247"/>
                <a:gd name="connsiteY2" fmla="*/ 0 h 21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71247" h="215153">
                  <a:moveTo>
                    <a:pt x="0" y="215153"/>
                  </a:moveTo>
                  <a:lnTo>
                    <a:pt x="0" y="0"/>
                  </a:lnTo>
                  <a:lnTo>
                    <a:pt x="5271247" y="0"/>
                  </a:lnTo>
                </a:path>
              </a:pathLst>
            </a:custGeom>
            <a:noFill/>
            <a:ln w="50800">
              <a:solidFill>
                <a:srgbClr val="FE7B0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407175" y="3150658"/>
            <a:ext cx="2638008" cy="164043"/>
            <a:chOff x="5407175" y="3150658"/>
            <a:chExt cx="2638008" cy="164042"/>
          </a:xfrm>
        </p:grpSpPr>
        <p:sp>
          <p:nvSpPr>
            <p:cNvPr id="8" name="Rectangle 7"/>
            <p:cNvSpPr/>
            <p:nvPr/>
          </p:nvSpPr>
          <p:spPr>
            <a:xfrm>
              <a:off x="5407175" y="3150658"/>
              <a:ext cx="2633239" cy="164042"/>
            </a:xfrm>
            <a:prstGeom prst="rect">
              <a:avLst/>
            </a:prstGeom>
            <a:solidFill>
              <a:srgbClr val="50F82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5409559" y="3150658"/>
              <a:ext cx="2635624" cy="164042"/>
            </a:xfrm>
            <a:custGeom>
              <a:avLst/>
              <a:gdLst>
                <a:gd name="connsiteX0" fmla="*/ 0 w 5271247"/>
                <a:gd name="connsiteY0" fmla="*/ 215153 h 215153"/>
                <a:gd name="connsiteX1" fmla="*/ 0 w 5271247"/>
                <a:gd name="connsiteY1" fmla="*/ 0 h 215153"/>
                <a:gd name="connsiteX2" fmla="*/ 5271247 w 5271247"/>
                <a:gd name="connsiteY2" fmla="*/ 0 h 21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71247" h="215153">
                  <a:moveTo>
                    <a:pt x="0" y="215153"/>
                  </a:moveTo>
                  <a:lnTo>
                    <a:pt x="0" y="0"/>
                  </a:lnTo>
                  <a:lnTo>
                    <a:pt x="5271247" y="0"/>
                  </a:lnTo>
                </a:path>
              </a:pathLst>
            </a:custGeom>
            <a:noFill/>
            <a:ln w="50800">
              <a:solidFill>
                <a:srgbClr val="50F828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14804" y="3314701"/>
            <a:ext cx="3930383" cy="394447"/>
            <a:chOff x="4114800" y="3314700"/>
            <a:chExt cx="3930383" cy="394447"/>
          </a:xfrm>
        </p:grpSpPr>
        <p:sp>
          <p:nvSpPr>
            <p:cNvPr id="7" name="Rectangle 6"/>
            <p:cNvSpPr/>
            <p:nvPr/>
          </p:nvSpPr>
          <p:spPr>
            <a:xfrm>
              <a:off x="4114800" y="3314700"/>
              <a:ext cx="3925614" cy="394447"/>
            </a:xfrm>
            <a:prstGeom prst="rect">
              <a:avLst/>
            </a:prstGeom>
            <a:solidFill>
              <a:srgbClr val="F169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4114800" y="3328147"/>
              <a:ext cx="3930383" cy="381000"/>
            </a:xfrm>
            <a:custGeom>
              <a:avLst/>
              <a:gdLst>
                <a:gd name="connsiteX0" fmla="*/ 0 w 5271247"/>
                <a:gd name="connsiteY0" fmla="*/ 215153 h 215153"/>
                <a:gd name="connsiteX1" fmla="*/ 0 w 5271247"/>
                <a:gd name="connsiteY1" fmla="*/ 0 h 215153"/>
                <a:gd name="connsiteX2" fmla="*/ 5271247 w 5271247"/>
                <a:gd name="connsiteY2" fmla="*/ 0 h 21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71247" h="215153">
                  <a:moveTo>
                    <a:pt x="0" y="215153"/>
                  </a:moveTo>
                  <a:lnTo>
                    <a:pt x="0" y="0"/>
                  </a:lnTo>
                  <a:lnTo>
                    <a:pt x="5271247" y="0"/>
                  </a:lnTo>
                </a:path>
              </a:pathLst>
            </a:custGeom>
            <a:noFill/>
            <a:ln w="50800">
              <a:solidFill>
                <a:srgbClr val="F169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773940" y="3709148"/>
            <a:ext cx="5271247" cy="523083"/>
            <a:chOff x="2773936" y="3709147"/>
            <a:chExt cx="5271247" cy="215153"/>
          </a:xfrm>
        </p:grpSpPr>
        <p:sp>
          <p:nvSpPr>
            <p:cNvPr id="6" name="Rectangle 5"/>
            <p:cNvSpPr/>
            <p:nvPr/>
          </p:nvSpPr>
          <p:spPr>
            <a:xfrm>
              <a:off x="2773936" y="3709147"/>
              <a:ext cx="5266478" cy="215153"/>
            </a:xfrm>
            <a:prstGeom prst="rect">
              <a:avLst/>
            </a:prstGeom>
            <a:solidFill>
              <a:srgbClr val="2EC9FA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2773936" y="3709147"/>
              <a:ext cx="5271247" cy="215153"/>
            </a:xfrm>
            <a:custGeom>
              <a:avLst/>
              <a:gdLst>
                <a:gd name="connsiteX0" fmla="*/ 0 w 5271247"/>
                <a:gd name="connsiteY0" fmla="*/ 215153 h 215153"/>
                <a:gd name="connsiteX1" fmla="*/ 0 w 5271247"/>
                <a:gd name="connsiteY1" fmla="*/ 0 h 215153"/>
                <a:gd name="connsiteX2" fmla="*/ 5271247 w 5271247"/>
                <a:gd name="connsiteY2" fmla="*/ 0 h 21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71247" h="215153">
                  <a:moveTo>
                    <a:pt x="0" y="215153"/>
                  </a:moveTo>
                  <a:lnTo>
                    <a:pt x="0" y="0"/>
                  </a:lnTo>
                  <a:lnTo>
                    <a:pt x="5271247" y="0"/>
                  </a:lnTo>
                </a:path>
              </a:pathLst>
            </a:custGeom>
            <a:noFill/>
            <a:ln w="50800">
              <a:solidFill>
                <a:srgbClr val="2EC9F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52925" y="4212167"/>
            <a:ext cx="6592259" cy="708071"/>
            <a:chOff x="1452923" y="3790950"/>
            <a:chExt cx="6592259" cy="637264"/>
          </a:xfrm>
        </p:grpSpPr>
        <p:sp>
          <p:nvSpPr>
            <p:cNvPr id="5" name="Rectangle 4"/>
            <p:cNvSpPr/>
            <p:nvPr/>
          </p:nvSpPr>
          <p:spPr>
            <a:xfrm>
              <a:off x="1468291" y="3790950"/>
              <a:ext cx="6572123" cy="637264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452923" y="3790950"/>
              <a:ext cx="6592259" cy="0"/>
            </a:xfrm>
            <a:prstGeom prst="line">
              <a:avLst/>
            </a:prstGeom>
            <a:ln w="5080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864"/>
            <a:ext cx="7924800" cy="95250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4000" b="0" dirty="0" smtClean="0"/>
              <a:t>Use the system to change it</a:t>
            </a:r>
            <a:br>
              <a:rPr lang="en-US" sz="4000" b="0" dirty="0" smtClean="0"/>
            </a:br>
            <a:r>
              <a:rPr lang="en-US" b="0" dirty="0" smtClean="0"/>
              <a:t>(long-term contracts, pooled commitments)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54786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447800" y="3774769"/>
            <a:ext cx="5105400" cy="1066800"/>
          </a:xfrm>
        </p:spPr>
        <p:txBody>
          <a:bodyPr anchor="t">
            <a:noAutofit/>
          </a:bodyPr>
          <a:lstStyle/>
          <a:p>
            <a:pPr algn="r"/>
            <a:r>
              <a:rPr lang="en-US" sz="4800" b="0" dirty="0" smtClean="0">
                <a:solidFill>
                  <a:schemeClr val="bg1"/>
                </a:solidFill>
              </a:rPr>
              <a:t>think about it</a:t>
            </a:r>
            <a:endParaRPr lang="en-US" sz="4800" b="0" dirty="0">
              <a:solidFill>
                <a:schemeClr val="bg1"/>
              </a:solidFill>
            </a:endParaRPr>
          </a:p>
        </p:txBody>
      </p:sp>
      <p:grpSp>
        <p:nvGrpSpPr>
          <p:cNvPr id="3" name="WWF logo"/>
          <p:cNvGrpSpPr>
            <a:grpSpLocks noChangeAspect="1"/>
          </p:cNvGrpSpPr>
          <p:nvPr/>
        </p:nvGrpSpPr>
        <p:grpSpPr bwMode="auto">
          <a:xfrm>
            <a:off x="6720968" y="3390900"/>
            <a:ext cx="1382713" cy="1828800"/>
            <a:chOff x="4224" y="2136"/>
            <a:chExt cx="871" cy="1152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4224" y="2136"/>
              <a:ext cx="871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4224" y="2136"/>
              <a:ext cx="871" cy="115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4224" y="2145"/>
              <a:ext cx="863" cy="1143"/>
            </a:xfrm>
            <a:custGeom>
              <a:avLst/>
              <a:gdLst>
                <a:gd name="T0" fmla="*/ 379 w 2589"/>
                <a:gd name="T1" fmla="*/ 0 h 3430"/>
                <a:gd name="T2" fmla="*/ 2211 w 2589"/>
                <a:gd name="T3" fmla="*/ 0 h 3430"/>
                <a:gd name="T4" fmla="*/ 2258 w 2589"/>
                <a:gd name="T5" fmla="*/ 3 h 3430"/>
                <a:gd name="T6" fmla="*/ 2305 w 2589"/>
                <a:gd name="T7" fmla="*/ 12 h 3430"/>
                <a:gd name="T8" fmla="*/ 2348 w 2589"/>
                <a:gd name="T9" fmla="*/ 25 h 3430"/>
                <a:gd name="T10" fmla="*/ 2388 w 2589"/>
                <a:gd name="T11" fmla="*/ 44 h 3430"/>
                <a:gd name="T12" fmla="*/ 2427 w 2589"/>
                <a:gd name="T13" fmla="*/ 68 h 3430"/>
                <a:gd name="T14" fmla="*/ 2462 w 2589"/>
                <a:gd name="T15" fmla="*/ 95 h 3430"/>
                <a:gd name="T16" fmla="*/ 2493 w 2589"/>
                <a:gd name="T17" fmla="*/ 127 h 3430"/>
                <a:gd name="T18" fmla="*/ 2522 w 2589"/>
                <a:gd name="T19" fmla="*/ 163 h 3430"/>
                <a:gd name="T20" fmla="*/ 2545 w 2589"/>
                <a:gd name="T21" fmla="*/ 200 h 3430"/>
                <a:gd name="T22" fmla="*/ 2564 w 2589"/>
                <a:gd name="T23" fmla="*/ 241 h 3430"/>
                <a:gd name="T24" fmla="*/ 2577 w 2589"/>
                <a:gd name="T25" fmla="*/ 285 h 3430"/>
                <a:gd name="T26" fmla="*/ 2587 w 2589"/>
                <a:gd name="T27" fmla="*/ 331 h 3430"/>
                <a:gd name="T28" fmla="*/ 2589 w 2589"/>
                <a:gd name="T29" fmla="*/ 378 h 3430"/>
                <a:gd name="T30" fmla="*/ 2589 w 2589"/>
                <a:gd name="T31" fmla="*/ 3053 h 3430"/>
                <a:gd name="T32" fmla="*/ 2587 w 2589"/>
                <a:gd name="T33" fmla="*/ 3100 h 3430"/>
                <a:gd name="T34" fmla="*/ 2577 w 2589"/>
                <a:gd name="T35" fmla="*/ 3145 h 3430"/>
                <a:gd name="T36" fmla="*/ 2564 w 2589"/>
                <a:gd name="T37" fmla="*/ 3189 h 3430"/>
                <a:gd name="T38" fmla="*/ 2545 w 2589"/>
                <a:gd name="T39" fmla="*/ 3230 h 3430"/>
                <a:gd name="T40" fmla="*/ 2522 w 2589"/>
                <a:gd name="T41" fmla="*/ 3269 h 3430"/>
                <a:gd name="T42" fmla="*/ 2494 w 2589"/>
                <a:gd name="T43" fmla="*/ 3303 h 3430"/>
                <a:gd name="T44" fmla="*/ 2462 w 2589"/>
                <a:gd name="T45" fmla="*/ 3335 h 3430"/>
                <a:gd name="T46" fmla="*/ 2427 w 2589"/>
                <a:gd name="T47" fmla="*/ 3362 h 3430"/>
                <a:gd name="T48" fmla="*/ 2388 w 2589"/>
                <a:gd name="T49" fmla="*/ 3386 h 3430"/>
                <a:gd name="T50" fmla="*/ 2348 w 2589"/>
                <a:gd name="T51" fmla="*/ 3405 h 3430"/>
                <a:gd name="T52" fmla="*/ 2305 w 2589"/>
                <a:gd name="T53" fmla="*/ 3418 h 3430"/>
                <a:gd name="T54" fmla="*/ 2258 w 2589"/>
                <a:gd name="T55" fmla="*/ 3427 h 3430"/>
                <a:gd name="T56" fmla="*/ 2211 w 2589"/>
                <a:gd name="T57" fmla="*/ 3430 h 3430"/>
                <a:gd name="T58" fmla="*/ 379 w 2589"/>
                <a:gd name="T59" fmla="*/ 3430 h 3430"/>
                <a:gd name="T60" fmla="*/ 331 w 2589"/>
                <a:gd name="T61" fmla="*/ 3427 h 3430"/>
                <a:gd name="T62" fmla="*/ 285 w 2589"/>
                <a:gd name="T63" fmla="*/ 3418 h 3430"/>
                <a:gd name="T64" fmla="*/ 241 w 2589"/>
                <a:gd name="T65" fmla="*/ 3405 h 3430"/>
                <a:gd name="T66" fmla="*/ 200 w 2589"/>
                <a:gd name="T67" fmla="*/ 3386 h 3430"/>
                <a:gd name="T68" fmla="*/ 163 w 2589"/>
                <a:gd name="T69" fmla="*/ 3362 h 3430"/>
                <a:gd name="T70" fmla="*/ 127 w 2589"/>
                <a:gd name="T71" fmla="*/ 3335 h 3430"/>
                <a:gd name="T72" fmla="*/ 95 w 2589"/>
                <a:gd name="T73" fmla="*/ 3303 h 3430"/>
                <a:gd name="T74" fmla="*/ 68 w 2589"/>
                <a:gd name="T75" fmla="*/ 3269 h 3430"/>
                <a:gd name="T76" fmla="*/ 44 w 2589"/>
                <a:gd name="T77" fmla="*/ 3230 h 3430"/>
                <a:gd name="T78" fmla="*/ 25 w 2589"/>
                <a:gd name="T79" fmla="*/ 3189 h 3430"/>
                <a:gd name="T80" fmla="*/ 11 w 2589"/>
                <a:gd name="T81" fmla="*/ 3145 h 3430"/>
                <a:gd name="T82" fmla="*/ 3 w 2589"/>
                <a:gd name="T83" fmla="*/ 3100 h 3430"/>
                <a:gd name="T84" fmla="*/ 0 w 2589"/>
                <a:gd name="T85" fmla="*/ 3053 h 3430"/>
                <a:gd name="T86" fmla="*/ 0 w 2589"/>
                <a:gd name="T87" fmla="*/ 378 h 3430"/>
                <a:gd name="T88" fmla="*/ 3 w 2589"/>
                <a:gd name="T89" fmla="*/ 331 h 3430"/>
                <a:gd name="T90" fmla="*/ 11 w 2589"/>
                <a:gd name="T91" fmla="*/ 285 h 3430"/>
                <a:gd name="T92" fmla="*/ 25 w 2589"/>
                <a:gd name="T93" fmla="*/ 241 h 3430"/>
                <a:gd name="T94" fmla="*/ 44 w 2589"/>
                <a:gd name="T95" fmla="*/ 200 h 3430"/>
                <a:gd name="T96" fmla="*/ 68 w 2589"/>
                <a:gd name="T97" fmla="*/ 163 h 3430"/>
                <a:gd name="T98" fmla="*/ 95 w 2589"/>
                <a:gd name="T99" fmla="*/ 127 h 3430"/>
                <a:gd name="T100" fmla="*/ 127 w 2589"/>
                <a:gd name="T101" fmla="*/ 95 h 3430"/>
                <a:gd name="T102" fmla="*/ 163 w 2589"/>
                <a:gd name="T103" fmla="*/ 68 h 3430"/>
                <a:gd name="T104" fmla="*/ 200 w 2589"/>
                <a:gd name="T105" fmla="*/ 44 h 3430"/>
                <a:gd name="T106" fmla="*/ 241 w 2589"/>
                <a:gd name="T107" fmla="*/ 25 h 3430"/>
                <a:gd name="T108" fmla="*/ 285 w 2589"/>
                <a:gd name="T109" fmla="*/ 12 h 3430"/>
                <a:gd name="T110" fmla="*/ 331 w 2589"/>
                <a:gd name="T111" fmla="*/ 3 h 3430"/>
                <a:gd name="T112" fmla="*/ 379 w 2589"/>
                <a:gd name="T113" fmla="*/ 0 h 3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89" h="3430">
                  <a:moveTo>
                    <a:pt x="379" y="0"/>
                  </a:moveTo>
                  <a:lnTo>
                    <a:pt x="2211" y="0"/>
                  </a:lnTo>
                  <a:lnTo>
                    <a:pt x="2258" y="3"/>
                  </a:lnTo>
                  <a:lnTo>
                    <a:pt x="2305" y="12"/>
                  </a:lnTo>
                  <a:lnTo>
                    <a:pt x="2348" y="25"/>
                  </a:lnTo>
                  <a:lnTo>
                    <a:pt x="2388" y="44"/>
                  </a:lnTo>
                  <a:lnTo>
                    <a:pt x="2427" y="68"/>
                  </a:lnTo>
                  <a:lnTo>
                    <a:pt x="2462" y="95"/>
                  </a:lnTo>
                  <a:lnTo>
                    <a:pt x="2493" y="127"/>
                  </a:lnTo>
                  <a:lnTo>
                    <a:pt x="2522" y="163"/>
                  </a:lnTo>
                  <a:lnTo>
                    <a:pt x="2545" y="200"/>
                  </a:lnTo>
                  <a:lnTo>
                    <a:pt x="2564" y="241"/>
                  </a:lnTo>
                  <a:lnTo>
                    <a:pt x="2577" y="285"/>
                  </a:lnTo>
                  <a:lnTo>
                    <a:pt x="2587" y="331"/>
                  </a:lnTo>
                  <a:lnTo>
                    <a:pt x="2589" y="378"/>
                  </a:lnTo>
                  <a:lnTo>
                    <a:pt x="2589" y="3053"/>
                  </a:lnTo>
                  <a:lnTo>
                    <a:pt x="2587" y="3100"/>
                  </a:lnTo>
                  <a:lnTo>
                    <a:pt x="2577" y="3145"/>
                  </a:lnTo>
                  <a:lnTo>
                    <a:pt x="2564" y="3189"/>
                  </a:lnTo>
                  <a:lnTo>
                    <a:pt x="2545" y="3230"/>
                  </a:lnTo>
                  <a:lnTo>
                    <a:pt x="2522" y="3269"/>
                  </a:lnTo>
                  <a:lnTo>
                    <a:pt x="2494" y="3303"/>
                  </a:lnTo>
                  <a:lnTo>
                    <a:pt x="2462" y="3335"/>
                  </a:lnTo>
                  <a:lnTo>
                    <a:pt x="2427" y="3362"/>
                  </a:lnTo>
                  <a:lnTo>
                    <a:pt x="2388" y="3386"/>
                  </a:lnTo>
                  <a:lnTo>
                    <a:pt x="2348" y="3405"/>
                  </a:lnTo>
                  <a:lnTo>
                    <a:pt x="2305" y="3418"/>
                  </a:lnTo>
                  <a:lnTo>
                    <a:pt x="2258" y="3427"/>
                  </a:lnTo>
                  <a:lnTo>
                    <a:pt x="2211" y="3430"/>
                  </a:lnTo>
                  <a:lnTo>
                    <a:pt x="379" y="3430"/>
                  </a:lnTo>
                  <a:lnTo>
                    <a:pt x="331" y="3427"/>
                  </a:lnTo>
                  <a:lnTo>
                    <a:pt x="285" y="3418"/>
                  </a:lnTo>
                  <a:lnTo>
                    <a:pt x="241" y="3405"/>
                  </a:lnTo>
                  <a:lnTo>
                    <a:pt x="200" y="3386"/>
                  </a:lnTo>
                  <a:lnTo>
                    <a:pt x="163" y="3362"/>
                  </a:lnTo>
                  <a:lnTo>
                    <a:pt x="127" y="3335"/>
                  </a:lnTo>
                  <a:lnTo>
                    <a:pt x="95" y="3303"/>
                  </a:lnTo>
                  <a:lnTo>
                    <a:pt x="68" y="3269"/>
                  </a:lnTo>
                  <a:lnTo>
                    <a:pt x="44" y="3230"/>
                  </a:lnTo>
                  <a:lnTo>
                    <a:pt x="25" y="3189"/>
                  </a:lnTo>
                  <a:lnTo>
                    <a:pt x="11" y="3145"/>
                  </a:lnTo>
                  <a:lnTo>
                    <a:pt x="3" y="3100"/>
                  </a:lnTo>
                  <a:lnTo>
                    <a:pt x="0" y="3053"/>
                  </a:lnTo>
                  <a:lnTo>
                    <a:pt x="0" y="378"/>
                  </a:lnTo>
                  <a:lnTo>
                    <a:pt x="3" y="331"/>
                  </a:lnTo>
                  <a:lnTo>
                    <a:pt x="11" y="285"/>
                  </a:lnTo>
                  <a:lnTo>
                    <a:pt x="25" y="241"/>
                  </a:lnTo>
                  <a:lnTo>
                    <a:pt x="44" y="200"/>
                  </a:lnTo>
                  <a:lnTo>
                    <a:pt x="68" y="163"/>
                  </a:lnTo>
                  <a:lnTo>
                    <a:pt x="95" y="127"/>
                  </a:lnTo>
                  <a:lnTo>
                    <a:pt x="127" y="95"/>
                  </a:lnTo>
                  <a:lnTo>
                    <a:pt x="163" y="68"/>
                  </a:lnTo>
                  <a:lnTo>
                    <a:pt x="200" y="44"/>
                  </a:lnTo>
                  <a:lnTo>
                    <a:pt x="241" y="25"/>
                  </a:lnTo>
                  <a:lnTo>
                    <a:pt x="285" y="12"/>
                  </a:lnTo>
                  <a:lnTo>
                    <a:pt x="331" y="3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386" y="2983"/>
              <a:ext cx="198" cy="153"/>
            </a:xfrm>
            <a:custGeom>
              <a:avLst/>
              <a:gdLst>
                <a:gd name="T0" fmla="*/ 572 w 593"/>
                <a:gd name="T1" fmla="*/ 3 h 457"/>
                <a:gd name="T2" fmla="*/ 591 w 593"/>
                <a:gd name="T3" fmla="*/ 22 h 457"/>
                <a:gd name="T4" fmla="*/ 593 w 593"/>
                <a:gd name="T5" fmla="*/ 42 h 457"/>
                <a:gd name="T6" fmla="*/ 590 w 593"/>
                <a:gd name="T7" fmla="*/ 51 h 457"/>
                <a:gd name="T8" fmla="*/ 436 w 593"/>
                <a:gd name="T9" fmla="*/ 442 h 457"/>
                <a:gd name="T10" fmla="*/ 418 w 593"/>
                <a:gd name="T11" fmla="*/ 455 h 457"/>
                <a:gd name="T12" fmla="*/ 395 w 593"/>
                <a:gd name="T13" fmla="*/ 455 h 457"/>
                <a:gd name="T14" fmla="*/ 377 w 593"/>
                <a:gd name="T15" fmla="*/ 442 h 457"/>
                <a:gd name="T16" fmla="*/ 298 w 593"/>
                <a:gd name="T17" fmla="*/ 209 h 457"/>
                <a:gd name="T18" fmla="*/ 286 w 593"/>
                <a:gd name="T19" fmla="*/ 210 h 457"/>
                <a:gd name="T20" fmla="*/ 193 w 593"/>
                <a:gd name="T21" fmla="*/ 443 h 457"/>
                <a:gd name="T22" fmla="*/ 175 w 593"/>
                <a:gd name="T23" fmla="*/ 455 h 457"/>
                <a:gd name="T24" fmla="*/ 152 w 593"/>
                <a:gd name="T25" fmla="*/ 455 h 457"/>
                <a:gd name="T26" fmla="*/ 134 w 593"/>
                <a:gd name="T27" fmla="*/ 442 h 457"/>
                <a:gd name="T28" fmla="*/ 4 w 593"/>
                <a:gd name="T29" fmla="*/ 55 h 457"/>
                <a:gd name="T30" fmla="*/ 0 w 593"/>
                <a:gd name="T31" fmla="*/ 37 h 457"/>
                <a:gd name="T32" fmla="*/ 9 w 593"/>
                <a:gd name="T33" fmla="*/ 12 h 457"/>
                <a:gd name="T34" fmla="*/ 33 w 593"/>
                <a:gd name="T35" fmla="*/ 2 h 457"/>
                <a:gd name="T36" fmla="*/ 129 w 593"/>
                <a:gd name="T37" fmla="*/ 3 h 457"/>
                <a:gd name="T38" fmla="*/ 145 w 593"/>
                <a:gd name="T39" fmla="*/ 15 h 457"/>
                <a:gd name="T40" fmla="*/ 151 w 593"/>
                <a:gd name="T41" fmla="*/ 26 h 457"/>
                <a:gd name="T42" fmla="*/ 152 w 593"/>
                <a:gd name="T43" fmla="*/ 27 h 457"/>
                <a:gd name="T44" fmla="*/ 208 w 593"/>
                <a:gd name="T45" fmla="*/ 213 h 457"/>
                <a:gd name="T46" fmla="*/ 257 w 593"/>
                <a:gd name="T47" fmla="*/ 90 h 457"/>
                <a:gd name="T48" fmla="*/ 243 w 593"/>
                <a:gd name="T49" fmla="*/ 46 h 457"/>
                <a:gd name="T50" fmla="*/ 244 w 593"/>
                <a:gd name="T51" fmla="*/ 24 h 457"/>
                <a:gd name="T52" fmla="*/ 262 w 593"/>
                <a:gd name="T53" fmla="*/ 5 h 457"/>
                <a:gd name="T54" fmla="*/ 359 w 593"/>
                <a:gd name="T55" fmla="*/ 2 h 457"/>
                <a:gd name="T56" fmla="*/ 386 w 593"/>
                <a:gd name="T57" fmla="*/ 13 h 457"/>
                <a:gd name="T58" fmla="*/ 393 w 593"/>
                <a:gd name="T59" fmla="*/ 26 h 457"/>
                <a:gd name="T60" fmla="*/ 394 w 593"/>
                <a:gd name="T61" fmla="*/ 27 h 457"/>
                <a:gd name="T62" fmla="*/ 452 w 593"/>
                <a:gd name="T63" fmla="*/ 213 h 457"/>
                <a:gd name="T64" fmla="*/ 525 w 593"/>
                <a:gd name="T65" fmla="*/ 23 h 457"/>
                <a:gd name="T66" fmla="*/ 544 w 593"/>
                <a:gd name="T67" fmla="*/ 3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93" h="457">
                  <a:moveTo>
                    <a:pt x="558" y="0"/>
                  </a:moveTo>
                  <a:lnTo>
                    <a:pt x="572" y="3"/>
                  </a:lnTo>
                  <a:lnTo>
                    <a:pt x="583" y="10"/>
                  </a:lnTo>
                  <a:lnTo>
                    <a:pt x="591" y="22"/>
                  </a:lnTo>
                  <a:lnTo>
                    <a:pt x="593" y="36"/>
                  </a:lnTo>
                  <a:lnTo>
                    <a:pt x="593" y="42"/>
                  </a:lnTo>
                  <a:lnTo>
                    <a:pt x="592" y="46"/>
                  </a:lnTo>
                  <a:lnTo>
                    <a:pt x="590" y="51"/>
                  </a:lnTo>
                  <a:lnTo>
                    <a:pt x="440" y="431"/>
                  </a:lnTo>
                  <a:lnTo>
                    <a:pt x="436" y="442"/>
                  </a:lnTo>
                  <a:lnTo>
                    <a:pt x="428" y="450"/>
                  </a:lnTo>
                  <a:lnTo>
                    <a:pt x="418" y="455"/>
                  </a:lnTo>
                  <a:lnTo>
                    <a:pt x="407" y="457"/>
                  </a:lnTo>
                  <a:lnTo>
                    <a:pt x="395" y="455"/>
                  </a:lnTo>
                  <a:lnTo>
                    <a:pt x="385" y="450"/>
                  </a:lnTo>
                  <a:lnTo>
                    <a:pt x="377" y="442"/>
                  </a:lnTo>
                  <a:lnTo>
                    <a:pt x="372" y="430"/>
                  </a:lnTo>
                  <a:lnTo>
                    <a:pt x="298" y="209"/>
                  </a:lnTo>
                  <a:lnTo>
                    <a:pt x="292" y="190"/>
                  </a:lnTo>
                  <a:lnTo>
                    <a:pt x="286" y="210"/>
                  </a:lnTo>
                  <a:lnTo>
                    <a:pt x="198" y="432"/>
                  </a:lnTo>
                  <a:lnTo>
                    <a:pt x="193" y="443"/>
                  </a:lnTo>
                  <a:lnTo>
                    <a:pt x="185" y="450"/>
                  </a:lnTo>
                  <a:lnTo>
                    <a:pt x="175" y="455"/>
                  </a:lnTo>
                  <a:lnTo>
                    <a:pt x="164" y="457"/>
                  </a:lnTo>
                  <a:lnTo>
                    <a:pt x="152" y="455"/>
                  </a:lnTo>
                  <a:lnTo>
                    <a:pt x="142" y="450"/>
                  </a:lnTo>
                  <a:lnTo>
                    <a:pt x="134" y="442"/>
                  </a:lnTo>
                  <a:lnTo>
                    <a:pt x="130" y="430"/>
                  </a:lnTo>
                  <a:lnTo>
                    <a:pt x="4" y="55"/>
                  </a:lnTo>
                  <a:lnTo>
                    <a:pt x="1" y="46"/>
                  </a:lnTo>
                  <a:lnTo>
                    <a:pt x="0" y="37"/>
                  </a:lnTo>
                  <a:lnTo>
                    <a:pt x="2" y="24"/>
                  </a:lnTo>
                  <a:lnTo>
                    <a:pt x="9" y="12"/>
                  </a:lnTo>
                  <a:lnTo>
                    <a:pt x="20" y="5"/>
                  </a:lnTo>
                  <a:lnTo>
                    <a:pt x="33" y="2"/>
                  </a:lnTo>
                  <a:lnTo>
                    <a:pt x="117" y="2"/>
                  </a:lnTo>
                  <a:lnTo>
                    <a:pt x="129" y="3"/>
                  </a:lnTo>
                  <a:lnTo>
                    <a:pt x="138" y="8"/>
                  </a:lnTo>
                  <a:lnTo>
                    <a:pt x="145" y="15"/>
                  </a:lnTo>
                  <a:lnTo>
                    <a:pt x="151" y="25"/>
                  </a:lnTo>
                  <a:lnTo>
                    <a:pt x="151" y="26"/>
                  </a:lnTo>
                  <a:lnTo>
                    <a:pt x="151" y="26"/>
                  </a:lnTo>
                  <a:lnTo>
                    <a:pt x="152" y="27"/>
                  </a:lnTo>
                  <a:lnTo>
                    <a:pt x="203" y="193"/>
                  </a:lnTo>
                  <a:lnTo>
                    <a:pt x="208" y="213"/>
                  </a:lnTo>
                  <a:lnTo>
                    <a:pt x="216" y="193"/>
                  </a:lnTo>
                  <a:lnTo>
                    <a:pt x="257" y="90"/>
                  </a:lnTo>
                  <a:lnTo>
                    <a:pt x="246" y="55"/>
                  </a:lnTo>
                  <a:lnTo>
                    <a:pt x="243" y="46"/>
                  </a:lnTo>
                  <a:lnTo>
                    <a:pt x="242" y="37"/>
                  </a:lnTo>
                  <a:lnTo>
                    <a:pt x="244" y="24"/>
                  </a:lnTo>
                  <a:lnTo>
                    <a:pt x="251" y="12"/>
                  </a:lnTo>
                  <a:lnTo>
                    <a:pt x="262" y="5"/>
                  </a:lnTo>
                  <a:lnTo>
                    <a:pt x="276" y="2"/>
                  </a:lnTo>
                  <a:lnTo>
                    <a:pt x="359" y="2"/>
                  </a:lnTo>
                  <a:lnTo>
                    <a:pt x="374" y="5"/>
                  </a:lnTo>
                  <a:lnTo>
                    <a:pt x="386" y="13"/>
                  </a:lnTo>
                  <a:lnTo>
                    <a:pt x="393" y="25"/>
                  </a:lnTo>
                  <a:lnTo>
                    <a:pt x="393" y="26"/>
                  </a:lnTo>
                  <a:lnTo>
                    <a:pt x="394" y="26"/>
                  </a:lnTo>
                  <a:lnTo>
                    <a:pt x="394" y="27"/>
                  </a:lnTo>
                  <a:lnTo>
                    <a:pt x="447" y="193"/>
                  </a:lnTo>
                  <a:lnTo>
                    <a:pt x="452" y="213"/>
                  </a:lnTo>
                  <a:lnTo>
                    <a:pt x="457" y="193"/>
                  </a:lnTo>
                  <a:lnTo>
                    <a:pt x="525" y="23"/>
                  </a:lnTo>
                  <a:lnTo>
                    <a:pt x="533" y="11"/>
                  </a:lnTo>
                  <a:lnTo>
                    <a:pt x="544" y="3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4595" y="2983"/>
              <a:ext cx="198" cy="153"/>
            </a:xfrm>
            <a:custGeom>
              <a:avLst/>
              <a:gdLst>
                <a:gd name="T0" fmla="*/ 573 w 594"/>
                <a:gd name="T1" fmla="*/ 3 h 457"/>
                <a:gd name="T2" fmla="*/ 592 w 594"/>
                <a:gd name="T3" fmla="*/ 22 h 457"/>
                <a:gd name="T4" fmla="*/ 594 w 594"/>
                <a:gd name="T5" fmla="*/ 42 h 457"/>
                <a:gd name="T6" fmla="*/ 591 w 594"/>
                <a:gd name="T7" fmla="*/ 51 h 457"/>
                <a:gd name="T8" fmla="*/ 436 w 594"/>
                <a:gd name="T9" fmla="*/ 442 h 457"/>
                <a:gd name="T10" fmla="*/ 419 w 594"/>
                <a:gd name="T11" fmla="*/ 455 h 457"/>
                <a:gd name="T12" fmla="*/ 395 w 594"/>
                <a:gd name="T13" fmla="*/ 455 h 457"/>
                <a:gd name="T14" fmla="*/ 378 w 594"/>
                <a:gd name="T15" fmla="*/ 442 h 457"/>
                <a:gd name="T16" fmla="*/ 298 w 594"/>
                <a:gd name="T17" fmla="*/ 209 h 457"/>
                <a:gd name="T18" fmla="*/ 286 w 594"/>
                <a:gd name="T19" fmla="*/ 210 h 457"/>
                <a:gd name="T20" fmla="*/ 193 w 594"/>
                <a:gd name="T21" fmla="*/ 443 h 457"/>
                <a:gd name="T22" fmla="*/ 175 w 594"/>
                <a:gd name="T23" fmla="*/ 455 h 457"/>
                <a:gd name="T24" fmla="*/ 152 w 594"/>
                <a:gd name="T25" fmla="*/ 455 h 457"/>
                <a:gd name="T26" fmla="*/ 135 w 594"/>
                <a:gd name="T27" fmla="*/ 442 h 457"/>
                <a:gd name="T28" fmla="*/ 4 w 594"/>
                <a:gd name="T29" fmla="*/ 55 h 457"/>
                <a:gd name="T30" fmla="*/ 0 w 594"/>
                <a:gd name="T31" fmla="*/ 37 h 457"/>
                <a:gd name="T32" fmla="*/ 9 w 594"/>
                <a:gd name="T33" fmla="*/ 12 h 457"/>
                <a:gd name="T34" fmla="*/ 34 w 594"/>
                <a:gd name="T35" fmla="*/ 2 h 457"/>
                <a:gd name="T36" fmla="*/ 132 w 594"/>
                <a:gd name="T37" fmla="*/ 5 h 457"/>
                <a:gd name="T38" fmla="*/ 151 w 594"/>
                <a:gd name="T39" fmla="*/ 25 h 457"/>
                <a:gd name="T40" fmla="*/ 152 w 594"/>
                <a:gd name="T41" fmla="*/ 26 h 457"/>
                <a:gd name="T42" fmla="*/ 204 w 594"/>
                <a:gd name="T43" fmla="*/ 193 h 457"/>
                <a:gd name="T44" fmla="*/ 216 w 594"/>
                <a:gd name="T45" fmla="*/ 193 h 457"/>
                <a:gd name="T46" fmla="*/ 247 w 594"/>
                <a:gd name="T47" fmla="*/ 55 h 457"/>
                <a:gd name="T48" fmla="*/ 242 w 594"/>
                <a:gd name="T49" fmla="*/ 37 h 457"/>
                <a:gd name="T50" fmla="*/ 252 w 594"/>
                <a:gd name="T51" fmla="*/ 12 h 457"/>
                <a:gd name="T52" fmla="*/ 276 w 594"/>
                <a:gd name="T53" fmla="*/ 2 h 457"/>
                <a:gd name="T54" fmla="*/ 374 w 594"/>
                <a:gd name="T55" fmla="*/ 5 h 457"/>
                <a:gd name="T56" fmla="*/ 394 w 594"/>
                <a:gd name="T57" fmla="*/ 25 h 457"/>
                <a:gd name="T58" fmla="*/ 394 w 594"/>
                <a:gd name="T59" fmla="*/ 26 h 457"/>
                <a:gd name="T60" fmla="*/ 447 w 594"/>
                <a:gd name="T61" fmla="*/ 193 h 457"/>
                <a:gd name="T62" fmla="*/ 458 w 594"/>
                <a:gd name="T63" fmla="*/ 193 h 457"/>
                <a:gd name="T64" fmla="*/ 533 w 594"/>
                <a:gd name="T65" fmla="*/ 11 h 457"/>
                <a:gd name="T66" fmla="*/ 558 w 594"/>
                <a:gd name="T67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94" h="457">
                  <a:moveTo>
                    <a:pt x="558" y="0"/>
                  </a:moveTo>
                  <a:lnTo>
                    <a:pt x="573" y="3"/>
                  </a:lnTo>
                  <a:lnTo>
                    <a:pt x="583" y="10"/>
                  </a:lnTo>
                  <a:lnTo>
                    <a:pt x="592" y="22"/>
                  </a:lnTo>
                  <a:lnTo>
                    <a:pt x="594" y="36"/>
                  </a:lnTo>
                  <a:lnTo>
                    <a:pt x="594" y="42"/>
                  </a:lnTo>
                  <a:lnTo>
                    <a:pt x="593" y="46"/>
                  </a:lnTo>
                  <a:lnTo>
                    <a:pt x="591" y="51"/>
                  </a:lnTo>
                  <a:lnTo>
                    <a:pt x="442" y="431"/>
                  </a:lnTo>
                  <a:lnTo>
                    <a:pt x="436" y="442"/>
                  </a:lnTo>
                  <a:lnTo>
                    <a:pt x="428" y="450"/>
                  </a:lnTo>
                  <a:lnTo>
                    <a:pt x="419" y="455"/>
                  </a:lnTo>
                  <a:lnTo>
                    <a:pt x="407" y="457"/>
                  </a:lnTo>
                  <a:lnTo>
                    <a:pt x="395" y="455"/>
                  </a:lnTo>
                  <a:lnTo>
                    <a:pt x="385" y="450"/>
                  </a:lnTo>
                  <a:lnTo>
                    <a:pt x="378" y="442"/>
                  </a:lnTo>
                  <a:lnTo>
                    <a:pt x="372" y="430"/>
                  </a:lnTo>
                  <a:lnTo>
                    <a:pt x="298" y="209"/>
                  </a:lnTo>
                  <a:lnTo>
                    <a:pt x="293" y="190"/>
                  </a:lnTo>
                  <a:lnTo>
                    <a:pt x="286" y="210"/>
                  </a:lnTo>
                  <a:lnTo>
                    <a:pt x="198" y="432"/>
                  </a:lnTo>
                  <a:lnTo>
                    <a:pt x="193" y="443"/>
                  </a:lnTo>
                  <a:lnTo>
                    <a:pt x="186" y="450"/>
                  </a:lnTo>
                  <a:lnTo>
                    <a:pt x="175" y="455"/>
                  </a:lnTo>
                  <a:lnTo>
                    <a:pt x="165" y="457"/>
                  </a:lnTo>
                  <a:lnTo>
                    <a:pt x="152" y="455"/>
                  </a:lnTo>
                  <a:lnTo>
                    <a:pt x="143" y="450"/>
                  </a:lnTo>
                  <a:lnTo>
                    <a:pt x="135" y="442"/>
                  </a:lnTo>
                  <a:lnTo>
                    <a:pt x="130" y="430"/>
                  </a:lnTo>
                  <a:lnTo>
                    <a:pt x="4" y="55"/>
                  </a:lnTo>
                  <a:lnTo>
                    <a:pt x="1" y="46"/>
                  </a:lnTo>
                  <a:lnTo>
                    <a:pt x="0" y="37"/>
                  </a:lnTo>
                  <a:lnTo>
                    <a:pt x="2" y="24"/>
                  </a:lnTo>
                  <a:lnTo>
                    <a:pt x="9" y="12"/>
                  </a:lnTo>
                  <a:lnTo>
                    <a:pt x="20" y="5"/>
                  </a:lnTo>
                  <a:lnTo>
                    <a:pt x="34" y="2"/>
                  </a:lnTo>
                  <a:lnTo>
                    <a:pt x="119" y="2"/>
                  </a:lnTo>
                  <a:lnTo>
                    <a:pt x="132" y="5"/>
                  </a:lnTo>
                  <a:lnTo>
                    <a:pt x="144" y="13"/>
                  </a:lnTo>
                  <a:lnTo>
                    <a:pt x="151" y="25"/>
                  </a:lnTo>
                  <a:lnTo>
                    <a:pt x="151" y="26"/>
                  </a:lnTo>
                  <a:lnTo>
                    <a:pt x="152" y="26"/>
                  </a:lnTo>
                  <a:lnTo>
                    <a:pt x="152" y="27"/>
                  </a:lnTo>
                  <a:lnTo>
                    <a:pt x="204" y="193"/>
                  </a:lnTo>
                  <a:lnTo>
                    <a:pt x="209" y="213"/>
                  </a:lnTo>
                  <a:lnTo>
                    <a:pt x="216" y="193"/>
                  </a:lnTo>
                  <a:lnTo>
                    <a:pt x="257" y="90"/>
                  </a:lnTo>
                  <a:lnTo>
                    <a:pt x="247" y="55"/>
                  </a:lnTo>
                  <a:lnTo>
                    <a:pt x="243" y="46"/>
                  </a:lnTo>
                  <a:lnTo>
                    <a:pt x="242" y="37"/>
                  </a:lnTo>
                  <a:lnTo>
                    <a:pt x="244" y="24"/>
                  </a:lnTo>
                  <a:lnTo>
                    <a:pt x="252" y="12"/>
                  </a:lnTo>
                  <a:lnTo>
                    <a:pt x="262" y="5"/>
                  </a:lnTo>
                  <a:lnTo>
                    <a:pt x="276" y="2"/>
                  </a:lnTo>
                  <a:lnTo>
                    <a:pt x="360" y="2"/>
                  </a:lnTo>
                  <a:lnTo>
                    <a:pt x="374" y="5"/>
                  </a:lnTo>
                  <a:lnTo>
                    <a:pt x="386" y="13"/>
                  </a:lnTo>
                  <a:lnTo>
                    <a:pt x="394" y="25"/>
                  </a:lnTo>
                  <a:lnTo>
                    <a:pt x="394" y="26"/>
                  </a:lnTo>
                  <a:lnTo>
                    <a:pt x="394" y="26"/>
                  </a:lnTo>
                  <a:lnTo>
                    <a:pt x="394" y="27"/>
                  </a:lnTo>
                  <a:lnTo>
                    <a:pt x="447" y="193"/>
                  </a:lnTo>
                  <a:lnTo>
                    <a:pt x="451" y="213"/>
                  </a:lnTo>
                  <a:lnTo>
                    <a:pt x="458" y="193"/>
                  </a:lnTo>
                  <a:lnTo>
                    <a:pt x="526" y="23"/>
                  </a:lnTo>
                  <a:lnTo>
                    <a:pt x="533" y="11"/>
                  </a:lnTo>
                  <a:lnTo>
                    <a:pt x="544" y="3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4809" y="2984"/>
              <a:ext cx="120" cy="151"/>
            </a:xfrm>
            <a:custGeom>
              <a:avLst/>
              <a:gdLst>
                <a:gd name="T0" fmla="*/ 45 w 361"/>
                <a:gd name="T1" fmla="*/ 0 h 453"/>
                <a:gd name="T2" fmla="*/ 83 w 361"/>
                <a:gd name="T3" fmla="*/ 0 h 453"/>
                <a:gd name="T4" fmla="*/ 164 w 361"/>
                <a:gd name="T5" fmla="*/ 0 h 453"/>
                <a:gd name="T6" fmla="*/ 222 w 361"/>
                <a:gd name="T7" fmla="*/ 0 h 453"/>
                <a:gd name="T8" fmla="*/ 295 w 361"/>
                <a:gd name="T9" fmla="*/ 0 h 453"/>
                <a:gd name="T10" fmla="*/ 322 w 361"/>
                <a:gd name="T11" fmla="*/ 0 h 453"/>
                <a:gd name="T12" fmla="*/ 339 w 361"/>
                <a:gd name="T13" fmla="*/ 3 h 453"/>
                <a:gd name="T14" fmla="*/ 358 w 361"/>
                <a:gd name="T15" fmla="*/ 21 h 453"/>
                <a:gd name="T16" fmla="*/ 358 w 361"/>
                <a:gd name="T17" fmla="*/ 47 h 453"/>
                <a:gd name="T18" fmla="*/ 341 w 361"/>
                <a:gd name="T19" fmla="*/ 66 h 453"/>
                <a:gd name="T20" fmla="*/ 324 w 361"/>
                <a:gd name="T21" fmla="*/ 69 h 453"/>
                <a:gd name="T22" fmla="*/ 299 w 361"/>
                <a:gd name="T23" fmla="*/ 69 h 453"/>
                <a:gd name="T24" fmla="*/ 216 w 361"/>
                <a:gd name="T25" fmla="*/ 69 h 453"/>
                <a:gd name="T26" fmla="*/ 177 w 361"/>
                <a:gd name="T27" fmla="*/ 69 h 453"/>
                <a:gd name="T28" fmla="*/ 153 w 361"/>
                <a:gd name="T29" fmla="*/ 69 h 453"/>
                <a:gd name="T30" fmla="*/ 150 w 361"/>
                <a:gd name="T31" fmla="*/ 173 h 453"/>
                <a:gd name="T32" fmla="*/ 163 w 361"/>
                <a:gd name="T33" fmla="*/ 173 h 453"/>
                <a:gd name="T34" fmla="*/ 192 w 361"/>
                <a:gd name="T35" fmla="*/ 173 h 453"/>
                <a:gd name="T36" fmla="*/ 243 w 361"/>
                <a:gd name="T37" fmla="*/ 173 h 453"/>
                <a:gd name="T38" fmla="*/ 265 w 361"/>
                <a:gd name="T39" fmla="*/ 173 h 453"/>
                <a:gd name="T40" fmla="*/ 282 w 361"/>
                <a:gd name="T41" fmla="*/ 176 h 453"/>
                <a:gd name="T42" fmla="*/ 299 w 361"/>
                <a:gd name="T43" fmla="*/ 192 h 453"/>
                <a:gd name="T44" fmla="*/ 299 w 361"/>
                <a:gd name="T45" fmla="*/ 218 h 453"/>
                <a:gd name="T46" fmla="*/ 282 w 361"/>
                <a:gd name="T47" fmla="*/ 235 h 453"/>
                <a:gd name="T48" fmla="*/ 266 w 361"/>
                <a:gd name="T49" fmla="*/ 238 h 453"/>
                <a:gd name="T50" fmla="*/ 243 w 361"/>
                <a:gd name="T51" fmla="*/ 238 h 453"/>
                <a:gd name="T52" fmla="*/ 210 w 361"/>
                <a:gd name="T53" fmla="*/ 238 h 453"/>
                <a:gd name="T54" fmla="*/ 175 w 361"/>
                <a:gd name="T55" fmla="*/ 238 h 453"/>
                <a:gd name="T56" fmla="*/ 153 w 361"/>
                <a:gd name="T57" fmla="*/ 238 h 453"/>
                <a:gd name="T58" fmla="*/ 150 w 361"/>
                <a:gd name="T59" fmla="*/ 242 h 453"/>
                <a:gd name="T60" fmla="*/ 150 w 361"/>
                <a:gd name="T61" fmla="*/ 267 h 453"/>
                <a:gd name="T62" fmla="*/ 150 w 361"/>
                <a:gd name="T63" fmla="*/ 353 h 453"/>
                <a:gd name="T64" fmla="*/ 150 w 361"/>
                <a:gd name="T65" fmla="*/ 421 h 453"/>
                <a:gd name="T66" fmla="*/ 139 w 361"/>
                <a:gd name="T67" fmla="*/ 444 h 453"/>
                <a:gd name="T68" fmla="*/ 117 w 361"/>
                <a:gd name="T69" fmla="*/ 453 h 453"/>
                <a:gd name="T70" fmla="*/ 103 w 361"/>
                <a:gd name="T71" fmla="*/ 453 h 453"/>
                <a:gd name="T72" fmla="*/ 63 w 361"/>
                <a:gd name="T73" fmla="*/ 453 h 453"/>
                <a:gd name="T74" fmla="*/ 21 w 361"/>
                <a:gd name="T75" fmla="*/ 451 h 453"/>
                <a:gd name="T76" fmla="*/ 3 w 361"/>
                <a:gd name="T77" fmla="*/ 433 h 453"/>
                <a:gd name="T78" fmla="*/ 0 w 361"/>
                <a:gd name="T79" fmla="*/ 418 h 453"/>
                <a:gd name="T80" fmla="*/ 0 w 361"/>
                <a:gd name="T81" fmla="*/ 288 h 453"/>
                <a:gd name="T82" fmla="*/ 0 w 361"/>
                <a:gd name="T83" fmla="*/ 224 h 453"/>
                <a:gd name="T84" fmla="*/ 0 w 361"/>
                <a:gd name="T85" fmla="*/ 132 h 453"/>
                <a:gd name="T86" fmla="*/ 0 w 361"/>
                <a:gd name="T87" fmla="*/ 30 h 453"/>
                <a:gd name="T88" fmla="*/ 9 w 361"/>
                <a:gd name="T89" fmla="*/ 9 h 453"/>
                <a:gd name="T90" fmla="*/ 31 w 361"/>
                <a:gd name="T91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1" h="453">
                  <a:moveTo>
                    <a:pt x="35" y="0"/>
                  </a:moveTo>
                  <a:lnTo>
                    <a:pt x="45" y="0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134" y="0"/>
                  </a:lnTo>
                  <a:lnTo>
                    <a:pt x="164" y="0"/>
                  </a:lnTo>
                  <a:lnTo>
                    <a:pt x="193" y="0"/>
                  </a:lnTo>
                  <a:lnTo>
                    <a:pt x="222" y="0"/>
                  </a:lnTo>
                  <a:lnTo>
                    <a:pt x="274" y="0"/>
                  </a:lnTo>
                  <a:lnTo>
                    <a:pt x="295" y="0"/>
                  </a:lnTo>
                  <a:lnTo>
                    <a:pt x="311" y="0"/>
                  </a:lnTo>
                  <a:lnTo>
                    <a:pt x="322" y="0"/>
                  </a:lnTo>
                  <a:lnTo>
                    <a:pt x="326" y="0"/>
                  </a:lnTo>
                  <a:lnTo>
                    <a:pt x="339" y="3"/>
                  </a:lnTo>
                  <a:lnTo>
                    <a:pt x="350" y="10"/>
                  </a:lnTo>
                  <a:lnTo>
                    <a:pt x="358" y="21"/>
                  </a:lnTo>
                  <a:lnTo>
                    <a:pt x="361" y="34"/>
                  </a:lnTo>
                  <a:lnTo>
                    <a:pt x="358" y="47"/>
                  </a:lnTo>
                  <a:lnTo>
                    <a:pt x="350" y="58"/>
                  </a:lnTo>
                  <a:lnTo>
                    <a:pt x="341" y="66"/>
                  </a:lnTo>
                  <a:lnTo>
                    <a:pt x="327" y="69"/>
                  </a:lnTo>
                  <a:lnTo>
                    <a:pt x="324" y="69"/>
                  </a:lnTo>
                  <a:lnTo>
                    <a:pt x="314" y="69"/>
                  </a:lnTo>
                  <a:lnTo>
                    <a:pt x="299" y="69"/>
                  </a:lnTo>
                  <a:lnTo>
                    <a:pt x="238" y="69"/>
                  </a:lnTo>
                  <a:lnTo>
                    <a:pt x="216" y="69"/>
                  </a:lnTo>
                  <a:lnTo>
                    <a:pt x="196" y="69"/>
                  </a:lnTo>
                  <a:lnTo>
                    <a:pt x="177" y="69"/>
                  </a:lnTo>
                  <a:lnTo>
                    <a:pt x="163" y="69"/>
                  </a:lnTo>
                  <a:lnTo>
                    <a:pt x="153" y="69"/>
                  </a:lnTo>
                  <a:lnTo>
                    <a:pt x="150" y="69"/>
                  </a:lnTo>
                  <a:lnTo>
                    <a:pt x="150" y="173"/>
                  </a:lnTo>
                  <a:lnTo>
                    <a:pt x="153" y="173"/>
                  </a:lnTo>
                  <a:lnTo>
                    <a:pt x="163" y="173"/>
                  </a:lnTo>
                  <a:lnTo>
                    <a:pt x="175" y="173"/>
                  </a:lnTo>
                  <a:lnTo>
                    <a:pt x="192" y="173"/>
                  </a:lnTo>
                  <a:lnTo>
                    <a:pt x="227" y="173"/>
                  </a:lnTo>
                  <a:lnTo>
                    <a:pt x="243" y="173"/>
                  </a:lnTo>
                  <a:lnTo>
                    <a:pt x="257" y="173"/>
                  </a:lnTo>
                  <a:lnTo>
                    <a:pt x="265" y="173"/>
                  </a:lnTo>
                  <a:lnTo>
                    <a:pt x="270" y="173"/>
                  </a:lnTo>
                  <a:lnTo>
                    <a:pt x="282" y="176"/>
                  </a:lnTo>
                  <a:lnTo>
                    <a:pt x="292" y="183"/>
                  </a:lnTo>
                  <a:lnTo>
                    <a:pt x="299" y="192"/>
                  </a:lnTo>
                  <a:lnTo>
                    <a:pt x="301" y="205"/>
                  </a:lnTo>
                  <a:lnTo>
                    <a:pt x="299" y="218"/>
                  </a:lnTo>
                  <a:lnTo>
                    <a:pt x="293" y="228"/>
                  </a:lnTo>
                  <a:lnTo>
                    <a:pt x="282" y="235"/>
                  </a:lnTo>
                  <a:lnTo>
                    <a:pt x="270" y="238"/>
                  </a:lnTo>
                  <a:lnTo>
                    <a:pt x="266" y="238"/>
                  </a:lnTo>
                  <a:lnTo>
                    <a:pt x="257" y="238"/>
                  </a:lnTo>
                  <a:lnTo>
                    <a:pt x="243" y="238"/>
                  </a:lnTo>
                  <a:lnTo>
                    <a:pt x="228" y="238"/>
                  </a:lnTo>
                  <a:lnTo>
                    <a:pt x="210" y="238"/>
                  </a:lnTo>
                  <a:lnTo>
                    <a:pt x="192" y="238"/>
                  </a:lnTo>
                  <a:lnTo>
                    <a:pt x="175" y="238"/>
                  </a:lnTo>
                  <a:lnTo>
                    <a:pt x="163" y="238"/>
                  </a:lnTo>
                  <a:lnTo>
                    <a:pt x="153" y="238"/>
                  </a:lnTo>
                  <a:lnTo>
                    <a:pt x="150" y="238"/>
                  </a:lnTo>
                  <a:lnTo>
                    <a:pt x="150" y="242"/>
                  </a:lnTo>
                  <a:lnTo>
                    <a:pt x="150" y="252"/>
                  </a:lnTo>
                  <a:lnTo>
                    <a:pt x="150" y="267"/>
                  </a:lnTo>
                  <a:lnTo>
                    <a:pt x="150" y="331"/>
                  </a:lnTo>
                  <a:lnTo>
                    <a:pt x="150" y="353"/>
                  </a:lnTo>
                  <a:lnTo>
                    <a:pt x="150" y="375"/>
                  </a:lnTo>
                  <a:lnTo>
                    <a:pt x="150" y="421"/>
                  </a:lnTo>
                  <a:lnTo>
                    <a:pt x="147" y="433"/>
                  </a:lnTo>
                  <a:lnTo>
                    <a:pt x="139" y="444"/>
                  </a:lnTo>
                  <a:lnTo>
                    <a:pt x="130" y="450"/>
                  </a:lnTo>
                  <a:lnTo>
                    <a:pt x="117" y="453"/>
                  </a:lnTo>
                  <a:lnTo>
                    <a:pt x="113" y="453"/>
                  </a:lnTo>
                  <a:lnTo>
                    <a:pt x="103" y="453"/>
                  </a:lnTo>
                  <a:lnTo>
                    <a:pt x="86" y="453"/>
                  </a:lnTo>
                  <a:lnTo>
                    <a:pt x="63" y="453"/>
                  </a:lnTo>
                  <a:lnTo>
                    <a:pt x="34" y="453"/>
                  </a:lnTo>
                  <a:lnTo>
                    <a:pt x="21" y="451"/>
                  </a:lnTo>
                  <a:lnTo>
                    <a:pt x="10" y="444"/>
                  </a:lnTo>
                  <a:lnTo>
                    <a:pt x="3" y="433"/>
                  </a:lnTo>
                  <a:lnTo>
                    <a:pt x="0" y="421"/>
                  </a:lnTo>
                  <a:lnTo>
                    <a:pt x="0" y="418"/>
                  </a:lnTo>
                  <a:lnTo>
                    <a:pt x="0" y="407"/>
                  </a:lnTo>
                  <a:lnTo>
                    <a:pt x="0" y="288"/>
                  </a:lnTo>
                  <a:lnTo>
                    <a:pt x="0" y="256"/>
                  </a:lnTo>
                  <a:lnTo>
                    <a:pt x="0" y="224"/>
                  </a:lnTo>
                  <a:lnTo>
                    <a:pt x="0" y="160"/>
                  </a:lnTo>
                  <a:lnTo>
                    <a:pt x="0" y="132"/>
                  </a:lnTo>
                  <a:lnTo>
                    <a:pt x="0" y="106"/>
                  </a:lnTo>
                  <a:lnTo>
                    <a:pt x="0" y="30"/>
                  </a:lnTo>
                  <a:lnTo>
                    <a:pt x="3" y="19"/>
                  </a:lnTo>
                  <a:lnTo>
                    <a:pt x="9" y="9"/>
                  </a:lnTo>
                  <a:lnTo>
                    <a:pt x="19" y="2"/>
                  </a:lnTo>
                  <a:lnTo>
                    <a:pt x="31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4764" y="2523"/>
              <a:ext cx="85" cy="107"/>
            </a:xfrm>
            <a:custGeom>
              <a:avLst/>
              <a:gdLst>
                <a:gd name="T0" fmla="*/ 106 w 255"/>
                <a:gd name="T1" fmla="*/ 0 h 321"/>
                <a:gd name="T2" fmla="*/ 124 w 255"/>
                <a:gd name="T3" fmla="*/ 0 h 321"/>
                <a:gd name="T4" fmla="*/ 145 w 255"/>
                <a:gd name="T5" fmla="*/ 6 h 321"/>
                <a:gd name="T6" fmla="*/ 169 w 255"/>
                <a:gd name="T7" fmla="*/ 17 h 321"/>
                <a:gd name="T8" fmla="*/ 192 w 255"/>
                <a:gd name="T9" fmla="*/ 34 h 321"/>
                <a:gd name="T10" fmla="*/ 212 w 255"/>
                <a:gd name="T11" fmla="*/ 55 h 321"/>
                <a:gd name="T12" fmla="*/ 226 w 255"/>
                <a:gd name="T13" fmla="*/ 78 h 321"/>
                <a:gd name="T14" fmla="*/ 239 w 255"/>
                <a:gd name="T15" fmla="*/ 103 h 321"/>
                <a:gd name="T16" fmla="*/ 247 w 255"/>
                <a:gd name="T17" fmla="*/ 129 h 321"/>
                <a:gd name="T18" fmla="*/ 252 w 255"/>
                <a:gd name="T19" fmla="*/ 156 h 321"/>
                <a:gd name="T20" fmla="*/ 255 w 255"/>
                <a:gd name="T21" fmla="*/ 183 h 321"/>
                <a:gd name="T22" fmla="*/ 252 w 255"/>
                <a:gd name="T23" fmla="*/ 209 h 321"/>
                <a:gd name="T24" fmla="*/ 247 w 255"/>
                <a:gd name="T25" fmla="*/ 234 h 321"/>
                <a:gd name="T26" fmla="*/ 240 w 255"/>
                <a:gd name="T27" fmla="*/ 257 h 321"/>
                <a:gd name="T28" fmla="*/ 228 w 255"/>
                <a:gd name="T29" fmla="*/ 277 h 321"/>
                <a:gd name="T30" fmla="*/ 214 w 255"/>
                <a:gd name="T31" fmla="*/ 293 h 321"/>
                <a:gd name="T32" fmla="*/ 197 w 255"/>
                <a:gd name="T33" fmla="*/ 305 h 321"/>
                <a:gd name="T34" fmla="*/ 175 w 255"/>
                <a:gd name="T35" fmla="*/ 315 h 321"/>
                <a:gd name="T36" fmla="*/ 155 w 255"/>
                <a:gd name="T37" fmla="*/ 320 h 321"/>
                <a:gd name="T38" fmla="*/ 137 w 255"/>
                <a:gd name="T39" fmla="*/ 321 h 321"/>
                <a:gd name="T40" fmla="*/ 121 w 255"/>
                <a:gd name="T41" fmla="*/ 319 h 321"/>
                <a:gd name="T42" fmla="*/ 107 w 255"/>
                <a:gd name="T43" fmla="*/ 312 h 321"/>
                <a:gd name="T44" fmla="*/ 95 w 255"/>
                <a:gd name="T45" fmla="*/ 303 h 321"/>
                <a:gd name="T46" fmla="*/ 84 w 255"/>
                <a:gd name="T47" fmla="*/ 292 h 321"/>
                <a:gd name="T48" fmla="*/ 74 w 255"/>
                <a:gd name="T49" fmla="*/ 278 h 321"/>
                <a:gd name="T50" fmla="*/ 65 w 255"/>
                <a:gd name="T51" fmla="*/ 262 h 321"/>
                <a:gd name="T52" fmla="*/ 57 w 255"/>
                <a:gd name="T53" fmla="*/ 246 h 321"/>
                <a:gd name="T54" fmla="*/ 49 w 255"/>
                <a:gd name="T55" fmla="*/ 229 h 321"/>
                <a:gd name="T56" fmla="*/ 43 w 255"/>
                <a:gd name="T57" fmla="*/ 212 h 321"/>
                <a:gd name="T58" fmla="*/ 35 w 255"/>
                <a:gd name="T59" fmla="*/ 195 h 321"/>
                <a:gd name="T60" fmla="*/ 28 w 255"/>
                <a:gd name="T61" fmla="*/ 178 h 321"/>
                <a:gd name="T62" fmla="*/ 20 w 255"/>
                <a:gd name="T63" fmla="*/ 163 h 321"/>
                <a:gd name="T64" fmla="*/ 12 w 255"/>
                <a:gd name="T65" fmla="*/ 149 h 321"/>
                <a:gd name="T66" fmla="*/ 3 w 255"/>
                <a:gd name="T67" fmla="*/ 138 h 321"/>
                <a:gd name="T68" fmla="*/ 1 w 255"/>
                <a:gd name="T69" fmla="*/ 133 h 321"/>
                <a:gd name="T70" fmla="*/ 0 w 255"/>
                <a:gd name="T71" fmla="*/ 127 h 321"/>
                <a:gd name="T72" fmla="*/ 2 w 255"/>
                <a:gd name="T73" fmla="*/ 121 h 321"/>
                <a:gd name="T74" fmla="*/ 11 w 255"/>
                <a:gd name="T75" fmla="*/ 98 h 321"/>
                <a:gd name="T76" fmla="*/ 21 w 255"/>
                <a:gd name="T77" fmla="*/ 76 h 321"/>
                <a:gd name="T78" fmla="*/ 32 w 255"/>
                <a:gd name="T79" fmla="*/ 57 h 321"/>
                <a:gd name="T80" fmla="*/ 44 w 255"/>
                <a:gd name="T81" fmla="*/ 39 h 321"/>
                <a:gd name="T82" fmla="*/ 57 w 255"/>
                <a:gd name="T83" fmla="*/ 23 h 321"/>
                <a:gd name="T84" fmla="*/ 72 w 255"/>
                <a:gd name="T85" fmla="*/ 12 h 321"/>
                <a:gd name="T86" fmla="*/ 88 w 255"/>
                <a:gd name="T87" fmla="*/ 4 h 321"/>
                <a:gd name="T88" fmla="*/ 106 w 255"/>
                <a:gd name="T89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5" h="321">
                  <a:moveTo>
                    <a:pt x="106" y="0"/>
                  </a:moveTo>
                  <a:lnTo>
                    <a:pt x="124" y="0"/>
                  </a:lnTo>
                  <a:lnTo>
                    <a:pt x="145" y="6"/>
                  </a:lnTo>
                  <a:lnTo>
                    <a:pt x="169" y="17"/>
                  </a:lnTo>
                  <a:lnTo>
                    <a:pt x="192" y="34"/>
                  </a:lnTo>
                  <a:lnTo>
                    <a:pt x="212" y="55"/>
                  </a:lnTo>
                  <a:lnTo>
                    <a:pt x="226" y="78"/>
                  </a:lnTo>
                  <a:lnTo>
                    <a:pt x="239" y="103"/>
                  </a:lnTo>
                  <a:lnTo>
                    <a:pt x="247" y="129"/>
                  </a:lnTo>
                  <a:lnTo>
                    <a:pt x="252" y="156"/>
                  </a:lnTo>
                  <a:lnTo>
                    <a:pt x="255" y="183"/>
                  </a:lnTo>
                  <a:lnTo>
                    <a:pt x="252" y="209"/>
                  </a:lnTo>
                  <a:lnTo>
                    <a:pt x="247" y="234"/>
                  </a:lnTo>
                  <a:lnTo>
                    <a:pt x="240" y="257"/>
                  </a:lnTo>
                  <a:lnTo>
                    <a:pt x="228" y="277"/>
                  </a:lnTo>
                  <a:lnTo>
                    <a:pt x="214" y="293"/>
                  </a:lnTo>
                  <a:lnTo>
                    <a:pt x="197" y="305"/>
                  </a:lnTo>
                  <a:lnTo>
                    <a:pt x="175" y="315"/>
                  </a:lnTo>
                  <a:lnTo>
                    <a:pt x="155" y="320"/>
                  </a:lnTo>
                  <a:lnTo>
                    <a:pt x="137" y="321"/>
                  </a:lnTo>
                  <a:lnTo>
                    <a:pt x="121" y="319"/>
                  </a:lnTo>
                  <a:lnTo>
                    <a:pt x="107" y="312"/>
                  </a:lnTo>
                  <a:lnTo>
                    <a:pt x="95" y="303"/>
                  </a:lnTo>
                  <a:lnTo>
                    <a:pt x="84" y="292"/>
                  </a:lnTo>
                  <a:lnTo>
                    <a:pt x="74" y="278"/>
                  </a:lnTo>
                  <a:lnTo>
                    <a:pt x="65" y="262"/>
                  </a:lnTo>
                  <a:lnTo>
                    <a:pt x="57" y="246"/>
                  </a:lnTo>
                  <a:lnTo>
                    <a:pt x="49" y="229"/>
                  </a:lnTo>
                  <a:lnTo>
                    <a:pt x="43" y="212"/>
                  </a:lnTo>
                  <a:lnTo>
                    <a:pt x="35" y="195"/>
                  </a:lnTo>
                  <a:lnTo>
                    <a:pt x="28" y="178"/>
                  </a:lnTo>
                  <a:lnTo>
                    <a:pt x="20" y="163"/>
                  </a:lnTo>
                  <a:lnTo>
                    <a:pt x="12" y="149"/>
                  </a:lnTo>
                  <a:lnTo>
                    <a:pt x="3" y="138"/>
                  </a:lnTo>
                  <a:lnTo>
                    <a:pt x="1" y="133"/>
                  </a:lnTo>
                  <a:lnTo>
                    <a:pt x="0" y="127"/>
                  </a:lnTo>
                  <a:lnTo>
                    <a:pt x="2" y="121"/>
                  </a:lnTo>
                  <a:lnTo>
                    <a:pt x="11" y="98"/>
                  </a:lnTo>
                  <a:lnTo>
                    <a:pt x="21" y="76"/>
                  </a:lnTo>
                  <a:lnTo>
                    <a:pt x="32" y="57"/>
                  </a:lnTo>
                  <a:lnTo>
                    <a:pt x="44" y="39"/>
                  </a:lnTo>
                  <a:lnTo>
                    <a:pt x="57" y="23"/>
                  </a:lnTo>
                  <a:lnTo>
                    <a:pt x="72" y="12"/>
                  </a:lnTo>
                  <a:lnTo>
                    <a:pt x="88" y="4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4609" y="2504"/>
              <a:ext cx="88" cy="102"/>
            </a:xfrm>
            <a:custGeom>
              <a:avLst/>
              <a:gdLst>
                <a:gd name="T0" fmla="*/ 158 w 264"/>
                <a:gd name="T1" fmla="*/ 0 h 306"/>
                <a:gd name="T2" fmla="*/ 178 w 264"/>
                <a:gd name="T3" fmla="*/ 2 h 306"/>
                <a:gd name="T4" fmla="*/ 196 w 264"/>
                <a:gd name="T5" fmla="*/ 7 h 306"/>
                <a:gd name="T6" fmla="*/ 212 w 264"/>
                <a:gd name="T7" fmla="*/ 17 h 306"/>
                <a:gd name="T8" fmla="*/ 226 w 264"/>
                <a:gd name="T9" fmla="*/ 30 h 306"/>
                <a:gd name="T10" fmla="*/ 238 w 264"/>
                <a:gd name="T11" fmla="*/ 46 h 306"/>
                <a:gd name="T12" fmla="*/ 248 w 264"/>
                <a:gd name="T13" fmla="*/ 65 h 306"/>
                <a:gd name="T14" fmla="*/ 255 w 264"/>
                <a:gd name="T15" fmla="*/ 85 h 306"/>
                <a:gd name="T16" fmla="*/ 260 w 264"/>
                <a:gd name="T17" fmla="*/ 108 h 306"/>
                <a:gd name="T18" fmla="*/ 263 w 264"/>
                <a:gd name="T19" fmla="*/ 131 h 306"/>
                <a:gd name="T20" fmla="*/ 264 w 264"/>
                <a:gd name="T21" fmla="*/ 155 h 306"/>
                <a:gd name="T22" fmla="*/ 264 w 264"/>
                <a:gd name="T23" fmla="*/ 158 h 306"/>
                <a:gd name="T24" fmla="*/ 262 w 264"/>
                <a:gd name="T25" fmla="*/ 160 h 306"/>
                <a:gd name="T26" fmla="*/ 260 w 264"/>
                <a:gd name="T27" fmla="*/ 163 h 306"/>
                <a:gd name="T28" fmla="*/ 258 w 264"/>
                <a:gd name="T29" fmla="*/ 166 h 306"/>
                <a:gd name="T30" fmla="*/ 245 w 264"/>
                <a:gd name="T31" fmla="*/ 178 h 306"/>
                <a:gd name="T32" fmla="*/ 234 w 264"/>
                <a:gd name="T33" fmla="*/ 192 h 306"/>
                <a:gd name="T34" fmla="*/ 221 w 264"/>
                <a:gd name="T35" fmla="*/ 208 h 306"/>
                <a:gd name="T36" fmla="*/ 209 w 264"/>
                <a:gd name="T37" fmla="*/ 225 h 306"/>
                <a:gd name="T38" fmla="*/ 196 w 264"/>
                <a:gd name="T39" fmla="*/ 242 h 306"/>
                <a:gd name="T40" fmla="*/ 184 w 264"/>
                <a:gd name="T41" fmla="*/ 257 h 306"/>
                <a:gd name="T42" fmla="*/ 170 w 264"/>
                <a:gd name="T43" fmla="*/ 272 h 306"/>
                <a:gd name="T44" fmla="*/ 155 w 264"/>
                <a:gd name="T45" fmla="*/ 286 h 306"/>
                <a:gd name="T46" fmla="*/ 139 w 264"/>
                <a:gd name="T47" fmla="*/ 296 h 306"/>
                <a:gd name="T48" fmla="*/ 123 w 264"/>
                <a:gd name="T49" fmla="*/ 302 h 306"/>
                <a:gd name="T50" fmla="*/ 104 w 264"/>
                <a:gd name="T51" fmla="*/ 306 h 306"/>
                <a:gd name="T52" fmla="*/ 83 w 264"/>
                <a:gd name="T53" fmla="*/ 305 h 306"/>
                <a:gd name="T54" fmla="*/ 60 w 264"/>
                <a:gd name="T55" fmla="*/ 297 h 306"/>
                <a:gd name="T56" fmla="*/ 43 w 264"/>
                <a:gd name="T57" fmla="*/ 286 h 306"/>
                <a:gd name="T58" fmla="*/ 28 w 264"/>
                <a:gd name="T59" fmla="*/ 272 h 306"/>
                <a:gd name="T60" fmla="*/ 17 w 264"/>
                <a:gd name="T61" fmla="*/ 254 h 306"/>
                <a:gd name="T62" fmla="*/ 8 w 264"/>
                <a:gd name="T63" fmla="*/ 235 h 306"/>
                <a:gd name="T64" fmla="*/ 2 w 264"/>
                <a:gd name="T65" fmla="*/ 214 h 306"/>
                <a:gd name="T66" fmla="*/ 0 w 264"/>
                <a:gd name="T67" fmla="*/ 191 h 306"/>
                <a:gd name="T68" fmla="*/ 1 w 264"/>
                <a:gd name="T69" fmla="*/ 167 h 306"/>
                <a:gd name="T70" fmla="*/ 5 w 264"/>
                <a:gd name="T71" fmla="*/ 143 h 306"/>
                <a:gd name="T72" fmla="*/ 13 w 264"/>
                <a:gd name="T73" fmla="*/ 119 h 306"/>
                <a:gd name="T74" fmla="*/ 24 w 264"/>
                <a:gd name="T75" fmla="*/ 95 h 306"/>
                <a:gd name="T76" fmla="*/ 40 w 264"/>
                <a:gd name="T77" fmla="*/ 72 h 306"/>
                <a:gd name="T78" fmla="*/ 60 w 264"/>
                <a:gd name="T79" fmla="*/ 50 h 306"/>
                <a:gd name="T80" fmla="*/ 84 w 264"/>
                <a:gd name="T81" fmla="*/ 30 h 306"/>
                <a:gd name="T82" fmla="*/ 112 w 264"/>
                <a:gd name="T83" fmla="*/ 12 h 306"/>
                <a:gd name="T84" fmla="*/ 136 w 264"/>
                <a:gd name="T85" fmla="*/ 4 h 306"/>
                <a:gd name="T86" fmla="*/ 158 w 264"/>
                <a:gd name="T87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4" h="306">
                  <a:moveTo>
                    <a:pt x="158" y="0"/>
                  </a:moveTo>
                  <a:lnTo>
                    <a:pt x="178" y="2"/>
                  </a:lnTo>
                  <a:lnTo>
                    <a:pt x="196" y="7"/>
                  </a:lnTo>
                  <a:lnTo>
                    <a:pt x="212" y="17"/>
                  </a:lnTo>
                  <a:lnTo>
                    <a:pt x="226" y="30"/>
                  </a:lnTo>
                  <a:lnTo>
                    <a:pt x="238" y="46"/>
                  </a:lnTo>
                  <a:lnTo>
                    <a:pt x="248" y="65"/>
                  </a:lnTo>
                  <a:lnTo>
                    <a:pt x="255" y="85"/>
                  </a:lnTo>
                  <a:lnTo>
                    <a:pt x="260" y="108"/>
                  </a:lnTo>
                  <a:lnTo>
                    <a:pt x="263" y="131"/>
                  </a:lnTo>
                  <a:lnTo>
                    <a:pt x="264" y="155"/>
                  </a:lnTo>
                  <a:lnTo>
                    <a:pt x="264" y="158"/>
                  </a:lnTo>
                  <a:lnTo>
                    <a:pt x="262" y="160"/>
                  </a:lnTo>
                  <a:lnTo>
                    <a:pt x="260" y="163"/>
                  </a:lnTo>
                  <a:lnTo>
                    <a:pt x="258" y="166"/>
                  </a:lnTo>
                  <a:lnTo>
                    <a:pt x="245" y="178"/>
                  </a:lnTo>
                  <a:lnTo>
                    <a:pt x="234" y="192"/>
                  </a:lnTo>
                  <a:lnTo>
                    <a:pt x="221" y="208"/>
                  </a:lnTo>
                  <a:lnTo>
                    <a:pt x="209" y="225"/>
                  </a:lnTo>
                  <a:lnTo>
                    <a:pt x="196" y="242"/>
                  </a:lnTo>
                  <a:lnTo>
                    <a:pt x="184" y="257"/>
                  </a:lnTo>
                  <a:lnTo>
                    <a:pt x="170" y="272"/>
                  </a:lnTo>
                  <a:lnTo>
                    <a:pt x="155" y="286"/>
                  </a:lnTo>
                  <a:lnTo>
                    <a:pt x="139" y="296"/>
                  </a:lnTo>
                  <a:lnTo>
                    <a:pt x="123" y="302"/>
                  </a:lnTo>
                  <a:lnTo>
                    <a:pt x="104" y="306"/>
                  </a:lnTo>
                  <a:lnTo>
                    <a:pt x="83" y="305"/>
                  </a:lnTo>
                  <a:lnTo>
                    <a:pt x="60" y="297"/>
                  </a:lnTo>
                  <a:lnTo>
                    <a:pt x="43" y="286"/>
                  </a:lnTo>
                  <a:lnTo>
                    <a:pt x="28" y="272"/>
                  </a:lnTo>
                  <a:lnTo>
                    <a:pt x="17" y="254"/>
                  </a:lnTo>
                  <a:lnTo>
                    <a:pt x="8" y="235"/>
                  </a:lnTo>
                  <a:lnTo>
                    <a:pt x="2" y="214"/>
                  </a:lnTo>
                  <a:lnTo>
                    <a:pt x="0" y="191"/>
                  </a:lnTo>
                  <a:lnTo>
                    <a:pt x="1" y="167"/>
                  </a:lnTo>
                  <a:lnTo>
                    <a:pt x="5" y="143"/>
                  </a:lnTo>
                  <a:lnTo>
                    <a:pt x="13" y="119"/>
                  </a:lnTo>
                  <a:lnTo>
                    <a:pt x="24" y="95"/>
                  </a:lnTo>
                  <a:lnTo>
                    <a:pt x="40" y="72"/>
                  </a:lnTo>
                  <a:lnTo>
                    <a:pt x="60" y="50"/>
                  </a:lnTo>
                  <a:lnTo>
                    <a:pt x="84" y="30"/>
                  </a:lnTo>
                  <a:lnTo>
                    <a:pt x="112" y="12"/>
                  </a:lnTo>
                  <a:lnTo>
                    <a:pt x="136" y="4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4678" y="2638"/>
              <a:ext cx="76" cy="42"/>
            </a:xfrm>
            <a:custGeom>
              <a:avLst/>
              <a:gdLst>
                <a:gd name="T0" fmla="*/ 57 w 228"/>
                <a:gd name="T1" fmla="*/ 0 h 126"/>
                <a:gd name="T2" fmla="*/ 83 w 228"/>
                <a:gd name="T3" fmla="*/ 0 h 126"/>
                <a:gd name="T4" fmla="*/ 112 w 228"/>
                <a:gd name="T5" fmla="*/ 3 h 126"/>
                <a:gd name="T6" fmla="*/ 140 w 228"/>
                <a:gd name="T7" fmla="*/ 6 h 126"/>
                <a:gd name="T8" fmla="*/ 167 w 228"/>
                <a:gd name="T9" fmla="*/ 12 h 126"/>
                <a:gd name="T10" fmla="*/ 193 w 228"/>
                <a:gd name="T11" fmla="*/ 18 h 126"/>
                <a:gd name="T12" fmla="*/ 204 w 228"/>
                <a:gd name="T13" fmla="*/ 23 h 126"/>
                <a:gd name="T14" fmla="*/ 214 w 228"/>
                <a:gd name="T15" fmla="*/ 29 h 126"/>
                <a:gd name="T16" fmla="*/ 221 w 228"/>
                <a:gd name="T17" fmla="*/ 38 h 126"/>
                <a:gd name="T18" fmla="*/ 226 w 228"/>
                <a:gd name="T19" fmla="*/ 46 h 126"/>
                <a:gd name="T20" fmla="*/ 228 w 228"/>
                <a:gd name="T21" fmla="*/ 56 h 126"/>
                <a:gd name="T22" fmla="*/ 228 w 228"/>
                <a:gd name="T23" fmla="*/ 65 h 126"/>
                <a:gd name="T24" fmla="*/ 224 w 228"/>
                <a:gd name="T25" fmla="*/ 72 h 126"/>
                <a:gd name="T26" fmla="*/ 217 w 228"/>
                <a:gd name="T27" fmla="*/ 80 h 126"/>
                <a:gd name="T28" fmla="*/ 206 w 228"/>
                <a:gd name="T29" fmla="*/ 85 h 126"/>
                <a:gd name="T30" fmla="*/ 192 w 228"/>
                <a:gd name="T31" fmla="*/ 88 h 126"/>
                <a:gd name="T32" fmla="*/ 171 w 228"/>
                <a:gd name="T33" fmla="*/ 91 h 126"/>
                <a:gd name="T34" fmla="*/ 155 w 228"/>
                <a:gd name="T35" fmla="*/ 96 h 126"/>
                <a:gd name="T36" fmla="*/ 141 w 228"/>
                <a:gd name="T37" fmla="*/ 103 h 126"/>
                <a:gd name="T38" fmla="*/ 131 w 228"/>
                <a:gd name="T39" fmla="*/ 109 h 126"/>
                <a:gd name="T40" fmla="*/ 123 w 228"/>
                <a:gd name="T41" fmla="*/ 115 h 126"/>
                <a:gd name="T42" fmla="*/ 117 w 228"/>
                <a:gd name="T43" fmla="*/ 120 h 126"/>
                <a:gd name="T44" fmla="*/ 113 w 228"/>
                <a:gd name="T45" fmla="*/ 125 h 126"/>
                <a:gd name="T46" fmla="*/ 109 w 228"/>
                <a:gd name="T47" fmla="*/ 126 h 126"/>
                <a:gd name="T48" fmla="*/ 106 w 228"/>
                <a:gd name="T49" fmla="*/ 125 h 126"/>
                <a:gd name="T50" fmla="*/ 100 w 228"/>
                <a:gd name="T51" fmla="*/ 119 h 126"/>
                <a:gd name="T52" fmla="*/ 95 w 228"/>
                <a:gd name="T53" fmla="*/ 110 h 126"/>
                <a:gd name="T54" fmla="*/ 81 w 228"/>
                <a:gd name="T55" fmla="*/ 94 h 126"/>
                <a:gd name="T56" fmla="*/ 68 w 228"/>
                <a:gd name="T57" fmla="*/ 84 h 126"/>
                <a:gd name="T58" fmla="*/ 55 w 228"/>
                <a:gd name="T59" fmla="*/ 76 h 126"/>
                <a:gd name="T60" fmla="*/ 40 w 228"/>
                <a:gd name="T61" fmla="*/ 71 h 126"/>
                <a:gd name="T62" fmla="*/ 25 w 228"/>
                <a:gd name="T63" fmla="*/ 65 h 126"/>
                <a:gd name="T64" fmla="*/ 14 w 228"/>
                <a:gd name="T65" fmla="*/ 62 h 126"/>
                <a:gd name="T66" fmla="*/ 7 w 228"/>
                <a:gd name="T67" fmla="*/ 56 h 126"/>
                <a:gd name="T68" fmla="*/ 2 w 228"/>
                <a:gd name="T69" fmla="*/ 47 h 126"/>
                <a:gd name="T70" fmla="*/ 0 w 228"/>
                <a:gd name="T71" fmla="*/ 39 h 126"/>
                <a:gd name="T72" fmla="*/ 1 w 228"/>
                <a:gd name="T73" fmla="*/ 30 h 126"/>
                <a:gd name="T74" fmla="*/ 4 w 228"/>
                <a:gd name="T75" fmla="*/ 21 h 126"/>
                <a:gd name="T76" fmla="*/ 11 w 228"/>
                <a:gd name="T77" fmla="*/ 14 h 126"/>
                <a:gd name="T78" fmla="*/ 23 w 228"/>
                <a:gd name="T79" fmla="*/ 6 h 126"/>
                <a:gd name="T80" fmla="*/ 38 w 228"/>
                <a:gd name="T81" fmla="*/ 2 h 126"/>
                <a:gd name="T82" fmla="*/ 57 w 228"/>
                <a:gd name="T83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8" h="126">
                  <a:moveTo>
                    <a:pt x="57" y="0"/>
                  </a:moveTo>
                  <a:lnTo>
                    <a:pt x="83" y="0"/>
                  </a:lnTo>
                  <a:lnTo>
                    <a:pt x="112" y="3"/>
                  </a:lnTo>
                  <a:lnTo>
                    <a:pt x="140" y="6"/>
                  </a:lnTo>
                  <a:lnTo>
                    <a:pt x="167" y="12"/>
                  </a:lnTo>
                  <a:lnTo>
                    <a:pt x="193" y="18"/>
                  </a:lnTo>
                  <a:lnTo>
                    <a:pt x="204" y="23"/>
                  </a:lnTo>
                  <a:lnTo>
                    <a:pt x="214" y="29"/>
                  </a:lnTo>
                  <a:lnTo>
                    <a:pt x="221" y="38"/>
                  </a:lnTo>
                  <a:lnTo>
                    <a:pt x="226" y="46"/>
                  </a:lnTo>
                  <a:lnTo>
                    <a:pt x="228" y="56"/>
                  </a:lnTo>
                  <a:lnTo>
                    <a:pt x="228" y="65"/>
                  </a:lnTo>
                  <a:lnTo>
                    <a:pt x="224" y="72"/>
                  </a:lnTo>
                  <a:lnTo>
                    <a:pt x="217" y="80"/>
                  </a:lnTo>
                  <a:lnTo>
                    <a:pt x="206" y="85"/>
                  </a:lnTo>
                  <a:lnTo>
                    <a:pt x="192" y="88"/>
                  </a:lnTo>
                  <a:lnTo>
                    <a:pt x="171" y="91"/>
                  </a:lnTo>
                  <a:lnTo>
                    <a:pt x="155" y="96"/>
                  </a:lnTo>
                  <a:lnTo>
                    <a:pt x="141" y="103"/>
                  </a:lnTo>
                  <a:lnTo>
                    <a:pt x="131" y="109"/>
                  </a:lnTo>
                  <a:lnTo>
                    <a:pt x="123" y="115"/>
                  </a:lnTo>
                  <a:lnTo>
                    <a:pt x="117" y="120"/>
                  </a:lnTo>
                  <a:lnTo>
                    <a:pt x="113" y="125"/>
                  </a:lnTo>
                  <a:lnTo>
                    <a:pt x="109" y="126"/>
                  </a:lnTo>
                  <a:lnTo>
                    <a:pt x="106" y="125"/>
                  </a:lnTo>
                  <a:lnTo>
                    <a:pt x="100" y="119"/>
                  </a:lnTo>
                  <a:lnTo>
                    <a:pt x="95" y="110"/>
                  </a:lnTo>
                  <a:lnTo>
                    <a:pt x="81" y="94"/>
                  </a:lnTo>
                  <a:lnTo>
                    <a:pt x="68" y="84"/>
                  </a:lnTo>
                  <a:lnTo>
                    <a:pt x="55" y="76"/>
                  </a:lnTo>
                  <a:lnTo>
                    <a:pt x="40" y="71"/>
                  </a:lnTo>
                  <a:lnTo>
                    <a:pt x="25" y="65"/>
                  </a:lnTo>
                  <a:lnTo>
                    <a:pt x="14" y="62"/>
                  </a:lnTo>
                  <a:lnTo>
                    <a:pt x="7" y="56"/>
                  </a:lnTo>
                  <a:lnTo>
                    <a:pt x="2" y="47"/>
                  </a:lnTo>
                  <a:lnTo>
                    <a:pt x="0" y="39"/>
                  </a:lnTo>
                  <a:lnTo>
                    <a:pt x="1" y="30"/>
                  </a:lnTo>
                  <a:lnTo>
                    <a:pt x="4" y="21"/>
                  </a:lnTo>
                  <a:lnTo>
                    <a:pt x="11" y="14"/>
                  </a:lnTo>
                  <a:lnTo>
                    <a:pt x="23" y="6"/>
                  </a:lnTo>
                  <a:lnTo>
                    <a:pt x="38" y="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4820" y="2333"/>
              <a:ext cx="115" cy="112"/>
            </a:xfrm>
            <a:custGeom>
              <a:avLst/>
              <a:gdLst>
                <a:gd name="T0" fmla="*/ 157 w 345"/>
                <a:gd name="T1" fmla="*/ 0 h 338"/>
                <a:gd name="T2" fmla="*/ 180 w 345"/>
                <a:gd name="T3" fmla="*/ 1 h 338"/>
                <a:gd name="T4" fmla="*/ 202 w 345"/>
                <a:gd name="T5" fmla="*/ 5 h 338"/>
                <a:gd name="T6" fmla="*/ 224 w 345"/>
                <a:gd name="T7" fmla="*/ 12 h 338"/>
                <a:gd name="T8" fmla="*/ 245 w 345"/>
                <a:gd name="T9" fmla="*/ 22 h 338"/>
                <a:gd name="T10" fmla="*/ 263 w 345"/>
                <a:gd name="T11" fmla="*/ 34 h 338"/>
                <a:gd name="T12" fmla="*/ 280 w 345"/>
                <a:gd name="T13" fmla="*/ 48 h 338"/>
                <a:gd name="T14" fmla="*/ 305 w 345"/>
                <a:gd name="T15" fmla="*/ 75 h 338"/>
                <a:gd name="T16" fmla="*/ 324 w 345"/>
                <a:gd name="T17" fmla="*/ 103 h 338"/>
                <a:gd name="T18" fmla="*/ 336 w 345"/>
                <a:gd name="T19" fmla="*/ 132 h 338"/>
                <a:gd name="T20" fmla="*/ 343 w 345"/>
                <a:gd name="T21" fmla="*/ 159 h 338"/>
                <a:gd name="T22" fmla="*/ 345 w 345"/>
                <a:gd name="T23" fmla="*/ 186 h 338"/>
                <a:gd name="T24" fmla="*/ 340 w 345"/>
                <a:gd name="T25" fmla="*/ 211 h 338"/>
                <a:gd name="T26" fmla="*/ 331 w 345"/>
                <a:gd name="T27" fmla="*/ 234 h 338"/>
                <a:gd name="T28" fmla="*/ 322 w 345"/>
                <a:gd name="T29" fmla="*/ 251 h 338"/>
                <a:gd name="T30" fmla="*/ 310 w 345"/>
                <a:gd name="T31" fmla="*/ 269 h 338"/>
                <a:gd name="T32" fmla="*/ 296 w 345"/>
                <a:gd name="T33" fmla="*/ 286 h 338"/>
                <a:gd name="T34" fmla="*/ 282 w 345"/>
                <a:gd name="T35" fmla="*/ 301 h 338"/>
                <a:gd name="T36" fmla="*/ 266 w 345"/>
                <a:gd name="T37" fmla="*/ 315 h 338"/>
                <a:gd name="T38" fmla="*/ 249 w 345"/>
                <a:gd name="T39" fmla="*/ 325 h 338"/>
                <a:gd name="T40" fmla="*/ 231 w 345"/>
                <a:gd name="T41" fmla="*/ 334 h 338"/>
                <a:gd name="T42" fmla="*/ 215 w 345"/>
                <a:gd name="T43" fmla="*/ 338 h 338"/>
                <a:gd name="T44" fmla="*/ 197 w 345"/>
                <a:gd name="T45" fmla="*/ 338 h 338"/>
                <a:gd name="T46" fmla="*/ 180 w 345"/>
                <a:gd name="T47" fmla="*/ 333 h 338"/>
                <a:gd name="T48" fmla="*/ 164 w 345"/>
                <a:gd name="T49" fmla="*/ 322 h 338"/>
                <a:gd name="T50" fmla="*/ 150 w 345"/>
                <a:gd name="T51" fmla="*/ 305 h 338"/>
                <a:gd name="T52" fmla="*/ 136 w 345"/>
                <a:gd name="T53" fmla="*/ 290 h 338"/>
                <a:gd name="T54" fmla="*/ 121 w 345"/>
                <a:gd name="T55" fmla="*/ 274 h 338"/>
                <a:gd name="T56" fmla="*/ 104 w 345"/>
                <a:gd name="T57" fmla="*/ 258 h 338"/>
                <a:gd name="T58" fmla="*/ 87 w 345"/>
                <a:gd name="T59" fmla="*/ 245 h 338"/>
                <a:gd name="T60" fmla="*/ 69 w 345"/>
                <a:gd name="T61" fmla="*/ 232 h 338"/>
                <a:gd name="T62" fmla="*/ 53 w 345"/>
                <a:gd name="T63" fmla="*/ 222 h 338"/>
                <a:gd name="T64" fmla="*/ 38 w 345"/>
                <a:gd name="T65" fmla="*/ 215 h 338"/>
                <a:gd name="T66" fmla="*/ 24 w 345"/>
                <a:gd name="T67" fmla="*/ 207 h 338"/>
                <a:gd name="T68" fmla="*/ 12 w 345"/>
                <a:gd name="T69" fmla="*/ 197 h 338"/>
                <a:gd name="T70" fmla="*/ 4 w 345"/>
                <a:gd name="T71" fmla="*/ 184 h 338"/>
                <a:gd name="T72" fmla="*/ 0 w 345"/>
                <a:gd name="T73" fmla="*/ 168 h 338"/>
                <a:gd name="T74" fmla="*/ 0 w 345"/>
                <a:gd name="T75" fmla="*/ 151 h 338"/>
                <a:gd name="T76" fmla="*/ 5 w 345"/>
                <a:gd name="T77" fmla="*/ 131 h 338"/>
                <a:gd name="T78" fmla="*/ 13 w 345"/>
                <a:gd name="T79" fmla="*/ 109 h 338"/>
                <a:gd name="T80" fmla="*/ 27 w 345"/>
                <a:gd name="T81" fmla="*/ 83 h 338"/>
                <a:gd name="T82" fmla="*/ 46 w 345"/>
                <a:gd name="T83" fmla="*/ 57 h 338"/>
                <a:gd name="T84" fmla="*/ 66 w 345"/>
                <a:gd name="T85" fmla="*/ 36 h 338"/>
                <a:gd name="T86" fmla="*/ 88 w 345"/>
                <a:gd name="T87" fmla="*/ 21 h 338"/>
                <a:gd name="T88" fmla="*/ 110 w 345"/>
                <a:gd name="T89" fmla="*/ 9 h 338"/>
                <a:gd name="T90" fmla="*/ 133 w 345"/>
                <a:gd name="T91" fmla="*/ 3 h 338"/>
                <a:gd name="T92" fmla="*/ 157 w 345"/>
                <a:gd name="T93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5" h="338">
                  <a:moveTo>
                    <a:pt x="157" y="0"/>
                  </a:moveTo>
                  <a:lnTo>
                    <a:pt x="180" y="1"/>
                  </a:lnTo>
                  <a:lnTo>
                    <a:pt x="202" y="5"/>
                  </a:lnTo>
                  <a:lnTo>
                    <a:pt x="224" y="12"/>
                  </a:lnTo>
                  <a:lnTo>
                    <a:pt x="245" y="22"/>
                  </a:lnTo>
                  <a:lnTo>
                    <a:pt x="263" y="34"/>
                  </a:lnTo>
                  <a:lnTo>
                    <a:pt x="280" y="48"/>
                  </a:lnTo>
                  <a:lnTo>
                    <a:pt x="305" y="75"/>
                  </a:lnTo>
                  <a:lnTo>
                    <a:pt x="324" y="103"/>
                  </a:lnTo>
                  <a:lnTo>
                    <a:pt x="336" y="132"/>
                  </a:lnTo>
                  <a:lnTo>
                    <a:pt x="343" y="159"/>
                  </a:lnTo>
                  <a:lnTo>
                    <a:pt x="345" y="186"/>
                  </a:lnTo>
                  <a:lnTo>
                    <a:pt x="340" y="211"/>
                  </a:lnTo>
                  <a:lnTo>
                    <a:pt x="331" y="234"/>
                  </a:lnTo>
                  <a:lnTo>
                    <a:pt x="322" y="251"/>
                  </a:lnTo>
                  <a:lnTo>
                    <a:pt x="310" y="269"/>
                  </a:lnTo>
                  <a:lnTo>
                    <a:pt x="296" y="286"/>
                  </a:lnTo>
                  <a:lnTo>
                    <a:pt x="282" y="301"/>
                  </a:lnTo>
                  <a:lnTo>
                    <a:pt x="266" y="315"/>
                  </a:lnTo>
                  <a:lnTo>
                    <a:pt x="249" y="325"/>
                  </a:lnTo>
                  <a:lnTo>
                    <a:pt x="231" y="334"/>
                  </a:lnTo>
                  <a:lnTo>
                    <a:pt x="215" y="338"/>
                  </a:lnTo>
                  <a:lnTo>
                    <a:pt x="197" y="338"/>
                  </a:lnTo>
                  <a:lnTo>
                    <a:pt x="180" y="333"/>
                  </a:lnTo>
                  <a:lnTo>
                    <a:pt x="164" y="322"/>
                  </a:lnTo>
                  <a:lnTo>
                    <a:pt x="150" y="305"/>
                  </a:lnTo>
                  <a:lnTo>
                    <a:pt x="136" y="290"/>
                  </a:lnTo>
                  <a:lnTo>
                    <a:pt x="121" y="274"/>
                  </a:lnTo>
                  <a:lnTo>
                    <a:pt x="104" y="258"/>
                  </a:lnTo>
                  <a:lnTo>
                    <a:pt x="87" y="245"/>
                  </a:lnTo>
                  <a:lnTo>
                    <a:pt x="69" y="232"/>
                  </a:lnTo>
                  <a:lnTo>
                    <a:pt x="53" y="222"/>
                  </a:lnTo>
                  <a:lnTo>
                    <a:pt x="38" y="215"/>
                  </a:lnTo>
                  <a:lnTo>
                    <a:pt x="24" y="207"/>
                  </a:lnTo>
                  <a:lnTo>
                    <a:pt x="12" y="197"/>
                  </a:lnTo>
                  <a:lnTo>
                    <a:pt x="4" y="184"/>
                  </a:lnTo>
                  <a:lnTo>
                    <a:pt x="0" y="168"/>
                  </a:lnTo>
                  <a:lnTo>
                    <a:pt x="0" y="151"/>
                  </a:lnTo>
                  <a:lnTo>
                    <a:pt x="5" y="131"/>
                  </a:lnTo>
                  <a:lnTo>
                    <a:pt x="13" y="109"/>
                  </a:lnTo>
                  <a:lnTo>
                    <a:pt x="27" y="83"/>
                  </a:lnTo>
                  <a:lnTo>
                    <a:pt x="46" y="57"/>
                  </a:lnTo>
                  <a:lnTo>
                    <a:pt x="66" y="36"/>
                  </a:lnTo>
                  <a:lnTo>
                    <a:pt x="88" y="21"/>
                  </a:lnTo>
                  <a:lnTo>
                    <a:pt x="110" y="9"/>
                  </a:lnTo>
                  <a:lnTo>
                    <a:pt x="133" y="3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 noEditPoints="1"/>
            </p:cNvSpPr>
            <p:nvPr/>
          </p:nvSpPr>
          <p:spPr bwMode="auto">
            <a:xfrm>
              <a:off x="4377" y="2301"/>
              <a:ext cx="555" cy="626"/>
            </a:xfrm>
            <a:custGeom>
              <a:avLst/>
              <a:gdLst>
                <a:gd name="T0" fmla="*/ 930 w 1665"/>
                <a:gd name="T1" fmla="*/ 1242 h 1879"/>
                <a:gd name="T2" fmla="*/ 1061 w 1665"/>
                <a:gd name="T3" fmla="*/ 1261 h 1879"/>
                <a:gd name="T4" fmla="*/ 1097 w 1665"/>
                <a:gd name="T5" fmla="*/ 1219 h 1879"/>
                <a:gd name="T6" fmla="*/ 912 w 1665"/>
                <a:gd name="T7" fmla="*/ 1195 h 1879"/>
                <a:gd name="T8" fmla="*/ 861 w 1665"/>
                <a:gd name="T9" fmla="*/ 30 h 1879"/>
                <a:gd name="T10" fmla="*/ 933 w 1665"/>
                <a:gd name="T11" fmla="*/ 186 h 1879"/>
                <a:gd name="T12" fmla="*/ 870 w 1665"/>
                <a:gd name="T13" fmla="*/ 251 h 1879"/>
                <a:gd name="T14" fmla="*/ 760 w 1665"/>
                <a:gd name="T15" fmla="*/ 325 h 1879"/>
                <a:gd name="T16" fmla="*/ 663 w 1665"/>
                <a:gd name="T17" fmla="*/ 324 h 1879"/>
                <a:gd name="T18" fmla="*/ 527 w 1665"/>
                <a:gd name="T19" fmla="*/ 662 h 1879"/>
                <a:gd name="T20" fmla="*/ 610 w 1665"/>
                <a:gd name="T21" fmla="*/ 946 h 1879"/>
                <a:gd name="T22" fmla="*/ 811 w 1665"/>
                <a:gd name="T23" fmla="*/ 1067 h 1879"/>
                <a:gd name="T24" fmla="*/ 897 w 1665"/>
                <a:gd name="T25" fmla="*/ 1173 h 1879"/>
                <a:gd name="T26" fmla="*/ 998 w 1665"/>
                <a:gd name="T27" fmla="*/ 1166 h 1879"/>
                <a:gd name="T28" fmla="*/ 1126 w 1665"/>
                <a:gd name="T29" fmla="*/ 1198 h 1879"/>
                <a:gd name="T30" fmla="*/ 1187 w 1665"/>
                <a:gd name="T31" fmla="*/ 1147 h 1879"/>
                <a:gd name="T32" fmla="*/ 1357 w 1665"/>
                <a:gd name="T33" fmla="*/ 1108 h 1879"/>
                <a:gd name="T34" fmla="*/ 1558 w 1665"/>
                <a:gd name="T35" fmla="*/ 942 h 1879"/>
                <a:gd name="T36" fmla="*/ 1619 w 1665"/>
                <a:gd name="T37" fmla="*/ 688 h 1879"/>
                <a:gd name="T38" fmla="*/ 1631 w 1665"/>
                <a:gd name="T39" fmla="*/ 681 h 1879"/>
                <a:gd name="T40" fmla="*/ 1664 w 1665"/>
                <a:gd name="T41" fmla="*/ 983 h 1879"/>
                <a:gd name="T42" fmla="*/ 1587 w 1665"/>
                <a:gd name="T43" fmla="*/ 1420 h 1879"/>
                <a:gd name="T44" fmla="*/ 1442 w 1665"/>
                <a:gd name="T45" fmla="*/ 1712 h 1879"/>
                <a:gd name="T46" fmla="*/ 1290 w 1665"/>
                <a:gd name="T47" fmla="*/ 1787 h 1879"/>
                <a:gd name="T48" fmla="*/ 1167 w 1665"/>
                <a:gd name="T49" fmla="*/ 1765 h 1879"/>
                <a:gd name="T50" fmla="*/ 1150 w 1665"/>
                <a:gd name="T51" fmla="*/ 1594 h 1879"/>
                <a:gd name="T52" fmla="*/ 1153 w 1665"/>
                <a:gd name="T53" fmla="*/ 1360 h 1879"/>
                <a:gd name="T54" fmla="*/ 1079 w 1665"/>
                <a:gd name="T55" fmla="*/ 1324 h 1879"/>
                <a:gd name="T56" fmla="*/ 1019 w 1665"/>
                <a:gd name="T57" fmla="*/ 1464 h 1879"/>
                <a:gd name="T58" fmla="*/ 1054 w 1665"/>
                <a:gd name="T59" fmla="*/ 1721 h 1879"/>
                <a:gd name="T60" fmla="*/ 1088 w 1665"/>
                <a:gd name="T61" fmla="*/ 1805 h 1879"/>
                <a:gd name="T62" fmla="*/ 1011 w 1665"/>
                <a:gd name="T63" fmla="*/ 1873 h 1879"/>
                <a:gd name="T64" fmla="*/ 739 w 1665"/>
                <a:gd name="T65" fmla="*/ 1827 h 1879"/>
                <a:gd name="T66" fmla="*/ 568 w 1665"/>
                <a:gd name="T67" fmla="*/ 1626 h 1879"/>
                <a:gd name="T68" fmla="*/ 450 w 1665"/>
                <a:gd name="T69" fmla="*/ 1375 h 1879"/>
                <a:gd name="T70" fmla="*/ 444 w 1665"/>
                <a:gd name="T71" fmla="*/ 1448 h 1879"/>
                <a:gd name="T72" fmla="*/ 479 w 1665"/>
                <a:gd name="T73" fmla="*/ 1580 h 1879"/>
                <a:gd name="T74" fmla="*/ 417 w 1665"/>
                <a:gd name="T75" fmla="*/ 1648 h 1879"/>
                <a:gd name="T76" fmla="*/ 248 w 1665"/>
                <a:gd name="T77" fmla="*/ 1628 h 1879"/>
                <a:gd name="T78" fmla="*/ 112 w 1665"/>
                <a:gd name="T79" fmla="*/ 1463 h 1879"/>
                <a:gd name="T80" fmla="*/ 32 w 1665"/>
                <a:gd name="T81" fmla="*/ 1204 h 1879"/>
                <a:gd name="T82" fmla="*/ 31 w 1665"/>
                <a:gd name="T83" fmla="*/ 1076 h 1879"/>
                <a:gd name="T84" fmla="*/ 0 w 1665"/>
                <a:gd name="T85" fmla="*/ 828 h 1879"/>
                <a:gd name="T86" fmla="*/ 76 w 1665"/>
                <a:gd name="T87" fmla="*/ 525 h 1879"/>
                <a:gd name="T88" fmla="*/ 335 w 1665"/>
                <a:gd name="T89" fmla="*/ 275 h 1879"/>
                <a:gd name="T90" fmla="*/ 362 w 1665"/>
                <a:gd name="T91" fmla="*/ 274 h 1879"/>
                <a:gd name="T92" fmla="*/ 145 w 1665"/>
                <a:gd name="T93" fmla="*/ 551 h 1879"/>
                <a:gd name="T94" fmla="*/ 135 w 1665"/>
                <a:gd name="T95" fmla="*/ 858 h 1879"/>
                <a:gd name="T96" fmla="*/ 270 w 1665"/>
                <a:gd name="T97" fmla="*/ 1115 h 1879"/>
                <a:gd name="T98" fmla="*/ 368 w 1665"/>
                <a:gd name="T99" fmla="*/ 1192 h 1879"/>
                <a:gd name="T100" fmla="*/ 362 w 1665"/>
                <a:gd name="T101" fmla="*/ 1144 h 1879"/>
                <a:gd name="T102" fmla="*/ 345 w 1665"/>
                <a:gd name="T103" fmla="*/ 992 h 1879"/>
                <a:gd name="T104" fmla="*/ 355 w 1665"/>
                <a:gd name="T105" fmla="*/ 825 h 1879"/>
                <a:gd name="T106" fmla="*/ 411 w 1665"/>
                <a:gd name="T107" fmla="*/ 533 h 1879"/>
                <a:gd name="T108" fmla="*/ 611 w 1665"/>
                <a:gd name="T109" fmla="*/ 264 h 1879"/>
                <a:gd name="T110" fmla="*/ 610 w 1665"/>
                <a:gd name="T111" fmla="*/ 97 h 1879"/>
                <a:gd name="T112" fmla="*/ 722 w 1665"/>
                <a:gd name="T113" fmla="*/ 1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65" h="1879">
                  <a:moveTo>
                    <a:pt x="909" y="1194"/>
                  </a:moveTo>
                  <a:lnTo>
                    <a:pt x="908" y="1195"/>
                  </a:lnTo>
                  <a:lnTo>
                    <a:pt x="906" y="1195"/>
                  </a:lnTo>
                  <a:lnTo>
                    <a:pt x="906" y="1197"/>
                  </a:lnTo>
                  <a:lnTo>
                    <a:pt x="910" y="1214"/>
                  </a:lnTo>
                  <a:lnTo>
                    <a:pt x="918" y="1229"/>
                  </a:lnTo>
                  <a:lnTo>
                    <a:pt x="930" y="1242"/>
                  </a:lnTo>
                  <a:lnTo>
                    <a:pt x="946" y="1253"/>
                  </a:lnTo>
                  <a:lnTo>
                    <a:pt x="963" y="1261"/>
                  </a:lnTo>
                  <a:lnTo>
                    <a:pt x="983" y="1268"/>
                  </a:lnTo>
                  <a:lnTo>
                    <a:pt x="1003" y="1270"/>
                  </a:lnTo>
                  <a:lnTo>
                    <a:pt x="1023" y="1271"/>
                  </a:lnTo>
                  <a:lnTo>
                    <a:pt x="1043" y="1268"/>
                  </a:lnTo>
                  <a:lnTo>
                    <a:pt x="1061" y="1261"/>
                  </a:lnTo>
                  <a:lnTo>
                    <a:pt x="1077" y="1252"/>
                  </a:lnTo>
                  <a:lnTo>
                    <a:pt x="1090" y="1239"/>
                  </a:lnTo>
                  <a:lnTo>
                    <a:pt x="1100" y="1222"/>
                  </a:lnTo>
                  <a:lnTo>
                    <a:pt x="1100" y="1220"/>
                  </a:lnTo>
                  <a:lnTo>
                    <a:pt x="1099" y="1219"/>
                  </a:lnTo>
                  <a:lnTo>
                    <a:pt x="1098" y="1219"/>
                  </a:lnTo>
                  <a:lnTo>
                    <a:pt x="1097" y="1219"/>
                  </a:lnTo>
                  <a:lnTo>
                    <a:pt x="1096" y="1219"/>
                  </a:lnTo>
                  <a:lnTo>
                    <a:pt x="1095" y="1219"/>
                  </a:lnTo>
                  <a:lnTo>
                    <a:pt x="1065" y="1218"/>
                  </a:lnTo>
                  <a:lnTo>
                    <a:pt x="1031" y="1215"/>
                  </a:lnTo>
                  <a:lnTo>
                    <a:pt x="994" y="1211"/>
                  </a:lnTo>
                  <a:lnTo>
                    <a:pt x="954" y="1204"/>
                  </a:lnTo>
                  <a:lnTo>
                    <a:pt x="912" y="1195"/>
                  </a:lnTo>
                  <a:lnTo>
                    <a:pt x="911" y="1195"/>
                  </a:lnTo>
                  <a:lnTo>
                    <a:pt x="909" y="1194"/>
                  </a:lnTo>
                  <a:close/>
                  <a:moveTo>
                    <a:pt x="782" y="0"/>
                  </a:moveTo>
                  <a:lnTo>
                    <a:pt x="802" y="2"/>
                  </a:lnTo>
                  <a:lnTo>
                    <a:pt x="823" y="8"/>
                  </a:lnTo>
                  <a:lnTo>
                    <a:pt x="842" y="17"/>
                  </a:lnTo>
                  <a:lnTo>
                    <a:pt x="861" y="30"/>
                  </a:lnTo>
                  <a:lnTo>
                    <a:pt x="878" y="47"/>
                  </a:lnTo>
                  <a:lnTo>
                    <a:pt x="894" y="69"/>
                  </a:lnTo>
                  <a:lnTo>
                    <a:pt x="909" y="97"/>
                  </a:lnTo>
                  <a:lnTo>
                    <a:pt x="920" y="125"/>
                  </a:lnTo>
                  <a:lnTo>
                    <a:pt x="928" y="148"/>
                  </a:lnTo>
                  <a:lnTo>
                    <a:pt x="932" y="169"/>
                  </a:lnTo>
                  <a:lnTo>
                    <a:pt x="933" y="186"/>
                  </a:lnTo>
                  <a:lnTo>
                    <a:pt x="931" y="200"/>
                  </a:lnTo>
                  <a:lnTo>
                    <a:pt x="927" y="212"/>
                  </a:lnTo>
                  <a:lnTo>
                    <a:pt x="919" y="222"/>
                  </a:lnTo>
                  <a:lnTo>
                    <a:pt x="910" y="231"/>
                  </a:lnTo>
                  <a:lnTo>
                    <a:pt x="898" y="238"/>
                  </a:lnTo>
                  <a:lnTo>
                    <a:pt x="885" y="245"/>
                  </a:lnTo>
                  <a:lnTo>
                    <a:pt x="870" y="251"/>
                  </a:lnTo>
                  <a:lnTo>
                    <a:pt x="857" y="257"/>
                  </a:lnTo>
                  <a:lnTo>
                    <a:pt x="842" y="265"/>
                  </a:lnTo>
                  <a:lnTo>
                    <a:pt x="825" y="275"/>
                  </a:lnTo>
                  <a:lnTo>
                    <a:pt x="808" y="286"/>
                  </a:lnTo>
                  <a:lnTo>
                    <a:pt x="791" y="298"/>
                  </a:lnTo>
                  <a:lnTo>
                    <a:pt x="778" y="310"/>
                  </a:lnTo>
                  <a:lnTo>
                    <a:pt x="760" y="325"/>
                  </a:lnTo>
                  <a:lnTo>
                    <a:pt x="745" y="335"/>
                  </a:lnTo>
                  <a:lnTo>
                    <a:pt x="732" y="342"/>
                  </a:lnTo>
                  <a:lnTo>
                    <a:pt x="719" y="344"/>
                  </a:lnTo>
                  <a:lnTo>
                    <a:pt x="707" y="344"/>
                  </a:lnTo>
                  <a:lnTo>
                    <a:pt x="694" y="340"/>
                  </a:lnTo>
                  <a:lnTo>
                    <a:pt x="680" y="332"/>
                  </a:lnTo>
                  <a:lnTo>
                    <a:pt x="663" y="324"/>
                  </a:lnTo>
                  <a:lnTo>
                    <a:pt x="629" y="371"/>
                  </a:lnTo>
                  <a:lnTo>
                    <a:pt x="599" y="419"/>
                  </a:lnTo>
                  <a:lnTo>
                    <a:pt x="575" y="468"/>
                  </a:lnTo>
                  <a:lnTo>
                    <a:pt x="556" y="517"/>
                  </a:lnTo>
                  <a:lnTo>
                    <a:pt x="542" y="566"/>
                  </a:lnTo>
                  <a:lnTo>
                    <a:pt x="532" y="614"/>
                  </a:lnTo>
                  <a:lnTo>
                    <a:pt x="527" y="662"/>
                  </a:lnTo>
                  <a:lnTo>
                    <a:pt x="526" y="708"/>
                  </a:lnTo>
                  <a:lnTo>
                    <a:pt x="530" y="753"/>
                  </a:lnTo>
                  <a:lnTo>
                    <a:pt x="538" y="797"/>
                  </a:lnTo>
                  <a:lnTo>
                    <a:pt x="550" y="838"/>
                  </a:lnTo>
                  <a:lnTo>
                    <a:pt x="566" y="877"/>
                  </a:lnTo>
                  <a:lnTo>
                    <a:pt x="586" y="914"/>
                  </a:lnTo>
                  <a:lnTo>
                    <a:pt x="610" y="946"/>
                  </a:lnTo>
                  <a:lnTo>
                    <a:pt x="637" y="976"/>
                  </a:lnTo>
                  <a:lnTo>
                    <a:pt x="669" y="1002"/>
                  </a:lnTo>
                  <a:lnTo>
                    <a:pt x="702" y="1023"/>
                  </a:lnTo>
                  <a:lnTo>
                    <a:pt x="740" y="1041"/>
                  </a:lnTo>
                  <a:lnTo>
                    <a:pt x="781" y="1054"/>
                  </a:lnTo>
                  <a:lnTo>
                    <a:pt x="797" y="1059"/>
                  </a:lnTo>
                  <a:lnTo>
                    <a:pt x="811" y="1067"/>
                  </a:lnTo>
                  <a:lnTo>
                    <a:pt x="824" y="1079"/>
                  </a:lnTo>
                  <a:lnTo>
                    <a:pt x="834" y="1094"/>
                  </a:lnTo>
                  <a:lnTo>
                    <a:pt x="844" y="1114"/>
                  </a:lnTo>
                  <a:lnTo>
                    <a:pt x="857" y="1138"/>
                  </a:lnTo>
                  <a:lnTo>
                    <a:pt x="871" y="1155"/>
                  </a:lnTo>
                  <a:lnTo>
                    <a:pt x="885" y="1167"/>
                  </a:lnTo>
                  <a:lnTo>
                    <a:pt x="897" y="1173"/>
                  </a:lnTo>
                  <a:lnTo>
                    <a:pt x="911" y="1176"/>
                  </a:lnTo>
                  <a:lnTo>
                    <a:pt x="925" y="1176"/>
                  </a:lnTo>
                  <a:lnTo>
                    <a:pt x="938" y="1174"/>
                  </a:lnTo>
                  <a:lnTo>
                    <a:pt x="953" y="1171"/>
                  </a:lnTo>
                  <a:lnTo>
                    <a:pt x="968" y="1168"/>
                  </a:lnTo>
                  <a:lnTo>
                    <a:pt x="982" y="1166"/>
                  </a:lnTo>
                  <a:lnTo>
                    <a:pt x="998" y="1166"/>
                  </a:lnTo>
                  <a:lnTo>
                    <a:pt x="1016" y="1168"/>
                  </a:lnTo>
                  <a:lnTo>
                    <a:pt x="1034" y="1173"/>
                  </a:lnTo>
                  <a:lnTo>
                    <a:pt x="1053" y="1184"/>
                  </a:lnTo>
                  <a:lnTo>
                    <a:pt x="1076" y="1193"/>
                  </a:lnTo>
                  <a:lnTo>
                    <a:pt x="1096" y="1198"/>
                  </a:lnTo>
                  <a:lnTo>
                    <a:pt x="1112" y="1199"/>
                  </a:lnTo>
                  <a:lnTo>
                    <a:pt x="1126" y="1198"/>
                  </a:lnTo>
                  <a:lnTo>
                    <a:pt x="1139" y="1194"/>
                  </a:lnTo>
                  <a:lnTo>
                    <a:pt x="1148" y="1189"/>
                  </a:lnTo>
                  <a:lnTo>
                    <a:pt x="1157" y="1182"/>
                  </a:lnTo>
                  <a:lnTo>
                    <a:pt x="1165" y="1173"/>
                  </a:lnTo>
                  <a:lnTo>
                    <a:pt x="1172" y="1165"/>
                  </a:lnTo>
                  <a:lnTo>
                    <a:pt x="1180" y="1155"/>
                  </a:lnTo>
                  <a:lnTo>
                    <a:pt x="1187" y="1147"/>
                  </a:lnTo>
                  <a:lnTo>
                    <a:pt x="1194" y="1140"/>
                  </a:lnTo>
                  <a:lnTo>
                    <a:pt x="1204" y="1135"/>
                  </a:lnTo>
                  <a:lnTo>
                    <a:pt x="1214" y="1130"/>
                  </a:lnTo>
                  <a:lnTo>
                    <a:pt x="1227" y="1129"/>
                  </a:lnTo>
                  <a:lnTo>
                    <a:pt x="1274" y="1126"/>
                  </a:lnTo>
                  <a:lnTo>
                    <a:pt x="1317" y="1120"/>
                  </a:lnTo>
                  <a:lnTo>
                    <a:pt x="1357" y="1108"/>
                  </a:lnTo>
                  <a:lnTo>
                    <a:pt x="1395" y="1094"/>
                  </a:lnTo>
                  <a:lnTo>
                    <a:pt x="1429" y="1075"/>
                  </a:lnTo>
                  <a:lnTo>
                    <a:pt x="1461" y="1054"/>
                  </a:lnTo>
                  <a:lnTo>
                    <a:pt x="1489" y="1030"/>
                  </a:lnTo>
                  <a:lnTo>
                    <a:pt x="1515" y="1003"/>
                  </a:lnTo>
                  <a:lnTo>
                    <a:pt x="1538" y="973"/>
                  </a:lnTo>
                  <a:lnTo>
                    <a:pt x="1558" y="942"/>
                  </a:lnTo>
                  <a:lnTo>
                    <a:pt x="1575" y="908"/>
                  </a:lnTo>
                  <a:lnTo>
                    <a:pt x="1590" y="874"/>
                  </a:lnTo>
                  <a:lnTo>
                    <a:pt x="1601" y="838"/>
                  </a:lnTo>
                  <a:lnTo>
                    <a:pt x="1610" y="801"/>
                  </a:lnTo>
                  <a:lnTo>
                    <a:pt x="1616" y="764"/>
                  </a:lnTo>
                  <a:lnTo>
                    <a:pt x="1619" y="726"/>
                  </a:lnTo>
                  <a:lnTo>
                    <a:pt x="1619" y="688"/>
                  </a:lnTo>
                  <a:lnTo>
                    <a:pt x="1619" y="684"/>
                  </a:lnTo>
                  <a:lnTo>
                    <a:pt x="1620" y="680"/>
                  </a:lnTo>
                  <a:lnTo>
                    <a:pt x="1622" y="677"/>
                  </a:lnTo>
                  <a:lnTo>
                    <a:pt x="1623" y="676"/>
                  </a:lnTo>
                  <a:lnTo>
                    <a:pt x="1625" y="676"/>
                  </a:lnTo>
                  <a:lnTo>
                    <a:pt x="1628" y="678"/>
                  </a:lnTo>
                  <a:lnTo>
                    <a:pt x="1631" y="681"/>
                  </a:lnTo>
                  <a:lnTo>
                    <a:pt x="1633" y="685"/>
                  </a:lnTo>
                  <a:lnTo>
                    <a:pt x="1635" y="692"/>
                  </a:lnTo>
                  <a:lnTo>
                    <a:pt x="1648" y="744"/>
                  </a:lnTo>
                  <a:lnTo>
                    <a:pt x="1658" y="799"/>
                  </a:lnTo>
                  <a:lnTo>
                    <a:pt x="1663" y="858"/>
                  </a:lnTo>
                  <a:lnTo>
                    <a:pt x="1665" y="920"/>
                  </a:lnTo>
                  <a:lnTo>
                    <a:pt x="1664" y="983"/>
                  </a:lnTo>
                  <a:lnTo>
                    <a:pt x="1660" y="1047"/>
                  </a:lnTo>
                  <a:lnTo>
                    <a:pt x="1654" y="1110"/>
                  </a:lnTo>
                  <a:lnTo>
                    <a:pt x="1644" y="1175"/>
                  </a:lnTo>
                  <a:lnTo>
                    <a:pt x="1633" y="1239"/>
                  </a:lnTo>
                  <a:lnTo>
                    <a:pt x="1619" y="1302"/>
                  </a:lnTo>
                  <a:lnTo>
                    <a:pt x="1603" y="1363"/>
                  </a:lnTo>
                  <a:lnTo>
                    <a:pt x="1587" y="1420"/>
                  </a:lnTo>
                  <a:lnTo>
                    <a:pt x="1568" y="1476"/>
                  </a:lnTo>
                  <a:lnTo>
                    <a:pt x="1548" y="1528"/>
                  </a:lnTo>
                  <a:lnTo>
                    <a:pt x="1528" y="1575"/>
                  </a:lnTo>
                  <a:lnTo>
                    <a:pt x="1507" y="1618"/>
                  </a:lnTo>
                  <a:lnTo>
                    <a:pt x="1485" y="1656"/>
                  </a:lnTo>
                  <a:lnTo>
                    <a:pt x="1463" y="1687"/>
                  </a:lnTo>
                  <a:lnTo>
                    <a:pt x="1442" y="1712"/>
                  </a:lnTo>
                  <a:lnTo>
                    <a:pt x="1420" y="1729"/>
                  </a:lnTo>
                  <a:lnTo>
                    <a:pt x="1399" y="1743"/>
                  </a:lnTo>
                  <a:lnTo>
                    <a:pt x="1378" y="1754"/>
                  </a:lnTo>
                  <a:lnTo>
                    <a:pt x="1356" y="1765"/>
                  </a:lnTo>
                  <a:lnTo>
                    <a:pt x="1334" y="1774"/>
                  </a:lnTo>
                  <a:lnTo>
                    <a:pt x="1312" y="1782"/>
                  </a:lnTo>
                  <a:lnTo>
                    <a:pt x="1290" y="1787"/>
                  </a:lnTo>
                  <a:lnTo>
                    <a:pt x="1269" y="1791"/>
                  </a:lnTo>
                  <a:lnTo>
                    <a:pt x="1249" y="1793"/>
                  </a:lnTo>
                  <a:lnTo>
                    <a:pt x="1229" y="1792"/>
                  </a:lnTo>
                  <a:lnTo>
                    <a:pt x="1211" y="1789"/>
                  </a:lnTo>
                  <a:lnTo>
                    <a:pt x="1194" y="1784"/>
                  </a:lnTo>
                  <a:lnTo>
                    <a:pt x="1180" y="1775"/>
                  </a:lnTo>
                  <a:lnTo>
                    <a:pt x="1167" y="1765"/>
                  </a:lnTo>
                  <a:lnTo>
                    <a:pt x="1155" y="1751"/>
                  </a:lnTo>
                  <a:lnTo>
                    <a:pt x="1148" y="1734"/>
                  </a:lnTo>
                  <a:lnTo>
                    <a:pt x="1142" y="1713"/>
                  </a:lnTo>
                  <a:lnTo>
                    <a:pt x="1140" y="1689"/>
                  </a:lnTo>
                  <a:lnTo>
                    <a:pt x="1140" y="1661"/>
                  </a:lnTo>
                  <a:lnTo>
                    <a:pt x="1143" y="1630"/>
                  </a:lnTo>
                  <a:lnTo>
                    <a:pt x="1150" y="1594"/>
                  </a:lnTo>
                  <a:lnTo>
                    <a:pt x="1160" y="1548"/>
                  </a:lnTo>
                  <a:lnTo>
                    <a:pt x="1165" y="1505"/>
                  </a:lnTo>
                  <a:lnTo>
                    <a:pt x="1167" y="1469"/>
                  </a:lnTo>
                  <a:lnTo>
                    <a:pt x="1167" y="1435"/>
                  </a:lnTo>
                  <a:lnTo>
                    <a:pt x="1165" y="1406"/>
                  </a:lnTo>
                  <a:lnTo>
                    <a:pt x="1160" y="1381"/>
                  </a:lnTo>
                  <a:lnTo>
                    <a:pt x="1153" y="1360"/>
                  </a:lnTo>
                  <a:lnTo>
                    <a:pt x="1145" y="1343"/>
                  </a:lnTo>
                  <a:lnTo>
                    <a:pt x="1135" y="1330"/>
                  </a:lnTo>
                  <a:lnTo>
                    <a:pt x="1125" y="1321"/>
                  </a:lnTo>
                  <a:lnTo>
                    <a:pt x="1114" y="1317"/>
                  </a:lnTo>
                  <a:lnTo>
                    <a:pt x="1103" y="1315"/>
                  </a:lnTo>
                  <a:lnTo>
                    <a:pt x="1090" y="1318"/>
                  </a:lnTo>
                  <a:lnTo>
                    <a:pt x="1079" y="1324"/>
                  </a:lnTo>
                  <a:lnTo>
                    <a:pt x="1067" y="1333"/>
                  </a:lnTo>
                  <a:lnTo>
                    <a:pt x="1056" y="1347"/>
                  </a:lnTo>
                  <a:lnTo>
                    <a:pt x="1046" y="1364"/>
                  </a:lnTo>
                  <a:lnTo>
                    <a:pt x="1037" y="1384"/>
                  </a:lnTo>
                  <a:lnTo>
                    <a:pt x="1029" y="1408"/>
                  </a:lnTo>
                  <a:lnTo>
                    <a:pt x="1023" y="1435"/>
                  </a:lnTo>
                  <a:lnTo>
                    <a:pt x="1019" y="1464"/>
                  </a:lnTo>
                  <a:lnTo>
                    <a:pt x="1017" y="1498"/>
                  </a:lnTo>
                  <a:lnTo>
                    <a:pt x="1018" y="1535"/>
                  </a:lnTo>
                  <a:lnTo>
                    <a:pt x="1021" y="1574"/>
                  </a:lnTo>
                  <a:lnTo>
                    <a:pt x="1027" y="1617"/>
                  </a:lnTo>
                  <a:lnTo>
                    <a:pt x="1037" y="1662"/>
                  </a:lnTo>
                  <a:lnTo>
                    <a:pt x="1050" y="1711"/>
                  </a:lnTo>
                  <a:lnTo>
                    <a:pt x="1054" y="1721"/>
                  </a:lnTo>
                  <a:lnTo>
                    <a:pt x="1058" y="1733"/>
                  </a:lnTo>
                  <a:lnTo>
                    <a:pt x="1064" y="1744"/>
                  </a:lnTo>
                  <a:lnTo>
                    <a:pt x="1070" y="1756"/>
                  </a:lnTo>
                  <a:lnTo>
                    <a:pt x="1076" y="1768"/>
                  </a:lnTo>
                  <a:lnTo>
                    <a:pt x="1082" y="1781"/>
                  </a:lnTo>
                  <a:lnTo>
                    <a:pt x="1086" y="1792"/>
                  </a:lnTo>
                  <a:lnTo>
                    <a:pt x="1088" y="1805"/>
                  </a:lnTo>
                  <a:lnTo>
                    <a:pt x="1088" y="1817"/>
                  </a:lnTo>
                  <a:lnTo>
                    <a:pt x="1086" y="1828"/>
                  </a:lnTo>
                  <a:lnTo>
                    <a:pt x="1080" y="1839"/>
                  </a:lnTo>
                  <a:lnTo>
                    <a:pt x="1070" y="1849"/>
                  </a:lnTo>
                  <a:lnTo>
                    <a:pt x="1056" y="1858"/>
                  </a:lnTo>
                  <a:lnTo>
                    <a:pt x="1036" y="1867"/>
                  </a:lnTo>
                  <a:lnTo>
                    <a:pt x="1011" y="1873"/>
                  </a:lnTo>
                  <a:lnTo>
                    <a:pt x="980" y="1878"/>
                  </a:lnTo>
                  <a:lnTo>
                    <a:pt x="931" y="1879"/>
                  </a:lnTo>
                  <a:lnTo>
                    <a:pt x="887" y="1877"/>
                  </a:lnTo>
                  <a:lnTo>
                    <a:pt x="845" y="1870"/>
                  </a:lnTo>
                  <a:lnTo>
                    <a:pt x="807" y="1859"/>
                  </a:lnTo>
                  <a:lnTo>
                    <a:pt x="771" y="1845"/>
                  </a:lnTo>
                  <a:lnTo>
                    <a:pt x="739" y="1827"/>
                  </a:lnTo>
                  <a:lnTo>
                    <a:pt x="710" y="1806"/>
                  </a:lnTo>
                  <a:lnTo>
                    <a:pt x="681" y="1782"/>
                  </a:lnTo>
                  <a:lnTo>
                    <a:pt x="656" y="1756"/>
                  </a:lnTo>
                  <a:lnTo>
                    <a:pt x="632" y="1726"/>
                  </a:lnTo>
                  <a:lnTo>
                    <a:pt x="609" y="1695"/>
                  </a:lnTo>
                  <a:lnTo>
                    <a:pt x="588" y="1661"/>
                  </a:lnTo>
                  <a:lnTo>
                    <a:pt x="568" y="1626"/>
                  </a:lnTo>
                  <a:lnTo>
                    <a:pt x="548" y="1588"/>
                  </a:lnTo>
                  <a:lnTo>
                    <a:pt x="529" y="1549"/>
                  </a:lnTo>
                  <a:lnTo>
                    <a:pt x="510" y="1509"/>
                  </a:lnTo>
                  <a:lnTo>
                    <a:pt x="492" y="1468"/>
                  </a:lnTo>
                  <a:lnTo>
                    <a:pt x="474" y="1426"/>
                  </a:lnTo>
                  <a:lnTo>
                    <a:pt x="455" y="1384"/>
                  </a:lnTo>
                  <a:lnTo>
                    <a:pt x="450" y="1375"/>
                  </a:lnTo>
                  <a:lnTo>
                    <a:pt x="446" y="1371"/>
                  </a:lnTo>
                  <a:lnTo>
                    <a:pt x="442" y="1371"/>
                  </a:lnTo>
                  <a:lnTo>
                    <a:pt x="439" y="1373"/>
                  </a:lnTo>
                  <a:lnTo>
                    <a:pt x="438" y="1379"/>
                  </a:lnTo>
                  <a:lnTo>
                    <a:pt x="438" y="1403"/>
                  </a:lnTo>
                  <a:lnTo>
                    <a:pt x="440" y="1426"/>
                  </a:lnTo>
                  <a:lnTo>
                    <a:pt x="444" y="1448"/>
                  </a:lnTo>
                  <a:lnTo>
                    <a:pt x="448" y="1470"/>
                  </a:lnTo>
                  <a:lnTo>
                    <a:pt x="455" y="1491"/>
                  </a:lnTo>
                  <a:lnTo>
                    <a:pt x="461" y="1510"/>
                  </a:lnTo>
                  <a:lnTo>
                    <a:pt x="467" y="1529"/>
                  </a:lnTo>
                  <a:lnTo>
                    <a:pt x="472" y="1547"/>
                  </a:lnTo>
                  <a:lnTo>
                    <a:pt x="477" y="1564"/>
                  </a:lnTo>
                  <a:lnTo>
                    <a:pt x="479" y="1580"/>
                  </a:lnTo>
                  <a:lnTo>
                    <a:pt x="480" y="1594"/>
                  </a:lnTo>
                  <a:lnTo>
                    <a:pt x="478" y="1607"/>
                  </a:lnTo>
                  <a:lnTo>
                    <a:pt x="474" y="1618"/>
                  </a:lnTo>
                  <a:lnTo>
                    <a:pt x="465" y="1628"/>
                  </a:lnTo>
                  <a:lnTo>
                    <a:pt x="454" y="1636"/>
                  </a:lnTo>
                  <a:lnTo>
                    <a:pt x="438" y="1642"/>
                  </a:lnTo>
                  <a:lnTo>
                    <a:pt x="417" y="1648"/>
                  </a:lnTo>
                  <a:lnTo>
                    <a:pt x="391" y="1651"/>
                  </a:lnTo>
                  <a:lnTo>
                    <a:pt x="359" y="1652"/>
                  </a:lnTo>
                  <a:lnTo>
                    <a:pt x="335" y="1650"/>
                  </a:lnTo>
                  <a:lnTo>
                    <a:pt x="312" y="1647"/>
                  </a:lnTo>
                  <a:lnTo>
                    <a:pt x="290" y="1642"/>
                  </a:lnTo>
                  <a:lnTo>
                    <a:pt x="269" y="1636"/>
                  </a:lnTo>
                  <a:lnTo>
                    <a:pt x="248" y="1628"/>
                  </a:lnTo>
                  <a:lnTo>
                    <a:pt x="228" y="1616"/>
                  </a:lnTo>
                  <a:lnTo>
                    <a:pt x="208" y="1602"/>
                  </a:lnTo>
                  <a:lnTo>
                    <a:pt x="188" y="1584"/>
                  </a:lnTo>
                  <a:lnTo>
                    <a:pt x="169" y="1561"/>
                  </a:lnTo>
                  <a:lnTo>
                    <a:pt x="149" y="1534"/>
                  </a:lnTo>
                  <a:lnTo>
                    <a:pt x="131" y="1501"/>
                  </a:lnTo>
                  <a:lnTo>
                    <a:pt x="112" y="1463"/>
                  </a:lnTo>
                  <a:lnTo>
                    <a:pt x="92" y="1419"/>
                  </a:lnTo>
                  <a:lnTo>
                    <a:pt x="72" y="1368"/>
                  </a:lnTo>
                  <a:lnTo>
                    <a:pt x="53" y="1310"/>
                  </a:lnTo>
                  <a:lnTo>
                    <a:pt x="43" y="1278"/>
                  </a:lnTo>
                  <a:lnTo>
                    <a:pt x="38" y="1251"/>
                  </a:lnTo>
                  <a:lnTo>
                    <a:pt x="34" y="1226"/>
                  </a:lnTo>
                  <a:lnTo>
                    <a:pt x="32" y="1204"/>
                  </a:lnTo>
                  <a:lnTo>
                    <a:pt x="31" y="1184"/>
                  </a:lnTo>
                  <a:lnTo>
                    <a:pt x="31" y="1166"/>
                  </a:lnTo>
                  <a:lnTo>
                    <a:pt x="32" y="1148"/>
                  </a:lnTo>
                  <a:lnTo>
                    <a:pt x="33" y="1131"/>
                  </a:lnTo>
                  <a:lnTo>
                    <a:pt x="33" y="1114"/>
                  </a:lnTo>
                  <a:lnTo>
                    <a:pt x="33" y="1096"/>
                  </a:lnTo>
                  <a:lnTo>
                    <a:pt x="31" y="1076"/>
                  </a:lnTo>
                  <a:lnTo>
                    <a:pt x="28" y="1054"/>
                  </a:lnTo>
                  <a:lnTo>
                    <a:pt x="22" y="1030"/>
                  </a:lnTo>
                  <a:lnTo>
                    <a:pt x="15" y="992"/>
                  </a:lnTo>
                  <a:lnTo>
                    <a:pt x="9" y="952"/>
                  </a:lnTo>
                  <a:lnTo>
                    <a:pt x="4" y="912"/>
                  </a:lnTo>
                  <a:lnTo>
                    <a:pt x="2" y="871"/>
                  </a:lnTo>
                  <a:lnTo>
                    <a:pt x="0" y="828"/>
                  </a:lnTo>
                  <a:lnTo>
                    <a:pt x="3" y="785"/>
                  </a:lnTo>
                  <a:lnTo>
                    <a:pt x="8" y="741"/>
                  </a:lnTo>
                  <a:lnTo>
                    <a:pt x="15" y="697"/>
                  </a:lnTo>
                  <a:lnTo>
                    <a:pt x="26" y="654"/>
                  </a:lnTo>
                  <a:lnTo>
                    <a:pt x="39" y="610"/>
                  </a:lnTo>
                  <a:lnTo>
                    <a:pt x="56" y="567"/>
                  </a:lnTo>
                  <a:lnTo>
                    <a:pt x="76" y="525"/>
                  </a:lnTo>
                  <a:lnTo>
                    <a:pt x="100" y="484"/>
                  </a:lnTo>
                  <a:lnTo>
                    <a:pt x="128" y="444"/>
                  </a:lnTo>
                  <a:lnTo>
                    <a:pt x="161" y="407"/>
                  </a:lnTo>
                  <a:lnTo>
                    <a:pt x="198" y="370"/>
                  </a:lnTo>
                  <a:lnTo>
                    <a:pt x="239" y="335"/>
                  </a:lnTo>
                  <a:lnTo>
                    <a:pt x="285" y="304"/>
                  </a:lnTo>
                  <a:lnTo>
                    <a:pt x="335" y="275"/>
                  </a:lnTo>
                  <a:lnTo>
                    <a:pt x="347" y="268"/>
                  </a:lnTo>
                  <a:lnTo>
                    <a:pt x="356" y="265"/>
                  </a:lnTo>
                  <a:lnTo>
                    <a:pt x="362" y="264"/>
                  </a:lnTo>
                  <a:lnTo>
                    <a:pt x="365" y="265"/>
                  </a:lnTo>
                  <a:lnTo>
                    <a:pt x="367" y="267"/>
                  </a:lnTo>
                  <a:lnTo>
                    <a:pt x="364" y="271"/>
                  </a:lnTo>
                  <a:lnTo>
                    <a:pt x="362" y="274"/>
                  </a:lnTo>
                  <a:lnTo>
                    <a:pt x="316" y="308"/>
                  </a:lnTo>
                  <a:lnTo>
                    <a:pt x="275" y="345"/>
                  </a:lnTo>
                  <a:lnTo>
                    <a:pt x="240" y="384"/>
                  </a:lnTo>
                  <a:lnTo>
                    <a:pt x="209" y="423"/>
                  </a:lnTo>
                  <a:lnTo>
                    <a:pt x="183" y="465"/>
                  </a:lnTo>
                  <a:lnTo>
                    <a:pt x="162" y="507"/>
                  </a:lnTo>
                  <a:lnTo>
                    <a:pt x="145" y="551"/>
                  </a:lnTo>
                  <a:lnTo>
                    <a:pt x="133" y="595"/>
                  </a:lnTo>
                  <a:lnTo>
                    <a:pt x="123" y="639"/>
                  </a:lnTo>
                  <a:lnTo>
                    <a:pt x="119" y="684"/>
                  </a:lnTo>
                  <a:lnTo>
                    <a:pt x="118" y="728"/>
                  </a:lnTo>
                  <a:lnTo>
                    <a:pt x="120" y="772"/>
                  </a:lnTo>
                  <a:lnTo>
                    <a:pt x="125" y="816"/>
                  </a:lnTo>
                  <a:lnTo>
                    <a:pt x="135" y="858"/>
                  </a:lnTo>
                  <a:lnTo>
                    <a:pt x="146" y="900"/>
                  </a:lnTo>
                  <a:lnTo>
                    <a:pt x="161" y="941"/>
                  </a:lnTo>
                  <a:lnTo>
                    <a:pt x="178" y="980"/>
                  </a:lnTo>
                  <a:lnTo>
                    <a:pt x="198" y="1016"/>
                  </a:lnTo>
                  <a:lnTo>
                    <a:pt x="220" y="1052"/>
                  </a:lnTo>
                  <a:lnTo>
                    <a:pt x="244" y="1084"/>
                  </a:lnTo>
                  <a:lnTo>
                    <a:pt x="270" y="1115"/>
                  </a:lnTo>
                  <a:lnTo>
                    <a:pt x="297" y="1143"/>
                  </a:lnTo>
                  <a:lnTo>
                    <a:pt x="327" y="1168"/>
                  </a:lnTo>
                  <a:lnTo>
                    <a:pt x="357" y="1189"/>
                  </a:lnTo>
                  <a:lnTo>
                    <a:pt x="360" y="1191"/>
                  </a:lnTo>
                  <a:lnTo>
                    <a:pt x="363" y="1192"/>
                  </a:lnTo>
                  <a:lnTo>
                    <a:pt x="365" y="1192"/>
                  </a:lnTo>
                  <a:lnTo>
                    <a:pt x="368" y="1192"/>
                  </a:lnTo>
                  <a:lnTo>
                    <a:pt x="371" y="1192"/>
                  </a:lnTo>
                  <a:lnTo>
                    <a:pt x="372" y="1191"/>
                  </a:lnTo>
                  <a:lnTo>
                    <a:pt x="373" y="1189"/>
                  </a:lnTo>
                  <a:lnTo>
                    <a:pt x="374" y="1187"/>
                  </a:lnTo>
                  <a:lnTo>
                    <a:pt x="374" y="1183"/>
                  </a:lnTo>
                  <a:lnTo>
                    <a:pt x="373" y="1178"/>
                  </a:lnTo>
                  <a:lnTo>
                    <a:pt x="362" y="1144"/>
                  </a:lnTo>
                  <a:lnTo>
                    <a:pt x="354" y="1114"/>
                  </a:lnTo>
                  <a:lnTo>
                    <a:pt x="349" y="1087"/>
                  </a:lnTo>
                  <a:lnTo>
                    <a:pt x="346" y="1064"/>
                  </a:lnTo>
                  <a:lnTo>
                    <a:pt x="343" y="1044"/>
                  </a:lnTo>
                  <a:lnTo>
                    <a:pt x="342" y="1026"/>
                  </a:lnTo>
                  <a:lnTo>
                    <a:pt x="343" y="1009"/>
                  </a:lnTo>
                  <a:lnTo>
                    <a:pt x="345" y="992"/>
                  </a:lnTo>
                  <a:lnTo>
                    <a:pt x="347" y="974"/>
                  </a:lnTo>
                  <a:lnTo>
                    <a:pt x="350" y="956"/>
                  </a:lnTo>
                  <a:lnTo>
                    <a:pt x="352" y="936"/>
                  </a:lnTo>
                  <a:lnTo>
                    <a:pt x="354" y="914"/>
                  </a:lnTo>
                  <a:lnTo>
                    <a:pt x="355" y="887"/>
                  </a:lnTo>
                  <a:lnTo>
                    <a:pt x="356" y="858"/>
                  </a:lnTo>
                  <a:lnTo>
                    <a:pt x="355" y="825"/>
                  </a:lnTo>
                  <a:lnTo>
                    <a:pt x="355" y="784"/>
                  </a:lnTo>
                  <a:lnTo>
                    <a:pt x="357" y="743"/>
                  </a:lnTo>
                  <a:lnTo>
                    <a:pt x="360" y="701"/>
                  </a:lnTo>
                  <a:lnTo>
                    <a:pt x="368" y="659"/>
                  </a:lnTo>
                  <a:lnTo>
                    <a:pt x="378" y="617"/>
                  </a:lnTo>
                  <a:lnTo>
                    <a:pt x="393" y="575"/>
                  </a:lnTo>
                  <a:lnTo>
                    <a:pt x="411" y="533"/>
                  </a:lnTo>
                  <a:lnTo>
                    <a:pt x="434" y="491"/>
                  </a:lnTo>
                  <a:lnTo>
                    <a:pt x="461" y="450"/>
                  </a:lnTo>
                  <a:lnTo>
                    <a:pt x="495" y="409"/>
                  </a:lnTo>
                  <a:lnTo>
                    <a:pt x="533" y="369"/>
                  </a:lnTo>
                  <a:lnTo>
                    <a:pt x="578" y="330"/>
                  </a:lnTo>
                  <a:lnTo>
                    <a:pt x="631" y="293"/>
                  </a:lnTo>
                  <a:lnTo>
                    <a:pt x="611" y="264"/>
                  </a:lnTo>
                  <a:lnTo>
                    <a:pt x="596" y="237"/>
                  </a:lnTo>
                  <a:lnTo>
                    <a:pt x="588" y="211"/>
                  </a:lnTo>
                  <a:lnTo>
                    <a:pt x="585" y="186"/>
                  </a:lnTo>
                  <a:lnTo>
                    <a:pt x="585" y="162"/>
                  </a:lnTo>
                  <a:lnTo>
                    <a:pt x="590" y="139"/>
                  </a:lnTo>
                  <a:lnTo>
                    <a:pt x="598" y="118"/>
                  </a:lnTo>
                  <a:lnTo>
                    <a:pt x="610" y="97"/>
                  </a:lnTo>
                  <a:lnTo>
                    <a:pt x="625" y="78"/>
                  </a:lnTo>
                  <a:lnTo>
                    <a:pt x="640" y="61"/>
                  </a:lnTo>
                  <a:lnTo>
                    <a:pt x="658" y="45"/>
                  </a:lnTo>
                  <a:lnTo>
                    <a:pt x="672" y="35"/>
                  </a:lnTo>
                  <a:lnTo>
                    <a:pt x="688" y="25"/>
                  </a:lnTo>
                  <a:lnTo>
                    <a:pt x="704" y="17"/>
                  </a:lnTo>
                  <a:lnTo>
                    <a:pt x="722" y="10"/>
                  </a:lnTo>
                  <a:lnTo>
                    <a:pt x="742" y="5"/>
                  </a:lnTo>
                  <a:lnTo>
                    <a:pt x="762" y="1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4468" y="2865"/>
              <a:ext cx="40" cy="39"/>
            </a:xfrm>
            <a:custGeom>
              <a:avLst/>
              <a:gdLst>
                <a:gd name="T0" fmla="*/ 59 w 119"/>
                <a:gd name="T1" fmla="*/ 9 h 118"/>
                <a:gd name="T2" fmla="*/ 43 w 119"/>
                <a:gd name="T3" fmla="*/ 11 h 118"/>
                <a:gd name="T4" fmla="*/ 30 w 119"/>
                <a:gd name="T5" fmla="*/ 19 h 118"/>
                <a:gd name="T6" fmla="*/ 19 w 119"/>
                <a:gd name="T7" fmla="*/ 29 h 118"/>
                <a:gd name="T8" fmla="*/ 12 w 119"/>
                <a:gd name="T9" fmla="*/ 43 h 118"/>
                <a:gd name="T10" fmla="*/ 10 w 119"/>
                <a:gd name="T11" fmla="*/ 58 h 118"/>
                <a:gd name="T12" fmla="*/ 12 w 119"/>
                <a:gd name="T13" fmla="*/ 74 h 118"/>
                <a:gd name="T14" fmla="*/ 19 w 119"/>
                <a:gd name="T15" fmla="*/ 88 h 118"/>
                <a:gd name="T16" fmla="*/ 30 w 119"/>
                <a:gd name="T17" fmla="*/ 98 h 118"/>
                <a:gd name="T18" fmla="*/ 43 w 119"/>
                <a:gd name="T19" fmla="*/ 105 h 118"/>
                <a:gd name="T20" fmla="*/ 59 w 119"/>
                <a:gd name="T21" fmla="*/ 108 h 118"/>
                <a:gd name="T22" fmla="*/ 75 w 119"/>
                <a:gd name="T23" fmla="*/ 105 h 118"/>
                <a:gd name="T24" fmla="*/ 88 w 119"/>
                <a:gd name="T25" fmla="*/ 98 h 118"/>
                <a:gd name="T26" fmla="*/ 99 w 119"/>
                <a:gd name="T27" fmla="*/ 88 h 118"/>
                <a:gd name="T28" fmla="*/ 106 w 119"/>
                <a:gd name="T29" fmla="*/ 74 h 118"/>
                <a:gd name="T30" fmla="*/ 108 w 119"/>
                <a:gd name="T31" fmla="*/ 58 h 118"/>
                <a:gd name="T32" fmla="*/ 106 w 119"/>
                <a:gd name="T33" fmla="*/ 43 h 118"/>
                <a:gd name="T34" fmla="*/ 99 w 119"/>
                <a:gd name="T35" fmla="*/ 29 h 118"/>
                <a:gd name="T36" fmla="*/ 88 w 119"/>
                <a:gd name="T37" fmla="*/ 19 h 118"/>
                <a:gd name="T38" fmla="*/ 75 w 119"/>
                <a:gd name="T39" fmla="*/ 11 h 118"/>
                <a:gd name="T40" fmla="*/ 59 w 119"/>
                <a:gd name="T41" fmla="*/ 9 h 118"/>
                <a:gd name="T42" fmla="*/ 59 w 119"/>
                <a:gd name="T43" fmla="*/ 0 h 118"/>
                <a:gd name="T44" fmla="*/ 78 w 119"/>
                <a:gd name="T45" fmla="*/ 2 h 118"/>
                <a:gd name="T46" fmla="*/ 95 w 119"/>
                <a:gd name="T47" fmla="*/ 10 h 118"/>
                <a:gd name="T48" fmla="*/ 107 w 119"/>
                <a:gd name="T49" fmla="*/ 24 h 118"/>
                <a:gd name="T50" fmla="*/ 116 w 119"/>
                <a:gd name="T51" fmla="*/ 39 h 118"/>
                <a:gd name="T52" fmla="*/ 119 w 119"/>
                <a:gd name="T53" fmla="*/ 58 h 118"/>
                <a:gd name="T54" fmla="*/ 116 w 119"/>
                <a:gd name="T55" fmla="*/ 77 h 118"/>
                <a:gd name="T56" fmla="*/ 107 w 119"/>
                <a:gd name="T57" fmla="*/ 93 h 118"/>
                <a:gd name="T58" fmla="*/ 95 w 119"/>
                <a:gd name="T59" fmla="*/ 106 h 118"/>
                <a:gd name="T60" fmla="*/ 78 w 119"/>
                <a:gd name="T61" fmla="*/ 115 h 118"/>
                <a:gd name="T62" fmla="*/ 59 w 119"/>
                <a:gd name="T63" fmla="*/ 118 h 118"/>
                <a:gd name="T64" fmla="*/ 40 w 119"/>
                <a:gd name="T65" fmla="*/ 115 h 118"/>
                <a:gd name="T66" fmla="*/ 24 w 119"/>
                <a:gd name="T67" fmla="*/ 106 h 118"/>
                <a:gd name="T68" fmla="*/ 12 w 119"/>
                <a:gd name="T69" fmla="*/ 93 h 118"/>
                <a:gd name="T70" fmla="*/ 3 w 119"/>
                <a:gd name="T71" fmla="*/ 77 h 118"/>
                <a:gd name="T72" fmla="*/ 0 w 119"/>
                <a:gd name="T73" fmla="*/ 58 h 118"/>
                <a:gd name="T74" fmla="*/ 3 w 119"/>
                <a:gd name="T75" fmla="*/ 39 h 118"/>
                <a:gd name="T76" fmla="*/ 12 w 119"/>
                <a:gd name="T77" fmla="*/ 24 h 118"/>
                <a:gd name="T78" fmla="*/ 24 w 119"/>
                <a:gd name="T79" fmla="*/ 10 h 118"/>
                <a:gd name="T80" fmla="*/ 40 w 119"/>
                <a:gd name="T81" fmla="*/ 2 h 118"/>
                <a:gd name="T82" fmla="*/ 59 w 119"/>
                <a:gd name="T8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9" h="118">
                  <a:moveTo>
                    <a:pt x="59" y="9"/>
                  </a:moveTo>
                  <a:lnTo>
                    <a:pt x="43" y="11"/>
                  </a:lnTo>
                  <a:lnTo>
                    <a:pt x="30" y="19"/>
                  </a:lnTo>
                  <a:lnTo>
                    <a:pt x="19" y="29"/>
                  </a:lnTo>
                  <a:lnTo>
                    <a:pt x="12" y="43"/>
                  </a:lnTo>
                  <a:lnTo>
                    <a:pt x="10" y="58"/>
                  </a:lnTo>
                  <a:lnTo>
                    <a:pt x="12" y="74"/>
                  </a:lnTo>
                  <a:lnTo>
                    <a:pt x="19" y="88"/>
                  </a:lnTo>
                  <a:lnTo>
                    <a:pt x="30" y="98"/>
                  </a:lnTo>
                  <a:lnTo>
                    <a:pt x="43" y="105"/>
                  </a:lnTo>
                  <a:lnTo>
                    <a:pt x="59" y="108"/>
                  </a:lnTo>
                  <a:lnTo>
                    <a:pt x="75" y="105"/>
                  </a:lnTo>
                  <a:lnTo>
                    <a:pt x="88" y="98"/>
                  </a:lnTo>
                  <a:lnTo>
                    <a:pt x="99" y="88"/>
                  </a:lnTo>
                  <a:lnTo>
                    <a:pt x="106" y="74"/>
                  </a:lnTo>
                  <a:lnTo>
                    <a:pt x="108" y="58"/>
                  </a:lnTo>
                  <a:lnTo>
                    <a:pt x="106" y="43"/>
                  </a:lnTo>
                  <a:lnTo>
                    <a:pt x="99" y="29"/>
                  </a:lnTo>
                  <a:lnTo>
                    <a:pt x="88" y="19"/>
                  </a:lnTo>
                  <a:lnTo>
                    <a:pt x="75" y="11"/>
                  </a:lnTo>
                  <a:lnTo>
                    <a:pt x="59" y="9"/>
                  </a:lnTo>
                  <a:close/>
                  <a:moveTo>
                    <a:pt x="59" y="0"/>
                  </a:moveTo>
                  <a:lnTo>
                    <a:pt x="78" y="2"/>
                  </a:lnTo>
                  <a:lnTo>
                    <a:pt x="95" y="10"/>
                  </a:lnTo>
                  <a:lnTo>
                    <a:pt x="107" y="24"/>
                  </a:lnTo>
                  <a:lnTo>
                    <a:pt x="116" y="39"/>
                  </a:lnTo>
                  <a:lnTo>
                    <a:pt x="119" y="58"/>
                  </a:lnTo>
                  <a:lnTo>
                    <a:pt x="116" y="77"/>
                  </a:lnTo>
                  <a:lnTo>
                    <a:pt x="107" y="93"/>
                  </a:lnTo>
                  <a:lnTo>
                    <a:pt x="95" y="106"/>
                  </a:lnTo>
                  <a:lnTo>
                    <a:pt x="78" y="115"/>
                  </a:lnTo>
                  <a:lnTo>
                    <a:pt x="59" y="118"/>
                  </a:lnTo>
                  <a:lnTo>
                    <a:pt x="40" y="115"/>
                  </a:lnTo>
                  <a:lnTo>
                    <a:pt x="24" y="106"/>
                  </a:lnTo>
                  <a:lnTo>
                    <a:pt x="12" y="93"/>
                  </a:lnTo>
                  <a:lnTo>
                    <a:pt x="3" y="77"/>
                  </a:lnTo>
                  <a:lnTo>
                    <a:pt x="0" y="58"/>
                  </a:lnTo>
                  <a:lnTo>
                    <a:pt x="3" y="39"/>
                  </a:lnTo>
                  <a:lnTo>
                    <a:pt x="12" y="24"/>
                  </a:lnTo>
                  <a:lnTo>
                    <a:pt x="24" y="10"/>
                  </a:lnTo>
                  <a:lnTo>
                    <a:pt x="40" y="2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4479" y="2874"/>
              <a:ext cx="17" cy="20"/>
            </a:xfrm>
            <a:custGeom>
              <a:avLst/>
              <a:gdLst>
                <a:gd name="T0" fmla="*/ 27 w 52"/>
                <a:gd name="T1" fmla="*/ 0 h 60"/>
                <a:gd name="T2" fmla="*/ 36 w 52"/>
                <a:gd name="T3" fmla="*/ 2 h 60"/>
                <a:gd name="T4" fmla="*/ 44 w 52"/>
                <a:gd name="T5" fmla="*/ 5 h 60"/>
                <a:gd name="T6" fmla="*/ 49 w 52"/>
                <a:gd name="T7" fmla="*/ 13 h 60"/>
                <a:gd name="T8" fmla="*/ 51 w 52"/>
                <a:gd name="T9" fmla="*/ 21 h 60"/>
                <a:gd name="T10" fmla="*/ 43 w 52"/>
                <a:gd name="T11" fmla="*/ 21 h 60"/>
                <a:gd name="T12" fmla="*/ 42 w 52"/>
                <a:gd name="T13" fmla="*/ 17 h 60"/>
                <a:gd name="T14" fmla="*/ 40 w 52"/>
                <a:gd name="T15" fmla="*/ 14 h 60"/>
                <a:gd name="T16" fmla="*/ 36 w 52"/>
                <a:gd name="T17" fmla="*/ 11 h 60"/>
                <a:gd name="T18" fmla="*/ 32 w 52"/>
                <a:gd name="T19" fmla="*/ 9 h 60"/>
                <a:gd name="T20" fmla="*/ 28 w 52"/>
                <a:gd name="T21" fmla="*/ 9 h 60"/>
                <a:gd name="T22" fmla="*/ 20 w 52"/>
                <a:gd name="T23" fmla="*/ 10 h 60"/>
                <a:gd name="T24" fmla="*/ 13 w 52"/>
                <a:gd name="T25" fmla="*/ 16 h 60"/>
                <a:gd name="T26" fmla="*/ 10 w 52"/>
                <a:gd name="T27" fmla="*/ 22 h 60"/>
                <a:gd name="T28" fmla="*/ 9 w 52"/>
                <a:gd name="T29" fmla="*/ 30 h 60"/>
                <a:gd name="T30" fmla="*/ 10 w 52"/>
                <a:gd name="T31" fmla="*/ 39 h 60"/>
                <a:gd name="T32" fmla="*/ 14 w 52"/>
                <a:gd name="T33" fmla="*/ 45 h 60"/>
                <a:gd name="T34" fmla="*/ 20 w 52"/>
                <a:gd name="T35" fmla="*/ 50 h 60"/>
                <a:gd name="T36" fmla="*/ 28 w 52"/>
                <a:gd name="T37" fmla="*/ 51 h 60"/>
                <a:gd name="T38" fmla="*/ 32 w 52"/>
                <a:gd name="T39" fmla="*/ 51 h 60"/>
                <a:gd name="T40" fmla="*/ 36 w 52"/>
                <a:gd name="T41" fmla="*/ 49 h 60"/>
                <a:gd name="T42" fmla="*/ 40 w 52"/>
                <a:gd name="T43" fmla="*/ 47 h 60"/>
                <a:gd name="T44" fmla="*/ 42 w 52"/>
                <a:gd name="T45" fmla="*/ 44 h 60"/>
                <a:gd name="T46" fmla="*/ 43 w 52"/>
                <a:gd name="T47" fmla="*/ 40 h 60"/>
                <a:gd name="T48" fmla="*/ 52 w 52"/>
                <a:gd name="T49" fmla="*/ 40 h 60"/>
                <a:gd name="T50" fmla="*/ 47 w 52"/>
                <a:gd name="T51" fmla="*/ 50 h 60"/>
                <a:gd name="T52" fmla="*/ 39 w 52"/>
                <a:gd name="T53" fmla="*/ 58 h 60"/>
                <a:gd name="T54" fmla="*/ 28 w 52"/>
                <a:gd name="T55" fmla="*/ 60 h 60"/>
                <a:gd name="T56" fmla="*/ 16 w 52"/>
                <a:gd name="T57" fmla="*/ 58 h 60"/>
                <a:gd name="T58" fmla="*/ 7 w 52"/>
                <a:gd name="T59" fmla="*/ 51 h 60"/>
                <a:gd name="T60" fmla="*/ 2 w 52"/>
                <a:gd name="T61" fmla="*/ 42 h 60"/>
                <a:gd name="T62" fmla="*/ 0 w 52"/>
                <a:gd name="T63" fmla="*/ 30 h 60"/>
                <a:gd name="T64" fmla="*/ 2 w 52"/>
                <a:gd name="T65" fmla="*/ 19 h 60"/>
                <a:gd name="T66" fmla="*/ 7 w 52"/>
                <a:gd name="T67" fmla="*/ 9 h 60"/>
                <a:gd name="T68" fmla="*/ 15 w 52"/>
                <a:gd name="T69" fmla="*/ 3 h 60"/>
                <a:gd name="T70" fmla="*/ 27 w 52"/>
                <a:gd name="T7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2" h="60">
                  <a:moveTo>
                    <a:pt x="27" y="0"/>
                  </a:moveTo>
                  <a:lnTo>
                    <a:pt x="36" y="2"/>
                  </a:lnTo>
                  <a:lnTo>
                    <a:pt x="44" y="5"/>
                  </a:lnTo>
                  <a:lnTo>
                    <a:pt x="49" y="13"/>
                  </a:lnTo>
                  <a:lnTo>
                    <a:pt x="51" y="21"/>
                  </a:lnTo>
                  <a:lnTo>
                    <a:pt x="43" y="21"/>
                  </a:lnTo>
                  <a:lnTo>
                    <a:pt x="42" y="17"/>
                  </a:lnTo>
                  <a:lnTo>
                    <a:pt x="40" y="14"/>
                  </a:lnTo>
                  <a:lnTo>
                    <a:pt x="36" y="11"/>
                  </a:lnTo>
                  <a:lnTo>
                    <a:pt x="32" y="9"/>
                  </a:lnTo>
                  <a:lnTo>
                    <a:pt x="28" y="9"/>
                  </a:lnTo>
                  <a:lnTo>
                    <a:pt x="20" y="10"/>
                  </a:lnTo>
                  <a:lnTo>
                    <a:pt x="13" y="16"/>
                  </a:lnTo>
                  <a:lnTo>
                    <a:pt x="10" y="22"/>
                  </a:lnTo>
                  <a:lnTo>
                    <a:pt x="9" y="30"/>
                  </a:lnTo>
                  <a:lnTo>
                    <a:pt x="10" y="39"/>
                  </a:lnTo>
                  <a:lnTo>
                    <a:pt x="14" y="45"/>
                  </a:lnTo>
                  <a:lnTo>
                    <a:pt x="20" y="50"/>
                  </a:lnTo>
                  <a:lnTo>
                    <a:pt x="28" y="51"/>
                  </a:lnTo>
                  <a:lnTo>
                    <a:pt x="32" y="51"/>
                  </a:lnTo>
                  <a:lnTo>
                    <a:pt x="36" y="49"/>
                  </a:lnTo>
                  <a:lnTo>
                    <a:pt x="40" y="47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52" y="40"/>
                  </a:lnTo>
                  <a:lnTo>
                    <a:pt x="47" y="50"/>
                  </a:lnTo>
                  <a:lnTo>
                    <a:pt x="39" y="58"/>
                  </a:lnTo>
                  <a:lnTo>
                    <a:pt x="28" y="60"/>
                  </a:lnTo>
                  <a:lnTo>
                    <a:pt x="16" y="58"/>
                  </a:lnTo>
                  <a:lnTo>
                    <a:pt x="7" y="51"/>
                  </a:lnTo>
                  <a:lnTo>
                    <a:pt x="2" y="42"/>
                  </a:lnTo>
                  <a:lnTo>
                    <a:pt x="0" y="30"/>
                  </a:lnTo>
                  <a:lnTo>
                    <a:pt x="2" y="19"/>
                  </a:lnTo>
                  <a:lnTo>
                    <a:pt x="7" y="9"/>
                  </a:lnTo>
                  <a:lnTo>
                    <a:pt x="15" y="3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 noEditPoints="1"/>
            </p:cNvSpPr>
            <p:nvPr/>
          </p:nvSpPr>
          <p:spPr bwMode="auto">
            <a:xfrm>
              <a:off x="4881" y="2929"/>
              <a:ext cx="40" cy="40"/>
            </a:xfrm>
            <a:custGeom>
              <a:avLst/>
              <a:gdLst>
                <a:gd name="T0" fmla="*/ 60 w 119"/>
                <a:gd name="T1" fmla="*/ 10 h 119"/>
                <a:gd name="T2" fmla="*/ 44 w 119"/>
                <a:gd name="T3" fmla="*/ 13 h 119"/>
                <a:gd name="T4" fmla="*/ 30 w 119"/>
                <a:gd name="T5" fmla="*/ 19 h 119"/>
                <a:gd name="T6" fmla="*/ 20 w 119"/>
                <a:gd name="T7" fmla="*/ 30 h 119"/>
                <a:gd name="T8" fmla="*/ 13 w 119"/>
                <a:gd name="T9" fmla="*/ 43 h 119"/>
                <a:gd name="T10" fmla="*/ 11 w 119"/>
                <a:gd name="T11" fmla="*/ 59 h 119"/>
                <a:gd name="T12" fmla="*/ 13 w 119"/>
                <a:gd name="T13" fmla="*/ 75 h 119"/>
                <a:gd name="T14" fmla="*/ 20 w 119"/>
                <a:gd name="T15" fmla="*/ 88 h 119"/>
                <a:gd name="T16" fmla="*/ 30 w 119"/>
                <a:gd name="T17" fmla="*/ 99 h 119"/>
                <a:gd name="T18" fmla="*/ 44 w 119"/>
                <a:gd name="T19" fmla="*/ 106 h 119"/>
                <a:gd name="T20" fmla="*/ 60 w 119"/>
                <a:gd name="T21" fmla="*/ 108 h 119"/>
                <a:gd name="T22" fmla="*/ 76 w 119"/>
                <a:gd name="T23" fmla="*/ 106 h 119"/>
                <a:gd name="T24" fmla="*/ 89 w 119"/>
                <a:gd name="T25" fmla="*/ 99 h 119"/>
                <a:gd name="T26" fmla="*/ 100 w 119"/>
                <a:gd name="T27" fmla="*/ 88 h 119"/>
                <a:gd name="T28" fmla="*/ 107 w 119"/>
                <a:gd name="T29" fmla="*/ 75 h 119"/>
                <a:gd name="T30" fmla="*/ 109 w 119"/>
                <a:gd name="T31" fmla="*/ 59 h 119"/>
                <a:gd name="T32" fmla="*/ 107 w 119"/>
                <a:gd name="T33" fmla="*/ 43 h 119"/>
                <a:gd name="T34" fmla="*/ 100 w 119"/>
                <a:gd name="T35" fmla="*/ 30 h 119"/>
                <a:gd name="T36" fmla="*/ 89 w 119"/>
                <a:gd name="T37" fmla="*/ 19 h 119"/>
                <a:gd name="T38" fmla="*/ 76 w 119"/>
                <a:gd name="T39" fmla="*/ 13 h 119"/>
                <a:gd name="T40" fmla="*/ 60 w 119"/>
                <a:gd name="T41" fmla="*/ 10 h 119"/>
                <a:gd name="T42" fmla="*/ 60 w 119"/>
                <a:gd name="T43" fmla="*/ 0 h 119"/>
                <a:gd name="T44" fmla="*/ 79 w 119"/>
                <a:gd name="T45" fmla="*/ 4 h 119"/>
                <a:gd name="T46" fmla="*/ 94 w 119"/>
                <a:gd name="T47" fmla="*/ 12 h 119"/>
                <a:gd name="T48" fmla="*/ 108 w 119"/>
                <a:gd name="T49" fmla="*/ 25 h 119"/>
                <a:gd name="T50" fmla="*/ 116 w 119"/>
                <a:gd name="T51" fmla="*/ 40 h 119"/>
                <a:gd name="T52" fmla="*/ 119 w 119"/>
                <a:gd name="T53" fmla="*/ 59 h 119"/>
                <a:gd name="T54" fmla="*/ 116 w 119"/>
                <a:gd name="T55" fmla="*/ 78 h 119"/>
                <a:gd name="T56" fmla="*/ 108 w 119"/>
                <a:gd name="T57" fmla="*/ 95 h 119"/>
                <a:gd name="T58" fmla="*/ 94 w 119"/>
                <a:gd name="T59" fmla="*/ 107 h 119"/>
                <a:gd name="T60" fmla="*/ 79 w 119"/>
                <a:gd name="T61" fmla="*/ 116 h 119"/>
                <a:gd name="T62" fmla="*/ 60 w 119"/>
                <a:gd name="T63" fmla="*/ 119 h 119"/>
                <a:gd name="T64" fmla="*/ 41 w 119"/>
                <a:gd name="T65" fmla="*/ 116 h 119"/>
                <a:gd name="T66" fmla="*/ 24 w 119"/>
                <a:gd name="T67" fmla="*/ 107 h 119"/>
                <a:gd name="T68" fmla="*/ 12 w 119"/>
                <a:gd name="T69" fmla="*/ 95 h 119"/>
                <a:gd name="T70" fmla="*/ 3 w 119"/>
                <a:gd name="T71" fmla="*/ 78 h 119"/>
                <a:gd name="T72" fmla="*/ 0 w 119"/>
                <a:gd name="T73" fmla="*/ 59 h 119"/>
                <a:gd name="T74" fmla="*/ 3 w 119"/>
                <a:gd name="T75" fmla="*/ 40 h 119"/>
                <a:gd name="T76" fmla="*/ 12 w 119"/>
                <a:gd name="T77" fmla="*/ 25 h 119"/>
                <a:gd name="T78" fmla="*/ 24 w 119"/>
                <a:gd name="T79" fmla="*/ 12 h 119"/>
                <a:gd name="T80" fmla="*/ 41 w 119"/>
                <a:gd name="T81" fmla="*/ 4 h 119"/>
                <a:gd name="T82" fmla="*/ 60 w 119"/>
                <a:gd name="T8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9" h="119">
                  <a:moveTo>
                    <a:pt x="60" y="10"/>
                  </a:moveTo>
                  <a:lnTo>
                    <a:pt x="44" y="13"/>
                  </a:lnTo>
                  <a:lnTo>
                    <a:pt x="30" y="19"/>
                  </a:lnTo>
                  <a:lnTo>
                    <a:pt x="20" y="30"/>
                  </a:lnTo>
                  <a:lnTo>
                    <a:pt x="13" y="43"/>
                  </a:lnTo>
                  <a:lnTo>
                    <a:pt x="11" y="59"/>
                  </a:lnTo>
                  <a:lnTo>
                    <a:pt x="13" y="75"/>
                  </a:lnTo>
                  <a:lnTo>
                    <a:pt x="20" y="88"/>
                  </a:lnTo>
                  <a:lnTo>
                    <a:pt x="30" y="99"/>
                  </a:lnTo>
                  <a:lnTo>
                    <a:pt x="44" y="106"/>
                  </a:lnTo>
                  <a:lnTo>
                    <a:pt x="60" y="108"/>
                  </a:lnTo>
                  <a:lnTo>
                    <a:pt x="76" y="106"/>
                  </a:lnTo>
                  <a:lnTo>
                    <a:pt x="89" y="99"/>
                  </a:lnTo>
                  <a:lnTo>
                    <a:pt x="100" y="88"/>
                  </a:lnTo>
                  <a:lnTo>
                    <a:pt x="107" y="75"/>
                  </a:lnTo>
                  <a:lnTo>
                    <a:pt x="109" y="59"/>
                  </a:lnTo>
                  <a:lnTo>
                    <a:pt x="107" y="43"/>
                  </a:lnTo>
                  <a:lnTo>
                    <a:pt x="100" y="30"/>
                  </a:lnTo>
                  <a:lnTo>
                    <a:pt x="89" y="19"/>
                  </a:lnTo>
                  <a:lnTo>
                    <a:pt x="76" y="13"/>
                  </a:lnTo>
                  <a:lnTo>
                    <a:pt x="60" y="10"/>
                  </a:lnTo>
                  <a:close/>
                  <a:moveTo>
                    <a:pt x="60" y="0"/>
                  </a:moveTo>
                  <a:lnTo>
                    <a:pt x="79" y="4"/>
                  </a:lnTo>
                  <a:lnTo>
                    <a:pt x="94" y="12"/>
                  </a:lnTo>
                  <a:lnTo>
                    <a:pt x="108" y="25"/>
                  </a:lnTo>
                  <a:lnTo>
                    <a:pt x="116" y="40"/>
                  </a:lnTo>
                  <a:lnTo>
                    <a:pt x="119" y="59"/>
                  </a:lnTo>
                  <a:lnTo>
                    <a:pt x="116" y="78"/>
                  </a:lnTo>
                  <a:lnTo>
                    <a:pt x="108" y="95"/>
                  </a:lnTo>
                  <a:lnTo>
                    <a:pt x="94" y="107"/>
                  </a:lnTo>
                  <a:lnTo>
                    <a:pt x="79" y="116"/>
                  </a:lnTo>
                  <a:lnTo>
                    <a:pt x="60" y="119"/>
                  </a:lnTo>
                  <a:lnTo>
                    <a:pt x="41" y="116"/>
                  </a:lnTo>
                  <a:lnTo>
                    <a:pt x="24" y="107"/>
                  </a:lnTo>
                  <a:lnTo>
                    <a:pt x="12" y="95"/>
                  </a:lnTo>
                  <a:lnTo>
                    <a:pt x="3" y="78"/>
                  </a:lnTo>
                  <a:lnTo>
                    <a:pt x="0" y="59"/>
                  </a:lnTo>
                  <a:lnTo>
                    <a:pt x="3" y="40"/>
                  </a:lnTo>
                  <a:lnTo>
                    <a:pt x="12" y="25"/>
                  </a:lnTo>
                  <a:lnTo>
                    <a:pt x="24" y="12"/>
                  </a:lnTo>
                  <a:lnTo>
                    <a:pt x="41" y="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 noEditPoints="1"/>
            </p:cNvSpPr>
            <p:nvPr/>
          </p:nvSpPr>
          <p:spPr bwMode="auto">
            <a:xfrm>
              <a:off x="4895" y="2940"/>
              <a:ext cx="14" cy="18"/>
            </a:xfrm>
            <a:custGeom>
              <a:avLst/>
              <a:gdLst>
                <a:gd name="T0" fmla="*/ 8 w 42"/>
                <a:gd name="T1" fmla="*/ 6 h 55"/>
                <a:gd name="T2" fmla="*/ 8 w 42"/>
                <a:gd name="T3" fmla="*/ 24 h 55"/>
                <a:gd name="T4" fmla="*/ 19 w 42"/>
                <a:gd name="T5" fmla="*/ 24 h 55"/>
                <a:gd name="T6" fmla="*/ 22 w 42"/>
                <a:gd name="T7" fmla="*/ 24 h 55"/>
                <a:gd name="T8" fmla="*/ 24 w 42"/>
                <a:gd name="T9" fmla="*/ 24 h 55"/>
                <a:gd name="T10" fmla="*/ 27 w 42"/>
                <a:gd name="T11" fmla="*/ 23 h 55"/>
                <a:gd name="T12" fmla="*/ 29 w 42"/>
                <a:gd name="T13" fmla="*/ 22 h 55"/>
                <a:gd name="T14" fmla="*/ 30 w 42"/>
                <a:gd name="T15" fmla="*/ 21 h 55"/>
                <a:gd name="T16" fmla="*/ 31 w 42"/>
                <a:gd name="T17" fmla="*/ 18 h 55"/>
                <a:gd name="T18" fmla="*/ 32 w 42"/>
                <a:gd name="T19" fmla="*/ 15 h 55"/>
                <a:gd name="T20" fmla="*/ 31 w 42"/>
                <a:gd name="T21" fmla="*/ 12 h 55"/>
                <a:gd name="T22" fmla="*/ 30 w 42"/>
                <a:gd name="T23" fmla="*/ 9 h 55"/>
                <a:gd name="T24" fmla="*/ 28 w 42"/>
                <a:gd name="T25" fmla="*/ 8 h 55"/>
                <a:gd name="T26" fmla="*/ 26 w 42"/>
                <a:gd name="T27" fmla="*/ 7 h 55"/>
                <a:gd name="T28" fmla="*/ 23 w 42"/>
                <a:gd name="T29" fmla="*/ 7 h 55"/>
                <a:gd name="T30" fmla="*/ 20 w 42"/>
                <a:gd name="T31" fmla="*/ 6 h 55"/>
                <a:gd name="T32" fmla="*/ 8 w 42"/>
                <a:gd name="T33" fmla="*/ 6 h 55"/>
                <a:gd name="T34" fmla="*/ 0 w 42"/>
                <a:gd name="T35" fmla="*/ 0 h 55"/>
                <a:gd name="T36" fmla="*/ 21 w 42"/>
                <a:gd name="T37" fmla="*/ 0 h 55"/>
                <a:gd name="T38" fmla="*/ 30 w 42"/>
                <a:gd name="T39" fmla="*/ 1 h 55"/>
                <a:gd name="T40" fmla="*/ 36 w 42"/>
                <a:gd name="T41" fmla="*/ 3 h 55"/>
                <a:gd name="T42" fmla="*/ 40 w 42"/>
                <a:gd name="T43" fmla="*/ 8 h 55"/>
                <a:gd name="T44" fmla="*/ 41 w 42"/>
                <a:gd name="T45" fmla="*/ 16 h 55"/>
                <a:gd name="T46" fmla="*/ 41 w 42"/>
                <a:gd name="T47" fmla="*/ 20 h 55"/>
                <a:gd name="T48" fmla="*/ 39 w 42"/>
                <a:gd name="T49" fmla="*/ 24 h 55"/>
                <a:gd name="T50" fmla="*/ 37 w 42"/>
                <a:gd name="T51" fmla="*/ 26 h 55"/>
                <a:gd name="T52" fmla="*/ 34 w 42"/>
                <a:gd name="T53" fmla="*/ 28 h 55"/>
                <a:gd name="T54" fmla="*/ 30 w 42"/>
                <a:gd name="T55" fmla="*/ 30 h 55"/>
                <a:gd name="T56" fmla="*/ 26 w 42"/>
                <a:gd name="T57" fmla="*/ 30 h 55"/>
                <a:gd name="T58" fmla="*/ 42 w 42"/>
                <a:gd name="T59" fmla="*/ 55 h 55"/>
                <a:gd name="T60" fmla="*/ 34 w 42"/>
                <a:gd name="T61" fmla="*/ 55 h 55"/>
                <a:gd name="T62" fmla="*/ 18 w 42"/>
                <a:gd name="T63" fmla="*/ 31 h 55"/>
                <a:gd name="T64" fmla="*/ 8 w 42"/>
                <a:gd name="T65" fmla="*/ 31 h 55"/>
                <a:gd name="T66" fmla="*/ 8 w 42"/>
                <a:gd name="T67" fmla="*/ 55 h 55"/>
                <a:gd name="T68" fmla="*/ 0 w 42"/>
                <a:gd name="T69" fmla="*/ 55 h 55"/>
                <a:gd name="T70" fmla="*/ 0 w 42"/>
                <a:gd name="T7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" h="55">
                  <a:moveTo>
                    <a:pt x="8" y="6"/>
                  </a:moveTo>
                  <a:lnTo>
                    <a:pt x="8" y="24"/>
                  </a:lnTo>
                  <a:lnTo>
                    <a:pt x="19" y="24"/>
                  </a:lnTo>
                  <a:lnTo>
                    <a:pt x="22" y="24"/>
                  </a:lnTo>
                  <a:lnTo>
                    <a:pt x="24" y="24"/>
                  </a:lnTo>
                  <a:lnTo>
                    <a:pt x="27" y="23"/>
                  </a:lnTo>
                  <a:lnTo>
                    <a:pt x="29" y="22"/>
                  </a:lnTo>
                  <a:lnTo>
                    <a:pt x="30" y="21"/>
                  </a:lnTo>
                  <a:lnTo>
                    <a:pt x="31" y="18"/>
                  </a:lnTo>
                  <a:lnTo>
                    <a:pt x="32" y="15"/>
                  </a:lnTo>
                  <a:lnTo>
                    <a:pt x="31" y="12"/>
                  </a:lnTo>
                  <a:lnTo>
                    <a:pt x="30" y="9"/>
                  </a:lnTo>
                  <a:lnTo>
                    <a:pt x="28" y="8"/>
                  </a:lnTo>
                  <a:lnTo>
                    <a:pt x="26" y="7"/>
                  </a:lnTo>
                  <a:lnTo>
                    <a:pt x="23" y="7"/>
                  </a:lnTo>
                  <a:lnTo>
                    <a:pt x="20" y="6"/>
                  </a:lnTo>
                  <a:lnTo>
                    <a:pt x="8" y="6"/>
                  </a:lnTo>
                  <a:close/>
                  <a:moveTo>
                    <a:pt x="0" y="0"/>
                  </a:moveTo>
                  <a:lnTo>
                    <a:pt x="21" y="0"/>
                  </a:lnTo>
                  <a:lnTo>
                    <a:pt x="30" y="1"/>
                  </a:lnTo>
                  <a:lnTo>
                    <a:pt x="36" y="3"/>
                  </a:lnTo>
                  <a:lnTo>
                    <a:pt x="40" y="8"/>
                  </a:lnTo>
                  <a:lnTo>
                    <a:pt x="41" y="16"/>
                  </a:lnTo>
                  <a:lnTo>
                    <a:pt x="41" y="20"/>
                  </a:lnTo>
                  <a:lnTo>
                    <a:pt x="39" y="24"/>
                  </a:lnTo>
                  <a:lnTo>
                    <a:pt x="37" y="26"/>
                  </a:lnTo>
                  <a:lnTo>
                    <a:pt x="34" y="28"/>
                  </a:lnTo>
                  <a:lnTo>
                    <a:pt x="30" y="30"/>
                  </a:lnTo>
                  <a:lnTo>
                    <a:pt x="26" y="30"/>
                  </a:lnTo>
                  <a:lnTo>
                    <a:pt x="42" y="55"/>
                  </a:lnTo>
                  <a:lnTo>
                    <a:pt x="34" y="55"/>
                  </a:lnTo>
                  <a:lnTo>
                    <a:pt x="18" y="31"/>
                  </a:lnTo>
                  <a:lnTo>
                    <a:pt x="8" y="31"/>
                  </a:lnTo>
                  <a:lnTo>
                    <a:pt x="8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" y="1001417"/>
            <a:ext cx="8796528" cy="167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2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6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424577"/>
            <a:ext cx="9144000" cy="28623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spc="50" dirty="0" smtClean="0">
                <a:solidFill>
                  <a:prstClr val="white"/>
                </a:solidFill>
                <a:latin typeface="+mj-lt"/>
                <a:cs typeface="Arial" pitchFamily="34" charset="0"/>
              </a:rPr>
              <a:t>On a finite planet, </a:t>
            </a:r>
            <a:br>
              <a:rPr lang="en-US" sz="4000" spc="50" dirty="0" smtClean="0">
                <a:solidFill>
                  <a:prstClr val="white"/>
                </a:solidFill>
                <a:latin typeface="+mj-lt"/>
                <a:cs typeface="Arial" pitchFamily="34" charset="0"/>
              </a:rPr>
            </a:br>
            <a:r>
              <a:rPr lang="en-US" sz="4000" spc="50" dirty="0" smtClean="0">
                <a:solidFill>
                  <a:prstClr val="white"/>
                </a:solidFill>
                <a:latin typeface="+mj-lt"/>
                <a:cs typeface="Arial" pitchFamily="34" charset="0"/>
              </a:rPr>
              <a:t>should consumers </a:t>
            </a:r>
            <a:br>
              <a:rPr lang="en-US" sz="4000" spc="50" dirty="0" smtClean="0">
                <a:solidFill>
                  <a:prstClr val="white"/>
                </a:solidFill>
                <a:latin typeface="+mj-lt"/>
                <a:cs typeface="Arial" pitchFamily="34" charset="0"/>
              </a:rPr>
            </a:br>
            <a:r>
              <a:rPr lang="en-US" sz="4000" spc="50" dirty="0" smtClean="0">
                <a:solidFill>
                  <a:prstClr val="white"/>
                </a:solidFill>
                <a:latin typeface="+mj-lt"/>
                <a:cs typeface="Arial" pitchFamily="34" charset="0"/>
              </a:rPr>
              <a:t>have a</a:t>
            </a:r>
            <a:r>
              <a:rPr lang="en-US" sz="4000" spc="5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spc="50" dirty="0" smtClean="0">
                <a:solidFill>
                  <a:srgbClr val="FFC000"/>
                </a:solidFill>
                <a:effectLst>
                  <a:outerShdw blurRad="76200" dist="762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choice </a:t>
            </a:r>
            <a:r>
              <a:rPr lang="en-US" sz="3600" spc="50" dirty="0" smtClean="0">
                <a:solidFill>
                  <a:srgbClr val="FFC000"/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/>
            </a:r>
            <a:br>
              <a:rPr lang="en-US" sz="3600" spc="50" dirty="0" smtClean="0">
                <a:solidFill>
                  <a:srgbClr val="FFC000"/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</a:br>
            <a:r>
              <a:rPr lang="en-US" sz="4000" spc="5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about sustainable </a:t>
            </a:r>
            <a:br>
              <a:rPr lang="en-US" sz="4000" spc="5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</a:br>
            <a:r>
              <a:rPr lang="en-US" sz="4000" spc="50" dirty="0" smtClean="0">
                <a:solidFill>
                  <a:prstClr val="white"/>
                </a:solidFill>
                <a:latin typeface="+mj-lt"/>
                <a:cs typeface="Arial" pitchFamily="34" charset="0"/>
              </a:rPr>
              <a:t>products?</a:t>
            </a:r>
            <a:endParaRPr lang="en-US" sz="4000" spc="50" dirty="0">
              <a:solidFill>
                <a:prstClr val="white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617774"/>
            <a:ext cx="9144000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spc="50" dirty="0" smtClean="0">
                <a:solidFill>
                  <a:prstClr val="white"/>
                </a:solidFill>
                <a:latin typeface="+mj-lt"/>
                <a:cs typeface="Arial" pitchFamily="34" charset="0"/>
              </a:rPr>
              <a:t>or should </a:t>
            </a:r>
            <a:r>
              <a:rPr lang="en-US" sz="4000" spc="50" dirty="0" smtClean="0"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+mj-lt"/>
                <a:cs typeface="Arial" pitchFamily="34" charset="0"/>
              </a:rPr>
              <a:t/>
            </a:r>
            <a:br>
              <a:rPr lang="en-US" sz="4000" spc="50" dirty="0" smtClean="0">
                <a:solidFill>
                  <a:prstClr val="white"/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+mj-lt"/>
                <a:cs typeface="Arial" pitchFamily="34" charset="0"/>
              </a:rPr>
            </a:br>
            <a:r>
              <a:rPr lang="en-US" sz="4000" spc="50" dirty="0" smtClean="0">
                <a:solidFill>
                  <a:srgbClr val="FFC000"/>
                </a:solidFill>
                <a:effectLst>
                  <a:outerShdw blurRad="76200" dist="762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all choices</a:t>
            </a:r>
            <a:r>
              <a:rPr lang="en-US" sz="4000" spc="50" dirty="0" smtClean="0">
                <a:solidFill>
                  <a:schemeClr val="bg1"/>
                </a:solidFill>
                <a:effectLst>
                  <a:outerShdw blurRad="76200" dist="76200" dir="2700000" algn="tl" rotWithShape="0">
                    <a:prstClr val="black">
                      <a:alpha val="5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spc="50" dirty="0" smtClean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4000" spc="50" dirty="0" smtClean="0">
                <a:solidFill>
                  <a:schemeClr val="bg1"/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4000" spc="5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be sustainable</a:t>
            </a:r>
            <a:r>
              <a:rPr lang="en-US" sz="4000" spc="50" dirty="0" smtClean="0">
                <a:solidFill>
                  <a:prstClr val="white"/>
                </a:solidFill>
                <a:latin typeface="+mj-lt"/>
                <a:cs typeface="Arial" pitchFamily="34" charset="0"/>
              </a:rPr>
              <a:t>? </a:t>
            </a:r>
            <a:endParaRPr lang="en-US" sz="4000" spc="50" dirty="0">
              <a:solidFill>
                <a:prstClr val="white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16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980337"/>
            <a:ext cx="914400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cs typeface="Arial" pitchFamily="34" charset="0"/>
              </a:rPr>
              <a:t>sustainable commodities—</a:t>
            </a:r>
            <a:endParaRPr lang="en-US" sz="5400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en-US" sz="5400" dirty="0" smtClean="0">
                <a:solidFill>
                  <a:schemeClr val="bg1"/>
                </a:solidFill>
                <a:cs typeface="Arial" pitchFamily="34" charset="0"/>
              </a:rPr>
              <a:t>from </a:t>
            </a:r>
            <a:r>
              <a:rPr lang="en-US" sz="5400" dirty="0" smtClean="0">
                <a:solidFill>
                  <a:srgbClr val="FFCA21"/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niche </a:t>
            </a:r>
            <a:r>
              <a:rPr lang="en-US" sz="5400" dirty="0" smtClean="0">
                <a:solidFill>
                  <a:schemeClr val="bg1"/>
                </a:solidFill>
                <a:cs typeface="Arial" pitchFamily="34" charset="0"/>
              </a:rPr>
              <a:t>to </a:t>
            </a:r>
            <a:r>
              <a:rPr lang="en-US" sz="5400" dirty="0" smtClean="0">
                <a:solidFill>
                  <a:srgbClr val="FFCA21"/>
                </a:solidFill>
                <a:effectLst>
                  <a:outerShdw blurRad="635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norm</a:t>
            </a:r>
            <a:endParaRPr lang="en-US" sz="5400" dirty="0">
              <a:solidFill>
                <a:srgbClr val="FFCA21"/>
              </a:solidFill>
              <a:effectLst>
                <a:outerShdw blurRad="63500" dist="63500" dir="2700000" algn="tl" rotWithShape="0">
                  <a:prstClr val="black">
                    <a:alpha val="50000"/>
                  </a:prst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66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21_51.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7" y="0"/>
            <a:ext cx="9139126" cy="5715000"/>
          </a:xfrm>
          <a:prstGeom prst="rect">
            <a:avLst/>
          </a:prstGeom>
        </p:spPr>
      </p:pic>
      <p:pic>
        <p:nvPicPr>
          <p:cNvPr id="3" name="Picture 2" descr="Unilever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800100"/>
            <a:ext cx="2727662" cy="2959100"/>
          </a:xfrm>
          <a:prstGeom prst="rect">
            <a:avLst/>
          </a:prstGeom>
          <a:effectLst>
            <a:outerShdw blurRad="76200" dist="889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299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21_58.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7" y="0"/>
            <a:ext cx="9139126" cy="5715000"/>
          </a:xfrm>
          <a:prstGeom prst="rect">
            <a:avLst/>
          </a:prstGeom>
        </p:spPr>
      </p:pic>
      <p:pic>
        <p:nvPicPr>
          <p:cNvPr id="3" name="Picture 2" descr="CGF 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98904" y="1849716"/>
            <a:ext cx="5346192" cy="174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5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6" cy="5715000"/>
          </a:xfrm>
          <a:prstGeom prst="rect">
            <a:avLst/>
          </a:prstGeom>
        </p:spPr>
      </p:pic>
      <p:sp>
        <p:nvSpPr>
          <p:cNvPr id="6" name="Rectangle 5" hidden="1"/>
          <p:cNvSpPr/>
          <p:nvPr/>
        </p:nvSpPr>
        <p:spPr>
          <a:xfrm>
            <a:off x="0" y="503613"/>
            <a:ext cx="9144000" cy="685800"/>
          </a:xfrm>
          <a:prstGeom prst="rect">
            <a:avLst/>
          </a:prstGeom>
          <a:solidFill>
            <a:srgbClr val="47191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0270" y="3899133"/>
            <a:ext cx="4991100" cy="77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dirty="0" smtClean="0">
                <a:solidFill>
                  <a:prstClr val="white"/>
                </a:solidFill>
              </a:rPr>
              <a:t>salmon</a:t>
            </a:r>
            <a:endParaRPr lang="en-US" sz="6600" dirty="0">
              <a:solidFill>
                <a:srgbClr val="FFCA21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4518071"/>
            <a:ext cx="5981700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600" dirty="0" smtClean="0">
                <a:solidFill>
                  <a:srgbClr val="FFCA21"/>
                </a:solidFill>
                <a:effectLst>
                  <a:outerShdw blurRad="88900" dist="889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aquaculture</a:t>
            </a:r>
            <a:endParaRPr lang="en-US" sz="6600" dirty="0">
              <a:solidFill>
                <a:srgbClr val="FFCA21"/>
              </a:solidFill>
              <a:effectLst>
                <a:outerShdw blurRad="88900" dist="88900" dir="2700000" algn="tl" rotWithShape="0">
                  <a:prstClr val="black">
                    <a:alpha val="50000"/>
                  </a:prst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15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" y="464820"/>
            <a:ext cx="5681472" cy="246888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552700"/>
            <a:ext cx="4876800" cy="211531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0" y="5219700"/>
            <a:ext cx="9144000" cy="495300"/>
            <a:chOff x="0" y="5219700"/>
            <a:chExt cx="9144000" cy="495300"/>
          </a:xfrm>
        </p:grpSpPr>
        <p:sp>
          <p:nvSpPr>
            <p:cNvPr id="12" name="Rectangle 11"/>
            <p:cNvSpPr/>
            <p:nvPr/>
          </p:nvSpPr>
          <p:spPr>
            <a:xfrm>
              <a:off x="0" y="5219700"/>
              <a:ext cx="9144000" cy="495300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0664" y="5298073"/>
              <a:ext cx="76413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spc="150" dirty="0" smtClean="0">
                  <a:solidFill>
                    <a:srgbClr val="579393"/>
                  </a:solidFill>
                </a:rPr>
                <a:t>Growing the success of Irish food &amp; horticulture</a:t>
              </a:r>
              <a:endParaRPr lang="en-US" sz="1600" spc="150" dirty="0">
                <a:solidFill>
                  <a:srgbClr val="57939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800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763713"/>
            <a:ext cx="9144000" cy="20574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000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spc="50" dirty="0" smtClean="0">
                <a:solidFill>
                  <a:srgbClr val="FFC000"/>
                </a:solidFill>
                <a:effectLst>
                  <a:outerShdw blurRad="76200" dist="1016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  <a:ea typeface="+mj-ea"/>
                <a:cs typeface="Arial" pitchFamily="34" charset="0"/>
              </a:rPr>
              <a:t>risk</a:t>
            </a:r>
            <a:r>
              <a:rPr kumimoji="0" lang="en-US" sz="4400" b="0" i="0" u="none" strike="noStrike" kern="1200" cap="none" spc="5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/>
            </a:r>
            <a:br>
              <a:rPr kumimoji="0" lang="en-US" sz="4400" b="0" i="0" u="none" strike="noStrike" kern="1200" cap="none" spc="5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</a:br>
            <a:r>
              <a:rPr kumimoji="0" lang="en-US" sz="4800" b="0" i="0" u="none" strike="noStrike" kern="1200" cap="none" spc="5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both availability and reputation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409700"/>
            <a:ext cx="9144000" cy="14700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pc="5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rPr>
              <a:t>the issue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 smtClean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21887</TotalTime>
  <Words>322</Words>
  <Application>Microsoft Office PowerPoint</Application>
  <PresentationFormat>On-screen Show (16:10)</PresentationFormat>
  <Paragraphs>130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ＭＳ Ｐゴシック</vt:lpstr>
      <vt:lpstr>Arial</vt:lpstr>
      <vt:lpstr>Arial Black</vt:lpstr>
      <vt:lpstr>Calibri</vt:lpstr>
      <vt:lpstr>Office Theme</vt:lpstr>
      <vt:lpstr>Mainstreaming Sustainable Production and Consumption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Components of S&amp;P 500 Market Value</vt:lpstr>
      <vt:lpstr>Traded commodities – then and now</vt:lpstr>
      <vt:lpstr>PowerPoint Presentation</vt:lpstr>
      <vt:lpstr>Reward the best, or move the rest?</vt:lpstr>
      <vt:lpstr>BCI—Cotton </vt:lpstr>
      <vt:lpstr>IKEA on-farm results</vt:lpstr>
      <vt:lpstr>PowerPoint Presentation</vt:lpstr>
      <vt:lpstr>Suitability of cocoa production</vt:lpstr>
      <vt:lpstr>Suitability of cocoa production</vt:lpstr>
      <vt:lpstr>PowerPoint Presentation</vt:lpstr>
      <vt:lpstr>PowerPoint Presentation</vt:lpstr>
      <vt:lpstr>Use the system to change it (long-term contracts, pooled commitments)</vt:lpstr>
      <vt:lpstr>think about it</vt:lpstr>
    </vt:vector>
  </TitlesOfParts>
  <Company>World Wildlife Fund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Clay, Jason</cp:lastModifiedBy>
  <cp:revision>1069</cp:revision>
  <cp:lastPrinted>2013-06-10T14:17:59Z</cp:lastPrinted>
  <dcterms:created xsi:type="dcterms:W3CDTF">2012-07-22T23:34:31Z</dcterms:created>
  <dcterms:modified xsi:type="dcterms:W3CDTF">2014-10-12T23:37:48Z</dcterms:modified>
</cp:coreProperties>
</file>