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4"/>
  </p:sldMasterIdLst>
  <p:notesMasterIdLst>
    <p:notesMasterId r:id="rId40"/>
  </p:notesMasterIdLst>
  <p:sldIdLst>
    <p:sldId id="745" r:id="rId5"/>
    <p:sldId id="748" r:id="rId6"/>
    <p:sldId id="1394" r:id="rId7"/>
    <p:sldId id="772" r:id="rId8"/>
    <p:sldId id="541" r:id="rId9"/>
    <p:sldId id="773" r:id="rId10"/>
    <p:sldId id="774" r:id="rId11"/>
    <p:sldId id="553" r:id="rId12"/>
    <p:sldId id="554" r:id="rId13"/>
    <p:sldId id="555" r:id="rId14"/>
    <p:sldId id="1320" r:id="rId15"/>
    <p:sldId id="2076136903" r:id="rId16"/>
    <p:sldId id="637" r:id="rId17"/>
    <p:sldId id="1356" r:id="rId18"/>
    <p:sldId id="634" r:id="rId19"/>
    <p:sldId id="635" r:id="rId20"/>
    <p:sldId id="636" r:id="rId21"/>
    <p:sldId id="1070" r:id="rId22"/>
    <p:sldId id="378" r:id="rId23"/>
    <p:sldId id="1321" r:id="rId24"/>
    <p:sldId id="1317" r:id="rId25"/>
    <p:sldId id="1393" r:id="rId26"/>
    <p:sldId id="1329" r:id="rId27"/>
    <p:sldId id="1387" r:id="rId28"/>
    <p:sldId id="1384" r:id="rId29"/>
    <p:sldId id="1374" r:id="rId30"/>
    <p:sldId id="1388" r:id="rId31"/>
    <p:sldId id="1389" r:id="rId32"/>
    <p:sldId id="2076136902" r:id="rId33"/>
    <p:sldId id="718" r:id="rId34"/>
    <p:sldId id="2076136901" r:id="rId35"/>
    <p:sldId id="673" r:id="rId36"/>
    <p:sldId id="698" r:id="rId37"/>
    <p:sldId id="771" r:id="rId38"/>
    <p:sldId id="139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9FE"/>
    <a:srgbClr val="33CC33"/>
    <a:srgbClr val="0099FF"/>
    <a:srgbClr val="009900"/>
    <a:srgbClr val="F00000"/>
    <a:srgbClr val="D2A000"/>
    <a:srgbClr val="FF9900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9568" autoAdjust="0"/>
  </p:normalViewPr>
  <p:slideViewPr>
    <p:cSldViewPr showGuides="1">
      <p:cViewPr varScale="1">
        <p:scale>
          <a:sx n="113" d="100"/>
          <a:sy n="113" d="100"/>
        </p:scale>
        <p:origin x="480" y="102"/>
      </p:cViewPr>
      <p:guideLst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9C5DB-AB62-45D3-9458-27E5B88B5238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3671A-396A-4FFC-A1CD-785FA4C48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7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FD15-5874-44D7-B42B-97F3EA0C6551}" type="slidenum">
              <a:rPr lang="de-DE"/>
              <a:pPr/>
              <a:t>8</a:t>
            </a:fld>
            <a:endParaRPr lang="de-DE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" y="887413"/>
            <a:ext cx="6259513" cy="3522662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Story</a:t>
            </a:r>
            <a:r>
              <a:rPr lang="en-US" baseline="0" dirty="0"/>
              <a:t> notes: We see progress on the development of output level indicators (outreach/communications, resources and tools, policies, and training), however there seems to be a gap in the implementation of these (incl. the implementation of policies) leading to tangible and concrete changes in practices as evident by the limited reporting on outcome level indicators. </a:t>
            </a:r>
          </a:p>
          <a:p>
            <a:r>
              <a:rPr lang="en-US" baseline="0" dirty="0"/>
              <a:t>The first 5 years of 10YFP: establishing the network, building the knowledge base, awareness raising, developing and gathering the resources and tools of the network, providing capacity development</a:t>
            </a:r>
          </a:p>
          <a:p>
            <a:r>
              <a:rPr lang="en-US" baseline="0" dirty="0"/>
              <a:t>The next 5 years of 10YFP: using the network, resources/tools, awareness raising and trainings to effectively support governments and </a:t>
            </a:r>
            <a:r>
              <a:rPr lang="en-US" baseline="0" dirty="0" err="1"/>
              <a:t>organisations</a:t>
            </a:r>
            <a:r>
              <a:rPr lang="en-US" baseline="0" dirty="0"/>
              <a:t> in implementing and integrating concrete changes in practices, resulting in net positive impacts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D16A4-8F41-4BFC-99CE-8328077D225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49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ABECC-5D78-4687-8DB6-BA5D8D537198}" type="slidenum">
              <a:rPr lang="de-DE"/>
              <a:pPr/>
              <a:t>20</a:t>
            </a:fld>
            <a:endParaRPr lang="de-DE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68BB3-4B4B-486A-A9C2-9BB288DD2C02}" type="slidenum">
              <a:rPr lang="de-DE"/>
              <a:pPr/>
              <a:t>9</a:t>
            </a:fld>
            <a:endParaRPr lang="de-DE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" y="887413"/>
            <a:ext cx="6259513" cy="3522662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CEE63-C53C-407D-8221-87490E9C4C27}" type="slidenum">
              <a:rPr lang="de-DE"/>
              <a:pPr/>
              <a:t>10</a:t>
            </a:fld>
            <a:endParaRPr lang="de-DE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" y="887413"/>
            <a:ext cx="6259513" cy="3522662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827A28-A812-483D-9F29-6C4C69D14E3B}" type="slidenum">
              <a:rPr lang="de-DE"/>
              <a:pPr/>
              <a:t>13</a:t>
            </a:fld>
            <a:endParaRPr lang="de-DE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067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ABECC-5D78-4687-8DB6-BA5D8D537198}" type="slidenum">
              <a:rPr lang="de-DE"/>
              <a:pPr/>
              <a:t>14</a:t>
            </a:fld>
            <a:endParaRPr lang="de-DE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00B041-8048-4E29-B0DE-B73497FDD564}" type="slidenum">
              <a:rPr lang="de-DE"/>
              <a:pPr/>
              <a:t>15</a:t>
            </a:fld>
            <a:endParaRPr lang="de-DE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353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8E3CF-28B3-4A16-9D92-90B62CCC343B}" type="slidenum">
              <a:rPr lang="de-DE"/>
              <a:pPr/>
              <a:t>16</a:t>
            </a:fld>
            <a:endParaRPr lang="de-DE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68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865B02-E666-4C33-B54F-B786F5E65001}" type="slidenum">
              <a:rPr lang="de-DE"/>
              <a:pPr/>
              <a:t>17</a:t>
            </a:fld>
            <a:endParaRPr lang="de-DE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083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0D56D-FECB-46CE-8E08-77D897DAE34A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29231119-17B1-4D3C-86D1-64517911B91A}"/>
              </a:ext>
            </a:extLst>
          </p:cNvPr>
          <p:cNvSpPr/>
          <p:nvPr userDrawn="1"/>
        </p:nvSpPr>
        <p:spPr>
          <a:xfrm>
            <a:off x="9168343" y="190500"/>
            <a:ext cx="2496277" cy="1366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2492899"/>
            <a:ext cx="10363200" cy="1470025"/>
          </a:xfrm>
        </p:spPr>
        <p:txBody>
          <a:bodyPr/>
          <a:lstStyle>
            <a:lvl1pPr algn="ctr">
              <a:defRPr>
                <a:solidFill>
                  <a:srgbClr val="4079FE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Masterstyle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24867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subtitle</a:t>
            </a:r>
            <a:r>
              <a:rPr lang="de-DE" dirty="0"/>
              <a:t> style</a:t>
            </a:r>
            <a:endParaRPr lang="en-GB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7137245-E2AC-4F43-9885-DC9DB5FE38D1}"/>
              </a:ext>
            </a:extLst>
          </p:cNvPr>
          <p:cNvSpPr txBox="1"/>
          <p:nvPr userDrawn="1"/>
        </p:nvSpPr>
        <p:spPr>
          <a:xfrm>
            <a:off x="0" y="639640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bg1"/>
                </a:solidFill>
              </a:rPr>
              <a:t>Advancing</a:t>
            </a:r>
            <a:r>
              <a:rPr lang="de-DE" sz="1600" dirty="0">
                <a:solidFill>
                  <a:schemeClr val="bg1"/>
                </a:solidFill>
              </a:rPr>
              <a:t> Knowledge for Sustainable </a:t>
            </a:r>
            <a:r>
              <a:rPr lang="de-DE" sz="1600" dirty="0" err="1">
                <a:solidFill>
                  <a:schemeClr val="bg1"/>
                </a:solidFill>
              </a:rPr>
              <a:t>Biodiversity</a:t>
            </a:r>
            <a:r>
              <a:rPr lang="de-DE" sz="1600" dirty="0">
                <a:solidFill>
                  <a:schemeClr val="bg1"/>
                </a:solidFill>
              </a:rPr>
              <a:t>!</a:t>
            </a:r>
            <a:endParaRPr lang="en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9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9230816" cy="1143000"/>
          </a:xfrm>
        </p:spPr>
        <p:txBody>
          <a:bodyPr/>
          <a:lstStyle>
            <a:lvl1pPr algn="l">
              <a:defRPr b="1">
                <a:solidFill>
                  <a:srgbClr val="4079FE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 err="1"/>
              <a:t>Titlemasterformat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Knowledge for Development Partnership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A28FC-71B0-4782-BB01-0888C0C85F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844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4079FE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Knowledge for Development Partnership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A28FC-71B0-4782-BB01-0888C0C85F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95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079FE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Knowledge for Development Partnership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28FC-71B0-4782-BB01-0888C0C85F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1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079FE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Knowledge for Development Partnership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28FC-71B0-4782-BB01-0888C0C85F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6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079FE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Knowledge for Development Partnership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28FC-71B0-4782-BB01-0888C0C85F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3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Knowledge for Development Partnership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28FC-71B0-4782-BB01-0888C0C85F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1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29BCC62-6C59-4903-98EE-50D2CD6B24D0}"/>
              </a:ext>
            </a:extLst>
          </p:cNvPr>
          <p:cNvSpPr/>
          <p:nvPr userDrawn="1"/>
        </p:nvSpPr>
        <p:spPr>
          <a:xfrm>
            <a:off x="0" y="6308725"/>
            <a:ext cx="12192000" cy="5492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>
              <a:solidFill>
                <a:schemeClr val="bg1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6547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err="1"/>
              <a:t>Titlemasterformat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01" y="6399897"/>
            <a:ext cx="7886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Knowledge for Development Centre at Makerere University Business School, Uganda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998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35A28FC-71B0-4782-BB01-0888C0C85F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7A3AFC9-1192-387E-5C08-08EA496A484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04512" y="274638"/>
            <a:ext cx="2181110" cy="63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4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UJYbG7eDF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k4dp.org/agend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4dp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C07D7-03DD-499F-B088-EFD948165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2767" y="4475162"/>
            <a:ext cx="9862120" cy="1427404"/>
          </a:xfrm>
        </p:spPr>
        <p:txBody>
          <a:bodyPr/>
          <a:lstStyle/>
          <a:p>
            <a:r>
              <a:rPr lang="en-GB" sz="2000" b="1" dirty="0">
                <a:solidFill>
                  <a:schemeClr val="tx1"/>
                </a:solidFill>
              </a:rPr>
              <a:t>Prof. </a:t>
            </a:r>
            <a:r>
              <a:rPr lang="en-GB" sz="2000" b="1" dirty="0" err="1">
                <a:solidFill>
                  <a:schemeClr val="tx1"/>
                </a:solidFill>
              </a:rPr>
              <a:t>Dr.</a:t>
            </a:r>
            <a:r>
              <a:rPr lang="en-GB" sz="2000" b="1" dirty="0">
                <a:solidFill>
                  <a:schemeClr val="tx1"/>
                </a:solidFill>
              </a:rPr>
              <a:t> Andreas Brandner</a:t>
            </a:r>
            <a:br>
              <a:rPr lang="en-GB" sz="2000" b="1" dirty="0">
                <a:solidFill>
                  <a:schemeClr val="tx1"/>
                </a:solidFill>
              </a:rPr>
            </a:br>
            <a:r>
              <a:rPr lang="en-GB" sz="2000" b="0" dirty="0">
                <a:solidFill>
                  <a:schemeClr val="tx1"/>
                </a:solidFill>
              </a:rPr>
              <a:t>Webinar, 5 September 2023</a:t>
            </a:r>
            <a:endParaRPr lang="en-DE" sz="2000" b="0" dirty="0">
              <a:solidFill>
                <a:schemeClr val="tx1"/>
              </a:solidFill>
            </a:endParaRPr>
          </a:p>
        </p:txBody>
      </p:sp>
      <p:pic>
        <p:nvPicPr>
          <p:cNvPr id="4" name="Grafik 3" descr="Ein Bild, das Blume enthält.&#10;&#10;Automatisch generierte Beschreibung">
            <a:extLst>
              <a:ext uri="{FF2B5EF4-FFF2-40B4-BE49-F238E27FC236}">
                <a16:creationId xmlns:a16="http://schemas.microsoft.com/office/drawing/2014/main" id="{6CF780AF-D2DE-BC21-3EEA-55FD7F086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32" y="368933"/>
            <a:ext cx="3147936" cy="24048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9ED0E0-9A07-AE13-DD3E-8712899C35D7}"/>
              </a:ext>
            </a:extLst>
          </p:cNvPr>
          <p:cNvSpPr txBox="1">
            <a:spLocks/>
          </p:cNvSpPr>
          <p:nvPr/>
        </p:nvSpPr>
        <p:spPr>
          <a:xfrm>
            <a:off x="609599" y="2492896"/>
            <a:ext cx="10972800" cy="2260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de-DE" sz="5800" b="1" dirty="0">
                <a:solidFill>
                  <a:srgbClr val="0070C0"/>
                </a:solidFill>
                <a:latin typeface="Georgia" panose="02040502050405020303" pitchFamily="18" charset="0"/>
              </a:rPr>
              <a:t>Knowledge for Development</a:t>
            </a:r>
            <a:br>
              <a:rPr lang="de-DE" dirty="0"/>
            </a:br>
            <a:r>
              <a:rPr lang="en-GB" b="0" i="0" dirty="0">
                <a:solidFill>
                  <a:srgbClr val="343A40"/>
                </a:solidFill>
                <a:effectLst/>
                <a:latin typeface="system-ui"/>
              </a:rPr>
              <a:t>Leveraging Knowledge Management (KM) to support the implementation of the Global Biodiversity Framework’s (GBF) Goals and Targets and the Sustainable Development Goals (SDG)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98446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9376" y="303213"/>
            <a:ext cx="10081120" cy="900112"/>
          </a:xfrm>
        </p:spPr>
        <p:txBody>
          <a:bodyPr>
            <a:normAutofit fontScale="90000"/>
          </a:bodyPr>
          <a:lstStyle/>
          <a:p>
            <a:r>
              <a:rPr lang="de-DE" sz="4000" dirty="0">
                <a:solidFill>
                  <a:srgbClr val="4079FE"/>
                </a:solidFill>
              </a:rPr>
              <a:t>… </a:t>
            </a:r>
            <a:r>
              <a:rPr lang="de-DE" sz="4000" dirty="0" err="1">
                <a:solidFill>
                  <a:srgbClr val="4079FE"/>
                </a:solidFill>
              </a:rPr>
              <a:t>to</a:t>
            </a:r>
            <a:r>
              <a:rPr lang="de-DE" sz="4000" dirty="0">
                <a:solidFill>
                  <a:srgbClr val="4079FE"/>
                </a:solidFill>
              </a:rPr>
              <a:t> </a:t>
            </a:r>
            <a:r>
              <a:rPr lang="de-DE" sz="4000" dirty="0" err="1">
                <a:solidFill>
                  <a:srgbClr val="4079FE"/>
                </a:solidFill>
              </a:rPr>
              <a:t>create</a:t>
            </a:r>
            <a:r>
              <a:rPr lang="de-DE" sz="4000" dirty="0">
                <a:solidFill>
                  <a:srgbClr val="4079FE"/>
                </a:solidFill>
              </a:rPr>
              <a:t> an </a:t>
            </a:r>
            <a:r>
              <a:rPr lang="de-DE" sz="4000" dirty="0" err="1">
                <a:solidFill>
                  <a:srgbClr val="4079FE"/>
                </a:solidFill>
              </a:rPr>
              <a:t>Biodiversity</a:t>
            </a:r>
            <a:br>
              <a:rPr lang="de-DE" sz="4000" dirty="0">
                <a:solidFill>
                  <a:srgbClr val="4079FE"/>
                </a:solidFill>
              </a:rPr>
            </a:br>
            <a:r>
              <a:rPr lang="de-DE" sz="4000" dirty="0">
                <a:solidFill>
                  <a:srgbClr val="4079FE"/>
                </a:solidFill>
              </a:rPr>
              <a:t> Knowledge Agenda!</a:t>
            </a:r>
          </a:p>
        </p:txBody>
      </p:sp>
      <p:sp>
        <p:nvSpPr>
          <p:cNvPr id="22540" name="Oval 17"/>
          <p:cNvSpPr>
            <a:spLocks noChangeArrowheads="1"/>
          </p:cNvSpPr>
          <p:nvPr/>
        </p:nvSpPr>
        <p:spPr bwMode="auto">
          <a:xfrm>
            <a:off x="2873830" y="1957604"/>
            <a:ext cx="5812971" cy="3559628"/>
          </a:xfrm>
          <a:prstGeom prst="ellipse">
            <a:avLst/>
          </a:prstGeom>
          <a:solidFill>
            <a:srgbClr val="0099FF">
              <a:alpha val="3725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sz="3200" b="1" dirty="0" err="1"/>
              <a:t>Biodiversity</a:t>
            </a:r>
            <a:br>
              <a:rPr lang="de-DE" sz="3200" b="1" dirty="0"/>
            </a:br>
            <a:r>
              <a:rPr lang="de-DE" sz="3200" b="1" dirty="0"/>
              <a:t>Knowledge Agenda</a:t>
            </a: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2640013" y="1558036"/>
            <a:ext cx="1727200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dirty="0"/>
              <a:t>Education,</a:t>
            </a:r>
            <a:br>
              <a:rPr lang="de-DE" dirty="0"/>
            </a:br>
            <a:r>
              <a:rPr lang="de-DE" dirty="0"/>
              <a:t> Science, Culture</a:t>
            </a: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2121125" y="3526315"/>
            <a:ext cx="1727200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Biodiversity </a:t>
            </a:r>
            <a:b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knowledge</a:t>
            </a:r>
            <a:b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platforms</a:t>
            </a:r>
            <a:endParaRPr lang="de-DE" dirty="0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5014913" y="1437165"/>
            <a:ext cx="1727200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/>
              <a:t>Government and </a:t>
            </a:r>
            <a:br>
              <a:rPr lang="de-DE" dirty="0"/>
            </a:br>
            <a:r>
              <a:rPr lang="de-DE" dirty="0"/>
              <a:t>Public </a:t>
            </a:r>
            <a:r>
              <a:rPr lang="de-DE" dirty="0" err="1"/>
              <a:t>Agencies</a:t>
            </a:r>
            <a:endParaRPr lang="de-DE" dirty="0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3935413" y="4462940"/>
            <a:ext cx="1727200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 err="1"/>
              <a:t>Water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Energy, </a:t>
            </a:r>
            <a:r>
              <a:rPr lang="de-DE" dirty="0" err="1"/>
              <a:t>other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sectors</a:t>
            </a:r>
            <a:endParaRPr lang="de-DE" dirty="0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7166434" y="1601580"/>
            <a:ext cx="1727200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/>
              <a:t>NGOs, </a:t>
            </a:r>
            <a:br>
              <a:rPr lang="de-DE" dirty="0"/>
            </a:br>
            <a:r>
              <a:rPr lang="de-DE" dirty="0"/>
              <a:t>Dev Partners</a:t>
            </a:r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7608888" y="3454878"/>
            <a:ext cx="1727200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/>
              <a:t>Business </a:t>
            </a:r>
            <a:br>
              <a:rPr lang="de-DE" dirty="0"/>
            </a:br>
            <a:r>
              <a:rPr lang="de-DE" dirty="0" err="1"/>
              <a:t>sector</a:t>
            </a:r>
            <a:endParaRPr lang="de-DE" dirty="0"/>
          </a:p>
        </p:txBody>
      </p:sp>
      <p:sp>
        <p:nvSpPr>
          <p:cNvPr id="17" name="Oval 27"/>
          <p:cNvSpPr>
            <a:spLocks noChangeArrowheads="1"/>
          </p:cNvSpPr>
          <p:nvPr/>
        </p:nvSpPr>
        <p:spPr bwMode="auto">
          <a:xfrm>
            <a:off x="6024563" y="4444345"/>
            <a:ext cx="1727200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/>
              <a:t>Etc. etc. etc.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73D26ED-C679-7EDD-DC24-C163B978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399897"/>
            <a:ext cx="7886667" cy="365125"/>
          </a:xfrm>
        </p:spPr>
        <p:txBody>
          <a:bodyPr/>
          <a:lstStyle/>
          <a:p>
            <a:r>
              <a:rPr lang="en-GB" dirty="0"/>
              <a:t>Knowledge for Development Partnership</a:t>
            </a:r>
          </a:p>
        </p:txBody>
      </p:sp>
    </p:spTree>
    <p:extLst>
      <p:ext uri="{BB962C8B-B14F-4D97-AF65-F5344CB8AC3E}">
        <p14:creationId xmlns:p14="http://schemas.microsoft.com/office/powerpoint/2010/main" val="3065063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1026">
            <a:extLst>
              <a:ext uri="{FF2B5EF4-FFF2-40B4-BE49-F238E27FC236}">
                <a16:creationId xmlns:a16="http://schemas.microsoft.com/office/drawing/2014/main" id="{3504E32B-393C-4E20-B206-DD092556A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384" y="284716"/>
            <a:ext cx="8507288" cy="1143000"/>
          </a:xfrm>
        </p:spPr>
        <p:txBody>
          <a:bodyPr/>
          <a:lstStyle/>
          <a:p>
            <a:pPr algn="ctr"/>
            <a:r>
              <a:rPr lang="de-DE" altLang="en-DE" sz="3600" dirty="0"/>
              <a:t>Data/</a:t>
            </a:r>
            <a:r>
              <a:rPr lang="de-DE" altLang="en-DE" sz="3600" dirty="0" err="1"/>
              <a:t>information</a:t>
            </a:r>
            <a:r>
              <a:rPr lang="de-DE" altLang="en-DE" sz="3600" dirty="0"/>
              <a:t> </a:t>
            </a:r>
            <a:r>
              <a:rPr lang="de-DE" altLang="en-DE" sz="3600" dirty="0" err="1"/>
              <a:t>is</a:t>
            </a:r>
            <a:r>
              <a:rPr lang="de-DE" altLang="en-DE" sz="3600" dirty="0"/>
              <a:t> not </a:t>
            </a:r>
            <a:r>
              <a:rPr lang="de-DE" altLang="en-DE" sz="3600" dirty="0" err="1"/>
              <a:t>knowledge</a:t>
            </a:r>
            <a:endParaRPr lang="de-AT" altLang="en-DE" sz="3600" dirty="0"/>
          </a:p>
        </p:txBody>
      </p:sp>
      <p:pic>
        <p:nvPicPr>
          <p:cNvPr id="534531" name="Picture 1027">
            <a:extLst>
              <a:ext uri="{FF2B5EF4-FFF2-40B4-BE49-F238E27FC236}">
                <a16:creationId xmlns:a16="http://schemas.microsoft.com/office/drawing/2014/main" id="{3AB91366-D7AE-4467-85FC-7D0641576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74" y="1405755"/>
            <a:ext cx="7568852" cy="47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05F0A-1375-AF29-461C-58DC3C92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definition</a:t>
            </a:r>
            <a:r>
              <a:rPr lang="de-DE" dirty="0"/>
              <a:t> of </a:t>
            </a:r>
            <a:r>
              <a:rPr lang="de-DE" dirty="0" err="1"/>
              <a:t>knowledge</a:t>
            </a:r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B45DD4-BE5B-2057-5E67-FCEBF915C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8840"/>
            <a:ext cx="10972800" cy="4137326"/>
          </a:xfrm>
        </p:spPr>
        <p:txBody>
          <a:bodyPr>
            <a:norm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is the living body of all experiences, learnings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information,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other knowledge resources that are consciously and unconsciously bundled in daily life to create one´s future. 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such, knowledge is a living process built on knowledge resources, but also on the capacity of bundling these knowledge resources to take action for a better future.</a:t>
            </a:r>
            <a:endParaRPr lang="en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AC6A9B-3847-5D87-1474-1493911B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Knowledge for Development Partnership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BA7FC0-1CA6-7FFD-9723-31BB2616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28FC-71B0-4782-BB01-0888C0C85FF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57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68" y="243396"/>
            <a:ext cx="8928992" cy="1133376"/>
          </a:xfrm>
        </p:spPr>
        <p:txBody>
          <a:bodyPr>
            <a:noAutofit/>
          </a:bodyPr>
          <a:lstStyle/>
          <a:p>
            <a:r>
              <a:rPr lang="de-DE" sz="3600" dirty="0" err="1"/>
              <a:t>Implicit</a:t>
            </a:r>
            <a:r>
              <a:rPr lang="de-DE" sz="3600" dirty="0"/>
              <a:t>/</a:t>
            </a:r>
            <a:r>
              <a:rPr lang="de-DE" sz="3600" dirty="0" err="1"/>
              <a:t>Tacit</a:t>
            </a:r>
            <a:r>
              <a:rPr lang="de-DE" sz="3600" dirty="0"/>
              <a:t> </a:t>
            </a:r>
            <a:r>
              <a:rPr lang="de-DE" sz="3600" dirty="0" err="1"/>
              <a:t>vs</a:t>
            </a:r>
            <a:r>
              <a:rPr lang="de-DE" sz="3600" dirty="0"/>
              <a:t> Explicit Knowledge</a:t>
            </a:r>
            <a:endParaRPr lang="de-DE" sz="1800" i="1" dirty="0"/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3552" y="1392560"/>
            <a:ext cx="3592513" cy="2684512"/>
          </a:xfrm>
        </p:spPr>
        <p:txBody>
          <a:bodyPr/>
          <a:lstStyle/>
          <a:p>
            <a:pPr>
              <a:buFontTx/>
              <a:buNone/>
            </a:pPr>
            <a:r>
              <a:rPr lang="de-DE" sz="2000" b="1" err="1"/>
              <a:t>Implicit</a:t>
            </a:r>
            <a:r>
              <a:rPr lang="de-DE" sz="2000" b="1"/>
              <a:t>/</a:t>
            </a:r>
            <a:r>
              <a:rPr lang="de-DE" sz="2000" b="1" err="1"/>
              <a:t>tacit</a:t>
            </a:r>
            <a:r>
              <a:rPr lang="de-DE" sz="2000" b="1"/>
              <a:t> Knowledge</a:t>
            </a:r>
          </a:p>
          <a:p>
            <a:r>
              <a:rPr lang="de-DE" sz="2000" err="1"/>
              <a:t>subjective</a:t>
            </a:r>
            <a:r>
              <a:rPr lang="de-DE" sz="2000"/>
              <a:t>, personal</a:t>
            </a:r>
          </a:p>
          <a:p>
            <a:r>
              <a:rPr lang="de-DE" sz="2000" err="1"/>
              <a:t>experience</a:t>
            </a:r>
            <a:endParaRPr lang="de-DE" sz="2000"/>
          </a:p>
          <a:p>
            <a:r>
              <a:rPr lang="de-DE" sz="2000"/>
              <a:t>valid </a:t>
            </a:r>
            <a:r>
              <a:rPr lang="de-DE" sz="2000" err="1"/>
              <a:t>only</a:t>
            </a:r>
            <a:r>
              <a:rPr lang="de-DE" sz="2000"/>
              <a:t> </a:t>
            </a:r>
            <a:r>
              <a:rPr lang="de-DE" sz="2000" err="1"/>
              <a:t>here</a:t>
            </a:r>
            <a:r>
              <a:rPr lang="de-DE" sz="2000"/>
              <a:t> </a:t>
            </a:r>
            <a:r>
              <a:rPr lang="de-DE" sz="2000" err="1"/>
              <a:t>and</a:t>
            </a:r>
            <a:r>
              <a:rPr lang="de-DE" sz="2000"/>
              <a:t> </a:t>
            </a:r>
            <a:r>
              <a:rPr lang="de-DE" sz="2000" err="1"/>
              <a:t>now</a:t>
            </a:r>
            <a:endParaRPr lang="de-DE" sz="2000"/>
          </a:p>
          <a:p>
            <a:r>
              <a:rPr lang="de-DE" sz="2000" err="1"/>
              <a:t>related</a:t>
            </a:r>
            <a:r>
              <a:rPr lang="de-DE" sz="2000"/>
              <a:t> </a:t>
            </a:r>
            <a:r>
              <a:rPr lang="de-DE" sz="2000" err="1"/>
              <a:t>to</a:t>
            </a:r>
            <a:r>
              <a:rPr lang="de-DE" sz="2000"/>
              <a:t>  </a:t>
            </a:r>
            <a:r>
              <a:rPr lang="de-DE" sz="2000" err="1"/>
              <a:t>specific</a:t>
            </a:r>
            <a:r>
              <a:rPr lang="de-DE" sz="2000"/>
              <a:t> </a:t>
            </a:r>
            <a:r>
              <a:rPr lang="de-DE" sz="2000" err="1"/>
              <a:t>context</a:t>
            </a:r>
            <a:r>
              <a:rPr lang="de-DE" sz="2000"/>
              <a:t> </a:t>
            </a:r>
          </a:p>
          <a:p>
            <a:r>
              <a:rPr lang="de-DE" sz="2000" err="1"/>
              <a:t>practise</a:t>
            </a:r>
            <a:endParaRPr lang="de-DE" sz="2000"/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40015" y="1412776"/>
            <a:ext cx="3992562" cy="2448272"/>
          </a:xfrm>
        </p:spPr>
        <p:txBody>
          <a:bodyPr/>
          <a:lstStyle/>
          <a:p>
            <a:pPr>
              <a:buFontTx/>
              <a:buNone/>
            </a:pPr>
            <a:r>
              <a:rPr lang="de-DE" sz="2000" b="1"/>
              <a:t>Explicit Knowledge</a:t>
            </a:r>
            <a:endParaRPr lang="de-DE" sz="2000"/>
          </a:p>
          <a:p>
            <a:r>
              <a:rPr lang="de-DE" sz="2000" err="1"/>
              <a:t>objective</a:t>
            </a:r>
            <a:endParaRPr lang="de-DE" sz="2000"/>
          </a:p>
          <a:p>
            <a:r>
              <a:rPr lang="de-DE" sz="2000"/>
              <a:t>rational</a:t>
            </a:r>
          </a:p>
          <a:p>
            <a:r>
              <a:rPr lang="de-DE" sz="2000" err="1"/>
              <a:t>generic</a:t>
            </a:r>
            <a:r>
              <a:rPr lang="de-DE" sz="2000"/>
              <a:t> </a:t>
            </a:r>
          </a:p>
          <a:p>
            <a:r>
              <a:rPr lang="de-DE" sz="2000" err="1"/>
              <a:t>does</a:t>
            </a:r>
            <a:r>
              <a:rPr lang="de-DE" sz="2000"/>
              <a:t> not </a:t>
            </a:r>
            <a:r>
              <a:rPr lang="de-DE" sz="2000" err="1"/>
              <a:t>depend</a:t>
            </a:r>
            <a:r>
              <a:rPr lang="de-DE" sz="2000"/>
              <a:t> on a </a:t>
            </a:r>
            <a:r>
              <a:rPr lang="de-DE" sz="2000" err="1"/>
              <a:t>context</a:t>
            </a:r>
            <a:endParaRPr lang="de-DE" sz="2000"/>
          </a:p>
          <a:p>
            <a:r>
              <a:rPr lang="de-DE" sz="2000" err="1"/>
              <a:t>theory</a:t>
            </a:r>
            <a:endParaRPr lang="de-DE" sz="2000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4403725" y="4741168"/>
            <a:ext cx="3306763" cy="1424136"/>
          </a:xfrm>
          <a:prstGeom prst="ellipse">
            <a:avLst/>
          </a:prstGeom>
          <a:solidFill>
            <a:srgbClr val="DADADA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6528048" y="5280248"/>
            <a:ext cx="352425" cy="381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V="1">
            <a:off x="6726238" y="4969768"/>
            <a:ext cx="1335087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H="1" flipV="1">
            <a:off x="4052887" y="4950460"/>
            <a:ext cx="1476375" cy="4765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7896199" y="4581128"/>
            <a:ext cx="198746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de-DE" b="1" i="1"/>
              <a:t>Explicit Knowledge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631504" y="4581128"/>
            <a:ext cx="361044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/>
            <a:r>
              <a:rPr lang="de-DE" b="1" i="1"/>
              <a:t>Implicit/Tacit Knowledge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879975" y="1340768"/>
            <a:ext cx="0" cy="27363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0716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76" y="406440"/>
            <a:ext cx="9734872" cy="1143000"/>
          </a:xfrm>
        </p:spPr>
        <p:txBody>
          <a:bodyPr/>
          <a:lstStyle/>
          <a:p>
            <a:pPr eaLnBrk="1" hangingPunct="1"/>
            <a:r>
              <a:rPr lang="en-US" dirty="0"/>
              <a:t>Three categories of knowledge</a:t>
            </a:r>
          </a:p>
        </p:txBody>
      </p:sp>
      <p:sp>
        <p:nvSpPr>
          <p:cNvPr id="31748" name="AutoShape 7"/>
          <p:cNvSpPr>
            <a:spLocks noChangeAspect="1" noChangeArrowheads="1" noTextEdit="1"/>
          </p:cNvSpPr>
          <p:nvPr/>
        </p:nvSpPr>
        <p:spPr bwMode="auto">
          <a:xfrm>
            <a:off x="2546839" y="1571626"/>
            <a:ext cx="686679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2135560" y="1571626"/>
            <a:ext cx="7848872" cy="4370427"/>
          </a:xfrm>
          <a:prstGeom prst="rect">
            <a:avLst/>
          </a:prstGeom>
          <a:solidFill>
            <a:srgbClr val="99CF30"/>
          </a:solidFill>
        </p:spPr>
        <p:txBody>
          <a:bodyPr wrap="square">
            <a:spAutoFit/>
          </a:bodyPr>
          <a:lstStyle/>
          <a:p>
            <a:pPr marL="717550" indent="-363538">
              <a:lnSpc>
                <a:spcPct val="150000"/>
              </a:lnSpc>
              <a:spcAft>
                <a:spcPts val="1200"/>
              </a:spcAft>
            </a:pPr>
            <a:r>
              <a:rPr lang="en-GB" sz="2800" b="1" dirty="0"/>
              <a:t>Knowledge is ..</a:t>
            </a:r>
          </a:p>
          <a:p>
            <a:pPr marL="71755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/>
              <a:t>Human knowledge</a:t>
            </a:r>
            <a:br>
              <a:rPr lang="en-GB" sz="2800" b="1" dirty="0"/>
            </a:br>
            <a:r>
              <a:rPr lang="en-GB" sz="2800" dirty="0"/>
              <a:t>leaving the organization every evening</a:t>
            </a:r>
          </a:p>
          <a:p>
            <a:pPr marL="71755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/>
              <a:t>Codified knowledge </a:t>
            </a:r>
            <a:br>
              <a:rPr lang="en-GB" sz="2800" b="1" dirty="0"/>
            </a:br>
            <a:r>
              <a:rPr lang="en-GB" sz="2800" dirty="0"/>
              <a:t>remaining in the company when people leave</a:t>
            </a:r>
          </a:p>
          <a:p>
            <a:pPr marL="71755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/>
              <a:t>External knowledge </a:t>
            </a:r>
            <a:br>
              <a:rPr lang="en-GB" sz="2800" b="1" dirty="0"/>
            </a:br>
            <a:r>
              <a:rPr lang="en-GB" sz="2800" dirty="0"/>
              <a:t>staying outside but being relevant to operations</a:t>
            </a:r>
          </a:p>
          <a:p>
            <a:pPr marL="354012">
              <a:spcAft>
                <a:spcPts val="1200"/>
              </a:spcAft>
            </a:pP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57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Oval 1026"/>
          <p:cNvSpPr>
            <a:spLocks noChangeArrowheads="1"/>
          </p:cNvSpPr>
          <p:nvPr/>
        </p:nvSpPr>
        <p:spPr bwMode="auto">
          <a:xfrm>
            <a:off x="6038826" y="1628801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7653" name="Oval 1027"/>
          <p:cNvSpPr>
            <a:spLocks noChangeArrowheads="1"/>
          </p:cNvSpPr>
          <p:nvPr/>
        </p:nvSpPr>
        <p:spPr bwMode="auto">
          <a:xfrm>
            <a:off x="7608863" y="3035326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7654" name="Oval 1028"/>
          <p:cNvSpPr>
            <a:spLocks noChangeArrowheads="1"/>
          </p:cNvSpPr>
          <p:nvPr/>
        </p:nvSpPr>
        <p:spPr bwMode="auto">
          <a:xfrm>
            <a:off x="4424338" y="3021039"/>
            <a:ext cx="257175" cy="255587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7655" name="Oval 1029"/>
          <p:cNvSpPr>
            <a:spLocks noChangeArrowheads="1"/>
          </p:cNvSpPr>
          <p:nvPr/>
        </p:nvSpPr>
        <p:spPr bwMode="auto">
          <a:xfrm>
            <a:off x="4841851" y="3527450"/>
            <a:ext cx="255587" cy="255588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7656" name="Oval 1030"/>
          <p:cNvSpPr>
            <a:spLocks noChangeArrowheads="1"/>
          </p:cNvSpPr>
          <p:nvPr/>
        </p:nvSpPr>
        <p:spPr bwMode="auto">
          <a:xfrm>
            <a:off x="4848201" y="3946551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7657" name="Oval 1031"/>
          <p:cNvSpPr>
            <a:spLocks noChangeArrowheads="1"/>
          </p:cNvSpPr>
          <p:nvPr/>
        </p:nvSpPr>
        <p:spPr bwMode="auto">
          <a:xfrm>
            <a:off x="6269013" y="4624414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7658" name="Oval 1032"/>
          <p:cNvSpPr>
            <a:spLocks noChangeArrowheads="1"/>
          </p:cNvSpPr>
          <p:nvPr/>
        </p:nvSpPr>
        <p:spPr bwMode="auto">
          <a:xfrm>
            <a:off x="5362551" y="3954489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7659" name="Oval 1033"/>
          <p:cNvSpPr>
            <a:spLocks noChangeArrowheads="1"/>
          </p:cNvSpPr>
          <p:nvPr/>
        </p:nvSpPr>
        <p:spPr bwMode="auto">
          <a:xfrm>
            <a:off x="5362551" y="3536976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7660" name="Oval 1034"/>
          <p:cNvSpPr>
            <a:spLocks noChangeArrowheads="1"/>
          </p:cNvSpPr>
          <p:nvPr/>
        </p:nvSpPr>
        <p:spPr bwMode="auto">
          <a:xfrm>
            <a:off x="6999263" y="4627589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7661" name="Oval 1035"/>
          <p:cNvSpPr>
            <a:spLocks noChangeArrowheads="1"/>
          </p:cNvSpPr>
          <p:nvPr/>
        </p:nvSpPr>
        <p:spPr bwMode="auto">
          <a:xfrm>
            <a:off x="6269013" y="5699151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7662" name="Oval 1036"/>
          <p:cNvSpPr>
            <a:spLocks noChangeArrowheads="1"/>
          </p:cNvSpPr>
          <p:nvPr/>
        </p:nvSpPr>
        <p:spPr bwMode="auto">
          <a:xfrm>
            <a:off x="6999263" y="5699151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7663" name="Oval 1037"/>
          <p:cNvSpPr>
            <a:spLocks noChangeArrowheads="1"/>
          </p:cNvSpPr>
          <p:nvPr/>
        </p:nvSpPr>
        <p:spPr bwMode="auto">
          <a:xfrm>
            <a:off x="4425926" y="5699151"/>
            <a:ext cx="255587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7664" name="Oval 1038"/>
          <p:cNvSpPr>
            <a:spLocks noChangeArrowheads="1"/>
          </p:cNvSpPr>
          <p:nvPr/>
        </p:nvSpPr>
        <p:spPr bwMode="auto">
          <a:xfrm>
            <a:off x="7639026" y="5684864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406543" name="Line 1039"/>
          <p:cNvSpPr>
            <a:spLocks noChangeShapeType="1"/>
          </p:cNvSpPr>
          <p:nvPr/>
        </p:nvSpPr>
        <p:spPr bwMode="auto">
          <a:xfrm flipV="1">
            <a:off x="4640237" y="1809775"/>
            <a:ext cx="1447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6544" name="Line 1040"/>
          <p:cNvSpPr>
            <a:spLocks noChangeShapeType="1"/>
          </p:cNvSpPr>
          <p:nvPr/>
        </p:nvSpPr>
        <p:spPr bwMode="auto">
          <a:xfrm>
            <a:off x="6316637" y="1809775"/>
            <a:ext cx="1371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6545" name="Line 1041"/>
          <p:cNvSpPr>
            <a:spLocks noChangeShapeType="1"/>
          </p:cNvSpPr>
          <p:nvPr/>
        </p:nvSpPr>
        <p:spPr bwMode="auto">
          <a:xfrm>
            <a:off x="4716437" y="318137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6546" name="Line 1042"/>
          <p:cNvSpPr>
            <a:spLocks noChangeShapeType="1"/>
          </p:cNvSpPr>
          <p:nvPr/>
        </p:nvSpPr>
        <p:spPr bwMode="auto">
          <a:xfrm>
            <a:off x="4564037" y="3257575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6547" name="Line 1043"/>
          <p:cNvSpPr>
            <a:spLocks noChangeShapeType="1"/>
          </p:cNvSpPr>
          <p:nvPr/>
        </p:nvSpPr>
        <p:spPr bwMode="auto">
          <a:xfrm>
            <a:off x="4716437" y="584837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6548" name="Line 1044"/>
          <p:cNvSpPr>
            <a:spLocks noChangeShapeType="1"/>
          </p:cNvSpPr>
          <p:nvPr/>
        </p:nvSpPr>
        <p:spPr bwMode="auto">
          <a:xfrm flipV="1">
            <a:off x="6392837" y="48577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6549" name="Line 1045"/>
          <p:cNvSpPr>
            <a:spLocks noChangeShapeType="1"/>
          </p:cNvSpPr>
          <p:nvPr/>
        </p:nvSpPr>
        <p:spPr bwMode="auto">
          <a:xfrm>
            <a:off x="6545237" y="47815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6550" name="Line 1046"/>
          <p:cNvSpPr>
            <a:spLocks noChangeShapeType="1"/>
          </p:cNvSpPr>
          <p:nvPr/>
        </p:nvSpPr>
        <p:spPr bwMode="auto">
          <a:xfrm>
            <a:off x="7154837" y="48577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6551" name="Line 1047"/>
          <p:cNvSpPr>
            <a:spLocks noChangeShapeType="1"/>
          </p:cNvSpPr>
          <p:nvPr/>
        </p:nvSpPr>
        <p:spPr bwMode="auto">
          <a:xfrm>
            <a:off x="7231037" y="5848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6552" name="Line 1048"/>
          <p:cNvSpPr>
            <a:spLocks noChangeShapeType="1"/>
          </p:cNvSpPr>
          <p:nvPr/>
        </p:nvSpPr>
        <p:spPr bwMode="auto">
          <a:xfrm flipV="1">
            <a:off x="7764437" y="3257575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6553" name="Line 1049"/>
          <p:cNvSpPr>
            <a:spLocks noChangeShapeType="1"/>
          </p:cNvSpPr>
          <p:nvPr/>
        </p:nvSpPr>
        <p:spPr bwMode="auto">
          <a:xfrm>
            <a:off x="5097437" y="36385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6554" name="Line 1050"/>
          <p:cNvSpPr>
            <a:spLocks noChangeShapeType="1"/>
          </p:cNvSpPr>
          <p:nvPr/>
        </p:nvSpPr>
        <p:spPr bwMode="auto">
          <a:xfrm>
            <a:off x="5478437" y="3790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6555" name="Line 1051"/>
          <p:cNvSpPr>
            <a:spLocks noChangeShapeType="1"/>
          </p:cNvSpPr>
          <p:nvPr/>
        </p:nvSpPr>
        <p:spPr bwMode="auto">
          <a:xfrm flipH="1">
            <a:off x="5097437" y="40957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6556" name="Line 1052"/>
          <p:cNvSpPr>
            <a:spLocks noChangeShapeType="1"/>
          </p:cNvSpPr>
          <p:nvPr/>
        </p:nvSpPr>
        <p:spPr bwMode="auto">
          <a:xfrm flipV="1">
            <a:off x="4945037" y="3790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79" name="Rectangle 1053"/>
          <p:cNvSpPr>
            <a:spLocks noChangeArrowheads="1"/>
          </p:cNvSpPr>
          <p:nvPr/>
        </p:nvSpPr>
        <p:spPr bwMode="auto">
          <a:xfrm>
            <a:off x="812739" y="204505"/>
            <a:ext cx="805822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4400" b="1" dirty="0" err="1">
                <a:solidFill>
                  <a:srgbClr val="4079FE"/>
                </a:solidFill>
                <a:latin typeface="Georgia" panose="02040502050405020303" pitchFamily="18" charset="0"/>
              </a:rPr>
              <a:t>What</a:t>
            </a:r>
            <a:r>
              <a:rPr lang="de-DE" sz="4400" b="1" dirty="0">
                <a:solidFill>
                  <a:srgbClr val="4079FE"/>
                </a:solidFill>
                <a:latin typeface="Georgia" panose="02040502050405020303" pitchFamily="18" charset="0"/>
              </a:rPr>
              <a:t> </a:t>
            </a:r>
            <a:r>
              <a:rPr lang="de-DE" sz="4400" b="1" dirty="0" err="1">
                <a:solidFill>
                  <a:srgbClr val="4079FE"/>
                </a:solidFill>
                <a:latin typeface="Georgia" panose="02040502050405020303" pitchFamily="18" charset="0"/>
              </a:rPr>
              <a:t>can</a:t>
            </a:r>
            <a:r>
              <a:rPr lang="de-DE" sz="4400" b="1" dirty="0">
                <a:solidFill>
                  <a:srgbClr val="4079FE"/>
                </a:solidFill>
                <a:latin typeface="Georgia" panose="02040502050405020303" pitchFamily="18" charset="0"/>
              </a:rPr>
              <a:t> </a:t>
            </a:r>
            <a:r>
              <a:rPr lang="de-DE" sz="4400" b="1" dirty="0" err="1">
                <a:solidFill>
                  <a:srgbClr val="4079FE"/>
                </a:solidFill>
                <a:latin typeface="Georgia" panose="02040502050405020303" pitchFamily="18" charset="0"/>
              </a:rPr>
              <a:t>you</a:t>
            </a:r>
            <a:r>
              <a:rPr lang="de-DE" sz="4400" b="1" dirty="0">
                <a:solidFill>
                  <a:srgbClr val="4079FE"/>
                </a:solidFill>
                <a:latin typeface="Georgia" panose="02040502050405020303" pitchFamily="18" charset="0"/>
              </a:rPr>
              <a:t> </a:t>
            </a:r>
            <a:r>
              <a:rPr lang="de-DE" sz="4400" b="1" dirty="0" err="1">
                <a:solidFill>
                  <a:srgbClr val="4079FE"/>
                </a:solidFill>
                <a:latin typeface="Georgia" panose="02040502050405020303" pitchFamily="18" charset="0"/>
              </a:rPr>
              <a:t>see</a:t>
            </a:r>
            <a:r>
              <a:rPr lang="de-DE" sz="4400" b="1" dirty="0">
                <a:solidFill>
                  <a:srgbClr val="4079FE"/>
                </a:solidFill>
                <a:latin typeface="Georgia" panose="02040502050405020303" pitchFamily="18" charset="0"/>
              </a:rPr>
              <a:t>?</a:t>
            </a:r>
            <a:endParaRPr lang="de-AT" sz="4000" b="1" dirty="0">
              <a:solidFill>
                <a:srgbClr val="4079F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9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43" grpId="0" animBg="1"/>
      <p:bldP spid="406544" grpId="0" animBg="1"/>
      <p:bldP spid="406545" grpId="0" animBg="1"/>
      <p:bldP spid="406546" grpId="0" animBg="1"/>
      <p:bldP spid="406547" grpId="0" animBg="1"/>
      <p:bldP spid="406548" grpId="0" animBg="1"/>
      <p:bldP spid="406549" grpId="0" animBg="1"/>
      <p:bldP spid="406550" grpId="0" animBg="1"/>
      <p:bldP spid="406551" grpId="0" animBg="1"/>
      <p:bldP spid="406552" grpId="0" animBg="1"/>
      <p:bldP spid="406553" grpId="0" animBg="1"/>
      <p:bldP spid="406554" grpId="0" animBg="1"/>
      <p:bldP spid="406555" grpId="0" animBg="1"/>
      <p:bldP spid="4065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Oval 1026"/>
          <p:cNvSpPr>
            <a:spLocks noChangeArrowheads="1"/>
          </p:cNvSpPr>
          <p:nvPr/>
        </p:nvSpPr>
        <p:spPr bwMode="auto">
          <a:xfrm>
            <a:off x="5970589" y="1909788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8677" name="Oval 1027"/>
          <p:cNvSpPr>
            <a:spLocks noChangeArrowheads="1"/>
          </p:cNvSpPr>
          <p:nvPr/>
        </p:nvSpPr>
        <p:spPr bwMode="auto">
          <a:xfrm>
            <a:off x="7540626" y="3316313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8678" name="Oval 1028"/>
          <p:cNvSpPr>
            <a:spLocks noChangeArrowheads="1"/>
          </p:cNvSpPr>
          <p:nvPr/>
        </p:nvSpPr>
        <p:spPr bwMode="auto">
          <a:xfrm>
            <a:off x="4356101" y="3302026"/>
            <a:ext cx="257175" cy="255587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8679" name="Oval 1029"/>
          <p:cNvSpPr>
            <a:spLocks noChangeArrowheads="1"/>
          </p:cNvSpPr>
          <p:nvPr/>
        </p:nvSpPr>
        <p:spPr bwMode="auto">
          <a:xfrm>
            <a:off x="4773614" y="3808437"/>
            <a:ext cx="255587" cy="255588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8680" name="Oval 1030"/>
          <p:cNvSpPr>
            <a:spLocks noChangeArrowheads="1"/>
          </p:cNvSpPr>
          <p:nvPr/>
        </p:nvSpPr>
        <p:spPr bwMode="auto">
          <a:xfrm>
            <a:off x="4779964" y="4227538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8681" name="Oval 1031"/>
          <p:cNvSpPr>
            <a:spLocks noChangeArrowheads="1"/>
          </p:cNvSpPr>
          <p:nvPr/>
        </p:nvSpPr>
        <p:spPr bwMode="auto">
          <a:xfrm>
            <a:off x="6200776" y="4905401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8682" name="Oval 1032"/>
          <p:cNvSpPr>
            <a:spLocks noChangeArrowheads="1"/>
          </p:cNvSpPr>
          <p:nvPr/>
        </p:nvSpPr>
        <p:spPr bwMode="auto">
          <a:xfrm>
            <a:off x="5294314" y="4235476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8683" name="Oval 1033"/>
          <p:cNvSpPr>
            <a:spLocks noChangeArrowheads="1"/>
          </p:cNvSpPr>
          <p:nvPr/>
        </p:nvSpPr>
        <p:spPr bwMode="auto">
          <a:xfrm>
            <a:off x="5294314" y="3817963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8684" name="Oval 1034"/>
          <p:cNvSpPr>
            <a:spLocks noChangeArrowheads="1"/>
          </p:cNvSpPr>
          <p:nvPr/>
        </p:nvSpPr>
        <p:spPr bwMode="auto">
          <a:xfrm>
            <a:off x="6931026" y="4908576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8685" name="Oval 1035"/>
          <p:cNvSpPr>
            <a:spLocks noChangeArrowheads="1"/>
          </p:cNvSpPr>
          <p:nvPr/>
        </p:nvSpPr>
        <p:spPr bwMode="auto">
          <a:xfrm>
            <a:off x="6200776" y="5980138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8686" name="Oval 1036"/>
          <p:cNvSpPr>
            <a:spLocks noChangeArrowheads="1"/>
          </p:cNvSpPr>
          <p:nvPr/>
        </p:nvSpPr>
        <p:spPr bwMode="auto">
          <a:xfrm>
            <a:off x="6931026" y="5980138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8687" name="Oval 1037"/>
          <p:cNvSpPr>
            <a:spLocks noChangeArrowheads="1"/>
          </p:cNvSpPr>
          <p:nvPr/>
        </p:nvSpPr>
        <p:spPr bwMode="auto">
          <a:xfrm>
            <a:off x="4357689" y="5980138"/>
            <a:ext cx="255587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8688" name="Oval 1038"/>
          <p:cNvSpPr>
            <a:spLocks noChangeArrowheads="1"/>
          </p:cNvSpPr>
          <p:nvPr/>
        </p:nvSpPr>
        <p:spPr bwMode="auto">
          <a:xfrm>
            <a:off x="7570789" y="5965851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8689" name="Line 1039"/>
          <p:cNvSpPr>
            <a:spLocks noChangeShapeType="1"/>
          </p:cNvSpPr>
          <p:nvPr/>
        </p:nvSpPr>
        <p:spPr bwMode="auto">
          <a:xfrm flipV="1">
            <a:off x="4572000" y="2090762"/>
            <a:ext cx="1447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90" name="Line 1040"/>
          <p:cNvSpPr>
            <a:spLocks noChangeShapeType="1"/>
          </p:cNvSpPr>
          <p:nvPr/>
        </p:nvSpPr>
        <p:spPr bwMode="auto">
          <a:xfrm>
            <a:off x="6248400" y="2090762"/>
            <a:ext cx="1371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91" name="Line 1041"/>
          <p:cNvSpPr>
            <a:spLocks noChangeShapeType="1"/>
          </p:cNvSpPr>
          <p:nvPr/>
        </p:nvSpPr>
        <p:spPr bwMode="auto">
          <a:xfrm>
            <a:off x="4648200" y="3462362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92" name="Line 1042"/>
          <p:cNvSpPr>
            <a:spLocks noChangeShapeType="1"/>
          </p:cNvSpPr>
          <p:nvPr/>
        </p:nvSpPr>
        <p:spPr bwMode="auto">
          <a:xfrm>
            <a:off x="4495800" y="3538562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93" name="Line 1043"/>
          <p:cNvSpPr>
            <a:spLocks noChangeShapeType="1"/>
          </p:cNvSpPr>
          <p:nvPr/>
        </p:nvSpPr>
        <p:spPr bwMode="auto">
          <a:xfrm>
            <a:off x="4648200" y="6129362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94" name="Line 1044"/>
          <p:cNvSpPr>
            <a:spLocks noChangeShapeType="1"/>
          </p:cNvSpPr>
          <p:nvPr/>
        </p:nvSpPr>
        <p:spPr bwMode="auto">
          <a:xfrm flipV="1">
            <a:off x="6324600" y="5138762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95" name="Line 1045"/>
          <p:cNvSpPr>
            <a:spLocks noChangeShapeType="1"/>
          </p:cNvSpPr>
          <p:nvPr/>
        </p:nvSpPr>
        <p:spPr bwMode="auto">
          <a:xfrm>
            <a:off x="6477000" y="506256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96" name="Line 1046"/>
          <p:cNvSpPr>
            <a:spLocks noChangeShapeType="1"/>
          </p:cNvSpPr>
          <p:nvPr/>
        </p:nvSpPr>
        <p:spPr bwMode="auto">
          <a:xfrm>
            <a:off x="7086600" y="5138762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97" name="Line 1047"/>
          <p:cNvSpPr>
            <a:spLocks noChangeShapeType="1"/>
          </p:cNvSpPr>
          <p:nvPr/>
        </p:nvSpPr>
        <p:spPr bwMode="auto">
          <a:xfrm>
            <a:off x="7162800" y="612936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98" name="Line 1048"/>
          <p:cNvSpPr>
            <a:spLocks noChangeShapeType="1"/>
          </p:cNvSpPr>
          <p:nvPr/>
        </p:nvSpPr>
        <p:spPr bwMode="auto">
          <a:xfrm flipV="1">
            <a:off x="7696200" y="3538562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99" name="Line 1049"/>
          <p:cNvSpPr>
            <a:spLocks noChangeShapeType="1"/>
          </p:cNvSpPr>
          <p:nvPr/>
        </p:nvSpPr>
        <p:spPr bwMode="auto">
          <a:xfrm>
            <a:off x="5029200" y="391956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700" name="Line 1050"/>
          <p:cNvSpPr>
            <a:spLocks noChangeShapeType="1"/>
          </p:cNvSpPr>
          <p:nvPr/>
        </p:nvSpPr>
        <p:spPr bwMode="auto">
          <a:xfrm>
            <a:off x="5410200" y="407196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701" name="Line 1051"/>
          <p:cNvSpPr>
            <a:spLocks noChangeShapeType="1"/>
          </p:cNvSpPr>
          <p:nvPr/>
        </p:nvSpPr>
        <p:spPr bwMode="auto">
          <a:xfrm flipH="1">
            <a:off x="5029200" y="437676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702" name="Line 1052"/>
          <p:cNvSpPr>
            <a:spLocks noChangeShapeType="1"/>
          </p:cNvSpPr>
          <p:nvPr/>
        </p:nvSpPr>
        <p:spPr bwMode="auto">
          <a:xfrm flipV="1">
            <a:off x="4876800" y="407196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703" name="Oval 1053"/>
          <p:cNvSpPr>
            <a:spLocks noChangeArrowheads="1"/>
          </p:cNvSpPr>
          <p:nvPr/>
        </p:nvSpPr>
        <p:spPr bwMode="auto">
          <a:xfrm>
            <a:off x="3581401" y="2776563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8704" name="Oval 1054"/>
          <p:cNvSpPr>
            <a:spLocks noChangeArrowheads="1"/>
          </p:cNvSpPr>
          <p:nvPr/>
        </p:nvSpPr>
        <p:spPr bwMode="auto">
          <a:xfrm>
            <a:off x="3048001" y="3462363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8705" name="Oval 1055"/>
          <p:cNvSpPr>
            <a:spLocks noChangeArrowheads="1"/>
          </p:cNvSpPr>
          <p:nvPr/>
        </p:nvSpPr>
        <p:spPr bwMode="auto">
          <a:xfrm>
            <a:off x="3429001" y="4452963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8706" name="Oval 1056"/>
          <p:cNvSpPr>
            <a:spLocks noChangeArrowheads="1"/>
          </p:cNvSpPr>
          <p:nvPr/>
        </p:nvSpPr>
        <p:spPr bwMode="auto">
          <a:xfrm>
            <a:off x="3886201" y="4452963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8707" name="Oval 1057"/>
          <p:cNvSpPr>
            <a:spLocks noChangeArrowheads="1"/>
          </p:cNvSpPr>
          <p:nvPr/>
        </p:nvSpPr>
        <p:spPr bwMode="auto">
          <a:xfrm>
            <a:off x="3429001" y="5976963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8708" name="Oval 1058"/>
          <p:cNvSpPr>
            <a:spLocks noChangeArrowheads="1"/>
          </p:cNvSpPr>
          <p:nvPr/>
        </p:nvSpPr>
        <p:spPr bwMode="auto">
          <a:xfrm>
            <a:off x="3886201" y="5976963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407587" name="Freeform 1059"/>
          <p:cNvSpPr>
            <a:spLocks/>
          </p:cNvSpPr>
          <p:nvPr/>
        </p:nvSpPr>
        <p:spPr bwMode="auto">
          <a:xfrm>
            <a:off x="3187700" y="2763862"/>
            <a:ext cx="1689100" cy="1841500"/>
          </a:xfrm>
          <a:custGeom>
            <a:avLst/>
            <a:gdLst>
              <a:gd name="T0" fmla="*/ 1064 w 1064"/>
              <a:gd name="T1" fmla="*/ 200 h 1160"/>
              <a:gd name="T2" fmla="*/ 296 w 1064"/>
              <a:gd name="T3" fmla="*/ 56 h 1160"/>
              <a:gd name="T4" fmla="*/ 8 w 1064"/>
              <a:gd name="T5" fmla="*/ 536 h 1160"/>
              <a:gd name="T6" fmla="*/ 248 w 1064"/>
              <a:gd name="T7" fmla="*/ 1160 h 1160"/>
              <a:gd name="T8" fmla="*/ 0 60000 65536"/>
              <a:gd name="T9" fmla="*/ 0 60000 65536"/>
              <a:gd name="T10" fmla="*/ 0 60000 65536"/>
              <a:gd name="T11" fmla="*/ 0 60000 65536"/>
              <a:gd name="T12" fmla="*/ 0 w 1064"/>
              <a:gd name="T13" fmla="*/ 0 h 1160"/>
              <a:gd name="T14" fmla="*/ 1064 w 1064"/>
              <a:gd name="T15" fmla="*/ 1160 h 1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4" h="1160">
                <a:moveTo>
                  <a:pt x="1064" y="200"/>
                </a:moveTo>
                <a:cubicBezTo>
                  <a:pt x="768" y="100"/>
                  <a:pt x="472" y="0"/>
                  <a:pt x="296" y="56"/>
                </a:cubicBezTo>
                <a:cubicBezTo>
                  <a:pt x="120" y="112"/>
                  <a:pt x="16" y="352"/>
                  <a:pt x="8" y="536"/>
                </a:cubicBezTo>
                <a:cubicBezTo>
                  <a:pt x="0" y="720"/>
                  <a:pt x="208" y="1056"/>
                  <a:pt x="248" y="1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cxnSp>
        <p:nvCxnSpPr>
          <p:cNvPr id="407588" name="AutoShape 1060"/>
          <p:cNvCxnSpPr>
            <a:cxnSpLocks noChangeShapeType="1"/>
            <a:stCxn id="28705" idx="4"/>
            <a:endCxn id="28707" idx="0"/>
          </p:cNvCxnSpPr>
          <p:nvPr/>
        </p:nvCxnSpPr>
        <p:spPr bwMode="auto">
          <a:xfrm>
            <a:off x="3557588" y="4710138"/>
            <a:ext cx="0" cy="1266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7589" name="Line 1061"/>
          <p:cNvSpPr>
            <a:spLocks noChangeShapeType="1"/>
          </p:cNvSpPr>
          <p:nvPr/>
        </p:nvSpPr>
        <p:spPr bwMode="auto">
          <a:xfrm flipV="1">
            <a:off x="4038600" y="4681562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7590" name="Freeform 1062"/>
          <p:cNvSpPr>
            <a:spLocks/>
          </p:cNvSpPr>
          <p:nvPr/>
        </p:nvSpPr>
        <p:spPr bwMode="auto">
          <a:xfrm>
            <a:off x="4038600" y="4224362"/>
            <a:ext cx="457200" cy="381000"/>
          </a:xfrm>
          <a:custGeom>
            <a:avLst/>
            <a:gdLst>
              <a:gd name="T0" fmla="*/ 0 w 288"/>
              <a:gd name="T1" fmla="*/ 240 h 240"/>
              <a:gd name="T2" fmla="*/ 288 w 288"/>
              <a:gd name="T3" fmla="*/ 0 h 240"/>
              <a:gd name="T4" fmla="*/ 0 60000 65536"/>
              <a:gd name="T5" fmla="*/ 0 60000 65536"/>
              <a:gd name="T6" fmla="*/ 0 w 288"/>
              <a:gd name="T7" fmla="*/ 0 h 240"/>
              <a:gd name="T8" fmla="*/ 288 w 288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" h="240">
                <a:moveTo>
                  <a:pt x="0" y="240"/>
                </a:moveTo>
                <a:cubicBezTo>
                  <a:pt x="120" y="140"/>
                  <a:pt x="240" y="40"/>
                  <a:pt x="288" y="0"/>
                </a:cubicBezTo>
              </a:path>
            </a:pathLst>
          </a:custGeom>
          <a:solidFill>
            <a:srgbClr val="A6D32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8713" name="Oval 1063"/>
          <p:cNvSpPr>
            <a:spLocks noChangeArrowheads="1"/>
          </p:cNvSpPr>
          <p:nvPr/>
        </p:nvSpPr>
        <p:spPr bwMode="auto">
          <a:xfrm>
            <a:off x="7620001" y="2090763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8714" name="Oval 1064"/>
          <p:cNvSpPr>
            <a:spLocks noChangeArrowheads="1"/>
          </p:cNvSpPr>
          <p:nvPr/>
        </p:nvSpPr>
        <p:spPr bwMode="auto">
          <a:xfrm>
            <a:off x="8229601" y="2624163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8715" name="Oval 1065"/>
          <p:cNvSpPr>
            <a:spLocks noChangeArrowheads="1"/>
          </p:cNvSpPr>
          <p:nvPr/>
        </p:nvSpPr>
        <p:spPr bwMode="auto">
          <a:xfrm>
            <a:off x="8839201" y="1557363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407594" name="Freeform 1066"/>
          <p:cNvSpPr>
            <a:spLocks/>
          </p:cNvSpPr>
          <p:nvPr/>
        </p:nvSpPr>
        <p:spPr bwMode="auto">
          <a:xfrm>
            <a:off x="7594600" y="1608162"/>
            <a:ext cx="1498600" cy="1422400"/>
          </a:xfrm>
          <a:custGeom>
            <a:avLst/>
            <a:gdLst>
              <a:gd name="T0" fmla="*/ 112 w 944"/>
              <a:gd name="T1" fmla="*/ 352 h 896"/>
              <a:gd name="T2" fmla="*/ 208 w 944"/>
              <a:gd name="T3" fmla="*/ 832 h 896"/>
              <a:gd name="T4" fmla="*/ 496 w 944"/>
              <a:gd name="T5" fmla="*/ 736 h 896"/>
              <a:gd name="T6" fmla="*/ 880 w 944"/>
              <a:gd name="T7" fmla="*/ 64 h 896"/>
              <a:gd name="T8" fmla="*/ 112 w 944"/>
              <a:gd name="T9" fmla="*/ 352 h 8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4"/>
              <a:gd name="T16" fmla="*/ 0 h 896"/>
              <a:gd name="T17" fmla="*/ 944 w 944"/>
              <a:gd name="T18" fmla="*/ 896 h 8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4" h="896">
                <a:moveTo>
                  <a:pt x="112" y="352"/>
                </a:moveTo>
                <a:cubicBezTo>
                  <a:pt x="0" y="480"/>
                  <a:pt x="144" y="768"/>
                  <a:pt x="208" y="832"/>
                </a:cubicBezTo>
                <a:cubicBezTo>
                  <a:pt x="272" y="896"/>
                  <a:pt x="384" y="864"/>
                  <a:pt x="496" y="736"/>
                </a:cubicBezTo>
                <a:cubicBezTo>
                  <a:pt x="608" y="608"/>
                  <a:pt x="944" y="128"/>
                  <a:pt x="880" y="64"/>
                </a:cubicBezTo>
                <a:cubicBezTo>
                  <a:pt x="816" y="0"/>
                  <a:pt x="224" y="224"/>
                  <a:pt x="112" y="35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8717" name="Rectangle 1067"/>
          <p:cNvSpPr>
            <a:spLocks noChangeArrowheads="1"/>
          </p:cNvSpPr>
          <p:nvPr/>
        </p:nvSpPr>
        <p:spPr bwMode="auto">
          <a:xfrm>
            <a:off x="690564" y="273077"/>
            <a:ext cx="713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4400" b="1" dirty="0" err="1">
                <a:solidFill>
                  <a:srgbClr val="4079FE"/>
                </a:solidFill>
                <a:latin typeface="Georgia" panose="02040502050405020303" pitchFamily="18" charset="0"/>
              </a:rPr>
              <a:t>What</a:t>
            </a:r>
            <a:r>
              <a:rPr lang="de-DE" sz="4400" b="1" dirty="0">
                <a:solidFill>
                  <a:srgbClr val="4079FE"/>
                </a:solidFill>
                <a:latin typeface="Georgia" panose="02040502050405020303" pitchFamily="18" charset="0"/>
              </a:rPr>
              <a:t> </a:t>
            </a:r>
            <a:r>
              <a:rPr lang="de-DE" sz="4400" b="1" dirty="0" err="1">
                <a:solidFill>
                  <a:srgbClr val="4079FE"/>
                </a:solidFill>
                <a:latin typeface="Georgia" panose="02040502050405020303" pitchFamily="18" charset="0"/>
              </a:rPr>
              <a:t>can</a:t>
            </a:r>
            <a:r>
              <a:rPr lang="de-DE" sz="4400" b="1" dirty="0">
                <a:solidFill>
                  <a:srgbClr val="4079FE"/>
                </a:solidFill>
                <a:latin typeface="Georgia" panose="02040502050405020303" pitchFamily="18" charset="0"/>
              </a:rPr>
              <a:t> </a:t>
            </a:r>
            <a:r>
              <a:rPr lang="de-DE" sz="4400" b="1" dirty="0" err="1">
                <a:solidFill>
                  <a:srgbClr val="4079FE"/>
                </a:solidFill>
                <a:latin typeface="Georgia" panose="02040502050405020303" pitchFamily="18" charset="0"/>
              </a:rPr>
              <a:t>you</a:t>
            </a:r>
            <a:r>
              <a:rPr lang="de-DE" sz="4400" b="1" dirty="0">
                <a:solidFill>
                  <a:srgbClr val="4079FE"/>
                </a:solidFill>
                <a:latin typeface="Georgia" panose="02040502050405020303" pitchFamily="18" charset="0"/>
              </a:rPr>
              <a:t> </a:t>
            </a:r>
            <a:r>
              <a:rPr lang="de-DE" sz="4400" b="1" dirty="0" err="1">
                <a:solidFill>
                  <a:srgbClr val="4079FE"/>
                </a:solidFill>
                <a:latin typeface="Georgia" panose="02040502050405020303" pitchFamily="18" charset="0"/>
              </a:rPr>
              <a:t>see</a:t>
            </a:r>
            <a:r>
              <a:rPr lang="de-DE" sz="4400" b="1" dirty="0">
                <a:solidFill>
                  <a:srgbClr val="4079FE"/>
                </a:solidFill>
                <a:latin typeface="Georgia" panose="02040502050405020303" pitchFamily="18" charset="0"/>
              </a:rPr>
              <a:t>?</a:t>
            </a:r>
            <a:endParaRPr lang="de-AT" sz="4400" b="1" dirty="0">
              <a:solidFill>
                <a:srgbClr val="4079F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6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87" grpId="0" animBg="1"/>
      <p:bldP spid="407589" grpId="0" animBg="1"/>
      <p:bldP spid="407590" grpId="0" animBg="1"/>
      <p:bldP spid="4075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Oval 2"/>
          <p:cNvSpPr>
            <a:spLocks noChangeArrowheads="1"/>
          </p:cNvSpPr>
          <p:nvPr/>
        </p:nvSpPr>
        <p:spPr bwMode="auto">
          <a:xfrm>
            <a:off x="5970589" y="1837780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9701" name="Oval 3"/>
          <p:cNvSpPr>
            <a:spLocks noChangeArrowheads="1"/>
          </p:cNvSpPr>
          <p:nvPr/>
        </p:nvSpPr>
        <p:spPr bwMode="auto">
          <a:xfrm>
            <a:off x="7540626" y="3244305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9702" name="Oval 4"/>
          <p:cNvSpPr>
            <a:spLocks noChangeArrowheads="1"/>
          </p:cNvSpPr>
          <p:nvPr/>
        </p:nvSpPr>
        <p:spPr bwMode="auto">
          <a:xfrm>
            <a:off x="4356101" y="3230018"/>
            <a:ext cx="257175" cy="255587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9703" name="Oval 5"/>
          <p:cNvSpPr>
            <a:spLocks noChangeArrowheads="1"/>
          </p:cNvSpPr>
          <p:nvPr/>
        </p:nvSpPr>
        <p:spPr bwMode="auto">
          <a:xfrm>
            <a:off x="4773614" y="3736429"/>
            <a:ext cx="255587" cy="255588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9704" name="Oval 6"/>
          <p:cNvSpPr>
            <a:spLocks noChangeArrowheads="1"/>
          </p:cNvSpPr>
          <p:nvPr/>
        </p:nvSpPr>
        <p:spPr bwMode="auto">
          <a:xfrm>
            <a:off x="4779964" y="4155530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9705" name="Oval 7"/>
          <p:cNvSpPr>
            <a:spLocks noChangeArrowheads="1"/>
          </p:cNvSpPr>
          <p:nvPr/>
        </p:nvSpPr>
        <p:spPr bwMode="auto">
          <a:xfrm>
            <a:off x="6200776" y="4833393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9706" name="Oval 8"/>
          <p:cNvSpPr>
            <a:spLocks noChangeArrowheads="1"/>
          </p:cNvSpPr>
          <p:nvPr/>
        </p:nvSpPr>
        <p:spPr bwMode="auto">
          <a:xfrm>
            <a:off x="5294314" y="4163468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9707" name="Oval 9"/>
          <p:cNvSpPr>
            <a:spLocks noChangeArrowheads="1"/>
          </p:cNvSpPr>
          <p:nvPr/>
        </p:nvSpPr>
        <p:spPr bwMode="auto">
          <a:xfrm>
            <a:off x="5294314" y="3745955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9708" name="Oval 10"/>
          <p:cNvSpPr>
            <a:spLocks noChangeArrowheads="1"/>
          </p:cNvSpPr>
          <p:nvPr/>
        </p:nvSpPr>
        <p:spPr bwMode="auto">
          <a:xfrm>
            <a:off x="6931026" y="4836568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9709" name="Oval 11"/>
          <p:cNvSpPr>
            <a:spLocks noChangeArrowheads="1"/>
          </p:cNvSpPr>
          <p:nvPr/>
        </p:nvSpPr>
        <p:spPr bwMode="auto">
          <a:xfrm>
            <a:off x="6200776" y="5908130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9710" name="Oval 12"/>
          <p:cNvSpPr>
            <a:spLocks noChangeArrowheads="1"/>
          </p:cNvSpPr>
          <p:nvPr/>
        </p:nvSpPr>
        <p:spPr bwMode="auto">
          <a:xfrm>
            <a:off x="6931026" y="5908130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9711" name="Oval 13"/>
          <p:cNvSpPr>
            <a:spLocks noChangeArrowheads="1"/>
          </p:cNvSpPr>
          <p:nvPr/>
        </p:nvSpPr>
        <p:spPr bwMode="auto">
          <a:xfrm>
            <a:off x="4357689" y="5908130"/>
            <a:ext cx="255587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9712" name="Oval 14"/>
          <p:cNvSpPr>
            <a:spLocks noChangeArrowheads="1"/>
          </p:cNvSpPr>
          <p:nvPr/>
        </p:nvSpPr>
        <p:spPr bwMode="auto">
          <a:xfrm>
            <a:off x="7570789" y="5893843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9713" name="Oval 15"/>
          <p:cNvSpPr>
            <a:spLocks noChangeArrowheads="1"/>
          </p:cNvSpPr>
          <p:nvPr/>
        </p:nvSpPr>
        <p:spPr bwMode="auto">
          <a:xfrm>
            <a:off x="3581401" y="2704555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9714" name="Oval 16"/>
          <p:cNvSpPr>
            <a:spLocks noChangeArrowheads="1"/>
          </p:cNvSpPr>
          <p:nvPr/>
        </p:nvSpPr>
        <p:spPr bwMode="auto">
          <a:xfrm>
            <a:off x="3048001" y="3390355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9715" name="Oval 17"/>
          <p:cNvSpPr>
            <a:spLocks noChangeArrowheads="1"/>
          </p:cNvSpPr>
          <p:nvPr/>
        </p:nvSpPr>
        <p:spPr bwMode="auto">
          <a:xfrm>
            <a:off x="3429001" y="4380955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9716" name="Oval 18"/>
          <p:cNvSpPr>
            <a:spLocks noChangeArrowheads="1"/>
          </p:cNvSpPr>
          <p:nvPr/>
        </p:nvSpPr>
        <p:spPr bwMode="auto">
          <a:xfrm>
            <a:off x="3886201" y="4380955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9717" name="Oval 19"/>
          <p:cNvSpPr>
            <a:spLocks noChangeArrowheads="1"/>
          </p:cNvSpPr>
          <p:nvPr/>
        </p:nvSpPr>
        <p:spPr bwMode="auto">
          <a:xfrm>
            <a:off x="3429001" y="5904955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9718" name="Oval 20"/>
          <p:cNvSpPr>
            <a:spLocks noChangeArrowheads="1"/>
          </p:cNvSpPr>
          <p:nvPr/>
        </p:nvSpPr>
        <p:spPr bwMode="auto">
          <a:xfrm>
            <a:off x="3886201" y="5904955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9719" name="Oval 21"/>
          <p:cNvSpPr>
            <a:spLocks noChangeArrowheads="1"/>
          </p:cNvSpPr>
          <p:nvPr/>
        </p:nvSpPr>
        <p:spPr bwMode="auto">
          <a:xfrm>
            <a:off x="7620001" y="2018755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9720" name="Oval 22"/>
          <p:cNvSpPr>
            <a:spLocks noChangeArrowheads="1"/>
          </p:cNvSpPr>
          <p:nvPr/>
        </p:nvSpPr>
        <p:spPr bwMode="auto">
          <a:xfrm>
            <a:off x="8229601" y="2552155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9721" name="Oval 23"/>
          <p:cNvSpPr>
            <a:spLocks noChangeArrowheads="1"/>
          </p:cNvSpPr>
          <p:nvPr/>
        </p:nvSpPr>
        <p:spPr bwMode="auto">
          <a:xfrm>
            <a:off x="8839201" y="1485355"/>
            <a:ext cx="257175" cy="257175"/>
          </a:xfrm>
          <a:prstGeom prst="ellipse">
            <a:avLst/>
          </a:prstGeom>
          <a:solidFill>
            <a:srgbClr val="A6D3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408600" name="Freeform 24"/>
          <p:cNvSpPr>
            <a:spLocks/>
          </p:cNvSpPr>
          <p:nvPr/>
        </p:nvSpPr>
        <p:spPr bwMode="auto">
          <a:xfrm>
            <a:off x="6096000" y="1637754"/>
            <a:ext cx="2895600" cy="584200"/>
          </a:xfrm>
          <a:custGeom>
            <a:avLst/>
            <a:gdLst>
              <a:gd name="T0" fmla="*/ 0 w 1824"/>
              <a:gd name="T1" fmla="*/ 192 h 368"/>
              <a:gd name="T2" fmla="*/ 1056 w 1824"/>
              <a:gd name="T3" fmla="*/ 336 h 368"/>
              <a:gd name="T4" fmla="*/ 1824 w 1824"/>
              <a:gd name="T5" fmla="*/ 0 h 368"/>
              <a:gd name="T6" fmla="*/ 0 60000 65536"/>
              <a:gd name="T7" fmla="*/ 0 60000 65536"/>
              <a:gd name="T8" fmla="*/ 0 60000 65536"/>
              <a:gd name="T9" fmla="*/ 0 w 1824"/>
              <a:gd name="T10" fmla="*/ 0 h 368"/>
              <a:gd name="T11" fmla="*/ 1824 w 1824"/>
              <a:gd name="T12" fmla="*/ 368 h 3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368">
                <a:moveTo>
                  <a:pt x="0" y="192"/>
                </a:moveTo>
                <a:cubicBezTo>
                  <a:pt x="376" y="280"/>
                  <a:pt x="752" y="368"/>
                  <a:pt x="1056" y="336"/>
                </a:cubicBezTo>
                <a:cubicBezTo>
                  <a:pt x="1360" y="304"/>
                  <a:pt x="1696" y="56"/>
                  <a:pt x="18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08601" name="Freeform 25"/>
          <p:cNvSpPr>
            <a:spLocks/>
          </p:cNvSpPr>
          <p:nvPr/>
        </p:nvSpPr>
        <p:spPr bwMode="auto">
          <a:xfrm>
            <a:off x="3200400" y="2844254"/>
            <a:ext cx="2209800" cy="1079500"/>
          </a:xfrm>
          <a:custGeom>
            <a:avLst/>
            <a:gdLst>
              <a:gd name="T0" fmla="*/ 0 w 1392"/>
              <a:gd name="T1" fmla="*/ 392 h 680"/>
              <a:gd name="T2" fmla="*/ 336 w 1392"/>
              <a:gd name="T3" fmla="*/ 8 h 680"/>
              <a:gd name="T4" fmla="*/ 816 w 1392"/>
              <a:gd name="T5" fmla="*/ 344 h 680"/>
              <a:gd name="T6" fmla="*/ 1104 w 1392"/>
              <a:gd name="T7" fmla="*/ 632 h 680"/>
              <a:gd name="T8" fmla="*/ 1392 w 1392"/>
              <a:gd name="T9" fmla="*/ 632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680"/>
              <a:gd name="T17" fmla="*/ 1392 w 139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680">
                <a:moveTo>
                  <a:pt x="0" y="392"/>
                </a:moveTo>
                <a:cubicBezTo>
                  <a:pt x="100" y="204"/>
                  <a:pt x="200" y="16"/>
                  <a:pt x="336" y="8"/>
                </a:cubicBezTo>
                <a:cubicBezTo>
                  <a:pt x="472" y="0"/>
                  <a:pt x="688" y="240"/>
                  <a:pt x="816" y="344"/>
                </a:cubicBezTo>
                <a:cubicBezTo>
                  <a:pt x="944" y="448"/>
                  <a:pt x="1008" y="584"/>
                  <a:pt x="1104" y="632"/>
                </a:cubicBezTo>
                <a:cubicBezTo>
                  <a:pt x="1200" y="680"/>
                  <a:pt x="1344" y="632"/>
                  <a:pt x="1392" y="6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08602" name="Freeform 26"/>
          <p:cNvSpPr>
            <a:spLocks/>
          </p:cNvSpPr>
          <p:nvPr/>
        </p:nvSpPr>
        <p:spPr bwMode="auto">
          <a:xfrm>
            <a:off x="5486400" y="2171154"/>
            <a:ext cx="2286000" cy="1676400"/>
          </a:xfrm>
          <a:custGeom>
            <a:avLst/>
            <a:gdLst>
              <a:gd name="T0" fmla="*/ 0 w 1440"/>
              <a:gd name="T1" fmla="*/ 1056 h 1056"/>
              <a:gd name="T2" fmla="*/ 1440 w 1440"/>
              <a:gd name="T3" fmla="*/ 0 h 1056"/>
              <a:gd name="T4" fmla="*/ 0 60000 65536"/>
              <a:gd name="T5" fmla="*/ 0 60000 65536"/>
              <a:gd name="T6" fmla="*/ 0 w 1440"/>
              <a:gd name="T7" fmla="*/ 0 h 1056"/>
              <a:gd name="T8" fmla="*/ 1440 w 1440"/>
              <a:gd name="T9" fmla="*/ 1056 h 10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056">
                <a:moveTo>
                  <a:pt x="0" y="1056"/>
                </a:moveTo>
                <a:cubicBezTo>
                  <a:pt x="632" y="576"/>
                  <a:pt x="1264" y="96"/>
                  <a:pt x="1440" y="0"/>
                </a:cubicBezTo>
              </a:path>
            </a:pathLst>
          </a:custGeom>
          <a:solidFill>
            <a:srgbClr val="A6D32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08603" name="Freeform 27"/>
          <p:cNvSpPr>
            <a:spLocks/>
          </p:cNvSpPr>
          <p:nvPr/>
        </p:nvSpPr>
        <p:spPr bwMode="auto">
          <a:xfrm>
            <a:off x="7073900" y="2171154"/>
            <a:ext cx="1397000" cy="3886200"/>
          </a:xfrm>
          <a:custGeom>
            <a:avLst/>
            <a:gdLst>
              <a:gd name="T0" fmla="*/ 440 w 880"/>
              <a:gd name="T1" fmla="*/ 0 h 2448"/>
              <a:gd name="T2" fmla="*/ 872 w 880"/>
              <a:gd name="T3" fmla="*/ 288 h 2448"/>
              <a:gd name="T4" fmla="*/ 392 w 880"/>
              <a:gd name="T5" fmla="*/ 720 h 2448"/>
              <a:gd name="T6" fmla="*/ 8 w 880"/>
              <a:gd name="T7" fmla="*/ 1776 h 2448"/>
              <a:gd name="T8" fmla="*/ 344 w 880"/>
              <a:gd name="T9" fmla="*/ 2448 h 2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0"/>
              <a:gd name="T16" fmla="*/ 0 h 2448"/>
              <a:gd name="T17" fmla="*/ 880 w 880"/>
              <a:gd name="T18" fmla="*/ 2448 h 24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0" h="2448">
                <a:moveTo>
                  <a:pt x="440" y="0"/>
                </a:moveTo>
                <a:cubicBezTo>
                  <a:pt x="660" y="84"/>
                  <a:pt x="880" y="168"/>
                  <a:pt x="872" y="288"/>
                </a:cubicBezTo>
                <a:cubicBezTo>
                  <a:pt x="864" y="408"/>
                  <a:pt x="536" y="472"/>
                  <a:pt x="392" y="720"/>
                </a:cubicBezTo>
                <a:cubicBezTo>
                  <a:pt x="248" y="968"/>
                  <a:pt x="16" y="1488"/>
                  <a:pt x="8" y="1776"/>
                </a:cubicBezTo>
                <a:cubicBezTo>
                  <a:pt x="0" y="2064"/>
                  <a:pt x="280" y="2344"/>
                  <a:pt x="344" y="24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08604" name="Freeform 28"/>
          <p:cNvSpPr>
            <a:spLocks/>
          </p:cNvSpPr>
          <p:nvPr/>
        </p:nvSpPr>
        <p:spPr bwMode="auto">
          <a:xfrm>
            <a:off x="6324600" y="6057354"/>
            <a:ext cx="1371600" cy="1588"/>
          </a:xfrm>
          <a:custGeom>
            <a:avLst/>
            <a:gdLst>
              <a:gd name="T0" fmla="*/ 864 w 864"/>
              <a:gd name="T1" fmla="*/ 0 h 1"/>
              <a:gd name="T2" fmla="*/ 0 w 864"/>
              <a:gd name="T3" fmla="*/ 0 h 1"/>
              <a:gd name="T4" fmla="*/ 0 60000 65536"/>
              <a:gd name="T5" fmla="*/ 0 60000 65536"/>
              <a:gd name="T6" fmla="*/ 0 w 864"/>
              <a:gd name="T7" fmla="*/ 0 h 1"/>
              <a:gd name="T8" fmla="*/ 864 w 86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64" h="1">
                <a:moveTo>
                  <a:pt x="864" y="0"/>
                </a:moveTo>
                <a:cubicBezTo>
                  <a:pt x="504" y="0"/>
                  <a:pt x="144" y="0"/>
                  <a:pt x="0" y="0"/>
                </a:cubicBezTo>
              </a:path>
            </a:pathLst>
          </a:custGeom>
          <a:solidFill>
            <a:srgbClr val="A6D32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08605" name="Freeform 29"/>
          <p:cNvSpPr>
            <a:spLocks/>
          </p:cNvSpPr>
          <p:nvPr/>
        </p:nvSpPr>
        <p:spPr bwMode="auto">
          <a:xfrm>
            <a:off x="4876800" y="4190454"/>
            <a:ext cx="2209800" cy="1866900"/>
          </a:xfrm>
          <a:custGeom>
            <a:avLst/>
            <a:gdLst>
              <a:gd name="T0" fmla="*/ 1392 w 1392"/>
              <a:gd name="T1" fmla="*/ 1176 h 1176"/>
              <a:gd name="T2" fmla="*/ 912 w 1392"/>
              <a:gd name="T3" fmla="*/ 504 h 1176"/>
              <a:gd name="T4" fmla="*/ 384 w 1392"/>
              <a:gd name="T5" fmla="*/ 72 h 1176"/>
              <a:gd name="T6" fmla="*/ 0 w 1392"/>
              <a:gd name="T7" fmla="*/ 72 h 1176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176"/>
              <a:gd name="T14" fmla="*/ 1392 w 1392"/>
              <a:gd name="T15" fmla="*/ 1176 h 1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176">
                <a:moveTo>
                  <a:pt x="1392" y="1176"/>
                </a:moveTo>
                <a:cubicBezTo>
                  <a:pt x="1236" y="932"/>
                  <a:pt x="1080" y="688"/>
                  <a:pt x="912" y="504"/>
                </a:cubicBezTo>
                <a:cubicBezTo>
                  <a:pt x="744" y="320"/>
                  <a:pt x="536" y="144"/>
                  <a:pt x="384" y="72"/>
                </a:cubicBezTo>
                <a:cubicBezTo>
                  <a:pt x="232" y="0"/>
                  <a:pt x="64" y="72"/>
                  <a:pt x="0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08606" name="Freeform 30"/>
          <p:cNvSpPr>
            <a:spLocks/>
          </p:cNvSpPr>
          <p:nvPr/>
        </p:nvSpPr>
        <p:spPr bwMode="auto">
          <a:xfrm>
            <a:off x="4495800" y="4304754"/>
            <a:ext cx="381000" cy="1752600"/>
          </a:xfrm>
          <a:custGeom>
            <a:avLst/>
            <a:gdLst>
              <a:gd name="T0" fmla="*/ 240 w 240"/>
              <a:gd name="T1" fmla="*/ 0 h 1104"/>
              <a:gd name="T2" fmla="*/ 0 w 240"/>
              <a:gd name="T3" fmla="*/ 1104 h 1104"/>
              <a:gd name="T4" fmla="*/ 0 60000 65536"/>
              <a:gd name="T5" fmla="*/ 0 60000 65536"/>
              <a:gd name="T6" fmla="*/ 0 w 240"/>
              <a:gd name="T7" fmla="*/ 0 h 1104"/>
              <a:gd name="T8" fmla="*/ 240 w 240"/>
              <a:gd name="T9" fmla="*/ 1104 h 11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1104">
                <a:moveTo>
                  <a:pt x="240" y="0"/>
                </a:moveTo>
                <a:cubicBezTo>
                  <a:pt x="140" y="460"/>
                  <a:pt x="40" y="920"/>
                  <a:pt x="0" y="1104"/>
                </a:cubicBezTo>
              </a:path>
            </a:pathLst>
          </a:custGeom>
          <a:solidFill>
            <a:srgbClr val="A6D32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08607" name="Freeform 31"/>
          <p:cNvSpPr>
            <a:spLocks/>
          </p:cNvSpPr>
          <p:nvPr/>
        </p:nvSpPr>
        <p:spPr bwMode="auto">
          <a:xfrm>
            <a:off x="3581400" y="6057354"/>
            <a:ext cx="914400" cy="1588"/>
          </a:xfrm>
          <a:custGeom>
            <a:avLst/>
            <a:gdLst>
              <a:gd name="T0" fmla="*/ 576 w 576"/>
              <a:gd name="T1" fmla="*/ 0 h 1"/>
              <a:gd name="T2" fmla="*/ 0 w 576"/>
              <a:gd name="T3" fmla="*/ 0 h 1"/>
              <a:gd name="T4" fmla="*/ 0 60000 65536"/>
              <a:gd name="T5" fmla="*/ 0 60000 65536"/>
              <a:gd name="T6" fmla="*/ 0 w 576"/>
              <a:gd name="T7" fmla="*/ 0 h 1"/>
              <a:gd name="T8" fmla="*/ 576 w 57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6" h="1">
                <a:moveTo>
                  <a:pt x="576" y="0"/>
                </a:moveTo>
                <a:cubicBezTo>
                  <a:pt x="340" y="0"/>
                  <a:pt x="104" y="0"/>
                  <a:pt x="0" y="0"/>
                </a:cubicBezTo>
              </a:path>
            </a:pathLst>
          </a:custGeom>
          <a:solidFill>
            <a:srgbClr val="A6D32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08608" name="Freeform 32"/>
          <p:cNvSpPr>
            <a:spLocks/>
          </p:cNvSpPr>
          <p:nvPr/>
        </p:nvSpPr>
        <p:spPr bwMode="auto">
          <a:xfrm>
            <a:off x="4038600" y="4533354"/>
            <a:ext cx="1588" cy="1524000"/>
          </a:xfrm>
          <a:custGeom>
            <a:avLst/>
            <a:gdLst>
              <a:gd name="T0" fmla="*/ 0 w 1"/>
              <a:gd name="T1" fmla="*/ 960 h 960"/>
              <a:gd name="T2" fmla="*/ 0 w 1"/>
              <a:gd name="T3" fmla="*/ 0 h 960"/>
              <a:gd name="T4" fmla="*/ 0 60000 65536"/>
              <a:gd name="T5" fmla="*/ 0 60000 65536"/>
              <a:gd name="T6" fmla="*/ 0 w 1"/>
              <a:gd name="T7" fmla="*/ 0 h 960"/>
              <a:gd name="T8" fmla="*/ 1 w 1"/>
              <a:gd name="T9" fmla="*/ 960 h 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60">
                <a:moveTo>
                  <a:pt x="0" y="960"/>
                </a:moveTo>
                <a:cubicBezTo>
                  <a:pt x="0" y="560"/>
                  <a:pt x="0" y="160"/>
                  <a:pt x="0" y="0"/>
                </a:cubicBezTo>
              </a:path>
            </a:pathLst>
          </a:custGeom>
          <a:solidFill>
            <a:srgbClr val="A6D32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08609" name="Freeform 33"/>
          <p:cNvSpPr>
            <a:spLocks/>
          </p:cNvSpPr>
          <p:nvPr/>
        </p:nvSpPr>
        <p:spPr bwMode="auto">
          <a:xfrm>
            <a:off x="3581400" y="4533354"/>
            <a:ext cx="1588" cy="1524000"/>
          </a:xfrm>
          <a:custGeom>
            <a:avLst/>
            <a:gdLst>
              <a:gd name="T0" fmla="*/ 0 w 1"/>
              <a:gd name="T1" fmla="*/ 960 h 960"/>
              <a:gd name="T2" fmla="*/ 0 w 1"/>
              <a:gd name="T3" fmla="*/ 0 h 960"/>
              <a:gd name="T4" fmla="*/ 0 60000 65536"/>
              <a:gd name="T5" fmla="*/ 0 60000 65536"/>
              <a:gd name="T6" fmla="*/ 0 w 1"/>
              <a:gd name="T7" fmla="*/ 0 h 960"/>
              <a:gd name="T8" fmla="*/ 1 w 1"/>
              <a:gd name="T9" fmla="*/ 960 h 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60">
                <a:moveTo>
                  <a:pt x="0" y="960"/>
                </a:moveTo>
                <a:cubicBezTo>
                  <a:pt x="0" y="560"/>
                  <a:pt x="0" y="160"/>
                  <a:pt x="0" y="0"/>
                </a:cubicBezTo>
              </a:path>
            </a:pathLst>
          </a:custGeom>
          <a:solidFill>
            <a:srgbClr val="A6D32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08610" name="Freeform 34"/>
          <p:cNvSpPr>
            <a:spLocks/>
          </p:cNvSpPr>
          <p:nvPr/>
        </p:nvSpPr>
        <p:spPr bwMode="auto">
          <a:xfrm>
            <a:off x="3581400" y="3352254"/>
            <a:ext cx="914400" cy="1181100"/>
          </a:xfrm>
          <a:custGeom>
            <a:avLst/>
            <a:gdLst>
              <a:gd name="T0" fmla="*/ 0 w 576"/>
              <a:gd name="T1" fmla="*/ 744 h 744"/>
              <a:gd name="T2" fmla="*/ 192 w 576"/>
              <a:gd name="T3" fmla="*/ 120 h 744"/>
              <a:gd name="T4" fmla="*/ 576 w 576"/>
              <a:gd name="T5" fmla="*/ 24 h 744"/>
              <a:gd name="T6" fmla="*/ 0 60000 65536"/>
              <a:gd name="T7" fmla="*/ 0 60000 65536"/>
              <a:gd name="T8" fmla="*/ 0 60000 65536"/>
              <a:gd name="T9" fmla="*/ 0 w 576"/>
              <a:gd name="T10" fmla="*/ 0 h 744"/>
              <a:gd name="T11" fmla="*/ 576 w 576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744">
                <a:moveTo>
                  <a:pt x="0" y="744"/>
                </a:moveTo>
                <a:cubicBezTo>
                  <a:pt x="48" y="492"/>
                  <a:pt x="96" y="240"/>
                  <a:pt x="192" y="120"/>
                </a:cubicBezTo>
                <a:cubicBezTo>
                  <a:pt x="288" y="0"/>
                  <a:pt x="512" y="40"/>
                  <a:pt x="576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08611" name="Freeform 35"/>
          <p:cNvSpPr>
            <a:spLocks/>
          </p:cNvSpPr>
          <p:nvPr/>
        </p:nvSpPr>
        <p:spPr bwMode="auto">
          <a:xfrm>
            <a:off x="6324600" y="4990554"/>
            <a:ext cx="1588" cy="1066800"/>
          </a:xfrm>
          <a:custGeom>
            <a:avLst/>
            <a:gdLst>
              <a:gd name="T0" fmla="*/ 0 w 1"/>
              <a:gd name="T1" fmla="*/ 672 h 672"/>
              <a:gd name="T2" fmla="*/ 0 w 1"/>
              <a:gd name="T3" fmla="*/ 0 h 672"/>
              <a:gd name="T4" fmla="*/ 0 60000 65536"/>
              <a:gd name="T5" fmla="*/ 0 60000 65536"/>
              <a:gd name="T6" fmla="*/ 0 w 1"/>
              <a:gd name="T7" fmla="*/ 0 h 672"/>
              <a:gd name="T8" fmla="*/ 1 w 1"/>
              <a:gd name="T9" fmla="*/ 672 h 6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72">
                <a:moveTo>
                  <a:pt x="0" y="672"/>
                </a:moveTo>
                <a:cubicBezTo>
                  <a:pt x="0" y="392"/>
                  <a:pt x="0" y="112"/>
                  <a:pt x="0" y="0"/>
                </a:cubicBezTo>
              </a:path>
            </a:pathLst>
          </a:custGeom>
          <a:solidFill>
            <a:srgbClr val="A6D32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34" name="Rectangle 36"/>
          <p:cNvSpPr>
            <a:spLocks noChangeArrowheads="1"/>
          </p:cNvSpPr>
          <p:nvPr/>
        </p:nvSpPr>
        <p:spPr bwMode="auto">
          <a:xfrm>
            <a:off x="736600" y="221704"/>
            <a:ext cx="713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4400" b="1" dirty="0" err="1">
                <a:solidFill>
                  <a:srgbClr val="4079FE"/>
                </a:solidFill>
                <a:latin typeface="Georgia" panose="02040502050405020303" pitchFamily="18" charset="0"/>
              </a:rPr>
              <a:t>What</a:t>
            </a:r>
            <a:r>
              <a:rPr lang="de-DE" sz="4400" b="1" dirty="0">
                <a:solidFill>
                  <a:srgbClr val="4079FE"/>
                </a:solidFill>
                <a:latin typeface="Georgia" panose="02040502050405020303" pitchFamily="18" charset="0"/>
              </a:rPr>
              <a:t> </a:t>
            </a:r>
            <a:r>
              <a:rPr lang="de-DE" sz="4400" b="1" dirty="0" err="1">
                <a:solidFill>
                  <a:srgbClr val="4079FE"/>
                </a:solidFill>
                <a:latin typeface="Georgia" panose="02040502050405020303" pitchFamily="18" charset="0"/>
              </a:rPr>
              <a:t>can</a:t>
            </a:r>
            <a:r>
              <a:rPr lang="de-DE" sz="4400" b="1" dirty="0">
                <a:solidFill>
                  <a:srgbClr val="4079FE"/>
                </a:solidFill>
                <a:latin typeface="Georgia" panose="02040502050405020303" pitchFamily="18" charset="0"/>
              </a:rPr>
              <a:t> </a:t>
            </a:r>
            <a:r>
              <a:rPr lang="de-DE" sz="4400" b="1" dirty="0" err="1">
                <a:solidFill>
                  <a:srgbClr val="4079FE"/>
                </a:solidFill>
                <a:latin typeface="Georgia" panose="02040502050405020303" pitchFamily="18" charset="0"/>
              </a:rPr>
              <a:t>you</a:t>
            </a:r>
            <a:r>
              <a:rPr lang="de-DE" sz="4400" b="1" dirty="0">
                <a:solidFill>
                  <a:srgbClr val="4079FE"/>
                </a:solidFill>
                <a:latin typeface="Georgia" panose="02040502050405020303" pitchFamily="18" charset="0"/>
              </a:rPr>
              <a:t> </a:t>
            </a:r>
            <a:r>
              <a:rPr lang="de-DE" sz="4400" b="1" dirty="0" err="1">
                <a:solidFill>
                  <a:srgbClr val="4079FE"/>
                </a:solidFill>
                <a:latin typeface="Georgia" panose="02040502050405020303" pitchFamily="18" charset="0"/>
              </a:rPr>
              <a:t>see</a:t>
            </a:r>
            <a:r>
              <a:rPr lang="de-DE" sz="4400" b="1" dirty="0">
                <a:solidFill>
                  <a:srgbClr val="4079FE"/>
                </a:solidFill>
                <a:latin typeface="Georgia" panose="02040502050405020303" pitchFamily="18" charset="0"/>
              </a:rPr>
              <a:t>?</a:t>
            </a:r>
            <a:endParaRPr lang="de-AT" sz="4400" b="1" dirty="0">
              <a:solidFill>
                <a:srgbClr val="4079F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5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600" grpId="0" animBg="1"/>
      <p:bldP spid="408601" grpId="0" animBg="1"/>
      <p:bldP spid="408602" grpId="0" animBg="1"/>
      <p:bldP spid="408603" grpId="0" animBg="1"/>
      <p:bldP spid="408604" grpId="0" animBg="1"/>
      <p:bldP spid="408605" grpId="0" animBg="1"/>
      <p:bldP spid="408606" grpId="0" animBg="1"/>
      <p:bldP spid="408607" grpId="0" animBg="1"/>
      <p:bldP spid="408608" grpId="0" animBg="1"/>
      <p:bldP spid="408609" grpId="0" animBg="1"/>
      <p:bldP spid="408610" grpId="0" animBg="1"/>
      <p:bldP spid="4086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501106" y="315625"/>
            <a:ext cx="9230816" cy="1143000"/>
          </a:xfrm>
        </p:spPr>
        <p:txBody>
          <a:bodyPr/>
          <a:lstStyle/>
          <a:p>
            <a:r>
              <a:rPr lang="de-DE" sz="3600" dirty="0"/>
              <a:t>The </a:t>
            </a:r>
            <a:r>
              <a:rPr lang="de-DE" sz="3600" dirty="0" err="1"/>
              <a:t>steps</a:t>
            </a:r>
            <a:r>
              <a:rPr lang="de-DE" sz="3600" dirty="0"/>
              <a:t> </a:t>
            </a:r>
            <a:r>
              <a:rPr lang="de-DE" sz="3600" dirty="0" err="1"/>
              <a:t>to</a:t>
            </a:r>
            <a:r>
              <a:rPr lang="de-DE" sz="3600" dirty="0"/>
              <a:t> </a:t>
            </a:r>
            <a:r>
              <a:rPr lang="de-DE" sz="3600" dirty="0" err="1"/>
              <a:t>competitiveness</a:t>
            </a:r>
            <a:endParaRPr lang="de-DE" sz="3600" dirty="0"/>
          </a:p>
        </p:txBody>
      </p:sp>
      <p:pic>
        <p:nvPicPr>
          <p:cNvPr id="33818" name="Picture 27" descr="j007879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14394" y="1634837"/>
            <a:ext cx="1211546" cy="657312"/>
          </a:xfrm>
          <a:noFill/>
        </p:spPr>
      </p:pic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1773239" y="4619625"/>
            <a:ext cx="1216025" cy="44608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b="1">
                <a:solidFill>
                  <a:schemeClr val="bg1"/>
                </a:solidFill>
                <a:latin typeface="Georgia" panose="02040502050405020303" pitchFamily="18" charset="0"/>
              </a:rPr>
              <a:t>Symbols</a:t>
            </a: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2836864" y="4268789"/>
            <a:ext cx="1216025" cy="446087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b="1">
                <a:solidFill>
                  <a:schemeClr val="bg1"/>
                </a:solidFill>
                <a:latin typeface="Georgia" panose="02040502050405020303" pitchFamily="18" charset="0"/>
              </a:rPr>
              <a:t>Data</a:t>
            </a: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900489" y="3903664"/>
            <a:ext cx="1216025" cy="446087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b="1">
                <a:solidFill>
                  <a:schemeClr val="bg1"/>
                </a:solidFill>
                <a:latin typeface="Georgia" panose="02040502050405020303" pitchFamily="18" charset="0"/>
              </a:rPr>
              <a:t>Information</a:t>
            </a:r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4962526" y="3540125"/>
            <a:ext cx="1216025" cy="44608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b="1">
                <a:solidFill>
                  <a:schemeClr val="bg1"/>
                </a:solidFill>
                <a:latin typeface="Georgia" panose="02040502050405020303" pitchFamily="18" charset="0"/>
              </a:rPr>
              <a:t>Knowledge</a:t>
            </a:r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6024564" y="3187700"/>
            <a:ext cx="1216025" cy="44608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b="1" err="1">
                <a:solidFill>
                  <a:schemeClr val="bg1"/>
                </a:solidFill>
                <a:latin typeface="Georgia" panose="02040502050405020303" pitchFamily="18" charset="0"/>
              </a:rPr>
              <a:t>Ability</a:t>
            </a:r>
            <a:endParaRPr lang="de-DE" sz="1400" b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7077076" y="2814639"/>
            <a:ext cx="1216025" cy="446087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b="1">
                <a:solidFill>
                  <a:schemeClr val="bg1"/>
                </a:solidFill>
                <a:latin typeface="Georgia" panose="02040502050405020303" pitchFamily="18" charset="0"/>
              </a:rPr>
              <a:t>Action</a:t>
            </a:r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8140701" y="2460625"/>
            <a:ext cx="1216025" cy="44608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b="1">
                <a:solidFill>
                  <a:schemeClr val="bg1"/>
                </a:solidFill>
                <a:latin typeface="Georgia" panose="02040502050405020303" pitchFamily="18" charset="0"/>
              </a:rPr>
              <a:t>Competence</a:t>
            </a:r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9205914" y="2098675"/>
            <a:ext cx="1216025" cy="44608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b="1" err="1">
                <a:solidFill>
                  <a:schemeClr val="bg1"/>
                </a:solidFill>
                <a:latin typeface="Georgia" panose="02040502050405020303" pitchFamily="18" charset="0"/>
              </a:rPr>
              <a:t>Competitive</a:t>
            </a:r>
            <a:br>
              <a:rPr lang="de-DE" sz="1400" b="1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de-DE" sz="1400" b="1" err="1">
                <a:solidFill>
                  <a:schemeClr val="bg1"/>
                </a:solidFill>
                <a:latin typeface="Georgia" panose="02040502050405020303" pitchFamily="18" charset="0"/>
              </a:rPr>
              <a:t>ness</a:t>
            </a:r>
            <a:endParaRPr lang="de-DE" sz="1400" b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3805" name="Text Box 12"/>
          <p:cNvSpPr txBox="1">
            <a:spLocks noChangeArrowheads="1"/>
          </p:cNvSpPr>
          <p:nvPr/>
        </p:nvSpPr>
        <p:spPr bwMode="auto">
          <a:xfrm>
            <a:off x="3005138" y="4689476"/>
            <a:ext cx="8318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00">
                <a:solidFill>
                  <a:srgbClr val="000000"/>
                </a:solidFill>
                <a:latin typeface="Georgia" panose="02040502050405020303" pitchFamily="18" charset="0"/>
              </a:rPr>
              <a:t>+ Syntax</a:t>
            </a:r>
          </a:p>
        </p:txBody>
      </p:sp>
      <p:sp>
        <p:nvSpPr>
          <p:cNvPr id="33806" name="Text Box 13"/>
          <p:cNvSpPr txBox="1">
            <a:spLocks noChangeArrowheads="1"/>
          </p:cNvSpPr>
          <p:nvPr/>
        </p:nvSpPr>
        <p:spPr bwMode="auto">
          <a:xfrm>
            <a:off x="9321800" y="2530475"/>
            <a:ext cx="111761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00">
                <a:solidFill>
                  <a:srgbClr val="000000"/>
                </a:solidFill>
                <a:latin typeface="Georgia" panose="02040502050405020303" pitchFamily="18" charset="0"/>
              </a:rPr>
              <a:t>+ </a:t>
            </a:r>
            <a:r>
              <a:rPr lang="de-DE" sz="1300" err="1">
                <a:solidFill>
                  <a:srgbClr val="000000"/>
                </a:solidFill>
                <a:latin typeface="Georgia" panose="02040502050405020303" pitchFamily="18" charset="0"/>
              </a:rPr>
              <a:t>Uniquness</a:t>
            </a:r>
            <a:endParaRPr lang="de-DE" sz="13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3807" name="Text Box 14"/>
          <p:cNvSpPr txBox="1">
            <a:spLocks noChangeArrowheads="1"/>
          </p:cNvSpPr>
          <p:nvPr/>
        </p:nvSpPr>
        <p:spPr bwMode="auto">
          <a:xfrm>
            <a:off x="8275639" y="2868613"/>
            <a:ext cx="12442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00">
                <a:solidFill>
                  <a:srgbClr val="000000"/>
                </a:solidFill>
                <a:latin typeface="Georgia" panose="02040502050405020303" pitchFamily="18" charset="0"/>
              </a:rPr>
              <a:t>+ </a:t>
            </a:r>
            <a:r>
              <a:rPr lang="de-DE" sz="1300" err="1">
                <a:solidFill>
                  <a:srgbClr val="000000"/>
                </a:solidFill>
                <a:latin typeface="Georgia" panose="02040502050405020303" pitchFamily="18" charset="0"/>
              </a:rPr>
              <a:t>Added</a:t>
            </a:r>
            <a:r>
              <a:rPr lang="de-DE" sz="130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de-DE" sz="1300" err="1">
                <a:solidFill>
                  <a:srgbClr val="000000"/>
                </a:solidFill>
                <a:latin typeface="Georgia" panose="02040502050405020303" pitchFamily="18" charset="0"/>
              </a:rPr>
              <a:t>value</a:t>
            </a:r>
            <a:endParaRPr lang="de-DE" sz="13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3808" name="Text Box 15"/>
          <p:cNvSpPr txBox="1">
            <a:spLocks noChangeArrowheads="1"/>
          </p:cNvSpPr>
          <p:nvPr/>
        </p:nvSpPr>
        <p:spPr bwMode="auto">
          <a:xfrm>
            <a:off x="7232651" y="3241675"/>
            <a:ext cx="114165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00">
                <a:solidFill>
                  <a:srgbClr val="000000"/>
                </a:solidFill>
                <a:latin typeface="Georgia" panose="02040502050405020303" pitchFamily="18" charset="0"/>
              </a:rPr>
              <a:t>+ Motivation</a:t>
            </a:r>
          </a:p>
        </p:txBody>
      </p:sp>
      <p:sp>
        <p:nvSpPr>
          <p:cNvPr id="33809" name="Text Box 16"/>
          <p:cNvSpPr txBox="1">
            <a:spLocks noChangeArrowheads="1"/>
          </p:cNvSpPr>
          <p:nvPr/>
        </p:nvSpPr>
        <p:spPr bwMode="auto">
          <a:xfrm>
            <a:off x="6176963" y="3613150"/>
            <a:ext cx="73129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00">
                <a:solidFill>
                  <a:srgbClr val="000000"/>
                </a:solidFill>
                <a:latin typeface="Georgia" panose="02040502050405020303" pitchFamily="18" charset="0"/>
              </a:rPr>
              <a:t>+ Skills</a:t>
            </a:r>
          </a:p>
        </p:txBody>
      </p:sp>
      <p:sp>
        <p:nvSpPr>
          <p:cNvPr id="33810" name="Text Box 17"/>
          <p:cNvSpPr txBox="1">
            <a:spLocks noChangeArrowheads="1"/>
          </p:cNvSpPr>
          <p:nvPr/>
        </p:nvSpPr>
        <p:spPr bwMode="auto">
          <a:xfrm>
            <a:off x="5133976" y="3973514"/>
            <a:ext cx="117371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00">
                <a:solidFill>
                  <a:srgbClr val="000000"/>
                </a:solidFill>
                <a:latin typeface="Georgia" panose="02040502050405020303" pitchFamily="18" charset="0"/>
              </a:rPr>
              <a:t>+ Relation </a:t>
            </a:r>
            <a:r>
              <a:rPr lang="de-DE" sz="1300" err="1">
                <a:solidFill>
                  <a:srgbClr val="000000"/>
                </a:solidFill>
                <a:latin typeface="Georgia" panose="02040502050405020303" pitchFamily="18" charset="0"/>
              </a:rPr>
              <a:t>to</a:t>
            </a:r>
            <a:r>
              <a:rPr lang="de-DE" sz="130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br>
              <a:rPr lang="de-DE" sz="130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de-DE" sz="1300" err="1">
                <a:solidFill>
                  <a:srgbClr val="000000"/>
                </a:solidFill>
                <a:latin typeface="Georgia" panose="02040502050405020303" pitchFamily="18" charset="0"/>
              </a:rPr>
              <a:t>experience</a:t>
            </a:r>
            <a:endParaRPr lang="de-DE" sz="13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3811" name="Text Box 18"/>
          <p:cNvSpPr txBox="1">
            <a:spLocks noChangeArrowheads="1"/>
          </p:cNvSpPr>
          <p:nvPr/>
        </p:nvSpPr>
        <p:spPr bwMode="auto">
          <a:xfrm>
            <a:off x="4076701" y="4333875"/>
            <a:ext cx="97013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00">
                <a:solidFill>
                  <a:srgbClr val="000000"/>
                </a:solidFill>
                <a:latin typeface="Georgia" panose="02040502050405020303" pitchFamily="18" charset="0"/>
              </a:rPr>
              <a:t>+ </a:t>
            </a:r>
            <a:r>
              <a:rPr lang="de-DE" sz="1300" err="1">
                <a:solidFill>
                  <a:srgbClr val="000000"/>
                </a:solidFill>
                <a:latin typeface="Georgia" panose="02040502050405020303" pitchFamily="18" charset="0"/>
              </a:rPr>
              <a:t>Meaning</a:t>
            </a:r>
            <a:endParaRPr lang="de-DE" sz="13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3812" name="Text Box 19"/>
          <p:cNvSpPr txBox="1">
            <a:spLocks noChangeArrowheads="1"/>
          </p:cNvSpPr>
          <p:nvPr/>
        </p:nvSpPr>
        <p:spPr bwMode="auto">
          <a:xfrm>
            <a:off x="5487243" y="5905501"/>
            <a:ext cx="65229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>
                <a:solidFill>
                  <a:srgbClr val="000000"/>
                </a:solidFill>
                <a:latin typeface="Georgia" panose="02040502050405020303" pitchFamily="18" charset="0"/>
              </a:rPr>
              <a:t>Source: Klaus North, Wissensorientierte Unternehmensführung, 2002</a:t>
            </a:r>
          </a:p>
        </p:txBody>
      </p:sp>
      <p:sp>
        <p:nvSpPr>
          <p:cNvPr id="33813" name="Line 20"/>
          <p:cNvSpPr>
            <a:spLocks noChangeShapeType="1"/>
          </p:cNvSpPr>
          <p:nvPr/>
        </p:nvSpPr>
        <p:spPr bwMode="auto">
          <a:xfrm flipV="1">
            <a:off x="5526089" y="4092576"/>
            <a:ext cx="4840287" cy="1693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3814" name="Text Box 21"/>
          <p:cNvSpPr txBox="1">
            <a:spLocks noChangeArrowheads="1"/>
          </p:cNvSpPr>
          <p:nvPr/>
        </p:nvSpPr>
        <p:spPr bwMode="auto">
          <a:xfrm rot="-1175801">
            <a:off x="7168377" y="4934600"/>
            <a:ext cx="176843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00" b="1" err="1">
                <a:solidFill>
                  <a:srgbClr val="000000"/>
                </a:solidFill>
                <a:latin typeface="Georgia" panose="02040502050405020303" pitchFamily="18" charset="0"/>
              </a:rPr>
              <a:t>Operatational</a:t>
            </a:r>
            <a:r>
              <a:rPr lang="de-DE" sz="1300" b="1">
                <a:solidFill>
                  <a:srgbClr val="000000"/>
                </a:solidFill>
                <a:latin typeface="Georgia" panose="02040502050405020303" pitchFamily="18" charset="0"/>
              </a:rPr>
              <a:t> KM </a:t>
            </a:r>
          </a:p>
        </p:txBody>
      </p:sp>
      <p:sp>
        <p:nvSpPr>
          <p:cNvPr id="33815" name="Line 22"/>
          <p:cNvSpPr>
            <a:spLocks noChangeShapeType="1"/>
          </p:cNvSpPr>
          <p:nvPr/>
        </p:nvSpPr>
        <p:spPr bwMode="auto">
          <a:xfrm flipV="1">
            <a:off x="2854325" y="1911351"/>
            <a:ext cx="4840288" cy="1693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3816" name="Text Box 23"/>
          <p:cNvSpPr txBox="1">
            <a:spLocks noChangeArrowheads="1"/>
          </p:cNvSpPr>
          <p:nvPr/>
        </p:nvSpPr>
        <p:spPr bwMode="auto">
          <a:xfrm rot="-1101977">
            <a:off x="4579074" y="2429525"/>
            <a:ext cx="129554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00" b="1">
                <a:solidFill>
                  <a:srgbClr val="000000"/>
                </a:solidFill>
                <a:latin typeface="Georgia" panose="02040502050405020303" pitchFamily="18" charset="0"/>
              </a:rPr>
              <a:t>Strategic KM</a:t>
            </a:r>
          </a:p>
        </p:txBody>
      </p:sp>
    </p:spTree>
    <p:extLst>
      <p:ext uri="{BB962C8B-B14F-4D97-AF65-F5344CB8AC3E}">
        <p14:creationId xmlns:p14="http://schemas.microsoft.com/office/powerpoint/2010/main" val="4154697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3055903" y="2384505"/>
            <a:ext cx="61632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Knowledge Management is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targeted, integrated, and systematic approach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 identifying, acquiring, creating, sharing, applying, and capturing knowledge,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relevant to achieving the specific objectives of the organization.</a:t>
            </a:r>
          </a:p>
        </p:txBody>
      </p:sp>
      <p:sp>
        <p:nvSpPr>
          <p:cNvPr id="21" name="Rounded Rectangle 27"/>
          <p:cNvSpPr/>
          <p:nvPr/>
        </p:nvSpPr>
        <p:spPr>
          <a:xfrm>
            <a:off x="2307770" y="2026548"/>
            <a:ext cx="7576458" cy="3590288"/>
          </a:xfrm>
          <a:prstGeom prst="roundRect">
            <a:avLst/>
          </a:prstGeom>
          <a:noFill/>
          <a:ln w="57150">
            <a:solidFill>
              <a:srgbClr val="33CC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80B966-5C74-46E6-8433-F8A960E8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Knowledge Management: </a:t>
            </a:r>
            <a:br>
              <a:rPr lang="de-DE" dirty="0"/>
            </a:b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definition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1147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D235E-5071-4D04-BE62-9E4C3AA51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Content</a:t>
            </a:r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E3DBB7-59EA-4B59-A9B6-924CFD7C6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de-DE" dirty="0"/>
              <a:t>Knowledge </a:t>
            </a:r>
            <a:r>
              <a:rPr lang="de-DE" dirty="0" err="1"/>
              <a:t>is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heart</a:t>
            </a:r>
            <a:r>
              <a:rPr lang="de-DE" dirty="0"/>
              <a:t> of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endParaRPr lang="de-DE" dirty="0"/>
          </a:p>
          <a:p>
            <a:pPr>
              <a:lnSpc>
                <a:spcPct val="200000"/>
              </a:lnSpc>
            </a:pPr>
            <a:r>
              <a:rPr lang="de-DE" dirty="0"/>
              <a:t>KM for </a:t>
            </a:r>
            <a:r>
              <a:rPr lang="de-DE" dirty="0" err="1"/>
              <a:t>Biodiversity</a:t>
            </a:r>
            <a:r>
              <a:rPr lang="de-DE" dirty="0"/>
              <a:t> Initiative and Challenge 2023</a:t>
            </a:r>
          </a:p>
          <a:p>
            <a:pPr>
              <a:lnSpc>
                <a:spcPct val="200000"/>
              </a:lnSpc>
            </a:pPr>
            <a:r>
              <a:rPr lang="de-DE" dirty="0"/>
              <a:t>Implementation </a:t>
            </a:r>
            <a:r>
              <a:rPr lang="de-DE" dirty="0" err="1"/>
              <a:t>timetable</a:t>
            </a:r>
            <a:endParaRPr lang="de-DE" dirty="0"/>
          </a:p>
          <a:p>
            <a:pPr>
              <a:lnSpc>
                <a:spcPct val="200000"/>
              </a:lnSpc>
            </a:pPr>
            <a:r>
              <a:rPr lang="de-DE" dirty="0"/>
              <a:t>National Knowledge Management </a:t>
            </a:r>
            <a:r>
              <a:rPr lang="de-DE" dirty="0" err="1"/>
              <a:t>Strategies</a:t>
            </a:r>
            <a:endParaRPr lang="en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7E5443-3532-4FC9-A404-02AD4288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Knowledge for Development Partnership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1DAF30-60AC-4318-B319-EFCE25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28FC-71B0-4782-BB01-0888C0C85FF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83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>
                <a:solidFill>
                  <a:srgbClr val="0099FF"/>
                </a:solidFill>
              </a:rPr>
              <a:t>Targeted, systematic, integrated Knowledge </a:t>
            </a:r>
            <a:r>
              <a:rPr lang="en-US" sz="3600" err="1">
                <a:solidFill>
                  <a:srgbClr val="0099FF"/>
                </a:solidFill>
              </a:rPr>
              <a:t>Mangement</a:t>
            </a:r>
            <a:endParaRPr lang="en-US" sz="1200">
              <a:solidFill>
                <a:srgbClr val="F00000"/>
              </a:solidFill>
            </a:endParaRPr>
          </a:p>
        </p:txBody>
      </p:sp>
      <p:sp>
        <p:nvSpPr>
          <p:cNvPr id="31749" name="Rectangle 9"/>
          <p:cNvSpPr>
            <a:spLocks noChangeArrowheads="1"/>
          </p:cNvSpPr>
          <p:nvPr/>
        </p:nvSpPr>
        <p:spPr bwMode="auto">
          <a:xfrm>
            <a:off x="2591551" y="2621310"/>
            <a:ext cx="6843346" cy="3255962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 sz="1600"/>
          </a:p>
        </p:txBody>
      </p:sp>
      <p:sp>
        <p:nvSpPr>
          <p:cNvPr id="32032" name="Freeform 308"/>
          <p:cNvSpPr>
            <a:spLocks noEditPoints="1"/>
          </p:cNvSpPr>
          <p:nvPr/>
        </p:nvSpPr>
        <p:spPr bwMode="auto">
          <a:xfrm>
            <a:off x="4838700" y="2458277"/>
            <a:ext cx="67408" cy="330200"/>
          </a:xfrm>
          <a:custGeom>
            <a:avLst/>
            <a:gdLst>
              <a:gd name="T0" fmla="*/ 34954583 w 83"/>
              <a:gd name="T1" fmla="*/ 3817240 h 414"/>
              <a:gd name="T2" fmla="*/ 34954583 w 83"/>
              <a:gd name="T3" fmla="*/ 220104655 h 414"/>
              <a:gd name="T4" fmla="*/ 33556087 w 83"/>
              <a:gd name="T5" fmla="*/ 221376802 h 414"/>
              <a:gd name="T6" fmla="*/ 32157591 w 83"/>
              <a:gd name="T7" fmla="*/ 222013274 h 414"/>
              <a:gd name="T8" fmla="*/ 31458778 w 83"/>
              <a:gd name="T9" fmla="*/ 223285421 h 414"/>
              <a:gd name="T10" fmla="*/ 28662656 w 83"/>
              <a:gd name="T11" fmla="*/ 224557568 h 414"/>
              <a:gd name="T12" fmla="*/ 27963837 w 83"/>
              <a:gd name="T13" fmla="*/ 223285421 h 414"/>
              <a:gd name="T14" fmla="*/ 25166844 w 83"/>
              <a:gd name="T15" fmla="*/ 222013274 h 414"/>
              <a:gd name="T16" fmla="*/ 24468031 w 83"/>
              <a:gd name="T17" fmla="*/ 221376802 h 414"/>
              <a:gd name="T18" fmla="*/ 24468031 w 83"/>
              <a:gd name="T19" fmla="*/ 220104655 h 414"/>
              <a:gd name="T20" fmla="*/ 24468031 w 83"/>
              <a:gd name="T21" fmla="*/ 3817240 h 414"/>
              <a:gd name="T22" fmla="*/ 24468031 w 83"/>
              <a:gd name="T23" fmla="*/ 3180767 h 414"/>
              <a:gd name="T24" fmla="*/ 25166844 w 83"/>
              <a:gd name="T25" fmla="*/ 636472 h 414"/>
              <a:gd name="T26" fmla="*/ 27963837 w 83"/>
              <a:gd name="T27" fmla="*/ 0 h 414"/>
              <a:gd name="T28" fmla="*/ 28662656 w 83"/>
              <a:gd name="T29" fmla="*/ 0 h 414"/>
              <a:gd name="T30" fmla="*/ 31458778 w 83"/>
              <a:gd name="T31" fmla="*/ 0 h 414"/>
              <a:gd name="T32" fmla="*/ 32157591 w 83"/>
              <a:gd name="T33" fmla="*/ 636472 h 414"/>
              <a:gd name="T34" fmla="*/ 33556087 w 83"/>
              <a:gd name="T35" fmla="*/ 3180767 h 414"/>
              <a:gd name="T36" fmla="*/ 34954583 w 83"/>
              <a:gd name="T37" fmla="*/ 3817240 h 414"/>
              <a:gd name="T38" fmla="*/ 34954583 w 83"/>
              <a:gd name="T39" fmla="*/ 3817240 h 414"/>
              <a:gd name="T40" fmla="*/ 58024125 w 83"/>
              <a:gd name="T41" fmla="*/ 210563154 h 414"/>
              <a:gd name="T42" fmla="*/ 28662656 w 83"/>
              <a:gd name="T43" fmla="*/ 263362438 h 414"/>
              <a:gd name="T44" fmla="*/ 0 w 83"/>
              <a:gd name="T45" fmla="*/ 210563154 h 414"/>
              <a:gd name="T46" fmla="*/ 58024125 w 83"/>
              <a:gd name="T47" fmla="*/ 210563154 h 41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3"/>
              <a:gd name="T73" fmla="*/ 0 h 414"/>
              <a:gd name="T74" fmla="*/ 83 w 83"/>
              <a:gd name="T75" fmla="*/ 414 h 41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3" h="414">
                <a:moveTo>
                  <a:pt x="50" y="6"/>
                </a:moveTo>
                <a:lnTo>
                  <a:pt x="50" y="346"/>
                </a:lnTo>
                <a:lnTo>
                  <a:pt x="48" y="348"/>
                </a:lnTo>
                <a:lnTo>
                  <a:pt x="46" y="349"/>
                </a:lnTo>
                <a:lnTo>
                  <a:pt x="45" y="351"/>
                </a:lnTo>
                <a:lnTo>
                  <a:pt x="41" y="353"/>
                </a:lnTo>
                <a:lnTo>
                  <a:pt x="40" y="351"/>
                </a:lnTo>
                <a:lnTo>
                  <a:pt x="36" y="349"/>
                </a:lnTo>
                <a:lnTo>
                  <a:pt x="35" y="348"/>
                </a:lnTo>
                <a:lnTo>
                  <a:pt x="35" y="346"/>
                </a:lnTo>
                <a:lnTo>
                  <a:pt x="35" y="6"/>
                </a:lnTo>
                <a:lnTo>
                  <a:pt x="35" y="5"/>
                </a:lnTo>
                <a:lnTo>
                  <a:pt x="36" y="1"/>
                </a:lnTo>
                <a:lnTo>
                  <a:pt x="40" y="0"/>
                </a:lnTo>
                <a:lnTo>
                  <a:pt x="41" y="0"/>
                </a:lnTo>
                <a:lnTo>
                  <a:pt x="45" y="0"/>
                </a:lnTo>
                <a:lnTo>
                  <a:pt x="46" y="1"/>
                </a:lnTo>
                <a:lnTo>
                  <a:pt x="48" y="5"/>
                </a:lnTo>
                <a:lnTo>
                  <a:pt x="50" y="6"/>
                </a:lnTo>
                <a:close/>
                <a:moveTo>
                  <a:pt x="83" y="331"/>
                </a:moveTo>
                <a:lnTo>
                  <a:pt x="41" y="414"/>
                </a:lnTo>
                <a:lnTo>
                  <a:pt x="0" y="331"/>
                </a:lnTo>
                <a:lnTo>
                  <a:pt x="83" y="331"/>
                </a:lnTo>
                <a:close/>
              </a:path>
            </a:pathLst>
          </a:cu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 sz="2800"/>
          </a:p>
        </p:txBody>
      </p:sp>
      <p:sp>
        <p:nvSpPr>
          <p:cNvPr id="32033" name="Freeform 309"/>
          <p:cNvSpPr>
            <a:spLocks noEditPoints="1"/>
          </p:cNvSpPr>
          <p:nvPr/>
        </p:nvSpPr>
        <p:spPr bwMode="auto">
          <a:xfrm>
            <a:off x="7074878" y="2464627"/>
            <a:ext cx="65943" cy="328612"/>
          </a:xfrm>
          <a:custGeom>
            <a:avLst/>
            <a:gdLst>
              <a:gd name="T0" fmla="*/ 23316202 w 83"/>
              <a:gd name="T1" fmla="*/ 255817735 h 415"/>
              <a:gd name="T2" fmla="*/ 23316202 w 83"/>
              <a:gd name="T3" fmla="*/ 43890685 h 415"/>
              <a:gd name="T4" fmla="*/ 23316202 w 83"/>
              <a:gd name="T5" fmla="*/ 42009283 h 415"/>
              <a:gd name="T6" fmla="*/ 23983083 w 83"/>
              <a:gd name="T7" fmla="*/ 40755015 h 415"/>
              <a:gd name="T8" fmla="*/ 26647208 w 83"/>
              <a:gd name="T9" fmla="*/ 39501539 h 415"/>
              <a:gd name="T10" fmla="*/ 27313239 w 83"/>
              <a:gd name="T11" fmla="*/ 39501539 h 415"/>
              <a:gd name="T12" fmla="*/ 29978221 w 83"/>
              <a:gd name="T13" fmla="*/ 39501539 h 415"/>
              <a:gd name="T14" fmla="*/ 30644253 w 83"/>
              <a:gd name="T15" fmla="*/ 40755015 h 415"/>
              <a:gd name="T16" fmla="*/ 31977165 w 83"/>
              <a:gd name="T17" fmla="*/ 42009283 h 415"/>
              <a:gd name="T18" fmla="*/ 31977165 w 83"/>
              <a:gd name="T19" fmla="*/ 43890685 h 415"/>
              <a:gd name="T20" fmla="*/ 31977165 w 83"/>
              <a:gd name="T21" fmla="*/ 255817735 h 415"/>
              <a:gd name="T22" fmla="*/ 31977165 w 83"/>
              <a:gd name="T23" fmla="*/ 257699137 h 415"/>
              <a:gd name="T24" fmla="*/ 30644253 w 83"/>
              <a:gd name="T25" fmla="*/ 258952613 h 415"/>
              <a:gd name="T26" fmla="*/ 29978221 w 83"/>
              <a:gd name="T27" fmla="*/ 260206882 h 415"/>
              <a:gd name="T28" fmla="*/ 27313239 w 83"/>
              <a:gd name="T29" fmla="*/ 260206882 h 415"/>
              <a:gd name="T30" fmla="*/ 26647208 w 83"/>
              <a:gd name="T31" fmla="*/ 260206882 h 415"/>
              <a:gd name="T32" fmla="*/ 23983083 w 83"/>
              <a:gd name="T33" fmla="*/ 258952613 h 415"/>
              <a:gd name="T34" fmla="*/ 23316202 w 83"/>
              <a:gd name="T35" fmla="*/ 257699137 h 415"/>
              <a:gd name="T36" fmla="*/ 23316202 w 83"/>
              <a:gd name="T37" fmla="*/ 255817735 h 415"/>
              <a:gd name="T38" fmla="*/ 23316202 w 83"/>
              <a:gd name="T39" fmla="*/ 255817735 h 415"/>
              <a:gd name="T40" fmla="*/ 0 w 83"/>
              <a:gd name="T41" fmla="*/ 52041065 h 415"/>
              <a:gd name="T42" fmla="*/ 27313239 w 83"/>
              <a:gd name="T43" fmla="*/ 0 h 415"/>
              <a:gd name="T44" fmla="*/ 55293360 w 83"/>
              <a:gd name="T45" fmla="*/ 52041065 h 415"/>
              <a:gd name="T46" fmla="*/ 0 w 83"/>
              <a:gd name="T47" fmla="*/ 52041065 h 4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3"/>
              <a:gd name="T73" fmla="*/ 0 h 415"/>
              <a:gd name="T74" fmla="*/ 83 w 83"/>
              <a:gd name="T75" fmla="*/ 415 h 41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3" h="415">
                <a:moveTo>
                  <a:pt x="35" y="408"/>
                </a:moveTo>
                <a:lnTo>
                  <a:pt x="35" y="70"/>
                </a:lnTo>
                <a:lnTo>
                  <a:pt x="35" y="67"/>
                </a:lnTo>
                <a:lnTo>
                  <a:pt x="36" y="65"/>
                </a:lnTo>
                <a:lnTo>
                  <a:pt x="40" y="63"/>
                </a:lnTo>
                <a:lnTo>
                  <a:pt x="41" y="63"/>
                </a:lnTo>
                <a:lnTo>
                  <a:pt x="45" y="63"/>
                </a:lnTo>
                <a:lnTo>
                  <a:pt x="46" y="65"/>
                </a:lnTo>
                <a:lnTo>
                  <a:pt x="48" y="67"/>
                </a:lnTo>
                <a:lnTo>
                  <a:pt x="48" y="70"/>
                </a:lnTo>
                <a:lnTo>
                  <a:pt x="48" y="408"/>
                </a:lnTo>
                <a:lnTo>
                  <a:pt x="48" y="411"/>
                </a:lnTo>
                <a:lnTo>
                  <a:pt x="46" y="413"/>
                </a:lnTo>
                <a:lnTo>
                  <a:pt x="45" y="415"/>
                </a:lnTo>
                <a:lnTo>
                  <a:pt x="41" y="415"/>
                </a:lnTo>
                <a:lnTo>
                  <a:pt x="40" y="415"/>
                </a:lnTo>
                <a:lnTo>
                  <a:pt x="36" y="413"/>
                </a:lnTo>
                <a:lnTo>
                  <a:pt x="35" y="411"/>
                </a:lnTo>
                <a:lnTo>
                  <a:pt x="35" y="408"/>
                </a:lnTo>
                <a:close/>
                <a:moveTo>
                  <a:pt x="0" y="83"/>
                </a:moveTo>
                <a:lnTo>
                  <a:pt x="41" y="0"/>
                </a:lnTo>
                <a:lnTo>
                  <a:pt x="83" y="83"/>
                </a:lnTo>
                <a:lnTo>
                  <a:pt x="0" y="83"/>
                </a:lnTo>
                <a:close/>
              </a:path>
            </a:pathLst>
          </a:cu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 sz="2800"/>
          </a:p>
        </p:txBody>
      </p:sp>
      <p:sp>
        <p:nvSpPr>
          <p:cNvPr id="32034" name="Freeform 310"/>
          <p:cNvSpPr>
            <a:spLocks noEditPoints="1"/>
          </p:cNvSpPr>
          <p:nvPr/>
        </p:nvSpPr>
        <p:spPr bwMode="auto">
          <a:xfrm>
            <a:off x="5583117" y="2056639"/>
            <a:ext cx="817685" cy="65088"/>
          </a:xfrm>
          <a:custGeom>
            <a:avLst/>
            <a:gdLst>
              <a:gd name="T0" fmla="*/ 698929422 w 1031"/>
              <a:gd name="T1" fmla="*/ 28902995 h 83"/>
              <a:gd name="T2" fmla="*/ 47685614 w 1031"/>
              <a:gd name="T3" fmla="*/ 28902995 h 83"/>
              <a:gd name="T4" fmla="*/ 45641908 w 1031"/>
              <a:gd name="T5" fmla="*/ 28902995 h 83"/>
              <a:gd name="T6" fmla="*/ 44279438 w 1031"/>
              <a:gd name="T7" fmla="*/ 27673381 h 83"/>
              <a:gd name="T8" fmla="*/ 44279438 w 1031"/>
              <a:gd name="T9" fmla="*/ 26442983 h 83"/>
              <a:gd name="T10" fmla="*/ 42916968 w 1031"/>
              <a:gd name="T11" fmla="*/ 25828176 h 83"/>
              <a:gd name="T12" fmla="*/ 44279438 w 1031"/>
              <a:gd name="T13" fmla="*/ 24598556 h 83"/>
              <a:gd name="T14" fmla="*/ 44279438 w 1031"/>
              <a:gd name="T15" fmla="*/ 23368158 h 83"/>
              <a:gd name="T16" fmla="*/ 45641908 w 1031"/>
              <a:gd name="T17" fmla="*/ 22753351 h 83"/>
              <a:gd name="T18" fmla="*/ 47685614 w 1031"/>
              <a:gd name="T19" fmla="*/ 22753351 h 83"/>
              <a:gd name="T20" fmla="*/ 698929422 w 1031"/>
              <a:gd name="T21" fmla="*/ 22753351 h 83"/>
              <a:gd name="T22" fmla="*/ 700291892 w 1031"/>
              <a:gd name="T23" fmla="*/ 22753351 h 83"/>
              <a:gd name="T24" fmla="*/ 701654363 w 1031"/>
              <a:gd name="T25" fmla="*/ 23368158 h 83"/>
              <a:gd name="T26" fmla="*/ 702335598 w 1031"/>
              <a:gd name="T27" fmla="*/ 24598556 h 83"/>
              <a:gd name="T28" fmla="*/ 702335598 w 1031"/>
              <a:gd name="T29" fmla="*/ 25828176 h 83"/>
              <a:gd name="T30" fmla="*/ 702335598 w 1031"/>
              <a:gd name="T31" fmla="*/ 26442983 h 83"/>
              <a:gd name="T32" fmla="*/ 701654363 w 1031"/>
              <a:gd name="T33" fmla="*/ 27673381 h 83"/>
              <a:gd name="T34" fmla="*/ 700291892 w 1031"/>
              <a:gd name="T35" fmla="*/ 28902995 h 83"/>
              <a:gd name="T36" fmla="*/ 698929422 w 1031"/>
              <a:gd name="T37" fmla="*/ 28902995 h 83"/>
              <a:gd name="T38" fmla="*/ 698929422 w 1031"/>
              <a:gd name="T39" fmla="*/ 28902995 h 83"/>
              <a:gd name="T40" fmla="*/ 56540825 w 1031"/>
              <a:gd name="T41" fmla="*/ 51041533 h 83"/>
              <a:gd name="T42" fmla="*/ 0 w 1031"/>
              <a:gd name="T43" fmla="*/ 25828176 h 83"/>
              <a:gd name="T44" fmla="*/ 56540825 w 1031"/>
              <a:gd name="T45" fmla="*/ 0 h 83"/>
              <a:gd name="T46" fmla="*/ 56540825 w 1031"/>
              <a:gd name="T47" fmla="*/ 51041533 h 8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31"/>
              <a:gd name="T73" fmla="*/ 0 h 83"/>
              <a:gd name="T74" fmla="*/ 1031 w 1031"/>
              <a:gd name="T75" fmla="*/ 83 h 8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31" h="83">
                <a:moveTo>
                  <a:pt x="1026" y="47"/>
                </a:moveTo>
                <a:lnTo>
                  <a:pt x="70" y="47"/>
                </a:lnTo>
                <a:lnTo>
                  <a:pt x="67" y="47"/>
                </a:lnTo>
                <a:lnTo>
                  <a:pt x="65" y="45"/>
                </a:lnTo>
                <a:lnTo>
                  <a:pt x="65" y="43"/>
                </a:lnTo>
                <a:lnTo>
                  <a:pt x="63" y="42"/>
                </a:lnTo>
                <a:lnTo>
                  <a:pt x="65" y="40"/>
                </a:lnTo>
                <a:lnTo>
                  <a:pt x="65" y="38"/>
                </a:lnTo>
                <a:lnTo>
                  <a:pt x="67" y="37"/>
                </a:lnTo>
                <a:lnTo>
                  <a:pt x="70" y="37"/>
                </a:lnTo>
                <a:lnTo>
                  <a:pt x="1026" y="37"/>
                </a:lnTo>
                <a:lnTo>
                  <a:pt x="1028" y="37"/>
                </a:lnTo>
                <a:lnTo>
                  <a:pt x="1030" y="38"/>
                </a:lnTo>
                <a:lnTo>
                  <a:pt x="1031" y="40"/>
                </a:lnTo>
                <a:lnTo>
                  <a:pt x="1031" y="42"/>
                </a:lnTo>
                <a:lnTo>
                  <a:pt x="1031" y="43"/>
                </a:lnTo>
                <a:lnTo>
                  <a:pt x="1030" y="45"/>
                </a:lnTo>
                <a:lnTo>
                  <a:pt x="1028" y="47"/>
                </a:lnTo>
                <a:lnTo>
                  <a:pt x="1026" y="47"/>
                </a:lnTo>
                <a:close/>
                <a:moveTo>
                  <a:pt x="83" y="83"/>
                </a:moveTo>
                <a:lnTo>
                  <a:pt x="0" y="42"/>
                </a:lnTo>
                <a:lnTo>
                  <a:pt x="83" y="0"/>
                </a:lnTo>
                <a:lnTo>
                  <a:pt x="83" y="83"/>
                </a:lnTo>
                <a:close/>
              </a:path>
            </a:pathLst>
          </a:cu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 sz="2800"/>
          </a:p>
        </p:txBody>
      </p:sp>
      <p:sp>
        <p:nvSpPr>
          <p:cNvPr id="32035" name="Freeform 311"/>
          <p:cNvSpPr>
            <a:spLocks noEditPoints="1"/>
          </p:cNvSpPr>
          <p:nvPr/>
        </p:nvSpPr>
        <p:spPr bwMode="auto">
          <a:xfrm>
            <a:off x="4007827" y="3496504"/>
            <a:ext cx="310662" cy="261937"/>
          </a:xfrm>
          <a:custGeom>
            <a:avLst/>
            <a:gdLst>
              <a:gd name="T0" fmla="*/ 263481838 w 392"/>
              <a:gd name="T1" fmla="*/ 6930219 h 330"/>
              <a:gd name="T2" fmla="*/ 39184818 w 392"/>
              <a:gd name="T3" fmla="*/ 182710565 h 330"/>
              <a:gd name="T4" fmla="*/ 37157266 w 392"/>
              <a:gd name="T5" fmla="*/ 183340801 h 330"/>
              <a:gd name="T6" fmla="*/ 35806420 w 392"/>
              <a:gd name="T7" fmla="*/ 183340801 h 330"/>
              <a:gd name="T8" fmla="*/ 33779723 w 392"/>
              <a:gd name="T9" fmla="*/ 183340801 h 330"/>
              <a:gd name="T10" fmla="*/ 33103872 w 392"/>
              <a:gd name="T11" fmla="*/ 182710565 h 330"/>
              <a:gd name="T12" fmla="*/ 31753026 w 392"/>
              <a:gd name="T13" fmla="*/ 180190414 h 330"/>
              <a:gd name="T14" fmla="*/ 31753026 w 392"/>
              <a:gd name="T15" fmla="*/ 178300500 h 330"/>
              <a:gd name="T16" fmla="*/ 31753026 w 392"/>
              <a:gd name="T17" fmla="*/ 177040027 h 330"/>
              <a:gd name="T18" fmla="*/ 33103872 w 392"/>
              <a:gd name="T19" fmla="*/ 176410585 h 330"/>
              <a:gd name="T20" fmla="*/ 258076743 w 392"/>
              <a:gd name="T21" fmla="*/ 630236 h 330"/>
              <a:gd name="T22" fmla="*/ 258752594 w 392"/>
              <a:gd name="T23" fmla="*/ 0 h 330"/>
              <a:gd name="T24" fmla="*/ 261455141 w 392"/>
              <a:gd name="T25" fmla="*/ 0 h 330"/>
              <a:gd name="T26" fmla="*/ 262130137 w 392"/>
              <a:gd name="T27" fmla="*/ 0 h 330"/>
              <a:gd name="T28" fmla="*/ 264832685 w 392"/>
              <a:gd name="T29" fmla="*/ 630236 h 330"/>
              <a:gd name="T30" fmla="*/ 264832685 w 392"/>
              <a:gd name="T31" fmla="*/ 3150387 h 330"/>
              <a:gd name="T32" fmla="*/ 264832685 w 392"/>
              <a:gd name="T33" fmla="*/ 3779830 h 330"/>
              <a:gd name="T34" fmla="*/ 264832685 w 392"/>
              <a:gd name="T35" fmla="*/ 6299981 h 330"/>
              <a:gd name="T36" fmla="*/ 263481838 w 392"/>
              <a:gd name="T37" fmla="*/ 6930219 h 330"/>
              <a:gd name="T38" fmla="*/ 263481838 w 392"/>
              <a:gd name="T39" fmla="*/ 6930219 h 330"/>
              <a:gd name="T40" fmla="*/ 60803503 w 392"/>
              <a:gd name="T41" fmla="*/ 194051639 h 330"/>
              <a:gd name="T42" fmla="*/ 0 w 392"/>
              <a:gd name="T43" fmla="*/ 207912070 h 330"/>
              <a:gd name="T44" fmla="*/ 24997077 w 392"/>
              <a:gd name="T45" fmla="*/ 153098994 h 330"/>
              <a:gd name="T46" fmla="*/ 60803503 w 392"/>
              <a:gd name="T47" fmla="*/ 194051639 h 33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92"/>
              <a:gd name="T73" fmla="*/ 0 h 330"/>
              <a:gd name="T74" fmla="*/ 392 w 392"/>
              <a:gd name="T75" fmla="*/ 330 h 33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92" h="330">
                <a:moveTo>
                  <a:pt x="390" y="11"/>
                </a:moveTo>
                <a:lnTo>
                  <a:pt x="58" y="290"/>
                </a:lnTo>
                <a:lnTo>
                  <a:pt x="55" y="291"/>
                </a:lnTo>
                <a:lnTo>
                  <a:pt x="53" y="291"/>
                </a:lnTo>
                <a:lnTo>
                  <a:pt x="50" y="291"/>
                </a:lnTo>
                <a:lnTo>
                  <a:pt x="49" y="290"/>
                </a:lnTo>
                <a:lnTo>
                  <a:pt x="47" y="286"/>
                </a:lnTo>
                <a:lnTo>
                  <a:pt x="47" y="283"/>
                </a:lnTo>
                <a:lnTo>
                  <a:pt x="47" y="281"/>
                </a:lnTo>
                <a:lnTo>
                  <a:pt x="49" y="280"/>
                </a:lnTo>
                <a:lnTo>
                  <a:pt x="382" y="1"/>
                </a:lnTo>
                <a:lnTo>
                  <a:pt x="383" y="0"/>
                </a:lnTo>
                <a:lnTo>
                  <a:pt x="387" y="0"/>
                </a:lnTo>
                <a:lnTo>
                  <a:pt x="388" y="0"/>
                </a:lnTo>
                <a:lnTo>
                  <a:pt x="392" y="1"/>
                </a:lnTo>
                <a:lnTo>
                  <a:pt x="392" y="5"/>
                </a:lnTo>
                <a:lnTo>
                  <a:pt x="392" y="6"/>
                </a:lnTo>
                <a:lnTo>
                  <a:pt x="392" y="10"/>
                </a:lnTo>
                <a:lnTo>
                  <a:pt x="390" y="11"/>
                </a:lnTo>
                <a:close/>
                <a:moveTo>
                  <a:pt x="90" y="308"/>
                </a:moveTo>
                <a:lnTo>
                  <a:pt x="0" y="330"/>
                </a:lnTo>
                <a:lnTo>
                  <a:pt x="37" y="243"/>
                </a:lnTo>
                <a:lnTo>
                  <a:pt x="90" y="308"/>
                </a:lnTo>
                <a:close/>
              </a:path>
            </a:pathLst>
          </a:cu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 sz="2800"/>
          </a:p>
        </p:txBody>
      </p:sp>
      <p:sp>
        <p:nvSpPr>
          <p:cNvPr id="32036" name="Freeform 312"/>
          <p:cNvSpPr>
            <a:spLocks noEditPoints="1"/>
          </p:cNvSpPr>
          <p:nvPr/>
        </p:nvSpPr>
        <p:spPr bwMode="auto">
          <a:xfrm>
            <a:off x="4001966" y="4450591"/>
            <a:ext cx="294542" cy="277813"/>
          </a:xfrm>
          <a:custGeom>
            <a:avLst/>
            <a:gdLst>
              <a:gd name="T0" fmla="*/ 7548780 w 369"/>
              <a:gd name="T1" fmla="*/ 633636 h 349"/>
              <a:gd name="T2" fmla="*/ 221657317 w 369"/>
              <a:gd name="T3" fmla="*/ 188830037 h 349"/>
              <a:gd name="T4" fmla="*/ 223029117 w 369"/>
              <a:gd name="T5" fmla="*/ 190097310 h 349"/>
              <a:gd name="T6" fmla="*/ 223715447 w 369"/>
              <a:gd name="T7" fmla="*/ 190730946 h 349"/>
              <a:gd name="T8" fmla="*/ 223029117 w 369"/>
              <a:gd name="T9" fmla="*/ 193265491 h 349"/>
              <a:gd name="T10" fmla="*/ 223029117 w 369"/>
              <a:gd name="T11" fmla="*/ 193899127 h 349"/>
              <a:gd name="T12" fmla="*/ 220284656 w 369"/>
              <a:gd name="T13" fmla="*/ 195166400 h 349"/>
              <a:gd name="T14" fmla="*/ 219598325 w 369"/>
              <a:gd name="T15" fmla="*/ 196433673 h 349"/>
              <a:gd name="T16" fmla="*/ 216853002 w 369"/>
              <a:gd name="T17" fmla="*/ 195166400 h 349"/>
              <a:gd name="T18" fmla="*/ 216166671 w 369"/>
              <a:gd name="T19" fmla="*/ 195166400 h 349"/>
              <a:gd name="T20" fmla="*/ 686331 w 369"/>
              <a:gd name="T21" fmla="*/ 6970002 h 349"/>
              <a:gd name="T22" fmla="*/ 0 w 369"/>
              <a:gd name="T23" fmla="*/ 6336365 h 349"/>
              <a:gd name="T24" fmla="*/ 0 w 369"/>
              <a:gd name="T25" fmla="*/ 3801819 h 349"/>
              <a:gd name="T26" fmla="*/ 0 w 369"/>
              <a:gd name="T27" fmla="*/ 1900910 h 349"/>
              <a:gd name="T28" fmla="*/ 686331 w 369"/>
              <a:gd name="T29" fmla="*/ 633636 h 349"/>
              <a:gd name="T30" fmla="*/ 2058993 w 369"/>
              <a:gd name="T31" fmla="*/ 0 h 349"/>
              <a:gd name="T32" fmla="*/ 4117124 w 369"/>
              <a:gd name="T33" fmla="*/ 0 h 349"/>
              <a:gd name="T34" fmla="*/ 6862448 w 369"/>
              <a:gd name="T35" fmla="*/ 0 h 349"/>
              <a:gd name="T36" fmla="*/ 7548780 w 369"/>
              <a:gd name="T37" fmla="*/ 633636 h 349"/>
              <a:gd name="T38" fmla="*/ 7548780 w 369"/>
              <a:gd name="T39" fmla="*/ 633636 h 349"/>
              <a:gd name="T40" fmla="*/ 231950609 w 369"/>
              <a:gd name="T41" fmla="*/ 166651970 h 349"/>
              <a:gd name="T42" fmla="*/ 253224278 w 369"/>
              <a:gd name="T43" fmla="*/ 221146334 h 349"/>
              <a:gd name="T44" fmla="*/ 192148541 w 369"/>
              <a:gd name="T45" fmla="*/ 204670945 h 349"/>
              <a:gd name="T46" fmla="*/ 231950609 w 369"/>
              <a:gd name="T47" fmla="*/ 166651970 h 3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9"/>
              <a:gd name="T73" fmla="*/ 0 h 349"/>
              <a:gd name="T74" fmla="*/ 369 w 369"/>
              <a:gd name="T75" fmla="*/ 349 h 34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9" h="349">
                <a:moveTo>
                  <a:pt x="11" y="1"/>
                </a:moveTo>
                <a:lnTo>
                  <a:pt x="323" y="298"/>
                </a:lnTo>
                <a:lnTo>
                  <a:pt x="325" y="300"/>
                </a:lnTo>
                <a:lnTo>
                  <a:pt x="326" y="301"/>
                </a:lnTo>
                <a:lnTo>
                  <a:pt x="325" y="305"/>
                </a:lnTo>
                <a:lnTo>
                  <a:pt x="325" y="306"/>
                </a:lnTo>
                <a:lnTo>
                  <a:pt x="321" y="308"/>
                </a:lnTo>
                <a:lnTo>
                  <a:pt x="320" y="310"/>
                </a:lnTo>
                <a:lnTo>
                  <a:pt x="316" y="308"/>
                </a:lnTo>
                <a:lnTo>
                  <a:pt x="315" y="308"/>
                </a:lnTo>
                <a:lnTo>
                  <a:pt x="1" y="11"/>
                </a:lnTo>
                <a:lnTo>
                  <a:pt x="0" y="10"/>
                </a:lnTo>
                <a:lnTo>
                  <a:pt x="0" y="6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lnTo>
                  <a:pt x="6" y="0"/>
                </a:lnTo>
                <a:lnTo>
                  <a:pt x="10" y="0"/>
                </a:lnTo>
                <a:lnTo>
                  <a:pt x="11" y="1"/>
                </a:lnTo>
                <a:close/>
                <a:moveTo>
                  <a:pt x="338" y="263"/>
                </a:moveTo>
                <a:lnTo>
                  <a:pt x="369" y="349"/>
                </a:lnTo>
                <a:lnTo>
                  <a:pt x="280" y="323"/>
                </a:lnTo>
                <a:lnTo>
                  <a:pt x="338" y="263"/>
                </a:lnTo>
                <a:close/>
              </a:path>
            </a:pathLst>
          </a:cu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 sz="2800"/>
          </a:p>
        </p:txBody>
      </p:sp>
      <p:sp>
        <p:nvSpPr>
          <p:cNvPr id="32037" name="Freeform 313"/>
          <p:cNvSpPr>
            <a:spLocks noEditPoints="1"/>
          </p:cNvSpPr>
          <p:nvPr/>
        </p:nvSpPr>
        <p:spPr bwMode="auto">
          <a:xfrm>
            <a:off x="5593375" y="5071304"/>
            <a:ext cx="820615" cy="65087"/>
          </a:xfrm>
          <a:custGeom>
            <a:avLst/>
            <a:gdLst>
              <a:gd name="T0" fmla="*/ 4111374 w 1032"/>
              <a:gd name="T1" fmla="*/ 20907825 h 83"/>
              <a:gd name="T2" fmla="*/ 660522453 w 1032"/>
              <a:gd name="T3" fmla="*/ 20907825 h 83"/>
              <a:gd name="T4" fmla="*/ 661893198 w 1032"/>
              <a:gd name="T5" fmla="*/ 21522622 h 83"/>
              <a:gd name="T6" fmla="*/ 663263080 w 1032"/>
              <a:gd name="T7" fmla="*/ 22753001 h 83"/>
              <a:gd name="T8" fmla="*/ 663948884 w 1032"/>
              <a:gd name="T9" fmla="*/ 23982596 h 83"/>
              <a:gd name="T10" fmla="*/ 665318766 w 1032"/>
              <a:gd name="T11" fmla="*/ 25827779 h 83"/>
              <a:gd name="T12" fmla="*/ 663948884 w 1032"/>
              <a:gd name="T13" fmla="*/ 27057374 h 83"/>
              <a:gd name="T14" fmla="*/ 663263080 w 1032"/>
              <a:gd name="T15" fmla="*/ 27672171 h 83"/>
              <a:gd name="T16" fmla="*/ 661893198 w 1032"/>
              <a:gd name="T17" fmla="*/ 28901766 h 83"/>
              <a:gd name="T18" fmla="*/ 660522453 w 1032"/>
              <a:gd name="T19" fmla="*/ 30132145 h 83"/>
              <a:gd name="T20" fmla="*/ 4111374 w 1032"/>
              <a:gd name="T21" fmla="*/ 30132145 h 83"/>
              <a:gd name="T22" fmla="*/ 3425570 w 1032"/>
              <a:gd name="T23" fmla="*/ 28901766 h 83"/>
              <a:gd name="T24" fmla="*/ 684942 w 1032"/>
              <a:gd name="T25" fmla="*/ 27672171 h 83"/>
              <a:gd name="T26" fmla="*/ 684942 w 1032"/>
              <a:gd name="T27" fmla="*/ 27057374 h 83"/>
              <a:gd name="T28" fmla="*/ 0 w 1032"/>
              <a:gd name="T29" fmla="*/ 25827779 h 83"/>
              <a:gd name="T30" fmla="*/ 684942 w 1032"/>
              <a:gd name="T31" fmla="*/ 23982596 h 83"/>
              <a:gd name="T32" fmla="*/ 684942 w 1032"/>
              <a:gd name="T33" fmla="*/ 22753001 h 83"/>
              <a:gd name="T34" fmla="*/ 3425570 w 1032"/>
              <a:gd name="T35" fmla="*/ 21522622 h 83"/>
              <a:gd name="T36" fmla="*/ 4111374 w 1032"/>
              <a:gd name="T37" fmla="*/ 20907825 h 83"/>
              <a:gd name="T38" fmla="*/ 4111374 w 1032"/>
              <a:gd name="T39" fmla="*/ 20907825 h 83"/>
              <a:gd name="T40" fmla="*/ 650244885 w 1032"/>
              <a:gd name="T41" fmla="*/ 0 h 83"/>
              <a:gd name="T42" fmla="*/ 707115705 w 1032"/>
              <a:gd name="T43" fmla="*/ 25827779 h 83"/>
              <a:gd name="T44" fmla="*/ 650244885 w 1032"/>
              <a:gd name="T45" fmla="*/ 51039964 h 83"/>
              <a:gd name="T46" fmla="*/ 650244885 w 1032"/>
              <a:gd name="T47" fmla="*/ 0 h 8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32"/>
              <a:gd name="T73" fmla="*/ 0 h 83"/>
              <a:gd name="T74" fmla="*/ 1032 w 1032"/>
              <a:gd name="T75" fmla="*/ 83 h 8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32" h="83">
                <a:moveTo>
                  <a:pt x="6" y="34"/>
                </a:moveTo>
                <a:lnTo>
                  <a:pt x="964" y="34"/>
                </a:lnTo>
                <a:lnTo>
                  <a:pt x="966" y="35"/>
                </a:lnTo>
                <a:lnTo>
                  <a:pt x="968" y="37"/>
                </a:lnTo>
                <a:lnTo>
                  <a:pt x="969" y="39"/>
                </a:lnTo>
                <a:lnTo>
                  <a:pt x="971" y="42"/>
                </a:lnTo>
                <a:lnTo>
                  <a:pt x="969" y="44"/>
                </a:lnTo>
                <a:lnTo>
                  <a:pt x="968" y="45"/>
                </a:lnTo>
                <a:lnTo>
                  <a:pt x="966" y="47"/>
                </a:lnTo>
                <a:lnTo>
                  <a:pt x="964" y="49"/>
                </a:lnTo>
                <a:lnTo>
                  <a:pt x="6" y="49"/>
                </a:lnTo>
                <a:lnTo>
                  <a:pt x="5" y="47"/>
                </a:lnTo>
                <a:lnTo>
                  <a:pt x="1" y="45"/>
                </a:lnTo>
                <a:lnTo>
                  <a:pt x="1" y="44"/>
                </a:lnTo>
                <a:lnTo>
                  <a:pt x="0" y="42"/>
                </a:lnTo>
                <a:lnTo>
                  <a:pt x="1" y="39"/>
                </a:lnTo>
                <a:lnTo>
                  <a:pt x="1" y="37"/>
                </a:lnTo>
                <a:lnTo>
                  <a:pt x="5" y="35"/>
                </a:lnTo>
                <a:lnTo>
                  <a:pt x="6" y="34"/>
                </a:lnTo>
                <a:close/>
                <a:moveTo>
                  <a:pt x="949" y="0"/>
                </a:moveTo>
                <a:lnTo>
                  <a:pt x="1032" y="42"/>
                </a:lnTo>
                <a:lnTo>
                  <a:pt x="949" y="83"/>
                </a:lnTo>
                <a:lnTo>
                  <a:pt x="949" y="0"/>
                </a:lnTo>
                <a:close/>
              </a:path>
            </a:pathLst>
          </a:cu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 sz="2800"/>
          </a:p>
        </p:txBody>
      </p:sp>
      <p:sp>
        <p:nvSpPr>
          <p:cNvPr id="32038" name="Freeform 314"/>
          <p:cNvSpPr>
            <a:spLocks noEditPoints="1"/>
          </p:cNvSpPr>
          <p:nvPr/>
        </p:nvSpPr>
        <p:spPr bwMode="auto">
          <a:xfrm>
            <a:off x="7680083" y="4472814"/>
            <a:ext cx="307731" cy="261938"/>
          </a:xfrm>
          <a:custGeom>
            <a:avLst/>
            <a:gdLst>
              <a:gd name="T0" fmla="*/ 1350814 w 390"/>
              <a:gd name="T1" fmla="*/ 201528524 h 328"/>
              <a:gd name="T2" fmla="*/ 225637346 w 390"/>
              <a:gd name="T3" fmla="*/ 24234054 h 328"/>
              <a:gd name="T4" fmla="*/ 226313181 w 390"/>
              <a:gd name="T5" fmla="*/ 22958704 h 328"/>
              <a:gd name="T6" fmla="*/ 229014809 w 390"/>
              <a:gd name="T7" fmla="*/ 22958704 h 328"/>
              <a:gd name="T8" fmla="*/ 229690643 w 390"/>
              <a:gd name="T9" fmla="*/ 22958704 h 328"/>
              <a:gd name="T10" fmla="*/ 232393127 w 390"/>
              <a:gd name="T11" fmla="*/ 25510202 h 328"/>
              <a:gd name="T12" fmla="*/ 232393127 w 390"/>
              <a:gd name="T13" fmla="*/ 26147478 h 328"/>
              <a:gd name="T14" fmla="*/ 232393127 w 390"/>
              <a:gd name="T15" fmla="*/ 28698983 h 328"/>
              <a:gd name="T16" fmla="*/ 232393127 w 390"/>
              <a:gd name="T17" fmla="*/ 29336259 h 328"/>
              <a:gd name="T18" fmla="*/ 231041457 w 390"/>
              <a:gd name="T19" fmla="*/ 31887758 h 328"/>
              <a:gd name="T20" fmla="*/ 8106597 w 390"/>
              <a:gd name="T21" fmla="*/ 209181423 h 328"/>
              <a:gd name="T22" fmla="*/ 6079947 w 390"/>
              <a:gd name="T23" fmla="*/ 209181423 h 328"/>
              <a:gd name="T24" fmla="*/ 4729133 w 390"/>
              <a:gd name="T25" fmla="*/ 209181423 h 328"/>
              <a:gd name="T26" fmla="*/ 2702484 w 390"/>
              <a:gd name="T27" fmla="*/ 209181423 h 328"/>
              <a:gd name="T28" fmla="*/ 1350814 w 390"/>
              <a:gd name="T29" fmla="*/ 207906073 h 328"/>
              <a:gd name="T30" fmla="*/ 0 w 390"/>
              <a:gd name="T31" fmla="*/ 205992648 h 328"/>
              <a:gd name="T32" fmla="*/ 0 w 390"/>
              <a:gd name="T33" fmla="*/ 204717298 h 328"/>
              <a:gd name="T34" fmla="*/ 0 w 390"/>
              <a:gd name="T35" fmla="*/ 202803874 h 328"/>
              <a:gd name="T36" fmla="*/ 1350814 w 390"/>
              <a:gd name="T37" fmla="*/ 201528524 h 328"/>
              <a:gd name="T38" fmla="*/ 1350814 w 390"/>
              <a:gd name="T39" fmla="*/ 201528524 h 328"/>
              <a:gd name="T40" fmla="*/ 202668325 w 390"/>
              <a:gd name="T41" fmla="*/ 13392380 h 328"/>
              <a:gd name="T42" fmla="*/ 263468689 w 390"/>
              <a:gd name="T43" fmla="*/ 0 h 328"/>
              <a:gd name="T44" fmla="*/ 238473072 w 390"/>
              <a:gd name="T45" fmla="*/ 53571118 h 328"/>
              <a:gd name="T46" fmla="*/ 202668325 w 390"/>
              <a:gd name="T47" fmla="*/ 13392380 h 3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90"/>
              <a:gd name="T73" fmla="*/ 0 h 328"/>
              <a:gd name="T74" fmla="*/ 390 w 390"/>
              <a:gd name="T75" fmla="*/ 328 h 3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90" h="328">
                <a:moveTo>
                  <a:pt x="2" y="316"/>
                </a:moveTo>
                <a:lnTo>
                  <a:pt x="334" y="38"/>
                </a:lnTo>
                <a:lnTo>
                  <a:pt x="335" y="36"/>
                </a:lnTo>
                <a:lnTo>
                  <a:pt x="339" y="36"/>
                </a:lnTo>
                <a:lnTo>
                  <a:pt x="340" y="36"/>
                </a:lnTo>
                <a:lnTo>
                  <a:pt x="344" y="40"/>
                </a:lnTo>
                <a:lnTo>
                  <a:pt x="344" y="41"/>
                </a:lnTo>
                <a:lnTo>
                  <a:pt x="344" y="45"/>
                </a:lnTo>
                <a:lnTo>
                  <a:pt x="344" y="46"/>
                </a:lnTo>
                <a:lnTo>
                  <a:pt x="342" y="50"/>
                </a:lnTo>
                <a:lnTo>
                  <a:pt x="12" y="328"/>
                </a:lnTo>
                <a:lnTo>
                  <a:pt x="9" y="328"/>
                </a:lnTo>
                <a:lnTo>
                  <a:pt x="7" y="328"/>
                </a:lnTo>
                <a:lnTo>
                  <a:pt x="4" y="328"/>
                </a:lnTo>
                <a:lnTo>
                  <a:pt x="2" y="326"/>
                </a:lnTo>
                <a:lnTo>
                  <a:pt x="0" y="323"/>
                </a:lnTo>
                <a:lnTo>
                  <a:pt x="0" y="321"/>
                </a:lnTo>
                <a:lnTo>
                  <a:pt x="0" y="318"/>
                </a:lnTo>
                <a:lnTo>
                  <a:pt x="2" y="316"/>
                </a:lnTo>
                <a:close/>
                <a:moveTo>
                  <a:pt x="300" y="21"/>
                </a:moveTo>
                <a:lnTo>
                  <a:pt x="390" y="0"/>
                </a:lnTo>
                <a:lnTo>
                  <a:pt x="353" y="84"/>
                </a:lnTo>
                <a:lnTo>
                  <a:pt x="300" y="21"/>
                </a:lnTo>
                <a:close/>
              </a:path>
            </a:pathLst>
          </a:cu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 sz="2800"/>
          </a:p>
        </p:txBody>
      </p:sp>
      <p:sp>
        <p:nvSpPr>
          <p:cNvPr id="32039" name="Freeform 315"/>
          <p:cNvSpPr>
            <a:spLocks noEditPoints="1"/>
          </p:cNvSpPr>
          <p:nvPr/>
        </p:nvSpPr>
        <p:spPr bwMode="auto">
          <a:xfrm>
            <a:off x="7665428" y="3502854"/>
            <a:ext cx="312126" cy="261937"/>
          </a:xfrm>
          <a:custGeom>
            <a:avLst/>
            <a:gdLst>
              <a:gd name="T0" fmla="*/ 260008629 w 391"/>
              <a:gd name="T1" fmla="*/ 207281834 h 330"/>
              <a:gd name="T2" fmla="*/ 34301886 w 391"/>
              <a:gd name="T3" fmla="*/ 31501497 h 330"/>
              <a:gd name="T4" fmla="*/ 31557840 w 391"/>
              <a:gd name="T5" fmla="*/ 30241818 h 330"/>
              <a:gd name="T6" fmla="*/ 31557840 w 391"/>
              <a:gd name="T7" fmla="*/ 28351904 h 330"/>
              <a:gd name="T8" fmla="*/ 31557840 w 391"/>
              <a:gd name="T9" fmla="*/ 26461196 h 330"/>
              <a:gd name="T10" fmla="*/ 32929432 w 391"/>
              <a:gd name="T11" fmla="*/ 25201511 h 330"/>
              <a:gd name="T12" fmla="*/ 34301886 w 391"/>
              <a:gd name="T13" fmla="*/ 23941039 h 330"/>
              <a:gd name="T14" fmla="*/ 36359705 w 391"/>
              <a:gd name="T15" fmla="*/ 23941039 h 330"/>
              <a:gd name="T16" fmla="*/ 37732159 w 391"/>
              <a:gd name="T17" fmla="*/ 23941039 h 330"/>
              <a:gd name="T18" fmla="*/ 39789979 w 391"/>
              <a:gd name="T19" fmla="*/ 25201511 h 330"/>
              <a:gd name="T20" fmla="*/ 266182949 w 391"/>
              <a:gd name="T21" fmla="*/ 200981854 h 330"/>
              <a:gd name="T22" fmla="*/ 266868314 w 391"/>
              <a:gd name="T23" fmla="*/ 201612090 h 330"/>
              <a:gd name="T24" fmla="*/ 268240768 w 391"/>
              <a:gd name="T25" fmla="*/ 202871769 h 330"/>
              <a:gd name="T26" fmla="*/ 268240768 w 391"/>
              <a:gd name="T27" fmla="*/ 204761683 h 330"/>
              <a:gd name="T28" fmla="*/ 266868314 w 391"/>
              <a:gd name="T29" fmla="*/ 207281834 h 330"/>
              <a:gd name="T30" fmla="*/ 264810494 w 391"/>
              <a:gd name="T31" fmla="*/ 207912070 h 330"/>
              <a:gd name="T32" fmla="*/ 263438902 w 391"/>
              <a:gd name="T33" fmla="*/ 207912070 h 330"/>
              <a:gd name="T34" fmla="*/ 261380221 w 391"/>
              <a:gd name="T35" fmla="*/ 207912070 h 330"/>
              <a:gd name="T36" fmla="*/ 260008629 w 391"/>
              <a:gd name="T37" fmla="*/ 207281834 h 330"/>
              <a:gd name="T38" fmla="*/ 260008629 w 391"/>
              <a:gd name="T39" fmla="*/ 207281834 h 330"/>
              <a:gd name="T40" fmla="*/ 26069740 w 391"/>
              <a:gd name="T41" fmla="*/ 53553422 h 330"/>
              <a:gd name="T42" fmla="*/ 0 w 391"/>
              <a:gd name="T43" fmla="*/ 0 h 330"/>
              <a:gd name="T44" fmla="*/ 62429452 w 391"/>
              <a:gd name="T45" fmla="*/ 13860437 h 330"/>
              <a:gd name="T46" fmla="*/ 26069740 w 391"/>
              <a:gd name="T47" fmla="*/ 53553422 h 33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91"/>
              <a:gd name="T73" fmla="*/ 0 h 330"/>
              <a:gd name="T74" fmla="*/ 391 w 391"/>
              <a:gd name="T75" fmla="*/ 330 h 33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91" h="330">
                <a:moveTo>
                  <a:pt x="379" y="329"/>
                </a:moveTo>
                <a:lnTo>
                  <a:pt x="50" y="50"/>
                </a:lnTo>
                <a:lnTo>
                  <a:pt x="46" y="48"/>
                </a:lnTo>
                <a:lnTo>
                  <a:pt x="46" y="45"/>
                </a:lnTo>
                <a:lnTo>
                  <a:pt x="46" y="42"/>
                </a:lnTo>
                <a:lnTo>
                  <a:pt x="48" y="40"/>
                </a:lnTo>
                <a:lnTo>
                  <a:pt x="50" y="38"/>
                </a:lnTo>
                <a:lnTo>
                  <a:pt x="53" y="38"/>
                </a:lnTo>
                <a:lnTo>
                  <a:pt x="55" y="38"/>
                </a:lnTo>
                <a:lnTo>
                  <a:pt x="58" y="40"/>
                </a:lnTo>
                <a:lnTo>
                  <a:pt x="388" y="319"/>
                </a:lnTo>
                <a:lnTo>
                  <a:pt x="389" y="320"/>
                </a:lnTo>
                <a:lnTo>
                  <a:pt x="391" y="322"/>
                </a:lnTo>
                <a:lnTo>
                  <a:pt x="391" y="325"/>
                </a:lnTo>
                <a:lnTo>
                  <a:pt x="389" y="329"/>
                </a:lnTo>
                <a:lnTo>
                  <a:pt x="386" y="330"/>
                </a:lnTo>
                <a:lnTo>
                  <a:pt x="384" y="330"/>
                </a:lnTo>
                <a:lnTo>
                  <a:pt x="381" y="330"/>
                </a:lnTo>
                <a:lnTo>
                  <a:pt x="379" y="329"/>
                </a:lnTo>
                <a:close/>
                <a:moveTo>
                  <a:pt x="38" y="85"/>
                </a:moveTo>
                <a:lnTo>
                  <a:pt x="0" y="0"/>
                </a:lnTo>
                <a:lnTo>
                  <a:pt x="91" y="22"/>
                </a:lnTo>
                <a:lnTo>
                  <a:pt x="38" y="85"/>
                </a:lnTo>
                <a:close/>
              </a:path>
            </a:pathLst>
          </a:cu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 sz="2800"/>
          </a:p>
        </p:txBody>
      </p:sp>
      <p:sp>
        <p:nvSpPr>
          <p:cNvPr id="32040" name="Freeform 316"/>
          <p:cNvSpPr>
            <a:spLocks noEditPoints="1"/>
          </p:cNvSpPr>
          <p:nvPr/>
        </p:nvSpPr>
        <p:spPr bwMode="auto">
          <a:xfrm>
            <a:off x="5583116" y="3112329"/>
            <a:ext cx="819150" cy="66675"/>
          </a:xfrm>
          <a:custGeom>
            <a:avLst/>
            <a:gdLst>
              <a:gd name="T0" fmla="*/ 698933408 w 1033"/>
              <a:gd name="T1" fmla="*/ 31734862 h 82"/>
              <a:gd name="T2" fmla="*/ 47685768 w 1033"/>
              <a:gd name="T3" fmla="*/ 31734862 h 82"/>
              <a:gd name="T4" fmla="*/ 45642056 w 1033"/>
              <a:gd name="T5" fmla="*/ 31734862 h 82"/>
              <a:gd name="T6" fmla="*/ 44279582 w 1033"/>
              <a:gd name="T7" fmla="*/ 30412746 h 82"/>
              <a:gd name="T8" fmla="*/ 42917107 w 1033"/>
              <a:gd name="T9" fmla="*/ 29090630 h 82"/>
              <a:gd name="T10" fmla="*/ 42235870 w 1033"/>
              <a:gd name="T11" fmla="*/ 27107456 h 82"/>
              <a:gd name="T12" fmla="*/ 42917107 w 1033"/>
              <a:gd name="T13" fmla="*/ 25123462 h 82"/>
              <a:gd name="T14" fmla="*/ 44279582 w 1033"/>
              <a:gd name="T15" fmla="*/ 23801346 h 82"/>
              <a:gd name="T16" fmla="*/ 45642056 w 1033"/>
              <a:gd name="T17" fmla="*/ 22479230 h 82"/>
              <a:gd name="T18" fmla="*/ 47685768 w 1033"/>
              <a:gd name="T19" fmla="*/ 22479230 h 82"/>
              <a:gd name="T20" fmla="*/ 698933408 w 1033"/>
              <a:gd name="T21" fmla="*/ 22479230 h 82"/>
              <a:gd name="T22" fmla="*/ 700295882 w 1033"/>
              <a:gd name="T23" fmla="*/ 22479230 h 82"/>
              <a:gd name="T24" fmla="*/ 702339594 w 1033"/>
              <a:gd name="T25" fmla="*/ 23801346 h 82"/>
              <a:gd name="T26" fmla="*/ 702339594 w 1033"/>
              <a:gd name="T27" fmla="*/ 25123462 h 82"/>
              <a:gd name="T28" fmla="*/ 703702069 w 1033"/>
              <a:gd name="T29" fmla="*/ 27107456 h 82"/>
              <a:gd name="T30" fmla="*/ 702339594 w 1033"/>
              <a:gd name="T31" fmla="*/ 29090630 h 82"/>
              <a:gd name="T32" fmla="*/ 702339594 w 1033"/>
              <a:gd name="T33" fmla="*/ 30412746 h 82"/>
              <a:gd name="T34" fmla="*/ 700295882 w 1033"/>
              <a:gd name="T35" fmla="*/ 31734862 h 82"/>
              <a:gd name="T36" fmla="*/ 698933408 w 1033"/>
              <a:gd name="T37" fmla="*/ 31734862 h 82"/>
              <a:gd name="T38" fmla="*/ 698933408 w 1033"/>
              <a:gd name="T39" fmla="*/ 31734862 h 82"/>
              <a:gd name="T40" fmla="*/ 56541008 w 1033"/>
              <a:gd name="T41" fmla="*/ 54214098 h 82"/>
              <a:gd name="T42" fmla="*/ 0 w 1033"/>
              <a:gd name="T43" fmla="*/ 27107456 h 82"/>
              <a:gd name="T44" fmla="*/ 56541008 w 1033"/>
              <a:gd name="T45" fmla="*/ 0 h 82"/>
              <a:gd name="T46" fmla="*/ 56541008 w 1033"/>
              <a:gd name="T47" fmla="*/ 54214098 h 8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33"/>
              <a:gd name="T73" fmla="*/ 0 h 82"/>
              <a:gd name="T74" fmla="*/ 1033 w 1033"/>
              <a:gd name="T75" fmla="*/ 82 h 8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33" h="82">
                <a:moveTo>
                  <a:pt x="1026" y="48"/>
                </a:moveTo>
                <a:lnTo>
                  <a:pt x="70" y="48"/>
                </a:lnTo>
                <a:lnTo>
                  <a:pt x="67" y="48"/>
                </a:lnTo>
                <a:lnTo>
                  <a:pt x="65" y="46"/>
                </a:lnTo>
                <a:lnTo>
                  <a:pt x="63" y="44"/>
                </a:lnTo>
                <a:lnTo>
                  <a:pt x="62" y="41"/>
                </a:lnTo>
                <a:lnTo>
                  <a:pt x="63" y="38"/>
                </a:lnTo>
                <a:lnTo>
                  <a:pt x="65" y="36"/>
                </a:lnTo>
                <a:lnTo>
                  <a:pt x="67" y="34"/>
                </a:lnTo>
                <a:lnTo>
                  <a:pt x="70" y="34"/>
                </a:lnTo>
                <a:lnTo>
                  <a:pt x="1026" y="34"/>
                </a:lnTo>
                <a:lnTo>
                  <a:pt x="1028" y="34"/>
                </a:lnTo>
                <a:lnTo>
                  <a:pt x="1031" y="36"/>
                </a:lnTo>
                <a:lnTo>
                  <a:pt x="1031" y="38"/>
                </a:lnTo>
                <a:lnTo>
                  <a:pt x="1033" y="41"/>
                </a:lnTo>
                <a:lnTo>
                  <a:pt x="1031" y="44"/>
                </a:lnTo>
                <a:lnTo>
                  <a:pt x="1031" y="46"/>
                </a:lnTo>
                <a:lnTo>
                  <a:pt x="1028" y="48"/>
                </a:lnTo>
                <a:lnTo>
                  <a:pt x="1026" y="48"/>
                </a:lnTo>
                <a:close/>
                <a:moveTo>
                  <a:pt x="83" y="82"/>
                </a:moveTo>
                <a:lnTo>
                  <a:pt x="0" y="41"/>
                </a:lnTo>
                <a:lnTo>
                  <a:pt x="83" y="0"/>
                </a:lnTo>
                <a:lnTo>
                  <a:pt x="83" y="82"/>
                </a:lnTo>
                <a:close/>
              </a:path>
            </a:pathLst>
          </a:cu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 sz="2800"/>
          </a:p>
        </p:txBody>
      </p:sp>
      <p:sp>
        <p:nvSpPr>
          <p:cNvPr id="274" name="Rectangle 44"/>
          <p:cNvSpPr>
            <a:spLocks noChangeArrowheads="1"/>
          </p:cNvSpPr>
          <p:nvPr/>
        </p:nvSpPr>
        <p:spPr bwMode="auto">
          <a:xfrm>
            <a:off x="4176348" y="1750253"/>
            <a:ext cx="1422888" cy="714375"/>
          </a:xfrm>
          <a:prstGeom prst="rect">
            <a:avLst/>
          </a:prstGeom>
          <a:solidFill>
            <a:srgbClr val="0099FF"/>
          </a:solidFill>
          <a:ln w="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AT" sz="1600" b="1">
                <a:solidFill>
                  <a:schemeClr val="bg1"/>
                </a:solidFill>
                <a:latin typeface="Georgia" panose="02040502050405020303" pitchFamily="18" charset="0"/>
              </a:rPr>
              <a:t>Knowledge </a:t>
            </a:r>
            <a:r>
              <a:rPr lang="de-AT" sz="1600" b="1" err="1">
                <a:solidFill>
                  <a:schemeClr val="bg1"/>
                </a:solidFill>
                <a:latin typeface="Georgia" panose="02040502050405020303" pitchFamily="18" charset="0"/>
              </a:rPr>
              <a:t>goals</a:t>
            </a:r>
            <a:endParaRPr lang="de-AT" sz="1600" b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75" name="Rectangle 44"/>
          <p:cNvSpPr>
            <a:spLocks noChangeArrowheads="1"/>
          </p:cNvSpPr>
          <p:nvPr/>
        </p:nvSpPr>
        <p:spPr bwMode="auto">
          <a:xfrm>
            <a:off x="6412754" y="1750253"/>
            <a:ext cx="1422888" cy="714375"/>
          </a:xfrm>
          <a:prstGeom prst="rect">
            <a:avLst/>
          </a:prstGeom>
          <a:solidFill>
            <a:srgbClr val="0099FF"/>
          </a:solidFill>
          <a:ln w="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AT" sz="1600" b="1">
                <a:solidFill>
                  <a:schemeClr val="bg1"/>
                </a:solidFill>
                <a:latin typeface="Georgia" panose="02040502050405020303" pitchFamily="18" charset="0"/>
              </a:rPr>
              <a:t>Knowledge </a:t>
            </a:r>
            <a:r>
              <a:rPr lang="de-AT" sz="1600" b="1" err="1">
                <a:solidFill>
                  <a:schemeClr val="bg1"/>
                </a:solidFill>
                <a:latin typeface="Georgia" panose="02040502050405020303" pitchFamily="18" charset="0"/>
              </a:rPr>
              <a:t>assessment</a:t>
            </a:r>
            <a:endParaRPr lang="de-AT" sz="1600" b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76" name="Rectangle 44"/>
          <p:cNvSpPr>
            <a:spLocks noChangeArrowheads="1"/>
          </p:cNvSpPr>
          <p:nvPr/>
        </p:nvSpPr>
        <p:spPr bwMode="auto">
          <a:xfrm>
            <a:off x="7835642" y="3763202"/>
            <a:ext cx="1422888" cy="714375"/>
          </a:xfrm>
          <a:prstGeom prst="rect">
            <a:avLst/>
          </a:prstGeom>
          <a:solidFill>
            <a:schemeClr val="bg1"/>
          </a:solidFill>
          <a:ln w="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AT" sz="1600" b="1" err="1">
                <a:latin typeface="Georgia" panose="02040502050405020303" pitchFamily="18" charset="0"/>
              </a:rPr>
              <a:t>Applying</a:t>
            </a:r>
            <a:r>
              <a:rPr lang="de-AT" sz="1600" b="1">
                <a:latin typeface="Georgia" panose="02040502050405020303" pitchFamily="18" charset="0"/>
              </a:rPr>
              <a:t> </a:t>
            </a:r>
            <a:r>
              <a:rPr lang="de-AT" sz="1600" b="1" err="1">
                <a:latin typeface="Georgia" panose="02040502050405020303" pitchFamily="18" charset="0"/>
              </a:rPr>
              <a:t>knowledge</a:t>
            </a:r>
            <a:endParaRPr lang="de-AT" sz="1600" b="1">
              <a:latin typeface="Georgia" panose="02040502050405020303" pitchFamily="18" charset="0"/>
            </a:endParaRPr>
          </a:p>
        </p:txBody>
      </p:sp>
      <p:sp>
        <p:nvSpPr>
          <p:cNvPr id="277" name="Rectangle 44"/>
          <p:cNvSpPr>
            <a:spLocks noChangeArrowheads="1"/>
          </p:cNvSpPr>
          <p:nvPr/>
        </p:nvSpPr>
        <p:spPr bwMode="auto">
          <a:xfrm>
            <a:off x="2754925" y="3764791"/>
            <a:ext cx="1422888" cy="714375"/>
          </a:xfrm>
          <a:prstGeom prst="rect">
            <a:avLst/>
          </a:prstGeom>
          <a:solidFill>
            <a:schemeClr val="bg1"/>
          </a:solidFill>
          <a:ln w="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AT" sz="1600" b="1" err="1">
                <a:latin typeface="Georgia" panose="02040502050405020303" pitchFamily="18" charset="0"/>
              </a:rPr>
              <a:t>Acquiring</a:t>
            </a:r>
            <a:r>
              <a:rPr lang="de-AT" sz="1600" b="1">
                <a:latin typeface="Georgia" panose="02040502050405020303" pitchFamily="18" charset="0"/>
              </a:rPr>
              <a:t> </a:t>
            </a:r>
            <a:r>
              <a:rPr lang="de-AT" sz="1600" b="1" err="1">
                <a:latin typeface="Georgia" panose="02040502050405020303" pitchFamily="18" charset="0"/>
              </a:rPr>
              <a:t>knowledge</a:t>
            </a:r>
            <a:endParaRPr lang="de-AT" sz="1600" b="1">
              <a:latin typeface="Georgia" panose="02040502050405020303" pitchFamily="18" charset="0"/>
            </a:endParaRPr>
          </a:p>
        </p:txBody>
      </p:sp>
      <p:sp>
        <p:nvSpPr>
          <p:cNvPr id="278" name="Rectangle 44"/>
          <p:cNvSpPr>
            <a:spLocks noChangeArrowheads="1"/>
          </p:cNvSpPr>
          <p:nvPr/>
        </p:nvSpPr>
        <p:spPr bwMode="auto">
          <a:xfrm>
            <a:off x="4177813" y="2821816"/>
            <a:ext cx="1422888" cy="714375"/>
          </a:xfrm>
          <a:prstGeom prst="rect">
            <a:avLst/>
          </a:prstGeom>
          <a:solidFill>
            <a:schemeClr val="bg1"/>
          </a:solidFill>
          <a:ln w="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AT" sz="1600" b="1" err="1">
                <a:latin typeface="Georgia" panose="02040502050405020303" pitchFamily="18" charset="0"/>
              </a:rPr>
              <a:t>Finding</a:t>
            </a:r>
            <a:r>
              <a:rPr lang="de-AT" sz="1600" b="1">
                <a:latin typeface="Georgia" panose="02040502050405020303" pitchFamily="18" charset="0"/>
              </a:rPr>
              <a:t> </a:t>
            </a:r>
            <a:r>
              <a:rPr lang="de-AT" sz="1600" b="1" err="1">
                <a:latin typeface="Georgia" panose="02040502050405020303" pitchFamily="18" charset="0"/>
              </a:rPr>
              <a:t>knowledge</a:t>
            </a:r>
            <a:endParaRPr lang="de-AT" sz="1600" b="1">
              <a:latin typeface="Georgia" panose="02040502050405020303" pitchFamily="18" charset="0"/>
            </a:endParaRPr>
          </a:p>
        </p:txBody>
      </p:sp>
      <p:sp>
        <p:nvSpPr>
          <p:cNvPr id="279" name="Rectangle 44"/>
          <p:cNvSpPr>
            <a:spLocks noChangeArrowheads="1"/>
          </p:cNvSpPr>
          <p:nvPr/>
        </p:nvSpPr>
        <p:spPr bwMode="auto">
          <a:xfrm>
            <a:off x="6402266" y="2821816"/>
            <a:ext cx="1422888" cy="714375"/>
          </a:xfrm>
          <a:prstGeom prst="rect">
            <a:avLst/>
          </a:prstGeom>
          <a:solidFill>
            <a:schemeClr val="bg1"/>
          </a:solidFill>
          <a:ln w="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AT" sz="1600" b="1" err="1">
                <a:latin typeface="Georgia" panose="02040502050405020303" pitchFamily="18" charset="0"/>
              </a:rPr>
              <a:t>Capturing</a:t>
            </a:r>
            <a:r>
              <a:rPr lang="de-AT" sz="1600" b="1">
                <a:latin typeface="Georgia" panose="02040502050405020303" pitchFamily="18" charset="0"/>
              </a:rPr>
              <a:t> </a:t>
            </a:r>
            <a:r>
              <a:rPr lang="de-AT" sz="1600" b="1" err="1">
                <a:latin typeface="Georgia" panose="02040502050405020303" pitchFamily="18" charset="0"/>
              </a:rPr>
              <a:t>knowledge</a:t>
            </a:r>
            <a:endParaRPr lang="de-AT" sz="1600" b="1">
              <a:latin typeface="Georgia" panose="02040502050405020303" pitchFamily="18" charset="0"/>
            </a:endParaRPr>
          </a:p>
        </p:txBody>
      </p:sp>
      <p:cxnSp>
        <p:nvCxnSpPr>
          <p:cNvPr id="3" name="Gerade Verbindung 2"/>
          <p:cNvCxnSpPr>
            <a:stCxn id="277" idx="3"/>
            <a:endCxn id="280" idx="0"/>
          </p:cNvCxnSpPr>
          <p:nvPr/>
        </p:nvCxnSpPr>
        <p:spPr>
          <a:xfrm>
            <a:off x="4177814" y="4121979"/>
            <a:ext cx="712905" cy="62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>
            <a:off x="4179274" y="4121978"/>
            <a:ext cx="3642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278" idx="2"/>
            <a:endCxn id="280" idx="0"/>
          </p:cNvCxnSpPr>
          <p:nvPr/>
        </p:nvCxnSpPr>
        <p:spPr>
          <a:xfrm>
            <a:off x="4889258" y="3536191"/>
            <a:ext cx="1461" cy="1213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281" idx="0"/>
            <a:endCxn id="277" idx="3"/>
          </p:cNvCxnSpPr>
          <p:nvPr/>
        </p:nvCxnSpPr>
        <p:spPr>
          <a:xfrm flipH="1" flipV="1">
            <a:off x="4177813" y="4121979"/>
            <a:ext cx="2937358" cy="62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279" idx="2"/>
            <a:endCxn id="277" idx="3"/>
          </p:cNvCxnSpPr>
          <p:nvPr/>
        </p:nvCxnSpPr>
        <p:spPr>
          <a:xfrm flipH="1">
            <a:off x="4177814" y="3536190"/>
            <a:ext cx="2935897" cy="585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H="1">
            <a:off x="4179275" y="3536190"/>
            <a:ext cx="812191" cy="585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>
            <a:stCxn id="278" idx="2"/>
            <a:endCxn id="281" idx="0"/>
          </p:cNvCxnSpPr>
          <p:nvPr/>
        </p:nvCxnSpPr>
        <p:spPr>
          <a:xfrm>
            <a:off x="4889257" y="3536191"/>
            <a:ext cx="2225914" cy="1213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278" idx="2"/>
            <a:endCxn id="276" idx="1"/>
          </p:cNvCxnSpPr>
          <p:nvPr/>
        </p:nvCxnSpPr>
        <p:spPr>
          <a:xfrm>
            <a:off x="4889258" y="3536191"/>
            <a:ext cx="2946385" cy="584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278" idx="2"/>
            <a:endCxn id="281" idx="0"/>
          </p:cNvCxnSpPr>
          <p:nvPr/>
        </p:nvCxnSpPr>
        <p:spPr>
          <a:xfrm>
            <a:off x="4889257" y="3536191"/>
            <a:ext cx="2225914" cy="1213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>
            <a:stCxn id="279" idx="2"/>
            <a:endCxn id="281" idx="0"/>
          </p:cNvCxnSpPr>
          <p:nvPr/>
        </p:nvCxnSpPr>
        <p:spPr>
          <a:xfrm>
            <a:off x="7113711" y="3536191"/>
            <a:ext cx="1461" cy="1213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>
            <a:stCxn id="279" idx="2"/>
            <a:endCxn id="280" idx="0"/>
          </p:cNvCxnSpPr>
          <p:nvPr/>
        </p:nvCxnSpPr>
        <p:spPr>
          <a:xfrm flipH="1">
            <a:off x="4890718" y="3536191"/>
            <a:ext cx="2222992" cy="1213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>
            <a:stCxn id="276" idx="1"/>
            <a:endCxn id="280" idx="0"/>
          </p:cNvCxnSpPr>
          <p:nvPr/>
        </p:nvCxnSpPr>
        <p:spPr>
          <a:xfrm flipH="1">
            <a:off x="4890718" y="4120389"/>
            <a:ext cx="2944924" cy="629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44"/>
          <p:cNvSpPr>
            <a:spLocks noChangeArrowheads="1"/>
          </p:cNvSpPr>
          <p:nvPr/>
        </p:nvSpPr>
        <p:spPr bwMode="auto">
          <a:xfrm>
            <a:off x="5301780" y="3785762"/>
            <a:ext cx="1422888" cy="714375"/>
          </a:xfrm>
          <a:prstGeom prst="rect">
            <a:avLst/>
          </a:prstGeom>
          <a:noFill/>
          <a:ln w="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AT" sz="1600" b="1" err="1">
                <a:solidFill>
                  <a:schemeClr val="bg1"/>
                </a:solidFill>
                <a:latin typeface="Georgia" panose="02040502050405020303" pitchFamily="18" charset="0"/>
              </a:rPr>
              <a:t>Organising</a:t>
            </a:r>
            <a:r>
              <a:rPr lang="de-AT" sz="1600" b="1">
                <a:solidFill>
                  <a:schemeClr val="bg1"/>
                </a:solidFill>
                <a:latin typeface="Georgia" panose="02040502050405020303" pitchFamily="18" charset="0"/>
              </a:rPr>
              <a:t> and </a:t>
            </a:r>
            <a:r>
              <a:rPr lang="de-AT" sz="1600" b="1" err="1">
                <a:solidFill>
                  <a:schemeClr val="bg1"/>
                </a:solidFill>
                <a:latin typeface="Georgia" panose="02040502050405020303" pitchFamily="18" charset="0"/>
              </a:rPr>
              <a:t>linking</a:t>
            </a:r>
            <a:r>
              <a:rPr lang="de-AT" sz="1600" b="1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de-AT" sz="1600" b="1" err="1">
                <a:solidFill>
                  <a:schemeClr val="bg1"/>
                </a:solidFill>
                <a:latin typeface="Georgia" panose="02040502050405020303" pitchFamily="18" charset="0"/>
              </a:rPr>
              <a:t>knowledge</a:t>
            </a:r>
            <a:endParaRPr lang="de-AT" sz="1600" b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80" name="Rectangle 44"/>
          <p:cNvSpPr>
            <a:spLocks noChangeArrowheads="1"/>
          </p:cNvSpPr>
          <p:nvPr/>
        </p:nvSpPr>
        <p:spPr bwMode="auto">
          <a:xfrm>
            <a:off x="4179274" y="4749710"/>
            <a:ext cx="1422888" cy="714375"/>
          </a:xfrm>
          <a:prstGeom prst="rect">
            <a:avLst/>
          </a:prstGeom>
          <a:solidFill>
            <a:schemeClr val="bg1"/>
          </a:solidFill>
          <a:ln w="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AT" sz="1600" b="1" err="1">
                <a:latin typeface="Georgia" panose="02040502050405020303" pitchFamily="18" charset="0"/>
              </a:rPr>
              <a:t>Creating</a:t>
            </a:r>
            <a:r>
              <a:rPr lang="de-AT" sz="1600" b="1">
                <a:latin typeface="Georgia" panose="02040502050405020303" pitchFamily="18" charset="0"/>
              </a:rPr>
              <a:t> </a:t>
            </a:r>
            <a:r>
              <a:rPr lang="de-AT" sz="1600" b="1" err="1">
                <a:latin typeface="Georgia" panose="02040502050405020303" pitchFamily="18" charset="0"/>
              </a:rPr>
              <a:t>knowledge</a:t>
            </a:r>
            <a:endParaRPr lang="de-AT" sz="1600" b="1">
              <a:latin typeface="Georgia" panose="02040502050405020303" pitchFamily="18" charset="0"/>
            </a:endParaRPr>
          </a:p>
        </p:txBody>
      </p:sp>
      <p:sp>
        <p:nvSpPr>
          <p:cNvPr id="281" name="Rectangle 44"/>
          <p:cNvSpPr>
            <a:spLocks noChangeArrowheads="1"/>
          </p:cNvSpPr>
          <p:nvPr/>
        </p:nvSpPr>
        <p:spPr bwMode="auto">
          <a:xfrm>
            <a:off x="6403727" y="4749710"/>
            <a:ext cx="1422888" cy="714375"/>
          </a:xfrm>
          <a:prstGeom prst="rect">
            <a:avLst/>
          </a:prstGeom>
          <a:solidFill>
            <a:schemeClr val="bg1"/>
          </a:solidFill>
          <a:ln w="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AT" sz="1600" b="1">
                <a:latin typeface="Georgia" panose="02040502050405020303" pitchFamily="18" charset="0"/>
              </a:rPr>
              <a:t>Sharing </a:t>
            </a:r>
            <a:r>
              <a:rPr lang="de-AT" sz="1600" b="1" err="1">
                <a:latin typeface="Georgia" panose="02040502050405020303" pitchFamily="18" charset="0"/>
              </a:rPr>
              <a:t>knowledge</a:t>
            </a:r>
            <a:endParaRPr lang="de-AT" sz="1600" b="1">
              <a:latin typeface="Georgia" panose="02040502050405020303" pitchFamily="18" charset="0"/>
            </a:endParaRPr>
          </a:p>
        </p:txBody>
      </p:sp>
      <p:sp>
        <p:nvSpPr>
          <p:cNvPr id="34" name="Rectangle 317">
            <a:extLst>
              <a:ext uri="{FF2B5EF4-FFF2-40B4-BE49-F238E27FC236}">
                <a16:creationId xmlns:a16="http://schemas.microsoft.com/office/drawing/2014/main" id="{E2A29C05-3BE9-41A5-908F-B77A04EE6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4035" y="5994588"/>
            <a:ext cx="52585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de-DE" sz="1600" dirty="0" err="1">
                <a:solidFill>
                  <a:srgbClr val="000000"/>
                </a:solidFill>
              </a:rPr>
              <a:t>Based</a:t>
            </a:r>
            <a:r>
              <a:rPr lang="de-DE" sz="1600" dirty="0">
                <a:solidFill>
                  <a:srgbClr val="000000"/>
                </a:solidFill>
              </a:rPr>
              <a:t> on Probst, Raub, Romhardt, Managing Knowledge, 1999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330689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7">
            <a:extLst>
              <a:ext uri="{FF2B5EF4-FFF2-40B4-BE49-F238E27FC236}">
                <a16:creationId xmlns:a16="http://schemas.microsoft.com/office/drawing/2014/main" id="{2F62A67B-1E48-463A-B624-83B9C4E97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158" y="2250078"/>
            <a:ext cx="2475548" cy="2956613"/>
          </a:xfrm>
          <a:prstGeom prst="rect">
            <a:avLst/>
          </a:prstGeom>
          <a:solidFill>
            <a:srgbClr val="DC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 sz="1300">
              <a:latin typeface="Georgia" panose="02040502050405020303" pitchFamily="18" charset="0"/>
            </a:endParaRPr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C98F6B03-2215-456A-8127-6EB8CF0AB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848" y="2250078"/>
            <a:ext cx="2477839" cy="2956613"/>
          </a:xfrm>
          <a:prstGeom prst="rect">
            <a:avLst/>
          </a:prstGeom>
          <a:solidFill>
            <a:srgbClr val="DC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AT" sz="1300">
              <a:latin typeface="Georgia" panose="02040502050405020303" pitchFamily="18" charset="0"/>
            </a:endParaRPr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5B9DB53A-9769-4972-9EF5-ACB7BEB99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2250078"/>
            <a:ext cx="2477155" cy="2956613"/>
          </a:xfrm>
          <a:prstGeom prst="rect">
            <a:avLst/>
          </a:prstGeom>
          <a:solidFill>
            <a:srgbClr val="DC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1300">
              <a:latin typeface="Georgia" panose="02040502050405020303" pitchFamily="18" charset="0"/>
            </a:endParaRP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B31C4507-21D4-4F8F-99EC-02424384B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838" y="2250078"/>
            <a:ext cx="2475548" cy="2956613"/>
          </a:xfrm>
          <a:prstGeom prst="rect">
            <a:avLst/>
          </a:prstGeom>
          <a:solidFill>
            <a:srgbClr val="DC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AT" sz="1300">
              <a:latin typeface="Georgia" panose="02040502050405020303" pitchFamily="18" charset="0"/>
            </a:endParaRP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8A3414D0-9495-4933-92F2-A6883ED6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146" y="2058678"/>
            <a:ext cx="2475548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 sz="1300">
              <a:latin typeface="Georgia" panose="02040502050405020303" pitchFamily="18" charset="0"/>
            </a:endParaRPr>
          </a:p>
        </p:txBody>
      </p:sp>
      <p:sp>
        <p:nvSpPr>
          <p:cNvPr id="9" name="Rectangle 47">
            <a:extLst>
              <a:ext uri="{FF2B5EF4-FFF2-40B4-BE49-F238E27FC236}">
                <a16:creationId xmlns:a16="http://schemas.microsoft.com/office/drawing/2014/main" id="{BA4925D6-4E82-4B23-8A60-3487C0DAF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78" y="3844119"/>
            <a:ext cx="2284827" cy="612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de-DE" sz="13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Using</a:t>
            </a:r>
            <a:br>
              <a:rPr lang="de-DE" sz="1300" b="1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de-DE" sz="13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Capturing</a:t>
            </a:r>
            <a:endParaRPr lang="de-DE" sz="13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45">
            <a:extLst>
              <a:ext uri="{FF2B5EF4-FFF2-40B4-BE49-F238E27FC236}">
                <a16:creationId xmlns:a16="http://schemas.microsoft.com/office/drawing/2014/main" id="{9FCB8B02-E829-44C1-A5C8-72431F0C1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19" y="2446755"/>
            <a:ext cx="2284827" cy="612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de-DE" sz="13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Finding</a:t>
            </a:r>
            <a:endParaRPr lang="de-DE" sz="13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de-DE" sz="13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Acquiring</a:t>
            </a:r>
            <a:endParaRPr lang="de-DE" sz="13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ctangle 47">
            <a:extLst>
              <a:ext uri="{FF2B5EF4-FFF2-40B4-BE49-F238E27FC236}">
                <a16:creationId xmlns:a16="http://schemas.microsoft.com/office/drawing/2014/main" id="{B4B3C4A6-DE95-41FC-8CC1-F750B641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19" y="3150400"/>
            <a:ext cx="2284827" cy="612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de-DE" sz="13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Creating</a:t>
            </a:r>
            <a:r>
              <a:rPr lang="de-DE" sz="13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</a:p>
          <a:p>
            <a:pPr algn="ctr" eaLnBrk="1" hangingPunct="1"/>
            <a:r>
              <a:rPr lang="de-DE" sz="1300" b="1" dirty="0">
                <a:solidFill>
                  <a:srgbClr val="000000"/>
                </a:solidFill>
                <a:latin typeface="Georgia" panose="02040502050405020303" pitchFamily="18" charset="0"/>
              </a:rPr>
              <a:t>Sharing</a:t>
            </a:r>
          </a:p>
        </p:txBody>
      </p:sp>
      <p:sp>
        <p:nvSpPr>
          <p:cNvPr id="12" name="Rectangle 48">
            <a:extLst>
              <a:ext uri="{FF2B5EF4-FFF2-40B4-BE49-F238E27FC236}">
                <a16:creationId xmlns:a16="http://schemas.microsoft.com/office/drawing/2014/main" id="{E59C01A2-E418-4E0A-94C6-367A82D89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044" y="2058678"/>
            <a:ext cx="247326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 sz="1300">
              <a:latin typeface="Georgia" panose="02040502050405020303" pitchFamily="18" charset="0"/>
            </a:endParaRP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BFF730DC-7443-495C-B89D-C07838CC5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132" y="4636993"/>
            <a:ext cx="24546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/>
            <a:r>
              <a:rPr lang="de-DE" sz="1400" b="1" dirty="0">
                <a:solidFill>
                  <a:srgbClr val="FFFFFF"/>
                </a:solidFill>
                <a:latin typeface="Georgia" panose="02040502050405020303" pitchFamily="18" charset="0"/>
              </a:rPr>
              <a:t>KNOWLEDGE</a:t>
            </a:r>
            <a:br>
              <a:rPr lang="de-DE" sz="1400" b="1" dirty="0">
                <a:solidFill>
                  <a:srgbClr val="FFFFFF"/>
                </a:solidFill>
                <a:latin typeface="Georgia" panose="02040502050405020303" pitchFamily="18" charset="0"/>
              </a:rPr>
            </a:br>
            <a:r>
              <a:rPr lang="de-DE" sz="1400" b="1" dirty="0">
                <a:solidFill>
                  <a:srgbClr val="FFFFFF"/>
                </a:solidFill>
                <a:latin typeface="Georgia" panose="02040502050405020303" pitchFamily="18" charset="0"/>
              </a:rPr>
              <a:t>LIFECYCLE</a:t>
            </a:r>
            <a:endParaRPr lang="de-DE" sz="1400" b="1" dirty="0">
              <a:latin typeface="Georgia" panose="02040502050405020303" pitchFamily="18" charset="0"/>
            </a:endParaRPr>
          </a:p>
        </p:txBody>
      </p:sp>
      <p:sp>
        <p:nvSpPr>
          <p:cNvPr id="14" name="Rectangle 53">
            <a:extLst>
              <a:ext uri="{FF2B5EF4-FFF2-40B4-BE49-F238E27FC236}">
                <a16:creationId xmlns:a16="http://schemas.microsoft.com/office/drawing/2014/main" id="{1CB3DCD7-A795-4E47-9D3C-649A9D1ED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1145" y="2058678"/>
            <a:ext cx="2477839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 sz="1300">
              <a:latin typeface="Georgia" panose="02040502050405020303" pitchFamily="18" charset="0"/>
            </a:endParaRPr>
          </a:p>
        </p:txBody>
      </p:sp>
      <p:sp>
        <p:nvSpPr>
          <p:cNvPr id="15" name="Rectangle 54">
            <a:extLst>
              <a:ext uri="{FF2B5EF4-FFF2-40B4-BE49-F238E27FC236}">
                <a16:creationId xmlns:a16="http://schemas.microsoft.com/office/drawing/2014/main" id="{6C664C5C-1F53-4B5F-8872-E26EC51E5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366" y="4648456"/>
            <a:ext cx="19724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/>
            <a:r>
              <a:rPr lang="de-DE" sz="1400" b="1" dirty="0">
                <a:solidFill>
                  <a:srgbClr val="FFFFFF"/>
                </a:solidFill>
                <a:latin typeface="Georgia" panose="02040502050405020303" pitchFamily="18" charset="0"/>
              </a:rPr>
              <a:t>KNOWLEDGE </a:t>
            </a:r>
            <a:br>
              <a:rPr lang="de-DE" sz="1400" b="1" dirty="0">
                <a:solidFill>
                  <a:srgbClr val="FFFFFF"/>
                </a:solidFill>
                <a:latin typeface="Georgia" panose="02040502050405020303" pitchFamily="18" charset="0"/>
              </a:rPr>
            </a:br>
            <a:r>
              <a:rPr lang="de-DE" sz="1400" b="1" dirty="0">
                <a:solidFill>
                  <a:srgbClr val="FFFFFF"/>
                </a:solidFill>
                <a:latin typeface="Georgia" panose="02040502050405020303" pitchFamily="18" charset="0"/>
              </a:rPr>
              <a:t>ASSETS</a:t>
            </a:r>
            <a:endParaRPr lang="de-DE" sz="1400" b="1" dirty="0">
              <a:latin typeface="Georgia" panose="02040502050405020303" pitchFamily="18" charset="0"/>
            </a:endParaRPr>
          </a:p>
        </p:txBody>
      </p:sp>
      <p:sp>
        <p:nvSpPr>
          <p:cNvPr id="16" name="Rectangle 58">
            <a:extLst>
              <a:ext uri="{FF2B5EF4-FFF2-40B4-BE49-F238E27FC236}">
                <a16:creationId xmlns:a16="http://schemas.microsoft.com/office/drawing/2014/main" id="{9E3C4C1A-4865-4199-B574-61F1CAC5C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779" y="4628589"/>
            <a:ext cx="22083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/>
            <a:r>
              <a:rPr lang="de-DE" sz="1400" b="1" dirty="0">
                <a:solidFill>
                  <a:srgbClr val="FFFFFF"/>
                </a:solidFill>
                <a:latin typeface="Georgia" panose="02040502050405020303" pitchFamily="18" charset="0"/>
              </a:rPr>
              <a:t>SUSTAINABLE </a:t>
            </a:r>
            <a:br>
              <a:rPr lang="de-DE" sz="1400" b="1" dirty="0">
                <a:solidFill>
                  <a:srgbClr val="FFFFFF"/>
                </a:solidFill>
                <a:latin typeface="Georgia" panose="02040502050405020303" pitchFamily="18" charset="0"/>
              </a:rPr>
            </a:br>
            <a:r>
              <a:rPr lang="de-DE" sz="1400" b="1" dirty="0">
                <a:solidFill>
                  <a:srgbClr val="FFFFFF"/>
                </a:solidFill>
                <a:latin typeface="Georgia" panose="02040502050405020303" pitchFamily="18" charset="0"/>
              </a:rPr>
              <a:t>DEVELOPMENT</a:t>
            </a:r>
            <a:endParaRPr lang="de-DE" sz="1400" b="1" dirty="0">
              <a:latin typeface="Georgia" panose="02040502050405020303" pitchFamily="18" charset="0"/>
            </a:endParaRPr>
          </a:p>
        </p:txBody>
      </p:sp>
      <p:sp>
        <p:nvSpPr>
          <p:cNvPr id="17" name="Rectangle 67">
            <a:extLst>
              <a:ext uri="{FF2B5EF4-FFF2-40B4-BE49-F238E27FC236}">
                <a16:creationId xmlns:a16="http://schemas.microsoft.com/office/drawing/2014/main" id="{4A64569C-BADC-439D-BD0C-7DEC492C2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838" y="4734491"/>
            <a:ext cx="24755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/>
            <a:r>
              <a:rPr lang="de-DE" sz="1400" b="1" dirty="0">
                <a:solidFill>
                  <a:srgbClr val="FFFFFF"/>
                </a:solidFill>
                <a:latin typeface="Georgia" panose="02040502050405020303" pitchFamily="18" charset="0"/>
              </a:rPr>
              <a:t>PROCESSES</a:t>
            </a:r>
          </a:p>
        </p:txBody>
      </p:sp>
      <p:sp>
        <p:nvSpPr>
          <p:cNvPr id="18" name="Rectangle 71">
            <a:extLst>
              <a:ext uri="{FF2B5EF4-FFF2-40B4-BE49-F238E27FC236}">
                <a16:creationId xmlns:a16="http://schemas.microsoft.com/office/drawing/2014/main" id="{E9F1A1E5-3718-4024-9D5E-399E0553A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878" y="3843715"/>
            <a:ext cx="2310972" cy="612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de-DE" sz="1300" b="1" dirty="0">
                <a:solidFill>
                  <a:srgbClr val="000000"/>
                </a:solidFill>
                <a:latin typeface="Georgia" panose="02040502050405020303" pitchFamily="18" charset="0"/>
              </a:rPr>
              <a:t>Relational Assets</a:t>
            </a:r>
            <a:br>
              <a:rPr lang="de-DE" sz="1300" b="1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de-DE" sz="1000" dirty="0">
                <a:solidFill>
                  <a:srgbClr val="000000"/>
                </a:solidFill>
                <a:latin typeface="Georgia" panose="02040502050405020303" pitchFamily="18" charset="0"/>
              </a:rPr>
              <a:t>Networks,  Communities of Practice,..</a:t>
            </a:r>
            <a:endParaRPr lang="de-DE" sz="13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Rectangle 74">
            <a:extLst>
              <a:ext uri="{FF2B5EF4-FFF2-40B4-BE49-F238E27FC236}">
                <a16:creationId xmlns:a16="http://schemas.microsoft.com/office/drawing/2014/main" id="{91887EEC-9B42-4835-BAA4-1378E8757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877" y="2444123"/>
            <a:ext cx="2310972" cy="612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lvl="0" algn="ctr" eaLnBrk="1" hangingPunct="1"/>
            <a:r>
              <a:rPr lang="de-DE" sz="1300" b="1" dirty="0">
                <a:solidFill>
                  <a:srgbClr val="000000"/>
                </a:solidFill>
                <a:latin typeface="Georgia" panose="02040502050405020303" pitchFamily="18" charset="0"/>
              </a:rPr>
              <a:t>Human Assets</a:t>
            </a:r>
            <a:br>
              <a:rPr lang="de-DE" sz="1300" b="1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de-DE" sz="1300" dirty="0">
                <a:solidFill>
                  <a:srgbClr val="000000"/>
                </a:solidFill>
                <a:latin typeface="Georgia" panose="02040502050405020303" pitchFamily="18" charset="0"/>
              </a:rPr>
              <a:t>S</a:t>
            </a:r>
            <a:r>
              <a:rPr lang="de-DE" sz="1000" dirty="0">
                <a:solidFill>
                  <a:srgbClr val="000000"/>
                </a:solidFill>
                <a:latin typeface="Georgia" panose="02040502050405020303" pitchFamily="18" charset="0"/>
              </a:rPr>
              <a:t>kills, </a:t>
            </a:r>
            <a:r>
              <a:rPr lang="de-DE" sz="1000" dirty="0" err="1">
                <a:solidFill>
                  <a:srgbClr val="000000"/>
                </a:solidFill>
                <a:latin typeface="Georgia" panose="02040502050405020303" pitchFamily="18" charset="0"/>
              </a:rPr>
              <a:t>experiences</a:t>
            </a:r>
            <a:r>
              <a:rPr lang="de-DE" sz="1000" dirty="0">
                <a:solidFill>
                  <a:srgbClr val="000000"/>
                </a:solidFill>
                <a:latin typeface="Georgia" panose="02040502050405020303" pitchFamily="18" charset="0"/>
              </a:rPr>
              <a:t>,..</a:t>
            </a:r>
            <a:endParaRPr lang="de-DE" sz="13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Rectangle 77">
            <a:extLst>
              <a:ext uri="{FF2B5EF4-FFF2-40B4-BE49-F238E27FC236}">
                <a16:creationId xmlns:a16="http://schemas.microsoft.com/office/drawing/2014/main" id="{8EDA6594-B592-49D1-AE37-B829916F4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878" y="3137433"/>
            <a:ext cx="2310972" cy="612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de-DE" sz="13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Structural</a:t>
            </a:r>
            <a:r>
              <a:rPr lang="de-DE" sz="1300" b="1" dirty="0">
                <a:solidFill>
                  <a:srgbClr val="000000"/>
                </a:solidFill>
                <a:latin typeface="Georgia" panose="02040502050405020303" pitchFamily="18" charset="0"/>
              </a:rPr>
              <a:t> Assets</a:t>
            </a:r>
            <a:br>
              <a:rPr lang="de-DE" sz="1300" b="1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de-DE" sz="1000" dirty="0">
                <a:solidFill>
                  <a:srgbClr val="000000"/>
                </a:solidFill>
                <a:latin typeface="Georgia" panose="02040502050405020303" pitchFamily="18" charset="0"/>
              </a:rPr>
              <a:t>open </a:t>
            </a:r>
            <a:r>
              <a:rPr lang="de-DE" sz="1000" dirty="0" err="1">
                <a:solidFill>
                  <a:srgbClr val="000000"/>
                </a:solidFill>
                <a:latin typeface="Georgia" panose="02040502050405020303" pitchFamily="18" charset="0"/>
              </a:rPr>
              <a:t>data</a:t>
            </a:r>
            <a:r>
              <a:rPr lang="de-DE" sz="10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de-DE" sz="1000" dirty="0" err="1">
                <a:solidFill>
                  <a:srgbClr val="000000"/>
                </a:solidFill>
                <a:latin typeface="Georgia" panose="02040502050405020303" pitchFamily="18" charset="0"/>
              </a:rPr>
              <a:t>knowledge</a:t>
            </a:r>
            <a:r>
              <a:rPr lang="de-DE" sz="1000" dirty="0">
                <a:solidFill>
                  <a:srgbClr val="000000"/>
                </a:solidFill>
                <a:latin typeface="Georgia" panose="02040502050405020303" pitchFamily="18" charset="0"/>
              </a:rPr>
              <a:t> hubs,..</a:t>
            </a:r>
            <a:endParaRPr lang="de-DE" sz="13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Rectangle 74">
            <a:extLst>
              <a:ext uri="{FF2B5EF4-FFF2-40B4-BE49-F238E27FC236}">
                <a16:creationId xmlns:a16="http://schemas.microsoft.com/office/drawing/2014/main" id="{63AB071A-DC3D-4442-AE9B-ED64458E0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042" y="2444430"/>
            <a:ext cx="2310972" cy="200685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lvl="0" eaLnBrk="1" hangingPunct="1"/>
            <a:r>
              <a:rPr lang="de-DE" sz="1600" b="1" dirty="0">
                <a:solidFill>
                  <a:srgbClr val="000000"/>
                </a:solidFill>
                <a:latin typeface="Georgia" panose="02040502050405020303" pitchFamily="18" charset="0"/>
              </a:rPr>
              <a:t>Knowledge Services</a:t>
            </a:r>
          </a:p>
          <a:p>
            <a:pPr lvl="0" eaLnBrk="1" hangingPunct="1"/>
            <a:r>
              <a:rPr lang="de-DE" sz="1000" dirty="0" err="1">
                <a:solidFill>
                  <a:srgbClr val="000000"/>
                </a:solidFill>
                <a:latin typeface="Georgia" panose="02040502050405020303" pitchFamily="18" charset="0"/>
              </a:rPr>
              <a:t>Researching</a:t>
            </a:r>
            <a:r>
              <a:rPr lang="de-DE" sz="10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de-DE" sz="1000" dirty="0" err="1">
                <a:solidFill>
                  <a:srgbClr val="000000"/>
                </a:solidFill>
                <a:latin typeface="Georgia" panose="02040502050405020303" pitchFamily="18" charset="0"/>
              </a:rPr>
              <a:t>training</a:t>
            </a:r>
            <a:r>
              <a:rPr lang="de-DE" sz="1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Georgia" panose="02040502050405020303" pitchFamily="18" charset="0"/>
              </a:rPr>
              <a:t>advising</a:t>
            </a:r>
            <a:r>
              <a:rPr lang="de-DE" sz="10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de-DE" sz="1000" dirty="0" err="1">
                <a:solidFill>
                  <a:srgbClr val="000000"/>
                </a:solidFill>
                <a:latin typeface="Georgia" panose="02040502050405020303" pitchFamily="18" charset="0"/>
              </a:rPr>
              <a:t>convening</a:t>
            </a:r>
            <a:r>
              <a:rPr lang="de-DE" sz="10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de-DE" sz="1000" dirty="0" err="1">
                <a:solidFill>
                  <a:srgbClr val="000000"/>
                </a:solidFill>
                <a:latin typeface="Georgia" panose="02040502050405020303" pitchFamily="18" charset="0"/>
              </a:rPr>
              <a:t>facilitating</a:t>
            </a:r>
            <a:r>
              <a:rPr lang="de-DE" sz="10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en-GB" sz="1000" dirty="0">
                <a:solidFill>
                  <a:srgbClr val="000000"/>
                </a:solidFill>
                <a:latin typeface="Georgia" panose="02040502050405020303" pitchFamily="18" charset="0"/>
              </a:rPr>
              <a:t>catalysing, communicating, etc.</a:t>
            </a:r>
            <a:br>
              <a:rPr lang="en-GB" sz="10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br>
              <a:rPr lang="de-DE" sz="10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de-DE" sz="1600" b="1" dirty="0">
                <a:solidFill>
                  <a:srgbClr val="000000"/>
                </a:solidFill>
                <a:latin typeface="Georgia" panose="02040502050405020303" pitchFamily="18" charset="0"/>
              </a:rPr>
              <a:t>Products</a:t>
            </a:r>
            <a:br>
              <a:rPr lang="de-DE" sz="1600" b="1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de-DE" sz="1000" dirty="0">
                <a:solidFill>
                  <a:srgbClr val="000000"/>
                </a:solidFill>
                <a:latin typeface="Georgia" panose="02040502050405020303" pitchFamily="18" charset="0"/>
              </a:rPr>
              <a:t>Publications, </a:t>
            </a:r>
            <a:r>
              <a:rPr lang="de-DE" sz="1000" dirty="0" err="1">
                <a:solidFill>
                  <a:srgbClr val="000000"/>
                </a:solidFill>
                <a:latin typeface="Georgia" panose="02040502050405020303" pitchFamily="18" charset="0"/>
              </a:rPr>
              <a:t>extension</a:t>
            </a:r>
            <a:r>
              <a:rPr lang="de-DE" sz="1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Georgia" panose="02040502050405020303" pitchFamily="18" charset="0"/>
              </a:rPr>
              <a:t>resources</a:t>
            </a:r>
            <a:r>
              <a:rPr lang="de-DE" sz="10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de-DE" sz="1000" dirty="0" err="1">
                <a:solidFill>
                  <a:srgbClr val="000000"/>
                </a:solidFill>
                <a:latin typeface="Georgia" panose="02040502050405020303" pitchFamily="18" charset="0"/>
              </a:rPr>
              <a:t>technology</a:t>
            </a:r>
            <a:r>
              <a:rPr lang="de-DE" sz="1000" dirty="0">
                <a:solidFill>
                  <a:srgbClr val="000000"/>
                </a:solidFill>
                <a:latin typeface="Georgia" panose="02040502050405020303" pitchFamily="18" charset="0"/>
              </a:rPr>
              <a:t> and </a:t>
            </a:r>
            <a:r>
              <a:rPr lang="de-DE" sz="1000" dirty="0" err="1">
                <a:solidFill>
                  <a:srgbClr val="000000"/>
                </a:solidFill>
                <a:latin typeface="Georgia" panose="02040502050405020303" pitchFamily="18" charset="0"/>
              </a:rPr>
              <a:t>innovation</a:t>
            </a:r>
            <a:r>
              <a:rPr lang="de-DE" sz="1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Georgia" panose="02040502050405020303" pitchFamily="18" charset="0"/>
              </a:rPr>
              <a:t>pratices</a:t>
            </a:r>
            <a:r>
              <a:rPr lang="de-DE" sz="10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de-DE" sz="1000" dirty="0" err="1">
                <a:solidFill>
                  <a:srgbClr val="000000"/>
                </a:solidFill>
                <a:latin typeface="Georgia" panose="02040502050405020303" pitchFamily="18" charset="0"/>
              </a:rPr>
              <a:t>policy</a:t>
            </a:r>
            <a:r>
              <a:rPr lang="de-DE" sz="1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Georgia" panose="02040502050405020303" pitchFamily="18" charset="0"/>
              </a:rPr>
              <a:t>briefs</a:t>
            </a:r>
            <a:r>
              <a:rPr lang="de-DE" sz="10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de-DE" sz="1000" dirty="0" err="1">
                <a:solidFill>
                  <a:srgbClr val="000000"/>
                </a:solidFill>
                <a:latin typeface="Georgia" panose="02040502050405020303" pitchFamily="18" charset="0"/>
              </a:rPr>
              <a:t>articles</a:t>
            </a:r>
            <a:r>
              <a:rPr lang="de-DE" sz="10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de-DE" sz="1000" dirty="0" err="1">
                <a:solidFill>
                  <a:srgbClr val="000000"/>
                </a:solidFill>
                <a:latin typeface="Georgia" panose="02040502050405020303" pitchFamily="18" charset="0"/>
              </a:rPr>
              <a:t>videos</a:t>
            </a:r>
            <a:r>
              <a:rPr lang="de-DE" sz="1000" dirty="0">
                <a:solidFill>
                  <a:srgbClr val="000000"/>
                </a:solidFill>
                <a:latin typeface="Georgia" panose="02040502050405020303" pitchFamily="18" charset="0"/>
              </a:rPr>
              <a:t>, etc.</a:t>
            </a:r>
            <a:endParaRPr lang="de-DE" sz="16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Rectangle 71">
            <a:extLst>
              <a:ext uri="{FF2B5EF4-FFF2-40B4-BE49-F238E27FC236}">
                <a16:creationId xmlns:a16="http://schemas.microsoft.com/office/drawing/2014/main" id="{5B048C79-AF78-40E0-B7D7-ED70DA2A0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6494" y="3839284"/>
            <a:ext cx="2310972" cy="612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de-DE" sz="1300" b="1" dirty="0">
                <a:solidFill>
                  <a:srgbClr val="000000"/>
                </a:solidFill>
                <a:latin typeface="Georgia" panose="02040502050405020303" pitchFamily="18" charset="0"/>
              </a:rPr>
              <a:t>SDGs - Global</a:t>
            </a:r>
            <a:br>
              <a:rPr lang="de-DE" sz="1300" b="1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de-DE" sz="1300" b="1" dirty="0">
                <a:solidFill>
                  <a:srgbClr val="000000"/>
                </a:solidFill>
                <a:latin typeface="Georgia" panose="02040502050405020303" pitchFamily="18" charset="0"/>
              </a:rPr>
              <a:t>Development</a:t>
            </a:r>
          </a:p>
        </p:txBody>
      </p:sp>
      <p:sp>
        <p:nvSpPr>
          <p:cNvPr id="26" name="Rectangle 74">
            <a:extLst>
              <a:ext uri="{FF2B5EF4-FFF2-40B4-BE49-F238E27FC236}">
                <a16:creationId xmlns:a16="http://schemas.microsoft.com/office/drawing/2014/main" id="{F5B4AC7F-C9B9-4E65-A801-1EB7ED615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6493" y="2438319"/>
            <a:ext cx="2310972" cy="612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lvl="0" algn="ctr" eaLnBrk="1" hangingPunct="1"/>
            <a:r>
              <a:rPr lang="de-DE" sz="1300" b="1" dirty="0">
                <a:solidFill>
                  <a:srgbClr val="000000"/>
                </a:solidFill>
                <a:latin typeface="Georgia" panose="02040502050405020303" pitchFamily="18" charset="0"/>
              </a:rPr>
              <a:t>Organisational</a:t>
            </a:r>
            <a:br>
              <a:rPr lang="de-DE" sz="1300" b="1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de-DE" sz="1300" b="1" dirty="0">
                <a:solidFill>
                  <a:srgbClr val="000000"/>
                </a:solidFill>
                <a:latin typeface="Georgia" panose="02040502050405020303" pitchFamily="18" charset="0"/>
              </a:rPr>
              <a:t>Development</a:t>
            </a: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45C733EB-5E0F-48D4-9370-AFC8A05BE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6494" y="3133002"/>
            <a:ext cx="2310972" cy="612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lvl="0" algn="ctr" eaLnBrk="1" hangingPunct="1"/>
            <a:r>
              <a:rPr lang="de-DE" sz="13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Biodiversity</a:t>
            </a:r>
            <a:br>
              <a:rPr lang="de-DE" sz="1300" b="1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de-DE" sz="1300" b="1" dirty="0">
                <a:solidFill>
                  <a:srgbClr val="000000"/>
                </a:solidFill>
                <a:latin typeface="Georgia" panose="02040502050405020303" pitchFamily="18" charset="0"/>
              </a:rPr>
              <a:t>Development</a:t>
            </a:r>
          </a:p>
        </p:txBody>
      </p:sp>
      <p:sp>
        <p:nvSpPr>
          <p:cNvPr id="28" name="Gleichschenkliges Dreieck 27">
            <a:extLst>
              <a:ext uri="{FF2B5EF4-FFF2-40B4-BE49-F238E27FC236}">
                <a16:creationId xmlns:a16="http://schemas.microsoft.com/office/drawing/2014/main" id="{8D13DFE4-E8EE-4DA1-A905-D6A7A5B2B3DB}"/>
              </a:ext>
            </a:extLst>
          </p:cNvPr>
          <p:cNvSpPr/>
          <p:nvPr/>
        </p:nvSpPr>
        <p:spPr bwMode="auto">
          <a:xfrm rot="5400000">
            <a:off x="3009809" y="3398733"/>
            <a:ext cx="427596" cy="128161"/>
          </a:xfrm>
          <a:prstGeom prst="triangle">
            <a:avLst/>
          </a:prstGeom>
          <a:solidFill>
            <a:srgbClr val="00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Georgia" panose="02040502050405020303" pitchFamily="18" charset="0"/>
            </a:endParaRPr>
          </a:p>
        </p:txBody>
      </p:sp>
      <p:sp>
        <p:nvSpPr>
          <p:cNvPr id="29" name="Gleichschenkliges Dreieck 28">
            <a:extLst>
              <a:ext uri="{FF2B5EF4-FFF2-40B4-BE49-F238E27FC236}">
                <a16:creationId xmlns:a16="http://schemas.microsoft.com/office/drawing/2014/main" id="{0448BB99-570D-42F8-B0CF-2160D85E8BD3}"/>
              </a:ext>
            </a:extLst>
          </p:cNvPr>
          <p:cNvSpPr/>
          <p:nvPr/>
        </p:nvSpPr>
        <p:spPr bwMode="auto">
          <a:xfrm rot="5400000">
            <a:off x="5664678" y="3410462"/>
            <a:ext cx="427596" cy="128161"/>
          </a:xfrm>
          <a:prstGeom prst="triangle">
            <a:avLst/>
          </a:prstGeom>
          <a:solidFill>
            <a:srgbClr val="00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Georgia" panose="02040502050405020303" pitchFamily="18" charset="0"/>
            </a:endParaRPr>
          </a:p>
        </p:txBody>
      </p:sp>
      <p:sp>
        <p:nvSpPr>
          <p:cNvPr id="30" name="Gleichschenkliges Dreieck 29">
            <a:extLst>
              <a:ext uri="{FF2B5EF4-FFF2-40B4-BE49-F238E27FC236}">
                <a16:creationId xmlns:a16="http://schemas.microsoft.com/office/drawing/2014/main" id="{0A1F2FDC-8C7C-4AB5-8557-74A399DD58B8}"/>
              </a:ext>
            </a:extLst>
          </p:cNvPr>
          <p:cNvSpPr/>
          <p:nvPr/>
        </p:nvSpPr>
        <p:spPr bwMode="auto">
          <a:xfrm rot="5400000">
            <a:off x="8338401" y="3397747"/>
            <a:ext cx="427596" cy="128161"/>
          </a:xfrm>
          <a:prstGeom prst="triangle">
            <a:avLst/>
          </a:prstGeom>
          <a:solidFill>
            <a:srgbClr val="00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Georgia" panose="02040502050405020303" pitchFamily="18" charset="0"/>
            </a:endParaRPr>
          </a:p>
        </p:txBody>
      </p:sp>
      <p:sp>
        <p:nvSpPr>
          <p:cNvPr id="31" name="Rectangle 44">
            <a:extLst>
              <a:ext uri="{FF2B5EF4-FFF2-40B4-BE49-F238E27FC236}">
                <a16:creationId xmlns:a16="http://schemas.microsoft.com/office/drawing/2014/main" id="{C127A7C5-5F02-438A-AD8B-68DDA5269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27" y="1556792"/>
            <a:ext cx="10504013" cy="613197"/>
          </a:xfrm>
          <a:prstGeom prst="rect">
            <a:avLst/>
          </a:prstGeom>
          <a:solidFill>
            <a:srgbClr val="DC000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Knowledge Leadership and </a:t>
            </a:r>
            <a:r>
              <a:rPr lang="de-DE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Governance</a:t>
            </a:r>
            <a:endParaRPr lang="de-DE" sz="2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2" name="Rectangle 44">
            <a:extLst>
              <a:ext uri="{FF2B5EF4-FFF2-40B4-BE49-F238E27FC236}">
                <a16:creationId xmlns:a16="http://schemas.microsoft.com/office/drawing/2014/main" id="{9E019631-81CD-4681-8B30-33AFB27E2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5304980"/>
            <a:ext cx="10504013" cy="612000"/>
          </a:xfrm>
          <a:prstGeom prst="rect">
            <a:avLst/>
          </a:prstGeom>
          <a:solidFill>
            <a:srgbClr val="DC000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Monitoring and Learning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401BD46-74F1-4A9F-88FD-485DAEBA0134}"/>
              </a:ext>
            </a:extLst>
          </p:cNvPr>
          <p:cNvSpPr txBox="1">
            <a:spLocks noChangeArrowheads="1"/>
          </p:cNvSpPr>
          <p:nvPr/>
        </p:nvSpPr>
        <p:spPr>
          <a:xfrm>
            <a:off x="479376" y="188641"/>
            <a:ext cx="9731424" cy="14004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rgbClr val="0099FF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e-DE" sz="2000" cap="none" dirty="0">
                <a:solidFill>
                  <a:srgbClr val="4079FE"/>
                </a:solidFill>
              </a:rPr>
              <a:t>Strategic, </a:t>
            </a:r>
            <a:r>
              <a:rPr lang="de-DE" sz="2000" cap="none" dirty="0" err="1">
                <a:solidFill>
                  <a:srgbClr val="4079FE"/>
                </a:solidFill>
              </a:rPr>
              <a:t>targeted</a:t>
            </a:r>
            <a:r>
              <a:rPr lang="de-DE" sz="2000" cap="none" dirty="0">
                <a:solidFill>
                  <a:srgbClr val="4079FE"/>
                </a:solidFill>
              </a:rPr>
              <a:t>, </a:t>
            </a:r>
            <a:r>
              <a:rPr lang="de-DE" sz="2000" cap="none" dirty="0" err="1">
                <a:solidFill>
                  <a:srgbClr val="4079FE"/>
                </a:solidFill>
              </a:rPr>
              <a:t>integrated</a:t>
            </a:r>
            <a:r>
              <a:rPr lang="de-DE" sz="2000" cap="none" dirty="0">
                <a:solidFill>
                  <a:srgbClr val="4079FE"/>
                </a:solidFill>
              </a:rPr>
              <a:t> </a:t>
            </a:r>
            <a:r>
              <a:rPr lang="de-DE" sz="2000" cap="none" dirty="0" err="1">
                <a:solidFill>
                  <a:srgbClr val="4079FE"/>
                </a:solidFill>
              </a:rPr>
              <a:t>approach</a:t>
            </a:r>
            <a:r>
              <a:rPr lang="de-DE" sz="2000" cap="none" dirty="0">
                <a:solidFill>
                  <a:srgbClr val="4079FE"/>
                </a:solidFill>
              </a:rPr>
              <a:t> </a:t>
            </a:r>
            <a:r>
              <a:rPr lang="de-DE" sz="2000" cap="none" dirty="0" err="1">
                <a:solidFill>
                  <a:srgbClr val="4079FE"/>
                </a:solidFill>
              </a:rPr>
              <a:t>to</a:t>
            </a:r>
            <a:r>
              <a:rPr lang="de-DE" sz="2000" cap="none" dirty="0">
                <a:solidFill>
                  <a:srgbClr val="4079FE"/>
                </a:solidFill>
              </a:rPr>
              <a:t> KM:</a:t>
            </a:r>
          </a:p>
          <a:p>
            <a:r>
              <a:rPr lang="de-DE" sz="4400" cap="none" dirty="0" err="1">
                <a:solidFill>
                  <a:srgbClr val="4079FE"/>
                </a:solidFill>
              </a:rPr>
              <a:t>Biodiversity</a:t>
            </a:r>
            <a:r>
              <a:rPr lang="de-DE" sz="4400" cap="none" dirty="0">
                <a:solidFill>
                  <a:srgbClr val="4079FE"/>
                </a:solidFill>
              </a:rPr>
              <a:t> KM Framework</a:t>
            </a:r>
            <a:endParaRPr lang="de-AT" sz="3200" cap="none" dirty="0">
              <a:solidFill>
                <a:srgbClr val="4079FE"/>
              </a:solidFill>
            </a:endParaRPr>
          </a:p>
        </p:txBody>
      </p:sp>
      <p:sp>
        <p:nvSpPr>
          <p:cNvPr id="34" name="Fußzeilenplatzhalter 3">
            <a:extLst>
              <a:ext uri="{FF2B5EF4-FFF2-40B4-BE49-F238E27FC236}">
                <a16:creationId xmlns:a16="http://schemas.microsoft.com/office/drawing/2014/main" id="{7D1FED09-C063-1B86-47E4-A4B24E85F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399897"/>
            <a:ext cx="7886667" cy="365125"/>
          </a:xfrm>
        </p:spPr>
        <p:txBody>
          <a:bodyPr/>
          <a:lstStyle/>
          <a:p>
            <a:r>
              <a:rPr lang="en-GB" dirty="0"/>
              <a:t>Knowledge for Development Partnership</a:t>
            </a:r>
          </a:p>
        </p:txBody>
      </p:sp>
    </p:spTree>
    <p:extLst>
      <p:ext uri="{BB962C8B-B14F-4D97-AF65-F5344CB8AC3E}">
        <p14:creationId xmlns:p14="http://schemas.microsoft.com/office/powerpoint/2010/main" val="1330695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109E5B3-8D4C-4044-9E90-5E0A0F2D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3795117"/>
            <a:ext cx="10363200" cy="1362075"/>
          </a:xfrm>
        </p:spPr>
        <p:txBody>
          <a:bodyPr/>
          <a:lstStyle/>
          <a:p>
            <a:r>
              <a:rPr lang="de-DE" dirty="0">
                <a:cs typeface="Arial" panose="020B0604020202020204" pitchFamily="34" charset="0"/>
              </a:rPr>
              <a:t>Knowledge Management for </a:t>
            </a:r>
            <a:r>
              <a:rPr lang="de-DE" dirty="0" err="1">
                <a:cs typeface="Arial" panose="020B0604020202020204" pitchFamily="34" charset="0"/>
              </a:rPr>
              <a:t>Biodiversity</a:t>
            </a:r>
            <a:r>
              <a:rPr lang="de-DE" dirty="0">
                <a:cs typeface="Arial" panose="020B0604020202020204" pitchFamily="34" charset="0"/>
              </a:rPr>
              <a:t> Challenge 2023+</a:t>
            </a:r>
            <a:b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84DB6FD-4BE2-47EC-8E82-89346A21D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2294927"/>
            <a:ext cx="10363200" cy="1500187"/>
          </a:xfrm>
        </p:spPr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D4267A8-2823-4D8B-A3F5-D839D81C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399897"/>
            <a:ext cx="7886667" cy="365125"/>
          </a:xfrm>
        </p:spPr>
        <p:txBody>
          <a:bodyPr/>
          <a:lstStyle/>
          <a:p>
            <a:r>
              <a:rPr lang="en-GB" dirty="0"/>
              <a:t>Knowledge for Development Partnership</a:t>
            </a:r>
          </a:p>
        </p:txBody>
      </p:sp>
    </p:spTree>
    <p:extLst>
      <p:ext uri="{BB962C8B-B14F-4D97-AF65-F5344CB8AC3E}">
        <p14:creationId xmlns:p14="http://schemas.microsoft.com/office/powerpoint/2010/main" val="3169882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430B2C54-7A5F-48DC-9E2C-2035A0B4A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260350"/>
            <a:ext cx="8280424" cy="1066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en-US" dirty="0"/>
              <a:t>Levels of </a:t>
            </a:r>
            <a:r>
              <a:rPr lang="de-DE" altLang="en-US" dirty="0" err="1"/>
              <a:t>responsibilities</a:t>
            </a:r>
            <a:endParaRPr lang="de-DE" altLang="en-US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785C082-F738-4C72-90FD-D84055ADD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00" y="1196752"/>
            <a:ext cx="10972800" cy="4525963"/>
          </a:xfrm>
        </p:spPr>
        <p:txBody>
          <a:bodyPr>
            <a:normAutofit/>
          </a:bodyPr>
          <a:lstStyle/>
          <a:p>
            <a:r>
              <a:rPr lang="de-DE" sz="2800" dirty="0"/>
              <a:t>Knowledge </a:t>
            </a:r>
            <a:r>
              <a:rPr lang="de-DE" sz="2800" dirty="0" err="1"/>
              <a:t>Ecosystems</a:t>
            </a:r>
            <a:r>
              <a:rPr lang="de-DE" sz="2800" dirty="0"/>
              <a:t> </a:t>
            </a:r>
            <a:r>
              <a:rPr lang="de-DE" sz="2800" dirty="0" err="1"/>
              <a:t>require</a:t>
            </a:r>
            <a:r>
              <a:rPr lang="de-DE" sz="2800" dirty="0"/>
              <a:t> </a:t>
            </a:r>
            <a:r>
              <a:rPr lang="de-DE" sz="2800" dirty="0" err="1"/>
              <a:t>responsible</a:t>
            </a:r>
            <a:r>
              <a:rPr lang="de-DE" sz="2800" dirty="0"/>
              <a:t> </a:t>
            </a:r>
            <a:r>
              <a:rPr lang="de-DE" sz="2800" dirty="0" err="1"/>
              <a:t>action</a:t>
            </a:r>
            <a:r>
              <a:rPr lang="de-DE" sz="2800" dirty="0"/>
              <a:t> on all </a:t>
            </a:r>
            <a:r>
              <a:rPr lang="de-DE" sz="2800" dirty="0" err="1"/>
              <a:t>societal</a:t>
            </a:r>
            <a:r>
              <a:rPr lang="de-DE" sz="2800" dirty="0"/>
              <a:t> </a:t>
            </a:r>
            <a:r>
              <a:rPr lang="de-DE" sz="2800" dirty="0" err="1"/>
              <a:t>levels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managed</a:t>
            </a:r>
            <a:r>
              <a:rPr lang="de-DE" sz="2800" dirty="0"/>
              <a:t> </a:t>
            </a:r>
            <a:r>
              <a:rPr lang="de-DE" sz="2800" dirty="0" err="1"/>
              <a:t>linkages</a:t>
            </a:r>
            <a:r>
              <a:rPr lang="de-DE" sz="2800" dirty="0"/>
              <a:t> </a:t>
            </a:r>
            <a:r>
              <a:rPr lang="de-DE" sz="2800" dirty="0" err="1"/>
              <a:t>between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levels</a:t>
            </a:r>
            <a:r>
              <a:rPr lang="de-DE" sz="2800" dirty="0"/>
              <a:t>.</a:t>
            </a:r>
            <a:endParaRPr lang="en-DE" sz="2800" dirty="0"/>
          </a:p>
        </p:txBody>
      </p:sp>
      <p:sp>
        <p:nvSpPr>
          <p:cNvPr id="19458" name="Rectangle 17">
            <a:extLst>
              <a:ext uri="{FF2B5EF4-FFF2-40B4-BE49-F238E27FC236}">
                <a16:creationId xmlns:a16="http://schemas.microsoft.com/office/drawing/2014/main" id="{E54B857E-C53F-4914-A7E4-B0F0BC8C4C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 sz="1200" b="1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 sz="1200" b="1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 sz="1200" b="1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 sz="1200" b="1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B80913-1069-463B-BF54-DA96209A16DE}" type="slidenum">
              <a:rPr lang="en-US" altLang="en-US" sz="900">
                <a:solidFill>
                  <a:srgbClr val="5F5F5F"/>
                </a:solidFill>
                <a:latin typeface="Georgia" panose="02040502050405020303" pitchFamily="18" charset="0"/>
              </a:rPr>
              <a:pPr/>
              <a:t>23</a:t>
            </a:fld>
            <a:endParaRPr lang="en-US" altLang="en-US" sz="900" b="0">
              <a:solidFill>
                <a:srgbClr val="5F5F5F"/>
              </a:solidFill>
              <a:latin typeface="Georgia" panose="02040502050405020303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366D8B6-CF8E-73C1-894D-973BD2DAA16D}"/>
              </a:ext>
            </a:extLst>
          </p:cNvPr>
          <p:cNvGrpSpPr/>
          <p:nvPr/>
        </p:nvGrpSpPr>
        <p:grpSpPr>
          <a:xfrm>
            <a:off x="983432" y="2276873"/>
            <a:ext cx="10153128" cy="3654144"/>
            <a:chOff x="1991916" y="2618910"/>
            <a:chExt cx="8267063" cy="2646294"/>
          </a:xfrm>
        </p:grpSpPr>
        <p:sp>
          <p:nvSpPr>
            <p:cNvPr id="19460" name="AutoShape 18">
              <a:extLst>
                <a:ext uri="{FF2B5EF4-FFF2-40B4-BE49-F238E27FC236}">
                  <a16:creationId xmlns:a16="http://schemas.microsoft.com/office/drawing/2014/main" id="{C8235498-D2D9-4EB8-B564-5E072BD501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91916" y="2618910"/>
              <a:ext cx="1997850" cy="2646294"/>
            </a:xfrm>
            <a:prstGeom prst="homePlate">
              <a:avLst>
                <a:gd name="adj" fmla="val 0"/>
              </a:avLst>
            </a:prstGeom>
            <a:solidFill>
              <a:srgbClr val="C00000"/>
            </a:solidFill>
            <a:ln w="9525">
              <a:solidFill>
                <a:srgbClr val="DC0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>
              <a:lvl1pPr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AT" altLang="en-US" sz="2400" b="0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de-AT" altLang="en-US" sz="2400" b="0" dirty="0">
                  <a:solidFill>
                    <a:schemeClr val="bg1"/>
                  </a:solidFill>
                  <a:latin typeface="+mn-lt"/>
                </a:rPr>
                <a:t>1. Knowledge Theory </a:t>
              </a:r>
              <a:br>
                <a:rPr lang="de-AT" altLang="en-US" sz="2400" b="0" dirty="0">
                  <a:solidFill>
                    <a:schemeClr val="bg1"/>
                  </a:solidFill>
                  <a:latin typeface="+mn-lt"/>
                </a:rPr>
              </a:br>
              <a:r>
                <a:rPr lang="de-AT" altLang="en-US" sz="2400" b="0" dirty="0">
                  <a:solidFill>
                    <a:schemeClr val="bg1"/>
                  </a:solidFill>
                  <a:latin typeface="+mn-lt"/>
                </a:rPr>
                <a:t>(</a:t>
              </a:r>
              <a:r>
                <a:rPr lang="de-AT" altLang="en-US" sz="2400" b="0" dirty="0" err="1">
                  <a:solidFill>
                    <a:schemeClr val="bg1"/>
                  </a:solidFill>
                  <a:latin typeface="+mn-lt"/>
                </a:rPr>
                <a:t>academic</a:t>
              </a:r>
              <a:r>
                <a:rPr lang="de-AT" altLang="en-US" sz="2400" b="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de-AT" altLang="en-US" sz="2400" b="0" dirty="0" err="1">
                  <a:solidFill>
                    <a:schemeClr val="bg1"/>
                  </a:solidFill>
                  <a:latin typeface="+mn-lt"/>
                </a:rPr>
                <a:t>level</a:t>
              </a:r>
              <a:r>
                <a:rPr lang="de-AT" altLang="en-US" sz="2400" b="0" dirty="0">
                  <a:solidFill>
                    <a:schemeClr val="bg1"/>
                  </a:solidFill>
                  <a:latin typeface="+mn-lt"/>
                </a:rPr>
                <a:t>)</a:t>
              </a:r>
            </a:p>
            <a:p>
              <a:pPr algn="ctr"/>
              <a:endParaRPr lang="de-AT" altLang="en-US" sz="2400" b="0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de-AT" altLang="en-US" sz="2400" b="0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de-AT" altLang="en-US" sz="2400" b="0" dirty="0">
                <a:latin typeface="+mn-lt"/>
              </a:endParaRPr>
            </a:p>
            <a:p>
              <a:pPr algn="ctr"/>
              <a:endParaRPr lang="de-AT" altLang="en-US" sz="2400" b="0" dirty="0">
                <a:latin typeface="+mn-lt"/>
              </a:endParaRPr>
            </a:p>
            <a:p>
              <a:pPr algn="ctr"/>
              <a:endParaRPr lang="de-DE" altLang="en-US" sz="2400" b="0" dirty="0">
                <a:latin typeface="+mn-lt"/>
              </a:endParaRPr>
            </a:p>
          </p:txBody>
        </p:sp>
        <p:sp>
          <p:nvSpPr>
            <p:cNvPr id="19462" name="AutoShape 16">
              <a:extLst>
                <a:ext uri="{FF2B5EF4-FFF2-40B4-BE49-F238E27FC236}">
                  <a16:creationId xmlns:a16="http://schemas.microsoft.com/office/drawing/2014/main" id="{C9938294-5172-48A5-B73B-0EE5394941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284619" y="-546127"/>
              <a:ext cx="648074" cy="7290002"/>
            </a:xfrm>
            <a:prstGeom prst="homePlate">
              <a:avLst>
                <a:gd name="adj" fmla="val 0"/>
              </a:avLst>
            </a:prstGeom>
            <a:solidFill>
              <a:srgbClr val="0099FF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AT" altLang="en-US" sz="2400" b="0" dirty="0">
                  <a:solidFill>
                    <a:schemeClr val="bg1"/>
                  </a:solidFill>
                  <a:latin typeface="+mn-lt"/>
                </a:rPr>
                <a:t>4. Knowledge-</a:t>
              </a:r>
              <a:r>
                <a:rPr lang="de-AT" altLang="en-US" sz="2400" b="0" dirty="0" err="1">
                  <a:solidFill>
                    <a:schemeClr val="bg1"/>
                  </a:solidFill>
                  <a:latin typeface="+mn-lt"/>
                </a:rPr>
                <a:t>based</a:t>
              </a:r>
              <a:r>
                <a:rPr lang="de-AT" altLang="en-US" sz="2400" b="0" dirty="0">
                  <a:solidFill>
                    <a:schemeClr val="bg1"/>
                  </a:solidFill>
                  <a:latin typeface="+mn-lt"/>
                </a:rPr>
                <a:t> Development</a:t>
              </a:r>
            </a:p>
            <a:p>
              <a:pPr algn="ctr"/>
              <a:r>
                <a:rPr lang="de-AT" altLang="en-US" sz="2400" b="0" dirty="0">
                  <a:solidFill>
                    <a:schemeClr val="bg1"/>
                  </a:solidFill>
                  <a:latin typeface="+mn-lt"/>
                </a:rPr>
                <a:t>(</a:t>
              </a:r>
              <a:r>
                <a:rPr lang="de-AT" altLang="en-US" sz="2400" b="0" dirty="0" err="1">
                  <a:solidFill>
                    <a:schemeClr val="bg1"/>
                  </a:solidFill>
                  <a:latin typeface="+mn-lt"/>
                </a:rPr>
                <a:t>sectoral</a:t>
              </a:r>
              <a:r>
                <a:rPr lang="de-AT" altLang="en-US" sz="2400" b="0" dirty="0">
                  <a:solidFill>
                    <a:schemeClr val="bg1"/>
                  </a:solidFill>
                  <a:latin typeface="+mn-lt"/>
                </a:rPr>
                <a:t>, national, global </a:t>
              </a:r>
              <a:r>
                <a:rPr lang="de-AT" altLang="en-US" sz="2400" b="0" dirty="0" err="1">
                  <a:solidFill>
                    <a:schemeClr val="bg1"/>
                  </a:solidFill>
                  <a:latin typeface="+mn-lt"/>
                </a:rPr>
                <a:t>level</a:t>
              </a:r>
              <a:r>
                <a:rPr lang="de-AT" altLang="en-US" sz="2400" b="0" dirty="0">
                  <a:solidFill>
                    <a:schemeClr val="bg1"/>
                  </a:solidFill>
                  <a:latin typeface="+mn-lt"/>
                </a:rPr>
                <a:t>)</a:t>
              </a:r>
              <a:endParaRPr lang="de-DE" altLang="en-US" sz="2400" b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463" name="AutoShape 17">
              <a:extLst>
                <a:ext uri="{FF2B5EF4-FFF2-40B4-BE49-F238E27FC236}">
                  <a16:creationId xmlns:a16="http://schemas.microsoft.com/office/drawing/2014/main" id="{B55AEB20-3F10-4546-A8B3-178A48CD9B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289942" y="294013"/>
              <a:ext cx="648072" cy="7290000"/>
            </a:xfrm>
            <a:prstGeom prst="homePlate">
              <a:avLst>
                <a:gd name="adj" fmla="val 0"/>
              </a:avLst>
            </a:prstGeom>
            <a:solidFill>
              <a:srgbClr val="0099FF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AT" altLang="en-US" sz="2400" b="0">
                  <a:solidFill>
                    <a:schemeClr val="bg1"/>
                  </a:solidFill>
                  <a:latin typeface="+mn-lt"/>
                </a:rPr>
                <a:t>3. Knowledge Management</a:t>
              </a:r>
            </a:p>
            <a:p>
              <a:pPr algn="ctr"/>
              <a:r>
                <a:rPr lang="de-AT" altLang="en-US" sz="2400" b="0">
                  <a:solidFill>
                    <a:schemeClr val="bg1"/>
                  </a:solidFill>
                  <a:latin typeface="+mn-lt"/>
                </a:rPr>
                <a:t>(organisational level)</a:t>
              </a:r>
              <a:endParaRPr lang="de-DE" altLang="en-US" sz="2400" b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AutoShape 17">
              <a:extLst>
                <a:ext uri="{FF2B5EF4-FFF2-40B4-BE49-F238E27FC236}">
                  <a16:creationId xmlns:a16="http://schemas.microsoft.com/office/drawing/2014/main" id="{46E1D0FB-401C-4980-889E-763F25655B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289943" y="1134150"/>
              <a:ext cx="648071" cy="7290000"/>
            </a:xfrm>
            <a:prstGeom prst="homePlate">
              <a:avLst>
                <a:gd name="adj" fmla="val 0"/>
              </a:avLst>
            </a:prstGeom>
            <a:solidFill>
              <a:srgbClr val="0099FF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News Gothic MT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AT" altLang="en-US" sz="2400" b="0" dirty="0">
                  <a:solidFill>
                    <a:schemeClr val="bg1"/>
                  </a:solidFill>
                  <a:latin typeface="+mn-lt"/>
                </a:rPr>
                <a:t>2. Knowledge Work</a:t>
              </a:r>
            </a:p>
            <a:p>
              <a:pPr algn="ctr"/>
              <a:r>
                <a:rPr lang="de-AT" altLang="en-US" sz="2400" b="0" dirty="0">
                  <a:solidFill>
                    <a:schemeClr val="bg1"/>
                  </a:solidFill>
                  <a:latin typeface="+mn-lt"/>
                </a:rPr>
                <a:t>(individual </a:t>
              </a:r>
              <a:r>
                <a:rPr lang="de-AT" altLang="en-US" sz="2400" b="0" dirty="0" err="1">
                  <a:solidFill>
                    <a:schemeClr val="bg1"/>
                  </a:solidFill>
                  <a:latin typeface="+mn-lt"/>
                </a:rPr>
                <a:t>level</a:t>
              </a:r>
              <a:r>
                <a:rPr lang="de-AT" altLang="en-US" sz="2400" b="0" dirty="0">
                  <a:solidFill>
                    <a:schemeClr val="bg1"/>
                  </a:solidFill>
                  <a:latin typeface="+mn-lt"/>
                </a:rPr>
                <a:t>)</a:t>
              </a:r>
              <a:endParaRPr lang="de-DE" altLang="en-US" sz="2400" b="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0C560E8D-E358-490F-6912-A4383D44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1" y="5657173"/>
            <a:ext cx="5915000" cy="273844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5BD988C-696D-67D4-8323-4A15B5D6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KM4B Challenge: </a:t>
            </a:r>
            <a:br>
              <a:rPr lang="de-DE" dirty="0"/>
            </a:br>
            <a:r>
              <a:rPr lang="de-DE" dirty="0"/>
              <a:t>The </a:t>
            </a:r>
            <a:r>
              <a:rPr lang="de-DE" dirty="0" err="1"/>
              <a:t>motivation</a:t>
            </a:r>
            <a:endParaRPr lang="en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3D8ECEA-A2B9-776D-949C-E3C5CEE06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4824"/>
            <a:ext cx="10972800" cy="442535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ea typeface="Calibri" panose="020F0502020204030204" pitchFamily="34" charset="0"/>
                <a:cs typeface="Arial" panose="020B0604020202020204" pitchFamily="34" charset="0"/>
              </a:rPr>
              <a:t>Knowledge needs to be managed </a:t>
            </a:r>
            <a:r>
              <a:rPr lang="en-GB" sz="3200" dirty="0">
                <a:ea typeface="Calibri" panose="020F0502020204030204" pitchFamily="34" charset="0"/>
                <a:cs typeface="Arial" panose="020B0604020202020204" pitchFamily="34" charset="0"/>
              </a:rPr>
              <a:t>professionally across organisations to create vital and performative </a:t>
            </a:r>
            <a:r>
              <a:rPr lang="en-GB" sz="3200" b="1" dirty="0">
                <a:ea typeface="Calibri" panose="020F0502020204030204" pitchFamily="34" charset="0"/>
                <a:cs typeface="Arial" panose="020B0604020202020204" pitchFamily="34" charset="0"/>
              </a:rPr>
              <a:t>knowledge ecosystems</a:t>
            </a:r>
            <a:r>
              <a:rPr lang="en-GB" sz="32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DE" sz="3200" b="1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Qualified</a:t>
            </a:r>
            <a:r>
              <a:rPr lang="de-DE" sz="3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Knowledge Managers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needed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in all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sectors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at all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levels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profit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from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joint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experience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sharing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Due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complexity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distribution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biodiversity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de-DE" sz="3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de-DE" sz="3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master</a:t>
            </a:r>
            <a:r>
              <a:rPr lang="de-DE" sz="3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sz="3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KM Challenges </a:t>
            </a:r>
            <a:r>
              <a:rPr lang="de-DE" sz="3200" b="1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together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Solutions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shall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developed</a:t>
            </a:r>
            <a:r>
              <a:rPr lang="de-DE" sz="3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de-DE" sz="3200" b="1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implemented</a:t>
            </a:r>
            <a:r>
              <a:rPr lang="de-DE" sz="3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de-DE" sz="3200" b="1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partnership</a:t>
            </a:r>
            <a:r>
              <a:rPr lang="de-DE" sz="3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based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on an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integrated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KM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approach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de-DE" sz="3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KM Challenge </a:t>
            </a:r>
            <a:r>
              <a:rPr lang="de-DE" sz="3200" b="1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de-DE" sz="3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been</a:t>
            </a:r>
            <a:r>
              <a:rPr lang="de-DE" sz="3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successfully</a:t>
            </a:r>
            <a:r>
              <a:rPr lang="de-DE" sz="3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implemented</a:t>
            </a:r>
            <a:r>
              <a:rPr lang="de-DE" sz="3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gricultural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sector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cooperation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FARA and all relevant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continental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partners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in 2021 and 2022 – KM4AgD Challenge. See a </a:t>
            </a:r>
            <a:r>
              <a:rPr lang="de-DE" sz="3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de-DE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de-DE" sz="3200" dirty="0" err="1">
                <a:solidFill>
                  <a:srgbClr val="0099FF"/>
                </a:solidFill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n-DE" sz="32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401AA18-D902-BB8A-197E-E0E9A60E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Knowledge for Development Partnership</a:t>
            </a:r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C891C9D-20DF-3128-3F70-5F2AF642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28FC-71B0-4782-BB01-0888C0C85F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48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11DC8-1516-4B62-8FAE-BF785C57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188640"/>
            <a:ext cx="8568952" cy="1166113"/>
          </a:xfrm>
        </p:spPr>
        <p:txBody>
          <a:bodyPr/>
          <a:lstStyle/>
          <a:p>
            <a:r>
              <a:rPr lang="de-DE" sz="4000" dirty="0"/>
              <a:t>Sample </a:t>
            </a:r>
            <a:r>
              <a:rPr lang="de-DE" sz="4000" dirty="0" err="1"/>
              <a:t>outputs</a:t>
            </a:r>
            <a:r>
              <a:rPr lang="de-DE" sz="4000" dirty="0"/>
              <a:t> of </a:t>
            </a:r>
            <a:r>
              <a:rPr lang="de-DE" sz="4000" dirty="0" err="1"/>
              <a:t>the</a:t>
            </a:r>
            <a:r>
              <a:rPr lang="de-DE" sz="4000" dirty="0"/>
              <a:t> </a:t>
            </a:r>
            <a:br>
              <a:rPr lang="de-DE" sz="4000" dirty="0"/>
            </a:br>
            <a:r>
              <a:rPr lang="de-DE" sz="4000" dirty="0"/>
              <a:t>KM4AgD Challenge 2021/2022</a:t>
            </a:r>
            <a:endParaRPr lang="en-DE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7F4DA6-EB90-4267-8CD5-0755BDCC1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700808"/>
            <a:ext cx="7873843" cy="4491338"/>
          </a:xfrm>
          <a:prstGeom prst="rect">
            <a:avLst/>
          </a:prstGeom>
        </p:spPr>
      </p:pic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911B57AC-C258-B2B1-6B7C-01C0A58A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399897"/>
            <a:ext cx="7886667" cy="365125"/>
          </a:xfrm>
        </p:spPr>
        <p:txBody>
          <a:bodyPr/>
          <a:lstStyle/>
          <a:p>
            <a:r>
              <a:rPr lang="en-GB" dirty="0"/>
              <a:t>Knowledge for Development Partnership</a:t>
            </a:r>
          </a:p>
        </p:txBody>
      </p:sp>
    </p:spTree>
    <p:extLst>
      <p:ext uri="{BB962C8B-B14F-4D97-AF65-F5344CB8AC3E}">
        <p14:creationId xmlns:p14="http://schemas.microsoft.com/office/powerpoint/2010/main" val="27443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07A2F-9A1D-C2CE-11C9-FBA8E6836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080" y="274638"/>
            <a:ext cx="4176464" cy="5746650"/>
          </a:xfrm>
        </p:spPr>
        <p:txBody>
          <a:bodyPr/>
          <a:lstStyle/>
          <a:p>
            <a:r>
              <a:rPr lang="de-DE" sz="4000" dirty="0"/>
              <a:t>Knowledge Agenda for </a:t>
            </a:r>
            <a:r>
              <a:rPr lang="de-DE" sz="4000" dirty="0" err="1"/>
              <a:t>Agricultural</a:t>
            </a:r>
            <a:r>
              <a:rPr lang="de-DE" sz="4000" dirty="0"/>
              <a:t> Development – a </a:t>
            </a:r>
            <a:r>
              <a:rPr lang="de-DE" sz="4000" dirty="0" err="1"/>
              <a:t>great</a:t>
            </a:r>
            <a:r>
              <a:rPr lang="de-DE" sz="4000" dirty="0"/>
              <a:t> </a:t>
            </a:r>
            <a:r>
              <a:rPr lang="de-DE" sz="4000" dirty="0" err="1"/>
              <a:t>reference</a:t>
            </a:r>
            <a:r>
              <a:rPr lang="de-DE" sz="4000" dirty="0"/>
              <a:t> for </a:t>
            </a:r>
            <a:r>
              <a:rPr lang="de-DE" sz="4000" dirty="0" err="1"/>
              <a:t>Biodiversity</a:t>
            </a:r>
            <a:endParaRPr lang="en-DE" sz="4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A7EA91-001A-096E-337F-1BC3EC6FD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64" y="188640"/>
            <a:ext cx="6048672" cy="6092610"/>
          </a:xfrm>
          <a:prstGeom prst="rect">
            <a:avLst/>
          </a:prstGeom>
        </p:spPr>
      </p:pic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8E9F4A7B-0201-344B-1B9E-96513CFD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399897"/>
            <a:ext cx="7886667" cy="365125"/>
          </a:xfrm>
        </p:spPr>
        <p:txBody>
          <a:bodyPr/>
          <a:lstStyle/>
          <a:p>
            <a:r>
              <a:rPr lang="en-GB" dirty="0"/>
              <a:t>Knowledge for Development Partnership</a:t>
            </a:r>
          </a:p>
        </p:txBody>
      </p:sp>
    </p:spTree>
    <p:extLst>
      <p:ext uri="{BB962C8B-B14F-4D97-AF65-F5344CB8AC3E}">
        <p14:creationId xmlns:p14="http://schemas.microsoft.com/office/powerpoint/2010/main" val="3441065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401AA18-D902-BB8A-197E-E0E9A60E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Knowledge for Development Partnership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C891C9D-20DF-3128-3F70-5F2AF642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28FC-71B0-4782-BB01-0888C0C85F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9A806FB-5AEF-47EF-2AD3-22AC92391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" y="6638"/>
            <a:ext cx="8422417" cy="630268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5166D2A-8576-4D97-ED56-C7DBC27C8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0599" y="1124743"/>
            <a:ext cx="3114033" cy="5289995"/>
          </a:xfrm>
        </p:spPr>
        <p:txBody>
          <a:bodyPr/>
          <a:lstStyle/>
          <a:p>
            <a:r>
              <a:rPr lang="de-DE" sz="2800" dirty="0"/>
              <a:t>Art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part</a:t>
            </a:r>
            <a:r>
              <a:rPr lang="de-DE" sz="2800" dirty="0"/>
              <a:t> of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programme</a:t>
            </a:r>
            <a:r>
              <a:rPr lang="de-DE" sz="2800" dirty="0"/>
              <a:t> </a:t>
            </a:r>
            <a:r>
              <a:rPr lang="de-DE" sz="2800" dirty="0" err="1"/>
              <a:t>fostering</a:t>
            </a:r>
            <a:r>
              <a:rPr lang="de-DE" sz="2800" dirty="0"/>
              <a:t> </a:t>
            </a:r>
            <a:r>
              <a:rPr lang="de-DE" sz="2800" dirty="0" err="1"/>
              <a:t>wisdom</a:t>
            </a:r>
            <a:endParaRPr lang="en-DE" sz="2800" dirty="0"/>
          </a:p>
        </p:txBody>
      </p:sp>
    </p:spTree>
    <p:extLst>
      <p:ext uri="{BB962C8B-B14F-4D97-AF65-F5344CB8AC3E}">
        <p14:creationId xmlns:p14="http://schemas.microsoft.com/office/powerpoint/2010/main" val="1406176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5BD988C-696D-67D4-8323-4A15B5D6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KM4B Challenge 2023+</a:t>
            </a:r>
            <a:endParaRPr lang="en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3D8ECEA-A2B9-776D-949C-E3C5CEE06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0768"/>
            <a:ext cx="11391056" cy="4641382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joint programme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CBD and the Knowledge for Development Partnership</a:t>
            </a:r>
          </a:p>
          <a:p>
            <a:pPr>
              <a:lnSpc>
                <a:spcPts val="3000"/>
              </a:lnSpc>
            </a:pP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focal points of all CBD Parties to join the KM4B Challenge 2023</a:t>
            </a:r>
          </a:p>
          <a:p>
            <a:pPr>
              <a:lnSpc>
                <a:spcPts val="3000"/>
              </a:lnSpc>
            </a:pP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Faculty with 20+ TOP KM experts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specialisations in Biodiversity</a:t>
            </a:r>
          </a:p>
          <a:p>
            <a:pPr>
              <a:lnSpc>
                <a:spcPts val="3000"/>
              </a:lnSpc>
            </a:pP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training sessions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1,5 hours and </a:t>
            </a: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 learning material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organisational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sectoral Knowledge Management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strong interaction and peer collaboration.</a:t>
            </a:r>
          </a:p>
          <a:p>
            <a:pPr>
              <a:lnSpc>
                <a:spcPts val="3000"/>
              </a:lnSpc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Participants are guided to 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their own organisational</a:t>
            </a: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Knowledge Management Strategies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co-create sectoral/national </a:t>
            </a: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Knowledge Policy Briefs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jointly develop the </a:t>
            </a: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Biodiversity Knowledge Agenda</a:t>
            </a:r>
          </a:p>
          <a:p>
            <a:pPr>
              <a:lnSpc>
                <a:spcPts val="3000"/>
              </a:lnSpc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Participants shall be awarded “</a:t>
            </a: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Certified Knowledge Managers for Sustainable Development”</a:t>
            </a:r>
          </a:p>
          <a:p>
            <a:pPr>
              <a:lnSpc>
                <a:spcPts val="3000"/>
              </a:lnSpc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Solutions and findings are presented at regional </a:t>
            </a: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conferences</a:t>
            </a:r>
          </a:p>
          <a:p>
            <a:pPr>
              <a:lnSpc>
                <a:spcPts val="3000"/>
              </a:lnSpc>
            </a:pP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Biodiversity KM CoP launched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401AA18-D902-BB8A-197E-E0E9A60E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Knowledge for Development Partnership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C891C9D-20DF-3128-3F70-5F2AF642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28FC-71B0-4782-BB01-0888C0C85F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27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109E5B3-8D4C-4044-9E90-5E0A0F2D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3795117"/>
            <a:ext cx="10363200" cy="13620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rgbClr val="4079FE"/>
                </a:solidFill>
              </a:rPr>
              <a:t>National </a:t>
            </a:r>
            <a:br>
              <a:rPr lang="de-DE" dirty="0">
                <a:solidFill>
                  <a:srgbClr val="4079FE"/>
                </a:solidFill>
              </a:rPr>
            </a:br>
            <a:r>
              <a:rPr lang="de-DE" dirty="0">
                <a:solidFill>
                  <a:srgbClr val="4079FE"/>
                </a:solidFill>
              </a:rPr>
              <a:t>Knowledge Management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84DB6FD-4BE2-47EC-8E82-89346A21D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2294927"/>
            <a:ext cx="10363200" cy="1500187"/>
          </a:xfrm>
        </p:spPr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D4267A8-2823-4D8B-A3F5-D839D81C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399897"/>
            <a:ext cx="7886667" cy="365125"/>
          </a:xfrm>
        </p:spPr>
        <p:txBody>
          <a:bodyPr/>
          <a:lstStyle/>
          <a:p>
            <a:r>
              <a:rPr lang="en-GB" dirty="0"/>
              <a:t>Knowledge for Development Partnership</a:t>
            </a:r>
          </a:p>
        </p:txBody>
      </p:sp>
    </p:spTree>
    <p:extLst>
      <p:ext uri="{BB962C8B-B14F-4D97-AF65-F5344CB8AC3E}">
        <p14:creationId xmlns:p14="http://schemas.microsoft.com/office/powerpoint/2010/main" val="415653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109E5B3-8D4C-4044-9E90-5E0A0F2D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3795117"/>
            <a:ext cx="10363200" cy="13620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rgbClr val="4079FE"/>
                </a:solidFill>
              </a:rPr>
              <a:t>Knowledge </a:t>
            </a:r>
            <a:r>
              <a:rPr lang="de-DE" dirty="0" err="1">
                <a:solidFill>
                  <a:srgbClr val="4079FE"/>
                </a:solidFill>
              </a:rPr>
              <a:t>is</a:t>
            </a:r>
            <a:r>
              <a:rPr lang="de-DE" dirty="0">
                <a:solidFill>
                  <a:srgbClr val="4079FE"/>
                </a:solidFill>
              </a:rPr>
              <a:t> at </a:t>
            </a:r>
            <a:r>
              <a:rPr lang="de-DE" dirty="0" err="1">
                <a:solidFill>
                  <a:srgbClr val="4079FE"/>
                </a:solidFill>
              </a:rPr>
              <a:t>the</a:t>
            </a:r>
            <a:r>
              <a:rPr lang="de-DE" dirty="0">
                <a:solidFill>
                  <a:srgbClr val="4079FE"/>
                </a:solidFill>
              </a:rPr>
              <a:t> </a:t>
            </a:r>
            <a:r>
              <a:rPr lang="de-DE" dirty="0" err="1">
                <a:solidFill>
                  <a:srgbClr val="4079FE"/>
                </a:solidFill>
              </a:rPr>
              <a:t>heart</a:t>
            </a:r>
            <a:r>
              <a:rPr lang="de-DE" dirty="0">
                <a:solidFill>
                  <a:srgbClr val="4079FE"/>
                </a:solidFill>
              </a:rPr>
              <a:t> of</a:t>
            </a:r>
            <a:br>
              <a:rPr lang="de-DE" dirty="0">
                <a:solidFill>
                  <a:srgbClr val="4079FE"/>
                </a:solidFill>
              </a:rPr>
            </a:br>
            <a:r>
              <a:rPr lang="de-DE" dirty="0" err="1">
                <a:solidFill>
                  <a:srgbClr val="4079FE"/>
                </a:solidFill>
              </a:rPr>
              <a:t>sustainable</a:t>
            </a:r>
            <a:r>
              <a:rPr lang="de-DE" dirty="0">
                <a:solidFill>
                  <a:srgbClr val="4079FE"/>
                </a:solidFill>
              </a:rPr>
              <a:t> </a:t>
            </a:r>
            <a:r>
              <a:rPr lang="de-DE" dirty="0" err="1">
                <a:solidFill>
                  <a:srgbClr val="4079FE"/>
                </a:solidFill>
              </a:rPr>
              <a:t>development</a:t>
            </a:r>
            <a:endParaRPr lang="de-DE" dirty="0">
              <a:solidFill>
                <a:srgbClr val="4079FE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84DB6FD-4BE2-47EC-8E82-89346A21D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2294927"/>
            <a:ext cx="10363200" cy="1500187"/>
          </a:xfrm>
        </p:spPr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D4267A8-2823-4D8B-A3F5-D839D81C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399897"/>
            <a:ext cx="7886667" cy="365125"/>
          </a:xfrm>
        </p:spPr>
        <p:txBody>
          <a:bodyPr/>
          <a:lstStyle/>
          <a:p>
            <a:r>
              <a:rPr lang="en-GB" dirty="0"/>
              <a:t>Knowledge for Development Partnership</a:t>
            </a:r>
          </a:p>
        </p:txBody>
      </p:sp>
    </p:spTree>
    <p:extLst>
      <p:ext uri="{BB962C8B-B14F-4D97-AF65-F5344CB8AC3E}">
        <p14:creationId xmlns:p14="http://schemas.microsoft.com/office/powerpoint/2010/main" val="2250066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620688"/>
            <a:ext cx="9371012" cy="792088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Georgia" panose="02040502050405020303" pitchFamily="18" charset="0"/>
              </a:rPr>
              <a:t>Agenda Knowledge for Uganda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911424" y="1608518"/>
            <a:ext cx="2592288" cy="1364771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GB" b="1" dirty="0">
                <a:latin typeface="Georgia" panose="02040502050405020303" pitchFamily="18" charset="0"/>
              </a:rPr>
              <a:t>Happy</a:t>
            </a:r>
          </a:p>
          <a:p>
            <a:pPr marL="87313"/>
            <a:r>
              <a:rPr lang="en-GB" b="1" dirty="0">
                <a:latin typeface="Georgia" panose="02040502050405020303" pitchFamily="18" charset="0"/>
              </a:rPr>
              <a:t>knowledgeable citizens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3719736" y="1605137"/>
            <a:ext cx="2592288" cy="1364771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GB" b="1" dirty="0">
                <a:latin typeface="Georgia" panose="02040502050405020303" pitchFamily="18" charset="0"/>
              </a:rPr>
              <a:t>Knowledge-driven</a:t>
            </a:r>
          </a:p>
          <a:p>
            <a:pPr marL="87313"/>
            <a:r>
              <a:rPr lang="en-GB" b="1" dirty="0">
                <a:latin typeface="Georgia" panose="02040502050405020303" pitchFamily="18" charset="0"/>
              </a:rPr>
              <a:t>collaborative</a:t>
            </a:r>
          </a:p>
          <a:p>
            <a:pPr marL="87313"/>
            <a:r>
              <a:rPr lang="en-GB" b="1" dirty="0">
                <a:latin typeface="Georgia" panose="02040502050405020303" pitchFamily="18" charset="0"/>
              </a:rPr>
              <a:t>organizations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6528048" y="1605137"/>
            <a:ext cx="2592288" cy="1364771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GB" b="1" dirty="0">
                <a:latin typeface="Georgia" panose="02040502050405020303" pitchFamily="18" charset="0"/>
              </a:rPr>
              <a:t>Sustainable </a:t>
            </a:r>
          </a:p>
          <a:p>
            <a:pPr marL="87313"/>
            <a:r>
              <a:rPr lang="en-GB" b="1" dirty="0">
                <a:latin typeface="Georgia" panose="02040502050405020303" pitchFamily="18" charset="0"/>
              </a:rPr>
              <a:t>knowledge</a:t>
            </a:r>
          </a:p>
          <a:p>
            <a:pPr marL="87313"/>
            <a:r>
              <a:rPr lang="en-GB" b="1" dirty="0">
                <a:latin typeface="Georgia" panose="02040502050405020303" pitchFamily="18" charset="0"/>
              </a:rPr>
              <a:t>society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4294967295"/>
          </p:nvPr>
        </p:nvSpPr>
        <p:spPr>
          <a:xfrm>
            <a:off x="911424" y="3117304"/>
            <a:ext cx="2592288" cy="3048000"/>
          </a:xfrm>
        </p:spPr>
        <p:txBody>
          <a:bodyPr>
            <a:normAutofit lnSpcReduction="10000"/>
          </a:bodyPr>
          <a:lstStyle/>
          <a:p>
            <a:pPr marL="174625" indent="-174625"/>
            <a:r>
              <a:rPr lang="en-GB" sz="1600" dirty="0">
                <a:latin typeface="Georgia" panose="02040502050405020303" pitchFamily="18" charset="0"/>
              </a:rPr>
              <a:t>Diversity and pluralism</a:t>
            </a:r>
          </a:p>
          <a:p>
            <a:pPr marL="174625" indent="-174625"/>
            <a:r>
              <a:rPr lang="en-GB" sz="1600" dirty="0">
                <a:latin typeface="Georgia" panose="02040502050405020303" pitchFamily="18" charset="0"/>
              </a:rPr>
              <a:t>Quality education for all, key knowledge skills</a:t>
            </a:r>
          </a:p>
          <a:p>
            <a:pPr marL="174625" indent="-174625"/>
            <a:r>
              <a:rPr lang="en-GB" sz="1600" dirty="0">
                <a:latin typeface="Georgia" panose="02040502050405020303" pitchFamily="18" charset="0"/>
              </a:rPr>
              <a:t>Empowered youth and generation partnership</a:t>
            </a:r>
          </a:p>
          <a:p>
            <a:pPr marL="174625" indent="-174625"/>
            <a:r>
              <a:rPr lang="en-GB" sz="1600" dirty="0">
                <a:latin typeface="Georgia" panose="02040502050405020303" pitchFamily="18" charset="0"/>
              </a:rPr>
              <a:t>Knowledge inclusion</a:t>
            </a:r>
          </a:p>
          <a:p>
            <a:pPr marL="174625" indent="-174625"/>
            <a:r>
              <a:rPr lang="en-GB" sz="1600" dirty="0">
                <a:latin typeface="Georgia" panose="02040502050405020303" pitchFamily="18" charset="0"/>
              </a:rPr>
              <a:t>Knowledge communication</a:t>
            </a:r>
          </a:p>
          <a:p>
            <a:pPr marL="174625" indent="-174625"/>
            <a:r>
              <a:rPr lang="en-GB" sz="1600" dirty="0">
                <a:latin typeface="Georgia" panose="02040502050405020303" pitchFamily="18" charset="0"/>
              </a:rPr>
              <a:t>Access to ICT</a:t>
            </a:r>
          </a:p>
          <a:p>
            <a:pPr marL="174625" indent="-174625"/>
            <a:r>
              <a:rPr lang="en-GB" sz="1600" dirty="0">
                <a:latin typeface="Georgia" panose="02040502050405020303" pitchFamily="18" charset="0"/>
              </a:rPr>
              <a:t>Knowledge work and entrepreneurship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4294967295"/>
          </p:nvPr>
        </p:nvSpPr>
        <p:spPr>
          <a:xfrm>
            <a:off x="3719736" y="3113923"/>
            <a:ext cx="2664296" cy="3048000"/>
          </a:xfrm>
        </p:spPr>
        <p:txBody>
          <a:bodyPr>
            <a:normAutofit fontScale="92500" lnSpcReduction="10000"/>
          </a:bodyPr>
          <a:lstStyle/>
          <a:p>
            <a:pPr marL="174625" indent="-174625">
              <a:tabLst>
                <a:tab pos="174625" algn="l"/>
              </a:tabLst>
            </a:pPr>
            <a:r>
              <a:rPr lang="en-GB" sz="1600" dirty="0">
                <a:latin typeface="Georgia" panose="02040502050405020303" pitchFamily="18" charset="0"/>
              </a:rPr>
              <a:t>Knowledge-service providers public/private</a:t>
            </a:r>
          </a:p>
          <a:p>
            <a:pPr marL="174625" indent="-174625">
              <a:tabLst>
                <a:tab pos="174625" algn="l"/>
              </a:tabLst>
            </a:pPr>
            <a:r>
              <a:rPr lang="en-GB" sz="1600" dirty="0">
                <a:latin typeface="Georgia" panose="02040502050405020303" pitchFamily="18" charset="0"/>
              </a:rPr>
              <a:t>Knowledge, learning, innovation Management</a:t>
            </a:r>
          </a:p>
          <a:p>
            <a:pPr marL="174625" indent="-174625">
              <a:tabLst>
                <a:tab pos="174625" algn="l"/>
              </a:tabLst>
            </a:pPr>
            <a:r>
              <a:rPr lang="en-GB" sz="1600" dirty="0">
                <a:latin typeface="Georgia" panose="02040502050405020303" pitchFamily="18" charset="0"/>
              </a:rPr>
              <a:t>Digitalization</a:t>
            </a:r>
          </a:p>
          <a:p>
            <a:pPr marL="174625" indent="-174625">
              <a:tabLst>
                <a:tab pos="174625" algn="l"/>
              </a:tabLst>
            </a:pPr>
            <a:r>
              <a:rPr lang="en-GB" sz="1600" dirty="0">
                <a:latin typeface="Georgia" panose="02040502050405020303" pitchFamily="18" charset="0"/>
              </a:rPr>
              <a:t>Knowledge acquisition</a:t>
            </a:r>
          </a:p>
          <a:p>
            <a:pPr marL="174625" indent="-174625">
              <a:tabLst>
                <a:tab pos="174625" algn="l"/>
              </a:tabLst>
            </a:pPr>
            <a:r>
              <a:rPr lang="en-GB" sz="1600" dirty="0">
                <a:latin typeface="Georgia" panose="02040502050405020303" pitchFamily="18" charset="0"/>
              </a:rPr>
              <a:t>Investment in knowledge services and technology</a:t>
            </a:r>
          </a:p>
          <a:p>
            <a:pPr marL="174625" indent="-174625">
              <a:tabLst>
                <a:tab pos="174625" algn="l"/>
              </a:tabLst>
            </a:pPr>
            <a:r>
              <a:rPr lang="en-GB" sz="1600" dirty="0">
                <a:latin typeface="Georgia" panose="02040502050405020303" pitchFamily="18" charset="0"/>
              </a:rPr>
              <a:t>Knowledge export and knowledge tourism</a:t>
            </a:r>
          </a:p>
          <a:p>
            <a:pPr marL="174625" indent="-174625">
              <a:tabLst>
                <a:tab pos="174625" algn="l"/>
              </a:tabLst>
            </a:pPr>
            <a:r>
              <a:rPr lang="en-GB" sz="1600" dirty="0">
                <a:latin typeface="Georgia" panose="02040502050405020303" pitchFamily="18" charset="0"/>
              </a:rPr>
              <a:t>Stronger linkage of companies with schools and academic institutions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4294967295"/>
          </p:nvPr>
        </p:nvSpPr>
        <p:spPr>
          <a:xfrm>
            <a:off x="6528048" y="3113923"/>
            <a:ext cx="2808312" cy="3048000"/>
          </a:xfrm>
        </p:spPr>
        <p:txBody>
          <a:bodyPr>
            <a:normAutofit fontScale="92500" lnSpcReduction="10000"/>
          </a:bodyPr>
          <a:lstStyle/>
          <a:p>
            <a:pPr marL="174625" indent="-174625"/>
            <a:r>
              <a:rPr lang="en-GB" sz="1600" dirty="0">
                <a:latin typeface="Georgia" panose="02040502050405020303" pitchFamily="18" charset="0"/>
              </a:rPr>
              <a:t>Ugandan knowledge identity and heritage</a:t>
            </a:r>
          </a:p>
          <a:p>
            <a:pPr marL="174625" indent="-174625"/>
            <a:r>
              <a:rPr lang="en-GB" sz="1600" dirty="0">
                <a:latin typeface="Georgia" panose="02040502050405020303" pitchFamily="18" charset="0"/>
              </a:rPr>
              <a:t>K-strategies and k-partnerships in sectors</a:t>
            </a:r>
          </a:p>
          <a:p>
            <a:pPr marL="174625" indent="-174625"/>
            <a:r>
              <a:rPr lang="en-GB" sz="1600" dirty="0">
                <a:latin typeface="Georgia" panose="02040502050405020303" pitchFamily="18" charset="0"/>
              </a:rPr>
              <a:t>Diaspora knowledge and knowledge of immigrants</a:t>
            </a:r>
          </a:p>
          <a:p>
            <a:pPr marL="174625" indent="-174625"/>
            <a:r>
              <a:rPr lang="en-GB" sz="1600" dirty="0">
                <a:latin typeface="Georgia" panose="02040502050405020303" pitchFamily="18" charset="0"/>
              </a:rPr>
              <a:t>International knowledge networks and leadership</a:t>
            </a:r>
          </a:p>
          <a:p>
            <a:pPr marL="174625" indent="-174625"/>
            <a:r>
              <a:rPr lang="en-GB" sz="1600" dirty="0">
                <a:latin typeface="Georgia" panose="02040502050405020303" pitchFamily="18" charset="0"/>
              </a:rPr>
              <a:t>Open knowledge, smart public services</a:t>
            </a:r>
          </a:p>
          <a:p>
            <a:pPr marL="174625" indent="-174625"/>
            <a:r>
              <a:rPr lang="en-GB" sz="1600" dirty="0">
                <a:latin typeface="Georgia" panose="02040502050405020303" pitchFamily="18" charset="0"/>
              </a:rPr>
              <a:t>K-cites and k-spaces</a:t>
            </a:r>
          </a:p>
          <a:p>
            <a:pPr marL="174625" indent="-174625"/>
            <a:r>
              <a:rPr lang="en-GB" sz="1600" dirty="0">
                <a:latin typeface="Georgia" panose="02040502050405020303" pitchFamily="18" charset="0"/>
              </a:rPr>
              <a:t>Religion, art, and culture</a:t>
            </a: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3CE38C28-762B-FBF4-873B-1E21DD8F7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399897"/>
            <a:ext cx="7886667" cy="365125"/>
          </a:xfrm>
        </p:spPr>
        <p:txBody>
          <a:bodyPr/>
          <a:lstStyle/>
          <a:p>
            <a:r>
              <a:rPr lang="en-GB" dirty="0"/>
              <a:t>Knowledge for Development Partnership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E222CA-B058-6C10-BFC8-2A5481A618F1}"/>
              </a:ext>
            </a:extLst>
          </p:cNvPr>
          <p:cNvSpPr txBox="1"/>
          <p:nvPr/>
        </p:nvSpPr>
        <p:spPr>
          <a:xfrm>
            <a:off x="3392785" y="64524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*</a:t>
            </a:r>
            <a:endParaRPr lang="en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build="p"/>
      <p:bldP spid="11" grpId="0" build="p"/>
      <p:bldP spid="1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60894-D049-B84C-F2E3-2730D89C8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KM4PADU: KM for </a:t>
            </a:r>
            <a:r>
              <a:rPr lang="de-DE" dirty="0" err="1"/>
              <a:t>the</a:t>
            </a:r>
            <a:r>
              <a:rPr lang="de-DE" dirty="0"/>
              <a:t> Public Administration of Uganda</a:t>
            </a:r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058D52-77EB-45DF-68D8-70BAABD1A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16832"/>
            <a:ext cx="10972800" cy="4209334"/>
          </a:xfrm>
        </p:spPr>
        <p:txBody>
          <a:bodyPr>
            <a:normAutofit/>
          </a:bodyPr>
          <a:lstStyle/>
          <a:p>
            <a:endParaRPr lang="de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66C009-A965-3A82-99D4-F48BEE99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Knowledge for Development Partnership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FE9D5A-1BF1-E384-C92D-106E89D5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28FC-71B0-4782-BB01-0888C0C85FFE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E014AF1-444F-FDF3-C4C0-E208651B9DAA}"/>
              </a:ext>
            </a:extLst>
          </p:cNvPr>
          <p:cNvSpPr txBox="1"/>
          <p:nvPr/>
        </p:nvSpPr>
        <p:spPr>
          <a:xfrm>
            <a:off x="3392785" y="64533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*</a:t>
            </a:r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8142AA-A88C-F1EE-E3A0-1236EC51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1" y="1916832"/>
            <a:ext cx="6244952" cy="419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C170F01-8FB8-67C1-8015-821443B75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631" y="1612376"/>
            <a:ext cx="4664769" cy="465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80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25315" y="2127374"/>
            <a:ext cx="2485614" cy="2381746"/>
          </a:xfrm>
          <a:prstGeom prst="rect">
            <a:avLst/>
          </a:prstGeom>
          <a:solidFill>
            <a:srgbClr val="F8F8F8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-"/>
              <a:defRPr sz="2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Projects </a:t>
            </a:r>
            <a:r>
              <a:rPr lang="de-DE" altLang="de-DE" sz="1400" b="1" dirty="0" err="1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and</a:t>
            </a:r>
            <a: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b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de-DE" altLang="de-DE" sz="1400" b="1" dirty="0" err="1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thematic</a:t>
            </a:r>
            <a: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de-DE" altLang="de-DE" sz="1400" b="1" dirty="0" err="1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workshops</a:t>
            </a:r>
            <a: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rgbClr val="000000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rgbClr val="000000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rgbClr val="000000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rgbClr val="000000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rgbClr val="000000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23889" y="260350"/>
            <a:ext cx="9648576" cy="9360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3600" b="1" dirty="0">
                <a:solidFill>
                  <a:srgbClr val="4079FE"/>
                </a:solidFill>
                <a:latin typeface="Georgia" panose="02040502050405020303" pitchFamily="18" charset="0"/>
              </a:rPr>
              <a:t>Agenda Knowledge </a:t>
            </a:r>
            <a:r>
              <a:rPr lang="de-DE" altLang="de-DE" sz="3600" b="1" dirty="0" err="1">
                <a:solidFill>
                  <a:srgbClr val="4079FE"/>
                </a:solidFill>
                <a:latin typeface="Georgia" panose="02040502050405020303" pitchFamily="18" charset="0"/>
              </a:rPr>
              <a:t>Process</a:t>
            </a:r>
            <a:endParaRPr lang="de-DE" altLang="de-DE" sz="3600" b="1" dirty="0">
              <a:solidFill>
                <a:srgbClr val="4079FE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9313" y="1124744"/>
            <a:ext cx="1237704" cy="914400"/>
          </a:xfrm>
          <a:prstGeom prst="rect">
            <a:avLst/>
          </a:prstGeom>
          <a:solidFill>
            <a:srgbClr val="F8F8F8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-"/>
              <a:defRPr sz="2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Council</a:t>
            </a:r>
          </a:p>
        </p:txBody>
      </p:sp>
      <p:sp>
        <p:nvSpPr>
          <p:cNvPr id="8" name="AutoShape 49"/>
          <p:cNvSpPr>
            <a:spLocks noChangeArrowheads="1"/>
          </p:cNvSpPr>
          <p:nvPr/>
        </p:nvSpPr>
        <p:spPr bwMode="auto">
          <a:xfrm>
            <a:off x="2793329" y="1794452"/>
            <a:ext cx="769938" cy="155575"/>
          </a:xfrm>
          <a:prstGeom prst="curvedUpArrow">
            <a:avLst>
              <a:gd name="adj1" fmla="val 98980"/>
              <a:gd name="adj2" fmla="val 197959"/>
              <a:gd name="adj3" fmla="val 33333"/>
            </a:avLst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-"/>
              <a:defRPr sz="2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50"/>
          <p:cNvSpPr>
            <a:spLocks noChangeArrowheads="1"/>
          </p:cNvSpPr>
          <p:nvPr/>
        </p:nvSpPr>
        <p:spPr bwMode="auto">
          <a:xfrm>
            <a:off x="2769517" y="1227714"/>
            <a:ext cx="781050" cy="157162"/>
          </a:xfrm>
          <a:prstGeom prst="curvedDownArrow">
            <a:avLst>
              <a:gd name="adj1" fmla="val 99394"/>
              <a:gd name="adj2" fmla="val 198789"/>
              <a:gd name="adj3" fmla="val 33333"/>
            </a:avLst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-"/>
              <a:defRPr sz="2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19313" y="2127375"/>
            <a:ext cx="1237704" cy="2381746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-"/>
              <a:defRPr sz="2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Conference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Agenda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Knowledge</a:t>
            </a:r>
            <a:br>
              <a:rPr lang="de-DE" altLang="de-DE" sz="1400" b="1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</a:br>
            <a:endParaRPr lang="de-DE" altLang="de-DE" sz="1400" b="1" dirty="0">
              <a:solidFill>
                <a:schemeClr val="bg1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chemeClr val="bg1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chemeClr val="bg1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chemeClr val="bg1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05" y="3789040"/>
            <a:ext cx="958785" cy="44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314" y="3194958"/>
            <a:ext cx="1115616" cy="104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564715" y="1124744"/>
            <a:ext cx="1237704" cy="914400"/>
          </a:xfrm>
          <a:prstGeom prst="rect">
            <a:avLst/>
          </a:prstGeom>
          <a:solidFill>
            <a:srgbClr val="F8F8F8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-"/>
              <a:defRPr sz="2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Council</a:t>
            </a:r>
          </a:p>
        </p:txBody>
      </p:sp>
      <p:sp>
        <p:nvSpPr>
          <p:cNvPr id="14" name="AutoShape 49"/>
          <p:cNvSpPr>
            <a:spLocks noChangeArrowheads="1"/>
          </p:cNvSpPr>
          <p:nvPr/>
        </p:nvSpPr>
        <p:spPr bwMode="auto">
          <a:xfrm>
            <a:off x="6838731" y="1794452"/>
            <a:ext cx="769938" cy="155575"/>
          </a:xfrm>
          <a:prstGeom prst="curvedUpArrow">
            <a:avLst>
              <a:gd name="adj1" fmla="val 98980"/>
              <a:gd name="adj2" fmla="val 197959"/>
              <a:gd name="adj3" fmla="val 33333"/>
            </a:avLst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-"/>
              <a:defRPr sz="2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50"/>
          <p:cNvSpPr>
            <a:spLocks noChangeArrowheads="1"/>
          </p:cNvSpPr>
          <p:nvPr/>
        </p:nvSpPr>
        <p:spPr bwMode="auto">
          <a:xfrm>
            <a:off x="6814919" y="1227714"/>
            <a:ext cx="781050" cy="157162"/>
          </a:xfrm>
          <a:prstGeom prst="curvedDownArrow">
            <a:avLst>
              <a:gd name="adj1" fmla="val 99394"/>
              <a:gd name="adj2" fmla="val 198789"/>
              <a:gd name="adj3" fmla="val 33333"/>
            </a:avLst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-"/>
              <a:defRPr sz="2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564715" y="2127375"/>
            <a:ext cx="1237704" cy="2381746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b="1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Knowledge </a:t>
            </a:r>
            <a:br>
              <a:rPr lang="de-DE" altLang="de-DE" sz="1400" b="1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de-DE" altLang="de-DE" sz="1400" b="1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Agenda </a:t>
            </a:r>
            <a:br>
              <a:rPr lang="de-DE" altLang="de-DE" sz="1400" b="1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de-DE" altLang="de-DE" sz="1400" b="1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Round Table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400" b="1" dirty="0">
              <a:solidFill>
                <a:schemeClr val="bg1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400" b="1" dirty="0">
              <a:solidFill>
                <a:schemeClr val="bg1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400" b="1" dirty="0">
              <a:solidFill>
                <a:schemeClr val="bg1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400" b="1" dirty="0">
              <a:solidFill>
                <a:schemeClr val="bg1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923044" y="1124744"/>
            <a:ext cx="1401910" cy="3381064"/>
          </a:xfrm>
          <a:prstGeom prst="rect">
            <a:avLst/>
          </a:prstGeom>
          <a:solidFill>
            <a:srgbClr val="F8F8F8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-"/>
              <a:defRPr sz="2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Projects </a:t>
            </a:r>
            <a:b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de-DE" altLang="de-DE" sz="1400" b="1" dirty="0" err="1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and</a:t>
            </a:r>
            <a: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b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de-DE" altLang="de-DE" sz="1400" b="1" dirty="0" err="1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thematic</a:t>
            </a:r>
            <a: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b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de-DE" altLang="de-DE" sz="1400" b="1" dirty="0" err="1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workshops</a:t>
            </a:r>
            <a:endParaRPr lang="de-DE" altLang="de-DE" sz="1400" b="1" dirty="0">
              <a:solidFill>
                <a:srgbClr val="000000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rgbClr val="000000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rgbClr val="000000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rgbClr val="000000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rgbClr val="000000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rgbClr val="000000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460" y="3207398"/>
            <a:ext cx="1062471" cy="102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061" y="3789040"/>
            <a:ext cx="958785" cy="44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991872" y="1124745"/>
            <a:ext cx="1401910" cy="3384377"/>
          </a:xfrm>
          <a:prstGeom prst="rect">
            <a:avLst/>
          </a:prstGeom>
          <a:solidFill>
            <a:srgbClr val="F8F8F8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-"/>
              <a:defRPr sz="2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Projects </a:t>
            </a:r>
            <a:b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de-DE" altLang="de-DE" sz="1400" b="1" dirty="0" err="1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and</a:t>
            </a:r>
            <a: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b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de-DE" altLang="de-DE" sz="1400" b="1" dirty="0" err="1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thematic</a:t>
            </a:r>
            <a: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b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de-DE" altLang="de-DE" sz="1400" b="1" dirty="0" err="1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workshops</a:t>
            </a:r>
            <a:endParaRPr lang="de-DE" altLang="de-DE" sz="1400" b="1" dirty="0">
              <a:solidFill>
                <a:srgbClr val="000000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rgbClr val="000000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rgbClr val="000000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rgbClr val="000000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rgbClr val="000000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rgbClr val="000000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88" y="3210711"/>
            <a:ext cx="1062471" cy="102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925315" y="1124744"/>
            <a:ext cx="2485614" cy="914400"/>
          </a:xfrm>
          <a:prstGeom prst="rect">
            <a:avLst/>
          </a:prstGeom>
          <a:solidFill>
            <a:srgbClr val="F8F8F8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-"/>
              <a:defRPr sz="2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Development/Review</a:t>
            </a:r>
            <a:b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of </a:t>
            </a:r>
            <a:r>
              <a:rPr lang="de-DE" altLang="de-DE" sz="1400" b="1" dirty="0" err="1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the</a:t>
            </a:r>
            <a: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 Knowledge Agenda</a:t>
            </a:r>
          </a:p>
        </p:txBody>
      </p:sp>
      <p:cxnSp>
        <p:nvCxnSpPr>
          <p:cNvPr id="23" name="Gerade Verbindung mit Pfeil 22"/>
          <p:cNvCxnSpPr>
            <a:endCxn id="20" idx="2"/>
          </p:cNvCxnSpPr>
          <p:nvPr/>
        </p:nvCxnSpPr>
        <p:spPr bwMode="auto">
          <a:xfrm flipV="1">
            <a:off x="1692827" y="4509122"/>
            <a:ext cx="0" cy="11521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Gerade Verbindung mit Pfeil 23"/>
          <p:cNvCxnSpPr/>
          <p:nvPr/>
        </p:nvCxnSpPr>
        <p:spPr bwMode="auto">
          <a:xfrm flipV="1">
            <a:off x="8623999" y="4505809"/>
            <a:ext cx="0" cy="11521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Gerade Verbindung mit Pfeil 24"/>
          <p:cNvCxnSpPr/>
          <p:nvPr/>
        </p:nvCxnSpPr>
        <p:spPr bwMode="auto">
          <a:xfrm flipV="1">
            <a:off x="7210919" y="4509122"/>
            <a:ext cx="0" cy="11521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Gerade Verbindung mit Pfeil 25"/>
          <p:cNvCxnSpPr/>
          <p:nvPr/>
        </p:nvCxnSpPr>
        <p:spPr bwMode="auto">
          <a:xfrm flipV="1">
            <a:off x="5143598" y="4509122"/>
            <a:ext cx="0" cy="11521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Gerade Verbindung mit Pfeil 26"/>
          <p:cNvCxnSpPr>
            <a:endCxn id="10" idx="2"/>
          </p:cNvCxnSpPr>
          <p:nvPr/>
        </p:nvCxnSpPr>
        <p:spPr bwMode="auto">
          <a:xfrm flipH="1" flipV="1">
            <a:off x="3138166" y="4509122"/>
            <a:ext cx="16183" cy="11521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Gerade Verbindung 27"/>
          <p:cNvCxnSpPr/>
          <p:nvPr/>
        </p:nvCxnSpPr>
        <p:spPr bwMode="auto">
          <a:xfrm>
            <a:off x="991873" y="5445224"/>
            <a:ext cx="83444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feld 28"/>
          <p:cNvSpPr txBox="1"/>
          <p:nvPr/>
        </p:nvSpPr>
        <p:spPr>
          <a:xfrm>
            <a:off x="1101119" y="5761720"/>
            <a:ext cx="13773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err="1">
                <a:latin typeface="Georgia" pitchFamily="18" charset="0"/>
                <a:cs typeface="Arial" panose="020B0604020202020204" pitchFamily="34" charset="0"/>
              </a:rPr>
              <a:t>January</a:t>
            </a:r>
            <a:r>
              <a:rPr lang="de-DE" sz="1100" b="1" dirty="0">
                <a:latin typeface="Georgia" pitchFamily="18" charset="0"/>
                <a:cs typeface="Arial" panose="020B0604020202020204" pitchFamily="34" charset="0"/>
              </a:rPr>
              <a:t> - March</a:t>
            </a:r>
            <a:endParaRPr lang="en-GB" sz="1100" b="1" dirty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866790" y="5759530"/>
            <a:ext cx="657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latin typeface="Georgia" pitchFamily="18" charset="0"/>
                <a:cs typeface="Arial" panose="020B0604020202020204" pitchFamily="34" charset="0"/>
              </a:rPr>
              <a:t>March</a:t>
            </a:r>
            <a:endParaRPr lang="en-GB" sz="1100" b="1" dirty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516269" y="5735718"/>
            <a:ext cx="1468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latin typeface="Georgia" pitchFamily="18" charset="0"/>
                <a:cs typeface="Arial" panose="020B0604020202020204" pitchFamily="34" charset="0"/>
              </a:rPr>
              <a:t>April - September</a:t>
            </a:r>
            <a:endParaRPr lang="en-GB" sz="1100" b="1" dirty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779539" y="5735718"/>
            <a:ext cx="9733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latin typeface="Georgia" pitchFamily="18" charset="0"/>
                <a:cs typeface="Arial" panose="020B0604020202020204" pitchFamily="34" charset="0"/>
              </a:rPr>
              <a:t>September</a:t>
            </a:r>
            <a:endParaRPr lang="en-GB" sz="1100" b="1" dirty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942240" y="5735718"/>
            <a:ext cx="15600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err="1">
                <a:latin typeface="Georgia" pitchFamily="18" charset="0"/>
                <a:cs typeface="Arial" panose="020B0604020202020204" pitchFamily="34" charset="0"/>
              </a:rPr>
              <a:t>October-December</a:t>
            </a:r>
            <a:endParaRPr lang="en-GB" sz="1100" b="1" dirty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983431" y="4700564"/>
            <a:ext cx="8352928" cy="52863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-"/>
              <a:defRPr sz="2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 err="1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Facilitation</a:t>
            </a:r>
            <a: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de-DE" altLang="de-DE" sz="1400" b="1" dirty="0" err="1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by</a:t>
            </a:r>
            <a:r>
              <a:rPr lang="de-DE" altLang="de-DE" sz="1400" b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 a professional </a:t>
            </a:r>
            <a:r>
              <a:rPr lang="de-DE" altLang="de-DE" sz="1400" b="1" dirty="0" err="1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facilitator</a:t>
            </a:r>
            <a:endParaRPr lang="de-DE" altLang="de-DE" sz="1400" b="1" dirty="0">
              <a:solidFill>
                <a:srgbClr val="000000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35" name="AutoShape 45"/>
          <p:cNvSpPr>
            <a:spLocks noChangeArrowheads="1"/>
          </p:cNvSpPr>
          <p:nvPr/>
        </p:nvSpPr>
        <p:spPr bwMode="auto">
          <a:xfrm>
            <a:off x="2242989" y="4868839"/>
            <a:ext cx="360363" cy="180975"/>
          </a:xfrm>
          <a:prstGeom prst="chevron">
            <a:avLst>
              <a:gd name="adj" fmla="val 49781"/>
            </a:avLst>
          </a:prstGeom>
          <a:solidFill>
            <a:srgbClr val="C00000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-"/>
              <a:defRPr sz="2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46"/>
          <p:cNvSpPr>
            <a:spLocks noChangeArrowheads="1"/>
          </p:cNvSpPr>
          <p:nvPr/>
        </p:nvSpPr>
        <p:spPr bwMode="auto">
          <a:xfrm>
            <a:off x="2711301" y="4868839"/>
            <a:ext cx="360362" cy="180975"/>
          </a:xfrm>
          <a:prstGeom prst="chevron">
            <a:avLst>
              <a:gd name="adj" fmla="val 49781"/>
            </a:avLst>
          </a:prstGeom>
          <a:solidFill>
            <a:srgbClr val="C00000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-"/>
              <a:defRPr sz="2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utoShape 47"/>
          <p:cNvSpPr>
            <a:spLocks noChangeArrowheads="1"/>
          </p:cNvSpPr>
          <p:nvPr/>
        </p:nvSpPr>
        <p:spPr bwMode="auto">
          <a:xfrm>
            <a:off x="8616280" y="4868839"/>
            <a:ext cx="360363" cy="180975"/>
          </a:xfrm>
          <a:prstGeom prst="chevron">
            <a:avLst>
              <a:gd name="adj" fmla="val 49781"/>
            </a:avLst>
          </a:prstGeom>
          <a:solidFill>
            <a:srgbClr val="C00000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-"/>
              <a:defRPr sz="2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utoShape 48"/>
          <p:cNvSpPr>
            <a:spLocks noChangeArrowheads="1"/>
          </p:cNvSpPr>
          <p:nvPr/>
        </p:nvSpPr>
        <p:spPr bwMode="auto">
          <a:xfrm>
            <a:off x="9060780" y="4868839"/>
            <a:ext cx="360363" cy="180975"/>
          </a:xfrm>
          <a:prstGeom prst="chevron">
            <a:avLst>
              <a:gd name="adj" fmla="val 49781"/>
            </a:avLst>
          </a:prstGeom>
          <a:solidFill>
            <a:srgbClr val="C00000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-"/>
              <a:defRPr sz="2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utoShape 47"/>
          <p:cNvSpPr>
            <a:spLocks noChangeArrowheads="1"/>
          </p:cNvSpPr>
          <p:nvPr/>
        </p:nvSpPr>
        <p:spPr bwMode="auto">
          <a:xfrm>
            <a:off x="7320136" y="4862067"/>
            <a:ext cx="360363" cy="180975"/>
          </a:xfrm>
          <a:prstGeom prst="chevron">
            <a:avLst>
              <a:gd name="adj" fmla="val 49781"/>
            </a:avLst>
          </a:prstGeom>
          <a:solidFill>
            <a:srgbClr val="C00000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-"/>
              <a:defRPr sz="2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utoShape 48"/>
          <p:cNvSpPr>
            <a:spLocks noChangeArrowheads="1"/>
          </p:cNvSpPr>
          <p:nvPr/>
        </p:nvSpPr>
        <p:spPr bwMode="auto">
          <a:xfrm>
            <a:off x="7764636" y="4862067"/>
            <a:ext cx="360363" cy="180975"/>
          </a:xfrm>
          <a:prstGeom prst="chevron">
            <a:avLst>
              <a:gd name="adj" fmla="val 49781"/>
            </a:avLst>
          </a:prstGeom>
          <a:solidFill>
            <a:srgbClr val="C00000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-"/>
              <a:defRPr sz="2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utoShape 45"/>
          <p:cNvSpPr>
            <a:spLocks noChangeArrowheads="1"/>
          </p:cNvSpPr>
          <p:nvPr/>
        </p:nvSpPr>
        <p:spPr bwMode="auto">
          <a:xfrm>
            <a:off x="839416" y="4877254"/>
            <a:ext cx="360363" cy="180975"/>
          </a:xfrm>
          <a:prstGeom prst="chevron">
            <a:avLst>
              <a:gd name="adj" fmla="val 49781"/>
            </a:avLst>
          </a:prstGeom>
          <a:solidFill>
            <a:srgbClr val="C00000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-"/>
              <a:defRPr sz="2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utoShape 46"/>
          <p:cNvSpPr>
            <a:spLocks noChangeArrowheads="1"/>
          </p:cNvSpPr>
          <p:nvPr/>
        </p:nvSpPr>
        <p:spPr bwMode="auto">
          <a:xfrm>
            <a:off x="1307728" y="4877254"/>
            <a:ext cx="360362" cy="180975"/>
          </a:xfrm>
          <a:prstGeom prst="chevron">
            <a:avLst>
              <a:gd name="adj" fmla="val 49781"/>
            </a:avLst>
          </a:prstGeom>
          <a:solidFill>
            <a:srgbClr val="C00000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-"/>
              <a:defRPr sz="2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09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D5915B-C8D3-4A67-8644-7F6F1FA8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Knowledge for Development Partnership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A50636-96DB-4E68-BE4B-6D366A3C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0D4B-59D9-4789-8AB5-9D230CF0A911}" type="slidenum">
              <a:rPr lang="en-ZA" smtClean="0"/>
              <a:t>33</a:t>
            </a:fld>
            <a:endParaRPr lang="en-ZA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21EAD97-D84A-4E12-8AFE-E2C15E26E615}"/>
              </a:ext>
            </a:extLst>
          </p:cNvPr>
          <p:cNvSpPr txBox="1">
            <a:spLocks/>
          </p:cNvSpPr>
          <p:nvPr/>
        </p:nvSpPr>
        <p:spPr>
          <a:xfrm>
            <a:off x="609600" y="692696"/>
            <a:ext cx="9230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e-AT" sz="4400" dirty="0">
                <a:solidFill>
                  <a:srgbClr val="4079FE"/>
                </a:solidFill>
              </a:rPr>
              <a:t>Q&amp;A - </a:t>
            </a:r>
            <a:r>
              <a:rPr lang="de-AT" sz="4400" dirty="0" err="1">
                <a:solidFill>
                  <a:srgbClr val="4079FE"/>
                </a:solidFill>
              </a:rPr>
              <a:t>discussion</a:t>
            </a:r>
            <a:endParaRPr lang="en-DE" dirty="0">
              <a:solidFill>
                <a:srgbClr val="4079FE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6F832C6-825A-41F9-9DE5-6840DF65F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12192000" cy="42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87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BBDDA-39EC-4253-BE7E-B209B4DD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Contact</a:t>
            </a:r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FA06A2-B583-49BF-8D2B-08E5D0B93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04864"/>
            <a:ext cx="10972800" cy="3921302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>
                <a:solidFill>
                  <a:srgbClr val="C00000"/>
                </a:solidFill>
                <a:latin typeface="Georgia" pitchFamily="18" charset="0"/>
              </a:rPr>
              <a:t>Prof. Dr. Andreas Brandner, Executive Director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0070C0"/>
                </a:solidFill>
                <a:latin typeface="Georgia" pitchFamily="18" charset="0"/>
              </a:rPr>
              <a:t>Knowledge for Development Partnership </a:t>
            </a:r>
          </a:p>
          <a:p>
            <a:r>
              <a:rPr lang="de-DE" sz="2000" b="1" dirty="0">
                <a:latin typeface="Georgia" pitchFamily="18" charset="0"/>
              </a:rPr>
              <a:t>Email: andreas.brandner@k4dp.org</a:t>
            </a:r>
          </a:p>
          <a:p>
            <a:r>
              <a:rPr lang="de-DE" sz="2000" b="1" dirty="0">
                <a:latin typeface="Georgia" pitchFamily="18" charset="0"/>
              </a:rPr>
              <a:t>www.k4dp.org</a:t>
            </a:r>
          </a:p>
          <a:p>
            <a:endParaRPr lang="en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E870B8-DDE9-4991-9F98-3E190F8D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Knowledge for Development Partnership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4940E0-5693-4275-8986-C4A47FFC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28FC-71B0-4782-BB01-0888C0C85FFE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587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20EED-D2EA-27D9-158E-7D78811D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background</a:t>
            </a:r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B37748-22B7-FD30-9846-0238E478A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dirty="0"/>
              <a:t>Executive Director, Knowledge for Development Partnership (www.k4dp.org)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Core </a:t>
            </a:r>
            <a:r>
              <a:rPr lang="de-DE" sz="2000" dirty="0" err="1"/>
              <a:t>team</a:t>
            </a:r>
            <a:r>
              <a:rPr lang="de-DE" sz="2000" dirty="0"/>
              <a:t> </a:t>
            </a:r>
            <a:r>
              <a:rPr lang="de-DE" sz="2000" dirty="0" err="1"/>
              <a:t>member</a:t>
            </a:r>
            <a:r>
              <a:rPr lang="de-DE" sz="2000" dirty="0"/>
              <a:t>, km4dev Community (km4dev.org)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Managing Director, Knowledge Management Austria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Adj. Professor, </a:t>
            </a:r>
            <a:r>
              <a:rPr lang="de-DE" sz="2000" dirty="0" err="1"/>
              <a:t>Makerere</a:t>
            </a:r>
            <a:r>
              <a:rPr lang="de-DE" sz="2000" dirty="0"/>
              <a:t> University Business School in Kampala, Uganda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Director, Joint Centre for Knowledge Sciences, International University of Management, Namibia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KM </a:t>
            </a:r>
            <a:r>
              <a:rPr lang="de-DE" sz="2000" dirty="0" err="1"/>
              <a:t>Advisor</a:t>
            </a:r>
            <a:r>
              <a:rPr lang="de-DE" sz="2000" dirty="0"/>
              <a:t>, ADB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Scientific Lead, Knowledge Management for Development Challenges</a:t>
            </a:r>
          </a:p>
          <a:p>
            <a:pPr>
              <a:lnSpc>
                <a:spcPct val="150000"/>
              </a:lnSpc>
            </a:pPr>
            <a:r>
              <a:rPr lang="de-DE" sz="2000" dirty="0" err="1"/>
              <a:t>Headquartered</a:t>
            </a:r>
            <a:r>
              <a:rPr lang="de-DE" sz="2000" dirty="0"/>
              <a:t> in Vienna/Austria, </a:t>
            </a:r>
            <a:r>
              <a:rPr lang="de-DE" sz="2000" dirty="0" err="1"/>
              <a:t>acting</a:t>
            </a:r>
            <a:r>
              <a:rPr lang="de-DE" sz="2000" dirty="0"/>
              <a:t> </a:t>
            </a:r>
            <a:r>
              <a:rPr lang="de-DE" sz="2000" dirty="0" err="1"/>
              <a:t>globally</a:t>
            </a:r>
            <a:endParaRPr lang="en-DE" sz="2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EBFE23-0CEF-D239-5970-FC8B787E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Knowledge for Development Partnership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95DBF4-EEB0-7299-AFF4-E1ADAE35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28FC-71B0-4782-BB01-0888C0C85FFE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37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E27AFD-3A5B-F81F-BFA1-A86E3F43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Knowledge for Development</a:t>
            </a:r>
            <a:endParaRPr lang="en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52C3BE-D85B-2192-9585-5D9F943B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2815"/>
            <a:ext cx="5270376" cy="4104457"/>
          </a:xfrm>
        </p:spPr>
        <p:txBody>
          <a:bodyPr>
            <a:noAutofit/>
          </a:bodyPr>
          <a:lstStyle/>
          <a:p>
            <a:r>
              <a:rPr lang="en-GB" sz="2000" b="1" dirty="0">
                <a:cs typeface="Arial" panose="020B0604020202020204" pitchFamily="34" charset="0"/>
              </a:rPr>
              <a:t>Knowledge</a:t>
            </a:r>
            <a:r>
              <a:rPr lang="en-GB" sz="2000" dirty="0">
                <a:cs typeface="Arial" panose="020B0604020202020204" pitchFamily="34" charset="0"/>
              </a:rPr>
              <a:t> is an essential resource and an </a:t>
            </a:r>
            <a:br>
              <a:rPr lang="en-GB" sz="2000" dirty="0">
                <a:cs typeface="Arial" panose="020B0604020202020204" pitchFamily="34" charset="0"/>
              </a:rPr>
            </a:br>
            <a:r>
              <a:rPr lang="en-GB" sz="2000" dirty="0">
                <a:cs typeface="Arial" panose="020B0604020202020204" pitchFamily="34" charset="0"/>
              </a:rPr>
              <a:t>indispensable prerequisite for the development of societies all over the world. </a:t>
            </a:r>
          </a:p>
          <a:p>
            <a:r>
              <a:rPr lang="en-GB" sz="2000" b="1" dirty="0">
                <a:cs typeface="Arial" panose="020B0604020202020204" pitchFamily="34" charset="0"/>
              </a:rPr>
              <a:t>SDG17</a:t>
            </a:r>
            <a:r>
              <a:rPr lang="en-GB" sz="2000" dirty="0">
                <a:cs typeface="Arial" panose="020B0604020202020204" pitchFamily="34" charset="0"/>
              </a:rPr>
              <a:t> calls for partnerships for knowledge sharing and collaboration. KM is a key enabler.</a:t>
            </a:r>
          </a:p>
          <a:p>
            <a:r>
              <a:rPr lang="en-GB" sz="2000" dirty="0">
                <a:cs typeface="Arial" panose="020B0604020202020204" pitchFamily="34" charset="0"/>
              </a:rPr>
              <a:t>The </a:t>
            </a:r>
            <a:r>
              <a:rPr lang="en-GB" sz="2000" b="1" dirty="0">
                <a:cs typeface="Arial" panose="020B0604020202020204" pitchFamily="34" charset="0"/>
              </a:rPr>
              <a:t>Knowledge for Development Partnership </a:t>
            </a:r>
            <a:r>
              <a:rPr lang="en-GB" sz="2000" dirty="0">
                <a:cs typeface="Arial" panose="020B0604020202020204" pitchFamily="34" charset="0"/>
              </a:rPr>
              <a:t>is an international multi-stakeholder partnership to advance knowledge for development. It connects more than 2000 partners including senior KM experts from all SDG areas incl. water and sanitation, agriculture, biodiversity, and many more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E98660-22FB-9D82-76B0-9F2F653DC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Knowledge for Development Partnership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45C45A5-C257-AA74-156C-44FF555C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28FC-71B0-4782-BB01-0888C0C85FFE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D1AE396-92C6-DB30-D3FC-922E51370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67" y="1849685"/>
            <a:ext cx="5184576" cy="244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85B2E4E-97BB-22D2-B3A1-9443E0841B52}"/>
              </a:ext>
            </a:extLst>
          </p:cNvPr>
          <p:cNvSpPr txBox="1">
            <a:spLocks/>
          </p:cNvSpPr>
          <p:nvPr/>
        </p:nvSpPr>
        <p:spPr>
          <a:xfrm>
            <a:off x="6334607" y="4293096"/>
            <a:ext cx="5270376" cy="190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A30E7B3-5E22-99EC-9270-4B0F672D5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565" y="4534099"/>
            <a:ext cx="1177819" cy="1664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40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-603448"/>
            <a:ext cx="12023187" cy="777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92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CC633-3C24-DCC3-0173-584737C16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The Agenda Knowledge </a:t>
            </a:r>
            <a:br>
              <a:rPr lang="de-DE" sz="4000" dirty="0"/>
            </a:br>
            <a:r>
              <a:rPr lang="de-DE" sz="4000" dirty="0"/>
              <a:t>for Development </a:t>
            </a:r>
            <a:r>
              <a:rPr lang="de-DE" sz="1800" b="0" dirty="0" err="1">
                <a:solidFill>
                  <a:schemeClr val="tx1"/>
                </a:solidFill>
                <a:latin typeface="+mn-lt"/>
              </a:rPr>
              <a:t>see</a:t>
            </a:r>
            <a:r>
              <a:rPr lang="de-DE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800" b="0" dirty="0">
                <a:solidFill>
                  <a:srgbClr val="0099FF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www.k4dp.org/agenda</a:t>
            </a:r>
            <a:r>
              <a:rPr lang="de-DE" sz="1800" b="0" dirty="0">
                <a:solidFill>
                  <a:schemeClr val="tx1"/>
                </a:solidFill>
                <a:latin typeface="+mn-lt"/>
              </a:rPr>
              <a:t> </a:t>
            </a:r>
            <a:endParaRPr lang="en-DE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80EC7D-E68E-4875-EC95-E5B54DC83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525963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GB" sz="3600" dirty="0">
                <a:cs typeface="Arial" panose="020B0604020202020204" pitchFamily="34" charset="0"/>
              </a:rPr>
              <a:t>The KDGs are a key element and based on the statements of the 150+ authors. </a:t>
            </a:r>
            <a:endParaRPr lang="en-GB" sz="2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1169988" lvl="0" indent="-1169988">
              <a:buNone/>
            </a:pPr>
            <a:r>
              <a:rPr lang="en-GB" sz="3200" dirty="0">
                <a:solidFill>
                  <a:srgbClr val="FF0000"/>
                </a:solidFill>
                <a:latin typeface="TausendNeu" pitchFamily="50" charset="0"/>
              </a:rPr>
              <a:t>E</a:t>
            </a:r>
            <a:r>
              <a:rPr lang="en-GB" sz="3200" dirty="0">
                <a:latin typeface="TausendNeu" pitchFamily="50" charset="0"/>
              </a:rPr>
              <a:t> </a:t>
            </a:r>
            <a:r>
              <a:rPr lang="en-GB" sz="3200" dirty="0"/>
              <a:t>Goal 1:	Pluralistic, diverse and inclusive knowledge societies</a:t>
            </a:r>
          </a:p>
          <a:p>
            <a:pPr marL="1169988" indent="-1169988">
              <a:buNone/>
            </a:pPr>
            <a:r>
              <a:rPr lang="en-GB" sz="3200" dirty="0">
                <a:solidFill>
                  <a:srgbClr val="00B0F0"/>
                </a:solidFill>
                <a:latin typeface="TausendNeu" pitchFamily="50" charset="0"/>
              </a:rPr>
              <a:t>E</a:t>
            </a:r>
            <a:r>
              <a:rPr lang="en-GB" sz="3200" dirty="0">
                <a:latin typeface="TausendNeu" pitchFamily="50" charset="0"/>
              </a:rPr>
              <a:t> </a:t>
            </a:r>
            <a:r>
              <a:rPr lang="en-GB" sz="3200" dirty="0"/>
              <a:t>Goal 2:	People-focused knowledge societies</a:t>
            </a:r>
          </a:p>
          <a:p>
            <a:pPr marL="1169988" indent="-1169988">
              <a:buNone/>
            </a:pPr>
            <a:r>
              <a:rPr lang="en-GB" sz="3200" dirty="0">
                <a:solidFill>
                  <a:srgbClr val="92D050"/>
                </a:solidFill>
                <a:latin typeface="TausendNeu" pitchFamily="50" charset="0"/>
              </a:rPr>
              <a:t>E</a:t>
            </a:r>
            <a:r>
              <a:rPr lang="en-GB" sz="3200" dirty="0">
                <a:latin typeface="TausendNeu" pitchFamily="50" charset="0"/>
              </a:rPr>
              <a:t> </a:t>
            </a:r>
            <a:r>
              <a:rPr lang="en-GB" sz="3200" dirty="0"/>
              <a:t>Goal 3:	Strengthening local knowledge ecosystems</a:t>
            </a:r>
          </a:p>
          <a:p>
            <a:pPr marL="1169988" lvl="0" indent="-1169988">
              <a:buNone/>
            </a:pPr>
            <a:r>
              <a:rPr lang="en-GB" sz="3200" dirty="0">
                <a:solidFill>
                  <a:srgbClr val="FFC000"/>
                </a:solidFill>
                <a:latin typeface="TausendNeu" pitchFamily="50" charset="0"/>
              </a:rPr>
              <a:t>E</a:t>
            </a:r>
            <a:r>
              <a:rPr lang="en-GB" sz="3200" dirty="0">
                <a:latin typeface="TausendNeu" pitchFamily="50" charset="0"/>
              </a:rPr>
              <a:t> </a:t>
            </a:r>
            <a:r>
              <a:rPr lang="en-GB" sz="3200" dirty="0"/>
              <a:t>Goal 4:	Knowledge partnerships</a:t>
            </a:r>
          </a:p>
          <a:p>
            <a:pPr marL="1169988" lvl="0" indent="-1169988">
              <a:buNone/>
            </a:pPr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TausendNeu" pitchFamily="50" charset="0"/>
              </a:rPr>
              <a:t>E</a:t>
            </a:r>
            <a:r>
              <a:rPr lang="en-GB" sz="3200" dirty="0">
                <a:latin typeface="TausendNeu" pitchFamily="50" charset="0"/>
              </a:rPr>
              <a:t> </a:t>
            </a:r>
            <a:r>
              <a:rPr lang="en-GB" sz="3200" dirty="0"/>
              <a:t>Goal 5: 	Knowledge cities and rural-urban linkages</a:t>
            </a:r>
          </a:p>
          <a:p>
            <a:pPr marL="1169988" lvl="0" indent="-1169988">
              <a:buNone/>
            </a:pPr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TausendNeu" pitchFamily="50" charset="0"/>
              </a:rPr>
              <a:t>E</a:t>
            </a:r>
            <a:r>
              <a:rPr lang="en-GB" sz="3200" dirty="0">
                <a:latin typeface="TausendNeu" pitchFamily="50" charset="0"/>
              </a:rPr>
              <a:t> </a:t>
            </a:r>
            <a:r>
              <a:rPr lang="en-GB" sz="3200" dirty="0"/>
              <a:t>Goal 6: 	Advanced knowledge strategies in public and development organisations</a:t>
            </a:r>
          </a:p>
          <a:p>
            <a:pPr marL="1169988" lvl="0" indent="-1169988">
              <a:buNone/>
            </a:pPr>
            <a:r>
              <a:rPr lang="en-GB" sz="3200" dirty="0">
                <a:solidFill>
                  <a:srgbClr val="C00000"/>
                </a:solidFill>
                <a:latin typeface="TausendNeu" pitchFamily="50" charset="0"/>
              </a:rPr>
              <a:t>E</a:t>
            </a:r>
            <a:r>
              <a:rPr lang="en-GB" sz="3200" dirty="0">
                <a:latin typeface="TausendNeu" pitchFamily="50" charset="0"/>
              </a:rPr>
              <a:t> </a:t>
            </a:r>
            <a:r>
              <a:rPr lang="en-GB" sz="3200" dirty="0"/>
              <a:t>Goal 7:	Capture, preservation and democratisation of knowledge</a:t>
            </a:r>
          </a:p>
          <a:p>
            <a:pPr marL="1169988" lvl="0" indent="-1169988">
              <a:buNone/>
            </a:pPr>
            <a:r>
              <a:rPr lang="en-GB" sz="3200" dirty="0">
                <a:solidFill>
                  <a:srgbClr val="FF0000"/>
                </a:solidFill>
                <a:latin typeface="TausendNeu" pitchFamily="50" charset="0"/>
              </a:rPr>
              <a:t>E</a:t>
            </a:r>
            <a:r>
              <a:rPr lang="en-GB" sz="3200" dirty="0">
                <a:latin typeface="TausendNeu" pitchFamily="50" charset="0"/>
              </a:rPr>
              <a:t> </a:t>
            </a:r>
            <a:r>
              <a:rPr lang="en-GB" sz="3200" dirty="0"/>
              <a:t>Goal 8:	Fair and dynamic knowledge markets</a:t>
            </a:r>
          </a:p>
          <a:p>
            <a:pPr marL="1169988" lvl="0" indent="-1169988">
              <a:buNone/>
            </a:pPr>
            <a:r>
              <a:rPr lang="en-GB" sz="3200" dirty="0">
                <a:solidFill>
                  <a:srgbClr val="00B0F0"/>
                </a:solidFill>
                <a:latin typeface="TausendNeu" pitchFamily="50" charset="0"/>
              </a:rPr>
              <a:t>E</a:t>
            </a:r>
            <a:r>
              <a:rPr lang="en-GB" sz="3200" dirty="0">
                <a:latin typeface="TausendNeu" pitchFamily="50" charset="0"/>
              </a:rPr>
              <a:t> </a:t>
            </a:r>
            <a:r>
              <a:rPr lang="en-GB" sz="3200" dirty="0"/>
              <a:t>Goal 9: 	Safety, security, sustainability</a:t>
            </a:r>
          </a:p>
          <a:p>
            <a:pPr marL="1169988" lvl="0" indent="-1169988">
              <a:buNone/>
            </a:pPr>
            <a:r>
              <a:rPr lang="en-GB" sz="3200" dirty="0">
                <a:solidFill>
                  <a:srgbClr val="00B050"/>
                </a:solidFill>
                <a:latin typeface="TausendNeu" pitchFamily="50" charset="0"/>
              </a:rPr>
              <a:t>E</a:t>
            </a:r>
            <a:r>
              <a:rPr lang="en-GB" sz="3200" dirty="0">
                <a:latin typeface="TausendNeu" pitchFamily="50" charset="0"/>
              </a:rPr>
              <a:t> </a:t>
            </a:r>
            <a:r>
              <a:rPr lang="en-GB" sz="3200" dirty="0"/>
              <a:t>Goal 10:	Legal knowledge</a:t>
            </a:r>
          </a:p>
          <a:p>
            <a:pPr marL="1169988" lvl="0" indent="-1169988">
              <a:buNone/>
            </a:pPr>
            <a:r>
              <a:rPr lang="en-GB" sz="3200" dirty="0">
                <a:solidFill>
                  <a:srgbClr val="FFC000"/>
                </a:solidFill>
                <a:latin typeface="TausendNeu" pitchFamily="50" charset="0"/>
              </a:rPr>
              <a:t>E</a:t>
            </a:r>
            <a:r>
              <a:rPr lang="en-GB" sz="3200" dirty="0">
                <a:latin typeface="TausendNeu" pitchFamily="50" charset="0"/>
              </a:rPr>
              <a:t> </a:t>
            </a:r>
            <a:r>
              <a:rPr lang="en-GB" sz="3200" dirty="0"/>
              <a:t>Goal 11:	Improved knowledge management competences</a:t>
            </a:r>
          </a:p>
          <a:p>
            <a:pPr marL="1169988" lvl="0" indent="-1169988">
              <a:buNone/>
            </a:pPr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TausendNeu" pitchFamily="50" charset="0"/>
              </a:rPr>
              <a:t>E</a:t>
            </a:r>
            <a:r>
              <a:rPr lang="en-GB" sz="3200" dirty="0">
                <a:latin typeface="TausendNeu" pitchFamily="50" charset="0"/>
              </a:rPr>
              <a:t> </a:t>
            </a:r>
            <a:r>
              <a:rPr lang="en-GB" sz="3200" dirty="0"/>
              <a:t>Goal 12:	Institutions of higher education to play an active role</a:t>
            </a:r>
          </a:p>
          <a:p>
            <a:pPr marL="1169988" lvl="0" indent="-1169988">
              <a:buNone/>
            </a:pPr>
            <a:r>
              <a:rPr lang="en-GB" sz="3200" dirty="0">
                <a:solidFill>
                  <a:srgbClr val="C00000"/>
                </a:solidFill>
                <a:latin typeface="TausendNeu" pitchFamily="50" charset="0"/>
              </a:rPr>
              <a:t>E</a:t>
            </a:r>
            <a:r>
              <a:rPr lang="en-GB" sz="3200" dirty="0">
                <a:latin typeface="TausendNeu" pitchFamily="50" charset="0"/>
              </a:rPr>
              <a:t> </a:t>
            </a:r>
            <a:r>
              <a:rPr lang="en-GB" sz="3200" dirty="0"/>
              <a:t>Goal 13:	Information and communication technologies for all</a:t>
            </a:r>
          </a:p>
          <a:p>
            <a:pPr marL="1169988" lvl="0" indent="-1169988">
              <a:buNone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ausendNeu" pitchFamily="50" charset="0"/>
              </a:rPr>
              <a:t>E</a:t>
            </a:r>
            <a:r>
              <a:rPr lang="en-GB" sz="3200" dirty="0">
                <a:latin typeface="TausendNeu" pitchFamily="50" charset="0"/>
              </a:rPr>
              <a:t> </a:t>
            </a:r>
            <a:r>
              <a:rPr lang="en-GB" sz="3200" dirty="0"/>
              <a:t>Goal 14:	The arts and culture are central to knowledge societies</a:t>
            </a:r>
            <a:endParaRPr lang="en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7D60F7-2CF0-A850-2F15-D4BED7D4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Knowledge for Development Partnership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DFFB9B-2730-DED7-3889-80528AC7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28FC-71B0-4782-BB01-0888C0C85FFE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3D17DD1-744F-6407-3B69-5729FB1AD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1772816"/>
            <a:ext cx="2174032" cy="30762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37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B69F4-61CE-D298-1BD9-888F1E8EE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err="1"/>
              <a:t>Activities</a:t>
            </a:r>
            <a:r>
              <a:rPr lang="de-DE" sz="4000" dirty="0"/>
              <a:t> of K4DP</a:t>
            </a:r>
            <a:br>
              <a:rPr lang="de-DE" sz="4000" dirty="0"/>
            </a:br>
            <a:r>
              <a:rPr lang="de-DE" sz="1800" dirty="0"/>
              <a:t>-&gt; </a:t>
            </a:r>
            <a:r>
              <a:rPr lang="de-DE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www.k4dp.org</a:t>
            </a:r>
            <a:r>
              <a:rPr lang="de-DE" sz="1800" dirty="0"/>
              <a:t> </a:t>
            </a:r>
            <a:endParaRPr lang="en-DE" sz="1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E64772-D57D-BC5E-9841-1B89442BD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8"/>
          </a:xfrm>
        </p:spPr>
        <p:txBody>
          <a:bodyPr>
            <a:normAutofit fontScale="55000" lnSpcReduction="20000"/>
          </a:bodyPr>
          <a:lstStyle/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Supporting countries to develop a </a:t>
            </a:r>
            <a:r>
              <a:rPr lang="en-US" sz="3200" b="1" dirty="0"/>
              <a:t>National Knowledge Agenda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Facilitating national and sectoral </a:t>
            </a:r>
            <a:r>
              <a:rPr lang="en-US" sz="3200" b="1" dirty="0"/>
              <a:t>Knowledge Partnerships and Challenges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Advancing </a:t>
            </a:r>
            <a:r>
              <a:rPr lang="en-US" sz="3200" b="1" dirty="0"/>
              <a:t>Knowledge Management </a:t>
            </a:r>
            <a:r>
              <a:rPr lang="en-US" sz="3200" dirty="0"/>
              <a:t>in public and private </a:t>
            </a:r>
            <a:r>
              <a:rPr lang="en-US" sz="3200" dirty="0" err="1"/>
              <a:t>organisations</a:t>
            </a:r>
            <a:endParaRPr lang="en-US" sz="3200" dirty="0"/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dirty="0"/>
              <a:t>Fighting knowledge divide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Helping to build </a:t>
            </a:r>
            <a:r>
              <a:rPr lang="en-US" sz="3200" b="1" dirty="0"/>
              <a:t>powerful knowledge hubs in sectors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Providing </a:t>
            </a:r>
            <a:r>
              <a:rPr lang="en-US" sz="3200" b="1" dirty="0"/>
              <a:t>evidence on knowledge ecosystem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Strengthening </a:t>
            </a:r>
            <a:r>
              <a:rPr lang="en-US" sz="3200" b="1" dirty="0"/>
              <a:t>knowledge dissemination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tx1"/>
                </a:solidFill>
              </a:rPr>
              <a:t>and communication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Strengthening</a:t>
            </a:r>
            <a:r>
              <a:rPr lang="en-US" b="1" dirty="0"/>
              <a:t> academic education and research in Knowledge Management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Fostering international cooperation for </a:t>
            </a:r>
            <a:r>
              <a:rPr lang="en-US" sz="3200" b="1" dirty="0"/>
              <a:t>investment in knowledge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D76E9F-C285-8761-41F5-6884DE64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Knowledge for Development Partnership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2952D6-D560-6E03-39AA-3EEA359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28FC-71B0-4782-BB01-0888C0C85FF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14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3392" y="336550"/>
            <a:ext cx="9271496" cy="958850"/>
          </a:xfrm>
        </p:spPr>
        <p:txBody>
          <a:bodyPr>
            <a:noAutofit/>
          </a:bodyPr>
          <a:lstStyle/>
          <a:p>
            <a:r>
              <a:rPr lang="de-DE" sz="4000" dirty="0">
                <a:solidFill>
                  <a:srgbClr val="4079FE"/>
                </a:solidFill>
              </a:rPr>
              <a:t>Knowledge </a:t>
            </a:r>
            <a:r>
              <a:rPr lang="de-DE" sz="4000" dirty="0" err="1">
                <a:solidFill>
                  <a:srgbClr val="4079FE"/>
                </a:solidFill>
              </a:rPr>
              <a:t>is</a:t>
            </a:r>
            <a:r>
              <a:rPr lang="de-DE" sz="4000" dirty="0">
                <a:solidFill>
                  <a:srgbClr val="4079FE"/>
                </a:solidFill>
              </a:rPr>
              <a:t> </a:t>
            </a:r>
            <a:r>
              <a:rPr lang="de-DE" sz="4000" dirty="0" err="1">
                <a:solidFill>
                  <a:srgbClr val="4079FE"/>
                </a:solidFill>
              </a:rPr>
              <a:t>scattered</a:t>
            </a:r>
            <a:r>
              <a:rPr lang="de-DE" sz="4000" dirty="0">
                <a:solidFill>
                  <a:srgbClr val="4079FE"/>
                </a:solidFill>
              </a:rPr>
              <a:t> </a:t>
            </a:r>
            <a:r>
              <a:rPr lang="de-DE" sz="4000" dirty="0" err="1">
                <a:solidFill>
                  <a:srgbClr val="4079FE"/>
                </a:solidFill>
              </a:rPr>
              <a:t>across</a:t>
            </a:r>
            <a:r>
              <a:rPr lang="de-DE" sz="4000" dirty="0">
                <a:solidFill>
                  <a:srgbClr val="4079FE"/>
                </a:solidFill>
              </a:rPr>
              <a:t> </a:t>
            </a:r>
            <a:r>
              <a:rPr lang="de-DE" sz="4000" dirty="0" err="1">
                <a:solidFill>
                  <a:srgbClr val="4079FE"/>
                </a:solidFill>
              </a:rPr>
              <a:t>stakeholders</a:t>
            </a:r>
            <a:r>
              <a:rPr lang="de-DE" sz="4000" dirty="0">
                <a:solidFill>
                  <a:srgbClr val="4079FE"/>
                </a:solidFill>
              </a:rPr>
              <a:t> and </a:t>
            </a:r>
            <a:r>
              <a:rPr lang="de-DE" sz="4000" dirty="0" err="1">
                <a:solidFill>
                  <a:srgbClr val="4079FE"/>
                </a:solidFill>
              </a:rPr>
              <a:t>sectors</a:t>
            </a:r>
            <a:endParaRPr lang="de-DE" sz="4000" dirty="0">
              <a:solidFill>
                <a:srgbClr val="4079FE"/>
              </a:solidFill>
            </a:endParaRPr>
          </a:p>
        </p:txBody>
      </p:sp>
      <p:sp>
        <p:nvSpPr>
          <p:cNvPr id="658447" name="Oval 15"/>
          <p:cNvSpPr>
            <a:spLocks noChangeArrowheads="1"/>
          </p:cNvSpPr>
          <p:nvPr/>
        </p:nvSpPr>
        <p:spPr bwMode="auto">
          <a:xfrm>
            <a:off x="2640013" y="1852613"/>
            <a:ext cx="1727200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dirty="0"/>
              <a:t>Education </a:t>
            </a:r>
            <a:r>
              <a:rPr lang="de-DE" dirty="0" err="1"/>
              <a:t>and</a:t>
            </a:r>
            <a:br>
              <a:rPr lang="de-DE" dirty="0"/>
            </a:br>
            <a:r>
              <a:rPr lang="de-DE" dirty="0"/>
              <a:t> Science</a:t>
            </a:r>
          </a:p>
        </p:txBody>
      </p:sp>
      <p:sp>
        <p:nvSpPr>
          <p:cNvPr id="658448" name="Oval 16"/>
          <p:cNvSpPr>
            <a:spLocks noChangeArrowheads="1"/>
          </p:cNvSpPr>
          <p:nvPr/>
        </p:nvSpPr>
        <p:spPr bwMode="auto">
          <a:xfrm>
            <a:off x="2208213" y="3581400"/>
            <a:ext cx="1727200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Biodiversity </a:t>
            </a:r>
            <a:b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knowledge</a:t>
            </a:r>
            <a:b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platforms</a:t>
            </a:r>
            <a:endParaRPr lang="de-DE" dirty="0"/>
          </a:p>
        </p:txBody>
      </p:sp>
      <p:sp>
        <p:nvSpPr>
          <p:cNvPr id="658449" name="Oval 17"/>
          <p:cNvSpPr>
            <a:spLocks noChangeArrowheads="1"/>
          </p:cNvSpPr>
          <p:nvPr/>
        </p:nvSpPr>
        <p:spPr bwMode="auto">
          <a:xfrm>
            <a:off x="5014913" y="1492250"/>
            <a:ext cx="1727200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/>
              <a:t>Government and </a:t>
            </a:r>
            <a:br>
              <a:rPr lang="de-DE" dirty="0"/>
            </a:br>
            <a:r>
              <a:rPr lang="de-DE" dirty="0"/>
              <a:t>Public </a:t>
            </a:r>
            <a:r>
              <a:rPr lang="de-DE" dirty="0" err="1"/>
              <a:t>Agencies</a:t>
            </a:r>
            <a:endParaRPr lang="de-DE" dirty="0"/>
          </a:p>
        </p:txBody>
      </p:sp>
      <p:sp>
        <p:nvSpPr>
          <p:cNvPr id="658450" name="Oval 18"/>
          <p:cNvSpPr>
            <a:spLocks noChangeArrowheads="1"/>
          </p:cNvSpPr>
          <p:nvPr/>
        </p:nvSpPr>
        <p:spPr bwMode="auto">
          <a:xfrm>
            <a:off x="3935413" y="4518025"/>
            <a:ext cx="1727200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 err="1"/>
              <a:t>Water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Energy, </a:t>
            </a:r>
            <a:r>
              <a:rPr lang="de-DE" dirty="0" err="1"/>
              <a:t>other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sectors</a:t>
            </a:r>
            <a:endParaRPr lang="de-DE" dirty="0"/>
          </a:p>
          <a:p>
            <a:pPr algn="ctr"/>
            <a:endParaRPr lang="de-DE" dirty="0"/>
          </a:p>
        </p:txBody>
      </p:sp>
      <p:sp>
        <p:nvSpPr>
          <p:cNvPr id="658451" name="Oval 19"/>
          <p:cNvSpPr>
            <a:spLocks noChangeArrowheads="1"/>
          </p:cNvSpPr>
          <p:nvPr/>
        </p:nvSpPr>
        <p:spPr bwMode="auto">
          <a:xfrm>
            <a:off x="6959600" y="1852613"/>
            <a:ext cx="1727200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dirty="0"/>
              <a:t>NGOs, </a:t>
            </a:r>
            <a:br>
              <a:rPr lang="de-DE" dirty="0"/>
            </a:br>
            <a:r>
              <a:rPr lang="de-DE" dirty="0"/>
              <a:t>Dev Partners</a:t>
            </a:r>
          </a:p>
        </p:txBody>
      </p:sp>
      <p:sp>
        <p:nvSpPr>
          <p:cNvPr id="20490" name="Oval 20"/>
          <p:cNvSpPr>
            <a:spLocks noChangeArrowheads="1"/>
          </p:cNvSpPr>
          <p:nvPr/>
        </p:nvSpPr>
        <p:spPr bwMode="auto">
          <a:xfrm>
            <a:off x="3790951" y="3003551"/>
            <a:ext cx="576262" cy="576262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20491" name="Oval 21"/>
          <p:cNvSpPr>
            <a:spLocks noChangeArrowheads="1"/>
          </p:cNvSpPr>
          <p:nvPr/>
        </p:nvSpPr>
        <p:spPr bwMode="auto">
          <a:xfrm>
            <a:off x="2474769" y="3600883"/>
            <a:ext cx="576263" cy="576262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20492" name="Oval 22"/>
          <p:cNvSpPr>
            <a:spLocks noChangeArrowheads="1"/>
          </p:cNvSpPr>
          <p:nvPr/>
        </p:nvSpPr>
        <p:spPr bwMode="auto">
          <a:xfrm>
            <a:off x="4583113" y="5670551"/>
            <a:ext cx="576262" cy="576263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20493" name="Oval 23"/>
          <p:cNvSpPr>
            <a:spLocks noChangeArrowheads="1"/>
          </p:cNvSpPr>
          <p:nvPr/>
        </p:nvSpPr>
        <p:spPr bwMode="auto">
          <a:xfrm>
            <a:off x="7608888" y="3005138"/>
            <a:ext cx="576262" cy="576262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20494" name="Oval 24"/>
          <p:cNvSpPr>
            <a:spLocks noChangeArrowheads="1"/>
          </p:cNvSpPr>
          <p:nvPr/>
        </p:nvSpPr>
        <p:spPr bwMode="auto">
          <a:xfrm>
            <a:off x="5664201" y="2644776"/>
            <a:ext cx="576263" cy="576263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658457" name="Oval 25"/>
          <p:cNvSpPr>
            <a:spLocks noChangeArrowheads="1"/>
          </p:cNvSpPr>
          <p:nvPr/>
        </p:nvSpPr>
        <p:spPr bwMode="auto">
          <a:xfrm>
            <a:off x="7608888" y="3509963"/>
            <a:ext cx="1727200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/>
              <a:t>Business </a:t>
            </a:r>
            <a:br>
              <a:rPr lang="de-DE" dirty="0"/>
            </a:br>
            <a:r>
              <a:rPr lang="de-DE" dirty="0" err="1"/>
              <a:t>sector</a:t>
            </a:r>
            <a:endParaRPr lang="de-DE" dirty="0"/>
          </a:p>
        </p:txBody>
      </p:sp>
      <p:sp>
        <p:nvSpPr>
          <p:cNvPr id="20496" name="Oval 26"/>
          <p:cNvSpPr>
            <a:spLocks noChangeArrowheads="1"/>
          </p:cNvSpPr>
          <p:nvPr/>
        </p:nvSpPr>
        <p:spPr bwMode="auto">
          <a:xfrm>
            <a:off x="8400257" y="4725144"/>
            <a:ext cx="576263" cy="576262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658459" name="Oval 27"/>
          <p:cNvSpPr>
            <a:spLocks noChangeArrowheads="1"/>
          </p:cNvSpPr>
          <p:nvPr/>
        </p:nvSpPr>
        <p:spPr bwMode="auto">
          <a:xfrm>
            <a:off x="6024563" y="4445000"/>
            <a:ext cx="1727200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/>
              <a:t>Etc. etc. etc.</a:t>
            </a:r>
          </a:p>
        </p:txBody>
      </p:sp>
      <p:sp>
        <p:nvSpPr>
          <p:cNvPr id="20498" name="Oval 28"/>
          <p:cNvSpPr>
            <a:spLocks noChangeArrowheads="1"/>
          </p:cNvSpPr>
          <p:nvPr/>
        </p:nvSpPr>
        <p:spPr bwMode="auto">
          <a:xfrm>
            <a:off x="6527801" y="5563159"/>
            <a:ext cx="576263" cy="576262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38FA507-34EF-12CC-FCD4-25B3D955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399897"/>
            <a:ext cx="7886667" cy="365125"/>
          </a:xfrm>
        </p:spPr>
        <p:txBody>
          <a:bodyPr/>
          <a:lstStyle/>
          <a:p>
            <a:r>
              <a:rPr lang="en-GB" dirty="0"/>
              <a:t>Knowledge for Development Partnership</a:t>
            </a:r>
          </a:p>
        </p:txBody>
      </p:sp>
    </p:spTree>
    <p:extLst>
      <p:ext uri="{BB962C8B-B14F-4D97-AF65-F5344CB8AC3E}">
        <p14:creationId xmlns:p14="http://schemas.microsoft.com/office/powerpoint/2010/main" val="34915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47" grpId="0" animBg="1"/>
      <p:bldP spid="658448" grpId="0" animBg="1"/>
      <p:bldP spid="658449" grpId="0" animBg="1"/>
      <p:bldP spid="658450" grpId="0" animBg="1"/>
      <p:bldP spid="658451" grpId="0" animBg="1"/>
      <p:bldP spid="658457" grpId="0" animBg="1"/>
      <p:bldP spid="6584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0588" y="354083"/>
            <a:ext cx="9569375" cy="962025"/>
          </a:xfrm>
        </p:spPr>
        <p:txBody>
          <a:bodyPr>
            <a:normAutofit/>
          </a:bodyPr>
          <a:lstStyle/>
          <a:p>
            <a:r>
              <a:rPr lang="de-DE" sz="4000" dirty="0" err="1">
                <a:solidFill>
                  <a:srgbClr val="4079FE"/>
                </a:solidFill>
              </a:rPr>
              <a:t>Let´s</a:t>
            </a:r>
            <a:r>
              <a:rPr lang="de-DE" sz="4000" dirty="0">
                <a:solidFill>
                  <a:srgbClr val="4079FE"/>
                </a:solidFill>
              </a:rPr>
              <a:t> </a:t>
            </a:r>
            <a:r>
              <a:rPr lang="de-DE" sz="4000" dirty="0" err="1">
                <a:solidFill>
                  <a:srgbClr val="4079FE"/>
                </a:solidFill>
              </a:rPr>
              <a:t>join</a:t>
            </a:r>
            <a:r>
              <a:rPr lang="de-DE" sz="4000" dirty="0">
                <a:solidFill>
                  <a:srgbClr val="4079FE"/>
                </a:solidFill>
              </a:rPr>
              <a:t> </a:t>
            </a:r>
            <a:r>
              <a:rPr lang="de-DE" sz="4000" dirty="0" err="1">
                <a:solidFill>
                  <a:srgbClr val="4079FE"/>
                </a:solidFill>
              </a:rPr>
              <a:t>forces</a:t>
            </a:r>
            <a:r>
              <a:rPr lang="de-DE" sz="4000" dirty="0">
                <a:solidFill>
                  <a:srgbClr val="4079FE"/>
                </a:solidFill>
              </a:rPr>
              <a:t>...</a:t>
            </a:r>
          </a:p>
        </p:txBody>
      </p:sp>
      <p:sp>
        <p:nvSpPr>
          <p:cNvPr id="21514" name="Oval 19"/>
          <p:cNvSpPr>
            <a:spLocks noChangeArrowheads="1"/>
          </p:cNvSpPr>
          <p:nvPr/>
        </p:nvSpPr>
        <p:spPr bwMode="auto">
          <a:xfrm>
            <a:off x="4727576" y="3141663"/>
            <a:ext cx="576263" cy="576262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21515" name="Oval 20"/>
          <p:cNvSpPr>
            <a:spLocks noChangeArrowheads="1"/>
          </p:cNvSpPr>
          <p:nvPr/>
        </p:nvSpPr>
        <p:spPr bwMode="auto">
          <a:xfrm>
            <a:off x="4440238" y="3716338"/>
            <a:ext cx="576262" cy="576262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21516" name="Oval 21"/>
          <p:cNvSpPr>
            <a:spLocks noChangeArrowheads="1"/>
          </p:cNvSpPr>
          <p:nvPr/>
        </p:nvSpPr>
        <p:spPr bwMode="auto">
          <a:xfrm>
            <a:off x="4943476" y="4076701"/>
            <a:ext cx="576263" cy="576263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21517" name="Oval 22"/>
          <p:cNvSpPr>
            <a:spLocks noChangeArrowheads="1"/>
          </p:cNvSpPr>
          <p:nvPr/>
        </p:nvSpPr>
        <p:spPr bwMode="auto">
          <a:xfrm>
            <a:off x="6167438" y="3284538"/>
            <a:ext cx="576262" cy="576262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21518" name="Oval 23"/>
          <p:cNvSpPr>
            <a:spLocks noChangeArrowheads="1"/>
          </p:cNvSpPr>
          <p:nvPr/>
        </p:nvSpPr>
        <p:spPr bwMode="auto">
          <a:xfrm>
            <a:off x="5375276" y="3213101"/>
            <a:ext cx="576263" cy="576263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21520" name="Oval 25"/>
          <p:cNvSpPr>
            <a:spLocks noChangeArrowheads="1"/>
          </p:cNvSpPr>
          <p:nvPr/>
        </p:nvSpPr>
        <p:spPr bwMode="auto">
          <a:xfrm>
            <a:off x="6240463" y="3933826"/>
            <a:ext cx="576262" cy="576263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21522" name="Oval 27"/>
          <p:cNvSpPr>
            <a:spLocks noChangeArrowheads="1"/>
          </p:cNvSpPr>
          <p:nvPr/>
        </p:nvSpPr>
        <p:spPr bwMode="auto">
          <a:xfrm>
            <a:off x="5664201" y="4221163"/>
            <a:ext cx="576263" cy="576262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2640013" y="1852613"/>
            <a:ext cx="1727200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dirty="0"/>
              <a:t>Education,</a:t>
            </a:r>
            <a:br>
              <a:rPr lang="de-DE" dirty="0"/>
            </a:br>
            <a:r>
              <a:rPr lang="de-DE" dirty="0"/>
              <a:t> Science, Culture</a:t>
            </a: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2208213" y="3581400"/>
            <a:ext cx="1727200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Biodiversity </a:t>
            </a:r>
            <a:b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knowledge</a:t>
            </a:r>
            <a:b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platforms</a:t>
            </a:r>
            <a:endParaRPr lang="de-DE" dirty="0"/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5014913" y="1492250"/>
            <a:ext cx="1727200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/>
              <a:t>Government and </a:t>
            </a:r>
            <a:br>
              <a:rPr lang="de-DE" dirty="0"/>
            </a:br>
            <a:r>
              <a:rPr lang="de-DE" dirty="0"/>
              <a:t>Public </a:t>
            </a:r>
            <a:r>
              <a:rPr lang="de-DE" dirty="0" err="1"/>
              <a:t>Agencies</a:t>
            </a:r>
            <a:endParaRPr lang="de-DE" dirty="0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3935413" y="4518025"/>
            <a:ext cx="1727200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 err="1"/>
              <a:t>Water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Energy, </a:t>
            </a:r>
            <a:r>
              <a:rPr lang="de-DE" dirty="0" err="1"/>
              <a:t>other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sectors</a:t>
            </a:r>
            <a:endParaRPr lang="de-DE" dirty="0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6959600" y="1852613"/>
            <a:ext cx="1727200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/>
              <a:t>NGOs, </a:t>
            </a:r>
            <a:br>
              <a:rPr lang="de-DE" dirty="0"/>
            </a:br>
            <a:r>
              <a:rPr lang="de-DE" dirty="0"/>
              <a:t>Dev Partners</a:t>
            </a:r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7608888" y="3509963"/>
            <a:ext cx="1727200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/>
              <a:t>Business </a:t>
            </a:r>
            <a:br>
              <a:rPr lang="de-DE" dirty="0"/>
            </a:br>
            <a:r>
              <a:rPr lang="de-DE" dirty="0" err="1"/>
              <a:t>sector</a:t>
            </a:r>
            <a:endParaRPr lang="de-DE" dirty="0"/>
          </a:p>
        </p:txBody>
      </p:sp>
      <p:sp>
        <p:nvSpPr>
          <p:cNvPr id="23" name="Oval 27"/>
          <p:cNvSpPr>
            <a:spLocks noChangeArrowheads="1"/>
          </p:cNvSpPr>
          <p:nvPr/>
        </p:nvSpPr>
        <p:spPr bwMode="auto">
          <a:xfrm>
            <a:off x="6024563" y="4445000"/>
            <a:ext cx="1727200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/>
              <a:t>Etc. etc. etc.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2EBB0F6-74AA-5E61-D642-08ECE0A5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399897"/>
            <a:ext cx="7886667" cy="365125"/>
          </a:xfrm>
        </p:spPr>
        <p:txBody>
          <a:bodyPr/>
          <a:lstStyle/>
          <a:p>
            <a:r>
              <a:rPr lang="en-GB" dirty="0"/>
              <a:t>Knowledge for Development Partnership</a:t>
            </a:r>
          </a:p>
        </p:txBody>
      </p:sp>
    </p:spTree>
    <p:extLst>
      <p:ext uri="{BB962C8B-B14F-4D97-AF65-F5344CB8AC3E}">
        <p14:creationId xmlns:p14="http://schemas.microsoft.com/office/powerpoint/2010/main" val="57226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5" grpId="0" animBg="1"/>
      <p:bldP spid="21516" grpId="0" animBg="1"/>
      <p:bldP spid="21517" grpId="0" animBg="1"/>
      <p:bldP spid="21518" grpId="0" animBg="1"/>
      <p:bldP spid="21520" grpId="0" animBg="1"/>
      <p:bldP spid="2152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CCC951A207B2448090A5F7220867D0" ma:contentTypeVersion="14" ma:contentTypeDescription="Ein neues Dokument erstellen." ma:contentTypeScope="" ma:versionID="41a881ce5bef0d04e0656cf7831b1eed">
  <xsd:schema xmlns:xsd="http://www.w3.org/2001/XMLSchema" xmlns:xs="http://www.w3.org/2001/XMLSchema" xmlns:p="http://schemas.microsoft.com/office/2006/metadata/properties" xmlns:ns3="c070a2aa-3967-4b0b-b8e1-7d00ed1b70ec" xmlns:ns4="e6c7672d-832a-44b2-975f-61e1e2540fb2" targetNamespace="http://schemas.microsoft.com/office/2006/metadata/properties" ma:root="true" ma:fieldsID="33b5095cc900f030264f517c3f9872c4" ns3:_="" ns4:_="">
    <xsd:import namespace="c070a2aa-3967-4b0b-b8e1-7d00ed1b70ec"/>
    <xsd:import namespace="e6c7672d-832a-44b2-975f-61e1e2540fb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0a2aa-3967-4b0b-b8e1-7d00ed1b7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7672d-832a-44b2-975f-61e1e2540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6213FE-D3CD-4E3B-84AF-2B0070F187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70a2aa-3967-4b0b-b8e1-7d00ed1b70ec"/>
    <ds:schemaRef ds:uri="e6c7672d-832a-44b2-975f-61e1e2540f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5874B2-DC84-43E0-8476-6847C986E3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8A35FE-C243-426C-B9C3-F65A8AFCB862}">
  <ds:schemaRefs>
    <ds:schemaRef ds:uri="http://schemas.openxmlformats.org/package/2006/metadata/core-properties"/>
    <ds:schemaRef ds:uri="http://schemas.microsoft.com/office/2006/metadata/properties"/>
    <ds:schemaRef ds:uri="e6c7672d-832a-44b2-975f-61e1e2540fb2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c070a2aa-3967-4b0b-b8e1-7d00ed1b70e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1829</Words>
  <Application>Microsoft Office PowerPoint</Application>
  <PresentationFormat>Widescreen</PresentationFormat>
  <Paragraphs>331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system-ui</vt:lpstr>
      <vt:lpstr>TausendNeu</vt:lpstr>
      <vt:lpstr>Arial</vt:lpstr>
      <vt:lpstr>Calibri</vt:lpstr>
      <vt:lpstr>Georgia</vt:lpstr>
      <vt:lpstr>Times New Roman</vt:lpstr>
      <vt:lpstr>Wingdings</vt:lpstr>
      <vt:lpstr>1_Larissa</vt:lpstr>
      <vt:lpstr>Prof. Dr. Andreas Brandner Webinar, 5 September 2023</vt:lpstr>
      <vt:lpstr>Content</vt:lpstr>
      <vt:lpstr>Knowledge is at the heart of sustainable development</vt:lpstr>
      <vt:lpstr>Knowledge for Development</vt:lpstr>
      <vt:lpstr>PowerPoint Presentation</vt:lpstr>
      <vt:lpstr>The Agenda Knowledge  for Development see www.k4dp.org/agenda </vt:lpstr>
      <vt:lpstr>Activities of K4DP -&gt; www.k4dp.org </vt:lpstr>
      <vt:lpstr>Knowledge is scattered across stakeholders and sectors</vt:lpstr>
      <vt:lpstr>Let´s join forces...</vt:lpstr>
      <vt:lpstr>… to create an Biodiversity  Knowledge Agenda!</vt:lpstr>
      <vt:lpstr>Data/information is not knowledge</vt:lpstr>
      <vt:lpstr>One definition of knowledge</vt:lpstr>
      <vt:lpstr>Implicit/Tacit vs Explicit Knowledge</vt:lpstr>
      <vt:lpstr>Three categories of knowledge</vt:lpstr>
      <vt:lpstr>PowerPoint Presentation</vt:lpstr>
      <vt:lpstr>PowerPoint Presentation</vt:lpstr>
      <vt:lpstr>PowerPoint Presentation</vt:lpstr>
      <vt:lpstr>The steps to competitiveness</vt:lpstr>
      <vt:lpstr>Knowledge Management:  Our definition</vt:lpstr>
      <vt:lpstr>Targeted, systematic, integrated Knowledge Mangement</vt:lpstr>
      <vt:lpstr>PowerPoint Presentation</vt:lpstr>
      <vt:lpstr>Knowledge Management for Biodiversity Challenge 2023+  </vt:lpstr>
      <vt:lpstr>Levels of responsibilities</vt:lpstr>
      <vt:lpstr>KM4B Challenge:  The motivation</vt:lpstr>
      <vt:lpstr>Sample outputs of the  KM4AgD Challenge 2021/2022</vt:lpstr>
      <vt:lpstr>Knowledge Agenda for Agricultural Development – a great reference for Biodiversity</vt:lpstr>
      <vt:lpstr>Art is part of the programme fostering wisdom</vt:lpstr>
      <vt:lpstr>KM4B Challenge 2023+</vt:lpstr>
      <vt:lpstr>National  Knowledge Management</vt:lpstr>
      <vt:lpstr>Agenda Knowledge for Uganda</vt:lpstr>
      <vt:lpstr>KM4PADU: KM for the Public Administration of Uganda</vt:lpstr>
      <vt:lpstr>PowerPoint Presentation</vt:lpstr>
      <vt:lpstr>PowerPoint Presentation</vt:lpstr>
      <vt:lpstr>Contact</vt:lpstr>
      <vt:lpstr>My background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Andreas-Mac</dc:creator>
  <cp:lastModifiedBy>Abhinav Prakash</cp:lastModifiedBy>
  <cp:revision>363</cp:revision>
  <cp:lastPrinted>2017-04-28T14:51:05Z</cp:lastPrinted>
  <dcterms:created xsi:type="dcterms:W3CDTF">2015-12-15T07:41:35Z</dcterms:created>
  <dcterms:modified xsi:type="dcterms:W3CDTF">2023-09-08T14:29:18Z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0x010100A5CCC951A207B2448090A5F7220867D0</vt:lpwstr>
  </property>
</Properties>
</file>