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header3.xml" ContentType="application/vnd.openxmlformats-officedocument.wordprocessingml.header+xml"/>
  <Override PartName="/word/footer5.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10207" w:type="dxa"/>
        <w:tblInd w:w="-3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76"/>
        <w:gridCol w:w="5141"/>
        <w:gridCol w:w="4090"/>
      </w:tblGrid>
      <w:tr w:rsidR="00C9161D" w:rsidRPr="00E62D4B" w14:paraId="07F6750D" w14:textId="77777777" w:rsidTr="6A79AA75">
        <w:trPr>
          <w:trHeight w:val="851"/>
        </w:trPr>
        <w:tc>
          <w:tcPr>
            <w:tcW w:w="976" w:type="dxa"/>
            <w:tcBorders>
              <w:bottom w:val="single" w:sz="12" w:space="0" w:color="auto"/>
            </w:tcBorders>
          </w:tcPr>
          <w:p w14:paraId="1DEFF495" w14:textId="77777777" w:rsidR="00C9161D" w:rsidRPr="007D4BC9" w:rsidRDefault="00C9161D" w:rsidP="00321985">
            <w:pPr>
              <w:rPr>
                <w:rFonts w:cstheme="majorBidi"/>
              </w:rPr>
            </w:pPr>
            <w:r w:rsidRPr="00AD5FA3">
              <w:rPr>
                <w:noProof/>
                <w:lang w:val="es-CO" w:eastAsia="es-CO"/>
              </w:rPr>
              <w:drawing>
                <wp:inline distT="0" distB="0" distL="0" distR="0" wp14:anchorId="33099486" wp14:editId="1193B5AB">
                  <wp:extent cx="476494" cy="403200"/>
                  <wp:effectExtent l="0" t="0" r="6350" b="3810"/>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494" cy="403200"/>
                          </a:xfrm>
                          <a:prstGeom prst="rect">
                            <a:avLst/>
                          </a:prstGeom>
                          <a:noFill/>
                          <a:ln>
                            <a:noFill/>
                          </a:ln>
                        </pic:spPr>
                      </pic:pic>
                    </a:graphicData>
                  </a:graphic>
                </wp:inline>
              </w:drawing>
            </w:r>
          </w:p>
        </w:tc>
        <w:tc>
          <w:tcPr>
            <w:tcW w:w="5141" w:type="dxa"/>
            <w:tcBorders>
              <w:bottom w:val="single" w:sz="12" w:space="0" w:color="auto"/>
            </w:tcBorders>
            <w:shd w:val="clear" w:color="auto" w:fill="auto"/>
            <w:tcFitText/>
          </w:tcPr>
          <w:p w14:paraId="1986B63F" w14:textId="6221A6B9" w:rsidR="00FA663B" w:rsidRPr="007D4BC9" w:rsidRDefault="4014449C" w:rsidP="00321985">
            <w:pPr>
              <w:rPr>
                <w:rFonts w:cstheme="majorBidi"/>
              </w:rPr>
            </w:pPr>
            <w:r w:rsidRPr="00A27559">
              <w:rPr>
                <w:noProof/>
                <w:lang w:val="es-CO" w:eastAsia="es-CO"/>
              </w:rPr>
              <w:drawing>
                <wp:inline distT="0" distB="0" distL="0" distR="0" wp14:anchorId="4030DC6E" wp14:editId="517DDA30">
                  <wp:extent cx="500870" cy="360000"/>
                  <wp:effectExtent l="0" t="0" r="0" b="254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pic:nvPicPr>
                        <pic:blipFill>
                          <a:blip r:embed="rId13">
                            <a:extLst>
                              <a:ext uri="{28A0092B-C50C-407E-A947-70E740481C1C}">
                                <a14:useLocalDpi xmlns:a14="http://schemas.microsoft.com/office/drawing/2010/main" val="0"/>
                              </a:ext>
                            </a:extLst>
                          </a:blip>
                          <a:stretch>
                            <a:fillRect/>
                          </a:stretch>
                        </pic:blipFill>
                        <pic:spPr>
                          <a:xfrm>
                            <a:off x="0" y="0"/>
                            <a:ext cx="500870" cy="360000"/>
                          </a:xfrm>
                          <a:prstGeom prst="rect">
                            <a:avLst/>
                          </a:prstGeom>
                        </pic:spPr>
                      </pic:pic>
                    </a:graphicData>
                  </a:graphic>
                </wp:inline>
              </w:drawing>
            </w:r>
          </w:p>
        </w:tc>
        <w:tc>
          <w:tcPr>
            <w:tcW w:w="4090" w:type="dxa"/>
            <w:tcBorders>
              <w:bottom w:val="single" w:sz="12" w:space="0" w:color="auto"/>
            </w:tcBorders>
          </w:tcPr>
          <w:p w14:paraId="600A589D" w14:textId="77777777" w:rsidR="00C9161D" w:rsidRPr="007D4BC9" w:rsidRDefault="00C9161D" w:rsidP="00C9161D">
            <w:pPr>
              <w:jc w:val="right"/>
              <w:rPr>
                <w:rFonts w:ascii="Arial" w:hAnsi="Arial" w:cs="Arial"/>
                <w:b/>
                <w:sz w:val="32"/>
                <w:szCs w:val="32"/>
              </w:rPr>
            </w:pPr>
            <w:r w:rsidRPr="007D4BC9">
              <w:rPr>
                <w:rFonts w:ascii="Arial" w:hAnsi="Arial" w:cs="Arial"/>
                <w:b/>
                <w:sz w:val="32"/>
                <w:szCs w:val="32"/>
              </w:rPr>
              <w:t>CBD</w:t>
            </w:r>
          </w:p>
        </w:tc>
      </w:tr>
      <w:tr w:rsidR="00C9161D" w:rsidRPr="00E62D4B" w14:paraId="6F751905" w14:textId="77777777" w:rsidTr="6A79AA75">
        <w:tc>
          <w:tcPr>
            <w:tcW w:w="6117" w:type="dxa"/>
            <w:gridSpan w:val="2"/>
            <w:tcBorders>
              <w:top w:val="single" w:sz="12" w:space="0" w:color="auto"/>
              <w:bottom w:val="single" w:sz="36" w:space="0" w:color="auto"/>
            </w:tcBorders>
            <w:vAlign w:val="center"/>
          </w:tcPr>
          <w:p w14:paraId="14F52A6C" w14:textId="71198293" w:rsidR="00C9161D" w:rsidRPr="007D4BC9" w:rsidRDefault="00C9161D" w:rsidP="00C9161D">
            <w:pPr>
              <w:rPr>
                <w:rFonts w:cstheme="majorBidi"/>
              </w:rPr>
            </w:pPr>
            <w:r w:rsidRPr="00AD5FA3">
              <w:rPr>
                <w:noProof/>
                <w:lang w:val="es-CO" w:eastAsia="es-CO"/>
              </w:rPr>
              <w:drawing>
                <wp:inline distT="0" distB="0" distL="0" distR="0" wp14:anchorId="7BABC8B6" wp14:editId="083FE5C8">
                  <wp:extent cx="2887853" cy="1080000"/>
                  <wp:effectExtent l="0" t="0" r="8255" b="12700"/>
                  <wp:docPr id="4" name="Picture 4" descr="Macintosh HD:Users:bilodeau:Desktop:logos:template 2017:cbd.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Macintosh HD:Users:bilodeau:Desktop:logos:template 2017:cbd.emf"/>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87853" cy="1080000"/>
                          </a:xfrm>
                          <a:prstGeom prst="rect">
                            <a:avLst/>
                          </a:prstGeom>
                          <a:noFill/>
                          <a:ln>
                            <a:noFill/>
                          </a:ln>
                        </pic:spPr>
                      </pic:pic>
                    </a:graphicData>
                  </a:graphic>
                </wp:inline>
              </w:drawing>
            </w:r>
          </w:p>
        </w:tc>
        <w:tc>
          <w:tcPr>
            <w:tcW w:w="4090" w:type="dxa"/>
            <w:tcBorders>
              <w:top w:val="single" w:sz="12" w:space="0" w:color="auto"/>
              <w:bottom w:val="single" w:sz="36" w:space="0" w:color="auto"/>
            </w:tcBorders>
          </w:tcPr>
          <w:p w14:paraId="1C693BA4" w14:textId="77777777" w:rsidR="00C9161D" w:rsidRPr="007D4BC9" w:rsidRDefault="00C9161D" w:rsidP="00176CEE">
            <w:pPr>
              <w:ind w:left="1215"/>
              <w:rPr>
                <w:rFonts w:cstheme="majorBidi"/>
                <w:szCs w:val="22"/>
              </w:rPr>
            </w:pPr>
            <w:r w:rsidRPr="007D4BC9">
              <w:rPr>
                <w:rFonts w:cstheme="majorBidi"/>
                <w:szCs w:val="22"/>
              </w:rPr>
              <w:t>Distr.</w:t>
            </w:r>
          </w:p>
          <w:p w14:paraId="0C21C438" w14:textId="79E12067" w:rsidR="00C9161D" w:rsidRPr="00E62D4B" w:rsidRDefault="00134846" w:rsidP="00176CEE">
            <w:pPr>
              <w:ind w:left="1215"/>
              <w:rPr>
                <w:rFonts w:cstheme="majorBidi"/>
                <w:szCs w:val="22"/>
              </w:rPr>
            </w:pPr>
            <w:r w:rsidRPr="007D4BC9">
              <w:rPr>
                <w:rFonts w:cstheme="majorBidi"/>
                <w:caps/>
                <w:szCs w:val="22"/>
              </w:rPr>
              <w:t>GENERAL</w:t>
            </w:r>
          </w:p>
          <w:p w14:paraId="06715052" w14:textId="77777777" w:rsidR="00C9161D" w:rsidRPr="00E62D4B" w:rsidRDefault="00C9161D" w:rsidP="00176CEE">
            <w:pPr>
              <w:ind w:left="1215"/>
              <w:rPr>
                <w:rFonts w:cstheme="majorBidi"/>
                <w:szCs w:val="22"/>
              </w:rPr>
            </w:pPr>
          </w:p>
          <w:p w14:paraId="44230134" w14:textId="6F9D9F65" w:rsidR="00C9161D" w:rsidRPr="007D4BC9" w:rsidRDefault="00930313" w:rsidP="00176CEE">
            <w:pPr>
              <w:ind w:left="1215"/>
              <w:rPr>
                <w:rFonts w:cstheme="majorBidi"/>
                <w:szCs w:val="22"/>
              </w:rPr>
            </w:pPr>
            <w:sdt>
              <w:sdtPr>
                <w:rPr>
                  <w:kern w:val="22"/>
                  <w:szCs w:val="22"/>
                </w:rPr>
                <w:alias w:val="Subject"/>
                <w:tag w:val=""/>
                <w:id w:val="2137136483"/>
                <w:placeholder>
                  <w:docPart w:val="5F1646299CFC497FBD0DBE10082E0C77"/>
                </w:placeholder>
                <w:dataBinding w:prefixMappings="xmlns:ns0='http://purl.org/dc/elements/1.1/' xmlns:ns1='http://schemas.openxmlformats.org/package/2006/metadata/core-properties' " w:xpath="/ns1:coreProperties[1]/ns0:subject[1]" w:storeItemID="{6C3C8BC8-F283-45AE-878A-BAB7291924A1}"/>
                <w:text/>
              </w:sdtPr>
              <w:sdtEndPr/>
              <w:sdtContent>
                <w:r w:rsidR="00A05636" w:rsidRPr="007D4BC9">
                  <w:rPr>
                    <w:kern w:val="22"/>
                    <w:szCs w:val="22"/>
                  </w:rPr>
                  <w:t>CBD/WG2020/3/4</w:t>
                </w:r>
              </w:sdtContent>
            </w:sdt>
          </w:p>
          <w:p w14:paraId="0DF1F033" w14:textId="0A87E7A8" w:rsidR="00C9161D" w:rsidRPr="007D4BC9" w:rsidRDefault="00C4095C" w:rsidP="00176CEE">
            <w:pPr>
              <w:ind w:left="1215"/>
              <w:rPr>
                <w:rFonts w:cstheme="majorBidi"/>
                <w:szCs w:val="22"/>
              </w:rPr>
            </w:pPr>
            <w:r w:rsidRPr="00AD5FA3">
              <w:rPr>
                <w:rFonts w:cstheme="majorBidi"/>
                <w:szCs w:val="22"/>
              </w:rPr>
              <w:t xml:space="preserve">5 </w:t>
            </w:r>
            <w:r w:rsidR="00145BA9" w:rsidRPr="00AD5FA3">
              <w:rPr>
                <w:rFonts w:cstheme="majorBidi"/>
                <w:szCs w:val="22"/>
              </w:rPr>
              <w:t xml:space="preserve">July </w:t>
            </w:r>
            <w:r w:rsidR="00F6586C" w:rsidRPr="00AD5FA3">
              <w:rPr>
                <w:rFonts w:cstheme="majorBidi"/>
                <w:szCs w:val="22"/>
              </w:rPr>
              <w:t>20</w:t>
            </w:r>
            <w:r w:rsidR="007749B3" w:rsidRPr="00AD5FA3">
              <w:rPr>
                <w:rFonts w:cstheme="majorBidi"/>
                <w:szCs w:val="22"/>
              </w:rPr>
              <w:t>21</w:t>
            </w:r>
            <w:r w:rsidR="00BB13FD">
              <w:rPr>
                <w:rStyle w:val="FootnoteReference"/>
                <w:rFonts w:cstheme="majorBidi"/>
                <w:szCs w:val="22"/>
              </w:rPr>
              <w:footnoteReference w:customMarkFollows="1" w:id="2"/>
              <w:t>*</w:t>
            </w:r>
          </w:p>
          <w:p w14:paraId="159892DF" w14:textId="77777777" w:rsidR="00C9161D" w:rsidRPr="007D4BC9" w:rsidRDefault="00C9161D" w:rsidP="00176CEE">
            <w:pPr>
              <w:ind w:left="1215"/>
              <w:rPr>
                <w:rFonts w:cstheme="majorBidi"/>
                <w:szCs w:val="22"/>
              </w:rPr>
            </w:pPr>
          </w:p>
          <w:p w14:paraId="19472D49" w14:textId="77777777" w:rsidR="00C9161D" w:rsidRPr="00E62D4B" w:rsidRDefault="006B2290" w:rsidP="00176CEE">
            <w:pPr>
              <w:ind w:left="1215"/>
              <w:rPr>
                <w:rFonts w:cstheme="majorBidi"/>
                <w:szCs w:val="22"/>
              </w:rPr>
            </w:pPr>
            <w:r w:rsidRPr="007D4BC9">
              <w:rPr>
                <w:rFonts w:cstheme="majorBidi"/>
                <w:szCs w:val="22"/>
              </w:rPr>
              <w:t xml:space="preserve">ORIGINAL: </w:t>
            </w:r>
            <w:r w:rsidR="00C9161D" w:rsidRPr="00E62D4B">
              <w:rPr>
                <w:rFonts w:cstheme="majorBidi"/>
                <w:szCs w:val="22"/>
              </w:rPr>
              <w:t>ENGLISH</w:t>
            </w:r>
          </w:p>
          <w:p w14:paraId="5AA10CCE" w14:textId="77777777" w:rsidR="00C9161D" w:rsidRPr="00E62D4B" w:rsidRDefault="00C9161D">
            <w:pPr>
              <w:rPr>
                <w:rFonts w:cstheme="majorBidi"/>
              </w:rPr>
            </w:pPr>
          </w:p>
        </w:tc>
      </w:tr>
    </w:tbl>
    <w:p w14:paraId="782F6063" w14:textId="668FF8FA" w:rsidR="00296490" w:rsidRPr="00D5520D" w:rsidRDefault="007749B3" w:rsidP="00B35389">
      <w:pPr>
        <w:ind w:left="284" w:right="5816" w:hanging="284"/>
        <w:jc w:val="left"/>
        <w:rPr>
          <w:caps/>
          <w:kern w:val="22"/>
          <w:szCs w:val="22"/>
        </w:rPr>
      </w:pPr>
      <w:r w:rsidRPr="00D5520D">
        <w:rPr>
          <w:kern w:val="22"/>
          <w:szCs w:val="22"/>
        </w:rPr>
        <w:t>OPEN-ENDED WORKING GROUP</w:t>
      </w:r>
      <w:bookmarkStart w:id="0" w:name="Meeting"/>
      <w:r w:rsidR="00145BA9" w:rsidRPr="00D5520D">
        <w:rPr>
          <w:rFonts w:eastAsia="Malgun Gothic"/>
          <w:snapToGrid w:val="0"/>
          <w:kern w:val="22"/>
          <w:szCs w:val="22"/>
        </w:rPr>
        <w:t xml:space="preserve"> </w:t>
      </w:r>
      <w:r w:rsidR="00E73580" w:rsidRPr="00D5520D">
        <w:rPr>
          <w:caps/>
          <w:kern w:val="22"/>
          <w:szCs w:val="22"/>
        </w:rPr>
        <w:t>On the post-2020 global biodiversity framework</w:t>
      </w:r>
      <w:bookmarkEnd w:id="0"/>
    </w:p>
    <w:p w14:paraId="130C7F5E" w14:textId="16528E72" w:rsidR="00134846" w:rsidRPr="00D5520D" w:rsidRDefault="00145BA9" w:rsidP="00B35389">
      <w:pPr>
        <w:ind w:left="284" w:right="5391" w:hanging="284"/>
        <w:jc w:val="left"/>
        <w:rPr>
          <w:snapToGrid w:val="0"/>
          <w:kern w:val="22"/>
          <w:szCs w:val="22"/>
          <w:lang w:eastAsia="nb-NO"/>
        </w:rPr>
      </w:pPr>
      <w:r w:rsidRPr="00D5520D">
        <w:rPr>
          <w:snapToGrid w:val="0"/>
          <w:kern w:val="22"/>
          <w:szCs w:val="22"/>
          <w:lang w:eastAsia="nb-NO"/>
        </w:rPr>
        <w:t xml:space="preserve">Third, </w:t>
      </w:r>
      <w:r w:rsidR="00134846" w:rsidRPr="00D5520D">
        <w:rPr>
          <w:snapToGrid w:val="0"/>
          <w:kern w:val="22"/>
          <w:szCs w:val="22"/>
          <w:lang w:eastAsia="nb-NO"/>
        </w:rPr>
        <w:t>meeting</w:t>
      </w:r>
    </w:p>
    <w:p w14:paraId="617EF6D0" w14:textId="35660160" w:rsidR="00134846" w:rsidRPr="00D5520D" w:rsidRDefault="008359D8" w:rsidP="00B35389">
      <w:pPr>
        <w:ind w:left="284" w:right="5391" w:hanging="284"/>
        <w:jc w:val="left"/>
        <w:rPr>
          <w:snapToGrid w:val="0"/>
          <w:kern w:val="22"/>
          <w:szCs w:val="22"/>
          <w:lang w:eastAsia="nb-NO"/>
        </w:rPr>
      </w:pPr>
      <w:r w:rsidRPr="00D5520D">
        <w:rPr>
          <w:snapToGrid w:val="0"/>
          <w:kern w:val="22"/>
          <w:szCs w:val="22"/>
          <w:lang w:eastAsia="nb-NO"/>
        </w:rPr>
        <w:t xml:space="preserve">Online, </w:t>
      </w:r>
      <w:r w:rsidR="00145BA9" w:rsidRPr="00D5520D">
        <w:rPr>
          <w:snapToGrid w:val="0"/>
          <w:kern w:val="22"/>
          <w:szCs w:val="22"/>
          <w:lang w:eastAsia="nb-NO"/>
        </w:rPr>
        <w:t>23 August – 3 September 2021</w:t>
      </w:r>
    </w:p>
    <w:p w14:paraId="5ECF7635" w14:textId="0317DF7B" w:rsidR="00C9161D" w:rsidRPr="00D5520D" w:rsidRDefault="00134846" w:rsidP="00B35389">
      <w:pPr>
        <w:ind w:right="5391"/>
        <w:rPr>
          <w:szCs w:val="22"/>
        </w:rPr>
      </w:pPr>
      <w:r w:rsidRPr="00D5520D">
        <w:rPr>
          <w:snapToGrid w:val="0"/>
          <w:kern w:val="22"/>
          <w:szCs w:val="22"/>
        </w:rPr>
        <w:t xml:space="preserve">Item </w:t>
      </w:r>
      <w:r w:rsidR="00145BA9" w:rsidRPr="00D5520D">
        <w:rPr>
          <w:snapToGrid w:val="0"/>
          <w:kern w:val="22"/>
          <w:szCs w:val="22"/>
        </w:rPr>
        <w:t xml:space="preserve">5 </w:t>
      </w:r>
      <w:r w:rsidRPr="00D5520D">
        <w:rPr>
          <w:snapToGrid w:val="0"/>
          <w:kern w:val="22"/>
          <w:szCs w:val="22"/>
        </w:rPr>
        <w:t>of the provisional agenda</w:t>
      </w:r>
      <w:r w:rsidR="008359D8" w:rsidRPr="00D5520D">
        <w:rPr>
          <w:rStyle w:val="FootnoteReference"/>
          <w:snapToGrid w:val="0"/>
          <w:kern w:val="22"/>
          <w:szCs w:val="22"/>
        </w:rPr>
        <w:footnoteReference w:customMarkFollows="1" w:id="3"/>
        <w:t>*</w:t>
      </w:r>
      <w:r w:rsidR="00926B4D" w:rsidRPr="00ED7D3E">
        <w:rPr>
          <w:snapToGrid w:val="0"/>
          <w:kern w:val="22"/>
          <w:szCs w:val="22"/>
          <w:vertAlign w:val="superscript"/>
        </w:rPr>
        <w:t>*</w:t>
      </w:r>
    </w:p>
    <w:p w14:paraId="57F6B7A1" w14:textId="26656D01" w:rsidR="00C9161D" w:rsidRPr="00D5520D" w:rsidRDefault="00930313" w:rsidP="009C2B4C">
      <w:pPr>
        <w:pStyle w:val="Heading1"/>
        <w:tabs>
          <w:tab w:val="clear" w:pos="720"/>
        </w:tabs>
        <w:rPr>
          <w:szCs w:val="22"/>
        </w:rPr>
      </w:pPr>
      <w:sdt>
        <w:sdtPr>
          <w:rPr>
            <w:szCs w:val="22"/>
          </w:rPr>
          <w:alias w:val="Title"/>
          <w:tag w:val=""/>
          <w:id w:val="772832786"/>
          <w:placeholder>
            <w:docPart w:val="2F635DBAB4524DC8B3348A7758D5E739"/>
          </w:placeholder>
          <w:dataBinding w:prefixMappings="xmlns:ns0='http://purl.org/dc/elements/1.1/' xmlns:ns1='http://schemas.openxmlformats.org/package/2006/metadata/core-properties' " w:xpath="/ns1:coreProperties[1]/ns0:title[1]" w:storeItemID="{6C3C8BC8-F283-45AE-878A-BAB7291924A1}"/>
          <w:text/>
        </w:sdtPr>
        <w:sdtEndPr>
          <w:rPr>
            <w:rFonts w:ascii="Times New Roman Bold" w:hAnsi="Times New Roman Bold" w:cstheme="majorBidi"/>
            <w:szCs w:val="24"/>
          </w:rPr>
        </w:sdtEndPr>
        <w:sdtContent>
          <w:r w:rsidR="009C2B4C" w:rsidRPr="007D4BC9">
            <w:rPr>
              <w:rFonts w:ascii="Times New Roman Bold" w:hAnsi="Times New Roman Bold" w:cstheme="majorBidi"/>
            </w:rPr>
            <w:t>Digital sequence information on genetic resources</w:t>
          </w:r>
        </w:sdtContent>
      </w:sdt>
      <w:r w:rsidR="00105372" w:rsidRPr="00D5520D">
        <w:rPr>
          <w:szCs w:val="22"/>
        </w:rPr>
        <w:t xml:space="preserve"> </w:t>
      </w:r>
    </w:p>
    <w:p w14:paraId="3995D9C2" w14:textId="5F9E7FFC" w:rsidR="00777B13" w:rsidRPr="00D5520D" w:rsidRDefault="0030169D" w:rsidP="00AD5FA3">
      <w:pPr>
        <w:pStyle w:val="Style1"/>
        <w:tabs>
          <w:tab w:val="clear" w:pos="720"/>
        </w:tabs>
        <w:rPr>
          <w:b w:val="0"/>
          <w:szCs w:val="22"/>
        </w:rPr>
      </w:pPr>
      <w:r w:rsidRPr="00D5520D">
        <w:rPr>
          <w:b w:val="0"/>
          <w:szCs w:val="22"/>
        </w:rPr>
        <w:t>Note by the Executive Secretary</w:t>
      </w:r>
    </w:p>
    <w:p w14:paraId="44CFC822" w14:textId="5C0D5809" w:rsidR="00777B13" w:rsidRPr="00D5520D" w:rsidRDefault="00777B13" w:rsidP="00AD5FA3">
      <w:pPr>
        <w:pStyle w:val="Heading1"/>
        <w:numPr>
          <w:ilvl w:val="0"/>
          <w:numId w:val="29"/>
        </w:numPr>
        <w:tabs>
          <w:tab w:val="clear" w:pos="720"/>
          <w:tab w:val="left" w:pos="426"/>
        </w:tabs>
        <w:spacing w:before="120"/>
        <w:ind w:left="0" w:firstLine="0"/>
        <w:rPr>
          <w:szCs w:val="22"/>
        </w:rPr>
      </w:pPr>
      <w:r w:rsidRPr="00D5520D">
        <w:rPr>
          <w:szCs w:val="22"/>
        </w:rPr>
        <w:t>BACKGROUND</w:t>
      </w:r>
    </w:p>
    <w:p w14:paraId="216E8781" w14:textId="64F312F4" w:rsidR="00777B13" w:rsidRPr="00AD5FA3" w:rsidRDefault="7C17A7DF" w:rsidP="00AD5FA3">
      <w:pPr>
        <w:pStyle w:val="paragraph"/>
        <w:numPr>
          <w:ilvl w:val="0"/>
          <w:numId w:val="20"/>
        </w:numPr>
        <w:adjustRightInd w:val="0"/>
        <w:snapToGrid w:val="0"/>
        <w:spacing w:before="120" w:beforeAutospacing="0" w:after="120" w:afterAutospacing="0"/>
        <w:ind w:left="0" w:firstLine="0"/>
        <w:jc w:val="both"/>
        <w:textAlignment w:val="baseline"/>
        <w:rPr>
          <w:rStyle w:val="eop"/>
          <w:rFonts w:eastAsiaTheme="majorBidi"/>
          <w:sz w:val="22"/>
          <w:szCs w:val="22"/>
          <w:lang w:val="en-GB"/>
        </w:rPr>
      </w:pPr>
      <w:r w:rsidRPr="007D4BC9">
        <w:rPr>
          <w:rStyle w:val="normaltextrun"/>
          <w:rFonts w:eastAsia="Malgun Gothic"/>
          <w:sz w:val="22"/>
          <w:szCs w:val="22"/>
          <w:lang w:val="en-GB"/>
        </w:rPr>
        <w:t>The</w:t>
      </w:r>
      <w:r w:rsidR="223741BD" w:rsidRPr="007D4BC9">
        <w:rPr>
          <w:rStyle w:val="normaltextrun"/>
          <w:rFonts w:eastAsia="Malgun Gothic"/>
          <w:sz w:val="22"/>
          <w:szCs w:val="22"/>
          <w:lang w:val="en-GB"/>
        </w:rPr>
        <w:t xml:space="preserve"> Conference of the Parties to the Convention on Biological Diversity</w:t>
      </w:r>
      <w:r w:rsidRPr="007D4BC9">
        <w:rPr>
          <w:rStyle w:val="normaltextrun"/>
          <w:rFonts w:eastAsia="Malgun Gothic"/>
          <w:sz w:val="22"/>
          <w:szCs w:val="22"/>
          <w:lang w:val="en-GB"/>
        </w:rPr>
        <w:t xml:space="preserve"> </w:t>
      </w:r>
      <w:r w:rsidR="67B3151E" w:rsidRPr="007D4BC9">
        <w:rPr>
          <w:rStyle w:val="normaltextrun"/>
          <w:rFonts w:eastAsia="Malgun Gothic"/>
          <w:sz w:val="22"/>
          <w:szCs w:val="22"/>
          <w:lang w:val="en-GB"/>
        </w:rPr>
        <w:t>a</w:t>
      </w:r>
      <w:r w:rsidR="00777B13" w:rsidRPr="007D4BC9">
        <w:rPr>
          <w:rStyle w:val="normaltextrun"/>
          <w:rFonts w:eastAsia="Malgun Gothic"/>
          <w:sz w:val="22"/>
          <w:szCs w:val="22"/>
          <w:lang w:val="en-GB"/>
        </w:rPr>
        <w:t>t its fourteenth meeting</w:t>
      </w:r>
      <w:r w:rsidR="3A4FBA6B" w:rsidRPr="00E62D4B">
        <w:rPr>
          <w:rStyle w:val="normaltextrun"/>
          <w:rFonts w:eastAsia="Malgun Gothic"/>
          <w:sz w:val="22"/>
          <w:szCs w:val="22"/>
          <w:lang w:val="en-GB"/>
        </w:rPr>
        <w:t xml:space="preserve"> considered any potential implications of the use of digital sequence information on genetic resources for the three objectives of the Convention</w:t>
      </w:r>
      <w:r w:rsidR="1E868115" w:rsidRPr="00E62D4B">
        <w:rPr>
          <w:rStyle w:val="normaltextrun"/>
          <w:rFonts w:eastAsia="Malgun Gothic"/>
          <w:sz w:val="22"/>
          <w:szCs w:val="22"/>
          <w:lang w:val="en-GB"/>
        </w:rPr>
        <w:t xml:space="preserve"> and adopted </w:t>
      </w:r>
      <w:r w:rsidR="00B81204" w:rsidRPr="00AD5FA3">
        <w:rPr>
          <w:rFonts w:eastAsia="Malgun Gothic"/>
          <w:sz w:val="22"/>
          <w:szCs w:val="22"/>
          <w:lang w:val="en-GB"/>
        </w:rPr>
        <w:t xml:space="preserve">decision </w:t>
      </w:r>
      <w:hyperlink r:id="rId15" w:history="1">
        <w:r w:rsidR="00B81204" w:rsidRPr="00D5520D">
          <w:rPr>
            <w:rStyle w:val="Hyperlink"/>
            <w:rFonts w:eastAsia="Malgun Gothic"/>
            <w:sz w:val="22"/>
            <w:szCs w:val="22"/>
            <w:lang w:val="en-GB"/>
          </w:rPr>
          <w:t>14/20</w:t>
        </w:r>
      </w:hyperlink>
      <w:r w:rsidR="1E868115" w:rsidRPr="007D4BC9">
        <w:rPr>
          <w:rStyle w:val="normaltextrun"/>
          <w:rFonts w:eastAsia="Malgun Gothic"/>
          <w:sz w:val="22"/>
          <w:szCs w:val="22"/>
          <w:lang w:val="en-GB"/>
        </w:rPr>
        <w:t xml:space="preserve">. Furthermore, </w:t>
      </w:r>
      <w:r w:rsidR="1E868115" w:rsidRPr="007D4BC9">
        <w:rPr>
          <w:color w:val="000000" w:themeColor="text1"/>
          <w:sz w:val="22"/>
          <w:szCs w:val="22"/>
          <w:lang w:val="en-GB"/>
        </w:rPr>
        <w:t>the Conference of the Parties serving as the meeting of the Parties to the Nagoya Protocol at its third meeting also considered any potential implications</w:t>
      </w:r>
      <w:r w:rsidR="3A4FBA6B" w:rsidRPr="00E62D4B">
        <w:rPr>
          <w:rStyle w:val="normaltextrun"/>
          <w:rFonts w:eastAsia="Malgun Gothic"/>
          <w:sz w:val="22"/>
          <w:szCs w:val="22"/>
          <w:lang w:val="en-GB"/>
        </w:rPr>
        <w:t xml:space="preserve"> for the objective of the Nagoya Protoco</w:t>
      </w:r>
      <w:r w:rsidR="1F0AB337" w:rsidRPr="00E62D4B">
        <w:rPr>
          <w:rStyle w:val="normaltextrun"/>
          <w:rFonts w:eastAsia="Malgun Gothic"/>
          <w:sz w:val="22"/>
          <w:szCs w:val="22"/>
          <w:lang w:val="en-GB"/>
        </w:rPr>
        <w:t>l</w:t>
      </w:r>
      <w:r w:rsidR="3A4FBA6B" w:rsidRPr="00E62D4B">
        <w:rPr>
          <w:rStyle w:val="normaltextrun"/>
          <w:rFonts w:eastAsia="Malgun Gothic"/>
          <w:sz w:val="22"/>
          <w:szCs w:val="22"/>
          <w:lang w:val="en-GB"/>
        </w:rPr>
        <w:t xml:space="preserve"> </w:t>
      </w:r>
      <w:r w:rsidR="6482C411" w:rsidRPr="00E62D4B">
        <w:rPr>
          <w:rStyle w:val="normaltextrun"/>
          <w:rFonts w:eastAsia="Malgun Gothic"/>
          <w:sz w:val="22"/>
          <w:szCs w:val="22"/>
          <w:lang w:val="en-GB"/>
        </w:rPr>
        <w:t>and adopted</w:t>
      </w:r>
      <w:r w:rsidR="7D0AA2AB" w:rsidRPr="008A130F">
        <w:rPr>
          <w:rStyle w:val="normaltextrun"/>
          <w:rFonts w:eastAsia="Malgun Gothic"/>
          <w:sz w:val="22"/>
          <w:szCs w:val="22"/>
          <w:lang w:val="en-GB"/>
        </w:rPr>
        <w:t xml:space="preserve"> </w:t>
      </w:r>
      <w:r w:rsidR="00361AFA" w:rsidRPr="00AD5FA3">
        <w:rPr>
          <w:rFonts w:eastAsia="Malgun Gothic"/>
          <w:sz w:val="22"/>
          <w:szCs w:val="22"/>
          <w:lang w:val="en-GB"/>
        </w:rPr>
        <w:t xml:space="preserve">decision </w:t>
      </w:r>
      <w:hyperlink r:id="rId16" w:history="1">
        <w:r w:rsidR="00361AFA" w:rsidRPr="00D5520D">
          <w:rPr>
            <w:rStyle w:val="Hyperlink"/>
            <w:rFonts w:eastAsia="Malgun Gothic"/>
            <w:sz w:val="22"/>
            <w:szCs w:val="22"/>
            <w:lang w:val="en-GB"/>
          </w:rPr>
          <w:t>NP-3/12</w:t>
        </w:r>
      </w:hyperlink>
      <w:r w:rsidR="00206AF5" w:rsidRPr="00AD5FA3">
        <w:rPr>
          <w:rStyle w:val="normaltextrun"/>
          <w:rFonts w:eastAsia="Malgun Gothic"/>
          <w:sz w:val="22"/>
          <w:szCs w:val="22"/>
          <w:lang w:val="en-GB"/>
        </w:rPr>
        <w:t xml:space="preserve"> </w:t>
      </w:r>
      <w:r w:rsidR="7D0AA2AB" w:rsidRPr="007D4BC9">
        <w:rPr>
          <w:rStyle w:val="normaltextrun"/>
          <w:rFonts w:eastAsia="Malgun Gothic"/>
          <w:sz w:val="22"/>
          <w:szCs w:val="22"/>
          <w:lang w:val="en-GB"/>
        </w:rPr>
        <w:t>on digital sequence information on genetic resources</w:t>
      </w:r>
      <w:r w:rsidR="006C0A60" w:rsidRPr="007D4BC9">
        <w:rPr>
          <w:rStyle w:val="normaltextrun"/>
          <w:rFonts w:eastAsia="Malgun Gothic"/>
          <w:sz w:val="22"/>
          <w:szCs w:val="22"/>
          <w:lang w:val="en-GB"/>
        </w:rPr>
        <w:t xml:space="preserve"> (DSI)</w:t>
      </w:r>
      <w:r w:rsidR="0891176C" w:rsidRPr="007D4BC9">
        <w:rPr>
          <w:rStyle w:val="normaltextrun"/>
          <w:rFonts w:eastAsia="Malgun Gothic"/>
          <w:sz w:val="22"/>
          <w:szCs w:val="22"/>
          <w:lang w:val="en-GB"/>
        </w:rPr>
        <w:t>.</w:t>
      </w:r>
    </w:p>
    <w:p w14:paraId="053EB47D" w14:textId="4EF3EE52" w:rsidR="000E1A27" w:rsidRPr="00AD5FA3" w:rsidRDefault="004F6921" w:rsidP="00AD5FA3">
      <w:pPr>
        <w:pStyle w:val="paragraph"/>
        <w:numPr>
          <w:ilvl w:val="0"/>
          <w:numId w:val="20"/>
        </w:numPr>
        <w:adjustRightInd w:val="0"/>
        <w:snapToGrid w:val="0"/>
        <w:spacing w:before="120" w:beforeAutospacing="0" w:after="120" w:afterAutospacing="0"/>
        <w:ind w:left="0" w:firstLine="0"/>
        <w:jc w:val="both"/>
        <w:textAlignment w:val="baseline"/>
        <w:rPr>
          <w:sz w:val="22"/>
          <w:szCs w:val="22"/>
          <w:lang w:val="en-GB"/>
        </w:rPr>
      </w:pPr>
      <w:r w:rsidRPr="007D4BC9">
        <w:rPr>
          <w:rStyle w:val="normaltextrun"/>
          <w:rFonts w:eastAsia="Malgun Gothic"/>
          <w:sz w:val="22"/>
          <w:szCs w:val="22"/>
          <w:lang w:val="en-GB"/>
        </w:rPr>
        <w:t>In decision</w:t>
      </w:r>
      <w:r w:rsidR="6830A398" w:rsidRPr="007D4BC9">
        <w:rPr>
          <w:rStyle w:val="normaltextrun"/>
          <w:rFonts w:eastAsia="Malgun Gothic"/>
          <w:sz w:val="22"/>
          <w:szCs w:val="22"/>
          <w:lang w:val="en-GB"/>
        </w:rPr>
        <w:t xml:space="preserve"> 14/20</w:t>
      </w:r>
      <w:r w:rsidRPr="007D4BC9">
        <w:rPr>
          <w:rStyle w:val="normaltextrun"/>
          <w:rFonts w:eastAsia="Malgun Gothic"/>
          <w:sz w:val="22"/>
          <w:szCs w:val="22"/>
          <w:lang w:val="en-GB"/>
        </w:rPr>
        <w:t>, the Conference of the Parties</w:t>
      </w:r>
      <w:r w:rsidR="00F03689" w:rsidRPr="007D4BC9">
        <w:rPr>
          <w:rStyle w:val="normaltextrun"/>
          <w:rFonts w:eastAsia="Malgun Gothic"/>
          <w:sz w:val="22"/>
          <w:szCs w:val="22"/>
          <w:lang w:val="en-GB"/>
        </w:rPr>
        <w:t>, among other things,</w:t>
      </w:r>
      <w:r w:rsidRPr="00E62D4B">
        <w:rPr>
          <w:rStyle w:val="normaltextrun"/>
          <w:rFonts w:eastAsia="Malgun Gothic"/>
          <w:sz w:val="22"/>
          <w:szCs w:val="22"/>
          <w:lang w:val="en-GB"/>
        </w:rPr>
        <w:t xml:space="preserve"> </w:t>
      </w:r>
      <w:r w:rsidR="00F03689" w:rsidRPr="008A130F">
        <w:rPr>
          <w:rStyle w:val="normaltextrun"/>
          <w:rFonts w:eastAsia="Malgun Gothic"/>
          <w:sz w:val="22"/>
          <w:szCs w:val="22"/>
          <w:lang w:val="en-GB"/>
        </w:rPr>
        <w:t xml:space="preserve">noted that, </w:t>
      </w:r>
      <w:r w:rsidR="00F03689" w:rsidRPr="008A130F">
        <w:rPr>
          <w:rFonts w:eastAsia="Malgun Gothic"/>
          <w:sz w:val="22"/>
          <w:szCs w:val="22"/>
          <w:lang w:val="en-GB"/>
        </w:rPr>
        <w:t xml:space="preserve">as there </w:t>
      </w:r>
      <w:r w:rsidR="2327A943" w:rsidRPr="008A130F">
        <w:rPr>
          <w:rFonts w:eastAsia="Malgun Gothic"/>
          <w:sz w:val="22"/>
          <w:szCs w:val="22"/>
          <w:lang w:val="en-GB"/>
        </w:rPr>
        <w:t>wa</w:t>
      </w:r>
      <w:r w:rsidR="00F03689" w:rsidRPr="008A130F">
        <w:rPr>
          <w:rFonts w:eastAsia="Malgun Gothic"/>
          <w:sz w:val="22"/>
          <w:szCs w:val="22"/>
          <w:lang w:val="en-GB"/>
        </w:rPr>
        <w:t xml:space="preserve">s a </w:t>
      </w:r>
      <w:r w:rsidR="00F03689" w:rsidRPr="009D3059">
        <w:rPr>
          <w:rFonts w:eastAsia="Malgun Gothic"/>
          <w:sz w:val="22"/>
          <w:szCs w:val="22"/>
          <w:lang w:val="en-GB"/>
        </w:rPr>
        <w:t>divergence of views among Parties regarding benefit-sharing from the use of digital sequence information on genetic resources, Parties commit</w:t>
      </w:r>
      <w:r w:rsidR="1FEF9910" w:rsidRPr="00D5520D">
        <w:rPr>
          <w:rFonts w:eastAsia="Malgun Gothic"/>
          <w:sz w:val="22"/>
          <w:szCs w:val="22"/>
          <w:lang w:val="en-GB"/>
        </w:rPr>
        <w:t>ted</w:t>
      </w:r>
      <w:r w:rsidR="00F03689" w:rsidRPr="00D5520D">
        <w:rPr>
          <w:rFonts w:eastAsia="Malgun Gothic"/>
          <w:sz w:val="22"/>
          <w:szCs w:val="22"/>
          <w:lang w:val="en-GB"/>
        </w:rPr>
        <w:t xml:space="preserve"> to working towards resolving this divergence </w:t>
      </w:r>
      <w:r w:rsidR="42334B3C" w:rsidRPr="00D5520D">
        <w:rPr>
          <w:rFonts w:eastAsia="Malgun Gothic"/>
          <w:sz w:val="22"/>
          <w:szCs w:val="22"/>
          <w:lang w:val="en-GB"/>
        </w:rPr>
        <w:t>through</w:t>
      </w:r>
      <w:r w:rsidR="00F03689" w:rsidRPr="00D5520D">
        <w:rPr>
          <w:rFonts w:eastAsia="Malgun Gothic"/>
          <w:sz w:val="22"/>
          <w:szCs w:val="22"/>
          <w:lang w:val="en-GB"/>
        </w:rPr>
        <w:t xml:space="preserve"> a science</w:t>
      </w:r>
      <w:r w:rsidR="00506ADA" w:rsidRPr="00D5520D">
        <w:rPr>
          <w:rFonts w:eastAsia="Malgun Gothic"/>
          <w:sz w:val="22"/>
          <w:szCs w:val="22"/>
          <w:lang w:val="en-GB"/>
        </w:rPr>
        <w:t>-</w:t>
      </w:r>
      <w:r w:rsidR="00F03689" w:rsidRPr="00D5520D">
        <w:rPr>
          <w:rFonts w:eastAsia="Malgun Gothic"/>
          <w:sz w:val="22"/>
          <w:szCs w:val="22"/>
          <w:lang w:val="en-GB"/>
        </w:rPr>
        <w:t xml:space="preserve"> and policy-based process</w:t>
      </w:r>
      <w:r w:rsidR="00A80EBA" w:rsidRPr="00D5520D">
        <w:rPr>
          <w:rFonts w:eastAsia="Malgun Gothic"/>
          <w:sz w:val="22"/>
          <w:szCs w:val="22"/>
          <w:lang w:val="en-GB"/>
        </w:rPr>
        <w:t>, with the aim of strengthening the fulfilment of the third objective of the Convention and Article 15, paragraph 7, without prejudice to the circumstances to which this article app</w:t>
      </w:r>
      <w:r w:rsidR="002F49B0" w:rsidRPr="00D5520D">
        <w:rPr>
          <w:rFonts w:eastAsia="Malgun Gothic"/>
          <w:sz w:val="22"/>
          <w:szCs w:val="22"/>
          <w:lang w:val="en-GB"/>
        </w:rPr>
        <w:t>l</w:t>
      </w:r>
      <w:r w:rsidR="00A80EBA" w:rsidRPr="00D5520D">
        <w:rPr>
          <w:rFonts w:eastAsia="Malgun Gothic"/>
          <w:sz w:val="22"/>
          <w:szCs w:val="22"/>
          <w:lang w:val="en-GB"/>
        </w:rPr>
        <w:t>ies.</w:t>
      </w:r>
      <w:r w:rsidR="00F03689" w:rsidRPr="00D5520D">
        <w:rPr>
          <w:rFonts w:eastAsia="Malgun Gothic"/>
          <w:sz w:val="22"/>
          <w:szCs w:val="22"/>
          <w:lang w:val="en-GB"/>
        </w:rPr>
        <w:t xml:space="preserve"> </w:t>
      </w:r>
      <w:r w:rsidR="004E10A1" w:rsidRPr="00AD5FA3">
        <w:rPr>
          <w:rStyle w:val="normaltextrun"/>
          <w:rFonts w:eastAsia="Malgun Gothic"/>
          <w:sz w:val="22"/>
          <w:szCs w:val="22"/>
          <w:lang w:val="en-GB"/>
        </w:rPr>
        <w:t xml:space="preserve">The decision noted the importance of DSI </w:t>
      </w:r>
      <w:r w:rsidR="004E10A1" w:rsidRPr="007D4BC9">
        <w:rPr>
          <w:rStyle w:val="normaltextrun"/>
          <w:rFonts w:eastAsia="Malgun Gothic"/>
          <w:sz w:val="22"/>
          <w:szCs w:val="22"/>
          <w:lang w:val="en-GB"/>
        </w:rPr>
        <w:t xml:space="preserve">for scientific research, both commercial and non-commercial, but also the disparity in capacity to access, use and benefit from the use of </w:t>
      </w:r>
      <w:r w:rsidR="00AF2926" w:rsidRPr="00E62D4B">
        <w:rPr>
          <w:rStyle w:val="normaltextrun"/>
          <w:rFonts w:eastAsia="Malgun Gothic"/>
          <w:sz w:val="22"/>
          <w:szCs w:val="22"/>
          <w:lang w:val="en-GB"/>
        </w:rPr>
        <w:t>DSI</w:t>
      </w:r>
      <w:r w:rsidR="004E10A1" w:rsidRPr="00E62D4B">
        <w:rPr>
          <w:rStyle w:val="normaltextrun"/>
          <w:rFonts w:eastAsia="Malgun Gothic"/>
          <w:sz w:val="22"/>
          <w:szCs w:val="22"/>
          <w:lang w:val="en-GB"/>
        </w:rPr>
        <w:t>.</w:t>
      </w:r>
    </w:p>
    <w:p w14:paraId="1852B747" w14:textId="37691A5C" w:rsidR="00BA587C" w:rsidRPr="00AD5FA3" w:rsidRDefault="000E1A27" w:rsidP="00AD5FA3">
      <w:pPr>
        <w:pStyle w:val="paragraph"/>
        <w:numPr>
          <w:ilvl w:val="0"/>
          <w:numId w:val="20"/>
        </w:numPr>
        <w:adjustRightInd w:val="0"/>
        <w:snapToGrid w:val="0"/>
        <w:spacing w:before="120" w:beforeAutospacing="0" w:after="120" w:afterAutospacing="0"/>
        <w:ind w:left="0" w:firstLine="0"/>
        <w:jc w:val="both"/>
        <w:textAlignment w:val="baseline"/>
        <w:rPr>
          <w:rStyle w:val="normaltextrun"/>
          <w:sz w:val="22"/>
          <w:szCs w:val="22"/>
          <w:lang w:val="en-GB"/>
        </w:rPr>
      </w:pPr>
      <w:r w:rsidRPr="007D4BC9">
        <w:rPr>
          <w:rStyle w:val="normaltextrun"/>
          <w:rFonts w:eastAsia="Malgun Gothic"/>
          <w:sz w:val="22"/>
          <w:szCs w:val="22"/>
          <w:lang w:val="en-GB"/>
        </w:rPr>
        <w:t xml:space="preserve">The process, as set out in in paragraphs 9 to 12 of the </w:t>
      </w:r>
      <w:proofErr w:type="gramStart"/>
      <w:r w:rsidRPr="007D4BC9">
        <w:rPr>
          <w:rStyle w:val="normaltextrun"/>
          <w:rFonts w:eastAsia="Malgun Gothic"/>
          <w:sz w:val="22"/>
          <w:szCs w:val="22"/>
          <w:lang w:val="en-GB"/>
        </w:rPr>
        <w:t>decision,  encompassed</w:t>
      </w:r>
      <w:proofErr w:type="gramEnd"/>
      <w:r w:rsidRPr="007D4BC9">
        <w:rPr>
          <w:rStyle w:val="normaltextrun"/>
          <w:rFonts w:eastAsia="Malgun Gothic"/>
          <w:sz w:val="22"/>
          <w:szCs w:val="22"/>
          <w:lang w:val="en-GB"/>
        </w:rPr>
        <w:t xml:space="preserve"> an invitation to Parties and others to submit views and information for synthesis and analysis by the Executive Secretary</w:t>
      </w:r>
      <w:r w:rsidR="00BA587C" w:rsidRPr="00E62D4B">
        <w:rPr>
          <w:rStyle w:val="normaltextrun"/>
          <w:rFonts w:eastAsia="Malgun Gothic"/>
          <w:sz w:val="22"/>
          <w:szCs w:val="22"/>
          <w:lang w:val="en-GB"/>
        </w:rPr>
        <w:t xml:space="preserve">, </w:t>
      </w:r>
      <w:r w:rsidRPr="00E62D4B">
        <w:rPr>
          <w:rStyle w:val="normaltextrun"/>
          <w:rFonts w:eastAsia="Malgun Gothic"/>
          <w:sz w:val="22"/>
          <w:szCs w:val="22"/>
          <w:lang w:val="en-GB"/>
        </w:rPr>
        <w:t>the commi</w:t>
      </w:r>
      <w:r w:rsidRPr="008A130F">
        <w:rPr>
          <w:rStyle w:val="normaltextrun"/>
          <w:rFonts w:eastAsia="Malgun Gothic"/>
          <w:sz w:val="22"/>
          <w:szCs w:val="22"/>
          <w:lang w:val="en-GB"/>
        </w:rPr>
        <w:t xml:space="preserve">ssioning of a number of studies by the Executive Secretary, and the convening of an </w:t>
      </w:r>
      <w:r w:rsidRPr="008A130F">
        <w:rPr>
          <w:rFonts w:eastAsia="Malgun Gothic"/>
          <w:sz w:val="22"/>
          <w:szCs w:val="22"/>
          <w:lang w:val="en-GB"/>
        </w:rPr>
        <w:t xml:space="preserve">Ad Hoc Technical Expert Group which was to report to the </w:t>
      </w:r>
      <w:r w:rsidRPr="008A130F">
        <w:rPr>
          <w:rStyle w:val="normaltextrun"/>
          <w:rFonts w:eastAsia="Malgun Gothic"/>
          <w:sz w:val="22"/>
          <w:szCs w:val="22"/>
          <w:lang w:val="en-GB"/>
        </w:rPr>
        <w:t>Open-ended Working Group on the Pos</w:t>
      </w:r>
      <w:r w:rsidRPr="009D3059">
        <w:rPr>
          <w:rStyle w:val="normaltextrun"/>
          <w:rFonts w:eastAsia="Malgun Gothic"/>
          <w:sz w:val="22"/>
          <w:szCs w:val="22"/>
          <w:lang w:val="en-GB"/>
        </w:rPr>
        <w:t>t-2020 Global Biodiversity Framework</w:t>
      </w:r>
      <w:r w:rsidR="0052181B">
        <w:rPr>
          <w:rStyle w:val="normaltextrun"/>
          <w:rFonts w:eastAsia="Malgun Gothic"/>
          <w:sz w:val="22"/>
          <w:szCs w:val="22"/>
          <w:lang w:val="en-GB"/>
        </w:rPr>
        <w:t xml:space="preserve"> (the Working Group)</w:t>
      </w:r>
      <w:r w:rsidRPr="009D3059">
        <w:rPr>
          <w:rStyle w:val="normaltextrun"/>
          <w:rFonts w:eastAsia="Malgun Gothic"/>
          <w:sz w:val="22"/>
          <w:szCs w:val="22"/>
          <w:lang w:val="en-GB"/>
        </w:rPr>
        <w:t>.</w:t>
      </w:r>
    </w:p>
    <w:p w14:paraId="20755C59" w14:textId="77777777" w:rsidR="004E10A1" w:rsidRPr="00AD5FA3" w:rsidRDefault="000E1A27" w:rsidP="00AD5FA3">
      <w:pPr>
        <w:pStyle w:val="paragraph"/>
        <w:numPr>
          <w:ilvl w:val="0"/>
          <w:numId w:val="20"/>
        </w:numPr>
        <w:adjustRightInd w:val="0"/>
        <w:snapToGrid w:val="0"/>
        <w:spacing w:before="120" w:beforeAutospacing="0" w:after="120" w:afterAutospacing="0"/>
        <w:ind w:left="0" w:firstLine="0"/>
        <w:jc w:val="both"/>
        <w:textAlignment w:val="baseline"/>
        <w:rPr>
          <w:rStyle w:val="normaltextrun"/>
          <w:sz w:val="22"/>
          <w:szCs w:val="22"/>
          <w:lang w:val="en-GB"/>
        </w:rPr>
      </w:pPr>
      <w:r w:rsidRPr="007D4BC9">
        <w:rPr>
          <w:rStyle w:val="normaltextrun"/>
          <w:rFonts w:eastAsia="Malgun Gothic"/>
          <w:sz w:val="22"/>
          <w:szCs w:val="22"/>
          <w:lang w:val="en-GB"/>
        </w:rPr>
        <w:t xml:space="preserve">Additionally, the Executive Secretary was </w:t>
      </w:r>
      <w:r w:rsidRPr="007D4BC9">
        <w:rPr>
          <w:rFonts w:eastAsia="Malgun Gothic"/>
          <w:sz w:val="22"/>
          <w:szCs w:val="22"/>
          <w:lang w:val="en-GB"/>
        </w:rPr>
        <w:t>requested</w:t>
      </w:r>
      <w:r w:rsidRPr="00E62D4B">
        <w:rPr>
          <w:rFonts w:eastAsia="Malgun Gothic"/>
          <w:sz w:val="22"/>
          <w:szCs w:val="22"/>
          <w:lang w:val="en-GB"/>
        </w:rPr>
        <w:t xml:space="preserve"> to cooperate with other intergovernmental organizations to inform them of the process and to </w:t>
      </w:r>
      <w:proofErr w:type="gramStart"/>
      <w:r w:rsidRPr="00E62D4B">
        <w:rPr>
          <w:rFonts w:eastAsia="Malgun Gothic"/>
          <w:sz w:val="22"/>
          <w:szCs w:val="22"/>
          <w:lang w:val="en-GB"/>
        </w:rPr>
        <w:t>take into account</w:t>
      </w:r>
      <w:proofErr w:type="gramEnd"/>
      <w:r w:rsidRPr="00E62D4B">
        <w:rPr>
          <w:rFonts w:eastAsia="Malgun Gothic"/>
          <w:sz w:val="22"/>
          <w:szCs w:val="22"/>
          <w:lang w:val="en-GB"/>
        </w:rPr>
        <w:t xml:space="preserve"> the work, approaches and outcomes that these organizations generate in the area in question</w:t>
      </w:r>
      <w:r w:rsidRPr="00AD5FA3">
        <w:rPr>
          <w:rStyle w:val="normaltextrun"/>
          <w:rFonts w:eastAsia="Malgun Gothic"/>
          <w:sz w:val="22"/>
          <w:szCs w:val="22"/>
          <w:lang w:val="en-GB"/>
        </w:rPr>
        <w:t>.</w:t>
      </w:r>
    </w:p>
    <w:p w14:paraId="6F0905EA" w14:textId="674601AA" w:rsidR="00E4202C" w:rsidRPr="007D4BC9" w:rsidRDefault="004E10A1" w:rsidP="00AD5FA3">
      <w:pPr>
        <w:pStyle w:val="paragraph"/>
        <w:numPr>
          <w:ilvl w:val="0"/>
          <w:numId w:val="20"/>
        </w:numPr>
        <w:adjustRightInd w:val="0"/>
        <w:snapToGrid w:val="0"/>
        <w:spacing w:before="120" w:beforeAutospacing="0" w:after="120" w:afterAutospacing="0"/>
        <w:ind w:left="0" w:firstLine="0"/>
        <w:jc w:val="both"/>
        <w:textAlignment w:val="baseline"/>
        <w:rPr>
          <w:rStyle w:val="normaltextrun"/>
          <w:rFonts w:eastAsiaTheme="majorBidi"/>
          <w:sz w:val="22"/>
          <w:szCs w:val="22"/>
          <w:lang w:val="en-GB"/>
        </w:rPr>
      </w:pPr>
      <w:r w:rsidRPr="007D4BC9">
        <w:rPr>
          <w:rStyle w:val="normaltextrun"/>
          <w:rFonts w:eastAsia="Malgun Gothic"/>
          <w:sz w:val="22"/>
          <w:szCs w:val="22"/>
          <w:lang w:val="en-GB"/>
        </w:rPr>
        <w:t>According to decisions 14/20 and NP-3/12</w:t>
      </w:r>
      <w:r w:rsidR="00B24947" w:rsidRPr="007D4BC9">
        <w:rPr>
          <w:rStyle w:val="normaltextrun"/>
          <w:rFonts w:eastAsia="Malgun Gothic"/>
          <w:sz w:val="22"/>
          <w:szCs w:val="22"/>
          <w:lang w:val="en-GB"/>
        </w:rPr>
        <w:t>,</w:t>
      </w:r>
      <w:r w:rsidRPr="00E62D4B">
        <w:rPr>
          <w:rStyle w:val="normaltextrun"/>
          <w:rFonts w:eastAsia="Malgun Gothic"/>
          <w:sz w:val="22"/>
          <w:szCs w:val="22"/>
          <w:lang w:val="en-GB"/>
        </w:rPr>
        <w:t xml:space="preserve"> the </w:t>
      </w:r>
      <w:r w:rsidR="3A231A5F" w:rsidRPr="00AD5FA3">
        <w:rPr>
          <w:sz w:val="22"/>
          <w:szCs w:val="22"/>
          <w:lang w:val="en-GB"/>
        </w:rPr>
        <w:t>Working Group on the Post-2020 Global Biodiversity Framework</w:t>
      </w:r>
      <w:r w:rsidR="67D03D59" w:rsidRPr="00AD5FA3">
        <w:rPr>
          <w:rStyle w:val="normaltextrun"/>
          <w:rFonts w:eastAsia="Malgun Gothic"/>
          <w:sz w:val="22"/>
          <w:szCs w:val="22"/>
          <w:lang w:val="en-GB"/>
        </w:rPr>
        <w:t xml:space="preserve"> </w:t>
      </w:r>
      <w:r w:rsidRPr="00AD5FA3">
        <w:rPr>
          <w:rStyle w:val="normaltextrun"/>
          <w:rFonts w:eastAsia="Malgun Gothic"/>
          <w:sz w:val="22"/>
          <w:szCs w:val="22"/>
          <w:lang w:val="en-GB"/>
        </w:rPr>
        <w:t xml:space="preserve">is </w:t>
      </w:r>
      <w:r w:rsidR="42407B72" w:rsidRPr="00AD5FA3">
        <w:rPr>
          <w:rStyle w:val="normaltextrun"/>
          <w:rFonts w:eastAsia="Malgun Gothic"/>
          <w:sz w:val="22"/>
          <w:szCs w:val="22"/>
          <w:lang w:val="en-GB"/>
        </w:rPr>
        <w:t xml:space="preserve">to consider the outcomes of the </w:t>
      </w:r>
      <w:bookmarkStart w:id="1" w:name="_Hlk75856621"/>
      <w:r w:rsidR="42407B72" w:rsidRPr="00AD5FA3">
        <w:rPr>
          <w:rStyle w:val="normaltextrun"/>
          <w:rFonts w:eastAsia="Malgun Gothic"/>
          <w:sz w:val="22"/>
          <w:szCs w:val="22"/>
          <w:lang w:val="en-GB"/>
        </w:rPr>
        <w:t xml:space="preserve">extended Ad Hoc Technical Expert Group </w:t>
      </w:r>
      <w:bookmarkEnd w:id="1"/>
      <w:r w:rsidR="42407B72" w:rsidRPr="00AD5FA3">
        <w:rPr>
          <w:rStyle w:val="normaltextrun"/>
          <w:rFonts w:eastAsia="Malgun Gothic"/>
          <w:sz w:val="22"/>
          <w:szCs w:val="22"/>
          <w:lang w:val="en-GB"/>
        </w:rPr>
        <w:t xml:space="preserve">and to make recommendations to the Conference of the Parties at its fifteenth meeting on how to address </w:t>
      </w:r>
      <w:r w:rsidR="002143F8" w:rsidRPr="00AD5FA3">
        <w:rPr>
          <w:rStyle w:val="normaltextrun"/>
          <w:rFonts w:eastAsia="Malgun Gothic"/>
          <w:sz w:val="22"/>
          <w:szCs w:val="22"/>
          <w:lang w:val="en-GB"/>
        </w:rPr>
        <w:t>DSI</w:t>
      </w:r>
      <w:r w:rsidR="42407B72" w:rsidRPr="00AD5FA3">
        <w:rPr>
          <w:rStyle w:val="normaltextrun"/>
          <w:rFonts w:eastAsia="Malgun Gothic"/>
          <w:sz w:val="22"/>
          <w:szCs w:val="22"/>
          <w:lang w:val="en-GB"/>
        </w:rPr>
        <w:t xml:space="preserve"> </w:t>
      </w:r>
      <w:r w:rsidR="42407B72" w:rsidRPr="00AD5FA3">
        <w:rPr>
          <w:rStyle w:val="normaltextrun"/>
          <w:rFonts w:eastAsia="Malgun Gothic"/>
          <w:sz w:val="22"/>
          <w:szCs w:val="22"/>
          <w:lang w:val="en-GB"/>
        </w:rPr>
        <w:lastRenderedPageBreak/>
        <w:t>in the context of the post-2020 global biodiversity framework</w:t>
      </w:r>
      <w:r w:rsidRPr="00AD5FA3">
        <w:rPr>
          <w:rStyle w:val="normaltextrun"/>
          <w:rFonts w:eastAsia="Malgun Gothic"/>
          <w:sz w:val="22"/>
          <w:szCs w:val="22"/>
          <w:lang w:val="en-GB"/>
        </w:rPr>
        <w:t>, and to submit its outcomes to</w:t>
      </w:r>
      <w:r w:rsidR="0377DB55" w:rsidRPr="007D4BC9">
        <w:rPr>
          <w:rStyle w:val="normaltextrun"/>
          <w:rFonts w:eastAsia="Malgun Gothic"/>
          <w:sz w:val="22"/>
          <w:szCs w:val="22"/>
          <w:lang w:val="en-GB"/>
        </w:rPr>
        <w:t xml:space="preserve"> the Conference of the Parties serving as the meeting of the Parties to the Nagoya Protocol at its fourth meeting</w:t>
      </w:r>
      <w:r w:rsidR="0B239486" w:rsidRPr="007D4BC9">
        <w:rPr>
          <w:rStyle w:val="normaltextrun"/>
          <w:rFonts w:eastAsia="Malgun Gothic"/>
          <w:sz w:val="22"/>
          <w:szCs w:val="22"/>
          <w:lang w:val="en-GB"/>
        </w:rPr>
        <w:t>.</w:t>
      </w:r>
    </w:p>
    <w:p w14:paraId="5611317A" w14:textId="6697183E" w:rsidR="00777B13" w:rsidRPr="00D5520D" w:rsidRDefault="009A5AD0" w:rsidP="00AD5FA3">
      <w:pPr>
        <w:pStyle w:val="paragraph"/>
        <w:numPr>
          <w:ilvl w:val="0"/>
          <w:numId w:val="20"/>
        </w:numPr>
        <w:adjustRightInd w:val="0"/>
        <w:snapToGrid w:val="0"/>
        <w:spacing w:before="120" w:beforeAutospacing="0" w:after="120" w:afterAutospacing="0"/>
        <w:ind w:left="0" w:firstLine="0"/>
        <w:jc w:val="both"/>
        <w:textAlignment w:val="baseline"/>
        <w:rPr>
          <w:rStyle w:val="normaltextrun"/>
          <w:rFonts w:eastAsia="Malgun Gothic"/>
          <w:sz w:val="22"/>
          <w:szCs w:val="22"/>
          <w:lang w:val="en-GB"/>
        </w:rPr>
      </w:pPr>
      <w:r w:rsidRPr="00E62D4B">
        <w:rPr>
          <w:rStyle w:val="normaltextrun"/>
          <w:rFonts w:eastAsia="Malgun Gothic"/>
          <w:sz w:val="22"/>
          <w:szCs w:val="22"/>
          <w:lang w:val="en-GB"/>
        </w:rPr>
        <w:t>In addition</w:t>
      </w:r>
      <w:r w:rsidRPr="00D5520D">
        <w:rPr>
          <w:rStyle w:val="normaltextrun"/>
          <w:rFonts w:eastAsia="Malgun Gothic"/>
          <w:sz w:val="22"/>
          <w:szCs w:val="22"/>
          <w:lang w:val="en-GB"/>
        </w:rPr>
        <w:t xml:space="preserve"> </w:t>
      </w:r>
      <w:r w:rsidR="00145BA9" w:rsidRPr="00D5520D">
        <w:rPr>
          <w:rStyle w:val="normaltextrun"/>
          <w:rFonts w:eastAsia="Malgun Gothic"/>
          <w:sz w:val="22"/>
          <w:szCs w:val="22"/>
          <w:lang w:val="en-GB"/>
        </w:rPr>
        <w:t xml:space="preserve">to the mandates </w:t>
      </w:r>
      <w:r w:rsidR="00880085" w:rsidRPr="00D5520D">
        <w:rPr>
          <w:rStyle w:val="normaltextrun"/>
          <w:rFonts w:eastAsia="Malgun Gothic"/>
          <w:sz w:val="22"/>
          <w:szCs w:val="22"/>
          <w:lang w:val="en-GB"/>
        </w:rPr>
        <w:t>established by</w:t>
      </w:r>
      <w:r w:rsidR="00145BA9" w:rsidRPr="00D5520D">
        <w:rPr>
          <w:rStyle w:val="normaltextrun"/>
          <w:rFonts w:eastAsia="Malgun Gothic"/>
          <w:sz w:val="22"/>
          <w:szCs w:val="22"/>
          <w:lang w:val="en-GB"/>
        </w:rPr>
        <w:t xml:space="preserve"> decision </w:t>
      </w:r>
      <w:hyperlink r:id="rId17" w:history="1">
        <w:r w:rsidR="00145BA9" w:rsidRPr="00D5520D">
          <w:rPr>
            <w:rStyle w:val="Hyperlink"/>
            <w:rFonts w:eastAsia="Malgun Gothic"/>
            <w:sz w:val="22"/>
            <w:szCs w:val="22"/>
            <w:lang w:val="en-GB"/>
          </w:rPr>
          <w:t>14/34</w:t>
        </w:r>
      </w:hyperlink>
      <w:r w:rsidR="00145BA9" w:rsidRPr="007D4BC9">
        <w:rPr>
          <w:rStyle w:val="normaltextrun"/>
          <w:rFonts w:eastAsia="Malgun Gothic"/>
          <w:sz w:val="22"/>
          <w:szCs w:val="22"/>
          <w:lang w:val="en-GB"/>
        </w:rPr>
        <w:t>,</w:t>
      </w:r>
      <w:r w:rsidR="00777B13" w:rsidRPr="007D4BC9">
        <w:rPr>
          <w:rStyle w:val="normaltextrun"/>
          <w:rFonts w:eastAsia="Malgun Gothic"/>
          <w:sz w:val="22"/>
          <w:szCs w:val="22"/>
          <w:lang w:val="en-GB"/>
        </w:rPr>
        <w:t xml:space="preserve"> the </w:t>
      </w:r>
      <w:r w:rsidR="086F2F24" w:rsidRPr="007D4BC9">
        <w:rPr>
          <w:rStyle w:val="normaltextrun"/>
          <w:rFonts w:eastAsia="Malgun Gothic"/>
          <w:sz w:val="22"/>
          <w:szCs w:val="22"/>
          <w:lang w:val="en-GB"/>
        </w:rPr>
        <w:t>C</w:t>
      </w:r>
      <w:r w:rsidR="00777B13" w:rsidRPr="00E62D4B">
        <w:rPr>
          <w:rStyle w:val="normaltextrun"/>
          <w:rFonts w:eastAsia="Malgun Gothic"/>
          <w:sz w:val="22"/>
          <w:szCs w:val="22"/>
          <w:lang w:val="en-GB"/>
        </w:rPr>
        <w:t>o-</w:t>
      </w:r>
      <w:r w:rsidR="64B89D4C" w:rsidRPr="00E62D4B">
        <w:rPr>
          <w:rStyle w:val="normaltextrun"/>
          <w:rFonts w:eastAsia="Malgun Gothic"/>
          <w:sz w:val="22"/>
          <w:szCs w:val="22"/>
          <w:lang w:val="en-GB"/>
        </w:rPr>
        <w:t>C</w:t>
      </w:r>
      <w:r w:rsidR="00777B13" w:rsidRPr="00E62D4B">
        <w:rPr>
          <w:rStyle w:val="normaltextrun"/>
          <w:rFonts w:eastAsia="Malgun Gothic"/>
          <w:sz w:val="22"/>
          <w:szCs w:val="22"/>
          <w:lang w:val="en-GB"/>
        </w:rPr>
        <w:t xml:space="preserve">hairs of the </w:t>
      </w:r>
      <w:r w:rsidR="4C3776DA" w:rsidRPr="008A130F">
        <w:rPr>
          <w:rStyle w:val="normaltextrun"/>
          <w:rFonts w:eastAsia="Malgun Gothic"/>
          <w:sz w:val="22"/>
          <w:szCs w:val="22"/>
          <w:lang w:val="en-GB"/>
        </w:rPr>
        <w:t>Working Group</w:t>
      </w:r>
      <w:r w:rsidR="00806B98" w:rsidRPr="008A130F">
        <w:rPr>
          <w:rStyle w:val="normaltextrun"/>
          <w:rFonts w:eastAsia="Malgun Gothic"/>
          <w:sz w:val="22"/>
          <w:szCs w:val="22"/>
          <w:lang w:val="en-GB"/>
        </w:rPr>
        <w:t>, Mr</w:t>
      </w:r>
      <w:r w:rsidR="008E3203" w:rsidRPr="008A130F">
        <w:rPr>
          <w:rStyle w:val="normaltextrun"/>
          <w:rFonts w:eastAsia="Malgun Gothic"/>
          <w:sz w:val="22"/>
          <w:szCs w:val="22"/>
          <w:lang w:val="en-GB"/>
        </w:rPr>
        <w:t>.</w:t>
      </w:r>
      <w:r w:rsidR="00806B98" w:rsidRPr="008A130F">
        <w:rPr>
          <w:rStyle w:val="normaltextrun"/>
          <w:rFonts w:eastAsia="Malgun Gothic"/>
          <w:sz w:val="22"/>
          <w:szCs w:val="22"/>
          <w:lang w:val="en-GB"/>
        </w:rPr>
        <w:t xml:space="preserve"> </w:t>
      </w:r>
      <w:r w:rsidR="00806B98" w:rsidRPr="009D3059">
        <w:rPr>
          <w:rStyle w:val="normaltextrun"/>
          <w:rFonts w:eastAsia="Malgun Gothic"/>
          <w:noProof/>
          <w:sz w:val="22"/>
          <w:szCs w:val="22"/>
          <w:lang w:val="en-GB"/>
        </w:rPr>
        <w:t>Basile van Havre</w:t>
      </w:r>
      <w:r w:rsidR="00806B98" w:rsidRPr="009D3059">
        <w:rPr>
          <w:rStyle w:val="normaltextrun"/>
          <w:rFonts w:eastAsia="Malgun Gothic"/>
          <w:sz w:val="22"/>
          <w:szCs w:val="22"/>
          <w:lang w:val="en-GB"/>
        </w:rPr>
        <w:t xml:space="preserve"> </w:t>
      </w:r>
      <w:r w:rsidR="005D399E" w:rsidRPr="00787BA5">
        <w:rPr>
          <w:rStyle w:val="normaltextrun"/>
          <w:rFonts w:eastAsia="Malgun Gothic"/>
          <w:sz w:val="22"/>
          <w:szCs w:val="22"/>
          <w:lang w:val="en-GB"/>
        </w:rPr>
        <w:t xml:space="preserve">of Canada </w:t>
      </w:r>
      <w:r w:rsidR="00806B98" w:rsidRPr="00582251">
        <w:rPr>
          <w:rStyle w:val="normaltextrun"/>
          <w:rFonts w:eastAsia="Malgun Gothic"/>
          <w:sz w:val="22"/>
          <w:szCs w:val="22"/>
          <w:lang w:val="en-GB"/>
        </w:rPr>
        <w:t xml:space="preserve">and </w:t>
      </w:r>
      <w:r w:rsidR="00145BA9" w:rsidRPr="00582251">
        <w:rPr>
          <w:rStyle w:val="normaltextrun"/>
          <w:rFonts w:eastAsia="Malgun Gothic"/>
          <w:sz w:val="22"/>
          <w:szCs w:val="22"/>
          <w:lang w:val="en-GB"/>
        </w:rPr>
        <w:t>Mr</w:t>
      </w:r>
      <w:r w:rsidR="008E3203" w:rsidRPr="00D5520D">
        <w:rPr>
          <w:rStyle w:val="normaltextrun"/>
          <w:rFonts w:eastAsia="Malgun Gothic"/>
          <w:sz w:val="22"/>
          <w:szCs w:val="22"/>
          <w:lang w:val="en-GB"/>
        </w:rPr>
        <w:t>.</w:t>
      </w:r>
      <w:r w:rsidR="00145BA9" w:rsidRPr="00D5520D">
        <w:rPr>
          <w:rStyle w:val="normaltextrun"/>
          <w:rFonts w:eastAsia="Malgun Gothic"/>
          <w:sz w:val="22"/>
          <w:szCs w:val="22"/>
          <w:lang w:val="en-GB"/>
        </w:rPr>
        <w:t xml:space="preserve"> </w:t>
      </w:r>
      <w:r w:rsidR="00806B98" w:rsidRPr="00D5520D">
        <w:rPr>
          <w:rStyle w:val="normaltextrun"/>
          <w:rFonts w:eastAsia="Malgun Gothic"/>
          <w:noProof/>
          <w:sz w:val="22"/>
          <w:szCs w:val="22"/>
          <w:lang w:val="en-GB"/>
        </w:rPr>
        <w:t>Francis Ogwal</w:t>
      </w:r>
      <w:r w:rsidR="005D399E" w:rsidRPr="00D5520D">
        <w:rPr>
          <w:rStyle w:val="normaltextrun"/>
          <w:rFonts w:eastAsia="Malgun Gothic"/>
          <w:sz w:val="22"/>
          <w:szCs w:val="22"/>
          <w:lang w:val="en-GB"/>
        </w:rPr>
        <w:t xml:space="preserve"> of Uganda</w:t>
      </w:r>
      <w:r w:rsidR="00806B98" w:rsidRPr="00D5520D">
        <w:rPr>
          <w:rStyle w:val="normaltextrun"/>
          <w:rFonts w:eastAsia="Malgun Gothic"/>
          <w:sz w:val="22"/>
          <w:szCs w:val="22"/>
          <w:lang w:val="en-GB"/>
        </w:rPr>
        <w:t>,</w:t>
      </w:r>
      <w:r w:rsidR="00777B13" w:rsidRPr="00D5520D">
        <w:rPr>
          <w:rStyle w:val="normaltextrun"/>
          <w:rFonts w:eastAsia="Malgun Gothic"/>
          <w:sz w:val="22"/>
          <w:szCs w:val="22"/>
          <w:lang w:val="en-GB"/>
        </w:rPr>
        <w:t xml:space="preserve"> </w:t>
      </w:r>
      <w:r w:rsidR="7FD439AA" w:rsidRPr="00D5520D">
        <w:rPr>
          <w:rStyle w:val="normaltextrun"/>
          <w:rFonts w:eastAsia="Malgun Gothic"/>
          <w:sz w:val="22"/>
          <w:szCs w:val="22"/>
          <w:lang w:val="en-GB"/>
        </w:rPr>
        <w:t xml:space="preserve">with the support of the Secretariat, </w:t>
      </w:r>
      <w:r w:rsidR="00D3652C" w:rsidRPr="00D5520D">
        <w:rPr>
          <w:rStyle w:val="normaltextrun"/>
          <w:rFonts w:eastAsia="Malgun Gothic"/>
          <w:sz w:val="22"/>
          <w:szCs w:val="22"/>
          <w:lang w:val="en-GB"/>
        </w:rPr>
        <w:t>organized a series of informal activities on digital sequence information</w:t>
      </w:r>
      <w:r w:rsidR="00751DFF">
        <w:rPr>
          <w:rStyle w:val="normaltextrun"/>
          <w:rFonts w:eastAsia="Malgun Gothic"/>
          <w:sz w:val="22"/>
          <w:szCs w:val="22"/>
          <w:lang w:val="en-GB"/>
        </w:rPr>
        <w:t xml:space="preserve"> on genetic resources</w:t>
      </w:r>
      <w:r w:rsidR="007D08EF" w:rsidRPr="00D5520D">
        <w:rPr>
          <w:rStyle w:val="normaltextrun"/>
          <w:rFonts w:eastAsia="Malgun Gothic"/>
          <w:sz w:val="22"/>
          <w:szCs w:val="22"/>
          <w:lang w:val="en-GB"/>
        </w:rPr>
        <w:t>.</w:t>
      </w:r>
      <w:r w:rsidR="00145BA9" w:rsidRPr="00D5520D">
        <w:rPr>
          <w:rStyle w:val="normaltextrun"/>
          <w:rFonts w:eastAsia="Malgun Gothic"/>
          <w:sz w:val="22"/>
          <w:szCs w:val="22"/>
          <w:lang w:val="en-GB"/>
        </w:rPr>
        <w:t xml:space="preserve"> </w:t>
      </w:r>
      <w:r w:rsidR="007C02F7" w:rsidRPr="00D5520D">
        <w:rPr>
          <w:rStyle w:val="normaltextrun"/>
          <w:rFonts w:eastAsia="Malgun Gothic"/>
          <w:sz w:val="22"/>
          <w:szCs w:val="22"/>
          <w:lang w:val="en-GB"/>
        </w:rPr>
        <w:t>The activities took</w:t>
      </w:r>
      <w:r w:rsidR="00777B13" w:rsidRPr="00D5520D">
        <w:rPr>
          <w:rStyle w:val="normaltextrun"/>
          <w:rFonts w:eastAsia="Malgun Gothic"/>
          <w:sz w:val="22"/>
          <w:szCs w:val="22"/>
          <w:lang w:val="en-GB"/>
        </w:rPr>
        <w:t xml:space="preserve"> the form of a series of </w:t>
      </w:r>
      <w:r w:rsidR="00145BA9" w:rsidRPr="00D5520D">
        <w:rPr>
          <w:rStyle w:val="normaltextrun"/>
          <w:rFonts w:eastAsia="Malgun Gothic"/>
          <w:sz w:val="22"/>
          <w:szCs w:val="22"/>
          <w:lang w:val="en-GB"/>
        </w:rPr>
        <w:t xml:space="preserve">information-sharing </w:t>
      </w:r>
      <w:r w:rsidR="00777B13" w:rsidRPr="00D5520D">
        <w:rPr>
          <w:rStyle w:val="normaltextrun"/>
          <w:rFonts w:eastAsia="Malgun Gothic"/>
          <w:sz w:val="22"/>
          <w:szCs w:val="22"/>
          <w:lang w:val="en-GB"/>
        </w:rPr>
        <w:t xml:space="preserve">webinars on </w:t>
      </w:r>
      <w:r w:rsidR="00B66418" w:rsidRPr="00D5520D">
        <w:rPr>
          <w:rStyle w:val="normaltextrun"/>
          <w:rFonts w:eastAsia="Malgun Gothic"/>
          <w:sz w:val="22"/>
          <w:szCs w:val="22"/>
          <w:lang w:val="en-GB"/>
        </w:rPr>
        <w:t>DSI</w:t>
      </w:r>
      <w:r w:rsidR="00777B13" w:rsidRPr="00D5520D">
        <w:rPr>
          <w:rStyle w:val="normaltextrun"/>
          <w:rFonts w:eastAsia="Malgun Gothic"/>
          <w:sz w:val="22"/>
          <w:szCs w:val="22"/>
          <w:lang w:val="en-GB"/>
        </w:rPr>
        <w:t>,</w:t>
      </w:r>
      <w:r w:rsidR="22CE4CBD" w:rsidRPr="007D4BC9">
        <w:rPr>
          <w:rStyle w:val="FootnoteReference"/>
          <w:rFonts w:eastAsia="Malgun Gothic"/>
          <w:szCs w:val="22"/>
          <w:lang w:val="en-GB"/>
        </w:rPr>
        <w:footnoteReference w:id="4"/>
      </w:r>
      <w:r w:rsidR="00777B13" w:rsidRPr="007D4BC9">
        <w:rPr>
          <w:rStyle w:val="normaltextrun"/>
          <w:rFonts w:eastAsia="Malgun Gothic"/>
          <w:sz w:val="22"/>
          <w:szCs w:val="22"/>
          <w:lang w:val="en-GB"/>
        </w:rPr>
        <w:t xml:space="preserve"> </w:t>
      </w:r>
      <w:r w:rsidR="00A7336F" w:rsidRPr="007D4BC9">
        <w:rPr>
          <w:rStyle w:val="normaltextrun"/>
          <w:rFonts w:eastAsia="Malgun Gothic"/>
          <w:sz w:val="22"/>
          <w:szCs w:val="22"/>
          <w:lang w:val="en-GB"/>
        </w:rPr>
        <w:t>followed by an informal online discussion forum.</w:t>
      </w:r>
      <w:r w:rsidR="00BB4253" w:rsidRPr="00D5520D">
        <w:rPr>
          <w:rStyle w:val="FootnoteReference"/>
          <w:rFonts w:eastAsia="Malgun Gothic"/>
          <w:szCs w:val="22"/>
          <w:lang w:val="en-GB"/>
        </w:rPr>
        <w:t xml:space="preserve"> </w:t>
      </w:r>
      <w:r w:rsidR="00BB4253" w:rsidRPr="00D5520D">
        <w:rPr>
          <w:rStyle w:val="FootnoteReference"/>
          <w:rFonts w:eastAsia="Malgun Gothic"/>
          <w:szCs w:val="22"/>
          <w:lang w:val="en-GB"/>
        </w:rPr>
        <w:footnoteReference w:id="5"/>
      </w:r>
      <w:r w:rsidR="00777B13" w:rsidRPr="007D4BC9">
        <w:rPr>
          <w:rStyle w:val="normaltextrun"/>
          <w:rFonts w:eastAsia="Malgun Gothic"/>
          <w:sz w:val="22"/>
          <w:szCs w:val="22"/>
          <w:lang w:val="en-GB"/>
        </w:rPr>
        <w:t xml:space="preserve"> </w:t>
      </w:r>
      <w:r w:rsidR="0BB3845F" w:rsidRPr="007D4BC9">
        <w:rPr>
          <w:rStyle w:val="normaltextrun"/>
          <w:rFonts w:eastAsia="Malgun Gothic"/>
          <w:sz w:val="22"/>
          <w:szCs w:val="22"/>
          <w:lang w:val="en-GB"/>
        </w:rPr>
        <w:t>The</w:t>
      </w:r>
      <w:r w:rsidR="00145BA9" w:rsidRPr="007D4BC9">
        <w:rPr>
          <w:rStyle w:val="normaltextrun"/>
          <w:rFonts w:eastAsia="Malgun Gothic"/>
          <w:sz w:val="22"/>
          <w:szCs w:val="22"/>
          <w:lang w:val="en-GB"/>
        </w:rPr>
        <w:t xml:space="preserve"> purpose of these</w:t>
      </w:r>
      <w:r w:rsidR="0BB3845F" w:rsidRPr="00E62D4B">
        <w:rPr>
          <w:rStyle w:val="normaltextrun"/>
          <w:rFonts w:eastAsia="Malgun Gothic"/>
          <w:sz w:val="22"/>
          <w:szCs w:val="22"/>
          <w:lang w:val="en-GB"/>
        </w:rPr>
        <w:t xml:space="preserve"> </w:t>
      </w:r>
      <w:r w:rsidR="00B369F4" w:rsidRPr="00E62D4B">
        <w:rPr>
          <w:rStyle w:val="normaltextrun"/>
          <w:rFonts w:eastAsia="Malgun Gothic"/>
          <w:sz w:val="22"/>
          <w:szCs w:val="22"/>
          <w:lang w:val="en-GB"/>
        </w:rPr>
        <w:t xml:space="preserve">activities </w:t>
      </w:r>
      <w:r w:rsidR="00145BA9" w:rsidRPr="00E62D4B">
        <w:rPr>
          <w:rStyle w:val="normaltextrun"/>
          <w:rFonts w:eastAsia="Malgun Gothic"/>
          <w:sz w:val="22"/>
          <w:szCs w:val="22"/>
          <w:lang w:val="en-GB"/>
        </w:rPr>
        <w:t>was to share</w:t>
      </w:r>
      <w:r w:rsidR="0BB3845F" w:rsidRPr="00E62D4B">
        <w:rPr>
          <w:rStyle w:val="normaltextrun"/>
          <w:rFonts w:eastAsia="Malgun Gothic"/>
          <w:sz w:val="22"/>
          <w:szCs w:val="22"/>
          <w:lang w:val="en-GB"/>
        </w:rPr>
        <w:t xml:space="preserve"> information, understanding and insight on the issue of DSI te</w:t>
      </w:r>
      <w:r w:rsidR="40C5A487" w:rsidRPr="00E62D4B">
        <w:rPr>
          <w:rStyle w:val="normaltextrun"/>
          <w:rFonts w:eastAsia="Malgun Gothic"/>
          <w:sz w:val="22"/>
          <w:szCs w:val="22"/>
          <w:lang w:val="en-GB"/>
        </w:rPr>
        <w:t>chnically</w:t>
      </w:r>
      <w:r w:rsidR="00E91217" w:rsidRPr="00E62D4B">
        <w:rPr>
          <w:rStyle w:val="normaltextrun"/>
          <w:rFonts w:eastAsia="Malgun Gothic"/>
          <w:sz w:val="22"/>
          <w:szCs w:val="22"/>
          <w:lang w:val="en-GB"/>
        </w:rPr>
        <w:t>,</w:t>
      </w:r>
      <w:r w:rsidR="40C5A487" w:rsidRPr="00E62D4B">
        <w:rPr>
          <w:rStyle w:val="normaltextrun"/>
          <w:rFonts w:eastAsia="Malgun Gothic"/>
          <w:sz w:val="22"/>
          <w:szCs w:val="22"/>
          <w:lang w:val="en-GB"/>
        </w:rPr>
        <w:t xml:space="preserve"> and to initiate the exploration of potential policy options and criteria.</w:t>
      </w:r>
    </w:p>
    <w:p w14:paraId="24D81B73" w14:textId="6C6F94FB" w:rsidR="00D34CAD" w:rsidRPr="007D4BC9" w:rsidRDefault="0070567C" w:rsidP="00AD5FA3">
      <w:pPr>
        <w:pStyle w:val="paragraph"/>
        <w:numPr>
          <w:ilvl w:val="0"/>
          <w:numId w:val="20"/>
        </w:numPr>
        <w:adjustRightInd w:val="0"/>
        <w:snapToGrid w:val="0"/>
        <w:spacing w:before="120" w:beforeAutospacing="0" w:after="120" w:afterAutospacing="0"/>
        <w:ind w:left="0" w:firstLine="0"/>
        <w:jc w:val="both"/>
        <w:rPr>
          <w:rStyle w:val="eop"/>
          <w:sz w:val="22"/>
          <w:szCs w:val="22"/>
          <w:lang w:val="en-GB" w:eastAsia="en-US"/>
        </w:rPr>
      </w:pPr>
      <w:r w:rsidRPr="00D5520D">
        <w:rPr>
          <w:rStyle w:val="eop"/>
          <w:rFonts w:eastAsia="Malgun Gothic"/>
          <w:sz w:val="22"/>
          <w:szCs w:val="22"/>
          <w:lang w:val="en-GB"/>
        </w:rPr>
        <w:t xml:space="preserve">The present document </w:t>
      </w:r>
      <w:r w:rsidR="001A7A23" w:rsidRPr="00D5520D">
        <w:rPr>
          <w:rStyle w:val="eop"/>
          <w:rFonts w:eastAsia="Malgun Gothic"/>
          <w:sz w:val="22"/>
          <w:szCs w:val="22"/>
          <w:lang w:val="en-GB"/>
        </w:rPr>
        <w:t xml:space="preserve">has been </w:t>
      </w:r>
      <w:r w:rsidR="00485D72" w:rsidRPr="007D4BC9">
        <w:rPr>
          <w:rStyle w:val="eop"/>
          <w:rFonts w:eastAsia="Malgun Gothic"/>
          <w:sz w:val="22"/>
          <w:szCs w:val="22"/>
          <w:lang w:val="en-GB"/>
        </w:rPr>
        <w:t>issued</w:t>
      </w:r>
      <w:r w:rsidR="00485D72" w:rsidRPr="00D5520D">
        <w:rPr>
          <w:rStyle w:val="eop"/>
          <w:rFonts w:eastAsia="Malgun Gothic"/>
          <w:sz w:val="22"/>
          <w:szCs w:val="22"/>
          <w:lang w:val="en-GB"/>
        </w:rPr>
        <w:t xml:space="preserve"> </w:t>
      </w:r>
      <w:r w:rsidRPr="00D5520D">
        <w:rPr>
          <w:rStyle w:val="eop"/>
          <w:rFonts w:eastAsia="Malgun Gothic"/>
          <w:sz w:val="22"/>
          <w:szCs w:val="22"/>
          <w:lang w:val="en-GB"/>
        </w:rPr>
        <w:t xml:space="preserve">to facilitate deliberations on DSI at the third meeting of the Working Group. </w:t>
      </w:r>
      <w:r w:rsidR="619D3D81" w:rsidRPr="00D5520D">
        <w:rPr>
          <w:rStyle w:val="eop"/>
          <w:rFonts w:eastAsia="Malgun Gothic"/>
          <w:sz w:val="22"/>
          <w:szCs w:val="22"/>
          <w:lang w:val="en-GB"/>
        </w:rPr>
        <w:t>Section</w:t>
      </w:r>
      <w:r w:rsidR="007D566E" w:rsidRPr="00D5520D">
        <w:rPr>
          <w:rStyle w:val="eop"/>
          <w:rFonts w:eastAsia="Malgun Gothic"/>
          <w:sz w:val="22"/>
          <w:szCs w:val="22"/>
          <w:lang w:val="en-GB"/>
        </w:rPr>
        <w:t> </w:t>
      </w:r>
      <w:r w:rsidR="619D3D81" w:rsidRPr="00D5520D">
        <w:rPr>
          <w:rStyle w:val="eop"/>
          <w:rFonts w:eastAsia="Malgun Gothic"/>
          <w:sz w:val="22"/>
          <w:szCs w:val="22"/>
          <w:lang w:val="en-GB"/>
        </w:rPr>
        <w:t xml:space="preserve">II </w:t>
      </w:r>
      <w:r w:rsidR="0075272F" w:rsidRPr="00D5520D">
        <w:rPr>
          <w:rStyle w:val="eop"/>
          <w:rFonts w:eastAsia="Malgun Gothic"/>
          <w:sz w:val="22"/>
          <w:szCs w:val="22"/>
          <w:lang w:val="en-GB"/>
        </w:rPr>
        <w:t>below</w:t>
      </w:r>
      <w:r w:rsidR="619D3D81" w:rsidRPr="00D5520D">
        <w:rPr>
          <w:rStyle w:val="eop"/>
          <w:rFonts w:eastAsia="Malgun Gothic"/>
          <w:sz w:val="22"/>
          <w:szCs w:val="22"/>
          <w:lang w:val="en-GB"/>
        </w:rPr>
        <w:t xml:space="preserve"> </w:t>
      </w:r>
      <w:r w:rsidR="33C6D6D1" w:rsidRPr="00D5520D">
        <w:rPr>
          <w:rStyle w:val="eop"/>
          <w:rFonts w:eastAsia="Malgun Gothic"/>
          <w:sz w:val="22"/>
          <w:szCs w:val="22"/>
          <w:lang w:val="en-GB"/>
        </w:rPr>
        <w:t xml:space="preserve">provides an overview </w:t>
      </w:r>
      <w:r w:rsidR="046A3174" w:rsidRPr="00D5520D">
        <w:rPr>
          <w:rStyle w:val="eop"/>
          <w:rFonts w:eastAsia="Malgun Gothic"/>
          <w:sz w:val="22"/>
          <w:szCs w:val="22"/>
          <w:lang w:val="en-GB"/>
        </w:rPr>
        <w:t>of the</w:t>
      </w:r>
      <w:r w:rsidR="619D3D81" w:rsidRPr="00D5520D">
        <w:rPr>
          <w:rStyle w:val="eop"/>
          <w:rFonts w:eastAsia="Malgun Gothic"/>
          <w:sz w:val="22"/>
          <w:szCs w:val="22"/>
          <w:lang w:val="en-GB"/>
        </w:rPr>
        <w:t xml:space="preserve"> </w:t>
      </w:r>
      <w:r w:rsidR="00BA587C" w:rsidRPr="00D5520D">
        <w:rPr>
          <w:rStyle w:val="eop"/>
          <w:rFonts w:eastAsia="Malgun Gothic"/>
          <w:sz w:val="22"/>
          <w:szCs w:val="22"/>
          <w:lang w:val="en-GB"/>
        </w:rPr>
        <w:t xml:space="preserve">activities undertaken to implement the </w:t>
      </w:r>
      <w:r w:rsidR="00BA587C" w:rsidRPr="007D4BC9">
        <w:rPr>
          <w:rFonts w:eastAsia="Malgun Gothic"/>
          <w:sz w:val="22"/>
          <w:szCs w:val="22"/>
          <w:lang w:val="en-GB"/>
        </w:rPr>
        <w:t>science</w:t>
      </w:r>
      <w:r w:rsidR="008F3358" w:rsidRPr="007D4BC9">
        <w:rPr>
          <w:rFonts w:eastAsia="Malgun Gothic"/>
          <w:sz w:val="22"/>
          <w:szCs w:val="22"/>
          <w:lang w:val="en-GB"/>
        </w:rPr>
        <w:t>-</w:t>
      </w:r>
      <w:r w:rsidR="00BA587C" w:rsidRPr="007D4BC9">
        <w:rPr>
          <w:rFonts w:eastAsia="Malgun Gothic"/>
          <w:sz w:val="22"/>
          <w:szCs w:val="22"/>
          <w:lang w:val="en-GB"/>
        </w:rPr>
        <w:t xml:space="preserve"> and policy-based process</w:t>
      </w:r>
      <w:r w:rsidR="008F3358" w:rsidRPr="00E62D4B">
        <w:rPr>
          <w:rFonts w:eastAsia="Malgun Gothic"/>
          <w:sz w:val="22"/>
          <w:szCs w:val="22"/>
          <w:lang w:val="en-GB"/>
        </w:rPr>
        <w:t>,</w:t>
      </w:r>
      <w:r w:rsidR="00BA587C" w:rsidRPr="00AD5FA3">
        <w:rPr>
          <w:rStyle w:val="eop"/>
          <w:rFonts w:eastAsia="Malgun Gothic"/>
          <w:sz w:val="22"/>
          <w:szCs w:val="22"/>
          <w:lang w:val="en-GB"/>
        </w:rPr>
        <w:t xml:space="preserve"> including the convening </w:t>
      </w:r>
      <w:r w:rsidR="619D3D81" w:rsidRPr="00AD5FA3">
        <w:rPr>
          <w:rStyle w:val="eop"/>
          <w:rFonts w:eastAsia="Malgun Gothic"/>
          <w:sz w:val="22"/>
          <w:szCs w:val="22"/>
          <w:lang w:val="en-GB"/>
        </w:rPr>
        <w:t xml:space="preserve">of the </w:t>
      </w:r>
      <w:r w:rsidR="00C56E18" w:rsidRPr="00AD5FA3">
        <w:rPr>
          <w:rStyle w:val="normaltextrun"/>
          <w:rFonts w:eastAsia="Malgun Gothic"/>
          <w:sz w:val="22"/>
          <w:szCs w:val="22"/>
          <w:lang w:val="en-GB"/>
        </w:rPr>
        <w:t>Ad Hoc Technical Expert Group</w:t>
      </w:r>
      <w:r w:rsidR="00BA587C" w:rsidRPr="00AD5FA3">
        <w:rPr>
          <w:rStyle w:val="eop"/>
          <w:rFonts w:eastAsia="Malgun Gothic"/>
          <w:sz w:val="22"/>
          <w:szCs w:val="22"/>
          <w:lang w:val="en-GB"/>
        </w:rPr>
        <w:t>. Section</w:t>
      </w:r>
      <w:r w:rsidR="00996089" w:rsidRPr="00AD5FA3">
        <w:rPr>
          <w:rStyle w:val="eop"/>
          <w:rFonts w:eastAsia="Malgun Gothic"/>
          <w:sz w:val="22"/>
          <w:szCs w:val="22"/>
          <w:lang w:val="en-GB"/>
        </w:rPr>
        <w:t> </w:t>
      </w:r>
      <w:r w:rsidR="00BA587C" w:rsidRPr="00AD5FA3">
        <w:rPr>
          <w:rStyle w:val="eop"/>
          <w:rFonts w:eastAsia="Malgun Gothic"/>
          <w:sz w:val="22"/>
          <w:szCs w:val="22"/>
          <w:lang w:val="en-GB"/>
        </w:rPr>
        <w:t xml:space="preserve">III provides a summary of </w:t>
      </w:r>
      <w:r w:rsidR="619D3D81" w:rsidRPr="00AD5FA3">
        <w:rPr>
          <w:rStyle w:val="eop"/>
          <w:rFonts w:eastAsia="Malgun Gothic"/>
          <w:sz w:val="22"/>
          <w:szCs w:val="22"/>
          <w:lang w:val="en-GB"/>
        </w:rPr>
        <w:t xml:space="preserve">the informal activities </w:t>
      </w:r>
      <w:r w:rsidR="3599B040" w:rsidRPr="00AD5FA3">
        <w:rPr>
          <w:rStyle w:val="eop"/>
          <w:rFonts w:eastAsia="Malgun Gothic"/>
          <w:sz w:val="22"/>
          <w:szCs w:val="22"/>
          <w:lang w:val="en-GB"/>
        </w:rPr>
        <w:t xml:space="preserve">on </w:t>
      </w:r>
      <w:r w:rsidRPr="00AD5FA3">
        <w:rPr>
          <w:rStyle w:val="eop"/>
          <w:rFonts w:eastAsia="Malgun Gothic"/>
          <w:sz w:val="22"/>
          <w:szCs w:val="22"/>
          <w:lang w:val="en-GB"/>
        </w:rPr>
        <w:t>DSI</w:t>
      </w:r>
      <w:r w:rsidR="3599B040" w:rsidRPr="00AD5FA3">
        <w:rPr>
          <w:rStyle w:val="eop"/>
          <w:rFonts w:eastAsia="Malgun Gothic"/>
          <w:sz w:val="22"/>
          <w:szCs w:val="22"/>
          <w:lang w:val="en-GB"/>
        </w:rPr>
        <w:t xml:space="preserve"> </w:t>
      </w:r>
      <w:r w:rsidR="00BA587C" w:rsidRPr="00AD5FA3">
        <w:rPr>
          <w:rStyle w:val="eop"/>
          <w:rFonts w:eastAsia="Malgun Gothic"/>
          <w:sz w:val="22"/>
          <w:szCs w:val="22"/>
          <w:lang w:val="en-GB"/>
        </w:rPr>
        <w:t xml:space="preserve">carried out at the request of </w:t>
      </w:r>
      <w:r w:rsidR="619D3D81" w:rsidRPr="00AD5FA3">
        <w:rPr>
          <w:rStyle w:val="eop"/>
          <w:rFonts w:eastAsia="Malgun Gothic"/>
          <w:sz w:val="22"/>
          <w:szCs w:val="22"/>
          <w:lang w:val="en-GB"/>
        </w:rPr>
        <w:t>the Co-Chairs</w:t>
      </w:r>
      <w:r w:rsidR="00BA587C" w:rsidRPr="00AD5FA3">
        <w:rPr>
          <w:rStyle w:val="eop"/>
          <w:rFonts w:eastAsia="Malgun Gothic"/>
          <w:sz w:val="22"/>
          <w:szCs w:val="22"/>
          <w:lang w:val="en-GB"/>
        </w:rPr>
        <w:t xml:space="preserve"> of the Working Group</w:t>
      </w:r>
      <w:r w:rsidR="00EB1485" w:rsidRPr="00AD5FA3">
        <w:rPr>
          <w:rStyle w:val="eop"/>
          <w:rFonts w:eastAsia="Malgun Gothic"/>
          <w:sz w:val="22"/>
          <w:szCs w:val="22"/>
          <w:lang w:val="en-GB"/>
        </w:rPr>
        <w:t>.</w:t>
      </w:r>
      <w:r w:rsidR="0023750F" w:rsidRPr="00AD5FA3">
        <w:rPr>
          <w:rStyle w:val="eop"/>
          <w:rFonts w:eastAsia="Malgun Gothic"/>
          <w:sz w:val="22"/>
          <w:szCs w:val="22"/>
          <w:lang w:val="en-GB"/>
        </w:rPr>
        <w:t xml:space="preserve"> Finally, </w:t>
      </w:r>
      <w:r w:rsidR="00EB1485" w:rsidRPr="00AD5FA3">
        <w:rPr>
          <w:rStyle w:val="eop"/>
          <w:rFonts w:eastAsia="Malgun Gothic"/>
          <w:sz w:val="22"/>
          <w:szCs w:val="22"/>
          <w:lang w:val="en-GB"/>
        </w:rPr>
        <w:t>s</w:t>
      </w:r>
      <w:r w:rsidR="0023750F" w:rsidRPr="00AD5FA3">
        <w:rPr>
          <w:rStyle w:val="eop"/>
          <w:rFonts w:eastAsia="Malgun Gothic"/>
          <w:sz w:val="22"/>
          <w:szCs w:val="22"/>
          <w:lang w:val="en-GB"/>
        </w:rPr>
        <w:t>ection</w:t>
      </w:r>
      <w:r w:rsidR="00996089" w:rsidRPr="00AD5FA3">
        <w:rPr>
          <w:rStyle w:val="eop"/>
          <w:rFonts w:eastAsia="Malgun Gothic"/>
          <w:sz w:val="22"/>
          <w:szCs w:val="22"/>
          <w:lang w:val="en-GB"/>
        </w:rPr>
        <w:t> </w:t>
      </w:r>
      <w:r w:rsidR="0023750F" w:rsidRPr="00AD5FA3">
        <w:rPr>
          <w:rStyle w:val="eop"/>
          <w:rFonts w:eastAsia="Malgun Gothic"/>
          <w:sz w:val="22"/>
          <w:szCs w:val="22"/>
          <w:lang w:val="en-GB"/>
        </w:rPr>
        <w:t>IV proposes elements of a draft recommendation.</w:t>
      </w:r>
    </w:p>
    <w:p w14:paraId="2CFE600B" w14:textId="17E05C37" w:rsidR="00777B13" w:rsidRPr="00E62D4B" w:rsidRDefault="00777B13" w:rsidP="00AD5FA3">
      <w:pPr>
        <w:pStyle w:val="Heading1"/>
        <w:numPr>
          <w:ilvl w:val="0"/>
          <w:numId w:val="29"/>
        </w:numPr>
        <w:tabs>
          <w:tab w:val="clear" w:pos="720"/>
        </w:tabs>
        <w:adjustRightInd w:val="0"/>
        <w:snapToGrid w:val="0"/>
        <w:spacing w:before="120"/>
        <w:ind w:left="992" w:hanging="425"/>
        <w:jc w:val="left"/>
        <w:rPr>
          <w:rFonts w:eastAsia="Malgun Gothic"/>
          <w:szCs w:val="22"/>
        </w:rPr>
      </w:pPr>
      <w:r w:rsidRPr="007D4BC9">
        <w:rPr>
          <w:rFonts w:eastAsia="Malgun Gothic"/>
          <w:szCs w:val="22"/>
        </w:rPr>
        <w:t xml:space="preserve">OVERVIEW OF THE MEETING OF THE </w:t>
      </w:r>
      <w:r w:rsidR="00C13642" w:rsidRPr="007D4BC9">
        <w:rPr>
          <w:rFonts w:eastAsia="Malgun Gothic"/>
          <w:szCs w:val="22"/>
        </w:rPr>
        <w:t>Ad Hoc Technical Expert Group</w:t>
      </w:r>
      <w:r w:rsidR="00C13642" w:rsidRPr="00E62D4B" w:rsidDel="00C13642">
        <w:rPr>
          <w:rFonts w:eastAsia="Malgun Gothic"/>
          <w:szCs w:val="22"/>
        </w:rPr>
        <w:t xml:space="preserve"> </w:t>
      </w:r>
      <w:r w:rsidRPr="00E62D4B">
        <w:rPr>
          <w:rFonts w:eastAsia="Malgun Gothic"/>
          <w:szCs w:val="22"/>
        </w:rPr>
        <w:t xml:space="preserve">ON </w:t>
      </w:r>
      <w:r w:rsidR="00C13642" w:rsidRPr="00E62D4B">
        <w:rPr>
          <w:rFonts w:eastAsia="Malgun Gothic"/>
          <w:szCs w:val="22"/>
        </w:rPr>
        <w:t xml:space="preserve">DIGITAL SEQUENCE INFORMATION ON GENETIC RESOURCES </w:t>
      </w:r>
    </w:p>
    <w:p w14:paraId="266C689B" w14:textId="5402A02C" w:rsidR="00285787" w:rsidRPr="009D3059" w:rsidRDefault="00285787" w:rsidP="00AD5FA3">
      <w:pPr>
        <w:pStyle w:val="Heading2"/>
        <w:numPr>
          <w:ilvl w:val="0"/>
          <w:numId w:val="30"/>
        </w:numPr>
        <w:tabs>
          <w:tab w:val="clear" w:pos="720"/>
          <w:tab w:val="left" w:pos="1134"/>
        </w:tabs>
        <w:adjustRightInd w:val="0"/>
        <w:snapToGrid w:val="0"/>
        <w:ind w:left="992" w:hanging="425"/>
        <w:jc w:val="left"/>
        <w:rPr>
          <w:rStyle w:val="normaltextrun"/>
          <w:rFonts w:eastAsia="Malgun Gothic"/>
          <w:bCs w:val="0"/>
          <w:iCs w:val="0"/>
          <w:caps/>
          <w:szCs w:val="22"/>
        </w:rPr>
      </w:pPr>
      <w:r w:rsidRPr="00E62D4B">
        <w:rPr>
          <w:rStyle w:val="normaltextrun"/>
          <w:rFonts w:eastAsia="Malgun Gothic"/>
          <w:szCs w:val="22"/>
        </w:rPr>
        <w:t>Preparations for the meeting of the extended Ad Hoc Technical Expert Group on D</w:t>
      </w:r>
      <w:r w:rsidR="00ED2BF0" w:rsidRPr="00E62D4B">
        <w:rPr>
          <w:rStyle w:val="normaltextrun"/>
          <w:rFonts w:eastAsia="Malgun Gothic"/>
          <w:szCs w:val="22"/>
        </w:rPr>
        <w:t xml:space="preserve">igital </w:t>
      </w:r>
      <w:r w:rsidRPr="008A130F">
        <w:rPr>
          <w:rStyle w:val="normaltextrun"/>
          <w:rFonts w:eastAsia="Malgun Gothic"/>
          <w:szCs w:val="22"/>
        </w:rPr>
        <w:t>S</w:t>
      </w:r>
      <w:r w:rsidR="00AE0F83" w:rsidRPr="008A130F">
        <w:rPr>
          <w:rStyle w:val="normaltextrun"/>
          <w:rFonts w:eastAsia="Malgun Gothic"/>
          <w:szCs w:val="22"/>
        </w:rPr>
        <w:t xml:space="preserve">equence </w:t>
      </w:r>
      <w:r w:rsidRPr="008A130F">
        <w:rPr>
          <w:rStyle w:val="normaltextrun"/>
          <w:rFonts w:eastAsia="Malgun Gothic"/>
          <w:szCs w:val="22"/>
        </w:rPr>
        <w:t>I</w:t>
      </w:r>
      <w:r w:rsidR="00AE0F83" w:rsidRPr="008A130F">
        <w:rPr>
          <w:rStyle w:val="normaltextrun"/>
          <w:rFonts w:eastAsia="Malgun Gothic"/>
          <w:szCs w:val="22"/>
        </w:rPr>
        <w:t>nformation on Genetic Resources</w:t>
      </w:r>
    </w:p>
    <w:p w14:paraId="225763CA" w14:textId="48A24F7D" w:rsidR="001B24EC" w:rsidRPr="00AD5FA3" w:rsidRDefault="00A76DDD" w:rsidP="00AD5FA3">
      <w:pPr>
        <w:pStyle w:val="paragraph"/>
        <w:numPr>
          <w:ilvl w:val="0"/>
          <w:numId w:val="20"/>
        </w:numPr>
        <w:adjustRightInd w:val="0"/>
        <w:snapToGrid w:val="0"/>
        <w:spacing w:before="120" w:beforeAutospacing="0" w:after="120" w:afterAutospacing="0"/>
        <w:ind w:left="0" w:firstLine="0"/>
        <w:jc w:val="both"/>
        <w:textAlignment w:val="baseline"/>
        <w:rPr>
          <w:rStyle w:val="normaltextrun"/>
          <w:rFonts w:eastAsia="Malgun Gothic"/>
          <w:sz w:val="22"/>
          <w:szCs w:val="22"/>
          <w:lang w:val="en-GB" w:eastAsia="en-US"/>
        </w:rPr>
      </w:pPr>
      <w:r w:rsidRPr="00D5520D">
        <w:rPr>
          <w:rStyle w:val="normaltextrun"/>
          <w:rFonts w:eastAsiaTheme="majorBidi"/>
          <w:sz w:val="22"/>
          <w:szCs w:val="22"/>
          <w:lang w:val="en-GB"/>
        </w:rPr>
        <w:t>As summar</w:t>
      </w:r>
      <w:r w:rsidR="00EB0635" w:rsidRPr="00D5520D">
        <w:rPr>
          <w:rStyle w:val="normaltextrun"/>
          <w:rFonts w:eastAsiaTheme="majorBidi"/>
          <w:sz w:val="22"/>
          <w:szCs w:val="22"/>
          <w:lang w:val="en-GB"/>
        </w:rPr>
        <w:t xml:space="preserve">ized above, </w:t>
      </w:r>
      <w:r w:rsidR="001E7778" w:rsidRPr="00E62D4B">
        <w:rPr>
          <w:rStyle w:val="normaltextrun"/>
          <w:rFonts w:eastAsiaTheme="majorBidi"/>
          <w:sz w:val="22"/>
          <w:szCs w:val="22"/>
          <w:lang w:val="en-GB"/>
        </w:rPr>
        <w:t xml:space="preserve">in </w:t>
      </w:r>
      <w:r w:rsidR="00EB0635" w:rsidRPr="00E62D4B">
        <w:rPr>
          <w:rStyle w:val="normaltextrun"/>
          <w:rFonts w:eastAsiaTheme="majorBidi"/>
          <w:sz w:val="22"/>
          <w:szCs w:val="22"/>
          <w:lang w:val="en-GB"/>
        </w:rPr>
        <w:t>decision 14/20</w:t>
      </w:r>
      <w:r w:rsidR="001E7778" w:rsidRPr="00E62D4B">
        <w:rPr>
          <w:rStyle w:val="normaltextrun"/>
          <w:rFonts w:eastAsiaTheme="majorBidi"/>
          <w:sz w:val="22"/>
          <w:szCs w:val="22"/>
          <w:lang w:val="en-GB"/>
        </w:rPr>
        <w:t>, the Conference of the Parties</w:t>
      </w:r>
      <w:r w:rsidR="00EB0635" w:rsidRPr="00E62D4B">
        <w:rPr>
          <w:rStyle w:val="normaltextrun"/>
          <w:rFonts w:eastAsiaTheme="majorBidi"/>
          <w:sz w:val="22"/>
          <w:szCs w:val="22"/>
          <w:lang w:val="en-GB"/>
        </w:rPr>
        <w:t xml:space="preserve"> invited the submission of views on </w:t>
      </w:r>
      <w:proofErr w:type="gramStart"/>
      <w:r w:rsidR="00EB0635" w:rsidRPr="00E62D4B">
        <w:rPr>
          <w:rStyle w:val="normaltextrun"/>
          <w:rFonts w:eastAsiaTheme="majorBidi"/>
          <w:sz w:val="22"/>
          <w:szCs w:val="22"/>
          <w:lang w:val="en-GB"/>
        </w:rPr>
        <w:t>a number of</w:t>
      </w:r>
      <w:proofErr w:type="gramEnd"/>
      <w:r w:rsidR="00EB0635" w:rsidRPr="00E62D4B">
        <w:rPr>
          <w:rStyle w:val="normaltextrun"/>
          <w:rFonts w:eastAsiaTheme="majorBidi"/>
          <w:sz w:val="22"/>
          <w:szCs w:val="22"/>
          <w:lang w:val="en-GB"/>
        </w:rPr>
        <w:t xml:space="preserve"> areas</w:t>
      </w:r>
      <w:r w:rsidR="007D4BC9">
        <w:rPr>
          <w:rStyle w:val="normaltextrun"/>
          <w:rFonts w:eastAsiaTheme="majorBidi"/>
          <w:sz w:val="22"/>
          <w:szCs w:val="22"/>
          <w:lang w:val="en-GB"/>
        </w:rPr>
        <w:t>, and</w:t>
      </w:r>
      <w:r w:rsidR="00EB0635" w:rsidRPr="00D5520D">
        <w:rPr>
          <w:rStyle w:val="normaltextrun"/>
          <w:rFonts w:eastAsiaTheme="majorBidi"/>
          <w:sz w:val="22"/>
          <w:szCs w:val="22"/>
          <w:lang w:val="en-GB"/>
        </w:rPr>
        <w:t xml:space="preserve"> </w:t>
      </w:r>
      <w:r w:rsidR="007D4BC9">
        <w:rPr>
          <w:rStyle w:val="normaltextrun"/>
          <w:rFonts w:eastAsiaTheme="majorBidi"/>
          <w:sz w:val="22"/>
          <w:szCs w:val="22"/>
          <w:lang w:val="en-GB"/>
        </w:rPr>
        <w:t>i</w:t>
      </w:r>
      <w:r w:rsidR="00BC695A" w:rsidRPr="00E62D4B">
        <w:rPr>
          <w:rStyle w:val="normaltextrun"/>
          <w:rFonts w:eastAsiaTheme="majorBidi"/>
          <w:sz w:val="22"/>
          <w:szCs w:val="22"/>
          <w:lang w:val="en-GB"/>
        </w:rPr>
        <w:t xml:space="preserve">t </w:t>
      </w:r>
      <w:r w:rsidR="00EB0635" w:rsidRPr="00E62D4B">
        <w:rPr>
          <w:rStyle w:val="normaltextrun"/>
          <w:rFonts w:eastAsiaTheme="majorBidi"/>
          <w:sz w:val="22"/>
          <w:szCs w:val="22"/>
          <w:lang w:val="en-GB"/>
        </w:rPr>
        <w:t xml:space="preserve">requested the Executive Secretary to </w:t>
      </w:r>
      <w:r w:rsidR="003537E3" w:rsidRPr="00E62D4B">
        <w:rPr>
          <w:rStyle w:val="normaltextrun"/>
          <w:rFonts w:eastAsiaTheme="majorBidi"/>
          <w:sz w:val="22"/>
          <w:szCs w:val="22"/>
          <w:lang w:val="en-GB"/>
        </w:rPr>
        <w:t xml:space="preserve">compile and synthesize the views submitted and </w:t>
      </w:r>
      <w:r w:rsidR="003537E3" w:rsidRPr="00D5520D">
        <w:rPr>
          <w:rStyle w:val="normaltextrun"/>
          <w:rFonts w:eastAsiaTheme="majorBidi"/>
          <w:sz w:val="22"/>
          <w:szCs w:val="22"/>
          <w:lang w:val="en-GB"/>
        </w:rPr>
        <w:t>to commission a number of studies.</w:t>
      </w:r>
    </w:p>
    <w:p w14:paraId="2582A12C" w14:textId="3E49B248" w:rsidR="007001EB" w:rsidRPr="007D4BC9" w:rsidRDefault="00DC4C2D" w:rsidP="00AD5FA3">
      <w:pPr>
        <w:pStyle w:val="paragraph"/>
        <w:numPr>
          <w:ilvl w:val="0"/>
          <w:numId w:val="20"/>
        </w:numPr>
        <w:adjustRightInd w:val="0"/>
        <w:snapToGrid w:val="0"/>
        <w:spacing w:before="120" w:beforeAutospacing="0" w:after="120" w:afterAutospacing="0"/>
        <w:ind w:left="0" w:firstLine="0"/>
        <w:jc w:val="both"/>
        <w:textAlignment w:val="baseline"/>
        <w:rPr>
          <w:rFonts w:eastAsia="Malgun Gothic"/>
          <w:sz w:val="22"/>
          <w:szCs w:val="22"/>
          <w:lang w:val="en-GB"/>
        </w:rPr>
      </w:pPr>
      <w:bookmarkStart w:id="2" w:name="_Ref76567443"/>
      <w:r w:rsidRPr="007D4BC9">
        <w:rPr>
          <w:rStyle w:val="normaltextrun"/>
          <w:rFonts w:eastAsia="Malgun Gothic"/>
          <w:sz w:val="22"/>
          <w:szCs w:val="22"/>
          <w:lang w:val="en-GB"/>
        </w:rPr>
        <w:t xml:space="preserve">Pursuant to paragraphs 9, 10 and 11 of decision 14/20, the Executive Secretary issued notification </w:t>
      </w:r>
      <w:r w:rsidR="00AC6978" w:rsidRPr="00AD5FA3">
        <w:rPr>
          <w:rFonts w:eastAsia="Malgun Gothic"/>
          <w:sz w:val="22"/>
          <w:szCs w:val="22"/>
          <w:lang w:val="en-GB"/>
        </w:rPr>
        <w:t>2019-012</w:t>
      </w:r>
      <w:r w:rsidRPr="00AD5FA3">
        <w:rPr>
          <w:rFonts w:eastAsia="Malgun Gothic"/>
          <w:sz w:val="22"/>
          <w:szCs w:val="22"/>
          <w:lang w:val="en-GB"/>
        </w:rPr>
        <w:t xml:space="preserve"> (5 February 2019)</w:t>
      </w:r>
      <w:r w:rsidR="00B5196C" w:rsidRPr="007D4BC9">
        <w:rPr>
          <w:rStyle w:val="FootnoteReference"/>
          <w:rFonts w:eastAsia="Malgun Gothic"/>
          <w:szCs w:val="22"/>
          <w:lang w:val="en-GB"/>
        </w:rPr>
        <w:footnoteReference w:id="6"/>
      </w:r>
      <w:r w:rsidRPr="00AD5FA3">
        <w:rPr>
          <w:rFonts w:eastAsia="Malgun Gothic"/>
          <w:sz w:val="22"/>
          <w:szCs w:val="22"/>
          <w:lang w:val="en-GB"/>
        </w:rPr>
        <w:t xml:space="preserve"> to invite the submission of views and information</w:t>
      </w:r>
      <w:r w:rsidR="007001EB" w:rsidRPr="00AD5FA3">
        <w:rPr>
          <w:rFonts w:eastAsia="Malgun Gothic"/>
          <w:sz w:val="22"/>
          <w:szCs w:val="22"/>
          <w:lang w:val="en-GB"/>
        </w:rPr>
        <w:t xml:space="preserve"> as follows:</w:t>
      </w:r>
      <w:bookmarkEnd w:id="2"/>
    </w:p>
    <w:p w14:paraId="521D63A0" w14:textId="6C6FF3EE" w:rsidR="007001EB" w:rsidRPr="00AD5FA3" w:rsidRDefault="00544A87" w:rsidP="00AD5FA3">
      <w:pPr>
        <w:pStyle w:val="paragraph"/>
        <w:numPr>
          <w:ilvl w:val="1"/>
          <w:numId w:val="20"/>
        </w:numPr>
        <w:adjustRightInd w:val="0"/>
        <w:snapToGrid w:val="0"/>
        <w:spacing w:before="120" w:beforeAutospacing="0" w:after="120" w:afterAutospacing="0"/>
        <w:ind w:left="0" w:firstLine="720"/>
        <w:jc w:val="both"/>
        <w:textAlignment w:val="baseline"/>
        <w:rPr>
          <w:rStyle w:val="normaltextrun"/>
          <w:rFonts w:eastAsiaTheme="majorBidi"/>
          <w:sz w:val="22"/>
          <w:szCs w:val="22"/>
          <w:lang w:val="en-GB"/>
        </w:rPr>
      </w:pPr>
      <w:r w:rsidRPr="00AD5FA3">
        <w:rPr>
          <w:rStyle w:val="normaltextrun"/>
          <w:rFonts w:eastAsia="Malgun Gothic"/>
          <w:sz w:val="22"/>
          <w:szCs w:val="22"/>
          <w:lang w:val="en-GB"/>
        </w:rPr>
        <w:t>Parties, other Governments, indigenous peoples and local communities, relevant stakeholders and organizations were invited to submit views and information: (</w:t>
      </w:r>
      <w:proofErr w:type="spellStart"/>
      <w:r w:rsidRPr="00AD5FA3">
        <w:rPr>
          <w:rStyle w:val="normaltextrun"/>
          <w:rFonts w:eastAsia="Malgun Gothic"/>
          <w:sz w:val="22"/>
          <w:szCs w:val="22"/>
          <w:lang w:val="en-GB"/>
        </w:rPr>
        <w:t>i</w:t>
      </w:r>
      <w:proofErr w:type="spellEnd"/>
      <w:r w:rsidRPr="00AD5FA3">
        <w:rPr>
          <w:rStyle w:val="normaltextrun"/>
          <w:rFonts w:eastAsia="Malgun Gothic"/>
          <w:sz w:val="22"/>
          <w:szCs w:val="22"/>
          <w:lang w:val="en-GB"/>
        </w:rPr>
        <w:t>) t</w:t>
      </w:r>
      <w:r w:rsidRPr="00AD5FA3">
        <w:rPr>
          <w:sz w:val="22"/>
          <w:szCs w:val="22"/>
          <w:lang w:val="en-GB"/>
        </w:rPr>
        <w:t>o clarify the concept, including relevant terminology and scope, of digital sequence information on genetic resources and if and how domestic measures on access and benefit-sharing consider digital sequence information on genetic resources; and (ii) on benefit-sharing arrangements from commercial and non-commercial use of digital sequence information on genetic resources</w:t>
      </w:r>
      <w:r w:rsidR="00B97263" w:rsidRPr="00AD5FA3">
        <w:rPr>
          <w:rStyle w:val="normaltextrun"/>
          <w:rFonts w:eastAsia="Malgun Gothic"/>
          <w:sz w:val="22"/>
          <w:szCs w:val="22"/>
          <w:lang w:val="en-GB"/>
        </w:rPr>
        <w:t>;</w:t>
      </w:r>
    </w:p>
    <w:p w14:paraId="510BC5A5" w14:textId="443C8AFD" w:rsidR="007001EB" w:rsidRPr="00AD5FA3" w:rsidRDefault="00544A87" w:rsidP="00AD5FA3">
      <w:pPr>
        <w:pStyle w:val="paragraph"/>
        <w:numPr>
          <w:ilvl w:val="1"/>
          <w:numId w:val="20"/>
        </w:numPr>
        <w:adjustRightInd w:val="0"/>
        <w:snapToGrid w:val="0"/>
        <w:spacing w:before="120" w:beforeAutospacing="0" w:after="120" w:afterAutospacing="0"/>
        <w:ind w:left="0" w:firstLine="720"/>
        <w:jc w:val="both"/>
        <w:textAlignment w:val="baseline"/>
        <w:rPr>
          <w:rFonts w:eastAsiaTheme="majorBidi"/>
          <w:sz w:val="22"/>
          <w:szCs w:val="22"/>
          <w:lang w:val="en-GB"/>
        </w:rPr>
      </w:pPr>
      <w:r w:rsidRPr="00AD5FA3">
        <w:rPr>
          <w:rStyle w:val="normaltextrun"/>
          <w:sz w:val="22"/>
          <w:szCs w:val="22"/>
          <w:lang w:val="en-GB"/>
        </w:rPr>
        <w:t xml:space="preserve">Parties, other Governments and indigenous peoples and local communities were invited to submit information on their capacity-building needs regarding the access, use, generation and analysis of digital sequence information on genetic resources, in particular for the three objectives of the </w:t>
      </w:r>
      <w:proofErr w:type="gramStart"/>
      <w:r w:rsidRPr="00AD5FA3">
        <w:rPr>
          <w:rStyle w:val="normaltextrun"/>
          <w:sz w:val="22"/>
          <w:szCs w:val="22"/>
          <w:lang w:val="en-GB"/>
        </w:rPr>
        <w:t>Convention;</w:t>
      </w:r>
      <w:proofErr w:type="gramEnd"/>
    </w:p>
    <w:p w14:paraId="031ADFBB" w14:textId="1DEDD0FF" w:rsidR="00DC4C2D" w:rsidRPr="00AD5FA3" w:rsidRDefault="00544A87" w:rsidP="00AD5FA3">
      <w:pPr>
        <w:pStyle w:val="paragraph"/>
        <w:numPr>
          <w:ilvl w:val="1"/>
          <w:numId w:val="20"/>
        </w:numPr>
        <w:adjustRightInd w:val="0"/>
        <w:snapToGrid w:val="0"/>
        <w:spacing w:before="120" w:beforeAutospacing="0" w:after="120" w:afterAutospacing="0"/>
        <w:ind w:left="0" w:firstLine="720"/>
        <w:jc w:val="both"/>
        <w:textAlignment w:val="baseline"/>
        <w:rPr>
          <w:rFonts w:eastAsiaTheme="majorBidi"/>
          <w:sz w:val="22"/>
          <w:szCs w:val="22"/>
          <w:lang w:val="en-GB"/>
        </w:rPr>
      </w:pPr>
      <w:r w:rsidRPr="00AD5FA3">
        <w:rPr>
          <w:rFonts w:eastAsia="Malgun Gothic"/>
          <w:sz w:val="22"/>
          <w:szCs w:val="22"/>
          <w:lang w:val="en-GB"/>
        </w:rPr>
        <w:t xml:space="preserve">The notification also </w:t>
      </w:r>
      <w:r w:rsidR="00DC4C2D" w:rsidRPr="00AD5FA3">
        <w:rPr>
          <w:rFonts w:eastAsia="Malgun Gothic"/>
          <w:sz w:val="22"/>
          <w:szCs w:val="22"/>
          <w:lang w:val="en-GB"/>
        </w:rPr>
        <w:t xml:space="preserve">included a tentative timeline for the implementation of activities related to </w:t>
      </w:r>
      <w:r w:rsidR="00A547E5" w:rsidRPr="00AD5FA3">
        <w:rPr>
          <w:rFonts w:eastAsia="Malgun Gothic"/>
          <w:sz w:val="22"/>
          <w:szCs w:val="22"/>
          <w:lang w:val="en-GB"/>
        </w:rPr>
        <w:t>DSI</w:t>
      </w:r>
      <w:r w:rsidR="00DC4C2D" w:rsidRPr="00AD5FA3">
        <w:rPr>
          <w:rFonts w:eastAsia="Malgun Gothic"/>
          <w:sz w:val="22"/>
          <w:szCs w:val="22"/>
          <w:lang w:val="en-GB"/>
        </w:rPr>
        <w:t xml:space="preserve">, leading up to the meeting of the </w:t>
      </w:r>
      <w:r w:rsidR="00EB7A3E" w:rsidRPr="00AD5FA3">
        <w:rPr>
          <w:rStyle w:val="normaltextrun"/>
          <w:rFonts w:eastAsia="Malgun Gothic"/>
          <w:sz w:val="22"/>
          <w:szCs w:val="22"/>
          <w:lang w:val="en-GB"/>
        </w:rPr>
        <w:t>Ad Hoc Technical Expert Group</w:t>
      </w:r>
      <w:r w:rsidR="00DC4C2D" w:rsidRPr="00AD5FA3">
        <w:rPr>
          <w:rFonts w:eastAsia="Malgun Gothic"/>
          <w:sz w:val="22"/>
          <w:szCs w:val="22"/>
          <w:lang w:val="en-GB"/>
        </w:rPr>
        <w:t>.</w:t>
      </w:r>
    </w:p>
    <w:p w14:paraId="08F5C8C9" w14:textId="09CB566B" w:rsidR="0073369A" w:rsidRPr="00D5520D" w:rsidRDefault="007853F5" w:rsidP="00AD5FA3">
      <w:pPr>
        <w:pStyle w:val="paragraph"/>
        <w:numPr>
          <w:ilvl w:val="0"/>
          <w:numId w:val="20"/>
        </w:numPr>
        <w:adjustRightInd w:val="0"/>
        <w:snapToGrid w:val="0"/>
        <w:spacing w:before="120" w:beforeAutospacing="0" w:after="120" w:afterAutospacing="0"/>
        <w:ind w:left="0" w:firstLine="0"/>
        <w:jc w:val="both"/>
        <w:textAlignment w:val="baseline"/>
        <w:rPr>
          <w:rFonts w:eastAsiaTheme="majorBidi"/>
          <w:sz w:val="22"/>
          <w:szCs w:val="22"/>
          <w:lang w:val="en-GB"/>
        </w:rPr>
      </w:pPr>
      <w:r w:rsidRPr="007D4BC9">
        <w:rPr>
          <w:sz w:val="22"/>
          <w:szCs w:val="22"/>
          <w:lang w:val="en-GB"/>
        </w:rPr>
        <w:t>In response to the notification</w:t>
      </w:r>
      <w:r w:rsidRPr="00E62D4B">
        <w:rPr>
          <w:sz w:val="22"/>
          <w:szCs w:val="22"/>
          <w:lang w:val="en-GB"/>
        </w:rPr>
        <w:t>, t</w:t>
      </w:r>
      <w:r w:rsidR="0073369A" w:rsidRPr="00AD5FA3">
        <w:rPr>
          <w:sz w:val="22"/>
          <w:szCs w:val="22"/>
          <w:lang w:val="en-GB"/>
        </w:rPr>
        <w:t>he Secretariat received more than 30 submissions</w:t>
      </w:r>
      <w:r w:rsidR="00544A87" w:rsidRPr="00AD5FA3">
        <w:rPr>
          <w:sz w:val="22"/>
          <w:szCs w:val="22"/>
          <w:lang w:val="en-GB"/>
        </w:rPr>
        <w:t xml:space="preserve"> providing </w:t>
      </w:r>
      <w:r w:rsidR="0073369A" w:rsidRPr="00AD5FA3">
        <w:rPr>
          <w:sz w:val="22"/>
          <w:szCs w:val="22"/>
          <w:lang w:val="en-GB"/>
        </w:rPr>
        <w:t xml:space="preserve">views and information from </w:t>
      </w:r>
      <w:r w:rsidR="00BD1410" w:rsidRPr="00AD5FA3">
        <w:rPr>
          <w:sz w:val="22"/>
          <w:szCs w:val="22"/>
          <w:lang w:val="en-GB"/>
        </w:rPr>
        <w:t xml:space="preserve">Parties to the Convention, </w:t>
      </w:r>
      <w:proofErr w:type="gramStart"/>
      <w:r w:rsidR="00BD1410" w:rsidRPr="00AD5FA3">
        <w:rPr>
          <w:sz w:val="22"/>
          <w:szCs w:val="22"/>
          <w:lang w:val="en-GB"/>
        </w:rPr>
        <w:t>non-Parties</w:t>
      </w:r>
      <w:proofErr w:type="gramEnd"/>
      <w:r w:rsidR="0073369A" w:rsidRPr="00AD5FA3">
        <w:rPr>
          <w:sz w:val="22"/>
          <w:szCs w:val="22"/>
          <w:lang w:val="en-GB"/>
        </w:rPr>
        <w:t xml:space="preserve"> and organizations.</w:t>
      </w:r>
      <w:r w:rsidR="0073369A" w:rsidRPr="007D4BC9">
        <w:rPr>
          <w:rFonts w:eastAsia="Malgun Gothic"/>
          <w:sz w:val="22"/>
          <w:szCs w:val="22"/>
          <w:lang w:val="en-GB"/>
        </w:rPr>
        <w:t xml:space="preserve"> The submissions </w:t>
      </w:r>
      <w:r w:rsidR="000E73A0" w:rsidRPr="007D4BC9">
        <w:rPr>
          <w:rFonts w:eastAsia="Malgun Gothic"/>
          <w:sz w:val="22"/>
          <w:szCs w:val="22"/>
          <w:lang w:val="en-GB"/>
        </w:rPr>
        <w:t>are</w:t>
      </w:r>
      <w:r w:rsidR="0073369A" w:rsidRPr="00E62D4B">
        <w:rPr>
          <w:rFonts w:eastAsia="Malgun Gothic"/>
          <w:sz w:val="22"/>
          <w:szCs w:val="22"/>
          <w:lang w:val="en-GB"/>
        </w:rPr>
        <w:t xml:space="preserve"> available online</w:t>
      </w:r>
      <w:r w:rsidR="00EB7A3E" w:rsidRPr="00E62D4B">
        <w:rPr>
          <w:rFonts w:eastAsia="Malgun Gothic"/>
          <w:sz w:val="22"/>
          <w:szCs w:val="22"/>
          <w:lang w:val="en-GB"/>
        </w:rPr>
        <w:t>.</w:t>
      </w:r>
      <w:r w:rsidR="00BB14BE" w:rsidRPr="007D4BC9">
        <w:rPr>
          <w:rStyle w:val="FootnoteReference"/>
          <w:rFonts w:eastAsia="Malgun Gothic"/>
          <w:szCs w:val="22"/>
          <w:lang w:val="en-GB"/>
        </w:rPr>
        <w:footnoteReference w:id="7"/>
      </w:r>
    </w:p>
    <w:p w14:paraId="49945CFF" w14:textId="11678BCD" w:rsidR="007001EB" w:rsidRPr="00D5520D" w:rsidRDefault="007001EB" w:rsidP="00AD5FA3">
      <w:pPr>
        <w:pStyle w:val="paragraph"/>
        <w:numPr>
          <w:ilvl w:val="0"/>
          <w:numId w:val="20"/>
        </w:numPr>
        <w:adjustRightInd w:val="0"/>
        <w:snapToGrid w:val="0"/>
        <w:spacing w:before="120" w:beforeAutospacing="0" w:after="120" w:afterAutospacing="0"/>
        <w:ind w:left="0" w:firstLine="0"/>
        <w:jc w:val="both"/>
        <w:textAlignment w:val="baseline"/>
        <w:rPr>
          <w:rStyle w:val="normaltextrun"/>
          <w:rFonts w:eastAsia="Malgun Gothic"/>
          <w:sz w:val="22"/>
          <w:szCs w:val="22"/>
          <w:lang w:val="en-GB" w:eastAsia="en-US"/>
        </w:rPr>
      </w:pPr>
      <w:r w:rsidRPr="00D5520D">
        <w:rPr>
          <w:rStyle w:val="normaltextrun"/>
          <w:rFonts w:eastAsiaTheme="majorBidi"/>
          <w:sz w:val="22"/>
          <w:szCs w:val="22"/>
          <w:lang w:val="en-GB"/>
        </w:rPr>
        <w:t>Pursuant to decision 14/20</w:t>
      </w:r>
      <w:r w:rsidR="002E3BAD" w:rsidRPr="00E62D4B">
        <w:rPr>
          <w:rStyle w:val="normaltextrun"/>
          <w:rFonts w:eastAsiaTheme="majorBidi"/>
          <w:sz w:val="22"/>
          <w:szCs w:val="22"/>
          <w:lang w:val="en-GB"/>
        </w:rPr>
        <w:t>, paragraph 11</w:t>
      </w:r>
      <w:r w:rsidRPr="00E62D4B">
        <w:rPr>
          <w:rStyle w:val="normaltextrun"/>
          <w:rFonts w:eastAsiaTheme="majorBidi"/>
          <w:sz w:val="22"/>
          <w:szCs w:val="22"/>
          <w:lang w:val="en-GB"/>
        </w:rPr>
        <w:t xml:space="preserve">, </w:t>
      </w:r>
      <w:r w:rsidR="00D210E6" w:rsidRPr="00E62D4B">
        <w:rPr>
          <w:rStyle w:val="normaltextrun"/>
          <w:rFonts w:eastAsiaTheme="majorBidi"/>
          <w:sz w:val="22"/>
          <w:szCs w:val="22"/>
          <w:lang w:val="en-GB"/>
        </w:rPr>
        <w:t>s</w:t>
      </w:r>
      <w:r w:rsidRPr="00D5520D">
        <w:rPr>
          <w:rStyle w:val="normaltextrun"/>
          <w:rFonts w:eastAsiaTheme="majorBidi"/>
          <w:sz w:val="22"/>
          <w:szCs w:val="22"/>
          <w:lang w:val="en-GB"/>
        </w:rPr>
        <w:t>tudies were to address the following topics:</w:t>
      </w:r>
    </w:p>
    <w:p w14:paraId="5BC0756E" w14:textId="7F6F83CE" w:rsidR="007001EB" w:rsidRPr="007D4BC9" w:rsidRDefault="00136CCD" w:rsidP="00AD5FA3">
      <w:pPr>
        <w:pStyle w:val="paragraph"/>
        <w:numPr>
          <w:ilvl w:val="1"/>
          <w:numId w:val="20"/>
        </w:numPr>
        <w:adjustRightInd w:val="0"/>
        <w:snapToGrid w:val="0"/>
        <w:spacing w:before="120" w:beforeAutospacing="0" w:after="120" w:afterAutospacing="0"/>
        <w:ind w:left="0" w:firstLine="720"/>
        <w:jc w:val="both"/>
        <w:textAlignment w:val="baseline"/>
        <w:rPr>
          <w:rStyle w:val="normaltextrun"/>
          <w:rFonts w:eastAsia="Malgun Gothic"/>
          <w:sz w:val="22"/>
          <w:szCs w:val="22"/>
          <w:lang w:val="en-GB"/>
        </w:rPr>
      </w:pPr>
      <w:r w:rsidRPr="00D5520D">
        <w:rPr>
          <w:rStyle w:val="normaltextrun"/>
          <w:rFonts w:eastAsia="Malgun Gothic"/>
          <w:sz w:val="22"/>
          <w:szCs w:val="22"/>
          <w:lang w:val="en-GB"/>
        </w:rPr>
        <w:lastRenderedPageBreak/>
        <w:t>T</w:t>
      </w:r>
      <w:r w:rsidR="007001EB" w:rsidRPr="00D5520D">
        <w:rPr>
          <w:rStyle w:val="normaltextrun"/>
          <w:rFonts w:eastAsia="Malgun Gothic"/>
          <w:sz w:val="22"/>
          <w:szCs w:val="22"/>
          <w:lang w:val="en-GB"/>
        </w:rPr>
        <w:t>he concept and scope of digital sequence information on genetic resources and how digital sequence information on genetic resources is currently used building on the existing fact-finding and scoping study</w:t>
      </w:r>
      <w:r w:rsidR="006F2943" w:rsidRPr="00D5520D">
        <w:rPr>
          <w:rStyle w:val="normaltextrun"/>
          <w:rFonts w:eastAsia="Malgun Gothic"/>
          <w:sz w:val="22"/>
          <w:szCs w:val="22"/>
          <w:lang w:val="en-GB"/>
        </w:rPr>
        <w:t>;</w:t>
      </w:r>
      <w:r w:rsidR="007001EB" w:rsidRPr="007D4BC9">
        <w:rPr>
          <w:rStyle w:val="FootnoteReference"/>
          <w:rFonts w:eastAsia="Malgun Gothic"/>
          <w:szCs w:val="22"/>
          <w:lang w:val="en-GB"/>
        </w:rPr>
        <w:footnoteReference w:id="8"/>
      </w:r>
    </w:p>
    <w:p w14:paraId="0165F227" w14:textId="74206B8C" w:rsidR="007001EB" w:rsidRPr="00E62D4B" w:rsidRDefault="00136CCD" w:rsidP="00AD5FA3">
      <w:pPr>
        <w:pStyle w:val="paragraph"/>
        <w:numPr>
          <w:ilvl w:val="1"/>
          <w:numId w:val="20"/>
        </w:numPr>
        <w:adjustRightInd w:val="0"/>
        <w:snapToGrid w:val="0"/>
        <w:spacing w:before="120" w:beforeAutospacing="0" w:after="120" w:afterAutospacing="0"/>
        <w:ind w:left="0" w:firstLine="720"/>
        <w:jc w:val="both"/>
        <w:textAlignment w:val="baseline"/>
        <w:rPr>
          <w:rStyle w:val="normaltextrun"/>
          <w:rFonts w:eastAsia="Malgun Gothic"/>
          <w:sz w:val="22"/>
          <w:szCs w:val="22"/>
          <w:lang w:val="en-GB" w:eastAsia="en-US"/>
        </w:rPr>
      </w:pPr>
      <w:r w:rsidRPr="00E62D4B">
        <w:rPr>
          <w:rStyle w:val="normaltextrun"/>
          <w:rFonts w:eastAsia="Malgun Gothic"/>
          <w:sz w:val="22"/>
          <w:szCs w:val="22"/>
          <w:lang w:val="en-GB"/>
        </w:rPr>
        <w:t>O</w:t>
      </w:r>
      <w:r w:rsidR="007001EB" w:rsidRPr="00E62D4B">
        <w:rPr>
          <w:rStyle w:val="normaltextrun"/>
          <w:rFonts w:eastAsia="Malgun Gothic"/>
          <w:sz w:val="22"/>
          <w:szCs w:val="22"/>
          <w:lang w:val="en-GB"/>
        </w:rPr>
        <w:t xml:space="preserve">ngoing developments in the field of traceability of digital information, including how traceability is addressed by databases, and how these could inform discussions on </w:t>
      </w:r>
      <w:proofErr w:type="gramStart"/>
      <w:r w:rsidR="007001EB" w:rsidRPr="00E62D4B">
        <w:rPr>
          <w:rStyle w:val="normaltextrun"/>
          <w:rFonts w:eastAsia="Malgun Gothic"/>
          <w:sz w:val="22"/>
          <w:szCs w:val="22"/>
          <w:lang w:val="en-GB"/>
        </w:rPr>
        <w:t>DSI;</w:t>
      </w:r>
      <w:proofErr w:type="gramEnd"/>
    </w:p>
    <w:p w14:paraId="3F0778F1" w14:textId="4C6B027A" w:rsidR="007001EB" w:rsidRPr="00D5520D" w:rsidRDefault="00136CCD" w:rsidP="00AD5FA3">
      <w:pPr>
        <w:pStyle w:val="paragraph"/>
        <w:numPr>
          <w:ilvl w:val="1"/>
          <w:numId w:val="20"/>
        </w:numPr>
        <w:adjustRightInd w:val="0"/>
        <w:snapToGrid w:val="0"/>
        <w:spacing w:before="120" w:beforeAutospacing="0" w:after="120" w:afterAutospacing="0"/>
        <w:ind w:left="0" w:firstLine="720"/>
        <w:jc w:val="both"/>
        <w:textAlignment w:val="baseline"/>
        <w:rPr>
          <w:rStyle w:val="normaltextrun"/>
          <w:rFonts w:eastAsia="Malgun Gothic"/>
          <w:sz w:val="22"/>
          <w:szCs w:val="22"/>
          <w:lang w:val="en-GB"/>
        </w:rPr>
      </w:pPr>
      <w:r w:rsidRPr="00E62D4B">
        <w:rPr>
          <w:rStyle w:val="normaltextrun"/>
          <w:rFonts w:eastAsia="Malgun Gothic"/>
          <w:sz w:val="22"/>
          <w:szCs w:val="22"/>
          <w:lang w:val="en-GB"/>
        </w:rPr>
        <w:t>P</w:t>
      </w:r>
      <w:r w:rsidR="007001EB" w:rsidRPr="00E62D4B">
        <w:rPr>
          <w:rStyle w:val="normaltextrun"/>
          <w:rFonts w:eastAsia="Malgun Gothic"/>
          <w:sz w:val="22"/>
          <w:szCs w:val="22"/>
          <w:lang w:val="en-GB"/>
        </w:rPr>
        <w:t>ublic and, to the extent possible, private databases of digital sequence information on genetic resources, including the terms and conditions on which access is granted or controlled, the biological scop</w:t>
      </w:r>
      <w:r w:rsidR="007001EB" w:rsidRPr="008A130F">
        <w:rPr>
          <w:rStyle w:val="normaltextrun"/>
          <w:rFonts w:eastAsia="Malgun Gothic"/>
          <w:sz w:val="22"/>
          <w:szCs w:val="22"/>
          <w:lang w:val="en-GB"/>
        </w:rPr>
        <w:t xml:space="preserve">e and the size of the databases, numbers of accessions and their origin, governing policies, and the providers and users of </w:t>
      </w:r>
      <w:proofErr w:type="gramStart"/>
      <w:r w:rsidR="007001EB" w:rsidRPr="00D5520D">
        <w:rPr>
          <w:rStyle w:val="normaltextrun"/>
          <w:rFonts w:eastAsia="Malgun Gothic"/>
          <w:sz w:val="22"/>
          <w:szCs w:val="22"/>
          <w:lang w:val="en-GB"/>
        </w:rPr>
        <w:t>DSI;</w:t>
      </w:r>
      <w:proofErr w:type="gramEnd"/>
    </w:p>
    <w:p w14:paraId="1CB786ED" w14:textId="062FA573" w:rsidR="007001EB" w:rsidRPr="00D5520D" w:rsidRDefault="00CA65BE" w:rsidP="00AD5FA3">
      <w:pPr>
        <w:pStyle w:val="paragraph"/>
        <w:numPr>
          <w:ilvl w:val="1"/>
          <w:numId w:val="20"/>
        </w:numPr>
        <w:adjustRightInd w:val="0"/>
        <w:snapToGrid w:val="0"/>
        <w:spacing w:before="120" w:beforeAutospacing="0" w:after="120" w:afterAutospacing="0"/>
        <w:ind w:left="0" w:firstLine="720"/>
        <w:jc w:val="both"/>
        <w:textAlignment w:val="baseline"/>
        <w:rPr>
          <w:rStyle w:val="normaltextrun"/>
          <w:rFonts w:eastAsia="Malgun Gothic"/>
          <w:sz w:val="22"/>
          <w:szCs w:val="22"/>
          <w:lang w:val="en-GB"/>
        </w:rPr>
      </w:pPr>
      <w:r w:rsidRPr="00D5520D">
        <w:rPr>
          <w:rStyle w:val="normaltextrun"/>
          <w:rFonts w:eastAsia="Malgun Gothic"/>
          <w:sz w:val="22"/>
          <w:szCs w:val="22"/>
          <w:lang w:val="en-GB"/>
        </w:rPr>
        <w:t>H</w:t>
      </w:r>
      <w:r w:rsidR="007001EB" w:rsidRPr="00D5520D">
        <w:rPr>
          <w:rStyle w:val="normaltextrun"/>
          <w:rFonts w:eastAsia="Malgun Gothic"/>
          <w:sz w:val="22"/>
          <w:szCs w:val="22"/>
          <w:lang w:val="en-GB"/>
        </w:rPr>
        <w:t>ow domestic measures address benefit-sharing arising from commercial and non</w:t>
      </w:r>
      <w:r w:rsidR="00E62812" w:rsidRPr="00D5520D">
        <w:rPr>
          <w:rStyle w:val="normaltextrun"/>
          <w:rFonts w:eastAsia="Malgun Gothic"/>
          <w:sz w:val="22"/>
          <w:szCs w:val="22"/>
          <w:lang w:val="en-GB"/>
        </w:rPr>
        <w:noBreakHyphen/>
      </w:r>
      <w:r w:rsidR="007001EB" w:rsidRPr="00D5520D">
        <w:rPr>
          <w:rStyle w:val="normaltextrun"/>
          <w:rFonts w:eastAsia="Malgun Gothic"/>
          <w:sz w:val="22"/>
          <w:szCs w:val="22"/>
          <w:lang w:val="en-GB"/>
        </w:rPr>
        <w:t>commercial use of DSI and address the use of DSI for research and development.</w:t>
      </w:r>
    </w:p>
    <w:p w14:paraId="111171F8" w14:textId="7F7E56C0" w:rsidR="007001EB" w:rsidRPr="00AD5FA3" w:rsidRDefault="00A454B8" w:rsidP="00AD5FA3">
      <w:pPr>
        <w:pStyle w:val="paragraph"/>
        <w:numPr>
          <w:ilvl w:val="0"/>
          <w:numId w:val="20"/>
        </w:numPr>
        <w:adjustRightInd w:val="0"/>
        <w:snapToGrid w:val="0"/>
        <w:spacing w:before="120" w:beforeAutospacing="0" w:after="120" w:afterAutospacing="0"/>
        <w:ind w:left="0" w:firstLine="0"/>
        <w:jc w:val="both"/>
        <w:rPr>
          <w:rFonts w:eastAsia="Malgun Gothic"/>
          <w:sz w:val="22"/>
          <w:szCs w:val="22"/>
          <w:lang w:val="en-GB"/>
        </w:rPr>
      </w:pPr>
      <w:r w:rsidRPr="00303D0F">
        <w:rPr>
          <w:rFonts w:eastAsia="Malgun Gothic"/>
          <w:sz w:val="22"/>
          <w:szCs w:val="22"/>
          <w:lang w:val="en-GB"/>
        </w:rPr>
        <w:t>In n</w:t>
      </w:r>
      <w:r w:rsidR="007001EB" w:rsidRPr="00D5520D">
        <w:rPr>
          <w:rFonts w:eastAsia="Malgun Gothic"/>
          <w:sz w:val="22"/>
          <w:szCs w:val="22"/>
          <w:lang w:val="en-GB"/>
        </w:rPr>
        <w:t xml:space="preserve">otification </w:t>
      </w:r>
      <w:r w:rsidR="007001EB" w:rsidRPr="00AD5FA3">
        <w:rPr>
          <w:rFonts w:eastAsia="Malgun Gothic"/>
          <w:sz w:val="22"/>
          <w:szCs w:val="22"/>
          <w:lang w:val="en-GB"/>
        </w:rPr>
        <w:t>2019-012, referred to in para</w:t>
      </w:r>
      <w:r w:rsidR="00A84983" w:rsidRPr="00303D0F">
        <w:rPr>
          <w:rFonts w:eastAsia="Malgun Gothic"/>
          <w:sz w:val="22"/>
          <w:szCs w:val="22"/>
          <w:lang w:val="en-GB"/>
        </w:rPr>
        <w:t>graph</w:t>
      </w:r>
      <w:r w:rsidR="003D021F" w:rsidRPr="00303D0F">
        <w:rPr>
          <w:rFonts w:eastAsia="Malgun Gothic"/>
          <w:sz w:val="22"/>
          <w:szCs w:val="22"/>
          <w:lang w:val="en-GB"/>
        </w:rPr>
        <w:t> </w:t>
      </w:r>
      <w:r w:rsidR="003D021F" w:rsidRPr="00A27559">
        <w:rPr>
          <w:rFonts w:eastAsia="Malgun Gothic"/>
          <w:sz w:val="22"/>
          <w:szCs w:val="22"/>
          <w:lang w:val="en-GB"/>
        </w:rPr>
        <w:fldChar w:fldCharType="begin"/>
      </w:r>
      <w:r w:rsidR="003D021F" w:rsidRPr="00303D0F">
        <w:rPr>
          <w:rFonts w:eastAsia="Malgun Gothic"/>
          <w:sz w:val="22"/>
          <w:szCs w:val="22"/>
          <w:lang w:val="en-GB"/>
        </w:rPr>
        <w:instrText xml:space="preserve"> REF _Ref76567443 \r \h </w:instrText>
      </w:r>
      <w:r w:rsidR="00303D0F">
        <w:rPr>
          <w:rFonts w:eastAsia="Malgun Gothic"/>
          <w:sz w:val="22"/>
          <w:szCs w:val="22"/>
          <w:lang w:val="en-GB"/>
        </w:rPr>
        <w:instrText xml:space="preserve"> \* MERGEFORMAT </w:instrText>
      </w:r>
      <w:r w:rsidR="003D021F" w:rsidRPr="00A27559">
        <w:rPr>
          <w:rFonts w:eastAsia="Malgun Gothic"/>
          <w:sz w:val="22"/>
          <w:szCs w:val="22"/>
          <w:lang w:val="en-GB"/>
        </w:rPr>
      </w:r>
      <w:r w:rsidR="003D021F" w:rsidRPr="00A27559">
        <w:rPr>
          <w:rFonts w:eastAsia="Malgun Gothic"/>
          <w:sz w:val="22"/>
          <w:szCs w:val="22"/>
          <w:lang w:val="en-GB"/>
        </w:rPr>
        <w:fldChar w:fldCharType="separate"/>
      </w:r>
      <w:r w:rsidR="003D021F" w:rsidRPr="00303D0F">
        <w:rPr>
          <w:rFonts w:eastAsia="Malgun Gothic"/>
          <w:sz w:val="22"/>
          <w:szCs w:val="22"/>
          <w:cs/>
          <w:lang w:val="en-GB"/>
        </w:rPr>
        <w:t>‎</w:t>
      </w:r>
      <w:r w:rsidR="003D021F" w:rsidRPr="00303D0F">
        <w:rPr>
          <w:rFonts w:eastAsia="Malgun Gothic"/>
          <w:sz w:val="22"/>
          <w:szCs w:val="22"/>
          <w:lang w:val="en-GB"/>
        </w:rPr>
        <w:t>9</w:t>
      </w:r>
      <w:r w:rsidR="003D021F" w:rsidRPr="00A27559">
        <w:rPr>
          <w:rFonts w:eastAsia="Malgun Gothic"/>
          <w:sz w:val="22"/>
          <w:szCs w:val="22"/>
          <w:lang w:val="en-GB"/>
        </w:rPr>
        <w:fldChar w:fldCharType="end"/>
      </w:r>
      <w:r w:rsidR="007001EB" w:rsidRPr="00AD5FA3">
        <w:rPr>
          <w:rFonts w:eastAsia="Malgun Gothic"/>
          <w:sz w:val="22"/>
          <w:szCs w:val="22"/>
          <w:lang w:val="en-GB"/>
        </w:rPr>
        <w:t xml:space="preserve"> above, </w:t>
      </w:r>
      <w:r w:rsidR="00A84983" w:rsidRPr="00303D0F">
        <w:rPr>
          <w:rFonts w:eastAsia="Malgun Gothic"/>
          <w:sz w:val="22"/>
          <w:szCs w:val="22"/>
          <w:lang w:val="en-GB"/>
        </w:rPr>
        <w:t xml:space="preserve">the Executive Secretary </w:t>
      </w:r>
      <w:r w:rsidR="007001EB" w:rsidRPr="00AD5FA3">
        <w:rPr>
          <w:rFonts w:eastAsia="Malgun Gothic"/>
          <w:sz w:val="22"/>
          <w:szCs w:val="22"/>
          <w:lang w:val="en-GB"/>
        </w:rPr>
        <w:t xml:space="preserve">called for expressions of interest to undertake the studies and included a tentative timeline for the implementation of activities related to DSI. </w:t>
      </w:r>
      <w:r w:rsidR="00285787" w:rsidRPr="00303D0F">
        <w:rPr>
          <w:rFonts w:eastAsia="Malgun Gothic"/>
          <w:sz w:val="22"/>
          <w:szCs w:val="22"/>
          <w:lang w:val="en-GB"/>
        </w:rPr>
        <w:t>In addition, the Executive Secretary issued notification 2019-0</w:t>
      </w:r>
      <w:r w:rsidR="00D3199D" w:rsidRPr="00AD5FA3">
        <w:rPr>
          <w:rFonts w:eastAsia="Malgun Gothic"/>
          <w:sz w:val="22"/>
          <w:szCs w:val="22"/>
          <w:lang w:val="en-GB"/>
        </w:rPr>
        <w:t>54</w:t>
      </w:r>
      <w:r w:rsidR="00285787" w:rsidRPr="00303D0F">
        <w:rPr>
          <w:rFonts w:eastAsia="Malgun Gothic"/>
          <w:sz w:val="22"/>
          <w:szCs w:val="22"/>
          <w:lang w:val="en-GB"/>
        </w:rPr>
        <w:t xml:space="preserve"> (19 June 2019)</w:t>
      </w:r>
      <w:r w:rsidR="00285787" w:rsidRPr="00303D0F">
        <w:rPr>
          <w:rStyle w:val="FootnoteReference"/>
          <w:rFonts w:eastAsia="Malgun Gothic"/>
          <w:szCs w:val="22"/>
          <w:lang w:val="en-GB"/>
        </w:rPr>
        <w:footnoteReference w:id="9"/>
      </w:r>
      <w:r w:rsidR="00285787" w:rsidRPr="00303D0F">
        <w:rPr>
          <w:rFonts w:eastAsia="Malgun Gothic"/>
          <w:sz w:val="22"/>
          <w:szCs w:val="22"/>
          <w:lang w:val="en-GB"/>
        </w:rPr>
        <w:t xml:space="preserve"> inviting Parties and other Governments to complete a survey on domestic measures addressing benefit-sharing from </w:t>
      </w:r>
      <w:r w:rsidR="004134A0" w:rsidRPr="00303D0F">
        <w:rPr>
          <w:rFonts w:eastAsia="Malgun Gothic"/>
          <w:sz w:val="22"/>
          <w:szCs w:val="22"/>
          <w:lang w:val="en-GB"/>
        </w:rPr>
        <w:t>DSI</w:t>
      </w:r>
      <w:r w:rsidR="00285787" w:rsidRPr="00303D0F">
        <w:rPr>
          <w:rFonts w:eastAsia="Malgun Gothic"/>
          <w:sz w:val="22"/>
          <w:szCs w:val="22"/>
          <w:lang w:val="en-GB"/>
        </w:rPr>
        <w:t>, as a contribution to the study commissioned on this topic. All four studies, commissioned thanks to the financial support provided by the European Union and Norway, were opened for peer</w:t>
      </w:r>
      <w:r w:rsidR="005327A6" w:rsidRPr="00303D0F">
        <w:rPr>
          <w:rFonts w:eastAsia="Malgun Gothic"/>
          <w:sz w:val="22"/>
          <w:szCs w:val="22"/>
          <w:lang w:val="en-GB"/>
        </w:rPr>
        <w:t xml:space="preserve"> </w:t>
      </w:r>
      <w:r w:rsidR="00285787" w:rsidRPr="00D5520D">
        <w:rPr>
          <w:rFonts w:eastAsia="Malgun Gothic"/>
          <w:sz w:val="22"/>
          <w:szCs w:val="22"/>
          <w:lang w:val="en-GB"/>
        </w:rPr>
        <w:t>review per notification 2019-094 (22 October 2019)</w:t>
      </w:r>
      <w:r w:rsidR="00E62812" w:rsidRPr="00D5520D">
        <w:rPr>
          <w:rFonts w:eastAsia="Malgun Gothic"/>
          <w:sz w:val="22"/>
          <w:szCs w:val="22"/>
          <w:lang w:val="en-GB"/>
        </w:rPr>
        <w:t>.</w:t>
      </w:r>
      <w:r w:rsidR="00285787" w:rsidRPr="00303D0F">
        <w:rPr>
          <w:rStyle w:val="FootnoteReference"/>
          <w:rFonts w:eastAsia="Malgun Gothic"/>
          <w:szCs w:val="22"/>
          <w:lang w:val="en-GB"/>
        </w:rPr>
        <w:footnoteReference w:id="10"/>
      </w:r>
      <w:r w:rsidR="00285787" w:rsidRPr="00303D0F">
        <w:rPr>
          <w:rFonts w:eastAsia="Malgun Gothic"/>
          <w:sz w:val="22"/>
          <w:szCs w:val="22"/>
          <w:lang w:val="en-GB"/>
        </w:rPr>
        <w:t xml:space="preserve"> </w:t>
      </w:r>
      <w:r w:rsidR="00BC068E" w:rsidRPr="00AD5FA3">
        <w:rPr>
          <w:sz w:val="22"/>
          <w:szCs w:val="22"/>
          <w:lang w:val="en-GB"/>
        </w:rPr>
        <w:t xml:space="preserve">The studies were then finalized by the respective authors, </w:t>
      </w:r>
      <w:proofErr w:type="gramStart"/>
      <w:r w:rsidR="00BC068E" w:rsidRPr="00AD5FA3">
        <w:rPr>
          <w:sz w:val="22"/>
          <w:szCs w:val="22"/>
          <w:lang w:val="en-GB"/>
        </w:rPr>
        <w:t>taking into account</w:t>
      </w:r>
      <w:proofErr w:type="gramEnd"/>
      <w:r w:rsidR="00BC068E" w:rsidRPr="00AD5FA3">
        <w:rPr>
          <w:sz w:val="22"/>
          <w:szCs w:val="22"/>
          <w:lang w:val="en-GB"/>
        </w:rPr>
        <w:t xml:space="preserve"> </w:t>
      </w:r>
      <w:r w:rsidR="00EC1203" w:rsidRPr="00AD5FA3">
        <w:rPr>
          <w:sz w:val="22"/>
          <w:szCs w:val="22"/>
          <w:lang w:val="en-GB"/>
        </w:rPr>
        <w:t>comments</w:t>
      </w:r>
      <w:r w:rsidR="00BC068E" w:rsidRPr="00AD5FA3">
        <w:rPr>
          <w:sz w:val="22"/>
          <w:szCs w:val="22"/>
          <w:lang w:val="en-GB"/>
        </w:rPr>
        <w:t xml:space="preserve"> received within the </w:t>
      </w:r>
      <w:r w:rsidR="000E73A0" w:rsidRPr="00AD5FA3">
        <w:rPr>
          <w:sz w:val="22"/>
          <w:szCs w:val="22"/>
          <w:lang w:val="en-GB"/>
        </w:rPr>
        <w:t xml:space="preserve">period of </w:t>
      </w:r>
      <w:r w:rsidR="00AE4A5D" w:rsidRPr="00AD5FA3">
        <w:rPr>
          <w:sz w:val="22"/>
          <w:szCs w:val="22"/>
          <w:lang w:val="en-GB"/>
        </w:rPr>
        <w:t xml:space="preserve">four </w:t>
      </w:r>
      <w:r w:rsidR="00157D57" w:rsidRPr="00AD5FA3">
        <w:rPr>
          <w:sz w:val="22"/>
          <w:szCs w:val="22"/>
          <w:lang w:val="en-GB"/>
        </w:rPr>
        <w:t>weeks</w:t>
      </w:r>
      <w:r w:rsidR="000E73A0" w:rsidRPr="00AD5FA3">
        <w:rPr>
          <w:sz w:val="22"/>
          <w:szCs w:val="22"/>
          <w:lang w:val="en-GB"/>
        </w:rPr>
        <w:t xml:space="preserve"> allocated</w:t>
      </w:r>
      <w:r w:rsidR="00BC068E" w:rsidRPr="00AD5FA3">
        <w:rPr>
          <w:sz w:val="22"/>
          <w:szCs w:val="22"/>
          <w:lang w:val="en-GB"/>
        </w:rPr>
        <w:t xml:space="preserve"> for each study.</w:t>
      </w:r>
      <w:r w:rsidR="00157D57" w:rsidRPr="00AD5FA3">
        <w:rPr>
          <w:sz w:val="22"/>
          <w:szCs w:val="22"/>
          <w:lang w:val="en-GB"/>
        </w:rPr>
        <w:t xml:space="preserve"> The </w:t>
      </w:r>
      <w:r w:rsidR="002962D6" w:rsidRPr="00AD5FA3">
        <w:rPr>
          <w:sz w:val="22"/>
          <w:szCs w:val="22"/>
          <w:lang w:val="en-GB"/>
        </w:rPr>
        <w:t xml:space="preserve">peer-review </w:t>
      </w:r>
      <w:r w:rsidR="00157D57" w:rsidRPr="00AD5FA3">
        <w:rPr>
          <w:sz w:val="22"/>
          <w:szCs w:val="22"/>
          <w:lang w:val="en-GB"/>
        </w:rPr>
        <w:t xml:space="preserve">comments </w:t>
      </w:r>
      <w:r w:rsidR="002962D6" w:rsidRPr="00AD5FA3">
        <w:rPr>
          <w:sz w:val="22"/>
          <w:szCs w:val="22"/>
          <w:lang w:val="en-GB"/>
        </w:rPr>
        <w:t>are available online</w:t>
      </w:r>
      <w:r w:rsidR="00E62812" w:rsidRPr="00AD5FA3">
        <w:rPr>
          <w:sz w:val="22"/>
          <w:szCs w:val="22"/>
          <w:lang w:val="en-GB"/>
        </w:rPr>
        <w:t>.</w:t>
      </w:r>
      <w:r w:rsidR="002962D6" w:rsidRPr="00AD5FA3">
        <w:rPr>
          <w:rStyle w:val="FootnoteReference"/>
          <w:szCs w:val="22"/>
          <w:lang w:val="en-GB"/>
        </w:rPr>
        <w:footnoteReference w:id="11"/>
      </w:r>
    </w:p>
    <w:p w14:paraId="4A177C0B" w14:textId="2CD2F99D" w:rsidR="00777B13" w:rsidRPr="00D5520D" w:rsidRDefault="00777B13" w:rsidP="00AD5FA3">
      <w:pPr>
        <w:pStyle w:val="Heading2"/>
        <w:numPr>
          <w:ilvl w:val="0"/>
          <w:numId w:val="30"/>
        </w:numPr>
        <w:tabs>
          <w:tab w:val="clear" w:pos="720"/>
          <w:tab w:val="left" w:pos="1134"/>
        </w:tabs>
        <w:adjustRightInd w:val="0"/>
        <w:snapToGrid w:val="0"/>
        <w:ind w:left="1134" w:hanging="567"/>
        <w:jc w:val="left"/>
        <w:rPr>
          <w:rStyle w:val="normaltextrun"/>
          <w:rFonts w:eastAsia="Malgun Gothic"/>
          <w:b w:val="0"/>
          <w:bCs w:val="0"/>
          <w:iCs w:val="0"/>
          <w:sz w:val="24"/>
          <w:szCs w:val="22"/>
          <w:lang w:val="en-US" w:eastAsia="zh-CN"/>
        </w:rPr>
      </w:pPr>
      <w:r w:rsidRPr="00E62D4B">
        <w:rPr>
          <w:rStyle w:val="normaltextrun"/>
          <w:rFonts w:eastAsia="Malgun Gothic"/>
          <w:szCs w:val="22"/>
        </w:rPr>
        <w:t xml:space="preserve">Meeting of the </w:t>
      </w:r>
      <w:r w:rsidR="00AB54E9" w:rsidRPr="00E62D4B">
        <w:rPr>
          <w:rStyle w:val="normaltextrun"/>
          <w:rFonts w:eastAsia="Malgun Gothic"/>
          <w:szCs w:val="22"/>
        </w:rPr>
        <w:t xml:space="preserve">extended </w:t>
      </w:r>
      <w:r w:rsidRPr="00E62D4B">
        <w:rPr>
          <w:rStyle w:val="normaltextrun"/>
          <w:rFonts w:eastAsia="Malgun Gothic"/>
          <w:szCs w:val="22"/>
        </w:rPr>
        <w:t>Ad Hoc Technical Expert Group on D</w:t>
      </w:r>
      <w:r w:rsidR="00A05636" w:rsidRPr="00E62D4B">
        <w:rPr>
          <w:rStyle w:val="normaltextrun"/>
          <w:rFonts w:eastAsia="Malgun Gothic"/>
          <w:szCs w:val="22"/>
        </w:rPr>
        <w:t xml:space="preserve">igital </w:t>
      </w:r>
      <w:r w:rsidRPr="00E62D4B">
        <w:rPr>
          <w:rStyle w:val="normaltextrun"/>
          <w:rFonts w:eastAsia="Malgun Gothic"/>
          <w:szCs w:val="22"/>
        </w:rPr>
        <w:t>S</w:t>
      </w:r>
      <w:r w:rsidR="00A05636" w:rsidRPr="00E62D4B">
        <w:rPr>
          <w:rStyle w:val="normaltextrun"/>
          <w:rFonts w:eastAsia="Malgun Gothic"/>
          <w:szCs w:val="22"/>
        </w:rPr>
        <w:t xml:space="preserve">equence </w:t>
      </w:r>
      <w:r w:rsidRPr="00E62D4B">
        <w:rPr>
          <w:rStyle w:val="normaltextrun"/>
          <w:rFonts w:eastAsia="Malgun Gothic"/>
          <w:szCs w:val="22"/>
        </w:rPr>
        <w:t>I</w:t>
      </w:r>
      <w:r w:rsidR="00A05636" w:rsidRPr="00E62D4B">
        <w:rPr>
          <w:rStyle w:val="normaltextrun"/>
          <w:rFonts w:eastAsia="Malgun Gothic"/>
          <w:szCs w:val="22"/>
        </w:rPr>
        <w:t>nformation on Genetic Resources</w:t>
      </w:r>
    </w:p>
    <w:p w14:paraId="15BC691C" w14:textId="34BECB3C" w:rsidR="007001EB" w:rsidRPr="00E62D4B" w:rsidRDefault="007001EB" w:rsidP="00AD5FA3">
      <w:pPr>
        <w:pStyle w:val="paragraph"/>
        <w:numPr>
          <w:ilvl w:val="0"/>
          <w:numId w:val="20"/>
        </w:numPr>
        <w:adjustRightInd w:val="0"/>
        <w:snapToGrid w:val="0"/>
        <w:spacing w:before="120" w:beforeAutospacing="0" w:after="120" w:afterAutospacing="0"/>
        <w:ind w:left="0" w:firstLine="0"/>
        <w:jc w:val="both"/>
        <w:textAlignment w:val="baseline"/>
        <w:rPr>
          <w:rFonts w:eastAsiaTheme="majorBidi"/>
          <w:sz w:val="22"/>
          <w:szCs w:val="22"/>
          <w:lang w:val="en-GB"/>
        </w:rPr>
      </w:pPr>
      <w:r w:rsidRPr="008A130F">
        <w:rPr>
          <w:rFonts w:eastAsia="Malgun Gothic"/>
          <w:sz w:val="22"/>
          <w:szCs w:val="22"/>
          <w:lang w:val="en-GB"/>
        </w:rPr>
        <w:t>By notification 2019-053 (12 June 2019)</w:t>
      </w:r>
      <w:r w:rsidR="00A05636" w:rsidRPr="008A130F">
        <w:rPr>
          <w:rFonts w:eastAsia="Malgun Gothic"/>
          <w:sz w:val="22"/>
          <w:szCs w:val="22"/>
          <w:lang w:val="en-GB"/>
        </w:rPr>
        <w:t>,</w:t>
      </w:r>
      <w:r w:rsidRPr="00E62D4B">
        <w:rPr>
          <w:rStyle w:val="FootnoteReference"/>
          <w:rFonts w:eastAsia="Malgun Gothic"/>
          <w:szCs w:val="22"/>
          <w:lang w:val="en-GB"/>
        </w:rPr>
        <w:footnoteReference w:id="12"/>
      </w:r>
      <w:r w:rsidRPr="00E62D4B">
        <w:rPr>
          <w:rFonts w:eastAsia="Malgun Gothic"/>
          <w:sz w:val="22"/>
          <w:szCs w:val="22"/>
          <w:lang w:val="en-GB"/>
        </w:rPr>
        <w:t xml:space="preserve"> the Executive Secretary invited nominations to the </w:t>
      </w:r>
      <w:r w:rsidR="005361DD" w:rsidRPr="00AD5FA3">
        <w:rPr>
          <w:rStyle w:val="normaltextrun"/>
          <w:rFonts w:eastAsia="Malgun Gothic"/>
          <w:sz w:val="22"/>
          <w:szCs w:val="22"/>
          <w:lang w:val="en-GB"/>
        </w:rPr>
        <w:t>Ad</w:t>
      </w:r>
      <w:r w:rsidR="007E20D1" w:rsidRPr="00E62D4B">
        <w:rPr>
          <w:rStyle w:val="normaltextrun"/>
          <w:rFonts w:eastAsia="Malgun Gothic"/>
          <w:sz w:val="22"/>
          <w:szCs w:val="22"/>
          <w:lang w:val="en-GB"/>
        </w:rPr>
        <w:t> </w:t>
      </w:r>
      <w:r w:rsidR="005361DD" w:rsidRPr="00AD5FA3">
        <w:rPr>
          <w:rStyle w:val="normaltextrun"/>
          <w:rFonts w:eastAsia="Malgun Gothic"/>
          <w:sz w:val="22"/>
          <w:szCs w:val="22"/>
          <w:lang w:val="en-GB"/>
        </w:rPr>
        <w:t>Hoc Technical Expert Group</w:t>
      </w:r>
      <w:r w:rsidR="005361DD" w:rsidRPr="00E62D4B">
        <w:rPr>
          <w:rFonts w:eastAsia="Malgun Gothic"/>
          <w:sz w:val="22"/>
          <w:szCs w:val="22"/>
          <w:lang w:val="en-GB"/>
        </w:rPr>
        <w:t xml:space="preserve"> </w:t>
      </w:r>
      <w:r w:rsidR="0060584A" w:rsidRPr="00E62D4B">
        <w:rPr>
          <w:rFonts w:eastAsia="Malgun Gothic"/>
          <w:sz w:val="22"/>
          <w:szCs w:val="22"/>
          <w:lang w:val="en-GB"/>
        </w:rPr>
        <w:t xml:space="preserve">(AHTEG) </w:t>
      </w:r>
      <w:r w:rsidRPr="00E62D4B">
        <w:rPr>
          <w:rFonts w:eastAsia="Malgun Gothic"/>
          <w:sz w:val="22"/>
          <w:szCs w:val="22"/>
          <w:lang w:val="en-GB"/>
        </w:rPr>
        <w:t>on D</w:t>
      </w:r>
      <w:r w:rsidR="00AE4A5D" w:rsidRPr="00E62D4B">
        <w:rPr>
          <w:rFonts w:eastAsia="Malgun Gothic"/>
          <w:sz w:val="22"/>
          <w:szCs w:val="22"/>
          <w:lang w:val="en-GB"/>
        </w:rPr>
        <w:t xml:space="preserve">igital </w:t>
      </w:r>
      <w:r w:rsidRPr="00E62D4B">
        <w:rPr>
          <w:rFonts w:eastAsia="Malgun Gothic"/>
          <w:sz w:val="22"/>
          <w:szCs w:val="22"/>
          <w:lang w:val="en-GB"/>
        </w:rPr>
        <w:t>S</w:t>
      </w:r>
      <w:r w:rsidR="00AE4A5D" w:rsidRPr="00E62D4B">
        <w:rPr>
          <w:rFonts w:eastAsia="Malgun Gothic"/>
          <w:sz w:val="22"/>
          <w:szCs w:val="22"/>
          <w:lang w:val="en-GB"/>
        </w:rPr>
        <w:t xml:space="preserve">equence </w:t>
      </w:r>
      <w:r w:rsidRPr="00E62D4B">
        <w:rPr>
          <w:rFonts w:eastAsia="Malgun Gothic"/>
          <w:sz w:val="22"/>
          <w:szCs w:val="22"/>
          <w:lang w:val="en-GB"/>
        </w:rPr>
        <w:t>I</w:t>
      </w:r>
      <w:r w:rsidR="00AE4A5D" w:rsidRPr="00E62D4B">
        <w:rPr>
          <w:rFonts w:eastAsia="Malgun Gothic"/>
          <w:sz w:val="22"/>
          <w:szCs w:val="22"/>
          <w:lang w:val="en-GB"/>
        </w:rPr>
        <w:t>nformation on Genetic Resources</w:t>
      </w:r>
      <w:r w:rsidRPr="00E62D4B">
        <w:rPr>
          <w:rFonts w:eastAsia="Malgun Gothic"/>
          <w:sz w:val="22"/>
          <w:szCs w:val="22"/>
          <w:lang w:val="en-GB"/>
        </w:rPr>
        <w:t>. The composition of the AHTEG was announced in notification 2019-069 (28 October 2019)</w:t>
      </w:r>
      <w:r w:rsidR="00A05636" w:rsidRPr="00E62D4B">
        <w:rPr>
          <w:rFonts w:eastAsia="Malgun Gothic"/>
          <w:sz w:val="22"/>
          <w:szCs w:val="22"/>
          <w:lang w:val="en-GB"/>
        </w:rPr>
        <w:t>.</w:t>
      </w:r>
      <w:r w:rsidRPr="00E62D4B">
        <w:rPr>
          <w:rStyle w:val="FootnoteReference"/>
          <w:rFonts w:eastAsia="Malgun Gothic"/>
          <w:szCs w:val="22"/>
          <w:lang w:val="en-GB"/>
        </w:rPr>
        <w:footnoteReference w:id="13"/>
      </w:r>
    </w:p>
    <w:p w14:paraId="200A829A" w14:textId="1687966A" w:rsidR="00777B13" w:rsidRPr="00AD5FA3" w:rsidRDefault="00621928" w:rsidP="00AD5FA3">
      <w:pPr>
        <w:pStyle w:val="paragraph"/>
        <w:numPr>
          <w:ilvl w:val="0"/>
          <w:numId w:val="20"/>
        </w:numPr>
        <w:adjustRightInd w:val="0"/>
        <w:snapToGrid w:val="0"/>
        <w:spacing w:before="120" w:beforeAutospacing="0" w:after="120" w:afterAutospacing="0"/>
        <w:ind w:left="0" w:firstLine="0"/>
        <w:jc w:val="both"/>
        <w:rPr>
          <w:rFonts w:eastAsia="Malgun Gothic"/>
          <w:sz w:val="22"/>
          <w:szCs w:val="22"/>
          <w:lang w:val="en-GB"/>
        </w:rPr>
      </w:pPr>
      <w:r w:rsidRPr="00AD5FA3">
        <w:rPr>
          <w:sz w:val="22"/>
          <w:szCs w:val="22"/>
          <w:lang w:val="en-GB"/>
        </w:rPr>
        <w:t>Due to circumstances arising from the COVID-19 pandemic, t</w:t>
      </w:r>
      <w:r w:rsidR="42E687B5" w:rsidRPr="00AD5FA3">
        <w:rPr>
          <w:sz w:val="22"/>
          <w:szCs w:val="22"/>
          <w:lang w:val="en-GB"/>
        </w:rPr>
        <w:t>he AHTEG met virtually from 17 to 20 March 2020,</w:t>
      </w:r>
      <w:r w:rsidR="006C1FA6" w:rsidRPr="00AD5FA3">
        <w:rPr>
          <w:sz w:val="22"/>
          <w:szCs w:val="22"/>
          <w:lang w:val="en-GB"/>
        </w:rPr>
        <w:t xml:space="preserve"> </w:t>
      </w:r>
      <w:r w:rsidRPr="00E62D4B">
        <w:rPr>
          <w:rFonts w:eastAsia="Malgun Gothic"/>
          <w:sz w:val="22"/>
          <w:szCs w:val="22"/>
          <w:lang w:val="en-GB"/>
        </w:rPr>
        <w:t>with financial support from the European Union.</w:t>
      </w:r>
    </w:p>
    <w:p w14:paraId="70686B99" w14:textId="6AA21D46" w:rsidR="00935399" w:rsidRPr="00AD5FA3" w:rsidRDefault="00777B13" w:rsidP="00AD5FA3">
      <w:pPr>
        <w:pStyle w:val="paragraph"/>
        <w:numPr>
          <w:ilvl w:val="0"/>
          <w:numId w:val="20"/>
        </w:numPr>
        <w:adjustRightInd w:val="0"/>
        <w:snapToGrid w:val="0"/>
        <w:spacing w:before="120" w:beforeAutospacing="0" w:after="120" w:afterAutospacing="0"/>
        <w:ind w:left="0" w:firstLine="0"/>
        <w:jc w:val="both"/>
        <w:textAlignment w:val="baseline"/>
        <w:rPr>
          <w:rFonts w:eastAsia="Malgun Gothic"/>
          <w:sz w:val="22"/>
          <w:szCs w:val="22"/>
          <w:lang w:val="en-GB"/>
        </w:rPr>
      </w:pPr>
      <w:r w:rsidRPr="00AD5FA3">
        <w:rPr>
          <w:sz w:val="22"/>
          <w:szCs w:val="22"/>
          <w:lang w:val="en-GB"/>
        </w:rPr>
        <w:t>As set out in decision 14/20</w:t>
      </w:r>
      <w:r w:rsidR="436AB9D7" w:rsidRPr="00AD5FA3">
        <w:rPr>
          <w:sz w:val="22"/>
          <w:szCs w:val="22"/>
          <w:lang w:val="en-GB"/>
        </w:rPr>
        <w:t>,</w:t>
      </w:r>
      <w:r w:rsidRPr="00AD5FA3">
        <w:rPr>
          <w:sz w:val="22"/>
          <w:szCs w:val="22"/>
          <w:lang w:val="en-GB"/>
        </w:rPr>
        <w:t xml:space="preserve"> paragraph 11, the AHTEG was to:</w:t>
      </w:r>
    </w:p>
    <w:p w14:paraId="0328FF7C" w14:textId="6849EC2E" w:rsidR="00777B13" w:rsidRPr="00AD5FA3" w:rsidRDefault="00777B13" w:rsidP="00AD5FA3">
      <w:pPr>
        <w:pStyle w:val="paragraph"/>
        <w:numPr>
          <w:ilvl w:val="1"/>
          <w:numId w:val="20"/>
        </w:numPr>
        <w:adjustRightInd w:val="0"/>
        <w:snapToGrid w:val="0"/>
        <w:spacing w:before="120" w:beforeAutospacing="0" w:after="120" w:afterAutospacing="0"/>
        <w:ind w:left="0" w:firstLine="709"/>
        <w:jc w:val="both"/>
        <w:textAlignment w:val="baseline"/>
        <w:rPr>
          <w:rFonts w:eastAsia="Malgun Gothic"/>
          <w:sz w:val="22"/>
          <w:szCs w:val="22"/>
          <w:lang w:val="en-GB"/>
        </w:rPr>
      </w:pPr>
      <w:r w:rsidRPr="00AD5FA3">
        <w:rPr>
          <w:sz w:val="22"/>
          <w:szCs w:val="22"/>
          <w:lang w:val="en-GB"/>
        </w:rPr>
        <w:t>Consider the compilation and synthesis of views and information and the peer-reviewed studies</w:t>
      </w:r>
      <w:r w:rsidR="00C6363B" w:rsidRPr="00AD5FA3">
        <w:rPr>
          <w:sz w:val="22"/>
          <w:szCs w:val="22"/>
          <w:lang w:val="en-GB"/>
        </w:rPr>
        <w:t xml:space="preserve"> referred</w:t>
      </w:r>
      <w:r w:rsidR="006650B5" w:rsidRPr="00AD5FA3">
        <w:rPr>
          <w:sz w:val="22"/>
          <w:szCs w:val="22"/>
          <w:lang w:val="en-GB"/>
        </w:rPr>
        <w:t xml:space="preserve"> to in paragraph</w:t>
      </w:r>
      <w:r w:rsidR="4007CE8D" w:rsidRPr="00AD5FA3">
        <w:rPr>
          <w:sz w:val="22"/>
          <w:szCs w:val="22"/>
          <w:lang w:val="en-GB"/>
        </w:rPr>
        <w:t xml:space="preserve">s 9 and 10 of the </w:t>
      </w:r>
      <w:proofErr w:type="gramStart"/>
      <w:r w:rsidR="4007CE8D" w:rsidRPr="00AD5FA3">
        <w:rPr>
          <w:sz w:val="22"/>
          <w:szCs w:val="22"/>
          <w:lang w:val="en-GB"/>
        </w:rPr>
        <w:t>decision</w:t>
      </w:r>
      <w:r w:rsidRPr="00AD5FA3">
        <w:rPr>
          <w:sz w:val="22"/>
          <w:szCs w:val="22"/>
          <w:lang w:val="en-GB"/>
        </w:rPr>
        <w:t>;</w:t>
      </w:r>
      <w:proofErr w:type="gramEnd"/>
    </w:p>
    <w:p w14:paraId="56DDD98A" w14:textId="76F6942C" w:rsidR="00777B13" w:rsidRPr="00AD5FA3" w:rsidRDefault="00777B13" w:rsidP="00AD5FA3">
      <w:pPr>
        <w:pStyle w:val="paragraph"/>
        <w:numPr>
          <w:ilvl w:val="1"/>
          <w:numId w:val="20"/>
        </w:numPr>
        <w:adjustRightInd w:val="0"/>
        <w:snapToGrid w:val="0"/>
        <w:spacing w:before="120" w:beforeAutospacing="0" w:after="120" w:afterAutospacing="0"/>
        <w:ind w:left="0" w:firstLine="709"/>
        <w:jc w:val="both"/>
        <w:textAlignment w:val="baseline"/>
        <w:rPr>
          <w:rFonts w:eastAsia="Malgun Gothic"/>
          <w:sz w:val="22"/>
          <w:szCs w:val="22"/>
          <w:lang w:val="en-GB"/>
        </w:rPr>
      </w:pPr>
      <w:r w:rsidRPr="00AD5FA3">
        <w:rPr>
          <w:sz w:val="22"/>
          <w:szCs w:val="22"/>
          <w:lang w:val="en-GB"/>
        </w:rPr>
        <w:t xml:space="preserve">Develop options for operational terms and their implications to provide conceptual clarity on </w:t>
      </w:r>
      <w:r w:rsidR="00A952A9" w:rsidRPr="00AD5FA3">
        <w:rPr>
          <w:sz w:val="22"/>
          <w:szCs w:val="22"/>
          <w:lang w:val="en-GB"/>
        </w:rPr>
        <w:t>DSI</w:t>
      </w:r>
      <w:r w:rsidRPr="00AD5FA3">
        <w:rPr>
          <w:sz w:val="22"/>
          <w:szCs w:val="22"/>
          <w:lang w:val="en-GB"/>
        </w:rPr>
        <w:t xml:space="preserve">, considering in particular the study on the concept and scope of </w:t>
      </w:r>
      <w:r w:rsidR="00E830B7" w:rsidRPr="00AD5FA3">
        <w:rPr>
          <w:sz w:val="22"/>
          <w:szCs w:val="22"/>
          <w:lang w:val="en-GB"/>
        </w:rPr>
        <w:t>DSI</w:t>
      </w:r>
      <w:r w:rsidRPr="00AD5FA3">
        <w:rPr>
          <w:sz w:val="22"/>
          <w:szCs w:val="22"/>
          <w:lang w:val="en-GB"/>
        </w:rPr>
        <w:t xml:space="preserve"> and how </w:t>
      </w:r>
      <w:r w:rsidR="00E830B7" w:rsidRPr="00AD5FA3">
        <w:rPr>
          <w:sz w:val="22"/>
          <w:szCs w:val="22"/>
          <w:lang w:val="en-GB"/>
        </w:rPr>
        <w:t>DSI</w:t>
      </w:r>
      <w:r w:rsidRPr="00AD5FA3">
        <w:rPr>
          <w:sz w:val="22"/>
          <w:szCs w:val="22"/>
          <w:lang w:val="en-GB"/>
        </w:rPr>
        <w:t xml:space="preserve"> is currently used</w:t>
      </w:r>
      <w:r w:rsidR="00255F69" w:rsidRPr="00E62D4B">
        <w:rPr>
          <w:sz w:val="22"/>
          <w:szCs w:val="22"/>
          <w:lang w:val="en-GB"/>
        </w:rPr>
        <w:t>,</w:t>
      </w:r>
      <w:r w:rsidRPr="00AD5FA3">
        <w:rPr>
          <w:sz w:val="22"/>
          <w:szCs w:val="22"/>
          <w:lang w:val="en-GB"/>
        </w:rPr>
        <w:t xml:space="preserve"> building on the existing fact-finding and scoping </w:t>
      </w:r>
      <w:proofErr w:type="gramStart"/>
      <w:r w:rsidRPr="00AD5FA3">
        <w:rPr>
          <w:sz w:val="22"/>
          <w:szCs w:val="22"/>
          <w:lang w:val="en-GB"/>
        </w:rPr>
        <w:t>study;</w:t>
      </w:r>
      <w:proofErr w:type="gramEnd"/>
    </w:p>
    <w:p w14:paraId="17EF6465" w14:textId="5725DF13" w:rsidR="00777B13" w:rsidRPr="00AD5FA3" w:rsidRDefault="00777B13" w:rsidP="00AD5FA3">
      <w:pPr>
        <w:pStyle w:val="paragraph"/>
        <w:numPr>
          <w:ilvl w:val="1"/>
          <w:numId w:val="20"/>
        </w:numPr>
        <w:adjustRightInd w:val="0"/>
        <w:snapToGrid w:val="0"/>
        <w:spacing w:before="120" w:beforeAutospacing="0" w:after="120" w:afterAutospacing="0"/>
        <w:ind w:left="0" w:firstLine="709"/>
        <w:jc w:val="both"/>
        <w:textAlignment w:val="baseline"/>
        <w:rPr>
          <w:rFonts w:eastAsia="Malgun Gothic"/>
          <w:sz w:val="22"/>
          <w:szCs w:val="22"/>
          <w:lang w:val="en-GB"/>
        </w:rPr>
      </w:pPr>
      <w:r w:rsidRPr="00AD5FA3">
        <w:rPr>
          <w:sz w:val="22"/>
          <w:szCs w:val="22"/>
          <w:lang w:val="en-GB"/>
        </w:rPr>
        <w:t>Identify key areas for capacity-building.</w:t>
      </w:r>
    </w:p>
    <w:p w14:paraId="25298437" w14:textId="6C9F58AA" w:rsidR="00F16A05" w:rsidRPr="00D5520D" w:rsidRDefault="00F16A05" w:rsidP="00D5520D">
      <w:pPr>
        <w:pStyle w:val="paragraph"/>
        <w:numPr>
          <w:ilvl w:val="0"/>
          <w:numId w:val="20"/>
        </w:numPr>
        <w:adjustRightInd w:val="0"/>
        <w:snapToGrid w:val="0"/>
        <w:spacing w:before="120" w:beforeAutospacing="0" w:after="120" w:afterAutospacing="0"/>
        <w:ind w:left="0" w:firstLine="0"/>
        <w:jc w:val="both"/>
        <w:textAlignment w:val="baseline"/>
        <w:rPr>
          <w:rFonts w:eastAsia="Malgun Gothic"/>
          <w:sz w:val="22"/>
          <w:szCs w:val="22"/>
          <w:lang w:val="en-GB"/>
        </w:rPr>
      </w:pPr>
      <w:r w:rsidRPr="00AD5FA3">
        <w:rPr>
          <w:rFonts w:eastAsia="Malgun Gothic"/>
          <w:sz w:val="22"/>
          <w:szCs w:val="22"/>
          <w:lang w:val="en-GB"/>
        </w:rPr>
        <w:t>The</w:t>
      </w:r>
      <w:r w:rsidR="004D74AD" w:rsidRPr="00AD5FA3">
        <w:rPr>
          <w:rFonts w:eastAsia="Malgun Gothic"/>
          <w:sz w:val="22"/>
          <w:szCs w:val="22"/>
          <w:lang w:val="en-GB"/>
        </w:rPr>
        <w:t xml:space="preserve"> AHTEG worked </w:t>
      </w:r>
      <w:proofErr w:type="gramStart"/>
      <w:r w:rsidR="004D74AD" w:rsidRPr="00AD5FA3">
        <w:rPr>
          <w:rFonts w:eastAsia="Malgun Gothic"/>
          <w:sz w:val="22"/>
          <w:szCs w:val="22"/>
          <w:lang w:val="en-GB"/>
        </w:rPr>
        <w:t>on the basis of</w:t>
      </w:r>
      <w:proofErr w:type="gramEnd"/>
      <w:r w:rsidR="004D74AD" w:rsidRPr="00AD5FA3">
        <w:rPr>
          <w:rFonts w:eastAsia="Malgun Gothic"/>
          <w:sz w:val="22"/>
          <w:szCs w:val="22"/>
          <w:lang w:val="en-GB"/>
        </w:rPr>
        <w:t xml:space="preserve"> the</w:t>
      </w:r>
      <w:r w:rsidRPr="00AD5FA3">
        <w:rPr>
          <w:rFonts w:eastAsia="Malgun Gothic"/>
          <w:sz w:val="22"/>
          <w:szCs w:val="22"/>
          <w:lang w:val="en-GB"/>
        </w:rPr>
        <w:t xml:space="preserve"> following documents</w:t>
      </w:r>
      <w:r w:rsidR="003A13FC" w:rsidRPr="00E62D4B">
        <w:rPr>
          <w:rFonts w:eastAsia="Malgun Gothic"/>
          <w:sz w:val="22"/>
          <w:szCs w:val="22"/>
          <w:lang w:val="en-GB"/>
        </w:rPr>
        <w:t>,</w:t>
      </w:r>
      <w:r w:rsidR="00A83124" w:rsidRPr="00D5520D">
        <w:rPr>
          <w:rFonts w:eastAsia="Malgun Gothic"/>
          <w:sz w:val="22"/>
          <w:szCs w:val="22"/>
          <w:lang w:val="en-GB"/>
        </w:rPr>
        <w:t xml:space="preserve"> which </w:t>
      </w:r>
      <w:r w:rsidR="005F0104" w:rsidRPr="00D5520D">
        <w:rPr>
          <w:rFonts w:eastAsia="Malgun Gothic"/>
          <w:sz w:val="22"/>
          <w:szCs w:val="22"/>
          <w:lang w:val="en-GB"/>
        </w:rPr>
        <w:t>are</w:t>
      </w:r>
      <w:r w:rsidR="00A83124" w:rsidRPr="00D5520D">
        <w:rPr>
          <w:rFonts w:eastAsia="Malgun Gothic"/>
          <w:sz w:val="22"/>
          <w:szCs w:val="22"/>
          <w:lang w:val="en-GB"/>
        </w:rPr>
        <w:t xml:space="preserve"> available </w:t>
      </w:r>
      <w:r w:rsidR="005F0104" w:rsidRPr="00D5520D">
        <w:rPr>
          <w:rFonts w:eastAsia="Malgun Gothic"/>
          <w:sz w:val="22"/>
          <w:szCs w:val="22"/>
          <w:lang w:val="en-GB"/>
        </w:rPr>
        <w:t xml:space="preserve">on the </w:t>
      </w:r>
      <w:r w:rsidR="00B26CF6" w:rsidRPr="00D5520D">
        <w:rPr>
          <w:rFonts w:eastAsia="Malgun Gothic"/>
          <w:sz w:val="22"/>
          <w:szCs w:val="22"/>
          <w:lang w:val="en-GB"/>
        </w:rPr>
        <w:t xml:space="preserve">AHTEG </w:t>
      </w:r>
      <w:r w:rsidR="005F0104" w:rsidRPr="00D5520D">
        <w:rPr>
          <w:rFonts w:eastAsia="Malgun Gothic"/>
          <w:sz w:val="22"/>
          <w:szCs w:val="22"/>
          <w:lang w:val="en-GB"/>
        </w:rPr>
        <w:t>meeting page</w:t>
      </w:r>
      <w:r w:rsidR="004D74AD" w:rsidRPr="00D5520D">
        <w:rPr>
          <w:rFonts w:eastAsia="Malgun Gothic"/>
          <w:sz w:val="22"/>
          <w:szCs w:val="22"/>
          <w:lang w:val="en-GB"/>
        </w:rPr>
        <w:t>:</w:t>
      </w:r>
    </w:p>
    <w:p w14:paraId="0EC9491A" w14:textId="1B2BABA5" w:rsidR="00F16A05" w:rsidRPr="00D5520D" w:rsidRDefault="0796140A" w:rsidP="00D5520D">
      <w:pPr>
        <w:pStyle w:val="paragraph"/>
        <w:numPr>
          <w:ilvl w:val="1"/>
          <w:numId w:val="20"/>
        </w:numPr>
        <w:adjustRightInd w:val="0"/>
        <w:snapToGrid w:val="0"/>
        <w:spacing w:before="120" w:beforeAutospacing="0" w:after="120" w:afterAutospacing="0"/>
        <w:ind w:left="0" w:firstLine="720"/>
        <w:jc w:val="both"/>
        <w:textAlignment w:val="baseline"/>
        <w:rPr>
          <w:rFonts w:eastAsiaTheme="majorBidi"/>
          <w:sz w:val="22"/>
          <w:szCs w:val="22"/>
          <w:lang w:val="en-GB"/>
        </w:rPr>
      </w:pPr>
      <w:r w:rsidRPr="00D5520D">
        <w:rPr>
          <w:sz w:val="22"/>
          <w:szCs w:val="22"/>
          <w:lang w:val="en-GB"/>
        </w:rPr>
        <w:lastRenderedPageBreak/>
        <w:t>The synthesis of views and information (</w:t>
      </w:r>
      <w:hyperlink r:id="rId18" w:history="1">
        <w:r w:rsidRPr="00D5520D">
          <w:rPr>
            <w:rStyle w:val="Hyperlink"/>
            <w:sz w:val="22"/>
            <w:szCs w:val="22"/>
            <w:lang w:val="en-GB"/>
          </w:rPr>
          <w:t>CBD/DSI/AHTEG/2020/1/2</w:t>
        </w:r>
      </w:hyperlink>
      <w:r w:rsidRPr="00D5520D">
        <w:rPr>
          <w:sz w:val="22"/>
          <w:szCs w:val="22"/>
          <w:lang w:val="en-GB"/>
        </w:rPr>
        <w:t>)</w:t>
      </w:r>
      <w:r w:rsidR="719CC7A8" w:rsidRPr="00D5520D">
        <w:rPr>
          <w:sz w:val="22"/>
          <w:szCs w:val="22"/>
          <w:lang w:val="en-GB"/>
        </w:rPr>
        <w:t xml:space="preserve">, as well as a </w:t>
      </w:r>
      <w:r w:rsidR="00F16A05" w:rsidRPr="00D5520D">
        <w:rPr>
          <w:sz w:val="22"/>
          <w:szCs w:val="22"/>
          <w:lang w:val="en-GB"/>
        </w:rPr>
        <w:t>compilation of the views and information as received by the Secretariat (</w:t>
      </w:r>
      <w:hyperlink r:id="rId19" w:history="1">
        <w:r w:rsidR="00F16A05" w:rsidRPr="00D5520D">
          <w:rPr>
            <w:rStyle w:val="Hyperlink"/>
            <w:kern w:val="22"/>
            <w:sz w:val="22"/>
            <w:szCs w:val="22"/>
            <w:lang w:val="en-GB"/>
          </w:rPr>
          <w:t>CBD/DSI/AHTEG/2020/1/INF/1</w:t>
        </w:r>
      </w:hyperlink>
      <w:r w:rsidR="00F16A05" w:rsidRPr="00D5520D">
        <w:rPr>
          <w:sz w:val="22"/>
          <w:szCs w:val="22"/>
          <w:lang w:val="en-GB"/>
        </w:rPr>
        <w:t>)</w:t>
      </w:r>
      <w:r w:rsidR="3ED64251" w:rsidRPr="00D5520D">
        <w:rPr>
          <w:sz w:val="22"/>
          <w:szCs w:val="22"/>
          <w:lang w:val="en-GB"/>
        </w:rPr>
        <w:t>;</w:t>
      </w:r>
    </w:p>
    <w:p w14:paraId="5B0630BA" w14:textId="38195530" w:rsidR="00F16A05" w:rsidRPr="00D5520D" w:rsidRDefault="00F16A05" w:rsidP="00D5520D">
      <w:pPr>
        <w:pStyle w:val="paragraph"/>
        <w:numPr>
          <w:ilvl w:val="1"/>
          <w:numId w:val="20"/>
        </w:numPr>
        <w:adjustRightInd w:val="0"/>
        <w:snapToGrid w:val="0"/>
        <w:spacing w:before="120" w:beforeAutospacing="0" w:after="120" w:afterAutospacing="0"/>
        <w:ind w:left="0" w:firstLine="720"/>
        <w:jc w:val="both"/>
        <w:textAlignment w:val="baseline"/>
        <w:rPr>
          <w:rFonts w:eastAsia="Malgun Gothic"/>
          <w:sz w:val="22"/>
          <w:szCs w:val="22"/>
          <w:lang w:val="en-GB"/>
        </w:rPr>
      </w:pPr>
      <w:r w:rsidRPr="00D5520D">
        <w:rPr>
          <w:sz w:val="22"/>
          <w:szCs w:val="22"/>
          <w:lang w:val="en-GB"/>
        </w:rPr>
        <w:t>The study on concept and scope (</w:t>
      </w:r>
      <w:hyperlink r:id="rId20">
        <w:r w:rsidRPr="00D5520D">
          <w:rPr>
            <w:rStyle w:val="Hyperlink"/>
            <w:sz w:val="22"/>
            <w:szCs w:val="22"/>
            <w:lang w:val="en-GB"/>
          </w:rPr>
          <w:t>CBD/AHTEG/DSI/2020/1/3</w:t>
        </w:r>
      </w:hyperlink>
      <w:proofErr w:type="gramStart"/>
      <w:r w:rsidRPr="00D5520D">
        <w:rPr>
          <w:sz w:val="22"/>
          <w:szCs w:val="22"/>
          <w:lang w:val="en-GB"/>
        </w:rPr>
        <w:t>);</w:t>
      </w:r>
      <w:proofErr w:type="gramEnd"/>
    </w:p>
    <w:p w14:paraId="178837F3" w14:textId="2FD976D0" w:rsidR="00F16A05" w:rsidRPr="00D5520D" w:rsidRDefault="00F16A05" w:rsidP="00D5520D">
      <w:pPr>
        <w:pStyle w:val="paragraph"/>
        <w:numPr>
          <w:ilvl w:val="1"/>
          <w:numId w:val="20"/>
        </w:numPr>
        <w:adjustRightInd w:val="0"/>
        <w:snapToGrid w:val="0"/>
        <w:spacing w:before="120" w:beforeAutospacing="0" w:after="120" w:afterAutospacing="0"/>
        <w:ind w:left="0" w:firstLine="720"/>
        <w:jc w:val="both"/>
        <w:textAlignment w:val="baseline"/>
        <w:rPr>
          <w:rFonts w:eastAsia="Malgun Gothic"/>
          <w:sz w:val="22"/>
          <w:szCs w:val="22"/>
          <w:lang w:val="en-GB"/>
        </w:rPr>
      </w:pPr>
      <w:r w:rsidRPr="00D5520D">
        <w:rPr>
          <w:sz w:val="22"/>
          <w:szCs w:val="22"/>
          <w:lang w:val="en-GB"/>
        </w:rPr>
        <w:t>The combined studies on traceability and databases (</w:t>
      </w:r>
      <w:hyperlink r:id="rId21">
        <w:r w:rsidRPr="00D5520D">
          <w:rPr>
            <w:rStyle w:val="Hyperlink"/>
            <w:sz w:val="22"/>
            <w:szCs w:val="22"/>
            <w:lang w:val="en-GB"/>
          </w:rPr>
          <w:t>CBD/AHTEG/DSI/2020/1/4</w:t>
        </w:r>
      </w:hyperlink>
      <w:proofErr w:type="gramStart"/>
      <w:r w:rsidRPr="00D5520D">
        <w:rPr>
          <w:sz w:val="22"/>
          <w:szCs w:val="22"/>
          <w:lang w:val="en-GB"/>
        </w:rPr>
        <w:t>);</w:t>
      </w:r>
      <w:proofErr w:type="gramEnd"/>
    </w:p>
    <w:p w14:paraId="23DDDC75" w14:textId="503E9B88" w:rsidR="00F16A05" w:rsidRPr="00D5520D" w:rsidRDefault="00F16A05" w:rsidP="00D5520D">
      <w:pPr>
        <w:pStyle w:val="paragraph"/>
        <w:numPr>
          <w:ilvl w:val="1"/>
          <w:numId w:val="20"/>
        </w:numPr>
        <w:adjustRightInd w:val="0"/>
        <w:snapToGrid w:val="0"/>
        <w:spacing w:before="120" w:beforeAutospacing="0" w:after="120" w:afterAutospacing="0"/>
        <w:ind w:left="0" w:firstLine="720"/>
        <w:jc w:val="both"/>
        <w:textAlignment w:val="baseline"/>
        <w:rPr>
          <w:rFonts w:eastAsia="Malgun Gothic"/>
          <w:sz w:val="22"/>
          <w:szCs w:val="22"/>
          <w:lang w:val="en-GB"/>
        </w:rPr>
      </w:pPr>
      <w:r w:rsidRPr="00D5520D">
        <w:rPr>
          <w:sz w:val="22"/>
          <w:szCs w:val="22"/>
          <w:lang w:val="en-GB"/>
        </w:rPr>
        <w:t>The study on domestic measures (</w:t>
      </w:r>
      <w:hyperlink r:id="rId22">
        <w:r w:rsidRPr="00AD5FA3">
          <w:rPr>
            <w:rStyle w:val="Hyperlink"/>
            <w:sz w:val="22"/>
            <w:szCs w:val="22"/>
            <w:lang w:val="en-GB"/>
          </w:rPr>
          <w:t>CBD/AHTEG/DSI/2020/1/5</w:t>
        </w:r>
      </w:hyperlink>
      <w:r w:rsidRPr="00AD5FA3">
        <w:rPr>
          <w:sz w:val="22"/>
          <w:szCs w:val="22"/>
          <w:lang w:val="en-GB"/>
        </w:rPr>
        <w:t>)</w:t>
      </w:r>
      <w:r w:rsidR="7B3BA512" w:rsidRPr="00AD5FA3">
        <w:rPr>
          <w:sz w:val="22"/>
          <w:szCs w:val="22"/>
          <w:lang w:val="en-GB"/>
        </w:rPr>
        <w:t>.</w:t>
      </w:r>
    </w:p>
    <w:p w14:paraId="4E8E924D" w14:textId="550B990B" w:rsidR="007E6D3F" w:rsidRPr="00AD5FA3" w:rsidRDefault="00581ADB" w:rsidP="00D5520D">
      <w:pPr>
        <w:pStyle w:val="paragraph"/>
        <w:numPr>
          <w:ilvl w:val="0"/>
          <w:numId w:val="20"/>
        </w:numPr>
        <w:adjustRightInd w:val="0"/>
        <w:snapToGrid w:val="0"/>
        <w:spacing w:before="120" w:beforeAutospacing="0" w:after="120" w:afterAutospacing="0"/>
        <w:ind w:left="0" w:firstLine="0"/>
        <w:jc w:val="both"/>
        <w:textAlignment w:val="baseline"/>
        <w:rPr>
          <w:rStyle w:val="normaltextrun"/>
          <w:rFonts w:eastAsia="Malgun Gothic"/>
          <w:sz w:val="22"/>
          <w:szCs w:val="22"/>
          <w:lang w:val="en-GB"/>
        </w:rPr>
      </w:pPr>
      <w:r w:rsidRPr="00D5520D">
        <w:rPr>
          <w:rFonts w:eastAsia="Malgun Gothic"/>
          <w:sz w:val="22"/>
          <w:szCs w:val="22"/>
          <w:lang w:val="en-GB"/>
        </w:rPr>
        <w:t>T</w:t>
      </w:r>
      <w:r w:rsidRPr="00D5520D">
        <w:rPr>
          <w:sz w:val="22"/>
          <w:szCs w:val="22"/>
          <w:lang w:val="en-GB"/>
        </w:rPr>
        <w:t xml:space="preserve">he full report of the </w:t>
      </w:r>
      <w:r w:rsidR="00F95011" w:rsidRPr="00D5520D">
        <w:rPr>
          <w:sz w:val="22"/>
          <w:szCs w:val="22"/>
          <w:lang w:val="en-GB"/>
        </w:rPr>
        <w:t>AHTEG</w:t>
      </w:r>
      <w:r w:rsidRPr="00D5520D">
        <w:rPr>
          <w:sz w:val="22"/>
          <w:szCs w:val="22"/>
          <w:lang w:val="en-GB"/>
        </w:rPr>
        <w:t xml:space="preserve"> has been </w:t>
      </w:r>
      <w:r w:rsidR="007471EA" w:rsidRPr="00E62D4B">
        <w:rPr>
          <w:sz w:val="22"/>
          <w:szCs w:val="22"/>
          <w:lang w:val="en-GB"/>
        </w:rPr>
        <w:t>issued</w:t>
      </w:r>
      <w:r w:rsidRPr="00AD5FA3">
        <w:rPr>
          <w:sz w:val="22"/>
          <w:szCs w:val="22"/>
          <w:lang w:val="en-GB"/>
        </w:rPr>
        <w:t xml:space="preserve"> as document</w:t>
      </w:r>
      <w:r w:rsidRPr="00AD5FA3">
        <w:rPr>
          <w:rFonts w:eastAsia="Malgun Gothic"/>
          <w:sz w:val="22"/>
          <w:szCs w:val="22"/>
          <w:lang w:val="en-GB"/>
        </w:rPr>
        <w:t xml:space="preserve"> </w:t>
      </w:r>
      <w:hyperlink r:id="rId23" w:history="1">
        <w:r w:rsidR="00C961AD" w:rsidRPr="00AD5FA3">
          <w:rPr>
            <w:rStyle w:val="Hyperlink"/>
            <w:rFonts w:eastAsia="Malgun Gothic"/>
            <w:sz w:val="22"/>
            <w:lang w:val="en-GB"/>
          </w:rPr>
          <w:t>CBD/DSI/AHTEG/2020/1/7</w:t>
        </w:r>
      </w:hyperlink>
      <w:r w:rsidR="007C401D" w:rsidRPr="00AD5FA3">
        <w:rPr>
          <w:rFonts w:eastAsia="Malgun Gothic"/>
          <w:sz w:val="22"/>
          <w:szCs w:val="22"/>
          <w:lang w:val="en-GB"/>
        </w:rPr>
        <w:t xml:space="preserve">. </w:t>
      </w:r>
      <w:r w:rsidR="008F7F70" w:rsidRPr="00AD5FA3">
        <w:rPr>
          <w:rFonts w:eastAsia="Malgun Gothic"/>
          <w:sz w:val="22"/>
          <w:szCs w:val="22"/>
          <w:lang w:val="en-GB"/>
        </w:rPr>
        <w:t xml:space="preserve">The outcomes of the meeting of the AHTEG are contained in </w:t>
      </w:r>
      <w:r w:rsidR="00A05636" w:rsidRPr="00AD5FA3">
        <w:rPr>
          <w:rFonts w:eastAsia="Malgun Gothic"/>
          <w:sz w:val="22"/>
          <w:szCs w:val="22"/>
          <w:lang w:val="en-GB"/>
        </w:rPr>
        <w:t>a</w:t>
      </w:r>
      <w:r w:rsidR="008F7F70" w:rsidRPr="00AD5FA3">
        <w:rPr>
          <w:rFonts w:eastAsia="Malgun Gothic"/>
          <w:sz w:val="22"/>
          <w:szCs w:val="22"/>
          <w:lang w:val="en-GB"/>
        </w:rPr>
        <w:t>nnex I of the report</w:t>
      </w:r>
      <w:r w:rsidR="00D92B0C" w:rsidRPr="00AD5FA3">
        <w:rPr>
          <w:rFonts w:eastAsia="Malgun Gothic"/>
          <w:sz w:val="22"/>
          <w:szCs w:val="22"/>
          <w:lang w:val="en-GB"/>
        </w:rPr>
        <w:t xml:space="preserve"> </w:t>
      </w:r>
      <w:r w:rsidRPr="00AD5FA3">
        <w:rPr>
          <w:rFonts w:eastAsia="Malgun Gothic"/>
          <w:sz w:val="22"/>
          <w:szCs w:val="22"/>
          <w:lang w:val="en-GB"/>
        </w:rPr>
        <w:t xml:space="preserve">and </w:t>
      </w:r>
      <w:r w:rsidR="008F7F70" w:rsidRPr="00AD5FA3">
        <w:rPr>
          <w:rFonts w:eastAsia="Malgun Gothic"/>
          <w:sz w:val="22"/>
          <w:szCs w:val="22"/>
          <w:lang w:val="en-GB"/>
        </w:rPr>
        <w:t>have been reproduced</w:t>
      </w:r>
      <w:r w:rsidRPr="00AD5FA3">
        <w:rPr>
          <w:rFonts w:eastAsia="Malgun Gothic"/>
          <w:sz w:val="22"/>
          <w:szCs w:val="22"/>
          <w:lang w:val="en-GB"/>
        </w:rPr>
        <w:t xml:space="preserve"> in </w:t>
      </w:r>
      <w:r w:rsidR="00A05636" w:rsidRPr="00AD5FA3">
        <w:rPr>
          <w:rFonts w:eastAsia="Malgun Gothic"/>
          <w:sz w:val="22"/>
          <w:szCs w:val="22"/>
          <w:lang w:val="en-GB"/>
        </w:rPr>
        <w:t>a</w:t>
      </w:r>
      <w:r w:rsidRPr="00AD5FA3">
        <w:rPr>
          <w:rFonts w:eastAsia="Malgun Gothic"/>
          <w:sz w:val="22"/>
          <w:szCs w:val="22"/>
          <w:lang w:val="en-GB"/>
        </w:rPr>
        <w:t>nnex</w:t>
      </w:r>
      <w:r w:rsidR="00201706" w:rsidRPr="00E62D4B">
        <w:rPr>
          <w:rFonts w:eastAsia="Malgun Gothic"/>
          <w:sz w:val="22"/>
          <w:szCs w:val="22"/>
          <w:lang w:val="en-GB"/>
        </w:rPr>
        <w:t> </w:t>
      </w:r>
      <w:r w:rsidRPr="00AD5FA3">
        <w:rPr>
          <w:rFonts w:eastAsia="Malgun Gothic"/>
          <w:sz w:val="22"/>
          <w:szCs w:val="22"/>
          <w:lang w:val="en-GB"/>
        </w:rPr>
        <w:t>I</w:t>
      </w:r>
      <w:r w:rsidR="008F7F70" w:rsidRPr="00AD5FA3">
        <w:rPr>
          <w:rFonts w:eastAsia="Malgun Gothic"/>
          <w:sz w:val="22"/>
          <w:szCs w:val="22"/>
          <w:lang w:val="en-GB"/>
        </w:rPr>
        <w:t xml:space="preserve"> </w:t>
      </w:r>
      <w:r w:rsidR="00201706" w:rsidRPr="00E62D4B">
        <w:rPr>
          <w:rFonts w:eastAsia="Malgun Gothic"/>
          <w:sz w:val="22"/>
          <w:szCs w:val="22"/>
          <w:lang w:val="en-GB"/>
        </w:rPr>
        <w:t>below</w:t>
      </w:r>
      <w:r w:rsidRPr="00AD5FA3">
        <w:rPr>
          <w:rFonts w:eastAsia="Malgun Gothic"/>
          <w:sz w:val="22"/>
          <w:szCs w:val="22"/>
          <w:lang w:val="en-GB"/>
        </w:rPr>
        <w:t>.</w:t>
      </w:r>
    </w:p>
    <w:p w14:paraId="22C2F822" w14:textId="6125D4DA" w:rsidR="00777B13" w:rsidRPr="00E62D4B" w:rsidRDefault="007E6D3F" w:rsidP="00D5520D">
      <w:pPr>
        <w:pStyle w:val="Heading1"/>
        <w:numPr>
          <w:ilvl w:val="0"/>
          <w:numId w:val="29"/>
        </w:numPr>
        <w:tabs>
          <w:tab w:val="clear" w:pos="720"/>
        </w:tabs>
        <w:adjustRightInd w:val="0"/>
        <w:snapToGrid w:val="0"/>
        <w:spacing w:before="120"/>
        <w:ind w:left="1134" w:hanging="567"/>
        <w:jc w:val="left"/>
        <w:rPr>
          <w:rFonts w:eastAsia="Malgun Gothic"/>
          <w:szCs w:val="22"/>
        </w:rPr>
      </w:pPr>
      <w:r w:rsidRPr="00E62D4B">
        <w:rPr>
          <w:rFonts w:eastAsia="Malgun Gothic"/>
          <w:szCs w:val="22"/>
        </w:rPr>
        <w:t>I</w:t>
      </w:r>
      <w:r w:rsidR="00777B13" w:rsidRPr="00E62D4B">
        <w:rPr>
          <w:szCs w:val="22"/>
        </w:rPr>
        <w:t xml:space="preserve">nformal activities around </w:t>
      </w:r>
      <w:r w:rsidR="00C83773" w:rsidRPr="00AD5FA3">
        <w:rPr>
          <w:szCs w:val="22"/>
        </w:rPr>
        <w:t>d</w:t>
      </w:r>
      <w:r w:rsidR="00777B13" w:rsidRPr="00E62D4B">
        <w:rPr>
          <w:szCs w:val="22"/>
        </w:rPr>
        <w:t xml:space="preserve">igital </w:t>
      </w:r>
      <w:r w:rsidR="00C83773" w:rsidRPr="00AD5FA3">
        <w:rPr>
          <w:szCs w:val="22"/>
        </w:rPr>
        <w:t>s</w:t>
      </w:r>
      <w:r w:rsidR="00777B13" w:rsidRPr="00E62D4B">
        <w:rPr>
          <w:szCs w:val="22"/>
        </w:rPr>
        <w:t xml:space="preserve">equence </w:t>
      </w:r>
      <w:r w:rsidR="00C83773" w:rsidRPr="00AD5FA3">
        <w:rPr>
          <w:szCs w:val="22"/>
        </w:rPr>
        <w:t>i</w:t>
      </w:r>
      <w:r w:rsidR="00777B13" w:rsidRPr="00E62D4B">
        <w:rPr>
          <w:szCs w:val="22"/>
        </w:rPr>
        <w:t xml:space="preserve">nformation on </w:t>
      </w:r>
      <w:r w:rsidR="00C83773" w:rsidRPr="00AD5FA3">
        <w:rPr>
          <w:szCs w:val="22"/>
        </w:rPr>
        <w:t>g</w:t>
      </w:r>
      <w:r w:rsidR="00777B13" w:rsidRPr="00E62D4B">
        <w:rPr>
          <w:szCs w:val="22"/>
        </w:rPr>
        <w:t xml:space="preserve">enetic </w:t>
      </w:r>
      <w:r w:rsidR="00C83773" w:rsidRPr="00AD5FA3">
        <w:rPr>
          <w:szCs w:val="22"/>
        </w:rPr>
        <w:t>r</w:t>
      </w:r>
      <w:r w:rsidR="00777B13" w:rsidRPr="00E62D4B">
        <w:rPr>
          <w:szCs w:val="22"/>
        </w:rPr>
        <w:t>esources</w:t>
      </w:r>
    </w:p>
    <w:p w14:paraId="507383A6" w14:textId="54473BF8" w:rsidR="00480A13" w:rsidRPr="00AD5FA3" w:rsidRDefault="00AD6845" w:rsidP="00D5520D">
      <w:pPr>
        <w:pStyle w:val="paragraph"/>
        <w:numPr>
          <w:ilvl w:val="0"/>
          <w:numId w:val="20"/>
        </w:numPr>
        <w:adjustRightInd w:val="0"/>
        <w:snapToGrid w:val="0"/>
        <w:spacing w:before="120" w:beforeAutospacing="0" w:after="120" w:afterAutospacing="0"/>
        <w:ind w:left="0" w:firstLine="0"/>
        <w:jc w:val="both"/>
        <w:textAlignment w:val="baseline"/>
        <w:rPr>
          <w:rStyle w:val="normaltextrun"/>
          <w:rFonts w:eastAsia="Malgun Gothic"/>
          <w:sz w:val="22"/>
          <w:szCs w:val="22"/>
          <w:lang w:val="en-GB"/>
        </w:rPr>
      </w:pPr>
      <w:r w:rsidRPr="00AD5FA3">
        <w:rPr>
          <w:rStyle w:val="normaltextrun"/>
          <w:color w:val="000000"/>
          <w:sz w:val="22"/>
          <w:szCs w:val="22"/>
          <w:shd w:val="clear" w:color="auto" w:fill="FFFFFF"/>
          <w:lang w:val="en-GB"/>
        </w:rPr>
        <w:t>A</w:t>
      </w:r>
      <w:r w:rsidR="33FA7573" w:rsidRPr="00E62D4B">
        <w:rPr>
          <w:rStyle w:val="normaltextrun"/>
          <w:color w:val="000000"/>
          <w:sz w:val="22"/>
          <w:szCs w:val="22"/>
          <w:shd w:val="clear" w:color="auto" w:fill="FFFFFF"/>
          <w:lang w:val="en-GB"/>
        </w:rPr>
        <w:t>t the request of the Co-Chairs of the Working Group, the Secretariat</w:t>
      </w:r>
      <w:r w:rsidR="001D699B" w:rsidRPr="00E62D4B">
        <w:rPr>
          <w:rStyle w:val="normaltextrun"/>
          <w:color w:val="000000" w:themeColor="text1"/>
          <w:sz w:val="22"/>
          <w:szCs w:val="22"/>
          <w:lang w:val="en-GB"/>
        </w:rPr>
        <w:t xml:space="preserve"> </w:t>
      </w:r>
      <w:r w:rsidR="33FA7573" w:rsidRPr="00E62D4B">
        <w:rPr>
          <w:rStyle w:val="normaltextrun"/>
          <w:color w:val="000000"/>
          <w:sz w:val="22"/>
          <w:szCs w:val="22"/>
          <w:shd w:val="clear" w:color="auto" w:fill="FFFFFF"/>
          <w:lang w:val="en-GB"/>
        </w:rPr>
        <w:t>organized</w:t>
      </w:r>
      <w:r w:rsidR="009F2A73" w:rsidRPr="00E62D4B">
        <w:rPr>
          <w:rStyle w:val="normaltextrun"/>
          <w:color w:val="000000"/>
          <w:sz w:val="22"/>
          <w:szCs w:val="22"/>
          <w:shd w:val="clear" w:color="auto" w:fill="FFFFFF"/>
          <w:lang w:val="en-GB"/>
        </w:rPr>
        <w:t xml:space="preserve"> </w:t>
      </w:r>
      <w:r w:rsidR="33FA7573" w:rsidRPr="00E62D4B">
        <w:rPr>
          <w:rStyle w:val="normaltextrun"/>
          <w:color w:val="000000"/>
          <w:sz w:val="22"/>
          <w:szCs w:val="22"/>
          <w:shd w:val="clear" w:color="auto" w:fill="FFFFFF"/>
          <w:lang w:val="en-GB"/>
        </w:rPr>
        <w:t>a</w:t>
      </w:r>
      <w:r w:rsidR="009F2A73" w:rsidRPr="00E62D4B">
        <w:rPr>
          <w:rStyle w:val="normaltextrun"/>
          <w:color w:val="000000"/>
          <w:sz w:val="22"/>
          <w:szCs w:val="22"/>
          <w:shd w:val="clear" w:color="auto" w:fill="FFFFFF"/>
          <w:lang w:val="en-GB"/>
        </w:rPr>
        <w:t xml:space="preserve"> </w:t>
      </w:r>
      <w:r w:rsidR="33FA7573" w:rsidRPr="00E62D4B">
        <w:rPr>
          <w:rStyle w:val="normaltextrun"/>
          <w:color w:val="000000"/>
          <w:sz w:val="22"/>
          <w:szCs w:val="22"/>
          <w:shd w:val="clear" w:color="auto" w:fill="FFFFFF"/>
          <w:lang w:val="en-GB"/>
        </w:rPr>
        <w:t>series of</w:t>
      </w:r>
      <w:r w:rsidR="009F2A73" w:rsidRPr="00E62D4B">
        <w:rPr>
          <w:rStyle w:val="normaltextrun"/>
          <w:color w:val="000000"/>
          <w:sz w:val="22"/>
          <w:szCs w:val="22"/>
          <w:shd w:val="clear" w:color="auto" w:fill="FFFFFF"/>
          <w:lang w:val="en-GB"/>
        </w:rPr>
        <w:t xml:space="preserve"> </w:t>
      </w:r>
      <w:r w:rsidR="33FA7573" w:rsidRPr="00E62D4B">
        <w:rPr>
          <w:rStyle w:val="normaltextrun"/>
          <w:color w:val="000000"/>
          <w:sz w:val="22"/>
          <w:szCs w:val="22"/>
          <w:shd w:val="clear" w:color="auto" w:fill="FFFFFF"/>
          <w:lang w:val="en-GB"/>
        </w:rPr>
        <w:t xml:space="preserve">webinars on </w:t>
      </w:r>
      <w:r w:rsidR="00483F66" w:rsidRPr="00E62D4B">
        <w:rPr>
          <w:rStyle w:val="normaltextrun"/>
          <w:color w:val="000000"/>
          <w:sz w:val="22"/>
          <w:szCs w:val="22"/>
          <w:shd w:val="clear" w:color="auto" w:fill="FFFFFF"/>
          <w:lang w:val="en-GB"/>
        </w:rPr>
        <w:t>DSI</w:t>
      </w:r>
      <w:r w:rsidR="00E35BE0" w:rsidRPr="00E62D4B">
        <w:rPr>
          <w:rStyle w:val="normaltextrun"/>
          <w:color w:val="000000"/>
          <w:sz w:val="22"/>
          <w:szCs w:val="22"/>
          <w:shd w:val="clear" w:color="auto" w:fill="FFFFFF"/>
          <w:lang w:val="en-GB"/>
        </w:rPr>
        <w:t xml:space="preserve"> </w:t>
      </w:r>
      <w:r w:rsidR="33FA7573" w:rsidRPr="00E62D4B">
        <w:rPr>
          <w:rStyle w:val="normaltextrun"/>
          <w:color w:val="000000"/>
          <w:sz w:val="22"/>
          <w:szCs w:val="22"/>
          <w:shd w:val="clear" w:color="auto" w:fill="FFFFFF"/>
          <w:lang w:val="en-GB"/>
        </w:rPr>
        <w:t>to facilitate informal information exchange</w:t>
      </w:r>
      <w:r w:rsidR="7763C057" w:rsidRPr="00E62D4B">
        <w:rPr>
          <w:rStyle w:val="normaltextrun"/>
          <w:color w:val="000000"/>
          <w:sz w:val="22"/>
          <w:szCs w:val="22"/>
          <w:shd w:val="clear" w:color="auto" w:fill="FFFFFF"/>
          <w:lang w:val="en-GB"/>
        </w:rPr>
        <w:t xml:space="preserve"> and to </w:t>
      </w:r>
      <w:r w:rsidR="00220322" w:rsidRPr="00E62D4B">
        <w:rPr>
          <w:rStyle w:val="normaltextrun"/>
          <w:color w:val="000000"/>
          <w:sz w:val="22"/>
          <w:szCs w:val="22"/>
          <w:shd w:val="clear" w:color="auto" w:fill="FFFFFF"/>
          <w:lang w:val="en-GB"/>
        </w:rPr>
        <w:t>maintain</w:t>
      </w:r>
      <w:r w:rsidR="7763C057" w:rsidRPr="00E62D4B">
        <w:rPr>
          <w:rStyle w:val="normaltextrun"/>
          <w:color w:val="000000"/>
          <w:sz w:val="22"/>
          <w:szCs w:val="22"/>
          <w:shd w:val="clear" w:color="auto" w:fill="FFFFFF"/>
          <w:lang w:val="en-GB"/>
        </w:rPr>
        <w:t xml:space="preserve"> momentum </w:t>
      </w:r>
      <w:r w:rsidR="00220322" w:rsidRPr="00E62D4B">
        <w:rPr>
          <w:rStyle w:val="normaltextrun"/>
          <w:color w:val="000000"/>
          <w:sz w:val="22"/>
          <w:szCs w:val="22"/>
          <w:shd w:val="clear" w:color="auto" w:fill="FFFFFF"/>
          <w:lang w:val="en-GB"/>
        </w:rPr>
        <w:t>on the</w:t>
      </w:r>
      <w:r w:rsidR="7763C057" w:rsidRPr="00E62D4B">
        <w:rPr>
          <w:rStyle w:val="normaltextrun"/>
          <w:color w:val="000000"/>
          <w:sz w:val="22"/>
          <w:szCs w:val="22"/>
          <w:shd w:val="clear" w:color="auto" w:fill="FFFFFF"/>
          <w:lang w:val="en-GB"/>
        </w:rPr>
        <w:t xml:space="preserve"> issue given the</w:t>
      </w:r>
      <w:r w:rsidR="006C7D9B" w:rsidRPr="00E62D4B">
        <w:rPr>
          <w:rStyle w:val="normaltextrun"/>
          <w:color w:val="000000"/>
          <w:sz w:val="22"/>
          <w:szCs w:val="22"/>
          <w:shd w:val="clear" w:color="auto" w:fill="FFFFFF"/>
          <w:lang w:val="en-GB"/>
        </w:rPr>
        <w:t xml:space="preserve"> extended inter</w:t>
      </w:r>
      <w:r w:rsidR="009634D8" w:rsidRPr="00E62D4B">
        <w:rPr>
          <w:rStyle w:val="normaltextrun"/>
          <w:color w:val="000000"/>
          <w:sz w:val="22"/>
          <w:szCs w:val="22"/>
          <w:shd w:val="clear" w:color="auto" w:fill="FFFFFF"/>
          <w:lang w:val="en-GB"/>
        </w:rPr>
        <w:t>-</w:t>
      </w:r>
      <w:r w:rsidR="006C7D9B" w:rsidRPr="00E62D4B">
        <w:rPr>
          <w:rStyle w:val="normaltextrun"/>
          <w:color w:val="000000"/>
          <w:sz w:val="22"/>
          <w:szCs w:val="22"/>
          <w:shd w:val="clear" w:color="auto" w:fill="FFFFFF"/>
          <w:lang w:val="en-GB"/>
        </w:rPr>
        <w:t xml:space="preserve">sessional </w:t>
      </w:r>
      <w:r w:rsidR="009634D8" w:rsidRPr="00E62D4B">
        <w:rPr>
          <w:rStyle w:val="normaltextrun"/>
          <w:color w:val="000000"/>
          <w:sz w:val="22"/>
          <w:szCs w:val="22"/>
          <w:shd w:val="clear" w:color="auto" w:fill="FFFFFF"/>
          <w:lang w:val="en-GB"/>
        </w:rPr>
        <w:t>period</w:t>
      </w:r>
      <w:r w:rsidR="7763C057" w:rsidRPr="00E62D4B">
        <w:rPr>
          <w:rStyle w:val="normaltextrun"/>
          <w:color w:val="000000"/>
          <w:sz w:val="22"/>
          <w:szCs w:val="22"/>
          <w:shd w:val="clear" w:color="auto" w:fill="FFFFFF"/>
          <w:lang w:val="en-GB"/>
        </w:rPr>
        <w:t xml:space="preserve"> </w:t>
      </w:r>
      <w:proofErr w:type="gramStart"/>
      <w:r w:rsidR="7763C057" w:rsidRPr="00E62D4B">
        <w:rPr>
          <w:rStyle w:val="normaltextrun"/>
          <w:color w:val="000000"/>
          <w:sz w:val="22"/>
          <w:szCs w:val="22"/>
          <w:shd w:val="clear" w:color="auto" w:fill="FFFFFF"/>
          <w:lang w:val="en-GB"/>
        </w:rPr>
        <w:t>as a result of</w:t>
      </w:r>
      <w:proofErr w:type="gramEnd"/>
      <w:r w:rsidR="7763C057" w:rsidRPr="00E62D4B">
        <w:rPr>
          <w:rStyle w:val="normaltextrun"/>
          <w:color w:val="000000"/>
          <w:sz w:val="22"/>
          <w:szCs w:val="22"/>
          <w:shd w:val="clear" w:color="auto" w:fill="FFFFFF"/>
          <w:lang w:val="en-GB"/>
        </w:rPr>
        <w:t xml:space="preserve"> the global </w:t>
      </w:r>
      <w:r w:rsidR="002E6A6F" w:rsidRPr="00E62D4B">
        <w:rPr>
          <w:rStyle w:val="normaltextrun"/>
          <w:color w:val="000000"/>
          <w:sz w:val="22"/>
          <w:szCs w:val="22"/>
          <w:shd w:val="clear" w:color="auto" w:fill="FFFFFF"/>
          <w:lang w:val="en-GB"/>
        </w:rPr>
        <w:t>COVID</w:t>
      </w:r>
      <w:r w:rsidR="7763C057" w:rsidRPr="00E62D4B">
        <w:rPr>
          <w:rStyle w:val="normaltextrun"/>
          <w:color w:val="000000"/>
          <w:sz w:val="22"/>
          <w:szCs w:val="22"/>
          <w:shd w:val="clear" w:color="auto" w:fill="FFFFFF"/>
          <w:lang w:val="en-GB"/>
        </w:rPr>
        <w:t>-19 pandemic</w:t>
      </w:r>
      <w:r w:rsidR="33FA7573" w:rsidRPr="00E62D4B">
        <w:rPr>
          <w:rStyle w:val="normaltextrun"/>
          <w:color w:val="000000"/>
          <w:sz w:val="22"/>
          <w:szCs w:val="22"/>
          <w:shd w:val="clear" w:color="auto" w:fill="FFFFFF"/>
          <w:lang w:val="en-GB"/>
        </w:rPr>
        <w:t xml:space="preserve">. These webinars were </w:t>
      </w:r>
      <w:r w:rsidRPr="00E62D4B">
        <w:rPr>
          <w:rStyle w:val="normaltextrun"/>
          <w:color w:val="000000"/>
          <w:sz w:val="22"/>
          <w:szCs w:val="22"/>
          <w:shd w:val="clear" w:color="auto" w:fill="FFFFFF"/>
          <w:lang w:val="en-GB"/>
        </w:rPr>
        <w:t>organized with a view t</w:t>
      </w:r>
      <w:r w:rsidRPr="008A130F">
        <w:rPr>
          <w:rStyle w:val="normaltextrun"/>
          <w:color w:val="000000"/>
          <w:sz w:val="22"/>
          <w:szCs w:val="22"/>
          <w:shd w:val="clear" w:color="auto" w:fill="FFFFFF"/>
          <w:lang w:val="en-GB"/>
        </w:rPr>
        <w:t>o (a) help</w:t>
      </w:r>
      <w:r w:rsidR="009F2A73" w:rsidRPr="008A130F">
        <w:rPr>
          <w:rStyle w:val="normaltextrun"/>
          <w:color w:val="000000"/>
          <w:sz w:val="22"/>
          <w:szCs w:val="22"/>
          <w:shd w:val="clear" w:color="auto" w:fill="FFFFFF"/>
          <w:lang w:val="en-GB"/>
        </w:rPr>
        <w:t>ing</w:t>
      </w:r>
      <w:r w:rsidRPr="008A130F">
        <w:rPr>
          <w:rStyle w:val="normaltextrun"/>
          <w:color w:val="000000"/>
          <w:sz w:val="22"/>
          <w:szCs w:val="22"/>
          <w:shd w:val="clear" w:color="auto" w:fill="FFFFFF"/>
          <w:lang w:val="en-GB"/>
        </w:rPr>
        <w:t xml:space="preserve"> ensure that relevant</w:t>
      </w:r>
      <w:r w:rsidR="33FA7573" w:rsidRPr="009D3059">
        <w:rPr>
          <w:rStyle w:val="normaltextrun"/>
          <w:color w:val="000000"/>
          <w:sz w:val="22"/>
          <w:szCs w:val="22"/>
          <w:shd w:val="clear" w:color="auto" w:fill="FFFFFF"/>
          <w:lang w:val="en-GB"/>
        </w:rPr>
        <w:t xml:space="preserve"> information </w:t>
      </w:r>
      <w:r w:rsidRPr="009D3059">
        <w:rPr>
          <w:rStyle w:val="normaltextrun"/>
          <w:color w:val="000000"/>
          <w:sz w:val="22"/>
          <w:szCs w:val="22"/>
          <w:shd w:val="clear" w:color="auto" w:fill="FFFFFF"/>
          <w:lang w:val="en-GB"/>
        </w:rPr>
        <w:t>on DSI, including that arising from studies and dialogues, was available to all</w:t>
      </w:r>
      <w:r w:rsidR="33FA7573" w:rsidRPr="00787BA5">
        <w:rPr>
          <w:rStyle w:val="normaltextrun"/>
          <w:color w:val="000000"/>
          <w:sz w:val="22"/>
          <w:szCs w:val="22"/>
          <w:shd w:val="clear" w:color="auto" w:fill="FFFFFF"/>
          <w:lang w:val="en-GB"/>
        </w:rPr>
        <w:t xml:space="preserve"> Parties</w:t>
      </w:r>
      <w:r w:rsidRPr="00D5520D">
        <w:rPr>
          <w:rStyle w:val="normaltextrun"/>
          <w:color w:val="000000"/>
          <w:sz w:val="22"/>
          <w:szCs w:val="22"/>
          <w:shd w:val="clear" w:color="auto" w:fill="FFFFFF"/>
          <w:lang w:val="en-GB"/>
        </w:rPr>
        <w:t xml:space="preserve"> as well as to</w:t>
      </w:r>
      <w:r w:rsidR="33FA7573" w:rsidRPr="00D5520D">
        <w:rPr>
          <w:rStyle w:val="normaltextrun"/>
          <w:color w:val="000000"/>
          <w:sz w:val="22"/>
          <w:szCs w:val="22"/>
          <w:shd w:val="clear" w:color="auto" w:fill="FFFFFF"/>
          <w:lang w:val="en-GB"/>
        </w:rPr>
        <w:t xml:space="preserve"> indigenous people and local communities, and relevant organizations and stakeholders</w:t>
      </w:r>
      <w:r w:rsidRPr="00D5520D">
        <w:rPr>
          <w:rStyle w:val="normaltextrun"/>
          <w:color w:val="000000"/>
          <w:sz w:val="22"/>
          <w:szCs w:val="22"/>
          <w:shd w:val="clear" w:color="auto" w:fill="FFFFFF"/>
          <w:lang w:val="en-GB"/>
        </w:rPr>
        <w:t>; (b) compil</w:t>
      </w:r>
      <w:r w:rsidR="00190BB5" w:rsidRPr="00D5520D">
        <w:rPr>
          <w:rStyle w:val="normaltextrun"/>
          <w:color w:val="000000"/>
          <w:sz w:val="22"/>
          <w:szCs w:val="22"/>
          <w:shd w:val="clear" w:color="auto" w:fill="FFFFFF"/>
          <w:lang w:val="en-GB"/>
        </w:rPr>
        <w:t>ing</w:t>
      </w:r>
      <w:r w:rsidRPr="00D5520D">
        <w:rPr>
          <w:rStyle w:val="normaltextrun"/>
          <w:color w:val="000000"/>
          <w:sz w:val="22"/>
          <w:szCs w:val="22"/>
          <w:shd w:val="clear" w:color="auto" w:fill="FFFFFF"/>
          <w:lang w:val="en-GB"/>
        </w:rPr>
        <w:t xml:space="preserve"> this information and present it in a readily understandable form; and (c)</w:t>
      </w:r>
      <w:r w:rsidR="33FA7573" w:rsidRPr="00D5520D">
        <w:rPr>
          <w:rStyle w:val="normaltextrun"/>
          <w:color w:val="000000"/>
          <w:sz w:val="22"/>
          <w:szCs w:val="22"/>
          <w:shd w:val="clear" w:color="auto" w:fill="FFFFFF"/>
          <w:lang w:val="en-GB"/>
        </w:rPr>
        <w:t xml:space="preserve"> foster</w:t>
      </w:r>
      <w:r w:rsidR="00190BB5" w:rsidRPr="00D5520D">
        <w:rPr>
          <w:rStyle w:val="normaltextrun"/>
          <w:color w:val="000000"/>
          <w:sz w:val="22"/>
          <w:szCs w:val="22"/>
          <w:shd w:val="clear" w:color="auto" w:fill="FFFFFF"/>
          <w:lang w:val="en-GB"/>
        </w:rPr>
        <w:t>ing</w:t>
      </w:r>
      <w:r w:rsidR="33FA7573" w:rsidRPr="00D5520D">
        <w:rPr>
          <w:rStyle w:val="normaltextrun"/>
          <w:color w:val="000000"/>
          <w:sz w:val="22"/>
          <w:szCs w:val="22"/>
          <w:shd w:val="clear" w:color="auto" w:fill="FFFFFF"/>
          <w:lang w:val="en-GB"/>
        </w:rPr>
        <w:t xml:space="preserve"> a common understanding of DSI and its importance and linkages to the Convention</w:t>
      </w:r>
      <w:r w:rsidR="0E90F0E8" w:rsidRPr="00D5520D">
        <w:rPr>
          <w:rStyle w:val="normaltextrun"/>
          <w:color w:val="000000"/>
          <w:sz w:val="22"/>
          <w:szCs w:val="22"/>
          <w:shd w:val="clear" w:color="auto" w:fill="FFFFFF"/>
          <w:lang w:val="en-GB"/>
        </w:rPr>
        <w:t xml:space="preserve"> in terms of </w:t>
      </w:r>
      <w:r w:rsidR="004E061D" w:rsidRPr="00D5520D">
        <w:rPr>
          <w:rStyle w:val="normaltextrun"/>
          <w:color w:val="000000"/>
          <w:sz w:val="22"/>
          <w:szCs w:val="22"/>
          <w:shd w:val="clear" w:color="auto" w:fill="FFFFFF"/>
          <w:lang w:val="en-GB"/>
        </w:rPr>
        <w:t>access and benefit-sharing</w:t>
      </w:r>
      <w:r w:rsidR="0E90F0E8" w:rsidRPr="00D5520D">
        <w:rPr>
          <w:rStyle w:val="normaltextrun"/>
          <w:color w:val="000000"/>
          <w:sz w:val="22"/>
          <w:szCs w:val="22"/>
          <w:shd w:val="clear" w:color="auto" w:fill="FFFFFF"/>
          <w:lang w:val="en-GB"/>
        </w:rPr>
        <w:t>,</w:t>
      </w:r>
      <w:r w:rsidR="33FA7573" w:rsidRPr="00D5520D">
        <w:rPr>
          <w:rStyle w:val="normaltextrun"/>
          <w:color w:val="000000"/>
          <w:sz w:val="22"/>
          <w:szCs w:val="22"/>
          <w:shd w:val="clear" w:color="auto" w:fill="FFFFFF"/>
          <w:lang w:val="en-GB"/>
        </w:rPr>
        <w:t xml:space="preserve"> the Nagoya Protocol, and the Sustainable Development </w:t>
      </w:r>
      <w:r w:rsidR="004D08B2" w:rsidRPr="00D5520D">
        <w:rPr>
          <w:rStyle w:val="normaltextrun"/>
          <w:color w:val="000000" w:themeColor="text1"/>
          <w:sz w:val="22"/>
          <w:szCs w:val="22"/>
          <w:lang w:val="en-GB"/>
        </w:rPr>
        <w:t>G</w:t>
      </w:r>
      <w:r w:rsidR="33FA7573" w:rsidRPr="00D5520D">
        <w:rPr>
          <w:rStyle w:val="normaltextrun"/>
          <w:color w:val="000000"/>
          <w:sz w:val="22"/>
          <w:szCs w:val="22"/>
          <w:shd w:val="clear" w:color="auto" w:fill="FFFFFF"/>
          <w:lang w:val="en-GB"/>
        </w:rPr>
        <w:t>oals.</w:t>
      </w:r>
    </w:p>
    <w:p w14:paraId="6918E081" w14:textId="45F37A17" w:rsidR="00787D9F" w:rsidRPr="00D5520D" w:rsidRDefault="00E710F0" w:rsidP="00D5520D">
      <w:pPr>
        <w:pStyle w:val="paragraph"/>
        <w:numPr>
          <w:ilvl w:val="0"/>
          <w:numId w:val="20"/>
        </w:numPr>
        <w:adjustRightInd w:val="0"/>
        <w:snapToGrid w:val="0"/>
        <w:spacing w:before="120" w:beforeAutospacing="0" w:after="120" w:afterAutospacing="0"/>
        <w:ind w:left="0" w:firstLine="0"/>
        <w:jc w:val="both"/>
        <w:textAlignment w:val="baseline"/>
        <w:rPr>
          <w:rStyle w:val="normaltextrun"/>
          <w:rFonts w:eastAsia="Malgun Gothic"/>
          <w:sz w:val="22"/>
          <w:szCs w:val="22"/>
          <w:lang w:val="en-GB"/>
        </w:rPr>
      </w:pPr>
      <w:r w:rsidRPr="00D5520D">
        <w:rPr>
          <w:rStyle w:val="normaltextrun"/>
          <w:rFonts w:eastAsia="Malgun Gothic"/>
          <w:sz w:val="22"/>
          <w:szCs w:val="22"/>
          <w:lang w:val="en-GB"/>
        </w:rPr>
        <w:t>The topics for</w:t>
      </w:r>
      <w:r w:rsidR="00787D9F" w:rsidRPr="00D5520D">
        <w:rPr>
          <w:rStyle w:val="normaltextrun"/>
          <w:rFonts w:eastAsia="Malgun Gothic"/>
          <w:sz w:val="22"/>
          <w:szCs w:val="22"/>
          <w:lang w:val="en-GB"/>
        </w:rPr>
        <w:t xml:space="preserve"> the webinars </w:t>
      </w:r>
      <w:r w:rsidRPr="00D5520D">
        <w:rPr>
          <w:rStyle w:val="normaltextrun"/>
          <w:rFonts w:eastAsia="Malgun Gothic"/>
          <w:sz w:val="22"/>
          <w:szCs w:val="22"/>
          <w:lang w:val="en-GB"/>
        </w:rPr>
        <w:t>we</w:t>
      </w:r>
      <w:r w:rsidR="00787D9F" w:rsidRPr="00D5520D">
        <w:rPr>
          <w:rStyle w:val="normaltextrun"/>
          <w:rFonts w:eastAsia="Malgun Gothic"/>
          <w:sz w:val="22"/>
          <w:szCs w:val="22"/>
          <w:lang w:val="en-GB"/>
        </w:rPr>
        <w:t>re as follows:</w:t>
      </w:r>
    </w:p>
    <w:p w14:paraId="5B509266" w14:textId="4BD48B49" w:rsidR="00777B13" w:rsidRPr="00E62D4B" w:rsidRDefault="00F21FF2" w:rsidP="00D5520D">
      <w:pPr>
        <w:pStyle w:val="paragraph"/>
        <w:numPr>
          <w:ilvl w:val="1"/>
          <w:numId w:val="45"/>
        </w:numPr>
        <w:adjustRightInd w:val="0"/>
        <w:snapToGrid w:val="0"/>
        <w:spacing w:before="0" w:beforeAutospacing="0" w:after="120" w:afterAutospacing="0"/>
        <w:ind w:left="0" w:firstLine="720"/>
        <w:jc w:val="both"/>
        <w:textAlignment w:val="baseline"/>
        <w:rPr>
          <w:rStyle w:val="normaltextrun"/>
          <w:rFonts w:eastAsia="Malgun Gothic"/>
          <w:sz w:val="22"/>
          <w:szCs w:val="22"/>
          <w:lang w:val="en-GB" w:eastAsia="en-US"/>
        </w:rPr>
      </w:pPr>
      <w:r w:rsidRPr="00E62D4B">
        <w:rPr>
          <w:rStyle w:val="normaltextrun"/>
          <w:color w:val="000000"/>
          <w:sz w:val="22"/>
          <w:szCs w:val="22"/>
          <w:shd w:val="clear" w:color="auto" w:fill="FFFFFF"/>
          <w:lang w:val="en-GB"/>
        </w:rPr>
        <w:t xml:space="preserve">Webinar 1: </w:t>
      </w:r>
      <w:r w:rsidR="00777B13" w:rsidRPr="00AD5FA3">
        <w:rPr>
          <w:rStyle w:val="normaltextrun"/>
          <w:rFonts w:eastAsia="Malgun Gothic"/>
          <w:sz w:val="22"/>
          <w:szCs w:val="22"/>
          <w:lang w:val="en-GB"/>
        </w:rPr>
        <w:t>Understanding DSI: a technical overview of its production, distribution and use</w:t>
      </w:r>
      <w:r w:rsidR="005F0104" w:rsidRPr="00AD5FA3">
        <w:rPr>
          <w:rStyle w:val="normaltextrun"/>
          <w:rFonts w:eastAsia="Malgun Gothic"/>
          <w:sz w:val="22"/>
          <w:szCs w:val="22"/>
          <w:lang w:val="en-GB"/>
        </w:rPr>
        <w:t xml:space="preserve"> (</w:t>
      </w:r>
      <w:r w:rsidR="005D430D" w:rsidRPr="00AD5FA3">
        <w:rPr>
          <w:rStyle w:val="normaltextrun"/>
          <w:rFonts w:eastAsia="Malgun Gothic"/>
          <w:sz w:val="22"/>
          <w:szCs w:val="22"/>
          <w:lang w:val="en-GB"/>
        </w:rPr>
        <w:t>December</w:t>
      </w:r>
      <w:r w:rsidR="00015F34" w:rsidRPr="00E62D4B">
        <w:rPr>
          <w:rStyle w:val="normaltextrun"/>
          <w:rFonts w:eastAsia="Malgun Gothic"/>
          <w:sz w:val="22"/>
          <w:szCs w:val="22"/>
          <w:lang w:val="en-GB"/>
        </w:rPr>
        <w:t> </w:t>
      </w:r>
      <w:r w:rsidR="005F0104" w:rsidRPr="00AD5FA3">
        <w:rPr>
          <w:rStyle w:val="normaltextrun"/>
          <w:rFonts w:eastAsia="Malgun Gothic"/>
          <w:sz w:val="22"/>
          <w:szCs w:val="22"/>
          <w:lang w:val="en-GB"/>
        </w:rPr>
        <w:t>2020</w:t>
      </w:r>
      <w:proofErr w:type="gramStart"/>
      <w:r w:rsidR="005F0104" w:rsidRPr="00AD5FA3">
        <w:rPr>
          <w:rStyle w:val="normaltextrun"/>
          <w:rFonts w:eastAsia="Malgun Gothic"/>
          <w:sz w:val="22"/>
          <w:szCs w:val="22"/>
          <w:lang w:val="en-GB"/>
        </w:rPr>
        <w:t>)</w:t>
      </w:r>
      <w:r w:rsidR="00F41948" w:rsidRPr="00AD5FA3">
        <w:rPr>
          <w:rStyle w:val="normaltextrun"/>
          <w:rFonts w:eastAsia="Malgun Gothic"/>
          <w:sz w:val="22"/>
          <w:szCs w:val="22"/>
          <w:lang w:val="en-GB"/>
        </w:rPr>
        <w:t>;</w:t>
      </w:r>
      <w:proofErr w:type="gramEnd"/>
    </w:p>
    <w:p w14:paraId="3D0D3942" w14:textId="33F04277" w:rsidR="00777B13" w:rsidRPr="00AD5FA3" w:rsidRDefault="00BA30EC" w:rsidP="00D5520D">
      <w:pPr>
        <w:pStyle w:val="paragraph"/>
        <w:numPr>
          <w:ilvl w:val="1"/>
          <w:numId w:val="45"/>
        </w:numPr>
        <w:adjustRightInd w:val="0"/>
        <w:snapToGrid w:val="0"/>
        <w:spacing w:before="0" w:beforeAutospacing="0" w:after="120" w:afterAutospacing="0"/>
        <w:ind w:left="0" w:firstLine="720"/>
        <w:jc w:val="both"/>
        <w:textAlignment w:val="baseline"/>
        <w:rPr>
          <w:rStyle w:val="normaltextrun"/>
          <w:rFonts w:eastAsia="Malgun Gothic"/>
          <w:sz w:val="22"/>
          <w:szCs w:val="22"/>
          <w:lang w:val="en-GB"/>
        </w:rPr>
      </w:pPr>
      <w:r w:rsidRPr="00D5520D">
        <w:rPr>
          <w:rStyle w:val="normaltextrun"/>
          <w:rFonts w:eastAsia="Malgun Gothic"/>
          <w:sz w:val="22"/>
          <w:szCs w:val="22"/>
          <w:lang w:val="en-GB"/>
        </w:rPr>
        <w:t xml:space="preserve">Webinar 2: </w:t>
      </w:r>
      <w:r w:rsidR="00157AC6" w:rsidRPr="00D5520D">
        <w:rPr>
          <w:rStyle w:val="normaltextrun"/>
          <w:rFonts w:eastAsia="Malgun Gothic"/>
          <w:sz w:val="22"/>
          <w:szCs w:val="22"/>
          <w:lang w:val="en-GB"/>
        </w:rPr>
        <w:t>An overview of the p</w:t>
      </w:r>
      <w:r w:rsidR="00777B13" w:rsidRPr="00D5520D">
        <w:rPr>
          <w:rStyle w:val="normaltextrun"/>
          <w:rFonts w:eastAsia="Malgun Gothic"/>
          <w:sz w:val="22"/>
          <w:szCs w:val="22"/>
          <w:lang w:val="en-GB"/>
        </w:rPr>
        <w:t xml:space="preserve">rocess and recent outcomes related to digital sequence information on genetic resources under the </w:t>
      </w:r>
      <w:r w:rsidR="006C1B3D" w:rsidRPr="00D5520D">
        <w:rPr>
          <w:rStyle w:val="normaltextrun"/>
          <w:rFonts w:eastAsia="Malgun Gothic"/>
          <w:sz w:val="22"/>
          <w:szCs w:val="22"/>
          <w:lang w:val="en-GB"/>
        </w:rPr>
        <w:t>Convention on Biological Diversity</w:t>
      </w:r>
      <w:r w:rsidR="00157AC6" w:rsidRPr="00D5520D">
        <w:rPr>
          <w:rStyle w:val="normaltextrun"/>
          <w:rFonts w:eastAsia="Malgun Gothic"/>
          <w:sz w:val="22"/>
          <w:szCs w:val="22"/>
          <w:lang w:val="en-GB"/>
        </w:rPr>
        <w:t>, with a focus on the outcomes of the AHTEG</w:t>
      </w:r>
      <w:r w:rsidR="005F0104" w:rsidRPr="00D5520D">
        <w:rPr>
          <w:rStyle w:val="normaltextrun"/>
          <w:rFonts w:eastAsia="Malgun Gothic"/>
          <w:sz w:val="22"/>
          <w:szCs w:val="22"/>
          <w:lang w:val="en-GB"/>
        </w:rPr>
        <w:t xml:space="preserve"> (December</w:t>
      </w:r>
      <w:r w:rsidR="00015F34" w:rsidRPr="00E62D4B">
        <w:rPr>
          <w:rStyle w:val="normaltextrun"/>
          <w:rFonts w:eastAsia="Malgun Gothic"/>
          <w:sz w:val="22"/>
          <w:szCs w:val="22"/>
          <w:lang w:val="en-GB"/>
        </w:rPr>
        <w:t> </w:t>
      </w:r>
      <w:r w:rsidR="005F0104" w:rsidRPr="00AD5FA3">
        <w:rPr>
          <w:rStyle w:val="normaltextrun"/>
          <w:rFonts w:eastAsia="Malgun Gothic"/>
          <w:sz w:val="22"/>
          <w:szCs w:val="22"/>
          <w:lang w:val="en-GB"/>
        </w:rPr>
        <w:t>2020</w:t>
      </w:r>
      <w:proofErr w:type="gramStart"/>
      <w:r w:rsidR="005F0104" w:rsidRPr="00AD5FA3">
        <w:rPr>
          <w:rStyle w:val="normaltextrun"/>
          <w:rFonts w:eastAsia="Malgun Gothic"/>
          <w:sz w:val="22"/>
          <w:szCs w:val="22"/>
          <w:lang w:val="en-GB"/>
        </w:rPr>
        <w:t>);</w:t>
      </w:r>
      <w:proofErr w:type="gramEnd"/>
    </w:p>
    <w:p w14:paraId="3F5A6986" w14:textId="69FD042A" w:rsidR="00777B13" w:rsidRPr="00AD5FA3" w:rsidRDefault="00BA30EC" w:rsidP="00D5520D">
      <w:pPr>
        <w:pStyle w:val="paragraph"/>
        <w:numPr>
          <w:ilvl w:val="1"/>
          <w:numId w:val="45"/>
        </w:numPr>
        <w:adjustRightInd w:val="0"/>
        <w:snapToGrid w:val="0"/>
        <w:spacing w:before="0" w:beforeAutospacing="0" w:after="120" w:afterAutospacing="0"/>
        <w:ind w:left="0" w:firstLine="720"/>
        <w:jc w:val="both"/>
        <w:textAlignment w:val="baseline"/>
        <w:rPr>
          <w:rStyle w:val="normaltextrun"/>
          <w:rFonts w:eastAsia="Malgun Gothic"/>
          <w:sz w:val="22"/>
          <w:szCs w:val="22"/>
          <w:lang w:val="en-GB"/>
        </w:rPr>
      </w:pPr>
      <w:r w:rsidRPr="00AD5FA3">
        <w:rPr>
          <w:rStyle w:val="normaltextrun"/>
          <w:rFonts w:eastAsia="Malgun Gothic"/>
          <w:sz w:val="22"/>
          <w:szCs w:val="22"/>
          <w:lang w:val="en-GB"/>
        </w:rPr>
        <w:t xml:space="preserve">Webinar 3: </w:t>
      </w:r>
      <w:r w:rsidR="00777B13" w:rsidRPr="00AD5FA3">
        <w:rPr>
          <w:rStyle w:val="normaltextrun"/>
          <w:rFonts w:eastAsia="Malgun Gothic"/>
          <w:sz w:val="22"/>
          <w:szCs w:val="22"/>
          <w:lang w:val="en-GB"/>
        </w:rPr>
        <w:t>Policy options for access and benefit-sharing, and digital sequence information on genetic resources</w:t>
      </w:r>
      <w:r w:rsidR="005F0104" w:rsidRPr="00AD5FA3">
        <w:rPr>
          <w:rStyle w:val="normaltextrun"/>
          <w:rFonts w:eastAsia="Malgun Gothic"/>
          <w:sz w:val="22"/>
          <w:szCs w:val="22"/>
          <w:lang w:val="en-GB"/>
        </w:rPr>
        <w:t xml:space="preserve"> (February</w:t>
      </w:r>
      <w:r w:rsidR="00015F34" w:rsidRPr="00E62D4B">
        <w:rPr>
          <w:rStyle w:val="normaltextrun"/>
          <w:rFonts w:eastAsia="Malgun Gothic"/>
          <w:sz w:val="22"/>
          <w:szCs w:val="22"/>
          <w:lang w:val="en-GB"/>
        </w:rPr>
        <w:t> </w:t>
      </w:r>
      <w:r w:rsidR="005F0104" w:rsidRPr="00AD5FA3">
        <w:rPr>
          <w:rStyle w:val="normaltextrun"/>
          <w:rFonts w:eastAsia="Malgun Gothic"/>
          <w:sz w:val="22"/>
          <w:szCs w:val="22"/>
          <w:lang w:val="en-GB"/>
        </w:rPr>
        <w:t>2021</w:t>
      </w:r>
      <w:proofErr w:type="gramStart"/>
      <w:r w:rsidR="005F0104" w:rsidRPr="00AD5FA3">
        <w:rPr>
          <w:rStyle w:val="normaltextrun"/>
          <w:rFonts w:eastAsia="Malgun Gothic"/>
          <w:sz w:val="22"/>
          <w:szCs w:val="22"/>
          <w:lang w:val="en-GB"/>
        </w:rPr>
        <w:t>)</w:t>
      </w:r>
      <w:r w:rsidR="00F41948" w:rsidRPr="00AD5FA3">
        <w:rPr>
          <w:rStyle w:val="normaltextrun"/>
          <w:rFonts w:eastAsia="Malgun Gothic"/>
          <w:sz w:val="22"/>
          <w:szCs w:val="22"/>
          <w:lang w:val="en-GB"/>
        </w:rPr>
        <w:t>;</w:t>
      </w:r>
      <w:proofErr w:type="gramEnd"/>
    </w:p>
    <w:p w14:paraId="0A8F1DA3" w14:textId="2A95B7BE" w:rsidR="00777B13" w:rsidRPr="00AD5FA3" w:rsidRDefault="00BA30EC" w:rsidP="00D5520D">
      <w:pPr>
        <w:pStyle w:val="paragraph"/>
        <w:numPr>
          <w:ilvl w:val="1"/>
          <w:numId w:val="45"/>
        </w:numPr>
        <w:adjustRightInd w:val="0"/>
        <w:snapToGrid w:val="0"/>
        <w:spacing w:before="0" w:beforeAutospacing="0" w:after="120" w:afterAutospacing="0"/>
        <w:ind w:left="0" w:firstLine="720"/>
        <w:jc w:val="both"/>
        <w:textAlignment w:val="baseline"/>
        <w:rPr>
          <w:rStyle w:val="normaltextrun"/>
          <w:rFonts w:eastAsia="Malgun Gothic"/>
          <w:sz w:val="22"/>
          <w:szCs w:val="22"/>
          <w:lang w:val="en-GB"/>
        </w:rPr>
      </w:pPr>
      <w:r w:rsidRPr="00AD5FA3">
        <w:rPr>
          <w:rStyle w:val="normaltextrun"/>
          <w:rFonts w:eastAsia="Malgun Gothic"/>
          <w:sz w:val="22"/>
          <w:szCs w:val="22"/>
          <w:lang w:val="en-GB"/>
        </w:rPr>
        <w:t xml:space="preserve">Webinar 4: </w:t>
      </w:r>
      <w:r w:rsidR="00777B13" w:rsidRPr="00AD5FA3">
        <w:rPr>
          <w:rStyle w:val="normaltextrun"/>
          <w:rFonts w:eastAsia="Malgun Gothic"/>
          <w:sz w:val="22"/>
          <w:szCs w:val="22"/>
          <w:lang w:val="en-GB"/>
        </w:rPr>
        <w:t>Criteria to consider policy options on digital sequence information on genetic resources</w:t>
      </w:r>
      <w:r w:rsidR="00803795" w:rsidRPr="00E62D4B">
        <w:rPr>
          <w:rStyle w:val="normaltextrun"/>
          <w:rFonts w:eastAsia="Malgun Gothic"/>
          <w:sz w:val="22"/>
          <w:szCs w:val="22"/>
          <w:lang w:val="en-GB"/>
        </w:rPr>
        <w:t xml:space="preserve"> </w:t>
      </w:r>
      <w:r w:rsidR="005F0104" w:rsidRPr="00D5520D">
        <w:rPr>
          <w:rStyle w:val="normaltextrun"/>
          <w:rFonts w:eastAsia="Malgun Gothic"/>
          <w:sz w:val="22"/>
          <w:szCs w:val="22"/>
          <w:lang w:val="en-GB"/>
        </w:rPr>
        <w:t>(April</w:t>
      </w:r>
      <w:r w:rsidR="00015F34" w:rsidRPr="00E62D4B">
        <w:rPr>
          <w:rStyle w:val="normaltextrun"/>
          <w:rFonts w:eastAsia="Malgun Gothic"/>
          <w:sz w:val="22"/>
          <w:szCs w:val="22"/>
          <w:lang w:val="en-GB"/>
        </w:rPr>
        <w:t> </w:t>
      </w:r>
      <w:r w:rsidR="005F0104" w:rsidRPr="00AD5FA3">
        <w:rPr>
          <w:rStyle w:val="normaltextrun"/>
          <w:rFonts w:eastAsia="Malgun Gothic"/>
          <w:sz w:val="22"/>
          <w:szCs w:val="22"/>
          <w:lang w:val="en-GB"/>
        </w:rPr>
        <w:t>2021)</w:t>
      </w:r>
      <w:r w:rsidR="00F41948" w:rsidRPr="00AD5FA3">
        <w:rPr>
          <w:rStyle w:val="normaltextrun"/>
          <w:rFonts w:eastAsia="Malgun Gothic"/>
          <w:sz w:val="22"/>
          <w:szCs w:val="22"/>
          <w:lang w:val="en-GB"/>
        </w:rPr>
        <w:t>.</w:t>
      </w:r>
    </w:p>
    <w:p w14:paraId="65750293" w14:textId="7AF74ADB" w:rsidR="00A20E5B" w:rsidRPr="00AD5FA3" w:rsidRDefault="005F0104" w:rsidP="00D5520D">
      <w:pPr>
        <w:pStyle w:val="paragraph"/>
        <w:numPr>
          <w:ilvl w:val="0"/>
          <w:numId w:val="20"/>
        </w:numPr>
        <w:adjustRightInd w:val="0"/>
        <w:snapToGrid w:val="0"/>
        <w:spacing w:before="120" w:beforeAutospacing="0" w:after="120" w:afterAutospacing="0"/>
        <w:ind w:left="0" w:firstLine="0"/>
        <w:jc w:val="both"/>
        <w:textAlignment w:val="baseline"/>
        <w:rPr>
          <w:rStyle w:val="normaltextrun"/>
          <w:rFonts w:eastAsia="Malgun Gothic"/>
          <w:sz w:val="22"/>
          <w:szCs w:val="22"/>
          <w:lang w:val="en-GB"/>
        </w:rPr>
      </w:pPr>
      <w:r w:rsidRPr="00AD5FA3">
        <w:rPr>
          <w:rStyle w:val="normaltextrun"/>
          <w:rFonts w:eastAsia="Malgun Gothic"/>
          <w:sz w:val="22"/>
          <w:szCs w:val="22"/>
          <w:lang w:val="en-GB"/>
        </w:rPr>
        <w:t>The webinars were well attended with good regional balance</w:t>
      </w:r>
      <w:r w:rsidR="00E931A0" w:rsidRPr="00E62D4B">
        <w:rPr>
          <w:rStyle w:val="normaltextrun"/>
          <w:rFonts w:eastAsia="Malgun Gothic"/>
          <w:sz w:val="22"/>
          <w:szCs w:val="22"/>
          <w:lang w:val="en-GB"/>
        </w:rPr>
        <w:t>,</w:t>
      </w:r>
      <w:r w:rsidRPr="00AD5FA3">
        <w:rPr>
          <w:rStyle w:val="normaltextrun"/>
          <w:rFonts w:eastAsia="Malgun Gothic"/>
          <w:sz w:val="22"/>
          <w:szCs w:val="22"/>
          <w:lang w:val="en-GB"/>
        </w:rPr>
        <w:t xml:space="preserve"> including particip</w:t>
      </w:r>
      <w:r w:rsidR="005361DD" w:rsidRPr="00AD5FA3">
        <w:rPr>
          <w:rStyle w:val="normaltextrun"/>
          <w:rFonts w:eastAsia="Malgun Gothic"/>
          <w:sz w:val="22"/>
          <w:szCs w:val="22"/>
          <w:lang w:val="en-GB"/>
        </w:rPr>
        <w:t>a</w:t>
      </w:r>
      <w:r w:rsidRPr="00AD5FA3">
        <w:rPr>
          <w:rStyle w:val="normaltextrun"/>
          <w:rFonts w:eastAsia="Malgun Gothic"/>
          <w:sz w:val="22"/>
          <w:szCs w:val="22"/>
          <w:lang w:val="en-GB"/>
        </w:rPr>
        <w:t xml:space="preserve">nts from academia, </w:t>
      </w:r>
      <w:proofErr w:type="gramStart"/>
      <w:r w:rsidRPr="00AD5FA3">
        <w:rPr>
          <w:rStyle w:val="normaltextrun"/>
          <w:rFonts w:eastAsia="Malgun Gothic"/>
          <w:sz w:val="22"/>
          <w:szCs w:val="22"/>
          <w:lang w:val="en-GB"/>
        </w:rPr>
        <w:t>business</w:t>
      </w:r>
      <w:proofErr w:type="gramEnd"/>
      <w:r w:rsidRPr="00AD5FA3">
        <w:rPr>
          <w:rStyle w:val="normaltextrun"/>
          <w:rFonts w:eastAsia="Malgun Gothic"/>
          <w:sz w:val="22"/>
          <w:szCs w:val="22"/>
          <w:lang w:val="en-GB"/>
        </w:rPr>
        <w:t xml:space="preserve"> and civi</w:t>
      </w:r>
      <w:r w:rsidR="00A53F1C" w:rsidRPr="00AD5FA3">
        <w:rPr>
          <w:rStyle w:val="normaltextrun"/>
          <w:rFonts w:eastAsia="Malgun Gothic"/>
          <w:sz w:val="22"/>
          <w:szCs w:val="22"/>
          <w:lang w:val="en-GB"/>
        </w:rPr>
        <w:t>l</w:t>
      </w:r>
      <w:r w:rsidRPr="00AD5FA3">
        <w:rPr>
          <w:rStyle w:val="normaltextrun"/>
          <w:rFonts w:eastAsia="Malgun Gothic"/>
          <w:sz w:val="22"/>
          <w:szCs w:val="22"/>
          <w:lang w:val="en-GB"/>
        </w:rPr>
        <w:t xml:space="preserve"> society as well as countries. </w:t>
      </w:r>
      <w:r w:rsidR="00A20E5B" w:rsidRPr="00AD5FA3">
        <w:rPr>
          <w:rStyle w:val="normaltextrun"/>
          <w:rFonts w:eastAsia="Malgun Gothic"/>
          <w:sz w:val="22"/>
          <w:szCs w:val="22"/>
          <w:lang w:val="en-GB"/>
        </w:rPr>
        <w:t xml:space="preserve">Recordings of all the webinars as well as the PowerPoint slides, background papers and summary papers are </w:t>
      </w:r>
      <w:r w:rsidR="00B426E5" w:rsidRPr="00AD5FA3">
        <w:t>available online</w:t>
      </w:r>
      <w:r w:rsidR="00A20E5B" w:rsidRPr="00475A76">
        <w:rPr>
          <w:rStyle w:val="Hyperlink"/>
          <w:sz w:val="22"/>
          <w:szCs w:val="22"/>
          <w:lang w:val="en-GB"/>
        </w:rPr>
        <w:t>.</w:t>
      </w:r>
      <w:r w:rsidR="00C4176B" w:rsidRPr="00475A76">
        <w:rPr>
          <w:rStyle w:val="FootnoteReference"/>
          <w:color w:val="0000FF"/>
          <w:szCs w:val="22"/>
          <w:lang w:val="en-GB"/>
        </w:rPr>
        <w:footnoteReference w:id="14"/>
      </w:r>
      <w:r w:rsidR="00A20E5B" w:rsidRPr="00475A76">
        <w:rPr>
          <w:rStyle w:val="Hyperlink"/>
          <w:sz w:val="22"/>
          <w:szCs w:val="22"/>
          <w:lang w:val="en-GB"/>
        </w:rPr>
        <w:t xml:space="preserve"> </w:t>
      </w:r>
      <w:r w:rsidR="005361DD" w:rsidRPr="00AD5FA3">
        <w:rPr>
          <w:rStyle w:val="Hyperlink"/>
          <w:color w:val="auto"/>
          <w:sz w:val="22"/>
          <w:szCs w:val="22"/>
          <w:u w:val="none"/>
          <w:lang w:val="en-GB"/>
        </w:rPr>
        <w:t xml:space="preserve">Financing for the webinars was </w:t>
      </w:r>
      <w:r w:rsidR="00A84411" w:rsidRPr="00E62D4B">
        <w:rPr>
          <w:rStyle w:val="Hyperlink"/>
          <w:color w:val="auto"/>
          <w:sz w:val="22"/>
          <w:szCs w:val="22"/>
          <w:u w:val="none"/>
          <w:lang w:val="en-GB"/>
        </w:rPr>
        <w:t>provided by</w:t>
      </w:r>
      <w:r w:rsidR="005361DD" w:rsidRPr="00AD5FA3">
        <w:rPr>
          <w:rStyle w:val="Hyperlink"/>
          <w:color w:val="auto"/>
          <w:sz w:val="22"/>
          <w:szCs w:val="22"/>
          <w:u w:val="none"/>
          <w:lang w:val="en-GB"/>
        </w:rPr>
        <w:t xml:space="preserve"> the European Union, and translation of the slides for webinar</w:t>
      </w:r>
      <w:r w:rsidR="00E710FA" w:rsidRPr="00E62D4B">
        <w:rPr>
          <w:rStyle w:val="Hyperlink"/>
          <w:color w:val="auto"/>
          <w:sz w:val="22"/>
          <w:szCs w:val="22"/>
          <w:u w:val="none"/>
          <w:lang w:val="en-GB"/>
        </w:rPr>
        <w:t> </w:t>
      </w:r>
      <w:r w:rsidR="005361DD" w:rsidRPr="00AD5FA3">
        <w:rPr>
          <w:rStyle w:val="Hyperlink"/>
          <w:color w:val="auto"/>
          <w:sz w:val="22"/>
          <w:szCs w:val="22"/>
          <w:u w:val="none"/>
          <w:lang w:val="en-GB"/>
        </w:rPr>
        <w:t xml:space="preserve">3 </w:t>
      </w:r>
      <w:r w:rsidR="00FC72D4" w:rsidRPr="00E62D4B">
        <w:rPr>
          <w:rStyle w:val="Hyperlink"/>
          <w:color w:val="auto"/>
          <w:sz w:val="22"/>
          <w:szCs w:val="22"/>
          <w:u w:val="none"/>
          <w:lang w:val="en-GB"/>
        </w:rPr>
        <w:t>was made possible</w:t>
      </w:r>
      <w:r w:rsidR="00AA0C44" w:rsidRPr="00E62D4B">
        <w:rPr>
          <w:rStyle w:val="Hyperlink"/>
          <w:color w:val="auto"/>
          <w:sz w:val="22"/>
          <w:szCs w:val="22"/>
          <w:u w:val="none"/>
          <w:lang w:val="en-GB"/>
        </w:rPr>
        <w:t xml:space="preserve"> </w:t>
      </w:r>
      <w:r w:rsidR="00BA4502" w:rsidRPr="00E62D4B">
        <w:rPr>
          <w:rStyle w:val="Hyperlink"/>
          <w:color w:val="auto"/>
          <w:sz w:val="22"/>
          <w:szCs w:val="22"/>
          <w:u w:val="none"/>
          <w:lang w:val="en-GB"/>
        </w:rPr>
        <w:t xml:space="preserve">by financial support </w:t>
      </w:r>
      <w:r w:rsidR="005361DD" w:rsidRPr="00AD5FA3">
        <w:rPr>
          <w:rStyle w:val="Hyperlink"/>
          <w:color w:val="auto"/>
          <w:sz w:val="22"/>
          <w:szCs w:val="22"/>
          <w:u w:val="none"/>
          <w:lang w:val="en-GB"/>
        </w:rPr>
        <w:t>through the ABS Capacity Development Initiative.</w:t>
      </w:r>
    </w:p>
    <w:p w14:paraId="6FA7DCCE" w14:textId="7BFFB901" w:rsidR="003E480F" w:rsidRPr="00AD5FA3" w:rsidRDefault="003E480F" w:rsidP="00D5520D">
      <w:pPr>
        <w:pStyle w:val="paragraph"/>
        <w:numPr>
          <w:ilvl w:val="0"/>
          <w:numId w:val="20"/>
        </w:numPr>
        <w:adjustRightInd w:val="0"/>
        <w:snapToGrid w:val="0"/>
        <w:spacing w:before="120" w:beforeAutospacing="0" w:after="120" w:afterAutospacing="0"/>
        <w:ind w:left="0" w:firstLine="0"/>
        <w:jc w:val="both"/>
        <w:textAlignment w:val="baseline"/>
        <w:rPr>
          <w:rStyle w:val="normaltextrun"/>
          <w:rFonts w:eastAsia="Malgun Gothic"/>
          <w:sz w:val="22"/>
          <w:szCs w:val="22"/>
          <w:lang w:val="en-GB"/>
        </w:rPr>
      </w:pPr>
      <w:r w:rsidRPr="00E62D4B">
        <w:rPr>
          <w:rStyle w:val="normaltextrun"/>
          <w:color w:val="000000"/>
          <w:sz w:val="22"/>
          <w:szCs w:val="22"/>
          <w:shd w:val="clear" w:color="auto" w:fill="FFFFFF"/>
          <w:lang w:val="en-GB"/>
        </w:rPr>
        <w:t xml:space="preserve">A summary of webinars 3 and 4 can be found in </w:t>
      </w:r>
      <w:r w:rsidR="00A53F1C" w:rsidRPr="00BD0897">
        <w:rPr>
          <w:rStyle w:val="normaltextrun"/>
          <w:color w:val="000000"/>
          <w:sz w:val="22"/>
          <w:szCs w:val="22"/>
          <w:shd w:val="clear" w:color="auto" w:fill="FFFFFF"/>
          <w:lang w:val="en-GB"/>
        </w:rPr>
        <w:t>a</w:t>
      </w:r>
      <w:r w:rsidRPr="00BD0897">
        <w:rPr>
          <w:rStyle w:val="normaltextrun"/>
          <w:color w:val="000000"/>
          <w:sz w:val="22"/>
          <w:szCs w:val="22"/>
          <w:shd w:val="clear" w:color="auto" w:fill="FFFFFF"/>
          <w:lang w:val="en-GB"/>
        </w:rPr>
        <w:t>nnex</w:t>
      </w:r>
      <w:r w:rsidR="005876F0" w:rsidRPr="00BD0897">
        <w:rPr>
          <w:rStyle w:val="normaltextrun"/>
          <w:color w:val="000000"/>
          <w:sz w:val="22"/>
          <w:szCs w:val="22"/>
          <w:shd w:val="clear" w:color="auto" w:fill="FFFFFF"/>
          <w:lang w:val="en-GB"/>
        </w:rPr>
        <w:t> </w:t>
      </w:r>
      <w:r w:rsidRPr="00BD0897">
        <w:rPr>
          <w:rStyle w:val="normaltextrun"/>
          <w:color w:val="000000"/>
          <w:sz w:val="22"/>
          <w:szCs w:val="22"/>
          <w:shd w:val="clear" w:color="auto" w:fill="FFFFFF"/>
          <w:lang w:val="en-GB"/>
        </w:rPr>
        <w:t>II</w:t>
      </w:r>
      <w:r w:rsidRPr="00475A76">
        <w:rPr>
          <w:rStyle w:val="normaltextrun"/>
          <w:color w:val="000000"/>
          <w:sz w:val="22"/>
          <w:szCs w:val="22"/>
          <w:shd w:val="clear" w:color="auto" w:fill="FFFFFF"/>
          <w:lang w:val="en-GB"/>
        </w:rPr>
        <w:t>.</w:t>
      </w:r>
    </w:p>
    <w:p w14:paraId="2F70B588" w14:textId="5066D098" w:rsidR="00777B13" w:rsidRPr="00AD5FA3" w:rsidRDefault="33FA7573" w:rsidP="00D5520D">
      <w:pPr>
        <w:pStyle w:val="paragraph"/>
        <w:numPr>
          <w:ilvl w:val="0"/>
          <w:numId w:val="20"/>
        </w:numPr>
        <w:adjustRightInd w:val="0"/>
        <w:snapToGrid w:val="0"/>
        <w:spacing w:before="120" w:beforeAutospacing="0" w:after="120" w:afterAutospacing="0"/>
        <w:ind w:left="0" w:firstLine="0"/>
        <w:jc w:val="both"/>
        <w:textAlignment w:val="baseline"/>
        <w:rPr>
          <w:rStyle w:val="normaltextrun"/>
          <w:rFonts w:eastAsia="Malgun Gothic"/>
          <w:color w:val="000000"/>
          <w:sz w:val="22"/>
          <w:szCs w:val="22"/>
          <w:shd w:val="clear" w:color="auto" w:fill="FFFFFF"/>
          <w:lang w:val="en-GB"/>
        </w:rPr>
      </w:pPr>
      <w:proofErr w:type="gramStart"/>
      <w:r w:rsidRPr="00475A76">
        <w:rPr>
          <w:rStyle w:val="normaltextrun"/>
          <w:color w:val="000000"/>
          <w:sz w:val="22"/>
          <w:szCs w:val="22"/>
          <w:shd w:val="clear" w:color="auto" w:fill="FFFFFF"/>
          <w:lang w:val="en-GB"/>
        </w:rPr>
        <w:t>Also</w:t>
      </w:r>
      <w:proofErr w:type="gramEnd"/>
      <w:r w:rsidRPr="00BD0897">
        <w:rPr>
          <w:rStyle w:val="normaltextrun"/>
          <w:color w:val="000000"/>
          <w:sz w:val="22"/>
          <w:szCs w:val="22"/>
          <w:shd w:val="clear" w:color="auto" w:fill="FFFFFF"/>
          <w:lang w:val="en-GB"/>
        </w:rPr>
        <w:t xml:space="preserve"> at the request of the Co-Chairs of the Working Group, the Secretariat</w:t>
      </w:r>
      <w:r w:rsidR="008A7610" w:rsidRPr="00BD0897">
        <w:rPr>
          <w:rStyle w:val="normaltextrun"/>
          <w:color w:val="000000"/>
          <w:sz w:val="22"/>
          <w:szCs w:val="22"/>
          <w:shd w:val="clear" w:color="auto" w:fill="FFFFFF"/>
          <w:lang w:val="en-GB"/>
        </w:rPr>
        <w:t xml:space="preserve"> </w:t>
      </w:r>
      <w:r w:rsidRPr="00BD0897">
        <w:rPr>
          <w:rStyle w:val="normaltextrun"/>
          <w:color w:val="000000"/>
          <w:sz w:val="22"/>
          <w:szCs w:val="22"/>
          <w:shd w:val="clear" w:color="auto" w:fill="FFFFFF"/>
          <w:lang w:val="en-GB"/>
        </w:rPr>
        <w:t>organized</w:t>
      </w:r>
      <w:r w:rsidR="008A7610" w:rsidRPr="00BD0897">
        <w:rPr>
          <w:rStyle w:val="normaltextrun"/>
          <w:color w:val="000000"/>
          <w:sz w:val="22"/>
          <w:szCs w:val="22"/>
          <w:shd w:val="clear" w:color="auto" w:fill="FFFFFF"/>
          <w:lang w:val="en-GB"/>
        </w:rPr>
        <w:t xml:space="preserve"> </w:t>
      </w:r>
      <w:r w:rsidRPr="00BD0897">
        <w:rPr>
          <w:rStyle w:val="normaltextrun"/>
          <w:color w:val="000000"/>
          <w:sz w:val="22"/>
          <w:szCs w:val="22"/>
          <w:shd w:val="clear" w:color="auto" w:fill="FFFFFF"/>
          <w:lang w:val="en-GB"/>
        </w:rPr>
        <w:t xml:space="preserve">an informal online discussion forum in order to exchange information and views on DSI policy options and criteria. The </w:t>
      </w:r>
      <w:r w:rsidR="00C6532A" w:rsidRPr="00BD0897">
        <w:rPr>
          <w:rStyle w:val="normaltextrun"/>
          <w:color w:val="000000"/>
          <w:sz w:val="22"/>
          <w:szCs w:val="22"/>
          <w:shd w:val="clear" w:color="auto" w:fill="FFFFFF"/>
          <w:lang w:val="en-GB"/>
        </w:rPr>
        <w:t>forum was held from 21 April to 3 May 2021</w:t>
      </w:r>
      <w:r w:rsidR="00A172E6" w:rsidRPr="00BD0897">
        <w:rPr>
          <w:rStyle w:val="normaltextrun"/>
          <w:color w:val="000000"/>
          <w:sz w:val="22"/>
          <w:szCs w:val="22"/>
          <w:shd w:val="clear" w:color="auto" w:fill="FFFFFF"/>
          <w:lang w:val="en-GB"/>
        </w:rPr>
        <w:t>,</w:t>
      </w:r>
      <w:r w:rsidR="00C6532A" w:rsidRPr="00BD0897">
        <w:rPr>
          <w:rStyle w:val="normaltextrun"/>
          <w:color w:val="000000"/>
          <w:sz w:val="22"/>
          <w:szCs w:val="22"/>
          <w:shd w:val="clear" w:color="auto" w:fill="FFFFFF"/>
          <w:lang w:val="en-GB"/>
        </w:rPr>
        <w:t xml:space="preserve"> and the </w:t>
      </w:r>
      <w:r w:rsidRPr="00BD0897">
        <w:rPr>
          <w:rStyle w:val="normaltextrun"/>
          <w:color w:val="000000"/>
          <w:sz w:val="22"/>
          <w:szCs w:val="22"/>
          <w:shd w:val="clear" w:color="auto" w:fill="FFFFFF"/>
          <w:lang w:val="en-GB"/>
        </w:rPr>
        <w:t xml:space="preserve">discussion posts and comments are </w:t>
      </w:r>
      <w:r w:rsidR="009F0393" w:rsidRPr="00AD5FA3">
        <w:t>available online</w:t>
      </w:r>
      <w:r w:rsidR="1E2B1DF1" w:rsidRPr="00475A76">
        <w:rPr>
          <w:rStyle w:val="normaltextrun"/>
          <w:color w:val="000000"/>
          <w:sz w:val="22"/>
          <w:szCs w:val="22"/>
          <w:shd w:val="clear" w:color="auto" w:fill="FFFFFF"/>
          <w:lang w:val="en-GB"/>
        </w:rPr>
        <w:t>,</w:t>
      </w:r>
      <w:r w:rsidR="00B1744B" w:rsidRPr="00475A76">
        <w:rPr>
          <w:rStyle w:val="FootnoteReference"/>
          <w:color w:val="000000"/>
          <w:szCs w:val="22"/>
          <w:shd w:val="clear" w:color="auto" w:fill="FFFFFF"/>
          <w:lang w:val="en-GB"/>
        </w:rPr>
        <w:footnoteReference w:id="15"/>
      </w:r>
      <w:r w:rsidR="1E2B1DF1" w:rsidRPr="00475A76">
        <w:rPr>
          <w:rStyle w:val="normaltextrun"/>
          <w:color w:val="000000"/>
          <w:sz w:val="22"/>
          <w:szCs w:val="22"/>
          <w:shd w:val="clear" w:color="auto" w:fill="FFFFFF"/>
          <w:lang w:val="en-GB"/>
        </w:rPr>
        <w:t xml:space="preserve"> with a sum</w:t>
      </w:r>
      <w:r w:rsidR="1E2B1DF1" w:rsidRPr="00BD0897">
        <w:rPr>
          <w:rStyle w:val="normaltextrun"/>
          <w:color w:val="000000"/>
          <w:sz w:val="22"/>
          <w:szCs w:val="22"/>
          <w:shd w:val="clear" w:color="auto" w:fill="FFFFFF"/>
          <w:lang w:val="en-GB"/>
        </w:rPr>
        <w:t xml:space="preserve">mary of </w:t>
      </w:r>
      <w:r w:rsidR="009236FC" w:rsidRPr="00BD0897">
        <w:rPr>
          <w:rStyle w:val="normaltextrun"/>
          <w:color w:val="000000"/>
          <w:sz w:val="22"/>
          <w:szCs w:val="22"/>
          <w:shd w:val="clear" w:color="auto" w:fill="FFFFFF"/>
          <w:lang w:val="en-GB"/>
        </w:rPr>
        <w:t xml:space="preserve">the </w:t>
      </w:r>
      <w:r w:rsidR="1E2B1DF1" w:rsidRPr="00BD0897">
        <w:rPr>
          <w:rStyle w:val="normaltextrun"/>
          <w:color w:val="000000"/>
          <w:sz w:val="22"/>
          <w:szCs w:val="22"/>
          <w:shd w:val="clear" w:color="auto" w:fill="FFFFFF"/>
          <w:lang w:val="en-GB"/>
        </w:rPr>
        <w:t xml:space="preserve">points raised </w:t>
      </w:r>
      <w:r w:rsidR="009236FC" w:rsidRPr="00BD0897">
        <w:rPr>
          <w:rStyle w:val="normaltextrun"/>
          <w:color w:val="000000"/>
          <w:sz w:val="22"/>
          <w:szCs w:val="22"/>
          <w:shd w:val="clear" w:color="auto" w:fill="FFFFFF"/>
          <w:lang w:val="en-GB"/>
        </w:rPr>
        <w:t xml:space="preserve">contained </w:t>
      </w:r>
      <w:r w:rsidR="1E2B1DF1" w:rsidRPr="00BD0897">
        <w:rPr>
          <w:rStyle w:val="normaltextrun"/>
          <w:color w:val="000000"/>
          <w:sz w:val="22"/>
          <w:szCs w:val="22"/>
          <w:shd w:val="clear" w:color="auto" w:fill="FFFFFF"/>
          <w:lang w:val="en-GB"/>
        </w:rPr>
        <w:t xml:space="preserve">in </w:t>
      </w:r>
      <w:r w:rsidR="00245393" w:rsidRPr="00BD0897">
        <w:rPr>
          <w:rStyle w:val="normaltextrun"/>
          <w:color w:val="000000"/>
          <w:sz w:val="22"/>
          <w:szCs w:val="22"/>
          <w:shd w:val="clear" w:color="auto" w:fill="FFFFFF"/>
          <w:lang w:val="en-GB"/>
        </w:rPr>
        <w:t>a</w:t>
      </w:r>
      <w:r w:rsidR="1E2B1DF1" w:rsidRPr="00BD0897">
        <w:rPr>
          <w:rStyle w:val="normaltextrun"/>
          <w:color w:val="000000"/>
          <w:sz w:val="22"/>
          <w:szCs w:val="22"/>
          <w:shd w:val="clear" w:color="auto" w:fill="FFFFFF"/>
          <w:lang w:val="en-GB"/>
        </w:rPr>
        <w:t xml:space="preserve">nnex </w:t>
      </w:r>
      <w:r w:rsidR="00D4088E" w:rsidRPr="00BD0897">
        <w:rPr>
          <w:rStyle w:val="normaltextrun"/>
          <w:color w:val="000000"/>
          <w:sz w:val="22"/>
          <w:szCs w:val="22"/>
          <w:shd w:val="clear" w:color="auto" w:fill="FFFFFF"/>
          <w:lang w:val="en-GB"/>
        </w:rPr>
        <w:t>III</w:t>
      </w:r>
      <w:r w:rsidR="009236FC" w:rsidRPr="00475A76">
        <w:rPr>
          <w:rStyle w:val="normaltextrun"/>
          <w:color w:val="000000"/>
          <w:sz w:val="22"/>
          <w:szCs w:val="22"/>
          <w:shd w:val="clear" w:color="auto" w:fill="FFFFFF"/>
          <w:lang w:val="en-GB"/>
        </w:rPr>
        <w:t xml:space="preserve"> be</w:t>
      </w:r>
      <w:r w:rsidR="009236FC" w:rsidRPr="00BD0897">
        <w:rPr>
          <w:rStyle w:val="normaltextrun"/>
          <w:color w:val="000000"/>
          <w:sz w:val="22"/>
          <w:szCs w:val="22"/>
          <w:shd w:val="clear" w:color="auto" w:fill="FFFFFF"/>
          <w:lang w:val="en-GB"/>
        </w:rPr>
        <w:t>low</w:t>
      </w:r>
      <w:r w:rsidR="1E2B1DF1" w:rsidRPr="00E62D4B">
        <w:rPr>
          <w:rStyle w:val="normaltextrun"/>
          <w:color w:val="000000"/>
          <w:sz w:val="22"/>
          <w:szCs w:val="22"/>
          <w:shd w:val="clear" w:color="auto" w:fill="FFFFFF"/>
          <w:lang w:val="en-GB"/>
        </w:rPr>
        <w:t xml:space="preserve">. </w:t>
      </w:r>
      <w:r w:rsidRPr="00E62D4B">
        <w:rPr>
          <w:rStyle w:val="normaltextrun"/>
          <w:color w:val="000000"/>
          <w:sz w:val="22"/>
          <w:szCs w:val="22"/>
          <w:shd w:val="clear" w:color="auto" w:fill="FFFFFF"/>
          <w:lang w:val="en-GB"/>
        </w:rPr>
        <w:t>The three threads of discussion were:</w:t>
      </w:r>
    </w:p>
    <w:p w14:paraId="11F0E88B" w14:textId="6A664299" w:rsidR="00777B13" w:rsidRPr="00AD5FA3" w:rsidRDefault="00777B13" w:rsidP="00D5520D">
      <w:pPr>
        <w:pStyle w:val="paragraph"/>
        <w:numPr>
          <w:ilvl w:val="1"/>
          <w:numId w:val="28"/>
        </w:numPr>
        <w:adjustRightInd w:val="0"/>
        <w:snapToGrid w:val="0"/>
        <w:spacing w:before="0" w:beforeAutospacing="0" w:after="120" w:afterAutospacing="0"/>
        <w:ind w:left="0" w:firstLine="720"/>
        <w:jc w:val="both"/>
        <w:textAlignment w:val="baseline"/>
        <w:rPr>
          <w:rStyle w:val="normaltextrun"/>
          <w:rFonts w:eastAsia="Malgun Gothic"/>
          <w:sz w:val="22"/>
          <w:szCs w:val="22"/>
          <w:lang w:val="en-GB"/>
        </w:rPr>
      </w:pPr>
      <w:r w:rsidRPr="00E62D4B">
        <w:rPr>
          <w:rStyle w:val="normaltextrun"/>
          <w:color w:val="000000"/>
          <w:sz w:val="22"/>
          <w:szCs w:val="22"/>
          <w:shd w:val="clear" w:color="auto" w:fill="FFFFFF"/>
          <w:lang w:val="en-GB"/>
        </w:rPr>
        <w:t xml:space="preserve">Policy options categories and other </w:t>
      </w:r>
      <w:proofErr w:type="gramStart"/>
      <w:r w:rsidRPr="00E62D4B">
        <w:rPr>
          <w:rStyle w:val="normaltextrun"/>
          <w:color w:val="000000"/>
          <w:sz w:val="22"/>
          <w:szCs w:val="22"/>
          <w:shd w:val="clear" w:color="auto" w:fill="FFFFFF"/>
          <w:lang w:val="en-GB"/>
        </w:rPr>
        <w:t>options</w:t>
      </w:r>
      <w:r w:rsidR="00250881" w:rsidRPr="00E62D4B">
        <w:rPr>
          <w:rStyle w:val="normaltextrun"/>
          <w:color w:val="000000"/>
          <w:sz w:val="22"/>
          <w:szCs w:val="22"/>
          <w:shd w:val="clear" w:color="auto" w:fill="FFFFFF"/>
          <w:lang w:val="en-GB"/>
        </w:rPr>
        <w:t>;</w:t>
      </w:r>
      <w:proofErr w:type="gramEnd"/>
    </w:p>
    <w:p w14:paraId="6215D092" w14:textId="7015E10A" w:rsidR="00777B13" w:rsidRPr="00AD5FA3" w:rsidRDefault="00777B13" w:rsidP="00D5520D">
      <w:pPr>
        <w:pStyle w:val="paragraph"/>
        <w:numPr>
          <w:ilvl w:val="1"/>
          <w:numId w:val="28"/>
        </w:numPr>
        <w:adjustRightInd w:val="0"/>
        <w:snapToGrid w:val="0"/>
        <w:spacing w:before="0" w:beforeAutospacing="0" w:after="120" w:afterAutospacing="0"/>
        <w:ind w:left="0" w:firstLine="720"/>
        <w:jc w:val="both"/>
        <w:textAlignment w:val="baseline"/>
        <w:rPr>
          <w:rStyle w:val="normaltextrun"/>
          <w:rFonts w:eastAsia="Malgun Gothic"/>
          <w:sz w:val="22"/>
          <w:szCs w:val="22"/>
          <w:lang w:val="en-GB"/>
        </w:rPr>
      </w:pPr>
      <w:r w:rsidRPr="00E62D4B">
        <w:rPr>
          <w:rStyle w:val="normaltextrun"/>
          <w:color w:val="000000"/>
          <w:sz w:val="22"/>
          <w:szCs w:val="22"/>
          <w:shd w:val="clear" w:color="auto" w:fill="FFFFFF"/>
          <w:lang w:val="en-GB"/>
        </w:rPr>
        <w:lastRenderedPageBreak/>
        <w:t xml:space="preserve">Criteria framework for assessing policy </w:t>
      </w:r>
      <w:proofErr w:type="gramStart"/>
      <w:r w:rsidRPr="00E62D4B">
        <w:rPr>
          <w:rStyle w:val="normaltextrun"/>
          <w:color w:val="000000"/>
          <w:sz w:val="22"/>
          <w:szCs w:val="22"/>
          <w:shd w:val="clear" w:color="auto" w:fill="FFFFFF"/>
          <w:lang w:val="en-GB"/>
        </w:rPr>
        <w:t>options</w:t>
      </w:r>
      <w:r w:rsidR="00250881" w:rsidRPr="00E62D4B">
        <w:rPr>
          <w:rStyle w:val="normaltextrun"/>
          <w:color w:val="000000"/>
          <w:sz w:val="22"/>
          <w:szCs w:val="22"/>
          <w:shd w:val="clear" w:color="auto" w:fill="FFFFFF"/>
          <w:lang w:val="en-GB"/>
        </w:rPr>
        <w:t>;</w:t>
      </w:r>
      <w:proofErr w:type="gramEnd"/>
    </w:p>
    <w:p w14:paraId="292B0FAA" w14:textId="12672755" w:rsidR="00777B13" w:rsidRPr="00AD5FA3" w:rsidRDefault="00777B13" w:rsidP="00D5520D">
      <w:pPr>
        <w:pStyle w:val="paragraph"/>
        <w:numPr>
          <w:ilvl w:val="1"/>
          <w:numId w:val="28"/>
        </w:numPr>
        <w:adjustRightInd w:val="0"/>
        <w:snapToGrid w:val="0"/>
        <w:spacing w:before="0" w:beforeAutospacing="0" w:after="120" w:afterAutospacing="0"/>
        <w:ind w:left="0" w:firstLine="720"/>
        <w:jc w:val="both"/>
        <w:textAlignment w:val="baseline"/>
        <w:rPr>
          <w:rStyle w:val="normaltextrun"/>
          <w:rFonts w:eastAsia="Malgun Gothic"/>
          <w:sz w:val="22"/>
          <w:szCs w:val="22"/>
          <w:lang w:val="en-GB"/>
        </w:rPr>
      </w:pPr>
      <w:r w:rsidRPr="00E62D4B">
        <w:rPr>
          <w:rStyle w:val="normaltextrun"/>
          <w:color w:val="000000"/>
          <w:sz w:val="22"/>
          <w:szCs w:val="22"/>
          <w:shd w:val="clear" w:color="auto" w:fill="FFFFFF"/>
          <w:lang w:val="en-GB"/>
        </w:rPr>
        <w:t>Policy options feasibility and appropriateness</w:t>
      </w:r>
      <w:r w:rsidR="00250881" w:rsidRPr="00E62D4B">
        <w:rPr>
          <w:rStyle w:val="normaltextrun"/>
          <w:color w:val="000000"/>
          <w:sz w:val="22"/>
          <w:szCs w:val="22"/>
          <w:shd w:val="clear" w:color="auto" w:fill="FFFFFF"/>
          <w:lang w:val="en-GB"/>
        </w:rPr>
        <w:t>.</w:t>
      </w:r>
    </w:p>
    <w:p w14:paraId="3AB53617" w14:textId="5FE18AB9" w:rsidR="00C835B9" w:rsidRPr="00D5520D" w:rsidRDefault="008D4C2C" w:rsidP="00D5520D">
      <w:pPr>
        <w:pStyle w:val="paragraph"/>
        <w:numPr>
          <w:ilvl w:val="0"/>
          <w:numId w:val="20"/>
        </w:numPr>
        <w:adjustRightInd w:val="0"/>
        <w:snapToGrid w:val="0"/>
        <w:spacing w:before="120" w:beforeAutospacing="0" w:after="120" w:afterAutospacing="0"/>
        <w:ind w:left="0" w:firstLine="0"/>
        <w:jc w:val="both"/>
        <w:textAlignment w:val="baseline"/>
        <w:rPr>
          <w:rFonts w:eastAsiaTheme="majorBidi"/>
          <w:color w:val="000000"/>
          <w:sz w:val="22"/>
          <w:szCs w:val="22"/>
          <w:shd w:val="clear" w:color="auto" w:fill="FFFFFF"/>
          <w:lang w:val="en-GB"/>
        </w:rPr>
      </w:pPr>
      <w:r w:rsidRPr="00E62D4B">
        <w:rPr>
          <w:rStyle w:val="normaltextrun"/>
          <w:color w:val="000000"/>
          <w:sz w:val="22"/>
          <w:szCs w:val="22"/>
          <w:shd w:val="clear" w:color="auto" w:fill="FFFFFF"/>
          <w:lang w:val="en-GB"/>
        </w:rPr>
        <w:t xml:space="preserve">The conversations </w:t>
      </w:r>
      <w:r w:rsidR="00BA1705" w:rsidRPr="00E62D4B">
        <w:rPr>
          <w:rStyle w:val="normaltextrun"/>
          <w:color w:val="000000"/>
          <w:sz w:val="22"/>
          <w:szCs w:val="22"/>
          <w:shd w:val="clear" w:color="auto" w:fill="FFFFFF"/>
          <w:lang w:val="en-GB"/>
        </w:rPr>
        <w:t>considered</w:t>
      </w:r>
      <w:r w:rsidRPr="00E62D4B">
        <w:rPr>
          <w:rStyle w:val="normaltextrun"/>
          <w:color w:val="000000"/>
          <w:sz w:val="22"/>
          <w:szCs w:val="22"/>
          <w:shd w:val="clear" w:color="auto" w:fill="FFFFFF"/>
          <w:lang w:val="en-GB"/>
        </w:rPr>
        <w:t xml:space="preserve"> </w:t>
      </w:r>
      <w:r w:rsidR="009923A2">
        <w:rPr>
          <w:rStyle w:val="normaltextrun"/>
          <w:color w:val="000000"/>
          <w:sz w:val="22"/>
          <w:szCs w:val="22"/>
          <w:shd w:val="clear" w:color="auto" w:fill="FFFFFF"/>
          <w:lang w:val="en-GB"/>
        </w:rPr>
        <w:t xml:space="preserve">overarching ideas around </w:t>
      </w:r>
      <w:r w:rsidR="00CE61A1" w:rsidRPr="00E62D4B">
        <w:rPr>
          <w:rStyle w:val="normaltextrun"/>
          <w:color w:val="000000"/>
          <w:sz w:val="22"/>
          <w:szCs w:val="22"/>
          <w:shd w:val="clear" w:color="auto" w:fill="FFFFFF"/>
          <w:lang w:val="en-GB"/>
        </w:rPr>
        <w:t>data access</w:t>
      </w:r>
      <w:r w:rsidR="009F228B" w:rsidRPr="00E62D4B">
        <w:rPr>
          <w:rStyle w:val="normaltextrun"/>
          <w:color w:val="000000"/>
          <w:sz w:val="22"/>
          <w:szCs w:val="22"/>
          <w:shd w:val="clear" w:color="auto" w:fill="FFFFFF"/>
          <w:lang w:val="en-GB"/>
        </w:rPr>
        <w:t xml:space="preserve">, </w:t>
      </w:r>
      <w:r w:rsidR="00FB7F02" w:rsidRPr="00E62D4B">
        <w:rPr>
          <w:rStyle w:val="normaltextrun"/>
          <w:color w:val="000000"/>
          <w:sz w:val="22"/>
          <w:szCs w:val="22"/>
          <w:shd w:val="clear" w:color="auto" w:fill="FFFFFF"/>
          <w:lang w:val="en-GB"/>
        </w:rPr>
        <w:t>conservation needs, processes to move forward</w:t>
      </w:r>
      <w:r w:rsidR="00467DBC" w:rsidRPr="00E62D4B">
        <w:rPr>
          <w:rStyle w:val="normaltextrun"/>
          <w:color w:val="000000"/>
          <w:sz w:val="22"/>
          <w:szCs w:val="22"/>
          <w:shd w:val="clear" w:color="auto" w:fill="FFFFFF"/>
          <w:lang w:val="en-GB"/>
        </w:rPr>
        <w:t xml:space="preserve"> and </w:t>
      </w:r>
      <w:r w:rsidR="00FE6190" w:rsidRPr="00E62D4B">
        <w:rPr>
          <w:rStyle w:val="normaltextrun"/>
          <w:color w:val="000000"/>
          <w:sz w:val="22"/>
          <w:szCs w:val="22"/>
          <w:shd w:val="clear" w:color="auto" w:fill="FFFFFF"/>
          <w:lang w:val="en-GB"/>
        </w:rPr>
        <w:t>considerations</w:t>
      </w:r>
      <w:r w:rsidR="00467DBC" w:rsidRPr="00E62D4B">
        <w:rPr>
          <w:rStyle w:val="normaltextrun"/>
          <w:color w:val="000000"/>
          <w:sz w:val="22"/>
          <w:szCs w:val="22"/>
          <w:shd w:val="clear" w:color="auto" w:fill="FFFFFF"/>
          <w:lang w:val="en-GB"/>
        </w:rPr>
        <w:t xml:space="preserve"> for non-monetary benefits</w:t>
      </w:r>
      <w:r w:rsidR="00FE6190" w:rsidRPr="00E62D4B">
        <w:rPr>
          <w:rStyle w:val="normaltextrun"/>
          <w:color w:val="000000"/>
          <w:sz w:val="22"/>
          <w:szCs w:val="22"/>
          <w:shd w:val="clear" w:color="auto" w:fill="FFFFFF"/>
          <w:lang w:val="en-GB"/>
        </w:rPr>
        <w:t xml:space="preserve">. </w:t>
      </w:r>
      <w:r w:rsidR="00531542" w:rsidRPr="00E62D4B">
        <w:rPr>
          <w:rStyle w:val="normaltextrun"/>
          <w:color w:val="000000"/>
          <w:sz w:val="22"/>
          <w:szCs w:val="22"/>
          <w:shd w:val="clear" w:color="auto" w:fill="FFFFFF"/>
          <w:lang w:val="en-GB"/>
        </w:rPr>
        <w:t xml:space="preserve">The </w:t>
      </w:r>
      <w:r w:rsidR="000D1133" w:rsidRPr="00E62D4B">
        <w:rPr>
          <w:rStyle w:val="normaltextrun"/>
          <w:color w:val="000000"/>
          <w:sz w:val="22"/>
          <w:szCs w:val="22"/>
          <w:shd w:val="clear" w:color="auto" w:fill="FFFFFF"/>
          <w:lang w:val="en-GB"/>
        </w:rPr>
        <w:t>policy option discussion</w:t>
      </w:r>
      <w:r w:rsidR="0042401A" w:rsidRPr="00E62D4B">
        <w:rPr>
          <w:rStyle w:val="normaltextrun"/>
          <w:color w:val="000000"/>
          <w:sz w:val="22"/>
          <w:szCs w:val="22"/>
          <w:shd w:val="clear" w:color="auto" w:fill="FFFFFF"/>
          <w:lang w:val="en-GB"/>
        </w:rPr>
        <w:t xml:space="preserve">s brought up the </w:t>
      </w:r>
      <w:r w:rsidR="00537A5B" w:rsidRPr="008A130F">
        <w:rPr>
          <w:rStyle w:val="normaltextrun"/>
          <w:color w:val="000000"/>
          <w:sz w:val="22"/>
          <w:szCs w:val="22"/>
          <w:shd w:val="clear" w:color="auto" w:fill="FFFFFF"/>
          <w:lang w:val="en-GB"/>
        </w:rPr>
        <w:t xml:space="preserve">potential </w:t>
      </w:r>
      <w:r w:rsidR="0042401A" w:rsidRPr="008A130F">
        <w:rPr>
          <w:rStyle w:val="normaltextrun"/>
          <w:color w:val="000000"/>
          <w:sz w:val="22"/>
          <w:szCs w:val="22"/>
          <w:shd w:val="clear" w:color="auto" w:fill="FFFFFF"/>
          <w:lang w:val="en-GB"/>
        </w:rPr>
        <w:t xml:space="preserve">modalities of the </w:t>
      </w:r>
      <w:r w:rsidR="00537A5B" w:rsidRPr="008A130F">
        <w:rPr>
          <w:rStyle w:val="normaltextrun"/>
          <w:color w:val="000000"/>
          <w:sz w:val="22"/>
          <w:szCs w:val="22"/>
          <w:shd w:val="clear" w:color="auto" w:fill="FFFFFF"/>
          <w:lang w:val="en-GB"/>
        </w:rPr>
        <w:t>various policy options, particularly a potential multilateral fund</w:t>
      </w:r>
      <w:r w:rsidR="005B410A" w:rsidRPr="009D3059">
        <w:rPr>
          <w:rStyle w:val="normaltextrun"/>
          <w:color w:val="000000"/>
          <w:sz w:val="22"/>
          <w:szCs w:val="22"/>
          <w:shd w:val="clear" w:color="auto" w:fill="FFFFFF"/>
          <w:lang w:val="en-GB"/>
        </w:rPr>
        <w:t xml:space="preserve">, arguments for or against each option, and the </w:t>
      </w:r>
      <w:r w:rsidR="00D128F0" w:rsidRPr="00D5520D">
        <w:rPr>
          <w:rStyle w:val="normaltextrun"/>
          <w:color w:val="000000"/>
          <w:sz w:val="22"/>
          <w:szCs w:val="22"/>
          <w:shd w:val="clear" w:color="auto" w:fill="FFFFFF"/>
          <w:lang w:val="en-GB"/>
        </w:rPr>
        <w:t>scope of the policy solution. The threa</w:t>
      </w:r>
      <w:r w:rsidR="00134E19" w:rsidRPr="00D5520D">
        <w:rPr>
          <w:rStyle w:val="normaltextrun"/>
          <w:color w:val="000000"/>
          <w:sz w:val="22"/>
          <w:szCs w:val="22"/>
          <w:shd w:val="clear" w:color="auto" w:fill="FFFFFF"/>
          <w:lang w:val="en-GB"/>
        </w:rPr>
        <w:t>d on criteria</w:t>
      </w:r>
      <w:r w:rsidR="00CA118F" w:rsidRPr="00D5520D">
        <w:rPr>
          <w:rStyle w:val="normaltextrun"/>
          <w:color w:val="000000"/>
          <w:sz w:val="22"/>
          <w:szCs w:val="22"/>
          <w:shd w:val="clear" w:color="auto" w:fill="FFFFFF"/>
          <w:lang w:val="en-GB"/>
        </w:rPr>
        <w:t xml:space="preserve"> had </w:t>
      </w:r>
      <w:r w:rsidR="00702017" w:rsidRPr="00E62D4B">
        <w:rPr>
          <w:rStyle w:val="normaltextrun"/>
          <w:color w:val="000000"/>
          <w:sz w:val="22"/>
          <w:szCs w:val="22"/>
          <w:shd w:val="clear" w:color="auto" w:fill="FFFFFF"/>
          <w:lang w:val="en-GB"/>
        </w:rPr>
        <w:t xml:space="preserve">a </w:t>
      </w:r>
      <w:r w:rsidR="00CA118F" w:rsidRPr="008A130F">
        <w:rPr>
          <w:rStyle w:val="normaltextrun"/>
          <w:color w:val="000000"/>
          <w:sz w:val="22"/>
          <w:szCs w:val="22"/>
          <w:shd w:val="clear" w:color="auto" w:fill="FFFFFF"/>
          <w:lang w:val="en-GB"/>
        </w:rPr>
        <w:t xml:space="preserve">strong emphasis on the distribution of </w:t>
      </w:r>
      <w:r w:rsidR="00702017" w:rsidRPr="00E62D4B">
        <w:rPr>
          <w:rStyle w:val="normaltextrun"/>
          <w:color w:val="000000"/>
          <w:sz w:val="22"/>
          <w:szCs w:val="22"/>
          <w:shd w:val="clear" w:color="auto" w:fill="FFFFFF"/>
          <w:lang w:val="en-GB"/>
        </w:rPr>
        <w:t xml:space="preserve">the </w:t>
      </w:r>
      <w:r w:rsidR="00CA118F" w:rsidRPr="008A130F">
        <w:rPr>
          <w:rStyle w:val="normaltextrun"/>
          <w:color w:val="000000"/>
          <w:sz w:val="22"/>
          <w:szCs w:val="22"/>
          <w:shd w:val="clear" w:color="auto" w:fill="FFFFFF"/>
          <w:lang w:val="en-GB"/>
        </w:rPr>
        <w:t>funds</w:t>
      </w:r>
      <w:r w:rsidR="00C45A55" w:rsidRPr="008A130F">
        <w:rPr>
          <w:rStyle w:val="normaltextrun"/>
          <w:color w:val="000000"/>
          <w:sz w:val="22"/>
          <w:szCs w:val="22"/>
          <w:shd w:val="clear" w:color="auto" w:fill="FFFFFF"/>
          <w:lang w:val="en-GB"/>
        </w:rPr>
        <w:t xml:space="preserve"> collected</w:t>
      </w:r>
      <w:r w:rsidR="00056968" w:rsidRPr="008A130F">
        <w:rPr>
          <w:rStyle w:val="normaltextrun"/>
          <w:color w:val="000000"/>
          <w:sz w:val="22"/>
          <w:szCs w:val="22"/>
          <w:shd w:val="clear" w:color="auto" w:fill="FFFFFF"/>
          <w:lang w:val="en-GB"/>
        </w:rPr>
        <w:t xml:space="preserve">. </w:t>
      </w:r>
      <w:r w:rsidR="00056968" w:rsidRPr="00F3525A">
        <w:rPr>
          <w:rStyle w:val="normaltextrun"/>
          <w:color w:val="000000"/>
          <w:sz w:val="22"/>
          <w:szCs w:val="22"/>
          <w:shd w:val="clear" w:color="auto" w:fill="FFFFFF"/>
          <w:lang w:val="en-GB"/>
        </w:rPr>
        <w:t xml:space="preserve">Finally, </w:t>
      </w:r>
      <w:r w:rsidR="009923A2" w:rsidRPr="00AD5FA3">
        <w:rPr>
          <w:rStyle w:val="normaltextrun"/>
          <w:color w:val="000000"/>
          <w:sz w:val="22"/>
          <w:szCs w:val="22"/>
          <w:shd w:val="clear" w:color="auto" w:fill="FFFFFF"/>
          <w:lang w:val="en-GB"/>
        </w:rPr>
        <w:t xml:space="preserve">the thread on criteria applied to policy options </w:t>
      </w:r>
      <w:r w:rsidR="00A9056B" w:rsidRPr="00AD5FA3">
        <w:rPr>
          <w:rStyle w:val="normaltextrun"/>
          <w:color w:val="000000"/>
          <w:sz w:val="22"/>
          <w:szCs w:val="22"/>
          <w:shd w:val="clear" w:color="auto" w:fill="FFFFFF"/>
          <w:lang w:val="en-GB"/>
        </w:rPr>
        <w:t xml:space="preserve">highlighted the need </w:t>
      </w:r>
      <w:r w:rsidR="006D0183" w:rsidRPr="00AD5FA3">
        <w:rPr>
          <w:rStyle w:val="normaltextrun"/>
          <w:color w:val="000000"/>
          <w:sz w:val="22"/>
          <w:szCs w:val="22"/>
          <w:shd w:val="clear" w:color="auto" w:fill="FFFFFF"/>
          <w:lang w:val="en-GB"/>
        </w:rPr>
        <w:t xml:space="preserve">to </w:t>
      </w:r>
      <w:r w:rsidR="00665C42" w:rsidRPr="00AD5FA3">
        <w:rPr>
          <w:rStyle w:val="normaltextrun"/>
          <w:color w:val="000000"/>
          <w:sz w:val="22"/>
          <w:szCs w:val="22"/>
          <w:shd w:val="clear" w:color="auto" w:fill="FFFFFF"/>
          <w:lang w:val="en-GB"/>
        </w:rPr>
        <w:t>better u</w:t>
      </w:r>
      <w:r w:rsidR="00665C42" w:rsidRPr="00D5520D">
        <w:rPr>
          <w:rStyle w:val="normaltextrun"/>
          <w:color w:val="000000"/>
          <w:sz w:val="22"/>
          <w:szCs w:val="22"/>
          <w:shd w:val="clear" w:color="auto" w:fill="FFFFFF"/>
          <w:lang w:val="en-GB"/>
        </w:rPr>
        <w:t>nderstand the overarching flow of monetary benefits, the comm</w:t>
      </w:r>
      <w:r w:rsidR="002B722A" w:rsidRPr="00D5520D">
        <w:rPr>
          <w:rStyle w:val="normaltextrun"/>
          <w:color w:val="000000"/>
          <w:sz w:val="22"/>
          <w:szCs w:val="22"/>
          <w:shd w:val="clear" w:color="auto" w:fill="FFFFFF"/>
          <w:lang w:val="en-GB"/>
        </w:rPr>
        <w:t>on understanding of economic aspects of the options, the legal scope</w:t>
      </w:r>
      <w:r w:rsidR="006B7D3D" w:rsidRPr="00D5520D">
        <w:rPr>
          <w:rStyle w:val="normaltextrun"/>
          <w:color w:val="000000"/>
          <w:sz w:val="22"/>
          <w:szCs w:val="22"/>
          <w:shd w:val="clear" w:color="auto" w:fill="FFFFFF"/>
          <w:lang w:val="en-GB"/>
        </w:rPr>
        <w:t xml:space="preserve">, </w:t>
      </w:r>
      <w:r w:rsidR="00646F7E" w:rsidRPr="00D5520D">
        <w:rPr>
          <w:rStyle w:val="normaltextrun"/>
          <w:color w:val="000000"/>
          <w:sz w:val="22"/>
          <w:szCs w:val="22"/>
          <w:shd w:val="clear" w:color="auto" w:fill="FFFFFF"/>
          <w:lang w:val="en-GB"/>
        </w:rPr>
        <w:t>better understanding</w:t>
      </w:r>
      <w:r w:rsidR="00F85ABE" w:rsidRPr="00D5520D">
        <w:rPr>
          <w:rStyle w:val="normaltextrun"/>
          <w:color w:val="000000"/>
          <w:sz w:val="22"/>
          <w:szCs w:val="22"/>
          <w:shd w:val="clear" w:color="auto" w:fill="FFFFFF"/>
          <w:lang w:val="en-GB"/>
        </w:rPr>
        <w:t xml:space="preserve"> and developing solutions for capacity</w:t>
      </w:r>
      <w:r w:rsidR="00234CF9" w:rsidRPr="00D5520D">
        <w:rPr>
          <w:rStyle w:val="normaltextrun"/>
          <w:color w:val="000000"/>
          <w:sz w:val="22"/>
          <w:szCs w:val="22"/>
          <w:shd w:val="clear" w:color="auto" w:fill="FFFFFF"/>
          <w:lang w:val="en-GB"/>
        </w:rPr>
        <w:t>-</w:t>
      </w:r>
      <w:r w:rsidR="00F85ABE" w:rsidRPr="00D5520D">
        <w:rPr>
          <w:rStyle w:val="normaltextrun"/>
          <w:color w:val="000000"/>
          <w:sz w:val="22"/>
          <w:szCs w:val="22"/>
          <w:shd w:val="clear" w:color="auto" w:fill="FFFFFF"/>
          <w:lang w:val="en-GB"/>
        </w:rPr>
        <w:t xml:space="preserve">building, and </w:t>
      </w:r>
      <w:r w:rsidR="002F3C54" w:rsidRPr="00D5520D">
        <w:rPr>
          <w:rStyle w:val="normaltextrun"/>
          <w:color w:val="000000"/>
          <w:sz w:val="22"/>
          <w:szCs w:val="22"/>
          <w:shd w:val="clear" w:color="auto" w:fill="FFFFFF"/>
          <w:lang w:val="en-GB"/>
        </w:rPr>
        <w:t>how to apply lessons learned from the</w:t>
      </w:r>
      <w:r w:rsidR="008163E1" w:rsidRPr="00D5520D">
        <w:rPr>
          <w:rStyle w:val="normaltextrun"/>
          <w:color w:val="000000"/>
          <w:sz w:val="22"/>
          <w:szCs w:val="22"/>
          <w:shd w:val="clear" w:color="auto" w:fill="FFFFFF"/>
          <w:lang w:val="en-GB"/>
        </w:rPr>
        <w:t xml:space="preserve"> past and from other international </w:t>
      </w:r>
      <w:r w:rsidR="009431A7" w:rsidRPr="00E62D4B">
        <w:rPr>
          <w:rStyle w:val="normaltextrun"/>
          <w:color w:val="000000"/>
          <w:sz w:val="22"/>
          <w:szCs w:val="22"/>
          <w:shd w:val="clear" w:color="auto" w:fill="FFFFFF"/>
          <w:lang w:val="en-GB"/>
        </w:rPr>
        <w:t>forums</w:t>
      </w:r>
      <w:r w:rsidR="008163E1" w:rsidRPr="008A130F">
        <w:rPr>
          <w:rStyle w:val="normaltextrun"/>
          <w:color w:val="000000"/>
          <w:sz w:val="22"/>
          <w:szCs w:val="22"/>
          <w:shd w:val="clear" w:color="auto" w:fill="FFFFFF"/>
          <w:lang w:val="en-GB"/>
        </w:rPr>
        <w:t xml:space="preserve">. </w:t>
      </w:r>
      <w:r w:rsidR="00942D0A" w:rsidRPr="00A62DB4">
        <w:rPr>
          <w:rStyle w:val="normaltextrun"/>
          <w:color w:val="000000"/>
          <w:sz w:val="22"/>
          <w:szCs w:val="22"/>
          <w:shd w:val="clear" w:color="auto" w:fill="FFFFFF"/>
          <w:lang w:val="en-GB"/>
        </w:rPr>
        <w:t xml:space="preserve">It </w:t>
      </w:r>
      <w:r w:rsidR="001373E0" w:rsidRPr="00AD5FA3">
        <w:rPr>
          <w:rStyle w:val="normaltextrun"/>
          <w:color w:val="000000"/>
          <w:sz w:val="22"/>
          <w:szCs w:val="22"/>
          <w:shd w:val="clear" w:color="auto" w:fill="FFFFFF"/>
          <w:lang w:val="en-GB"/>
        </w:rPr>
        <w:t>is to be noted</w:t>
      </w:r>
      <w:r w:rsidR="003C62FD" w:rsidRPr="00A62DB4">
        <w:rPr>
          <w:rStyle w:val="normaltextrun"/>
          <w:color w:val="000000"/>
          <w:sz w:val="22"/>
          <w:szCs w:val="22"/>
          <w:shd w:val="clear" w:color="auto" w:fill="FFFFFF"/>
          <w:lang w:val="en-GB"/>
        </w:rPr>
        <w:t xml:space="preserve"> that</w:t>
      </w:r>
      <w:r w:rsidR="008163E1" w:rsidRPr="00D5520D">
        <w:rPr>
          <w:rStyle w:val="normaltextrun"/>
          <w:color w:val="000000"/>
          <w:sz w:val="22"/>
          <w:szCs w:val="22"/>
          <w:shd w:val="clear" w:color="auto" w:fill="FFFFFF"/>
          <w:lang w:val="en-GB"/>
        </w:rPr>
        <w:t xml:space="preserve"> th</w:t>
      </w:r>
      <w:r w:rsidR="00231BFF" w:rsidRPr="00D5520D">
        <w:rPr>
          <w:rStyle w:val="normaltextrun"/>
          <w:color w:val="000000"/>
          <w:sz w:val="22"/>
          <w:szCs w:val="22"/>
          <w:shd w:val="clear" w:color="auto" w:fill="FFFFFF"/>
          <w:lang w:val="en-GB"/>
        </w:rPr>
        <w:t xml:space="preserve">is </w:t>
      </w:r>
      <w:r w:rsidR="00471869" w:rsidRPr="00D5520D">
        <w:rPr>
          <w:rStyle w:val="normaltextrun"/>
          <w:color w:val="000000"/>
          <w:sz w:val="22"/>
          <w:szCs w:val="22"/>
          <w:shd w:val="clear" w:color="auto" w:fill="FFFFFF"/>
          <w:lang w:val="en-GB"/>
        </w:rPr>
        <w:t>informal discussion forum</w:t>
      </w:r>
      <w:r w:rsidR="00AF7831" w:rsidRPr="00D5520D">
        <w:rPr>
          <w:rStyle w:val="normaltextrun"/>
          <w:color w:val="000000"/>
          <w:sz w:val="22"/>
          <w:szCs w:val="22"/>
          <w:shd w:val="clear" w:color="auto" w:fill="FFFFFF"/>
          <w:lang w:val="en-GB"/>
        </w:rPr>
        <w:t xml:space="preserve"> is a collection of personal opinions and observation</w:t>
      </w:r>
      <w:r w:rsidR="00FE3F6E" w:rsidRPr="00D5520D">
        <w:rPr>
          <w:rStyle w:val="normaltextrun"/>
          <w:color w:val="000000"/>
          <w:sz w:val="22"/>
          <w:szCs w:val="22"/>
          <w:shd w:val="clear" w:color="auto" w:fill="FFFFFF"/>
          <w:lang w:val="en-GB"/>
        </w:rPr>
        <w:t>s</w:t>
      </w:r>
      <w:r w:rsidR="00FE3F6E" w:rsidRPr="008A130F">
        <w:rPr>
          <w:rStyle w:val="normaltextrun"/>
          <w:color w:val="000000"/>
          <w:sz w:val="22"/>
          <w:szCs w:val="22"/>
          <w:shd w:val="clear" w:color="auto" w:fill="FFFFFF"/>
          <w:lang w:val="en-GB"/>
        </w:rPr>
        <w:t>.</w:t>
      </w:r>
    </w:p>
    <w:p w14:paraId="15EE326B" w14:textId="6A93CD8C" w:rsidR="002D5309" w:rsidRPr="00AD5FA3" w:rsidRDefault="005F0104" w:rsidP="00D5520D">
      <w:pPr>
        <w:pStyle w:val="paragraph"/>
        <w:numPr>
          <w:ilvl w:val="0"/>
          <w:numId w:val="20"/>
        </w:numPr>
        <w:adjustRightInd w:val="0"/>
        <w:snapToGrid w:val="0"/>
        <w:spacing w:before="120" w:beforeAutospacing="0" w:after="120" w:afterAutospacing="0"/>
        <w:ind w:left="0" w:firstLine="0"/>
        <w:jc w:val="both"/>
        <w:textAlignment w:val="baseline"/>
        <w:rPr>
          <w:rFonts w:eastAsiaTheme="majorBidi"/>
          <w:color w:val="000000" w:themeColor="text1"/>
          <w:sz w:val="22"/>
          <w:szCs w:val="22"/>
          <w:lang w:val="en-GB"/>
        </w:rPr>
      </w:pPr>
      <w:r w:rsidRPr="00D5520D">
        <w:rPr>
          <w:rStyle w:val="normaltextrun"/>
          <w:color w:val="000000"/>
          <w:sz w:val="22"/>
          <w:szCs w:val="22"/>
          <w:shd w:val="clear" w:color="auto" w:fill="FFFFFF"/>
          <w:lang w:val="en-GB"/>
        </w:rPr>
        <w:t xml:space="preserve">Other </w:t>
      </w:r>
      <w:r w:rsidR="00777B13" w:rsidRPr="00D5520D">
        <w:rPr>
          <w:rStyle w:val="normaltextrun"/>
          <w:color w:val="000000"/>
          <w:sz w:val="22"/>
          <w:szCs w:val="22"/>
          <w:shd w:val="clear" w:color="auto" w:fill="FFFFFF"/>
          <w:lang w:val="en-GB"/>
        </w:rPr>
        <w:t xml:space="preserve">dialogues have been organized by Parties and organizations. Notably, the </w:t>
      </w:r>
      <w:r w:rsidR="00697942" w:rsidRPr="00D5520D">
        <w:rPr>
          <w:rStyle w:val="normaltextrun"/>
          <w:color w:val="000000"/>
          <w:sz w:val="22"/>
          <w:szCs w:val="22"/>
          <w:shd w:val="clear" w:color="auto" w:fill="FFFFFF"/>
          <w:lang w:val="en-GB"/>
        </w:rPr>
        <w:t xml:space="preserve">ABS </w:t>
      </w:r>
      <w:r w:rsidR="00777B13" w:rsidRPr="00D5520D">
        <w:rPr>
          <w:rStyle w:val="normaltextrun"/>
          <w:color w:val="000000"/>
          <w:sz w:val="22"/>
          <w:szCs w:val="22"/>
          <w:shd w:val="clear" w:color="auto" w:fill="FFFFFF"/>
          <w:lang w:val="en-GB"/>
        </w:rPr>
        <w:t xml:space="preserve">Capacity Development Initiative, </w:t>
      </w:r>
      <w:r w:rsidR="00392704" w:rsidRPr="00D5520D">
        <w:rPr>
          <w:rStyle w:val="normaltextrun"/>
          <w:color w:val="000000" w:themeColor="text1"/>
          <w:sz w:val="22"/>
          <w:szCs w:val="22"/>
          <w:lang w:val="en-GB"/>
        </w:rPr>
        <w:t xml:space="preserve">with </w:t>
      </w:r>
      <w:r w:rsidR="00777B13" w:rsidRPr="00D5520D">
        <w:rPr>
          <w:rStyle w:val="normaltextrun"/>
          <w:color w:val="000000"/>
          <w:sz w:val="22"/>
          <w:szCs w:val="22"/>
          <w:shd w:val="clear" w:color="auto" w:fill="FFFFFF"/>
          <w:lang w:val="en-GB"/>
        </w:rPr>
        <w:t xml:space="preserve">the sponsorship of Norway and South Africa, organized the </w:t>
      </w:r>
      <w:hyperlink r:id="rId24" w:history="1">
        <w:r w:rsidR="006C632C" w:rsidRPr="00D5520D">
          <w:rPr>
            <w:sz w:val="22"/>
            <w:szCs w:val="22"/>
            <w:shd w:val="clear" w:color="auto" w:fill="FFFFFF"/>
            <w:lang w:val="en-GB"/>
          </w:rPr>
          <w:t>first Global Dialog</w:t>
        </w:r>
      </w:hyperlink>
      <w:r w:rsidR="21560010" w:rsidRPr="00E62D4B">
        <w:rPr>
          <w:rStyle w:val="normaltextrun"/>
          <w:color w:val="000000" w:themeColor="text1"/>
          <w:sz w:val="22"/>
          <w:szCs w:val="22"/>
          <w:lang w:val="en-GB"/>
        </w:rPr>
        <w:t>ue</w:t>
      </w:r>
      <w:r w:rsidR="00777B13" w:rsidRPr="00E62D4B">
        <w:rPr>
          <w:rStyle w:val="normaltextrun"/>
          <w:color w:val="000000"/>
          <w:sz w:val="22"/>
          <w:szCs w:val="22"/>
          <w:shd w:val="clear" w:color="auto" w:fill="FFFFFF"/>
          <w:lang w:val="en-GB"/>
        </w:rPr>
        <w:t xml:space="preserve"> on D</w:t>
      </w:r>
      <w:r w:rsidR="00422CE7" w:rsidRPr="00E62D4B">
        <w:rPr>
          <w:rStyle w:val="normaltextrun"/>
          <w:color w:val="000000"/>
          <w:sz w:val="22"/>
          <w:szCs w:val="22"/>
          <w:shd w:val="clear" w:color="auto" w:fill="FFFFFF"/>
          <w:lang w:val="en-GB"/>
        </w:rPr>
        <w:t xml:space="preserve">igital </w:t>
      </w:r>
      <w:r w:rsidR="00777B13" w:rsidRPr="00E62D4B">
        <w:rPr>
          <w:rStyle w:val="normaltextrun"/>
          <w:color w:val="000000"/>
          <w:sz w:val="22"/>
          <w:szCs w:val="22"/>
          <w:shd w:val="clear" w:color="auto" w:fill="FFFFFF"/>
          <w:lang w:val="en-GB"/>
        </w:rPr>
        <w:t>S</w:t>
      </w:r>
      <w:r w:rsidR="00422CE7" w:rsidRPr="00E62D4B">
        <w:rPr>
          <w:rStyle w:val="normaltextrun"/>
          <w:color w:val="000000"/>
          <w:sz w:val="22"/>
          <w:szCs w:val="22"/>
          <w:shd w:val="clear" w:color="auto" w:fill="FFFFFF"/>
          <w:lang w:val="en-GB"/>
        </w:rPr>
        <w:t xml:space="preserve">equence </w:t>
      </w:r>
      <w:r w:rsidR="00777B13" w:rsidRPr="00E62D4B">
        <w:rPr>
          <w:rStyle w:val="normaltextrun"/>
          <w:color w:val="000000"/>
          <w:sz w:val="22"/>
          <w:szCs w:val="22"/>
          <w:shd w:val="clear" w:color="auto" w:fill="FFFFFF"/>
          <w:lang w:val="en-GB"/>
        </w:rPr>
        <w:t>I</w:t>
      </w:r>
      <w:r w:rsidR="00422CE7" w:rsidRPr="00E62D4B">
        <w:rPr>
          <w:rStyle w:val="normaltextrun"/>
          <w:color w:val="000000"/>
          <w:sz w:val="22"/>
          <w:szCs w:val="22"/>
          <w:shd w:val="clear" w:color="auto" w:fill="FFFFFF"/>
          <w:lang w:val="en-GB"/>
        </w:rPr>
        <w:t>nformation on Genetic Resources</w:t>
      </w:r>
      <w:r w:rsidR="00555EE6" w:rsidRPr="00E62D4B">
        <w:rPr>
          <w:rStyle w:val="normaltextrun"/>
          <w:color w:val="000000"/>
          <w:sz w:val="22"/>
          <w:szCs w:val="22"/>
          <w:shd w:val="clear" w:color="auto" w:fill="FFFFFF"/>
          <w:lang w:val="en-GB"/>
        </w:rPr>
        <w:t>,</w:t>
      </w:r>
      <w:r w:rsidR="00777B13" w:rsidRPr="00E62D4B">
        <w:rPr>
          <w:rStyle w:val="normaltextrun"/>
          <w:color w:val="000000"/>
          <w:sz w:val="22"/>
          <w:szCs w:val="22"/>
          <w:shd w:val="clear" w:color="auto" w:fill="FFFFFF"/>
          <w:lang w:val="en-GB"/>
        </w:rPr>
        <w:t xml:space="preserve"> </w:t>
      </w:r>
      <w:r w:rsidR="006C40A9" w:rsidRPr="00E62D4B">
        <w:rPr>
          <w:rStyle w:val="normaltextrun"/>
          <w:color w:val="000000"/>
          <w:sz w:val="22"/>
          <w:szCs w:val="22"/>
          <w:shd w:val="clear" w:color="auto" w:fill="FFFFFF"/>
          <w:lang w:val="en-GB"/>
        </w:rPr>
        <w:t xml:space="preserve">held </w:t>
      </w:r>
      <w:r w:rsidR="00777B13" w:rsidRPr="00E62D4B">
        <w:rPr>
          <w:rStyle w:val="normaltextrun"/>
          <w:color w:val="000000"/>
          <w:sz w:val="22"/>
          <w:szCs w:val="22"/>
          <w:shd w:val="clear" w:color="auto" w:fill="FFFFFF"/>
          <w:lang w:val="en-GB"/>
        </w:rPr>
        <w:t>in 2019</w:t>
      </w:r>
      <w:r w:rsidR="00555EE6" w:rsidRPr="00E62D4B">
        <w:rPr>
          <w:rStyle w:val="normaltextrun"/>
          <w:color w:val="000000"/>
          <w:sz w:val="22"/>
          <w:szCs w:val="22"/>
          <w:shd w:val="clear" w:color="auto" w:fill="FFFFFF"/>
          <w:lang w:val="en-GB"/>
        </w:rPr>
        <w:t>,</w:t>
      </w:r>
      <w:r w:rsidR="00777B13" w:rsidRPr="00E62D4B">
        <w:rPr>
          <w:rStyle w:val="normaltextrun"/>
          <w:color w:val="000000"/>
          <w:sz w:val="22"/>
          <w:szCs w:val="22"/>
          <w:shd w:val="clear" w:color="auto" w:fill="FFFFFF"/>
          <w:lang w:val="en-GB"/>
        </w:rPr>
        <w:t xml:space="preserve"> </w:t>
      </w:r>
      <w:r w:rsidR="00BA5D2E" w:rsidRPr="00E62D4B">
        <w:rPr>
          <w:rStyle w:val="normaltextrun"/>
          <w:color w:val="000000"/>
          <w:sz w:val="22"/>
          <w:szCs w:val="22"/>
          <w:shd w:val="clear" w:color="auto" w:fill="FFFFFF"/>
          <w:lang w:val="en-GB"/>
        </w:rPr>
        <w:t>as well as</w:t>
      </w:r>
      <w:r w:rsidR="00777B13" w:rsidRPr="00AD5FA3">
        <w:rPr>
          <w:sz w:val="22"/>
          <w:szCs w:val="22"/>
          <w:lang w:val="en-GB"/>
        </w:rPr>
        <w:t xml:space="preserve"> several</w:t>
      </w:r>
      <w:r w:rsidR="00777B13" w:rsidRPr="00E62D4B">
        <w:rPr>
          <w:rStyle w:val="normaltextrun"/>
          <w:color w:val="000000"/>
          <w:sz w:val="22"/>
          <w:szCs w:val="22"/>
          <w:shd w:val="clear" w:color="auto" w:fill="FFFFFF"/>
          <w:lang w:val="en-GB"/>
        </w:rPr>
        <w:t xml:space="preserve"> </w:t>
      </w:r>
      <w:r w:rsidR="00777B13" w:rsidRPr="00E62D4B">
        <w:rPr>
          <w:rStyle w:val="Hyperlink"/>
          <w:color w:val="auto"/>
          <w:sz w:val="22"/>
          <w:szCs w:val="22"/>
          <w:u w:val="none"/>
          <w:lang w:val="en-GB"/>
        </w:rPr>
        <w:t>online events</w:t>
      </w:r>
      <w:r w:rsidR="00777B13" w:rsidRPr="00E62D4B">
        <w:rPr>
          <w:rStyle w:val="normaltextrun"/>
          <w:sz w:val="22"/>
          <w:szCs w:val="22"/>
          <w:lang w:val="en-GB"/>
        </w:rPr>
        <w:t xml:space="preserve"> </w:t>
      </w:r>
      <w:r w:rsidR="00777B13" w:rsidRPr="00E62D4B">
        <w:rPr>
          <w:rStyle w:val="normaltextrun"/>
          <w:color w:val="000000" w:themeColor="text1"/>
          <w:sz w:val="22"/>
          <w:szCs w:val="22"/>
          <w:lang w:val="en-GB"/>
        </w:rPr>
        <w:t xml:space="preserve">leading up to the </w:t>
      </w:r>
      <w:r w:rsidR="00FB7427" w:rsidRPr="00E62D4B">
        <w:rPr>
          <w:rStyle w:val="normaltextrun"/>
          <w:color w:val="000000" w:themeColor="text1"/>
          <w:sz w:val="22"/>
          <w:szCs w:val="22"/>
          <w:lang w:val="en-GB"/>
        </w:rPr>
        <w:t xml:space="preserve">second </w:t>
      </w:r>
      <w:r w:rsidR="00777B13" w:rsidRPr="00E62D4B">
        <w:rPr>
          <w:rStyle w:val="normaltextrun"/>
          <w:color w:val="000000" w:themeColor="text1"/>
          <w:sz w:val="22"/>
          <w:szCs w:val="22"/>
          <w:lang w:val="en-GB"/>
        </w:rPr>
        <w:t>Global Dialog</w:t>
      </w:r>
      <w:r w:rsidR="00A57248" w:rsidRPr="00E62D4B">
        <w:rPr>
          <w:rStyle w:val="normaltextrun"/>
          <w:color w:val="000000" w:themeColor="text1"/>
          <w:sz w:val="22"/>
          <w:szCs w:val="22"/>
          <w:lang w:val="en-GB"/>
        </w:rPr>
        <w:t>ue</w:t>
      </w:r>
      <w:r w:rsidR="00777B13" w:rsidRPr="00E62D4B">
        <w:rPr>
          <w:rStyle w:val="normaltextrun"/>
          <w:color w:val="000000" w:themeColor="text1"/>
          <w:sz w:val="22"/>
          <w:szCs w:val="22"/>
          <w:lang w:val="en-GB"/>
        </w:rPr>
        <w:t xml:space="preserve"> on D</w:t>
      </w:r>
      <w:r w:rsidR="00FB7427" w:rsidRPr="00E62D4B">
        <w:rPr>
          <w:rStyle w:val="normaltextrun"/>
          <w:color w:val="000000" w:themeColor="text1"/>
          <w:sz w:val="22"/>
          <w:szCs w:val="22"/>
          <w:lang w:val="en-GB"/>
        </w:rPr>
        <w:t xml:space="preserve">igital </w:t>
      </w:r>
      <w:r w:rsidR="00777B13" w:rsidRPr="00E62D4B">
        <w:rPr>
          <w:rStyle w:val="normaltextrun"/>
          <w:color w:val="000000" w:themeColor="text1"/>
          <w:sz w:val="22"/>
          <w:szCs w:val="22"/>
          <w:lang w:val="en-GB"/>
        </w:rPr>
        <w:t>S</w:t>
      </w:r>
      <w:r w:rsidR="00FB7427" w:rsidRPr="00E62D4B">
        <w:rPr>
          <w:rStyle w:val="normaltextrun"/>
          <w:color w:val="000000" w:themeColor="text1"/>
          <w:sz w:val="22"/>
          <w:szCs w:val="22"/>
          <w:lang w:val="en-GB"/>
        </w:rPr>
        <w:t xml:space="preserve">equence </w:t>
      </w:r>
      <w:r w:rsidR="00777B13" w:rsidRPr="00E62D4B">
        <w:rPr>
          <w:rStyle w:val="normaltextrun"/>
          <w:color w:val="000000" w:themeColor="text1"/>
          <w:sz w:val="22"/>
          <w:szCs w:val="22"/>
          <w:lang w:val="en-GB"/>
        </w:rPr>
        <w:t>I</w:t>
      </w:r>
      <w:r w:rsidR="00FB7427" w:rsidRPr="00E62D4B">
        <w:rPr>
          <w:rStyle w:val="normaltextrun"/>
          <w:color w:val="000000" w:themeColor="text1"/>
          <w:sz w:val="22"/>
          <w:szCs w:val="22"/>
          <w:lang w:val="en-GB"/>
        </w:rPr>
        <w:t>nformation on Genetic Resources</w:t>
      </w:r>
      <w:r w:rsidR="00777B13" w:rsidRPr="00E62D4B">
        <w:rPr>
          <w:rStyle w:val="normaltextrun"/>
          <w:color w:val="000000" w:themeColor="text1"/>
          <w:sz w:val="22"/>
          <w:szCs w:val="22"/>
          <w:lang w:val="en-GB"/>
        </w:rPr>
        <w:t xml:space="preserve">. </w:t>
      </w:r>
      <w:r w:rsidR="00057390" w:rsidRPr="00E62D4B">
        <w:rPr>
          <w:rStyle w:val="normaltextrun"/>
          <w:color w:val="000000" w:themeColor="text1"/>
          <w:sz w:val="22"/>
          <w:szCs w:val="22"/>
          <w:lang w:val="en-GB"/>
        </w:rPr>
        <w:t xml:space="preserve">Several studies </w:t>
      </w:r>
      <w:r w:rsidR="004301B3" w:rsidRPr="008A130F">
        <w:rPr>
          <w:rStyle w:val="normaltextrun"/>
          <w:color w:val="000000" w:themeColor="text1"/>
          <w:sz w:val="22"/>
          <w:szCs w:val="22"/>
          <w:lang w:val="en-GB"/>
        </w:rPr>
        <w:t>were commissioned by Parties and stakeholders on the topic of DSI</w:t>
      </w:r>
      <w:r w:rsidR="003A1DFE" w:rsidRPr="008A130F">
        <w:rPr>
          <w:rStyle w:val="normaltextrun"/>
          <w:color w:val="000000" w:themeColor="text1"/>
          <w:sz w:val="22"/>
          <w:szCs w:val="22"/>
          <w:lang w:val="en-GB"/>
        </w:rPr>
        <w:t xml:space="preserve"> and various aspects of policy solutions.</w:t>
      </w:r>
    </w:p>
    <w:p w14:paraId="328763E0" w14:textId="682CBB72" w:rsidR="007B20D7" w:rsidRPr="00AD5FA3" w:rsidRDefault="00FF74BA" w:rsidP="00D5520D">
      <w:pPr>
        <w:pStyle w:val="paragraph"/>
        <w:numPr>
          <w:ilvl w:val="0"/>
          <w:numId w:val="20"/>
        </w:numPr>
        <w:adjustRightInd w:val="0"/>
        <w:snapToGrid w:val="0"/>
        <w:spacing w:before="120" w:beforeAutospacing="0" w:after="120" w:afterAutospacing="0"/>
        <w:ind w:left="0" w:firstLine="0"/>
        <w:jc w:val="both"/>
        <w:textAlignment w:val="baseline"/>
        <w:rPr>
          <w:sz w:val="22"/>
          <w:szCs w:val="22"/>
          <w:lang w:val="en-GB"/>
        </w:rPr>
      </w:pPr>
      <w:r w:rsidRPr="00AD5FA3">
        <w:rPr>
          <w:sz w:val="22"/>
          <w:szCs w:val="22"/>
          <w:lang w:val="en-GB"/>
        </w:rPr>
        <w:t>A</w:t>
      </w:r>
      <w:r w:rsidR="001F789A" w:rsidRPr="00AD5FA3">
        <w:rPr>
          <w:sz w:val="22"/>
          <w:szCs w:val="22"/>
          <w:lang w:val="en-GB"/>
        </w:rPr>
        <w:t xml:space="preserve">n update and summary of </w:t>
      </w:r>
      <w:r w:rsidR="0009059E" w:rsidRPr="00AD5FA3">
        <w:rPr>
          <w:sz w:val="22"/>
          <w:szCs w:val="22"/>
          <w:lang w:val="en-GB"/>
        </w:rPr>
        <w:t>DSI in other relevant international processes</w:t>
      </w:r>
      <w:r w:rsidR="0009059E" w:rsidRPr="00AD5FA3">
        <w:rPr>
          <w:rStyle w:val="normaltextrun"/>
          <w:color w:val="000000" w:themeColor="text1"/>
          <w:sz w:val="22"/>
          <w:szCs w:val="22"/>
          <w:lang w:val="en-GB"/>
        </w:rPr>
        <w:t xml:space="preserve"> </w:t>
      </w:r>
      <w:r w:rsidR="001F789A" w:rsidRPr="00AD5FA3">
        <w:rPr>
          <w:rStyle w:val="normaltextrun"/>
          <w:color w:val="000000" w:themeColor="text1"/>
          <w:sz w:val="22"/>
          <w:szCs w:val="22"/>
          <w:lang w:val="en-GB"/>
        </w:rPr>
        <w:t>will be made available as</w:t>
      </w:r>
      <w:r w:rsidR="002D5309" w:rsidRPr="00AD5FA3">
        <w:rPr>
          <w:rStyle w:val="normaltextrun"/>
          <w:color w:val="000000" w:themeColor="text1"/>
          <w:sz w:val="22"/>
          <w:szCs w:val="22"/>
          <w:lang w:val="en-GB"/>
        </w:rPr>
        <w:t xml:space="preserve"> </w:t>
      </w:r>
      <w:r w:rsidR="001F789A" w:rsidRPr="00AD5FA3">
        <w:rPr>
          <w:rStyle w:val="normaltextrun"/>
          <w:color w:val="000000" w:themeColor="text1"/>
          <w:sz w:val="22"/>
          <w:szCs w:val="22"/>
          <w:lang w:val="en-GB"/>
        </w:rPr>
        <w:t>i</w:t>
      </w:r>
      <w:r w:rsidR="000433F5" w:rsidRPr="00AD5FA3">
        <w:rPr>
          <w:rStyle w:val="normaltextrun"/>
          <w:color w:val="000000" w:themeColor="text1"/>
          <w:sz w:val="22"/>
          <w:szCs w:val="22"/>
          <w:lang w:val="en-GB"/>
        </w:rPr>
        <w:t xml:space="preserve">nformation document </w:t>
      </w:r>
      <w:r w:rsidR="00F41C51" w:rsidRPr="00AD5FA3">
        <w:rPr>
          <w:rStyle w:val="normaltextrun"/>
          <w:color w:val="000000" w:themeColor="text1"/>
          <w:sz w:val="22"/>
          <w:szCs w:val="22"/>
          <w:lang w:val="en-GB"/>
        </w:rPr>
        <w:t>CBD/WG2020/3/INF/1</w:t>
      </w:r>
      <w:r w:rsidR="000433F5" w:rsidRPr="00AD5FA3">
        <w:rPr>
          <w:rStyle w:val="normaltextrun"/>
          <w:color w:val="000000" w:themeColor="text1"/>
          <w:sz w:val="22"/>
          <w:szCs w:val="22"/>
          <w:lang w:val="en-GB"/>
        </w:rPr>
        <w:t>.</w:t>
      </w:r>
    </w:p>
    <w:p w14:paraId="54A30434" w14:textId="434154BE" w:rsidR="00A14875" w:rsidRPr="00421B22" w:rsidRDefault="007E6D3F" w:rsidP="00D5520D">
      <w:pPr>
        <w:pStyle w:val="Heading1"/>
        <w:numPr>
          <w:ilvl w:val="0"/>
          <w:numId w:val="29"/>
        </w:numPr>
        <w:tabs>
          <w:tab w:val="clear" w:pos="720"/>
          <w:tab w:val="left" w:pos="426"/>
        </w:tabs>
        <w:adjustRightInd w:val="0"/>
        <w:snapToGrid w:val="0"/>
        <w:spacing w:before="120"/>
        <w:ind w:left="0" w:firstLine="0"/>
        <w:rPr>
          <w:szCs w:val="22"/>
        </w:rPr>
      </w:pPr>
      <w:r w:rsidRPr="00475A76">
        <w:rPr>
          <w:szCs w:val="22"/>
        </w:rPr>
        <w:t>E</w:t>
      </w:r>
      <w:r w:rsidR="00A14875" w:rsidRPr="00421B22">
        <w:rPr>
          <w:rFonts w:eastAsia="Malgun Gothic"/>
          <w:szCs w:val="22"/>
        </w:rPr>
        <w:t xml:space="preserve">lements </w:t>
      </w:r>
      <w:r w:rsidR="00D60FDF" w:rsidRPr="00AD5FA3">
        <w:rPr>
          <w:rFonts w:eastAsia="Malgun Gothic"/>
          <w:szCs w:val="22"/>
        </w:rPr>
        <w:t>of</w:t>
      </w:r>
      <w:r w:rsidR="00D60FDF" w:rsidRPr="00475A76">
        <w:rPr>
          <w:rFonts w:eastAsia="Malgun Gothic"/>
          <w:szCs w:val="22"/>
        </w:rPr>
        <w:t xml:space="preserve"> </w:t>
      </w:r>
      <w:r w:rsidR="00A14875" w:rsidRPr="00421B22">
        <w:rPr>
          <w:rFonts w:eastAsia="Malgun Gothic"/>
          <w:szCs w:val="22"/>
        </w:rPr>
        <w:t>a recommendation</w:t>
      </w:r>
    </w:p>
    <w:p w14:paraId="14A56F5D" w14:textId="1C97BCFD" w:rsidR="004F28C3" w:rsidRPr="00D5520D" w:rsidRDefault="004F28C3" w:rsidP="00D5520D">
      <w:pPr>
        <w:pStyle w:val="paragraph"/>
        <w:numPr>
          <w:ilvl w:val="0"/>
          <w:numId w:val="20"/>
        </w:numPr>
        <w:adjustRightInd w:val="0"/>
        <w:snapToGrid w:val="0"/>
        <w:spacing w:before="120" w:beforeAutospacing="0" w:after="120" w:afterAutospacing="0"/>
        <w:ind w:left="0" w:firstLine="0"/>
        <w:jc w:val="both"/>
        <w:textAlignment w:val="baseline"/>
        <w:rPr>
          <w:szCs w:val="22"/>
        </w:rPr>
      </w:pPr>
      <w:r w:rsidRPr="00AD5FA3">
        <w:rPr>
          <w:sz w:val="22"/>
          <w:szCs w:val="22"/>
          <w:lang w:val="en-GB"/>
        </w:rPr>
        <w:t xml:space="preserve">In </w:t>
      </w:r>
      <w:r w:rsidR="00346280" w:rsidRPr="00AD5FA3">
        <w:rPr>
          <w:sz w:val="22"/>
          <w:szCs w:val="22"/>
          <w:lang w:val="en-GB"/>
        </w:rPr>
        <w:t>decision 14/</w:t>
      </w:r>
      <w:r w:rsidR="006A125B">
        <w:rPr>
          <w:sz w:val="22"/>
          <w:szCs w:val="22"/>
          <w:lang w:val="en-GB"/>
        </w:rPr>
        <w:t>20</w:t>
      </w:r>
      <w:r w:rsidRPr="00AD5FA3">
        <w:rPr>
          <w:sz w:val="22"/>
          <w:szCs w:val="22"/>
          <w:lang w:val="en-GB"/>
        </w:rPr>
        <w:t>, para</w:t>
      </w:r>
      <w:r w:rsidR="003C24A9" w:rsidRPr="00AD5FA3">
        <w:rPr>
          <w:sz w:val="22"/>
          <w:szCs w:val="22"/>
          <w:lang w:val="en-GB"/>
        </w:rPr>
        <w:t>graph </w:t>
      </w:r>
      <w:r w:rsidRPr="00AD5FA3">
        <w:rPr>
          <w:sz w:val="22"/>
          <w:szCs w:val="22"/>
          <w:lang w:val="en-GB"/>
        </w:rPr>
        <w:t>12</w:t>
      </w:r>
      <w:r w:rsidR="003C24A9" w:rsidRPr="00AD5FA3">
        <w:rPr>
          <w:sz w:val="22"/>
          <w:szCs w:val="22"/>
          <w:lang w:val="en-GB"/>
        </w:rPr>
        <w:t>, the Conference of the P</w:t>
      </w:r>
      <w:r w:rsidR="00161E94" w:rsidRPr="00AD5FA3">
        <w:rPr>
          <w:sz w:val="22"/>
          <w:szCs w:val="22"/>
          <w:lang w:val="en-GB"/>
        </w:rPr>
        <w:t>a</w:t>
      </w:r>
      <w:r w:rsidR="003C24A9" w:rsidRPr="00AD5FA3">
        <w:rPr>
          <w:sz w:val="22"/>
          <w:szCs w:val="22"/>
          <w:lang w:val="en-GB"/>
        </w:rPr>
        <w:t xml:space="preserve">rties </w:t>
      </w:r>
      <w:r w:rsidR="00346280" w:rsidRPr="00AD5FA3">
        <w:rPr>
          <w:sz w:val="22"/>
          <w:szCs w:val="22"/>
          <w:lang w:val="en-GB"/>
        </w:rPr>
        <w:t>request</w:t>
      </w:r>
      <w:r w:rsidR="002308DA" w:rsidRPr="00AD5FA3">
        <w:rPr>
          <w:sz w:val="22"/>
          <w:szCs w:val="22"/>
          <w:lang w:val="en-GB"/>
        </w:rPr>
        <w:t>ed</w:t>
      </w:r>
      <w:r w:rsidR="00346280" w:rsidRPr="00AD5FA3">
        <w:rPr>
          <w:sz w:val="22"/>
          <w:szCs w:val="22"/>
          <w:lang w:val="en-GB"/>
        </w:rPr>
        <w:t xml:space="preserve"> the Working Group to consider the outcomes of the </w:t>
      </w:r>
      <w:r w:rsidR="00AA28C7" w:rsidRPr="00AD5FA3">
        <w:rPr>
          <w:sz w:val="22"/>
          <w:szCs w:val="22"/>
          <w:lang w:val="en-GB"/>
        </w:rPr>
        <w:t xml:space="preserve">meeting of the </w:t>
      </w:r>
      <w:r w:rsidR="00841042" w:rsidRPr="00AD5FA3">
        <w:rPr>
          <w:rStyle w:val="normaltextrun"/>
          <w:rFonts w:eastAsia="Malgun Gothic"/>
          <w:sz w:val="22"/>
          <w:szCs w:val="22"/>
          <w:lang w:val="en-GB"/>
        </w:rPr>
        <w:t>Ad Hoc Technical Expert Group</w:t>
      </w:r>
      <w:r w:rsidR="00841042" w:rsidRPr="00AD5FA3">
        <w:rPr>
          <w:rFonts w:eastAsia="Malgun Gothic"/>
          <w:sz w:val="22"/>
          <w:szCs w:val="22"/>
          <w:lang w:val="en-GB"/>
        </w:rPr>
        <w:t xml:space="preserve"> on Digital Sequence Information on Genetic Resources</w:t>
      </w:r>
      <w:r w:rsidR="00841042" w:rsidRPr="00AD5FA3" w:rsidDel="00841042">
        <w:rPr>
          <w:sz w:val="22"/>
          <w:szCs w:val="22"/>
          <w:lang w:val="en-GB"/>
        </w:rPr>
        <w:t xml:space="preserve"> </w:t>
      </w:r>
      <w:r w:rsidR="00346280" w:rsidRPr="00AD5FA3">
        <w:rPr>
          <w:sz w:val="22"/>
          <w:szCs w:val="22"/>
          <w:lang w:val="en-GB"/>
        </w:rPr>
        <w:t>and to make recommendations to the Conference of the Parties at its fifteenth meeting on how to address digital sequence information on genetic resources in the context of the post-2020 global biodiversity framework</w:t>
      </w:r>
      <w:r w:rsidR="00BB0D25">
        <w:rPr>
          <w:sz w:val="22"/>
          <w:szCs w:val="22"/>
          <w:lang w:val="en-GB"/>
        </w:rPr>
        <w:t>.</w:t>
      </w:r>
      <w:r w:rsidRPr="00AD5FA3">
        <w:rPr>
          <w:sz w:val="22"/>
          <w:szCs w:val="22"/>
          <w:lang w:val="en-GB"/>
        </w:rPr>
        <w:t xml:space="preserve"> </w:t>
      </w:r>
      <w:r w:rsidR="00BB0D25">
        <w:rPr>
          <w:sz w:val="22"/>
          <w:szCs w:val="22"/>
          <w:lang w:val="en-GB"/>
        </w:rPr>
        <w:t>In</w:t>
      </w:r>
      <w:r w:rsidR="00BC7F3A" w:rsidRPr="00AD5FA3">
        <w:rPr>
          <w:sz w:val="22"/>
          <w:szCs w:val="22"/>
          <w:lang w:val="en-GB"/>
        </w:rPr>
        <w:t xml:space="preserve"> </w:t>
      </w:r>
      <w:r w:rsidR="00346280" w:rsidRPr="00AD5FA3">
        <w:rPr>
          <w:sz w:val="22"/>
          <w:szCs w:val="22"/>
          <w:lang w:val="en-GB"/>
        </w:rPr>
        <w:t>decision NP-3/12</w:t>
      </w:r>
      <w:r w:rsidRPr="00AD5FA3">
        <w:rPr>
          <w:sz w:val="22"/>
          <w:szCs w:val="22"/>
          <w:lang w:val="en-GB"/>
        </w:rPr>
        <w:t>, para</w:t>
      </w:r>
      <w:r w:rsidR="00424832" w:rsidRPr="00AD5FA3">
        <w:rPr>
          <w:sz w:val="22"/>
          <w:szCs w:val="22"/>
          <w:lang w:val="en-GB"/>
        </w:rPr>
        <w:t>graph</w:t>
      </w:r>
      <w:r w:rsidRPr="00AD5FA3">
        <w:rPr>
          <w:sz w:val="22"/>
          <w:szCs w:val="22"/>
          <w:lang w:val="en-GB"/>
        </w:rPr>
        <w:t xml:space="preserve"> 3, </w:t>
      </w:r>
      <w:r w:rsidR="00A96D64" w:rsidRPr="00AD5FA3">
        <w:rPr>
          <w:sz w:val="22"/>
          <w:szCs w:val="22"/>
          <w:lang w:val="en-GB"/>
        </w:rPr>
        <w:t xml:space="preserve">the Working Group was </w:t>
      </w:r>
      <w:r w:rsidR="00346280" w:rsidRPr="00AD5FA3">
        <w:rPr>
          <w:sz w:val="22"/>
          <w:szCs w:val="22"/>
          <w:lang w:val="en-GB"/>
        </w:rPr>
        <w:t>request</w:t>
      </w:r>
      <w:r w:rsidR="002308DA" w:rsidRPr="00AD5FA3">
        <w:rPr>
          <w:sz w:val="22"/>
          <w:szCs w:val="22"/>
          <w:lang w:val="en-GB"/>
        </w:rPr>
        <w:t>ed</w:t>
      </w:r>
      <w:r w:rsidR="00346280" w:rsidRPr="00AD5FA3">
        <w:rPr>
          <w:sz w:val="22"/>
          <w:szCs w:val="22"/>
          <w:lang w:val="en-GB"/>
        </w:rPr>
        <w:t xml:space="preserve"> to submit the outcome of its deliberations for consideration by the Conference of the Parties serving as the meeting of the Parties to the Nagoya Protocol at its fourth meeting</w:t>
      </w:r>
      <w:r w:rsidR="0070630C">
        <w:rPr>
          <w:sz w:val="22"/>
          <w:szCs w:val="22"/>
          <w:lang w:val="en-GB"/>
        </w:rPr>
        <w:t>.</w:t>
      </w:r>
      <w:r w:rsidR="00662E7D" w:rsidRPr="00AD5FA3">
        <w:rPr>
          <w:sz w:val="22"/>
          <w:szCs w:val="22"/>
          <w:lang w:val="en-GB"/>
        </w:rPr>
        <w:t xml:space="preserve"> </w:t>
      </w:r>
      <w:r w:rsidR="003C6026">
        <w:rPr>
          <w:sz w:val="22"/>
          <w:szCs w:val="22"/>
          <w:lang w:val="en-GB"/>
        </w:rPr>
        <w:t>In view of these mandates</w:t>
      </w:r>
      <w:r w:rsidR="000514DC">
        <w:rPr>
          <w:sz w:val="22"/>
          <w:szCs w:val="22"/>
          <w:lang w:val="en-GB"/>
        </w:rPr>
        <w:t xml:space="preserve">, </w:t>
      </w:r>
      <w:r w:rsidR="000514DC" w:rsidRPr="00AD5FA3">
        <w:rPr>
          <w:sz w:val="22"/>
          <w:szCs w:val="22"/>
          <w:lang w:val="en-GB"/>
        </w:rPr>
        <w:t>t</w:t>
      </w:r>
      <w:r w:rsidRPr="00AD5FA3">
        <w:rPr>
          <w:sz w:val="22"/>
          <w:szCs w:val="22"/>
          <w:lang w:val="en-GB"/>
        </w:rPr>
        <w:t>he Working Group may wish:</w:t>
      </w:r>
    </w:p>
    <w:p w14:paraId="50AF5DCE" w14:textId="62A22DEA" w:rsidR="004F28C3" w:rsidRPr="00421B22" w:rsidRDefault="00CC6AFD" w:rsidP="00AD5FA3">
      <w:pPr>
        <w:pStyle w:val="ListParagraph"/>
        <w:numPr>
          <w:ilvl w:val="0"/>
          <w:numId w:val="50"/>
        </w:numPr>
        <w:adjustRightInd w:val="0"/>
        <w:snapToGrid w:val="0"/>
        <w:spacing w:after="120"/>
        <w:ind w:left="0" w:firstLine="720"/>
        <w:contextualSpacing w:val="0"/>
        <w:rPr>
          <w:szCs w:val="22"/>
        </w:rPr>
      </w:pPr>
      <w:r>
        <w:rPr>
          <w:szCs w:val="22"/>
        </w:rPr>
        <w:t>To r</w:t>
      </w:r>
      <w:r w:rsidR="004F28C3" w:rsidRPr="00421B22">
        <w:rPr>
          <w:szCs w:val="22"/>
        </w:rPr>
        <w:t xml:space="preserve">ecall relevant elements of decisions </w:t>
      </w:r>
      <w:hyperlink r:id="rId25" w:history="1">
        <w:r w:rsidR="001F0B72" w:rsidRPr="00AD5FA3">
          <w:rPr>
            <w:rStyle w:val="Hyperlink"/>
            <w:sz w:val="22"/>
          </w:rPr>
          <w:t>XIII</w:t>
        </w:r>
        <w:r w:rsidR="004F28C3" w:rsidRPr="00AD5FA3">
          <w:rPr>
            <w:rStyle w:val="Hyperlink"/>
            <w:sz w:val="22"/>
          </w:rPr>
          <w:t>/</w:t>
        </w:r>
        <w:r w:rsidR="00421B22" w:rsidRPr="00AD5FA3">
          <w:rPr>
            <w:rStyle w:val="Hyperlink"/>
            <w:sz w:val="22"/>
          </w:rPr>
          <w:t>16</w:t>
        </w:r>
      </w:hyperlink>
      <w:r w:rsidR="004F28C3" w:rsidRPr="00421B22">
        <w:rPr>
          <w:szCs w:val="22"/>
        </w:rPr>
        <w:t xml:space="preserve"> and </w:t>
      </w:r>
      <w:proofErr w:type="gramStart"/>
      <w:r w:rsidR="004F28C3" w:rsidRPr="00421B22">
        <w:rPr>
          <w:szCs w:val="22"/>
        </w:rPr>
        <w:t>14/</w:t>
      </w:r>
      <w:r w:rsidR="00421B22" w:rsidRPr="00AD5FA3">
        <w:rPr>
          <w:szCs w:val="22"/>
        </w:rPr>
        <w:t>20</w:t>
      </w:r>
      <w:r w:rsidR="003E2420" w:rsidRPr="00421B22">
        <w:rPr>
          <w:szCs w:val="22"/>
        </w:rPr>
        <w:t>;</w:t>
      </w:r>
      <w:proofErr w:type="gramEnd"/>
    </w:p>
    <w:p w14:paraId="41AFB330" w14:textId="57D11C09" w:rsidR="004F28C3" w:rsidRPr="00E62D4B" w:rsidRDefault="00CC6AFD" w:rsidP="00AD5FA3">
      <w:pPr>
        <w:pStyle w:val="ListParagraph"/>
        <w:numPr>
          <w:ilvl w:val="0"/>
          <w:numId w:val="50"/>
        </w:numPr>
        <w:adjustRightInd w:val="0"/>
        <w:snapToGrid w:val="0"/>
        <w:spacing w:after="120"/>
        <w:ind w:left="0" w:firstLine="720"/>
        <w:contextualSpacing w:val="0"/>
        <w:rPr>
          <w:szCs w:val="22"/>
        </w:rPr>
      </w:pPr>
      <w:r>
        <w:rPr>
          <w:szCs w:val="22"/>
        </w:rPr>
        <w:t>To w</w:t>
      </w:r>
      <w:r w:rsidR="004F28C3" w:rsidRPr="00E62D4B">
        <w:rPr>
          <w:szCs w:val="22"/>
        </w:rPr>
        <w:t>elcome</w:t>
      </w:r>
      <w:r w:rsidR="00346280" w:rsidRPr="00E62D4B">
        <w:rPr>
          <w:szCs w:val="22"/>
        </w:rPr>
        <w:t xml:space="preserve"> the outcomes </w:t>
      </w:r>
      <w:r w:rsidR="008A3E4E">
        <w:rPr>
          <w:szCs w:val="22"/>
        </w:rPr>
        <w:t>of the meeting of</w:t>
      </w:r>
      <w:r w:rsidR="008A3E4E" w:rsidRPr="00E62D4B">
        <w:rPr>
          <w:szCs w:val="22"/>
        </w:rPr>
        <w:t xml:space="preserve"> </w:t>
      </w:r>
      <w:r w:rsidR="00346280" w:rsidRPr="00E62D4B">
        <w:rPr>
          <w:szCs w:val="22"/>
        </w:rPr>
        <w:t xml:space="preserve">the </w:t>
      </w:r>
      <w:r w:rsidR="003E2420" w:rsidRPr="00E62D4B">
        <w:rPr>
          <w:rStyle w:val="normaltextrun"/>
          <w:rFonts w:eastAsia="Malgun Gothic"/>
          <w:szCs w:val="22"/>
        </w:rPr>
        <w:t>Ad Hoc Technical Expert Group</w:t>
      </w:r>
      <w:r w:rsidR="003E2420" w:rsidRPr="00E62D4B">
        <w:rPr>
          <w:rFonts w:eastAsia="Malgun Gothic"/>
          <w:szCs w:val="22"/>
        </w:rPr>
        <w:t xml:space="preserve"> on Digital Sequence Information on Genetic Resources</w:t>
      </w:r>
      <w:r w:rsidR="003E2420" w:rsidRPr="00E62D4B" w:rsidDel="003E2420">
        <w:rPr>
          <w:szCs w:val="22"/>
        </w:rPr>
        <w:t xml:space="preserve"> </w:t>
      </w:r>
      <w:r w:rsidR="00346280" w:rsidRPr="00E62D4B">
        <w:rPr>
          <w:szCs w:val="22"/>
        </w:rPr>
        <w:t xml:space="preserve">as contained in </w:t>
      </w:r>
      <w:r w:rsidR="001F0B72" w:rsidRPr="00E62D4B">
        <w:rPr>
          <w:szCs w:val="22"/>
        </w:rPr>
        <w:t>a</w:t>
      </w:r>
      <w:r w:rsidR="00346280" w:rsidRPr="00E62D4B">
        <w:rPr>
          <w:szCs w:val="22"/>
        </w:rPr>
        <w:t xml:space="preserve">nnex I to </w:t>
      </w:r>
      <w:r w:rsidR="00E75FAF" w:rsidRPr="00E62D4B">
        <w:rPr>
          <w:szCs w:val="22"/>
        </w:rPr>
        <w:t xml:space="preserve">the present </w:t>
      </w:r>
      <w:proofErr w:type="gramStart"/>
      <w:r w:rsidR="00346280" w:rsidRPr="00E62D4B">
        <w:rPr>
          <w:szCs w:val="22"/>
        </w:rPr>
        <w:t>document</w:t>
      </w:r>
      <w:r w:rsidR="00677127" w:rsidRPr="00E62D4B">
        <w:rPr>
          <w:szCs w:val="22"/>
        </w:rPr>
        <w:t>;</w:t>
      </w:r>
      <w:proofErr w:type="gramEnd"/>
    </w:p>
    <w:p w14:paraId="7613D8F3" w14:textId="0C2D5DFD" w:rsidR="00425D46" w:rsidRPr="00E62D4B" w:rsidRDefault="00425D46" w:rsidP="00AD5FA3">
      <w:pPr>
        <w:pStyle w:val="ListParagraph"/>
        <w:numPr>
          <w:ilvl w:val="0"/>
          <w:numId w:val="50"/>
        </w:numPr>
        <w:adjustRightInd w:val="0"/>
        <w:snapToGrid w:val="0"/>
        <w:spacing w:after="120"/>
        <w:ind w:left="0" w:firstLine="720"/>
        <w:contextualSpacing w:val="0"/>
        <w:rPr>
          <w:szCs w:val="22"/>
        </w:rPr>
      </w:pPr>
      <w:r w:rsidRPr="00E822E2">
        <w:rPr>
          <w:szCs w:val="22"/>
        </w:rPr>
        <w:t>T</w:t>
      </w:r>
      <w:r w:rsidR="0043615C">
        <w:rPr>
          <w:szCs w:val="22"/>
        </w:rPr>
        <w:t>o t</w:t>
      </w:r>
      <w:r w:rsidRPr="00E822E2">
        <w:rPr>
          <w:szCs w:val="22"/>
        </w:rPr>
        <w:t>ake</w:t>
      </w:r>
      <w:r w:rsidRPr="00E62D4B">
        <w:rPr>
          <w:szCs w:val="22"/>
        </w:rPr>
        <w:t xml:space="preserve"> note of the information summarized in </w:t>
      </w:r>
      <w:r w:rsidR="00E75FAF" w:rsidRPr="00E62D4B">
        <w:rPr>
          <w:szCs w:val="22"/>
        </w:rPr>
        <w:t>a</w:t>
      </w:r>
      <w:r w:rsidRPr="00E62D4B">
        <w:rPr>
          <w:szCs w:val="22"/>
        </w:rPr>
        <w:t xml:space="preserve">nnexes II and III to </w:t>
      </w:r>
      <w:r w:rsidR="00E75FAF" w:rsidRPr="00E62D4B">
        <w:rPr>
          <w:szCs w:val="22"/>
        </w:rPr>
        <w:t xml:space="preserve">the present </w:t>
      </w:r>
      <w:r w:rsidRPr="00E62D4B">
        <w:rPr>
          <w:szCs w:val="22"/>
        </w:rPr>
        <w:t xml:space="preserve">document, arising from the </w:t>
      </w:r>
      <w:r w:rsidR="00346280" w:rsidRPr="00E62D4B">
        <w:rPr>
          <w:szCs w:val="22"/>
        </w:rPr>
        <w:t xml:space="preserve">informal activities on DSI carried out </w:t>
      </w:r>
      <w:r w:rsidRPr="00E62D4B">
        <w:rPr>
          <w:szCs w:val="22"/>
        </w:rPr>
        <w:t xml:space="preserve">at the request of the Co-Chairs of the </w:t>
      </w:r>
      <w:r w:rsidR="00E75FAF" w:rsidRPr="00E62D4B">
        <w:rPr>
          <w:szCs w:val="22"/>
        </w:rPr>
        <w:t>Working Group</w:t>
      </w:r>
      <w:r w:rsidRPr="00E62D4B">
        <w:rPr>
          <w:szCs w:val="22"/>
        </w:rPr>
        <w:t>, including:</w:t>
      </w:r>
    </w:p>
    <w:p w14:paraId="0C8A9229" w14:textId="66F951A7" w:rsidR="00425D46" w:rsidRPr="00E62D4B" w:rsidRDefault="00425D46" w:rsidP="00AD5FA3">
      <w:pPr>
        <w:pStyle w:val="ListParagraph"/>
        <w:numPr>
          <w:ilvl w:val="0"/>
          <w:numId w:val="52"/>
        </w:numPr>
        <w:adjustRightInd w:val="0"/>
        <w:snapToGrid w:val="0"/>
        <w:spacing w:after="120"/>
        <w:ind w:left="1440" w:hanging="720"/>
        <w:contextualSpacing w:val="0"/>
        <w:rPr>
          <w:szCs w:val="22"/>
        </w:rPr>
      </w:pPr>
      <w:r w:rsidRPr="00E62D4B">
        <w:rPr>
          <w:szCs w:val="22"/>
        </w:rPr>
        <w:t xml:space="preserve">The listing of potential policy </w:t>
      </w:r>
      <w:proofErr w:type="gramStart"/>
      <w:r w:rsidRPr="00E62D4B">
        <w:rPr>
          <w:szCs w:val="22"/>
        </w:rPr>
        <w:t>options</w:t>
      </w:r>
      <w:r w:rsidR="00E75FAF" w:rsidRPr="00E62D4B">
        <w:rPr>
          <w:szCs w:val="22"/>
        </w:rPr>
        <w:t>;</w:t>
      </w:r>
      <w:proofErr w:type="gramEnd"/>
    </w:p>
    <w:p w14:paraId="53EB7F96" w14:textId="437B68C9" w:rsidR="00425D46" w:rsidRPr="00E62D4B" w:rsidRDefault="00425D46" w:rsidP="00AD5FA3">
      <w:pPr>
        <w:pStyle w:val="ListParagraph"/>
        <w:numPr>
          <w:ilvl w:val="0"/>
          <w:numId w:val="52"/>
        </w:numPr>
        <w:adjustRightInd w:val="0"/>
        <w:snapToGrid w:val="0"/>
        <w:spacing w:after="120"/>
        <w:ind w:left="1440" w:hanging="720"/>
        <w:contextualSpacing w:val="0"/>
        <w:rPr>
          <w:szCs w:val="22"/>
        </w:rPr>
      </w:pPr>
      <w:r w:rsidRPr="00E62D4B">
        <w:rPr>
          <w:szCs w:val="22"/>
        </w:rPr>
        <w:t xml:space="preserve">The listing of potential criteria for assessing policy </w:t>
      </w:r>
      <w:proofErr w:type="gramStart"/>
      <w:r w:rsidRPr="00E62D4B">
        <w:rPr>
          <w:szCs w:val="22"/>
        </w:rPr>
        <w:t>options</w:t>
      </w:r>
      <w:r w:rsidR="00E75FAF" w:rsidRPr="00E62D4B">
        <w:rPr>
          <w:szCs w:val="22"/>
        </w:rPr>
        <w:t>;</w:t>
      </w:r>
      <w:proofErr w:type="gramEnd"/>
    </w:p>
    <w:p w14:paraId="481D8CB5" w14:textId="706FB17F" w:rsidR="00346280" w:rsidRPr="00E62D4B" w:rsidRDefault="00425D46" w:rsidP="00AD5FA3">
      <w:pPr>
        <w:pStyle w:val="ListParagraph"/>
        <w:numPr>
          <w:ilvl w:val="0"/>
          <w:numId w:val="52"/>
        </w:numPr>
        <w:adjustRightInd w:val="0"/>
        <w:snapToGrid w:val="0"/>
        <w:spacing w:after="120"/>
        <w:ind w:left="1440" w:hanging="720"/>
        <w:contextualSpacing w:val="0"/>
        <w:rPr>
          <w:szCs w:val="22"/>
        </w:rPr>
      </w:pPr>
      <w:r w:rsidRPr="00E62D4B">
        <w:rPr>
          <w:szCs w:val="22"/>
        </w:rPr>
        <w:t xml:space="preserve">The range of views made during the informal </w:t>
      </w:r>
      <w:r w:rsidR="000C23D9" w:rsidRPr="00E62D4B">
        <w:rPr>
          <w:szCs w:val="22"/>
        </w:rPr>
        <w:t>o</w:t>
      </w:r>
      <w:r w:rsidRPr="00E62D4B">
        <w:rPr>
          <w:szCs w:val="22"/>
        </w:rPr>
        <w:t>nline consultation.</w:t>
      </w:r>
    </w:p>
    <w:p w14:paraId="34809D48" w14:textId="1160C2CA" w:rsidR="00346280" w:rsidRPr="00AD5FA3" w:rsidRDefault="00346280" w:rsidP="00AD5FA3">
      <w:pPr>
        <w:pStyle w:val="paragraph"/>
        <w:numPr>
          <w:ilvl w:val="0"/>
          <w:numId w:val="20"/>
        </w:numPr>
        <w:adjustRightInd w:val="0"/>
        <w:snapToGrid w:val="0"/>
        <w:spacing w:before="120" w:beforeAutospacing="0" w:after="120" w:afterAutospacing="0"/>
        <w:ind w:left="0" w:firstLine="0"/>
        <w:jc w:val="both"/>
        <w:textAlignment w:val="baseline"/>
        <w:rPr>
          <w:sz w:val="22"/>
          <w:szCs w:val="22"/>
          <w:lang w:val="en-GB"/>
        </w:rPr>
      </w:pPr>
      <w:r w:rsidRPr="00AD5FA3">
        <w:rPr>
          <w:sz w:val="22"/>
          <w:szCs w:val="22"/>
          <w:lang w:val="en-GB"/>
        </w:rPr>
        <w:t>Some possible elements for a recommendation may include:</w:t>
      </w:r>
    </w:p>
    <w:p w14:paraId="451EA4C1" w14:textId="27F00332" w:rsidR="00346280" w:rsidRPr="00E62D4B" w:rsidRDefault="00346280" w:rsidP="00AD5FA3">
      <w:pPr>
        <w:pStyle w:val="ListParagraph"/>
        <w:numPr>
          <w:ilvl w:val="0"/>
          <w:numId w:val="51"/>
        </w:numPr>
        <w:adjustRightInd w:val="0"/>
        <w:snapToGrid w:val="0"/>
        <w:spacing w:before="120" w:after="120"/>
        <w:ind w:left="0" w:firstLine="709"/>
        <w:contextualSpacing w:val="0"/>
        <w:jc w:val="left"/>
        <w:rPr>
          <w:szCs w:val="22"/>
        </w:rPr>
      </w:pPr>
      <w:r w:rsidRPr="00E62D4B">
        <w:rPr>
          <w:szCs w:val="22"/>
        </w:rPr>
        <w:t xml:space="preserve">Recognition that any approach to address DSI should not prevent access to digital sequence information or </w:t>
      </w:r>
      <w:r w:rsidR="00425D46" w:rsidRPr="00E62D4B">
        <w:rPr>
          <w:szCs w:val="22"/>
        </w:rPr>
        <w:t xml:space="preserve">significantly </w:t>
      </w:r>
      <w:r w:rsidRPr="00E62D4B">
        <w:rPr>
          <w:szCs w:val="22"/>
        </w:rPr>
        <w:t xml:space="preserve">hinder scientific research and </w:t>
      </w:r>
      <w:proofErr w:type="gramStart"/>
      <w:r w:rsidRPr="00E62D4B">
        <w:rPr>
          <w:szCs w:val="22"/>
        </w:rPr>
        <w:t>innovation;</w:t>
      </w:r>
      <w:proofErr w:type="gramEnd"/>
    </w:p>
    <w:p w14:paraId="43A35289" w14:textId="252D0F62" w:rsidR="00346280" w:rsidRPr="00E62D4B" w:rsidRDefault="00425D46" w:rsidP="00AD5FA3">
      <w:pPr>
        <w:pStyle w:val="ListParagraph"/>
        <w:numPr>
          <w:ilvl w:val="0"/>
          <w:numId w:val="51"/>
        </w:numPr>
        <w:adjustRightInd w:val="0"/>
        <w:snapToGrid w:val="0"/>
        <w:spacing w:before="120" w:after="120"/>
        <w:ind w:left="0" w:firstLine="709"/>
        <w:contextualSpacing w:val="0"/>
        <w:jc w:val="left"/>
        <w:rPr>
          <w:szCs w:val="22"/>
        </w:rPr>
      </w:pPr>
      <w:r w:rsidRPr="00E62D4B">
        <w:rPr>
          <w:szCs w:val="22"/>
        </w:rPr>
        <w:t xml:space="preserve">Recognition </w:t>
      </w:r>
      <w:r w:rsidR="00346280" w:rsidRPr="00E62D4B">
        <w:rPr>
          <w:szCs w:val="22"/>
        </w:rPr>
        <w:t xml:space="preserve">that benefits arising from the use of digital sequence information on genetic resources should be shared fairly and </w:t>
      </w:r>
      <w:proofErr w:type="gramStart"/>
      <w:r w:rsidR="00346280" w:rsidRPr="00E62D4B">
        <w:rPr>
          <w:szCs w:val="22"/>
        </w:rPr>
        <w:t>equitably;</w:t>
      </w:r>
      <w:proofErr w:type="gramEnd"/>
    </w:p>
    <w:p w14:paraId="6BA2241D" w14:textId="42461CEF" w:rsidR="00346280" w:rsidRPr="00E62D4B" w:rsidRDefault="00346280" w:rsidP="00AD5FA3">
      <w:pPr>
        <w:pStyle w:val="ListParagraph"/>
        <w:numPr>
          <w:ilvl w:val="0"/>
          <w:numId w:val="51"/>
        </w:numPr>
        <w:adjustRightInd w:val="0"/>
        <w:snapToGrid w:val="0"/>
        <w:spacing w:before="120" w:after="120"/>
        <w:ind w:left="0" w:firstLine="709"/>
        <w:contextualSpacing w:val="0"/>
        <w:jc w:val="left"/>
        <w:rPr>
          <w:szCs w:val="22"/>
        </w:rPr>
      </w:pPr>
      <w:r w:rsidRPr="00E62D4B">
        <w:rPr>
          <w:szCs w:val="22"/>
        </w:rPr>
        <w:t xml:space="preserve">Consideration of </w:t>
      </w:r>
      <w:r w:rsidR="00425D46" w:rsidRPr="00E62D4B">
        <w:rPr>
          <w:szCs w:val="22"/>
        </w:rPr>
        <w:t xml:space="preserve">the possible </w:t>
      </w:r>
      <w:r w:rsidRPr="00E62D4B">
        <w:rPr>
          <w:szCs w:val="22"/>
        </w:rPr>
        <w:t>modalities for benefit-</w:t>
      </w:r>
      <w:proofErr w:type="gramStart"/>
      <w:r w:rsidRPr="00E62D4B">
        <w:rPr>
          <w:szCs w:val="22"/>
        </w:rPr>
        <w:t>sharing;</w:t>
      </w:r>
      <w:proofErr w:type="gramEnd"/>
    </w:p>
    <w:p w14:paraId="46505E47" w14:textId="3F44150E" w:rsidR="00346280" w:rsidRPr="00E62D4B" w:rsidRDefault="00346280" w:rsidP="00AD5FA3">
      <w:pPr>
        <w:pStyle w:val="ListParagraph"/>
        <w:numPr>
          <w:ilvl w:val="0"/>
          <w:numId w:val="51"/>
        </w:numPr>
        <w:adjustRightInd w:val="0"/>
        <w:snapToGrid w:val="0"/>
        <w:spacing w:before="120" w:after="120"/>
        <w:ind w:left="0" w:firstLine="709"/>
        <w:contextualSpacing w:val="0"/>
        <w:jc w:val="left"/>
        <w:rPr>
          <w:szCs w:val="22"/>
        </w:rPr>
      </w:pPr>
      <w:r w:rsidRPr="00E62D4B">
        <w:rPr>
          <w:szCs w:val="22"/>
        </w:rPr>
        <w:t xml:space="preserve">Acknowledgement </w:t>
      </w:r>
      <w:r w:rsidR="00425D46" w:rsidRPr="00E62D4B">
        <w:rPr>
          <w:szCs w:val="22"/>
        </w:rPr>
        <w:t>that</w:t>
      </w:r>
      <w:r w:rsidRPr="00E62D4B">
        <w:rPr>
          <w:szCs w:val="22"/>
        </w:rPr>
        <w:t xml:space="preserve"> capacity-building </w:t>
      </w:r>
      <w:r w:rsidR="00425D46" w:rsidRPr="00E62D4B">
        <w:rPr>
          <w:szCs w:val="22"/>
        </w:rPr>
        <w:t>is relevant and necessary for addressing</w:t>
      </w:r>
      <w:r w:rsidRPr="00E62D4B">
        <w:rPr>
          <w:szCs w:val="22"/>
        </w:rPr>
        <w:t xml:space="preserve"> DSI.</w:t>
      </w:r>
    </w:p>
    <w:p w14:paraId="75A3D829" w14:textId="23F5782A" w:rsidR="00A14875" w:rsidRPr="00AD5FA3" w:rsidRDefault="00ED4ADD" w:rsidP="00AD5FA3">
      <w:pPr>
        <w:pStyle w:val="paragraph"/>
        <w:numPr>
          <w:ilvl w:val="0"/>
          <w:numId w:val="20"/>
        </w:numPr>
        <w:adjustRightInd w:val="0"/>
        <w:snapToGrid w:val="0"/>
        <w:spacing w:before="120" w:beforeAutospacing="0" w:after="120" w:afterAutospacing="0"/>
        <w:ind w:left="0" w:firstLine="0"/>
        <w:jc w:val="both"/>
        <w:textAlignment w:val="baseline"/>
        <w:rPr>
          <w:rFonts w:eastAsia="Malgun Gothic"/>
          <w:sz w:val="22"/>
          <w:szCs w:val="22"/>
          <w:lang w:val="en-GB"/>
        </w:rPr>
      </w:pPr>
      <w:r w:rsidRPr="00AD5FA3">
        <w:rPr>
          <w:rFonts w:eastAsia="Malgun Gothic"/>
          <w:sz w:val="22"/>
          <w:szCs w:val="22"/>
          <w:lang w:val="en-GB"/>
        </w:rPr>
        <w:lastRenderedPageBreak/>
        <w:t>In view of</w:t>
      </w:r>
      <w:r w:rsidR="009F78C3" w:rsidRPr="00AD5FA3">
        <w:rPr>
          <w:rFonts w:eastAsia="Malgun Gothic"/>
          <w:sz w:val="22"/>
          <w:szCs w:val="22"/>
          <w:lang w:val="en-GB"/>
        </w:rPr>
        <w:t xml:space="preserve"> the </w:t>
      </w:r>
      <w:r w:rsidR="00DF5E3C">
        <w:rPr>
          <w:rFonts w:eastAsia="Malgun Gothic"/>
          <w:sz w:val="22"/>
          <w:szCs w:val="22"/>
          <w:lang w:val="en-GB"/>
        </w:rPr>
        <w:t>time available</w:t>
      </w:r>
      <w:r w:rsidR="00F727D6">
        <w:rPr>
          <w:rFonts w:eastAsia="Malgun Gothic"/>
          <w:sz w:val="22"/>
          <w:szCs w:val="22"/>
          <w:lang w:val="en-GB"/>
        </w:rPr>
        <w:t xml:space="preserve"> before the resumed sessions of the Working Group and/or the </w:t>
      </w:r>
      <w:r w:rsidR="00F727D6" w:rsidRPr="00A049DF">
        <w:rPr>
          <w:rFonts w:eastAsia="Malgun Gothic"/>
          <w:sz w:val="22"/>
          <w:szCs w:val="22"/>
          <w:lang w:val="en-GB"/>
        </w:rPr>
        <w:t>fifteenth meeting of the Conference of the Parties</w:t>
      </w:r>
      <w:r w:rsidR="00F727D6">
        <w:rPr>
          <w:rFonts w:eastAsia="Malgun Gothic"/>
          <w:sz w:val="22"/>
          <w:szCs w:val="22"/>
          <w:lang w:val="en-GB"/>
        </w:rPr>
        <w:t>,</w:t>
      </w:r>
      <w:r w:rsidR="00F727D6" w:rsidRPr="00E62D4B">
        <w:rPr>
          <w:rFonts w:eastAsia="Malgun Gothic"/>
          <w:sz w:val="22"/>
          <w:szCs w:val="22"/>
          <w:lang w:val="en-GB"/>
        </w:rPr>
        <w:t xml:space="preserve"> </w:t>
      </w:r>
      <w:r w:rsidR="009F78C3" w:rsidRPr="00AD5FA3">
        <w:rPr>
          <w:rFonts w:eastAsia="Malgun Gothic"/>
          <w:sz w:val="22"/>
          <w:szCs w:val="22"/>
          <w:lang w:val="en-GB"/>
        </w:rPr>
        <w:t xml:space="preserve">the Working Group may </w:t>
      </w:r>
      <w:r w:rsidR="00A240C6" w:rsidRPr="00AD5FA3">
        <w:rPr>
          <w:rFonts w:eastAsia="Malgun Gothic"/>
          <w:sz w:val="22"/>
          <w:szCs w:val="22"/>
          <w:lang w:val="en-GB"/>
        </w:rPr>
        <w:t xml:space="preserve">also </w:t>
      </w:r>
      <w:r w:rsidR="009F78C3" w:rsidRPr="00AD5FA3">
        <w:rPr>
          <w:rFonts w:eastAsia="Malgun Gothic"/>
          <w:sz w:val="22"/>
          <w:szCs w:val="22"/>
          <w:lang w:val="en-GB"/>
        </w:rPr>
        <w:t xml:space="preserve">wish to </w:t>
      </w:r>
      <w:r w:rsidRPr="00AD5FA3">
        <w:rPr>
          <w:rFonts w:eastAsia="Malgun Gothic"/>
          <w:sz w:val="22"/>
          <w:szCs w:val="22"/>
          <w:lang w:val="en-GB"/>
        </w:rPr>
        <w:t xml:space="preserve">consider </w:t>
      </w:r>
      <w:r w:rsidR="007F029B">
        <w:rPr>
          <w:rFonts w:eastAsia="Malgun Gothic"/>
          <w:sz w:val="22"/>
          <w:szCs w:val="22"/>
          <w:lang w:val="en-GB"/>
        </w:rPr>
        <w:t xml:space="preserve">additional consultations and analyses </w:t>
      </w:r>
      <w:r w:rsidR="005149A3">
        <w:rPr>
          <w:rFonts w:eastAsia="Malgun Gothic"/>
          <w:sz w:val="22"/>
          <w:szCs w:val="22"/>
          <w:lang w:val="en-GB"/>
        </w:rPr>
        <w:t xml:space="preserve">with a view </w:t>
      </w:r>
      <w:r w:rsidR="007F029B" w:rsidRPr="00E822E2">
        <w:rPr>
          <w:rFonts w:eastAsia="Malgun Gothic"/>
          <w:sz w:val="22"/>
          <w:szCs w:val="22"/>
          <w:lang w:val="en-GB"/>
        </w:rPr>
        <w:t>to further</w:t>
      </w:r>
      <w:r w:rsidR="005149A3">
        <w:rPr>
          <w:rFonts w:eastAsia="Malgun Gothic"/>
          <w:sz w:val="22"/>
          <w:szCs w:val="22"/>
          <w:lang w:val="en-GB"/>
        </w:rPr>
        <w:t>ing</w:t>
      </w:r>
      <w:r w:rsidR="007F029B">
        <w:rPr>
          <w:rFonts w:eastAsia="Malgun Gothic"/>
          <w:sz w:val="22"/>
          <w:szCs w:val="22"/>
          <w:lang w:val="en-GB"/>
        </w:rPr>
        <w:t xml:space="preserve"> deliberations on DSI</w:t>
      </w:r>
      <w:r w:rsidR="00255538" w:rsidRPr="00AD5FA3">
        <w:rPr>
          <w:rFonts w:eastAsia="Malgun Gothic"/>
          <w:sz w:val="22"/>
          <w:szCs w:val="22"/>
          <w:lang w:val="en-GB"/>
        </w:rPr>
        <w:t>.</w:t>
      </w:r>
    </w:p>
    <w:p w14:paraId="453AEF66" w14:textId="77777777" w:rsidR="00573DB6" w:rsidRDefault="00573DB6">
      <w:pPr>
        <w:jc w:val="left"/>
        <w:rPr>
          <w:rFonts w:eastAsia="Malgun Gothic"/>
          <w:szCs w:val="22"/>
          <w:lang w:eastAsia="zh-CN"/>
        </w:rPr>
      </w:pPr>
    </w:p>
    <w:tbl>
      <w:tblPr>
        <w:tblStyle w:val="TableGrid"/>
        <w:tblW w:w="0" w:type="auto"/>
        <w:tblLook w:val="04A0" w:firstRow="1" w:lastRow="0" w:firstColumn="1" w:lastColumn="0" w:noHBand="0" w:noVBand="1"/>
      </w:tblPr>
      <w:tblGrid>
        <w:gridCol w:w="9350"/>
      </w:tblGrid>
      <w:tr w:rsidR="00573DB6" w:rsidRPr="00930313" w14:paraId="54CC04C6" w14:textId="77777777" w:rsidTr="00573DB6">
        <w:tc>
          <w:tcPr>
            <w:tcW w:w="9350" w:type="dxa"/>
            <w:shd w:val="clear" w:color="auto" w:fill="8DB3E2" w:themeFill="text2" w:themeFillTint="66"/>
          </w:tcPr>
          <w:p w14:paraId="58286AE4" w14:textId="77777777" w:rsidR="00573DB6" w:rsidRDefault="00573DB6" w:rsidP="00573DB6">
            <w:pPr>
              <w:pStyle w:val="NormalWeb"/>
              <w:spacing w:before="0" w:beforeAutospacing="0" w:after="160" w:afterAutospacing="0"/>
              <w:jc w:val="both"/>
              <w:rPr>
                <w:rFonts w:ascii="Calibri" w:hAnsi="Calibri" w:cs="Calibri"/>
                <w:b/>
                <w:bCs/>
                <w:color w:val="000000"/>
              </w:rPr>
            </w:pPr>
            <w:r>
              <w:rPr>
                <w:rFonts w:ascii="Calibri" w:hAnsi="Calibri" w:cs="Calibri"/>
                <w:b/>
                <w:bCs/>
                <w:color w:val="000000"/>
              </w:rPr>
              <w:t>COLOMBIA</w:t>
            </w:r>
          </w:p>
          <w:p w14:paraId="7AF30168" w14:textId="77777777" w:rsidR="00573DB6" w:rsidRDefault="00573DB6" w:rsidP="00573DB6">
            <w:pPr>
              <w:pStyle w:val="NormalWeb"/>
              <w:spacing w:before="0" w:beforeAutospacing="0" w:after="160" w:afterAutospacing="0"/>
              <w:jc w:val="both"/>
            </w:pPr>
            <w:r>
              <w:rPr>
                <w:rFonts w:ascii="Calibri" w:hAnsi="Calibri" w:cs="Calibri"/>
                <w:color w:val="000000"/>
              </w:rPr>
              <w:t>Colombia recuerda y reafirma lo acordado en la decisión 14/20 sobre la necesidad de resolver las divergencias existentes con relación al acceso y distribución de beneficios del uso de DSI, en especial que es un asunto que debemos abordar en el marco del CBD mediante un proceso basado en la ciencia, con el fin de cumplir con el tercer objetivo del Convenio y su artículo 15.</w:t>
            </w:r>
          </w:p>
          <w:p w14:paraId="5789DEFA" w14:textId="77777777" w:rsidR="00573DB6" w:rsidRDefault="00573DB6" w:rsidP="00573DB6">
            <w:pPr>
              <w:pStyle w:val="NormalWeb"/>
              <w:spacing w:before="0" w:beforeAutospacing="0" w:after="160" w:afterAutospacing="0"/>
              <w:jc w:val="both"/>
            </w:pPr>
            <w:r>
              <w:rPr>
                <w:rFonts w:ascii="Calibri" w:hAnsi="Calibri" w:cs="Calibri"/>
                <w:color w:val="000000"/>
              </w:rPr>
              <w:t>Sobre el Documento CBD/WG2020/3/4, Colombia tiene los siguientes 3. comentarios iniciales que esperamos poder abordar más a fondo durante el grupo de contacto: </w:t>
            </w:r>
          </w:p>
          <w:p w14:paraId="5F3C01BF" w14:textId="77777777" w:rsidR="00573DB6" w:rsidRDefault="00573DB6" w:rsidP="00573DB6">
            <w:pPr>
              <w:pStyle w:val="NormalWeb"/>
              <w:numPr>
                <w:ilvl w:val="0"/>
                <w:numId w:val="56"/>
              </w:numPr>
              <w:spacing w:before="0" w:beforeAutospacing="0" w:after="0" w:afterAutospacing="0"/>
              <w:ind w:left="360"/>
              <w:jc w:val="both"/>
              <w:textAlignment w:val="baseline"/>
              <w:rPr>
                <w:rFonts w:ascii="Calibri" w:hAnsi="Calibri" w:cs="Calibri"/>
                <w:color w:val="000000"/>
              </w:rPr>
            </w:pPr>
            <w:r>
              <w:rPr>
                <w:rFonts w:ascii="Calibri" w:hAnsi="Calibri" w:cs="Calibri"/>
                <w:color w:val="000000"/>
              </w:rPr>
              <w:t xml:space="preserve">     El texto tiene como base una gran cantidad de información técnica comprendida en los estudios comisionados, los </w:t>
            </w:r>
            <w:proofErr w:type="spellStart"/>
            <w:r>
              <w:rPr>
                <w:rFonts w:ascii="Calibri" w:hAnsi="Calibri" w:cs="Calibri"/>
                <w:color w:val="000000"/>
              </w:rPr>
              <w:t>webinars</w:t>
            </w:r>
            <w:proofErr w:type="spellEnd"/>
            <w:r>
              <w:rPr>
                <w:rFonts w:ascii="Calibri" w:hAnsi="Calibri" w:cs="Calibri"/>
                <w:color w:val="000000"/>
              </w:rPr>
              <w:t xml:space="preserve"> y el foro, para mejorar su entendimiento se sugiere ampliar la información de los antecedentes o hacer un resumen de dicha información para tomadores de decisiones.</w:t>
            </w:r>
          </w:p>
          <w:p w14:paraId="1C1BEFEE" w14:textId="77777777" w:rsidR="00573DB6" w:rsidRDefault="00573DB6" w:rsidP="00573DB6">
            <w:pPr>
              <w:pStyle w:val="NormalWeb"/>
              <w:numPr>
                <w:ilvl w:val="0"/>
                <w:numId w:val="56"/>
              </w:numPr>
              <w:spacing w:before="0" w:beforeAutospacing="0" w:after="0" w:afterAutospacing="0"/>
              <w:ind w:left="360"/>
              <w:jc w:val="both"/>
              <w:textAlignment w:val="baseline"/>
              <w:rPr>
                <w:rFonts w:ascii="Calibri" w:hAnsi="Calibri" w:cs="Calibri"/>
                <w:color w:val="000000"/>
              </w:rPr>
            </w:pPr>
            <w:r>
              <w:rPr>
                <w:rFonts w:ascii="Calibri" w:hAnsi="Calibri" w:cs="Calibri"/>
                <w:color w:val="000000"/>
              </w:rPr>
              <w:t xml:space="preserve">Es fundamental acordar una definición que reemplace el término DSI, por lo cual, recibimos con agrado las tablas 1 y 2      del Anexo I   </w:t>
            </w:r>
            <w:proofErr w:type="gramStart"/>
            <w:r>
              <w:rPr>
                <w:rFonts w:ascii="Calibri" w:hAnsi="Calibri" w:cs="Calibri"/>
                <w:color w:val="000000"/>
              </w:rPr>
              <w:t>  ,</w:t>
            </w:r>
            <w:proofErr w:type="gramEnd"/>
            <w:r>
              <w:rPr>
                <w:rFonts w:ascii="Calibri" w:hAnsi="Calibri" w:cs="Calibri"/>
                <w:color w:val="000000"/>
              </w:rPr>
              <w:t xml:space="preserve"> se considera que los grupos identificados son una buena base para la negociación.</w:t>
            </w:r>
          </w:p>
          <w:p w14:paraId="76D03461" w14:textId="77777777" w:rsidR="00573DB6" w:rsidRDefault="00573DB6" w:rsidP="00573DB6">
            <w:pPr>
              <w:pStyle w:val="NormalWeb"/>
              <w:numPr>
                <w:ilvl w:val="0"/>
                <w:numId w:val="56"/>
              </w:numPr>
              <w:spacing w:before="0" w:beforeAutospacing="0" w:after="0" w:afterAutospacing="0"/>
              <w:ind w:left="360"/>
              <w:jc w:val="both"/>
              <w:textAlignment w:val="baseline"/>
              <w:rPr>
                <w:rFonts w:ascii="Calibri" w:hAnsi="Calibri" w:cs="Calibri"/>
                <w:color w:val="000000"/>
              </w:rPr>
            </w:pPr>
            <w:r>
              <w:rPr>
                <w:rFonts w:ascii="Calibri" w:hAnsi="Calibri" w:cs="Calibri"/>
                <w:color w:val="000000"/>
              </w:rPr>
              <w:t>En cuanto a el anexo II sobre las opciones de política Colombia considera que:</w:t>
            </w:r>
          </w:p>
          <w:p w14:paraId="2C7672E9" w14:textId="77777777" w:rsidR="00573DB6" w:rsidRDefault="00573DB6" w:rsidP="00573DB6">
            <w:pPr>
              <w:pStyle w:val="NormalWeb"/>
              <w:numPr>
                <w:ilvl w:val="1"/>
                <w:numId w:val="57"/>
              </w:numPr>
              <w:spacing w:before="0" w:beforeAutospacing="0" w:after="0" w:afterAutospacing="0"/>
              <w:ind w:left="786"/>
              <w:jc w:val="both"/>
              <w:textAlignment w:val="baseline"/>
              <w:rPr>
                <w:rFonts w:ascii="Calibri" w:hAnsi="Calibri" w:cs="Calibri"/>
                <w:color w:val="000000"/>
              </w:rPr>
            </w:pPr>
            <w:r>
              <w:rPr>
                <w:rFonts w:ascii="Calibri" w:hAnsi="Calibri" w:cs="Calibri"/>
                <w:color w:val="000000"/>
              </w:rPr>
              <w:t>     Las Opciones 0 y 1: Debemos lograr avanzar en resolver las divergencias para evitar que la opción 0 sea la única opción viable.  </w:t>
            </w:r>
          </w:p>
          <w:p w14:paraId="57233048" w14:textId="77777777" w:rsidR="00573DB6" w:rsidRDefault="00573DB6" w:rsidP="00573DB6">
            <w:pPr>
              <w:pStyle w:val="NormalWeb"/>
              <w:numPr>
                <w:ilvl w:val="1"/>
                <w:numId w:val="57"/>
              </w:numPr>
              <w:spacing w:before="0" w:beforeAutospacing="0" w:after="0" w:afterAutospacing="0"/>
              <w:ind w:left="786"/>
              <w:jc w:val="both"/>
              <w:textAlignment w:val="baseline"/>
              <w:rPr>
                <w:rFonts w:ascii="Calibri" w:hAnsi="Calibri" w:cs="Calibri"/>
                <w:color w:val="000000"/>
              </w:rPr>
            </w:pPr>
            <w:r>
              <w:rPr>
                <w:rFonts w:ascii="Calibri" w:hAnsi="Calibri" w:cs="Calibri"/>
                <w:color w:val="000000"/>
              </w:rPr>
              <w:t>Las Opciones 2.1 y 2.2: se consideran puntos medios que ayudarían a la discusión.     </w:t>
            </w:r>
          </w:p>
          <w:p w14:paraId="7C00199D" w14:textId="77777777" w:rsidR="00573DB6" w:rsidRDefault="00573DB6" w:rsidP="00573DB6">
            <w:pPr>
              <w:pStyle w:val="NormalWeb"/>
              <w:numPr>
                <w:ilvl w:val="1"/>
                <w:numId w:val="57"/>
              </w:numPr>
              <w:spacing w:before="0" w:beforeAutospacing="0" w:after="0" w:afterAutospacing="0"/>
              <w:ind w:left="786"/>
              <w:jc w:val="both"/>
              <w:textAlignment w:val="baseline"/>
              <w:rPr>
                <w:rFonts w:ascii="Calibri" w:hAnsi="Calibri" w:cs="Calibri"/>
                <w:color w:val="000000"/>
              </w:rPr>
            </w:pPr>
            <w:r>
              <w:rPr>
                <w:rFonts w:ascii="Calibri" w:hAnsi="Calibri" w:cs="Calibri"/>
                <w:color w:val="000000"/>
              </w:rPr>
              <w:t>     La Opción 3.1 y 3.2: pueden ser útiles en el caso en que no sea posible identificar el origen de la DSI. No obstante, no todos los beneficios que se pueden derivar del uso de secuencias digitales son monetarios y      se requiere tener más información de las condiciones bajo las cuales operaría el fondo multilateral.</w:t>
            </w:r>
          </w:p>
          <w:p w14:paraId="2AE3859C" w14:textId="77777777" w:rsidR="00573DB6" w:rsidRDefault="00573DB6" w:rsidP="00573DB6">
            <w:pPr>
              <w:pStyle w:val="NormalWeb"/>
              <w:numPr>
                <w:ilvl w:val="1"/>
                <w:numId w:val="57"/>
              </w:numPr>
              <w:spacing w:before="0" w:beforeAutospacing="0" w:after="0" w:afterAutospacing="0"/>
              <w:ind w:left="786"/>
              <w:jc w:val="both"/>
              <w:textAlignment w:val="baseline"/>
              <w:rPr>
                <w:rFonts w:ascii="Calibri" w:hAnsi="Calibri" w:cs="Calibri"/>
                <w:color w:val="000000"/>
              </w:rPr>
            </w:pPr>
            <w:r>
              <w:rPr>
                <w:rFonts w:ascii="Calibri" w:hAnsi="Calibri" w:cs="Calibri"/>
                <w:color w:val="000000"/>
              </w:rPr>
              <w:t>La Opción 4:      puede ser complementaria para las opciones bilaterales y multilaterales y no debe considerarse como una única opción política.</w:t>
            </w:r>
          </w:p>
          <w:p w14:paraId="758988F6" w14:textId="77777777" w:rsidR="00573DB6" w:rsidRDefault="00573DB6" w:rsidP="00573DB6">
            <w:pPr>
              <w:pStyle w:val="NormalWeb"/>
              <w:numPr>
                <w:ilvl w:val="1"/>
                <w:numId w:val="57"/>
              </w:numPr>
              <w:spacing w:before="0" w:beforeAutospacing="0" w:after="160" w:afterAutospacing="0"/>
              <w:ind w:left="786"/>
              <w:jc w:val="both"/>
              <w:textAlignment w:val="baseline"/>
              <w:rPr>
                <w:rFonts w:ascii="Calibri" w:hAnsi="Calibri" w:cs="Calibri"/>
                <w:color w:val="000000"/>
              </w:rPr>
            </w:pPr>
            <w:r>
              <w:rPr>
                <w:rFonts w:ascii="Calibri" w:hAnsi="Calibri" w:cs="Calibri"/>
                <w:color w:val="000000"/>
              </w:rPr>
              <w:t xml:space="preserve">La Opción 5: no se debería considerar como una opción, ya que la evidencia ha demostrado la relevancia de la información de secuencias digitales para el cumplimiento de los objetivos del Convenio y su vínculo estrecho con los recursos </w:t>
            </w:r>
            <w:proofErr w:type="gramStart"/>
            <w:r>
              <w:rPr>
                <w:rFonts w:ascii="Calibri" w:hAnsi="Calibri" w:cs="Calibri"/>
                <w:color w:val="000000"/>
              </w:rPr>
              <w:t xml:space="preserve">genéticos.   </w:t>
            </w:r>
            <w:proofErr w:type="gramEnd"/>
            <w:r>
              <w:rPr>
                <w:rFonts w:ascii="Calibri" w:hAnsi="Calibri" w:cs="Calibri"/>
                <w:color w:val="000000"/>
              </w:rPr>
              <w:t>  .  </w:t>
            </w:r>
          </w:p>
          <w:p w14:paraId="385836A9" w14:textId="77777777" w:rsidR="00573DB6" w:rsidRDefault="00573DB6" w:rsidP="00573DB6">
            <w:pPr>
              <w:pStyle w:val="NormalWeb"/>
              <w:spacing w:before="0" w:beforeAutospacing="0" w:after="160" w:afterAutospacing="0"/>
              <w:jc w:val="both"/>
            </w:pPr>
            <w:r>
              <w:rPr>
                <w:rFonts w:ascii="Calibri" w:hAnsi="Calibri" w:cs="Calibri"/>
                <w:color w:val="000000"/>
              </w:rPr>
              <w:t xml:space="preserve">Finalmente, para abordar la información digital sobre secuencias de recursos genéticos, se podría considerar excluirlas de las disposiciones de </w:t>
            </w:r>
            <w:proofErr w:type="gramStart"/>
            <w:r>
              <w:rPr>
                <w:rFonts w:ascii="Calibri" w:hAnsi="Calibri" w:cs="Calibri"/>
                <w:color w:val="000000"/>
              </w:rPr>
              <w:t>acceso  a</w:t>
            </w:r>
            <w:proofErr w:type="gramEnd"/>
            <w:r>
              <w:rPr>
                <w:rFonts w:ascii="Calibri" w:hAnsi="Calibri" w:cs="Calibri"/>
                <w:color w:val="000000"/>
              </w:rPr>
              <w:t xml:space="preserve"> recursos genéticos y distribución de beneficios cuando se trate de usos con fines de investigación científica, , limitando la aplicación de las disposiciones de ABS a estas secuencias      cuando se presenten usos con finalidades de bioprospección, comerciales o industriales.</w:t>
            </w:r>
          </w:p>
          <w:p w14:paraId="049EA27B" w14:textId="2B35BD73" w:rsidR="00573DB6" w:rsidRPr="00573DB6" w:rsidRDefault="00573DB6" w:rsidP="00573DB6">
            <w:pPr>
              <w:pStyle w:val="NormalWeb"/>
              <w:spacing w:before="0" w:beforeAutospacing="0" w:after="160" w:afterAutospacing="0"/>
              <w:jc w:val="both"/>
              <w:rPr>
                <w:rFonts w:ascii="Calibri" w:hAnsi="Calibri" w:cs="Calibri"/>
                <w:b/>
                <w:bCs/>
                <w:color w:val="000000"/>
              </w:rPr>
            </w:pPr>
            <w:r w:rsidRPr="00573DB6">
              <w:rPr>
                <w:rFonts w:eastAsia="Malgun Gothic"/>
                <w:szCs w:val="22"/>
                <w:lang w:eastAsia="zh-CN"/>
              </w:rPr>
              <w:br w:type="page"/>
            </w:r>
          </w:p>
        </w:tc>
      </w:tr>
    </w:tbl>
    <w:p w14:paraId="2A6F8F80" w14:textId="77777777" w:rsidR="00573DB6" w:rsidRDefault="00573DB6" w:rsidP="00573DB6">
      <w:pPr>
        <w:pStyle w:val="NormalWeb"/>
        <w:spacing w:before="0" w:beforeAutospacing="0" w:after="160" w:afterAutospacing="0"/>
        <w:jc w:val="both"/>
        <w:rPr>
          <w:rFonts w:ascii="Calibri" w:hAnsi="Calibri" w:cs="Calibri"/>
          <w:color w:val="000000"/>
        </w:rPr>
      </w:pPr>
    </w:p>
    <w:p w14:paraId="125135BC" w14:textId="77777777" w:rsidR="00573DB6" w:rsidRDefault="00573DB6" w:rsidP="00573DB6">
      <w:pPr>
        <w:pStyle w:val="NormalWeb"/>
        <w:spacing w:before="0" w:beforeAutospacing="0" w:after="160" w:afterAutospacing="0"/>
        <w:jc w:val="both"/>
        <w:rPr>
          <w:rFonts w:ascii="Calibri" w:hAnsi="Calibri" w:cs="Calibri"/>
          <w:color w:val="000000"/>
        </w:rPr>
      </w:pPr>
    </w:p>
    <w:p w14:paraId="24D71875" w14:textId="586FF9D6" w:rsidR="003E2420" w:rsidRPr="00573DB6" w:rsidRDefault="003E2420">
      <w:pPr>
        <w:jc w:val="left"/>
        <w:rPr>
          <w:rFonts w:eastAsia="Malgun Gothic"/>
          <w:szCs w:val="22"/>
          <w:lang w:val="es-CO" w:eastAsia="zh-CN"/>
        </w:rPr>
      </w:pPr>
    </w:p>
    <w:p w14:paraId="718DEA17" w14:textId="77777777" w:rsidR="008A130F" w:rsidRPr="00526780" w:rsidRDefault="008A130F" w:rsidP="00AD5FA3">
      <w:pPr>
        <w:pStyle w:val="Heading-plain"/>
        <w:suppressLineNumbers/>
        <w:suppressAutoHyphens/>
        <w:spacing w:before="0"/>
        <w:rPr>
          <w:rFonts w:asciiTheme="majorBidi" w:hAnsiTheme="majorBidi" w:cstheme="majorBidi"/>
          <w:snapToGrid w:val="0"/>
          <w:kern w:val="22"/>
          <w:szCs w:val="22"/>
        </w:rPr>
      </w:pPr>
      <w:r w:rsidRPr="00526780">
        <w:rPr>
          <w:rFonts w:asciiTheme="majorBidi" w:hAnsiTheme="majorBidi" w:cstheme="majorBidi"/>
          <w:snapToGrid w:val="0"/>
          <w:kern w:val="22"/>
          <w:szCs w:val="22"/>
        </w:rPr>
        <w:lastRenderedPageBreak/>
        <w:t>Annex I</w:t>
      </w:r>
    </w:p>
    <w:p w14:paraId="6C5A7980" w14:textId="77777777" w:rsidR="008A130F" w:rsidRPr="00526780" w:rsidRDefault="008A130F" w:rsidP="00AD5FA3">
      <w:pPr>
        <w:pStyle w:val="Heading1"/>
        <w:spacing w:before="120"/>
      </w:pPr>
      <w:r w:rsidRPr="00526780">
        <w:t>OUTCOMES OF THE MEETING OF THE AD HOC TECHNICAL EXPERT GROUP ON DIGITAL SEQUENCE INFORMATION ON GENETIC RESOURCES</w:t>
      </w:r>
    </w:p>
    <w:p w14:paraId="65F41B29" w14:textId="77777777" w:rsidR="008A130F" w:rsidRPr="00526780" w:rsidRDefault="008A130F" w:rsidP="00AD5FA3">
      <w:pPr>
        <w:pStyle w:val="Para1"/>
        <w:numPr>
          <w:ilvl w:val="0"/>
          <w:numId w:val="24"/>
        </w:numPr>
        <w:suppressLineNumbers/>
        <w:tabs>
          <w:tab w:val="clear" w:pos="360"/>
        </w:tabs>
        <w:suppressAutoHyphens/>
        <w:rPr>
          <w:rFonts w:asciiTheme="majorBidi" w:hAnsiTheme="majorBidi" w:cstheme="majorBidi"/>
          <w:kern w:val="22"/>
          <w:szCs w:val="22"/>
        </w:rPr>
      </w:pPr>
      <w:r w:rsidRPr="00526780">
        <w:rPr>
          <w:rFonts w:asciiTheme="majorBidi" w:hAnsiTheme="majorBidi" w:cstheme="majorBidi"/>
          <w:kern w:val="22"/>
          <w:szCs w:val="22"/>
        </w:rPr>
        <w:t>The text below is a summary of the outcomes of the Ad Hoc Technical Expert Group (AHTEG) on Digital Sequence Information on Genetic Resources (hereinafter referred to as digital sequence information or “DSI”).</w:t>
      </w:r>
    </w:p>
    <w:p w14:paraId="60C2D0E1" w14:textId="77777777" w:rsidR="008A130F" w:rsidRPr="00526780" w:rsidRDefault="008A130F" w:rsidP="00AD5FA3">
      <w:pPr>
        <w:pStyle w:val="Para1"/>
        <w:numPr>
          <w:ilvl w:val="0"/>
          <w:numId w:val="24"/>
        </w:numPr>
        <w:suppressLineNumbers/>
        <w:tabs>
          <w:tab w:val="clear" w:pos="360"/>
        </w:tabs>
        <w:suppressAutoHyphens/>
        <w:rPr>
          <w:rFonts w:asciiTheme="majorBidi" w:hAnsiTheme="majorBidi" w:cstheme="majorBidi"/>
          <w:kern w:val="22"/>
          <w:szCs w:val="22"/>
        </w:rPr>
      </w:pPr>
      <w:r w:rsidRPr="00526780">
        <w:rPr>
          <w:rFonts w:asciiTheme="majorBidi" w:hAnsiTheme="majorBidi" w:cstheme="majorBidi"/>
          <w:kern w:val="22"/>
          <w:szCs w:val="22"/>
        </w:rPr>
        <w:t xml:space="preserve">The experts recalled </w:t>
      </w:r>
      <w:r w:rsidRPr="00E45D0F">
        <w:rPr>
          <w:rFonts w:asciiTheme="majorBidi" w:hAnsiTheme="majorBidi" w:cstheme="majorBidi"/>
          <w:kern w:val="22"/>
          <w:szCs w:val="22"/>
        </w:rPr>
        <w:t xml:space="preserve">decision </w:t>
      </w:r>
      <w:hyperlink r:id="rId26" w:history="1">
        <w:r w:rsidRPr="00E45D0F">
          <w:rPr>
            <w:rStyle w:val="Hyperlink"/>
            <w:rFonts w:asciiTheme="majorBidi" w:hAnsiTheme="majorBidi" w:cstheme="majorBidi"/>
            <w:kern w:val="22"/>
            <w:sz w:val="22"/>
            <w:szCs w:val="22"/>
          </w:rPr>
          <w:t>14/20</w:t>
        </w:r>
      </w:hyperlink>
      <w:r w:rsidRPr="00526780">
        <w:rPr>
          <w:rFonts w:asciiTheme="majorBidi" w:hAnsiTheme="majorBidi" w:cstheme="majorBidi"/>
          <w:kern w:val="22"/>
          <w:szCs w:val="22"/>
        </w:rPr>
        <w:t>, which notes that the term “digital sequence information” may not be the most appropriate term and that it is used as a placeholder until an alternative term is agreed.</w:t>
      </w:r>
    </w:p>
    <w:p w14:paraId="2CD4318A" w14:textId="77777777" w:rsidR="008A130F" w:rsidRPr="00526780" w:rsidRDefault="008A130F" w:rsidP="00AD5FA3">
      <w:pPr>
        <w:pStyle w:val="Para1"/>
        <w:keepNext/>
        <w:numPr>
          <w:ilvl w:val="0"/>
          <w:numId w:val="0"/>
        </w:numPr>
        <w:suppressLineNumbers/>
        <w:suppressAutoHyphens/>
        <w:ind w:left="1560" w:right="429" w:hanging="567"/>
        <w:jc w:val="left"/>
        <w:rPr>
          <w:rFonts w:asciiTheme="majorBidi" w:hAnsiTheme="majorBidi" w:cstheme="majorBidi"/>
          <w:b/>
          <w:kern w:val="22"/>
          <w:szCs w:val="22"/>
        </w:rPr>
      </w:pPr>
      <w:r w:rsidRPr="00526780">
        <w:rPr>
          <w:rFonts w:asciiTheme="majorBidi" w:hAnsiTheme="majorBidi" w:cstheme="majorBidi"/>
          <w:b/>
          <w:kern w:val="22"/>
          <w:szCs w:val="22"/>
        </w:rPr>
        <w:t>I.</w:t>
      </w:r>
      <w:r w:rsidRPr="00526780">
        <w:rPr>
          <w:rFonts w:asciiTheme="majorBidi" w:hAnsiTheme="majorBidi" w:cstheme="majorBidi"/>
          <w:b/>
          <w:kern w:val="22"/>
          <w:szCs w:val="22"/>
        </w:rPr>
        <w:tab/>
        <w:t>SCOPE OF DIGITAL SEQUENCE INFORMATION ON GENETIC RESOURCES AND TERMINOLOGY</w:t>
      </w:r>
    </w:p>
    <w:p w14:paraId="637D40E4" w14:textId="77777777" w:rsidR="008A130F" w:rsidRPr="00566A1B" w:rsidRDefault="008A130F" w:rsidP="00AD5FA3">
      <w:pPr>
        <w:pStyle w:val="Para1"/>
        <w:numPr>
          <w:ilvl w:val="0"/>
          <w:numId w:val="24"/>
        </w:numPr>
        <w:suppressLineNumbers/>
        <w:tabs>
          <w:tab w:val="clear" w:pos="360"/>
        </w:tabs>
        <w:suppressAutoHyphens/>
        <w:rPr>
          <w:rFonts w:asciiTheme="majorBidi" w:hAnsiTheme="majorBidi" w:cstheme="majorBidi"/>
          <w:kern w:val="22"/>
        </w:rPr>
      </w:pPr>
      <w:r w:rsidRPr="00566A1B">
        <w:rPr>
          <w:rFonts w:asciiTheme="majorBidi" w:hAnsiTheme="majorBidi" w:cstheme="majorBidi"/>
          <w:kern w:val="22"/>
        </w:rPr>
        <w:t>In clarifying the scope of digital sequence information, the AHTEG considered the four groups proposed in Study 1 on concept and scope (Figure 7 and Table 4 of the Study) and concluded that the four proposed groups were rational and helpful as a starting point for discussions. It noted that clearly defined groups would assist negotiators in the Convention process and other forums when discussing topics related to digital sequence information.</w:t>
      </w:r>
    </w:p>
    <w:p w14:paraId="572F48CA" w14:textId="77777777" w:rsidR="008A130F" w:rsidRPr="00526780" w:rsidRDefault="008A130F" w:rsidP="00AD5FA3">
      <w:pPr>
        <w:pStyle w:val="Para1"/>
        <w:numPr>
          <w:ilvl w:val="0"/>
          <w:numId w:val="24"/>
        </w:numPr>
        <w:suppressLineNumbers/>
        <w:tabs>
          <w:tab w:val="clear" w:pos="360"/>
        </w:tabs>
        <w:suppressAutoHyphens/>
        <w:rPr>
          <w:rFonts w:asciiTheme="majorBidi" w:hAnsiTheme="majorBidi" w:cstheme="majorBidi"/>
          <w:kern w:val="22"/>
        </w:rPr>
      </w:pPr>
      <w:r w:rsidRPr="0D88A717">
        <w:rPr>
          <w:rFonts w:asciiTheme="majorBidi" w:hAnsiTheme="majorBidi" w:cstheme="majorBidi"/>
          <w:kern w:val="22"/>
        </w:rPr>
        <w:t>The experts discussed the distinction between “data” and “information”, noting that the latter could imply more processing than the former, and noting also that there is no clear boundary between the two.</w:t>
      </w:r>
    </w:p>
    <w:p w14:paraId="4C083EAE" w14:textId="77777777" w:rsidR="008A130F" w:rsidRPr="00526780" w:rsidRDefault="008A130F" w:rsidP="00AD5FA3">
      <w:pPr>
        <w:pStyle w:val="Para1"/>
        <w:numPr>
          <w:ilvl w:val="0"/>
          <w:numId w:val="24"/>
        </w:numPr>
        <w:suppressLineNumbers/>
        <w:tabs>
          <w:tab w:val="clear" w:pos="360"/>
          <w:tab w:val="num" w:pos="90"/>
        </w:tabs>
        <w:suppressAutoHyphens/>
        <w:rPr>
          <w:rFonts w:asciiTheme="majorBidi" w:hAnsiTheme="majorBidi" w:cstheme="majorBidi"/>
          <w:kern w:val="22"/>
        </w:rPr>
      </w:pPr>
      <w:r w:rsidRPr="0D88A717">
        <w:rPr>
          <w:rFonts w:asciiTheme="majorBidi" w:hAnsiTheme="majorBidi" w:cstheme="majorBidi"/>
          <w:kern w:val="22"/>
        </w:rPr>
        <w:t>In relation to the biochemical flow of information within a cell, the experts noted the ability to infer nucleic acid sequences from protein sequences (although imperfectly, because different DNA sequences may code for the same protein) and the current inability to readily infer nucleic acid or protein sequences from metabolites and macromolecules.</w:t>
      </w:r>
    </w:p>
    <w:p w14:paraId="7359761F" w14:textId="77777777" w:rsidR="008A130F" w:rsidRPr="00526780" w:rsidRDefault="008A130F" w:rsidP="00AD5FA3">
      <w:pPr>
        <w:pStyle w:val="Para1"/>
        <w:numPr>
          <w:ilvl w:val="0"/>
          <w:numId w:val="24"/>
        </w:numPr>
        <w:suppressLineNumbers/>
        <w:tabs>
          <w:tab w:val="clear" w:pos="360"/>
          <w:tab w:val="num" w:pos="90"/>
        </w:tabs>
        <w:suppressAutoHyphens/>
        <w:rPr>
          <w:rFonts w:asciiTheme="majorBidi" w:hAnsiTheme="majorBidi" w:cstheme="majorBidi"/>
          <w:kern w:val="22"/>
        </w:rPr>
      </w:pPr>
      <w:r w:rsidRPr="0D88A717">
        <w:rPr>
          <w:rFonts w:asciiTheme="majorBidi" w:hAnsiTheme="majorBidi" w:cstheme="majorBidi"/>
          <w:kern w:val="22"/>
        </w:rPr>
        <w:t>Building on the rationale proposed in Study 1, the AHTEG considered that the degree of biological processing and the proximity to the underlying genetic resource provide a rationale to group information that may comprise digital sequence information. The proposed groups are cumulative (Group 2 includes all elements of Group 1, and Group 3 contains all elements of Groups 1 and 2).</w:t>
      </w:r>
    </w:p>
    <w:p w14:paraId="4A156618" w14:textId="77777777" w:rsidR="008A130F" w:rsidRPr="00526780" w:rsidRDefault="008A130F" w:rsidP="00AD5FA3">
      <w:pPr>
        <w:pStyle w:val="Para1"/>
        <w:numPr>
          <w:ilvl w:val="0"/>
          <w:numId w:val="24"/>
        </w:numPr>
        <w:suppressLineNumbers/>
        <w:tabs>
          <w:tab w:val="clear" w:pos="360"/>
          <w:tab w:val="num" w:pos="90"/>
        </w:tabs>
        <w:suppressAutoHyphens/>
        <w:rPr>
          <w:rFonts w:asciiTheme="majorBidi" w:hAnsiTheme="majorBidi" w:cstheme="majorBidi"/>
          <w:kern w:val="22"/>
        </w:rPr>
      </w:pPr>
      <w:r w:rsidRPr="0D88A717">
        <w:rPr>
          <w:rFonts w:asciiTheme="majorBidi" w:hAnsiTheme="majorBidi" w:cstheme="majorBidi"/>
          <w:kern w:val="22"/>
        </w:rPr>
        <w:t>A distinction was made between genetic and biochemical information as included in Groups 1 to 3 indicated in paragraph 6 above and associated information related to a genetic resource, such as traditional knowledge associated with genetic resources, and other information, variously described as contextual, associated, or subsidiary information (see table 1 below).</w:t>
      </w:r>
    </w:p>
    <w:p w14:paraId="31FA70AD" w14:textId="77777777" w:rsidR="008A130F" w:rsidRPr="00526780" w:rsidRDefault="008A130F" w:rsidP="00AD5FA3">
      <w:pPr>
        <w:pStyle w:val="Para1"/>
        <w:numPr>
          <w:ilvl w:val="0"/>
          <w:numId w:val="24"/>
        </w:numPr>
        <w:suppressLineNumbers/>
        <w:tabs>
          <w:tab w:val="clear" w:pos="360"/>
          <w:tab w:val="num" w:pos="90"/>
        </w:tabs>
        <w:suppressAutoHyphens/>
        <w:rPr>
          <w:rFonts w:asciiTheme="majorBidi" w:hAnsiTheme="majorBidi" w:cstheme="majorBidi"/>
          <w:kern w:val="22"/>
        </w:rPr>
      </w:pPr>
      <w:r w:rsidRPr="0D88A717">
        <w:rPr>
          <w:rFonts w:asciiTheme="majorBidi" w:hAnsiTheme="majorBidi" w:cstheme="majorBidi"/>
          <w:kern w:val="22"/>
        </w:rPr>
        <w:t>The AHTEG discussed the importance and relevance of associated traditional knowledge to the utilization of digital sequence information on genetic resources and recalled that there are obligations to share benefits from the utilization of traditional knowledge associated with genetic resources under the Nagoya Protocol and the Convention.</w:t>
      </w:r>
    </w:p>
    <w:p w14:paraId="6FC15B09" w14:textId="77777777" w:rsidR="008A130F" w:rsidRPr="00526780" w:rsidRDefault="008A130F" w:rsidP="00AD5FA3">
      <w:pPr>
        <w:pStyle w:val="Para1"/>
        <w:numPr>
          <w:ilvl w:val="0"/>
          <w:numId w:val="24"/>
        </w:numPr>
        <w:suppressLineNumbers/>
        <w:tabs>
          <w:tab w:val="clear" w:pos="360"/>
          <w:tab w:val="num" w:pos="90"/>
        </w:tabs>
        <w:suppressAutoHyphens/>
        <w:rPr>
          <w:rFonts w:asciiTheme="majorBidi" w:hAnsiTheme="majorBidi" w:cstheme="majorBidi"/>
          <w:kern w:val="22"/>
        </w:rPr>
      </w:pPr>
      <w:r w:rsidRPr="0D88A717">
        <w:rPr>
          <w:rFonts w:asciiTheme="majorBidi" w:hAnsiTheme="majorBidi" w:cstheme="majorBidi"/>
          <w:kern w:val="22"/>
        </w:rPr>
        <w:t>In clarifying the scope of digital sequence information, the AHTEG agreed that the first three groups proposed in Study 1 could be considered as digital sequence information, while associated information previously assigned (in the study) to Group 4, including traditional knowledge associated with genetic resources, is not digital sequence information (see table 1 below).</w:t>
      </w:r>
    </w:p>
    <w:p w14:paraId="67CE5F54" w14:textId="77777777" w:rsidR="008A130F" w:rsidRPr="00526780" w:rsidRDefault="008A130F" w:rsidP="00AD5FA3">
      <w:pPr>
        <w:pStyle w:val="Para1"/>
        <w:numPr>
          <w:ilvl w:val="0"/>
          <w:numId w:val="0"/>
        </w:numPr>
        <w:suppressLineNumbers/>
        <w:suppressAutoHyphens/>
        <w:rPr>
          <w:rFonts w:asciiTheme="majorBidi" w:hAnsiTheme="majorBidi" w:cstheme="majorBidi"/>
          <w:kern w:val="22"/>
          <w:szCs w:val="22"/>
        </w:rPr>
      </w:pPr>
    </w:p>
    <w:p w14:paraId="732C0B7B" w14:textId="77777777" w:rsidR="008A130F" w:rsidRPr="00526780" w:rsidRDefault="008A130F" w:rsidP="00AD5FA3">
      <w:pPr>
        <w:pStyle w:val="Para1"/>
        <w:numPr>
          <w:ilvl w:val="0"/>
          <w:numId w:val="0"/>
        </w:numPr>
        <w:suppressLineNumbers/>
        <w:suppressAutoHyphens/>
        <w:rPr>
          <w:rFonts w:asciiTheme="majorBidi" w:hAnsiTheme="majorBidi" w:cstheme="majorBidi"/>
          <w:kern w:val="22"/>
          <w:szCs w:val="22"/>
        </w:rPr>
        <w:sectPr w:rsidR="008A130F" w:rsidRPr="00526780" w:rsidSect="00B55D4B">
          <w:headerReference w:type="even" r:id="rId27"/>
          <w:headerReference w:type="default" r:id="rId28"/>
          <w:footerReference w:type="even" r:id="rId29"/>
          <w:footerReference w:type="default" r:id="rId30"/>
          <w:footerReference w:type="first" r:id="rId31"/>
          <w:footnotePr>
            <w:numRestart w:val="eachSect"/>
          </w:footnotePr>
          <w:pgSz w:w="12240" w:h="15840" w:code="1"/>
          <w:pgMar w:top="1134" w:right="1440" w:bottom="1134" w:left="1440" w:header="680" w:footer="720" w:gutter="0"/>
          <w:cols w:space="720"/>
          <w:titlePg/>
          <w:docGrid w:linePitch="299"/>
        </w:sectPr>
      </w:pPr>
    </w:p>
    <w:p w14:paraId="7BC15216" w14:textId="77777777" w:rsidR="008A130F" w:rsidRPr="00526780" w:rsidRDefault="008A130F" w:rsidP="00AD5FA3">
      <w:pPr>
        <w:pStyle w:val="Para1"/>
        <w:keepNext/>
        <w:numPr>
          <w:ilvl w:val="0"/>
          <w:numId w:val="0"/>
        </w:numPr>
        <w:suppressLineNumbers/>
        <w:suppressAutoHyphens/>
        <w:spacing w:before="0"/>
        <w:jc w:val="left"/>
        <w:rPr>
          <w:rFonts w:asciiTheme="majorBidi" w:hAnsiTheme="majorBidi" w:cstheme="majorBidi"/>
          <w:b/>
          <w:kern w:val="22"/>
          <w:szCs w:val="22"/>
        </w:rPr>
      </w:pPr>
      <w:r w:rsidRPr="00526780">
        <w:rPr>
          <w:rFonts w:asciiTheme="majorBidi" w:hAnsiTheme="majorBidi" w:cstheme="majorBidi"/>
          <w:b/>
          <w:kern w:val="22"/>
          <w:szCs w:val="22"/>
        </w:rPr>
        <w:lastRenderedPageBreak/>
        <w:t>Table 1. Clarifying the scope of digital sequence information on genetic resources</w:t>
      </w:r>
    </w:p>
    <w:tbl>
      <w:tblPr>
        <w:tblStyle w:val="TableGrid"/>
        <w:tblW w:w="0" w:type="auto"/>
        <w:jc w:val="center"/>
        <w:tblLayout w:type="fixed"/>
        <w:tblLook w:val="04A0" w:firstRow="1" w:lastRow="0" w:firstColumn="1" w:lastColumn="0" w:noHBand="0" w:noVBand="1"/>
      </w:tblPr>
      <w:tblGrid>
        <w:gridCol w:w="1263"/>
        <w:gridCol w:w="1882"/>
        <w:gridCol w:w="2070"/>
        <w:gridCol w:w="1890"/>
        <w:gridCol w:w="2245"/>
      </w:tblGrid>
      <w:tr w:rsidR="008A130F" w:rsidRPr="00526780" w14:paraId="4D515DAD" w14:textId="77777777" w:rsidTr="001862C0">
        <w:trPr>
          <w:cantSplit/>
          <w:jc w:val="center"/>
        </w:trPr>
        <w:tc>
          <w:tcPr>
            <w:tcW w:w="1263" w:type="dxa"/>
            <w:vMerge w:val="restart"/>
            <w:shd w:val="clear" w:color="auto" w:fill="auto"/>
          </w:tcPr>
          <w:p w14:paraId="4276FF1E" w14:textId="77777777" w:rsidR="008A130F" w:rsidRPr="00526780" w:rsidRDefault="008A130F" w:rsidP="001862C0">
            <w:pPr>
              <w:suppressLineNumbers/>
              <w:suppressAutoHyphens/>
              <w:rPr>
                <w:rFonts w:asciiTheme="majorBidi" w:hAnsiTheme="majorBidi" w:cstheme="majorBidi"/>
                <w:kern w:val="22"/>
                <w:szCs w:val="22"/>
              </w:rPr>
            </w:pPr>
          </w:p>
        </w:tc>
        <w:tc>
          <w:tcPr>
            <w:tcW w:w="8087" w:type="dxa"/>
            <w:gridSpan w:val="4"/>
            <w:shd w:val="clear" w:color="auto" w:fill="BFBFBF" w:themeFill="background1" w:themeFillShade="BF"/>
          </w:tcPr>
          <w:p w14:paraId="6A25F5BE" w14:textId="77777777" w:rsidR="008A130F" w:rsidRPr="00526780" w:rsidRDefault="008A130F" w:rsidP="001862C0">
            <w:pPr>
              <w:suppressLineNumbers/>
              <w:suppressAutoHyphens/>
              <w:jc w:val="center"/>
              <w:rPr>
                <w:rFonts w:asciiTheme="majorBidi" w:hAnsiTheme="majorBidi" w:cstheme="majorBidi"/>
                <w:b/>
                <w:bCs/>
                <w:kern w:val="22"/>
                <w:szCs w:val="22"/>
              </w:rPr>
            </w:pPr>
            <w:r w:rsidRPr="00526780">
              <w:rPr>
                <w:rFonts w:asciiTheme="majorBidi" w:hAnsiTheme="majorBidi" w:cstheme="majorBidi"/>
                <w:b/>
                <w:bCs/>
                <w:kern w:val="22"/>
                <w:szCs w:val="22"/>
              </w:rPr>
              <w:t>Information related to a genetic resource</w:t>
            </w:r>
          </w:p>
        </w:tc>
      </w:tr>
      <w:tr w:rsidR="008A130F" w:rsidRPr="00526780" w14:paraId="7EE5E675" w14:textId="77777777" w:rsidTr="001862C0">
        <w:trPr>
          <w:cantSplit/>
          <w:jc w:val="center"/>
        </w:trPr>
        <w:tc>
          <w:tcPr>
            <w:tcW w:w="1263" w:type="dxa"/>
            <w:vMerge/>
            <w:shd w:val="clear" w:color="auto" w:fill="auto"/>
          </w:tcPr>
          <w:p w14:paraId="4583A604" w14:textId="77777777" w:rsidR="008A130F" w:rsidRPr="00526780" w:rsidRDefault="008A130F" w:rsidP="001862C0">
            <w:pPr>
              <w:suppressLineNumbers/>
              <w:suppressAutoHyphens/>
              <w:rPr>
                <w:rFonts w:asciiTheme="majorBidi" w:hAnsiTheme="majorBidi" w:cstheme="majorBidi"/>
                <w:kern w:val="22"/>
                <w:szCs w:val="22"/>
              </w:rPr>
            </w:pPr>
          </w:p>
        </w:tc>
        <w:tc>
          <w:tcPr>
            <w:tcW w:w="5842" w:type="dxa"/>
            <w:gridSpan w:val="3"/>
            <w:shd w:val="clear" w:color="auto" w:fill="D9D9D9" w:themeFill="background1" w:themeFillShade="D9"/>
          </w:tcPr>
          <w:p w14:paraId="6684BE11" w14:textId="77777777" w:rsidR="008A130F" w:rsidRPr="00526780" w:rsidRDefault="008A130F" w:rsidP="001862C0">
            <w:pPr>
              <w:suppressLineNumbers/>
              <w:suppressAutoHyphens/>
              <w:jc w:val="center"/>
              <w:rPr>
                <w:rFonts w:asciiTheme="majorBidi" w:hAnsiTheme="majorBidi" w:cstheme="majorBidi"/>
                <w:b/>
                <w:bCs/>
                <w:kern w:val="22"/>
                <w:szCs w:val="22"/>
              </w:rPr>
            </w:pPr>
            <w:r w:rsidRPr="00526780">
              <w:rPr>
                <w:rFonts w:asciiTheme="majorBidi" w:hAnsiTheme="majorBidi" w:cstheme="majorBidi"/>
                <w:b/>
                <w:bCs/>
                <w:kern w:val="22"/>
                <w:szCs w:val="22"/>
              </w:rPr>
              <w:t>Genetic and biochemical information</w:t>
            </w:r>
          </w:p>
        </w:tc>
        <w:tc>
          <w:tcPr>
            <w:tcW w:w="2245" w:type="dxa"/>
            <w:vMerge w:val="restart"/>
            <w:shd w:val="clear" w:color="auto" w:fill="D9D9D9" w:themeFill="background1" w:themeFillShade="D9"/>
            <w:vAlign w:val="center"/>
          </w:tcPr>
          <w:p w14:paraId="0D7C917B" w14:textId="77777777" w:rsidR="008A130F" w:rsidRPr="00526780" w:rsidRDefault="008A130F" w:rsidP="001862C0">
            <w:pPr>
              <w:suppressLineNumbers/>
              <w:suppressAutoHyphens/>
              <w:jc w:val="center"/>
              <w:rPr>
                <w:rFonts w:asciiTheme="majorBidi" w:hAnsiTheme="majorBidi" w:cstheme="majorBidi"/>
                <w:b/>
                <w:bCs/>
                <w:kern w:val="22"/>
                <w:szCs w:val="22"/>
              </w:rPr>
            </w:pPr>
            <w:r w:rsidRPr="00526780">
              <w:rPr>
                <w:rFonts w:asciiTheme="majorBidi" w:hAnsiTheme="majorBidi" w:cstheme="majorBidi"/>
                <w:b/>
                <w:bCs/>
                <w:kern w:val="22"/>
                <w:szCs w:val="22"/>
              </w:rPr>
              <w:t>Associated information</w:t>
            </w:r>
          </w:p>
        </w:tc>
      </w:tr>
      <w:tr w:rsidR="008A130F" w:rsidRPr="00526780" w14:paraId="21B8DACF" w14:textId="77777777" w:rsidTr="001862C0">
        <w:trPr>
          <w:cantSplit/>
          <w:jc w:val="center"/>
        </w:trPr>
        <w:tc>
          <w:tcPr>
            <w:tcW w:w="1263" w:type="dxa"/>
          </w:tcPr>
          <w:p w14:paraId="54C72158" w14:textId="77777777" w:rsidR="008A130F" w:rsidRPr="00526780" w:rsidRDefault="008A130F" w:rsidP="00B55D4B">
            <w:pPr>
              <w:suppressLineNumbers/>
              <w:suppressAutoHyphens/>
              <w:jc w:val="left"/>
              <w:rPr>
                <w:rFonts w:asciiTheme="majorBidi" w:hAnsiTheme="majorBidi" w:cstheme="majorBidi"/>
                <w:b/>
                <w:bCs/>
                <w:kern w:val="22"/>
                <w:szCs w:val="22"/>
              </w:rPr>
            </w:pPr>
            <w:r w:rsidRPr="00526780">
              <w:rPr>
                <w:rFonts w:asciiTheme="majorBidi" w:hAnsiTheme="majorBidi" w:cstheme="majorBidi"/>
                <w:b/>
                <w:bCs/>
                <w:kern w:val="22"/>
                <w:szCs w:val="22"/>
              </w:rPr>
              <w:t>Group reference</w:t>
            </w:r>
          </w:p>
        </w:tc>
        <w:tc>
          <w:tcPr>
            <w:tcW w:w="1882" w:type="dxa"/>
            <w:shd w:val="clear" w:color="auto" w:fill="F2F2F2" w:themeFill="background1" w:themeFillShade="F2"/>
          </w:tcPr>
          <w:p w14:paraId="76571D22" w14:textId="77777777" w:rsidR="008A130F" w:rsidRPr="00526780" w:rsidRDefault="008A130F" w:rsidP="001862C0">
            <w:pPr>
              <w:suppressLineNumbers/>
              <w:suppressAutoHyphens/>
              <w:jc w:val="center"/>
              <w:rPr>
                <w:rFonts w:asciiTheme="majorBidi" w:hAnsiTheme="majorBidi" w:cstheme="majorBidi"/>
                <w:i/>
                <w:iCs/>
                <w:kern w:val="22"/>
                <w:szCs w:val="22"/>
              </w:rPr>
            </w:pPr>
            <w:r w:rsidRPr="00526780">
              <w:rPr>
                <w:rFonts w:asciiTheme="majorBidi" w:hAnsiTheme="majorBidi" w:cstheme="majorBidi"/>
                <w:i/>
                <w:iCs/>
                <w:kern w:val="22"/>
                <w:szCs w:val="22"/>
              </w:rPr>
              <w:t>Group 1</w:t>
            </w:r>
          </w:p>
        </w:tc>
        <w:tc>
          <w:tcPr>
            <w:tcW w:w="2070" w:type="dxa"/>
            <w:shd w:val="clear" w:color="auto" w:fill="F2F2F2" w:themeFill="background1" w:themeFillShade="F2"/>
          </w:tcPr>
          <w:p w14:paraId="07059E56" w14:textId="77777777" w:rsidR="008A130F" w:rsidRPr="00526780" w:rsidRDefault="008A130F" w:rsidP="001862C0">
            <w:pPr>
              <w:suppressLineNumbers/>
              <w:suppressAutoHyphens/>
              <w:jc w:val="center"/>
              <w:rPr>
                <w:rFonts w:asciiTheme="majorBidi" w:hAnsiTheme="majorBidi" w:cstheme="majorBidi"/>
                <w:i/>
                <w:iCs/>
                <w:kern w:val="22"/>
                <w:szCs w:val="22"/>
              </w:rPr>
            </w:pPr>
            <w:r w:rsidRPr="00526780">
              <w:rPr>
                <w:rFonts w:asciiTheme="majorBidi" w:hAnsiTheme="majorBidi" w:cstheme="majorBidi"/>
                <w:i/>
                <w:iCs/>
                <w:kern w:val="22"/>
                <w:szCs w:val="22"/>
              </w:rPr>
              <w:t>Group 2</w:t>
            </w:r>
          </w:p>
        </w:tc>
        <w:tc>
          <w:tcPr>
            <w:tcW w:w="1890" w:type="dxa"/>
            <w:shd w:val="clear" w:color="auto" w:fill="F2F2F2" w:themeFill="background1" w:themeFillShade="F2"/>
          </w:tcPr>
          <w:p w14:paraId="7D97FBD1" w14:textId="77777777" w:rsidR="008A130F" w:rsidRPr="00526780" w:rsidRDefault="008A130F" w:rsidP="001862C0">
            <w:pPr>
              <w:suppressLineNumbers/>
              <w:suppressAutoHyphens/>
              <w:jc w:val="center"/>
              <w:rPr>
                <w:rFonts w:asciiTheme="majorBidi" w:hAnsiTheme="majorBidi" w:cstheme="majorBidi"/>
                <w:i/>
                <w:iCs/>
                <w:kern w:val="22"/>
                <w:szCs w:val="22"/>
              </w:rPr>
            </w:pPr>
            <w:r w:rsidRPr="00526780">
              <w:rPr>
                <w:rFonts w:asciiTheme="majorBidi" w:hAnsiTheme="majorBidi" w:cstheme="majorBidi"/>
                <w:i/>
                <w:iCs/>
                <w:kern w:val="22"/>
                <w:szCs w:val="22"/>
              </w:rPr>
              <w:t>Group 3</w:t>
            </w:r>
          </w:p>
        </w:tc>
        <w:tc>
          <w:tcPr>
            <w:tcW w:w="2245" w:type="dxa"/>
            <w:vMerge/>
          </w:tcPr>
          <w:p w14:paraId="4AA47211" w14:textId="77777777" w:rsidR="008A130F" w:rsidRPr="00526780" w:rsidRDefault="008A130F" w:rsidP="001862C0">
            <w:pPr>
              <w:suppressLineNumbers/>
              <w:suppressAutoHyphens/>
              <w:jc w:val="center"/>
              <w:rPr>
                <w:rFonts w:asciiTheme="majorBidi" w:hAnsiTheme="majorBidi" w:cstheme="majorBidi"/>
                <w:kern w:val="22"/>
                <w:szCs w:val="22"/>
              </w:rPr>
            </w:pPr>
          </w:p>
        </w:tc>
      </w:tr>
      <w:tr w:rsidR="008A130F" w:rsidRPr="00526780" w14:paraId="1DA2AEE1" w14:textId="77777777" w:rsidTr="001862C0">
        <w:trPr>
          <w:trHeight w:val="744"/>
          <w:jc w:val="center"/>
        </w:trPr>
        <w:tc>
          <w:tcPr>
            <w:tcW w:w="1263" w:type="dxa"/>
          </w:tcPr>
          <w:p w14:paraId="4BAEE880" w14:textId="77777777" w:rsidR="008A130F" w:rsidRPr="00526780" w:rsidRDefault="008A130F" w:rsidP="00B55D4B">
            <w:pPr>
              <w:suppressLineNumbers/>
              <w:suppressAutoHyphens/>
              <w:jc w:val="left"/>
              <w:rPr>
                <w:rFonts w:asciiTheme="majorBidi" w:hAnsiTheme="majorBidi" w:cstheme="majorBidi"/>
                <w:b/>
                <w:bCs/>
                <w:kern w:val="22"/>
                <w:szCs w:val="22"/>
              </w:rPr>
            </w:pPr>
            <w:r w:rsidRPr="00526780">
              <w:rPr>
                <w:rFonts w:asciiTheme="majorBidi" w:hAnsiTheme="majorBidi" w:cstheme="majorBidi"/>
                <w:b/>
                <w:bCs/>
                <w:kern w:val="22"/>
                <w:szCs w:val="22"/>
              </w:rPr>
              <w:t>High-level description of each group</w:t>
            </w:r>
          </w:p>
        </w:tc>
        <w:tc>
          <w:tcPr>
            <w:tcW w:w="1882" w:type="dxa"/>
          </w:tcPr>
          <w:p w14:paraId="101A6446" w14:textId="77777777" w:rsidR="008A130F" w:rsidRPr="00526780" w:rsidRDefault="008A130F" w:rsidP="00B55D4B">
            <w:pPr>
              <w:suppressLineNumbers/>
              <w:suppressAutoHyphens/>
              <w:jc w:val="left"/>
              <w:rPr>
                <w:rFonts w:asciiTheme="majorBidi" w:hAnsiTheme="majorBidi" w:cstheme="majorBidi"/>
                <w:kern w:val="22"/>
                <w:szCs w:val="22"/>
              </w:rPr>
            </w:pPr>
            <w:r w:rsidRPr="00526780">
              <w:rPr>
                <w:rFonts w:asciiTheme="majorBidi" w:hAnsiTheme="majorBidi" w:cstheme="majorBidi"/>
                <w:kern w:val="22"/>
                <w:szCs w:val="22"/>
              </w:rPr>
              <w:t xml:space="preserve"> DNA and RNA</w:t>
            </w:r>
          </w:p>
        </w:tc>
        <w:tc>
          <w:tcPr>
            <w:tcW w:w="2070" w:type="dxa"/>
          </w:tcPr>
          <w:p w14:paraId="5F8588E0" w14:textId="77777777" w:rsidR="008A130F" w:rsidRPr="00526780" w:rsidRDefault="008A130F" w:rsidP="00B55D4B">
            <w:pPr>
              <w:suppressLineNumbers/>
              <w:suppressAutoHyphens/>
              <w:jc w:val="left"/>
              <w:rPr>
                <w:rFonts w:asciiTheme="majorBidi" w:hAnsiTheme="majorBidi" w:cstheme="majorBidi"/>
                <w:kern w:val="22"/>
                <w:szCs w:val="22"/>
              </w:rPr>
            </w:pPr>
            <w:r w:rsidRPr="00526780">
              <w:rPr>
                <w:rFonts w:asciiTheme="majorBidi" w:hAnsiTheme="majorBidi" w:cstheme="majorBidi"/>
                <w:kern w:val="22"/>
                <w:szCs w:val="22"/>
              </w:rPr>
              <w:t>Group 1 + proteins + epigenetic modifications</w:t>
            </w:r>
          </w:p>
        </w:tc>
        <w:tc>
          <w:tcPr>
            <w:tcW w:w="1890" w:type="dxa"/>
          </w:tcPr>
          <w:p w14:paraId="20E0E31A" w14:textId="77777777" w:rsidR="008A130F" w:rsidRPr="00526780" w:rsidRDefault="008A130F" w:rsidP="00B55D4B">
            <w:pPr>
              <w:suppressLineNumbers/>
              <w:suppressAutoHyphens/>
              <w:jc w:val="left"/>
              <w:rPr>
                <w:rFonts w:asciiTheme="majorBidi" w:hAnsiTheme="majorBidi" w:cstheme="majorBidi"/>
                <w:kern w:val="22"/>
                <w:szCs w:val="22"/>
              </w:rPr>
            </w:pPr>
            <w:r w:rsidRPr="00526780">
              <w:rPr>
                <w:rFonts w:asciiTheme="majorBidi" w:hAnsiTheme="majorBidi" w:cstheme="majorBidi"/>
                <w:kern w:val="22"/>
                <w:szCs w:val="22"/>
              </w:rPr>
              <w:t>Group 2 + metabolites and other macromolecules</w:t>
            </w:r>
          </w:p>
        </w:tc>
        <w:tc>
          <w:tcPr>
            <w:tcW w:w="2245" w:type="dxa"/>
            <w:vMerge/>
          </w:tcPr>
          <w:p w14:paraId="6E751B3C" w14:textId="77777777" w:rsidR="008A130F" w:rsidRPr="00526780" w:rsidRDefault="008A130F" w:rsidP="00B55D4B">
            <w:pPr>
              <w:suppressLineNumbers/>
              <w:suppressAutoHyphens/>
              <w:jc w:val="left"/>
              <w:rPr>
                <w:rFonts w:asciiTheme="majorBidi" w:hAnsiTheme="majorBidi" w:cstheme="majorBidi"/>
                <w:kern w:val="22"/>
                <w:szCs w:val="22"/>
              </w:rPr>
            </w:pPr>
          </w:p>
        </w:tc>
      </w:tr>
      <w:tr w:rsidR="008A130F" w:rsidRPr="00526780" w14:paraId="6C86E9FE" w14:textId="77777777" w:rsidTr="001862C0">
        <w:trPr>
          <w:trHeight w:val="3152"/>
          <w:jc w:val="center"/>
        </w:trPr>
        <w:tc>
          <w:tcPr>
            <w:tcW w:w="1263" w:type="dxa"/>
          </w:tcPr>
          <w:p w14:paraId="051BBEBD" w14:textId="77777777" w:rsidR="008A130F" w:rsidRPr="00526780" w:rsidRDefault="008A130F" w:rsidP="00AD5FA3">
            <w:pPr>
              <w:suppressLineNumbers/>
              <w:suppressAutoHyphens/>
              <w:spacing w:before="120" w:after="120"/>
              <w:jc w:val="left"/>
              <w:rPr>
                <w:rFonts w:asciiTheme="majorBidi" w:hAnsiTheme="majorBidi" w:cstheme="majorBidi"/>
                <w:b/>
                <w:bCs/>
                <w:kern w:val="22"/>
                <w:szCs w:val="22"/>
              </w:rPr>
            </w:pPr>
            <w:r w:rsidRPr="00526780">
              <w:rPr>
                <w:rFonts w:asciiTheme="majorBidi" w:hAnsiTheme="majorBidi" w:cstheme="majorBidi"/>
                <w:b/>
                <w:bCs/>
                <w:kern w:val="22"/>
                <w:szCs w:val="22"/>
              </w:rPr>
              <w:t>Examples of granular subject matter</w:t>
            </w:r>
          </w:p>
        </w:tc>
        <w:tc>
          <w:tcPr>
            <w:tcW w:w="1882" w:type="dxa"/>
          </w:tcPr>
          <w:p w14:paraId="147119B3" w14:textId="77777777" w:rsidR="008A130F" w:rsidRPr="00526780" w:rsidRDefault="008A130F" w:rsidP="00AD5FA3">
            <w:pPr>
              <w:pStyle w:val="ListParagraph"/>
              <w:numPr>
                <w:ilvl w:val="0"/>
                <w:numId w:val="22"/>
              </w:numPr>
              <w:suppressLineNumbers/>
              <w:suppressAutoHyphens/>
              <w:spacing w:before="120" w:after="120"/>
              <w:ind w:left="0" w:hanging="147"/>
              <w:contextualSpacing w:val="0"/>
              <w:jc w:val="left"/>
              <w:rPr>
                <w:rFonts w:asciiTheme="majorBidi" w:hAnsiTheme="majorBidi" w:cstheme="majorBidi"/>
                <w:kern w:val="22"/>
                <w:szCs w:val="22"/>
              </w:rPr>
            </w:pPr>
            <w:r w:rsidRPr="00526780">
              <w:rPr>
                <w:rFonts w:asciiTheme="majorBidi" w:hAnsiTheme="majorBidi" w:cstheme="majorBidi"/>
                <w:kern w:val="22"/>
                <w:szCs w:val="22"/>
              </w:rPr>
              <w:t xml:space="preserve">Nucleic acid sequence </w:t>
            </w:r>
            <w:proofErr w:type="gramStart"/>
            <w:r w:rsidRPr="00526780">
              <w:rPr>
                <w:rFonts w:asciiTheme="majorBidi" w:hAnsiTheme="majorBidi" w:cstheme="majorBidi"/>
                <w:kern w:val="22"/>
                <w:szCs w:val="22"/>
              </w:rPr>
              <w:t>reads;</w:t>
            </w:r>
            <w:proofErr w:type="gramEnd"/>
          </w:p>
          <w:p w14:paraId="51F3B4FA" w14:textId="77777777" w:rsidR="008A130F" w:rsidRPr="00526780" w:rsidRDefault="008A130F" w:rsidP="00AD5FA3">
            <w:pPr>
              <w:pStyle w:val="ListParagraph"/>
              <w:numPr>
                <w:ilvl w:val="0"/>
                <w:numId w:val="22"/>
              </w:numPr>
              <w:suppressLineNumbers/>
              <w:suppressAutoHyphens/>
              <w:spacing w:before="120" w:after="120"/>
              <w:ind w:left="0" w:hanging="147"/>
              <w:contextualSpacing w:val="0"/>
              <w:jc w:val="left"/>
              <w:rPr>
                <w:rFonts w:asciiTheme="majorBidi" w:hAnsiTheme="majorBidi" w:cstheme="majorBidi"/>
                <w:kern w:val="22"/>
                <w:szCs w:val="22"/>
              </w:rPr>
            </w:pPr>
            <w:r w:rsidRPr="00526780">
              <w:rPr>
                <w:rFonts w:asciiTheme="majorBidi" w:hAnsiTheme="majorBidi" w:cstheme="majorBidi"/>
                <w:kern w:val="22"/>
                <w:szCs w:val="22"/>
              </w:rPr>
              <w:t xml:space="preserve">Associated data to nucleic acid </w:t>
            </w:r>
            <w:proofErr w:type="gramStart"/>
            <w:r w:rsidRPr="00526780">
              <w:rPr>
                <w:rFonts w:asciiTheme="majorBidi" w:hAnsiTheme="majorBidi" w:cstheme="majorBidi"/>
                <w:kern w:val="22"/>
                <w:szCs w:val="22"/>
              </w:rPr>
              <w:t>reads;</w:t>
            </w:r>
            <w:proofErr w:type="gramEnd"/>
          </w:p>
          <w:p w14:paraId="0D72C991" w14:textId="77777777" w:rsidR="008A130F" w:rsidRPr="00526780" w:rsidRDefault="008A130F" w:rsidP="00AD5FA3">
            <w:pPr>
              <w:pStyle w:val="ListParagraph"/>
              <w:numPr>
                <w:ilvl w:val="0"/>
                <w:numId w:val="22"/>
              </w:numPr>
              <w:suppressLineNumbers/>
              <w:suppressAutoHyphens/>
              <w:spacing w:before="120" w:after="120"/>
              <w:ind w:left="0" w:hanging="147"/>
              <w:contextualSpacing w:val="0"/>
              <w:jc w:val="left"/>
              <w:rPr>
                <w:rFonts w:asciiTheme="majorBidi" w:hAnsiTheme="majorBidi" w:cstheme="majorBidi"/>
                <w:kern w:val="22"/>
                <w:szCs w:val="22"/>
              </w:rPr>
            </w:pPr>
            <w:r w:rsidRPr="00526780">
              <w:rPr>
                <w:rFonts w:asciiTheme="majorBidi" w:hAnsiTheme="majorBidi" w:cstheme="majorBidi"/>
                <w:kern w:val="22"/>
                <w:szCs w:val="22"/>
              </w:rPr>
              <w:t xml:space="preserve">Non-coding nucleic acid </w:t>
            </w:r>
            <w:proofErr w:type="gramStart"/>
            <w:r w:rsidRPr="00526780">
              <w:rPr>
                <w:rFonts w:asciiTheme="majorBidi" w:hAnsiTheme="majorBidi" w:cstheme="majorBidi"/>
                <w:kern w:val="22"/>
                <w:szCs w:val="22"/>
              </w:rPr>
              <w:t>sequences;</w:t>
            </w:r>
            <w:proofErr w:type="gramEnd"/>
          </w:p>
          <w:p w14:paraId="07AB84FD" w14:textId="77777777" w:rsidR="008A130F" w:rsidRPr="00526780" w:rsidRDefault="008A130F" w:rsidP="00AD5FA3">
            <w:pPr>
              <w:pStyle w:val="ListParagraph"/>
              <w:numPr>
                <w:ilvl w:val="0"/>
                <w:numId w:val="22"/>
              </w:numPr>
              <w:suppressLineNumbers/>
              <w:suppressAutoHyphens/>
              <w:spacing w:before="120" w:after="120"/>
              <w:ind w:left="0" w:hanging="147"/>
              <w:contextualSpacing w:val="0"/>
              <w:jc w:val="left"/>
              <w:rPr>
                <w:rFonts w:asciiTheme="majorBidi" w:hAnsiTheme="majorBidi" w:cstheme="majorBidi"/>
                <w:kern w:val="22"/>
                <w:szCs w:val="22"/>
              </w:rPr>
            </w:pPr>
            <w:r w:rsidRPr="00526780">
              <w:rPr>
                <w:rFonts w:asciiTheme="majorBidi" w:hAnsiTheme="majorBidi" w:cstheme="majorBidi"/>
                <w:kern w:val="22"/>
                <w:szCs w:val="22"/>
              </w:rPr>
              <w:t>Genetic mapping (for example, genotyping, microsatellite analysis, SNPs, etc.</w:t>
            </w:r>
            <w:proofErr w:type="gramStart"/>
            <w:r w:rsidRPr="00526780">
              <w:rPr>
                <w:rFonts w:asciiTheme="majorBidi" w:hAnsiTheme="majorBidi" w:cstheme="majorBidi"/>
                <w:kern w:val="22"/>
                <w:szCs w:val="22"/>
              </w:rPr>
              <w:t>);</w:t>
            </w:r>
            <w:proofErr w:type="gramEnd"/>
          </w:p>
          <w:p w14:paraId="5A19920F" w14:textId="77777777" w:rsidR="008A130F" w:rsidRPr="00526780" w:rsidRDefault="008A130F" w:rsidP="00AD5FA3">
            <w:pPr>
              <w:pStyle w:val="ListParagraph"/>
              <w:numPr>
                <w:ilvl w:val="0"/>
                <w:numId w:val="22"/>
              </w:numPr>
              <w:suppressLineNumbers/>
              <w:suppressAutoHyphens/>
              <w:spacing w:before="120" w:after="120"/>
              <w:ind w:left="0" w:hanging="147"/>
              <w:contextualSpacing w:val="0"/>
              <w:jc w:val="left"/>
              <w:rPr>
                <w:rFonts w:asciiTheme="majorBidi" w:hAnsiTheme="majorBidi" w:cstheme="majorBidi"/>
                <w:kern w:val="22"/>
                <w:szCs w:val="22"/>
              </w:rPr>
            </w:pPr>
            <w:r w:rsidRPr="00526780">
              <w:rPr>
                <w:rFonts w:asciiTheme="majorBidi" w:hAnsiTheme="majorBidi" w:cstheme="majorBidi"/>
                <w:kern w:val="22"/>
                <w:szCs w:val="22"/>
              </w:rPr>
              <w:t>Structural annotation.</w:t>
            </w:r>
          </w:p>
        </w:tc>
        <w:tc>
          <w:tcPr>
            <w:tcW w:w="2070" w:type="dxa"/>
          </w:tcPr>
          <w:p w14:paraId="2205337A" w14:textId="77777777" w:rsidR="008A130F" w:rsidRPr="00526780" w:rsidRDefault="008A130F" w:rsidP="00AD5FA3">
            <w:pPr>
              <w:pStyle w:val="ListParagraph"/>
              <w:numPr>
                <w:ilvl w:val="0"/>
                <w:numId w:val="22"/>
              </w:numPr>
              <w:suppressLineNumbers/>
              <w:suppressAutoHyphens/>
              <w:spacing w:before="120" w:after="120"/>
              <w:ind w:left="0" w:hanging="147"/>
              <w:contextualSpacing w:val="0"/>
              <w:jc w:val="left"/>
              <w:rPr>
                <w:rFonts w:asciiTheme="majorBidi" w:hAnsiTheme="majorBidi" w:cstheme="majorBidi"/>
                <w:kern w:val="22"/>
                <w:szCs w:val="22"/>
              </w:rPr>
            </w:pPr>
            <w:r w:rsidRPr="00526780">
              <w:rPr>
                <w:rFonts w:asciiTheme="majorBidi" w:hAnsiTheme="majorBidi" w:cstheme="majorBidi"/>
                <w:kern w:val="22"/>
                <w:szCs w:val="22"/>
              </w:rPr>
              <w:t xml:space="preserve">Amino acid </w:t>
            </w:r>
            <w:proofErr w:type="gramStart"/>
            <w:r w:rsidRPr="00526780">
              <w:rPr>
                <w:rFonts w:asciiTheme="majorBidi" w:hAnsiTheme="majorBidi" w:cstheme="majorBidi"/>
                <w:kern w:val="22"/>
                <w:szCs w:val="22"/>
              </w:rPr>
              <w:t>sequences;</w:t>
            </w:r>
            <w:proofErr w:type="gramEnd"/>
          </w:p>
          <w:p w14:paraId="3C94839F" w14:textId="77777777" w:rsidR="008A130F" w:rsidRPr="00526780" w:rsidRDefault="008A130F" w:rsidP="00AD5FA3">
            <w:pPr>
              <w:pStyle w:val="ListParagraph"/>
              <w:numPr>
                <w:ilvl w:val="0"/>
                <w:numId w:val="22"/>
              </w:numPr>
              <w:suppressLineNumbers/>
              <w:suppressAutoHyphens/>
              <w:spacing w:before="120" w:after="120"/>
              <w:ind w:left="0" w:hanging="147"/>
              <w:contextualSpacing w:val="0"/>
              <w:jc w:val="left"/>
              <w:rPr>
                <w:rFonts w:asciiTheme="majorBidi" w:hAnsiTheme="majorBidi" w:cstheme="majorBidi"/>
                <w:kern w:val="22"/>
                <w:szCs w:val="22"/>
              </w:rPr>
            </w:pPr>
            <w:r w:rsidRPr="00526780">
              <w:rPr>
                <w:rFonts w:asciiTheme="majorBidi" w:hAnsiTheme="majorBidi" w:cstheme="majorBidi"/>
                <w:kern w:val="22"/>
                <w:szCs w:val="22"/>
              </w:rPr>
              <w:t xml:space="preserve">Information on gene </w:t>
            </w:r>
            <w:proofErr w:type="gramStart"/>
            <w:r w:rsidRPr="00526780">
              <w:rPr>
                <w:rFonts w:asciiTheme="majorBidi" w:hAnsiTheme="majorBidi" w:cstheme="majorBidi"/>
                <w:kern w:val="22"/>
                <w:szCs w:val="22"/>
              </w:rPr>
              <w:t>expression;</w:t>
            </w:r>
            <w:proofErr w:type="gramEnd"/>
          </w:p>
          <w:p w14:paraId="288A3C5C" w14:textId="77777777" w:rsidR="008A130F" w:rsidRPr="00526780" w:rsidRDefault="008A130F" w:rsidP="00AD5FA3">
            <w:pPr>
              <w:pStyle w:val="ListParagraph"/>
              <w:numPr>
                <w:ilvl w:val="0"/>
                <w:numId w:val="22"/>
              </w:numPr>
              <w:suppressLineNumbers/>
              <w:suppressAutoHyphens/>
              <w:spacing w:before="120" w:after="120"/>
              <w:ind w:left="0" w:hanging="147"/>
              <w:contextualSpacing w:val="0"/>
              <w:jc w:val="left"/>
              <w:rPr>
                <w:rFonts w:asciiTheme="majorBidi" w:hAnsiTheme="majorBidi" w:cstheme="majorBidi"/>
                <w:kern w:val="22"/>
                <w:szCs w:val="22"/>
              </w:rPr>
            </w:pPr>
            <w:r w:rsidRPr="00526780">
              <w:rPr>
                <w:rFonts w:asciiTheme="majorBidi" w:hAnsiTheme="majorBidi" w:cstheme="majorBidi"/>
                <w:kern w:val="22"/>
                <w:szCs w:val="22"/>
              </w:rPr>
              <w:t xml:space="preserve">Functional </w:t>
            </w:r>
            <w:proofErr w:type="gramStart"/>
            <w:r w:rsidRPr="00526780">
              <w:rPr>
                <w:rFonts w:asciiTheme="majorBidi" w:hAnsiTheme="majorBidi" w:cstheme="majorBidi"/>
                <w:kern w:val="22"/>
                <w:szCs w:val="22"/>
              </w:rPr>
              <w:t>annotation;</w:t>
            </w:r>
            <w:proofErr w:type="gramEnd"/>
          </w:p>
          <w:p w14:paraId="5A3A67D7" w14:textId="77777777" w:rsidR="008A130F" w:rsidRPr="00526780" w:rsidRDefault="008A130F" w:rsidP="00AD5FA3">
            <w:pPr>
              <w:pStyle w:val="ListParagraph"/>
              <w:numPr>
                <w:ilvl w:val="0"/>
                <w:numId w:val="22"/>
              </w:numPr>
              <w:suppressLineNumbers/>
              <w:suppressAutoHyphens/>
              <w:spacing w:before="120" w:after="120"/>
              <w:ind w:left="0" w:hanging="147"/>
              <w:contextualSpacing w:val="0"/>
              <w:jc w:val="left"/>
              <w:rPr>
                <w:rFonts w:asciiTheme="majorBidi" w:hAnsiTheme="majorBidi" w:cstheme="majorBidi"/>
                <w:kern w:val="22"/>
                <w:szCs w:val="22"/>
              </w:rPr>
            </w:pPr>
            <w:r w:rsidRPr="00526780">
              <w:rPr>
                <w:rFonts w:asciiTheme="majorBidi" w:hAnsiTheme="majorBidi" w:cstheme="majorBidi"/>
                <w:kern w:val="22"/>
                <w:szCs w:val="22"/>
              </w:rPr>
              <w:t>Epigenetic modifications (for example, methylation patterns and acetylation</w:t>
            </w:r>
            <w:proofErr w:type="gramStart"/>
            <w:r w:rsidRPr="00526780">
              <w:rPr>
                <w:rFonts w:asciiTheme="majorBidi" w:hAnsiTheme="majorBidi" w:cstheme="majorBidi"/>
                <w:kern w:val="22"/>
                <w:szCs w:val="22"/>
              </w:rPr>
              <w:t>);</w:t>
            </w:r>
            <w:proofErr w:type="gramEnd"/>
          </w:p>
          <w:p w14:paraId="0DAE9BD1" w14:textId="1B0F9D08" w:rsidR="008A130F" w:rsidRPr="00526780" w:rsidRDefault="008A130F" w:rsidP="00AD5FA3">
            <w:pPr>
              <w:pStyle w:val="ListParagraph"/>
              <w:numPr>
                <w:ilvl w:val="0"/>
                <w:numId w:val="22"/>
              </w:numPr>
              <w:suppressLineNumbers/>
              <w:suppressAutoHyphens/>
              <w:spacing w:before="120" w:after="120"/>
              <w:ind w:left="0" w:hanging="147"/>
              <w:contextualSpacing w:val="0"/>
              <w:jc w:val="left"/>
              <w:rPr>
                <w:rFonts w:asciiTheme="majorBidi" w:hAnsiTheme="majorBidi" w:cstheme="majorBidi"/>
                <w:kern w:val="22"/>
                <w:szCs w:val="22"/>
              </w:rPr>
            </w:pPr>
            <w:r w:rsidRPr="00526780">
              <w:rPr>
                <w:rFonts w:asciiTheme="majorBidi" w:hAnsiTheme="majorBidi" w:cstheme="majorBidi"/>
                <w:kern w:val="22"/>
                <w:szCs w:val="22"/>
              </w:rPr>
              <w:t xml:space="preserve">Molecular structures of </w:t>
            </w:r>
            <w:proofErr w:type="gramStart"/>
            <w:r w:rsidRPr="00526780">
              <w:rPr>
                <w:rFonts w:asciiTheme="majorBidi" w:hAnsiTheme="majorBidi" w:cstheme="majorBidi"/>
                <w:kern w:val="22"/>
                <w:szCs w:val="22"/>
              </w:rPr>
              <w:t>proteins;</w:t>
            </w:r>
            <w:proofErr w:type="gramEnd"/>
          </w:p>
          <w:p w14:paraId="7E9C6C4D" w14:textId="77777777" w:rsidR="008A130F" w:rsidRPr="00526780" w:rsidRDefault="008A130F" w:rsidP="00AD5FA3">
            <w:pPr>
              <w:pStyle w:val="ListParagraph"/>
              <w:numPr>
                <w:ilvl w:val="0"/>
                <w:numId w:val="22"/>
              </w:numPr>
              <w:suppressLineNumbers/>
              <w:suppressAutoHyphens/>
              <w:spacing w:before="120" w:after="120"/>
              <w:ind w:left="0" w:hanging="147"/>
              <w:contextualSpacing w:val="0"/>
              <w:jc w:val="left"/>
              <w:rPr>
                <w:rFonts w:asciiTheme="majorBidi" w:hAnsiTheme="majorBidi" w:cstheme="majorBidi"/>
                <w:kern w:val="22"/>
                <w:szCs w:val="22"/>
              </w:rPr>
            </w:pPr>
            <w:r w:rsidRPr="00526780">
              <w:rPr>
                <w:rFonts w:asciiTheme="majorBidi" w:hAnsiTheme="majorBidi" w:cstheme="majorBidi"/>
                <w:kern w:val="22"/>
                <w:szCs w:val="22"/>
              </w:rPr>
              <w:t>Molecular interaction networks.</w:t>
            </w:r>
          </w:p>
        </w:tc>
        <w:tc>
          <w:tcPr>
            <w:tcW w:w="1890" w:type="dxa"/>
          </w:tcPr>
          <w:p w14:paraId="51F3BBD6" w14:textId="77777777" w:rsidR="008A130F" w:rsidRPr="00526780" w:rsidRDefault="008A130F" w:rsidP="00AD5FA3">
            <w:pPr>
              <w:pStyle w:val="ListParagraph"/>
              <w:numPr>
                <w:ilvl w:val="0"/>
                <w:numId w:val="22"/>
              </w:numPr>
              <w:suppressLineNumbers/>
              <w:suppressAutoHyphens/>
              <w:spacing w:before="120" w:after="120"/>
              <w:ind w:left="0" w:hanging="147"/>
              <w:contextualSpacing w:val="0"/>
              <w:jc w:val="left"/>
              <w:rPr>
                <w:rFonts w:asciiTheme="majorBidi" w:hAnsiTheme="majorBidi" w:cstheme="majorBidi"/>
                <w:kern w:val="22"/>
                <w:szCs w:val="22"/>
              </w:rPr>
            </w:pPr>
            <w:r w:rsidRPr="00526780">
              <w:rPr>
                <w:rFonts w:asciiTheme="majorBidi" w:hAnsiTheme="majorBidi" w:cstheme="majorBidi"/>
                <w:kern w:val="22"/>
                <w:szCs w:val="22"/>
              </w:rPr>
              <w:t xml:space="preserve">Information on the biochemical composition of a genetic </w:t>
            </w:r>
            <w:proofErr w:type="gramStart"/>
            <w:r w:rsidRPr="00526780">
              <w:rPr>
                <w:rFonts w:asciiTheme="majorBidi" w:hAnsiTheme="majorBidi" w:cstheme="majorBidi"/>
                <w:kern w:val="22"/>
                <w:szCs w:val="22"/>
              </w:rPr>
              <w:t>resource;</w:t>
            </w:r>
            <w:proofErr w:type="gramEnd"/>
          </w:p>
          <w:p w14:paraId="0E79CFF2" w14:textId="77777777" w:rsidR="008A130F" w:rsidRPr="00526780" w:rsidRDefault="008A130F" w:rsidP="00AD5FA3">
            <w:pPr>
              <w:pStyle w:val="ListParagraph"/>
              <w:numPr>
                <w:ilvl w:val="0"/>
                <w:numId w:val="22"/>
              </w:numPr>
              <w:suppressLineNumbers/>
              <w:suppressAutoHyphens/>
              <w:spacing w:before="120" w:after="120"/>
              <w:ind w:left="0" w:hanging="147"/>
              <w:contextualSpacing w:val="0"/>
              <w:jc w:val="left"/>
              <w:rPr>
                <w:rFonts w:asciiTheme="majorBidi" w:hAnsiTheme="majorBidi" w:cstheme="majorBidi"/>
                <w:kern w:val="22"/>
                <w:szCs w:val="22"/>
              </w:rPr>
            </w:pPr>
            <w:r w:rsidRPr="00526780">
              <w:rPr>
                <w:rFonts w:asciiTheme="majorBidi" w:hAnsiTheme="majorBidi" w:cstheme="majorBidi"/>
                <w:kern w:val="22"/>
                <w:szCs w:val="22"/>
              </w:rPr>
              <w:t>Macromolecules (other than DNA, RNA and proteins</w:t>
            </w:r>
            <w:proofErr w:type="gramStart"/>
            <w:r w:rsidRPr="00526780">
              <w:rPr>
                <w:rFonts w:asciiTheme="majorBidi" w:hAnsiTheme="majorBidi" w:cstheme="majorBidi"/>
                <w:kern w:val="22"/>
                <w:szCs w:val="22"/>
              </w:rPr>
              <w:t>);</w:t>
            </w:r>
            <w:proofErr w:type="gramEnd"/>
          </w:p>
          <w:p w14:paraId="722B2A2A" w14:textId="77777777" w:rsidR="008A130F" w:rsidRPr="00526780" w:rsidRDefault="008A130F" w:rsidP="00AD5FA3">
            <w:pPr>
              <w:pStyle w:val="ListParagraph"/>
              <w:numPr>
                <w:ilvl w:val="0"/>
                <w:numId w:val="22"/>
              </w:numPr>
              <w:suppressLineNumbers/>
              <w:suppressAutoHyphens/>
              <w:spacing w:before="120" w:after="120"/>
              <w:ind w:left="0" w:hanging="147"/>
              <w:contextualSpacing w:val="0"/>
              <w:jc w:val="left"/>
              <w:rPr>
                <w:rFonts w:asciiTheme="majorBidi" w:hAnsiTheme="majorBidi" w:cstheme="majorBidi"/>
                <w:kern w:val="22"/>
                <w:szCs w:val="22"/>
              </w:rPr>
            </w:pPr>
            <w:r w:rsidRPr="00526780">
              <w:rPr>
                <w:rFonts w:asciiTheme="majorBidi" w:hAnsiTheme="majorBidi" w:cstheme="majorBidi"/>
                <w:kern w:val="22"/>
                <w:szCs w:val="22"/>
              </w:rPr>
              <w:t>Cellular metabolites (molecular structures).</w:t>
            </w:r>
          </w:p>
        </w:tc>
        <w:tc>
          <w:tcPr>
            <w:tcW w:w="2245" w:type="dxa"/>
          </w:tcPr>
          <w:p w14:paraId="7CFD7062" w14:textId="77777777" w:rsidR="008A130F" w:rsidRPr="00526780" w:rsidRDefault="008A130F" w:rsidP="00AD5FA3">
            <w:pPr>
              <w:pStyle w:val="ListParagraph"/>
              <w:numPr>
                <w:ilvl w:val="0"/>
                <w:numId w:val="22"/>
              </w:numPr>
              <w:suppressLineNumbers/>
              <w:suppressAutoHyphens/>
              <w:spacing w:before="120" w:after="120"/>
              <w:ind w:left="0" w:hanging="147"/>
              <w:contextualSpacing w:val="0"/>
              <w:jc w:val="left"/>
              <w:rPr>
                <w:rFonts w:asciiTheme="majorBidi" w:hAnsiTheme="majorBidi" w:cstheme="majorBidi"/>
                <w:kern w:val="22"/>
                <w:szCs w:val="22"/>
              </w:rPr>
            </w:pPr>
            <w:r w:rsidRPr="00526780">
              <w:rPr>
                <w:rFonts w:asciiTheme="majorBidi" w:hAnsiTheme="majorBidi" w:cstheme="majorBidi"/>
                <w:kern w:val="22"/>
                <w:szCs w:val="22"/>
              </w:rPr>
              <w:t>Traditional knowledge associated with genetic resources</w:t>
            </w:r>
          </w:p>
          <w:p w14:paraId="21CD6BCB" w14:textId="77777777" w:rsidR="008A130F" w:rsidRPr="00526780" w:rsidRDefault="008A130F" w:rsidP="00AD5FA3">
            <w:pPr>
              <w:pStyle w:val="ListParagraph"/>
              <w:numPr>
                <w:ilvl w:val="0"/>
                <w:numId w:val="22"/>
              </w:numPr>
              <w:suppressLineNumbers/>
              <w:suppressAutoHyphens/>
              <w:spacing w:before="120" w:after="120"/>
              <w:ind w:left="0" w:hanging="147"/>
              <w:contextualSpacing w:val="0"/>
              <w:jc w:val="left"/>
              <w:rPr>
                <w:rFonts w:asciiTheme="majorBidi" w:hAnsiTheme="majorBidi" w:cstheme="majorBidi"/>
                <w:kern w:val="22"/>
                <w:szCs w:val="22"/>
              </w:rPr>
            </w:pPr>
            <w:r w:rsidRPr="00526780">
              <w:rPr>
                <w:rFonts w:asciiTheme="majorBidi" w:hAnsiTheme="majorBidi" w:cstheme="majorBidi"/>
                <w:kern w:val="22"/>
                <w:szCs w:val="22"/>
              </w:rPr>
              <w:t>Information associated with digital sequence information Groups 1, 2 and 3 (for example, biotic and abiotic factors in the environment or associated with the organism)</w:t>
            </w:r>
          </w:p>
          <w:p w14:paraId="60AD1EE4" w14:textId="77777777" w:rsidR="008A130F" w:rsidRPr="00526780" w:rsidRDefault="008A130F" w:rsidP="00AD5FA3">
            <w:pPr>
              <w:pStyle w:val="ListParagraph"/>
              <w:numPr>
                <w:ilvl w:val="0"/>
                <w:numId w:val="22"/>
              </w:numPr>
              <w:suppressLineNumbers/>
              <w:suppressAutoHyphens/>
              <w:spacing w:before="120" w:after="120"/>
              <w:ind w:left="0" w:hanging="147"/>
              <w:contextualSpacing w:val="0"/>
              <w:jc w:val="left"/>
              <w:rPr>
                <w:rFonts w:asciiTheme="majorBidi" w:hAnsiTheme="majorBidi" w:cstheme="majorBidi"/>
                <w:kern w:val="22"/>
                <w:szCs w:val="22"/>
              </w:rPr>
            </w:pPr>
            <w:r w:rsidRPr="00526780">
              <w:rPr>
                <w:rFonts w:asciiTheme="majorBidi" w:hAnsiTheme="majorBidi" w:cstheme="majorBidi"/>
                <w:kern w:val="22"/>
                <w:szCs w:val="22"/>
              </w:rPr>
              <w:t>Other types of information associated with a genetic resource or its utilization.</w:t>
            </w:r>
          </w:p>
        </w:tc>
      </w:tr>
    </w:tbl>
    <w:p w14:paraId="0E8D57C0" w14:textId="77777777" w:rsidR="006B25C7" w:rsidRDefault="006B25C7" w:rsidP="00AD5FA3">
      <w:pPr>
        <w:pStyle w:val="Para1"/>
        <w:numPr>
          <w:ilvl w:val="0"/>
          <w:numId w:val="0"/>
        </w:numPr>
        <w:suppressLineNumbers/>
        <w:suppressAutoHyphens/>
        <w:spacing w:before="0" w:after="0"/>
        <w:rPr>
          <w:rFonts w:asciiTheme="majorBidi" w:hAnsiTheme="majorBidi" w:cstheme="majorBidi"/>
          <w:kern w:val="22"/>
        </w:rPr>
      </w:pPr>
    </w:p>
    <w:p w14:paraId="0ECB94F6" w14:textId="6E92BDEE" w:rsidR="008A130F" w:rsidRPr="00526780" w:rsidRDefault="008A130F" w:rsidP="00AD5FA3">
      <w:pPr>
        <w:pStyle w:val="Para1"/>
        <w:numPr>
          <w:ilvl w:val="0"/>
          <w:numId w:val="24"/>
        </w:numPr>
        <w:suppressLineNumbers/>
        <w:tabs>
          <w:tab w:val="clear" w:pos="360"/>
        </w:tabs>
        <w:suppressAutoHyphens/>
        <w:rPr>
          <w:rFonts w:asciiTheme="majorBidi" w:hAnsiTheme="majorBidi" w:cstheme="majorBidi"/>
          <w:kern w:val="22"/>
        </w:rPr>
      </w:pPr>
      <w:r w:rsidRPr="0D88A717">
        <w:rPr>
          <w:rFonts w:asciiTheme="majorBidi" w:hAnsiTheme="majorBidi" w:cstheme="majorBidi"/>
          <w:kern w:val="22"/>
        </w:rPr>
        <w:t>Further, during the discussion regarding the scope of digital sequence information, the experts noted the following:</w:t>
      </w:r>
    </w:p>
    <w:p w14:paraId="331E5332" w14:textId="77777777" w:rsidR="008A130F" w:rsidRPr="00526780" w:rsidRDefault="008A130F" w:rsidP="00AD5FA3">
      <w:pPr>
        <w:pStyle w:val="Para1"/>
        <w:numPr>
          <w:ilvl w:val="1"/>
          <w:numId w:val="24"/>
        </w:numPr>
        <w:suppressLineNumbers/>
        <w:suppressAutoHyphens/>
        <w:spacing w:before="0"/>
        <w:rPr>
          <w:rFonts w:asciiTheme="majorBidi" w:hAnsiTheme="majorBidi" w:cstheme="majorBidi"/>
          <w:kern w:val="22"/>
          <w:szCs w:val="22"/>
        </w:rPr>
      </w:pPr>
      <w:r w:rsidRPr="00526780">
        <w:rPr>
          <w:rFonts w:asciiTheme="majorBidi" w:hAnsiTheme="majorBidi" w:cstheme="majorBidi"/>
          <w:kern w:val="22"/>
          <w:szCs w:val="22"/>
        </w:rPr>
        <w:t xml:space="preserve">That using the groups proposed for describing digital sequence information and associated information can provide conceptual </w:t>
      </w:r>
      <w:proofErr w:type="gramStart"/>
      <w:r w:rsidRPr="00526780">
        <w:rPr>
          <w:rFonts w:asciiTheme="majorBidi" w:hAnsiTheme="majorBidi" w:cstheme="majorBidi"/>
          <w:kern w:val="22"/>
          <w:szCs w:val="22"/>
        </w:rPr>
        <w:t>clarity;</w:t>
      </w:r>
      <w:proofErr w:type="gramEnd"/>
    </w:p>
    <w:p w14:paraId="2D6A76FD" w14:textId="68B9714C" w:rsidR="008A130F" w:rsidRPr="00526780" w:rsidRDefault="008A130F" w:rsidP="00AD5FA3">
      <w:pPr>
        <w:pStyle w:val="ListParagraph"/>
        <w:numPr>
          <w:ilvl w:val="1"/>
          <w:numId w:val="24"/>
        </w:numPr>
        <w:suppressLineNumbers/>
        <w:suppressAutoHyphens/>
        <w:spacing w:after="120"/>
        <w:contextualSpacing w:val="0"/>
        <w:rPr>
          <w:rFonts w:asciiTheme="majorBidi" w:hAnsiTheme="majorBidi" w:cstheme="majorBidi"/>
          <w:snapToGrid w:val="0"/>
          <w:kern w:val="22"/>
        </w:rPr>
      </w:pPr>
      <w:r w:rsidRPr="00526780">
        <w:rPr>
          <w:rFonts w:asciiTheme="majorBidi" w:hAnsiTheme="majorBidi" w:cstheme="majorBidi"/>
          <w:snapToGrid w:val="0"/>
          <w:kern w:val="22"/>
        </w:rPr>
        <w:t>Achieving conceptual clarity regarding digital sequence information is important to ensure legal clarity in all circumstances, and some experts noted that the distinction among different groups might be more important for certain approaches (for example, bilateral approaches) than others (for example, multilateral approaches</w:t>
      </w:r>
      <w:proofErr w:type="gramStart"/>
      <w:r w:rsidRPr="00526780">
        <w:rPr>
          <w:rFonts w:asciiTheme="majorBidi" w:hAnsiTheme="majorBidi" w:cstheme="majorBidi"/>
          <w:snapToGrid w:val="0"/>
          <w:kern w:val="22"/>
        </w:rPr>
        <w:t>);</w:t>
      </w:r>
      <w:proofErr w:type="gramEnd"/>
    </w:p>
    <w:p w14:paraId="686388DF" w14:textId="77777777" w:rsidR="008A130F" w:rsidRPr="00526780" w:rsidRDefault="008A130F" w:rsidP="00AD5FA3">
      <w:pPr>
        <w:pStyle w:val="Para1"/>
        <w:numPr>
          <w:ilvl w:val="1"/>
          <w:numId w:val="24"/>
        </w:numPr>
        <w:suppressLineNumbers/>
        <w:suppressAutoHyphens/>
        <w:spacing w:before="0"/>
        <w:rPr>
          <w:rFonts w:asciiTheme="majorBidi" w:hAnsiTheme="majorBidi" w:cstheme="majorBidi"/>
          <w:kern w:val="22"/>
        </w:rPr>
      </w:pPr>
      <w:r w:rsidRPr="08487383">
        <w:rPr>
          <w:rFonts w:asciiTheme="majorBidi" w:hAnsiTheme="majorBidi" w:cstheme="majorBidi"/>
          <w:kern w:val="22"/>
        </w:rPr>
        <w:t>The importance and value of passport data in traceability (such as the provider country,</w:t>
      </w:r>
      <w:r w:rsidRPr="08487383">
        <w:rPr>
          <w:rStyle w:val="FootnoteReference"/>
          <w:rFonts w:asciiTheme="majorBidi" w:hAnsiTheme="majorBidi" w:cstheme="majorBidi"/>
          <w:kern w:val="22"/>
        </w:rPr>
        <w:footnoteReference w:id="16"/>
      </w:r>
      <w:r w:rsidRPr="08487383">
        <w:rPr>
          <w:rFonts w:asciiTheme="majorBidi" w:hAnsiTheme="majorBidi" w:cstheme="majorBidi"/>
          <w:kern w:val="22"/>
        </w:rPr>
        <w:t xml:space="preserve"> where the biological sample was collected, coordinates of sample collection, sample collection date, accession number or other unique identifiers, collector, etc.) as exemplified by the minimum information about a genome sequence (MIGS) specification by the Genomics Standards </w:t>
      </w:r>
      <w:proofErr w:type="gramStart"/>
      <w:r w:rsidRPr="08487383">
        <w:rPr>
          <w:rFonts w:asciiTheme="majorBidi" w:hAnsiTheme="majorBidi" w:cstheme="majorBidi"/>
          <w:kern w:val="22"/>
        </w:rPr>
        <w:t>Consortium;</w:t>
      </w:r>
      <w:proofErr w:type="gramEnd"/>
    </w:p>
    <w:p w14:paraId="4D86BF5C" w14:textId="77777777" w:rsidR="008A130F" w:rsidRPr="00526780" w:rsidRDefault="008A130F" w:rsidP="00AD5FA3">
      <w:pPr>
        <w:pStyle w:val="Para1"/>
        <w:numPr>
          <w:ilvl w:val="1"/>
          <w:numId w:val="24"/>
        </w:numPr>
        <w:suppressLineNumbers/>
        <w:suppressAutoHyphens/>
        <w:spacing w:before="0"/>
        <w:rPr>
          <w:rFonts w:asciiTheme="majorBidi" w:hAnsiTheme="majorBidi" w:cstheme="majorBidi"/>
          <w:kern w:val="22"/>
          <w:szCs w:val="22"/>
        </w:rPr>
      </w:pPr>
      <w:r w:rsidRPr="00526780">
        <w:rPr>
          <w:rFonts w:asciiTheme="majorBidi" w:hAnsiTheme="majorBidi" w:cstheme="majorBidi"/>
          <w:kern w:val="22"/>
          <w:szCs w:val="22"/>
        </w:rPr>
        <w:t xml:space="preserve">That technological innovations might add to the granular subject matter and that this could be </w:t>
      </w:r>
      <w:proofErr w:type="gramStart"/>
      <w:r w:rsidRPr="00526780">
        <w:rPr>
          <w:rFonts w:asciiTheme="majorBidi" w:hAnsiTheme="majorBidi" w:cstheme="majorBidi"/>
          <w:kern w:val="22"/>
          <w:szCs w:val="22"/>
        </w:rPr>
        <w:t>taken into account</w:t>
      </w:r>
      <w:proofErr w:type="gramEnd"/>
      <w:r w:rsidRPr="00526780">
        <w:rPr>
          <w:rFonts w:asciiTheme="majorBidi" w:hAnsiTheme="majorBidi" w:cstheme="majorBidi"/>
          <w:kern w:val="22"/>
          <w:szCs w:val="22"/>
        </w:rPr>
        <w:t xml:space="preserve"> to accommodate future technological developments.</w:t>
      </w:r>
    </w:p>
    <w:p w14:paraId="4567F8EC" w14:textId="77777777" w:rsidR="008A130F" w:rsidRPr="00526780" w:rsidRDefault="008A130F" w:rsidP="00AD5FA3">
      <w:pPr>
        <w:pStyle w:val="Para1"/>
        <w:numPr>
          <w:ilvl w:val="0"/>
          <w:numId w:val="24"/>
        </w:numPr>
        <w:suppressLineNumbers/>
        <w:tabs>
          <w:tab w:val="clear" w:pos="360"/>
        </w:tabs>
        <w:suppressAutoHyphens/>
        <w:rPr>
          <w:rFonts w:asciiTheme="majorBidi" w:hAnsiTheme="majorBidi" w:cstheme="majorBidi"/>
          <w:kern w:val="22"/>
        </w:rPr>
        <w:sectPr w:rsidR="008A130F" w:rsidRPr="00526780" w:rsidSect="001862C0">
          <w:footerReference w:type="default" r:id="rId32"/>
          <w:headerReference w:type="first" r:id="rId33"/>
          <w:footnotePr>
            <w:numRestart w:val="eachSect"/>
          </w:footnotePr>
          <w:pgSz w:w="12240" w:h="15840" w:code="1"/>
          <w:pgMar w:top="1077" w:right="1440" w:bottom="1134" w:left="1440" w:header="459" w:footer="720" w:gutter="0"/>
          <w:cols w:space="720"/>
          <w:docGrid w:linePitch="326"/>
        </w:sectPr>
      </w:pPr>
      <w:r w:rsidRPr="0D88A717">
        <w:rPr>
          <w:rFonts w:asciiTheme="majorBidi" w:hAnsiTheme="majorBidi" w:cstheme="majorBidi"/>
          <w:kern w:val="22"/>
        </w:rPr>
        <w:t>In addressing terminology, experts discussed a variety of terms as potentially appropriate for each of the Groups. Table 2 below summarizes potential terminology for the proposed groups.</w:t>
      </w:r>
    </w:p>
    <w:p w14:paraId="40C56108" w14:textId="77777777" w:rsidR="008A130F" w:rsidRPr="00526780" w:rsidRDefault="008A130F" w:rsidP="00AD5FA3">
      <w:pPr>
        <w:pStyle w:val="Para1"/>
        <w:keepNext/>
        <w:numPr>
          <w:ilvl w:val="0"/>
          <w:numId w:val="0"/>
        </w:numPr>
        <w:suppressLineNumbers/>
        <w:suppressAutoHyphens/>
        <w:spacing w:before="0"/>
        <w:jc w:val="left"/>
        <w:rPr>
          <w:rFonts w:asciiTheme="majorBidi" w:hAnsiTheme="majorBidi" w:cstheme="majorBidi"/>
          <w:b/>
          <w:kern w:val="22"/>
          <w:szCs w:val="22"/>
        </w:rPr>
      </w:pPr>
      <w:r w:rsidRPr="00526780">
        <w:rPr>
          <w:rFonts w:asciiTheme="majorBidi" w:hAnsiTheme="majorBidi" w:cstheme="majorBidi"/>
          <w:b/>
          <w:kern w:val="22"/>
          <w:szCs w:val="22"/>
        </w:rPr>
        <w:lastRenderedPageBreak/>
        <w:t>Table 2. Options for terminology to describe digital sequence information on genetic resources</w:t>
      </w:r>
    </w:p>
    <w:tbl>
      <w:tblPr>
        <w:tblStyle w:val="TableGrid"/>
        <w:tblW w:w="0" w:type="auto"/>
        <w:jc w:val="center"/>
        <w:tblLook w:val="04A0" w:firstRow="1" w:lastRow="0" w:firstColumn="1" w:lastColumn="0" w:noHBand="0" w:noVBand="1"/>
      </w:tblPr>
      <w:tblGrid>
        <w:gridCol w:w="1696"/>
        <w:gridCol w:w="2977"/>
        <w:gridCol w:w="4111"/>
        <w:gridCol w:w="3260"/>
        <w:gridCol w:w="2086"/>
      </w:tblGrid>
      <w:tr w:rsidR="008A130F" w:rsidRPr="00526780" w14:paraId="45E02C09" w14:textId="77777777" w:rsidTr="001862C0">
        <w:trPr>
          <w:cantSplit/>
          <w:jc w:val="center"/>
        </w:trPr>
        <w:tc>
          <w:tcPr>
            <w:tcW w:w="1696" w:type="dxa"/>
            <w:shd w:val="clear" w:color="auto" w:fill="D9D9D9" w:themeFill="background1" w:themeFillShade="D9"/>
          </w:tcPr>
          <w:p w14:paraId="6F284DF0" w14:textId="77777777" w:rsidR="008A130F" w:rsidRPr="00526780" w:rsidRDefault="008A130F" w:rsidP="001862C0">
            <w:pPr>
              <w:pStyle w:val="Para1"/>
              <w:numPr>
                <w:ilvl w:val="0"/>
                <w:numId w:val="0"/>
              </w:numPr>
              <w:suppressLineNumbers/>
              <w:suppressAutoHyphens/>
              <w:spacing w:before="0" w:after="160"/>
              <w:jc w:val="center"/>
              <w:rPr>
                <w:rFonts w:asciiTheme="majorBidi" w:hAnsiTheme="majorBidi" w:cstheme="majorBidi"/>
                <w:b/>
                <w:bCs/>
                <w:kern w:val="22"/>
                <w:szCs w:val="22"/>
              </w:rPr>
            </w:pPr>
            <w:r w:rsidRPr="00526780">
              <w:rPr>
                <w:rFonts w:asciiTheme="majorBidi" w:hAnsiTheme="majorBidi" w:cstheme="majorBidi"/>
                <w:b/>
                <w:bCs/>
                <w:kern w:val="22"/>
                <w:szCs w:val="22"/>
              </w:rPr>
              <w:t>Group reference</w:t>
            </w:r>
          </w:p>
        </w:tc>
        <w:tc>
          <w:tcPr>
            <w:tcW w:w="2977" w:type="dxa"/>
            <w:shd w:val="clear" w:color="auto" w:fill="D9D9D9" w:themeFill="background1" w:themeFillShade="D9"/>
          </w:tcPr>
          <w:p w14:paraId="7842EED0" w14:textId="77777777" w:rsidR="008A130F" w:rsidRPr="00526780" w:rsidRDefault="008A130F" w:rsidP="001862C0">
            <w:pPr>
              <w:pStyle w:val="Para1"/>
              <w:numPr>
                <w:ilvl w:val="0"/>
                <w:numId w:val="0"/>
              </w:numPr>
              <w:suppressLineNumbers/>
              <w:suppressAutoHyphens/>
              <w:spacing w:before="0" w:after="160"/>
              <w:jc w:val="center"/>
              <w:rPr>
                <w:rFonts w:asciiTheme="majorBidi" w:hAnsiTheme="majorBidi" w:cstheme="majorBidi"/>
                <w:b/>
                <w:bCs/>
                <w:kern w:val="22"/>
                <w:szCs w:val="22"/>
              </w:rPr>
            </w:pPr>
            <w:r w:rsidRPr="00526780">
              <w:rPr>
                <w:rFonts w:asciiTheme="majorBidi" w:hAnsiTheme="majorBidi" w:cstheme="majorBidi"/>
                <w:b/>
                <w:bCs/>
                <w:kern w:val="22"/>
                <w:szCs w:val="22"/>
              </w:rPr>
              <w:t>Group 1</w:t>
            </w:r>
          </w:p>
        </w:tc>
        <w:tc>
          <w:tcPr>
            <w:tcW w:w="4111" w:type="dxa"/>
            <w:shd w:val="clear" w:color="auto" w:fill="D9D9D9" w:themeFill="background1" w:themeFillShade="D9"/>
          </w:tcPr>
          <w:p w14:paraId="3AD0A0DE" w14:textId="77777777" w:rsidR="008A130F" w:rsidRPr="00526780" w:rsidRDefault="008A130F" w:rsidP="001862C0">
            <w:pPr>
              <w:pStyle w:val="Para1"/>
              <w:numPr>
                <w:ilvl w:val="0"/>
                <w:numId w:val="0"/>
              </w:numPr>
              <w:suppressLineNumbers/>
              <w:suppressAutoHyphens/>
              <w:spacing w:before="0" w:after="160"/>
              <w:jc w:val="center"/>
              <w:rPr>
                <w:rFonts w:asciiTheme="majorBidi" w:hAnsiTheme="majorBidi" w:cstheme="majorBidi"/>
                <w:b/>
                <w:bCs/>
                <w:kern w:val="22"/>
                <w:szCs w:val="22"/>
              </w:rPr>
            </w:pPr>
            <w:r w:rsidRPr="00526780">
              <w:rPr>
                <w:rFonts w:asciiTheme="majorBidi" w:hAnsiTheme="majorBidi" w:cstheme="majorBidi"/>
                <w:b/>
                <w:bCs/>
                <w:kern w:val="22"/>
                <w:szCs w:val="22"/>
              </w:rPr>
              <w:t>Group 2</w:t>
            </w:r>
          </w:p>
        </w:tc>
        <w:tc>
          <w:tcPr>
            <w:tcW w:w="3260" w:type="dxa"/>
            <w:shd w:val="clear" w:color="auto" w:fill="D9D9D9" w:themeFill="background1" w:themeFillShade="D9"/>
          </w:tcPr>
          <w:p w14:paraId="70B82F80" w14:textId="77777777" w:rsidR="008A130F" w:rsidRPr="00526780" w:rsidRDefault="008A130F" w:rsidP="001862C0">
            <w:pPr>
              <w:pStyle w:val="Para1"/>
              <w:numPr>
                <w:ilvl w:val="0"/>
                <w:numId w:val="0"/>
              </w:numPr>
              <w:suppressLineNumbers/>
              <w:suppressAutoHyphens/>
              <w:spacing w:before="0" w:after="160"/>
              <w:jc w:val="center"/>
              <w:rPr>
                <w:rFonts w:asciiTheme="majorBidi" w:hAnsiTheme="majorBidi" w:cstheme="majorBidi"/>
                <w:b/>
                <w:bCs/>
                <w:kern w:val="22"/>
                <w:szCs w:val="22"/>
              </w:rPr>
            </w:pPr>
            <w:r w:rsidRPr="00526780">
              <w:rPr>
                <w:rFonts w:asciiTheme="majorBidi" w:hAnsiTheme="majorBidi" w:cstheme="majorBidi"/>
                <w:b/>
                <w:bCs/>
                <w:kern w:val="22"/>
                <w:szCs w:val="22"/>
              </w:rPr>
              <w:t>Group 3</w:t>
            </w:r>
          </w:p>
        </w:tc>
        <w:tc>
          <w:tcPr>
            <w:tcW w:w="2086" w:type="dxa"/>
            <w:shd w:val="clear" w:color="auto" w:fill="D9D9D9" w:themeFill="background1" w:themeFillShade="D9"/>
          </w:tcPr>
          <w:p w14:paraId="65032CF2" w14:textId="77777777" w:rsidR="008A130F" w:rsidRPr="00526780" w:rsidRDefault="008A130F" w:rsidP="001862C0">
            <w:pPr>
              <w:pStyle w:val="Para1"/>
              <w:numPr>
                <w:ilvl w:val="0"/>
                <w:numId w:val="0"/>
              </w:numPr>
              <w:suppressLineNumbers/>
              <w:suppressAutoHyphens/>
              <w:spacing w:before="0" w:after="160"/>
              <w:jc w:val="center"/>
              <w:rPr>
                <w:rFonts w:asciiTheme="majorBidi" w:hAnsiTheme="majorBidi" w:cstheme="majorBidi"/>
                <w:b/>
                <w:bCs/>
                <w:kern w:val="22"/>
                <w:szCs w:val="22"/>
              </w:rPr>
            </w:pPr>
            <w:r w:rsidRPr="00526780">
              <w:rPr>
                <w:rFonts w:asciiTheme="majorBidi" w:hAnsiTheme="majorBidi" w:cstheme="majorBidi"/>
                <w:b/>
                <w:bCs/>
                <w:kern w:val="22"/>
                <w:szCs w:val="22"/>
              </w:rPr>
              <w:t>Associated information</w:t>
            </w:r>
          </w:p>
        </w:tc>
      </w:tr>
      <w:tr w:rsidR="008A130F" w:rsidRPr="00526780" w14:paraId="4FED293F" w14:textId="77777777" w:rsidTr="001862C0">
        <w:trPr>
          <w:cantSplit/>
          <w:jc w:val="center"/>
        </w:trPr>
        <w:tc>
          <w:tcPr>
            <w:tcW w:w="1696" w:type="dxa"/>
          </w:tcPr>
          <w:p w14:paraId="4406333B" w14:textId="77777777" w:rsidR="008A130F" w:rsidRPr="00526780" w:rsidRDefault="008A130F" w:rsidP="001862C0">
            <w:pPr>
              <w:pStyle w:val="Para1"/>
              <w:numPr>
                <w:ilvl w:val="0"/>
                <w:numId w:val="0"/>
              </w:numPr>
              <w:suppressLineNumbers/>
              <w:suppressAutoHyphens/>
              <w:spacing w:before="0" w:after="160"/>
              <w:jc w:val="left"/>
              <w:rPr>
                <w:rFonts w:asciiTheme="majorBidi" w:hAnsiTheme="majorBidi" w:cstheme="majorBidi"/>
                <w:b/>
                <w:bCs/>
                <w:kern w:val="22"/>
                <w:szCs w:val="22"/>
              </w:rPr>
            </w:pPr>
            <w:r w:rsidRPr="00526780">
              <w:rPr>
                <w:rFonts w:asciiTheme="majorBidi" w:hAnsiTheme="majorBidi" w:cstheme="majorBidi"/>
                <w:b/>
                <w:bCs/>
                <w:kern w:val="22"/>
                <w:szCs w:val="22"/>
              </w:rPr>
              <w:t>Category/term</w:t>
            </w:r>
          </w:p>
        </w:tc>
        <w:tc>
          <w:tcPr>
            <w:tcW w:w="2977" w:type="dxa"/>
          </w:tcPr>
          <w:p w14:paraId="3CE82FBB" w14:textId="77777777" w:rsidR="008A130F" w:rsidRPr="002D50D7" w:rsidRDefault="008A130F" w:rsidP="00777B13">
            <w:pPr>
              <w:pStyle w:val="ListParagraph"/>
              <w:numPr>
                <w:ilvl w:val="0"/>
                <w:numId w:val="22"/>
              </w:numPr>
              <w:suppressLineNumbers/>
              <w:suppressAutoHyphens/>
              <w:ind w:left="0" w:hanging="149"/>
              <w:contextualSpacing w:val="0"/>
              <w:jc w:val="left"/>
              <w:rPr>
                <w:rFonts w:asciiTheme="majorBidi" w:hAnsiTheme="majorBidi" w:cstheme="majorBidi"/>
                <w:kern w:val="22"/>
              </w:rPr>
            </w:pPr>
            <w:r w:rsidRPr="002D50D7">
              <w:rPr>
                <w:rFonts w:asciiTheme="majorBidi" w:hAnsiTheme="majorBidi" w:cstheme="majorBidi"/>
                <w:kern w:val="22"/>
              </w:rPr>
              <w:t>Nucleotide sequence data (NSD</w:t>
            </w:r>
            <w:proofErr w:type="gramStart"/>
            <w:r w:rsidRPr="002D50D7">
              <w:rPr>
                <w:rFonts w:asciiTheme="majorBidi" w:hAnsiTheme="majorBidi" w:cstheme="majorBidi"/>
                <w:kern w:val="22"/>
              </w:rPr>
              <w:t>);</w:t>
            </w:r>
            <w:proofErr w:type="gramEnd"/>
          </w:p>
          <w:p w14:paraId="327BF5D9" w14:textId="77777777" w:rsidR="008A130F" w:rsidRPr="002D50D7" w:rsidRDefault="008A130F" w:rsidP="00777B13">
            <w:pPr>
              <w:pStyle w:val="ListParagraph"/>
              <w:numPr>
                <w:ilvl w:val="0"/>
                <w:numId w:val="22"/>
              </w:numPr>
              <w:suppressLineNumbers/>
              <w:suppressAutoHyphens/>
              <w:ind w:left="0" w:hanging="149"/>
              <w:contextualSpacing w:val="0"/>
              <w:jc w:val="left"/>
              <w:rPr>
                <w:rFonts w:asciiTheme="majorBidi" w:hAnsiTheme="majorBidi" w:cstheme="majorBidi"/>
                <w:kern w:val="22"/>
              </w:rPr>
            </w:pPr>
            <w:r w:rsidRPr="002D50D7">
              <w:rPr>
                <w:rFonts w:asciiTheme="majorBidi" w:hAnsiTheme="majorBidi" w:cstheme="majorBidi"/>
                <w:kern w:val="22"/>
              </w:rPr>
              <w:t xml:space="preserve">Genomic sequence </w:t>
            </w:r>
            <w:proofErr w:type="gramStart"/>
            <w:r w:rsidRPr="002D50D7">
              <w:rPr>
                <w:rFonts w:asciiTheme="majorBidi" w:hAnsiTheme="majorBidi" w:cstheme="majorBidi"/>
                <w:kern w:val="22"/>
              </w:rPr>
              <w:t>information;</w:t>
            </w:r>
            <w:proofErr w:type="gramEnd"/>
          </w:p>
          <w:p w14:paraId="5893424C" w14:textId="77777777" w:rsidR="008A130F" w:rsidRPr="002D50D7" w:rsidRDefault="008A130F" w:rsidP="00777B13">
            <w:pPr>
              <w:pStyle w:val="ListParagraph"/>
              <w:numPr>
                <w:ilvl w:val="0"/>
                <w:numId w:val="22"/>
              </w:numPr>
              <w:suppressLineNumbers/>
              <w:suppressAutoHyphens/>
              <w:ind w:left="0" w:hanging="149"/>
              <w:contextualSpacing w:val="0"/>
              <w:jc w:val="left"/>
              <w:rPr>
                <w:rFonts w:asciiTheme="majorBidi" w:hAnsiTheme="majorBidi" w:cstheme="majorBidi"/>
                <w:kern w:val="22"/>
              </w:rPr>
            </w:pPr>
            <w:r w:rsidRPr="002D50D7">
              <w:rPr>
                <w:rFonts w:asciiTheme="majorBidi" w:hAnsiTheme="majorBidi" w:cstheme="majorBidi"/>
                <w:kern w:val="22"/>
              </w:rPr>
              <w:t xml:space="preserve">Genomics </w:t>
            </w:r>
            <w:proofErr w:type="gramStart"/>
            <w:r w:rsidRPr="002D50D7">
              <w:rPr>
                <w:rFonts w:asciiTheme="majorBidi" w:hAnsiTheme="majorBidi" w:cstheme="majorBidi"/>
                <w:kern w:val="22"/>
              </w:rPr>
              <w:t>information;</w:t>
            </w:r>
            <w:proofErr w:type="gramEnd"/>
          </w:p>
          <w:p w14:paraId="24634DDB" w14:textId="77777777" w:rsidR="008A130F" w:rsidRPr="002D50D7" w:rsidRDefault="008A130F" w:rsidP="00777B13">
            <w:pPr>
              <w:pStyle w:val="ListParagraph"/>
              <w:numPr>
                <w:ilvl w:val="0"/>
                <w:numId w:val="22"/>
              </w:numPr>
              <w:suppressLineNumbers/>
              <w:suppressAutoHyphens/>
              <w:ind w:left="0" w:hanging="149"/>
              <w:contextualSpacing w:val="0"/>
              <w:jc w:val="left"/>
              <w:rPr>
                <w:rFonts w:asciiTheme="majorBidi" w:hAnsiTheme="majorBidi" w:cstheme="majorBidi"/>
                <w:kern w:val="22"/>
              </w:rPr>
            </w:pPr>
            <w:r w:rsidRPr="002D50D7">
              <w:rPr>
                <w:rFonts w:asciiTheme="majorBidi" w:hAnsiTheme="majorBidi" w:cstheme="majorBidi"/>
                <w:kern w:val="22"/>
              </w:rPr>
              <w:t xml:space="preserve"> Nucleotide sequence information (NSI</w:t>
            </w:r>
            <w:proofErr w:type="gramStart"/>
            <w:r w:rsidRPr="002D50D7">
              <w:rPr>
                <w:rFonts w:asciiTheme="majorBidi" w:hAnsiTheme="majorBidi" w:cstheme="majorBidi"/>
                <w:kern w:val="22"/>
              </w:rPr>
              <w:t>);</w:t>
            </w:r>
            <w:proofErr w:type="gramEnd"/>
          </w:p>
          <w:p w14:paraId="10AE81C9" w14:textId="77777777" w:rsidR="008A130F" w:rsidRPr="002D50D7" w:rsidRDefault="008A130F" w:rsidP="00777B13">
            <w:pPr>
              <w:pStyle w:val="ListParagraph"/>
              <w:numPr>
                <w:ilvl w:val="0"/>
                <w:numId w:val="22"/>
              </w:numPr>
              <w:suppressLineNumbers/>
              <w:suppressAutoHyphens/>
              <w:ind w:left="0" w:hanging="149"/>
              <w:contextualSpacing w:val="0"/>
              <w:jc w:val="left"/>
              <w:rPr>
                <w:rFonts w:asciiTheme="majorBidi" w:hAnsiTheme="majorBidi" w:cstheme="majorBidi"/>
                <w:kern w:val="22"/>
              </w:rPr>
            </w:pPr>
            <w:r w:rsidRPr="002D50D7">
              <w:rPr>
                <w:rFonts w:asciiTheme="majorBidi" w:hAnsiTheme="majorBidi" w:cstheme="majorBidi"/>
                <w:kern w:val="22"/>
              </w:rPr>
              <w:t>Genetic Resource Sequence Data (GRSD</w:t>
            </w:r>
            <w:proofErr w:type="gramStart"/>
            <w:r w:rsidRPr="002D50D7">
              <w:rPr>
                <w:rFonts w:asciiTheme="majorBidi" w:hAnsiTheme="majorBidi" w:cstheme="majorBidi"/>
                <w:kern w:val="22"/>
              </w:rPr>
              <w:t>);</w:t>
            </w:r>
            <w:proofErr w:type="gramEnd"/>
          </w:p>
          <w:p w14:paraId="11B5AA7A" w14:textId="77777777" w:rsidR="008A130F" w:rsidRPr="002D50D7" w:rsidRDefault="008A130F" w:rsidP="00777B13">
            <w:pPr>
              <w:pStyle w:val="ListParagraph"/>
              <w:numPr>
                <w:ilvl w:val="0"/>
                <w:numId w:val="22"/>
              </w:numPr>
              <w:suppressLineNumbers/>
              <w:suppressAutoHyphens/>
              <w:ind w:left="0" w:hanging="149"/>
              <w:contextualSpacing w:val="0"/>
              <w:jc w:val="left"/>
              <w:rPr>
                <w:rFonts w:asciiTheme="majorBidi" w:hAnsiTheme="majorBidi" w:cstheme="majorBidi"/>
                <w:kern w:val="22"/>
              </w:rPr>
            </w:pPr>
            <w:r w:rsidRPr="002D50D7">
              <w:rPr>
                <w:rFonts w:asciiTheme="majorBidi" w:hAnsiTheme="majorBidi" w:cstheme="majorBidi"/>
                <w:kern w:val="22"/>
              </w:rPr>
              <w:t>Digital sequence data (DSD</w:t>
            </w:r>
            <w:proofErr w:type="gramStart"/>
            <w:r w:rsidRPr="002D50D7">
              <w:rPr>
                <w:rFonts w:asciiTheme="majorBidi" w:hAnsiTheme="majorBidi" w:cstheme="majorBidi"/>
                <w:kern w:val="22"/>
              </w:rPr>
              <w:t>);</w:t>
            </w:r>
            <w:proofErr w:type="gramEnd"/>
          </w:p>
          <w:p w14:paraId="0159D57A" w14:textId="77777777" w:rsidR="008A130F" w:rsidRPr="002D50D7" w:rsidRDefault="008A130F" w:rsidP="00777B13">
            <w:pPr>
              <w:pStyle w:val="ListParagraph"/>
              <w:numPr>
                <w:ilvl w:val="0"/>
                <w:numId w:val="22"/>
              </w:numPr>
              <w:suppressLineNumbers/>
              <w:suppressAutoHyphens/>
              <w:ind w:left="0" w:hanging="149"/>
              <w:contextualSpacing w:val="0"/>
              <w:jc w:val="left"/>
              <w:rPr>
                <w:rFonts w:asciiTheme="majorBidi" w:hAnsiTheme="majorBidi" w:cstheme="majorBidi"/>
                <w:kern w:val="22"/>
              </w:rPr>
            </w:pPr>
            <w:r w:rsidRPr="002D50D7">
              <w:rPr>
                <w:rFonts w:asciiTheme="majorBidi" w:hAnsiTheme="majorBidi" w:cstheme="majorBidi"/>
                <w:kern w:val="22"/>
              </w:rPr>
              <w:t>Data on the genomic DNA (or RNA) of a sample genetic resource</w:t>
            </w:r>
          </w:p>
        </w:tc>
        <w:tc>
          <w:tcPr>
            <w:tcW w:w="4111" w:type="dxa"/>
          </w:tcPr>
          <w:p w14:paraId="5C88E37F" w14:textId="206B6B9C" w:rsidR="008A130F" w:rsidRPr="002D50D7" w:rsidRDefault="008A130F">
            <w:pPr>
              <w:pStyle w:val="ListParagraph"/>
              <w:numPr>
                <w:ilvl w:val="0"/>
                <w:numId w:val="22"/>
              </w:numPr>
              <w:suppressLineNumbers/>
              <w:suppressAutoHyphens/>
              <w:ind w:left="0" w:hanging="149"/>
              <w:contextualSpacing w:val="0"/>
              <w:jc w:val="left"/>
              <w:rPr>
                <w:rFonts w:asciiTheme="majorBidi" w:hAnsiTheme="majorBidi" w:cstheme="majorBidi"/>
                <w:kern w:val="22"/>
              </w:rPr>
            </w:pPr>
            <w:r w:rsidRPr="002D50D7">
              <w:rPr>
                <w:rFonts w:asciiTheme="majorBidi" w:hAnsiTheme="majorBidi" w:cstheme="majorBidi"/>
                <w:kern w:val="22"/>
              </w:rPr>
              <w:t xml:space="preserve">Genomic and proteomic sequence </w:t>
            </w:r>
            <w:proofErr w:type="gramStart"/>
            <w:r w:rsidRPr="002D50D7">
              <w:rPr>
                <w:rFonts w:asciiTheme="majorBidi" w:hAnsiTheme="majorBidi" w:cstheme="majorBidi"/>
                <w:kern w:val="22"/>
              </w:rPr>
              <w:t>information;</w:t>
            </w:r>
            <w:proofErr w:type="gramEnd"/>
          </w:p>
          <w:p w14:paraId="0A8C5C47" w14:textId="77777777" w:rsidR="008A130F" w:rsidRPr="002D50D7" w:rsidRDefault="008A130F" w:rsidP="00777B13">
            <w:pPr>
              <w:pStyle w:val="ListParagraph"/>
              <w:numPr>
                <w:ilvl w:val="0"/>
                <w:numId w:val="22"/>
              </w:numPr>
              <w:suppressLineNumbers/>
              <w:suppressAutoHyphens/>
              <w:ind w:left="0" w:hanging="149"/>
              <w:contextualSpacing w:val="0"/>
              <w:jc w:val="left"/>
              <w:rPr>
                <w:rFonts w:asciiTheme="majorBidi" w:hAnsiTheme="majorBidi" w:cstheme="majorBidi"/>
                <w:kern w:val="22"/>
              </w:rPr>
            </w:pPr>
            <w:r w:rsidRPr="002D50D7">
              <w:rPr>
                <w:rFonts w:asciiTheme="majorBidi" w:hAnsiTheme="majorBidi" w:cstheme="majorBidi"/>
                <w:kern w:val="22"/>
              </w:rPr>
              <w:t>Nucleotide sequence information (NSI</w:t>
            </w:r>
            <w:proofErr w:type="gramStart"/>
            <w:r w:rsidRPr="002D50D7">
              <w:rPr>
                <w:rFonts w:asciiTheme="majorBidi" w:hAnsiTheme="majorBidi" w:cstheme="majorBidi"/>
                <w:kern w:val="22"/>
              </w:rPr>
              <w:t>);</w:t>
            </w:r>
            <w:proofErr w:type="gramEnd"/>
          </w:p>
          <w:p w14:paraId="45BCBACD" w14:textId="77777777" w:rsidR="008A130F" w:rsidRPr="002D50D7" w:rsidRDefault="008A130F" w:rsidP="00777B13">
            <w:pPr>
              <w:pStyle w:val="ListParagraph"/>
              <w:numPr>
                <w:ilvl w:val="0"/>
                <w:numId w:val="22"/>
              </w:numPr>
              <w:suppressLineNumbers/>
              <w:suppressAutoHyphens/>
              <w:ind w:left="0" w:hanging="149"/>
              <w:contextualSpacing w:val="0"/>
              <w:jc w:val="left"/>
              <w:rPr>
                <w:rFonts w:asciiTheme="majorBidi" w:hAnsiTheme="majorBidi" w:cstheme="majorBidi"/>
                <w:kern w:val="22"/>
              </w:rPr>
            </w:pPr>
            <w:r w:rsidRPr="002D50D7">
              <w:rPr>
                <w:rFonts w:asciiTheme="majorBidi" w:hAnsiTheme="majorBidi" w:cstheme="majorBidi"/>
                <w:kern w:val="22"/>
              </w:rPr>
              <w:t>Genetic information (GI</w:t>
            </w:r>
            <w:proofErr w:type="gramStart"/>
            <w:r w:rsidRPr="002D50D7">
              <w:rPr>
                <w:rFonts w:asciiTheme="majorBidi" w:hAnsiTheme="majorBidi" w:cstheme="majorBidi"/>
                <w:kern w:val="22"/>
              </w:rPr>
              <w:t>);</w:t>
            </w:r>
            <w:proofErr w:type="gramEnd"/>
          </w:p>
          <w:p w14:paraId="74572E59" w14:textId="77777777" w:rsidR="008A130F" w:rsidRPr="002D50D7" w:rsidRDefault="008A130F" w:rsidP="00777B13">
            <w:pPr>
              <w:pStyle w:val="ListParagraph"/>
              <w:numPr>
                <w:ilvl w:val="0"/>
                <w:numId w:val="22"/>
              </w:numPr>
              <w:suppressLineNumbers/>
              <w:suppressAutoHyphens/>
              <w:ind w:left="0" w:hanging="149"/>
              <w:contextualSpacing w:val="0"/>
              <w:jc w:val="left"/>
              <w:rPr>
                <w:rFonts w:asciiTheme="majorBidi" w:hAnsiTheme="majorBidi" w:cstheme="majorBidi"/>
                <w:kern w:val="22"/>
              </w:rPr>
            </w:pPr>
            <w:r w:rsidRPr="002D50D7">
              <w:rPr>
                <w:rFonts w:asciiTheme="majorBidi" w:hAnsiTheme="majorBidi" w:cstheme="majorBidi"/>
                <w:kern w:val="22"/>
              </w:rPr>
              <w:t xml:space="preserve">Sequence </w:t>
            </w:r>
            <w:proofErr w:type="gramStart"/>
            <w:r w:rsidRPr="002D50D7">
              <w:rPr>
                <w:rFonts w:asciiTheme="majorBidi" w:hAnsiTheme="majorBidi" w:cstheme="majorBidi"/>
                <w:kern w:val="22"/>
              </w:rPr>
              <w:t>data;</w:t>
            </w:r>
            <w:proofErr w:type="gramEnd"/>
          </w:p>
          <w:p w14:paraId="4F9A1167" w14:textId="77777777" w:rsidR="008A130F" w:rsidRPr="002D50D7" w:rsidRDefault="008A130F" w:rsidP="00777B13">
            <w:pPr>
              <w:pStyle w:val="ListParagraph"/>
              <w:numPr>
                <w:ilvl w:val="0"/>
                <w:numId w:val="22"/>
              </w:numPr>
              <w:suppressLineNumbers/>
              <w:suppressAutoHyphens/>
              <w:ind w:left="0" w:hanging="149"/>
              <w:contextualSpacing w:val="0"/>
              <w:jc w:val="left"/>
              <w:rPr>
                <w:rFonts w:asciiTheme="majorBidi" w:hAnsiTheme="majorBidi" w:cstheme="majorBidi"/>
                <w:kern w:val="22"/>
              </w:rPr>
            </w:pPr>
            <w:r w:rsidRPr="002D50D7">
              <w:rPr>
                <w:rFonts w:asciiTheme="majorBidi" w:hAnsiTheme="majorBidi" w:cstheme="majorBidi"/>
                <w:kern w:val="22"/>
              </w:rPr>
              <w:t>Nucleotide and amino acid sequence data (NASD</w:t>
            </w:r>
            <w:proofErr w:type="gramStart"/>
            <w:r w:rsidRPr="002D50D7">
              <w:rPr>
                <w:rFonts w:asciiTheme="majorBidi" w:hAnsiTheme="majorBidi" w:cstheme="majorBidi"/>
                <w:kern w:val="22"/>
              </w:rPr>
              <w:t>);</w:t>
            </w:r>
            <w:proofErr w:type="gramEnd"/>
          </w:p>
          <w:p w14:paraId="649A8D09" w14:textId="77777777" w:rsidR="008A130F" w:rsidRPr="002D50D7" w:rsidRDefault="008A130F" w:rsidP="00777B13">
            <w:pPr>
              <w:pStyle w:val="ListParagraph"/>
              <w:numPr>
                <w:ilvl w:val="0"/>
                <w:numId w:val="22"/>
              </w:numPr>
              <w:suppressLineNumbers/>
              <w:suppressAutoHyphens/>
              <w:ind w:left="0" w:hanging="149"/>
              <w:contextualSpacing w:val="0"/>
              <w:jc w:val="left"/>
              <w:rPr>
                <w:rFonts w:asciiTheme="majorBidi" w:hAnsiTheme="majorBidi" w:cstheme="majorBidi"/>
                <w:kern w:val="22"/>
              </w:rPr>
            </w:pPr>
            <w:r w:rsidRPr="002D50D7">
              <w:rPr>
                <w:rFonts w:asciiTheme="majorBidi" w:hAnsiTheme="majorBidi" w:cstheme="majorBidi"/>
                <w:kern w:val="22"/>
              </w:rPr>
              <w:t>Nucleotide and amino acid sequence and structural information (NASSI</w:t>
            </w:r>
            <w:proofErr w:type="gramStart"/>
            <w:r w:rsidRPr="002D50D7">
              <w:rPr>
                <w:rFonts w:asciiTheme="majorBidi" w:hAnsiTheme="majorBidi" w:cstheme="majorBidi"/>
                <w:kern w:val="22"/>
              </w:rPr>
              <w:t>);</w:t>
            </w:r>
            <w:proofErr w:type="gramEnd"/>
          </w:p>
          <w:p w14:paraId="18216C56" w14:textId="77777777" w:rsidR="008A130F" w:rsidRPr="002D50D7" w:rsidRDefault="008A130F" w:rsidP="00777B13">
            <w:pPr>
              <w:pStyle w:val="ListParagraph"/>
              <w:numPr>
                <w:ilvl w:val="0"/>
                <w:numId w:val="22"/>
              </w:numPr>
              <w:suppressLineNumbers/>
              <w:suppressAutoHyphens/>
              <w:ind w:left="0" w:hanging="149"/>
              <w:contextualSpacing w:val="0"/>
              <w:jc w:val="left"/>
              <w:rPr>
                <w:rFonts w:asciiTheme="majorBidi" w:hAnsiTheme="majorBidi" w:cstheme="majorBidi"/>
                <w:kern w:val="22"/>
              </w:rPr>
            </w:pPr>
            <w:r w:rsidRPr="002D50D7">
              <w:rPr>
                <w:rFonts w:asciiTheme="majorBidi" w:hAnsiTheme="majorBidi" w:cstheme="majorBidi"/>
                <w:kern w:val="22"/>
              </w:rPr>
              <w:t>Nucleotide and amino acid sequence, structural and functional information (NASSFI</w:t>
            </w:r>
            <w:proofErr w:type="gramStart"/>
            <w:r w:rsidRPr="002D50D7">
              <w:rPr>
                <w:rFonts w:asciiTheme="majorBidi" w:hAnsiTheme="majorBidi" w:cstheme="majorBidi"/>
                <w:kern w:val="22"/>
              </w:rPr>
              <w:t>);</w:t>
            </w:r>
            <w:proofErr w:type="gramEnd"/>
          </w:p>
          <w:p w14:paraId="5545DF74" w14:textId="77777777" w:rsidR="008A130F" w:rsidRPr="002D50D7" w:rsidRDefault="008A130F" w:rsidP="00777B13">
            <w:pPr>
              <w:pStyle w:val="ListParagraph"/>
              <w:numPr>
                <w:ilvl w:val="0"/>
                <w:numId w:val="22"/>
              </w:numPr>
              <w:suppressLineNumbers/>
              <w:suppressAutoHyphens/>
              <w:ind w:left="0" w:hanging="149"/>
              <w:contextualSpacing w:val="0"/>
              <w:jc w:val="left"/>
              <w:rPr>
                <w:rFonts w:asciiTheme="majorBidi" w:hAnsiTheme="majorBidi" w:cstheme="majorBidi"/>
                <w:kern w:val="22"/>
              </w:rPr>
            </w:pPr>
            <w:r w:rsidRPr="002D50D7">
              <w:rPr>
                <w:rFonts w:asciiTheme="majorBidi" w:hAnsiTheme="majorBidi" w:cstheme="majorBidi"/>
                <w:kern w:val="22"/>
              </w:rPr>
              <w:t xml:space="preserve">Functional digital information of </w:t>
            </w:r>
            <w:proofErr w:type="gramStart"/>
            <w:r w:rsidRPr="002D50D7">
              <w:rPr>
                <w:rFonts w:asciiTheme="majorBidi" w:hAnsiTheme="majorBidi" w:cstheme="majorBidi"/>
                <w:kern w:val="22"/>
              </w:rPr>
              <w:t>NSD;</w:t>
            </w:r>
            <w:proofErr w:type="gramEnd"/>
          </w:p>
          <w:p w14:paraId="749A5887" w14:textId="77777777" w:rsidR="008A130F" w:rsidRPr="002D50D7" w:rsidRDefault="008A130F" w:rsidP="00777B13">
            <w:pPr>
              <w:pStyle w:val="ListParagraph"/>
              <w:numPr>
                <w:ilvl w:val="0"/>
                <w:numId w:val="22"/>
              </w:numPr>
              <w:suppressLineNumbers/>
              <w:suppressAutoHyphens/>
              <w:ind w:left="0" w:hanging="149"/>
              <w:contextualSpacing w:val="0"/>
              <w:jc w:val="left"/>
              <w:rPr>
                <w:rFonts w:asciiTheme="majorBidi" w:hAnsiTheme="majorBidi" w:cstheme="majorBidi"/>
                <w:kern w:val="22"/>
              </w:rPr>
            </w:pPr>
            <w:r w:rsidRPr="002D50D7">
              <w:rPr>
                <w:rFonts w:asciiTheme="majorBidi" w:hAnsiTheme="majorBidi" w:cstheme="majorBidi"/>
                <w:kern w:val="22"/>
              </w:rPr>
              <w:t xml:space="preserve">Proteomic </w:t>
            </w:r>
            <w:proofErr w:type="gramStart"/>
            <w:r w:rsidRPr="002D50D7">
              <w:rPr>
                <w:rFonts w:asciiTheme="majorBidi" w:hAnsiTheme="majorBidi" w:cstheme="majorBidi"/>
                <w:kern w:val="22"/>
              </w:rPr>
              <w:t>data;</w:t>
            </w:r>
            <w:proofErr w:type="gramEnd"/>
          </w:p>
          <w:p w14:paraId="0B7F5BBE" w14:textId="77777777" w:rsidR="008A130F" w:rsidRPr="002D50D7" w:rsidRDefault="008A130F" w:rsidP="00777B13">
            <w:pPr>
              <w:pStyle w:val="ListParagraph"/>
              <w:numPr>
                <w:ilvl w:val="0"/>
                <w:numId w:val="22"/>
              </w:numPr>
              <w:suppressLineNumbers/>
              <w:suppressAutoHyphens/>
              <w:ind w:left="0" w:hanging="149"/>
              <w:contextualSpacing w:val="0"/>
              <w:jc w:val="left"/>
              <w:rPr>
                <w:rFonts w:asciiTheme="majorBidi" w:hAnsiTheme="majorBidi" w:cstheme="majorBidi"/>
                <w:kern w:val="22"/>
              </w:rPr>
            </w:pPr>
            <w:r w:rsidRPr="002D50D7">
              <w:rPr>
                <w:rFonts w:asciiTheme="majorBidi" w:hAnsiTheme="majorBidi" w:cstheme="majorBidi"/>
                <w:kern w:val="22"/>
              </w:rPr>
              <w:t>Data on the macromolecular composition of a sample genetic resource.</w:t>
            </w:r>
          </w:p>
        </w:tc>
        <w:tc>
          <w:tcPr>
            <w:tcW w:w="3260" w:type="dxa"/>
          </w:tcPr>
          <w:p w14:paraId="2FEF4385" w14:textId="77777777" w:rsidR="008A130F" w:rsidRPr="00526780" w:rsidRDefault="008A130F" w:rsidP="00777B13">
            <w:pPr>
              <w:pStyle w:val="ListParagraph"/>
              <w:numPr>
                <w:ilvl w:val="0"/>
                <w:numId w:val="22"/>
              </w:numPr>
              <w:suppressLineNumbers/>
              <w:suppressAutoHyphens/>
              <w:ind w:left="0" w:hanging="149"/>
              <w:contextualSpacing w:val="0"/>
              <w:jc w:val="left"/>
              <w:rPr>
                <w:rFonts w:asciiTheme="majorBidi" w:hAnsiTheme="majorBidi" w:cstheme="majorBidi"/>
                <w:kern w:val="22"/>
              </w:rPr>
            </w:pPr>
            <w:r w:rsidRPr="00526780">
              <w:rPr>
                <w:rFonts w:asciiTheme="majorBidi" w:hAnsiTheme="majorBidi" w:cstheme="majorBidi"/>
                <w:kern w:val="22"/>
              </w:rPr>
              <w:t xml:space="preserve">Genomic, proteomic and metabolomic </w:t>
            </w:r>
            <w:proofErr w:type="gramStart"/>
            <w:r w:rsidRPr="00526780">
              <w:rPr>
                <w:rFonts w:asciiTheme="majorBidi" w:hAnsiTheme="majorBidi" w:cstheme="majorBidi"/>
                <w:kern w:val="22"/>
              </w:rPr>
              <w:t>information;</w:t>
            </w:r>
            <w:proofErr w:type="gramEnd"/>
          </w:p>
          <w:p w14:paraId="08FE0156" w14:textId="77777777" w:rsidR="008A130F" w:rsidRPr="00526780" w:rsidRDefault="008A130F" w:rsidP="00777B13">
            <w:pPr>
              <w:pStyle w:val="ListParagraph"/>
              <w:numPr>
                <w:ilvl w:val="0"/>
                <w:numId w:val="22"/>
              </w:numPr>
              <w:suppressLineNumbers/>
              <w:suppressAutoHyphens/>
              <w:ind w:left="0" w:hanging="149"/>
              <w:contextualSpacing w:val="0"/>
              <w:jc w:val="left"/>
              <w:rPr>
                <w:rFonts w:asciiTheme="majorBidi" w:hAnsiTheme="majorBidi" w:cstheme="majorBidi"/>
                <w:kern w:val="22"/>
              </w:rPr>
            </w:pPr>
            <w:r w:rsidRPr="00526780">
              <w:rPr>
                <w:rFonts w:asciiTheme="majorBidi" w:hAnsiTheme="majorBidi" w:cstheme="majorBidi"/>
                <w:kern w:val="22"/>
              </w:rPr>
              <w:t>Genetic and “</w:t>
            </w:r>
            <w:proofErr w:type="spellStart"/>
            <w:r w:rsidRPr="00526780">
              <w:rPr>
                <w:rFonts w:asciiTheme="majorBidi" w:hAnsiTheme="majorBidi" w:cstheme="majorBidi"/>
                <w:kern w:val="22"/>
              </w:rPr>
              <w:t>omic</w:t>
            </w:r>
            <w:proofErr w:type="spellEnd"/>
            <w:r w:rsidRPr="00526780">
              <w:rPr>
                <w:rFonts w:asciiTheme="majorBidi" w:hAnsiTheme="majorBidi" w:cstheme="majorBidi"/>
                <w:kern w:val="22"/>
              </w:rPr>
              <w:t xml:space="preserve">” </w:t>
            </w:r>
            <w:proofErr w:type="gramStart"/>
            <w:r w:rsidRPr="00526780">
              <w:rPr>
                <w:rFonts w:asciiTheme="majorBidi" w:hAnsiTheme="majorBidi" w:cstheme="majorBidi"/>
                <w:kern w:val="22"/>
              </w:rPr>
              <w:t>information;</w:t>
            </w:r>
            <w:proofErr w:type="gramEnd"/>
          </w:p>
          <w:p w14:paraId="138606AE" w14:textId="77777777" w:rsidR="008A130F" w:rsidRPr="00526780" w:rsidRDefault="008A130F" w:rsidP="00777B13">
            <w:pPr>
              <w:pStyle w:val="ListParagraph"/>
              <w:numPr>
                <w:ilvl w:val="0"/>
                <w:numId w:val="22"/>
              </w:numPr>
              <w:suppressLineNumbers/>
              <w:suppressAutoHyphens/>
              <w:ind w:left="0" w:hanging="149"/>
              <w:contextualSpacing w:val="0"/>
              <w:jc w:val="left"/>
              <w:rPr>
                <w:rFonts w:asciiTheme="majorBidi" w:hAnsiTheme="majorBidi" w:cstheme="majorBidi"/>
                <w:kern w:val="22"/>
              </w:rPr>
            </w:pPr>
            <w:r w:rsidRPr="00526780">
              <w:rPr>
                <w:rFonts w:asciiTheme="majorBidi" w:hAnsiTheme="majorBidi" w:cstheme="majorBidi"/>
                <w:kern w:val="22"/>
              </w:rPr>
              <w:t xml:space="preserve">Metabolomic </w:t>
            </w:r>
            <w:proofErr w:type="gramStart"/>
            <w:r w:rsidRPr="00526780">
              <w:rPr>
                <w:rFonts w:asciiTheme="majorBidi" w:hAnsiTheme="majorBidi" w:cstheme="majorBidi"/>
                <w:kern w:val="22"/>
              </w:rPr>
              <w:t>data;</w:t>
            </w:r>
            <w:proofErr w:type="gramEnd"/>
          </w:p>
          <w:p w14:paraId="17BAEACD" w14:textId="77777777" w:rsidR="008A130F" w:rsidRPr="00526780" w:rsidRDefault="008A130F" w:rsidP="00777B13">
            <w:pPr>
              <w:pStyle w:val="ListParagraph"/>
              <w:numPr>
                <w:ilvl w:val="0"/>
                <w:numId w:val="22"/>
              </w:numPr>
              <w:suppressLineNumbers/>
              <w:suppressAutoHyphens/>
              <w:ind w:left="0" w:hanging="149"/>
              <w:contextualSpacing w:val="0"/>
              <w:jc w:val="left"/>
              <w:rPr>
                <w:rFonts w:asciiTheme="majorBidi" w:hAnsiTheme="majorBidi" w:cstheme="majorBidi"/>
                <w:kern w:val="22"/>
              </w:rPr>
            </w:pPr>
            <w:r w:rsidRPr="00526780">
              <w:rPr>
                <w:rFonts w:asciiTheme="majorBidi" w:hAnsiTheme="majorBidi" w:cstheme="majorBidi"/>
                <w:kern w:val="22"/>
              </w:rPr>
              <w:t>“</w:t>
            </w:r>
            <w:proofErr w:type="spellStart"/>
            <w:r w:rsidRPr="00526780">
              <w:rPr>
                <w:rFonts w:asciiTheme="majorBidi" w:hAnsiTheme="majorBidi" w:cstheme="majorBidi"/>
                <w:kern w:val="22"/>
              </w:rPr>
              <w:t>Omic</w:t>
            </w:r>
            <w:proofErr w:type="spellEnd"/>
            <w:r w:rsidRPr="00526780">
              <w:rPr>
                <w:rFonts w:asciiTheme="majorBidi" w:hAnsiTheme="majorBidi" w:cstheme="majorBidi"/>
                <w:kern w:val="22"/>
              </w:rPr>
              <w:t>” information</w:t>
            </w:r>
          </w:p>
          <w:p w14:paraId="78CE66AD" w14:textId="77777777" w:rsidR="008A130F" w:rsidRPr="00526780" w:rsidRDefault="008A130F" w:rsidP="00777B13">
            <w:pPr>
              <w:pStyle w:val="ListParagraph"/>
              <w:numPr>
                <w:ilvl w:val="0"/>
                <w:numId w:val="22"/>
              </w:numPr>
              <w:suppressLineNumbers/>
              <w:suppressAutoHyphens/>
              <w:ind w:left="0" w:hanging="149"/>
              <w:contextualSpacing w:val="0"/>
              <w:jc w:val="left"/>
              <w:rPr>
                <w:rFonts w:asciiTheme="majorBidi" w:hAnsiTheme="majorBidi" w:cstheme="majorBidi"/>
                <w:kern w:val="22"/>
              </w:rPr>
            </w:pPr>
            <w:r w:rsidRPr="00526780">
              <w:rPr>
                <w:rFonts w:asciiTheme="majorBidi" w:hAnsiTheme="majorBidi" w:cstheme="majorBidi"/>
                <w:kern w:val="22"/>
              </w:rPr>
              <w:t xml:space="preserve">Genomic, proteomic and metabolomic </w:t>
            </w:r>
            <w:proofErr w:type="gramStart"/>
            <w:r w:rsidRPr="00526780">
              <w:rPr>
                <w:rFonts w:asciiTheme="majorBidi" w:hAnsiTheme="majorBidi" w:cstheme="majorBidi"/>
                <w:kern w:val="22"/>
              </w:rPr>
              <w:t>information;</w:t>
            </w:r>
            <w:proofErr w:type="gramEnd"/>
          </w:p>
          <w:p w14:paraId="2146017F" w14:textId="77777777" w:rsidR="008A130F" w:rsidRPr="00526780" w:rsidRDefault="008A130F" w:rsidP="00777B13">
            <w:pPr>
              <w:pStyle w:val="ListParagraph"/>
              <w:numPr>
                <w:ilvl w:val="0"/>
                <w:numId w:val="22"/>
              </w:numPr>
              <w:suppressLineNumbers/>
              <w:suppressAutoHyphens/>
              <w:ind w:left="0" w:hanging="149"/>
              <w:contextualSpacing w:val="0"/>
              <w:jc w:val="left"/>
              <w:rPr>
                <w:rFonts w:asciiTheme="majorBidi" w:hAnsiTheme="majorBidi" w:cstheme="majorBidi"/>
                <w:kern w:val="22"/>
              </w:rPr>
            </w:pPr>
            <w:r w:rsidRPr="00526780">
              <w:rPr>
                <w:rFonts w:asciiTheme="majorBidi" w:hAnsiTheme="majorBidi" w:cstheme="majorBidi"/>
                <w:kern w:val="22"/>
              </w:rPr>
              <w:t>Data on the biochemical and genetic composition of a sample genetic resource.</w:t>
            </w:r>
          </w:p>
        </w:tc>
        <w:tc>
          <w:tcPr>
            <w:tcW w:w="2086" w:type="dxa"/>
          </w:tcPr>
          <w:p w14:paraId="15B4285A" w14:textId="77777777" w:rsidR="008A130F" w:rsidRPr="00526780" w:rsidRDefault="008A130F" w:rsidP="00777B13">
            <w:pPr>
              <w:pStyle w:val="ListParagraph"/>
              <w:numPr>
                <w:ilvl w:val="0"/>
                <w:numId w:val="22"/>
              </w:numPr>
              <w:suppressLineNumbers/>
              <w:suppressAutoHyphens/>
              <w:ind w:left="0" w:hanging="149"/>
              <w:contextualSpacing w:val="0"/>
              <w:jc w:val="left"/>
              <w:rPr>
                <w:rFonts w:asciiTheme="majorBidi" w:hAnsiTheme="majorBidi" w:cstheme="majorBidi"/>
                <w:kern w:val="22"/>
              </w:rPr>
            </w:pPr>
            <w:r w:rsidRPr="00526780">
              <w:rPr>
                <w:rFonts w:asciiTheme="majorBidi" w:hAnsiTheme="majorBidi" w:cstheme="majorBidi"/>
                <w:kern w:val="22"/>
              </w:rPr>
              <w:t xml:space="preserve">Associated </w:t>
            </w:r>
            <w:proofErr w:type="gramStart"/>
            <w:r w:rsidRPr="00526780">
              <w:rPr>
                <w:rFonts w:asciiTheme="majorBidi" w:hAnsiTheme="majorBidi" w:cstheme="majorBidi"/>
                <w:kern w:val="22"/>
              </w:rPr>
              <w:t>information;</w:t>
            </w:r>
            <w:proofErr w:type="gramEnd"/>
          </w:p>
          <w:p w14:paraId="3B7CB58D" w14:textId="77777777" w:rsidR="008A130F" w:rsidRPr="00526780" w:rsidRDefault="008A130F" w:rsidP="00777B13">
            <w:pPr>
              <w:pStyle w:val="ListParagraph"/>
              <w:numPr>
                <w:ilvl w:val="0"/>
                <w:numId w:val="22"/>
              </w:numPr>
              <w:suppressLineNumbers/>
              <w:suppressAutoHyphens/>
              <w:ind w:left="0" w:hanging="149"/>
              <w:contextualSpacing w:val="0"/>
              <w:jc w:val="left"/>
              <w:rPr>
                <w:rFonts w:asciiTheme="majorBidi" w:hAnsiTheme="majorBidi" w:cstheme="majorBidi"/>
                <w:kern w:val="22"/>
              </w:rPr>
            </w:pPr>
            <w:r w:rsidRPr="00526780">
              <w:rPr>
                <w:rFonts w:asciiTheme="majorBidi" w:hAnsiTheme="majorBidi" w:cstheme="majorBidi"/>
                <w:kern w:val="22"/>
              </w:rPr>
              <w:t xml:space="preserve">Contextual </w:t>
            </w:r>
            <w:proofErr w:type="gramStart"/>
            <w:r w:rsidRPr="00526780">
              <w:rPr>
                <w:rFonts w:asciiTheme="majorBidi" w:hAnsiTheme="majorBidi" w:cstheme="majorBidi"/>
                <w:kern w:val="22"/>
              </w:rPr>
              <w:t>Information;</w:t>
            </w:r>
            <w:proofErr w:type="gramEnd"/>
          </w:p>
          <w:p w14:paraId="3A4DA62F" w14:textId="77777777" w:rsidR="008A130F" w:rsidRPr="00526780" w:rsidRDefault="008A130F" w:rsidP="00777B13">
            <w:pPr>
              <w:pStyle w:val="ListParagraph"/>
              <w:numPr>
                <w:ilvl w:val="0"/>
                <w:numId w:val="22"/>
              </w:numPr>
              <w:suppressLineNumbers/>
              <w:suppressAutoHyphens/>
              <w:ind w:left="0" w:hanging="149"/>
              <w:contextualSpacing w:val="0"/>
              <w:jc w:val="left"/>
              <w:rPr>
                <w:rFonts w:asciiTheme="majorBidi" w:hAnsiTheme="majorBidi" w:cstheme="majorBidi"/>
                <w:kern w:val="22"/>
              </w:rPr>
            </w:pPr>
            <w:r w:rsidRPr="00526780">
              <w:rPr>
                <w:rFonts w:asciiTheme="majorBidi" w:hAnsiTheme="majorBidi" w:cstheme="majorBidi"/>
                <w:kern w:val="22"/>
              </w:rPr>
              <w:t>Subsidiary Information.</w:t>
            </w:r>
          </w:p>
        </w:tc>
      </w:tr>
      <w:tr w:rsidR="008A130F" w:rsidRPr="00526780" w14:paraId="32C2ECB5" w14:textId="77777777" w:rsidTr="001862C0">
        <w:trPr>
          <w:cantSplit/>
          <w:jc w:val="center"/>
        </w:trPr>
        <w:tc>
          <w:tcPr>
            <w:tcW w:w="14130" w:type="dxa"/>
            <w:gridSpan w:val="5"/>
          </w:tcPr>
          <w:p w14:paraId="58543D5D" w14:textId="77777777" w:rsidR="008A130F" w:rsidRPr="00526780" w:rsidRDefault="008A130F" w:rsidP="001862C0">
            <w:pPr>
              <w:pStyle w:val="ListParagraph"/>
              <w:suppressLineNumbers/>
              <w:suppressAutoHyphens/>
              <w:ind w:left="0"/>
              <w:contextualSpacing w:val="0"/>
              <w:rPr>
                <w:rFonts w:asciiTheme="majorBidi" w:hAnsiTheme="majorBidi" w:cstheme="majorBidi"/>
                <w:spacing w:val="-2"/>
                <w:kern w:val="22"/>
              </w:rPr>
            </w:pPr>
            <w:r w:rsidRPr="00526780">
              <w:rPr>
                <w:rFonts w:asciiTheme="majorBidi" w:hAnsiTheme="majorBidi" w:cstheme="majorBidi"/>
                <w:spacing w:val="-2"/>
                <w:kern w:val="22"/>
              </w:rPr>
              <w:t xml:space="preserve">Other terms were additionally discussed, including the following: digital sequence information, natural information, digital genetic resource information, digital genetic resource data and information, genetic resource data and information, genetic information, all data on a sample (genetic resource) and </w:t>
            </w:r>
            <w:r w:rsidRPr="00526780">
              <w:rPr>
                <w:rFonts w:asciiTheme="majorBidi" w:hAnsiTheme="majorBidi" w:cstheme="majorBidi"/>
                <w:i/>
                <w:iCs/>
                <w:spacing w:val="-2"/>
                <w:kern w:val="22"/>
              </w:rPr>
              <w:t>in silico</w:t>
            </w:r>
            <w:r w:rsidRPr="00AD5FA3">
              <w:rPr>
                <w:rFonts w:asciiTheme="majorBidi" w:hAnsiTheme="majorBidi" w:cstheme="majorBidi"/>
                <w:spacing w:val="-2"/>
                <w:kern w:val="22"/>
              </w:rPr>
              <w:t>.</w:t>
            </w:r>
          </w:p>
        </w:tc>
      </w:tr>
    </w:tbl>
    <w:p w14:paraId="7AFFA003" w14:textId="77777777" w:rsidR="008A130F" w:rsidRPr="00526780" w:rsidRDefault="008A130F" w:rsidP="00777B13">
      <w:pPr>
        <w:pStyle w:val="Para1"/>
        <w:numPr>
          <w:ilvl w:val="0"/>
          <w:numId w:val="0"/>
        </w:numPr>
        <w:suppressLineNumbers/>
        <w:suppressAutoHyphens/>
        <w:spacing w:before="0" w:after="160"/>
        <w:rPr>
          <w:rFonts w:asciiTheme="majorBidi" w:hAnsiTheme="majorBidi" w:cstheme="majorBidi"/>
          <w:kern w:val="22"/>
          <w:szCs w:val="22"/>
        </w:rPr>
      </w:pPr>
    </w:p>
    <w:p w14:paraId="3BAA7F23" w14:textId="77777777" w:rsidR="008A130F" w:rsidRPr="00526780" w:rsidRDefault="008A130F" w:rsidP="00777B13">
      <w:pPr>
        <w:pStyle w:val="Para1"/>
        <w:numPr>
          <w:ilvl w:val="0"/>
          <w:numId w:val="0"/>
        </w:numPr>
        <w:suppressLineNumbers/>
        <w:suppressAutoHyphens/>
        <w:spacing w:before="0" w:after="160"/>
        <w:rPr>
          <w:rFonts w:asciiTheme="majorBidi" w:hAnsiTheme="majorBidi" w:cstheme="majorBidi"/>
          <w:kern w:val="22"/>
          <w:szCs w:val="22"/>
        </w:rPr>
        <w:sectPr w:rsidR="008A130F" w:rsidRPr="00526780" w:rsidSect="001862C0">
          <w:footerReference w:type="default" r:id="rId34"/>
          <w:headerReference w:type="first" r:id="rId35"/>
          <w:footnotePr>
            <w:numRestart w:val="eachSect"/>
          </w:footnotePr>
          <w:pgSz w:w="15840" w:h="12240" w:orient="landscape" w:code="1"/>
          <w:pgMar w:top="1440" w:right="1138" w:bottom="1440" w:left="562" w:header="461" w:footer="720" w:gutter="0"/>
          <w:cols w:space="720"/>
          <w:docGrid w:linePitch="326"/>
        </w:sectPr>
      </w:pPr>
    </w:p>
    <w:p w14:paraId="16DC38DC" w14:textId="5A322023" w:rsidR="008A130F" w:rsidRPr="00AD5FA3" w:rsidRDefault="00D9047C" w:rsidP="00AD5FA3">
      <w:pPr>
        <w:pStyle w:val="Heading1"/>
        <w:suppressLineNumbers/>
        <w:tabs>
          <w:tab w:val="clear" w:pos="720"/>
          <w:tab w:val="left" w:pos="426"/>
        </w:tabs>
        <w:suppressAutoHyphens/>
        <w:adjustRightInd w:val="0"/>
        <w:snapToGrid w:val="0"/>
        <w:spacing w:before="120"/>
        <w:rPr>
          <w:rFonts w:ascii="Times New Roman Bold" w:hAnsi="Times New Roman Bold" w:cs="Times New Roman Bold"/>
          <w:b w:val="0"/>
          <w:kern w:val="22"/>
          <w:szCs w:val="22"/>
        </w:rPr>
      </w:pPr>
      <w:r w:rsidRPr="00AD5FA3">
        <w:rPr>
          <w:rFonts w:ascii="Times New Roman Bold" w:hAnsi="Times New Roman Bold" w:cs="Times New Roman Bold"/>
          <w:bCs/>
          <w:kern w:val="22"/>
          <w:szCs w:val="22"/>
        </w:rPr>
        <w:lastRenderedPageBreak/>
        <w:t>II.</w:t>
      </w:r>
      <w:r w:rsidRPr="00AD5FA3">
        <w:rPr>
          <w:rFonts w:ascii="Times New Roman Bold" w:hAnsi="Times New Roman Bold" w:cs="Times New Roman Bold"/>
          <w:bCs/>
          <w:kern w:val="22"/>
          <w:szCs w:val="22"/>
        </w:rPr>
        <w:tab/>
        <w:t>Potential implications arising from the different groups</w:t>
      </w:r>
    </w:p>
    <w:p w14:paraId="197E0CEB" w14:textId="77777777" w:rsidR="008A130F" w:rsidRPr="00AD5FA3" w:rsidRDefault="008A130F" w:rsidP="00AD5FA3">
      <w:pPr>
        <w:pStyle w:val="Para1"/>
        <w:numPr>
          <w:ilvl w:val="0"/>
          <w:numId w:val="24"/>
        </w:numPr>
        <w:suppressLineNumbers/>
        <w:tabs>
          <w:tab w:val="clear" w:pos="360"/>
        </w:tabs>
        <w:suppressAutoHyphens/>
        <w:adjustRightInd w:val="0"/>
        <w:snapToGrid w:val="0"/>
        <w:rPr>
          <w:kern w:val="22"/>
          <w:szCs w:val="22"/>
        </w:rPr>
      </w:pPr>
      <w:r w:rsidRPr="00AD5FA3">
        <w:rPr>
          <w:kern w:val="22"/>
          <w:szCs w:val="22"/>
        </w:rPr>
        <w:t>For each of the groups considered above, the AHTEG discussed implications: (a) concerning traceability of different types of information; (b) concerning the use of digital sequence information and technologies enabled by digital sequence information in life sciences research and innovation processes; (c) of the International Nucleotide Sequence Database Collaboration (INSDC) on the open exchange and use of digital sequence information; and (d) concerning measures governing access, benefit-sharing and compliance.</w:t>
      </w:r>
    </w:p>
    <w:p w14:paraId="13C2414E" w14:textId="77777777" w:rsidR="008A130F" w:rsidRPr="00AD5FA3" w:rsidRDefault="008A130F" w:rsidP="00AD5FA3">
      <w:pPr>
        <w:pStyle w:val="Para1"/>
        <w:numPr>
          <w:ilvl w:val="0"/>
          <w:numId w:val="24"/>
        </w:numPr>
        <w:suppressLineNumbers/>
        <w:tabs>
          <w:tab w:val="clear" w:pos="360"/>
        </w:tabs>
        <w:suppressAutoHyphens/>
        <w:adjustRightInd w:val="0"/>
        <w:snapToGrid w:val="0"/>
        <w:rPr>
          <w:kern w:val="22"/>
          <w:szCs w:val="22"/>
        </w:rPr>
      </w:pPr>
      <w:r w:rsidRPr="00AD5FA3">
        <w:rPr>
          <w:kern w:val="22"/>
          <w:szCs w:val="22"/>
        </w:rPr>
        <w:t>The experts noted the preliminary nature of the discussions and that the implications would depend on the nature of the benefit-sharing approach. They also noted that some of the potential implications were not discussed in depth as others and could benefit from further information or consideration.</w:t>
      </w:r>
    </w:p>
    <w:p w14:paraId="1E500E14" w14:textId="77777777" w:rsidR="008A130F" w:rsidRPr="00AD5FA3" w:rsidRDefault="008A130F" w:rsidP="00AD5FA3">
      <w:pPr>
        <w:pStyle w:val="Para1"/>
        <w:keepNext/>
        <w:numPr>
          <w:ilvl w:val="0"/>
          <w:numId w:val="23"/>
        </w:numPr>
        <w:suppressLineNumbers/>
        <w:suppressAutoHyphens/>
        <w:adjustRightInd w:val="0"/>
        <w:snapToGrid w:val="0"/>
        <w:ind w:left="924" w:hanging="357"/>
        <w:jc w:val="left"/>
        <w:rPr>
          <w:b/>
          <w:kern w:val="22"/>
          <w:szCs w:val="22"/>
        </w:rPr>
      </w:pPr>
      <w:r w:rsidRPr="00AD5FA3">
        <w:rPr>
          <w:b/>
          <w:kern w:val="22"/>
          <w:szCs w:val="22"/>
        </w:rPr>
        <w:t>Potential implications of different groups concerning traceability and International Nucleotide Sequence Database Collaboration</w:t>
      </w:r>
    </w:p>
    <w:p w14:paraId="0038C659" w14:textId="77777777" w:rsidR="008A130F" w:rsidRPr="00AD5FA3" w:rsidRDefault="008A130F" w:rsidP="00AD5FA3">
      <w:pPr>
        <w:pStyle w:val="Para1"/>
        <w:numPr>
          <w:ilvl w:val="0"/>
          <w:numId w:val="24"/>
        </w:numPr>
        <w:suppressLineNumbers/>
        <w:tabs>
          <w:tab w:val="clear" w:pos="360"/>
        </w:tabs>
        <w:suppressAutoHyphens/>
        <w:adjustRightInd w:val="0"/>
        <w:snapToGrid w:val="0"/>
        <w:rPr>
          <w:kern w:val="22"/>
          <w:szCs w:val="22"/>
        </w:rPr>
      </w:pPr>
      <w:r w:rsidRPr="00AD5FA3">
        <w:rPr>
          <w:kern w:val="22"/>
          <w:szCs w:val="22"/>
        </w:rPr>
        <w:t>In discussing the peer-reviewed Study 2 on databases and traceability, the following key observations were made, as follows.</w:t>
      </w:r>
    </w:p>
    <w:p w14:paraId="1D1DF6D6" w14:textId="77777777" w:rsidR="008A130F" w:rsidRPr="00AD5FA3" w:rsidRDefault="008A130F" w:rsidP="00AD5FA3">
      <w:pPr>
        <w:pStyle w:val="Para1"/>
        <w:numPr>
          <w:ilvl w:val="0"/>
          <w:numId w:val="24"/>
        </w:numPr>
        <w:suppressLineNumbers/>
        <w:tabs>
          <w:tab w:val="clear" w:pos="360"/>
        </w:tabs>
        <w:suppressAutoHyphens/>
        <w:adjustRightInd w:val="0"/>
        <w:snapToGrid w:val="0"/>
        <w:rPr>
          <w:kern w:val="22"/>
          <w:szCs w:val="22"/>
        </w:rPr>
      </w:pPr>
      <w:r w:rsidRPr="00AD5FA3">
        <w:rPr>
          <w:kern w:val="22"/>
          <w:szCs w:val="22"/>
        </w:rPr>
        <w:t>The experts discussed implications of publicly accessible databases in relation to digital sequence information. They reiterated the value of open access, with some experts noting that “open” does not necessarily mean “free and unrestricted” access and noted that publicly accessible databases are functioning using differing terms and conditions of use.</w:t>
      </w:r>
    </w:p>
    <w:p w14:paraId="2193338E" w14:textId="77777777" w:rsidR="008A130F" w:rsidRPr="00AD5FA3" w:rsidRDefault="008A130F" w:rsidP="00AD5FA3">
      <w:pPr>
        <w:pStyle w:val="Para1"/>
        <w:numPr>
          <w:ilvl w:val="0"/>
          <w:numId w:val="24"/>
        </w:numPr>
        <w:suppressLineNumbers/>
        <w:tabs>
          <w:tab w:val="clear" w:pos="360"/>
        </w:tabs>
        <w:suppressAutoHyphens/>
        <w:adjustRightInd w:val="0"/>
        <w:snapToGrid w:val="0"/>
        <w:rPr>
          <w:kern w:val="22"/>
          <w:szCs w:val="22"/>
        </w:rPr>
      </w:pPr>
      <w:r w:rsidRPr="00AD5FA3">
        <w:rPr>
          <w:kern w:val="22"/>
          <w:szCs w:val="22"/>
        </w:rPr>
        <w:t>Experts noted potential ways to improve traceability, such as:</w:t>
      </w:r>
    </w:p>
    <w:p w14:paraId="272D9F36" w14:textId="77777777" w:rsidR="008A130F" w:rsidRPr="00AD5FA3" w:rsidRDefault="008A130F" w:rsidP="00AD5FA3">
      <w:pPr>
        <w:pStyle w:val="ListParagraph"/>
        <w:numPr>
          <w:ilvl w:val="2"/>
          <w:numId w:val="25"/>
        </w:numPr>
        <w:suppressLineNumbers/>
        <w:suppressAutoHyphens/>
        <w:adjustRightInd w:val="0"/>
        <w:snapToGrid w:val="0"/>
        <w:spacing w:after="120"/>
        <w:ind w:left="0" w:firstLine="720"/>
        <w:contextualSpacing w:val="0"/>
        <w:rPr>
          <w:kern w:val="22"/>
          <w:szCs w:val="22"/>
        </w:rPr>
      </w:pPr>
      <w:r w:rsidRPr="00AD5FA3">
        <w:rPr>
          <w:snapToGrid w:val="0"/>
          <w:kern w:val="22"/>
          <w:szCs w:val="22"/>
        </w:rPr>
        <w:t>Enhancing the inclusion of relevant passport data (for example, by requiring the provider country field entries when uploading relevant records to the databases</w:t>
      </w:r>
      <w:proofErr w:type="gramStart"/>
      <w:r w:rsidRPr="00AD5FA3">
        <w:rPr>
          <w:snapToGrid w:val="0"/>
          <w:kern w:val="22"/>
          <w:szCs w:val="22"/>
        </w:rPr>
        <w:t>);</w:t>
      </w:r>
      <w:proofErr w:type="gramEnd"/>
    </w:p>
    <w:p w14:paraId="1C419F2E" w14:textId="77777777" w:rsidR="008A130F" w:rsidRPr="00AD5FA3" w:rsidRDefault="008A130F" w:rsidP="00AD5FA3">
      <w:pPr>
        <w:pStyle w:val="Para1"/>
        <w:numPr>
          <w:ilvl w:val="2"/>
          <w:numId w:val="25"/>
        </w:numPr>
        <w:suppressLineNumbers/>
        <w:suppressAutoHyphens/>
        <w:adjustRightInd w:val="0"/>
        <w:snapToGrid w:val="0"/>
        <w:spacing w:before="0"/>
        <w:ind w:left="0" w:firstLine="720"/>
        <w:rPr>
          <w:kern w:val="22"/>
          <w:szCs w:val="22"/>
        </w:rPr>
      </w:pPr>
      <w:r w:rsidRPr="00AD5FA3">
        <w:rPr>
          <w:kern w:val="22"/>
          <w:szCs w:val="22"/>
        </w:rPr>
        <w:t xml:space="preserve">Including information regarding the genetic resource in </w:t>
      </w:r>
      <w:proofErr w:type="gramStart"/>
      <w:r w:rsidRPr="00AD5FA3">
        <w:rPr>
          <w:kern w:val="22"/>
          <w:szCs w:val="22"/>
        </w:rPr>
        <w:t>databases;</w:t>
      </w:r>
      <w:proofErr w:type="gramEnd"/>
    </w:p>
    <w:p w14:paraId="1C8462E8" w14:textId="5007B688" w:rsidR="008A130F" w:rsidRPr="00AD5FA3" w:rsidRDefault="008A130F" w:rsidP="00AD5FA3">
      <w:pPr>
        <w:pStyle w:val="Para1"/>
        <w:numPr>
          <w:ilvl w:val="2"/>
          <w:numId w:val="25"/>
        </w:numPr>
        <w:suppressLineNumbers/>
        <w:suppressAutoHyphens/>
        <w:adjustRightInd w:val="0"/>
        <w:snapToGrid w:val="0"/>
        <w:spacing w:before="0"/>
        <w:ind w:left="0" w:firstLine="720"/>
        <w:rPr>
          <w:kern w:val="22"/>
          <w:szCs w:val="22"/>
        </w:rPr>
      </w:pPr>
      <w:r w:rsidRPr="00AD5FA3">
        <w:rPr>
          <w:kern w:val="22"/>
          <w:szCs w:val="22"/>
        </w:rPr>
        <w:t xml:space="preserve">Linking journal publications with genetic resources stored in </w:t>
      </w:r>
      <w:r w:rsidRPr="00AD5FA3">
        <w:rPr>
          <w:i/>
          <w:kern w:val="22"/>
          <w:szCs w:val="22"/>
        </w:rPr>
        <w:t>ex</w:t>
      </w:r>
      <w:r w:rsidR="008C083C">
        <w:rPr>
          <w:i/>
          <w:iCs/>
          <w:kern w:val="22"/>
          <w:szCs w:val="22"/>
        </w:rPr>
        <w:t> </w:t>
      </w:r>
      <w:r w:rsidRPr="00AD5FA3">
        <w:rPr>
          <w:i/>
          <w:kern w:val="22"/>
          <w:szCs w:val="22"/>
        </w:rPr>
        <w:t>situ</w:t>
      </w:r>
      <w:r w:rsidRPr="00AD5FA3">
        <w:rPr>
          <w:kern w:val="22"/>
          <w:szCs w:val="22"/>
        </w:rPr>
        <w:t xml:space="preserve"> collections.</w:t>
      </w:r>
    </w:p>
    <w:p w14:paraId="1DD324CB" w14:textId="77777777" w:rsidR="008A130F" w:rsidRPr="00AD5FA3" w:rsidRDefault="008A130F" w:rsidP="00AD5FA3">
      <w:pPr>
        <w:pStyle w:val="Para1"/>
        <w:numPr>
          <w:ilvl w:val="0"/>
          <w:numId w:val="24"/>
        </w:numPr>
        <w:suppressLineNumbers/>
        <w:tabs>
          <w:tab w:val="clear" w:pos="360"/>
        </w:tabs>
        <w:suppressAutoHyphens/>
        <w:adjustRightInd w:val="0"/>
        <w:snapToGrid w:val="0"/>
        <w:rPr>
          <w:kern w:val="22"/>
          <w:szCs w:val="22"/>
        </w:rPr>
      </w:pPr>
      <w:r w:rsidRPr="00AD5FA3">
        <w:rPr>
          <w:kern w:val="22"/>
          <w:szCs w:val="22"/>
        </w:rPr>
        <w:t>Some experts also considered:</w:t>
      </w:r>
    </w:p>
    <w:p w14:paraId="4837304D" w14:textId="52F254C0" w:rsidR="008A130F" w:rsidRPr="00AD5FA3" w:rsidRDefault="008A130F" w:rsidP="00AD5FA3">
      <w:pPr>
        <w:pStyle w:val="ListParagraph"/>
        <w:numPr>
          <w:ilvl w:val="2"/>
          <w:numId w:val="26"/>
        </w:numPr>
        <w:suppressLineNumbers/>
        <w:suppressAutoHyphens/>
        <w:adjustRightInd w:val="0"/>
        <w:snapToGrid w:val="0"/>
        <w:spacing w:after="120"/>
        <w:ind w:left="0" w:firstLine="720"/>
        <w:contextualSpacing w:val="0"/>
        <w:rPr>
          <w:kern w:val="22"/>
          <w:szCs w:val="22"/>
        </w:rPr>
      </w:pPr>
      <w:r w:rsidRPr="00AD5FA3">
        <w:rPr>
          <w:snapToGrid w:val="0"/>
          <w:kern w:val="22"/>
          <w:szCs w:val="22"/>
        </w:rPr>
        <w:t xml:space="preserve">Including disclosure of the provider country in patent </w:t>
      </w:r>
      <w:proofErr w:type="gramStart"/>
      <w:r w:rsidRPr="00AD5FA3">
        <w:rPr>
          <w:snapToGrid w:val="0"/>
          <w:kern w:val="22"/>
          <w:szCs w:val="22"/>
        </w:rPr>
        <w:t>applications;</w:t>
      </w:r>
      <w:proofErr w:type="gramEnd"/>
    </w:p>
    <w:p w14:paraId="0844C86D" w14:textId="77777777" w:rsidR="008A130F" w:rsidRPr="00AD5FA3" w:rsidRDefault="008A130F" w:rsidP="00AD5FA3">
      <w:pPr>
        <w:pStyle w:val="ListParagraph"/>
        <w:numPr>
          <w:ilvl w:val="2"/>
          <w:numId w:val="26"/>
        </w:numPr>
        <w:suppressLineNumbers/>
        <w:suppressAutoHyphens/>
        <w:adjustRightInd w:val="0"/>
        <w:snapToGrid w:val="0"/>
        <w:spacing w:after="120"/>
        <w:ind w:left="0" w:firstLine="720"/>
        <w:contextualSpacing w:val="0"/>
        <w:rPr>
          <w:kern w:val="22"/>
          <w:szCs w:val="22"/>
        </w:rPr>
      </w:pPr>
      <w:r w:rsidRPr="00AD5FA3">
        <w:rPr>
          <w:snapToGrid w:val="0"/>
          <w:kern w:val="22"/>
          <w:szCs w:val="22"/>
        </w:rPr>
        <w:t xml:space="preserve">Enhancing bioinformatic tools to support traceability, for example by direct comparison of </w:t>
      </w:r>
      <w:proofErr w:type="gramStart"/>
      <w:r w:rsidRPr="00AD5FA3">
        <w:rPr>
          <w:snapToGrid w:val="0"/>
          <w:kern w:val="22"/>
          <w:szCs w:val="22"/>
        </w:rPr>
        <w:t>sequences;</w:t>
      </w:r>
      <w:proofErr w:type="gramEnd"/>
    </w:p>
    <w:p w14:paraId="51C9B7E4" w14:textId="77777777" w:rsidR="008A130F" w:rsidRPr="00AD5FA3" w:rsidRDefault="008A130F" w:rsidP="00AD5FA3">
      <w:pPr>
        <w:pStyle w:val="ListParagraph"/>
        <w:numPr>
          <w:ilvl w:val="2"/>
          <w:numId w:val="26"/>
        </w:numPr>
        <w:suppressLineNumbers/>
        <w:suppressAutoHyphens/>
        <w:adjustRightInd w:val="0"/>
        <w:snapToGrid w:val="0"/>
        <w:spacing w:after="120"/>
        <w:ind w:left="0" w:firstLine="720"/>
        <w:contextualSpacing w:val="0"/>
        <w:rPr>
          <w:kern w:val="22"/>
          <w:szCs w:val="22"/>
        </w:rPr>
      </w:pPr>
      <w:r w:rsidRPr="00AD5FA3">
        <w:rPr>
          <w:snapToGrid w:val="0"/>
          <w:kern w:val="22"/>
          <w:szCs w:val="22"/>
        </w:rPr>
        <w:t>Explore the feasibility to link internationally recognized certificates of compliance (IRCCs) to genetic sequences uploaded in INSDC, including through interoperability.</w:t>
      </w:r>
    </w:p>
    <w:p w14:paraId="42A08BCE" w14:textId="77777777" w:rsidR="008A130F" w:rsidRPr="00AD5FA3" w:rsidRDefault="008A130F" w:rsidP="00AD5FA3">
      <w:pPr>
        <w:pStyle w:val="Para1"/>
        <w:numPr>
          <w:ilvl w:val="0"/>
          <w:numId w:val="24"/>
        </w:numPr>
        <w:suppressLineNumbers/>
        <w:tabs>
          <w:tab w:val="clear" w:pos="360"/>
        </w:tabs>
        <w:suppressAutoHyphens/>
        <w:adjustRightInd w:val="0"/>
        <w:snapToGrid w:val="0"/>
        <w:rPr>
          <w:kern w:val="22"/>
          <w:szCs w:val="22"/>
        </w:rPr>
      </w:pPr>
      <w:r w:rsidRPr="00AD5FA3">
        <w:rPr>
          <w:kern w:val="22"/>
          <w:szCs w:val="22"/>
        </w:rPr>
        <w:t>With respect to the traceability of the different groupings, experts considered that Group 1 with the narrowest scope would in theory be the easiest to trace and verify, while Groups 2 and 3 would be progressively more difficult.</w:t>
      </w:r>
    </w:p>
    <w:p w14:paraId="24203FD8" w14:textId="77777777" w:rsidR="008A130F" w:rsidRPr="00AD5FA3" w:rsidRDefault="008A130F" w:rsidP="00AD5FA3">
      <w:pPr>
        <w:pStyle w:val="Para1"/>
        <w:numPr>
          <w:ilvl w:val="0"/>
          <w:numId w:val="24"/>
        </w:numPr>
        <w:suppressLineNumbers/>
        <w:tabs>
          <w:tab w:val="clear" w:pos="360"/>
        </w:tabs>
        <w:suppressAutoHyphens/>
        <w:adjustRightInd w:val="0"/>
        <w:snapToGrid w:val="0"/>
        <w:rPr>
          <w:kern w:val="22"/>
          <w:szCs w:val="22"/>
        </w:rPr>
      </w:pPr>
      <w:r w:rsidRPr="00AD5FA3">
        <w:rPr>
          <w:kern w:val="22"/>
          <w:szCs w:val="22"/>
        </w:rPr>
        <w:t xml:space="preserve">It was noted that traceability could be </w:t>
      </w:r>
      <w:proofErr w:type="gramStart"/>
      <w:r w:rsidRPr="00AD5FA3">
        <w:rPr>
          <w:kern w:val="22"/>
          <w:szCs w:val="22"/>
        </w:rPr>
        <w:t>more or less relevant</w:t>
      </w:r>
      <w:proofErr w:type="gramEnd"/>
      <w:r w:rsidRPr="00AD5FA3">
        <w:rPr>
          <w:kern w:val="22"/>
          <w:szCs w:val="22"/>
        </w:rPr>
        <w:t xml:space="preserve"> depending on the approach to benefit</w:t>
      </w:r>
      <w:r w:rsidRPr="00AD5FA3">
        <w:rPr>
          <w:kern w:val="22"/>
          <w:szCs w:val="22"/>
        </w:rPr>
        <w:noBreakHyphen/>
        <w:t>sharing followed, and the related monitoring and compliance requirements. For example, in the case of a multilateral approach to benefit-sharing, traceability of digital sequence information to the provider countries and monitoring its use along the value chain may not be required.</w:t>
      </w:r>
    </w:p>
    <w:p w14:paraId="043E0B6D" w14:textId="77777777" w:rsidR="008A130F" w:rsidRPr="00AD5FA3" w:rsidRDefault="008A130F" w:rsidP="00AD5FA3">
      <w:pPr>
        <w:pStyle w:val="Para1"/>
        <w:numPr>
          <w:ilvl w:val="0"/>
          <w:numId w:val="24"/>
        </w:numPr>
        <w:suppressLineNumbers/>
        <w:tabs>
          <w:tab w:val="clear" w:pos="360"/>
        </w:tabs>
        <w:suppressAutoHyphens/>
        <w:adjustRightInd w:val="0"/>
        <w:snapToGrid w:val="0"/>
        <w:rPr>
          <w:kern w:val="22"/>
          <w:szCs w:val="22"/>
        </w:rPr>
      </w:pPr>
      <w:r w:rsidRPr="00AD5FA3">
        <w:rPr>
          <w:kern w:val="22"/>
          <w:szCs w:val="22"/>
        </w:rPr>
        <w:t>Related to this, experts noted the potential complexity and cost of developing systems that could be used to trace and monitor the use of digital sequence information along the value chain.</w:t>
      </w:r>
    </w:p>
    <w:p w14:paraId="5B4912C9" w14:textId="77777777" w:rsidR="008A130F" w:rsidRPr="00AD5FA3" w:rsidRDefault="008A130F" w:rsidP="00AD5FA3">
      <w:pPr>
        <w:pStyle w:val="Para1"/>
        <w:numPr>
          <w:ilvl w:val="0"/>
          <w:numId w:val="24"/>
        </w:numPr>
        <w:suppressLineNumbers/>
        <w:tabs>
          <w:tab w:val="clear" w:pos="360"/>
        </w:tabs>
        <w:suppressAutoHyphens/>
        <w:adjustRightInd w:val="0"/>
        <w:snapToGrid w:val="0"/>
        <w:rPr>
          <w:kern w:val="22"/>
          <w:szCs w:val="22"/>
        </w:rPr>
      </w:pPr>
      <w:proofErr w:type="gramStart"/>
      <w:r w:rsidRPr="00AD5FA3">
        <w:rPr>
          <w:kern w:val="22"/>
          <w:szCs w:val="22"/>
          <w:lang w:eastAsia="en-CA"/>
        </w:rPr>
        <w:t>With regard to</w:t>
      </w:r>
      <w:proofErr w:type="gramEnd"/>
      <w:r w:rsidRPr="00AD5FA3">
        <w:rPr>
          <w:kern w:val="22"/>
          <w:szCs w:val="22"/>
          <w:lang w:eastAsia="en-CA"/>
        </w:rPr>
        <w:t xml:space="preserve"> the implications for INSDC, experts noted that it would be important to receive direct input from INSDC on this issue.</w:t>
      </w:r>
      <w:r w:rsidRPr="00AD5FA3">
        <w:rPr>
          <w:rStyle w:val="FootnoteReference"/>
          <w:kern w:val="22"/>
          <w:szCs w:val="22"/>
          <w:lang w:eastAsia="en-CA"/>
        </w:rPr>
        <w:footnoteReference w:id="17"/>
      </w:r>
      <w:r w:rsidRPr="00AD5FA3">
        <w:rPr>
          <w:kern w:val="22"/>
          <w:szCs w:val="22"/>
          <w:lang w:eastAsia="en-CA"/>
        </w:rPr>
        <w:t xml:space="preserve"> Experts noted that more consistent use of INSDC country tags and enhanced passport data could enhance traceability.</w:t>
      </w:r>
    </w:p>
    <w:p w14:paraId="1D62A015" w14:textId="77777777" w:rsidR="008A130F" w:rsidRPr="00AD5FA3" w:rsidRDefault="008A130F" w:rsidP="00AD5FA3">
      <w:pPr>
        <w:pStyle w:val="Para1"/>
        <w:numPr>
          <w:ilvl w:val="0"/>
          <w:numId w:val="24"/>
        </w:numPr>
        <w:suppressLineNumbers/>
        <w:tabs>
          <w:tab w:val="clear" w:pos="360"/>
        </w:tabs>
        <w:suppressAutoHyphens/>
        <w:adjustRightInd w:val="0"/>
        <w:snapToGrid w:val="0"/>
        <w:rPr>
          <w:kern w:val="22"/>
          <w:szCs w:val="22"/>
          <w:lang w:eastAsia="en-CA"/>
        </w:rPr>
      </w:pPr>
      <w:r w:rsidRPr="00AD5FA3">
        <w:rPr>
          <w:kern w:val="22"/>
          <w:szCs w:val="22"/>
          <w:lang w:eastAsia="en-CA"/>
        </w:rPr>
        <w:lastRenderedPageBreak/>
        <w:t>Experts noted that standard ST.26</w:t>
      </w:r>
      <w:r w:rsidRPr="00AD5FA3">
        <w:rPr>
          <w:rStyle w:val="FootnoteReference"/>
          <w:kern w:val="22"/>
          <w:szCs w:val="22"/>
          <w:lang w:eastAsia="en-CA"/>
        </w:rPr>
        <w:footnoteReference w:id="18"/>
      </w:r>
      <w:r w:rsidRPr="00AD5FA3">
        <w:rPr>
          <w:kern w:val="22"/>
          <w:szCs w:val="22"/>
          <w:lang w:eastAsia="en-CA"/>
        </w:rPr>
        <w:t xml:space="preserve"> under the World Intellectual Property Organization (WIPO) on machine readability of nucleotide sequence listings may facilitate data consistency between patent information systems and INSDC, and </w:t>
      </w:r>
      <w:r w:rsidRPr="00AD5FA3">
        <w:rPr>
          <w:kern w:val="22"/>
          <w:szCs w:val="22"/>
        </w:rPr>
        <w:t>therefore</w:t>
      </w:r>
      <w:r w:rsidRPr="00AD5FA3">
        <w:rPr>
          <w:kern w:val="22"/>
          <w:szCs w:val="22"/>
          <w:lang w:eastAsia="en-CA"/>
        </w:rPr>
        <w:t xml:space="preserve"> facilitate comparison of patent information and accessions in INSDC.</w:t>
      </w:r>
    </w:p>
    <w:p w14:paraId="6BA41127" w14:textId="77777777" w:rsidR="008A130F" w:rsidRPr="00AD5FA3" w:rsidRDefault="008A130F" w:rsidP="00AD5FA3">
      <w:pPr>
        <w:pStyle w:val="Heading2"/>
        <w:suppressLineNumbers/>
        <w:tabs>
          <w:tab w:val="clear" w:pos="720"/>
        </w:tabs>
        <w:suppressAutoHyphens/>
        <w:adjustRightInd w:val="0"/>
        <w:snapToGrid w:val="0"/>
        <w:ind w:left="1134" w:hanging="567"/>
        <w:jc w:val="left"/>
        <w:rPr>
          <w:b w:val="0"/>
          <w:kern w:val="22"/>
          <w:szCs w:val="22"/>
          <w:lang w:eastAsia="en-CA"/>
        </w:rPr>
      </w:pPr>
      <w:r w:rsidRPr="00AD5FA3">
        <w:rPr>
          <w:kern w:val="22"/>
          <w:szCs w:val="22"/>
          <w:lang w:eastAsia="en-CA"/>
        </w:rPr>
        <w:t>B.</w:t>
      </w:r>
      <w:r w:rsidRPr="00AD5FA3">
        <w:rPr>
          <w:kern w:val="22"/>
          <w:szCs w:val="22"/>
          <w:lang w:eastAsia="en-CA"/>
        </w:rPr>
        <w:tab/>
        <w:t>Potential implications of the different groups for technologies and/or sectors in the life sciences</w:t>
      </w:r>
    </w:p>
    <w:p w14:paraId="103308F8" w14:textId="77777777" w:rsidR="008A130F" w:rsidRPr="00AD5FA3" w:rsidRDefault="008A130F" w:rsidP="00AD5FA3">
      <w:pPr>
        <w:pStyle w:val="Para1"/>
        <w:numPr>
          <w:ilvl w:val="0"/>
          <w:numId w:val="24"/>
        </w:numPr>
        <w:suppressLineNumbers/>
        <w:tabs>
          <w:tab w:val="clear" w:pos="360"/>
        </w:tabs>
        <w:suppressAutoHyphens/>
        <w:adjustRightInd w:val="0"/>
        <w:snapToGrid w:val="0"/>
        <w:rPr>
          <w:kern w:val="22"/>
          <w:szCs w:val="22"/>
        </w:rPr>
      </w:pPr>
      <w:r w:rsidRPr="00AD5FA3">
        <w:rPr>
          <w:kern w:val="22"/>
          <w:szCs w:val="22"/>
        </w:rPr>
        <w:t xml:space="preserve">Experts, </w:t>
      </w:r>
      <w:proofErr w:type="gramStart"/>
      <w:r w:rsidRPr="00AD5FA3">
        <w:rPr>
          <w:kern w:val="22"/>
          <w:szCs w:val="22"/>
        </w:rPr>
        <w:t>on the basis of</w:t>
      </w:r>
      <w:proofErr w:type="gramEnd"/>
      <w:r w:rsidRPr="00AD5FA3">
        <w:rPr>
          <w:kern w:val="22"/>
          <w:szCs w:val="22"/>
        </w:rPr>
        <w:t xml:space="preserve"> Study 1, on concept and scope, considered the coverage of the technologies enabled by digital sequence information and the use of digital sequence information in the different sectors in the life sciences. In the discussions, experts indicated that table 3 of Study</w:t>
      </w:r>
      <w:r w:rsidRPr="00AD5FA3">
        <w:rPr>
          <w:szCs w:val="22"/>
        </w:rPr>
        <w:t> </w:t>
      </w:r>
      <w:r w:rsidRPr="00AD5FA3">
        <w:rPr>
          <w:kern w:val="22"/>
          <w:szCs w:val="22"/>
        </w:rPr>
        <w:t>1, providing an overview of the reliance of different sectors on digital sequence information, was particularly useful.</w:t>
      </w:r>
    </w:p>
    <w:p w14:paraId="10EBD90E" w14:textId="77777777" w:rsidR="008A130F" w:rsidRPr="00AD5FA3" w:rsidRDefault="008A130F" w:rsidP="00AD5FA3">
      <w:pPr>
        <w:pStyle w:val="Para1"/>
        <w:numPr>
          <w:ilvl w:val="0"/>
          <w:numId w:val="24"/>
        </w:numPr>
        <w:suppressLineNumbers/>
        <w:tabs>
          <w:tab w:val="clear" w:pos="360"/>
        </w:tabs>
        <w:suppressAutoHyphens/>
        <w:adjustRightInd w:val="0"/>
        <w:snapToGrid w:val="0"/>
        <w:rPr>
          <w:kern w:val="22"/>
          <w:szCs w:val="22"/>
        </w:rPr>
      </w:pPr>
      <w:r w:rsidRPr="00AD5FA3">
        <w:rPr>
          <w:kern w:val="22"/>
          <w:szCs w:val="22"/>
        </w:rPr>
        <w:t>Experts noted that discussions on implications for life-science sectors was of a preliminary nature and that evaluating the implications of the different groups for the scope of digital sequence information would benefit from a deeper discussion, including:</w:t>
      </w:r>
    </w:p>
    <w:p w14:paraId="42F2A216" w14:textId="77777777" w:rsidR="008A130F" w:rsidRPr="00AD5FA3" w:rsidRDefault="008A130F" w:rsidP="00AD5FA3">
      <w:pPr>
        <w:pStyle w:val="Para1"/>
        <w:numPr>
          <w:ilvl w:val="1"/>
          <w:numId w:val="24"/>
        </w:numPr>
        <w:suppressLineNumbers/>
        <w:suppressAutoHyphens/>
        <w:adjustRightInd w:val="0"/>
        <w:snapToGrid w:val="0"/>
        <w:spacing w:before="0"/>
        <w:rPr>
          <w:kern w:val="22"/>
          <w:szCs w:val="22"/>
        </w:rPr>
      </w:pPr>
      <w:r w:rsidRPr="00AD5FA3">
        <w:rPr>
          <w:kern w:val="22"/>
          <w:szCs w:val="22"/>
        </w:rPr>
        <w:t xml:space="preserve">Considering the implications of the groups for different technologies, as opposed to </w:t>
      </w:r>
      <w:proofErr w:type="gramStart"/>
      <w:r w:rsidRPr="00AD5FA3">
        <w:rPr>
          <w:kern w:val="22"/>
          <w:szCs w:val="22"/>
        </w:rPr>
        <w:t>sectors;</w:t>
      </w:r>
      <w:proofErr w:type="gramEnd"/>
    </w:p>
    <w:p w14:paraId="71410214" w14:textId="77777777" w:rsidR="008A130F" w:rsidRPr="00AD5FA3" w:rsidRDefault="008A130F" w:rsidP="00AD5FA3">
      <w:pPr>
        <w:pStyle w:val="Para1"/>
        <w:numPr>
          <w:ilvl w:val="1"/>
          <w:numId w:val="24"/>
        </w:numPr>
        <w:suppressLineNumbers/>
        <w:suppressAutoHyphens/>
        <w:adjustRightInd w:val="0"/>
        <w:snapToGrid w:val="0"/>
        <w:spacing w:before="0"/>
        <w:rPr>
          <w:kern w:val="22"/>
          <w:szCs w:val="22"/>
        </w:rPr>
      </w:pPr>
      <w:r w:rsidRPr="00AD5FA3">
        <w:rPr>
          <w:kern w:val="22"/>
          <w:szCs w:val="22"/>
        </w:rPr>
        <w:t xml:space="preserve">Considering the benefit-sharing implications resulting from the different </w:t>
      </w:r>
      <w:proofErr w:type="gramStart"/>
      <w:r w:rsidRPr="00AD5FA3">
        <w:rPr>
          <w:kern w:val="22"/>
          <w:szCs w:val="22"/>
        </w:rPr>
        <w:t>Groups;</w:t>
      </w:r>
      <w:proofErr w:type="gramEnd"/>
    </w:p>
    <w:p w14:paraId="65F99C2B" w14:textId="77777777" w:rsidR="008A130F" w:rsidRPr="00AD5FA3" w:rsidRDefault="008A130F" w:rsidP="00AD5FA3">
      <w:pPr>
        <w:pStyle w:val="Para1"/>
        <w:numPr>
          <w:ilvl w:val="1"/>
          <w:numId w:val="24"/>
        </w:numPr>
        <w:suppressLineNumbers/>
        <w:suppressAutoHyphens/>
        <w:adjustRightInd w:val="0"/>
        <w:snapToGrid w:val="0"/>
        <w:spacing w:before="0"/>
        <w:rPr>
          <w:kern w:val="22"/>
          <w:szCs w:val="22"/>
        </w:rPr>
      </w:pPr>
      <w:r w:rsidRPr="00AD5FA3">
        <w:rPr>
          <w:kern w:val="22"/>
          <w:szCs w:val="22"/>
        </w:rPr>
        <w:t xml:space="preserve">Considering the implications of the use of digital sequence information by public and private scientists resulting from the different </w:t>
      </w:r>
      <w:proofErr w:type="gramStart"/>
      <w:r w:rsidRPr="00AD5FA3">
        <w:rPr>
          <w:kern w:val="22"/>
          <w:szCs w:val="22"/>
        </w:rPr>
        <w:t>groups;</w:t>
      </w:r>
      <w:proofErr w:type="gramEnd"/>
    </w:p>
    <w:p w14:paraId="33E914D5" w14:textId="77777777" w:rsidR="008A130F" w:rsidRPr="00AD5FA3" w:rsidRDefault="008A130F" w:rsidP="00AD5FA3">
      <w:pPr>
        <w:pStyle w:val="Para1"/>
        <w:numPr>
          <w:ilvl w:val="1"/>
          <w:numId w:val="24"/>
        </w:numPr>
        <w:suppressLineNumbers/>
        <w:suppressAutoHyphens/>
        <w:adjustRightInd w:val="0"/>
        <w:snapToGrid w:val="0"/>
        <w:spacing w:before="0"/>
        <w:rPr>
          <w:kern w:val="22"/>
          <w:szCs w:val="22"/>
        </w:rPr>
      </w:pPr>
      <w:r w:rsidRPr="00AD5FA3">
        <w:rPr>
          <w:kern w:val="22"/>
          <w:szCs w:val="22"/>
        </w:rPr>
        <w:t>The shift in bioprospecting from testing of natural products to screening of chemical libraries.</w:t>
      </w:r>
    </w:p>
    <w:p w14:paraId="0FD108D9" w14:textId="77777777" w:rsidR="008A130F" w:rsidRPr="00AD5FA3" w:rsidRDefault="008A130F" w:rsidP="00AD5FA3">
      <w:pPr>
        <w:pStyle w:val="Para1"/>
        <w:numPr>
          <w:ilvl w:val="0"/>
          <w:numId w:val="24"/>
        </w:numPr>
        <w:suppressLineNumbers/>
        <w:tabs>
          <w:tab w:val="clear" w:pos="360"/>
        </w:tabs>
        <w:suppressAutoHyphens/>
        <w:adjustRightInd w:val="0"/>
        <w:snapToGrid w:val="0"/>
        <w:rPr>
          <w:kern w:val="22"/>
          <w:szCs w:val="22"/>
        </w:rPr>
      </w:pPr>
      <w:r w:rsidRPr="00AD5FA3">
        <w:rPr>
          <w:kern w:val="22"/>
          <w:szCs w:val="22"/>
        </w:rPr>
        <w:t>In its limited deliberations on the implications for sectors in the life sciences, the AHTEG noted:</w:t>
      </w:r>
    </w:p>
    <w:p w14:paraId="614D1BA9" w14:textId="77777777" w:rsidR="008A130F" w:rsidRPr="00AD5FA3" w:rsidRDefault="008A130F" w:rsidP="00AD5FA3">
      <w:pPr>
        <w:pStyle w:val="Para1"/>
        <w:numPr>
          <w:ilvl w:val="1"/>
          <w:numId w:val="24"/>
        </w:numPr>
        <w:suppressLineNumbers/>
        <w:suppressAutoHyphens/>
        <w:adjustRightInd w:val="0"/>
        <w:snapToGrid w:val="0"/>
        <w:spacing w:before="0"/>
        <w:rPr>
          <w:kern w:val="22"/>
          <w:szCs w:val="22"/>
        </w:rPr>
      </w:pPr>
      <w:r w:rsidRPr="00AD5FA3">
        <w:rPr>
          <w:kern w:val="22"/>
          <w:szCs w:val="22"/>
        </w:rPr>
        <w:t xml:space="preserve">Challenges regarding traceability and enforceability which arise inherently from the inability to readily infer from metabolites their underlying DNA, RNA or </w:t>
      </w:r>
      <w:proofErr w:type="gramStart"/>
      <w:r w:rsidRPr="00AD5FA3">
        <w:rPr>
          <w:kern w:val="22"/>
          <w:szCs w:val="22"/>
        </w:rPr>
        <w:t>proteins;</w:t>
      </w:r>
      <w:proofErr w:type="gramEnd"/>
    </w:p>
    <w:p w14:paraId="662B1063" w14:textId="77777777" w:rsidR="008A130F" w:rsidRPr="00AD5FA3" w:rsidRDefault="008A130F" w:rsidP="00AD5FA3">
      <w:pPr>
        <w:pStyle w:val="Para1"/>
        <w:numPr>
          <w:ilvl w:val="1"/>
          <w:numId w:val="24"/>
        </w:numPr>
        <w:suppressLineNumbers/>
        <w:suppressAutoHyphens/>
        <w:adjustRightInd w:val="0"/>
        <w:snapToGrid w:val="0"/>
        <w:spacing w:before="0"/>
        <w:rPr>
          <w:kern w:val="22"/>
          <w:szCs w:val="22"/>
        </w:rPr>
      </w:pPr>
      <w:r w:rsidRPr="00AD5FA3">
        <w:rPr>
          <w:kern w:val="22"/>
          <w:szCs w:val="22"/>
        </w:rPr>
        <w:t xml:space="preserve">That data and information concerning metabolites, as proposed in Group 3, is important for research in the healthcare and pharmaceutical </w:t>
      </w:r>
      <w:proofErr w:type="gramStart"/>
      <w:r w:rsidRPr="00AD5FA3">
        <w:rPr>
          <w:kern w:val="22"/>
          <w:szCs w:val="22"/>
        </w:rPr>
        <w:t>sector;</w:t>
      </w:r>
      <w:proofErr w:type="gramEnd"/>
    </w:p>
    <w:p w14:paraId="1D2098AF" w14:textId="77777777" w:rsidR="008A130F" w:rsidRPr="00AD5FA3" w:rsidRDefault="008A130F" w:rsidP="00AD5FA3">
      <w:pPr>
        <w:pStyle w:val="Para1"/>
        <w:numPr>
          <w:ilvl w:val="1"/>
          <w:numId w:val="24"/>
        </w:numPr>
        <w:suppressLineNumbers/>
        <w:suppressAutoHyphens/>
        <w:adjustRightInd w:val="0"/>
        <w:snapToGrid w:val="0"/>
        <w:spacing w:before="0"/>
        <w:rPr>
          <w:kern w:val="22"/>
          <w:szCs w:val="22"/>
        </w:rPr>
      </w:pPr>
      <w:r w:rsidRPr="00AD5FA3">
        <w:rPr>
          <w:kern w:val="22"/>
          <w:szCs w:val="22"/>
        </w:rPr>
        <w:t>The extent of processing across the different groups is indicative of the correspondingly higher amount of effort required to realize value from a genetic resource and this may be a consideration for traceability and/or benefit-sharing, which may require a sector-based approach.</w:t>
      </w:r>
    </w:p>
    <w:p w14:paraId="068E2893" w14:textId="26907B88" w:rsidR="008A130F" w:rsidRPr="00AD5FA3" w:rsidRDefault="008A130F" w:rsidP="00AD5FA3">
      <w:pPr>
        <w:pStyle w:val="Para1"/>
        <w:numPr>
          <w:ilvl w:val="0"/>
          <w:numId w:val="24"/>
        </w:numPr>
        <w:suppressLineNumbers/>
        <w:tabs>
          <w:tab w:val="clear" w:pos="360"/>
        </w:tabs>
        <w:suppressAutoHyphens/>
        <w:adjustRightInd w:val="0"/>
        <w:snapToGrid w:val="0"/>
        <w:rPr>
          <w:kern w:val="22"/>
          <w:szCs w:val="22"/>
        </w:rPr>
      </w:pPr>
      <w:r w:rsidRPr="00AD5FA3">
        <w:rPr>
          <w:kern w:val="22"/>
          <w:szCs w:val="22"/>
        </w:rPr>
        <w:t>Experts highlighted the importance of having legal certainty regarding usage of digital sequence information for all sectors</w:t>
      </w:r>
      <w:r w:rsidR="00C91906">
        <w:rPr>
          <w:kern w:val="22"/>
          <w:szCs w:val="22"/>
        </w:rPr>
        <w:t>;</w:t>
      </w:r>
      <w:r w:rsidRPr="00AD5FA3">
        <w:rPr>
          <w:kern w:val="22"/>
          <w:szCs w:val="22"/>
        </w:rPr>
        <w:t xml:space="preserve"> therefore</w:t>
      </w:r>
      <w:r w:rsidR="006A2A6A">
        <w:rPr>
          <w:kern w:val="22"/>
          <w:szCs w:val="22"/>
        </w:rPr>
        <w:t>,</w:t>
      </w:r>
      <w:r w:rsidRPr="00AD5FA3">
        <w:rPr>
          <w:kern w:val="22"/>
          <w:szCs w:val="22"/>
        </w:rPr>
        <w:t xml:space="preserve"> any approach to benefit-sharing should provide legal certainty, incentivize the use of digital sequence </w:t>
      </w:r>
      <w:proofErr w:type="gramStart"/>
      <w:r w:rsidRPr="00AD5FA3">
        <w:rPr>
          <w:kern w:val="22"/>
          <w:szCs w:val="22"/>
        </w:rPr>
        <w:t>information</w:t>
      </w:r>
      <w:proofErr w:type="gramEnd"/>
      <w:r w:rsidRPr="00AD5FA3">
        <w:rPr>
          <w:kern w:val="22"/>
          <w:szCs w:val="22"/>
        </w:rPr>
        <w:t xml:space="preserve"> and decrease unnecessary burden</w:t>
      </w:r>
      <w:r w:rsidR="004E36A6">
        <w:rPr>
          <w:kern w:val="22"/>
          <w:szCs w:val="22"/>
        </w:rPr>
        <w:t>s</w:t>
      </w:r>
      <w:r w:rsidRPr="00AD5FA3">
        <w:rPr>
          <w:kern w:val="22"/>
          <w:szCs w:val="22"/>
        </w:rPr>
        <w:t xml:space="preserve"> in monitoring, tracing, and tracking requirements.</w:t>
      </w:r>
    </w:p>
    <w:p w14:paraId="16B74F52" w14:textId="77777777" w:rsidR="008A130F" w:rsidRPr="00AD5FA3" w:rsidRDefault="008A130F" w:rsidP="00AD5FA3">
      <w:pPr>
        <w:pStyle w:val="Heading2"/>
        <w:suppressLineNumbers/>
        <w:tabs>
          <w:tab w:val="clear" w:pos="720"/>
        </w:tabs>
        <w:suppressAutoHyphens/>
        <w:adjustRightInd w:val="0"/>
        <w:snapToGrid w:val="0"/>
        <w:ind w:left="1276" w:hanging="567"/>
        <w:jc w:val="left"/>
        <w:rPr>
          <w:b w:val="0"/>
          <w:kern w:val="22"/>
          <w:szCs w:val="22"/>
        </w:rPr>
      </w:pPr>
      <w:r w:rsidRPr="00AD5FA3">
        <w:rPr>
          <w:kern w:val="22"/>
          <w:szCs w:val="22"/>
        </w:rPr>
        <w:t>C.</w:t>
      </w:r>
      <w:r w:rsidRPr="00AD5FA3">
        <w:rPr>
          <w:kern w:val="22"/>
          <w:szCs w:val="22"/>
        </w:rPr>
        <w:tab/>
        <w:t>Potential implications of the different groups or options concerning measures governing access, benefit-</w:t>
      </w:r>
      <w:proofErr w:type="gramStart"/>
      <w:r w:rsidRPr="00AD5FA3">
        <w:rPr>
          <w:kern w:val="22"/>
          <w:szCs w:val="22"/>
        </w:rPr>
        <w:t>sharing</w:t>
      </w:r>
      <w:proofErr w:type="gramEnd"/>
      <w:r w:rsidRPr="00AD5FA3">
        <w:rPr>
          <w:kern w:val="22"/>
          <w:szCs w:val="22"/>
        </w:rPr>
        <w:t xml:space="preserve"> and compliance</w:t>
      </w:r>
    </w:p>
    <w:p w14:paraId="116AADF2" w14:textId="4066A466" w:rsidR="008A130F" w:rsidRPr="00AD5FA3" w:rsidRDefault="008A130F" w:rsidP="00AD5FA3">
      <w:pPr>
        <w:pStyle w:val="Para1"/>
        <w:numPr>
          <w:ilvl w:val="0"/>
          <w:numId w:val="24"/>
        </w:numPr>
        <w:suppressLineNumbers/>
        <w:tabs>
          <w:tab w:val="clear" w:pos="360"/>
        </w:tabs>
        <w:suppressAutoHyphens/>
        <w:adjustRightInd w:val="0"/>
        <w:snapToGrid w:val="0"/>
        <w:rPr>
          <w:kern w:val="22"/>
          <w:szCs w:val="22"/>
        </w:rPr>
      </w:pPr>
      <w:r w:rsidRPr="00AD5FA3">
        <w:rPr>
          <w:kern w:val="22"/>
          <w:szCs w:val="22"/>
        </w:rPr>
        <w:t>In considering the study on domestic measures, experts acknowledged that some countries are currently regulating digital sequence information, others may be waiting for international consensus on this issue under the Convention and in other forums, and others have stated that they do not intend to regulate it at all.</w:t>
      </w:r>
    </w:p>
    <w:p w14:paraId="449FD662" w14:textId="77777777" w:rsidR="008A130F" w:rsidRPr="00AD5FA3" w:rsidRDefault="008A130F" w:rsidP="00AD5FA3">
      <w:pPr>
        <w:pStyle w:val="Para1"/>
        <w:numPr>
          <w:ilvl w:val="0"/>
          <w:numId w:val="24"/>
        </w:numPr>
        <w:suppressLineNumbers/>
        <w:tabs>
          <w:tab w:val="clear" w:pos="360"/>
        </w:tabs>
        <w:suppressAutoHyphens/>
        <w:adjustRightInd w:val="0"/>
        <w:snapToGrid w:val="0"/>
        <w:rPr>
          <w:kern w:val="22"/>
          <w:szCs w:val="22"/>
        </w:rPr>
      </w:pPr>
      <w:r w:rsidRPr="00AD5FA3">
        <w:rPr>
          <w:kern w:val="22"/>
          <w:szCs w:val="22"/>
        </w:rPr>
        <w:t xml:space="preserve">The experts noted that the multiplicity of different ABS national frameworks addressing digital sequence information on genetic resources poses challenges for users, including those involved in basic non-commercial research, academic </w:t>
      </w:r>
      <w:proofErr w:type="gramStart"/>
      <w:r w:rsidRPr="00AD5FA3">
        <w:rPr>
          <w:kern w:val="22"/>
          <w:szCs w:val="22"/>
        </w:rPr>
        <w:t>research</w:t>
      </w:r>
      <w:proofErr w:type="gramEnd"/>
      <w:r w:rsidRPr="00AD5FA3">
        <w:rPr>
          <w:kern w:val="22"/>
          <w:szCs w:val="22"/>
        </w:rPr>
        <w:t xml:space="preserve"> and small and medium-sized enterprises.</w:t>
      </w:r>
    </w:p>
    <w:p w14:paraId="42F053A7" w14:textId="525625E3" w:rsidR="008A130F" w:rsidRPr="00AD5FA3" w:rsidRDefault="008A130F" w:rsidP="00AD5FA3">
      <w:pPr>
        <w:pStyle w:val="Para1"/>
        <w:numPr>
          <w:ilvl w:val="0"/>
          <w:numId w:val="24"/>
        </w:numPr>
        <w:suppressLineNumbers/>
        <w:tabs>
          <w:tab w:val="clear" w:pos="360"/>
        </w:tabs>
        <w:suppressAutoHyphens/>
        <w:adjustRightInd w:val="0"/>
        <w:snapToGrid w:val="0"/>
        <w:rPr>
          <w:kern w:val="22"/>
          <w:szCs w:val="22"/>
        </w:rPr>
      </w:pPr>
      <w:r w:rsidRPr="00AD5FA3">
        <w:rPr>
          <w:kern w:val="22"/>
          <w:szCs w:val="22"/>
        </w:rPr>
        <w:lastRenderedPageBreak/>
        <w:t>It was noted that digital sequence information on genetic resources may result, directly or indirectly, from utilization of genetic resources.</w:t>
      </w:r>
    </w:p>
    <w:p w14:paraId="18C616A5" w14:textId="77777777" w:rsidR="008A130F" w:rsidRPr="00AD5FA3" w:rsidRDefault="008A130F" w:rsidP="00AD5FA3">
      <w:pPr>
        <w:pStyle w:val="Para1"/>
        <w:numPr>
          <w:ilvl w:val="0"/>
          <w:numId w:val="24"/>
        </w:numPr>
        <w:suppressLineNumbers/>
        <w:tabs>
          <w:tab w:val="clear" w:pos="360"/>
        </w:tabs>
        <w:suppressAutoHyphens/>
        <w:adjustRightInd w:val="0"/>
        <w:snapToGrid w:val="0"/>
        <w:rPr>
          <w:kern w:val="22"/>
          <w:szCs w:val="22"/>
        </w:rPr>
      </w:pPr>
      <w:r w:rsidRPr="00AD5FA3">
        <w:rPr>
          <w:kern w:val="22"/>
          <w:szCs w:val="22"/>
        </w:rPr>
        <w:t>In this regard, the importance of a concerted and cost-effective international approach to digital sequence information on genetic resources was highlighted, and experts noted possible approaches, including measures at the time of access (noting, for example, flat-fee access or creative commons licensing approaches, database access agreements), open access with benefit-sharing triggered by utilization or commercialization, and a possible multilateral approach.</w:t>
      </w:r>
    </w:p>
    <w:p w14:paraId="025F7DC7" w14:textId="497855EE" w:rsidR="008A130F" w:rsidRPr="00AD5FA3" w:rsidRDefault="008A130F" w:rsidP="00AD5FA3">
      <w:pPr>
        <w:pStyle w:val="Para1"/>
        <w:numPr>
          <w:ilvl w:val="0"/>
          <w:numId w:val="24"/>
        </w:numPr>
        <w:suppressLineNumbers/>
        <w:tabs>
          <w:tab w:val="clear" w:pos="360"/>
        </w:tabs>
        <w:suppressAutoHyphens/>
        <w:adjustRightInd w:val="0"/>
        <w:snapToGrid w:val="0"/>
        <w:rPr>
          <w:kern w:val="22"/>
          <w:szCs w:val="22"/>
        </w:rPr>
      </w:pPr>
      <w:r w:rsidRPr="00AD5FA3">
        <w:rPr>
          <w:kern w:val="22"/>
          <w:szCs w:val="22"/>
        </w:rPr>
        <w:t>The experts noted that the discussion on potential implications for the different groups concerning measures governing access, benefit-sharing and compliance was of a preliminary nature, and it was noted that this issue would benefit from further discussion. In general, experts noted that the implications of the different groups concerning measures governing access, benefit-sharing and compliance would depend on the different approach to benefit-sharing that might be taken. For example, it was noted that access measures would be unnecessary in a bounded openness model</w:t>
      </w:r>
      <w:r w:rsidR="00F57188">
        <w:rPr>
          <w:kern w:val="22"/>
          <w:szCs w:val="22"/>
        </w:rPr>
        <w:t>,</w:t>
      </w:r>
      <w:r w:rsidRPr="00AD5FA3">
        <w:rPr>
          <w:kern w:val="22"/>
          <w:szCs w:val="22"/>
        </w:rPr>
        <w:t xml:space="preserve"> and other multilateral approaches in which utilization or commercialization would trigger benefit-sharing.</w:t>
      </w:r>
    </w:p>
    <w:p w14:paraId="2468F9DC" w14:textId="53A45DA3" w:rsidR="008A130F" w:rsidRPr="00AD5FA3" w:rsidRDefault="00F57188" w:rsidP="00AD5FA3">
      <w:pPr>
        <w:pStyle w:val="Heading1"/>
        <w:suppressLineNumbers/>
        <w:tabs>
          <w:tab w:val="clear" w:pos="720"/>
          <w:tab w:val="left" w:pos="567"/>
        </w:tabs>
        <w:suppressAutoHyphens/>
        <w:adjustRightInd w:val="0"/>
        <w:snapToGrid w:val="0"/>
        <w:spacing w:before="120"/>
        <w:rPr>
          <w:rFonts w:ascii="Times New Roman Bold" w:hAnsi="Times New Roman Bold" w:cs="Times New Roman Bold"/>
          <w:b w:val="0"/>
          <w:kern w:val="22"/>
          <w:szCs w:val="22"/>
        </w:rPr>
      </w:pPr>
      <w:r w:rsidRPr="00AD5FA3">
        <w:rPr>
          <w:rFonts w:ascii="Times New Roman Bold" w:hAnsi="Times New Roman Bold" w:cs="Times New Roman Bold"/>
          <w:bCs/>
          <w:snapToGrid w:val="0"/>
          <w:kern w:val="22"/>
          <w:szCs w:val="22"/>
        </w:rPr>
        <w:t>III.</w:t>
      </w:r>
      <w:r w:rsidRPr="00AD5FA3">
        <w:rPr>
          <w:rFonts w:ascii="Times New Roman Bold" w:hAnsi="Times New Roman Bold" w:cs="Times New Roman Bold"/>
          <w:bCs/>
          <w:snapToGrid w:val="0"/>
          <w:kern w:val="22"/>
          <w:szCs w:val="22"/>
        </w:rPr>
        <w:tab/>
        <w:t>Identification of key areas for capacity-building</w:t>
      </w:r>
    </w:p>
    <w:p w14:paraId="6A463A19" w14:textId="35AA1F52" w:rsidR="008A130F" w:rsidRPr="00AD5FA3" w:rsidRDefault="008A130F" w:rsidP="00AD5FA3">
      <w:pPr>
        <w:pStyle w:val="Para1"/>
        <w:numPr>
          <w:ilvl w:val="0"/>
          <w:numId w:val="24"/>
        </w:numPr>
        <w:suppressLineNumbers/>
        <w:tabs>
          <w:tab w:val="clear" w:pos="360"/>
        </w:tabs>
        <w:suppressAutoHyphens/>
        <w:adjustRightInd w:val="0"/>
        <w:snapToGrid w:val="0"/>
        <w:rPr>
          <w:kern w:val="22"/>
          <w:szCs w:val="22"/>
        </w:rPr>
      </w:pPr>
      <w:r w:rsidRPr="00AD5FA3">
        <w:rPr>
          <w:kern w:val="22"/>
          <w:szCs w:val="22"/>
        </w:rPr>
        <w:t xml:space="preserve">The experts highlighted that capacity-building was critical for digital sequence information on genetic resources, including the capacity of countries to develop their endogenous research and to identify, understand, </w:t>
      </w:r>
      <w:proofErr w:type="gramStart"/>
      <w:r w:rsidRPr="00AD5FA3">
        <w:rPr>
          <w:kern w:val="22"/>
          <w:szCs w:val="22"/>
        </w:rPr>
        <w:t>monitor</w:t>
      </w:r>
      <w:proofErr w:type="gramEnd"/>
      <w:r w:rsidRPr="00AD5FA3">
        <w:rPr>
          <w:kern w:val="22"/>
          <w:szCs w:val="22"/>
        </w:rPr>
        <w:t xml:space="preserve"> and manage their own biodiversity.</w:t>
      </w:r>
    </w:p>
    <w:p w14:paraId="232FC55F" w14:textId="5A8050E6" w:rsidR="008A130F" w:rsidRPr="00AD5FA3" w:rsidRDefault="008A130F" w:rsidP="00AD5FA3">
      <w:pPr>
        <w:pStyle w:val="Para1"/>
        <w:numPr>
          <w:ilvl w:val="0"/>
          <w:numId w:val="24"/>
        </w:numPr>
        <w:suppressLineNumbers/>
        <w:tabs>
          <w:tab w:val="clear" w:pos="360"/>
        </w:tabs>
        <w:suppressAutoHyphens/>
        <w:adjustRightInd w:val="0"/>
        <w:snapToGrid w:val="0"/>
        <w:rPr>
          <w:kern w:val="22"/>
          <w:szCs w:val="22"/>
        </w:rPr>
      </w:pPr>
      <w:r w:rsidRPr="00AD5FA3">
        <w:rPr>
          <w:kern w:val="22"/>
          <w:szCs w:val="22"/>
        </w:rPr>
        <w:t xml:space="preserve">It was suggested that capacity-building to utilize genetic resources and digital sequence information should be integrated in broader capacity-building initiatives/strategies, </w:t>
      </w:r>
      <w:proofErr w:type="gramStart"/>
      <w:r w:rsidRPr="00AD5FA3">
        <w:rPr>
          <w:kern w:val="22"/>
          <w:szCs w:val="22"/>
        </w:rPr>
        <w:t>adapted</w:t>
      </w:r>
      <w:proofErr w:type="gramEnd"/>
      <w:r w:rsidRPr="00AD5FA3">
        <w:rPr>
          <w:kern w:val="22"/>
          <w:szCs w:val="22"/>
        </w:rPr>
        <w:t xml:space="preserve"> and tailored to the needs of each country and research institutions, and take into account the needs and specificities associated with carrying out research in different types of environments (for example, marine versus terrestrial).</w:t>
      </w:r>
    </w:p>
    <w:p w14:paraId="7AB3A3C0" w14:textId="77777777" w:rsidR="008A130F" w:rsidRPr="00AD5FA3" w:rsidRDefault="008A130F" w:rsidP="00AD5FA3">
      <w:pPr>
        <w:pStyle w:val="Para1"/>
        <w:numPr>
          <w:ilvl w:val="0"/>
          <w:numId w:val="24"/>
        </w:numPr>
        <w:suppressLineNumbers/>
        <w:tabs>
          <w:tab w:val="clear" w:pos="360"/>
        </w:tabs>
        <w:suppressAutoHyphens/>
        <w:adjustRightInd w:val="0"/>
        <w:snapToGrid w:val="0"/>
        <w:rPr>
          <w:kern w:val="22"/>
          <w:szCs w:val="22"/>
        </w:rPr>
      </w:pPr>
      <w:r w:rsidRPr="00AD5FA3">
        <w:rPr>
          <w:kern w:val="22"/>
          <w:szCs w:val="22"/>
        </w:rPr>
        <w:t>The need to secure appropriate funding and support for development and maintenance of scientific infrastructure was emphasized.</w:t>
      </w:r>
    </w:p>
    <w:p w14:paraId="589DFF93" w14:textId="07AC65AB" w:rsidR="008A130F" w:rsidRPr="00AD5FA3" w:rsidRDefault="008A130F" w:rsidP="00AD5FA3">
      <w:pPr>
        <w:pStyle w:val="Para1"/>
        <w:numPr>
          <w:ilvl w:val="0"/>
          <w:numId w:val="24"/>
        </w:numPr>
        <w:suppressLineNumbers/>
        <w:tabs>
          <w:tab w:val="clear" w:pos="360"/>
        </w:tabs>
        <w:suppressAutoHyphens/>
        <w:adjustRightInd w:val="0"/>
        <w:snapToGrid w:val="0"/>
        <w:rPr>
          <w:kern w:val="22"/>
          <w:szCs w:val="22"/>
        </w:rPr>
      </w:pPr>
      <w:r w:rsidRPr="00AD5FA3">
        <w:rPr>
          <w:kern w:val="22"/>
          <w:szCs w:val="22"/>
        </w:rPr>
        <w:t xml:space="preserve">Experts discussed capacity-building as a form of non-monetary benefit-sharing. It was noted that capacity-building initiatives intended as a form of benefit-sharing should </w:t>
      </w:r>
      <w:proofErr w:type="gramStart"/>
      <w:r w:rsidRPr="00AD5FA3">
        <w:rPr>
          <w:kern w:val="22"/>
          <w:szCs w:val="22"/>
        </w:rPr>
        <w:t>take into account</w:t>
      </w:r>
      <w:proofErr w:type="gramEnd"/>
      <w:r w:rsidRPr="00AD5FA3">
        <w:rPr>
          <w:kern w:val="22"/>
          <w:szCs w:val="22"/>
        </w:rPr>
        <w:t xml:space="preserve"> the socioeconomic contexts of provider countries and be designed to contribute to enhancing the endogenous research capacities of these countries.</w:t>
      </w:r>
    </w:p>
    <w:p w14:paraId="406289F0" w14:textId="7BC509FD" w:rsidR="008A130F" w:rsidRPr="00AD5FA3" w:rsidRDefault="008A130F" w:rsidP="00AD5FA3">
      <w:pPr>
        <w:pStyle w:val="Para1"/>
        <w:numPr>
          <w:ilvl w:val="0"/>
          <w:numId w:val="24"/>
        </w:numPr>
        <w:suppressLineNumbers/>
        <w:tabs>
          <w:tab w:val="clear" w:pos="360"/>
        </w:tabs>
        <w:suppressAutoHyphens/>
        <w:adjustRightInd w:val="0"/>
        <w:snapToGrid w:val="0"/>
        <w:rPr>
          <w:kern w:val="22"/>
          <w:szCs w:val="22"/>
        </w:rPr>
      </w:pPr>
      <w:r w:rsidRPr="00AD5FA3">
        <w:rPr>
          <w:kern w:val="22"/>
          <w:szCs w:val="22"/>
        </w:rPr>
        <w:t>In discussing key stakeholders for capacity-building related to digital sequence information, experts agreed:</w:t>
      </w:r>
    </w:p>
    <w:p w14:paraId="1F52865E" w14:textId="77777777" w:rsidR="008A130F" w:rsidRPr="00AD5FA3" w:rsidRDefault="008A130F" w:rsidP="00AD5FA3">
      <w:pPr>
        <w:pStyle w:val="Para1"/>
        <w:numPr>
          <w:ilvl w:val="1"/>
          <w:numId w:val="24"/>
        </w:numPr>
        <w:suppressLineNumbers/>
        <w:suppressAutoHyphens/>
        <w:adjustRightInd w:val="0"/>
        <w:snapToGrid w:val="0"/>
        <w:spacing w:before="0"/>
        <w:rPr>
          <w:kern w:val="22"/>
          <w:szCs w:val="22"/>
        </w:rPr>
      </w:pPr>
      <w:r w:rsidRPr="00AD5FA3">
        <w:rPr>
          <w:kern w:val="22"/>
          <w:szCs w:val="22"/>
        </w:rPr>
        <w:t xml:space="preserve">On the need to build the capacity of national focal points and regulators/legislators as well as indigenous peoples and local communities to understand issues related to digital sequence </w:t>
      </w:r>
      <w:proofErr w:type="gramStart"/>
      <w:r w:rsidRPr="00AD5FA3">
        <w:rPr>
          <w:kern w:val="22"/>
          <w:szCs w:val="22"/>
        </w:rPr>
        <w:t>information;</w:t>
      </w:r>
      <w:proofErr w:type="gramEnd"/>
    </w:p>
    <w:p w14:paraId="3BF9973F" w14:textId="77777777" w:rsidR="008A130F" w:rsidRPr="00AD5FA3" w:rsidRDefault="008A130F" w:rsidP="00AD5FA3">
      <w:pPr>
        <w:pStyle w:val="Para1"/>
        <w:numPr>
          <w:ilvl w:val="1"/>
          <w:numId w:val="24"/>
        </w:numPr>
        <w:suppressLineNumbers/>
        <w:suppressAutoHyphens/>
        <w:adjustRightInd w:val="0"/>
        <w:snapToGrid w:val="0"/>
        <w:spacing w:before="0"/>
        <w:rPr>
          <w:kern w:val="22"/>
          <w:szCs w:val="22"/>
        </w:rPr>
      </w:pPr>
      <w:r w:rsidRPr="00AD5FA3">
        <w:rPr>
          <w:kern w:val="22"/>
          <w:szCs w:val="22"/>
        </w:rPr>
        <w:t xml:space="preserve">On the importance of ensuring engagement and collaboration among different governmental agencies at the domestic </w:t>
      </w:r>
      <w:proofErr w:type="gramStart"/>
      <w:r w:rsidRPr="00AD5FA3">
        <w:rPr>
          <w:kern w:val="22"/>
          <w:szCs w:val="22"/>
        </w:rPr>
        <w:t>level;</w:t>
      </w:r>
      <w:proofErr w:type="gramEnd"/>
    </w:p>
    <w:p w14:paraId="712C1038" w14:textId="77777777" w:rsidR="008A130F" w:rsidRPr="00AD5FA3" w:rsidRDefault="008A130F" w:rsidP="00AD5FA3">
      <w:pPr>
        <w:pStyle w:val="Para1"/>
        <w:numPr>
          <w:ilvl w:val="1"/>
          <w:numId w:val="24"/>
        </w:numPr>
        <w:suppressLineNumbers/>
        <w:suppressAutoHyphens/>
        <w:adjustRightInd w:val="0"/>
        <w:snapToGrid w:val="0"/>
        <w:spacing w:before="0"/>
        <w:rPr>
          <w:kern w:val="22"/>
          <w:szCs w:val="22"/>
        </w:rPr>
      </w:pPr>
      <w:r w:rsidRPr="00AD5FA3">
        <w:rPr>
          <w:kern w:val="22"/>
          <w:szCs w:val="22"/>
        </w:rPr>
        <w:t xml:space="preserve">On the need for universities, </w:t>
      </w:r>
      <w:r w:rsidRPr="00AD5FA3">
        <w:rPr>
          <w:i/>
          <w:kern w:val="22"/>
          <w:szCs w:val="22"/>
        </w:rPr>
        <w:t>ex situ</w:t>
      </w:r>
      <w:r w:rsidRPr="00AD5FA3">
        <w:rPr>
          <w:kern w:val="22"/>
          <w:szCs w:val="22"/>
        </w:rPr>
        <w:t xml:space="preserve"> collections, research institutions, the private sector, and institutions working on bioinformatics to play a role in capacity-building related to digital sequence information.</w:t>
      </w:r>
    </w:p>
    <w:p w14:paraId="4277275C" w14:textId="77777777" w:rsidR="008A130F" w:rsidRPr="00AD5FA3" w:rsidRDefault="008A130F" w:rsidP="00AD5FA3">
      <w:pPr>
        <w:pStyle w:val="Para1"/>
        <w:numPr>
          <w:ilvl w:val="0"/>
          <w:numId w:val="24"/>
        </w:numPr>
        <w:suppressLineNumbers/>
        <w:tabs>
          <w:tab w:val="clear" w:pos="360"/>
        </w:tabs>
        <w:suppressAutoHyphens/>
        <w:adjustRightInd w:val="0"/>
        <w:snapToGrid w:val="0"/>
        <w:rPr>
          <w:kern w:val="22"/>
          <w:szCs w:val="22"/>
        </w:rPr>
      </w:pPr>
      <w:r w:rsidRPr="00AD5FA3">
        <w:rPr>
          <w:kern w:val="22"/>
          <w:szCs w:val="22"/>
        </w:rPr>
        <w:t>Experts identified the following key areas for potential capacity-building:</w:t>
      </w:r>
    </w:p>
    <w:p w14:paraId="702DC75D" w14:textId="77777777" w:rsidR="008A130F" w:rsidRPr="00AD5FA3" w:rsidDel="007263CC" w:rsidRDefault="008A130F" w:rsidP="00AD5FA3">
      <w:pPr>
        <w:pStyle w:val="Para1"/>
        <w:numPr>
          <w:ilvl w:val="1"/>
          <w:numId w:val="24"/>
        </w:numPr>
        <w:suppressLineNumbers/>
        <w:suppressAutoHyphens/>
        <w:adjustRightInd w:val="0"/>
        <w:snapToGrid w:val="0"/>
        <w:spacing w:before="0"/>
        <w:rPr>
          <w:kern w:val="22"/>
          <w:szCs w:val="22"/>
        </w:rPr>
      </w:pPr>
      <w:r w:rsidRPr="00AD5FA3" w:rsidDel="007263CC">
        <w:rPr>
          <w:kern w:val="22"/>
          <w:szCs w:val="22"/>
        </w:rPr>
        <w:t>General understanding of issues related to digital sequence information</w:t>
      </w:r>
      <w:r w:rsidRPr="00AD5FA3">
        <w:rPr>
          <w:kern w:val="22"/>
          <w:szCs w:val="22"/>
        </w:rPr>
        <w:t xml:space="preserve">, including the relevance of the economics of information to better understand links between access and benefit-sharing and digital sequence </w:t>
      </w:r>
      <w:proofErr w:type="gramStart"/>
      <w:r w:rsidRPr="00AD5FA3">
        <w:rPr>
          <w:kern w:val="22"/>
          <w:szCs w:val="22"/>
        </w:rPr>
        <w:t>information</w:t>
      </w:r>
      <w:r w:rsidRPr="00AD5FA3" w:rsidDel="007263CC">
        <w:rPr>
          <w:kern w:val="22"/>
          <w:szCs w:val="22"/>
        </w:rPr>
        <w:t>;</w:t>
      </w:r>
      <w:proofErr w:type="gramEnd"/>
    </w:p>
    <w:p w14:paraId="27463DE9" w14:textId="77777777" w:rsidR="008A130F" w:rsidRPr="00AD5FA3" w:rsidRDefault="008A130F" w:rsidP="00AD5FA3">
      <w:pPr>
        <w:pStyle w:val="Para1"/>
        <w:numPr>
          <w:ilvl w:val="1"/>
          <w:numId w:val="24"/>
        </w:numPr>
        <w:suppressLineNumbers/>
        <w:suppressAutoHyphens/>
        <w:adjustRightInd w:val="0"/>
        <w:snapToGrid w:val="0"/>
        <w:spacing w:before="0"/>
        <w:rPr>
          <w:kern w:val="22"/>
          <w:szCs w:val="22"/>
        </w:rPr>
      </w:pPr>
      <w:r w:rsidRPr="00AD5FA3">
        <w:rPr>
          <w:kern w:val="22"/>
          <w:szCs w:val="22"/>
        </w:rPr>
        <w:t xml:space="preserve">Understanding of the steps involved in the research and development of different products along value chains based on genetic resources/digital sequence </w:t>
      </w:r>
      <w:proofErr w:type="gramStart"/>
      <w:r w:rsidRPr="00AD5FA3">
        <w:rPr>
          <w:kern w:val="22"/>
          <w:szCs w:val="22"/>
        </w:rPr>
        <w:t>information;</w:t>
      </w:r>
      <w:proofErr w:type="gramEnd"/>
    </w:p>
    <w:p w14:paraId="4CC1E8B0" w14:textId="77777777" w:rsidR="008A130F" w:rsidRPr="00AD5FA3" w:rsidRDefault="008A130F" w:rsidP="00AD5FA3">
      <w:pPr>
        <w:pStyle w:val="ListParagraph"/>
        <w:numPr>
          <w:ilvl w:val="1"/>
          <w:numId w:val="24"/>
        </w:numPr>
        <w:suppressLineNumbers/>
        <w:suppressAutoHyphens/>
        <w:adjustRightInd w:val="0"/>
        <w:snapToGrid w:val="0"/>
        <w:spacing w:after="120"/>
        <w:contextualSpacing w:val="0"/>
        <w:rPr>
          <w:kern w:val="22"/>
          <w:szCs w:val="22"/>
        </w:rPr>
      </w:pPr>
      <w:r w:rsidRPr="00AD5FA3">
        <w:rPr>
          <w:snapToGrid w:val="0"/>
          <w:kern w:val="22"/>
          <w:szCs w:val="22"/>
        </w:rPr>
        <w:t xml:space="preserve">Analysis and processing of big data related to digital sequence </w:t>
      </w:r>
      <w:proofErr w:type="gramStart"/>
      <w:r w:rsidRPr="00AD5FA3">
        <w:rPr>
          <w:snapToGrid w:val="0"/>
          <w:kern w:val="22"/>
          <w:szCs w:val="22"/>
        </w:rPr>
        <w:t>information;</w:t>
      </w:r>
      <w:proofErr w:type="gramEnd"/>
    </w:p>
    <w:p w14:paraId="460887FF" w14:textId="77777777" w:rsidR="008A130F" w:rsidRPr="00AD5FA3" w:rsidRDefault="008A130F" w:rsidP="00AD5FA3">
      <w:pPr>
        <w:pStyle w:val="Para1"/>
        <w:numPr>
          <w:ilvl w:val="1"/>
          <w:numId w:val="24"/>
        </w:numPr>
        <w:suppressLineNumbers/>
        <w:suppressAutoHyphens/>
        <w:adjustRightInd w:val="0"/>
        <w:snapToGrid w:val="0"/>
        <w:spacing w:before="0"/>
        <w:rPr>
          <w:kern w:val="22"/>
          <w:szCs w:val="22"/>
        </w:rPr>
      </w:pPr>
      <w:r w:rsidRPr="00AD5FA3">
        <w:rPr>
          <w:kern w:val="22"/>
          <w:szCs w:val="22"/>
        </w:rPr>
        <w:lastRenderedPageBreak/>
        <w:t xml:space="preserve">Reinforcement of the effectiveness of access to and use of international databases by the research community in all countries, including developing </w:t>
      </w:r>
      <w:proofErr w:type="gramStart"/>
      <w:r w:rsidRPr="00AD5FA3">
        <w:rPr>
          <w:kern w:val="22"/>
          <w:szCs w:val="22"/>
        </w:rPr>
        <w:t>countries;</w:t>
      </w:r>
      <w:proofErr w:type="gramEnd"/>
    </w:p>
    <w:p w14:paraId="5056163B" w14:textId="77777777" w:rsidR="008A130F" w:rsidRPr="00AD5FA3" w:rsidRDefault="008A130F" w:rsidP="00AD5FA3">
      <w:pPr>
        <w:pStyle w:val="Para1"/>
        <w:numPr>
          <w:ilvl w:val="1"/>
          <w:numId w:val="24"/>
        </w:numPr>
        <w:suppressLineNumbers/>
        <w:suppressAutoHyphens/>
        <w:adjustRightInd w:val="0"/>
        <w:snapToGrid w:val="0"/>
        <w:spacing w:before="0"/>
        <w:rPr>
          <w:kern w:val="22"/>
          <w:szCs w:val="22"/>
        </w:rPr>
      </w:pPr>
      <w:r w:rsidRPr="00AD5FA3">
        <w:rPr>
          <w:kern w:val="22"/>
          <w:szCs w:val="22"/>
        </w:rPr>
        <w:t>Taxonomy, molecular biology applications for DNA/RNA extraction from genetic resources, PCR and/or sequencing, digital sequence information processing and uploading to databases, bioinformatics, database management.</w:t>
      </w:r>
    </w:p>
    <w:p w14:paraId="119FB20C" w14:textId="77777777" w:rsidR="008A130F" w:rsidRPr="00AD5FA3" w:rsidRDefault="008A130F" w:rsidP="00AD5FA3">
      <w:pPr>
        <w:pStyle w:val="Para1"/>
        <w:numPr>
          <w:ilvl w:val="0"/>
          <w:numId w:val="24"/>
        </w:numPr>
        <w:suppressLineNumbers/>
        <w:tabs>
          <w:tab w:val="clear" w:pos="360"/>
        </w:tabs>
        <w:suppressAutoHyphens/>
        <w:adjustRightInd w:val="0"/>
        <w:snapToGrid w:val="0"/>
        <w:rPr>
          <w:kern w:val="22"/>
          <w:szCs w:val="22"/>
        </w:rPr>
      </w:pPr>
      <w:r w:rsidRPr="00AD5FA3">
        <w:rPr>
          <w:kern w:val="22"/>
          <w:szCs w:val="22"/>
        </w:rPr>
        <w:t>Experts discussed the potential for model contractual clauses, frameworks, and models for addressing digital sequence information in mutually agreed terms to avoid divergent approaches creating obstacles and complexities.</w:t>
      </w:r>
    </w:p>
    <w:p w14:paraId="367E3D51" w14:textId="77777777" w:rsidR="008A130F" w:rsidRPr="00AD5FA3" w:rsidRDefault="008A130F" w:rsidP="00AD5FA3">
      <w:pPr>
        <w:pStyle w:val="Para1"/>
        <w:numPr>
          <w:ilvl w:val="0"/>
          <w:numId w:val="24"/>
        </w:numPr>
        <w:suppressLineNumbers/>
        <w:tabs>
          <w:tab w:val="clear" w:pos="360"/>
        </w:tabs>
        <w:suppressAutoHyphens/>
        <w:adjustRightInd w:val="0"/>
        <w:snapToGrid w:val="0"/>
        <w:rPr>
          <w:kern w:val="22"/>
          <w:szCs w:val="22"/>
        </w:rPr>
      </w:pPr>
      <w:r w:rsidRPr="00AD5FA3">
        <w:rPr>
          <w:kern w:val="22"/>
          <w:szCs w:val="22"/>
        </w:rPr>
        <w:t>Finally, experts also raised different modalities for capacity-building activities, such as:</w:t>
      </w:r>
    </w:p>
    <w:p w14:paraId="240326CB" w14:textId="77777777" w:rsidR="008A130F" w:rsidRPr="00AD5FA3" w:rsidRDefault="008A130F" w:rsidP="00AD5FA3">
      <w:pPr>
        <w:pStyle w:val="Para1"/>
        <w:numPr>
          <w:ilvl w:val="1"/>
          <w:numId w:val="24"/>
        </w:numPr>
        <w:suppressLineNumbers/>
        <w:suppressAutoHyphens/>
        <w:adjustRightInd w:val="0"/>
        <w:snapToGrid w:val="0"/>
        <w:spacing w:before="0"/>
        <w:rPr>
          <w:kern w:val="22"/>
          <w:szCs w:val="22"/>
        </w:rPr>
      </w:pPr>
      <w:r w:rsidRPr="00AD5FA3">
        <w:rPr>
          <w:kern w:val="22"/>
          <w:szCs w:val="22"/>
        </w:rPr>
        <w:t xml:space="preserve">On-site and/or virtual courses/workshops in all the official languages of the United </w:t>
      </w:r>
      <w:proofErr w:type="gramStart"/>
      <w:r w:rsidRPr="00AD5FA3">
        <w:rPr>
          <w:kern w:val="22"/>
          <w:szCs w:val="22"/>
        </w:rPr>
        <w:t>Nations;</w:t>
      </w:r>
      <w:proofErr w:type="gramEnd"/>
    </w:p>
    <w:p w14:paraId="27F3EF79" w14:textId="77777777" w:rsidR="008A130F" w:rsidRPr="00AD5FA3" w:rsidRDefault="008A130F" w:rsidP="00AD5FA3">
      <w:pPr>
        <w:pStyle w:val="Para1"/>
        <w:numPr>
          <w:ilvl w:val="1"/>
          <w:numId w:val="24"/>
        </w:numPr>
        <w:suppressLineNumbers/>
        <w:suppressAutoHyphens/>
        <w:adjustRightInd w:val="0"/>
        <w:snapToGrid w:val="0"/>
        <w:spacing w:before="0"/>
        <w:rPr>
          <w:kern w:val="22"/>
          <w:szCs w:val="22"/>
        </w:rPr>
      </w:pPr>
      <w:r w:rsidRPr="00AD5FA3">
        <w:rPr>
          <w:kern w:val="22"/>
          <w:szCs w:val="22"/>
        </w:rPr>
        <w:t xml:space="preserve">Case studies, exchange of information and experiences, and sharing of lessons learned in the official languages of the United </w:t>
      </w:r>
      <w:proofErr w:type="gramStart"/>
      <w:r w:rsidRPr="00AD5FA3">
        <w:rPr>
          <w:kern w:val="22"/>
          <w:szCs w:val="22"/>
        </w:rPr>
        <w:t>Nations;</w:t>
      </w:r>
      <w:proofErr w:type="gramEnd"/>
    </w:p>
    <w:p w14:paraId="5436B180" w14:textId="77777777" w:rsidR="008A130F" w:rsidRPr="00AD5FA3" w:rsidRDefault="008A130F" w:rsidP="00AD5FA3">
      <w:pPr>
        <w:pStyle w:val="Para1"/>
        <w:numPr>
          <w:ilvl w:val="1"/>
          <w:numId w:val="24"/>
        </w:numPr>
        <w:suppressLineNumbers/>
        <w:suppressAutoHyphens/>
        <w:adjustRightInd w:val="0"/>
        <w:snapToGrid w:val="0"/>
        <w:spacing w:before="0"/>
        <w:rPr>
          <w:kern w:val="22"/>
          <w:szCs w:val="22"/>
        </w:rPr>
      </w:pPr>
      <w:r w:rsidRPr="00AD5FA3">
        <w:rPr>
          <w:kern w:val="22"/>
          <w:szCs w:val="22"/>
        </w:rPr>
        <w:t xml:space="preserve">Joint scientific research, technology transfer, scientific visits, partnerships and collaborations including through regional </w:t>
      </w:r>
      <w:proofErr w:type="gramStart"/>
      <w:r w:rsidRPr="00AD5FA3">
        <w:rPr>
          <w:kern w:val="22"/>
          <w:szCs w:val="22"/>
        </w:rPr>
        <w:t>networks;</w:t>
      </w:r>
      <w:proofErr w:type="gramEnd"/>
    </w:p>
    <w:p w14:paraId="51444C59" w14:textId="77777777" w:rsidR="008A130F" w:rsidRPr="00AD5FA3" w:rsidRDefault="008A130F" w:rsidP="00AD5FA3">
      <w:pPr>
        <w:pStyle w:val="Para1"/>
        <w:numPr>
          <w:ilvl w:val="1"/>
          <w:numId w:val="24"/>
        </w:numPr>
        <w:suppressLineNumbers/>
        <w:suppressAutoHyphens/>
        <w:adjustRightInd w:val="0"/>
        <w:snapToGrid w:val="0"/>
        <w:spacing w:before="0"/>
        <w:rPr>
          <w:kern w:val="22"/>
          <w:szCs w:val="22"/>
        </w:rPr>
      </w:pPr>
      <w:r w:rsidRPr="00AD5FA3">
        <w:rPr>
          <w:kern w:val="22"/>
          <w:szCs w:val="22"/>
        </w:rPr>
        <w:t>Support for development of scientific infrastructure, including through regional approaches (for example, CGIAR centres</w:t>
      </w:r>
      <w:proofErr w:type="gramStart"/>
      <w:r w:rsidRPr="00AD5FA3">
        <w:rPr>
          <w:kern w:val="22"/>
          <w:szCs w:val="22"/>
        </w:rPr>
        <w:t>);</w:t>
      </w:r>
      <w:proofErr w:type="gramEnd"/>
    </w:p>
    <w:p w14:paraId="4431CBCC" w14:textId="77777777" w:rsidR="008A130F" w:rsidRPr="00AD5FA3" w:rsidRDefault="008A130F" w:rsidP="00AD5FA3">
      <w:pPr>
        <w:pStyle w:val="Para1"/>
        <w:numPr>
          <w:ilvl w:val="1"/>
          <w:numId w:val="24"/>
        </w:numPr>
        <w:suppressLineNumbers/>
        <w:suppressAutoHyphens/>
        <w:adjustRightInd w:val="0"/>
        <w:snapToGrid w:val="0"/>
        <w:spacing w:before="0"/>
        <w:rPr>
          <w:kern w:val="22"/>
          <w:szCs w:val="22"/>
        </w:rPr>
      </w:pPr>
      <w:r w:rsidRPr="00AD5FA3">
        <w:rPr>
          <w:kern w:val="22"/>
          <w:szCs w:val="22"/>
        </w:rPr>
        <w:t xml:space="preserve">Intercultural dialogue through face-to-face meetings for indigenous peoples and local communities following culturally appropriate tools and methodologies in indigenous languages which could include dialogue between scientists and traditional knowledge </w:t>
      </w:r>
      <w:proofErr w:type="gramStart"/>
      <w:r w:rsidRPr="00AD5FA3">
        <w:rPr>
          <w:kern w:val="22"/>
          <w:szCs w:val="22"/>
        </w:rPr>
        <w:t>holders;</w:t>
      </w:r>
      <w:proofErr w:type="gramEnd"/>
    </w:p>
    <w:p w14:paraId="4564264E" w14:textId="77777777" w:rsidR="008A130F" w:rsidRPr="00AD5FA3" w:rsidRDefault="008A130F" w:rsidP="00AD5FA3">
      <w:pPr>
        <w:pStyle w:val="Para1"/>
        <w:numPr>
          <w:ilvl w:val="1"/>
          <w:numId w:val="24"/>
        </w:numPr>
        <w:suppressLineNumbers/>
        <w:suppressAutoHyphens/>
        <w:adjustRightInd w:val="0"/>
        <w:snapToGrid w:val="0"/>
        <w:spacing w:before="0"/>
        <w:rPr>
          <w:kern w:val="22"/>
          <w:szCs w:val="22"/>
        </w:rPr>
      </w:pPr>
      <w:r w:rsidRPr="00AD5FA3">
        <w:rPr>
          <w:kern w:val="22"/>
          <w:szCs w:val="22"/>
        </w:rPr>
        <w:t xml:space="preserve">Integration in academic </w:t>
      </w:r>
      <w:proofErr w:type="gramStart"/>
      <w:r w:rsidRPr="00AD5FA3">
        <w:rPr>
          <w:kern w:val="22"/>
          <w:szCs w:val="22"/>
        </w:rPr>
        <w:t>curricula;</w:t>
      </w:r>
      <w:proofErr w:type="gramEnd"/>
    </w:p>
    <w:p w14:paraId="2E1E45F8" w14:textId="77777777" w:rsidR="008A130F" w:rsidRPr="00AD5FA3" w:rsidRDefault="008A130F" w:rsidP="00AD5FA3">
      <w:pPr>
        <w:pStyle w:val="Para1"/>
        <w:numPr>
          <w:ilvl w:val="1"/>
          <w:numId w:val="24"/>
        </w:numPr>
        <w:suppressLineNumbers/>
        <w:suppressAutoHyphens/>
        <w:adjustRightInd w:val="0"/>
        <w:snapToGrid w:val="0"/>
        <w:spacing w:before="0"/>
        <w:rPr>
          <w:kern w:val="22"/>
          <w:szCs w:val="22"/>
        </w:rPr>
      </w:pPr>
      <w:r w:rsidRPr="00AD5FA3">
        <w:rPr>
          <w:kern w:val="22"/>
          <w:szCs w:val="22"/>
        </w:rPr>
        <w:t>Integration in regional and international development agendas.</w:t>
      </w:r>
    </w:p>
    <w:p w14:paraId="41DDCD22" w14:textId="77777777" w:rsidR="009D3059" w:rsidRPr="00526780" w:rsidRDefault="009D3059" w:rsidP="00AD5FA3">
      <w:pPr>
        <w:pStyle w:val="Heading3"/>
        <w:tabs>
          <w:tab w:val="clear" w:pos="567"/>
        </w:tabs>
        <w:spacing w:before="240"/>
        <w:rPr>
          <w:rFonts w:asciiTheme="majorBidi" w:eastAsia="Malgun Gothic" w:hAnsiTheme="majorBidi" w:cstheme="majorBidi"/>
        </w:rPr>
      </w:pPr>
      <w:r w:rsidRPr="00526780">
        <w:rPr>
          <w:rFonts w:asciiTheme="majorBidi" w:eastAsia="Malgun Gothic" w:hAnsiTheme="majorBidi" w:cstheme="majorBidi"/>
        </w:rPr>
        <w:t>Annex II</w:t>
      </w:r>
    </w:p>
    <w:p w14:paraId="75135A54" w14:textId="4839ED4F" w:rsidR="009D3059" w:rsidRDefault="009D3059" w:rsidP="00AD5FA3">
      <w:pPr>
        <w:pStyle w:val="Heading1"/>
        <w:tabs>
          <w:tab w:val="clear" w:pos="720"/>
        </w:tabs>
        <w:spacing w:before="120"/>
        <w:rPr>
          <w:rFonts w:asciiTheme="majorBidi" w:eastAsia="Malgun Gothic" w:hAnsiTheme="majorBidi" w:cstheme="majorBidi"/>
        </w:rPr>
      </w:pPr>
      <w:r w:rsidRPr="00526780">
        <w:rPr>
          <w:rFonts w:asciiTheme="majorBidi" w:eastAsia="Malgun Gothic" w:hAnsiTheme="majorBidi" w:cstheme="majorBidi"/>
        </w:rPr>
        <w:t xml:space="preserve">Summary of points from </w:t>
      </w:r>
      <w:r>
        <w:rPr>
          <w:rFonts w:asciiTheme="majorBidi" w:eastAsia="Malgun Gothic" w:hAnsiTheme="majorBidi" w:cstheme="majorBidi"/>
        </w:rPr>
        <w:t xml:space="preserve">the webinars </w:t>
      </w:r>
      <w:r w:rsidRPr="00526780">
        <w:rPr>
          <w:rFonts w:asciiTheme="majorBidi" w:eastAsia="Malgun Gothic" w:hAnsiTheme="majorBidi" w:cstheme="majorBidi"/>
        </w:rPr>
        <w:t>on policy options and criteria for digital sequence information on genetic resources</w:t>
      </w:r>
    </w:p>
    <w:p w14:paraId="027D4593" w14:textId="781E8CE7" w:rsidR="009D3059" w:rsidRPr="00AD5FA3" w:rsidRDefault="009D3059" w:rsidP="00AD5FA3">
      <w:pPr>
        <w:pStyle w:val="Heading2"/>
        <w:numPr>
          <w:ilvl w:val="0"/>
          <w:numId w:val="53"/>
        </w:numPr>
        <w:ind w:left="357" w:hanging="357"/>
        <w:rPr>
          <w:rFonts w:asciiTheme="majorBidi" w:hAnsiTheme="majorBidi" w:cstheme="majorBidi"/>
          <w:sz w:val="18"/>
          <w:szCs w:val="18"/>
          <w:lang w:eastAsia="zh-CN"/>
        </w:rPr>
      </w:pPr>
      <w:r w:rsidRPr="00AD5FA3">
        <w:rPr>
          <w:rFonts w:asciiTheme="majorBidi" w:hAnsiTheme="majorBidi" w:cstheme="majorBidi"/>
          <w:lang w:eastAsia="zh-CN"/>
        </w:rPr>
        <w:t>Typology of</w:t>
      </w:r>
      <w:r w:rsidR="001F14DF">
        <w:rPr>
          <w:rFonts w:asciiTheme="majorBidi" w:hAnsiTheme="majorBidi" w:cstheme="majorBidi"/>
          <w:lang w:eastAsia="zh-CN"/>
        </w:rPr>
        <w:t xml:space="preserve"> </w:t>
      </w:r>
      <w:r w:rsidRPr="00AD5FA3">
        <w:rPr>
          <w:rFonts w:asciiTheme="majorBidi" w:hAnsiTheme="majorBidi" w:cstheme="majorBidi"/>
          <w:lang w:eastAsia="zh-CN"/>
        </w:rPr>
        <w:t>policy</w:t>
      </w:r>
      <w:r w:rsidR="001F14DF">
        <w:rPr>
          <w:rFonts w:asciiTheme="majorBidi" w:hAnsiTheme="majorBidi" w:cstheme="majorBidi"/>
          <w:lang w:eastAsia="zh-CN"/>
        </w:rPr>
        <w:t xml:space="preserve"> </w:t>
      </w:r>
      <w:r w:rsidRPr="00AD5FA3">
        <w:rPr>
          <w:rFonts w:asciiTheme="majorBidi" w:hAnsiTheme="majorBidi" w:cstheme="majorBidi"/>
          <w:lang w:eastAsia="zh-CN"/>
        </w:rPr>
        <w:t>options/archetypes</w:t>
      </w:r>
    </w:p>
    <w:p w14:paraId="1AE2D206" w14:textId="5DC52D75" w:rsidR="009D3059" w:rsidRPr="00AD5FA3" w:rsidRDefault="009D3059" w:rsidP="00AD5FA3">
      <w:pPr>
        <w:pStyle w:val="Heading2"/>
        <w:keepNext w:val="0"/>
        <w:tabs>
          <w:tab w:val="clear" w:pos="720"/>
        </w:tabs>
        <w:jc w:val="both"/>
        <w:rPr>
          <w:rFonts w:eastAsia="Malgun Gothic"/>
          <w:b w:val="0"/>
        </w:rPr>
      </w:pPr>
      <w:r w:rsidRPr="00AD5FA3">
        <w:rPr>
          <w:rFonts w:eastAsia="Malgun Gothic"/>
          <w:b w:val="0"/>
        </w:rPr>
        <w:t>Drawing upon a range of sources,</w:t>
      </w:r>
      <w:r w:rsidRPr="00AD5FA3">
        <w:rPr>
          <w:rFonts w:eastAsia="Malgun Gothic"/>
          <w:b w:val="0"/>
          <w:vertAlign w:val="superscript"/>
        </w:rPr>
        <w:footnoteReference w:id="19"/>
      </w:r>
      <w:r w:rsidRPr="00AD5FA3">
        <w:rPr>
          <w:rFonts w:eastAsia="Malgun Gothic"/>
          <w:b w:val="0"/>
        </w:rPr>
        <w:t xml:space="preserve"> this note attempts to organize and categorize potential policy options for addressing access and benefit-sharing (ABS) of digital sequence information (DSI) related to genetic resources. The intention is to present the various options in a relatively simple and practical manner. The list of options is not exhaustive. Additional studies or ideas may exist that have not been taken into consideration while new options could still emerge.</w:t>
      </w:r>
    </w:p>
    <w:p w14:paraId="0A9FFDD0" w14:textId="194D092B" w:rsidR="009D3059" w:rsidRPr="00AD5FA3" w:rsidRDefault="009D3059" w:rsidP="00AD5FA3">
      <w:pPr>
        <w:pStyle w:val="Heading2"/>
        <w:keepNext w:val="0"/>
        <w:jc w:val="both"/>
        <w:rPr>
          <w:rFonts w:eastAsia="Malgun Gothic"/>
          <w:b w:val="0"/>
        </w:rPr>
      </w:pPr>
      <w:r w:rsidRPr="00AD5FA3">
        <w:rPr>
          <w:rFonts w:eastAsia="Malgun Gothic"/>
          <w:b w:val="0"/>
        </w:rPr>
        <w:t xml:space="preserve">The figure below, presents the options in according to various characteristics. </w:t>
      </w:r>
      <w:r w:rsidRPr="00AD5FA3">
        <w:rPr>
          <w:rFonts w:eastAsia="Malgun Gothic"/>
          <w:b w:val="0"/>
        </w:rPr>
        <w:fldChar w:fldCharType="begin"/>
      </w:r>
      <w:r w:rsidRPr="00AD5FA3">
        <w:rPr>
          <w:rFonts w:eastAsia="Malgun Gothic"/>
          <w:b w:val="0"/>
        </w:rPr>
        <w:instrText xml:space="preserve"> INCLUDEPICTURE "C:\\var\\folders\\ts\\pzsm7_jd375b4lmyrkb0f4xc0000gn\\T\\com.microsoft.Word\\WebArchiveCopyPasteTempFiles\\page1image348715184" \* MERGEFORMAT </w:instrText>
      </w:r>
      <w:r w:rsidRPr="00AD5FA3">
        <w:rPr>
          <w:rFonts w:eastAsia="Malgun Gothic"/>
          <w:b w:val="0"/>
        </w:rPr>
        <w:fldChar w:fldCharType="end"/>
      </w:r>
      <w:r w:rsidRPr="00AD5FA3">
        <w:rPr>
          <w:rFonts w:eastAsia="Malgun Gothic"/>
          <w:b w:val="0"/>
        </w:rPr>
        <w:fldChar w:fldCharType="begin"/>
      </w:r>
      <w:r w:rsidRPr="00AD5FA3">
        <w:rPr>
          <w:rFonts w:eastAsia="Malgun Gothic"/>
          <w:b w:val="0"/>
        </w:rPr>
        <w:instrText xml:space="preserve"> INCLUDEPICTURE "C:\\var\\folders\\ts\\pzsm7_jd375b4lmyrkb0f4xc0000gn\\T\\com.microsoft.Word\\WebArchiveCopyPasteTempFiles\\page1image348715472" \* MERGEFORMAT </w:instrText>
      </w:r>
      <w:r w:rsidRPr="00AD5FA3">
        <w:rPr>
          <w:rFonts w:eastAsia="Malgun Gothic"/>
          <w:b w:val="0"/>
        </w:rPr>
        <w:fldChar w:fldCharType="end"/>
      </w:r>
      <w:r w:rsidRPr="00AD5FA3">
        <w:rPr>
          <w:rFonts w:eastAsia="Malgun Gothic"/>
          <w:b w:val="0"/>
        </w:rPr>
        <w:fldChar w:fldCharType="begin"/>
      </w:r>
      <w:r w:rsidRPr="00AD5FA3">
        <w:rPr>
          <w:rFonts w:eastAsia="Malgun Gothic"/>
          <w:b w:val="0"/>
        </w:rPr>
        <w:instrText xml:space="preserve"> INCLUDEPICTURE "C:\\var\\folders\\ts\\pzsm7_jd375b4lmyrkb0f4xc0000gn\\T\\com.microsoft.Word\\WebArchiveCopyPasteTempFiles\\page1image348715760" \* MERGEFORMAT </w:instrText>
      </w:r>
      <w:r w:rsidRPr="00AD5FA3">
        <w:rPr>
          <w:rFonts w:eastAsia="Malgun Gothic"/>
          <w:b w:val="0"/>
        </w:rPr>
        <w:fldChar w:fldCharType="end"/>
      </w:r>
      <w:r w:rsidRPr="00AD5FA3">
        <w:rPr>
          <w:rFonts w:eastAsia="Malgun Gothic"/>
          <w:b w:val="0"/>
        </w:rPr>
        <w:fldChar w:fldCharType="begin"/>
      </w:r>
      <w:r w:rsidRPr="00AD5FA3">
        <w:rPr>
          <w:rFonts w:eastAsia="Malgun Gothic"/>
          <w:b w:val="0"/>
        </w:rPr>
        <w:instrText xml:space="preserve"> INCLUDEPICTURE "C:\\var\\folders\\ts\\pzsm7_jd375b4lmyrkb0f4xc0000gn\\T\\com.microsoft.Word\\WebArchiveCopyPasteTempFiles\\page1image348716048" \* MERGEFORMAT </w:instrText>
      </w:r>
      <w:r w:rsidRPr="00AD5FA3">
        <w:rPr>
          <w:rFonts w:eastAsia="Malgun Gothic"/>
          <w:b w:val="0"/>
        </w:rPr>
        <w:fldChar w:fldCharType="end"/>
      </w:r>
      <w:r w:rsidRPr="00AD5FA3">
        <w:rPr>
          <w:rFonts w:eastAsia="Malgun Gothic"/>
          <w:b w:val="0"/>
        </w:rPr>
        <w:t>The options are being presented in a neutral manner, without judgement on their viability, cost-efficiency, enforceability, or capacity requirements. It should be noted that the options are not mutually exclusive, and in some cases, two or more options or components of options could be combined. While traditional knowledge associated with genetic resources can be an important aspect of DSI, we are not aware of studies that have been published on this topic. Thus, this topic is not covered here.</w:t>
      </w:r>
    </w:p>
    <w:p w14:paraId="36D8BF92" w14:textId="77777777" w:rsidR="009D3059" w:rsidRPr="00526780" w:rsidRDefault="009D3059" w:rsidP="001862C0">
      <w:pPr>
        <w:jc w:val="center"/>
        <w:textAlignment w:val="baseline"/>
        <w:rPr>
          <w:rFonts w:asciiTheme="majorBidi" w:eastAsia="Malgun Gothic" w:hAnsiTheme="majorBidi" w:cstheme="majorBidi"/>
          <w:noProof/>
          <w:szCs w:val="22"/>
        </w:rPr>
      </w:pPr>
    </w:p>
    <w:p w14:paraId="343A27EB" w14:textId="77777777" w:rsidR="009D3059" w:rsidRPr="00AD5FA3" w:rsidRDefault="009D3059" w:rsidP="001862C0">
      <w:pPr>
        <w:jc w:val="center"/>
        <w:textAlignment w:val="baseline"/>
        <w:rPr>
          <w:rFonts w:asciiTheme="majorBidi" w:hAnsiTheme="majorBidi" w:cstheme="majorBidi"/>
          <w:sz w:val="18"/>
          <w:szCs w:val="18"/>
          <w:lang w:eastAsia="zh-CN"/>
        </w:rPr>
      </w:pPr>
      <w:r w:rsidRPr="00AD5FA3">
        <w:rPr>
          <w:rFonts w:asciiTheme="majorBidi" w:eastAsia="Malgun Gothic" w:hAnsiTheme="majorBidi"/>
          <w:noProof/>
          <w:lang w:val="es-CO" w:eastAsia="es-CO"/>
        </w:rPr>
        <w:lastRenderedPageBreak/>
        <w:drawing>
          <wp:inline distT="0" distB="0" distL="0" distR="0" wp14:anchorId="763888C2" wp14:editId="71E3817F">
            <wp:extent cx="5937250" cy="3352708"/>
            <wp:effectExtent l="0" t="0" r="6350" b="635"/>
            <wp:docPr id="3" name="Picture 3" descr="C:\Users\Germain-Aubrey\AppData\Local\Microsoft\Windows\INetCache\Content.MSO\3C655927.tm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Germain-Aubrey\AppData\Local\Microsoft\Windows\INetCache\Content.MSO\3C655927.tmp"/>
                    <pic:cNvPicPr>
                      <a:picLocks noChangeAspect="1" noChangeArrowheads="1"/>
                    </pic:cNvPicPr>
                  </pic:nvPicPr>
                  <pic:blipFill rotWithShape="1">
                    <a:blip r:embed="rId36">
                      <a:extLst>
                        <a:ext uri="{28A0092B-C50C-407E-A947-70E740481C1C}">
                          <a14:useLocalDpi xmlns:a14="http://schemas.microsoft.com/office/drawing/2010/main" val="0"/>
                        </a:ext>
                      </a:extLst>
                    </a:blip>
                    <a:srcRect t="2505" r="2883"/>
                    <a:stretch/>
                  </pic:blipFill>
                  <pic:spPr bwMode="auto">
                    <a:xfrm>
                      <a:off x="0" y="0"/>
                      <a:ext cx="5972695" cy="3372723"/>
                    </a:xfrm>
                    <a:prstGeom prst="rect">
                      <a:avLst/>
                    </a:prstGeom>
                    <a:noFill/>
                    <a:ln>
                      <a:noFill/>
                    </a:ln>
                    <a:extLst>
                      <a:ext uri="{53640926-AAD7-44D8-BBD7-CCE9431645EC}">
                        <a14:shadowObscured xmlns:a14="http://schemas.microsoft.com/office/drawing/2010/main"/>
                      </a:ext>
                    </a:extLst>
                  </pic:spPr>
                </pic:pic>
              </a:graphicData>
            </a:graphic>
          </wp:inline>
        </w:drawing>
      </w:r>
    </w:p>
    <w:p w14:paraId="4C46B06C" w14:textId="6E26265D" w:rsidR="00C82719" w:rsidRDefault="009D3059" w:rsidP="00093C00">
      <w:pPr>
        <w:spacing w:before="120" w:after="120"/>
        <w:textAlignment w:val="baseline"/>
        <w:rPr>
          <w:rFonts w:asciiTheme="majorBidi" w:hAnsiTheme="majorBidi" w:cstheme="majorBidi"/>
          <w:color w:val="404040"/>
          <w:szCs w:val="22"/>
          <w:lang w:eastAsia="zh-CN"/>
        </w:rPr>
      </w:pPr>
      <w:r w:rsidRPr="00AD5FA3">
        <w:rPr>
          <w:rFonts w:asciiTheme="majorBidi" w:hAnsiTheme="majorBidi" w:cstheme="majorBidi"/>
          <w:color w:val="404040"/>
          <w:szCs w:val="22"/>
          <w:lang w:eastAsia="zh-CN"/>
        </w:rPr>
        <w:t>Figure 1</w:t>
      </w:r>
      <w:r w:rsidR="00C82719">
        <w:rPr>
          <w:rFonts w:asciiTheme="majorBidi" w:hAnsiTheme="majorBidi" w:cstheme="majorBidi"/>
          <w:color w:val="404040"/>
          <w:szCs w:val="22"/>
          <w:lang w:eastAsia="zh-CN"/>
        </w:rPr>
        <w:t>.</w:t>
      </w:r>
      <w:r w:rsidRPr="00AD5FA3">
        <w:rPr>
          <w:rFonts w:asciiTheme="majorBidi" w:hAnsiTheme="majorBidi" w:cstheme="majorBidi"/>
          <w:color w:val="404040"/>
          <w:szCs w:val="22"/>
          <w:lang w:eastAsia="zh-CN"/>
        </w:rPr>
        <w:t xml:space="preserve"> </w:t>
      </w:r>
      <w:r w:rsidRPr="00AD5FA3">
        <w:rPr>
          <w:rFonts w:asciiTheme="majorBidi" w:hAnsiTheme="majorBidi" w:cstheme="majorBidi"/>
          <w:b/>
          <w:color w:val="404040"/>
          <w:szCs w:val="22"/>
          <w:lang w:eastAsia="zh-CN"/>
        </w:rPr>
        <w:t>High</w:t>
      </w:r>
      <w:r w:rsidR="00C82719" w:rsidRPr="00AD5FA3">
        <w:rPr>
          <w:rFonts w:asciiTheme="majorBidi" w:hAnsiTheme="majorBidi" w:cstheme="majorBidi"/>
          <w:b/>
          <w:bCs/>
          <w:color w:val="404040"/>
          <w:szCs w:val="22"/>
          <w:lang w:eastAsia="zh-CN"/>
        </w:rPr>
        <w:t>-</w:t>
      </w:r>
      <w:r w:rsidRPr="00AD5FA3">
        <w:rPr>
          <w:rFonts w:asciiTheme="majorBidi" w:hAnsiTheme="majorBidi" w:cstheme="majorBidi"/>
          <w:b/>
          <w:color w:val="404040"/>
          <w:szCs w:val="22"/>
          <w:lang w:eastAsia="zh-CN"/>
        </w:rPr>
        <w:t>level classification of</w:t>
      </w:r>
      <w:r w:rsidR="00C82719" w:rsidRPr="00AD5FA3">
        <w:rPr>
          <w:rFonts w:asciiTheme="majorBidi" w:hAnsiTheme="majorBidi" w:cstheme="majorBidi"/>
          <w:b/>
          <w:bCs/>
          <w:color w:val="404040"/>
          <w:szCs w:val="22"/>
          <w:lang w:eastAsia="zh-CN"/>
        </w:rPr>
        <w:t xml:space="preserve"> </w:t>
      </w:r>
      <w:r w:rsidRPr="00AD5FA3">
        <w:rPr>
          <w:rFonts w:asciiTheme="majorBidi" w:hAnsiTheme="majorBidi" w:cstheme="majorBidi"/>
          <w:b/>
          <w:color w:val="404040"/>
          <w:szCs w:val="22"/>
          <w:lang w:eastAsia="zh-CN"/>
        </w:rPr>
        <w:t>policy options according to specific characteristics</w:t>
      </w:r>
    </w:p>
    <w:p w14:paraId="283F8CE2" w14:textId="337A775B" w:rsidR="009D3059" w:rsidRPr="00AD5FA3" w:rsidRDefault="00C82719" w:rsidP="00AD5FA3">
      <w:pPr>
        <w:spacing w:before="120" w:after="120"/>
        <w:textAlignment w:val="baseline"/>
        <w:rPr>
          <w:rFonts w:asciiTheme="majorBidi" w:hAnsiTheme="majorBidi" w:cstheme="majorBidi"/>
          <w:i/>
          <w:szCs w:val="22"/>
          <w:u w:val="single"/>
          <w:lang w:eastAsia="zh-CN"/>
        </w:rPr>
      </w:pPr>
      <w:r w:rsidRPr="00AD5FA3">
        <w:rPr>
          <w:rFonts w:asciiTheme="majorBidi" w:hAnsiTheme="majorBidi" w:cstheme="majorBidi"/>
          <w:i/>
          <w:iCs/>
          <w:color w:val="404040"/>
          <w:szCs w:val="22"/>
          <w:lang w:eastAsia="zh-CN"/>
        </w:rPr>
        <w:t>Note</w:t>
      </w:r>
      <w:r w:rsidRPr="00D11AF5">
        <w:rPr>
          <w:rFonts w:asciiTheme="majorBidi" w:hAnsiTheme="majorBidi" w:cstheme="majorBidi"/>
          <w:color w:val="404040"/>
          <w:szCs w:val="22"/>
          <w:lang w:eastAsia="zh-CN"/>
        </w:rPr>
        <w:t xml:space="preserve">: </w:t>
      </w:r>
      <w:r w:rsidR="009D3059" w:rsidRPr="00AD5FA3">
        <w:rPr>
          <w:rFonts w:asciiTheme="majorBidi" w:hAnsiTheme="majorBidi" w:cstheme="majorBidi"/>
          <w:color w:val="404040"/>
          <w:szCs w:val="22"/>
          <w:lang w:eastAsia="zh-CN"/>
        </w:rPr>
        <w:t>These characteristics</w:t>
      </w:r>
      <w:r w:rsidRPr="00D11AF5">
        <w:rPr>
          <w:rFonts w:asciiTheme="majorBidi" w:hAnsiTheme="majorBidi" w:cstheme="majorBidi"/>
          <w:color w:val="404040"/>
          <w:szCs w:val="22"/>
          <w:lang w:eastAsia="zh-CN"/>
        </w:rPr>
        <w:t xml:space="preserve"> </w:t>
      </w:r>
      <w:r w:rsidR="009D3059" w:rsidRPr="00AD5FA3">
        <w:rPr>
          <w:rFonts w:asciiTheme="majorBidi" w:hAnsiTheme="majorBidi" w:cstheme="majorBidi"/>
          <w:color w:val="404040"/>
          <w:szCs w:val="22"/>
          <w:lang w:eastAsia="zh-CN"/>
        </w:rPr>
        <w:t>were</w:t>
      </w:r>
      <w:r w:rsidRPr="00D11AF5">
        <w:rPr>
          <w:rFonts w:asciiTheme="majorBidi" w:hAnsiTheme="majorBidi" w:cstheme="majorBidi"/>
          <w:color w:val="404040"/>
          <w:szCs w:val="22"/>
          <w:lang w:eastAsia="zh-CN"/>
        </w:rPr>
        <w:t xml:space="preserve"> </w:t>
      </w:r>
      <w:r w:rsidR="009D3059" w:rsidRPr="00AD5FA3">
        <w:rPr>
          <w:rFonts w:asciiTheme="majorBidi" w:hAnsiTheme="majorBidi" w:cstheme="majorBidi"/>
          <w:color w:val="404040"/>
          <w:szCs w:val="22"/>
          <w:lang w:eastAsia="zh-CN"/>
        </w:rPr>
        <w:t>selected</w:t>
      </w:r>
      <w:r w:rsidRPr="00D11AF5">
        <w:rPr>
          <w:rFonts w:asciiTheme="majorBidi" w:hAnsiTheme="majorBidi" w:cstheme="majorBidi"/>
          <w:color w:val="404040"/>
          <w:szCs w:val="22"/>
          <w:lang w:eastAsia="zh-CN"/>
        </w:rPr>
        <w:t xml:space="preserve"> </w:t>
      </w:r>
      <w:r w:rsidR="009D3059" w:rsidRPr="00AD5FA3">
        <w:rPr>
          <w:rFonts w:asciiTheme="majorBidi" w:hAnsiTheme="majorBidi" w:cstheme="majorBidi"/>
          <w:color w:val="404040"/>
          <w:szCs w:val="22"/>
          <w:lang w:eastAsia="zh-CN"/>
        </w:rPr>
        <w:t>according to their prevalence in the literature and subjective logic.</w:t>
      </w:r>
      <w:r w:rsidRPr="00D11AF5">
        <w:rPr>
          <w:rFonts w:asciiTheme="majorBidi" w:hAnsiTheme="majorBidi" w:cstheme="majorBidi"/>
          <w:color w:val="404040"/>
          <w:szCs w:val="22"/>
          <w:lang w:eastAsia="zh-CN"/>
        </w:rPr>
        <w:t xml:space="preserve"> </w:t>
      </w:r>
      <w:r w:rsidR="009D3059" w:rsidRPr="00AD5FA3">
        <w:rPr>
          <w:rFonts w:asciiTheme="majorBidi" w:hAnsiTheme="majorBidi" w:cstheme="majorBidi"/>
          <w:color w:val="404040"/>
          <w:szCs w:val="22"/>
          <w:lang w:eastAsia="zh-CN"/>
        </w:rPr>
        <w:t>However, other</w:t>
      </w:r>
      <w:r w:rsidRPr="00D11AF5">
        <w:rPr>
          <w:rFonts w:asciiTheme="majorBidi" w:hAnsiTheme="majorBidi" w:cstheme="majorBidi"/>
          <w:color w:val="404040"/>
          <w:szCs w:val="22"/>
          <w:lang w:eastAsia="zh-CN"/>
        </w:rPr>
        <w:t xml:space="preserve"> </w:t>
      </w:r>
      <w:r w:rsidR="009D3059" w:rsidRPr="00AD5FA3">
        <w:rPr>
          <w:rFonts w:asciiTheme="majorBidi" w:hAnsiTheme="majorBidi" w:cstheme="majorBidi"/>
          <w:color w:val="404040"/>
          <w:szCs w:val="22"/>
          <w:lang w:eastAsia="zh-CN"/>
        </w:rPr>
        <w:t>characteristics</w:t>
      </w:r>
      <w:r w:rsidRPr="00D11AF5">
        <w:rPr>
          <w:rFonts w:asciiTheme="majorBidi" w:hAnsiTheme="majorBidi" w:cstheme="majorBidi"/>
          <w:color w:val="404040"/>
          <w:szCs w:val="22"/>
          <w:lang w:eastAsia="zh-CN"/>
        </w:rPr>
        <w:t xml:space="preserve"> </w:t>
      </w:r>
      <w:r w:rsidR="009D3059" w:rsidRPr="00AD5FA3">
        <w:rPr>
          <w:rFonts w:asciiTheme="majorBidi" w:hAnsiTheme="majorBidi" w:cstheme="majorBidi"/>
          <w:color w:val="404040"/>
          <w:szCs w:val="22"/>
          <w:lang w:eastAsia="zh-CN"/>
        </w:rPr>
        <w:t>can be used to classify policy options according to their importance to various stakeholder groups.</w:t>
      </w:r>
      <w:r w:rsidR="0087419B" w:rsidRPr="00D11AF5">
        <w:rPr>
          <w:rFonts w:asciiTheme="majorBidi" w:hAnsiTheme="majorBidi" w:cstheme="majorBidi"/>
          <w:color w:val="404040"/>
          <w:szCs w:val="22"/>
          <w:lang w:eastAsia="zh-CN"/>
        </w:rPr>
        <w:t xml:space="preserve"> </w:t>
      </w:r>
      <w:r w:rsidR="009D3059" w:rsidRPr="00AD5FA3">
        <w:rPr>
          <w:rFonts w:asciiTheme="majorBidi" w:hAnsiTheme="majorBidi" w:cstheme="majorBidi"/>
          <w:color w:val="404040"/>
          <w:szCs w:val="22"/>
          <w:lang w:eastAsia="zh-CN"/>
        </w:rPr>
        <w:t>The short labels for the characteristics are used for convenience and are further explained below.</w:t>
      </w:r>
    </w:p>
    <w:p w14:paraId="290C942B" w14:textId="7D30A724" w:rsidR="009D3059" w:rsidRPr="00AD5FA3" w:rsidRDefault="009D3059" w:rsidP="00AD5FA3">
      <w:pPr>
        <w:keepNext/>
        <w:spacing w:before="120" w:after="120"/>
        <w:jc w:val="left"/>
        <w:textAlignment w:val="baseline"/>
        <w:rPr>
          <w:rFonts w:asciiTheme="majorBidi" w:hAnsiTheme="majorBidi" w:cstheme="majorBidi"/>
          <w:szCs w:val="22"/>
          <w:lang w:eastAsia="zh-CN"/>
        </w:rPr>
      </w:pPr>
      <w:r w:rsidRPr="00AD5FA3">
        <w:rPr>
          <w:rFonts w:asciiTheme="majorBidi" w:hAnsiTheme="majorBidi" w:cstheme="majorBidi"/>
          <w:b/>
          <w:szCs w:val="22"/>
          <w:lang w:eastAsia="zh-CN"/>
        </w:rPr>
        <w:t>Explanation of characteristics used in Figure 1</w:t>
      </w:r>
    </w:p>
    <w:p w14:paraId="629CF5D5" w14:textId="1F4C7684" w:rsidR="009D3059" w:rsidRPr="00AD5FA3" w:rsidRDefault="009D3059" w:rsidP="00AD5FA3">
      <w:pPr>
        <w:spacing w:before="120" w:after="120"/>
        <w:textAlignment w:val="baseline"/>
        <w:rPr>
          <w:rFonts w:asciiTheme="majorBidi" w:hAnsiTheme="majorBidi" w:cstheme="majorBidi"/>
          <w:i/>
          <w:szCs w:val="22"/>
          <w:lang w:eastAsia="zh-CN"/>
        </w:rPr>
      </w:pPr>
      <w:r w:rsidRPr="00AD5FA3">
        <w:rPr>
          <w:rFonts w:asciiTheme="majorBidi" w:hAnsiTheme="majorBidi" w:cstheme="majorBidi"/>
          <w:i/>
          <w:szCs w:val="22"/>
          <w:lang w:eastAsia="zh-CN"/>
        </w:rPr>
        <w:t>Access regulated</w:t>
      </w:r>
      <w:r w:rsidRPr="00AD5FA3">
        <w:rPr>
          <w:rFonts w:asciiTheme="majorBidi" w:hAnsiTheme="majorBidi" w:cstheme="majorBidi"/>
          <w:szCs w:val="22"/>
          <w:lang w:eastAsia="zh-CN"/>
        </w:rPr>
        <w:t>:</w:t>
      </w:r>
      <w:r w:rsidR="00D2348C"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Access to the DSI</w:t>
      </w:r>
      <w:r w:rsidR="00D2348C"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is</w:t>
      </w:r>
      <w:r w:rsidR="00D2348C"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not</w:t>
      </w:r>
      <w:r w:rsidR="00D2348C"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open</w:t>
      </w:r>
      <w:r w:rsidR="00D2348C"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but is</w:t>
      </w:r>
      <w:r w:rsidR="00D2348C"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regulated in some way.</w:t>
      </w:r>
      <w:r w:rsidR="00D2348C"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Note that “access not regulated” does not mean that there are no conditions associated with access; it is not necessarily free of charge.</w:t>
      </w:r>
    </w:p>
    <w:p w14:paraId="3A8FDFC5" w14:textId="5B837C8E" w:rsidR="009D3059" w:rsidRPr="00AD5FA3" w:rsidRDefault="009D3059" w:rsidP="00AD5FA3">
      <w:pPr>
        <w:spacing w:before="120" w:after="120"/>
        <w:textAlignment w:val="baseline"/>
        <w:rPr>
          <w:rFonts w:asciiTheme="majorBidi" w:hAnsiTheme="majorBidi" w:cstheme="majorBidi"/>
          <w:szCs w:val="22"/>
          <w:lang w:eastAsia="zh-CN"/>
        </w:rPr>
      </w:pPr>
      <w:r w:rsidRPr="00AD5FA3">
        <w:rPr>
          <w:rFonts w:asciiTheme="majorBidi" w:hAnsiTheme="majorBidi" w:cstheme="majorBidi"/>
          <w:i/>
          <w:szCs w:val="22"/>
          <w:lang w:eastAsia="zh-CN"/>
        </w:rPr>
        <w:t>PIC</w:t>
      </w:r>
      <w:r w:rsidRPr="00AD5FA3">
        <w:rPr>
          <w:rFonts w:asciiTheme="majorBidi" w:hAnsiTheme="majorBidi" w:cstheme="majorBidi"/>
          <w:szCs w:val="22"/>
          <w:lang w:eastAsia="zh-CN"/>
        </w:rPr>
        <w:t xml:space="preserve">: Prior and </w:t>
      </w:r>
      <w:r w:rsidR="008459FC" w:rsidRPr="00D11AF5">
        <w:rPr>
          <w:rFonts w:asciiTheme="majorBidi" w:hAnsiTheme="majorBidi" w:cstheme="majorBidi"/>
          <w:szCs w:val="22"/>
          <w:lang w:eastAsia="zh-CN"/>
        </w:rPr>
        <w:t>i</w:t>
      </w:r>
      <w:r w:rsidRPr="00AD5FA3">
        <w:rPr>
          <w:rFonts w:asciiTheme="majorBidi" w:hAnsiTheme="majorBidi" w:cstheme="majorBidi"/>
          <w:szCs w:val="22"/>
          <w:lang w:eastAsia="zh-CN"/>
        </w:rPr>
        <w:t xml:space="preserve">nformed </w:t>
      </w:r>
      <w:r w:rsidR="008459FC" w:rsidRPr="00D11AF5">
        <w:rPr>
          <w:rFonts w:asciiTheme="majorBidi" w:hAnsiTheme="majorBidi" w:cstheme="majorBidi"/>
          <w:szCs w:val="22"/>
          <w:lang w:eastAsia="zh-CN"/>
        </w:rPr>
        <w:t>c</w:t>
      </w:r>
      <w:r w:rsidRPr="00AD5FA3">
        <w:rPr>
          <w:rFonts w:asciiTheme="majorBidi" w:hAnsiTheme="majorBidi" w:cstheme="majorBidi"/>
          <w:szCs w:val="22"/>
          <w:lang w:eastAsia="zh-CN"/>
        </w:rPr>
        <w:t>onsent is required to access DSI.</w:t>
      </w:r>
    </w:p>
    <w:p w14:paraId="3C8857EA" w14:textId="61C63C5B" w:rsidR="009D3059" w:rsidRPr="00AD5FA3" w:rsidRDefault="009D3059" w:rsidP="00AD5FA3">
      <w:pPr>
        <w:spacing w:before="120" w:after="120"/>
        <w:textAlignment w:val="baseline"/>
        <w:rPr>
          <w:rFonts w:asciiTheme="majorBidi" w:hAnsiTheme="majorBidi" w:cstheme="majorBidi"/>
          <w:szCs w:val="22"/>
          <w:lang w:eastAsia="zh-CN"/>
        </w:rPr>
      </w:pPr>
      <w:r w:rsidRPr="00AD5FA3">
        <w:rPr>
          <w:rFonts w:asciiTheme="majorBidi" w:hAnsiTheme="majorBidi" w:cstheme="majorBidi"/>
          <w:i/>
          <w:szCs w:val="22"/>
          <w:lang w:eastAsia="zh-CN"/>
        </w:rPr>
        <w:t>MAT</w:t>
      </w:r>
      <w:r w:rsidRPr="00AD5FA3">
        <w:rPr>
          <w:rFonts w:asciiTheme="majorBidi" w:hAnsiTheme="majorBidi" w:cstheme="majorBidi"/>
          <w:szCs w:val="22"/>
          <w:lang w:eastAsia="zh-CN"/>
        </w:rPr>
        <w:t>:</w:t>
      </w:r>
      <w:r w:rsidR="00D71D63">
        <w:rPr>
          <w:rFonts w:asciiTheme="majorBidi" w:hAnsiTheme="majorBidi" w:cstheme="majorBidi"/>
          <w:szCs w:val="22"/>
          <w:lang w:eastAsia="zh-CN"/>
        </w:rPr>
        <w:t xml:space="preserve"> </w:t>
      </w:r>
      <w:r w:rsidRPr="00AD5FA3">
        <w:rPr>
          <w:rFonts w:asciiTheme="majorBidi" w:hAnsiTheme="majorBidi" w:cstheme="majorBidi"/>
          <w:szCs w:val="22"/>
          <w:lang w:eastAsia="zh-CN"/>
        </w:rPr>
        <w:t xml:space="preserve">Mutually </w:t>
      </w:r>
      <w:r w:rsidR="008459FC" w:rsidRPr="00D11AF5">
        <w:rPr>
          <w:rFonts w:asciiTheme="majorBidi" w:hAnsiTheme="majorBidi" w:cstheme="majorBidi"/>
          <w:szCs w:val="22"/>
          <w:lang w:eastAsia="zh-CN"/>
        </w:rPr>
        <w:t>a</w:t>
      </w:r>
      <w:r w:rsidRPr="00AD5FA3">
        <w:rPr>
          <w:rFonts w:asciiTheme="majorBidi" w:hAnsiTheme="majorBidi" w:cstheme="majorBidi"/>
          <w:szCs w:val="22"/>
          <w:lang w:eastAsia="zh-CN"/>
        </w:rPr>
        <w:t xml:space="preserve">greed </w:t>
      </w:r>
      <w:r w:rsidR="008459FC" w:rsidRPr="00D11AF5">
        <w:rPr>
          <w:rFonts w:asciiTheme="majorBidi" w:hAnsiTheme="majorBidi" w:cstheme="majorBidi"/>
          <w:szCs w:val="22"/>
          <w:lang w:eastAsia="zh-CN"/>
        </w:rPr>
        <w:t>t</w:t>
      </w:r>
      <w:r w:rsidRPr="00AD5FA3">
        <w:rPr>
          <w:rFonts w:asciiTheme="majorBidi" w:hAnsiTheme="majorBidi" w:cstheme="majorBidi"/>
          <w:szCs w:val="22"/>
          <w:lang w:eastAsia="zh-CN"/>
        </w:rPr>
        <w:t xml:space="preserve">erms, or </w:t>
      </w:r>
      <w:r w:rsidR="004A2FC7" w:rsidRPr="00D11AF5">
        <w:rPr>
          <w:rFonts w:asciiTheme="majorBidi" w:hAnsiTheme="majorBidi" w:cstheme="majorBidi"/>
          <w:szCs w:val="22"/>
          <w:lang w:eastAsia="zh-CN"/>
        </w:rPr>
        <w:t>s</w:t>
      </w:r>
      <w:r w:rsidRPr="00AD5FA3">
        <w:rPr>
          <w:rFonts w:asciiTheme="majorBidi" w:hAnsiTheme="majorBidi" w:cstheme="majorBidi"/>
          <w:szCs w:val="22"/>
          <w:lang w:eastAsia="zh-CN"/>
        </w:rPr>
        <w:t>tandard</w:t>
      </w:r>
      <w:r w:rsidR="00D71D63">
        <w:rPr>
          <w:rFonts w:asciiTheme="majorBidi" w:hAnsiTheme="majorBidi" w:cstheme="majorBidi"/>
          <w:szCs w:val="22"/>
          <w:lang w:eastAsia="zh-CN"/>
        </w:rPr>
        <w:t xml:space="preserve"> </w:t>
      </w:r>
      <w:r w:rsidR="004A2FC7" w:rsidRPr="00D11AF5">
        <w:rPr>
          <w:rFonts w:asciiTheme="majorBidi" w:hAnsiTheme="majorBidi" w:cstheme="majorBidi"/>
          <w:szCs w:val="22"/>
          <w:lang w:eastAsia="zh-CN"/>
        </w:rPr>
        <w:t>l</w:t>
      </w:r>
      <w:r w:rsidRPr="00AD5FA3">
        <w:rPr>
          <w:rFonts w:asciiTheme="majorBidi" w:hAnsiTheme="majorBidi" w:cstheme="majorBidi"/>
          <w:szCs w:val="22"/>
          <w:lang w:eastAsia="zh-CN"/>
        </w:rPr>
        <w:t>icen</w:t>
      </w:r>
      <w:r w:rsidR="00224601">
        <w:rPr>
          <w:rFonts w:asciiTheme="majorBidi" w:hAnsiTheme="majorBidi" w:cstheme="majorBidi"/>
          <w:szCs w:val="22"/>
          <w:lang w:eastAsia="zh-CN"/>
        </w:rPr>
        <w:t>c</w:t>
      </w:r>
      <w:r w:rsidRPr="00AD5FA3">
        <w:rPr>
          <w:rFonts w:asciiTheme="majorBidi" w:hAnsiTheme="majorBidi" w:cstheme="majorBidi"/>
          <w:szCs w:val="22"/>
          <w:lang w:eastAsia="zh-CN"/>
        </w:rPr>
        <w:t>e,</w:t>
      </w:r>
      <w:r w:rsidR="00D71D63">
        <w:rPr>
          <w:rFonts w:asciiTheme="majorBidi" w:hAnsiTheme="majorBidi" w:cstheme="majorBidi"/>
          <w:szCs w:val="22"/>
          <w:lang w:eastAsia="zh-CN"/>
        </w:rPr>
        <w:t xml:space="preserve"> </w:t>
      </w:r>
      <w:r w:rsidRPr="00AD5FA3">
        <w:rPr>
          <w:rFonts w:asciiTheme="majorBidi" w:hAnsiTheme="majorBidi" w:cstheme="majorBidi"/>
          <w:szCs w:val="22"/>
          <w:lang w:eastAsia="zh-CN"/>
        </w:rPr>
        <w:t>are negotiated</w:t>
      </w:r>
      <w:r w:rsidR="00D71D63">
        <w:rPr>
          <w:rFonts w:asciiTheme="majorBidi" w:hAnsiTheme="majorBidi" w:cstheme="majorBidi"/>
          <w:szCs w:val="22"/>
          <w:lang w:eastAsia="zh-CN"/>
        </w:rPr>
        <w:t xml:space="preserve"> </w:t>
      </w:r>
      <w:r w:rsidRPr="00AD5FA3">
        <w:rPr>
          <w:rFonts w:asciiTheme="majorBidi" w:hAnsiTheme="majorBidi" w:cstheme="majorBidi"/>
          <w:szCs w:val="22"/>
          <w:lang w:eastAsia="zh-CN"/>
        </w:rPr>
        <w:t>to share benefits from the use of DSI.</w:t>
      </w:r>
      <w:r w:rsidR="00D71D63">
        <w:rPr>
          <w:rFonts w:asciiTheme="majorBidi" w:hAnsiTheme="majorBidi" w:cstheme="majorBidi"/>
          <w:szCs w:val="22"/>
          <w:lang w:eastAsia="zh-CN"/>
        </w:rPr>
        <w:t xml:space="preserve"> </w:t>
      </w:r>
      <w:r w:rsidRPr="00AD5FA3">
        <w:rPr>
          <w:rFonts w:asciiTheme="majorBidi" w:hAnsiTheme="majorBidi" w:cstheme="majorBidi"/>
          <w:szCs w:val="22"/>
          <w:lang w:eastAsia="zh-CN"/>
        </w:rPr>
        <w:t>A MAT can include the necessity for</w:t>
      </w:r>
      <w:r w:rsidR="00D71D63">
        <w:rPr>
          <w:rFonts w:asciiTheme="majorBidi" w:hAnsiTheme="majorBidi" w:cstheme="majorBidi"/>
          <w:szCs w:val="22"/>
          <w:lang w:eastAsia="zh-CN"/>
        </w:rPr>
        <w:t xml:space="preserve"> </w:t>
      </w:r>
      <w:r w:rsidRPr="00AD5FA3">
        <w:rPr>
          <w:rFonts w:asciiTheme="majorBidi" w:hAnsiTheme="majorBidi" w:cstheme="majorBidi"/>
          <w:szCs w:val="22"/>
          <w:lang w:eastAsia="zh-CN"/>
        </w:rPr>
        <w:t>PIC but</w:t>
      </w:r>
      <w:r w:rsidR="00D71D63">
        <w:rPr>
          <w:rFonts w:asciiTheme="majorBidi" w:hAnsiTheme="majorBidi" w:cstheme="majorBidi"/>
          <w:szCs w:val="22"/>
          <w:lang w:eastAsia="zh-CN"/>
        </w:rPr>
        <w:t xml:space="preserve"> </w:t>
      </w:r>
      <w:r w:rsidRPr="00AD5FA3">
        <w:rPr>
          <w:rFonts w:asciiTheme="majorBidi" w:hAnsiTheme="majorBidi" w:cstheme="majorBidi"/>
          <w:szCs w:val="22"/>
          <w:lang w:eastAsia="zh-CN"/>
        </w:rPr>
        <w:t>is not always the case</w:t>
      </w:r>
      <w:r w:rsidR="00D71D63">
        <w:rPr>
          <w:rFonts w:asciiTheme="majorBidi" w:hAnsiTheme="majorBidi" w:cstheme="majorBidi"/>
          <w:szCs w:val="22"/>
          <w:lang w:eastAsia="zh-CN"/>
        </w:rPr>
        <w:t xml:space="preserve"> </w:t>
      </w:r>
      <w:r w:rsidRPr="00AD5FA3">
        <w:rPr>
          <w:rFonts w:asciiTheme="majorBidi" w:hAnsiTheme="majorBidi" w:cstheme="majorBidi"/>
          <w:szCs w:val="22"/>
          <w:lang w:eastAsia="zh-CN"/>
        </w:rPr>
        <w:t>(see option</w:t>
      </w:r>
      <w:r w:rsidR="00D71D63">
        <w:rPr>
          <w:rFonts w:asciiTheme="majorBidi" w:hAnsiTheme="majorBidi" w:cstheme="majorBidi"/>
          <w:szCs w:val="22"/>
          <w:lang w:eastAsia="zh-CN"/>
        </w:rPr>
        <w:t> </w:t>
      </w:r>
      <w:r w:rsidRPr="00AD5FA3">
        <w:rPr>
          <w:rFonts w:asciiTheme="majorBidi" w:hAnsiTheme="majorBidi" w:cstheme="majorBidi"/>
          <w:szCs w:val="22"/>
          <w:lang w:eastAsia="zh-CN"/>
        </w:rPr>
        <w:t>2).</w:t>
      </w:r>
    </w:p>
    <w:p w14:paraId="55A1938F" w14:textId="235EB2EF" w:rsidR="009D3059" w:rsidRPr="00AD5FA3" w:rsidRDefault="009D3059" w:rsidP="00AD5FA3">
      <w:pPr>
        <w:spacing w:before="120" w:after="120"/>
        <w:textAlignment w:val="baseline"/>
        <w:rPr>
          <w:rFonts w:asciiTheme="majorBidi" w:hAnsiTheme="majorBidi" w:cstheme="majorBidi"/>
          <w:szCs w:val="22"/>
          <w:lang w:eastAsia="zh-CN"/>
        </w:rPr>
      </w:pPr>
      <w:r w:rsidRPr="00AD5FA3">
        <w:rPr>
          <w:rFonts w:asciiTheme="majorBidi" w:hAnsiTheme="majorBidi" w:cstheme="majorBidi"/>
          <w:i/>
          <w:szCs w:val="22"/>
          <w:lang w:eastAsia="zh-CN"/>
        </w:rPr>
        <w:t>BS linked to DSI data</w:t>
      </w:r>
      <w:r w:rsidRPr="00AD5FA3">
        <w:rPr>
          <w:rFonts w:asciiTheme="majorBidi" w:hAnsiTheme="majorBidi" w:cstheme="majorBidi"/>
          <w:szCs w:val="22"/>
          <w:lang w:eastAsia="zh-CN"/>
        </w:rPr>
        <w:t>:</w:t>
      </w:r>
      <w:r w:rsidR="00D71D63">
        <w:rPr>
          <w:rFonts w:asciiTheme="majorBidi" w:hAnsiTheme="majorBidi" w:cstheme="majorBidi"/>
          <w:szCs w:val="22"/>
          <w:lang w:eastAsia="zh-CN"/>
        </w:rPr>
        <w:t xml:space="preserve"> </w:t>
      </w:r>
      <w:r w:rsidRPr="00AD5FA3">
        <w:rPr>
          <w:rFonts w:asciiTheme="majorBidi" w:hAnsiTheme="majorBidi" w:cstheme="majorBidi"/>
          <w:szCs w:val="22"/>
          <w:lang w:eastAsia="zh-CN"/>
        </w:rPr>
        <w:t>The sharing of benefits</w:t>
      </w:r>
      <w:r w:rsidR="00D71D63">
        <w:rPr>
          <w:rFonts w:asciiTheme="majorBidi" w:hAnsiTheme="majorBidi" w:cstheme="majorBidi"/>
          <w:szCs w:val="22"/>
          <w:lang w:eastAsia="zh-CN"/>
        </w:rPr>
        <w:t xml:space="preserve"> </w:t>
      </w:r>
      <w:r w:rsidRPr="00AD5FA3">
        <w:rPr>
          <w:rFonts w:asciiTheme="majorBidi" w:hAnsiTheme="majorBidi" w:cstheme="majorBidi"/>
          <w:szCs w:val="22"/>
          <w:lang w:eastAsia="zh-CN"/>
        </w:rPr>
        <w:t>from the use of DSI is linked to the</w:t>
      </w:r>
      <w:r w:rsidR="00D71D63">
        <w:rPr>
          <w:rFonts w:asciiTheme="majorBidi" w:hAnsiTheme="majorBidi" w:cstheme="majorBidi"/>
          <w:szCs w:val="22"/>
          <w:lang w:eastAsia="zh-CN"/>
        </w:rPr>
        <w:t xml:space="preserve"> </w:t>
      </w:r>
      <w:r w:rsidRPr="00AD5FA3">
        <w:rPr>
          <w:rFonts w:asciiTheme="majorBidi" w:hAnsiTheme="majorBidi" w:cstheme="majorBidi"/>
          <w:szCs w:val="22"/>
          <w:lang w:eastAsia="zh-CN"/>
        </w:rPr>
        <w:t xml:space="preserve">specific product or service stemming from that </w:t>
      </w:r>
      <w:proofErr w:type="gramStart"/>
      <w:r w:rsidRPr="00AD5FA3">
        <w:rPr>
          <w:rFonts w:asciiTheme="majorBidi" w:hAnsiTheme="majorBidi" w:cstheme="majorBidi"/>
          <w:szCs w:val="22"/>
          <w:lang w:eastAsia="zh-CN"/>
        </w:rPr>
        <w:t>particular DSI</w:t>
      </w:r>
      <w:proofErr w:type="gramEnd"/>
      <w:r w:rsidRPr="00AD5FA3">
        <w:rPr>
          <w:rFonts w:asciiTheme="majorBidi" w:hAnsiTheme="majorBidi" w:cstheme="majorBidi"/>
          <w:szCs w:val="22"/>
          <w:lang w:eastAsia="zh-CN"/>
        </w:rPr>
        <w:t>, as opposed to a general contribution by users of DSI.</w:t>
      </w:r>
    </w:p>
    <w:p w14:paraId="32A6AFD7" w14:textId="447B4ACC" w:rsidR="009D3059" w:rsidRPr="00AD5FA3" w:rsidRDefault="009D3059" w:rsidP="00AD5FA3">
      <w:pPr>
        <w:spacing w:before="120" w:after="120"/>
        <w:textAlignment w:val="baseline"/>
        <w:rPr>
          <w:rFonts w:asciiTheme="majorBidi" w:hAnsiTheme="majorBidi" w:cstheme="majorBidi"/>
          <w:szCs w:val="22"/>
          <w:lang w:eastAsia="zh-CN"/>
        </w:rPr>
      </w:pPr>
      <w:r w:rsidRPr="00AD5FA3">
        <w:rPr>
          <w:rFonts w:asciiTheme="majorBidi" w:hAnsiTheme="majorBidi" w:cstheme="majorBidi"/>
          <w:i/>
          <w:szCs w:val="22"/>
          <w:lang w:eastAsia="zh-CN"/>
        </w:rPr>
        <w:t>Requires tracing to the country of origin</w:t>
      </w:r>
      <w:r w:rsidRPr="00AD5FA3">
        <w:rPr>
          <w:rFonts w:asciiTheme="majorBidi" w:hAnsiTheme="majorBidi" w:cstheme="majorBidi"/>
          <w:szCs w:val="22"/>
          <w:lang w:eastAsia="zh-CN"/>
        </w:rPr>
        <w:t>:</w:t>
      </w:r>
      <w:r w:rsidR="00D71D63">
        <w:rPr>
          <w:rFonts w:asciiTheme="majorBidi" w:hAnsiTheme="majorBidi" w:cstheme="majorBidi"/>
          <w:szCs w:val="22"/>
          <w:lang w:eastAsia="zh-CN"/>
        </w:rPr>
        <w:t xml:space="preserve"> </w:t>
      </w:r>
      <w:r w:rsidR="00A530E5">
        <w:rPr>
          <w:rFonts w:asciiTheme="majorBidi" w:hAnsiTheme="majorBidi" w:cstheme="majorBidi"/>
          <w:szCs w:val="22"/>
          <w:lang w:eastAsia="zh-CN"/>
        </w:rPr>
        <w:t>I</w:t>
      </w:r>
      <w:r w:rsidRPr="00AD5FA3">
        <w:rPr>
          <w:rFonts w:asciiTheme="majorBidi" w:hAnsiTheme="majorBidi" w:cstheme="majorBidi"/>
          <w:szCs w:val="22"/>
          <w:lang w:eastAsia="zh-CN"/>
        </w:rPr>
        <w:t>t is</w:t>
      </w:r>
      <w:r w:rsidR="00A530E5">
        <w:rPr>
          <w:rFonts w:asciiTheme="majorBidi" w:hAnsiTheme="majorBidi" w:cstheme="majorBidi"/>
          <w:szCs w:val="22"/>
          <w:lang w:eastAsia="zh-CN"/>
        </w:rPr>
        <w:t xml:space="preserve"> </w:t>
      </w:r>
      <w:r w:rsidRPr="00AD5FA3">
        <w:rPr>
          <w:rFonts w:asciiTheme="majorBidi" w:hAnsiTheme="majorBidi" w:cstheme="majorBidi"/>
          <w:szCs w:val="22"/>
          <w:lang w:eastAsia="zh-CN"/>
        </w:rPr>
        <w:t>necessary</w:t>
      </w:r>
      <w:r w:rsidR="00A530E5">
        <w:rPr>
          <w:rFonts w:asciiTheme="majorBidi" w:hAnsiTheme="majorBidi" w:cstheme="majorBidi"/>
          <w:szCs w:val="22"/>
          <w:lang w:eastAsia="zh-CN"/>
        </w:rPr>
        <w:t xml:space="preserve"> </w:t>
      </w:r>
      <w:r w:rsidRPr="00AD5FA3">
        <w:rPr>
          <w:rFonts w:asciiTheme="majorBidi" w:hAnsiTheme="majorBidi" w:cstheme="majorBidi"/>
          <w:szCs w:val="22"/>
          <w:lang w:eastAsia="zh-CN"/>
        </w:rPr>
        <w:t>for the policy option proposed to be able to identify the country of origin of the genetic resource from which the DSI came from.</w:t>
      </w:r>
    </w:p>
    <w:p w14:paraId="3FB48B3F" w14:textId="1462292E" w:rsidR="009D3059" w:rsidRPr="00AD5FA3" w:rsidRDefault="009D3059" w:rsidP="00AD5FA3">
      <w:pPr>
        <w:spacing w:before="120" w:after="120"/>
        <w:textAlignment w:val="baseline"/>
        <w:rPr>
          <w:rFonts w:asciiTheme="majorBidi" w:hAnsiTheme="majorBidi" w:cstheme="majorBidi"/>
          <w:szCs w:val="22"/>
          <w:lang w:eastAsia="zh-CN"/>
        </w:rPr>
      </w:pPr>
      <w:r w:rsidRPr="00AD5FA3">
        <w:rPr>
          <w:rFonts w:asciiTheme="majorBidi" w:hAnsiTheme="majorBidi" w:cstheme="majorBidi"/>
          <w:i/>
          <w:szCs w:val="22"/>
          <w:lang w:eastAsia="zh-CN"/>
        </w:rPr>
        <w:t>Bilateral mechanism</w:t>
      </w:r>
      <w:r w:rsidRPr="00AD5FA3">
        <w:rPr>
          <w:rFonts w:asciiTheme="majorBidi" w:hAnsiTheme="majorBidi" w:cstheme="majorBidi"/>
          <w:szCs w:val="22"/>
          <w:lang w:eastAsia="zh-CN"/>
        </w:rPr>
        <w:t>:</w:t>
      </w:r>
      <w:r w:rsidR="00A530E5">
        <w:rPr>
          <w:rFonts w:asciiTheme="majorBidi" w:hAnsiTheme="majorBidi" w:cstheme="majorBidi"/>
          <w:szCs w:val="22"/>
          <w:lang w:eastAsia="zh-CN"/>
        </w:rPr>
        <w:t xml:space="preserve"> T</w:t>
      </w:r>
      <w:r w:rsidRPr="00AD5FA3">
        <w:rPr>
          <w:rFonts w:asciiTheme="majorBidi" w:hAnsiTheme="majorBidi" w:cstheme="majorBidi"/>
          <w:szCs w:val="22"/>
          <w:lang w:eastAsia="zh-CN"/>
        </w:rPr>
        <w:t>he policy option requires an agreement between the provider and user countries</w:t>
      </w:r>
      <w:r w:rsidR="003157C4">
        <w:rPr>
          <w:rFonts w:asciiTheme="majorBidi" w:hAnsiTheme="majorBidi" w:cstheme="majorBidi"/>
          <w:szCs w:val="22"/>
          <w:lang w:eastAsia="zh-CN"/>
        </w:rPr>
        <w:t xml:space="preserve"> </w:t>
      </w:r>
      <w:r w:rsidRPr="00AD5FA3">
        <w:rPr>
          <w:rFonts w:asciiTheme="majorBidi" w:hAnsiTheme="majorBidi" w:cstheme="majorBidi"/>
          <w:szCs w:val="22"/>
          <w:lang w:eastAsia="zh-CN"/>
        </w:rPr>
        <w:t>to set the terms of benefit</w:t>
      </w:r>
      <w:r w:rsidR="008C652A">
        <w:rPr>
          <w:rFonts w:asciiTheme="majorBidi" w:hAnsiTheme="majorBidi" w:cstheme="majorBidi"/>
          <w:szCs w:val="22"/>
          <w:lang w:eastAsia="zh-CN"/>
        </w:rPr>
        <w:t>-</w:t>
      </w:r>
      <w:r w:rsidRPr="00AD5FA3">
        <w:rPr>
          <w:rFonts w:asciiTheme="majorBidi" w:hAnsiTheme="majorBidi" w:cstheme="majorBidi"/>
          <w:szCs w:val="22"/>
          <w:lang w:eastAsia="zh-CN"/>
        </w:rPr>
        <w:t xml:space="preserve">sharing and </w:t>
      </w:r>
      <w:r w:rsidR="00DA6FC1">
        <w:rPr>
          <w:rFonts w:asciiTheme="majorBidi" w:hAnsiTheme="majorBidi" w:cstheme="majorBidi"/>
          <w:szCs w:val="22"/>
          <w:lang w:eastAsia="zh-CN"/>
        </w:rPr>
        <w:t xml:space="preserve">the </w:t>
      </w:r>
      <w:r w:rsidRPr="00AD5FA3">
        <w:rPr>
          <w:rFonts w:asciiTheme="majorBidi" w:hAnsiTheme="majorBidi" w:cstheme="majorBidi"/>
          <w:szCs w:val="22"/>
          <w:lang w:eastAsia="zh-CN"/>
        </w:rPr>
        <w:t xml:space="preserve">sharing </w:t>
      </w:r>
      <w:r w:rsidR="00DA6FC1">
        <w:rPr>
          <w:rFonts w:asciiTheme="majorBidi" w:hAnsiTheme="majorBidi" w:cstheme="majorBidi"/>
          <w:szCs w:val="22"/>
          <w:lang w:eastAsia="zh-CN"/>
        </w:rPr>
        <w:t>of</w:t>
      </w:r>
      <w:r>
        <w:rPr>
          <w:rFonts w:asciiTheme="majorBidi" w:hAnsiTheme="majorBidi" w:cstheme="majorBidi"/>
          <w:szCs w:val="22"/>
          <w:lang w:eastAsia="zh-CN"/>
        </w:rPr>
        <w:t xml:space="preserve"> </w:t>
      </w:r>
      <w:r w:rsidRPr="00AD5FA3">
        <w:rPr>
          <w:rFonts w:asciiTheme="majorBidi" w:hAnsiTheme="majorBidi" w:cstheme="majorBidi"/>
          <w:szCs w:val="22"/>
          <w:lang w:eastAsia="zh-CN"/>
        </w:rPr>
        <w:t>those benefits back from the user country to the provider country of DSI, as opposed to the benefits from the use of DSI being channel</w:t>
      </w:r>
      <w:r w:rsidR="00C03406">
        <w:rPr>
          <w:rFonts w:asciiTheme="majorBidi" w:hAnsiTheme="majorBidi" w:cstheme="majorBidi"/>
          <w:szCs w:val="22"/>
          <w:lang w:eastAsia="zh-CN"/>
        </w:rPr>
        <w:t>l</w:t>
      </w:r>
      <w:r w:rsidRPr="00AD5FA3">
        <w:rPr>
          <w:rFonts w:asciiTheme="majorBidi" w:hAnsiTheme="majorBidi" w:cstheme="majorBidi"/>
          <w:szCs w:val="22"/>
          <w:lang w:eastAsia="zh-CN"/>
        </w:rPr>
        <w:t>ed</w:t>
      </w:r>
      <w:r w:rsidR="00C03406">
        <w:rPr>
          <w:rFonts w:asciiTheme="majorBidi" w:hAnsiTheme="majorBidi" w:cstheme="majorBidi"/>
          <w:szCs w:val="22"/>
          <w:lang w:eastAsia="zh-CN"/>
        </w:rPr>
        <w:t xml:space="preserve"> </w:t>
      </w:r>
      <w:r w:rsidRPr="00AD5FA3">
        <w:rPr>
          <w:rFonts w:asciiTheme="majorBidi" w:hAnsiTheme="majorBidi" w:cstheme="majorBidi"/>
          <w:szCs w:val="22"/>
          <w:lang w:eastAsia="zh-CN"/>
        </w:rPr>
        <w:t>through</w:t>
      </w:r>
      <w:r w:rsidR="00C03406">
        <w:rPr>
          <w:rFonts w:asciiTheme="majorBidi" w:hAnsiTheme="majorBidi" w:cstheme="majorBidi"/>
          <w:szCs w:val="22"/>
          <w:lang w:eastAsia="zh-CN"/>
        </w:rPr>
        <w:t xml:space="preserve"> </w:t>
      </w:r>
      <w:r w:rsidRPr="00AD5FA3">
        <w:rPr>
          <w:rFonts w:asciiTheme="majorBidi" w:hAnsiTheme="majorBidi" w:cstheme="majorBidi"/>
          <w:szCs w:val="22"/>
          <w:lang w:eastAsia="zh-CN"/>
        </w:rPr>
        <w:t>a multilateral fund</w:t>
      </w:r>
      <w:r w:rsidR="00C03406">
        <w:rPr>
          <w:rFonts w:asciiTheme="majorBidi" w:hAnsiTheme="majorBidi" w:cstheme="majorBidi"/>
          <w:szCs w:val="22"/>
          <w:lang w:eastAsia="zh-CN"/>
        </w:rPr>
        <w:t xml:space="preserve"> </w:t>
      </w:r>
      <w:r w:rsidRPr="00AD5FA3">
        <w:rPr>
          <w:rFonts w:asciiTheme="majorBidi" w:hAnsiTheme="majorBidi" w:cstheme="majorBidi"/>
          <w:szCs w:val="22"/>
          <w:lang w:eastAsia="zh-CN"/>
        </w:rPr>
        <w:t>or mechanism.</w:t>
      </w:r>
    </w:p>
    <w:p w14:paraId="42A6D862" w14:textId="0F4BFF5B" w:rsidR="009D3059" w:rsidRPr="00AD5FA3" w:rsidRDefault="009D3059" w:rsidP="00AD5FA3">
      <w:pPr>
        <w:keepNext/>
        <w:spacing w:before="120" w:after="120"/>
        <w:jc w:val="left"/>
        <w:textAlignment w:val="baseline"/>
        <w:rPr>
          <w:rFonts w:asciiTheme="majorBidi" w:hAnsiTheme="majorBidi" w:cstheme="majorBidi"/>
          <w:i/>
          <w:szCs w:val="22"/>
          <w:lang w:eastAsia="zh-CN"/>
        </w:rPr>
      </w:pPr>
      <w:r w:rsidRPr="00AD5FA3">
        <w:rPr>
          <w:rFonts w:asciiTheme="majorBidi" w:hAnsiTheme="majorBidi" w:cstheme="majorBidi"/>
          <w:i/>
          <w:szCs w:val="22"/>
          <w:lang w:eastAsia="zh-CN"/>
        </w:rPr>
        <w:t>Description of the options by group</w:t>
      </w:r>
    </w:p>
    <w:p w14:paraId="15C80EC8" w14:textId="719001EC" w:rsidR="009D3059" w:rsidRPr="00AD5FA3" w:rsidRDefault="009D3059" w:rsidP="00AD5FA3">
      <w:pPr>
        <w:keepNext/>
        <w:spacing w:before="120" w:after="120"/>
        <w:jc w:val="left"/>
        <w:textAlignment w:val="baseline"/>
        <w:rPr>
          <w:rFonts w:asciiTheme="majorBidi" w:hAnsiTheme="majorBidi" w:cstheme="majorBidi"/>
          <w:szCs w:val="22"/>
          <w:lang w:eastAsia="zh-CN"/>
        </w:rPr>
      </w:pPr>
      <w:r w:rsidRPr="00AD5FA3">
        <w:rPr>
          <w:rFonts w:asciiTheme="majorBidi" w:hAnsiTheme="majorBidi" w:cstheme="majorBidi"/>
          <w:b/>
          <w:szCs w:val="22"/>
          <w:lang w:eastAsia="zh-CN"/>
        </w:rPr>
        <w:t>Option 0: Status Quo</w:t>
      </w:r>
    </w:p>
    <w:p w14:paraId="36EBC6B4" w14:textId="525A7AC3" w:rsidR="009D3059" w:rsidRPr="00AD5FA3" w:rsidRDefault="009D3059" w:rsidP="00B55D4B">
      <w:pPr>
        <w:spacing w:before="120" w:after="120"/>
        <w:textAlignment w:val="baseline"/>
        <w:rPr>
          <w:rFonts w:asciiTheme="majorBidi" w:hAnsiTheme="majorBidi" w:cstheme="majorBidi"/>
          <w:szCs w:val="22"/>
          <w:lang w:eastAsia="zh-CN"/>
        </w:rPr>
      </w:pPr>
      <w:r w:rsidRPr="00AD5FA3">
        <w:rPr>
          <w:rFonts w:asciiTheme="majorBidi" w:hAnsiTheme="majorBidi" w:cstheme="majorBidi"/>
          <w:szCs w:val="22"/>
          <w:lang w:eastAsia="zh-CN"/>
        </w:rPr>
        <w:t xml:space="preserve">In this option, </w:t>
      </w:r>
      <w:r w:rsidR="0014396B" w:rsidRPr="00D11AF5">
        <w:rPr>
          <w:rFonts w:asciiTheme="majorBidi" w:hAnsiTheme="majorBidi" w:cstheme="majorBidi"/>
          <w:szCs w:val="22"/>
          <w:lang w:eastAsia="zh-CN"/>
        </w:rPr>
        <w:t>P</w:t>
      </w:r>
      <w:r w:rsidRPr="00AD5FA3">
        <w:rPr>
          <w:rFonts w:asciiTheme="majorBidi" w:hAnsiTheme="majorBidi" w:cstheme="majorBidi"/>
          <w:szCs w:val="22"/>
          <w:lang w:eastAsia="zh-CN"/>
        </w:rPr>
        <w:t>arties have not agreed on how to address ABS for DSI. Some Parties may decide to include measures on access to DSI and/or benefit-sharing from DSI use</w:t>
      </w:r>
      <w:r w:rsidR="0014396B"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as part of their domestic ABS system, and some will consider open access to DSI in databases to be</w:t>
      </w:r>
      <w:r w:rsidR="008C652A"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a sufficient form of non-monetary benefit</w:t>
      </w:r>
      <w:r w:rsidRPr="00AD5FA3">
        <w:rPr>
          <w:rFonts w:asciiTheme="majorBidi" w:hAnsiTheme="majorBidi" w:cstheme="majorBidi"/>
          <w:szCs w:val="22"/>
          <w:lang w:eastAsia="zh-CN"/>
        </w:rPr>
        <w:noBreakHyphen/>
        <w:t>sharing.</w:t>
      </w:r>
    </w:p>
    <w:p w14:paraId="0E32BC23" w14:textId="742476A9" w:rsidR="009D3059" w:rsidRPr="00AD5FA3" w:rsidRDefault="009D3059" w:rsidP="00AD5FA3">
      <w:pPr>
        <w:keepNext/>
        <w:spacing w:before="120" w:after="120"/>
        <w:jc w:val="left"/>
        <w:textAlignment w:val="baseline"/>
        <w:rPr>
          <w:rFonts w:asciiTheme="majorBidi" w:hAnsiTheme="majorBidi" w:cstheme="majorBidi"/>
          <w:szCs w:val="22"/>
          <w:lang w:eastAsia="zh-CN"/>
        </w:rPr>
      </w:pPr>
      <w:r w:rsidRPr="00AD5FA3">
        <w:rPr>
          <w:rFonts w:asciiTheme="majorBidi" w:hAnsiTheme="majorBidi" w:cstheme="majorBidi"/>
          <w:b/>
          <w:szCs w:val="22"/>
          <w:lang w:eastAsia="zh-CN"/>
        </w:rPr>
        <w:lastRenderedPageBreak/>
        <w:t>Option 1: DSI fully integrated into the Convention on Biological Diversity and the Nagoya Protocol</w:t>
      </w:r>
    </w:p>
    <w:p w14:paraId="4B684EE6" w14:textId="5C6E4694" w:rsidR="009D3059" w:rsidRPr="00AD5FA3" w:rsidRDefault="009D3059" w:rsidP="00B55D4B">
      <w:pPr>
        <w:spacing w:before="120" w:after="120"/>
        <w:textAlignment w:val="baseline"/>
        <w:rPr>
          <w:rFonts w:asciiTheme="majorBidi" w:hAnsiTheme="majorBidi" w:cstheme="majorBidi"/>
          <w:szCs w:val="22"/>
          <w:lang w:eastAsia="zh-CN"/>
        </w:rPr>
      </w:pPr>
      <w:r w:rsidRPr="00AD5FA3">
        <w:rPr>
          <w:rFonts w:asciiTheme="majorBidi" w:hAnsiTheme="majorBidi" w:cstheme="majorBidi"/>
          <w:szCs w:val="22"/>
          <w:lang w:eastAsia="zh-CN"/>
        </w:rPr>
        <w:t>In this case,</w:t>
      </w:r>
      <w:r w:rsidR="00CA7F43">
        <w:rPr>
          <w:rFonts w:asciiTheme="majorBidi" w:hAnsiTheme="majorBidi" w:cstheme="majorBidi"/>
          <w:szCs w:val="22"/>
          <w:lang w:eastAsia="zh-CN"/>
        </w:rPr>
        <w:t xml:space="preserve"> </w:t>
      </w:r>
      <w:r w:rsidRPr="00AD5FA3">
        <w:rPr>
          <w:rFonts w:asciiTheme="majorBidi" w:hAnsiTheme="majorBidi" w:cstheme="majorBidi"/>
          <w:szCs w:val="22"/>
          <w:lang w:eastAsia="zh-CN"/>
        </w:rPr>
        <w:t>ABS is subject to each country’s legislation. It is the traditional bilateral approach to ABS.</w:t>
      </w:r>
      <w:r w:rsidR="00CA7F43">
        <w:rPr>
          <w:rFonts w:asciiTheme="majorBidi" w:hAnsiTheme="majorBidi" w:cstheme="majorBidi"/>
          <w:szCs w:val="22"/>
          <w:lang w:eastAsia="zh-CN"/>
        </w:rPr>
        <w:t xml:space="preserve"> </w:t>
      </w:r>
      <w:r w:rsidRPr="00AD5FA3">
        <w:rPr>
          <w:rFonts w:asciiTheme="majorBidi" w:hAnsiTheme="majorBidi" w:cstheme="majorBidi"/>
          <w:szCs w:val="22"/>
          <w:lang w:eastAsia="zh-CN"/>
        </w:rPr>
        <w:t>Access</w:t>
      </w:r>
      <w:r w:rsidR="00CA7F43">
        <w:rPr>
          <w:rFonts w:asciiTheme="majorBidi" w:hAnsiTheme="majorBidi" w:cstheme="majorBidi"/>
          <w:szCs w:val="22"/>
          <w:lang w:eastAsia="zh-CN"/>
        </w:rPr>
        <w:t xml:space="preserve"> </w:t>
      </w:r>
      <w:r w:rsidRPr="00AD5FA3">
        <w:rPr>
          <w:rFonts w:asciiTheme="majorBidi" w:hAnsiTheme="majorBidi" w:cstheme="majorBidi"/>
          <w:szCs w:val="22"/>
          <w:lang w:eastAsia="zh-CN"/>
        </w:rPr>
        <w:t>is regulated in a similar way than the genetic resources under</w:t>
      </w:r>
      <w:r w:rsidR="00CA7F43">
        <w:rPr>
          <w:rFonts w:asciiTheme="majorBidi" w:hAnsiTheme="majorBidi" w:cstheme="majorBidi"/>
          <w:szCs w:val="22"/>
          <w:lang w:eastAsia="zh-CN"/>
        </w:rPr>
        <w:t xml:space="preserve"> </w:t>
      </w:r>
      <w:r w:rsidRPr="00AD5FA3">
        <w:rPr>
          <w:rFonts w:asciiTheme="majorBidi" w:hAnsiTheme="majorBidi" w:cstheme="majorBidi"/>
          <w:szCs w:val="22"/>
          <w:lang w:eastAsia="zh-CN"/>
        </w:rPr>
        <w:t>the Convention on Biological Diversity and the Nagoya Protocol, meaning that depending on the national legislation in place in a particular country, access to DSI could be subject to PIC and MAT</w:t>
      </w:r>
      <w:r w:rsidR="00CA7F43">
        <w:rPr>
          <w:rFonts w:asciiTheme="majorBidi" w:hAnsiTheme="majorBidi" w:cstheme="majorBidi"/>
          <w:szCs w:val="22"/>
          <w:lang w:eastAsia="zh-CN"/>
        </w:rPr>
        <w:t xml:space="preserve"> </w:t>
      </w:r>
      <w:r w:rsidRPr="00AD5FA3">
        <w:rPr>
          <w:rFonts w:asciiTheme="majorBidi" w:hAnsiTheme="majorBidi" w:cstheme="majorBidi"/>
          <w:szCs w:val="22"/>
          <w:lang w:eastAsia="zh-CN"/>
        </w:rPr>
        <w:t>(i.e., essentially,</w:t>
      </w:r>
      <w:r w:rsidR="005D5790">
        <w:rPr>
          <w:rFonts w:asciiTheme="majorBidi" w:hAnsiTheme="majorBidi" w:cstheme="majorBidi"/>
          <w:szCs w:val="22"/>
          <w:lang w:eastAsia="zh-CN"/>
        </w:rPr>
        <w:t xml:space="preserve"> </w:t>
      </w:r>
      <w:r w:rsidRPr="00AD5FA3">
        <w:rPr>
          <w:rFonts w:asciiTheme="majorBidi" w:hAnsiTheme="majorBidi" w:cstheme="majorBidi"/>
          <w:szCs w:val="22"/>
          <w:lang w:eastAsia="zh-CN"/>
        </w:rPr>
        <w:t>GR = DSI).</w:t>
      </w:r>
      <w:r w:rsidR="005D5790">
        <w:rPr>
          <w:rFonts w:asciiTheme="majorBidi" w:hAnsiTheme="majorBidi" w:cstheme="majorBidi"/>
          <w:szCs w:val="22"/>
          <w:lang w:eastAsia="zh-CN"/>
        </w:rPr>
        <w:t xml:space="preserve"> </w:t>
      </w:r>
      <w:r w:rsidRPr="00AD5FA3">
        <w:rPr>
          <w:rFonts w:asciiTheme="majorBidi" w:hAnsiTheme="majorBidi" w:cstheme="majorBidi"/>
          <w:szCs w:val="22"/>
          <w:lang w:eastAsia="zh-CN"/>
        </w:rPr>
        <w:t>The utilization of DSI</w:t>
      </w:r>
      <w:r w:rsidR="005D5790">
        <w:rPr>
          <w:rFonts w:asciiTheme="majorBidi" w:hAnsiTheme="majorBidi" w:cstheme="majorBidi"/>
          <w:szCs w:val="22"/>
          <w:lang w:eastAsia="zh-CN"/>
        </w:rPr>
        <w:t xml:space="preserve"> </w:t>
      </w:r>
      <w:r w:rsidRPr="00AD5FA3">
        <w:rPr>
          <w:rFonts w:asciiTheme="majorBidi" w:hAnsiTheme="majorBidi" w:cstheme="majorBidi"/>
          <w:szCs w:val="22"/>
          <w:lang w:eastAsia="zh-CN"/>
        </w:rPr>
        <w:t>is to</w:t>
      </w:r>
      <w:r w:rsidR="005D5790">
        <w:rPr>
          <w:rFonts w:asciiTheme="majorBidi" w:hAnsiTheme="majorBidi" w:cstheme="majorBidi"/>
          <w:szCs w:val="22"/>
          <w:lang w:eastAsia="zh-CN"/>
        </w:rPr>
        <w:t xml:space="preserve"> </w:t>
      </w:r>
      <w:r w:rsidRPr="00AD5FA3">
        <w:rPr>
          <w:rFonts w:asciiTheme="majorBidi" w:hAnsiTheme="majorBidi" w:cstheme="majorBidi"/>
          <w:szCs w:val="22"/>
          <w:lang w:eastAsia="zh-CN"/>
        </w:rPr>
        <w:t>be regulated by MAT, as are benefit-sharing obligations, and</w:t>
      </w:r>
      <w:r w:rsidR="005D5790">
        <w:rPr>
          <w:rFonts w:asciiTheme="majorBidi" w:hAnsiTheme="majorBidi" w:cstheme="majorBidi"/>
          <w:szCs w:val="22"/>
          <w:lang w:eastAsia="zh-CN"/>
        </w:rPr>
        <w:t xml:space="preserve"> </w:t>
      </w:r>
      <w:r w:rsidRPr="00AD5FA3">
        <w:rPr>
          <w:rFonts w:asciiTheme="majorBidi" w:hAnsiTheme="majorBidi" w:cstheme="majorBidi"/>
          <w:szCs w:val="22"/>
          <w:lang w:eastAsia="zh-CN"/>
        </w:rPr>
        <w:t>MATs</w:t>
      </w:r>
      <w:r w:rsidR="005D5790">
        <w:rPr>
          <w:rFonts w:asciiTheme="majorBidi" w:hAnsiTheme="majorBidi" w:cstheme="majorBidi"/>
          <w:szCs w:val="22"/>
          <w:lang w:eastAsia="zh-CN"/>
        </w:rPr>
        <w:t xml:space="preserve"> </w:t>
      </w:r>
      <w:r w:rsidRPr="00AD5FA3">
        <w:rPr>
          <w:rFonts w:asciiTheme="majorBidi" w:hAnsiTheme="majorBidi" w:cstheme="majorBidi"/>
          <w:szCs w:val="22"/>
          <w:lang w:eastAsia="zh-CN"/>
        </w:rPr>
        <w:t>are</w:t>
      </w:r>
      <w:r w:rsidR="005D5790">
        <w:rPr>
          <w:rFonts w:asciiTheme="majorBidi" w:hAnsiTheme="majorBidi" w:cstheme="majorBidi"/>
          <w:szCs w:val="22"/>
          <w:lang w:eastAsia="zh-CN"/>
        </w:rPr>
        <w:t xml:space="preserve"> </w:t>
      </w:r>
      <w:r w:rsidRPr="00AD5FA3">
        <w:rPr>
          <w:rFonts w:asciiTheme="majorBidi" w:hAnsiTheme="majorBidi" w:cstheme="majorBidi"/>
          <w:szCs w:val="22"/>
          <w:lang w:eastAsia="zh-CN"/>
        </w:rPr>
        <w:t>negotiated</w:t>
      </w:r>
      <w:r w:rsidR="005D5790">
        <w:rPr>
          <w:rFonts w:asciiTheme="majorBidi" w:hAnsiTheme="majorBidi" w:cstheme="majorBidi"/>
          <w:szCs w:val="22"/>
          <w:lang w:eastAsia="zh-CN"/>
        </w:rPr>
        <w:t xml:space="preserve"> </w:t>
      </w:r>
      <w:r w:rsidRPr="00AD5FA3">
        <w:rPr>
          <w:rFonts w:asciiTheme="majorBidi" w:hAnsiTheme="majorBidi" w:cstheme="majorBidi"/>
          <w:szCs w:val="22"/>
          <w:lang w:eastAsia="zh-CN"/>
        </w:rPr>
        <w:t>for each DSI access. According to the study on ABS measures made available for the consideration of the AHTEG on DSI, some countries</w:t>
      </w:r>
      <w:r w:rsidR="00C87A59">
        <w:rPr>
          <w:rFonts w:asciiTheme="majorBidi" w:hAnsiTheme="majorBidi" w:cstheme="majorBidi"/>
          <w:szCs w:val="22"/>
          <w:lang w:eastAsia="zh-CN"/>
        </w:rPr>
        <w:t xml:space="preserve"> </w:t>
      </w:r>
      <w:r w:rsidRPr="00AD5FA3">
        <w:rPr>
          <w:rFonts w:asciiTheme="majorBidi" w:hAnsiTheme="majorBidi" w:cstheme="majorBidi"/>
          <w:szCs w:val="22"/>
          <w:lang w:eastAsia="zh-CN"/>
        </w:rPr>
        <w:t>are</w:t>
      </w:r>
      <w:r w:rsidR="00C87A59">
        <w:rPr>
          <w:rFonts w:asciiTheme="majorBidi" w:hAnsiTheme="majorBidi" w:cstheme="majorBidi"/>
          <w:szCs w:val="22"/>
          <w:lang w:eastAsia="zh-CN"/>
        </w:rPr>
        <w:t xml:space="preserve"> </w:t>
      </w:r>
      <w:r w:rsidRPr="00AD5FA3">
        <w:rPr>
          <w:rFonts w:asciiTheme="majorBidi" w:hAnsiTheme="majorBidi" w:cstheme="majorBidi"/>
          <w:szCs w:val="22"/>
          <w:lang w:eastAsia="zh-CN"/>
        </w:rPr>
        <w:t>already</w:t>
      </w:r>
      <w:r w:rsidR="00C87A59">
        <w:rPr>
          <w:rFonts w:asciiTheme="majorBidi" w:hAnsiTheme="majorBidi" w:cstheme="majorBidi"/>
          <w:szCs w:val="22"/>
          <w:lang w:eastAsia="zh-CN"/>
        </w:rPr>
        <w:t xml:space="preserve"> </w:t>
      </w:r>
      <w:r w:rsidRPr="00AD5FA3">
        <w:rPr>
          <w:rFonts w:asciiTheme="majorBidi" w:hAnsiTheme="majorBidi" w:cstheme="majorBidi"/>
          <w:szCs w:val="22"/>
          <w:lang w:eastAsia="zh-CN"/>
        </w:rPr>
        <w:t>including DSI within the scope of their</w:t>
      </w:r>
      <w:r w:rsidR="00C87A59">
        <w:rPr>
          <w:rFonts w:asciiTheme="majorBidi" w:hAnsiTheme="majorBidi" w:cstheme="majorBidi"/>
          <w:szCs w:val="22"/>
          <w:lang w:eastAsia="zh-CN"/>
        </w:rPr>
        <w:t xml:space="preserve"> </w:t>
      </w:r>
      <w:r w:rsidRPr="00AD5FA3">
        <w:rPr>
          <w:rFonts w:asciiTheme="majorBidi" w:hAnsiTheme="majorBidi" w:cstheme="majorBidi"/>
          <w:szCs w:val="22"/>
          <w:lang w:eastAsia="zh-CN"/>
        </w:rPr>
        <w:t>national</w:t>
      </w:r>
      <w:r w:rsidR="00C87A59">
        <w:rPr>
          <w:rFonts w:asciiTheme="majorBidi" w:hAnsiTheme="majorBidi" w:cstheme="majorBidi"/>
          <w:szCs w:val="22"/>
          <w:lang w:eastAsia="zh-CN"/>
        </w:rPr>
        <w:t xml:space="preserve"> </w:t>
      </w:r>
      <w:r w:rsidRPr="00AD5FA3">
        <w:rPr>
          <w:rFonts w:asciiTheme="majorBidi" w:hAnsiTheme="majorBidi" w:cstheme="majorBidi"/>
          <w:szCs w:val="22"/>
          <w:lang w:eastAsia="zh-CN"/>
        </w:rPr>
        <w:t xml:space="preserve">ABS measures, and more are planning to do so </w:t>
      </w:r>
      <w:proofErr w:type="gramStart"/>
      <w:r w:rsidRPr="00AD5FA3">
        <w:rPr>
          <w:rFonts w:asciiTheme="majorBidi" w:hAnsiTheme="majorBidi" w:cstheme="majorBidi"/>
          <w:szCs w:val="22"/>
          <w:lang w:eastAsia="zh-CN"/>
        </w:rPr>
        <w:t>in the near future</w:t>
      </w:r>
      <w:proofErr w:type="gramEnd"/>
      <w:r w:rsidRPr="00AD5FA3">
        <w:rPr>
          <w:rFonts w:asciiTheme="majorBidi" w:hAnsiTheme="majorBidi" w:cstheme="majorBidi"/>
          <w:szCs w:val="22"/>
          <w:lang w:eastAsia="zh-CN"/>
        </w:rPr>
        <w:t>.</w:t>
      </w:r>
    </w:p>
    <w:p w14:paraId="7BA7B2A1" w14:textId="281A8953" w:rsidR="009D3059" w:rsidRPr="00AD5FA3" w:rsidRDefault="009D3059" w:rsidP="00B55D4B">
      <w:pPr>
        <w:spacing w:before="120" w:after="120"/>
        <w:textAlignment w:val="baseline"/>
        <w:rPr>
          <w:rFonts w:asciiTheme="majorBidi" w:hAnsiTheme="majorBidi" w:cstheme="majorBidi"/>
          <w:szCs w:val="22"/>
          <w:lang w:eastAsia="zh-CN"/>
        </w:rPr>
      </w:pPr>
      <w:r w:rsidRPr="00AD5FA3">
        <w:rPr>
          <w:rFonts w:asciiTheme="majorBidi" w:hAnsiTheme="majorBidi" w:cstheme="majorBidi"/>
          <w:szCs w:val="22"/>
          <w:lang w:eastAsia="zh-CN"/>
        </w:rPr>
        <w:t>In this</w:t>
      </w:r>
      <w:r w:rsidR="00C87A59"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option, researchers</w:t>
      </w:r>
      <w:r w:rsidR="00C87A59" w:rsidRPr="00D11AF5">
        <w:rPr>
          <w:rFonts w:asciiTheme="majorBidi" w:hAnsiTheme="majorBidi" w:cstheme="majorBidi"/>
          <w:szCs w:val="22"/>
          <w:lang w:eastAsia="zh-CN"/>
        </w:rPr>
        <w:t xml:space="preserve"> </w:t>
      </w:r>
      <w:proofErr w:type="gramStart"/>
      <w:r w:rsidRPr="00AD5FA3">
        <w:rPr>
          <w:rFonts w:asciiTheme="majorBidi" w:hAnsiTheme="majorBidi" w:cstheme="majorBidi"/>
          <w:szCs w:val="22"/>
          <w:lang w:eastAsia="zh-CN"/>
        </w:rPr>
        <w:t>have</w:t>
      </w:r>
      <w:r w:rsidR="00C87A59"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to</w:t>
      </w:r>
      <w:proofErr w:type="gramEnd"/>
      <w:r w:rsidRPr="00AD5FA3">
        <w:rPr>
          <w:rFonts w:asciiTheme="majorBidi" w:hAnsiTheme="majorBidi" w:cstheme="majorBidi"/>
          <w:szCs w:val="22"/>
          <w:lang w:eastAsia="zh-CN"/>
        </w:rPr>
        <w:t xml:space="preserve"> comply with national ABS requirement</w:t>
      </w:r>
      <w:r w:rsidR="00D6517D" w:rsidRPr="00D11AF5">
        <w:rPr>
          <w:rFonts w:asciiTheme="majorBidi" w:hAnsiTheme="majorBidi" w:cstheme="majorBidi"/>
          <w:szCs w:val="22"/>
          <w:lang w:eastAsia="zh-CN"/>
        </w:rPr>
        <w:t>s</w:t>
      </w:r>
      <w:r w:rsidRPr="00AD5FA3">
        <w:rPr>
          <w:rFonts w:asciiTheme="majorBidi" w:hAnsiTheme="majorBidi" w:cstheme="majorBidi"/>
          <w:szCs w:val="22"/>
          <w:lang w:eastAsia="zh-CN"/>
        </w:rPr>
        <w:t xml:space="preserve"> when accessing DSI through a database, trace each DSI back to the country of origin and</w:t>
      </w:r>
      <w:r w:rsidR="00FA71B1"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negotiate with different ABS requirement</w:t>
      </w:r>
      <w:r w:rsidR="00FA71B1"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for each country, as they potentially each have a different MAT.</w:t>
      </w:r>
    </w:p>
    <w:p w14:paraId="6B7CCBF6" w14:textId="1D12FE96" w:rsidR="009D3059" w:rsidRPr="00AD5FA3" w:rsidRDefault="009D3059" w:rsidP="00AD5FA3">
      <w:pPr>
        <w:keepNext/>
        <w:spacing w:before="120" w:after="120"/>
        <w:jc w:val="left"/>
        <w:textAlignment w:val="baseline"/>
        <w:rPr>
          <w:rFonts w:asciiTheme="majorBidi" w:hAnsiTheme="majorBidi" w:cstheme="majorBidi"/>
          <w:szCs w:val="22"/>
          <w:lang w:eastAsia="zh-CN"/>
        </w:rPr>
      </w:pPr>
      <w:r w:rsidRPr="00AD5FA3">
        <w:rPr>
          <w:rFonts w:asciiTheme="majorBidi" w:hAnsiTheme="majorBidi" w:cstheme="majorBidi"/>
          <w:b/>
          <w:szCs w:val="22"/>
          <w:lang w:eastAsia="zh-CN"/>
        </w:rPr>
        <w:t>Option 2: Standard MAT</w:t>
      </w:r>
    </w:p>
    <w:p w14:paraId="2DA997C7" w14:textId="4F071A00" w:rsidR="009D3059" w:rsidRDefault="009D3059" w:rsidP="00B55D4B">
      <w:pPr>
        <w:spacing w:before="120" w:after="120"/>
        <w:textAlignment w:val="baseline"/>
        <w:rPr>
          <w:rFonts w:asciiTheme="majorBidi" w:hAnsiTheme="majorBidi" w:cstheme="majorBidi"/>
          <w:szCs w:val="22"/>
          <w:lang w:eastAsia="zh-CN"/>
        </w:rPr>
      </w:pPr>
      <w:r w:rsidRPr="00AD5FA3">
        <w:rPr>
          <w:rFonts w:asciiTheme="majorBidi" w:hAnsiTheme="majorBidi" w:cstheme="majorBidi"/>
          <w:szCs w:val="22"/>
          <w:lang w:eastAsia="zh-CN"/>
        </w:rPr>
        <w:t>This</w:t>
      </w:r>
      <w:r w:rsidR="00B302C9">
        <w:rPr>
          <w:rFonts w:asciiTheme="majorBidi" w:hAnsiTheme="majorBidi" w:cstheme="majorBidi"/>
          <w:szCs w:val="22"/>
          <w:lang w:eastAsia="zh-CN"/>
        </w:rPr>
        <w:t xml:space="preserve"> </w:t>
      </w:r>
      <w:r w:rsidRPr="00AD5FA3">
        <w:rPr>
          <w:rFonts w:asciiTheme="majorBidi" w:hAnsiTheme="majorBidi" w:cstheme="majorBidi"/>
          <w:szCs w:val="22"/>
          <w:lang w:eastAsia="zh-CN"/>
        </w:rPr>
        <w:t>more general grouping</w:t>
      </w:r>
      <w:r w:rsidR="00B302C9">
        <w:rPr>
          <w:rFonts w:asciiTheme="majorBidi" w:hAnsiTheme="majorBidi" w:cstheme="majorBidi"/>
          <w:szCs w:val="22"/>
          <w:lang w:eastAsia="zh-CN"/>
        </w:rPr>
        <w:t xml:space="preserve"> </w:t>
      </w:r>
      <w:r w:rsidRPr="00AD5FA3">
        <w:rPr>
          <w:rFonts w:asciiTheme="majorBidi" w:hAnsiTheme="majorBidi" w:cstheme="majorBidi"/>
          <w:szCs w:val="22"/>
          <w:lang w:eastAsia="zh-CN"/>
        </w:rPr>
        <w:t>of options</w:t>
      </w:r>
      <w:r w:rsidR="00B302C9">
        <w:rPr>
          <w:rFonts w:asciiTheme="majorBidi" w:hAnsiTheme="majorBidi" w:cstheme="majorBidi"/>
          <w:szCs w:val="22"/>
          <w:lang w:eastAsia="zh-CN"/>
        </w:rPr>
        <w:t xml:space="preserve"> </w:t>
      </w:r>
      <w:r w:rsidRPr="00AD5FA3">
        <w:rPr>
          <w:rFonts w:asciiTheme="majorBidi" w:hAnsiTheme="majorBidi" w:cstheme="majorBidi"/>
          <w:szCs w:val="22"/>
          <w:lang w:eastAsia="zh-CN"/>
        </w:rPr>
        <w:t>recognizes</w:t>
      </w:r>
      <w:r w:rsidR="00B302C9">
        <w:rPr>
          <w:rFonts w:asciiTheme="majorBidi" w:hAnsiTheme="majorBidi" w:cstheme="majorBidi"/>
          <w:szCs w:val="22"/>
          <w:lang w:eastAsia="zh-CN"/>
        </w:rPr>
        <w:t xml:space="preserve"> </w:t>
      </w:r>
      <w:r w:rsidRPr="00AD5FA3">
        <w:rPr>
          <w:rFonts w:asciiTheme="majorBidi" w:hAnsiTheme="majorBidi" w:cstheme="majorBidi"/>
          <w:szCs w:val="22"/>
          <w:lang w:eastAsia="zh-CN"/>
        </w:rPr>
        <w:t>the obligation to share benefits</w:t>
      </w:r>
      <w:r w:rsidR="00B302C9">
        <w:rPr>
          <w:rFonts w:asciiTheme="majorBidi" w:hAnsiTheme="majorBidi" w:cstheme="majorBidi"/>
          <w:szCs w:val="22"/>
          <w:lang w:eastAsia="zh-CN"/>
        </w:rPr>
        <w:t xml:space="preserve"> </w:t>
      </w:r>
      <w:r w:rsidRPr="00AD5FA3">
        <w:rPr>
          <w:rFonts w:asciiTheme="majorBidi" w:hAnsiTheme="majorBidi" w:cstheme="majorBidi"/>
          <w:szCs w:val="22"/>
          <w:lang w:eastAsia="zh-CN"/>
        </w:rPr>
        <w:t>from the use of, but</w:t>
      </w:r>
      <w:r w:rsidR="00B302C9">
        <w:rPr>
          <w:rFonts w:asciiTheme="majorBidi" w:hAnsiTheme="majorBidi" w:cstheme="majorBidi"/>
          <w:szCs w:val="22"/>
          <w:lang w:eastAsia="zh-CN"/>
        </w:rPr>
        <w:t xml:space="preserve"> </w:t>
      </w:r>
      <w:r w:rsidRPr="00AD5FA3">
        <w:rPr>
          <w:rFonts w:asciiTheme="majorBidi" w:hAnsiTheme="majorBidi" w:cstheme="majorBidi"/>
          <w:szCs w:val="22"/>
          <w:lang w:eastAsia="zh-CN"/>
        </w:rPr>
        <w:t>in a way that is not linked to the access to DSI itself (there is no PIC). The obligation to share benefits can be triggered by determined milestones along the value chain. Access is therefore not restricted, but the obligation to share benefits is determined by some type of standard MAT/license/</w:t>
      </w:r>
      <w:r w:rsidR="005D17AF">
        <w:rPr>
          <w:rFonts w:asciiTheme="majorBidi" w:hAnsiTheme="majorBidi" w:cstheme="majorBidi"/>
          <w:szCs w:val="22"/>
          <w:lang w:eastAsia="zh-CN"/>
        </w:rPr>
        <w:t>standard multilateral transfer agreement</w:t>
      </w:r>
      <w:r w:rsidRPr="00AD5FA3">
        <w:rPr>
          <w:rFonts w:asciiTheme="majorBidi" w:hAnsiTheme="majorBidi" w:cstheme="majorBidi"/>
          <w:szCs w:val="22"/>
          <w:lang w:eastAsia="zh-CN"/>
        </w:rPr>
        <w:t>/</w:t>
      </w:r>
      <w:r w:rsidR="005D17AF">
        <w:rPr>
          <w:rFonts w:asciiTheme="majorBidi" w:hAnsiTheme="majorBidi" w:cstheme="majorBidi"/>
          <w:szCs w:val="22"/>
          <w:lang w:eastAsia="zh-CN"/>
        </w:rPr>
        <w:t>t</w:t>
      </w:r>
      <w:r w:rsidRPr="00AD5FA3">
        <w:rPr>
          <w:rFonts w:asciiTheme="majorBidi" w:hAnsiTheme="majorBidi" w:cstheme="majorBidi"/>
          <w:szCs w:val="22"/>
          <w:lang w:eastAsia="zh-CN"/>
        </w:rPr>
        <w:t xml:space="preserve">erms and </w:t>
      </w:r>
      <w:r w:rsidR="005D17AF">
        <w:rPr>
          <w:rFonts w:asciiTheme="majorBidi" w:hAnsiTheme="majorBidi" w:cstheme="majorBidi"/>
          <w:szCs w:val="22"/>
          <w:lang w:eastAsia="zh-CN"/>
        </w:rPr>
        <w:t>c</w:t>
      </w:r>
      <w:r w:rsidRPr="00AD5FA3">
        <w:rPr>
          <w:rFonts w:asciiTheme="majorBidi" w:hAnsiTheme="majorBidi" w:cstheme="majorBidi"/>
          <w:szCs w:val="22"/>
          <w:lang w:eastAsia="zh-CN"/>
        </w:rPr>
        <w:t>onditions.</w:t>
      </w:r>
      <w:r w:rsidR="002060A2">
        <w:rPr>
          <w:rFonts w:asciiTheme="majorBidi" w:hAnsiTheme="majorBidi" w:cstheme="majorBidi"/>
          <w:szCs w:val="22"/>
          <w:lang w:eastAsia="zh-CN"/>
        </w:rPr>
        <w:t xml:space="preserve"> </w:t>
      </w:r>
      <w:r w:rsidRPr="00AD5FA3">
        <w:rPr>
          <w:rFonts w:asciiTheme="majorBidi" w:hAnsiTheme="majorBidi" w:cstheme="majorBidi"/>
          <w:szCs w:val="22"/>
          <w:lang w:eastAsia="zh-CN"/>
        </w:rPr>
        <w:t>The fact that the MAT is standardized implies that there is no</w:t>
      </w:r>
      <w:r w:rsidR="002060A2">
        <w:rPr>
          <w:rFonts w:asciiTheme="majorBidi" w:hAnsiTheme="majorBidi" w:cstheme="majorBidi"/>
          <w:szCs w:val="22"/>
          <w:lang w:eastAsia="zh-CN"/>
        </w:rPr>
        <w:t xml:space="preserve"> </w:t>
      </w:r>
      <w:r w:rsidRPr="00AD5FA3">
        <w:rPr>
          <w:rFonts w:asciiTheme="majorBidi" w:hAnsiTheme="majorBidi" w:cstheme="majorBidi"/>
          <w:szCs w:val="22"/>
          <w:lang w:eastAsia="zh-CN"/>
        </w:rPr>
        <w:t>need for</w:t>
      </w:r>
      <w:r w:rsidR="002060A2">
        <w:rPr>
          <w:rFonts w:asciiTheme="majorBidi" w:hAnsiTheme="majorBidi" w:cstheme="majorBidi"/>
          <w:szCs w:val="22"/>
          <w:lang w:eastAsia="zh-CN"/>
        </w:rPr>
        <w:t xml:space="preserve"> </w:t>
      </w:r>
      <w:r w:rsidRPr="00AD5FA3">
        <w:rPr>
          <w:rFonts w:asciiTheme="majorBidi" w:hAnsiTheme="majorBidi" w:cstheme="majorBidi"/>
          <w:szCs w:val="22"/>
          <w:lang w:eastAsia="zh-CN"/>
        </w:rPr>
        <w:t>individual negotiation</w:t>
      </w:r>
      <w:r w:rsidR="002060A2">
        <w:rPr>
          <w:rFonts w:asciiTheme="majorBidi" w:hAnsiTheme="majorBidi" w:cstheme="majorBidi"/>
          <w:szCs w:val="22"/>
          <w:lang w:eastAsia="zh-CN"/>
        </w:rPr>
        <w:t xml:space="preserve"> </w:t>
      </w:r>
      <w:r w:rsidRPr="00AD5FA3">
        <w:rPr>
          <w:rFonts w:asciiTheme="majorBidi" w:hAnsiTheme="majorBidi" w:cstheme="majorBidi"/>
          <w:szCs w:val="22"/>
          <w:lang w:eastAsia="zh-CN"/>
        </w:rPr>
        <w:t>of contract for each DSI utilization, but one or a</w:t>
      </w:r>
      <w:r w:rsidR="002060A2">
        <w:rPr>
          <w:rFonts w:asciiTheme="majorBidi" w:hAnsiTheme="majorBidi" w:cstheme="majorBidi"/>
          <w:szCs w:val="22"/>
          <w:lang w:eastAsia="zh-CN"/>
        </w:rPr>
        <w:t xml:space="preserve"> </w:t>
      </w:r>
      <w:r w:rsidRPr="00AD5FA3">
        <w:rPr>
          <w:rFonts w:asciiTheme="majorBidi" w:hAnsiTheme="majorBidi" w:cstheme="majorBidi"/>
          <w:szCs w:val="22"/>
          <w:lang w:eastAsia="zh-CN"/>
        </w:rPr>
        <w:t>limited number of</w:t>
      </w:r>
      <w:r w:rsidR="002060A2">
        <w:rPr>
          <w:rFonts w:asciiTheme="majorBidi" w:hAnsiTheme="majorBidi" w:cstheme="majorBidi"/>
          <w:szCs w:val="22"/>
          <w:lang w:eastAsia="zh-CN"/>
        </w:rPr>
        <w:t xml:space="preserve"> </w:t>
      </w:r>
      <w:r w:rsidRPr="00AD5FA3">
        <w:rPr>
          <w:rFonts w:asciiTheme="majorBidi" w:hAnsiTheme="majorBidi" w:cstheme="majorBidi"/>
          <w:szCs w:val="22"/>
          <w:lang w:eastAsia="zh-CN"/>
        </w:rPr>
        <w:t>standard contracts. This category of</w:t>
      </w:r>
      <w:r w:rsidR="002060A2">
        <w:rPr>
          <w:rFonts w:asciiTheme="majorBidi" w:hAnsiTheme="majorBidi" w:cstheme="majorBidi"/>
          <w:szCs w:val="22"/>
          <w:lang w:eastAsia="zh-CN"/>
        </w:rPr>
        <w:t xml:space="preserve"> </w:t>
      </w:r>
      <w:r w:rsidRPr="00AD5FA3">
        <w:rPr>
          <w:rFonts w:asciiTheme="majorBidi" w:hAnsiTheme="majorBidi" w:cstheme="majorBidi"/>
          <w:szCs w:val="22"/>
          <w:lang w:eastAsia="zh-CN"/>
        </w:rPr>
        <w:t>policy options requires</w:t>
      </w:r>
      <w:r w:rsidR="002060A2">
        <w:rPr>
          <w:rFonts w:asciiTheme="majorBidi" w:hAnsiTheme="majorBidi" w:cstheme="majorBidi"/>
          <w:szCs w:val="22"/>
          <w:lang w:eastAsia="zh-CN"/>
        </w:rPr>
        <w:t xml:space="preserve"> </w:t>
      </w:r>
      <w:r w:rsidRPr="00AD5FA3">
        <w:rPr>
          <w:rFonts w:asciiTheme="majorBidi" w:hAnsiTheme="majorBidi" w:cstheme="majorBidi"/>
          <w:szCs w:val="22"/>
          <w:lang w:eastAsia="zh-CN"/>
        </w:rPr>
        <w:t>downstream monitoring of DSI use for enforcement and monitoring.</w:t>
      </w:r>
      <w:r w:rsidR="000B7DAD">
        <w:rPr>
          <w:rFonts w:asciiTheme="majorBidi" w:hAnsiTheme="majorBidi" w:cstheme="majorBidi"/>
          <w:szCs w:val="22"/>
          <w:lang w:eastAsia="zh-CN"/>
        </w:rPr>
        <w:t xml:space="preserve"> </w:t>
      </w:r>
      <w:r w:rsidRPr="00AD5FA3">
        <w:rPr>
          <w:rFonts w:asciiTheme="majorBidi" w:hAnsiTheme="majorBidi" w:cstheme="majorBidi"/>
          <w:szCs w:val="22"/>
          <w:lang w:eastAsia="zh-CN"/>
        </w:rPr>
        <w:t>The difference between the two sub-options is the way that MATs are dealt with, either at the national or the international level.</w:t>
      </w:r>
    </w:p>
    <w:p w14:paraId="1A71D4A0" w14:textId="086528D7" w:rsidR="00F519F7" w:rsidRDefault="00F519F7" w:rsidP="00B55D4B">
      <w:pPr>
        <w:spacing w:before="120" w:after="120"/>
        <w:textAlignment w:val="baseline"/>
        <w:rPr>
          <w:rFonts w:asciiTheme="majorBidi" w:hAnsiTheme="majorBidi" w:cstheme="majorBidi"/>
          <w:szCs w:val="22"/>
          <w:lang w:eastAsia="zh-CN"/>
        </w:rPr>
      </w:pPr>
      <w:r>
        <w:rPr>
          <w:rFonts w:asciiTheme="majorBidi" w:hAnsiTheme="majorBidi" w:cstheme="majorBidi"/>
          <w:noProof/>
          <w:szCs w:val="22"/>
          <w:lang w:val="es-CO" w:eastAsia="es-CO"/>
        </w:rPr>
        <mc:AlternateContent>
          <mc:Choice Requires="wps">
            <w:drawing>
              <wp:anchor distT="0" distB="0" distL="114300" distR="114300" simplePos="0" relativeHeight="251659264" behindDoc="0" locked="0" layoutInCell="1" allowOverlap="1" wp14:anchorId="4DE504BA" wp14:editId="56536187">
                <wp:simplePos x="0" y="0"/>
                <wp:positionH relativeFrom="column">
                  <wp:posOffset>9525</wp:posOffset>
                </wp:positionH>
                <wp:positionV relativeFrom="paragraph">
                  <wp:posOffset>16509</wp:posOffset>
                </wp:positionV>
                <wp:extent cx="5695950" cy="2047875"/>
                <wp:effectExtent l="0" t="0" r="19050" b="28575"/>
                <wp:wrapNone/>
                <wp:docPr id="5" name="Cuadro de texto 5"/>
                <wp:cNvGraphicFramePr/>
                <a:graphic xmlns:a="http://schemas.openxmlformats.org/drawingml/2006/main">
                  <a:graphicData uri="http://schemas.microsoft.com/office/word/2010/wordprocessingShape">
                    <wps:wsp>
                      <wps:cNvSpPr txBox="1"/>
                      <wps:spPr>
                        <a:xfrm>
                          <a:off x="0" y="0"/>
                          <a:ext cx="5695950" cy="2047875"/>
                        </a:xfrm>
                        <a:prstGeom prst="rect">
                          <a:avLst/>
                        </a:prstGeom>
                        <a:solidFill>
                          <a:schemeClr val="accent1">
                            <a:lumMod val="40000"/>
                            <a:lumOff val="60000"/>
                          </a:schemeClr>
                        </a:solidFill>
                        <a:ln w="6350">
                          <a:solidFill>
                            <a:prstClr val="black"/>
                          </a:solidFill>
                        </a:ln>
                      </wps:spPr>
                      <wps:txbx>
                        <w:txbxContent>
                          <w:p w14:paraId="70B30187" w14:textId="7EB290EF" w:rsidR="00CB6E04" w:rsidRPr="00CB6E04" w:rsidRDefault="00CB6E04">
                            <w:pPr>
                              <w:rPr>
                                <w:b/>
                                <w:bCs/>
                                <w:lang w:val="en-US"/>
                              </w:rPr>
                            </w:pPr>
                            <w:r w:rsidRPr="00CB6E04">
                              <w:rPr>
                                <w:b/>
                                <w:bCs/>
                                <w:lang w:val="en-US"/>
                              </w:rPr>
                              <w:t>COLOMBIA</w:t>
                            </w:r>
                          </w:p>
                          <w:p w14:paraId="46958D42" w14:textId="77777777" w:rsidR="00CB6E04" w:rsidRDefault="00CB6E04">
                            <w:pPr>
                              <w:rPr>
                                <w:lang w:val="en-US"/>
                              </w:rPr>
                            </w:pPr>
                          </w:p>
                          <w:p w14:paraId="31D49645" w14:textId="5F1CD8B8" w:rsidR="00B55D4B" w:rsidRDefault="00B55D4B">
                            <w:pPr>
                              <w:rPr>
                                <w:lang w:val="en-US"/>
                              </w:rPr>
                            </w:pPr>
                            <w:r w:rsidRPr="00B55D4B">
                              <w:rPr>
                                <w:lang w:val="en-US"/>
                              </w:rPr>
                              <w:t xml:space="preserve">It is important to consider that not in all ABS legislations is possible to </w:t>
                            </w:r>
                            <w:r>
                              <w:rPr>
                                <w:lang w:val="en-US"/>
                              </w:rPr>
                              <w:t>separat</w:t>
                            </w:r>
                            <w:r w:rsidR="00F519F7">
                              <w:rPr>
                                <w:lang w:val="en-US"/>
                              </w:rPr>
                              <w:t xml:space="preserve">e PIC from MAT. For example, </w:t>
                            </w:r>
                            <w:r>
                              <w:rPr>
                                <w:lang w:val="en-US"/>
                              </w:rPr>
                              <w:t>the Andean Community countries frame its ABS policies under the Decision 391 of 1996 of the Commission of the Cartagena A</w:t>
                            </w:r>
                            <w:r w:rsidRPr="00B55D4B">
                              <w:rPr>
                                <w:lang w:val="en-US"/>
                              </w:rPr>
                              <w:t>greement</w:t>
                            </w:r>
                            <w:r>
                              <w:rPr>
                                <w:lang w:val="en-US"/>
                              </w:rPr>
                              <w:t xml:space="preserve"> </w:t>
                            </w:r>
                            <w:r w:rsidR="00F519F7">
                              <w:rPr>
                                <w:lang w:val="en-US"/>
                              </w:rPr>
                              <w:t>in which both PIC and MAT are determined</w:t>
                            </w:r>
                            <w:r>
                              <w:rPr>
                                <w:lang w:val="en-US"/>
                              </w:rPr>
                              <w:t xml:space="preserve"> in a single </w:t>
                            </w:r>
                            <w:r w:rsidR="00F519F7">
                              <w:rPr>
                                <w:lang w:val="en-US"/>
                              </w:rPr>
                              <w:t>document that is a contract and it is not possible to divide PIC from MAT.</w:t>
                            </w:r>
                          </w:p>
                          <w:p w14:paraId="61A73B00" w14:textId="244C0054" w:rsidR="00F519F7" w:rsidRDefault="00F519F7">
                            <w:pPr>
                              <w:rPr>
                                <w:lang w:val="en-US"/>
                              </w:rPr>
                            </w:pPr>
                          </w:p>
                          <w:p w14:paraId="12B565B8" w14:textId="0A31554B" w:rsidR="00F519F7" w:rsidRPr="00B55D4B" w:rsidRDefault="00F519F7">
                            <w:pPr>
                              <w:rPr>
                                <w:lang w:val="en-US"/>
                              </w:rPr>
                            </w:pPr>
                            <w:r>
                              <w:rPr>
                                <w:lang w:val="en-US"/>
                              </w:rPr>
                              <w:t>Furthermore, the need to obtain PIC</w:t>
                            </w:r>
                            <w:r w:rsidRPr="00F519F7">
                              <w:rPr>
                                <w:lang w:val="en-US"/>
                              </w:rPr>
                              <w:t xml:space="preserve"> allows </w:t>
                            </w:r>
                            <w:r>
                              <w:rPr>
                                <w:lang w:val="en-US"/>
                              </w:rPr>
                              <w:t xml:space="preserve">the Competent </w:t>
                            </w:r>
                            <w:r w:rsidR="00EC7753">
                              <w:rPr>
                                <w:lang w:val="en-US"/>
                              </w:rPr>
                              <w:t xml:space="preserve">National </w:t>
                            </w:r>
                            <w:r>
                              <w:rPr>
                                <w:lang w:val="en-US"/>
                              </w:rPr>
                              <w:t xml:space="preserve">Authority to </w:t>
                            </w:r>
                            <w:r w:rsidRPr="00F519F7">
                              <w:rPr>
                                <w:lang w:val="en-US"/>
                              </w:rPr>
                              <w:t>know in advance the use to be made of the sequence</w:t>
                            </w:r>
                            <w:r>
                              <w:rPr>
                                <w:lang w:val="en-US"/>
                              </w:rPr>
                              <w:t>s</w:t>
                            </w:r>
                            <w:r w:rsidRPr="00F519F7">
                              <w:rPr>
                                <w:lang w:val="en-US"/>
                              </w:rPr>
                              <w:t xml:space="preserve"> and to have control over it.</w:t>
                            </w:r>
                            <w:r>
                              <w:rPr>
                                <w:lang w:val="en-US"/>
                              </w:rPr>
                              <w:t xml:space="preserve"> When no PIC is needed, it is</w:t>
                            </w:r>
                            <w:r w:rsidRPr="00F519F7">
                              <w:rPr>
                                <w:lang w:val="en-US"/>
                              </w:rPr>
                              <w:t xml:space="preserve"> at the discretion and good faith</w:t>
                            </w:r>
                            <w:r>
                              <w:rPr>
                                <w:lang w:val="en-US"/>
                              </w:rPr>
                              <w:t xml:space="preserve"> of the user to reach the Competent </w:t>
                            </w:r>
                            <w:r w:rsidR="00EC7753">
                              <w:rPr>
                                <w:lang w:val="en-US"/>
                              </w:rPr>
                              <w:t>National Authority and negotiate MAT, p</w:t>
                            </w:r>
                            <w:r>
                              <w:rPr>
                                <w:lang w:val="en-US"/>
                              </w:rPr>
                              <w:t xml:space="preserve">articularly in the current scenario where it is not possible to easily trace the uses </w:t>
                            </w:r>
                            <w:r w:rsidR="00EC7753" w:rsidRPr="00EC7753">
                              <w:rPr>
                                <w:lang w:val="en-US"/>
                              </w:rPr>
                              <w:t xml:space="preserve">that are being given </w:t>
                            </w:r>
                            <w:r w:rsidR="00EC7753">
                              <w:rPr>
                                <w:lang w:val="en-US"/>
                              </w:rPr>
                              <w:t>to</w:t>
                            </w:r>
                            <w:r>
                              <w:rPr>
                                <w:lang w:val="en-US"/>
                              </w:rPr>
                              <w:t xml:space="preserve"> the sequences.</w:t>
                            </w:r>
                            <w:r w:rsidR="00EC7753">
                              <w:rPr>
                                <w:lang w:val="en-US"/>
                              </w:rPr>
                              <w:t xml:space="preserve"> For example, t</w:t>
                            </w:r>
                            <w:r>
                              <w:rPr>
                                <w:lang w:val="en-US"/>
                              </w:rPr>
                              <w:t xml:space="preserve">his implies that even if someone is using a digital sequence information for commercial purposes, if </w:t>
                            </w:r>
                            <w:r w:rsidR="00EC7753">
                              <w:rPr>
                                <w:lang w:val="en-US"/>
                              </w:rPr>
                              <w:t>the user does not notify the Competent National Authority he could continue commercially exploiting the sequence without negotiating MAT.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type w14:anchorId="4DE504BA" id="_x0000_t202" coordsize="21600,21600" o:spt="202" path="m,l,21600r21600,l21600,xe">
                <v:stroke joinstyle="miter"/>
                <v:path gradientshapeok="t" o:connecttype="rect"/>
              </v:shapetype>
              <v:shape id="Cuadro de texto 5" o:spid="_x0000_s1026" type="#_x0000_t202" style="position:absolute;left:0;text-align:left;margin-left:.75pt;margin-top:1.3pt;width:448.5pt;height:161.25pt;z-index:25165926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o0YcbwIAAOgEAAAOAAAAZHJzL2Uyb0RvYy54bWysVE1PGzEQvVfqf7B8L5ukSYCIDUqDqCpR&#10;QIKKs+P1klVtj2s72aW/nmdvEij0VDUHx/Ph+XjzZs/OO6PZVvnQkC358GjAmbKSqsY+lvzH/eWn&#10;E85CFLYSmqwq+ZMK/Hz+8cNZ62ZqRGvSlfIMQWyYta7k6xjdrCiCXCsjwhE5ZWGsyRsRIfrHovKi&#10;RXSji9FgMC1a8pXzJFUI0F70Rj7P8etayXhT10FFpkuO2mI+fT5X6SzmZ2L26IVbN3JXhviHKoxo&#10;LJIeQl2IKNjGN+9CmUZ6ClTHI0mmoLpupMo9oJvh4E03d2vhVO4F4AR3gCn8v7DyenvrWVOVfMKZ&#10;FQYjWm5E5YlVikXVRWKTBFLrwgy+dw7esftCHYa91wcoU+9d7U36R1cMdsD9dIAYkZiEcjI9nZxO&#10;YJKwjQbj45PjHL94ee58iF8VGZYuJfeYYYZWbK9CRClw3bukbIF0U102Wmch8UYttWdbgYkLKZWN&#10;w/xcb8x3qnr9eIBfP3uowZBePd2rkSIzMEXKCf9Ioi1rSz79jDbeFZAqO6RfaSF/pjQp3kuZkLSF&#10;MmHaY5dusVt1O6BXVD0BZ089XYOTlw3iXokQb4UHP4Efdi7e4Kg1oRja3Thbk//9N33yB21g5awF&#10;30sefm2EV5zpbxaEOh2Ox2lBsjCeHI8g+NeW1WuL3ZglAeAhttvJfE3+Ue+vtSfzgNVcpKwwCSuR&#10;u+Rxf13Gfgux2lItFtkJK+FEvLJ3TqbQCdyE5333ILzb0SFx8pr2myFmb1jR+6aXlhabSHWTKZMA&#10;7lHd4Y51ymPZrX7a19dy9nr5QM2fAQAA//8DAFBLAwQUAAYACAAAACEAc6jBwN0AAAAHAQAADwAA&#10;AGRycy9kb3ducmV2LnhtbEyOwUrDQBRF94L/MDzBnZ00pSXGTIoILhQE25SCu5fMmMRm3sTMNIl/&#10;3+dKl4d7ufdk29l2YjSDbx0pWC4iEIYqp1uqFRyK57sEhA9IGjtHRsGP8bDNr68yTLWbaGfGfagF&#10;j5BPUUETQp9K6avGWPQL1xvi7NMNFgPjUEs94MTjtpNxFG2kxZb4ocHePDWmOu3PVsHH9zE6TBZf&#10;ju+nYliV41vx9aqVur2ZHx9ABDOHvzL86rM65OxUujNpLzrmNRcVxBsQnCb3CXOpYBWvlyDzTP73&#10;zy8AAAD//wMAUEsBAi0AFAAGAAgAAAAhALaDOJL+AAAA4QEAABMAAAAAAAAAAAAAAAAAAAAAAFtD&#10;b250ZW50X1R5cGVzXS54bWxQSwECLQAUAAYACAAAACEAOP0h/9YAAACUAQAACwAAAAAAAAAAAAAA&#10;AAAvAQAAX3JlbHMvLnJlbHNQSwECLQAUAAYACAAAACEAZqNGHG8CAADoBAAADgAAAAAAAAAAAAAA&#10;AAAuAgAAZHJzL2Uyb0RvYy54bWxQSwECLQAUAAYACAAAACEAc6jBwN0AAAAHAQAADwAAAAAAAAAA&#10;AAAAAADJBAAAZHJzL2Rvd25yZXYueG1sUEsFBgAAAAAEAAQA8wAAANMFAAAAAA==&#10;" fillcolor="#b8cce4 [1300]" strokeweight=".5pt">
                <v:textbox>
                  <w:txbxContent>
                    <w:p w14:paraId="70B30187" w14:textId="7EB290EF" w:rsidR="00CB6E04" w:rsidRPr="00CB6E04" w:rsidRDefault="00CB6E04">
                      <w:pPr>
                        <w:rPr>
                          <w:b/>
                          <w:bCs/>
                          <w:lang w:val="en-US"/>
                        </w:rPr>
                      </w:pPr>
                      <w:r w:rsidRPr="00CB6E04">
                        <w:rPr>
                          <w:b/>
                          <w:bCs/>
                          <w:lang w:val="en-US"/>
                        </w:rPr>
                        <w:t>COLOMBIA</w:t>
                      </w:r>
                    </w:p>
                    <w:p w14:paraId="46958D42" w14:textId="77777777" w:rsidR="00CB6E04" w:rsidRDefault="00CB6E04">
                      <w:pPr>
                        <w:rPr>
                          <w:lang w:val="en-US"/>
                        </w:rPr>
                      </w:pPr>
                    </w:p>
                    <w:p w14:paraId="31D49645" w14:textId="5F1CD8B8" w:rsidR="00B55D4B" w:rsidRDefault="00B55D4B">
                      <w:pPr>
                        <w:rPr>
                          <w:lang w:val="en-US"/>
                        </w:rPr>
                      </w:pPr>
                      <w:r w:rsidRPr="00B55D4B">
                        <w:rPr>
                          <w:lang w:val="en-US"/>
                        </w:rPr>
                        <w:t xml:space="preserve">It is important to consider that not in all ABS legislations is possible to </w:t>
                      </w:r>
                      <w:r>
                        <w:rPr>
                          <w:lang w:val="en-US"/>
                        </w:rPr>
                        <w:t>separat</w:t>
                      </w:r>
                      <w:r w:rsidR="00F519F7">
                        <w:rPr>
                          <w:lang w:val="en-US"/>
                        </w:rPr>
                        <w:t xml:space="preserve">e PIC from MAT. For example, </w:t>
                      </w:r>
                      <w:r>
                        <w:rPr>
                          <w:lang w:val="en-US"/>
                        </w:rPr>
                        <w:t>the Andean Community countries frame its ABS policies under the Decision 391 of 1996 of the Commission of the Cartagena A</w:t>
                      </w:r>
                      <w:r w:rsidRPr="00B55D4B">
                        <w:rPr>
                          <w:lang w:val="en-US"/>
                        </w:rPr>
                        <w:t>greement</w:t>
                      </w:r>
                      <w:r>
                        <w:rPr>
                          <w:lang w:val="en-US"/>
                        </w:rPr>
                        <w:t xml:space="preserve"> </w:t>
                      </w:r>
                      <w:r w:rsidR="00F519F7">
                        <w:rPr>
                          <w:lang w:val="en-US"/>
                        </w:rPr>
                        <w:t>in which both PIC and MAT are determined</w:t>
                      </w:r>
                      <w:r>
                        <w:rPr>
                          <w:lang w:val="en-US"/>
                        </w:rPr>
                        <w:t xml:space="preserve"> in a single </w:t>
                      </w:r>
                      <w:r w:rsidR="00F519F7">
                        <w:rPr>
                          <w:lang w:val="en-US"/>
                        </w:rPr>
                        <w:t>document that is a contract and it is not possible to divide PIC from MAT.</w:t>
                      </w:r>
                    </w:p>
                    <w:p w14:paraId="61A73B00" w14:textId="244C0054" w:rsidR="00F519F7" w:rsidRDefault="00F519F7">
                      <w:pPr>
                        <w:rPr>
                          <w:lang w:val="en-US"/>
                        </w:rPr>
                      </w:pPr>
                    </w:p>
                    <w:p w14:paraId="12B565B8" w14:textId="0A31554B" w:rsidR="00F519F7" w:rsidRPr="00B55D4B" w:rsidRDefault="00F519F7">
                      <w:pPr>
                        <w:rPr>
                          <w:lang w:val="en-US"/>
                        </w:rPr>
                      </w:pPr>
                      <w:r>
                        <w:rPr>
                          <w:lang w:val="en-US"/>
                        </w:rPr>
                        <w:t>Furthermore, the need to obtain PIC</w:t>
                      </w:r>
                      <w:r w:rsidRPr="00F519F7">
                        <w:rPr>
                          <w:lang w:val="en-US"/>
                        </w:rPr>
                        <w:t xml:space="preserve"> allows </w:t>
                      </w:r>
                      <w:r>
                        <w:rPr>
                          <w:lang w:val="en-US"/>
                        </w:rPr>
                        <w:t xml:space="preserve">the Competent </w:t>
                      </w:r>
                      <w:r w:rsidR="00EC7753">
                        <w:rPr>
                          <w:lang w:val="en-US"/>
                        </w:rPr>
                        <w:t xml:space="preserve">National </w:t>
                      </w:r>
                      <w:r>
                        <w:rPr>
                          <w:lang w:val="en-US"/>
                        </w:rPr>
                        <w:t xml:space="preserve">Authority to </w:t>
                      </w:r>
                      <w:r w:rsidRPr="00F519F7">
                        <w:rPr>
                          <w:lang w:val="en-US"/>
                        </w:rPr>
                        <w:t>know in advance the use to be made of the sequence</w:t>
                      </w:r>
                      <w:r>
                        <w:rPr>
                          <w:lang w:val="en-US"/>
                        </w:rPr>
                        <w:t>s</w:t>
                      </w:r>
                      <w:r w:rsidRPr="00F519F7">
                        <w:rPr>
                          <w:lang w:val="en-US"/>
                        </w:rPr>
                        <w:t xml:space="preserve"> and to have control over it.</w:t>
                      </w:r>
                      <w:r>
                        <w:rPr>
                          <w:lang w:val="en-US"/>
                        </w:rPr>
                        <w:t xml:space="preserve"> When no PIC is needed, it is</w:t>
                      </w:r>
                      <w:r w:rsidRPr="00F519F7">
                        <w:rPr>
                          <w:lang w:val="en-US"/>
                        </w:rPr>
                        <w:t xml:space="preserve"> at the discretion and good faith</w:t>
                      </w:r>
                      <w:r>
                        <w:rPr>
                          <w:lang w:val="en-US"/>
                        </w:rPr>
                        <w:t xml:space="preserve"> of the user to reach the Competent </w:t>
                      </w:r>
                      <w:r w:rsidR="00EC7753">
                        <w:rPr>
                          <w:lang w:val="en-US"/>
                        </w:rPr>
                        <w:t>National Authority and negotiate MAT, p</w:t>
                      </w:r>
                      <w:r>
                        <w:rPr>
                          <w:lang w:val="en-US"/>
                        </w:rPr>
                        <w:t xml:space="preserve">articularly in the current scenario where it is not possible to easily trace the uses </w:t>
                      </w:r>
                      <w:r w:rsidR="00EC7753" w:rsidRPr="00EC7753">
                        <w:rPr>
                          <w:lang w:val="en-US"/>
                        </w:rPr>
                        <w:t xml:space="preserve">that are being given </w:t>
                      </w:r>
                      <w:r w:rsidR="00EC7753">
                        <w:rPr>
                          <w:lang w:val="en-US"/>
                        </w:rPr>
                        <w:t>to</w:t>
                      </w:r>
                      <w:r>
                        <w:rPr>
                          <w:lang w:val="en-US"/>
                        </w:rPr>
                        <w:t xml:space="preserve"> the sequences.</w:t>
                      </w:r>
                      <w:r w:rsidR="00EC7753">
                        <w:rPr>
                          <w:lang w:val="en-US"/>
                        </w:rPr>
                        <w:t xml:space="preserve"> For example, t</w:t>
                      </w:r>
                      <w:r>
                        <w:rPr>
                          <w:lang w:val="en-US"/>
                        </w:rPr>
                        <w:t xml:space="preserve">his implies that even if someone is using a digital sequence information for commercial purposes, if </w:t>
                      </w:r>
                      <w:r w:rsidR="00EC7753">
                        <w:rPr>
                          <w:lang w:val="en-US"/>
                        </w:rPr>
                        <w:t xml:space="preserve">the user does not notify the Competent National </w:t>
                      </w:r>
                      <w:proofErr w:type="gramStart"/>
                      <w:r w:rsidR="00EC7753">
                        <w:rPr>
                          <w:lang w:val="en-US"/>
                        </w:rPr>
                        <w:t>Authority</w:t>
                      </w:r>
                      <w:proofErr w:type="gramEnd"/>
                      <w:r w:rsidR="00EC7753">
                        <w:rPr>
                          <w:lang w:val="en-US"/>
                        </w:rPr>
                        <w:t xml:space="preserve"> he could continue commercially exploiting the sequence without negotiating MAT.</w:t>
                      </w:r>
                    </w:p>
                  </w:txbxContent>
                </v:textbox>
              </v:shape>
            </w:pict>
          </mc:Fallback>
        </mc:AlternateContent>
      </w:r>
    </w:p>
    <w:p w14:paraId="05798D49" w14:textId="6CF1AA02" w:rsidR="00F519F7" w:rsidRDefault="00F519F7" w:rsidP="00B55D4B">
      <w:pPr>
        <w:spacing w:before="120" w:after="120"/>
        <w:textAlignment w:val="baseline"/>
        <w:rPr>
          <w:rFonts w:asciiTheme="majorBidi" w:hAnsiTheme="majorBidi" w:cstheme="majorBidi"/>
          <w:szCs w:val="22"/>
          <w:lang w:eastAsia="zh-CN"/>
        </w:rPr>
      </w:pPr>
    </w:p>
    <w:p w14:paraId="0B38511D" w14:textId="049469AE" w:rsidR="00F519F7" w:rsidRDefault="00F519F7" w:rsidP="00B55D4B">
      <w:pPr>
        <w:spacing w:before="120" w:after="120"/>
        <w:textAlignment w:val="baseline"/>
        <w:rPr>
          <w:rFonts w:asciiTheme="majorBidi" w:hAnsiTheme="majorBidi" w:cstheme="majorBidi"/>
          <w:szCs w:val="22"/>
          <w:lang w:eastAsia="zh-CN"/>
        </w:rPr>
      </w:pPr>
    </w:p>
    <w:p w14:paraId="6E77E6A4" w14:textId="2E380A7B" w:rsidR="00F519F7" w:rsidRDefault="00F519F7" w:rsidP="00B55D4B">
      <w:pPr>
        <w:spacing w:before="120" w:after="120"/>
        <w:textAlignment w:val="baseline"/>
        <w:rPr>
          <w:rFonts w:asciiTheme="majorBidi" w:hAnsiTheme="majorBidi" w:cstheme="majorBidi"/>
          <w:szCs w:val="22"/>
          <w:lang w:eastAsia="zh-CN"/>
        </w:rPr>
      </w:pPr>
    </w:p>
    <w:p w14:paraId="4ECF72E4" w14:textId="553F15DB" w:rsidR="00F519F7" w:rsidRDefault="00F519F7" w:rsidP="00B55D4B">
      <w:pPr>
        <w:spacing w:before="120" w:after="120"/>
        <w:textAlignment w:val="baseline"/>
        <w:rPr>
          <w:rFonts w:asciiTheme="majorBidi" w:hAnsiTheme="majorBidi" w:cstheme="majorBidi"/>
          <w:szCs w:val="22"/>
          <w:lang w:eastAsia="zh-CN"/>
        </w:rPr>
      </w:pPr>
    </w:p>
    <w:p w14:paraId="47729E56" w14:textId="30A0157D" w:rsidR="00B55D4B" w:rsidRDefault="00B55D4B" w:rsidP="00B55D4B">
      <w:pPr>
        <w:spacing w:before="120" w:after="120"/>
        <w:textAlignment w:val="baseline"/>
        <w:rPr>
          <w:rFonts w:asciiTheme="majorBidi" w:hAnsiTheme="majorBidi" w:cstheme="majorBidi"/>
          <w:szCs w:val="22"/>
          <w:lang w:eastAsia="zh-CN"/>
        </w:rPr>
      </w:pPr>
    </w:p>
    <w:p w14:paraId="0E076862" w14:textId="42E5144D" w:rsidR="00B55D4B" w:rsidRDefault="00B55D4B" w:rsidP="00B55D4B">
      <w:pPr>
        <w:spacing w:before="120" w:after="120"/>
        <w:textAlignment w:val="baseline"/>
        <w:rPr>
          <w:rFonts w:asciiTheme="majorBidi" w:hAnsiTheme="majorBidi" w:cstheme="majorBidi"/>
          <w:szCs w:val="22"/>
          <w:lang w:eastAsia="zh-CN"/>
        </w:rPr>
      </w:pPr>
    </w:p>
    <w:p w14:paraId="35FCB48F" w14:textId="40DF3502" w:rsidR="00B55D4B" w:rsidRDefault="00B55D4B" w:rsidP="00B55D4B">
      <w:pPr>
        <w:spacing w:before="120" w:after="120"/>
        <w:textAlignment w:val="baseline"/>
        <w:rPr>
          <w:rFonts w:asciiTheme="majorBidi" w:hAnsiTheme="majorBidi" w:cstheme="majorBidi"/>
          <w:szCs w:val="22"/>
          <w:lang w:eastAsia="zh-CN"/>
        </w:rPr>
      </w:pPr>
    </w:p>
    <w:p w14:paraId="0F6133EC" w14:textId="77777777" w:rsidR="00B55D4B" w:rsidRDefault="00B55D4B" w:rsidP="00B55D4B">
      <w:pPr>
        <w:spacing w:before="120" w:after="120"/>
        <w:textAlignment w:val="baseline"/>
        <w:rPr>
          <w:rFonts w:asciiTheme="majorBidi" w:hAnsiTheme="majorBidi" w:cstheme="majorBidi"/>
          <w:szCs w:val="22"/>
          <w:lang w:eastAsia="zh-CN"/>
        </w:rPr>
      </w:pPr>
    </w:p>
    <w:p w14:paraId="5E306710" w14:textId="787CF425" w:rsidR="009D3059" w:rsidRPr="00AD5FA3" w:rsidRDefault="009D3059" w:rsidP="00AD5FA3">
      <w:pPr>
        <w:keepNext/>
        <w:spacing w:before="120" w:after="120"/>
        <w:jc w:val="left"/>
        <w:textAlignment w:val="baseline"/>
        <w:rPr>
          <w:rFonts w:asciiTheme="majorBidi" w:hAnsiTheme="majorBidi" w:cstheme="majorBidi"/>
          <w:szCs w:val="22"/>
          <w:lang w:eastAsia="zh-CN"/>
        </w:rPr>
      </w:pPr>
      <w:r w:rsidRPr="00AD5FA3">
        <w:rPr>
          <w:rFonts w:asciiTheme="majorBidi" w:hAnsiTheme="majorBidi" w:cstheme="majorBidi"/>
          <w:b/>
          <w:szCs w:val="22"/>
          <w:lang w:eastAsia="zh-CN"/>
        </w:rPr>
        <w:t>Option 2.1: Each country has a standard MAT/</w:t>
      </w:r>
      <w:r w:rsidRPr="00AD5FA3">
        <w:rPr>
          <w:rFonts w:asciiTheme="majorBidi" w:hAnsiTheme="majorBidi" w:cstheme="majorBidi"/>
          <w:b/>
          <w:bCs/>
          <w:szCs w:val="22"/>
          <w:lang w:eastAsia="zh-CN"/>
        </w:rPr>
        <w:t>licen</w:t>
      </w:r>
      <w:r w:rsidR="0008041B">
        <w:rPr>
          <w:rFonts w:asciiTheme="majorBidi" w:hAnsiTheme="majorBidi" w:cstheme="majorBidi"/>
          <w:b/>
          <w:bCs/>
          <w:szCs w:val="22"/>
          <w:lang w:eastAsia="zh-CN"/>
        </w:rPr>
        <w:t>c</w:t>
      </w:r>
      <w:r w:rsidRPr="00AD5FA3">
        <w:rPr>
          <w:rFonts w:asciiTheme="majorBidi" w:hAnsiTheme="majorBidi" w:cstheme="majorBidi"/>
          <w:b/>
          <w:bCs/>
          <w:szCs w:val="22"/>
          <w:lang w:eastAsia="zh-CN"/>
        </w:rPr>
        <w:t>e</w:t>
      </w:r>
    </w:p>
    <w:p w14:paraId="01EEAC61" w14:textId="5F338AEC" w:rsidR="009D3059" w:rsidRPr="00AD5FA3" w:rsidRDefault="009D3059" w:rsidP="00B55D4B">
      <w:pPr>
        <w:spacing w:before="120" w:after="120"/>
        <w:textAlignment w:val="baseline"/>
        <w:rPr>
          <w:rFonts w:asciiTheme="majorBidi" w:hAnsiTheme="majorBidi" w:cstheme="majorBidi"/>
          <w:szCs w:val="22"/>
          <w:lang w:eastAsia="zh-CN"/>
        </w:rPr>
      </w:pPr>
      <w:r w:rsidRPr="00AD5FA3">
        <w:rPr>
          <w:rFonts w:asciiTheme="majorBidi" w:hAnsiTheme="majorBidi" w:cstheme="majorBidi"/>
          <w:szCs w:val="22"/>
          <w:lang w:eastAsia="zh-CN"/>
        </w:rPr>
        <w:t>In this scenario</w:t>
      </w:r>
      <w:r w:rsidR="006B3A5D">
        <w:rPr>
          <w:rFonts w:asciiTheme="majorBidi" w:hAnsiTheme="majorBidi" w:cstheme="majorBidi"/>
          <w:szCs w:val="22"/>
          <w:lang w:eastAsia="zh-CN"/>
        </w:rPr>
        <w:t xml:space="preserve">, </w:t>
      </w:r>
      <w:r w:rsidRPr="00AD5FA3">
        <w:rPr>
          <w:rFonts w:asciiTheme="majorBidi" w:hAnsiTheme="majorBidi" w:cstheme="majorBidi"/>
          <w:szCs w:val="22"/>
          <w:lang w:eastAsia="zh-CN"/>
        </w:rPr>
        <w:t>each Party</w:t>
      </w:r>
      <w:r w:rsidR="006B3A5D">
        <w:rPr>
          <w:rFonts w:asciiTheme="majorBidi" w:hAnsiTheme="majorBidi" w:cstheme="majorBidi"/>
          <w:szCs w:val="22"/>
          <w:lang w:eastAsia="zh-CN"/>
        </w:rPr>
        <w:t xml:space="preserve"> </w:t>
      </w:r>
      <w:r w:rsidRPr="00AD5FA3">
        <w:rPr>
          <w:rFonts w:asciiTheme="majorBidi" w:hAnsiTheme="majorBidi" w:cstheme="majorBidi"/>
          <w:szCs w:val="22"/>
          <w:lang w:eastAsia="zh-CN"/>
        </w:rPr>
        <w:t>establishes</w:t>
      </w:r>
      <w:r w:rsidR="006B3A5D">
        <w:rPr>
          <w:rFonts w:asciiTheme="majorBidi" w:hAnsiTheme="majorBidi" w:cstheme="majorBidi"/>
          <w:szCs w:val="22"/>
          <w:lang w:eastAsia="zh-CN"/>
        </w:rPr>
        <w:t xml:space="preserve"> </w:t>
      </w:r>
      <w:r w:rsidRPr="00AD5FA3">
        <w:rPr>
          <w:rFonts w:asciiTheme="majorBidi" w:hAnsiTheme="majorBidi" w:cstheme="majorBidi"/>
          <w:szCs w:val="22"/>
          <w:lang w:eastAsia="zh-CN"/>
        </w:rPr>
        <w:t>a system with one or a limited number of</w:t>
      </w:r>
      <w:r w:rsidR="006B3A5D">
        <w:rPr>
          <w:rFonts w:asciiTheme="majorBidi" w:hAnsiTheme="majorBidi" w:cstheme="majorBidi"/>
          <w:szCs w:val="22"/>
          <w:lang w:eastAsia="zh-CN"/>
        </w:rPr>
        <w:t xml:space="preserve"> </w:t>
      </w:r>
      <w:r w:rsidRPr="00AD5FA3">
        <w:rPr>
          <w:rFonts w:asciiTheme="majorBidi" w:hAnsiTheme="majorBidi" w:cstheme="majorBidi"/>
          <w:szCs w:val="22"/>
          <w:lang w:eastAsia="zh-CN"/>
        </w:rPr>
        <w:t>standard MAT/licen</w:t>
      </w:r>
      <w:r w:rsidR="00224601">
        <w:rPr>
          <w:rFonts w:asciiTheme="majorBidi" w:hAnsiTheme="majorBidi" w:cstheme="majorBidi"/>
          <w:szCs w:val="22"/>
          <w:lang w:eastAsia="zh-CN"/>
        </w:rPr>
        <w:t>c</w:t>
      </w:r>
      <w:r w:rsidRPr="00AD5FA3">
        <w:rPr>
          <w:rFonts w:asciiTheme="majorBidi" w:hAnsiTheme="majorBidi" w:cstheme="majorBidi"/>
          <w:szCs w:val="22"/>
          <w:lang w:eastAsia="zh-CN"/>
        </w:rPr>
        <w:t>es</w:t>
      </w:r>
      <w:r w:rsidR="006B3A5D">
        <w:rPr>
          <w:rFonts w:asciiTheme="majorBidi" w:hAnsiTheme="majorBidi" w:cstheme="majorBidi"/>
          <w:szCs w:val="22"/>
          <w:lang w:eastAsia="zh-CN"/>
        </w:rPr>
        <w:t xml:space="preserve"> </w:t>
      </w:r>
      <w:r w:rsidR="009F122A">
        <w:rPr>
          <w:rFonts w:asciiTheme="majorBidi" w:hAnsiTheme="majorBidi" w:cstheme="majorBidi"/>
          <w:szCs w:val="22"/>
          <w:lang w:eastAsia="zh-CN"/>
        </w:rPr>
        <w:t>with which</w:t>
      </w:r>
      <w:r w:rsidRPr="00AD5FA3">
        <w:rPr>
          <w:rFonts w:asciiTheme="majorBidi" w:hAnsiTheme="majorBidi" w:cstheme="majorBidi"/>
          <w:szCs w:val="22"/>
          <w:lang w:eastAsia="zh-CN"/>
        </w:rPr>
        <w:t xml:space="preserve"> users need to comply at the pre</w:t>
      </w:r>
      <w:r w:rsidR="00DE35A9">
        <w:rPr>
          <w:rFonts w:asciiTheme="majorBidi" w:hAnsiTheme="majorBidi" w:cstheme="majorBidi"/>
          <w:szCs w:val="22"/>
          <w:lang w:eastAsia="zh-CN"/>
        </w:rPr>
        <w:t>-</w:t>
      </w:r>
      <w:r w:rsidRPr="00AD5FA3">
        <w:rPr>
          <w:rFonts w:asciiTheme="majorBidi" w:hAnsiTheme="majorBidi" w:cstheme="majorBidi"/>
          <w:szCs w:val="22"/>
          <w:lang w:eastAsia="zh-CN"/>
        </w:rPr>
        <w:t>determined point where the obligation to share benefits is triggered. This system goes through</w:t>
      </w:r>
      <w:r w:rsidR="00F12915">
        <w:rPr>
          <w:rFonts w:asciiTheme="majorBidi" w:hAnsiTheme="majorBidi" w:cstheme="majorBidi"/>
          <w:szCs w:val="22"/>
          <w:lang w:eastAsia="zh-CN"/>
        </w:rPr>
        <w:t xml:space="preserve"> </w:t>
      </w:r>
      <w:r w:rsidRPr="00AD5FA3">
        <w:rPr>
          <w:rFonts w:asciiTheme="majorBidi" w:hAnsiTheme="majorBidi" w:cstheme="majorBidi"/>
          <w:szCs w:val="22"/>
          <w:lang w:eastAsia="zh-CN"/>
        </w:rPr>
        <w:t>each country’s</w:t>
      </w:r>
      <w:r w:rsidR="00F12915">
        <w:rPr>
          <w:rFonts w:asciiTheme="majorBidi" w:hAnsiTheme="majorBidi" w:cstheme="majorBidi"/>
          <w:szCs w:val="22"/>
          <w:lang w:eastAsia="zh-CN"/>
        </w:rPr>
        <w:t xml:space="preserve"> </w:t>
      </w:r>
      <w:r w:rsidRPr="00AD5FA3">
        <w:rPr>
          <w:rFonts w:asciiTheme="majorBidi" w:hAnsiTheme="majorBidi" w:cstheme="majorBidi"/>
          <w:szCs w:val="22"/>
          <w:lang w:eastAsia="zh-CN"/>
        </w:rPr>
        <w:t xml:space="preserve">domestic legislation. Triggers can occur at commercialization, for example, and the benefits would be shared bilaterally. This is </w:t>
      </w:r>
      <w:proofErr w:type="gramStart"/>
      <w:r w:rsidRPr="00AD5FA3">
        <w:rPr>
          <w:rFonts w:asciiTheme="majorBidi" w:hAnsiTheme="majorBidi" w:cstheme="majorBidi"/>
          <w:szCs w:val="22"/>
          <w:lang w:eastAsia="zh-CN"/>
        </w:rPr>
        <w:t>similar to</w:t>
      </w:r>
      <w:proofErr w:type="gramEnd"/>
      <w:r w:rsidRPr="00AD5FA3">
        <w:rPr>
          <w:rFonts w:asciiTheme="majorBidi" w:hAnsiTheme="majorBidi" w:cstheme="majorBidi"/>
          <w:szCs w:val="22"/>
          <w:lang w:eastAsia="zh-CN"/>
        </w:rPr>
        <w:t xml:space="preserve"> the approach taken by the latest ABS measures in Brazil, where</w:t>
      </w:r>
      <w:r w:rsidR="008E3EA5">
        <w:rPr>
          <w:rFonts w:asciiTheme="majorBidi" w:hAnsiTheme="majorBidi" w:cstheme="majorBidi"/>
          <w:szCs w:val="22"/>
          <w:lang w:eastAsia="zh-CN"/>
        </w:rPr>
        <w:t xml:space="preserve"> </w:t>
      </w:r>
      <w:r w:rsidRPr="00AD5FA3">
        <w:rPr>
          <w:rFonts w:asciiTheme="majorBidi" w:hAnsiTheme="majorBidi" w:cstheme="majorBidi"/>
          <w:szCs w:val="22"/>
          <w:lang w:eastAsia="zh-CN"/>
        </w:rPr>
        <w:t>the benefit-sharing obligations are communicated at the point of registration of a pattern and start after successful commercialization of a product</w:t>
      </w:r>
      <w:r w:rsidR="00687BEC">
        <w:rPr>
          <w:rFonts w:asciiTheme="majorBidi" w:hAnsiTheme="majorBidi" w:cstheme="majorBidi"/>
          <w:szCs w:val="22"/>
          <w:lang w:eastAsia="zh-CN"/>
        </w:rPr>
        <w:t xml:space="preserve"> </w:t>
      </w:r>
      <w:r w:rsidRPr="00AD5FA3">
        <w:rPr>
          <w:rFonts w:asciiTheme="majorBidi" w:hAnsiTheme="majorBidi" w:cstheme="majorBidi"/>
          <w:szCs w:val="22"/>
          <w:lang w:eastAsia="zh-CN"/>
        </w:rPr>
        <w:t>developed or produced using DSI.</w:t>
      </w:r>
      <w:r w:rsidR="00E51FFB">
        <w:rPr>
          <w:rFonts w:asciiTheme="majorBidi" w:hAnsiTheme="majorBidi" w:cstheme="majorBidi"/>
          <w:szCs w:val="22"/>
          <w:lang w:eastAsia="zh-CN"/>
        </w:rPr>
        <w:t xml:space="preserve"> </w:t>
      </w:r>
      <w:r w:rsidRPr="00AD5FA3">
        <w:rPr>
          <w:rFonts w:asciiTheme="majorBidi" w:hAnsiTheme="majorBidi" w:cstheme="majorBidi"/>
          <w:szCs w:val="22"/>
          <w:lang w:eastAsia="zh-CN"/>
        </w:rPr>
        <w:t>Researchers</w:t>
      </w:r>
      <w:r w:rsidR="00E51FFB">
        <w:rPr>
          <w:rFonts w:asciiTheme="majorBidi" w:hAnsiTheme="majorBidi" w:cstheme="majorBidi"/>
          <w:szCs w:val="22"/>
          <w:lang w:eastAsia="zh-CN"/>
        </w:rPr>
        <w:t xml:space="preserve"> </w:t>
      </w:r>
      <w:r w:rsidRPr="00AD5FA3">
        <w:rPr>
          <w:rFonts w:asciiTheme="majorBidi" w:hAnsiTheme="majorBidi" w:cstheme="majorBidi"/>
          <w:szCs w:val="22"/>
          <w:lang w:eastAsia="zh-CN"/>
        </w:rPr>
        <w:t>must</w:t>
      </w:r>
      <w:r w:rsidR="00E51FFB">
        <w:rPr>
          <w:rFonts w:asciiTheme="majorBidi" w:hAnsiTheme="majorBidi" w:cstheme="majorBidi"/>
          <w:szCs w:val="22"/>
          <w:lang w:eastAsia="zh-CN"/>
        </w:rPr>
        <w:t xml:space="preserve"> </w:t>
      </w:r>
      <w:r w:rsidRPr="00AD5FA3">
        <w:rPr>
          <w:rFonts w:asciiTheme="majorBidi" w:hAnsiTheme="majorBidi" w:cstheme="majorBidi"/>
          <w:szCs w:val="22"/>
          <w:lang w:eastAsia="zh-CN"/>
        </w:rPr>
        <w:t>comply with the national system and trace the DSI back to the country of origin of the genetic resource. If a researcher uses multiple DSI from different countries, he/she is required to potentially comply with a limited number of MAT/licen</w:t>
      </w:r>
      <w:r w:rsidR="00224601">
        <w:rPr>
          <w:rFonts w:asciiTheme="majorBidi" w:hAnsiTheme="majorBidi" w:cstheme="majorBidi"/>
          <w:szCs w:val="22"/>
          <w:lang w:eastAsia="zh-CN"/>
        </w:rPr>
        <w:t>c</w:t>
      </w:r>
      <w:r w:rsidRPr="00AD5FA3">
        <w:rPr>
          <w:rFonts w:asciiTheme="majorBidi" w:hAnsiTheme="majorBidi" w:cstheme="majorBidi"/>
          <w:szCs w:val="22"/>
          <w:lang w:eastAsia="zh-CN"/>
        </w:rPr>
        <w:t>es,</w:t>
      </w:r>
      <w:r w:rsidR="009768AB">
        <w:rPr>
          <w:rFonts w:asciiTheme="majorBidi" w:hAnsiTheme="majorBidi" w:cstheme="majorBidi"/>
          <w:szCs w:val="22"/>
          <w:lang w:eastAsia="zh-CN"/>
        </w:rPr>
        <w:t xml:space="preserve"> </w:t>
      </w:r>
      <w:r w:rsidRPr="00AD5FA3">
        <w:rPr>
          <w:rFonts w:asciiTheme="majorBidi" w:hAnsiTheme="majorBidi" w:cstheme="majorBidi"/>
          <w:szCs w:val="22"/>
          <w:lang w:eastAsia="zh-CN"/>
        </w:rPr>
        <w:t>depending on which standard MAT/licen</w:t>
      </w:r>
      <w:r w:rsidR="00224601">
        <w:rPr>
          <w:rFonts w:asciiTheme="majorBidi" w:hAnsiTheme="majorBidi" w:cstheme="majorBidi"/>
          <w:szCs w:val="22"/>
          <w:lang w:eastAsia="zh-CN"/>
        </w:rPr>
        <w:t>c</w:t>
      </w:r>
      <w:r w:rsidRPr="00AD5FA3">
        <w:rPr>
          <w:rFonts w:asciiTheme="majorBidi" w:hAnsiTheme="majorBidi" w:cstheme="majorBidi"/>
          <w:szCs w:val="22"/>
          <w:lang w:eastAsia="zh-CN"/>
        </w:rPr>
        <w:t>e the country has decided upon for their DSI.</w:t>
      </w:r>
    </w:p>
    <w:p w14:paraId="3C57B75E" w14:textId="543812F0" w:rsidR="009D3059" w:rsidRPr="00AD5FA3" w:rsidRDefault="009D3059" w:rsidP="00B55D4B">
      <w:pPr>
        <w:spacing w:before="120" w:after="120"/>
        <w:textAlignment w:val="baseline"/>
        <w:rPr>
          <w:rFonts w:asciiTheme="majorBidi" w:hAnsiTheme="majorBidi" w:cstheme="majorBidi"/>
          <w:szCs w:val="22"/>
          <w:lang w:eastAsia="zh-CN"/>
        </w:rPr>
      </w:pPr>
      <w:r w:rsidRPr="00AD5FA3">
        <w:rPr>
          <w:rFonts w:asciiTheme="majorBidi" w:hAnsiTheme="majorBidi" w:cstheme="majorBidi"/>
          <w:i/>
          <w:szCs w:val="22"/>
          <w:lang w:eastAsia="zh-CN"/>
        </w:rPr>
        <w:lastRenderedPageBreak/>
        <w:t>Note</w:t>
      </w:r>
      <w:r w:rsidRPr="00AD5FA3">
        <w:rPr>
          <w:rFonts w:asciiTheme="majorBidi" w:hAnsiTheme="majorBidi" w:cstheme="majorBidi"/>
          <w:szCs w:val="22"/>
          <w:lang w:eastAsia="zh-CN"/>
        </w:rPr>
        <w:t>:</w:t>
      </w:r>
      <w:r w:rsidR="00025459" w:rsidRPr="00D11AF5">
        <w:rPr>
          <w:rFonts w:asciiTheme="majorBidi" w:hAnsiTheme="majorBidi" w:cstheme="majorBidi"/>
          <w:szCs w:val="22"/>
          <w:lang w:eastAsia="zh-CN"/>
        </w:rPr>
        <w:t xml:space="preserve"> </w:t>
      </w:r>
      <w:r w:rsidR="00025459">
        <w:rPr>
          <w:rFonts w:asciiTheme="majorBidi" w:hAnsiTheme="majorBidi" w:cstheme="majorBidi"/>
          <w:szCs w:val="22"/>
          <w:lang w:eastAsia="zh-CN"/>
        </w:rPr>
        <w:t>A</w:t>
      </w:r>
      <w:r w:rsidRPr="00AD5FA3">
        <w:rPr>
          <w:rFonts w:asciiTheme="majorBidi" w:hAnsiTheme="majorBidi" w:cstheme="majorBidi"/>
          <w:szCs w:val="22"/>
          <w:lang w:eastAsia="zh-CN"/>
        </w:rPr>
        <w:t xml:space="preserve"> variant of this approach is</w:t>
      </w:r>
      <w:r w:rsidR="00025459">
        <w:rPr>
          <w:rFonts w:asciiTheme="majorBidi" w:hAnsiTheme="majorBidi" w:cstheme="majorBidi"/>
          <w:szCs w:val="22"/>
          <w:lang w:eastAsia="zh-CN"/>
        </w:rPr>
        <w:t xml:space="preserve"> </w:t>
      </w:r>
      <w:r w:rsidRPr="00AD5FA3">
        <w:rPr>
          <w:rFonts w:asciiTheme="majorBidi" w:hAnsiTheme="majorBidi" w:cstheme="majorBidi"/>
          <w:szCs w:val="22"/>
          <w:lang w:eastAsia="zh-CN"/>
        </w:rPr>
        <w:t>the adoption of a standardized system for all countries that would simplify compliance.</w:t>
      </w:r>
      <w:r w:rsidR="00025459">
        <w:rPr>
          <w:rFonts w:asciiTheme="majorBidi" w:hAnsiTheme="majorBidi" w:cstheme="majorBidi"/>
          <w:szCs w:val="22"/>
          <w:lang w:eastAsia="zh-CN"/>
        </w:rPr>
        <w:t xml:space="preserve"> </w:t>
      </w:r>
      <w:r w:rsidRPr="00AD5FA3">
        <w:rPr>
          <w:rFonts w:asciiTheme="majorBidi" w:hAnsiTheme="majorBidi" w:cstheme="majorBidi"/>
          <w:szCs w:val="22"/>
          <w:lang w:eastAsia="zh-CN"/>
        </w:rPr>
        <w:t>Each country would have</w:t>
      </w:r>
      <w:r w:rsidR="00025459">
        <w:rPr>
          <w:rFonts w:asciiTheme="majorBidi" w:hAnsiTheme="majorBidi" w:cstheme="majorBidi"/>
          <w:szCs w:val="22"/>
          <w:lang w:eastAsia="zh-CN"/>
        </w:rPr>
        <w:t xml:space="preserve"> </w:t>
      </w:r>
      <w:r w:rsidRPr="00AD5FA3">
        <w:rPr>
          <w:rFonts w:asciiTheme="majorBidi" w:hAnsiTheme="majorBidi" w:cstheme="majorBidi"/>
          <w:szCs w:val="22"/>
          <w:lang w:eastAsia="zh-CN"/>
        </w:rPr>
        <w:t>the same</w:t>
      </w:r>
      <w:r w:rsidR="00025459">
        <w:rPr>
          <w:rFonts w:asciiTheme="majorBidi" w:hAnsiTheme="majorBidi" w:cstheme="majorBidi"/>
          <w:szCs w:val="22"/>
          <w:lang w:eastAsia="zh-CN"/>
        </w:rPr>
        <w:t xml:space="preserve"> </w:t>
      </w:r>
      <w:r w:rsidRPr="00AD5FA3">
        <w:rPr>
          <w:rFonts w:asciiTheme="majorBidi" w:hAnsiTheme="majorBidi" w:cstheme="majorBidi"/>
          <w:szCs w:val="22"/>
          <w:lang w:eastAsia="zh-CN"/>
        </w:rPr>
        <w:t>system in place for DSI, which would still go through each country’s ABS system.</w:t>
      </w:r>
    </w:p>
    <w:p w14:paraId="0C22587C" w14:textId="4E9CBB9F" w:rsidR="009D3059" w:rsidRPr="00AD5FA3" w:rsidRDefault="009D3059" w:rsidP="00B55D4B">
      <w:pPr>
        <w:spacing w:before="120" w:after="120"/>
        <w:jc w:val="left"/>
        <w:textAlignment w:val="baseline"/>
        <w:rPr>
          <w:rFonts w:asciiTheme="majorBidi" w:hAnsiTheme="majorBidi" w:cstheme="majorBidi"/>
          <w:szCs w:val="22"/>
          <w:lang w:eastAsia="zh-CN"/>
        </w:rPr>
      </w:pPr>
      <w:r w:rsidRPr="00AD5FA3">
        <w:rPr>
          <w:rFonts w:asciiTheme="majorBidi" w:hAnsiTheme="majorBidi" w:cstheme="majorBidi"/>
          <w:b/>
          <w:szCs w:val="22"/>
          <w:lang w:eastAsia="zh-CN"/>
        </w:rPr>
        <w:t>Option 2.2:</w:t>
      </w:r>
      <w:r w:rsidR="00DA26DF">
        <w:rPr>
          <w:rFonts w:asciiTheme="majorBidi" w:hAnsiTheme="majorBidi" w:cstheme="majorBidi"/>
          <w:b/>
          <w:bCs/>
          <w:szCs w:val="22"/>
          <w:lang w:eastAsia="zh-CN"/>
        </w:rPr>
        <w:t xml:space="preserve"> </w:t>
      </w:r>
      <w:r w:rsidRPr="00AD5FA3">
        <w:rPr>
          <w:rFonts w:asciiTheme="majorBidi" w:hAnsiTheme="majorBidi" w:cstheme="majorBidi"/>
          <w:b/>
          <w:szCs w:val="22"/>
          <w:lang w:eastAsia="zh-CN"/>
        </w:rPr>
        <w:t>Standard MAT/</w:t>
      </w:r>
      <w:r w:rsidRPr="00AD5FA3">
        <w:rPr>
          <w:rFonts w:asciiTheme="majorBidi" w:hAnsiTheme="majorBidi" w:cstheme="majorBidi"/>
          <w:b/>
          <w:bCs/>
          <w:szCs w:val="22"/>
          <w:lang w:eastAsia="zh-CN"/>
        </w:rPr>
        <w:t>licen</w:t>
      </w:r>
      <w:r w:rsidR="00224601">
        <w:rPr>
          <w:rFonts w:asciiTheme="majorBidi" w:hAnsiTheme="majorBidi" w:cstheme="majorBidi"/>
          <w:b/>
          <w:bCs/>
          <w:szCs w:val="22"/>
          <w:lang w:eastAsia="zh-CN"/>
        </w:rPr>
        <w:t>c</w:t>
      </w:r>
      <w:r w:rsidRPr="00AD5FA3">
        <w:rPr>
          <w:rFonts w:asciiTheme="majorBidi" w:hAnsiTheme="majorBidi" w:cstheme="majorBidi"/>
          <w:b/>
          <w:bCs/>
          <w:szCs w:val="22"/>
          <w:lang w:eastAsia="zh-CN"/>
        </w:rPr>
        <w:t>e</w:t>
      </w:r>
      <w:r w:rsidR="00DA26DF">
        <w:rPr>
          <w:rFonts w:asciiTheme="majorBidi" w:hAnsiTheme="majorBidi" w:cstheme="majorBidi"/>
          <w:b/>
          <w:bCs/>
          <w:szCs w:val="22"/>
          <w:lang w:eastAsia="zh-CN"/>
        </w:rPr>
        <w:t xml:space="preserve"> </w:t>
      </w:r>
      <w:r w:rsidRPr="00AD5FA3">
        <w:rPr>
          <w:rFonts w:asciiTheme="majorBidi" w:hAnsiTheme="majorBidi" w:cstheme="majorBidi"/>
          <w:b/>
          <w:szCs w:val="22"/>
          <w:lang w:eastAsia="zh-CN"/>
        </w:rPr>
        <w:t>at the international level</w:t>
      </w:r>
    </w:p>
    <w:p w14:paraId="1CA95488" w14:textId="0619AC55" w:rsidR="009D3059" w:rsidRPr="00AD5FA3" w:rsidRDefault="009D3059" w:rsidP="00B55D4B">
      <w:pPr>
        <w:spacing w:before="120" w:after="120"/>
        <w:textAlignment w:val="baseline"/>
        <w:rPr>
          <w:rFonts w:asciiTheme="majorBidi" w:hAnsiTheme="majorBidi" w:cstheme="majorBidi"/>
          <w:szCs w:val="22"/>
          <w:lang w:eastAsia="zh-CN"/>
        </w:rPr>
      </w:pPr>
      <w:r w:rsidRPr="00AD5FA3">
        <w:rPr>
          <w:rFonts w:asciiTheme="majorBidi" w:hAnsiTheme="majorBidi" w:cstheme="majorBidi"/>
          <w:szCs w:val="22"/>
          <w:lang w:eastAsia="zh-CN"/>
        </w:rPr>
        <w:t>This option</w:t>
      </w:r>
      <w:r w:rsidR="0055507A">
        <w:rPr>
          <w:rFonts w:asciiTheme="majorBidi" w:hAnsiTheme="majorBidi" w:cstheme="majorBidi"/>
          <w:szCs w:val="22"/>
          <w:lang w:eastAsia="zh-CN"/>
        </w:rPr>
        <w:t xml:space="preserve"> </w:t>
      </w:r>
      <w:r w:rsidRPr="00AD5FA3">
        <w:rPr>
          <w:rFonts w:asciiTheme="majorBidi" w:hAnsiTheme="majorBidi" w:cstheme="majorBidi"/>
          <w:szCs w:val="22"/>
          <w:lang w:eastAsia="zh-CN"/>
        </w:rPr>
        <w:t>addresses benefit-sharing at the international level,</w:t>
      </w:r>
      <w:r w:rsidR="0055507A">
        <w:rPr>
          <w:rFonts w:asciiTheme="majorBidi" w:hAnsiTheme="majorBidi" w:cstheme="majorBidi"/>
          <w:szCs w:val="22"/>
          <w:lang w:eastAsia="zh-CN"/>
        </w:rPr>
        <w:t xml:space="preserve"> </w:t>
      </w:r>
      <w:r w:rsidRPr="00AD5FA3">
        <w:rPr>
          <w:rFonts w:asciiTheme="majorBidi" w:hAnsiTheme="majorBidi" w:cstheme="majorBidi"/>
          <w:szCs w:val="22"/>
          <w:lang w:eastAsia="zh-CN"/>
        </w:rPr>
        <w:t>as opposed to going through each country’s national system as presented under option 2.1. One or more standard licen</w:t>
      </w:r>
      <w:r w:rsidR="00135C37">
        <w:rPr>
          <w:rFonts w:asciiTheme="majorBidi" w:hAnsiTheme="majorBidi" w:cstheme="majorBidi"/>
          <w:szCs w:val="22"/>
          <w:lang w:eastAsia="zh-CN"/>
        </w:rPr>
        <w:t>c</w:t>
      </w:r>
      <w:r w:rsidRPr="00AD5FA3">
        <w:rPr>
          <w:rFonts w:asciiTheme="majorBidi" w:hAnsiTheme="majorBidi" w:cstheme="majorBidi"/>
          <w:szCs w:val="22"/>
          <w:lang w:eastAsia="zh-CN"/>
        </w:rPr>
        <w:t>es are agreed upon and</w:t>
      </w:r>
      <w:r w:rsidR="0055507A">
        <w:rPr>
          <w:rFonts w:asciiTheme="majorBidi" w:hAnsiTheme="majorBidi" w:cstheme="majorBidi"/>
          <w:szCs w:val="22"/>
          <w:lang w:eastAsia="zh-CN"/>
        </w:rPr>
        <w:t xml:space="preserve"> </w:t>
      </w:r>
      <w:r w:rsidRPr="00AD5FA3">
        <w:rPr>
          <w:rFonts w:asciiTheme="majorBidi" w:hAnsiTheme="majorBidi" w:cstheme="majorBidi"/>
          <w:szCs w:val="22"/>
          <w:lang w:eastAsia="zh-CN"/>
        </w:rPr>
        <w:t>the terms and conditions depend on the licen</w:t>
      </w:r>
      <w:r w:rsidR="00135C37">
        <w:rPr>
          <w:rFonts w:asciiTheme="majorBidi" w:hAnsiTheme="majorBidi" w:cstheme="majorBidi"/>
          <w:szCs w:val="22"/>
          <w:lang w:eastAsia="zh-CN"/>
        </w:rPr>
        <w:t>c</w:t>
      </w:r>
      <w:r w:rsidRPr="00AD5FA3">
        <w:rPr>
          <w:rFonts w:asciiTheme="majorBidi" w:hAnsiTheme="majorBidi" w:cstheme="majorBidi"/>
          <w:szCs w:val="22"/>
          <w:lang w:eastAsia="zh-CN"/>
        </w:rPr>
        <w:t>e attached to the DSI.</w:t>
      </w:r>
      <w:r w:rsidR="0055507A">
        <w:rPr>
          <w:rFonts w:asciiTheme="majorBidi" w:hAnsiTheme="majorBidi" w:cstheme="majorBidi"/>
          <w:szCs w:val="22"/>
          <w:lang w:eastAsia="zh-CN"/>
        </w:rPr>
        <w:t xml:space="preserve"> </w:t>
      </w:r>
      <w:r w:rsidRPr="00AD5FA3">
        <w:rPr>
          <w:rFonts w:asciiTheme="majorBidi" w:hAnsiTheme="majorBidi" w:cstheme="majorBidi"/>
          <w:szCs w:val="22"/>
          <w:lang w:eastAsia="zh-CN"/>
        </w:rPr>
        <w:t>The benefits</w:t>
      </w:r>
      <w:r w:rsidR="0055507A">
        <w:rPr>
          <w:rFonts w:asciiTheme="majorBidi" w:hAnsiTheme="majorBidi" w:cstheme="majorBidi"/>
          <w:szCs w:val="22"/>
          <w:lang w:eastAsia="zh-CN"/>
        </w:rPr>
        <w:t xml:space="preserve"> </w:t>
      </w:r>
      <w:r w:rsidRPr="00AD5FA3">
        <w:rPr>
          <w:rFonts w:asciiTheme="majorBidi" w:hAnsiTheme="majorBidi" w:cstheme="majorBidi"/>
          <w:szCs w:val="22"/>
          <w:lang w:eastAsia="zh-CN"/>
        </w:rPr>
        <w:t>from the use of DSI are</w:t>
      </w:r>
      <w:r w:rsidR="0055507A">
        <w:rPr>
          <w:rFonts w:asciiTheme="majorBidi" w:hAnsiTheme="majorBidi" w:cstheme="majorBidi"/>
          <w:szCs w:val="22"/>
          <w:lang w:eastAsia="zh-CN"/>
        </w:rPr>
        <w:t xml:space="preserve"> </w:t>
      </w:r>
      <w:r w:rsidRPr="00AD5FA3">
        <w:rPr>
          <w:rFonts w:asciiTheme="majorBidi" w:hAnsiTheme="majorBidi" w:cstheme="majorBidi"/>
          <w:szCs w:val="22"/>
          <w:lang w:eastAsia="zh-CN"/>
        </w:rPr>
        <w:t>handled by an international system that redirects them to the country of origin</w:t>
      </w:r>
      <w:r w:rsidR="00C53DD8">
        <w:rPr>
          <w:rFonts w:asciiTheme="majorBidi" w:hAnsiTheme="majorBidi" w:cstheme="majorBidi"/>
          <w:szCs w:val="22"/>
          <w:lang w:eastAsia="zh-CN"/>
        </w:rPr>
        <w:t xml:space="preserve"> </w:t>
      </w:r>
      <w:r w:rsidRPr="00AD5FA3">
        <w:rPr>
          <w:rFonts w:asciiTheme="majorBidi" w:hAnsiTheme="majorBidi" w:cstheme="majorBidi"/>
          <w:szCs w:val="22"/>
          <w:lang w:eastAsia="zh-CN"/>
        </w:rPr>
        <w:t>of the genetic resource. This</w:t>
      </w:r>
      <w:r w:rsidR="00C53DD8">
        <w:rPr>
          <w:rFonts w:asciiTheme="majorBidi" w:hAnsiTheme="majorBidi" w:cstheme="majorBidi"/>
          <w:szCs w:val="22"/>
          <w:lang w:eastAsia="zh-CN"/>
        </w:rPr>
        <w:t xml:space="preserve"> </w:t>
      </w:r>
      <w:r w:rsidRPr="00AD5FA3">
        <w:rPr>
          <w:rFonts w:asciiTheme="majorBidi" w:hAnsiTheme="majorBidi" w:cstheme="majorBidi"/>
          <w:szCs w:val="22"/>
          <w:lang w:eastAsia="zh-CN"/>
        </w:rPr>
        <w:t>means</w:t>
      </w:r>
      <w:r w:rsidR="00C53DD8">
        <w:rPr>
          <w:rFonts w:asciiTheme="majorBidi" w:hAnsiTheme="majorBidi" w:cstheme="majorBidi"/>
          <w:szCs w:val="22"/>
          <w:lang w:eastAsia="zh-CN"/>
        </w:rPr>
        <w:t xml:space="preserve"> </w:t>
      </w:r>
      <w:r w:rsidRPr="00AD5FA3">
        <w:rPr>
          <w:rFonts w:asciiTheme="majorBidi" w:hAnsiTheme="majorBidi" w:cstheme="majorBidi"/>
          <w:szCs w:val="22"/>
          <w:lang w:eastAsia="zh-CN"/>
        </w:rPr>
        <w:t>the researcher/user</w:t>
      </w:r>
      <w:r w:rsidR="00C53DD8">
        <w:rPr>
          <w:rFonts w:asciiTheme="majorBidi" w:hAnsiTheme="majorBidi" w:cstheme="majorBidi"/>
          <w:szCs w:val="22"/>
          <w:lang w:eastAsia="zh-CN"/>
        </w:rPr>
        <w:t xml:space="preserve"> </w:t>
      </w:r>
      <w:r w:rsidRPr="00AD5FA3">
        <w:rPr>
          <w:rFonts w:asciiTheme="majorBidi" w:hAnsiTheme="majorBidi" w:cstheme="majorBidi"/>
          <w:szCs w:val="22"/>
          <w:lang w:eastAsia="zh-CN"/>
        </w:rPr>
        <w:t>does not</w:t>
      </w:r>
      <w:r w:rsidR="00C53DD8">
        <w:rPr>
          <w:rFonts w:asciiTheme="majorBidi" w:hAnsiTheme="majorBidi" w:cstheme="majorBidi"/>
          <w:szCs w:val="22"/>
          <w:lang w:eastAsia="zh-CN"/>
        </w:rPr>
        <w:t xml:space="preserve"> </w:t>
      </w:r>
      <w:r w:rsidRPr="00AD5FA3">
        <w:rPr>
          <w:rFonts w:asciiTheme="majorBidi" w:hAnsiTheme="majorBidi" w:cstheme="majorBidi"/>
          <w:szCs w:val="22"/>
          <w:lang w:eastAsia="zh-CN"/>
        </w:rPr>
        <w:t>have to approach</w:t>
      </w:r>
      <w:r w:rsidR="00C53DD8">
        <w:rPr>
          <w:rFonts w:asciiTheme="majorBidi" w:hAnsiTheme="majorBidi" w:cstheme="majorBidi"/>
          <w:szCs w:val="22"/>
          <w:lang w:eastAsia="zh-CN"/>
        </w:rPr>
        <w:t xml:space="preserve"> </w:t>
      </w:r>
      <w:r w:rsidRPr="00AD5FA3">
        <w:rPr>
          <w:rFonts w:asciiTheme="majorBidi" w:hAnsiTheme="majorBidi" w:cstheme="majorBidi"/>
          <w:szCs w:val="22"/>
          <w:lang w:eastAsia="zh-CN"/>
        </w:rPr>
        <w:t>each</w:t>
      </w:r>
      <w:r w:rsidR="00C53DD8">
        <w:rPr>
          <w:rFonts w:asciiTheme="majorBidi" w:hAnsiTheme="majorBidi" w:cstheme="majorBidi"/>
          <w:szCs w:val="22"/>
          <w:lang w:eastAsia="zh-CN"/>
        </w:rPr>
        <w:t xml:space="preserve"> </w:t>
      </w:r>
      <w:r w:rsidRPr="00AD5FA3">
        <w:rPr>
          <w:rFonts w:asciiTheme="majorBidi" w:hAnsiTheme="majorBidi" w:cstheme="majorBidi"/>
          <w:szCs w:val="22"/>
          <w:lang w:eastAsia="zh-CN"/>
        </w:rPr>
        <w:t>country</w:t>
      </w:r>
      <w:r w:rsidR="00C53DD8">
        <w:rPr>
          <w:rFonts w:asciiTheme="majorBidi" w:hAnsiTheme="majorBidi" w:cstheme="majorBidi"/>
          <w:szCs w:val="22"/>
          <w:lang w:eastAsia="zh-CN"/>
        </w:rPr>
        <w:t xml:space="preserve"> </w:t>
      </w:r>
      <w:r w:rsidRPr="00AD5FA3">
        <w:rPr>
          <w:rFonts w:asciiTheme="majorBidi" w:hAnsiTheme="majorBidi" w:cstheme="majorBidi"/>
          <w:szCs w:val="22"/>
          <w:lang w:eastAsia="zh-CN"/>
        </w:rPr>
        <w:t>individually.</w:t>
      </w:r>
    </w:p>
    <w:p w14:paraId="271CA3D3" w14:textId="1443AB28" w:rsidR="009D3059" w:rsidRPr="00AD5FA3" w:rsidRDefault="009D3059" w:rsidP="00B55D4B">
      <w:pPr>
        <w:spacing w:before="120" w:after="120"/>
        <w:textAlignment w:val="baseline"/>
        <w:rPr>
          <w:rFonts w:asciiTheme="majorBidi" w:hAnsiTheme="majorBidi" w:cstheme="majorBidi"/>
          <w:szCs w:val="22"/>
          <w:lang w:eastAsia="zh-CN"/>
        </w:rPr>
      </w:pPr>
      <w:r w:rsidRPr="00AD5FA3">
        <w:rPr>
          <w:rFonts w:asciiTheme="majorBidi" w:hAnsiTheme="majorBidi" w:cstheme="majorBidi"/>
          <w:szCs w:val="22"/>
          <w:lang w:eastAsia="zh-CN"/>
        </w:rPr>
        <w:t>This option offers the</w:t>
      </w:r>
      <w:r w:rsidR="00C05A17"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possibility to integrate the licen</w:t>
      </w:r>
      <w:r w:rsidR="00135C37" w:rsidRPr="00D11AF5">
        <w:rPr>
          <w:rFonts w:asciiTheme="majorBidi" w:hAnsiTheme="majorBidi" w:cstheme="majorBidi"/>
          <w:szCs w:val="22"/>
          <w:lang w:eastAsia="zh-CN"/>
        </w:rPr>
        <w:t>c</w:t>
      </w:r>
      <w:r w:rsidRPr="00AD5FA3">
        <w:rPr>
          <w:rFonts w:asciiTheme="majorBidi" w:hAnsiTheme="majorBidi" w:cstheme="majorBidi"/>
          <w:szCs w:val="22"/>
          <w:lang w:eastAsia="zh-CN"/>
        </w:rPr>
        <w:t>es in the DSI database itself, and the terms and conditions are communicated to the user at access (for example, obligations for commercial and non-commercial uses of a particular DSI). Another possibility</w:t>
      </w:r>
      <w:r w:rsidR="00460301"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is the</w:t>
      </w:r>
      <w:r w:rsidR="00460301"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integration</w:t>
      </w:r>
      <w:r w:rsidR="00460301"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of</w:t>
      </w:r>
      <w:r w:rsidR="00460301"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the terms and</w:t>
      </w:r>
      <w:r w:rsidR="00460301"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conditions</w:t>
      </w:r>
      <w:r w:rsidR="00460301"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or licen</w:t>
      </w:r>
      <w:r w:rsidR="00135C37" w:rsidRPr="00D11AF5">
        <w:rPr>
          <w:rFonts w:asciiTheme="majorBidi" w:hAnsiTheme="majorBidi" w:cstheme="majorBidi"/>
          <w:szCs w:val="22"/>
          <w:lang w:eastAsia="zh-CN"/>
        </w:rPr>
        <w:t>c</w:t>
      </w:r>
      <w:r w:rsidRPr="00AD5FA3">
        <w:rPr>
          <w:rFonts w:asciiTheme="majorBidi" w:hAnsiTheme="majorBidi" w:cstheme="majorBidi"/>
          <w:szCs w:val="22"/>
          <w:lang w:eastAsia="zh-CN"/>
        </w:rPr>
        <w:t>es in</w:t>
      </w:r>
      <w:r w:rsidR="00460301"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 xml:space="preserve">the </w:t>
      </w:r>
      <w:r w:rsidR="007C45A8" w:rsidRPr="00D11AF5">
        <w:rPr>
          <w:rFonts w:asciiTheme="majorBidi" w:hAnsiTheme="majorBidi" w:cstheme="majorBidi"/>
          <w:szCs w:val="22"/>
          <w:lang w:eastAsia="zh-CN"/>
        </w:rPr>
        <w:t>i</w:t>
      </w:r>
      <w:r w:rsidRPr="00AD5FA3">
        <w:rPr>
          <w:rFonts w:asciiTheme="majorBidi" w:hAnsiTheme="majorBidi" w:cstheme="majorBidi"/>
          <w:szCs w:val="22"/>
          <w:lang w:eastAsia="zh-CN"/>
        </w:rPr>
        <w:t xml:space="preserve">ntellectual </w:t>
      </w:r>
      <w:r w:rsidR="007C45A8" w:rsidRPr="00D11AF5">
        <w:rPr>
          <w:rFonts w:asciiTheme="majorBidi" w:hAnsiTheme="majorBidi" w:cstheme="majorBidi"/>
          <w:szCs w:val="22"/>
          <w:lang w:eastAsia="zh-CN"/>
        </w:rPr>
        <w:t>p</w:t>
      </w:r>
      <w:r w:rsidRPr="00AD5FA3">
        <w:rPr>
          <w:rFonts w:asciiTheme="majorBidi" w:hAnsiTheme="majorBidi" w:cstheme="majorBidi"/>
          <w:szCs w:val="22"/>
          <w:lang w:eastAsia="zh-CN"/>
        </w:rPr>
        <w:t>roperty system</w:t>
      </w:r>
      <w:r w:rsidR="004A3FA2"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(for example, when seeking intellectual property protection,</w:t>
      </w:r>
      <w:r w:rsidR="004A3FA2" w:rsidRPr="00D11AF5">
        <w:rPr>
          <w:rFonts w:asciiTheme="majorBidi" w:hAnsiTheme="majorBidi" w:cstheme="majorBidi"/>
          <w:szCs w:val="22"/>
          <w:lang w:eastAsia="zh-CN"/>
        </w:rPr>
        <w:t xml:space="preserve"> </w:t>
      </w:r>
      <w:proofErr w:type="gramStart"/>
      <w:r w:rsidRPr="00AD5FA3">
        <w:rPr>
          <w:rFonts w:asciiTheme="majorBidi" w:hAnsiTheme="majorBidi" w:cstheme="majorBidi"/>
          <w:szCs w:val="22"/>
          <w:lang w:eastAsia="zh-CN"/>
        </w:rPr>
        <w:t>on the basis of</w:t>
      </w:r>
      <w:proofErr w:type="gramEnd"/>
      <w:r w:rsidRPr="00AD5FA3">
        <w:rPr>
          <w:rFonts w:asciiTheme="majorBidi" w:hAnsiTheme="majorBidi" w:cstheme="majorBidi"/>
          <w:szCs w:val="22"/>
          <w:lang w:eastAsia="zh-CN"/>
        </w:rPr>
        <w:t xml:space="preserve"> a disclosure</w:t>
      </w:r>
      <w:r w:rsidR="004A3FA2"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requirement on the use of DSI). This option is explored in the</w:t>
      </w:r>
      <w:r w:rsidR="004A3FA2"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“bounded openness</w:t>
      </w:r>
      <w:r w:rsidR="004A3FA2"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over natural information”</w:t>
      </w:r>
      <w:r w:rsidR="00E30279" w:rsidRPr="00D11AF5">
        <w:rPr>
          <w:rFonts w:asciiTheme="majorBidi" w:hAnsiTheme="majorBidi" w:cstheme="majorBidi"/>
          <w:szCs w:val="22"/>
          <w:lang w:eastAsia="zh-CN"/>
        </w:rPr>
        <w:t>,</w:t>
      </w:r>
      <w:r w:rsidRPr="00AD5FA3">
        <w:rPr>
          <w:rFonts w:asciiTheme="majorBidi" w:hAnsiTheme="majorBidi" w:cstheme="majorBidi"/>
          <w:szCs w:val="22"/>
          <w:lang w:eastAsia="zh-CN"/>
        </w:rPr>
        <w:t xml:space="preserve"> where</w:t>
      </w:r>
      <w:r w:rsidR="004A3FA2"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benefits consist of</w:t>
      </w:r>
      <w:r w:rsidR="004A3FA2"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pre-negotiated</w:t>
      </w:r>
      <w:r w:rsidR="004A3FA2"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fixed royalties</w:t>
      </w:r>
      <w:r w:rsidR="004A3FA2"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on the successful commercialization of a product.</w:t>
      </w:r>
    </w:p>
    <w:p w14:paraId="10C594E5" w14:textId="1C45E5BB" w:rsidR="009D3059" w:rsidRDefault="009D3059" w:rsidP="00B55D4B">
      <w:pPr>
        <w:spacing w:before="120" w:after="120"/>
        <w:textAlignment w:val="baseline"/>
        <w:rPr>
          <w:rFonts w:asciiTheme="majorBidi" w:hAnsiTheme="majorBidi" w:cstheme="majorBidi"/>
          <w:szCs w:val="22"/>
          <w:lang w:eastAsia="zh-CN"/>
        </w:rPr>
      </w:pPr>
      <w:r w:rsidRPr="00AD5FA3">
        <w:rPr>
          <w:rFonts w:asciiTheme="majorBidi" w:hAnsiTheme="majorBidi" w:cstheme="majorBidi"/>
          <w:szCs w:val="22"/>
          <w:lang w:eastAsia="zh-CN"/>
        </w:rPr>
        <w:t>A collaboration with journals, patent offices, databases, or any other point along the value chain of DSI will help enforce the reporting back to the DSI provider.</w:t>
      </w:r>
      <w:r w:rsidR="008664F0"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In this case</w:t>
      </w:r>
      <w:r w:rsidR="008664F0" w:rsidRPr="00D11AF5">
        <w:rPr>
          <w:rFonts w:asciiTheme="majorBidi" w:hAnsiTheme="majorBidi" w:cstheme="majorBidi"/>
          <w:szCs w:val="22"/>
          <w:lang w:eastAsia="zh-CN"/>
        </w:rPr>
        <w:t>,</w:t>
      </w:r>
      <w:r w:rsidRPr="00AD5FA3">
        <w:rPr>
          <w:rFonts w:asciiTheme="majorBidi" w:hAnsiTheme="majorBidi" w:cstheme="majorBidi"/>
          <w:szCs w:val="22"/>
          <w:lang w:eastAsia="zh-CN"/>
        </w:rPr>
        <w:t xml:space="preserve"> the user is</w:t>
      </w:r>
      <w:r w:rsidR="008664F0"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responsible for</w:t>
      </w:r>
      <w:r w:rsidR="005A21A5"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complying with the licen</w:t>
      </w:r>
      <w:r w:rsidR="00135C37" w:rsidRPr="00D11AF5">
        <w:rPr>
          <w:rFonts w:asciiTheme="majorBidi" w:hAnsiTheme="majorBidi" w:cstheme="majorBidi"/>
          <w:szCs w:val="22"/>
          <w:lang w:eastAsia="zh-CN"/>
        </w:rPr>
        <w:t>c</w:t>
      </w:r>
      <w:r w:rsidRPr="00AD5FA3">
        <w:rPr>
          <w:rFonts w:asciiTheme="majorBidi" w:hAnsiTheme="majorBidi" w:cstheme="majorBidi"/>
          <w:szCs w:val="22"/>
          <w:lang w:eastAsia="zh-CN"/>
        </w:rPr>
        <w:t>e terms and conditions, and a</w:t>
      </w:r>
      <w:r w:rsidR="009C3D43"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downstream utilization tracking/monitoring mechanism will ensure the enforcement of</w:t>
      </w:r>
      <w:r w:rsidR="009C3D43" w:rsidRPr="00D11AF5">
        <w:rPr>
          <w:rFonts w:asciiTheme="majorBidi" w:hAnsiTheme="majorBidi" w:cstheme="majorBidi"/>
          <w:szCs w:val="22"/>
          <w:lang w:eastAsia="zh-CN"/>
        </w:rPr>
        <w:t xml:space="preserve"> </w:t>
      </w:r>
      <w:r w:rsidRPr="00AD5FA3">
        <w:rPr>
          <w:rFonts w:asciiTheme="majorBidi" w:hAnsiTheme="majorBidi" w:cstheme="majorBidi"/>
          <w:szCs w:val="22"/>
          <w:lang w:eastAsia="zh-CN"/>
        </w:rPr>
        <w:t>these ABS measures.</w:t>
      </w:r>
    </w:p>
    <w:p w14:paraId="408AF4C0" w14:textId="3C4B7411" w:rsidR="00FB38BD" w:rsidRDefault="00FB38BD" w:rsidP="00B55D4B">
      <w:pPr>
        <w:spacing w:before="120" w:after="120"/>
        <w:textAlignment w:val="baseline"/>
        <w:rPr>
          <w:rFonts w:asciiTheme="majorBidi" w:hAnsiTheme="majorBidi" w:cstheme="majorBidi"/>
          <w:szCs w:val="22"/>
          <w:lang w:eastAsia="zh-CN"/>
        </w:rPr>
      </w:pPr>
      <w:r>
        <w:rPr>
          <w:rFonts w:asciiTheme="majorBidi" w:hAnsiTheme="majorBidi" w:cstheme="majorBidi"/>
          <w:noProof/>
          <w:szCs w:val="22"/>
          <w:lang w:val="es-CO" w:eastAsia="es-CO"/>
        </w:rPr>
        <mc:AlternateContent>
          <mc:Choice Requires="wps">
            <w:drawing>
              <wp:anchor distT="0" distB="0" distL="114300" distR="114300" simplePos="0" relativeHeight="251661312" behindDoc="0" locked="0" layoutInCell="1" allowOverlap="1" wp14:anchorId="12BD9813" wp14:editId="0EA19196">
                <wp:simplePos x="0" y="0"/>
                <wp:positionH relativeFrom="margin">
                  <wp:align>left</wp:align>
                </wp:positionH>
                <wp:positionV relativeFrom="paragraph">
                  <wp:posOffset>105562</wp:posOffset>
                </wp:positionV>
                <wp:extent cx="5695950" cy="2940711"/>
                <wp:effectExtent l="0" t="0" r="19050" b="12065"/>
                <wp:wrapNone/>
                <wp:docPr id="6" name="Cuadro de texto 6"/>
                <wp:cNvGraphicFramePr/>
                <a:graphic xmlns:a="http://schemas.openxmlformats.org/drawingml/2006/main">
                  <a:graphicData uri="http://schemas.microsoft.com/office/word/2010/wordprocessingShape">
                    <wps:wsp>
                      <wps:cNvSpPr txBox="1"/>
                      <wps:spPr>
                        <a:xfrm>
                          <a:off x="0" y="0"/>
                          <a:ext cx="5695950" cy="2940711"/>
                        </a:xfrm>
                        <a:prstGeom prst="rect">
                          <a:avLst/>
                        </a:prstGeom>
                        <a:solidFill>
                          <a:schemeClr val="accent1">
                            <a:lumMod val="40000"/>
                            <a:lumOff val="60000"/>
                          </a:schemeClr>
                        </a:solidFill>
                        <a:ln w="6350">
                          <a:solidFill>
                            <a:prstClr val="black"/>
                          </a:solidFill>
                        </a:ln>
                      </wps:spPr>
                      <wps:txbx>
                        <w:txbxContent>
                          <w:p w14:paraId="545DB468" w14:textId="77777777" w:rsidR="00CB6E04" w:rsidRPr="00CB6E04" w:rsidRDefault="00CB6E04" w:rsidP="00CB6E04">
                            <w:pPr>
                              <w:rPr>
                                <w:b/>
                                <w:bCs/>
                                <w:lang w:val="en-US"/>
                              </w:rPr>
                            </w:pPr>
                            <w:r w:rsidRPr="00CB6E04">
                              <w:rPr>
                                <w:b/>
                                <w:bCs/>
                                <w:lang w:val="en-US"/>
                              </w:rPr>
                              <w:t>COLOMBIA</w:t>
                            </w:r>
                          </w:p>
                          <w:p w14:paraId="2F6F1AA3" w14:textId="77777777" w:rsidR="00CB6E04" w:rsidRDefault="00CB6E04" w:rsidP="00FB38BD">
                            <w:pPr>
                              <w:rPr>
                                <w:lang w:val="en-US"/>
                              </w:rPr>
                            </w:pPr>
                          </w:p>
                          <w:p w14:paraId="3B16BC67" w14:textId="676E89A5" w:rsidR="00FB38BD" w:rsidRDefault="00FB38BD" w:rsidP="00FB38BD">
                            <w:pPr>
                              <w:rPr>
                                <w:lang w:val="en-US"/>
                              </w:rPr>
                            </w:pPr>
                            <w:r w:rsidRPr="00B55D4B">
                              <w:rPr>
                                <w:lang w:val="en-US"/>
                              </w:rPr>
                              <w:t>It is important to consider that</w:t>
                            </w:r>
                            <w:r>
                              <w:rPr>
                                <w:lang w:val="en-US"/>
                              </w:rPr>
                              <w:t xml:space="preserve"> e</w:t>
                            </w:r>
                            <w:r w:rsidRPr="00FB38BD">
                              <w:rPr>
                                <w:lang w:val="en-US"/>
                              </w:rPr>
                              <w:t xml:space="preserve">stablishing standardized MAT at an international level limits the possibility of establishing monetary and non-monetary benefits according to the needs of the provider country. In this sense, </w:t>
                            </w:r>
                            <w:r w:rsidR="00CB6E04" w:rsidRPr="00FB38BD">
                              <w:rPr>
                                <w:lang w:val="en-US"/>
                              </w:rPr>
                              <w:t>if</w:t>
                            </w:r>
                            <w:r w:rsidRPr="00FB38BD">
                              <w:rPr>
                                <w:lang w:val="en-US"/>
                              </w:rPr>
                              <w:t xml:space="preserve"> it is considered to establish standardized MAT at an international level, the possibility that the provider country adjusts these MAT to its nati</w:t>
                            </w:r>
                            <w:r>
                              <w:rPr>
                                <w:lang w:val="en-US"/>
                              </w:rPr>
                              <w:t>onal interest and needs should</w:t>
                            </w:r>
                            <w:r w:rsidRPr="00FB38BD">
                              <w:rPr>
                                <w:lang w:val="en-US"/>
                              </w:rPr>
                              <w:t xml:space="preserve"> be considered.</w:t>
                            </w:r>
                          </w:p>
                          <w:p w14:paraId="67D87424" w14:textId="3C6E2921" w:rsidR="00FB38BD" w:rsidRDefault="00FB38BD" w:rsidP="00FB38BD">
                            <w:pPr>
                              <w:rPr>
                                <w:lang w:val="en-US"/>
                              </w:rPr>
                            </w:pPr>
                          </w:p>
                          <w:p w14:paraId="1A544594" w14:textId="671BABE1" w:rsidR="00FB38BD" w:rsidRPr="00B55D4B" w:rsidRDefault="00FB38BD" w:rsidP="00FB38BD">
                            <w:pPr>
                              <w:rPr>
                                <w:lang w:val="en-US"/>
                              </w:rPr>
                            </w:pPr>
                            <w:r>
                              <w:rPr>
                                <w:lang w:val="en-US"/>
                              </w:rPr>
                              <w:t xml:space="preserve">However, a positive thing about this approach is that benefits are directed towards the provider country, even if they are </w:t>
                            </w:r>
                            <w:r w:rsidR="006A000B">
                              <w:rPr>
                                <w:lang w:val="en-US"/>
                              </w:rPr>
                              <w:t>collected</w:t>
                            </w:r>
                            <w:r>
                              <w:rPr>
                                <w:lang w:val="en-US"/>
                              </w:rPr>
                              <w:t xml:space="preserve"> through a single channel (the multilateral mechanism). This is </w:t>
                            </w:r>
                            <w:r>
                              <w:rPr>
                                <w:lang w:val="en-US"/>
                              </w:rPr>
                              <w:t xml:space="preserve">solves one of the major concerns of countries like Colombia, which is that even if they </w:t>
                            </w:r>
                            <w:r w:rsidR="006A000B">
                              <w:rPr>
                                <w:lang w:val="en-US"/>
                              </w:rPr>
                              <w:t xml:space="preserve">concentrate </w:t>
                            </w:r>
                            <w:r>
                              <w:rPr>
                                <w:lang w:val="en-US"/>
                              </w:rPr>
                              <w:t>most of the biodiversity (and consequently have the potential to be major providers of DSI) the benefits from the use of those DSI are not perceived by them</w:t>
                            </w:r>
                            <w:r w:rsidR="006A000B">
                              <w:rPr>
                                <w:lang w:val="en-US"/>
                              </w:rPr>
                              <w:t xml:space="preserve">. Additionally, </w:t>
                            </w:r>
                            <w:r>
                              <w:rPr>
                                <w:lang w:val="en-US"/>
                              </w:rPr>
                              <w:t xml:space="preserve">addresses a major concern for </w:t>
                            </w:r>
                            <w:r w:rsidR="006A000B">
                              <w:rPr>
                                <w:lang w:val="en-US"/>
                              </w:rPr>
                              <w:t>users, which</w:t>
                            </w:r>
                            <w:r>
                              <w:rPr>
                                <w:lang w:val="en-US"/>
                              </w:rPr>
                              <w:t xml:space="preserve"> </w:t>
                            </w:r>
                            <w:r w:rsidR="006A000B">
                              <w:rPr>
                                <w:lang w:val="en-US"/>
                              </w:rPr>
                              <w:t>is the need to reach many Competent National Authorities to negotiate multiple MAT. Consequently, this alternative facilitates the negotiation of MAT for users, but</w:t>
                            </w:r>
                            <w:r w:rsidR="001613E4">
                              <w:rPr>
                                <w:lang w:val="en-US"/>
                              </w:rPr>
                              <w:t xml:space="preserve"> </w:t>
                            </w:r>
                            <w:r w:rsidR="006A000B">
                              <w:rPr>
                                <w:lang w:val="en-US"/>
                              </w:rPr>
                              <w:t xml:space="preserve">guarantees that provider countries perceive the benefits arising from the use of the DSI originated from genetic resources </w:t>
                            </w:r>
                            <w:r w:rsidR="006A000B" w:rsidRPr="006A000B">
                              <w:rPr>
                                <w:lang w:val="en-US"/>
                              </w:rPr>
                              <w:t>of which they are countries of origin</w:t>
                            </w:r>
                            <w:r w:rsidR="006A000B">
                              <w:rPr>
                                <w:lang w:val="en-US"/>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12BD9813" id="Cuadro de texto 6" o:spid="_x0000_s1027" type="#_x0000_t202" style="position:absolute;left:0;text-align:left;margin-left:0;margin-top:8.3pt;width:448.5pt;height:231.55pt;z-index:251661312;visibility:visible;mso-wrap-style:square;mso-height-percent:0;mso-wrap-distance-left:9pt;mso-wrap-distance-top:0;mso-wrap-distance-right:9pt;mso-wrap-distance-bottom:0;mso-position-horizontal:left;mso-position-horizontal-relative:margin;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UYFWcQIAAO8EAAAOAAAAZHJzL2Uyb0RvYy54bWysVE1vGjEQvVfqf7B8bxYokIKyRJQoVaU0&#10;iZRUORuvN6xqe1zbsJv++j57gaRJT1U5GM+H5+PNmz0774xmO+VDQ7bkw5MBZ8pKqhr7WPLv95cf&#10;PnEWorCV0GRVyZ9U4OeL9+/OWjdXI9qQrpRnCGLDvHUl38To5kUR5EYZEU7IKQtjTd6ICNE/FpUX&#10;LaIbXYwGg2nRkq+cJ6lCgPaiN/JFjl/XSsabug4qMl1y1Bbz6fO5TmexOBPzRy/cppH7MsQ/VGFE&#10;Y5H0GOpCRMG2vnkTyjTSU6A6nkgyBdV1I1XuAd0MB6+6udsIp3IvACe4I0zh/4WV17tbz5qq5FPO&#10;rDAY0WorKk+sUiyqLhKbJpBaF+bwvXPwjt1n6jDsgz5AmXrvam/SP7pisAPupyPEiMQklJPpbDKb&#10;wCRhG83Gg9NhjlM8P3c+xC+KDEuXknvMMEMrdlchohS4HlxStkC6qS4brbOQeKNW2rOdwMSFlMrG&#10;YX6ut+YbVb1+PMCvnz3UYEivnh7USJEZmCLlhH8k0Za1wOsj2nhTQKrsmH6thfyR0qR4z2VC0hbK&#10;hGmPXbrFbt3lQRxxXVP1BLg99awNTl42CH8lQrwVHjQFjFi9eIOj1oSaaH/jbEP+19/0yR/sgZWz&#10;FrQvefi5FV5xpr9a8Go2HI/TnmRhPDkdQfAvLeuXFrs1KwLOQyy5k/ma/KM+XGtP5gEbukxZYRJW&#10;InfJ4+G6iv0yYsOlWi6zEzbDiXhl75xMoRPGCdb77kF4t2dFouY1HRZEzF+Ro/dNLy0tt5HqJjMn&#10;4dyjuocfW5Wns/8CpLV9KWev5+/U4jcAAAD//wMAUEsDBBQABgAIAAAAIQA+AgQF3wAAAAcBAAAP&#10;AAAAZHJzL2Rvd25yZXYueG1sTI/NTsMwEITvSLyDtUjcqMOPkjbEqRASB5CQaFNV4raJ3SRtvA6x&#10;m4S3ZznBcWZWM99m69l2YjSDbx0puF1EIAxVTrdUK9gVLzdLED4gaewcGQXfxsM6v7zIMNVuoo0Z&#10;t6EWXEI+RQVNCH0qpa8aY9EvXG+Is4MbLAaWQy31gBOX207eRVEsLbbECw325rkx1Wl7tgo+v/bR&#10;brL4uv84FcN9Ob4Xxzet1PXV/PQIIpg5/B3DLz6jQ85MpTuT9qJTwI8EduMYBKfLVcJGqeAhWSUg&#10;80z+589/AAAA//8DAFBLAQItABQABgAIAAAAIQC2gziS/gAAAOEBAAATAAAAAAAAAAAAAAAAAAAA&#10;AABbQ29udGVudF9UeXBlc10ueG1sUEsBAi0AFAAGAAgAAAAhADj9If/WAAAAlAEAAAsAAAAAAAAA&#10;AAAAAAAALwEAAF9yZWxzLy5yZWxzUEsBAi0AFAAGAAgAAAAhAMZRgVZxAgAA7wQAAA4AAAAAAAAA&#10;AAAAAAAALgIAAGRycy9lMm9Eb2MueG1sUEsBAi0AFAAGAAgAAAAhAD4CBAXfAAAABwEAAA8AAAAA&#10;AAAAAAAAAAAAywQAAGRycy9kb3ducmV2LnhtbFBLBQYAAAAABAAEAPMAAADXBQAAAAA=&#10;" fillcolor="#b8cce4 [1300]" strokeweight=".5pt">
                <v:textbox>
                  <w:txbxContent>
                    <w:p w14:paraId="545DB468" w14:textId="77777777" w:rsidR="00CB6E04" w:rsidRPr="00CB6E04" w:rsidRDefault="00CB6E04" w:rsidP="00CB6E04">
                      <w:pPr>
                        <w:rPr>
                          <w:b/>
                          <w:bCs/>
                          <w:lang w:val="en-US"/>
                        </w:rPr>
                      </w:pPr>
                      <w:r w:rsidRPr="00CB6E04">
                        <w:rPr>
                          <w:b/>
                          <w:bCs/>
                          <w:lang w:val="en-US"/>
                        </w:rPr>
                        <w:t>COLOMBIA</w:t>
                      </w:r>
                    </w:p>
                    <w:p w14:paraId="2F6F1AA3" w14:textId="77777777" w:rsidR="00CB6E04" w:rsidRDefault="00CB6E04" w:rsidP="00FB38BD">
                      <w:pPr>
                        <w:rPr>
                          <w:lang w:val="en-US"/>
                        </w:rPr>
                      </w:pPr>
                    </w:p>
                    <w:p w14:paraId="3B16BC67" w14:textId="676E89A5" w:rsidR="00FB38BD" w:rsidRDefault="00FB38BD" w:rsidP="00FB38BD">
                      <w:pPr>
                        <w:rPr>
                          <w:lang w:val="en-US"/>
                        </w:rPr>
                      </w:pPr>
                      <w:r w:rsidRPr="00B55D4B">
                        <w:rPr>
                          <w:lang w:val="en-US"/>
                        </w:rPr>
                        <w:t>It is important to consider that</w:t>
                      </w:r>
                      <w:r>
                        <w:rPr>
                          <w:lang w:val="en-US"/>
                        </w:rPr>
                        <w:t xml:space="preserve"> e</w:t>
                      </w:r>
                      <w:r w:rsidRPr="00FB38BD">
                        <w:rPr>
                          <w:lang w:val="en-US"/>
                        </w:rPr>
                        <w:t xml:space="preserve">stablishing standardized MAT at an international level limits the possibility of establishing monetary and non-monetary benefits according to the needs of the provider country. In this sense, </w:t>
                      </w:r>
                      <w:r w:rsidR="00CB6E04" w:rsidRPr="00FB38BD">
                        <w:rPr>
                          <w:lang w:val="en-US"/>
                        </w:rPr>
                        <w:t>if</w:t>
                      </w:r>
                      <w:r w:rsidRPr="00FB38BD">
                        <w:rPr>
                          <w:lang w:val="en-US"/>
                        </w:rPr>
                        <w:t xml:space="preserve"> it is considered to establish standardized MAT at an international level, the possibility that the provider country adjusts these MAT to its nati</w:t>
                      </w:r>
                      <w:r>
                        <w:rPr>
                          <w:lang w:val="en-US"/>
                        </w:rPr>
                        <w:t>onal interest and needs should</w:t>
                      </w:r>
                      <w:r w:rsidRPr="00FB38BD">
                        <w:rPr>
                          <w:lang w:val="en-US"/>
                        </w:rPr>
                        <w:t xml:space="preserve"> be considered.</w:t>
                      </w:r>
                    </w:p>
                    <w:p w14:paraId="67D87424" w14:textId="3C6E2921" w:rsidR="00FB38BD" w:rsidRDefault="00FB38BD" w:rsidP="00FB38BD">
                      <w:pPr>
                        <w:rPr>
                          <w:lang w:val="en-US"/>
                        </w:rPr>
                      </w:pPr>
                    </w:p>
                    <w:p w14:paraId="1A544594" w14:textId="671BABE1" w:rsidR="00FB38BD" w:rsidRPr="00B55D4B" w:rsidRDefault="00FB38BD" w:rsidP="00FB38BD">
                      <w:pPr>
                        <w:rPr>
                          <w:lang w:val="en-US"/>
                        </w:rPr>
                      </w:pPr>
                      <w:r>
                        <w:rPr>
                          <w:lang w:val="en-US"/>
                        </w:rPr>
                        <w:t xml:space="preserve">However, a positive thing about this approach is that benefits are directed towards the provider country, even if they are </w:t>
                      </w:r>
                      <w:r w:rsidR="006A000B">
                        <w:rPr>
                          <w:lang w:val="en-US"/>
                        </w:rPr>
                        <w:t>collected</w:t>
                      </w:r>
                      <w:r>
                        <w:rPr>
                          <w:lang w:val="en-US"/>
                        </w:rPr>
                        <w:t xml:space="preserve"> through a single channel (the multilateral mechanism). This is </w:t>
                      </w:r>
                      <w:proofErr w:type="gramStart"/>
                      <w:r>
                        <w:rPr>
                          <w:lang w:val="en-US"/>
                        </w:rPr>
                        <w:t>solves</w:t>
                      </w:r>
                      <w:proofErr w:type="gramEnd"/>
                      <w:r>
                        <w:rPr>
                          <w:lang w:val="en-US"/>
                        </w:rPr>
                        <w:t xml:space="preserve"> one of the major concerns of countries like Colombia, which is that even if they </w:t>
                      </w:r>
                      <w:r w:rsidR="006A000B">
                        <w:rPr>
                          <w:lang w:val="en-US"/>
                        </w:rPr>
                        <w:t xml:space="preserve">concentrate </w:t>
                      </w:r>
                      <w:r>
                        <w:rPr>
                          <w:lang w:val="en-US"/>
                        </w:rPr>
                        <w:t>most of the biodiversity (and consequently have the potential to be major providers of DSI) the benefits from the use of those DSI are not perceived by them</w:t>
                      </w:r>
                      <w:r w:rsidR="006A000B">
                        <w:rPr>
                          <w:lang w:val="en-US"/>
                        </w:rPr>
                        <w:t xml:space="preserve">. Additionally, </w:t>
                      </w:r>
                      <w:r>
                        <w:rPr>
                          <w:lang w:val="en-US"/>
                        </w:rPr>
                        <w:t xml:space="preserve">addresses a major concern for </w:t>
                      </w:r>
                      <w:r w:rsidR="006A000B">
                        <w:rPr>
                          <w:lang w:val="en-US"/>
                        </w:rPr>
                        <w:t>users, which</w:t>
                      </w:r>
                      <w:r>
                        <w:rPr>
                          <w:lang w:val="en-US"/>
                        </w:rPr>
                        <w:t xml:space="preserve"> </w:t>
                      </w:r>
                      <w:r w:rsidR="006A000B">
                        <w:rPr>
                          <w:lang w:val="en-US"/>
                        </w:rPr>
                        <w:t>is the need to reach many Competent National Authorities to negotiate multiple MAT. Consequently, this alternative facilitates the negotiation of MAT for users, but</w:t>
                      </w:r>
                      <w:r w:rsidR="001613E4">
                        <w:rPr>
                          <w:lang w:val="en-US"/>
                        </w:rPr>
                        <w:t xml:space="preserve"> </w:t>
                      </w:r>
                      <w:r w:rsidR="006A000B">
                        <w:rPr>
                          <w:lang w:val="en-US"/>
                        </w:rPr>
                        <w:t xml:space="preserve">guarantees that provider countries perceive the benefits arising from the use of the DSI originated from genetic resources </w:t>
                      </w:r>
                      <w:r w:rsidR="006A000B" w:rsidRPr="006A000B">
                        <w:rPr>
                          <w:lang w:val="en-US"/>
                        </w:rPr>
                        <w:t>of which they are countries of origin</w:t>
                      </w:r>
                      <w:r w:rsidR="006A000B">
                        <w:rPr>
                          <w:lang w:val="en-US"/>
                        </w:rPr>
                        <w:t>.</w:t>
                      </w:r>
                    </w:p>
                  </w:txbxContent>
                </v:textbox>
                <w10:wrap anchorx="margin"/>
              </v:shape>
            </w:pict>
          </mc:Fallback>
        </mc:AlternateContent>
      </w:r>
    </w:p>
    <w:p w14:paraId="38256D2A" w14:textId="1693B9CC" w:rsidR="00FB38BD" w:rsidRDefault="00FB38BD" w:rsidP="00B55D4B">
      <w:pPr>
        <w:spacing w:before="120" w:after="120"/>
        <w:textAlignment w:val="baseline"/>
        <w:rPr>
          <w:rFonts w:asciiTheme="majorBidi" w:hAnsiTheme="majorBidi" w:cstheme="majorBidi"/>
          <w:szCs w:val="22"/>
          <w:lang w:eastAsia="zh-CN"/>
        </w:rPr>
      </w:pPr>
    </w:p>
    <w:p w14:paraId="3963DB59" w14:textId="0D649FF7" w:rsidR="00FB38BD" w:rsidRDefault="00FB38BD" w:rsidP="00B55D4B">
      <w:pPr>
        <w:spacing w:before="120" w:after="120"/>
        <w:textAlignment w:val="baseline"/>
        <w:rPr>
          <w:rFonts w:asciiTheme="majorBidi" w:hAnsiTheme="majorBidi" w:cstheme="majorBidi"/>
          <w:szCs w:val="22"/>
          <w:lang w:eastAsia="zh-CN"/>
        </w:rPr>
      </w:pPr>
    </w:p>
    <w:p w14:paraId="68598957" w14:textId="7AD7C5AF" w:rsidR="00FB38BD" w:rsidRDefault="00FB38BD" w:rsidP="00B55D4B">
      <w:pPr>
        <w:spacing w:before="120" w:after="120"/>
        <w:textAlignment w:val="baseline"/>
        <w:rPr>
          <w:rFonts w:asciiTheme="majorBidi" w:hAnsiTheme="majorBidi" w:cstheme="majorBidi"/>
          <w:szCs w:val="22"/>
          <w:lang w:eastAsia="zh-CN"/>
        </w:rPr>
      </w:pPr>
    </w:p>
    <w:p w14:paraId="42C7B3EC" w14:textId="6BAB424A" w:rsidR="00FB38BD" w:rsidRDefault="00FB38BD" w:rsidP="00B55D4B">
      <w:pPr>
        <w:spacing w:before="120" w:after="120"/>
        <w:textAlignment w:val="baseline"/>
        <w:rPr>
          <w:rFonts w:asciiTheme="majorBidi" w:hAnsiTheme="majorBidi" w:cstheme="majorBidi"/>
          <w:szCs w:val="22"/>
          <w:lang w:eastAsia="zh-CN"/>
        </w:rPr>
      </w:pPr>
    </w:p>
    <w:p w14:paraId="241AFB6F" w14:textId="7F107202" w:rsidR="00FB38BD" w:rsidRDefault="00FB38BD" w:rsidP="00B55D4B">
      <w:pPr>
        <w:spacing w:before="120" w:after="120"/>
        <w:textAlignment w:val="baseline"/>
        <w:rPr>
          <w:rFonts w:asciiTheme="majorBidi" w:hAnsiTheme="majorBidi" w:cstheme="majorBidi"/>
          <w:szCs w:val="22"/>
          <w:lang w:eastAsia="zh-CN"/>
        </w:rPr>
      </w:pPr>
    </w:p>
    <w:p w14:paraId="34F2A672" w14:textId="2A351635" w:rsidR="00FB38BD" w:rsidRDefault="00FB38BD" w:rsidP="00B55D4B">
      <w:pPr>
        <w:spacing w:before="120" w:after="120"/>
        <w:textAlignment w:val="baseline"/>
        <w:rPr>
          <w:rFonts w:asciiTheme="majorBidi" w:hAnsiTheme="majorBidi" w:cstheme="majorBidi"/>
          <w:szCs w:val="22"/>
          <w:lang w:eastAsia="zh-CN"/>
        </w:rPr>
      </w:pPr>
    </w:p>
    <w:p w14:paraId="51A1A8DF" w14:textId="1173E7E4" w:rsidR="00FB38BD" w:rsidRDefault="00FB38BD" w:rsidP="00B55D4B">
      <w:pPr>
        <w:spacing w:before="120" w:after="120"/>
        <w:textAlignment w:val="baseline"/>
        <w:rPr>
          <w:rFonts w:asciiTheme="majorBidi" w:hAnsiTheme="majorBidi" w:cstheme="majorBidi"/>
          <w:szCs w:val="22"/>
          <w:lang w:eastAsia="zh-CN"/>
        </w:rPr>
      </w:pPr>
    </w:p>
    <w:p w14:paraId="2693D42C" w14:textId="1DBAA475" w:rsidR="00FB38BD" w:rsidRDefault="00FB38BD" w:rsidP="00B55D4B">
      <w:pPr>
        <w:spacing w:before="120" w:after="120"/>
        <w:textAlignment w:val="baseline"/>
        <w:rPr>
          <w:rFonts w:asciiTheme="majorBidi" w:hAnsiTheme="majorBidi" w:cstheme="majorBidi"/>
          <w:szCs w:val="22"/>
          <w:lang w:eastAsia="zh-CN"/>
        </w:rPr>
      </w:pPr>
    </w:p>
    <w:p w14:paraId="1C43E7E2" w14:textId="23E73388" w:rsidR="00FB38BD" w:rsidRDefault="00FB38BD" w:rsidP="00B55D4B">
      <w:pPr>
        <w:spacing w:before="120" w:after="120"/>
        <w:textAlignment w:val="baseline"/>
        <w:rPr>
          <w:rFonts w:asciiTheme="majorBidi" w:hAnsiTheme="majorBidi" w:cstheme="majorBidi"/>
          <w:szCs w:val="22"/>
          <w:lang w:eastAsia="zh-CN"/>
        </w:rPr>
      </w:pPr>
    </w:p>
    <w:p w14:paraId="77B0B907" w14:textId="55F38854" w:rsidR="00FB38BD" w:rsidRDefault="00FB38BD" w:rsidP="00B55D4B">
      <w:pPr>
        <w:spacing w:before="120" w:after="120"/>
        <w:textAlignment w:val="baseline"/>
        <w:rPr>
          <w:rFonts w:asciiTheme="majorBidi" w:hAnsiTheme="majorBidi" w:cstheme="majorBidi"/>
          <w:szCs w:val="22"/>
          <w:lang w:eastAsia="zh-CN"/>
        </w:rPr>
      </w:pPr>
    </w:p>
    <w:p w14:paraId="30872B13" w14:textId="77777777" w:rsidR="00FB38BD" w:rsidRDefault="00FB38BD" w:rsidP="00B55D4B">
      <w:pPr>
        <w:spacing w:before="120" w:after="120"/>
        <w:textAlignment w:val="baseline"/>
        <w:rPr>
          <w:rFonts w:asciiTheme="majorBidi" w:hAnsiTheme="majorBidi" w:cstheme="majorBidi"/>
          <w:szCs w:val="22"/>
          <w:lang w:eastAsia="zh-CN"/>
        </w:rPr>
      </w:pPr>
    </w:p>
    <w:p w14:paraId="06EDD45C" w14:textId="015C287D" w:rsidR="009D3059" w:rsidRPr="00AD5FA3" w:rsidRDefault="009D3059" w:rsidP="00AD5FA3">
      <w:pPr>
        <w:spacing w:before="120" w:after="120"/>
        <w:jc w:val="left"/>
        <w:textAlignment w:val="baseline"/>
        <w:rPr>
          <w:szCs w:val="22"/>
          <w:lang w:eastAsia="zh-CN"/>
        </w:rPr>
      </w:pPr>
      <w:r w:rsidRPr="00AD5FA3">
        <w:rPr>
          <w:b/>
          <w:szCs w:val="22"/>
          <w:lang w:eastAsia="zh-CN"/>
        </w:rPr>
        <w:t>Option 3:</w:t>
      </w:r>
      <w:r w:rsidR="003A7B30">
        <w:rPr>
          <w:b/>
          <w:bCs/>
          <w:szCs w:val="22"/>
          <w:lang w:eastAsia="zh-CN"/>
        </w:rPr>
        <w:t xml:space="preserve"> </w:t>
      </w:r>
      <w:r w:rsidRPr="00AD5FA3">
        <w:rPr>
          <w:b/>
          <w:szCs w:val="22"/>
          <w:lang w:eastAsia="zh-CN"/>
        </w:rPr>
        <w:t>No PIC, No MAT</w:t>
      </w:r>
    </w:p>
    <w:p w14:paraId="6CF8859E" w14:textId="1B6371EE" w:rsidR="009D3059" w:rsidRDefault="009D3059" w:rsidP="00B55D4B">
      <w:pPr>
        <w:spacing w:before="120" w:after="120"/>
        <w:textAlignment w:val="baseline"/>
        <w:rPr>
          <w:szCs w:val="22"/>
          <w:lang w:eastAsia="zh-CN"/>
        </w:rPr>
      </w:pPr>
      <w:r w:rsidRPr="00AD5FA3">
        <w:rPr>
          <w:szCs w:val="22"/>
          <w:lang w:eastAsia="zh-CN"/>
        </w:rPr>
        <w:t>This general grouping</w:t>
      </w:r>
      <w:r w:rsidR="00A02FA7" w:rsidRPr="00D11AF5">
        <w:rPr>
          <w:szCs w:val="22"/>
          <w:lang w:eastAsia="zh-CN"/>
        </w:rPr>
        <w:t xml:space="preserve"> </w:t>
      </w:r>
      <w:r w:rsidRPr="00AD5FA3">
        <w:rPr>
          <w:szCs w:val="22"/>
          <w:lang w:eastAsia="zh-CN"/>
        </w:rPr>
        <w:t>of options requires</w:t>
      </w:r>
      <w:r w:rsidR="00A02FA7" w:rsidRPr="00D11AF5">
        <w:rPr>
          <w:szCs w:val="22"/>
          <w:lang w:eastAsia="zh-CN"/>
        </w:rPr>
        <w:t xml:space="preserve"> </w:t>
      </w:r>
      <w:r w:rsidRPr="00AD5FA3">
        <w:rPr>
          <w:szCs w:val="22"/>
          <w:lang w:eastAsia="zh-CN"/>
        </w:rPr>
        <w:t xml:space="preserve">a payment or contribution to go into a multilateral fund. It avoids the need for tracing the origin of the genetic resource </w:t>
      </w:r>
      <w:r w:rsidR="00E71EBC">
        <w:rPr>
          <w:szCs w:val="22"/>
          <w:lang w:eastAsia="zh-CN"/>
        </w:rPr>
        <w:t xml:space="preserve">from which </w:t>
      </w:r>
      <w:r w:rsidRPr="00AD5FA3">
        <w:rPr>
          <w:szCs w:val="22"/>
          <w:lang w:eastAsia="zh-CN"/>
        </w:rPr>
        <w:t>the DSI was extracted, or the need to monitor the downstream utilization of the product or service derive</w:t>
      </w:r>
      <w:r w:rsidR="00FC4407">
        <w:rPr>
          <w:szCs w:val="22"/>
          <w:lang w:eastAsia="zh-CN"/>
        </w:rPr>
        <w:t>d</w:t>
      </w:r>
      <w:r w:rsidRPr="00AD5FA3">
        <w:rPr>
          <w:szCs w:val="22"/>
          <w:lang w:eastAsia="zh-CN"/>
        </w:rPr>
        <w:t xml:space="preserve"> from DSI.</w:t>
      </w:r>
      <w:r w:rsidR="00A02FA7" w:rsidRPr="00D11AF5">
        <w:rPr>
          <w:szCs w:val="22"/>
          <w:lang w:eastAsia="zh-CN"/>
        </w:rPr>
        <w:t xml:space="preserve"> </w:t>
      </w:r>
      <w:r w:rsidRPr="00AD5FA3">
        <w:rPr>
          <w:szCs w:val="22"/>
          <w:lang w:eastAsia="zh-CN"/>
        </w:rPr>
        <w:t>This option</w:t>
      </w:r>
      <w:r w:rsidR="00A02FA7" w:rsidRPr="00D11AF5">
        <w:rPr>
          <w:szCs w:val="22"/>
          <w:lang w:eastAsia="zh-CN"/>
        </w:rPr>
        <w:t xml:space="preserve"> </w:t>
      </w:r>
      <w:r w:rsidRPr="00AD5FA3">
        <w:rPr>
          <w:szCs w:val="22"/>
          <w:lang w:eastAsia="zh-CN"/>
        </w:rPr>
        <w:t>includes various possible</w:t>
      </w:r>
      <w:r w:rsidR="00A02FA7" w:rsidRPr="00D11AF5">
        <w:rPr>
          <w:szCs w:val="22"/>
          <w:lang w:eastAsia="zh-CN"/>
        </w:rPr>
        <w:t xml:space="preserve"> </w:t>
      </w:r>
      <w:r w:rsidRPr="00AD5FA3">
        <w:rPr>
          <w:szCs w:val="22"/>
          <w:lang w:eastAsia="zh-CN"/>
        </w:rPr>
        <w:t>forms of payments and contributions, the first sub-option being linked to the</w:t>
      </w:r>
      <w:r w:rsidR="00A02FA7" w:rsidRPr="00D11AF5">
        <w:rPr>
          <w:szCs w:val="22"/>
          <w:lang w:eastAsia="zh-CN"/>
        </w:rPr>
        <w:t xml:space="preserve"> </w:t>
      </w:r>
      <w:r w:rsidR="00254085">
        <w:rPr>
          <w:szCs w:val="22"/>
          <w:lang w:eastAsia="zh-CN"/>
        </w:rPr>
        <w:t>DSI</w:t>
      </w:r>
      <w:r w:rsidRPr="00AD5FA3">
        <w:rPr>
          <w:szCs w:val="22"/>
          <w:lang w:eastAsia="zh-CN"/>
        </w:rPr>
        <w:t xml:space="preserve"> itself, and the second sub-option being separate from the</w:t>
      </w:r>
      <w:r w:rsidR="00A02FA7" w:rsidRPr="00D11AF5">
        <w:rPr>
          <w:szCs w:val="22"/>
          <w:lang w:eastAsia="zh-CN"/>
        </w:rPr>
        <w:t xml:space="preserve"> </w:t>
      </w:r>
      <w:r w:rsidRPr="00AD5FA3">
        <w:rPr>
          <w:szCs w:val="22"/>
          <w:lang w:eastAsia="zh-CN"/>
        </w:rPr>
        <w:t>information</w:t>
      </w:r>
      <w:r w:rsidR="00A02FA7" w:rsidRPr="00D11AF5">
        <w:rPr>
          <w:szCs w:val="22"/>
          <w:lang w:eastAsia="zh-CN"/>
        </w:rPr>
        <w:t xml:space="preserve"> </w:t>
      </w:r>
      <w:r w:rsidRPr="00AD5FA3">
        <w:rPr>
          <w:szCs w:val="22"/>
          <w:lang w:eastAsia="zh-CN"/>
        </w:rPr>
        <w:t>itself.</w:t>
      </w:r>
    </w:p>
    <w:p w14:paraId="511677F9" w14:textId="2D805528" w:rsidR="00F24C48" w:rsidRDefault="00F24C48" w:rsidP="00B55D4B">
      <w:pPr>
        <w:spacing w:before="120" w:after="120"/>
        <w:textAlignment w:val="baseline"/>
        <w:rPr>
          <w:szCs w:val="22"/>
          <w:lang w:eastAsia="zh-CN"/>
        </w:rPr>
      </w:pPr>
    </w:p>
    <w:p w14:paraId="2F4FA3A4" w14:textId="1D45A8B1" w:rsidR="001613E4" w:rsidRDefault="001613E4" w:rsidP="00B55D4B">
      <w:pPr>
        <w:spacing w:before="120" w:after="120"/>
        <w:textAlignment w:val="baseline"/>
        <w:rPr>
          <w:szCs w:val="22"/>
          <w:lang w:eastAsia="zh-CN"/>
        </w:rPr>
      </w:pPr>
    </w:p>
    <w:p w14:paraId="1465472D" w14:textId="0C6837A8" w:rsidR="001613E4" w:rsidRDefault="001613E4" w:rsidP="00B55D4B">
      <w:pPr>
        <w:spacing w:before="120" w:after="120"/>
        <w:textAlignment w:val="baseline"/>
        <w:rPr>
          <w:szCs w:val="22"/>
          <w:lang w:eastAsia="zh-CN"/>
        </w:rPr>
      </w:pPr>
    </w:p>
    <w:p w14:paraId="152BE540" w14:textId="50068B16" w:rsidR="001613E4" w:rsidRDefault="001613E4" w:rsidP="00B55D4B">
      <w:pPr>
        <w:spacing w:before="120" w:after="120"/>
        <w:textAlignment w:val="baseline"/>
        <w:rPr>
          <w:szCs w:val="22"/>
          <w:lang w:eastAsia="zh-CN"/>
        </w:rPr>
      </w:pPr>
    </w:p>
    <w:p w14:paraId="2612A5BB" w14:textId="591225E1" w:rsidR="001613E4" w:rsidRDefault="001613E4" w:rsidP="00B55D4B">
      <w:pPr>
        <w:spacing w:before="120" w:after="120"/>
        <w:textAlignment w:val="baseline"/>
        <w:rPr>
          <w:szCs w:val="22"/>
          <w:lang w:eastAsia="zh-CN"/>
        </w:rPr>
      </w:pPr>
      <w:r>
        <w:rPr>
          <w:rFonts w:asciiTheme="majorBidi" w:hAnsiTheme="majorBidi" w:cstheme="majorBidi"/>
          <w:noProof/>
          <w:szCs w:val="22"/>
          <w:lang w:val="es-CO" w:eastAsia="es-CO"/>
        </w:rPr>
        <w:lastRenderedPageBreak/>
        <mc:AlternateContent>
          <mc:Choice Requires="wps">
            <w:drawing>
              <wp:anchor distT="0" distB="0" distL="114300" distR="114300" simplePos="0" relativeHeight="251663360" behindDoc="0" locked="0" layoutInCell="1" allowOverlap="1" wp14:anchorId="5D4AB78B" wp14:editId="28440640">
                <wp:simplePos x="0" y="0"/>
                <wp:positionH relativeFrom="margin">
                  <wp:align>left</wp:align>
                </wp:positionH>
                <wp:positionV relativeFrom="paragraph">
                  <wp:posOffset>234721</wp:posOffset>
                </wp:positionV>
                <wp:extent cx="5695950" cy="2757831"/>
                <wp:effectExtent l="0" t="0" r="19050" b="23495"/>
                <wp:wrapNone/>
                <wp:docPr id="7" name="Cuadro de texto 7"/>
                <wp:cNvGraphicFramePr/>
                <a:graphic xmlns:a="http://schemas.openxmlformats.org/drawingml/2006/main">
                  <a:graphicData uri="http://schemas.microsoft.com/office/word/2010/wordprocessingShape">
                    <wps:wsp>
                      <wps:cNvSpPr txBox="1"/>
                      <wps:spPr>
                        <a:xfrm>
                          <a:off x="0" y="0"/>
                          <a:ext cx="5695950" cy="2757831"/>
                        </a:xfrm>
                        <a:prstGeom prst="rect">
                          <a:avLst/>
                        </a:prstGeom>
                        <a:solidFill>
                          <a:schemeClr val="accent1">
                            <a:lumMod val="40000"/>
                            <a:lumOff val="60000"/>
                          </a:schemeClr>
                        </a:solidFill>
                        <a:ln w="6350">
                          <a:solidFill>
                            <a:prstClr val="black"/>
                          </a:solidFill>
                        </a:ln>
                      </wps:spPr>
                      <wps:txbx>
                        <w:txbxContent>
                          <w:p w14:paraId="7F59A79E" w14:textId="77777777" w:rsidR="001613E4" w:rsidRPr="00CB6E04" w:rsidRDefault="001613E4" w:rsidP="001613E4">
                            <w:pPr>
                              <w:rPr>
                                <w:b/>
                                <w:bCs/>
                                <w:lang w:val="en-US"/>
                              </w:rPr>
                            </w:pPr>
                            <w:r w:rsidRPr="00CB6E04">
                              <w:rPr>
                                <w:b/>
                                <w:bCs/>
                                <w:lang w:val="en-US"/>
                              </w:rPr>
                              <w:t>COLOMBIA</w:t>
                            </w:r>
                          </w:p>
                          <w:p w14:paraId="2740E338" w14:textId="77777777" w:rsidR="001613E4" w:rsidRDefault="001613E4" w:rsidP="00F24C48">
                            <w:pPr>
                              <w:rPr>
                                <w:lang w:val="en-US"/>
                              </w:rPr>
                            </w:pPr>
                          </w:p>
                          <w:p w14:paraId="36EFA44C" w14:textId="675AF39E" w:rsidR="00F24C48" w:rsidRDefault="00F24C48" w:rsidP="00F24C48">
                            <w:pPr>
                              <w:rPr>
                                <w:lang w:val="en-US"/>
                              </w:rPr>
                            </w:pPr>
                            <w:r>
                              <w:rPr>
                                <w:lang w:val="en-US"/>
                              </w:rPr>
                              <w:t>Considering DSI as an integral part of the genetic resources, the approaches under this policy option make that the sovereignty over genetic resources is completely lost, as well as the control over the fair and equitable sharing of benefits arising from its use.</w:t>
                            </w:r>
                            <w:r w:rsidR="00B6420D">
                              <w:rPr>
                                <w:lang w:val="en-US"/>
                              </w:rPr>
                              <w:t xml:space="preserve"> Furthermore, it is important to bear in mind that not all the potential benefits arising out from the utilization of DSI could be considered as monetary benefits, it is not all about money. There are multiple non-monetary benefits, mainly in the scope of capacity-building, local development, conservation of biodiversity, among others, that should be considered.</w:t>
                            </w:r>
                          </w:p>
                          <w:p w14:paraId="31937A0A" w14:textId="327BAB45" w:rsidR="00B6420D" w:rsidRDefault="00B6420D" w:rsidP="00F24C48">
                            <w:pPr>
                              <w:rPr>
                                <w:lang w:val="en-US"/>
                              </w:rPr>
                            </w:pPr>
                          </w:p>
                          <w:p w14:paraId="4D663335" w14:textId="55F8EB3D" w:rsidR="00B6420D" w:rsidRPr="00B55D4B" w:rsidRDefault="00B6420D" w:rsidP="00F24C48">
                            <w:pPr>
                              <w:rPr>
                                <w:lang w:val="en-US"/>
                              </w:rPr>
                            </w:pPr>
                            <w:r>
                              <w:rPr>
                                <w:lang w:val="en-US"/>
                              </w:rPr>
                              <w:t xml:space="preserve">By the other hand, from the user’s perspective, the need to pay for the use of DSI is not desirable, even more when it is used for non-commercial purposes and </w:t>
                            </w:r>
                            <w:r>
                              <w:rPr>
                                <w:lang w:val="en-US"/>
                              </w:rPr>
                              <w:t>taking into account that DSI are already freely uploaded in databases, and that users have been using them for many years without having to pay. Consequently, a change into a payment system would not be easily.</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5D4AB78B" id="Cuadro de texto 7" o:spid="_x0000_s1028" type="#_x0000_t202" style="position:absolute;left:0;text-align:left;margin-left:0;margin-top:18.5pt;width:448.5pt;height:217.15pt;z-index:251663360;visibility:visible;mso-wrap-style:square;mso-height-percent:0;mso-wrap-distance-left:9pt;mso-wrap-distance-top:0;mso-wrap-distance-right:9pt;mso-wrap-distance-bottom:0;mso-position-horizontal:left;mso-position-horizontal-relative:margin;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zTA4cwIAAO8EAAAOAAAAZHJzL2Uyb0RvYy54bWysVFtP2zAUfp+0/2D5faQtvdCKFHVFTJMY&#10;IMHEs+s4NJrj49luE/br99lpCoM9TeuD63PxuXznOzm/aGvN9sr5ikzOhycDzpSRVFTmKeffH64+&#10;nXHmgzCF0GRUzp+V5xfLjx/OG7tQI9qSLpRjCGL8orE534ZgF1nm5VbVwp+QVQbGklwtAkT3lBVO&#10;NIhe62w0GEyzhlxhHUnlPbSXnZEvU/yyVDLclqVXgemco7aQTpfOTTyz5blYPDlht5U8lCH+oYpa&#10;VAZJj6EuRRBs56p3oepKOvJUhhNJdUZlWUmVekA3w8Gbbu63wqrUC8Dx9giT/39h5c3+zrGqyPmM&#10;MyNqjGi9E4UjVigWVBuIzSJIjfUL+N5beIf2M7UYdq/3UMbe29LV8R9dMdgB9/MRYkRiEsrJdD6Z&#10;T2CSsI1mk9nZaYqTvTy3zocvimoWLzl3mGGCVuyvfUApcO1dYjZPuiquKq2TEHmj1tqxvcDEhZTK&#10;hGF6rnf1Nyo6/XiAXzd7qMGQTj3t1UiRGBgjpYR/JNGGNTmfnqKNdwXEyo7pN1rIHzFNjPdSJiRt&#10;oIyYdtjFW2g3bRrEqMd1Q8Uz4HbUsdZbeVUh/LXw4U440BQwYvXCLY5SE2qiw42zLblff9NHf7AH&#10;Vs4a0D7n/udOOMWZ/mrAq/lwPI57koTxZDaC4F5bNq8tZlevCTgPseRWpmv0D7q/lo7qR2zoKmaF&#10;SRiJ3DkP/XUdumXEhku1WiUnbIYV4drcWxlDR4wjrA/to3D2wIpIzRvqF0Qs3pCj840vDa12gcoq&#10;MSfi3KF6gB9blaZz+ALEtX0tJ6+X79TyNwAAAP//AwBQSwMEFAAGAAgAAAAhAB5N79XeAAAABwEA&#10;AA8AAABkcnMvZG93bnJldi54bWxMj0FLw0AQhe+C/2EZwZvd1IitMZMiggcFQZtS8LbJjklsdjfu&#10;bpP4752e9DRveMN73+Sb2fRiJB86ZxGWiwQE2drpzjYIu/Lpag0iRGW16p0lhB8KsCnOz3KVaTfZ&#10;dxq3sREcYkOmENoYh0zKULdkVFi4gSx7n84bFXn1jdReTRxuenmdJLfSqM5yQ6sGemypPmyPBuHj&#10;e5/sJqOe92+H0qfV+Fp+vWjEy4v54R5EpDn+HcMJn9GhYKbKHa0OokfgRyJCuuLJ7vruJCqEm9Uy&#10;BVnk8j9/8QsAAP//AwBQSwECLQAUAAYACAAAACEAtoM4kv4AAADhAQAAEwAAAAAAAAAAAAAAAAAA&#10;AAAAW0NvbnRlbnRfVHlwZXNdLnhtbFBLAQItABQABgAIAAAAIQA4/SH/1gAAAJQBAAALAAAAAAAA&#10;AAAAAAAAAC8BAABfcmVscy8ucmVsc1BLAQItABQABgAIAAAAIQAFzTA4cwIAAO8EAAAOAAAAAAAA&#10;AAAAAAAAAC4CAABkcnMvZTJvRG9jLnhtbFBLAQItABQABgAIAAAAIQAeTe/V3gAAAAcBAAAPAAAA&#10;AAAAAAAAAAAAAM0EAABkcnMvZG93bnJldi54bWxQSwUGAAAAAAQABADzAAAA2AUAAAAA&#10;" fillcolor="#b8cce4 [1300]" strokeweight=".5pt">
                <v:textbox>
                  <w:txbxContent>
                    <w:p w14:paraId="7F59A79E" w14:textId="77777777" w:rsidR="001613E4" w:rsidRPr="00CB6E04" w:rsidRDefault="001613E4" w:rsidP="001613E4">
                      <w:pPr>
                        <w:rPr>
                          <w:b/>
                          <w:bCs/>
                          <w:lang w:val="en-US"/>
                        </w:rPr>
                      </w:pPr>
                      <w:r w:rsidRPr="00CB6E04">
                        <w:rPr>
                          <w:b/>
                          <w:bCs/>
                          <w:lang w:val="en-US"/>
                        </w:rPr>
                        <w:t>COLOMBIA</w:t>
                      </w:r>
                    </w:p>
                    <w:p w14:paraId="2740E338" w14:textId="77777777" w:rsidR="001613E4" w:rsidRDefault="001613E4" w:rsidP="00F24C48">
                      <w:pPr>
                        <w:rPr>
                          <w:lang w:val="en-US"/>
                        </w:rPr>
                      </w:pPr>
                    </w:p>
                    <w:p w14:paraId="36EFA44C" w14:textId="675AF39E" w:rsidR="00F24C48" w:rsidRDefault="00F24C48" w:rsidP="00F24C48">
                      <w:pPr>
                        <w:rPr>
                          <w:lang w:val="en-US"/>
                        </w:rPr>
                      </w:pPr>
                      <w:r>
                        <w:rPr>
                          <w:lang w:val="en-US"/>
                        </w:rPr>
                        <w:t>Considering DSI as an integral part of the genetic resources, the approaches under this policy option make that the sovereignty over genetic resources is completely lost, as well as the control over the fair and equitable sharing of benefits arising from its use.</w:t>
                      </w:r>
                      <w:r w:rsidR="00B6420D">
                        <w:rPr>
                          <w:lang w:val="en-US"/>
                        </w:rPr>
                        <w:t xml:space="preserve"> Furthermore, it is important to bear in mind that not all the potential benefits arising out from the utilization of DSI could be considered as monetary benefits, it is not all about money. There are multiple non-monetary benefits, mainly in the scope of capacity-building, local development, conservation of biodiversity, among others, that should be considered.</w:t>
                      </w:r>
                    </w:p>
                    <w:p w14:paraId="31937A0A" w14:textId="327BAB45" w:rsidR="00B6420D" w:rsidRDefault="00B6420D" w:rsidP="00F24C48">
                      <w:pPr>
                        <w:rPr>
                          <w:lang w:val="en-US"/>
                        </w:rPr>
                      </w:pPr>
                    </w:p>
                    <w:p w14:paraId="4D663335" w14:textId="55F8EB3D" w:rsidR="00B6420D" w:rsidRPr="00B55D4B" w:rsidRDefault="00B6420D" w:rsidP="00F24C48">
                      <w:pPr>
                        <w:rPr>
                          <w:lang w:val="en-US"/>
                        </w:rPr>
                      </w:pPr>
                      <w:r>
                        <w:rPr>
                          <w:lang w:val="en-US"/>
                        </w:rPr>
                        <w:t xml:space="preserve">By the other hand, from the user’s perspective, the need to pay for the use of DSI is not desirable, even more when it is used for non-commercial purposes and </w:t>
                      </w:r>
                      <w:proofErr w:type="gramStart"/>
                      <w:r>
                        <w:rPr>
                          <w:lang w:val="en-US"/>
                        </w:rPr>
                        <w:t>taking into account</w:t>
                      </w:r>
                      <w:proofErr w:type="gramEnd"/>
                      <w:r>
                        <w:rPr>
                          <w:lang w:val="en-US"/>
                        </w:rPr>
                        <w:t xml:space="preserve"> that DSI are already freely uploaded in databases, and that users have been using them for many years without having to pay. Consequently, a change into a payment system would not be easily.</w:t>
                      </w:r>
                    </w:p>
                  </w:txbxContent>
                </v:textbox>
                <w10:wrap anchorx="margin"/>
              </v:shape>
            </w:pict>
          </mc:Fallback>
        </mc:AlternateContent>
      </w:r>
    </w:p>
    <w:p w14:paraId="5F15350F" w14:textId="34631B11" w:rsidR="00F24C48" w:rsidRDefault="00F24C48" w:rsidP="00B55D4B">
      <w:pPr>
        <w:spacing w:before="120" w:after="120"/>
        <w:textAlignment w:val="baseline"/>
        <w:rPr>
          <w:szCs w:val="22"/>
          <w:lang w:eastAsia="zh-CN"/>
        </w:rPr>
      </w:pPr>
    </w:p>
    <w:p w14:paraId="6BB279C6" w14:textId="290E4E31" w:rsidR="00F24C48" w:rsidRDefault="00F24C48" w:rsidP="00B55D4B">
      <w:pPr>
        <w:spacing w:before="120" w:after="120"/>
        <w:textAlignment w:val="baseline"/>
        <w:rPr>
          <w:szCs w:val="22"/>
          <w:lang w:eastAsia="zh-CN"/>
        </w:rPr>
      </w:pPr>
    </w:p>
    <w:p w14:paraId="24DA8398" w14:textId="2321111C" w:rsidR="00F24C48" w:rsidRDefault="00F24C48" w:rsidP="00B55D4B">
      <w:pPr>
        <w:spacing w:before="120" w:after="120"/>
        <w:textAlignment w:val="baseline"/>
        <w:rPr>
          <w:szCs w:val="22"/>
          <w:lang w:eastAsia="zh-CN"/>
        </w:rPr>
      </w:pPr>
    </w:p>
    <w:p w14:paraId="469A34BD" w14:textId="082C8987" w:rsidR="00F24C48" w:rsidRDefault="00F24C48" w:rsidP="00B55D4B">
      <w:pPr>
        <w:spacing w:before="120" w:after="120"/>
        <w:textAlignment w:val="baseline"/>
        <w:rPr>
          <w:szCs w:val="22"/>
          <w:lang w:eastAsia="zh-CN"/>
        </w:rPr>
      </w:pPr>
    </w:p>
    <w:p w14:paraId="2FA4C3C8" w14:textId="14C089D6" w:rsidR="00F24C48" w:rsidRDefault="00F24C48" w:rsidP="00B55D4B">
      <w:pPr>
        <w:spacing w:before="120" w:after="120"/>
        <w:textAlignment w:val="baseline"/>
        <w:rPr>
          <w:szCs w:val="22"/>
          <w:lang w:eastAsia="zh-CN"/>
        </w:rPr>
      </w:pPr>
    </w:p>
    <w:p w14:paraId="397481C0" w14:textId="1054F4C4" w:rsidR="00F24C48" w:rsidRDefault="00F24C48" w:rsidP="00B55D4B">
      <w:pPr>
        <w:spacing w:before="120" w:after="120"/>
        <w:textAlignment w:val="baseline"/>
        <w:rPr>
          <w:szCs w:val="22"/>
          <w:lang w:eastAsia="zh-CN"/>
        </w:rPr>
      </w:pPr>
    </w:p>
    <w:p w14:paraId="263ECCC9" w14:textId="4322C2E0" w:rsidR="00F24C48" w:rsidRDefault="00F24C48" w:rsidP="00B55D4B">
      <w:pPr>
        <w:spacing w:before="120" w:after="120"/>
        <w:textAlignment w:val="baseline"/>
        <w:rPr>
          <w:szCs w:val="22"/>
          <w:lang w:eastAsia="zh-CN"/>
        </w:rPr>
      </w:pPr>
    </w:p>
    <w:p w14:paraId="279ADBB3" w14:textId="1B080B93" w:rsidR="00F24C48" w:rsidRDefault="00F24C48" w:rsidP="00B55D4B">
      <w:pPr>
        <w:spacing w:before="120" w:after="120"/>
        <w:textAlignment w:val="baseline"/>
        <w:rPr>
          <w:szCs w:val="22"/>
          <w:lang w:eastAsia="zh-CN"/>
        </w:rPr>
      </w:pPr>
    </w:p>
    <w:p w14:paraId="1EB0CA37" w14:textId="7A33F4A2" w:rsidR="00F24C48" w:rsidRDefault="00F24C48" w:rsidP="00B55D4B">
      <w:pPr>
        <w:spacing w:before="120" w:after="120"/>
        <w:textAlignment w:val="baseline"/>
        <w:rPr>
          <w:szCs w:val="22"/>
          <w:lang w:eastAsia="zh-CN"/>
        </w:rPr>
      </w:pPr>
    </w:p>
    <w:p w14:paraId="52511248" w14:textId="77777777" w:rsidR="00F24C48" w:rsidRPr="00AD5FA3" w:rsidRDefault="00F24C48" w:rsidP="00B55D4B">
      <w:pPr>
        <w:spacing w:before="120" w:after="120"/>
        <w:textAlignment w:val="baseline"/>
        <w:rPr>
          <w:szCs w:val="22"/>
          <w:lang w:eastAsia="zh-CN"/>
        </w:rPr>
      </w:pPr>
    </w:p>
    <w:p w14:paraId="152AE115" w14:textId="4F5629BA" w:rsidR="009D3059" w:rsidRPr="00AD5FA3" w:rsidRDefault="009D3059" w:rsidP="00AD5FA3">
      <w:pPr>
        <w:keepNext/>
        <w:spacing w:before="120" w:after="120"/>
        <w:jc w:val="left"/>
        <w:textAlignment w:val="baseline"/>
        <w:rPr>
          <w:szCs w:val="22"/>
          <w:lang w:eastAsia="zh-CN"/>
        </w:rPr>
      </w:pPr>
      <w:r w:rsidRPr="00AD5FA3">
        <w:rPr>
          <w:b/>
          <w:szCs w:val="22"/>
          <w:lang w:eastAsia="zh-CN"/>
        </w:rPr>
        <w:t>Option 3.1: Payment for access to DSI</w:t>
      </w:r>
    </w:p>
    <w:p w14:paraId="29099EA6" w14:textId="03ED1292" w:rsidR="009D3059" w:rsidRPr="00AD5FA3" w:rsidRDefault="009D3059" w:rsidP="00B55D4B">
      <w:pPr>
        <w:spacing w:before="120" w:after="120"/>
        <w:textAlignment w:val="baseline"/>
        <w:rPr>
          <w:szCs w:val="22"/>
          <w:lang w:eastAsia="zh-CN"/>
        </w:rPr>
      </w:pPr>
      <w:r w:rsidRPr="00AD5FA3">
        <w:rPr>
          <w:szCs w:val="22"/>
          <w:lang w:eastAsia="zh-CN"/>
        </w:rPr>
        <w:t>Here</w:t>
      </w:r>
      <w:r w:rsidR="002378CE">
        <w:rPr>
          <w:szCs w:val="22"/>
          <w:lang w:eastAsia="zh-CN"/>
        </w:rPr>
        <w:t>,</w:t>
      </w:r>
      <w:r w:rsidRPr="00AD5FA3">
        <w:rPr>
          <w:szCs w:val="22"/>
          <w:lang w:eastAsia="zh-CN"/>
        </w:rPr>
        <w:t xml:space="preserve"> the principle of a payment for access to the sequence itself</w:t>
      </w:r>
      <w:r w:rsidR="009B673A">
        <w:rPr>
          <w:szCs w:val="22"/>
          <w:lang w:eastAsia="zh-CN"/>
        </w:rPr>
        <w:t xml:space="preserve"> </w:t>
      </w:r>
      <w:r w:rsidRPr="00AD5FA3">
        <w:rPr>
          <w:szCs w:val="22"/>
          <w:lang w:eastAsia="zh-CN"/>
        </w:rPr>
        <w:t>is</w:t>
      </w:r>
      <w:r w:rsidR="009B673A">
        <w:rPr>
          <w:szCs w:val="22"/>
          <w:lang w:eastAsia="zh-CN"/>
        </w:rPr>
        <w:t xml:space="preserve"> </w:t>
      </w:r>
      <w:r w:rsidRPr="00AD5FA3">
        <w:rPr>
          <w:szCs w:val="22"/>
          <w:lang w:eastAsia="zh-CN"/>
        </w:rPr>
        <w:t>central</w:t>
      </w:r>
      <w:r w:rsidR="009B673A">
        <w:rPr>
          <w:szCs w:val="22"/>
          <w:lang w:eastAsia="zh-CN"/>
        </w:rPr>
        <w:t xml:space="preserve"> </w:t>
      </w:r>
      <w:r w:rsidRPr="00AD5FA3">
        <w:rPr>
          <w:szCs w:val="22"/>
          <w:lang w:eastAsia="zh-CN"/>
        </w:rPr>
        <w:t>and</w:t>
      </w:r>
      <w:r w:rsidR="009B673A">
        <w:rPr>
          <w:szCs w:val="22"/>
          <w:lang w:eastAsia="zh-CN"/>
        </w:rPr>
        <w:t xml:space="preserve"> </w:t>
      </w:r>
      <w:r w:rsidRPr="00AD5FA3">
        <w:rPr>
          <w:szCs w:val="22"/>
          <w:lang w:eastAsia="zh-CN"/>
        </w:rPr>
        <w:t>can be set up in several ways.</w:t>
      </w:r>
      <w:r w:rsidR="00817809">
        <w:rPr>
          <w:szCs w:val="22"/>
          <w:lang w:eastAsia="zh-CN"/>
        </w:rPr>
        <w:t xml:space="preserve"> </w:t>
      </w:r>
      <w:r w:rsidRPr="00AD5FA3">
        <w:rPr>
          <w:szCs w:val="22"/>
          <w:lang w:eastAsia="zh-CN"/>
        </w:rPr>
        <w:t>One way is to</w:t>
      </w:r>
      <w:r w:rsidR="00817809">
        <w:rPr>
          <w:szCs w:val="22"/>
          <w:lang w:eastAsia="zh-CN"/>
        </w:rPr>
        <w:t xml:space="preserve"> </w:t>
      </w:r>
      <w:r w:rsidRPr="00AD5FA3">
        <w:rPr>
          <w:szCs w:val="22"/>
          <w:lang w:eastAsia="zh-CN"/>
        </w:rPr>
        <w:t>require</w:t>
      </w:r>
      <w:r w:rsidR="00817809">
        <w:rPr>
          <w:szCs w:val="22"/>
          <w:lang w:eastAsia="zh-CN"/>
        </w:rPr>
        <w:t xml:space="preserve"> </w:t>
      </w:r>
      <w:r w:rsidRPr="00AD5FA3">
        <w:rPr>
          <w:szCs w:val="22"/>
          <w:lang w:eastAsia="zh-CN"/>
        </w:rPr>
        <w:t>a membership fee to access DSI in the databases. This fee can be determined following</w:t>
      </w:r>
      <w:r w:rsidR="00817809">
        <w:rPr>
          <w:szCs w:val="22"/>
          <w:lang w:eastAsia="zh-CN"/>
        </w:rPr>
        <w:t xml:space="preserve"> </w:t>
      </w:r>
      <w:r w:rsidRPr="00AD5FA3">
        <w:rPr>
          <w:szCs w:val="22"/>
          <w:lang w:eastAsia="zh-CN"/>
        </w:rPr>
        <w:t>pre-negotiated criteria, such as but not limited to research application, sector of research, revenue, or a flat rate annual fee.</w:t>
      </w:r>
    </w:p>
    <w:p w14:paraId="71180CBC" w14:textId="708309E1" w:rsidR="009D3059" w:rsidRPr="00AD5FA3" w:rsidRDefault="009D3059" w:rsidP="00B55D4B">
      <w:pPr>
        <w:spacing w:before="120" w:after="120"/>
        <w:textAlignment w:val="baseline"/>
        <w:rPr>
          <w:szCs w:val="22"/>
          <w:lang w:eastAsia="zh-CN"/>
        </w:rPr>
      </w:pPr>
      <w:r w:rsidRPr="00AD5FA3">
        <w:rPr>
          <w:szCs w:val="22"/>
          <w:lang w:eastAsia="zh-CN"/>
        </w:rPr>
        <w:t>Another way is to</w:t>
      </w:r>
      <w:r w:rsidR="00EE79AC">
        <w:rPr>
          <w:szCs w:val="22"/>
          <w:lang w:eastAsia="zh-CN"/>
        </w:rPr>
        <w:t xml:space="preserve"> </w:t>
      </w:r>
      <w:r w:rsidRPr="00AD5FA3">
        <w:rPr>
          <w:szCs w:val="22"/>
          <w:lang w:eastAsia="zh-CN"/>
        </w:rPr>
        <w:t>require</w:t>
      </w:r>
      <w:r w:rsidR="00EE79AC">
        <w:rPr>
          <w:szCs w:val="22"/>
          <w:lang w:eastAsia="zh-CN"/>
        </w:rPr>
        <w:t xml:space="preserve"> </w:t>
      </w:r>
      <w:r w:rsidRPr="00AD5FA3">
        <w:rPr>
          <w:szCs w:val="22"/>
          <w:lang w:eastAsia="zh-CN"/>
        </w:rPr>
        <w:t xml:space="preserve">a very small payment for access to individual DSI in the database. An account is </w:t>
      </w:r>
      <w:r w:rsidR="008A53CB">
        <w:rPr>
          <w:szCs w:val="22"/>
          <w:lang w:eastAsia="zh-CN"/>
        </w:rPr>
        <w:t>created,</w:t>
      </w:r>
      <w:r w:rsidRPr="00AD5FA3">
        <w:rPr>
          <w:szCs w:val="22"/>
          <w:lang w:eastAsia="zh-CN"/>
        </w:rPr>
        <w:t xml:space="preserve"> and each sequence download</w:t>
      </w:r>
      <w:r w:rsidR="00EE79AC">
        <w:rPr>
          <w:szCs w:val="22"/>
          <w:lang w:eastAsia="zh-CN"/>
        </w:rPr>
        <w:t xml:space="preserve"> </w:t>
      </w:r>
      <w:r w:rsidR="00524986">
        <w:rPr>
          <w:szCs w:val="22"/>
          <w:lang w:eastAsia="zh-CN"/>
        </w:rPr>
        <w:t>results in</w:t>
      </w:r>
      <w:r w:rsidR="008A53CB">
        <w:rPr>
          <w:szCs w:val="22"/>
          <w:lang w:eastAsia="zh-CN"/>
        </w:rPr>
        <w:t xml:space="preserve"> </w:t>
      </w:r>
      <w:r w:rsidRPr="00AD5FA3">
        <w:rPr>
          <w:szCs w:val="22"/>
          <w:lang w:eastAsia="zh-CN"/>
        </w:rPr>
        <w:t>a pre-determined</w:t>
      </w:r>
      <w:r w:rsidR="00EE79AC">
        <w:rPr>
          <w:szCs w:val="22"/>
          <w:lang w:eastAsia="zh-CN"/>
        </w:rPr>
        <w:t xml:space="preserve"> </w:t>
      </w:r>
      <w:r w:rsidRPr="00AD5FA3">
        <w:rPr>
          <w:szCs w:val="22"/>
          <w:lang w:eastAsia="zh-CN"/>
        </w:rPr>
        <w:t>fee</w:t>
      </w:r>
      <w:r w:rsidR="00524986">
        <w:rPr>
          <w:szCs w:val="22"/>
          <w:lang w:eastAsia="zh-CN"/>
        </w:rPr>
        <w:t xml:space="preserve"> being </w:t>
      </w:r>
      <w:r w:rsidR="00524986" w:rsidRPr="00AF0F36">
        <w:rPr>
          <w:szCs w:val="22"/>
          <w:lang w:eastAsia="zh-CN"/>
        </w:rPr>
        <w:t>charge</w:t>
      </w:r>
      <w:r w:rsidR="00E00262">
        <w:rPr>
          <w:szCs w:val="22"/>
          <w:lang w:eastAsia="zh-CN"/>
        </w:rPr>
        <w:t>d</w:t>
      </w:r>
      <w:r w:rsidR="00524986" w:rsidRPr="00AF0F36">
        <w:rPr>
          <w:szCs w:val="22"/>
          <w:lang w:eastAsia="zh-CN"/>
        </w:rPr>
        <w:t xml:space="preserve"> </w:t>
      </w:r>
      <w:r w:rsidR="00524986">
        <w:rPr>
          <w:szCs w:val="22"/>
          <w:lang w:eastAsia="zh-CN"/>
        </w:rPr>
        <w:t xml:space="preserve">to </w:t>
      </w:r>
      <w:r w:rsidR="00524986" w:rsidRPr="00AF0F36">
        <w:rPr>
          <w:szCs w:val="22"/>
          <w:lang w:eastAsia="zh-CN"/>
        </w:rPr>
        <w:t>th</w:t>
      </w:r>
      <w:r w:rsidR="00524986">
        <w:rPr>
          <w:szCs w:val="22"/>
          <w:lang w:eastAsia="zh-CN"/>
        </w:rPr>
        <w:t>e</w:t>
      </w:r>
      <w:r w:rsidR="00524986" w:rsidRPr="00AF0F36">
        <w:rPr>
          <w:szCs w:val="22"/>
          <w:lang w:eastAsia="zh-CN"/>
        </w:rPr>
        <w:t xml:space="preserve"> account</w:t>
      </w:r>
      <w:r w:rsidRPr="00AD5FA3">
        <w:rPr>
          <w:szCs w:val="22"/>
          <w:lang w:eastAsia="zh-CN"/>
        </w:rPr>
        <w:t>.</w:t>
      </w:r>
    </w:p>
    <w:p w14:paraId="42AD7E9C" w14:textId="5A4F0D87" w:rsidR="009D3059" w:rsidRPr="00AD5FA3" w:rsidRDefault="009D3059" w:rsidP="00B55D4B">
      <w:pPr>
        <w:spacing w:before="120" w:after="120"/>
        <w:textAlignment w:val="baseline"/>
        <w:rPr>
          <w:szCs w:val="22"/>
          <w:lang w:eastAsia="zh-CN"/>
        </w:rPr>
      </w:pPr>
      <w:r w:rsidRPr="00AD5FA3">
        <w:rPr>
          <w:szCs w:val="22"/>
          <w:lang w:eastAsia="zh-CN"/>
        </w:rPr>
        <w:t>Finally, a different</w:t>
      </w:r>
      <w:r w:rsidR="00B516C8" w:rsidRPr="00D11AF5">
        <w:rPr>
          <w:szCs w:val="22"/>
          <w:lang w:eastAsia="zh-CN"/>
        </w:rPr>
        <w:t xml:space="preserve"> </w:t>
      </w:r>
      <w:r w:rsidRPr="00AD5FA3">
        <w:rPr>
          <w:szCs w:val="22"/>
          <w:lang w:eastAsia="zh-CN"/>
        </w:rPr>
        <w:t>arrangement</w:t>
      </w:r>
      <w:r w:rsidR="00B516C8" w:rsidRPr="00D11AF5">
        <w:rPr>
          <w:szCs w:val="22"/>
          <w:lang w:eastAsia="zh-CN"/>
        </w:rPr>
        <w:t xml:space="preserve"> </w:t>
      </w:r>
      <w:r w:rsidRPr="00AD5FA3">
        <w:rPr>
          <w:szCs w:val="22"/>
          <w:lang w:eastAsia="zh-CN"/>
        </w:rPr>
        <w:t>is to</w:t>
      </w:r>
      <w:r w:rsidR="00B516C8" w:rsidRPr="00D11AF5">
        <w:rPr>
          <w:szCs w:val="22"/>
          <w:lang w:eastAsia="zh-CN"/>
        </w:rPr>
        <w:t xml:space="preserve"> </w:t>
      </w:r>
      <w:r w:rsidRPr="00AD5FA3">
        <w:rPr>
          <w:szCs w:val="22"/>
          <w:lang w:eastAsia="zh-CN"/>
        </w:rPr>
        <w:t>provide free access to</w:t>
      </w:r>
      <w:r w:rsidR="00B516C8" w:rsidRPr="00D11AF5">
        <w:rPr>
          <w:szCs w:val="22"/>
          <w:lang w:eastAsia="zh-CN"/>
        </w:rPr>
        <w:t xml:space="preserve"> </w:t>
      </w:r>
      <w:r w:rsidRPr="00AD5FA3">
        <w:rPr>
          <w:szCs w:val="22"/>
          <w:lang w:eastAsia="zh-CN"/>
        </w:rPr>
        <w:t>the sequence data itself,</w:t>
      </w:r>
      <w:r w:rsidR="000269D4" w:rsidRPr="00D11AF5">
        <w:rPr>
          <w:szCs w:val="22"/>
          <w:lang w:eastAsia="zh-CN"/>
        </w:rPr>
        <w:t xml:space="preserve"> </w:t>
      </w:r>
      <w:r w:rsidRPr="00AD5FA3">
        <w:rPr>
          <w:szCs w:val="22"/>
          <w:lang w:eastAsia="zh-CN"/>
        </w:rPr>
        <w:t>including some</w:t>
      </w:r>
      <w:r w:rsidR="000269D4" w:rsidRPr="00D11AF5">
        <w:rPr>
          <w:szCs w:val="22"/>
          <w:lang w:eastAsia="zh-CN"/>
        </w:rPr>
        <w:t xml:space="preserve"> </w:t>
      </w:r>
      <w:r w:rsidRPr="00AD5FA3">
        <w:rPr>
          <w:szCs w:val="22"/>
          <w:lang w:eastAsia="zh-CN"/>
        </w:rPr>
        <w:t>minimal data around it, such as species name, but</w:t>
      </w:r>
      <w:r w:rsidR="00C9163A" w:rsidRPr="00D11AF5">
        <w:rPr>
          <w:szCs w:val="22"/>
          <w:lang w:eastAsia="zh-CN"/>
        </w:rPr>
        <w:t xml:space="preserve"> </w:t>
      </w:r>
      <w:r w:rsidRPr="00AD5FA3">
        <w:rPr>
          <w:szCs w:val="22"/>
          <w:lang w:eastAsia="zh-CN"/>
        </w:rPr>
        <w:t>require</w:t>
      </w:r>
      <w:r w:rsidR="00AA51E2" w:rsidRPr="00D11AF5">
        <w:rPr>
          <w:szCs w:val="22"/>
          <w:lang w:eastAsia="zh-CN"/>
        </w:rPr>
        <w:t xml:space="preserve"> </w:t>
      </w:r>
      <w:r w:rsidRPr="00AD5FA3">
        <w:rPr>
          <w:szCs w:val="22"/>
          <w:lang w:eastAsia="zh-CN"/>
        </w:rPr>
        <w:t>a fee</w:t>
      </w:r>
      <w:r w:rsidR="00AA51E2" w:rsidRPr="00D11AF5">
        <w:rPr>
          <w:szCs w:val="22"/>
          <w:lang w:eastAsia="zh-CN"/>
        </w:rPr>
        <w:t xml:space="preserve"> </w:t>
      </w:r>
      <w:r w:rsidRPr="00AD5FA3">
        <w:rPr>
          <w:szCs w:val="22"/>
          <w:lang w:eastAsia="zh-CN"/>
        </w:rPr>
        <w:t>be paid</w:t>
      </w:r>
      <w:r w:rsidR="00AA51E2" w:rsidRPr="00D11AF5">
        <w:rPr>
          <w:szCs w:val="22"/>
          <w:lang w:eastAsia="zh-CN"/>
        </w:rPr>
        <w:t xml:space="preserve"> </w:t>
      </w:r>
      <w:r w:rsidRPr="00AD5FA3">
        <w:rPr>
          <w:szCs w:val="22"/>
          <w:lang w:eastAsia="zh-CN"/>
        </w:rPr>
        <w:t>on the associated data</w:t>
      </w:r>
      <w:r w:rsidR="00AA51E2" w:rsidRPr="00D11AF5">
        <w:rPr>
          <w:szCs w:val="22"/>
          <w:lang w:eastAsia="zh-CN"/>
        </w:rPr>
        <w:t xml:space="preserve"> </w:t>
      </w:r>
      <w:r w:rsidRPr="00AD5FA3">
        <w:rPr>
          <w:szCs w:val="22"/>
          <w:lang w:eastAsia="zh-CN"/>
        </w:rPr>
        <w:t>resulting</w:t>
      </w:r>
      <w:r w:rsidR="00AA51E2" w:rsidRPr="00D11AF5">
        <w:rPr>
          <w:szCs w:val="22"/>
          <w:lang w:eastAsia="zh-CN"/>
        </w:rPr>
        <w:t xml:space="preserve"> </w:t>
      </w:r>
      <w:r w:rsidRPr="00AD5FA3">
        <w:rPr>
          <w:szCs w:val="22"/>
          <w:lang w:eastAsia="zh-CN"/>
        </w:rPr>
        <w:t>from the analysis and processing of the data, such as protein function</w:t>
      </w:r>
      <w:r w:rsidR="00AA51E2" w:rsidRPr="00D11AF5">
        <w:rPr>
          <w:szCs w:val="22"/>
          <w:lang w:eastAsia="zh-CN"/>
        </w:rPr>
        <w:t xml:space="preserve"> </w:t>
      </w:r>
      <w:r w:rsidRPr="00AD5FA3">
        <w:rPr>
          <w:szCs w:val="22"/>
          <w:lang w:eastAsia="zh-CN"/>
        </w:rPr>
        <w:t>or gene association, as this associated data is estimated</w:t>
      </w:r>
      <w:r w:rsidR="00B71B62" w:rsidRPr="00D11AF5">
        <w:rPr>
          <w:szCs w:val="22"/>
          <w:lang w:eastAsia="zh-CN"/>
        </w:rPr>
        <w:t xml:space="preserve"> </w:t>
      </w:r>
      <w:r w:rsidRPr="00AD5FA3">
        <w:rPr>
          <w:szCs w:val="22"/>
          <w:lang w:eastAsia="zh-CN"/>
        </w:rPr>
        <w:t>to be valuable for research</w:t>
      </w:r>
      <w:r w:rsidR="00B71B62" w:rsidRPr="00D11AF5">
        <w:rPr>
          <w:szCs w:val="22"/>
          <w:lang w:eastAsia="zh-CN"/>
        </w:rPr>
        <w:t xml:space="preserve"> </w:t>
      </w:r>
      <w:r w:rsidRPr="00AD5FA3">
        <w:rPr>
          <w:szCs w:val="22"/>
          <w:lang w:eastAsia="zh-CN"/>
        </w:rPr>
        <w:t>and development.</w:t>
      </w:r>
      <w:r w:rsidR="00B71B62" w:rsidRPr="00D11AF5">
        <w:rPr>
          <w:szCs w:val="22"/>
          <w:lang w:eastAsia="zh-CN"/>
        </w:rPr>
        <w:t xml:space="preserve"> </w:t>
      </w:r>
      <w:r w:rsidRPr="00AD5FA3">
        <w:rPr>
          <w:szCs w:val="22"/>
          <w:lang w:eastAsia="zh-CN"/>
        </w:rPr>
        <w:t xml:space="preserve">The </w:t>
      </w:r>
      <w:proofErr w:type="spellStart"/>
      <w:r w:rsidRPr="00AD5FA3">
        <w:rPr>
          <w:szCs w:val="22"/>
          <w:lang w:eastAsia="zh-CN"/>
        </w:rPr>
        <w:t>BioSample</w:t>
      </w:r>
      <w:proofErr w:type="spellEnd"/>
      <w:r w:rsidRPr="00AD5FA3">
        <w:rPr>
          <w:szCs w:val="22"/>
          <w:lang w:eastAsia="zh-CN"/>
        </w:rPr>
        <w:t xml:space="preserve"> database currently links</w:t>
      </w:r>
      <w:r w:rsidR="00B71B62" w:rsidRPr="00D11AF5">
        <w:rPr>
          <w:szCs w:val="22"/>
          <w:lang w:eastAsia="zh-CN"/>
        </w:rPr>
        <w:t xml:space="preserve"> </w:t>
      </w:r>
      <w:r w:rsidRPr="00AD5FA3">
        <w:rPr>
          <w:szCs w:val="22"/>
          <w:lang w:eastAsia="zh-CN"/>
        </w:rPr>
        <w:t>sequence data</w:t>
      </w:r>
      <w:r w:rsidR="00B71B62" w:rsidRPr="00D11AF5">
        <w:rPr>
          <w:szCs w:val="22"/>
          <w:lang w:eastAsia="zh-CN"/>
        </w:rPr>
        <w:t xml:space="preserve"> </w:t>
      </w:r>
      <w:r w:rsidRPr="00AD5FA3">
        <w:rPr>
          <w:szCs w:val="22"/>
          <w:lang w:eastAsia="zh-CN"/>
        </w:rPr>
        <w:t>with other</w:t>
      </w:r>
      <w:r w:rsidR="00B71B62" w:rsidRPr="00D11AF5">
        <w:rPr>
          <w:szCs w:val="22"/>
          <w:lang w:eastAsia="zh-CN"/>
        </w:rPr>
        <w:t xml:space="preserve"> </w:t>
      </w:r>
      <w:r w:rsidRPr="00AD5FA3">
        <w:rPr>
          <w:szCs w:val="22"/>
          <w:lang w:eastAsia="zh-CN"/>
        </w:rPr>
        <w:t>data</w:t>
      </w:r>
      <w:r w:rsidR="00B71B62" w:rsidRPr="00D11AF5">
        <w:rPr>
          <w:szCs w:val="22"/>
          <w:lang w:eastAsia="zh-CN"/>
        </w:rPr>
        <w:t xml:space="preserve"> </w:t>
      </w:r>
      <w:r w:rsidRPr="00AD5FA3">
        <w:rPr>
          <w:szCs w:val="22"/>
          <w:lang w:eastAsia="zh-CN"/>
        </w:rPr>
        <w:t xml:space="preserve">associated with the sequence itself, or the genetic resource </w:t>
      </w:r>
      <w:r w:rsidR="00072DB2" w:rsidRPr="00D11AF5">
        <w:rPr>
          <w:szCs w:val="22"/>
          <w:lang w:eastAsia="zh-CN"/>
        </w:rPr>
        <w:t xml:space="preserve">from which </w:t>
      </w:r>
      <w:r w:rsidRPr="00AD5FA3">
        <w:rPr>
          <w:szCs w:val="22"/>
          <w:lang w:eastAsia="zh-CN"/>
        </w:rPr>
        <w:t>it comes.</w:t>
      </w:r>
      <w:r w:rsidR="00B71B62" w:rsidRPr="00D11AF5">
        <w:rPr>
          <w:szCs w:val="22"/>
          <w:lang w:eastAsia="zh-CN"/>
        </w:rPr>
        <w:t xml:space="preserve"> </w:t>
      </w:r>
      <w:r w:rsidRPr="00AD5FA3">
        <w:rPr>
          <w:szCs w:val="22"/>
          <w:lang w:eastAsia="zh-CN"/>
        </w:rPr>
        <w:t xml:space="preserve">In this policy sub-option, the </w:t>
      </w:r>
      <w:proofErr w:type="spellStart"/>
      <w:r w:rsidRPr="00AD5FA3">
        <w:rPr>
          <w:szCs w:val="22"/>
          <w:lang w:eastAsia="zh-CN"/>
        </w:rPr>
        <w:t>BioSample</w:t>
      </w:r>
      <w:proofErr w:type="spellEnd"/>
      <w:r w:rsidRPr="00AD5FA3">
        <w:rPr>
          <w:szCs w:val="22"/>
          <w:lang w:eastAsia="zh-CN"/>
        </w:rPr>
        <w:t xml:space="preserve"> database would charge for access.</w:t>
      </w:r>
    </w:p>
    <w:p w14:paraId="14DEF952" w14:textId="58565771" w:rsidR="009D3059" w:rsidRPr="00AD5FA3" w:rsidRDefault="009D3059" w:rsidP="00B55D4B">
      <w:pPr>
        <w:spacing w:before="120" w:after="120"/>
        <w:jc w:val="left"/>
        <w:textAlignment w:val="baseline"/>
        <w:rPr>
          <w:szCs w:val="22"/>
          <w:lang w:eastAsia="zh-CN"/>
        </w:rPr>
      </w:pPr>
      <w:r w:rsidRPr="00AD5FA3">
        <w:rPr>
          <w:b/>
          <w:szCs w:val="22"/>
          <w:lang w:eastAsia="zh-CN"/>
        </w:rPr>
        <w:t>Option 3.2:</w:t>
      </w:r>
      <w:r w:rsidR="00C704BC">
        <w:rPr>
          <w:b/>
          <w:bCs/>
          <w:szCs w:val="22"/>
          <w:lang w:eastAsia="zh-CN"/>
        </w:rPr>
        <w:t xml:space="preserve"> </w:t>
      </w:r>
      <w:r w:rsidRPr="00AD5FA3">
        <w:rPr>
          <w:b/>
          <w:szCs w:val="22"/>
          <w:lang w:eastAsia="zh-CN"/>
        </w:rPr>
        <w:t>Other payments and contributions</w:t>
      </w:r>
    </w:p>
    <w:p w14:paraId="490F7FAD" w14:textId="40F27FC1" w:rsidR="009D3059" w:rsidRPr="00AD5FA3" w:rsidRDefault="009D3059" w:rsidP="00B55D4B">
      <w:pPr>
        <w:spacing w:before="120" w:after="120"/>
        <w:textAlignment w:val="baseline"/>
        <w:rPr>
          <w:szCs w:val="22"/>
          <w:lang w:eastAsia="zh-CN"/>
        </w:rPr>
      </w:pPr>
      <w:r w:rsidRPr="00AD5FA3">
        <w:rPr>
          <w:szCs w:val="22"/>
          <w:lang w:eastAsia="zh-CN"/>
        </w:rPr>
        <w:t>Several ways in which payments and contributions can</w:t>
      </w:r>
      <w:r w:rsidR="00C704BC" w:rsidRPr="00D11AF5">
        <w:rPr>
          <w:szCs w:val="22"/>
          <w:lang w:eastAsia="zh-CN"/>
        </w:rPr>
        <w:t xml:space="preserve"> </w:t>
      </w:r>
      <w:r w:rsidRPr="00AD5FA3">
        <w:rPr>
          <w:szCs w:val="22"/>
          <w:lang w:eastAsia="zh-CN"/>
        </w:rPr>
        <w:t>be established to be paid into</w:t>
      </w:r>
      <w:r w:rsidR="00505333" w:rsidRPr="00D11AF5">
        <w:rPr>
          <w:szCs w:val="22"/>
          <w:lang w:eastAsia="zh-CN"/>
        </w:rPr>
        <w:t xml:space="preserve"> </w:t>
      </w:r>
      <w:r w:rsidRPr="00AD5FA3">
        <w:rPr>
          <w:szCs w:val="22"/>
          <w:lang w:eastAsia="zh-CN"/>
        </w:rPr>
        <w:t>a multilateral fund for benefit</w:t>
      </w:r>
      <w:r w:rsidR="00505333" w:rsidRPr="00D11AF5">
        <w:rPr>
          <w:szCs w:val="22"/>
          <w:lang w:eastAsia="zh-CN"/>
        </w:rPr>
        <w:t>-</w:t>
      </w:r>
      <w:r w:rsidRPr="00AD5FA3">
        <w:rPr>
          <w:szCs w:val="22"/>
          <w:lang w:eastAsia="zh-CN"/>
        </w:rPr>
        <w:t>sharing from the use of DSI</w:t>
      </w:r>
      <w:r w:rsidR="00505333" w:rsidRPr="00D11AF5">
        <w:rPr>
          <w:szCs w:val="22"/>
          <w:lang w:eastAsia="zh-CN"/>
        </w:rPr>
        <w:t xml:space="preserve"> </w:t>
      </w:r>
      <w:r w:rsidRPr="00AD5FA3">
        <w:rPr>
          <w:szCs w:val="22"/>
          <w:lang w:eastAsia="zh-CN"/>
        </w:rPr>
        <w:t>have been proposed</w:t>
      </w:r>
      <w:r w:rsidR="00505333" w:rsidRPr="00D11AF5">
        <w:rPr>
          <w:szCs w:val="22"/>
          <w:lang w:eastAsia="zh-CN"/>
        </w:rPr>
        <w:t xml:space="preserve"> </w:t>
      </w:r>
      <w:r w:rsidRPr="00AD5FA3">
        <w:rPr>
          <w:szCs w:val="22"/>
          <w:lang w:eastAsia="zh-CN"/>
        </w:rPr>
        <w:t>in the literature.</w:t>
      </w:r>
      <w:r w:rsidR="00505333" w:rsidRPr="00D11AF5">
        <w:rPr>
          <w:szCs w:val="22"/>
          <w:lang w:eastAsia="zh-CN"/>
        </w:rPr>
        <w:t xml:space="preserve"> </w:t>
      </w:r>
      <w:r w:rsidRPr="00AD5FA3">
        <w:rPr>
          <w:szCs w:val="22"/>
          <w:lang w:eastAsia="zh-CN"/>
        </w:rPr>
        <w:t>One proposal includes payment for a DSI-related service</w:t>
      </w:r>
      <w:r w:rsidR="00505333" w:rsidRPr="00D11AF5">
        <w:rPr>
          <w:szCs w:val="22"/>
          <w:lang w:eastAsia="zh-CN"/>
        </w:rPr>
        <w:t xml:space="preserve">, </w:t>
      </w:r>
      <w:r w:rsidRPr="00AD5FA3">
        <w:rPr>
          <w:szCs w:val="22"/>
          <w:lang w:eastAsia="zh-CN"/>
        </w:rPr>
        <w:t>such as storage, processing,</w:t>
      </w:r>
      <w:r w:rsidR="00505333" w:rsidRPr="00D11AF5">
        <w:rPr>
          <w:szCs w:val="22"/>
          <w:lang w:eastAsia="zh-CN"/>
        </w:rPr>
        <w:t xml:space="preserve"> </w:t>
      </w:r>
      <w:r w:rsidRPr="00AD5FA3">
        <w:rPr>
          <w:szCs w:val="22"/>
          <w:lang w:eastAsia="zh-CN"/>
        </w:rPr>
        <w:t>expertise,</w:t>
      </w:r>
      <w:r w:rsidR="00505333" w:rsidRPr="00D11AF5">
        <w:rPr>
          <w:szCs w:val="22"/>
          <w:lang w:eastAsia="zh-CN"/>
        </w:rPr>
        <w:t xml:space="preserve"> </w:t>
      </w:r>
      <w:r w:rsidRPr="00AD5FA3">
        <w:rPr>
          <w:szCs w:val="22"/>
          <w:lang w:eastAsia="zh-CN"/>
        </w:rPr>
        <w:t>and analysis of the sequences, offered</w:t>
      </w:r>
      <w:r w:rsidR="00505333" w:rsidRPr="00D11AF5">
        <w:rPr>
          <w:szCs w:val="22"/>
          <w:lang w:eastAsia="zh-CN"/>
        </w:rPr>
        <w:t xml:space="preserve"> </w:t>
      </w:r>
      <w:r w:rsidRPr="00AD5FA3">
        <w:rPr>
          <w:szCs w:val="22"/>
          <w:lang w:eastAsia="zh-CN"/>
        </w:rPr>
        <w:t>in return</w:t>
      </w:r>
      <w:r w:rsidR="00505333" w:rsidRPr="00D11AF5">
        <w:rPr>
          <w:szCs w:val="22"/>
          <w:lang w:eastAsia="zh-CN"/>
        </w:rPr>
        <w:t xml:space="preserve"> </w:t>
      </w:r>
      <w:r w:rsidRPr="00AD5FA3">
        <w:rPr>
          <w:szCs w:val="22"/>
          <w:lang w:eastAsia="zh-CN"/>
        </w:rPr>
        <w:t>for a payment.</w:t>
      </w:r>
    </w:p>
    <w:p w14:paraId="72A1F539" w14:textId="06604DDA" w:rsidR="009D3059" w:rsidRPr="00AD5FA3" w:rsidRDefault="009D3059" w:rsidP="00B55D4B">
      <w:pPr>
        <w:spacing w:before="120" w:after="120"/>
        <w:textAlignment w:val="baseline"/>
        <w:rPr>
          <w:szCs w:val="22"/>
          <w:lang w:eastAsia="zh-CN"/>
        </w:rPr>
      </w:pPr>
      <w:r w:rsidRPr="00AD5FA3">
        <w:rPr>
          <w:szCs w:val="22"/>
          <w:lang w:eastAsia="zh-CN"/>
        </w:rPr>
        <w:t>Another proposal imposes a levy on products or services associated with DSI. One example</w:t>
      </w:r>
      <w:r w:rsidR="00F520F9">
        <w:rPr>
          <w:szCs w:val="22"/>
          <w:lang w:eastAsia="zh-CN"/>
        </w:rPr>
        <w:t xml:space="preserve"> </w:t>
      </w:r>
      <w:r w:rsidRPr="00AD5FA3">
        <w:rPr>
          <w:szCs w:val="22"/>
          <w:lang w:eastAsia="zh-CN"/>
        </w:rPr>
        <w:t>is</w:t>
      </w:r>
      <w:r w:rsidR="00F520F9">
        <w:rPr>
          <w:szCs w:val="22"/>
          <w:lang w:eastAsia="zh-CN"/>
        </w:rPr>
        <w:t xml:space="preserve"> </w:t>
      </w:r>
      <w:r w:rsidRPr="00AD5FA3">
        <w:rPr>
          <w:szCs w:val="22"/>
          <w:lang w:eastAsia="zh-CN"/>
        </w:rPr>
        <w:t>the imposition of a micro-levy on laboratory equipment linked with the production of DSI, while another</w:t>
      </w:r>
      <w:r w:rsidR="00F520F9">
        <w:rPr>
          <w:szCs w:val="22"/>
          <w:lang w:eastAsia="zh-CN"/>
        </w:rPr>
        <w:t xml:space="preserve"> </w:t>
      </w:r>
      <w:r w:rsidRPr="00AD5FA3">
        <w:rPr>
          <w:szCs w:val="22"/>
          <w:lang w:eastAsia="zh-CN"/>
        </w:rPr>
        <w:t>is</w:t>
      </w:r>
      <w:r w:rsidR="00F520F9">
        <w:rPr>
          <w:szCs w:val="22"/>
          <w:lang w:eastAsia="zh-CN"/>
        </w:rPr>
        <w:t xml:space="preserve"> </w:t>
      </w:r>
      <w:r w:rsidRPr="00AD5FA3">
        <w:rPr>
          <w:szCs w:val="22"/>
          <w:lang w:eastAsia="zh-CN"/>
        </w:rPr>
        <w:t>on the cloud-computing space rented for the purpose of sequence storage</w:t>
      </w:r>
      <w:r w:rsidR="00F520F9">
        <w:rPr>
          <w:szCs w:val="22"/>
          <w:lang w:eastAsia="zh-CN"/>
        </w:rPr>
        <w:t xml:space="preserve"> </w:t>
      </w:r>
      <w:r w:rsidRPr="00AD5FA3">
        <w:rPr>
          <w:szCs w:val="22"/>
          <w:lang w:eastAsia="zh-CN"/>
        </w:rPr>
        <w:t>and/or processing.</w:t>
      </w:r>
    </w:p>
    <w:p w14:paraId="4A4982B1" w14:textId="6DEB3B11" w:rsidR="009D3059" w:rsidRDefault="009D3059" w:rsidP="00B55D4B">
      <w:pPr>
        <w:spacing w:before="120" w:after="120"/>
        <w:textAlignment w:val="baseline"/>
        <w:rPr>
          <w:szCs w:val="22"/>
          <w:lang w:eastAsia="zh-CN"/>
        </w:rPr>
      </w:pPr>
      <w:r w:rsidRPr="00AD5FA3">
        <w:rPr>
          <w:szCs w:val="22"/>
          <w:lang w:eastAsia="zh-CN"/>
        </w:rPr>
        <w:t>Yet</w:t>
      </w:r>
      <w:r w:rsidR="00900E5C" w:rsidRPr="00D11AF5">
        <w:rPr>
          <w:szCs w:val="22"/>
          <w:lang w:eastAsia="zh-CN"/>
        </w:rPr>
        <w:t>,</w:t>
      </w:r>
      <w:r w:rsidRPr="00AD5FA3">
        <w:rPr>
          <w:szCs w:val="22"/>
          <w:lang w:eastAsia="zh-CN"/>
        </w:rPr>
        <w:t xml:space="preserve"> another proposal is around biodiversity bonds, as experiences from</w:t>
      </w:r>
      <w:r w:rsidR="007430D9" w:rsidRPr="00D11AF5">
        <w:rPr>
          <w:szCs w:val="22"/>
          <w:lang w:eastAsia="zh-CN"/>
        </w:rPr>
        <w:t xml:space="preserve"> </w:t>
      </w:r>
      <w:r w:rsidRPr="00AD5FA3">
        <w:rPr>
          <w:szCs w:val="22"/>
          <w:lang w:eastAsia="zh-CN"/>
        </w:rPr>
        <w:t>other fields</w:t>
      </w:r>
      <w:r w:rsidR="007430D9" w:rsidRPr="00D11AF5">
        <w:rPr>
          <w:szCs w:val="22"/>
          <w:lang w:eastAsia="zh-CN"/>
        </w:rPr>
        <w:t xml:space="preserve">, </w:t>
      </w:r>
      <w:r w:rsidRPr="00AD5FA3">
        <w:rPr>
          <w:szCs w:val="22"/>
          <w:lang w:eastAsia="zh-CN"/>
        </w:rPr>
        <w:t>such as</w:t>
      </w:r>
      <w:r w:rsidR="007430D9" w:rsidRPr="00D11AF5">
        <w:rPr>
          <w:szCs w:val="22"/>
          <w:lang w:eastAsia="zh-CN"/>
        </w:rPr>
        <w:t xml:space="preserve"> </w:t>
      </w:r>
      <w:r w:rsidRPr="00AD5FA3">
        <w:rPr>
          <w:szCs w:val="22"/>
          <w:lang w:eastAsia="zh-CN"/>
        </w:rPr>
        <w:t>payments for</w:t>
      </w:r>
      <w:r w:rsidR="007430D9" w:rsidRPr="00D11AF5">
        <w:rPr>
          <w:szCs w:val="22"/>
          <w:lang w:eastAsia="zh-CN"/>
        </w:rPr>
        <w:t xml:space="preserve"> </w:t>
      </w:r>
      <w:r w:rsidR="006A6F26" w:rsidRPr="00D11AF5">
        <w:rPr>
          <w:szCs w:val="22"/>
          <w:lang w:eastAsia="zh-CN"/>
        </w:rPr>
        <w:t xml:space="preserve">the </w:t>
      </w:r>
      <w:r w:rsidRPr="00AD5FA3">
        <w:rPr>
          <w:szCs w:val="22"/>
          <w:lang w:eastAsia="zh-CN"/>
        </w:rPr>
        <w:t>use of wildlife images, or climate change green</w:t>
      </w:r>
      <w:r w:rsidR="006A6F26" w:rsidRPr="00D11AF5">
        <w:rPr>
          <w:szCs w:val="22"/>
          <w:lang w:eastAsia="zh-CN"/>
        </w:rPr>
        <w:t xml:space="preserve"> </w:t>
      </w:r>
      <w:r w:rsidRPr="00AD5FA3">
        <w:rPr>
          <w:szCs w:val="22"/>
          <w:lang w:eastAsia="zh-CN"/>
        </w:rPr>
        <w:t>bonds</w:t>
      </w:r>
      <w:r w:rsidR="006A6F26" w:rsidRPr="00D11AF5">
        <w:rPr>
          <w:szCs w:val="22"/>
          <w:lang w:eastAsia="zh-CN"/>
        </w:rPr>
        <w:t xml:space="preserve"> </w:t>
      </w:r>
      <w:r w:rsidRPr="00AD5FA3">
        <w:rPr>
          <w:szCs w:val="22"/>
          <w:lang w:eastAsia="zh-CN"/>
        </w:rPr>
        <w:t>could be used to inform options for DSI.</w:t>
      </w:r>
      <w:r w:rsidR="00B34E1D" w:rsidRPr="00D11AF5">
        <w:rPr>
          <w:szCs w:val="22"/>
          <w:lang w:eastAsia="zh-CN"/>
        </w:rPr>
        <w:t xml:space="preserve"> </w:t>
      </w:r>
      <w:r w:rsidRPr="00AD5FA3">
        <w:rPr>
          <w:szCs w:val="22"/>
          <w:lang w:eastAsia="zh-CN"/>
        </w:rPr>
        <w:t>Another option involves a</w:t>
      </w:r>
      <w:r w:rsidR="00B34E1D" w:rsidRPr="00D11AF5">
        <w:rPr>
          <w:szCs w:val="22"/>
          <w:lang w:eastAsia="zh-CN"/>
        </w:rPr>
        <w:t xml:space="preserve"> </w:t>
      </w:r>
      <w:r w:rsidRPr="00AD5FA3">
        <w:rPr>
          <w:szCs w:val="22"/>
          <w:lang w:eastAsia="zh-CN"/>
        </w:rPr>
        <w:t>marketing program</w:t>
      </w:r>
      <w:r w:rsidR="00B34E1D" w:rsidRPr="00D11AF5">
        <w:rPr>
          <w:szCs w:val="22"/>
          <w:lang w:eastAsia="zh-CN"/>
        </w:rPr>
        <w:t>me</w:t>
      </w:r>
      <w:r w:rsidRPr="00AD5FA3">
        <w:rPr>
          <w:szCs w:val="22"/>
          <w:lang w:eastAsia="zh-CN"/>
        </w:rPr>
        <w:t xml:space="preserve"> where</w:t>
      </w:r>
      <w:r w:rsidR="00B34E1D" w:rsidRPr="00D11AF5">
        <w:rPr>
          <w:szCs w:val="22"/>
          <w:lang w:eastAsia="zh-CN"/>
        </w:rPr>
        <w:t>by</w:t>
      </w:r>
      <w:r w:rsidRPr="00AD5FA3">
        <w:rPr>
          <w:szCs w:val="22"/>
          <w:lang w:eastAsia="zh-CN"/>
        </w:rPr>
        <w:t xml:space="preserve"> a label</w:t>
      </w:r>
      <w:r w:rsidR="00B34E1D" w:rsidRPr="00D11AF5">
        <w:rPr>
          <w:szCs w:val="22"/>
          <w:lang w:eastAsia="zh-CN"/>
        </w:rPr>
        <w:t xml:space="preserve"> </w:t>
      </w:r>
      <w:r w:rsidRPr="00AD5FA3">
        <w:rPr>
          <w:szCs w:val="22"/>
          <w:lang w:eastAsia="zh-CN"/>
        </w:rPr>
        <w:t>or badge</w:t>
      </w:r>
      <w:r w:rsidR="00B34E1D" w:rsidRPr="00D11AF5">
        <w:rPr>
          <w:szCs w:val="22"/>
          <w:lang w:eastAsia="zh-CN"/>
        </w:rPr>
        <w:t xml:space="preserve"> </w:t>
      </w:r>
      <w:r w:rsidRPr="00AD5FA3">
        <w:rPr>
          <w:szCs w:val="22"/>
          <w:lang w:eastAsia="zh-CN"/>
        </w:rPr>
        <w:t>is</w:t>
      </w:r>
      <w:r w:rsidR="00B34E1D" w:rsidRPr="00D11AF5">
        <w:rPr>
          <w:szCs w:val="22"/>
          <w:lang w:eastAsia="zh-CN"/>
        </w:rPr>
        <w:t xml:space="preserve"> </w:t>
      </w:r>
      <w:r w:rsidRPr="00AD5FA3">
        <w:rPr>
          <w:szCs w:val="22"/>
          <w:lang w:eastAsia="zh-CN"/>
        </w:rPr>
        <w:t>used on products to</w:t>
      </w:r>
      <w:r w:rsidR="00B34E1D" w:rsidRPr="00D11AF5">
        <w:rPr>
          <w:szCs w:val="22"/>
          <w:lang w:eastAsia="zh-CN"/>
        </w:rPr>
        <w:t xml:space="preserve"> </w:t>
      </w:r>
      <w:r w:rsidRPr="00AD5FA3">
        <w:rPr>
          <w:szCs w:val="22"/>
          <w:lang w:eastAsia="zh-CN"/>
        </w:rPr>
        <w:t>boost</w:t>
      </w:r>
      <w:r w:rsidR="00B34E1D" w:rsidRPr="00D11AF5">
        <w:rPr>
          <w:szCs w:val="22"/>
          <w:lang w:eastAsia="zh-CN"/>
        </w:rPr>
        <w:t xml:space="preserve"> </w:t>
      </w:r>
      <w:r w:rsidRPr="00AD5FA3">
        <w:rPr>
          <w:szCs w:val="22"/>
          <w:lang w:eastAsia="zh-CN"/>
        </w:rPr>
        <w:t>their sale and convey an idea around biodiversity</w:t>
      </w:r>
      <w:r w:rsidR="00B34E1D" w:rsidRPr="00D11AF5">
        <w:rPr>
          <w:szCs w:val="22"/>
          <w:lang w:eastAsia="zh-CN"/>
        </w:rPr>
        <w:t xml:space="preserve"> </w:t>
      </w:r>
      <w:r w:rsidRPr="00AD5FA3">
        <w:rPr>
          <w:szCs w:val="22"/>
          <w:lang w:eastAsia="zh-CN"/>
        </w:rPr>
        <w:t>conservation, while the companies selling these products would commit to</w:t>
      </w:r>
      <w:r w:rsidR="00B34E1D" w:rsidRPr="00D11AF5">
        <w:rPr>
          <w:szCs w:val="22"/>
          <w:lang w:eastAsia="zh-CN"/>
        </w:rPr>
        <w:t xml:space="preserve"> </w:t>
      </w:r>
      <w:r w:rsidRPr="00AD5FA3">
        <w:rPr>
          <w:szCs w:val="22"/>
          <w:lang w:eastAsia="zh-CN"/>
        </w:rPr>
        <w:t>redirecting a negotiated percentage of benefits to a multilateral fund.</w:t>
      </w:r>
      <w:r w:rsidR="00B34E1D" w:rsidRPr="00D11AF5">
        <w:rPr>
          <w:szCs w:val="22"/>
          <w:lang w:eastAsia="zh-CN"/>
        </w:rPr>
        <w:t xml:space="preserve"> </w:t>
      </w:r>
      <w:r w:rsidRPr="00AD5FA3">
        <w:rPr>
          <w:szCs w:val="22"/>
          <w:lang w:eastAsia="zh-CN"/>
        </w:rPr>
        <w:t>Finally, voluntary contributions could fuel a multilateral fund and come from the private sector, database users, countries, private donors, etc.</w:t>
      </w:r>
    </w:p>
    <w:p w14:paraId="7445F3BC" w14:textId="4829E22A" w:rsidR="00CF0DD8" w:rsidRDefault="00CF0DD8" w:rsidP="00B55D4B">
      <w:pPr>
        <w:spacing w:before="120" w:after="120"/>
        <w:textAlignment w:val="baseline"/>
        <w:rPr>
          <w:szCs w:val="22"/>
          <w:lang w:eastAsia="zh-CN"/>
        </w:rPr>
      </w:pPr>
    </w:p>
    <w:p w14:paraId="09D64099" w14:textId="77260ECF" w:rsidR="00CF0DD8" w:rsidRDefault="00CF0DD8" w:rsidP="00B55D4B">
      <w:pPr>
        <w:spacing w:before="120" w:after="120"/>
        <w:textAlignment w:val="baseline"/>
        <w:rPr>
          <w:szCs w:val="22"/>
          <w:lang w:eastAsia="zh-CN"/>
        </w:rPr>
      </w:pPr>
    </w:p>
    <w:p w14:paraId="0A130F1E" w14:textId="2A802E9F" w:rsidR="00CF0DD8" w:rsidRDefault="00CF0DD8" w:rsidP="00B55D4B">
      <w:pPr>
        <w:spacing w:before="120" w:after="120"/>
        <w:textAlignment w:val="baseline"/>
        <w:rPr>
          <w:szCs w:val="22"/>
          <w:lang w:eastAsia="zh-CN"/>
        </w:rPr>
      </w:pPr>
    </w:p>
    <w:p w14:paraId="12895E5C" w14:textId="32DEB3EF" w:rsidR="00CF0DD8" w:rsidRDefault="001613E4" w:rsidP="00B55D4B">
      <w:pPr>
        <w:spacing w:before="120" w:after="120"/>
        <w:textAlignment w:val="baseline"/>
        <w:rPr>
          <w:szCs w:val="22"/>
          <w:lang w:eastAsia="zh-CN"/>
        </w:rPr>
      </w:pPr>
      <w:r>
        <w:rPr>
          <w:rFonts w:asciiTheme="majorBidi" w:hAnsiTheme="majorBidi" w:cstheme="majorBidi"/>
          <w:noProof/>
          <w:szCs w:val="22"/>
          <w:lang w:val="es-CO" w:eastAsia="es-CO"/>
        </w:rPr>
        <w:lastRenderedPageBreak/>
        <mc:AlternateContent>
          <mc:Choice Requires="wps">
            <w:drawing>
              <wp:anchor distT="0" distB="0" distL="114300" distR="114300" simplePos="0" relativeHeight="251665408" behindDoc="0" locked="0" layoutInCell="1" allowOverlap="1" wp14:anchorId="0B73CCBC" wp14:editId="24A9A108">
                <wp:simplePos x="0" y="0"/>
                <wp:positionH relativeFrom="margin">
                  <wp:align>left</wp:align>
                </wp:positionH>
                <wp:positionV relativeFrom="paragraph">
                  <wp:posOffset>235661</wp:posOffset>
                </wp:positionV>
                <wp:extent cx="5695950" cy="1177747"/>
                <wp:effectExtent l="0" t="0" r="19050" b="22860"/>
                <wp:wrapNone/>
                <wp:docPr id="8" name="Cuadro de texto 8"/>
                <wp:cNvGraphicFramePr/>
                <a:graphic xmlns:a="http://schemas.openxmlformats.org/drawingml/2006/main">
                  <a:graphicData uri="http://schemas.microsoft.com/office/word/2010/wordprocessingShape">
                    <wps:wsp>
                      <wps:cNvSpPr txBox="1"/>
                      <wps:spPr>
                        <a:xfrm>
                          <a:off x="0" y="0"/>
                          <a:ext cx="5695950" cy="1177747"/>
                        </a:xfrm>
                        <a:prstGeom prst="rect">
                          <a:avLst/>
                        </a:prstGeom>
                        <a:solidFill>
                          <a:schemeClr val="accent1">
                            <a:lumMod val="40000"/>
                            <a:lumOff val="60000"/>
                          </a:schemeClr>
                        </a:solidFill>
                        <a:ln w="6350">
                          <a:solidFill>
                            <a:prstClr val="black"/>
                          </a:solidFill>
                        </a:ln>
                      </wps:spPr>
                      <wps:txbx>
                        <w:txbxContent>
                          <w:p w14:paraId="0FCC4229" w14:textId="77777777" w:rsidR="001613E4" w:rsidRPr="00CB6E04" w:rsidRDefault="001613E4" w:rsidP="001613E4">
                            <w:pPr>
                              <w:rPr>
                                <w:b/>
                                <w:bCs/>
                                <w:lang w:val="en-US"/>
                              </w:rPr>
                            </w:pPr>
                            <w:r w:rsidRPr="00CB6E04">
                              <w:rPr>
                                <w:b/>
                                <w:bCs/>
                                <w:lang w:val="en-US"/>
                              </w:rPr>
                              <w:t>COLOMBIA</w:t>
                            </w:r>
                          </w:p>
                          <w:p w14:paraId="2601B9A0" w14:textId="77777777" w:rsidR="001613E4" w:rsidRDefault="001613E4" w:rsidP="00CF0DD8">
                            <w:pPr>
                              <w:rPr>
                                <w:lang w:val="en-US"/>
                              </w:rPr>
                            </w:pPr>
                          </w:p>
                          <w:p w14:paraId="101EFC93" w14:textId="77777777" w:rsidR="001613E4" w:rsidRDefault="001613E4" w:rsidP="00CF0DD8">
                            <w:pPr>
                              <w:rPr>
                                <w:lang w:val="en-US"/>
                              </w:rPr>
                            </w:pPr>
                          </w:p>
                          <w:p w14:paraId="579C67F0" w14:textId="3117416C" w:rsidR="00CF0DD8" w:rsidRPr="00B55D4B" w:rsidRDefault="00CF0DD8" w:rsidP="00CF0DD8">
                            <w:pPr>
                              <w:rPr>
                                <w:lang w:val="en-US"/>
                              </w:rPr>
                            </w:pPr>
                            <w:r>
                              <w:rPr>
                                <w:lang w:val="en-US"/>
                              </w:rPr>
                              <w:t xml:space="preserve">Because of the </w:t>
                            </w:r>
                            <w:r w:rsidR="001613E4">
                              <w:rPr>
                                <w:lang w:val="en-US"/>
                              </w:rPr>
                              <w:t>reasons</w:t>
                            </w:r>
                            <w:r>
                              <w:rPr>
                                <w:lang w:val="en-US"/>
                              </w:rPr>
                              <w:t xml:space="preserve">, we consider that this option </w:t>
                            </w:r>
                            <w:r w:rsidR="00952B53">
                              <w:rPr>
                                <w:lang w:val="en-US"/>
                              </w:rPr>
                              <w:t>must</w:t>
                            </w:r>
                            <w:r>
                              <w:rPr>
                                <w:lang w:val="en-US"/>
                              </w:rPr>
                              <w:t xml:space="preserve"> be considered only as a complementary alternative to any policy option and not as a policy option itself.</w:t>
                            </w:r>
                          </w:p>
                          <w:p w14:paraId="574E3734" w14:textId="7DF91B0A" w:rsidR="00CF0DD8" w:rsidRPr="00B55D4B" w:rsidRDefault="00CF0DD8" w:rsidP="00CF0DD8">
                            <w:pPr>
                              <w:rPr>
                                <w:lang w:val="en-US"/>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0B73CCBC" id="Cuadro de texto 8" o:spid="_x0000_s1029" type="#_x0000_t202" style="position:absolute;left:0;text-align:left;margin-left:0;margin-top:18.55pt;width:448.5pt;height:92.75pt;z-index:251665408;visibility:visible;mso-wrap-style:square;mso-height-percent:0;mso-wrap-distance-left:9pt;mso-wrap-distance-top:0;mso-wrap-distance-right:9pt;mso-wrap-distance-bottom:0;mso-position-horizontal:left;mso-position-horizontal-relative:margin;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6qzFcQIAAO8EAAAOAAAAZHJzL2Uyb0RvYy54bWysVE1v2zAMvQ/YfxB0Xx2n+WiCOkWWosOA&#10;ri3QDj0zspwYk0RNUmJ3v36UHKdZu9OwHBSKpB7JR9KXV61WbC+dr9EUPD8bcCaNwLI2m4J/f7r5&#10;dMGZD2BKUGhkwV+k51eLjx8uGzuXQ9yiKqVjBGL8vLEF34Zg51nmxVZq8GdopSFjhU5DoKvbZKWD&#10;htC1yoaDwSRr0JXWoZDek/a6M/JFwq8qKcJ9VXkZmCo45RbS6dK5jme2uIT5xoHd1uKQBvxDFhpq&#10;Q0GPUNcQgO1c/Q5K18KhxyqcCdQZVlUtZKqBqskHb6p53IKVqRYix9sjTf7/wYq7/YNjdVlwapQB&#10;TS1a7aB0yErJgmwDsotIUmP9nHwfLXmH9jO21Oxe70kZa28rp+M/VcXITnS/HCkmJCZIOZ7MxrMx&#10;mQTZ8nw6nY6mESd7fW6dD18kahaFgjvqYaIW9rc+dK69S4zmUdXlTa1UusS5kSvl2B6o4yCENCFP&#10;z9VOf8Oy048G9Ot6T2qakE496dWUTZrAiJRy+yOIMqwp+OScyniXQMzsGH6tQPw4VHeCQOjKEGzk&#10;tOMuSqFdt6kR5z2vayxfiG6H3dR6K25qgr8FHx7A0ZgSjbR64Z6OSiHlhAeJsy26X3/TR3+aHrJy&#10;1tDYF9z/3IGTnKmvhuZqlo9GcU/SZTSeDuniTi3rU4vZ6RUSzzktuRVJjP5B9WLlUD/Thi5jVDKB&#10;ERS74KEXV6FbRtpwIZfL5ESbYSHcmkcrInTkONL61D6Ds4epiKN5h/2CwPzNcHS+8aXB5S5gVafJ&#10;iTx3rB7op61K/T18AeLant6T1+t3avEbAAD//wMAUEsDBBQABgAIAAAAIQDUR+473wAAAAcBAAAP&#10;AAAAZHJzL2Rvd25yZXYueG1sTI9BS8NAEIXvgv9hGcGb3TSFtsZsiggeFARtSsHbJDsmsdnduLtN&#10;4r93POlx3nu8902+m00vRvKhc1bBcpGAIFs73dlGwaF8vNmCCBGtxt5ZUvBNAXbF5UWOmXaTfaNx&#10;HxvBJTZkqKCNccikDHVLBsPCDWTZ+3DeYOTTN1J7nLjc9DJNkrU02FleaHGgh5bq0/5sFLx/HZPD&#10;ZPDp+Hoq/aoaX8rPZ63U9dV8fwci0hz/wvCLz+hQMFPlzlYH0SvgR6KC1WYJgt3t7YaFSkGapmuQ&#10;RS7/8xc/AAAA//8DAFBLAQItABQABgAIAAAAIQC2gziS/gAAAOEBAAATAAAAAAAAAAAAAAAAAAAA&#10;AABbQ29udGVudF9UeXBlc10ueG1sUEsBAi0AFAAGAAgAAAAhADj9If/WAAAAlAEAAAsAAAAAAAAA&#10;AAAAAAAALwEAAF9yZWxzLy5yZWxzUEsBAi0AFAAGAAgAAAAhAKTqrMVxAgAA7wQAAA4AAAAAAAAA&#10;AAAAAAAALgIAAGRycy9lMm9Eb2MueG1sUEsBAi0AFAAGAAgAAAAhANRH7jvfAAAABwEAAA8AAAAA&#10;AAAAAAAAAAAAywQAAGRycy9kb3ducmV2LnhtbFBLBQYAAAAABAAEAPMAAADXBQAAAAA=&#10;" fillcolor="#b8cce4 [1300]" strokeweight=".5pt">
                <v:textbox>
                  <w:txbxContent>
                    <w:p w14:paraId="0FCC4229" w14:textId="77777777" w:rsidR="001613E4" w:rsidRPr="00CB6E04" w:rsidRDefault="001613E4" w:rsidP="001613E4">
                      <w:pPr>
                        <w:rPr>
                          <w:b/>
                          <w:bCs/>
                          <w:lang w:val="en-US"/>
                        </w:rPr>
                      </w:pPr>
                      <w:r w:rsidRPr="00CB6E04">
                        <w:rPr>
                          <w:b/>
                          <w:bCs/>
                          <w:lang w:val="en-US"/>
                        </w:rPr>
                        <w:t>COLOMBIA</w:t>
                      </w:r>
                    </w:p>
                    <w:p w14:paraId="2601B9A0" w14:textId="77777777" w:rsidR="001613E4" w:rsidRDefault="001613E4" w:rsidP="00CF0DD8">
                      <w:pPr>
                        <w:rPr>
                          <w:lang w:val="en-US"/>
                        </w:rPr>
                      </w:pPr>
                    </w:p>
                    <w:p w14:paraId="101EFC93" w14:textId="77777777" w:rsidR="001613E4" w:rsidRDefault="001613E4" w:rsidP="00CF0DD8">
                      <w:pPr>
                        <w:rPr>
                          <w:lang w:val="en-US"/>
                        </w:rPr>
                      </w:pPr>
                    </w:p>
                    <w:p w14:paraId="579C67F0" w14:textId="3117416C" w:rsidR="00CF0DD8" w:rsidRPr="00B55D4B" w:rsidRDefault="00CF0DD8" w:rsidP="00CF0DD8">
                      <w:pPr>
                        <w:rPr>
                          <w:lang w:val="en-US"/>
                        </w:rPr>
                      </w:pPr>
                      <w:r>
                        <w:rPr>
                          <w:lang w:val="en-US"/>
                        </w:rPr>
                        <w:t xml:space="preserve">Because of the </w:t>
                      </w:r>
                      <w:r w:rsidR="001613E4">
                        <w:rPr>
                          <w:lang w:val="en-US"/>
                        </w:rPr>
                        <w:t>reasons</w:t>
                      </w:r>
                      <w:r>
                        <w:rPr>
                          <w:lang w:val="en-US"/>
                        </w:rPr>
                        <w:t xml:space="preserve">, we consider that this option </w:t>
                      </w:r>
                      <w:r w:rsidR="00952B53">
                        <w:rPr>
                          <w:lang w:val="en-US"/>
                        </w:rPr>
                        <w:t>must</w:t>
                      </w:r>
                      <w:r>
                        <w:rPr>
                          <w:lang w:val="en-US"/>
                        </w:rPr>
                        <w:t xml:space="preserve"> be considered only as a complementary alternative to any policy option and not as a policy option itself.</w:t>
                      </w:r>
                    </w:p>
                    <w:p w14:paraId="574E3734" w14:textId="7DF91B0A" w:rsidR="00CF0DD8" w:rsidRPr="00B55D4B" w:rsidRDefault="00CF0DD8" w:rsidP="00CF0DD8">
                      <w:pPr>
                        <w:rPr>
                          <w:lang w:val="en-US"/>
                        </w:rPr>
                      </w:pPr>
                    </w:p>
                  </w:txbxContent>
                </v:textbox>
                <w10:wrap anchorx="margin"/>
              </v:shape>
            </w:pict>
          </mc:Fallback>
        </mc:AlternateContent>
      </w:r>
    </w:p>
    <w:p w14:paraId="1735BE53" w14:textId="62A018A7" w:rsidR="00CF0DD8" w:rsidRDefault="00CF0DD8" w:rsidP="00B55D4B">
      <w:pPr>
        <w:spacing w:before="120" w:after="120"/>
        <w:textAlignment w:val="baseline"/>
        <w:rPr>
          <w:szCs w:val="22"/>
          <w:lang w:eastAsia="zh-CN"/>
        </w:rPr>
      </w:pPr>
    </w:p>
    <w:p w14:paraId="0383B14A" w14:textId="546748B3" w:rsidR="00CF0DD8" w:rsidRDefault="00CF0DD8" w:rsidP="00B55D4B">
      <w:pPr>
        <w:spacing w:before="120" w:after="120"/>
        <w:textAlignment w:val="baseline"/>
        <w:rPr>
          <w:szCs w:val="22"/>
          <w:lang w:eastAsia="zh-CN"/>
        </w:rPr>
      </w:pPr>
    </w:p>
    <w:p w14:paraId="7052F68B" w14:textId="77777777" w:rsidR="00CF0DD8" w:rsidRDefault="00CF0DD8" w:rsidP="00AD5FA3">
      <w:pPr>
        <w:spacing w:before="120" w:after="120"/>
        <w:jc w:val="left"/>
        <w:textAlignment w:val="baseline"/>
        <w:rPr>
          <w:b/>
          <w:szCs w:val="22"/>
          <w:lang w:eastAsia="zh-CN"/>
        </w:rPr>
      </w:pPr>
    </w:p>
    <w:p w14:paraId="0127AB3A" w14:textId="3FDBDA50" w:rsidR="009D3059" w:rsidRPr="00AD5FA3" w:rsidRDefault="009D3059" w:rsidP="00AD5FA3">
      <w:pPr>
        <w:spacing w:before="120" w:after="120"/>
        <w:jc w:val="left"/>
        <w:textAlignment w:val="baseline"/>
        <w:rPr>
          <w:szCs w:val="22"/>
          <w:lang w:eastAsia="zh-CN"/>
        </w:rPr>
      </w:pPr>
      <w:r w:rsidRPr="00AD5FA3">
        <w:rPr>
          <w:b/>
          <w:szCs w:val="22"/>
          <w:lang w:eastAsia="zh-CN"/>
        </w:rPr>
        <w:t>Option 4:</w:t>
      </w:r>
      <w:r w:rsidR="005751BE">
        <w:rPr>
          <w:b/>
          <w:bCs/>
          <w:szCs w:val="22"/>
          <w:lang w:eastAsia="zh-CN"/>
        </w:rPr>
        <w:t xml:space="preserve"> E</w:t>
      </w:r>
      <w:r w:rsidRPr="00AD5FA3">
        <w:rPr>
          <w:b/>
          <w:szCs w:val="22"/>
          <w:lang w:eastAsia="zh-CN"/>
        </w:rPr>
        <w:t>nhanced technical and scientific cooperation</w:t>
      </w:r>
    </w:p>
    <w:p w14:paraId="69E08B43" w14:textId="58B99165" w:rsidR="009D3059" w:rsidRDefault="009D3059" w:rsidP="00B55D4B">
      <w:pPr>
        <w:spacing w:before="120" w:after="120"/>
        <w:textAlignment w:val="baseline"/>
        <w:rPr>
          <w:szCs w:val="22"/>
          <w:lang w:eastAsia="zh-CN"/>
        </w:rPr>
      </w:pPr>
      <w:r w:rsidRPr="00AD5FA3">
        <w:rPr>
          <w:szCs w:val="22"/>
          <w:lang w:eastAsia="zh-CN"/>
        </w:rPr>
        <w:t>Under this option, technical and scientific cooperation becomes a systematic and mandated part of</w:t>
      </w:r>
      <w:r w:rsidR="005751BE">
        <w:rPr>
          <w:szCs w:val="22"/>
          <w:lang w:eastAsia="zh-CN"/>
        </w:rPr>
        <w:t xml:space="preserve"> </w:t>
      </w:r>
      <w:r w:rsidRPr="00AD5FA3">
        <w:rPr>
          <w:szCs w:val="22"/>
          <w:lang w:eastAsia="zh-CN"/>
        </w:rPr>
        <w:t>DSI policy.</w:t>
      </w:r>
      <w:r w:rsidR="005751BE">
        <w:rPr>
          <w:szCs w:val="22"/>
          <w:lang w:eastAsia="zh-CN"/>
        </w:rPr>
        <w:t xml:space="preserve"> </w:t>
      </w:r>
      <w:r w:rsidRPr="00AD5FA3">
        <w:rPr>
          <w:szCs w:val="22"/>
          <w:lang w:eastAsia="zh-CN"/>
        </w:rPr>
        <w:t>Enhanced</w:t>
      </w:r>
      <w:r w:rsidR="005751BE">
        <w:rPr>
          <w:szCs w:val="22"/>
          <w:lang w:eastAsia="zh-CN"/>
        </w:rPr>
        <w:t xml:space="preserve"> </w:t>
      </w:r>
      <w:r w:rsidRPr="00AD5FA3">
        <w:rPr>
          <w:szCs w:val="22"/>
          <w:lang w:eastAsia="zh-CN"/>
        </w:rPr>
        <w:t>capacity support for developing countries will democratize the access and use of DSI, making it more equitable so that each country has the capacity and opportunity to</w:t>
      </w:r>
      <w:r w:rsidR="005751BE">
        <w:rPr>
          <w:szCs w:val="22"/>
          <w:lang w:eastAsia="zh-CN"/>
        </w:rPr>
        <w:t xml:space="preserve"> </w:t>
      </w:r>
      <w:r w:rsidRPr="00AD5FA3">
        <w:rPr>
          <w:szCs w:val="22"/>
          <w:lang w:eastAsia="zh-CN"/>
        </w:rPr>
        <w:t>access and</w:t>
      </w:r>
      <w:r w:rsidR="005751BE">
        <w:rPr>
          <w:szCs w:val="22"/>
          <w:lang w:eastAsia="zh-CN"/>
        </w:rPr>
        <w:t xml:space="preserve"> </w:t>
      </w:r>
      <w:r w:rsidRPr="00AD5FA3">
        <w:rPr>
          <w:szCs w:val="22"/>
          <w:lang w:eastAsia="zh-CN"/>
        </w:rPr>
        <w:t>use DSI to its full potential. This could take the form of</w:t>
      </w:r>
      <w:r w:rsidR="005751BE">
        <w:rPr>
          <w:szCs w:val="22"/>
          <w:lang w:eastAsia="zh-CN"/>
        </w:rPr>
        <w:t xml:space="preserve"> </w:t>
      </w:r>
      <w:r w:rsidRPr="00AD5FA3">
        <w:rPr>
          <w:szCs w:val="22"/>
          <w:lang w:eastAsia="zh-CN"/>
        </w:rPr>
        <w:t>research collaborations, training, knowledge platforms, technology transfer, technology co-development, and more. This option is almost always presented in combination with other policies.</w:t>
      </w:r>
    </w:p>
    <w:p w14:paraId="620BB36B" w14:textId="37B523EB" w:rsidR="00CF0DD8" w:rsidRDefault="00CF0DD8" w:rsidP="00B55D4B">
      <w:pPr>
        <w:spacing w:before="120" w:after="120"/>
        <w:textAlignment w:val="baseline"/>
        <w:rPr>
          <w:szCs w:val="22"/>
          <w:lang w:eastAsia="zh-CN"/>
        </w:rPr>
      </w:pPr>
      <w:r>
        <w:rPr>
          <w:rFonts w:asciiTheme="majorBidi" w:hAnsiTheme="majorBidi" w:cstheme="majorBidi"/>
          <w:noProof/>
          <w:szCs w:val="22"/>
          <w:lang w:val="es-CO" w:eastAsia="es-CO"/>
        </w:rPr>
        <mc:AlternateContent>
          <mc:Choice Requires="wps">
            <w:drawing>
              <wp:anchor distT="0" distB="0" distL="114300" distR="114300" simplePos="0" relativeHeight="251667456" behindDoc="0" locked="0" layoutInCell="1" allowOverlap="1" wp14:anchorId="4109DC73" wp14:editId="1CC2718E">
                <wp:simplePos x="0" y="0"/>
                <wp:positionH relativeFrom="margin">
                  <wp:align>left</wp:align>
                </wp:positionH>
                <wp:positionV relativeFrom="paragraph">
                  <wp:posOffset>22301</wp:posOffset>
                </wp:positionV>
                <wp:extent cx="5695950" cy="1163117"/>
                <wp:effectExtent l="0" t="0" r="19050" b="18415"/>
                <wp:wrapNone/>
                <wp:docPr id="9" name="Cuadro de texto 9"/>
                <wp:cNvGraphicFramePr/>
                <a:graphic xmlns:a="http://schemas.openxmlformats.org/drawingml/2006/main">
                  <a:graphicData uri="http://schemas.microsoft.com/office/word/2010/wordprocessingShape">
                    <wps:wsp>
                      <wps:cNvSpPr txBox="1"/>
                      <wps:spPr>
                        <a:xfrm>
                          <a:off x="0" y="0"/>
                          <a:ext cx="5695950" cy="1163117"/>
                        </a:xfrm>
                        <a:prstGeom prst="rect">
                          <a:avLst/>
                        </a:prstGeom>
                        <a:solidFill>
                          <a:schemeClr val="accent1">
                            <a:lumMod val="40000"/>
                            <a:lumOff val="60000"/>
                          </a:schemeClr>
                        </a:solidFill>
                        <a:ln w="6350">
                          <a:solidFill>
                            <a:prstClr val="black"/>
                          </a:solidFill>
                        </a:ln>
                      </wps:spPr>
                      <wps:txbx>
                        <w:txbxContent>
                          <w:p w14:paraId="7E4A5832" w14:textId="77777777" w:rsidR="001613E4" w:rsidRPr="00CB6E04" w:rsidRDefault="001613E4" w:rsidP="001613E4">
                            <w:pPr>
                              <w:rPr>
                                <w:b/>
                                <w:bCs/>
                                <w:lang w:val="en-US"/>
                              </w:rPr>
                            </w:pPr>
                            <w:r w:rsidRPr="00CB6E04">
                              <w:rPr>
                                <w:b/>
                                <w:bCs/>
                                <w:lang w:val="en-US"/>
                              </w:rPr>
                              <w:t>COLOMBIA</w:t>
                            </w:r>
                          </w:p>
                          <w:p w14:paraId="79A9B324" w14:textId="77777777" w:rsidR="001613E4" w:rsidRDefault="001613E4" w:rsidP="00CF0DD8">
                            <w:pPr>
                              <w:rPr>
                                <w:lang w:val="en-US"/>
                              </w:rPr>
                            </w:pPr>
                          </w:p>
                          <w:p w14:paraId="773F5EEB" w14:textId="6435A938" w:rsidR="00CF0DD8" w:rsidRPr="00B55D4B" w:rsidRDefault="00CF0DD8" w:rsidP="00CF0DD8">
                            <w:pPr>
                              <w:rPr>
                                <w:lang w:val="en-US"/>
                              </w:rPr>
                            </w:pPr>
                            <w:r>
                              <w:rPr>
                                <w:lang w:val="en-US"/>
                              </w:rPr>
                              <w:t xml:space="preserve">We consider that technical and scientific cooperation is very important for any country, but given </w:t>
                            </w:r>
                            <w:r w:rsidR="00952B53">
                              <w:rPr>
                                <w:lang w:val="en-US"/>
                              </w:rPr>
                              <w:t>that,</w:t>
                            </w:r>
                            <w:r>
                              <w:rPr>
                                <w:lang w:val="en-US"/>
                              </w:rPr>
                              <w:t xml:space="preserve"> </w:t>
                            </w:r>
                            <w:r w:rsidR="00952B53">
                              <w:rPr>
                                <w:lang w:val="en-US"/>
                              </w:rPr>
                              <w:t>this is not the only benefit that could arise from the utilization of DSI,</w:t>
                            </w:r>
                            <w:r>
                              <w:rPr>
                                <w:lang w:val="en-US"/>
                              </w:rPr>
                              <w:t xml:space="preserve"> this option </w:t>
                            </w:r>
                            <w:r w:rsidR="00952B53">
                              <w:rPr>
                                <w:lang w:val="en-US"/>
                              </w:rPr>
                              <w:t>must</w:t>
                            </w:r>
                            <w:r>
                              <w:rPr>
                                <w:lang w:val="en-US"/>
                              </w:rPr>
                              <w:t xml:space="preserve"> be </w:t>
                            </w:r>
                            <w:r w:rsidR="00952B53">
                              <w:rPr>
                                <w:lang w:val="en-US"/>
                              </w:rPr>
                              <w:t>considered</w:t>
                            </w:r>
                            <w:r>
                              <w:rPr>
                                <w:lang w:val="en-US"/>
                              </w:rPr>
                              <w:t xml:space="preserve"> as a complementary alternative to any policy option and not as a</w:t>
                            </w:r>
                            <w:r w:rsidR="00952B53">
                              <w:rPr>
                                <w:lang w:val="en-US"/>
                              </w:rPr>
                              <w:t xml:space="preserve"> unique</w:t>
                            </w:r>
                            <w:r>
                              <w:rPr>
                                <w:lang w:val="en-US"/>
                              </w:rPr>
                              <w:t xml:space="preserve"> policy option itself.</w:t>
                            </w:r>
                          </w:p>
                          <w:p w14:paraId="5529581A" w14:textId="77777777" w:rsidR="00CF0DD8" w:rsidRPr="00B55D4B" w:rsidRDefault="00CF0DD8" w:rsidP="00CF0DD8">
                            <w:pPr>
                              <w:rPr>
                                <w:lang w:val="en-US"/>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4109DC73" id="Cuadro de texto 9" o:spid="_x0000_s1030" type="#_x0000_t202" style="position:absolute;left:0;text-align:left;margin-left:0;margin-top:1.75pt;width:448.5pt;height:91.6pt;z-index:251667456;visibility:visible;mso-wrap-style:square;mso-height-percent:0;mso-wrap-distance-left:9pt;mso-wrap-distance-top:0;mso-wrap-distance-right:9pt;mso-wrap-distance-bottom:0;mso-position-horizontal:left;mso-position-horizontal-relative:margin;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LHMcQIAAO8EAAAOAAAAZHJzL2Uyb0RvYy54bWysVFFvGjEMfp+0/xDlfRzXAh2oR8WoOk3q&#10;2kp06rPJ5eC0JM6SwF336+vkOMraPU3jITi289n+bN/lVasV20vnazQFzwdDzqQRWNZmU/Afjzef&#10;PnPmA5gSFBpZ8Gfp+dX844fLxs7kGW5RldIxAjF+1tiCb0OwsyzzYis1+AFaachYodMQ6Oo2Wemg&#10;IXStsrPhcJI16ErrUEjvSXvdGfk84VeVFOG+qrwMTBWccgvpdOlcxzObX8Js48Bua3FIA/4hCw21&#10;oaBHqGsIwHaufgela+HQYxUGAnWGVVULmWqgavLhm2pWW7Ay1ULkeHukyf8/WHG3f3CsLgs+5cyA&#10;phYtd1A6ZKVkQbYB2TSS1Fg/I9+VJe/QfsGWmt3rPSlj7W3ldPynqhjZie7nI8WExAQpx5PpeDom&#10;kyBbnk/O8/wi4mSvz63z4atEzaJQcEc9TNTC/taHzrV3idE8qrq8qZVKlzg3cqkc2wN1HISQJuTp&#10;udrp71h2+tGQfl3vSU0T0qknvZqySRMYkVJufwRRhjUFn5xTGe8SiJkdw68ViJ+H6k4QCF0Zgo2c&#10;dtxFKbTrNjVi1PO6xvKZ6HbYTa234qYm+Fvw4QEcjSnRSKsX7umoFFJOeJA426L7/Td99KfpIStn&#10;DY19wf2vHTjJmfpmaK6m+WgU9yRdRuOLM7q4U8v61GJ2eonEc05LbkUSo39QvVg51E+0oYsYlUxg&#10;BMUueOjFZeiWkTZcyMUiOdFmWAi3ZmVFhI4cR1of2ydw9jAVcTTvsF8QmL0Zjs43vjS42AWs6jQ5&#10;keeO1QP9tFWpv4cvQFzb03vyev1OzV8AAAD//wMAUEsDBBQABgAIAAAAIQB1h64u3QAAAAYBAAAP&#10;AAAAZHJzL2Rvd25yZXYueG1sTI9BS8NAFITvgv9heYI3u9FiG2M2RQQPCoJtSsHbS3ZNYrNv4+42&#10;if/e50mPwwwz3+Sb2fZiND50jhRcLxIQhmqnO2oU7MunqxREiEgae0dGwbcJsCnOz3LMtJtoa8Zd&#10;bASXUMhQQRvjkEkZ6tZYDAs3GGLvw3mLkaVvpPY4cbnt5U2SrKTFjnihxcE8tqY+7k5WwfvXIdlP&#10;Fp8Pb8fSL6vxtfx80UpdXswP9yCimeNfGH7xGR0KZqrciXQQvQI+EhUsb0Gwmd6tWVecSldrkEUu&#10;/+MXPwAAAP//AwBQSwECLQAUAAYACAAAACEAtoM4kv4AAADhAQAAEwAAAAAAAAAAAAAAAAAAAAAA&#10;W0NvbnRlbnRfVHlwZXNdLnhtbFBLAQItABQABgAIAAAAIQA4/SH/1gAAAJQBAAALAAAAAAAAAAAA&#10;AAAAAC8BAABfcmVscy8ucmVsc1BLAQItABQABgAIAAAAIQC1/LHMcQIAAO8EAAAOAAAAAAAAAAAA&#10;AAAAAC4CAABkcnMvZTJvRG9jLnhtbFBLAQItABQABgAIAAAAIQB1h64u3QAAAAYBAAAPAAAAAAAA&#10;AAAAAAAAAMsEAABkcnMvZG93bnJldi54bWxQSwUGAAAAAAQABADzAAAA1QUAAAAA&#10;" fillcolor="#b8cce4 [1300]" strokeweight=".5pt">
                <v:textbox>
                  <w:txbxContent>
                    <w:p w14:paraId="7E4A5832" w14:textId="77777777" w:rsidR="001613E4" w:rsidRPr="00CB6E04" w:rsidRDefault="001613E4" w:rsidP="001613E4">
                      <w:pPr>
                        <w:rPr>
                          <w:b/>
                          <w:bCs/>
                          <w:lang w:val="en-US"/>
                        </w:rPr>
                      </w:pPr>
                      <w:r w:rsidRPr="00CB6E04">
                        <w:rPr>
                          <w:b/>
                          <w:bCs/>
                          <w:lang w:val="en-US"/>
                        </w:rPr>
                        <w:t>COLOMBIA</w:t>
                      </w:r>
                    </w:p>
                    <w:p w14:paraId="79A9B324" w14:textId="77777777" w:rsidR="001613E4" w:rsidRDefault="001613E4" w:rsidP="00CF0DD8">
                      <w:pPr>
                        <w:rPr>
                          <w:lang w:val="en-US"/>
                        </w:rPr>
                      </w:pPr>
                    </w:p>
                    <w:p w14:paraId="773F5EEB" w14:textId="6435A938" w:rsidR="00CF0DD8" w:rsidRPr="00B55D4B" w:rsidRDefault="00CF0DD8" w:rsidP="00CF0DD8">
                      <w:pPr>
                        <w:rPr>
                          <w:lang w:val="en-US"/>
                        </w:rPr>
                      </w:pPr>
                      <w:r>
                        <w:rPr>
                          <w:lang w:val="en-US"/>
                        </w:rPr>
                        <w:t xml:space="preserve">We consider that technical and scientific cooperation is very important for any country, but given </w:t>
                      </w:r>
                      <w:r w:rsidR="00952B53">
                        <w:rPr>
                          <w:lang w:val="en-US"/>
                        </w:rPr>
                        <w:t>that,</w:t>
                      </w:r>
                      <w:r>
                        <w:rPr>
                          <w:lang w:val="en-US"/>
                        </w:rPr>
                        <w:t xml:space="preserve"> </w:t>
                      </w:r>
                      <w:r w:rsidR="00952B53">
                        <w:rPr>
                          <w:lang w:val="en-US"/>
                        </w:rPr>
                        <w:t>this is not the only benefit that could arise from the utilization of DSI,</w:t>
                      </w:r>
                      <w:r>
                        <w:rPr>
                          <w:lang w:val="en-US"/>
                        </w:rPr>
                        <w:t xml:space="preserve"> this option </w:t>
                      </w:r>
                      <w:r w:rsidR="00952B53">
                        <w:rPr>
                          <w:lang w:val="en-US"/>
                        </w:rPr>
                        <w:t>must</w:t>
                      </w:r>
                      <w:r>
                        <w:rPr>
                          <w:lang w:val="en-US"/>
                        </w:rPr>
                        <w:t xml:space="preserve"> be </w:t>
                      </w:r>
                      <w:r w:rsidR="00952B53">
                        <w:rPr>
                          <w:lang w:val="en-US"/>
                        </w:rPr>
                        <w:t>considered</w:t>
                      </w:r>
                      <w:r>
                        <w:rPr>
                          <w:lang w:val="en-US"/>
                        </w:rPr>
                        <w:t xml:space="preserve"> as a complementary alternative to any policy option and not as a</w:t>
                      </w:r>
                      <w:r w:rsidR="00952B53">
                        <w:rPr>
                          <w:lang w:val="en-US"/>
                        </w:rPr>
                        <w:t xml:space="preserve"> unique</w:t>
                      </w:r>
                      <w:r>
                        <w:rPr>
                          <w:lang w:val="en-US"/>
                        </w:rPr>
                        <w:t xml:space="preserve"> policy option itself.</w:t>
                      </w:r>
                    </w:p>
                    <w:p w14:paraId="5529581A" w14:textId="77777777" w:rsidR="00CF0DD8" w:rsidRPr="00B55D4B" w:rsidRDefault="00CF0DD8" w:rsidP="00CF0DD8">
                      <w:pPr>
                        <w:rPr>
                          <w:lang w:val="en-US"/>
                        </w:rPr>
                      </w:pPr>
                    </w:p>
                  </w:txbxContent>
                </v:textbox>
                <w10:wrap anchorx="margin"/>
              </v:shape>
            </w:pict>
          </mc:Fallback>
        </mc:AlternateContent>
      </w:r>
    </w:p>
    <w:p w14:paraId="3984B2B3" w14:textId="486DCF43" w:rsidR="00CF0DD8" w:rsidRDefault="00CF0DD8" w:rsidP="00B55D4B">
      <w:pPr>
        <w:spacing w:before="120" w:after="120"/>
        <w:textAlignment w:val="baseline"/>
        <w:rPr>
          <w:szCs w:val="22"/>
          <w:lang w:eastAsia="zh-CN"/>
        </w:rPr>
      </w:pPr>
    </w:p>
    <w:p w14:paraId="21C13243" w14:textId="4EF8ECC3" w:rsidR="00CF0DD8" w:rsidRDefault="00CF0DD8" w:rsidP="00B55D4B">
      <w:pPr>
        <w:spacing w:before="120" w:after="120"/>
        <w:textAlignment w:val="baseline"/>
        <w:rPr>
          <w:szCs w:val="22"/>
          <w:lang w:eastAsia="zh-CN"/>
        </w:rPr>
      </w:pPr>
    </w:p>
    <w:p w14:paraId="3E9FDDF7" w14:textId="372AB79B" w:rsidR="00CF0DD8" w:rsidRDefault="00CF0DD8" w:rsidP="00B55D4B">
      <w:pPr>
        <w:spacing w:before="120" w:after="120"/>
        <w:textAlignment w:val="baseline"/>
        <w:rPr>
          <w:szCs w:val="22"/>
          <w:lang w:eastAsia="zh-CN"/>
        </w:rPr>
      </w:pPr>
    </w:p>
    <w:p w14:paraId="7CD284CE" w14:textId="1F4120E6" w:rsidR="00CF0DD8" w:rsidRDefault="00CF0DD8" w:rsidP="00B55D4B">
      <w:pPr>
        <w:spacing w:before="120" w:after="120"/>
        <w:textAlignment w:val="baseline"/>
        <w:rPr>
          <w:szCs w:val="22"/>
          <w:lang w:eastAsia="zh-CN"/>
        </w:rPr>
      </w:pPr>
    </w:p>
    <w:p w14:paraId="751424B6" w14:textId="77777777" w:rsidR="001613E4" w:rsidRDefault="001613E4" w:rsidP="00AD5FA3">
      <w:pPr>
        <w:keepNext/>
        <w:spacing w:before="120" w:after="120"/>
        <w:jc w:val="left"/>
        <w:textAlignment w:val="baseline"/>
        <w:rPr>
          <w:rFonts w:asciiTheme="majorBidi" w:hAnsiTheme="majorBidi" w:cstheme="majorBidi"/>
          <w:b/>
          <w:szCs w:val="22"/>
          <w:lang w:eastAsia="zh-CN"/>
        </w:rPr>
      </w:pPr>
    </w:p>
    <w:p w14:paraId="664B7636" w14:textId="6A8B1792" w:rsidR="009D3059" w:rsidRPr="00AD5FA3" w:rsidRDefault="009D3059" w:rsidP="00AD5FA3">
      <w:pPr>
        <w:keepNext/>
        <w:spacing w:before="120" w:after="120"/>
        <w:jc w:val="left"/>
        <w:textAlignment w:val="baseline"/>
        <w:rPr>
          <w:rFonts w:asciiTheme="majorBidi" w:hAnsiTheme="majorBidi" w:cstheme="majorBidi"/>
          <w:szCs w:val="22"/>
          <w:lang w:eastAsia="zh-CN"/>
        </w:rPr>
      </w:pPr>
      <w:r w:rsidRPr="00AD5FA3">
        <w:rPr>
          <w:rFonts w:asciiTheme="majorBidi" w:hAnsiTheme="majorBidi" w:cstheme="majorBidi"/>
          <w:b/>
          <w:szCs w:val="22"/>
          <w:lang w:eastAsia="zh-CN"/>
        </w:rPr>
        <w:t>Option 5: No Benefit Sharing from DSI</w:t>
      </w:r>
    </w:p>
    <w:p w14:paraId="20253E6F" w14:textId="3FBB8746" w:rsidR="009D3059" w:rsidRDefault="009D3059" w:rsidP="00AD5FA3">
      <w:pPr>
        <w:spacing w:before="120" w:after="120"/>
        <w:textAlignment w:val="baseline"/>
        <w:rPr>
          <w:rFonts w:asciiTheme="majorBidi" w:hAnsiTheme="majorBidi" w:cstheme="majorBidi"/>
          <w:szCs w:val="22"/>
          <w:lang w:eastAsia="zh-CN"/>
        </w:rPr>
      </w:pPr>
      <w:r w:rsidRPr="00AD5FA3">
        <w:rPr>
          <w:rFonts w:asciiTheme="majorBidi" w:hAnsiTheme="majorBidi" w:cstheme="majorBidi"/>
          <w:szCs w:val="22"/>
          <w:lang w:eastAsia="zh-CN"/>
        </w:rPr>
        <w:t>This option does not consider</w:t>
      </w:r>
      <w:r w:rsidR="00913FD4">
        <w:rPr>
          <w:rFonts w:asciiTheme="majorBidi" w:hAnsiTheme="majorBidi" w:cstheme="majorBidi"/>
          <w:szCs w:val="22"/>
          <w:lang w:eastAsia="zh-CN"/>
        </w:rPr>
        <w:t xml:space="preserve"> </w:t>
      </w:r>
      <w:r w:rsidRPr="00AD5FA3">
        <w:rPr>
          <w:rFonts w:asciiTheme="majorBidi" w:hAnsiTheme="majorBidi" w:cstheme="majorBidi"/>
          <w:szCs w:val="22"/>
          <w:lang w:eastAsia="zh-CN"/>
        </w:rPr>
        <w:t>that benefit-sharing from the use of</w:t>
      </w:r>
      <w:r w:rsidR="00913FD4">
        <w:rPr>
          <w:rFonts w:asciiTheme="majorBidi" w:hAnsiTheme="majorBidi" w:cstheme="majorBidi"/>
          <w:szCs w:val="22"/>
          <w:lang w:eastAsia="zh-CN"/>
        </w:rPr>
        <w:t xml:space="preserve"> </w:t>
      </w:r>
      <w:r w:rsidRPr="00AD5FA3">
        <w:rPr>
          <w:rFonts w:asciiTheme="majorBidi" w:hAnsiTheme="majorBidi" w:cstheme="majorBidi"/>
          <w:szCs w:val="22"/>
          <w:lang w:eastAsia="zh-CN"/>
        </w:rPr>
        <w:t>DSI</w:t>
      </w:r>
      <w:r w:rsidR="00913FD4">
        <w:rPr>
          <w:rFonts w:asciiTheme="majorBidi" w:hAnsiTheme="majorBidi" w:cstheme="majorBidi"/>
          <w:szCs w:val="22"/>
          <w:lang w:eastAsia="zh-CN"/>
        </w:rPr>
        <w:t xml:space="preserve"> </w:t>
      </w:r>
      <w:r w:rsidR="000D382D">
        <w:rPr>
          <w:rFonts w:asciiTheme="majorBidi" w:hAnsiTheme="majorBidi" w:cstheme="majorBidi"/>
          <w:szCs w:val="22"/>
          <w:lang w:eastAsia="zh-CN"/>
        </w:rPr>
        <w:t>from</w:t>
      </w:r>
      <w:r w:rsidR="000D382D" w:rsidRPr="00AD5FA3">
        <w:rPr>
          <w:rFonts w:asciiTheme="majorBidi" w:hAnsiTheme="majorBidi" w:cstheme="majorBidi"/>
          <w:szCs w:val="22"/>
          <w:lang w:eastAsia="zh-CN"/>
        </w:rPr>
        <w:t xml:space="preserve"> </w:t>
      </w:r>
      <w:r w:rsidRPr="00AD5FA3">
        <w:rPr>
          <w:rFonts w:asciiTheme="majorBidi" w:hAnsiTheme="majorBidi" w:cstheme="majorBidi"/>
          <w:szCs w:val="22"/>
          <w:lang w:eastAsia="zh-CN"/>
        </w:rPr>
        <w:t>genetic resources is necessary and</w:t>
      </w:r>
      <w:r w:rsidR="009C35CF">
        <w:rPr>
          <w:rFonts w:asciiTheme="majorBidi" w:hAnsiTheme="majorBidi" w:cstheme="majorBidi"/>
          <w:szCs w:val="22"/>
          <w:lang w:eastAsia="zh-CN"/>
        </w:rPr>
        <w:t>,</w:t>
      </w:r>
      <w:r w:rsidRPr="00AD5FA3">
        <w:rPr>
          <w:rFonts w:asciiTheme="majorBidi" w:hAnsiTheme="majorBidi" w:cstheme="majorBidi"/>
          <w:szCs w:val="22"/>
          <w:lang w:eastAsia="zh-CN"/>
        </w:rPr>
        <w:t xml:space="preserve"> thus</w:t>
      </w:r>
      <w:r w:rsidR="009C35CF">
        <w:rPr>
          <w:rFonts w:asciiTheme="majorBidi" w:hAnsiTheme="majorBidi" w:cstheme="majorBidi"/>
          <w:szCs w:val="22"/>
          <w:lang w:eastAsia="zh-CN"/>
        </w:rPr>
        <w:t>,</w:t>
      </w:r>
      <w:r w:rsidRPr="00AD5FA3">
        <w:rPr>
          <w:rFonts w:asciiTheme="majorBidi" w:hAnsiTheme="majorBidi" w:cstheme="majorBidi"/>
          <w:szCs w:val="22"/>
          <w:lang w:eastAsia="zh-CN"/>
        </w:rPr>
        <w:t xml:space="preserve"> no mechanisms are proposed to be implemented.</w:t>
      </w:r>
    </w:p>
    <w:p w14:paraId="18415B14" w14:textId="77777777" w:rsidR="001613E4" w:rsidRDefault="001613E4" w:rsidP="00AD5FA3">
      <w:pPr>
        <w:spacing w:before="120" w:after="120"/>
        <w:textAlignment w:val="baseline"/>
        <w:rPr>
          <w:rFonts w:asciiTheme="majorBidi" w:hAnsiTheme="majorBidi" w:cstheme="majorBidi"/>
          <w:szCs w:val="22"/>
          <w:lang w:eastAsia="zh-CN"/>
        </w:rPr>
      </w:pPr>
    </w:p>
    <w:p w14:paraId="2ECD56A8" w14:textId="3293B9E9" w:rsidR="00952B53" w:rsidRDefault="00952B53" w:rsidP="00AD5FA3">
      <w:pPr>
        <w:spacing w:before="120" w:after="120"/>
        <w:textAlignment w:val="baseline"/>
        <w:rPr>
          <w:rFonts w:asciiTheme="majorBidi" w:hAnsiTheme="majorBidi" w:cstheme="majorBidi"/>
          <w:szCs w:val="22"/>
          <w:lang w:eastAsia="zh-CN"/>
        </w:rPr>
      </w:pPr>
      <w:r>
        <w:rPr>
          <w:rFonts w:asciiTheme="majorBidi" w:hAnsiTheme="majorBidi" w:cstheme="majorBidi"/>
          <w:noProof/>
          <w:szCs w:val="22"/>
          <w:lang w:val="es-CO" w:eastAsia="es-CO"/>
        </w:rPr>
        <mc:AlternateContent>
          <mc:Choice Requires="wps">
            <w:drawing>
              <wp:anchor distT="0" distB="0" distL="114300" distR="114300" simplePos="0" relativeHeight="251669504" behindDoc="0" locked="0" layoutInCell="1" allowOverlap="1" wp14:anchorId="684FF0CA" wp14:editId="7545037B">
                <wp:simplePos x="0" y="0"/>
                <wp:positionH relativeFrom="margin">
                  <wp:align>left</wp:align>
                </wp:positionH>
                <wp:positionV relativeFrom="paragraph">
                  <wp:posOffset>7976</wp:posOffset>
                </wp:positionV>
                <wp:extent cx="5695950" cy="1236269"/>
                <wp:effectExtent l="0" t="0" r="19050" b="21590"/>
                <wp:wrapNone/>
                <wp:docPr id="10" name="Cuadro de texto 10"/>
                <wp:cNvGraphicFramePr/>
                <a:graphic xmlns:a="http://schemas.openxmlformats.org/drawingml/2006/main">
                  <a:graphicData uri="http://schemas.microsoft.com/office/word/2010/wordprocessingShape">
                    <wps:wsp>
                      <wps:cNvSpPr txBox="1"/>
                      <wps:spPr>
                        <a:xfrm>
                          <a:off x="0" y="0"/>
                          <a:ext cx="5695950" cy="1236269"/>
                        </a:xfrm>
                        <a:prstGeom prst="rect">
                          <a:avLst/>
                        </a:prstGeom>
                        <a:solidFill>
                          <a:schemeClr val="accent1">
                            <a:lumMod val="40000"/>
                            <a:lumOff val="60000"/>
                          </a:schemeClr>
                        </a:solidFill>
                        <a:ln w="6350">
                          <a:solidFill>
                            <a:prstClr val="black"/>
                          </a:solidFill>
                        </a:ln>
                      </wps:spPr>
                      <wps:txbx>
                        <w:txbxContent>
                          <w:p w14:paraId="4D59087F" w14:textId="77777777" w:rsidR="001613E4" w:rsidRPr="00CB6E04" w:rsidRDefault="001613E4" w:rsidP="001613E4">
                            <w:pPr>
                              <w:rPr>
                                <w:b/>
                                <w:bCs/>
                                <w:lang w:val="en-US"/>
                              </w:rPr>
                            </w:pPr>
                            <w:r w:rsidRPr="00CB6E04">
                              <w:rPr>
                                <w:b/>
                                <w:bCs/>
                                <w:lang w:val="en-US"/>
                              </w:rPr>
                              <w:t>COLOMBIA</w:t>
                            </w:r>
                          </w:p>
                          <w:p w14:paraId="68F9AC6F" w14:textId="77777777" w:rsidR="001613E4" w:rsidRDefault="001613E4" w:rsidP="00952B53">
                            <w:pPr>
                              <w:rPr>
                                <w:lang w:val="en-US"/>
                              </w:rPr>
                            </w:pPr>
                          </w:p>
                          <w:p w14:paraId="5CF52244" w14:textId="75988D21" w:rsidR="00952B53" w:rsidRDefault="00952B53" w:rsidP="00952B53">
                            <w:pPr>
                              <w:rPr>
                                <w:lang w:val="en-US"/>
                              </w:rPr>
                            </w:pPr>
                            <w:r>
                              <w:rPr>
                                <w:lang w:val="en-US"/>
                              </w:rPr>
                              <w:t>As there is enough evidence of the intrinsic relationship between DSI and genetic resources, this should not be considered as a policy option because it completely excludes DSI form the scope of the Convention and the Nagoya Protocol.</w:t>
                            </w:r>
                          </w:p>
                          <w:p w14:paraId="786B196E" w14:textId="77777777" w:rsidR="001613E4" w:rsidRPr="00B55D4B" w:rsidRDefault="001613E4" w:rsidP="00952B53">
                            <w:pPr>
                              <w:rPr>
                                <w:lang w:val="en-US"/>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684FF0CA" id="Cuadro de texto 10" o:spid="_x0000_s1031" type="#_x0000_t202" style="position:absolute;left:0;text-align:left;margin-left:0;margin-top:.65pt;width:448.5pt;height:97.35pt;z-index:251669504;visibility:visible;mso-wrap-style:square;mso-height-percent:0;mso-wrap-distance-left:9pt;mso-wrap-distance-top:0;mso-wrap-distance-right:9pt;mso-wrap-distance-bottom:0;mso-position-horizontal:left;mso-position-horizontal-relative:margin;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N892cQIAAPEEAAAOAAAAZHJzL2Uyb0RvYy54bWysVMFu2zAMvQ/YPwi6r07SJFuCOkWWosOA&#10;ri2QDj0rstwYk0VNUmJ3X78nOU6zdqdhOSgUST2Sj6QvLttas71yviKT8+HZgDNlJBWVecr594fr&#10;D58480GYQmgyKufPyvPLxft3F42dqxFtSRfKMYAYP29szrch2HmWeblVtfBnZJWBsSRXi4Cre8oK&#10;Jxqg1zobDQbTrCFXWEdSeQ/tVWfki4RflkqGu7L0KjCdc+QW0unSuYlntrgQ8ycn7LaShzTEP2RR&#10;i8og6BHqSgTBdq56A1VX0pGnMpxJqjMqy0qqVAOqGQ5eVbPeCqtSLSDH2yNN/v/Bytv9vWNVgd6B&#10;HiNq9Gi1E4UjVigWVBuIwQKaGuvn8F5b+If2M7V40us9lLH6tnR1/EddDHYgPh9JBhSTUE6ms8ls&#10;ApOEbTg6n46ms4iTvTy3zocvimoWhZw7dDGRK/Y3PnSuvUuM5klXxXWldbrEyVEr7dheoOdCSmXC&#10;MD3Xu/obFZ1+PMCv6z7UmJFOPe3VyCbNYERKuf0RRBvW5Hx6jjLeJBAzO4bfaCF/HKo7QQC6NoCN&#10;nHbcRSm0mza1YtLzuqHiGXQ76ubWW3ldAf5G+HAvHAYVNGL5wh2OUhNyooPE2Zbcr7/poz/mB1bO&#10;Ggx+zv3PnXCKM/3VYLJmw/EYsCFdxpOPI1zcqWVzajG7ekXgeYg1tzKJ0T/oXiwd1Y/Y0WWMCpMw&#10;ErFzHnpxFbp1xI5LtVwmJ+yGFeHGrK2M0JHjSOtD+yicPUxFnM1b6ldEzF8NR+cbXxpa7gKVVZqc&#10;yHPH6oF+7FXq7+EbEBf39J68Xr5Ui98AAAD//wMAUEsDBBQABgAIAAAAIQDlDOiP3AAAAAYBAAAP&#10;AAAAZHJzL2Rvd25yZXYueG1sTI/BTsMwDIbvSLxDZCRuLIFJYytNJ4TEASQkWKdJ3NwmtGWNU5Ks&#10;LW+POcHx82/9/pxvZ9eL0YbYedJwvVAgLNXedNRo2JePV2sQMSEZ7D1ZDd82wrY4P8sxM36iNzvu&#10;UiO4hGKGGtqUhkzKWLfWYVz4wRJnHz44TIyhkSbgxOWulzdKraTDjvhCi4N9aG193J2chvevg9pP&#10;Dp8Or8cyLKvxpfx8NlpfXsz3dyCSndPfMvzqszoU7FT5E5koeg38SOLpEgSH680tc8W8WSmQRS7/&#10;6xc/AAAA//8DAFBLAQItABQABgAIAAAAIQC2gziS/gAAAOEBAAATAAAAAAAAAAAAAAAAAAAAAABb&#10;Q29udGVudF9UeXBlc10ueG1sUEsBAi0AFAAGAAgAAAAhADj9If/WAAAAlAEAAAsAAAAAAAAAAAAA&#10;AAAALwEAAF9yZWxzLy5yZWxzUEsBAi0AFAAGAAgAAAAhAB83z3ZxAgAA8QQAAA4AAAAAAAAAAAAA&#10;AAAALgIAAGRycy9lMm9Eb2MueG1sUEsBAi0AFAAGAAgAAAAhAOUM6I/cAAAABgEAAA8AAAAAAAAA&#10;AAAAAAAAywQAAGRycy9kb3ducmV2LnhtbFBLBQYAAAAABAAEAPMAAADUBQAAAAA=&#10;" fillcolor="#b8cce4 [1300]" strokeweight=".5pt">
                <v:textbox>
                  <w:txbxContent>
                    <w:p w14:paraId="4D59087F" w14:textId="77777777" w:rsidR="001613E4" w:rsidRPr="00CB6E04" w:rsidRDefault="001613E4" w:rsidP="001613E4">
                      <w:pPr>
                        <w:rPr>
                          <w:b/>
                          <w:bCs/>
                          <w:lang w:val="en-US"/>
                        </w:rPr>
                      </w:pPr>
                      <w:r w:rsidRPr="00CB6E04">
                        <w:rPr>
                          <w:b/>
                          <w:bCs/>
                          <w:lang w:val="en-US"/>
                        </w:rPr>
                        <w:t>COLOMBIA</w:t>
                      </w:r>
                    </w:p>
                    <w:p w14:paraId="68F9AC6F" w14:textId="77777777" w:rsidR="001613E4" w:rsidRDefault="001613E4" w:rsidP="00952B53">
                      <w:pPr>
                        <w:rPr>
                          <w:lang w:val="en-US"/>
                        </w:rPr>
                      </w:pPr>
                    </w:p>
                    <w:p w14:paraId="5CF52244" w14:textId="75988D21" w:rsidR="00952B53" w:rsidRDefault="00952B53" w:rsidP="00952B53">
                      <w:pPr>
                        <w:rPr>
                          <w:lang w:val="en-US"/>
                        </w:rPr>
                      </w:pPr>
                      <w:r>
                        <w:rPr>
                          <w:lang w:val="en-US"/>
                        </w:rPr>
                        <w:t>As there is enough evidence of the intrinsic relationship between DSI and genetic resources, this should not be considered as a policy option because it completely excludes DSI form the scope of the Convention and the Nagoya Protocol.</w:t>
                      </w:r>
                    </w:p>
                    <w:p w14:paraId="786B196E" w14:textId="77777777" w:rsidR="001613E4" w:rsidRPr="00B55D4B" w:rsidRDefault="001613E4" w:rsidP="00952B53">
                      <w:pPr>
                        <w:rPr>
                          <w:lang w:val="en-US"/>
                        </w:rPr>
                      </w:pPr>
                    </w:p>
                  </w:txbxContent>
                </v:textbox>
                <w10:wrap anchorx="margin"/>
              </v:shape>
            </w:pict>
          </mc:Fallback>
        </mc:AlternateContent>
      </w:r>
    </w:p>
    <w:p w14:paraId="1D228214" w14:textId="38BE6041" w:rsidR="00952B53" w:rsidRDefault="00952B53" w:rsidP="00AD5FA3">
      <w:pPr>
        <w:spacing w:before="120" w:after="120"/>
        <w:textAlignment w:val="baseline"/>
        <w:rPr>
          <w:rFonts w:asciiTheme="majorBidi" w:hAnsiTheme="majorBidi" w:cstheme="majorBidi"/>
          <w:szCs w:val="22"/>
          <w:lang w:eastAsia="zh-CN"/>
        </w:rPr>
      </w:pPr>
    </w:p>
    <w:p w14:paraId="7A7F7A72" w14:textId="5C81D00F" w:rsidR="00952B53" w:rsidRDefault="00952B53" w:rsidP="00AD5FA3">
      <w:pPr>
        <w:spacing w:before="120" w:after="120"/>
        <w:textAlignment w:val="baseline"/>
        <w:rPr>
          <w:rFonts w:asciiTheme="majorBidi" w:hAnsiTheme="majorBidi" w:cstheme="majorBidi"/>
          <w:szCs w:val="22"/>
          <w:lang w:eastAsia="zh-CN"/>
        </w:rPr>
      </w:pPr>
    </w:p>
    <w:p w14:paraId="76CAF08B" w14:textId="77777777" w:rsidR="001613E4" w:rsidRDefault="001613E4" w:rsidP="00864900">
      <w:pPr>
        <w:pStyle w:val="Heading2"/>
        <w:tabs>
          <w:tab w:val="clear" w:pos="720"/>
        </w:tabs>
        <w:jc w:val="both"/>
        <w:rPr>
          <w:rFonts w:asciiTheme="majorBidi" w:hAnsiTheme="majorBidi" w:cstheme="majorBidi"/>
          <w:b w:val="0"/>
          <w:bCs w:val="0"/>
          <w:iCs w:val="0"/>
          <w:szCs w:val="22"/>
          <w:lang w:eastAsia="zh-CN"/>
        </w:rPr>
      </w:pPr>
    </w:p>
    <w:p w14:paraId="230E889C" w14:textId="77777777" w:rsidR="001613E4" w:rsidRDefault="001613E4" w:rsidP="00864900">
      <w:pPr>
        <w:pStyle w:val="Heading2"/>
        <w:tabs>
          <w:tab w:val="clear" w:pos="720"/>
        </w:tabs>
        <w:jc w:val="both"/>
        <w:rPr>
          <w:rFonts w:asciiTheme="majorBidi" w:hAnsiTheme="majorBidi" w:cstheme="majorBidi"/>
          <w:b w:val="0"/>
          <w:bCs w:val="0"/>
          <w:iCs w:val="0"/>
          <w:szCs w:val="22"/>
          <w:lang w:eastAsia="zh-CN"/>
        </w:rPr>
      </w:pPr>
    </w:p>
    <w:p w14:paraId="488479AC" w14:textId="2056D3A9" w:rsidR="001613E4" w:rsidRDefault="001613E4" w:rsidP="00864900">
      <w:pPr>
        <w:pStyle w:val="Heading2"/>
        <w:tabs>
          <w:tab w:val="clear" w:pos="720"/>
        </w:tabs>
        <w:jc w:val="both"/>
        <w:rPr>
          <w:rFonts w:asciiTheme="majorBidi" w:hAnsiTheme="majorBidi" w:cstheme="majorBidi"/>
          <w:b w:val="0"/>
          <w:bCs w:val="0"/>
          <w:iCs w:val="0"/>
          <w:szCs w:val="22"/>
          <w:lang w:eastAsia="zh-CN"/>
        </w:rPr>
      </w:pPr>
      <w:r>
        <w:rPr>
          <w:rFonts w:asciiTheme="majorBidi" w:hAnsiTheme="majorBidi" w:cstheme="majorBidi"/>
          <w:b w:val="0"/>
          <w:bCs w:val="0"/>
          <w:iCs w:val="0"/>
          <w:szCs w:val="22"/>
          <w:lang w:eastAsia="zh-CN"/>
        </w:rPr>
        <w:br/>
      </w:r>
    </w:p>
    <w:p w14:paraId="3E02BE94" w14:textId="0A5618D9" w:rsidR="001613E4" w:rsidRDefault="001613E4" w:rsidP="001613E4">
      <w:pPr>
        <w:rPr>
          <w:lang w:eastAsia="zh-CN"/>
        </w:rPr>
      </w:pPr>
    </w:p>
    <w:p w14:paraId="2403F195" w14:textId="77777777" w:rsidR="001613E4" w:rsidRPr="001613E4" w:rsidRDefault="001613E4" w:rsidP="001613E4">
      <w:pPr>
        <w:rPr>
          <w:lang w:eastAsia="zh-CN"/>
        </w:rPr>
      </w:pPr>
    </w:p>
    <w:p w14:paraId="378178BD" w14:textId="77777777" w:rsidR="001613E4" w:rsidRDefault="001613E4" w:rsidP="00864900">
      <w:pPr>
        <w:pStyle w:val="Heading2"/>
        <w:tabs>
          <w:tab w:val="clear" w:pos="720"/>
        </w:tabs>
        <w:jc w:val="both"/>
        <w:rPr>
          <w:rFonts w:asciiTheme="majorBidi" w:hAnsiTheme="majorBidi" w:cstheme="majorBidi"/>
          <w:b w:val="0"/>
          <w:bCs w:val="0"/>
          <w:iCs w:val="0"/>
          <w:szCs w:val="22"/>
          <w:lang w:eastAsia="zh-CN"/>
        </w:rPr>
      </w:pPr>
    </w:p>
    <w:p w14:paraId="47693958" w14:textId="46CD6D06" w:rsidR="001613E4" w:rsidRDefault="001613E4" w:rsidP="00864900">
      <w:pPr>
        <w:pStyle w:val="Heading2"/>
        <w:tabs>
          <w:tab w:val="clear" w:pos="720"/>
        </w:tabs>
        <w:jc w:val="both"/>
        <w:rPr>
          <w:rFonts w:asciiTheme="majorBidi" w:hAnsiTheme="majorBidi" w:cstheme="majorBidi"/>
          <w:b w:val="0"/>
          <w:bCs w:val="0"/>
          <w:iCs w:val="0"/>
          <w:szCs w:val="22"/>
          <w:lang w:eastAsia="zh-CN"/>
        </w:rPr>
      </w:pPr>
      <w:r>
        <w:rPr>
          <w:rFonts w:asciiTheme="majorBidi" w:hAnsiTheme="majorBidi" w:cstheme="majorBidi"/>
          <w:noProof/>
          <w:szCs w:val="22"/>
          <w:lang w:val="es-CO" w:eastAsia="es-CO"/>
        </w:rPr>
        <mc:AlternateContent>
          <mc:Choice Requires="wps">
            <w:drawing>
              <wp:anchor distT="0" distB="0" distL="114300" distR="114300" simplePos="0" relativeHeight="251671552" behindDoc="0" locked="0" layoutInCell="1" allowOverlap="1" wp14:anchorId="1634761D" wp14:editId="030F95DB">
                <wp:simplePos x="0" y="0"/>
                <wp:positionH relativeFrom="margin">
                  <wp:align>right</wp:align>
                </wp:positionH>
                <wp:positionV relativeFrom="paragraph">
                  <wp:posOffset>4623</wp:posOffset>
                </wp:positionV>
                <wp:extent cx="5695950" cy="4198924"/>
                <wp:effectExtent l="0" t="0" r="19050" b="11430"/>
                <wp:wrapNone/>
                <wp:docPr id="11" name="Cuadro de texto 11"/>
                <wp:cNvGraphicFramePr/>
                <a:graphic xmlns:a="http://schemas.openxmlformats.org/drawingml/2006/main">
                  <a:graphicData uri="http://schemas.microsoft.com/office/word/2010/wordprocessingShape">
                    <wps:wsp>
                      <wps:cNvSpPr txBox="1"/>
                      <wps:spPr>
                        <a:xfrm>
                          <a:off x="0" y="0"/>
                          <a:ext cx="5695950" cy="4198924"/>
                        </a:xfrm>
                        <a:prstGeom prst="rect">
                          <a:avLst/>
                        </a:prstGeom>
                        <a:solidFill>
                          <a:schemeClr val="accent1">
                            <a:lumMod val="40000"/>
                            <a:lumOff val="60000"/>
                          </a:schemeClr>
                        </a:solidFill>
                        <a:ln w="6350">
                          <a:solidFill>
                            <a:prstClr val="black"/>
                          </a:solidFill>
                        </a:ln>
                      </wps:spPr>
                      <wps:txbx>
                        <w:txbxContent>
                          <w:p w14:paraId="6E0463FA" w14:textId="77777777" w:rsidR="001613E4" w:rsidRPr="00CB6E04" w:rsidRDefault="001613E4" w:rsidP="001613E4">
                            <w:pPr>
                              <w:rPr>
                                <w:b/>
                                <w:bCs/>
                                <w:lang w:val="en-US"/>
                              </w:rPr>
                            </w:pPr>
                            <w:r w:rsidRPr="00CB6E04">
                              <w:rPr>
                                <w:b/>
                                <w:bCs/>
                                <w:lang w:val="en-US"/>
                              </w:rPr>
                              <w:t>COLOMBIA</w:t>
                            </w:r>
                          </w:p>
                          <w:p w14:paraId="41261BC6" w14:textId="77777777" w:rsidR="001613E4" w:rsidRDefault="001613E4" w:rsidP="00864900">
                            <w:pPr>
                              <w:rPr>
                                <w:lang w:val="en-US"/>
                              </w:rPr>
                            </w:pPr>
                          </w:p>
                          <w:p w14:paraId="170B6FEE" w14:textId="0F440FFD" w:rsidR="00125A83" w:rsidRDefault="00864900" w:rsidP="00864900">
                            <w:pPr>
                              <w:rPr>
                                <w:lang w:val="en-US"/>
                              </w:rPr>
                            </w:pPr>
                            <w:r>
                              <w:rPr>
                                <w:lang w:val="en-US"/>
                              </w:rPr>
                              <w:t xml:space="preserve">Colombia proposes an additional policy option, which results from combining the bilateral approach from the option 1 with the multilateral approach from option 2.2. In our proposal, </w:t>
                            </w:r>
                            <w:r w:rsidR="00125A83">
                              <w:rPr>
                                <w:lang w:val="en-US"/>
                              </w:rPr>
                              <w:t xml:space="preserve">the way in which </w:t>
                            </w:r>
                            <w:r>
                              <w:rPr>
                                <w:lang w:val="en-US"/>
                              </w:rPr>
                              <w:t xml:space="preserve">PIC and MAT </w:t>
                            </w:r>
                            <w:r w:rsidR="00125A83">
                              <w:rPr>
                                <w:lang w:val="en-US"/>
                              </w:rPr>
                              <w:t>are</w:t>
                            </w:r>
                            <w:r>
                              <w:rPr>
                                <w:lang w:val="en-US"/>
                              </w:rPr>
                              <w:t xml:space="preserve"> negotiated </w:t>
                            </w:r>
                            <w:r w:rsidR="00125A83">
                              <w:rPr>
                                <w:lang w:val="en-US"/>
                              </w:rPr>
                              <w:t xml:space="preserve">depends on the amount of DSI are utilized, and if the provider country and the country of origin </w:t>
                            </w:r>
                            <w:r w:rsidR="00125A83" w:rsidRPr="00125A83">
                              <w:rPr>
                                <w:lang w:val="en-US"/>
                              </w:rPr>
                              <w:t>of the genetic resource from which the DSI was obtained</w:t>
                            </w:r>
                            <w:r w:rsidR="00125A83">
                              <w:rPr>
                                <w:lang w:val="en-US"/>
                              </w:rPr>
                              <w:t xml:space="preserve"> are known:</w:t>
                            </w:r>
                          </w:p>
                          <w:p w14:paraId="5E7822EE" w14:textId="62A8B879" w:rsidR="00125A83" w:rsidRDefault="00125A83" w:rsidP="00864900">
                            <w:pPr>
                              <w:rPr>
                                <w:lang w:val="en-US"/>
                              </w:rPr>
                            </w:pPr>
                          </w:p>
                          <w:p w14:paraId="768C0A31" w14:textId="377D0D74" w:rsidR="00864900" w:rsidRPr="00125A83" w:rsidRDefault="00125A83" w:rsidP="001A2AFF">
                            <w:pPr>
                              <w:pStyle w:val="ListParagraph"/>
                              <w:numPr>
                                <w:ilvl w:val="0"/>
                                <w:numId w:val="55"/>
                              </w:numPr>
                              <w:rPr>
                                <w:lang w:val="en-US"/>
                              </w:rPr>
                            </w:pPr>
                            <w:r w:rsidRPr="00125A83">
                              <w:rPr>
                                <w:b/>
                                <w:lang w:val="en-US"/>
                              </w:rPr>
                              <w:t xml:space="preserve">For single or multiple DSI that come from a </w:t>
                            </w:r>
                            <w:r w:rsidR="00686697">
                              <w:rPr>
                                <w:b/>
                                <w:lang w:val="en-US"/>
                              </w:rPr>
                              <w:t xml:space="preserve">known </w:t>
                            </w:r>
                            <w:r w:rsidRPr="00125A83">
                              <w:rPr>
                                <w:b/>
                                <w:lang w:val="en-US"/>
                              </w:rPr>
                              <w:t xml:space="preserve">single country of origin that acts also as the provider country of the genetic resource from which the DSI </w:t>
                            </w:r>
                            <w:r w:rsidR="00772FBB">
                              <w:rPr>
                                <w:b/>
                                <w:lang w:val="en-US"/>
                              </w:rPr>
                              <w:t>was</w:t>
                            </w:r>
                            <w:r w:rsidRPr="00125A83">
                              <w:rPr>
                                <w:b/>
                                <w:lang w:val="en-US"/>
                              </w:rPr>
                              <w:t xml:space="preserve"> obtained: </w:t>
                            </w:r>
                            <w:r w:rsidRPr="00125A83">
                              <w:rPr>
                                <w:lang w:val="en-US"/>
                              </w:rPr>
                              <w:t xml:space="preserve">PIC and MAT should be negotiated </w:t>
                            </w:r>
                            <w:r w:rsidR="00864900" w:rsidRPr="00125A83">
                              <w:rPr>
                                <w:lang w:val="en-US"/>
                              </w:rPr>
                              <w:t>directly with the provider country of the genetic resource from which the DSI is obtained</w:t>
                            </w:r>
                            <w:r>
                              <w:rPr>
                                <w:lang w:val="en-US"/>
                              </w:rPr>
                              <w:t>.</w:t>
                            </w:r>
                          </w:p>
                          <w:p w14:paraId="327FE208" w14:textId="77777777" w:rsidR="00864900" w:rsidRDefault="00864900" w:rsidP="00864900">
                            <w:pPr>
                              <w:rPr>
                                <w:lang w:val="en-US"/>
                              </w:rPr>
                            </w:pPr>
                          </w:p>
                          <w:p w14:paraId="4E7D4729" w14:textId="6D8F1B8F" w:rsidR="00125A83" w:rsidRPr="00772FBB" w:rsidRDefault="00125A83" w:rsidP="00125A83">
                            <w:pPr>
                              <w:pStyle w:val="ListParagraph"/>
                              <w:numPr>
                                <w:ilvl w:val="0"/>
                                <w:numId w:val="55"/>
                              </w:numPr>
                              <w:rPr>
                                <w:lang w:val="en-US"/>
                              </w:rPr>
                            </w:pPr>
                            <w:r w:rsidRPr="00125A83">
                              <w:rPr>
                                <w:b/>
                                <w:lang w:val="en-US"/>
                              </w:rPr>
                              <w:t>When</w:t>
                            </w:r>
                            <w:r>
                              <w:rPr>
                                <w:lang w:val="en-US"/>
                              </w:rPr>
                              <w:t xml:space="preserve"> </w:t>
                            </w:r>
                            <w:r>
                              <w:rPr>
                                <w:b/>
                                <w:lang w:val="en-US"/>
                              </w:rPr>
                              <w:t xml:space="preserve">using </w:t>
                            </w:r>
                            <w:r w:rsidRPr="00125A83">
                              <w:rPr>
                                <w:b/>
                                <w:lang w:val="en-US"/>
                              </w:rPr>
                              <w:t xml:space="preserve">multiple DSI that come from </w:t>
                            </w:r>
                            <w:r>
                              <w:rPr>
                                <w:b/>
                                <w:lang w:val="en-US"/>
                              </w:rPr>
                              <w:t>different</w:t>
                            </w:r>
                            <w:r w:rsidRPr="00125A83">
                              <w:rPr>
                                <w:b/>
                                <w:lang w:val="en-US"/>
                              </w:rPr>
                              <w:t xml:space="preserve"> </w:t>
                            </w:r>
                            <w:r w:rsidR="00686697">
                              <w:rPr>
                                <w:b/>
                                <w:lang w:val="en-US"/>
                              </w:rPr>
                              <w:t xml:space="preserve">but known </w:t>
                            </w:r>
                            <w:r w:rsidRPr="00125A83">
                              <w:rPr>
                                <w:b/>
                                <w:lang w:val="en-US"/>
                              </w:rPr>
                              <w:t>countr</w:t>
                            </w:r>
                            <w:r>
                              <w:rPr>
                                <w:b/>
                                <w:lang w:val="en-US"/>
                              </w:rPr>
                              <w:t>ies</w:t>
                            </w:r>
                            <w:r w:rsidRPr="00125A83">
                              <w:rPr>
                                <w:b/>
                                <w:lang w:val="en-US"/>
                              </w:rPr>
                              <w:t xml:space="preserve"> of origin </w:t>
                            </w:r>
                            <w:r>
                              <w:rPr>
                                <w:b/>
                                <w:lang w:val="en-US"/>
                              </w:rPr>
                              <w:t>that act</w:t>
                            </w:r>
                            <w:r w:rsidRPr="00125A83">
                              <w:rPr>
                                <w:b/>
                                <w:lang w:val="en-US"/>
                              </w:rPr>
                              <w:t xml:space="preserve"> also as the provider</w:t>
                            </w:r>
                            <w:r>
                              <w:rPr>
                                <w:b/>
                                <w:lang w:val="en-US"/>
                              </w:rPr>
                              <w:t>s</w:t>
                            </w:r>
                            <w:r w:rsidRPr="00125A83">
                              <w:rPr>
                                <w:b/>
                                <w:lang w:val="en-US"/>
                              </w:rPr>
                              <w:t xml:space="preserve"> countr</w:t>
                            </w:r>
                            <w:r w:rsidR="00686697">
                              <w:rPr>
                                <w:b/>
                                <w:lang w:val="en-US"/>
                              </w:rPr>
                              <w:t xml:space="preserve">ies </w:t>
                            </w:r>
                            <w:r w:rsidRPr="00125A83">
                              <w:rPr>
                                <w:b/>
                                <w:lang w:val="en-US"/>
                              </w:rPr>
                              <w:t xml:space="preserve">of the genetic resource from which the DSI </w:t>
                            </w:r>
                            <w:r>
                              <w:rPr>
                                <w:b/>
                                <w:lang w:val="en-US"/>
                              </w:rPr>
                              <w:t>were</w:t>
                            </w:r>
                            <w:r w:rsidRPr="00125A83">
                              <w:rPr>
                                <w:b/>
                                <w:lang w:val="en-US"/>
                              </w:rPr>
                              <w:t xml:space="preserve"> obtained</w:t>
                            </w:r>
                            <w:r>
                              <w:rPr>
                                <w:b/>
                                <w:lang w:val="en-US"/>
                              </w:rPr>
                              <w:t xml:space="preserve">: </w:t>
                            </w:r>
                            <w:r>
                              <w:rPr>
                                <w:lang w:val="en-US"/>
                              </w:rPr>
                              <w:t xml:space="preserve">not PIC should be negotiated and </w:t>
                            </w:r>
                            <w:r w:rsidR="00686697">
                              <w:rPr>
                                <w:rFonts w:asciiTheme="majorBidi" w:hAnsiTheme="majorBidi" w:cstheme="majorBidi"/>
                                <w:szCs w:val="22"/>
                                <w:lang w:eastAsia="zh-CN"/>
                              </w:rPr>
                              <w:t>t</w:t>
                            </w:r>
                            <w:r w:rsidR="00686697" w:rsidRPr="00AD5FA3">
                              <w:rPr>
                                <w:rFonts w:asciiTheme="majorBidi" w:hAnsiTheme="majorBidi" w:cstheme="majorBidi"/>
                                <w:szCs w:val="22"/>
                                <w:lang w:eastAsia="zh-CN"/>
                              </w:rPr>
                              <w:t>he benefits</w:t>
                            </w:r>
                            <w:r w:rsidR="00686697">
                              <w:rPr>
                                <w:rFonts w:asciiTheme="majorBidi" w:hAnsiTheme="majorBidi" w:cstheme="majorBidi"/>
                                <w:szCs w:val="22"/>
                                <w:lang w:eastAsia="zh-CN"/>
                              </w:rPr>
                              <w:t xml:space="preserve"> </w:t>
                            </w:r>
                            <w:r w:rsidR="00686697" w:rsidRPr="00AD5FA3">
                              <w:rPr>
                                <w:rFonts w:asciiTheme="majorBidi" w:hAnsiTheme="majorBidi" w:cstheme="majorBidi"/>
                                <w:szCs w:val="22"/>
                                <w:lang w:eastAsia="zh-CN"/>
                              </w:rPr>
                              <w:t>from the use of DSI are</w:t>
                            </w:r>
                            <w:r w:rsidR="00686697">
                              <w:rPr>
                                <w:rFonts w:asciiTheme="majorBidi" w:hAnsiTheme="majorBidi" w:cstheme="majorBidi"/>
                                <w:szCs w:val="22"/>
                                <w:lang w:eastAsia="zh-CN"/>
                              </w:rPr>
                              <w:t xml:space="preserve"> </w:t>
                            </w:r>
                            <w:r w:rsidR="00686697" w:rsidRPr="00AD5FA3">
                              <w:rPr>
                                <w:rFonts w:asciiTheme="majorBidi" w:hAnsiTheme="majorBidi" w:cstheme="majorBidi"/>
                                <w:szCs w:val="22"/>
                                <w:lang w:eastAsia="zh-CN"/>
                              </w:rPr>
                              <w:t>handled by an international system that redirects them to the countr</w:t>
                            </w:r>
                            <w:r w:rsidR="00686697">
                              <w:rPr>
                                <w:rFonts w:asciiTheme="majorBidi" w:hAnsiTheme="majorBidi" w:cstheme="majorBidi"/>
                                <w:szCs w:val="22"/>
                                <w:lang w:eastAsia="zh-CN"/>
                              </w:rPr>
                              <w:t>ies</w:t>
                            </w:r>
                            <w:r w:rsidR="00686697" w:rsidRPr="00AD5FA3">
                              <w:rPr>
                                <w:rFonts w:asciiTheme="majorBidi" w:hAnsiTheme="majorBidi" w:cstheme="majorBidi"/>
                                <w:szCs w:val="22"/>
                                <w:lang w:eastAsia="zh-CN"/>
                              </w:rPr>
                              <w:t xml:space="preserve"> of origin</w:t>
                            </w:r>
                            <w:r w:rsidR="00686697">
                              <w:rPr>
                                <w:rFonts w:asciiTheme="majorBidi" w:hAnsiTheme="majorBidi" w:cstheme="majorBidi"/>
                                <w:szCs w:val="22"/>
                                <w:lang w:eastAsia="zh-CN"/>
                              </w:rPr>
                              <w:t xml:space="preserve"> </w:t>
                            </w:r>
                            <w:r w:rsidR="00686697" w:rsidRPr="00AD5FA3">
                              <w:rPr>
                                <w:rFonts w:asciiTheme="majorBidi" w:hAnsiTheme="majorBidi" w:cstheme="majorBidi"/>
                                <w:szCs w:val="22"/>
                                <w:lang w:eastAsia="zh-CN"/>
                              </w:rPr>
                              <w:t>of the genetic resource</w:t>
                            </w:r>
                            <w:r w:rsidR="00686697">
                              <w:rPr>
                                <w:rFonts w:asciiTheme="majorBidi" w:hAnsiTheme="majorBidi" w:cstheme="majorBidi"/>
                                <w:szCs w:val="22"/>
                                <w:lang w:eastAsia="zh-CN"/>
                              </w:rPr>
                              <w:t xml:space="preserve">s from which the DSI were obtained. </w:t>
                            </w:r>
                            <w:r w:rsidR="00772FBB">
                              <w:rPr>
                                <w:rFonts w:asciiTheme="majorBidi" w:hAnsiTheme="majorBidi" w:cstheme="majorBidi"/>
                                <w:szCs w:val="22"/>
                                <w:lang w:eastAsia="zh-CN"/>
                              </w:rPr>
                              <w:t xml:space="preserve">In this case, internationally standardized MAT </w:t>
                            </w:r>
                            <w:r w:rsidR="00772FBB">
                              <w:rPr>
                                <w:rFonts w:asciiTheme="majorBidi" w:hAnsiTheme="majorBidi" w:cstheme="majorBidi"/>
                                <w:szCs w:val="22"/>
                                <w:lang w:eastAsia="zh-CN"/>
                              </w:rPr>
                              <w:t>are used.</w:t>
                            </w:r>
                          </w:p>
                          <w:p w14:paraId="7B7B366A" w14:textId="77777777" w:rsidR="00772FBB" w:rsidRPr="00772FBB" w:rsidRDefault="00772FBB" w:rsidP="00772FBB">
                            <w:pPr>
                              <w:pStyle w:val="ListParagraph"/>
                              <w:rPr>
                                <w:lang w:val="en-US"/>
                              </w:rPr>
                            </w:pPr>
                          </w:p>
                          <w:p w14:paraId="26212BC5" w14:textId="46FB1CEE" w:rsidR="00772FBB" w:rsidRPr="00772FBB" w:rsidRDefault="00772FBB" w:rsidP="00125A83">
                            <w:pPr>
                              <w:pStyle w:val="ListParagraph"/>
                              <w:numPr>
                                <w:ilvl w:val="0"/>
                                <w:numId w:val="55"/>
                              </w:numPr>
                              <w:rPr>
                                <w:lang w:val="en-US"/>
                              </w:rPr>
                            </w:pPr>
                            <w:r>
                              <w:rPr>
                                <w:b/>
                                <w:lang w:val="en-US"/>
                              </w:rPr>
                              <w:t xml:space="preserve">When using </w:t>
                            </w:r>
                            <w:r w:rsidRPr="00125A83">
                              <w:rPr>
                                <w:b/>
                                <w:lang w:val="en-US"/>
                              </w:rPr>
                              <w:t>single or multiple DSI</w:t>
                            </w:r>
                            <w:r>
                              <w:rPr>
                                <w:b/>
                                <w:lang w:val="en-US"/>
                              </w:rPr>
                              <w:t xml:space="preserve"> of unknown country of origin </w:t>
                            </w:r>
                            <w:r w:rsidRPr="00125A83">
                              <w:rPr>
                                <w:b/>
                                <w:lang w:val="en-US"/>
                              </w:rPr>
                              <w:t>of the genetic resource</w:t>
                            </w:r>
                            <w:r>
                              <w:rPr>
                                <w:b/>
                                <w:lang w:val="en-US"/>
                              </w:rPr>
                              <w:t>s</w:t>
                            </w:r>
                            <w:r w:rsidRPr="00125A83">
                              <w:rPr>
                                <w:b/>
                                <w:lang w:val="en-US"/>
                              </w:rPr>
                              <w:t xml:space="preserve"> from which the DSI </w:t>
                            </w:r>
                            <w:r>
                              <w:rPr>
                                <w:b/>
                                <w:lang w:val="en-US"/>
                              </w:rPr>
                              <w:t>were</w:t>
                            </w:r>
                            <w:r w:rsidRPr="00125A83">
                              <w:rPr>
                                <w:b/>
                                <w:lang w:val="en-US"/>
                              </w:rPr>
                              <w:t xml:space="preserve"> obtained</w:t>
                            </w:r>
                            <w:r>
                              <w:rPr>
                                <w:b/>
                                <w:lang w:val="en-US"/>
                              </w:rPr>
                              <w:t xml:space="preserve">: </w:t>
                            </w:r>
                            <w:r>
                              <w:rPr>
                                <w:lang w:val="en-US"/>
                              </w:rPr>
                              <w:t xml:space="preserve">not PIC should be negotiated and </w:t>
                            </w:r>
                            <w:r>
                              <w:rPr>
                                <w:rFonts w:asciiTheme="majorBidi" w:hAnsiTheme="majorBidi" w:cstheme="majorBidi"/>
                                <w:szCs w:val="22"/>
                                <w:lang w:eastAsia="zh-CN"/>
                              </w:rPr>
                              <w:t>t</w:t>
                            </w:r>
                            <w:r w:rsidRPr="00AD5FA3">
                              <w:rPr>
                                <w:rFonts w:asciiTheme="majorBidi" w:hAnsiTheme="majorBidi" w:cstheme="majorBidi"/>
                                <w:szCs w:val="22"/>
                                <w:lang w:eastAsia="zh-CN"/>
                              </w:rPr>
                              <w:t>he benefits</w:t>
                            </w:r>
                            <w:r>
                              <w:rPr>
                                <w:rFonts w:asciiTheme="majorBidi" w:hAnsiTheme="majorBidi" w:cstheme="majorBidi"/>
                                <w:szCs w:val="22"/>
                                <w:lang w:eastAsia="zh-CN"/>
                              </w:rPr>
                              <w:t xml:space="preserve"> </w:t>
                            </w:r>
                            <w:r w:rsidRPr="00AD5FA3">
                              <w:rPr>
                                <w:rFonts w:asciiTheme="majorBidi" w:hAnsiTheme="majorBidi" w:cstheme="majorBidi"/>
                                <w:szCs w:val="22"/>
                                <w:lang w:eastAsia="zh-CN"/>
                              </w:rPr>
                              <w:t>from the use of DSI are</w:t>
                            </w:r>
                            <w:r>
                              <w:rPr>
                                <w:rFonts w:asciiTheme="majorBidi" w:hAnsiTheme="majorBidi" w:cstheme="majorBidi"/>
                                <w:szCs w:val="22"/>
                                <w:lang w:eastAsia="zh-CN"/>
                              </w:rPr>
                              <w:t xml:space="preserve"> </w:t>
                            </w:r>
                            <w:r w:rsidRPr="00AD5FA3">
                              <w:rPr>
                                <w:rFonts w:asciiTheme="majorBidi" w:hAnsiTheme="majorBidi" w:cstheme="majorBidi"/>
                                <w:szCs w:val="22"/>
                                <w:lang w:eastAsia="zh-CN"/>
                              </w:rPr>
                              <w:t xml:space="preserve">handled by an international system </w:t>
                            </w:r>
                            <w:r>
                              <w:rPr>
                                <w:rFonts w:asciiTheme="majorBidi" w:hAnsiTheme="majorBidi" w:cstheme="majorBidi"/>
                                <w:szCs w:val="22"/>
                                <w:lang w:eastAsia="zh-CN"/>
                              </w:rPr>
                              <w:t>and used for global projects for the conservation and sustainable use of biodiversity.</w:t>
                            </w:r>
                          </w:p>
                          <w:p w14:paraId="1E88AA26" w14:textId="2F97ED85" w:rsidR="00772FBB" w:rsidRPr="00772FBB" w:rsidRDefault="00772FBB" w:rsidP="00772FBB">
                            <w:pPr>
                              <w:rPr>
                                <w:lang w:val="en-US"/>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1634761D" id="Cuadro de texto 11" o:spid="_x0000_s1032" type="#_x0000_t202" style="position:absolute;left:0;text-align:left;margin-left:397.3pt;margin-top:.35pt;width:448.5pt;height:330.6pt;z-index:251671552;visibility:visible;mso-wrap-style:square;mso-height-percent:0;mso-wrap-distance-left:9pt;mso-wrap-distance-top:0;mso-wrap-distance-right:9pt;mso-wrap-distance-bottom:0;mso-position-horizontal:right;mso-position-horizontal-relative:margin;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5NBEcQIAAPEEAAAOAAAAZHJzL2Uyb0RvYy54bWysVMFuGjEQvVfqP1i+NwsUaEBZIkqUqlKa&#10;RCJVzsbrDat6Pa5t2E2/vs9eltCkp6ocjD0zfp5582YvLttas71yviKT8+HZgDNlJBWVecr594fr&#10;D+ec+SBMITQZlfNn5fnl4v27i8bO1Yi2pAvlGECMnzc259sQ7DzLvNyqWvgzssrAWZKrRcDRPWWF&#10;Ew3Qa52NBoNp1pArrCOpvIf1qnPyRcIvSyXDXVl6FZjOOXILaXVp3cQ1W1yI+ZMTdlvJQxriH7Ko&#10;RWXw6BHqSgTBdq56A1VX0pGnMpxJqjMqy0qqVAOqGQ5eVbPeCqtSLSDH2yNN/v/Bytv9vWNVgd4N&#10;OTOiRo9WO1E4YoViQbWBGDygqbF+jui1RXxoP1OLK73dwxirb0tXx3/UxeAH4c9HkgHFJIyT6Wwy&#10;m8Al4RsPZ+ez0TjiZC/XrfPhi6KaxU3OHbqYyBX7Gx+60D4kvuZJV8V1pXU6ROWolXZsL9BzIaUy&#10;YZiu6139jYrOPh7g13UfZmikM097M7JJGoxIKbc/HtGGNTmffkQZbxKImR2f32ghfxyqO0EAujaA&#10;jZx23MVdaDdtasW053VDxTPodtTp1lt5XQH+RvhwLxyEChoxfOEOS6kJOdFhx9mW3K+/2WM89AMv&#10;Zw2En3P/cyec4kx/NVDWbDgex0lJh/Hk0wgHd+rZnHrMrl4ReIZ4kF3axvig+23pqH7EjC7jq3AJ&#10;I/F2zkO/XYVuHDHjUi2XKQizYUW4MWsrI3TkONL60D4KZw+qiNq8pX5ExPyVOLrYeNPQcheorJJy&#10;Is8dqwf6MVepv4dvQBzc03OKevlSLX4DAAD//wMAUEsDBBQABgAIAAAAIQBUUs/R3AAAAAUBAAAP&#10;AAAAZHJzL2Rvd25yZXYueG1sTI9BS8NAFITvgv9heYI3u6lC2sZsiggeFARtSsHbS3ZNYrNv4+42&#10;if/e15Mehxlmvsm3s+3FaHzoHClYLhIQhmqnO2oU7MunmzWIEJE09o6Mgh8TYFtcXuSYaTfRuxl3&#10;sRFcQiFDBW2MQyZlqFtjMSzcYIi9T+ctRpa+kdrjxOW2l7dJkkqLHfFCi4N5bE193J2sgo/vQ7Kf&#10;LD4f3o6lv6vG1/LrRSt1fTU/3IOIZo5/YTjjMzoUzFS5E+kgegV8JCpYgWBvvVmxrBSk6XIDssjl&#10;f/riFwAA//8DAFBLAQItABQABgAIAAAAIQC2gziS/gAAAOEBAAATAAAAAAAAAAAAAAAAAAAAAABb&#10;Q29udGVudF9UeXBlc10ueG1sUEsBAi0AFAAGAAgAAAAhADj9If/WAAAAlAEAAAsAAAAAAAAAAAAA&#10;AAAALwEAAF9yZWxzLy5yZWxzUEsBAi0AFAAGAAgAAAAhAC3k0ERxAgAA8QQAAA4AAAAAAAAAAAAA&#10;AAAALgIAAGRycy9lMm9Eb2MueG1sUEsBAi0AFAAGAAgAAAAhAFRSz9HcAAAABQEAAA8AAAAAAAAA&#10;AAAAAAAAywQAAGRycy9kb3ducmV2LnhtbFBLBQYAAAAABAAEAPMAAADUBQAAAAA=&#10;" fillcolor="#b8cce4 [1300]" strokeweight=".5pt">
                <v:textbox>
                  <w:txbxContent>
                    <w:p w14:paraId="6E0463FA" w14:textId="77777777" w:rsidR="001613E4" w:rsidRPr="00CB6E04" w:rsidRDefault="001613E4" w:rsidP="001613E4">
                      <w:pPr>
                        <w:rPr>
                          <w:b/>
                          <w:bCs/>
                          <w:lang w:val="en-US"/>
                        </w:rPr>
                      </w:pPr>
                      <w:r w:rsidRPr="00CB6E04">
                        <w:rPr>
                          <w:b/>
                          <w:bCs/>
                          <w:lang w:val="en-US"/>
                        </w:rPr>
                        <w:t>COLOMBIA</w:t>
                      </w:r>
                    </w:p>
                    <w:p w14:paraId="41261BC6" w14:textId="77777777" w:rsidR="001613E4" w:rsidRDefault="001613E4" w:rsidP="00864900">
                      <w:pPr>
                        <w:rPr>
                          <w:lang w:val="en-US"/>
                        </w:rPr>
                      </w:pPr>
                    </w:p>
                    <w:p w14:paraId="170B6FEE" w14:textId="0F440FFD" w:rsidR="00125A83" w:rsidRDefault="00864900" w:rsidP="00864900">
                      <w:pPr>
                        <w:rPr>
                          <w:lang w:val="en-US"/>
                        </w:rPr>
                      </w:pPr>
                      <w:r>
                        <w:rPr>
                          <w:lang w:val="en-US"/>
                        </w:rPr>
                        <w:t xml:space="preserve">Colombia proposes an additional policy option, which results from combining the bilateral approach from the option 1 with the multilateral approach from option 2.2. In our proposal, </w:t>
                      </w:r>
                      <w:r w:rsidR="00125A83">
                        <w:rPr>
                          <w:lang w:val="en-US"/>
                        </w:rPr>
                        <w:t xml:space="preserve">the way in which </w:t>
                      </w:r>
                      <w:r>
                        <w:rPr>
                          <w:lang w:val="en-US"/>
                        </w:rPr>
                        <w:t xml:space="preserve">PIC and MAT </w:t>
                      </w:r>
                      <w:r w:rsidR="00125A83">
                        <w:rPr>
                          <w:lang w:val="en-US"/>
                        </w:rPr>
                        <w:t>are</w:t>
                      </w:r>
                      <w:r>
                        <w:rPr>
                          <w:lang w:val="en-US"/>
                        </w:rPr>
                        <w:t xml:space="preserve"> negotiated </w:t>
                      </w:r>
                      <w:r w:rsidR="00125A83">
                        <w:rPr>
                          <w:lang w:val="en-US"/>
                        </w:rPr>
                        <w:t xml:space="preserve">depends on the amount of DSI are utilized, and if the provider country and the country of origin </w:t>
                      </w:r>
                      <w:r w:rsidR="00125A83" w:rsidRPr="00125A83">
                        <w:rPr>
                          <w:lang w:val="en-US"/>
                        </w:rPr>
                        <w:t>of the genetic resource from which the DSI was obtained</w:t>
                      </w:r>
                      <w:r w:rsidR="00125A83">
                        <w:rPr>
                          <w:lang w:val="en-US"/>
                        </w:rPr>
                        <w:t xml:space="preserve"> are known:</w:t>
                      </w:r>
                    </w:p>
                    <w:p w14:paraId="5E7822EE" w14:textId="62A8B879" w:rsidR="00125A83" w:rsidRDefault="00125A83" w:rsidP="00864900">
                      <w:pPr>
                        <w:rPr>
                          <w:lang w:val="en-US"/>
                        </w:rPr>
                      </w:pPr>
                    </w:p>
                    <w:p w14:paraId="768C0A31" w14:textId="377D0D74" w:rsidR="00864900" w:rsidRPr="00125A83" w:rsidRDefault="00125A83" w:rsidP="001A2AFF">
                      <w:pPr>
                        <w:pStyle w:val="Prrafodelista"/>
                        <w:numPr>
                          <w:ilvl w:val="0"/>
                          <w:numId w:val="55"/>
                        </w:numPr>
                        <w:rPr>
                          <w:lang w:val="en-US"/>
                        </w:rPr>
                      </w:pPr>
                      <w:r w:rsidRPr="00125A83">
                        <w:rPr>
                          <w:b/>
                          <w:lang w:val="en-US"/>
                        </w:rPr>
                        <w:t xml:space="preserve">For single or multiple DSI that come from a </w:t>
                      </w:r>
                      <w:r w:rsidR="00686697">
                        <w:rPr>
                          <w:b/>
                          <w:lang w:val="en-US"/>
                        </w:rPr>
                        <w:t xml:space="preserve">known </w:t>
                      </w:r>
                      <w:r w:rsidRPr="00125A83">
                        <w:rPr>
                          <w:b/>
                          <w:lang w:val="en-US"/>
                        </w:rPr>
                        <w:t xml:space="preserve">single country of origin that acts also as the provider country of the genetic resource from which the DSI </w:t>
                      </w:r>
                      <w:r w:rsidR="00772FBB">
                        <w:rPr>
                          <w:b/>
                          <w:lang w:val="en-US"/>
                        </w:rPr>
                        <w:t>was</w:t>
                      </w:r>
                      <w:r w:rsidRPr="00125A83">
                        <w:rPr>
                          <w:b/>
                          <w:lang w:val="en-US"/>
                        </w:rPr>
                        <w:t xml:space="preserve"> obtained: </w:t>
                      </w:r>
                      <w:r w:rsidRPr="00125A83">
                        <w:rPr>
                          <w:lang w:val="en-US"/>
                        </w:rPr>
                        <w:t xml:space="preserve">PIC and MAT should be negotiated </w:t>
                      </w:r>
                      <w:r w:rsidR="00864900" w:rsidRPr="00125A83">
                        <w:rPr>
                          <w:lang w:val="en-US"/>
                        </w:rPr>
                        <w:t>directly with the provider country of the genetic resource from which the DSI is obtained</w:t>
                      </w:r>
                      <w:r>
                        <w:rPr>
                          <w:lang w:val="en-US"/>
                        </w:rPr>
                        <w:t>.</w:t>
                      </w:r>
                    </w:p>
                    <w:p w14:paraId="327FE208" w14:textId="77777777" w:rsidR="00864900" w:rsidRDefault="00864900" w:rsidP="00864900">
                      <w:pPr>
                        <w:rPr>
                          <w:lang w:val="en-US"/>
                        </w:rPr>
                      </w:pPr>
                    </w:p>
                    <w:p w14:paraId="4E7D4729" w14:textId="6D8F1B8F" w:rsidR="00125A83" w:rsidRPr="00772FBB" w:rsidRDefault="00125A83" w:rsidP="00125A83">
                      <w:pPr>
                        <w:pStyle w:val="Prrafodelista"/>
                        <w:numPr>
                          <w:ilvl w:val="0"/>
                          <w:numId w:val="55"/>
                        </w:numPr>
                        <w:rPr>
                          <w:lang w:val="en-US"/>
                        </w:rPr>
                      </w:pPr>
                      <w:r w:rsidRPr="00125A83">
                        <w:rPr>
                          <w:b/>
                          <w:lang w:val="en-US"/>
                        </w:rPr>
                        <w:t>When</w:t>
                      </w:r>
                      <w:r>
                        <w:rPr>
                          <w:lang w:val="en-US"/>
                        </w:rPr>
                        <w:t xml:space="preserve"> </w:t>
                      </w:r>
                      <w:r>
                        <w:rPr>
                          <w:b/>
                          <w:lang w:val="en-US"/>
                        </w:rPr>
                        <w:t xml:space="preserve">using </w:t>
                      </w:r>
                      <w:r w:rsidRPr="00125A83">
                        <w:rPr>
                          <w:b/>
                          <w:lang w:val="en-US"/>
                        </w:rPr>
                        <w:t xml:space="preserve">multiple DSI that come from </w:t>
                      </w:r>
                      <w:r>
                        <w:rPr>
                          <w:b/>
                          <w:lang w:val="en-US"/>
                        </w:rPr>
                        <w:t>different</w:t>
                      </w:r>
                      <w:r w:rsidRPr="00125A83">
                        <w:rPr>
                          <w:b/>
                          <w:lang w:val="en-US"/>
                        </w:rPr>
                        <w:t xml:space="preserve"> </w:t>
                      </w:r>
                      <w:r w:rsidR="00686697">
                        <w:rPr>
                          <w:b/>
                          <w:lang w:val="en-US"/>
                        </w:rPr>
                        <w:t xml:space="preserve">but known </w:t>
                      </w:r>
                      <w:r w:rsidRPr="00125A83">
                        <w:rPr>
                          <w:b/>
                          <w:lang w:val="en-US"/>
                        </w:rPr>
                        <w:t>countr</w:t>
                      </w:r>
                      <w:r>
                        <w:rPr>
                          <w:b/>
                          <w:lang w:val="en-US"/>
                        </w:rPr>
                        <w:t>ies</w:t>
                      </w:r>
                      <w:r w:rsidRPr="00125A83">
                        <w:rPr>
                          <w:b/>
                          <w:lang w:val="en-US"/>
                        </w:rPr>
                        <w:t xml:space="preserve"> of origin </w:t>
                      </w:r>
                      <w:r>
                        <w:rPr>
                          <w:b/>
                          <w:lang w:val="en-US"/>
                        </w:rPr>
                        <w:t>that act</w:t>
                      </w:r>
                      <w:r w:rsidRPr="00125A83">
                        <w:rPr>
                          <w:b/>
                          <w:lang w:val="en-US"/>
                        </w:rPr>
                        <w:t xml:space="preserve"> also as the provider</w:t>
                      </w:r>
                      <w:r>
                        <w:rPr>
                          <w:b/>
                          <w:lang w:val="en-US"/>
                        </w:rPr>
                        <w:t>s</w:t>
                      </w:r>
                      <w:r w:rsidRPr="00125A83">
                        <w:rPr>
                          <w:b/>
                          <w:lang w:val="en-US"/>
                        </w:rPr>
                        <w:t xml:space="preserve"> countr</w:t>
                      </w:r>
                      <w:r w:rsidR="00686697">
                        <w:rPr>
                          <w:b/>
                          <w:lang w:val="en-US"/>
                        </w:rPr>
                        <w:t xml:space="preserve">ies </w:t>
                      </w:r>
                      <w:r w:rsidRPr="00125A83">
                        <w:rPr>
                          <w:b/>
                          <w:lang w:val="en-US"/>
                        </w:rPr>
                        <w:t xml:space="preserve">of the genetic resource from which the DSI </w:t>
                      </w:r>
                      <w:r>
                        <w:rPr>
                          <w:b/>
                          <w:lang w:val="en-US"/>
                        </w:rPr>
                        <w:t>were</w:t>
                      </w:r>
                      <w:r w:rsidRPr="00125A83">
                        <w:rPr>
                          <w:b/>
                          <w:lang w:val="en-US"/>
                        </w:rPr>
                        <w:t xml:space="preserve"> obtained</w:t>
                      </w:r>
                      <w:r>
                        <w:rPr>
                          <w:b/>
                          <w:lang w:val="en-US"/>
                        </w:rPr>
                        <w:t xml:space="preserve">: </w:t>
                      </w:r>
                      <w:r>
                        <w:rPr>
                          <w:lang w:val="en-US"/>
                        </w:rPr>
                        <w:t xml:space="preserve">not PIC should be negotiated and </w:t>
                      </w:r>
                      <w:r w:rsidR="00686697">
                        <w:rPr>
                          <w:rFonts w:asciiTheme="majorBidi" w:hAnsiTheme="majorBidi" w:cstheme="majorBidi"/>
                          <w:szCs w:val="22"/>
                          <w:lang w:eastAsia="zh-CN"/>
                        </w:rPr>
                        <w:t>t</w:t>
                      </w:r>
                      <w:r w:rsidR="00686697" w:rsidRPr="00AD5FA3">
                        <w:rPr>
                          <w:rFonts w:asciiTheme="majorBidi" w:hAnsiTheme="majorBidi" w:cstheme="majorBidi"/>
                          <w:szCs w:val="22"/>
                          <w:lang w:eastAsia="zh-CN"/>
                        </w:rPr>
                        <w:t>he benefits</w:t>
                      </w:r>
                      <w:r w:rsidR="00686697">
                        <w:rPr>
                          <w:rFonts w:asciiTheme="majorBidi" w:hAnsiTheme="majorBidi" w:cstheme="majorBidi"/>
                          <w:szCs w:val="22"/>
                          <w:lang w:eastAsia="zh-CN"/>
                        </w:rPr>
                        <w:t xml:space="preserve"> </w:t>
                      </w:r>
                      <w:r w:rsidR="00686697" w:rsidRPr="00AD5FA3">
                        <w:rPr>
                          <w:rFonts w:asciiTheme="majorBidi" w:hAnsiTheme="majorBidi" w:cstheme="majorBidi"/>
                          <w:szCs w:val="22"/>
                          <w:lang w:eastAsia="zh-CN"/>
                        </w:rPr>
                        <w:t>from the use of DSI are</w:t>
                      </w:r>
                      <w:r w:rsidR="00686697">
                        <w:rPr>
                          <w:rFonts w:asciiTheme="majorBidi" w:hAnsiTheme="majorBidi" w:cstheme="majorBidi"/>
                          <w:szCs w:val="22"/>
                          <w:lang w:eastAsia="zh-CN"/>
                        </w:rPr>
                        <w:t xml:space="preserve"> </w:t>
                      </w:r>
                      <w:r w:rsidR="00686697" w:rsidRPr="00AD5FA3">
                        <w:rPr>
                          <w:rFonts w:asciiTheme="majorBidi" w:hAnsiTheme="majorBidi" w:cstheme="majorBidi"/>
                          <w:szCs w:val="22"/>
                          <w:lang w:eastAsia="zh-CN"/>
                        </w:rPr>
                        <w:t>handled by an international system that redirects them to the countr</w:t>
                      </w:r>
                      <w:r w:rsidR="00686697">
                        <w:rPr>
                          <w:rFonts w:asciiTheme="majorBidi" w:hAnsiTheme="majorBidi" w:cstheme="majorBidi"/>
                          <w:szCs w:val="22"/>
                          <w:lang w:eastAsia="zh-CN"/>
                        </w:rPr>
                        <w:t>ies</w:t>
                      </w:r>
                      <w:r w:rsidR="00686697" w:rsidRPr="00AD5FA3">
                        <w:rPr>
                          <w:rFonts w:asciiTheme="majorBidi" w:hAnsiTheme="majorBidi" w:cstheme="majorBidi"/>
                          <w:szCs w:val="22"/>
                          <w:lang w:eastAsia="zh-CN"/>
                        </w:rPr>
                        <w:t xml:space="preserve"> of origin</w:t>
                      </w:r>
                      <w:r w:rsidR="00686697">
                        <w:rPr>
                          <w:rFonts w:asciiTheme="majorBidi" w:hAnsiTheme="majorBidi" w:cstheme="majorBidi"/>
                          <w:szCs w:val="22"/>
                          <w:lang w:eastAsia="zh-CN"/>
                        </w:rPr>
                        <w:t xml:space="preserve"> </w:t>
                      </w:r>
                      <w:r w:rsidR="00686697" w:rsidRPr="00AD5FA3">
                        <w:rPr>
                          <w:rFonts w:asciiTheme="majorBidi" w:hAnsiTheme="majorBidi" w:cstheme="majorBidi"/>
                          <w:szCs w:val="22"/>
                          <w:lang w:eastAsia="zh-CN"/>
                        </w:rPr>
                        <w:t>of the genetic resource</w:t>
                      </w:r>
                      <w:r w:rsidR="00686697">
                        <w:rPr>
                          <w:rFonts w:asciiTheme="majorBidi" w:hAnsiTheme="majorBidi" w:cstheme="majorBidi"/>
                          <w:szCs w:val="22"/>
                          <w:lang w:eastAsia="zh-CN"/>
                        </w:rPr>
                        <w:t xml:space="preserve">s from which the DSI were obtained. </w:t>
                      </w:r>
                      <w:r w:rsidR="00772FBB">
                        <w:rPr>
                          <w:rFonts w:asciiTheme="majorBidi" w:hAnsiTheme="majorBidi" w:cstheme="majorBidi"/>
                          <w:szCs w:val="22"/>
                          <w:lang w:eastAsia="zh-CN"/>
                        </w:rPr>
                        <w:t xml:space="preserve">In this case, internationally standardized MAT </w:t>
                      </w:r>
                      <w:proofErr w:type="gramStart"/>
                      <w:r w:rsidR="00772FBB">
                        <w:rPr>
                          <w:rFonts w:asciiTheme="majorBidi" w:hAnsiTheme="majorBidi" w:cstheme="majorBidi"/>
                          <w:szCs w:val="22"/>
                          <w:lang w:eastAsia="zh-CN"/>
                        </w:rPr>
                        <w:t>are</w:t>
                      </w:r>
                      <w:proofErr w:type="gramEnd"/>
                      <w:r w:rsidR="00772FBB">
                        <w:rPr>
                          <w:rFonts w:asciiTheme="majorBidi" w:hAnsiTheme="majorBidi" w:cstheme="majorBidi"/>
                          <w:szCs w:val="22"/>
                          <w:lang w:eastAsia="zh-CN"/>
                        </w:rPr>
                        <w:t xml:space="preserve"> used.</w:t>
                      </w:r>
                    </w:p>
                    <w:p w14:paraId="7B7B366A" w14:textId="77777777" w:rsidR="00772FBB" w:rsidRPr="00772FBB" w:rsidRDefault="00772FBB" w:rsidP="00772FBB">
                      <w:pPr>
                        <w:pStyle w:val="Prrafodelista"/>
                        <w:rPr>
                          <w:lang w:val="en-US"/>
                        </w:rPr>
                      </w:pPr>
                    </w:p>
                    <w:p w14:paraId="26212BC5" w14:textId="46FB1CEE" w:rsidR="00772FBB" w:rsidRPr="00772FBB" w:rsidRDefault="00772FBB" w:rsidP="00125A83">
                      <w:pPr>
                        <w:pStyle w:val="Prrafodelista"/>
                        <w:numPr>
                          <w:ilvl w:val="0"/>
                          <w:numId w:val="55"/>
                        </w:numPr>
                        <w:rPr>
                          <w:lang w:val="en-US"/>
                        </w:rPr>
                      </w:pPr>
                      <w:r>
                        <w:rPr>
                          <w:b/>
                          <w:lang w:val="en-US"/>
                        </w:rPr>
                        <w:t xml:space="preserve">When using </w:t>
                      </w:r>
                      <w:r w:rsidRPr="00125A83">
                        <w:rPr>
                          <w:b/>
                          <w:lang w:val="en-US"/>
                        </w:rPr>
                        <w:t>single or multiple DSI</w:t>
                      </w:r>
                      <w:r>
                        <w:rPr>
                          <w:b/>
                          <w:lang w:val="en-US"/>
                        </w:rPr>
                        <w:t xml:space="preserve"> of unknown country of origin </w:t>
                      </w:r>
                      <w:r w:rsidRPr="00125A83">
                        <w:rPr>
                          <w:b/>
                          <w:lang w:val="en-US"/>
                        </w:rPr>
                        <w:t>of the genetic resource</w:t>
                      </w:r>
                      <w:r>
                        <w:rPr>
                          <w:b/>
                          <w:lang w:val="en-US"/>
                        </w:rPr>
                        <w:t>s</w:t>
                      </w:r>
                      <w:r w:rsidRPr="00125A83">
                        <w:rPr>
                          <w:b/>
                          <w:lang w:val="en-US"/>
                        </w:rPr>
                        <w:t xml:space="preserve"> from which the DSI </w:t>
                      </w:r>
                      <w:r>
                        <w:rPr>
                          <w:b/>
                          <w:lang w:val="en-US"/>
                        </w:rPr>
                        <w:t>were</w:t>
                      </w:r>
                      <w:r w:rsidRPr="00125A83">
                        <w:rPr>
                          <w:b/>
                          <w:lang w:val="en-US"/>
                        </w:rPr>
                        <w:t xml:space="preserve"> obtained</w:t>
                      </w:r>
                      <w:r>
                        <w:rPr>
                          <w:b/>
                          <w:lang w:val="en-US"/>
                        </w:rPr>
                        <w:t xml:space="preserve">: </w:t>
                      </w:r>
                      <w:r>
                        <w:rPr>
                          <w:lang w:val="en-US"/>
                        </w:rPr>
                        <w:t xml:space="preserve">not PIC should be negotiated and </w:t>
                      </w:r>
                      <w:r>
                        <w:rPr>
                          <w:rFonts w:asciiTheme="majorBidi" w:hAnsiTheme="majorBidi" w:cstheme="majorBidi"/>
                          <w:szCs w:val="22"/>
                          <w:lang w:eastAsia="zh-CN"/>
                        </w:rPr>
                        <w:t>t</w:t>
                      </w:r>
                      <w:r w:rsidRPr="00AD5FA3">
                        <w:rPr>
                          <w:rFonts w:asciiTheme="majorBidi" w:hAnsiTheme="majorBidi" w:cstheme="majorBidi"/>
                          <w:szCs w:val="22"/>
                          <w:lang w:eastAsia="zh-CN"/>
                        </w:rPr>
                        <w:t>he benefits</w:t>
                      </w:r>
                      <w:r>
                        <w:rPr>
                          <w:rFonts w:asciiTheme="majorBidi" w:hAnsiTheme="majorBidi" w:cstheme="majorBidi"/>
                          <w:szCs w:val="22"/>
                          <w:lang w:eastAsia="zh-CN"/>
                        </w:rPr>
                        <w:t xml:space="preserve"> </w:t>
                      </w:r>
                      <w:r w:rsidRPr="00AD5FA3">
                        <w:rPr>
                          <w:rFonts w:asciiTheme="majorBidi" w:hAnsiTheme="majorBidi" w:cstheme="majorBidi"/>
                          <w:szCs w:val="22"/>
                          <w:lang w:eastAsia="zh-CN"/>
                        </w:rPr>
                        <w:t>from the use of DSI are</w:t>
                      </w:r>
                      <w:r>
                        <w:rPr>
                          <w:rFonts w:asciiTheme="majorBidi" w:hAnsiTheme="majorBidi" w:cstheme="majorBidi"/>
                          <w:szCs w:val="22"/>
                          <w:lang w:eastAsia="zh-CN"/>
                        </w:rPr>
                        <w:t xml:space="preserve"> </w:t>
                      </w:r>
                      <w:r w:rsidRPr="00AD5FA3">
                        <w:rPr>
                          <w:rFonts w:asciiTheme="majorBidi" w:hAnsiTheme="majorBidi" w:cstheme="majorBidi"/>
                          <w:szCs w:val="22"/>
                          <w:lang w:eastAsia="zh-CN"/>
                        </w:rPr>
                        <w:t xml:space="preserve">handled by an international system </w:t>
                      </w:r>
                      <w:r>
                        <w:rPr>
                          <w:rFonts w:asciiTheme="majorBidi" w:hAnsiTheme="majorBidi" w:cstheme="majorBidi"/>
                          <w:szCs w:val="22"/>
                          <w:lang w:eastAsia="zh-CN"/>
                        </w:rPr>
                        <w:t>and used for global projects for the conservation and sustainable use of biodiversity.</w:t>
                      </w:r>
                    </w:p>
                    <w:p w14:paraId="1E88AA26" w14:textId="2F97ED85" w:rsidR="00772FBB" w:rsidRPr="00772FBB" w:rsidRDefault="00772FBB" w:rsidP="00772FBB">
                      <w:pPr>
                        <w:rPr>
                          <w:lang w:val="en-US"/>
                        </w:rPr>
                      </w:pPr>
                    </w:p>
                  </w:txbxContent>
                </v:textbox>
                <w10:wrap anchorx="margin"/>
              </v:shape>
            </w:pict>
          </mc:Fallback>
        </mc:AlternateContent>
      </w:r>
    </w:p>
    <w:p w14:paraId="1A5349BC" w14:textId="77777777" w:rsidR="001613E4" w:rsidRDefault="001613E4" w:rsidP="00864900">
      <w:pPr>
        <w:pStyle w:val="Heading2"/>
        <w:tabs>
          <w:tab w:val="clear" w:pos="720"/>
        </w:tabs>
        <w:jc w:val="both"/>
        <w:rPr>
          <w:rFonts w:asciiTheme="majorBidi" w:hAnsiTheme="majorBidi" w:cstheme="majorBidi"/>
          <w:b w:val="0"/>
          <w:bCs w:val="0"/>
          <w:iCs w:val="0"/>
          <w:szCs w:val="22"/>
          <w:lang w:eastAsia="zh-CN"/>
        </w:rPr>
      </w:pPr>
    </w:p>
    <w:p w14:paraId="29EB0BA7" w14:textId="2A2F8C89" w:rsidR="001613E4" w:rsidRDefault="001613E4" w:rsidP="00864900">
      <w:pPr>
        <w:pStyle w:val="Heading2"/>
        <w:tabs>
          <w:tab w:val="clear" w:pos="720"/>
        </w:tabs>
        <w:jc w:val="both"/>
        <w:rPr>
          <w:rFonts w:asciiTheme="majorBidi" w:hAnsiTheme="majorBidi" w:cstheme="majorBidi"/>
          <w:b w:val="0"/>
          <w:bCs w:val="0"/>
          <w:iCs w:val="0"/>
          <w:szCs w:val="22"/>
          <w:lang w:eastAsia="zh-CN"/>
        </w:rPr>
      </w:pPr>
    </w:p>
    <w:p w14:paraId="3D124CCC" w14:textId="46DE50A3" w:rsidR="001613E4" w:rsidRDefault="001613E4" w:rsidP="00864900">
      <w:pPr>
        <w:pStyle w:val="Heading2"/>
        <w:tabs>
          <w:tab w:val="clear" w:pos="720"/>
        </w:tabs>
        <w:jc w:val="both"/>
        <w:rPr>
          <w:rFonts w:asciiTheme="majorBidi" w:hAnsiTheme="majorBidi" w:cstheme="majorBidi"/>
          <w:b w:val="0"/>
          <w:bCs w:val="0"/>
          <w:iCs w:val="0"/>
          <w:szCs w:val="22"/>
          <w:lang w:eastAsia="zh-CN"/>
        </w:rPr>
      </w:pPr>
    </w:p>
    <w:p w14:paraId="11EEAE02" w14:textId="73DED63A" w:rsidR="001613E4" w:rsidRDefault="001613E4" w:rsidP="00864900">
      <w:pPr>
        <w:pStyle w:val="Heading2"/>
        <w:tabs>
          <w:tab w:val="clear" w:pos="720"/>
        </w:tabs>
        <w:jc w:val="both"/>
        <w:rPr>
          <w:rFonts w:asciiTheme="majorBidi" w:hAnsiTheme="majorBidi" w:cstheme="majorBidi"/>
          <w:b w:val="0"/>
          <w:bCs w:val="0"/>
          <w:iCs w:val="0"/>
          <w:szCs w:val="22"/>
          <w:lang w:eastAsia="zh-CN"/>
        </w:rPr>
      </w:pPr>
    </w:p>
    <w:p w14:paraId="7C22B51C" w14:textId="77777777" w:rsidR="001613E4" w:rsidRDefault="001613E4" w:rsidP="00864900">
      <w:pPr>
        <w:pStyle w:val="Heading2"/>
        <w:tabs>
          <w:tab w:val="clear" w:pos="720"/>
        </w:tabs>
        <w:jc w:val="both"/>
        <w:rPr>
          <w:rFonts w:asciiTheme="majorBidi" w:hAnsiTheme="majorBidi" w:cstheme="majorBidi"/>
          <w:b w:val="0"/>
          <w:bCs w:val="0"/>
          <w:iCs w:val="0"/>
          <w:szCs w:val="22"/>
          <w:lang w:eastAsia="zh-CN"/>
        </w:rPr>
      </w:pPr>
    </w:p>
    <w:p w14:paraId="017D5EF4" w14:textId="6506C269" w:rsidR="00864900" w:rsidRDefault="00864900" w:rsidP="00864900">
      <w:pPr>
        <w:pStyle w:val="Heading2"/>
        <w:tabs>
          <w:tab w:val="clear" w:pos="720"/>
        </w:tabs>
        <w:jc w:val="both"/>
        <w:rPr>
          <w:rFonts w:asciiTheme="majorBidi" w:hAnsiTheme="majorBidi" w:cstheme="majorBidi"/>
          <w:b w:val="0"/>
          <w:bCs w:val="0"/>
          <w:iCs w:val="0"/>
          <w:szCs w:val="22"/>
          <w:lang w:eastAsia="zh-CN"/>
        </w:rPr>
      </w:pPr>
    </w:p>
    <w:p w14:paraId="6E181EE9" w14:textId="2D308328" w:rsidR="00864900" w:rsidRDefault="00864900" w:rsidP="00864900">
      <w:pPr>
        <w:rPr>
          <w:rFonts w:eastAsia="Malgun Gothic"/>
          <w:lang w:eastAsia="zh-CN"/>
        </w:rPr>
      </w:pPr>
    </w:p>
    <w:p w14:paraId="1D733B84" w14:textId="6A055F08" w:rsidR="00864900" w:rsidRDefault="00864900" w:rsidP="00864900">
      <w:pPr>
        <w:rPr>
          <w:rFonts w:eastAsia="Malgun Gothic"/>
          <w:lang w:eastAsia="zh-CN"/>
        </w:rPr>
      </w:pPr>
    </w:p>
    <w:p w14:paraId="6B1BAE77" w14:textId="6A097478" w:rsidR="00864900" w:rsidRDefault="00864900" w:rsidP="00864900">
      <w:pPr>
        <w:rPr>
          <w:rFonts w:eastAsia="Malgun Gothic"/>
          <w:lang w:eastAsia="zh-CN"/>
        </w:rPr>
      </w:pPr>
    </w:p>
    <w:p w14:paraId="07C6013B" w14:textId="19331952" w:rsidR="00864900" w:rsidRDefault="00864900" w:rsidP="00864900">
      <w:pPr>
        <w:rPr>
          <w:rFonts w:eastAsia="Malgun Gothic"/>
          <w:lang w:eastAsia="zh-CN"/>
        </w:rPr>
      </w:pPr>
    </w:p>
    <w:p w14:paraId="585F1F00" w14:textId="5F020975" w:rsidR="00864900" w:rsidRDefault="00864900" w:rsidP="00864900">
      <w:pPr>
        <w:rPr>
          <w:rFonts w:eastAsia="Malgun Gothic"/>
          <w:lang w:eastAsia="zh-CN"/>
        </w:rPr>
      </w:pPr>
    </w:p>
    <w:p w14:paraId="6C31BB0C" w14:textId="78638E11" w:rsidR="00864900" w:rsidRDefault="00864900" w:rsidP="00864900">
      <w:pPr>
        <w:rPr>
          <w:rFonts w:eastAsia="Malgun Gothic"/>
          <w:lang w:eastAsia="zh-CN"/>
        </w:rPr>
      </w:pPr>
    </w:p>
    <w:p w14:paraId="1E4E1FD5" w14:textId="34EAF95B" w:rsidR="00864900" w:rsidRDefault="00864900" w:rsidP="00864900">
      <w:pPr>
        <w:rPr>
          <w:rFonts w:eastAsia="Malgun Gothic"/>
          <w:lang w:eastAsia="zh-CN"/>
        </w:rPr>
      </w:pPr>
    </w:p>
    <w:p w14:paraId="356CF160" w14:textId="63E3F448" w:rsidR="00864900" w:rsidRDefault="00864900" w:rsidP="00864900">
      <w:pPr>
        <w:rPr>
          <w:rFonts w:eastAsia="Malgun Gothic"/>
          <w:lang w:eastAsia="zh-CN"/>
        </w:rPr>
      </w:pPr>
    </w:p>
    <w:p w14:paraId="3B1F61B2" w14:textId="418684FD" w:rsidR="00864900" w:rsidRDefault="00864900" w:rsidP="00864900">
      <w:pPr>
        <w:rPr>
          <w:rFonts w:eastAsia="Malgun Gothic"/>
          <w:lang w:eastAsia="zh-CN"/>
        </w:rPr>
      </w:pPr>
    </w:p>
    <w:p w14:paraId="60A8B520" w14:textId="2A6B63D4" w:rsidR="00864900" w:rsidRDefault="00864900" w:rsidP="00864900">
      <w:pPr>
        <w:rPr>
          <w:rFonts w:eastAsia="Malgun Gothic"/>
          <w:lang w:eastAsia="zh-CN"/>
        </w:rPr>
      </w:pPr>
    </w:p>
    <w:p w14:paraId="74E18106" w14:textId="2B06ECDC" w:rsidR="00864900" w:rsidRDefault="00864900" w:rsidP="00864900">
      <w:pPr>
        <w:rPr>
          <w:rFonts w:eastAsia="Malgun Gothic"/>
          <w:lang w:eastAsia="zh-CN"/>
        </w:rPr>
      </w:pPr>
    </w:p>
    <w:p w14:paraId="43B98D29" w14:textId="6E974F47" w:rsidR="00864900" w:rsidRDefault="00864900" w:rsidP="00864900">
      <w:pPr>
        <w:rPr>
          <w:rFonts w:eastAsia="Malgun Gothic"/>
          <w:lang w:eastAsia="zh-CN"/>
        </w:rPr>
      </w:pPr>
    </w:p>
    <w:p w14:paraId="3DC95A84" w14:textId="341FB376" w:rsidR="00864900" w:rsidRDefault="00864900" w:rsidP="00864900">
      <w:pPr>
        <w:rPr>
          <w:rFonts w:eastAsia="Malgun Gothic"/>
          <w:lang w:eastAsia="zh-CN"/>
        </w:rPr>
      </w:pPr>
    </w:p>
    <w:p w14:paraId="3F3494E0" w14:textId="522EAB38" w:rsidR="00864900" w:rsidRDefault="00864900" w:rsidP="00864900">
      <w:pPr>
        <w:rPr>
          <w:rFonts w:eastAsia="Malgun Gothic"/>
          <w:lang w:eastAsia="zh-CN"/>
        </w:rPr>
      </w:pPr>
    </w:p>
    <w:p w14:paraId="636B52EA" w14:textId="4667EF55" w:rsidR="00864900" w:rsidRDefault="00864900" w:rsidP="00864900">
      <w:pPr>
        <w:rPr>
          <w:rFonts w:eastAsia="Malgun Gothic"/>
          <w:lang w:eastAsia="zh-CN"/>
        </w:rPr>
      </w:pPr>
    </w:p>
    <w:p w14:paraId="1C557CAD" w14:textId="183FB11A" w:rsidR="00864900" w:rsidRDefault="00864900" w:rsidP="00864900">
      <w:pPr>
        <w:rPr>
          <w:rFonts w:eastAsia="Malgun Gothic"/>
          <w:lang w:eastAsia="zh-CN"/>
        </w:rPr>
      </w:pPr>
    </w:p>
    <w:p w14:paraId="5E79ED0A" w14:textId="6969F499" w:rsidR="00864900" w:rsidRDefault="00864900" w:rsidP="00864900">
      <w:pPr>
        <w:rPr>
          <w:rFonts w:eastAsia="Malgun Gothic"/>
          <w:lang w:eastAsia="zh-CN"/>
        </w:rPr>
      </w:pPr>
    </w:p>
    <w:p w14:paraId="51B96800" w14:textId="544838E7" w:rsidR="009D3059" w:rsidRPr="00AD5FA3" w:rsidRDefault="009D3059" w:rsidP="00AD5FA3">
      <w:pPr>
        <w:pStyle w:val="Heading2"/>
        <w:numPr>
          <w:ilvl w:val="0"/>
          <w:numId w:val="53"/>
        </w:numPr>
        <w:tabs>
          <w:tab w:val="clear" w:pos="720"/>
        </w:tabs>
        <w:ind w:left="0" w:hanging="357"/>
        <w:rPr>
          <w:rFonts w:asciiTheme="majorBidi" w:eastAsia="Malgun Gothic" w:hAnsiTheme="majorBidi" w:cstheme="majorBidi"/>
          <w:szCs w:val="22"/>
        </w:rPr>
      </w:pPr>
      <w:r w:rsidRPr="00AD5FA3">
        <w:rPr>
          <w:rFonts w:asciiTheme="majorBidi" w:eastAsia="Malgun Gothic" w:hAnsiTheme="majorBidi" w:cstheme="majorBidi"/>
          <w:szCs w:val="22"/>
        </w:rPr>
        <w:t>Typology of criteria to consider for policy options</w:t>
      </w:r>
    </w:p>
    <w:p w14:paraId="7F80E598" w14:textId="77777777" w:rsidR="001613E4" w:rsidRDefault="001613E4" w:rsidP="00AD5FA3">
      <w:pPr>
        <w:pStyle w:val="paragraph"/>
        <w:keepNext/>
        <w:spacing w:before="120" w:beforeAutospacing="0" w:after="120" w:afterAutospacing="0"/>
        <w:textAlignment w:val="baseline"/>
        <w:rPr>
          <w:rStyle w:val="normaltextrun"/>
          <w:rFonts w:asciiTheme="majorBidi" w:hAnsiTheme="majorBidi" w:cstheme="majorBidi"/>
          <w:i/>
          <w:color w:val="000000"/>
          <w:sz w:val="22"/>
          <w:szCs w:val="22"/>
          <w:shd w:val="clear" w:color="auto" w:fill="FFFFFF"/>
          <w:lang w:val="en-GB"/>
        </w:rPr>
      </w:pPr>
    </w:p>
    <w:p w14:paraId="6835AA2E" w14:textId="77777777" w:rsidR="001613E4" w:rsidRDefault="001613E4" w:rsidP="00AD5FA3">
      <w:pPr>
        <w:pStyle w:val="paragraph"/>
        <w:keepNext/>
        <w:spacing w:before="120" w:beforeAutospacing="0" w:after="120" w:afterAutospacing="0"/>
        <w:textAlignment w:val="baseline"/>
        <w:rPr>
          <w:rStyle w:val="normaltextrun"/>
          <w:rFonts w:asciiTheme="majorBidi" w:hAnsiTheme="majorBidi" w:cstheme="majorBidi"/>
          <w:i/>
          <w:color w:val="000000"/>
          <w:sz w:val="22"/>
          <w:szCs w:val="22"/>
          <w:shd w:val="clear" w:color="auto" w:fill="FFFFFF"/>
          <w:lang w:val="en-GB"/>
        </w:rPr>
      </w:pPr>
    </w:p>
    <w:p w14:paraId="50D7A848" w14:textId="0EF5010B" w:rsidR="009D3059" w:rsidRPr="00AD5FA3" w:rsidRDefault="009D3059" w:rsidP="00AD5FA3">
      <w:pPr>
        <w:pStyle w:val="paragraph"/>
        <w:keepNext/>
        <w:spacing w:before="120" w:beforeAutospacing="0" w:after="120" w:afterAutospacing="0"/>
        <w:textAlignment w:val="baseline"/>
        <w:rPr>
          <w:rStyle w:val="normaltextrun"/>
          <w:rFonts w:asciiTheme="majorBidi" w:hAnsiTheme="majorBidi" w:cstheme="majorBidi"/>
          <w:sz w:val="22"/>
          <w:szCs w:val="22"/>
          <w:lang w:val="en-GB"/>
        </w:rPr>
      </w:pPr>
      <w:r w:rsidRPr="00AD5FA3">
        <w:rPr>
          <w:rStyle w:val="normaltextrun"/>
          <w:rFonts w:asciiTheme="majorBidi" w:hAnsiTheme="majorBidi" w:cstheme="majorBidi"/>
          <w:i/>
          <w:color w:val="000000"/>
          <w:sz w:val="22"/>
          <w:szCs w:val="22"/>
          <w:shd w:val="clear" w:color="auto" w:fill="FFFFFF"/>
          <w:lang w:val="en-GB"/>
        </w:rPr>
        <w:t>Background</w:t>
      </w:r>
    </w:p>
    <w:p w14:paraId="7C5FBBA7" w14:textId="22E7A943" w:rsidR="009D3059" w:rsidRPr="00AD5FA3" w:rsidRDefault="009D3059" w:rsidP="00B55D4B">
      <w:pPr>
        <w:pStyle w:val="paragraph"/>
        <w:spacing w:before="120" w:beforeAutospacing="0" w:after="120" w:afterAutospacing="0"/>
        <w:textAlignment w:val="baseline"/>
        <w:rPr>
          <w:rFonts w:asciiTheme="majorBidi" w:hAnsiTheme="majorBidi" w:cstheme="majorBidi"/>
          <w:sz w:val="22"/>
          <w:szCs w:val="22"/>
          <w:lang w:val="en-GB"/>
        </w:rPr>
      </w:pPr>
      <w:r w:rsidRPr="00AD5FA3">
        <w:rPr>
          <w:rStyle w:val="normaltextrun"/>
          <w:rFonts w:asciiTheme="majorBidi" w:hAnsiTheme="majorBidi" w:cstheme="majorBidi"/>
          <w:sz w:val="22"/>
          <w:szCs w:val="22"/>
          <w:lang w:val="en-GB"/>
        </w:rPr>
        <w:t>Several common key criteria came up in publications on DSI:</w:t>
      </w:r>
    </w:p>
    <w:p w14:paraId="7FAEEC47" w14:textId="6A707D28" w:rsidR="009D3059" w:rsidRPr="00AD5FA3" w:rsidRDefault="009D3059" w:rsidP="00AD5FA3">
      <w:pPr>
        <w:pStyle w:val="paragraph"/>
        <w:numPr>
          <w:ilvl w:val="0"/>
          <w:numId w:val="33"/>
        </w:numPr>
        <w:spacing w:before="0" w:beforeAutospacing="0" w:after="120" w:afterAutospacing="0"/>
        <w:ind w:left="567" w:firstLine="0"/>
        <w:textAlignment w:val="baseline"/>
        <w:rPr>
          <w:rStyle w:val="normaltextrun"/>
        </w:rPr>
      </w:pPr>
      <w:r w:rsidRPr="00AD5FA3">
        <w:rPr>
          <w:rStyle w:val="normaltextrun"/>
          <w:rFonts w:asciiTheme="majorBidi" w:hAnsiTheme="majorBidi" w:cstheme="majorBidi"/>
          <w:sz w:val="22"/>
          <w:szCs w:val="22"/>
          <w:lang w:val="en-GB"/>
        </w:rPr>
        <w:t xml:space="preserve">Fair and equitable sharing of benefits from the use of DSI from genetic </w:t>
      </w:r>
      <w:proofErr w:type="gramStart"/>
      <w:r w:rsidRPr="00AD5FA3">
        <w:rPr>
          <w:rStyle w:val="normaltextrun"/>
          <w:rFonts w:asciiTheme="majorBidi" w:hAnsiTheme="majorBidi" w:cstheme="majorBidi"/>
          <w:sz w:val="22"/>
          <w:szCs w:val="22"/>
          <w:lang w:val="en-GB"/>
        </w:rPr>
        <w:t>resources</w:t>
      </w:r>
      <w:r w:rsidR="00B03A8C" w:rsidRPr="00D11AF5">
        <w:rPr>
          <w:rStyle w:val="normaltextrun"/>
          <w:rFonts w:asciiTheme="majorBidi" w:hAnsiTheme="majorBidi" w:cstheme="majorBidi"/>
          <w:sz w:val="22"/>
          <w:szCs w:val="22"/>
          <w:lang w:val="en-GB"/>
        </w:rPr>
        <w:t>;</w:t>
      </w:r>
      <w:proofErr w:type="gramEnd"/>
    </w:p>
    <w:p w14:paraId="74AB4E4F" w14:textId="2310F7F9" w:rsidR="009D3059" w:rsidRPr="00AD5FA3" w:rsidRDefault="009D3059" w:rsidP="00AD5FA3">
      <w:pPr>
        <w:pStyle w:val="paragraph"/>
        <w:numPr>
          <w:ilvl w:val="0"/>
          <w:numId w:val="33"/>
        </w:numPr>
        <w:spacing w:before="0" w:beforeAutospacing="0" w:after="120" w:afterAutospacing="0"/>
        <w:ind w:left="567" w:firstLine="0"/>
        <w:textAlignment w:val="baseline"/>
        <w:rPr>
          <w:rStyle w:val="normaltextrun"/>
        </w:rPr>
      </w:pPr>
      <w:r w:rsidRPr="00AD5FA3">
        <w:rPr>
          <w:rStyle w:val="normaltextrun"/>
          <w:rFonts w:asciiTheme="majorBidi" w:hAnsiTheme="majorBidi" w:cstheme="majorBidi"/>
          <w:sz w:val="22"/>
          <w:szCs w:val="22"/>
          <w:lang w:val="en-GB"/>
        </w:rPr>
        <w:t xml:space="preserve">Open </w:t>
      </w:r>
      <w:proofErr w:type="gramStart"/>
      <w:r w:rsidRPr="00AD5FA3">
        <w:rPr>
          <w:rStyle w:val="normaltextrun"/>
          <w:rFonts w:asciiTheme="majorBidi" w:hAnsiTheme="majorBidi" w:cstheme="majorBidi"/>
          <w:sz w:val="22"/>
          <w:szCs w:val="22"/>
          <w:lang w:val="en-GB"/>
        </w:rPr>
        <w:t>data</w:t>
      </w:r>
      <w:r w:rsidR="00B03A8C" w:rsidRPr="00D11AF5">
        <w:rPr>
          <w:rStyle w:val="normaltextrun"/>
          <w:rFonts w:asciiTheme="majorBidi" w:hAnsiTheme="majorBidi" w:cstheme="majorBidi"/>
          <w:sz w:val="22"/>
          <w:szCs w:val="22"/>
          <w:lang w:val="en-GB"/>
        </w:rPr>
        <w:t>;</w:t>
      </w:r>
      <w:proofErr w:type="gramEnd"/>
    </w:p>
    <w:p w14:paraId="6AE829E7" w14:textId="43158A7E" w:rsidR="009D3059" w:rsidRPr="00AD5FA3" w:rsidRDefault="009D3059" w:rsidP="00AD5FA3">
      <w:pPr>
        <w:pStyle w:val="paragraph"/>
        <w:numPr>
          <w:ilvl w:val="0"/>
          <w:numId w:val="33"/>
        </w:numPr>
        <w:spacing w:before="0" w:beforeAutospacing="0" w:after="120" w:afterAutospacing="0"/>
        <w:ind w:left="567" w:firstLine="0"/>
        <w:textAlignment w:val="baseline"/>
        <w:rPr>
          <w:rStyle w:val="normaltextrun"/>
          <w:sz w:val="22"/>
          <w:szCs w:val="22"/>
          <w:lang w:val="en-GB"/>
        </w:rPr>
      </w:pPr>
      <w:r w:rsidRPr="00AD5FA3">
        <w:rPr>
          <w:rStyle w:val="normaltextrun"/>
          <w:rFonts w:asciiTheme="majorBidi" w:hAnsiTheme="majorBidi" w:cstheme="majorBidi"/>
          <w:sz w:val="22"/>
          <w:szCs w:val="22"/>
          <w:lang w:val="en-GB"/>
        </w:rPr>
        <w:t xml:space="preserve">Contribution to conservation and sustainable use of </w:t>
      </w:r>
      <w:proofErr w:type="gramStart"/>
      <w:r w:rsidRPr="00AD5FA3">
        <w:rPr>
          <w:rStyle w:val="normaltextrun"/>
          <w:rFonts w:asciiTheme="majorBidi" w:hAnsiTheme="majorBidi" w:cstheme="majorBidi"/>
          <w:sz w:val="22"/>
          <w:szCs w:val="22"/>
          <w:lang w:val="en-GB"/>
        </w:rPr>
        <w:t>biodiversity</w:t>
      </w:r>
      <w:r w:rsidR="00B03A8C" w:rsidRPr="00D11AF5">
        <w:rPr>
          <w:rStyle w:val="normaltextrun"/>
          <w:rFonts w:asciiTheme="majorBidi" w:hAnsiTheme="majorBidi" w:cstheme="majorBidi"/>
          <w:sz w:val="22"/>
          <w:szCs w:val="22"/>
          <w:lang w:val="en-GB"/>
        </w:rPr>
        <w:t>;</w:t>
      </w:r>
      <w:proofErr w:type="gramEnd"/>
    </w:p>
    <w:p w14:paraId="679C70D6" w14:textId="20FA866E" w:rsidR="009D3059" w:rsidRPr="00AD5FA3" w:rsidRDefault="009D3059" w:rsidP="00AD5FA3">
      <w:pPr>
        <w:pStyle w:val="paragraph"/>
        <w:numPr>
          <w:ilvl w:val="0"/>
          <w:numId w:val="33"/>
        </w:numPr>
        <w:spacing w:before="0" w:beforeAutospacing="0" w:after="120" w:afterAutospacing="0"/>
        <w:ind w:left="567" w:firstLine="0"/>
        <w:textAlignment w:val="baseline"/>
        <w:rPr>
          <w:rStyle w:val="normaltextrun"/>
          <w:sz w:val="22"/>
          <w:szCs w:val="22"/>
          <w:lang w:val="en-GB"/>
        </w:rPr>
      </w:pPr>
      <w:r w:rsidRPr="00AD5FA3">
        <w:rPr>
          <w:rStyle w:val="normaltextrun"/>
          <w:rFonts w:asciiTheme="majorBidi" w:hAnsiTheme="majorBidi" w:cstheme="majorBidi"/>
          <w:sz w:val="22"/>
          <w:szCs w:val="22"/>
          <w:lang w:val="en-GB"/>
        </w:rPr>
        <w:t xml:space="preserve">Linking across biodiversity regimes and international </w:t>
      </w:r>
      <w:proofErr w:type="gramStart"/>
      <w:r w:rsidRPr="00AD5FA3">
        <w:rPr>
          <w:rStyle w:val="normaltextrun"/>
          <w:rFonts w:asciiTheme="majorBidi" w:hAnsiTheme="majorBidi" w:cstheme="majorBidi"/>
          <w:sz w:val="22"/>
          <w:szCs w:val="22"/>
          <w:lang w:val="en-GB"/>
        </w:rPr>
        <w:t>for</w:t>
      </w:r>
      <w:r w:rsidR="00033341" w:rsidRPr="00AD5FA3">
        <w:rPr>
          <w:rStyle w:val="normaltextrun"/>
        </w:rPr>
        <w:t>ums</w:t>
      </w:r>
      <w:r w:rsidR="00B03A8C" w:rsidRPr="00AD5FA3">
        <w:rPr>
          <w:rStyle w:val="normaltextrun"/>
        </w:rPr>
        <w:t>;</w:t>
      </w:r>
      <w:proofErr w:type="gramEnd"/>
    </w:p>
    <w:p w14:paraId="77A1AD90" w14:textId="1D7E016C" w:rsidR="009D3059" w:rsidRPr="00AD5FA3" w:rsidRDefault="009D3059" w:rsidP="00AD5FA3">
      <w:pPr>
        <w:pStyle w:val="paragraph"/>
        <w:numPr>
          <w:ilvl w:val="0"/>
          <w:numId w:val="33"/>
        </w:numPr>
        <w:spacing w:before="0" w:beforeAutospacing="0" w:after="120" w:afterAutospacing="0"/>
        <w:ind w:left="567" w:firstLine="0"/>
        <w:textAlignment w:val="baseline"/>
        <w:rPr>
          <w:rStyle w:val="normaltextrun"/>
          <w:sz w:val="22"/>
          <w:szCs w:val="22"/>
          <w:lang w:val="en-GB"/>
        </w:rPr>
      </w:pPr>
      <w:r w:rsidRPr="00AD5FA3">
        <w:rPr>
          <w:rStyle w:val="normaltextrun"/>
          <w:rFonts w:asciiTheme="majorBidi" w:hAnsiTheme="majorBidi" w:cstheme="majorBidi"/>
          <w:sz w:val="22"/>
          <w:szCs w:val="22"/>
          <w:lang w:val="en-GB"/>
        </w:rPr>
        <w:t>Financial feasibility of monetary benefit-</w:t>
      </w:r>
      <w:proofErr w:type="gramStart"/>
      <w:r w:rsidRPr="00AD5FA3">
        <w:rPr>
          <w:rStyle w:val="normaltextrun"/>
          <w:rFonts w:asciiTheme="majorBidi" w:hAnsiTheme="majorBidi" w:cstheme="majorBidi"/>
          <w:sz w:val="22"/>
          <w:szCs w:val="22"/>
          <w:lang w:val="en-GB"/>
        </w:rPr>
        <w:t>sharing</w:t>
      </w:r>
      <w:r w:rsidR="00B03A8C" w:rsidRPr="00AD5FA3">
        <w:rPr>
          <w:rStyle w:val="normaltextrun"/>
        </w:rPr>
        <w:t>;</w:t>
      </w:r>
      <w:proofErr w:type="gramEnd"/>
    </w:p>
    <w:p w14:paraId="108C55C4" w14:textId="2E08C1D5" w:rsidR="009D3059" w:rsidRPr="00AD5FA3" w:rsidRDefault="009D3059" w:rsidP="00AD5FA3">
      <w:pPr>
        <w:pStyle w:val="paragraph"/>
        <w:numPr>
          <w:ilvl w:val="0"/>
          <w:numId w:val="33"/>
        </w:numPr>
        <w:spacing w:before="0" w:beforeAutospacing="0" w:after="120" w:afterAutospacing="0"/>
        <w:ind w:left="567" w:firstLine="0"/>
        <w:textAlignment w:val="baseline"/>
        <w:rPr>
          <w:rStyle w:val="normaltextrun"/>
          <w:sz w:val="22"/>
          <w:szCs w:val="22"/>
          <w:lang w:val="en-GB"/>
        </w:rPr>
      </w:pPr>
      <w:r w:rsidRPr="00AD5FA3">
        <w:rPr>
          <w:rStyle w:val="normaltextrun"/>
          <w:rFonts w:asciiTheme="majorBidi" w:hAnsiTheme="majorBidi" w:cstheme="majorBidi"/>
          <w:sz w:val="22"/>
          <w:szCs w:val="22"/>
          <w:lang w:val="en-GB"/>
        </w:rPr>
        <w:t>Simplicity of solution</w:t>
      </w:r>
      <w:r w:rsidR="00B03A8C" w:rsidRPr="00AD5FA3">
        <w:rPr>
          <w:rStyle w:val="normaltextrun"/>
        </w:rPr>
        <w:t>.</w:t>
      </w:r>
    </w:p>
    <w:p w14:paraId="72C2FBC5" w14:textId="19AE48AC" w:rsidR="009D3059" w:rsidRPr="00AD5FA3" w:rsidRDefault="009D3059" w:rsidP="00B55D4B">
      <w:pPr>
        <w:pStyle w:val="paragraph"/>
        <w:spacing w:before="120" w:beforeAutospacing="0" w:after="120" w:afterAutospacing="0"/>
        <w:jc w:val="both"/>
        <w:textAlignment w:val="baseline"/>
        <w:rPr>
          <w:rFonts w:asciiTheme="majorBidi" w:hAnsiTheme="majorBidi" w:cstheme="majorBidi"/>
          <w:sz w:val="22"/>
          <w:szCs w:val="22"/>
          <w:lang w:val="en-GB"/>
        </w:rPr>
      </w:pPr>
      <w:r w:rsidRPr="00AD5FA3">
        <w:rPr>
          <w:rStyle w:val="normaltextrun"/>
          <w:rFonts w:asciiTheme="majorBidi" w:hAnsiTheme="majorBidi" w:cstheme="majorBidi"/>
          <w:sz w:val="22"/>
          <w:szCs w:val="22"/>
          <w:lang w:val="en-GB"/>
        </w:rPr>
        <w:t xml:space="preserve">Taking the </w:t>
      </w:r>
      <w:r w:rsidR="00B03A8C" w:rsidRPr="00D11AF5">
        <w:rPr>
          <w:rStyle w:val="normaltextrun"/>
          <w:rFonts w:asciiTheme="majorBidi" w:hAnsiTheme="majorBidi" w:cstheme="majorBidi"/>
          <w:sz w:val="22"/>
          <w:szCs w:val="22"/>
          <w:lang w:val="en-GB"/>
        </w:rPr>
        <w:t>“</w:t>
      </w:r>
      <w:r w:rsidRPr="00AD5FA3">
        <w:rPr>
          <w:rStyle w:val="normaltextrun"/>
          <w:rFonts w:asciiTheme="majorBidi" w:hAnsiTheme="majorBidi" w:cstheme="majorBidi"/>
          <w:sz w:val="22"/>
          <w:szCs w:val="22"/>
          <w:lang w:val="en-GB"/>
        </w:rPr>
        <w:t>phases</w:t>
      </w:r>
      <w:r w:rsidR="00B03A8C" w:rsidRPr="00D11AF5">
        <w:rPr>
          <w:rStyle w:val="normaltextrun"/>
          <w:rFonts w:asciiTheme="majorBidi" w:hAnsiTheme="majorBidi" w:cstheme="majorBidi"/>
          <w:sz w:val="22"/>
          <w:szCs w:val="22"/>
          <w:lang w:val="en-GB"/>
        </w:rPr>
        <w:t>”</w:t>
      </w:r>
      <w:r w:rsidRPr="00AD5FA3">
        <w:rPr>
          <w:rStyle w:val="normaltextrun"/>
          <w:rFonts w:asciiTheme="majorBidi" w:hAnsiTheme="majorBidi" w:cstheme="majorBidi"/>
          <w:sz w:val="22"/>
          <w:szCs w:val="22"/>
          <w:lang w:val="en-GB"/>
        </w:rPr>
        <w:t xml:space="preserve"> of policy development into consideration, the first three criteria can be defined as addressing the </w:t>
      </w:r>
      <w:r w:rsidR="007F6D64" w:rsidRPr="00D11AF5">
        <w:rPr>
          <w:rStyle w:val="normaltextrun"/>
          <w:rFonts w:asciiTheme="majorBidi" w:hAnsiTheme="majorBidi" w:cstheme="majorBidi"/>
          <w:sz w:val="22"/>
          <w:szCs w:val="22"/>
          <w:lang w:val="en-GB"/>
        </w:rPr>
        <w:t>“</w:t>
      </w:r>
      <w:r w:rsidRPr="00AD5FA3">
        <w:rPr>
          <w:rStyle w:val="normaltextrun"/>
          <w:rFonts w:asciiTheme="majorBidi" w:hAnsiTheme="majorBidi" w:cstheme="majorBidi"/>
          <w:sz w:val="22"/>
          <w:szCs w:val="22"/>
          <w:lang w:val="en-GB"/>
        </w:rPr>
        <w:t>why</w:t>
      </w:r>
      <w:r w:rsidR="007F6D64" w:rsidRPr="00D11AF5">
        <w:rPr>
          <w:rStyle w:val="normaltextrun"/>
          <w:rFonts w:asciiTheme="majorBidi" w:hAnsiTheme="majorBidi" w:cstheme="majorBidi"/>
          <w:sz w:val="22"/>
          <w:szCs w:val="22"/>
          <w:lang w:val="en-GB"/>
        </w:rPr>
        <w:t>”</w:t>
      </w:r>
      <w:r w:rsidRPr="00AD5FA3">
        <w:rPr>
          <w:rStyle w:val="normaltextrun"/>
          <w:rFonts w:asciiTheme="majorBidi" w:hAnsiTheme="majorBidi" w:cstheme="majorBidi"/>
          <w:sz w:val="22"/>
          <w:szCs w:val="22"/>
          <w:lang w:val="en-GB"/>
        </w:rPr>
        <w:t xml:space="preserve"> for the policy options, in terms of goals and measurement of success. The last three can be attributed to the </w:t>
      </w:r>
      <w:r w:rsidR="007F6D64" w:rsidRPr="00D11AF5">
        <w:rPr>
          <w:rStyle w:val="normaltextrun"/>
          <w:rFonts w:asciiTheme="majorBidi" w:hAnsiTheme="majorBidi" w:cstheme="majorBidi"/>
          <w:sz w:val="22"/>
          <w:szCs w:val="22"/>
          <w:lang w:val="en-GB"/>
        </w:rPr>
        <w:t>“</w:t>
      </w:r>
      <w:r w:rsidRPr="00AD5FA3">
        <w:rPr>
          <w:rStyle w:val="normaltextrun"/>
          <w:rFonts w:asciiTheme="majorBidi" w:hAnsiTheme="majorBidi" w:cstheme="majorBidi"/>
          <w:sz w:val="22"/>
          <w:szCs w:val="22"/>
          <w:lang w:val="en-GB"/>
        </w:rPr>
        <w:t>how</w:t>
      </w:r>
      <w:r w:rsidR="007F6D64" w:rsidRPr="00D11AF5">
        <w:rPr>
          <w:rStyle w:val="normaltextrun"/>
          <w:rFonts w:asciiTheme="majorBidi" w:hAnsiTheme="majorBidi" w:cstheme="majorBidi"/>
          <w:sz w:val="22"/>
          <w:szCs w:val="22"/>
          <w:lang w:val="en-GB"/>
        </w:rPr>
        <w:t>”</w:t>
      </w:r>
      <w:r w:rsidRPr="00AD5FA3">
        <w:rPr>
          <w:rStyle w:val="normaltextrun"/>
          <w:rFonts w:asciiTheme="majorBidi" w:hAnsiTheme="majorBidi" w:cstheme="majorBidi"/>
          <w:sz w:val="22"/>
          <w:szCs w:val="22"/>
          <w:lang w:val="en-GB"/>
        </w:rPr>
        <w:t xml:space="preserve"> and</w:t>
      </w:r>
      <w:r w:rsidR="007F6D64" w:rsidRPr="00D11AF5">
        <w:rPr>
          <w:rStyle w:val="normaltextrun"/>
          <w:rFonts w:asciiTheme="majorBidi" w:hAnsiTheme="majorBidi" w:cstheme="majorBidi"/>
          <w:sz w:val="22"/>
          <w:szCs w:val="22"/>
          <w:lang w:val="en-GB"/>
        </w:rPr>
        <w:t xml:space="preserve"> </w:t>
      </w:r>
      <w:r w:rsidRPr="00AD5FA3">
        <w:rPr>
          <w:rStyle w:val="normaltextrun"/>
          <w:rFonts w:asciiTheme="majorBidi" w:hAnsiTheme="majorBidi" w:cstheme="majorBidi"/>
          <w:sz w:val="22"/>
          <w:szCs w:val="22"/>
          <w:lang w:val="en-GB"/>
        </w:rPr>
        <w:t>conveys the way in which a policy option can address these objectives.</w:t>
      </w:r>
    </w:p>
    <w:p w14:paraId="3D419DEB" w14:textId="3E8FC477" w:rsidR="009D3059" w:rsidRPr="00AD5FA3" w:rsidRDefault="009D3059" w:rsidP="00B55D4B">
      <w:pPr>
        <w:pStyle w:val="paragraph"/>
        <w:spacing w:before="120" w:beforeAutospacing="0" w:after="120" w:afterAutospacing="0"/>
        <w:jc w:val="both"/>
        <w:textAlignment w:val="baseline"/>
        <w:rPr>
          <w:rFonts w:asciiTheme="majorBidi" w:hAnsiTheme="majorBidi" w:cstheme="majorBidi"/>
          <w:sz w:val="22"/>
          <w:szCs w:val="22"/>
          <w:lang w:val="en-GB"/>
        </w:rPr>
      </w:pPr>
      <w:r w:rsidRPr="00AD5FA3">
        <w:rPr>
          <w:rStyle w:val="normaltextrun"/>
          <w:rFonts w:asciiTheme="majorBidi" w:hAnsiTheme="majorBidi" w:cstheme="majorBidi"/>
          <w:sz w:val="22"/>
          <w:szCs w:val="22"/>
          <w:lang w:val="en-GB"/>
        </w:rPr>
        <w:t>The first two key criteria were systematically addressed in DSI papers and require particular attention as potential overarching criteria:</w:t>
      </w:r>
    </w:p>
    <w:p w14:paraId="195402D6" w14:textId="2B80871F" w:rsidR="009D3059" w:rsidRPr="00AD5FA3" w:rsidRDefault="009D3059" w:rsidP="00AD5FA3">
      <w:pPr>
        <w:pStyle w:val="paragraph"/>
        <w:numPr>
          <w:ilvl w:val="0"/>
          <w:numId w:val="35"/>
        </w:numPr>
        <w:tabs>
          <w:tab w:val="clear" w:pos="720"/>
        </w:tabs>
        <w:spacing w:before="0" w:beforeAutospacing="0" w:after="120" w:afterAutospacing="0"/>
        <w:ind w:left="1004" w:hanging="284"/>
        <w:jc w:val="both"/>
        <w:textAlignment w:val="baseline"/>
        <w:rPr>
          <w:rStyle w:val="normaltextrun"/>
          <w:rFonts w:asciiTheme="majorBidi" w:hAnsiTheme="majorBidi" w:cstheme="majorBidi"/>
          <w:sz w:val="22"/>
          <w:szCs w:val="22"/>
          <w:lang w:val="en-GB"/>
        </w:rPr>
      </w:pPr>
      <w:r w:rsidRPr="00AD5FA3">
        <w:rPr>
          <w:rStyle w:val="normaltextrun"/>
          <w:rFonts w:asciiTheme="majorBidi" w:hAnsiTheme="majorBidi" w:cstheme="majorBidi"/>
          <w:i/>
          <w:sz w:val="22"/>
          <w:szCs w:val="22"/>
          <w:lang w:val="en-GB"/>
        </w:rPr>
        <w:lastRenderedPageBreak/>
        <w:t>Fair and equitable sharing of benefits</w:t>
      </w:r>
      <w:r w:rsidRPr="00AD5FA3">
        <w:rPr>
          <w:rStyle w:val="normaltextrun"/>
          <w:rFonts w:asciiTheme="majorBidi" w:hAnsiTheme="majorBidi" w:cstheme="majorBidi"/>
          <w:sz w:val="22"/>
          <w:szCs w:val="22"/>
          <w:lang w:val="en-GB"/>
        </w:rPr>
        <w:t xml:space="preserve"> resulting from the use of DSI </w:t>
      </w:r>
      <w:r w:rsidR="00F329AB" w:rsidRPr="00D11AF5">
        <w:rPr>
          <w:rStyle w:val="normaltextrun"/>
          <w:rFonts w:asciiTheme="majorBidi" w:hAnsiTheme="majorBidi" w:cstheme="majorBidi"/>
          <w:sz w:val="22"/>
          <w:szCs w:val="22"/>
          <w:lang w:val="en-GB"/>
        </w:rPr>
        <w:t>from</w:t>
      </w:r>
      <w:r w:rsidR="00F329AB" w:rsidRPr="00AD5FA3">
        <w:rPr>
          <w:rStyle w:val="normaltextrun"/>
          <w:rFonts w:asciiTheme="majorBidi" w:hAnsiTheme="majorBidi" w:cstheme="majorBidi"/>
          <w:sz w:val="22"/>
          <w:szCs w:val="22"/>
          <w:lang w:val="en-GB"/>
        </w:rPr>
        <w:t xml:space="preserve"> </w:t>
      </w:r>
      <w:r w:rsidRPr="00AD5FA3">
        <w:rPr>
          <w:rStyle w:val="normaltextrun"/>
          <w:rFonts w:asciiTheme="majorBidi" w:hAnsiTheme="majorBidi" w:cstheme="majorBidi"/>
          <w:sz w:val="22"/>
          <w:szCs w:val="22"/>
          <w:lang w:val="en-GB"/>
        </w:rPr>
        <w:t>genetic resources can be defined around two points: the benefits from the use of DSI coming from genetic resources should be shared, and this sharing should be fair and equitable.</w:t>
      </w:r>
    </w:p>
    <w:p w14:paraId="46FD83A3" w14:textId="22FFDAC8" w:rsidR="009D3059" w:rsidRPr="00AD5FA3" w:rsidRDefault="009D3059" w:rsidP="00AD5FA3">
      <w:pPr>
        <w:pStyle w:val="paragraph"/>
        <w:numPr>
          <w:ilvl w:val="0"/>
          <w:numId w:val="35"/>
        </w:numPr>
        <w:tabs>
          <w:tab w:val="clear" w:pos="720"/>
        </w:tabs>
        <w:spacing w:before="0" w:beforeAutospacing="0" w:after="120" w:afterAutospacing="0"/>
        <w:ind w:left="1004" w:hanging="284"/>
        <w:jc w:val="both"/>
        <w:textAlignment w:val="baseline"/>
        <w:rPr>
          <w:rStyle w:val="normaltextrun"/>
          <w:rFonts w:asciiTheme="majorBidi" w:hAnsiTheme="majorBidi" w:cstheme="majorBidi"/>
          <w:sz w:val="22"/>
          <w:szCs w:val="22"/>
          <w:lang w:val="en-GB"/>
        </w:rPr>
      </w:pPr>
      <w:r w:rsidRPr="00AD5FA3">
        <w:rPr>
          <w:rStyle w:val="normaltextrun"/>
          <w:rFonts w:asciiTheme="majorBidi" w:hAnsiTheme="majorBidi" w:cstheme="majorBidi"/>
          <w:i/>
          <w:sz w:val="22"/>
          <w:szCs w:val="22"/>
          <w:lang w:val="en-GB"/>
        </w:rPr>
        <w:t>Open data</w:t>
      </w:r>
      <w:r w:rsidRPr="00D11AF5">
        <w:rPr>
          <w:rStyle w:val="normaltextrun"/>
          <w:rFonts w:asciiTheme="majorBidi" w:hAnsiTheme="majorBidi" w:cstheme="majorBidi"/>
          <w:sz w:val="22"/>
          <w:szCs w:val="22"/>
          <w:u w:val="single"/>
        </w:rPr>
        <w:t xml:space="preserve"> </w:t>
      </w:r>
      <w:r w:rsidRPr="00D11AF5">
        <w:rPr>
          <w:rStyle w:val="normaltextrun"/>
          <w:rFonts w:asciiTheme="majorBidi" w:hAnsiTheme="majorBidi" w:cstheme="majorBidi"/>
          <w:sz w:val="22"/>
          <w:szCs w:val="22"/>
        </w:rPr>
        <w:t xml:space="preserve">aims at data access not </w:t>
      </w:r>
      <w:r w:rsidR="004D0EA8">
        <w:rPr>
          <w:rStyle w:val="normaltextrun"/>
          <w:rFonts w:asciiTheme="majorBidi" w:hAnsiTheme="majorBidi" w:cstheme="majorBidi"/>
          <w:sz w:val="22"/>
          <w:szCs w:val="22"/>
        </w:rPr>
        <w:t xml:space="preserve">as </w:t>
      </w:r>
      <w:r w:rsidRPr="00D11AF5">
        <w:rPr>
          <w:rStyle w:val="normaltextrun"/>
          <w:rFonts w:asciiTheme="majorBidi" w:hAnsiTheme="majorBidi" w:cstheme="majorBidi"/>
          <w:sz w:val="22"/>
          <w:szCs w:val="22"/>
        </w:rPr>
        <w:t xml:space="preserve">an impediment to scientific research </w:t>
      </w:r>
      <w:r w:rsidR="005A2E34" w:rsidRPr="00D11AF5">
        <w:rPr>
          <w:rStyle w:val="normaltextrun"/>
          <w:rFonts w:asciiTheme="majorBidi" w:hAnsiTheme="majorBidi" w:cstheme="majorBidi"/>
          <w:sz w:val="22"/>
          <w:szCs w:val="22"/>
          <w:lang w:val="en-GB"/>
        </w:rPr>
        <w:t>or</w:t>
      </w:r>
      <w:r w:rsidR="005A2E34" w:rsidRPr="00AD5FA3">
        <w:rPr>
          <w:rStyle w:val="normaltextrun"/>
          <w:rFonts w:asciiTheme="majorBidi" w:hAnsiTheme="majorBidi" w:cstheme="majorBidi"/>
          <w:sz w:val="22"/>
          <w:szCs w:val="22"/>
          <w:lang w:val="en-GB"/>
        </w:rPr>
        <w:t xml:space="preserve"> </w:t>
      </w:r>
      <w:r w:rsidRPr="00AD5FA3">
        <w:rPr>
          <w:rStyle w:val="normaltextrun"/>
          <w:rFonts w:asciiTheme="majorBidi" w:hAnsiTheme="majorBidi" w:cstheme="majorBidi"/>
          <w:sz w:val="22"/>
          <w:szCs w:val="22"/>
          <w:lang w:val="en-GB"/>
        </w:rPr>
        <w:t xml:space="preserve">innovation. All papers converge on the fact that DSI should remain discoverable and </w:t>
      </w:r>
      <w:proofErr w:type="gramStart"/>
      <w:r w:rsidRPr="00AD5FA3">
        <w:rPr>
          <w:rStyle w:val="normaltextrun"/>
          <w:rFonts w:asciiTheme="majorBidi" w:hAnsiTheme="majorBidi" w:cstheme="majorBidi"/>
          <w:sz w:val="22"/>
          <w:szCs w:val="22"/>
          <w:lang w:val="en-GB"/>
        </w:rPr>
        <w:t>accessible, but</w:t>
      </w:r>
      <w:proofErr w:type="gramEnd"/>
      <w:r w:rsidRPr="00AD5FA3">
        <w:rPr>
          <w:rStyle w:val="normaltextrun"/>
          <w:rFonts w:asciiTheme="majorBidi" w:hAnsiTheme="majorBidi" w:cstheme="majorBidi"/>
          <w:sz w:val="22"/>
          <w:szCs w:val="22"/>
          <w:lang w:val="en-GB"/>
        </w:rPr>
        <w:t xml:space="preserve"> differ on cost and conditions of use attached to the data.</w:t>
      </w:r>
    </w:p>
    <w:p w14:paraId="06AFF164" w14:textId="5D198C49" w:rsidR="009D3059" w:rsidRPr="00AD5FA3" w:rsidRDefault="009D3059" w:rsidP="00B55D4B">
      <w:pPr>
        <w:pStyle w:val="paragraph"/>
        <w:spacing w:before="120" w:beforeAutospacing="0" w:after="120" w:afterAutospacing="0"/>
        <w:jc w:val="both"/>
        <w:textAlignment w:val="baseline"/>
        <w:rPr>
          <w:rStyle w:val="normaltextrun"/>
          <w:sz w:val="22"/>
          <w:szCs w:val="22"/>
          <w:lang w:val="en-GB"/>
        </w:rPr>
      </w:pPr>
      <w:r w:rsidRPr="00AD5FA3">
        <w:rPr>
          <w:rStyle w:val="normaltextrun"/>
          <w:rFonts w:asciiTheme="majorBidi" w:hAnsiTheme="majorBidi" w:cstheme="majorBidi"/>
          <w:sz w:val="22"/>
          <w:szCs w:val="22"/>
          <w:lang w:val="en-GB"/>
        </w:rPr>
        <w:t>These two goals</w:t>
      </w:r>
      <w:r w:rsidR="00CF6985">
        <w:rPr>
          <w:rStyle w:val="normaltextrun"/>
          <w:rFonts w:asciiTheme="majorBidi" w:hAnsiTheme="majorBidi" w:cstheme="majorBidi"/>
          <w:sz w:val="22"/>
          <w:szCs w:val="22"/>
          <w:lang w:val="en-GB"/>
        </w:rPr>
        <w:t xml:space="preserve"> </w:t>
      </w:r>
      <w:r w:rsidRPr="00AD5FA3">
        <w:rPr>
          <w:rStyle w:val="normaltextrun"/>
          <w:rFonts w:asciiTheme="majorBidi" w:hAnsiTheme="majorBidi" w:cstheme="majorBidi"/>
          <w:sz w:val="22"/>
          <w:szCs w:val="22"/>
          <w:lang w:val="en-GB"/>
        </w:rPr>
        <w:t>reflect</w:t>
      </w:r>
      <w:r w:rsidR="00CF6985">
        <w:rPr>
          <w:rStyle w:val="normaltextrun"/>
          <w:rFonts w:asciiTheme="majorBidi" w:hAnsiTheme="majorBidi" w:cstheme="majorBidi"/>
          <w:sz w:val="22"/>
          <w:szCs w:val="22"/>
          <w:lang w:val="en-GB"/>
        </w:rPr>
        <w:t xml:space="preserve"> </w:t>
      </w:r>
      <w:r w:rsidRPr="00AD5FA3">
        <w:rPr>
          <w:rStyle w:val="normaltextrun"/>
          <w:rFonts w:asciiTheme="majorBidi" w:hAnsiTheme="majorBidi" w:cstheme="majorBidi"/>
          <w:sz w:val="22"/>
          <w:szCs w:val="22"/>
          <w:lang w:val="en-GB"/>
        </w:rPr>
        <w:t xml:space="preserve">the pillars of access and benefit-sharing, and a policy solution should aim at finding </w:t>
      </w:r>
      <w:r w:rsidRPr="00AD5FA3">
        <w:rPr>
          <w:rStyle w:val="normaltextrun"/>
          <w:sz w:val="22"/>
          <w:szCs w:val="22"/>
          <w:lang w:val="en-GB"/>
        </w:rPr>
        <w:t>a balance between these two notions, and, if Parties agree, to not work against either of those.</w:t>
      </w:r>
    </w:p>
    <w:p w14:paraId="26CC2F65" w14:textId="4A237D6F" w:rsidR="009D3059" w:rsidRPr="00AD5FA3" w:rsidRDefault="009D3059" w:rsidP="00AD5FA3">
      <w:pPr>
        <w:keepNext/>
        <w:spacing w:before="120" w:after="120"/>
        <w:textAlignment w:val="baseline"/>
        <w:rPr>
          <w:i/>
          <w:szCs w:val="22"/>
          <w:lang w:eastAsia="zh-CN"/>
        </w:rPr>
      </w:pPr>
      <w:r w:rsidRPr="00AD5FA3">
        <w:rPr>
          <w:i/>
          <w:szCs w:val="22"/>
          <w:lang w:eastAsia="zh-CN"/>
        </w:rPr>
        <w:t xml:space="preserve">Proposed </w:t>
      </w:r>
      <w:r w:rsidR="00CF6985" w:rsidRPr="00AD5FA3">
        <w:rPr>
          <w:i/>
          <w:iCs/>
          <w:szCs w:val="22"/>
          <w:lang w:eastAsia="zh-CN"/>
        </w:rPr>
        <w:t>c</w:t>
      </w:r>
      <w:r w:rsidRPr="00AD5FA3">
        <w:rPr>
          <w:i/>
          <w:iCs/>
          <w:szCs w:val="22"/>
          <w:lang w:eastAsia="zh-CN"/>
        </w:rPr>
        <w:t xml:space="preserve">riteria </w:t>
      </w:r>
      <w:r w:rsidR="00CF6985" w:rsidRPr="00AD5FA3">
        <w:rPr>
          <w:i/>
          <w:iCs/>
          <w:szCs w:val="22"/>
          <w:lang w:eastAsia="zh-CN"/>
        </w:rPr>
        <w:t>f</w:t>
      </w:r>
      <w:r w:rsidRPr="00AD5FA3">
        <w:rPr>
          <w:i/>
          <w:szCs w:val="22"/>
          <w:lang w:eastAsia="zh-CN"/>
        </w:rPr>
        <w:t>ramework</w:t>
      </w:r>
    </w:p>
    <w:p w14:paraId="0242F3A9" w14:textId="39B24ABA" w:rsidR="009D3059" w:rsidRPr="00AD5FA3" w:rsidRDefault="009D3059" w:rsidP="00AD5FA3">
      <w:pPr>
        <w:spacing w:before="120" w:after="120"/>
        <w:textAlignment w:val="baseline"/>
        <w:rPr>
          <w:szCs w:val="22"/>
          <w:lang w:eastAsia="zh-CN"/>
        </w:rPr>
      </w:pPr>
      <w:r w:rsidRPr="00AD5FA3">
        <w:rPr>
          <w:szCs w:val="22"/>
          <w:lang w:eastAsia="zh-CN"/>
        </w:rPr>
        <w:t>Based on the foregoing, and inspired by other frameworks from the literature, a bespoke framework has been developed with a view to reflecting the issues raised in DSI policy papers and reports (</w:t>
      </w:r>
      <w:r w:rsidR="008C4B49">
        <w:rPr>
          <w:szCs w:val="22"/>
          <w:lang w:eastAsia="zh-CN"/>
        </w:rPr>
        <w:t>s</w:t>
      </w:r>
      <w:r w:rsidRPr="00AD5FA3">
        <w:rPr>
          <w:szCs w:val="22"/>
          <w:lang w:eastAsia="zh-CN"/>
        </w:rPr>
        <w:t xml:space="preserve">ee </w:t>
      </w:r>
      <w:r w:rsidR="008C4B49">
        <w:rPr>
          <w:szCs w:val="22"/>
          <w:lang w:eastAsia="zh-CN"/>
        </w:rPr>
        <w:t>t</w:t>
      </w:r>
      <w:r w:rsidRPr="00AD5FA3">
        <w:rPr>
          <w:szCs w:val="22"/>
          <w:lang w:eastAsia="zh-CN"/>
        </w:rPr>
        <w:t xml:space="preserve">able below). The four groupings/categories reflect the </w:t>
      </w:r>
      <w:proofErr w:type="gramStart"/>
      <w:r w:rsidRPr="00AD5FA3">
        <w:rPr>
          <w:szCs w:val="22"/>
          <w:lang w:eastAsia="zh-CN"/>
        </w:rPr>
        <w:t xml:space="preserve">four </w:t>
      </w:r>
      <w:r w:rsidR="008C4B49">
        <w:rPr>
          <w:szCs w:val="22"/>
          <w:lang w:eastAsia="zh-CN"/>
        </w:rPr>
        <w:t>”</w:t>
      </w:r>
      <w:r w:rsidRPr="00AD5FA3">
        <w:rPr>
          <w:szCs w:val="22"/>
          <w:lang w:eastAsia="zh-CN"/>
        </w:rPr>
        <w:t>steps</w:t>
      </w:r>
      <w:proofErr w:type="gramEnd"/>
      <w:r w:rsidR="008C4B49">
        <w:rPr>
          <w:szCs w:val="22"/>
          <w:lang w:eastAsia="zh-CN"/>
        </w:rPr>
        <w:t>”</w:t>
      </w:r>
      <w:r w:rsidRPr="00AD5FA3">
        <w:rPr>
          <w:szCs w:val="22"/>
          <w:lang w:eastAsia="zh-CN"/>
        </w:rPr>
        <w:t xml:space="preserve"> of a policy option analysis, implementation and context.</w:t>
      </w:r>
      <w:r w:rsidR="00085B6D">
        <w:rPr>
          <w:szCs w:val="22"/>
          <w:lang w:eastAsia="zh-CN"/>
        </w:rPr>
        <w:t xml:space="preserve"> </w:t>
      </w:r>
      <w:r w:rsidRPr="00AD5FA3">
        <w:rPr>
          <w:szCs w:val="22"/>
          <w:lang w:eastAsia="zh-CN"/>
        </w:rPr>
        <w:t>This classification is not exhaustive or exclusive, and each stakeholder should reflect on the classification of criteria that makes the most sense to them.</w:t>
      </w:r>
    </w:p>
    <w:p w14:paraId="5D8A5630" w14:textId="28047C6E" w:rsidR="009D3059" w:rsidRPr="00AD5FA3" w:rsidRDefault="009D3059" w:rsidP="00AD5FA3">
      <w:pPr>
        <w:spacing w:before="120" w:after="120"/>
        <w:ind w:firstLine="720"/>
        <w:textAlignment w:val="baseline"/>
        <w:rPr>
          <w:szCs w:val="22"/>
          <w:lang w:eastAsia="zh-CN"/>
        </w:rPr>
      </w:pPr>
      <w:r w:rsidRPr="00AD5FA3">
        <w:rPr>
          <w:szCs w:val="22"/>
          <w:lang w:eastAsia="zh-CN"/>
        </w:rPr>
        <w:t>1</w:t>
      </w:r>
      <w:r w:rsidR="006A23A3">
        <w:rPr>
          <w:szCs w:val="22"/>
          <w:lang w:eastAsia="zh-CN"/>
        </w:rPr>
        <w:t xml:space="preserve"> </w:t>
      </w:r>
      <w:r w:rsidRPr="00AD5FA3">
        <w:rPr>
          <w:szCs w:val="22"/>
          <w:lang w:eastAsia="zh-CN"/>
        </w:rPr>
        <w:t xml:space="preserve">- The first category is the </w:t>
      </w:r>
      <w:r w:rsidR="00101B3E">
        <w:rPr>
          <w:szCs w:val="22"/>
          <w:lang w:eastAsia="zh-CN"/>
        </w:rPr>
        <w:t>why</w:t>
      </w:r>
      <w:r w:rsidRPr="00AD5FA3">
        <w:rPr>
          <w:szCs w:val="22"/>
          <w:lang w:eastAsia="zh-CN"/>
        </w:rPr>
        <w:t>, the end-goal, objectives. This encompasses objectives already common to all literature on DSI, but also those that will be determined through consultation, discussions, and eventually negotiations.</w:t>
      </w:r>
    </w:p>
    <w:p w14:paraId="1F194755" w14:textId="6252B9EE" w:rsidR="009D3059" w:rsidRPr="00AD5FA3" w:rsidRDefault="009D3059" w:rsidP="00AD5FA3">
      <w:pPr>
        <w:spacing w:before="120" w:after="120"/>
        <w:ind w:firstLine="720"/>
        <w:textAlignment w:val="baseline"/>
        <w:rPr>
          <w:szCs w:val="22"/>
          <w:lang w:eastAsia="zh-CN"/>
        </w:rPr>
      </w:pPr>
      <w:r w:rsidRPr="00AD5FA3">
        <w:rPr>
          <w:szCs w:val="22"/>
          <w:lang w:eastAsia="zh-CN"/>
        </w:rPr>
        <w:t>2</w:t>
      </w:r>
      <w:r w:rsidR="00863DB1">
        <w:rPr>
          <w:szCs w:val="22"/>
          <w:lang w:eastAsia="zh-CN"/>
        </w:rPr>
        <w:t xml:space="preserve"> </w:t>
      </w:r>
      <w:r w:rsidRPr="00AD5FA3">
        <w:rPr>
          <w:szCs w:val="22"/>
          <w:lang w:eastAsia="zh-CN"/>
        </w:rPr>
        <w:t xml:space="preserve">- The second is more on the </w:t>
      </w:r>
      <w:r w:rsidR="00851ABA">
        <w:rPr>
          <w:szCs w:val="22"/>
          <w:lang w:eastAsia="zh-CN"/>
        </w:rPr>
        <w:t>how</w:t>
      </w:r>
      <w:r w:rsidRPr="00AD5FA3">
        <w:rPr>
          <w:szCs w:val="22"/>
          <w:lang w:eastAsia="zh-CN"/>
        </w:rPr>
        <w:t>, the feasibility, the</w:t>
      </w:r>
      <w:r w:rsidR="00863DB1">
        <w:rPr>
          <w:szCs w:val="22"/>
          <w:lang w:eastAsia="zh-CN"/>
        </w:rPr>
        <w:t xml:space="preserve"> </w:t>
      </w:r>
      <w:proofErr w:type="spellStart"/>
      <w:r w:rsidRPr="00AD5FA3">
        <w:rPr>
          <w:szCs w:val="22"/>
          <w:lang w:eastAsia="zh-CN"/>
        </w:rPr>
        <w:t>implementability</w:t>
      </w:r>
      <w:proofErr w:type="spellEnd"/>
      <w:r w:rsidR="00863DB1">
        <w:rPr>
          <w:szCs w:val="22"/>
          <w:lang w:eastAsia="zh-CN"/>
        </w:rPr>
        <w:t xml:space="preserve"> </w:t>
      </w:r>
      <w:r w:rsidRPr="00AD5FA3">
        <w:rPr>
          <w:szCs w:val="22"/>
          <w:lang w:eastAsia="zh-CN"/>
        </w:rPr>
        <w:t>of policy options. Anchoring the goals and principles of a policy in practicality and realistic expectations is essential for success.</w:t>
      </w:r>
    </w:p>
    <w:p w14:paraId="27D254D5" w14:textId="0AADCADB" w:rsidR="009D3059" w:rsidRPr="00AD5FA3" w:rsidRDefault="009D3059" w:rsidP="00AD5FA3">
      <w:pPr>
        <w:spacing w:before="120" w:after="120"/>
        <w:ind w:firstLine="720"/>
        <w:textAlignment w:val="baseline"/>
        <w:rPr>
          <w:szCs w:val="22"/>
          <w:lang w:eastAsia="zh-CN"/>
        </w:rPr>
      </w:pPr>
      <w:r w:rsidRPr="00AD5FA3">
        <w:rPr>
          <w:szCs w:val="22"/>
          <w:lang w:eastAsia="zh-CN"/>
        </w:rPr>
        <w:t>3</w:t>
      </w:r>
      <w:r w:rsidR="00283C7E">
        <w:rPr>
          <w:szCs w:val="22"/>
          <w:lang w:eastAsia="zh-CN"/>
        </w:rPr>
        <w:t xml:space="preserve"> </w:t>
      </w:r>
      <w:r w:rsidRPr="00AD5FA3">
        <w:rPr>
          <w:szCs w:val="22"/>
          <w:lang w:eastAsia="zh-CN"/>
        </w:rPr>
        <w:t>- The good governance is also a</w:t>
      </w:r>
      <w:r w:rsidR="00283C7E">
        <w:rPr>
          <w:szCs w:val="22"/>
          <w:lang w:eastAsia="zh-CN"/>
        </w:rPr>
        <w:t xml:space="preserve"> </w:t>
      </w:r>
      <w:proofErr w:type="spellStart"/>
      <w:r w:rsidR="00283C7E">
        <w:rPr>
          <w:szCs w:val="22"/>
          <w:lang w:eastAsia="zh-CN"/>
        </w:rPr>
        <w:t>how</w:t>
      </w:r>
      <w:proofErr w:type="spellEnd"/>
      <w:r w:rsidRPr="00AD5FA3">
        <w:rPr>
          <w:szCs w:val="22"/>
          <w:lang w:eastAsia="zh-CN"/>
        </w:rPr>
        <w:t xml:space="preserve"> but</w:t>
      </w:r>
      <w:r w:rsidR="00283C7E">
        <w:rPr>
          <w:szCs w:val="22"/>
          <w:lang w:eastAsia="zh-CN"/>
        </w:rPr>
        <w:t xml:space="preserve"> </w:t>
      </w:r>
      <w:r w:rsidRPr="00AD5FA3">
        <w:rPr>
          <w:szCs w:val="22"/>
          <w:lang w:eastAsia="zh-CN"/>
        </w:rPr>
        <w:t>overarching both goals and tools. These are guiding criteria for ethical and transparent governance and management: being transparent, emphasizing communication and inclusion.</w:t>
      </w:r>
    </w:p>
    <w:p w14:paraId="4B0D37C2" w14:textId="24F07EAA" w:rsidR="009D3059" w:rsidRPr="00AD5FA3" w:rsidRDefault="009D3059" w:rsidP="00283C7E">
      <w:pPr>
        <w:spacing w:before="120" w:after="120"/>
        <w:ind w:firstLine="720"/>
        <w:textAlignment w:val="baseline"/>
        <w:rPr>
          <w:rFonts w:eastAsia="Malgun Gothic"/>
          <w:b/>
        </w:rPr>
      </w:pPr>
      <w:r w:rsidRPr="00AD5FA3">
        <w:rPr>
          <w:rFonts w:asciiTheme="majorBidi" w:hAnsiTheme="majorBidi" w:cstheme="majorBidi"/>
          <w:szCs w:val="22"/>
          <w:lang w:eastAsia="zh-CN"/>
        </w:rPr>
        <w:t>4</w:t>
      </w:r>
      <w:r w:rsidR="006A23A3" w:rsidRPr="00580F83">
        <w:rPr>
          <w:rFonts w:asciiTheme="majorBidi" w:hAnsiTheme="majorBidi" w:cstheme="majorBidi"/>
          <w:szCs w:val="22"/>
          <w:lang w:eastAsia="zh-CN"/>
        </w:rPr>
        <w:t xml:space="preserve"> </w:t>
      </w:r>
      <w:r w:rsidRPr="00AD5FA3">
        <w:rPr>
          <w:rFonts w:asciiTheme="majorBidi" w:hAnsiTheme="majorBidi" w:cstheme="majorBidi"/>
          <w:szCs w:val="22"/>
          <w:lang w:eastAsia="zh-CN"/>
        </w:rPr>
        <w:t xml:space="preserve">- The last grouping is about context. The different elements of a policy options should be comprehensive and complementary. </w:t>
      </w:r>
      <w:r w:rsidR="00CB7BC7" w:rsidRPr="00580F83">
        <w:rPr>
          <w:rFonts w:asciiTheme="majorBidi" w:hAnsiTheme="majorBidi" w:cstheme="majorBidi"/>
          <w:szCs w:val="22"/>
          <w:lang w:eastAsia="zh-CN"/>
        </w:rPr>
        <w:t>In addition,</w:t>
      </w:r>
      <w:r w:rsidRPr="00AD5FA3">
        <w:rPr>
          <w:rFonts w:asciiTheme="majorBidi" w:hAnsiTheme="majorBidi" w:cstheme="majorBidi"/>
          <w:szCs w:val="22"/>
          <w:lang w:eastAsia="zh-CN"/>
        </w:rPr>
        <w:t xml:space="preserve"> the solution should aim at coherence with the effort of other bodies and initiatives on ABS for DSI.</w:t>
      </w:r>
    </w:p>
    <w:p w14:paraId="7EF8DBD3" w14:textId="77777777" w:rsidR="006A23A3" w:rsidRPr="00AD5FA3" w:rsidRDefault="006A23A3" w:rsidP="00AD5FA3">
      <w:pPr>
        <w:spacing w:before="120" w:after="120"/>
        <w:ind w:firstLine="720"/>
        <w:textAlignment w:val="baseline"/>
        <w:rPr>
          <w:rFonts w:eastAsia="Malgun Gothic"/>
          <w:b/>
          <w:szCs w:val="22"/>
        </w:rPr>
      </w:pPr>
    </w:p>
    <w:p w14:paraId="5520F926" w14:textId="77777777" w:rsidR="00CC3B48" w:rsidRPr="00AD5FA3" w:rsidRDefault="00CC3B48" w:rsidP="00AD5FA3">
      <w:pPr>
        <w:pStyle w:val="paragraph"/>
        <w:spacing w:before="120" w:beforeAutospacing="0" w:after="120" w:afterAutospacing="0"/>
        <w:textAlignment w:val="baseline"/>
        <w:rPr>
          <w:rFonts w:asciiTheme="majorBidi" w:eastAsia="Malgun Gothic" w:hAnsiTheme="majorBidi" w:cstheme="majorBidi"/>
          <w:b/>
          <w:sz w:val="22"/>
          <w:szCs w:val="22"/>
          <w:lang w:val="en-GB" w:eastAsia="en-US"/>
        </w:rPr>
        <w:sectPr w:rsidR="00CC3B48" w:rsidRPr="00AD5FA3" w:rsidSect="00AD5FA3">
          <w:headerReference w:type="even" r:id="rId37"/>
          <w:headerReference w:type="default" r:id="rId38"/>
          <w:footnotePr>
            <w:numRestart w:val="eachSect"/>
          </w:footnotePr>
          <w:pgSz w:w="12240" w:h="15840" w:code="1"/>
          <w:pgMar w:top="1134" w:right="1440" w:bottom="1134" w:left="1440" w:header="680" w:footer="720" w:gutter="0"/>
          <w:cols w:space="720"/>
          <w:docGrid w:linePitch="299"/>
        </w:sectPr>
      </w:pPr>
    </w:p>
    <w:p w14:paraId="6D030151" w14:textId="16F7FA78" w:rsidR="009D3059" w:rsidRPr="00AD5FA3" w:rsidRDefault="009D3059" w:rsidP="00AD5FA3">
      <w:pPr>
        <w:keepNext/>
        <w:spacing w:after="120"/>
        <w:jc w:val="left"/>
        <w:rPr>
          <w:rFonts w:asciiTheme="majorBidi" w:eastAsia="Malgun Gothic" w:hAnsiTheme="majorBidi" w:cstheme="majorBidi"/>
          <w:b/>
          <w:szCs w:val="22"/>
        </w:rPr>
      </w:pPr>
      <w:r w:rsidRPr="00AD5FA3">
        <w:rPr>
          <w:rFonts w:asciiTheme="majorBidi" w:eastAsia="Malgun Gothic" w:hAnsiTheme="majorBidi" w:cstheme="majorBidi"/>
          <w:b/>
          <w:szCs w:val="22"/>
        </w:rPr>
        <w:lastRenderedPageBreak/>
        <w:t>Table</w:t>
      </w:r>
      <w:r w:rsidR="000D57F2" w:rsidRPr="00AD5FA3">
        <w:rPr>
          <w:rFonts w:asciiTheme="majorBidi" w:eastAsia="Malgun Gothic" w:hAnsiTheme="majorBidi" w:cstheme="majorBidi"/>
          <w:b/>
          <w:bCs/>
          <w:szCs w:val="22"/>
        </w:rPr>
        <w:t>.</w:t>
      </w:r>
      <w:r w:rsidRPr="00AD5FA3">
        <w:rPr>
          <w:rFonts w:asciiTheme="majorBidi" w:eastAsia="Malgun Gothic" w:hAnsiTheme="majorBidi" w:cstheme="majorBidi"/>
          <w:b/>
          <w:szCs w:val="22"/>
        </w:rPr>
        <w:t xml:space="preserve"> Proposed </w:t>
      </w:r>
      <w:r w:rsidR="000D57F2" w:rsidRPr="00AD5FA3">
        <w:rPr>
          <w:rFonts w:asciiTheme="majorBidi" w:eastAsia="Malgun Gothic" w:hAnsiTheme="majorBidi" w:cstheme="majorBidi"/>
          <w:b/>
          <w:bCs/>
          <w:szCs w:val="22"/>
        </w:rPr>
        <w:t>c</w:t>
      </w:r>
      <w:r w:rsidRPr="00AD5FA3">
        <w:rPr>
          <w:rFonts w:asciiTheme="majorBidi" w:eastAsia="Malgun Gothic" w:hAnsiTheme="majorBidi" w:cstheme="majorBidi"/>
          <w:b/>
          <w:bCs/>
          <w:szCs w:val="22"/>
        </w:rPr>
        <w:t xml:space="preserve">riteria </w:t>
      </w:r>
      <w:r w:rsidR="000D57F2" w:rsidRPr="00AD5FA3">
        <w:rPr>
          <w:rFonts w:asciiTheme="majorBidi" w:eastAsia="Malgun Gothic" w:hAnsiTheme="majorBidi" w:cstheme="majorBidi"/>
          <w:b/>
          <w:bCs/>
          <w:szCs w:val="22"/>
        </w:rPr>
        <w:t>f</w:t>
      </w:r>
      <w:r w:rsidRPr="00AD5FA3">
        <w:rPr>
          <w:rFonts w:asciiTheme="majorBidi" w:eastAsia="Malgun Gothic" w:hAnsiTheme="majorBidi" w:cstheme="majorBidi"/>
          <w:b/>
          <w:szCs w:val="22"/>
        </w:rPr>
        <w:t>ramework</w:t>
      </w:r>
    </w:p>
    <w:tbl>
      <w:tblPr>
        <w:tblW w:w="13837" w:type="dxa"/>
        <w:jc w:val="center"/>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119"/>
        <w:gridCol w:w="3260"/>
        <w:gridCol w:w="8458"/>
      </w:tblGrid>
      <w:tr w:rsidR="009D3059" w:rsidRPr="00021B62" w14:paraId="5E18349D" w14:textId="77777777" w:rsidTr="00AD5FA3">
        <w:trPr>
          <w:trHeight w:val="329"/>
          <w:jc w:val="center"/>
        </w:trPr>
        <w:tc>
          <w:tcPr>
            <w:tcW w:w="2119" w:type="dxa"/>
            <w:tcBorders>
              <w:top w:val="single" w:sz="6" w:space="0" w:color="4472C4"/>
              <w:left w:val="single" w:sz="6" w:space="0" w:color="4472C4"/>
              <w:bottom w:val="single" w:sz="6" w:space="0" w:color="auto"/>
              <w:right w:val="single" w:sz="6" w:space="0" w:color="auto"/>
            </w:tcBorders>
            <w:shd w:val="clear" w:color="auto" w:fill="F2F2F2"/>
            <w:hideMark/>
          </w:tcPr>
          <w:p w14:paraId="27566A73" w14:textId="40F99B58" w:rsidR="009D3059" w:rsidRPr="00AD5FA3" w:rsidRDefault="00C14DC0" w:rsidP="00AD5FA3">
            <w:pPr>
              <w:spacing w:before="40" w:after="40"/>
              <w:jc w:val="center"/>
              <w:textAlignment w:val="baseline"/>
              <w:rPr>
                <w:b/>
                <w:sz w:val="20"/>
                <w:szCs w:val="20"/>
                <w:lang w:eastAsia="zh-CN"/>
              </w:rPr>
            </w:pPr>
            <w:r w:rsidRPr="00B7153C">
              <w:rPr>
                <w:b/>
                <w:bCs/>
                <w:sz w:val="20"/>
                <w:szCs w:val="20"/>
                <w:lang w:eastAsia="zh-CN"/>
              </w:rPr>
              <w:t>Category</w:t>
            </w:r>
          </w:p>
        </w:tc>
        <w:tc>
          <w:tcPr>
            <w:tcW w:w="3260" w:type="dxa"/>
            <w:tcBorders>
              <w:top w:val="single" w:sz="6" w:space="0" w:color="4472C4"/>
              <w:left w:val="single" w:sz="6" w:space="0" w:color="auto"/>
              <w:bottom w:val="single" w:sz="6" w:space="0" w:color="auto"/>
              <w:right w:val="single" w:sz="6" w:space="0" w:color="auto"/>
            </w:tcBorders>
            <w:shd w:val="clear" w:color="auto" w:fill="F2F2F2"/>
            <w:hideMark/>
          </w:tcPr>
          <w:p w14:paraId="393E9884" w14:textId="43CDB2F0" w:rsidR="009D3059" w:rsidRPr="00AD5FA3" w:rsidRDefault="00C14DC0" w:rsidP="00AD5FA3">
            <w:pPr>
              <w:spacing w:before="40" w:after="40"/>
              <w:jc w:val="center"/>
              <w:textAlignment w:val="baseline"/>
              <w:rPr>
                <w:b/>
                <w:sz w:val="20"/>
                <w:szCs w:val="20"/>
                <w:lang w:eastAsia="zh-CN"/>
              </w:rPr>
            </w:pPr>
            <w:r w:rsidRPr="00B7153C">
              <w:rPr>
                <w:b/>
                <w:bCs/>
                <w:sz w:val="20"/>
                <w:szCs w:val="20"/>
                <w:lang w:eastAsia="zh-CN"/>
              </w:rPr>
              <w:t>Criteria</w:t>
            </w:r>
          </w:p>
        </w:tc>
        <w:tc>
          <w:tcPr>
            <w:tcW w:w="8458" w:type="dxa"/>
            <w:tcBorders>
              <w:top w:val="single" w:sz="6" w:space="0" w:color="4472C4"/>
              <w:left w:val="single" w:sz="6" w:space="0" w:color="auto"/>
              <w:bottom w:val="single" w:sz="6" w:space="0" w:color="auto"/>
              <w:right w:val="single" w:sz="6" w:space="0" w:color="4472C4"/>
            </w:tcBorders>
            <w:shd w:val="clear" w:color="auto" w:fill="F2F2F2"/>
            <w:hideMark/>
          </w:tcPr>
          <w:p w14:paraId="316DD885" w14:textId="10F5A470" w:rsidR="009D3059" w:rsidRPr="00AD5FA3" w:rsidRDefault="00C14DC0" w:rsidP="00AD5FA3">
            <w:pPr>
              <w:spacing w:before="40" w:after="40"/>
              <w:jc w:val="center"/>
              <w:textAlignment w:val="baseline"/>
              <w:rPr>
                <w:b/>
                <w:sz w:val="20"/>
                <w:szCs w:val="20"/>
                <w:lang w:eastAsia="zh-CN"/>
              </w:rPr>
            </w:pPr>
            <w:r w:rsidRPr="00B7153C">
              <w:rPr>
                <w:b/>
                <w:bCs/>
                <w:sz w:val="20"/>
                <w:szCs w:val="20"/>
                <w:lang w:eastAsia="zh-CN"/>
              </w:rPr>
              <w:t>Means for assessment</w:t>
            </w:r>
          </w:p>
        </w:tc>
      </w:tr>
      <w:tr w:rsidR="009D3059" w:rsidRPr="00021B62" w14:paraId="3A9F56B3" w14:textId="77777777" w:rsidTr="00AD5FA3">
        <w:trPr>
          <w:trHeight w:val="958"/>
          <w:jc w:val="center"/>
        </w:trPr>
        <w:tc>
          <w:tcPr>
            <w:tcW w:w="2119" w:type="dxa"/>
            <w:vMerge w:val="restart"/>
            <w:tcBorders>
              <w:top w:val="single" w:sz="6" w:space="0" w:color="auto"/>
              <w:left w:val="single" w:sz="6" w:space="0" w:color="4472C4"/>
              <w:bottom w:val="single" w:sz="6" w:space="0" w:color="auto"/>
              <w:right w:val="single" w:sz="6" w:space="0" w:color="auto"/>
            </w:tcBorders>
            <w:shd w:val="clear" w:color="auto" w:fill="B8CCE4" w:themeFill="accent1" w:themeFillTint="66"/>
            <w:hideMark/>
          </w:tcPr>
          <w:p w14:paraId="6DB8C11E" w14:textId="6A8B181F" w:rsidR="009D3059" w:rsidRPr="00021B62" w:rsidRDefault="009D3059" w:rsidP="00B55D4B">
            <w:pPr>
              <w:spacing w:before="40" w:after="40"/>
              <w:jc w:val="left"/>
              <w:textAlignment w:val="baseline"/>
              <w:rPr>
                <w:b/>
                <w:bCs/>
                <w:color w:val="000000" w:themeColor="text1"/>
                <w:sz w:val="20"/>
                <w:szCs w:val="20"/>
              </w:rPr>
            </w:pPr>
            <w:r w:rsidRPr="00021B62">
              <w:rPr>
                <w:b/>
                <w:bCs/>
                <w:color w:val="000000" w:themeColor="text1"/>
                <w:sz w:val="20"/>
                <w:szCs w:val="20"/>
              </w:rPr>
              <w:t>Effective</w:t>
            </w:r>
            <w:r w:rsidR="00212A38">
              <w:rPr>
                <w:b/>
                <w:bCs/>
                <w:color w:val="000000" w:themeColor="text1"/>
                <w:sz w:val="20"/>
                <w:szCs w:val="20"/>
              </w:rPr>
              <w:t xml:space="preserve"> </w:t>
            </w:r>
            <w:r w:rsidRPr="00021B62">
              <w:rPr>
                <w:b/>
                <w:bCs/>
                <w:color w:val="000000" w:themeColor="text1"/>
                <w:sz w:val="20"/>
                <w:szCs w:val="20"/>
              </w:rPr>
              <w:t>in achieving Goals</w:t>
            </w:r>
          </w:p>
          <w:p w14:paraId="102F38AF" w14:textId="7B293CB1" w:rsidR="009D3059" w:rsidRPr="00AD5FA3" w:rsidRDefault="009D3059" w:rsidP="00B55D4B">
            <w:pPr>
              <w:spacing w:before="40" w:after="40"/>
              <w:jc w:val="left"/>
              <w:textAlignment w:val="baseline"/>
              <w:rPr>
                <w:color w:val="000000" w:themeColor="text1"/>
                <w:sz w:val="20"/>
                <w:szCs w:val="20"/>
              </w:rPr>
            </w:pPr>
            <w:r w:rsidRPr="00021B62">
              <w:rPr>
                <w:color w:val="000000" w:themeColor="text1"/>
                <w:sz w:val="20"/>
                <w:szCs w:val="20"/>
              </w:rPr>
              <w:t>(Note: goals may be agreed, or to be agreed)</w:t>
            </w:r>
          </w:p>
        </w:tc>
        <w:tc>
          <w:tcPr>
            <w:tcW w:w="3260" w:type="dxa"/>
            <w:tcBorders>
              <w:top w:val="single" w:sz="6" w:space="0" w:color="auto"/>
              <w:left w:val="single" w:sz="6" w:space="0" w:color="auto"/>
              <w:bottom w:val="single" w:sz="6" w:space="0" w:color="auto"/>
              <w:right w:val="single" w:sz="6" w:space="0" w:color="auto"/>
            </w:tcBorders>
            <w:shd w:val="clear" w:color="auto" w:fill="B8CCE4" w:themeFill="accent1" w:themeFillTint="66"/>
            <w:hideMark/>
          </w:tcPr>
          <w:p w14:paraId="7E9E3A2F" w14:textId="77777777" w:rsidR="009D3059" w:rsidRPr="00AD5FA3" w:rsidRDefault="009D3059" w:rsidP="00B55D4B">
            <w:pPr>
              <w:spacing w:before="40" w:after="40"/>
              <w:jc w:val="left"/>
              <w:textAlignment w:val="baseline"/>
              <w:rPr>
                <w:color w:val="000000" w:themeColor="text1"/>
                <w:sz w:val="20"/>
                <w:szCs w:val="20"/>
              </w:rPr>
            </w:pPr>
            <w:r w:rsidRPr="00021B62">
              <w:rPr>
                <w:color w:val="000000" w:themeColor="text1"/>
                <w:sz w:val="20"/>
                <w:szCs w:val="20"/>
              </w:rPr>
              <w:t>1. Delivers fair and equitable benefits from DSI (associated with GR)</w:t>
            </w:r>
          </w:p>
        </w:tc>
        <w:tc>
          <w:tcPr>
            <w:tcW w:w="8458" w:type="dxa"/>
            <w:tcBorders>
              <w:top w:val="single" w:sz="6" w:space="0" w:color="auto"/>
              <w:left w:val="single" w:sz="6" w:space="0" w:color="auto"/>
              <w:bottom w:val="single" w:sz="6" w:space="0" w:color="auto"/>
              <w:right w:val="single" w:sz="6" w:space="0" w:color="4472C4"/>
            </w:tcBorders>
            <w:shd w:val="clear" w:color="auto" w:fill="B8CCE4" w:themeFill="accent1" w:themeFillTint="66"/>
            <w:hideMark/>
          </w:tcPr>
          <w:p w14:paraId="172B0826" w14:textId="77777777" w:rsidR="009D3059" w:rsidRPr="00AD5FA3" w:rsidRDefault="009D3059" w:rsidP="00B55D4B">
            <w:pPr>
              <w:spacing w:before="40" w:after="40"/>
              <w:jc w:val="left"/>
              <w:textAlignment w:val="baseline"/>
              <w:rPr>
                <w:color w:val="000000" w:themeColor="text1"/>
                <w:sz w:val="20"/>
                <w:szCs w:val="20"/>
              </w:rPr>
            </w:pPr>
            <w:r w:rsidRPr="00021B62">
              <w:rPr>
                <w:color w:val="000000" w:themeColor="text1"/>
                <w:sz w:val="20"/>
                <w:szCs w:val="20"/>
              </w:rPr>
              <w:t>Quality and quantity of benefit</w:t>
            </w:r>
            <w:r>
              <w:rPr>
                <w:color w:val="000000" w:themeColor="text1"/>
                <w:sz w:val="20"/>
                <w:szCs w:val="20"/>
              </w:rPr>
              <w:t>-</w:t>
            </w:r>
            <w:r w:rsidRPr="00021B62">
              <w:rPr>
                <w:color w:val="000000" w:themeColor="text1"/>
                <w:sz w:val="20"/>
                <w:szCs w:val="20"/>
              </w:rPr>
              <w:t>sharing (monetary and non-monetary)</w:t>
            </w:r>
          </w:p>
          <w:p w14:paraId="68E46302" w14:textId="77777777" w:rsidR="009D3059" w:rsidRPr="00AD5FA3" w:rsidRDefault="009D3059" w:rsidP="00B55D4B">
            <w:pPr>
              <w:spacing w:before="40" w:after="40"/>
              <w:jc w:val="left"/>
              <w:textAlignment w:val="baseline"/>
              <w:rPr>
                <w:color w:val="000000" w:themeColor="text1"/>
                <w:sz w:val="20"/>
                <w:szCs w:val="20"/>
              </w:rPr>
            </w:pPr>
            <w:r w:rsidRPr="00021B62">
              <w:rPr>
                <w:color w:val="000000" w:themeColor="text1"/>
                <w:sz w:val="20"/>
                <w:szCs w:val="20"/>
              </w:rPr>
              <w:t>Timeliness of benefit</w:t>
            </w:r>
            <w:r>
              <w:rPr>
                <w:color w:val="000000" w:themeColor="text1"/>
                <w:sz w:val="20"/>
                <w:szCs w:val="20"/>
              </w:rPr>
              <w:t>-</w:t>
            </w:r>
            <w:r w:rsidRPr="00021B62">
              <w:rPr>
                <w:color w:val="000000" w:themeColor="text1"/>
                <w:sz w:val="20"/>
                <w:szCs w:val="20"/>
              </w:rPr>
              <w:t>sharing</w:t>
            </w:r>
          </w:p>
          <w:p w14:paraId="1CB72F53" w14:textId="77777777" w:rsidR="009D3059" w:rsidRPr="00AD5FA3" w:rsidRDefault="009D3059" w:rsidP="00B55D4B">
            <w:pPr>
              <w:spacing w:before="40" w:after="40"/>
              <w:jc w:val="left"/>
              <w:textAlignment w:val="baseline"/>
              <w:rPr>
                <w:color w:val="000000" w:themeColor="text1"/>
                <w:sz w:val="20"/>
                <w:szCs w:val="20"/>
              </w:rPr>
            </w:pPr>
            <w:r w:rsidRPr="00021B62">
              <w:rPr>
                <w:color w:val="000000" w:themeColor="text1"/>
                <w:sz w:val="20"/>
                <w:szCs w:val="20"/>
              </w:rPr>
              <w:t>Specificity/targeting of benefit</w:t>
            </w:r>
            <w:r>
              <w:rPr>
                <w:color w:val="000000" w:themeColor="text1"/>
                <w:sz w:val="20"/>
                <w:szCs w:val="20"/>
              </w:rPr>
              <w:t>-</w:t>
            </w:r>
            <w:r w:rsidRPr="00021B62">
              <w:rPr>
                <w:color w:val="000000" w:themeColor="text1"/>
                <w:sz w:val="20"/>
                <w:szCs w:val="20"/>
              </w:rPr>
              <w:t>sharing (to providing community; to providing country; shared broadly, formula for sharing)</w:t>
            </w:r>
          </w:p>
        </w:tc>
      </w:tr>
      <w:tr w:rsidR="009D3059" w:rsidRPr="00021B62" w14:paraId="1C45A017" w14:textId="77777777" w:rsidTr="00AD5FA3">
        <w:trPr>
          <w:trHeight w:val="660"/>
          <w:jc w:val="center"/>
        </w:trPr>
        <w:tc>
          <w:tcPr>
            <w:tcW w:w="2119" w:type="dxa"/>
            <w:vMerge/>
            <w:tcBorders>
              <w:top w:val="single" w:sz="6" w:space="0" w:color="auto"/>
              <w:left w:val="single" w:sz="6" w:space="0" w:color="4472C4"/>
              <w:bottom w:val="single" w:sz="6" w:space="0" w:color="auto"/>
              <w:right w:val="single" w:sz="6" w:space="0" w:color="auto"/>
            </w:tcBorders>
            <w:shd w:val="clear" w:color="auto" w:fill="B8CCE4" w:themeFill="accent1" w:themeFillTint="66"/>
            <w:vAlign w:val="center"/>
            <w:hideMark/>
          </w:tcPr>
          <w:p w14:paraId="0DCDD8D0" w14:textId="77777777" w:rsidR="009D3059" w:rsidRPr="00AD5FA3" w:rsidRDefault="009D3059" w:rsidP="00B55D4B">
            <w:pPr>
              <w:spacing w:before="40" w:after="40"/>
              <w:jc w:val="left"/>
              <w:rPr>
                <w:color w:val="000000" w:themeColor="text1"/>
                <w:sz w:val="20"/>
                <w:szCs w:val="20"/>
              </w:rPr>
            </w:pPr>
          </w:p>
        </w:tc>
        <w:tc>
          <w:tcPr>
            <w:tcW w:w="3260" w:type="dxa"/>
            <w:tcBorders>
              <w:top w:val="single" w:sz="6" w:space="0" w:color="auto"/>
              <w:left w:val="single" w:sz="6" w:space="0" w:color="auto"/>
              <w:bottom w:val="single" w:sz="6" w:space="0" w:color="auto"/>
              <w:right w:val="single" w:sz="6" w:space="0" w:color="auto"/>
            </w:tcBorders>
            <w:shd w:val="clear" w:color="auto" w:fill="B8CCE4" w:themeFill="accent1" w:themeFillTint="66"/>
            <w:hideMark/>
          </w:tcPr>
          <w:p w14:paraId="2D03577D" w14:textId="77777777" w:rsidR="009D3059" w:rsidRPr="00AD5FA3" w:rsidRDefault="009D3059" w:rsidP="00B55D4B">
            <w:pPr>
              <w:spacing w:before="40" w:after="40"/>
              <w:jc w:val="left"/>
              <w:textAlignment w:val="baseline"/>
              <w:rPr>
                <w:color w:val="000000" w:themeColor="text1"/>
                <w:sz w:val="20"/>
                <w:szCs w:val="20"/>
              </w:rPr>
            </w:pPr>
            <w:r w:rsidRPr="00021B62">
              <w:rPr>
                <w:color w:val="000000" w:themeColor="text1"/>
                <w:sz w:val="20"/>
                <w:szCs w:val="20"/>
              </w:rPr>
              <w:t>2. Facilitates access to DSI and does not disrupt R&amp;D</w:t>
            </w:r>
          </w:p>
        </w:tc>
        <w:tc>
          <w:tcPr>
            <w:tcW w:w="8458" w:type="dxa"/>
            <w:tcBorders>
              <w:top w:val="single" w:sz="6" w:space="0" w:color="auto"/>
              <w:left w:val="single" w:sz="6" w:space="0" w:color="auto"/>
              <w:bottom w:val="single" w:sz="6" w:space="0" w:color="auto"/>
              <w:right w:val="single" w:sz="6" w:space="0" w:color="4472C4"/>
            </w:tcBorders>
            <w:shd w:val="clear" w:color="auto" w:fill="B8CCE4" w:themeFill="accent1" w:themeFillTint="66"/>
            <w:hideMark/>
          </w:tcPr>
          <w:p w14:paraId="74402B87" w14:textId="77777777" w:rsidR="009D3059" w:rsidRPr="00AD5FA3" w:rsidRDefault="009D3059" w:rsidP="00B55D4B">
            <w:pPr>
              <w:spacing w:before="40" w:after="40"/>
              <w:jc w:val="left"/>
              <w:textAlignment w:val="baseline"/>
              <w:rPr>
                <w:color w:val="000000" w:themeColor="text1"/>
                <w:sz w:val="20"/>
                <w:szCs w:val="20"/>
              </w:rPr>
            </w:pPr>
            <w:r w:rsidRPr="00021B62">
              <w:rPr>
                <w:color w:val="000000" w:themeColor="text1"/>
                <w:sz w:val="20"/>
                <w:szCs w:val="20"/>
              </w:rPr>
              <w:t>Open access (with or without conditions; burden of conditions)</w:t>
            </w:r>
          </w:p>
          <w:p w14:paraId="5CD2C111" w14:textId="77777777" w:rsidR="009D3059" w:rsidRPr="00AD5FA3" w:rsidRDefault="009D3059" w:rsidP="00B55D4B">
            <w:pPr>
              <w:spacing w:before="40" w:after="40"/>
              <w:jc w:val="left"/>
              <w:textAlignment w:val="baseline"/>
              <w:rPr>
                <w:color w:val="000000" w:themeColor="text1"/>
                <w:sz w:val="20"/>
                <w:szCs w:val="20"/>
              </w:rPr>
            </w:pPr>
            <w:r w:rsidRPr="00021B62">
              <w:rPr>
                <w:color w:val="000000" w:themeColor="text1"/>
                <w:sz w:val="20"/>
                <w:szCs w:val="20"/>
              </w:rPr>
              <w:t>Promotes R&amp;D partnerships in support of technology transfer and capacity</w:t>
            </w:r>
            <w:r>
              <w:rPr>
                <w:color w:val="000000" w:themeColor="text1"/>
                <w:sz w:val="20"/>
                <w:szCs w:val="20"/>
              </w:rPr>
              <w:t>-</w:t>
            </w:r>
            <w:r w:rsidRPr="00021B62">
              <w:rPr>
                <w:color w:val="000000" w:themeColor="text1"/>
                <w:sz w:val="20"/>
                <w:szCs w:val="20"/>
              </w:rPr>
              <w:t>building</w:t>
            </w:r>
          </w:p>
        </w:tc>
      </w:tr>
      <w:tr w:rsidR="009D3059" w:rsidRPr="00021B62" w14:paraId="61A29768" w14:textId="77777777" w:rsidTr="00AD5FA3">
        <w:trPr>
          <w:trHeight w:val="660"/>
          <w:jc w:val="center"/>
        </w:trPr>
        <w:tc>
          <w:tcPr>
            <w:tcW w:w="2119" w:type="dxa"/>
            <w:vMerge/>
            <w:tcBorders>
              <w:top w:val="single" w:sz="6" w:space="0" w:color="auto"/>
              <w:left w:val="single" w:sz="6" w:space="0" w:color="4472C4"/>
              <w:bottom w:val="single" w:sz="6" w:space="0" w:color="auto"/>
              <w:right w:val="single" w:sz="6" w:space="0" w:color="auto"/>
            </w:tcBorders>
            <w:shd w:val="clear" w:color="auto" w:fill="B8CCE4" w:themeFill="accent1" w:themeFillTint="66"/>
            <w:vAlign w:val="center"/>
            <w:hideMark/>
          </w:tcPr>
          <w:p w14:paraId="361B4FF3" w14:textId="77777777" w:rsidR="009D3059" w:rsidRPr="00AD5FA3" w:rsidRDefault="009D3059" w:rsidP="00B55D4B">
            <w:pPr>
              <w:spacing w:before="40" w:after="40"/>
              <w:jc w:val="left"/>
              <w:rPr>
                <w:color w:val="000000" w:themeColor="text1"/>
                <w:sz w:val="20"/>
                <w:szCs w:val="20"/>
              </w:rPr>
            </w:pPr>
          </w:p>
        </w:tc>
        <w:tc>
          <w:tcPr>
            <w:tcW w:w="3260" w:type="dxa"/>
            <w:tcBorders>
              <w:top w:val="single" w:sz="6" w:space="0" w:color="auto"/>
              <w:left w:val="single" w:sz="6" w:space="0" w:color="auto"/>
              <w:bottom w:val="single" w:sz="6" w:space="0" w:color="auto"/>
              <w:right w:val="single" w:sz="6" w:space="0" w:color="auto"/>
            </w:tcBorders>
            <w:shd w:val="clear" w:color="auto" w:fill="B8CCE4" w:themeFill="accent1" w:themeFillTint="66"/>
            <w:hideMark/>
          </w:tcPr>
          <w:p w14:paraId="50D6DC97" w14:textId="77777777" w:rsidR="009D3059" w:rsidRPr="00AD5FA3" w:rsidRDefault="009D3059" w:rsidP="00B55D4B">
            <w:pPr>
              <w:spacing w:before="40" w:after="40"/>
              <w:jc w:val="left"/>
              <w:textAlignment w:val="baseline"/>
              <w:rPr>
                <w:color w:val="000000" w:themeColor="text1"/>
                <w:sz w:val="20"/>
                <w:szCs w:val="20"/>
              </w:rPr>
            </w:pPr>
            <w:r w:rsidRPr="00021B62">
              <w:rPr>
                <w:color w:val="000000" w:themeColor="text1"/>
                <w:sz w:val="20"/>
                <w:szCs w:val="20"/>
              </w:rPr>
              <w:t>3. Contributes to the conservation and sustainable use of biodiversity</w:t>
            </w:r>
          </w:p>
        </w:tc>
        <w:tc>
          <w:tcPr>
            <w:tcW w:w="8458" w:type="dxa"/>
            <w:tcBorders>
              <w:top w:val="single" w:sz="6" w:space="0" w:color="auto"/>
              <w:left w:val="single" w:sz="6" w:space="0" w:color="auto"/>
              <w:bottom w:val="single" w:sz="6" w:space="0" w:color="auto"/>
              <w:right w:val="single" w:sz="6" w:space="0" w:color="4472C4"/>
            </w:tcBorders>
            <w:shd w:val="clear" w:color="auto" w:fill="B8CCE4" w:themeFill="accent1" w:themeFillTint="66"/>
            <w:hideMark/>
          </w:tcPr>
          <w:p w14:paraId="7B114C21" w14:textId="56ABBC76" w:rsidR="009D3059" w:rsidRPr="00AD5FA3" w:rsidRDefault="009D3059" w:rsidP="00B55D4B">
            <w:pPr>
              <w:spacing w:before="40" w:after="40"/>
              <w:jc w:val="left"/>
              <w:textAlignment w:val="baseline"/>
              <w:rPr>
                <w:color w:val="000000" w:themeColor="text1"/>
                <w:sz w:val="20"/>
                <w:szCs w:val="20"/>
              </w:rPr>
            </w:pPr>
            <w:r w:rsidRPr="00021B62">
              <w:rPr>
                <w:color w:val="000000" w:themeColor="text1"/>
                <w:sz w:val="20"/>
                <w:szCs w:val="20"/>
              </w:rPr>
              <w:t>Directly or indirectly (through incentives)</w:t>
            </w:r>
          </w:p>
        </w:tc>
      </w:tr>
      <w:tr w:rsidR="009D3059" w:rsidRPr="00021B62" w14:paraId="69C0367E" w14:textId="77777777" w:rsidTr="00AD5FA3">
        <w:trPr>
          <w:trHeight w:val="528"/>
          <w:jc w:val="center"/>
        </w:trPr>
        <w:tc>
          <w:tcPr>
            <w:tcW w:w="2119" w:type="dxa"/>
            <w:vMerge/>
            <w:tcBorders>
              <w:top w:val="single" w:sz="6" w:space="0" w:color="auto"/>
              <w:left w:val="single" w:sz="6" w:space="0" w:color="4472C4"/>
              <w:bottom w:val="single" w:sz="6" w:space="0" w:color="auto"/>
              <w:right w:val="single" w:sz="6" w:space="0" w:color="auto"/>
            </w:tcBorders>
            <w:shd w:val="clear" w:color="auto" w:fill="B8CCE4" w:themeFill="accent1" w:themeFillTint="66"/>
            <w:vAlign w:val="center"/>
            <w:hideMark/>
          </w:tcPr>
          <w:p w14:paraId="35974FB7" w14:textId="77777777" w:rsidR="009D3059" w:rsidRPr="00AD5FA3" w:rsidRDefault="009D3059" w:rsidP="00B55D4B">
            <w:pPr>
              <w:spacing w:before="40" w:after="40"/>
              <w:jc w:val="left"/>
              <w:rPr>
                <w:color w:val="000000" w:themeColor="text1"/>
                <w:sz w:val="20"/>
                <w:szCs w:val="20"/>
              </w:rPr>
            </w:pPr>
          </w:p>
        </w:tc>
        <w:tc>
          <w:tcPr>
            <w:tcW w:w="3260" w:type="dxa"/>
            <w:tcBorders>
              <w:top w:val="single" w:sz="6" w:space="0" w:color="auto"/>
              <w:left w:val="single" w:sz="6" w:space="0" w:color="auto"/>
              <w:bottom w:val="single" w:sz="6" w:space="0" w:color="auto"/>
              <w:right w:val="single" w:sz="6" w:space="0" w:color="auto"/>
            </w:tcBorders>
            <w:shd w:val="clear" w:color="auto" w:fill="B8CCE4" w:themeFill="accent1" w:themeFillTint="66"/>
            <w:hideMark/>
          </w:tcPr>
          <w:p w14:paraId="08D9FEA5" w14:textId="77777777" w:rsidR="009D3059" w:rsidRPr="00AD5FA3" w:rsidRDefault="009D3059" w:rsidP="00B55D4B">
            <w:pPr>
              <w:spacing w:before="40" w:after="40"/>
              <w:jc w:val="left"/>
              <w:textAlignment w:val="baseline"/>
              <w:rPr>
                <w:color w:val="000000" w:themeColor="text1"/>
                <w:sz w:val="20"/>
                <w:szCs w:val="20"/>
              </w:rPr>
            </w:pPr>
            <w:r w:rsidRPr="00021B62">
              <w:rPr>
                <w:color w:val="000000" w:themeColor="text1"/>
                <w:sz w:val="20"/>
                <w:szCs w:val="20"/>
              </w:rPr>
              <w:t>4. Contributes to sustainable development</w:t>
            </w:r>
          </w:p>
        </w:tc>
        <w:tc>
          <w:tcPr>
            <w:tcW w:w="8458" w:type="dxa"/>
            <w:tcBorders>
              <w:top w:val="single" w:sz="6" w:space="0" w:color="auto"/>
              <w:left w:val="single" w:sz="6" w:space="0" w:color="auto"/>
              <w:bottom w:val="single" w:sz="6" w:space="0" w:color="auto"/>
              <w:right w:val="single" w:sz="6" w:space="0" w:color="4472C4"/>
            </w:tcBorders>
            <w:shd w:val="clear" w:color="auto" w:fill="B8CCE4" w:themeFill="accent1" w:themeFillTint="66"/>
            <w:hideMark/>
          </w:tcPr>
          <w:p w14:paraId="2E0AA748" w14:textId="0DC1DE86" w:rsidR="009D3059" w:rsidRPr="00AD5FA3" w:rsidRDefault="009D3059" w:rsidP="00B55D4B">
            <w:pPr>
              <w:spacing w:before="40" w:after="40"/>
              <w:jc w:val="left"/>
              <w:textAlignment w:val="baseline"/>
              <w:rPr>
                <w:color w:val="000000" w:themeColor="text1"/>
                <w:sz w:val="20"/>
                <w:szCs w:val="20"/>
              </w:rPr>
            </w:pPr>
            <w:r w:rsidRPr="00021B62">
              <w:rPr>
                <w:color w:val="000000" w:themeColor="text1"/>
                <w:sz w:val="20"/>
                <w:szCs w:val="20"/>
              </w:rPr>
              <w:t>Note: achieves 4</w:t>
            </w:r>
            <w:r w:rsidR="00392292" w:rsidRPr="00B7153C">
              <w:rPr>
                <w:color w:val="000000" w:themeColor="text1"/>
                <w:sz w:val="20"/>
                <w:szCs w:val="20"/>
              </w:rPr>
              <w:t xml:space="preserve"> </w:t>
            </w:r>
            <w:proofErr w:type="gramStart"/>
            <w:r w:rsidRPr="00021B62">
              <w:rPr>
                <w:color w:val="000000" w:themeColor="text1"/>
                <w:sz w:val="20"/>
                <w:szCs w:val="20"/>
              </w:rPr>
              <w:t>as a consequence of</w:t>
            </w:r>
            <w:proofErr w:type="gramEnd"/>
            <w:r w:rsidR="00392292" w:rsidRPr="00B7153C">
              <w:rPr>
                <w:color w:val="000000" w:themeColor="text1"/>
                <w:sz w:val="20"/>
                <w:szCs w:val="20"/>
              </w:rPr>
              <w:t xml:space="preserve"> </w:t>
            </w:r>
            <w:r w:rsidRPr="00021B62">
              <w:rPr>
                <w:color w:val="000000" w:themeColor="text1"/>
                <w:sz w:val="20"/>
                <w:szCs w:val="20"/>
              </w:rPr>
              <w:t xml:space="preserve">achieving 1, 2 </w:t>
            </w:r>
            <w:r w:rsidR="004265FE">
              <w:rPr>
                <w:color w:val="000000" w:themeColor="text1"/>
                <w:sz w:val="20"/>
                <w:szCs w:val="20"/>
              </w:rPr>
              <w:t>and</w:t>
            </w:r>
            <w:r w:rsidRPr="00021B62">
              <w:rPr>
                <w:color w:val="000000" w:themeColor="text1"/>
                <w:sz w:val="20"/>
                <w:szCs w:val="20"/>
              </w:rPr>
              <w:t xml:space="preserve"> 3 (no separate evaluation needed)</w:t>
            </w:r>
          </w:p>
        </w:tc>
      </w:tr>
      <w:tr w:rsidR="009D3059" w:rsidRPr="00021B62" w14:paraId="46C37CA4" w14:textId="77777777" w:rsidTr="00AD5FA3">
        <w:trPr>
          <w:trHeight w:val="528"/>
          <w:jc w:val="center"/>
        </w:trPr>
        <w:tc>
          <w:tcPr>
            <w:tcW w:w="2119" w:type="dxa"/>
            <w:vMerge w:val="restart"/>
            <w:tcBorders>
              <w:top w:val="single" w:sz="6" w:space="0" w:color="auto"/>
              <w:left w:val="single" w:sz="6" w:space="0" w:color="4472C4"/>
              <w:bottom w:val="single" w:sz="6" w:space="0" w:color="auto"/>
              <w:right w:val="single" w:sz="6" w:space="0" w:color="auto"/>
            </w:tcBorders>
            <w:shd w:val="clear" w:color="auto" w:fill="DBE5F1" w:themeFill="accent1" w:themeFillTint="33"/>
            <w:hideMark/>
          </w:tcPr>
          <w:p w14:paraId="677493D7" w14:textId="132ACF67" w:rsidR="009D3059" w:rsidRPr="00AD5FA3" w:rsidRDefault="009D3059" w:rsidP="00B55D4B">
            <w:pPr>
              <w:spacing w:before="40" w:after="40"/>
              <w:jc w:val="left"/>
              <w:textAlignment w:val="baseline"/>
              <w:rPr>
                <w:b/>
                <w:sz w:val="20"/>
                <w:szCs w:val="20"/>
                <w:lang w:eastAsia="zh-CN"/>
              </w:rPr>
            </w:pPr>
            <w:r w:rsidRPr="00021B62">
              <w:rPr>
                <w:b/>
                <w:bCs/>
                <w:sz w:val="20"/>
                <w:szCs w:val="20"/>
                <w:lang w:eastAsia="zh-CN"/>
              </w:rPr>
              <w:t xml:space="preserve">Efficient </w:t>
            </w:r>
            <w:r w:rsidR="00212A38">
              <w:rPr>
                <w:b/>
                <w:bCs/>
                <w:sz w:val="20"/>
                <w:szCs w:val="20"/>
                <w:lang w:eastAsia="zh-CN"/>
              </w:rPr>
              <w:t>and</w:t>
            </w:r>
            <w:r w:rsidRPr="00D11AF5">
              <w:rPr>
                <w:b/>
                <w:bCs/>
                <w:sz w:val="20"/>
                <w:szCs w:val="20"/>
                <w:lang w:eastAsia="zh-CN"/>
              </w:rPr>
              <w:t xml:space="preserve"> </w:t>
            </w:r>
            <w:r w:rsidR="00212A38">
              <w:rPr>
                <w:b/>
                <w:bCs/>
                <w:sz w:val="20"/>
                <w:szCs w:val="20"/>
                <w:lang w:eastAsia="zh-CN"/>
              </w:rPr>
              <w:t>f</w:t>
            </w:r>
            <w:r w:rsidRPr="00D11AF5">
              <w:rPr>
                <w:b/>
                <w:bCs/>
                <w:sz w:val="20"/>
                <w:szCs w:val="20"/>
                <w:lang w:eastAsia="zh-CN"/>
              </w:rPr>
              <w:t>easible</w:t>
            </w:r>
            <w:r w:rsidR="00212A38">
              <w:rPr>
                <w:b/>
                <w:bCs/>
                <w:sz w:val="20"/>
                <w:szCs w:val="20"/>
                <w:lang w:eastAsia="zh-CN"/>
              </w:rPr>
              <w:t xml:space="preserve"> </w:t>
            </w:r>
            <w:r w:rsidRPr="00021B62">
              <w:rPr>
                <w:b/>
                <w:bCs/>
                <w:sz w:val="20"/>
                <w:szCs w:val="20"/>
                <w:lang w:eastAsia="zh-CN"/>
              </w:rPr>
              <w:t>to implement</w:t>
            </w:r>
          </w:p>
        </w:tc>
        <w:tc>
          <w:tcPr>
            <w:tcW w:w="3260" w:type="dxa"/>
            <w:tcBorders>
              <w:top w:val="single" w:sz="6" w:space="0" w:color="auto"/>
              <w:left w:val="single" w:sz="6" w:space="0" w:color="auto"/>
              <w:bottom w:val="single" w:sz="6" w:space="0" w:color="auto"/>
              <w:right w:val="single" w:sz="6" w:space="0" w:color="auto"/>
            </w:tcBorders>
            <w:shd w:val="clear" w:color="auto" w:fill="DBE5F1" w:themeFill="accent1" w:themeFillTint="33"/>
            <w:hideMark/>
          </w:tcPr>
          <w:p w14:paraId="7E588C46" w14:textId="77777777" w:rsidR="009D3059" w:rsidRPr="00AD5FA3" w:rsidRDefault="009D3059" w:rsidP="00B55D4B">
            <w:pPr>
              <w:spacing w:before="40" w:after="40"/>
              <w:jc w:val="left"/>
              <w:textAlignment w:val="baseline"/>
              <w:rPr>
                <w:sz w:val="20"/>
                <w:szCs w:val="20"/>
                <w:lang w:eastAsia="zh-CN"/>
              </w:rPr>
            </w:pPr>
            <w:r w:rsidRPr="00021B62">
              <w:rPr>
                <w:sz w:val="20"/>
                <w:szCs w:val="20"/>
                <w:lang w:eastAsia="zh-CN"/>
              </w:rPr>
              <w:t>5. Cost-efficient in achieving goals</w:t>
            </w:r>
          </w:p>
        </w:tc>
        <w:tc>
          <w:tcPr>
            <w:tcW w:w="8458" w:type="dxa"/>
            <w:tcBorders>
              <w:top w:val="single" w:sz="6" w:space="0" w:color="auto"/>
              <w:left w:val="single" w:sz="6" w:space="0" w:color="auto"/>
              <w:bottom w:val="single" w:sz="6" w:space="0" w:color="auto"/>
              <w:right w:val="single" w:sz="6" w:space="0" w:color="4472C4"/>
            </w:tcBorders>
            <w:shd w:val="clear" w:color="auto" w:fill="DBE5F1" w:themeFill="accent1" w:themeFillTint="33"/>
            <w:hideMark/>
          </w:tcPr>
          <w:p w14:paraId="260A4C39" w14:textId="77777777" w:rsidR="009D3059" w:rsidRPr="00AD5FA3" w:rsidRDefault="009D3059" w:rsidP="00B55D4B">
            <w:pPr>
              <w:spacing w:before="40" w:after="40"/>
              <w:jc w:val="left"/>
              <w:textAlignment w:val="baseline"/>
              <w:rPr>
                <w:sz w:val="20"/>
                <w:szCs w:val="20"/>
                <w:lang w:eastAsia="zh-CN"/>
              </w:rPr>
            </w:pPr>
            <w:r w:rsidRPr="00021B62">
              <w:rPr>
                <w:sz w:val="20"/>
                <w:szCs w:val="20"/>
                <w:lang w:eastAsia="zh-CN"/>
              </w:rPr>
              <w:t>Transaction and administration costs minimized relative to benefits shared</w:t>
            </w:r>
          </w:p>
          <w:p w14:paraId="741AE4AB" w14:textId="77777777" w:rsidR="009D3059" w:rsidRPr="00AD5FA3" w:rsidRDefault="009D3059" w:rsidP="00B55D4B">
            <w:pPr>
              <w:spacing w:before="40" w:after="40"/>
              <w:jc w:val="left"/>
              <w:textAlignment w:val="baseline"/>
              <w:rPr>
                <w:sz w:val="20"/>
                <w:szCs w:val="20"/>
                <w:lang w:eastAsia="zh-CN"/>
              </w:rPr>
            </w:pPr>
            <w:r w:rsidRPr="00021B62">
              <w:rPr>
                <w:sz w:val="20"/>
                <w:szCs w:val="20"/>
                <w:lang w:eastAsia="zh-CN"/>
              </w:rPr>
              <w:t>Institutional/infrastructural/governance costs minimized relative to benefits shared</w:t>
            </w:r>
          </w:p>
        </w:tc>
      </w:tr>
      <w:tr w:rsidR="009D3059" w:rsidRPr="00021B62" w14:paraId="7EC12B24" w14:textId="77777777" w:rsidTr="00AD5FA3">
        <w:trPr>
          <w:trHeight w:val="544"/>
          <w:jc w:val="center"/>
        </w:trPr>
        <w:tc>
          <w:tcPr>
            <w:tcW w:w="2119" w:type="dxa"/>
            <w:vMerge/>
            <w:tcBorders>
              <w:top w:val="single" w:sz="6" w:space="0" w:color="auto"/>
              <w:left w:val="single" w:sz="6" w:space="0" w:color="4472C4"/>
              <w:bottom w:val="single" w:sz="6" w:space="0" w:color="auto"/>
              <w:right w:val="single" w:sz="6" w:space="0" w:color="auto"/>
            </w:tcBorders>
            <w:shd w:val="clear" w:color="auto" w:fill="auto"/>
            <w:vAlign w:val="center"/>
            <w:hideMark/>
          </w:tcPr>
          <w:p w14:paraId="5491779E" w14:textId="77777777" w:rsidR="009D3059" w:rsidRPr="00AD5FA3" w:rsidRDefault="009D3059" w:rsidP="00B55D4B">
            <w:pPr>
              <w:spacing w:before="40" w:after="40"/>
              <w:jc w:val="left"/>
              <w:rPr>
                <w:sz w:val="20"/>
                <w:szCs w:val="20"/>
                <w:lang w:eastAsia="zh-CN"/>
              </w:rPr>
            </w:pPr>
          </w:p>
        </w:tc>
        <w:tc>
          <w:tcPr>
            <w:tcW w:w="3260" w:type="dxa"/>
            <w:tcBorders>
              <w:top w:val="single" w:sz="6" w:space="0" w:color="auto"/>
              <w:left w:val="single" w:sz="6" w:space="0" w:color="auto"/>
              <w:bottom w:val="single" w:sz="6" w:space="0" w:color="auto"/>
              <w:right w:val="single" w:sz="6" w:space="0" w:color="auto"/>
            </w:tcBorders>
            <w:shd w:val="clear" w:color="auto" w:fill="DBE5F1" w:themeFill="accent1" w:themeFillTint="33"/>
            <w:hideMark/>
          </w:tcPr>
          <w:p w14:paraId="6BA6D2A5" w14:textId="77777777" w:rsidR="009D3059" w:rsidRPr="00AD5FA3" w:rsidRDefault="009D3059" w:rsidP="00B55D4B">
            <w:pPr>
              <w:spacing w:before="40" w:after="40"/>
              <w:jc w:val="left"/>
              <w:textAlignment w:val="baseline"/>
              <w:rPr>
                <w:sz w:val="20"/>
                <w:szCs w:val="20"/>
                <w:lang w:eastAsia="zh-CN"/>
              </w:rPr>
            </w:pPr>
            <w:r w:rsidRPr="00021B62">
              <w:rPr>
                <w:sz w:val="20"/>
                <w:szCs w:val="20"/>
                <w:lang w:eastAsia="zh-CN"/>
              </w:rPr>
              <w:t>6. Feasible and practical to implement</w:t>
            </w:r>
          </w:p>
        </w:tc>
        <w:tc>
          <w:tcPr>
            <w:tcW w:w="8458" w:type="dxa"/>
            <w:tcBorders>
              <w:top w:val="single" w:sz="6" w:space="0" w:color="auto"/>
              <w:left w:val="single" w:sz="6" w:space="0" w:color="auto"/>
              <w:bottom w:val="single" w:sz="6" w:space="0" w:color="auto"/>
              <w:right w:val="single" w:sz="6" w:space="0" w:color="4472C4"/>
            </w:tcBorders>
            <w:shd w:val="clear" w:color="auto" w:fill="DBE5F1" w:themeFill="accent1" w:themeFillTint="33"/>
            <w:hideMark/>
          </w:tcPr>
          <w:p w14:paraId="79EBF382" w14:textId="61827546" w:rsidR="009D3059" w:rsidRPr="00AD5FA3" w:rsidRDefault="009D3059" w:rsidP="00B55D4B">
            <w:pPr>
              <w:spacing w:before="40" w:after="40"/>
              <w:jc w:val="left"/>
              <w:textAlignment w:val="baseline"/>
              <w:rPr>
                <w:sz w:val="20"/>
                <w:szCs w:val="20"/>
                <w:lang w:eastAsia="zh-CN"/>
              </w:rPr>
            </w:pPr>
            <w:r w:rsidRPr="00021B62">
              <w:rPr>
                <w:sz w:val="20"/>
                <w:szCs w:val="20"/>
                <w:lang w:eastAsia="zh-CN"/>
              </w:rPr>
              <w:t>Technical requirements minimal or feasible to meet (</w:t>
            </w:r>
            <w:proofErr w:type="spellStart"/>
            <w:r w:rsidRPr="00021B62">
              <w:rPr>
                <w:sz w:val="20"/>
                <w:szCs w:val="20"/>
                <w:lang w:eastAsia="zh-CN"/>
              </w:rPr>
              <w:t>eg.</w:t>
            </w:r>
            <w:proofErr w:type="spellEnd"/>
            <w:r w:rsidRPr="00021B62">
              <w:rPr>
                <w:sz w:val="20"/>
                <w:szCs w:val="20"/>
                <w:lang w:eastAsia="zh-CN"/>
              </w:rPr>
              <w:t xml:space="preserve"> need for tracking, capacity</w:t>
            </w:r>
            <w:r>
              <w:rPr>
                <w:sz w:val="20"/>
                <w:szCs w:val="20"/>
                <w:lang w:eastAsia="zh-CN"/>
              </w:rPr>
              <w:noBreakHyphen/>
            </w:r>
            <w:r w:rsidRPr="00021B62">
              <w:rPr>
                <w:sz w:val="20"/>
                <w:szCs w:val="20"/>
                <w:lang w:eastAsia="zh-CN"/>
              </w:rPr>
              <w:t>building tools,</w:t>
            </w:r>
          </w:p>
          <w:p w14:paraId="6BE9ADE5" w14:textId="77777777" w:rsidR="009D3059" w:rsidRPr="00AD5FA3" w:rsidRDefault="009D3059" w:rsidP="00B55D4B">
            <w:pPr>
              <w:spacing w:before="40" w:after="40"/>
              <w:jc w:val="left"/>
              <w:textAlignment w:val="baseline"/>
              <w:rPr>
                <w:sz w:val="20"/>
                <w:szCs w:val="20"/>
                <w:lang w:eastAsia="zh-CN"/>
              </w:rPr>
            </w:pPr>
            <w:r w:rsidRPr="00021B62">
              <w:rPr>
                <w:sz w:val="20"/>
                <w:szCs w:val="20"/>
                <w:lang w:eastAsia="zh-CN"/>
              </w:rPr>
              <w:t>Degree to which existing infrastructure and processes can be built upon</w:t>
            </w:r>
          </w:p>
        </w:tc>
      </w:tr>
      <w:tr w:rsidR="009D3059" w:rsidRPr="00021B62" w14:paraId="64E42538" w14:textId="77777777" w:rsidTr="00AD5FA3">
        <w:trPr>
          <w:trHeight w:val="594"/>
          <w:jc w:val="center"/>
        </w:trPr>
        <w:tc>
          <w:tcPr>
            <w:tcW w:w="2119" w:type="dxa"/>
            <w:vMerge/>
            <w:tcBorders>
              <w:top w:val="single" w:sz="6" w:space="0" w:color="auto"/>
              <w:left w:val="single" w:sz="6" w:space="0" w:color="4472C4"/>
              <w:bottom w:val="single" w:sz="6" w:space="0" w:color="auto"/>
              <w:right w:val="single" w:sz="6" w:space="0" w:color="auto"/>
            </w:tcBorders>
            <w:shd w:val="clear" w:color="auto" w:fill="auto"/>
            <w:vAlign w:val="center"/>
            <w:hideMark/>
          </w:tcPr>
          <w:p w14:paraId="53A0F525" w14:textId="77777777" w:rsidR="009D3059" w:rsidRPr="00AD5FA3" w:rsidRDefault="009D3059" w:rsidP="00B55D4B">
            <w:pPr>
              <w:spacing w:before="40" w:after="40"/>
              <w:jc w:val="left"/>
              <w:rPr>
                <w:sz w:val="20"/>
                <w:szCs w:val="20"/>
                <w:lang w:eastAsia="zh-CN"/>
              </w:rPr>
            </w:pPr>
          </w:p>
        </w:tc>
        <w:tc>
          <w:tcPr>
            <w:tcW w:w="3260" w:type="dxa"/>
            <w:tcBorders>
              <w:top w:val="single" w:sz="6" w:space="0" w:color="auto"/>
              <w:left w:val="single" w:sz="6" w:space="0" w:color="auto"/>
              <w:bottom w:val="single" w:sz="6" w:space="0" w:color="auto"/>
              <w:right w:val="single" w:sz="6" w:space="0" w:color="auto"/>
            </w:tcBorders>
            <w:shd w:val="clear" w:color="auto" w:fill="DBE5F1" w:themeFill="accent1" w:themeFillTint="33"/>
            <w:hideMark/>
          </w:tcPr>
          <w:p w14:paraId="60E96A06" w14:textId="77777777" w:rsidR="009D3059" w:rsidRPr="00AD5FA3" w:rsidRDefault="009D3059" w:rsidP="00B55D4B">
            <w:pPr>
              <w:spacing w:before="40" w:after="40"/>
              <w:jc w:val="left"/>
              <w:textAlignment w:val="baseline"/>
              <w:rPr>
                <w:sz w:val="20"/>
                <w:szCs w:val="20"/>
                <w:lang w:eastAsia="zh-CN"/>
              </w:rPr>
            </w:pPr>
            <w:r w:rsidRPr="00021B62">
              <w:rPr>
                <w:sz w:val="20"/>
                <w:szCs w:val="20"/>
                <w:lang w:eastAsia="zh-CN"/>
              </w:rPr>
              <w:t>7. Easy to enforce</w:t>
            </w:r>
          </w:p>
        </w:tc>
        <w:tc>
          <w:tcPr>
            <w:tcW w:w="8458" w:type="dxa"/>
            <w:tcBorders>
              <w:top w:val="single" w:sz="6" w:space="0" w:color="auto"/>
              <w:left w:val="single" w:sz="6" w:space="0" w:color="auto"/>
              <w:bottom w:val="single" w:sz="6" w:space="0" w:color="auto"/>
              <w:right w:val="single" w:sz="6" w:space="0" w:color="4472C4"/>
            </w:tcBorders>
            <w:shd w:val="clear" w:color="auto" w:fill="DBE5F1" w:themeFill="accent1" w:themeFillTint="33"/>
            <w:hideMark/>
          </w:tcPr>
          <w:p w14:paraId="7595635C" w14:textId="77777777" w:rsidR="009D3059" w:rsidRPr="00AD5FA3" w:rsidRDefault="009D3059" w:rsidP="00B55D4B">
            <w:pPr>
              <w:spacing w:before="40" w:after="40"/>
              <w:jc w:val="left"/>
              <w:textAlignment w:val="baseline"/>
              <w:rPr>
                <w:sz w:val="20"/>
                <w:szCs w:val="20"/>
                <w:lang w:eastAsia="zh-CN"/>
              </w:rPr>
            </w:pPr>
            <w:r w:rsidRPr="00021B62">
              <w:rPr>
                <w:sz w:val="20"/>
                <w:szCs w:val="20"/>
                <w:lang w:eastAsia="zh-CN"/>
              </w:rPr>
              <w:t>Inbuilt incentives for compliance (self-enforcing)</w:t>
            </w:r>
          </w:p>
          <w:p w14:paraId="7F11B1EF" w14:textId="77777777" w:rsidR="009D3059" w:rsidRPr="00AD5FA3" w:rsidRDefault="009D3059" w:rsidP="00B55D4B">
            <w:pPr>
              <w:spacing w:before="40" w:after="40"/>
              <w:jc w:val="left"/>
              <w:textAlignment w:val="baseline"/>
              <w:rPr>
                <w:sz w:val="20"/>
                <w:szCs w:val="20"/>
                <w:lang w:eastAsia="zh-CN"/>
              </w:rPr>
            </w:pPr>
            <w:r w:rsidRPr="00021B62">
              <w:rPr>
                <w:sz w:val="20"/>
                <w:szCs w:val="20"/>
                <w:lang w:eastAsia="zh-CN"/>
              </w:rPr>
              <w:t>If enforcement needed, enforcement costs minimal</w:t>
            </w:r>
          </w:p>
        </w:tc>
      </w:tr>
      <w:tr w:rsidR="009D3059" w:rsidRPr="00021B62" w14:paraId="7C50F8A9" w14:textId="77777777" w:rsidTr="00AD5FA3">
        <w:trPr>
          <w:trHeight w:val="329"/>
          <w:jc w:val="center"/>
        </w:trPr>
        <w:tc>
          <w:tcPr>
            <w:tcW w:w="2119" w:type="dxa"/>
            <w:vMerge w:val="restart"/>
            <w:tcBorders>
              <w:top w:val="single" w:sz="6" w:space="0" w:color="auto"/>
              <w:left w:val="single" w:sz="6" w:space="0" w:color="4472C4"/>
              <w:bottom w:val="single" w:sz="6" w:space="0" w:color="auto"/>
              <w:right w:val="single" w:sz="6" w:space="0" w:color="auto"/>
            </w:tcBorders>
            <w:shd w:val="clear" w:color="auto" w:fill="B8CCE4" w:themeFill="accent1" w:themeFillTint="66"/>
            <w:hideMark/>
          </w:tcPr>
          <w:p w14:paraId="5BBEE0BE" w14:textId="51242426" w:rsidR="009D3059" w:rsidRPr="00AD5FA3" w:rsidRDefault="009D3059" w:rsidP="00B55D4B">
            <w:pPr>
              <w:spacing w:before="40" w:after="40"/>
              <w:jc w:val="left"/>
              <w:textAlignment w:val="baseline"/>
              <w:rPr>
                <w:sz w:val="20"/>
                <w:szCs w:val="20"/>
                <w:lang w:eastAsia="zh-CN"/>
              </w:rPr>
            </w:pPr>
            <w:r w:rsidRPr="00021B62">
              <w:rPr>
                <w:b/>
                <w:bCs/>
                <w:sz w:val="20"/>
                <w:szCs w:val="20"/>
                <w:lang w:eastAsia="zh-CN"/>
              </w:rPr>
              <w:t>Enabling of</w:t>
            </w:r>
            <w:r w:rsidR="00444A1F">
              <w:rPr>
                <w:b/>
                <w:bCs/>
                <w:sz w:val="20"/>
                <w:szCs w:val="20"/>
                <w:lang w:eastAsia="zh-CN"/>
              </w:rPr>
              <w:t xml:space="preserve"> g</w:t>
            </w:r>
            <w:r w:rsidRPr="00021B62">
              <w:rPr>
                <w:b/>
                <w:bCs/>
                <w:sz w:val="20"/>
                <w:szCs w:val="20"/>
                <w:lang w:eastAsia="zh-CN"/>
              </w:rPr>
              <w:t xml:space="preserve">ood </w:t>
            </w:r>
            <w:r w:rsidR="00444A1F">
              <w:rPr>
                <w:b/>
                <w:bCs/>
                <w:sz w:val="20"/>
                <w:szCs w:val="20"/>
                <w:lang w:eastAsia="zh-CN"/>
              </w:rPr>
              <w:t>g</w:t>
            </w:r>
            <w:r w:rsidRPr="00021B62">
              <w:rPr>
                <w:b/>
                <w:bCs/>
                <w:sz w:val="20"/>
                <w:szCs w:val="20"/>
                <w:lang w:eastAsia="zh-CN"/>
              </w:rPr>
              <w:t>overnance</w:t>
            </w:r>
          </w:p>
        </w:tc>
        <w:tc>
          <w:tcPr>
            <w:tcW w:w="3260" w:type="dxa"/>
            <w:tcBorders>
              <w:top w:val="single" w:sz="6" w:space="0" w:color="auto"/>
              <w:left w:val="single" w:sz="6" w:space="0" w:color="auto"/>
              <w:bottom w:val="single" w:sz="6" w:space="0" w:color="auto"/>
              <w:right w:val="single" w:sz="6" w:space="0" w:color="auto"/>
            </w:tcBorders>
            <w:shd w:val="clear" w:color="auto" w:fill="B8CCE4" w:themeFill="accent1" w:themeFillTint="66"/>
            <w:hideMark/>
          </w:tcPr>
          <w:p w14:paraId="44C0C718" w14:textId="544A9E1D" w:rsidR="009D3059" w:rsidRPr="00AD5FA3" w:rsidRDefault="009D3059" w:rsidP="00B55D4B">
            <w:pPr>
              <w:spacing w:before="40" w:after="40"/>
              <w:jc w:val="left"/>
              <w:textAlignment w:val="baseline"/>
              <w:rPr>
                <w:sz w:val="20"/>
                <w:szCs w:val="20"/>
                <w:lang w:eastAsia="zh-CN"/>
              </w:rPr>
            </w:pPr>
            <w:r w:rsidRPr="00021B62">
              <w:rPr>
                <w:sz w:val="20"/>
                <w:szCs w:val="20"/>
                <w:lang w:eastAsia="zh-CN"/>
              </w:rPr>
              <w:t xml:space="preserve">8. Legally </w:t>
            </w:r>
            <w:r w:rsidR="00212A38">
              <w:rPr>
                <w:sz w:val="20"/>
                <w:szCs w:val="20"/>
                <w:lang w:eastAsia="zh-CN"/>
              </w:rPr>
              <w:t>s</w:t>
            </w:r>
            <w:r w:rsidRPr="00A27559">
              <w:rPr>
                <w:sz w:val="20"/>
                <w:szCs w:val="20"/>
                <w:lang w:eastAsia="zh-CN"/>
              </w:rPr>
              <w:t>ound</w:t>
            </w:r>
          </w:p>
        </w:tc>
        <w:tc>
          <w:tcPr>
            <w:tcW w:w="8458" w:type="dxa"/>
            <w:tcBorders>
              <w:top w:val="single" w:sz="6" w:space="0" w:color="auto"/>
              <w:left w:val="single" w:sz="6" w:space="0" w:color="auto"/>
              <w:bottom w:val="single" w:sz="6" w:space="0" w:color="auto"/>
              <w:right w:val="single" w:sz="6" w:space="0" w:color="4472C4"/>
            </w:tcBorders>
            <w:shd w:val="clear" w:color="auto" w:fill="B8CCE4" w:themeFill="accent1" w:themeFillTint="66"/>
            <w:hideMark/>
          </w:tcPr>
          <w:p w14:paraId="32A2B70A" w14:textId="77777777" w:rsidR="009D3059" w:rsidRPr="00AD5FA3" w:rsidRDefault="009D3059" w:rsidP="00B55D4B">
            <w:pPr>
              <w:spacing w:before="40" w:after="40"/>
              <w:jc w:val="left"/>
              <w:textAlignment w:val="baseline"/>
              <w:rPr>
                <w:sz w:val="20"/>
                <w:szCs w:val="20"/>
                <w:lang w:eastAsia="zh-CN"/>
              </w:rPr>
            </w:pPr>
            <w:r w:rsidRPr="00021B62">
              <w:rPr>
                <w:sz w:val="20"/>
                <w:szCs w:val="20"/>
                <w:lang w:eastAsia="zh-CN"/>
              </w:rPr>
              <w:t>Legal certainty/predictability</w:t>
            </w:r>
          </w:p>
          <w:p w14:paraId="2754D3E0" w14:textId="77777777" w:rsidR="009D3059" w:rsidRPr="00AD5FA3" w:rsidRDefault="009D3059" w:rsidP="00B55D4B">
            <w:pPr>
              <w:spacing w:before="40" w:after="40"/>
              <w:jc w:val="left"/>
              <w:textAlignment w:val="baseline"/>
              <w:rPr>
                <w:sz w:val="20"/>
                <w:szCs w:val="20"/>
                <w:lang w:eastAsia="zh-CN"/>
              </w:rPr>
            </w:pPr>
            <w:r w:rsidRPr="00021B62">
              <w:rPr>
                <w:sz w:val="20"/>
                <w:szCs w:val="20"/>
                <w:lang w:eastAsia="zh-CN"/>
              </w:rPr>
              <w:t>Dispute resolution mechanism</w:t>
            </w:r>
          </w:p>
        </w:tc>
      </w:tr>
      <w:tr w:rsidR="009D3059" w:rsidRPr="00021B62" w14:paraId="69416707" w14:textId="77777777" w:rsidTr="00AD5FA3">
        <w:trPr>
          <w:trHeight w:val="561"/>
          <w:jc w:val="center"/>
        </w:trPr>
        <w:tc>
          <w:tcPr>
            <w:tcW w:w="2119" w:type="dxa"/>
            <w:vMerge/>
            <w:tcBorders>
              <w:top w:val="single" w:sz="6" w:space="0" w:color="auto"/>
              <w:left w:val="single" w:sz="6" w:space="0" w:color="4472C4"/>
              <w:bottom w:val="single" w:sz="6" w:space="0" w:color="auto"/>
              <w:right w:val="single" w:sz="6" w:space="0" w:color="auto"/>
            </w:tcBorders>
            <w:shd w:val="clear" w:color="auto" w:fill="auto"/>
            <w:vAlign w:val="center"/>
            <w:hideMark/>
          </w:tcPr>
          <w:p w14:paraId="496065C1" w14:textId="77777777" w:rsidR="009D3059" w:rsidRPr="00AD5FA3" w:rsidRDefault="009D3059" w:rsidP="00B55D4B">
            <w:pPr>
              <w:spacing w:before="40" w:after="40"/>
              <w:jc w:val="left"/>
              <w:rPr>
                <w:sz w:val="20"/>
                <w:szCs w:val="20"/>
                <w:lang w:eastAsia="zh-CN"/>
              </w:rPr>
            </w:pPr>
          </w:p>
        </w:tc>
        <w:tc>
          <w:tcPr>
            <w:tcW w:w="3260" w:type="dxa"/>
            <w:tcBorders>
              <w:top w:val="single" w:sz="6" w:space="0" w:color="auto"/>
              <w:left w:val="single" w:sz="6" w:space="0" w:color="auto"/>
              <w:bottom w:val="single" w:sz="6" w:space="0" w:color="auto"/>
              <w:right w:val="single" w:sz="6" w:space="0" w:color="auto"/>
            </w:tcBorders>
            <w:shd w:val="clear" w:color="auto" w:fill="B8CCE4" w:themeFill="accent1" w:themeFillTint="66"/>
            <w:hideMark/>
          </w:tcPr>
          <w:p w14:paraId="122C686B" w14:textId="77777777" w:rsidR="009D3059" w:rsidRPr="00AD5FA3" w:rsidRDefault="009D3059" w:rsidP="00B55D4B">
            <w:pPr>
              <w:spacing w:before="40" w:after="40"/>
              <w:jc w:val="left"/>
              <w:textAlignment w:val="baseline"/>
              <w:rPr>
                <w:sz w:val="20"/>
                <w:szCs w:val="20"/>
                <w:lang w:eastAsia="zh-CN"/>
              </w:rPr>
            </w:pPr>
            <w:r w:rsidRPr="00021B62">
              <w:rPr>
                <w:sz w:val="20"/>
                <w:szCs w:val="20"/>
                <w:lang w:eastAsia="zh-CN"/>
              </w:rPr>
              <w:t>9. Just</w:t>
            </w:r>
          </w:p>
        </w:tc>
        <w:tc>
          <w:tcPr>
            <w:tcW w:w="8458" w:type="dxa"/>
            <w:tcBorders>
              <w:top w:val="single" w:sz="6" w:space="0" w:color="auto"/>
              <w:left w:val="single" w:sz="6" w:space="0" w:color="auto"/>
              <w:bottom w:val="single" w:sz="6" w:space="0" w:color="auto"/>
              <w:right w:val="single" w:sz="6" w:space="0" w:color="4472C4"/>
            </w:tcBorders>
            <w:shd w:val="clear" w:color="auto" w:fill="B8CCE4" w:themeFill="accent1" w:themeFillTint="66"/>
            <w:hideMark/>
          </w:tcPr>
          <w:p w14:paraId="4CAE9967" w14:textId="77777777" w:rsidR="009D3059" w:rsidRPr="00AD5FA3" w:rsidRDefault="009D3059" w:rsidP="00B55D4B">
            <w:pPr>
              <w:spacing w:before="40" w:after="40"/>
              <w:jc w:val="left"/>
              <w:textAlignment w:val="baseline"/>
              <w:rPr>
                <w:sz w:val="20"/>
                <w:szCs w:val="20"/>
                <w:lang w:eastAsia="zh-CN"/>
              </w:rPr>
            </w:pPr>
            <w:r w:rsidRPr="00021B62">
              <w:rPr>
                <w:sz w:val="20"/>
                <w:szCs w:val="20"/>
                <w:lang w:eastAsia="zh-CN"/>
              </w:rPr>
              <w:t xml:space="preserve">Positive and negative consequences for </w:t>
            </w:r>
            <w:r>
              <w:rPr>
                <w:sz w:val="20"/>
                <w:szCs w:val="20"/>
                <w:lang w:eastAsia="zh-CN"/>
              </w:rPr>
              <w:t>indigenous peoples and local communities</w:t>
            </w:r>
            <w:r w:rsidRPr="00021B62">
              <w:rPr>
                <w:sz w:val="20"/>
                <w:szCs w:val="20"/>
                <w:lang w:eastAsia="zh-CN"/>
              </w:rPr>
              <w:t>, stakeholders</w:t>
            </w:r>
          </w:p>
          <w:p w14:paraId="613FD7A9" w14:textId="728B98D3" w:rsidR="009D3059" w:rsidRPr="00AD5FA3" w:rsidRDefault="009D3059" w:rsidP="00B55D4B">
            <w:pPr>
              <w:spacing w:before="40" w:after="40"/>
              <w:jc w:val="left"/>
              <w:textAlignment w:val="baseline"/>
              <w:rPr>
                <w:sz w:val="20"/>
                <w:szCs w:val="20"/>
                <w:lang w:eastAsia="zh-CN"/>
              </w:rPr>
            </w:pPr>
            <w:r w:rsidRPr="00021B62">
              <w:rPr>
                <w:sz w:val="20"/>
                <w:szCs w:val="20"/>
                <w:lang w:eastAsia="zh-CN"/>
              </w:rPr>
              <w:t>Reducing information asymmetry among countries and users</w:t>
            </w:r>
          </w:p>
        </w:tc>
      </w:tr>
      <w:tr w:rsidR="009D3059" w:rsidRPr="00021B62" w14:paraId="3C6A3057" w14:textId="77777777" w:rsidTr="00AD5FA3">
        <w:trPr>
          <w:trHeight w:val="329"/>
          <w:jc w:val="center"/>
        </w:trPr>
        <w:tc>
          <w:tcPr>
            <w:tcW w:w="2119" w:type="dxa"/>
            <w:vMerge/>
            <w:tcBorders>
              <w:top w:val="single" w:sz="6" w:space="0" w:color="auto"/>
              <w:left w:val="single" w:sz="6" w:space="0" w:color="4472C4"/>
              <w:bottom w:val="single" w:sz="6" w:space="0" w:color="auto"/>
              <w:right w:val="single" w:sz="6" w:space="0" w:color="auto"/>
            </w:tcBorders>
            <w:shd w:val="clear" w:color="auto" w:fill="auto"/>
            <w:vAlign w:val="center"/>
            <w:hideMark/>
          </w:tcPr>
          <w:p w14:paraId="0D1A6252" w14:textId="77777777" w:rsidR="009D3059" w:rsidRPr="00AD5FA3" w:rsidRDefault="009D3059" w:rsidP="00B55D4B">
            <w:pPr>
              <w:spacing w:before="40" w:after="40"/>
              <w:jc w:val="left"/>
              <w:rPr>
                <w:sz w:val="20"/>
                <w:szCs w:val="20"/>
                <w:lang w:eastAsia="zh-CN"/>
              </w:rPr>
            </w:pPr>
          </w:p>
        </w:tc>
        <w:tc>
          <w:tcPr>
            <w:tcW w:w="3260" w:type="dxa"/>
            <w:tcBorders>
              <w:top w:val="single" w:sz="6" w:space="0" w:color="auto"/>
              <w:left w:val="single" w:sz="6" w:space="0" w:color="auto"/>
              <w:bottom w:val="single" w:sz="6" w:space="0" w:color="auto"/>
              <w:right w:val="single" w:sz="6" w:space="0" w:color="auto"/>
            </w:tcBorders>
            <w:shd w:val="clear" w:color="auto" w:fill="B8CCE4" w:themeFill="accent1" w:themeFillTint="66"/>
            <w:hideMark/>
          </w:tcPr>
          <w:p w14:paraId="483A910C" w14:textId="77777777" w:rsidR="009D3059" w:rsidRPr="00AD5FA3" w:rsidRDefault="009D3059" w:rsidP="00B55D4B">
            <w:pPr>
              <w:spacing w:before="40" w:after="40"/>
              <w:jc w:val="left"/>
              <w:textAlignment w:val="baseline"/>
              <w:rPr>
                <w:sz w:val="20"/>
                <w:szCs w:val="20"/>
                <w:lang w:eastAsia="zh-CN"/>
              </w:rPr>
            </w:pPr>
            <w:r w:rsidRPr="00021B62">
              <w:rPr>
                <w:sz w:val="20"/>
                <w:szCs w:val="20"/>
                <w:lang w:eastAsia="zh-CN"/>
              </w:rPr>
              <w:t>10. Transparent</w:t>
            </w:r>
          </w:p>
        </w:tc>
        <w:tc>
          <w:tcPr>
            <w:tcW w:w="8458" w:type="dxa"/>
            <w:tcBorders>
              <w:top w:val="single" w:sz="6" w:space="0" w:color="auto"/>
              <w:left w:val="single" w:sz="6" w:space="0" w:color="auto"/>
              <w:bottom w:val="single" w:sz="6" w:space="0" w:color="auto"/>
              <w:right w:val="single" w:sz="6" w:space="0" w:color="4472C4"/>
            </w:tcBorders>
            <w:shd w:val="clear" w:color="auto" w:fill="B8CCE4" w:themeFill="accent1" w:themeFillTint="66"/>
            <w:hideMark/>
          </w:tcPr>
          <w:p w14:paraId="09DB481D" w14:textId="77777777" w:rsidR="009D3059" w:rsidRPr="00AD5FA3" w:rsidRDefault="009D3059" w:rsidP="00B55D4B">
            <w:pPr>
              <w:spacing w:before="40" w:after="40"/>
              <w:jc w:val="left"/>
              <w:textAlignment w:val="baseline"/>
              <w:rPr>
                <w:sz w:val="20"/>
                <w:szCs w:val="20"/>
                <w:lang w:eastAsia="zh-CN"/>
              </w:rPr>
            </w:pPr>
            <w:r w:rsidRPr="00021B62">
              <w:rPr>
                <w:sz w:val="20"/>
                <w:szCs w:val="20"/>
                <w:lang w:eastAsia="zh-CN"/>
              </w:rPr>
              <w:t>Simplicity, transparency, ease of understanding</w:t>
            </w:r>
          </w:p>
        </w:tc>
      </w:tr>
      <w:tr w:rsidR="009D3059" w:rsidRPr="00021B62" w14:paraId="25512EDD" w14:textId="77777777" w:rsidTr="00AD5FA3">
        <w:trPr>
          <w:trHeight w:val="759"/>
          <w:jc w:val="center"/>
        </w:trPr>
        <w:tc>
          <w:tcPr>
            <w:tcW w:w="2119" w:type="dxa"/>
            <w:vMerge w:val="restart"/>
            <w:tcBorders>
              <w:top w:val="single" w:sz="6" w:space="0" w:color="auto"/>
              <w:left w:val="single" w:sz="6" w:space="0" w:color="4472C4"/>
              <w:bottom w:val="single" w:sz="6" w:space="0" w:color="4472C4"/>
              <w:right w:val="single" w:sz="6" w:space="0" w:color="auto"/>
            </w:tcBorders>
            <w:shd w:val="clear" w:color="auto" w:fill="DAE3F3"/>
            <w:hideMark/>
          </w:tcPr>
          <w:p w14:paraId="6F605596" w14:textId="0E3DBE3D" w:rsidR="009D3059" w:rsidRPr="00AD5FA3" w:rsidRDefault="009D3059" w:rsidP="00B55D4B">
            <w:pPr>
              <w:spacing w:before="40" w:after="40"/>
              <w:jc w:val="left"/>
              <w:textAlignment w:val="baseline"/>
              <w:rPr>
                <w:sz w:val="20"/>
                <w:szCs w:val="20"/>
                <w:lang w:eastAsia="zh-CN"/>
              </w:rPr>
            </w:pPr>
            <w:r w:rsidRPr="00021B62">
              <w:rPr>
                <w:b/>
                <w:bCs/>
                <w:sz w:val="20"/>
                <w:szCs w:val="20"/>
                <w:lang w:eastAsia="zh-CN"/>
              </w:rPr>
              <w:t xml:space="preserve">Comprehensive </w:t>
            </w:r>
            <w:r w:rsidR="00444A1F">
              <w:rPr>
                <w:b/>
                <w:bCs/>
                <w:sz w:val="20"/>
                <w:szCs w:val="20"/>
                <w:lang w:eastAsia="zh-CN"/>
              </w:rPr>
              <w:t>and</w:t>
            </w:r>
            <w:r w:rsidRPr="00021B62">
              <w:rPr>
                <w:b/>
                <w:bCs/>
                <w:sz w:val="20"/>
                <w:szCs w:val="20"/>
                <w:lang w:eastAsia="zh-CN"/>
              </w:rPr>
              <w:t xml:space="preserve"> Coherent</w:t>
            </w:r>
          </w:p>
        </w:tc>
        <w:tc>
          <w:tcPr>
            <w:tcW w:w="3260" w:type="dxa"/>
            <w:tcBorders>
              <w:top w:val="single" w:sz="6" w:space="0" w:color="auto"/>
              <w:left w:val="single" w:sz="6" w:space="0" w:color="auto"/>
              <w:bottom w:val="single" w:sz="6" w:space="0" w:color="auto"/>
              <w:right w:val="single" w:sz="6" w:space="0" w:color="auto"/>
            </w:tcBorders>
            <w:shd w:val="clear" w:color="auto" w:fill="DAE3F3"/>
            <w:hideMark/>
          </w:tcPr>
          <w:p w14:paraId="5DC03DB9" w14:textId="77777777" w:rsidR="009D3059" w:rsidRPr="00AD5FA3" w:rsidRDefault="009D3059" w:rsidP="00B55D4B">
            <w:pPr>
              <w:spacing w:before="40" w:after="40"/>
              <w:jc w:val="left"/>
              <w:textAlignment w:val="baseline"/>
              <w:rPr>
                <w:sz w:val="20"/>
                <w:szCs w:val="20"/>
                <w:lang w:eastAsia="zh-CN"/>
              </w:rPr>
            </w:pPr>
            <w:r w:rsidRPr="00021B62">
              <w:rPr>
                <w:sz w:val="20"/>
                <w:szCs w:val="20"/>
                <w:lang w:eastAsia="zh-CN"/>
              </w:rPr>
              <w:t>11. Coherent</w:t>
            </w:r>
          </w:p>
        </w:tc>
        <w:tc>
          <w:tcPr>
            <w:tcW w:w="8458" w:type="dxa"/>
            <w:tcBorders>
              <w:top w:val="single" w:sz="6" w:space="0" w:color="auto"/>
              <w:left w:val="single" w:sz="6" w:space="0" w:color="auto"/>
              <w:bottom w:val="single" w:sz="6" w:space="0" w:color="auto"/>
              <w:right w:val="single" w:sz="6" w:space="0" w:color="4472C4"/>
            </w:tcBorders>
            <w:shd w:val="clear" w:color="auto" w:fill="DAE3F3"/>
            <w:hideMark/>
          </w:tcPr>
          <w:p w14:paraId="330CC124" w14:textId="77777777" w:rsidR="009D3059" w:rsidRPr="00AD5FA3" w:rsidRDefault="009D3059" w:rsidP="00B55D4B">
            <w:pPr>
              <w:spacing w:before="40" w:after="40"/>
              <w:jc w:val="left"/>
              <w:textAlignment w:val="baseline"/>
              <w:rPr>
                <w:sz w:val="20"/>
                <w:szCs w:val="20"/>
                <w:lang w:eastAsia="zh-CN"/>
              </w:rPr>
            </w:pPr>
            <w:r w:rsidRPr="00021B62">
              <w:rPr>
                <w:sz w:val="20"/>
                <w:szCs w:val="20"/>
                <w:lang w:eastAsia="zh-CN"/>
              </w:rPr>
              <w:t>Degree of coherence with existing systems of ABS</w:t>
            </w:r>
          </w:p>
          <w:p w14:paraId="0B5A613E" w14:textId="77777777" w:rsidR="009D3059" w:rsidRPr="00AD5FA3" w:rsidRDefault="009D3059" w:rsidP="00B55D4B">
            <w:pPr>
              <w:spacing w:before="40" w:after="40"/>
              <w:jc w:val="left"/>
              <w:textAlignment w:val="baseline"/>
              <w:rPr>
                <w:sz w:val="20"/>
                <w:szCs w:val="20"/>
                <w:lang w:eastAsia="zh-CN"/>
              </w:rPr>
            </w:pPr>
            <w:r w:rsidRPr="00021B62">
              <w:rPr>
                <w:sz w:val="20"/>
                <w:szCs w:val="20"/>
                <w:lang w:eastAsia="zh-CN"/>
              </w:rPr>
              <w:t>Degree of coherence across international agreements covering different sectors (environment, food &amp; agriculture, health, oceans etc)</w:t>
            </w:r>
          </w:p>
        </w:tc>
      </w:tr>
      <w:tr w:rsidR="009D3059" w:rsidRPr="00021B62" w14:paraId="5A2D3D29" w14:textId="77777777" w:rsidTr="00AD5FA3">
        <w:trPr>
          <w:trHeight w:val="1090"/>
          <w:jc w:val="center"/>
        </w:trPr>
        <w:tc>
          <w:tcPr>
            <w:tcW w:w="2119" w:type="dxa"/>
            <w:vMerge/>
            <w:tcBorders>
              <w:top w:val="single" w:sz="6" w:space="0" w:color="auto"/>
              <w:left w:val="single" w:sz="6" w:space="0" w:color="4472C4"/>
              <w:bottom w:val="single" w:sz="6" w:space="0" w:color="4472C4"/>
              <w:right w:val="single" w:sz="6" w:space="0" w:color="auto"/>
            </w:tcBorders>
            <w:shd w:val="clear" w:color="auto" w:fill="auto"/>
            <w:vAlign w:val="center"/>
            <w:hideMark/>
          </w:tcPr>
          <w:p w14:paraId="367F95A0" w14:textId="77777777" w:rsidR="009D3059" w:rsidRPr="00AD5FA3" w:rsidRDefault="009D3059" w:rsidP="00B55D4B">
            <w:pPr>
              <w:spacing w:before="40" w:after="40"/>
              <w:jc w:val="left"/>
              <w:rPr>
                <w:sz w:val="20"/>
                <w:szCs w:val="20"/>
                <w:lang w:eastAsia="zh-CN"/>
              </w:rPr>
            </w:pPr>
          </w:p>
        </w:tc>
        <w:tc>
          <w:tcPr>
            <w:tcW w:w="3260" w:type="dxa"/>
            <w:tcBorders>
              <w:top w:val="single" w:sz="6" w:space="0" w:color="auto"/>
              <w:left w:val="single" w:sz="6" w:space="0" w:color="auto"/>
              <w:bottom w:val="single" w:sz="6" w:space="0" w:color="4472C4"/>
              <w:right w:val="single" w:sz="6" w:space="0" w:color="auto"/>
            </w:tcBorders>
            <w:shd w:val="clear" w:color="auto" w:fill="DAE3F3"/>
            <w:hideMark/>
          </w:tcPr>
          <w:p w14:paraId="579BDD96" w14:textId="77777777" w:rsidR="009D3059" w:rsidRPr="00AD5FA3" w:rsidRDefault="009D3059" w:rsidP="00B55D4B">
            <w:pPr>
              <w:spacing w:before="40" w:after="40"/>
              <w:jc w:val="left"/>
              <w:textAlignment w:val="baseline"/>
              <w:rPr>
                <w:sz w:val="20"/>
                <w:szCs w:val="20"/>
                <w:lang w:eastAsia="zh-CN"/>
              </w:rPr>
            </w:pPr>
            <w:r w:rsidRPr="00021B62">
              <w:rPr>
                <w:sz w:val="20"/>
                <w:szCs w:val="20"/>
                <w:lang w:eastAsia="zh-CN"/>
              </w:rPr>
              <w:t>12. Comprehensive and/or compatible</w:t>
            </w:r>
          </w:p>
        </w:tc>
        <w:tc>
          <w:tcPr>
            <w:tcW w:w="8458" w:type="dxa"/>
            <w:tcBorders>
              <w:top w:val="single" w:sz="6" w:space="0" w:color="auto"/>
              <w:left w:val="single" w:sz="6" w:space="0" w:color="auto"/>
              <w:bottom w:val="single" w:sz="6" w:space="0" w:color="4472C4"/>
              <w:right w:val="single" w:sz="6" w:space="0" w:color="4472C4"/>
            </w:tcBorders>
            <w:shd w:val="clear" w:color="auto" w:fill="DAE3F3"/>
            <w:hideMark/>
          </w:tcPr>
          <w:p w14:paraId="1190A1C1" w14:textId="71B7F2C3" w:rsidR="009D3059" w:rsidRPr="00AD5FA3" w:rsidRDefault="009D3059" w:rsidP="00B55D4B">
            <w:pPr>
              <w:spacing w:before="40" w:after="40"/>
              <w:jc w:val="left"/>
              <w:textAlignment w:val="baseline"/>
              <w:rPr>
                <w:sz w:val="20"/>
                <w:szCs w:val="20"/>
                <w:lang w:eastAsia="zh-CN"/>
              </w:rPr>
            </w:pPr>
            <w:r w:rsidRPr="00021B62">
              <w:rPr>
                <w:sz w:val="20"/>
                <w:szCs w:val="20"/>
                <w:lang w:eastAsia="zh-CN"/>
              </w:rPr>
              <w:t xml:space="preserve">Degree to which option covers all needs/scope, or compatibility of option with others </w:t>
            </w:r>
            <w:r w:rsidR="00EE6765">
              <w:rPr>
                <w:sz w:val="20"/>
                <w:szCs w:val="20"/>
                <w:lang w:eastAsia="zh-CN"/>
              </w:rPr>
              <w:t>so</w:t>
            </w:r>
            <w:r w:rsidR="00EE6765" w:rsidRPr="00A27559">
              <w:rPr>
                <w:sz w:val="20"/>
                <w:szCs w:val="20"/>
                <w:lang w:eastAsia="zh-CN"/>
              </w:rPr>
              <w:t xml:space="preserve"> </w:t>
            </w:r>
            <w:r w:rsidRPr="00021B62">
              <w:rPr>
                <w:sz w:val="20"/>
                <w:szCs w:val="20"/>
                <w:lang w:eastAsia="zh-CN"/>
              </w:rPr>
              <w:t>that overall system covers all needs/scope</w:t>
            </w:r>
          </w:p>
          <w:p w14:paraId="749A2FEB" w14:textId="77777777" w:rsidR="009D3059" w:rsidRPr="00AD5FA3" w:rsidRDefault="009D3059" w:rsidP="00B55D4B">
            <w:pPr>
              <w:spacing w:before="40" w:after="40"/>
              <w:jc w:val="left"/>
              <w:textAlignment w:val="baseline"/>
              <w:rPr>
                <w:sz w:val="20"/>
                <w:szCs w:val="20"/>
                <w:lang w:eastAsia="zh-CN"/>
              </w:rPr>
            </w:pPr>
            <w:r w:rsidRPr="00021B62">
              <w:rPr>
                <w:sz w:val="20"/>
                <w:szCs w:val="20"/>
                <w:lang w:eastAsia="zh-CN"/>
              </w:rPr>
              <w:t>Future proof (adaptability of system; likelihood to remain effective and efficient in face of future technological developments</w:t>
            </w:r>
          </w:p>
        </w:tc>
      </w:tr>
    </w:tbl>
    <w:p w14:paraId="1490323A" w14:textId="77777777" w:rsidR="009D3059" w:rsidRPr="00526780" w:rsidRDefault="009D3059" w:rsidP="001862C0">
      <w:pPr>
        <w:jc w:val="center"/>
        <w:rPr>
          <w:rStyle w:val="eop"/>
          <w:rFonts w:asciiTheme="majorBidi" w:hAnsiTheme="majorBidi" w:cstheme="majorBidi"/>
          <w:color w:val="000000"/>
          <w:szCs w:val="22"/>
          <w:shd w:val="clear" w:color="auto" w:fill="FFFFFF"/>
        </w:rPr>
      </w:pPr>
    </w:p>
    <w:p w14:paraId="7AE396DC" w14:textId="77777777" w:rsidR="009D3059" w:rsidRPr="00AD5FA3" w:rsidRDefault="009D3059" w:rsidP="001862C0">
      <w:pPr>
        <w:spacing w:after="240"/>
        <w:jc w:val="left"/>
        <w:textAlignment w:val="baseline"/>
        <w:rPr>
          <w:rFonts w:asciiTheme="majorBidi" w:hAnsiTheme="majorBidi" w:cstheme="majorBidi"/>
          <w:szCs w:val="22"/>
          <w:lang w:eastAsia="zh-CN"/>
        </w:rPr>
        <w:sectPr w:rsidR="009D3059" w:rsidRPr="00AD5FA3" w:rsidSect="00D94922">
          <w:pgSz w:w="15840" w:h="12240" w:orient="landscape"/>
          <w:pgMar w:top="1440" w:right="1134" w:bottom="1440" w:left="567" w:header="709" w:footer="709" w:gutter="0"/>
          <w:cols w:space="708"/>
          <w:docGrid w:linePitch="360"/>
        </w:sectPr>
      </w:pPr>
    </w:p>
    <w:p w14:paraId="081F742E" w14:textId="77777777" w:rsidR="009D3059" w:rsidRPr="00296490" w:rsidRDefault="009D3059" w:rsidP="00296490">
      <w:pPr>
        <w:jc w:val="center"/>
        <w:rPr>
          <w:rFonts w:asciiTheme="majorBidi" w:eastAsia="Malgun Gothic" w:hAnsiTheme="majorBidi" w:cstheme="majorBidi"/>
          <w:i/>
          <w:iCs/>
          <w:szCs w:val="22"/>
          <w:lang w:eastAsia="zh-CN"/>
        </w:rPr>
      </w:pPr>
      <w:r w:rsidRPr="00296490">
        <w:rPr>
          <w:rFonts w:asciiTheme="majorBidi" w:eastAsia="Malgun Gothic" w:hAnsiTheme="majorBidi" w:cstheme="majorBidi"/>
          <w:i/>
          <w:iCs/>
          <w:szCs w:val="22"/>
          <w:lang w:eastAsia="zh-CN"/>
        </w:rPr>
        <w:lastRenderedPageBreak/>
        <w:t>Annex III</w:t>
      </w:r>
    </w:p>
    <w:p w14:paraId="39B8BEBC" w14:textId="38E9236B" w:rsidR="009D3059" w:rsidRPr="007F778A" w:rsidRDefault="009D3059" w:rsidP="00AD5FA3">
      <w:pPr>
        <w:pStyle w:val="Heading1"/>
        <w:spacing w:before="120"/>
        <w:rPr>
          <w:rFonts w:eastAsia="Malgun Gothic"/>
          <w:lang w:eastAsia="zh-CN"/>
        </w:rPr>
      </w:pPr>
      <w:r w:rsidRPr="00526780">
        <w:rPr>
          <w:rFonts w:eastAsia="Malgun Gothic"/>
          <w:lang w:eastAsia="zh-CN"/>
        </w:rPr>
        <w:t>Summary points on the online discussion forum on digital sequence information on genetic resources</w:t>
      </w:r>
    </w:p>
    <w:p w14:paraId="7F7A0AB5" w14:textId="73C78C85" w:rsidR="009D3059" w:rsidRPr="005D36C4" w:rsidRDefault="009D3059" w:rsidP="00AD5FA3">
      <w:pPr>
        <w:pStyle w:val="Heading2"/>
        <w:tabs>
          <w:tab w:val="clear" w:pos="720"/>
        </w:tabs>
        <w:jc w:val="both"/>
        <w:rPr>
          <w:b w:val="0"/>
          <w:bCs w:val="0"/>
        </w:rPr>
      </w:pPr>
      <w:r w:rsidRPr="001C0D54">
        <w:rPr>
          <w:b w:val="0"/>
          <w:bCs w:val="0"/>
          <w:i/>
          <w:iCs w:val="0"/>
        </w:rPr>
        <w:t>Note</w:t>
      </w:r>
      <w:r>
        <w:rPr>
          <w:b w:val="0"/>
          <w:bCs w:val="0"/>
        </w:rPr>
        <w:t xml:space="preserve">: This contains </w:t>
      </w:r>
      <w:r w:rsidRPr="007F778A">
        <w:rPr>
          <w:b w:val="0"/>
          <w:bCs w:val="0"/>
        </w:rPr>
        <w:t>a summary of points</w:t>
      </w:r>
      <w:r>
        <w:rPr>
          <w:b w:val="0"/>
          <w:bCs w:val="0"/>
        </w:rPr>
        <w:t xml:space="preserve"> raised in the</w:t>
      </w:r>
      <w:r w:rsidRPr="007F778A">
        <w:rPr>
          <w:b w:val="0"/>
          <w:bCs w:val="0"/>
        </w:rPr>
        <w:t xml:space="preserve"> informal online discussion </w:t>
      </w:r>
      <w:r>
        <w:rPr>
          <w:b w:val="0"/>
          <w:bCs w:val="0"/>
        </w:rPr>
        <w:t>(</w:t>
      </w:r>
      <w:r w:rsidR="00946339" w:rsidRPr="00D11AF5">
        <w:rPr>
          <w:b w:val="0"/>
          <w:bCs w:val="0"/>
        </w:rPr>
        <w:t xml:space="preserve">21 </w:t>
      </w:r>
      <w:r w:rsidRPr="007F778A">
        <w:rPr>
          <w:b w:val="0"/>
          <w:bCs w:val="0"/>
        </w:rPr>
        <w:t xml:space="preserve">April </w:t>
      </w:r>
      <w:r>
        <w:rPr>
          <w:b w:val="0"/>
          <w:bCs w:val="0"/>
        </w:rPr>
        <w:t>-</w:t>
      </w:r>
      <w:r w:rsidR="00946339">
        <w:rPr>
          <w:b w:val="0"/>
          <w:bCs w:val="0"/>
        </w:rPr>
        <w:t>3 </w:t>
      </w:r>
      <w:r w:rsidRPr="007F778A">
        <w:rPr>
          <w:b w:val="0"/>
          <w:bCs w:val="0"/>
        </w:rPr>
        <w:t>May 2021</w:t>
      </w:r>
      <w:r>
        <w:rPr>
          <w:b w:val="0"/>
          <w:bCs w:val="0"/>
        </w:rPr>
        <w:t xml:space="preserve">) organized </w:t>
      </w:r>
      <w:r w:rsidRPr="007F778A">
        <w:rPr>
          <w:b w:val="0"/>
          <w:bCs w:val="0"/>
        </w:rPr>
        <w:t>to exchange information and views on DSI policy options and criteria. The discussion posts and comments are</w:t>
      </w:r>
      <w:r>
        <w:rPr>
          <w:b w:val="0"/>
          <w:bCs w:val="0"/>
        </w:rPr>
        <w:t xml:space="preserve"> available on the website of the Convention on Biological Diversity.</w:t>
      </w:r>
      <w:r>
        <w:rPr>
          <w:rStyle w:val="FootnoteReference"/>
          <w:b w:val="0"/>
          <w:bCs w:val="0"/>
        </w:rPr>
        <w:footnoteReference w:id="20"/>
      </w:r>
      <w:r>
        <w:rPr>
          <w:b w:val="0"/>
          <w:bCs w:val="0"/>
        </w:rPr>
        <w:t xml:space="preserve"> This information is provided without prejudice to the official position of Parties and observers on these matters.</w:t>
      </w:r>
    </w:p>
    <w:p w14:paraId="07F9CED9" w14:textId="77777777" w:rsidR="009D3059" w:rsidRPr="003412CB" w:rsidRDefault="009D3059" w:rsidP="00AD5FA3">
      <w:pPr>
        <w:pStyle w:val="Heading2"/>
        <w:tabs>
          <w:tab w:val="clear" w:pos="720"/>
        </w:tabs>
      </w:pPr>
      <w:r w:rsidRPr="003412CB">
        <w:t>Most frequent/pertinent remarks</w:t>
      </w:r>
    </w:p>
    <w:p w14:paraId="15810F82" w14:textId="77777777" w:rsidR="009D3059" w:rsidRPr="008942DA" w:rsidRDefault="009D3059" w:rsidP="00AD5FA3">
      <w:pPr>
        <w:keepNext/>
        <w:spacing w:before="120" w:after="120"/>
        <w:rPr>
          <w:u w:val="single"/>
        </w:rPr>
      </w:pPr>
      <w:r w:rsidRPr="00335942">
        <w:rPr>
          <w:b/>
          <w:bCs/>
        </w:rPr>
        <w:t>General</w:t>
      </w:r>
    </w:p>
    <w:p w14:paraId="133CBC4E" w14:textId="77777777" w:rsidR="009D3059" w:rsidRDefault="009D3059" w:rsidP="00AD5FA3">
      <w:pPr>
        <w:pStyle w:val="ListParagraph"/>
        <w:keepNext/>
        <w:numPr>
          <w:ilvl w:val="0"/>
          <w:numId w:val="37"/>
        </w:numPr>
        <w:spacing w:before="120" w:after="120"/>
        <w:ind w:left="360"/>
        <w:contextualSpacing w:val="0"/>
        <w:jc w:val="left"/>
      </w:pPr>
      <w:r>
        <w:t xml:space="preserve">On data: </w:t>
      </w:r>
    </w:p>
    <w:p w14:paraId="1C10BA28" w14:textId="77777777" w:rsidR="009D3059" w:rsidRDefault="009D3059" w:rsidP="00B55D4B">
      <w:pPr>
        <w:pStyle w:val="ListParagraph"/>
        <w:numPr>
          <w:ilvl w:val="1"/>
          <w:numId w:val="37"/>
        </w:numPr>
        <w:spacing w:before="120" w:after="120"/>
        <w:ind w:left="720"/>
        <w:contextualSpacing w:val="0"/>
        <w:jc w:val="left"/>
      </w:pPr>
      <w:r>
        <w:t>Access should not be limited to preserve innovation, eliminates jurisdiction shopping, minimize cost to obtain natural information</w:t>
      </w:r>
    </w:p>
    <w:p w14:paraId="48C23E63" w14:textId="77777777" w:rsidR="009D3059" w:rsidRDefault="009D3059" w:rsidP="00B55D4B">
      <w:pPr>
        <w:pStyle w:val="ListParagraph"/>
        <w:numPr>
          <w:ilvl w:val="1"/>
          <w:numId w:val="37"/>
        </w:numPr>
        <w:spacing w:before="120" w:after="120"/>
        <w:ind w:left="720"/>
        <w:contextualSpacing w:val="0"/>
        <w:jc w:val="left"/>
      </w:pPr>
      <w:proofErr w:type="gramStart"/>
      <w:r>
        <w:t>Has to</w:t>
      </w:r>
      <w:proofErr w:type="gramEnd"/>
      <w:r>
        <w:t xml:space="preserve"> be FAIR (Findable, Accessible, Interoperable, Reusable)</w:t>
      </w:r>
    </w:p>
    <w:p w14:paraId="5EE03C19" w14:textId="4966C8B8" w:rsidR="009D3059" w:rsidRDefault="009D3059" w:rsidP="00B55D4B">
      <w:pPr>
        <w:pStyle w:val="ListParagraph"/>
        <w:numPr>
          <w:ilvl w:val="1"/>
          <w:numId w:val="37"/>
        </w:numPr>
        <w:spacing w:before="120" w:after="120"/>
        <w:ind w:left="720"/>
        <w:contextualSpacing w:val="0"/>
        <w:jc w:val="left"/>
      </w:pPr>
      <w:r>
        <w:t>Data comparison could be considered a view and not a use of the data (and be exempt from any data use obligations)</w:t>
      </w:r>
    </w:p>
    <w:p w14:paraId="5B6E66A5" w14:textId="77777777" w:rsidR="009D3059" w:rsidRDefault="009D3059" w:rsidP="00B55D4B">
      <w:pPr>
        <w:pStyle w:val="ListParagraph"/>
        <w:numPr>
          <w:ilvl w:val="1"/>
          <w:numId w:val="37"/>
        </w:numPr>
        <w:spacing w:before="120" w:after="120"/>
        <w:ind w:left="720"/>
        <w:contextualSpacing w:val="0"/>
        <w:jc w:val="left"/>
      </w:pPr>
      <w:r>
        <w:t>Open access will only succeed if all can use and benefit from the data</w:t>
      </w:r>
    </w:p>
    <w:p w14:paraId="3564A06F" w14:textId="77777777" w:rsidR="009D3059" w:rsidRDefault="009D3059" w:rsidP="00B55D4B">
      <w:pPr>
        <w:pStyle w:val="ListParagraph"/>
        <w:numPr>
          <w:ilvl w:val="0"/>
          <w:numId w:val="37"/>
        </w:numPr>
        <w:spacing w:before="120" w:after="120"/>
        <w:ind w:left="360"/>
        <w:contextualSpacing w:val="0"/>
        <w:jc w:val="left"/>
      </w:pPr>
      <w:r>
        <w:t>The definition of DSI has practical implications for policy</w:t>
      </w:r>
    </w:p>
    <w:p w14:paraId="706B89A7" w14:textId="77777777" w:rsidR="009D3059" w:rsidRDefault="009D3059" w:rsidP="00B55D4B">
      <w:pPr>
        <w:pStyle w:val="ListParagraph"/>
        <w:numPr>
          <w:ilvl w:val="0"/>
          <w:numId w:val="37"/>
        </w:numPr>
        <w:spacing w:before="120" w:after="120"/>
        <w:ind w:left="360"/>
        <w:contextualSpacing w:val="0"/>
        <w:jc w:val="left"/>
      </w:pPr>
      <w:r>
        <w:t>Conversation needs to be less theoretical and more practical</w:t>
      </w:r>
    </w:p>
    <w:p w14:paraId="688CC8DF" w14:textId="77777777" w:rsidR="009D3059" w:rsidRDefault="009D3059" w:rsidP="00B55D4B">
      <w:pPr>
        <w:pStyle w:val="ListParagraph"/>
        <w:numPr>
          <w:ilvl w:val="0"/>
          <w:numId w:val="37"/>
        </w:numPr>
        <w:spacing w:before="120" w:after="120"/>
        <w:ind w:left="360"/>
        <w:contextualSpacing w:val="0"/>
        <w:jc w:val="left"/>
      </w:pPr>
      <w:r>
        <w:t>Benefit-Sharing and Access should be decoupled in the discussion on DSI</w:t>
      </w:r>
    </w:p>
    <w:p w14:paraId="7C0300EE" w14:textId="77777777" w:rsidR="009D3059" w:rsidRDefault="009D3059" w:rsidP="00B55D4B">
      <w:pPr>
        <w:pStyle w:val="ListParagraph"/>
        <w:numPr>
          <w:ilvl w:val="0"/>
          <w:numId w:val="37"/>
        </w:numPr>
        <w:spacing w:before="120" w:after="120"/>
        <w:ind w:left="360"/>
        <w:contextualSpacing w:val="0"/>
        <w:jc w:val="left"/>
      </w:pPr>
      <w:r>
        <w:t>There is an urgency to agree on a way forward for DSI</w:t>
      </w:r>
    </w:p>
    <w:p w14:paraId="1A479636" w14:textId="77777777" w:rsidR="009D3059" w:rsidRDefault="009D3059" w:rsidP="00B55D4B">
      <w:pPr>
        <w:pStyle w:val="ListParagraph"/>
        <w:numPr>
          <w:ilvl w:val="1"/>
          <w:numId w:val="37"/>
        </w:numPr>
        <w:spacing w:before="120" w:after="120"/>
        <w:ind w:left="810"/>
        <w:contextualSpacing w:val="0"/>
        <w:jc w:val="left"/>
      </w:pPr>
      <w:r>
        <w:t>to be able to integrate post-2020</w:t>
      </w:r>
    </w:p>
    <w:p w14:paraId="475A50E3" w14:textId="77777777" w:rsidR="009D3059" w:rsidRDefault="009D3059" w:rsidP="00B55D4B">
      <w:pPr>
        <w:pStyle w:val="ListParagraph"/>
        <w:numPr>
          <w:ilvl w:val="1"/>
          <w:numId w:val="37"/>
        </w:numPr>
        <w:spacing w:before="120" w:after="120"/>
        <w:ind w:left="810"/>
        <w:contextualSpacing w:val="0"/>
        <w:jc w:val="left"/>
      </w:pPr>
      <w:r>
        <w:t>not to delay any potential benefits for conservation</w:t>
      </w:r>
    </w:p>
    <w:p w14:paraId="6EDDE1F0" w14:textId="072F252C" w:rsidR="009D3059" w:rsidRDefault="009D3059" w:rsidP="00B55D4B">
      <w:pPr>
        <w:pStyle w:val="ListParagraph"/>
        <w:numPr>
          <w:ilvl w:val="1"/>
          <w:numId w:val="37"/>
        </w:numPr>
        <w:spacing w:before="120" w:after="120"/>
        <w:ind w:left="810"/>
        <w:contextualSpacing w:val="0"/>
        <w:jc w:val="left"/>
      </w:pPr>
      <w:r>
        <w:t xml:space="preserve">for other international </w:t>
      </w:r>
      <w:r w:rsidR="000A36BA">
        <w:t>forums</w:t>
      </w:r>
      <w:r w:rsidR="000A36BA" w:rsidRPr="00D11AF5">
        <w:t xml:space="preserve"> </w:t>
      </w:r>
      <w:r>
        <w:t>to leverage our outcomes in their own discussions</w:t>
      </w:r>
    </w:p>
    <w:p w14:paraId="5131AD59" w14:textId="36B1B2CC" w:rsidR="009D3059" w:rsidRDefault="009D3059" w:rsidP="00B55D4B">
      <w:pPr>
        <w:pStyle w:val="ListParagraph"/>
        <w:numPr>
          <w:ilvl w:val="1"/>
          <w:numId w:val="37"/>
        </w:numPr>
        <w:spacing w:before="120" w:after="120"/>
        <w:ind w:left="810"/>
        <w:contextualSpacing w:val="0"/>
        <w:jc w:val="left"/>
      </w:pPr>
      <w:r>
        <w:t>legally</w:t>
      </w:r>
      <w:r w:rsidR="00825AD7">
        <w:t xml:space="preserve"> </w:t>
      </w:r>
      <w:r>
        <w:t>binding policies might delay implementation too much</w:t>
      </w:r>
    </w:p>
    <w:p w14:paraId="79D3FE3A" w14:textId="5A24FD39" w:rsidR="009D3059" w:rsidRDefault="009D3059" w:rsidP="00B55D4B">
      <w:pPr>
        <w:pStyle w:val="ListParagraph"/>
        <w:numPr>
          <w:ilvl w:val="0"/>
          <w:numId w:val="37"/>
        </w:numPr>
        <w:spacing w:before="120" w:after="120"/>
        <w:ind w:left="360"/>
        <w:contextualSpacing w:val="0"/>
        <w:jc w:val="left"/>
      </w:pPr>
      <w:r>
        <w:t xml:space="preserve">Lessons learned from Nagoya negotiations and implementation </w:t>
      </w:r>
      <w:proofErr w:type="gramStart"/>
      <w:r>
        <w:t>have to</w:t>
      </w:r>
      <w:proofErr w:type="gramEnd"/>
      <w:r>
        <w:t xml:space="preserve"> be considered here</w:t>
      </w:r>
    </w:p>
    <w:p w14:paraId="54CD0189" w14:textId="77777777" w:rsidR="009D3059" w:rsidRDefault="009D3059" w:rsidP="00B55D4B">
      <w:pPr>
        <w:pStyle w:val="ListParagraph"/>
        <w:numPr>
          <w:ilvl w:val="0"/>
          <w:numId w:val="37"/>
        </w:numPr>
        <w:spacing w:before="120" w:after="120"/>
        <w:ind w:left="360"/>
        <w:contextualSpacing w:val="0"/>
        <w:jc w:val="left"/>
      </w:pPr>
      <w:r>
        <w:t>Database is an operational tool for the information, so a broader framework on information should be decided first</w:t>
      </w:r>
    </w:p>
    <w:p w14:paraId="57C0D862" w14:textId="581347A0" w:rsidR="009D3059" w:rsidRDefault="009D3059" w:rsidP="00B55D4B">
      <w:pPr>
        <w:pStyle w:val="ListParagraph"/>
        <w:numPr>
          <w:ilvl w:val="0"/>
          <w:numId w:val="37"/>
        </w:numPr>
        <w:spacing w:before="120" w:after="120"/>
        <w:ind w:left="360"/>
        <w:contextualSpacing w:val="0"/>
        <w:jc w:val="left"/>
      </w:pPr>
      <w:r>
        <w:t>Taxonomy is an international public good</w:t>
      </w:r>
    </w:p>
    <w:p w14:paraId="1C3A0BDC" w14:textId="4CF61E6F" w:rsidR="009D3059" w:rsidRDefault="009D3059" w:rsidP="00B55D4B">
      <w:pPr>
        <w:pStyle w:val="ListParagraph"/>
        <w:numPr>
          <w:ilvl w:val="0"/>
          <w:numId w:val="37"/>
        </w:numPr>
        <w:spacing w:before="120" w:after="120"/>
        <w:ind w:left="360"/>
        <w:contextualSpacing w:val="0"/>
        <w:jc w:val="left"/>
      </w:pPr>
      <w:r>
        <w:t>Results from publicly</w:t>
      </w:r>
      <w:r w:rsidR="002B69A8">
        <w:t xml:space="preserve"> </w:t>
      </w:r>
      <w:r>
        <w:t xml:space="preserve">funded basic research are non-monetary </w:t>
      </w:r>
      <w:r w:rsidRPr="00D11AF5">
        <w:t>benefit</w:t>
      </w:r>
      <w:r w:rsidR="00716EAD">
        <w:t>s</w:t>
      </w:r>
      <w:r>
        <w:t xml:space="preserve"> enough and should not have to contribute to monetary benefit</w:t>
      </w:r>
    </w:p>
    <w:p w14:paraId="79E5ABBE" w14:textId="222ECC19" w:rsidR="009D3059" w:rsidRDefault="009D3059" w:rsidP="00B55D4B">
      <w:pPr>
        <w:pStyle w:val="ListParagraph"/>
        <w:numPr>
          <w:ilvl w:val="0"/>
          <w:numId w:val="37"/>
        </w:numPr>
        <w:spacing w:before="120" w:after="120"/>
        <w:ind w:left="360"/>
        <w:contextualSpacing w:val="0"/>
        <w:jc w:val="left"/>
      </w:pPr>
      <w:r>
        <w:t xml:space="preserve">A compromise must be made between the owners of the technology and the owners of the germplasm for benefit-sharing and </w:t>
      </w:r>
      <w:r w:rsidRPr="00D11AF5">
        <w:t>tech</w:t>
      </w:r>
      <w:r w:rsidR="002F4680">
        <w:t>nology</w:t>
      </w:r>
      <w:r>
        <w:t xml:space="preserve"> transfer</w:t>
      </w:r>
    </w:p>
    <w:p w14:paraId="7AFA9A65" w14:textId="77777777" w:rsidR="009D3059" w:rsidRDefault="009D3059" w:rsidP="00B55D4B">
      <w:pPr>
        <w:pStyle w:val="ListParagraph"/>
        <w:numPr>
          <w:ilvl w:val="0"/>
          <w:numId w:val="37"/>
        </w:numPr>
        <w:spacing w:before="120" w:after="120"/>
        <w:ind w:left="360"/>
        <w:contextualSpacing w:val="0"/>
        <w:jc w:val="left"/>
      </w:pPr>
      <w:r>
        <w:t>The modalities of benefit-sharing will influence consideration of different options</w:t>
      </w:r>
    </w:p>
    <w:p w14:paraId="7B0216FD" w14:textId="77777777" w:rsidR="009D3059" w:rsidRDefault="009D3059" w:rsidP="00B55D4B">
      <w:pPr>
        <w:pStyle w:val="ListParagraph"/>
        <w:numPr>
          <w:ilvl w:val="0"/>
          <w:numId w:val="37"/>
        </w:numPr>
        <w:spacing w:before="120" w:after="120"/>
        <w:ind w:left="360"/>
        <w:contextualSpacing w:val="0"/>
        <w:jc w:val="left"/>
      </w:pPr>
      <w:r>
        <w:t>Regulatory oversight of benefit-sharing could be at country/jurisdiction level or will rely on civil providers to pursue fraudulent cases (which implies naming and geographical location of activity)</w:t>
      </w:r>
    </w:p>
    <w:p w14:paraId="1A38E352" w14:textId="77777777" w:rsidR="009D3059" w:rsidRDefault="009D3059" w:rsidP="00B55D4B">
      <w:pPr>
        <w:pStyle w:val="ListParagraph"/>
        <w:numPr>
          <w:ilvl w:val="0"/>
          <w:numId w:val="37"/>
        </w:numPr>
        <w:spacing w:before="120" w:after="120"/>
        <w:ind w:left="360"/>
        <w:contextualSpacing w:val="0"/>
        <w:jc w:val="left"/>
      </w:pPr>
      <w:r>
        <w:t>There is a need to focus on what is being done with DSI and its impact on society and biodiversity, more than the DSI tools</w:t>
      </w:r>
    </w:p>
    <w:p w14:paraId="13757A90" w14:textId="77777777" w:rsidR="009D3059" w:rsidRPr="008942DA" w:rsidRDefault="009D3059" w:rsidP="00AD5FA3">
      <w:pPr>
        <w:keepNext/>
        <w:spacing w:before="120" w:after="120"/>
      </w:pPr>
      <w:r w:rsidRPr="008942DA">
        <w:rPr>
          <w:b/>
          <w:bCs/>
        </w:rPr>
        <w:lastRenderedPageBreak/>
        <w:t>Policy options</w:t>
      </w:r>
    </w:p>
    <w:p w14:paraId="1CEB9B84" w14:textId="283BF925" w:rsidR="009D3059" w:rsidRPr="00AF5E34" w:rsidRDefault="009D3059" w:rsidP="00B55D4B">
      <w:pPr>
        <w:pStyle w:val="ListParagraph"/>
        <w:numPr>
          <w:ilvl w:val="0"/>
          <w:numId w:val="37"/>
        </w:numPr>
        <w:spacing w:before="120" w:after="120"/>
        <w:ind w:left="360"/>
        <w:contextualSpacing w:val="0"/>
        <w:rPr>
          <w:b/>
          <w:bCs/>
        </w:rPr>
      </w:pPr>
      <w:r>
        <w:t xml:space="preserve">A system of </w:t>
      </w:r>
      <w:r w:rsidRPr="00D11AF5">
        <w:t>reward</w:t>
      </w:r>
      <w:r w:rsidR="00262AAB">
        <w:t>s</w:t>
      </w:r>
      <w:r>
        <w:t xml:space="preserve"> </w:t>
      </w:r>
      <w:proofErr w:type="gramStart"/>
      <w:r>
        <w:t>for the production of</w:t>
      </w:r>
      <w:proofErr w:type="gramEnd"/>
      <w:r>
        <w:t xml:space="preserve"> DSI, innovation could be facilitated and incentivized</w:t>
      </w:r>
    </w:p>
    <w:p w14:paraId="15B9C915" w14:textId="77777777" w:rsidR="009D3059" w:rsidRPr="00AF5E34" w:rsidRDefault="009D3059" w:rsidP="00B55D4B">
      <w:pPr>
        <w:pStyle w:val="ListParagraph"/>
        <w:numPr>
          <w:ilvl w:val="0"/>
          <w:numId w:val="37"/>
        </w:numPr>
        <w:spacing w:before="120" w:after="120"/>
        <w:ind w:left="360"/>
        <w:contextualSpacing w:val="0"/>
        <w:rPr>
          <w:b/>
          <w:bCs/>
        </w:rPr>
      </w:pPr>
      <w:r>
        <w:t>Avoid/minimize transaction cost, bureaucracy, compliance burden</w:t>
      </w:r>
    </w:p>
    <w:p w14:paraId="1363F1F7" w14:textId="77777777" w:rsidR="009D3059" w:rsidRPr="004A48EA" w:rsidRDefault="009D3059" w:rsidP="00B55D4B">
      <w:pPr>
        <w:pStyle w:val="ListParagraph"/>
        <w:numPr>
          <w:ilvl w:val="0"/>
          <w:numId w:val="37"/>
        </w:numPr>
        <w:spacing w:before="120" w:after="120"/>
        <w:ind w:left="360"/>
        <w:contextualSpacing w:val="0"/>
        <w:rPr>
          <w:b/>
          <w:bCs/>
        </w:rPr>
      </w:pPr>
      <w:r>
        <w:t>Ensure legal certainty and predictable cost for users to encourage investment</w:t>
      </w:r>
    </w:p>
    <w:p w14:paraId="7C464135" w14:textId="18FA5F78" w:rsidR="009D3059" w:rsidRDefault="009D3059" w:rsidP="00B55D4B">
      <w:pPr>
        <w:pStyle w:val="ListParagraph"/>
        <w:numPr>
          <w:ilvl w:val="0"/>
          <w:numId w:val="37"/>
        </w:numPr>
        <w:spacing w:before="120" w:after="120"/>
        <w:ind w:left="360"/>
        <w:contextualSpacing w:val="0"/>
      </w:pPr>
      <w:r>
        <w:t>Additional policy options:</w:t>
      </w:r>
    </w:p>
    <w:p w14:paraId="2E407C1A" w14:textId="5A53BDC9" w:rsidR="009D3059" w:rsidRDefault="009D3059" w:rsidP="00B55D4B">
      <w:pPr>
        <w:pStyle w:val="ListParagraph"/>
        <w:numPr>
          <w:ilvl w:val="1"/>
          <w:numId w:val="37"/>
        </w:numPr>
        <w:spacing w:before="120" w:after="120"/>
        <w:ind w:left="720"/>
        <w:contextualSpacing w:val="0"/>
      </w:pPr>
      <w:r>
        <w:t xml:space="preserve">Should </w:t>
      </w:r>
      <w:r w:rsidR="00466280">
        <w:t>b</w:t>
      </w:r>
      <w:r>
        <w:t>roader mobilization initiatives be considered here?</w:t>
      </w:r>
    </w:p>
    <w:p w14:paraId="7AE5B002" w14:textId="77777777" w:rsidR="009D3059" w:rsidRDefault="009D3059" w:rsidP="00B55D4B">
      <w:pPr>
        <w:pStyle w:val="ListParagraph"/>
        <w:numPr>
          <w:ilvl w:val="3"/>
          <w:numId w:val="37"/>
        </w:numPr>
        <w:spacing w:before="120" w:after="120"/>
        <w:ind w:left="1080"/>
        <w:contextualSpacing w:val="0"/>
      </w:pPr>
      <w:r>
        <w:t>Option 3.2. Biodiversity bonds or labels can go beyond DSI</w:t>
      </w:r>
    </w:p>
    <w:p w14:paraId="589E3044" w14:textId="77777777" w:rsidR="009D3059" w:rsidRDefault="009D3059" w:rsidP="00B55D4B">
      <w:pPr>
        <w:pStyle w:val="ListParagraph"/>
        <w:numPr>
          <w:ilvl w:val="1"/>
          <w:numId w:val="37"/>
        </w:numPr>
        <w:spacing w:before="120" w:after="120"/>
        <w:ind w:left="720"/>
        <w:contextualSpacing w:val="0"/>
      </w:pPr>
      <w:r>
        <w:t>Multilateral and universal policy options (harmonized or interdisciplinary)</w:t>
      </w:r>
    </w:p>
    <w:p w14:paraId="47AE7E23" w14:textId="1DDF0FB5" w:rsidR="009D3059" w:rsidRDefault="009D3059" w:rsidP="00B55D4B">
      <w:pPr>
        <w:pStyle w:val="ListParagraph"/>
        <w:numPr>
          <w:ilvl w:val="3"/>
          <w:numId w:val="37"/>
        </w:numPr>
        <w:spacing w:before="120" w:after="120"/>
        <w:ind w:left="1080"/>
        <w:contextualSpacing w:val="0"/>
      </w:pPr>
      <w:proofErr w:type="gramStart"/>
      <w:r>
        <w:t>As a way to</w:t>
      </w:r>
      <w:proofErr w:type="gramEnd"/>
      <w:r>
        <w:t xml:space="preserve"> link across biodiversity regimes and international </w:t>
      </w:r>
      <w:r w:rsidRPr="00D11AF5">
        <w:t>for</w:t>
      </w:r>
      <w:r w:rsidR="00466280">
        <w:t>ums</w:t>
      </w:r>
    </w:p>
    <w:p w14:paraId="0C29F1F7" w14:textId="34EFB8CA" w:rsidR="009D3059" w:rsidRDefault="009D3059" w:rsidP="00B55D4B">
      <w:pPr>
        <w:pStyle w:val="ListParagraph"/>
        <w:numPr>
          <w:ilvl w:val="1"/>
          <w:numId w:val="37"/>
        </w:numPr>
        <w:spacing w:before="120" w:after="120"/>
        <w:ind w:left="720"/>
        <w:contextualSpacing w:val="0"/>
      </w:pPr>
      <w:r>
        <w:t xml:space="preserve">National </w:t>
      </w:r>
      <w:r w:rsidR="00466280">
        <w:t>G</w:t>
      </w:r>
      <w:r>
        <w:t>overnments make benefit-sharing payments based on levels of relevant commercial activity of companies on their soil. These benefits can be used to address priorities</w:t>
      </w:r>
      <w:r w:rsidR="00F97580" w:rsidRPr="00F97580">
        <w:t xml:space="preserve"> </w:t>
      </w:r>
      <w:r w:rsidR="00F97580">
        <w:t xml:space="preserve">in the </w:t>
      </w:r>
      <w:r w:rsidR="00F97580" w:rsidRPr="00D11AF5">
        <w:t xml:space="preserve">post-2020 </w:t>
      </w:r>
      <w:r w:rsidR="00F97580">
        <w:t>global biodiversity framework</w:t>
      </w:r>
      <w:r w:rsidRPr="00D11AF5">
        <w:t>.</w:t>
      </w:r>
      <w:r>
        <w:t xml:space="preserve"> Companies can seek to recoup part of this in their jurisdiction.</w:t>
      </w:r>
    </w:p>
    <w:p w14:paraId="40343DC3" w14:textId="6B90DF9E" w:rsidR="009D3059" w:rsidRDefault="009D3059" w:rsidP="00B55D4B">
      <w:pPr>
        <w:pStyle w:val="ListParagraph"/>
        <w:numPr>
          <w:ilvl w:val="0"/>
          <w:numId w:val="37"/>
        </w:numPr>
        <w:spacing w:before="120" w:after="120"/>
        <w:ind w:left="360"/>
        <w:contextualSpacing w:val="0"/>
      </w:pPr>
      <w:r w:rsidRPr="004A48EA">
        <w:t>Policy options should include the context in which to view them (</w:t>
      </w:r>
      <w:r w:rsidR="006F1973">
        <w:t>Convention on Biological Diversity</w:t>
      </w:r>
      <w:r w:rsidR="006F1973" w:rsidRPr="00D11AF5">
        <w:t xml:space="preserve"> </w:t>
      </w:r>
      <w:r w:rsidRPr="004A48EA">
        <w:t>or Nagoya</w:t>
      </w:r>
      <w:r w:rsidR="006F1973">
        <w:t xml:space="preserve"> Protocol</w:t>
      </w:r>
      <w:r w:rsidRPr="004A48EA">
        <w:t>)</w:t>
      </w:r>
    </w:p>
    <w:p w14:paraId="2F32420D" w14:textId="77777777" w:rsidR="009D3059" w:rsidRDefault="009D3059" w:rsidP="00B55D4B">
      <w:pPr>
        <w:pStyle w:val="ListParagraph"/>
        <w:numPr>
          <w:ilvl w:val="0"/>
          <w:numId w:val="37"/>
        </w:numPr>
        <w:spacing w:before="120" w:after="120"/>
        <w:ind w:left="360"/>
        <w:contextualSpacing w:val="0"/>
      </w:pPr>
      <w:r>
        <w:t>Non-monetary benefits should be part of any policy solution</w:t>
      </w:r>
    </w:p>
    <w:p w14:paraId="361CA8E4" w14:textId="310E7225" w:rsidR="009D3059" w:rsidRDefault="009D3059" w:rsidP="00B55D4B">
      <w:pPr>
        <w:pStyle w:val="ListParagraph"/>
        <w:numPr>
          <w:ilvl w:val="0"/>
          <w:numId w:val="37"/>
        </w:numPr>
        <w:spacing w:before="120" w:after="120"/>
        <w:ind w:left="360"/>
        <w:contextualSpacing w:val="0"/>
      </w:pPr>
      <w:r>
        <w:t xml:space="preserve">The platform proposed by </w:t>
      </w:r>
      <w:r w:rsidR="00AA260A" w:rsidRPr="00AA260A">
        <w:t xml:space="preserve">Elisa </w:t>
      </w:r>
      <w:proofErr w:type="spellStart"/>
      <w:r>
        <w:t>Morgera</w:t>
      </w:r>
      <w:proofErr w:type="spellEnd"/>
      <w:r>
        <w:t xml:space="preserve"> in her study by the United Kingdom of Great Britain and Northern Ireland should be considered as it combines knowledge exchange, capacity</w:t>
      </w:r>
      <w:r w:rsidR="00422325">
        <w:t>-</w:t>
      </w:r>
      <w:r>
        <w:t xml:space="preserve">building, </w:t>
      </w:r>
      <w:r w:rsidRPr="00D11AF5">
        <w:t>tech</w:t>
      </w:r>
      <w:r w:rsidR="0072629E">
        <w:t>nology</w:t>
      </w:r>
      <w:r>
        <w:t xml:space="preserve"> transfer, cooperation, and co-production of DSI solutions.</w:t>
      </w:r>
    </w:p>
    <w:p w14:paraId="04880734" w14:textId="77777777" w:rsidR="009D3059" w:rsidRDefault="009D3059" w:rsidP="00B55D4B">
      <w:pPr>
        <w:pStyle w:val="ListParagraph"/>
        <w:numPr>
          <w:ilvl w:val="0"/>
          <w:numId w:val="37"/>
        </w:numPr>
        <w:spacing w:before="120" w:after="120"/>
        <w:ind w:left="360"/>
        <w:contextualSpacing w:val="0"/>
      </w:pPr>
      <w:r>
        <w:t>Non-monetary benefits could be integrated in the research funding stream of wealthier countries</w:t>
      </w:r>
    </w:p>
    <w:p w14:paraId="7188F73B" w14:textId="77777777" w:rsidR="009D3059" w:rsidRDefault="009D3059" w:rsidP="00B55D4B">
      <w:pPr>
        <w:pStyle w:val="ListParagraph"/>
        <w:numPr>
          <w:ilvl w:val="0"/>
          <w:numId w:val="37"/>
        </w:numPr>
        <w:spacing w:before="120" w:after="120"/>
        <w:ind w:left="360"/>
        <w:contextualSpacing w:val="0"/>
      </w:pPr>
      <w:r>
        <w:t>Open data and fair and equitable sharing of benefits exclude option 0, 1 and 5</w:t>
      </w:r>
    </w:p>
    <w:p w14:paraId="2E818C1E" w14:textId="668EE386" w:rsidR="009D3059" w:rsidRDefault="009D3059" w:rsidP="00B55D4B">
      <w:pPr>
        <w:pStyle w:val="ListParagraph"/>
        <w:numPr>
          <w:ilvl w:val="0"/>
          <w:numId w:val="37"/>
        </w:numPr>
        <w:spacing w:before="120" w:after="120"/>
        <w:ind w:left="360"/>
        <w:contextualSpacing w:val="0"/>
      </w:pPr>
      <w:r>
        <w:t xml:space="preserve">Option 2.2 is </w:t>
      </w:r>
      <w:proofErr w:type="gramStart"/>
      <w:r>
        <w:t>similar to</w:t>
      </w:r>
      <w:proofErr w:type="gramEnd"/>
      <w:r>
        <w:t xml:space="preserve"> the current default benefit-sharing option in </w:t>
      </w:r>
      <w:r w:rsidR="00195CF1">
        <w:t>Article </w:t>
      </w:r>
      <w:r>
        <w:t xml:space="preserve">6.7 of the Plant Treaty’s </w:t>
      </w:r>
      <w:r w:rsidR="00195CF1">
        <w:t>Standard Multilateral Transfer Agreement</w:t>
      </w:r>
    </w:p>
    <w:p w14:paraId="3AE93423" w14:textId="77777777" w:rsidR="009D3059" w:rsidRPr="008942DA" w:rsidRDefault="009D3059" w:rsidP="00AD5FA3">
      <w:pPr>
        <w:keepNext/>
        <w:spacing w:before="120" w:after="120"/>
        <w:rPr>
          <w:b/>
          <w:bCs/>
        </w:rPr>
      </w:pPr>
      <w:r w:rsidRPr="008942DA">
        <w:rPr>
          <w:b/>
          <w:bCs/>
        </w:rPr>
        <w:t>Criteria</w:t>
      </w:r>
    </w:p>
    <w:p w14:paraId="1F82095E" w14:textId="77777777" w:rsidR="009D3059" w:rsidRDefault="009D3059" w:rsidP="00B55D4B">
      <w:pPr>
        <w:pStyle w:val="ListParagraph"/>
        <w:numPr>
          <w:ilvl w:val="0"/>
          <w:numId w:val="37"/>
        </w:numPr>
        <w:spacing w:before="120" w:after="120"/>
        <w:ind w:left="360"/>
        <w:contextualSpacing w:val="0"/>
      </w:pPr>
      <w:r>
        <w:t>Open access (and innovation facilitation) and fair and equitable benefits are not antithetical and should be overarching principles of DSI policy solution</w:t>
      </w:r>
    </w:p>
    <w:p w14:paraId="5AAE2F24" w14:textId="77777777" w:rsidR="009D3059" w:rsidRDefault="009D3059" w:rsidP="00B55D4B">
      <w:pPr>
        <w:pStyle w:val="ListParagraph"/>
        <w:numPr>
          <w:ilvl w:val="0"/>
          <w:numId w:val="37"/>
        </w:numPr>
        <w:spacing w:before="120" w:after="120"/>
        <w:ind w:left="360"/>
        <w:contextualSpacing w:val="0"/>
      </w:pPr>
      <w:r>
        <w:t>Distribution of funds:</w:t>
      </w:r>
    </w:p>
    <w:p w14:paraId="675369AB" w14:textId="77777777" w:rsidR="009D3059" w:rsidRDefault="009D3059" w:rsidP="00B55D4B">
      <w:pPr>
        <w:pStyle w:val="ListParagraph"/>
        <w:numPr>
          <w:ilvl w:val="1"/>
          <w:numId w:val="37"/>
        </w:numPr>
        <w:spacing w:before="120" w:after="120"/>
        <w:ind w:left="720"/>
        <w:contextualSpacing w:val="0"/>
      </w:pPr>
      <w:r>
        <w:t>Contribution to conservation should be an overarching goal – biodiversity is the first beneficiary</w:t>
      </w:r>
    </w:p>
    <w:p w14:paraId="0609AD0D" w14:textId="77777777" w:rsidR="009D3059" w:rsidRDefault="009D3059" w:rsidP="00B55D4B">
      <w:pPr>
        <w:pStyle w:val="ListParagraph"/>
        <w:numPr>
          <w:ilvl w:val="1"/>
          <w:numId w:val="37"/>
        </w:numPr>
        <w:spacing w:before="120" w:after="120"/>
        <w:ind w:left="720"/>
        <w:contextualSpacing w:val="0"/>
      </w:pPr>
      <w:r>
        <w:t>Funds should be used for capacity-building</w:t>
      </w:r>
    </w:p>
    <w:p w14:paraId="3C407CBA" w14:textId="3F65551C" w:rsidR="009D3059" w:rsidRDefault="00195CF1" w:rsidP="00B55D4B">
      <w:pPr>
        <w:pStyle w:val="ListParagraph"/>
        <w:numPr>
          <w:ilvl w:val="0"/>
          <w:numId w:val="37"/>
        </w:numPr>
        <w:spacing w:before="120" w:after="120"/>
        <w:ind w:left="360"/>
        <w:contextualSpacing w:val="0"/>
      </w:pPr>
      <w:r w:rsidRPr="00AD5FA3">
        <w:t>Second</w:t>
      </w:r>
      <w:r w:rsidR="009D3059">
        <w:t xml:space="preserve"> tier criteria</w:t>
      </w:r>
    </w:p>
    <w:p w14:paraId="10FDBD78" w14:textId="77777777" w:rsidR="009D3059" w:rsidRDefault="009D3059" w:rsidP="00B55D4B">
      <w:pPr>
        <w:pStyle w:val="ListParagraph"/>
        <w:numPr>
          <w:ilvl w:val="1"/>
          <w:numId w:val="37"/>
        </w:numPr>
        <w:spacing w:before="120" w:after="120"/>
        <w:ind w:left="720"/>
        <w:contextualSpacing w:val="0"/>
      </w:pPr>
      <w:r>
        <w:t>Minimize regulatory arbitrage</w:t>
      </w:r>
    </w:p>
    <w:p w14:paraId="715A6C86" w14:textId="77777777" w:rsidR="009D3059" w:rsidRDefault="009D3059" w:rsidP="00B55D4B">
      <w:pPr>
        <w:pStyle w:val="ListParagraph"/>
        <w:numPr>
          <w:ilvl w:val="1"/>
          <w:numId w:val="37"/>
        </w:numPr>
        <w:spacing w:before="120" w:after="120"/>
        <w:ind w:left="720"/>
        <w:contextualSpacing w:val="0"/>
      </w:pPr>
      <w:r>
        <w:t>Minimize regulatory complexity</w:t>
      </w:r>
    </w:p>
    <w:p w14:paraId="350238E8" w14:textId="77777777" w:rsidR="009D3059" w:rsidRDefault="009D3059" w:rsidP="00B55D4B">
      <w:pPr>
        <w:pStyle w:val="ListParagraph"/>
        <w:numPr>
          <w:ilvl w:val="1"/>
          <w:numId w:val="37"/>
        </w:numPr>
        <w:spacing w:before="120" w:after="120"/>
        <w:ind w:left="720"/>
        <w:contextualSpacing w:val="0"/>
      </w:pPr>
      <w:r>
        <w:t>Minimize transaction costs</w:t>
      </w:r>
    </w:p>
    <w:p w14:paraId="314DE93C" w14:textId="77777777" w:rsidR="009D3059" w:rsidRDefault="009D3059" w:rsidP="00B55D4B">
      <w:pPr>
        <w:pStyle w:val="ListParagraph"/>
        <w:numPr>
          <w:ilvl w:val="1"/>
          <w:numId w:val="37"/>
        </w:numPr>
        <w:spacing w:before="120" w:after="120"/>
        <w:ind w:left="720"/>
        <w:contextualSpacing w:val="0"/>
      </w:pPr>
      <w:r>
        <w:t>Minimize implementation costs</w:t>
      </w:r>
    </w:p>
    <w:p w14:paraId="14F96B2E" w14:textId="2D7EF6AE" w:rsidR="009D3059" w:rsidRDefault="009D3059" w:rsidP="00B55D4B">
      <w:pPr>
        <w:pStyle w:val="ListParagraph"/>
        <w:numPr>
          <w:ilvl w:val="0"/>
          <w:numId w:val="37"/>
        </w:numPr>
        <w:spacing w:before="120" w:after="120"/>
        <w:ind w:left="360"/>
        <w:contextualSpacing w:val="0"/>
      </w:pPr>
      <w:r>
        <w:t>Additional criteria: reversibility (to be flexible to technological development), viability, enforceability.</w:t>
      </w:r>
    </w:p>
    <w:p w14:paraId="3F918905" w14:textId="77777777" w:rsidR="009D3059" w:rsidRPr="003412CB" w:rsidRDefault="009D3059" w:rsidP="00B55D4B">
      <w:pPr>
        <w:pStyle w:val="Heading2"/>
      </w:pPr>
      <w:r w:rsidRPr="003412CB">
        <w:t>Issues to be explored further</w:t>
      </w:r>
    </w:p>
    <w:p w14:paraId="4D425F54" w14:textId="7ACA2D13" w:rsidR="009D3059" w:rsidRDefault="009D3059" w:rsidP="00B55D4B">
      <w:pPr>
        <w:pStyle w:val="ListParagraph"/>
        <w:numPr>
          <w:ilvl w:val="0"/>
          <w:numId w:val="36"/>
        </w:numPr>
        <w:spacing w:before="120" w:after="120"/>
        <w:ind w:left="360"/>
        <w:contextualSpacing w:val="0"/>
        <w:jc w:val="left"/>
      </w:pPr>
      <w:r>
        <w:t>Overarching flow of monetary benefits: collection (compliance monitoring), distribution (governance) and use (data management). Which criteria apply to which component?</w:t>
      </w:r>
    </w:p>
    <w:p w14:paraId="0650038B" w14:textId="39303720" w:rsidR="009D3059" w:rsidRDefault="009D3059" w:rsidP="00B55D4B">
      <w:pPr>
        <w:pStyle w:val="ListParagraph"/>
        <w:numPr>
          <w:ilvl w:val="0"/>
          <w:numId w:val="36"/>
        </w:numPr>
        <w:spacing w:before="120" w:after="120"/>
        <w:ind w:left="360"/>
        <w:contextualSpacing w:val="0"/>
        <w:jc w:val="left"/>
      </w:pPr>
      <w:r>
        <w:t>Databases:</w:t>
      </w:r>
    </w:p>
    <w:p w14:paraId="46A49FCC" w14:textId="77777777" w:rsidR="009D3059" w:rsidRDefault="009D3059" w:rsidP="00B55D4B">
      <w:pPr>
        <w:pStyle w:val="ListParagraph"/>
        <w:numPr>
          <w:ilvl w:val="1"/>
          <w:numId w:val="36"/>
        </w:numPr>
        <w:spacing w:before="120" w:after="120"/>
        <w:ind w:left="720"/>
        <w:contextualSpacing w:val="0"/>
        <w:jc w:val="left"/>
      </w:pPr>
      <w:r>
        <w:lastRenderedPageBreak/>
        <w:t>Can all data sources be consistent? Public and private database present different hurdles/potential issues.</w:t>
      </w:r>
    </w:p>
    <w:p w14:paraId="349326B5" w14:textId="1742497E" w:rsidR="009D3059" w:rsidRDefault="009D3059" w:rsidP="00B55D4B">
      <w:pPr>
        <w:pStyle w:val="ListParagraph"/>
        <w:numPr>
          <w:ilvl w:val="1"/>
          <w:numId w:val="36"/>
        </w:numPr>
        <w:spacing w:before="120" w:after="120"/>
        <w:ind w:left="720"/>
        <w:contextualSpacing w:val="0"/>
        <w:jc w:val="left"/>
      </w:pPr>
      <w:r>
        <w:t>Can we add a registration to databases while keeping the data open (</w:t>
      </w:r>
      <w:proofErr w:type="gramStart"/>
      <w:r>
        <w:t>e.g.</w:t>
      </w:r>
      <w:proofErr w:type="gramEnd"/>
      <w:r>
        <w:t xml:space="preserve"> </w:t>
      </w:r>
      <w:r w:rsidR="00124608" w:rsidRPr="00124608">
        <w:t>Global Biodiversity Information Facility</w:t>
      </w:r>
      <w:r>
        <w:t>) to allow for tracking?</w:t>
      </w:r>
    </w:p>
    <w:p w14:paraId="0C40C02E" w14:textId="36738DB5" w:rsidR="009D3059" w:rsidRDefault="009D3059" w:rsidP="00B55D4B">
      <w:pPr>
        <w:pStyle w:val="ListParagraph"/>
        <w:numPr>
          <w:ilvl w:val="1"/>
          <w:numId w:val="36"/>
        </w:numPr>
        <w:spacing w:before="120" w:after="120"/>
        <w:ind w:left="720"/>
        <w:contextualSpacing w:val="0"/>
        <w:jc w:val="left"/>
      </w:pPr>
      <w:r w:rsidRPr="00D11AF5">
        <w:t>Database</w:t>
      </w:r>
      <w:r w:rsidR="007A5A48">
        <w:t>s</w:t>
      </w:r>
      <w:r>
        <w:t xml:space="preserve"> are </w:t>
      </w:r>
      <w:r w:rsidR="007A5A48">
        <w:t>a third</w:t>
      </w:r>
      <w:r w:rsidR="007A5A48" w:rsidRPr="00D11AF5">
        <w:t xml:space="preserve"> </w:t>
      </w:r>
      <w:r>
        <w:t xml:space="preserve">party. We need to discuss core data. Are they willing to attach </w:t>
      </w:r>
      <w:r w:rsidR="007A5A48">
        <w:t>t</w:t>
      </w:r>
      <w:r>
        <w:t xml:space="preserve">erms and </w:t>
      </w:r>
      <w:r w:rsidR="007A5A48">
        <w:t>c</w:t>
      </w:r>
      <w:r>
        <w:t>onditions?</w:t>
      </w:r>
    </w:p>
    <w:p w14:paraId="2B1950B2" w14:textId="28275D46" w:rsidR="009D3059" w:rsidRDefault="009D3059" w:rsidP="00B55D4B">
      <w:pPr>
        <w:pStyle w:val="ListParagraph"/>
        <w:numPr>
          <w:ilvl w:val="0"/>
          <w:numId w:val="36"/>
        </w:numPr>
        <w:spacing w:before="120" w:after="120"/>
        <w:ind w:left="360"/>
        <w:contextualSpacing w:val="0"/>
      </w:pPr>
      <w:r>
        <w:t>More economic aspects of proposed policies need to be considered/studied</w:t>
      </w:r>
    </w:p>
    <w:p w14:paraId="0539880C" w14:textId="77777777" w:rsidR="009D3059" w:rsidRDefault="009D3059" w:rsidP="00B55D4B">
      <w:pPr>
        <w:pStyle w:val="ListParagraph"/>
        <w:numPr>
          <w:ilvl w:val="1"/>
          <w:numId w:val="36"/>
        </w:numPr>
        <w:spacing w:before="120" w:after="120"/>
        <w:ind w:left="720"/>
        <w:contextualSpacing w:val="0"/>
      </w:pPr>
      <w:r>
        <w:t>Clear/accessible definition of natural information and economic rent</w:t>
      </w:r>
    </w:p>
    <w:p w14:paraId="0B24DD80" w14:textId="09321C87" w:rsidR="009D3059" w:rsidRDefault="009D3059" w:rsidP="00B55D4B">
      <w:pPr>
        <w:pStyle w:val="ListParagraph"/>
        <w:numPr>
          <w:ilvl w:val="1"/>
          <w:numId w:val="36"/>
        </w:numPr>
        <w:spacing w:before="120" w:after="120"/>
        <w:ind w:left="720"/>
        <w:contextualSpacing w:val="0"/>
      </w:pPr>
      <w:r>
        <w:t>The theory of the economics of information are relevant for natural information, but need to integrate the generation of information and its reproduction</w:t>
      </w:r>
    </w:p>
    <w:p w14:paraId="20522043" w14:textId="662AE2A4" w:rsidR="009D3059" w:rsidRDefault="009D3059" w:rsidP="00B55D4B">
      <w:pPr>
        <w:pStyle w:val="ListParagraph"/>
        <w:numPr>
          <w:ilvl w:val="1"/>
          <w:numId w:val="36"/>
        </w:numPr>
        <w:spacing w:before="120" w:after="120"/>
        <w:ind w:left="720"/>
        <w:contextualSpacing w:val="0"/>
      </w:pPr>
      <w:r w:rsidRPr="00B7153C">
        <w:t>Model</w:t>
      </w:r>
      <w:r w:rsidR="00B7153C" w:rsidRPr="00B7153C">
        <w:t>l</w:t>
      </w:r>
      <w:r w:rsidRPr="00B7153C">
        <w:t>ing</w:t>
      </w:r>
      <w:r>
        <w:t xml:space="preserve"> of monetary benefits and costs of implementation (set up and maintenance) of each or a subset of policy options</w:t>
      </w:r>
    </w:p>
    <w:p w14:paraId="09AC7CFD" w14:textId="77777777" w:rsidR="009D3059" w:rsidRDefault="009D3059" w:rsidP="00B55D4B">
      <w:pPr>
        <w:pStyle w:val="ListParagraph"/>
        <w:numPr>
          <w:ilvl w:val="1"/>
          <w:numId w:val="36"/>
        </w:numPr>
        <w:spacing w:before="120" w:after="120"/>
        <w:ind w:left="720"/>
        <w:contextualSpacing w:val="0"/>
      </w:pPr>
      <w:r>
        <w:t>Value of the information associated with GR and DSI should be considered/evaluated</w:t>
      </w:r>
    </w:p>
    <w:p w14:paraId="3943B6CC" w14:textId="627D0F34" w:rsidR="009D3059" w:rsidRDefault="009D3059" w:rsidP="00B55D4B">
      <w:pPr>
        <w:pStyle w:val="ListParagraph"/>
        <w:numPr>
          <w:ilvl w:val="1"/>
          <w:numId w:val="36"/>
        </w:numPr>
        <w:spacing w:before="120" w:after="120"/>
        <w:ind w:left="720"/>
        <w:contextualSpacing w:val="0"/>
      </w:pPr>
      <w:r>
        <w:t xml:space="preserve">The phase of obtention of DSI from GR is more </w:t>
      </w:r>
      <w:r w:rsidRPr="00D11AF5">
        <w:t>analog</w:t>
      </w:r>
      <w:r w:rsidR="00D3205F">
        <w:t>ue</w:t>
      </w:r>
      <w:r>
        <w:t xml:space="preserve"> while DSI access and reuse is more digital and will behave like information</w:t>
      </w:r>
    </w:p>
    <w:p w14:paraId="75C8957C" w14:textId="77777777" w:rsidR="009D3059" w:rsidRDefault="009D3059" w:rsidP="00B55D4B">
      <w:pPr>
        <w:pStyle w:val="ListParagraph"/>
        <w:numPr>
          <w:ilvl w:val="0"/>
          <w:numId w:val="36"/>
        </w:numPr>
        <w:spacing w:before="120" w:after="120"/>
        <w:ind w:left="360"/>
        <w:contextualSpacing w:val="0"/>
      </w:pPr>
      <w:r>
        <w:t xml:space="preserve">The past 30 years’ worth of literature on GR should bring answers on feasibility, challenges, </w:t>
      </w:r>
      <w:proofErr w:type="gramStart"/>
      <w:r>
        <w:t>values</w:t>
      </w:r>
      <w:proofErr w:type="gramEnd"/>
      <w:r>
        <w:t xml:space="preserve"> or markets of DSI</w:t>
      </w:r>
    </w:p>
    <w:p w14:paraId="2B1BAD09" w14:textId="72BD2584" w:rsidR="009D3059" w:rsidRDefault="009D3059" w:rsidP="00B55D4B">
      <w:pPr>
        <w:pStyle w:val="ListParagraph"/>
        <w:numPr>
          <w:ilvl w:val="0"/>
          <w:numId w:val="36"/>
        </w:numPr>
        <w:spacing w:before="120" w:after="120"/>
        <w:ind w:left="360"/>
        <w:contextualSpacing w:val="0"/>
      </w:pPr>
      <w:r>
        <w:t>Legal questions:</w:t>
      </w:r>
    </w:p>
    <w:p w14:paraId="5FC9F6D4" w14:textId="00692F4F" w:rsidR="009D3059" w:rsidRDefault="009D3059" w:rsidP="00B55D4B">
      <w:pPr>
        <w:pStyle w:val="ListParagraph"/>
        <w:numPr>
          <w:ilvl w:val="1"/>
          <w:numId w:val="36"/>
        </w:numPr>
        <w:spacing w:before="120" w:after="120"/>
        <w:ind w:left="720"/>
        <w:contextualSpacing w:val="0"/>
      </w:pPr>
      <w:r>
        <w:t>Many propositions in the online forum can be treated as amendments to the Convention, Protocol negotiations and decisions</w:t>
      </w:r>
      <w:r w:rsidR="005C0FA1">
        <w:t xml:space="preserve"> of the Conference of the Parties</w:t>
      </w:r>
      <w:r w:rsidRPr="00D11AF5">
        <w:t>.</w:t>
      </w:r>
      <w:r>
        <w:t xml:space="preserve"> However, negotiations of the MLS under the </w:t>
      </w:r>
      <w:r w:rsidR="009978FA" w:rsidRPr="009978FA">
        <w:t>International Treaty on Plant Genetic Resources for Food and Agriculture</w:t>
      </w:r>
      <w:r w:rsidR="009978FA" w:rsidRPr="009978FA" w:rsidDel="009978FA">
        <w:t xml:space="preserve"> </w:t>
      </w:r>
      <w:r>
        <w:t>by a group of legal experts concluded that a multilateral solution is better implemented as a resolution of the governing body, and not as amendments.</w:t>
      </w:r>
    </w:p>
    <w:p w14:paraId="620F0492" w14:textId="200AF852" w:rsidR="009D3059" w:rsidRDefault="009D3059" w:rsidP="00B55D4B">
      <w:pPr>
        <w:pStyle w:val="ListParagraph"/>
        <w:numPr>
          <w:ilvl w:val="1"/>
          <w:numId w:val="36"/>
        </w:numPr>
        <w:spacing w:before="120" w:after="120"/>
        <w:ind w:left="720"/>
        <w:contextualSpacing w:val="0"/>
      </w:pPr>
      <w:r>
        <w:t>Will the model form part of a legally</w:t>
      </w:r>
      <w:r w:rsidR="00AA08D4">
        <w:t xml:space="preserve"> </w:t>
      </w:r>
      <w:r>
        <w:t>binding treaty?</w:t>
      </w:r>
    </w:p>
    <w:p w14:paraId="752F41E8" w14:textId="4E1AEC17" w:rsidR="009D3059" w:rsidRPr="00296490" w:rsidRDefault="009D3059" w:rsidP="00B55D4B">
      <w:pPr>
        <w:pStyle w:val="ListParagraph"/>
        <w:numPr>
          <w:ilvl w:val="0"/>
          <w:numId w:val="36"/>
        </w:numPr>
        <w:spacing w:before="120" w:after="120"/>
        <w:ind w:left="360"/>
        <w:contextualSpacing w:val="0"/>
      </w:pPr>
      <w:r>
        <w:t>There is a need to explore why some multilateral funds are not as successful as expected</w:t>
      </w:r>
      <w:r w:rsidR="00834C78">
        <w:t>.</w:t>
      </w:r>
    </w:p>
    <w:p w14:paraId="31005E90" w14:textId="77777777" w:rsidR="009D3059" w:rsidRPr="00526780" w:rsidRDefault="009D3059" w:rsidP="00C9161D">
      <w:pPr>
        <w:rPr>
          <w:rFonts w:asciiTheme="majorBidi" w:hAnsiTheme="majorBidi" w:cstheme="majorBidi"/>
        </w:rPr>
      </w:pPr>
    </w:p>
    <w:p w14:paraId="39560A8E" w14:textId="0472924F" w:rsidR="007B20D7" w:rsidRPr="00D50251" w:rsidRDefault="009D3059" w:rsidP="009D3059">
      <w:pPr>
        <w:jc w:val="center"/>
        <w:rPr>
          <w:rFonts w:eastAsia="Malgun Gothic" w:cstheme="majorBidi"/>
          <w:szCs w:val="22"/>
          <w:lang w:eastAsia="zh-CN"/>
        </w:rPr>
      </w:pPr>
      <w:r>
        <w:rPr>
          <w:rFonts w:eastAsia="Malgun Gothic" w:cstheme="majorBidi"/>
          <w:szCs w:val="22"/>
          <w:lang w:eastAsia="zh-CN"/>
        </w:rPr>
        <w:t>__________</w:t>
      </w:r>
    </w:p>
    <w:sectPr w:rsidR="007B20D7" w:rsidRPr="00D50251" w:rsidSect="00AD5FA3">
      <w:headerReference w:type="even" r:id="rId39"/>
      <w:headerReference w:type="default" r:id="rId40"/>
      <w:footnotePr>
        <w:numRestart w:val="eachSect"/>
      </w:footnotePr>
      <w:pgSz w:w="12240" w:h="15840" w:code="1"/>
      <w:pgMar w:top="1134" w:right="1440" w:bottom="1134" w:left="1440" w:header="680" w:footer="720"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7F1636E" w14:textId="77777777" w:rsidR="00D41484" w:rsidRDefault="00D41484" w:rsidP="00CF1848">
      <w:r>
        <w:separator/>
      </w:r>
    </w:p>
  </w:endnote>
  <w:endnote w:type="continuationSeparator" w:id="0">
    <w:p w14:paraId="154A7E85" w14:textId="77777777" w:rsidR="00D41484" w:rsidRDefault="00D41484" w:rsidP="00CF1848">
      <w:r>
        <w:continuationSeparator/>
      </w:r>
    </w:p>
  </w:endnote>
  <w:endnote w:type="continuationNotice" w:id="1">
    <w:p w14:paraId="0AA4AEED" w14:textId="77777777" w:rsidR="00D41484" w:rsidRDefault="00D41484"/>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Times New Roman"/>
    <w:charset w:val="00"/>
    <w:family w:val="swiss"/>
    <w:pitch w:val="variable"/>
    <w:sig w:usb0="E1000AEF" w:usb1="5000A1FF" w:usb2="00000000" w:usb3="00000000" w:csb0="000001B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Malgun Gothic">
    <w:panose1 w:val="020B0503020000020004"/>
    <w:charset w:val="81"/>
    <w:family w:val="swiss"/>
    <w:pitch w:val="variable"/>
    <w:sig w:usb0="9000002F" w:usb1="29D77CFB" w:usb2="00000012" w:usb3="00000000" w:csb0="0008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EEA27D" w14:textId="77777777" w:rsidR="00B55D4B" w:rsidRPr="006F11F8" w:rsidRDefault="00B55D4B" w:rsidP="00AD5FA3">
    <w:pPr>
      <w:pStyle w:val="Footer"/>
      <w:tabs>
        <w:tab w:val="clear" w:pos="4320"/>
        <w:tab w:val="clear" w:pos="8640"/>
      </w:tabs>
      <w:ind w:firstLine="0"/>
      <w:rPr>
        <w:lang w:val="en-CA"/>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EFF2CB" w14:textId="77777777" w:rsidR="00B55D4B" w:rsidRDefault="00B55D4B" w:rsidP="00AD5FA3">
    <w:pPr>
      <w:pStyle w:val="Footer"/>
      <w:tabs>
        <w:tab w:val="clear" w:pos="4320"/>
        <w:tab w:val="clear" w:pos="8640"/>
      </w:tabs>
      <w:ind w:firstLine="0"/>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20F020" w14:textId="77777777" w:rsidR="00B55D4B" w:rsidRPr="00E6030C" w:rsidRDefault="00B55D4B" w:rsidP="001862C0">
    <w:pPr>
      <w:pStyle w:val="Footer"/>
      <w:tabs>
        <w:tab w:val="clear" w:pos="4320"/>
        <w:tab w:val="clear" w:pos="8640"/>
      </w:tabs>
      <w:rPr>
        <w:noProof/>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
    <w:tblGrid>
      <w:gridCol w:w="3120"/>
      <w:gridCol w:w="3120"/>
      <w:gridCol w:w="3120"/>
    </w:tblGrid>
    <w:tr w:rsidR="00B55D4B" w14:paraId="7FB080FB" w14:textId="77777777" w:rsidTr="00C6363B">
      <w:tc>
        <w:tcPr>
          <w:tcW w:w="3120" w:type="dxa"/>
        </w:tcPr>
        <w:p w14:paraId="36AB3A99" w14:textId="77777777" w:rsidR="00B55D4B" w:rsidRDefault="00B55D4B" w:rsidP="00C6363B">
          <w:pPr>
            <w:pStyle w:val="Header"/>
            <w:ind w:left="-115"/>
            <w:jc w:val="left"/>
            <w:rPr>
              <w:szCs w:val="22"/>
            </w:rPr>
          </w:pPr>
        </w:p>
      </w:tc>
      <w:tc>
        <w:tcPr>
          <w:tcW w:w="3120" w:type="dxa"/>
        </w:tcPr>
        <w:p w14:paraId="61F3DD51" w14:textId="77777777" w:rsidR="00B55D4B" w:rsidRDefault="00B55D4B" w:rsidP="00C6363B">
          <w:pPr>
            <w:pStyle w:val="Header"/>
            <w:jc w:val="center"/>
            <w:rPr>
              <w:szCs w:val="22"/>
            </w:rPr>
          </w:pPr>
        </w:p>
      </w:tc>
      <w:tc>
        <w:tcPr>
          <w:tcW w:w="3120" w:type="dxa"/>
        </w:tcPr>
        <w:p w14:paraId="637E4F2E" w14:textId="77777777" w:rsidR="00B55D4B" w:rsidRDefault="00B55D4B" w:rsidP="00045C5A">
          <w:pPr>
            <w:pStyle w:val="Header"/>
            <w:ind w:right="-115"/>
            <w:jc w:val="right"/>
            <w:rPr>
              <w:szCs w:val="22"/>
            </w:rPr>
          </w:pPr>
        </w:p>
      </w:tc>
    </w:tr>
  </w:tbl>
  <w:p w14:paraId="31512541" w14:textId="77777777" w:rsidR="00B55D4B" w:rsidRDefault="00B55D4B">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1D4904" w14:textId="77777777" w:rsidR="00B55D4B" w:rsidRDefault="00B55D4B" w:rsidP="00AD5FA3">
    <w:pPr>
      <w:pStyle w:val="Footer"/>
      <w:tabs>
        <w:tab w:val="clear" w:pos="4320"/>
        <w:tab w:val="clear" w:pos="8640"/>
      </w:tabs>
      <w:ind w:firstLine="0"/>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84A1D03" w14:textId="77777777" w:rsidR="00D41484" w:rsidRDefault="00D41484" w:rsidP="00CF1848">
      <w:r>
        <w:separator/>
      </w:r>
    </w:p>
  </w:footnote>
  <w:footnote w:type="continuationSeparator" w:id="0">
    <w:p w14:paraId="721DFD34" w14:textId="77777777" w:rsidR="00D41484" w:rsidRDefault="00D41484" w:rsidP="00CF1848">
      <w:r>
        <w:continuationSeparator/>
      </w:r>
    </w:p>
  </w:footnote>
  <w:footnote w:type="continuationNotice" w:id="1">
    <w:p w14:paraId="05F2A70B" w14:textId="77777777" w:rsidR="00D41484" w:rsidRDefault="00D41484"/>
  </w:footnote>
  <w:footnote w:id="2">
    <w:p w14:paraId="1ACED194" w14:textId="21F25634" w:rsidR="00B55D4B" w:rsidRPr="00ED7D3E" w:rsidRDefault="00B55D4B" w:rsidP="00ED7D3E">
      <w:pPr>
        <w:pStyle w:val="FootnoteText"/>
        <w:ind w:firstLine="0"/>
        <w:rPr>
          <w:lang w:val="en-CA"/>
        </w:rPr>
      </w:pPr>
      <w:r>
        <w:rPr>
          <w:rStyle w:val="FootnoteReference"/>
        </w:rPr>
        <w:t>*</w:t>
      </w:r>
      <w:r>
        <w:t xml:space="preserve"> Reissued for technical reasons on 3 August 2021.</w:t>
      </w:r>
    </w:p>
  </w:footnote>
  <w:footnote w:id="3">
    <w:p w14:paraId="62E09D29" w14:textId="2627BEF4" w:rsidR="00B55D4B" w:rsidRPr="00AD5FA3" w:rsidRDefault="00B55D4B" w:rsidP="00AD5FA3">
      <w:pPr>
        <w:pStyle w:val="FootnoteText"/>
        <w:ind w:firstLine="0"/>
        <w:jc w:val="left"/>
        <w:rPr>
          <w:kern w:val="18"/>
          <w:szCs w:val="18"/>
        </w:rPr>
      </w:pPr>
      <w:r w:rsidRPr="00AD5FA3">
        <w:rPr>
          <w:rStyle w:val="FootnoteReference"/>
          <w:kern w:val="18"/>
          <w:sz w:val="18"/>
          <w:szCs w:val="18"/>
        </w:rPr>
        <w:t>*</w:t>
      </w:r>
      <w:r w:rsidRPr="00ED7D3E">
        <w:rPr>
          <w:kern w:val="18"/>
          <w:szCs w:val="18"/>
          <w:vertAlign w:val="superscript"/>
        </w:rPr>
        <w:t>*</w:t>
      </w:r>
      <w:r w:rsidRPr="00AD5FA3">
        <w:rPr>
          <w:kern w:val="18"/>
          <w:szCs w:val="18"/>
        </w:rPr>
        <w:t xml:space="preserve"> CBD/WG2020/3/1.</w:t>
      </w:r>
    </w:p>
  </w:footnote>
  <w:footnote w:id="4">
    <w:p w14:paraId="3259B3D1" w14:textId="77777777" w:rsidR="00B55D4B" w:rsidRPr="009F0393" w:rsidRDefault="00B55D4B" w:rsidP="00AD5FA3">
      <w:pPr>
        <w:pStyle w:val="FootnoteText"/>
        <w:ind w:firstLine="0"/>
        <w:jc w:val="left"/>
        <w:rPr>
          <w:kern w:val="18"/>
          <w:szCs w:val="18"/>
        </w:rPr>
      </w:pPr>
      <w:r w:rsidRPr="009F0393">
        <w:rPr>
          <w:rStyle w:val="FootnoteReference"/>
          <w:kern w:val="18"/>
          <w:sz w:val="18"/>
          <w:szCs w:val="18"/>
        </w:rPr>
        <w:footnoteRef/>
      </w:r>
      <w:r w:rsidRPr="009F0393">
        <w:rPr>
          <w:kern w:val="18"/>
          <w:szCs w:val="18"/>
        </w:rPr>
        <w:t xml:space="preserve"> </w:t>
      </w:r>
      <w:hyperlink r:id="rId1">
        <w:r w:rsidRPr="009F0393">
          <w:rPr>
            <w:rStyle w:val="Hyperlink"/>
            <w:kern w:val="18"/>
            <w:szCs w:val="18"/>
          </w:rPr>
          <w:t>https://www.cbd.int/article/dsi-webinar-series-2020</w:t>
        </w:r>
      </w:hyperlink>
      <w:r w:rsidRPr="009F0393">
        <w:rPr>
          <w:kern w:val="18"/>
          <w:szCs w:val="18"/>
        </w:rPr>
        <w:t xml:space="preserve"> </w:t>
      </w:r>
    </w:p>
  </w:footnote>
  <w:footnote w:id="5">
    <w:p w14:paraId="4DB96755" w14:textId="77777777" w:rsidR="00B55D4B" w:rsidRPr="00AD5FA3" w:rsidRDefault="00B55D4B" w:rsidP="00AD5FA3">
      <w:pPr>
        <w:pStyle w:val="FootnoteText"/>
        <w:ind w:firstLine="0"/>
        <w:jc w:val="left"/>
        <w:rPr>
          <w:kern w:val="18"/>
          <w:szCs w:val="18"/>
        </w:rPr>
      </w:pPr>
      <w:r w:rsidRPr="00AD5FA3">
        <w:rPr>
          <w:rStyle w:val="FootnoteReference"/>
          <w:kern w:val="18"/>
          <w:sz w:val="18"/>
          <w:szCs w:val="18"/>
        </w:rPr>
        <w:footnoteRef/>
      </w:r>
      <w:r w:rsidRPr="00AD5FA3">
        <w:rPr>
          <w:kern w:val="18"/>
          <w:szCs w:val="18"/>
        </w:rPr>
        <w:t xml:space="preserve"> https://www.cbd.int/dsi-gr/forum.shtml</w:t>
      </w:r>
    </w:p>
  </w:footnote>
  <w:footnote w:id="6">
    <w:p w14:paraId="36230015" w14:textId="1B69EFFB" w:rsidR="00B55D4B" w:rsidRPr="00AD5FA3" w:rsidRDefault="00B55D4B" w:rsidP="00AD5FA3">
      <w:pPr>
        <w:pStyle w:val="FootnoteText"/>
        <w:ind w:firstLine="0"/>
        <w:jc w:val="left"/>
        <w:rPr>
          <w:kern w:val="18"/>
          <w:szCs w:val="18"/>
        </w:rPr>
      </w:pPr>
      <w:r w:rsidRPr="00AD5FA3">
        <w:rPr>
          <w:rStyle w:val="FootnoteReference"/>
          <w:kern w:val="18"/>
          <w:sz w:val="18"/>
          <w:szCs w:val="18"/>
        </w:rPr>
        <w:footnoteRef/>
      </w:r>
      <w:r w:rsidRPr="00AD5FA3">
        <w:rPr>
          <w:kern w:val="18"/>
          <w:szCs w:val="18"/>
        </w:rPr>
        <w:t xml:space="preserve"> https://www.cbd.int/doc/notifications/2019/ntf-2019-012-abs-en.pdf</w:t>
      </w:r>
    </w:p>
  </w:footnote>
  <w:footnote w:id="7">
    <w:p w14:paraId="010B9FA3" w14:textId="11288F6C" w:rsidR="00B55D4B" w:rsidRPr="00AD5FA3" w:rsidRDefault="00B55D4B" w:rsidP="00D5520D">
      <w:pPr>
        <w:pStyle w:val="FootnoteText"/>
        <w:ind w:firstLine="0"/>
        <w:jc w:val="left"/>
        <w:rPr>
          <w:kern w:val="18"/>
          <w:szCs w:val="18"/>
        </w:rPr>
      </w:pPr>
      <w:r w:rsidRPr="00AD5FA3">
        <w:rPr>
          <w:rStyle w:val="FootnoteReference"/>
          <w:kern w:val="18"/>
          <w:sz w:val="18"/>
          <w:szCs w:val="18"/>
        </w:rPr>
        <w:footnoteRef/>
      </w:r>
      <w:r w:rsidRPr="00AD5FA3">
        <w:rPr>
          <w:kern w:val="18"/>
          <w:szCs w:val="18"/>
        </w:rPr>
        <w:t xml:space="preserve"> </w:t>
      </w:r>
      <w:hyperlink r:id="rId2" w:history="1">
        <w:r w:rsidRPr="00AD5FA3">
          <w:rPr>
            <w:rStyle w:val="Hyperlink"/>
            <w:kern w:val="18"/>
            <w:szCs w:val="18"/>
          </w:rPr>
          <w:t>https://www.cbd.int/dsi-gr/2019-2020/submissions/</w:t>
        </w:r>
      </w:hyperlink>
      <w:r w:rsidRPr="00AD5FA3">
        <w:rPr>
          <w:kern w:val="18"/>
          <w:szCs w:val="18"/>
        </w:rPr>
        <w:t xml:space="preserve"> </w:t>
      </w:r>
    </w:p>
  </w:footnote>
  <w:footnote w:id="8">
    <w:p w14:paraId="47BFFB14" w14:textId="3E19E0F0" w:rsidR="00B55D4B" w:rsidRPr="00AD5FA3" w:rsidRDefault="00B55D4B" w:rsidP="00D5520D">
      <w:pPr>
        <w:pStyle w:val="FootnoteText"/>
        <w:ind w:firstLine="0"/>
        <w:jc w:val="left"/>
        <w:rPr>
          <w:kern w:val="18"/>
          <w:szCs w:val="18"/>
        </w:rPr>
      </w:pPr>
      <w:r w:rsidRPr="00AD5FA3">
        <w:rPr>
          <w:rStyle w:val="FootnoteReference"/>
          <w:kern w:val="18"/>
          <w:sz w:val="18"/>
          <w:szCs w:val="18"/>
        </w:rPr>
        <w:footnoteRef/>
      </w:r>
      <w:r w:rsidRPr="00AD5FA3">
        <w:rPr>
          <w:kern w:val="18"/>
          <w:szCs w:val="18"/>
        </w:rPr>
        <w:t xml:space="preserve"> The “existing fact-finding and scoping study” referred to here is the study prepared as part of the 2017-2018 inter-sessional process on DSI, namely “Fact-finding and scoping study on digital sequence information on genetic resources in the context of the Convention on Biological Diversity and the Nagoya Protocol” </w:t>
      </w:r>
      <w:r w:rsidRPr="009F0393">
        <w:rPr>
          <w:kern w:val="18"/>
          <w:szCs w:val="18"/>
        </w:rPr>
        <w:t>(</w:t>
      </w:r>
      <w:r w:rsidRPr="00AD5FA3">
        <w:rPr>
          <w:kern w:val="18"/>
          <w:szCs w:val="18"/>
        </w:rPr>
        <w:t>CBD/DSI/AHTEG/2018/1/3</w:t>
      </w:r>
      <w:r w:rsidRPr="009F0393">
        <w:rPr>
          <w:kern w:val="18"/>
          <w:szCs w:val="18"/>
        </w:rPr>
        <w:t>)</w:t>
      </w:r>
      <w:r w:rsidRPr="00AD5FA3">
        <w:rPr>
          <w:kern w:val="18"/>
          <w:szCs w:val="18"/>
        </w:rPr>
        <w:t>.</w:t>
      </w:r>
    </w:p>
  </w:footnote>
  <w:footnote w:id="9">
    <w:p w14:paraId="0B43376D" w14:textId="77777777" w:rsidR="00B55D4B" w:rsidRPr="00AD5FA3" w:rsidRDefault="00B55D4B" w:rsidP="00D5520D">
      <w:pPr>
        <w:pStyle w:val="FootnoteText"/>
        <w:ind w:firstLine="0"/>
        <w:jc w:val="left"/>
        <w:rPr>
          <w:kern w:val="18"/>
          <w:szCs w:val="18"/>
        </w:rPr>
      </w:pPr>
      <w:r w:rsidRPr="00AD5FA3">
        <w:rPr>
          <w:rStyle w:val="FootnoteReference"/>
          <w:kern w:val="18"/>
          <w:sz w:val="18"/>
          <w:szCs w:val="18"/>
        </w:rPr>
        <w:footnoteRef/>
      </w:r>
      <w:r w:rsidRPr="00AD5FA3">
        <w:rPr>
          <w:kern w:val="18"/>
          <w:szCs w:val="18"/>
        </w:rPr>
        <w:t xml:space="preserve"> </w:t>
      </w:r>
      <w:hyperlink r:id="rId3">
        <w:r w:rsidRPr="00AD5FA3">
          <w:rPr>
            <w:rStyle w:val="Hyperlink"/>
            <w:rFonts w:eastAsia="Malgun Gothic"/>
            <w:kern w:val="18"/>
            <w:szCs w:val="18"/>
          </w:rPr>
          <w:t>https://www.cbd.int/doc/notifications/2019/ntf-2019-096-abs-en.pdf</w:t>
        </w:r>
      </w:hyperlink>
      <w:r w:rsidRPr="00AD5FA3">
        <w:rPr>
          <w:rFonts w:eastAsia="Malgun Gothic"/>
          <w:kern w:val="18"/>
          <w:szCs w:val="18"/>
        </w:rPr>
        <w:t xml:space="preserve"> </w:t>
      </w:r>
    </w:p>
  </w:footnote>
  <w:footnote w:id="10">
    <w:p w14:paraId="2CB20D37" w14:textId="77777777" w:rsidR="00B55D4B" w:rsidRPr="00AD5FA3" w:rsidRDefault="00B55D4B" w:rsidP="00D5520D">
      <w:pPr>
        <w:pStyle w:val="FootnoteText"/>
        <w:ind w:firstLine="0"/>
        <w:jc w:val="left"/>
        <w:rPr>
          <w:kern w:val="18"/>
          <w:szCs w:val="18"/>
        </w:rPr>
      </w:pPr>
      <w:r w:rsidRPr="00AD5FA3">
        <w:rPr>
          <w:rStyle w:val="FootnoteReference"/>
          <w:kern w:val="18"/>
          <w:sz w:val="18"/>
          <w:szCs w:val="18"/>
        </w:rPr>
        <w:footnoteRef/>
      </w:r>
      <w:r w:rsidRPr="00AD5FA3">
        <w:rPr>
          <w:kern w:val="18"/>
          <w:szCs w:val="18"/>
        </w:rPr>
        <w:t xml:space="preserve"> </w:t>
      </w:r>
      <w:hyperlink r:id="rId4">
        <w:r w:rsidRPr="00AD5FA3">
          <w:rPr>
            <w:rStyle w:val="Hyperlink"/>
            <w:kern w:val="18"/>
            <w:szCs w:val="18"/>
          </w:rPr>
          <w:t>https://www.cbd.int/doc/notifications/2019/ntf-2019-094-abs-en.pdf</w:t>
        </w:r>
      </w:hyperlink>
      <w:r w:rsidRPr="00AD5FA3">
        <w:rPr>
          <w:kern w:val="18"/>
          <w:szCs w:val="18"/>
        </w:rPr>
        <w:t xml:space="preserve"> </w:t>
      </w:r>
    </w:p>
  </w:footnote>
  <w:footnote w:id="11">
    <w:p w14:paraId="71D99CFC" w14:textId="27AC0559" w:rsidR="00B55D4B" w:rsidRPr="00AD5FA3" w:rsidRDefault="00B55D4B" w:rsidP="00D5520D">
      <w:pPr>
        <w:pStyle w:val="FootnoteText"/>
        <w:ind w:firstLine="0"/>
        <w:jc w:val="left"/>
        <w:rPr>
          <w:kern w:val="18"/>
          <w:szCs w:val="18"/>
        </w:rPr>
      </w:pPr>
      <w:r w:rsidRPr="00AD5FA3">
        <w:rPr>
          <w:rStyle w:val="FootnoteReference"/>
          <w:kern w:val="18"/>
          <w:sz w:val="18"/>
          <w:szCs w:val="18"/>
        </w:rPr>
        <w:footnoteRef/>
      </w:r>
      <w:r w:rsidRPr="00AD5FA3">
        <w:rPr>
          <w:kern w:val="18"/>
          <w:szCs w:val="18"/>
        </w:rPr>
        <w:t xml:space="preserve"> </w:t>
      </w:r>
      <w:r w:rsidRPr="00AD5FA3">
        <w:rPr>
          <w:rStyle w:val="Hyperlink"/>
          <w:kern w:val="18"/>
          <w:szCs w:val="18"/>
        </w:rPr>
        <w:t>https://www.cbd.int/dsi-gr/2019-2020/studies/</w:t>
      </w:r>
    </w:p>
  </w:footnote>
  <w:footnote w:id="12">
    <w:p w14:paraId="74EDE623" w14:textId="2464E891" w:rsidR="00B55D4B" w:rsidRPr="00D5520D" w:rsidRDefault="00B55D4B" w:rsidP="00D5520D">
      <w:pPr>
        <w:pStyle w:val="FootnoteText"/>
        <w:ind w:firstLine="0"/>
        <w:jc w:val="left"/>
        <w:rPr>
          <w:kern w:val="18"/>
          <w:szCs w:val="18"/>
        </w:rPr>
      </w:pPr>
      <w:r w:rsidRPr="00D5520D">
        <w:rPr>
          <w:rStyle w:val="FootnoteReference"/>
          <w:kern w:val="18"/>
          <w:sz w:val="18"/>
          <w:szCs w:val="18"/>
        </w:rPr>
        <w:footnoteRef/>
      </w:r>
      <w:r w:rsidRPr="00AD5FA3">
        <w:rPr>
          <w:kern w:val="18"/>
          <w:szCs w:val="18"/>
        </w:rPr>
        <w:t xml:space="preserve"> </w:t>
      </w:r>
      <w:hyperlink r:id="rId5" w:history="1">
        <w:r w:rsidRPr="00D5520D">
          <w:rPr>
            <w:rStyle w:val="Hyperlink"/>
            <w:kern w:val="18"/>
          </w:rPr>
          <w:t>https://www.cbd.int/doc/notifications/2019/ntf-2019-053-abs-en.pdf</w:t>
        </w:r>
      </w:hyperlink>
      <w:r w:rsidRPr="009F0393">
        <w:rPr>
          <w:kern w:val="18"/>
          <w:szCs w:val="18"/>
        </w:rPr>
        <w:t xml:space="preserve"> </w:t>
      </w:r>
    </w:p>
  </w:footnote>
  <w:footnote w:id="13">
    <w:p w14:paraId="65A2B995" w14:textId="77777777" w:rsidR="00B55D4B" w:rsidRPr="00D5520D" w:rsidRDefault="00B55D4B" w:rsidP="00D5520D">
      <w:pPr>
        <w:pStyle w:val="FootnoteText"/>
        <w:ind w:firstLine="0"/>
        <w:jc w:val="left"/>
        <w:rPr>
          <w:kern w:val="18"/>
          <w:szCs w:val="18"/>
        </w:rPr>
      </w:pPr>
      <w:r w:rsidRPr="00D5520D">
        <w:rPr>
          <w:rStyle w:val="FootnoteReference"/>
          <w:kern w:val="18"/>
          <w:sz w:val="18"/>
          <w:szCs w:val="18"/>
        </w:rPr>
        <w:footnoteRef/>
      </w:r>
      <w:r w:rsidRPr="00D5520D">
        <w:rPr>
          <w:kern w:val="18"/>
          <w:szCs w:val="18"/>
        </w:rPr>
        <w:t xml:space="preserve"> </w:t>
      </w:r>
      <w:hyperlink r:id="rId6">
        <w:r w:rsidRPr="00D5520D">
          <w:rPr>
            <w:rStyle w:val="Hyperlink"/>
            <w:rFonts w:eastAsia="Malgun Gothic"/>
            <w:kern w:val="18"/>
            <w:szCs w:val="18"/>
          </w:rPr>
          <w:t>https://www.cbd.int/doc/notifications/2019/ntf-2019-096-abs-en.pdf</w:t>
        </w:r>
      </w:hyperlink>
      <w:r w:rsidRPr="00D5520D">
        <w:rPr>
          <w:rFonts w:eastAsia="Malgun Gothic"/>
          <w:kern w:val="18"/>
          <w:szCs w:val="18"/>
        </w:rPr>
        <w:t xml:space="preserve"> </w:t>
      </w:r>
    </w:p>
  </w:footnote>
  <w:footnote w:id="14">
    <w:p w14:paraId="6EE7137D" w14:textId="53CE85B1" w:rsidR="00B55D4B" w:rsidRPr="00AD5FA3" w:rsidRDefault="00B55D4B" w:rsidP="00D5520D">
      <w:pPr>
        <w:pStyle w:val="FootnoteText"/>
        <w:ind w:firstLine="0"/>
        <w:jc w:val="left"/>
        <w:rPr>
          <w:kern w:val="18"/>
          <w:szCs w:val="18"/>
        </w:rPr>
      </w:pPr>
      <w:r w:rsidRPr="00AD5FA3">
        <w:rPr>
          <w:rStyle w:val="FootnoteReference"/>
          <w:kern w:val="18"/>
          <w:sz w:val="18"/>
          <w:szCs w:val="18"/>
        </w:rPr>
        <w:footnoteRef/>
      </w:r>
      <w:r w:rsidRPr="00AD5FA3">
        <w:rPr>
          <w:kern w:val="18"/>
          <w:szCs w:val="18"/>
        </w:rPr>
        <w:t xml:space="preserve"> </w:t>
      </w:r>
      <w:hyperlink r:id="rId7" w:history="1">
        <w:r w:rsidRPr="00AD5FA3">
          <w:rPr>
            <w:rStyle w:val="Hyperlink"/>
            <w:kern w:val="18"/>
            <w:szCs w:val="18"/>
          </w:rPr>
          <w:t>https://www.cbd.int/article/dsi-webinar-series-2020</w:t>
        </w:r>
      </w:hyperlink>
    </w:p>
  </w:footnote>
  <w:footnote w:id="15">
    <w:p w14:paraId="41D07A1C" w14:textId="27F5D26C" w:rsidR="00B55D4B" w:rsidRPr="00AD5FA3" w:rsidRDefault="00B55D4B" w:rsidP="00AD5FA3">
      <w:pPr>
        <w:pStyle w:val="FootnoteText"/>
        <w:ind w:firstLine="0"/>
        <w:jc w:val="left"/>
        <w:rPr>
          <w:kern w:val="18"/>
          <w:szCs w:val="18"/>
        </w:rPr>
      </w:pPr>
      <w:r w:rsidRPr="00AD5FA3">
        <w:rPr>
          <w:rStyle w:val="FootnoteReference"/>
          <w:kern w:val="18"/>
          <w:sz w:val="18"/>
          <w:szCs w:val="18"/>
        </w:rPr>
        <w:footnoteRef/>
      </w:r>
      <w:r w:rsidRPr="00AD5FA3">
        <w:rPr>
          <w:kern w:val="18"/>
          <w:szCs w:val="18"/>
        </w:rPr>
        <w:t xml:space="preserve"> </w:t>
      </w:r>
      <w:hyperlink r:id="rId8" w:history="1">
        <w:r w:rsidRPr="00AD5FA3">
          <w:rPr>
            <w:rStyle w:val="Hyperlink"/>
            <w:kern w:val="18"/>
            <w:szCs w:val="18"/>
          </w:rPr>
          <w:t>https://www.cbd.int/dsi-gr/forum.shtml</w:t>
        </w:r>
      </w:hyperlink>
    </w:p>
  </w:footnote>
  <w:footnote w:id="16">
    <w:p w14:paraId="707D7DC6" w14:textId="77777777" w:rsidR="00B55D4B" w:rsidRPr="00D5520D" w:rsidRDefault="00B55D4B" w:rsidP="00D92B0C">
      <w:pPr>
        <w:pStyle w:val="FootnoteText"/>
        <w:suppressLineNumbers/>
        <w:suppressAutoHyphens/>
        <w:ind w:firstLine="0"/>
        <w:jc w:val="left"/>
        <w:rPr>
          <w:kern w:val="18"/>
          <w:szCs w:val="18"/>
        </w:rPr>
      </w:pPr>
      <w:r w:rsidRPr="00AD5FA3">
        <w:rPr>
          <w:rStyle w:val="FootnoteReference"/>
          <w:kern w:val="18"/>
          <w:sz w:val="18"/>
          <w:szCs w:val="18"/>
        </w:rPr>
        <w:footnoteRef/>
      </w:r>
      <w:r w:rsidRPr="00D5520D">
        <w:rPr>
          <w:kern w:val="18"/>
          <w:szCs w:val="18"/>
          <w:vertAlign w:val="superscript"/>
        </w:rPr>
        <w:t xml:space="preserve"> </w:t>
      </w:r>
      <w:r w:rsidRPr="00D5520D">
        <w:rPr>
          <w:kern w:val="18"/>
          <w:szCs w:val="18"/>
        </w:rPr>
        <w:t>In accordance with the Convention on Biological Diversity, provider country hereinafter is understood as the country of origin of the genetic resource or the Party that has acquired the genetic resource in accordance with the Convention.</w:t>
      </w:r>
    </w:p>
  </w:footnote>
  <w:footnote w:id="17">
    <w:p w14:paraId="194EFB36" w14:textId="77777777" w:rsidR="00B55D4B" w:rsidRPr="00D5520D" w:rsidRDefault="00B55D4B" w:rsidP="00D92B0C">
      <w:pPr>
        <w:pStyle w:val="FootnoteText"/>
        <w:suppressLineNumbers/>
        <w:suppressAutoHyphens/>
        <w:ind w:firstLine="0"/>
        <w:jc w:val="left"/>
        <w:rPr>
          <w:kern w:val="18"/>
          <w:szCs w:val="18"/>
        </w:rPr>
      </w:pPr>
      <w:r w:rsidRPr="00AD5FA3">
        <w:rPr>
          <w:rStyle w:val="FootnoteReference"/>
          <w:kern w:val="18"/>
          <w:sz w:val="18"/>
          <w:szCs w:val="18"/>
        </w:rPr>
        <w:footnoteRef/>
      </w:r>
      <w:r w:rsidRPr="00D5520D">
        <w:rPr>
          <w:kern w:val="18"/>
          <w:szCs w:val="18"/>
        </w:rPr>
        <w:t xml:space="preserve"> </w:t>
      </w:r>
      <w:r w:rsidRPr="00D5520D">
        <w:rPr>
          <w:kern w:val="18"/>
          <w:szCs w:val="18"/>
          <w:lang w:eastAsia="en-CA"/>
        </w:rPr>
        <w:t>The expert nominated by INSDC was not able to attend the meeting.</w:t>
      </w:r>
    </w:p>
  </w:footnote>
  <w:footnote w:id="18">
    <w:p w14:paraId="0607F7D9" w14:textId="77777777" w:rsidR="00B55D4B" w:rsidRPr="00D5520D" w:rsidRDefault="00B55D4B" w:rsidP="00174D60">
      <w:pPr>
        <w:pStyle w:val="FootnoteText"/>
        <w:suppressLineNumbers/>
        <w:suppressAutoHyphens/>
        <w:ind w:firstLine="0"/>
        <w:jc w:val="left"/>
        <w:rPr>
          <w:kern w:val="18"/>
          <w:szCs w:val="18"/>
        </w:rPr>
      </w:pPr>
      <w:r w:rsidRPr="00AD5FA3">
        <w:rPr>
          <w:rStyle w:val="FootnoteReference"/>
          <w:kern w:val="18"/>
          <w:sz w:val="18"/>
          <w:szCs w:val="18"/>
        </w:rPr>
        <w:footnoteRef/>
      </w:r>
      <w:r w:rsidRPr="00D5520D">
        <w:rPr>
          <w:kern w:val="18"/>
          <w:szCs w:val="18"/>
        </w:rPr>
        <w:t xml:space="preserve"> WIPO Standard ST.26, “Recommended Standard for the Presentation of Nucleotide and Amino Acid Sequence Listing Using XML (Extensible </w:t>
      </w:r>
      <w:r w:rsidRPr="00AD5FA3">
        <w:rPr>
          <w:kern w:val="18"/>
          <w:szCs w:val="18"/>
        </w:rPr>
        <w:t>Markup</w:t>
      </w:r>
      <w:r w:rsidRPr="00D5520D">
        <w:rPr>
          <w:kern w:val="18"/>
          <w:szCs w:val="18"/>
        </w:rPr>
        <w:t xml:space="preserve"> Language)”, of which version 1.3 was approved on 5 July 2019. WIPO ST.26 will take effect on 1 January 2022.</w:t>
      </w:r>
    </w:p>
  </w:footnote>
  <w:footnote w:id="19">
    <w:p w14:paraId="3FEBCB44" w14:textId="01D71AED" w:rsidR="00B55D4B" w:rsidRPr="00AD5FA3" w:rsidRDefault="00B55D4B" w:rsidP="00AD5FA3">
      <w:pPr>
        <w:pStyle w:val="FootnoteText"/>
        <w:ind w:firstLine="0"/>
        <w:jc w:val="left"/>
        <w:rPr>
          <w:kern w:val="18"/>
          <w:szCs w:val="18"/>
        </w:rPr>
      </w:pPr>
      <w:r w:rsidRPr="00AD5FA3">
        <w:rPr>
          <w:rStyle w:val="FootnoteReference"/>
          <w:kern w:val="18"/>
          <w:sz w:val="18"/>
          <w:szCs w:val="18"/>
        </w:rPr>
        <w:footnoteRef/>
      </w:r>
      <w:r w:rsidRPr="00AD5FA3">
        <w:rPr>
          <w:kern w:val="18"/>
          <w:szCs w:val="18"/>
        </w:rPr>
        <w:t xml:space="preserve"> The list of studies and publications taken into consideration in this summary can be found on the website of the Convention at </w:t>
      </w:r>
      <w:hyperlink r:id="rId9" w:anchor="webinar3" w:history="1">
        <w:r w:rsidRPr="00AD5FA3">
          <w:rPr>
            <w:rStyle w:val="Hyperlink"/>
            <w:kern w:val="18"/>
            <w:szCs w:val="18"/>
          </w:rPr>
          <w:t>https://www.cbd.int/article/dsi-webinar-series-2020#webinar3</w:t>
        </w:r>
      </w:hyperlink>
      <w:r w:rsidRPr="00AD5FA3">
        <w:rPr>
          <w:kern w:val="18"/>
          <w:szCs w:val="18"/>
        </w:rPr>
        <w:t>.</w:t>
      </w:r>
    </w:p>
  </w:footnote>
  <w:footnote w:id="20">
    <w:p w14:paraId="53E1B95B" w14:textId="6C02586E" w:rsidR="00B55D4B" w:rsidRPr="00AD5FA3" w:rsidRDefault="00B55D4B" w:rsidP="00AD5FA3">
      <w:pPr>
        <w:pStyle w:val="FootnoteText"/>
        <w:ind w:firstLine="0"/>
        <w:jc w:val="left"/>
        <w:rPr>
          <w:kern w:val="18"/>
          <w:szCs w:val="18"/>
        </w:rPr>
      </w:pPr>
      <w:r w:rsidRPr="00AD5FA3">
        <w:rPr>
          <w:rStyle w:val="FootnoteReference"/>
          <w:kern w:val="18"/>
          <w:sz w:val="18"/>
          <w:szCs w:val="18"/>
        </w:rPr>
        <w:footnoteRef/>
      </w:r>
      <w:r w:rsidRPr="00AD5FA3">
        <w:rPr>
          <w:kern w:val="18"/>
          <w:szCs w:val="18"/>
        </w:rPr>
        <w:t xml:space="preserve"> </w:t>
      </w:r>
      <w:hyperlink r:id="rId10" w:history="1">
        <w:r w:rsidRPr="00AD5FA3">
          <w:rPr>
            <w:rStyle w:val="Hyperlink"/>
            <w:kern w:val="18"/>
            <w:szCs w:val="18"/>
          </w:rPr>
          <w:t>https://www.cbd.int/dsi-gr/forum.shtml</w:t>
        </w:r>
      </w:hyperlink>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BC0044" w14:textId="77777777" w:rsidR="00B55D4B" w:rsidRPr="00704524" w:rsidRDefault="00B55D4B" w:rsidP="001862C0">
    <w:pPr>
      <w:pStyle w:val="Header"/>
      <w:keepLines/>
      <w:suppressLineNumbers/>
      <w:tabs>
        <w:tab w:val="clear" w:pos="4320"/>
        <w:tab w:val="clear" w:pos="8640"/>
      </w:tabs>
      <w:suppressAutoHyphens/>
      <w:jc w:val="left"/>
      <w:rPr>
        <w:noProof/>
        <w:snapToGrid w:val="0"/>
        <w:kern w:val="22"/>
      </w:rPr>
    </w:pPr>
    <w:r w:rsidRPr="006114A8">
      <w:rPr>
        <w:noProof/>
        <w:snapToGrid w:val="0"/>
        <w:kern w:val="22"/>
      </w:rPr>
      <w:t>CBD/</w:t>
    </w:r>
    <w:r>
      <w:rPr>
        <w:noProof/>
        <w:snapToGrid w:val="0"/>
        <w:kern w:val="22"/>
      </w:rPr>
      <w:t>WG2020/3/4</w:t>
    </w:r>
  </w:p>
  <w:p w14:paraId="19633900" w14:textId="2E852160" w:rsidR="00B55D4B" w:rsidRPr="00704524" w:rsidRDefault="00B55D4B" w:rsidP="001862C0">
    <w:pPr>
      <w:pStyle w:val="Header"/>
      <w:keepLines/>
      <w:suppressLineNumbers/>
      <w:tabs>
        <w:tab w:val="clear" w:pos="4320"/>
        <w:tab w:val="clear" w:pos="8640"/>
      </w:tabs>
      <w:suppressAutoHyphens/>
      <w:jc w:val="left"/>
      <w:rPr>
        <w:noProof/>
        <w:snapToGrid w:val="0"/>
        <w:kern w:val="22"/>
      </w:rPr>
    </w:pPr>
    <w:r w:rsidRPr="00704524">
      <w:rPr>
        <w:noProof/>
        <w:snapToGrid w:val="0"/>
        <w:kern w:val="22"/>
      </w:rPr>
      <w:t xml:space="preserve">Page </w:t>
    </w:r>
    <w:r w:rsidRPr="00704524">
      <w:rPr>
        <w:noProof/>
        <w:snapToGrid w:val="0"/>
        <w:kern w:val="22"/>
      </w:rPr>
      <w:fldChar w:fldCharType="begin"/>
    </w:r>
    <w:r w:rsidRPr="00704524">
      <w:rPr>
        <w:noProof/>
        <w:snapToGrid w:val="0"/>
        <w:kern w:val="22"/>
      </w:rPr>
      <w:instrText xml:space="preserve"> PAGE   \* MERGEFORMAT </w:instrText>
    </w:r>
    <w:r w:rsidRPr="00704524">
      <w:rPr>
        <w:noProof/>
        <w:snapToGrid w:val="0"/>
        <w:kern w:val="22"/>
      </w:rPr>
      <w:fldChar w:fldCharType="separate"/>
    </w:r>
    <w:r w:rsidR="002E3CF6">
      <w:rPr>
        <w:noProof/>
        <w:snapToGrid w:val="0"/>
        <w:kern w:val="22"/>
      </w:rPr>
      <w:t>8</w:t>
    </w:r>
    <w:r w:rsidRPr="00704524">
      <w:rPr>
        <w:noProof/>
        <w:snapToGrid w:val="0"/>
        <w:kern w:val="22"/>
      </w:rPr>
      <w:fldChar w:fldCharType="end"/>
    </w:r>
  </w:p>
  <w:p w14:paraId="0E8E7810" w14:textId="77777777" w:rsidR="00B55D4B" w:rsidRPr="00704524" w:rsidRDefault="00B55D4B" w:rsidP="001862C0">
    <w:pPr>
      <w:pStyle w:val="Header"/>
      <w:keepLines/>
      <w:suppressLineNumbers/>
      <w:tabs>
        <w:tab w:val="clear" w:pos="4320"/>
        <w:tab w:val="clear" w:pos="8640"/>
      </w:tabs>
      <w:suppressAutoHyphens/>
      <w:jc w:val="left"/>
      <w:rPr>
        <w:noProof/>
        <w:snapToGrid w:val="0"/>
        <w:kern w:val="22"/>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02AFEB" w14:textId="77777777" w:rsidR="00B55D4B" w:rsidRPr="00704524" w:rsidRDefault="00B55D4B" w:rsidP="001862C0">
    <w:pPr>
      <w:pStyle w:val="Header"/>
      <w:keepLines/>
      <w:suppressLineNumbers/>
      <w:tabs>
        <w:tab w:val="clear" w:pos="4320"/>
        <w:tab w:val="clear" w:pos="8640"/>
      </w:tabs>
      <w:suppressAutoHyphens/>
      <w:jc w:val="right"/>
      <w:rPr>
        <w:noProof/>
        <w:snapToGrid w:val="0"/>
        <w:kern w:val="22"/>
      </w:rPr>
    </w:pPr>
    <w:r w:rsidRPr="006114A8">
      <w:rPr>
        <w:noProof/>
        <w:snapToGrid w:val="0"/>
        <w:kern w:val="22"/>
      </w:rPr>
      <w:t>CBD/</w:t>
    </w:r>
    <w:r>
      <w:rPr>
        <w:noProof/>
        <w:snapToGrid w:val="0"/>
        <w:kern w:val="22"/>
      </w:rPr>
      <w:t>WG2020/3/4</w:t>
    </w:r>
  </w:p>
  <w:p w14:paraId="6323C028" w14:textId="6AAB77C0" w:rsidR="00B55D4B" w:rsidRPr="00704524" w:rsidRDefault="00B55D4B" w:rsidP="001862C0">
    <w:pPr>
      <w:pStyle w:val="Header"/>
      <w:keepLines/>
      <w:suppressLineNumbers/>
      <w:tabs>
        <w:tab w:val="clear" w:pos="4320"/>
        <w:tab w:val="clear" w:pos="8640"/>
      </w:tabs>
      <w:suppressAutoHyphens/>
      <w:spacing w:after="240"/>
      <w:jc w:val="right"/>
      <w:rPr>
        <w:noProof/>
        <w:snapToGrid w:val="0"/>
        <w:kern w:val="22"/>
      </w:rPr>
    </w:pPr>
    <w:r w:rsidRPr="00704524">
      <w:rPr>
        <w:noProof/>
        <w:snapToGrid w:val="0"/>
        <w:kern w:val="22"/>
      </w:rPr>
      <w:t xml:space="preserve">Page </w:t>
    </w:r>
    <w:r w:rsidRPr="00704524">
      <w:rPr>
        <w:noProof/>
        <w:snapToGrid w:val="0"/>
        <w:kern w:val="22"/>
      </w:rPr>
      <w:fldChar w:fldCharType="begin"/>
    </w:r>
    <w:r w:rsidRPr="00704524">
      <w:rPr>
        <w:noProof/>
        <w:snapToGrid w:val="0"/>
        <w:kern w:val="22"/>
      </w:rPr>
      <w:instrText xml:space="preserve"> PAGE   \* MERGEFORMAT </w:instrText>
    </w:r>
    <w:r w:rsidRPr="00704524">
      <w:rPr>
        <w:noProof/>
        <w:snapToGrid w:val="0"/>
        <w:kern w:val="22"/>
      </w:rPr>
      <w:fldChar w:fldCharType="separate"/>
    </w:r>
    <w:r w:rsidR="002E3CF6">
      <w:rPr>
        <w:noProof/>
        <w:snapToGrid w:val="0"/>
        <w:kern w:val="22"/>
      </w:rPr>
      <w:t>9</w:t>
    </w:r>
    <w:r w:rsidRPr="00704524">
      <w:rPr>
        <w:noProof/>
        <w:snapToGrid w:val="0"/>
        <w:kern w:val="22"/>
      </w:rPr>
      <w:fldChar w:fldCharType="end"/>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
    <w:tblGrid>
      <w:gridCol w:w="3120"/>
      <w:gridCol w:w="3120"/>
      <w:gridCol w:w="3120"/>
    </w:tblGrid>
    <w:tr w:rsidR="00B55D4B" w14:paraId="65444ED5" w14:textId="77777777" w:rsidTr="004E1C0A">
      <w:tc>
        <w:tcPr>
          <w:tcW w:w="3120" w:type="dxa"/>
        </w:tcPr>
        <w:p w14:paraId="07F52521" w14:textId="77777777" w:rsidR="00B55D4B" w:rsidRDefault="00B55D4B" w:rsidP="00045C5A">
          <w:pPr>
            <w:pStyle w:val="Header"/>
            <w:ind w:left="-115"/>
            <w:jc w:val="left"/>
            <w:rPr>
              <w:szCs w:val="22"/>
            </w:rPr>
          </w:pPr>
        </w:p>
      </w:tc>
      <w:tc>
        <w:tcPr>
          <w:tcW w:w="3120" w:type="dxa"/>
        </w:tcPr>
        <w:p w14:paraId="629E0BD3" w14:textId="77777777" w:rsidR="00B55D4B" w:rsidRDefault="00B55D4B" w:rsidP="004E1C0A">
          <w:pPr>
            <w:pStyle w:val="Header"/>
            <w:jc w:val="center"/>
            <w:rPr>
              <w:szCs w:val="22"/>
            </w:rPr>
          </w:pPr>
        </w:p>
      </w:tc>
      <w:tc>
        <w:tcPr>
          <w:tcW w:w="3120" w:type="dxa"/>
        </w:tcPr>
        <w:p w14:paraId="64387744" w14:textId="77777777" w:rsidR="00B55D4B" w:rsidRDefault="00B55D4B" w:rsidP="004E1C0A">
          <w:pPr>
            <w:pStyle w:val="Header"/>
            <w:ind w:right="-115"/>
            <w:jc w:val="right"/>
            <w:rPr>
              <w:szCs w:val="22"/>
            </w:rPr>
          </w:pPr>
        </w:p>
      </w:tc>
    </w:tr>
  </w:tbl>
  <w:p w14:paraId="08912723" w14:textId="77777777" w:rsidR="00B55D4B" w:rsidRDefault="00B55D4B">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B87858" w14:textId="77777777" w:rsidR="00B55D4B" w:rsidRDefault="00B55D4B" w:rsidP="00AD5FA3">
    <w:pPr>
      <w:pStyle w:val="Header"/>
      <w:tabs>
        <w:tab w:val="clear" w:pos="4320"/>
        <w:tab w:val="clear" w:pos="8640"/>
      </w:tabs>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Subject"/>
      <w:tag w:val=""/>
      <w:id w:val="-1885015078"/>
      <w:placeholder>
        <w:docPart w:val="5F1646299CFC497FBD0DBE10082E0C77"/>
      </w:placeholder>
      <w:dataBinding w:prefixMappings="xmlns:ns0='http://purl.org/dc/elements/1.1/' xmlns:ns1='http://schemas.openxmlformats.org/package/2006/metadata/core-properties' " w:xpath="/ns1:coreProperties[1]/ns0:subject[1]" w:storeItemID="{6C3C8BC8-F283-45AE-878A-BAB7291924A1}"/>
      <w:text/>
    </w:sdtPr>
    <w:sdtEndPr>
      <w:rPr>
        <w:lang w:val="fr-FR"/>
      </w:rPr>
    </w:sdtEndPr>
    <w:sdtContent>
      <w:p w14:paraId="1590C71B" w14:textId="77777777" w:rsidR="00B55D4B" w:rsidRPr="00AD5FA3" w:rsidRDefault="00B55D4B" w:rsidP="00AD5FA3">
        <w:pPr>
          <w:pStyle w:val="Header"/>
          <w:tabs>
            <w:tab w:val="clear" w:pos="4320"/>
            <w:tab w:val="clear" w:pos="8640"/>
          </w:tabs>
          <w:jc w:val="left"/>
        </w:pPr>
        <w:r>
          <w:rPr>
            <w:lang w:val="fr-FR"/>
          </w:rPr>
          <w:t>CBD/WG2020/3/4</w:t>
        </w:r>
      </w:p>
    </w:sdtContent>
  </w:sdt>
  <w:p w14:paraId="6E3311A0" w14:textId="7E64209E" w:rsidR="00B55D4B" w:rsidRPr="00AD5FA3" w:rsidRDefault="00B55D4B" w:rsidP="00AD5FA3">
    <w:pPr>
      <w:pStyle w:val="Header"/>
      <w:tabs>
        <w:tab w:val="clear" w:pos="4320"/>
        <w:tab w:val="clear" w:pos="8640"/>
      </w:tabs>
      <w:spacing w:after="240"/>
      <w:jc w:val="left"/>
    </w:pPr>
    <w:r w:rsidRPr="00AD5FA3">
      <w:t xml:space="preserve">Page </w:t>
    </w:r>
    <w:r>
      <w:fldChar w:fldCharType="begin"/>
    </w:r>
    <w:r w:rsidRPr="00AD5FA3">
      <w:instrText xml:space="preserve"> PAGE   \* MERGEFORMAT </w:instrText>
    </w:r>
    <w:r>
      <w:fldChar w:fldCharType="separate"/>
    </w:r>
    <w:r w:rsidR="002E3CF6">
      <w:rPr>
        <w:noProof/>
      </w:rPr>
      <w:t>20</w:t>
    </w:r>
    <w:r>
      <w:rPr>
        <w:noProof/>
      </w:rPr>
      <w:fldChar w:fldCharType="end"/>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Subject"/>
      <w:tag w:val=""/>
      <w:id w:val="851227268"/>
      <w:placeholder>
        <w:docPart w:val="2F635DBAB4524DC8B3348A7758D5E739"/>
      </w:placeholder>
      <w:dataBinding w:prefixMappings="xmlns:ns0='http://purl.org/dc/elements/1.1/' xmlns:ns1='http://schemas.openxmlformats.org/package/2006/metadata/core-properties' " w:xpath="/ns1:coreProperties[1]/ns0:subject[1]" w:storeItemID="{6C3C8BC8-F283-45AE-878A-BAB7291924A1}"/>
      <w:text/>
    </w:sdtPr>
    <w:sdtEndPr>
      <w:rPr>
        <w:lang w:val="fr-FR"/>
      </w:rPr>
    </w:sdtEndPr>
    <w:sdtContent>
      <w:p w14:paraId="5AEB0E79" w14:textId="77777777" w:rsidR="00B55D4B" w:rsidRPr="00AD5FA3" w:rsidRDefault="00B55D4B" w:rsidP="00AD5FA3">
        <w:pPr>
          <w:pStyle w:val="Header"/>
          <w:tabs>
            <w:tab w:val="clear" w:pos="4320"/>
            <w:tab w:val="clear" w:pos="8640"/>
          </w:tabs>
          <w:jc w:val="right"/>
        </w:pPr>
        <w:r>
          <w:rPr>
            <w:lang w:val="fr-FR"/>
          </w:rPr>
          <w:t>CBD/WG2020/3/4</w:t>
        </w:r>
      </w:p>
    </w:sdtContent>
  </w:sdt>
  <w:p w14:paraId="06972AE7" w14:textId="22757CD8" w:rsidR="00B55D4B" w:rsidRPr="00AD5FA3" w:rsidRDefault="00B55D4B" w:rsidP="00AD5FA3">
    <w:pPr>
      <w:pStyle w:val="Header"/>
      <w:tabs>
        <w:tab w:val="clear" w:pos="4320"/>
        <w:tab w:val="clear" w:pos="8640"/>
      </w:tabs>
      <w:jc w:val="right"/>
    </w:pPr>
    <w:r w:rsidRPr="00AD5FA3">
      <w:t xml:space="preserve">Page </w:t>
    </w:r>
    <w:r>
      <w:fldChar w:fldCharType="begin"/>
    </w:r>
    <w:r w:rsidRPr="00AD5FA3">
      <w:instrText xml:space="preserve"> PAGE   \* MERGEFORMAT </w:instrText>
    </w:r>
    <w:r>
      <w:fldChar w:fldCharType="separate"/>
    </w:r>
    <w:r w:rsidR="002E3CF6">
      <w:rPr>
        <w:noProof/>
      </w:rPr>
      <w:t>17</w:t>
    </w:r>
    <w:r>
      <w:rPr>
        <w:noProof/>
      </w:rPr>
      <w:fldChar w:fldCharType="end"/>
    </w:r>
  </w:p>
  <w:p w14:paraId="70558574" w14:textId="77777777" w:rsidR="00B55D4B" w:rsidRPr="00AD5FA3" w:rsidRDefault="00B55D4B" w:rsidP="00AD5FA3">
    <w:pPr>
      <w:pStyle w:val="Header"/>
      <w:tabs>
        <w:tab w:val="clear" w:pos="4320"/>
        <w:tab w:val="clear" w:pos="8640"/>
      </w:tabs>
      <w:jc w:val="right"/>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Subject"/>
      <w:tag w:val=""/>
      <w:id w:val="1502929720"/>
      <w:dataBinding w:prefixMappings="xmlns:ns0='http://purl.org/dc/elements/1.1/' xmlns:ns1='http://schemas.openxmlformats.org/package/2006/metadata/core-properties' " w:xpath="/ns1:coreProperties[1]/ns0:subject[1]" w:storeItemID="{6C3C8BC8-F283-45AE-878A-BAB7291924A1}"/>
      <w:text/>
    </w:sdtPr>
    <w:sdtEndPr/>
    <w:sdtContent>
      <w:p w14:paraId="7A801116" w14:textId="19FDAD11" w:rsidR="00B55D4B" w:rsidRDefault="00B55D4B">
        <w:pPr>
          <w:pStyle w:val="Header"/>
        </w:pPr>
        <w:r>
          <w:t>CBD/WG2020/3/4</w:t>
        </w:r>
      </w:p>
    </w:sdtContent>
  </w:sdt>
  <w:p w14:paraId="33E52D08" w14:textId="4BD01E9E" w:rsidR="00B55D4B" w:rsidRDefault="00B55D4B" w:rsidP="00B35389">
    <w:pPr>
      <w:pStyle w:val="Header"/>
      <w:spacing w:after="240"/>
    </w:pPr>
    <w:r>
      <w:t xml:space="preserve">Page </w:t>
    </w:r>
    <w:r>
      <w:fldChar w:fldCharType="begin"/>
    </w:r>
    <w:r>
      <w:instrText xml:space="preserve"> PAGE   \* MERGEFORMAT </w:instrText>
    </w:r>
    <w:r>
      <w:fldChar w:fldCharType="separate"/>
    </w:r>
    <w:r w:rsidR="002E3CF6">
      <w:rPr>
        <w:noProof/>
      </w:rPr>
      <w:t>22</w:t>
    </w:r>
    <w:r>
      <w:rPr>
        <w:noProof/>
      </w:rPr>
      <w:fldChar w:fldCharType="end"/>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Subject"/>
      <w:tag w:val=""/>
      <w:id w:val="-90856527"/>
      <w:dataBinding w:prefixMappings="xmlns:ns0='http://purl.org/dc/elements/1.1/' xmlns:ns1='http://schemas.openxmlformats.org/package/2006/metadata/core-properties' " w:xpath="/ns1:coreProperties[1]/ns0:subject[1]" w:storeItemID="{6C3C8BC8-F283-45AE-878A-BAB7291924A1}"/>
      <w:text/>
    </w:sdtPr>
    <w:sdtEndPr/>
    <w:sdtContent>
      <w:p w14:paraId="10BBE5D6" w14:textId="77777777" w:rsidR="00B55D4B" w:rsidRDefault="00B55D4B" w:rsidP="00B35389">
        <w:pPr>
          <w:pStyle w:val="Header"/>
          <w:jc w:val="right"/>
        </w:pPr>
        <w:r>
          <w:t>CBD/WG2020/3/4</w:t>
        </w:r>
      </w:p>
    </w:sdtContent>
  </w:sdt>
  <w:p w14:paraId="427CA647" w14:textId="70ECF327" w:rsidR="00B55D4B" w:rsidRDefault="00B55D4B" w:rsidP="00B35389">
    <w:pPr>
      <w:pStyle w:val="Header"/>
      <w:spacing w:after="240"/>
      <w:jc w:val="right"/>
    </w:pPr>
    <w:r>
      <w:t xml:space="preserve">Page </w:t>
    </w:r>
    <w:r>
      <w:fldChar w:fldCharType="begin"/>
    </w:r>
    <w:r>
      <w:instrText xml:space="preserve"> PAGE   \* MERGEFORMAT </w:instrText>
    </w:r>
    <w:r>
      <w:fldChar w:fldCharType="separate"/>
    </w:r>
    <w:r w:rsidR="002E3CF6">
      <w:rPr>
        <w:noProof/>
      </w:rPr>
      <w:t>23</w:t>
    </w:r>
    <w:r>
      <w:rPr>
        <w:noProof/>
      </w:rP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6F75633"/>
    <w:multiLevelType w:val="hybridMultilevel"/>
    <w:tmpl w:val="9FDC495C"/>
    <w:lvl w:ilvl="0" w:tplc="53A8CCA6">
      <w:start w:val="1"/>
      <w:numFmt w:val="upperRoman"/>
      <w:lvlText w:val="%1."/>
      <w:lvlJc w:val="left"/>
      <w:pPr>
        <w:ind w:left="2705"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B740DDC"/>
    <w:multiLevelType w:val="multilevel"/>
    <w:tmpl w:val="72FCC390"/>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191"/>
        </w:tabs>
        <w:ind w:left="1191" w:hanging="471"/>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 w15:restartNumberingAfterBreak="0">
    <w:nsid w:val="0B8510F5"/>
    <w:multiLevelType w:val="hybridMultilevel"/>
    <w:tmpl w:val="EA102A8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10A70C82"/>
    <w:multiLevelType w:val="hybridMultilevel"/>
    <w:tmpl w:val="F1109892"/>
    <w:lvl w:ilvl="0" w:tplc="AF4A1696">
      <w:numFmt w:val="bullet"/>
      <w:lvlText w:val="-"/>
      <w:lvlJc w:val="left"/>
      <w:pPr>
        <w:ind w:left="720" w:hanging="360"/>
      </w:pPr>
      <w:rPr>
        <w:rFonts w:ascii="Calibri" w:eastAsiaTheme="minorHAnsi" w:hAnsi="Calibri" w:cs="Calibr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1154656C"/>
    <w:multiLevelType w:val="hybridMultilevel"/>
    <w:tmpl w:val="7F1A8EB0"/>
    <w:lvl w:ilvl="0" w:tplc="04090015">
      <w:start w:val="1"/>
      <w:numFmt w:val="upperLetter"/>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5" w15:restartNumberingAfterBreak="0">
    <w:nsid w:val="118A1AED"/>
    <w:multiLevelType w:val="hybridMultilevel"/>
    <w:tmpl w:val="9CA875A6"/>
    <w:lvl w:ilvl="0" w:tplc="04090013">
      <w:start w:val="1"/>
      <w:numFmt w:val="upperRoman"/>
      <w:lvlText w:val="%1."/>
      <w:lvlJc w:val="righ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19477FA5"/>
    <w:multiLevelType w:val="hybridMultilevel"/>
    <w:tmpl w:val="8512A1B4"/>
    <w:lvl w:ilvl="0" w:tplc="13F6269C">
      <w:start w:val="1"/>
      <w:numFmt w:val="decimal"/>
      <w:lvlText w:val="%1."/>
      <w:lvlJc w:val="left"/>
      <w:pPr>
        <w:tabs>
          <w:tab w:val="num" w:pos="720"/>
        </w:tabs>
        <w:ind w:left="0" w:firstLine="0"/>
      </w:pPr>
      <w:rPr>
        <w:rFonts w:hint="default"/>
      </w:rPr>
    </w:lvl>
    <w:lvl w:ilvl="1" w:tplc="561613B4">
      <w:start w:val="1"/>
      <w:numFmt w:val="lowerLetter"/>
      <w:lvlText w:val="(%2)"/>
      <w:lvlJc w:val="left"/>
      <w:pPr>
        <w:tabs>
          <w:tab w:val="num" w:pos="1080"/>
        </w:tabs>
        <w:ind w:left="1080" w:hanging="360"/>
      </w:pPr>
      <w:rPr>
        <w:rFonts w:hint="default"/>
      </w:r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7" w15:restartNumberingAfterBreak="0">
    <w:nsid w:val="19A75AAB"/>
    <w:multiLevelType w:val="hybridMultilevel"/>
    <w:tmpl w:val="27425318"/>
    <w:lvl w:ilvl="0" w:tplc="3086D384">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8" w15:restartNumberingAfterBreak="0">
    <w:nsid w:val="1C73280B"/>
    <w:multiLevelType w:val="hybridMultilevel"/>
    <w:tmpl w:val="0D5E10FC"/>
    <w:lvl w:ilvl="0" w:tplc="6A4C5086">
      <w:start w:val="1"/>
      <w:numFmt w:val="decimal"/>
      <w:lvlText w:val="%1."/>
      <w:lvlJc w:val="left"/>
      <w:pPr>
        <w:ind w:left="720" w:hanging="360"/>
      </w:pPr>
      <w:rPr>
        <w:rFonts w:ascii="Times New Roman" w:hAnsi="Times New Roman" w:hint="default"/>
      </w:rPr>
    </w:lvl>
    <w:lvl w:ilvl="1" w:tplc="FFFFFFFF">
      <w:start w:val="1"/>
      <w:numFmt w:val="lowerLetter"/>
      <w:lvlText w:val="(%2)"/>
      <w:lvlJc w:val="left"/>
      <w:pPr>
        <w:ind w:left="1440" w:hanging="360"/>
      </w:pPr>
    </w:lvl>
    <w:lvl w:ilvl="2" w:tplc="0409001B">
      <w:start w:val="1"/>
      <w:numFmt w:val="lowerRoman"/>
      <w:lvlText w:val="%3."/>
      <w:lvlJc w:val="right"/>
      <w:pPr>
        <w:ind w:left="2160" w:hanging="180"/>
      </w:pPr>
    </w:lvl>
    <w:lvl w:ilvl="3" w:tplc="7A80EC36">
      <w:start w:val="1"/>
      <w:numFmt w:val="lowerLetter"/>
      <w:lvlText w:val="(%4)"/>
      <w:lvlJc w:val="left"/>
      <w:pPr>
        <w:ind w:left="2880" w:hanging="360"/>
      </w:pPr>
      <w:rPr>
        <w:rFonts w:hint="default"/>
      </w:r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1F7B61F7"/>
    <w:multiLevelType w:val="hybridMultilevel"/>
    <w:tmpl w:val="7B26D25E"/>
    <w:lvl w:ilvl="0" w:tplc="C972CFD4">
      <w:start w:val="1"/>
      <w:numFmt w:val="upperLetter"/>
      <w:lvlText w:val="%1."/>
      <w:lvlJc w:val="left"/>
      <w:pPr>
        <w:ind w:left="1800" w:hanging="360"/>
      </w:pPr>
      <w:rPr>
        <w:rFonts w:hint="default"/>
      </w:rPr>
    </w:lvl>
    <w:lvl w:ilvl="1" w:tplc="10090019" w:tentative="1">
      <w:start w:val="1"/>
      <w:numFmt w:val="lowerLetter"/>
      <w:lvlText w:val="%2."/>
      <w:lvlJc w:val="left"/>
      <w:pPr>
        <w:ind w:left="2520" w:hanging="360"/>
      </w:pPr>
    </w:lvl>
    <w:lvl w:ilvl="2" w:tplc="1009001B" w:tentative="1">
      <w:start w:val="1"/>
      <w:numFmt w:val="lowerRoman"/>
      <w:lvlText w:val="%3."/>
      <w:lvlJc w:val="right"/>
      <w:pPr>
        <w:ind w:left="3240" w:hanging="180"/>
      </w:pPr>
    </w:lvl>
    <w:lvl w:ilvl="3" w:tplc="1009000F" w:tentative="1">
      <w:start w:val="1"/>
      <w:numFmt w:val="decimal"/>
      <w:lvlText w:val="%4."/>
      <w:lvlJc w:val="left"/>
      <w:pPr>
        <w:ind w:left="3960" w:hanging="360"/>
      </w:pPr>
    </w:lvl>
    <w:lvl w:ilvl="4" w:tplc="10090019" w:tentative="1">
      <w:start w:val="1"/>
      <w:numFmt w:val="lowerLetter"/>
      <w:lvlText w:val="%5."/>
      <w:lvlJc w:val="left"/>
      <w:pPr>
        <w:ind w:left="4680" w:hanging="360"/>
      </w:pPr>
    </w:lvl>
    <w:lvl w:ilvl="5" w:tplc="1009001B" w:tentative="1">
      <w:start w:val="1"/>
      <w:numFmt w:val="lowerRoman"/>
      <w:lvlText w:val="%6."/>
      <w:lvlJc w:val="right"/>
      <w:pPr>
        <w:ind w:left="5400" w:hanging="180"/>
      </w:pPr>
    </w:lvl>
    <w:lvl w:ilvl="6" w:tplc="1009000F" w:tentative="1">
      <w:start w:val="1"/>
      <w:numFmt w:val="decimal"/>
      <w:lvlText w:val="%7."/>
      <w:lvlJc w:val="left"/>
      <w:pPr>
        <w:ind w:left="6120" w:hanging="360"/>
      </w:pPr>
    </w:lvl>
    <w:lvl w:ilvl="7" w:tplc="10090019" w:tentative="1">
      <w:start w:val="1"/>
      <w:numFmt w:val="lowerLetter"/>
      <w:lvlText w:val="%8."/>
      <w:lvlJc w:val="left"/>
      <w:pPr>
        <w:ind w:left="6840" w:hanging="360"/>
      </w:pPr>
    </w:lvl>
    <w:lvl w:ilvl="8" w:tplc="1009001B" w:tentative="1">
      <w:start w:val="1"/>
      <w:numFmt w:val="lowerRoman"/>
      <w:lvlText w:val="%9."/>
      <w:lvlJc w:val="right"/>
      <w:pPr>
        <w:ind w:left="7560" w:hanging="180"/>
      </w:pPr>
    </w:lvl>
  </w:abstractNum>
  <w:abstractNum w:abstractNumId="10" w15:restartNumberingAfterBreak="0">
    <w:nsid w:val="218F336C"/>
    <w:multiLevelType w:val="multilevel"/>
    <w:tmpl w:val="312A90E6"/>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571"/>
        </w:tabs>
        <w:ind w:left="131" w:firstLine="720"/>
      </w:pPr>
      <w:rPr>
        <w:rFonts w:ascii="Times New Roman" w:hAnsi="Times New Roman" w:cs="Times New Roman" w:hint="default"/>
        <w:b w:val="0"/>
        <w:i w:val="0"/>
      </w:rPr>
    </w:lvl>
    <w:lvl w:ilvl="2">
      <w:start w:val="1"/>
      <w:numFmt w:val="lowerLetter"/>
      <w:lvlText w:val="(%3)"/>
      <w:lvlJc w:val="left"/>
      <w:pPr>
        <w:tabs>
          <w:tab w:val="num" w:pos="1440"/>
        </w:tabs>
        <w:ind w:left="1440" w:hanging="360"/>
      </w:pPr>
      <w:rPr>
        <w:rFonts w:ascii="Times New Roman" w:hAnsi="Times New Roman" w:hint="default"/>
        <w:b w:val="0"/>
        <w:i w:val="0"/>
        <w:caps w:val="0"/>
        <w:strike w:val="0"/>
        <w:dstrike w:val="0"/>
        <w:vanish w:val="0"/>
        <w:color w:val="auto"/>
        <w:sz w:val="22"/>
        <w:vertAlign w:val="baseline"/>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1" w15:restartNumberingAfterBreak="0">
    <w:nsid w:val="21B42F3C"/>
    <w:multiLevelType w:val="hybridMultilevel"/>
    <w:tmpl w:val="9496C732"/>
    <w:lvl w:ilvl="0" w:tplc="6A4C5086">
      <w:start w:val="1"/>
      <w:numFmt w:val="decimal"/>
      <w:lvlText w:val="%1."/>
      <w:lvlJc w:val="left"/>
      <w:pPr>
        <w:ind w:left="720" w:hanging="360"/>
      </w:pPr>
      <w:rPr>
        <w:rFonts w:ascii="Times New Roman" w:hAnsi="Times New Roman" w:hint="default"/>
      </w:rPr>
    </w:lvl>
    <w:lvl w:ilvl="1" w:tplc="04090011">
      <w:start w:val="1"/>
      <w:numFmt w:val="decimal"/>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2B9116DF"/>
    <w:multiLevelType w:val="hybridMultilevel"/>
    <w:tmpl w:val="1E609688"/>
    <w:lvl w:ilvl="0" w:tplc="4F18CA0C">
      <w:start w:val="1"/>
      <w:numFmt w:val="upperLetter"/>
      <w:lvlText w:val="%1."/>
      <w:lvlJc w:val="left"/>
      <w:pPr>
        <w:ind w:left="720" w:hanging="360"/>
      </w:pPr>
      <w:rPr>
        <w:rFonts w:hint="default"/>
        <w:b/>
        <w:bCs/>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2F0336B8"/>
    <w:multiLevelType w:val="multilevel"/>
    <w:tmpl w:val="99BA12E0"/>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pStyle w:val="Heading5"/>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14" w15:restartNumberingAfterBreak="0">
    <w:nsid w:val="329F36A3"/>
    <w:multiLevelType w:val="hybridMultilevel"/>
    <w:tmpl w:val="FFFFFFFF"/>
    <w:lvl w:ilvl="0" w:tplc="B59E230C">
      <w:start w:val="1"/>
      <w:numFmt w:val="lowerLetter"/>
      <w:lvlText w:val="(%1)"/>
      <w:lvlJc w:val="left"/>
      <w:pPr>
        <w:ind w:left="720" w:hanging="360"/>
      </w:pPr>
    </w:lvl>
    <w:lvl w:ilvl="1" w:tplc="FEBC1C08">
      <w:start w:val="1"/>
      <w:numFmt w:val="lowerLetter"/>
      <w:lvlText w:val="%2."/>
      <w:lvlJc w:val="left"/>
      <w:pPr>
        <w:ind w:left="1440" w:hanging="360"/>
      </w:pPr>
    </w:lvl>
    <w:lvl w:ilvl="2" w:tplc="D7102D74">
      <w:start w:val="1"/>
      <w:numFmt w:val="lowerRoman"/>
      <w:lvlText w:val="%3."/>
      <w:lvlJc w:val="right"/>
      <w:pPr>
        <w:ind w:left="2160" w:hanging="180"/>
      </w:pPr>
    </w:lvl>
    <w:lvl w:ilvl="3" w:tplc="238E6128">
      <w:start w:val="1"/>
      <w:numFmt w:val="decimal"/>
      <w:lvlText w:val="%4."/>
      <w:lvlJc w:val="left"/>
      <w:pPr>
        <w:ind w:left="2880" w:hanging="360"/>
      </w:pPr>
    </w:lvl>
    <w:lvl w:ilvl="4" w:tplc="A7889B7E">
      <w:start w:val="1"/>
      <w:numFmt w:val="lowerLetter"/>
      <w:lvlText w:val="%5."/>
      <w:lvlJc w:val="left"/>
      <w:pPr>
        <w:ind w:left="3600" w:hanging="360"/>
      </w:pPr>
    </w:lvl>
    <w:lvl w:ilvl="5" w:tplc="C46AB01A">
      <w:start w:val="1"/>
      <w:numFmt w:val="lowerRoman"/>
      <w:lvlText w:val="%6."/>
      <w:lvlJc w:val="right"/>
      <w:pPr>
        <w:ind w:left="4320" w:hanging="180"/>
      </w:pPr>
    </w:lvl>
    <w:lvl w:ilvl="6" w:tplc="5AC6D978">
      <w:start w:val="1"/>
      <w:numFmt w:val="decimal"/>
      <w:lvlText w:val="%7."/>
      <w:lvlJc w:val="left"/>
      <w:pPr>
        <w:ind w:left="5040" w:hanging="360"/>
      </w:pPr>
    </w:lvl>
    <w:lvl w:ilvl="7" w:tplc="78689FFC">
      <w:start w:val="1"/>
      <w:numFmt w:val="lowerLetter"/>
      <w:lvlText w:val="%8."/>
      <w:lvlJc w:val="left"/>
      <w:pPr>
        <w:ind w:left="5760" w:hanging="360"/>
      </w:pPr>
    </w:lvl>
    <w:lvl w:ilvl="8" w:tplc="01A2250E">
      <w:start w:val="1"/>
      <w:numFmt w:val="lowerRoman"/>
      <w:lvlText w:val="%9."/>
      <w:lvlJc w:val="right"/>
      <w:pPr>
        <w:ind w:left="6480" w:hanging="180"/>
      </w:pPr>
    </w:lvl>
  </w:abstractNum>
  <w:abstractNum w:abstractNumId="15" w15:restartNumberingAfterBreak="0">
    <w:nsid w:val="333F2B24"/>
    <w:multiLevelType w:val="hybridMultilevel"/>
    <w:tmpl w:val="5734C04C"/>
    <w:lvl w:ilvl="0" w:tplc="D86088E4">
      <w:start w:val="1"/>
      <w:numFmt w:val="decimal"/>
      <w:lvlText w:val="%1."/>
      <w:lvlJc w:val="left"/>
      <w:pPr>
        <w:ind w:left="720" w:hanging="360"/>
      </w:pPr>
      <w:rPr>
        <w:rFonts w:hint="default"/>
        <w:b/>
      </w:rPr>
    </w:lvl>
    <w:lvl w:ilvl="1" w:tplc="240A0019" w:tentative="1">
      <w:start w:val="1"/>
      <w:numFmt w:val="lowerLetter"/>
      <w:lvlText w:val="%2."/>
      <w:lvlJc w:val="left"/>
      <w:pPr>
        <w:ind w:left="1440" w:hanging="360"/>
      </w:pPr>
    </w:lvl>
    <w:lvl w:ilvl="2" w:tplc="240A001B" w:tentative="1">
      <w:start w:val="1"/>
      <w:numFmt w:val="lowerRoman"/>
      <w:lvlText w:val="%3."/>
      <w:lvlJc w:val="right"/>
      <w:pPr>
        <w:ind w:left="2160" w:hanging="180"/>
      </w:pPr>
    </w:lvl>
    <w:lvl w:ilvl="3" w:tplc="240A000F" w:tentative="1">
      <w:start w:val="1"/>
      <w:numFmt w:val="decimal"/>
      <w:lvlText w:val="%4."/>
      <w:lvlJc w:val="left"/>
      <w:pPr>
        <w:ind w:left="2880" w:hanging="360"/>
      </w:pPr>
    </w:lvl>
    <w:lvl w:ilvl="4" w:tplc="240A0019" w:tentative="1">
      <w:start w:val="1"/>
      <w:numFmt w:val="lowerLetter"/>
      <w:lvlText w:val="%5."/>
      <w:lvlJc w:val="left"/>
      <w:pPr>
        <w:ind w:left="3600" w:hanging="360"/>
      </w:pPr>
    </w:lvl>
    <w:lvl w:ilvl="5" w:tplc="240A001B" w:tentative="1">
      <w:start w:val="1"/>
      <w:numFmt w:val="lowerRoman"/>
      <w:lvlText w:val="%6."/>
      <w:lvlJc w:val="right"/>
      <w:pPr>
        <w:ind w:left="4320" w:hanging="180"/>
      </w:pPr>
    </w:lvl>
    <w:lvl w:ilvl="6" w:tplc="240A000F" w:tentative="1">
      <w:start w:val="1"/>
      <w:numFmt w:val="decimal"/>
      <w:lvlText w:val="%7."/>
      <w:lvlJc w:val="left"/>
      <w:pPr>
        <w:ind w:left="5040" w:hanging="360"/>
      </w:pPr>
    </w:lvl>
    <w:lvl w:ilvl="7" w:tplc="240A0019" w:tentative="1">
      <w:start w:val="1"/>
      <w:numFmt w:val="lowerLetter"/>
      <w:lvlText w:val="%8."/>
      <w:lvlJc w:val="left"/>
      <w:pPr>
        <w:ind w:left="5760" w:hanging="360"/>
      </w:pPr>
    </w:lvl>
    <w:lvl w:ilvl="8" w:tplc="240A001B" w:tentative="1">
      <w:start w:val="1"/>
      <w:numFmt w:val="lowerRoman"/>
      <w:lvlText w:val="%9."/>
      <w:lvlJc w:val="right"/>
      <w:pPr>
        <w:ind w:left="6480" w:hanging="180"/>
      </w:pPr>
    </w:lvl>
  </w:abstractNum>
  <w:abstractNum w:abstractNumId="16" w15:restartNumberingAfterBreak="0">
    <w:nsid w:val="34D629A6"/>
    <w:multiLevelType w:val="hybridMultilevel"/>
    <w:tmpl w:val="5A26E5F0"/>
    <w:lvl w:ilvl="0" w:tplc="D332D33C">
      <w:start w:val="1"/>
      <w:numFmt w:val="upperLetter"/>
      <w:lvlText w:val="%1."/>
      <w:lvlJc w:val="left"/>
      <w:pPr>
        <w:ind w:left="720" w:hanging="360"/>
      </w:pPr>
      <w:rPr>
        <w:rFonts w:hint="default"/>
        <w:sz w:val="2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 w15:restartNumberingAfterBreak="0">
    <w:nsid w:val="363136DF"/>
    <w:multiLevelType w:val="multilevel"/>
    <w:tmpl w:val="6BB43A9C"/>
    <w:lvl w:ilvl="0">
      <w:start w:val="1"/>
      <w:numFmt w:val="decimal"/>
      <w:lvlText w:val="%1."/>
      <w:lvlJc w:val="left"/>
      <w:pPr>
        <w:tabs>
          <w:tab w:val="num" w:pos="900"/>
        </w:tabs>
        <w:ind w:left="900" w:hanging="360"/>
      </w:pPr>
    </w:lvl>
    <w:lvl w:ilvl="1" w:tentative="1">
      <w:start w:val="1"/>
      <w:numFmt w:val="decimal"/>
      <w:lvlText w:val="%2."/>
      <w:lvlJc w:val="left"/>
      <w:pPr>
        <w:tabs>
          <w:tab w:val="num" w:pos="1620"/>
        </w:tabs>
        <w:ind w:left="1620" w:hanging="360"/>
      </w:pPr>
    </w:lvl>
    <w:lvl w:ilvl="2" w:tentative="1">
      <w:start w:val="1"/>
      <w:numFmt w:val="decimal"/>
      <w:lvlText w:val="%3."/>
      <w:lvlJc w:val="left"/>
      <w:pPr>
        <w:tabs>
          <w:tab w:val="num" w:pos="2340"/>
        </w:tabs>
        <w:ind w:left="2340" w:hanging="360"/>
      </w:pPr>
    </w:lvl>
    <w:lvl w:ilvl="3" w:tentative="1">
      <w:start w:val="1"/>
      <w:numFmt w:val="decimal"/>
      <w:lvlText w:val="%4."/>
      <w:lvlJc w:val="left"/>
      <w:pPr>
        <w:tabs>
          <w:tab w:val="num" w:pos="3060"/>
        </w:tabs>
        <w:ind w:left="3060" w:hanging="360"/>
      </w:pPr>
    </w:lvl>
    <w:lvl w:ilvl="4" w:tentative="1">
      <w:start w:val="1"/>
      <w:numFmt w:val="decimal"/>
      <w:lvlText w:val="%5."/>
      <w:lvlJc w:val="left"/>
      <w:pPr>
        <w:tabs>
          <w:tab w:val="num" w:pos="3780"/>
        </w:tabs>
        <w:ind w:left="3780" w:hanging="360"/>
      </w:pPr>
    </w:lvl>
    <w:lvl w:ilvl="5" w:tentative="1">
      <w:start w:val="1"/>
      <w:numFmt w:val="decimal"/>
      <w:lvlText w:val="%6."/>
      <w:lvlJc w:val="left"/>
      <w:pPr>
        <w:tabs>
          <w:tab w:val="num" w:pos="4500"/>
        </w:tabs>
        <w:ind w:left="4500" w:hanging="360"/>
      </w:pPr>
    </w:lvl>
    <w:lvl w:ilvl="6" w:tentative="1">
      <w:start w:val="1"/>
      <w:numFmt w:val="decimal"/>
      <w:lvlText w:val="%7."/>
      <w:lvlJc w:val="left"/>
      <w:pPr>
        <w:tabs>
          <w:tab w:val="num" w:pos="5220"/>
        </w:tabs>
        <w:ind w:left="5220" w:hanging="360"/>
      </w:pPr>
    </w:lvl>
    <w:lvl w:ilvl="7" w:tentative="1">
      <w:start w:val="1"/>
      <w:numFmt w:val="decimal"/>
      <w:lvlText w:val="%8."/>
      <w:lvlJc w:val="left"/>
      <w:pPr>
        <w:tabs>
          <w:tab w:val="num" w:pos="5940"/>
        </w:tabs>
        <w:ind w:left="5940" w:hanging="360"/>
      </w:pPr>
    </w:lvl>
    <w:lvl w:ilvl="8" w:tentative="1">
      <w:start w:val="1"/>
      <w:numFmt w:val="decimal"/>
      <w:lvlText w:val="%9."/>
      <w:lvlJc w:val="left"/>
      <w:pPr>
        <w:tabs>
          <w:tab w:val="num" w:pos="6660"/>
        </w:tabs>
        <w:ind w:left="6660" w:hanging="360"/>
      </w:pPr>
    </w:lvl>
  </w:abstractNum>
  <w:abstractNum w:abstractNumId="18" w15:restartNumberingAfterBreak="0">
    <w:nsid w:val="3751561D"/>
    <w:multiLevelType w:val="multilevel"/>
    <w:tmpl w:val="B478EC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428E76ED"/>
    <w:multiLevelType w:val="hybridMultilevel"/>
    <w:tmpl w:val="87F42FEC"/>
    <w:lvl w:ilvl="0" w:tplc="E3E464E0">
      <w:start w:val="1"/>
      <w:numFmt w:val="lowerLetter"/>
      <w:lvlText w:val="(%1)"/>
      <w:lvlJc w:val="left"/>
      <w:pPr>
        <w:ind w:left="720" w:hanging="360"/>
      </w:pPr>
      <w:rPr>
        <w:rFont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44CC7FBB"/>
    <w:multiLevelType w:val="hybridMultilevel"/>
    <w:tmpl w:val="45E4BE68"/>
    <w:lvl w:ilvl="0" w:tplc="F89AE9DE">
      <w:start w:val="1"/>
      <w:numFmt w:val="lowerLetter"/>
      <w:lvlText w:val="(%1)"/>
      <w:lvlJc w:val="left"/>
      <w:pPr>
        <w:tabs>
          <w:tab w:val="num" w:pos="1080"/>
        </w:tabs>
        <w:ind w:left="1080" w:hanging="360"/>
      </w:pPr>
      <w:rPr>
        <w:rFonts w:hint="default"/>
        <w:b w:val="0"/>
        <w:i w:val="0"/>
      </w:r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21" w15:restartNumberingAfterBreak="0">
    <w:nsid w:val="464D4812"/>
    <w:multiLevelType w:val="hybridMultilevel"/>
    <w:tmpl w:val="F7FC06BE"/>
    <w:lvl w:ilvl="0" w:tplc="50B82578">
      <w:start w:val="1"/>
      <w:numFmt w:val="decimal"/>
      <w:lvlText w:val="%1."/>
      <w:lvlJc w:val="left"/>
      <w:pPr>
        <w:ind w:left="1440" w:hanging="360"/>
      </w:pPr>
      <w:rPr>
        <w:rFonts w:hint="default"/>
        <w:i/>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2"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3" w15:restartNumberingAfterBreak="0">
    <w:nsid w:val="4DFB6EF4"/>
    <w:multiLevelType w:val="hybridMultilevel"/>
    <w:tmpl w:val="3C0055F2"/>
    <w:lvl w:ilvl="0" w:tplc="AFB8A2D4">
      <w:numFmt w:val="bullet"/>
      <w:lvlText w:val="-"/>
      <w:lvlJc w:val="left"/>
      <w:pPr>
        <w:ind w:left="720" w:hanging="360"/>
      </w:pPr>
      <w:rPr>
        <w:rFonts w:ascii="Calibri" w:eastAsiaTheme="minorEastAsia" w:hAnsi="Calibri" w:cs="Calibri"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4E0442B4"/>
    <w:multiLevelType w:val="multilevel"/>
    <w:tmpl w:val="4FF0117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5" w15:restartNumberingAfterBreak="0">
    <w:nsid w:val="4F6464D9"/>
    <w:multiLevelType w:val="multilevel"/>
    <w:tmpl w:val="312A90E6"/>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571"/>
        </w:tabs>
        <w:ind w:left="131" w:firstLine="720"/>
      </w:pPr>
      <w:rPr>
        <w:rFonts w:ascii="Times New Roman" w:hAnsi="Times New Roman" w:cs="Times New Roman" w:hint="default"/>
        <w:b w:val="0"/>
        <w:i w:val="0"/>
      </w:rPr>
    </w:lvl>
    <w:lvl w:ilvl="2">
      <w:start w:val="1"/>
      <w:numFmt w:val="lowerLetter"/>
      <w:lvlText w:val="(%3)"/>
      <w:lvlJc w:val="left"/>
      <w:pPr>
        <w:tabs>
          <w:tab w:val="num" w:pos="1440"/>
        </w:tabs>
        <w:ind w:left="1440" w:hanging="360"/>
      </w:pPr>
      <w:rPr>
        <w:rFonts w:ascii="Times New Roman" w:hAnsi="Times New Roman" w:hint="default"/>
        <w:b w:val="0"/>
        <w:i w:val="0"/>
        <w:caps w:val="0"/>
        <w:strike w:val="0"/>
        <w:dstrike w:val="0"/>
        <w:vanish w:val="0"/>
        <w:color w:val="auto"/>
        <w:sz w:val="22"/>
        <w:vertAlign w:val="baseline"/>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6" w15:restartNumberingAfterBreak="0">
    <w:nsid w:val="4FE41CC2"/>
    <w:multiLevelType w:val="hybridMultilevel"/>
    <w:tmpl w:val="EB0E22E8"/>
    <w:lvl w:ilvl="0" w:tplc="AF4A1696">
      <w:numFmt w:val="bullet"/>
      <w:lvlText w:val="-"/>
      <w:lvlJc w:val="left"/>
      <w:pPr>
        <w:ind w:left="720" w:hanging="360"/>
      </w:pPr>
      <w:rPr>
        <w:rFonts w:ascii="Calibri" w:eastAsiaTheme="minorHAnsi" w:hAnsi="Calibri" w:cs="Calibri"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7" w15:restartNumberingAfterBreak="0">
    <w:nsid w:val="4FFA71B1"/>
    <w:multiLevelType w:val="hybridMultilevel"/>
    <w:tmpl w:val="4DA63312"/>
    <w:lvl w:ilvl="0" w:tplc="240A000F">
      <w:start w:val="1"/>
      <w:numFmt w:val="decimal"/>
      <w:lvlText w:val="%1."/>
      <w:lvlJc w:val="left"/>
      <w:pPr>
        <w:ind w:left="720" w:hanging="360"/>
      </w:pPr>
      <w:rPr>
        <w:rFonts w:hint="default"/>
      </w:rPr>
    </w:lvl>
    <w:lvl w:ilvl="1" w:tplc="240A0019" w:tentative="1">
      <w:start w:val="1"/>
      <w:numFmt w:val="lowerLetter"/>
      <w:lvlText w:val="%2."/>
      <w:lvlJc w:val="left"/>
      <w:pPr>
        <w:ind w:left="1440" w:hanging="360"/>
      </w:pPr>
    </w:lvl>
    <w:lvl w:ilvl="2" w:tplc="240A001B" w:tentative="1">
      <w:start w:val="1"/>
      <w:numFmt w:val="lowerRoman"/>
      <w:lvlText w:val="%3."/>
      <w:lvlJc w:val="right"/>
      <w:pPr>
        <w:ind w:left="2160" w:hanging="180"/>
      </w:pPr>
    </w:lvl>
    <w:lvl w:ilvl="3" w:tplc="240A000F" w:tentative="1">
      <w:start w:val="1"/>
      <w:numFmt w:val="decimal"/>
      <w:lvlText w:val="%4."/>
      <w:lvlJc w:val="left"/>
      <w:pPr>
        <w:ind w:left="2880" w:hanging="360"/>
      </w:pPr>
    </w:lvl>
    <w:lvl w:ilvl="4" w:tplc="240A0019" w:tentative="1">
      <w:start w:val="1"/>
      <w:numFmt w:val="lowerLetter"/>
      <w:lvlText w:val="%5."/>
      <w:lvlJc w:val="left"/>
      <w:pPr>
        <w:ind w:left="3600" w:hanging="360"/>
      </w:pPr>
    </w:lvl>
    <w:lvl w:ilvl="5" w:tplc="240A001B" w:tentative="1">
      <w:start w:val="1"/>
      <w:numFmt w:val="lowerRoman"/>
      <w:lvlText w:val="%6."/>
      <w:lvlJc w:val="right"/>
      <w:pPr>
        <w:ind w:left="4320" w:hanging="180"/>
      </w:pPr>
    </w:lvl>
    <w:lvl w:ilvl="6" w:tplc="240A000F" w:tentative="1">
      <w:start w:val="1"/>
      <w:numFmt w:val="decimal"/>
      <w:lvlText w:val="%7."/>
      <w:lvlJc w:val="left"/>
      <w:pPr>
        <w:ind w:left="5040" w:hanging="360"/>
      </w:pPr>
    </w:lvl>
    <w:lvl w:ilvl="7" w:tplc="240A0019" w:tentative="1">
      <w:start w:val="1"/>
      <w:numFmt w:val="lowerLetter"/>
      <w:lvlText w:val="%8."/>
      <w:lvlJc w:val="left"/>
      <w:pPr>
        <w:ind w:left="5760" w:hanging="360"/>
      </w:pPr>
    </w:lvl>
    <w:lvl w:ilvl="8" w:tplc="240A001B" w:tentative="1">
      <w:start w:val="1"/>
      <w:numFmt w:val="lowerRoman"/>
      <w:lvlText w:val="%9."/>
      <w:lvlJc w:val="right"/>
      <w:pPr>
        <w:ind w:left="6480" w:hanging="180"/>
      </w:pPr>
    </w:lvl>
  </w:abstractNum>
  <w:abstractNum w:abstractNumId="28" w15:restartNumberingAfterBreak="0">
    <w:nsid w:val="55166859"/>
    <w:multiLevelType w:val="hybridMultilevel"/>
    <w:tmpl w:val="E49003CE"/>
    <w:lvl w:ilvl="0" w:tplc="6A4C5086">
      <w:start w:val="1"/>
      <w:numFmt w:val="decimal"/>
      <w:lvlText w:val="%1."/>
      <w:lvlJc w:val="left"/>
      <w:pPr>
        <w:ind w:left="720" w:hanging="360"/>
      </w:pPr>
      <w:rPr>
        <w:rFonts w:ascii="Times New Roman" w:hAnsi="Times New Roman" w:hint="default"/>
      </w:rPr>
    </w:lvl>
    <w:lvl w:ilvl="1" w:tplc="F89AE9DE">
      <w:start w:val="1"/>
      <w:numFmt w:val="lowerLetter"/>
      <w:lvlText w:val="(%2)"/>
      <w:lvlJc w:val="left"/>
      <w:pPr>
        <w:ind w:left="1440" w:hanging="360"/>
      </w:pPr>
      <w:rPr>
        <w:rFonts w:hint="default"/>
        <w:b w:val="0"/>
        <w:i w:val="0"/>
      </w:r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581151E5"/>
    <w:multiLevelType w:val="hybridMultilevel"/>
    <w:tmpl w:val="05FA9C00"/>
    <w:lvl w:ilvl="0" w:tplc="72F6D3AC">
      <w:start w:val="1"/>
      <w:numFmt w:val="upperLetter"/>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0" w15:restartNumberingAfterBreak="0">
    <w:nsid w:val="5874206D"/>
    <w:multiLevelType w:val="hybridMultilevel"/>
    <w:tmpl w:val="36D4CDD6"/>
    <w:lvl w:ilvl="0" w:tplc="386E58D6">
      <w:start w:val="1"/>
      <w:numFmt w:val="lowerRoman"/>
      <w:lvlText w:val="(%1)"/>
      <w:lvlJc w:val="left"/>
      <w:pPr>
        <w:ind w:left="720" w:hanging="360"/>
      </w:pPr>
      <w:rPr>
        <w:rFont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5C975246"/>
    <w:multiLevelType w:val="hybridMultilevel"/>
    <w:tmpl w:val="8CC0468E"/>
    <w:lvl w:ilvl="0" w:tplc="4342ADA0">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 w15:restartNumberingAfterBreak="0">
    <w:nsid w:val="5DEF5D2B"/>
    <w:multiLevelType w:val="multilevel"/>
    <w:tmpl w:val="09BA9222"/>
    <w:lvl w:ilvl="0">
      <w:start w:val="1"/>
      <w:numFmt w:val="decimal"/>
      <w:lvlText w:val="%1."/>
      <w:lvlJc w:val="left"/>
      <w:pPr>
        <w:tabs>
          <w:tab w:val="num" w:pos="720"/>
        </w:tabs>
        <w:ind w:left="720" w:hanging="360"/>
      </w:pPr>
    </w:lvl>
    <w:lvl w:ilvl="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3" w15:restartNumberingAfterBreak="0">
    <w:nsid w:val="5EA950AF"/>
    <w:multiLevelType w:val="hybridMultilevel"/>
    <w:tmpl w:val="9348BCAC"/>
    <w:lvl w:ilvl="0" w:tplc="FFFFFFFF">
      <w:start w:val="1"/>
      <w:numFmt w:val="decimal"/>
      <w:lvlText w:val="%1."/>
      <w:lvlJc w:val="left"/>
      <w:pPr>
        <w:ind w:left="1440" w:hanging="360"/>
      </w:pPr>
    </w:lvl>
    <w:lvl w:ilvl="1" w:tplc="FFFFFFFF">
      <w:start w:val="1"/>
      <w:numFmt w:val="lowerLetter"/>
      <w:lvlText w:val="(%2)"/>
      <w:lvlJc w:val="left"/>
      <w:pPr>
        <w:ind w:left="2160" w:hanging="360"/>
      </w:pPr>
    </w:lvl>
    <w:lvl w:ilvl="2" w:tplc="0409001B">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34" w15:restartNumberingAfterBreak="0">
    <w:nsid w:val="62A10970"/>
    <w:multiLevelType w:val="hybridMultilevel"/>
    <w:tmpl w:val="7CEA7E36"/>
    <w:lvl w:ilvl="0" w:tplc="04090019">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15:restartNumberingAfterBreak="0">
    <w:nsid w:val="62FF1126"/>
    <w:multiLevelType w:val="hybridMultilevel"/>
    <w:tmpl w:val="42AC29B6"/>
    <w:lvl w:ilvl="0" w:tplc="E3E464E0">
      <w:start w:val="1"/>
      <w:numFmt w:val="lowerLetter"/>
      <w:lvlText w:val="(%1)"/>
      <w:lvlJc w:val="left"/>
      <w:pPr>
        <w:ind w:left="720" w:hanging="360"/>
      </w:pPr>
      <w:rPr>
        <w:rFonts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36" w15:restartNumberingAfterBreak="0">
    <w:nsid w:val="655F38A2"/>
    <w:multiLevelType w:val="hybridMultilevel"/>
    <w:tmpl w:val="4DF87E2A"/>
    <w:lvl w:ilvl="0" w:tplc="6FDCD0F2">
      <w:start w:val="1"/>
      <w:numFmt w:val="bullet"/>
      <w:lvlText w:val=""/>
      <w:lvlJc w:val="left"/>
      <w:pPr>
        <w:ind w:left="720" w:hanging="360"/>
      </w:pPr>
      <w:rPr>
        <w:rFonts w:ascii="Symbol" w:hAnsi="Symbol" w:hint="default"/>
        <w:sz w:val="12"/>
        <w:szCs w:val="12"/>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7" w15:restartNumberingAfterBreak="0">
    <w:nsid w:val="67C83E2B"/>
    <w:multiLevelType w:val="hybridMultilevel"/>
    <w:tmpl w:val="771626E4"/>
    <w:lvl w:ilvl="0" w:tplc="C11CCCB4">
      <w:start w:val="1"/>
      <w:numFmt w:val="decimal"/>
      <w:lvlText w:val="%1."/>
      <w:lvlJc w:val="left"/>
      <w:pPr>
        <w:ind w:left="1080" w:hanging="360"/>
      </w:pPr>
      <w:rPr>
        <w:rFonts w:hint="default"/>
        <w:i/>
      </w:rPr>
    </w:lvl>
    <w:lvl w:ilvl="1" w:tplc="FFFFFFFF">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8" w15:restartNumberingAfterBreak="0">
    <w:nsid w:val="694D0D65"/>
    <w:multiLevelType w:val="hybridMultilevel"/>
    <w:tmpl w:val="EAC2AB20"/>
    <w:lvl w:ilvl="0" w:tplc="97482F58">
      <w:start w:val="1"/>
      <w:numFmt w:val="decimal"/>
      <w:lvlText w:val="%1."/>
      <w:lvlJc w:val="left"/>
      <w:pPr>
        <w:ind w:left="1440" w:hanging="360"/>
      </w:pPr>
      <w:rPr>
        <w:sz w:val="22"/>
        <w:szCs w:val="22"/>
      </w:rPr>
    </w:lvl>
    <w:lvl w:ilvl="1" w:tplc="FFFFFFFF">
      <w:start w:val="1"/>
      <w:numFmt w:val="lowerLetter"/>
      <w:lvlText w:val="(%2)"/>
      <w:lvlJc w:val="left"/>
      <w:pPr>
        <w:ind w:left="2160" w:hanging="360"/>
      </w:pPr>
    </w:lvl>
    <w:lvl w:ilvl="2" w:tplc="0409001B">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39" w15:restartNumberingAfterBreak="0">
    <w:nsid w:val="6D343CA7"/>
    <w:multiLevelType w:val="hybridMultilevel"/>
    <w:tmpl w:val="45E85D6A"/>
    <w:lvl w:ilvl="0" w:tplc="6A4C5086">
      <w:start w:val="1"/>
      <w:numFmt w:val="decimal"/>
      <w:lvlText w:val="%1."/>
      <w:lvlJc w:val="left"/>
      <w:pPr>
        <w:ind w:left="720" w:hanging="360"/>
      </w:pPr>
      <w:rPr>
        <w:rFonts w:ascii="Times New Roman" w:hAnsi="Times New Roman" w:hint="default"/>
      </w:rPr>
    </w:lvl>
    <w:lvl w:ilvl="1" w:tplc="FFFFFFFF">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0"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41" w15:restartNumberingAfterBreak="0">
    <w:nsid w:val="71953463"/>
    <w:multiLevelType w:val="hybridMultilevel"/>
    <w:tmpl w:val="9348BCAC"/>
    <w:lvl w:ilvl="0" w:tplc="6A4C5086">
      <w:start w:val="1"/>
      <w:numFmt w:val="decimal"/>
      <w:lvlText w:val="%1."/>
      <w:lvlJc w:val="left"/>
      <w:pPr>
        <w:ind w:left="720" w:hanging="360"/>
      </w:pPr>
      <w:rPr>
        <w:rFonts w:ascii="Times New Roman" w:hAnsi="Times New Roman" w:hint="default"/>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2" w15:restartNumberingAfterBreak="0">
    <w:nsid w:val="723353A9"/>
    <w:multiLevelType w:val="multilevel"/>
    <w:tmpl w:val="84EA966E"/>
    <w:lvl w:ilvl="0">
      <w:start w:val="2"/>
      <w:numFmt w:val="decimal"/>
      <w:lvlText w:val="%1."/>
      <w:lvlJc w:val="left"/>
      <w:pPr>
        <w:tabs>
          <w:tab w:val="num" w:pos="900"/>
        </w:tabs>
        <w:ind w:left="900" w:hanging="360"/>
      </w:pPr>
    </w:lvl>
    <w:lvl w:ilvl="1" w:tentative="1">
      <w:start w:val="1"/>
      <w:numFmt w:val="decimal"/>
      <w:lvlText w:val="%2."/>
      <w:lvlJc w:val="left"/>
      <w:pPr>
        <w:tabs>
          <w:tab w:val="num" w:pos="1620"/>
        </w:tabs>
        <w:ind w:left="1620" w:hanging="360"/>
      </w:pPr>
    </w:lvl>
    <w:lvl w:ilvl="2" w:tentative="1">
      <w:start w:val="1"/>
      <w:numFmt w:val="decimal"/>
      <w:lvlText w:val="%3."/>
      <w:lvlJc w:val="left"/>
      <w:pPr>
        <w:tabs>
          <w:tab w:val="num" w:pos="2340"/>
        </w:tabs>
        <w:ind w:left="2340" w:hanging="360"/>
      </w:pPr>
    </w:lvl>
    <w:lvl w:ilvl="3" w:tentative="1">
      <w:start w:val="1"/>
      <w:numFmt w:val="decimal"/>
      <w:lvlText w:val="%4."/>
      <w:lvlJc w:val="left"/>
      <w:pPr>
        <w:tabs>
          <w:tab w:val="num" w:pos="3060"/>
        </w:tabs>
        <w:ind w:left="3060" w:hanging="360"/>
      </w:pPr>
    </w:lvl>
    <w:lvl w:ilvl="4" w:tentative="1">
      <w:start w:val="1"/>
      <w:numFmt w:val="decimal"/>
      <w:lvlText w:val="%5."/>
      <w:lvlJc w:val="left"/>
      <w:pPr>
        <w:tabs>
          <w:tab w:val="num" w:pos="3780"/>
        </w:tabs>
        <w:ind w:left="3780" w:hanging="360"/>
      </w:pPr>
    </w:lvl>
    <w:lvl w:ilvl="5" w:tentative="1">
      <w:start w:val="1"/>
      <w:numFmt w:val="decimal"/>
      <w:lvlText w:val="%6."/>
      <w:lvlJc w:val="left"/>
      <w:pPr>
        <w:tabs>
          <w:tab w:val="num" w:pos="4500"/>
        </w:tabs>
        <w:ind w:left="4500" w:hanging="360"/>
      </w:pPr>
    </w:lvl>
    <w:lvl w:ilvl="6" w:tentative="1">
      <w:start w:val="1"/>
      <w:numFmt w:val="decimal"/>
      <w:lvlText w:val="%7."/>
      <w:lvlJc w:val="left"/>
      <w:pPr>
        <w:tabs>
          <w:tab w:val="num" w:pos="5220"/>
        </w:tabs>
        <w:ind w:left="5220" w:hanging="360"/>
      </w:pPr>
    </w:lvl>
    <w:lvl w:ilvl="7" w:tentative="1">
      <w:start w:val="1"/>
      <w:numFmt w:val="decimal"/>
      <w:lvlText w:val="%8."/>
      <w:lvlJc w:val="left"/>
      <w:pPr>
        <w:tabs>
          <w:tab w:val="num" w:pos="5940"/>
        </w:tabs>
        <w:ind w:left="5940" w:hanging="360"/>
      </w:pPr>
    </w:lvl>
    <w:lvl w:ilvl="8" w:tentative="1">
      <w:start w:val="1"/>
      <w:numFmt w:val="decimal"/>
      <w:lvlText w:val="%9."/>
      <w:lvlJc w:val="left"/>
      <w:pPr>
        <w:tabs>
          <w:tab w:val="num" w:pos="6660"/>
        </w:tabs>
        <w:ind w:left="6660" w:hanging="360"/>
      </w:pPr>
    </w:lvl>
  </w:abstractNum>
  <w:abstractNum w:abstractNumId="43" w15:restartNumberingAfterBreak="0">
    <w:nsid w:val="73D802DE"/>
    <w:multiLevelType w:val="hybridMultilevel"/>
    <w:tmpl w:val="33140710"/>
    <w:lvl w:ilvl="0" w:tplc="D30ACC9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4" w15:restartNumberingAfterBreak="0">
    <w:nsid w:val="7A0A1AD1"/>
    <w:multiLevelType w:val="hybridMultilevel"/>
    <w:tmpl w:val="0BBEF4AA"/>
    <w:lvl w:ilvl="0" w:tplc="62E203FA">
      <w:numFmt w:val="bullet"/>
      <w:lvlText w:val="-"/>
      <w:lvlJc w:val="left"/>
      <w:pPr>
        <w:ind w:left="720" w:hanging="360"/>
      </w:pPr>
      <w:rPr>
        <w:rFonts w:ascii="Calibri" w:eastAsiaTheme="minorEastAsia" w:hAnsi="Calibri" w:cs="Calibri"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5" w15:restartNumberingAfterBreak="0">
    <w:nsid w:val="7B617DFD"/>
    <w:multiLevelType w:val="hybridMultilevel"/>
    <w:tmpl w:val="0DFE417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6" w15:restartNumberingAfterBreak="0">
    <w:nsid w:val="7BE549FE"/>
    <w:multiLevelType w:val="hybridMultilevel"/>
    <w:tmpl w:val="9F8E9C7C"/>
    <w:lvl w:ilvl="0" w:tplc="C11CCCB4">
      <w:start w:val="1"/>
      <w:numFmt w:val="decimal"/>
      <w:lvlText w:val="%1."/>
      <w:lvlJc w:val="left"/>
      <w:pPr>
        <w:ind w:left="1080" w:hanging="360"/>
      </w:pPr>
      <w:rPr>
        <w:rFonts w:hint="default"/>
        <w:i/>
      </w:rPr>
    </w:lvl>
    <w:lvl w:ilvl="1" w:tplc="04090019">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7" w15:restartNumberingAfterBreak="0">
    <w:nsid w:val="7D72647C"/>
    <w:multiLevelType w:val="hybridMultilevel"/>
    <w:tmpl w:val="6D445426"/>
    <w:lvl w:ilvl="0" w:tplc="FFFFFFFF">
      <w:start w:val="1"/>
      <w:numFmt w:val="lowerLetter"/>
      <w:lvlText w:val="(%1)"/>
      <w:lvlJc w:val="left"/>
      <w:pPr>
        <w:ind w:left="216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abstractNumId w:val="13"/>
  </w:num>
  <w:num w:numId="2">
    <w:abstractNumId w:val="24"/>
  </w:num>
  <w:num w:numId="3">
    <w:abstractNumId w:val="20"/>
  </w:num>
  <w:num w:numId="4">
    <w:abstractNumId w:val="24"/>
  </w:num>
  <w:num w:numId="5">
    <w:abstractNumId w:val="22"/>
  </w:num>
  <w:num w:numId="6">
    <w:abstractNumId w:val="1"/>
  </w:num>
  <w:num w:numId="7">
    <w:abstractNumId w:val="6"/>
  </w:num>
  <w:num w:numId="8">
    <w:abstractNumId w:val="20"/>
    <w:lvlOverride w:ilvl="0">
      <w:startOverride w:val="1"/>
    </w:lvlOverride>
  </w:num>
  <w:num w:numId="9">
    <w:abstractNumId w:val="40"/>
  </w:num>
  <w:num w:numId="10">
    <w:abstractNumId w:val="20"/>
    <w:lvlOverride w:ilvl="0">
      <w:startOverride w:val="1"/>
    </w:lvlOverride>
  </w:num>
  <w:num w:numId="11">
    <w:abstractNumId w:val="20"/>
    <w:lvlOverride w:ilvl="0">
      <w:startOverride w:val="1"/>
    </w:lvlOverride>
  </w:num>
  <w:num w:numId="12">
    <w:abstractNumId w:val="20"/>
    <w:lvlOverride w:ilvl="0">
      <w:startOverride w:val="1"/>
    </w:lvlOverride>
  </w:num>
  <w:num w:numId="13">
    <w:abstractNumId w:val="20"/>
    <w:lvlOverride w:ilvl="0">
      <w:startOverride w:val="1"/>
    </w:lvlOverride>
  </w:num>
  <w:num w:numId="14">
    <w:abstractNumId w:val="31"/>
  </w:num>
  <w:num w:numId="15">
    <w:abstractNumId w:val="29"/>
  </w:num>
  <w:num w:numId="16">
    <w:abstractNumId w:val="2"/>
  </w:num>
  <w:num w:numId="17">
    <w:abstractNumId w:val="43"/>
  </w:num>
  <w:num w:numId="18">
    <w:abstractNumId w:val="45"/>
  </w:num>
  <w:num w:numId="19">
    <w:abstractNumId w:val="5"/>
  </w:num>
  <w:num w:numId="20">
    <w:abstractNumId w:val="38"/>
  </w:num>
  <w:num w:numId="21">
    <w:abstractNumId w:val="4"/>
  </w:num>
  <w:num w:numId="22">
    <w:abstractNumId w:val="36"/>
  </w:num>
  <w:num w:numId="23">
    <w:abstractNumId w:val="9"/>
  </w:num>
  <w:num w:numId="24">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abstractNumId w:val="25"/>
  </w:num>
  <w:num w:numId="26">
    <w:abstractNumId w:val="10"/>
  </w:num>
  <w:num w:numId="27">
    <w:abstractNumId w:val="11"/>
  </w:num>
  <w:num w:numId="28">
    <w:abstractNumId w:val="8"/>
  </w:num>
  <w:num w:numId="29">
    <w:abstractNumId w:val="0"/>
  </w:num>
  <w:num w:numId="30">
    <w:abstractNumId w:val="12"/>
  </w:num>
  <w:num w:numId="31">
    <w:abstractNumId w:val="46"/>
  </w:num>
  <w:num w:numId="32">
    <w:abstractNumId w:val="37"/>
  </w:num>
  <w:num w:numId="33">
    <w:abstractNumId w:val="17"/>
  </w:num>
  <w:num w:numId="34">
    <w:abstractNumId w:val="42"/>
  </w:num>
  <w:num w:numId="35">
    <w:abstractNumId w:val="18"/>
  </w:num>
  <w:num w:numId="36">
    <w:abstractNumId w:val="23"/>
  </w:num>
  <w:num w:numId="37">
    <w:abstractNumId w:val="44"/>
  </w:num>
  <w:num w:numId="38">
    <w:abstractNumId w:val="28"/>
  </w:num>
  <w:num w:numId="39">
    <w:abstractNumId w:val="7"/>
  </w:num>
  <w:num w:numId="40">
    <w:abstractNumId w:val="41"/>
  </w:num>
  <w:num w:numId="41">
    <w:abstractNumId w:val="34"/>
  </w:num>
  <w:num w:numId="42">
    <w:abstractNumId w:val="14"/>
  </w:num>
  <w:num w:numId="43">
    <w:abstractNumId w:val="21"/>
  </w:num>
  <w:num w:numId="44">
    <w:abstractNumId w:val="33"/>
  </w:num>
  <w:num w:numId="45">
    <w:abstractNumId w:val="39"/>
  </w:num>
  <w:num w:numId="46">
    <w:abstractNumId w:val="24"/>
  </w:num>
  <w:num w:numId="47">
    <w:abstractNumId w:val="26"/>
  </w:num>
  <w:num w:numId="48">
    <w:abstractNumId w:val="3"/>
  </w:num>
  <w:num w:numId="49">
    <w:abstractNumId w:val="47"/>
  </w:num>
  <w:num w:numId="50">
    <w:abstractNumId w:val="19"/>
  </w:num>
  <w:num w:numId="51">
    <w:abstractNumId w:val="35"/>
  </w:num>
  <w:num w:numId="52">
    <w:abstractNumId w:val="30"/>
  </w:num>
  <w:num w:numId="53">
    <w:abstractNumId w:val="16"/>
  </w:num>
  <w:num w:numId="54">
    <w:abstractNumId w:val="27"/>
  </w:num>
  <w:num w:numId="55">
    <w:abstractNumId w:val="15"/>
  </w:num>
  <w:num w:numId="56">
    <w:abstractNumId w:val="32"/>
  </w:num>
  <w:num w:numId="57">
    <w:abstractNumId w:val="32"/>
    <w:lvlOverride w:ilvl="0"/>
  </w:num>
  <w:numIdMacAtCleanup w:val="5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720"/>
  <w:hyphenationZone w:val="425"/>
  <w:evenAndOddHeaders/>
  <w:characterSpacingControl w:val="doNotCompress"/>
  <w:hdrShapeDefaults>
    <o:shapedefaults v:ext="edit" spidmax="6145"/>
  </w:hdrShapeDefaults>
  <w:footnotePr>
    <w:numRestart w:val="eachSect"/>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161D"/>
    <w:rsid w:val="000034E1"/>
    <w:rsid w:val="00003E6E"/>
    <w:rsid w:val="00006AB2"/>
    <w:rsid w:val="00011110"/>
    <w:rsid w:val="00011941"/>
    <w:rsid w:val="00011B11"/>
    <w:rsid w:val="00012FC6"/>
    <w:rsid w:val="00015F34"/>
    <w:rsid w:val="00016C45"/>
    <w:rsid w:val="0002140E"/>
    <w:rsid w:val="0002274D"/>
    <w:rsid w:val="00025459"/>
    <w:rsid w:val="000269D4"/>
    <w:rsid w:val="00027918"/>
    <w:rsid w:val="000307AB"/>
    <w:rsid w:val="00032189"/>
    <w:rsid w:val="00033341"/>
    <w:rsid w:val="000355FD"/>
    <w:rsid w:val="00035D22"/>
    <w:rsid w:val="000369B5"/>
    <w:rsid w:val="0003E282"/>
    <w:rsid w:val="00042676"/>
    <w:rsid w:val="000433F5"/>
    <w:rsid w:val="0004428B"/>
    <w:rsid w:val="00045C5A"/>
    <w:rsid w:val="0005114D"/>
    <w:rsid w:val="00051336"/>
    <w:rsid w:val="0005135D"/>
    <w:rsid w:val="000513FE"/>
    <w:rsid w:val="000514DC"/>
    <w:rsid w:val="00051F28"/>
    <w:rsid w:val="00055287"/>
    <w:rsid w:val="000553B0"/>
    <w:rsid w:val="00056968"/>
    <w:rsid w:val="00057390"/>
    <w:rsid w:val="00057508"/>
    <w:rsid w:val="00060B88"/>
    <w:rsid w:val="0006521A"/>
    <w:rsid w:val="0006677B"/>
    <w:rsid w:val="00066EF5"/>
    <w:rsid w:val="000672FF"/>
    <w:rsid w:val="0007171B"/>
    <w:rsid w:val="00072DB2"/>
    <w:rsid w:val="000770FA"/>
    <w:rsid w:val="00077A3E"/>
    <w:rsid w:val="0008041B"/>
    <w:rsid w:val="00081D33"/>
    <w:rsid w:val="00082E35"/>
    <w:rsid w:val="000834E0"/>
    <w:rsid w:val="00084262"/>
    <w:rsid w:val="00085B6D"/>
    <w:rsid w:val="0008649C"/>
    <w:rsid w:val="0008EA67"/>
    <w:rsid w:val="000903A3"/>
    <w:rsid w:val="0009059E"/>
    <w:rsid w:val="000934A4"/>
    <w:rsid w:val="00093C00"/>
    <w:rsid w:val="00095AB4"/>
    <w:rsid w:val="0009632F"/>
    <w:rsid w:val="00096624"/>
    <w:rsid w:val="00096929"/>
    <w:rsid w:val="00097A4F"/>
    <w:rsid w:val="00097E96"/>
    <w:rsid w:val="000A03EC"/>
    <w:rsid w:val="000A1B51"/>
    <w:rsid w:val="000A36BA"/>
    <w:rsid w:val="000A39B7"/>
    <w:rsid w:val="000A442A"/>
    <w:rsid w:val="000A4720"/>
    <w:rsid w:val="000A5290"/>
    <w:rsid w:val="000A63C7"/>
    <w:rsid w:val="000A7012"/>
    <w:rsid w:val="000B0186"/>
    <w:rsid w:val="000B080A"/>
    <w:rsid w:val="000B0F29"/>
    <w:rsid w:val="000B2E4E"/>
    <w:rsid w:val="000B3219"/>
    <w:rsid w:val="000B3B01"/>
    <w:rsid w:val="000B63E7"/>
    <w:rsid w:val="000B6AF2"/>
    <w:rsid w:val="000B7DAD"/>
    <w:rsid w:val="000C1359"/>
    <w:rsid w:val="000C1466"/>
    <w:rsid w:val="000C23D9"/>
    <w:rsid w:val="000C2A18"/>
    <w:rsid w:val="000C5078"/>
    <w:rsid w:val="000C5761"/>
    <w:rsid w:val="000C5A66"/>
    <w:rsid w:val="000D0EBB"/>
    <w:rsid w:val="000D1133"/>
    <w:rsid w:val="000D382D"/>
    <w:rsid w:val="000D3C04"/>
    <w:rsid w:val="000D57F2"/>
    <w:rsid w:val="000D6C3A"/>
    <w:rsid w:val="000D6ED1"/>
    <w:rsid w:val="000DA5A7"/>
    <w:rsid w:val="000E0804"/>
    <w:rsid w:val="000E0856"/>
    <w:rsid w:val="000E15E3"/>
    <w:rsid w:val="000E16EB"/>
    <w:rsid w:val="000E1A27"/>
    <w:rsid w:val="000E1E62"/>
    <w:rsid w:val="000E202B"/>
    <w:rsid w:val="000E281B"/>
    <w:rsid w:val="000E2E54"/>
    <w:rsid w:val="000E3098"/>
    <w:rsid w:val="000E54EF"/>
    <w:rsid w:val="000E673A"/>
    <w:rsid w:val="000E73A0"/>
    <w:rsid w:val="000F0E9D"/>
    <w:rsid w:val="000F0FF9"/>
    <w:rsid w:val="000F12F3"/>
    <w:rsid w:val="000F1606"/>
    <w:rsid w:val="000F26D9"/>
    <w:rsid w:val="000F3815"/>
    <w:rsid w:val="000F74F5"/>
    <w:rsid w:val="0010018B"/>
    <w:rsid w:val="00101B3E"/>
    <w:rsid w:val="00101CF0"/>
    <w:rsid w:val="001025D9"/>
    <w:rsid w:val="001028CA"/>
    <w:rsid w:val="00103228"/>
    <w:rsid w:val="001033CF"/>
    <w:rsid w:val="00105372"/>
    <w:rsid w:val="00107D86"/>
    <w:rsid w:val="00114176"/>
    <w:rsid w:val="001142A2"/>
    <w:rsid w:val="001145E2"/>
    <w:rsid w:val="00114EB9"/>
    <w:rsid w:val="00114EF0"/>
    <w:rsid w:val="001154B2"/>
    <w:rsid w:val="00121BA2"/>
    <w:rsid w:val="00122880"/>
    <w:rsid w:val="00124608"/>
    <w:rsid w:val="0012468A"/>
    <w:rsid w:val="00124A33"/>
    <w:rsid w:val="00125A83"/>
    <w:rsid w:val="00125B3A"/>
    <w:rsid w:val="00125F7C"/>
    <w:rsid w:val="001262BD"/>
    <w:rsid w:val="001312AD"/>
    <w:rsid w:val="00131E7A"/>
    <w:rsid w:val="00134034"/>
    <w:rsid w:val="0013405F"/>
    <w:rsid w:val="0013448C"/>
    <w:rsid w:val="00134846"/>
    <w:rsid w:val="00134E19"/>
    <w:rsid w:val="00134F37"/>
    <w:rsid w:val="0013525E"/>
    <w:rsid w:val="00135C37"/>
    <w:rsid w:val="00136C8A"/>
    <w:rsid w:val="00136CCD"/>
    <w:rsid w:val="001373E0"/>
    <w:rsid w:val="00142D63"/>
    <w:rsid w:val="00142E78"/>
    <w:rsid w:val="0014396B"/>
    <w:rsid w:val="0014469B"/>
    <w:rsid w:val="00145BA9"/>
    <w:rsid w:val="001509DE"/>
    <w:rsid w:val="001515E5"/>
    <w:rsid w:val="00151EF3"/>
    <w:rsid w:val="001524F4"/>
    <w:rsid w:val="00152EB0"/>
    <w:rsid w:val="0015319D"/>
    <w:rsid w:val="001537BC"/>
    <w:rsid w:val="00153816"/>
    <w:rsid w:val="00157131"/>
    <w:rsid w:val="00157786"/>
    <w:rsid w:val="00157AC6"/>
    <w:rsid w:val="00157D57"/>
    <w:rsid w:val="00160758"/>
    <w:rsid w:val="001613E4"/>
    <w:rsid w:val="00161E94"/>
    <w:rsid w:val="00162A92"/>
    <w:rsid w:val="00163B31"/>
    <w:rsid w:val="001642DF"/>
    <w:rsid w:val="0016455A"/>
    <w:rsid w:val="00164C1E"/>
    <w:rsid w:val="001671F8"/>
    <w:rsid w:val="00167321"/>
    <w:rsid w:val="00167DA5"/>
    <w:rsid w:val="00172AF6"/>
    <w:rsid w:val="0017368A"/>
    <w:rsid w:val="00173FEC"/>
    <w:rsid w:val="00174A9B"/>
    <w:rsid w:val="00174D60"/>
    <w:rsid w:val="00174E76"/>
    <w:rsid w:val="00176B0A"/>
    <w:rsid w:val="00176CEE"/>
    <w:rsid w:val="00177FAF"/>
    <w:rsid w:val="0018179E"/>
    <w:rsid w:val="00181F77"/>
    <w:rsid w:val="001827C8"/>
    <w:rsid w:val="00182990"/>
    <w:rsid w:val="00184859"/>
    <w:rsid w:val="001849EA"/>
    <w:rsid w:val="001861C3"/>
    <w:rsid w:val="001862C0"/>
    <w:rsid w:val="00186DD8"/>
    <w:rsid w:val="001878A8"/>
    <w:rsid w:val="00187A92"/>
    <w:rsid w:val="00190BB5"/>
    <w:rsid w:val="0019296F"/>
    <w:rsid w:val="00193614"/>
    <w:rsid w:val="00193EF8"/>
    <w:rsid w:val="001943B0"/>
    <w:rsid w:val="00195CF1"/>
    <w:rsid w:val="0019614C"/>
    <w:rsid w:val="001A1F45"/>
    <w:rsid w:val="001A4988"/>
    <w:rsid w:val="001A5004"/>
    <w:rsid w:val="001A59E5"/>
    <w:rsid w:val="001A7258"/>
    <w:rsid w:val="001A7A23"/>
    <w:rsid w:val="001A7AB3"/>
    <w:rsid w:val="001B0D53"/>
    <w:rsid w:val="001B13FE"/>
    <w:rsid w:val="001B24EC"/>
    <w:rsid w:val="001B3622"/>
    <w:rsid w:val="001B3DE6"/>
    <w:rsid w:val="001B7547"/>
    <w:rsid w:val="001B7667"/>
    <w:rsid w:val="001C00F3"/>
    <w:rsid w:val="001C04C5"/>
    <w:rsid w:val="001C1125"/>
    <w:rsid w:val="001C1753"/>
    <w:rsid w:val="001C457C"/>
    <w:rsid w:val="001D133C"/>
    <w:rsid w:val="001D2C64"/>
    <w:rsid w:val="001D3795"/>
    <w:rsid w:val="001D6190"/>
    <w:rsid w:val="001D699B"/>
    <w:rsid w:val="001E02F5"/>
    <w:rsid w:val="001E0A74"/>
    <w:rsid w:val="001E37B6"/>
    <w:rsid w:val="001E391A"/>
    <w:rsid w:val="001E4554"/>
    <w:rsid w:val="001E7778"/>
    <w:rsid w:val="001F0B72"/>
    <w:rsid w:val="001F14DF"/>
    <w:rsid w:val="001F1F3A"/>
    <w:rsid w:val="001F356E"/>
    <w:rsid w:val="001F5EC1"/>
    <w:rsid w:val="001F5EF7"/>
    <w:rsid w:val="001F658E"/>
    <w:rsid w:val="001F789A"/>
    <w:rsid w:val="001F78FE"/>
    <w:rsid w:val="001F7F1C"/>
    <w:rsid w:val="002016DC"/>
    <w:rsid w:val="00201706"/>
    <w:rsid w:val="0020416D"/>
    <w:rsid w:val="00204568"/>
    <w:rsid w:val="002051E7"/>
    <w:rsid w:val="00205662"/>
    <w:rsid w:val="00205F41"/>
    <w:rsid w:val="002060A2"/>
    <w:rsid w:val="00206271"/>
    <w:rsid w:val="00206AF5"/>
    <w:rsid w:val="0020734F"/>
    <w:rsid w:val="00210024"/>
    <w:rsid w:val="00211B08"/>
    <w:rsid w:val="00212A38"/>
    <w:rsid w:val="0021377B"/>
    <w:rsid w:val="002143B8"/>
    <w:rsid w:val="002143F8"/>
    <w:rsid w:val="002170EC"/>
    <w:rsid w:val="00217FF4"/>
    <w:rsid w:val="00220322"/>
    <w:rsid w:val="0022063E"/>
    <w:rsid w:val="002226AE"/>
    <w:rsid w:val="00223C05"/>
    <w:rsid w:val="00224601"/>
    <w:rsid w:val="00224649"/>
    <w:rsid w:val="00224D0E"/>
    <w:rsid w:val="00225DA7"/>
    <w:rsid w:val="00227440"/>
    <w:rsid w:val="002275F6"/>
    <w:rsid w:val="002308DA"/>
    <w:rsid w:val="00230BEA"/>
    <w:rsid w:val="00230E8A"/>
    <w:rsid w:val="0023128E"/>
    <w:rsid w:val="00231BFF"/>
    <w:rsid w:val="002337CC"/>
    <w:rsid w:val="00233EE9"/>
    <w:rsid w:val="00234B99"/>
    <w:rsid w:val="00234CF9"/>
    <w:rsid w:val="00235207"/>
    <w:rsid w:val="0023750F"/>
    <w:rsid w:val="002378CE"/>
    <w:rsid w:val="0023799B"/>
    <w:rsid w:val="00244B8D"/>
    <w:rsid w:val="002451D0"/>
    <w:rsid w:val="00245393"/>
    <w:rsid w:val="00245D58"/>
    <w:rsid w:val="00246AAF"/>
    <w:rsid w:val="00246EB8"/>
    <w:rsid w:val="00247882"/>
    <w:rsid w:val="00250881"/>
    <w:rsid w:val="0025367E"/>
    <w:rsid w:val="00253928"/>
    <w:rsid w:val="00254085"/>
    <w:rsid w:val="00255538"/>
    <w:rsid w:val="00255F69"/>
    <w:rsid w:val="002628E1"/>
    <w:rsid w:val="00262AAB"/>
    <w:rsid w:val="002637C8"/>
    <w:rsid w:val="0026469C"/>
    <w:rsid w:val="00266C51"/>
    <w:rsid w:val="002728B6"/>
    <w:rsid w:val="00274991"/>
    <w:rsid w:val="00275BB2"/>
    <w:rsid w:val="00276A58"/>
    <w:rsid w:val="00276B87"/>
    <w:rsid w:val="00277E6C"/>
    <w:rsid w:val="00280A68"/>
    <w:rsid w:val="00281236"/>
    <w:rsid w:val="00283C7E"/>
    <w:rsid w:val="0028476F"/>
    <w:rsid w:val="00285787"/>
    <w:rsid w:val="00285FA9"/>
    <w:rsid w:val="00286319"/>
    <w:rsid w:val="00286507"/>
    <w:rsid w:val="002866C3"/>
    <w:rsid w:val="0029202F"/>
    <w:rsid w:val="00295FB1"/>
    <w:rsid w:val="002962AB"/>
    <w:rsid w:val="002962D6"/>
    <w:rsid w:val="00296490"/>
    <w:rsid w:val="00297B2C"/>
    <w:rsid w:val="002A070C"/>
    <w:rsid w:val="002A1027"/>
    <w:rsid w:val="002A1E59"/>
    <w:rsid w:val="002A41FD"/>
    <w:rsid w:val="002A5D8E"/>
    <w:rsid w:val="002A71ED"/>
    <w:rsid w:val="002B3748"/>
    <w:rsid w:val="002B3BF1"/>
    <w:rsid w:val="002B3E56"/>
    <w:rsid w:val="002B4C9F"/>
    <w:rsid w:val="002B55F1"/>
    <w:rsid w:val="002B69A8"/>
    <w:rsid w:val="002B722A"/>
    <w:rsid w:val="002C0A28"/>
    <w:rsid w:val="002C1A1B"/>
    <w:rsid w:val="002C4D05"/>
    <w:rsid w:val="002C6889"/>
    <w:rsid w:val="002C74A6"/>
    <w:rsid w:val="002D254F"/>
    <w:rsid w:val="002D30EE"/>
    <w:rsid w:val="002D3863"/>
    <w:rsid w:val="002D50D7"/>
    <w:rsid w:val="002D5309"/>
    <w:rsid w:val="002D76C5"/>
    <w:rsid w:val="002D7B10"/>
    <w:rsid w:val="002E01C2"/>
    <w:rsid w:val="002E1138"/>
    <w:rsid w:val="002E1F0B"/>
    <w:rsid w:val="002E3BAD"/>
    <w:rsid w:val="002E3CF6"/>
    <w:rsid w:val="002E49D7"/>
    <w:rsid w:val="002E5C9F"/>
    <w:rsid w:val="002E6A6F"/>
    <w:rsid w:val="002E6BDA"/>
    <w:rsid w:val="002E70FE"/>
    <w:rsid w:val="002F086E"/>
    <w:rsid w:val="002F17BB"/>
    <w:rsid w:val="002F3091"/>
    <w:rsid w:val="002F35C4"/>
    <w:rsid w:val="002F3C54"/>
    <w:rsid w:val="002F4278"/>
    <w:rsid w:val="002F4680"/>
    <w:rsid w:val="002F49B0"/>
    <w:rsid w:val="002F72B1"/>
    <w:rsid w:val="002FFB98"/>
    <w:rsid w:val="003009AE"/>
    <w:rsid w:val="00300D69"/>
    <w:rsid w:val="00300F44"/>
    <w:rsid w:val="0030169D"/>
    <w:rsid w:val="00303A30"/>
    <w:rsid w:val="00303D0F"/>
    <w:rsid w:val="00304451"/>
    <w:rsid w:val="003060EB"/>
    <w:rsid w:val="0030636F"/>
    <w:rsid w:val="003116FD"/>
    <w:rsid w:val="00312D5E"/>
    <w:rsid w:val="003148B1"/>
    <w:rsid w:val="003153EB"/>
    <w:rsid w:val="003157B1"/>
    <w:rsid w:val="003157C4"/>
    <w:rsid w:val="00317D2D"/>
    <w:rsid w:val="00317DF2"/>
    <w:rsid w:val="00317E99"/>
    <w:rsid w:val="003214B0"/>
    <w:rsid w:val="00321985"/>
    <w:rsid w:val="00324CDF"/>
    <w:rsid w:val="003267FF"/>
    <w:rsid w:val="00326996"/>
    <w:rsid w:val="00330FA4"/>
    <w:rsid w:val="00334E58"/>
    <w:rsid w:val="00340BAD"/>
    <w:rsid w:val="00345E66"/>
    <w:rsid w:val="00346280"/>
    <w:rsid w:val="003467FF"/>
    <w:rsid w:val="00346FA4"/>
    <w:rsid w:val="00351205"/>
    <w:rsid w:val="003526CF"/>
    <w:rsid w:val="003532A3"/>
    <w:rsid w:val="003537E3"/>
    <w:rsid w:val="00353F67"/>
    <w:rsid w:val="003550B7"/>
    <w:rsid w:val="00356C42"/>
    <w:rsid w:val="00361044"/>
    <w:rsid w:val="00361AFA"/>
    <w:rsid w:val="003629BD"/>
    <w:rsid w:val="003632D6"/>
    <w:rsid w:val="0036592A"/>
    <w:rsid w:val="00366E1C"/>
    <w:rsid w:val="00367805"/>
    <w:rsid w:val="00367DDD"/>
    <w:rsid w:val="00372F74"/>
    <w:rsid w:val="00373203"/>
    <w:rsid w:val="00374242"/>
    <w:rsid w:val="00374674"/>
    <w:rsid w:val="00374B74"/>
    <w:rsid w:val="00375065"/>
    <w:rsid w:val="00376C3F"/>
    <w:rsid w:val="003775EA"/>
    <w:rsid w:val="003777AB"/>
    <w:rsid w:val="00377A47"/>
    <w:rsid w:val="00382A4C"/>
    <w:rsid w:val="0038530A"/>
    <w:rsid w:val="00385AD4"/>
    <w:rsid w:val="0038C471"/>
    <w:rsid w:val="00392292"/>
    <w:rsid w:val="00392704"/>
    <w:rsid w:val="00395E0B"/>
    <w:rsid w:val="00395E88"/>
    <w:rsid w:val="0039741D"/>
    <w:rsid w:val="00397BBC"/>
    <w:rsid w:val="003A13FC"/>
    <w:rsid w:val="003A145F"/>
    <w:rsid w:val="003A1BAD"/>
    <w:rsid w:val="003A1DFE"/>
    <w:rsid w:val="003A3E99"/>
    <w:rsid w:val="003A4279"/>
    <w:rsid w:val="003A43CC"/>
    <w:rsid w:val="003A66DB"/>
    <w:rsid w:val="003A7B30"/>
    <w:rsid w:val="003B356B"/>
    <w:rsid w:val="003B477F"/>
    <w:rsid w:val="003C1C72"/>
    <w:rsid w:val="003C24A9"/>
    <w:rsid w:val="003C2E7B"/>
    <w:rsid w:val="003C54C9"/>
    <w:rsid w:val="003C6026"/>
    <w:rsid w:val="003C62FD"/>
    <w:rsid w:val="003C6531"/>
    <w:rsid w:val="003C658A"/>
    <w:rsid w:val="003C7F62"/>
    <w:rsid w:val="003D021F"/>
    <w:rsid w:val="003D244D"/>
    <w:rsid w:val="003D455E"/>
    <w:rsid w:val="003D47A0"/>
    <w:rsid w:val="003D50C7"/>
    <w:rsid w:val="003D5B9A"/>
    <w:rsid w:val="003D5E35"/>
    <w:rsid w:val="003D6087"/>
    <w:rsid w:val="003D655F"/>
    <w:rsid w:val="003D71B6"/>
    <w:rsid w:val="003D762D"/>
    <w:rsid w:val="003E1162"/>
    <w:rsid w:val="003E176A"/>
    <w:rsid w:val="003E2420"/>
    <w:rsid w:val="003E2933"/>
    <w:rsid w:val="003E480F"/>
    <w:rsid w:val="003E4864"/>
    <w:rsid w:val="003E4F46"/>
    <w:rsid w:val="003E6E22"/>
    <w:rsid w:val="003E71F2"/>
    <w:rsid w:val="003F18F7"/>
    <w:rsid w:val="003F374A"/>
    <w:rsid w:val="003F693A"/>
    <w:rsid w:val="003F7224"/>
    <w:rsid w:val="00400D79"/>
    <w:rsid w:val="0040398C"/>
    <w:rsid w:val="00410318"/>
    <w:rsid w:val="00410E86"/>
    <w:rsid w:val="00411DBF"/>
    <w:rsid w:val="004123BC"/>
    <w:rsid w:val="0041249D"/>
    <w:rsid w:val="004124E8"/>
    <w:rsid w:val="004131AB"/>
    <w:rsid w:val="004134A0"/>
    <w:rsid w:val="00414D29"/>
    <w:rsid w:val="00414E77"/>
    <w:rsid w:val="0041545F"/>
    <w:rsid w:val="00416F0D"/>
    <w:rsid w:val="004176F5"/>
    <w:rsid w:val="00420BAA"/>
    <w:rsid w:val="00421971"/>
    <w:rsid w:val="00421B22"/>
    <w:rsid w:val="00422325"/>
    <w:rsid w:val="00422719"/>
    <w:rsid w:val="00422CE7"/>
    <w:rsid w:val="0042401A"/>
    <w:rsid w:val="00424832"/>
    <w:rsid w:val="00425A98"/>
    <w:rsid w:val="00425D46"/>
    <w:rsid w:val="004263BD"/>
    <w:rsid w:val="004265FE"/>
    <w:rsid w:val="0042766B"/>
    <w:rsid w:val="00427D21"/>
    <w:rsid w:val="004301B3"/>
    <w:rsid w:val="00430FB3"/>
    <w:rsid w:val="0043615C"/>
    <w:rsid w:val="00437527"/>
    <w:rsid w:val="004379B0"/>
    <w:rsid w:val="004425DA"/>
    <w:rsid w:val="004426B5"/>
    <w:rsid w:val="0044368A"/>
    <w:rsid w:val="004439F8"/>
    <w:rsid w:val="00444A1F"/>
    <w:rsid w:val="0044793D"/>
    <w:rsid w:val="00451570"/>
    <w:rsid w:val="004534CC"/>
    <w:rsid w:val="00455AEA"/>
    <w:rsid w:val="004560F2"/>
    <w:rsid w:val="00456812"/>
    <w:rsid w:val="00456C68"/>
    <w:rsid w:val="00457FB8"/>
    <w:rsid w:val="00460301"/>
    <w:rsid w:val="00461036"/>
    <w:rsid w:val="004613F1"/>
    <w:rsid w:val="0046282F"/>
    <w:rsid w:val="00462B10"/>
    <w:rsid w:val="004644C2"/>
    <w:rsid w:val="00466280"/>
    <w:rsid w:val="00466E14"/>
    <w:rsid w:val="00467DBC"/>
    <w:rsid w:val="00467F9C"/>
    <w:rsid w:val="00470B6F"/>
    <w:rsid w:val="00471869"/>
    <w:rsid w:val="00474CC6"/>
    <w:rsid w:val="004752C5"/>
    <w:rsid w:val="00475A76"/>
    <w:rsid w:val="00480A13"/>
    <w:rsid w:val="00480E4A"/>
    <w:rsid w:val="004823B1"/>
    <w:rsid w:val="00483F66"/>
    <w:rsid w:val="0048471A"/>
    <w:rsid w:val="00485AAE"/>
    <w:rsid w:val="00485D72"/>
    <w:rsid w:val="00490328"/>
    <w:rsid w:val="00490391"/>
    <w:rsid w:val="00490854"/>
    <w:rsid w:val="00490D47"/>
    <w:rsid w:val="0049185F"/>
    <w:rsid w:val="00493049"/>
    <w:rsid w:val="004950FC"/>
    <w:rsid w:val="004A0DD2"/>
    <w:rsid w:val="004A2008"/>
    <w:rsid w:val="004A2122"/>
    <w:rsid w:val="004A2FC7"/>
    <w:rsid w:val="004A3FA2"/>
    <w:rsid w:val="004A465C"/>
    <w:rsid w:val="004A4BFC"/>
    <w:rsid w:val="004A6AD5"/>
    <w:rsid w:val="004A6E11"/>
    <w:rsid w:val="004B4157"/>
    <w:rsid w:val="004B5E15"/>
    <w:rsid w:val="004B6AA2"/>
    <w:rsid w:val="004B7AA3"/>
    <w:rsid w:val="004B7F03"/>
    <w:rsid w:val="004C0167"/>
    <w:rsid w:val="004C357D"/>
    <w:rsid w:val="004D08B2"/>
    <w:rsid w:val="004D0EA8"/>
    <w:rsid w:val="004D131D"/>
    <w:rsid w:val="004D243C"/>
    <w:rsid w:val="004D3595"/>
    <w:rsid w:val="004D5A2B"/>
    <w:rsid w:val="004D6C78"/>
    <w:rsid w:val="004D74AD"/>
    <w:rsid w:val="004E061D"/>
    <w:rsid w:val="004E0A8E"/>
    <w:rsid w:val="004E10A1"/>
    <w:rsid w:val="004E1B01"/>
    <w:rsid w:val="004E1B3E"/>
    <w:rsid w:val="004E1C0A"/>
    <w:rsid w:val="004E2227"/>
    <w:rsid w:val="004E3161"/>
    <w:rsid w:val="004E36A6"/>
    <w:rsid w:val="004E431B"/>
    <w:rsid w:val="004E4782"/>
    <w:rsid w:val="004E5C7A"/>
    <w:rsid w:val="004E5EA8"/>
    <w:rsid w:val="004F0472"/>
    <w:rsid w:val="004F10C5"/>
    <w:rsid w:val="004F20A0"/>
    <w:rsid w:val="004F28C3"/>
    <w:rsid w:val="004F416E"/>
    <w:rsid w:val="004F66D6"/>
    <w:rsid w:val="004F6921"/>
    <w:rsid w:val="004F7CE2"/>
    <w:rsid w:val="005020AB"/>
    <w:rsid w:val="0050383A"/>
    <w:rsid w:val="005050A4"/>
    <w:rsid w:val="00505333"/>
    <w:rsid w:val="005067B4"/>
    <w:rsid w:val="00506ADA"/>
    <w:rsid w:val="00507918"/>
    <w:rsid w:val="00510563"/>
    <w:rsid w:val="00512AA1"/>
    <w:rsid w:val="005149A3"/>
    <w:rsid w:val="00516551"/>
    <w:rsid w:val="00520A88"/>
    <w:rsid w:val="0052181B"/>
    <w:rsid w:val="00523398"/>
    <w:rsid w:val="0052495C"/>
    <w:rsid w:val="00524986"/>
    <w:rsid w:val="00526706"/>
    <w:rsid w:val="00526780"/>
    <w:rsid w:val="00526B58"/>
    <w:rsid w:val="00530078"/>
    <w:rsid w:val="00531542"/>
    <w:rsid w:val="005319E8"/>
    <w:rsid w:val="00531AE8"/>
    <w:rsid w:val="005327A6"/>
    <w:rsid w:val="00532D5E"/>
    <w:rsid w:val="00533755"/>
    <w:rsid w:val="00533E83"/>
    <w:rsid w:val="00534681"/>
    <w:rsid w:val="005361DD"/>
    <w:rsid w:val="00537A5B"/>
    <w:rsid w:val="00542918"/>
    <w:rsid w:val="00544276"/>
    <w:rsid w:val="005445B3"/>
    <w:rsid w:val="00544A87"/>
    <w:rsid w:val="00544F94"/>
    <w:rsid w:val="005472E7"/>
    <w:rsid w:val="0054740A"/>
    <w:rsid w:val="0055507A"/>
    <w:rsid w:val="00555EE6"/>
    <w:rsid w:val="0055684B"/>
    <w:rsid w:val="00557484"/>
    <w:rsid w:val="00560D86"/>
    <w:rsid w:val="005624A3"/>
    <w:rsid w:val="00562EB2"/>
    <w:rsid w:val="00563442"/>
    <w:rsid w:val="00564F62"/>
    <w:rsid w:val="00565B42"/>
    <w:rsid w:val="00566A1B"/>
    <w:rsid w:val="00570739"/>
    <w:rsid w:val="00572A95"/>
    <w:rsid w:val="00573C4C"/>
    <w:rsid w:val="00573DB6"/>
    <w:rsid w:val="005751BE"/>
    <w:rsid w:val="00575B7A"/>
    <w:rsid w:val="0057628D"/>
    <w:rsid w:val="00576421"/>
    <w:rsid w:val="00580F83"/>
    <w:rsid w:val="00581ADB"/>
    <w:rsid w:val="00582251"/>
    <w:rsid w:val="0058316C"/>
    <w:rsid w:val="00583901"/>
    <w:rsid w:val="00584954"/>
    <w:rsid w:val="00585E3E"/>
    <w:rsid w:val="005864E1"/>
    <w:rsid w:val="005866C0"/>
    <w:rsid w:val="00586F43"/>
    <w:rsid w:val="005876F0"/>
    <w:rsid w:val="00591134"/>
    <w:rsid w:val="005934D8"/>
    <w:rsid w:val="00593CDF"/>
    <w:rsid w:val="005960EE"/>
    <w:rsid w:val="00596F58"/>
    <w:rsid w:val="00597F03"/>
    <w:rsid w:val="005A21A5"/>
    <w:rsid w:val="005A2E34"/>
    <w:rsid w:val="005A4E15"/>
    <w:rsid w:val="005A5F4D"/>
    <w:rsid w:val="005A7169"/>
    <w:rsid w:val="005A75F6"/>
    <w:rsid w:val="005B081A"/>
    <w:rsid w:val="005B23B0"/>
    <w:rsid w:val="005B3934"/>
    <w:rsid w:val="005B403D"/>
    <w:rsid w:val="005B410A"/>
    <w:rsid w:val="005B4E97"/>
    <w:rsid w:val="005C0045"/>
    <w:rsid w:val="005C0FA1"/>
    <w:rsid w:val="005C4CE6"/>
    <w:rsid w:val="005D17AF"/>
    <w:rsid w:val="005D17E2"/>
    <w:rsid w:val="005D399E"/>
    <w:rsid w:val="005D430D"/>
    <w:rsid w:val="005D5790"/>
    <w:rsid w:val="005D6185"/>
    <w:rsid w:val="005E0132"/>
    <w:rsid w:val="005E0E7A"/>
    <w:rsid w:val="005E4D2D"/>
    <w:rsid w:val="005E5539"/>
    <w:rsid w:val="005E5E4F"/>
    <w:rsid w:val="005E5FCE"/>
    <w:rsid w:val="005E65A9"/>
    <w:rsid w:val="005E7724"/>
    <w:rsid w:val="005E77B7"/>
    <w:rsid w:val="005F0104"/>
    <w:rsid w:val="005F0572"/>
    <w:rsid w:val="005F65C7"/>
    <w:rsid w:val="005F65DB"/>
    <w:rsid w:val="005F690D"/>
    <w:rsid w:val="005F7628"/>
    <w:rsid w:val="00600E5C"/>
    <w:rsid w:val="00601E62"/>
    <w:rsid w:val="00602638"/>
    <w:rsid w:val="00602F79"/>
    <w:rsid w:val="0060584A"/>
    <w:rsid w:val="00606367"/>
    <w:rsid w:val="00606770"/>
    <w:rsid w:val="00607F22"/>
    <w:rsid w:val="006114F9"/>
    <w:rsid w:val="006122BA"/>
    <w:rsid w:val="006149A3"/>
    <w:rsid w:val="00614AA8"/>
    <w:rsid w:val="00616901"/>
    <w:rsid w:val="0061698D"/>
    <w:rsid w:val="00621056"/>
    <w:rsid w:val="00621928"/>
    <w:rsid w:val="006230A2"/>
    <w:rsid w:val="0062780E"/>
    <w:rsid w:val="00632E37"/>
    <w:rsid w:val="00636195"/>
    <w:rsid w:val="00637D6B"/>
    <w:rsid w:val="00640240"/>
    <w:rsid w:val="00640A15"/>
    <w:rsid w:val="00640B21"/>
    <w:rsid w:val="006433A9"/>
    <w:rsid w:val="00646F7E"/>
    <w:rsid w:val="00647061"/>
    <w:rsid w:val="006503CC"/>
    <w:rsid w:val="006511E0"/>
    <w:rsid w:val="006517E5"/>
    <w:rsid w:val="00652C51"/>
    <w:rsid w:val="00654030"/>
    <w:rsid w:val="00654205"/>
    <w:rsid w:val="0065424E"/>
    <w:rsid w:val="00654F0F"/>
    <w:rsid w:val="006550AD"/>
    <w:rsid w:val="006571F9"/>
    <w:rsid w:val="00660BE0"/>
    <w:rsid w:val="00662E7D"/>
    <w:rsid w:val="006650B5"/>
    <w:rsid w:val="00665C42"/>
    <w:rsid w:val="00667899"/>
    <w:rsid w:val="00670C7D"/>
    <w:rsid w:val="0067162D"/>
    <w:rsid w:val="0067187C"/>
    <w:rsid w:val="006729ED"/>
    <w:rsid w:val="00672C16"/>
    <w:rsid w:val="00673B50"/>
    <w:rsid w:val="0067592E"/>
    <w:rsid w:val="00677127"/>
    <w:rsid w:val="006814D8"/>
    <w:rsid w:val="006818EA"/>
    <w:rsid w:val="00681D64"/>
    <w:rsid w:val="00681D8C"/>
    <w:rsid w:val="00681F2E"/>
    <w:rsid w:val="0068621D"/>
    <w:rsid w:val="00686697"/>
    <w:rsid w:val="00687961"/>
    <w:rsid w:val="00687BEC"/>
    <w:rsid w:val="0069018B"/>
    <w:rsid w:val="00692BCF"/>
    <w:rsid w:val="00693C9A"/>
    <w:rsid w:val="0069434B"/>
    <w:rsid w:val="00695201"/>
    <w:rsid w:val="00697070"/>
    <w:rsid w:val="00697198"/>
    <w:rsid w:val="00697942"/>
    <w:rsid w:val="006A000B"/>
    <w:rsid w:val="006A125B"/>
    <w:rsid w:val="006A1DAA"/>
    <w:rsid w:val="006A23A3"/>
    <w:rsid w:val="006A2A6A"/>
    <w:rsid w:val="006A5AD4"/>
    <w:rsid w:val="006A6F26"/>
    <w:rsid w:val="006B2290"/>
    <w:rsid w:val="006B25C7"/>
    <w:rsid w:val="006B3A5D"/>
    <w:rsid w:val="006B5892"/>
    <w:rsid w:val="006B5BF0"/>
    <w:rsid w:val="006B5E3B"/>
    <w:rsid w:val="006B7423"/>
    <w:rsid w:val="006B7D3D"/>
    <w:rsid w:val="006C0299"/>
    <w:rsid w:val="006C0A60"/>
    <w:rsid w:val="006C1B3D"/>
    <w:rsid w:val="006C1FA6"/>
    <w:rsid w:val="006C3C89"/>
    <w:rsid w:val="006C40A9"/>
    <w:rsid w:val="006C583D"/>
    <w:rsid w:val="006C632C"/>
    <w:rsid w:val="006C76DE"/>
    <w:rsid w:val="006C7D9B"/>
    <w:rsid w:val="006D0183"/>
    <w:rsid w:val="006D51F1"/>
    <w:rsid w:val="006D5F34"/>
    <w:rsid w:val="006D7B8E"/>
    <w:rsid w:val="006D7F94"/>
    <w:rsid w:val="006E21E0"/>
    <w:rsid w:val="006E2893"/>
    <w:rsid w:val="006E2BA4"/>
    <w:rsid w:val="006E554E"/>
    <w:rsid w:val="006E6ECA"/>
    <w:rsid w:val="006E6F5E"/>
    <w:rsid w:val="006F15C4"/>
    <w:rsid w:val="006F1973"/>
    <w:rsid w:val="006F2943"/>
    <w:rsid w:val="006F30B5"/>
    <w:rsid w:val="006F4D14"/>
    <w:rsid w:val="006F4FE1"/>
    <w:rsid w:val="006F590C"/>
    <w:rsid w:val="006F5EF3"/>
    <w:rsid w:val="006F6A09"/>
    <w:rsid w:val="006F6A74"/>
    <w:rsid w:val="006F7C0C"/>
    <w:rsid w:val="00700063"/>
    <w:rsid w:val="007001EB"/>
    <w:rsid w:val="00702017"/>
    <w:rsid w:val="00702B63"/>
    <w:rsid w:val="0070463F"/>
    <w:rsid w:val="0070567C"/>
    <w:rsid w:val="0070630C"/>
    <w:rsid w:val="00710F56"/>
    <w:rsid w:val="007116D3"/>
    <w:rsid w:val="007127CF"/>
    <w:rsid w:val="00712A79"/>
    <w:rsid w:val="00712D7B"/>
    <w:rsid w:val="00715B08"/>
    <w:rsid w:val="00716338"/>
    <w:rsid w:val="00716ABF"/>
    <w:rsid w:val="00716C54"/>
    <w:rsid w:val="00716EAD"/>
    <w:rsid w:val="00717D88"/>
    <w:rsid w:val="007204E2"/>
    <w:rsid w:val="007219B6"/>
    <w:rsid w:val="007219D1"/>
    <w:rsid w:val="00724B85"/>
    <w:rsid w:val="00725CB6"/>
    <w:rsid w:val="0072629E"/>
    <w:rsid w:val="00726F51"/>
    <w:rsid w:val="00731D55"/>
    <w:rsid w:val="0073369A"/>
    <w:rsid w:val="007337BD"/>
    <w:rsid w:val="0073531A"/>
    <w:rsid w:val="007360EA"/>
    <w:rsid w:val="00740734"/>
    <w:rsid w:val="007430D9"/>
    <w:rsid w:val="007452C6"/>
    <w:rsid w:val="00746518"/>
    <w:rsid w:val="007471A4"/>
    <w:rsid w:val="007471EA"/>
    <w:rsid w:val="007504D0"/>
    <w:rsid w:val="00750EDA"/>
    <w:rsid w:val="007515D9"/>
    <w:rsid w:val="00751DFF"/>
    <w:rsid w:val="007526C7"/>
    <w:rsid w:val="0075272F"/>
    <w:rsid w:val="00753834"/>
    <w:rsid w:val="007559AB"/>
    <w:rsid w:val="007566CD"/>
    <w:rsid w:val="00756B8F"/>
    <w:rsid w:val="00756C5D"/>
    <w:rsid w:val="0075727B"/>
    <w:rsid w:val="00760330"/>
    <w:rsid w:val="00760737"/>
    <w:rsid w:val="00760B14"/>
    <w:rsid w:val="007638C3"/>
    <w:rsid w:val="00763FE0"/>
    <w:rsid w:val="00764197"/>
    <w:rsid w:val="0076502A"/>
    <w:rsid w:val="00771A7E"/>
    <w:rsid w:val="0077250B"/>
    <w:rsid w:val="00772FBB"/>
    <w:rsid w:val="007749B3"/>
    <w:rsid w:val="007777AD"/>
    <w:rsid w:val="00777B13"/>
    <w:rsid w:val="0078027A"/>
    <w:rsid w:val="00784324"/>
    <w:rsid w:val="007852F0"/>
    <w:rsid w:val="007853F5"/>
    <w:rsid w:val="00785884"/>
    <w:rsid w:val="00786056"/>
    <w:rsid w:val="00786398"/>
    <w:rsid w:val="007876AE"/>
    <w:rsid w:val="00787770"/>
    <w:rsid w:val="00787BA5"/>
    <w:rsid w:val="00787D9F"/>
    <w:rsid w:val="00790F02"/>
    <w:rsid w:val="00791F0E"/>
    <w:rsid w:val="0079392C"/>
    <w:rsid w:val="007942D3"/>
    <w:rsid w:val="0079588F"/>
    <w:rsid w:val="00796308"/>
    <w:rsid w:val="00796F51"/>
    <w:rsid w:val="00797ED4"/>
    <w:rsid w:val="007A1287"/>
    <w:rsid w:val="007A13BC"/>
    <w:rsid w:val="007A29BC"/>
    <w:rsid w:val="007A45D7"/>
    <w:rsid w:val="007A5625"/>
    <w:rsid w:val="007A5A48"/>
    <w:rsid w:val="007A71BD"/>
    <w:rsid w:val="007B1B9E"/>
    <w:rsid w:val="007B2099"/>
    <w:rsid w:val="007B20D7"/>
    <w:rsid w:val="007B27EB"/>
    <w:rsid w:val="007B3A70"/>
    <w:rsid w:val="007B6C09"/>
    <w:rsid w:val="007B7741"/>
    <w:rsid w:val="007C02F7"/>
    <w:rsid w:val="007C0B38"/>
    <w:rsid w:val="007C1A76"/>
    <w:rsid w:val="007C293A"/>
    <w:rsid w:val="007C401D"/>
    <w:rsid w:val="007C45A8"/>
    <w:rsid w:val="007C4774"/>
    <w:rsid w:val="007C5532"/>
    <w:rsid w:val="007C7777"/>
    <w:rsid w:val="007D08EF"/>
    <w:rsid w:val="007D0CDE"/>
    <w:rsid w:val="007D1A92"/>
    <w:rsid w:val="007D4BC9"/>
    <w:rsid w:val="007D566E"/>
    <w:rsid w:val="007D67B8"/>
    <w:rsid w:val="007D6B49"/>
    <w:rsid w:val="007E09DA"/>
    <w:rsid w:val="007E0DCB"/>
    <w:rsid w:val="007E20D1"/>
    <w:rsid w:val="007E2EC3"/>
    <w:rsid w:val="007E4F65"/>
    <w:rsid w:val="007E69F1"/>
    <w:rsid w:val="007E6D3F"/>
    <w:rsid w:val="007F029B"/>
    <w:rsid w:val="007F1523"/>
    <w:rsid w:val="007F1562"/>
    <w:rsid w:val="007F2065"/>
    <w:rsid w:val="007F2131"/>
    <w:rsid w:val="007F2C69"/>
    <w:rsid w:val="007F5470"/>
    <w:rsid w:val="007F6939"/>
    <w:rsid w:val="007F6D64"/>
    <w:rsid w:val="007F7727"/>
    <w:rsid w:val="00800BEC"/>
    <w:rsid w:val="008011A4"/>
    <w:rsid w:val="00802B10"/>
    <w:rsid w:val="00803795"/>
    <w:rsid w:val="00805CFC"/>
    <w:rsid w:val="008065CB"/>
    <w:rsid w:val="00806A81"/>
    <w:rsid w:val="00806B98"/>
    <w:rsid w:val="0080792D"/>
    <w:rsid w:val="00810A55"/>
    <w:rsid w:val="00810C04"/>
    <w:rsid w:val="00812502"/>
    <w:rsid w:val="00813DAA"/>
    <w:rsid w:val="008163E1"/>
    <w:rsid w:val="00817809"/>
    <w:rsid w:val="008178B6"/>
    <w:rsid w:val="0081795B"/>
    <w:rsid w:val="00822D3E"/>
    <w:rsid w:val="0082317C"/>
    <w:rsid w:val="00825AD7"/>
    <w:rsid w:val="00825BFB"/>
    <w:rsid w:val="00826184"/>
    <w:rsid w:val="00827747"/>
    <w:rsid w:val="0082799D"/>
    <w:rsid w:val="00832418"/>
    <w:rsid w:val="00834C78"/>
    <w:rsid w:val="008359D8"/>
    <w:rsid w:val="00840902"/>
    <w:rsid w:val="00841042"/>
    <w:rsid w:val="00845582"/>
    <w:rsid w:val="008459FC"/>
    <w:rsid w:val="00845A8E"/>
    <w:rsid w:val="00845E01"/>
    <w:rsid w:val="00846B21"/>
    <w:rsid w:val="00846EEA"/>
    <w:rsid w:val="00851ABA"/>
    <w:rsid w:val="008523F1"/>
    <w:rsid w:val="008555D5"/>
    <w:rsid w:val="008557B0"/>
    <w:rsid w:val="00855C6D"/>
    <w:rsid w:val="008606C9"/>
    <w:rsid w:val="00862D54"/>
    <w:rsid w:val="00863400"/>
    <w:rsid w:val="00863DB1"/>
    <w:rsid w:val="00864900"/>
    <w:rsid w:val="00865B74"/>
    <w:rsid w:val="008664F0"/>
    <w:rsid w:val="008665F3"/>
    <w:rsid w:val="00867F71"/>
    <w:rsid w:val="00870319"/>
    <w:rsid w:val="0087262F"/>
    <w:rsid w:val="0087419B"/>
    <w:rsid w:val="00874510"/>
    <w:rsid w:val="00874ED2"/>
    <w:rsid w:val="0087708E"/>
    <w:rsid w:val="00880085"/>
    <w:rsid w:val="00880256"/>
    <w:rsid w:val="00884A8D"/>
    <w:rsid w:val="00884C3D"/>
    <w:rsid w:val="00885FE3"/>
    <w:rsid w:val="0088621D"/>
    <w:rsid w:val="00887244"/>
    <w:rsid w:val="008902F0"/>
    <w:rsid w:val="0089311F"/>
    <w:rsid w:val="00893126"/>
    <w:rsid w:val="00894A2A"/>
    <w:rsid w:val="00895E99"/>
    <w:rsid w:val="008974F0"/>
    <w:rsid w:val="008A130F"/>
    <w:rsid w:val="008A1BB6"/>
    <w:rsid w:val="008A3E4E"/>
    <w:rsid w:val="008A53CB"/>
    <w:rsid w:val="008A7610"/>
    <w:rsid w:val="008B012A"/>
    <w:rsid w:val="008B04C5"/>
    <w:rsid w:val="008B08AC"/>
    <w:rsid w:val="008B08C6"/>
    <w:rsid w:val="008B2C6E"/>
    <w:rsid w:val="008B4071"/>
    <w:rsid w:val="008B44FE"/>
    <w:rsid w:val="008B600A"/>
    <w:rsid w:val="008B67B7"/>
    <w:rsid w:val="008B6B78"/>
    <w:rsid w:val="008C083C"/>
    <w:rsid w:val="008C2EFF"/>
    <w:rsid w:val="008C4B49"/>
    <w:rsid w:val="008C53C4"/>
    <w:rsid w:val="008C652A"/>
    <w:rsid w:val="008C6619"/>
    <w:rsid w:val="008C7DFC"/>
    <w:rsid w:val="008D17B5"/>
    <w:rsid w:val="008D1FF8"/>
    <w:rsid w:val="008D2894"/>
    <w:rsid w:val="008D367B"/>
    <w:rsid w:val="008D4C2C"/>
    <w:rsid w:val="008D5E7D"/>
    <w:rsid w:val="008D631B"/>
    <w:rsid w:val="008E3203"/>
    <w:rsid w:val="008E3C9F"/>
    <w:rsid w:val="008E3EA5"/>
    <w:rsid w:val="008E7DE3"/>
    <w:rsid w:val="008F1051"/>
    <w:rsid w:val="008F3358"/>
    <w:rsid w:val="008F431C"/>
    <w:rsid w:val="008F7F70"/>
    <w:rsid w:val="00900E5C"/>
    <w:rsid w:val="009020CE"/>
    <w:rsid w:val="00903B30"/>
    <w:rsid w:val="00903DE2"/>
    <w:rsid w:val="00903FEE"/>
    <w:rsid w:val="0090407F"/>
    <w:rsid w:val="0090553D"/>
    <w:rsid w:val="009065E4"/>
    <w:rsid w:val="00906E17"/>
    <w:rsid w:val="00907F13"/>
    <w:rsid w:val="009102A8"/>
    <w:rsid w:val="0091050E"/>
    <w:rsid w:val="009122FC"/>
    <w:rsid w:val="00913FD4"/>
    <w:rsid w:val="009146B2"/>
    <w:rsid w:val="009158E7"/>
    <w:rsid w:val="00915A3E"/>
    <w:rsid w:val="00915DE2"/>
    <w:rsid w:val="009161FF"/>
    <w:rsid w:val="009179E2"/>
    <w:rsid w:val="00920509"/>
    <w:rsid w:val="009236FC"/>
    <w:rsid w:val="00926B4D"/>
    <w:rsid w:val="00926D09"/>
    <w:rsid w:val="009271B8"/>
    <w:rsid w:val="00930313"/>
    <w:rsid w:val="00930BA1"/>
    <w:rsid w:val="00930EAF"/>
    <w:rsid w:val="0093169E"/>
    <w:rsid w:val="00934DAB"/>
    <w:rsid w:val="00935399"/>
    <w:rsid w:val="00935E9E"/>
    <w:rsid w:val="00937C71"/>
    <w:rsid w:val="00937FD4"/>
    <w:rsid w:val="00942D0A"/>
    <w:rsid w:val="009431A7"/>
    <w:rsid w:val="0094338C"/>
    <w:rsid w:val="00945123"/>
    <w:rsid w:val="00946339"/>
    <w:rsid w:val="0094661C"/>
    <w:rsid w:val="009505C9"/>
    <w:rsid w:val="00950752"/>
    <w:rsid w:val="00950D2F"/>
    <w:rsid w:val="00952372"/>
    <w:rsid w:val="00952B53"/>
    <w:rsid w:val="00952BA3"/>
    <w:rsid w:val="009547DE"/>
    <w:rsid w:val="0096008E"/>
    <w:rsid w:val="00962071"/>
    <w:rsid w:val="009634D8"/>
    <w:rsid w:val="00964D80"/>
    <w:rsid w:val="00966424"/>
    <w:rsid w:val="00966433"/>
    <w:rsid w:val="0097041B"/>
    <w:rsid w:val="009710A1"/>
    <w:rsid w:val="00971EF4"/>
    <w:rsid w:val="009723F1"/>
    <w:rsid w:val="009737DA"/>
    <w:rsid w:val="00974E7B"/>
    <w:rsid w:val="009768AB"/>
    <w:rsid w:val="00976A2F"/>
    <w:rsid w:val="009817E2"/>
    <w:rsid w:val="00981AED"/>
    <w:rsid w:val="009825EE"/>
    <w:rsid w:val="00987E4D"/>
    <w:rsid w:val="00991753"/>
    <w:rsid w:val="009923A2"/>
    <w:rsid w:val="009952CD"/>
    <w:rsid w:val="00996089"/>
    <w:rsid w:val="00996AC5"/>
    <w:rsid w:val="00996E9E"/>
    <w:rsid w:val="009978FA"/>
    <w:rsid w:val="009A1C1D"/>
    <w:rsid w:val="009A23DE"/>
    <w:rsid w:val="009A5AD0"/>
    <w:rsid w:val="009A6B5B"/>
    <w:rsid w:val="009B218F"/>
    <w:rsid w:val="009B46FD"/>
    <w:rsid w:val="009B59FB"/>
    <w:rsid w:val="009B673A"/>
    <w:rsid w:val="009C0DC5"/>
    <w:rsid w:val="009C2B4C"/>
    <w:rsid w:val="009C2DE6"/>
    <w:rsid w:val="009C35CF"/>
    <w:rsid w:val="009C3D43"/>
    <w:rsid w:val="009C3E17"/>
    <w:rsid w:val="009C57C6"/>
    <w:rsid w:val="009C6296"/>
    <w:rsid w:val="009D2B61"/>
    <w:rsid w:val="009D3059"/>
    <w:rsid w:val="009D36E7"/>
    <w:rsid w:val="009D4B98"/>
    <w:rsid w:val="009D5CB4"/>
    <w:rsid w:val="009D685E"/>
    <w:rsid w:val="009E2B7F"/>
    <w:rsid w:val="009E6CE2"/>
    <w:rsid w:val="009E6FFC"/>
    <w:rsid w:val="009E7EFB"/>
    <w:rsid w:val="009F0393"/>
    <w:rsid w:val="009F0AC5"/>
    <w:rsid w:val="009F122A"/>
    <w:rsid w:val="009F228B"/>
    <w:rsid w:val="009F2A73"/>
    <w:rsid w:val="009F6734"/>
    <w:rsid w:val="009F78C3"/>
    <w:rsid w:val="00A01196"/>
    <w:rsid w:val="00A02FA7"/>
    <w:rsid w:val="00A05636"/>
    <w:rsid w:val="00A100AC"/>
    <w:rsid w:val="00A108E6"/>
    <w:rsid w:val="00A11974"/>
    <w:rsid w:val="00A14875"/>
    <w:rsid w:val="00A172E6"/>
    <w:rsid w:val="00A2080F"/>
    <w:rsid w:val="00A20E5B"/>
    <w:rsid w:val="00A213FC"/>
    <w:rsid w:val="00A22728"/>
    <w:rsid w:val="00A24087"/>
    <w:rsid w:val="00A240AF"/>
    <w:rsid w:val="00A240C6"/>
    <w:rsid w:val="00A251CC"/>
    <w:rsid w:val="00A26A73"/>
    <w:rsid w:val="00A26F1C"/>
    <w:rsid w:val="00A273F8"/>
    <w:rsid w:val="00A27559"/>
    <w:rsid w:val="00A305AB"/>
    <w:rsid w:val="00A310C3"/>
    <w:rsid w:val="00A32AC6"/>
    <w:rsid w:val="00A33E20"/>
    <w:rsid w:val="00A35032"/>
    <w:rsid w:val="00A364B7"/>
    <w:rsid w:val="00A36895"/>
    <w:rsid w:val="00A414DD"/>
    <w:rsid w:val="00A43EE7"/>
    <w:rsid w:val="00A454B8"/>
    <w:rsid w:val="00A479A1"/>
    <w:rsid w:val="00A509B4"/>
    <w:rsid w:val="00A50C43"/>
    <w:rsid w:val="00A526EE"/>
    <w:rsid w:val="00A530E5"/>
    <w:rsid w:val="00A5374F"/>
    <w:rsid w:val="00A53F1C"/>
    <w:rsid w:val="00A547E5"/>
    <w:rsid w:val="00A563D9"/>
    <w:rsid w:val="00A56A3F"/>
    <w:rsid w:val="00A57248"/>
    <w:rsid w:val="00A6163A"/>
    <w:rsid w:val="00A62DB4"/>
    <w:rsid w:val="00A63CE8"/>
    <w:rsid w:val="00A6584E"/>
    <w:rsid w:val="00A6775B"/>
    <w:rsid w:val="00A70083"/>
    <w:rsid w:val="00A71C0F"/>
    <w:rsid w:val="00A72527"/>
    <w:rsid w:val="00A7336F"/>
    <w:rsid w:val="00A75328"/>
    <w:rsid w:val="00A75F5D"/>
    <w:rsid w:val="00A7618A"/>
    <w:rsid w:val="00A76632"/>
    <w:rsid w:val="00A7696E"/>
    <w:rsid w:val="00A76AB6"/>
    <w:rsid w:val="00A76DDD"/>
    <w:rsid w:val="00A80EBA"/>
    <w:rsid w:val="00A81AB4"/>
    <w:rsid w:val="00A8207E"/>
    <w:rsid w:val="00A82170"/>
    <w:rsid w:val="00A83124"/>
    <w:rsid w:val="00A84411"/>
    <w:rsid w:val="00A84983"/>
    <w:rsid w:val="00A90324"/>
    <w:rsid w:val="00A9056B"/>
    <w:rsid w:val="00A90CE7"/>
    <w:rsid w:val="00A90D58"/>
    <w:rsid w:val="00A92109"/>
    <w:rsid w:val="00A94129"/>
    <w:rsid w:val="00A952A9"/>
    <w:rsid w:val="00A96D64"/>
    <w:rsid w:val="00AA08D4"/>
    <w:rsid w:val="00AA0C44"/>
    <w:rsid w:val="00AA25B0"/>
    <w:rsid w:val="00AA260A"/>
    <w:rsid w:val="00AA28C7"/>
    <w:rsid w:val="00AA51E2"/>
    <w:rsid w:val="00AA6697"/>
    <w:rsid w:val="00AA6F92"/>
    <w:rsid w:val="00AB34B3"/>
    <w:rsid w:val="00AB389F"/>
    <w:rsid w:val="00AB54E9"/>
    <w:rsid w:val="00AB6798"/>
    <w:rsid w:val="00AB6934"/>
    <w:rsid w:val="00AB6AE8"/>
    <w:rsid w:val="00AB6B10"/>
    <w:rsid w:val="00AC0656"/>
    <w:rsid w:val="00AC2F63"/>
    <w:rsid w:val="00AC4D76"/>
    <w:rsid w:val="00AC4F60"/>
    <w:rsid w:val="00AC594D"/>
    <w:rsid w:val="00AC60FF"/>
    <w:rsid w:val="00AC6978"/>
    <w:rsid w:val="00AC7934"/>
    <w:rsid w:val="00AD116A"/>
    <w:rsid w:val="00AD291C"/>
    <w:rsid w:val="00AD4B7C"/>
    <w:rsid w:val="00AD5FA3"/>
    <w:rsid w:val="00AD6845"/>
    <w:rsid w:val="00AD7261"/>
    <w:rsid w:val="00AD7A82"/>
    <w:rsid w:val="00AE00CA"/>
    <w:rsid w:val="00AE04DA"/>
    <w:rsid w:val="00AE0F83"/>
    <w:rsid w:val="00AE1100"/>
    <w:rsid w:val="00AE2976"/>
    <w:rsid w:val="00AE4181"/>
    <w:rsid w:val="00AE4A5D"/>
    <w:rsid w:val="00AE50A4"/>
    <w:rsid w:val="00AE5566"/>
    <w:rsid w:val="00AF2926"/>
    <w:rsid w:val="00AF2ACF"/>
    <w:rsid w:val="00AF42DE"/>
    <w:rsid w:val="00AF5190"/>
    <w:rsid w:val="00AF56CB"/>
    <w:rsid w:val="00AF7831"/>
    <w:rsid w:val="00AF7F8B"/>
    <w:rsid w:val="00B01CCF"/>
    <w:rsid w:val="00B02959"/>
    <w:rsid w:val="00B035FD"/>
    <w:rsid w:val="00B03A8C"/>
    <w:rsid w:val="00B04BF5"/>
    <w:rsid w:val="00B063AB"/>
    <w:rsid w:val="00B11779"/>
    <w:rsid w:val="00B133E5"/>
    <w:rsid w:val="00B16A24"/>
    <w:rsid w:val="00B16ACA"/>
    <w:rsid w:val="00B1744B"/>
    <w:rsid w:val="00B178F5"/>
    <w:rsid w:val="00B21F67"/>
    <w:rsid w:val="00B22629"/>
    <w:rsid w:val="00B23013"/>
    <w:rsid w:val="00B23DBF"/>
    <w:rsid w:val="00B24947"/>
    <w:rsid w:val="00B254DC"/>
    <w:rsid w:val="00B26058"/>
    <w:rsid w:val="00B26CF6"/>
    <w:rsid w:val="00B2B917"/>
    <w:rsid w:val="00B302C9"/>
    <w:rsid w:val="00B331BC"/>
    <w:rsid w:val="00B3369F"/>
    <w:rsid w:val="00B33723"/>
    <w:rsid w:val="00B34E1D"/>
    <w:rsid w:val="00B35389"/>
    <w:rsid w:val="00B369F4"/>
    <w:rsid w:val="00B3737E"/>
    <w:rsid w:val="00B4039E"/>
    <w:rsid w:val="00B4068E"/>
    <w:rsid w:val="00B41E58"/>
    <w:rsid w:val="00B421E4"/>
    <w:rsid w:val="00B426E5"/>
    <w:rsid w:val="00B43AA4"/>
    <w:rsid w:val="00B5011F"/>
    <w:rsid w:val="00B516C8"/>
    <w:rsid w:val="00B5196C"/>
    <w:rsid w:val="00B54B09"/>
    <w:rsid w:val="00B54ED8"/>
    <w:rsid w:val="00B55D4B"/>
    <w:rsid w:val="00B562C1"/>
    <w:rsid w:val="00B56E7C"/>
    <w:rsid w:val="00B573C2"/>
    <w:rsid w:val="00B5774F"/>
    <w:rsid w:val="00B57C73"/>
    <w:rsid w:val="00B60226"/>
    <w:rsid w:val="00B618C4"/>
    <w:rsid w:val="00B61949"/>
    <w:rsid w:val="00B6420D"/>
    <w:rsid w:val="00B657B5"/>
    <w:rsid w:val="00B65D04"/>
    <w:rsid w:val="00B662BE"/>
    <w:rsid w:val="00B66418"/>
    <w:rsid w:val="00B70219"/>
    <w:rsid w:val="00B70704"/>
    <w:rsid w:val="00B7082A"/>
    <w:rsid w:val="00B7153C"/>
    <w:rsid w:val="00B71B62"/>
    <w:rsid w:val="00B72B9E"/>
    <w:rsid w:val="00B75B4C"/>
    <w:rsid w:val="00B77847"/>
    <w:rsid w:val="00B80F7D"/>
    <w:rsid w:val="00B81204"/>
    <w:rsid w:val="00B820EF"/>
    <w:rsid w:val="00B83349"/>
    <w:rsid w:val="00B845F1"/>
    <w:rsid w:val="00B86521"/>
    <w:rsid w:val="00B87205"/>
    <w:rsid w:val="00B9015B"/>
    <w:rsid w:val="00B920E8"/>
    <w:rsid w:val="00B94E6C"/>
    <w:rsid w:val="00B95916"/>
    <w:rsid w:val="00B96AA7"/>
    <w:rsid w:val="00B96C1C"/>
    <w:rsid w:val="00B96F51"/>
    <w:rsid w:val="00B97263"/>
    <w:rsid w:val="00BA07C5"/>
    <w:rsid w:val="00BA1705"/>
    <w:rsid w:val="00BA30EC"/>
    <w:rsid w:val="00BA4502"/>
    <w:rsid w:val="00BA587C"/>
    <w:rsid w:val="00BA5D2E"/>
    <w:rsid w:val="00BB0B5C"/>
    <w:rsid w:val="00BB0D25"/>
    <w:rsid w:val="00BB13FD"/>
    <w:rsid w:val="00BB14BE"/>
    <w:rsid w:val="00BB2F6F"/>
    <w:rsid w:val="00BB4253"/>
    <w:rsid w:val="00BB4606"/>
    <w:rsid w:val="00BB63B1"/>
    <w:rsid w:val="00BB6698"/>
    <w:rsid w:val="00BB6A43"/>
    <w:rsid w:val="00BC0291"/>
    <w:rsid w:val="00BC068E"/>
    <w:rsid w:val="00BC205D"/>
    <w:rsid w:val="00BC4781"/>
    <w:rsid w:val="00BC48D8"/>
    <w:rsid w:val="00BC4D0A"/>
    <w:rsid w:val="00BC4E3D"/>
    <w:rsid w:val="00BC51E9"/>
    <w:rsid w:val="00BC695A"/>
    <w:rsid w:val="00BC7F3A"/>
    <w:rsid w:val="00BD07D5"/>
    <w:rsid w:val="00BD0897"/>
    <w:rsid w:val="00BD1410"/>
    <w:rsid w:val="00BD4934"/>
    <w:rsid w:val="00BD4DCD"/>
    <w:rsid w:val="00BD60C7"/>
    <w:rsid w:val="00BD6A0B"/>
    <w:rsid w:val="00BE2A21"/>
    <w:rsid w:val="00BE2DAA"/>
    <w:rsid w:val="00BE3C65"/>
    <w:rsid w:val="00BE4176"/>
    <w:rsid w:val="00BE53A6"/>
    <w:rsid w:val="00BE714F"/>
    <w:rsid w:val="00BE7AD3"/>
    <w:rsid w:val="00BF0E0C"/>
    <w:rsid w:val="00BF1FF8"/>
    <w:rsid w:val="00BF238C"/>
    <w:rsid w:val="00BF267A"/>
    <w:rsid w:val="00BF656B"/>
    <w:rsid w:val="00BF6D21"/>
    <w:rsid w:val="00BF7DBE"/>
    <w:rsid w:val="00C0043B"/>
    <w:rsid w:val="00C03406"/>
    <w:rsid w:val="00C056E7"/>
    <w:rsid w:val="00C05A17"/>
    <w:rsid w:val="00C07609"/>
    <w:rsid w:val="00C07D41"/>
    <w:rsid w:val="00C07EBB"/>
    <w:rsid w:val="00C10B9E"/>
    <w:rsid w:val="00C10EB2"/>
    <w:rsid w:val="00C11C34"/>
    <w:rsid w:val="00C1252D"/>
    <w:rsid w:val="00C13368"/>
    <w:rsid w:val="00C13642"/>
    <w:rsid w:val="00C14949"/>
    <w:rsid w:val="00C14DC0"/>
    <w:rsid w:val="00C16F92"/>
    <w:rsid w:val="00C17A67"/>
    <w:rsid w:val="00C220E7"/>
    <w:rsid w:val="00C22853"/>
    <w:rsid w:val="00C23345"/>
    <w:rsid w:val="00C23D2F"/>
    <w:rsid w:val="00C24110"/>
    <w:rsid w:val="00C26398"/>
    <w:rsid w:val="00C27433"/>
    <w:rsid w:val="00C32231"/>
    <w:rsid w:val="00C33483"/>
    <w:rsid w:val="00C4095C"/>
    <w:rsid w:val="00C41539"/>
    <w:rsid w:val="00C4176B"/>
    <w:rsid w:val="00C4230F"/>
    <w:rsid w:val="00C43BAE"/>
    <w:rsid w:val="00C443BD"/>
    <w:rsid w:val="00C451C5"/>
    <w:rsid w:val="00C45206"/>
    <w:rsid w:val="00C45A55"/>
    <w:rsid w:val="00C47CFF"/>
    <w:rsid w:val="00C536C5"/>
    <w:rsid w:val="00C53DD8"/>
    <w:rsid w:val="00C544B7"/>
    <w:rsid w:val="00C554B5"/>
    <w:rsid w:val="00C56E18"/>
    <w:rsid w:val="00C56F45"/>
    <w:rsid w:val="00C5C543"/>
    <w:rsid w:val="00C60C4C"/>
    <w:rsid w:val="00C61492"/>
    <w:rsid w:val="00C6363B"/>
    <w:rsid w:val="00C63AF6"/>
    <w:rsid w:val="00C63C44"/>
    <w:rsid w:val="00C6532A"/>
    <w:rsid w:val="00C66516"/>
    <w:rsid w:val="00C6656F"/>
    <w:rsid w:val="00C67393"/>
    <w:rsid w:val="00C704BC"/>
    <w:rsid w:val="00C71315"/>
    <w:rsid w:val="00C72C53"/>
    <w:rsid w:val="00C735DC"/>
    <w:rsid w:val="00C744EA"/>
    <w:rsid w:val="00C74DAF"/>
    <w:rsid w:val="00C750A3"/>
    <w:rsid w:val="00C7637E"/>
    <w:rsid w:val="00C8019D"/>
    <w:rsid w:val="00C81CC8"/>
    <w:rsid w:val="00C82719"/>
    <w:rsid w:val="00C835B9"/>
    <w:rsid w:val="00C83773"/>
    <w:rsid w:val="00C86CBC"/>
    <w:rsid w:val="00C87A59"/>
    <w:rsid w:val="00C9161D"/>
    <w:rsid w:val="00C9163A"/>
    <w:rsid w:val="00C91906"/>
    <w:rsid w:val="00C91A0C"/>
    <w:rsid w:val="00C923F0"/>
    <w:rsid w:val="00C92D43"/>
    <w:rsid w:val="00C94529"/>
    <w:rsid w:val="00C94C6C"/>
    <w:rsid w:val="00C961AD"/>
    <w:rsid w:val="00C964D5"/>
    <w:rsid w:val="00CA0153"/>
    <w:rsid w:val="00CA0C1D"/>
    <w:rsid w:val="00CA0CEB"/>
    <w:rsid w:val="00CA118F"/>
    <w:rsid w:val="00CA1F7E"/>
    <w:rsid w:val="00CA369F"/>
    <w:rsid w:val="00CA544B"/>
    <w:rsid w:val="00CA6096"/>
    <w:rsid w:val="00CA655F"/>
    <w:rsid w:val="00CA65BE"/>
    <w:rsid w:val="00CA7F43"/>
    <w:rsid w:val="00CB2844"/>
    <w:rsid w:val="00CB428C"/>
    <w:rsid w:val="00CB539C"/>
    <w:rsid w:val="00CB6E04"/>
    <w:rsid w:val="00CB6E76"/>
    <w:rsid w:val="00CB7660"/>
    <w:rsid w:val="00CB7BC7"/>
    <w:rsid w:val="00CC1069"/>
    <w:rsid w:val="00CC2046"/>
    <w:rsid w:val="00CC30C4"/>
    <w:rsid w:val="00CC35BF"/>
    <w:rsid w:val="00CC3B48"/>
    <w:rsid w:val="00CC6AFD"/>
    <w:rsid w:val="00CC72AD"/>
    <w:rsid w:val="00CD1E61"/>
    <w:rsid w:val="00CD2906"/>
    <w:rsid w:val="00CD2DA1"/>
    <w:rsid w:val="00CD2E75"/>
    <w:rsid w:val="00CD35A6"/>
    <w:rsid w:val="00CD38B1"/>
    <w:rsid w:val="00CD4ABB"/>
    <w:rsid w:val="00CD4EE0"/>
    <w:rsid w:val="00CD6E22"/>
    <w:rsid w:val="00CD7B23"/>
    <w:rsid w:val="00CD7C11"/>
    <w:rsid w:val="00CE0FE0"/>
    <w:rsid w:val="00CE14B0"/>
    <w:rsid w:val="00CE190A"/>
    <w:rsid w:val="00CE1BA3"/>
    <w:rsid w:val="00CE61A1"/>
    <w:rsid w:val="00CE634C"/>
    <w:rsid w:val="00CF0DD8"/>
    <w:rsid w:val="00CF0F6A"/>
    <w:rsid w:val="00CF1848"/>
    <w:rsid w:val="00CF54D5"/>
    <w:rsid w:val="00CF5B4C"/>
    <w:rsid w:val="00CF5C7C"/>
    <w:rsid w:val="00CF6985"/>
    <w:rsid w:val="00CF6A80"/>
    <w:rsid w:val="00CF70AA"/>
    <w:rsid w:val="00CF79C4"/>
    <w:rsid w:val="00D00BCC"/>
    <w:rsid w:val="00D01542"/>
    <w:rsid w:val="00D015CC"/>
    <w:rsid w:val="00D04744"/>
    <w:rsid w:val="00D059D2"/>
    <w:rsid w:val="00D10E04"/>
    <w:rsid w:val="00D114FB"/>
    <w:rsid w:val="00D11AF5"/>
    <w:rsid w:val="00D12044"/>
    <w:rsid w:val="00D128F0"/>
    <w:rsid w:val="00D14203"/>
    <w:rsid w:val="00D14AF7"/>
    <w:rsid w:val="00D14E6D"/>
    <w:rsid w:val="00D15837"/>
    <w:rsid w:val="00D20674"/>
    <w:rsid w:val="00D210E6"/>
    <w:rsid w:val="00D22559"/>
    <w:rsid w:val="00D2348C"/>
    <w:rsid w:val="00D2363F"/>
    <w:rsid w:val="00D237F6"/>
    <w:rsid w:val="00D23A6F"/>
    <w:rsid w:val="00D25EA0"/>
    <w:rsid w:val="00D31361"/>
    <w:rsid w:val="00D3199D"/>
    <w:rsid w:val="00D3205F"/>
    <w:rsid w:val="00D33EFC"/>
    <w:rsid w:val="00D34CAD"/>
    <w:rsid w:val="00D3652C"/>
    <w:rsid w:val="00D37069"/>
    <w:rsid w:val="00D3761A"/>
    <w:rsid w:val="00D3775B"/>
    <w:rsid w:val="00D4088E"/>
    <w:rsid w:val="00D40DBC"/>
    <w:rsid w:val="00D40E9A"/>
    <w:rsid w:val="00D41484"/>
    <w:rsid w:val="00D41F1E"/>
    <w:rsid w:val="00D441B7"/>
    <w:rsid w:val="00D458A5"/>
    <w:rsid w:val="00D45BCE"/>
    <w:rsid w:val="00D462E4"/>
    <w:rsid w:val="00D50251"/>
    <w:rsid w:val="00D51EDD"/>
    <w:rsid w:val="00D53E79"/>
    <w:rsid w:val="00D54A44"/>
    <w:rsid w:val="00D5520D"/>
    <w:rsid w:val="00D55957"/>
    <w:rsid w:val="00D5672C"/>
    <w:rsid w:val="00D56CE9"/>
    <w:rsid w:val="00D60375"/>
    <w:rsid w:val="00D60661"/>
    <w:rsid w:val="00D60FDF"/>
    <w:rsid w:val="00D61A9F"/>
    <w:rsid w:val="00D64270"/>
    <w:rsid w:val="00D6496F"/>
    <w:rsid w:val="00D6517D"/>
    <w:rsid w:val="00D65525"/>
    <w:rsid w:val="00D667A3"/>
    <w:rsid w:val="00D66AC0"/>
    <w:rsid w:val="00D67766"/>
    <w:rsid w:val="00D67797"/>
    <w:rsid w:val="00D67A07"/>
    <w:rsid w:val="00D67B8E"/>
    <w:rsid w:val="00D70744"/>
    <w:rsid w:val="00D70CA4"/>
    <w:rsid w:val="00D71D63"/>
    <w:rsid w:val="00D71E30"/>
    <w:rsid w:val="00D757AD"/>
    <w:rsid w:val="00D761B7"/>
    <w:rsid w:val="00D76A18"/>
    <w:rsid w:val="00D80849"/>
    <w:rsid w:val="00D8168A"/>
    <w:rsid w:val="00D82E8F"/>
    <w:rsid w:val="00D8330E"/>
    <w:rsid w:val="00D83734"/>
    <w:rsid w:val="00D841E2"/>
    <w:rsid w:val="00D86D1C"/>
    <w:rsid w:val="00D87EE3"/>
    <w:rsid w:val="00D9047C"/>
    <w:rsid w:val="00D91179"/>
    <w:rsid w:val="00D911D8"/>
    <w:rsid w:val="00D92B0C"/>
    <w:rsid w:val="00D934DC"/>
    <w:rsid w:val="00D94922"/>
    <w:rsid w:val="00D94953"/>
    <w:rsid w:val="00D95043"/>
    <w:rsid w:val="00D95914"/>
    <w:rsid w:val="00D96A84"/>
    <w:rsid w:val="00D96BDB"/>
    <w:rsid w:val="00DA26DF"/>
    <w:rsid w:val="00DA2A6D"/>
    <w:rsid w:val="00DA5803"/>
    <w:rsid w:val="00DA6FC1"/>
    <w:rsid w:val="00DB0FF0"/>
    <w:rsid w:val="00DB252D"/>
    <w:rsid w:val="00DB2A10"/>
    <w:rsid w:val="00DB4319"/>
    <w:rsid w:val="00DC26B8"/>
    <w:rsid w:val="00DC3F8A"/>
    <w:rsid w:val="00DC4A80"/>
    <w:rsid w:val="00DC4C2D"/>
    <w:rsid w:val="00DC62A0"/>
    <w:rsid w:val="00DD0550"/>
    <w:rsid w:val="00DD05C9"/>
    <w:rsid w:val="00DD09FA"/>
    <w:rsid w:val="00DD0CD5"/>
    <w:rsid w:val="00DD0DC0"/>
    <w:rsid w:val="00DD118C"/>
    <w:rsid w:val="00DD4323"/>
    <w:rsid w:val="00DD454B"/>
    <w:rsid w:val="00DD6D40"/>
    <w:rsid w:val="00DD7AA3"/>
    <w:rsid w:val="00DD7F1C"/>
    <w:rsid w:val="00DE106E"/>
    <w:rsid w:val="00DE1AD2"/>
    <w:rsid w:val="00DE239A"/>
    <w:rsid w:val="00DE27ED"/>
    <w:rsid w:val="00DE2C71"/>
    <w:rsid w:val="00DE35A9"/>
    <w:rsid w:val="00DE4DA0"/>
    <w:rsid w:val="00DE4F3A"/>
    <w:rsid w:val="00DF02E1"/>
    <w:rsid w:val="00DF0328"/>
    <w:rsid w:val="00DF1194"/>
    <w:rsid w:val="00DF17DA"/>
    <w:rsid w:val="00DF250A"/>
    <w:rsid w:val="00DF3304"/>
    <w:rsid w:val="00DF50C6"/>
    <w:rsid w:val="00DF5E3C"/>
    <w:rsid w:val="00DF68F6"/>
    <w:rsid w:val="00E00262"/>
    <w:rsid w:val="00E02CEA"/>
    <w:rsid w:val="00E032B8"/>
    <w:rsid w:val="00E04BF3"/>
    <w:rsid w:val="00E05B4E"/>
    <w:rsid w:val="00E07DE9"/>
    <w:rsid w:val="00E10E82"/>
    <w:rsid w:val="00E1177C"/>
    <w:rsid w:val="00E138C8"/>
    <w:rsid w:val="00E1391D"/>
    <w:rsid w:val="00E13D1D"/>
    <w:rsid w:val="00E1469F"/>
    <w:rsid w:val="00E14CA7"/>
    <w:rsid w:val="00E14E43"/>
    <w:rsid w:val="00E167F4"/>
    <w:rsid w:val="00E206E8"/>
    <w:rsid w:val="00E23DB4"/>
    <w:rsid w:val="00E23E37"/>
    <w:rsid w:val="00E24B9B"/>
    <w:rsid w:val="00E2522F"/>
    <w:rsid w:val="00E25881"/>
    <w:rsid w:val="00E263C1"/>
    <w:rsid w:val="00E264B7"/>
    <w:rsid w:val="00E2659B"/>
    <w:rsid w:val="00E30279"/>
    <w:rsid w:val="00E31B6E"/>
    <w:rsid w:val="00E33B14"/>
    <w:rsid w:val="00E34054"/>
    <w:rsid w:val="00E34FF0"/>
    <w:rsid w:val="00E353BE"/>
    <w:rsid w:val="00E356F0"/>
    <w:rsid w:val="00E3598D"/>
    <w:rsid w:val="00E35BE0"/>
    <w:rsid w:val="00E41444"/>
    <w:rsid w:val="00E4202C"/>
    <w:rsid w:val="00E42DCB"/>
    <w:rsid w:val="00E44A0F"/>
    <w:rsid w:val="00E46C57"/>
    <w:rsid w:val="00E51FFB"/>
    <w:rsid w:val="00E54B93"/>
    <w:rsid w:val="00E56F09"/>
    <w:rsid w:val="00E576B4"/>
    <w:rsid w:val="00E601DA"/>
    <w:rsid w:val="00E60FB4"/>
    <w:rsid w:val="00E62812"/>
    <w:rsid w:val="00E62A31"/>
    <w:rsid w:val="00E62D4B"/>
    <w:rsid w:val="00E6413D"/>
    <w:rsid w:val="00E66235"/>
    <w:rsid w:val="00E66394"/>
    <w:rsid w:val="00E70347"/>
    <w:rsid w:val="00E710F0"/>
    <w:rsid w:val="00E710FA"/>
    <w:rsid w:val="00E71EBC"/>
    <w:rsid w:val="00E732F6"/>
    <w:rsid w:val="00E73580"/>
    <w:rsid w:val="00E73992"/>
    <w:rsid w:val="00E74A77"/>
    <w:rsid w:val="00E75FAF"/>
    <w:rsid w:val="00E77F2D"/>
    <w:rsid w:val="00E81EE6"/>
    <w:rsid w:val="00E822E2"/>
    <w:rsid w:val="00E830B7"/>
    <w:rsid w:val="00E83C24"/>
    <w:rsid w:val="00E91217"/>
    <w:rsid w:val="00E9318D"/>
    <w:rsid w:val="00E931A0"/>
    <w:rsid w:val="00E93642"/>
    <w:rsid w:val="00E93676"/>
    <w:rsid w:val="00E949E7"/>
    <w:rsid w:val="00E95F48"/>
    <w:rsid w:val="00E97435"/>
    <w:rsid w:val="00E979C2"/>
    <w:rsid w:val="00EA13D4"/>
    <w:rsid w:val="00EB0414"/>
    <w:rsid w:val="00EB04E3"/>
    <w:rsid w:val="00EB0635"/>
    <w:rsid w:val="00EB1485"/>
    <w:rsid w:val="00EB17D0"/>
    <w:rsid w:val="00EB18C2"/>
    <w:rsid w:val="00EB26E6"/>
    <w:rsid w:val="00EB5012"/>
    <w:rsid w:val="00EB5996"/>
    <w:rsid w:val="00EB7A3E"/>
    <w:rsid w:val="00EC1203"/>
    <w:rsid w:val="00EC1422"/>
    <w:rsid w:val="00EC15AF"/>
    <w:rsid w:val="00EC22BE"/>
    <w:rsid w:val="00EC3231"/>
    <w:rsid w:val="00EC3686"/>
    <w:rsid w:val="00EC7049"/>
    <w:rsid w:val="00EC7753"/>
    <w:rsid w:val="00EC7D06"/>
    <w:rsid w:val="00ED0561"/>
    <w:rsid w:val="00ED1E2C"/>
    <w:rsid w:val="00ED1F47"/>
    <w:rsid w:val="00ED2BF0"/>
    <w:rsid w:val="00ED2F44"/>
    <w:rsid w:val="00ED49B1"/>
    <w:rsid w:val="00ED4ADD"/>
    <w:rsid w:val="00ED6416"/>
    <w:rsid w:val="00ED7D3E"/>
    <w:rsid w:val="00ED7F50"/>
    <w:rsid w:val="00EE01FC"/>
    <w:rsid w:val="00EE17C3"/>
    <w:rsid w:val="00EE234A"/>
    <w:rsid w:val="00EE4715"/>
    <w:rsid w:val="00EE609A"/>
    <w:rsid w:val="00EE6765"/>
    <w:rsid w:val="00EE79AC"/>
    <w:rsid w:val="00EF0F67"/>
    <w:rsid w:val="00EF26DB"/>
    <w:rsid w:val="00EF4E1E"/>
    <w:rsid w:val="00EF4F1D"/>
    <w:rsid w:val="00EF6BF9"/>
    <w:rsid w:val="00EF6C67"/>
    <w:rsid w:val="00EF72CB"/>
    <w:rsid w:val="00F00292"/>
    <w:rsid w:val="00F00C2F"/>
    <w:rsid w:val="00F0131F"/>
    <w:rsid w:val="00F016B1"/>
    <w:rsid w:val="00F03689"/>
    <w:rsid w:val="00F03E25"/>
    <w:rsid w:val="00F05079"/>
    <w:rsid w:val="00F11432"/>
    <w:rsid w:val="00F116A4"/>
    <w:rsid w:val="00F12915"/>
    <w:rsid w:val="00F14B9E"/>
    <w:rsid w:val="00F1528E"/>
    <w:rsid w:val="00F16A05"/>
    <w:rsid w:val="00F16DD1"/>
    <w:rsid w:val="00F16E3F"/>
    <w:rsid w:val="00F206D4"/>
    <w:rsid w:val="00F219B0"/>
    <w:rsid w:val="00F21FF2"/>
    <w:rsid w:val="00F2264A"/>
    <w:rsid w:val="00F22869"/>
    <w:rsid w:val="00F24C48"/>
    <w:rsid w:val="00F25D09"/>
    <w:rsid w:val="00F26941"/>
    <w:rsid w:val="00F329AB"/>
    <w:rsid w:val="00F33270"/>
    <w:rsid w:val="00F34A70"/>
    <w:rsid w:val="00F3525A"/>
    <w:rsid w:val="00F370AF"/>
    <w:rsid w:val="00F376E2"/>
    <w:rsid w:val="00F3776D"/>
    <w:rsid w:val="00F405E3"/>
    <w:rsid w:val="00F41948"/>
    <w:rsid w:val="00F41C51"/>
    <w:rsid w:val="00F4228F"/>
    <w:rsid w:val="00F424F2"/>
    <w:rsid w:val="00F42953"/>
    <w:rsid w:val="00F462AC"/>
    <w:rsid w:val="00F46A29"/>
    <w:rsid w:val="00F519F7"/>
    <w:rsid w:val="00F51CE8"/>
    <w:rsid w:val="00F51F16"/>
    <w:rsid w:val="00F520F9"/>
    <w:rsid w:val="00F530D3"/>
    <w:rsid w:val="00F53193"/>
    <w:rsid w:val="00F5353E"/>
    <w:rsid w:val="00F5357E"/>
    <w:rsid w:val="00F5411D"/>
    <w:rsid w:val="00F57188"/>
    <w:rsid w:val="00F628EB"/>
    <w:rsid w:val="00F62E67"/>
    <w:rsid w:val="00F63575"/>
    <w:rsid w:val="00F64031"/>
    <w:rsid w:val="00F64247"/>
    <w:rsid w:val="00F6586C"/>
    <w:rsid w:val="00F66F82"/>
    <w:rsid w:val="00F67A9E"/>
    <w:rsid w:val="00F70FB3"/>
    <w:rsid w:val="00F727D6"/>
    <w:rsid w:val="00F77DDC"/>
    <w:rsid w:val="00F80C45"/>
    <w:rsid w:val="00F816C4"/>
    <w:rsid w:val="00F824EA"/>
    <w:rsid w:val="00F8301B"/>
    <w:rsid w:val="00F85ABE"/>
    <w:rsid w:val="00F860D0"/>
    <w:rsid w:val="00F868A4"/>
    <w:rsid w:val="00F8773E"/>
    <w:rsid w:val="00F87D94"/>
    <w:rsid w:val="00F90C3F"/>
    <w:rsid w:val="00F9404E"/>
    <w:rsid w:val="00F94774"/>
    <w:rsid w:val="00F94EF4"/>
    <w:rsid w:val="00F95011"/>
    <w:rsid w:val="00F97580"/>
    <w:rsid w:val="00F9CEAA"/>
    <w:rsid w:val="00FA308A"/>
    <w:rsid w:val="00FA4EBB"/>
    <w:rsid w:val="00FA4F53"/>
    <w:rsid w:val="00FA53A8"/>
    <w:rsid w:val="00FA663B"/>
    <w:rsid w:val="00FA71B1"/>
    <w:rsid w:val="00FA7F55"/>
    <w:rsid w:val="00FB38BD"/>
    <w:rsid w:val="00FB6056"/>
    <w:rsid w:val="00FB7427"/>
    <w:rsid w:val="00FB7BD3"/>
    <w:rsid w:val="00FB7F02"/>
    <w:rsid w:val="00FC0382"/>
    <w:rsid w:val="00FC36DE"/>
    <w:rsid w:val="00FC4407"/>
    <w:rsid w:val="00FC53DB"/>
    <w:rsid w:val="00FC66AE"/>
    <w:rsid w:val="00FC72D4"/>
    <w:rsid w:val="00FD08C5"/>
    <w:rsid w:val="00FD197F"/>
    <w:rsid w:val="00FD244F"/>
    <w:rsid w:val="00FD5723"/>
    <w:rsid w:val="00FD6382"/>
    <w:rsid w:val="00FD6B8B"/>
    <w:rsid w:val="00FE0114"/>
    <w:rsid w:val="00FE1174"/>
    <w:rsid w:val="00FE3F6E"/>
    <w:rsid w:val="00FE4139"/>
    <w:rsid w:val="00FE6190"/>
    <w:rsid w:val="00FE6F21"/>
    <w:rsid w:val="00FE7E8B"/>
    <w:rsid w:val="00FF5091"/>
    <w:rsid w:val="00FF74BA"/>
    <w:rsid w:val="0126ABE7"/>
    <w:rsid w:val="01476B52"/>
    <w:rsid w:val="015AF5E3"/>
    <w:rsid w:val="01717792"/>
    <w:rsid w:val="017950DD"/>
    <w:rsid w:val="01B07A81"/>
    <w:rsid w:val="01C33FFA"/>
    <w:rsid w:val="01F81D1F"/>
    <w:rsid w:val="0210A862"/>
    <w:rsid w:val="026B24AB"/>
    <w:rsid w:val="0277C303"/>
    <w:rsid w:val="029B7FB6"/>
    <w:rsid w:val="02E7ABB7"/>
    <w:rsid w:val="02F3FE4E"/>
    <w:rsid w:val="037560E1"/>
    <w:rsid w:val="0377DB55"/>
    <w:rsid w:val="03FB03DF"/>
    <w:rsid w:val="03FF5182"/>
    <w:rsid w:val="04125C87"/>
    <w:rsid w:val="0430BADC"/>
    <w:rsid w:val="04534908"/>
    <w:rsid w:val="0454023E"/>
    <w:rsid w:val="046A3174"/>
    <w:rsid w:val="04753F4F"/>
    <w:rsid w:val="048FD620"/>
    <w:rsid w:val="049E67D8"/>
    <w:rsid w:val="04AF32AF"/>
    <w:rsid w:val="04B7E783"/>
    <w:rsid w:val="04BF2837"/>
    <w:rsid w:val="04C72F8A"/>
    <w:rsid w:val="04F44CC2"/>
    <w:rsid w:val="050893B1"/>
    <w:rsid w:val="050E5241"/>
    <w:rsid w:val="05662AB4"/>
    <w:rsid w:val="056A94EE"/>
    <w:rsid w:val="05777E1A"/>
    <w:rsid w:val="058BBF06"/>
    <w:rsid w:val="05B8BC88"/>
    <w:rsid w:val="05BE486C"/>
    <w:rsid w:val="05DF9F61"/>
    <w:rsid w:val="05F90D0B"/>
    <w:rsid w:val="06404CE6"/>
    <w:rsid w:val="0650FEC3"/>
    <w:rsid w:val="068D62D1"/>
    <w:rsid w:val="0692FE90"/>
    <w:rsid w:val="06AE77B9"/>
    <w:rsid w:val="06B3C119"/>
    <w:rsid w:val="06B719F1"/>
    <w:rsid w:val="06C676AB"/>
    <w:rsid w:val="06CD2D88"/>
    <w:rsid w:val="06D055BD"/>
    <w:rsid w:val="06EE5668"/>
    <w:rsid w:val="06FEFCC1"/>
    <w:rsid w:val="070E0263"/>
    <w:rsid w:val="0739F42A"/>
    <w:rsid w:val="074CDD58"/>
    <w:rsid w:val="07669209"/>
    <w:rsid w:val="07773B75"/>
    <w:rsid w:val="0796140A"/>
    <w:rsid w:val="07B1E1EC"/>
    <w:rsid w:val="07B897DF"/>
    <w:rsid w:val="0808B9A0"/>
    <w:rsid w:val="080D04A6"/>
    <w:rsid w:val="0823D65D"/>
    <w:rsid w:val="0836BA14"/>
    <w:rsid w:val="0838D939"/>
    <w:rsid w:val="08487383"/>
    <w:rsid w:val="086F2F24"/>
    <w:rsid w:val="0870D89F"/>
    <w:rsid w:val="0872DAB5"/>
    <w:rsid w:val="08881F81"/>
    <w:rsid w:val="0891176C"/>
    <w:rsid w:val="08BDB402"/>
    <w:rsid w:val="08CA9EE5"/>
    <w:rsid w:val="08CBFD0E"/>
    <w:rsid w:val="08CFD409"/>
    <w:rsid w:val="08E207C6"/>
    <w:rsid w:val="08F630B9"/>
    <w:rsid w:val="098EABF4"/>
    <w:rsid w:val="09FA06AB"/>
    <w:rsid w:val="0A0CCBD5"/>
    <w:rsid w:val="0A15069D"/>
    <w:rsid w:val="0A3B8A43"/>
    <w:rsid w:val="0A45A325"/>
    <w:rsid w:val="0A561A05"/>
    <w:rsid w:val="0A57A845"/>
    <w:rsid w:val="0A693FEB"/>
    <w:rsid w:val="0A7A6264"/>
    <w:rsid w:val="0A8EF5B7"/>
    <w:rsid w:val="0A97D067"/>
    <w:rsid w:val="0AB3129B"/>
    <w:rsid w:val="0ABA0094"/>
    <w:rsid w:val="0ABDE678"/>
    <w:rsid w:val="0AC66A2B"/>
    <w:rsid w:val="0ACE135A"/>
    <w:rsid w:val="0AE84A00"/>
    <w:rsid w:val="0AFA22EA"/>
    <w:rsid w:val="0B011774"/>
    <w:rsid w:val="0B1EB177"/>
    <w:rsid w:val="0B239486"/>
    <w:rsid w:val="0B3B9127"/>
    <w:rsid w:val="0B3CF273"/>
    <w:rsid w:val="0B445319"/>
    <w:rsid w:val="0B555554"/>
    <w:rsid w:val="0B84A11E"/>
    <w:rsid w:val="0BB3845F"/>
    <w:rsid w:val="0BB3A8C5"/>
    <w:rsid w:val="0BB4CBEE"/>
    <w:rsid w:val="0BF0DB0E"/>
    <w:rsid w:val="0BF8DE94"/>
    <w:rsid w:val="0C154EFD"/>
    <w:rsid w:val="0C1A60A1"/>
    <w:rsid w:val="0C257A68"/>
    <w:rsid w:val="0C3845DD"/>
    <w:rsid w:val="0C68B5B3"/>
    <w:rsid w:val="0C7AFFAC"/>
    <w:rsid w:val="0C85AD1E"/>
    <w:rsid w:val="0C8E6E60"/>
    <w:rsid w:val="0C9808B0"/>
    <w:rsid w:val="0CA14F8C"/>
    <w:rsid w:val="0CBB0580"/>
    <w:rsid w:val="0CCA30C1"/>
    <w:rsid w:val="0CD5C217"/>
    <w:rsid w:val="0CF1EB31"/>
    <w:rsid w:val="0CFC5CB0"/>
    <w:rsid w:val="0D5765C9"/>
    <w:rsid w:val="0D589834"/>
    <w:rsid w:val="0D61E6DE"/>
    <w:rsid w:val="0D81205E"/>
    <w:rsid w:val="0D88A717"/>
    <w:rsid w:val="0D963973"/>
    <w:rsid w:val="0DABDECD"/>
    <w:rsid w:val="0DC1E29C"/>
    <w:rsid w:val="0DC2B5EE"/>
    <w:rsid w:val="0DC4C8CB"/>
    <w:rsid w:val="0DD23061"/>
    <w:rsid w:val="0DD28112"/>
    <w:rsid w:val="0E079390"/>
    <w:rsid w:val="0E335735"/>
    <w:rsid w:val="0E3A2C5E"/>
    <w:rsid w:val="0E80CB1C"/>
    <w:rsid w:val="0E8407A9"/>
    <w:rsid w:val="0E90F0E8"/>
    <w:rsid w:val="0ED04B82"/>
    <w:rsid w:val="0ED338F1"/>
    <w:rsid w:val="0EDD560C"/>
    <w:rsid w:val="0EEEA3C3"/>
    <w:rsid w:val="0EFF1805"/>
    <w:rsid w:val="0F307F56"/>
    <w:rsid w:val="0F5E64ED"/>
    <w:rsid w:val="0F6DA770"/>
    <w:rsid w:val="0F6FE69F"/>
    <w:rsid w:val="0F795EA8"/>
    <w:rsid w:val="0F7990FF"/>
    <w:rsid w:val="10105178"/>
    <w:rsid w:val="10436D42"/>
    <w:rsid w:val="1049AB20"/>
    <w:rsid w:val="107CDA6F"/>
    <w:rsid w:val="108B8A79"/>
    <w:rsid w:val="1091BB4B"/>
    <w:rsid w:val="109283AA"/>
    <w:rsid w:val="1094A697"/>
    <w:rsid w:val="1095420F"/>
    <w:rsid w:val="10B1DE94"/>
    <w:rsid w:val="10C8028E"/>
    <w:rsid w:val="111BFE7D"/>
    <w:rsid w:val="1125730A"/>
    <w:rsid w:val="1126E9F9"/>
    <w:rsid w:val="113CCD7D"/>
    <w:rsid w:val="1155F66F"/>
    <w:rsid w:val="116D8331"/>
    <w:rsid w:val="1180A9DE"/>
    <w:rsid w:val="120018A9"/>
    <w:rsid w:val="122DD01D"/>
    <w:rsid w:val="124DC550"/>
    <w:rsid w:val="12971A7C"/>
    <w:rsid w:val="12D69C41"/>
    <w:rsid w:val="130C29DF"/>
    <w:rsid w:val="1311D3EA"/>
    <w:rsid w:val="1351DEFE"/>
    <w:rsid w:val="1386EC47"/>
    <w:rsid w:val="139362F7"/>
    <w:rsid w:val="139B0DEC"/>
    <w:rsid w:val="13AD465B"/>
    <w:rsid w:val="13ADDAC0"/>
    <w:rsid w:val="13D78156"/>
    <w:rsid w:val="13F67598"/>
    <w:rsid w:val="1400EB36"/>
    <w:rsid w:val="14166A81"/>
    <w:rsid w:val="143D1CF3"/>
    <w:rsid w:val="1442153C"/>
    <w:rsid w:val="1453C032"/>
    <w:rsid w:val="1460550B"/>
    <w:rsid w:val="146E52C5"/>
    <w:rsid w:val="14CB9C47"/>
    <w:rsid w:val="14EB355F"/>
    <w:rsid w:val="1501F921"/>
    <w:rsid w:val="15179C79"/>
    <w:rsid w:val="15397347"/>
    <w:rsid w:val="1544EC2F"/>
    <w:rsid w:val="154BA93A"/>
    <w:rsid w:val="157D5736"/>
    <w:rsid w:val="158269DF"/>
    <w:rsid w:val="15899293"/>
    <w:rsid w:val="1598FAAC"/>
    <w:rsid w:val="15B48CA2"/>
    <w:rsid w:val="15B9DC3D"/>
    <w:rsid w:val="1600991F"/>
    <w:rsid w:val="1612A851"/>
    <w:rsid w:val="16234CAB"/>
    <w:rsid w:val="163341F1"/>
    <w:rsid w:val="1638A1DD"/>
    <w:rsid w:val="167A9490"/>
    <w:rsid w:val="16B4D350"/>
    <w:rsid w:val="16EC0A5A"/>
    <w:rsid w:val="1700E123"/>
    <w:rsid w:val="170983D8"/>
    <w:rsid w:val="175B0973"/>
    <w:rsid w:val="177AC393"/>
    <w:rsid w:val="178C906A"/>
    <w:rsid w:val="17DA2E75"/>
    <w:rsid w:val="17E7E2AF"/>
    <w:rsid w:val="17EBF564"/>
    <w:rsid w:val="17F4E7C5"/>
    <w:rsid w:val="181CCEB4"/>
    <w:rsid w:val="181F3FDA"/>
    <w:rsid w:val="183ACD32"/>
    <w:rsid w:val="183EF255"/>
    <w:rsid w:val="18423857"/>
    <w:rsid w:val="1858044B"/>
    <w:rsid w:val="186FC4D3"/>
    <w:rsid w:val="18753411"/>
    <w:rsid w:val="187E30E1"/>
    <w:rsid w:val="18896E52"/>
    <w:rsid w:val="18DDB7C2"/>
    <w:rsid w:val="18F5E0D9"/>
    <w:rsid w:val="1961AB08"/>
    <w:rsid w:val="196831CE"/>
    <w:rsid w:val="19AF5258"/>
    <w:rsid w:val="19B08D25"/>
    <w:rsid w:val="19D537BD"/>
    <w:rsid w:val="1A143638"/>
    <w:rsid w:val="1A1B1F1E"/>
    <w:rsid w:val="1A22DF9A"/>
    <w:rsid w:val="1A25C4FC"/>
    <w:rsid w:val="1A32AC06"/>
    <w:rsid w:val="1A3D2C99"/>
    <w:rsid w:val="1A4DDAC8"/>
    <w:rsid w:val="1A97EF6A"/>
    <w:rsid w:val="1AB59D0B"/>
    <w:rsid w:val="1AB99601"/>
    <w:rsid w:val="1ABBCFD9"/>
    <w:rsid w:val="1ABC4669"/>
    <w:rsid w:val="1ACF9DD9"/>
    <w:rsid w:val="1AD40A42"/>
    <w:rsid w:val="1AD5B779"/>
    <w:rsid w:val="1AE5E8D7"/>
    <w:rsid w:val="1B1EAD48"/>
    <w:rsid w:val="1B3DD733"/>
    <w:rsid w:val="1B465C80"/>
    <w:rsid w:val="1B4A81D8"/>
    <w:rsid w:val="1B554F6F"/>
    <w:rsid w:val="1B628A70"/>
    <w:rsid w:val="1B7452D8"/>
    <w:rsid w:val="1B957CF0"/>
    <w:rsid w:val="1BCB6C77"/>
    <w:rsid w:val="1BD65514"/>
    <w:rsid w:val="1C009980"/>
    <w:rsid w:val="1C29B539"/>
    <w:rsid w:val="1C4EB035"/>
    <w:rsid w:val="1C50700B"/>
    <w:rsid w:val="1C5D6E99"/>
    <w:rsid w:val="1C740B41"/>
    <w:rsid w:val="1CA12265"/>
    <w:rsid w:val="1CA3EAA0"/>
    <w:rsid w:val="1CB4BC84"/>
    <w:rsid w:val="1CC112DF"/>
    <w:rsid w:val="1CCF7B78"/>
    <w:rsid w:val="1CE8287D"/>
    <w:rsid w:val="1CF6BD73"/>
    <w:rsid w:val="1D093642"/>
    <w:rsid w:val="1D11C97B"/>
    <w:rsid w:val="1D1C5003"/>
    <w:rsid w:val="1D4990D8"/>
    <w:rsid w:val="1D5A805C"/>
    <w:rsid w:val="1D5C8E2D"/>
    <w:rsid w:val="1D69F3A5"/>
    <w:rsid w:val="1D9C5156"/>
    <w:rsid w:val="1DB3810D"/>
    <w:rsid w:val="1DB4B32E"/>
    <w:rsid w:val="1DBB9FD6"/>
    <w:rsid w:val="1DBBD2A7"/>
    <w:rsid w:val="1DFBD1EE"/>
    <w:rsid w:val="1E0ECF96"/>
    <w:rsid w:val="1E2B1DF1"/>
    <w:rsid w:val="1E3967B1"/>
    <w:rsid w:val="1E3A5248"/>
    <w:rsid w:val="1E4ADAAF"/>
    <w:rsid w:val="1E5AE376"/>
    <w:rsid w:val="1E671261"/>
    <w:rsid w:val="1E67C979"/>
    <w:rsid w:val="1E797309"/>
    <w:rsid w:val="1E7BD319"/>
    <w:rsid w:val="1E868115"/>
    <w:rsid w:val="1E8AB7F5"/>
    <w:rsid w:val="1E945D44"/>
    <w:rsid w:val="1ED8996A"/>
    <w:rsid w:val="1EF650BD"/>
    <w:rsid w:val="1F0AB337"/>
    <w:rsid w:val="1F0B7D60"/>
    <w:rsid w:val="1F4B06D6"/>
    <w:rsid w:val="1F6F807B"/>
    <w:rsid w:val="1F76283A"/>
    <w:rsid w:val="1F98AD75"/>
    <w:rsid w:val="1FAF6CE0"/>
    <w:rsid w:val="1FB7F700"/>
    <w:rsid w:val="1FBB9687"/>
    <w:rsid w:val="1FEF9910"/>
    <w:rsid w:val="20466B8A"/>
    <w:rsid w:val="208E63B1"/>
    <w:rsid w:val="209E3F6A"/>
    <w:rsid w:val="20C02E14"/>
    <w:rsid w:val="20C4482A"/>
    <w:rsid w:val="20DE8655"/>
    <w:rsid w:val="2131D9B2"/>
    <w:rsid w:val="2136FFFE"/>
    <w:rsid w:val="21435623"/>
    <w:rsid w:val="214F66AB"/>
    <w:rsid w:val="21560010"/>
    <w:rsid w:val="217B5CA4"/>
    <w:rsid w:val="21959C55"/>
    <w:rsid w:val="21BFBC9C"/>
    <w:rsid w:val="21DE19E6"/>
    <w:rsid w:val="21F64624"/>
    <w:rsid w:val="220D4277"/>
    <w:rsid w:val="2221EDFE"/>
    <w:rsid w:val="223741BD"/>
    <w:rsid w:val="22415D17"/>
    <w:rsid w:val="2246238F"/>
    <w:rsid w:val="22488BD7"/>
    <w:rsid w:val="22624CAE"/>
    <w:rsid w:val="2281F571"/>
    <w:rsid w:val="228ABC9A"/>
    <w:rsid w:val="22BD2C70"/>
    <w:rsid w:val="22BD9D02"/>
    <w:rsid w:val="22C2AD8A"/>
    <w:rsid w:val="22CE4CBD"/>
    <w:rsid w:val="22DD3D7C"/>
    <w:rsid w:val="22F19C19"/>
    <w:rsid w:val="2322918D"/>
    <w:rsid w:val="23274ABD"/>
    <w:rsid w:val="2327A943"/>
    <w:rsid w:val="233F90CA"/>
    <w:rsid w:val="23860560"/>
    <w:rsid w:val="238F5EAF"/>
    <w:rsid w:val="23C955D9"/>
    <w:rsid w:val="23C9E121"/>
    <w:rsid w:val="23DC0C33"/>
    <w:rsid w:val="23E0E7A5"/>
    <w:rsid w:val="240069FE"/>
    <w:rsid w:val="240A96BB"/>
    <w:rsid w:val="2427B943"/>
    <w:rsid w:val="242D0BDB"/>
    <w:rsid w:val="243F960B"/>
    <w:rsid w:val="24485A40"/>
    <w:rsid w:val="246B0792"/>
    <w:rsid w:val="246E0DE2"/>
    <w:rsid w:val="247EB002"/>
    <w:rsid w:val="2482DA0E"/>
    <w:rsid w:val="2488C2D6"/>
    <w:rsid w:val="248DD283"/>
    <w:rsid w:val="248E5D7B"/>
    <w:rsid w:val="24C2BC29"/>
    <w:rsid w:val="24CA06A4"/>
    <w:rsid w:val="24F1274E"/>
    <w:rsid w:val="25155601"/>
    <w:rsid w:val="254C9DEE"/>
    <w:rsid w:val="257E6EEE"/>
    <w:rsid w:val="25849146"/>
    <w:rsid w:val="258D3EBF"/>
    <w:rsid w:val="2596ADC2"/>
    <w:rsid w:val="25A3A51B"/>
    <w:rsid w:val="25EA3A39"/>
    <w:rsid w:val="26012D16"/>
    <w:rsid w:val="260B1132"/>
    <w:rsid w:val="261CBDDD"/>
    <w:rsid w:val="2634F27E"/>
    <w:rsid w:val="264A678A"/>
    <w:rsid w:val="265E7F38"/>
    <w:rsid w:val="26848E0D"/>
    <w:rsid w:val="268D9E43"/>
    <w:rsid w:val="269434C7"/>
    <w:rsid w:val="269D8BF9"/>
    <w:rsid w:val="26E790C0"/>
    <w:rsid w:val="26FCB176"/>
    <w:rsid w:val="26FD20A1"/>
    <w:rsid w:val="26FDFFAF"/>
    <w:rsid w:val="271DC887"/>
    <w:rsid w:val="272AF28A"/>
    <w:rsid w:val="273DF263"/>
    <w:rsid w:val="2741B668"/>
    <w:rsid w:val="27534508"/>
    <w:rsid w:val="276B1252"/>
    <w:rsid w:val="276CB78A"/>
    <w:rsid w:val="27E92214"/>
    <w:rsid w:val="282781AB"/>
    <w:rsid w:val="282988A3"/>
    <w:rsid w:val="28378E07"/>
    <w:rsid w:val="285FBA99"/>
    <w:rsid w:val="288E6BE2"/>
    <w:rsid w:val="289CCD61"/>
    <w:rsid w:val="28BCAAF5"/>
    <w:rsid w:val="28C9E58D"/>
    <w:rsid w:val="28D35A1A"/>
    <w:rsid w:val="28DDD50D"/>
    <w:rsid w:val="28F52D92"/>
    <w:rsid w:val="2934E321"/>
    <w:rsid w:val="29485205"/>
    <w:rsid w:val="29666413"/>
    <w:rsid w:val="2969A83B"/>
    <w:rsid w:val="29782C4C"/>
    <w:rsid w:val="2988BBB3"/>
    <w:rsid w:val="298F772A"/>
    <w:rsid w:val="29A95210"/>
    <w:rsid w:val="29B2DEC4"/>
    <w:rsid w:val="2A008DC0"/>
    <w:rsid w:val="2A142691"/>
    <w:rsid w:val="2A30809A"/>
    <w:rsid w:val="2A6B9B2A"/>
    <w:rsid w:val="2A859604"/>
    <w:rsid w:val="2A9F7FB3"/>
    <w:rsid w:val="2AA67798"/>
    <w:rsid w:val="2AB78239"/>
    <w:rsid w:val="2AB78539"/>
    <w:rsid w:val="2AB7E137"/>
    <w:rsid w:val="2ACB29F9"/>
    <w:rsid w:val="2AEEF963"/>
    <w:rsid w:val="2B03F7F3"/>
    <w:rsid w:val="2B3E4251"/>
    <w:rsid w:val="2B4139B2"/>
    <w:rsid w:val="2B4362A0"/>
    <w:rsid w:val="2B484ED1"/>
    <w:rsid w:val="2B50497A"/>
    <w:rsid w:val="2B51CCF4"/>
    <w:rsid w:val="2B5FA334"/>
    <w:rsid w:val="2B90A373"/>
    <w:rsid w:val="2B999662"/>
    <w:rsid w:val="2B9C980D"/>
    <w:rsid w:val="2BA2E9E6"/>
    <w:rsid w:val="2BA8C0F4"/>
    <w:rsid w:val="2BAD28C6"/>
    <w:rsid w:val="2BAEBD50"/>
    <w:rsid w:val="2BBF5022"/>
    <w:rsid w:val="2BD5CB10"/>
    <w:rsid w:val="2BEA361C"/>
    <w:rsid w:val="2C1C663B"/>
    <w:rsid w:val="2C1F5B93"/>
    <w:rsid w:val="2C5C6CB8"/>
    <w:rsid w:val="2C68286C"/>
    <w:rsid w:val="2C8DBD64"/>
    <w:rsid w:val="2CDF5F0E"/>
    <w:rsid w:val="2CE3344E"/>
    <w:rsid w:val="2CF5C844"/>
    <w:rsid w:val="2D2292F5"/>
    <w:rsid w:val="2D30A565"/>
    <w:rsid w:val="2D4FC348"/>
    <w:rsid w:val="2D5AAE8C"/>
    <w:rsid w:val="2D908AA8"/>
    <w:rsid w:val="2D9D6578"/>
    <w:rsid w:val="2DACE57A"/>
    <w:rsid w:val="2DAF2E97"/>
    <w:rsid w:val="2DD95F48"/>
    <w:rsid w:val="2DF9A4EC"/>
    <w:rsid w:val="2E29BC54"/>
    <w:rsid w:val="2E314ED0"/>
    <w:rsid w:val="2E31D58C"/>
    <w:rsid w:val="2E3414A8"/>
    <w:rsid w:val="2E350B9D"/>
    <w:rsid w:val="2EA0F18E"/>
    <w:rsid w:val="2EAA6D7B"/>
    <w:rsid w:val="2EE0D074"/>
    <w:rsid w:val="2EECB60E"/>
    <w:rsid w:val="2F01CF6B"/>
    <w:rsid w:val="2F146DEA"/>
    <w:rsid w:val="2F302800"/>
    <w:rsid w:val="2F3D8052"/>
    <w:rsid w:val="2F3E9E41"/>
    <w:rsid w:val="2F6413DF"/>
    <w:rsid w:val="2F742739"/>
    <w:rsid w:val="2F76E418"/>
    <w:rsid w:val="2F839530"/>
    <w:rsid w:val="2FAC5B21"/>
    <w:rsid w:val="2FC1EA74"/>
    <w:rsid w:val="2FC46FD3"/>
    <w:rsid w:val="2FCD1F31"/>
    <w:rsid w:val="2FE7EC38"/>
    <w:rsid w:val="2FFCDEB4"/>
    <w:rsid w:val="3007EC54"/>
    <w:rsid w:val="3014A550"/>
    <w:rsid w:val="3019EB7B"/>
    <w:rsid w:val="30228723"/>
    <w:rsid w:val="3053B822"/>
    <w:rsid w:val="3054ED93"/>
    <w:rsid w:val="30614440"/>
    <w:rsid w:val="3061C1AA"/>
    <w:rsid w:val="307E9E78"/>
    <w:rsid w:val="3097CA00"/>
    <w:rsid w:val="309E4DCE"/>
    <w:rsid w:val="30C3505E"/>
    <w:rsid w:val="30E3D2A4"/>
    <w:rsid w:val="30FA0603"/>
    <w:rsid w:val="30FEE3F5"/>
    <w:rsid w:val="312D4669"/>
    <w:rsid w:val="316493DB"/>
    <w:rsid w:val="3176DBFD"/>
    <w:rsid w:val="317C231C"/>
    <w:rsid w:val="3186E1E8"/>
    <w:rsid w:val="319B3394"/>
    <w:rsid w:val="31A0C197"/>
    <w:rsid w:val="31BA8EEB"/>
    <w:rsid w:val="3209123E"/>
    <w:rsid w:val="3212E79B"/>
    <w:rsid w:val="32365478"/>
    <w:rsid w:val="324F531F"/>
    <w:rsid w:val="325134BE"/>
    <w:rsid w:val="3296362F"/>
    <w:rsid w:val="329BA363"/>
    <w:rsid w:val="32A2DB7E"/>
    <w:rsid w:val="32AE7BD0"/>
    <w:rsid w:val="32DDC00A"/>
    <w:rsid w:val="32EEF10F"/>
    <w:rsid w:val="32FA0805"/>
    <w:rsid w:val="3300720E"/>
    <w:rsid w:val="33081275"/>
    <w:rsid w:val="331BFC87"/>
    <w:rsid w:val="331D35A8"/>
    <w:rsid w:val="3360B9E0"/>
    <w:rsid w:val="336A5BEB"/>
    <w:rsid w:val="33C6D6D1"/>
    <w:rsid w:val="33ED313E"/>
    <w:rsid w:val="33FA7573"/>
    <w:rsid w:val="340B445A"/>
    <w:rsid w:val="34371B1F"/>
    <w:rsid w:val="343E1FCE"/>
    <w:rsid w:val="34528D9B"/>
    <w:rsid w:val="345C12B2"/>
    <w:rsid w:val="345F0CE5"/>
    <w:rsid w:val="34702B82"/>
    <w:rsid w:val="34A6B574"/>
    <w:rsid w:val="34AB98EF"/>
    <w:rsid w:val="34B3C3DE"/>
    <w:rsid w:val="351CAE7C"/>
    <w:rsid w:val="3530C852"/>
    <w:rsid w:val="354A99E0"/>
    <w:rsid w:val="355B6112"/>
    <w:rsid w:val="3576FD05"/>
    <w:rsid w:val="357D2169"/>
    <w:rsid w:val="357F799E"/>
    <w:rsid w:val="35945C56"/>
    <w:rsid w:val="3599B040"/>
    <w:rsid w:val="35A23FB2"/>
    <w:rsid w:val="35BB8977"/>
    <w:rsid w:val="35C69C33"/>
    <w:rsid w:val="35C9A6B8"/>
    <w:rsid w:val="35CE7D14"/>
    <w:rsid w:val="360BCCC6"/>
    <w:rsid w:val="362F6F69"/>
    <w:rsid w:val="3651FEB3"/>
    <w:rsid w:val="365C4961"/>
    <w:rsid w:val="365F1B42"/>
    <w:rsid w:val="3675A155"/>
    <w:rsid w:val="368D2F98"/>
    <w:rsid w:val="368D706F"/>
    <w:rsid w:val="3697257C"/>
    <w:rsid w:val="36A1FEC6"/>
    <w:rsid w:val="36A27724"/>
    <w:rsid w:val="36BBFDCF"/>
    <w:rsid w:val="3705E700"/>
    <w:rsid w:val="371070A5"/>
    <w:rsid w:val="3736DEBC"/>
    <w:rsid w:val="3740CFFF"/>
    <w:rsid w:val="3741DF46"/>
    <w:rsid w:val="37493416"/>
    <w:rsid w:val="37539818"/>
    <w:rsid w:val="378F32FA"/>
    <w:rsid w:val="3799CACC"/>
    <w:rsid w:val="37A8EFD6"/>
    <w:rsid w:val="37FB3E3C"/>
    <w:rsid w:val="37FD53CA"/>
    <w:rsid w:val="382C128B"/>
    <w:rsid w:val="384592FB"/>
    <w:rsid w:val="388A1BD7"/>
    <w:rsid w:val="38937294"/>
    <w:rsid w:val="38E5F9E4"/>
    <w:rsid w:val="392FF293"/>
    <w:rsid w:val="39436D88"/>
    <w:rsid w:val="39450D05"/>
    <w:rsid w:val="3948537C"/>
    <w:rsid w:val="394BFF90"/>
    <w:rsid w:val="395C236A"/>
    <w:rsid w:val="396D7F35"/>
    <w:rsid w:val="397562B2"/>
    <w:rsid w:val="39A90AD1"/>
    <w:rsid w:val="39C1AEB4"/>
    <w:rsid w:val="39C3F3EF"/>
    <w:rsid w:val="39C82989"/>
    <w:rsid w:val="3A0F50E4"/>
    <w:rsid w:val="3A1652B0"/>
    <w:rsid w:val="3A20A56E"/>
    <w:rsid w:val="3A231A5F"/>
    <w:rsid w:val="3A2BD8DC"/>
    <w:rsid w:val="3A3082F8"/>
    <w:rsid w:val="3A4FBA6B"/>
    <w:rsid w:val="3A56AF12"/>
    <w:rsid w:val="3A625ACA"/>
    <w:rsid w:val="3A6421E4"/>
    <w:rsid w:val="3A7562BB"/>
    <w:rsid w:val="3A814555"/>
    <w:rsid w:val="3AB05DDC"/>
    <w:rsid w:val="3AC6158C"/>
    <w:rsid w:val="3AC8D728"/>
    <w:rsid w:val="3AD59389"/>
    <w:rsid w:val="3AE7CFF1"/>
    <w:rsid w:val="3B507097"/>
    <w:rsid w:val="3B53DA5E"/>
    <w:rsid w:val="3B6A9BA2"/>
    <w:rsid w:val="3BA43C6C"/>
    <w:rsid w:val="3BCB1356"/>
    <w:rsid w:val="3BD0DB51"/>
    <w:rsid w:val="3BD0FE00"/>
    <w:rsid w:val="3BE2D9F2"/>
    <w:rsid w:val="3BF5809C"/>
    <w:rsid w:val="3C138BA6"/>
    <w:rsid w:val="3C143E1F"/>
    <w:rsid w:val="3C14FDD0"/>
    <w:rsid w:val="3C2EAFCC"/>
    <w:rsid w:val="3C43F549"/>
    <w:rsid w:val="3C46D96E"/>
    <w:rsid w:val="3C487172"/>
    <w:rsid w:val="3C51A7AF"/>
    <w:rsid w:val="3C520B56"/>
    <w:rsid w:val="3C7C1CF9"/>
    <w:rsid w:val="3C8677EB"/>
    <w:rsid w:val="3CA4FA5F"/>
    <w:rsid w:val="3CAC69C8"/>
    <w:rsid w:val="3CBFDD00"/>
    <w:rsid w:val="3CC44E5C"/>
    <w:rsid w:val="3CCA170B"/>
    <w:rsid w:val="3CDE41C1"/>
    <w:rsid w:val="3CDE7E52"/>
    <w:rsid w:val="3CFCBEA3"/>
    <w:rsid w:val="3D145C0C"/>
    <w:rsid w:val="3D3C4E7E"/>
    <w:rsid w:val="3D74851C"/>
    <w:rsid w:val="3D7F0CC5"/>
    <w:rsid w:val="3D91D86C"/>
    <w:rsid w:val="3D9B79B3"/>
    <w:rsid w:val="3DB6B311"/>
    <w:rsid w:val="3DBE1D8B"/>
    <w:rsid w:val="3DD7CFF0"/>
    <w:rsid w:val="3DEEA600"/>
    <w:rsid w:val="3DF1C2BC"/>
    <w:rsid w:val="3DFBC27A"/>
    <w:rsid w:val="3E4C5E99"/>
    <w:rsid w:val="3E6F4C0D"/>
    <w:rsid w:val="3E80AB5C"/>
    <w:rsid w:val="3E8D97F3"/>
    <w:rsid w:val="3E97ACA7"/>
    <w:rsid w:val="3ED64251"/>
    <w:rsid w:val="3EE792F7"/>
    <w:rsid w:val="3EEAB783"/>
    <w:rsid w:val="3EEF0F53"/>
    <w:rsid w:val="3EF75DBF"/>
    <w:rsid w:val="3F0A077B"/>
    <w:rsid w:val="3F149079"/>
    <w:rsid w:val="3F203112"/>
    <w:rsid w:val="3F2BDEFF"/>
    <w:rsid w:val="3F2D2880"/>
    <w:rsid w:val="3F2FFB04"/>
    <w:rsid w:val="3F4777B0"/>
    <w:rsid w:val="3F6D2AE1"/>
    <w:rsid w:val="3F871A6A"/>
    <w:rsid w:val="3F87818F"/>
    <w:rsid w:val="3FB8353B"/>
    <w:rsid w:val="3FC797B4"/>
    <w:rsid w:val="3FCE7131"/>
    <w:rsid w:val="3FE0F8A3"/>
    <w:rsid w:val="3FF60641"/>
    <w:rsid w:val="4007CE8D"/>
    <w:rsid w:val="400A4BAA"/>
    <w:rsid w:val="40111B9F"/>
    <w:rsid w:val="4014449C"/>
    <w:rsid w:val="403A3E84"/>
    <w:rsid w:val="40609F53"/>
    <w:rsid w:val="40676ED7"/>
    <w:rsid w:val="4093BA96"/>
    <w:rsid w:val="40A19B38"/>
    <w:rsid w:val="40A19D77"/>
    <w:rsid w:val="40B2B672"/>
    <w:rsid w:val="40C5A487"/>
    <w:rsid w:val="40CC89D2"/>
    <w:rsid w:val="40D2C5DA"/>
    <w:rsid w:val="40E0B85B"/>
    <w:rsid w:val="40E96A1C"/>
    <w:rsid w:val="40EE675D"/>
    <w:rsid w:val="4101E3F4"/>
    <w:rsid w:val="410DB5DD"/>
    <w:rsid w:val="4167B0E1"/>
    <w:rsid w:val="418D8E25"/>
    <w:rsid w:val="4194ED4D"/>
    <w:rsid w:val="41B1945F"/>
    <w:rsid w:val="41E71DCD"/>
    <w:rsid w:val="4204B203"/>
    <w:rsid w:val="4207E436"/>
    <w:rsid w:val="420929DC"/>
    <w:rsid w:val="4210ED3F"/>
    <w:rsid w:val="42334B3C"/>
    <w:rsid w:val="42407B72"/>
    <w:rsid w:val="42521B76"/>
    <w:rsid w:val="42558F25"/>
    <w:rsid w:val="42707C02"/>
    <w:rsid w:val="42981896"/>
    <w:rsid w:val="42A1ED6F"/>
    <w:rsid w:val="42E687B5"/>
    <w:rsid w:val="432EC4AF"/>
    <w:rsid w:val="433A32B2"/>
    <w:rsid w:val="436AB9D7"/>
    <w:rsid w:val="4378726A"/>
    <w:rsid w:val="43D214A5"/>
    <w:rsid w:val="43EB61F1"/>
    <w:rsid w:val="440ACE4B"/>
    <w:rsid w:val="44345F81"/>
    <w:rsid w:val="443B127E"/>
    <w:rsid w:val="445AF2B2"/>
    <w:rsid w:val="447FA633"/>
    <w:rsid w:val="449E4495"/>
    <w:rsid w:val="44C19517"/>
    <w:rsid w:val="44D634E9"/>
    <w:rsid w:val="44E08453"/>
    <w:rsid w:val="44E3E3EB"/>
    <w:rsid w:val="44F1544B"/>
    <w:rsid w:val="452A3426"/>
    <w:rsid w:val="45302FED"/>
    <w:rsid w:val="4556E2C9"/>
    <w:rsid w:val="4568E053"/>
    <w:rsid w:val="456CADF7"/>
    <w:rsid w:val="45870225"/>
    <w:rsid w:val="4589BC38"/>
    <w:rsid w:val="4594A82D"/>
    <w:rsid w:val="45ACA19A"/>
    <w:rsid w:val="45BC2CBA"/>
    <w:rsid w:val="45C7FB43"/>
    <w:rsid w:val="46251B5E"/>
    <w:rsid w:val="4657979D"/>
    <w:rsid w:val="466EEA35"/>
    <w:rsid w:val="4671BFEA"/>
    <w:rsid w:val="4697E514"/>
    <w:rsid w:val="469AD472"/>
    <w:rsid w:val="46F943E7"/>
    <w:rsid w:val="4713E3FC"/>
    <w:rsid w:val="471776C3"/>
    <w:rsid w:val="47246FB7"/>
    <w:rsid w:val="4733F9CB"/>
    <w:rsid w:val="47572F78"/>
    <w:rsid w:val="476EAACA"/>
    <w:rsid w:val="477EBDC9"/>
    <w:rsid w:val="47964E9A"/>
    <w:rsid w:val="479AEE34"/>
    <w:rsid w:val="47A0D3A3"/>
    <w:rsid w:val="47A49894"/>
    <w:rsid w:val="47B7CB23"/>
    <w:rsid w:val="47C8460B"/>
    <w:rsid w:val="48088E4F"/>
    <w:rsid w:val="48104524"/>
    <w:rsid w:val="4816B3BD"/>
    <w:rsid w:val="483BB538"/>
    <w:rsid w:val="4848267C"/>
    <w:rsid w:val="48676C08"/>
    <w:rsid w:val="48730CA1"/>
    <w:rsid w:val="48B6AD62"/>
    <w:rsid w:val="48C00672"/>
    <w:rsid w:val="48C671D6"/>
    <w:rsid w:val="48D74E1A"/>
    <w:rsid w:val="49007B6D"/>
    <w:rsid w:val="4956B921"/>
    <w:rsid w:val="49771595"/>
    <w:rsid w:val="49A104F4"/>
    <w:rsid w:val="49C2A889"/>
    <w:rsid w:val="49C6D522"/>
    <w:rsid w:val="49E2F291"/>
    <w:rsid w:val="49FC192C"/>
    <w:rsid w:val="4A02D9DB"/>
    <w:rsid w:val="4A0FEDC5"/>
    <w:rsid w:val="4A320D25"/>
    <w:rsid w:val="4A3CEF48"/>
    <w:rsid w:val="4A4E9448"/>
    <w:rsid w:val="4A5D2D5B"/>
    <w:rsid w:val="4A6A6451"/>
    <w:rsid w:val="4A8B78CD"/>
    <w:rsid w:val="4A8D61A2"/>
    <w:rsid w:val="4A968B9A"/>
    <w:rsid w:val="4ABF0E45"/>
    <w:rsid w:val="4AF2101B"/>
    <w:rsid w:val="4B018F6C"/>
    <w:rsid w:val="4B2F87D2"/>
    <w:rsid w:val="4B339338"/>
    <w:rsid w:val="4B746E5E"/>
    <w:rsid w:val="4BA8527D"/>
    <w:rsid w:val="4BA8BFBD"/>
    <w:rsid w:val="4BC7B5AF"/>
    <w:rsid w:val="4BCB72D4"/>
    <w:rsid w:val="4C050A0D"/>
    <w:rsid w:val="4C0EC0FC"/>
    <w:rsid w:val="4C150868"/>
    <w:rsid w:val="4C2FEB14"/>
    <w:rsid w:val="4C3776DA"/>
    <w:rsid w:val="4C393F07"/>
    <w:rsid w:val="4C474BD0"/>
    <w:rsid w:val="4C4F3994"/>
    <w:rsid w:val="4C594B7A"/>
    <w:rsid w:val="4C87B10F"/>
    <w:rsid w:val="4C8CBD50"/>
    <w:rsid w:val="4CCB5833"/>
    <w:rsid w:val="4CDA909F"/>
    <w:rsid w:val="4CED3820"/>
    <w:rsid w:val="4D2664FB"/>
    <w:rsid w:val="4D425A13"/>
    <w:rsid w:val="4D8296A1"/>
    <w:rsid w:val="4D83DF20"/>
    <w:rsid w:val="4DA989C7"/>
    <w:rsid w:val="4DAA4D04"/>
    <w:rsid w:val="4DC9C3BD"/>
    <w:rsid w:val="4DD5D38F"/>
    <w:rsid w:val="4E042EBB"/>
    <w:rsid w:val="4E0E906E"/>
    <w:rsid w:val="4E14B6B7"/>
    <w:rsid w:val="4E555347"/>
    <w:rsid w:val="4E560DFA"/>
    <w:rsid w:val="4E57D462"/>
    <w:rsid w:val="4E773993"/>
    <w:rsid w:val="4E82770E"/>
    <w:rsid w:val="4E84D0E4"/>
    <w:rsid w:val="4E92110A"/>
    <w:rsid w:val="4EB0E594"/>
    <w:rsid w:val="4EB28097"/>
    <w:rsid w:val="4EFECF9F"/>
    <w:rsid w:val="4F007804"/>
    <w:rsid w:val="4F2FBB33"/>
    <w:rsid w:val="4F40A2A8"/>
    <w:rsid w:val="4F530275"/>
    <w:rsid w:val="4F69F031"/>
    <w:rsid w:val="4F714AA9"/>
    <w:rsid w:val="4FA0C463"/>
    <w:rsid w:val="4FB7BEB7"/>
    <w:rsid w:val="4FDF9196"/>
    <w:rsid w:val="4FEE924F"/>
    <w:rsid w:val="4FFA786D"/>
    <w:rsid w:val="50021BDA"/>
    <w:rsid w:val="5017B8A0"/>
    <w:rsid w:val="502F11FC"/>
    <w:rsid w:val="502FE4DE"/>
    <w:rsid w:val="504011A4"/>
    <w:rsid w:val="504ADB4E"/>
    <w:rsid w:val="504BA80F"/>
    <w:rsid w:val="50828ACF"/>
    <w:rsid w:val="50B96C8D"/>
    <w:rsid w:val="50BB3633"/>
    <w:rsid w:val="50DAAE12"/>
    <w:rsid w:val="50E3D039"/>
    <w:rsid w:val="50EF7B7F"/>
    <w:rsid w:val="50F0274F"/>
    <w:rsid w:val="50F0D23B"/>
    <w:rsid w:val="513321C5"/>
    <w:rsid w:val="5133DB27"/>
    <w:rsid w:val="515097EE"/>
    <w:rsid w:val="516148B2"/>
    <w:rsid w:val="5177FE4F"/>
    <w:rsid w:val="51AB1117"/>
    <w:rsid w:val="51B37B66"/>
    <w:rsid w:val="51B42C2E"/>
    <w:rsid w:val="51BC9CDE"/>
    <w:rsid w:val="51BF6C6D"/>
    <w:rsid w:val="51C1D1D5"/>
    <w:rsid w:val="51EB1A8E"/>
    <w:rsid w:val="522B6173"/>
    <w:rsid w:val="52436094"/>
    <w:rsid w:val="5259A62D"/>
    <w:rsid w:val="525F0319"/>
    <w:rsid w:val="527DBE27"/>
    <w:rsid w:val="5290B448"/>
    <w:rsid w:val="52AE1728"/>
    <w:rsid w:val="52D5AB37"/>
    <w:rsid w:val="52DD33A1"/>
    <w:rsid w:val="52DD3AB6"/>
    <w:rsid w:val="53140646"/>
    <w:rsid w:val="531A6FA3"/>
    <w:rsid w:val="534D2FD4"/>
    <w:rsid w:val="534EC76F"/>
    <w:rsid w:val="534EF4BB"/>
    <w:rsid w:val="5352FBAA"/>
    <w:rsid w:val="538DF341"/>
    <w:rsid w:val="53B4877B"/>
    <w:rsid w:val="53D84084"/>
    <w:rsid w:val="53DC4E31"/>
    <w:rsid w:val="53F7DDE2"/>
    <w:rsid w:val="53F8D3C7"/>
    <w:rsid w:val="542C2A75"/>
    <w:rsid w:val="543D70B1"/>
    <w:rsid w:val="5448A837"/>
    <w:rsid w:val="5448BCF7"/>
    <w:rsid w:val="54822313"/>
    <w:rsid w:val="54D94E31"/>
    <w:rsid w:val="54E7385A"/>
    <w:rsid w:val="54EF368B"/>
    <w:rsid w:val="5524D0EF"/>
    <w:rsid w:val="555837D5"/>
    <w:rsid w:val="55655A36"/>
    <w:rsid w:val="556DA6AE"/>
    <w:rsid w:val="5580C976"/>
    <w:rsid w:val="55859AC3"/>
    <w:rsid w:val="55910334"/>
    <w:rsid w:val="55C131DD"/>
    <w:rsid w:val="5613DC48"/>
    <w:rsid w:val="5630379F"/>
    <w:rsid w:val="564BA844"/>
    <w:rsid w:val="564E51F7"/>
    <w:rsid w:val="5685B730"/>
    <w:rsid w:val="5688861D"/>
    <w:rsid w:val="56F7F628"/>
    <w:rsid w:val="56F82547"/>
    <w:rsid w:val="57027537"/>
    <w:rsid w:val="57090490"/>
    <w:rsid w:val="5717A698"/>
    <w:rsid w:val="571CAC0D"/>
    <w:rsid w:val="572051D9"/>
    <w:rsid w:val="57216B24"/>
    <w:rsid w:val="57447149"/>
    <w:rsid w:val="57853B6C"/>
    <w:rsid w:val="57868CCF"/>
    <w:rsid w:val="57953BA2"/>
    <w:rsid w:val="57B0A4C4"/>
    <w:rsid w:val="57B4C873"/>
    <w:rsid w:val="57B92841"/>
    <w:rsid w:val="57BF39AA"/>
    <w:rsid w:val="57D5B9BF"/>
    <w:rsid w:val="57F9A1C4"/>
    <w:rsid w:val="5805D9E5"/>
    <w:rsid w:val="5807C78B"/>
    <w:rsid w:val="5815F860"/>
    <w:rsid w:val="5818715D"/>
    <w:rsid w:val="58656DA8"/>
    <w:rsid w:val="5868B86E"/>
    <w:rsid w:val="588C7FC3"/>
    <w:rsid w:val="58B19B36"/>
    <w:rsid w:val="58B4C194"/>
    <w:rsid w:val="58CAAA2D"/>
    <w:rsid w:val="58D1FC2B"/>
    <w:rsid w:val="58E95D26"/>
    <w:rsid w:val="58E9C2C7"/>
    <w:rsid w:val="5904CFCB"/>
    <w:rsid w:val="5913CAF1"/>
    <w:rsid w:val="5947BA5D"/>
    <w:rsid w:val="594B45AF"/>
    <w:rsid w:val="595875A4"/>
    <w:rsid w:val="596BEC97"/>
    <w:rsid w:val="59743C68"/>
    <w:rsid w:val="5990AA5E"/>
    <w:rsid w:val="59993F92"/>
    <w:rsid w:val="59A24244"/>
    <w:rsid w:val="59AB80DD"/>
    <w:rsid w:val="59C20370"/>
    <w:rsid w:val="59D48603"/>
    <w:rsid w:val="59ED0CDC"/>
    <w:rsid w:val="5A33D881"/>
    <w:rsid w:val="5A56715E"/>
    <w:rsid w:val="5A68D369"/>
    <w:rsid w:val="5A6F5490"/>
    <w:rsid w:val="5A874DFD"/>
    <w:rsid w:val="5AB2F551"/>
    <w:rsid w:val="5AC1B4E2"/>
    <w:rsid w:val="5AC92856"/>
    <w:rsid w:val="5ACD5CD4"/>
    <w:rsid w:val="5ADDBF01"/>
    <w:rsid w:val="5B0BD429"/>
    <w:rsid w:val="5B12165F"/>
    <w:rsid w:val="5B19CAFC"/>
    <w:rsid w:val="5B291BE3"/>
    <w:rsid w:val="5B311513"/>
    <w:rsid w:val="5B3934C9"/>
    <w:rsid w:val="5B39EDD7"/>
    <w:rsid w:val="5B3B406F"/>
    <w:rsid w:val="5B481DAC"/>
    <w:rsid w:val="5B7ED13C"/>
    <w:rsid w:val="5B923F41"/>
    <w:rsid w:val="5B97AF57"/>
    <w:rsid w:val="5B9DC606"/>
    <w:rsid w:val="5BB83B54"/>
    <w:rsid w:val="5BDC75B3"/>
    <w:rsid w:val="5BFDE969"/>
    <w:rsid w:val="5C0E8715"/>
    <w:rsid w:val="5C0F30E6"/>
    <w:rsid w:val="5C25DB98"/>
    <w:rsid w:val="5C31A294"/>
    <w:rsid w:val="5C5601C7"/>
    <w:rsid w:val="5CB6D45F"/>
    <w:rsid w:val="5CB9953E"/>
    <w:rsid w:val="5CB9C9B7"/>
    <w:rsid w:val="5CC68770"/>
    <w:rsid w:val="5CCD2BD8"/>
    <w:rsid w:val="5CDC0D1A"/>
    <w:rsid w:val="5CE42437"/>
    <w:rsid w:val="5D186360"/>
    <w:rsid w:val="5D1DA1E6"/>
    <w:rsid w:val="5D1E8B9A"/>
    <w:rsid w:val="5D346969"/>
    <w:rsid w:val="5D4DC63D"/>
    <w:rsid w:val="5D5091B6"/>
    <w:rsid w:val="5DBAE88D"/>
    <w:rsid w:val="5DC85E54"/>
    <w:rsid w:val="5E3756C5"/>
    <w:rsid w:val="5E7129F2"/>
    <w:rsid w:val="5E93F9AF"/>
    <w:rsid w:val="5EA52B2D"/>
    <w:rsid w:val="5EB433C1"/>
    <w:rsid w:val="5ED95267"/>
    <w:rsid w:val="5EE31E63"/>
    <w:rsid w:val="5EF77F8D"/>
    <w:rsid w:val="5EF888E1"/>
    <w:rsid w:val="5EFC0E1D"/>
    <w:rsid w:val="5EFC7EAE"/>
    <w:rsid w:val="5F032F34"/>
    <w:rsid w:val="5F03DADC"/>
    <w:rsid w:val="5F124A2F"/>
    <w:rsid w:val="5F26EFB3"/>
    <w:rsid w:val="5F28EBBA"/>
    <w:rsid w:val="5F29193F"/>
    <w:rsid w:val="5F2D0DBD"/>
    <w:rsid w:val="5F4796A3"/>
    <w:rsid w:val="5F5217D2"/>
    <w:rsid w:val="5F8B203E"/>
    <w:rsid w:val="5F98E8B3"/>
    <w:rsid w:val="5FB5F273"/>
    <w:rsid w:val="5FBA0786"/>
    <w:rsid w:val="5FC1CD19"/>
    <w:rsid w:val="600202A1"/>
    <w:rsid w:val="60075C6B"/>
    <w:rsid w:val="6007D968"/>
    <w:rsid w:val="6009F78D"/>
    <w:rsid w:val="601D3072"/>
    <w:rsid w:val="602FD580"/>
    <w:rsid w:val="603E0B9F"/>
    <w:rsid w:val="60562343"/>
    <w:rsid w:val="6056527E"/>
    <w:rsid w:val="60654FDF"/>
    <w:rsid w:val="60824E48"/>
    <w:rsid w:val="609CDC7E"/>
    <w:rsid w:val="609D3713"/>
    <w:rsid w:val="60C139DB"/>
    <w:rsid w:val="60FD1B46"/>
    <w:rsid w:val="61064D72"/>
    <w:rsid w:val="61179E42"/>
    <w:rsid w:val="6157C473"/>
    <w:rsid w:val="618BE532"/>
    <w:rsid w:val="61968EFB"/>
    <w:rsid w:val="619D3D81"/>
    <w:rsid w:val="619FFF5F"/>
    <w:rsid w:val="61D40B03"/>
    <w:rsid w:val="61DFADFA"/>
    <w:rsid w:val="61E82F04"/>
    <w:rsid w:val="6203F650"/>
    <w:rsid w:val="620D1023"/>
    <w:rsid w:val="621197B5"/>
    <w:rsid w:val="6240D94F"/>
    <w:rsid w:val="6265E125"/>
    <w:rsid w:val="62750BC2"/>
    <w:rsid w:val="62A21DD3"/>
    <w:rsid w:val="62E1536D"/>
    <w:rsid w:val="63280F1C"/>
    <w:rsid w:val="63476321"/>
    <w:rsid w:val="63495B6B"/>
    <w:rsid w:val="635C61B1"/>
    <w:rsid w:val="6391FCAA"/>
    <w:rsid w:val="63CC72A9"/>
    <w:rsid w:val="6432CE62"/>
    <w:rsid w:val="643DEE34"/>
    <w:rsid w:val="645FCBE4"/>
    <w:rsid w:val="6466EBC5"/>
    <w:rsid w:val="6480C3FF"/>
    <w:rsid w:val="6482C411"/>
    <w:rsid w:val="649BE342"/>
    <w:rsid w:val="64A8F993"/>
    <w:rsid w:val="64A9D6C5"/>
    <w:rsid w:val="64B89D4C"/>
    <w:rsid w:val="64F220BA"/>
    <w:rsid w:val="64F7AFF4"/>
    <w:rsid w:val="64FD8877"/>
    <w:rsid w:val="6501805E"/>
    <w:rsid w:val="6512E5D6"/>
    <w:rsid w:val="6516E1E1"/>
    <w:rsid w:val="651D9F17"/>
    <w:rsid w:val="65630346"/>
    <w:rsid w:val="65645974"/>
    <w:rsid w:val="65709EBE"/>
    <w:rsid w:val="659AA542"/>
    <w:rsid w:val="659E3756"/>
    <w:rsid w:val="65D52A88"/>
    <w:rsid w:val="65DDB410"/>
    <w:rsid w:val="65F2849A"/>
    <w:rsid w:val="65F6869D"/>
    <w:rsid w:val="65FC96B0"/>
    <w:rsid w:val="66753CC8"/>
    <w:rsid w:val="668519E9"/>
    <w:rsid w:val="66A4529B"/>
    <w:rsid w:val="66BE2B4F"/>
    <w:rsid w:val="66BF45A6"/>
    <w:rsid w:val="66C2F095"/>
    <w:rsid w:val="66C7332C"/>
    <w:rsid w:val="66E13FFC"/>
    <w:rsid w:val="66E4246C"/>
    <w:rsid w:val="6705923D"/>
    <w:rsid w:val="671156A2"/>
    <w:rsid w:val="67178132"/>
    <w:rsid w:val="6734BACE"/>
    <w:rsid w:val="67521110"/>
    <w:rsid w:val="6756EE46"/>
    <w:rsid w:val="676099CF"/>
    <w:rsid w:val="676C9AB9"/>
    <w:rsid w:val="67B3151E"/>
    <w:rsid w:val="67D03D59"/>
    <w:rsid w:val="67DB2C0C"/>
    <w:rsid w:val="67E4B05E"/>
    <w:rsid w:val="67E9DA54"/>
    <w:rsid w:val="680BFF58"/>
    <w:rsid w:val="681D117D"/>
    <w:rsid w:val="68304911"/>
    <w:rsid w:val="6830A398"/>
    <w:rsid w:val="688245F4"/>
    <w:rsid w:val="688923BD"/>
    <w:rsid w:val="68AA37CD"/>
    <w:rsid w:val="68BB0C48"/>
    <w:rsid w:val="68C6DB75"/>
    <w:rsid w:val="68CAA6B2"/>
    <w:rsid w:val="690AC8B5"/>
    <w:rsid w:val="690AEEB9"/>
    <w:rsid w:val="69115F57"/>
    <w:rsid w:val="69147275"/>
    <w:rsid w:val="69355D52"/>
    <w:rsid w:val="69429C5F"/>
    <w:rsid w:val="6943AE90"/>
    <w:rsid w:val="698D75FA"/>
    <w:rsid w:val="69A00015"/>
    <w:rsid w:val="69A619CC"/>
    <w:rsid w:val="6A21A446"/>
    <w:rsid w:val="6A474B1F"/>
    <w:rsid w:val="6A4F38A5"/>
    <w:rsid w:val="6A520DF7"/>
    <w:rsid w:val="6A79AA75"/>
    <w:rsid w:val="6A93A2E5"/>
    <w:rsid w:val="6AA113C7"/>
    <w:rsid w:val="6AAE6C13"/>
    <w:rsid w:val="6ADFAF8E"/>
    <w:rsid w:val="6B042530"/>
    <w:rsid w:val="6B055936"/>
    <w:rsid w:val="6B1A5D4B"/>
    <w:rsid w:val="6B4D9B56"/>
    <w:rsid w:val="6B64535C"/>
    <w:rsid w:val="6BB9820F"/>
    <w:rsid w:val="6BD17AEC"/>
    <w:rsid w:val="6BE3F6DF"/>
    <w:rsid w:val="6BE7336A"/>
    <w:rsid w:val="6C20F550"/>
    <w:rsid w:val="6C2FDCD6"/>
    <w:rsid w:val="6C3BCE05"/>
    <w:rsid w:val="6C59FC60"/>
    <w:rsid w:val="6C8D246F"/>
    <w:rsid w:val="6CB27273"/>
    <w:rsid w:val="6CE27E0C"/>
    <w:rsid w:val="6CFA1E6A"/>
    <w:rsid w:val="6D288845"/>
    <w:rsid w:val="6D2F140A"/>
    <w:rsid w:val="6D35FC7E"/>
    <w:rsid w:val="6D4E2F33"/>
    <w:rsid w:val="6D7EEBE1"/>
    <w:rsid w:val="6D86D967"/>
    <w:rsid w:val="6D92B3CE"/>
    <w:rsid w:val="6DAEBDF8"/>
    <w:rsid w:val="6DB803E3"/>
    <w:rsid w:val="6DD9B7BA"/>
    <w:rsid w:val="6E0921C0"/>
    <w:rsid w:val="6E16E887"/>
    <w:rsid w:val="6E251D4A"/>
    <w:rsid w:val="6E29BBD6"/>
    <w:rsid w:val="6E711006"/>
    <w:rsid w:val="6E7B40DC"/>
    <w:rsid w:val="6E85481C"/>
    <w:rsid w:val="6E969055"/>
    <w:rsid w:val="6EB4B7E1"/>
    <w:rsid w:val="6EB4BEC2"/>
    <w:rsid w:val="6EBA579D"/>
    <w:rsid w:val="6EDBA68B"/>
    <w:rsid w:val="6F1D88DB"/>
    <w:rsid w:val="6F66571B"/>
    <w:rsid w:val="6F6DD26D"/>
    <w:rsid w:val="6F76DA31"/>
    <w:rsid w:val="6F7D03F3"/>
    <w:rsid w:val="6F7E1BBD"/>
    <w:rsid w:val="6F82011B"/>
    <w:rsid w:val="6FC2F0C4"/>
    <w:rsid w:val="700FBF38"/>
    <w:rsid w:val="705C46E4"/>
    <w:rsid w:val="706E8088"/>
    <w:rsid w:val="70B8A45B"/>
    <w:rsid w:val="70C70C31"/>
    <w:rsid w:val="70CF547A"/>
    <w:rsid w:val="70D4ACA8"/>
    <w:rsid w:val="70E65EBA"/>
    <w:rsid w:val="70FF6AD6"/>
    <w:rsid w:val="7116FB15"/>
    <w:rsid w:val="71190386"/>
    <w:rsid w:val="711EB4FF"/>
    <w:rsid w:val="716DB496"/>
    <w:rsid w:val="719887DF"/>
    <w:rsid w:val="719CC7A8"/>
    <w:rsid w:val="71AB8F99"/>
    <w:rsid w:val="71D47AED"/>
    <w:rsid w:val="71F5F902"/>
    <w:rsid w:val="726788CC"/>
    <w:rsid w:val="72680B16"/>
    <w:rsid w:val="726AE2CB"/>
    <w:rsid w:val="7291A9A4"/>
    <w:rsid w:val="72ACB191"/>
    <w:rsid w:val="72ADE37B"/>
    <w:rsid w:val="72B00CCB"/>
    <w:rsid w:val="72C09249"/>
    <w:rsid w:val="72DB8B17"/>
    <w:rsid w:val="7309D4BE"/>
    <w:rsid w:val="7323AFF4"/>
    <w:rsid w:val="73302BBD"/>
    <w:rsid w:val="73565391"/>
    <w:rsid w:val="735DE693"/>
    <w:rsid w:val="7372A0F8"/>
    <w:rsid w:val="737DADC4"/>
    <w:rsid w:val="73818E71"/>
    <w:rsid w:val="739D49BF"/>
    <w:rsid w:val="73E415CB"/>
    <w:rsid w:val="7403E918"/>
    <w:rsid w:val="74419186"/>
    <w:rsid w:val="745B9D4F"/>
    <w:rsid w:val="74657FFF"/>
    <w:rsid w:val="749A11CF"/>
    <w:rsid w:val="74BA1B6B"/>
    <w:rsid w:val="74D3D0F2"/>
    <w:rsid w:val="74E3305B"/>
    <w:rsid w:val="74E9B037"/>
    <w:rsid w:val="74E9FA8C"/>
    <w:rsid w:val="74ECDC4D"/>
    <w:rsid w:val="74F3BC19"/>
    <w:rsid w:val="75396429"/>
    <w:rsid w:val="75430978"/>
    <w:rsid w:val="754A8D5E"/>
    <w:rsid w:val="7553A9D4"/>
    <w:rsid w:val="7562D28B"/>
    <w:rsid w:val="75739E84"/>
    <w:rsid w:val="75802395"/>
    <w:rsid w:val="758E6A0F"/>
    <w:rsid w:val="759BB28C"/>
    <w:rsid w:val="75BA1CE3"/>
    <w:rsid w:val="75DA145B"/>
    <w:rsid w:val="75E2CA4F"/>
    <w:rsid w:val="761BDF2C"/>
    <w:rsid w:val="762588B8"/>
    <w:rsid w:val="7626EE5C"/>
    <w:rsid w:val="7639DEB9"/>
    <w:rsid w:val="7641D85E"/>
    <w:rsid w:val="765BDC73"/>
    <w:rsid w:val="766C1D13"/>
    <w:rsid w:val="7675309D"/>
    <w:rsid w:val="767552FB"/>
    <w:rsid w:val="7679F73A"/>
    <w:rsid w:val="768E2D2A"/>
    <w:rsid w:val="76A07DDE"/>
    <w:rsid w:val="76B7DFC5"/>
    <w:rsid w:val="76B946E9"/>
    <w:rsid w:val="76ED46E0"/>
    <w:rsid w:val="7715F257"/>
    <w:rsid w:val="771BF3F6"/>
    <w:rsid w:val="772B2B71"/>
    <w:rsid w:val="772E3F2B"/>
    <w:rsid w:val="7759CA00"/>
    <w:rsid w:val="7763C057"/>
    <w:rsid w:val="776574C1"/>
    <w:rsid w:val="77658ABF"/>
    <w:rsid w:val="77AE5220"/>
    <w:rsid w:val="77BA411C"/>
    <w:rsid w:val="77C58147"/>
    <w:rsid w:val="77E9ACD7"/>
    <w:rsid w:val="77ECD8C5"/>
    <w:rsid w:val="77F34CD1"/>
    <w:rsid w:val="77F51DF0"/>
    <w:rsid w:val="78091B86"/>
    <w:rsid w:val="780FE6BA"/>
    <w:rsid w:val="784E7423"/>
    <w:rsid w:val="7870EC04"/>
    <w:rsid w:val="788288D1"/>
    <w:rsid w:val="788D2F2E"/>
    <w:rsid w:val="78E7A080"/>
    <w:rsid w:val="78EB2611"/>
    <w:rsid w:val="794F753C"/>
    <w:rsid w:val="794FF7B8"/>
    <w:rsid w:val="79586E98"/>
    <w:rsid w:val="79735176"/>
    <w:rsid w:val="797CCC67"/>
    <w:rsid w:val="799F2358"/>
    <w:rsid w:val="79C342C8"/>
    <w:rsid w:val="79CD2817"/>
    <w:rsid w:val="79DA9C24"/>
    <w:rsid w:val="79E65074"/>
    <w:rsid w:val="79E85B05"/>
    <w:rsid w:val="79F0404A"/>
    <w:rsid w:val="7A123A40"/>
    <w:rsid w:val="7A3EE2C7"/>
    <w:rsid w:val="7A555B95"/>
    <w:rsid w:val="7A69BC9F"/>
    <w:rsid w:val="7A6FC733"/>
    <w:rsid w:val="7A877AE6"/>
    <w:rsid w:val="7A9DBCA1"/>
    <w:rsid w:val="7AA71C21"/>
    <w:rsid w:val="7ACE82E4"/>
    <w:rsid w:val="7AE751A9"/>
    <w:rsid w:val="7B0B3E48"/>
    <w:rsid w:val="7B275D01"/>
    <w:rsid w:val="7B289C01"/>
    <w:rsid w:val="7B3BA512"/>
    <w:rsid w:val="7B45DCCA"/>
    <w:rsid w:val="7B4B2EE3"/>
    <w:rsid w:val="7B76DE7E"/>
    <w:rsid w:val="7BB4766A"/>
    <w:rsid w:val="7BBEC4B6"/>
    <w:rsid w:val="7BDEE872"/>
    <w:rsid w:val="7BE3C827"/>
    <w:rsid w:val="7BF22D69"/>
    <w:rsid w:val="7BFD7CF3"/>
    <w:rsid w:val="7C040755"/>
    <w:rsid w:val="7C0C3919"/>
    <w:rsid w:val="7C17A7DF"/>
    <w:rsid w:val="7C1F31F1"/>
    <w:rsid w:val="7C241232"/>
    <w:rsid w:val="7C2D2B79"/>
    <w:rsid w:val="7C9104F4"/>
    <w:rsid w:val="7CBC0B77"/>
    <w:rsid w:val="7CBEF230"/>
    <w:rsid w:val="7CDCEB7B"/>
    <w:rsid w:val="7CDE5FAE"/>
    <w:rsid w:val="7CE252A5"/>
    <w:rsid w:val="7CE609AC"/>
    <w:rsid w:val="7CE77779"/>
    <w:rsid w:val="7D0AA2AB"/>
    <w:rsid w:val="7D51AF13"/>
    <w:rsid w:val="7D593DC5"/>
    <w:rsid w:val="7D87E435"/>
    <w:rsid w:val="7D8E65AD"/>
    <w:rsid w:val="7D98648A"/>
    <w:rsid w:val="7DA37CDD"/>
    <w:rsid w:val="7DBD606A"/>
    <w:rsid w:val="7DCE45B1"/>
    <w:rsid w:val="7E040527"/>
    <w:rsid w:val="7E11F80D"/>
    <w:rsid w:val="7E17F1A8"/>
    <w:rsid w:val="7E273310"/>
    <w:rsid w:val="7E3FB7DC"/>
    <w:rsid w:val="7E5E4EF3"/>
    <w:rsid w:val="7E629472"/>
    <w:rsid w:val="7E8C03DE"/>
    <w:rsid w:val="7EA9E07E"/>
    <w:rsid w:val="7EB0682D"/>
    <w:rsid w:val="7EF66C01"/>
    <w:rsid w:val="7F06A851"/>
    <w:rsid w:val="7F19A52B"/>
    <w:rsid w:val="7FA401AE"/>
    <w:rsid w:val="7FB058BB"/>
    <w:rsid w:val="7FD439AA"/>
    <w:rsid w:val="7FEC15ED"/>
    <w:rsid w:val="7FFDAC99"/>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6145"/>
    <o:shapelayout v:ext="edit">
      <o:idmap v:ext="edit" data="1"/>
    </o:shapelayout>
  </w:shapeDefaults>
  <w:decimalSymbol w:val="."/>
  <w:listSeparator w:val=","/>
  <w14:docId w14:val="2344B5DE"/>
  <w15:docId w15:val="{DD80BF89-FC93-41B2-A2EC-641AB823E2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E09DA"/>
    <w:pPr>
      <w:jc w:val="both"/>
    </w:pPr>
    <w:rPr>
      <w:rFonts w:ascii="Times New Roman" w:eastAsia="Times New Roman" w:hAnsi="Times New Roman" w:cs="Times New Roman"/>
      <w:sz w:val="22"/>
      <w:lang w:val="en-GB"/>
    </w:rPr>
  </w:style>
  <w:style w:type="paragraph" w:styleId="Heading1">
    <w:name w:val="heading 1"/>
    <w:basedOn w:val="Normal"/>
    <w:next w:val="Heading2"/>
    <w:link w:val="Heading1Char"/>
    <w:qFormat/>
    <w:rsid w:val="007E09DA"/>
    <w:pPr>
      <w:keepNext/>
      <w:tabs>
        <w:tab w:val="left" w:pos="720"/>
      </w:tabs>
      <w:spacing w:before="240" w:after="120"/>
      <w:jc w:val="center"/>
      <w:outlineLvl w:val="0"/>
    </w:pPr>
    <w:rPr>
      <w:b/>
      <w:caps/>
    </w:rPr>
  </w:style>
  <w:style w:type="paragraph" w:styleId="Heading2">
    <w:name w:val="heading 2"/>
    <w:basedOn w:val="Normal"/>
    <w:next w:val="Normal"/>
    <w:link w:val="Heading2Char"/>
    <w:qFormat/>
    <w:rsid w:val="006122BA"/>
    <w:pPr>
      <w:keepNext/>
      <w:tabs>
        <w:tab w:val="left" w:pos="720"/>
      </w:tabs>
      <w:spacing w:before="120" w:after="120"/>
      <w:jc w:val="center"/>
      <w:outlineLvl w:val="1"/>
    </w:pPr>
    <w:rPr>
      <w:b/>
      <w:bCs/>
      <w:iCs/>
    </w:rPr>
  </w:style>
  <w:style w:type="paragraph" w:styleId="Heading3">
    <w:name w:val="heading 3"/>
    <w:basedOn w:val="Normal"/>
    <w:next w:val="Normal"/>
    <w:link w:val="Heading3Char"/>
    <w:qFormat/>
    <w:rsid w:val="007E09DA"/>
    <w:pPr>
      <w:keepNext/>
      <w:tabs>
        <w:tab w:val="left" w:pos="567"/>
      </w:tabs>
      <w:spacing w:before="120" w:after="120"/>
      <w:jc w:val="center"/>
      <w:outlineLvl w:val="2"/>
    </w:pPr>
    <w:rPr>
      <w:i/>
      <w:iCs/>
    </w:rPr>
  </w:style>
  <w:style w:type="paragraph" w:styleId="Heading4">
    <w:name w:val="heading 4"/>
    <w:basedOn w:val="Normal"/>
    <w:link w:val="Heading4Char"/>
    <w:qFormat/>
    <w:rsid w:val="007E09DA"/>
    <w:pPr>
      <w:keepNext/>
      <w:spacing w:before="120" w:after="120"/>
      <w:outlineLvl w:val="3"/>
    </w:pPr>
    <w:rPr>
      <w:rFonts w:ascii="Times New Roman Bold" w:eastAsia="Arial Unicode MS" w:hAnsi="Times New Roman Bold" w:cs="Arial"/>
      <w:b/>
      <w:bCs/>
      <w:i/>
    </w:rPr>
  </w:style>
  <w:style w:type="paragraph" w:styleId="Heading5">
    <w:name w:val="heading 5"/>
    <w:basedOn w:val="Normal"/>
    <w:next w:val="Normal"/>
    <w:link w:val="Heading5Char"/>
    <w:qFormat/>
    <w:rsid w:val="007E09DA"/>
    <w:pPr>
      <w:keepNext/>
      <w:numPr>
        <w:ilvl w:val="4"/>
        <w:numId w:val="1"/>
      </w:numPr>
      <w:spacing w:before="120" w:after="120"/>
      <w:jc w:val="left"/>
      <w:outlineLvl w:val="4"/>
    </w:pPr>
    <w:rPr>
      <w:bCs/>
      <w:i/>
      <w:szCs w:val="26"/>
      <w:lang w:val="en-CA"/>
    </w:rPr>
  </w:style>
  <w:style w:type="paragraph" w:styleId="Heading6">
    <w:name w:val="heading 6"/>
    <w:basedOn w:val="Normal"/>
    <w:next w:val="Normal"/>
    <w:link w:val="Heading6Char"/>
    <w:qFormat/>
    <w:rsid w:val="007E09DA"/>
    <w:pPr>
      <w:keepNext/>
      <w:spacing w:after="240" w:line="240" w:lineRule="exact"/>
      <w:ind w:left="720"/>
      <w:outlineLvl w:val="5"/>
    </w:pPr>
    <w:rPr>
      <w:u w:val="single"/>
    </w:rPr>
  </w:style>
  <w:style w:type="paragraph" w:styleId="Heading7">
    <w:name w:val="heading 7"/>
    <w:basedOn w:val="Normal"/>
    <w:next w:val="Normal"/>
    <w:link w:val="Heading7Char"/>
    <w:rsid w:val="007E09DA"/>
    <w:pPr>
      <w:keepNext/>
      <w:jc w:val="right"/>
      <w:outlineLvl w:val="6"/>
    </w:pPr>
    <w:rPr>
      <w:rFonts w:ascii="Univers" w:hAnsi="Univers"/>
      <w:b/>
      <w:sz w:val="28"/>
    </w:rPr>
  </w:style>
  <w:style w:type="paragraph" w:styleId="Heading8">
    <w:name w:val="heading 8"/>
    <w:basedOn w:val="Normal"/>
    <w:next w:val="Normal"/>
    <w:link w:val="Heading8Char"/>
    <w:qFormat/>
    <w:rsid w:val="007E09DA"/>
    <w:pPr>
      <w:keepNext/>
      <w:jc w:val="right"/>
      <w:outlineLvl w:val="7"/>
    </w:pPr>
    <w:rPr>
      <w:rFonts w:ascii="Univers" w:hAnsi="Univers"/>
      <w:b/>
      <w:sz w:val="32"/>
    </w:rPr>
  </w:style>
  <w:style w:type="paragraph" w:styleId="Heading9">
    <w:name w:val="heading 9"/>
    <w:basedOn w:val="Normal"/>
    <w:next w:val="Normal"/>
    <w:link w:val="Heading9Char"/>
    <w:rsid w:val="007E09DA"/>
    <w:pPr>
      <w:keepNext/>
      <w:spacing w:before="100" w:beforeAutospacing="1" w:after="120"/>
      <w:outlineLvl w:val="8"/>
    </w:pPr>
    <w:rPr>
      <w: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hAnsi="Lucida Grande" w:cs="Lucida Grande"/>
      <w:sz w:val="18"/>
      <w:szCs w:val="18"/>
      <w:lang w:val="en-US"/>
    </w:rPr>
  </w:style>
  <w:style w:type="character" w:styleId="PlaceholderText">
    <w:name w:val="Placeholder Text"/>
    <w:basedOn w:val="DefaultParagraphFont"/>
    <w:uiPriority w:val="99"/>
    <w:semiHidden/>
    <w:rsid w:val="00105372"/>
    <w:rPr>
      <w:color w:val="808080"/>
    </w:rPr>
  </w:style>
  <w:style w:type="paragraph" w:styleId="Header">
    <w:name w:val="header"/>
    <w:basedOn w:val="Normal"/>
    <w:link w:val="HeaderChar"/>
    <w:uiPriority w:val="99"/>
    <w:rsid w:val="007E09DA"/>
    <w:pPr>
      <w:tabs>
        <w:tab w:val="center" w:pos="4320"/>
        <w:tab w:val="right" w:pos="8640"/>
      </w:tabs>
    </w:pPr>
  </w:style>
  <w:style w:type="character" w:customStyle="1" w:styleId="HeaderChar">
    <w:name w:val="Header Char"/>
    <w:basedOn w:val="DefaultParagraphFont"/>
    <w:link w:val="Header"/>
    <w:uiPriority w:val="99"/>
    <w:rsid w:val="00CF1848"/>
    <w:rPr>
      <w:rFonts w:ascii="Times New Roman" w:eastAsia="Times New Roman" w:hAnsi="Times New Roman" w:cs="Times New Roman"/>
      <w:sz w:val="22"/>
      <w:lang w:val="en-GB"/>
    </w:rPr>
  </w:style>
  <w:style w:type="paragraph" w:styleId="Footer">
    <w:name w:val="footer"/>
    <w:basedOn w:val="Normal"/>
    <w:link w:val="FooterChar"/>
    <w:uiPriority w:val="99"/>
    <w:rsid w:val="007E09DA"/>
    <w:pPr>
      <w:tabs>
        <w:tab w:val="center" w:pos="4320"/>
        <w:tab w:val="right" w:pos="8640"/>
      </w:tabs>
      <w:ind w:firstLine="720"/>
      <w:jc w:val="right"/>
    </w:pPr>
  </w:style>
  <w:style w:type="character" w:customStyle="1" w:styleId="FooterChar">
    <w:name w:val="Footer Char"/>
    <w:basedOn w:val="DefaultParagraphFont"/>
    <w:link w:val="Footer"/>
    <w:uiPriority w:val="99"/>
    <w:rsid w:val="00CF1848"/>
    <w:rPr>
      <w:rFonts w:ascii="Times New Roman" w:eastAsia="Times New Roman" w:hAnsi="Times New Roman" w:cs="Times New Roman"/>
      <w:sz w:val="22"/>
      <w:lang w:val="en-GB"/>
    </w:rPr>
  </w:style>
  <w:style w:type="paragraph" w:customStyle="1" w:styleId="meetingname">
    <w:name w:val="meeting name"/>
    <w:basedOn w:val="Normal"/>
    <w:qFormat/>
    <w:rsid w:val="00534681"/>
    <w:pPr>
      <w:ind w:left="142" w:right="4218" w:hanging="142"/>
    </w:pPr>
    <w:rPr>
      <w:caps/>
      <w:szCs w:val="22"/>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U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lang w:val="en-US"/>
    </w:rPr>
  </w:style>
  <w:style w:type="character" w:customStyle="1" w:styleId="Heading1Char">
    <w:name w:val="Heading 1 Char"/>
    <w:basedOn w:val="DefaultParagraphFont"/>
    <w:link w:val="Heading1"/>
    <w:rsid w:val="007E09DA"/>
    <w:rPr>
      <w:rFonts w:ascii="Times New Roman" w:eastAsia="Times New Roman" w:hAnsi="Times New Roman" w:cs="Times New Roman"/>
      <w:b/>
      <w:caps/>
      <w:sz w:val="22"/>
      <w:lang w:val="en-GB"/>
    </w:rPr>
  </w:style>
  <w:style w:type="paragraph" w:styleId="BodyText">
    <w:name w:val="Body Text"/>
    <w:basedOn w:val="Normal"/>
    <w:link w:val="BodyTextChar"/>
    <w:rsid w:val="007E09DA"/>
    <w:pPr>
      <w:spacing w:before="120" w:after="120"/>
      <w:ind w:firstLine="720"/>
    </w:pPr>
    <w:rPr>
      <w:iCs/>
    </w:rPr>
  </w:style>
  <w:style w:type="character" w:customStyle="1" w:styleId="BodyTextChar">
    <w:name w:val="Body Text Char"/>
    <w:basedOn w:val="DefaultParagraphFont"/>
    <w:link w:val="BodyText"/>
    <w:rsid w:val="007E09DA"/>
    <w:rPr>
      <w:rFonts w:ascii="Times New Roman" w:eastAsia="Times New Roman" w:hAnsi="Times New Roman" w:cs="Times New Roman"/>
      <w:iCs/>
      <w:sz w:val="22"/>
      <w:lang w:val="en-GB"/>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Times New Roman" w:hAnsi="Times New Roman" w:cs="Times New Roman"/>
      <w:sz w:val="22"/>
      <w:lang w:val="en-GB"/>
    </w:rPr>
  </w:style>
  <w:style w:type="character" w:styleId="CommentReference">
    <w:name w:val="annotation reference"/>
    <w:semiHidden/>
    <w:rsid w:val="007E09DA"/>
    <w:rPr>
      <w:sz w:val="16"/>
    </w:rPr>
  </w:style>
  <w:style w:type="paragraph" w:styleId="CommentText">
    <w:name w:val="annotation text"/>
    <w:basedOn w:val="Normal"/>
    <w:link w:val="CommentTextChar"/>
    <w:semiHidden/>
    <w:rsid w:val="007E09DA"/>
    <w:pPr>
      <w:spacing w:after="120" w:line="240" w:lineRule="exact"/>
    </w:pPr>
  </w:style>
  <w:style w:type="character" w:customStyle="1" w:styleId="CommentTextChar">
    <w:name w:val="Comment Text Char"/>
    <w:basedOn w:val="DefaultParagraphFont"/>
    <w:link w:val="CommentText"/>
    <w:semiHidden/>
    <w:rsid w:val="007E09DA"/>
    <w:rPr>
      <w:rFonts w:ascii="Times New Roman" w:eastAsia="Times New Roman" w:hAnsi="Times New Roman" w:cs="Times New Roman"/>
      <w:sz w:val="22"/>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Times New Roman" w:hAnsi="Courier New" w:cs="Times New Roman"/>
      <w:sz w:val="22"/>
      <w:lang w:val="en-GB"/>
    </w:rPr>
  </w:style>
  <w:style w:type="character" w:styleId="FollowedHyperlink">
    <w:name w:val="FollowedHyperlink"/>
    <w:rsid w:val="007E09DA"/>
    <w:rPr>
      <w:color w:val="800080"/>
      <w:u w:val="single"/>
    </w:rPr>
  </w:style>
  <w:style w:type="character" w:styleId="FootnoteReference">
    <w:name w:val="footnote reference"/>
    <w:uiPriority w:val="99"/>
    <w:semiHidden/>
    <w:rsid w:val="00427D21"/>
    <w:rPr>
      <w:sz w:val="22"/>
      <w:u w:val="none"/>
      <w:vertAlign w:val="superscript"/>
    </w:rPr>
  </w:style>
  <w:style w:type="paragraph" w:styleId="FootnoteText">
    <w:name w:val="footnote text"/>
    <w:basedOn w:val="Normal"/>
    <w:link w:val="FootnoteTextChar"/>
    <w:uiPriority w:val="99"/>
    <w:semiHidden/>
    <w:rsid w:val="007E09DA"/>
    <w:pPr>
      <w:keepLines/>
      <w:spacing w:after="60"/>
      <w:ind w:firstLine="720"/>
    </w:pPr>
    <w:rPr>
      <w:sz w:val="18"/>
    </w:rPr>
  </w:style>
  <w:style w:type="character" w:customStyle="1" w:styleId="FootnoteTextChar">
    <w:name w:val="Footnote Text Char"/>
    <w:basedOn w:val="DefaultParagraphFont"/>
    <w:link w:val="FootnoteText"/>
    <w:uiPriority w:val="99"/>
    <w:semiHidden/>
    <w:rsid w:val="007E09DA"/>
    <w:rPr>
      <w:rFonts w:ascii="Times New Roman" w:eastAsia="Times New Roman" w:hAnsi="Times New Roman" w:cs="Times New Roman"/>
      <w:sz w:val="18"/>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rsid w:val="006122BA"/>
    <w:rPr>
      <w:rFonts w:ascii="Times New Roman" w:eastAsia="Times New Roman" w:hAnsi="Times New Roman" w:cs="Times New Roman"/>
      <w:b/>
      <w:bCs/>
      <w:iCs/>
      <w:sz w:val="22"/>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jc w:val="left"/>
    </w:pPr>
  </w:style>
  <w:style w:type="paragraph" w:customStyle="1" w:styleId="Heading1multiline">
    <w:name w:val="Heading 1 (multiline)"/>
    <w:basedOn w:val="Heading1"/>
    <w:rsid w:val="007E09DA"/>
    <w:pPr>
      <w:ind w:left="1843" w:right="996" w:hanging="567"/>
      <w:jc w:val="left"/>
    </w:pPr>
  </w:style>
  <w:style w:type="paragraph" w:customStyle="1" w:styleId="Heading2multiline">
    <w:name w:val="Heading 2 (multiline)"/>
    <w:basedOn w:val="Heading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rsid w:val="007E09DA"/>
    <w:rPr>
      <w:rFonts w:ascii="Times New Roman" w:eastAsia="Times New Roman" w:hAnsi="Times New Roman" w:cs="Times New Roman"/>
      <w:i/>
      <w:iCs/>
      <w:sz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jc w:val="left"/>
    </w:pPr>
  </w:style>
  <w:style w:type="character" w:customStyle="1" w:styleId="Heading4Char">
    <w:name w:val="Heading 4 Char"/>
    <w:basedOn w:val="DefaultParagraphFont"/>
    <w:link w:val="Heading4"/>
    <w:rsid w:val="007E09DA"/>
    <w:rPr>
      <w:rFonts w:ascii="Times New Roman Bold" w:eastAsia="Arial Unicode MS" w:hAnsi="Times New Roman Bold" w:cs="Arial"/>
      <w:b/>
      <w:bCs/>
      <w:i/>
      <w:sz w:val="22"/>
      <w:lang w:val="en-GB"/>
    </w:rPr>
  </w:style>
  <w:style w:type="paragraph" w:customStyle="1" w:styleId="Heading4indent">
    <w:name w:val="Heading 4 indent"/>
    <w:basedOn w:val="Heading4"/>
    <w:rsid w:val="007E09DA"/>
    <w:pPr>
      <w:ind w:left="720"/>
      <w:outlineLvl w:val="9"/>
    </w:pPr>
    <w:rPr>
      <w:rFonts w:ascii="Times New Roman" w:hAnsi="Times New Roman"/>
    </w:rPr>
  </w:style>
  <w:style w:type="character" w:customStyle="1" w:styleId="Heading5Char">
    <w:name w:val="Heading 5 Char"/>
    <w:basedOn w:val="DefaultParagraphFont"/>
    <w:link w:val="Heading5"/>
    <w:rsid w:val="007E09DA"/>
    <w:rPr>
      <w:rFonts w:ascii="Times New Roman" w:eastAsia="Times New Roman" w:hAnsi="Times New Roman" w:cs="Times New Roman"/>
      <w:bCs/>
      <w:i/>
      <w:sz w:val="22"/>
      <w:szCs w:val="26"/>
      <w:lang w:val="en-CA"/>
    </w:rPr>
  </w:style>
  <w:style w:type="character" w:customStyle="1" w:styleId="Heading6Char">
    <w:name w:val="Heading 6 Char"/>
    <w:basedOn w:val="DefaultParagraphFont"/>
    <w:link w:val="Heading6"/>
    <w:rsid w:val="007E09DA"/>
    <w:rPr>
      <w:rFonts w:ascii="Times New Roman" w:eastAsia="Times New Roman" w:hAnsi="Times New Roman" w:cs="Times New Roman"/>
      <w:sz w:val="22"/>
      <w:u w:val="single"/>
      <w:lang w:val="en-GB"/>
    </w:rPr>
  </w:style>
  <w:style w:type="character" w:customStyle="1" w:styleId="Heading7Char">
    <w:name w:val="Heading 7 Char"/>
    <w:basedOn w:val="DefaultParagraphFont"/>
    <w:link w:val="Heading7"/>
    <w:rsid w:val="007E09DA"/>
    <w:rPr>
      <w:rFonts w:ascii="Univers" w:eastAsia="Times New Roman" w:hAnsi="Univers" w:cs="Times New Roman"/>
      <w:b/>
      <w:sz w:val="28"/>
      <w:lang w:val="en-GB"/>
    </w:rPr>
  </w:style>
  <w:style w:type="character" w:customStyle="1" w:styleId="Heading8Char">
    <w:name w:val="Heading 8 Char"/>
    <w:basedOn w:val="DefaultParagraphFont"/>
    <w:link w:val="Heading8"/>
    <w:rsid w:val="007E09DA"/>
    <w:rPr>
      <w:rFonts w:ascii="Univers" w:eastAsia="Times New Roman" w:hAnsi="Univers" w:cs="Times New Roman"/>
      <w:b/>
      <w:sz w:val="32"/>
      <w:lang w:val="en-GB"/>
    </w:rPr>
  </w:style>
  <w:style w:type="character" w:customStyle="1" w:styleId="Heading9Char">
    <w:name w:val="Heading 9 Char"/>
    <w:basedOn w:val="DefaultParagraphFont"/>
    <w:link w:val="Heading9"/>
    <w:rsid w:val="007E09DA"/>
    <w:rPr>
      <w:rFonts w:ascii="Times New Roman" w:eastAsia="Times New Roman" w:hAnsi="Times New Roman" w:cs="Times New Roman"/>
      <w:i/>
      <w:iCs/>
      <w:sz w:val="22"/>
      <w:lang w:val="en-GB"/>
    </w:rPr>
  </w:style>
  <w:style w:type="character" w:styleId="PageNumber">
    <w:name w:val="page number"/>
    <w:rsid w:val="007E09DA"/>
    <w:rPr>
      <w:rFonts w:ascii="Times New Roman" w:hAnsi="Times New Roman"/>
      <w:sz w:val="22"/>
    </w:rPr>
  </w:style>
  <w:style w:type="paragraph" w:customStyle="1" w:styleId="Para1">
    <w:name w:val="Para1"/>
    <w:basedOn w:val="Normal"/>
    <w:link w:val="Para1Char"/>
    <w:rsid w:val="00427D21"/>
    <w:pPr>
      <w:numPr>
        <w:numId w:val="4"/>
      </w:numPr>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5"/>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Heading2"/>
    <w:qFormat/>
    <w:rsid w:val="0093169E"/>
    <w:pPr>
      <w:jc w:val="left"/>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Normal"/>
    <w:next w:val="Normal"/>
    <w:autoRedefine/>
    <w:semiHidden/>
    <w:rsid w:val="007E09DA"/>
    <w:pPr>
      <w:ind w:left="720" w:hanging="720"/>
    </w:pPr>
    <w:rPr>
      <w:caps/>
    </w:rPr>
  </w:style>
  <w:style w:type="paragraph" w:styleId="TOC2">
    <w:name w:val="toc 2"/>
    <w:basedOn w:val="Normal"/>
    <w:next w:val="Normal"/>
    <w:autoRedefine/>
    <w:semiHidden/>
    <w:rsid w:val="007E09DA"/>
    <w:pPr>
      <w:tabs>
        <w:tab w:val="right" w:leader="dot" w:pos="9356"/>
      </w:tabs>
      <w:ind w:left="1440" w:hanging="720"/>
    </w:pPr>
    <w:rPr>
      <w:noProof/>
      <w:szCs w:val="22"/>
    </w:rPr>
  </w:style>
  <w:style w:type="paragraph" w:styleId="TOC3">
    <w:name w:val="toc 3"/>
    <w:basedOn w:val="Normal"/>
    <w:next w:val="Normal"/>
    <w:autoRedefine/>
    <w:semiHidden/>
    <w:rsid w:val="007E09DA"/>
    <w:pPr>
      <w:ind w:left="2160" w:hanging="720"/>
    </w:pPr>
  </w:style>
  <w:style w:type="paragraph" w:styleId="TOC4">
    <w:name w:val="toc 4"/>
    <w:basedOn w:val="Normal"/>
    <w:next w:val="Normal"/>
    <w:autoRedefine/>
    <w:semiHidden/>
    <w:rsid w:val="007E09DA"/>
    <w:pPr>
      <w:spacing w:before="120" w:after="120"/>
      <w:ind w:left="660"/>
      <w:jc w:val="left"/>
    </w:pPr>
  </w:style>
  <w:style w:type="paragraph" w:styleId="TOC5">
    <w:name w:val="toc 5"/>
    <w:basedOn w:val="Normal"/>
    <w:next w:val="Normal"/>
    <w:autoRedefine/>
    <w:semiHidden/>
    <w:rsid w:val="007E09DA"/>
    <w:pPr>
      <w:spacing w:before="120" w:after="120"/>
      <w:ind w:left="880"/>
      <w:jc w:val="left"/>
    </w:pPr>
  </w:style>
  <w:style w:type="paragraph" w:styleId="TOC6">
    <w:name w:val="toc 6"/>
    <w:basedOn w:val="Normal"/>
    <w:next w:val="Normal"/>
    <w:autoRedefine/>
    <w:semiHidden/>
    <w:rsid w:val="007E09DA"/>
    <w:pPr>
      <w:spacing w:before="120" w:after="120"/>
      <w:ind w:left="1100"/>
      <w:jc w:val="left"/>
    </w:pPr>
  </w:style>
  <w:style w:type="paragraph" w:styleId="TOC7">
    <w:name w:val="toc 7"/>
    <w:basedOn w:val="Normal"/>
    <w:next w:val="Normal"/>
    <w:autoRedefine/>
    <w:semiHidden/>
    <w:rsid w:val="007E09DA"/>
    <w:pPr>
      <w:spacing w:before="120" w:after="120"/>
      <w:ind w:left="1320"/>
      <w:jc w:val="left"/>
    </w:pPr>
  </w:style>
  <w:style w:type="paragraph" w:styleId="TOC8">
    <w:name w:val="toc 8"/>
    <w:basedOn w:val="Normal"/>
    <w:next w:val="Normal"/>
    <w:autoRedefine/>
    <w:semiHidden/>
    <w:rsid w:val="007E09DA"/>
    <w:pPr>
      <w:spacing w:before="120" w:after="120"/>
      <w:ind w:left="1540"/>
      <w:jc w:val="left"/>
    </w:pPr>
  </w:style>
  <w:style w:type="paragraph" w:styleId="TOC9">
    <w:name w:val="toc 9"/>
    <w:basedOn w:val="Normal"/>
    <w:next w:val="Normal"/>
    <w:autoRedefine/>
    <w:semiHidden/>
    <w:rsid w:val="007E09DA"/>
    <w:pPr>
      <w:spacing w:before="120" w:after="120"/>
      <w:ind w:left="1760"/>
      <w:jc w:val="left"/>
    </w:pPr>
  </w:style>
  <w:style w:type="character" w:styleId="Hyperlink">
    <w:name w:val="Hyperlink"/>
    <w:rsid w:val="00172AF6"/>
    <w:rPr>
      <w:color w:val="0000FF"/>
      <w:sz w:val="18"/>
      <w:u w:val="single"/>
    </w:rPr>
  </w:style>
  <w:style w:type="character" w:customStyle="1" w:styleId="Para1Char">
    <w:name w:val="Para1 Char"/>
    <w:link w:val="Para1"/>
    <w:locked/>
    <w:rsid w:val="00427D21"/>
    <w:rPr>
      <w:rFonts w:ascii="Times New Roman" w:eastAsia="Times New Roma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9"/>
      </w:numPr>
      <w:spacing w:after="120"/>
    </w:pPr>
    <w:rPr>
      <w:rFonts w:cs="Angsana New"/>
    </w:rPr>
  </w:style>
  <w:style w:type="paragraph" w:styleId="ListParagraph">
    <w:name w:val="List Paragraph"/>
    <w:basedOn w:val="Normal"/>
    <w:uiPriority w:val="34"/>
    <w:qFormat/>
    <w:rsid w:val="0093169E"/>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paragraph" w:customStyle="1" w:styleId="paragraph">
    <w:name w:val="paragraph"/>
    <w:basedOn w:val="Normal"/>
    <w:rsid w:val="00777B13"/>
    <w:pPr>
      <w:spacing w:before="100" w:beforeAutospacing="1" w:after="100" w:afterAutospacing="1"/>
      <w:jc w:val="left"/>
    </w:pPr>
    <w:rPr>
      <w:sz w:val="24"/>
      <w:lang w:val="en-US" w:eastAsia="zh-CN"/>
    </w:rPr>
  </w:style>
  <w:style w:type="character" w:customStyle="1" w:styleId="normaltextrun">
    <w:name w:val="normaltextrun"/>
    <w:basedOn w:val="DefaultParagraphFont"/>
    <w:rsid w:val="00777B13"/>
  </w:style>
  <w:style w:type="character" w:customStyle="1" w:styleId="eop">
    <w:name w:val="eop"/>
    <w:basedOn w:val="DefaultParagraphFont"/>
    <w:rsid w:val="00777B13"/>
  </w:style>
  <w:style w:type="paragraph" w:customStyle="1" w:styleId="Heading-plain">
    <w:name w:val="Heading-plain"/>
    <w:basedOn w:val="Normal"/>
    <w:rsid w:val="00777B13"/>
    <w:pPr>
      <w:spacing w:before="120" w:after="120"/>
      <w:jc w:val="center"/>
      <w:outlineLvl w:val="0"/>
    </w:pPr>
    <w:rPr>
      <w:i/>
      <w:iCs/>
    </w:rPr>
  </w:style>
  <w:style w:type="character" w:customStyle="1" w:styleId="UnresolvedMention1">
    <w:name w:val="Unresolved Mention1"/>
    <w:basedOn w:val="DefaultParagraphFont"/>
    <w:uiPriority w:val="99"/>
    <w:semiHidden/>
    <w:unhideWhenUsed/>
    <w:rsid w:val="00846B21"/>
    <w:rPr>
      <w:color w:val="605E5C"/>
      <w:shd w:val="clear" w:color="auto" w:fill="E1DFDD"/>
    </w:rPr>
  </w:style>
  <w:style w:type="paragraph" w:styleId="CommentSubject">
    <w:name w:val="annotation subject"/>
    <w:basedOn w:val="CommentText"/>
    <w:next w:val="CommentText"/>
    <w:link w:val="CommentSubjectChar"/>
    <w:uiPriority w:val="99"/>
    <w:semiHidden/>
    <w:unhideWhenUsed/>
    <w:rsid w:val="00530078"/>
    <w:pPr>
      <w:spacing w:after="0" w:line="240" w:lineRule="auto"/>
    </w:pPr>
    <w:rPr>
      <w:b/>
      <w:bCs/>
      <w:sz w:val="20"/>
      <w:szCs w:val="20"/>
    </w:rPr>
  </w:style>
  <w:style w:type="character" w:customStyle="1" w:styleId="CommentSubjectChar">
    <w:name w:val="Comment Subject Char"/>
    <w:basedOn w:val="CommentTextChar"/>
    <w:link w:val="CommentSubject"/>
    <w:uiPriority w:val="99"/>
    <w:semiHidden/>
    <w:rsid w:val="00530078"/>
    <w:rPr>
      <w:rFonts w:ascii="Times New Roman" w:eastAsia="Times New Roman" w:hAnsi="Times New Roman" w:cs="Times New Roman"/>
      <w:b/>
      <w:bCs/>
      <w:sz w:val="20"/>
      <w:szCs w:val="20"/>
      <w:lang w:val="en-GB"/>
    </w:rPr>
  </w:style>
  <w:style w:type="paragraph" w:styleId="Revision">
    <w:name w:val="Revision"/>
    <w:hidden/>
    <w:uiPriority w:val="99"/>
    <w:semiHidden/>
    <w:rsid w:val="00E73580"/>
    <w:rPr>
      <w:rFonts w:ascii="Times New Roman" w:eastAsia="Times New Roman" w:hAnsi="Times New Roman" w:cs="Times New Roman"/>
      <w:sz w:val="22"/>
      <w:lang w:val="en-GB"/>
    </w:rPr>
  </w:style>
  <w:style w:type="character" w:customStyle="1" w:styleId="Mencinsinresolver1">
    <w:name w:val="Mención sin resolver1"/>
    <w:basedOn w:val="DefaultParagraphFont"/>
    <w:uiPriority w:val="99"/>
    <w:unhideWhenUsed/>
    <w:rsid w:val="00174D60"/>
    <w:rPr>
      <w:color w:val="605E5C"/>
      <w:shd w:val="clear" w:color="auto" w:fill="E1DFDD"/>
    </w:rPr>
  </w:style>
  <w:style w:type="character" w:customStyle="1" w:styleId="Mencionar1">
    <w:name w:val="Mencionar1"/>
    <w:basedOn w:val="DefaultParagraphFont"/>
    <w:uiPriority w:val="99"/>
    <w:unhideWhenUsed/>
    <w:rsid w:val="00167DA5"/>
    <w:rPr>
      <w:color w:val="2B579A"/>
      <w:shd w:val="clear" w:color="auto" w:fill="E1DFDD"/>
    </w:rPr>
  </w:style>
  <w:style w:type="paragraph" w:styleId="NormalWeb">
    <w:name w:val="Normal (Web)"/>
    <w:basedOn w:val="Normal"/>
    <w:uiPriority w:val="99"/>
    <w:semiHidden/>
    <w:unhideWhenUsed/>
    <w:rsid w:val="00573DB6"/>
    <w:pPr>
      <w:spacing w:before="100" w:beforeAutospacing="1" w:after="100" w:afterAutospacing="1"/>
      <w:jc w:val="left"/>
    </w:pPr>
    <w:rPr>
      <w:sz w:val="24"/>
      <w:lang w:val="es-CO" w:eastAsia="es-CO"/>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84501901">
      <w:bodyDiv w:val="1"/>
      <w:marLeft w:val="0"/>
      <w:marRight w:val="0"/>
      <w:marTop w:val="0"/>
      <w:marBottom w:val="0"/>
      <w:divBdr>
        <w:top w:val="none" w:sz="0" w:space="0" w:color="auto"/>
        <w:left w:val="none" w:sz="0" w:space="0" w:color="auto"/>
        <w:bottom w:val="none" w:sz="0" w:space="0" w:color="auto"/>
        <w:right w:val="none" w:sz="0" w:space="0" w:color="auto"/>
      </w:divBdr>
      <w:divsChild>
        <w:div w:id="17855602">
          <w:marLeft w:val="0"/>
          <w:marRight w:val="0"/>
          <w:marTop w:val="0"/>
          <w:marBottom w:val="0"/>
          <w:divBdr>
            <w:top w:val="none" w:sz="0" w:space="0" w:color="auto"/>
            <w:left w:val="none" w:sz="0" w:space="0" w:color="auto"/>
            <w:bottom w:val="none" w:sz="0" w:space="0" w:color="auto"/>
            <w:right w:val="none" w:sz="0" w:space="0" w:color="auto"/>
          </w:divBdr>
          <w:divsChild>
            <w:div w:id="950162761">
              <w:marLeft w:val="0"/>
              <w:marRight w:val="0"/>
              <w:marTop w:val="0"/>
              <w:marBottom w:val="0"/>
              <w:divBdr>
                <w:top w:val="none" w:sz="0" w:space="0" w:color="auto"/>
                <w:left w:val="none" w:sz="0" w:space="0" w:color="auto"/>
                <w:bottom w:val="none" w:sz="0" w:space="0" w:color="auto"/>
                <w:right w:val="none" w:sz="0" w:space="0" w:color="auto"/>
              </w:divBdr>
            </w:div>
            <w:div w:id="1021904454">
              <w:marLeft w:val="0"/>
              <w:marRight w:val="0"/>
              <w:marTop w:val="0"/>
              <w:marBottom w:val="0"/>
              <w:divBdr>
                <w:top w:val="none" w:sz="0" w:space="0" w:color="auto"/>
                <w:left w:val="none" w:sz="0" w:space="0" w:color="auto"/>
                <w:bottom w:val="none" w:sz="0" w:space="0" w:color="auto"/>
                <w:right w:val="none" w:sz="0" w:space="0" w:color="auto"/>
              </w:divBdr>
            </w:div>
          </w:divsChild>
        </w:div>
        <w:div w:id="18093485">
          <w:marLeft w:val="0"/>
          <w:marRight w:val="0"/>
          <w:marTop w:val="0"/>
          <w:marBottom w:val="0"/>
          <w:divBdr>
            <w:top w:val="none" w:sz="0" w:space="0" w:color="auto"/>
            <w:left w:val="none" w:sz="0" w:space="0" w:color="auto"/>
            <w:bottom w:val="none" w:sz="0" w:space="0" w:color="auto"/>
            <w:right w:val="none" w:sz="0" w:space="0" w:color="auto"/>
          </w:divBdr>
          <w:divsChild>
            <w:div w:id="511185284">
              <w:marLeft w:val="0"/>
              <w:marRight w:val="0"/>
              <w:marTop w:val="0"/>
              <w:marBottom w:val="0"/>
              <w:divBdr>
                <w:top w:val="none" w:sz="0" w:space="0" w:color="auto"/>
                <w:left w:val="none" w:sz="0" w:space="0" w:color="auto"/>
                <w:bottom w:val="none" w:sz="0" w:space="0" w:color="auto"/>
                <w:right w:val="none" w:sz="0" w:space="0" w:color="auto"/>
              </w:divBdr>
            </w:div>
          </w:divsChild>
        </w:div>
        <w:div w:id="123425253">
          <w:marLeft w:val="0"/>
          <w:marRight w:val="0"/>
          <w:marTop w:val="0"/>
          <w:marBottom w:val="0"/>
          <w:divBdr>
            <w:top w:val="none" w:sz="0" w:space="0" w:color="auto"/>
            <w:left w:val="none" w:sz="0" w:space="0" w:color="auto"/>
            <w:bottom w:val="none" w:sz="0" w:space="0" w:color="auto"/>
            <w:right w:val="none" w:sz="0" w:space="0" w:color="auto"/>
          </w:divBdr>
          <w:divsChild>
            <w:div w:id="300113474">
              <w:marLeft w:val="0"/>
              <w:marRight w:val="0"/>
              <w:marTop w:val="0"/>
              <w:marBottom w:val="0"/>
              <w:divBdr>
                <w:top w:val="none" w:sz="0" w:space="0" w:color="auto"/>
                <w:left w:val="none" w:sz="0" w:space="0" w:color="auto"/>
                <w:bottom w:val="none" w:sz="0" w:space="0" w:color="auto"/>
                <w:right w:val="none" w:sz="0" w:space="0" w:color="auto"/>
              </w:divBdr>
            </w:div>
            <w:div w:id="989938249">
              <w:marLeft w:val="0"/>
              <w:marRight w:val="0"/>
              <w:marTop w:val="0"/>
              <w:marBottom w:val="0"/>
              <w:divBdr>
                <w:top w:val="none" w:sz="0" w:space="0" w:color="auto"/>
                <w:left w:val="none" w:sz="0" w:space="0" w:color="auto"/>
                <w:bottom w:val="none" w:sz="0" w:space="0" w:color="auto"/>
                <w:right w:val="none" w:sz="0" w:space="0" w:color="auto"/>
              </w:divBdr>
            </w:div>
          </w:divsChild>
        </w:div>
        <w:div w:id="185024747">
          <w:marLeft w:val="0"/>
          <w:marRight w:val="0"/>
          <w:marTop w:val="0"/>
          <w:marBottom w:val="0"/>
          <w:divBdr>
            <w:top w:val="none" w:sz="0" w:space="0" w:color="auto"/>
            <w:left w:val="none" w:sz="0" w:space="0" w:color="auto"/>
            <w:bottom w:val="none" w:sz="0" w:space="0" w:color="auto"/>
            <w:right w:val="none" w:sz="0" w:space="0" w:color="auto"/>
          </w:divBdr>
          <w:divsChild>
            <w:div w:id="1640375231">
              <w:marLeft w:val="0"/>
              <w:marRight w:val="0"/>
              <w:marTop w:val="0"/>
              <w:marBottom w:val="0"/>
              <w:divBdr>
                <w:top w:val="none" w:sz="0" w:space="0" w:color="auto"/>
                <w:left w:val="none" w:sz="0" w:space="0" w:color="auto"/>
                <w:bottom w:val="none" w:sz="0" w:space="0" w:color="auto"/>
                <w:right w:val="none" w:sz="0" w:space="0" w:color="auto"/>
              </w:divBdr>
            </w:div>
            <w:div w:id="1798260558">
              <w:marLeft w:val="0"/>
              <w:marRight w:val="0"/>
              <w:marTop w:val="0"/>
              <w:marBottom w:val="0"/>
              <w:divBdr>
                <w:top w:val="none" w:sz="0" w:space="0" w:color="auto"/>
                <w:left w:val="none" w:sz="0" w:space="0" w:color="auto"/>
                <w:bottom w:val="none" w:sz="0" w:space="0" w:color="auto"/>
                <w:right w:val="none" w:sz="0" w:space="0" w:color="auto"/>
              </w:divBdr>
            </w:div>
          </w:divsChild>
        </w:div>
        <w:div w:id="347022143">
          <w:marLeft w:val="0"/>
          <w:marRight w:val="0"/>
          <w:marTop w:val="0"/>
          <w:marBottom w:val="0"/>
          <w:divBdr>
            <w:top w:val="none" w:sz="0" w:space="0" w:color="auto"/>
            <w:left w:val="none" w:sz="0" w:space="0" w:color="auto"/>
            <w:bottom w:val="none" w:sz="0" w:space="0" w:color="auto"/>
            <w:right w:val="none" w:sz="0" w:space="0" w:color="auto"/>
          </w:divBdr>
          <w:divsChild>
            <w:div w:id="1622686338">
              <w:marLeft w:val="0"/>
              <w:marRight w:val="0"/>
              <w:marTop w:val="0"/>
              <w:marBottom w:val="0"/>
              <w:divBdr>
                <w:top w:val="none" w:sz="0" w:space="0" w:color="auto"/>
                <w:left w:val="none" w:sz="0" w:space="0" w:color="auto"/>
                <w:bottom w:val="none" w:sz="0" w:space="0" w:color="auto"/>
                <w:right w:val="none" w:sz="0" w:space="0" w:color="auto"/>
              </w:divBdr>
            </w:div>
          </w:divsChild>
        </w:div>
        <w:div w:id="381254758">
          <w:marLeft w:val="0"/>
          <w:marRight w:val="0"/>
          <w:marTop w:val="0"/>
          <w:marBottom w:val="0"/>
          <w:divBdr>
            <w:top w:val="none" w:sz="0" w:space="0" w:color="auto"/>
            <w:left w:val="none" w:sz="0" w:space="0" w:color="auto"/>
            <w:bottom w:val="none" w:sz="0" w:space="0" w:color="auto"/>
            <w:right w:val="none" w:sz="0" w:space="0" w:color="auto"/>
          </w:divBdr>
          <w:divsChild>
            <w:div w:id="56058357">
              <w:marLeft w:val="0"/>
              <w:marRight w:val="0"/>
              <w:marTop w:val="0"/>
              <w:marBottom w:val="0"/>
              <w:divBdr>
                <w:top w:val="none" w:sz="0" w:space="0" w:color="auto"/>
                <w:left w:val="none" w:sz="0" w:space="0" w:color="auto"/>
                <w:bottom w:val="none" w:sz="0" w:space="0" w:color="auto"/>
                <w:right w:val="none" w:sz="0" w:space="0" w:color="auto"/>
              </w:divBdr>
            </w:div>
            <w:div w:id="878248483">
              <w:marLeft w:val="0"/>
              <w:marRight w:val="0"/>
              <w:marTop w:val="0"/>
              <w:marBottom w:val="0"/>
              <w:divBdr>
                <w:top w:val="none" w:sz="0" w:space="0" w:color="auto"/>
                <w:left w:val="none" w:sz="0" w:space="0" w:color="auto"/>
                <w:bottom w:val="none" w:sz="0" w:space="0" w:color="auto"/>
                <w:right w:val="none" w:sz="0" w:space="0" w:color="auto"/>
              </w:divBdr>
            </w:div>
          </w:divsChild>
        </w:div>
        <w:div w:id="400493412">
          <w:marLeft w:val="0"/>
          <w:marRight w:val="0"/>
          <w:marTop w:val="0"/>
          <w:marBottom w:val="0"/>
          <w:divBdr>
            <w:top w:val="none" w:sz="0" w:space="0" w:color="auto"/>
            <w:left w:val="none" w:sz="0" w:space="0" w:color="auto"/>
            <w:bottom w:val="none" w:sz="0" w:space="0" w:color="auto"/>
            <w:right w:val="none" w:sz="0" w:space="0" w:color="auto"/>
          </w:divBdr>
          <w:divsChild>
            <w:div w:id="363143620">
              <w:marLeft w:val="0"/>
              <w:marRight w:val="0"/>
              <w:marTop w:val="0"/>
              <w:marBottom w:val="0"/>
              <w:divBdr>
                <w:top w:val="none" w:sz="0" w:space="0" w:color="auto"/>
                <w:left w:val="none" w:sz="0" w:space="0" w:color="auto"/>
                <w:bottom w:val="none" w:sz="0" w:space="0" w:color="auto"/>
                <w:right w:val="none" w:sz="0" w:space="0" w:color="auto"/>
              </w:divBdr>
            </w:div>
            <w:div w:id="2013140070">
              <w:marLeft w:val="0"/>
              <w:marRight w:val="0"/>
              <w:marTop w:val="0"/>
              <w:marBottom w:val="0"/>
              <w:divBdr>
                <w:top w:val="none" w:sz="0" w:space="0" w:color="auto"/>
                <w:left w:val="none" w:sz="0" w:space="0" w:color="auto"/>
                <w:bottom w:val="none" w:sz="0" w:space="0" w:color="auto"/>
                <w:right w:val="none" w:sz="0" w:space="0" w:color="auto"/>
              </w:divBdr>
            </w:div>
          </w:divsChild>
        </w:div>
        <w:div w:id="447897087">
          <w:marLeft w:val="0"/>
          <w:marRight w:val="0"/>
          <w:marTop w:val="0"/>
          <w:marBottom w:val="0"/>
          <w:divBdr>
            <w:top w:val="none" w:sz="0" w:space="0" w:color="auto"/>
            <w:left w:val="none" w:sz="0" w:space="0" w:color="auto"/>
            <w:bottom w:val="none" w:sz="0" w:space="0" w:color="auto"/>
            <w:right w:val="none" w:sz="0" w:space="0" w:color="auto"/>
          </w:divBdr>
          <w:divsChild>
            <w:div w:id="1246496572">
              <w:marLeft w:val="0"/>
              <w:marRight w:val="0"/>
              <w:marTop w:val="0"/>
              <w:marBottom w:val="0"/>
              <w:divBdr>
                <w:top w:val="none" w:sz="0" w:space="0" w:color="auto"/>
                <w:left w:val="none" w:sz="0" w:space="0" w:color="auto"/>
                <w:bottom w:val="none" w:sz="0" w:space="0" w:color="auto"/>
                <w:right w:val="none" w:sz="0" w:space="0" w:color="auto"/>
              </w:divBdr>
            </w:div>
          </w:divsChild>
        </w:div>
        <w:div w:id="512645469">
          <w:marLeft w:val="0"/>
          <w:marRight w:val="0"/>
          <w:marTop w:val="0"/>
          <w:marBottom w:val="0"/>
          <w:divBdr>
            <w:top w:val="none" w:sz="0" w:space="0" w:color="auto"/>
            <w:left w:val="none" w:sz="0" w:space="0" w:color="auto"/>
            <w:bottom w:val="none" w:sz="0" w:space="0" w:color="auto"/>
            <w:right w:val="none" w:sz="0" w:space="0" w:color="auto"/>
          </w:divBdr>
          <w:divsChild>
            <w:div w:id="1296256730">
              <w:marLeft w:val="0"/>
              <w:marRight w:val="0"/>
              <w:marTop w:val="0"/>
              <w:marBottom w:val="0"/>
              <w:divBdr>
                <w:top w:val="none" w:sz="0" w:space="0" w:color="auto"/>
                <w:left w:val="none" w:sz="0" w:space="0" w:color="auto"/>
                <w:bottom w:val="none" w:sz="0" w:space="0" w:color="auto"/>
                <w:right w:val="none" w:sz="0" w:space="0" w:color="auto"/>
              </w:divBdr>
            </w:div>
          </w:divsChild>
        </w:div>
        <w:div w:id="566107279">
          <w:marLeft w:val="0"/>
          <w:marRight w:val="0"/>
          <w:marTop w:val="0"/>
          <w:marBottom w:val="0"/>
          <w:divBdr>
            <w:top w:val="none" w:sz="0" w:space="0" w:color="auto"/>
            <w:left w:val="none" w:sz="0" w:space="0" w:color="auto"/>
            <w:bottom w:val="none" w:sz="0" w:space="0" w:color="auto"/>
            <w:right w:val="none" w:sz="0" w:space="0" w:color="auto"/>
          </w:divBdr>
          <w:divsChild>
            <w:div w:id="1159885116">
              <w:marLeft w:val="0"/>
              <w:marRight w:val="0"/>
              <w:marTop w:val="0"/>
              <w:marBottom w:val="0"/>
              <w:divBdr>
                <w:top w:val="none" w:sz="0" w:space="0" w:color="auto"/>
                <w:left w:val="none" w:sz="0" w:space="0" w:color="auto"/>
                <w:bottom w:val="none" w:sz="0" w:space="0" w:color="auto"/>
                <w:right w:val="none" w:sz="0" w:space="0" w:color="auto"/>
              </w:divBdr>
            </w:div>
          </w:divsChild>
        </w:div>
        <w:div w:id="575095137">
          <w:marLeft w:val="0"/>
          <w:marRight w:val="0"/>
          <w:marTop w:val="0"/>
          <w:marBottom w:val="0"/>
          <w:divBdr>
            <w:top w:val="none" w:sz="0" w:space="0" w:color="auto"/>
            <w:left w:val="none" w:sz="0" w:space="0" w:color="auto"/>
            <w:bottom w:val="none" w:sz="0" w:space="0" w:color="auto"/>
            <w:right w:val="none" w:sz="0" w:space="0" w:color="auto"/>
          </w:divBdr>
          <w:divsChild>
            <w:div w:id="388118126">
              <w:marLeft w:val="0"/>
              <w:marRight w:val="0"/>
              <w:marTop w:val="0"/>
              <w:marBottom w:val="0"/>
              <w:divBdr>
                <w:top w:val="none" w:sz="0" w:space="0" w:color="auto"/>
                <w:left w:val="none" w:sz="0" w:space="0" w:color="auto"/>
                <w:bottom w:val="none" w:sz="0" w:space="0" w:color="auto"/>
                <w:right w:val="none" w:sz="0" w:space="0" w:color="auto"/>
              </w:divBdr>
            </w:div>
          </w:divsChild>
        </w:div>
        <w:div w:id="654994088">
          <w:marLeft w:val="0"/>
          <w:marRight w:val="0"/>
          <w:marTop w:val="0"/>
          <w:marBottom w:val="0"/>
          <w:divBdr>
            <w:top w:val="none" w:sz="0" w:space="0" w:color="auto"/>
            <w:left w:val="none" w:sz="0" w:space="0" w:color="auto"/>
            <w:bottom w:val="none" w:sz="0" w:space="0" w:color="auto"/>
            <w:right w:val="none" w:sz="0" w:space="0" w:color="auto"/>
          </w:divBdr>
          <w:divsChild>
            <w:div w:id="1577477999">
              <w:marLeft w:val="0"/>
              <w:marRight w:val="0"/>
              <w:marTop w:val="0"/>
              <w:marBottom w:val="0"/>
              <w:divBdr>
                <w:top w:val="none" w:sz="0" w:space="0" w:color="auto"/>
                <w:left w:val="none" w:sz="0" w:space="0" w:color="auto"/>
                <w:bottom w:val="none" w:sz="0" w:space="0" w:color="auto"/>
                <w:right w:val="none" w:sz="0" w:space="0" w:color="auto"/>
              </w:divBdr>
            </w:div>
          </w:divsChild>
        </w:div>
        <w:div w:id="1212958832">
          <w:marLeft w:val="0"/>
          <w:marRight w:val="0"/>
          <w:marTop w:val="0"/>
          <w:marBottom w:val="0"/>
          <w:divBdr>
            <w:top w:val="none" w:sz="0" w:space="0" w:color="auto"/>
            <w:left w:val="none" w:sz="0" w:space="0" w:color="auto"/>
            <w:bottom w:val="none" w:sz="0" w:space="0" w:color="auto"/>
            <w:right w:val="none" w:sz="0" w:space="0" w:color="auto"/>
          </w:divBdr>
          <w:divsChild>
            <w:div w:id="340084553">
              <w:marLeft w:val="0"/>
              <w:marRight w:val="0"/>
              <w:marTop w:val="0"/>
              <w:marBottom w:val="0"/>
              <w:divBdr>
                <w:top w:val="none" w:sz="0" w:space="0" w:color="auto"/>
                <w:left w:val="none" w:sz="0" w:space="0" w:color="auto"/>
                <w:bottom w:val="none" w:sz="0" w:space="0" w:color="auto"/>
                <w:right w:val="none" w:sz="0" w:space="0" w:color="auto"/>
              </w:divBdr>
            </w:div>
          </w:divsChild>
        </w:div>
        <w:div w:id="1220748225">
          <w:marLeft w:val="0"/>
          <w:marRight w:val="0"/>
          <w:marTop w:val="0"/>
          <w:marBottom w:val="0"/>
          <w:divBdr>
            <w:top w:val="none" w:sz="0" w:space="0" w:color="auto"/>
            <w:left w:val="none" w:sz="0" w:space="0" w:color="auto"/>
            <w:bottom w:val="none" w:sz="0" w:space="0" w:color="auto"/>
            <w:right w:val="none" w:sz="0" w:space="0" w:color="auto"/>
          </w:divBdr>
          <w:divsChild>
            <w:div w:id="1638491450">
              <w:marLeft w:val="0"/>
              <w:marRight w:val="0"/>
              <w:marTop w:val="0"/>
              <w:marBottom w:val="0"/>
              <w:divBdr>
                <w:top w:val="none" w:sz="0" w:space="0" w:color="auto"/>
                <w:left w:val="none" w:sz="0" w:space="0" w:color="auto"/>
                <w:bottom w:val="none" w:sz="0" w:space="0" w:color="auto"/>
                <w:right w:val="none" w:sz="0" w:space="0" w:color="auto"/>
              </w:divBdr>
            </w:div>
            <w:div w:id="2118719995">
              <w:marLeft w:val="0"/>
              <w:marRight w:val="0"/>
              <w:marTop w:val="0"/>
              <w:marBottom w:val="0"/>
              <w:divBdr>
                <w:top w:val="none" w:sz="0" w:space="0" w:color="auto"/>
                <w:left w:val="none" w:sz="0" w:space="0" w:color="auto"/>
                <w:bottom w:val="none" w:sz="0" w:space="0" w:color="auto"/>
                <w:right w:val="none" w:sz="0" w:space="0" w:color="auto"/>
              </w:divBdr>
            </w:div>
          </w:divsChild>
        </w:div>
        <w:div w:id="1285817466">
          <w:marLeft w:val="0"/>
          <w:marRight w:val="0"/>
          <w:marTop w:val="0"/>
          <w:marBottom w:val="0"/>
          <w:divBdr>
            <w:top w:val="none" w:sz="0" w:space="0" w:color="auto"/>
            <w:left w:val="none" w:sz="0" w:space="0" w:color="auto"/>
            <w:bottom w:val="none" w:sz="0" w:space="0" w:color="auto"/>
            <w:right w:val="none" w:sz="0" w:space="0" w:color="auto"/>
          </w:divBdr>
          <w:divsChild>
            <w:div w:id="900754475">
              <w:marLeft w:val="0"/>
              <w:marRight w:val="0"/>
              <w:marTop w:val="0"/>
              <w:marBottom w:val="0"/>
              <w:divBdr>
                <w:top w:val="none" w:sz="0" w:space="0" w:color="auto"/>
                <w:left w:val="none" w:sz="0" w:space="0" w:color="auto"/>
                <w:bottom w:val="none" w:sz="0" w:space="0" w:color="auto"/>
                <w:right w:val="none" w:sz="0" w:space="0" w:color="auto"/>
              </w:divBdr>
            </w:div>
            <w:div w:id="1116676213">
              <w:marLeft w:val="0"/>
              <w:marRight w:val="0"/>
              <w:marTop w:val="0"/>
              <w:marBottom w:val="0"/>
              <w:divBdr>
                <w:top w:val="none" w:sz="0" w:space="0" w:color="auto"/>
                <w:left w:val="none" w:sz="0" w:space="0" w:color="auto"/>
                <w:bottom w:val="none" w:sz="0" w:space="0" w:color="auto"/>
                <w:right w:val="none" w:sz="0" w:space="0" w:color="auto"/>
              </w:divBdr>
            </w:div>
            <w:div w:id="1452632874">
              <w:marLeft w:val="0"/>
              <w:marRight w:val="0"/>
              <w:marTop w:val="0"/>
              <w:marBottom w:val="0"/>
              <w:divBdr>
                <w:top w:val="none" w:sz="0" w:space="0" w:color="auto"/>
                <w:left w:val="none" w:sz="0" w:space="0" w:color="auto"/>
                <w:bottom w:val="none" w:sz="0" w:space="0" w:color="auto"/>
                <w:right w:val="none" w:sz="0" w:space="0" w:color="auto"/>
              </w:divBdr>
            </w:div>
          </w:divsChild>
        </w:div>
        <w:div w:id="1290553251">
          <w:marLeft w:val="0"/>
          <w:marRight w:val="0"/>
          <w:marTop w:val="0"/>
          <w:marBottom w:val="0"/>
          <w:divBdr>
            <w:top w:val="none" w:sz="0" w:space="0" w:color="auto"/>
            <w:left w:val="none" w:sz="0" w:space="0" w:color="auto"/>
            <w:bottom w:val="none" w:sz="0" w:space="0" w:color="auto"/>
            <w:right w:val="none" w:sz="0" w:space="0" w:color="auto"/>
          </w:divBdr>
          <w:divsChild>
            <w:div w:id="1734813434">
              <w:marLeft w:val="0"/>
              <w:marRight w:val="0"/>
              <w:marTop w:val="0"/>
              <w:marBottom w:val="0"/>
              <w:divBdr>
                <w:top w:val="none" w:sz="0" w:space="0" w:color="auto"/>
                <w:left w:val="none" w:sz="0" w:space="0" w:color="auto"/>
                <w:bottom w:val="none" w:sz="0" w:space="0" w:color="auto"/>
                <w:right w:val="none" w:sz="0" w:space="0" w:color="auto"/>
              </w:divBdr>
            </w:div>
          </w:divsChild>
        </w:div>
        <w:div w:id="1302072834">
          <w:marLeft w:val="0"/>
          <w:marRight w:val="0"/>
          <w:marTop w:val="0"/>
          <w:marBottom w:val="0"/>
          <w:divBdr>
            <w:top w:val="none" w:sz="0" w:space="0" w:color="auto"/>
            <w:left w:val="none" w:sz="0" w:space="0" w:color="auto"/>
            <w:bottom w:val="none" w:sz="0" w:space="0" w:color="auto"/>
            <w:right w:val="none" w:sz="0" w:space="0" w:color="auto"/>
          </w:divBdr>
          <w:divsChild>
            <w:div w:id="1594315327">
              <w:marLeft w:val="0"/>
              <w:marRight w:val="0"/>
              <w:marTop w:val="0"/>
              <w:marBottom w:val="0"/>
              <w:divBdr>
                <w:top w:val="none" w:sz="0" w:space="0" w:color="auto"/>
                <w:left w:val="none" w:sz="0" w:space="0" w:color="auto"/>
                <w:bottom w:val="none" w:sz="0" w:space="0" w:color="auto"/>
                <w:right w:val="none" w:sz="0" w:space="0" w:color="auto"/>
              </w:divBdr>
            </w:div>
          </w:divsChild>
        </w:div>
        <w:div w:id="1327787059">
          <w:marLeft w:val="0"/>
          <w:marRight w:val="0"/>
          <w:marTop w:val="0"/>
          <w:marBottom w:val="0"/>
          <w:divBdr>
            <w:top w:val="none" w:sz="0" w:space="0" w:color="auto"/>
            <w:left w:val="none" w:sz="0" w:space="0" w:color="auto"/>
            <w:bottom w:val="none" w:sz="0" w:space="0" w:color="auto"/>
            <w:right w:val="none" w:sz="0" w:space="0" w:color="auto"/>
          </w:divBdr>
          <w:divsChild>
            <w:div w:id="1503005892">
              <w:marLeft w:val="0"/>
              <w:marRight w:val="0"/>
              <w:marTop w:val="0"/>
              <w:marBottom w:val="0"/>
              <w:divBdr>
                <w:top w:val="none" w:sz="0" w:space="0" w:color="auto"/>
                <w:left w:val="none" w:sz="0" w:space="0" w:color="auto"/>
                <w:bottom w:val="none" w:sz="0" w:space="0" w:color="auto"/>
                <w:right w:val="none" w:sz="0" w:space="0" w:color="auto"/>
              </w:divBdr>
            </w:div>
          </w:divsChild>
        </w:div>
        <w:div w:id="1373455263">
          <w:marLeft w:val="0"/>
          <w:marRight w:val="0"/>
          <w:marTop w:val="0"/>
          <w:marBottom w:val="0"/>
          <w:divBdr>
            <w:top w:val="none" w:sz="0" w:space="0" w:color="auto"/>
            <w:left w:val="none" w:sz="0" w:space="0" w:color="auto"/>
            <w:bottom w:val="none" w:sz="0" w:space="0" w:color="auto"/>
            <w:right w:val="none" w:sz="0" w:space="0" w:color="auto"/>
          </w:divBdr>
          <w:divsChild>
            <w:div w:id="441532375">
              <w:marLeft w:val="0"/>
              <w:marRight w:val="0"/>
              <w:marTop w:val="0"/>
              <w:marBottom w:val="0"/>
              <w:divBdr>
                <w:top w:val="none" w:sz="0" w:space="0" w:color="auto"/>
                <w:left w:val="none" w:sz="0" w:space="0" w:color="auto"/>
                <w:bottom w:val="none" w:sz="0" w:space="0" w:color="auto"/>
                <w:right w:val="none" w:sz="0" w:space="0" w:color="auto"/>
              </w:divBdr>
            </w:div>
            <w:div w:id="752313580">
              <w:marLeft w:val="0"/>
              <w:marRight w:val="0"/>
              <w:marTop w:val="0"/>
              <w:marBottom w:val="0"/>
              <w:divBdr>
                <w:top w:val="none" w:sz="0" w:space="0" w:color="auto"/>
                <w:left w:val="none" w:sz="0" w:space="0" w:color="auto"/>
                <w:bottom w:val="none" w:sz="0" w:space="0" w:color="auto"/>
                <w:right w:val="none" w:sz="0" w:space="0" w:color="auto"/>
              </w:divBdr>
            </w:div>
          </w:divsChild>
        </w:div>
        <w:div w:id="1443652890">
          <w:marLeft w:val="0"/>
          <w:marRight w:val="0"/>
          <w:marTop w:val="0"/>
          <w:marBottom w:val="0"/>
          <w:divBdr>
            <w:top w:val="none" w:sz="0" w:space="0" w:color="auto"/>
            <w:left w:val="none" w:sz="0" w:space="0" w:color="auto"/>
            <w:bottom w:val="none" w:sz="0" w:space="0" w:color="auto"/>
            <w:right w:val="none" w:sz="0" w:space="0" w:color="auto"/>
          </w:divBdr>
          <w:divsChild>
            <w:div w:id="1047875452">
              <w:marLeft w:val="0"/>
              <w:marRight w:val="0"/>
              <w:marTop w:val="0"/>
              <w:marBottom w:val="0"/>
              <w:divBdr>
                <w:top w:val="none" w:sz="0" w:space="0" w:color="auto"/>
                <w:left w:val="none" w:sz="0" w:space="0" w:color="auto"/>
                <w:bottom w:val="none" w:sz="0" w:space="0" w:color="auto"/>
                <w:right w:val="none" w:sz="0" w:space="0" w:color="auto"/>
              </w:divBdr>
            </w:div>
          </w:divsChild>
        </w:div>
        <w:div w:id="1668092744">
          <w:marLeft w:val="0"/>
          <w:marRight w:val="0"/>
          <w:marTop w:val="0"/>
          <w:marBottom w:val="0"/>
          <w:divBdr>
            <w:top w:val="none" w:sz="0" w:space="0" w:color="auto"/>
            <w:left w:val="none" w:sz="0" w:space="0" w:color="auto"/>
            <w:bottom w:val="none" w:sz="0" w:space="0" w:color="auto"/>
            <w:right w:val="none" w:sz="0" w:space="0" w:color="auto"/>
          </w:divBdr>
          <w:divsChild>
            <w:div w:id="562446931">
              <w:marLeft w:val="0"/>
              <w:marRight w:val="0"/>
              <w:marTop w:val="0"/>
              <w:marBottom w:val="0"/>
              <w:divBdr>
                <w:top w:val="none" w:sz="0" w:space="0" w:color="auto"/>
                <w:left w:val="none" w:sz="0" w:space="0" w:color="auto"/>
                <w:bottom w:val="none" w:sz="0" w:space="0" w:color="auto"/>
                <w:right w:val="none" w:sz="0" w:space="0" w:color="auto"/>
              </w:divBdr>
            </w:div>
            <w:div w:id="1963802664">
              <w:marLeft w:val="0"/>
              <w:marRight w:val="0"/>
              <w:marTop w:val="0"/>
              <w:marBottom w:val="0"/>
              <w:divBdr>
                <w:top w:val="none" w:sz="0" w:space="0" w:color="auto"/>
                <w:left w:val="none" w:sz="0" w:space="0" w:color="auto"/>
                <w:bottom w:val="none" w:sz="0" w:space="0" w:color="auto"/>
                <w:right w:val="none" w:sz="0" w:space="0" w:color="auto"/>
              </w:divBdr>
            </w:div>
          </w:divsChild>
        </w:div>
        <w:div w:id="1762482794">
          <w:marLeft w:val="0"/>
          <w:marRight w:val="0"/>
          <w:marTop w:val="0"/>
          <w:marBottom w:val="0"/>
          <w:divBdr>
            <w:top w:val="none" w:sz="0" w:space="0" w:color="auto"/>
            <w:left w:val="none" w:sz="0" w:space="0" w:color="auto"/>
            <w:bottom w:val="none" w:sz="0" w:space="0" w:color="auto"/>
            <w:right w:val="none" w:sz="0" w:space="0" w:color="auto"/>
          </w:divBdr>
          <w:divsChild>
            <w:div w:id="1333022111">
              <w:marLeft w:val="0"/>
              <w:marRight w:val="0"/>
              <w:marTop w:val="0"/>
              <w:marBottom w:val="0"/>
              <w:divBdr>
                <w:top w:val="none" w:sz="0" w:space="0" w:color="auto"/>
                <w:left w:val="none" w:sz="0" w:space="0" w:color="auto"/>
                <w:bottom w:val="none" w:sz="0" w:space="0" w:color="auto"/>
                <w:right w:val="none" w:sz="0" w:space="0" w:color="auto"/>
              </w:divBdr>
            </w:div>
          </w:divsChild>
        </w:div>
        <w:div w:id="1784882691">
          <w:marLeft w:val="0"/>
          <w:marRight w:val="0"/>
          <w:marTop w:val="0"/>
          <w:marBottom w:val="0"/>
          <w:divBdr>
            <w:top w:val="none" w:sz="0" w:space="0" w:color="auto"/>
            <w:left w:val="none" w:sz="0" w:space="0" w:color="auto"/>
            <w:bottom w:val="none" w:sz="0" w:space="0" w:color="auto"/>
            <w:right w:val="none" w:sz="0" w:space="0" w:color="auto"/>
          </w:divBdr>
          <w:divsChild>
            <w:div w:id="628361811">
              <w:marLeft w:val="0"/>
              <w:marRight w:val="0"/>
              <w:marTop w:val="0"/>
              <w:marBottom w:val="0"/>
              <w:divBdr>
                <w:top w:val="none" w:sz="0" w:space="0" w:color="auto"/>
                <w:left w:val="none" w:sz="0" w:space="0" w:color="auto"/>
                <w:bottom w:val="none" w:sz="0" w:space="0" w:color="auto"/>
                <w:right w:val="none" w:sz="0" w:space="0" w:color="auto"/>
              </w:divBdr>
            </w:div>
            <w:div w:id="678115525">
              <w:marLeft w:val="0"/>
              <w:marRight w:val="0"/>
              <w:marTop w:val="0"/>
              <w:marBottom w:val="0"/>
              <w:divBdr>
                <w:top w:val="none" w:sz="0" w:space="0" w:color="auto"/>
                <w:left w:val="none" w:sz="0" w:space="0" w:color="auto"/>
                <w:bottom w:val="none" w:sz="0" w:space="0" w:color="auto"/>
                <w:right w:val="none" w:sz="0" w:space="0" w:color="auto"/>
              </w:divBdr>
            </w:div>
          </w:divsChild>
        </w:div>
        <w:div w:id="1827626722">
          <w:marLeft w:val="0"/>
          <w:marRight w:val="0"/>
          <w:marTop w:val="0"/>
          <w:marBottom w:val="0"/>
          <w:divBdr>
            <w:top w:val="none" w:sz="0" w:space="0" w:color="auto"/>
            <w:left w:val="none" w:sz="0" w:space="0" w:color="auto"/>
            <w:bottom w:val="none" w:sz="0" w:space="0" w:color="auto"/>
            <w:right w:val="none" w:sz="0" w:space="0" w:color="auto"/>
          </w:divBdr>
          <w:divsChild>
            <w:div w:id="356738418">
              <w:marLeft w:val="0"/>
              <w:marRight w:val="0"/>
              <w:marTop w:val="0"/>
              <w:marBottom w:val="0"/>
              <w:divBdr>
                <w:top w:val="none" w:sz="0" w:space="0" w:color="auto"/>
                <w:left w:val="none" w:sz="0" w:space="0" w:color="auto"/>
                <w:bottom w:val="none" w:sz="0" w:space="0" w:color="auto"/>
                <w:right w:val="none" w:sz="0" w:space="0" w:color="auto"/>
              </w:divBdr>
            </w:div>
            <w:div w:id="381247407">
              <w:marLeft w:val="0"/>
              <w:marRight w:val="0"/>
              <w:marTop w:val="0"/>
              <w:marBottom w:val="0"/>
              <w:divBdr>
                <w:top w:val="none" w:sz="0" w:space="0" w:color="auto"/>
                <w:left w:val="none" w:sz="0" w:space="0" w:color="auto"/>
                <w:bottom w:val="none" w:sz="0" w:space="0" w:color="auto"/>
                <w:right w:val="none" w:sz="0" w:space="0" w:color="auto"/>
              </w:divBdr>
            </w:div>
            <w:div w:id="1754738238">
              <w:marLeft w:val="0"/>
              <w:marRight w:val="0"/>
              <w:marTop w:val="0"/>
              <w:marBottom w:val="0"/>
              <w:divBdr>
                <w:top w:val="none" w:sz="0" w:space="0" w:color="auto"/>
                <w:left w:val="none" w:sz="0" w:space="0" w:color="auto"/>
                <w:bottom w:val="none" w:sz="0" w:space="0" w:color="auto"/>
                <w:right w:val="none" w:sz="0" w:space="0" w:color="auto"/>
              </w:divBdr>
            </w:div>
          </w:divsChild>
        </w:div>
        <w:div w:id="1847984132">
          <w:marLeft w:val="0"/>
          <w:marRight w:val="0"/>
          <w:marTop w:val="0"/>
          <w:marBottom w:val="0"/>
          <w:divBdr>
            <w:top w:val="none" w:sz="0" w:space="0" w:color="auto"/>
            <w:left w:val="none" w:sz="0" w:space="0" w:color="auto"/>
            <w:bottom w:val="none" w:sz="0" w:space="0" w:color="auto"/>
            <w:right w:val="none" w:sz="0" w:space="0" w:color="auto"/>
          </w:divBdr>
          <w:divsChild>
            <w:div w:id="1959871505">
              <w:marLeft w:val="0"/>
              <w:marRight w:val="0"/>
              <w:marTop w:val="0"/>
              <w:marBottom w:val="0"/>
              <w:divBdr>
                <w:top w:val="none" w:sz="0" w:space="0" w:color="auto"/>
                <w:left w:val="none" w:sz="0" w:space="0" w:color="auto"/>
                <w:bottom w:val="none" w:sz="0" w:space="0" w:color="auto"/>
                <w:right w:val="none" w:sz="0" w:space="0" w:color="auto"/>
              </w:divBdr>
            </w:div>
          </w:divsChild>
        </w:div>
        <w:div w:id="1880509573">
          <w:marLeft w:val="0"/>
          <w:marRight w:val="0"/>
          <w:marTop w:val="0"/>
          <w:marBottom w:val="0"/>
          <w:divBdr>
            <w:top w:val="none" w:sz="0" w:space="0" w:color="auto"/>
            <w:left w:val="none" w:sz="0" w:space="0" w:color="auto"/>
            <w:bottom w:val="none" w:sz="0" w:space="0" w:color="auto"/>
            <w:right w:val="none" w:sz="0" w:space="0" w:color="auto"/>
          </w:divBdr>
          <w:divsChild>
            <w:div w:id="758528366">
              <w:marLeft w:val="0"/>
              <w:marRight w:val="0"/>
              <w:marTop w:val="0"/>
              <w:marBottom w:val="0"/>
              <w:divBdr>
                <w:top w:val="none" w:sz="0" w:space="0" w:color="auto"/>
                <w:left w:val="none" w:sz="0" w:space="0" w:color="auto"/>
                <w:bottom w:val="none" w:sz="0" w:space="0" w:color="auto"/>
                <w:right w:val="none" w:sz="0" w:space="0" w:color="auto"/>
              </w:divBdr>
            </w:div>
            <w:div w:id="1196195822">
              <w:marLeft w:val="0"/>
              <w:marRight w:val="0"/>
              <w:marTop w:val="0"/>
              <w:marBottom w:val="0"/>
              <w:divBdr>
                <w:top w:val="none" w:sz="0" w:space="0" w:color="auto"/>
                <w:left w:val="none" w:sz="0" w:space="0" w:color="auto"/>
                <w:bottom w:val="none" w:sz="0" w:space="0" w:color="auto"/>
                <w:right w:val="none" w:sz="0" w:space="0" w:color="auto"/>
              </w:divBdr>
            </w:div>
          </w:divsChild>
        </w:div>
        <w:div w:id="1904636945">
          <w:marLeft w:val="0"/>
          <w:marRight w:val="0"/>
          <w:marTop w:val="0"/>
          <w:marBottom w:val="0"/>
          <w:divBdr>
            <w:top w:val="none" w:sz="0" w:space="0" w:color="auto"/>
            <w:left w:val="none" w:sz="0" w:space="0" w:color="auto"/>
            <w:bottom w:val="none" w:sz="0" w:space="0" w:color="auto"/>
            <w:right w:val="none" w:sz="0" w:space="0" w:color="auto"/>
          </w:divBdr>
          <w:divsChild>
            <w:div w:id="600574926">
              <w:marLeft w:val="0"/>
              <w:marRight w:val="0"/>
              <w:marTop w:val="0"/>
              <w:marBottom w:val="0"/>
              <w:divBdr>
                <w:top w:val="none" w:sz="0" w:space="0" w:color="auto"/>
                <w:left w:val="none" w:sz="0" w:space="0" w:color="auto"/>
                <w:bottom w:val="none" w:sz="0" w:space="0" w:color="auto"/>
                <w:right w:val="none" w:sz="0" w:space="0" w:color="auto"/>
              </w:divBdr>
            </w:div>
          </w:divsChild>
        </w:div>
        <w:div w:id="1934967274">
          <w:marLeft w:val="0"/>
          <w:marRight w:val="0"/>
          <w:marTop w:val="0"/>
          <w:marBottom w:val="0"/>
          <w:divBdr>
            <w:top w:val="none" w:sz="0" w:space="0" w:color="auto"/>
            <w:left w:val="none" w:sz="0" w:space="0" w:color="auto"/>
            <w:bottom w:val="none" w:sz="0" w:space="0" w:color="auto"/>
            <w:right w:val="none" w:sz="0" w:space="0" w:color="auto"/>
          </w:divBdr>
          <w:divsChild>
            <w:div w:id="677579646">
              <w:marLeft w:val="0"/>
              <w:marRight w:val="0"/>
              <w:marTop w:val="0"/>
              <w:marBottom w:val="0"/>
              <w:divBdr>
                <w:top w:val="none" w:sz="0" w:space="0" w:color="auto"/>
                <w:left w:val="none" w:sz="0" w:space="0" w:color="auto"/>
                <w:bottom w:val="none" w:sz="0" w:space="0" w:color="auto"/>
                <w:right w:val="none" w:sz="0" w:space="0" w:color="auto"/>
              </w:divBdr>
            </w:div>
          </w:divsChild>
        </w:div>
        <w:div w:id="1996375391">
          <w:marLeft w:val="0"/>
          <w:marRight w:val="0"/>
          <w:marTop w:val="0"/>
          <w:marBottom w:val="0"/>
          <w:divBdr>
            <w:top w:val="none" w:sz="0" w:space="0" w:color="auto"/>
            <w:left w:val="none" w:sz="0" w:space="0" w:color="auto"/>
            <w:bottom w:val="none" w:sz="0" w:space="0" w:color="auto"/>
            <w:right w:val="none" w:sz="0" w:space="0" w:color="auto"/>
          </w:divBdr>
          <w:divsChild>
            <w:div w:id="327369438">
              <w:marLeft w:val="0"/>
              <w:marRight w:val="0"/>
              <w:marTop w:val="0"/>
              <w:marBottom w:val="0"/>
              <w:divBdr>
                <w:top w:val="none" w:sz="0" w:space="0" w:color="auto"/>
                <w:left w:val="none" w:sz="0" w:space="0" w:color="auto"/>
                <w:bottom w:val="none" w:sz="0" w:space="0" w:color="auto"/>
                <w:right w:val="none" w:sz="0" w:space="0" w:color="auto"/>
              </w:divBdr>
            </w:div>
            <w:div w:id="1803692638">
              <w:marLeft w:val="0"/>
              <w:marRight w:val="0"/>
              <w:marTop w:val="0"/>
              <w:marBottom w:val="0"/>
              <w:divBdr>
                <w:top w:val="none" w:sz="0" w:space="0" w:color="auto"/>
                <w:left w:val="none" w:sz="0" w:space="0" w:color="auto"/>
                <w:bottom w:val="none" w:sz="0" w:space="0" w:color="auto"/>
                <w:right w:val="none" w:sz="0" w:space="0" w:color="auto"/>
              </w:divBdr>
            </w:div>
          </w:divsChild>
        </w:div>
        <w:div w:id="2065904174">
          <w:marLeft w:val="0"/>
          <w:marRight w:val="0"/>
          <w:marTop w:val="0"/>
          <w:marBottom w:val="0"/>
          <w:divBdr>
            <w:top w:val="none" w:sz="0" w:space="0" w:color="auto"/>
            <w:left w:val="none" w:sz="0" w:space="0" w:color="auto"/>
            <w:bottom w:val="none" w:sz="0" w:space="0" w:color="auto"/>
            <w:right w:val="none" w:sz="0" w:space="0" w:color="auto"/>
          </w:divBdr>
          <w:divsChild>
            <w:div w:id="775248932">
              <w:marLeft w:val="0"/>
              <w:marRight w:val="0"/>
              <w:marTop w:val="0"/>
              <w:marBottom w:val="0"/>
              <w:divBdr>
                <w:top w:val="none" w:sz="0" w:space="0" w:color="auto"/>
                <w:left w:val="none" w:sz="0" w:space="0" w:color="auto"/>
                <w:bottom w:val="none" w:sz="0" w:space="0" w:color="auto"/>
                <w:right w:val="none" w:sz="0" w:space="0" w:color="auto"/>
              </w:divBdr>
            </w:div>
          </w:divsChild>
        </w:div>
        <w:div w:id="2109503747">
          <w:marLeft w:val="0"/>
          <w:marRight w:val="0"/>
          <w:marTop w:val="0"/>
          <w:marBottom w:val="0"/>
          <w:divBdr>
            <w:top w:val="none" w:sz="0" w:space="0" w:color="auto"/>
            <w:left w:val="none" w:sz="0" w:space="0" w:color="auto"/>
            <w:bottom w:val="none" w:sz="0" w:space="0" w:color="auto"/>
            <w:right w:val="none" w:sz="0" w:space="0" w:color="auto"/>
          </w:divBdr>
          <w:divsChild>
            <w:div w:id="1269391813">
              <w:marLeft w:val="0"/>
              <w:marRight w:val="0"/>
              <w:marTop w:val="0"/>
              <w:marBottom w:val="0"/>
              <w:divBdr>
                <w:top w:val="none" w:sz="0" w:space="0" w:color="auto"/>
                <w:left w:val="none" w:sz="0" w:space="0" w:color="auto"/>
                <w:bottom w:val="none" w:sz="0" w:space="0" w:color="auto"/>
                <w:right w:val="none" w:sz="0" w:space="0" w:color="auto"/>
              </w:divBdr>
            </w:div>
            <w:div w:id="18030351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66736084">
      <w:bodyDiv w:val="1"/>
      <w:marLeft w:val="0"/>
      <w:marRight w:val="0"/>
      <w:marTop w:val="0"/>
      <w:marBottom w:val="0"/>
      <w:divBdr>
        <w:top w:val="none" w:sz="0" w:space="0" w:color="auto"/>
        <w:left w:val="none" w:sz="0" w:space="0" w:color="auto"/>
        <w:bottom w:val="none" w:sz="0" w:space="0" w:color="auto"/>
        <w:right w:val="none" w:sz="0" w:space="0" w:color="auto"/>
      </w:divBdr>
    </w:div>
    <w:div w:id="1049455869">
      <w:bodyDiv w:val="1"/>
      <w:marLeft w:val="0"/>
      <w:marRight w:val="0"/>
      <w:marTop w:val="0"/>
      <w:marBottom w:val="0"/>
      <w:divBdr>
        <w:top w:val="none" w:sz="0" w:space="0" w:color="auto"/>
        <w:left w:val="none" w:sz="0" w:space="0" w:color="auto"/>
        <w:bottom w:val="none" w:sz="0" w:space="0" w:color="auto"/>
        <w:right w:val="none" w:sz="0" w:space="0" w:color="auto"/>
      </w:divBdr>
      <w:divsChild>
        <w:div w:id="404763621">
          <w:marLeft w:val="0"/>
          <w:marRight w:val="0"/>
          <w:marTop w:val="0"/>
          <w:marBottom w:val="0"/>
          <w:divBdr>
            <w:top w:val="none" w:sz="0" w:space="0" w:color="auto"/>
            <w:left w:val="none" w:sz="0" w:space="0" w:color="auto"/>
            <w:bottom w:val="none" w:sz="0" w:space="0" w:color="auto"/>
            <w:right w:val="none" w:sz="0" w:space="0" w:color="auto"/>
          </w:divBdr>
        </w:div>
        <w:div w:id="1827087252">
          <w:marLeft w:val="0"/>
          <w:marRight w:val="0"/>
          <w:marTop w:val="0"/>
          <w:marBottom w:val="0"/>
          <w:divBdr>
            <w:top w:val="none" w:sz="0" w:space="0" w:color="auto"/>
            <w:left w:val="none" w:sz="0" w:space="0" w:color="auto"/>
            <w:bottom w:val="none" w:sz="0" w:space="0" w:color="auto"/>
            <w:right w:val="none" w:sz="0" w:space="0" w:color="auto"/>
          </w:divBdr>
        </w:div>
        <w:div w:id="1872759385">
          <w:marLeft w:val="0"/>
          <w:marRight w:val="0"/>
          <w:marTop w:val="0"/>
          <w:marBottom w:val="0"/>
          <w:divBdr>
            <w:top w:val="none" w:sz="0" w:space="0" w:color="auto"/>
            <w:left w:val="none" w:sz="0" w:space="0" w:color="auto"/>
            <w:bottom w:val="none" w:sz="0" w:space="0" w:color="auto"/>
            <w:right w:val="none" w:sz="0" w:space="0" w:color="auto"/>
          </w:divBdr>
        </w:div>
        <w:div w:id="2038890648">
          <w:marLeft w:val="0"/>
          <w:marRight w:val="0"/>
          <w:marTop w:val="0"/>
          <w:marBottom w:val="0"/>
          <w:divBdr>
            <w:top w:val="none" w:sz="0" w:space="0" w:color="auto"/>
            <w:left w:val="none" w:sz="0" w:space="0" w:color="auto"/>
            <w:bottom w:val="none" w:sz="0" w:space="0" w:color="auto"/>
            <w:right w:val="none" w:sz="0" w:space="0" w:color="auto"/>
          </w:divBdr>
        </w:div>
        <w:div w:id="2091729457">
          <w:marLeft w:val="0"/>
          <w:marRight w:val="0"/>
          <w:marTop w:val="0"/>
          <w:marBottom w:val="0"/>
          <w:divBdr>
            <w:top w:val="none" w:sz="0" w:space="0" w:color="auto"/>
            <w:left w:val="none" w:sz="0" w:space="0" w:color="auto"/>
            <w:bottom w:val="none" w:sz="0" w:space="0" w:color="auto"/>
            <w:right w:val="none" w:sz="0" w:space="0" w:color="auto"/>
          </w:divBdr>
        </w:div>
      </w:divsChild>
    </w:div>
    <w:div w:id="1138230198">
      <w:bodyDiv w:val="1"/>
      <w:marLeft w:val="0"/>
      <w:marRight w:val="0"/>
      <w:marTop w:val="0"/>
      <w:marBottom w:val="0"/>
      <w:divBdr>
        <w:top w:val="none" w:sz="0" w:space="0" w:color="auto"/>
        <w:left w:val="none" w:sz="0" w:space="0" w:color="auto"/>
        <w:bottom w:val="none" w:sz="0" w:space="0" w:color="auto"/>
        <w:right w:val="none" w:sz="0" w:space="0" w:color="auto"/>
      </w:divBdr>
    </w:div>
    <w:div w:id="1286812411">
      <w:bodyDiv w:val="1"/>
      <w:marLeft w:val="0"/>
      <w:marRight w:val="0"/>
      <w:marTop w:val="0"/>
      <w:marBottom w:val="0"/>
      <w:divBdr>
        <w:top w:val="none" w:sz="0" w:space="0" w:color="auto"/>
        <w:left w:val="none" w:sz="0" w:space="0" w:color="auto"/>
        <w:bottom w:val="none" w:sz="0" w:space="0" w:color="auto"/>
        <w:right w:val="none" w:sz="0" w:space="0" w:color="auto"/>
      </w:divBdr>
      <w:divsChild>
        <w:div w:id="287669226">
          <w:marLeft w:val="0"/>
          <w:marRight w:val="0"/>
          <w:marTop w:val="0"/>
          <w:marBottom w:val="0"/>
          <w:divBdr>
            <w:top w:val="none" w:sz="0" w:space="0" w:color="auto"/>
            <w:left w:val="none" w:sz="0" w:space="0" w:color="auto"/>
            <w:bottom w:val="none" w:sz="0" w:space="0" w:color="auto"/>
            <w:right w:val="none" w:sz="0" w:space="0" w:color="auto"/>
          </w:divBdr>
          <w:divsChild>
            <w:div w:id="1441141346">
              <w:marLeft w:val="0"/>
              <w:marRight w:val="0"/>
              <w:marTop w:val="0"/>
              <w:marBottom w:val="0"/>
              <w:divBdr>
                <w:top w:val="none" w:sz="0" w:space="0" w:color="auto"/>
                <w:left w:val="none" w:sz="0" w:space="0" w:color="auto"/>
                <w:bottom w:val="none" w:sz="0" w:space="0" w:color="auto"/>
                <w:right w:val="none" w:sz="0" w:space="0" w:color="auto"/>
              </w:divBdr>
            </w:div>
            <w:div w:id="1697392790">
              <w:marLeft w:val="0"/>
              <w:marRight w:val="0"/>
              <w:marTop w:val="0"/>
              <w:marBottom w:val="0"/>
              <w:divBdr>
                <w:top w:val="none" w:sz="0" w:space="0" w:color="auto"/>
                <w:left w:val="none" w:sz="0" w:space="0" w:color="auto"/>
                <w:bottom w:val="none" w:sz="0" w:space="0" w:color="auto"/>
                <w:right w:val="none" w:sz="0" w:space="0" w:color="auto"/>
              </w:divBdr>
            </w:div>
          </w:divsChild>
        </w:div>
        <w:div w:id="727873560">
          <w:marLeft w:val="0"/>
          <w:marRight w:val="0"/>
          <w:marTop w:val="0"/>
          <w:marBottom w:val="0"/>
          <w:divBdr>
            <w:top w:val="none" w:sz="0" w:space="0" w:color="auto"/>
            <w:left w:val="none" w:sz="0" w:space="0" w:color="auto"/>
            <w:bottom w:val="none" w:sz="0" w:space="0" w:color="auto"/>
            <w:right w:val="none" w:sz="0" w:space="0" w:color="auto"/>
          </w:divBdr>
          <w:divsChild>
            <w:div w:id="898978254">
              <w:marLeft w:val="0"/>
              <w:marRight w:val="0"/>
              <w:marTop w:val="0"/>
              <w:marBottom w:val="0"/>
              <w:divBdr>
                <w:top w:val="none" w:sz="0" w:space="0" w:color="auto"/>
                <w:left w:val="none" w:sz="0" w:space="0" w:color="auto"/>
                <w:bottom w:val="none" w:sz="0" w:space="0" w:color="auto"/>
                <w:right w:val="none" w:sz="0" w:space="0" w:color="auto"/>
              </w:divBdr>
            </w:div>
            <w:div w:id="1219047629">
              <w:marLeft w:val="0"/>
              <w:marRight w:val="0"/>
              <w:marTop w:val="0"/>
              <w:marBottom w:val="0"/>
              <w:divBdr>
                <w:top w:val="none" w:sz="0" w:space="0" w:color="auto"/>
                <w:left w:val="none" w:sz="0" w:space="0" w:color="auto"/>
                <w:bottom w:val="none" w:sz="0" w:space="0" w:color="auto"/>
                <w:right w:val="none" w:sz="0" w:space="0" w:color="auto"/>
              </w:divBdr>
            </w:div>
            <w:div w:id="1340541564">
              <w:marLeft w:val="0"/>
              <w:marRight w:val="0"/>
              <w:marTop w:val="0"/>
              <w:marBottom w:val="0"/>
              <w:divBdr>
                <w:top w:val="none" w:sz="0" w:space="0" w:color="auto"/>
                <w:left w:val="none" w:sz="0" w:space="0" w:color="auto"/>
                <w:bottom w:val="none" w:sz="0" w:space="0" w:color="auto"/>
                <w:right w:val="none" w:sz="0" w:space="0" w:color="auto"/>
              </w:divBdr>
            </w:div>
            <w:div w:id="1503618076">
              <w:marLeft w:val="0"/>
              <w:marRight w:val="0"/>
              <w:marTop w:val="0"/>
              <w:marBottom w:val="0"/>
              <w:divBdr>
                <w:top w:val="none" w:sz="0" w:space="0" w:color="auto"/>
                <w:left w:val="none" w:sz="0" w:space="0" w:color="auto"/>
                <w:bottom w:val="none" w:sz="0" w:space="0" w:color="auto"/>
                <w:right w:val="none" w:sz="0" w:space="0" w:color="auto"/>
              </w:divBdr>
            </w:div>
          </w:divsChild>
        </w:div>
        <w:div w:id="1809856394">
          <w:marLeft w:val="0"/>
          <w:marRight w:val="0"/>
          <w:marTop w:val="0"/>
          <w:marBottom w:val="0"/>
          <w:divBdr>
            <w:top w:val="none" w:sz="0" w:space="0" w:color="auto"/>
            <w:left w:val="none" w:sz="0" w:space="0" w:color="auto"/>
            <w:bottom w:val="none" w:sz="0" w:space="0" w:color="auto"/>
            <w:right w:val="none" w:sz="0" w:space="0" w:color="auto"/>
          </w:divBdr>
          <w:divsChild>
            <w:div w:id="56629011">
              <w:marLeft w:val="0"/>
              <w:marRight w:val="0"/>
              <w:marTop w:val="0"/>
              <w:marBottom w:val="0"/>
              <w:divBdr>
                <w:top w:val="none" w:sz="0" w:space="0" w:color="auto"/>
                <w:left w:val="none" w:sz="0" w:space="0" w:color="auto"/>
                <w:bottom w:val="none" w:sz="0" w:space="0" w:color="auto"/>
                <w:right w:val="none" w:sz="0" w:space="0" w:color="auto"/>
              </w:divBdr>
            </w:div>
            <w:div w:id="414787900">
              <w:marLeft w:val="0"/>
              <w:marRight w:val="0"/>
              <w:marTop w:val="0"/>
              <w:marBottom w:val="0"/>
              <w:divBdr>
                <w:top w:val="none" w:sz="0" w:space="0" w:color="auto"/>
                <w:left w:val="none" w:sz="0" w:space="0" w:color="auto"/>
                <w:bottom w:val="none" w:sz="0" w:space="0" w:color="auto"/>
                <w:right w:val="none" w:sz="0" w:space="0" w:color="auto"/>
              </w:divBdr>
            </w:div>
            <w:div w:id="991759393">
              <w:marLeft w:val="0"/>
              <w:marRight w:val="0"/>
              <w:marTop w:val="0"/>
              <w:marBottom w:val="0"/>
              <w:divBdr>
                <w:top w:val="none" w:sz="0" w:space="0" w:color="auto"/>
                <w:left w:val="none" w:sz="0" w:space="0" w:color="auto"/>
                <w:bottom w:val="none" w:sz="0" w:space="0" w:color="auto"/>
                <w:right w:val="none" w:sz="0" w:space="0" w:color="auto"/>
              </w:divBdr>
            </w:div>
            <w:div w:id="1152527952">
              <w:marLeft w:val="0"/>
              <w:marRight w:val="0"/>
              <w:marTop w:val="0"/>
              <w:marBottom w:val="0"/>
              <w:divBdr>
                <w:top w:val="none" w:sz="0" w:space="0" w:color="auto"/>
                <w:left w:val="none" w:sz="0" w:space="0" w:color="auto"/>
                <w:bottom w:val="none" w:sz="0" w:space="0" w:color="auto"/>
                <w:right w:val="none" w:sz="0" w:space="0" w:color="auto"/>
              </w:divBdr>
            </w:div>
            <w:div w:id="15073994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01767764">
      <w:bodyDiv w:val="1"/>
      <w:marLeft w:val="0"/>
      <w:marRight w:val="0"/>
      <w:marTop w:val="0"/>
      <w:marBottom w:val="0"/>
      <w:divBdr>
        <w:top w:val="none" w:sz="0" w:space="0" w:color="auto"/>
        <w:left w:val="none" w:sz="0" w:space="0" w:color="auto"/>
        <w:bottom w:val="none" w:sz="0" w:space="0" w:color="auto"/>
        <w:right w:val="none" w:sz="0" w:space="0" w:color="auto"/>
      </w:divBdr>
      <w:divsChild>
        <w:div w:id="42027477">
          <w:marLeft w:val="0"/>
          <w:marRight w:val="0"/>
          <w:marTop w:val="0"/>
          <w:marBottom w:val="0"/>
          <w:divBdr>
            <w:top w:val="none" w:sz="0" w:space="0" w:color="auto"/>
            <w:left w:val="none" w:sz="0" w:space="0" w:color="auto"/>
            <w:bottom w:val="none" w:sz="0" w:space="0" w:color="auto"/>
            <w:right w:val="none" w:sz="0" w:space="0" w:color="auto"/>
          </w:divBdr>
        </w:div>
        <w:div w:id="54401940">
          <w:marLeft w:val="0"/>
          <w:marRight w:val="0"/>
          <w:marTop w:val="0"/>
          <w:marBottom w:val="0"/>
          <w:divBdr>
            <w:top w:val="none" w:sz="0" w:space="0" w:color="auto"/>
            <w:left w:val="none" w:sz="0" w:space="0" w:color="auto"/>
            <w:bottom w:val="none" w:sz="0" w:space="0" w:color="auto"/>
            <w:right w:val="none" w:sz="0" w:space="0" w:color="auto"/>
          </w:divBdr>
        </w:div>
        <w:div w:id="88702960">
          <w:marLeft w:val="0"/>
          <w:marRight w:val="0"/>
          <w:marTop w:val="0"/>
          <w:marBottom w:val="0"/>
          <w:divBdr>
            <w:top w:val="none" w:sz="0" w:space="0" w:color="auto"/>
            <w:left w:val="none" w:sz="0" w:space="0" w:color="auto"/>
            <w:bottom w:val="none" w:sz="0" w:space="0" w:color="auto"/>
            <w:right w:val="none" w:sz="0" w:space="0" w:color="auto"/>
          </w:divBdr>
        </w:div>
        <w:div w:id="114953255">
          <w:marLeft w:val="0"/>
          <w:marRight w:val="0"/>
          <w:marTop w:val="0"/>
          <w:marBottom w:val="0"/>
          <w:divBdr>
            <w:top w:val="none" w:sz="0" w:space="0" w:color="auto"/>
            <w:left w:val="none" w:sz="0" w:space="0" w:color="auto"/>
            <w:bottom w:val="none" w:sz="0" w:space="0" w:color="auto"/>
            <w:right w:val="none" w:sz="0" w:space="0" w:color="auto"/>
          </w:divBdr>
        </w:div>
        <w:div w:id="137889096">
          <w:marLeft w:val="0"/>
          <w:marRight w:val="0"/>
          <w:marTop w:val="0"/>
          <w:marBottom w:val="0"/>
          <w:divBdr>
            <w:top w:val="none" w:sz="0" w:space="0" w:color="auto"/>
            <w:left w:val="none" w:sz="0" w:space="0" w:color="auto"/>
            <w:bottom w:val="none" w:sz="0" w:space="0" w:color="auto"/>
            <w:right w:val="none" w:sz="0" w:space="0" w:color="auto"/>
          </w:divBdr>
        </w:div>
        <w:div w:id="226650134">
          <w:marLeft w:val="0"/>
          <w:marRight w:val="0"/>
          <w:marTop w:val="0"/>
          <w:marBottom w:val="0"/>
          <w:divBdr>
            <w:top w:val="none" w:sz="0" w:space="0" w:color="auto"/>
            <w:left w:val="none" w:sz="0" w:space="0" w:color="auto"/>
            <w:bottom w:val="none" w:sz="0" w:space="0" w:color="auto"/>
            <w:right w:val="none" w:sz="0" w:space="0" w:color="auto"/>
          </w:divBdr>
        </w:div>
        <w:div w:id="249043554">
          <w:marLeft w:val="0"/>
          <w:marRight w:val="0"/>
          <w:marTop w:val="0"/>
          <w:marBottom w:val="0"/>
          <w:divBdr>
            <w:top w:val="none" w:sz="0" w:space="0" w:color="auto"/>
            <w:left w:val="none" w:sz="0" w:space="0" w:color="auto"/>
            <w:bottom w:val="none" w:sz="0" w:space="0" w:color="auto"/>
            <w:right w:val="none" w:sz="0" w:space="0" w:color="auto"/>
          </w:divBdr>
        </w:div>
        <w:div w:id="255945043">
          <w:marLeft w:val="0"/>
          <w:marRight w:val="0"/>
          <w:marTop w:val="0"/>
          <w:marBottom w:val="0"/>
          <w:divBdr>
            <w:top w:val="none" w:sz="0" w:space="0" w:color="auto"/>
            <w:left w:val="none" w:sz="0" w:space="0" w:color="auto"/>
            <w:bottom w:val="none" w:sz="0" w:space="0" w:color="auto"/>
            <w:right w:val="none" w:sz="0" w:space="0" w:color="auto"/>
          </w:divBdr>
        </w:div>
        <w:div w:id="340205549">
          <w:marLeft w:val="0"/>
          <w:marRight w:val="0"/>
          <w:marTop w:val="0"/>
          <w:marBottom w:val="0"/>
          <w:divBdr>
            <w:top w:val="none" w:sz="0" w:space="0" w:color="auto"/>
            <w:left w:val="none" w:sz="0" w:space="0" w:color="auto"/>
            <w:bottom w:val="none" w:sz="0" w:space="0" w:color="auto"/>
            <w:right w:val="none" w:sz="0" w:space="0" w:color="auto"/>
          </w:divBdr>
        </w:div>
        <w:div w:id="342124912">
          <w:marLeft w:val="0"/>
          <w:marRight w:val="0"/>
          <w:marTop w:val="0"/>
          <w:marBottom w:val="0"/>
          <w:divBdr>
            <w:top w:val="none" w:sz="0" w:space="0" w:color="auto"/>
            <w:left w:val="none" w:sz="0" w:space="0" w:color="auto"/>
            <w:bottom w:val="none" w:sz="0" w:space="0" w:color="auto"/>
            <w:right w:val="none" w:sz="0" w:space="0" w:color="auto"/>
          </w:divBdr>
        </w:div>
        <w:div w:id="365328867">
          <w:marLeft w:val="0"/>
          <w:marRight w:val="0"/>
          <w:marTop w:val="0"/>
          <w:marBottom w:val="0"/>
          <w:divBdr>
            <w:top w:val="none" w:sz="0" w:space="0" w:color="auto"/>
            <w:left w:val="none" w:sz="0" w:space="0" w:color="auto"/>
            <w:bottom w:val="none" w:sz="0" w:space="0" w:color="auto"/>
            <w:right w:val="none" w:sz="0" w:space="0" w:color="auto"/>
          </w:divBdr>
        </w:div>
        <w:div w:id="368189835">
          <w:marLeft w:val="0"/>
          <w:marRight w:val="0"/>
          <w:marTop w:val="0"/>
          <w:marBottom w:val="0"/>
          <w:divBdr>
            <w:top w:val="none" w:sz="0" w:space="0" w:color="auto"/>
            <w:left w:val="none" w:sz="0" w:space="0" w:color="auto"/>
            <w:bottom w:val="none" w:sz="0" w:space="0" w:color="auto"/>
            <w:right w:val="none" w:sz="0" w:space="0" w:color="auto"/>
          </w:divBdr>
        </w:div>
        <w:div w:id="452556928">
          <w:marLeft w:val="0"/>
          <w:marRight w:val="0"/>
          <w:marTop w:val="0"/>
          <w:marBottom w:val="0"/>
          <w:divBdr>
            <w:top w:val="none" w:sz="0" w:space="0" w:color="auto"/>
            <w:left w:val="none" w:sz="0" w:space="0" w:color="auto"/>
            <w:bottom w:val="none" w:sz="0" w:space="0" w:color="auto"/>
            <w:right w:val="none" w:sz="0" w:space="0" w:color="auto"/>
          </w:divBdr>
        </w:div>
        <w:div w:id="459107963">
          <w:marLeft w:val="0"/>
          <w:marRight w:val="0"/>
          <w:marTop w:val="0"/>
          <w:marBottom w:val="0"/>
          <w:divBdr>
            <w:top w:val="none" w:sz="0" w:space="0" w:color="auto"/>
            <w:left w:val="none" w:sz="0" w:space="0" w:color="auto"/>
            <w:bottom w:val="none" w:sz="0" w:space="0" w:color="auto"/>
            <w:right w:val="none" w:sz="0" w:space="0" w:color="auto"/>
          </w:divBdr>
        </w:div>
        <w:div w:id="519391548">
          <w:marLeft w:val="0"/>
          <w:marRight w:val="0"/>
          <w:marTop w:val="0"/>
          <w:marBottom w:val="0"/>
          <w:divBdr>
            <w:top w:val="none" w:sz="0" w:space="0" w:color="auto"/>
            <w:left w:val="none" w:sz="0" w:space="0" w:color="auto"/>
            <w:bottom w:val="none" w:sz="0" w:space="0" w:color="auto"/>
            <w:right w:val="none" w:sz="0" w:space="0" w:color="auto"/>
          </w:divBdr>
        </w:div>
        <w:div w:id="543639713">
          <w:marLeft w:val="0"/>
          <w:marRight w:val="0"/>
          <w:marTop w:val="0"/>
          <w:marBottom w:val="0"/>
          <w:divBdr>
            <w:top w:val="none" w:sz="0" w:space="0" w:color="auto"/>
            <w:left w:val="none" w:sz="0" w:space="0" w:color="auto"/>
            <w:bottom w:val="none" w:sz="0" w:space="0" w:color="auto"/>
            <w:right w:val="none" w:sz="0" w:space="0" w:color="auto"/>
          </w:divBdr>
        </w:div>
        <w:div w:id="555895821">
          <w:marLeft w:val="0"/>
          <w:marRight w:val="0"/>
          <w:marTop w:val="0"/>
          <w:marBottom w:val="0"/>
          <w:divBdr>
            <w:top w:val="none" w:sz="0" w:space="0" w:color="auto"/>
            <w:left w:val="none" w:sz="0" w:space="0" w:color="auto"/>
            <w:bottom w:val="none" w:sz="0" w:space="0" w:color="auto"/>
            <w:right w:val="none" w:sz="0" w:space="0" w:color="auto"/>
          </w:divBdr>
        </w:div>
        <w:div w:id="605699978">
          <w:marLeft w:val="0"/>
          <w:marRight w:val="0"/>
          <w:marTop w:val="0"/>
          <w:marBottom w:val="0"/>
          <w:divBdr>
            <w:top w:val="none" w:sz="0" w:space="0" w:color="auto"/>
            <w:left w:val="none" w:sz="0" w:space="0" w:color="auto"/>
            <w:bottom w:val="none" w:sz="0" w:space="0" w:color="auto"/>
            <w:right w:val="none" w:sz="0" w:space="0" w:color="auto"/>
          </w:divBdr>
        </w:div>
        <w:div w:id="635648436">
          <w:marLeft w:val="0"/>
          <w:marRight w:val="0"/>
          <w:marTop w:val="0"/>
          <w:marBottom w:val="0"/>
          <w:divBdr>
            <w:top w:val="none" w:sz="0" w:space="0" w:color="auto"/>
            <w:left w:val="none" w:sz="0" w:space="0" w:color="auto"/>
            <w:bottom w:val="none" w:sz="0" w:space="0" w:color="auto"/>
            <w:right w:val="none" w:sz="0" w:space="0" w:color="auto"/>
          </w:divBdr>
        </w:div>
        <w:div w:id="655259187">
          <w:marLeft w:val="0"/>
          <w:marRight w:val="0"/>
          <w:marTop w:val="0"/>
          <w:marBottom w:val="0"/>
          <w:divBdr>
            <w:top w:val="none" w:sz="0" w:space="0" w:color="auto"/>
            <w:left w:val="none" w:sz="0" w:space="0" w:color="auto"/>
            <w:bottom w:val="none" w:sz="0" w:space="0" w:color="auto"/>
            <w:right w:val="none" w:sz="0" w:space="0" w:color="auto"/>
          </w:divBdr>
        </w:div>
        <w:div w:id="711878983">
          <w:marLeft w:val="0"/>
          <w:marRight w:val="0"/>
          <w:marTop w:val="0"/>
          <w:marBottom w:val="0"/>
          <w:divBdr>
            <w:top w:val="none" w:sz="0" w:space="0" w:color="auto"/>
            <w:left w:val="none" w:sz="0" w:space="0" w:color="auto"/>
            <w:bottom w:val="none" w:sz="0" w:space="0" w:color="auto"/>
            <w:right w:val="none" w:sz="0" w:space="0" w:color="auto"/>
          </w:divBdr>
        </w:div>
        <w:div w:id="759181724">
          <w:marLeft w:val="0"/>
          <w:marRight w:val="0"/>
          <w:marTop w:val="0"/>
          <w:marBottom w:val="0"/>
          <w:divBdr>
            <w:top w:val="none" w:sz="0" w:space="0" w:color="auto"/>
            <w:left w:val="none" w:sz="0" w:space="0" w:color="auto"/>
            <w:bottom w:val="none" w:sz="0" w:space="0" w:color="auto"/>
            <w:right w:val="none" w:sz="0" w:space="0" w:color="auto"/>
          </w:divBdr>
        </w:div>
        <w:div w:id="782459819">
          <w:marLeft w:val="0"/>
          <w:marRight w:val="0"/>
          <w:marTop w:val="0"/>
          <w:marBottom w:val="0"/>
          <w:divBdr>
            <w:top w:val="none" w:sz="0" w:space="0" w:color="auto"/>
            <w:left w:val="none" w:sz="0" w:space="0" w:color="auto"/>
            <w:bottom w:val="none" w:sz="0" w:space="0" w:color="auto"/>
            <w:right w:val="none" w:sz="0" w:space="0" w:color="auto"/>
          </w:divBdr>
        </w:div>
        <w:div w:id="799957865">
          <w:marLeft w:val="0"/>
          <w:marRight w:val="0"/>
          <w:marTop w:val="0"/>
          <w:marBottom w:val="0"/>
          <w:divBdr>
            <w:top w:val="none" w:sz="0" w:space="0" w:color="auto"/>
            <w:left w:val="none" w:sz="0" w:space="0" w:color="auto"/>
            <w:bottom w:val="none" w:sz="0" w:space="0" w:color="auto"/>
            <w:right w:val="none" w:sz="0" w:space="0" w:color="auto"/>
          </w:divBdr>
        </w:div>
        <w:div w:id="916591536">
          <w:marLeft w:val="0"/>
          <w:marRight w:val="0"/>
          <w:marTop w:val="0"/>
          <w:marBottom w:val="0"/>
          <w:divBdr>
            <w:top w:val="none" w:sz="0" w:space="0" w:color="auto"/>
            <w:left w:val="none" w:sz="0" w:space="0" w:color="auto"/>
            <w:bottom w:val="none" w:sz="0" w:space="0" w:color="auto"/>
            <w:right w:val="none" w:sz="0" w:space="0" w:color="auto"/>
          </w:divBdr>
        </w:div>
        <w:div w:id="1015302371">
          <w:marLeft w:val="0"/>
          <w:marRight w:val="0"/>
          <w:marTop w:val="0"/>
          <w:marBottom w:val="0"/>
          <w:divBdr>
            <w:top w:val="none" w:sz="0" w:space="0" w:color="auto"/>
            <w:left w:val="none" w:sz="0" w:space="0" w:color="auto"/>
            <w:bottom w:val="none" w:sz="0" w:space="0" w:color="auto"/>
            <w:right w:val="none" w:sz="0" w:space="0" w:color="auto"/>
          </w:divBdr>
        </w:div>
        <w:div w:id="1050033272">
          <w:marLeft w:val="0"/>
          <w:marRight w:val="0"/>
          <w:marTop w:val="0"/>
          <w:marBottom w:val="0"/>
          <w:divBdr>
            <w:top w:val="none" w:sz="0" w:space="0" w:color="auto"/>
            <w:left w:val="none" w:sz="0" w:space="0" w:color="auto"/>
            <w:bottom w:val="none" w:sz="0" w:space="0" w:color="auto"/>
            <w:right w:val="none" w:sz="0" w:space="0" w:color="auto"/>
          </w:divBdr>
        </w:div>
        <w:div w:id="1050879765">
          <w:marLeft w:val="0"/>
          <w:marRight w:val="0"/>
          <w:marTop w:val="0"/>
          <w:marBottom w:val="0"/>
          <w:divBdr>
            <w:top w:val="none" w:sz="0" w:space="0" w:color="auto"/>
            <w:left w:val="none" w:sz="0" w:space="0" w:color="auto"/>
            <w:bottom w:val="none" w:sz="0" w:space="0" w:color="auto"/>
            <w:right w:val="none" w:sz="0" w:space="0" w:color="auto"/>
          </w:divBdr>
        </w:div>
        <w:div w:id="1098525719">
          <w:marLeft w:val="0"/>
          <w:marRight w:val="0"/>
          <w:marTop w:val="0"/>
          <w:marBottom w:val="0"/>
          <w:divBdr>
            <w:top w:val="none" w:sz="0" w:space="0" w:color="auto"/>
            <w:left w:val="none" w:sz="0" w:space="0" w:color="auto"/>
            <w:bottom w:val="none" w:sz="0" w:space="0" w:color="auto"/>
            <w:right w:val="none" w:sz="0" w:space="0" w:color="auto"/>
          </w:divBdr>
        </w:div>
        <w:div w:id="1135219379">
          <w:marLeft w:val="0"/>
          <w:marRight w:val="0"/>
          <w:marTop w:val="0"/>
          <w:marBottom w:val="0"/>
          <w:divBdr>
            <w:top w:val="none" w:sz="0" w:space="0" w:color="auto"/>
            <w:left w:val="none" w:sz="0" w:space="0" w:color="auto"/>
            <w:bottom w:val="none" w:sz="0" w:space="0" w:color="auto"/>
            <w:right w:val="none" w:sz="0" w:space="0" w:color="auto"/>
          </w:divBdr>
        </w:div>
        <w:div w:id="1140804165">
          <w:marLeft w:val="0"/>
          <w:marRight w:val="0"/>
          <w:marTop w:val="0"/>
          <w:marBottom w:val="0"/>
          <w:divBdr>
            <w:top w:val="none" w:sz="0" w:space="0" w:color="auto"/>
            <w:left w:val="none" w:sz="0" w:space="0" w:color="auto"/>
            <w:bottom w:val="none" w:sz="0" w:space="0" w:color="auto"/>
            <w:right w:val="none" w:sz="0" w:space="0" w:color="auto"/>
          </w:divBdr>
        </w:div>
        <w:div w:id="1149400655">
          <w:marLeft w:val="0"/>
          <w:marRight w:val="0"/>
          <w:marTop w:val="0"/>
          <w:marBottom w:val="0"/>
          <w:divBdr>
            <w:top w:val="none" w:sz="0" w:space="0" w:color="auto"/>
            <w:left w:val="none" w:sz="0" w:space="0" w:color="auto"/>
            <w:bottom w:val="none" w:sz="0" w:space="0" w:color="auto"/>
            <w:right w:val="none" w:sz="0" w:space="0" w:color="auto"/>
          </w:divBdr>
        </w:div>
        <w:div w:id="1187718243">
          <w:marLeft w:val="0"/>
          <w:marRight w:val="0"/>
          <w:marTop w:val="0"/>
          <w:marBottom w:val="0"/>
          <w:divBdr>
            <w:top w:val="none" w:sz="0" w:space="0" w:color="auto"/>
            <w:left w:val="none" w:sz="0" w:space="0" w:color="auto"/>
            <w:bottom w:val="none" w:sz="0" w:space="0" w:color="auto"/>
            <w:right w:val="none" w:sz="0" w:space="0" w:color="auto"/>
          </w:divBdr>
        </w:div>
        <w:div w:id="1216506255">
          <w:marLeft w:val="0"/>
          <w:marRight w:val="0"/>
          <w:marTop w:val="0"/>
          <w:marBottom w:val="0"/>
          <w:divBdr>
            <w:top w:val="none" w:sz="0" w:space="0" w:color="auto"/>
            <w:left w:val="none" w:sz="0" w:space="0" w:color="auto"/>
            <w:bottom w:val="none" w:sz="0" w:space="0" w:color="auto"/>
            <w:right w:val="none" w:sz="0" w:space="0" w:color="auto"/>
          </w:divBdr>
        </w:div>
        <w:div w:id="1219442498">
          <w:marLeft w:val="0"/>
          <w:marRight w:val="0"/>
          <w:marTop w:val="0"/>
          <w:marBottom w:val="0"/>
          <w:divBdr>
            <w:top w:val="none" w:sz="0" w:space="0" w:color="auto"/>
            <w:left w:val="none" w:sz="0" w:space="0" w:color="auto"/>
            <w:bottom w:val="none" w:sz="0" w:space="0" w:color="auto"/>
            <w:right w:val="none" w:sz="0" w:space="0" w:color="auto"/>
          </w:divBdr>
        </w:div>
        <w:div w:id="1255553822">
          <w:marLeft w:val="0"/>
          <w:marRight w:val="0"/>
          <w:marTop w:val="0"/>
          <w:marBottom w:val="0"/>
          <w:divBdr>
            <w:top w:val="none" w:sz="0" w:space="0" w:color="auto"/>
            <w:left w:val="none" w:sz="0" w:space="0" w:color="auto"/>
            <w:bottom w:val="none" w:sz="0" w:space="0" w:color="auto"/>
            <w:right w:val="none" w:sz="0" w:space="0" w:color="auto"/>
          </w:divBdr>
        </w:div>
        <w:div w:id="1325090035">
          <w:marLeft w:val="0"/>
          <w:marRight w:val="0"/>
          <w:marTop w:val="0"/>
          <w:marBottom w:val="0"/>
          <w:divBdr>
            <w:top w:val="none" w:sz="0" w:space="0" w:color="auto"/>
            <w:left w:val="none" w:sz="0" w:space="0" w:color="auto"/>
            <w:bottom w:val="none" w:sz="0" w:space="0" w:color="auto"/>
            <w:right w:val="none" w:sz="0" w:space="0" w:color="auto"/>
          </w:divBdr>
        </w:div>
        <w:div w:id="1342972156">
          <w:marLeft w:val="0"/>
          <w:marRight w:val="0"/>
          <w:marTop w:val="0"/>
          <w:marBottom w:val="0"/>
          <w:divBdr>
            <w:top w:val="none" w:sz="0" w:space="0" w:color="auto"/>
            <w:left w:val="none" w:sz="0" w:space="0" w:color="auto"/>
            <w:bottom w:val="none" w:sz="0" w:space="0" w:color="auto"/>
            <w:right w:val="none" w:sz="0" w:space="0" w:color="auto"/>
          </w:divBdr>
        </w:div>
        <w:div w:id="1343972161">
          <w:marLeft w:val="0"/>
          <w:marRight w:val="0"/>
          <w:marTop w:val="0"/>
          <w:marBottom w:val="0"/>
          <w:divBdr>
            <w:top w:val="none" w:sz="0" w:space="0" w:color="auto"/>
            <w:left w:val="none" w:sz="0" w:space="0" w:color="auto"/>
            <w:bottom w:val="none" w:sz="0" w:space="0" w:color="auto"/>
            <w:right w:val="none" w:sz="0" w:space="0" w:color="auto"/>
          </w:divBdr>
        </w:div>
        <w:div w:id="1359310298">
          <w:marLeft w:val="0"/>
          <w:marRight w:val="0"/>
          <w:marTop w:val="0"/>
          <w:marBottom w:val="0"/>
          <w:divBdr>
            <w:top w:val="none" w:sz="0" w:space="0" w:color="auto"/>
            <w:left w:val="none" w:sz="0" w:space="0" w:color="auto"/>
            <w:bottom w:val="none" w:sz="0" w:space="0" w:color="auto"/>
            <w:right w:val="none" w:sz="0" w:space="0" w:color="auto"/>
          </w:divBdr>
        </w:div>
        <w:div w:id="1434744841">
          <w:marLeft w:val="0"/>
          <w:marRight w:val="0"/>
          <w:marTop w:val="0"/>
          <w:marBottom w:val="0"/>
          <w:divBdr>
            <w:top w:val="none" w:sz="0" w:space="0" w:color="auto"/>
            <w:left w:val="none" w:sz="0" w:space="0" w:color="auto"/>
            <w:bottom w:val="none" w:sz="0" w:space="0" w:color="auto"/>
            <w:right w:val="none" w:sz="0" w:space="0" w:color="auto"/>
          </w:divBdr>
        </w:div>
        <w:div w:id="1448280400">
          <w:marLeft w:val="0"/>
          <w:marRight w:val="0"/>
          <w:marTop w:val="0"/>
          <w:marBottom w:val="0"/>
          <w:divBdr>
            <w:top w:val="none" w:sz="0" w:space="0" w:color="auto"/>
            <w:left w:val="none" w:sz="0" w:space="0" w:color="auto"/>
            <w:bottom w:val="none" w:sz="0" w:space="0" w:color="auto"/>
            <w:right w:val="none" w:sz="0" w:space="0" w:color="auto"/>
          </w:divBdr>
        </w:div>
        <w:div w:id="1465657072">
          <w:marLeft w:val="0"/>
          <w:marRight w:val="0"/>
          <w:marTop w:val="0"/>
          <w:marBottom w:val="0"/>
          <w:divBdr>
            <w:top w:val="none" w:sz="0" w:space="0" w:color="auto"/>
            <w:left w:val="none" w:sz="0" w:space="0" w:color="auto"/>
            <w:bottom w:val="none" w:sz="0" w:space="0" w:color="auto"/>
            <w:right w:val="none" w:sz="0" w:space="0" w:color="auto"/>
          </w:divBdr>
        </w:div>
        <w:div w:id="1478568233">
          <w:marLeft w:val="0"/>
          <w:marRight w:val="0"/>
          <w:marTop w:val="0"/>
          <w:marBottom w:val="0"/>
          <w:divBdr>
            <w:top w:val="none" w:sz="0" w:space="0" w:color="auto"/>
            <w:left w:val="none" w:sz="0" w:space="0" w:color="auto"/>
            <w:bottom w:val="none" w:sz="0" w:space="0" w:color="auto"/>
            <w:right w:val="none" w:sz="0" w:space="0" w:color="auto"/>
          </w:divBdr>
        </w:div>
        <w:div w:id="1481145604">
          <w:marLeft w:val="0"/>
          <w:marRight w:val="0"/>
          <w:marTop w:val="0"/>
          <w:marBottom w:val="0"/>
          <w:divBdr>
            <w:top w:val="none" w:sz="0" w:space="0" w:color="auto"/>
            <w:left w:val="none" w:sz="0" w:space="0" w:color="auto"/>
            <w:bottom w:val="none" w:sz="0" w:space="0" w:color="auto"/>
            <w:right w:val="none" w:sz="0" w:space="0" w:color="auto"/>
          </w:divBdr>
        </w:div>
        <w:div w:id="1511531876">
          <w:marLeft w:val="0"/>
          <w:marRight w:val="0"/>
          <w:marTop w:val="0"/>
          <w:marBottom w:val="0"/>
          <w:divBdr>
            <w:top w:val="none" w:sz="0" w:space="0" w:color="auto"/>
            <w:left w:val="none" w:sz="0" w:space="0" w:color="auto"/>
            <w:bottom w:val="none" w:sz="0" w:space="0" w:color="auto"/>
            <w:right w:val="none" w:sz="0" w:space="0" w:color="auto"/>
          </w:divBdr>
        </w:div>
        <w:div w:id="1512908836">
          <w:marLeft w:val="0"/>
          <w:marRight w:val="0"/>
          <w:marTop w:val="0"/>
          <w:marBottom w:val="0"/>
          <w:divBdr>
            <w:top w:val="none" w:sz="0" w:space="0" w:color="auto"/>
            <w:left w:val="none" w:sz="0" w:space="0" w:color="auto"/>
            <w:bottom w:val="none" w:sz="0" w:space="0" w:color="auto"/>
            <w:right w:val="none" w:sz="0" w:space="0" w:color="auto"/>
          </w:divBdr>
        </w:div>
        <w:div w:id="1566181302">
          <w:marLeft w:val="0"/>
          <w:marRight w:val="0"/>
          <w:marTop w:val="0"/>
          <w:marBottom w:val="0"/>
          <w:divBdr>
            <w:top w:val="none" w:sz="0" w:space="0" w:color="auto"/>
            <w:left w:val="none" w:sz="0" w:space="0" w:color="auto"/>
            <w:bottom w:val="none" w:sz="0" w:space="0" w:color="auto"/>
            <w:right w:val="none" w:sz="0" w:space="0" w:color="auto"/>
          </w:divBdr>
        </w:div>
        <w:div w:id="1619213072">
          <w:marLeft w:val="0"/>
          <w:marRight w:val="0"/>
          <w:marTop w:val="0"/>
          <w:marBottom w:val="0"/>
          <w:divBdr>
            <w:top w:val="none" w:sz="0" w:space="0" w:color="auto"/>
            <w:left w:val="none" w:sz="0" w:space="0" w:color="auto"/>
            <w:bottom w:val="none" w:sz="0" w:space="0" w:color="auto"/>
            <w:right w:val="none" w:sz="0" w:space="0" w:color="auto"/>
          </w:divBdr>
        </w:div>
        <w:div w:id="1657371727">
          <w:marLeft w:val="0"/>
          <w:marRight w:val="0"/>
          <w:marTop w:val="0"/>
          <w:marBottom w:val="0"/>
          <w:divBdr>
            <w:top w:val="none" w:sz="0" w:space="0" w:color="auto"/>
            <w:left w:val="none" w:sz="0" w:space="0" w:color="auto"/>
            <w:bottom w:val="none" w:sz="0" w:space="0" w:color="auto"/>
            <w:right w:val="none" w:sz="0" w:space="0" w:color="auto"/>
          </w:divBdr>
        </w:div>
        <w:div w:id="1697199456">
          <w:marLeft w:val="0"/>
          <w:marRight w:val="0"/>
          <w:marTop w:val="0"/>
          <w:marBottom w:val="0"/>
          <w:divBdr>
            <w:top w:val="none" w:sz="0" w:space="0" w:color="auto"/>
            <w:left w:val="none" w:sz="0" w:space="0" w:color="auto"/>
            <w:bottom w:val="none" w:sz="0" w:space="0" w:color="auto"/>
            <w:right w:val="none" w:sz="0" w:space="0" w:color="auto"/>
          </w:divBdr>
        </w:div>
        <w:div w:id="1746758013">
          <w:marLeft w:val="0"/>
          <w:marRight w:val="0"/>
          <w:marTop w:val="0"/>
          <w:marBottom w:val="0"/>
          <w:divBdr>
            <w:top w:val="none" w:sz="0" w:space="0" w:color="auto"/>
            <w:left w:val="none" w:sz="0" w:space="0" w:color="auto"/>
            <w:bottom w:val="none" w:sz="0" w:space="0" w:color="auto"/>
            <w:right w:val="none" w:sz="0" w:space="0" w:color="auto"/>
          </w:divBdr>
        </w:div>
        <w:div w:id="1789927156">
          <w:marLeft w:val="0"/>
          <w:marRight w:val="0"/>
          <w:marTop w:val="0"/>
          <w:marBottom w:val="0"/>
          <w:divBdr>
            <w:top w:val="none" w:sz="0" w:space="0" w:color="auto"/>
            <w:left w:val="none" w:sz="0" w:space="0" w:color="auto"/>
            <w:bottom w:val="none" w:sz="0" w:space="0" w:color="auto"/>
            <w:right w:val="none" w:sz="0" w:space="0" w:color="auto"/>
          </w:divBdr>
        </w:div>
        <w:div w:id="1796175550">
          <w:marLeft w:val="0"/>
          <w:marRight w:val="0"/>
          <w:marTop w:val="0"/>
          <w:marBottom w:val="0"/>
          <w:divBdr>
            <w:top w:val="none" w:sz="0" w:space="0" w:color="auto"/>
            <w:left w:val="none" w:sz="0" w:space="0" w:color="auto"/>
            <w:bottom w:val="none" w:sz="0" w:space="0" w:color="auto"/>
            <w:right w:val="none" w:sz="0" w:space="0" w:color="auto"/>
          </w:divBdr>
        </w:div>
        <w:div w:id="1876114977">
          <w:marLeft w:val="0"/>
          <w:marRight w:val="0"/>
          <w:marTop w:val="0"/>
          <w:marBottom w:val="0"/>
          <w:divBdr>
            <w:top w:val="none" w:sz="0" w:space="0" w:color="auto"/>
            <w:left w:val="none" w:sz="0" w:space="0" w:color="auto"/>
            <w:bottom w:val="none" w:sz="0" w:space="0" w:color="auto"/>
            <w:right w:val="none" w:sz="0" w:space="0" w:color="auto"/>
          </w:divBdr>
        </w:div>
        <w:div w:id="1893687764">
          <w:marLeft w:val="0"/>
          <w:marRight w:val="0"/>
          <w:marTop w:val="0"/>
          <w:marBottom w:val="0"/>
          <w:divBdr>
            <w:top w:val="none" w:sz="0" w:space="0" w:color="auto"/>
            <w:left w:val="none" w:sz="0" w:space="0" w:color="auto"/>
            <w:bottom w:val="none" w:sz="0" w:space="0" w:color="auto"/>
            <w:right w:val="none" w:sz="0" w:space="0" w:color="auto"/>
          </w:divBdr>
        </w:div>
        <w:div w:id="1911578883">
          <w:marLeft w:val="0"/>
          <w:marRight w:val="0"/>
          <w:marTop w:val="0"/>
          <w:marBottom w:val="0"/>
          <w:divBdr>
            <w:top w:val="none" w:sz="0" w:space="0" w:color="auto"/>
            <w:left w:val="none" w:sz="0" w:space="0" w:color="auto"/>
            <w:bottom w:val="none" w:sz="0" w:space="0" w:color="auto"/>
            <w:right w:val="none" w:sz="0" w:space="0" w:color="auto"/>
          </w:divBdr>
        </w:div>
        <w:div w:id="1966303953">
          <w:marLeft w:val="0"/>
          <w:marRight w:val="0"/>
          <w:marTop w:val="0"/>
          <w:marBottom w:val="0"/>
          <w:divBdr>
            <w:top w:val="none" w:sz="0" w:space="0" w:color="auto"/>
            <w:left w:val="none" w:sz="0" w:space="0" w:color="auto"/>
            <w:bottom w:val="none" w:sz="0" w:space="0" w:color="auto"/>
            <w:right w:val="none" w:sz="0" w:space="0" w:color="auto"/>
          </w:divBdr>
        </w:div>
        <w:div w:id="2016572481">
          <w:marLeft w:val="0"/>
          <w:marRight w:val="0"/>
          <w:marTop w:val="0"/>
          <w:marBottom w:val="0"/>
          <w:divBdr>
            <w:top w:val="none" w:sz="0" w:space="0" w:color="auto"/>
            <w:left w:val="none" w:sz="0" w:space="0" w:color="auto"/>
            <w:bottom w:val="none" w:sz="0" w:space="0" w:color="auto"/>
            <w:right w:val="none" w:sz="0" w:space="0" w:color="auto"/>
          </w:divBdr>
        </w:div>
        <w:div w:id="2129229152">
          <w:marLeft w:val="0"/>
          <w:marRight w:val="0"/>
          <w:marTop w:val="0"/>
          <w:marBottom w:val="0"/>
          <w:divBdr>
            <w:top w:val="none" w:sz="0" w:space="0" w:color="auto"/>
            <w:left w:val="none" w:sz="0" w:space="0" w:color="auto"/>
            <w:bottom w:val="none" w:sz="0" w:space="0" w:color="auto"/>
            <w:right w:val="none" w:sz="0" w:space="0" w:color="auto"/>
          </w:divBdr>
        </w:div>
        <w:div w:id="2142503912">
          <w:marLeft w:val="0"/>
          <w:marRight w:val="0"/>
          <w:marTop w:val="0"/>
          <w:marBottom w:val="0"/>
          <w:divBdr>
            <w:top w:val="none" w:sz="0" w:space="0" w:color="auto"/>
            <w:left w:val="none" w:sz="0" w:space="0" w:color="auto"/>
            <w:bottom w:val="none" w:sz="0" w:space="0" w:color="auto"/>
            <w:right w:val="none" w:sz="0" w:space="0" w:color="auto"/>
          </w:divBdr>
        </w:div>
      </w:divsChild>
    </w:div>
  </w:divs>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oc/c/3e5b/6c2b/ac32a5d0a0a0a746f0964a0f/dsi-ahteg-2020-01-02-en.pdf" TargetMode="External"/><Relationship Id="rId26" Type="http://schemas.openxmlformats.org/officeDocument/2006/relationships/hyperlink" Target="https://www.cbd.int/doc/decisions/cop-14/cop-14-dec-20-en.pdf" TargetMode="External"/><Relationship Id="rId39" Type="http://schemas.openxmlformats.org/officeDocument/2006/relationships/header" Target="header7.xml"/><Relationship Id="rId3" Type="http://schemas.openxmlformats.org/officeDocument/2006/relationships/customXml" Target="../customXml/item3.xml"/><Relationship Id="rId21" Type="http://schemas.openxmlformats.org/officeDocument/2006/relationships/hyperlink" Target="https://www.cbd.int/doc/c/1f8f/d793/57cb114ca40cb6468f479584/dsi-ahteg-2020-01-04-en.pdf" TargetMode="External"/><Relationship Id="rId34" Type="http://schemas.openxmlformats.org/officeDocument/2006/relationships/footer" Target="footer5.xml"/><Relationship Id="rId42" Type="http://schemas.openxmlformats.org/officeDocument/2006/relationships/glossaryDocument" Target="glossary/document.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hyperlink" Target="https://www.cbd.int/doc/decisions/cop-14/cop-14-dec-34-en.pdf" TargetMode="External"/><Relationship Id="rId25" Type="http://schemas.openxmlformats.org/officeDocument/2006/relationships/hyperlink" Target="https://www.cbd.int/doc/decisions/cop-13/cop-13-dec-16-en.pdf" TargetMode="External"/><Relationship Id="rId33" Type="http://schemas.openxmlformats.org/officeDocument/2006/relationships/header" Target="header3.xml"/><Relationship Id="rId38" Type="http://schemas.openxmlformats.org/officeDocument/2006/relationships/header" Target="header6.xml"/><Relationship Id="rId2" Type="http://schemas.openxmlformats.org/officeDocument/2006/relationships/customXml" Target="../customXml/item2.xml"/><Relationship Id="rId16" Type="http://schemas.openxmlformats.org/officeDocument/2006/relationships/hyperlink" Target="https://www.cbd.int/doc/decisions/np-mop-03/np-mop-03-dec-12-en.pdf" TargetMode="External"/><Relationship Id="rId20" Type="http://schemas.openxmlformats.org/officeDocument/2006/relationships/hyperlink" Target="https://www.cbd.int/doc/c/fef9/2f90/70f037ccc5da885dfb293e88/dsi-ahteg-2020-01-03-en.pdf" TargetMode="External"/><Relationship Id="rId29" Type="http://schemas.openxmlformats.org/officeDocument/2006/relationships/footer" Target="footer1.xml"/><Relationship Id="rId41"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www.abs-initiative.info/countries-and-regions/africa/south-africa/1st-global-dialogue-on-digital-sequence-information-on-genetic-resources/" TargetMode="External"/><Relationship Id="rId32" Type="http://schemas.openxmlformats.org/officeDocument/2006/relationships/footer" Target="footer4.xml"/><Relationship Id="rId37" Type="http://schemas.openxmlformats.org/officeDocument/2006/relationships/header" Target="header5.xml"/><Relationship Id="rId40" Type="http://schemas.openxmlformats.org/officeDocument/2006/relationships/header" Target="header8.xml"/><Relationship Id="rId5" Type="http://schemas.openxmlformats.org/officeDocument/2006/relationships/customXml" Target="../customXml/item5.xml"/><Relationship Id="rId15" Type="http://schemas.openxmlformats.org/officeDocument/2006/relationships/hyperlink" Target="https://www.cbd.int/doc/decisions/cop-14/cop-14-dec-20-en.pdf" TargetMode="External"/><Relationship Id="rId23" Type="http://schemas.openxmlformats.org/officeDocument/2006/relationships/hyperlink" Target="https://www.cbd.int/doc/c/ba60/7272/3260b5e396821d42bc21035a/dsi-ahteg-2020-01-07-en.pdf" TargetMode="External"/><Relationship Id="rId28" Type="http://schemas.openxmlformats.org/officeDocument/2006/relationships/header" Target="header2.xml"/><Relationship Id="rId36" Type="http://schemas.openxmlformats.org/officeDocument/2006/relationships/image" Target="media/image4.png"/><Relationship Id="rId10" Type="http://schemas.openxmlformats.org/officeDocument/2006/relationships/footnotes" Target="footnotes.xml"/><Relationship Id="rId19" Type="http://schemas.openxmlformats.org/officeDocument/2006/relationships/hyperlink" Target="https://www.cbd.int/doc/c/abcf/b9df/be9859f376997cf8cc00d175/dsi-ahteg-2020-01-inf-01-en.pdf" TargetMode="External"/><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emf"/><Relationship Id="rId22" Type="http://schemas.openxmlformats.org/officeDocument/2006/relationships/hyperlink" Target="https://www.cbd.int/doc/c/428d/017b/1b0c60b47af50c81a1a34d52/dsi-ahteg-2020-01-05-en.pdf" TargetMode="External"/><Relationship Id="rId27" Type="http://schemas.openxmlformats.org/officeDocument/2006/relationships/header" Target="header1.xml"/><Relationship Id="rId30" Type="http://schemas.openxmlformats.org/officeDocument/2006/relationships/footer" Target="footer2.xml"/><Relationship Id="rId35" Type="http://schemas.openxmlformats.org/officeDocument/2006/relationships/header" Target="header4.xml"/><Relationship Id="rId43" Type="http://schemas.openxmlformats.org/officeDocument/2006/relationships/theme" Target="theme/theme1.xml"/></Relationships>
</file>

<file path=word/_rels/footnotes.xml.rels><?xml version="1.0" encoding="UTF-8" standalone="yes"?>
<Relationships xmlns="http://schemas.openxmlformats.org/package/2006/relationships"><Relationship Id="rId8" Type="http://schemas.openxmlformats.org/officeDocument/2006/relationships/hyperlink" Target="https://www.cbd.int/dsi-gr/forum.shtml" TargetMode="External"/><Relationship Id="rId3" Type="http://schemas.openxmlformats.org/officeDocument/2006/relationships/hyperlink" Target="https://www.cbd.int/doc/notifications/2019/ntf-2019-096-abs-en.pdf" TargetMode="External"/><Relationship Id="rId7" Type="http://schemas.openxmlformats.org/officeDocument/2006/relationships/hyperlink" Target="https://www.cbd.int/article/dsi-webinar-series-2020" TargetMode="External"/><Relationship Id="rId2" Type="http://schemas.openxmlformats.org/officeDocument/2006/relationships/hyperlink" Target="https://www.cbd.int/dsi-gr/2019-2020/submissions/" TargetMode="External"/><Relationship Id="rId1" Type="http://schemas.openxmlformats.org/officeDocument/2006/relationships/hyperlink" Target="https://www.cbd.int/article/dsi-webinar-series-2020" TargetMode="External"/><Relationship Id="rId6" Type="http://schemas.openxmlformats.org/officeDocument/2006/relationships/hyperlink" Target="https://www.cbd.int/doc/notifications/2019/ntf-2019-096-abs-en.pdf" TargetMode="External"/><Relationship Id="rId5" Type="http://schemas.openxmlformats.org/officeDocument/2006/relationships/hyperlink" Target="https://www.cbd.int/doc/notifications/2019/ntf-2019-053-abs-en.pdf" TargetMode="External"/><Relationship Id="rId10" Type="http://schemas.openxmlformats.org/officeDocument/2006/relationships/hyperlink" Target="https://www.cbd.int/dsi-gr/forum.shtml" TargetMode="External"/><Relationship Id="rId4" Type="http://schemas.openxmlformats.org/officeDocument/2006/relationships/hyperlink" Target="https://www.cbd.int/doc/notifications/2019/ntf-2019-094-abs-en.pdf" TargetMode="External"/><Relationship Id="rId9" Type="http://schemas.openxmlformats.org/officeDocument/2006/relationships/hyperlink" Target="https://www.cbd.int/article/dsi-webinar-series-2020"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F1646299CFC497FBD0DBE10082E0C77"/>
        <w:category>
          <w:name w:val="General"/>
          <w:gallery w:val="placeholder"/>
        </w:category>
        <w:types>
          <w:type w:val="bbPlcHdr"/>
        </w:types>
        <w:behaviors>
          <w:behavior w:val="content"/>
        </w:behaviors>
        <w:guid w:val="{25B6E5DC-AA3F-4B97-9EEB-3DD0770F20AB}"/>
      </w:docPartPr>
      <w:docPartBody>
        <w:p w:rsidR="008D420E" w:rsidRDefault="00810A55">
          <w:r w:rsidRPr="007E02EB">
            <w:rPr>
              <w:rStyle w:val="PlaceholderText"/>
            </w:rPr>
            <w:t>[Subject]</w:t>
          </w:r>
        </w:p>
      </w:docPartBody>
    </w:docPart>
    <w:docPart>
      <w:docPartPr>
        <w:name w:val="2F635DBAB4524DC8B3348A7758D5E739"/>
        <w:category>
          <w:name w:val="General"/>
          <w:gallery w:val="placeholder"/>
        </w:category>
        <w:types>
          <w:type w:val="bbPlcHdr"/>
        </w:types>
        <w:behaviors>
          <w:behavior w:val="content"/>
        </w:behaviors>
        <w:guid w:val="{3040C501-16D2-46C8-8765-5F49856601E3}"/>
      </w:docPartPr>
      <w:docPartBody>
        <w:p w:rsidR="008D420E" w:rsidRDefault="00810A55">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2020803070505020304"/>
    <w:charset w:val="00"/>
    <w:family w:val="roman"/>
    <w:notTrueType/>
    <w:pitch w:val="variable"/>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charset w:val="00"/>
    <w:family w:val="swiss"/>
    <w:pitch w:val="variable"/>
    <w:sig w:usb0="80000287" w:usb1="00000000" w:usb2="00000000" w:usb3="00000000" w:csb0="0000000F" w:csb1="00000000"/>
  </w:font>
  <w:font w:name="Lucida Grande">
    <w:altName w:val="Times New Roman"/>
    <w:charset w:val="00"/>
    <w:family w:val="swiss"/>
    <w:pitch w:val="variable"/>
    <w:sig w:usb0="E1000AEF" w:usb1="5000A1FF" w:usb2="00000000" w:usb3="00000000" w:csb0="000001B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Malgun Gothic">
    <w:panose1 w:val="020B0503020000020004"/>
    <w:charset w:val="81"/>
    <w:family w:val="swiss"/>
    <w:pitch w:val="variable"/>
    <w:sig w:usb0="9000002F" w:usb1="29D77CFB" w:usb2="00000012" w:usb3="00000000" w:csb0="00080001"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810A55"/>
    <w:rsid w:val="0007297C"/>
    <w:rsid w:val="000A3855"/>
    <w:rsid w:val="000B41BE"/>
    <w:rsid w:val="00127B23"/>
    <w:rsid w:val="001612AB"/>
    <w:rsid w:val="0017776A"/>
    <w:rsid w:val="00187F7C"/>
    <w:rsid w:val="001D0259"/>
    <w:rsid w:val="002415AA"/>
    <w:rsid w:val="002A68E5"/>
    <w:rsid w:val="00307F64"/>
    <w:rsid w:val="00366325"/>
    <w:rsid w:val="003D497D"/>
    <w:rsid w:val="003E5912"/>
    <w:rsid w:val="004279D9"/>
    <w:rsid w:val="0046422C"/>
    <w:rsid w:val="004760CF"/>
    <w:rsid w:val="004E092F"/>
    <w:rsid w:val="00500A2B"/>
    <w:rsid w:val="00547975"/>
    <w:rsid w:val="0058288D"/>
    <w:rsid w:val="005E728B"/>
    <w:rsid w:val="00665C6B"/>
    <w:rsid w:val="00671D1A"/>
    <w:rsid w:val="006801B3"/>
    <w:rsid w:val="007263C5"/>
    <w:rsid w:val="00806E2A"/>
    <w:rsid w:val="00810A55"/>
    <w:rsid w:val="008C6619"/>
    <w:rsid w:val="008D420E"/>
    <w:rsid w:val="008E61EF"/>
    <w:rsid w:val="0093147B"/>
    <w:rsid w:val="0098642F"/>
    <w:rsid w:val="009E0599"/>
    <w:rsid w:val="00A4389E"/>
    <w:rsid w:val="00A77B9F"/>
    <w:rsid w:val="00AC692D"/>
    <w:rsid w:val="00AF7BFF"/>
    <w:rsid w:val="00BD79AC"/>
    <w:rsid w:val="00C555FC"/>
    <w:rsid w:val="00C8104B"/>
    <w:rsid w:val="00CB24C6"/>
    <w:rsid w:val="00CB35C3"/>
    <w:rsid w:val="00CB539C"/>
    <w:rsid w:val="00CC6C51"/>
    <w:rsid w:val="00D31D12"/>
    <w:rsid w:val="00E13708"/>
    <w:rsid w:val="00E835D5"/>
    <w:rsid w:val="00EB5618"/>
    <w:rsid w:val="00EF5F95"/>
    <w:rsid w:val="00F060FB"/>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5E728B"/>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2" ma:contentTypeDescription="Create a new document." ma:contentTypeScope="" ma:versionID="b2940eda6149edcb6b242f529514f291">
  <xsd:schema xmlns:xsd="http://www.w3.org/2001/XMLSchema" xmlns:xs="http://www.w3.org/2001/XMLSchema" xmlns:p="http://schemas.microsoft.com/office/2006/metadata/properties" xmlns:ns2="358298e0-1b7e-4ebe-8695-94439b74f0d1" xmlns:ns3="13ad741f-c0db-4e29-b5a6-03b4a1bc18ba" targetNamespace="http://schemas.microsoft.com/office/2006/metadata/properties" ma:root="true" ma:fieldsID="22b615662ec7a5f2ba2633737ce3087f" ns2:_="" ns3:_="">
    <xsd:import namespace="358298e0-1b7e-4ebe-8695-94439b74f0d1"/>
    <xsd:import namespace="13ad741f-c0db-4e29-b5a6-03b4a1bc18ba"/>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36472F9-01CA-4AD0-BCDD-6580335CF3B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1BC6C3E-31A6-4AA9-B5B8-4D1C57C0331E}">
  <ds:schemaRefs>
    <ds:schemaRef ds:uri="http://schemas.openxmlformats.org/officeDocument/2006/bibliography"/>
  </ds:schemaRefs>
</ds:datastoreItem>
</file>

<file path=customXml/itemProps4.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customXml/itemProps5.xml><?xml version="1.0" encoding="utf-8"?>
<ds:datastoreItem xmlns:ds="http://schemas.openxmlformats.org/officeDocument/2006/customXml" ds:itemID="{157C228B-262D-4418-9EAD-4DA8699E502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24</Pages>
  <Words>9402</Words>
  <Characters>53592</Characters>
  <Application>Microsoft Office Word</Application>
  <DocSecurity>4</DocSecurity>
  <Lines>446</Lines>
  <Paragraphs>125</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Digital sequence information on genetic resources</vt:lpstr>
      <vt:lpstr>Digital Sequence Information on Genetic Resources</vt:lpstr>
    </vt:vector>
  </TitlesOfParts>
  <Company>SCBD</Company>
  <LinksUpToDate>false</LinksUpToDate>
  <CharactersWithSpaces>62869</CharactersWithSpaces>
  <SharedDoc>false</SharedDoc>
  <HLinks>
    <vt:vector size="114" baseType="variant">
      <vt:variant>
        <vt:i4>3276862</vt:i4>
      </vt:variant>
      <vt:variant>
        <vt:i4>36</vt:i4>
      </vt:variant>
      <vt:variant>
        <vt:i4>0</vt:i4>
      </vt:variant>
      <vt:variant>
        <vt:i4>5</vt:i4>
      </vt:variant>
      <vt:variant>
        <vt:lpwstr>http://www.abs-initiative.info/countries-and-regions/africa/south-africa/1st-global-dialogue-on-digital-sequence-information-on-genetic-resources/</vt:lpwstr>
      </vt:variant>
      <vt:variant>
        <vt:lpwstr/>
      </vt:variant>
      <vt:variant>
        <vt:i4>262210</vt:i4>
      </vt:variant>
      <vt:variant>
        <vt:i4>27</vt:i4>
      </vt:variant>
      <vt:variant>
        <vt:i4>0</vt:i4>
      </vt:variant>
      <vt:variant>
        <vt:i4>5</vt:i4>
      </vt:variant>
      <vt:variant>
        <vt:lpwstr>https://www.cbd.int/doc/c/ba60/7272/3260b5e396821d42bc21035a/dsi-ahteg-2020-01-07-en.pdf</vt:lpwstr>
      </vt:variant>
      <vt:variant>
        <vt:lpwstr/>
      </vt:variant>
      <vt:variant>
        <vt:i4>327701</vt:i4>
      </vt:variant>
      <vt:variant>
        <vt:i4>24</vt:i4>
      </vt:variant>
      <vt:variant>
        <vt:i4>0</vt:i4>
      </vt:variant>
      <vt:variant>
        <vt:i4>5</vt:i4>
      </vt:variant>
      <vt:variant>
        <vt:lpwstr>https://www.cbd.int/doc/c/428d/017b/1b0c60b47af50c81a1a34d52/dsi-ahteg-2020-01-05-en.pdf</vt:lpwstr>
      </vt:variant>
      <vt:variant>
        <vt:lpwstr/>
      </vt:variant>
      <vt:variant>
        <vt:i4>6160402</vt:i4>
      </vt:variant>
      <vt:variant>
        <vt:i4>21</vt:i4>
      </vt:variant>
      <vt:variant>
        <vt:i4>0</vt:i4>
      </vt:variant>
      <vt:variant>
        <vt:i4>5</vt:i4>
      </vt:variant>
      <vt:variant>
        <vt:lpwstr>https://www.cbd.int/doc/c/1f8f/d793/57cb114ca40cb6468f479584/dsi-ahteg-2020-01-04-en.pdf</vt:lpwstr>
      </vt:variant>
      <vt:variant>
        <vt:lpwstr/>
      </vt:variant>
      <vt:variant>
        <vt:i4>917571</vt:i4>
      </vt:variant>
      <vt:variant>
        <vt:i4>18</vt:i4>
      </vt:variant>
      <vt:variant>
        <vt:i4>0</vt:i4>
      </vt:variant>
      <vt:variant>
        <vt:i4>5</vt:i4>
      </vt:variant>
      <vt:variant>
        <vt:lpwstr>https://www.cbd.int/doc/c/fef9/2f90/70f037ccc5da885dfb293e88/dsi-ahteg-2020-01-03-en.pdf</vt:lpwstr>
      </vt:variant>
      <vt:variant>
        <vt:lpwstr/>
      </vt:variant>
      <vt:variant>
        <vt:i4>5898250</vt:i4>
      </vt:variant>
      <vt:variant>
        <vt:i4>15</vt:i4>
      </vt:variant>
      <vt:variant>
        <vt:i4>0</vt:i4>
      </vt:variant>
      <vt:variant>
        <vt:i4>5</vt:i4>
      </vt:variant>
      <vt:variant>
        <vt:lpwstr>https://www.cbd.int/doc/c/abcf/b9df/be9859f376997cf8cc00d175/dsi-ahteg-2020-01-inf-01-en.pdf</vt:lpwstr>
      </vt:variant>
      <vt:variant>
        <vt:lpwstr/>
      </vt:variant>
      <vt:variant>
        <vt:i4>5505054</vt:i4>
      </vt:variant>
      <vt:variant>
        <vt:i4>12</vt:i4>
      </vt:variant>
      <vt:variant>
        <vt:i4>0</vt:i4>
      </vt:variant>
      <vt:variant>
        <vt:i4>5</vt:i4>
      </vt:variant>
      <vt:variant>
        <vt:lpwstr>https://www.cbd.int/doc/c/3e5b/6c2b/ac32a5d0a0a0a746f0964a0f/dsi-ahteg-2020-01-02-en.pdf</vt:lpwstr>
      </vt:variant>
      <vt:variant>
        <vt:lpwstr/>
      </vt:variant>
      <vt:variant>
        <vt:i4>720969</vt:i4>
      </vt:variant>
      <vt:variant>
        <vt:i4>6</vt:i4>
      </vt:variant>
      <vt:variant>
        <vt:i4>0</vt:i4>
      </vt:variant>
      <vt:variant>
        <vt:i4>5</vt:i4>
      </vt:variant>
      <vt:variant>
        <vt:lpwstr>https://www.cbd.int/doc/decisions/cop-14/cop-14-dec-34-en.pdf</vt:lpwstr>
      </vt:variant>
      <vt:variant>
        <vt:lpwstr/>
      </vt:variant>
      <vt:variant>
        <vt:i4>7733296</vt:i4>
      </vt:variant>
      <vt:variant>
        <vt:i4>3</vt:i4>
      </vt:variant>
      <vt:variant>
        <vt:i4>0</vt:i4>
      </vt:variant>
      <vt:variant>
        <vt:i4>5</vt:i4>
      </vt:variant>
      <vt:variant>
        <vt:lpwstr>https://www.cbd.int/doc/decisions/np-mop-03/np-mop-03-dec-12-en.pdf</vt:lpwstr>
      </vt:variant>
      <vt:variant>
        <vt:lpwstr/>
      </vt:variant>
      <vt:variant>
        <vt:i4>983112</vt:i4>
      </vt:variant>
      <vt:variant>
        <vt:i4>0</vt:i4>
      </vt:variant>
      <vt:variant>
        <vt:i4>0</vt:i4>
      </vt:variant>
      <vt:variant>
        <vt:i4>5</vt:i4>
      </vt:variant>
      <vt:variant>
        <vt:lpwstr>https://www.cbd.int/doc/decisions/cop-14/cop-14-dec-20-en.pdf</vt:lpwstr>
      </vt:variant>
      <vt:variant>
        <vt:lpwstr/>
      </vt:variant>
      <vt:variant>
        <vt:i4>8060974</vt:i4>
      </vt:variant>
      <vt:variant>
        <vt:i4>24</vt:i4>
      </vt:variant>
      <vt:variant>
        <vt:i4>0</vt:i4>
      </vt:variant>
      <vt:variant>
        <vt:i4>5</vt:i4>
      </vt:variant>
      <vt:variant>
        <vt:lpwstr>https://www.cbd.int/dsi-gr/forum.shtml</vt:lpwstr>
      </vt:variant>
      <vt:variant>
        <vt:lpwstr/>
      </vt:variant>
      <vt:variant>
        <vt:i4>8126516</vt:i4>
      </vt:variant>
      <vt:variant>
        <vt:i4>21</vt:i4>
      </vt:variant>
      <vt:variant>
        <vt:i4>0</vt:i4>
      </vt:variant>
      <vt:variant>
        <vt:i4>5</vt:i4>
      </vt:variant>
      <vt:variant>
        <vt:lpwstr>https://www.cbd.int/article/dsi-webinar-series-2020</vt:lpwstr>
      </vt:variant>
      <vt:variant>
        <vt:lpwstr/>
      </vt:variant>
      <vt:variant>
        <vt:i4>3080301</vt:i4>
      </vt:variant>
      <vt:variant>
        <vt:i4>18</vt:i4>
      </vt:variant>
      <vt:variant>
        <vt:i4>0</vt:i4>
      </vt:variant>
      <vt:variant>
        <vt:i4>5</vt:i4>
      </vt:variant>
      <vt:variant>
        <vt:lpwstr>https://www.cbd.int/doc/notifications/2019/ntf-2019-096-abs-en.pdf</vt:lpwstr>
      </vt:variant>
      <vt:variant>
        <vt:lpwstr/>
      </vt:variant>
      <vt:variant>
        <vt:i4>2293864</vt:i4>
      </vt:variant>
      <vt:variant>
        <vt:i4>15</vt:i4>
      </vt:variant>
      <vt:variant>
        <vt:i4>0</vt:i4>
      </vt:variant>
      <vt:variant>
        <vt:i4>5</vt:i4>
      </vt:variant>
      <vt:variant>
        <vt:lpwstr>https://www.cbd.int/doc/notifications/2019/ntf-2019-053-abs-en.pdf</vt:lpwstr>
      </vt:variant>
      <vt:variant>
        <vt:lpwstr/>
      </vt:variant>
      <vt:variant>
        <vt:i4>3080303</vt:i4>
      </vt:variant>
      <vt:variant>
        <vt:i4>12</vt:i4>
      </vt:variant>
      <vt:variant>
        <vt:i4>0</vt:i4>
      </vt:variant>
      <vt:variant>
        <vt:i4>5</vt:i4>
      </vt:variant>
      <vt:variant>
        <vt:lpwstr>https://www.cbd.int/doc/notifications/2019/ntf-2019-094-abs-en.pdf</vt:lpwstr>
      </vt:variant>
      <vt:variant>
        <vt:lpwstr/>
      </vt:variant>
      <vt:variant>
        <vt:i4>3080301</vt:i4>
      </vt:variant>
      <vt:variant>
        <vt:i4>9</vt:i4>
      </vt:variant>
      <vt:variant>
        <vt:i4>0</vt:i4>
      </vt:variant>
      <vt:variant>
        <vt:i4>5</vt:i4>
      </vt:variant>
      <vt:variant>
        <vt:lpwstr>https://www.cbd.int/doc/notifications/2019/ntf-2019-096-abs-en.pdf</vt:lpwstr>
      </vt:variant>
      <vt:variant>
        <vt:lpwstr/>
      </vt:variant>
      <vt:variant>
        <vt:i4>5242965</vt:i4>
      </vt:variant>
      <vt:variant>
        <vt:i4>6</vt:i4>
      </vt:variant>
      <vt:variant>
        <vt:i4>0</vt:i4>
      </vt:variant>
      <vt:variant>
        <vt:i4>5</vt:i4>
      </vt:variant>
      <vt:variant>
        <vt:lpwstr>https://www.cbd.int/dsi-gr/2019-2020/submissions/</vt:lpwstr>
      </vt:variant>
      <vt:variant>
        <vt:lpwstr/>
      </vt:variant>
      <vt:variant>
        <vt:i4>8126516</vt:i4>
      </vt:variant>
      <vt:variant>
        <vt:i4>0</vt:i4>
      </vt:variant>
      <vt:variant>
        <vt:i4>0</vt:i4>
      </vt:variant>
      <vt:variant>
        <vt:i4>5</vt:i4>
      </vt:variant>
      <vt:variant>
        <vt:lpwstr>https://www.cbd.int/article/dsi-webinar-series-2020</vt:lpwstr>
      </vt:variant>
      <vt:variant>
        <vt:lpwstr/>
      </vt:variant>
      <vt:variant>
        <vt:i4>5963816</vt:i4>
      </vt:variant>
      <vt:variant>
        <vt:i4>0</vt:i4>
      </vt:variant>
      <vt:variant>
        <vt:i4>0</vt:i4>
      </vt:variant>
      <vt:variant>
        <vt:i4>5</vt:i4>
      </vt:variant>
      <vt:variant>
        <vt:lpwstr>mailto:david.cooper@un.org</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sequence information on genetic resources</dc:title>
  <dc:subject>CBD/WG2020/3/4</dc:subject>
  <dc:creator>SCBD</dc:creator>
  <cp:keywords>Subsidiary Body on Implementation, Implementation of the Convention</cp:keywords>
  <cp:lastModifiedBy>eleonore schmidt</cp:lastModifiedBy>
  <cp:revision>2</cp:revision>
  <cp:lastPrinted>2020-01-21T22:56:00Z</cp:lastPrinted>
  <dcterms:created xsi:type="dcterms:W3CDTF">2021-09-29T14:25:00Z</dcterms:created>
  <dcterms:modified xsi:type="dcterms:W3CDTF">2021-09-29T14:25:00Z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ies>
</file>