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59" r:id="rId4"/>
    <p:sldId id="262" r:id="rId5"/>
    <p:sldId id="261" r:id="rId6"/>
  </p:sldIdLst>
  <p:sldSz cx="21383625" cy="30275213"/>
  <p:notesSz cx="42803763" cy="302752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0"/>
  </p:normalViewPr>
  <p:slideViewPr>
    <p:cSldViewPr snapToGrid="0" snapToObjects="1">
      <p:cViewPr>
        <p:scale>
          <a:sx n="50" d="100"/>
          <a:sy n="50" d="100"/>
        </p:scale>
        <p:origin x="654" y="-3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47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6CB70-8964-3C5E-4F05-BA7274992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E8622B-A183-08CF-8820-A7D6495B9B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58D4B7-DB45-D2E6-C268-BD9457846E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A6053-CEC4-9561-B031-18DCF52BB3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91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85B22-5E7B-CC63-EEE9-D0C7770C3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5CD80-A918-EB58-0B85-AF22FE6A1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F72FA4-143B-6194-8963-11840FF68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01920-A3C8-2355-6102-ECF931616C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6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r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8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5859" y="452742"/>
            <a:ext cx="20086226" cy="646774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ctr">
              <a:buNone/>
              <a:defRPr/>
            </a:pPr>
            <a:r>
              <a:rPr sz="5400" b="1" dirty="0">
                <a:latin typeface="Arial"/>
              </a:rPr>
              <a:t>CHM Knowledge Fair — </a:t>
            </a:r>
            <a:r>
              <a:rPr lang="en-US" sz="5400" b="1" dirty="0">
                <a:latin typeface="Arial"/>
              </a:rPr>
              <a:t>Poster Guidelines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645859" y="1131855"/>
            <a:ext cx="20086226" cy="420403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algn="ctr">
              <a:defRPr/>
            </a:pPr>
            <a:r>
              <a:rPr lang="en-US" sz="1553" b="1" dirty="0">
                <a:solidFill>
                  <a:srgbClr val="0B8F6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Please Read  THIS FIRST: Instructions and Guidelines on how to complete and export your poster | Do not submit it as part of the final poster.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1294558" y="1658976"/>
            <a:ext cx="18794507" cy="2144056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3175" tIns="3175" rIns="3175" bIns="3175" rtlCol="0" anchor="ctr"/>
          <a:lstStyle/>
          <a:p>
            <a:pPr marL="0" indent="0" algn="ctr">
              <a:buNone/>
              <a:defRPr/>
            </a:pPr>
            <a:r>
              <a:rPr lang="en-US" sz="4800" b="1" u="sng" dirty="0">
                <a:solidFill>
                  <a:srgbClr val="0070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Please Use Slide 4 only as your actual poster template</a:t>
            </a:r>
            <a:r>
              <a:rPr lang="en-US" sz="4800" b="1" u="sng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</a:p>
          <a:p>
            <a:pPr marL="0" indent="0" algn="ctr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Replace every placeholder with your own content, then export Slide 2 only as a print-ready PDF. </a:t>
            </a:r>
          </a:p>
          <a:p>
            <a:pPr marL="0" indent="0" algn="ctr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Slides 1, 2 and 3 are guidance slides and should not be submitted. </a:t>
            </a:r>
            <a:r>
              <a:rPr lang="en-US" sz="3200" dirty="0">
                <a:solidFill>
                  <a:srgbClr val="1D2525"/>
                </a:solidFill>
                <a:latin typeface="Arial" pitchFamily="34" charset="0"/>
                <a:cs typeface="Arial" pitchFamily="34" charset="-120"/>
              </a:rPr>
              <a:t>Slide 5 is a sample/example poster created for visual guidance and should not be submitted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1291719" y="4495081"/>
            <a:ext cx="9106617" cy="2315452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Choose  strong examples rather than trying to report everything. Focus on a practical change, tool, service, workflow, partnership or lesson that others can understand and adapt.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1291719" y="4029403"/>
            <a:ext cx="9106617" cy="465678"/>
          </a:xfrm>
          <a:prstGeom prst="rect">
            <a:avLst/>
          </a:prstGeom>
          <a:solidFill>
            <a:srgbClr val="0B8F68"/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Focus on Telling a  clear CHM story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10979609" y="4495081"/>
            <a:ext cx="9106617" cy="2315452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lower part of the poster is mandatory. Explain: what changed because of the CHM, what was learned, what other Parties can adapt, and what support or partnerships are needed next.</a:t>
            </a:r>
            <a:endParaRPr lang="en-US" sz="3200" dirty="0"/>
          </a:p>
        </p:txBody>
      </p:sp>
      <p:sp>
        <p:nvSpPr>
          <p:cNvPr id="8" name="Text 6"/>
          <p:cNvSpPr/>
          <p:nvPr/>
        </p:nvSpPr>
        <p:spPr>
          <a:xfrm>
            <a:off x="10979609" y="4029403"/>
            <a:ext cx="9106617" cy="465678"/>
          </a:xfrm>
          <a:prstGeom prst="rect">
            <a:avLst/>
          </a:prstGeom>
          <a:solidFill>
            <a:srgbClr val="FF5050"/>
          </a:solidFill>
          <a:ln w="12700">
            <a:solidFill>
              <a:srgbClr val="D6A23A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Fill the compulsory results section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1291719" y="7728952"/>
            <a:ext cx="9106617" cy="2315452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Autofit/>
          </a:bodyPr>
          <a:lstStyle/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You may highlight one or more optional themes: governance, portal/website management, content and knowledge assets, interoperability, stakeholder engagement, and innovation/future readiness.</a:t>
            </a:r>
            <a:endParaRPr lang="en-US" sz="2800" dirty="0"/>
          </a:p>
        </p:txBody>
      </p:sp>
      <p:sp>
        <p:nvSpPr>
          <p:cNvPr id="10" name="Text 8"/>
          <p:cNvSpPr/>
          <p:nvPr/>
        </p:nvSpPr>
        <p:spPr>
          <a:xfrm>
            <a:off x="1291719" y="7263275"/>
            <a:ext cx="9106617" cy="465678"/>
          </a:xfrm>
          <a:prstGeom prst="rect">
            <a:avLst/>
          </a:prstGeom>
          <a:solidFill>
            <a:srgbClr val="0F6FAE"/>
          </a:solidFill>
          <a:ln w="12700">
            <a:solidFill>
              <a:srgbClr val="0F6FAE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Select optional theme(s)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10979609" y="7728952"/>
            <a:ext cx="9106617" cy="2315452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is important: Include screenshots, maps, workflows, charts, usage statistics, before/after examples, or concrete outputs. Keep text short. The poster should be readable from 1–2 </a:t>
            </a:r>
            <a:r>
              <a:rPr lang="en-US" sz="2800" dirty="0" err="1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metres</a:t>
            </a: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can make the poster visually  appealing</a:t>
            </a:r>
            <a:endParaRPr lang="en-US" sz="2800" dirty="0"/>
          </a:p>
        </p:txBody>
      </p:sp>
      <p:sp>
        <p:nvSpPr>
          <p:cNvPr id="12" name="Text 10"/>
          <p:cNvSpPr/>
          <p:nvPr/>
        </p:nvSpPr>
        <p:spPr>
          <a:xfrm>
            <a:off x="10979609" y="7263275"/>
            <a:ext cx="9106617" cy="465678"/>
          </a:xfrm>
          <a:prstGeom prst="rect">
            <a:avLst/>
          </a:prstGeom>
          <a:solidFill>
            <a:srgbClr val="0B8F68"/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 Use evidence and visuals</a:t>
            </a:r>
            <a:endParaRPr lang="en-US" sz="2800" dirty="0"/>
          </a:p>
        </p:txBody>
      </p:sp>
      <p:sp>
        <p:nvSpPr>
          <p:cNvPr id="13" name="Text 11"/>
          <p:cNvSpPr/>
          <p:nvPr/>
        </p:nvSpPr>
        <p:spPr>
          <a:xfrm>
            <a:off x="1291719" y="10962824"/>
            <a:ext cx="9106617" cy="2315452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 not place essential content in the top-right or bottom-right reserved areas. The Secretariat may use these areas for a poster number, QR code or display label.</a:t>
            </a:r>
            <a:endParaRPr lang="en-US" sz="3200" dirty="0"/>
          </a:p>
        </p:txBody>
      </p:sp>
      <p:sp>
        <p:nvSpPr>
          <p:cNvPr id="14" name="Text 12"/>
          <p:cNvSpPr/>
          <p:nvPr/>
        </p:nvSpPr>
        <p:spPr>
          <a:xfrm>
            <a:off x="1291719" y="10497146"/>
            <a:ext cx="9106617" cy="465678"/>
          </a:xfrm>
          <a:prstGeom prst="rect">
            <a:avLst/>
          </a:prstGeom>
          <a:solidFill>
            <a:srgbClr val="073B3A"/>
          </a:solidFill>
          <a:ln w="12700">
            <a:solidFill>
              <a:srgbClr val="073B3A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5. Keep the reserved areas clear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10979609" y="10962824"/>
            <a:ext cx="9106617" cy="2315452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sz="3200" dirty="0">
                <a:latin typeface="Arial"/>
              </a:rPr>
              <a:t>A1 portrait. Submit as PDF. Use high-resolution images where possible. Embed fonts. Confirm that maps, photos, data and logos can be publicly displayed.</a:t>
            </a:r>
            <a:endParaRPr lang="en-US" sz="3200" dirty="0"/>
          </a:p>
        </p:txBody>
      </p:sp>
      <p:sp>
        <p:nvSpPr>
          <p:cNvPr id="16" name="Text 14"/>
          <p:cNvSpPr/>
          <p:nvPr/>
        </p:nvSpPr>
        <p:spPr>
          <a:xfrm>
            <a:off x="10979609" y="10497146"/>
            <a:ext cx="9106617" cy="465678"/>
          </a:xfrm>
          <a:prstGeom prst="rect">
            <a:avLst/>
          </a:prstGeom>
          <a:solidFill>
            <a:srgbClr val="073B3A"/>
          </a:solidFill>
          <a:ln w="12700">
            <a:solidFill>
              <a:srgbClr val="073B3A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6. Export correctly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1291719" y="13582261"/>
            <a:ext cx="18794507" cy="420403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ctr">
              <a:buNone/>
              <a:defRPr/>
            </a:pPr>
            <a:r>
              <a:rPr lang="en-US" sz="3200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Suggested writing formula</a:t>
            </a:r>
            <a:endParaRPr lang="en-US" sz="3200" dirty="0"/>
          </a:p>
        </p:txBody>
      </p:sp>
      <p:sp>
        <p:nvSpPr>
          <p:cNvPr id="18" name="Text 16"/>
          <p:cNvSpPr/>
          <p:nvPr/>
        </p:nvSpPr>
        <p:spPr>
          <a:xfrm>
            <a:off x="1291719" y="14229035"/>
            <a:ext cx="18794507" cy="1196532"/>
          </a:xfrm>
          <a:prstGeom prst="rect">
            <a:avLst/>
          </a:prstGeom>
          <a:solidFill>
            <a:srgbClr val="0B8F68"/>
          </a:solidFill>
          <a:ln/>
        </p:spPr>
        <p:txBody>
          <a:bodyPr wrap="square" lIns="1905" tIns="1905" rIns="1905" bIns="1905" rtlCol="0" anchor="ctr"/>
          <a:lstStyle/>
          <a:p>
            <a:pPr marL="0" indent="0" algn="ctr">
              <a:buNone/>
              <a:defRPr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Challenge → Approach → Evidence of use → Results → Lessons → Replication potential → Support/partnership needs</a:t>
            </a:r>
            <a:endParaRPr lang="en-US" sz="3200" dirty="0"/>
          </a:p>
        </p:txBody>
      </p:sp>
      <p:sp>
        <p:nvSpPr>
          <p:cNvPr id="19" name="Text 17"/>
          <p:cNvSpPr/>
          <p:nvPr/>
        </p:nvSpPr>
        <p:spPr>
          <a:xfrm>
            <a:off x="1291719" y="16612398"/>
            <a:ext cx="9106617" cy="7537862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514350" indent="-514350" algn="l">
              <a:buFont typeface="+mj-lt"/>
              <a:buAutoNum type="arabicPeriod"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Title: size 40</a:t>
            </a:r>
            <a:endParaRPr lang="en-US" sz="3200" dirty="0"/>
          </a:p>
          <a:p>
            <a:pPr marL="514350" indent="-514350" algn="l">
              <a:buFont typeface="+mj-lt"/>
              <a:buAutoNum type="arabicPeriod"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 on the poster: 24-30 font size</a:t>
            </a:r>
          </a:p>
          <a:p>
            <a:pPr marL="514350" indent="-514350" algn="l">
              <a:buFont typeface="+mj-lt"/>
              <a:buAutoNum type="arabicPeriod"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cs typeface="Arial" pitchFamily="34" charset="-120"/>
              </a:rPr>
              <a:t>Color: use strong contrast to ensure text is readable. </a:t>
            </a:r>
            <a:endParaRPr lang="en-US" sz="3200" dirty="0"/>
          </a:p>
          <a:p>
            <a:pPr marL="514350" indent="-514350" algn="l">
              <a:buFont typeface="+mj-lt"/>
              <a:buAutoNum type="arabicPeriod"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Screenshots: use at least 2–4 meaningful visuals, screenshots</a:t>
            </a:r>
            <a:endParaRPr lang="en-US" sz="3200" dirty="0"/>
          </a:p>
          <a:p>
            <a:pPr marL="514350" indent="-514350" algn="l">
              <a:buFont typeface="+mj-lt"/>
              <a:buAutoNum type="arabicPeriod"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References/links: keep to the most important resources. Generate QR codes using tools like </a:t>
            </a: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  <a:hlinkClick r:id="rId3"/>
              </a:rPr>
              <a:t>www.qr.io</a:t>
            </a: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so that users looking at poster can visit the resources. </a:t>
            </a:r>
          </a:p>
          <a:p>
            <a:pPr marL="514350" indent="-514350" algn="l">
              <a:buFont typeface="+mj-lt"/>
              <a:buAutoNum type="arabicPeriod"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 colors in a aesthetically appealing way so that poster doesn’t look too much busy or difficult to read</a:t>
            </a:r>
          </a:p>
        </p:txBody>
      </p:sp>
      <p:sp>
        <p:nvSpPr>
          <p:cNvPr id="20" name="Text 18"/>
          <p:cNvSpPr/>
          <p:nvPr/>
        </p:nvSpPr>
        <p:spPr>
          <a:xfrm>
            <a:off x="1291719" y="15910648"/>
            <a:ext cx="9106617" cy="595032"/>
          </a:xfrm>
          <a:prstGeom prst="rect">
            <a:avLst/>
          </a:prstGeom>
          <a:solidFill>
            <a:srgbClr val="0F6FAE"/>
          </a:solidFill>
          <a:ln w="12700">
            <a:solidFill>
              <a:srgbClr val="0F6FAE"/>
            </a:solidFill>
          </a:ln>
        </p:spPr>
        <p:txBody>
          <a:bodyPr wrap="square" lIns="2286" tIns="2286" rIns="2286" bIns="2286" rtlCol="0" anchor="ctr">
            <a:noAutofit/>
          </a:bodyPr>
          <a:lstStyle/>
          <a:p>
            <a:pPr marL="0" indent="0" algn="l">
              <a:buNone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guidelines</a:t>
            </a:r>
            <a:endParaRPr lang="en-US" sz="3600" dirty="0"/>
          </a:p>
        </p:txBody>
      </p:sp>
      <p:sp>
        <p:nvSpPr>
          <p:cNvPr id="21" name="Text 19"/>
          <p:cNvSpPr/>
          <p:nvPr/>
        </p:nvSpPr>
        <p:spPr>
          <a:xfrm>
            <a:off x="10979609" y="16376326"/>
            <a:ext cx="9106617" cy="5283524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Autofit/>
          </a:bodyPr>
          <a:lstStyle/>
          <a:p>
            <a:pPr marL="0" indent="0" algn="l">
              <a:buNone/>
              <a:defRPr/>
            </a:pPr>
            <a:r>
              <a:rPr lang="en-US" sz="36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 not paste a full report into the poster.</a:t>
            </a:r>
            <a:endParaRPr lang="en-US" sz="3600" dirty="0"/>
          </a:p>
          <a:p>
            <a:pPr marL="0" indent="0" algn="l">
              <a:buNone/>
              <a:defRPr/>
            </a:pPr>
            <a:r>
              <a:rPr lang="en-US" sz="36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 not use small fonts or dense tables.</a:t>
            </a:r>
            <a:endParaRPr lang="en-US" sz="3600" dirty="0"/>
          </a:p>
          <a:p>
            <a:pPr marL="0" indent="0" algn="l">
              <a:buNone/>
              <a:defRPr/>
            </a:pPr>
            <a:r>
              <a:rPr lang="en-US" sz="36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 not submit an expression of interest or draft through the submission form.</a:t>
            </a:r>
            <a:endParaRPr lang="en-US" sz="3600" dirty="0"/>
          </a:p>
          <a:p>
            <a:pPr marL="0" indent="0" algn="l">
              <a:buNone/>
              <a:defRPr/>
            </a:pPr>
            <a:r>
              <a:rPr lang="en-US" sz="36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 not include content for which public display rights are unclear.</a:t>
            </a:r>
            <a:endParaRPr lang="en-US" sz="3600" dirty="0"/>
          </a:p>
          <a:p>
            <a:pPr marL="0" indent="0" algn="l">
              <a:buNone/>
              <a:defRPr/>
            </a:pPr>
            <a:r>
              <a:rPr lang="en-US" sz="36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 not cover the QR/poster-number reserved areas.</a:t>
            </a:r>
            <a:endParaRPr lang="en-US" sz="3600" dirty="0"/>
          </a:p>
        </p:txBody>
      </p:sp>
      <p:sp>
        <p:nvSpPr>
          <p:cNvPr id="22" name="Text 20"/>
          <p:cNvSpPr/>
          <p:nvPr/>
        </p:nvSpPr>
        <p:spPr>
          <a:xfrm>
            <a:off x="10979609" y="15910648"/>
            <a:ext cx="9106617" cy="465678"/>
          </a:xfrm>
          <a:prstGeom prst="rect">
            <a:avLst/>
          </a:prstGeom>
          <a:solidFill>
            <a:srgbClr val="B94B4B"/>
          </a:solidFill>
          <a:ln w="12700">
            <a:solidFill>
              <a:srgbClr val="B94B4B"/>
            </a:solidFill>
          </a:ln>
        </p:spPr>
        <p:txBody>
          <a:bodyPr wrap="square" lIns="2286" tIns="2286" rIns="2286" bIns="2286" rtlCol="0" anchor="ctr">
            <a:noAutofit/>
          </a:bodyPr>
          <a:lstStyle/>
          <a:p>
            <a:pPr marL="0" indent="0" algn="l">
              <a:buNone/>
              <a:defRPr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Common mistakes to avoid</a:t>
            </a:r>
            <a:endParaRPr lang="en-US" sz="3600" dirty="0"/>
          </a:p>
        </p:txBody>
      </p:sp>
      <p:sp>
        <p:nvSpPr>
          <p:cNvPr id="23" name="Text 21"/>
          <p:cNvSpPr/>
          <p:nvPr/>
        </p:nvSpPr>
        <p:spPr>
          <a:xfrm>
            <a:off x="1001082" y="25411470"/>
            <a:ext cx="18794507" cy="905484"/>
          </a:xfrm>
          <a:prstGeom prst="rect">
            <a:avLst/>
          </a:prstGeom>
          <a:solidFill>
            <a:srgbClr val="FFF5D6"/>
          </a:solidFill>
          <a:ln w="12700">
            <a:solidFill>
              <a:srgbClr val="D6A23A"/>
            </a:solidFill>
          </a:ln>
        </p:spPr>
        <p:txBody>
          <a:bodyPr wrap="square" lIns="2286" tIns="2286" rIns="2286" bIns="2286" rtlCol="0" anchor="ctr"/>
          <a:lstStyle/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After completing Slide 4: File → Save As → Create PDF/XPS → Options → publish only Slide 2, or delete the instruction slides before export.</a:t>
            </a:r>
            <a:endParaRPr lang="en-US" sz="2400" dirty="0"/>
          </a:p>
        </p:txBody>
      </p:sp>
      <p:sp>
        <p:nvSpPr>
          <p:cNvPr id="24" name="Text 22"/>
          <p:cNvSpPr/>
          <p:nvPr/>
        </p:nvSpPr>
        <p:spPr>
          <a:xfrm>
            <a:off x="1291719" y="28975489"/>
            <a:ext cx="18794507" cy="388065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ctr">
              <a:buNone/>
              <a:defRPr/>
            </a:pPr>
            <a:r>
              <a:rPr lang="en-US" sz="1130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Template prepared for CHM Knowledge Fair | COP 17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5859" y="452742"/>
            <a:ext cx="20086226" cy="646774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ctr">
              <a:buNone/>
              <a:defRPr/>
            </a:pPr>
            <a:r>
              <a:rPr lang="en-US" sz="5400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CHM Knowledge Fair — Theme Guide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645859" y="1131855"/>
            <a:ext cx="20086226" cy="420403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ctr">
              <a:buNone/>
              <a:defRPr/>
            </a:pPr>
            <a:r>
              <a:rPr lang="en-US" sz="2800" b="1" dirty="0">
                <a:solidFill>
                  <a:srgbClr val="0B8F6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 this slide as guidance only. Do not submit it as part of the final poster.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1291719" y="2729388"/>
            <a:ext cx="18794507" cy="2897549"/>
          </a:xfrm>
          <a:prstGeom prst="rect">
            <a:avLst/>
          </a:prstGeom>
          <a:solidFill>
            <a:srgbClr val="FFF5D6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Autofit/>
          </a:bodyPr>
          <a:lstStyle/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Every poster must try to answer these four questions:</a:t>
            </a:r>
            <a:endParaRPr lang="en-US" sz="2800" dirty="0"/>
          </a:p>
          <a:p>
            <a:pPr marL="0" indent="0" algn="l">
              <a:buNone/>
              <a:defRPr/>
            </a:pPr>
            <a:endParaRPr lang="en-US" sz="2800" dirty="0"/>
          </a:p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What changed because of the CHM?</a:t>
            </a:r>
            <a:endParaRPr lang="en-US" sz="2800" dirty="0"/>
          </a:p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What was learned?</a:t>
            </a:r>
            <a:endParaRPr lang="en-US" sz="2800" dirty="0"/>
          </a:p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What could other Parties adapt?</a:t>
            </a:r>
            <a:endParaRPr lang="en-US" sz="2800" dirty="0"/>
          </a:p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 What support or partnerships are needed next?</a:t>
            </a:r>
            <a:endParaRPr lang="en-US" sz="2800" dirty="0"/>
          </a:p>
          <a:p>
            <a:pPr marL="0" indent="0" algn="l">
              <a:buNone/>
              <a:defRPr/>
            </a:pPr>
            <a:endParaRPr lang="en-US" sz="2800" dirty="0"/>
          </a:p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is the core value of the poster. It helps the Knowledge Fair remain practical and useful for peer learning.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1291719" y="2263710"/>
            <a:ext cx="18794507" cy="465678"/>
          </a:xfrm>
          <a:prstGeom prst="rect">
            <a:avLst/>
          </a:prstGeom>
          <a:solidFill>
            <a:srgbClr val="D6A23A"/>
          </a:solidFill>
          <a:ln w="12700">
            <a:solidFill>
              <a:srgbClr val="D6A23A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COMPULSORY: Mandatory theme: results, lessons and replication potential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1291719" y="9446138"/>
            <a:ext cx="18794507" cy="1442307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Strategy or roadmap; institutional roles; dedicated staffing or funding; coordination committee; national collaboration; facilitation of technical and scientific cooperation; systems to mobilize/gather information from multiple sources.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1291719" y="9014587"/>
            <a:ext cx="18794507" cy="465678"/>
          </a:xfrm>
          <a:prstGeom prst="rect">
            <a:avLst/>
          </a:prstGeom>
          <a:solidFill>
            <a:srgbClr val="0B8F68"/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CHM governance and management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1291719" y="11729251"/>
            <a:ext cx="18794507" cy="1442307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Portal functionality; contributor model; use of biodiversity taxonomies, terminology and metadata; analytics and usage statistics; interoperability with national or global databases; content approval workflows.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1291719" y="11263573"/>
            <a:ext cx="18794507" cy="465678"/>
          </a:xfrm>
          <a:prstGeom prst="rect">
            <a:avLst/>
          </a:prstGeom>
          <a:solidFill>
            <a:srgbClr val="0F6FAE"/>
          </a:solidFill>
          <a:ln w="12700">
            <a:solidFill>
              <a:srgbClr val="0F6FAE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CHM portal and website management</a:t>
            </a:r>
            <a:endParaRPr lang="en-US" sz="2800" dirty="0"/>
          </a:p>
        </p:txBody>
      </p:sp>
      <p:sp>
        <p:nvSpPr>
          <p:cNvPr id="10" name="Text 8"/>
          <p:cNvSpPr/>
          <p:nvPr/>
        </p:nvSpPr>
        <p:spPr>
          <a:xfrm>
            <a:off x="1291719" y="14025300"/>
            <a:ext cx="18794507" cy="1442307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Information on national biodiversity; progress towards national and global targets; implementation activities; legislation; cooperation and networking; scientific and technical references; case studies, reports, news, events and links.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1291719" y="13559623"/>
            <a:ext cx="18794507" cy="465678"/>
          </a:xfrm>
          <a:prstGeom prst="rect">
            <a:avLst/>
          </a:prstGeom>
          <a:solidFill>
            <a:srgbClr val="0B8F68"/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Content and knowledge assets</a:t>
            </a:r>
            <a:endParaRPr lang="en-US" sz="2800" dirty="0"/>
          </a:p>
        </p:txBody>
      </p:sp>
      <p:sp>
        <p:nvSpPr>
          <p:cNvPr id="12" name="Text 10"/>
          <p:cNvSpPr/>
          <p:nvPr/>
        </p:nvSpPr>
        <p:spPr>
          <a:xfrm>
            <a:off x="1291719" y="16398963"/>
            <a:ext cx="18794507" cy="2283113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APIs, metadata standards, controlled vocabularies, data harvesting, links between national CHM and the central CHM, ABSCH, BCH or other relevant systems.</a:t>
            </a:r>
            <a:endParaRPr lang="en-US" sz="2800" dirty="0"/>
          </a:p>
        </p:txBody>
      </p:sp>
      <p:sp>
        <p:nvSpPr>
          <p:cNvPr id="13" name="Text 11"/>
          <p:cNvSpPr/>
          <p:nvPr/>
        </p:nvSpPr>
        <p:spPr>
          <a:xfrm>
            <a:off x="1291719" y="15933285"/>
            <a:ext cx="18794507" cy="465678"/>
          </a:xfrm>
          <a:prstGeom prst="rect">
            <a:avLst/>
          </a:prstGeom>
          <a:solidFill>
            <a:srgbClr val="0F6FAE"/>
          </a:solidFill>
          <a:ln w="12700">
            <a:solidFill>
              <a:srgbClr val="0F6FAE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Interoperability and data exchange</a:t>
            </a:r>
            <a:endParaRPr lang="en-US" sz="2800" dirty="0"/>
          </a:p>
        </p:txBody>
      </p:sp>
      <p:sp>
        <p:nvSpPr>
          <p:cNvPr id="14" name="Text 12"/>
          <p:cNvSpPr/>
          <p:nvPr/>
        </p:nvSpPr>
        <p:spPr>
          <a:xfrm>
            <a:off x="1291719" y="19157455"/>
            <a:ext cx="18794507" cy="1442307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 of the CHM to connect ministries, scientific institutions, indigenous peoples and local communities, civil society, academia, youth, business and other stakeholders, as appropriate.</a:t>
            </a:r>
            <a:endParaRPr lang="en-US" sz="2800" dirty="0"/>
          </a:p>
        </p:txBody>
      </p:sp>
      <p:sp>
        <p:nvSpPr>
          <p:cNvPr id="15" name="Text 13"/>
          <p:cNvSpPr/>
          <p:nvPr/>
        </p:nvSpPr>
        <p:spPr>
          <a:xfrm>
            <a:off x="1291719" y="18691778"/>
            <a:ext cx="18794507" cy="465678"/>
          </a:xfrm>
          <a:prstGeom prst="rect">
            <a:avLst/>
          </a:prstGeom>
          <a:solidFill>
            <a:srgbClr val="0B8F68"/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Whole-of-government and whole-of-society engagement</a:t>
            </a:r>
            <a:endParaRPr lang="en-US" sz="2800" dirty="0"/>
          </a:p>
        </p:txBody>
      </p:sp>
      <p:sp>
        <p:nvSpPr>
          <p:cNvPr id="16" name="Text 14"/>
          <p:cNvSpPr/>
          <p:nvPr/>
        </p:nvSpPr>
        <p:spPr>
          <a:xfrm>
            <a:off x="1291719" y="21592560"/>
            <a:ext cx="18794507" cy="2283113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28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 of dashboards, maps, visualization, artificial intelligence, machine learning, natural language processing, multilingual services or other digital methods to improve discoverability and use.</a:t>
            </a:r>
            <a:endParaRPr lang="en-US" sz="2800" dirty="0"/>
          </a:p>
        </p:txBody>
      </p:sp>
      <p:sp>
        <p:nvSpPr>
          <p:cNvPr id="17" name="Text 15"/>
          <p:cNvSpPr/>
          <p:nvPr/>
        </p:nvSpPr>
        <p:spPr>
          <a:xfrm>
            <a:off x="1291719" y="21126882"/>
            <a:ext cx="18794507" cy="465678"/>
          </a:xfrm>
          <a:prstGeom prst="rect">
            <a:avLst/>
          </a:prstGeom>
          <a:solidFill>
            <a:srgbClr val="0F6FAE"/>
          </a:solidFill>
          <a:ln w="12700">
            <a:solidFill>
              <a:srgbClr val="0F6FAE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Innovation and future readiness</a:t>
            </a:r>
            <a:endParaRPr lang="en-US" sz="2800" dirty="0"/>
          </a:p>
        </p:txBody>
      </p:sp>
      <p:sp>
        <p:nvSpPr>
          <p:cNvPr id="18" name="Text 16"/>
          <p:cNvSpPr/>
          <p:nvPr/>
        </p:nvSpPr>
        <p:spPr>
          <a:xfrm>
            <a:off x="1291719" y="25806295"/>
            <a:ext cx="18794507" cy="905484"/>
          </a:xfrm>
          <a:prstGeom prst="rect">
            <a:avLst/>
          </a:prstGeom>
          <a:solidFill>
            <a:srgbClr val="E8F6EF"/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/>
          <a:lstStyle/>
          <a:p>
            <a:pPr marL="0" indent="0" algn="ctr">
              <a:buNone/>
              <a:defRPr/>
            </a:pPr>
            <a:r>
              <a:rPr lang="en-US" sz="2800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Note: Submitters are not expected to cover every optional theme. A focused poster with clear results and lessons is preferable to a dense poster that tries to include everything.</a:t>
            </a:r>
            <a:endParaRPr lang="en-US" sz="28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8370B90-6AB4-7BBA-A02D-5E2BBE871647}"/>
              </a:ext>
            </a:extLst>
          </p:cNvPr>
          <p:cNvSpPr/>
          <p:nvPr/>
        </p:nvSpPr>
        <p:spPr>
          <a:xfrm>
            <a:off x="1291719" y="6381750"/>
            <a:ext cx="18794507" cy="4740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0">
            <a:extLst>
              <a:ext uri="{FF2B5EF4-FFF2-40B4-BE49-F238E27FC236}">
                <a16:creationId xmlns:a16="http://schemas.microsoft.com/office/drawing/2014/main" id="{2F2887DE-78B0-CE82-3D7A-B59423E947F0}"/>
              </a:ext>
            </a:extLst>
          </p:cNvPr>
          <p:cNvSpPr/>
          <p:nvPr/>
        </p:nvSpPr>
        <p:spPr>
          <a:xfrm>
            <a:off x="1291719" y="7643255"/>
            <a:ext cx="18939381" cy="646774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ctr">
              <a:buNone/>
              <a:defRPr/>
            </a:pPr>
            <a:r>
              <a:rPr lang="en-US" sz="6600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Suggested Themes</a:t>
            </a:r>
            <a:endParaRPr lang="en-US" sz="6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5859" y="452742"/>
            <a:ext cx="20086226" cy="646774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ctr">
              <a:buNone/>
              <a:defRPr/>
            </a:pPr>
            <a:r>
              <a:rPr lang="en-US" sz="5400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Final Export and Submission Checklist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645859" y="1131855"/>
            <a:ext cx="20086226" cy="420403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0B8F6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Complete these checks before exporting the poster as PDF.| Do not submit it as part of the final poster.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1291719" y="2729388"/>
            <a:ext cx="9106617" cy="6002066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Poster tells clear CHM story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Compulsory results section is complete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one optional theme. If being used,  is highlighted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Evidence of use or impact is included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Lessons and replication potential are clear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Support/partnership needs are stated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1291719" y="2263710"/>
            <a:ext cx="9106617" cy="465678"/>
          </a:xfrm>
          <a:prstGeom prst="rect">
            <a:avLst/>
          </a:prstGeom>
          <a:solidFill>
            <a:srgbClr val="0B8F68"/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Content checklist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10979609" y="2729388"/>
            <a:ext cx="9106617" cy="6002066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Title is short and specific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Text is readable from 1–2 metres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Main visual is clear and high-resolution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Dense paragraphs and small tables are avoided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Top-right poster ID area is clear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Bottom-right QR area is clear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10979609" y="2263710"/>
            <a:ext cx="9106617" cy="465678"/>
          </a:xfrm>
          <a:prstGeom prst="rect">
            <a:avLst/>
          </a:prstGeom>
          <a:solidFill>
            <a:srgbClr val="0F6FAE"/>
          </a:solidFill>
          <a:ln w="12700">
            <a:solidFill>
              <a:srgbClr val="0F6FAE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Design checklist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1291719" y="9843905"/>
            <a:ext cx="9106617" cy="6002066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sz="3200" dirty="0">
                <a:latin typeface="Arial"/>
              </a:rPr>
              <a:t>☐ Slide size is A1 portrait</a:t>
            </a:r>
            <a:endParaRPr lang="en-US" sz="3200" dirty="0"/>
          </a:p>
          <a:p>
            <a:pPr>
              <a:defRPr/>
            </a:pPr>
            <a:r>
              <a:rPr sz="3200" dirty="0">
                <a:latin typeface="Arial"/>
              </a:rPr>
              <a:t>☐ Final file is exported as PDF</a:t>
            </a:r>
            <a:endParaRPr lang="en-US" sz="3200" dirty="0">
              <a:latin typeface="Arial"/>
            </a:endParaRPr>
          </a:p>
          <a:p>
            <a:pPr>
              <a:defRPr/>
            </a:pPr>
            <a:r>
              <a:rPr sz="3200" dirty="0">
                <a:latin typeface="Arial"/>
              </a:rPr>
              <a:t>☐ Images are high resolution where possible</a:t>
            </a:r>
          </a:p>
          <a:p>
            <a:pPr>
              <a:defRPr/>
            </a:pPr>
            <a:r>
              <a:rPr sz="3200" dirty="0">
                <a:latin typeface="Arial"/>
              </a:rPr>
              <a:t>☐ Important content is kept away from edges</a:t>
            </a:r>
          </a:p>
        </p:txBody>
      </p:sp>
      <p:sp>
        <p:nvSpPr>
          <p:cNvPr id="9" name="Text 7"/>
          <p:cNvSpPr/>
          <p:nvPr/>
        </p:nvSpPr>
        <p:spPr>
          <a:xfrm>
            <a:off x="1291719" y="9378228"/>
            <a:ext cx="9106617" cy="465678"/>
          </a:xfrm>
          <a:prstGeom prst="rect">
            <a:avLst/>
          </a:prstGeom>
          <a:solidFill>
            <a:srgbClr val="073B3A"/>
          </a:solidFill>
          <a:ln w="12700">
            <a:solidFill>
              <a:srgbClr val="073B3A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Technical checklist</a:t>
            </a:r>
            <a:endParaRPr lang="en-US" sz="2800" dirty="0"/>
          </a:p>
        </p:txBody>
      </p:sp>
      <p:sp>
        <p:nvSpPr>
          <p:cNvPr id="10" name="Text 8"/>
          <p:cNvSpPr/>
          <p:nvPr/>
        </p:nvSpPr>
        <p:spPr>
          <a:xfrm>
            <a:off x="10979609" y="9843905"/>
            <a:ext cx="9106617" cy="6002066"/>
          </a:xfrm>
          <a:prstGeom prst="rect">
            <a:avLst/>
          </a:prstGeom>
          <a:solidFill>
            <a:srgbClr val="FFF5D6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Maps are appropriate for public display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Photographs can be used publicly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Logos are authorized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Data and screenshots can be shared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Sensitive or confidential information is excluded</a:t>
            </a:r>
            <a:endParaRPr lang="en-US" sz="3200" dirty="0"/>
          </a:p>
          <a:p>
            <a:pPr marL="0" indent="0" algn="l">
              <a:buNone/>
              <a:defRPr/>
            </a:pPr>
            <a:r>
              <a:rPr lang="en-US" sz="32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Contact details are correct</a:t>
            </a:r>
            <a:endParaRPr lang="en-US" sz="3200" dirty="0"/>
          </a:p>
        </p:txBody>
      </p:sp>
      <p:sp>
        <p:nvSpPr>
          <p:cNvPr id="11" name="Text 9"/>
          <p:cNvSpPr/>
          <p:nvPr/>
        </p:nvSpPr>
        <p:spPr>
          <a:xfrm>
            <a:off x="10979609" y="9378228"/>
            <a:ext cx="9106617" cy="465678"/>
          </a:xfrm>
          <a:prstGeom prst="rect">
            <a:avLst/>
          </a:prstGeom>
          <a:solidFill>
            <a:srgbClr val="D6A23A"/>
          </a:solidFill>
          <a:ln w="12700">
            <a:solidFill>
              <a:srgbClr val="D6A23A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Rights and permissions</a:t>
            </a:r>
            <a:endParaRPr lang="en-US" sz="2800" dirty="0"/>
          </a:p>
        </p:txBody>
      </p:sp>
      <p:sp>
        <p:nvSpPr>
          <p:cNvPr id="12" name="Text 10"/>
          <p:cNvSpPr/>
          <p:nvPr/>
        </p:nvSpPr>
        <p:spPr>
          <a:xfrm>
            <a:off x="1291719" y="17074842"/>
            <a:ext cx="18794507" cy="485081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ctr">
              <a:buNone/>
              <a:defRPr/>
            </a:pPr>
            <a:r>
              <a:rPr lang="en-US" sz="2800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to export only the poster slides</a:t>
            </a:r>
            <a:endParaRPr lang="en-US" sz="2800" dirty="0"/>
          </a:p>
        </p:txBody>
      </p:sp>
      <p:sp>
        <p:nvSpPr>
          <p:cNvPr id="13" name="Text 11"/>
          <p:cNvSpPr/>
          <p:nvPr/>
        </p:nvSpPr>
        <p:spPr>
          <a:xfrm>
            <a:off x="1291719" y="17721616"/>
            <a:ext cx="18794507" cy="2069678"/>
          </a:xfrm>
          <a:prstGeom prst="rect">
            <a:avLst/>
          </a:prstGeom>
          <a:solidFill>
            <a:srgbClr val="FFFFFF"/>
          </a:solidFill>
          <a:ln w="12700">
            <a:solidFill>
              <a:srgbClr val="CED9D4"/>
            </a:solidFill>
          </a:ln>
        </p:spPr>
        <p:txBody>
          <a:bodyPr wrap="square" lIns="3175" tIns="3175" rIns="3175" bIns="3175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36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Option A: Delete Slides 1, 3 and 4, then export the remaining poster slide as PDF. </a:t>
            </a:r>
            <a:endParaRPr lang="en-US" sz="3600" dirty="0"/>
          </a:p>
          <a:p>
            <a:pPr marL="0" indent="0" algn="ctr">
              <a:buNone/>
              <a:defRPr/>
            </a:pPr>
            <a:r>
              <a:rPr lang="en-US" sz="36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Option B: Use File → Print → Print as  PDF/XPS → Options → publish only Slide 4.</a:t>
            </a:r>
            <a:endParaRPr lang="en-US" sz="3600" dirty="0"/>
          </a:p>
          <a:p>
            <a:pPr marL="0" indent="0" algn="ctr">
              <a:buNone/>
              <a:defRPr/>
            </a:pPr>
            <a:r>
              <a:rPr lang="en-US" sz="36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Check the PDF before submitting it through the CHM submission form.</a:t>
            </a:r>
            <a:endParaRPr lang="en-US" sz="3600" dirty="0"/>
          </a:p>
        </p:txBody>
      </p:sp>
      <p:sp>
        <p:nvSpPr>
          <p:cNvPr id="14" name="Text 12"/>
          <p:cNvSpPr/>
          <p:nvPr/>
        </p:nvSpPr>
        <p:spPr>
          <a:xfrm>
            <a:off x="1291718" y="24572116"/>
            <a:ext cx="18794507" cy="840807"/>
          </a:xfrm>
          <a:prstGeom prst="rect">
            <a:avLst/>
          </a:prstGeom>
          <a:solidFill>
            <a:srgbClr val="E8F6EF"/>
          </a:solidFill>
          <a:ln/>
        </p:spPr>
        <p:txBody>
          <a:bodyPr wrap="square" lIns="2540" tIns="2540" rIns="2540" bIns="2540" rtlCol="0" anchor="ctr"/>
          <a:lstStyle/>
          <a:p>
            <a:pPr marL="0" indent="0" algn="ctr">
              <a:buNone/>
              <a:defRPr/>
            </a:pPr>
            <a:r>
              <a:rPr sz="2800" b="1">
                <a:latin typeface="Arial"/>
              </a:rPr>
              <a:t>Recommended poster size: A1 portrait — 594 mm × 841 mm.</a:t>
            </a:r>
            <a:endParaRPr lang="en-US" sz="2800" dirty="0"/>
          </a:p>
        </p:txBody>
      </p:sp>
      <p:sp>
        <p:nvSpPr>
          <p:cNvPr id="15" name="Text 13"/>
          <p:cNvSpPr/>
          <p:nvPr/>
        </p:nvSpPr>
        <p:spPr>
          <a:xfrm>
            <a:off x="1291719" y="28975489"/>
            <a:ext cx="18794507" cy="388065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ctr">
              <a:buNone/>
              <a:defRPr/>
            </a:pPr>
            <a:r>
              <a:rPr lang="en-US" sz="2800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template uses placeholders only. Please replace them with your own approved content before submission.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D9282-EFF0-3D93-FE29-FA6C9728E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7947604-3D33-92E7-633B-CE29D9DC68E4}"/>
              </a:ext>
            </a:extLst>
          </p:cNvPr>
          <p:cNvSpPr/>
          <p:nvPr/>
        </p:nvSpPr>
        <p:spPr>
          <a:xfrm>
            <a:off x="645859" y="485081"/>
            <a:ext cx="4843945" cy="355726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l">
              <a:buNone/>
              <a:defRPr/>
            </a:pPr>
            <a:r>
              <a:rPr lang="en-US" b="1" dirty="0">
                <a:solidFill>
                  <a:srgbClr val="0B8F6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CHM Knowledge Fair | COP 17</a:t>
            </a:r>
            <a:endParaRPr lang="en-US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AA59BA6-2C57-36D7-F70F-766A1C034DB5}"/>
              </a:ext>
            </a:extLst>
          </p:cNvPr>
          <p:cNvSpPr/>
          <p:nvPr/>
        </p:nvSpPr>
        <p:spPr>
          <a:xfrm>
            <a:off x="645859" y="873145"/>
            <a:ext cx="4843945" cy="452742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l">
              <a:buNone/>
              <a:defRPr/>
            </a:pPr>
            <a:r>
              <a:rPr lang="en-US" sz="1765" b="1" dirty="0">
                <a:solidFill>
                  <a:srgbClr val="073B3A"/>
                </a:solidFill>
                <a:latin typeface="Arial" pitchFamily="34" charset="0"/>
                <a:cs typeface="Arial" pitchFamily="34" charset="-120"/>
              </a:rPr>
              <a:t>Name of the Party/Organization</a:t>
            </a:r>
            <a:endParaRPr lang="en-US" sz="25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A3D22EF-FFFD-61A7-F9E3-15BBD89C87A7}"/>
              </a:ext>
            </a:extLst>
          </p:cNvPr>
          <p:cNvSpPr/>
          <p:nvPr/>
        </p:nvSpPr>
        <p:spPr>
          <a:xfrm>
            <a:off x="5683562" y="485081"/>
            <a:ext cx="3552226" cy="840807"/>
          </a:xfrm>
          <a:prstGeom prst="rect">
            <a:avLst/>
          </a:prstGeom>
          <a:solidFill>
            <a:srgbClr val="FFFFFF"/>
          </a:solidFill>
          <a:ln w="12700">
            <a:solidFill>
              <a:srgbClr val="CED9D4"/>
            </a:solidFill>
          </a:ln>
        </p:spPr>
        <p:txBody>
          <a:bodyPr wrap="square" lIns="1270" tIns="1270" rIns="1270" bIns="1270" rtlCol="0" anchor="ctr"/>
          <a:lstStyle/>
          <a:p>
            <a:pPr marL="0" indent="0" algn="ctr">
              <a:buNone/>
              <a:defRPr/>
            </a:pPr>
            <a:r>
              <a:rPr lang="en-US" sz="1700" dirty="0"/>
              <a:t>Flag/authorized logo</a:t>
            </a: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6FE088BE-C9F4-CB5F-863F-B56B7732D03F}"/>
              </a:ext>
            </a:extLst>
          </p:cNvPr>
          <p:cNvSpPr/>
          <p:nvPr/>
        </p:nvSpPr>
        <p:spPr>
          <a:xfrm>
            <a:off x="18439285" y="485081"/>
            <a:ext cx="2292801" cy="2296049"/>
          </a:xfrm>
          <a:prstGeom prst="rect">
            <a:avLst/>
          </a:prstGeom>
          <a:solidFill>
            <a:srgbClr val="FFFFFF"/>
          </a:solidFill>
          <a:ln w="12700">
            <a:solidFill>
              <a:srgbClr val="CED9D4"/>
            </a:solidFill>
          </a:ln>
        </p:spPr>
        <p:txBody>
          <a:bodyPr wrap="square" lIns="1905" tIns="1905" rIns="1905" bIns="1905" rtlCol="0" anchor="ctr"/>
          <a:lstStyle/>
          <a:p>
            <a:pPr marL="0" indent="0" algn="ctr">
              <a:buNone/>
              <a:defRPr/>
            </a:pPr>
            <a:r>
              <a:rPr lang="en-US" sz="2400" b="1" dirty="0">
                <a:latin typeface="Arial" pitchFamily="34" charset="0"/>
                <a:cs typeface="Arial" pitchFamily="34" charset="-120"/>
              </a:rPr>
              <a:t>SAMPLE </a:t>
            </a:r>
          </a:p>
          <a:p>
            <a:pPr marL="0" indent="0" algn="ctr">
              <a:buNone/>
              <a:defRPr/>
            </a:pPr>
            <a:r>
              <a:rPr lang="en-US" sz="2400" b="1" dirty="0">
                <a:latin typeface="Arial" pitchFamily="34" charset="0"/>
                <a:cs typeface="Arial" pitchFamily="34" charset="-120"/>
              </a:rPr>
              <a:t>POSTER </a:t>
            </a:r>
            <a:endParaRPr lang="en-US" sz="2400" b="1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FD8DEE98-A7D0-663D-0D9B-B5A2E57351DA}"/>
              </a:ext>
            </a:extLst>
          </p:cNvPr>
          <p:cNvSpPr/>
          <p:nvPr/>
        </p:nvSpPr>
        <p:spPr>
          <a:xfrm>
            <a:off x="645859" y="1519920"/>
            <a:ext cx="17309031" cy="840807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>
            <a:noAutofit/>
          </a:bodyPr>
          <a:lstStyle/>
          <a:p>
            <a:pPr marL="0" indent="0" algn="l">
              <a:buNone/>
              <a:defRPr/>
            </a:pPr>
            <a:r>
              <a:rPr lang="en-US" sz="4000" b="1" dirty="0">
                <a:solidFill>
                  <a:schemeClr val="accent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POSTER TITLE: (use font size 40)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74FE89D8-2DF4-A038-5E5C-01F7C7A5DDD3}"/>
              </a:ext>
            </a:extLst>
          </p:cNvPr>
          <p:cNvSpPr/>
          <p:nvPr/>
        </p:nvSpPr>
        <p:spPr>
          <a:xfrm>
            <a:off x="666682" y="2420537"/>
            <a:ext cx="17309031" cy="614436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>
            <a:noAutofit/>
          </a:bodyPr>
          <a:lstStyle/>
          <a:p>
            <a:pPr marL="0" indent="0" algn="l">
              <a:buNone/>
              <a:defRPr/>
            </a:pPr>
            <a:r>
              <a:rPr lang="en-US" sz="2400" i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One-sentence summary: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525E4F21-E490-852F-B3BC-3D895323CA48}"/>
              </a:ext>
            </a:extLst>
          </p:cNvPr>
          <p:cNvSpPr/>
          <p:nvPr/>
        </p:nvSpPr>
        <p:spPr>
          <a:xfrm>
            <a:off x="9623304" y="485081"/>
            <a:ext cx="8396172" cy="840807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>
            <a:noAutofit/>
          </a:bodyPr>
          <a:lstStyle/>
          <a:p>
            <a:pPr marL="0" indent="0" algn="l">
              <a:buNone/>
              <a:defRPr/>
            </a:pPr>
            <a:r>
              <a:rPr lang="en-US" sz="2000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Poster language:</a:t>
            </a:r>
            <a:endParaRPr lang="en-US" sz="2000" dirty="0"/>
          </a:p>
          <a:p>
            <a:pPr marL="0" indent="0" algn="l">
              <a:buNone/>
              <a:defRPr/>
            </a:pPr>
            <a:r>
              <a:rPr lang="en-US" sz="2000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Contact with email ID</a:t>
            </a:r>
            <a:endParaRPr lang="en-US" sz="2000" dirty="0"/>
          </a:p>
          <a:p>
            <a:pPr>
              <a:defRPr/>
            </a:pPr>
            <a:r>
              <a:rPr lang="en-US" sz="2000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CHM / website link:</a:t>
            </a:r>
            <a:endParaRPr lang="en-US" sz="20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1BA4CDE8-7268-FF1D-DE50-AE98C747EA95}"/>
              </a:ext>
            </a:extLst>
          </p:cNvPr>
          <p:cNvSpPr/>
          <p:nvPr/>
        </p:nvSpPr>
        <p:spPr>
          <a:xfrm>
            <a:off x="645859" y="3363226"/>
            <a:ext cx="5489805" cy="291048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l">
              <a:buNone/>
              <a:defRPr/>
            </a:pPr>
            <a:r>
              <a:rPr lang="en-US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Optional theme(s) highlighted — select one or more:</a:t>
            </a:r>
            <a:endParaRPr lang="en-US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24D3FAE8-00B7-1C0D-6670-431100DE502D}"/>
              </a:ext>
            </a:extLst>
          </p:cNvPr>
          <p:cNvSpPr/>
          <p:nvPr/>
        </p:nvSpPr>
        <p:spPr>
          <a:xfrm>
            <a:off x="6329422" y="3298549"/>
            <a:ext cx="2066750" cy="388065"/>
          </a:xfrm>
          <a:prstGeom prst="rect">
            <a:avLst/>
          </a:prstGeom>
          <a:solidFill>
            <a:srgbClr val="E8F6EF"/>
          </a:solidFill>
          <a:ln>
            <a:solidFill>
              <a:srgbClr val="E8F6EF">
                <a:alpha val="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Governance</a:t>
            </a:r>
            <a:endParaRPr lang="en-US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833BF1EF-4ACE-97B8-F06C-1E31E07E37E5}"/>
              </a:ext>
            </a:extLst>
          </p:cNvPr>
          <p:cNvSpPr/>
          <p:nvPr/>
        </p:nvSpPr>
        <p:spPr>
          <a:xfrm>
            <a:off x="8719101" y="3298549"/>
            <a:ext cx="2777195" cy="388065"/>
          </a:xfrm>
          <a:prstGeom prst="rect">
            <a:avLst/>
          </a:prstGeom>
          <a:solidFill>
            <a:srgbClr val="E8F3FA"/>
          </a:solidFill>
          <a:ln>
            <a:solidFill>
              <a:srgbClr val="E8F3FA">
                <a:alpha val="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Portal / website</a:t>
            </a:r>
            <a:endParaRPr lang="en-US" dirty="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B9C0BC51-D68F-F4CA-6158-1839CA85D209}"/>
              </a:ext>
            </a:extLst>
          </p:cNvPr>
          <p:cNvSpPr/>
          <p:nvPr/>
        </p:nvSpPr>
        <p:spPr>
          <a:xfrm>
            <a:off x="11754640" y="3298549"/>
            <a:ext cx="2066750" cy="388065"/>
          </a:xfrm>
          <a:prstGeom prst="rect">
            <a:avLst/>
          </a:prstGeom>
          <a:solidFill>
            <a:srgbClr val="E8F6EF"/>
          </a:solidFill>
          <a:ln>
            <a:solidFill>
              <a:srgbClr val="E8F6EF">
                <a:alpha val="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Content assets</a:t>
            </a:r>
            <a:endParaRPr lang="en-US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E6E52D60-8243-88CD-8C3C-272CC775C68E}"/>
              </a:ext>
            </a:extLst>
          </p:cNvPr>
          <p:cNvSpPr/>
          <p:nvPr/>
        </p:nvSpPr>
        <p:spPr>
          <a:xfrm>
            <a:off x="14402664" y="3298549"/>
            <a:ext cx="2389680" cy="388065"/>
          </a:xfrm>
          <a:prstGeom prst="rect">
            <a:avLst/>
          </a:prstGeom>
          <a:solidFill>
            <a:srgbClr val="E8F3FA"/>
          </a:solidFill>
          <a:ln>
            <a:solidFill>
              <a:srgbClr val="E8F3FA">
                <a:alpha val="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Interoperability</a:t>
            </a:r>
            <a:endParaRPr lang="en-US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1054AC11-B7B2-540B-B25D-0CBCA147C168}"/>
              </a:ext>
            </a:extLst>
          </p:cNvPr>
          <p:cNvSpPr/>
          <p:nvPr/>
        </p:nvSpPr>
        <p:spPr>
          <a:xfrm>
            <a:off x="17050687" y="3298549"/>
            <a:ext cx="2066750" cy="388065"/>
          </a:xfrm>
          <a:prstGeom prst="rect">
            <a:avLst/>
          </a:prstGeom>
          <a:solidFill>
            <a:srgbClr val="E8F6EF"/>
          </a:solidFill>
          <a:ln>
            <a:solidFill>
              <a:srgbClr val="E8F6EF">
                <a:alpha val="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Engagement</a:t>
            </a:r>
            <a:endParaRPr lang="en-US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B6DF2293-B8E3-A75E-6613-AE9D350219B4}"/>
              </a:ext>
            </a:extLst>
          </p:cNvPr>
          <p:cNvSpPr/>
          <p:nvPr/>
        </p:nvSpPr>
        <p:spPr>
          <a:xfrm>
            <a:off x="19375781" y="3298549"/>
            <a:ext cx="1356305" cy="388065"/>
          </a:xfrm>
          <a:prstGeom prst="rect">
            <a:avLst/>
          </a:prstGeom>
          <a:solidFill>
            <a:srgbClr val="E8F3FA"/>
          </a:solidFill>
          <a:ln>
            <a:solidFill>
              <a:srgbClr val="E8F3FA">
                <a:alpha val="0"/>
              </a:srgbClr>
            </a:solidFill>
          </a:ln>
        </p:spPr>
        <p:txBody>
          <a:bodyPr wrap="square" lIns="635" tIns="635" rIns="635" bIns="635" rtlCol="0" anchor="ctr">
            <a:noAutofit/>
          </a:bodyPr>
          <a:lstStyle/>
          <a:p>
            <a:pPr marL="0" indent="0" algn="ctr">
              <a:buNone/>
              <a:defRPr/>
            </a:pPr>
            <a:r>
              <a:rPr lang="en-US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Innovation</a:t>
            </a:r>
            <a:endParaRPr lang="en-US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BB975217-C24F-3169-6F7E-B30B393C1FC5}"/>
              </a:ext>
            </a:extLst>
          </p:cNvPr>
          <p:cNvSpPr/>
          <p:nvPr/>
        </p:nvSpPr>
        <p:spPr>
          <a:xfrm>
            <a:off x="645859" y="4508017"/>
            <a:ext cx="5489805" cy="5596254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ctr">
              <a:buNone/>
              <a:defRPr/>
            </a:pPr>
            <a:endParaRPr lang="en-US" sz="2000" dirty="0">
              <a:solidFill>
                <a:srgbClr val="1D2525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  <a:defRPr/>
            </a:pPr>
            <a:r>
              <a:rPr lang="en-US" sz="2400" b="1" dirty="0">
                <a:solidFill>
                  <a:schemeClr val="accent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CHM / knowledge-management challenge or opportunity was addressed?</a:t>
            </a:r>
            <a:endParaRPr lang="en-US" sz="2400" b="1" dirty="0">
              <a:solidFill>
                <a:schemeClr val="accent1"/>
              </a:solidFill>
            </a:endParaRPr>
          </a:p>
          <a:p>
            <a:pPr marL="0" indent="0" algn="ctr">
              <a:buNone/>
              <a:defRPr/>
            </a:pPr>
            <a:endParaRPr lang="en-US" sz="23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5F7718C9-0AF9-9166-E5F5-655E9B7F8227}"/>
              </a:ext>
            </a:extLst>
          </p:cNvPr>
          <p:cNvSpPr/>
          <p:nvPr/>
        </p:nvSpPr>
        <p:spPr>
          <a:xfrm>
            <a:off x="645859" y="4042339"/>
            <a:ext cx="5489805" cy="465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73B3A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Challenge or opportunity</a:t>
            </a:r>
            <a:endParaRPr lang="en-US" sz="24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10615D07-F31D-1545-78C5-B8E1B542E72C}"/>
              </a:ext>
            </a:extLst>
          </p:cNvPr>
          <p:cNvSpPr/>
          <p:nvPr/>
        </p:nvSpPr>
        <p:spPr>
          <a:xfrm>
            <a:off x="666683" y="10763981"/>
            <a:ext cx="5489805" cy="5827437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182880" tIns="2794" rIns="2794" bIns="2794" rtlCol="0" anchor="t">
            <a:normAutofit/>
          </a:bodyPr>
          <a:lstStyle/>
          <a:p>
            <a:pPr marL="0" indent="0" algn="ctr">
              <a:buNone/>
              <a:defRPr/>
            </a:pPr>
            <a:endParaRPr lang="en-US" sz="2000" b="1" dirty="0">
              <a:solidFill>
                <a:schemeClr val="accent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  <a:defRPr/>
            </a:pPr>
            <a:r>
              <a:rPr lang="en-US" sz="2400" b="1" dirty="0">
                <a:solidFill>
                  <a:schemeClr val="accent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was developed or strengthened?</a:t>
            </a:r>
            <a:endParaRPr lang="en-US" sz="2400" b="1" dirty="0">
              <a:solidFill>
                <a:schemeClr val="accent1"/>
              </a:solidFill>
            </a:endParaRPr>
          </a:p>
          <a:p>
            <a:pPr marL="0" indent="0" algn="ctr">
              <a:buNone/>
              <a:defRPr/>
            </a:pPr>
            <a:endParaRPr lang="en-US" sz="2300" dirty="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4C894247-4EF2-74C9-6E65-FFFEB661F64C}"/>
              </a:ext>
            </a:extLst>
          </p:cNvPr>
          <p:cNvSpPr/>
          <p:nvPr/>
        </p:nvSpPr>
        <p:spPr>
          <a:xfrm>
            <a:off x="666682" y="10272431"/>
            <a:ext cx="5489805" cy="465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Approach / solution</a:t>
            </a:r>
            <a:endParaRPr lang="en-US" sz="2400" dirty="0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12578FD2-1214-71EC-ACBD-924CDB020A00}"/>
              </a:ext>
            </a:extLst>
          </p:cNvPr>
          <p:cNvSpPr/>
          <p:nvPr/>
        </p:nvSpPr>
        <p:spPr>
          <a:xfrm>
            <a:off x="645858" y="17267290"/>
            <a:ext cx="5510630" cy="3038221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182880" tIns="182880" rIns="2794" bIns="2794" rtlCol="0" anchor="t">
            <a:normAutofit/>
          </a:bodyPr>
          <a:lstStyle/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Who was involved?</a:t>
            </a:r>
          </a:p>
          <a:p>
            <a:endParaRPr lang="en-US" sz="2400" b="1" i="1" dirty="0">
              <a:solidFill>
                <a:schemeClr val="accent1"/>
              </a:solidFill>
              <a:latin typeface="Arial" pitchFamily="34" charset="0"/>
              <a:cs typeface="Arial" pitchFamily="34" charset="-120"/>
            </a:endParaRPr>
          </a:p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List key ministries, agencies, scientific institutions, communities, partners, networks or other stakeholders. Explain roles briefly.</a:t>
            </a:r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793A2D43-72DA-82CC-B216-BC26E444B988}"/>
              </a:ext>
            </a:extLst>
          </p:cNvPr>
          <p:cNvSpPr/>
          <p:nvPr/>
        </p:nvSpPr>
        <p:spPr>
          <a:xfrm>
            <a:off x="650681" y="16801611"/>
            <a:ext cx="5484983" cy="465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F6FAE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 Implementation partners</a:t>
            </a:r>
            <a:endParaRPr lang="en-US" sz="2400" dirty="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4F2AF32F-34BE-6482-F3B2-ECAD91D4FB86}"/>
              </a:ext>
            </a:extLst>
          </p:cNvPr>
          <p:cNvSpPr/>
          <p:nvPr/>
        </p:nvSpPr>
        <p:spPr>
          <a:xfrm>
            <a:off x="6329423" y="4508016"/>
            <a:ext cx="14370370" cy="12143331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182880" tIns="2794" rIns="2794" bIns="2794" rtlCol="0" anchor="t">
            <a:norm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Replace this placeholder with a screenshot, map, workflow, dashboard, data flow, photo, timeline or diagram.</a:t>
            </a:r>
          </a:p>
          <a:p>
            <a:pPr algn="ctr"/>
            <a:endParaRPr lang="en-US" sz="2000" b="1" dirty="0">
              <a:solidFill>
                <a:schemeClr val="accent1"/>
              </a:solidFill>
              <a:latin typeface="Arial" pitchFamily="34" charset="0"/>
              <a:cs typeface="Arial" pitchFamily="34" charset="-120"/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Use this space to make the poster understandable at a glance.</a:t>
            </a:r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3ED042E2-CEF6-8A32-FF62-6A7AF3BB3805}"/>
              </a:ext>
            </a:extLst>
          </p:cNvPr>
          <p:cNvSpPr/>
          <p:nvPr/>
        </p:nvSpPr>
        <p:spPr>
          <a:xfrm>
            <a:off x="6329423" y="4042339"/>
            <a:ext cx="14370369" cy="465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Main visual: show the CHM example</a:t>
            </a:r>
            <a:endParaRPr lang="en-US" sz="2400" dirty="0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47045924-E45F-5CAF-C369-6DABAA154D73}"/>
              </a:ext>
            </a:extLst>
          </p:cNvPr>
          <p:cNvSpPr/>
          <p:nvPr/>
        </p:nvSpPr>
        <p:spPr>
          <a:xfrm>
            <a:off x="11431710" y="13994931"/>
            <a:ext cx="6910695" cy="323387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ctr">
              <a:buNone/>
              <a:defRPr/>
            </a:pPr>
            <a:r>
              <a:rPr lang="en-US" sz="1271" i="1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Tip: give short explanations with each screenshot to explain its purpose </a:t>
            </a:r>
            <a:endParaRPr lang="en-US" sz="1800" dirty="0"/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70E99EED-687E-4CFF-DCFB-941FA869B6FA}"/>
              </a:ext>
            </a:extLst>
          </p:cNvPr>
          <p:cNvSpPr/>
          <p:nvPr/>
        </p:nvSpPr>
        <p:spPr>
          <a:xfrm>
            <a:off x="6473511" y="17267289"/>
            <a:ext cx="7032940" cy="3062552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182880" tIns="182880" rIns="2794" bIns="2794" rtlCol="0" anchor="t">
            <a:noAutofit/>
          </a:bodyPr>
          <a:lstStyle/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Add 2–4 concrete indicators or examples.</a:t>
            </a:r>
          </a:p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Examples: </a:t>
            </a:r>
          </a:p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• number of users / contributors</a:t>
            </a:r>
          </a:p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• datasets or pages published</a:t>
            </a:r>
          </a:p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• institutions connected</a:t>
            </a:r>
          </a:p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• training participants</a:t>
            </a:r>
          </a:p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• data exchanged</a:t>
            </a:r>
          </a:p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• decisions or workflows supported</a:t>
            </a:r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7C88B871-7140-F8AE-9570-C976A2317FBD}"/>
              </a:ext>
            </a:extLst>
          </p:cNvPr>
          <p:cNvSpPr/>
          <p:nvPr/>
        </p:nvSpPr>
        <p:spPr>
          <a:xfrm>
            <a:off x="6473512" y="16800069"/>
            <a:ext cx="7032940" cy="465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F6FAE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5. Evidence of use / impact</a:t>
            </a:r>
            <a:endParaRPr lang="en-US" sz="2400" dirty="0"/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E942AD0C-E550-0BE0-7F8D-5C1E2D7CC754}"/>
              </a:ext>
            </a:extLst>
          </p:cNvPr>
          <p:cNvSpPr/>
          <p:nvPr/>
        </p:nvSpPr>
        <p:spPr>
          <a:xfrm>
            <a:off x="629711" y="21088145"/>
            <a:ext cx="20086227" cy="989564"/>
          </a:xfrm>
          <a:prstGeom prst="rect">
            <a:avLst/>
          </a:prstGeom>
          <a:solidFill>
            <a:srgbClr val="FFF5D6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one or two sentences, explain the main lesson other Parties should remember from this example.</a:t>
            </a:r>
            <a:endParaRPr lang="en-US" sz="2400" dirty="0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F67B42F9-3DFD-E415-3DD5-D0D8D62AA076}"/>
              </a:ext>
            </a:extLst>
          </p:cNvPr>
          <p:cNvSpPr/>
          <p:nvPr/>
        </p:nvSpPr>
        <p:spPr>
          <a:xfrm>
            <a:off x="629711" y="20517367"/>
            <a:ext cx="20053933" cy="465678"/>
          </a:xfrm>
          <a:prstGeom prst="rect">
            <a:avLst/>
          </a:prstGeom>
          <a:solidFill>
            <a:srgbClr val="D6A23A"/>
          </a:solidFill>
          <a:ln w="12700">
            <a:solidFill>
              <a:srgbClr val="D6A23A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message for other Participants </a:t>
            </a:r>
            <a:endParaRPr lang="en-US" sz="2000" dirty="0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47C34AFD-E412-AE39-8B10-340A1C7BD117}"/>
              </a:ext>
            </a:extLst>
          </p:cNvPr>
          <p:cNvSpPr/>
          <p:nvPr/>
        </p:nvSpPr>
        <p:spPr>
          <a:xfrm>
            <a:off x="13821392" y="17265747"/>
            <a:ext cx="6910694" cy="3104441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182880" tIns="182880" rIns="2794" bIns="2794" rtlCol="0" anchor="t">
            <a:normAutofit/>
          </a:bodyPr>
          <a:lstStyle/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Add 2–4 links or QR-friendly resources.</a:t>
            </a:r>
          </a:p>
          <a:p>
            <a:endParaRPr lang="en-US" sz="2400" b="1" i="1" dirty="0">
              <a:solidFill>
                <a:schemeClr val="accent1"/>
              </a:solidFill>
              <a:latin typeface="Arial" pitchFamily="34" charset="0"/>
              <a:cs typeface="Arial" pitchFamily="34" charset="-120"/>
            </a:endParaRPr>
          </a:p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Examples:</a:t>
            </a:r>
          </a:p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• national CHM URL</a:t>
            </a:r>
          </a:p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• dashboard or database</a:t>
            </a:r>
          </a:p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• guidance or training material</a:t>
            </a:r>
          </a:p>
          <a:p>
            <a:r>
              <a:rPr lang="en-US" sz="2400" b="1" i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• case study or report</a:t>
            </a:r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A2386187-2E6B-3B63-9BBF-1D5B12615F9F}"/>
              </a:ext>
            </a:extLst>
          </p:cNvPr>
          <p:cNvSpPr/>
          <p:nvPr/>
        </p:nvSpPr>
        <p:spPr>
          <a:xfrm>
            <a:off x="13821391" y="16838874"/>
            <a:ext cx="6910696" cy="465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73B3A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6. Useful resources / links</a:t>
            </a:r>
            <a:endParaRPr lang="en-US" sz="2400" dirty="0"/>
          </a:p>
        </p:txBody>
      </p:sp>
      <p:sp>
        <p:nvSpPr>
          <p:cNvPr id="39" name="Text 37">
            <a:extLst>
              <a:ext uri="{FF2B5EF4-FFF2-40B4-BE49-F238E27FC236}">
                <a16:creationId xmlns:a16="http://schemas.microsoft.com/office/drawing/2014/main" id="{A437F133-490E-B8EE-7352-C87E3E5904CB}"/>
              </a:ext>
            </a:extLst>
          </p:cNvPr>
          <p:cNvSpPr/>
          <p:nvPr/>
        </p:nvSpPr>
        <p:spPr>
          <a:xfrm>
            <a:off x="662005" y="22333116"/>
            <a:ext cx="20086226" cy="679113"/>
          </a:xfrm>
          <a:prstGeom prst="rect">
            <a:avLst/>
          </a:prstGeom>
          <a:solidFill>
            <a:srgbClr val="FF5050"/>
          </a:solidFill>
          <a:ln/>
        </p:spPr>
        <p:txBody>
          <a:bodyPr wrap="square" lIns="635" tIns="635" rIns="635" bIns="635" rtlCol="0" anchor="ctr"/>
          <a:lstStyle/>
          <a:p>
            <a:pPr marL="0" indent="0" algn="ctr">
              <a:buNone/>
              <a:defRPr/>
            </a:pPr>
            <a:r>
              <a:rPr lang="en-US" sz="1977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COMPULSORY SECTION — Results, lessons and replication potential</a:t>
            </a:r>
            <a:endParaRPr lang="en-US" sz="2800" dirty="0"/>
          </a:p>
        </p:txBody>
      </p:sp>
      <p:sp>
        <p:nvSpPr>
          <p:cNvPr id="40" name="Text 38">
            <a:extLst>
              <a:ext uri="{FF2B5EF4-FFF2-40B4-BE49-F238E27FC236}">
                <a16:creationId xmlns:a16="http://schemas.microsoft.com/office/drawing/2014/main" id="{663AC90B-3F45-394A-B65E-EBEFD9BB8E1C}"/>
              </a:ext>
            </a:extLst>
          </p:cNvPr>
          <p:cNvSpPr/>
          <p:nvPr/>
        </p:nvSpPr>
        <p:spPr>
          <a:xfrm>
            <a:off x="662005" y="23671939"/>
            <a:ext cx="4747066" cy="3867710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Describe the practical difference made by the CHM or information service.</a:t>
            </a:r>
            <a:endParaRPr lang="en-US" sz="2400" dirty="0"/>
          </a:p>
          <a:p>
            <a:pPr marL="0" indent="0" algn="l">
              <a:buNone/>
              <a:defRPr/>
            </a:pPr>
            <a:endParaRPr lang="en-US" sz="2400" dirty="0"/>
          </a:p>
          <a:p>
            <a:pPr marL="0" indent="0" algn="l">
              <a:buNone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Example: better access, improved coordination, faster reporting, increased use, more contributors, stronger cooperation.</a:t>
            </a:r>
            <a:endParaRPr lang="en-US" sz="2400" dirty="0"/>
          </a:p>
        </p:txBody>
      </p:sp>
      <p:sp>
        <p:nvSpPr>
          <p:cNvPr id="41" name="Text 39">
            <a:extLst>
              <a:ext uri="{FF2B5EF4-FFF2-40B4-BE49-F238E27FC236}">
                <a16:creationId xmlns:a16="http://schemas.microsoft.com/office/drawing/2014/main" id="{5F607021-352B-1F50-E966-EE1FA1ABB012}"/>
              </a:ext>
            </a:extLst>
          </p:cNvPr>
          <p:cNvSpPr/>
          <p:nvPr/>
        </p:nvSpPr>
        <p:spPr>
          <a:xfrm>
            <a:off x="662005" y="23206262"/>
            <a:ext cx="4747066" cy="465678"/>
          </a:xfrm>
          <a:prstGeom prst="rect">
            <a:avLst/>
          </a:prstGeom>
          <a:solidFill>
            <a:srgbClr val="0B8F68"/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changed because of the CHM?</a:t>
            </a:r>
            <a:endParaRPr lang="en-US" sz="2000" dirty="0"/>
          </a:p>
        </p:txBody>
      </p:sp>
      <p:sp>
        <p:nvSpPr>
          <p:cNvPr id="42" name="Text 40">
            <a:extLst>
              <a:ext uri="{FF2B5EF4-FFF2-40B4-BE49-F238E27FC236}">
                <a16:creationId xmlns:a16="http://schemas.microsoft.com/office/drawing/2014/main" id="{8D98F521-B65D-7DDE-5DD6-F22D9A1F906F}"/>
              </a:ext>
            </a:extLst>
          </p:cNvPr>
          <p:cNvSpPr/>
          <p:nvPr/>
        </p:nvSpPr>
        <p:spPr>
          <a:xfrm>
            <a:off x="5764294" y="23671939"/>
            <a:ext cx="4747066" cy="3867710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Share 2–3 lessons from implementation.</a:t>
            </a:r>
            <a:endParaRPr lang="en-US" sz="2400" dirty="0"/>
          </a:p>
          <a:p>
            <a:pPr marL="0" indent="0" algn="l">
              <a:buNone/>
              <a:defRPr/>
            </a:pPr>
            <a:endParaRPr lang="en-US" sz="2400" dirty="0"/>
          </a:p>
          <a:p>
            <a:pPr marL="0" indent="0" algn="l">
              <a:buNone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worked? What was difficult? What would you do differently?</a:t>
            </a:r>
            <a:endParaRPr lang="en-US" sz="2400" dirty="0"/>
          </a:p>
        </p:txBody>
      </p:sp>
      <p:sp>
        <p:nvSpPr>
          <p:cNvPr id="43" name="Text 41">
            <a:extLst>
              <a:ext uri="{FF2B5EF4-FFF2-40B4-BE49-F238E27FC236}">
                <a16:creationId xmlns:a16="http://schemas.microsoft.com/office/drawing/2014/main" id="{E47DD2B7-0B83-411E-FDFC-C490BF65A659}"/>
              </a:ext>
            </a:extLst>
          </p:cNvPr>
          <p:cNvSpPr/>
          <p:nvPr/>
        </p:nvSpPr>
        <p:spPr>
          <a:xfrm>
            <a:off x="5764294" y="23206262"/>
            <a:ext cx="4747066" cy="465678"/>
          </a:xfrm>
          <a:prstGeom prst="rect">
            <a:avLst/>
          </a:prstGeom>
          <a:solidFill>
            <a:srgbClr val="7030A0"/>
          </a:solidFill>
          <a:ln w="12700">
            <a:solidFill>
              <a:srgbClr val="0F6FAE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was learned?</a:t>
            </a:r>
            <a:endParaRPr lang="en-US" sz="2000" dirty="0"/>
          </a:p>
        </p:txBody>
      </p:sp>
      <p:sp>
        <p:nvSpPr>
          <p:cNvPr id="44" name="Text 42">
            <a:extLst>
              <a:ext uri="{FF2B5EF4-FFF2-40B4-BE49-F238E27FC236}">
                <a16:creationId xmlns:a16="http://schemas.microsoft.com/office/drawing/2014/main" id="{E71261A3-0D35-127F-C947-D3B37EE8A2F4}"/>
              </a:ext>
            </a:extLst>
          </p:cNvPr>
          <p:cNvSpPr/>
          <p:nvPr/>
        </p:nvSpPr>
        <p:spPr>
          <a:xfrm>
            <a:off x="10866583" y="23671939"/>
            <a:ext cx="4747066" cy="3867710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Explain what is reusable by others.</a:t>
            </a:r>
            <a:endParaRPr lang="en-US" sz="2400" dirty="0"/>
          </a:p>
          <a:p>
            <a:pPr marL="0" indent="0" algn="l">
              <a:buNone/>
              <a:defRPr/>
            </a:pPr>
            <a:endParaRPr lang="en-US" sz="2400" dirty="0"/>
          </a:p>
          <a:p>
            <a:pPr marL="0" indent="0" algn="l">
              <a:buNone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Example: template, workflow, data model, governance approach, training method, partnership model, interoperability method.</a:t>
            </a:r>
            <a:endParaRPr lang="en-US" sz="2400" dirty="0"/>
          </a:p>
        </p:txBody>
      </p:sp>
      <p:sp>
        <p:nvSpPr>
          <p:cNvPr id="45" name="Text 43">
            <a:extLst>
              <a:ext uri="{FF2B5EF4-FFF2-40B4-BE49-F238E27FC236}">
                <a16:creationId xmlns:a16="http://schemas.microsoft.com/office/drawing/2014/main" id="{22E3D721-E785-B54E-3C09-E9F3D50E0234}"/>
              </a:ext>
            </a:extLst>
          </p:cNvPr>
          <p:cNvSpPr/>
          <p:nvPr/>
        </p:nvSpPr>
        <p:spPr>
          <a:xfrm>
            <a:off x="10866583" y="23206262"/>
            <a:ext cx="4747066" cy="465678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could other Parties adapt?</a:t>
            </a:r>
            <a:endParaRPr lang="en-US" sz="2000" dirty="0"/>
          </a:p>
        </p:txBody>
      </p:sp>
      <p:sp>
        <p:nvSpPr>
          <p:cNvPr id="46" name="Text 44">
            <a:extLst>
              <a:ext uri="{FF2B5EF4-FFF2-40B4-BE49-F238E27FC236}">
                <a16:creationId xmlns:a16="http://schemas.microsoft.com/office/drawing/2014/main" id="{E1835A86-EEFC-6817-70EA-0480756F555C}"/>
              </a:ext>
            </a:extLst>
          </p:cNvPr>
          <p:cNvSpPr/>
          <p:nvPr/>
        </p:nvSpPr>
        <p:spPr>
          <a:xfrm>
            <a:off x="15968872" y="23671939"/>
            <a:ext cx="4747066" cy="3867710"/>
          </a:xfrm>
          <a:prstGeom prst="rect">
            <a:avLst/>
          </a:prstGeom>
          <a:solidFill>
            <a:srgbClr val="FFF5D6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Identify next steps and possible cooperation needs.</a:t>
            </a:r>
            <a:endParaRPr lang="en-US" sz="2400" dirty="0"/>
          </a:p>
          <a:p>
            <a:pPr marL="0" indent="0" algn="l">
              <a:buNone/>
              <a:defRPr/>
            </a:pPr>
            <a:endParaRPr lang="en-US" sz="2400" dirty="0"/>
          </a:p>
          <a:p>
            <a:pPr marL="0" indent="0" algn="l">
              <a:buNone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Example: technical support, capacity-building, funding, data partnerships, regional exchange, interoperability assistance.</a:t>
            </a:r>
            <a:endParaRPr lang="en-US" sz="2400" dirty="0"/>
          </a:p>
        </p:txBody>
      </p:sp>
      <p:sp>
        <p:nvSpPr>
          <p:cNvPr id="47" name="Text 45">
            <a:extLst>
              <a:ext uri="{FF2B5EF4-FFF2-40B4-BE49-F238E27FC236}">
                <a16:creationId xmlns:a16="http://schemas.microsoft.com/office/drawing/2014/main" id="{AA73D28C-89BC-31E5-918B-A1F0D4A08328}"/>
              </a:ext>
            </a:extLst>
          </p:cNvPr>
          <p:cNvSpPr/>
          <p:nvPr/>
        </p:nvSpPr>
        <p:spPr>
          <a:xfrm>
            <a:off x="15968872" y="23206262"/>
            <a:ext cx="4747066" cy="465678"/>
          </a:xfrm>
          <a:prstGeom prst="rect">
            <a:avLst/>
          </a:prstGeom>
          <a:solidFill>
            <a:srgbClr val="D6A23A"/>
          </a:solidFill>
          <a:ln w="12700">
            <a:solidFill>
              <a:srgbClr val="D6A23A"/>
            </a:solidFill>
          </a:ln>
        </p:spPr>
        <p:txBody>
          <a:bodyPr wrap="square" lIns="2286" tIns="2286" rIns="2286" bIns="2286" rtlCol="0" anchor="ctr">
            <a:noAutofit/>
          </a:bodyPr>
          <a:lstStyle/>
          <a:p>
            <a:pPr marL="0" indent="0" algn="l"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support or partnerships are needed next?</a:t>
            </a:r>
            <a:endParaRPr lang="en-US" sz="2000" dirty="0"/>
          </a:p>
        </p:txBody>
      </p:sp>
      <p:sp>
        <p:nvSpPr>
          <p:cNvPr id="48" name="Text 46">
            <a:extLst>
              <a:ext uri="{FF2B5EF4-FFF2-40B4-BE49-F238E27FC236}">
                <a16:creationId xmlns:a16="http://schemas.microsoft.com/office/drawing/2014/main" id="{5DD9E79C-D4C0-2B5C-4DE0-5B49F44F979C}"/>
              </a:ext>
            </a:extLst>
          </p:cNvPr>
          <p:cNvSpPr/>
          <p:nvPr/>
        </p:nvSpPr>
        <p:spPr>
          <a:xfrm>
            <a:off x="18697628" y="27584924"/>
            <a:ext cx="2034457" cy="2037339"/>
          </a:xfrm>
          <a:prstGeom prst="rect">
            <a:avLst/>
          </a:prstGeom>
          <a:solidFill>
            <a:srgbClr val="FFFFFF"/>
          </a:solidFill>
          <a:ln w="12700">
            <a:solidFill>
              <a:srgbClr val="CED9D4"/>
            </a:solidFill>
          </a:ln>
        </p:spPr>
        <p:txBody>
          <a:bodyPr wrap="square" lIns="1270" tIns="1270" rIns="1270" bIns="1270" rtlCol="0" anchor="ctr"/>
          <a:lstStyle/>
          <a:p>
            <a:pPr marL="0" indent="0" algn="ctr">
              <a:buNone/>
              <a:defRPr/>
            </a:pPr>
            <a:r>
              <a:rPr lang="en-US" sz="1200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QR CODE AREA</a:t>
            </a:r>
            <a:endParaRPr lang="en-US" sz="1700" dirty="0"/>
          </a:p>
          <a:p>
            <a:pPr marL="0" indent="0" algn="ctr">
              <a:buNone/>
              <a:defRPr/>
            </a:pPr>
            <a:r>
              <a:rPr lang="en-US" sz="1200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Secretariat use</a:t>
            </a:r>
            <a:endParaRPr lang="en-US" sz="1700" dirty="0"/>
          </a:p>
        </p:txBody>
      </p:sp>
      <p:sp>
        <p:nvSpPr>
          <p:cNvPr id="49" name="Text 47">
            <a:extLst>
              <a:ext uri="{FF2B5EF4-FFF2-40B4-BE49-F238E27FC236}">
                <a16:creationId xmlns:a16="http://schemas.microsoft.com/office/drawing/2014/main" id="{F8F8D2B6-FBC1-BC1A-4686-FD249F9A2751}"/>
              </a:ext>
            </a:extLst>
          </p:cNvPr>
          <p:cNvSpPr/>
          <p:nvPr/>
        </p:nvSpPr>
        <p:spPr>
          <a:xfrm>
            <a:off x="645859" y="27746618"/>
            <a:ext cx="17696546" cy="679113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1200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Footer: Add acknowledgements, partner logos, or a short disclaimer if needed. Keep this area clean and readable. Do not place essential content in the QR area.</a:t>
            </a:r>
            <a:endParaRPr lang="en-US" sz="1700" dirty="0"/>
          </a:p>
        </p:txBody>
      </p:sp>
      <p:sp>
        <p:nvSpPr>
          <p:cNvPr id="50" name="Text 48">
            <a:extLst>
              <a:ext uri="{FF2B5EF4-FFF2-40B4-BE49-F238E27FC236}">
                <a16:creationId xmlns:a16="http://schemas.microsoft.com/office/drawing/2014/main" id="{3F242515-5964-443E-4A69-3F4D2486F1A4}"/>
              </a:ext>
            </a:extLst>
          </p:cNvPr>
          <p:cNvSpPr/>
          <p:nvPr/>
        </p:nvSpPr>
        <p:spPr>
          <a:xfrm>
            <a:off x="645859" y="28684441"/>
            <a:ext cx="17696546" cy="549758"/>
          </a:xfrm>
          <a:prstGeom prst="rect">
            <a:avLst/>
          </a:prstGeom>
          <a:solidFill>
            <a:srgbClr val="E8F6EF"/>
          </a:solidFill>
          <a:ln/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1130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Submission reminder: export this poster slide as a print-ready PDF. Confirm that all images, maps, logos and data can be displayed publicly.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9550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006E1-3575-F58A-CF7C-F604C6B00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C54A88B9-64DE-6DFA-A331-430421D6635D}"/>
              </a:ext>
            </a:extLst>
          </p:cNvPr>
          <p:cNvSpPr/>
          <p:nvPr/>
        </p:nvSpPr>
        <p:spPr>
          <a:xfrm>
            <a:off x="696090" y="16654398"/>
            <a:ext cx="6025669" cy="300096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ECC8EFAD-7FBC-35DF-45F5-8C1FA926692C}"/>
              </a:ext>
            </a:extLst>
          </p:cNvPr>
          <p:cNvSpPr/>
          <p:nvPr/>
        </p:nvSpPr>
        <p:spPr>
          <a:xfrm>
            <a:off x="645859" y="485081"/>
            <a:ext cx="4843945" cy="355726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l">
              <a:buNone/>
              <a:defRPr/>
            </a:pPr>
            <a:r>
              <a:rPr lang="en-US" b="1" dirty="0">
                <a:solidFill>
                  <a:srgbClr val="0B8F6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CHM Knowledge Fair | COP 17</a:t>
            </a:r>
            <a:endParaRPr lang="en-US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F4CE3365-2109-4D4F-7F4A-7D574AE6B800}"/>
              </a:ext>
            </a:extLst>
          </p:cNvPr>
          <p:cNvSpPr/>
          <p:nvPr/>
        </p:nvSpPr>
        <p:spPr>
          <a:xfrm>
            <a:off x="645859" y="873145"/>
            <a:ext cx="4843945" cy="452742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l">
              <a:buNone/>
              <a:defRPr/>
            </a:pPr>
            <a:r>
              <a:rPr lang="en-US" sz="1765" b="1" dirty="0">
                <a:solidFill>
                  <a:srgbClr val="073B3A"/>
                </a:solidFill>
                <a:latin typeface="Arial" pitchFamily="34" charset="0"/>
                <a:cs typeface="Arial" pitchFamily="34" charset="-120"/>
              </a:rPr>
              <a:t>CBD Secretariat </a:t>
            </a:r>
            <a:endParaRPr lang="en-US" sz="25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5A45A6DD-C4B1-F621-C9D1-DB52AD0CBDA7}"/>
              </a:ext>
            </a:extLst>
          </p:cNvPr>
          <p:cNvSpPr/>
          <p:nvPr/>
        </p:nvSpPr>
        <p:spPr>
          <a:xfrm>
            <a:off x="5683562" y="485081"/>
            <a:ext cx="3552226" cy="840807"/>
          </a:xfrm>
          <a:prstGeom prst="rect">
            <a:avLst/>
          </a:prstGeom>
          <a:solidFill>
            <a:srgbClr val="FFFFFF"/>
          </a:solidFill>
          <a:ln w="12700">
            <a:solidFill>
              <a:srgbClr val="CED9D4"/>
            </a:solidFill>
          </a:ln>
        </p:spPr>
        <p:txBody>
          <a:bodyPr wrap="square" lIns="1270" tIns="1270" rIns="1270" bIns="1270" rtlCol="0" anchor="ctr"/>
          <a:lstStyle/>
          <a:p>
            <a:pPr marL="0" indent="0" algn="ctr">
              <a:buNone/>
              <a:defRPr/>
            </a:pPr>
            <a:endParaRPr lang="en-US" sz="17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89C2605-0A6B-E71C-86FA-05D5531643FF}"/>
              </a:ext>
            </a:extLst>
          </p:cNvPr>
          <p:cNvSpPr/>
          <p:nvPr/>
        </p:nvSpPr>
        <p:spPr>
          <a:xfrm>
            <a:off x="18439285" y="485081"/>
            <a:ext cx="2292801" cy="2296049"/>
          </a:xfrm>
          <a:prstGeom prst="rect">
            <a:avLst/>
          </a:prstGeom>
          <a:solidFill>
            <a:srgbClr val="FFFFFF"/>
          </a:solidFill>
          <a:ln w="12700">
            <a:solidFill>
              <a:srgbClr val="CED9D4"/>
            </a:solidFill>
          </a:ln>
        </p:spPr>
        <p:txBody>
          <a:bodyPr wrap="square" lIns="1905" tIns="1905" rIns="1905" bIns="1905" rtlCol="0" anchor="ctr"/>
          <a:lstStyle/>
          <a:p>
            <a:pPr marL="0" indent="0" algn="ctr">
              <a:buNone/>
              <a:defRPr/>
            </a:pPr>
            <a:r>
              <a:rPr lang="en-US" sz="2400" b="1" dirty="0">
                <a:latin typeface="Arial" pitchFamily="34" charset="0"/>
                <a:cs typeface="Arial" pitchFamily="34" charset="-120"/>
              </a:rPr>
              <a:t>SAMPLE </a:t>
            </a:r>
          </a:p>
          <a:p>
            <a:pPr marL="0" indent="0" algn="ctr">
              <a:buNone/>
              <a:defRPr/>
            </a:pPr>
            <a:r>
              <a:rPr lang="en-US" sz="2400" b="1" dirty="0">
                <a:latin typeface="Arial" pitchFamily="34" charset="0"/>
                <a:cs typeface="Arial" pitchFamily="34" charset="-120"/>
              </a:rPr>
              <a:t>POSTER </a:t>
            </a:r>
            <a:endParaRPr lang="en-US" sz="2400" b="1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677BBDDB-1696-924E-D669-1AF1030562F9}"/>
              </a:ext>
            </a:extLst>
          </p:cNvPr>
          <p:cNvSpPr/>
          <p:nvPr/>
        </p:nvSpPr>
        <p:spPr>
          <a:xfrm>
            <a:off x="645859" y="1432907"/>
            <a:ext cx="17696546" cy="1443011"/>
          </a:xfrm>
          <a:prstGeom prst="rect">
            <a:avLst/>
          </a:prstGeom>
          <a:solidFill>
            <a:srgbClr val="002060"/>
          </a:solidFill>
          <a:ln/>
        </p:spPr>
        <p:txBody>
          <a:bodyPr wrap="square" lIns="1905" tIns="1905" rIns="1905" bIns="1905" rtlCol="0" anchor="ctr">
            <a:noAutofit/>
          </a:bodyPr>
          <a:lstStyle/>
          <a:p>
            <a:pPr marL="0" indent="0" algn="ctr"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Improving Knowledge management and Information sharing through CHM portal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7751CD43-F994-81BF-FACA-A4EABA080B2A}"/>
              </a:ext>
            </a:extLst>
          </p:cNvPr>
          <p:cNvSpPr/>
          <p:nvPr/>
        </p:nvSpPr>
        <p:spPr>
          <a:xfrm>
            <a:off x="655602" y="3134628"/>
            <a:ext cx="20043595" cy="680717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>
            <a:noAutofit/>
          </a:bodyPr>
          <a:lstStyle/>
          <a:p>
            <a:pPr marL="0" indent="0" algn="l">
              <a:buNone/>
              <a:defRPr/>
            </a:pPr>
            <a:r>
              <a:rPr lang="en-US" sz="2400" i="1" dirty="0">
                <a:solidFill>
                  <a:schemeClr val="tx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One-sentence summary: This poster will highlights the progress made towards knowledge management and information sharing through the CHM portal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4249D7D0-2B6C-0AA9-6F86-14B69261D442}"/>
              </a:ext>
            </a:extLst>
          </p:cNvPr>
          <p:cNvSpPr/>
          <p:nvPr/>
        </p:nvSpPr>
        <p:spPr>
          <a:xfrm>
            <a:off x="9623304" y="485081"/>
            <a:ext cx="8396172" cy="840807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>
            <a:normAutofit fontScale="92500"/>
          </a:bodyPr>
          <a:lstStyle/>
          <a:p>
            <a:pPr marL="0" indent="0" algn="l">
              <a:buNone/>
              <a:defRPr/>
            </a:pPr>
            <a:r>
              <a:rPr lang="en-US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Poster language: English</a:t>
            </a:r>
            <a:endParaRPr lang="en-US" dirty="0"/>
          </a:p>
          <a:p>
            <a:pPr marL="0" indent="0" algn="l">
              <a:buNone/>
              <a:defRPr/>
            </a:pPr>
            <a:r>
              <a:rPr lang="en-US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Contact: Abhinav Prakash, Information management Officer, abhinav.Prakash@un.org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CHM / website link: https://chm.cbd.int/en/</a:t>
            </a:r>
            <a:endParaRPr lang="en-US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D6066956-FCA1-8800-5982-2812A331F340}"/>
              </a:ext>
            </a:extLst>
          </p:cNvPr>
          <p:cNvSpPr/>
          <p:nvPr/>
        </p:nvSpPr>
        <p:spPr>
          <a:xfrm>
            <a:off x="581273" y="3884382"/>
            <a:ext cx="5489805" cy="291048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/>
          <a:lstStyle/>
          <a:p>
            <a:pPr marL="0" indent="0" algn="l">
              <a:buNone/>
              <a:defRPr/>
            </a:pPr>
            <a:r>
              <a:rPr lang="en-US" sz="1271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Optional theme(s) highlighted — select one or more:</a:t>
            </a:r>
            <a:endParaRPr lang="en-US" sz="18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E855C149-3424-FAAB-1206-1A3381E81386}"/>
              </a:ext>
            </a:extLst>
          </p:cNvPr>
          <p:cNvSpPr/>
          <p:nvPr/>
        </p:nvSpPr>
        <p:spPr>
          <a:xfrm>
            <a:off x="6264836" y="3819705"/>
            <a:ext cx="2066750" cy="388065"/>
          </a:xfrm>
          <a:prstGeom prst="rect">
            <a:avLst/>
          </a:prstGeom>
          <a:solidFill>
            <a:srgbClr val="E8F6EF"/>
          </a:solidFill>
          <a:ln>
            <a:solidFill>
              <a:srgbClr val="E8F6EF">
                <a:alpha val="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1412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Governance</a:t>
            </a:r>
            <a:endParaRPr lang="en-US" sz="200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7AA92B60-42B3-DBAA-8F27-8D75A92B6F64}"/>
              </a:ext>
            </a:extLst>
          </p:cNvPr>
          <p:cNvSpPr/>
          <p:nvPr/>
        </p:nvSpPr>
        <p:spPr>
          <a:xfrm>
            <a:off x="8654515" y="3819705"/>
            <a:ext cx="2777195" cy="388065"/>
          </a:xfrm>
          <a:prstGeom prst="rect">
            <a:avLst/>
          </a:prstGeom>
          <a:solidFill>
            <a:srgbClr val="E8F3FA"/>
          </a:solidFill>
          <a:ln>
            <a:solidFill>
              <a:srgbClr val="E8F3FA">
                <a:alpha val="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1412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Portal / website</a:t>
            </a:r>
            <a:endParaRPr lang="en-US" sz="2000" dirty="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D0182E42-CE0F-8088-A74A-0BC1EF1F2CAC}"/>
              </a:ext>
            </a:extLst>
          </p:cNvPr>
          <p:cNvSpPr/>
          <p:nvPr/>
        </p:nvSpPr>
        <p:spPr>
          <a:xfrm>
            <a:off x="11690054" y="3819705"/>
            <a:ext cx="2066750" cy="388065"/>
          </a:xfrm>
          <a:prstGeom prst="rect">
            <a:avLst/>
          </a:prstGeom>
          <a:solidFill>
            <a:srgbClr val="E8F6EF"/>
          </a:solidFill>
          <a:ln>
            <a:solidFill>
              <a:srgbClr val="E8F6EF">
                <a:alpha val="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1412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Content assets</a:t>
            </a:r>
            <a:endParaRPr lang="en-US" sz="20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B532CFE7-35A4-BF35-E63F-7436ECE85182}"/>
              </a:ext>
            </a:extLst>
          </p:cNvPr>
          <p:cNvSpPr/>
          <p:nvPr/>
        </p:nvSpPr>
        <p:spPr>
          <a:xfrm>
            <a:off x="14338078" y="3819705"/>
            <a:ext cx="2389680" cy="388065"/>
          </a:xfrm>
          <a:prstGeom prst="rect">
            <a:avLst/>
          </a:prstGeom>
          <a:solidFill>
            <a:srgbClr val="E8F3FA"/>
          </a:solidFill>
          <a:ln>
            <a:solidFill>
              <a:srgbClr val="E8F3FA">
                <a:alpha val="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1412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Interoperability</a:t>
            </a:r>
            <a:endParaRPr lang="en-US" sz="20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3CAC3DFF-4042-D9F7-C37B-6EAAFD46E13A}"/>
              </a:ext>
            </a:extLst>
          </p:cNvPr>
          <p:cNvSpPr/>
          <p:nvPr/>
        </p:nvSpPr>
        <p:spPr>
          <a:xfrm>
            <a:off x="16986101" y="3819705"/>
            <a:ext cx="2066750" cy="388065"/>
          </a:xfrm>
          <a:prstGeom prst="rect">
            <a:avLst/>
          </a:prstGeom>
          <a:solidFill>
            <a:srgbClr val="E8F6EF"/>
          </a:solidFill>
          <a:ln>
            <a:solidFill>
              <a:srgbClr val="E8F6EF">
                <a:alpha val="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1412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Engagement</a:t>
            </a:r>
            <a:endParaRPr lang="en-US" sz="20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CA0DCD09-A926-30BE-92A0-1CDB3176A937}"/>
              </a:ext>
            </a:extLst>
          </p:cNvPr>
          <p:cNvSpPr/>
          <p:nvPr/>
        </p:nvSpPr>
        <p:spPr>
          <a:xfrm>
            <a:off x="19311195" y="3819705"/>
            <a:ext cx="1356305" cy="388065"/>
          </a:xfrm>
          <a:prstGeom prst="rect">
            <a:avLst/>
          </a:prstGeom>
          <a:solidFill>
            <a:srgbClr val="E8F3FA"/>
          </a:solidFill>
          <a:ln>
            <a:solidFill>
              <a:srgbClr val="E8F3FA">
                <a:alpha val="0"/>
              </a:srgbClr>
            </a:solidFill>
          </a:ln>
        </p:spPr>
        <p:txBody>
          <a:bodyPr wrap="square" lIns="635" tIns="635" rIns="635" bIns="635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1412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☐ Innovation</a:t>
            </a:r>
            <a:endParaRPr lang="en-US" sz="200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59273CD4-4A87-D560-D8D8-864038C25515}"/>
              </a:ext>
            </a:extLst>
          </p:cNvPr>
          <p:cNvSpPr/>
          <p:nvPr/>
        </p:nvSpPr>
        <p:spPr>
          <a:xfrm>
            <a:off x="668224" y="5096792"/>
            <a:ext cx="6071078" cy="2831254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ctr">
              <a:buNone/>
              <a:defRPr/>
            </a:pPr>
            <a:endParaRPr lang="en-US" sz="2000" dirty="0">
              <a:solidFill>
                <a:srgbClr val="1D2525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CHM / knowledge-management challenge or opportunity was addressed?</a:t>
            </a:r>
            <a:endParaRPr lang="en-US" sz="2000" b="1" dirty="0">
              <a:solidFill>
                <a:schemeClr val="accent1"/>
              </a:solidFill>
            </a:endParaRPr>
          </a:p>
          <a:p>
            <a:pPr marL="0" indent="0" algn="ctr">
              <a:buNone/>
              <a:defRPr/>
            </a:pPr>
            <a:endParaRPr lang="en-US" sz="2300" dirty="0"/>
          </a:p>
          <a:p>
            <a:pPr marL="0" indent="0" algn="ctr">
              <a:buNone/>
              <a:defRPr/>
            </a:pPr>
            <a:r>
              <a:rPr lang="en-US" sz="2400" dirty="0"/>
              <a:t>Disaggregated knowledge and information sources, uncategorized information, </a:t>
            </a: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A0BC536A-5748-4AF2-7EF0-E1EB137C346E}"/>
              </a:ext>
            </a:extLst>
          </p:cNvPr>
          <p:cNvSpPr/>
          <p:nvPr/>
        </p:nvSpPr>
        <p:spPr>
          <a:xfrm>
            <a:off x="668224" y="4631113"/>
            <a:ext cx="6071078" cy="465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73B3A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Challenge or opportunity</a:t>
            </a:r>
            <a:endParaRPr lang="en-US" sz="24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56F281B7-7EBE-2636-9DE8-38A79C33908C}"/>
              </a:ext>
            </a:extLst>
          </p:cNvPr>
          <p:cNvSpPr/>
          <p:nvPr/>
        </p:nvSpPr>
        <p:spPr>
          <a:xfrm>
            <a:off x="718455" y="8660818"/>
            <a:ext cx="6071078" cy="7418200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182880" tIns="2794" rIns="2794" bIns="2794" rtlCol="0" anchor="t">
            <a:normAutofit/>
          </a:bodyPr>
          <a:lstStyle/>
          <a:p>
            <a:pPr marL="0" indent="0" algn="ctr">
              <a:buNone/>
              <a:defRPr/>
            </a:pPr>
            <a:endParaRPr lang="en-US" sz="2000" b="1" dirty="0">
              <a:solidFill>
                <a:schemeClr val="accent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was developed or strengthened?</a:t>
            </a:r>
            <a:endParaRPr lang="en-US" sz="2000" b="1" dirty="0">
              <a:solidFill>
                <a:schemeClr val="accent1"/>
              </a:solidFill>
            </a:endParaRPr>
          </a:p>
          <a:p>
            <a:pPr marL="0" indent="0" algn="ctr">
              <a:buNone/>
              <a:defRPr/>
            </a:pPr>
            <a:endParaRPr lang="en-US" sz="23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cs typeface="Arial" pitchFamily="34" charset="-120"/>
              </a:rPr>
              <a:t>Enhancement of CHM Portal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cs typeface="Arial" pitchFamily="34" charset="-120"/>
              </a:rPr>
              <a:t>Strengthening of Online Reporting Tool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cs typeface="Arial" pitchFamily="34" charset="-120"/>
              </a:rPr>
              <a:t>Development of Bioland Tool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cs typeface="Arial" pitchFamily="34" charset="-120"/>
              </a:rPr>
              <a:t>Strengthening of Taxonomy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cs typeface="Arial" pitchFamily="34" charset="-120"/>
              </a:rPr>
              <a:t>Strengthening of Interoperable</a:t>
            </a: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0B328EDB-D579-CF7F-5FB1-855EBD270591}"/>
              </a:ext>
            </a:extLst>
          </p:cNvPr>
          <p:cNvSpPr/>
          <p:nvPr/>
        </p:nvSpPr>
        <p:spPr>
          <a:xfrm>
            <a:off x="718455" y="8200065"/>
            <a:ext cx="6071078" cy="465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Approach / solution</a:t>
            </a:r>
            <a:endParaRPr lang="en-US" sz="2400" dirty="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3E754E48-2D07-82D6-A9F2-4C97A795197A}"/>
              </a:ext>
            </a:extLst>
          </p:cNvPr>
          <p:cNvSpPr/>
          <p:nvPr/>
        </p:nvSpPr>
        <p:spPr>
          <a:xfrm>
            <a:off x="650681" y="16151457"/>
            <a:ext cx="6071078" cy="465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F6FAE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 Implementation partners</a:t>
            </a:r>
            <a:endParaRPr lang="en-US" sz="2000" dirty="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DE22AAA2-8BBC-26CB-66F7-48BD6E69389A}"/>
              </a:ext>
            </a:extLst>
          </p:cNvPr>
          <p:cNvSpPr/>
          <p:nvPr/>
        </p:nvSpPr>
        <p:spPr>
          <a:xfrm>
            <a:off x="7062232" y="5096791"/>
            <a:ext cx="13659925" cy="11085784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182880" tIns="2794" rIns="2794" bIns="2794" rtlCol="0" anchor="t">
            <a:norm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-120"/>
              </a:rPr>
              <a:t>Replace this placeholder with a screenshot, map, workflow, dashboard, data flow, photo, timeline or diagram.</a:t>
            </a:r>
          </a:p>
          <a:p>
            <a:pPr algn="ctr"/>
            <a:endParaRPr lang="en-US" sz="2000" b="1" dirty="0">
              <a:solidFill>
                <a:schemeClr val="accent1"/>
              </a:solidFill>
              <a:latin typeface="Arial" pitchFamily="34" charset="0"/>
              <a:cs typeface="Arial" pitchFamily="34" charset="-120"/>
            </a:endParaRPr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AF272462-939E-5889-4537-CA1CA7BC739C}"/>
              </a:ext>
            </a:extLst>
          </p:cNvPr>
          <p:cNvSpPr/>
          <p:nvPr/>
        </p:nvSpPr>
        <p:spPr>
          <a:xfrm>
            <a:off x="7062232" y="4631113"/>
            <a:ext cx="13659925" cy="465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Main visual: show the CHM example</a:t>
            </a:r>
            <a:endParaRPr lang="en-US" sz="2400" dirty="0"/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65C58B68-4BAD-92BB-B129-CD8F79E6914D}"/>
              </a:ext>
            </a:extLst>
          </p:cNvPr>
          <p:cNvSpPr/>
          <p:nvPr/>
        </p:nvSpPr>
        <p:spPr>
          <a:xfrm>
            <a:off x="7039867" y="16666585"/>
            <a:ext cx="7233623" cy="3062552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182880" tIns="182880" rIns="2794" bIns="2794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-120"/>
              </a:rPr>
              <a:t>3400 national targets published on ORT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-120"/>
              </a:rPr>
              <a:t>126 national reports published on ORT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-120"/>
              </a:rPr>
              <a:t>700 submissions by parties and partners on CHM portal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-120"/>
              </a:rPr>
              <a:t>200 new organizations registered on CHM portal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-120"/>
              </a:rPr>
              <a:t>3 KM4B workshops organized involving 150 participants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-120"/>
              </a:rPr>
              <a:t>34 Bioland 2.0 portals released </a:t>
            </a:r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CEAED7A7-251A-874B-6347-62C50ACFCCCC}"/>
              </a:ext>
            </a:extLst>
          </p:cNvPr>
          <p:cNvSpPr/>
          <p:nvPr/>
        </p:nvSpPr>
        <p:spPr>
          <a:xfrm>
            <a:off x="7039867" y="16199365"/>
            <a:ext cx="7233624" cy="465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F6FAE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5. Evidence of use / impact</a:t>
            </a:r>
            <a:endParaRPr lang="en-US" sz="2000" dirty="0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90686650-155F-F3B8-00E8-1790FA9CFA91}"/>
              </a:ext>
            </a:extLst>
          </p:cNvPr>
          <p:cNvSpPr/>
          <p:nvPr/>
        </p:nvSpPr>
        <p:spPr>
          <a:xfrm>
            <a:off x="678152" y="20063684"/>
            <a:ext cx="20053933" cy="465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D6A23A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message for other Participants </a:t>
            </a:r>
            <a:endParaRPr lang="en-US" sz="2400" dirty="0"/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DFAD29A7-B112-4B5D-005F-CE6ECDEB35DB}"/>
              </a:ext>
            </a:extLst>
          </p:cNvPr>
          <p:cNvSpPr/>
          <p:nvPr/>
        </p:nvSpPr>
        <p:spPr>
          <a:xfrm>
            <a:off x="14566901" y="16188720"/>
            <a:ext cx="6165185" cy="4656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73B3A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ctr"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6. Useful resources / links</a:t>
            </a:r>
            <a:endParaRPr lang="en-US" sz="2000" dirty="0"/>
          </a:p>
        </p:txBody>
      </p:sp>
      <p:sp>
        <p:nvSpPr>
          <p:cNvPr id="39" name="Text 37">
            <a:extLst>
              <a:ext uri="{FF2B5EF4-FFF2-40B4-BE49-F238E27FC236}">
                <a16:creationId xmlns:a16="http://schemas.microsoft.com/office/drawing/2014/main" id="{975A4226-345E-5D39-67E6-5EBF68D550E8}"/>
              </a:ext>
            </a:extLst>
          </p:cNvPr>
          <p:cNvSpPr/>
          <p:nvPr/>
        </p:nvSpPr>
        <p:spPr>
          <a:xfrm>
            <a:off x="621235" y="21894014"/>
            <a:ext cx="20086226" cy="868193"/>
          </a:xfrm>
          <a:prstGeom prst="rect">
            <a:avLst/>
          </a:prstGeom>
          <a:solidFill>
            <a:srgbClr val="FF5050"/>
          </a:solidFill>
          <a:ln/>
        </p:spPr>
        <p:txBody>
          <a:bodyPr wrap="square" lIns="635" tIns="635" rIns="635" bIns="635" rtlCol="0" anchor="ctr"/>
          <a:lstStyle/>
          <a:p>
            <a:pPr marL="0" indent="0" algn="ctr">
              <a:buNone/>
              <a:defRPr/>
            </a:pPr>
            <a:r>
              <a:rPr lang="en-US" sz="1977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COMPULSORY SECTION — Results, lessons and replication potential</a:t>
            </a:r>
            <a:endParaRPr lang="en-US" sz="2800" dirty="0"/>
          </a:p>
        </p:txBody>
      </p:sp>
      <p:sp>
        <p:nvSpPr>
          <p:cNvPr id="40" name="Text 38">
            <a:extLst>
              <a:ext uri="{FF2B5EF4-FFF2-40B4-BE49-F238E27FC236}">
                <a16:creationId xmlns:a16="http://schemas.microsoft.com/office/drawing/2014/main" id="{36B7120B-106D-3363-2CA6-808630C43142}"/>
              </a:ext>
            </a:extLst>
          </p:cNvPr>
          <p:cNvSpPr/>
          <p:nvPr/>
        </p:nvSpPr>
        <p:spPr>
          <a:xfrm>
            <a:off x="621235" y="23579809"/>
            <a:ext cx="4747066" cy="3613246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0" indent="0" algn="l">
              <a:buNone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Improved accessibility to information submitted by Parties and organizations</a:t>
            </a:r>
            <a:endParaRPr lang="en-US" sz="2400" dirty="0"/>
          </a:p>
        </p:txBody>
      </p:sp>
      <p:sp>
        <p:nvSpPr>
          <p:cNvPr id="41" name="Text 39">
            <a:extLst>
              <a:ext uri="{FF2B5EF4-FFF2-40B4-BE49-F238E27FC236}">
                <a16:creationId xmlns:a16="http://schemas.microsoft.com/office/drawing/2014/main" id="{E2D26F67-A6B8-21B6-6E42-4FFC81CC44B1}"/>
              </a:ext>
            </a:extLst>
          </p:cNvPr>
          <p:cNvSpPr/>
          <p:nvPr/>
        </p:nvSpPr>
        <p:spPr>
          <a:xfrm>
            <a:off x="621235" y="22859667"/>
            <a:ext cx="4747066" cy="563685"/>
          </a:xfrm>
          <a:prstGeom prst="rect">
            <a:avLst/>
          </a:prstGeom>
          <a:solidFill>
            <a:srgbClr val="0B8F68"/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changed because of the CHM?</a:t>
            </a:r>
            <a:endParaRPr lang="en-US" sz="2000" dirty="0"/>
          </a:p>
        </p:txBody>
      </p:sp>
      <p:sp>
        <p:nvSpPr>
          <p:cNvPr id="42" name="Text 40">
            <a:extLst>
              <a:ext uri="{FF2B5EF4-FFF2-40B4-BE49-F238E27FC236}">
                <a16:creationId xmlns:a16="http://schemas.microsoft.com/office/drawing/2014/main" id="{D8872146-9BE3-94CC-8F42-9CC9494CF139}"/>
              </a:ext>
            </a:extLst>
          </p:cNvPr>
          <p:cNvSpPr/>
          <p:nvPr/>
        </p:nvSpPr>
        <p:spPr>
          <a:xfrm>
            <a:off x="5723524" y="23594361"/>
            <a:ext cx="4747066" cy="3598694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342900" indent="-342900">
              <a:buAutoNum type="arabicPeriod"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cs typeface="Arial" pitchFamily="34" charset="-120"/>
              </a:rPr>
              <a:t>Data clean-up and organization is critical for the information to be useful</a:t>
            </a:r>
          </a:p>
          <a:p>
            <a:pPr marL="342900" indent="-342900">
              <a:buAutoNum type="arabicPeriod"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cs typeface="Arial" pitchFamily="34" charset="-120"/>
              </a:rPr>
              <a:t>Training help and capacity building is important to ensure all stakeholders can use the information effectively</a:t>
            </a:r>
          </a:p>
          <a:p>
            <a:pPr marL="342900" indent="-342900">
              <a:buAutoNum type="arabicPeriod"/>
              <a:defRPr/>
            </a:pPr>
            <a:endParaRPr lang="en-US" sz="2400" dirty="0"/>
          </a:p>
        </p:txBody>
      </p:sp>
      <p:sp>
        <p:nvSpPr>
          <p:cNvPr id="43" name="Text 41">
            <a:extLst>
              <a:ext uri="{FF2B5EF4-FFF2-40B4-BE49-F238E27FC236}">
                <a16:creationId xmlns:a16="http://schemas.microsoft.com/office/drawing/2014/main" id="{E586F760-6BA7-2549-88F0-15BE46D9AE4A}"/>
              </a:ext>
            </a:extLst>
          </p:cNvPr>
          <p:cNvSpPr/>
          <p:nvPr/>
        </p:nvSpPr>
        <p:spPr>
          <a:xfrm>
            <a:off x="5723524" y="22859668"/>
            <a:ext cx="4747066" cy="616940"/>
          </a:xfrm>
          <a:prstGeom prst="rect">
            <a:avLst/>
          </a:prstGeom>
          <a:solidFill>
            <a:srgbClr val="7030A0"/>
          </a:solidFill>
          <a:ln w="12700">
            <a:solidFill>
              <a:srgbClr val="0F6FAE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was learned?</a:t>
            </a:r>
            <a:endParaRPr lang="en-US" sz="2000" dirty="0"/>
          </a:p>
        </p:txBody>
      </p:sp>
      <p:sp>
        <p:nvSpPr>
          <p:cNvPr id="44" name="Text 42">
            <a:extLst>
              <a:ext uri="{FF2B5EF4-FFF2-40B4-BE49-F238E27FC236}">
                <a16:creationId xmlns:a16="http://schemas.microsoft.com/office/drawing/2014/main" id="{63536238-5DA4-D74B-2D40-CC1F26A39613}"/>
              </a:ext>
            </a:extLst>
          </p:cNvPr>
          <p:cNvSpPr/>
          <p:nvPr/>
        </p:nvSpPr>
        <p:spPr>
          <a:xfrm>
            <a:off x="10825813" y="23560019"/>
            <a:ext cx="4747066" cy="3633036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342900" indent="-342900">
              <a:buAutoNum type="arabicPeriod"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cs typeface="Arial" pitchFamily="34" charset="-120"/>
              </a:rPr>
              <a:t>The taxonomy framework created by Secretariat can be used by all the Parties and organizations to organized biodiversity related information and knowledge </a:t>
            </a:r>
          </a:p>
        </p:txBody>
      </p:sp>
      <p:sp>
        <p:nvSpPr>
          <p:cNvPr id="45" name="Text 43">
            <a:extLst>
              <a:ext uri="{FF2B5EF4-FFF2-40B4-BE49-F238E27FC236}">
                <a16:creationId xmlns:a16="http://schemas.microsoft.com/office/drawing/2014/main" id="{BA7AC0AD-C053-690F-0F2E-869BEBC2261A}"/>
              </a:ext>
            </a:extLst>
          </p:cNvPr>
          <p:cNvSpPr/>
          <p:nvPr/>
        </p:nvSpPr>
        <p:spPr>
          <a:xfrm>
            <a:off x="10825813" y="22859668"/>
            <a:ext cx="4747066" cy="6169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B8F6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could other Parties adapt?</a:t>
            </a:r>
            <a:endParaRPr lang="en-US" sz="2000" dirty="0"/>
          </a:p>
        </p:txBody>
      </p:sp>
      <p:sp>
        <p:nvSpPr>
          <p:cNvPr id="47" name="Text 45">
            <a:extLst>
              <a:ext uri="{FF2B5EF4-FFF2-40B4-BE49-F238E27FC236}">
                <a16:creationId xmlns:a16="http://schemas.microsoft.com/office/drawing/2014/main" id="{691762F8-91B1-B1BC-5BB6-230D28ED45CE}"/>
              </a:ext>
            </a:extLst>
          </p:cNvPr>
          <p:cNvSpPr/>
          <p:nvPr/>
        </p:nvSpPr>
        <p:spPr>
          <a:xfrm>
            <a:off x="15928102" y="22859667"/>
            <a:ext cx="4747066" cy="616941"/>
          </a:xfrm>
          <a:prstGeom prst="rect">
            <a:avLst/>
          </a:prstGeom>
          <a:solidFill>
            <a:srgbClr val="D6A23A"/>
          </a:solidFill>
          <a:ln w="12700">
            <a:solidFill>
              <a:srgbClr val="D6A23A"/>
            </a:solidFill>
          </a:ln>
        </p:spPr>
        <p:txBody>
          <a:bodyPr wrap="square" lIns="2286" tIns="2286" rIns="2286" bIns="2286" rtlCol="0" anchor="ctr">
            <a:noAutofit/>
          </a:bodyPr>
          <a:lstStyle/>
          <a:p>
            <a:pPr marL="0" indent="0" algn="l"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support or partnerships are needed next?</a:t>
            </a:r>
            <a:endParaRPr lang="en-US" sz="2000" dirty="0"/>
          </a:p>
        </p:txBody>
      </p:sp>
      <p:sp>
        <p:nvSpPr>
          <p:cNvPr id="48" name="Text 46">
            <a:extLst>
              <a:ext uri="{FF2B5EF4-FFF2-40B4-BE49-F238E27FC236}">
                <a16:creationId xmlns:a16="http://schemas.microsoft.com/office/drawing/2014/main" id="{D52CBBBE-A399-13A7-4B98-3A17A1D73651}"/>
              </a:ext>
            </a:extLst>
          </p:cNvPr>
          <p:cNvSpPr/>
          <p:nvPr/>
        </p:nvSpPr>
        <p:spPr>
          <a:xfrm>
            <a:off x="18697628" y="27584924"/>
            <a:ext cx="2034457" cy="2037339"/>
          </a:xfrm>
          <a:prstGeom prst="rect">
            <a:avLst/>
          </a:prstGeom>
          <a:solidFill>
            <a:srgbClr val="FFFFFF"/>
          </a:solidFill>
          <a:ln w="12700">
            <a:solidFill>
              <a:srgbClr val="CED9D4"/>
            </a:solidFill>
          </a:ln>
        </p:spPr>
        <p:txBody>
          <a:bodyPr wrap="square" lIns="1270" tIns="1270" rIns="1270" bIns="1270" rtlCol="0" anchor="ctr"/>
          <a:lstStyle/>
          <a:p>
            <a:pPr marL="0" indent="0" algn="ctr">
              <a:buNone/>
              <a:defRPr/>
            </a:pPr>
            <a:r>
              <a:rPr lang="en-US" sz="1200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QR CODE AREA</a:t>
            </a:r>
            <a:endParaRPr lang="en-US" sz="1700" dirty="0"/>
          </a:p>
          <a:p>
            <a:pPr marL="0" indent="0" algn="ctr">
              <a:buNone/>
              <a:defRPr/>
            </a:pPr>
            <a:r>
              <a:rPr lang="en-US" sz="1200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Secretariat use</a:t>
            </a:r>
            <a:endParaRPr lang="en-US" sz="1700" dirty="0"/>
          </a:p>
        </p:txBody>
      </p:sp>
      <p:sp>
        <p:nvSpPr>
          <p:cNvPr id="49" name="Text 47">
            <a:extLst>
              <a:ext uri="{FF2B5EF4-FFF2-40B4-BE49-F238E27FC236}">
                <a16:creationId xmlns:a16="http://schemas.microsoft.com/office/drawing/2014/main" id="{C5767F45-116B-B560-9F0B-B7BB0E19484E}"/>
              </a:ext>
            </a:extLst>
          </p:cNvPr>
          <p:cNvSpPr/>
          <p:nvPr/>
        </p:nvSpPr>
        <p:spPr>
          <a:xfrm>
            <a:off x="645859" y="27746618"/>
            <a:ext cx="17696546" cy="679113"/>
          </a:xfrm>
          <a:prstGeom prst="rect">
            <a:avLst/>
          </a:prstGeom>
          <a:noFill/>
          <a:ln/>
        </p:spPr>
        <p:txBody>
          <a:bodyPr wrap="square" lIns="1905" tIns="1905" rIns="1905" bIns="1905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1200" dirty="0">
                <a:solidFill>
                  <a:srgbClr val="5E6A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Footer: Add acknowledgements, partner logos, or a short disclaimer if needed. Keep this area clean and readable. Do not place essential content in the QR area.</a:t>
            </a:r>
            <a:endParaRPr lang="en-US" sz="1700" dirty="0"/>
          </a:p>
        </p:txBody>
      </p:sp>
      <p:sp>
        <p:nvSpPr>
          <p:cNvPr id="50" name="Text 48">
            <a:extLst>
              <a:ext uri="{FF2B5EF4-FFF2-40B4-BE49-F238E27FC236}">
                <a16:creationId xmlns:a16="http://schemas.microsoft.com/office/drawing/2014/main" id="{74B7227B-5ECD-C9CF-6F13-1B65E6BCDC4B}"/>
              </a:ext>
            </a:extLst>
          </p:cNvPr>
          <p:cNvSpPr/>
          <p:nvPr/>
        </p:nvSpPr>
        <p:spPr>
          <a:xfrm>
            <a:off x="645859" y="28684441"/>
            <a:ext cx="17696546" cy="549758"/>
          </a:xfrm>
          <a:prstGeom prst="rect">
            <a:avLst/>
          </a:prstGeom>
          <a:solidFill>
            <a:srgbClr val="E8F6EF"/>
          </a:solidFill>
          <a:ln/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l">
              <a:buNone/>
              <a:defRPr/>
            </a:pPr>
            <a:r>
              <a:rPr lang="en-US" sz="1130" b="1" dirty="0">
                <a:solidFill>
                  <a:srgbClr val="073B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Submission reminder: export this poster slide as a print-ready PDF. Confirm that all images, maps, logos and data can be displayed publicly.</a:t>
            </a:r>
            <a:endParaRPr lang="en-US" sz="1600" dirty="0"/>
          </a:p>
        </p:txBody>
      </p:sp>
      <p:pic>
        <p:nvPicPr>
          <p:cNvPr id="51" name="Picture 50" descr="Convention on Biological Diversity">
            <a:extLst>
              <a:ext uri="{FF2B5EF4-FFF2-40B4-BE49-F238E27FC236}">
                <a16:creationId xmlns:a16="http://schemas.microsoft.com/office/drawing/2014/main" id="{C2C4286C-9AFC-763A-544C-BFBE537D5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511" y="538508"/>
            <a:ext cx="1778571" cy="6939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1D711DB-4DFB-2B8A-BF5F-B3565ACD3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040" y="5782373"/>
            <a:ext cx="5717647" cy="311871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B90CE9-DA3A-A8F4-63CE-09C220483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2194" y="5773731"/>
            <a:ext cx="6512723" cy="314764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3674D64-7B22-10F5-F1BE-310441AE52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" b="16828"/>
          <a:stretch>
            <a:fillRect/>
          </a:stretch>
        </p:blipFill>
        <p:spPr>
          <a:xfrm>
            <a:off x="7388244" y="9460275"/>
            <a:ext cx="6063042" cy="362457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75DF40A-DDDA-DE30-EED8-46014196D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92193" y="9180085"/>
            <a:ext cx="6631427" cy="306255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AEA053F1-82C1-7782-31F2-384566DC1C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94156" y="12646832"/>
            <a:ext cx="6631427" cy="317959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0E4546DE-9834-B04C-005F-25B01D7A0E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2039" y="13300192"/>
            <a:ext cx="6092310" cy="258971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58D6C833-212B-025A-BA3B-30ACE169A94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74" t="420" r="-974" b="-420"/>
          <a:stretch>
            <a:fillRect/>
          </a:stretch>
        </p:blipFill>
        <p:spPr>
          <a:xfrm>
            <a:off x="880301" y="11527632"/>
            <a:ext cx="5957519" cy="4459926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04BF603A-D708-8D5F-1110-098480632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32281"/>
          <a:stretch>
            <a:fillRect/>
          </a:stretch>
        </p:blipFill>
        <p:spPr>
          <a:xfrm>
            <a:off x="3491119" y="17137544"/>
            <a:ext cx="2075657" cy="704820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EC99FB20-037D-C3EE-DEC2-A050D3F75065}"/>
              </a:ext>
            </a:extLst>
          </p:cNvPr>
          <p:cNvSpPr txBox="1"/>
          <p:nvPr/>
        </p:nvSpPr>
        <p:spPr>
          <a:xfrm>
            <a:off x="950498" y="1673494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GBIF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ECF54E09-F5D7-FA49-E91D-F45C1FE71B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6227" y="17137544"/>
            <a:ext cx="2075657" cy="95706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8A6D7B0E-195D-2F1B-0A4E-2F6F63580BA5}"/>
              </a:ext>
            </a:extLst>
          </p:cNvPr>
          <p:cNvSpPr txBox="1"/>
          <p:nvPr/>
        </p:nvSpPr>
        <p:spPr>
          <a:xfrm>
            <a:off x="3491119" y="1675041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GEOBON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B4E4243-071E-B653-B9B4-9CF916AE0842}"/>
              </a:ext>
            </a:extLst>
          </p:cNvPr>
          <p:cNvSpPr txBox="1"/>
          <p:nvPr/>
        </p:nvSpPr>
        <p:spPr>
          <a:xfrm>
            <a:off x="950497" y="18025137"/>
            <a:ext cx="211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IUCN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72F9CD71-6109-2253-8F7E-92FA240D968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12816" b="41172"/>
          <a:stretch>
            <a:fillRect/>
          </a:stretch>
        </p:blipFill>
        <p:spPr>
          <a:xfrm>
            <a:off x="926226" y="18368888"/>
            <a:ext cx="2075657" cy="1062121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ACCB8F1-0702-8AD2-E11E-AF187C13D3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91119" y="18553533"/>
            <a:ext cx="2165999" cy="923175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151EAEE4-9EB6-00B2-4999-0CF39ACB8502}"/>
              </a:ext>
            </a:extLst>
          </p:cNvPr>
          <p:cNvSpPr txBox="1"/>
          <p:nvPr/>
        </p:nvSpPr>
        <p:spPr>
          <a:xfrm>
            <a:off x="3491119" y="18041400"/>
            <a:ext cx="211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UNEP WCMC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2D65D15-A286-A393-DE70-1EE34393965B}"/>
              </a:ext>
            </a:extLst>
          </p:cNvPr>
          <p:cNvSpPr/>
          <p:nvPr/>
        </p:nvSpPr>
        <p:spPr>
          <a:xfrm>
            <a:off x="14566901" y="16617135"/>
            <a:ext cx="6165185" cy="31120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250418E4-16C4-A160-392D-EE512976F2FD}"/>
              </a:ext>
            </a:extLst>
          </p:cNvPr>
          <p:cNvSpPr/>
          <p:nvPr/>
        </p:nvSpPr>
        <p:spPr>
          <a:xfrm>
            <a:off x="14645040" y="16885398"/>
            <a:ext cx="1361129" cy="6679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CHM Portal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A602039F-7447-720C-76C7-0E5F19E657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93924" y="17682319"/>
            <a:ext cx="1455701" cy="1423155"/>
          </a:xfrm>
          <a:prstGeom prst="rect">
            <a:avLst/>
          </a:prstGeom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E1D0EF6B-8285-4966-7640-270033A46D92}"/>
              </a:ext>
            </a:extLst>
          </p:cNvPr>
          <p:cNvSpPr/>
          <p:nvPr/>
        </p:nvSpPr>
        <p:spPr>
          <a:xfrm>
            <a:off x="16240067" y="16918100"/>
            <a:ext cx="1361129" cy="6679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ORT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A4D2DB61-6A33-0D5B-1011-F32FED8C42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06185" y="17702538"/>
            <a:ext cx="1428891" cy="1393696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0F11B4FC-F868-CEE1-8B14-4D2AD9F66529}"/>
              </a:ext>
            </a:extLst>
          </p:cNvPr>
          <p:cNvSpPr/>
          <p:nvPr/>
        </p:nvSpPr>
        <p:spPr>
          <a:xfrm>
            <a:off x="14800799" y="17553342"/>
            <a:ext cx="104961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8F3BFDA-0C07-0F0D-4D49-BB03BC144389}"/>
              </a:ext>
            </a:extLst>
          </p:cNvPr>
          <p:cNvSpPr/>
          <p:nvPr/>
        </p:nvSpPr>
        <p:spPr>
          <a:xfrm>
            <a:off x="16395827" y="17553342"/>
            <a:ext cx="104961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79019172-4515-E797-0BE9-5EA5B1BECE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857680" y="17716293"/>
            <a:ext cx="1300532" cy="1318747"/>
          </a:xfrm>
          <a:prstGeom prst="rect">
            <a:avLst/>
          </a:prstGeom>
        </p:spPr>
      </p:pic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F93AA005-50C8-997D-B2BF-D9D5E1380EC8}"/>
              </a:ext>
            </a:extLst>
          </p:cNvPr>
          <p:cNvSpPr/>
          <p:nvPr/>
        </p:nvSpPr>
        <p:spPr>
          <a:xfrm>
            <a:off x="17758720" y="16853621"/>
            <a:ext cx="1361129" cy="6679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CBD Website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962D83C2-C134-8525-77A7-82B1E38A3149}"/>
              </a:ext>
            </a:extLst>
          </p:cNvPr>
          <p:cNvSpPr/>
          <p:nvPr/>
        </p:nvSpPr>
        <p:spPr>
          <a:xfrm>
            <a:off x="17954889" y="17540325"/>
            <a:ext cx="104961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1B9E9285-1332-A69D-3086-22EB8AA32027}"/>
              </a:ext>
            </a:extLst>
          </p:cNvPr>
          <p:cNvSpPr/>
          <p:nvPr/>
        </p:nvSpPr>
        <p:spPr>
          <a:xfrm>
            <a:off x="645859" y="20615664"/>
            <a:ext cx="20003702" cy="1054001"/>
          </a:xfrm>
          <a:prstGeom prst="roundRect">
            <a:avLst>
              <a:gd name="adj" fmla="val 7535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64FAED5-24B9-DDFE-7E3C-806614397782}"/>
              </a:ext>
            </a:extLst>
          </p:cNvPr>
          <p:cNvSpPr txBox="1"/>
          <p:nvPr/>
        </p:nvSpPr>
        <p:spPr>
          <a:xfrm>
            <a:off x="796254" y="20757830"/>
            <a:ext cx="3336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Strategic alignment with KMGBF goals and targets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525FA8F-8A91-C90B-B21D-29B45BC509BF}"/>
              </a:ext>
            </a:extLst>
          </p:cNvPr>
          <p:cNvSpPr txBox="1"/>
          <p:nvPr/>
        </p:nvSpPr>
        <p:spPr>
          <a:xfrm>
            <a:off x="4644334" y="20770728"/>
            <a:ext cx="4310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Focused partnerships to build on shared expertise and experience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EB9ED17D-D8A2-157A-C4BB-BD4772674967}"/>
              </a:ext>
            </a:extLst>
          </p:cNvPr>
          <p:cNvCxnSpPr/>
          <p:nvPr/>
        </p:nvCxnSpPr>
        <p:spPr>
          <a:xfrm>
            <a:off x="4142994" y="20884441"/>
            <a:ext cx="0" cy="5164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52CFBC0-6AEF-0A6C-6887-6DA427C2FE1C}"/>
              </a:ext>
            </a:extLst>
          </p:cNvPr>
          <p:cNvCxnSpPr/>
          <p:nvPr/>
        </p:nvCxnSpPr>
        <p:spPr>
          <a:xfrm>
            <a:off x="8787400" y="20853775"/>
            <a:ext cx="0" cy="5164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A70409BE-2F10-7BD5-E520-36AE8FA085E2}"/>
              </a:ext>
            </a:extLst>
          </p:cNvPr>
          <p:cNvSpPr txBox="1"/>
          <p:nvPr/>
        </p:nvSpPr>
        <p:spPr>
          <a:xfrm>
            <a:off x="9254592" y="20770728"/>
            <a:ext cx="4310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User centric design for improved user experience and accessibility 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E754FF3-475F-51B7-6D10-78D5A4EF54F4}"/>
              </a:ext>
            </a:extLst>
          </p:cNvPr>
          <p:cNvCxnSpPr/>
          <p:nvPr/>
        </p:nvCxnSpPr>
        <p:spPr>
          <a:xfrm>
            <a:off x="13461214" y="20900614"/>
            <a:ext cx="0" cy="5164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D283FA73-46E8-1B42-2A8C-BC221CB0832B}"/>
              </a:ext>
            </a:extLst>
          </p:cNvPr>
          <p:cNvSpPr txBox="1"/>
          <p:nvPr/>
        </p:nvSpPr>
        <p:spPr>
          <a:xfrm>
            <a:off x="14026791" y="20818793"/>
            <a:ext cx="5833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Consistent application of meta-tags and taxonomy for information findability and discoverability </a:t>
            </a:r>
          </a:p>
        </p:txBody>
      </p:sp>
      <p:sp>
        <p:nvSpPr>
          <p:cNvPr id="148" name="Text 42">
            <a:extLst>
              <a:ext uri="{FF2B5EF4-FFF2-40B4-BE49-F238E27FC236}">
                <a16:creationId xmlns:a16="http://schemas.microsoft.com/office/drawing/2014/main" id="{04D37427-FFA2-5730-3A49-E50937C59C68}"/>
              </a:ext>
            </a:extLst>
          </p:cNvPr>
          <p:cNvSpPr/>
          <p:nvPr/>
        </p:nvSpPr>
        <p:spPr>
          <a:xfrm>
            <a:off x="15868787" y="23633401"/>
            <a:ext cx="4747066" cy="3633036"/>
          </a:xfrm>
          <a:prstGeom prst="rect">
            <a:avLst/>
          </a:prstGeom>
          <a:solidFill>
            <a:srgbClr val="FFFFFF"/>
          </a:solidFill>
          <a:ln w="15240">
            <a:solidFill>
              <a:srgbClr val="CED9D4"/>
            </a:solidFill>
          </a:ln>
        </p:spPr>
        <p:txBody>
          <a:bodyPr wrap="square" lIns="2794" tIns="2794" rIns="2794" bIns="2794" rtlCol="0" anchor="t">
            <a:normAutofit/>
          </a:bodyPr>
          <a:lstStyle/>
          <a:p>
            <a:pPr marL="457200" indent="-457200">
              <a:buAutoNum type="arabicPeriod"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cs typeface="Arial" pitchFamily="34" charset="-120"/>
              </a:rPr>
              <a:t>Further adoption and use of Bioland 2.0 by Parties</a:t>
            </a:r>
          </a:p>
          <a:p>
            <a:pPr marL="457200" indent="-457200">
              <a:buAutoNum type="arabicPeriod"/>
              <a:defRPr/>
            </a:pPr>
            <a:r>
              <a:rPr lang="en-US" sz="2400" dirty="0">
                <a:solidFill>
                  <a:srgbClr val="1D2525"/>
                </a:solidFill>
                <a:latin typeface="Arial" pitchFamily="34" charset="0"/>
                <a:cs typeface="Arial" pitchFamily="34" charset="-120"/>
              </a:rPr>
              <a:t>Development of APIs by relevant organizations for data sharing with the Secretariat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D068318-F7D8-87DF-4444-84A209359E6A}"/>
              </a:ext>
            </a:extLst>
          </p:cNvPr>
          <p:cNvSpPr/>
          <p:nvPr/>
        </p:nvSpPr>
        <p:spPr>
          <a:xfrm rot="18678657">
            <a:off x="1309965" y="13391831"/>
            <a:ext cx="17079685" cy="2509965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bg1"/>
                </a:solidFill>
              </a:rPr>
              <a:t>This is an Example</a:t>
            </a:r>
          </a:p>
        </p:txBody>
      </p:sp>
    </p:spTree>
    <p:extLst>
      <p:ext uri="{BB962C8B-B14F-4D97-AF65-F5344CB8AC3E}">
        <p14:creationId xmlns:p14="http://schemas.microsoft.com/office/powerpoint/2010/main" val="1456916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06bed3f-efae-4d70-a15b-866bb27c918d}" enabled="1" method="Privileged" siteId="{0f9e35db-544f-4f60-bdcc-5ea416e6dc7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2137</Words>
  <Application>Microsoft Office PowerPoint</Application>
  <PresentationFormat>Custom</PresentationFormat>
  <Paragraphs>239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Convention on Biological Diversity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CHM Knowledge Fair A0 Poster Template</dc:title>
  <dc:subject>CHM Knowledge Fair A0 poster template</dc:subject>
  <dc:creator>Secretariat of the Convention on Biological Diversity</dc:creator>
  <cp:lastModifiedBy>Abhinav Prakash</cp:lastModifiedBy>
  <cp:revision>12</cp:revision>
  <dcterms:created xsi:type="dcterms:W3CDTF">2026-06-15T14:41:54Z</dcterms:created>
  <dcterms:modified xsi:type="dcterms:W3CDTF">2026-06-19T15:36:15Z</dcterms:modified>
</cp:coreProperties>
</file>