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5"/>
  </p:notesMasterIdLst>
  <p:sldIdLst>
    <p:sldId id="256" r:id="rId2"/>
    <p:sldId id="427" r:id="rId3"/>
    <p:sldId id="429" r:id="rId4"/>
    <p:sldId id="257" r:id="rId5"/>
    <p:sldId id="430" r:id="rId6"/>
    <p:sldId id="434" r:id="rId7"/>
    <p:sldId id="448" r:id="rId8"/>
    <p:sldId id="319" r:id="rId9"/>
    <p:sldId id="259" r:id="rId10"/>
    <p:sldId id="307" r:id="rId11"/>
    <p:sldId id="362" r:id="rId12"/>
    <p:sldId id="360" r:id="rId13"/>
    <p:sldId id="310" r:id="rId14"/>
    <p:sldId id="308" r:id="rId15"/>
    <p:sldId id="313" r:id="rId16"/>
    <p:sldId id="273" r:id="rId17"/>
    <p:sldId id="353" r:id="rId18"/>
    <p:sldId id="312" r:id="rId19"/>
    <p:sldId id="408" r:id="rId20"/>
    <p:sldId id="449" r:id="rId21"/>
    <p:sldId id="306" r:id="rId22"/>
    <p:sldId id="410" r:id="rId23"/>
    <p:sldId id="315" r:id="rId24"/>
    <p:sldId id="317" r:id="rId25"/>
    <p:sldId id="322" r:id="rId26"/>
    <p:sldId id="316" r:id="rId27"/>
    <p:sldId id="272" r:id="rId28"/>
    <p:sldId id="411" r:id="rId29"/>
    <p:sldId id="323" r:id="rId30"/>
    <p:sldId id="361" r:id="rId31"/>
    <p:sldId id="321" r:id="rId32"/>
    <p:sldId id="305" r:id="rId33"/>
    <p:sldId id="441" r:id="rId34"/>
    <p:sldId id="382" r:id="rId35"/>
    <p:sldId id="325" r:id="rId36"/>
    <p:sldId id="326" r:id="rId37"/>
    <p:sldId id="328" r:id="rId38"/>
    <p:sldId id="405" r:id="rId39"/>
    <p:sldId id="442" r:id="rId40"/>
    <p:sldId id="400" r:id="rId41"/>
    <p:sldId id="416" r:id="rId42"/>
    <p:sldId id="373" r:id="rId43"/>
    <p:sldId id="415" r:id="rId44"/>
    <p:sldId id="352" r:id="rId45"/>
    <p:sldId id="443" r:id="rId46"/>
    <p:sldId id="329" r:id="rId47"/>
    <p:sldId id="422" r:id="rId48"/>
    <p:sldId id="423" r:id="rId49"/>
    <p:sldId id="424" r:id="rId50"/>
    <p:sldId id="331" r:id="rId51"/>
    <p:sldId id="363" r:id="rId52"/>
    <p:sldId id="332" r:id="rId53"/>
    <p:sldId id="333" r:id="rId54"/>
    <p:sldId id="334" r:id="rId55"/>
    <p:sldId id="330" r:id="rId56"/>
    <p:sldId id="298" r:id="rId57"/>
    <p:sldId id="364" r:id="rId58"/>
    <p:sldId id="367" r:id="rId59"/>
    <p:sldId id="372" r:id="rId60"/>
    <p:sldId id="399" r:id="rId61"/>
    <p:sldId id="398" r:id="rId62"/>
    <p:sldId id="444" r:id="rId63"/>
    <p:sldId id="381" r:id="rId64"/>
    <p:sldId id="337" r:id="rId65"/>
    <p:sldId id="297" r:id="rId66"/>
    <p:sldId id="366" r:id="rId67"/>
    <p:sldId id="339" r:id="rId68"/>
    <p:sldId id="354" r:id="rId69"/>
    <p:sldId id="341" r:id="rId70"/>
    <p:sldId id="345" r:id="rId71"/>
    <p:sldId id="402" r:id="rId72"/>
    <p:sldId id="401" r:id="rId73"/>
    <p:sldId id="432" r:id="rId74"/>
    <p:sldId id="406" r:id="rId75"/>
    <p:sldId id="397" r:id="rId76"/>
    <p:sldId id="413" r:id="rId77"/>
    <p:sldId id="414" r:id="rId78"/>
    <p:sldId id="344" r:id="rId79"/>
    <p:sldId id="368" r:id="rId80"/>
    <p:sldId id="393" r:id="rId81"/>
    <p:sldId id="394" r:id="rId82"/>
    <p:sldId id="445" r:id="rId83"/>
    <p:sldId id="425" r:id="rId84"/>
    <p:sldId id="426" r:id="rId85"/>
    <p:sldId id="433" r:id="rId86"/>
    <p:sldId id="446" r:id="rId87"/>
    <p:sldId id="346" r:id="rId88"/>
    <p:sldId id="347" r:id="rId89"/>
    <p:sldId id="412" r:id="rId90"/>
    <p:sldId id="300" r:id="rId91"/>
    <p:sldId id="301" r:id="rId92"/>
    <p:sldId id="348" r:id="rId93"/>
    <p:sldId id="378" r:id="rId94"/>
    <p:sldId id="349" r:id="rId95"/>
    <p:sldId id="350" r:id="rId96"/>
    <p:sldId id="356" r:id="rId97"/>
    <p:sldId id="376" r:id="rId98"/>
    <p:sldId id="450" r:id="rId99"/>
    <p:sldId id="431" r:id="rId100"/>
    <p:sldId id="261" r:id="rId101"/>
    <p:sldId id="403" r:id="rId102"/>
    <p:sldId id="404" r:id="rId103"/>
    <p:sldId id="282" r:id="rId104"/>
  </p:sldIdLst>
  <p:sldSz cx="9144000" cy="6858000" type="screen4x3"/>
  <p:notesSz cx="7315200" cy="96012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a:srgbClr val="DDDDDD"/>
    <a:srgbClr val="C0C0C0"/>
    <a:srgbClr val="D9D9C5"/>
    <a:srgbClr val="FFFF00"/>
    <a:srgbClr val="EC5A56"/>
    <a:srgbClr val="FFC00D"/>
    <a:srgbClr val="EC56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38" autoAdjust="0"/>
    <p:restoredTop sz="89171" autoAdjust="0"/>
  </p:normalViewPr>
  <p:slideViewPr>
    <p:cSldViewPr snapToGrid="0">
      <p:cViewPr>
        <p:scale>
          <a:sx n="80" d="100"/>
          <a:sy n="80" d="100"/>
        </p:scale>
        <p:origin x="-2550" y="-1008"/>
      </p:cViewPr>
      <p:guideLst>
        <p:guide orient="horz"/>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5858"/>
    </p:cViewPr>
  </p:sorterViewPr>
  <p:notesViewPr>
    <p:cSldViewPr snapToGrid="0">
      <p:cViewPr varScale="1">
        <p:scale>
          <a:sx n="54" d="100"/>
          <a:sy n="54" d="100"/>
        </p:scale>
        <p:origin x="-1770" y="-102"/>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l" defTabSz="966788">
              <a:defRPr sz="1300">
                <a:latin typeface="Arial" pitchFamily="34" charset="0"/>
              </a:defRPr>
            </a:lvl1pPr>
          </a:lstStyle>
          <a:p>
            <a:pPr>
              <a:defRPr/>
            </a:pPr>
            <a:endParaRPr lang="en-US"/>
          </a:p>
        </p:txBody>
      </p:sp>
      <p:sp>
        <p:nvSpPr>
          <p:cNvPr id="4099" name="Rectangle 3"/>
          <p:cNvSpPr>
            <a:spLocks noGrp="1" noChangeArrowheads="1"/>
          </p:cNvSpPr>
          <p:nvPr>
            <p:ph type="dt" idx="1"/>
          </p:nvPr>
        </p:nvSpPr>
        <p:spPr bwMode="auto">
          <a:xfrm>
            <a:off x="4143375"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sz="1300">
                <a:latin typeface="Arial" pitchFamily="34" charset="0"/>
              </a:defRPr>
            </a:lvl1pPr>
          </a:lstStyle>
          <a:p>
            <a:pPr>
              <a:defRPr/>
            </a:pPr>
            <a:endParaRPr lang="en-US"/>
          </a:p>
        </p:txBody>
      </p:sp>
      <p:sp>
        <p:nvSpPr>
          <p:cNvPr id="107524"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l" defTabSz="966788">
              <a:defRPr sz="1300">
                <a:latin typeface="Arial" pitchFamily="34" charset="0"/>
              </a:defRPr>
            </a:lvl1pPr>
          </a:lstStyle>
          <a:p>
            <a:pPr>
              <a:defRPr/>
            </a:pPr>
            <a:endParaRPr lang="en-US"/>
          </a:p>
        </p:txBody>
      </p:sp>
      <p:sp>
        <p:nvSpPr>
          <p:cNvPr id="4103"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sz="1300">
                <a:latin typeface="Arial" pitchFamily="34" charset="0"/>
              </a:defRPr>
            </a:lvl1pPr>
          </a:lstStyle>
          <a:p>
            <a:pPr>
              <a:defRPr/>
            </a:pPr>
            <a:fld id="{B9085526-9457-4C65-BE57-1C6BE232F213}" type="slidenum">
              <a:rPr lang="en-US"/>
              <a:pPr>
                <a:defRPr/>
              </a:pPr>
              <a:t>‹N°›</a:t>
            </a:fld>
            <a:endParaRPr lang="en-US"/>
          </a:p>
        </p:txBody>
      </p:sp>
    </p:spTree>
    <p:extLst>
      <p:ext uri="{BB962C8B-B14F-4D97-AF65-F5344CB8AC3E}">
        <p14:creationId xmlns:p14="http://schemas.microsoft.com/office/powerpoint/2010/main" val="126763536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E9B8BB78-09F6-4400-B4DB-9B88F7D34F52}" type="slidenum">
              <a:rPr lang="en-US" smtClean="0"/>
              <a:pPr eaLnBrk="1" hangingPunct="1"/>
              <a:t>1</a:t>
            </a:fld>
            <a:endParaRPr lang="en-US"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774FA24-E0C7-45E6-A202-42F0338BBBFE}" type="slidenum">
              <a:rPr lang="en-US" sz="1300"/>
              <a:pPr algn="r" eaLnBrk="1" hangingPunct="1"/>
              <a:t>10</a:t>
            </a:fld>
            <a:endParaRPr lang="en-US" sz="130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8BB59FB8-8E4D-4743-898F-C05D582DD0A8}" type="slidenum">
              <a:rPr lang="en-US" smtClean="0"/>
              <a:pPr eaLnBrk="1" hangingPunct="1"/>
              <a:t>100</a:t>
            </a:fld>
            <a:endParaRPr lang="en-US" smtClean="0"/>
          </a:p>
        </p:txBody>
      </p:sp>
      <p:sp>
        <p:nvSpPr>
          <p:cNvPr id="209923" name="Rectangle 2"/>
          <p:cNvSpPr>
            <a:spLocks noGrp="1" noRot="1" noChangeAspect="1" noChangeArrowheads="1" noTextEdit="1"/>
          </p:cNvSpPr>
          <p:nvPr>
            <p:ph type="sldImg"/>
          </p:nvPr>
        </p:nvSpPr>
        <p:spPr>
          <a:ln/>
        </p:spPr>
      </p:sp>
      <p:sp>
        <p:nvSpPr>
          <p:cNvPr id="2099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B088B155-B562-46E2-AAC3-182473348C54}" type="slidenum">
              <a:rPr lang="en-US" sz="1300"/>
              <a:pPr algn="r" eaLnBrk="1" hangingPunct="1"/>
              <a:t>101</a:t>
            </a:fld>
            <a:endParaRPr lang="en-US" sz="1300"/>
          </a:p>
        </p:txBody>
      </p:sp>
      <p:sp>
        <p:nvSpPr>
          <p:cNvPr id="210947" name="Rectangle 2"/>
          <p:cNvSpPr>
            <a:spLocks noGrp="1" noRot="1" noChangeAspect="1" noChangeArrowheads="1" noTextEdit="1"/>
          </p:cNvSpPr>
          <p:nvPr>
            <p:ph type="sldImg"/>
          </p:nvPr>
        </p:nvSpPr>
        <p:spPr>
          <a:ln/>
        </p:spPr>
      </p:sp>
      <p:sp>
        <p:nvSpPr>
          <p:cNvPr id="210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B67BA25C-A4E4-407B-A580-8BDB25C334EA}" type="slidenum">
              <a:rPr lang="en-US" sz="1300"/>
              <a:pPr algn="r" eaLnBrk="1" hangingPunct="1"/>
              <a:t>102</a:t>
            </a:fld>
            <a:endParaRPr lang="en-US" sz="1300"/>
          </a:p>
        </p:txBody>
      </p:sp>
      <p:sp>
        <p:nvSpPr>
          <p:cNvPr id="211971" name="Rectangle 2"/>
          <p:cNvSpPr>
            <a:spLocks noGrp="1" noRot="1" noChangeAspect="1" noChangeArrowheads="1" noTextEdit="1"/>
          </p:cNvSpPr>
          <p:nvPr>
            <p:ph type="sldImg"/>
          </p:nvPr>
        </p:nvSpPr>
        <p:spPr>
          <a:ln/>
        </p:spPr>
      </p:sp>
      <p:sp>
        <p:nvSpPr>
          <p:cNvPr id="211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6C702DAE-EC93-42A0-A21D-96515C63FFF7}" type="slidenum">
              <a:rPr lang="en-US" smtClean="0"/>
              <a:pPr eaLnBrk="1" hangingPunct="1"/>
              <a:t>103</a:t>
            </a:fld>
            <a:endParaRPr lang="en-US" smtClean="0"/>
          </a:p>
        </p:txBody>
      </p:sp>
      <p:sp>
        <p:nvSpPr>
          <p:cNvPr id="212995" name="Rectangle 2"/>
          <p:cNvSpPr>
            <a:spLocks noGrp="1" noRot="1" noChangeAspect="1" noChangeArrowheads="1" noTextEdit="1"/>
          </p:cNvSpPr>
          <p:nvPr>
            <p:ph type="sldImg"/>
          </p:nvPr>
        </p:nvSpPr>
        <p:spPr>
          <a:ln/>
        </p:spPr>
      </p:sp>
      <p:sp>
        <p:nvSpPr>
          <p:cNvPr id="2129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2DC2D8B4-D1EE-4235-A782-F51561B5A600}" type="slidenum">
              <a:rPr lang="en-US" sz="1300"/>
              <a:pPr algn="r" eaLnBrk="1" hangingPunct="1"/>
              <a:t>11</a:t>
            </a:fld>
            <a:endParaRPr lang="en-US" sz="130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8EADC6F-B9EE-4B6D-8005-AF5E2759D131}" type="slidenum">
              <a:rPr lang="en-US" sz="1300"/>
              <a:pPr algn="r" eaLnBrk="1" hangingPunct="1"/>
              <a:t>12</a:t>
            </a:fld>
            <a:endParaRPr lang="en-US" sz="1300"/>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A8BF9B0-DAF4-4EBD-A707-2A89406744DA}" type="slidenum">
              <a:rPr lang="en-US" sz="1300"/>
              <a:pPr algn="r" eaLnBrk="1" hangingPunct="1"/>
              <a:t>13</a:t>
            </a:fld>
            <a:endParaRPr lang="en-US" sz="1300"/>
          </a:p>
        </p:txBody>
      </p:sp>
      <p:sp>
        <p:nvSpPr>
          <p:cNvPr id="120835" name="Rectangle 2"/>
          <p:cNvSpPr>
            <a:spLocks noGrp="1" noRot="1" noChangeAspect="1" noChangeArrowheads="1" noTextEdit="1"/>
          </p:cNvSpPr>
          <p:nvPr>
            <p:ph type="sldImg"/>
          </p:nvPr>
        </p:nvSpPr>
        <p:spPr>
          <a:ln/>
        </p:spPr>
      </p:sp>
      <p:sp>
        <p:nvSpPr>
          <p:cNvPr id="120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5A45C34E-04AC-4A1F-9668-04FEF8C2FFB2}" type="slidenum">
              <a:rPr lang="en-US" sz="1300"/>
              <a:pPr algn="r" eaLnBrk="1" hangingPunct="1"/>
              <a:t>14</a:t>
            </a:fld>
            <a:endParaRPr lang="en-US" sz="1300"/>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571E8076-E093-4CDD-8B24-791D046E5268}" type="slidenum">
              <a:rPr lang="en-US" sz="1300"/>
              <a:pPr algn="r" eaLnBrk="1" hangingPunct="1"/>
              <a:t>15</a:t>
            </a:fld>
            <a:endParaRPr lang="en-US" sz="130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EB8D50B5-FD3A-4879-AE08-FBB0904D968A}" type="slidenum">
              <a:rPr lang="en-US" smtClean="0"/>
              <a:pPr eaLnBrk="1" hangingPunct="1"/>
              <a:t>16</a:t>
            </a:fld>
            <a:endParaRPr lang="en-US" smtClean="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BFA17316-4921-4A52-BA4B-A129E2F73BD6}" type="slidenum">
              <a:rPr lang="en-US" sz="1300"/>
              <a:pPr algn="r" eaLnBrk="1" hangingPunct="1"/>
              <a:t>17</a:t>
            </a:fld>
            <a:endParaRPr lang="en-US" sz="130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078EFC7B-E137-4C97-B179-68CC25A5C192}" type="slidenum">
              <a:rPr lang="en-US" sz="1300"/>
              <a:pPr algn="r" eaLnBrk="1" hangingPunct="1"/>
              <a:t>18</a:t>
            </a:fld>
            <a:endParaRPr lang="en-US" sz="130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185CF36-4122-4FBC-BA9B-CE034C59449A}" type="slidenum">
              <a:rPr lang="en-US" sz="1300"/>
              <a:pPr algn="r" eaLnBrk="1" hangingPunct="1"/>
              <a:t>19</a:t>
            </a:fld>
            <a:endParaRPr lang="en-US" sz="1300"/>
          </a:p>
        </p:txBody>
      </p:sp>
      <p:sp>
        <p:nvSpPr>
          <p:cNvPr id="126979" name="Rectangle 2"/>
          <p:cNvSpPr>
            <a:spLocks noGrp="1" noRot="1" noChangeAspect="1" noChangeArrowheads="1" noTextEdit="1"/>
          </p:cNvSpPr>
          <p:nvPr>
            <p:ph type="sldImg"/>
          </p:nvPr>
        </p:nvSpPr>
        <p:spPr>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993D5AB-2CBF-494A-8554-DBB61004E8DF}" type="slidenum">
              <a:rPr lang="en-US" sz="1300"/>
              <a:pPr algn="r" eaLnBrk="1" hangingPunct="1"/>
              <a:t>2</a:t>
            </a:fld>
            <a:endParaRPr lang="en-US" sz="130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4F9BB70B-8B54-4EDB-BCF2-ECCAC449269C}" type="slidenum">
              <a:rPr lang="en-US" sz="1300">
                <a:cs typeface="Arial" charset="0"/>
              </a:rPr>
              <a:pPr algn="r" eaLnBrk="1" hangingPunct="1"/>
              <a:t>20</a:t>
            </a:fld>
            <a:endParaRPr lang="en-US" sz="1300">
              <a:cs typeface="Arial" charset="0"/>
            </a:endParaRPr>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F09945F-79F2-4844-9857-F30200F599A1}" type="slidenum">
              <a:rPr lang="en-US" sz="1300"/>
              <a:pPr algn="r" eaLnBrk="1" hangingPunct="1"/>
              <a:t>21</a:t>
            </a:fld>
            <a:endParaRPr lang="en-US" sz="130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A29A967E-AE45-457F-BD21-19026D49B8CD}" type="slidenum">
              <a:rPr lang="en-US" sz="1300"/>
              <a:pPr algn="r" eaLnBrk="1" hangingPunct="1"/>
              <a:t>22</a:t>
            </a:fld>
            <a:endParaRPr lang="en-US" sz="1300"/>
          </a:p>
        </p:txBody>
      </p:sp>
      <p:sp>
        <p:nvSpPr>
          <p:cNvPr id="130051" name="Rectangle 2"/>
          <p:cNvSpPr>
            <a:spLocks noGrp="1" noRot="1" noChangeAspect="1" noChangeArrowheads="1" noTextEdit="1"/>
          </p:cNvSpPr>
          <p:nvPr>
            <p:ph type="sldImg"/>
          </p:nvPr>
        </p:nvSpPr>
        <p:spPr>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07CF4CDF-8171-422A-9A7B-96980285B2A4}" type="slidenum">
              <a:rPr lang="en-US" sz="1300"/>
              <a:pPr algn="r" eaLnBrk="1" hangingPunct="1"/>
              <a:t>23</a:t>
            </a:fld>
            <a:endParaRPr lang="en-US" sz="1300"/>
          </a:p>
        </p:txBody>
      </p:sp>
      <p:sp>
        <p:nvSpPr>
          <p:cNvPr id="131075" name="Rectangle 2"/>
          <p:cNvSpPr>
            <a:spLocks noGrp="1" noRot="1" noChangeAspect="1" noChangeArrowheads="1" noTextEdit="1"/>
          </p:cNvSpPr>
          <p:nvPr>
            <p:ph type="sldImg"/>
          </p:nvPr>
        </p:nvSpPr>
        <p:spPr>
          <a:ln/>
        </p:spPr>
      </p:sp>
      <p:sp>
        <p:nvSpPr>
          <p:cNvPr id="131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8A5AC1EF-56E4-4486-AEB2-E0696FF33034}" type="slidenum">
              <a:rPr lang="en-US" sz="1300"/>
              <a:pPr algn="r" eaLnBrk="1" hangingPunct="1"/>
              <a:t>24</a:t>
            </a:fld>
            <a:endParaRPr lang="en-US" sz="1300"/>
          </a:p>
        </p:txBody>
      </p:sp>
      <p:sp>
        <p:nvSpPr>
          <p:cNvPr id="132099" name="Rectangle 2"/>
          <p:cNvSpPr>
            <a:spLocks noGrp="1" noRot="1" noChangeAspect="1" noChangeArrowheads="1" noTextEdit="1"/>
          </p:cNvSpPr>
          <p:nvPr>
            <p:ph type="sldImg"/>
          </p:nvPr>
        </p:nvSpPr>
        <p:spPr>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DECFE8E-D0B1-4299-8BAF-F9511B902E59}" type="slidenum">
              <a:rPr lang="en-US" sz="1300"/>
              <a:pPr algn="r" eaLnBrk="1" hangingPunct="1"/>
              <a:t>25</a:t>
            </a:fld>
            <a:endParaRPr lang="en-US" sz="1300"/>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1F001F39-05C3-4E9E-B767-EEDA238FF6AD}" type="slidenum">
              <a:rPr lang="en-US" sz="1300"/>
              <a:pPr algn="r" eaLnBrk="1" hangingPunct="1"/>
              <a:t>26</a:t>
            </a:fld>
            <a:endParaRPr lang="en-US" sz="130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0B1CB41A-984A-4FBC-8E16-092BE6BC5A30}" type="slidenum">
              <a:rPr lang="en-US" smtClean="0"/>
              <a:pPr eaLnBrk="1" hangingPunct="1"/>
              <a:t>27</a:t>
            </a:fld>
            <a:endParaRPr lang="en-US" smtClean="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1DBFC26-A06F-48F3-9CA2-B938718700D1}" type="slidenum">
              <a:rPr lang="en-US" sz="1300"/>
              <a:pPr algn="r" eaLnBrk="1" hangingPunct="1"/>
              <a:t>28</a:t>
            </a:fld>
            <a:endParaRPr lang="en-US" sz="130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0590663C-BDBC-4A06-BB4F-3A9983BABFCD}" type="slidenum">
              <a:rPr lang="en-US" sz="1300"/>
              <a:pPr algn="r" eaLnBrk="1" hangingPunct="1"/>
              <a:t>29</a:t>
            </a:fld>
            <a:endParaRPr lang="en-US" sz="1300"/>
          </a:p>
        </p:txBody>
      </p:sp>
      <p:sp>
        <p:nvSpPr>
          <p:cNvPr id="137219" name="Rectangle 2"/>
          <p:cNvSpPr>
            <a:spLocks noGrp="1" noRot="1" noChangeAspect="1" noChangeArrowheads="1" noTextEdit="1"/>
          </p:cNvSpPr>
          <p:nvPr>
            <p:ph type="sldImg"/>
          </p:nvPr>
        </p:nvSpPr>
        <p:spPr>
          <a:ln/>
        </p:spPr>
      </p:sp>
      <p:sp>
        <p:nvSpPr>
          <p:cNvPr id="137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ln/>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
        <p:nvSpPr>
          <p:cNvPr id="1105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DC949A49-B813-4452-B299-C1552A40D42A}" type="slidenum">
              <a:rPr lang="en-US" smtClean="0"/>
              <a:pPr eaLnBrk="1" hangingPunct="1"/>
              <a:t>3</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07B747E2-68A1-43FA-83A9-8052130F99CA}" type="slidenum">
              <a:rPr lang="en-US" sz="1300"/>
              <a:pPr algn="r" eaLnBrk="1" hangingPunct="1"/>
              <a:t>30</a:t>
            </a:fld>
            <a:endParaRPr lang="en-US" sz="1300"/>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32759166-30BE-41DF-98FE-4DDECEC74528}" type="slidenum">
              <a:rPr lang="en-US" sz="1300"/>
              <a:pPr algn="r" eaLnBrk="1" hangingPunct="1"/>
              <a:t>31</a:t>
            </a:fld>
            <a:endParaRPr lang="en-US" sz="130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D7F336BA-394C-46DB-9BA9-956FF3E3A9EA}" type="slidenum">
              <a:rPr lang="en-US" sz="1300"/>
              <a:pPr algn="r" eaLnBrk="1" hangingPunct="1"/>
              <a:t>32</a:t>
            </a:fld>
            <a:endParaRPr lang="en-US" sz="130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0B4F39B-49FF-4982-A7C7-150B97B2008B}" type="slidenum">
              <a:rPr lang="en-US" sz="1300">
                <a:cs typeface="Arial" charset="0"/>
              </a:rPr>
              <a:pPr algn="r" eaLnBrk="1" hangingPunct="1"/>
              <a:t>33</a:t>
            </a:fld>
            <a:endParaRPr lang="en-US" sz="1300">
              <a:cs typeface="Arial" charset="0"/>
            </a:endParaRPr>
          </a:p>
        </p:txBody>
      </p:sp>
      <p:sp>
        <p:nvSpPr>
          <p:cNvPr id="141315" name="Rectangle 2"/>
          <p:cNvSpPr>
            <a:spLocks noGrp="1" noRot="1" noChangeAspect="1" noChangeArrowheads="1" noTextEdit="1"/>
          </p:cNvSpPr>
          <p:nvPr>
            <p:ph type="sldImg"/>
          </p:nvPr>
        </p:nvSpPr>
        <p:spPr>
          <a:ln/>
        </p:spPr>
      </p:sp>
      <p:sp>
        <p:nvSpPr>
          <p:cNvPr id="141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7ECF5E8E-49CB-4A62-899A-46A78AA51FF6}" type="slidenum">
              <a:rPr lang="en-US" sz="1300"/>
              <a:pPr algn="r" eaLnBrk="1" hangingPunct="1"/>
              <a:t>34</a:t>
            </a:fld>
            <a:endParaRPr lang="en-US" sz="1300"/>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B569322B-8E67-4E96-835F-C731D4D37FDA}" type="slidenum">
              <a:rPr lang="en-US" sz="1300"/>
              <a:pPr algn="r" eaLnBrk="1" hangingPunct="1"/>
              <a:t>35</a:t>
            </a:fld>
            <a:endParaRPr lang="en-US" sz="130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71FD4B74-BAC6-45B8-AA01-290C5940ECCD}" type="slidenum">
              <a:rPr lang="en-US" sz="1300"/>
              <a:pPr algn="r" eaLnBrk="1" hangingPunct="1"/>
              <a:t>36</a:t>
            </a:fld>
            <a:endParaRPr lang="en-US" sz="1300"/>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722EEAB7-81BC-4A7A-8FD6-665F114F44D8}" type="slidenum">
              <a:rPr lang="en-US" sz="1300"/>
              <a:pPr algn="r" eaLnBrk="1" hangingPunct="1"/>
              <a:t>37</a:t>
            </a:fld>
            <a:endParaRPr lang="en-US" sz="1300"/>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6411E58-DE8C-442B-B825-1874F4E8AC93}" type="slidenum">
              <a:rPr lang="en-US" sz="1300"/>
              <a:pPr algn="r" eaLnBrk="1" hangingPunct="1"/>
              <a:t>38</a:t>
            </a:fld>
            <a:endParaRPr lang="en-US" sz="130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18446C62-ADDF-4B6F-8A71-86ABBF1DD655}" type="slidenum">
              <a:rPr lang="en-US" sz="1300">
                <a:cs typeface="Arial" charset="0"/>
              </a:rPr>
              <a:pPr algn="r" eaLnBrk="1" hangingPunct="1"/>
              <a:t>39</a:t>
            </a:fld>
            <a:endParaRPr lang="en-US" sz="1300">
              <a:cs typeface="Arial" charset="0"/>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BEFB7C9C-C3F3-4FA0-9C94-94F2CBCBCA96}" type="slidenum">
              <a:rPr lang="en-US" smtClean="0"/>
              <a:pPr eaLnBrk="1" hangingPunct="1"/>
              <a:t>4</a:t>
            </a:fld>
            <a:endParaRPr lang="en-US" smtClean="0"/>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E95AD537-2149-421B-BC83-9A1268559EDC}" type="slidenum">
              <a:rPr lang="en-US" sz="1300"/>
              <a:pPr algn="r" eaLnBrk="1" hangingPunct="1"/>
              <a:t>40</a:t>
            </a:fld>
            <a:endParaRPr lang="en-US" sz="130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37BA1E9E-9930-4C75-8C23-E7F790A998CD}" type="slidenum">
              <a:rPr lang="en-US" sz="1300"/>
              <a:pPr algn="r" eaLnBrk="1" hangingPunct="1"/>
              <a:t>41</a:t>
            </a:fld>
            <a:endParaRPr lang="en-US" sz="1300"/>
          </a:p>
        </p:txBody>
      </p:sp>
      <p:sp>
        <p:nvSpPr>
          <p:cNvPr id="149507" name="Rectangle 2"/>
          <p:cNvSpPr>
            <a:spLocks noGrp="1" noRot="1" noChangeAspect="1" noChangeArrowheads="1" noTextEdit="1"/>
          </p:cNvSpPr>
          <p:nvPr>
            <p:ph type="sldImg"/>
          </p:nvPr>
        </p:nvSpPr>
        <p:spPr>
          <a:ln/>
        </p:spPr>
      </p:sp>
      <p:sp>
        <p:nvSpPr>
          <p:cNvPr id="149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7D39365C-B2D9-4946-894F-DBDD68E40344}" type="slidenum">
              <a:rPr lang="en-US" sz="1300"/>
              <a:pPr algn="r" eaLnBrk="1" hangingPunct="1"/>
              <a:t>42</a:t>
            </a:fld>
            <a:endParaRPr lang="en-US" sz="1300"/>
          </a:p>
        </p:txBody>
      </p:sp>
      <p:sp>
        <p:nvSpPr>
          <p:cNvPr id="150531" name="Rectangle 2"/>
          <p:cNvSpPr>
            <a:spLocks noGrp="1" noRot="1" noChangeAspect="1" noChangeArrowheads="1" noTextEdit="1"/>
          </p:cNvSpPr>
          <p:nvPr>
            <p:ph type="sldImg"/>
          </p:nvPr>
        </p:nvSpPr>
        <p:spPr>
          <a:ln/>
        </p:spPr>
      </p:sp>
      <p:sp>
        <p:nvSpPr>
          <p:cNvPr id="150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4BD8FCF8-6C67-4572-95CC-FB1A2469A481}" type="slidenum">
              <a:rPr lang="en-US" sz="1300"/>
              <a:pPr algn="r" eaLnBrk="1" hangingPunct="1"/>
              <a:t>43</a:t>
            </a:fld>
            <a:endParaRPr lang="en-US" sz="1300"/>
          </a:p>
        </p:txBody>
      </p:sp>
      <p:sp>
        <p:nvSpPr>
          <p:cNvPr id="151555" name="Rectangle 2"/>
          <p:cNvSpPr>
            <a:spLocks noGrp="1" noRot="1" noChangeAspect="1" noChangeArrowheads="1" noTextEdit="1"/>
          </p:cNvSpPr>
          <p:nvPr>
            <p:ph type="sldImg"/>
          </p:nvPr>
        </p:nvSpPr>
        <p:spPr>
          <a:ln/>
        </p:spPr>
      </p:sp>
      <p:sp>
        <p:nvSpPr>
          <p:cNvPr id="1515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854A6CE5-C339-42FC-A2AE-1E78B2C8EE1D}" type="slidenum">
              <a:rPr lang="en-US" sz="1300"/>
              <a:pPr algn="r" eaLnBrk="1" hangingPunct="1"/>
              <a:t>44</a:t>
            </a:fld>
            <a:endParaRPr lang="en-US" sz="1300"/>
          </a:p>
        </p:txBody>
      </p:sp>
      <p:sp>
        <p:nvSpPr>
          <p:cNvPr id="152579" name="Rectangle 2"/>
          <p:cNvSpPr>
            <a:spLocks noGrp="1" noRot="1" noChangeAspect="1" noChangeArrowheads="1" noTextEdit="1"/>
          </p:cNvSpPr>
          <p:nvPr>
            <p:ph type="sldImg"/>
          </p:nvPr>
        </p:nvSpPr>
        <p:spPr>
          <a:ln/>
        </p:spPr>
      </p:sp>
      <p:sp>
        <p:nvSpPr>
          <p:cNvPr id="152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08041F61-26F2-4AE8-9D81-8F9250190B4A}" type="slidenum">
              <a:rPr lang="en-US" sz="1300">
                <a:cs typeface="Arial" charset="0"/>
              </a:rPr>
              <a:pPr algn="r" eaLnBrk="1" hangingPunct="1"/>
              <a:t>45</a:t>
            </a:fld>
            <a:endParaRPr lang="en-US" sz="1300">
              <a:cs typeface="Arial" charset="0"/>
            </a:endParaRPr>
          </a:p>
        </p:txBody>
      </p:sp>
      <p:sp>
        <p:nvSpPr>
          <p:cNvPr id="153603" name="Rectangle 2"/>
          <p:cNvSpPr>
            <a:spLocks noGrp="1" noRot="1" noChangeAspect="1" noChangeArrowheads="1" noTextEdit="1"/>
          </p:cNvSpPr>
          <p:nvPr>
            <p:ph type="sldImg"/>
          </p:nvPr>
        </p:nvSpPr>
        <p:spPr>
          <a:ln/>
        </p:spPr>
      </p:sp>
      <p:sp>
        <p:nvSpPr>
          <p:cNvPr id="153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621DE919-812E-4B8C-8FC5-87FFE5D3DD2B}" type="slidenum">
              <a:rPr lang="en-US" sz="1300"/>
              <a:pPr algn="r" eaLnBrk="1" hangingPunct="1"/>
              <a:t>46</a:t>
            </a:fld>
            <a:endParaRPr lang="en-US" sz="1300"/>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E3D8284B-CAE5-400F-BF20-E824DE9D3BBD}" type="slidenum">
              <a:rPr lang="en-US" sz="1300">
                <a:cs typeface="Arial" charset="0"/>
              </a:rPr>
              <a:pPr algn="r" eaLnBrk="1" hangingPunct="1"/>
              <a:t>47</a:t>
            </a:fld>
            <a:endParaRPr lang="en-US" sz="1300">
              <a:cs typeface="Arial" charset="0"/>
            </a:endParaRPr>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BFB5B265-CA7D-44F3-995A-0846C773ECC3}" type="slidenum">
              <a:rPr lang="en-US" sz="1300">
                <a:cs typeface="Arial" charset="0"/>
              </a:rPr>
              <a:pPr algn="r" eaLnBrk="1" hangingPunct="1"/>
              <a:t>48</a:t>
            </a:fld>
            <a:endParaRPr lang="en-US" sz="1300">
              <a:cs typeface="Arial" charset="0"/>
            </a:endParaRPr>
          </a:p>
        </p:txBody>
      </p:sp>
      <p:sp>
        <p:nvSpPr>
          <p:cNvPr id="156675" name="Rectangle 2"/>
          <p:cNvSpPr>
            <a:spLocks noGrp="1" noRot="1" noChangeAspect="1" noChangeArrowheads="1" noTextEdit="1"/>
          </p:cNvSpPr>
          <p:nvPr>
            <p:ph type="sldImg"/>
          </p:nvPr>
        </p:nvSpPr>
        <p:spPr>
          <a:ln/>
        </p:spPr>
      </p:sp>
      <p:sp>
        <p:nvSpPr>
          <p:cNvPr id="156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1D0FBAD-497B-4B76-8702-EDE94C102646}" type="slidenum">
              <a:rPr lang="en-US" sz="1300"/>
              <a:pPr algn="r" eaLnBrk="1" hangingPunct="1"/>
              <a:t>49</a:t>
            </a:fld>
            <a:endParaRPr lang="en-US" sz="1300"/>
          </a:p>
        </p:txBody>
      </p:sp>
      <p:sp>
        <p:nvSpPr>
          <p:cNvPr id="157699" name="Rectangle 2"/>
          <p:cNvSpPr>
            <a:spLocks noGrp="1" noRot="1" noChangeAspect="1" noChangeArrowheads="1" noTextEdit="1"/>
          </p:cNvSpPr>
          <p:nvPr>
            <p:ph type="sldImg"/>
          </p:nvPr>
        </p:nvSpPr>
        <p:spPr>
          <a:ln/>
        </p:spPr>
      </p:sp>
      <p:sp>
        <p:nvSpPr>
          <p:cNvPr id="157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A16AEF36-0B8B-4DD3-BE2C-3635707B4E45}" type="slidenum">
              <a:rPr lang="en-US" sz="1300">
                <a:cs typeface="Arial" charset="0"/>
              </a:rPr>
              <a:pPr algn="r" eaLnBrk="1" hangingPunct="1"/>
              <a:t>5</a:t>
            </a:fld>
            <a:endParaRPr lang="en-US" sz="1300">
              <a:cs typeface="Arial" charset="0"/>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3B17A564-F4E0-4E05-A92A-C56D90ABB608}" type="slidenum">
              <a:rPr lang="en-US" sz="1300"/>
              <a:pPr algn="r" eaLnBrk="1" hangingPunct="1"/>
              <a:t>50</a:t>
            </a:fld>
            <a:endParaRPr lang="en-US" sz="1300"/>
          </a:p>
        </p:txBody>
      </p:sp>
      <p:sp>
        <p:nvSpPr>
          <p:cNvPr id="158723" name="Rectangle 2"/>
          <p:cNvSpPr>
            <a:spLocks noGrp="1" noRot="1" noChangeAspect="1" noChangeArrowheads="1" noTextEdit="1"/>
          </p:cNvSpPr>
          <p:nvPr>
            <p:ph type="sldImg"/>
          </p:nvPr>
        </p:nvSpPr>
        <p:spPr>
          <a:ln/>
        </p:spPr>
      </p:sp>
      <p:sp>
        <p:nvSpPr>
          <p:cNvPr id="158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B756DF1D-A4C5-4754-B0CF-8FA012B3101D}" type="slidenum">
              <a:rPr lang="en-US" sz="1300"/>
              <a:pPr algn="r" eaLnBrk="1" hangingPunct="1"/>
              <a:t>51</a:t>
            </a:fld>
            <a:endParaRPr lang="en-US" sz="1300"/>
          </a:p>
        </p:txBody>
      </p:sp>
      <p:sp>
        <p:nvSpPr>
          <p:cNvPr id="159747" name="Rectangle 2"/>
          <p:cNvSpPr>
            <a:spLocks noGrp="1" noRot="1" noChangeAspect="1" noChangeArrowheads="1" noTextEdit="1"/>
          </p:cNvSpPr>
          <p:nvPr>
            <p:ph type="sldImg"/>
          </p:nvPr>
        </p:nvSpPr>
        <p:spPr>
          <a:ln/>
        </p:spPr>
      </p:sp>
      <p:sp>
        <p:nvSpPr>
          <p:cNvPr id="159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15B1DDDE-82CB-4693-90D5-CF39667D627F}" type="slidenum">
              <a:rPr lang="en-US" sz="1300"/>
              <a:pPr algn="r" eaLnBrk="1" hangingPunct="1"/>
              <a:t>52</a:t>
            </a:fld>
            <a:endParaRPr lang="en-US" sz="1300"/>
          </a:p>
        </p:txBody>
      </p:sp>
      <p:sp>
        <p:nvSpPr>
          <p:cNvPr id="160771" name="Rectangle 2"/>
          <p:cNvSpPr>
            <a:spLocks noGrp="1" noRot="1" noChangeAspect="1" noChangeArrowheads="1" noTextEdit="1"/>
          </p:cNvSpPr>
          <p:nvPr>
            <p:ph type="sldImg"/>
          </p:nvPr>
        </p:nvSpPr>
        <p:spPr>
          <a:ln/>
        </p:spPr>
      </p:sp>
      <p:sp>
        <p:nvSpPr>
          <p:cNvPr id="160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E3676C1D-0BDF-4F5A-BF87-7B712ACC4D78}" type="slidenum">
              <a:rPr lang="en-US" sz="1300"/>
              <a:pPr algn="r" eaLnBrk="1" hangingPunct="1"/>
              <a:t>53</a:t>
            </a:fld>
            <a:endParaRPr lang="en-US" sz="1300"/>
          </a:p>
        </p:txBody>
      </p:sp>
      <p:sp>
        <p:nvSpPr>
          <p:cNvPr id="161795" name="Rectangle 2"/>
          <p:cNvSpPr>
            <a:spLocks noGrp="1" noRot="1" noChangeAspect="1" noChangeArrowheads="1" noTextEdit="1"/>
          </p:cNvSpPr>
          <p:nvPr>
            <p:ph type="sldImg"/>
          </p:nvPr>
        </p:nvSpPr>
        <p:spPr>
          <a:ln/>
        </p:spPr>
      </p:sp>
      <p:sp>
        <p:nvSpPr>
          <p:cNvPr id="161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BB34B07D-CAA3-4674-96B4-B59D02AE3B59}" type="slidenum">
              <a:rPr lang="en-US" sz="1300"/>
              <a:pPr algn="r" eaLnBrk="1" hangingPunct="1"/>
              <a:t>54</a:t>
            </a:fld>
            <a:endParaRPr lang="en-US" sz="1300"/>
          </a:p>
        </p:txBody>
      </p:sp>
      <p:sp>
        <p:nvSpPr>
          <p:cNvPr id="162819" name="Rectangle 2"/>
          <p:cNvSpPr>
            <a:spLocks noGrp="1" noRot="1" noChangeAspect="1" noChangeArrowheads="1" noTextEdit="1"/>
          </p:cNvSpPr>
          <p:nvPr>
            <p:ph type="sldImg"/>
          </p:nvPr>
        </p:nvSpPr>
        <p:spPr>
          <a:ln/>
        </p:spPr>
      </p:sp>
      <p:sp>
        <p:nvSpPr>
          <p:cNvPr id="162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25CDE7BF-0936-4242-9FBF-B28984CC3878}" type="slidenum">
              <a:rPr lang="en-US" sz="1300"/>
              <a:pPr algn="r" eaLnBrk="1" hangingPunct="1"/>
              <a:t>55</a:t>
            </a:fld>
            <a:endParaRPr lang="en-US" sz="1300"/>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47DAF8D6-0D63-4631-A532-F77ADED05E7B}" type="slidenum">
              <a:rPr lang="en-US" smtClean="0"/>
              <a:pPr eaLnBrk="1" hangingPunct="1"/>
              <a:t>56</a:t>
            </a:fld>
            <a:endParaRPr lang="en-US" smtClean="0"/>
          </a:p>
        </p:txBody>
      </p:sp>
      <p:sp>
        <p:nvSpPr>
          <p:cNvPr id="164867" name="Rectangle 2"/>
          <p:cNvSpPr>
            <a:spLocks noGrp="1" noRot="1" noChangeAspect="1" noChangeArrowheads="1" noTextEdit="1"/>
          </p:cNvSpPr>
          <p:nvPr>
            <p:ph type="sldImg"/>
          </p:nvPr>
        </p:nvSpPr>
        <p:spPr>
          <a:ln/>
        </p:spPr>
      </p:sp>
      <p:sp>
        <p:nvSpPr>
          <p:cNvPr id="164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60A744D3-BEBB-49F2-9CE1-C60914F4EB17}" type="slidenum">
              <a:rPr lang="en-US" sz="1300"/>
              <a:pPr algn="r" eaLnBrk="1" hangingPunct="1"/>
              <a:t>57</a:t>
            </a:fld>
            <a:endParaRPr lang="en-US" sz="1300"/>
          </a:p>
        </p:txBody>
      </p:sp>
      <p:sp>
        <p:nvSpPr>
          <p:cNvPr id="165891" name="Rectangle 2"/>
          <p:cNvSpPr>
            <a:spLocks noGrp="1" noRot="1" noChangeAspect="1" noChangeArrowheads="1" noTextEdit="1"/>
          </p:cNvSpPr>
          <p:nvPr>
            <p:ph type="sldImg"/>
          </p:nvPr>
        </p:nvSpPr>
        <p:spPr>
          <a:ln/>
        </p:spPr>
      </p:sp>
      <p:sp>
        <p:nvSpPr>
          <p:cNvPr id="165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7C6444E-6D89-4648-AED7-385E34F18F0C}" type="slidenum">
              <a:rPr lang="en-US" sz="1300"/>
              <a:pPr algn="r" eaLnBrk="1" hangingPunct="1"/>
              <a:t>58</a:t>
            </a:fld>
            <a:endParaRPr lang="en-US" sz="1300"/>
          </a:p>
        </p:txBody>
      </p:sp>
      <p:sp>
        <p:nvSpPr>
          <p:cNvPr id="166915" name="Rectangle 2"/>
          <p:cNvSpPr>
            <a:spLocks noGrp="1" noRot="1" noChangeAspect="1" noChangeArrowheads="1" noTextEdit="1"/>
          </p:cNvSpPr>
          <p:nvPr>
            <p:ph type="sldImg"/>
          </p:nvPr>
        </p:nvSpPr>
        <p:spPr>
          <a:ln/>
        </p:spPr>
      </p:sp>
      <p:sp>
        <p:nvSpPr>
          <p:cNvPr id="166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2F87F534-06F6-49B1-913F-BF51E7DD0E36}" type="slidenum">
              <a:rPr lang="en-US" sz="1300"/>
              <a:pPr algn="r" eaLnBrk="1" hangingPunct="1"/>
              <a:t>59</a:t>
            </a:fld>
            <a:endParaRPr lang="en-US" sz="1300"/>
          </a:p>
        </p:txBody>
      </p:sp>
      <p:sp>
        <p:nvSpPr>
          <p:cNvPr id="167939" name="Rectangle 2"/>
          <p:cNvSpPr>
            <a:spLocks noGrp="1" noRot="1" noChangeAspect="1" noChangeArrowheads="1" noTextEdit="1"/>
          </p:cNvSpPr>
          <p:nvPr>
            <p:ph type="sldImg"/>
          </p:nvPr>
        </p:nvSpPr>
        <p:spPr>
          <a:ln/>
        </p:spPr>
      </p:sp>
      <p:sp>
        <p:nvSpPr>
          <p:cNvPr id="167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E7259DBF-457E-46A0-BE1C-2436DCC54B48}" type="slidenum">
              <a:rPr lang="en-US" sz="1300">
                <a:cs typeface="Arial" charset="0"/>
              </a:rPr>
              <a:pPr algn="r" eaLnBrk="1" hangingPunct="1"/>
              <a:t>6</a:t>
            </a:fld>
            <a:endParaRPr lang="en-US" sz="1300">
              <a:cs typeface="Arial" charset="0"/>
            </a:endParaRPr>
          </a:p>
        </p:txBody>
      </p:sp>
      <p:sp>
        <p:nvSpPr>
          <p:cNvPr id="113667" name="Rectangle 2"/>
          <p:cNvSpPr>
            <a:spLocks noGrp="1" noRot="1" noChangeAspect="1" noChangeArrowheads="1" noTextEdit="1"/>
          </p:cNvSpPr>
          <p:nvPr>
            <p:ph type="sldImg"/>
          </p:nvPr>
        </p:nvSpPr>
        <p:spPr>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3F83D7AF-55C6-42C5-BDC3-476CDC14CF45}" type="slidenum">
              <a:rPr lang="en-US" sz="1300"/>
              <a:pPr algn="r" eaLnBrk="1" hangingPunct="1"/>
              <a:t>60</a:t>
            </a:fld>
            <a:endParaRPr lang="en-US" sz="1300"/>
          </a:p>
        </p:txBody>
      </p:sp>
      <p:sp>
        <p:nvSpPr>
          <p:cNvPr id="168963" name="Rectangle 2"/>
          <p:cNvSpPr>
            <a:spLocks noGrp="1" noRot="1" noChangeAspect="1" noChangeArrowheads="1" noTextEdit="1"/>
          </p:cNvSpPr>
          <p:nvPr>
            <p:ph type="sldImg"/>
          </p:nvPr>
        </p:nvSpPr>
        <p:spPr>
          <a:ln/>
        </p:spPr>
      </p:sp>
      <p:sp>
        <p:nvSpPr>
          <p:cNvPr id="168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8E55332-B51D-4E44-929A-2A96D3432538}" type="slidenum">
              <a:rPr lang="en-US" sz="1300"/>
              <a:pPr algn="r" eaLnBrk="1" hangingPunct="1"/>
              <a:t>61</a:t>
            </a:fld>
            <a:endParaRPr lang="en-US" sz="1300"/>
          </a:p>
        </p:txBody>
      </p:sp>
      <p:sp>
        <p:nvSpPr>
          <p:cNvPr id="169987" name="Rectangle 2"/>
          <p:cNvSpPr>
            <a:spLocks noGrp="1" noRot="1" noChangeAspect="1" noChangeArrowheads="1" noTextEdit="1"/>
          </p:cNvSpPr>
          <p:nvPr>
            <p:ph type="sldImg"/>
          </p:nvPr>
        </p:nvSpPr>
        <p:spPr>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7C6B74A5-3B15-44F3-8A1A-F19661175AF4}" type="slidenum">
              <a:rPr lang="en-US" sz="1300">
                <a:cs typeface="Arial" charset="0"/>
              </a:rPr>
              <a:pPr algn="r" eaLnBrk="1" hangingPunct="1"/>
              <a:t>62</a:t>
            </a:fld>
            <a:endParaRPr lang="en-US" sz="1300">
              <a:cs typeface="Arial" charset="0"/>
            </a:endParaRPr>
          </a:p>
        </p:txBody>
      </p:sp>
      <p:sp>
        <p:nvSpPr>
          <p:cNvPr id="171011" name="Rectangle 2"/>
          <p:cNvSpPr>
            <a:spLocks noGrp="1" noRot="1" noChangeAspect="1" noChangeArrowheads="1" noTextEdit="1"/>
          </p:cNvSpPr>
          <p:nvPr>
            <p:ph type="sldImg"/>
          </p:nvPr>
        </p:nvSpPr>
        <p:spPr>
          <a:ln/>
        </p:spPr>
      </p:sp>
      <p:sp>
        <p:nvSpPr>
          <p:cNvPr id="171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00A45908-7CDF-4C28-BDFA-F90A91AC16CF}" type="slidenum">
              <a:rPr lang="en-US" sz="1300"/>
              <a:pPr algn="r" eaLnBrk="1" hangingPunct="1"/>
              <a:t>63</a:t>
            </a:fld>
            <a:endParaRPr lang="en-US" sz="1300"/>
          </a:p>
        </p:txBody>
      </p:sp>
      <p:sp>
        <p:nvSpPr>
          <p:cNvPr id="172035" name="Rectangle 2"/>
          <p:cNvSpPr>
            <a:spLocks noGrp="1" noRot="1" noChangeAspect="1" noChangeArrowheads="1" noTextEdit="1"/>
          </p:cNvSpPr>
          <p:nvPr>
            <p:ph type="sldImg"/>
          </p:nvPr>
        </p:nvSpPr>
        <p:spPr>
          <a:ln/>
        </p:spPr>
      </p:sp>
      <p:sp>
        <p:nvSpPr>
          <p:cNvPr id="172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270B0DD-13C1-4619-A158-C58D1DA96E01}" type="slidenum">
              <a:rPr lang="en-US" sz="1300"/>
              <a:pPr algn="r" eaLnBrk="1" hangingPunct="1"/>
              <a:t>64</a:t>
            </a:fld>
            <a:endParaRPr lang="en-US" sz="1300"/>
          </a:p>
        </p:txBody>
      </p:sp>
      <p:sp>
        <p:nvSpPr>
          <p:cNvPr id="173059" name="Rectangle 2"/>
          <p:cNvSpPr>
            <a:spLocks noGrp="1" noRot="1" noChangeAspect="1" noChangeArrowheads="1" noTextEdit="1"/>
          </p:cNvSpPr>
          <p:nvPr>
            <p:ph type="sldImg"/>
          </p:nvPr>
        </p:nvSpPr>
        <p:spPr>
          <a:ln/>
        </p:spPr>
      </p:sp>
      <p:sp>
        <p:nvSpPr>
          <p:cNvPr id="173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FB308F46-5A01-4A54-BF6E-5A5C4C0A44CA}" type="slidenum">
              <a:rPr lang="en-US" smtClean="0"/>
              <a:pPr eaLnBrk="1" hangingPunct="1"/>
              <a:t>65</a:t>
            </a:fld>
            <a:endParaRPr lang="en-US" smtClean="0"/>
          </a:p>
        </p:txBody>
      </p:sp>
      <p:sp>
        <p:nvSpPr>
          <p:cNvPr id="174083" name="Rectangle 2"/>
          <p:cNvSpPr>
            <a:spLocks noGrp="1" noRot="1" noChangeAspect="1" noChangeArrowheads="1" noTextEdit="1"/>
          </p:cNvSpPr>
          <p:nvPr>
            <p:ph type="sldImg"/>
          </p:nvPr>
        </p:nvSpPr>
        <p:spPr>
          <a:ln/>
        </p:spPr>
      </p:sp>
      <p:sp>
        <p:nvSpPr>
          <p:cNvPr id="174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B34B60D-9FC3-424C-99BD-4EBC37B3E1F6}" type="slidenum">
              <a:rPr lang="en-US" sz="1300"/>
              <a:pPr algn="r" eaLnBrk="1" hangingPunct="1"/>
              <a:t>66</a:t>
            </a:fld>
            <a:endParaRPr lang="en-US" sz="1300"/>
          </a:p>
        </p:txBody>
      </p:sp>
      <p:sp>
        <p:nvSpPr>
          <p:cNvPr id="175107" name="Rectangle 2"/>
          <p:cNvSpPr>
            <a:spLocks noGrp="1" noRot="1" noChangeAspect="1" noChangeArrowheads="1" noTextEdit="1"/>
          </p:cNvSpPr>
          <p:nvPr>
            <p:ph type="sldImg"/>
          </p:nvPr>
        </p:nvSpPr>
        <p:spPr>
          <a:ln/>
        </p:spPr>
      </p:sp>
      <p:sp>
        <p:nvSpPr>
          <p:cNvPr id="175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A4691CD-A31D-44AB-B543-E2D290DB8E9B}" type="slidenum">
              <a:rPr lang="en-US" sz="1300"/>
              <a:pPr algn="r" eaLnBrk="1" hangingPunct="1"/>
              <a:t>67</a:t>
            </a:fld>
            <a:endParaRPr lang="en-US" sz="1300"/>
          </a:p>
        </p:txBody>
      </p:sp>
      <p:sp>
        <p:nvSpPr>
          <p:cNvPr id="176131" name="Rectangle 2"/>
          <p:cNvSpPr>
            <a:spLocks noGrp="1" noRot="1" noChangeAspect="1" noChangeArrowheads="1" noTextEdit="1"/>
          </p:cNvSpPr>
          <p:nvPr>
            <p:ph type="sldImg"/>
          </p:nvPr>
        </p:nvSpPr>
        <p:spPr>
          <a:ln/>
        </p:spPr>
      </p:sp>
      <p:sp>
        <p:nvSpPr>
          <p:cNvPr id="176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75AC7749-AA53-4F57-885C-4CF693E3DBA8}" type="slidenum">
              <a:rPr lang="en-US" sz="1300"/>
              <a:pPr algn="r" eaLnBrk="1" hangingPunct="1"/>
              <a:t>68</a:t>
            </a:fld>
            <a:endParaRPr lang="en-US" sz="1300"/>
          </a:p>
        </p:txBody>
      </p:sp>
      <p:sp>
        <p:nvSpPr>
          <p:cNvPr id="177155" name="Rectangle 2"/>
          <p:cNvSpPr>
            <a:spLocks noGrp="1" noRot="1" noChangeAspect="1" noChangeArrowheads="1" noTextEdit="1"/>
          </p:cNvSpPr>
          <p:nvPr>
            <p:ph type="sldImg"/>
          </p:nvPr>
        </p:nvSpPr>
        <p:spPr>
          <a:ln/>
        </p:spPr>
      </p:sp>
      <p:sp>
        <p:nvSpPr>
          <p:cNvPr id="177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224D5710-A9DE-4EB0-BFE3-D4481557F90B}" type="slidenum">
              <a:rPr lang="en-US" sz="1300"/>
              <a:pPr algn="r" eaLnBrk="1" hangingPunct="1"/>
              <a:t>69</a:t>
            </a:fld>
            <a:endParaRPr lang="en-US" sz="1300"/>
          </a:p>
        </p:txBody>
      </p:sp>
      <p:sp>
        <p:nvSpPr>
          <p:cNvPr id="178179" name="Rectangle 2"/>
          <p:cNvSpPr>
            <a:spLocks noGrp="1" noRot="1" noChangeAspect="1" noChangeArrowheads="1" noTextEdit="1"/>
          </p:cNvSpPr>
          <p:nvPr>
            <p:ph type="sldImg"/>
          </p:nvPr>
        </p:nvSpPr>
        <p:spPr>
          <a:ln/>
        </p:spPr>
      </p:sp>
      <p:sp>
        <p:nvSpPr>
          <p:cNvPr id="178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81328DDE-6DFF-4CFD-900F-663CD4DABBE2}" type="slidenum">
              <a:rPr lang="en-US" sz="1300">
                <a:cs typeface="Arial" charset="0"/>
              </a:rPr>
              <a:pPr algn="r" eaLnBrk="1" hangingPunct="1"/>
              <a:t>7</a:t>
            </a:fld>
            <a:endParaRPr lang="en-US" sz="1300">
              <a:cs typeface="Arial" charset="0"/>
            </a:endParaRPr>
          </a:p>
        </p:txBody>
      </p:sp>
      <p:sp>
        <p:nvSpPr>
          <p:cNvPr id="114691" name="Rectangle 2"/>
          <p:cNvSpPr>
            <a:spLocks noGrp="1" noRot="1" noChangeAspect="1" noChangeArrowheads="1" noTextEdit="1"/>
          </p:cNvSpPr>
          <p:nvPr>
            <p:ph type="sldImg"/>
          </p:nvPr>
        </p:nvSpPr>
        <p:spPr>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E017EA7-2195-4633-AB3E-AD18D3082ED3}" type="slidenum">
              <a:rPr lang="en-US" sz="1300"/>
              <a:pPr algn="r" eaLnBrk="1" hangingPunct="1"/>
              <a:t>70</a:t>
            </a:fld>
            <a:endParaRPr lang="en-US" sz="1300"/>
          </a:p>
        </p:txBody>
      </p:sp>
      <p:sp>
        <p:nvSpPr>
          <p:cNvPr id="179203" name="Rectangle 2"/>
          <p:cNvSpPr>
            <a:spLocks noGrp="1" noRot="1" noChangeAspect="1" noChangeArrowheads="1" noTextEdit="1"/>
          </p:cNvSpPr>
          <p:nvPr>
            <p:ph type="sldImg"/>
          </p:nvPr>
        </p:nvSpPr>
        <p:spPr>
          <a:ln/>
        </p:spPr>
      </p:sp>
      <p:sp>
        <p:nvSpPr>
          <p:cNvPr id="179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0BE0637-1963-48D2-861D-EF825FC4F536}" type="slidenum">
              <a:rPr lang="en-US" sz="1300"/>
              <a:pPr algn="r" eaLnBrk="1" hangingPunct="1"/>
              <a:t>71</a:t>
            </a:fld>
            <a:endParaRPr lang="en-US" sz="1300"/>
          </a:p>
        </p:txBody>
      </p:sp>
      <p:sp>
        <p:nvSpPr>
          <p:cNvPr id="180227" name="Rectangle 2"/>
          <p:cNvSpPr>
            <a:spLocks noGrp="1" noRot="1" noChangeAspect="1" noChangeArrowheads="1" noTextEdit="1"/>
          </p:cNvSpPr>
          <p:nvPr>
            <p:ph type="sldImg"/>
          </p:nvPr>
        </p:nvSpPr>
        <p:spPr>
          <a:ln/>
        </p:spPr>
      </p:sp>
      <p:sp>
        <p:nvSpPr>
          <p:cNvPr id="180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AE1221E-EF60-4CD4-8E2C-23F42F36DBD0}" type="slidenum">
              <a:rPr lang="en-US" sz="1300"/>
              <a:pPr algn="r" eaLnBrk="1" hangingPunct="1"/>
              <a:t>72</a:t>
            </a:fld>
            <a:endParaRPr lang="en-US" sz="1300"/>
          </a:p>
        </p:txBody>
      </p:sp>
      <p:sp>
        <p:nvSpPr>
          <p:cNvPr id="181251" name="Rectangle 2"/>
          <p:cNvSpPr>
            <a:spLocks noGrp="1" noRot="1" noChangeAspect="1" noChangeArrowheads="1" noTextEdit="1"/>
          </p:cNvSpPr>
          <p:nvPr>
            <p:ph type="sldImg"/>
          </p:nvPr>
        </p:nvSpPr>
        <p:spPr>
          <a:ln/>
        </p:spPr>
      </p:sp>
      <p:sp>
        <p:nvSpPr>
          <p:cNvPr id="181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F142FFB-2527-4337-B3C0-4DE663D2DAE5}" type="slidenum">
              <a:rPr lang="en-US" sz="1300"/>
              <a:pPr algn="r" eaLnBrk="1" hangingPunct="1"/>
              <a:t>73</a:t>
            </a:fld>
            <a:endParaRPr lang="en-US" sz="1300"/>
          </a:p>
        </p:txBody>
      </p:sp>
      <p:sp>
        <p:nvSpPr>
          <p:cNvPr id="182275" name="Rectangle 2"/>
          <p:cNvSpPr>
            <a:spLocks noGrp="1" noRot="1" noChangeAspect="1" noChangeArrowheads="1" noTextEdit="1"/>
          </p:cNvSpPr>
          <p:nvPr>
            <p:ph type="sldImg"/>
          </p:nvPr>
        </p:nvSpPr>
        <p:spPr>
          <a:ln/>
        </p:spPr>
      </p:sp>
      <p:sp>
        <p:nvSpPr>
          <p:cNvPr id="182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DD91FB19-C8FD-42A3-941C-10DB1E1C969F}" type="slidenum">
              <a:rPr lang="en-US" sz="1300"/>
              <a:pPr algn="r" eaLnBrk="1" hangingPunct="1"/>
              <a:t>74</a:t>
            </a:fld>
            <a:endParaRPr lang="en-US" sz="1300"/>
          </a:p>
        </p:txBody>
      </p:sp>
      <p:sp>
        <p:nvSpPr>
          <p:cNvPr id="183299" name="Rectangle 2"/>
          <p:cNvSpPr>
            <a:spLocks noGrp="1" noRot="1" noChangeAspect="1" noChangeArrowheads="1" noTextEdit="1"/>
          </p:cNvSpPr>
          <p:nvPr>
            <p:ph type="sldImg"/>
          </p:nvPr>
        </p:nvSpPr>
        <p:spPr>
          <a:ln/>
        </p:spPr>
      </p:sp>
      <p:sp>
        <p:nvSpPr>
          <p:cNvPr id="183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D8426D72-B9FA-423F-995F-FE50A6CDA5C9}" type="slidenum">
              <a:rPr lang="en-US" sz="1300"/>
              <a:pPr algn="r" eaLnBrk="1" hangingPunct="1"/>
              <a:t>75</a:t>
            </a:fld>
            <a:endParaRPr lang="en-US" sz="1300"/>
          </a:p>
        </p:txBody>
      </p:sp>
      <p:sp>
        <p:nvSpPr>
          <p:cNvPr id="184323" name="Rectangle 2"/>
          <p:cNvSpPr>
            <a:spLocks noGrp="1" noRot="1" noChangeAspect="1" noChangeArrowheads="1" noTextEdit="1"/>
          </p:cNvSpPr>
          <p:nvPr>
            <p:ph type="sldImg"/>
          </p:nvPr>
        </p:nvSpPr>
        <p:spPr>
          <a:ln/>
        </p:spPr>
      </p:sp>
      <p:sp>
        <p:nvSpPr>
          <p:cNvPr id="184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71FD443-80D9-4C9E-840E-2DAF7298357D}" type="slidenum">
              <a:rPr lang="en-US" sz="1300"/>
              <a:pPr algn="r" eaLnBrk="1" hangingPunct="1"/>
              <a:t>76</a:t>
            </a:fld>
            <a:endParaRPr lang="en-US" sz="1300"/>
          </a:p>
        </p:txBody>
      </p:sp>
      <p:sp>
        <p:nvSpPr>
          <p:cNvPr id="185347" name="Rectangle 2"/>
          <p:cNvSpPr>
            <a:spLocks noGrp="1" noRot="1" noChangeAspect="1" noChangeArrowheads="1" noTextEdit="1"/>
          </p:cNvSpPr>
          <p:nvPr>
            <p:ph type="sldImg"/>
          </p:nvPr>
        </p:nvSpPr>
        <p:spPr>
          <a:ln/>
        </p:spPr>
      </p:sp>
      <p:sp>
        <p:nvSpPr>
          <p:cNvPr id="1853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74A1362-950D-4F7D-9114-9362DDDD62C2}" type="slidenum">
              <a:rPr lang="en-US" sz="1300"/>
              <a:pPr algn="r" eaLnBrk="1" hangingPunct="1"/>
              <a:t>77</a:t>
            </a:fld>
            <a:endParaRPr lang="en-US" sz="1300"/>
          </a:p>
        </p:txBody>
      </p:sp>
      <p:sp>
        <p:nvSpPr>
          <p:cNvPr id="186371" name="Rectangle 2"/>
          <p:cNvSpPr>
            <a:spLocks noGrp="1" noRot="1" noChangeAspect="1" noChangeArrowheads="1" noTextEdit="1"/>
          </p:cNvSpPr>
          <p:nvPr>
            <p:ph type="sldImg"/>
          </p:nvPr>
        </p:nvSpPr>
        <p:spPr>
          <a:ln/>
        </p:spPr>
      </p:sp>
      <p:sp>
        <p:nvSpPr>
          <p:cNvPr id="186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E237276F-4D49-445C-809E-AF4CB78B7324}" type="slidenum">
              <a:rPr lang="en-US" sz="1300"/>
              <a:pPr algn="r" eaLnBrk="1" hangingPunct="1"/>
              <a:t>78</a:t>
            </a:fld>
            <a:endParaRPr lang="en-US" sz="1300"/>
          </a:p>
        </p:txBody>
      </p:sp>
      <p:sp>
        <p:nvSpPr>
          <p:cNvPr id="187395" name="Rectangle 2"/>
          <p:cNvSpPr>
            <a:spLocks noGrp="1" noRot="1" noChangeAspect="1" noChangeArrowheads="1" noTextEdit="1"/>
          </p:cNvSpPr>
          <p:nvPr>
            <p:ph type="sldImg"/>
          </p:nvPr>
        </p:nvSpPr>
        <p:spPr>
          <a:ln/>
        </p:spPr>
      </p:sp>
      <p:sp>
        <p:nvSpPr>
          <p:cNvPr id="187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D91F477A-46EF-4ED1-978D-2FFB075F0779}" type="slidenum">
              <a:rPr lang="en-US" sz="1300"/>
              <a:pPr algn="r" eaLnBrk="1" hangingPunct="1"/>
              <a:t>79</a:t>
            </a:fld>
            <a:endParaRPr lang="en-US" sz="1300"/>
          </a:p>
        </p:txBody>
      </p:sp>
      <p:sp>
        <p:nvSpPr>
          <p:cNvPr id="188419" name="Rectangle 2"/>
          <p:cNvSpPr>
            <a:spLocks noGrp="1" noRot="1" noChangeAspect="1" noChangeArrowheads="1" noTextEdit="1"/>
          </p:cNvSpPr>
          <p:nvPr>
            <p:ph type="sldImg"/>
          </p:nvPr>
        </p:nvSpPr>
        <p:spPr>
          <a:ln/>
        </p:spPr>
      </p:sp>
      <p:sp>
        <p:nvSpPr>
          <p:cNvPr id="188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2146550E-AE1A-4905-89F8-E8020CCCADCD}" type="slidenum">
              <a:rPr lang="en-US" sz="1300"/>
              <a:pPr algn="r" eaLnBrk="1" hangingPunct="1"/>
              <a:t>8</a:t>
            </a:fld>
            <a:endParaRPr lang="en-US" sz="130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5308F7B5-09C8-4B65-B872-B6F8AB09E084}" type="slidenum">
              <a:rPr lang="en-US" sz="1300"/>
              <a:pPr algn="r" eaLnBrk="1" hangingPunct="1"/>
              <a:t>80</a:t>
            </a:fld>
            <a:endParaRPr lang="en-US" sz="1300"/>
          </a:p>
        </p:txBody>
      </p:sp>
      <p:sp>
        <p:nvSpPr>
          <p:cNvPr id="189443" name="Rectangle 2"/>
          <p:cNvSpPr>
            <a:spLocks noGrp="1" noRot="1" noChangeAspect="1" noChangeArrowheads="1" noTextEdit="1"/>
          </p:cNvSpPr>
          <p:nvPr>
            <p:ph type="sldImg"/>
          </p:nvPr>
        </p:nvSpPr>
        <p:spPr>
          <a:ln/>
        </p:spPr>
      </p:sp>
      <p:sp>
        <p:nvSpPr>
          <p:cNvPr id="1894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11FD2557-FFF4-484B-86D5-1F44F445EBDB}" type="slidenum">
              <a:rPr lang="en-US" sz="1300"/>
              <a:pPr algn="r" eaLnBrk="1" hangingPunct="1"/>
              <a:t>81</a:t>
            </a:fld>
            <a:endParaRPr lang="en-US" sz="1300"/>
          </a:p>
        </p:txBody>
      </p:sp>
      <p:sp>
        <p:nvSpPr>
          <p:cNvPr id="190467" name="Rectangle 2"/>
          <p:cNvSpPr>
            <a:spLocks noGrp="1" noRot="1" noChangeAspect="1" noChangeArrowheads="1" noTextEdit="1"/>
          </p:cNvSpPr>
          <p:nvPr>
            <p:ph type="sldImg"/>
          </p:nvPr>
        </p:nvSpPr>
        <p:spPr>
          <a:ln/>
        </p:spPr>
      </p:sp>
      <p:sp>
        <p:nvSpPr>
          <p:cNvPr id="190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1DC123ED-82CE-4C37-B63A-248F88411ADE}" type="slidenum">
              <a:rPr lang="en-US" sz="1300">
                <a:cs typeface="Arial" charset="0"/>
              </a:rPr>
              <a:pPr algn="r" eaLnBrk="1" hangingPunct="1"/>
              <a:t>82</a:t>
            </a:fld>
            <a:endParaRPr lang="en-US" sz="1300">
              <a:cs typeface="Arial" charset="0"/>
            </a:endParaRPr>
          </a:p>
        </p:txBody>
      </p:sp>
      <p:sp>
        <p:nvSpPr>
          <p:cNvPr id="191491" name="Rectangle 2"/>
          <p:cNvSpPr>
            <a:spLocks noGrp="1" noRot="1" noChangeAspect="1" noChangeArrowheads="1" noTextEdit="1"/>
          </p:cNvSpPr>
          <p:nvPr>
            <p:ph type="sldImg"/>
          </p:nvPr>
        </p:nvSpPr>
        <p:spPr>
          <a:ln/>
        </p:spPr>
      </p:sp>
      <p:sp>
        <p:nvSpPr>
          <p:cNvPr id="191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A7C96A41-0E19-4119-A3DF-81D2DF6CA755}" type="slidenum">
              <a:rPr lang="en-US" sz="1300"/>
              <a:pPr algn="r" eaLnBrk="1" hangingPunct="1"/>
              <a:t>83</a:t>
            </a:fld>
            <a:endParaRPr lang="en-US" sz="1300"/>
          </a:p>
        </p:txBody>
      </p:sp>
      <p:sp>
        <p:nvSpPr>
          <p:cNvPr id="192515" name="Rectangle 2"/>
          <p:cNvSpPr>
            <a:spLocks noGrp="1" noRot="1" noChangeAspect="1" noChangeArrowheads="1" noTextEdit="1"/>
          </p:cNvSpPr>
          <p:nvPr>
            <p:ph type="sldImg"/>
          </p:nvPr>
        </p:nvSpPr>
        <p:spPr>
          <a:ln/>
        </p:spPr>
      </p:sp>
      <p:sp>
        <p:nvSpPr>
          <p:cNvPr id="192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40BEA36-77E9-41BE-811B-25CA52AFDF32}" type="slidenum">
              <a:rPr lang="en-US" sz="1300"/>
              <a:pPr algn="r" eaLnBrk="1" hangingPunct="1"/>
              <a:t>84</a:t>
            </a:fld>
            <a:endParaRPr lang="en-US" sz="1300"/>
          </a:p>
        </p:txBody>
      </p:sp>
      <p:sp>
        <p:nvSpPr>
          <p:cNvPr id="193539" name="Rectangle 2"/>
          <p:cNvSpPr>
            <a:spLocks noGrp="1" noRot="1" noChangeAspect="1" noChangeArrowheads="1" noTextEdit="1"/>
          </p:cNvSpPr>
          <p:nvPr>
            <p:ph type="sldImg"/>
          </p:nvPr>
        </p:nvSpPr>
        <p:spPr>
          <a:ln/>
        </p:spPr>
      </p:sp>
      <p:sp>
        <p:nvSpPr>
          <p:cNvPr id="1935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ACBDA916-1EBD-41CB-B1C2-91EEA32E140D}" type="slidenum">
              <a:rPr lang="en-US" sz="1300"/>
              <a:pPr algn="r" eaLnBrk="1" hangingPunct="1"/>
              <a:t>85</a:t>
            </a:fld>
            <a:endParaRPr lang="en-US" sz="1300"/>
          </a:p>
        </p:txBody>
      </p:sp>
      <p:sp>
        <p:nvSpPr>
          <p:cNvPr id="194563" name="Rectangle 2"/>
          <p:cNvSpPr>
            <a:spLocks noGrp="1" noRot="1" noChangeAspect="1" noChangeArrowheads="1" noTextEdit="1"/>
          </p:cNvSpPr>
          <p:nvPr>
            <p:ph type="sldImg"/>
          </p:nvPr>
        </p:nvSpPr>
        <p:spPr>
          <a:ln/>
        </p:spPr>
      </p:sp>
      <p:sp>
        <p:nvSpPr>
          <p:cNvPr id="194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C012411-5C9A-4CD6-A212-B52F0C35FADF}" type="slidenum">
              <a:rPr lang="en-US" sz="1300">
                <a:cs typeface="Arial" charset="0"/>
              </a:rPr>
              <a:pPr algn="r" eaLnBrk="1" hangingPunct="1"/>
              <a:t>86</a:t>
            </a:fld>
            <a:endParaRPr lang="en-US" sz="1300">
              <a:cs typeface="Arial" charset="0"/>
            </a:endParaRPr>
          </a:p>
        </p:txBody>
      </p:sp>
      <p:sp>
        <p:nvSpPr>
          <p:cNvPr id="195587" name="Rectangle 2"/>
          <p:cNvSpPr>
            <a:spLocks noGrp="1" noRot="1" noChangeAspect="1" noChangeArrowheads="1" noTextEdit="1"/>
          </p:cNvSpPr>
          <p:nvPr>
            <p:ph type="sldImg"/>
          </p:nvPr>
        </p:nvSpPr>
        <p:spPr>
          <a:ln/>
        </p:spPr>
      </p:sp>
      <p:sp>
        <p:nvSpPr>
          <p:cNvPr id="195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2D35F6AB-33E6-4794-A332-347C6C03640D}" type="slidenum">
              <a:rPr lang="en-US" sz="1300"/>
              <a:pPr algn="r" eaLnBrk="1" hangingPunct="1"/>
              <a:t>87</a:t>
            </a:fld>
            <a:endParaRPr lang="en-US" sz="1300"/>
          </a:p>
        </p:txBody>
      </p:sp>
      <p:sp>
        <p:nvSpPr>
          <p:cNvPr id="196611" name="Rectangle 2"/>
          <p:cNvSpPr>
            <a:spLocks noGrp="1" noRot="1" noChangeAspect="1" noChangeArrowheads="1" noTextEdit="1"/>
          </p:cNvSpPr>
          <p:nvPr>
            <p:ph type="sldImg"/>
          </p:nvPr>
        </p:nvSpPr>
        <p:spPr>
          <a:ln/>
        </p:spPr>
      </p:sp>
      <p:sp>
        <p:nvSpPr>
          <p:cNvPr id="196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B27C266-7B99-4F4B-B8DB-0F7416B67A42}" type="slidenum">
              <a:rPr lang="en-US" sz="1300"/>
              <a:pPr algn="r" eaLnBrk="1" hangingPunct="1"/>
              <a:t>88</a:t>
            </a:fld>
            <a:endParaRPr lang="en-US" sz="1300"/>
          </a:p>
        </p:txBody>
      </p:sp>
      <p:sp>
        <p:nvSpPr>
          <p:cNvPr id="197635" name="Rectangle 2"/>
          <p:cNvSpPr>
            <a:spLocks noGrp="1" noRot="1" noChangeAspect="1" noChangeArrowheads="1" noTextEdit="1"/>
          </p:cNvSpPr>
          <p:nvPr>
            <p:ph type="sldImg"/>
          </p:nvPr>
        </p:nvSpPr>
        <p:spPr>
          <a:ln/>
        </p:spPr>
      </p:sp>
      <p:sp>
        <p:nvSpPr>
          <p:cNvPr id="197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75C00D6-9C98-408B-BE33-61B42308CFD6}" type="slidenum">
              <a:rPr lang="en-US" sz="1300"/>
              <a:pPr algn="r" eaLnBrk="1" hangingPunct="1"/>
              <a:t>89</a:t>
            </a:fld>
            <a:endParaRPr lang="en-US" sz="1300"/>
          </a:p>
        </p:txBody>
      </p:sp>
      <p:sp>
        <p:nvSpPr>
          <p:cNvPr id="198659" name="Rectangle 2"/>
          <p:cNvSpPr>
            <a:spLocks noGrp="1" noRot="1" noChangeAspect="1" noChangeArrowheads="1" noTextEdit="1"/>
          </p:cNvSpPr>
          <p:nvPr>
            <p:ph type="sldImg"/>
          </p:nvPr>
        </p:nvSpPr>
        <p:spPr>
          <a:ln/>
        </p:spPr>
      </p:sp>
      <p:sp>
        <p:nvSpPr>
          <p:cNvPr id="198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A09AF048-6418-4611-AE03-8923C19EFE5C}" type="slidenum">
              <a:rPr lang="en-US" smtClean="0"/>
              <a:pPr eaLnBrk="1" hangingPunct="1"/>
              <a:t>9</a:t>
            </a:fld>
            <a:endParaRPr lang="en-US"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7F2B50DB-B419-4C71-83F6-C7CBFCF56970}" type="slidenum">
              <a:rPr lang="en-US" smtClean="0"/>
              <a:pPr eaLnBrk="1" hangingPunct="1"/>
              <a:t>90</a:t>
            </a:fld>
            <a:endParaRPr lang="en-US" smtClean="0"/>
          </a:p>
        </p:txBody>
      </p:sp>
      <p:sp>
        <p:nvSpPr>
          <p:cNvPr id="199683" name="Rectangle 2"/>
          <p:cNvSpPr>
            <a:spLocks noGrp="1" noRot="1" noChangeAspect="1" noChangeArrowheads="1" noTextEdit="1"/>
          </p:cNvSpPr>
          <p:nvPr>
            <p:ph type="sldImg"/>
          </p:nvPr>
        </p:nvSpPr>
        <p:spPr>
          <a:ln/>
        </p:spPr>
      </p:sp>
      <p:sp>
        <p:nvSpPr>
          <p:cNvPr id="199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eaLnBrk="1" hangingPunct="1"/>
            <a:fld id="{0D7CCE1F-2E94-4C77-9A7B-73EF46FDD8F0}" type="slidenum">
              <a:rPr lang="en-US" smtClean="0"/>
              <a:pPr eaLnBrk="1" hangingPunct="1"/>
              <a:t>91</a:t>
            </a:fld>
            <a:endParaRPr lang="en-US" smtClean="0"/>
          </a:p>
        </p:txBody>
      </p:sp>
      <p:sp>
        <p:nvSpPr>
          <p:cNvPr id="200707" name="Rectangle 2"/>
          <p:cNvSpPr>
            <a:spLocks noGrp="1" noRot="1" noChangeAspect="1" noChangeArrowheads="1" noTextEdit="1"/>
          </p:cNvSpPr>
          <p:nvPr>
            <p:ph type="sldImg"/>
          </p:nvPr>
        </p:nvSpPr>
        <p:spPr>
          <a:ln/>
        </p:spPr>
      </p:sp>
      <p:sp>
        <p:nvSpPr>
          <p:cNvPr id="2007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25452E36-2D62-41C9-AF34-330BC4229C32}" type="slidenum">
              <a:rPr lang="en-US" sz="1300"/>
              <a:pPr algn="r" eaLnBrk="1" hangingPunct="1"/>
              <a:t>92</a:t>
            </a:fld>
            <a:endParaRPr lang="en-US" sz="1300"/>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9D57AE9-1C8B-4C5B-8F52-82FE610F4B5D}" type="slidenum">
              <a:rPr lang="en-US" sz="1300"/>
              <a:pPr algn="r" eaLnBrk="1" hangingPunct="1"/>
              <a:t>93</a:t>
            </a:fld>
            <a:endParaRPr lang="en-US" sz="1300"/>
          </a:p>
        </p:txBody>
      </p:sp>
      <p:sp>
        <p:nvSpPr>
          <p:cNvPr id="202755" name="Rectangle 2"/>
          <p:cNvSpPr>
            <a:spLocks noGrp="1" noRot="1" noChangeAspect="1" noChangeArrowheads="1" noTextEdit="1"/>
          </p:cNvSpPr>
          <p:nvPr>
            <p:ph type="sldImg"/>
          </p:nvPr>
        </p:nvSpPr>
        <p:spPr>
          <a:ln/>
        </p:spPr>
      </p:sp>
      <p:sp>
        <p:nvSpPr>
          <p:cNvPr id="202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C820DD4-F0B2-4B01-88DA-FE5FE0E9DB9D}" type="slidenum">
              <a:rPr lang="en-US" sz="1300"/>
              <a:pPr algn="r" eaLnBrk="1" hangingPunct="1"/>
              <a:t>94</a:t>
            </a:fld>
            <a:endParaRPr lang="en-US" sz="1300"/>
          </a:p>
        </p:txBody>
      </p:sp>
      <p:sp>
        <p:nvSpPr>
          <p:cNvPr id="203779" name="Rectangle 2"/>
          <p:cNvSpPr>
            <a:spLocks noGrp="1" noRot="1" noChangeAspect="1" noChangeArrowheads="1" noTextEdit="1"/>
          </p:cNvSpPr>
          <p:nvPr>
            <p:ph type="sldImg"/>
          </p:nvPr>
        </p:nvSpPr>
        <p:spPr>
          <a:ln/>
        </p:spPr>
      </p:sp>
      <p:sp>
        <p:nvSpPr>
          <p:cNvPr id="203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965EF23B-889C-410D-B9D5-74D722644C2A}" type="slidenum">
              <a:rPr lang="en-US" sz="1300"/>
              <a:pPr algn="r" eaLnBrk="1" hangingPunct="1"/>
              <a:t>95</a:t>
            </a:fld>
            <a:endParaRPr lang="en-US" sz="1300"/>
          </a:p>
        </p:txBody>
      </p:sp>
      <p:sp>
        <p:nvSpPr>
          <p:cNvPr id="204803" name="Rectangle 2"/>
          <p:cNvSpPr>
            <a:spLocks noGrp="1" noRot="1" noChangeAspect="1" noChangeArrowheads="1" noTextEdit="1"/>
          </p:cNvSpPr>
          <p:nvPr>
            <p:ph type="sldImg"/>
          </p:nvPr>
        </p:nvSpPr>
        <p:spPr>
          <a:ln/>
        </p:spPr>
      </p:sp>
      <p:sp>
        <p:nvSpPr>
          <p:cNvPr id="204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77563384-8E6B-432D-BD17-96AD8DD79793}" type="slidenum">
              <a:rPr lang="en-US" sz="1300"/>
              <a:pPr algn="r" eaLnBrk="1" hangingPunct="1"/>
              <a:t>96</a:t>
            </a:fld>
            <a:endParaRPr lang="en-US" sz="1300"/>
          </a:p>
        </p:txBody>
      </p:sp>
      <p:sp>
        <p:nvSpPr>
          <p:cNvPr id="205827" name="Rectangle 2"/>
          <p:cNvSpPr>
            <a:spLocks noGrp="1" noRot="1" noChangeAspect="1" noChangeArrowheads="1" noTextEdit="1"/>
          </p:cNvSpPr>
          <p:nvPr>
            <p:ph type="sldImg"/>
          </p:nvPr>
        </p:nvSpPr>
        <p:spPr>
          <a:ln/>
        </p:spPr>
      </p:sp>
      <p:sp>
        <p:nvSpPr>
          <p:cNvPr id="205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CAF38016-40ED-4DDB-BE5E-36A0D19B9B3D}" type="slidenum">
              <a:rPr lang="en-US" sz="1300"/>
              <a:pPr algn="r" eaLnBrk="1" hangingPunct="1"/>
              <a:t>97</a:t>
            </a:fld>
            <a:endParaRPr lang="en-US" sz="1300"/>
          </a:p>
        </p:txBody>
      </p:sp>
      <p:sp>
        <p:nvSpPr>
          <p:cNvPr id="206851" name="Rectangle 2"/>
          <p:cNvSpPr>
            <a:spLocks noGrp="1" noRot="1" noChangeAspect="1" noChangeArrowheads="1" noTextEdit="1"/>
          </p:cNvSpPr>
          <p:nvPr>
            <p:ph type="sldImg"/>
          </p:nvPr>
        </p:nvSpPr>
        <p:spPr>
          <a:ln/>
        </p:spPr>
      </p:sp>
      <p:sp>
        <p:nvSpPr>
          <p:cNvPr id="2068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CF4EB57-EE7D-437E-80E8-A792844F0924}" type="slidenum">
              <a:rPr lang="en-US" sz="1300"/>
              <a:pPr algn="r" eaLnBrk="1" hangingPunct="1"/>
              <a:t>98</a:t>
            </a:fld>
            <a:endParaRPr lang="en-US" sz="1300"/>
          </a:p>
        </p:txBody>
      </p:sp>
      <p:sp>
        <p:nvSpPr>
          <p:cNvPr id="207875" name="Rectangle 2"/>
          <p:cNvSpPr>
            <a:spLocks noGrp="1" noRot="1" noChangeAspect="1" noChangeArrowheads="1" noTextEdit="1"/>
          </p:cNvSpPr>
          <p:nvPr>
            <p:ph type="sldImg"/>
          </p:nvPr>
        </p:nvSpPr>
        <p:spPr>
          <a:ln/>
        </p:spPr>
      </p:sp>
      <p:sp>
        <p:nvSpPr>
          <p:cNvPr id="207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7"/>
          <p:cNvSpPr txBox="1">
            <a:spLocks noGrp="1" noChangeArrowheads="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966788" eaLnBrk="0" hangingPunct="0">
              <a:defRPr>
                <a:solidFill>
                  <a:schemeClr val="tx1"/>
                </a:solidFill>
                <a:latin typeface="Arial" charset="0"/>
              </a:defRPr>
            </a:lvl1pPr>
            <a:lvl2pPr marL="742950" indent="-285750" defTabSz="966788" eaLnBrk="0" hangingPunct="0">
              <a:defRPr>
                <a:solidFill>
                  <a:schemeClr val="tx1"/>
                </a:solidFill>
                <a:latin typeface="Arial" charset="0"/>
              </a:defRPr>
            </a:lvl2pPr>
            <a:lvl3pPr marL="1143000" indent="-228600" defTabSz="966788" eaLnBrk="0" hangingPunct="0">
              <a:defRPr>
                <a:solidFill>
                  <a:schemeClr val="tx1"/>
                </a:solidFill>
                <a:latin typeface="Arial" charset="0"/>
              </a:defRPr>
            </a:lvl3pPr>
            <a:lvl4pPr marL="1600200" indent="-228600" defTabSz="966788" eaLnBrk="0" hangingPunct="0">
              <a:defRPr>
                <a:solidFill>
                  <a:schemeClr val="tx1"/>
                </a:solidFill>
                <a:latin typeface="Arial" charset="0"/>
              </a:defRPr>
            </a:lvl4pPr>
            <a:lvl5pPr marL="2057400" indent="-228600" defTabSz="966788" eaLnBrk="0" hangingPunct="0">
              <a:defRPr>
                <a:solidFill>
                  <a:schemeClr val="tx1"/>
                </a:solidFill>
                <a:latin typeface="Arial" charset="0"/>
              </a:defRPr>
            </a:lvl5pPr>
            <a:lvl6pPr marL="2514600" indent="-228600" algn="ctr" defTabSz="966788" eaLnBrk="0" fontAlgn="base" hangingPunct="0">
              <a:spcBef>
                <a:spcPct val="0"/>
              </a:spcBef>
              <a:spcAft>
                <a:spcPct val="0"/>
              </a:spcAft>
              <a:defRPr>
                <a:solidFill>
                  <a:schemeClr val="tx1"/>
                </a:solidFill>
                <a:latin typeface="Arial" charset="0"/>
              </a:defRPr>
            </a:lvl6pPr>
            <a:lvl7pPr marL="2971800" indent="-228600" algn="ctr" defTabSz="966788" eaLnBrk="0" fontAlgn="base" hangingPunct="0">
              <a:spcBef>
                <a:spcPct val="0"/>
              </a:spcBef>
              <a:spcAft>
                <a:spcPct val="0"/>
              </a:spcAft>
              <a:defRPr>
                <a:solidFill>
                  <a:schemeClr val="tx1"/>
                </a:solidFill>
                <a:latin typeface="Arial" charset="0"/>
              </a:defRPr>
            </a:lvl7pPr>
            <a:lvl8pPr marL="3429000" indent="-228600" algn="ctr" defTabSz="966788" eaLnBrk="0" fontAlgn="base" hangingPunct="0">
              <a:spcBef>
                <a:spcPct val="0"/>
              </a:spcBef>
              <a:spcAft>
                <a:spcPct val="0"/>
              </a:spcAft>
              <a:defRPr>
                <a:solidFill>
                  <a:schemeClr val="tx1"/>
                </a:solidFill>
                <a:latin typeface="Arial" charset="0"/>
              </a:defRPr>
            </a:lvl8pPr>
            <a:lvl9pPr marL="3886200" indent="-228600" algn="ctr" defTabSz="966788" eaLnBrk="0" fontAlgn="base" hangingPunct="0">
              <a:spcBef>
                <a:spcPct val="0"/>
              </a:spcBef>
              <a:spcAft>
                <a:spcPct val="0"/>
              </a:spcAft>
              <a:defRPr>
                <a:solidFill>
                  <a:schemeClr val="tx1"/>
                </a:solidFill>
                <a:latin typeface="Arial" charset="0"/>
              </a:defRPr>
            </a:lvl9pPr>
          </a:lstStyle>
          <a:p>
            <a:pPr algn="r" eaLnBrk="1" hangingPunct="1"/>
            <a:fld id="{F018D1BE-D418-4F34-B4DF-8CD3DE89FE55}" type="slidenum">
              <a:rPr lang="en-US" sz="1300">
                <a:cs typeface="Arial" charset="0"/>
              </a:rPr>
              <a:pPr algn="r" eaLnBrk="1" hangingPunct="1"/>
              <a:t>99</a:t>
            </a:fld>
            <a:endParaRPr lang="en-US" sz="1300">
              <a:cs typeface="Arial" charset="0"/>
            </a:endParaRPr>
          </a:p>
        </p:txBody>
      </p:sp>
      <p:sp>
        <p:nvSpPr>
          <p:cNvPr id="208899" name="Rectangle 2"/>
          <p:cNvSpPr>
            <a:spLocks noGrp="1" noRot="1" noChangeAspect="1" noChangeArrowheads="1" noTextEdit="1"/>
          </p:cNvSpPr>
          <p:nvPr>
            <p:ph type="sldImg"/>
          </p:nvPr>
        </p:nvSpPr>
        <p:spPr>
          <a:ln/>
        </p:spPr>
      </p:sp>
      <p:sp>
        <p:nvSpPr>
          <p:cNvPr id="2089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CA"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E96C9EE-E97C-426F-A911-9DFE99D95BCE}" type="slidenum">
              <a:rPr lang="en-US"/>
              <a:pPr>
                <a:defRPr/>
              </a:pPr>
              <a:t>‹N°›</a:t>
            </a:fld>
            <a:endParaRPr lang="en-US"/>
          </a:p>
        </p:txBody>
      </p:sp>
    </p:spTree>
    <p:extLst>
      <p:ext uri="{BB962C8B-B14F-4D97-AF65-F5344CB8AC3E}">
        <p14:creationId xmlns:p14="http://schemas.microsoft.com/office/powerpoint/2010/main" val="3088651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AC9748-6BA8-450C-926F-86347AAD2379}" type="slidenum">
              <a:rPr lang="en-US"/>
              <a:pPr>
                <a:defRPr/>
              </a:pPr>
              <a:t>‹N°›</a:t>
            </a:fld>
            <a:endParaRPr lang="en-US"/>
          </a:p>
        </p:txBody>
      </p:sp>
    </p:spTree>
    <p:extLst>
      <p:ext uri="{BB962C8B-B14F-4D97-AF65-F5344CB8AC3E}">
        <p14:creationId xmlns:p14="http://schemas.microsoft.com/office/powerpoint/2010/main" val="4181638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16D8213-20D0-407D-B8FD-123E825DEAA3}" type="slidenum">
              <a:rPr lang="en-US"/>
              <a:pPr>
                <a:defRPr/>
              </a:pPr>
              <a:t>‹N°›</a:t>
            </a:fld>
            <a:endParaRPr lang="en-US"/>
          </a:p>
        </p:txBody>
      </p:sp>
    </p:spTree>
    <p:extLst>
      <p:ext uri="{BB962C8B-B14F-4D97-AF65-F5344CB8AC3E}">
        <p14:creationId xmlns:p14="http://schemas.microsoft.com/office/powerpoint/2010/main" val="1424940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80880B3-BD17-494A-9248-82837BA59CDA}" type="slidenum">
              <a:rPr lang="en-US"/>
              <a:pPr>
                <a:defRPr/>
              </a:pPr>
              <a:t>‹N°›</a:t>
            </a:fld>
            <a:endParaRPr lang="en-US"/>
          </a:p>
        </p:txBody>
      </p:sp>
    </p:spTree>
    <p:extLst>
      <p:ext uri="{BB962C8B-B14F-4D97-AF65-F5344CB8AC3E}">
        <p14:creationId xmlns:p14="http://schemas.microsoft.com/office/powerpoint/2010/main" val="190685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4C7A0F-7C2B-40A0-9BB3-471275FEF8B1}" type="slidenum">
              <a:rPr lang="en-US"/>
              <a:pPr>
                <a:defRPr/>
              </a:pPr>
              <a:t>‹N°›</a:t>
            </a:fld>
            <a:endParaRPr lang="en-US"/>
          </a:p>
        </p:txBody>
      </p:sp>
    </p:spTree>
    <p:extLst>
      <p:ext uri="{BB962C8B-B14F-4D97-AF65-F5344CB8AC3E}">
        <p14:creationId xmlns:p14="http://schemas.microsoft.com/office/powerpoint/2010/main" val="846133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26E562A-3CA3-4BFB-B87B-66597834AE6F}" type="slidenum">
              <a:rPr lang="en-US"/>
              <a:pPr>
                <a:defRPr/>
              </a:pPr>
              <a:t>‹N°›</a:t>
            </a:fld>
            <a:endParaRPr lang="en-US"/>
          </a:p>
        </p:txBody>
      </p:sp>
    </p:spTree>
    <p:extLst>
      <p:ext uri="{BB962C8B-B14F-4D97-AF65-F5344CB8AC3E}">
        <p14:creationId xmlns:p14="http://schemas.microsoft.com/office/powerpoint/2010/main" val="350205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2C2A8E6-F95C-48D3-B45E-04D1003055F7}" type="slidenum">
              <a:rPr lang="en-US"/>
              <a:pPr>
                <a:defRPr/>
              </a:pPr>
              <a:t>‹N°›</a:t>
            </a:fld>
            <a:endParaRPr lang="en-US"/>
          </a:p>
        </p:txBody>
      </p:sp>
    </p:spTree>
    <p:extLst>
      <p:ext uri="{BB962C8B-B14F-4D97-AF65-F5344CB8AC3E}">
        <p14:creationId xmlns:p14="http://schemas.microsoft.com/office/powerpoint/2010/main" val="8546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BEB2445-F956-469A-9417-0D0A8E0B847F}" type="slidenum">
              <a:rPr lang="en-US"/>
              <a:pPr>
                <a:defRPr/>
              </a:pPr>
              <a:t>‹N°›</a:t>
            </a:fld>
            <a:endParaRPr lang="en-US"/>
          </a:p>
        </p:txBody>
      </p:sp>
    </p:spTree>
    <p:extLst>
      <p:ext uri="{BB962C8B-B14F-4D97-AF65-F5344CB8AC3E}">
        <p14:creationId xmlns:p14="http://schemas.microsoft.com/office/powerpoint/2010/main" val="30915614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94F4458-E6D1-47EE-995A-2E62A4CBF581}" type="slidenum">
              <a:rPr lang="en-US"/>
              <a:pPr>
                <a:defRPr/>
              </a:pPr>
              <a:t>‹N°›</a:t>
            </a:fld>
            <a:endParaRPr lang="en-US"/>
          </a:p>
        </p:txBody>
      </p:sp>
    </p:spTree>
    <p:extLst>
      <p:ext uri="{BB962C8B-B14F-4D97-AF65-F5344CB8AC3E}">
        <p14:creationId xmlns:p14="http://schemas.microsoft.com/office/powerpoint/2010/main" val="4151796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ED5AE1D-EC2B-459D-8CC1-BA2795EF6015}" type="slidenum">
              <a:rPr lang="en-US"/>
              <a:pPr>
                <a:defRPr/>
              </a:pPr>
              <a:t>‹N°›</a:t>
            </a:fld>
            <a:endParaRPr lang="en-US"/>
          </a:p>
        </p:txBody>
      </p:sp>
    </p:spTree>
    <p:extLst>
      <p:ext uri="{BB962C8B-B14F-4D97-AF65-F5344CB8AC3E}">
        <p14:creationId xmlns:p14="http://schemas.microsoft.com/office/powerpoint/2010/main" val="1492184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C9350DB-A465-4B24-ACBB-9709A7C7255C}" type="slidenum">
              <a:rPr lang="en-US"/>
              <a:pPr>
                <a:defRPr/>
              </a:pPr>
              <a:t>‹N°›</a:t>
            </a:fld>
            <a:endParaRPr lang="en-US"/>
          </a:p>
        </p:txBody>
      </p:sp>
    </p:spTree>
    <p:extLst>
      <p:ext uri="{BB962C8B-B14F-4D97-AF65-F5344CB8AC3E}">
        <p14:creationId xmlns:p14="http://schemas.microsoft.com/office/powerpoint/2010/main" val="2300031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DFABDBC-54AA-40B6-8C98-0440E97C5F7A}"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Calibri" pitchFamily="34" charset="0"/>
          <a:ea typeface="+mn-ea"/>
          <a:cs typeface="+mn-cs"/>
        </a:defRPr>
      </a:lvl1pPr>
      <a:lvl2pPr marL="742950" indent="-285750" algn="l" rtl="0" eaLnBrk="0" fontAlgn="base" hangingPunct="0">
        <a:spcBef>
          <a:spcPct val="20000"/>
        </a:spcBef>
        <a:spcAft>
          <a:spcPct val="0"/>
        </a:spcAft>
        <a:buChar char="–"/>
        <a:defRPr sz="2800">
          <a:solidFill>
            <a:schemeClr val="tx1"/>
          </a:solidFill>
          <a:latin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1.jpeg"/><Relationship Id="rId7"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hyperlink" Target="http://www.cbd.int/tourism/" TargetMode="External"/><Relationship Id="rId9"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10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00.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slide" Target="slide5.xml"/></Relationships>
</file>

<file path=ppt/slides/_rels/slide10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01.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slide" Target="slide5.xml"/></Relationships>
</file>

<file path=ppt/slides/_rels/slide10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02.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slide" Target="slide5.xml"/></Relationships>
</file>

<file path=ppt/slides/_rels/slide10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mailto:secretariat@cbd.int" TargetMode="External"/><Relationship Id="rId7" Type="http://schemas.openxmlformats.org/officeDocument/2006/relationships/image" Target="../media/image4.jpeg"/><Relationship Id="rId2" Type="http://schemas.openxmlformats.org/officeDocument/2006/relationships/notesSlide" Target="../notesSlides/notesSlide10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cbd.int/tourism/" TargetMode="External"/><Relationship Id="rId4" Type="http://schemas.openxmlformats.org/officeDocument/2006/relationships/hyperlink" Target="http://www.cbd.int/"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slide" Target="slide5.xml"/><Relationship Id="rId5" Type="http://schemas.openxmlformats.org/officeDocument/2006/relationships/slide" Target="slide4.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1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slide" Target="slide68.xml"/><Relationship Id="rId5" Type="http://schemas.openxmlformats.org/officeDocument/2006/relationships/slide" Target="slide15.xml"/><Relationship Id="rId4" Type="http://schemas.openxmlformats.org/officeDocument/2006/relationships/slide" Target="slide5.xml"/></Relationships>
</file>

<file path=ppt/slides/_rels/slide1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1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slide" Target="slide13.xml"/><Relationship Id="rId5" Type="http://schemas.openxmlformats.org/officeDocument/2006/relationships/slide" Target="slide17.xml"/><Relationship Id="rId4" Type="http://schemas.openxmlformats.org/officeDocument/2006/relationships/slide" Target="slide5.xml"/></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17.xml.rels><?xml version="1.0" encoding="UTF-8" standalone="yes"?>
<Relationships xmlns="http://schemas.openxmlformats.org/package/2006/relationships"><Relationship Id="rId8" Type="http://schemas.openxmlformats.org/officeDocument/2006/relationships/slide" Target="slide24.xml"/><Relationship Id="rId3" Type="http://schemas.openxmlformats.org/officeDocument/2006/relationships/notesSlide" Target="../notesSlides/notesSlide17.xml"/><Relationship Id="rId7" Type="http://schemas.openxmlformats.org/officeDocument/2006/relationships/slide" Target="slide5.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slide" Target="slide4.xml"/><Relationship Id="rId5" Type="http://schemas.openxmlformats.org/officeDocument/2006/relationships/image" Target="../media/image14.png"/><Relationship Id="rId4" Type="http://schemas.openxmlformats.org/officeDocument/2006/relationships/oleObject" Target="../embeddings/oleObject1.bin"/><Relationship Id="rId9" Type="http://schemas.openxmlformats.org/officeDocument/2006/relationships/slide" Target="slide15.xml"/></Relationships>
</file>

<file path=ppt/slides/_rels/slide1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1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slide" Target="slide96.xml"/><Relationship Id="rId5" Type="http://schemas.openxmlformats.org/officeDocument/2006/relationships/slide" Target="slide23.xml"/><Relationship Id="rId4" Type="http://schemas.openxmlformats.org/officeDocument/2006/relationships/slide" Target="slide5.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2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slide" Target="slide19.xml"/><Relationship Id="rId5" Type="http://schemas.openxmlformats.org/officeDocument/2006/relationships/slide" Target="slide52.xml"/><Relationship Id="rId4" Type="http://schemas.openxmlformats.org/officeDocument/2006/relationships/slide" Target="slide5.xml"/></Relationships>
</file>

<file path=ppt/slides/_rels/slide2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slide" Target="slide17.xml"/><Relationship Id="rId5" Type="http://schemas.openxmlformats.org/officeDocument/2006/relationships/slide" Target="slide27.xml"/><Relationship Id="rId4" Type="http://schemas.openxmlformats.org/officeDocument/2006/relationships/slide" Target="slide5.xml"/></Relationships>
</file>

<file path=ppt/slides/_rels/slide2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2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slide" Target="slide24.xml"/><Relationship Id="rId5" Type="http://schemas.openxmlformats.org/officeDocument/2006/relationships/slide" Target="slide31.xml"/><Relationship Id="rId4" Type="http://schemas.openxmlformats.org/officeDocument/2006/relationships/slide" Target="slide5.xml"/></Relationships>
</file>

<file path=ppt/slides/_rels/slide2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2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slide" Target="slide5.xml"/></Relationships>
</file>

<file path=ppt/slides/_rels/slide3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3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slide" Target="slide27.xml"/><Relationship Id="rId5" Type="http://schemas.openxmlformats.org/officeDocument/2006/relationships/slide" Target="slide44.xml"/><Relationship Id="rId4" Type="http://schemas.openxmlformats.org/officeDocument/2006/relationships/slide" Target="slide5.xml"/></Relationships>
</file>

<file path=ppt/slides/_rels/slide3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33.xml.rels><?xml version="1.0" encoding="UTF-8" standalone="yes"?>
<Relationships xmlns="http://schemas.openxmlformats.org/package/2006/relationships"><Relationship Id="rId3" Type="http://schemas.openxmlformats.org/officeDocument/2006/relationships/slide" Target="slide34.xml"/><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7.wmf"/><Relationship Id="rId7" Type="http://schemas.openxmlformats.org/officeDocument/2006/relationships/slide" Target="slide5.xm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slide" Target="slide4.xml"/><Relationship Id="rId5" Type="http://schemas.openxmlformats.org/officeDocument/2006/relationships/slide" Target="slide37.xml"/><Relationship Id="rId4" Type="http://schemas.openxmlformats.org/officeDocument/2006/relationships/slide" Target="slide35.xml"/></Relationships>
</file>

<file path=ppt/slides/_rels/slide3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5.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3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6.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3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7.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3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8.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slide" Target="slide60.xml"/><Relationship Id="rId13" Type="http://schemas.openxmlformats.org/officeDocument/2006/relationships/slide" Target="slide88.xml"/><Relationship Id="rId18" Type="http://schemas.openxmlformats.org/officeDocument/2006/relationships/image" Target="../media/image8.jpeg"/><Relationship Id="rId3" Type="http://schemas.openxmlformats.org/officeDocument/2006/relationships/slide" Target="slide8.xml"/><Relationship Id="rId7" Type="http://schemas.openxmlformats.org/officeDocument/2006/relationships/slide" Target="slide46.xml"/><Relationship Id="rId12" Type="http://schemas.openxmlformats.org/officeDocument/2006/relationships/slide" Target="slide76.xml"/><Relationship Id="rId17" Type="http://schemas.openxmlformats.org/officeDocument/2006/relationships/slide" Target="slide99.xml"/><Relationship Id="rId2" Type="http://schemas.openxmlformats.org/officeDocument/2006/relationships/notesSlide" Target="../notesSlides/notesSlide4.xml"/><Relationship Id="rId16" Type="http://schemas.openxmlformats.org/officeDocument/2006/relationships/slide" Target="slide100.xml"/><Relationship Id="rId1" Type="http://schemas.openxmlformats.org/officeDocument/2006/relationships/slideLayout" Target="../slideLayouts/slideLayout2.xml"/><Relationship Id="rId6" Type="http://schemas.openxmlformats.org/officeDocument/2006/relationships/slide" Target="slide40.xml"/><Relationship Id="rId11" Type="http://schemas.openxmlformats.org/officeDocument/2006/relationships/slide" Target="slide69.xml"/><Relationship Id="rId5" Type="http://schemas.openxmlformats.org/officeDocument/2006/relationships/slide" Target="slide34.xml"/><Relationship Id="rId15" Type="http://schemas.openxmlformats.org/officeDocument/2006/relationships/slide" Target="slide94.xml"/><Relationship Id="rId10" Type="http://schemas.openxmlformats.org/officeDocument/2006/relationships/slide" Target="slide66.xml"/><Relationship Id="rId19" Type="http://schemas.openxmlformats.org/officeDocument/2006/relationships/image" Target="../media/image9.jpeg"/><Relationship Id="rId4" Type="http://schemas.openxmlformats.org/officeDocument/2006/relationships/slide" Target="slide21.xml"/><Relationship Id="rId9" Type="http://schemas.openxmlformats.org/officeDocument/2006/relationships/slide" Target="slide63.xml"/><Relationship Id="rId14" Type="http://schemas.openxmlformats.org/officeDocument/2006/relationships/slide" Target="slide91.xml"/></Relationships>
</file>

<file path=ppt/slides/_rels/slide4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0.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4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4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4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44.xml.rels><?xml version="1.0" encoding="UTF-8" standalone="yes"?>
<Relationships xmlns="http://schemas.openxmlformats.org/package/2006/relationships"><Relationship Id="rId8" Type="http://schemas.openxmlformats.org/officeDocument/2006/relationships/slide" Target="slide31.xml"/><Relationship Id="rId3" Type="http://schemas.openxmlformats.org/officeDocument/2006/relationships/image" Target="../media/image18.png"/><Relationship Id="rId7" Type="http://schemas.openxmlformats.org/officeDocument/2006/relationships/slide" Target="slide68.xml"/><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slide" Target="slide5.xml"/><Relationship Id="rId5" Type="http://schemas.openxmlformats.org/officeDocument/2006/relationships/slide" Target="slide4.xml"/><Relationship Id="rId4" Type="http://schemas.openxmlformats.org/officeDocument/2006/relationships/image" Target="../media/image17.wmf"/></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17.wmf"/><Relationship Id="rId7" Type="http://schemas.openxmlformats.org/officeDocument/2006/relationships/slide" Target="slide4.xml"/><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slide" Target="slide50.xml"/><Relationship Id="rId5" Type="http://schemas.openxmlformats.org/officeDocument/2006/relationships/slide" Target="slide53.xml"/><Relationship Id="rId4" Type="http://schemas.openxmlformats.org/officeDocument/2006/relationships/slide" Target="slide55.xml"/></Relationships>
</file>

<file path=ppt/slides/_rels/slide4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4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48.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4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5.xml.rels><?xml version="1.0" encoding="UTF-8" standalone="yes"?>
<Relationships xmlns="http://schemas.openxmlformats.org/package/2006/relationships"><Relationship Id="rId8" Type="http://schemas.openxmlformats.org/officeDocument/2006/relationships/slide" Target="slide45.xml"/><Relationship Id="rId3" Type="http://schemas.openxmlformats.org/officeDocument/2006/relationships/slide" Target="slide33.xml"/><Relationship Id="rId7" Type="http://schemas.openxmlformats.org/officeDocument/2006/relationships/slide" Target="slide6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slide" Target="slide39.xml"/><Relationship Id="rId11" Type="http://schemas.openxmlformats.org/officeDocument/2006/relationships/slide" Target="slide6.xml"/><Relationship Id="rId5" Type="http://schemas.openxmlformats.org/officeDocument/2006/relationships/slide" Target="slide86.xml"/><Relationship Id="rId10" Type="http://schemas.openxmlformats.org/officeDocument/2006/relationships/slide" Target="slide20.xml"/><Relationship Id="rId4" Type="http://schemas.openxmlformats.org/officeDocument/2006/relationships/slide" Target="slide82.xml"/><Relationship Id="rId9" Type="http://schemas.openxmlformats.org/officeDocument/2006/relationships/slide" Target="slide7.xml"/></Relationships>
</file>

<file path=ppt/slides/_rels/slide5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0.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5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1.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5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slide" Target="slide23.xml"/><Relationship Id="rId5" Type="http://schemas.openxmlformats.org/officeDocument/2006/relationships/slide" Target="slide54.xml"/><Relationship Id="rId4" Type="http://schemas.openxmlformats.org/officeDocument/2006/relationships/slide" Target="slide5.xml"/></Relationships>
</file>

<file path=ppt/slides/_rels/slide5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54.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slide" Target="slide52.xml"/><Relationship Id="rId5" Type="http://schemas.openxmlformats.org/officeDocument/2006/relationships/slide" Target="slide56.xml"/><Relationship Id="rId4" Type="http://schemas.openxmlformats.org/officeDocument/2006/relationships/slide" Target="slide5.xml"/></Relationships>
</file>

<file path=ppt/slides/_rels/slide5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5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slide" Target="slide54.xml"/><Relationship Id="rId5" Type="http://schemas.openxmlformats.org/officeDocument/2006/relationships/slide" Target="slide67.xml"/><Relationship Id="rId4" Type="http://schemas.openxmlformats.org/officeDocument/2006/relationships/slide" Target="slide5.xml"/></Relationships>
</file>

<file path=ppt/slides/_rels/slide5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7.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5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8.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5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9.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8" Type="http://schemas.openxmlformats.org/officeDocument/2006/relationships/slide" Target="slide78.xml"/><Relationship Id="rId3" Type="http://schemas.openxmlformats.org/officeDocument/2006/relationships/slide" Target="slide99.xml"/><Relationship Id="rId7" Type="http://schemas.openxmlformats.org/officeDocument/2006/relationships/slide" Target="slide57.xml"/><Relationship Id="rId12" Type="http://schemas.openxmlformats.org/officeDocument/2006/relationships/slide" Target="slide19.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slide" Target="slide60.xml"/><Relationship Id="rId11" Type="http://schemas.openxmlformats.org/officeDocument/2006/relationships/slide" Target="slide97.xml"/><Relationship Id="rId5" Type="http://schemas.openxmlformats.org/officeDocument/2006/relationships/slide" Target="slide13.xml"/><Relationship Id="rId10" Type="http://schemas.openxmlformats.org/officeDocument/2006/relationships/slide" Target="slide49.xml"/><Relationship Id="rId4" Type="http://schemas.openxmlformats.org/officeDocument/2006/relationships/slide" Target="slide47.xml"/><Relationship Id="rId9" Type="http://schemas.openxmlformats.org/officeDocument/2006/relationships/slide" Target="slide87.xml"/></Relationships>
</file>

<file path=ppt/slides/_rels/slide6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0.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6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17.wmf"/><Relationship Id="rId7" Type="http://schemas.openxmlformats.org/officeDocument/2006/relationships/slide" Target="slide4.xml"/><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slide" Target="slide76.xml"/><Relationship Id="rId5" Type="http://schemas.openxmlformats.org/officeDocument/2006/relationships/slide" Target="slide66.xml"/><Relationship Id="rId4" Type="http://schemas.openxmlformats.org/officeDocument/2006/relationships/slide" Target="slide69.xml"/></Relationships>
</file>

<file path=ppt/slides/_rels/slide6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4.xml"/><Relationship Id="rId1" Type="http://schemas.openxmlformats.org/officeDocument/2006/relationships/slideLayout" Target="../slideLayouts/slideLayout7.xml"/><Relationship Id="rId6" Type="http://schemas.openxmlformats.org/officeDocument/2006/relationships/slide" Target="slide5.xml"/><Relationship Id="rId5" Type="http://schemas.openxmlformats.org/officeDocument/2006/relationships/slide" Target="slide4.xml"/><Relationship Id="rId4" Type="http://schemas.openxmlformats.org/officeDocument/2006/relationships/image" Target="../media/image19.png"/></Relationships>
</file>

<file path=ppt/slides/_rels/slide6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5.xml"/><Relationship Id="rId1" Type="http://schemas.openxmlformats.org/officeDocument/2006/relationships/slideLayout" Target="../slideLayouts/slideLayout2.xml"/><Relationship Id="rId5" Type="http://schemas.openxmlformats.org/officeDocument/2006/relationships/slide" Target="slide5.xml"/><Relationship Id="rId4" Type="http://schemas.openxmlformats.org/officeDocument/2006/relationships/slide" Target="slide4.xml"/></Relationships>
</file>

<file path=ppt/slides/_rels/slide6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6.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6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slide" Target="slide56.xml"/><Relationship Id="rId5" Type="http://schemas.openxmlformats.org/officeDocument/2006/relationships/slide" Target="slide70.xml"/><Relationship Id="rId4" Type="http://schemas.openxmlformats.org/officeDocument/2006/relationships/slide" Target="slide5.xml"/></Relationships>
</file>

<file path=ppt/slides/_rels/slide6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slide" Target="slide44.xml"/><Relationship Id="rId5" Type="http://schemas.openxmlformats.org/officeDocument/2006/relationships/slide" Target="slide13.xml"/><Relationship Id="rId4" Type="http://schemas.openxmlformats.org/officeDocument/2006/relationships/slide" Target="slide5.xml"/></Relationships>
</file>

<file path=ppt/slides/_rels/slide6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69.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slide" Target="slide67.xml"/><Relationship Id="rId5" Type="http://schemas.openxmlformats.org/officeDocument/2006/relationships/slide" Target="slide77.xml"/><Relationship Id="rId4" Type="http://schemas.openxmlformats.org/officeDocument/2006/relationships/slide" Target="slide5.xml"/></Relationships>
</file>

<file path=ppt/slides/_rels/slide7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1.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7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2.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7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3.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7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4.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7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5.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76.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6.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7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slide" Target="slide70.xml"/><Relationship Id="rId5" Type="http://schemas.openxmlformats.org/officeDocument/2006/relationships/slide" Target="slide90.xml"/><Relationship Id="rId4" Type="http://schemas.openxmlformats.org/officeDocument/2006/relationships/slide" Target="slide5.xml"/></Relationships>
</file>

<file path=ppt/slides/_rels/slide7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8.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7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79.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slide" Target="slide5.xml"/></Relationships>
</file>

<file path=ppt/slides/_rels/slide80.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0.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8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1.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3.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8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4.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8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5.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17.wmf"/><Relationship Id="rId7" Type="http://schemas.openxmlformats.org/officeDocument/2006/relationships/slide" Target="slide4.xml"/><Relationship Id="rId2" Type="http://schemas.openxmlformats.org/officeDocument/2006/relationships/notesSlide" Target="../notesSlides/notesSlide87.xml"/><Relationship Id="rId1" Type="http://schemas.openxmlformats.org/officeDocument/2006/relationships/slideLayout" Target="../slideLayouts/slideLayout7.xml"/><Relationship Id="rId6" Type="http://schemas.openxmlformats.org/officeDocument/2006/relationships/slide" Target="slide88.xml"/><Relationship Id="rId5" Type="http://schemas.openxmlformats.org/officeDocument/2006/relationships/slide" Target="slide94.xml"/><Relationship Id="rId4" Type="http://schemas.openxmlformats.org/officeDocument/2006/relationships/slide" Target="slide91.xml"/></Relationships>
</file>

<file path=ppt/slides/_rels/slide8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8.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8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89.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slide" Target="slide5.xml"/></Relationships>
</file>

<file path=ppt/slides/_rels/slide9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0.xml"/><Relationship Id="rId1" Type="http://schemas.openxmlformats.org/officeDocument/2006/relationships/slideLayout" Target="../slideLayouts/slideLayout2.xml"/><Relationship Id="rId6" Type="http://schemas.openxmlformats.org/officeDocument/2006/relationships/slide" Target="slide77.xml"/><Relationship Id="rId5" Type="http://schemas.openxmlformats.org/officeDocument/2006/relationships/slide" Target="slide92.xml"/><Relationship Id="rId4" Type="http://schemas.openxmlformats.org/officeDocument/2006/relationships/slide" Target="slide5.xml"/></Relationships>
</file>

<file path=ppt/slides/_rels/slide91.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91.xml"/><Relationship Id="rId1" Type="http://schemas.openxmlformats.org/officeDocument/2006/relationships/slideLayout" Target="../slideLayouts/slideLayout2.xml"/><Relationship Id="rId5" Type="http://schemas.openxmlformats.org/officeDocument/2006/relationships/slide" Target="slide5.xml"/><Relationship Id="rId4" Type="http://schemas.openxmlformats.org/officeDocument/2006/relationships/slide" Target="slide4.xml"/></Relationships>
</file>

<file path=ppt/slides/_rels/slide9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2.xml"/><Relationship Id="rId1" Type="http://schemas.openxmlformats.org/officeDocument/2006/relationships/slideLayout" Target="../slideLayouts/slideLayout7.xml"/><Relationship Id="rId6" Type="http://schemas.openxmlformats.org/officeDocument/2006/relationships/slide" Target="slide90.xml"/><Relationship Id="rId5" Type="http://schemas.openxmlformats.org/officeDocument/2006/relationships/slide" Target="slide93.xml"/><Relationship Id="rId4" Type="http://schemas.openxmlformats.org/officeDocument/2006/relationships/slide" Target="slide5.xml"/></Relationships>
</file>

<file path=ppt/slides/_rels/slide93.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92.xml"/><Relationship Id="rId2" Type="http://schemas.openxmlformats.org/officeDocument/2006/relationships/notesSlide" Target="../notesSlides/notesSlide93.xml"/><Relationship Id="rId1" Type="http://schemas.openxmlformats.org/officeDocument/2006/relationships/slideLayout" Target="../slideLayouts/slideLayout7.xml"/><Relationship Id="rId6" Type="http://schemas.openxmlformats.org/officeDocument/2006/relationships/slide" Target="slide27.xml"/><Relationship Id="rId5" Type="http://schemas.openxmlformats.org/officeDocument/2006/relationships/slide" Target="slide95.xml"/><Relationship Id="rId4" Type="http://schemas.openxmlformats.org/officeDocument/2006/relationships/slide" Target="slide5.xml"/></Relationships>
</file>

<file path=ppt/slides/_rels/slide94.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94.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9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5.xml"/><Relationship Id="rId1" Type="http://schemas.openxmlformats.org/officeDocument/2006/relationships/slideLayout" Target="../slideLayouts/slideLayout7.xml"/><Relationship Id="rId6" Type="http://schemas.openxmlformats.org/officeDocument/2006/relationships/slide" Target="slide93.xml"/><Relationship Id="rId5" Type="http://schemas.openxmlformats.org/officeDocument/2006/relationships/slide" Target="slide96.xml"/><Relationship Id="rId4" Type="http://schemas.openxmlformats.org/officeDocument/2006/relationships/slide" Target="slide5.xml"/></Relationships>
</file>

<file path=ppt/slides/_rels/slide9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96.xml"/><Relationship Id="rId1" Type="http://schemas.openxmlformats.org/officeDocument/2006/relationships/slideLayout" Target="../slideLayouts/slideLayout7.xml"/><Relationship Id="rId6" Type="http://schemas.openxmlformats.org/officeDocument/2006/relationships/slide" Target="slide95.xml"/><Relationship Id="rId5" Type="http://schemas.openxmlformats.org/officeDocument/2006/relationships/slide" Target="slide19.xml"/><Relationship Id="rId4" Type="http://schemas.openxmlformats.org/officeDocument/2006/relationships/slide" Target="slide5.xml"/></Relationships>
</file>

<file path=ppt/slides/_rels/slide9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97.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98.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98.xml"/><Relationship Id="rId1" Type="http://schemas.openxmlformats.org/officeDocument/2006/relationships/slideLayout" Target="../slideLayouts/slideLayout7.xml"/><Relationship Id="rId5" Type="http://schemas.openxmlformats.org/officeDocument/2006/relationships/slide" Target="slide5.xml"/><Relationship Id="rId4" Type="http://schemas.openxmlformats.org/officeDocument/2006/relationships/slide" Target="slide4.xml"/></Relationships>
</file>

<file path=ppt/slides/_rels/slide99.xml.rels><?xml version="1.0" encoding="UTF-8" standalone="yes"?>
<Relationships xmlns="http://schemas.openxmlformats.org/package/2006/relationships"><Relationship Id="rId8" Type="http://schemas.openxmlformats.org/officeDocument/2006/relationships/hyperlink" Target="CD%20Resources/Planning%20Sectors" TargetMode="External"/><Relationship Id="rId13" Type="http://schemas.openxmlformats.org/officeDocument/2006/relationships/hyperlink" Target="CD%20Resources/Planning%20Spatial" TargetMode="External"/><Relationship Id="rId18" Type="http://schemas.openxmlformats.org/officeDocument/2006/relationships/hyperlink" Target="CD%20Resources/Planning%20Approaches" TargetMode="External"/><Relationship Id="rId26" Type="http://schemas.openxmlformats.org/officeDocument/2006/relationships/hyperlink" Target="CD%20Resources/Capacity%20Building" TargetMode="External"/><Relationship Id="rId3" Type="http://schemas.openxmlformats.org/officeDocument/2006/relationships/hyperlink" Target="CD%20Resources/Monitoring" TargetMode="External"/><Relationship Id="rId21" Type="http://schemas.openxmlformats.org/officeDocument/2006/relationships/hyperlink" Target="../My%20Documents/My%20Dropbox/Presentation%20with%20links/CD%20Resources/Generic%20Info" TargetMode="External"/><Relationship Id="rId7" Type="http://schemas.openxmlformats.org/officeDocument/2006/relationships/hyperlink" Target="CD%20Resources/Finance/Payments%20for%20Ecosystem%20Services" TargetMode="External"/><Relationship Id="rId12" Type="http://schemas.openxmlformats.org/officeDocument/2006/relationships/hyperlink" Target="CD%20Resources/Planning%20Decentralised" TargetMode="External"/><Relationship Id="rId17" Type="http://schemas.openxmlformats.org/officeDocument/2006/relationships/hyperlink" Target="CD%20Resources/Mainstreaming" TargetMode="External"/><Relationship Id="rId25" Type="http://schemas.openxmlformats.org/officeDocument/2006/relationships/slide" Target="slide5.xml"/><Relationship Id="rId2" Type="http://schemas.openxmlformats.org/officeDocument/2006/relationships/notesSlide" Target="../notesSlides/notesSlide99.xml"/><Relationship Id="rId16" Type="http://schemas.openxmlformats.org/officeDocument/2006/relationships/hyperlink" Target="../My%20Documents/My%20Dropbox/Presentation%20with%20links/travail%20AAFC/01_PES/Research/090322_China_PES_from_Caro.pdf" TargetMode="External"/><Relationship Id="rId20" Type="http://schemas.openxmlformats.org/officeDocument/2006/relationships/hyperlink" Target="CD%20Resources/Generic%20Info" TargetMode="External"/><Relationship Id="rId1" Type="http://schemas.openxmlformats.org/officeDocument/2006/relationships/slideLayout" Target="../slideLayouts/slideLayout7.xml"/><Relationship Id="rId6" Type="http://schemas.openxmlformats.org/officeDocument/2006/relationships/hyperlink" Target="CD%20Resources/Finance/MTEF" TargetMode="External"/><Relationship Id="rId11" Type="http://schemas.openxmlformats.org/officeDocument/2006/relationships/hyperlink" Target="../My%20Documents/My%20Dropbox/Presentation%20with%20links/CD%20Resources/Poverty" TargetMode="External"/><Relationship Id="rId24" Type="http://schemas.openxmlformats.org/officeDocument/2006/relationships/slide" Target="slide4.xml"/><Relationship Id="rId5" Type="http://schemas.openxmlformats.org/officeDocument/2006/relationships/hyperlink" Target="CD%20Resources/Finance/EFR" TargetMode="External"/><Relationship Id="rId15" Type="http://schemas.openxmlformats.org/officeDocument/2006/relationships/hyperlink" Target="CD%20Resources/Environmental%20Governance_Vision" TargetMode="External"/><Relationship Id="rId23" Type="http://schemas.openxmlformats.org/officeDocument/2006/relationships/hyperlink" Target="../My%20Documents/My%20Dropbox/Presentation%20with%20links/CD%20Resources/Gender" TargetMode="External"/><Relationship Id="rId28" Type="http://schemas.openxmlformats.org/officeDocument/2006/relationships/hyperlink" Target="CD%20Resources/Finance/Innovative%20Financial%20Mechanisms" TargetMode="External"/><Relationship Id="rId10" Type="http://schemas.openxmlformats.org/officeDocument/2006/relationships/hyperlink" Target="CD%20Resources/Poverty" TargetMode="External"/><Relationship Id="rId19" Type="http://schemas.openxmlformats.org/officeDocument/2006/relationships/hyperlink" Target="../My%20Documents/My%20Dropbox/Presentation%20with%20links/CD%20Resources/Planning%20Approaches" TargetMode="External"/><Relationship Id="rId4" Type="http://schemas.openxmlformats.org/officeDocument/2006/relationships/hyperlink" Target="CD%20Resources/Ecosystem%20Services" TargetMode="External"/><Relationship Id="rId9" Type="http://schemas.openxmlformats.org/officeDocument/2006/relationships/hyperlink" Target="CD%20Resources/Climate%20Change%20and%20Natural%20Disasters" TargetMode="External"/><Relationship Id="rId14" Type="http://schemas.openxmlformats.org/officeDocument/2006/relationships/hyperlink" Target="CD%20Resources/Governance%20and%20land%20rights" TargetMode="External"/><Relationship Id="rId22" Type="http://schemas.openxmlformats.org/officeDocument/2006/relationships/hyperlink" Target="CD%20Resources/Gender" TargetMode="External"/><Relationship Id="rId27" Type="http://schemas.openxmlformats.org/officeDocument/2006/relationships/hyperlink" Target="../My%20Documents/My%20Dropbox/Presentation%20with%20links/CD%20Resources/Capacity%20Build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6" descr="iStock_000001951061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125" y="0"/>
            <a:ext cx="2555875"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051" name="Text Box 8"/>
          <p:cNvSpPr txBox="1">
            <a:spLocks noChangeArrowheads="1"/>
          </p:cNvSpPr>
          <p:nvPr/>
        </p:nvSpPr>
        <p:spPr bwMode="auto">
          <a:xfrm>
            <a:off x="1403350" y="1217613"/>
            <a:ext cx="50419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endParaRPr lang="fr-FR" sz="1000" b="1">
              <a:solidFill>
                <a:srgbClr val="000000"/>
              </a:solidFill>
              <a:latin typeface="Calibri" pitchFamily="34" charset="0"/>
            </a:endParaRPr>
          </a:p>
          <a:p>
            <a:pPr algn="l" eaLnBrk="1" hangingPunct="1"/>
            <a:r>
              <a:rPr lang="fr-FR" sz="3600" b="1">
                <a:solidFill>
                  <a:srgbClr val="993300"/>
                </a:solidFill>
                <a:latin typeface="Calibri" pitchFamily="34" charset="0"/>
              </a:rPr>
              <a:t>Biens et services écosystémiques</a:t>
            </a:r>
          </a:p>
          <a:p>
            <a:pPr algn="l" eaLnBrk="1" hangingPunct="1"/>
            <a:r>
              <a:rPr lang="fr-FR" sz="2800" b="1">
                <a:solidFill>
                  <a:srgbClr val="993300"/>
                </a:solidFill>
                <a:latin typeface="Calibri" pitchFamily="34" charset="0"/>
              </a:rPr>
              <a:t>DANS LA PLANIFICATION POUR LE DÉVELOPPEMENT </a:t>
            </a:r>
          </a:p>
          <a:p>
            <a:pPr algn="l" eaLnBrk="1" hangingPunct="1"/>
            <a:endParaRPr lang="fr-FR" sz="2800">
              <a:solidFill>
                <a:srgbClr val="993300"/>
              </a:solidFill>
              <a:latin typeface="Calibri" pitchFamily="34" charset="0"/>
            </a:endParaRPr>
          </a:p>
          <a:p>
            <a:pPr algn="l" eaLnBrk="1" hangingPunct="1"/>
            <a:endParaRPr lang="fr-FR" sz="2000">
              <a:solidFill>
                <a:srgbClr val="000000"/>
              </a:solidFill>
              <a:latin typeface="Calibri" pitchFamily="34" charset="0"/>
            </a:endParaRPr>
          </a:p>
          <a:p>
            <a:pPr algn="l" eaLnBrk="1" hangingPunct="1"/>
            <a:endParaRPr lang="fr-FR"/>
          </a:p>
        </p:txBody>
      </p:sp>
      <p:sp>
        <p:nvSpPr>
          <p:cNvPr id="2052" name="Line 9"/>
          <p:cNvSpPr>
            <a:spLocks noChangeShapeType="1"/>
          </p:cNvSpPr>
          <p:nvPr/>
        </p:nvSpPr>
        <p:spPr bwMode="auto">
          <a:xfrm flipV="1">
            <a:off x="855663" y="1057275"/>
            <a:ext cx="5310187" cy="0"/>
          </a:xfrm>
          <a:prstGeom prst="line">
            <a:avLst/>
          </a:prstGeom>
          <a:noFill/>
          <a:ln w="9525" algn="ctr">
            <a:solidFill>
              <a:srgbClr val="54533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053" name="Line 10"/>
          <p:cNvSpPr>
            <a:spLocks noChangeShapeType="1"/>
          </p:cNvSpPr>
          <p:nvPr/>
        </p:nvSpPr>
        <p:spPr bwMode="auto">
          <a:xfrm flipH="1">
            <a:off x="839788" y="1060450"/>
            <a:ext cx="15875" cy="2535238"/>
          </a:xfrm>
          <a:prstGeom prst="line">
            <a:avLst/>
          </a:prstGeom>
          <a:noFill/>
          <a:ln w="9525" algn="ctr">
            <a:solidFill>
              <a:srgbClr val="54533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2054" name="Picture 11" descr="CBD_logo_CMYK_black [Converted]">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16100" y="4292600"/>
            <a:ext cx="2052638"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055" name="Line 14"/>
          <p:cNvSpPr>
            <a:spLocks noChangeShapeType="1"/>
          </p:cNvSpPr>
          <p:nvPr/>
        </p:nvSpPr>
        <p:spPr bwMode="auto">
          <a:xfrm>
            <a:off x="6550025" y="0"/>
            <a:ext cx="0" cy="6858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056" name="Text Box 15"/>
          <p:cNvSpPr txBox="1">
            <a:spLocks noChangeArrowheads="1"/>
          </p:cNvSpPr>
          <p:nvPr/>
        </p:nvSpPr>
        <p:spPr bwMode="auto">
          <a:xfrm>
            <a:off x="750888" y="5876925"/>
            <a:ext cx="56896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1pPr>
            <a:lvl2pPr marL="742950" indent="-28575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2pPr>
            <a:lvl3pPr marL="11430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3pPr>
            <a:lvl4pPr marL="16002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4pPr>
            <a:lvl5pPr marL="2057400" indent="-228600" eaLnBrk="0" hangingPunc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5pPr>
            <a:lvl6pPr marL="2514600" indent="-228600" algn="ct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6pPr>
            <a:lvl7pPr marL="2971800" indent="-228600" algn="ct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7pPr>
            <a:lvl8pPr marL="3429000" indent="-228600" algn="ct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8pPr>
            <a:lvl9pPr marL="3886200" indent="-228600" algn="ctr" eaLnBrk="0" fontAlgn="base" hangingPunct="0">
              <a:spcBef>
                <a:spcPct val="0"/>
              </a:spcBef>
              <a:spcAft>
                <a:spcPct val="0"/>
              </a:spcAft>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tx1"/>
                </a:solidFill>
                <a:latin typeface="Arial" charset="0"/>
              </a:defRPr>
            </a:lvl9pPr>
          </a:lstStyle>
          <a:p>
            <a:pPr eaLnBrk="1" hangingPunct="1">
              <a:spcBef>
                <a:spcPts val="625"/>
              </a:spcBef>
            </a:pPr>
            <a:r>
              <a:rPr lang="fr-FR" sz="1000" i="1">
                <a:solidFill>
                  <a:srgbClr val="FF0000"/>
                </a:solidFill>
              </a:rPr>
              <a:t>Cette présentation a été préparée dans le cadre de la publication </a:t>
            </a:r>
            <a:r>
              <a:rPr lang="fr-FR" sz="1000" i="1">
                <a:solidFill>
                  <a:srgbClr val="00B050"/>
                </a:solidFill>
              </a:rPr>
              <a:t>« Biens et services écosystémiques dans la planification pour le développement: Un guide de bonnes pratiques ». </a:t>
            </a:r>
            <a:r>
              <a:rPr lang="fr-FR" sz="1000" i="1">
                <a:solidFill>
                  <a:srgbClr val="FF0000"/>
                </a:solidFill>
              </a:rPr>
              <a:t>Le SCBD approuve l'utilisation et la modification de ces documents de présentation à des fins non commerciales. En cas de modification du document de présentation, les crédits photographiques doivent être maintenus. </a:t>
            </a:r>
            <a:endParaRPr lang="en-US" sz="1000" i="1">
              <a:solidFill>
                <a:srgbClr val="FF0000"/>
              </a:solidFill>
            </a:endParaRPr>
          </a:p>
        </p:txBody>
      </p:sp>
      <p:pic>
        <p:nvPicPr>
          <p:cNvPr id="2057"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30663" y="4232275"/>
            <a:ext cx="2511425"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8" name="Picture 8" descr="fullUNEPblack_va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4200" y="4381500"/>
            <a:ext cx="744538"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2059" name="Picture 14" descr="F:\photos\Small_aymara_by MacJewell.jpg"/>
          <p:cNvPicPr>
            <a:picLocks noChangeAspect="1" noChangeArrowheads="1"/>
          </p:cNvPicPr>
          <p:nvPr/>
        </p:nvPicPr>
        <p:blipFill>
          <a:blip r:embed="rId8">
            <a:extLst>
              <a:ext uri="{28A0092B-C50C-407E-A947-70E740481C1C}">
                <a14:useLocalDpi xmlns:a14="http://schemas.microsoft.com/office/drawing/2010/main" val="0"/>
              </a:ext>
            </a:extLst>
          </a:blip>
          <a:srcRect b="32780"/>
          <a:stretch>
            <a:fillRect/>
          </a:stretch>
        </p:blipFill>
        <p:spPr bwMode="auto">
          <a:xfrm>
            <a:off x="6583363" y="3511550"/>
            <a:ext cx="2560637"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0" name="Picture 15" descr="F:\photos\Small_deforestation_pati_Gaitan.jpg"/>
          <p:cNvPicPr>
            <a:picLocks noChangeAspect="1" noChangeArrowheads="1"/>
          </p:cNvPicPr>
          <p:nvPr/>
        </p:nvPicPr>
        <p:blipFill>
          <a:blip r:embed="rId9">
            <a:extLst>
              <a:ext uri="{28A0092B-C50C-407E-A947-70E740481C1C}">
                <a14:useLocalDpi xmlns:a14="http://schemas.microsoft.com/office/drawing/2010/main" val="0"/>
              </a:ext>
            </a:extLst>
          </a:blip>
          <a:srcRect t="15395" b="2504"/>
          <a:stretch>
            <a:fillRect/>
          </a:stretch>
        </p:blipFill>
        <p:spPr bwMode="auto">
          <a:xfrm>
            <a:off x="6605588" y="5281613"/>
            <a:ext cx="2560637" cy="157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1" name="Picture 17" descr="F:\photos\Large_pollution_Owen_Byrne.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83363" y="1722438"/>
            <a:ext cx="2560637"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99"/>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1267"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1268"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1269"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1270" name="Text Box 7"/>
          <p:cNvSpPr txBox="1">
            <a:spLocks noChangeArrowheads="1"/>
          </p:cNvSpPr>
          <p:nvPr/>
        </p:nvSpPr>
        <p:spPr bwMode="auto">
          <a:xfrm>
            <a:off x="909638" y="449263"/>
            <a:ext cx="5192712"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La biodiversité et les écosystèmes</a:t>
            </a:r>
            <a:endParaRPr lang="en-US" sz="2400" b="1">
              <a:solidFill>
                <a:srgbClr val="993300"/>
              </a:solidFill>
            </a:endParaRPr>
          </a:p>
        </p:txBody>
      </p:sp>
      <p:sp>
        <p:nvSpPr>
          <p:cNvPr id="11271"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1272"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1273" name="Rectangle 17"/>
          <p:cNvSpPr>
            <a:spLocks noChangeArrowheads="1"/>
          </p:cNvSpPr>
          <p:nvPr/>
        </p:nvSpPr>
        <p:spPr bwMode="auto">
          <a:xfrm>
            <a:off x="530225" y="1290638"/>
            <a:ext cx="7351713"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None/>
            </a:pPr>
            <a:r>
              <a:rPr lang="fr-FR" sz="2200">
                <a:latin typeface="Calibri" pitchFamily="34" charset="0"/>
              </a:rPr>
              <a:t>La diversité biologique (biodiversité) est la variabilité des organismes vivants de toute origine y compris, entre autres, les écosystèmes terrestres, marins et autres écosystèmes aquatiques et les complexes écologiques dont ils font partie;</a:t>
            </a:r>
          </a:p>
        </p:txBody>
      </p:sp>
      <p:sp>
        <p:nvSpPr>
          <p:cNvPr id="11274" name="Rectangle 18"/>
          <p:cNvSpPr>
            <a:spLocks noChangeArrowheads="1"/>
          </p:cNvSpPr>
          <p:nvPr/>
        </p:nvSpPr>
        <p:spPr bwMode="auto">
          <a:xfrm>
            <a:off x="536575" y="2897188"/>
            <a:ext cx="7135813" cy="22050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None/>
            </a:pPr>
            <a:endParaRPr lang="fr-FR" sz="2000">
              <a:latin typeface="Calibri" pitchFamily="34" charset="0"/>
            </a:endParaRPr>
          </a:p>
          <a:p>
            <a:pPr algn="l">
              <a:buFont typeface="Wingdings" pitchFamily="2" charset="2"/>
              <a:buNone/>
            </a:pPr>
            <a:endParaRPr lang="fr-FR" sz="2000">
              <a:latin typeface="Calibri" pitchFamily="34" charset="0"/>
            </a:endParaRPr>
          </a:p>
          <a:p>
            <a:pPr algn="l">
              <a:buFont typeface="Wingdings" pitchFamily="2" charset="2"/>
              <a:buNone/>
            </a:pPr>
            <a:r>
              <a:rPr lang="fr-FR" sz="2200">
                <a:latin typeface="Calibri" pitchFamily="34" charset="0"/>
              </a:rPr>
              <a:t>Chaque écosystème contient des relations complexes entre les organismes vivants (biodiversité) et la matière non vivante ainsi que les conditions météorologiques qui les touchent.</a:t>
            </a:r>
          </a:p>
          <a:p>
            <a:r>
              <a:rPr lang="fr-FR" sz="2200">
                <a:solidFill>
                  <a:srgbClr val="CC3300"/>
                </a:solidFill>
                <a:latin typeface="Calibri" pitchFamily="34" charset="0"/>
              </a:rPr>
              <a:t>Ecosystems (Eco:du grec </a:t>
            </a:r>
            <a:r>
              <a:rPr lang="fr-FR" sz="2200" i="1">
                <a:solidFill>
                  <a:srgbClr val="CC3300"/>
                </a:solidFill>
                <a:latin typeface="Calibri" pitchFamily="34" charset="0"/>
              </a:rPr>
              <a:t>oîkos</a:t>
            </a:r>
            <a:r>
              <a:rPr lang="fr-FR" sz="2200">
                <a:solidFill>
                  <a:srgbClr val="CC3300"/>
                </a:solidFill>
                <a:latin typeface="Calibri" pitchFamily="34" charset="0"/>
              </a:rPr>
              <a:t> signifiant «habitat»).</a:t>
            </a:r>
          </a:p>
          <a:p>
            <a:pPr algn="l">
              <a:buFont typeface="Wingdings" pitchFamily="2" charset="2"/>
              <a:buNone/>
            </a:pPr>
            <a:endParaRPr lang="fr-FR" sz="2000">
              <a:latin typeface="Calibri" pitchFamily="34" charset="0"/>
            </a:endParaRPr>
          </a:p>
        </p:txBody>
      </p:sp>
      <p:sp>
        <p:nvSpPr>
          <p:cNvPr id="11275"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1127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127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1278" name="Text Box 10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3/12</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Line 2"/>
          <p:cNvSpPr>
            <a:spLocks noChangeShapeType="1"/>
          </p:cNvSpPr>
          <p:nvPr/>
        </p:nvSpPr>
        <p:spPr bwMode="auto">
          <a:xfrm>
            <a:off x="830263" y="577850"/>
            <a:ext cx="6223000" cy="0"/>
          </a:xfrm>
          <a:prstGeom prst="line">
            <a:avLst/>
          </a:prstGeom>
          <a:noFill/>
          <a:ln w="9525" algn="ctr">
            <a:solidFill>
              <a:schemeClr val="bg2"/>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03427" name="Text Box 3"/>
          <p:cNvSpPr txBox="1">
            <a:spLocks noChangeArrowheads="1"/>
          </p:cNvSpPr>
          <p:nvPr/>
        </p:nvSpPr>
        <p:spPr bwMode="auto">
          <a:xfrm>
            <a:off x="623888" y="1012825"/>
            <a:ext cx="5689600"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endParaRPr lang="en-US" sz="2100">
              <a:latin typeface="Calibri" pitchFamily="34" charset="0"/>
            </a:endParaRPr>
          </a:p>
          <a:p>
            <a:pPr algn="l" eaLnBrk="1" hangingPunct="1">
              <a:spcBef>
                <a:spcPct val="50000"/>
              </a:spcBef>
              <a:buFont typeface="Wingdings" pitchFamily="2" charset="2"/>
              <a:buChar char="§"/>
            </a:pPr>
            <a:endParaRPr lang="en-US" sz="2100">
              <a:latin typeface="Calibri" pitchFamily="34" charset="0"/>
            </a:endParaRPr>
          </a:p>
          <a:p>
            <a:pPr lvl="1" algn="l" eaLnBrk="1" hangingPunct="1">
              <a:spcBef>
                <a:spcPct val="50000"/>
              </a:spcBef>
              <a:buFont typeface="Wingdings" pitchFamily="2" charset="2"/>
              <a:buNone/>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p:txBody>
      </p:sp>
      <p:sp>
        <p:nvSpPr>
          <p:cNvPr id="103428" name="Text Box 4"/>
          <p:cNvSpPr txBox="1">
            <a:spLocks noChangeArrowheads="1"/>
          </p:cNvSpPr>
          <p:nvPr/>
        </p:nvSpPr>
        <p:spPr bwMode="auto">
          <a:xfrm>
            <a:off x="1262063" y="346075"/>
            <a:ext cx="1801812"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400" b="1">
                <a:solidFill>
                  <a:srgbClr val="993300"/>
                </a:solidFill>
                <a:latin typeface="Calibri" pitchFamily="34" charset="0"/>
              </a:rPr>
              <a:t>RESSOURCES</a:t>
            </a:r>
            <a:endParaRPr lang="en-US" sz="2400"/>
          </a:p>
        </p:txBody>
      </p:sp>
      <p:sp>
        <p:nvSpPr>
          <p:cNvPr id="103429" name="Line 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03430" name="Oval 10"/>
          <p:cNvSpPr>
            <a:spLocks noChangeArrowheads="1"/>
          </p:cNvSpPr>
          <p:nvPr/>
        </p:nvSpPr>
        <p:spPr bwMode="auto">
          <a:xfrm>
            <a:off x="460375" y="430213"/>
            <a:ext cx="323850" cy="287337"/>
          </a:xfrm>
          <a:prstGeom prst="ellipse">
            <a:avLst/>
          </a:prstGeom>
          <a:noFill/>
          <a:ln w="9525" algn="in">
            <a:solidFill>
              <a:schemeClr val="bg2"/>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03431" name="Text Box 12"/>
          <p:cNvSpPr txBox="1">
            <a:spLocks noChangeArrowheads="1"/>
          </p:cNvSpPr>
          <p:nvPr/>
        </p:nvSpPr>
        <p:spPr bwMode="auto">
          <a:xfrm>
            <a:off x="520700" y="406400"/>
            <a:ext cx="3079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b="1">
                <a:solidFill>
                  <a:schemeClr val="bg2"/>
                </a:solidFill>
                <a:latin typeface="Antique Olive Roman" pitchFamily="34" charset="0"/>
              </a:rPr>
              <a:t>?</a:t>
            </a:r>
            <a:endParaRPr lang="en-US" b="1">
              <a:solidFill>
                <a:schemeClr val="bg2"/>
              </a:solidFill>
            </a:endParaRPr>
          </a:p>
        </p:txBody>
      </p:sp>
      <p:sp>
        <p:nvSpPr>
          <p:cNvPr id="103432" name="Text Box 16"/>
          <p:cNvSpPr txBox="1">
            <a:spLocks noChangeArrowheads="1"/>
          </p:cNvSpPr>
          <p:nvPr/>
        </p:nvSpPr>
        <p:spPr bwMode="auto">
          <a:xfrm>
            <a:off x="484188" y="1168400"/>
            <a:ext cx="6538912" cy="459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900">
                <a:latin typeface="Calibri" pitchFamily="34" charset="0"/>
              </a:rPr>
              <a:t>Anil Markandya, Kirk Hamilton, and Ernesto Sanchez-Triana. (2006). Getting the Most for the Money — How Public Environmental Expenditure Reviews Can Help, Environment Strategy No. 16, September 2006, World Bank, Washington, USA</a:t>
            </a:r>
          </a:p>
          <a:p>
            <a:pPr algn="l" eaLnBrk="1" hangingPunct="1"/>
            <a:r>
              <a:rPr lang="en-US" sz="900">
                <a:latin typeface="Calibri" pitchFamily="34" charset="0"/>
              </a:rPr>
              <a:t>Bird Neil  and Lidia Cabral. (2007). Green aid using general budget support for environmental benefits, id 21 natural resources highlights (5), Institute for development studies, Brighton, UK</a:t>
            </a:r>
          </a:p>
          <a:p>
            <a:pPr algn="l" eaLnBrk="1" hangingPunct="1"/>
            <a:r>
              <a:rPr lang="en-US" sz="900">
                <a:latin typeface="Calibri" pitchFamily="34" charset="0"/>
              </a:rPr>
              <a:t>Bird Neil and Lidia Cabral. (2007). Changing aid delivery and the environment Can General Budget Support be used to meet environmental objectives? ODI Briefing Paper Issue 17, March 2007, ODI, London, UK</a:t>
            </a:r>
          </a:p>
          <a:p>
            <a:pPr algn="l" eaLnBrk="1" hangingPunct="1"/>
            <a:r>
              <a:rPr lang="en-US" sz="900">
                <a:latin typeface="Calibri" pitchFamily="34" charset="0"/>
              </a:rPr>
              <a:t>Bishop, J. et al. (2008). Building Biodiversity Business. Shell International Limited and the International Union for Conservation of Nature: London, UK, and Gland, Switzerland</a:t>
            </a:r>
          </a:p>
          <a:p>
            <a:pPr algn="l" eaLnBrk="1" hangingPunct="1"/>
            <a:r>
              <a:rPr lang="en-US" sz="900">
                <a:latin typeface="Calibri" pitchFamily="34" charset="0"/>
              </a:rPr>
              <a:t>Bunce, M. et al. (2008). Ecosystem Services for Poverty Alleviation: Marine &amp; Coastal Situational Analysis. Synthesis Report. Report for NERC/DFID. November 2008</a:t>
            </a:r>
          </a:p>
          <a:p>
            <a:pPr algn="l" eaLnBrk="1" hangingPunct="1"/>
            <a:r>
              <a:rPr lang="en-US" sz="900">
                <a:latin typeface="Calibri" pitchFamily="34" charset="0"/>
              </a:rPr>
              <a:t>Cottrell Jacqueline et al. (2008). Environmental Fiscal Reform in developing, emerging and transition economies: progress &amp; prospects, GTZ, Eschborn, Germany</a:t>
            </a:r>
          </a:p>
          <a:p>
            <a:pPr algn="l" eaLnBrk="1" hangingPunct="1"/>
            <a:r>
              <a:rPr lang="en-US" sz="900">
                <a:latin typeface="Calibri" pitchFamily="34" charset="0"/>
              </a:rPr>
              <a:t>Dalal-Clayton Barry and Steve Bass. (2009). The challenges of environmental mainstreaming experience of integrating environment into development institutions and decisions - an issues paper based on a 12 country survey and global review, IIED, London, UK</a:t>
            </a:r>
          </a:p>
          <a:p>
            <a:pPr algn="l" eaLnBrk="1" hangingPunct="1"/>
            <a:r>
              <a:rPr lang="en-US" sz="900">
                <a:latin typeface="Calibri" pitchFamily="34" charset="0"/>
              </a:rPr>
              <a:t>Deutsche Gesellschaft für Technische Zusammenarbeit (GTZ). (2008), Macroeconomic Impact of Climate Change:“Opportunities and Challenges” Nusa Dua, Bali, Paper  presented at the Bank Indonesia Annual International Seminar August 1-2, 2008</a:t>
            </a:r>
          </a:p>
          <a:p>
            <a:pPr algn="l" eaLnBrk="1" hangingPunct="1"/>
            <a:r>
              <a:rPr lang="en-US" sz="900">
                <a:latin typeface="Calibri" pitchFamily="34" charset="0"/>
              </a:rPr>
              <a:t>Drakenberg, O. et al. (2009). Greening Development Planning: A Review of Country Case Studies for Making the Economic Case for Improved Management of Environment and Natural Resources, OECD Environment Working Papers, No. 5, OECD publishing, Paris, France</a:t>
            </a:r>
          </a:p>
          <a:p>
            <a:pPr algn="l" eaLnBrk="1" hangingPunct="1"/>
            <a:r>
              <a:rPr lang="en-US" sz="900">
                <a:latin typeface="Calibri" pitchFamily="34" charset="0"/>
              </a:rPr>
              <a:t>Emerton Lucy et al. (1998). the present economic value of Nakivubo urban wetland, Uganda, IUCN The World Conservation Union, Nairobi, KENYA</a:t>
            </a:r>
          </a:p>
          <a:p>
            <a:pPr algn="l" eaLnBrk="1" hangingPunct="1"/>
            <a:r>
              <a:rPr lang="en-US" sz="900">
                <a:latin typeface="Calibri" pitchFamily="34" charset="0"/>
              </a:rPr>
              <a:t>European Commission (EU). (2008). TEEB Interim Report, Office for the Official Publications of the EU</a:t>
            </a:r>
          </a:p>
          <a:p>
            <a:pPr algn="l" eaLnBrk="1" hangingPunct="1"/>
            <a:r>
              <a:rPr lang="en-US" sz="900">
                <a:latin typeface="Calibri" pitchFamily="34" charset="0"/>
              </a:rPr>
              <a:t>European Commission (EU). (2009). TEEB – The Economics of Ecosystems and Biodiversity for National and International Policy Makers – Summary: Responding to the Value of Nature 2009, Office for the Official Publications of the EU</a:t>
            </a:r>
          </a:p>
          <a:p>
            <a:pPr algn="l" eaLnBrk="1" hangingPunct="1"/>
            <a:r>
              <a:rPr lang="en-US" sz="900">
                <a:latin typeface="Calibri" pitchFamily="34" charset="0"/>
              </a:rPr>
              <a:t>Gil Yaron and Judy White (2002), Mainstreaming cross-cutting themes in programme and sector aid: the case of environmental issues, Natural Resource Perspectives, issue 77), ODI, London, UK</a:t>
            </a:r>
          </a:p>
          <a:p>
            <a:pPr algn="l" eaLnBrk="1" hangingPunct="1"/>
            <a:r>
              <a:rPr lang="en-US" sz="900">
                <a:latin typeface="Calibri" pitchFamily="34" charset="0"/>
              </a:rPr>
              <a:t>Heather Tallis et al. (2007). An ecosystem services framework to support both practical conservation and economic development,Department of Biology and Natural Capital Project, Woods Institute for the Environment, Stanford University, Stanford, USA</a:t>
            </a:r>
          </a:p>
          <a:p>
            <a:pPr algn="l" eaLnBrk="1" hangingPunct="1"/>
            <a:r>
              <a:rPr lang="en-US" sz="900">
                <a:latin typeface="Calibri" pitchFamily="34" charset="0"/>
              </a:rPr>
              <a:t>Hernán Blanco et al. (2008), Effective tools and methods for integrating environment and development: Chile and Latin America, IIED, London, UK</a:t>
            </a:r>
          </a:p>
          <a:p>
            <a:pPr algn="l" eaLnBrk="1" hangingPunct="1"/>
            <a:r>
              <a:rPr lang="en-US" sz="900">
                <a:latin typeface="Calibri" pitchFamily="34" charset="0"/>
              </a:rPr>
              <a:t>International Union for Conservation of Nature (IUCN). (2007). Environmental Fiscal Reform in Abbottabad EFR, Poverty Alleviation and Environmental Conservation, IUCN, Islamabad,  Pakistan</a:t>
            </a:r>
          </a:p>
        </p:txBody>
      </p:sp>
      <p:sp>
        <p:nvSpPr>
          <p:cNvPr id="103433" name="Text Box 17"/>
          <p:cNvSpPr txBox="1">
            <a:spLocks noChangeArrowheads="1"/>
          </p:cNvSpPr>
          <p:nvPr/>
        </p:nvSpPr>
        <p:spPr bwMode="auto">
          <a:xfrm>
            <a:off x="412750" y="736600"/>
            <a:ext cx="6548438" cy="481013"/>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en-US" sz="2000" b="1" i="1">
                <a:solidFill>
                  <a:srgbClr val="545336"/>
                </a:solidFill>
                <a:latin typeface="Calibri" pitchFamily="34" charset="0"/>
              </a:rPr>
              <a:t>&gt;&gt;</a:t>
            </a:r>
            <a:r>
              <a:rPr lang="en-CA" sz="2000" b="1" i="1">
                <a:solidFill>
                  <a:srgbClr val="545336"/>
                </a:solidFill>
                <a:latin typeface="Calibri" pitchFamily="34" charset="0"/>
              </a:rPr>
              <a:t> Références</a:t>
            </a:r>
            <a:endParaRPr lang="en-US" sz="2000" b="1" i="1">
              <a:solidFill>
                <a:srgbClr val="545336"/>
              </a:solidFill>
              <a:latin typeface="Calibri" pitchFamily="34" charset="0"/>
            </a:endParaRPr>
          </a:p>
        </p:txBody>
      </p:sp>
      <p:sp>
        <p:nvSpPr>
          <p:cNvPr id="103434" name="Line 18"/>
          <p:cNvSpPr>
            <a:spLocks noChangeShapeType="1"/>
          </p:cNvSpPr>
          <p:nvPr/>
        </p:nvSpPr>
        <p:spPr bwMode="auto">
          <a:xfrm>
            <a:off x="71723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3435"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03436"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pic>
        <p:nvPicPr>
          <p:cNvPr id="103437" name="Picture 11" descr="F:\photos\small_masai_mara_Dyl_Walters.jpg"/>
          <p:cNvPicPr>
            <a:picLocks noChangeAspect="1" noChangeArrowheads="1"/>
          </p:cNvPicPr>
          <p:nvPr/>
        </p:nvPicPr>
        <p:blipFill>
          <a:blip r:embed="rId5">
            <a:extLst>
              <a:ext uri="{28A0092B-C50C-407E-A947-70E740481C1C}">
                <a14:useLocalDpi xmlns:a14="http://schemas.microsoft.com/office/drawing/2010/main" val="0"/>
              </a:ext>
            </a:extLst>
          </a:blip>
          <a:srcRect t="10870" r="6979"/>
          <a:stretch>
            <a:fillRect/>
          </a:stretch>
        </p:blipFill>
        <p:spPr bwMode="auto">
          <a:xfrm>
            <a:off x="7285038" y="3405188"/>
            <a:ext cx="18288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38" name="Picture 13" descr="F:\photos\Large_Pine_forest_serge_Melki.jpg"/>
          <p:cNvPicPr>
            <a:picLocks noChangeAspect="1" noChangeArrowheads="1"/>
          </p:cNvPicPr>
          <p:nvPr/>
        </p:nvPicPr>
        <p:blipFill>
          <a:blip r:embed="rId6">
            <a:extLst>
              <a:ext uri="{28A0092B-C50C-407E-A947-70E740481C1C}">
                <a14:useLocalDpi xmlns:a14="http://schemas.microsoft.com/office/drawing/2010/main" val="0"/>
              </a:ext>
            </a:extLst>
          </a:blip>
          <a:srcRect r="63000"/>
          <a:stretch>
            <a:fillRect/>
          </a:stretch>
        </p:blipFill>
        <p:spPr bwMode="auto">
          <a:xfrm>
            <a:off x="7283450" y="31750"/>
            <a:ext cx="182880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Line 2"/>
          <p:cNvSpPr>
            <a:spLocks noChangeShapeType="1"/>
          </p:cNvSpPr>
          <p:nvPr/>
        </p:nvSpPr>
        <p:spPr bwMode="auto">
          <a:xfrm>
            <a:off x="830263" y="577850"/>
            <a:ext cx="6223000" cy="0"/>
          </a:xfrm>
          <a:prstGeom prst="line">
            <a:avLst/>
          </a:prstGeom>
          <a:noFill/>
          <a:ln w="9525" algn="ctr">
            <a:solidFill>
              <a:schemeClr val="bg2"/>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04451" name="Text Box 3"/>
          <p:cNvSpPr txBox="1">
            <a:spLocks noChangeArrowheads="1"/>
          </p:cNvSpPr>
          <p:nvPr/>
        </p:nvSpPr>
        <p:spPr bwMode="auto">
          <a:xfrm>
            <a:off x="623888" y="1012825"/>
            <a:ext cx="5689600"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endParaRPr lang="en-US" sz="2100">
              <a:latin typeface="Calibri" pitchFamily="34" charset="0"/>
            </a:endParaRPr>
          </a:p>
          <a:p>
            <a:pPr algn="l" eaLnBrk="1" hangingPunct="1">
              <a:spcBef>
                <a:spcPct val="50000"/>
              </a:spcBef>
              <a:buFont typeface="Wingdings" pitchFamily="2" charset="2"/>
              <a:buChar char="§"/>
            </a:pPr>
            <a:endParaRPr lang="en-US" sz="2100">
              <a:latin typeface="Calibri" pitchFamily="34" charset="0"/>
            </a:endParaRPr>
          </a:p>
          <a:p>
            <a:pPr lvl="1" algn="l" eaLnBrk="1" hangingPunct="1">
              <a:spcBef>
                <a:spcPct val="50000"/>
              </a:spcBef>
              <a:buFont typeface="Wingdings" pitchFamily="2" charset="2"/>
              <a:buNone/>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p:txBody>
      </p:sp>
      <p:sp>
        <p:nvSpPr>
          <p:cNvPr id="104452" name="Text Box 4"/>
          <p:cNvSpPr txBox="1">
            <a:spLocks noChangeArrowheads="1"/>
          </p:cNvSpPr>
          <p:nvPr/>
        </p:nvSpPr>
        <p:spPr bwMode="auto">
          <a:xfrm>
            <a:off x="1262063" y="346075"/>
            <a:ext cx="1801812"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400" b="1">
                <a:solidFill>
                  <a:srgbClr val="993300"/>
                </a:solidFill>
                <a:latin typeface="Calibri" pitchFamily="34" charset="0"/>
              </a:rPr>
              <a:t>RESSOURCES</a:t>
            </a:r>
            <a:endParaRPr lang="en-US" sz="2400"/>
          </a:p>
        </p:txBody>
      </p:sp>
      <p:sp>
        <p:nvSpPr>
          <p:cNvPr id="104453" name="Line 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04454" name="Oval 10"/>
          <p:cNvSpPr>
            <a:spLocks noChangeArrowheads="1"/>
          </p:cNvSpPr>
          <p:nvPr/>
        </p:nvSpPr>
        <p:spPr bwMode="auto">
          <a:xfrm>
            <a:off x="460375" y="430213"/>
            <a:ext cx="323850" cy="287337"/>
          </a:xfrm>
          <a:prstGeom prst="ellipse">
            <a:avLst/>
          </a:prstGeom>
          <a:noFill/>
          <a:ln w="9525" algn="in">
            <a:solidFill>
              <a:schemeClr val="bg2"/>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04455" name="Text Box 12"/>
          <p:cNvSpPr txBox="1">
            <a:spLocks noChangeArrowheads="1"/>
          </p:cNvSpPr>
          <p:nvPr/>
        </p:nvSpPr>
        <p:spPr bwMode="auto">
          <a:xfrm>
            <a:off x="520700" y="406400"/>
            <a:ext cx="3079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b="1">
                <a:solidFill>
                  <a:schemeClr val="bg2"/>
                </a:solidFill>
                <a:latin typeface="Antique Olive Roman" pitchFamily="34" charset="0"/>
              </a:rPr>
              <a:t>?</a:t>
            </a:r>
            <a:endParaRPr lang="en-US" b="1">
              <a:solidFill>
                <a:schemeClr val="bg2"/>
              </a:solidFill>
            </a:endParaRPr>
          </a:p>
        </p:txBody>
      </p:sp>
      <p:sp>
        <p:nvSpPr>
          <p:cNvPr id="104456" name="Text Box 16"/>
          <p:cNvSpPr txBox="1">
            <a:spLocks noChangeArrowheads="1"/>
          </p:cNvSpPr>
          <p:nvPr/>
        </p:nvSpPr>
        <p:spPr bwMode="auto">
          <a:xfrm>
            <a:off x="484188" y="1125538"/>
            <a:ext cx="6538912" cy="500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900">
                <a:latin typeface="Calibri" pitchFamily="34" charset="0"/>
              </a:rPr>
              <a:t>Kolhoff Arend et al. (2006). Biodiversity in EIA and SEA - Voluntary guidelines on biodiversity- Inclusive impact assessment, Commission for Environmental Assessment, The Netherlands</a:t>
            </a:r>
          </a:p>
          <a:p>
            <a:pPr algn="l" eaLnBrk="1" hangingPunct="1"/>
            <a:r>
              <a:rPr lang="en-US" sz="900">
                <a:latin typeface="Calibri" pitchFamily="34" charset="0"/>
              </a:rPr>
              <a:t>Layke, Christian. (2009). Measuring Nature’s Benefits: A Preliminary Roadmap for Improving Ecosystem Service Indicators, WRI-Working Paper, World Resources Institute, Washington, USA</a:t>
            </a:r>
          </a:p>
          <a:p>
            <a:pPr algn="l" eaLnBrk="1" hangingPunct="1"/>
            <a:r>
              <a:rPr lang="en-US" sz="900">
                <a:latin typeface="Calibri" pitchFamily="34" charset="0"/>
              </a:rPr>
              <a:t>Luttrell Cecilia and Innocent Pantaleo. (2008). Budget support, aid instruments and the environment: the country context Tanzania country case study, ODI London, UK</a:t>
            </a:r>
          </a:p>
          <a:p>
            <a:pPr algn="l" eaLnBrk="1" hangingPunct="1"/>
            <a:r>
              <a:rPr lang="en-US" sz="900">
                <a:latin typeface="Calibri" pitchFamily="34" charset="0"/>
              </a:rPr>
              <a:t>Millennium Ecosystem Assessment. (2005). Ecosystems and Human Well- Being: Current State and Trends: Findings of the Condition and Trends Working Group. Washington DC. Island Press.</a:t>
            </a:r>
          </a:p>
          <a:p>
            <a:pPr algn="l" eaLnBrk="1" hangingPunct="1"/>
            <a:r>
              <a:rPr lang="en-US" sz="900">
                <a:latin typeface="Calibri" pitchFamily="34" charset="0"/>
              </a:rPr>
              <a:t>Neil Bird and Lidia Cabral. (2007). Changing aid delivery and the environment Can General Budget Support be used to meet environmental objectives?, ODI Briefing Paper Issue 17, March 2007, ODI, London, UK</a:t>
            </a:r>
          </a:p>
          <a:p>
            <a:pPr algn="l" eaLnBrk="1" hangingPunct="1"/>
            <a:r>
              <a:rPr lang="en-US" sz="900">
                <a:latin typeface="Calibri" pitchFamily="34" charset="0"/>
              </a:rPr>
              <a:t>Organization for Economic Co-operation and Development  - DAC Network on Environment and Development Co-operation (2008). Strategic Environmental Assessment and Ecosystem Services, OECD, Paris, France</a:t>
            </a:r>
          </a:p>
          <a:p>
            <a:pPr algn="l" eaLnBrk="1" hangingPunct="1"/>
            <a:r>
              <a:rPr lang="en-US" sz="900">
                <a:latin typeface="Calibri" pitchFamily="34" charset="0"/>
              </a:rPr>
              <a:t>Organization for Economic Co-operation and Development (OECD). (2005). Environmental Fiscal Reform for Poverty Reduction, Paris, France</a:t>
            </a:r>
          </a:p>
          <a:p>
            <a:pPr algn="l" eaLnBrk="1" hangingPunct="1"/>
            <a:r>
              <a:rPr lang="en-US" sz="900">
                <a:latin typeface="Calibri" pitchFamily="34" charset="0"/>
              </a:rPr>
              <a:t>Organization for Economic Co-operation and Development (OECD). (2006). Recommendation of the Council on Good Practices for Public Environmental Expenditure Management, 8 June 2006, Retrieved December 2009 from: www.oecd.org/dataoecd/10/46/38787377.pdf</a:t>
            </a:r>
          </a:p>
          <a:p>
            <a:pPr algn="l" eaLnBrk="1" hangingPunct="1"/>
            <a:r>
              <a:rPr lang="en-US" sz="900">
                <a:latin typeface="Calibri" pitchFamily="34" charset="0"/>
              </a:rPr>
              <a:t>Organization for Economic Co-operation and Development (OECD). (2009), Natural Resources and Pro-Poor Growth: The Economics and Politics, DAC Guidelines and Reference Series - A Good Practice Paper, OECD Publishing, Paris, France</a:t>
            </a:r>
          </a:p>
          <a:p>
            <a:pPr algn="l" eaLnBrk="1" hangingPunct="1"/>
            <a:r>
              <a:rPr lang="en-US" sz="900">
                <a:latin typeface="Calibri" pitchFamily="34" charset="0"/>
              </a:rPr>
              <a:t>Organization for Economic Co-operation and Development (OECD). (2009). Integrating Public Environmental Expenditure within Multi-year Budgetary Frameworks, A background report for the joint Environment and Development Task Team on Governance and Capacity Development for Natural Resource and environmental Management, Paris, France</a:t>
            </a:r>
          </a:p>
          <a:p>
            <a:pPr algn="l" eaLnBrk="1" hangingPunct="1"/>
            <a:r>
              <a:rPr lang="en-US" sz="900">
                <a:latin typeface="Calibri" pitchFamily="34" charset="0"/>
              </a:rPr>
              <a:t>Organization for Economic Co-operation and Development. (2009). Natural Resources and Pro-Poor Growth: The Economics and Politics, DAC Guidelines and Reference Series - A Good Practice Paper, OECD Publishing, Paris, France</a:t>
            </a:r>
          </a:p>
          <a:p>
            <a:pPr algn="l" eaLnBrk="1" hangingPunct="1"/>
            <a:r>
              <a:rPr lang="en-US" sz="900">
                <a:latin typeface="Calibri" pitchFamily="34" charset="0"/>
              </a:rPr>
              <a:t>Palerm, J., Ledant, J.-P., and Brinn, P. (2006). Addressing environmental objectives in the context of budget support, ODI London, UK</a:t>
            </a:r>
          </a:p>
          <a:p>
            <a:pPr algn="l" eaLnBrk="1" hangingPunct="1"/>
            <a:r>
              <a:rPr lang="en-US" sz="900">
                <a:latin typeface="Calibri" pitchFamily="34" charset="0"/>
              </a:rPr>
              <a:t>Payments for environmental services from agricultural landscapes, Retrieved December 2009 from: http://www.fao.org/es/esa/PESAL/PESmaterials7.html</a:t>
            </a:r>
          </a:p>
          <a:p>
            <a:pPr algn="l" eaLnBrk="1" hangingPunct="1"/>
            <a:r>
              <a:rPr lang="en-US" sz="900">
                <a:latin typeface="Calibri" pitchFamily="34" charset="0"/>
              </a:rPr>
              <a:t>Petersen Caroline and Brian Huntley. (2005). Mainstreaming Biodiversity in Production Landscapes, Global Environment Facility, Working Paper 20, November 2005</a:t>
            </a:r>
          </a:p>
          <a:p>
            <a:pPr algn="l" eaLnBrk="1" hangingPunct="1"/>
            <a:r>
              <a:rPr lang="en-US" sz="900">
                <a:latin typeface="Calibri" pitchFamily="34" charset="0"/>
              </a:rPr>
              <a:t>Poverty Environment Initiative. (2008). Making The Economic Case: A Primer on the Economic Arguments for Mainstreaming Poverty-Environment Linkages into National Development Planning, Poverty Environment Initiative, Kenya</a:t>
            </a:r>
          </a:p>
          <a:p>
            <a:pPr algn="l" eaLnBrk="1" hangingPunct="1"/>
            <a:r>
              <a:rPr lang="en-US" sz="900">
                <a:latin typeface="Calibri" pitchFamily="34" charset="0"/>
              </a:rPr>
              <a:t>Ranganathan Janet et al. (2008). Ecosystem Services: A Guide for Decision Makers, World Resources Institute, Washington, USA</a:t>
            </a:r>
          </a:p>
          <a:p>
            <a:pPr algn="l" eaLnBrk="1" hangingPunct="1"/>
            <a:r>
              <a:rPr lang="en-US" sz="900">
                <a:latin typeface="Calibri" pitchFamily="34" charset="0"/>
              </a:rPr>
              <a:t>Report of the international expert group meeting on extractive industries. (2009). Indigenous Peoples’ rights and corporate social responsibility, 2009, New York, USA</a:t>
            </a:r>
          </a:p>
          <a:p>
            <a:pPr algn="l" eaLnBrk="1" hangingPunct="1"/>
            <a:r>
              <a:rPr lang="en-US" sz="900">
                <a:latin typeface="Calibri" pitchFamily="34" charset="0"/>
              </a:rPr>
              <a:t>Secretariat of the Convention on Biological Diversity, World Tourism Organization and The United Nations Environment Programme. (2009). Tourism for Nature and Development: A Toolkit of Good Practices, UNEP, Montreal, Canada</a:t>
            </a:r>
          </a:p>
          <a:p>
            <a:pPr algn="l" eaLnBrk="1" hangingPunct="1"/>
            <a:endParaRPr lang="en-US" sz="900">
              <a:latin typeface="Calibri" pitchFamily="34" charset="0"/>
            </a:endParaRPr>
          </a:p>
        </p:txBody>
      </p:sp>
      <p:sp>
        <p:nvSpPr>
          <p:cNvPr id="104457" name="Line 18"/>
          <p:cNvSpPr>
            <a:spLocks noChangeShapeType="1"/>
          </p:cNvSpPr>
          <p:nvPr/>
        </p:nvSpPr>
        <p:spPr bwMode="auto">
          <a:xfrm>
            <a:off x="71723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4458" name="Text Box 17"/>
          <p:cNvSpPr txBox="1">
            <a:spLocks noChangeArrowheads="1"/>
          </p:cNvSpPr>
          <p:nvPr/>
        </p:nvSpPr>
        <p:spPr bwMode="auto">
          <a:xfrm>
            <a:off x="412750" y="736600"/>
            <a:ext cx="6548438" cy="481013"/>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en-US" sz="2000" b="1" i="1">
                <a:solidFill>
                  <a:srgbClr val="545336"/>
                </a:solidFill>
                <a:latin typeface="Calibri" pitchFamily="34" charset="0"/>
              </a:rPr>
              <a:t>&gt;&gt;</a:t>
            </a:r>
            <a:r>
              <a:rPr lang="en-CA" sz="2000" b="1" i="1">
                <a:solidFill>
                  <a:srgbClr val="545336"/>
                </a:solidFill>
                <a:latin typeface="Calibri" pitchFamily="34" charset="0"/>
              </a:rPr>
              <a:t> Références</a:t>
            </a:r>
            <a:endParaRPr lang="en-US" sz="2000" b="1" i="1">
              <a:solidFill>
                <a:srgbClr val="545336"/>
              </a:solidFill>
              <a:latin typeface="Calibri" pitchFamily="34" charset="0"/>
            </a:endParaRPr>
          </a:p>
        </p:txBody>
      </p:sp>
      <p:sp>
        <p:nvSpPr>
          <p:cNvPr id="10445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0446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pic>
        <p:nvPicPr>
          <p:cNvPr id="104461" name="Picture 11" descr="F:\photos\small_masai_mara_Dyl_Walters.jpg"/>
          <p:cNvPicPr>
            <a:picLocks noChangeAspect="1" noChangeArrowheads="1"/>
          </p:cNvPicPr>
          <p:nvPr/>
        </p:nvPicPr>
        <p:blipFill>
          <a:blip r:embed="rId5">
            <a:extLst>
              <a:ext uri="{28A0092B-C50C-407E-A947-70E740481C1C}">
                <a14:useLocalDpi xmlns:a14="http://schemas.microsoft.com/office/drawing/2010/main" val="0"/>
              </a:ext>
            </a:extLst>
          </a:blip>
          <a:srcRect t="10870" r="6979"/>
          <a:stretch>
            <a:fillRect/>
          </a:stretch>
        </p:blipFill>
        <p:spPr bwMode="auto">
          <a:xfrm>
            <a:off x="7285038" y="3405188"/>
            <a:ext cx="18288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462" name="Picture 13" descr="F:\photos\Large_Pine_forest_serge_Melki.jpg"/>
          <p:cNvPicPr>
            <a:picLocks noChangeAspect="1" noChangeArrowheads="1"/>
          </p:cNvPicPr>
          <p:nvPr/>
        </p:nvPicPr>
        <p:blipFill>
          <a:blip r:embed="rId6">
            <a:extLst>
              <a:ext uri="{28A0092B-C50C-407E-A947-70E740481C1C}">
                <a14:useLocalDpi xmlns:a14="http://schemas.microsoft.com/office/drawing/2010/main" val="0"/>
              </a:ext>
            </a:extLst>
          </a:blip>
          <a:srcRect r="63000"/>
          <a:stretch>
            <a:fillRect/>
          </a:stretch>
        </p:blipFill>
        <p:spPr bwMode="auto">
          <a:xfrm>
            <a:off x="7283450" y="31750"/>
            <a:ext cx="182880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Line 2"/>
          <p:cNvSpPr>
            <a:spLocks noChangeShapeType="1"/>
          </p:cNvSpPr>
          <p:nvPr/>
        </p:nvSpPr>
        <p:spPr bwMode="auto">
          <a:xfrm>
            <a:off x="830263" y="577850"/>
            <a:ext cx="6223000" cy="0"/>
          </a:xfrm>
          <a:prstGeom prst="line">
            <a:avLst/>
          </a:prstGeom>
          <a:noFill/>
          <a:ln w="9525" algn="ctr">
            <a:solidFill>
              <a:schemeClr val="bg2"/>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05475" name="Text Box 3"/>
          <p:cNvSpPr txBox="1">
            <a:spLocks noChangeArrowheads="1"/>
          </p:cNvSpPr>
          <p:nvPr/>
        </p:nvSpPr>
        <p:spPr bwMode="auto">
          <a:xfrm>
            <a:off x="623888" y="1012825"/>
            <a:ext cx="5689600" cy="2405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endParaRPr lang="en-US" sz="2100">
              <a:latin typeface="Calibri" pitchFamily="34" charset="0"/>
            </a:endParaRPr>
          </a:p>
          <a:p>
            <a:pPr algn="l" eaLnBrk="1" hangingPunct="1">
              <a:spcBef>
                <a:spcPct val="50000"/>
              </a:spcBef>
              <a:buFont typeface="Wingdings" pitchFamily="2" charset="2"/>
              <a:buChar char="§"/>
            </a:pPr>
            <a:endParaRPr lang="en-US" sz="2100">
              <a:latin typeface="Calibri" pitchFamily="34" charset="0"/>
            </a:endParaRPr>
          </a:p>
          <a:p>
            <a:pPr lvl="1" algn="l" eaLnBrk="1" hangingPunct="1">
              <a:spcBef>
                <a:spcPct val="50000"/>
              </a:spcBef>
              <a:buFont typeface="Wingdings" pitchFamily="2" charset="2"/>
              <a:buNone/>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a:p>
            <a:pPr algn="l" eaLnBrk="1" hangingPunct="1">
              <a:buFont typeface="Wingdings" pitchFamily="2" charset="2"/>
              <a:buChar char="§"/>
            </a:pPr>
            <a:endParaRPr lang="en-US">
              <a:latin typeface="Calibri" pitchFamily="34" charset="0"/>
            </a:endParaRPr>
          </a:p>
        </p:txBody>
      </p:sp>
      <p:sp>
        <p:nvSpPr>
          <p:cNvPr id="105476" name="Text Box 4"/>
          <p:cNvSpPr txBox="1">
            <a:spLocks noChangeArrowheads="1"/>
          </p:cNvSpPr>
          <p:nvPr/>
        </p:nvSpPr>
        <p:spPr bwMode="auto">
          <a:xfrm>
            <a:off x="1262063" y="346075"/>
            <a:ext cx="1801812"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400" b="1">
                <a:solidFill>
                  <a:srgbClr val="993300"/>
                </a:solidFill>
                <a:latin typeface="Calibri" pitchFamily="34" charset="0"/>
              </a:rPr>
              <a:t>RESSOURCES</a:t>
            </a:r>
            <a:endParaRPr lang="en-US" sz="2400"/>
          </a:p>
        </p:txBody>
      </p:sp>
      <p:sp>
        <p:nvSpPr>
          <p:cNvPr id="105477" name="Line 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05478" name="Oval 10"/>
          <p:cNvSpPr>
            <a:spLocks noChangeArrowheads="1"/>
          </p:cNvSpPr>
          <p:nvPr/>
        </p:nvSpPr>
        <p:spPr bwMode="auto">
          <a:xfrm>
            <a:off x="460375" y="430213"/>
            <a:ext cx="323850" cy="287337"/>
          </a:xfrm>
          <a:prstGeom prst="ellipse">
            <a:avLst/>
          </a:prstGeom>
          <a:noFill/>
          <a:ln w="9525" algn="in">
            <a:solidFill>
              <a:schemeClr val="bg2"/>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05479" name="Text Box 12"/>
          <p:cNvSpPr txBox="1">
            <a:spLocks noChangeArrowheads="1"/>
          </p:cNvSpPr>
          <p:nvPr/>
        </p:nvSpPr>
        <p:spPr bwMode="auto">
          <a:xfrm>
            <a:off x="520700" y="406400"/>
            <a:ext cx="3079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b="1">
                <a:solidFill>
                  <a:schemeClr val="bg2"/>
                </a:solidFill>
                <a:latin typeface="Antique Olive Roman" pitchFamily="34" charset="0"/>
              </a:rPr>
              <a:t>?</a:t>
            </a:r>
            <a:endParaRPr lang="en-US" b="1">
              <a:solidFill>
                <a:schemeClr val="bg2"/>
              </a:solidFill>
            </a:endParaRPr>
          </a:p>
        </p:txBody>
      </p:sp>
      <p:sp>
        <p:nvSpPr>
          <p:cNvPr id="105480" name="Text Box 16"/>
          <p:cNvSpPr txBox="1">
            <a:spLocks noChangeArrowheads="1"/>
          </p:cNvSpPr>
          <p:nvPr/>
        </p:nvSpPr>
        <p:spPr bwMode="auto">
          <a:xfrm>
            <a:off x="484188" y="1139825"/>
            <a:ext cx="6538912"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900">
                <a:latin typeface="Calibri" pitchFamily="34" charset="0"/>
              </a:rPr>
              <a:t>Secretariat of the Convention on Biological Diversity. (2006). Global Biodiversity Outlook 2, UNEP, Montreal, Canada</a:t>
            </a:r>
          </a:p>
          <a:p>
            <a:pPr algn="l" eaLnBrk="1" hangingPunct="1"/>
            <a:r>
              <a:rPr lang="en-US" sz="900">
                <a:latin typeface="Calibri" pitchFamily="34" charset="0"/>
              </a:rPr>
              <a:t>Secretariat of the Convention on Biological Diversity. (2009). Forestry, Conservation and Poverty Alleviation: A Toolkit of Good Practices. Montreal, Canada</a:t>
            </a:r>
          </a:p>
          <a:p>
            <a:pPr algn="l" eaLnBrk="1" hangingPunct="1"/>
            <a:r>
              <a:rPr lang="en-US" sz="900">
                <a:latin typeface="Calibri" pitchFamily="34" charset="0"/>
              </a:rPr>
              <a:t>Sheng Fulai. (1997). Public Environmental Expenditures: A Conceptual Framework, Macroeconomics for Sustainable Development Program Office (MPO)- World Wide Fund For Nature,  Retrieved December 2009 from: http://www.panda.org/about_our_earth/all_publications/?3881/Public-Environmental-Expenditures-A-Conceptual-Framework-Sheng-Fulai</a:t>
            </a:r>
          </a:p>
          <a:p>
            <a:pPr algn="l" eaLnBrk="1" hangingPunct="1"/>
            <a:r>
              <a:rPr lang="en-US" sz="900">
                <a:latin typeface="Calibri" pitchFamily="34" charset="0"/>
              </a:rPr>
              <a:t>Shepherd, Gill. (2004). The Ecosystem Approach: Five Steps to Implementation. IUCN, Gland, Switzerland and Cambridge, UK</a:t>
            </a:r>
          </a:p>
          <a:p>
            <a:pPr algn="l" eaLnBrk="1" hangingPunct="1"/>
            <a:r>
              <a:rPr lang="en-US" sz="900">
                <a:latin typeface="Calibri" pitchFamily="34" charset="0"/>
              </a:rPr>
              <a:t>Sudmeier-Rieux et al. (eds). (2006). Ecosystems, Livelihoods and Disasters: An integrated approach to disaster risk management. IUCN, Gland, Switzerland and Cambridge, UK</a:t>
            </a:r>
          </a:p>
          <a:p>
            <a:pPr algn="l" eaLnBrk="1" hangingPunct="1"/>
            <a:r>
              <a:rPr lang="en-US" sz="900">
                <a:latin typeface="Calibri" pitchFamily="34" charset="0"/>
              </a:rPr>
              <a:t>Swanson, AuPhil, and Leiv Lundethors. (2003). Public. Environmental Expenditure Reviews: Experience and. Emerging Practice, Environment Strategy Paper No.7, The World Bank, Washington, USA</a:t>
            </a:r>
          </a:p>
          <a:p>
            <a:pPr algn="l" eaLnBrk="1" hangingPunct="1"/>
            <a:r>
              <a:rPr lang="en-US" sz="900">
                <a:latin typeface="Calibri" pitchFamily="34" charset="0"/>
              </a:rPr>
              <a:t>Trumper, K. et al. (2009). The Natural Fix? The role of ecosystems in climate mitigation. A UNEP rapid response assessment,United Nations Environment Programme, UNEPWCMC, Cambridge, UK</a:t>
            </a:r>
          </a:p>
          <a:p>
            <a:pPr algn="l" eaLnBrk="1" hangingPunct="1"/>
            <a:r>
              <a:rPr lang="en-US" sz="900">
                <a:latin typeface="Calibri" pitchFamily="34" charset="0"/>
              </a:rPr>
              <a:t>United Nations Development Programme-United Nations Environment Programme Poverty-Environment Initiative (UNEP-PEI). (2009), Mainstreaming Poverty-environment Linkages into Development Planning: a Handbook for Practitioners, UNEP, Nairobi, Kenya</a:t>
            </a:r>
          </a:p>
          <a:p>
            <a:pPr algn="l" eaLnBrk="1" hangingPunct="1"/>
            <a:r>
              <a:rPr lang="en-US" sz="900">
                <a:latin typeface="Calibri" pitchFamily="34" charset="0"/>
              </a:rPr>
              <a:t>United Nations Development Programme-United Nations Environment Programme Poverty-Environment Initiative. (2008). Making the economic case: A Primer on the economic arguments for mainstreaming poverty-environment linkages into National Development Planning, UNEP, Nairobi, Kenya</a:t>
            </a:r>
          </a:p>
          <a:p>
            <a:pPr algn="l" eaLnBrk="1" hangingPunct="1"/>
            <a:r>
              <a:rPr lang="en-US" sz="900">
                <a:latin typeface="Calibri" pitchFamily="34" charset="0"/>
              </a:rPr>
              <a:t>United Nations Development Programme-United Nations Environment Programme Poverty-Environment Initiative. (2009). Mainstreaming Poverty-environment Linkages into Development Planning: a Handbook for Practitioners, UNEP, Nairobi, Kenya</a:t>
            </a:r>
          </a:p>
          <a:p>
            <a:pPr algn="l" eaLnBrk="1" hangingPunct="1"/>
            <a:r>
              <a:rPr lang="en-US" sz="900">
                <a:latin typeface="Calibri" pitchFamily="34" charset="0"/>
              </a:rPr>
              <a:t>United Nations Environment Programme. (2007). Global Environment Outlook (GEO) 4: Environment for Development. Nairobi. UNEP.</a:t>
            </a:r>
          </a:p>
          <a:p>
            <a:pPr algn="l" eaLnBrk="1" hangingPunct="1"/>
            <a:r>
              <a:rPr lang="en-US" sz="900">
                <a:latin typeface="Calibri" pitchFamily="34" charset="0"/>
              </a:rPr>
              <a:t>World Bank. (2008). Assessing the environmental, forest and other natural resource aspects of development policy lending- A World Bank Toolkit, The World Bank, Washington, USA</a:t>
            </a:r>
          </a:p>
          <a:p>
            <a:pPr algn="l" eaLnBrk="1" hangingPunct="1"/>
            <a:r>
              <a:rPr lang="en-US" sz="900">
                <a:latin typeface="Calibri" pitchFamily="34" charset="0"/>
              </a:rPr>
              <a:t>World Resources Institute in collaboration with United Nations Development Programme, United Nations Environment Programme, and World Bank. (2008). A Guide to World Resources 2008: Roots of Resilience-Growing the Wealth of the Poor, WRI, Washington, USA</a:t>
            </a:r>
          </a:p>
          <a:p>
            <a:pPr algn="l" eaLnBrk="1" hangingPunct="1"/>
            <a:r>
              <a:rPr lang="en-US" sz="900">
                <a:latin typeface="Calibri" pitchFamily="34" charset="0"/>
              </a:rPr>
              <a:t>World Resources Institute. (2008). Nature for People’s Sake Integrating ecosystem services in public decision making, Power Point Presentation, Retrieved December 2009 from:  http://www.wri.org/publication/ecosystem-services-a-guide-for-decision-makers</a:t>
            </a:r>
            <a:endParaRPr lang="en-CA" sz="900">
              <a:latin typeface="Calibri" pitchFamily="34" charset="0"/>
            </a:endParaRPr>
          </a:p>
        </p:txBody>
      </p:sp>
      <p:sp>
        <p:nvSpPr>
          <p:cNvPr id="105481" name="Line 18"/>
          <p:cNvSpPr>
            <a:spLocks noChangeShapeType="1"/>
          </p:cNvSpPr>
          <p:nvPr/>
        </p:nvSpPr>
        <p:spPr bwMode="auto">
          <a:xfrm>
            <a:off x="71723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5482" name="Text Box 17"/>
          <p:cNvSpPr txBox="1">
            <a:spLocks noChangeArrowheads="1"/>
          </p:cNvSpPr>
          <p:nvPr/>
        </p:nvSpPr>
        <p:spPr bwMode="auto">
          <a:xfrm>
            <a:off x="412750" y="736600"/>
            <a:ext cx="6548438" cy="481013"/>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en-US" sz="2000" b="1" i="1">
                <a:solidFill>
                  <a:srgbClr val="545336"/>
                </a:solidFill>
                <a:latin typeface="Calibri" pitchFamily="34" charset="0"/>
              </a:rPr>
              <a:t>&gt;&gt;</a:t>
            </a:r>
            <a:r>
              <a:rPr lang="en-CA" sz="2000" b="1" i="1">
                <a:solidFill>
                  <a:srgbClr val="545336"/>
                </a:solidFill>
                <a:latin typeface="Calibri" pitchFamily="34" charset="0"/>
              </a:rPr>
              <a:t> Références</a:t>
            </a:r>
            <a:endParaRPr lang="en-US" sz="2000" b="1" i="1">
              <a:solidFill>
                <a:srgbClr val="545336"/>
              </a:solidFill>
              <a:latin typeface="Calibri" pitchFamily="34" charset="0"/>
            </a:endParaRPr>
          </a:p>
        </p:txBody>
      </p:sp>
      <p:sp>
        <p:nvSpPr>
          <p:cNvPr id="105483"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05484"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05485" name="Rectangle 15"/>
          <p:cNvSpPr>
            <a:spLocks noChangeArrowheads="1"/>
          </p:cNvSpPr>
          <p:nvPr/>
        </p:nvSpPr>
        <p:spPr bwMode="auto">
          <a:xfrm>
            <a:off x="582613" y="5340350"/>
            <a:ext cx="6432550"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lnSpc>
                <a:spcPct val="70000"/>
              </a:lnSpc>
            </a:pPr>
            <a:r>
              <a:rPr lang="en-US" sz="1600" b="1">
                <a:latin typeface="Calibri" pitchFamily="34" charset="0"/>
              </a:rPr>
              <a:t>Credits Photos : </a:t>
            </a:r>
            <a:r>
              <a:rPr lang="en-US" sz="1600">
                <a:latin typeface="Calibri" pitchFamily="34" charset="0"/>
              </a:rPr>
              <a:t>Diapositive 1</a:t>
            </a:r>
            <a:r>
              <a:rPr lang="en-CA" sz="1600">
                <a:latin typeface="Calibri" pitchFamily="34" charset="0"/>
              </a:rPr>
              <a:t>, de haut en bas - stockphoto.com; Flickr.com/Owen Byrne; Flickr.com/MacJewell;Flickr.com/</a:t>
            </a:r>
            <a:r>
              <a:rPr lang="en-US" sz="1600">
                <a:latin typeface="Calibri" pitchFamily="34" charset="0"/>
              </a:rPr>
              <a:t>Pati Gaitan</a:t>
            </a:r>
            <a:r>
              <a:rPr lang="en-CA" sz="1600">
                <a:latin typeface="Calibri" pitchFamily="34" charset="0"/>
              </a:rPr>
              <a:t>.</a:t>
            </a:r>
            <a:r>
              <a:rPr lang="en-CA" sz="1600"/>
              <a:t> </a:t>
            </a:r>
            <a:r>
              <a:rPr lang="en-US" sz="1600">
                <a:latin typeface="Calibri" pitchFamily="34" charset="0"/>
              </a:rPr>
              <a:t>Diapositive 2, haut: </a:t>
            </a:r>
            <a:r>
              <a:rPr lang="en-CA" sz="1600">
                <a:latin typeface="Calibri" pitchFamily="34" charset="0"/>
              </a:rPr>
              <a:t>Flickr.com/Serge Melki; Flickr.com/Dyl Walters</a:t>
            </a:r>
            <a:r>
              <a:rPr lang="en-US" sz="1600">
                <a:latin typeface="Calibri" pitchFamily="34" charset="0"/>
              </a:rPr>
              <a:t>.</a:t>
            </a:r>
            <a:endParaRPr lang="en-US">
              <a:latin typeface="Calibri" pitchFamily="34" charset="0"/>
            </a:endParaRPr>
          </a:p>
        </p:txBody>
      </p:sp>
      <p:pic>
        <p:nvPicPr>
          <p:cNvPr id="105486" name="Picture 11" descr="F:\photos\small_masai_mara_Dyl_Walters.jpg"/>
          <p:cNvPicPr>
            <a:picLocks noChangeAspect="1" noChangeArrowheads="1"/>
          </p:cNvPicPr>
          <p:nvPr/>
        </p:nvPicPr>
        <p:blipFill>
          <a:blip r:embed="rId5">
            <a:extLst>
              <a:ext uri="{28A0092B-C50C-407E-A947-70E740481C1C}">
                <a14:useLocalDpi xmlns:a14="http://schemas.microsoft.com/office/drawing/2010/main" val="0"/>
              </a:ext>
            </a:extLst>
          </a:blip>
          <a:srcRect t="10870" r="6979"/>
          <a:stretch>
            <a:fillRect/>
          </a:stretch>
        </p:blipFill>
        <p:spPr bwMode="auto">
          <a:xfrm>
            <a:off x="7285038" y="3405188"/>
            <a:ext cx="1828800"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487" name="Picture 13" descr="F:\photos\Large_Pine_forest_serge_Melki.jpg"/>
          <p:cNvPicPr>
            <a:picLocks noChangeAspect="1" noChangeArrowheads="1"/>
          </p:cNvPicPr>
          <p:nvPr/>
        </p:nvPicPr>
        <p:blipFill>
          <a:blip r:embed="rId6">
            <a:extLst>
              <a:ext uri="{28A0092B-C50C-407E-A947-70E740481C1C}">
                <a14:useLocalDpi xmlns:a14="http://schemas.microsoft.com/office/drawing/2010/main" val="0"/>
              </a:ext>
            </a:extLst>
          </a:blip>
          <a:srcRect r="63000"/>
          <a:stretch>
            <a:fillRect/>
          </a:stretch>
        </p:blipFill>
        <p:spPr bwMode="auto">
          <a:xfrm>
            <a:off x="7283450" y="31750"/>
            <a:ext cx="1828800" cy="328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3"/>
          <p:cNvSpPr>
            <a:spLocks noGrp="1" noChangeArrowheads="1"/>
          </p:cNvSpPr>
          <p:nvPr>
            <p:ph type="body" idx="1"/>
          </p:nvPr>
        </p:nvSpPr>
        <p:spPr>
          <a:xfrm>
            <a:off x="3370263" y="1530350"/>
            <a:ext cx="2351087" cy="1651000"/>
          </a:xfrm>
        </p:spPr>
        <p:txBody>
          <a:bodyPr/>
          <a:lstStyle/>
          <a:p>
            <a:pPr eaLnBrk="1" hangingPunct="1">
              <a:lnSpc>
                <a:spcPct val="80000"/>
              </a:lnSpc>
              <a:buFontTx/>
              <a:buNone/>
            </a:pPr>
            <a:r>
              <a:rPr lang="en-CA" sz="1200" smtClean="0"/>
              <a:t> </a:t>
            </a:r>
          </a:p>
          <a:p>
            <a:pPr eaLnBrk="1" hangingPunct="1">
              <a:lnSpc>
                <a:spcPct val="80000"/>
              </a:lnSpc>
              <a:buFontTx/>
              <a:buNone/>
            </a:pPr>
            <a:r>
              <a:rPr lang="en-CA" sz="1200" smtClean="0"/>
              <a:t>413 Saint Jacques, Suite 800</a:t>
            </a:r>
          </a:p>
          <a:p>
            <a:pPr eaLnBrk="1" hangingPunct="1">
              <a:lnSpc>
                <a:spcPct val="80000"/>
              </a:lnSpc>
              <a:buFontTx/>
              <a:buNone/>
            </a:pPr>
            <a:r>
              <a:rPr lang="en-CA" sz="1200" smtClean="0"/>
              <a:t>Montréal QC , Canada   H2Y 1N9</a:t>
            </a:r>
          </a:p>
          <a:p>
            <a:pPr eaLnBrk="1" hangingPunct="1">
              <a:lnSpc>
                <a:spcPct val="80000"/>
              </a:lnSpc>
              <a:buFontTx/>
              <a:buNone/>
            </a:pPr>
            <a:r>
              <a:rPr lang="en-CA" sz="1200" smtClean="0"/>
              <a:t>Tel: +1 514 288 2220    </a:t>
            </a:r>
          </a:p>
          <a:p>
            <a:pPr eaLnBrk="1" hangingPunct="1">
              <a:lnSpc>
                <a:spcPct val="80000"/>
              </a:lnSpc>
              <a:buFontTx/>
              <a:buNone/>
            </a:pPr>
            <a:r>
              <a:rPr lang="en-CA" sz="1200" smtClean="0"/>
              <a:t>Fax: +1 514 288 6588     </a:t>
            </a:r>
          </a:p>
          <a:p>
            <a:pPr eaLnBrk="1" hangingPunct="1">
              <a:lnSpc>
                <a:spcPct val="80000"/>
              </a:lnSpc>
              <a:buFontTx/>
              <a:buNone/>
            </a:pPr>
            <a:r>
              <a:rPr lang="en-CA" sz="1200" smtClean="0"/>
              <a:t>E-mail: </a:t>
            </a:r>
            <a:r>
              <a:rPr lang="en-CA" sz="1200" smtClean="0">
                <a:hlinkClick r:id="rId3"/>
              </a:rPr>
              <a:t>secretariat@cbd.int</a:t>
            </a:r>
            <a:r>
              <a:rPr lang="en-CA" sz="1200" smtClean="0"/>
              <a:t>     </a:t>
            </a:r>
          </a:p>
          <a:p>
            <a:pPr eaLnBrk="1" hangingPunct="1">
              <a:lnSpc>
                <a:spcPct val="80000"/>
              </a:lnSpc>
              <a:buFontTx/>
              <a:buNone/>
            </a:pPr>
            <a:r>
              <a:rPr lang="en-CA" sz="1200" smtClean="0"/>
              <a:t>Web: </a:t>
            </a:r>
            <a:r>
              <a:rPr lang="en-CA" sz="1200" smtClean="0">
                <a:hlinkClick r:id="rId4"/>
              </a:rPr>
              <a:t>www.cbd.int</a:t>
            </a:r>
            <a:r>
              <a:rPr lang="en-CA" sz="1200" smtClean="0"/>
              <a:t> </a:t>
            </a:r>
            <a:endParaRPr lang="en-US" sz="1200" smtClean="0"/>
          </a:p>
        </p:txBody>
      </p:sp>
      <p:sp>
        <p:nvSpPr>
          <p:cNvPr id="106499" name="Rectangle 4"/>
          <p:cNvSpPr>
            <a:spLocks noChangeArrowheads="1"/>
          </p:cNvSpPr>
          <p:nvPr/>
        </p:nvSpPr>
        <p:spPr bwMode="auto">
          <a:xfrm>
            <a:off x="855663" y="795338"/>
            <a:ext cx="7413625" cy="1065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fr-FR" sz="1200" b="1">
                <a:solidFill>
                  <a:srgbClr val="545336"/>
                </a:solidFill>
                <a:latin typeface="Calibri" pitchFamily="34" charset="0"/>
              </a:rPr>
              <a:t>Pour plus d'informations, s'il vous plaît contacter:</a:t>
            </a:r>
            <a:endParaRPr lang="en-CA" sz="1000" b="1">
              <a:solidFill>
                <a:srgbClr val="545336"/>
              </a:solidFill>
              <a:latin typeface="Calibri" pitchFamily="34" charset="0"/>
            </a:endParaRPr>
          </a:p>
          <a:p>
            <a:pPr marL="342900" indent="-342900">
              <a:spcBef>
                <a:spcPct val="20000"/>
              </a:spcBef>
            </a:pPr>
            <a:r>
              <a:rPr lang="fr-FR" sz="1600" b="1">
                <a:latin typeface="Calibri" pitchFamily="34" charset="0"/>
              </a:rPr>
              <a:t>Secrétariat de la Convention sur la diversité biologique</a:t>
            </a:r>
            <a:endParaRPr lang="en-CA" sz="1600">
              <a:latin typeface="Calibri" pitchFamily="34" charset="0"/>
            </a:endParaRPr>
          </a:p>
          <a:p>
            <a:pPr marL="342900" indent="-342900" algn="l">
              <a:spcBef>
                <a:spcPct val="20000"/>
              </a:spcBef>
            </a:pPr>
            <a:r>
              <a:rPr lang="en-CA" sz="2000">
                <a:latin typeface="Calibri" pitchFamily="34" charset="0"/>
              </a:rPr>
              <a:t> </a:t>
            </a:r>
          </a:p>
        </p:txBody>
      </p:sp>
      <p:pic>
        <p:nvPicPr>
          <p:cNvPr id="106500" name="Picture 7" descr="CBD_logo_CMYK_black [Converted]">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3738" y="3232150"/>
            <a:ext cx="2644775" cy="100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6501" name="Rectangle 5"/>
          <p:cNvSpPr>
            <a:spLocks noChangeArrowheads="1"/>
          </p:cNvSpPr>
          <p:nvPr/>
        </p:nvSpPr>
        <p:spPr bwMode="auto">
          <a:xfrm>
            <a:off x="611188" y="5897563"/>
            <a:ext cx="7993062" cy="96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pPr>
            <a:r>
              <a:rPr lang="en-CA" sz="1200">
                <a:latin typeface="Calibri" pitchFamily="34" charset="0"/>
              </a:rPr>
              <a:t> </a:t>
            </a:r>
          </a:p>
          <a:p>
            <a:pPr marL="342900" indent="-342900">
              <a:spcBef>
                <a:spcPct val="20000"/>
              </a:spcBef>
            </a:pPr>
            <a:r>
              <a:rPr lang="fr-FR" sz="1200" i="1">
                <a:latin typeface="Calibri" pitchFamily="34" charset="0"/>
              </a:rPr>
              <a:t>Un appui technique pour ce projet a été assuré par le PNUE.</a:t>
            </a:r>
          </a:p>
          <a:p>
            <a:pPr marL="342900" indent="-342900">
              <a:spcBef>
                <a:spcPct val="20000"/>
              </a:spcBef>
            </a:pPr>
            <a:r>
              <a:rPr lang="fr-FR" sz="1200" i="1">
                <a:latin typeface="Calibri" pitchFamily="34" charset="0"/>
              </a:rPr>
              <a:t>Un soutien financier a été fourni par le ministère fédéral allemand de la Coopération économique et du développement.</a:t>
            </a:r>
            <a:r>
              <a:rPr lang="en-US" sz="1200" i="1">
                <a:latin typeface="Calibri" pitchFamily="34" charset="0"/>
              </a:rPr>
              <a:t> </a:t>
            </a:r>
          </a:p>
        </p:txBody>
      </p:sp>
      <p:pic>
        <p:nvPicPr>
          <p:cNvPr id="106502" name="Picture 8" descr="fullUNEPblack_va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71700" y="4902200"/>
            <a:ext cx="744538"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pic>
        <p:nvPicPr>
          <p:cNvPr id="106503" name="Picture 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21363" y="4841875"/>
            <a:ext cx="2511425" cy="127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55"/>
          <p:cNvSpPr>
            <a:spLocks noChangeArrowheads="1"/>
          </p:cNvSpPr>
          <p:nvPr/>
        </p:nvSpPr>
        <p:spPr bwMode="auto">
          <a:xfrm>
            <a:off x="260350" y="1131888"/>
            <a:ext cx="7518400" cy="4673600"/>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2291" name="Rectangle 50"/>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2292"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2293"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2294"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2295" name="Text Box 7"/>
          <p:cNvSpPr txBox="1">
            <a:spLocks noChangeArrowheads="1"/>
          </p:cNvSpPr>
          <p:nvPr/>
        </p:nvSpPr>
        <p:spPr bwMode="auto">
          <a:xfrm>
            <a:off x="1096963" y="473075"/>
            <a:ext cx="6238875" cy="431800"/>
          </a:xfrm>
          <a:prstGeom prst="rect">
            <a:avLst/>
          </a:prstGeom>
          <a:solidFill>
            <a:srgbClr val="FFFF00"/>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200" b="1">
                <a:solidFill>
                  <a:srgbClr val="993300"/>
                </a:solidFill>
              </a:rPr>
              <a:t>Êtres humains biodiversité et écosystèmes</a:t>
            </a:r>
          </a:p>
        </p:txBody>
      </p:sp>
      <p:sp>
        <p:nvSpPr>
          <p:cNvPr id="12296"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2297"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pic>
        <p:nvPicPr>
          <p:cNvPr id="12298" name="Picture 4" descr="3386488_thumbnail"/>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91088" y="2667000"/>
            <a:ext cx="28956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Picture 5" descr="photos-all_cropped"/>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5775" y="3071813"/>
            <a:ext cx="2286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7676" name="Text Box 9"/>
          <p:cNvSpPr txBox="1">
            <a:spLocks noChangeArrowheads="1"/>
          </p:cNvSpPr>
          <p:nvPr/>
        </p:nvSpPr>
        <p:spPr bwMode="auto">
          <a:xfrm>
            <a:off x="604838" y="5105400"/>
            <a:ext cx="6550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000" b="1">
                <a:solidFill>
                  <a:srgbClr val="FFFF00"/>
                </a:solidFill>
                <a:latin typeface="Calibri" pitchFamily="34" charset="0"/>
                <a:cs typeface="Arial" charset="0"/>
              </a:rPr>
              <a:t>Les services écosystémiques contribuent au développement</a:t>
            </a:r>
          </a:p>
        </p:txBody>
      </p:sp>
      <p:sp>
        <p:nvSpPr>
          <p:cNvPr id="197675" name="Text Box 6"/>
          <p:cNvSpPr txBox="1">
            <a:spLocks noChangeArrowheads="1"/>
          </p:cNvSpPr>
          <p:nvPr/>
        </p:nvSpPr>
        <p:spPr bwMode="auto">
          <a:xfrm>
            <a:off x="2038350" y="1371600"/>
            <a:ext cx="3657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000" b="1">
                <a:solidFill>
                  <a:srgbClr val="FFFF00"/>
                </a:solidFill>
                <a:latin typeface="Calibri" pitchFamily="34" charset="0"/>
                <a:cs typeface="Arial" charset="0"/>
              </a:rPr>
              <a:t>Le </a:t>
            </a:r>
            <a:r>
              <a:rPr lang="fr-FR" sz="2000" b="1">
                <a:solidFill>
                  <a:srgbClr val="FFFF00"/>
                </a:solidFill>
                <a:latin typeface="Calibri" pitchFamily="34" charset="0"/>
                <a:cs typeface="Arial" charset="0"/>
              </a:rPr>
              <a:t>développement</a:t>
            </a:r>
            <a:r>
              <a:rPr lang="en-US" sz="2000" b="1">
                <a:solidFill>
                  <a:srgbClr val="FFFF00"/>
                </a:solidFill>
                <a:latin typeface="Calibri" pitchFamily="34" charset="0"/>
                <a:cs typeface="Arial" charset="0"/>
              </a:rPr>
              <a:t> a un impact sur les services écosystémiques</a:t>
            </a:r>
          </a:p>
        </p:txBody>
      </p:sp>
      <p:sp>
        <p:nvSpPr>
          <p:cNvPr id="12302" name="Text Box 47"/>
          <p:cNvSpPr txBox="1">
            <a:spLocks noChangeArrowheads="1"/>
          </p:cNvSpPr>
          <p:nvPr/>
        </p:nvSpPr>
        <p:spPr bwMode="auto">
          <a:xfrm>
            <a:off x="5646738" y="5791200"/>
            <a:ext cx="21177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200" i="1">
                <a:latin typeface="Calibri" pitchFamily="34" charset="0"/>
              </a:rPr>
              <a:t>Source: WRI 2008</a:t>
            </a:r>
          </a:p>
        </p:txBody>
      </p:sp>
      <p:sp>
        <p:nvSpPr>
          <p:cNvPr id="12303"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b="1">
                <a:solidFill>
                  <a:schemeClr val="bg1"/>
                </a:solidFill>
              </a:rPr>
              <a:t>Démystifier le jargon environmental</a:t>
            </a:r>
          </a:p>
        </p:txBody>
      </p:sp>
      <p:sp>
        <p:nvSpPr>
          <p:cNvPr id="12304"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5" action="ppaction://hlinksldjump"/>
              </a:rPr>
              <a:t>RETOUR AU PLAN LINÉAIRE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12305"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6" action="ppaction://hlinksldjump"/>
              </a:rPr>
              <a:t>RETOUR AU PLAN SYSTÉMIQUE</a:t>
            </a:r>
            <a:r>
              <a:rPr lang="en-US" sz="1400">
                <a:latin typeface="Calibri" pitchFamily="34" charset="0"/>
                <a:hlinkClick r:id="rId6" action="ppaction://hlinksldjump"/>
              </a:rPr>
              <a:t> </a:t>
            </a:r>
            <a:endParaRPr lang="en-US" sz="1400" b="1">
              <a:solidFill>
                <a:srgbClr val="545336"/>
              </a:solidFill>
              <a:latin typeface="Calibri" pitchFamily="34" charset="0"/>
            </a:endParaRPr>
          </a:p>
        </p:txBody>
      </p:sp>
      <p:sp>
        <p:nvSpPr>
          <p:cNvPr id="12306" name="Text Box 54"/>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4/12</a:t>
            </a:r>
          </a:p>
        </p:txBody>
      </p:sp>
      <p:sp>
        <p:nvSpPr>
          <p:cNvPr id="12307" name="Curved Down Arrow 18"/>
          <p:cNvSpPr>
            <a:spLocks noChangeArrowheads="1"/>
          </p:cNvSpPr>
          <p:nvPr/>
        </p:nvSpPr>
        <p:spPr bwMode="auto">
          <a:xfrm>
            <a:off x="2774950" y="2190750"/>
            <a:ext cx="2474913" cy="820738"/>
          </a:xfrm>
          <a:prstGeom prst="curvedDownArrow">
            <a:avLst>
              <a:gd name="adj1" fmla="val 24975"/>
              <a:gd name="adj2" fmla="val 49937"/>
              <a:gd name="adj3" fmla="val 25000"/>
            </a:avLst>
          </a:prstGeom>
          <a:solidFill>
            <a:srgbClr val="FF5050"/>
          </a:solidFill>
          <a:ln w="9525" algn="ctr">
            <a:solidFill>
              <a:schemeClr val="tx1"/>
            </a:solidFill>
            <a:round/>
            <a:headEnd/>
            <a:tailEnd/>
          </a:ln>
        </p:spPr>
        <p:txBody>
          <a:bodyPr/>
          <a:lstStyle/>
          <a:p>
            <a:endParaRPr lang="fr-FR"/>
          </a:p>
        </p:txBody>
      </p:sp>
      <p:sp>
        <p:nvSpPr>
          <p:cNvPr id="12308" name="Curved Down Arrow 20"/>
          <p:cNvSpPr>
            <a:spLocks noChangeArrowheads="1"/>
          </p:cNvSpPr>
          <p:nvPr/>
        </p:nvSpPr>
        <p:spPr bwMode="auto">
          <a:xfrm rot="10800000">
            <a:off x="2690813" y="4235450"/>
            <a:ext cx="2474912" cy="820738"/>
          </a:xfrm>
          <a:prstGeom prst="curvedDownArrow">
            <a:avLst>
              <a:gd name="adj1" fmla="val 24975"/>
              <a:gd name="adj2" fmla="val 49937"/>
              <a:gd name="adj3" fmla="val 25000"/>
            </a:avLst>
          </a:prstGeom>
          <a:solidFill>
            <a:srgbClr val="92D050"/>
          </a:solidFill>
          <a:ln w="9525" algn="ctr">
            <a:solidFill>
              <a:schemeClr val="tx1"/>
            </a:solidFill>
            <a:round/>
            <a:headEnd/>
            <a:tailEnd/>
          </a:ln>
        </p:spPr>
        <p:txBody>
          <a:bodyP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767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76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76" grpId="0"/>
      <p:bldP spid="19767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2"/>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3315"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3316"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3317"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3318" name="Text Box 7"/>
          <p:cNvSpPr txBox="1">
            <a:spLocks noChangeArrowheads="1"/>
          </p:cNvSpPr>
          <p:nvPr/>
        </p:nvSpPr>
        <p:spPr bwMode="auto">
          <a:xfrm>
            <a:off x="1096963" y="315913"/>
            <a:ext cx="5367337"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Vision courante sur biodiversité et écosystèmes</a:t>
            </a:r>
          </a:p>
        </p:txBody>
      </p:sp>
      <p:sp>
        <p:nvSpPr>
          <p:cNvPr id="13319"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3320"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93549" name="Rectangle 13"/>
          <p:cNvSpPr>
            <a:spLocks noChangeArrowheads="1"/>
          </p:cNvSpPr>
          <p:nvPr/>
        </p:nvSpPr>
        <p:spPr bwMode="auto">
          <a:xfrm>
            <a:off x="503238" y="3457575"/>
            <a:ext cx="7270750" cy="249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sz="2000" b="1">
                <a:latin typeface="Calibri" pitchFamily="34" charset="0"/>
              </a:rPr>
              <a:t>Les êtres humains font partie de la biodiversité.</a:t>
            </a:r>
            <a:r>
              <a:rPr lang="fr-FR" sz="2000">
                <a:latin typeface="Calibri" pitchFamily="34" charset="0"/>
              </a:rPr>
              <a:t> Ils interagissent directement avec tous ses éléments à différentes échelles géographiques et temporelles.</a:t>
            </a:r>
          </a:p>
          <a:p>
            <a:endParaRPr lang="fr-FR" sz="2000">
              <a:latin typeface="Calibri" pitchFamily="34" charset="0"/>
            </a:endParaRPr>
          </a:p>
          <a:p>
            <a:r>
              <a:rPr lang="fr-FR" sz="2000" b="1">
                <a:latin typeface="Calibri" pitchFamily="34" charset="0"/>
              </a:rPr>
              <a:t>Les écosystèmes fournissent des services vitaux </a:t>
            </a:r>
            <a:r>
              <a:rPr lang="fr-FR" sz="2000">
                <a:latin typeface="Calibri" pitchFamily="34" charset="0"/>
              </a:rPr>
              <a:t>pour les besoins de l‘être humain et du développement. Ils se maintiennent dans un état ​​d'équilibre dynamique, auquel le développement peut provoquer de graves dommages.</a:t>
            </a:r>
            <a:endParaRPr lang="en-US" sz="2000">
              <a:latin typeface="Calibri" pitchFamily="34" charset="0"/>
            </a:endParaRPr>
          </a:p>
        </p:txBody>
      </p:sp>
      <p:grpSp>
        <p:nvGrpSpPr>
          <p:cNvPr id="2" name="Group 15"/>
          <p:cNvGrpSpPr>
            <a:grpSpLocks/>
          </p:cNvGrpSpPr>
          <p:nvPr/>
        </p:nvGrpSpPr>
        <p:grpSpPr bwMode="auto">
          <a:xfrm>
            <a:off x="596900" y="1930400"/>
            <a:ext cx="2362200" cy="1168400"/>
            <a:chOff x="216" y="1576"/>
            <a:chExt cx="1488" cy="736"/>
          </a:xfrm>
        </p:grpSpPr>
        <p:sp>
          <p:nvSpPr>
            <p:cNvPr id="13344" name="Oval 16"/>
            <p:cNvSpPr>
              <a:spLocks noChangeArrowheads="1"/>
            </p:cNvSpPr>
            <p:nvPr/>
          </p:nvSpPr>
          <p:spPr bwMode="auto">
            <a:xfrm>
              <a:off x="216" y="1576"/>
              <a:ext cx="1488" cy="736"/>
            </a:xfrm>
            <a:prstGeom prst="ellipse">
              <a:avLst/>
            </a:pr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sp>
          <p:nvSpPr>
            <p:cNvPr id="13345" name="Tree"/>
            <p:cNvSpPr>
              <a:spLocks noEditPoints="1" noChangeArrowheads="1"/>
            </p:cNvSpPr>
            <p:nvPr/>
          </p:nvSpPr>
          <p:spPr bwMode="auto">
            <a:xfrm>
              <a:off x="398" y="1646"/>
              <a:ext cx="1140" cy="54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17694720 60000 65536"/>
                <a:gd name="T15" fmla="*/ 11796480 60000 65536"/>
                <a:gd name="T16" fmla="*/ 11796480 60000 65536"/>
                <a:gd name="T17" fmla="*/ 11796480 60000 65536"/>
                <a:gd name="T18" fmla="*/ 0 60000 65536"/>
                <a:gd name="T19" fmla="*/ 0 60000 65536"/>
                <a:gd name="T20" fmla="*/ 0 60000 65536"/>
                <a:gd name="T21" fmla="*/ 758 w 21600"/>
                <a:gd name="T22" fmla="*/ 22440 h 21600"/>
                <a:gd name="T23" fmla="*/ 21069 w 21600"/>
                <a:gd name="T24" fmla="*/ 2828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lnTo>
                    <a:pt x="0" y="18900"/>
                  </a:lnTo>
                  <a:close/>
                </a:path>
              </a:pathLst>
            </a:custGeom>
            <a:solidFill>
              <a:srgbClr val="008000"/>
            </a:solidFill>
            <a:ln>
              <a:noFill/>
            </a:ln>
            <a:effectLst>
              <a:outerShdw dist="107763" dir="2700000" algn="ctr" rotWithShape="0">
                <a:srgbClr val="808080"/>
              </a:outerShdw>
            </a:effectLst>
            <a:extLst>
              <a:ext uri="{91240B29-F687-4F45-9708-019B960494DF}">
                <a14:hiddenLine xmlns:a14="http://schemas.microsoft.com/office/drawing/2010/main" w="9525">
                  <a:solidFill>
                    <a:srgbClr val="000000"/>
                  </a:solidFill>
                  <a:miter lim="800000"/>
                  <a:headEnd/>
                  <a:tailEnd/>
                </a14:hiddenLine>
              </a:ext>
            </a:extLst>
          </p:spPr>
          <p:txBody>
            <a:bodyPr/>
            <a:lstStyle/>
            <a:p>
              <a:endParaRPr lang="fr-CA"/>
            </a:p>
          </p:txBody>
        </p:sp>
      </p:grpSp>
      <p:grpSp>
        <p:nvGrpSpPr>
          <p:cNvPr id="3" name="Group 18"/>
          <p:cNvGrpSpPr>
            <a:grpSpLocks/>
          </p:cNvGrpSpPr>
          <p:nvPr/>
        </p:nvGrpSpPr>
        <p:grpSpPr bwMode="auto">
          <a:xfrm>
            <a:off x="4991100" y="1892300"/>
            <a:ext cx="2362200" cy="1168400"/>
            <a:chOff x="2760" y="1552"/>
            <a:chExt cx="1488" cy="736"/>
          </a:xfrm>
        </p:grpSpPr>
        <p:sp>
          <p:nvSpPr>
            <p:cNvPr id="13342" name="Oval 19"/>
            <p:cNvSpPr>
              <a:spLocks noChangeArrowheads="1"/>
            </p:cNvSpPr>
            <p:nvPr/>
          </p:nvSpPr>
          <p:spPr bwMode="auto">
            <a:xfrm>
              <a:off x="2760" y="1552"/>
              <a:ext cx="1488" cy="736"/>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sp>
          <p:nvSpPr>
            <p:cNvPr id="13343" name="Tree"/>
            <p:cNvSpPr>
              <a:spLocks noEditPoints="1" noChangeArrowheads="1"/>
            </p:cNvSpPr>
            <p:nvPr/>
          </p:nvSpPr>
          <p:spPr bwMode="auto">
            <a:xfrm>
              <a:off x="2942" y="1622"/>
              <a:ext cx="1140" cy="54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17694720 60000 65536"/>
                <a:gd name="T15" fmla="*/ 11796480 60000 65536"/>
                <a:gd name="T16" fmla="*/ 11796480 60000 65536"/>
                <a:gd name="T17" fmla="*/ 11796480 60000 65536"/>
                <a:gd name="T18" fmla="*/ 0 60000 65536"/>
                <a:gd name="T19" fmla="*/ 0 60000 65536"/>
                <a:gd name="T20" fmla="*/ 0 60000 65536"/>
                <a:gd name="T21" fmla="*/ 758 w 21600"/>
                <a:gd name="T22" fmla="*/ 22440 h 21600"/>
                <a:gd name="T23" fmla="*/ 21069 w 21600"/>
                <a:gd name="T24" fmla="*/ 28280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lnTo>
                    <a:pt x="0" y="18900"/>
                  </a:lnTo>
                  <a:close/>
                </a:path>
              </a:pathLst>
            </a:custGeom>
            <a:solidFill>
              <a:srgbClr val="008000"/>
            </a:solidFill>
            <a:ln>
              <a:noFill/>
            </a:ln>
            <a:effectLst>
              <a:outerShdw dist="107763" dir="2700000" algn="ctr" rotWithShape="0">
                <a:srgbClr val="808080"/>
              </a:outerShdw>
            </a:effectLst>
            <a:extLst>
              <a:ext uri="{91240B29-F687-4F45-9708-019B960494DF}">
                <a14:hiddenLine xmlns:a14="http://schemas.microsoft.com/office/drawing/2010/main" w="9525">
                  <a:solidFill>
                    <a:srgbClr val="000000"/>
                  </a:solidFill>
                  <a:miter lim="800000"/>
                  <a:headEnd/>
                  <a:tailEnd/>
                </a14:hiddenLine>
              </a:ext>
            </a:extLst>
          </p:spPr>
          <p:txBody>
            <a:bodyPr/>
            <a:lstStyle/>
            <a:p>
              <a:endParaRPr lang="fr-CA"/>
            </a:p>
          </p:txBody>
        </p:sp>
      </p:grpSp>
      <p:grpSp>
        <p:nvGrpSpPr>
          <p:cNvPr id="4" name="Group 21"/>
          <p:cNvGrpSpPr>
            <a:grpSpLocks/>
          </p:cNvGrpSpPr>
          <p:nvPr/>
        </p:nvGrpSpPr>
        <p:grpSpPr bwMode="auto">
          <a:xfrm>
            <a:off x="2828925" y="1803400"/>
            <a:ext cx="1257300" cy="1244600"/>
            <a:chOff x="1640" y="1496"/>
            <a:chExt cx="792" cy="784"/>
          </a:xfrm>
        </p:grpSpPr>
        <p:sp>
          <p:nvSpPr>
            <p:cNvPr id="13339" name="Rectangle 22"/>
            <p:cNvSpPr>
              <a:spLocks noChangeArrowheads="1"/>
            </p:cNvSpPr>
            <p:nvPr/>
          </p:nvSpPr>
          <p:spPr bwMode="auto">
            <a:xfrm>
              <a:off x="1640" y="1496"/>
              <a:ext cx="52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2800">
                  <a:solidFill>
                    <a:srgbClr val="CC3300"/>
                  </a:solidFill>
                  <a:sym typeface="Webdings" pitchFamily="18" charset="2"/>
                </a:rPr>
                <a:t></a:t>
              </a:r>
            </a:p>
          </p:txBody>
        </p:sp>
        <p:sp>
          <p:nvSpPr>
            <p:cNvPr id="13340" name="Rectangle 23"/>
            <p:cNvSpPr>
              <a:spLocks noChangeArrowheads="1"/>
            </p:cNvSpPr>
            <p:nvPr/>
          </p:nvSpPr>
          <p:spPr bwMode="auto">
            <a:xfrm>
              <a:off x="1776" y="1632"/>
              <a:ext cx="52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2800">
                  <a:solidFill>
                    <a:srgbClr val="CC3300"/>
                  </a:solidFill>
                  <a:sym typeface="Webdings" pitchFamily="18" charset="2"/>
                </a:rPr>
                <a:t></a:t>
              </a:r>
            </a:p>
          </p:txBody>
        </p:sp>
        <p:sp>
          <p:nvSpPr>
            <p:cNvPr id="13341" name="Rectangle 24"/>
            <p:cNvSpPr>
              <a:spLocks noChangeArrowheads="1"/>
            </p:cNvSpPr>
            <p:nvPr/>
          </p:nvSpPr>
          <p:spPr bwMode="auto">
            <a:xfrm>
              <a:off x="1912" y="1768"/>
              <a:ext cx="52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2800">
                  <a:solidFill>
                    <a:srgbClr val="CC3300"/>
                  </a:solidFill>
                  <a:sym typeface="Webdings" pitchFamily="18" charset="2"/>
                </a:rPr>
                <a:t></a:t>
              </a:r>
            </a:p>
          </p:txBody>
        </p:sp>
      </p:grpSp>
      <p:grpSp>
        <p:nvGrpSpPr>
          <p:cNvPr id="5" name="Group 25"/>
          <p:cNvGrpSpPr>
            <a:grpSpLocks/>
          </p:cNvGrpSpPr>
          <p:nvPr/>
        </p:nvGrpSpPr>
        <p:grpSpPr bwMode="auto">
          <a:xfrm>
            <a:off x="5722938" y="1803400"/>
            <a:ext cx="1257300" cy="1244600"/>
            <a:chOff x="1640" y="1496"/>
            <a:chExt cx="792" cy="784"/>
          </a:xfrm>
        </p:grpSpPr>
        <p:sp>
          <p:nvSpPr>
            <p:cNvPr id="13336" name="Rectangle 26"/>
            <p:cNvSpPr>
              <a:spLocks noChangeArrowheads="1"/>
            </p:cNvSpPr>
            <p:nvPr/>
          </p:nvSpPr>
          <p:spPr bwMode="auto">
            <a:xfrm>
              <a:off x="1640" y="1496"/>
              <a:ext cx="52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2800">
                  <a:solidFill>
                    <a:srgbClr val="CCFF33"/>
                  </a:solidFill>
                  <a:sym typeface="Webdings" pitchFamily="18" charset="2"/>
                </a:rPr>
                <a:t></a:t>
              </a:r>
            </a:p>
          </p:txBody>
        </p:sp>
        <p:sp>
          <p:nvSpPr>
            <p:cNvPr id="13337" name="Rectangle 27"/>
            <p:cNvSpPr>
              <a:spLocks noChangeArrowheads="1"/>
            </p:cNvSpPr>
            <p:nvPr/>
          </p:nvSpPr>
          <p:spPr bwMode="auto">
            <a:xfrm>
              <a:off x="1776" y="1632"/>
              <a:ext cx="52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2800">
                  <a:solidFill>
                    <a:srgbClr val="CCFF33"/>
                  </a:solidFill>
                  <a:sym typeface="Webdings" pitchFamily="18" charset="2"/>
                </a:rPr>
                <a:t></a:t>
              </a:r>
            </a:p>
          </p:txBody>
        </p:sp>
        <p:sp>
          <p:nvSpPr>
            <p:cNvPr id="13338" name="Rectangle 28"/>
            <p:cNvSpPr>
              <a:spLocks noChangeArrowheads="1"/>
            </p:cNvSpPr>
            <p:nvPr/>
          </p:nvSpPr>
          <p:spPr bwMode="auto">
            <a:xfrm>
              <a:off x="1912" y="1768"/>
              <a:ext cx="520" cy="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sz="2800">
                  <a:solidFill>
                    <a:srgbClr val="CCFF33"/>
                  </a:solidFill>
                  <a:sym typeface="Webdings" pitchFamily="18" charset="2"/>
                </a:rPr>
                <a:t></a:t>
              </a:r>
            </a:p>
          </p:txBody>
        </p:sp>
      </p:grpSp>
      <p:sp>
        <p:nvSpPr>
          <p:cNvPr id="193568" name="Rectangle 32"/>
          <p:cNvSpPr>
            <a:spLocks noChangeArrowheads="1"/>
          </p:cNvSpPr>
          <p:nvPr/>
        </p:nvSpPr>
        <p:spPr bwMode="auto">
          <a:xfrm>
            <a:off x="2959100" y="2870200"/>
            <a:ext cx="8763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atin typeface="Calibri" pitchFamily="34" charset="0"/>
              </a:rPr>
              <a:t>Faux</a:t>
            </a:r>
          </a:p>
        </p:txBody>
      </p:sp>
      <p:sp>
        <p:nvSpPr>
          <p:cNvPr id="193569" name="Rectangle 33"/>
          <p:cNvSpPr>
            <a:spLocks noChangeArrowheads="1"/>
          </p:cNvSpPr>
          <p:nvPr/>
        </p:nvSpPr>
        <p:spPr bwMode="auto">
          <a:xfrm>
            <a:off x="4152900" y="2870200"/>
            <a:ext cx="8763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atin typeface="Calibri" pitchFamily="34" charset="0"/>
              </a:rPr>
              <a:t>Vrai</a:t>
            </a:r>
          </a:p>
        </p:txBody>
      </p:sp>
      <p:sp>
        <p:nvSpPr>
          <p:cNvPr id="193572" name="Text Box 36"/>
          <p:cNvSpPr txBox="1">
            <a:spLocks noChangeArrowheads="1"/>
          </p:cNvSpPr>
          <p:nvPr/>
        </p:nvSpPr>
        <p:spPr bwMode="auto">
          <a:xfrm>
            <a:off x="406400" y="1450975"/>
            <a:ext cx="3581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a:latin typeface="Calibri" pitchFamily="34" charset="0"/>
              </a:rPr>
              <a:t>Croyances communes</a:t>
            </a:r>
          </a:p>
        </p:txBody>
      </p:sp>
      <p:sp>
        <p:nvSpPr>
          <p:cNvPr id="193573" name="Rectangle 37"/>
          <p:cNvSpPr>
            <a:spLocks noChangeArrowheads="1"/>
          </p:cNvSpPr>
          <p:nvPr/>
        </p:nvSpPr>
        <p:spPr bwMode="auto">
          <a:xfrm>
            <a:off x="4864100" y="1450975"/>
            <a:ext cx="1606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en-US">
                <a:latin typeface="Calibri" pitchFamily="34" charset="0"/>
              </a:rPr>
              <a:t>Situation réelle</a:t>
            </a:r>
          </a:p>
        </p:txBody>
      </p:sp>
      <p:sp>
        <p:nvSpPr>
          <p:cNvPr id="193574" name="Rectangle 38"/>
          <p:cNvSpPr>
            <a:spLocks noChangeArrowheads="1"/>
          </p:cNvSpPr>
          <p:nvPr/>
        </p:nvSpPr>
        <p:spPr bwMode="auto">
          <a:xfrm>
            <a:off x="317500" y="1841500"/>
            <a:ext cx="3683000" cy="13208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CA"/>
          </a:p>
        </p:txBody>
      </p:sp>
      <p:sp>
        <p:nvSpPr>
          <p:cNvPr id="193575" name="Rectangle 39"/>
          <p:cNvSpPr>
            <a:spLocks noChangeArrowheads="1"/>
          </p:cNvSpPr>
          <p:nvPr/>
        </p:nvSpPr>
        <p:spPr bwMode="auto">
          <a:xfrm>
            <a:off x="4013200" y="1841500"/>
            <a:ext cx="3683000" cy="13208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CA"/>
          </a:p>
        </p:txBody>
      </p:sp>
      <p:sp>
        <p:nvSpPr>
          <p:cNvPr id="13332"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13333"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3334"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3335" name="Text Box 46"/>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5/12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357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357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3568"/>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93575"/>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55"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1000" fill="hold"/>
                                        <p:tgtEl>
                                          <p:spTgt spid="5"/>
                                        </p:tgtEl>
                                        <p:attrNameLst>
                                          <p:attrName>ppt_w</p:attrName>
                                        </p:attrNameLst>
                                      </p:cBhvr>
                                      <p:tavLst>
                                        <p:tav tm="0">
                                          <p:val>
                                            <p:strVal val="#ppt_w*0.70"/>
                                          </p:val>
                                        </p:tav>
                                        <p:tav tm="100000">
                                          <p:val>
                                            <p:strVal val="#ppt_w"/>
                                          </p:val>
                                        </p:tav>
                                      </p:tavLst>
                                    </p:anim>
                                    <p:anim calcmode="lin" valueType="num">
                                      <p:cBhvr>
                                        <p:cTn id="38" dur="1000" fill="hold"/>
                                        <p:tgtEl>
                                          <p:spTgt spid="5"/>
                                        </p:tgtEl>
                                        <p:attrNameLst>
                                          <p:attrName>ppt_h</p:attrName>
                                        </p:attrNameLst>
                                      </p:cBhvr>
                                      <p:tavLst>
                                        <p:tav tm="0">
                                          <p:val>
                                            <p:strVal val="#ppt_h"/>
                                          </p:val>
                                        </p:tav>
                                        <p:tav tm="100000">
                                          <p:val>
                                            <p:strVal val="#ppt_h"/>
                                          </p:val>
                                        </p:tav>
                                      </p:tavLst>
                                    </p:anim>
                                    <p:animEffect transition="in" filter="fade">
                                      <p:cBhvr>
                                        <p:cTn id="39" dur="1000"/>
                                        <p:tgtEl>
                                          <p:spTgt spid="5"/>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93573"/>
                                        </p:tgtEl>
                                        <p:attrNameLst>
                                          <p:attrName>style.visibility</p:attrName>
                                        </p:attrNameLst>
                                      </p:cBhvr>
                                      <p:to>
                                        <p:strVal val="visible"/>
                                      </p:to>
                                    </p:set>
                                  </p:childTnLst>
                                </p:cTn>
                              </p:par>
                            </p:childTnLst>
                          </p:cTn>
                        </p:par>
                      </p:childTnLst>
                    </p:cTn>
                  </p:par>
                  <p:par>
                    <p:cTn id="44" fill="hold" nodeType="clickPar">
                      <p:stCondLst>
                        <p:cond delay="indefinite"/>
                      </p:stCondLst>
                      <p:childTnLst>
                        <p:par>
                          <p:cTn id="45" fill="hold" nodeType="withGroup">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93569"/>
                                        </p:tgtEl>
                                        <p:attrNameLst>
                                          <p:attrName>style.visibility</p:attrName>
                                        </p:attrNameLst>
                                      </p:cBhvr>
                                      <p:to>
                                        <p:strVal val="visible"/>
                                      </p:to>
                                    </p:set>
                                  </p:childTnLst>
                                </p:cTn>
                              </p:par>
                            </p:childTnLst>
                          </p:cTn>
                        </p:par>
                      </p:childTnLst>
                    </p:cTn>
                  </p:par>
                  <p:par>
                    <p:cTn id="48" fill="hold" nodeType="clickPar">
                      <p:stCondLst>
                        <p:cond delay="indefinite"/>
                      </p:stCondLst>
                      <p:childTnLst>
                        <p:par>
                          <p:cTn id="49" fill="hold" nodeType="withGroup">
                            <p:stCondLst>
                              <p:cond delay="0"/>
                            </p:stCondLst>
                            <p:childTnLst>
                              <p:par>
                                <p:cTn id="50" presetID="5" presetClass="emph" presetSubtype="1" grpId="1" nodeType="clickEffect">
                                  <p:stCondLst>
                                    <p:cond delay="0"/>
                                  </p:stCondLst>
                                  <p:childTnLst>
                                    <p:set>
                                      <p:cBhvr override="childStyle">
                                        <p:cTn id="51" dur="indefinite"/>
                                        <p:tgtEl>
                                          <p:spTgt spid="193569"/>
                                        </p:tgtEl>
                                        <p:attrNameLst>
                                          <p:attrName>style.fontStyle</p:attrName>
                                        </p:attrNameLst>
                                      </p:cBhvr>
                                      <p:to>
                                        <p:strVal val="normal"/>
                                      </p:to>
                                    </p:set>
                                    <p:set>
                                      <p:cBhvr override="childStyle">
                                        <p:cTn id="52" dur="indefinite"/>
                                        <p:tgtEl>
                                          <p:spTgt spid="193569"/>
                                        </p:tgtEl>
                                        <p:attrNameLst>
                                          <p:attrName>style.fontWeight</p:attrName>
                                        </p:attrNameLst>
                                      </p:cBhvr>
                                      <p:to>
                                        <p:strVal val="bold"/>
                                      </p:to>
                                    </p:set>
                                    <p:set>
                                      <p:cBhvr override="childStyle">
                                        <p:cTn id="53" dur="indefinite"/>
                                        <p:tgtEl>
                                          <p:spTgt spid="193569"/>
                                        </p:tgtEl>
                                        <p:attrNameLst>
                                          <p:attrName>style.textDecorationUnderline</p:attrName>
                                        </p:attrNameLst>
                                      </p:cBhvr>
                                      <p:to>
                                        <p:strVal val="false"/>
                                      </p:to>
                                    </p:set>
                                  </p:childTnLst>
                                </p:cTn>
                              </p:par>
                            </p:childTnLst>
                          </p:cTn>
                        </p:par>
                      </p:childTnLst>
                    </p:cTn>
                  </p:par>
                  <p:par>
                    <p:cTn id="54" fill="hold" nodeType="clickPar">
                      <p:stCondLst>
                        <p:cond delay="indefinite"/>
                      </p:stCondLst>
                      <p:childTnLst>
                        <p:par>
                          <p:cTn id="55" fill="hold" nodeType="withGroup">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935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49" grpId="0"/>
      <p:bldP spid="193568" grpId="0"/>
      <p:bldP spid="193569" grpId="0"/>
      <p:bldP spid="193569" grpId="1"/>
      <p:bldP spid="193572" grpId="0"/>
      <p:bldP spid="193573" grpId="0"/>
      <p:bldP spid="193574" grpId="0" animBg="1"/>
      <p:bldP spid="19357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4"/>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4339"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4340"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4341"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4342" name="Text Box 6"/>
          <p:cNvSpPr txBox="1">
            <a:spLocks noChangeArrowheads="1"/>
          </p:cNvSpPr>
          <p:nvPr/>
        </p:nvSpPr>
        <p:spPr bwMode="auto">
          <a:xfrm>
            <a:off x="490538" y="1562100"/>
            <a:ext cx="7243762"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Char char="§"/>
            </a:pPr>
            <a:r>
              <a:rPr lang="fr-FR" dirty="0">
                <a:latin typeface="Calibri" pitchFamily="34" charset="0"/>
              </a:rPr>
              <a:t> </a:t>
            </a:r>
            <a:r>
              <a:rPr lang="fr-FR" b="1" dirty="0">
                <a:solidFill>
                  <a:srgbClr val="CC3300"/>
                </a:solidFill>
                <a:latin typeface="Calibri" pitchFamily="34" charset="0"/>
              </a:rPr>
              <a:t>50%</a:t>
            </a:r>
            <a:r>
              <a:rPr lang="fr-FR" dirty="0">
                <a:latin typeface="Calibri" pitchFamily="34" charset="0"/>
              </a:rPr>
              <a:t> des zones humides du monde ont été </a:t>
            </a:r>
            <a:r>
              <a:rPr lang="fr-FR" dirty="0" smtClean="0">
                <a:latin typeface="Calibri" pitchFamily="34" charset="0"/>
              </a:rPr>
              <a:t>perdues </a:t>
            </a:r>
            <a:r>
              <a:rPr lang="fr-FR" dirty="0">
                <a:latin typeface="Calibri" pitchFamily="34" charset="0"/>
              </a:rPr>
              <a:t>au cours du siècle passé;</a:t>
            </a:r>
          </a:p>
          <a:p>
            <a:pPr algn="l" eaLnBrk="1" hangingPunct="1">
              <a:buFont typeface="Wingdings" pitchFamily="2" charset="2"/>
              <a:buChar char="§"/>
            </a:pPr>
            <a:r>
              <a:rPr lang="fr-FR" dirty="0">
                <a:latin typeface="Calibri" pitchFamily="34" charset="0"/>
              </a:rPr>
              <a:t>  </a:t>
            </a:r>
            <a:r>
              <a:rPr lang="fr-FR" b="1" dirty="0">
                <a:solidFill>
                  <a:srgbClr val="CC3300"/>
                </a:solidFill>
                <a:latin typeface="Calibri" pitchFamily="34" charset="0"/>
              </a:rPr>
              <a:t>80%</a:t>
            </a:r>
            <a:r>
              <a:rPr lang="fr-FR" dirty="0">
                <a:latin typeface="Calibri" pitchFamily="34" charset="0"/>
              </a:rPr>
              <a:t> des prairies souffrent de la dégradation des sols;</a:t>
            </a:r>
          </a:p>
          <a:p>
            <a:pPr algn="l" eaLnBrk="1" hangingPunct="1">
              <a:buFont typeface="Wingdings" pitchFamily="2" charset="2"/>
              <a:buChar char="§"/>
            </a:pPr>
            <a:r>
              <a:rPr lang="fr-FR" dirty="0">
                <a:latin typeface="Calibri" pitchFamily="34" charset="0"/>
              </a:rPr>
              <a:t>  </a:t>
            </a:r>
            <a:r>
              <a:rPr lang="fr-FR" b="1" dirty="0">
                <a:solidFill>
                  <a:srgbClr val="CC3300"/>
                </a:solidFill>
                <a:latin typeface="Calibri" pitchFamily="34" charset="0"/>
              </a:rPr>
              <a:t>20%</a:t>
            </a:r>
            <a:r>
              <a:rPr lang="fr-FR" dirty="0">
                <a:latin typeface="Calibri" pitchFamily="34" charset="0"/>
              </a:rPr>
              <a:t> des terres arides sont en danger de devenir des déserts;</a:t>
            </a:r>
          </a:p>
          <a:p>
            <a:pPr algn="l" eaLnBrk="1" hangingPunct="1">
              <a:buFont typeface="Wingdings" pitchFamily="2" charset="2"/>
              <a:buChar char="§"/>
            </a:pPr>
            <a:r>
              <a:rPr lang="fr-FR" dirty="0">
                <a:latin typeface="Calibri" pitchFamily="34" charset="0"/>
              </a:rPr>
              <a:t>  </a:t>
            </a:r>
            <a:r>
              <a:rPr lang="fr-FR" dirty="0" smtClean="0">
                <a:latin typeface="Calibri" pitchFamily="34" charset="0"/>
              </a:rPr>
              <a:t>Les </a:t>
            </a:r>
            <a:r>
              <a:rPr lang="fr-FR" dirty="0">
                <a:latin typeface="Calibri" pitchFamily="34" charset="0"/>
              </a:rPr>
              <a:t>forêts tropicales </a:t>
            </a:r>
            <a:r>
              <a:rPr lang="fr-FR" dirty="0" smtClean="0">
                <a:latin typeface="Calibri" pitchFamily="34" charset="0"/>
              </a:rPr>
              <a:t>diminuent </a:t>
            </a:r>
            <a:r>
              <a:rPr lang="fr-FR" dirty="0">
                <a:latin typeface="Calibri" pitchFamily="34" charset="0"/>
              </a:rPr>
              <a:t>d’environ </a:t>
            </a:r>
            <a:r>
              <a:rPr lang="fr-FR" b="1" dirty="0">
                <a:solidFill>
                  <a:srgbClr val="CC3300"/>
                </a:solidFill>
                <a:latin typeface="Calibri" pitchFamily="34" charset="0"/>
              </a:rPr>
              <a:t>5%</a:t>
            </a:r>
            <a:r>
              <a:rPr lang="fr-FR" dirty="0">
                <a:latin typeface="Calibri" pitchFamily="34" charset="0"/>
              </a:rPr>
              <a:t> par décennie. 3 milliards de tonnes de CO</a:t>
            </a:r>
            <a:r>
              <a:rPr lang="fr-FR" baseline="-25000" dirty="0">
                <a:latin typeface="Calibri" pitchFamily="34" charset="0"/>
              </a:rPr>
              <a:t>2</a:t>
            </a:r>
            <a:r>
              <a:rPr lang="fr-FR" dirty="0">
                <a:latin typeface="Calibri" pitchFamily="34" charset="0"/>
              </a:rPr>
              <a:t> </a:t>
            </a:r>
            <a:r>
              <a:rPr lang="fr-FR" dirty="0" smtClean="0">
                <a:latin typeface="Calibri" pitchFamily="34" charset="0"/>
              </a:rPr>
              <a:t>s’ajoutent donc </a:t>
            </a:r>
            <a:r>
              <a:rPr lang="fr-FR" dirty="0">
                <a:latin typeface="Calibri" pitchFamily="34" charset="0"/>
              </a:rPr>
              <a:t>chaque année </a:t>
            </a:r>
            <a:r>
              <a:rPr lang="fr-FR" dirty="0" smtClean="0">
                <a:latin typeface="Calibri" pitchFamily="34" charset="0"/>
              </a:rPr>
              <a:t>à l'atmosphère en plus des pertes importantes </a:t>
            </a:r>
            <a:r>
              <a:rPr lang="fr-FR" dirty="0">
                <a:latin typeface="Calibri" pitchFamily="34" charset="0"/>
              </a:rPr>
              <a:t>de biodiversité;</a:t>
            </a:r>
          </a:p>
          <a:p>
            <a:pPr algn="l" eaLnBrk="1" hangingPunct="1">
              <a:buFont typeface="Wingdings" pitchFamily="2" charset="2"/>
              <a:buChar char="§"/>
            </a:pPr>
            <a:r>
              <a:rPr lang="fr-FR" dirty="0">
                <a:latin typeface="Calibri" pitchFamily="34" charset="0"/>
              </a:rPr>
              <a:t>  </a:t>
            </a:r>
            <a:r>
              <a:rPr lang="fr-FR" b="1" dirty="0">
                <a:solidFill>
                  <a:srgbClr val="CC3300"/>
                </a:solidFill>
                <a:latin typeface="Calibri" pitchFamily="34" charset="0"/>
              </a:rPr>
              <a:t>90%</a:t>
            </a:r>
            <a:r>
              <a:rPr lang="fr-FR" dirty="0">
                <a:latin typeface="Calibri" pitchFamily="34" charset="0"/>
              </a:rPr>
              <a:t> de toutes les espèces de grands poissons ont disparu des océans dans le dernier demi-siècle;</a:t>
            </a:r>
          </a:p>
          <a:p>
            <a:pPr algn="l" eaLnBrk="1" hangingPunct="1">
              <a:buFont typeface="Wingdings" pitchFamily="2" charset="2"/>
              <a:buChar char="§"/>
            </a:pPr>
            <a:r>
              <a:rPr lang="fr-FR" dirty="0">
                <a:latin typeface="Calibri" pitchFamily="34" charset="0"/>
              </a:rPr>
              <a:t>  </a:t>
            </a:r>
            <a:r>
              <a:rPr lang="fr-FR" dirty="0" smtClean="0">
                <a:latin typeface="Calibri" pitchFamily="34" charset="0"/>
              </a:rPr>
              <a:t>Le nombre d’espèces dans les </a:t>
            </a:r>
            <a:r>
              <a:rPr lang="fr-FR" dirty="0">
                <a:latin typeface="Calibri" pitchFamily="34" charset="0"/>
              </a:rPr>
              <a:t>eaux intérieures </a:t>
            </a:r>
            <a:r>
              <a:rPr lang="fr-FR" dirty="0" smtClean="0">
                <a:latin typeface="Calibri" pitchFamily="34" charset="0"/>
              </a:rPr>
              <a:t>a diminué </a:t>
            </a:r>
            <a:r>
              <a:rPr lang="fr-FR" dirty="0">
                <a:latin typeface="Calibri" pitchFamily="34" charset="0"/>
              </a:rPr>
              <a:t>de </a:t>
            </a:r>
            <a:r>
              <a:rPr lang="fr-FR" b="1" dirty="0">
                <a:solidFill>
                  <a:srgbClr val="CC3300"/>
                </a:solidFill>
                <a:latin typeface="Calibri" pitchFamily="34" charset="0"/>
              </a:rPr>
              <a:t>50%</a:t>
            </a:r>
            <a:r>
              <a:rPr lang="fr-FR" dirty="0">
                <a:latin typeface="Calibri" pitchFamily="34" charset="0"/>
              </a:rPr>
              <a:t>;</a:t>
            </a:r>
          </a:p>
          <a:p>
            <a:pPr algn="l" eaLnBrk="1" hangingPunct="1">
              <a:buFont typeface="Wingdings" pitchFamily="2" charset="2"/>
              <a:buChar char="§"/>
            </a:pPr>
            <a:r>
              <a:rPr lang="fr-FR" dirty="0">
                <a:latin typeface="Calibri" pitchFamily="34" charset="0"/>
              </a:rPr>
              <a:t>  Les espèces marines et terrestres ont diminué d'environ </a:t>
            </a:r>
            <a:r>
              <a:rPr lang="fr-FR" b="1" dirty="0">
                <a:solidFill>
                  <a:srgbClr val="CC3300"/>
                </a:solidFill>
                <a:latin typeface="Calibri" pitchFamily="34" charset="0"/>
              </a:rPr>
              <a:t>30%</a:t>
            </a:r>
            <a:r>
              <a:rPr lang="fr-FR" dirty="0">
                <a:latin typeface="Calibri" pitchFamily="34" charset="0"/>
              </a:rPr>
              <a:t>;</a:t>
            </a:r>
          </a:p>
          <a:p>
            <a:pPr algn="l" eaLnBrk="1" hangingPunct="1">
              <a:buFont typeface="Wingdings" pitchFamily="2" charset="2"/>
              <a:buChar char="§"/>
            </a:pPr>
            <a:r>
              <a:rPr lang="fr-FR" dirty="0">
                <a:latin typeface="Calibri" pitchFamily="34" charset="0"/>
              </a:rPr>
              <a:t>  </a:t>
            </a:r>
            <a:r>
              <a:rPr lang="fr-FR" b="1" dirty="0">
                <a:solidFill>
                  <a:srgbClr val="CC3300"/>
                </a:solidFill>
                <a:latin typeface="Calibri" pitchFamily="34" charset="0"/>
              </a:rPr>
              <a:t>23% </a:t>
            </a:r>
            <a:r>
              <a:rPr lang="fr-FR" dirty="0">
                <a:latin typeface="Calibri" pitchFamily="34" charset="0"/>
              </a:rPr>
              <a:t>des mammifères et </a:t>
            </a:r>
            <a:r>
              <a:rPr lang="fr-FR" b="1" dirty="0">
                <a:solidFill>
                  <a:srgbClr val="CC3300"/>
                </a:solidFill>
                <a:latin typeface="Calibri" pitchFamily="34" charset="0"/>
              </a:rPr>
              <a:t>25%</a:t>
            </a:r>
            <a:r>
              <a:rPr lang="fr-FR" dirty="0">
                <a:latin typeface="Calibri" pitchFamily="34" charset="0"/>
              </a:rPr>
              <a:t> de conifères sont menacés d'extinction;</a:t>
            </a:r>
          </a:p>
          <a:p>
            <a:pPr algn="l" eaLnBrk="1" hangingPunct="1">
              <a:buFont typeface="Wingdings" pitchFamily="2" charset="2"/>
              <a:buChar char="§"/>
            </a:pPr>
            <a:r>
              <a:rPr lang="fr-FR" dirty="0">
                <a:latin typeface="Calibri" pitchFamily="34" charset="0"/>
              </a:rPr>
              <a:t>  </a:t>
            </a:r>
            <a:r>
              <a:rPr lang="fr-FR" b="1" dirty="0">
                <a:solidFill>
                  <a:srgbClr val="CC3300"/>
                </a:solidFill>
                <a:latin typeface="Calibri" pitchFamily="34" charset="0"/>
              </a:rPr>
              <a:t>12%</a:t>
            </a:r>
            <a:r>
              <a:rPr lang="fr-FR" dirty="0">
                <a:latin typeface="Calibri" pitchFamily="34" charset="0"/>
              </a:rPr>
              <a:t> des espèces d'oiseaux </a:t>
            </a:r>
            <a:r>
              <a:rPr lang="fr-FR" dirty="0" smtClean="0">
                <a:latin typeface="Calibri" pitchFamily="34" charset="0"/>
              </a:rPr>
              <a:t>menacés </a:t>
            </a:r>
            <a:r>
              <a:rPr lang="fr-FR" dirty="0">
                <a:latin typeface="Calibri" pitchFamily="34" charset="0"/>
              </a:rPr>
              <a:t>d'extinction;</a:t>
            </a:r>
          </a:p>
          <a:p>
            <a:pPr algn="l" eaLnBrk="1" hangingPunct="1">
              <a:buFont typeface="Wingdings" pitchFamily="2" charset="2"/>
              <a:buChar char="§"/>
            </a:pPr>
            <a:r>
              <a:rPr lang="fr-FR" dirty="0">
                <a:latin typeface="Calibri" pitchFamily="34" charset="0"/>
              </a:rPr>
              <a:t>  </a:t>
            </a:r>
            <a:r>
              <a:rPr lang="fr-FR" b="1" dirty="0">
                <a:solidFill>
                  <a:srgbClr val="CC3300"/>
                </a:solidFill>
                <a:latin typeface="Calibri" pitchFamily="34" charset="0"/>
              </a:rPr>
              <a:t>32%</a:t>
            </a:r>
            <a:r>
              <a:rPr lang="fr-FR" dirty="0">
                <a:latin typeface="Calibri" pitchFamily="34" charset="0"/>
              </a:rPr>
              <a:t> des amphibiens sont menacés d'extinction;</a:t>
            </a:r>
          </a:p>
          <a:p>
            <a:pPr algn="l" eaLnBrk="1" hangingPunct="1">
              <a:buFont typeface="Wingdings" pitchFamily="2" charset="2"/>
              <a:buChar char="§"/>
            </a:pPr>
            <a:r>
              <a:rPr lang="fr-FR" dirty="0">
                <a:latin typeface="Calibri" pitchFamily="34" charset="0"/>
              </a:rPr>
              <a:t>  Les émissions atmosphériques actuelles de CO</a:t>
            </a:r>
            <a:r>
              <a:rPr lang="fr-FR" baseline="-25000" dirty="0">
                <a:latin typeface="Calibri" pitchFamily="34" charset="0"/>
              </a:rPr>
              <a:t>2</a:t>
            </a:r>
            <a:r>
              <a:rPr lang="fr-FR" dirty="0">
                <a:latin typeface="Calibri" pitchFamily="34" charset="0"/>
              </a:rPr>
              <a:t> équivalent à près de </a:t>
            </a:r>
            <a:r>
              <a:rPr lang="fr-FR" b="1" dirty="0">
                <a:solidFill>
                  <a:srgbClr val="CC3300"/>
                </a:solidFill>
                <a:latin typeface="Calibri" pitchFamily="34" charset="0"/>
              </a:rPr>
              <a:t>400%</a:t>
            </a:r>
            <a:r>
              <a:rPr lang="fr-FR" dirty="0">
                <a:latin typeface="Calibri" pitchFamily="34" charset="0"/>
              </a:rPr>
              <a:t> des émissions de 1950.</a:t>
            </a:r>
            <a:endParaRPr lang="en-US" dirty="0"/>
          </a:p>
        </p:txBody>
      </p:sp>
      <p:sp>
        <p:nvSpPr>
          <p:cNvPr id="14343" name="Text Box 7"/>
          <p:cNvSpPr txBox="1">
            <a:spLocks noChangeArrowheads="1"/>
          </p:cNvSpPr>
          <p:nvPr/>
        </p:nvSpPr>
        <p:spPr bwMode="auto">
          <a:xfrm>
            <a:off x="922338" y="473075"/>
            <a:ext cx="581977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Impacts sur la biodiversité et les écosystèmes</a:t>
            </a:r>
          </a:p>
        </p:txBody>
      </p:sp>
      <p:sp>
        <p:nvSpPr>
          <p:cNvPr id="14344"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4345"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4346" name="Text Box 16"/>
          <p:cNvSpPr txBox="1">
            <a:spLocks noChangeArrowheads="1"/>
          </p:cNvSpPr>
          <p:nvPr/>
        </p:nvSpPr>
        <p:spPr bwMode="auto">
          <a:xfrm>
            <a:off x="2547938" y="5897563"/>
            <a:ext cx="7543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None/>
            </a:pPr>
            <a:r>
              <a:rPr lang="en-US" sz="1200">
                <a:latin typeface="Calibri" pitchFamily="34" charset="0"/>
              </a:rPr>
              <a:t>Source: JLG 2007 / SCBD 2006/ World Bank 2008/Worm, Lotze and Myers 2003</a:t>
            </a:r>
          </a:p>
        </p:txBody>
      </p:sp>
      <p:sp>
        <p:nvSpPr>
          <p:cNvPr id="14347"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14348"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4349"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4350" name="Text Box 28"/>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6/12</a:t>
            </a:r>
          </a:p>
        </p:txBody>
      </p:sp>
      <p:sp>
        <p:nvSpPr>
          <p:cNvPr id="14351" name="Text Box 32"/>
          <p:cNvSpPr txBox="1">
            <a:spLocks noChangeArrowheads="1"/>
          </p:cNvSpPr>
          <p:nvPr/>
        </p:nvSpPr>
        <p:spPr bwMode="auto">
          <a:xfrm>
            <a:off x="5140325" y="809625"/>
            <a:ext cx="2636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CC3300"/>
                </a:solidFill>
                <a:latin typeface="Calibri" pitchFamily="34" charset="0"/>
              </a:rPr>
              <a:t>Pour plus de faits</a:t>
            </a:r>
          </a:p>
        </p:txBody>
      </p:sp>
      <p:sp>
        <p:nvSpPr>
          <p:cNvPr id="14352" name="Text Box 33">
            <a:hlinkClick r:id="rId5" action="ppaction://hlinksldjump"/>
          </p:cNvPr>
          <p:cNvSpPr txBox="1">
            <a:spLocks noChangeArrowheads="1"/>
          </p:cNvSpPr>
          <p:nvPr/>
        </p:nvSpPr>
        <p:spPr bwMode="auto">
          <a:xfrm>
            <a:off x="6319838" y="1106488"/>
            <a:ext cx="1312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14353" name="Text Box 34">
            <a:hlinkClick r:id="rId6" action="ppaction://hlinksldjump"/>
          </p:cNvPr>
          <p:cNvSpPr txBox="1">
            <a:spLocks noChangeArrowheads="1"/>
          </p:cNvSpPr>
          <p:nvPr/>
        </p:nvSpPr>
        <p:spPr bwMode="auto">
          <a:xfrm>
            <a:off x="5343525" y="1104900"/>
            <a:ext cx="1301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14354" name="Control 32"/>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
        <p:nvSpPr>
          <p:cNvPr id="14355" name="Control 177"/>
          <p:cNvSpPr>
            <a:spLocks noChangeArrowheads="1" noChangeShapeType="1"/>
          </p:cNvSpPr>
          <p:nvPr/>
        </p:nvSpPr>
        <p:spPr bwMode="auto">
          <a:xfrm>
            <a:off x="1782763" y="4352925"/>
            <a:ext cx="5614987" cy="92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3"/>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5363"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5364"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5365"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5366" name="Text Box 7"/>
          <p:cNvSpPr txBox="1">
            <a:spLocks noChangeArrowheads="1"/>
          </p:cNvSpPr>
          <p:nvPr/>
        </p:nvSpPr>
        <p:spPr bwMode="auto">
          <a:xfrm>
            <a:off x="1096963" y="315913"/>
            <a:ext cx="623887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dirty="0">
                <a:solidFill>
                  <a:srgbClr val="993300"/>
                </a:solidFill>
              </a:rPr>
              <a:t>Biodiversité et biens et services </a:t>
            </a:r>
            <a:r>
              <a:rPr lang="fr-FR" sz="2400" b="1" dirty="0" err="1" smtClean="0">
                <a:solidFill>
                  <a:srgbClr val="993300"/>
                </a:solidFill>
              </a:rPr>
              <a:t>écosystémiques</a:t>
            </a:r>
            <a:r>
              <a:rPr lang="fr-FR" sz="2400" b="1" dirty="0" smtClean="0">
                <a:solidFill>
                  <a:srgbClr val="993300"/>
                </a:solidFill>
              </a:rPr>
              <a:t> (BSE)</a:t>
            </a:r>
            <a:endParaRPr lang="fr-FR" sz="2400" b="1" dirty="0">
              <a:solidFill>
                <a:srgbClr val="993300"/>
              </a:solidFill>
            </a:endParaRPr>
          </a:p>
        </p:txBody>
      </p:sp>
      <p:sp>
        <p:nvSpPr>
          <p:cNvPr id="15367"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5368"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5369" name="Rectangle 17"/>
          <p:cNvSpPr>
            <a:spLocks noChangeArrowheads="1"/>
          </p:cNvSpPr>
          <p:nvPr/>
        </p:nvSpPr>
        <p:spPr bwMode="auto">
          <a:xfrm>
            <a:off x="558799" y="1408675"/>
            <a:ext cx="7108825" cy="44291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200" dirty="0">
                <a:latin typeface="Calibri" pitchFamily="34" charset="0"/>
              </a:rPr>
              <a:t> Les écosystèmes fournissent </a:t>
            </a:r>
            <a:r>
              <a:rPr lang="fr-FR" sz="2200" dirty="0" smtClean="0">
                <a:latin typeface="Calibri" pitchFamily="34" charset="0"/>
              </a:rPr>
              <a:t>les BSE vitaux aux besoins individuels et socio-économiques des humains</a:t>
            </a:r>
            <a:r>
              <a:rPr lang="fr-FR" sz="2200" dirty="0">
                <a:latin typeface="Calibri" pitchFamily="34" charset="0"/>
              </a:rPr>
              <a:t>;</a:t>
            </a:r>
          </a:p>
          <a:p>
            <a:pPr algn="l">
              <a:buFont typeface="Wingdings" pitchFamily="2" charset="2"/>
              <a:buChar char="§"/>
            </a:pPr>
            <a:r>
              <a:rPr lang="fr-FR" sz="2200" dirty="0">
                <a:latin typeface="Calibri" pitchFamily="34" charset="0"/>
              </a:rPr>
              <a:t> </a:t>
            </a:r>
            <a:r>
              <a:rPr lang="fr-FR" sz="2200" dirty="0" smtClean="0">
                <a:latin typeface="Calibri" pitchFamily="34" charset="0"/>
              </a:rPr>
              <a:t>Ces </a:t>
            </a:r>
            <a:r>
              <a:rPr lang="fr-FR" sz="2200" dirty="0">
                <a:latin typeface="Calibri" pitchFamily="34" charset="0"/>
              </a:rPr>
              <a:t>BSE existent en général sous forme groupée</a:t>
            </a:r>
            <a:r>
              <a:rPr lang="fr-FR" sz="2200" dirty="0" smtClean="0">
                <a:latin typeface="Calibri" pitchFamily="34" charset="0"/>
              </a:rPr>
              <a:t>;</a:t>
            </a:r>
          </a:p>
          <a:p>
            <a:pPr algn="l">
              <a:buFont typeface="Wingdings" pitchFamily="2" charset="2"/>
              <a:buChar char="§"/>
            </a:pPr>
            <a:r>
              <a:rPr lang="fr-FR" sz="2200" dirty="0" smtClean="0">
                <a:latin typeface="Calibri" pitchFamily="34" charset="0"/>
              </a:rPr>
              <a:t> …peuvent </a:t>
            </a:r>
            <a:r>
              <a:rPr lang="fr-FR" sz="2200" dirty="0">
                <a:latin typeface="Calibri" pitchFamily="34" charset="0"/>
              </a:rPr>
              <a:t>être </a:t>
            </a:r>
            <a:r>
              <a:rPr lang="fr-FR" sz="2200" dirty="0" smtClean="0">
                <a:latin typeface="Calibri" pitchFamily="34" charset="0"/>
              </a:rPr>
              <a:t>tangibles (eau, bois, aliments) ou intangibles (culturels, spirituels, régulation du climat…);</a:t>
            </a:r>
            <a:endParaRPr lang="fr-FR" sz="2200" dirty="0">
              <a:latin typeface="Calibri" pitchFamily="34" charset="0"/>
            </a:endParaRPr>
          </a:p>
          <a:p>
            <a:pPr algn="l">
              <a:buFont typeface="Wingdings" pitchFamily="2" charset="2"/>
              <a:buChar char="§"/>
            </a:pPr>
            <a:r>
              <a:rPr lang="fr-FR" sz="2200" dirty="0">
                <a:latin typeface="Calibri" pitchFamily="34" charset="0"/>
              </a:rPr>
              <a:t> </a:t>
            </a:r>
            <a:r>
              <a:rPr lang="fr-FR" sz="2200" dirty="0" smtClean="0">
                <a:latin typeface="Calibri" pitchFamily="34" charset="0"/>
              </a:rPr>
              <a:t>…peuvent </a:t>
            </a:r>
            <a:r>
              <a:rPr lang="fr-FR" sz="2200" dirty="0">
                <a:latin typeface="Calibri" pitchFamily="34" charset="0"/>
              </a:rPr>
              <a:t>être </a:t>
            </a:r>
            <a:r>
              <a:rPr lang="fr-FR" sz="2200" dirty="0" smtClean="0">
                <a:latin typeface="Calibri" pitchFamily="34" charset="0"/>
              </a:rPr>
              <a:t>renouvelables ou aussi s'épuiser</a:t>
            </a:r>
            <a:r>
              <a:rPr lang="fr-FR" sz="2200" dirty="0">
                <a:latin typeface="Calibri" pitchFamily="34" charset="0"/>
              </a:rPr>
              <a:t>;</a:t>
            </a:r>
          </a:p>
          <a:p>
            <a:pPr algn="l">
              <a:buFont typeface="Wingdings" pitchFamily="2" charset="2"/>
              <a:buChar char="§"/>
            </a:pPr>
            <a:r>
              <a:rPr lang="fr-FR" sz="2200" dirty="0" smtClean="0">
                <a:latin typeface="Calibri" pitchFamily="34" charset="0"/>
              </a:rPr>
              <a:t> Les </a:t>
            </a:r>
            <a:r>
              <a:rPr lang="fr-FR" sz="2200" dirty="0">
                <a:latin typeface="Calibri" pitchFamily="34" charset="0"/>
              </a:rPr>
              <a:t>écosystèmes </a:t>
            </a:r>
            <a:r>
              <a:rPr lang="fr-FR" sz="2200" dirty="0" smtClean="0">
                <a:latin typeface="Calibri" pitchFamily="34" charset="0"/>
              </a:rPr>
              <a:t>sont interconnectés. Ils peuvent donc être </a:t>
            </a:r>
            <a:r>
              <a:rPr lang="fr-FR" sz="2200" dirty="0">
                <a:latin typeface="Calibri" pitchFamily="34" charset="0"/>
              </a:rPr>
              <a:t>touchés </a:t>
            </a:r>
            <a:r>
              <a:rPr lang="fr-FR" sz="2200" dirty="0" smtClean="0">
                <a:latin typeface="Calibri" pitchFamily="34" charset="0"/>
              </a:rPr>
              <a:t>positivement ou négativement par </a:t>
            </a:r>
            <a:r>
              <a:rPr lang="fr-FR" sz="2200" dirty="0">
                <a:latin typeface="Calibri" pitchFamily="34" charset="0"/>
              </a:rPr>
              <a:t>les </a:t>
            </a:r>
            <a:r>
              <a:rPr lang="fr-FR" sz="2200" dirty="0" smtClean="0">
                <a:latin typeface="Calibri" pitchFamily="34" charset="0"/>
              </a:rPr>
              <a:t>transformations ou l’usage des BSE des écosystèmes avoisinants;</a:t>
            </a:r>
          </a:p>
          <a:p>
            <a:pPr algn="l">
              <a:buFont typeface="Wingdings" pitchFamily="2" charset="2"/>
              <a:buChar char="§"/>
            </a:pPr>
            <a:r>
              <a:rPr lang="fr-FR" sz="2200" dirty="0" smtClean="0">
                <a:latin typeface="Calibri" pitchFamily="34" charset="0"/>
              </a:rPr>
              <a:t>…il </a:t>
            </a:r>
            <a:r>
              <a:rPr lang="fr-FR" sz="2200" dirty="0">
                <a:latin typeface="Calibri" pitchFamily="34" charset="0"/>
              </a:rPr>
              <a:t>faut </a:t>
            </a:r>
            <a:r>
              <a:rPr lang="fr-FR" sz="2200" dirty="0" smtClean="0">
                <a:latin typeface="Calibri" pitchFamily="34" charset="0"/>
              </a:rPr>
              <a:t>faire usage des </a:t>
            </a:r>
            <a:r>
              <a:rPr lang="fr-FR" sz="2200" dirty="0">
                <a:latin typeface="Calibri" pitchFamily="34" charset="0"/>
              </a:rPr>
              <a:t>BSE d’une façon responsable afin d’assurer la disponibilité des </a:t>
            </a:r>
            <a:r>
              <a:rPr lang="fr-FR" sz="2200" dirty="0" smtClean="0">
                <a:latin typeface="Calibri" pitchFamily="34" charset="0"/>
              </a:rPr>
              <a:t>BSE connexes;</a:t>
            </a:r>
            <a:endParaRPr lang="fr-FR" sz="2200" dirty="0">
              <a:latin typeface="Calibri" pitchFamily="34" charset="0"/>
            </a:endParaRPr>
          </a:p>
          <a:p>
            <a:pPr algn="l">
              <a:buFont typeface="Wingdings" pitchFamily="2" charset="2"/>
              <a:buChar char="§"/>
            </a:pPr>
            <a:r>
              <a:rPr lang="fr-FR" sz="2200" dirty="0" smtClean="0">
                <a:latin typeface="Calibri" pitchFamily="34" charset="0"/>
              </a:rPr>
              <a:t> …il faut assurer une bonne gestion des BSE car ceux-ci peuvent </a:t>
            </a:r>
            <a:r>
              <a:rPr lang="fr-FR" sz="2200" dirty="0" err="1" smtClean="0">
                <a:latin typeface="Calibri" pitchFamily="34" charset="0"/>
              </a:rPr>
              <a:t>générallement</a:t>
            </a:r>
            <a:r>
              <a:rPr lang="fr-FR" sz="2200" dirty="0" smtClean="0">
                <a:latin typeface="Calibri" pitchFamily="34" charset="0"/>
              </a:rPr>
              <a:t> s'effondrer sans préavis.</a:t>
            </a:r>
            <a:endParaRPr lang="fr-FR" sz="2200" dirty="0">
              <a:latin typeface="Calibri" pitchFamily="34" charset="0"/>
            </a:endParaRPr>
          </a:p>
          <a:p>
            <a:pPr algn="l">
              <a:buFont typeface="Wingdings" pitchFamily="2" charset="2"/>
              <a:buChar char="§"/>
            </a:pPr>
            <a:endParaRPr lang="fr-FR" sz="2200" dirty="0">
              <a:latin typeface="Calibri" pitchFamily="34" charset="0"/>
            </a:endParaRPr>
          </a:p>
        </p:txBody>
      </p:sp>
      <p:sp>
        <p:nvSpPr>
          <p:cNvPr id="15370"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15371"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5372"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5373" name="Text Box 27"/>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7/12</a:t>
            </a:r>
          </a:p>
        </p:txBody>
      </p:sp>
      <p:sp>
        <p:nvSpPr>
          <p:cNvPr id="15374" name="Control 32"/>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54"/>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6387"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6388"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6389"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6390" name="Text Box 6"/>
          <p:cNvSpPr txBox="1">
            <a:spLocks noChangeArrowheads="1"/>
          </p:cNvSpPr>
          <p:nvPr/>
        </p:nvSpPr>
        <p:spPr bwMode="auto">
          <a:xfrm>
            <a:off x="503238" y="1625600"/>
            <a:ext cx="7091362"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Char char="§"/>
            </a:pPr>
            <a:r>
              <a:rPr lang="fr-FR" sz="2000" b="1" dirty="0">
                <a:latin typeface="Calibri" pitchFamily="34" charset="0"/>
              </a:rPr>
              <a:t> </a:t>
            </a:r>
            <a:r>
              <a:rPr lang="fr-FR" sz="2000" b="1" dirty="0">
                <a:solidFill>
                  <a:srgbClr val="CC3300"/>
                </a:solidFill>
                <a:latin typeface="Calibri" pitchFamily="34" charset="0"/>
              </a:rPr>
              <a:t>20</a:t>
            </a:r>
            <a:r>
              <a:rPr lang="fr-FR" sz="2000" b="1" dirty="0">
                <a:latin typeface="Calibri" pitchFamily="34" charset="0"/>
              </a:rPr>
              <a:t> </a:t>
            </a:r>
            <a:r>
              <a:rPr lang="fr-FR" sz="2000" b="1" dirty="0">
                <a:solidFill>
                  <a:srgbClr val="CC3300"/>
                </a:solidFill>
                <a:latin typeface="Calibri" pitchFamily="34" charset="0"/>
              </a:rPr>
              <a:t>à 120 millions de personnes </a:t>
            </a:r>
            <a:r>
              <a:rPr lang="fr-FR" sz="2000" dirty="0">
                <a:latin typeface="Calibri" pitchFamily="34" charset="0"/>
              </a:rPr>
              <a:t>vivent dans les zones touchées par la désertification;</a:t>
            </a:r>
          </a:p>
          <a:p>
            <a:pPr algn="l" eaLnBrk="1" hangingPunct="1">
              <a:buFont typeface="Wingdings" pitchFamily="2" charset="2"/>
              <a:buChar char="§"/>
            </a:pPr>
            <a:r>
              <a:rPr lang="fr-FR" sz="2000" b="1" dirty="0">
                <a:latin typeface="Calibri" pitchFamily="34" charset="0"/>
              </a:rPr>
              <a:t> </a:t>
            </a:r>
            <a:r>
              <a:rPr lang="fr-FR" sz="2000" b="1" dirty="0">
                <a:solidFill>
                  <a:srgbClr val="CC3300"/>
                </a:solidFill>
                <a:latin typeface="Calibri" pitchFamily="34" charset="0"/>
              </a:rPr>
              <a:t>1,3 milliards d'êtres humains </a:t>
            </a:r>
            <a:r>
              <a:rPr lang="fr-FR" sz="2000" dirty="0">
                <a:latin typeface="Calibri" pitchFamily="34" charset="0"/>
              </a:rPr>
              <a:t>vivent des ressources agro-forestières;</a:t>
            </a:r>
          </a:p>
          <a:p>
            <a:pPr algn="l" eaLnBrk="1" hangingPunct="1">
              <a:buFont typeface="Wingdings" pitchFamily="2" charset="2"/>
              <a:buChar char="§"/>
            </a:pPr>
            <a:r>
              <a:rPr lang="fr-FR" sz="2000" dirty="0">
                <a:latin typeface="Calibri" pitchFamily="34" charset="0"/>
              </a:rPr>
              <a:t>  La santé de </a:t>
            </a:r>
            <a:r>
              <a:rPr lang="fr-FR" sz="2000" b="1" dirty="0">
                <a:solidFill>
                  <a:srgbClr val="CC3300"/>
                </a:solidFill>
                <a:latin typeface="Calibri" pitchFamily="34" charset="0"/>
              </a:rPr>
              <a:t>70% de la population mondiale </a:t>
            </a:r>
            <a:r>
              <a:rPr lang="fr-FR" sz="2000" dirty="0">
                <a:latin typeface="Calibri" pitchFamily="34" charset="0"/>
              </a:rPr>
              <a:t>dépend de plantes médicinales;</a:t>
            </a:r>
          </a:p>
          <a:p>
            <a:pPr algn="l" eaLnBrk="1" hangingPunct="1">
              <a:buFont typeface="Wingdings" pitchFamily="2" charset="2"/>
              <a:buChar char="§"/>
            </a:pPr>
            <a:r>
              <a:rPr lang="fr-FR" sz="2000" dirty="0">
                <a:latin typeface="Calibri" pitchFamily="34" charset="0"/>
              </a:rPr>
              <a:t>  Plus de </a:t>
            </a:r>
            <a:r>
              <a:rPr lang="fr-FR" sz="2000" b="1" dirty="0">
                <a:solidFill>
                  <a:srgbClr val="CC3300"/>
                </a:solidFill>
                <a:latin typeface="Calibri" pitchFamily="34" charset="0"/>
              </a:rPr>
              <a:t>3 milliards </a:t>
            </a:r>
            <a:r>
              <a:rPr lang="fr-FR" sz="2000" dirty="0">
                <a:latin typeface="Calibri" pitchFamily="34" charset="0"/>
              </a:rPr>
              <a:t>de personnes dépendent de la biodiversité marine et côtière pour leur subsistance;</a:t>
            </a:r>
          </a:p>
          <a:p>
            <a:pPr algn="l" eaLnBrk="1" hangingPunct="1">
              <a:buFont typeface="Wingdings" pitchFamily="2" charset="2"/>
              <a:buChar char="§"/>
            </a:pPr>
            <a:r>
              <a:rPr lang="fr-FR" sz="2000" dirty="0">
                <a:latin typeface="Calibri" pitchFamily="34" charset="0"/>
              </a:rPr>
              <a:t>  </a:t>
            </a:r>
            <a:r>
              <a:rPr lang="fr-FR" sz="2000" b="1" dirty="0">
                <a:solidFill>
                  <a:srgbClr val="CC3300"/>
                </a:solidFill>
                <a:latin typeface="Calibri" pitchFamily="34" charset="0"/>
              </a:rPr>
              <a:t>60 millions </a:t>
            </a:r>
            <a:r>
              <a:rPr lang="fr-FR" sz="2000" dirty="0">
                <a:latin typeface="Calibri" pitchFamily="34" charset="0"/>
              </a:rPr>
              <a:t>d'autochtones sont presque entièrement tributaires des forêts;</a:t>
            </a:r>
          </a:p>
          <a:p>
            <a:pPr algn="l" eaLnBrk="1" hangingPunct="1">
              <a:buFont typeface="Wingdings" pitchFamily="2" charset="2"/>
              <a:buChar char="§"/>
            </a:pPr>
            <a:r>
              <a:rPr lang="fr-FR" sz="2000" dirty="0">
                <a:latin typeface="Calibri" pitchFamily="34" charset="0"/>
              </a:rPr>
              <a:t>  </a:t>
            </a:r>
            <a:r>
              <a:rPr lang="fr-FR" sz="2000" b="1" dirty="0">
                <a:solidFill>
                  <a:srgbClr val="CC3300"/>
                </a:solidFill>
                <a:latin typeface="Calibri" pitchFamily="34" charset="0"/>
              </a:rPr>
              <a:t>350 millions de personnes </a:t>
            </a:r>
            <a:r>
              <a:rPr lang="fr-FR" sz="2000" dirty="0">
                <a:latin typeface="Calibri" pitchFamily="34" charset="0"/>
              </a:rPr>
              <a:t>dépendent des forêts pour un degré élevé de subsistance et de revenus;</a:t>
            </a:r>
          </a:p>
          <a:p>
            <a:pPr algn="l" eaLnBrk="1" hangingPunct="1">
              <a:buFont typeface="Wingdings" pitchFamily="2" charset="2"/>
              <a:buChar char="§"/>
            </a:pPr>
            <a:r>
              <a:rPr lang="fr-FR" sz="2000" dirty="0">
                <a:latin typeface="Calibri" pitchFamily="34" charset="0"/>
              </a:rPr>
              <a:t>  Environ </a:t>
            </a:r>
            <a:r>
              <a:rPr lang="fr-FR" sz="2000" b="1" dirty="0">
                <a:solidFill>
                  <a:srgbClr val="CC3300"/>
                </a:solidFill>
                <a:latin typeface="Calibri" pitchFamily="34" charset="0"/>
              </a:rPr>
              <a:t>33% de la planète </a:t>
            </a:r>
            <a:r>
              <a:rPr lang="fr-FR" sz="2000" dirty="0">
                <a:latin typeface="Calibri" pitchFamily="34" charset="0"/>
              </a:rPr>
              <a:t>est </a:t>
            </a:r>
            <a:r>
              <a:rPr lang="fr-FR" sz="2000" dirty="0" err="1" smtClean="0">
                <a:latin typeface="Calibri" pitchFamily="34" charset="0"/>
              </a:rPr>
              <a:t>sujete</a:t>
            </a:r>
            <a:r>
              <a:rPr lang="fr-FR" sz="2000" dirty="0" smtClean="0">
                <a:latin typeface="Calibri" pitchFamily="34" charset="0"/>
              </a:rPr>
              <a:t> </a:t>
            </a:r>
            <a:r>
              <a:rPr lang="fr-FR" sz="2000" dirty="0">
                <a:latin typeface="Calibri" pitchFamily="34" charset="0"/>
              </a:rPr>
              <a:t>à un stress hydrique allant de  modéré à sévère.</a:t>
            </a:r>
            <a:endParaRPr lang="en-US" sz="2000" dirty="0">
              <a:latin typeface="Calibri" pitchFamily="34" charset="0"/>
            </a:endParaRPr>
          </a:p>
        </p:txBody>
      </p:sp>
      <p:sp>
        <p:nvSpPr>
          <p:cNvPr id="16391" name="Text Box 7"/>
          <p:cNvSpPr txBox="1">
            <a:spLocks noChangeArrowheads="1"/>
          </p:cNvSpPr>
          <p:nvPr/>
        </p:nvSpPr>
        <p:spPr bwMode="auto">
          <a:xfrm>
            <a:off x="1096963" y="301625"/>
            <a:ext cx="5962650"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400" b="1">
                <a:solidFill>
                  <a:srgbClr val="993300"/>
                </a:solidFill>
              </a:rPr>
              <a:t>Dépendance relative à la biodiversité et aux écosystèmes</a:t>
            </a:r>
          </a:p>
        </p:txBody>
      </p:sp>
      <p:sp>
        <p:nvSpPr>
          <p:cNvPr id="16392"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6393"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6394" name="Text Box 47"/>
          <p:cNvSpPr txBox="1">
            <a:spLocks noChangeArrowheads="1"/>
          </p:cNvSpPr>
          <p:nvPr/>
        </p:nvSpPr>
        <p:spPr bwMode="auto">
          <a:xfrm>
            <a:off x="5140325" y="695325"/>
            <a:ext cx="2636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CC3300"/>
                </a:solidFill>
                <a:latin typeface="Calibri" pitchFamily="34" charset="0"/>
              </a:rPr>
              <a:t>Pour plus de faits</a:t>
            </a:r>
          </a:p>
        </p:txBody>
      </p:sp>
      <p:sp>
        <p:nvSpPr>
          <p:cNvPr id="16395" name="Text Box 48"/>
          <p:cNvSpPr txBox="1">
            <a:spLocks noChangeArrowheads="1"/>
          </p:cNvSpPr>
          <p:nvPr/>
        </p:nvSpPr>
        <p:spPr bwMode="auto">
          <a:xfrm>
            <a:off x="3935413" y="5802313"/>
            <a:ext cx="53514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None/>
            </a:pPr>
            <a:r>
              <a:rPr lang="en-US" sz="1200">
                <a:latin typeface="Calibri" pitchFamily="34" charset="0"/>
              </a:rPr>
              <a:t>Source: JLG 2007 / SCBD 2006/ World Bank 2008</a:t>
            </a:r>
          </a:p>
        </p:txBody>
      </p:sp>
      <p:sp>
        <p:nvSpPr>
          <p:cNvPr id="16396"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16397"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6398"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6399" name="Text Box 58"/>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8/12</a:t>
            </a:r>
          </a:p>
        </p:txBody>
      </p:sp>
      <p:sp>
        <p:nvSpPr>
          <p:cNvPr id="16400" name="Text Box 59">
            <a:hlinkClick r:id="rId5" action="ppaction://hlinksldjump"/>
          </p:cNvPr>
          <p:cNvSpPr txBox="1">
            <a:spLocks noChangeArrowheads="1"/>
          </p:cNvSpPr>
          <p:nvPr/>
        </p:nvSpPr>
        <p:spPr bwMode="auto">
          <a:xfrm>
            <a:off x="6259513" y="992188"/>
            <a:ext cx="13731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16401" name="Text Box 60">
            <a:hlinkClick r:id="rId6" action="ppaction://hlinksldjump"/>
          </p:cNvPr>
          <p:cNvSpPr txBox="1">
            <a:spLocks noChangeArrowheads="1"/>
          </p:cNvSpPr>
          <p:nvPr/>
        </p:nvSpPr>
        <p:spPr bwMode="auto">
          <a:xfrm>
            <a:off x="5343525" y="990600"/>
            <a:ext cx="1301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5"/>
          <p:cNvSpPr txBox="1">
            <a:spLocks noChangeArrowheads="1"/>
          </p:cNvSpPr>
          <p:nvPr/>
        </p:nvSpPr>
        <p:spPr bwMode="auto">
          <a:xfrm>
            <a:off x="-101600" y="1978025"/>
            <a:ext cx="3933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en-US" sz="2000" b="1" i="1">
                <a:solidFill>
                  <a:srgbClr val="545336"/>
                </a:solidFill>
                <a:latin typeface="Calibri" pitchFamily="34" charset="0"/>
              </a:rPr>
              <a:t> Biens et services écosystémiques</a:t>
            </a:r>
          </a:p>
        </p:txBody>
      </p:sp>
      <p:sp>
        <p:nvSpPr>
          <p:cNvPr id="17411" name="Line 8"/>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7412" name="Text Box 44"/>
          <p:cNvSpPr txBox="1">
            <a:spLocks noChangeArrowheads="1"/>
          </p:cNvSpPr>
          <p:nvPr/>
        </p:nvSpPr>
        <p:spPr bwMode="auto">
          <a:xfrm rot="5400000">
            <a:off x="5799932" y="4061618"/>
            <a:ext cx="3486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r>
              <a:rPr lang="en-CA" sz="1000">
                <a:solidFill>
                  <a:srgbClr val="545336"/>
                </a:solidFill>
                <a:latin typeface="Calibri" pitchFamily="34" charset="0"/>
              </a:rPr>
              <a:t>(EM 2005)</a:t>
            </a:r>
            <a:endParaRPr lang="en-US" sz="1000">
              <a:solidFill>
                <a:srgbClr val="545336"/>
              </a:solidFill>
              <a:latin typeface="Calibri" pitchFamily="34" charset="0"/>
            </a:endParaRPr>
          </a:p>
          <a:p>
            <a:pPr algn="l" eaLnBrk="1" hangingPunct="1"/>
            <a:r>
              <a:rPr lang="en-US"/>
              <a:t>  </a:t>
            </a:r>
          </a:p>
        </p:txBody>
      </p:sp>
      <p:graphicFrame>
        <p:nvGraphicFramePr>
          <p:cNvPr id="4134" name="Group 38"/>
          <p:cNvGraphicFramePr>
            <a:graphicFrameLocks noGrp="1"/>
          </p:cNvGraphicFramePr>
          <p:nvPr/>
        </p:nvGraphicFramePr>
        <p:xfrm>
          <a:off x="3740150" y="1114425"/>
          <a:ext cx="3854450" cy="4897438"/>
        </p:xfrm>
        <a:graphic>
          <a:graphicData uri="http://schemas.openxmlformats.org/drawingml/2006/table">
            <a:tbl>
              <a:tblPr/>
              <a:tblGrid>
                <a:gridCol w="1893888"/>
                <a:gridCol w="1960562"/>
              </a:tblGrid>
              <a:tr h="518237">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1400" b="1" i="0" u="none" strike="noStrike" cap="small" normalizeH="0" baseline="0" noProof="0" dirty="0" smtClean="0">
                          <a:ln>
                            <a:noFill/>
                          </a:ln>
                          <a:solidFill>
                            <a:srgbClr val="993300"/>
                          </a:solidFill>
                          <a:effectLst/>
                          <a:latin typeface="Calibri" pitchFamily="34" charset="0"/>
                        </a:rPr>
                        <a:t>Biens et services écosystémiques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fr-FR" sz="1400" b="0" i="0" u="none" strike="noStrike" cap="none" normalizeH="0" baseline="0" noProof="0" dirty="0" smtClean="0">
                        <a:ln>
                          <a:noFill/>
                        </a:ln>
                        <a:solidFill>
                          <a:schemeClr val="tx1"/>
                        </a:solidFill>
                        <a:effectLst/>
                        <a:latin typeface="Calibri" pitchFamily="34" charset="0"/>
                      </a:endParaRPr>
                    </a:p>
                  </a:txBody>
                  <a:tcPr marT="45727" marB="45727" horzOverflow="overflow">
                    <a:lnL w="12700" cap="flat" cmpd="sng" algn="ctr">
                      <a:solidFill>
                        <a:srgbClr val="999966"/>
                      </a:solidFill>
                      <a:prstDash val="solid"/>
                      <a:round/>
                      <a:headEnd type="none" w="med" len="med"/>
                      <a:tailEnd type="none" w="med" len="med"/>
                    </a:lnL>
                    <a:lnR w="12700" cap="flat" cmpd="sng" algn="ctr">
                      <a:solidFill>
                        <a:srgbClr val="999966"/>
                      </a:solidFill>
                      <a:prstDash val="solid"/>
                      <a:round/>
                      <a:headEnd type="none" w="med" len="med"/>
                      <a:tailEnd type="none" w="med" len="med"/>
                    </a:lnR>
                    <a:lnT w="12700" cap="flat" cmpd="sng" algn="ctr">
                      <a:solidFill>
                        <a:srgbClr val="999966"/>
                      </a:solidFill>
                      <a:prstDash val="solid"/>
                      <a:round/>
                      <a:headEnd type="none" w="med" len="med"/>
                      <a:tailEnd type="none" w="med" len="med"/>
                    </a:lnT>
                    <a:lnB w="12700" cap="flat" cmpd="sng" algn="ctr">
                      <a:solidFill>
                        <a:srgbClr val="999966"/>
                      </a:solidFill>
                      <a:prstDash val="solid"/>
                      <a:round/>
                      <a:headEnd type="none" w="med" len="med"/>
                      <a:tailEnd type="none" w="med" len="med"/>
                    </a:lnB>
                    <a:lnTlToBr>
                      <a:noFill/>
                    </a:lnTlToBr>
                    <a:lnBlToTr>
                      <a:noFill/>
                    </a:lnBlToTr>
                    <a:solidFill>
                      <a:srgbClr val="EBEAD5"/>
                    </a:solidFill>
                  </a:tcPr>
                </a:tc>
                <a:tc hMerge="1">
                  <a:txBody>
                    <a:bodyPr/>
                    <a:lstStyle/>
                    <a:p>
                      <a:endParaRPr lang="en-CA"/>
                    </a:p>
                  </a:txBody>
                  <a:tcPr/>
                </a:tc>
              </a:tr>
              <a:tr h="222537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noProof="0" smtClean="0">
                          <a:ln>
                            <a:noFill/>
                          </a:ln>
                          <a:solidFill>
                            <a:srgbClr val="993300"/>
                          </a:solidFill>
                          <a:effectLst/>
                          <a:latin typeface="Calibri" pitchFamily="34" charset="0"/>
                        </a:rPr>
                        <a:t>Approvisionnement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993300"/>
                          </a:solidFill>
                          <a:effectLst/>
                          <a:latin typeface="Times New Roman" pitchFamily="18" charset="0"/>
                        </a:rPr>
                        <a:t> </a:t>
                      </a:r>
                      <a:endParaRPr kumimoji="0" lang="fr-FR" sz="1400" b="0" i="0" u="none" strike="noStrike" cap="none" normalizeH="0" baseline="0" noProof="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kern="1200" cap="none" normalizeH="0" baseline="0" noProof="0" smtClean="0">
                          <a:ln>
                            <a:noFill/>
                          </a:ln>
                          <a:solidFill>
                            <a:srgbClr val="000000"/>
                          </a:solidFill>
                          <a:effectLst/>
                          <a:latin typeface="Calibri" pitchFamily="34" charset="0"/>
                          <a:ea typeface="+mn-ea"/>
                          <a:cs typeface="+mn-cs"/>
                        </a:rPr>
                        <a:t>• aliments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kern="1200" cap="none" normalizeH="0" baseline="0" noProof="0" smtClean="0">
                          <a:ln>
                            <a:noFill/>
                          </a:ln>
                          <a:solidFill>
                            <a:srgbClr val="000000"/>
                          </a:solidFill>
                          <a:effectLst/>
                          <a:latin typeface="Calibri" pitchFamily="34" charset="0"/>
                          <a:ea typeface="+mn-ea"/>
                          <a:cs typeface="+mn-cs"/>
                        </a:rPr>
                        <a:t>• eau douce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kern="1200" cap="none" normalizeH="0" baseline="0" noProof="0" smtClean="0">
                          <a:ln>
                            <a:noFill/>
                          </a:ln>
                          <a:solidFill>
                            <a:srgbClr val="000000"/>
                          </a:solidFill>
                          <a:effectLst/>
                          <a:latin typeface="Calibri" pitchFamily="34" charset="0"/>
                          <a:ea typeface="+mn-ea"/>
                          <a:cs typeface="+mn-cs"/>
                        </a:rPr>
                        <a:t>• bois de feu</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kern="1200" cap="none" normalizeH="0" baseline="0" noProof="0" smtClean="0">
                          <a:ln>
                            <a:noFill/>
                          </a:ln>
                          <a:solidFill>
                            <a:srgbClr val="000000"/>
                          </a:solidFill>
                          <a:effectLst/>
                          <a:latin typeface="Calibri" pitchFamily="34" charset="0"/>
                          <a:ea typeface="+mn-ea"/>
                          <a:cs typeface="+mn-cs"/>
                        </a:rPr>
                        <a:t>• fibres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kern="1200" cap="none" normalizeH="0" baseline="0" noProof="0" smtClean="0">
                          <a:ln>
                            <a:noFill/>
                          </a:ln>
                          <a:solidFill>
                            <a:srgbClr val="000000"/>
                          </a:solidFill>
                          <a:effectLst/>
                          <a:latin typeface="Calibri" pitchFamily="34" charset="0"/>
                          <a:ea typeface="+mn-ea"/>
                          <a:cs typeface="+mn-cs"/>
                        </a:rPr>
                        <a:t>• produits biochimiques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kern="1200" cap="none" normalizeH="0" baseline="0" noProof="0" smtClean="0">
                          <a:ln>
                            <a:noFill/>
                          </a:ln>
                          <a:solidFill>
                            <a:srgbClr val="000000"/>
                          </a:solidFill>
                          <a:effectLst/>
                          <a:latin typeface="Calibri" pitchFamily="34" charset="0"/>
                          <a:ea typeface="+mn-ea"/>
                          <a:cs typeface="+mn-cs"/>
                        </a:rPr>
                        <a:t>• ressources génétiques</a:t>
                      </a:r>
                    </a:p>
                  </a:txBody>
                  <a:tcPr marT="45727" marB="45727" horzOverflow="overflow">
                    <a:lnL w="12700" cap="flat" cmpd="sng" algn="ctr">
                      <a:solidFill>
                        <a:srgbClr val="999966"/>
                      </a:solidFill>
                      <a:prstDash val="solid"/>
                      <a:round/>
                      <a:headEnd type="none" w="med" len="med"/>
                      <a:tailEnd type="none" w="med" len="med"/>
                    </a:lnL>
                    <a:lnR w="12700" cap="flat" cmpd="sng" algn="ctr">
                      <a:solidFill>
                        <a:srgbClr val="999966"/>
                      </a:solidFill>
                      <a:prstDash val="solid"/>
                      <a:round/>
                      <a:headEnd type="none" w="med" len="med"/>
                      <a:tailEnd type="none" w="med" len="med"/>
                    </a:lnR>
                    <a:lnT w="12700" cap="flat" cmpd="sng" algn="ctr">
                      <a:solidFill>
                        <a:srgbClr val="999966"/>
                      </a:solidFill>
                      <a:prstDash val="solid"/>
                      <a:round/>
                      <a:headEnd type="none" w="med" len="med"/>
                      <a:tailEnd type="none" w="med" len="med"/>
                    </a:lnT>
                    <a:lnB w="12700" cap="flat" cmpd="sng" algn="ctr">
                      <a:solidFill>
                        <a:srgbClr val="999966"/>
                      </a:solidFill>
                      <a:prstDash val="solid"/>
                      <a:round/>
                      <a:headEnd type="none" w="med" len="med"/>
                      <a:tailEnd type="none" w="med" len="med"/>
                    </a:lnB>
                    <a:lnTlToBr>
                      <a:noFill/>
                    </a:lnTlToBr>
                    <a:lnBlToTr>
                      <a:noFill/>
                    </a:lnBlToTr>
                    <a:solidFill>
                      <a:srgbClr val="EBEAD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noProof="0" smtClean="0">
                          <a:ln>
                            <a:noFill/>
                          </a:ln>
                          <a:solidFill>
                            <a:srgbClr val="993300"/>
                          </a:solidFill>
                          <a:effectLst/>
                          <a:latin typeface="Calibri" pitchFamily="34" charset="0"/>
                        </a:rPr>
                        <a:t>Culturel</a:t>
                      </a:r>
                      <a:endParaRPr kumimoji="0" lang="fr-FR" sz="1400" b="0" i="0" u="none" strike="noStrike" cap="none" normalizeH="0" baseline="0" noProof="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993300"/>
                          </a:solidFill>
                          <a:effectLst/>
                          <a:latin typeface="Times New Roman" pitchFamily="18" charset="0"/>
                        </a:rPr>
                        <a:t> </a:t>
                      </a:r>
                      <a:endParaRPr kumimoji="0" lang="fr-FR" sz="1400" b="0" i="0" u="none" strike="noStrike" cap="none" normalizeH="0" baseline="0" noProof="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000000"/>
                          </a:solidFill>
                          <a:effectLst/>
                          <a:latin typeface="Calibri" pitchFamily="34" charset="0"/>
                        </a:rPr>
                        <a:t>• spirituel</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000000"/>
                          </a:solidFill>
                          <a:effectLst/>
                          <a:latin typeface="Calibri" pitchFamily="34" charset="0"/>
                        </a:rPr>
                        <a:t>• récréatif</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000000"/>
                          </a:solidFill>
                          <a:effectLst/>
                          <a:latin typeface="Calibri" pitchFamily="34" charset="0"/>
                        </a:rPr>
                        <a:t>• esthétique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000000"/>
                          </a:solidFill>
                          <a:effectLst/>
                          <a:latin typeface="Calibri" pitchFamily="34" charset="0"/>
                        </a:rPr>
                        <a:t>• inspiration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000000"/>
                          </a:solidFill>
                          <a:effectLst/>
                          <a:latin typeface="Calibri" pitchFamily="34" charset="0"/>
                        </a:rPr>
                        <a:t>• pédagogique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000000"/>
                          </a:solidFill>
                          <a:effectLst/>
                          <a:latin typeface="Calibri" pitchFamily="34" charset="0"/>
                        </a:rPr>
                        <a:t>• communautaire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smtClean="0">
                          <a:ln>
                            <a:noFill/>
                          </a:ln>
                          <a:solidFill>
                            <a:srgbClr val="000000"/>
                          </a:solidFill>
                          <a:effectLst/>
                          <a:latin typeface="Calibri" pitchFamily="34" charset="0"/>
                        </a:rPr>
                        <a:t>• symbolique</a:t>
                      </a:r>
                      <a:endParaRPr kumimoji="0" lang="fr-FR" sz="1400" b="0" i="0" u="none" strike="noStrike" cap="none" normalizeH="0" baseline="0" noProof="0" smtClean="0">
                        <a:ln>
                          <a:noFill/>
                        </a:ln>
                        <a:solidFill>
                          <a:schemeClr val="tx1"/>
                        </a:solidFill>
                        <a:effectLst/>
                        <a:latin typeface="Calibri" pitchFamily="34" charset="0"/>
                      </a:endParaRPr>
                    </a:p>
                  </a:txBody>
                  <a:tcPr marT="45727" marB="45727" horzOverflow="overflow">
                    <a:lnL w="12700" cap="flat" cmpd="sng" algn="ctr">
                      <a:solidFill>
                        <a:srgbClr val="999966"/>
                      </a:solidFill>
                      <a:prstDash val="solid"/>
                      <a:round/>
                      <a:headEnd type="none" w="med" len="med"/>
                      <a:tailEnd type="none" w="med" len="med"/>
                    </a:lnL>
                    <a:lnR w="12700" cap="flat" cmpd="sng" algn="ctr">
                      <a:solidFill>
                        <a:srgbClr val="999966"/>
                      </a:solidFill>
                      <a:prstDash val="solid"/>
                      <a:round/>
                      <a:headEnd type="none" w="med" len="med"/>
                      <a:tailEnd type="none" w="med" len="med"/>
                    </a:lnR>
                    <a:lnT w="12700" cap="flat" cmpd="sng" algn="ctr">
                      <a:solidFill>
                        <a:srgbClr val="999966"/>
                      </a:solidFill>
                      <a:prstDash val="solid"/>
                      <a:round/>
                      <a:headEnd type="none" w="med" len="med"/>
                      <a:tailEnd type="none" w="med" len="med"/>
                    </a:lnT>
                    <a:lnB w="12700" cap="flat" cmpd="sng" algn="ctr">
                      <a:solidFill>
                        <a:srgbClr val="999966"/>
                      </a:solidFill>
                      <a:prstDash val="solid"/>
                      <a:round/>
                      <a:headEnd type="none" w="med" len="med"/>
                      <a:tailEnd type="none" w="med" len="med"/>
                    </a:lnB>
                    <a:lnTlToBr>
                      <a:noFill/>
                    </a:lnTlToBr>
                    <a:lnBlToTr>
                      <a:noFill/>
                    </a:lnBlToTr>
                    <a:solidFill>
                      <a:srgbClr val="EBEAD5"/>
                    </a:solidFill>
                  </a:tcPr>
                </a:tc>
              </a:tr>
              <a:tr h="21538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noProof="0" dirty="0" smtClean="0">
                          <a:ln>
                            <a:noFill/>
                          </a:ln>
                          <a:solidFill>
                            <a:srgbClr val="993300"/>
                          </a:solidFill>
                          <a:effectLst/>
                          <a:latin typeface="Calibri" pitchFamily="34" charset="0"/>
                        </a:rPr>
                        <a:t>Régulation</a:t>
                      </a:r>
                      <a:endParaRPr kumimoji="0" lang="fr-FR" sz="1400" b="0" i="0" u="none" strike="noStrike" cap="none" normalizeH="0" baseline="0" noProof="0" dirty="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993300"/>
                          </a:solidFill>
                          <a:effectLst/>
                          <a:latin typeface="Times New Roman" pitchFamily="18" charset="0"/>
                        </a:rPr>
                        <a:t> </a:t>
                      </a:r>
                      <a:endParaRPr kumimoji="0" lang="fr-FR" sz="1400" b="0" i="0" u="none" strike="noStrike" cap="none" normalizeH="0" baseline="0" noProof="0" dirty="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000000"/>
                          </a:solidFill>
                          <a:effectLst/>
                          <a:latin typeface="Calibri" pitchFamily="34" charset="0"/>
                        </a:rPr>
                        <a:t>• régulation du climat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000000"/>
                          </a:solidFill>
                          <a:effectLst/>
                          <a:latin typeface="Calibri" pitchFamily="34" charset="0"/>
                        </a:rPr>
                        <a:t>• régulation des maladies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000000"/>
                          </a:solidFill>
                          <a:effectLst/>
                          <a:latin typeface="Calibri" pitchFamily="34" charset="0"/>
                        </a:rPr>
                        <a:t>• régulation des inondations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000000"/>
                          </a:solidFill>
                          <a:effectLst/>
                          <a:latin typeface="Calibri" pitchFamily="34" charset="0"/>
                        </a:rPr>
                        <a:t>• détoxication</a:t>
                      </a:r>
                      <a:endParaRPr kumimoji="0" lang="fr-FR" sz="1400" b="0" i="0" u="none" strike="noStrike" cap="none" normalizeH="0" baseline="0" noProof="0" dirty="0" smtClean="0">
                        <a:ln>
                          <a:noFill/>
                        </a:ln>
                        <a:solidFill>
                          <a:schemeClr val="tx1"/>
                        </a:solidFill>
                        <a:effectLst/>
                        <a:latin typeface="Calibri" pitchFamily="34" charset="0"/>
                      </a:endParaRPr>
                    </a:p>
                  </a:txBody>
                  <a:tcPr marT="45727" marB="45727" horzOverflow="overflow">
                    <a:lnL w="12700" cap="flat" cmpd="sng" algn="ctr">
                      <a:solidFill>
                        <a:srgbClr val="999966"/>
                      </a:solidFill>
                      <a:prstDash val="solid"/>
                      <a:round/>
                      <a:headEnd type="none" w="med" len="med"/>
                      <a:tailEnd type="none" w="med" len="med"/>
                    </a:lnL>
                    <a:lnR w="12700" cap="flat" cmpd="sng" algn="ctr">
                      <a:solidFill>
                        <a:srgbClr val="999966"/>
                      </a:solidFill>
                      <a:prstDash val="solid"/>
                      <a:round/>
                      <a:headEnd type="none" w="med" len="med"/>
                      <a:tailEnd type="none" w="med" len="med"/>
                    </a:lnR>
                    <a:lnT w="12700" cap="flat" cmpd="sng" algn="ctr">
                      <a:solidFill>
                        <a:srgbClr val="999966"/>
                      </a:solidFill>
                      <a:prstDash val="solid"/>
                      <a:round/>
                      <a:headEnd type="none" w="med" len="med"/>
                      <a:tailEnd type="none" w="med" len="med"/>
                    </a:lnT>
                    <a:lnB w="12700" cap="flat" cmpd="sng" algn="ctr">
                      <a:solidFill>
                        <a:srgbClr val="999966"/>
                      </a:solidFill>
                      <a:prstDash val="solid"/>
                      <a:round/>
                      <a:headEnd type="none" w="med" len="med"/>
                      <a:tailEnd type="none" w="med" len="med"/>
                    </a:lnB>
                    <a:lnTlToBr>
                      <a:noFill/>
                    </a:lnTlToBr>
                    <a:lnBlToTr>
                      <a:noFill/>
                    </a:lnBlToTr>
                    <a:solidFill>
                      <a:srgbClr val="EBEAD5"/>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400" b="1" i="0" u="none" strike="noStrike" cap="none" normalizeH="0" baseline="0" noProof="0" dirty="0" smtClean="0">
                          <a:ln>
                            <a:noFill/>
                          </a:ln>
                          <a:solidFill>
                            <a:srgbClr val="993300"/>
                          </a:solidFill>
                          <a:effectLst/>
                          <a:latin typeface="Calibri" pitchFamily="34" charset="0"/>
                        </a:rPr>
                        <a:t>Appui</a:t>
                      </a:r>
                      <a:endParaRPr kumimoji="0" lang="fr-FR" sz="1400" b="0" i="0" u="none" strike="noStrike" cap="none" normalizeH="0" baseline="0" noProof="0" dirty="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993300"/>
                          </a:solidFill>
                          <a:effectLst/>
                          <a:latin typeface="Times New Roman" pitchFamily="18" charset="0"/>
                        </a:rPr>
                        <a:t> </a:t>
                      </a:r>
                      <a:endParaRPr kumimoji="0" lang="fr-FR" sz="1400" b="0" i="0" u="none" strike="noStrike" cap="none" normalizeH="0" baseline="0" noProof="0" dirty="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000000"/>
                          </a:solidFill>
                          <a:effectLst/>
                          <a:latin typeface="Calibri" pitchFamily="34" charset="0"/>
                        </a:rPr>
                        <a:t>• formation des sols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000000"/>
                          </a:solidFill>
                          <a:effectLst/>
                          <a:latin typeface="Calibri" pitchFamily="34" charset="0"/>
                        </a:rPr>
                        <a:t>• cycle des matières nutritives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noProof="0" dirty="0" smtClean="0">
                          <a:ln>
                            <a:noFill/>
                          </a:ln>
                          <a:solidFill>
                            <a:srgbClr val="000000"/>
                          </a:solidFill>
                          <a:effectLst/>
                          <a:latin typeface="Calibri" pitchFamily="34" charset="0"/>
                        </a:rPr>
                        <a:t>• production primaire</a:t>
                      </a:r>
                      <a:endParaRPr kumimoji="0" lang="fr-FR" sz="1400" b="0" i="0" u="none" strike="noStrike" cap="none" normalizeH="0" baseline="0" noProof="0" dirty="0" smtClean="0">
                        <a:ln>
                          <a:noFill/>
                        </a:ln>
                        <a:solidFill>
                          <a:schemeClr val="tx1"/>
                        </a:solidFill>
                        <a:effectLst/>
                        <a:latin typeface="Calibri" pitchFamily="34" charset="0"/>
                      </a:endParaRPr>
                    </a:p>
                  </a:txBody>
                  <a:tcPr marT="45727" marB="45727" horzOverflow="overflow">
                    <a:lnL w="12700" cap="flat" cmpd="sng" algn="ctr">
                      <a:solidFill>
                        <a:srgbClr val="999966"/>
                      </a:solidFill>
                      <a:prstDash val="solid"/>
                      <a:round/>
                      <a:headEnd type="none" w="med" len="med"/>
                      <a:tailEnd type="none" w="med" len="med"/>
                    </a:lnL>
                    <a:lnR w="12700" cap="flat" cmpd="sng" algn="ctr">
                      <a:solidFill>
                        <a:srgbClr val="999966"/>
                      </a:solidFill>
                      <a:prstDash val="solid"/>
                      <a:round/>
                      <a:headEnd type="none" w="med" len="med"/>
                      <a:tailEnd type="none" w="med" len="med"/>
                    </a:lnR>
                    <a:lnT w="12700" cap="flat" cmpd="sng" algn="ctr">
                      <a:solidFill>
                        <a:srgbClr val="999966"/>
                      </a:solidFill>
                      <a:prstDash val="solid"/>
                      <a:round/>
                      <a:headEnd type="none" w="med" len="med"/>
                      <a:tailEnd type="none" w="med" len="med"/>
                    </a:lnT>
                    <a:lnB w="12700" cap="flat" cmpd="sng" algn="ctr">
                      <a:solidFill>
                        <a:srgbClr val="999966"/>
                      </a:solidFill>
                      <a:prstDash val="solid"/>
                      <a:round/>
                      <a:headEnd type="none" w="med" len="med"/>
                      <a:tailEnd type="none" w="med" len="med"/>
                    </a:lnB>
                    <a:lnTlToBr>
                      <a:noFill/>
                    </a:lnTlToBr>
                    <a:lnBlToTr>
                      <a:noFill/>
                    </a:lnBlToTr>
                    <a:solidFill>
                      <a:srgbClr val="EBEAD5"/>
                    </a:solidFill>
                  </a:tcPr>
                </a:tc>
              </a:tr>
            </a:tbl>
          </a:graphicData>
        </a:graphic>
      </p:graphicFrame>
      <p:sp>
        <p:nvSpPr>
          <p:cNvPr id="17426"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7427" name="Text Box 7"/>
          <p:cNvSpPr txBox="1">
            <a:spLocks noChangeArrowheads="1"/>
          </p:cNvSpPr>
          <p:nvPr/>
        </p:nvSpPr>
        <p:spPr bwMode="auto">
          <a:xfrm>
            <a:off x="1096963" y="473075"/>
            <a:ext cx="623887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L‘évaluation des écosystèmes pour le Millénaire</a:t>
            </a:r>
            <a:r>
              <a:rPr lang="en-CA" sz="2400" b="1">
                <a:solidFill>
                  <a:srgbClr val="993300"/>
                </a:solidFill>
              </a:rPr>
              <a:t> (EM)</a:t>
            </a:r>
            <a:r>
              <a:rPr lang="fr-FR" sz="2400" b="1">
                <a:solidFill>
                  <a:srgbClr val="993300"/>
                </a:solidFill>
              </a:rPr>
              <a:t> </a:t>
            </a:r>
            <a:endParaRPr lang="en-US" sz="2400" b="1">
              <a:solidFill>
                <a:srgbClr val="993300"/>
              </a:solidFill>
            </a:endParaRPr>
          </a:p>
        </p:txBody>
      </p:sp>
      <p:grpSp>
        <p:nvGrpSpPr>
          <p:cNvPr id="17428" name="Group 30"/>
          <p:cNvGrpSpPr>
            <a:grpSpLocks/>
          </p:cNvGrpSpPr>
          <p:nvPr/>
        </p:nvGrpSpPr>
        <p:grpSpPr bwMode="auto">
          <a:xfrm>
            <a:off x="469900" y="500063"/>
            <a:ext cx="439738" cy="431800"/>
            <a:chOff x="296" y="315"/>
            <a:chExt cx="277" cy="272"/>
          </a:xfrm>
        </p:grpSpPr>
        <p:sp>
          <p:nvSpPr>
            <p:cNvPr id="17437" name="Oval 3"/>
            <p:cNvSpPr>
              <a:spLocks noChangeArrowheads="1"/>
            </p:cNvSpPr>
            <p:nvPr/>
          </p:nvSpPr>
          <p:spPr bwMode="auto">
            <a:xfrm>
              <a:off x="296" y="350"/>
              <a:ext cx="204" cy="181"/>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7438" name="Text Box 4"/>
            <p:cNvSpPr txBox="1">
              <a:spLocks noChangeArrowheads="1"/>
            </p:cNvSpPr>
            <p:nvPr/>
          </p:nvSpPr>
          <p:spPr bwMode="auto">
            <a:xfrm>
              <a:off x="346" y="315"/>
              <a:ext cx="227"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grpSp>
      <p:sp>
        <p:nvSpPr>
          <p:cNvPr id="17429" name="Rectangle 41"/>
          <p:cNvSpPr>
            <a:spLocks noChangeArrowheads="1"/>
          </p:cNvSpPr>
          <p:nvPr/>
        </p:nvSpPr>
        <p:spPr bwMode="auto">
          <a:xfrm>
            <a:off x="346075" y="2378075"/>
            <a:ext cx="3303588" cy="321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en-US" sz="2000">
                <a:latin typeface="Calibri" pitchFamily="34" charset="0"/>
              </a:rPr>
              <a:t> </a:t>
            </a:r>
            <a:r>
              <a:rPr lang="fr-FR" sz="2000">
                <a:latin typeface="Calibri" pitchFamily="34" charset="0"/>
              </a:rPr>
              <a:t>Étude EM&gt; 1200 experts sur plus de 3 ans;</a:t>
            </a:r>
          </a:p>
          <a:p>
            <a:pPr algn="l">
              <a:buFont typeface="Wingdings" pitchFamily="2" charset="2"/>
              <a:buChar char="§"/>
            </a:pPr>
            <a:r>
              <a:rPr lang="fr-FR" sz="2000">
                <a:latin typeface="Calibri" pitchFamily="34" charset="0"/>
              </a:rPr>
              <a:t>  Publié en 2005;</a:t>
            </a:r>
          </a:p>
          <a:p>
            <a:pPr algn="l">
              <a:buFont typeface="Wingdings" pitchFamily="2" charset="2"/>
              <a:buChar char="§"/>
            </a:pPr>
            <a:r>
              <a:rPr lang="fr-FR" sz="2000">
                <a:latin typeface="Calibri" pitchFamily="34" charset="0"/>
              </a:rPr>
              <a:t>   EM a identifié 4 catégories de biens et services écosystémiques;</a:t>
            </a:r>
          </a:p>
          <a:p>
            <a:pPr algn="l">
              <a:buFont typeface="Wingdings" pitchFamily="2" charset="2"/>
              <a:buChar char="§"/>
            </a:pPr>
            <a:r>
              <a:rPr lang="fr-FR" sz="2000">
                <a:latin typeface="Calibri" pitchFamily="34" charset="0"/>
              </a:rPr>
              <a:t>  24 services ont été étudiés et évalués;</a:t>
            </a:r>
          </a:p>
          <a:p>
            <a:pPr algn="l">
              <a:buFont typeface="Wingdings" pitchFamily="2" charset="2"/>
              <a:buChar char="§"/>
            </a:pPr>
            <a:r>
              <a:rPr lang="fr-FR" sz="2000">
                <a:latin typeface="Calibri" pitchFamily="34" charset="0"/>
              </a:rPr>
              <a:t>  16 services ont été évalués comme étant en déclin.</a:t>
            </a:r>
            <a:endParaRPr lang="en-US" sz="2000">
              <a:latin typeface="Calibri" pitchFamily="34" charset="0"/>
            </a:endParaRPr>
          </a:p>
        </p:txBody>
      </p:sp>
      <p:sp>
        <p:nvSpPr>
          <p:cNvPr id="17430" name="Rectangle 46"/>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7431"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743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743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7434" name="Text Box 5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9/12</a:t>
            </a:r>
          </a:p>
        </p:txBody>
      </p:sp>
      <p:sp>
        <p:nvSpPr>
          <p:cNvPr id="17435"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17436" name="Control 45"/>
          <p:cNvSpPr>
            <a:spLocks noChangeArrowheads="1" noChangeShapeType="1"/>
          </p:cNvSpPr>
          <p:nvPr/>
        </p:nvSpPr>
        <p:spPr bwMode="auto">
          <a:xfrm>
            <a:off x="5581650" y="1804988"/>
            <a:ext cx="2995613" cy="383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Line 2"/>
          <p:cNvSpPr>
            <a:spLocks noChangeShapeType="1"/>
          </p:cNvSpPr>
          <p:nvPr/>
        </p:nvSpPr>
        <p:spPr bwMode="auto">
          <a:xfrm>
            <a:off x="830263" y="577850"/>
            <a:ext cx="831373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8435" name="Rectangle 28"/>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8436"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8437"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8438" name="Rectangle 12"/>
          <p:cNvSpPr>
            <a:spLocks noChangeArrowheads="1"/>
          </p:cNvSpPr>
          <p:nvPr/>
        </p:nvSpPr>
        <p:spPr bwMode="auto">
          <a:xfrm>
            <a:off x="495300" y="1309688"/>
            <a:ext cx="61182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fr-FR" sz="2000" b="1" i="1">
                <a:solidFill>
                  <a:srgbClr val="545336"/>
                </a:solidFill>
                <a:latin typeface="Calibri" pitchFamily="34" charset="0"/>
              </a:rPr>
              <a:t>Estimation de la valeur annuelle des BSE</a:t>
            </a:r>
          </a:p>
        </p:txBody>
      </p:sp>
      <p:sp>
        <p:nvSpPr>
          <p:cNvPr id="18439" name="Rectangle 13"/>
          <p:cNvSpPr>
            <a:spLocks noChangeArrowheads="1"/>
          </p:cNvSpPr>
          <p:nvPr/>
        </p:nvSpPr>
        <p:spPr bwMode="auto">
          <a:xfrm>
            <a:off x="63500" y="5572125"/>
            <a:ext cx="247332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1200">
                <a:latin typeface="Calibri" pitchFamily="34" charset="0"/>
              </a:rPr>
              <a:t>Source: R. Costanza </a:t>
            </a:r>
            <a:r>
              <a:rPr lang="en-US" sz="1200" i="1">
                <a:latin typeface="Calibri" pitchFamily="34" charset="0"/>
              </a:rPr>
              <a:t>et al.</a:t>
            </a:r>
            <a:r>
              <a:rPr lang="en-US" sz="1200">
                <a:latin typeface="Calibri" pitchFamily="34" charset="0"/>
              </a:rPr>
              <a:t> 1997</a:t>
            </a:r>
          </a:p>
        </p:txBody>
      </p:sp>
      <p:graphicFrame>
        <p:nvGraphicFramePr>
          <p:cNvPr id="18440" name="Object 18"/>
          <p:cNvGraphicFramePr>
            <a:graphicFrameLocks noChangeAspect="1"/>
          </p:cNvGraphicFramePr>
          <p:nvPr/>
        </p:nvGraphicFramePr>
        <p:xfrm>
          <a:off x="223838" y="2543175"/>
          <a:ext cx="7453312" cy="2711450"/>
        </p:xfrm>
        <a:graphic>
          <a:graphicData uri="http://schemas.openxmlformats.org/presentationml/2006/ole">
            <mc:AlternateContent xmlns:mc="http://schemas.openxmlformats.org/markup-compatibility/2006">
              <mc:Choice xmlns:v="urn:schemas-microsoft-com:vml" Requires="v">
                <p:oleObj spid="_x0000_s18561" name="Paint Shop Pro Image" r:id="rId4" imgW="7453659" imgH="2712195" progId="PaintShopPro">
                  <p:embed/>
                </p:oleObj>
              </mc:Choice>
              <mc:Fallback>
                <p:oleObj name="Paint Shop Pro Image" r:id="rId4" imgW="7453659" imgH="2712195" progId="PaintShopPro">
                  <p:embed/>
                  <p:pic>
                    <p:nvPicPr>
                      <p:cNvPr id="0" name="Object 1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3838" y="2543175"/>
                        <a:ext cx="7453312" cy="271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441" name="AutoShape 19"/>
          <p:cNvSpPr>
            <a:spLocks/>
          </p:cNvSpPr>
          <p:nvPr/>
        </p:nvSpPr>
        <p:spPr bwMode="auto">
          <a:xfrm>
            <a:off x="5918200" y="2438400"/>
            <a:ext cx="1612900" cy="673100"/>
          </a:xfrm>
          <a:prstGeom prst="borderCallout1">
            <a:avLst>
              <a:gd name="adj1" fmla="val 16981"/>
              <a:gd name="adj2" fmla="val -4722"/>
              <a:gd name="adj3" fmla="val 124528"/>
              <a:gd name="adj4" fmla="val -57481"/>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latin typeface="Calibri" pitchFamily="34" charset="0"/>
              </a:rPr>
              <a:t>PNB Global  18 US$ trillions</a:t>
            </a:r>
          </a:p>
        </p:txBody>
      </p:sp>
      <p:sp>
        <p:nvSpPr>
          <p:cNvPr id="18442" name="Rectangle 20"/>
          <p:cNvSpPr>
            <a:spLocks noChangeArrowheads="1"/>
          </p:cNvSpPr>
          <p:nvPr/>
        </p:nvSpPr>
        <p:spPr bwMode="auto">
          <a:xfrm>
            <a:off x="5397500" y="3378200"/>
            <a:ext cx="2336800" cy="914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8443" name="AutoShape 21"/>
          <p:cNvSpPr>
            <a:spLocks/>
          </p:cNvSpPr>
          <p:nvPr/>
        </p:nvSpPr>
        <p:spPr bwMode="auto">
          <a:xfrm>
            <a:off x="2933700" y="5295900"/>
            <a:ext cx="2527300" cy="609600"/>
          </a:xfrm>
          <a:prstGeom prst="borderCallout1">
            <a:avLst>
              <a:gd name="adj1" fmla="val 18750"/>
              <a:gd name="adj2" fmla="val -3014"/>
              <a:gd name="adj3" fmla="val -66667"/>
              <a:gd name="adj4" fmla="val -50755"/>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fr-FR">
                <a:latin typeface="Calibri" pitchFamily="34" charset="0"/>
              </a:rPr>
              <a:t>BSE globaux 33 000 milliards US$</a:t>
            </a:r>
          </a:p>
        </p:txBody>
      </p:sp>
      <p:sp>
        <p:nvSpPr>
          <p:cNvPr id="18444" name="Oval 3"/>
          <p:cNvSpPr>
            <a:spLocks noChangeArrowheads="1"/>
          </p:cNvSpPr>
          <p:nvPr/>
        </p:nvSpPr>
        <p:spPr bwMode="auto">
          <a:xfrm>
            <a:off x="469900" y="428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8445" name="Text Box 4"/>
          <p:cNvSpPr txBox="1">
            <a:spLocks noChangeArrowheads="1"/>
          </p:cNvSpPr>
          <p:nvPr/>
        </p:nvSpPr>
        <p:spPr bwMode="auto">
          <a:xfrm>
            <a:off x="554038" y="374650"/>
            <a:ext cx="3603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8446" name="Text Box 7"/>
          <p:cNvSpPr txBox="1">
            <a:spLocks noChangeArrowheads="1"/>
          </p:cNvSpPr>
          <p:nvPr/>
        </p:nvSpPr>
        <p:spPr bwMode="auto">
          <a:xfrm>
            <a:off x="1096963" y="371475"/>
            <a:ext cx="623887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Démystifier le jargon environnemental</a:t>
            </a:r>
          </a:p>
        </p:txBody>
      </p:sp>
      <p:sp>
        <p:nvSpPr>
          <p:cNvPr id="18447"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6" action="ppaction://hlinksldjump"/>
              </a:rPr>
              <a:t>RETOUR AU PLAN LINÉAIRE</a:t>
            </a:r>
            <a:r>
              <a:rPr lang="en-US" sz="1400">
                <a:latin typeface="Calibri" pitchFamily="34" charset="0"/>
                <a:hlinkClick r:id="rId6" action="ppaction://hlinksldjump"/>
              </a:rPr>
              <a:t> </a:t>
            </a:r>
            <a:endParaRPr lang="en-US" sz="1400" b="1">
              <a:solidFill>
                <a:srgbClr val="545336"/>
              </a:solidFill>
              <a:latin typeface="Calibri" pitchFamily="34" charset="0"/>
            </a:endParaRPr>
          </a:p>
        </p:txBody>
      </p:sp>
      <p:sp>
        <p:nvSpPr>
          <p:cNvPr id="18448"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7" action="ppaction://hlinksldjump"/>
              </a:rPr>
              <a:t>RETOUR AU PLAN SYSTÉMIQUE</a:t>
            </a:r>
            <a:r>
              <a:rPr lang="en-US" sz="1400">
                <a:latin typeface="Calibri" pitchFamily="34" charset="0"/>
                <a:hlinkClick r:id="rId7" action="ppaction://hlinksldjump"/>
              </a:rPr>
              <a:t> </a:t>
            </a:r>
            <a:endParaRPr lang="en-US" sz="1400" b="1">
              <a:solidFill>
                <a:srgbClr val="545336"/>
              </a:solidFill>
              <a:latin typeface="Calibri" pitchFamily="34" charset="0"/>
            </a:endParaRPr>
          </a:p>
        </p:txBody>
      </p:sp>
      <p:sp>
        <p:nvSpPr>
          <p:cNvPr id="18449" name="Text Box 4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10/12</a:t>
            </a:r>
          </a:p>
        </p:txBody>
      </p:sp>
      <p:sp>
        <p:nvSpPr>
          <p:cNvPr id="18450" name="Text Box 44"/>
          <p:cNvSpPr txBox="1">
            <a:spLocks noChangeArrowheads="1"/>
          </p:cNvSpPr>
          <p:nvPr/>
        </p:nvSpPr>
        <p:spPr bwMode="auto">
          <a:xfrm>
            <a:off x="5340350" y="781050"/>
            <a:ext cx="2636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CC3300"/>
                </a:solidFill>
                <a:latin typeface="Calibri" pitchFamily="34" charset="0"/>
              </a:rPr>
              <a:t>Pour plus de faits</a:t>
            </a:r>
          </a:p>
        </p:txBody>
      </p:sp>
      <p:sp>
        <p:nvSpPr>
          <p:cNvPr id="18451" name="Text Box 45">
            <a:hlinkClick r:id="rId8" action="ppaction://hlinksldjump"/>
          </p:cNvPr>
          <p:cNvSpPr txBox="1">
            <a:spLocks noChangeArrowheads="1"/>
          </p:cNvSpPr>
          <p:nvPr/>
        </p:nvSpPr>
        <p:spPr bwMode="auto">
          <a:xfrm>
            <a:off x="6565900" y="1077913"/>
            <a:ext cx="12668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18452" name="Text Box 46">
            <a:hlinkClick r:id="rId9" action="ppaction://hlinksldjump"/>
          </p:cNvPr>
          <p:cNvSpPr txBox="1">
            <a:spLocks noChangeArrowheads="1"/>
          </p:cNvSpPr>
          <p:nvPr/>
        </p:nvSpPr>
        <p:spPr bwMode="auto">
          <a:xfrm>
            <a:off x="5543550" y="1076325"/>
            <a:ext cx="1301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18453"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89"/>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9459"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9460"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9461" name="Text Box 47"/>
          <p:cNvSpPr txBox="1">
            <a:spLocks noChangeArrowheads="1"/>
          </p:cNvSpPr>
          <p:nvPr/>
        </p:nvSpPr>
        <p:spPr bwMode="auto">
          <a:xfrm>
            <a:off x="595313" y="4171950"/>
            <a:ext cx="19446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endParaRPr lang="fr-FR"/>
          </a:p>
        </p:txBody>
      </p:sp>
      <p:graphicFrame>
        <p:nvGraphicFramePr>
          <p:cNvPr id="93272" name="Group 88"/>
          <p:cNvGraphicFramePr>
            <a:graphicFrameLocks noGrp="1"/>
          </p:cNvGraphicFramePr>
          <p:nvPr/>
        </p:nvGraphicFramePr>
        <p:xfrm>
          <a:off x="187325" y="2133600"/>
          <a:ext cx="7519988" cy="2811463"/>
        </p:xfrm>
        <a:graphic>
          <a:graphicData uri="http://schemas.openxmlformats.org/drawingml/2006/table">
            <a:tbl>
              <a:tblPr/>
              <a:tblGrid>
                <a:gridCol w="3963988"/>
                <a:gridCol w="3556000"/>
              </a:tblGrid>
              <a:tr h="7794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err="1" smtClean="0">
                          <a:ln>
                            <a:noFill/>
                          </a:ln>
                          <a:solidFill>
                            <a:schemeClr val="tx1"/>
                          </a:solidFill>
                          <a:effectLst/>
                          <a:latin typeface="Calibri" pitchFamily="34" charset="0"/>
                        </a:rPr>
                        <a:t>Écosystèmes</a:t>
                      </a:r>
                      <a:r>
                        <a:rPr kumimoji="0" lang="en-US" sz="2400" b="1" i="0" u="none" strike="noStrike" cap="none" normalizeH="0" baseline="0" dirty="0" smtClean="0">
                          <a:ln>
                            <a:noFill/>
                          </a:ln>
                          <a:solidFill>
                            <a:schemeClr val="tx1"/>
                          </a:solidFill>
                          <a:effectLst/>
                          <a:latin typeface="Calibri" pitchFamily="34" charset="0"/>
                        </a:rPr>
                        <a:t> et solutions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chemeClr val="tx1"/>
                          </a:solidFill>
                          <a:effectLst/>
                          <a:latin typeface="Calibri" pitchFamily="34" charset="0"/>
                        </a:rPr>
                        <a:t>Solutions par </a:t>
                      </a:r>
                      <a:r>
                        <a:rPr kumimoji="0" lang="en-US" sz="2400" b="1" i="0" u="none" strike="noStrike" cap="none" normalizeH="0" baseline="0" dirty="0" err="1" smtClean="0">
                          <a:ln>
                            <a:noFill/>
                          </a:ln>
                          <a:solidFill>
                            <a:schemeClr val="tx1"/>
                          </a:solidFill>
                          <a:effectLst/>
                          <a:latin typeface="Calibri" pitchFamily="34" charset="0"/>
                        </a:rPr>
                        <a:t>l’humain</a:t>
                      </a:r>
                      <a:endParaRPr kumimoji="0" lang="en-US" sz="2400" b="1"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32000">
                <a:tc>
                  <a:txBody>
                    <a:bodyPr/>
                    <a:lstStyle/>
                    <a:p>
                      <a:pPr marL="0" marR="0" lvl="0" indent="0" algn="l" defTabSz="914400" rtl="0" eaLnBrk="0" fontAlgn="base" latinLnBrk="0" hangingPunct="0">
                        <a:lnSpc>
                          <a:spcPct val="100000"/>
                        </a:lnSpc>
                        <a:spcBef>
                          <a:spcPts val="0"/>
                        </a:spcBef>
                        <a:spcAft>
                          <a:spcPct val="0"/>
                        </a:spcAft>
                        <a:buClrTx/>
                        <a:buSzTx/>
                        <a:buFontTx/>
                        <a:buNone/>
                        <a:tabLst/>
                      </a:pPr>
                      <a:r>
                        <a:rPr kumimoji="0" lang="fr-FR" sz="1800" b="0" i="0" u="none" strike="noStrike" cap="none" normalizeH="0" baseline="0" dirty="0" smtClean="0">
                          <a:ln>
                            <a:noFill/>
                          </a:ln>
                          <a:solidFill>
                            <a:schemeClr val="tx1"/>
                          </a:solidFill>
                          <a:effectLst/>
                          <a:latin typeface="Calibri" pitchFamily="34" charset="0"/>
                        </a:rPr>
                        <a:t>-Meilleur marché que les infrastructures construites par l'homme (</a:t>
                      </a:r>
                      <a:r>
                        <a:rPr kumimoji="0" lang="fr-FR" sz="1800" b="0" i="0" u="none" strike="noStrike" cap="none" normalizeH="0" baseline="0" dirty="0" err="1" smtClean="0">
                          <a:ln>
                            <a:noFill/>
                          </a:ln>
                          <a:solidFill>
                            <a:schemeClr val="tx1"/>
                          </a:solidFill>
                          <a:effectLst/>
                          <a:latin typeface="Calibri" pitchFamily="34" charset="0"/>
                        </a:rPr>
                        <a:t>e.g</a:t>
                      </a:r>
                      <a:r>
                        <a:rPr kumimoji="0" lang="fr-FR" sz="1800" b="0" i="0" u="none" strike="noStrike" cap="none" normalizeH="0" baseline="0" dirty="0" smtClean="0">
                          <a:ln>
                            <a:noFill/>
                          </a:ln>
                          <a:solidFill>
                            <a:schemeClr val="tx1"/>
                          </a:solidFill>
                          <a:effectLst/>
                          <a:latin typeface="Calibri" pitchFamily="34" charset="0"/>
                        </a:rPr>
                        <a:t>. usine de traitement d'eau ...)</a:t>
                      </a:r>
                    </a:p>
                    <a:p>
                      <a:pPr marL="0" marR="0" lvl="0" indent="0" algn="l" defTabSz="914400" rtl="0" eaLnBrk="0" fontAlgn="base" latinLnBrk="0" hangingPunct="0">
                        <a:lnSpc>
                          <a:spcPct val="100000"/>
                        </a:lnSpc>
                        <a:spcBef>
                          <a:spcPts val="0"/>
                        </a:spcBef>
                        <a:spcAft>
                          <a:spcPct val="0"/>
                        </a:spcAft>
                        <a:buClrTx/>
                        <a:buSzTx/>
                        <a:buFontTx/>
                        <a:buNone/>
                        <a:tabLst/>
                      </a:pPr>
                      <a:r>
                        <a:rPr kumimoji="0" lang="fr-FR" sz="1800" b="0" i="0" u="none" strike="noStrike" cap="none" normalizeH="0" baseline="0" dirty="0" smtClean="0">
                          <a:ln>
                            <a:noFill/>
                          </a:ln>
                          <a:solidFill>
                            <a:schemeClr val="tx1"/>
                          </a:solidFill>
                          <a:effectLst/>
                          <a:latin typeface="Calibri" pitchFamily="34" charset="0"/>
                        </a:rPr>
                        <a:t>-Préserve les fonctions et services des écosystèmes</a:t>
                      </a:r>
                    </a:p>
                    <a:p>
                      <a:pPr marL="0" marR="0" lvl="0" indent="0" algn="l" defTabSz="914400" rtl="0" eaLnBrk="0" fontAlgn="base" latinLnBrk="0" hangingPunct="0">
                        <a:lnSpc>
                          <a:spcPct val="100000"/>
                        </a:lnSpc>
                        <a:spcBef>
                          <a:spcPts val="0"/>
                        </a:spcBef>
                        <a:spcAft>
                          <a:spcPct val="0"/>
                        </a:spcAft>
                        <a:buClrTx/>
                        <a:buSzTx/>
                        <a:buFontTx/>
                        <a:buNone/>
                        <a:tabLst/>
                      </a:pPr>
                      <a:r>
                        <a:rPr kumimoji="0" lang="fr-FR" sz="1800" b="0" i="0" u="none" strike="noStrike" cap="none" normalizeH="0" baseline="0" dirty="0" smtClean="0">
                          <a:ln>
                            <a:noFill/>
                          </a:ln>
                          <a:solidFill>
                            <a:schemeClr val="tx1"/>
                          </a:solidFill>
                          <a:effectLst/>
                          <a:latin typeface="Calibri" pitchFamily="34" charset="0"/>
                        </a:rPr>
                        <a:t>-Peu de compétences sont requises pour une gestion </a:t>
                      </a:r>
                      <a:r>
                        <a:rPr kumimoji="0" lang="fr-FR" sz="1800" b="0" i="0" u="none" strike="noStrike" cap="none" normalizeH="0" baseline="0" dirty="0" err="1" smtClean="0">
                          <a:ln>
                            <a:noFill/>
                          </a:ln>
                          <a:solidFill>
                            <a:schemeClr val="tx1"/>
                          </a:solidFill>
                          <a:effectLst/>
                          <a:latin typeface="Calibri" pitchFamily="34" charset="0"/>
                        </a:rPr>
                        <a:t>écosystémique</a:t>
                      </a:r>
                      <a:r>
                        <a:rPr kumimoji="0" lang="fr-FR" sz="1800" b="0" i="0" u="none" strike="noStrike" cap="none" normalizeH="0" baseline="0" dirty="0" smtClean="0">
                          <a:ln>
                            <a:noFill/>
                          </a:ln>
                          <a:solidFill>
                            <a:schemeClr val="tx1"/>
                          </a:solidFill>
                          <a:effectLst/>
                          <a:latin typeface="Calibri" pitchFamily="34" charset="0"/>
                        </a:rPr>
                        <a:t> </a:t>
                      </a:r>
                      <a:endParaRPr kumimoji="0" lang="en-US" sz="1800" b="0" i="0" u="none" strike="noStrike" cap="none" normalizeH="0" baseline="0" dirty="0" smtClean="0">
                        <a:ln>
                          <a:noFill/>
                        </a:ln>
                        <a:solidFill>
                          <a:schemeClr val="tx1"/>
                        </a:solidFill>
                        <a:effectLst/>
                        <a:latin typeface="Calibri"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chemeClr val="tx1"/>
                          </a:solidFill>
                          <a:effectLst/>
                          <a:latin typeface="Calibri" pitchFamily="34" charset="0"/>
                        </a:rPr>
                        <a:t>-Coûteuse et pourrait impliquer des coûts récurrents de fonctionnement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chemeClr val="tx1"/>
                          </a:solidFill>
                          <a:effectLst/>
                          <a:latin typeface="Calibri" pitchFamily="34" charset="0"/>
                        </a:rPr>
                        <a:t>-Peut modifier les fonctions et services des écosystèmes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0" i="0" u="none" strike="noStrike" cap="none" normalizeH="0" baseline="0" dirty="0" smtClean="0">
                          <a:ln>
                            <a:noFill/>
                          </a:ln>
                          <a:solidFill>
                            <a:schemeClr val="tx1"/>
                          </a:solidFill>
                          <a:effectLst/>
                          <a:latin typeface="Calibri" pitchFamily="34" charset="0"/>
                        </a:rPr>
                        <a:t>-requiert un accès à une technologie coûteuse et inaccessible</a:t>
                      </a:r>
                      <a:endParaRPr kumimoji="0" lang="en-US" sz="1800" b="0"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73"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9474"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9475"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9476" name="Text Box 7"/>
          <p:cNvSpPr txBox="1">
            <a:spLocks noChangeArrowheads="1"/>
          </p:cNvSpPr>
          <p:nvPr/>
        </p:nvSpPr>
        <p:spPr bwMode="auto">
          <a:xfrm>
            <a:off x="1096963" y="330200"/>
            <a:ext cx="623887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Solutions apportées par les écosystèmes vs des solutions apportées par l’homme</a:t>
            </a:r>
          </a:p>
        </p:txBody>
      </p:sp>
      <p:sp>
        <p:nvSpPr>
          <p:cNvPr id="93267" name="Oval 83"/>
          <p:cNvSpPr>
            <a:spLocks noChangeArrowheads="1"/>
          </p:cNvSpPr>
          <p:nvPr/>
        </p:nvSpPr>
        <p:spPr bwMode="auto">
          <a:xfrm rot="-2071995">
            <a:off x="319088" y="3275013"/>
            <a:ext cx="3482975" cy="1131887"/>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r>
              <a:rPr lang="en-US" b="1">
                <a:latin typeface="Calibri" pitchFamily="34" charset="0"/>
              </a:rPr>
              <a:t>Approche essentiellement pro-active</a:t>
            </a:r>
            <a:endParaRPr lang="en-US">
              <a:latin typeface="Calibri" pitchFamily="34" charset="0"/>
            </a:endParaRPr>
          </a:p>
        </p:txBody>
      </p:sp>
      <p:sp>
        <p:nvSpPr>
          <p:cNvPr id="93268" name="Oval 84"/>
          <p:cNvSpPr>
            <a:spLocks noChangeArrowheads="1"/>
          </p:cNvSpPr>
          <p:nvPr/>
        </p:nvSpPr>
        <p:spPr bwMode="auto">
          <a:xfrm rot="-2071995">
            <a:off x="4119563" y="3273425"/>
            <a:ext cx="3482975" cy="1131888"/>
          </a:xfrm>
          <a:prstGeom prst="ellipse">
            <a:avLst/>
          </a:prstGeom>
          <a:solidFill>
            <a:srgbClr val="DAE4BA"/>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latin typeface="Calibri" pitchFamily="34" charset="0"/>
              </a:rPr>
              <a:t>Approche</a:t>
            </a:r>
          </a:p>
          <a:p>
            <a:r>
              <a:rPr lang="en-US">
                <a:latin typeface="Calibri" pitchFamily="34" charset="0"/>
              </a:rPr>
              <a:t> </a:t>
            </a:r>
            <a:r>
              <a:rPr lang="en-US" b="1">
                <a:latin typeface="Calibri" pitchFamily="34" charset="0"/>
              </a:rPr>
              <a:t>essentiellement</a:t>
            </a:r>
            <a:r>
              <a:rPr lang="en-US">
                <a:latin typeface="Calibri" pitchFamily="34" charset="0"/>
              </a:rPr>
              <a:t> </a:t>
            </a:r>
            <a:r>
              <a:rPr lang="en-US" b="1">
                <a:latin typeface="Calibri" pitchFamily="34" charset="0"/>
              </a:rPr>
              <a:t>réactive</a:t>
            </a:r>
            <a:endParaRPr lang="en-US">
              <a:latin typeface="Calibri" pitchFamily="34" charset="0"/>
            </a:endParaRPr>
          </a:p>
        </p:txBody>
      </p:sp>
      <p:sp>
        <p:nvSpPr>
          <p:cNvPr id="1947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948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9481" name="Text Box 9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11/12</a:t>
            </a:r>
          </a:p>
        </p:txBody>
      </p:sp>
      <p:sp>
        <p:nvSpPr>
          <p:cNvPr id="19482"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19483" name="Rectangle 26"/>
          <p:cNvSpPr>
            <a:spLocks noChangeArrowheads="1"/>
          </p:cNvSpPr>
          <p:nvPr/>
        </p:nvSpPr>
        <p:spPr bwMode="auto">
          <a:xfrm>
            <a:off x="361950" y="5054600"/>
            <a:ext cx="71437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CA" sz="2000" dirty="0" smtClean="0">
                <a:latin typeface="Calibri" pitchFamily="34" charset="0"/>
              </a:rPr>
              <a:t>«</a:t>
            </a:r>
            <a:r>
              <a:rPr lang="fr-FR" sz="2000" dirty="0" smtClean="0">
                <a:latin typeface="Calibri" pitchFamily="34" charset="0"/>
              </a:rPr>
              <a:t>Plutôt </a:t>
            </a:r>
            <a:r>
              <a:rPr lang="fr-FR" sz="2000" dirty="0">
                <a:latin typeface="Calibri" pitchFamily="34" charset="0"/>
              </a:rPr>
              <a:t>que d'investir dans les usines de traitement </a:t>
            </a:r>
            <a:r>
              <a:rPr lang="fr-FR" sz="2000" dirty="0" smtClean="0">
                <a:latin typeface="Calibri" pitchFamily="34" charset="0"/>
              </a:rPr>
              <a:t>des eaux, les </a:t>
            </a:r>
            <a:r>
              <a:rPr lang="fr-FR" sz="2000" dirty="0">
                <a:latin typeface="Calibri" pitchFamily="34" charset="0"/>
              </a:rPr>
              <a:t>zones humides et les forêts peuvent </a:t>
            </a:r>
            <a:r>
              <a:rPr lang="fr-FR" sz="2000" dirty="0" smtClean="0">
                <a:latin typeface="Calibri" pitchFamily="34" charset="0"/>
              </a:rPr>
              <a:t>être un </a:t>
            </a:r>
            <a:r>
              <a:rPr lang="fr-FR" sz="2000" dirty="0" err="1" smtClean="0">
                <a:latin typeface="Calibri" pitchFamily="34" charset="0"/>
              </a:rPr>
              <a:t>investissment</a:t>
            </a:r>
            <a:r>
              <a:rPr lang="fr-FR" sz="2000" dirty="0" smtClean="0">
                <a:latin typeface="Calibri" pitchFamily="34" charset="0"/>
              </a:rPr>
              <a:t> </a:t>
            </a:r>
            <a:r>
              <a:rPr lang="fr-FR" sz="2000" dirty="0">
                <a:latin typeface="Calibri" pitchFamily="34" charset="0"/>
              </a:rPr>
              <a:t>jusqu'à 22 fois plus </a:t>
            </a:r>
            <a:r>
              <a:rPr lang="fr-FR" sz="2000" dirty="0" smtClean="0">
                <a:latin typeface="Calibri" pitchFamily="34" charset="0"/>
              </a:rPr>
              <a:t>efficace</a:t>
            </a:r>
            <a:r>
              <a:rPr lang="en-CA" sz="2000" dirty="0" smtClean="0">
                <a:latin typeface="Calibri" pitchFamily="34" charset="0"/>
              </a:rPr>
              <a:t>». </a:t>
            </a:r>
            <a:r>
              <a:rPr lang="en-CA" sz="2000" dirty="0">
                <a:latin typeface="Calibri" pitchFamily="34" charset="0"/>
              </a:rPr>
              <a:t>Christian </a:t>
            </a:r>
            <a:r>
              <a:rPr lang="en-CA" sz="2000" dirty="0" err="1">
                <a:latin typeface="Calibri" pitchFamily="34" charset="0"/>
              </a:rPr>
              <a:t>Nellemann</a:t>
            </a:r>
            <a:r>
              <a:rPr lang="en-CA" sz="2000" dirty="0">
                <a:latin typeface="Calibri" pitchFamily="34" charset="0"/>
              </a:rPr>
              <a:t>, UNEP</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32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32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267" grpId="0" animBg="1"/>
      <p:bldP spid="9326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2"/>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0483"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0484"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0485"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0486" name="Text Box 20"/>
          <p:cNvSpPr txBox="1">
            <a:spLocks noChangeArrowheads="1"/>
          </p:cNvSpPr>
          <p:nvPr/>
        </p:nvSpPr>
        <p:spPr bwMode="auto">
          <a:xfrm>
            <a:off x="1020763" y="4349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20487" name="Rectangle 8"/>
          <p:cNvSpPr>
            <a:spLocks noChangeArrowheads="1"/>
          </p:cNvSpPr>
          <p:nvPr/>
        </p:nvSpPr>
        <p:spPr bwMode="auto">
          <a:xfrm>
            <a:off x="508000" y="1625600"/>
            <a:ext cx="7035800" cy="227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fr-FR" sz="2000" dirty="0" smtClean="0">
                <a:latin typeface="Calibri" pitchFamily="34" charset="0"/>
              </a:rPr>
              <a:t>Traitement et purification </a:t>
            </a:r>
            <a:r>
              <a:rPr lang="fr-FR" sz="2000" dirty="0">
                <a:latin typeface="Calibri" pitchFamily="34" charset="0"/>
              </a:rPr>
              <a:t>de l'eau </a:t>
            </a:r>
            <a:r>
              <a:rPr lang="en-US" sz="2000" dirty="0" smtClean="0">
                <a:latin typeface="Calibri" pitchFamily="34" charset="0"/>
              </a:rPr>
              <a:t>– Zone </a:t>
            </a:r>
            <a:r>
              <a:rPr lang="en-US" sz="2000" dirty="0" err="1" smtClean="0">
                <a:latin typeface="Calibri" pitchFamily="34" charset="0"/>
              </a:rPr>
              <a:t>Humide</a:t>
            </a:r>
            <a:r>
              <a:rPr lang="en-US" sz="2000" dirty="0" smtClean="0">
                <a:latin typeface="Calibri" pitchFamily="34" charset="0"/>
              </a:rPr>
              <a:t> de </a:t>
            </a:r>
            <a:r>
              <a:rPr lang="en-US" sz="2000" b="1" dirty="0" err="1" smtClean="0">
                <a:latin typeface="Calibri" pitchFamily="34" charset="0"/>
              </a:rPr>
              <a:t>Nakivubo</a:t>
            </a:r>
            <a:endParaRPr lang="en-US" sz="2000" b="1" dirty="0">
              <a:latin typeface="Calibri" pitchFamily="34" charset="0"/>
            </a:endParaRPr>
          </a:p>
          <a:p>
            <a:pPr algn="l"/>
            <a:endParaRPr lang="en-US" sz="2000" dirty="0">
              <a:latin typeface="Calibri" pitchFamily="34" charset="0"/>
            </a:endParaRPr>
          </a:p>
          <a:p>
            <a:pPr algn="l"/>
            <a:r>
              <a:rPr lang="fr-FR" sz="2000" dirty="0">
                <a:latin typeface="Calibri" pitchFamily="34" charset="0"/>
              </a:rPr>
              <a:t>La zone humide joue un rôle extrêmement important dans le maintien de la qualité de l'approvisionnement en eau de la ville. Les plantes des zones humides peuvent évacuer [...] les polluants et micro-organismes pathogènes vers le fond de la zone humide.</a:t>
            </a:r>
            <a:endParaRPr lang="en-US" sz="2000" dirty="0">
              <a:latin typeface="Calibri" pitchFamily="34" charset="0"/>
            </a:endParaRPr>
          </a:p>
          <a:p>
            <a:pPr algn="l"/>
            <a:endParaRPr lang="en-US" sz="2000" dirty="0">
              <a:latin typeface="Calibri" pitchFamily="34" charset="0"/>
            </a:endParaRPr>
          </a:p>
        </p:txBody>
      </p:sp>
      <p:sp>
        <p:nvSpPr>
          <p:cNvPr id="20488" name="Text Box 9"/>
          <p:cNvSpPr txBox="1">
            <a:spLocks noChangeArrowheads="1"/>
          </p:cNvSpPr>
          <p:nvPr/>
        </p:nvSpPr>
        <p:spPr bwMode="auto">
          <a:xfrm>
            <a:off x="609600" y="4127500"/>
            <a:ext cx="19446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1200">
                <a:latin typeface="Calibri" pitchFamily="34" charset="0"/>
              </a:rPr>
              <a:t>Source: </a:t>
            </a:r>
            <a:r>
              <a:rPr lang="en-US" altLang="zh-CN" sz="1200">
                <a:latin typeface="Calibri" pitchFamily="34" charset="0"/>
                <a:ea typeface="SimSun" charset="-122"/>
              </a:rPr>
              <a:t>Emerton et al. 1998</a:t>
            </a:r>
            <a:endParaRPr lang="en-US" sz="1200">
              <a:latin typeface="Calibri" pitchFamily="34" charset="0"/>
            </a:endParaRPr>
          </a:p>
        </p:txBody>
      </p:sp>
      <p:sp>
        <p:nvSpPr>
          <p:cNvPr id="2048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2049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0491" name="Text Box 16"/>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12/12</a:t>
            </a:r>
          </a:p>
        </p:txBody>
      </p:sp>
      <p:sp>
        <p:nvSpPr>
          <p:cNvPr id="20492" name="Text Box 22"/>
          <p:cNvSpPr txBox="1">
            <a:spLocks noChangeArrowheads="1"/>
          </p:cNvSpPr>
          <p:nvPr/>
        </p:nvSpPr>
        <p:spPr bwMode="auto">
          <a:xfrm>
            <a:off x="3121025" y="0"/>
            <a:ext cx="3349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20493" name="Text Box 23">
            <a:hlinkClick r:id="rId5" action="ppaction://hlinksldjump"/>
          </p:cNvPr>
          <p:cNvSpPr txBox="1">
            <a:spLocks noChangeArrowheads="1"/>
          </p:cNvSpPr>
          <p:nvPr/>
        </p:nvSpPr>
        <p:spPr bwMode="auto">
          <a:xfrm>
            <a:off x="4997450" y="263525"/>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20494" name="Text Box 24">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20495" name="Text Box 14"/>
          <p:cNvSpPr txBox="1">
            <a:spLocks noChangeArrowheads="1"/>
          </p:cNvSpPr>
          <p:nvPr/>
        </p:nvSpPr>
        <p:spPr bwMode="auto">
          <a:xfrm>
            <a:off x="558800" y="825500"/>
            <a:ext cx="7200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i="1" dirty="0">
                <a:solidFill>
                  <a:srgbClr val="545336"/>
                </a:solidFill>
                <a:latin typeface="Calibri" pitchFamily="34" charset="0"/>
              </a:rPr>
              <a:t>Solutions </a:t>
            </a:r>
            <a:r>
              <a:rPr lang="fr-FR" sz="2000" b="1" i="1" dirty="0" smtClean="0">
                <a:solidFill>
                  <a:srgbClr val="545336"/>
                </a:solidFill>
                <a:latin typeface="Calibri" pitchFamily="34" charset="0"/>
              </a:rPr>
              <a:t>offertes </a:t>
            </a:r>
            <a:r>
              <a:rPr lang="fr-FR" sz="2000" b="1" i="1" dirty="0">
                <a:solidFill>
                  <a:srgbClr val="545336"/>
                </a:solidFill>
                <a:latin typeface="Calibri" pitchFamily="34" charset="0"/>
              </a:rPr>
              <a:t>par les écosystèmes vs. des solutions apportées par l’homme (Ouganda)</a:t>
            </a:r>
          </a:p>
        </p:txBody>
      </p:sp>
      <p:sp>
        <p:nvSpPr>
          <p:cNvPr id="20496"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Line 20"/>
          <p:cNvSpPr>
            <a:spLocks noChangeShapeType="1"/>
          </p:cNvSpPr>
          <p:nvPr/>
        </p:nvSpPr>
        <p:spPr bwMode="auto">
          <a:xfrm>
            <a:off x="887413" y="501650"/>
            <a:ext cx="5370512" cy="0"/>
          </a:xfrm>
          <a:prstGeom prst="line">
            <a:avLst/>
          </a:prstGeom>
          <a:noFill/>
          <a:ln w="9525" algn="ctr">
            <a:solidFill>
              <a:srgbClr val="54533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075" name="Oval 7"/>
          <p:cNvSpPr>
            <a:spLocks noChangeArrowheads="1"/>
          </p:cNvSpPr>
          <p:nvPr/>
        </p:nvSpPr>
        <p:spPr bwMode="auto">
          <a:xfrm>
            <a:off x="527050" y="3524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076" name="Text Box 8"/>
          <p:cNvSpPr txBox="1">
            <a:spLocks noChangeArrowheads="1"/>
          </p:cNvSpPr>
          <p:nvPr/>
        </p:nvSpPr>
        <p:spPr bwMode="auto">
          <a:xfrm>
            <a:off x="530225" y="2952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3077" name="Text Box 14"/>
          <p:cNvSpPr txBox="1">
            <a:spLocks noChangeArrowheads="1"/>
          </p:cNvSpPr>
          <p:nvPr/>
        </p:nvSpPr>
        <p:spPr bwMode="auto">
          <a:xfrm>
            <a:off x="588963" y="1247775"/>
            <a:ext cx="63182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dirty="0">
                <a:solidFill>
                  <a:srgbClr val="545336"/>
                </a:solidFill>
                <a:latin typeface="Calibri" pitchFamily="34" charset="0"/>
              </a:rPr>
              <a:t>Dans cette présentation, vous êtes invités à </a:t>
            </a:r>
            <a:r>
              <a:rPr lang="fr-FR" sz="2400" b="1" dirty="0">
                <a:solidFill>
                  <a:srgbClr val="993300"/>
                </a:solidFill>
                <a:latin typeface="Calibri" pitchFamily="34" charset="0"/>
              </a:rPr>
              <a:t>naviguer librement </a:t>
            </a:r>
            <a:r>
              <a:rPr lang="fr-FR" sz="2400" b="1" dirty="0">
                <a:solidFill>
                  <a:srgbClr val="545336"/>
                </a:solidFill>
                <a:latin typeface="Calibri" pitchFamily="34" charset="0"/>
              </a:rPr>
              <a:t>à travers quelques unes des principales composantes de la planification politique et financière. Ces composantes mettent en </a:t>
            </a:r>
            <a:r>
              <a:rPr lang="fr-FR" sz="2400" b="1" dirty="0" smtClean="0">
                <a:solidFill>
                  <a:srgbClr val="545336"/>
                </a:solidFill>
                <a:latin typeface="Calibri" pitchFamily="34" charset="0"/>
              </a:rPr>
              <a:t>évidence la prise en compte des </a:t>
            </a:r>
            <a:r>
              <a:rPr lang="fr-FR" sz="2400" b="1" dirty="0">
                <a:solidFill>
                  <a:srgbClr val="545336"/>
                </a:solidFill>
                <a:latin typeface="Calibri" pitchFamily="34" charset="0"/>
              </a:rPr>
              <a:t>biens et services </a:t>
            </a:r>
            <a:r>
              <a:rPr lang="fr-FR" sz="2400" b="1" dirty="0" err="1">
                <a:solidFill>
                  <a:srgbClr val="545336"/>
                </a:solidFill>
                <a:latin typeface="Calibri" pitchFamily="34" charset="0"/>
              </a:rPr>
              <a:t>écosystémiques</a:t>
            </a:r>
            <a:r>
              <a:rPr lang="fr-FR" sz="2400" b="1" dirty="0">
                <a:solidFill>
                  <a:srgbClr val="545336"/>
                </a:solidFill>
                <a:latin typeface="Calibri" pitchFamily="34" charset="0"/>
              </a:rPr>
              <a:t> (BSE</a:t>
            </a:r>
            <a:r>
              <a:rPr lang="fr-FR" sz="2400" b="1" dirty="0" smtClean="0">
                <a:solidFill>
                  <a:srgbClr val="545336"/>
                </a:solidFill>
                <a:latin typeface="Calibri" pitchFamily="34" charset="0"/>
              </a:rPr>
              <a:t>) dans le contexte du développement.</a:t>
            </a:r>
            <a:r>
              <a:rPr lang="en-US" sz="2400" b="1" dirty="0" smtClean="0">
                <a:solidFill>
                  <a:srgbClr val="545336"/>
                </a:solidFill>
                <a:latin typeface="Calibri" pitchFamily="34" charset="0"/>
              </a:rPr>
              <a:t> </a:t>
            </a:r>
            <a:endParaRPr lang="en-US" sz="2400" b="1" dirty="0">
              <a:solidFill>
                <a:srgbClr val="545336"/>
              </a:solidFill>
              <a:latin typeface="Calibri" pitchFamily="34" charset="0"/>
            </a:endParaRPr>
          </a:p>
        </p:txBody>
      </p:sp>
      <p:sp>
        <p:nvSpPr>
          <p:cNvPr id="3078" name="Text Box 9"/>
          <p:cNvSpPr txBox="1">
            <a:spLocks noChangeArrowheads="1"/>
          </p:cNvSpPr>
          <p:nvPr/>
        </p:nvSpPr>
        <p:spPr bwMode="auto">
          <a:xfrm>
            <a:off x="2119313" y="269875"/>
            <a:ext cx="3306762"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400" b="1">
                <a:solidFill>
                  <a:srgbClr val="993300"/>
                </a:solidFill>
                <a:latin typeface="Calibri" pitchFamily="34" charset="0"/>
              </a:rPr>
              <a:t>NOTE AU LECTEUR</a:t>
            </a:r>
            <a:endParaRPr lang="en-US" sz="2400"/>
          </a:p>
        </p:txBody>
      </p:sp>
      <p:sp>
        <p:nvSpPr>
          <p:cNvPr id="3079" name="Line 19"/>
          <p:cNvSpPr>
            <a:spLocks noChangeShapeType="1"/>
          </p:cNvSpPr>
          <p:nvPr/>
        </p:nvSpPr>
        <p:spPr bwMode="auto">
          <a:xfrm>
            <a:off x="7092950" y="0"/>
            <a:ext cx="0" cy="6858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080" name="Rectangle 10"/>
          <p:cNvSpPr>
            <a:spLocks noChangeArrowheads="1"/>
          </p:cNvSpPr>
          <p:nvPr/>
        </p:nvSpPr>
        <p:spPr bwMode="auto">
          <a:xfrm>
            <a:off x="638175" y="4397375"/>
            <a:ext cx="5978525" cy="148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sz="2400" i="1" dirty="0">
                <a:latin typeface="Calibri" pitchFamily="34" charset="0"/>
              </a:rPr>
              <a:t>Par définition, les biens et services </a:t>
            </a:r>
            <a:r>
              <a:rPr lang="fr-FR" sz="2400" i="1" dirty="0" err="1">
                <a:latin typeface="Calibri" pitchFamily="34" charset="0"/>
              </a:rPr>
              <a:t>écosystémiques</a:t>
            </a:r>
            <a:r>
              <a:rPr lang="fr-FR" sz="2400" i="1" dirty="0">
                <a:latin typeface="Calibri" pitchFamily="34" charset="0"/>
              </a:rPr>
              <a:t> représentent pour l’homme les avantages découlant naturellement du bon fonctionnement des systèmes écologiques. </a:t>
            </a:r>
          </a:p>
          <a:p>
            <a:r>
              <a:rPr lang="en-US" sz="1200" i="1" dirty="0">
                <a:latin typeface="Calibri" pitchFamily="34" charset="0"/>
              </a:rPr>
              <a:t>Source: </a:t>
            </a:r>
            <a:r>
              <a:rPr lang="en-US" sz="1200" i="1" dirty="0" err="1">
                <a:latin typeface="Calibri" pitchFamily="34" charset="0"/>
              </a:rPr>
              <a:t>Costanza</a:t>
            </a:r>
            <a:r>
              <a:rPr lang="en-US" sz="1200" i="1" dirty="0">
                <a:latin typeface="Calibri" pitchFamily="34" charset="0"/>
              </a:rPr>
              <a:t> et. al., 1997</a:t>
            </a:r>
          </a:p>
        </p:txBody>
      </p:sp>
      <p:pic>
        <p:nvPicPr>
          <p:cNvPr id="3081" name="Picture 11" descr="F:\photos\small_masai_mara_Dyl_Walters.jpg"/>
          <p:cNvPicPr>
            <a:picLocks noChangeAspect="1" noChangeArrowheads="1"/>
          </p:cNvPicPr>
          <p:nvPr/>
        </p:nvPicPr>
        <p:blipFill>
          <a:blip r:embed="rId3">
            <a:extLst>
              <a:ext uri="{28A0092B-C50C-407E-A947-70E740481C1C}">
                <a14:useLocalDpi xmlns:a14="http://schemas.microsoft.com/office/drawing/2010/main" val="0"/>
              </a:ext>
            </a:extLst>
          </a:blip>
          <a:srcRect r="6979"/>
          <a:stretch>
            <a:fillRect/>
          </a:stretch>
        </p:blipFill>
        <p:spPr bwMode="auto">
          <a:xfrm>
            <a:off x="7159625" y="3668713"/>
            <a:ext cx="1984375"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13" descr="F:\photos\Large_Pine_forest_serge_Melki.jpg"/>
          <p:cNvPicPr>
            <a:picLocks noChangeAspect="1" noChangeArrowheads="1"/>
          </p:cNvPicPr>
          <p:nvPr/>
        </p:nvPicPr>
        <p:blipFill>
          <a:blip r:embed="rId4">
            <a:extLst>
              <a:ext uri="{28A0092B-C50C-407E-A947-70E740481C1C}">
                <a14:useLocalDpi xmlns:a14="http://schemas.microsoft.com/office/drawing/2010/main" val="0"/>
              </a:ext>
            </a:extLst>
          </a:blip>
          <a:srcRect r="63000"/>
          <a:stretch>
            <a:fillRect/>
          </a:stretch>
        </p:blipFill>
        <p:spPr bwMode="auto">
          <a:xfrm>
            <a:off x="7158038" y="47625"/>
            <a:ext cx="1985962"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1507"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08" name="Oval 14"/>
          <p:cNvSpPr>
            <a:spLocks noChangeArrowheads="1"/>
          </p:cNvSpPr>
          <p:nvPr/>
        </p:nvSpPr>
        <p:spPr bwMode="auto">
          <a:xfrm>
            <a:off x="477838" y="1185863"/>
            <a:ext cx="1924050" cy="1416050"/>
          </a:xfrm>
          <a:prstGeom prst="ellipse">
            <a:avLst/>
          </a:prstGeom>
          <a:solidFill>
            <a:srgbClr val="D9D9C5"/>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21509" name="Rectangle 20"/>
          <p:cNvSpPr>
            <a:spLocks noChangeArrowheads="1"/>
          </p:cNvSpPr>
          <p:nvPr/>
        </p:nvSpPr>
        <p:spPr bwMode="auto">
          <a:xfrm>
            <a:off x="3762375" y="5081588"/>
            <a:ext cx="2871788" cy="1144587"/>
          </a:xfrm>
          <a:prstGeom prst="rect">
            <a:avLst/>
          </a:prstGeom>
          <a:solidFill>
            <a:srgbClr val="D9D9C5"/>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21510"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11" name="Oval 14"/>
          <p:cNvSpPr>
            <a:spLocks noChangeArrowheads="1"/>
          </p:cNvSpPr>
          <p:nvPr/>
        </p:nvSpPr>
        <p:spPr bwMode="auto">
          <a:xfrm>
            <a:off x="477838" y="3249613"/>
            <a:ext cx="1924050" cy="2836862"/>
          </a:xfrm>
          <a:prstGeom prst="ellipse">
            <a:avLst/>
          </a:prstGeom>
          <a:solidFill>
            <a:srgbClr val="D9D9C5"/>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21512" name="Oval 14"/>
          <p:cNvSpPr>
            <a:spLocks noChangeAspect="1" noChangeArrowheads="1"/>
          </p:cNvSpPr>
          <p:nvPr/>
        </p:nvSpPr>
        <p:spPr bwMode="auto">
          <a:xfrm>
            <a:off x="4200525" y="1168400"/>
            <a:ext cx="1919288" cy="1416050"/>
          </a:xfrm>
          <a:prstGeom prst="ellipse">
            <a:avLst/>
          </a:prstGeom>
          <a:solidFill>
            <a:srgbClr val="D9D9C5"/>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a:t>
            </a:r>
            <a:r>
              <a:rPr lang="fr-FR" sz="1500" b="1" dirty="0">
                <a:latin typeface="Calibri" pitchFamily="34" charset="0"/>
              </a:rPr>
              <a:t>et 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sp>
        <p:nvSpPr>
          <p:cNvPr id="21513" name="Line 9"/>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14" name="Line 10"/>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15" name="Line 11"/>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16" name="Line 12"/>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17" name="Line 13"/>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18"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21519"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21520" name="Line 16"/>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21"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modèle systémique pour planification politique et financière</a:t>
            </a:r>
            <a:endParaRPr lang="en-US" sz="2400" b="1">
              <a:solidFill>
                <a:srgbClr val="993300"/>
              </a:solidFill>
            </a:endParaRPr>
          </a:p>
        </p:txBody>
      </p:sp>
      <p:sp>
        <p:nvSpPr>
          <p:cNvPr id="21522" name="Line 22"/>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21523" name="Line 23"/>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21524" name="Line 24"/>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21525" name="Group 25"/>
          <p:cNvGrpSpPr>
            <a:grpSpLocks/>
          </p:cNvGrpSpPr>
          <p:nvPr/>
        </p:nvGrpSpPr>
        <p:grpSpPr bwMode="auto">
          <a:xfrm>
            <a:off x="3763963" y="2767013"/>
            <a:ext cx="2687637" cy="2165350"/>
            <a:chOff x="2371" y="1743"/>
            <a:chExt cx="1693" cy="1364"/>
          </a:xfrm>
        </p:grpSpPr>
        <p:sp>
          <p:nvSpPr>
            <p:cNvPr id="21531" name="Oval 15"/>
            <p:cNvSpPr>
              <a:spLocks noChangeAspect="1" noChangeArrowheads="1"/>
            </p:cNvSpPr>
            <p:nvPr/>
          </p:nvSpPr>
          <p:spPr bwMode="auto">
            <a:xfrm>
              <a:off x="2775" y="1743"/>
              <a:ext cx="962" cy="962"/>
            </a:xfrm>
            <a:prstGeom prst="ellipse">
              <a:avLst/>
            </a:prstGeom>
            <a:solidFill>
              <a:srgbClr val="D9D9C5">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a:t>
              </a:r>
            </a:p>
            <a:p>
              <a:r>
                <a:rPr lang="fr-FR" sz="1600" b="1">
                  <a:latin typeface="Calibri" pitchFamily="34" charset="0"/>
                  <a:cs typeface="Arial" charset="0"/>
                </a:rPr>
                <a:t> décentralisée</a:t>
              </a:r>
            </a:p>
            <a:p>
              <a:endParaRPr lang="en-CA" sz="1600" b="1">
                <a:latin typeface="Calibri" pitchFamily="34" charset="0"/>
                <a:cs typeface="Arial" charset="0"/>
              </a:endParaRPr>
            </a:p>
          </p:txBody>
        </p:sp>
        <p:sp>
          <p:nvSpPr>
            <p:cNvPr id="21532" name="Oval 18"/>
            <p:cNvSpPr>
              <a:spLocks noChangeAspect="1" noChangeArrowheads="1"/>
            </p:cNvSpPr>
            <p:nvPr/>
          </p:nvSpPr>
          <p:spPr bwMode="auto">
            <a:xfrm>
              <a:off x="2371" y="2136"/>
              <a:ext cx="962" cy="962"/>
            </a:xfrm>
            <a:prstGeom prst="ellipse">
              <a:avLst/>
            </a:prstGeom>
            <a:solidFill>
              <a:srgbClr val="D9D9C5">
                <a:alpha val="7607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21533" name="Oval 16"/>
            <p:cNvSpPr>
              <a:spLocks noChangeAspect="1" noChangeArrowheads="1"/>
            </p:cNvSpPr>
            <p:nvPr/>
          </p:nvSpPr>
          <p:spPr bwMode="auto">
            <a:xfrm>
              <a:off x="3102" y="2145"/>
              <a:ext cx="962" cy="962"/>
            </a:xfrm>
            <a:prstGeom prst="ellipse">
              <a:avLst/>
            </a:prstGeom>
            <a:solidFill>
              <a:srgbClr val="D9D9C5">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21534" name="Text Box 29"/>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chemeClr val="bg1"/>
                  </a:solidFill>
                  <a:latin typeface="Calibri" pitchFamily="34" charset="0"/>
                </a:rPr>
                <a:t>Intégrés</a:t>
              </a:r>
            </a:p>
          </p:txBody>
        </p:sp>
      </p:grpSp>
      <p:sp>
        <p:nvSpPr>
          <p:cNvPr id="21526" name="Line 30"/>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21527" name="Text Box 31"/>
          <p:cNvSpPr txBox="1">
            <a:spLocks noChangeArrowheads="1"/>
          </p:cNvSpPr>
          <p:nvPr/>
        </p:nvSpPr>
        <p:spPr bwMode="auto">
          <a:xfrm>
            <a:off x="7721600" y="4511675"/>
            <a:ext cx="1393825"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21528" name="Text Box 32"/>
          <p:cNvSpPr txBox="1">
            <a:spLocks noChangeArrowheads="1"/>
          </p:cNvSpPr>
          <p:nvPr/>
        </p:nvSpPr>
        <p:spPr bwMode="auto">
          <a:xfrm>
            <a:off x="7721600" y="5526088"/>
            <a:ext cx="1393825" cy="914400"/>
          </a:xfrm>
          <a:prstGeom prst="rect">
            <a:avLst/>
          </a:prstGeom>
          <a:solidFill>
            <a:srgbClr val="FFC00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sp>
        <p:nvSpPr>
          <p:cNvPr id="21529" name="Text Box 33">
            <a:hlinkClick r:id="rId3" action="ppaction://hlinksldjump"/>
          </p:cNvPr>
          <p:cNvSpPr txBox="1">
            <a:spLocks noChangeArrowheads="1"/>
          </p:cNvSpPr>
          <p:nvPr/>
        </p:nvSpPr>
        <p:spPr bwMode="auto">
          <a:xfrm>
            <a:off x="7750175" y="6630988"/>
            <a:ext cx="1393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600" b="1">
                <a:latin typeface="Calibri" pitchFamily="34" charset="0"/>
              </a:rPr>
              <a:t>Plus d'infos</a:t>
            </a:r>
          </a:p>
        </p:txBody>
      </p:sp>
      <p:grpSp>
        <p:nvGrpSpPr>
          <p:cNvPr id="3" name="Group 62"/>
          <p:cNvGrpSpPr>
            <a:grpSpLocks/>
          </p:cNvGrpSpPr>
          <p:nvPr/>
        </p:nvGrpSpPr>
        <p:grpSpPr bwMode="auto">
          <a:xfrm>
            <a:off x="6035675" y="925513"/>
            <a:ext cx="3108325" cy="2560637"/>
            <a:chOff x="6035675" y="924906"/>
            <a:chExt cx="3108325" cy="2561244"/>
          </a:xfrm>
          <a:effectLst>
            <a:outerShdw blurRad="50800" dist="50800" dir="5400000" algn="ctr" rotWithShape="0">
              <a:srgbClr val="000000">
                <a:alpha val="90000"/>
              </a:srgbClr>
            </a:outerShdw>
          </a:effectLst>
        </p:grpSpPr>
        <p:sp>
          <p:nvSpPr>
            <p:cNvPr id="35" name="Oval 73"/>
            <p:cNvSpPr>
              <a:spLocks noChangeArrowheads="1"/>
            </p:cNvSpPr>
            <p:nvPr/>
          </p:nvSpPr>
          <p:spPr bwMode="auto">
            <a:xfrm>
              <a:off x="6721475" y="924906"/>
              <a:ext cx="1736725" cy="1581150"/>
            </a:xfrm>
            <a:prstGeom prst="ellipse">
              <a:avLst/>
            </a:prstGeom>
            <a:solidFill>
              <a:srgbClr val="D9D9C5"/>
            </a:solidFill>
            <a:ln w="38100">
              <a:noFill/>
              <a:round/>
              <a:headEnd/>
              <a:tailEnd/>
            </a:ln>
          </p:spPr>
          <p:txBody>
            <a:bodyPr lIns="0" rIns="0"/>
            <a:lstStyle/>
            <a:p>
              <a:pPr>
                <a:defRPr/>
              </a:pPr>
              <a:r>
                <a:rPr lang="en-US" sz="1600" b="1" dirty="0" err="1">
                  <a:latin typeface="Calibri" pitchFamily="34" charset="0"/>
                </a:rPr>
                <a:t>Mécanismes</a:t>
              </a:r>
              <a:r>
                <a:rPr lang="en-US" sz="1600" b="1" dirty="0">
                  <a:latin typeface="Calibri" pitchFamily="34" charset="0"/>
                </a:rPr>
                <a:t> financiers </a:t>
              </a:r>
              <a:r>
                <a:rPr lang="en-US" sz="1600" b="1" dirty="0" err="1">
                  <a:latin typeface="Calibri" pitchFamily="34" charset="0"/>
                </a:rPr>
                <a:t>novateurs</a:t>
              </a:r>
              <a:endParaRPr lang="en-US" sz="1600" b="1" dirty="0">
                <a:latin typeface="Calibri" pitchFamily="34" charset="0"/>
              </a:endParaRPr>
            </a:p>
          </p:txBody>
        </p:sp>
        <p:sp>
          <p:nvSpPr>
            <p:cNvPr id="36" name="Oval 74"/>
            <p:cNvSpPr>
              <a:spLocks noChangeArrowheads="1"/>
            </p:cNvSpPr>
            <p:nvPr/>
          </p:nvSpPr>
          <p:spPr bwMode="auto">
            <a:xfrm>
              <a:off x="6035675" y="1881188"/>
              <a:ext cx="1736725" cy="1581150"/>
            </a:xfrm>
            <a:prstGeom prst="ellipse">
              <a:avLst/>
            </a:prstGeom>
            <a:solidFill>
              <a:srgbClr val="D9D9C5"/>
            </a:solidFill>
            <a:ln w="38100">
              <a:noFill/>
              <a:round/>
              <a:headEnd/>
              <a:tailEnd/>
            </a:ln>
          </p:spPr>
          <p:txBody>
            <a:bodyPr lIns="0" tIns="0" rIns="0" anchor="ctr"/>
            <a:lstStyle/>
            <a:p>
              <a:pPr algn="l">
                <a:defRPr/>
              </a:pPr>
              <a:r>
                <a:rPr lang="fr-FR" altLang="zh-CN" sz="1500" b="1" dirty="0">
                  <a:latin typeface="Calibri" pitchFamily="34" charset="0"/>
                  <a:ea typeface="SimSun" charset="-122"/>
                  <a:cs typeface="Arial" charset="0"/>
                </a:rPr>
                <a:t>Réforme </a:t>
              </a:r>
            </a:p>
            <a:p>
              <a:pPr algn="l">
                <a:defRPr/>
              </a:pPr>
              <a:r>
                <a:rPr lang="fr-FR" altLang="zh-CN" sz="1500" b="1" dirty="0">
                  <a:latin typeface="Calibri" pitchFamily="34" charset="0"/>
                  <a:ea typeface="SimSun" charset="-122"/>
                  <a:cs typeface="Arial" charset="0"/>
                </a:rPr>
                <a:t>fiscale écologique</a:t>
              </a:r>
              <a:endParaRPr lang="fr-FR" sz="1500" b="1" dirty="0">
                <a:latin typeface="Calibri" pitchFamily="34" charset="0"/>
                <a:ea typeface="SimSun" charset="-122"/>
                <a:cs typeface="Arial" charset="0"/>
              </a:endParaRPr>
            </a:p>
          </p:txBody>
        </p:sp>
        <p:sp>
          <p:nvSpPr>
            <p:cNvPr id="37" name="Oval 75"/>
            <p:cNvSpPr>
              <a:spLocks noChangeArrowheads="1"/>
            </p:cNvSpPr>
            <p:nvPr/>
          </p:nvSpPr>
          <p:spPr bwMode="auto">
            <a:xfrm>
              <a:off x="7407275" y="1905000"/>
              <a:ext cx="1736725" cy="1581150"/>
            </a:xfrm>
            <a:prstGeom prst="ellipse">
              <a:avLst/>
            </a:prstGeom>
            <a:solidFill>
              <a:srgbClr val="D9D9C5"/>
            </a:solidFill>
            <a:ln w="38100">
              <a:noFill/>
              <a:round/>
              <a:headEnd/>
              <a:tailEnd/>
            </a:ln>
          </p:spPr>
          <p:txBody>
            <a:bodyPr anchor="ctr"/>
            <a:lstStyle/>
            <a:p>
              <a:pPr>
                <a:defRPr/>
              </a:pPr>
              <a:r>
                <a:rPr lang="fr-FR" sz="1600" b="1" dirty="0">
                  <a:latin typeface="Calibri" pitchFamily="34" charset="0"/>
                </a:rPr>
                <a:t>Cadre de dépenses à moyen terme</a:t>
              </a:r>
              <a:endParaRPr lang="en-US" sz="1600" b="1" dirty="0">
                <a:latin typeface="Calibri" pitchFamily="34" charset="0"/>
              </a:endParaRPr>
            </a:p>
            <a:p>
              <a:pPr>
                <a:defRPr/>
              </a:pPr>
              <a:endParaRPr lang="en-US" sz="1600" b="1" dirty="0">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9"/>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2531"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2532"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22533"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22534" name="Text Box 6"/>
          <p:cNvSpPr txBox="1">
            <a:spLocks noChangeArrowheads="1"/>
          </p:cNvSpPr>
          <p:nvPr/>
        </p:nvSpPr>
        <p:spPr bwMode="auto">
          <a:xfrm>
            <a:off x="2576513" y="517525"/>
            <a:ext cx="5480050"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BSE et secteurs de développement</a:t>
            </a:r>
            <a:endParaRPr lang="en-US" sz="2400" b="1">
              <a:solidFill>
                <a:srgbClr val="993300"/>
              </a:solidFill>
            </a:endParaRPr>
          </a:p>
          <a:p>
            <a:pPr algn="l" eaLnBrk="1" hangingPunct="1">
              <a:spcBef>
                <a:spcPct val="50000"/>
              </a:spcBef>
              <a:buFont typeface="Wingdings" pitchFamily="2" charset="2"/>
              <a:buNone/>
            </a:pPr>
            <a:endParaRPr lang="en-US" sz="2400">
              <a:solidFill>
                <a:srgbClr val="993300"/>
              </a:solidFill>
            </a:endParaRPr>
          </a:p>
        </p:txBody>
      </p:sp>
      <p:sp>
        <p:nvSpPr>
          <p:cNvPr id="22535"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2536"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2537" name="Rectangle 24"/>
          <p:cNvSpPr>
            <a:spLocks noChangeArrowheads="1"/>
          </p:cNvSpPr>
          <p:nvPr/>
        </p:nvSpPr>
        <p:spPr bwMode="auto">
          <a:xfrm>
            <a:off x="1638300" y="1147763"/>
            <a:ext cx="7308850" cy="456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en-US" sz="2800" dirty="0">
                <a:latin typeface="Calibri" pitchFamily="34" charset="0"/>
              </a:rPr>
              <a:t> </a:t>
            </a:r>
            <a:r>
              <a:rPr lang="fr-FR" altLang="zh-CN" sz="2800" dirty="0">
                <a:latin typeface="Calibri" pitchFamily="34" charset="0"/>
                <a:ea typeface="SimSun" charset="-122"/>
              </a:rPr>
              <a:t>Quelles sont les </a:t>
            </a:r>
            <a:r>
              <a:rPr lang="fr-FR" altLang="zh-CN" sz="2800" b="1" dirty="0">
                <a:latin typeface="Calibri" pitchFamily="34" charset="0"/>
                <a:ea typeface="SimSun" charset="-122"/>
              </a:rPr>
              <a:t>interactions</a:t>
            </a:r>
            <a:r>
              <a:rPr lang="fr-FR" altLang="zh-CN" sz="2800" dirty="0">
                <a:latin typeface="Calibri" pitchFamily="34" charset="0"/>
                <a:ea typeface="SimSun" charset="-122"/>
              </a:rPr>
              <a:t>, les </a:t>
            </a:r>
            <a:r>
              <a:rPr lang="fr-FR" altLang="zh-CN" sz="2800" dirty="0" smtClean="0">
                <a:latin typeface="Calibri" pitchFamily="34" charset="0"/>
                <a:ea typeface="SimSun" charset="-122"/>
              </a:rPr>
              <a:t>impacts et </a:t>
            </a:r>
            <a:r>
              <a:rPr lang="fr-FR" altLang="zh-CN" sz="2800" dirty="0">
                <a:latin typeface="Calibri" pitchFamily="34" charset="0"/>
                <a:ea typeface="SimSun" charset="-122"/>
              </a:rPr>
              <a:t>la </a:t>
            </a:r>
            <a:r>
              <a:rPr lang="fr-FR" altLang="zh-CN" sz="2800" b="1" dirty="0">
                <a:latin typeface="Calibri" pitchFamily="34" charset="0"/>
                <a:ea typeface="SimSun" charset="-122"/>
              </a:rPr>
              <a:t>dépendance</a:t>
            </a:r>
            <a:r>
              <a:rPr lang="fr-FR" altLang="zh-CN" sz="2800" dirty="0">
                <a:latin typeface="Calibri" pitchFamily="34" charset="0"/>
                <a:ea typeface="SimSun" charset="-122"/>
              </a:rPr>
              <a:t> des secteurs socio-économiques </a:t>
            </a:r>
            <a:r>
              <a:rPr lang="fr-FR" altLang="zh-CN" sz="2800" dirty="0" smtClean="0">
                <a:latin typeface="Calibri" pitchFamily="34" charset="0"/>
                <a:ea typeface="SimSun" charset="-122"/>
              </a:rPr>
              <a:t>au niveau des </a:t>
            </a:r>
            <a:r>
              <a:rPr lang="fr-FR" altLang="zh-CN" sz="2800" b="1" dirty="0">
                <a:latin typeface="Calibri" pitchFamily="34" charset="0"/>
                <a:ea typeface="SimSun" charset="-122"/>
              </a:rPr>
              <a:t>biens et services </a:t>
            </a:r>
            <a:r>
              <a:rPr lang="fr-FR" altLang="zh-CN" sz="2800" b="1" dirty="0" err="1" smtClean="0">
                <a:latin typeface="Calibri" pitchFamily="34" charset="0"/>
                <a:ea typeface="SimSun" charset="-122"/>
              </a:rPr>
              <a:t>écosystèmiques</a:t>
            </a:r>
            <a:r>
              <a:rPr lang="fr-FR" altLang="zh-CN" sz="2800" dirty="0">
                <a:latin typeface="Calibri" pitchFamily="34" charset="0"/>
                <a:ea typeface="SimSun" charset="-122"/>
              </a:rPr>
              <a:t>?</a:t>
            </a:r>
          </a:p>
          <a:p>
            <a:pPr algn="l">
              <a:buFont typeface="Wingdings" pitchFamily="2" charset="2"/>
              <a:buChar char="§"/>
            </a:pPr>
            <a:endParaRPr lang="fr-FR" altLang="zh-CN" sz="2800" dirty="0">
              <a:latin typeface="Calibri" pitchFamily="34" charset="0"/>
              <a:ea typeface="SimSun" charset="-122"/>
            </a:endParaRPr>
          </a:p>
          <a:p>
            <a:pPr algn="l">
              <a:buFont typeface="Wingdings" pitchFamily="2" charset="2"/>
              <a:buChar char="§"/>
            </a:pPr>
            <a:endParaRPr lang="fr-FR" altLang="zh-CN" sz="2800" dirty="0">
              <a:latin typeface="Calibri" pitchFamily="34" charset="0"/>
              <a:ea typeface="SimSun" charset="-122"/>
            </a:endParaRPr>
          </a:p>
          <a:p>
            <a:pPr algn="l">
              <a:buFont typeface="Wingdings" pitchFamily="2" charset="2"/>
              <a:buChar char="§"/>
            </a:pPr>
            <a:r>
              <a:rPr lang="fr-FR" altLang="zh-CN" sz="2800" dirty="0">
                <a:latin typeface="Calibri" pitchFamily="34" charset="0"/>
                <a:ea typeface="SimSun" charset="-122"/>
              </a:rPr>
              <a:t>  </a:t>
            </a:r>
            <a:r>
              <a:rPr lang="fr-FR" altLang="zh-CN" sz="2800" dirty="0" smtClean="0">
                <a:latin typeface="Calibri" pitchFamily="34" charset="0"/>
                <a:ea typeface="SimSun" charset="-122"/>
              </a:rPr>
              <a:t>Comment les </a:t>
            </a:r>
            <a:r>
              <a:rPr lang="fr-FR" altLang="zh-CN" sz="2800" dirty="0">
                <a:latin typeface="Calibri" pitchFamily="34" charset="0"/>
                <a:ea typeface="SimSun" charset="-122"/>
              </a:rPr>
              <a:t>BSE </a:t>
            </a:r>
            <a:r>
              <a:rPr lang="fr-FR" altLang="zh-CN" sz="2800" b="1" dirty="0" smtClean="0">
                <a:latin typeface="Calibri" pitchFamily="34" charset="0"/>
                <a:ea typeface="SimSun" charset="-122"/>
              </a:rPr>
              <a:t>peuvent-ils </a:t>
            </a:r>
            <a:r>
              <a:rPr lang="fr-FR" altLang="zh-CN" sz="2800" b="1" dirty="0">
                <a:latin typeface="Calibri" pitchFamily="34" charset="0"/>
                <a:ea typeface="SimSun" charset="-122"/>
              </a:rPr>
              <a:t>contribuer au développement</a:t>
            </a:r>
            <a:r>
              <a:rPr lang="fr-FR" altLang="zh-CN" sz="2800" dirty="0">
                <a:latin typeface="Calibri" pitchFamily="34" charset="0"/>
                <a:ea typeface="SimSun" charset="-122"/>
              </a:rPr>
              <a:t> économique </a:t>
            </a:r>
            <a:r>
              <a:rPr lang="fr-FR" altLang="zh-CN" sz="2800" dirty="0" smtClean="0">
                <a:latin typeface="Calibri" pitchFamily="34" charset="0"/>
                <a:ea typeface="SimSun" charset="-122"/>
              </a:rPr>
              <a:t>durable? À </a:t>
            </a:r>
            <a:r>
              <a:rPr lang="fr-FR" altLang="zh-CN" sz="2800" dirty="0">
                <a:latin typeface="Calibri" pitchFamily="34" charset="0"/>
                <a:ea typeface="SimSun" charset="-122"/>
              </a:rPr>
              <a:t>une </a:t>
            </a:r>
            <a:r>
              <a:rPr lang="fr-FR" altLang="zh-CN" sz="2800" dirty="0" smtClean="0">
                <a:latin typeface="Calibri" pitchFamily="34" charset="0"/>
                <a:ea typeface="SimSun" charset="-122"/>
              </a:rPr>
              <a:t>atténuation de </a:t>
            </a:r>
            <a:r>
              <a:rPr lang="fr-FR" altLang="zh-CN" sz="2800" dirty="0">
                <a:latin typeface="Calibri" pitchFamily="34" charset="0"/>
                <a:ea typeface="SimSun" charset="-122"/>
              </a:rPr>
              <a:t>la </a:t>
            </a:r>
            <a:r>
              <a:rPr lang="fr-FR" altLang="zh-CN" sz="2800" dirty="0" smtClean="0">
                <a:latin typeface="Calibri" pitchFamily="34" charset="0"/>
                <a:ea typeface="SimSun" charset="-122"/>
              </a:rPr>
              <a:t>pauvreté? À </a:t>
            </a:r>
            <a:r>
              <a:rPr lang="fr-FR" altLang="zh-CN" sz="2800" dirty="0">
                <a:latin typeface="Calibri" pitchFamily="34" charset="0"/>
                <a:ea typeface="SimSun" charset="-122"/>
              </a:rPr>
              <a:t>la </a:t>
            </a:r>
            <a:r>
              <a:rPr lang="fr-FR" altLang="zh-CN" sz="2800" dirty="0" smtClean="0">
                <a:latin typeface="Calibri" pitchFamily="34" charset="0"/>
                <a:ea typeface="SimSun" charset="-122"/>
              </a:rPr>
              <a:t>résilience face aux changements climatiques ou autres désastres naturels ? À la réduction de ces menaces?</a:t>
            </a:r>
            <a:endParaRPr lang="en-US" sz="2800" dirty="0">
              <a:latin typeface="Calibri" pitchFamily="34" charset="0"/>
            </a:endParaRPr>
          </a:p>
        </p:txBody>
      </p:sp>
      <p:sp>
        <p:nvSpPr>
          <p:cNvPr id="22538" name="Text Box 313"/>
          <p:cNvSpPr txBox="1">
            <a:spLocks noChangeArrowheads="1"/>
          </p:cNvSpPr>
          <p:nvPr/>
        </p:nvSpPr>
        <p:spPr bwMode="auto">
          <a:xfrm rot="-5400000">
            <a:off x="-1815306" y="3007519"/>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BSE et secteurs de développement</a:t>
            </a:r>
          </a:p>
        </p:txBody>
      </p:sp>
      <p:sp>
        <p:nvSpPr>
          <p:cNvPr id="2253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2254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2541" name="Text Box 34"/>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1/12</a:t>
            </a:r>
          </a:p>
        </p:txBody>
      </p:sp>
      <p:sp>
        <p:nvSpPr>
          <p:cNvPr id="22542" name="Control 11"/>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1"/>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3555"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3556"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23557"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23558" name="Text Box 6"/>
          <p:cNvSpPr txBox="1">
            <a:spLocks noChangeArrowheads="1"/>
          </p:cNvSpPr>
          <p:nvPr/>
        </p:nvSpPr>
        <p:spPr bwMode="auto">
          <a:xfrm>
            <a:off x="2576513" y="339725"/>
            <a:ext cx="568642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Secteurs de développement et BSE</a:t>
            </a:r>
          </a:p>
          <a:p>
            <a:pPr algn="l" eaLnBrk="1" hangingPunct="1">
              <a:spcBef>
                <a:spcPct val="50000"/>
              </a:spcBef>
              <a:buFont typeface="Wingdings" pitchFamily="2" charset="2"/>
              <a:buNone/>
            </a:pPr>
            <a:endParaRPr lang="fr-FR" sz="2400">
              <a:solidFill>
                <a:srgbClr val="993300"/>
              </a:solidFill>
            </a:endParaRPr>
          </a:p>
        </p:txBody>
      </p:sp>
      <p:sp>
        <p:nvSpPr>
          <p:cNvPr id="23559"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3560"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3561" name="Rectangle 10"/>
          <p:cNvSpPr>
            <a:spLocks noChangeArrowheads="1"/>
          </p:cNvSpPr>
          <p:nvPr/>
        </p:nvSpPr>
        <p:spPr bwMode="auto">
          <a:xfrm>
            <a:off x="1812925" y="5391150"/>
            <a:ext cx="64325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fr-FR" sz="1900">
              <a:latin typeface="Calibri" pitchFamily="34" charset="0"/>
            </a:endParaRPr>
          </a:p>
        </p:txBody>
      </p:sp>
      <p:sp>
        <p:nvSpPr>
          <p:cNvPr id="295947" name="Rectangle 11"/>
          <p:cNvSpPr>
            <a:spLocks noChangeArrowheads="1"/>
          </p:cNvSpPr>
          <p:nvPr/>
        </p:nvSpPr>
        <p:spPr bwMode="auto">
          <a:xfrm>
            <a:off x="1423988" y="4675188"/>
            <a:ext cx="66960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Char char="ü"/>
            </a:pPr>
            <a:r>
              <a:rPr lang="fr-FR" sz="2000">
                <a:latin typeface="Calibri" pitchFamily="34" charset="0"/>
              </a:rPr>
              <a:t> Identifier les principaux BSE;</a:t>
            </a:r>
          </a:p>
          <a:p>
            <a:pPr algn="l">
              <a:buFont typeface="Wingdings" pitchFamily="2" charset="2"/>
              <a:buChar char="ü"/>
            </a:pPr>
            <a:r>
              <a:rPr lang="fr-FR" sz="2000">
                <a:latin typeface="Calibri" pitchFamily="34" charset="0"/>
              </a:rPr>
              <a:t> Équilibrer la distribution et l’accès au BSE;</a:t>
            </a:r>
          </a:p>
          <a:p>
            <a:pPr algn="l">
              <a:buFont typeface="Wingdings" pitchFamily="2" charset="2"/>
              <a:buChar char="ü"/>
            </a:pPr>
            <a:r>
              <a:rPr lang="fr-FR" sz="2000">
                <a:latin typeface="Calibri" pitchFamily="34" charset="0"/>
              </a:rPr>
              <a:t> Réduire l'empreinte écologique;</a:t>
            </a:r>
          </a:p>
          <a:p>
            <a:pPr algn="l">
              <a:buFont typeface="Wingdings" pitchFamily="2" charset="2"/>
              <a:buChar char="ü"/>
            </a:pPr>
            <a:r>
              <a:rPr lang="fr-FR" sz="2000">
                <a:latin typeface="Calibri" pitchFamily="34" charset="0"/>
              </a:rPr>
              <a:t>Améliorer l'efficacité de la consommation sectorielle au niveau de l’usage des BSE.</a:t>
            </a:r>
            <a:endParaRPr lang="en-US" sz="2000">
              <a:latin typeface="Calibri" pitchFamily="34" charset="0"/>
            </a:endParaRPr>
          </a:p>
        </p:txBody>
      </p:sp>
      <p:grpSp>
        <p:nvGrpSpPr>
          <p:cNvPr id="23563" name="Group 33"/>
          <p:cNvGrpSpPr>
            <a:grpSpLocks/>
          </p:cNvGrpSpPr>
          <p:nvPr/>
        </p:nvGrpSpPr>
        <p:grpSpPr bwMode="auto">
          <a:xfrm>
            <a:off x="1466850" y="1836738"/>
            <a:ext cx="7065963" cy="2211387"/>
            <a:chOff x="924" y="1544"/>
            <a:chExt cx="4451" cy="1393"/>
          </a:xfrm>
        </p:grpSpPr>
        <p:pic>
          <p:nvPicPr>
            <p:cNvPr id="23573" name="Picture 12" descr="tre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2" y="1602"/>
              <a:ext cx="1682" cy="1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74" name="Rectangle 13"/>
            <p:cNvSpPr>
              <a:spLocks noChangeArrowheads="1"/>
            </p:cNvSpPr>
            <p:nvPr/>
          </p:nvSpPr>
          <p:spPr bwMode="auto">
            <a:xfrm>
              <a:off x="4615" y="2393"/>
              <a:ext cx="760"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b="1">
                  <a:latin typeface="Calibri" pitchFamily="34" charset="0"/>
                </a:rPr>
                <a:t>Agriculture</a:t>
              </a:r>
            </a:p>
          </p:txBody>
        </p:sp>
        <p:sp>
          <p:nvSpPr>
            <p:cNvPr id="23575" name="Rectangle 14"/>
            <p:cNvSpPr>
              <a:spLocks noChangeArrowheads="1"/>
            </p:cNvSpPr>
            <p:nvPr/>
          </p:nvSpPr>
          <p:spPr bwMode="auto">
            <a:xfrm>
              <a:off x="4513" y="1547"/>
              <a:ext cx="760"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b="1">
                  <a:latin typeface="Calibri" pitchFamily="34" charset="0"/>
                </a:rPr>
                <a:t>Industries</a:t>
              </a:r>
            </a:p>
            <a:p>
              <a:endParaRPr lang="en-US" sz="1200"/>
            </a:p>
          </p:txBody>
        </p:sp>
        <p:sp>
          <p:nvSpPr>
            <p:cNvPr id="23576" name="Rectangle 16"/>
            <p:cNvSpPr>
              <a:spLocks noChangeArrowheads="1"/>
            </p:cNvSpPr>
            <p:nvPr/>
          </p:nvSpPr>
          <p:spPr bwMode="auto">
            <a:xfrm>
              <a:off x="962" y="1544"/>
              <a:ext cx="760"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b="1">
                  <a:latin typeface="Calibri" pitchFamily="34" charset="0"/>
                </a:rPr>
                <a:t>Santé</a:t>
              </a:r>
            </a:p>
          </p:txBody>
        </p:sp>
        <p:sp>
          <p:nvSpPr>
            <p:cNvPr id="23577" name="Rectangle 17"/>
            <p:cNvSpPr>
              <a:spLocks noChangeArrowheads="1"/>
            </p:cNvSpPr>
            <p:nvPr/>
          </p:nvSpPr>
          <p:spPr bwMode="auto">
            <a:xfrm>
              <a:off x="924" y="2384"/>
              <a:ext cx="1063"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rPr>
                <a:t>Autres </a:t>
              </a:r>
              <a:r>
                <a:rPr lang="fr-FR" sz="1600">
                  <a:latin typeface="Calibri" pitchFamily="34" charset="0"/>
                </a:rPr>
                <a:t>(infrastructures, énergie …)</a:t>
              </a:r>
            </a:p>
          </p:txBody>
        </p:sp>
        <p:sp>
          <p:nvSpPr>
            <p:cNvPr id="23578" name="AutoShape 19"/>
            <p:cNvSpPr>
              <a:spLocks noChangeAspect="1" noChangeArrowheads="1"/>
            </p:cNvSpPr>
            <p:nvPr/>
          </p:nvSpPr>
          <p:spPr bwMode="auto">
            <a:xfrm>
              <a:off x="1737" y="1608"/>
              <a:ext cx="691" cy="63"/>
            </a:xfrm>
            <a:prstGeom prst="curvedDownArrow">
              <a:avLst>
                <a:gd name="adj1" fmla="val 219365"/>
                <a:gd name="adj2" fmla="val 438730"/>
                <a:gd name="adj3" fmla="val 33333"/>
              </a:avLst>
            </a:prstGeom>
            <a:solidFill>
              <a:srgbClr val="FF5050"/>
            </a:solidFill>
            <a:ln w="9525">
              <a:solidFill>
                <a:schemeClr val="tx1"/>
              </a:solidFill>
              <a:miter lim="800000"/>
              <a:headEnd/>
              <a:tailEnd/>
            </a:ln>
          </p:spPr>
          <p:txBody>
            <a:bodyPr wrap="none" anchor="ctr"/>
            <a:lstStyle/>
            <a:p>
              <a:endParaRPr lang="en-CA"/>
            </a:p>
          </p:txBody>
        </p:sp>
        <p:sp>
          <p:nvSpPr>
            <p:cNvPr id="23579" name="AutoShape 20"/>
            <p:cNvSpPr>
              <a:spLocks noChangeAspect="1" noChangeArrowheads="1"/>
            </p:cNvSpPr>
            <p:nvPr/>
          </p:nvSpPr>
          <p:spPr bwMode="auto">
            <a:xfrm rot="10800000">
              <a:off x="1933" y="1924"/>
              <a:ext cx="754" cy="69"/>
            </a:xfrm>
            <a:prstGeom prst="curvedDownArrow">
              <a:avLst>
                <a:gd name="adj1" fmla="val 218551"/>
                <a:gd name="adj2" fmla="val 437101"/>
                <a:gd name="adj3" fmla="val 33333"/>
              </a:avLst>
            </a:prstGeom>
            <a:solidFill>
              <a:srgbClr val="80D979"/>
            </a:solidFill>
            <a:ln w="9525">
              <a:solidFill>
                <a:schemeClr val="tx1"/>
              </a:solidFill>
              <a:miter lim="800000"/>
              <a:headEnd/>
              <a:tailEnd/>
            </a:ln>
          </p:spPr>
          <p:txBody>
            <a:bodyPr wrap="none" anchor="ctr"/>
            <a:lstStyle/>
            <a:p>
              <a:endParaRPr lang="en-CA"/>
            </a:p>
          </p:txBody>
        </p:sp>
        <p:sp>
          <p:nvSpPr>
            <p:cNvPr id="23580" name="AutoShape 21"/>
            <p:cNvSpPr>
              <a:spLocks noChangeAspect="1" noChangeArrowheads="1"/>
            </p:cNvSpPr>
            <p:nvPr/>
          </p:nvSpPr>
          <p:spPr bwMode="auto">
            <a:xfrm>
              <a:off x="1731" y="2434"/>
              <a:ext cx="691" cy="63"/>
            </a:xfrm>
            <a:prstGeom prst="curvedDownArrow">
              <a:avLst>
                <a:gd name="adj1" fmla="val 219365"/>
                <a:gd name="adj2" fmla="val 438730"/>
                <a:gd name="adj3" fmla="val 33333"/>
              </a:avLst>
            </a:prstGeom>
            <a:solidFill>
              <a:srgbClr val="FF5050"/>
            </a:solidFill>
            <a:ln w="9525">
              <a:solidFill>
                <a:schemeClr val="tx1"/>
              </a:solidFill>
              <a:miter lim="800000"/>
              <a:headEnd/>
              <a:tailEnd/>
            </a:ln>
          </p:spPr>
          <p:txBody>
            <a:bodyPr wrap="none" anchor="ctr"/>
            <a:lstStyle/>
            <a:p>
              <a:endParaRPr lang="en-CA"/>
            </a:p>
          </p:txBody>
        </p:sp>
        <p:sp>
          <p:nvSpPr>
            <p:cNvPr id="23581" name="AutoShape 22"/>
            <p:cNvSpPr>
              <a:spLocks noChangeAspect="1" noChangeArrowheads="1"/>
            </p:cNvSpPr>
            <p:nvPr/>
          </p:nvSpPr>
          <p:spPr bwMode="auto">
            <a:xfrm rot="10800000">
              <a:off x="2054" y="2706"/>
              <a:ext cx="685" cy="63"/>
            </a:xfrm>
            <a:prstGeom prst="curvedDownArrow">
              <a:avLst>
                <a:gd name="adj1" fmla="val 217460"/>
                <a:gd name="adj2" fmla="val 434921"/>
                <a:gd name="adj3" fmla="val 33333"/>
              </a:avLst>
            </a:prstGeom>
            <a:solidFill>
              <a:srgbClr val="80D979"/>
            </a:solidFill>
            <a:ln w="9525">
              <a:solidFill>
                <a:schemeClr val="tx1"/>
              </a:solidFill>
              <a:miter lim="800000"/>
              <a:headEnd/>
              <a:tailEnd/>
            </a:ln>
          </p:spPr>
          <p:txBody>
            <a:bodyPr wrap="none" anchor="ctr"/>
            <a:lstStyle/>
            <a:p>
              <a:endParaRPr lang="en-CA"/>
            </a:p>
          </p:txBody>
        </p:sp>
        <p:sp>
          <p:nvSpPr>
            <p:cNvPr id="23582" name="AutoShape 23"/>
            <p:cNvSpPr>
              <a:spLocks noChangeAspect="1" noChangeArrowheads="1"/>
            </p:cNvSpPr>
            <p:nvPr/>
          </p:nvSpPr>
          <p:spPr bwMode="auto">
            <a:xfrm rot="10800000">
              <a:off x="3492" y="1858"/>
              <a:ext cx="685" cy="63"/>
            </a:xfrm>
            <a:prstGeom prst="curvedDownArrow">
              <a:avLst>
                <a:gd name="adj1" fmla="val 217460"/>
                <a:gd name="adj2" fmla="val 434921"/>
                <a:gd name="adj3" fmla="val 33333"/>
              </a:avLst>
            </a:prstGeom>
            <a:solidFill>
              <a:srgbClr val="FF5050"/>
            </a:solidFill>
            <a:ln w="9525">
              <a:solidFill>
                <a:schemeClr val="tx1"/>
              </a:solidFill>
              <a:miter lim="800000"/>
              <a:headEnd/>
              <a:tailEnd/>
            </a:ln>
          </p:spPr>
          <p:txBody>
            <a:bodyPr wrap="none" anchor="ctr"/>
            <a:lstStyle/>
            <a:p>
              <a:endParaRPr lang="en-CA"/>
            </a:p>
          </p:txBody>
        </p:sp>
        <p:sp>
          <p:nvSpPr>
            <p:cNvPr id="23583" name="AutoShape 24"/>
            <p:cNvSpPr>
              <a:spLocks noChangeAspect="1" noChangeArrowheads="1"/>
            </p:cNvSpPr>
            <p:nvPr/>
          </p:nvSpPr>
          <p:spPr bwMode="auto">
            <a:xfrm>
              <a:off x="3769" y="1608"/>
              <a:ext cx="564" cy="52"/>
            </a:xfrm>
            <a:prstGeom prst="curvedDownArrow">
              <a:avLst>
                <a:gd name="adj1" fmla="val 216923"/>
                <a:gd name="adj2" fmla="val 433846"/>
                <a:gd name="adj3" fmla="val 33333"/>
              </a:avLst>
            </a:prstGeom>
            <a:solidFill>
              <a:srgbClr val="80D979"/>
            </a:solidFill>
            <a:ln w="9525">
              <a:solidFill>
                <a:schemeClr val="tx1"/>
              </a:solidFill>
              <a:miter lim="800000"/>
              <a:headEnd/>
              <a:tailEnd/>
            </a:ln>
          </p:spPr>
          <p:txBody>
            <a:bodyPr wrap="none" anchor="ctr"/>
            <a:lstStyle/>
            <a:p>
              <a:endParaRPr lang="en-CA"/>
            </a:p>
          </p:txBody>
        </p:sp>
      </p:grpSp>
      <p:sp>
        <p:nvSpPr>
          <p:cNvPr id="23564" name="Text Box 313"/>
          <p:cNvSpPr txBox="1">
            <a:spLocks noChangeArrowheads="1"/>
          </p:cNvSpPr>
          <p:nvPr/>
        </p:nvSpPr>
        <p:spPr bwMode="auto">
          <a:xfrm rot="-5400000">
            <a:off x="-1815306" y="3007519"/>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BSE et secteurs de développement</a:t>
            </a:r>
            <a:endParaRPr lang="en-US" sz="2400" b="1">
              <a:solidFill>
                <a:schemeClr val="bg1"/>
              </a:solidFill>
              <a:latin typeface="Calibri" pitchFamily="34" charset="0"/>
            </a:endParaRPr>
          </a:p>
        </p:txBody>
      </p:sp>
      <p:sp>
        <p:nvSpPr>
          <p:cNvPr id="295970" name="Text Box 34"/>
          <p:cNvSpPr txBox="1">
            <a:spLocks noChangeArrowheads="1"/>
          </p:cNvSpPr>
          <p:nvPr/>
        </p:nvSpPr>
        <p:spPr bwMode="auto">
          <a:xfrm>
            <a:off x="1450975" y="4035425"/>
            <a:ext cx="75787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latin typeface="Calibri" pitchFamily="34" charset="0"/>
              </a:rPr>
              <a:t>Les activités de développement ont des impacts et des besoins différents concernant les biens et services écosystémiques. Pour chaque secteur il faut:</a:t>
            </a:r>
            <a:endParaRPr lang="en-US" b="1">
              <a:latin typeface="Calibri" pitchFamily="34" charset="0"/>
            </a:endParaRPr>
          </a:p>
        </p:txBody>
      </p:sp>
      <p:sp>
        <p:nvSpPr>
          <p:cNvPr id="2356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356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23568" name="Text Box 37"/>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2/12</a:t>
            </a:r>
          </a:p>
        </p:txBody>
      </p:sp>
      <p:sp>
        <p:nvSpPr>
          <p:cNvPr id="23569" name="AutoShape 23"/>
          <p:cNvSpPr>
            <a:spLocks noChangeAspect="1" noChangeArrowheads="1"/>
          </p:cNvSpPr>
          <p:nvPr/>
        </p:nvSpPr>
        <p:spPr bwMode="auto">
          <a:xfrm rot="10800000">
            <a:off x="5584825" y="3859213"/>
            <a:ext cx="1087438" cy="100012"/>
          </a:xfrm>
          <a:prstGeom prst="curvedDownArrow">
            <a:avLst>
              <a:gd name="adj1" fmla="val 217462"/>
              <a:gd name="adj2" fmla="val 434923"/>
              <a:gd name="adj3" fmla="val 33333"/>
            </a:avLst>
          </a:prstGeom>
          <a:solidFill>
            <a:srgbClr val="FF5050"/>
          </a:solidFill>
          <a:ln w="9525">
            <a:solidFill>
              <a:schemeClr val="tx1"/>
            </a:solidFill>
            <a:miter lim="800000"/>
            <a:headEnd/>
            <a:tailEnd/>
          </a:ln>
        </p:spPr>
        <p:txBody>
          <a:bodyPr wrap="none" anchor="ctr"/>
          <a:lstStyle/>
          <a:p>
            <a:endParaRPr lang="en-CA"/>
          </a:p>
        </p:txBody>
      </p:sp>
      <p:sp>
        <p:nvSpPr>
          <p:cNvPr id="23570" name="AutoShape 24"/>
          <p:cNvSpPr>
            <a:spLocks noChangeAspect="1" noChangeArrowheads="1"/>
          </p:cNvSpPr>
          <p:nvPr/>
        </p:nvSpPr>
        <p:spPr bwMode="auto">
          <a:xfrm>
            <a:off x="6135688" y="3462338"/>
            <a:ext cx="895350" cy="82550"/>
          </a:xfrm>
          <a:prstGeom prst="curvedDownArrow">
            <a:avLst>
              <a:gd name="adj1" fmla="val 216923"/>
              <a:gd name="adj2" fmla="val 433846"/>
              <a:gd name="adj3" fmla="val 33333"/>
            </a:avLst>
          </a:prstGeom>
          <a:solidFill>
            <a:srgbClr val="80D979"/>
          </a:solidFill>
          <a:ln w="9525">
            <a:solidFill>
              <a:schemeClr val="tx1"/>
            </a:solidFill>
            <a:miter lim="800000"/>
            <a:headEnd/>
            <a:tailEnd/>
          </a:ln>
        </p:spPr>
        <p:txBody>
          <a:bodyPr wrap="none" anchor="ctr"/>
          <a:lstStyle/>
          <a:p>
            <a:endParaRPr lang="en-CA"/>
          </a:p>
        </p:txBody>
      </p:sp>
      <p:sp>
        <p:nvSpPr>
          <p:cNvPr id="23571" name="TextBox 31"/>
          <p:cNvSpPr txBox="1">
            <a:spLocks noChangeArrowheads="1"/>
          </p:cNvSpPr>
          <p:nvPr/>
        </p:nvSpPr>
        <p:spPr bwMode="auto">
          <a:xfrm>
            <a:off x="5927725" y="1671638"/>
            <a:ext cx="13398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CA" sz="1600">
                <a:latin typeface="Calibri" pitchFamily="34" charset="0"/>
                <a:cs typeface="Calibri" pitchFamily="34" charset="0"/>
              </a:rPr>
              <a:t>Bénéfices</a:t>
            </a:r>
          </a:p>
        </p:txBody>
      </p:sp>
      <p:sp>
        <p:nvSpPr>
          <p:cNvPr id="23572" name="TextBox 32"/>
          <p:cNvSpPr txBox="1">
            <a:spLocks noChangeArrowheads="1"/>
          </p:cNvSpPr>
          <p:nvPr/>
        </p:nvSpPr>
        <p:spPr bwMode="auto">
          <a:xfrm>
            <a:off x="5513388" y="2044700"/>
            <a:ext cx="13398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CA" sz="1600">
                <a:latin typeface="Calibri" pitchFamily="34" charset="0"/>
                <a:cs typeface="Calibri" pitchFamily="34" charset="0"/>
              </a:rPr>
              <a:t>Impacts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597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295947"/>
                                        </p:tgtEl>
                                        <p:attrNameLst>
                                          <p:attrName>style.visibility</p:attrName>
                                        </p:attrNameLst>
                                      </p:cBhvr>
                                      <p:to>
                                        <p:strVal val="visible"/>
                                      </p:to>
                                    </p:set>
                                    <p:animEffect transition="in" filter="blinds(horizontal)">
                                      <p:cBhvr>
                                        <p:cTn id="11" dur="500"/>
                                        <p:tgtEl>
                                          <p:spTgt spid="2959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47" grpId="0"/>
      <p:bldP spid="29597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40"/>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4579"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4580"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4581"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4582" name="Text Box 20"/>
          <p:cNvSpPr txBox="1">
            <a:spLocks noChangeArrowheads="1"/>
          </p:cNvSpPr>
          <p:nvPr/>
        </p:nvSpPr>
        <p:spPr bwMode="auto">
          <a:xfrm>
            <a:off x="1020763" y="4349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24583" name="Rectangle 34"/>
          <p:cNvSpPr>
            <a:spLocks noChangeArrowheads="1"/>
          </p:cNvSpPr>
          <p:nvPr/>
        </p:nvSpPr>
        <p:spPr bwMode="auto">
          <a:xfrm>
            <a:off x="495300" y="1587500"/>
            <a:ext cx="6718300"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fr-FR" sz="2000" dirty="0">
                <a:latin typeface="Calibri" pitchFamily="34" charset="0"/>
              </a:rPr>
              <a:t>Les montagnes des </a:t>
            </a:r>
            <a:r>
              <a:rPr lang="fr-FR" sz="2000" dirty="0" err="1">
                <a:latin typeface="Calibri" pitchFamily="34" charset="0"/>
              </a:rPr>
              <a:t>Catskill</a:t>
            </a:r>
            <a:r>
              <a:rPr lang="fr-FR" sz="2000" dirty="0">
                <a:latin typeface="Calibri" pitchFamily="34" charset="0"/>
              </a:rPr>
              <a:t> comme source d’eau potable.</a:t>
            </a:r>
          </a:p>
          <a:p>
            <a:pPr algn="l"/>
            <a:endParaRPr lang="fr-FR" sz="2000" dirty="0">
              <a:latin typeface="Calibri" pitchFamily="34" charset="0"/>
            </a:endParaRPr>
          </a:p>
          <a:p>
            <a:pPr algn="l"/>
            <a:r>
              <a:rPr lang="fr-FR" sz="2000" dirty="0">
                <a:latin typeface="Calibri" pitchFamily="34" charset="0"/>
              </a:rPr>
              <a:t>La ville de New York a dépensé 1 milliard </a:t>
            </a:r>
            <a:r>
              <a:rPr lang="fr-FR" sz="2000" dirty="0" smtClean="0">
                <a:latin typeface="Calibri" pitchFamily="34" charset="0"/>
              </a:rPr>
              <a:t>US$ </a:t>
            </a:r>
            <a:r>
              <a:rPr lang="fr-FR" sz="2000" dirty="0">
                <a:latin typeface="Calibri" pitchFamily="34" charset="0"/>
              </a:rPr>
              <a:t>pour la restauration écologique et la protection du bassin versant dans les montagnes </a:t>
            </a:r>
            <a:r>
              <a:rPr lang="fr-FR" sz="2000" dirty="0" err="1">
                <a:latin typeface="Calibri" pitchFamily="34" charset="0"/>
              </a:rPr>
              <a:t>Catskill</a:t>
            </a:r>
            <a:r>
              <a:rPr lang="fr-FR" sz="2000" dirty="0">
                <a:latin typeface="Calibri" pitchFamily="34" charset="0"/>
              </a:rPr>
              <a:t>. Cet investissement permet d’avoir un accès à une eau potable à un prix moins élevé, par rapport aux 8 milliards US$ qu’aurait coûté la construction d’un système de filtration des eaux, sans compter les quelques 300 à 500 millions US$ annuel nécessaires pour les coûts de fonctionnement.</a:t>
            </a:r>
          </a:p>
        </p:txBody>
      </p:sp>
      <p:sp>
        <p:nvSpPr>
          <p:cNvPr id="24584" name="Text Box 36"/>
          <p:cNvSpPr txBox="1">
            <a:spLocks noChangeArrowheads="1"/>
          </p:cNvSpPr>
          <p:nvPr/>
        </p:nvSpPr>
        <p:spPr bwMode="auto">
          <a:xfrm>
            <a:off x="495300" y="4610100"/>
            <a:ext cx="18478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1200">
                <a:latin typeface="Calibri" pitchFamily="34" charset="0"/>
              </a:rPr>
              <a:t>Source: </a:t>
            </a:r>
            <a:r>
              <a:rPr lang="en-US" altLang="zh-CN" sz="1200">
                <a:latin typeface="Calibri" pitchFamily="34" charset="0"/>
                <a:ea typeface="SimSun" charset="-122"/>
              </a:rPr>
              <a:t>UNEP</a:t>
            </a:r>
            <a:endParaRPr lang="en-US" sz="1200">
              <a:latin typeface="Calibri" pitchFamily="34" charset="0"/>
            </a:endParaRPr>
          </a:p>
        </p:txBody>
      </p:sp>
      <p:sp>
        <p:nvSpPr>
          <p:cNvPr id="24585" name="Text Box 313"/>
          <p:cNvSpPr txBox="1">
            <a:spLocks noChangeArrowheads="1"/>
          </p:cNvSpPr>
          <p:nvPr/>
        </p:nvSpPr>
        <p:spPr bwMode="auto">
          <a:xfrm rot="5400000">
            <a:off x="6298406" y="29217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BSE et secteurs de développement</a:t>
            </a:r>
            <a:endParaRPr lang="en-US" sz="2400" b="1">
              <a:solidFill>
                <a:schemeClr val="bg1"/>
              </a:solidFill>
              <a:latin typeface="Calibri" pitchFamily="34" charset="0"/>
            </a:endParaRPr>
          </a:p>
        </p:txBody>
      </p:sp>
      <p:sp>
        <p:nvSpPr>
          <p:cNvPr id="2458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2458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4588" name="Text Box 48"/>
          <p:cNvSpPr txBox="1">
            <a:spLocks noChangeArrowheads="1"/>
          </p:cNvSpPr>
          <p:nvPr/>
        </p:nvSpPr>
        <p:spPr bwMode="auto">
          <a:xfrm>
            <a:off x="3500438" y="0"/>
            <a:ext cx="29702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a:solidFill>
                  <a:srgbClr val="CC3300"/>
                </a:solidFill>
                <a:latin typeface="Calibri" pitchFamily="34" charset="0"/>
              </a:rPr>
              <a:t>Click for more Case Studies </a:t>
            </a:r>
          </a:p>
        </p:txBody>
      </p:sp>
      <p:sp>
        <p:nvSpPr>
          <p:cNvPr id="24589" name="Text Box 49">
            <a:hlinkClick r:id="rId5" action="ppaction://hlinksldjump"/>
          </p:cNvPr>
          <p:cNvSpPr txBox="1">
            <a:spLocks noChangeArrowheads="1"/>
          </p:cNvSpPr>
          <p:nvPr/>
        </p:nvSpPr>
        <p:spPr bwMode="auto">
          <a:xfrm>
            <a:off x="4986338" y="263525"/>
            <a:ext cx="1403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24590" name="Text Box 50">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24591" name="Text Box 14"/>
          <p:cNvSpPr txBox="1">
            <a:spLocks noChangeArrowheads="1"/>
          </p:cNvSpPr>
          <p:nvPr/>
        </p:nvSpPr>
        <p:spPr bwMode="auto">
          <a:xfrm>
            <a:off x="558800" y="825500"/>
            <a:ext cx="7200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i="1">
                <a:solidFill>
                  <a:srgbClr val="545336"/>
                </a:solidFill>
                <a:latin typeface="Calibri" pitchFamily="34" charset="0"/>
              </a:rPr>
              <a:t>Solutions apportées par les écosystèmes vs. des solutions apportées par l’homme (USA)</a:t>
            </a:r>
            <a:r>
              <a:rPr lang="en-US" sz="2000" b="1" i="1">
                <a:solidFill>
                  <a:srgbClr val="545336"/>
                </a:solidFill>
                <a:latin typeface="Calibri" pitchFamily="34" charset="0"/>
              </a:rPr>
              <a:t> </a:t>
            </a:r>
          </a:p>
        </p:txBody>
      </p:sp>
      <p:sp>
        <p:nvSpPr>
          <p:cNvPr id="24592" name="Text Box 52"/>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3/12</a:t>
            </a:r>
          </a:p>
        </p:txBody>
      </p:sp>
      <p:sp>
        <p:nvSpPr>
          <p:cNvPr id="24593" name="Control 32"/>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0"/>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5603"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5604"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25605"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25606" name="Text Box 5"/>
          <p:cNvSpPr txBox="1">
            <a:spLocks noChangeArrowheads="1"/>
          </p:cNvSpPr>
          <p:nvPr/>
        </p:nvSpPr>
        <p:spPr bwMode="auto">
          <a:xfrm>
            <a:off x="1460500" y="1670050"/>
            <a:ext cx="7510463"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Char char="§"/>
            </a:pPr>
            <a:r>
              <a:rPr lang="fr-FR" sz="2200" b="1" dirty="0" smtClean="0">
                <a:latin typeface="Calibri" pitchFamily="34" charset="0"/>
              </a:rPr>
              <a:t> 1,1 </a:t>
            </a:r>
            <a:r>
              <a:rPr lang="fr-FR" sz="2200" b="1" dirty="0">
                <a:latin typeface="Calibri" pitchFamily="34" charset="0"/>
              </a:rPr>
              <a:t>milliard </a:t>
            </a:r>
            <a:r>
              <a:rPr lang="fr-FR" sz="2200" dirty="0">
                <a:latin typeface="Calibri" pitchFamily="34" charset="0"/>
              </a:rPr>
              <a:t>de personnes </a:t>
            </a:r>
            <a:r>
              <a:rPr lang="fr-FR" sz="2200" dirty="0" smtClean="0">
                <a:latin typeface="Calibri" pitchFamily="34" charset="0"/>
              </a:rPr>
              <a:t>sont</a:t>
            </a:r>
            <a:r>
              <a:rPr lang="fr-FR" sz="2200" b="1" dirty="0" smtClean="0">
                <a:latin typeface="Calibri" pitchFamily="34" charset="0"/>
              </a:rPr>
              <a:t> sans </a:t>
            </a:r>
            <a:r>
              <a:rPr lang="fr-FR" sz="2200" b="1" dirty="0">
                <a:latin typeface="Calibri" pitchFamily="34" charset="0"/>
              </a:rPr>
              <a:t>accès à l'eau potable</a:t>
            </a:r>
            <a:r>
              <a:rPr lang="fr-FR" sz="2200" dirty="0">
                <a:latin typeface="Calibri" pitchFamily="34" charset="0"/>
              </a:rPr>
              <a:t>;</a:t>
            </a:r>
          </a:p>
          <a:p>
            <a:pPr algn="l" eaLnBrk="1" hangingPunct="1">
              <a:buFont typeface="Wingdings" pitchFamily="2" charset="2"/>
              <a:buChar char="§"/>
            </a:pPr>
            <a:r>
              <a:rPr lang="fr-FR" sz="2200" dirty="0">
                <a:latin typeface="Calibri" pitchFamily="34" charset="0"/>
              </a:rPr>
              <a:t>  Le </a:t>
            </a:r>
            <a:r>
              <a:rPr lang="fr-FR" sz="2200" b="1" dirty="0">
                <a:latin typeface="Calibri" pitchFamily="34" charset="0"/>
              </a:rPr>
              <a:t>secteur agricole</a:t>
            </a:r>
            <a:r>
              <a:rPr lang="fr-FR" sz="2200" dirty="0">
                <a:latin typeface="Calibri" pitchFamily="34" charset="0"/>
              </a:rPr>
              <a:t> peut représenter jusqu'à </a:t>
            </a:r>
            <a:r>
              <a:rPr lang="fr-FR" sz="2200" b="1" dirty="0">
                <a:latin typeface="Calibri" pitchFamily="34" charset="0"/>
              </a:rPr>
              <a:t>80% de la consommation d'eau d'un pays</a:t>
            </a:r>
            <a:r>
              <a:rPr lang="fr-FR" sz="2200" dirty="0">
                <a:latin typeface="Calibri" pitchFamily="34" charset="0"/>
              </a:rPr>
              <a:t>;</a:t>
            </a:r>
          </a:p>
          <a:p>
            <a:pPr algn="l" eaLnBrk="1" hangingPunct="1">
              <a:buFont typeface="Wingdings" pitchFamily="2" charset="2"/>
              <a:buChar char="§"/>
            </a:pPr>
            <a:r>
              <a:rPr lang="fr-FR" sz="2200" dirty="0">
                <a:latin typeface="Calibri" pitchFamily="34" charset="0"/>
              </a:rPr>
              <a:t>  Le </a:t>
            </a:r>
            <a:r>
              <a:rPr lang="fr-FR" sz="2200" b="1" dirty="0">
                <a:latin typeface="Calibri" pitchFamily="34" charset="0"/>
              </a:rPr>
              <a:t>secteur de l'élevage </a:t>
            </a:r>
            <a:r>
              <a:rPr lang="fr-FR" sz="2200" dirty="0">
                <a:latin typeface="Calibri" pitchFamily="34" charset="0"/>
              </a:rPr>
              <a:t>représente environ </a:t>
            </a:r>
            <a:r>
              <a:rPr lang="fr-FR" sz="2200" b="1" dirty="0">
                <a:latin typeface="Calibri" pitchFamily="34" charset="0"/>
              </a:rPr>
              <a:t>18% des émissions mondiales de GES</a:t>
            </a:r>
            <a:r>
              <a:rPr lang="fr-FR" sz="2200" dirty="0">
                <a:latin typeface="Calibri" pitchFamily="34" charset="0"/>
              </a:rPr>
              <a:t>;</a:t>
            </a:r>
          </a:p>
          <a:p>
            <a:pPr algn="l" eaLnBrk="1" hangingPunct="1">
              <a:buFont typeface="Wingdings" pitchFamily="2" charset="2"/>
              <a:buChar char="§"/>
            </a:pPr>
            <a:r>
              <a:rPr lang="fr-FR" sz="2200" b="1" dirty="0">
                <a:latin typeface="Calibri" pitchFamily="34" charset="0"/>
              </a:rPr>
              <a:t>  13 millions d'hectares </a:t>
            </a:r>
            <a:r>
              <a:rPr lang="fr-FR" sz="2200" dirty="0" smtClean="0">
                <a:latin typeface="Calibri" pitchFamily="34" charset="0"/>
              </a:rPr>
              <a:t>des </a:t>
            </a:r>
            <a:r>
              <a:rPr lang="fr-FR" sz="2200" dirty="0">
                <a:latin typeface="Calibri" pitchFamily="34" charset="0"/>
              </a:rPr>
              <a:t>forêts du monde sont </a:t>
            </a:r>
            <a:r>
              <a:rPr lang="fr-FR" sz="2200" dirty="0" smtClean="0">
                <a:latin typeface="Calibri" pitchFamily="34" charset="0"/>
              </a:rPr>
              <a:t>coupés </a:t>
            </a:r>
            <a:r>
              <a:rPr lang="fr-FR" sz="2200" dirty="0">
                <a:latin typeface="Calibri" pitchFamily="34" charset="0"/>
              </a:rPr>
              <a:t>et </a:t>
            </a:r>
            <a:r>
              <a:rPr lang="fr-FR" sz="2200" dirty="0" smtClean="0">
                <a:latin typeface="Calibri" pitchFamily="34" charset="0"/>
              </a:rPr>
              <a:t>convertis </a:t>
            </a:r>
            <a:r>
              <a:rPr lang="fr-FR" sz="2200" dirty="0">
                <a:latin typeface="Calibri" pitchFamily="34" charset="0"/>
              </a:rPr>
              <a:t>à d'autres usages chaque année;</a:t>
            </a:r>
          </a:p>
          <a:p>
            <a:pPr algn="l" eaLnBrk="1" hangingPunct="1">
              <a:buFont typeface="Wingdings" pitchFamily="2" charset="2"/>
              <a:buChar char="§"/>
            </a:pPr>
            <a:r>
              <a:rPr lang="fr-FR" sz="2200" dirty="0">
                <a:latin typeface="Calibri" pitchFamily="34" charset="0"/>
              </a:rPr>
              <a:t>  </a:t>
            </a:r>
            <a:r>
              <a:rPr lang="fr-FR" sz="2200" b="1" dirty="0">
                <a:latin typeface="Calibri" pitchFamily="34" charset="0"/>
              </a:rPr>
              <a:t>La déforestation </a:t>
            </a:r>
            <a:r>
              <a:rPr lang="fr-FR" sz="2200" dirty="0">
                <a:latin typeface="Calibri" pitchFamily="34" charset="0"/>
              </a:rPr>
              <a:t>et la </a:t>
            </a:r>
            <a:r>
              <a:rPr lang="fr-FR" sz="2200" b="1" dirty="0">
                <a:latin typeface="Calibri" pitchFamily="34" charset="0"/>
              </a:rPr>
              <a:t>dégradation</a:t>
            </a:r>
            <a:r>
              <a:rPr lang="fr-FR" sz="2200" dirty="0">
                <a:latin typeface="Calibri" pitchFamily="34" charset="0"/>
              </a:rPr>
              <a:t> des forêts </a:t>
            </a:r>
            <a:r>
              <a:rPr lang="fr-FR" sz="2200" dirty="0" smtClean="0">
                <a:latin typeface="Calibri" pitchFamily="34" charset="0"/>
              </a:rPr>
              <a:t>constituent la </a:t>
            </a:r>
            <a:r>
              <a:rPr lang="fr-FR" sz="2200" b="1" dirty="0">
                <a:latin typeface="Calibri" pitchFamily="34" charset="0"/>
              </a:rPr>
              <a:t>2ème cause de GES</a:t>
            </a:r>
            <a:r>
              <a:rPr lang="fr-FR" sz="2200" dirty="0">
                <a:latin typeface="Calibri" pitchFamily="34" charset="0"/>
              </a:rPr>
              <a:t>.</a:t>
            </a:r>
          </a:p>
        </p:txBody>
      </p:sp>
      <p:sp>
        <p:nvSpPr>
          <p:cNvPr id="25607" name="Text Box 6"/>
          <p:cNvSpPr txBox="1">
            <a:spLocks noChangeArrowheads="1"/>
          </p:cNvSpPr>
          <p:nvPr/>
        </p:nvSpPr>
        <p:spPr bwMode="auto">
          <a:xfrm>
            <a:off x="2387600" y="496888"/>
            <a:ext cx="6440488" cy="547687"/>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dirty="0">
                <a:solidFill>
                  <a:srgbClr val="993300"/>
                </a:solidFill>
              </a:rPr>
              <a:t>Impacts </a:t>
            </a:r>
            <a:r>
              <a:rPr lang="fr-FR" sz="2400" b="1" dirty="0" smtClean="0">
                <a:solidFill>
                  <a:srgbClr val="993300"/>
                </a:solidFill>
              </a:rPr>
              <a:t>des </a:t>
            </a:r>
            <a:r>
              <a:rPr lang="fr-FR" sz="2400" b="1" dirty="0">
                <a:solidFill>
                  <a:srgbClr val="993300"/>
                </a:solidFill>
              </a:rPr>
              <a:t>secteurs économiques sur les BSE</a:t>
            </a:r>
          </a:p>
        </p:txBody>
      </p:sp>
      <p:sp>
        <p:nvSpPr>
          <p:cNvPr id="25608"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5609"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5610" name="Text Box 29"/>
          <p:cNvSpPr txBox="1">
            <a:spLocks noChangeArrowheads="1"/>
          </p:cNvSpPr>
          <p:nvPr/>
        </p:nvSpPr>
        <p:spPr bwMode="auto">
          <a:xfrm>
            <a:off x="1495425" y="5872163"/>
            <a:ext cx="72151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altLang="zh-CN" sz="1200">
                <a:latin typeface="Calibri" pitchFamily="34" charset="0"/>
                <a:ea typeface="SimSun" charset="-122"/>
              </a:rPr>
              <a:t>Source: FAO n.d.</a:t>
            </a:r>
            <a:endParaRPr lang="en-US" sz="1200">
              <a:latin typeface="Calibri" pitchFamily="34" charset="0"/>
            </a:endParaRPr>
          </a:p>
        </p:txBody>
      </p:sp>
      <p:sp>
        <p:nvSpPr>
          <p:cNvPr id="25611"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25612"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5613" name="Text Box 35"/>
          <p:cNvSpPr txBox="1">
            <a:spLocks noChangeArrowheads="1"/>
          </p:cNvSpPr>
          <p:nvPr/>
        </p:nvSpPr>
        <p:spPr bwMode="auto">
          <a:xfrm>
            <a:off x="6383338" y="938213"/>
            <a:ext cx="26368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CC3300"/>
                </a:solidFill>
                <a:latin typeface="Calibri" pitchFamily="34" charset="0"/>
              </a:rPr>
              <a:t>Pour plus de faits</a:t>
            </a:r>
          </a:p>
        </p:txBody>
      </p:sp>
      <p:sp>
        <p:nvSpPr>
          <p:cNvPr id="25614" name="Text Box 36">
            <a:hlinkClick r:id="rId5" action="ppaction://hlinksldjump"/>
          </p:cNvPr>
          <p:cNvSpPr txBox="1">
            <a:spLocks noChangeArrowheads="1"/>
          </p:cNvSpPr>
          <p:nvPr/>
        </p:nvSpPr>
        <p:spPr bwMode="auto">
          <a:xfrm>
            <a:off x="7567613" y="1235075"/>
            <a:ext cx="1308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25615" name="Text Box 37">
            <a:hlinkClick r:id="rId6" action="ppaction://hlinksldjump"/>
          </p:cNvPr>
          <p:cNvSpPr txBox="1">
            <a:spLocks noChangeArrowheads="1"/>
          </p:cNvSpPr>
          <p:nvPr/>
        </p:nvSpPr>
        <p:spPr bwMode="auto">
          <a:xfrm>
            <a:off x="6586538" y="1233488"/>
            <a:ext cx="1301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25616" name="Text Box 38"/>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4/12</a:t>
            </a:r>
          </a:p>
        </p:txBody>
      </p:sp>
      <p:sp>
        <p:nvSpPr>
          <p:cNvPr id="25617" name="Text Box 313"/>
          <p:cNvSpPr txBox="1">
            <a:spLocks noChangeArrowheads="1"/>
          </p:cNvSpPr>
          <p:nvPr/>
        </p:nvSpPr>
        <p:spPr bwMode="auto">
          <a:xfrm rot="-5400000">
            <a:off x="-1815306" y="3007519"/>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BSE et secteurs de développement</a:t>
            </a:r>
            <a:endParaRPr lang="en-US" sz="2400" b="1">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8"/>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6627"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6628"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26629"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26630" name="Text Box 6"/>
          <p:cNvSpPr txBox="1">
            <a:spLocks noChangeArrowheads="1"/>
          </p:cNvSpPr>
          <p:nvPr/>
        </p:nvSpPr>
        <p:spPr bwMode="auto">
          <a:xfrm>
            <a:off x="2576513" y="311150"/>
            <a:ext cx="5686425" cy="7366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Dépendance et impacts des secteurs économiques à l'égard des BSE</a:t>
            </a:r>
            <a:r>
              <a:rPr lang="en-CA" b="1" i="1"/>
              <a:t> </a:t>
            </a:r>
            <a:endParaRPr lang="en-US" sz="2400" b="1">
              <a:solidFill>
                <a:srgbClr val="993300"/>
              </a:solidFill>
            </a:endParaRPr>
          </a:p>
        </p:txBody>
      </p:sp>
      <p:sp>
        <p:nvSpPr>
          <p:cNvPr id="26631"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6632"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6633" name="Text Box 5"/>
          <p:cNvSpPr txBox="1">
            <a:spLocks noChangeArrowheads="1"/>
          </p:cNvSpPr>
          <p:nvPr/>
        </p:nvSpPr>
        <p:spPr bwMode="auto">
          <a:xfrm>
            <a:off x="1520825" y="1604963"/>
            <a:ext cx="6780213"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buFont typeface="Wingdings" pitchFamily="2" charset="2"/>
              <a:buChar char="§"/>
            </a:pPr>
            <a:r>
              <a:rPr lang="fr-FR" sz="2400" b="1" dirty="0">
                <a:latin typeface="Calibri" pitchFamily="34" charset="0"/>
              </a:rPr>
              <a:t> </a:t>
            </a:r>
            <a:r>
              <a:rPr lang="fr-FR" sz="2400" dirty="0">
                <a:latin typeface="Calibri" pitchFamily="34" charset="0"/>
              </a:rPr>
              <a:t>Les mêmes BSE sont souvent partagés entre de multiples secteurs </a:t>
            </a:r>
            <a:r>
              <a:rPr lang="fr-FR" sz="2400" dirty="0" smtClean="0">
                <a:latin typeface="Calibri" pitchFamily="34" charset="0"/>
              </a:rPr>
              <a:t>incluant l'ensemble </a:t>
            </a:r>
            <a:r>
              <a:rPr lang="fr-FR" sz="2400" dirty="0">
                <a:latin typeface="Calibri" pitchFamily="34" charset="0"/>
              </a:rPr>
              <a:t>de la population. </a:t>
            </a:r>
            <a:r>
              <a:rPr lang="fr-FR" sz="2400" dirty="0" smtClean="0">
                <a:latin typeface="Calibri" pitchFamily="34" charset="0"/>
              </a:rPr>
              <a:t>(ex: l'eau pour l’énergie, l’agriculture, l’eau potable…);</a:t>
            </a:r>
            <a:endParaRPr lang="fr-FR" sz="2400" dirty="0">
              <a:latin typeface="Calibri" pitchFamily="34" charset="0"/>
            </a:endParaRPr>
          </a:p>
          <a:p>
            <a:pPr algn="l" eaLnBrk="1" hangingPunct="1">
              <a:lnSpc>
                <a:spcPct val="120000"/>
              </a:lnSpc>
              <a:buFont typeface="Wingdings" pitchFamily="2" charset="2"/>
              <a:buChar char="§"/>
            </a:pPr>
            <a:r>
              <a:rPr lang="fr-FR" sz="2400" dirty="0">
                <a:latin typeface="Calibri" pitchFamily="34" charset="0"/>
              </a:rPr>
              <a:t>  Les secteurs à travers leurs activités peuvent </a:t>
            </a:r>
            <a:r>
              <a:rPr lang="fr-FR" sz="2400" dirty="0" smtClean="0">
                <a:latin typeface="Calibri" pitchFamily="34" charset="0"/>
              </a:rPr>
              <a:t>donc avoir </a:t>
            </a:r>
            <a:r>
              <a:rPr lang="fr-FR" sz="2400" dirty="0">
                <a:latin typeface="Calibri" pitchFamily="34" charset="0"/>
              </a:rPr>
              <a:t>des objectifs conflictuels par rapport à l'utilisation des BSE disponibles;</a:t>
            </a:r>
          </a:p>
          <a:p>
            <a:pPr algn="l" eaLnBrk="1" hangingPunct="1">
              <a:lnSpc>
                <a:spcPct val="120000"/>
              </a:lnSpc>
              <a:buFont typeface="Wingdings" pitchFamily="2" charset="2"/>
              <a:buChar char="§"/>
            </a:pPr>
            <a:r>
              <a:rPr lang="fr-FR" sz="2400" dirty="0">
                <a:latin typeface="Calibri" pitchFamily="34" charset="0"/>
              </a:rPr>
              <a:t>  La dégradation d'un écosystème peut avoir des conséquences locales et régionales sur la disponibilité des BSE.</a:t>
            </a:r>
            <a:endParaRPr lang="en-US" sz="2400" dirty="0">
              <a:latin typeface="Calibri" pitchFamily="34" charset="0"/>
            </a:endParaRPr>
          </a:p>
        </p:txBody>
      </p:sp>
      <p:sp>
        <p:nvSpPr>
          <p:cNvPr id="26634"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26635"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6636" name="Text Box 2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5/12</a:t>
            </a:r>
          </a:p>
        </p:txBody>
      </p:sp>
      <p:sp>
        <p:nvSpPr>
          <p:cNvPr id="26637" name="Text Box 313"/>
          <p:cNvSpPr txBox="1">
            <a:spLocks noChangeArrowheads="1"/>
          </p:cNvSpPr>
          <p:nvPr/>
        </p:nvSpPr>
        <p:spPr bwMode="auto">
          <a:xfrm rot="-5400000">
            <a:off x="-1815306" y="3007519"/>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BSE et secteurs de développement</a:t>
            </a:r>
            <a:endParaRPr lang="en-US" sz="2400" b="1">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7"/>
          <p:cNvSpPr>
            <a:spLocks noChangeArrowheads="1"/>
          </p:cNvSpPr>
          <p:nvPr/>
        </p:nvSpPr>
        <p:spPr bwMode="auto">
          <a:xfrm>
            <a:off x="7851775" y="-57150"/>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7651" name="Line 2"/>
          <p:cNvSpPr>
            <a:spLocks noChangeShapeType="1"/>
          </p:cNvSpPr>
          <p:nvPr/>
        </p:nvSpPr>
        <p:spPr bwMode="auto">
          <a:xfrm>
            <a:off x="830263" y="5905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7652" name="Oval 3"/>
          <p:cNvSpPr>
            <a:spLocks noChangeArrowheads="1"/>
          </p:cNvSpPr>
          <p:nvPr/>
        </p:nvSpPr>
        <p:spPr bwMode="auto">
          <a:xfrm>
            <a:off x="469900" y="4413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27653" name="Text Box 4"/>
          <p:cNvSpPr txBox="1">
            <a:spLocks noChangeArrowheads="1"/>
          </p:cNvSpPr>
          <p:nvPr/>
        </p:nvSpPr>
        <p:spPr bwMode="auto">
          <a:xfrm>
            <a:off x="549275" y="3857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27654"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7655"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7656" name="Rectangle 14"/>
          <p:cNvSpPr>
            <a:spLocks noChangeArrowheads="1"/>
          </p:cNvSpPr>
          <p:nvPr/>
        </p:nvSpPr>
        <p:spPr bwMode="auto">
          <a:xfrm>
            <a:off x="5245100" y="1384300"/>
            <a:ext cx="2181225" cy="3502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sz="2100" i="1" dirty="0" smtClean="0">
                <a:latin typeface="Calibri" pitchFamily="34" charset="0"/>
              </a:rPr>
              <a:t>L'océan risque de se </a:t>
            </a:r>
            <a:r>
              <a:rPr lang="fr-FR" sz="2100" i="1" dirty="0">
                <a:latin typeface="Calibri" pitchFamily="34" charset="0"/>
              </a:rPr>
              <a:t>vider </a:t>
            </a:r>
            <a:r>
              <a:rPr lang="fr-FR" sz="2100" i="1" dirty="0" smtClean="0">
                <a:latin typeface="Calibri" pitchFamily="34" charset="0"/>
              </a:rPr>
              <a:t>à long terme et ce à </a:t>
            </a:r>
            <a:r>
              <a:rPr lang="fr-FR" sz="2100" i="1" dirty="0">
                <a:latin typeface="Calibri" pitchFamily="34" charset="0"/>
              </a:rPr>
              <a:t>cause </a:t>
            </a:r>
            <a:r>
              <a:rPr lang="fr-FR" sz="2100" i="1" dirty="0" smtClean="0">
                <a:latin typeface="Calibri" pitchFamily="34" charset="0"/>
              </a:rPr>
              <a:t>de pratiques de pêche </a:t>
            </a:r>
            <a:r>
              <a:rPr lang="fr-FR" sz="2100" i="1" dirty="0">
                <a:latin typeface="Calibri" pitchFamily="34" charset="0"/>
              </a:rPr>
              <a:t>non </a:t>
            </a:r>
            <a:r>
              <a:rPr lang="fr-FR" sz="2100" i="1" dirty="0" smtClean="0">
                <a:latin typeface="Calibri" pitchFamily="34" charset="0"/>
              </a:rPr>
              <a:t>durables. Ces dernières pourront mener </a:t>
            </a:r>
            <a:r>
              <a:rPr lang="fr-FR" sz="2100" i="1" dirty="0">
                <a:latin typeface="Calibri" pitchFamily="34" charset="0"/>
              </a:rPr>
              <a:t>à la disparition de certaines espèces de poissons d'ici 2050 </a:t>
            </a:r>
            <a:endParaRPr lang="en-US" sz="2100" i="1" dirty="0">
              <a:latin typeface="Calibri" pitchFamily="34" charset="0"/>
            </a:endParaRPr>
          </a:p>
        </p:txBody>
      </p:sp>
      <p:pic>
        <p:nvPicPr>
          <p:cNvPr id="27657" name="Picture 16" descr="_42269000_seafd_global_loss203gr"/>
          <p:cNvPicPr>
            <a:picLocks noChangeAspect="1" noChangeArrowheads="1"/>
          </p:cNvPicPr>
          <p:nvPr/>
        </p:nvPicPr>
        <p:blipFill>
          <a:blip r:embed="rId3">
            <a:extLst>
              <a:ext uri="{28A0092B-C50C-407E-A947-70E740481C1C}">
                <a14:useLocalDpi xmlns:a14="http://schemas.microsoft.com/office/drawing/2010/main" val="0"/>
              </a:ext>
            </a:extLst>
          </a:blip>
          <a:srcRect b="6282"/>
          <a:stretch>
            <a:fillRect/>
          </a:stretch>
        </p:blipFill>
        <p:spPr bwMode="auto">
          <a:xfrm>
            <a:off x="747713" y="1833563"/>
            <a:ext cx="3567112" cy="345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8" name="Text Box 6"/>
          <p:cNvSpPr txBox="1">
            <a:spLocks noChangeArrowheads="1"/>
          </p:cNvSpPr>
          <p:nvPr/>
        </p:nvSpPr>
        <p:spPr bwMode="auto">
          <a:xfrm>
            <a:off x="1192213" y="212725"/>
            <a:ext cx="5686425" cy="7366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en-US" sz="2400" b="1">
                <a:solidFill>
                  <a:srgbClr val="993300"/>
                </a:solidFill>
              </a:rPr>
              <a:t>BSE et perte globale d’espèces marines comestibles</a:t>
            </a:r>
            <a:endParaRPr lang="en-US" sz="2400">
              <a:solidFill>
                <a:srgbClr val="993300"/>
              </a:solidFill>
            </a:endParaRPr>
          </a:p>
        </p:txBody>
      </p:sp>
      <p:sp>
        <p:nvSpPr>
          <p:cNvPr id="27659" name="Text Box 21"/>
          <p:cNvSpPr txBox="1">
            <a:spLocks noChangeArrowheads="1"/>
          </p:cNvSpPr>
          <p:nvPr/>
        </p:nvSpPr>
        <p:spPr bwMode="auto">
          <a:xfrm>
            <a:off x="4960938" y="5230813"/>
            <a:ext cx="194468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1200">
                <a:latin typeface="Calibri" pitchFamily="34" charset="0"/>
              </a:rPr>
              <a:t>Source: </a:t>
            </a:r>
            <a:r>
              <a:rPr lang="en-US" altLang="zh-CN" sz="1200">
                <a:latin typeface="Calibri" pitchFamily="34" charset="0"/>
                <a:ea typeface="SimSun" charset="-122"/>
              </a:rPr>
              <a:t>FAO n.d. </a:t>
            </a:r>
            <a:endParaRPr lang="en-US" sz="1200">
              <a:latin typeface="Calibri" pitchFamily="34" charset="0"/>
            </a:endParaRPr>
          </a:p>
        </p:txBody>
      </p:sp>
      <p:sp>
        <p:nvSpPr>
          <p:cNvPr id="27660" name="Text Box 313"/>
          <p:cNvSpPr txBox="1">
            <a:spLocks noChangeArrowheads="1"/>
          </p:cNvSpPr>
          <p:nvPr/>
        </p:nvSpPr>
        <p:spPr bwMode="auto">
          <a:xfrm rot="5400000">
            <a:off x="6298406" y="29217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BSE et secteurs de développement</a:t>
            </a:r>
            <a:endParaRPr lang="en-US" sz="2400" b="1">
              <a:solidFill>
                <a:schemeClr val="bg1"/>
              </a:solidFill>
              <a:latin typeface="Calibri" pitchFamily="34" charset="0"/>
            </a:endParaRPr>
          </a:p>
        </p:txBody>
      </p:sp>
      <p:sp>
        <p:nvSpPr>
          <p:cNvPr id="27661"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7662"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27663" name="Text Box 33"/>
          <p:cNvSpPr txBox="1">
            <a:spLocks noChangeArrowheads="1"/>
          </p:cNvSpPr>
          <p:nvPr/>
        </p:nvSpPr>
        <p:spPr bwMode="auto">
          <a:xfrm>
            <a:off x="3860800" y="6491288"/>
            <a:ext cx="1422400" cy="369887"/>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6/12</a:t>
            </a:r>
          </a:p>
        </p:txBody>
      </p:sp>
      <p:sp>
        <p:nvSpPr>
          <p:cNvPr id="27664" name="Control 32"/>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
        <p:nvSpPr>
          <p:cNvPr id="27665" name="Control 177"/>
          <p:cNvSpPr>
            <a:spLocks noChangeArrowheads="1" noChangeShapeType="1"/>
          </p:cNvSpPr>
          <p:nvPr/>
        </p:nvSpPr>
        <p:spPr bwMode="auto">
          <a:xfrm>
            <a:off x="1782763" y="4352925"/>
            <a:ext cx="5614987" cy="92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
        <p:nvSpPr>
          <p:cNvPr id="27666" name="Rectangle 1"/>
          <p:cNvSpPr>
            <a:spLocks noChangeArrowheads="1"/>
          </p:cNvSpPr>
          <p:nvPr/>
        </p:nvSpPr>
        <p:spPr bwMode="auto">
          <a:xfrm>
            <a:off x="549275" y="1384300"/>
            <a:ext cx="4040188" cy="949325"/>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fr-FR" sz="1600">
                <a:latin typeface="Calibri" pitchFamily="34" charset="0"/>
                <a:cs typeface="Calibri" pitchFamily="34" charset="0"/>
              </a:rPr>
              <a:t>Pertes globales d’espèces marines comestibles</a:t>
            </a:r>
          </a:p>
          <a:p>
            <a:r>
              <a:rPr lang="fr-FR" sz="1600">
                <a:latin typeface="Calibri" pitchFamily="34" charset="0"/>
                <a:cs typeface="Calibri" pitchFamily="34" charset="0"/>
              </a:rPr>
              <a:t>% d’espèces perdues</a:t>
            </a:r>
            <a:r>
              <a:rPr lang="fr-FR" sz="1600"/>
              <a:t> </a:t>
            </a:r>
            <a:endParaRPr lang="en-CA" sz="1600"/>
          </a:p>
        </p:txBody>
      </p:sp>
      <p:sp>
        <p:nvSpPr>
          <p:cNvPr id="27667" name="Rectangle 18"/>
          <p:cNvSpPr>
            <a:spLocks noChangeArrowheads="1"/>
          </p:cNvSpPr>
          <p:nvPr/>
        </p:nvSpPr>
        <p:spPr bwMode="auto">
          <a:xfrm>
            <a:off x="701675" y="5108575"/>
            <a:ext cx="4040188" cy="6667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r>
              <a:rPr lang="fr-FR">
                <a:latin typeface="Calibri" pitchFamily="34" charset="0"/>
                <a:cs typeface="Calibri" pitchFamily="34" charset="0"/>
              </a:rPr>
              <a:t>Années</a:t>
            </a:r>
            <a:endParaRPr lang="en-CA">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5"/>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8675"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8676"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28677"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28678" name="Text Box 6"/>
          <p:cNvSpPr txBox="1">
            <a:spLocks noChangeArrowheads="1"/>
          </p:cNvSpPr>
          <p:nvPr/>
        </p:nvSpPr>
        <p:spPr bwMode="auto">
          <a:xfrm>
            <a:off x="2576513" y="488950"/>
            <a:ext cx="4730750"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Faits portant sur pauvreté et BSE</a:t>
            </a:r>
          </a:p>
        </p:txBody>
      </p:sp>
      <p:sp>
        <p:nvSpPr>
          <p:cNvPr id="28679"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8680"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8681" name="Text Box 5"/>
          <p:cNvSpPr txBox="1">
            <a:spLocks noChangeArrowheads="1"/>
          </p:cNvSpPr>
          <p:nvPr/>
        </p:nvSpPr>
        <p:spPr bwMode="auto">
          <a:xfrm>
            <a:off x="1255713" y="1344613"/>
            <a:ext cx="7888287"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Char char="§"/>
            </a:pPr>
            <a:r>
              <a:rPr lang="en-US" sz="2000" dirty="0">
                <a:latin typeface="Calibri" pitchFamily="34" charset="0"/>
              </a:rPr>
              <a:t> </a:t>
            </a:r>
            <a:r>
              <a:rPr lang="fr-FR" sz="2000" dirty="0">
                <a:latin typeface="Calibri" pitchFamily="34" charset="0"/>
              </a:rPr>
              <a:t>75% des 2,6 milliards de personnes qui vivent avec moins de 2 dollars par jour sont tributaires de ressources naturelles locales;</a:t>
            </a:r>
          </a:p>
          <a:p>
            <a:pPr algn="l" eaLnBrk="1" hangingPunct="1">
              <a:buFont typeface="Wingdings" pitchFamily="2" charset="2"/>
              <a:buChar char="§"/>
            </a:pPr>
            <a:r>
              <a:rPr lang="fr-FR" sz="2000" dirty="0">
                <a:latin typeface="Calibri" pitchFamily="34" charset="0"/>
              </a:rPr>
              <a:t>  75% des pauvres vivent en milieu rural  sur des terres marginalisées ou insuffisantes où ils dépendent de l'agriculture avec des ressources limitées permettant de répondre à leurs besoins de base;</a:t>
            </a:r>
          </a:p>
          <a:p>
            <a:pPr algn="l" eaLnBrk="1" hangingPunct="1">
              <a:buFont typeface="Wingdings" pitchFamily="2" charset="2"/>
              <a:buChar char="§"/>
            </a:pPr>
            <a:r>
              <a:rPr lang="fr-FR" sz="2000" dirty="0">
                <a:latin typeface="Calibri" pitchFamily="34" charset="0"/>
              </a:rPr>
              <a:t> Les pauvres dépendent de la médecine traditionnelle pour bon nombre de leurs maux;</a:t>
            </a:r>
          </a:p>
          <a:p>
            <a:pPr algn="l" eaLnBrk="1" hangingPunct="1">
              <a:buFont typeface="Wingdings" pitchFamily="2" charset="2"/>
              <a:buChar char="§"/>
            </a:pPr>
            <a:r>
              <a:rPr lang="fr-FR" sz="2000" dirty="0">
                <a:latin typeface="Calibri" pitchFamily="34" charset="0"/>
              </a:rPr>
              <a:t>  Un milliard de personnes </a:t>
            </a:r>
            <a:r>
              <a:rPr lang="fr-FR" sz="2000" dirty="0" smtClean="0">
                <a:latin typeface="Calibri" pitchFamily="34" charset="0"/>
              </a:rPr>
              <a:t>vivent dans des </a:t>
            </a:r>
            <a:r>
              <a:rPr lang="fr-FR" sz="2000" dirty="0">
                <a:latin typeface="Calibri" pitchFamily="34" charset="0"/>
              </a:rPr>
              <a:t>maisons en bambou;</a:t>
            </a:r>
          </a:p>
          <a:p>
            <a:pPr algn="l" eaLnBrk="1" hangingPunct="1">
              <a:buFont typeface="Wingdings" pitchFamily="2" charset="2"/>
              <a:buChar char="§"/>
            </a:pPr>
            <a:r>
              <a:rPr lang="fr-FR" sz="2000" dirty="0">
                <a:latin typeface="Calibri" pitchFamily="34" charset="0"/>
              </a:rPr>
              <a:t>  Des différences significatives existent entre les rôles et les droits des hommes et des femmes dans de nombreuses sociétés, rendant les femmes plus vulnérables aux variations </a:t>
            </a:r>
            <a:r>
              <a:rPr lang="fr-FR" sz="2000" dirty="0" smtClean="0">
                <a:latin typeface="Calibri" pitchFamily="34" charset="0"/>
              </a:rPr>
              <a:t>dans la </a:t>
            </a:r>
            <a:r>
              <a:rPr lang="fr-FR" sz="2000" dirty="0">
                <a:latin typeface="Calibri" pitchFamily="34" charset="0"/>
              </a:rPr>
              <a:t>disponibilités des BSE;</a:t>
            </a:r>
          </a:p>
          <a:p>
            <a:pPr algn="l" eaLnBrk="1" hangingPunct="1">
              <a:buFont typeface="Wingdings" pitchFamily="2" charset="2"/>
              <a:buChar char="§"/>
            </a:pPr>
            <a:r>
              <a:rPr lang="fr-FR" sz="2000" dirty="0">
                <a:latin typeface="Calibri" pitchFamily="34" charset="0"/>
              </a:rPr>
              <a:t>  20% du fardeau des maladies dans les pays en développement peut être attribué à des facteurs écologiques;</a:t>
            </a:r>
          </a:p>
          <a:p>
            <a:pPr algn="l" eaLnBrk="1" hangingPunct="1">
              <a:buFont typeface="Wingdings" pitchFamily="2" charset="2"/>
              <a:buChar char="§"/>
            </a:pPr>
            <a:r>
              <a:rPr lang="fr-FR" sz="2000" dirty="0">
                <a:latin typeface="Calibri" pitchFamily="34" charset="0"/>
              </a:rPr>
              <a:t>  Les coûts directs et indirects du paludisme représentent environ 33% du revenu des ménages pauvres</a:t>
            </a:r>
            <a:r>
              <a:rPr lang="en-US" sz="2000" dirty="0">
                <a:latin typeface="Calibri" pitchFamily="34" charset="0"/>
              </a:rPr>
              <a:t>.</a:t>
            </a:r>
          </a:p>
        </p:txBody>
      </p:sp>
      <p:sp>
        <p:nvSpPr>
          <p:cNvPr id="28682" name="Text Box 23"/>
          <p:cNvSpPr txBox="1">
            <a:spLocks noChangeArrowheads="1"/>
          </p:cNvSpPr>
          <p:nvPr/>
        </p:nvSpPr>
        <p:spPr bwMode="auto">
          <a:xfrm>
            <a:off x="1952625" y="5872163"/>
            <a:ext cx="72151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altLang="zh-CN" sz="1200">
                <a:latin typeface="Calibri" pitchFamily="34" charset="0"/>
                <a:ea typeface="SimSun" charset="-122"/>
              </a:rPr>
              <a:t>Source: UNEP 2004, INBAR n.d., WRI in collaboration with UNDP/ UNEP and World Bank 2008</a:t>
            </a:r>
            <a:endParaRPr lang="en-US" sz="1200">
              <a:latin typeface="Calibri" pitchFamily="34" charset="0"/>
            </a:endParaRPr>
          </a:p>
        </p:txBody>
      </p:sp>
      <p:sp>
        <p:nvSpPr>
          <p:cNvPr id="28683" name="Text Box 313"/>
          <p:cNvSpPr txBox="1">
            <a:spLocks noChangeArrowheads="1"/>
          </p:cNvSpPr>
          <p:nvPr/>
        </p:nvSpPr>
        <p:spPr bwMode="auto">
          <a:xfrm rot="-5400000">
            <a:off x="-1815306" y="3007519"/>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BSE et pauvreté</a:t>
            </a:r>
          </a:p>
        </p:txBody>
      </p:sp>
      <p:sp>
        <p:nvSpPr>
          <p:cNvPr id="28684"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28685"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8686" name="Text Box 30"/>
          <p:cNvSpPr txBox="1">
            <a:spLocks noChangeArrowheads="1"/>
          </p:cNvSpPr>
          <p:nvPr/>
        </p:nvSpPr>
        <p:spPr bwMode="auto">
          <a:xfrm>
            <a:off x="6654800" y="695325"/>
            <a:ext cx="2636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CC3300"/>
                </a:solidFill>
                <a:latin typeface="Calibri" pitchFamily="34" charset="0"/>
              </a:rPr>
              <a:t>Pour plus de faits</a:t>
            </a:r>
          </a:p>
        </p:txBody>
      </p:sp>
      <p:sp>
        <p:nvSpPr>
          <p:cNvPr id="28687" name="Text Box 31">
            <a:hlinkClick r:id="rId5" action="ppaction://hlinksldjump"/>
          </p:cNvPr>
          <p:cNvSpPr txBox="1">
            <a:spLocks noChangeArrowheads="1"/>
          </p:cNvSpPr>
          <p:nvPr/>
        </p:nvSpPr>
        <p:spPr bwMode="auto">
          <a:xfrm>
            <a:off x="7835900" y="992188"/>
            <a:ext cx="13112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fr-FR" b="1" u="sng">
                <a:solidFill>
                  <a:srgbClr val="CC3300"/>
                </a:solidFill>
                <a:latin typeface="Calibri" pitchFamily="34" charset="0"/>
              </a:rPr>
              <a:t>Suivant </a:t>
            </a:r>
            <a:r>
              <a:rPr lang="fr-FR" b="1" u="sng">
                <a:solidFill>
                  <a:srgbClr val="CC3300"/>
                </a:solidFill>
                <a:latin typeface="Calibri" pitchFamily="34" charset="0"/>
                <a:sym typeface="Wingdings" pitchFamily="2" charset="2"/>
              </a:rPr>
              <a:t></a:t>
            </a:r>
          </a:p>
        </p:txBody>
      </p:sp>
      <p:sp>
        <p:nvSpPr>
          <p:cNvPr id="28688" name="Text Box 32">
            <a:hlinkClick r:id="rId6" action="ppaction://hlinksldjump"/>
          </p:cNvPr>
          <p:cNvSpPr txBox="1">
            <a:spLocks noChangeArrowheads="1"/>
          </p:cNvSpPr>
          <p:nvPr/>
        </p:nvSpPr>
        <p:spPr bwMode="auto">
          <a:xfrm>
            <a:off x="6858000" y="990600"/>
            <a:ext cx="1301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28689" name="Text Box 3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7/12</a:t>
            </a:r>
          </a:p>
        </p:txBody>
      </p:sp>
      <p:sp>
        <p:nvSpPr>
          <p:cNvPr id="28690" name="Control 11"/>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
        <p:nvSpPr>
          <p:cNvPr id="28691" name="Control 12"/>
          <p:cNvSpPr>
            <a:spLocks noChangeArrowheads="1" noChangeShapeType="1"/>
          </p:cNvSpPr>
          <p:nvPr/>
        </p:nvSpPr>
        <p:spPr bwMode="auto">
          <a:xfrm>
            <a:off x="1554163" y="4352925"/>
            <a:ext cx="5614987" cy="92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5"/>
          <p:cNvSpPr>
            <a:spLocks noChangeArrowheads="1"/>
          </p:cNvSpPr>
          <p:nvPr/>
        </p:nvSpPr>
        <p:spPr bwMode="auto">
          <a:xfrm>
            <a:off x="-12700" y="-55563"/>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29699"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9700"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29701"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29702" name="Text Box 6"/>
          <p:cNvSpPr txBox="1">
            <a:spLocks noChangeArrowheads="1"/>
          </p:cNvSpPr>
          <p:nvPr/>
        </p:nvSpPr>
        <p:spPr bwMode="auto">
          <a:xfrm>
            <a:off x="2576513" y="346075"/>
            <a:ext cx="597852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Constituants et / ou déterminants du bien-être</a:t>
            </a:r>
            <a:endParaRPr lang="en-US" sz="2400" b="1">
              <a:solidFill>
                <a:srgbClr val="993300"/>
              </a:solidFill>
            </a:endParaRPr>
          </a:p>
          <a:p>
            <a:pPr algn="l" eaLnBrk="1" hangingPunct="1">
              <a:spcBef>
                <a:spcPct val="50000"/>
              </a:spcBef>
              <a:buFont typeface="Wingdings" pitchFamily="2" charset="2"/>
              <a:buNone/>
            </a:pPr>
            <a:endParaRPr lang="en-US" sz="2400" b="1">
              <a:solidFill>
                <a:srgbClr val="993300"/>
              </a:solidFill>
            </a:endParaRPr>
          </a:p>
        </p:txBody>
      </p:sp>
      <p:sp>
        <p:nvSpPr>
          <p:cNvPr id="29703"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29704"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29705" name="Rectangle 23"/>
          <p:cNvSpPr>
            <a:spLocks noChangeArrowheads="1"/>
          </p:cNvSpPr>
          <p:nvPr/>
        </p:nvSpPr>
        <p:spPr bwMode="auto">
          <a:xfrm>
            <a:off x="1595438" y="2000250"/>
            <a:ext cx="7315200"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342900" indent="-342900" algn="l">
              <a:buFontTx/>
              <a:buAutoNum type="arabicPeriod"/>
            </a:pPr>
            <a:r>
              <a:rPr lang="fr-FR">
                <a:latin typeface="Calibri" pitchFamily="34" charset="0"/>
              </a:rPr>
              <a:t>Le fait de pouvoir être à l’abri de maladies évitables;</a:t>
            </a:r>
          </a:p>
          <a:p>
            <a:pPr marL="342900" indent="-342900" algn="l">
              <a:buFontTx/>
              <a:buAutoNum type="arabicPeriod"/>
            </a:pPr>
            <a:r>
              <a:rPr lang="fr-FR">
                <a:latin typeface="Calibri" pitchFamily="34" charset="0"/>
              </a:rPr>
              <a:t>Être capable de se nourrir adéquatement;</a:t>
            </a:r>
          </a:p>
          <a:p>
            <a:pPr marL="342900" indent="-342900" algn="l">
              <a:buFontTx/>
              <a:buAutoNum type="arabicPeriod"/>
            </a:pPr>
            <a:r>
              <a:rPr lang="fr-FR">
                <a:latin typeface="Calibri" pitchFamily="34" charset="0"/>
              </a:rPr>
              <a:t>Être capable de vivre dans un logement sûr et propre;</a:t>
            </a:r>
          </a:p>
          <a:p>
            <a:pPr marL="342900" indent="-342900" algn="l">
              <a:buFontTx/>
              <a:buAutoNum type="arabicPeriod"/>
            </a:pPr>
            <a:r>
              <a:rPr lang="fr-FR">
                <a:latin typeface="Calibri" pitchFamily="34" charset="0"/>
              </a:rPr>
              <a:t>Être capable d'avoir de l'eau potable en quantité suffisante;</a:t>
            </a:r>
          </a:p>
          <a:p>
            <a:pPr marL="342900" indent="-342900" algn="l">
              <a:buFontTx/>
              <a:buAutoNum type="arabicPeriod"/>
            </a:pPr>
            <a:r>
              <a:rPr lang="fr-FR">
                <a:latin typeface="Calibri" pitchFamily="34" charset="0"/>
              </a:rPr>
              <a:t>Être capable d'avoir de l'air pur;</a:t>
            </a:r>
          </a:p>
          <a:p>
            <a:pPr marL="342900" indent="-342900" algn="l">
              <a:buFontTx/>
              <a:buAutoNum type="arabicPeriod"/>
            </a:pPr>
            <a:r>
              <a:rPr lang="fr-FR">
                <a:latin typeface="Calibri" pitchFamily="34" charset="0"/>
              </a:rPr>
              <a:t>Être en mesure d’accéder à l'énergie pour se chauffer et se nourrir;</a:t>
            </a:r>
          </a:p>
          <a:p>
            <a:pPr marL="342900" indent="-342900" algn="l">
              <a:buFontTx/>
              <a:buAutoNum type="arabicPeriod"/>
            </a:pPr>
            <a:r>
              <a:rPr lang="fr-FR">
                <a:latin typeface="Calibri" pitchFamily="34" charset="0"/>
              </a:rPr>
              <a:t>Être capable d'utiliser la médecine traditionnelle;</a:t>
            </a:r>
          </a:p>
          <a:p>
            <a:pPr marL="342900" indent="-342900" algn="l">
              <a:buFontTx/>
              <a:buAutoNum type="arabicPeriod"/>
            </a:pPr>
            <a:r>
              <a:rPr lang="fr-FR">
                <a:latin typeface="Calibri" pitchFamily="34" charset="0"/>
              </a:rPr>
              <a:t>Être en mesure de continuer à utiliser des éléments naturels présents dans les écosystèmes pour les pratiques culturelles traditionnelles et spirituelles;</a:t>
            </a:r>
          </a:p>
          <a:p>
            <a:pPr marL="342900" indent="-342900" algn="l">
              <a:buFontTx/>
              <a:buAutoNum type="arabicPeriod"/>
            </a:pPr>
            <a:r>
              <a:rPr lang="fr-FR">
                <a:latin typeface="Calibri" pitchFamily="34" charset="0"/>
              </a:rPr>
              <a:t>Être capable de faire face aux phénomènes naturels extrêmes comme les inondations, les tempêtes tropicales et les glissements de terrain;</a:t>
            </a:r>
          </a:p>
          <a:p>
            <a:pPr marL="342900" indent="-342900" algn="l">
              <a:buFontTx/>
              <a:buAutoNum type="arabicPeriod"/>
            </a:pPr>
            <a:r>
              <a:rPr lang="fr-FR">
                <a:latin typeface="Calibri" pitchFamily="34" charset="0"/>
              </a:rPr>
              <a:t>Être capable de prendre des décisions de gestion durable respectant les ressources naturelles et contribuant à un flux de revenus constant.</a:t>
            </a:r>
            <a:endParaRPr lang="en-US">
              <a:latin typeface="Calibri" pitchFamily="34" charset="0"/>
            </a:endParaRPr>
          </a:p>
        </p:txBody>
      </p:sp>
      <p:sp>
        <p:nvSpPr>
          <p:cNvPr id="29706" name="Text Box 24"/>
          <p:cNvSpPr txBox="1">
            <a:spLocks noChangeArrowheads="1"/>
          </p:cNvSpPr>
          <p:nvPr/>
        </p:nvSpPr>
        <p:spPr bwMode="auto">
          <a:xfrm>
            <a:off x="1582738" y="1320800"/>
            <a:ext cx="7315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sz="2000">
                <a:latin typeface="Calibri" pitchFamily="34" charset="0"/>
              </a:rPr>
              <a:t>10 composantes et/ou déterminants du bien-être étroitement liés aux écosystèmes (Duraiappah 2004) sont</a:t>
            </a:r>
            <a:r>
              <a:rPr lang="en-US" sz="2000">
                <a:latin typeface="Calibri" pitchFamily="34" charset="0"/>
              </a:rPr>
              <a:t>:</a:t>
            </a:r>
          </a:p>
        </p:txBody>
      </p:sp>
      <p:sp>
        <p:nvSpPr>
          <p:cNvPr id="29707" name="Text Box 313"/>
          <p:cNvSpPr txBox="1">
            <a:spLocks noChangeArrowheads="1"/>
          </p:cNvSpPr>
          <p:nvPr/>
        </p:nvSpPr>
        <p:spPr bwMode="auto">
          <a:xfrm rot="-5400000">
            <a:off x="-1815306" y="3007519"/>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BSE et pauvreté</a:t>
            </a:r>
          </a:p>
        </p:txBody>
      </p:sp>
      <p:sp>
        <p:nvSpPr>
          <p:cNvPr id="29708"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29709"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29710" name="Text Box 3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8/12</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0723" name="Rectangle 21"/>
          <p:cNvSpPr>
            <a:spLocks noChangeArrowheads="1"/>
          </p:cNvSpPr>
          <p:nvPr/>
        </p:nvSpPr>
        <p:spPr bwMode="auto">
          <a:xfrm>
            <a:off x="-12700" y="-55563"/>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0724"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0725"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30726" name="Text Box 5"/>
          <p:cNvSpPr txBox="1">
            <a:spLocks noChangeArrowheads="1"/>
          </p:cNvSpPr>
          <p:nvPr/>
        </p:nvSpPr>
        <p:spPr bwMode="auto">
          <a:xfrm>
            <a:off x="1470025" y="1517650"/>
            <a:ext cx="7040563"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Char char="§"/>
            </a:pPr>
            <a:r>
              <a:rPr lang="fr-FR" sz="2400" dirty="0">
                <a:latin typeface="Calibri" pitchFamily="34" charset="0"/>
                <a:cs typeface="Calibri" pitchFamily="34" charset="0"/>
              </a:rPr>
              <a:t> Les pauvres dépendent des BSE pour une large gamme de </a:t>
            </a:r>
            <a:r>
              <a:rPr lang="fr-FR" sz="2400" dirty="0" smtClean="0">
                <a:latin typeface="Calibri" pitchFamily="34" charset="0"/>
                <a:cs typeface="Calibri" pitchFamily="34" charset="0"/>
              </a:rPr>
              <a:t>leurs besoins </a:t>
            </a:r>
            <a:r>
              <a:rPr lang="fr-FR" sz="2400" dirty="0">
                <a:latin typeface="Calibri" pitchFamily="34" charset="0"/>
                <a:cs typeface="Calibri" pitchFamily="34" charset="0"/>
              </a:rPr>
              <a:t>fondamentaux (nourriture, logement, vêtements, médicaments, énergie, revenu…)</a:t>
            </a:r>
          </a:p>
          <a:p>
            <a:pPr algn="l" eaLnBrk="1" hangingPunct="1">
              <a:buFont typeface="Wingdings" pitchFamily="2" charset="2"/>
              <a:buChar char="§"/>
            </a:pPr>
            <a:r>
              <a:rPr lang="fr-FR" sz="2400" dirty="0">
                <a:latin typeface="Calibri" pitchFamily="34" charset="0"/>
                <a:cs typeface="Calibri" pitchFamily="34" charset="0"/>
              </a:rPr>
              <a:t> Beaucoup de pauvres ont perdu droits et accès aux BSE en raison de la privatisation;</a:t>
            </a:r>
          </a:p>
          <a:p>
            <a:pPr algn="l" eaLnBrk="1" hangingPunct="1">
              <a:buFont typeface="Wingdings" pitchFamily="2" charset="2"/>
              <a:buChar char="§"/>
            </a:pPr>
            <a:r>
              <a:rPr lang="fr-FR" sz="2400" dirty="0">
                <a:latin typeface="Calibri" pitchFamily="34" charset="0"/>
                <a:cs typeface="Calibri" pitchFamily="34" charset="0"/>
              </a:rPr>
              <a:t>  Les pauvres sont particulièrement vulnérables aux changements environnementaux;</a:t>
            </a:r>
          </a:p>
          <a:p>
            <a:pPr algn="l" eaLnBrk="1" hangingPunct="1">
              <a:buFont typeface="Wingdings" pitchFamily="2" charset="2"/>
              <a:buChar char="§"/>
            </a:pPr>
            <a:r>
              <a:rPr lang="fr-FR" sz="2400" dirty="0">
                <a:latin typeface="Calibri" pitchFamily="34" charset="0"/>
                <a:cs typeface="Calibri" pitchFamily="34" charset="0"/>
              </a:rPr>
              <a:t>  La dépendance des pauvres envers les BSE est rarement mesurée et donc généralement négligée dans les évaluations et les stratégies de réduction de la pauvreté.</a:t>
            </a:r>
          </a:p>
        </p:txBody>
      </p:sp>
      <p:sp>
        <p:nvSpPr>
          <p:cNvPr id="30727"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0728"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0729" name="Text Box 19"/>
          <p:cNvSpPr txBox="1">
            <a:spLocks noChangeArrowheads="1"/>
          </p:cNvSpPr>
          <p:nvPr/>
        </p:nvSpPr>
        <p:spPr bwMode="auto">
          <a:xfrm>
            <a:off x="7453313" y="5730875"/>
            <a:ext cx="1708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a:t>
            </a:r>
            <a:r>
              <a:rPr lang="en-US" altLang="zh-CN" sz="1200">
                <a:latin typeface="Calibri" pitchFamily="34" charset="0"/>
                <a:ea typeface="SimSun" charset="-122"/>
              </a:rPr>
              <a:t>Comim 2008</a:t>
            </a:r>
            <a:r>
              <a:rPr lang="en-US" altLang="zh-CN">
                <a:ea typeface="SimSun" charset="-122"/>
              </a:rPr>
              <a:t> </a:t>
            </a:r>
            <a:endParaRPr lang="en-US"/>
          </a:p>
        </p:txBody>
      </p:sp>
      <p:sp>
        <p:nvSpPr>
          <p:cNvPr id="30730" name="Text Box 313"/>
          <p:cNvSpPr txBox="1">
            <a:spLocks noChangeArrowheads="1"/>
          </p:cNvSpPr>
          <p:nvPr/>
        </p:nvSpPr>
        <p:spPr bwMode="auto">
          <a:xfrm rot="-5400000">
            <a:off x="-1815306" y="3007519"/>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BSE et pauvreté</a:t>
            </a:r>
          </a:p>
        </p:txBody>
      </p:sp>
      <p:sp>
        <p:nvSpPr>
          <p:cNvPr id="30731" name="Text Box 6"/>
          <p:cNvSpPr txBox="1">
            <a:spLocks noChangeArrowheads="1"/>
          </p:cNvSpPr>
          <p:nvPr/>
        </p:nvSpPr>
        <p:spPr bwMode="auto">
          <a:xfrm>
            <a:off x="2576513" y="317500"/>
            <a:ext cx="597852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Vulnérabilité des pauvres aux changements environnementaux</a:t>
            </a:r>
            <a:endParaRPr lang="en-US" sz="2400" b="1">
              <a:solidFill>
                <a:srgbClr val="993300"/>
              </a:solidFill>
            </a:endParaRPr>
          </a:p>
        </p:txBody>
      </p:sp>
      <p:sp>
        <p:nvSpPr>
          <p:cNvPr id="3073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3073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30734" name="Text Box 27"/>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9/12</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descr="Wide downward diagonal"/>
          <p:cNvSpPr>
            <a:spLocks noChangeArrowheads="1"/>
          </p:cNvSpPr>
          <p:nvPr/>
        </p:nvSpPr>
        <p:spPr bwMode="auto">
          <a:xfrm>
            <a:off x="1435100" y="822325"/>
            <a:ext cx="641350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sz="3600">
                <a:latin typeface="Calibri" pitchFamily="34" charset="0"/>
              </a:rPr>
              <a:t>Veuillez choisir la navigation linéaire ou la navigation systémique…</a:t>
            </a:r>
            <a:endParaRPr lang="en-US" sz="3600">
              <a:latin typeface="Calibri" pitchFamily="34" charset="0"/>
            </a:endParaRPr>
          </a:p>
        </p:txBody>
      </p:sp>
      <p:sp>
        <p:nvSpPr>
          <p:cNvPr id="4099" name="Text Box 6"/>
          <p:cNvSpPr txBox="1">
            <a:spLocks noChangeArrowheads="1"/>
          </p:cNvSpPr>
          <p:nvPr/>
        </p:nvSpPr>
        <p:spPr bwMode="auto">
          <a:xfrm>
            <a:off x="1439863" y="6221413"/>
            <a:ext cx="184308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400" b="1">
                <a:solidFill>
                  <a:srgbClr val="545336"/>
                </a:solidFill>
                <a:latin typeface="Calibri" pitchFamily="34" charset="0"/>
                <a:hlinkClick r:id="rId3" action="ppaction://hlinksldjump"/>
              </a:rPr>
              <a:t>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4100" name="Text Box 6"/>
          <p:cNvSpPr txBox="1">
            <a:spLocks noChangeArrowheads="1"/>
          </p:cNvSpPr>
          <p:nvPr/>
        </p:nvSpPr>
        <p:spPr bwMode="auto">
          <a:xfrm>
            <a:off x="6030913" y="6207125"/>
            <a:ext cx="175418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400" b="1">
                <a:solidFill>
                  <a:srgbClr val="545336"/>
                </a:solidFill>
                <a:latin typeface="Calibri" pitchFamily="34" charset="0"/>
                <a:hlinkClick r:id="rId4" action="ppaction://hlinksldjump"/>
              </a:rPr>
              <a:t>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pic>
        <p:nvPicPr>
          <p:cNvPr id="4101" name="Picture 11">
            <a:hlinkClick r:id="rId4" action="ppaction://hlinksldjump"/>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2963" y="4705350"/>
            <a:ext cx="1946275"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12">
            <a:hlinkClick r:id="rId3" action="ppaction://hlinksldjump"/>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90638" y="4735513"/>
            <a:ext cx="1946275" cy="146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42"/>
          <p:cNvSpPr>
            <a:spLocks noChangeArrowheads="1"/>
          </p:cNvSpPr>
          <p:nvPr/>
        </p:nvSpPr>
        <p:spPr bwMode="auto">
          <a:xfrm>
            <a:off x="-12700" y="-55563"/>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1747"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1748"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1749"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31750" name="Text Box 6"/>
          <p:cNvSpPr txBox="1">
            <a:spLocks noChangeArrowheads="1"/>
          </p:cNvSpPr>
          <p:nvPr/>
        </p:nvSpPr>
        <p:spPr bwMode="auto">
          <a:xfrm>
            <a:off x="2576513" y="346075"/>
            <a:ext cx="597852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BSE et Objectifs de développement pour le millénaire (ODM)</a:t>
            </a:r>
          </a:p>
        </p:txBody>
      </p:sp>
      <p:sp>
        <p:nvSpPr>
          <p:cNvPr id="31751"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1752"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graphicFrame>
        <p:nvGraphicFramePr>
          <p:cNvPr id="195723" name="Group 139"/>
          <p:cNvGraphicFramePr>
            <a:graphicFrameLocks noGrp="1"/>
          </p:cNvGraphicFramePr>
          <p:nvPr/>
        </p:nvGraphicFramePr>
        <p:xfrm>
          <a:off x="1463675" y="1220788"/>
          <a:ext cx="7564438" cy="4724400"/>
        </p:xfrm>
        <a:graphic>
          <a:graphicData uri="http://schemas.openxmlformats.org/drawingml/2006/table">
            <a:tbl>
              <a:tblPr/>
              <a:tblGrid>
                <a:gridCol w="1695450"/>
                <a:gridCol w="5868988"/>
              </a:tblGrid>
              <a:tr h="2095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ODM 1</a:t>
                      </a:r>
                      <a:r>
                        <a:rPr kumimoji="0" lang="fr-FR" sz="14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 Pauvreté &amp; faim</a:t>
                      </a:r>
                      <a:endParaRPr kumimoji="0" lang="fr-FR" sz="1400" b="0" i="0" u="none" strike="noStrike" cap="none" normalizeH="0" baseline="0" noProof="0" smtClean="0">
                        <a:ln>
                          <a:noFill/>
                        </a:ln>
                        <a:solidFill>
                          <a:schemeClr val="tx1"/>
                        </a:solidFill>
                        <a:effectLst/>
                        <a:latin typeface="Calibri" pitchFamily="34" charset="0"/>
                        <a:ea typeface="MS Mincho" pitchFamily="49"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Les stratégies de subsistance et la sécurité alimentaire des pauvres dépendent souvent de l’état des BSE.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286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ODM 2</a:t>
                      </a:r>
                      <a:r>
                        <a:rPr kumimoji="0" lang="fr-FR" sz="14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 Éducation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dirty="0" smtClean="0">
                          <a:ln>
                            <a:noFill/>
                          </a:ln>
                          <a:solidFill>
                            <a:schemeClr val="tx1"/>
                          </a:solidFill>
                          <a:effectLst/>
                          <a:latin typeface="Calibri" pitchFamily="34" charset="0"/>
                          <a:ea typeface="MS Mincho" pitchFamily="49" charset="-128"/>
                          <a:cs typeface="Tahoma" pitchFamily="34" charset="0"/>
                        </a:rPr>
                        <a:t>Un revenu additionnel obtenu d’une gestion durable des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dirty="0" smtClean="0">
                          <a:ln>
                            <a:noFill/>
                          </a:ln>
                          <a:solidFill>
                            <a:schemeClr val="tx1"/>
                          </a:solidFill>
                          <a:effectLst/>
                          <a:latin typeface="Calibri" pitchFamily="34" charset="0"/>
                          <a:ea typeface="MS Mincho" pitchFamily="49" charset="-128"/>
                          <a:cs typeface="Tahoma" pitchFamily="34" charset="0"/>
                        </a:rPr>
                        <a:t>ressources naturelles pourrait être dépensé en éducation.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286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ODM 3 Égalité des sexes et </a:t>
                      </a:r>
                      <a:endParaRPr kumimoji="0" lang="fr-FR" sz="14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Le temps que les femmes passent à aller chercher de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l’eau et du bois de feu réduit leur possibilité de pratiquer des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activités qui génèrent un revenu.</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5016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ODM 4 Moratalité infantile</a:t>
                      </a:r>
                      <a:endParaRPr kumimoji="0" lang="fr-FR" sz="1400" b="0" i="0" u="none" strike="noStrike" cap="none" normalizeH="0" baseline="0" noProof="0" smtClean="0">
                        <a:ln>
                          <a:noFill/>
                        </a:ln>
                        <a:solidFill>
                          <a:schemeClr val="tx1"/>
                        </a:solidFill>
                        <a:effectLst/>
                        <a:latin typeface="Calibri" pitchFamily="34" charset="0"/>
                        <a:ea typeface="MS Mincho" pitchFamily="49"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Une gestion améliorée des bassins versants locaux peut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réduire la mortalité infantile qui provient des maladies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portées par l’eau.</a:t>
                      </a:r>
                      <a:endParaRPr kumimoji="0" lang="fr-FR" sz="1600" b="0" i="0" u="none" strike="noStrike" cap="none" normalizeH="0" baseline="0" noProof="0" smtClean="0">
                        <a:ln>
                          <a:noFill/>
                        </a:ln>
                        <a:solidFill>
                          <a:schemeClr val="tx1"/>
                        </a:solidFill>
                        <a:effectLst/>
                        <a:latin typeface="Calibri"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3651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ODM 5 Santé maternelle</a:t>
                      </a:r>
                      <a:endParaRPr kumimoji="0" lang="fr-FR" sz="1400" b="0" i="0" u="none" strike="noStrike" cap="none" normalizeH="0" baseline="0" noProof="0" smtClean="0">
                        <a:ln>
                          <a:noFill/>
                        </a:ln>
                        <a:solidFill>
                          <a:schemeClr val="tx1"/>
                        </a:solidFill>
                        <a:effectLst/>
                        <a:latin typeface="Calibri" pitchFamily="34" charset="0"/>
                        <a:ea typeface="MS Mincho" pitchFamily="49" charset="-128"/>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La pollution de l’air à l’intérieur des maisons et le transport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de charges lourdes aux derniers stades de la grossesse</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mettent en danger la santé de la femme avant la naissance.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3651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400" b="1" i="0" u="none" strike="noStrike" cap="none" normalizeH="0" baseline="0" noProof="0" dirty="0" smtClean="0">
                          <a:ln>
                            <a:noFill/>
                          </a:ln>
                          <a:solidFill>
                            <a:schemeClr val="tx1"/>
                          </a:solidFill>
                          <a:effectLst/>
                          <a:latin typeface="Calibri" pitchFamily="34" charset="0"/>
                          <a:ea typeface="MS Mincho" pitchFamily="49" charset="-128"/>
                          <a:cs typeface="Tahoma" pitchFamily="34" charset="0"/>
                        </a:rPr>
                        <a:t>ODM 6</a:t>
                      </a:r>
                      <a:r>
                        <a:rPr kumimoji="0" lang="fr-FR" sz="1400" b="0" i="0" u="none" strike="noStrike" cap="none" normalizeH="0" baseline="0" noProof="0" dirty="0" smtClean="0">
                          <a:ln>
                            <a:noFill/>
                          </a:ln>
                          <a:solidFill>
                            <a:schemeClr val="tx1"/>
                          </a:solidFill>
                          <a:effectLst/>
                          <a:latin typeface="Calibri" pitchFamily="34" charset="0"/>
                          <a:ea typeface="MS Mincho" pitchFamily="49" charset="-128"/>
                          <a:cs typeface="Tahoma" pitchFamily="34" charset="0"/>
                        </a:rPr>
                        <a:t> Maladies majeures HIV…</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Les facteurs de risques environnementaux sont</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responsables d’un cinquième de toutes les maladies dans</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noProof="0" smtClean="0">
                          <a:ln>
                            <a:noFill/>
                          </a:ln>
                          <a:solidFill>
                            <a:schemeClr val="tx1"/>
                          </a:solidFill>
                          <a:effectLst/>
                          <a:latin typeface="Calibri" pitchFamily="34" charset="0"/>
                          <a:ea typeface="MS Mincho" pitchFamily="49" charset="-128"/>
                          <a:cs typeface="Tahoma" pitchFamily="34" charset="0"/>
                        </a:rPr>
                        <a:t>les pays en développement.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5E5E5"/>
                    </a:solidFill>
                  </a:tcPr>
                </a:tc>
              </a:tr>
              <a:tr h="214313">
                <a:tc gridSpan="2">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noProof="0" dirty="0" smtClean="0">
                          <a:ln>
                            <a:noFill/>
                          </a:ln>
                          <a:solidFill>
                            <a:schemeClr val="tx1"/>
                          </a:solidFill>
                          <a:effectLst/>
                          <a:latin typeface="Calibri" pitchFamily="34" charset="0"/>
                          <a:ea typeface="Times New Roman" pitchFamily="18" charset="0"/>
                          <a:cs typeface="Tahoma" pitchFamily="34" charset="0"/>
                        </a:rPr>
                        <a:t>Source: PEI 2008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CA"/>
                    </a:p>
                  </a:txBody>
                  <a:tcPr/>
                </a:tc>
              </a:tr>
            </a:tbl>
          </a:graphicData>
        </a:graphic>
      </p:graphicFrame>
      <p:sp>
        <p:nvSpPr>
          <p:cNvPr id="31778" name="Text Box 313"/>
          <p:cNvSpPr txBox="1">
            <a:spLocks noChangeArrowheads="1"/>
          </p:cNvSpPr>
          <p:nvPr/>
        </p:nvSpPr>
        <p:spPr bwMode="auto">
          <a:xfrm rot="-5400000">
            <a:off x="-1815306" y="3007519"/>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BSE et pauvreté</a:t>
            </a:r>
          </a:p>
        </p:txBody>
      </p:sp>
      <p:sp>
        <p:nvSpPr>
          <p:cNvPr id="3177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3178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31781" name="Text Box 147"/>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10/12</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2"/>
          <p:cNvSpPr>
            <a:spLocks noChangeArrowheads="1"/>
          </p:cNvSpPr>
          <p:nvPr/>
        </p:nvSpPr>
        <p:spPr bwMode="auto">
          <a:xfrm>
            <a:off x="-12700" y="-55563"/>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2771"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2772"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2773"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32774" name="Text Box 6"/>
          <p:cNvSpPr txBox="1">
            <a:spLocks noChangeArrowheads="1"/>
          </p:cNvSpPr>
          <p:nvPr/>
        </p:nvSpPr>
        <p:spPr bwMode="auto">
          <a:xfrm>
            <a:off x="2576513" y="331788"/>
            <a:ext cx="597852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BSE changements climatiques et désastres naturels</a:t>
            </a:r>
          </a:p>
        </p:txBody>
      </p:sp>
      <p:sp>
        <p:nvSpPr>
          <p:cNvPr id="32775"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2776"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2777" name="Text Box 5"/>
          <p:cNvSpPr txBox="1">
            <a:spLocks noChangeArrowheads="1"/>
          </p:cNvSpPr>
          <p:nvPr/>
        </p:nvSpPr>
        <p:spPr bwMode="auto">
          <a:xfrm>
            <a:off x="1312863" y="1350963"/>
            <a:ext cx="7831137" cy="48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Aft>
                <a:spcPct val="10000"/>
              </a:spcAft>
              <a:buFont typeface="Wingdings" pitchFamily="2" charset="2"/>
              <a:buChar char="§"/>
            </a:pPr>
            <a:r>
              <a:rPr lang="fr-FR" sz="2000">
                <a:latin typeface="Calibri" pitchFamily="34" charset="0"/>
              </a:rPr>
              <a:t> Les pertes économiques dues aux catastrophes naturelles ont atteint en moyenne 40 milliards de dollars par an;</a:t>
            </a:r>
          </a:p>
          <a:p>
            <a:pPr algn="l" eaLnBrk="1" hangingPunct="1">
              <a:spcAft>
                <a:spcPct val="10000"/>
              </a:spcAft>
              <a:buFont typeface="Wingdings" pitchFamily="2" charset="2"/>
              <a:buChar char="§"/>
            </a:pPr>
            <a:r>
              <a:rPr lang="fr-FR" sz="2000">
                <a:latin typeface="Calibri" pitchFamily="34" charset="0"/>
              </a:rPr>
              <a:t>  Entre 1990 et 1998, 94% des catastrophes majeures dans le monde se situaient dans des pays en développement;</a:t>
            </a:r>
          </a:p>
          <a:p>
            <a:pPr algn="l" eaLnBrk="1" hangingPunct="1">
              <a:spcAft>
                <a:spcPct val="10000"/>
              </a:spcAft>
              <a:buFont typeface="Wingdings" pitchFamily="2" charset="2"/>
              <a:buChar char="§"/>
            </a:pPr>
            <a:r>
              <a:rPr lang="fr-FR" sz="2000">
                <a:latin typeface="Calibri" pitchFamily="34" charset="0"/>
              </a:rPr>
              <a:t>  24 de 49 pays les moins avancés sont confrontés à un niveau élevé de risque de catastrophe;</a:t>
            </a:r>
          </a:p>
          <a:p>
            <a:pPr algn="l" eaLnBrk="1" hangingPunct="1">
              <a:spcAft>
                <a:spcPct val="10000"/>
              </a:spcAft>
              <a:buFont typeface="Wingdings" pitchFamily="2" charset="2"/>
              <a:buChar char="§"/>
            </a:pPr>
            <a:r>
              <a:rPr lang="fr-FR" sz="2000">
                <a:latin typeface="Calibri" pitchFamily="34" charset="0"/>
              </a:rPr>
              <a:t>  Les coûts globaux de catastrophes naturelles augmenteront de 500% au cours des 50 prochaines années;</a:t>
            </a:r>
          </a:p>
          <a:p>
            <a:pPr algn="l" eaLnBrk="1" hangingPunct="1">
              <a:spcAft>
                <a:spcPct val="10000"/>
              </a:spcAft>
              <a:buFont typeface="Wingdings" pitchFamily="2" charset="2"/>
              <a:buChar char="§"/>
            </a:pPr>
            <a:r>
              <a:rPr lang="fr-FR" sz="2000">
                <a:latin typeface="Calibri" pitchFamily="34" charset="0"/>
              </a:rPr>
              <a:t>  En 2050, plus de 200 millions de personnes pourraient être sans abri du fait de l'élévation du niveau de la mer, des inondations et de la sécheresse;</a:t>
            </a:r>
          </a:p>
          <a:p>
            <a:pPr algn="l" eaLnBrk="1" hangingPunct="1">
              <a:spcAft>
                <a:spcPct val="10000"/>
              </a:spcAft>
              <a:buFont typeface="Wingdings" pitchFamily="2" charset="2"/>
              <a:buChar char="§"/>
            </a:pPr>
            <a:r>
              <a:rPr lang="fr-FR" sz="2000">
                <a:latin typeface="Calibri" pitchFamily="34" charset="0"/>
              </a:rPr>
              <a:t>  En 2050, les rendements agricoles dans certains pays pourrait être réduit de près de 50%;</a:t>
            </a:r>
          </a:p>
          <a:p>
            <a:pPr algn="l" eaLnBrk="1" hangingPunct="1">
              <a:spcAft>
                <a:spcPct val="10000"/>
              </a:spcAft>
              <a:buFont typeface="Wingdings" pitchFamily="2" charset="2"/>
              <a:buChar char="§"/>
            </a:pPr>
            <a:r>
              <a:rPr lang="fr-FR" sz="2000">
                <a:latin typeface="Calibri" pitchFamily="34" charset="0"/>
              </a:rPr>
              <a:t>Les femmes constituent jusqu'à 80% des populations réfugiées et déplacées à travers le monde.</a:t>
            </a:r>
            <a:endParaRPr lang="en-CA" sz="2000">
              <a:latin typeface="Calibri" pitchFamily="34" charset="0"/>
            </a:endParaRPr>
          </a:p>
        </p:txBody>
      </p:sp>
      <p:sp>
        <p:nvSpPr>
          <p:cNvPr id="32778" name="Text Box 20"/>
          <p:cNvSpPr txBox="1">
            <a:spLocks noChangeArrowheads="1"/>
          </p:cNvSpPr>
          <p:nvPr/>
        </p:nvSpPr>
        <p:spPr bwMode="auto">
          <a:xfrm>
            <a:off x="5324475" y="5811838"/>
            <a:ext cx="3819525"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a:t>
            </a:r>
            <a:r>
              <a:rPr lang="en-US" altLang="zh-CN" sz="1200">
                <a:latin typeface="Calibri" pitchFamily="34" charset="0"/>
                <a:ea typeface="SimSun" charset="-122"/>
              </a:rPr>
              <a:t>ECOSOC 2008, IUCN and World Bank 2008</a:t>
            </a:r>
            <a:r>
              <a:rPr lang="en-US" altLang="zh-CN">
                <a:ea typeface="SimSun" charset="-122"/>
              </a:rPr>
              <a:t> </a:t>
            </a:r>
            <a:endParaRPr lang="en-US"/>
          </a:p>
        </p:txBody>
      </p:sp>
      <p:sp>
        <p:nvSpPr>
          <p:cNvPr id="32779" name="Text Box 313"/>
          <p:cNvSpPr txBox="1">
            <a:spLocks noChangeArrowheads="1"/>
          </p:cNvSpPr>
          <p:nvPr/>
        </p:nvSpPr>
        <p:spPr bwMode="auto">
          <a:xfrm rot="-5400000">
            <a:off x="-2047081" y="2775744"/>
            <a:ext cx="515778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BSE, changements climatiques  et désastres</a:t>
            </a:r>
          </a:p>
        </p:txBody>
      </p:sp>
      <p:sp>
        <p:nvSpPr>
          <p:cNvPr id="32780"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32781"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32782" name="Text Box 27"/>
          <p:cNvSpPr txBox="1">
            <a:spLocks noChangeArrowheads="1"/>
          </p:cNvSpPr>
          <p:nvPr/>
        </p:nvSpPr>
        <p:spPr bwMode="auto">
          <a:xfrm>
            <a:off x="6626225" y="695325"/>
            <a:ext cx="2636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CC3300"/>
                </a:solidFill>
                <a:latin typeface="Calibri" pitchFamily="34" charset="0"/>
              </a:rPr>
              <a:t>Pour plus de faits</a:t>
            </a:r>
          </a:p>
        </p:txBody>
      </p:sp>
      <p:sp>
        <p:nvSpPr>
          <p:cNvPr id="32783" name="Text Box 28">
            <a:hlinkClick r:id="rId5" action="ppaction://hlinksldjump"/>
          </p:cNvPr>
          <p:cNvSpPr txBox="1">
            <a:spLocks noChangeArrowheads="1"/>
          </p:cNvSpPr>
          <p:nvPr/>
        </p:nvSpPr>
        <p:spPr bwMode="auto">
          <a:xfrm>
            <a:off x="7677150" y="992188"/>
            <a:ext cx="14414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32784" name="Text Box 29">
            <a:hlinkClick r:id="rId6" action="ppaction://hlinksldjump"/>
          </p:cNvPr>
          <p:cNvSpPr txBox="1">
            <a:spLocks noChangeArrowheads="1"/>
          </p:cNvSpPr>
          <p:nvPr/>
        </p:nvSpPr>
        <p:spPr bwMode="auto">
          <a:xfrm>
            <a:off x="6704013" y="990600"/>
            <a:ext cx="1301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32785" name="Text Box 3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11/12</a:t>
            </a:r>
          </a:p>
        </p:txBody>
      </p:sp>
      <p:sp>
        <p:nvSpPr>
          <p:cNvPr id="32786" name="Control 11"/>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3795" name="Line 2"/>
          <p:cNvSpPr>
            <a:spLocks noChangeShapeType="1"/>
          </p:cNvSpPr>
          <p:nvPr/>
        </p:nvSpPr>
        <p:spPr bwMode="auto">
          <a:xfrm>
            <a:off x="2144713" y="742950"/>
            <a:ext cx="6837362" cy="1588"/>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3796" name="Oval 3"/>
          <p:cNvSpPr>
            <a:spLocks noChangeArrowheads="1"/>
          </p:cNvSpPr>
          <p:nvPr/>
        </p:nvSpPr>
        <p:spPr bwMode="auto">
          <a:xfrm>
            <a:off x="1784350" y="5937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3797" name="Text Box 4"/>
          <p:cNvSpPr txBox="1">
            <a:spLocks noChangeArrowheads="1"/>
          </p:cNvSpPr>
          <p:nvPr/>
        </p:nvSpPr>
        <p:spPr bwMode="auto">
          <a:xfrm>
            <a:off x="1863725" y="5381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33798" name="Text Box 6"/>
          <p:cNvSpPr txBox="1">
            <a:spLocks noChangeArrowheads="1"/>
          </p:cNvSpPr>
          <p:nvPr/>
        </p:nvSpPr>
        <p:spPr bwMode="auto">
          <a:xfrm>
            <a:off x="2576513" y="246063"/>
            <a:ext cx="6157912" cy="86677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buFont typeface="Wingdings" pitchFamily="2" charset="2"/>
              <a:buNone/>
            </a:pPr>
            <a:r>
              <a:rPr lang="fr-FR" sz="2400" b="1">
                <a:solidFill>
                  <a:srgbClr val="993300"/>
                </a:solidFill>
              </a:rPr>
              <a:t>Résilience des écosystèmes changement climatiques et désastres naturels</a:t>
            </a:r>
            <a:endParaRPr lang="en-US" sz="2400" b="1">
              <a:solidFill>
                <a:srgbClr val="993300"/>
              </a:solidFill>
            </a:endParaRPr>
          </a:p>
        </p:txBody>
      </p:sp>
      <p:sp>
        <p:nvSpPr>
          <p:cNvPr id="33799"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33800" name="Line 14"/>
          <p:cNvSpPr>
            <a:spLocks noChangeShapeType="1"/>
          </p:cNvSpPr>
          <p:nvPr/>
        </p:nvSpPr>
        <p:spPr bwMode="auto">
          <a:xfrm>
            <a:off x="13049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3801" name="Text Box 5"/>
          <p:cNvSpPr txBox="1">
            <a:spLocks noChangeArrowheads="1"/>
          </p:cNvSpPr>
          <p:nvPr/>
        </p:nvSpPr>
        <p:spPr bwMode="auto">
          <a:xfrm>
            <a:off x="1444625" y="1350963"/>
            <a:ext cx="7585075" cy="41544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0795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dirty="0" smtClean="0">
                <a:latin typeface="Calibri" pitchFamily="34" charset="0"/>
              </a:rPr>
              <a:t>On trouve 5 </a:t>
            </a:r>
            <a:r>
              <a:rPr lang="fr-FR" sz="2400" dirty="0">
                <a:latin typeface="Calibri" pitchFamily="34" charset="0"/>
              </a:rPr>
              <a:t>raisons </a:t>
            </a:r>
            <a:r>
              <a:rPr lang="fr-FR" sz="2400" dirty="0" smtClean="0">
                <a:latin typeface="Calibri" pitchFamily="34" charset="0"/>
              </a:rPr>
              <a:t>afin d’intégrer </a:t>
            </a:r>
            <a:r>
              <a:rPr lang="fr-FR" sz="2400" dirty="0">
                <a:latin typeface="Calibri" pitchFamily="34" charset="0"/>
              </a:rPr>
              <a:t>la gestion axée sur les écosystèmes dans la réduction des risques de désastres:</a:t>
            </a:r>
          </a:p>
          <a:p>
            <a:pPr algn="l" eaLnBrk="1" hangingPunct="1"/>
            <a:endParaRPr lang="fr-FR" sz="2400" dirty="0">
              <a:latin typeface="Calibri" pitchFamily="34" charset="0"/>
            </a:endParaRPr>
          </a:p>
          <a:p>
            <a:pPr algn="l" eaLnBrk="1" hangingPunct="1"/>
            <a:r>
              <a:rPr lang="fr-FR" sz="2400" dirty="0">
                <a:latin typeface="Calibri" pitchFamily="34" charset="0"/>
              </a:rPr>
              <a:t>- Réduire la vulnérabilité aux désastres naturels;</a:t>
            </a:r>
          </a:p>
          <a:p>
            <a:pPr algn="l" eaLnBrk="1" hangingPunct="1"/>
            <a:r>
              <a:rPr lang="fr-FR" sz="2400" dirty="0">
                <a:latin typeface="Calibri" pitchFamily="34" charset="0"/>
              </a:rPr>
              <a:t>- Les catastrophes naturelles représentent un coût élevé;</a:t>
            </a:r>
          </a:p>
          <a:p>
            <a:pPr algn="l" eaLnBrk="1" hangingPunct="1"/>
            <a:r>
              <a:rPr lang="fr-FR" sz="2400" dirty="0">
                <a:latin typeface="Calibri" pitchFamily="34" charset="0"/>
              </a:rPr>
              <a:t>- Il est moins coûteux de prévenir les catastrophes que de réparer les dommages qu‘elles causent;</a:t>
            </a:r>
          </a:p>
          <a:p>
            <a:pPr algn="l" eaLnBrk="1" hangingPunct="1"/>
            <a:r>
              <a:rPr lang="fr-FR" sz="2400" dirty="0">
                <a:latin typeface="Calibri" pitchFamily="34" charset="0"/>
              </a:rPr>
              <a:t>- Les populations à risque dépendent des BSE pour leur subsistance;</a:t>
            </a:r>
          </a:p>
          <a:p>
            <a:pPr algn="l" eaLnBrk="1" hangingPunct="1"/>
            <a:r>
              <a:rPr lang="fr-FR" sz="2400" dirty="0">
                <a:latin typeface="Calibri" pitchFamily="34" charset="0"/>
              </a:rPr>
              <a:t>- Les catastrophes naturelles et les mesures d’urgence qui en découlent ont un impact négatif sur la biodiversité.</a:t>
            </a:r>
            <a:endParaRPr lang="en-US" sz="2400" dirty="0">
              <a:latin typeface="Calibri" pitchFamily="34" charset="0"/>
            </a:endParaRPr>
          </a:p>
        </p:txBody>
      </p:sp>
      <p:sp>
        <p:nvSpPr>
          <p:cNvPr id="33802" name="Text Box 20"/>
          <p:cNvSpPr txBox="1">
            <a:spLocks noChangeArrowheads="1"/>
          </p:cNvSpPr>
          <p:nvPr/>
        </p:nvSpPr>
        <p:spPr bwMode="auto">
          <a:xfrm>
            <a:off x="5892800" y="5729288"/>
            <a:ext cx="32512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a:t>
            </a:r>
            <a:r>
              <a:rPr lang="en-US" altLang="zh-CN" sz="1200">
                <a:latin typeface="Calibri" pitchFamily="34" charset="0"/>
                <a:ea typeface="SimSun" charset="-122"/>
              </a:rPr>
              <a:t>Sudmeier-Rieux et al. 2006 </a:t>
            </a:r>
            <a:endParaRPr lang="en-US" sz="1200">
              <a:latin typeface="Calibri" pitchFamily="34" charset="0"/>
            </a:endParaRPr>
          </a:p>
        </p:txBody>
      </p:sp>
      <p:sp>
        <p:nvSpPr>
          <p:cNvPr id="33803" name="Text Box 313"/>
          <p:cNvSpPr txBox="1">
            <a:spLocks noChangeArrowheads="1"/>
          </p:cNvSpPr>
          <p:nvPr/>
        </p:nvSpPr>
        <p:spPr bwMode="auto">
          <a:xfrm rot="-5400000">
            <a:off x="-2047081" y="2775744"/>
            <a:ext cx="515778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BSE, changements climatiques et désastres</a:t>
            </a:r>
          </a:p>
        </p:txBody>
      </p:sp>
      <p:sp>
        <p:nvSpPr>
          <p:cNvPr id="33804"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33805"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33806" name="Text Box 28"/>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12/12</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4819"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20" name="Oval 14">
            <a:hlinkClick r:id="rId3" action="ppaction://hlinksldjump"/>
          </p:cNvPr>
          <p:cNvSpPr>
            <a:spLocks noChangeArrowheads="1"/>
          </p:cNvSpPr>
          <p:nvPr/>
        </p:nvSpPr>
        <p:spPr bwMode="auto">
          <a:xfrm>
            <a:off x="477838" y="1185863"/>
            <a:ext cx="1924050" cy="1416050"/>
          </a:xfrm>
          <a:prstGeom prst="ellipse">
            <a:avLst/>
          </a:prstGeom>
          <a:solidFill>
            <a:srgbClr val="FF9933"/>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34821" name="Rectangle 20"/>
          <p:cNvSpPr>
            <a:spLocks noChangeArrowheads="1"/>
          </p:cNvSpPr>
          <p:nvPr/>
        </p:nvSpPr>
        <p:spPr bwMode="auto">
          <a:xfrm>
            <a:off x="3762375" y="5081588"/>
            <a:ext cx="2871788" cy="1144587"/>
          </a:xfrm>
          <a:prstGeom prst="rect">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34822"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23" name="Oval 14"/>
          <p:cNvSpPr>
            <a:spLocks noChangeArrowheads="1"/>
          </p:cNvSpPr>
          <p:nvPr/>
        </p:nvSpPr>
        <p:spPr bwMode="auto">
          <a:xfrm>
            <a:off x="477838" y="3263900"/>
            <a:ext cx="1924050" cy="2836863"/>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34824" name="Oval 14"/>
          <p:cNvSpPr>
            <a:spLocks noChangeAspect="1" noChangeArrowheads="1"/>
          </p:cNvSpPr>
          <p:nvPr/>
        </p:nvSpPr>
        <p:spPr bwMode="auto">
          <a:xfrm>
            <a:off x="4200525" y="1168400"/>
            <a:ext cx="1919288"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et </a:t>
            </a:r>
            <a:r>
              <a:rPr lang="fr-FR" sz="1500" b="1" dirty="0">
                <a:latin typeface="Calibri" pitchFamily="34" charset="0"/>
              </a:rPr>
              <a:t>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sp>
        <p:nvSpPr>
          <p:cNvPr id="34825" name="Line 9"/>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26" name="Line 10"/>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27" name="Line 11"/>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28" name="Line 12"/>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29" name="Line 13"/>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30"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4831"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34832" name="Line 16"/>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33"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modèle systémique pour planification politique et financière</a:t>
            </a:r>
            <a:endParaRPr lang="en-US" sz="2400" b="1">
              <a:solidFill>
                <a:srgbClr val="993300"/>
              </a:solidFill>
            </a:endParaRPr>
          </a:p>
        </p:txBody>
      </p:sp>
      <p:sp>
        <p:nvSpPr>
          <p:cNvPr id="34834" name="Line 22"/>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34835" name="Line 23"/>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4836" name="Line 24"/>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34837" name="Group 25"/>
          <p:cNvGrpSpPr>
            <a:grpSpLocks/>
          </p:cNvGrpSpPr>
          <p:nvPr/>
        </p:nvGrpSpPr>
        <p:grpSpPr bwMode="auto">
          <a:xfrm>
            <a:off x="3763963" y="2767013"/>
            <a:ext cx="2687637" cy="2165350"/>
            <a:chOff x="2371" y="1743"/>
            <a:chExt cx="1693" cy="1364"/>
          </a:xfrm>
        </p:grpSpPr>
        <p:sp>
          <p:nvSpPr>
            <p:cNvPr id="34842" name="Oval 15"/>
            <p:cNvSpPr>
              <a:spLocks noChangeAspect="1" noChangeArrowheads="1"/>
            </p:cNvSpPr>
            <p:nvPr/>
          </p:nvSpPr>
          <p:spPr bwMode="auto">
            <a:xfrm>
              <a:off x="2775" y="1743"/>
              <a:ext cx="962" cy="962"/>
            </a:xfrm>
            <a:prstGeom prst="ellipse">
              <a:avLst/>
            </a:prstGeom>
            <a:solidFill>
              <a:srgbClr val="DDDDDD">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a:t>
              </a:r>
            </a:p>
            <a:p>
              <a:r>
                <a:rPr lang="fr-FR" sz="1600" b="1">
                  <a:latin typeface="Calibri" pitchFamily="34" charset="0"/>
                  <a:cs typeface="Arial" charset="0"/>
                </a:rPr>
                <a:t> décentralisée</a:t>
              </a:r>
            </a:p>
          </p:txBody>
        </p:sp>
        <p:sp>
          <p:nvSpPr>
            <p:cNvPr id="34843" name="Oval 18"/>
            <p:cNvSpPr>
              <a:spLocks noChangeAspect="1" noChangeArrowheads="1"/>
            </p:cNvSpPr>
            <p:nvPr/>
          </p:nvSpPr>
          <p:spPr bwMode="auto">
            <a:xfrm>
              <a:off x="2371" y="2136"/>
              <a:ext cx="962" cy="962"/>
            </a:xfrm>
            <a:prstGeom prst="ellipse">
              <a:avLst/>
            </a:prstGeom>
            <a:solidFill>
              <a:srgbClr val="DDDDDD">
                <a:alpha val="7607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34844" name="Oval 16"/>
            <p:cNvSpPr>
              <a:spLocks noChangeAspect="1" noChangeArrowheads="1"/>
            </p:cNvSpPr>
            <p:nvPr/>
          </p:nvSpPr>
          <p:spPr bwMode="auto">
            <a:xfrm>
              <a:off x="3102" y="2145"/>
              <a:ext cx="962" cy="962"/>
            </a:xfrm>
            <a:prstGeom prst="ellipse">
              <a:avLst/>
            </a:prstGeom>
            <a:solidFill>
              <a:srgbClr val="DDDDD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34845" name="Text Box 29"/>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b="1">
                  <a:solidFill>
                    <a:schemeClr val="bg1"/>
                  </a:solidFill>
                  <a:latin typeface="Calibri" pitchFamily="34" charset="0"/>
                </a:rPr>
                <a:t>Intégrés</a:t>
              </a:r>
            </a:p>
          </p:txBody>
        </p:sp>
      </p:grpSp>
      <p:sp>
        <p:nvSpPr>
          <p:cNvPr id="34838" name="Line 30"/>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34839" name="Text Box 31"/>
          <p:cNvSpPr txBox="1">
            <a:spLocks noChangeArrowheads="1"/>
          </p:cNvSpPr>
          <p:nvPr/>
        </p:nvSpPr>
        <p:spPr bwMode="auto">
          <a:xfrm>
            <a:off x="7721600" y="4511675"/>
            <a:ext cx="1393825"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34840" name="Text Box 32"/>
          <p:cNvSpPr txBox="1">
            <a:spLocks noChangeArrowheads="1"/>
          </p:cNvSpPr>
          <p:nvPr/>
        </p:nvSpPr>
        <p:spPr bwMode="auto">
          <a:xfrm>
            <a:off x="7721600" y="5526088"/>
            <a:ext cx="1393825" cy="914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grpSp>
        <p:nvGrpSpPr>
          <p:cNvPr id="3" name="Group 62"/>
          <p:cNvGrpSpPr>
            <a:grpSpLocks/>
          </p:cNvGrpSpPr>
          <p:nvPr/>
        </p:nvGrpSpPr>
        <p:grpSpPr bwMode="auto">
          <a:xfrm>
            <a:off x="6035675" y="925513"/>
            <a:ext cx="3108325" cy="2560637"/>
            <a:chOff x="6035675" y="924906"/>
            <a:chExt cx="3108325" cy="2561244"/>
          </a:xfrm>
          <a:effectLst>
            <a:outerShdw blurRad="50800" dist="50800" dir="5400000" algn="ctr" rotWithShape="0">
              <a:srgbClr val="000000">
                <a:alpha val="90000"/>
              </a:srgbClr>
            </a:outerShdw>
          </a:effectLst>
        </p:grpSpPr>
        <p:sp>
          <p:nvSpPr>
            <p:cNvPr id="34" name="Oval 73"/>
            <p:cNvSpPr>
              <a:spLocks noChangeArrowheads="1"/>
            </p:cNvSpPr>
            <p:nvPr/>
          </p:nvSpPr>
          <p:spPr bwMode="auto">
            <a:xfrm>
              <a:off x="6721475" y="924906"/>
              <a:ext cx="1736725" cy="1581150"/>
            </a:xfrm>
            <a:prstGeom prst="ellipse">
              <a:avLst/>
            </a:prstGeom>
            <a:solidFill>
              <a:srgbClr val="D9D9C5"/>
            </a:solidFill>
            <a:ln w="38100">
              <a:noFill/>
              <a:round/>
              <a:headEnd/>
              <a:tailEnd/>
            </a:ln>
          </p:spPr>
          <p:txBody>
            <a:bodyPr lIns="0" rIns="0"/>
            <a:lstStyle/>
            <a:p>
              <a:pPr>
                <a:defRPr/>
              </a:pPr>
              <a:r>
                <a:rPr lang="fr-FR" sz="1600" b="1">
                  <a:latin typeface="Calibri" pitchFamily="34" charset="0"/>
                </a:rPr>
                <a:t>Mécanismes financiers novateurs</a:t>
              </a:r>
            </a:p>
          </p:txBody>
        </p:sp>
        <p:sp>
          <p:nvSpPr>
            <p:cNvPr id="35" name="Oval 74"/>
            <p:cNvSpPr>
              <a:spLocks noChangeArrowheads="1"/>
            </p:cNvSpPr>
            <p:nvPr/>
          </p:nvSpPr>
          <p:spPr bwMode="auto">
            <a:xfrm>
              <a:off x="6035675" y="1881188"/>
              <a:ext cx="1736725" cy="1581150"/>
            </a:xfrm>
            <a:prstGeom prst="ellipse">
              <a:avLst/>
            </a:prstGeom>
            <a:solidFill>
              <a:srgbClr val="D9D9C5"/>
            </a:solidFill>
            <a:ln w="38100">
              <a:noFill/>
              <a:round/>
              <a:headEnd/>
              <a:tailEnd/>
            </a:ln>
          </p:spPr>
          <p:txBody>
            <a:bodyPr lIns="0" tIns="0" rIns="0" anchor="ctr"/>
            <a:lstStyle/>
            <a:p>
              <a:pPr algn="l">
                <a:defRPr/>
              </a:pPr>
              <a:r>
                <a:rPr lang="fr-FR" altLang="zh-CN" sz="1500" b="1">
                  <a:latin typeface="Calibri" pitchFamily="34" charset="0"/>
                  <a:ea typeface="SimSun" charset="-122"/>
                  <a:cs typeface="Arial" charset="0"/>
                </a:rPr>
                <a:t>Réforme </a:t>
              </a:r>
            </a:p>
            <a:p>
              <a:pPr algn="l">
                <a:defRPr/>
              </a:pPr>
              <a:r>
                <a:rPr lang="fr-FR" altLang="zh-CN" sz="1500" b="1">
                  <a:latin typeface="Calibri" pitchFamily="34" charset="0"/>
                  <a:ea typeface="SimSun" charset="-122"/>
                  <a:cs typeface="Arial" charset="0"/>
                </a:rPr>
                <a:t>fiscale écologique</a:t>
              </a:r>
              <a:endParaRPr lang="fr-FR" sz="1500" b="1">
                <a:latin typeface="Calibri" pitchFamily="34" charset="0"/>
                <a:ea typeface="SimSun" charset="-122"/>
                <a:cs typeface="Arial" charset="0"/>
              </a:endParaRPr>
            </a:p>
          </p:txBody>
        </p:sp>
        <p:sp>
          <p:nvSpPr>
            <p:cNvPr id="36" name="Oval 75"/>
            <p:cNvSpPr>
              <a:spLocks noChangeArrowheads="1"/>
            </p:cNvSpPr>
            <p:nvPr/>
          </p:nvSpPr>
          <p:spPr bwMode="auto">
            <a:xfrm>
              <a:off x="7407275" y="1905000"/>
              <a:ext cx="1736725" cy="1581150"/>
            </a:xfrm>
            <a:prstGeom prst="ellipse">
              <a:avLst/>
            </a:prstGeom>
            <a:solidFill>
              <a:srgbClr val="D9D9C5"/>
            </a:solidFill>
            <a:ln w="38100">
              <a:noFill/>
              <a:round/>
              <a:headEnd/>
              <a:tailEnd/>
            </a:ln>
          </p:spPr>
          <p:txBody>
            <a:bodyPr anchor="ctr"/>
            <a:lstStyle/>
            <a:p>
              <a:pPr>
                <a:defRPr/>
              </a:pPr>
              <a:r>
                <a:rPr lang="fr-FR" sz="1600" b="1">
                  <a:latin typeface="Calibri" pitchFamily="34" charset="0"/>
                </a:rPr>
                <a:t>Cadre de dépenses à moyen terme</a:t>
              </a:r>
            </a:p>
            <a:p>
              <a:pPr>
                <a:defRPr/>
              </a:pPr>
              <a:endParaRPr lang="fr-FR" sz="1600" b="1">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5843"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5844"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5845"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5846"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35847"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5848" name="Text Box 11"/>
          <p:cNvSpPr txBox="1">
            <a:spLocks noChangeArrowheads="1"/>
          </p:cNvSpPr>
          <p:nvPr/>
        </p:nvSpPr>
        <p:spPr bwMode="auto">
          <a:xfrm>
            <a:off x="2252663" y="327025"/>
            <a:ext cx="6337300" cy="525463"/>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Bâtir gouvernance et vision</a:t>
            </a:r>
          </a:p>
        </p:txBody>
      </p:sp>
      <p:sp>
        <p:nvSpPr>
          <p:cNvPr id="35849"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Bâtir gouvernance et vision</a:t>
            </a:r>
            <a:endParaRPr lang="en-US" sz="2800">
              <a:solidFill>
                <a:schemeClr val="bg1"/>
              </a:solidFill>
              <a:latin typeface="Calibri" pitchFamily="34" charset="0"/>
            </a:endParaRPr>
          </a:p>
        </p:txBody>
      </p:sp>
      <p:sp>
        <p:nvSpPr>
          <p:cNvPr id="35850" name="Oval 12">
            <a:hlinkClick r:id="rId4" action="ppaction://hlinksldjump"/>
          </p:cNvPr>
          <p:cNvSpPr>
            <a:spLocks noChangeArrowheads="1"/>
          </p:cNvSpPr>
          <p:nvPr/>
        </p:nvSpPr>
        <p:spPr bwMode="auto">
          <a:xfrm>
            <a:off x="2746375" y="2516188"/>
            <a:ext cx="2324100" cy="1930400"/>
          </a:xfrm>
          <a:prstGeom prst="ellipse">
            <a:avLst/>
          </a:prstGeom>
          <a:solidFill>
            <a:srgbClr val="FFFF66"/>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pPr algn="l"/>
            <a:r>
              <a:rPr lang="en-US">
                <a:latin typeface="Calibri" pitchFamily="34" charset="0"/>
              </a:rPr>
              <a:t>Gouvernance</a:t>
            </a:r>
          </a:p>
        </p:txBody>
      </p:sp>
      <p:sp>
        <p:nvSpPr>
          <p:cNvPr id="35851" name="Oval 13">
            <a:hlinkClick r:id="rId5" action="ppaction://hlinksldjump"/>
          </p:cNvPr>
          <p:cNvSpPr>
            <a:spLocks noChangeArrowheads="1"/>
          </p:cNvSpPr>
          <p:nvPr/>
        </p:nvSpPr>
        <p:spPr bwMode="auto">
          <a:xfrm>
            <a:off x="4714875" y="2516188"/>
            <a:ext cx="2324100" cy="1930400"/>
          </a:xfrm>
          <a:prstGeom prst="ellipse">
            <a:avLst/>
          </a:prstGeom>
          <a:solidFill>
            <a:srgbClr val="FFFF99"/>
          </a:solidFill>
          <a:ln>
            <a:noFill/>
          </a:ln>
          <a:extLst>
            <a:ext uri="{91240B29-F687-4F45-9708-019B960494DF}">
              <a14:hiddenLine xmlns:a14="http://schemas.microsoft.com/office/drawing/2010/main" w="38100">
                <a:solidFill>
                  <a:srgbClr val="000000"/>
                </a:solidFill>
                <a:round/>
                <a:headEnd/>
                <a:tailEnd/>
              </a14:hiddenLine>
            </a:ext>
          </a:extLst>
        </p:spPr>
        <p:txBody>
          <a:bodyPr lIns="0" tIns="36000" rIns="0" bIns="36000" anchor="ctr"/>
          <a:lstStyle/>
          <a:p>
            <a:r>
              <a:rPr lang="en-US">
                <a:latin typeface="Calibri" pitchFamily="34" charset="0"/>
              </a:rPr>
              <a:t>Vision </a:t>
            </a:r>
            <a:r>
              <a:rPr lang="en-US" sz="1700">
                <a:latin typeface="Calibri" pitchFamily="34" charset="0"/>
              </a:rPr>
              <a:t>environnementale</a:t>
            </a:r>
          </a:p>
        </p:txBody>
      </p:sp>
      <p:sp>
        <p:nvSpPr>
          <p:cNvPr id="35852" name="AutoShape 15"/>
          <p:cNvSpPr>
            <a:spLocks/>
          </p:cNvSpPr>
          <p:nvPr/>
        </p:nvSpPr>
        <p:spPr bwMode="auto">
          <a:xfrm>
            <a:off x="5199063" y="4922838"/>
            <a:ext cx="2293937" cy="685800"/>
          </a:xfrm>
          <a:prstGeom prst="borderCallout1">
            <a:avLst>
              <a:gd name="adj1" fmla="val 83333"/>
              <a:gd name="adj2" fmla="val -3324"/>
              <a:gd name="adj3" fmla="val -103704"/>
              <a:gd name="adj4" fmla="val -3324"/>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ltLang="zh-CN">
                <a:latin typeface="Calibri" pitchFamily="34" charset="0"/>
                <a:ea typeface="SimSun" charset="-122"/>
              </a:rPr>
              <a:t>Travailler </a:t>
            </a:r>
            <a:r>
              <a:rPr lang="en-US" altLang="zh-CN" i="1">
                <a:latin typeface="Calibri" pitchFamily="34" charset="0"/>
                <a:ea typeface="SimSun" charset="-122"/>
              </a:rPr>
              <a:t>avec</a:t>
            </a:r>
            <a:r>
              <a:rPr lang="en-US" altLang="zh-CN">
                <a:latin typeface="Calibri" pitchFamily="34" charset="0"/>
                <a:ea typeface="SimSun" charset="-122"/>
              </a:rPr>
              <a:t> la nature</a:t>
            </a:r>
            <a:endParaRPr lang="en-US">
              <a:latin typeface="Calibri" pitchFamily="34" charset="0"/>
              <a:ea typeface="SimSun" charset="-122"/>
            </a:endParaRPr>
          </a:p>
        </p:txBody>
      </p:sp>
      <p:sp>
        <p:nvSpPr>
          <p:cNvPr id="35853" name="AutoShape 19"/>
          <p:cNvSpPr>
            <a:spLocks/>
          </p:cNvSpPr>
          <p:nvPr/>
        </p:nvSpPr>
        <p:spPr bwMode="auto">
          <a:xfrm>
            <a:off x="1749425" y="4922838"/>
            <a:ext cx="2801938" cy="685800"/>
          </a:xfrm>
          <a:prstGeom prst="borderCallout1">
            <a:avLst>
              <a:gd name="adj1" fmla="val 83333"/>
              <a:gd name="adj2" fmla="val 103324"/>
              <a:gd name="adj3" fmla="val -92593"/>
              <a:gd name="adj4" fmla="val 103324"/>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en-US" altLang="zh-CN">
                <a:latin typeface="Calibri" pitchFamily="34" charset="0"/>
                <a:ea typeface="SimSun" charset="-122"/>
              </a:rPr>
              <a:t>Consolider la gouvernance environnementale</a:t>
            </a:r>
            <a:endParaRPr lang="en-US">
              <a:latin typeface="Calibri" pitchFamily="34" charset="0"/>
            </a:endParaRPr>
          </a:p>
        </p:txBody>
      </p:sp>
      <p:sp>
        <p:nvSpPr>
          <p:cNvPr id="35854" name="Text Box 20"/>
          <p:cNvSpPr txBox="1">
            <a:spLocks noChangeArrowheads="1"/>
          </p:cNvSpPr>
          <p:nvPr/>
        </p:nvSpPr>
        <p:spPr bwMode="auto">
          <a:xfrm>
            <a:off x="1460500" y="1244600"/>
            <a:ext cx="6883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altLang="zh-CN" sz="2000">
                <a:latin typeface="Calibri" pitchFamily="34" charset="0"/>
                <a:ea typeface="SimSun" charset="-122"/>
              </a:rPr>
              <a:t>Une planification du développement avec une vision saine de l'environnement et la gouvernance peut favoriser des résultats durables:</a:t>
            </a:r>
            <a:r>
              <a:rPr lang="en-US" altLang="zh-CN" sz="2400">
                <a:latin typeface="Calibri" pitchFamily="34" charset="0"/>
                <a:ea typeface="SimSun" charset="-122"/>
              </a:rPr>
              <a:t>  </a:t>
            </a:r>
            <a:endParaRPr lang="en-US" sz="2400">
              <a:latin typeface="Calibri" pitchFamily="34" charset="0"/>
            </a:endParaRPr>
          </a:p>
        </p:txBody>
      </p:sp>
      <p:sp>
        <p:nvSpPr>
          <p:cNvPr id="35855"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6" action="ppaction://hlinksldjump"/>
              </a:rPr>
              <a:t>RETOUR AU PLAN LINÉAIRE</a:t>
            </a:r>
            <a:r>
              <a:rPr lang="en-US" sz="1400">
                <a:latin typeface="Calibri" pitchFamily="34" charset="0"/>
                <a:hlinkClick r:id="rId6" action="ppaction://hlinksldjump"/>
              </a:rPr>
              <a:t> </a:t>
            </a:r>
            <a:endParaRPr lang="en-US" sz="1400" b="1">
              <a:solidFill>
                <a:srgbClr val="545336"/>
              </a:solidFill>
              <a:latin typeface="Calibri" pitchFamily="34" charset="0"/>
            </a:endParaRPr>
          </a:p>
        </p:txBody>
      </p:sp>
      <p:sp>
        <p:nvSpPr>
          <p:cNvPr id="35856"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7" action="ppaction://hlinksldjump"/>
              </a:rPr>
              <a:t>RETOUR AU PLAN SYSTÉMIQUE</a:t>
            </a:r>
            <a:r>
              <a:rPr lang="en-US" sz="1400">
                <a:latin typeface="Calibri" pitchFamily="34" charset="0"/>
                <a:hlinkClick r:id="rId7" action="ppaction://hlinksldjump"/>
              </a:rPr>
              <a:t> </a:t>
            </a:r>
            <a:endParaRPr lang="en-US" sz="1400" b="1">
              <a:solidFill>
                <a:srgbClr val="545336"/>
              </a:solidFill>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88"/>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6867"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6868"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6869"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6870"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36871"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6872" name="Text Box 11"/>
          <p:cNvSpPr txBox="1">
            <a:spLocks noChangeArrowheads="1"/>
          </p:cNvSpPr>
          <p:nvPr/>
        </p:nvSpPr>
        <p:spPr bwMode="auto">
          <a:xfrm>
            <a:off x="2252663" y="384175"/>
            <a:ext cx="6261100"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a:solidFill>
                  <a:srgbClr val="993300"/>
                </a:solidFill>
              </a:rPr>
              <a:t>Pour une gouvernance environnementale</a:t>
            </a:r>
          </a:p>
        </p:txBody>
      </p:sp>
      <p:sp>
        <p:nvSpPr>
          <p:cNvPr id="120846" name="Rectangle 14"/>
          <p:cNvSpPr>
            <a:spLocks noChangeArrowheads="1"/>
          </p:cNvSpPr>
          <p:nvPr/>
        </p:nvSpPr>
        <p:spPr bwMode="auto">
          <a:xfrm>
            <a:off x="1841500" y="2471738"/>
            <a:ext cx="6399213" cy="26971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177800" indent="-177800" algn="l">
              <a:buFontTx/>
              <a:buAutoNum type="arabicPeriod"/>
            </a:pPr>
            <a:endParaRPr lang="en-US" sz="2000" dirty="0">
              <a:latin typeface="Calibri" pitchFamily="34" charset="0"/>
            </a:endParaRPr>
          </a:p>
          <a:p>
            <a:pPr marL="177800" indent="-177800" algn="l">
              <a:buFontTx/>
              <a:buAutoNum type="arabicPeriod"/>
            </a:pPr>
            <a:r>
              <a:rPr lang="fr-FR" sz="2000" dirty="0">
                <a:latin typeface="Calibri" pitchFamily="34" charset="0"/>
              </a:rPr>
              <a:t> Les </a:t>
            </a:r>
            <a:r>
              <a:rPr lang="fr-FR" sz="2000" u="sng" dirty="0">
                <a:latin typeface="Calibri" pitchFamily="34" charset="0"/>
              </a:rPr>
              <a:t>caractéristiques des ressources </a:t>
            </a:r>
            <a:r>
              <a:rPr lang="fr-FR" sz="2000" dirty="0">
                <a:latin typeface="Calibri" pitchFamily="34" charset="0"/>
              </a:rPr>
              <a:t>naturelles (eau, minéraux, bois ...);</a:t>
            </a:r>
          </a:p>
          <a:p>
            <a:pPr marL="177800" indent="-177800" algn="l">
              <a:buFontTx/>
              <a:buAutoNum type="arabicPeriod"/>
            </a:pPr>
            <a:r>
              <a:rPr lang="fr-FR" sz="2000" dirty="0">
                <a:latin typeface="Calibri" pitchFamily="34" charset="0"/>
              </a:rPr>
              <a:t>  Les </a:t>
            </a:r>
            <a:r>
              <a:rPr lang="fr-FR" sz="2000" u="sng" dirty="0">
                <a:latin typeface="Calibri" pitchFamily="34" charset="0"/>
              </a:rPr>
              <a:t>acteurs concernés </a:t>
            </a:r>
            <a:r>
              <a:rPr lang="fr-FR" sz="2000" dirty="0">
                <a:latin typeface="Calibri" pitchFamily="34" charset="0"/>
              </a:rPr>
              <a:t>(collectivités privées et publiques, les entreprises, ainsi que les communautés locales et les peuples autochtones);</a:t>
            </a:r>
          </a:p>
          <a:p>
            <a:pPr marL="177800" indent="-177800" algn="l">
              <a:buFontTx/>
              <a:buAutoNum type="arabicPeriod"/>
            </a:pPr>
            <a:r>
              <a:rPr lang="fr-FR" sz="2000" dirty="0">
                <a:latin typeface="Calibri" pitchFamily="34" charset="0"/>
              </a:rPr>
              <a:t>  Le </a:t>
            </a:r>
            <a:r>
              <a:rPr lang="fr-FR" sz="2000" u="sng" dirty="0">
                <a:latin typeface="Calibri" pitchFamily="34" charset="0"/>
              </a:rPr>
              <a:t>cadrage institutionnel et les règlementations </a:t>
            </a:r>
            <a:r>
              <a:rPr lang="fr-FR" sz="2000" dirty="0">
                <a:latin typeface="Calibri" pitchFamily="34" charset="0"/>
              </a:rPr>
              <a:t>(rôle des ministères et organismes publics).</a:t>
            </a:r>
            <a:endParaRPr lang="en-US" sz="2000" dirty="0">
              <a:latin typeface="Calibri" pitchFamily="34" charset="0"/>
            </a:endParaRPr>
          </a:p>
        </p:txBody>
      </p:sp>
      <p:sp>
        <p:nvSpPr>
          <p:cNvPr id="120847" name="Text Box 15"/>
          <p:cNvSpPr txBox="1">
            <a:spLocks noChangeArrowheads="1"/>
          </p:cNvSpPr>
          <p:nvPr/>
        </p:nvSpPr>
        <p:spPr bwMode="auto">
          <a:xfrm>
            <a:off x="1854200" y="1341438"/>
            <a:ext cx="6273800" cy="7080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dirty="0">
                <a:latin typeface="Calibri" pitchFamily="34" charset="0"/>
              </a:rPr>
              <a:t>Trois principaux facteurs peuvent influencer la gestion des ressources naturelles :</a:t>
            </a:r>
            <a:endParaRPr lang="en-US" dirty="0"/>
          </a:p>
        </p:txBody>
      </p:sp>
      <p:sp>
        <p:nvSpPr>
          <p:cNvPr id="36875" name="Text Box 85"/>
          <p:cNvSpPr txBox="1">
            <a:spLocks noChangeArrowheads="1"/>
          </p:cNvSpPr>
          <p:nvPr/>
        </p:nvSpPr>
        <p:spPr bwMode="auto">
          <a:xfrm>
            <a:off x="1562100" y="5322888"/>
            <a:ext cx="15827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1200">
                <a:latin typeface="Calibri" pitchFamily="34" charset="0"/>
              </a:rPr>
              <a:t>Source: OECD 2009</a:t>
            </a:r>
          </a:p>
        </p:txBody>
      </p:sp>
      <p:sp>
        <p:nvSpPr>
          <p:cNvPr id="3687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3687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36878" name="Text Box 9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a:t>
            </a:r>
          </a:p>
        </p:txBody>
      </p:sp>
      <p:sp>
        <p:nvSpPr>
          <p:cNvPr id="36879"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Bâtir gouvernance et vision</a:t>
            </a:r>
            <a:endParaRPr lang="en-US" sz="280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084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08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46" grpId="0" animBg="1"/>
      <p:bldP spid="12084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7"/>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7891"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7892"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7893"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7894"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37895"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7896" name="Text Box 11"/>
          <p:cNvSpPr txBox="1">
            <a:spLocks noChangeArrowheads="1"/>
          </p:cNvSpPr>
          <p:nvPr/>
        </p:nvSpPr>
        <p:spPr bwMode="auto">
          <a:xfrm>
            <a:off x="2252663" y="241300"/>
            <a:ext cx="6105525" cy="8001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Gouvernance environnementale: droits territoriaux et accès aux ressources</a:t>
            </a:r>
            <a:endParaRPr lang="en-US" sz="2400" b="1">
              <a:solidFill>
                <a:srgbClr val="993300"/>
              </a:solidFill>
            </a:endParaRPr>
          </a:p>
        </p:txBody>
      </p:sp>
      <p:sp>
        <p:nvSpPr>
          <p:cNvPr id="122893" name="Rectangle 13"/>
          <p:cNvSpPr>
            <a:spLocks noChangeArrowheads="1"/>
          </p:cNvSpPr>
          <p:nvPr/>
        </p:nvSpPr>
        <p:spPr bwMode="auto">
          <a:xfrm>
            <a:off x="1612900" y="1739900"/>
            <a:ext cx="6994525" cy="13350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None/>
            </a:pPr>
            <a:r>
              <a:rPr lang="fr-FR" altLang="zh-CN" sz="2000">
                <a:latin typeface="Calibri" pitchFamily="34" charset="0"/>
                <a:ea typeface="SimSun" charset="-122"/>
              </a:rPr>
              <a:t>Au-delà d’un partage équitable des avantages liés aux ressources génétiques il faut aussi considérer les bénéfices associés aux BSE dans un sens plus large.</a:t>
            </a:r>
            <a:endParaRPr lang="en-US" sz="2000">
              <a:latin typeface="Calibri" pitchFamily="34" charset="0"/>
            </a:endParaRPr>
          </a:p>
        </p:txBody>
      </p:sp>
      <p:sp>
        <p:nvSpPr>
          <p:cNvPr id="122894" name="Rectangle 14"/>
          <p:cNvSpPr>
            <a:spLocks noChangeArrowheads="1"/>
          </p:cNvSpPr>
          <p:nvPr/>
        </p:nvSpPr>
        <p:spPr bwMode="auto">
          <a:xfrm>
            <a:off x="1612900" y="3259138"/>
            <a:ext cx="7140575" cy="262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4300" indent="-114300" algn="l">
              <a:buFont typeface="Wingdings" pitchFamily="2" charset="2"/>
              <a:buChar char="§"/>
            </a:pPr>
            <a:r>
              <a:rPr lang="fr-FR" altLang="zh-CN" dirty="0">
                <a:latin typeface="Calibri" pitchFamily="34" charset="0"/>
                <a:ea typeface="SimSun" charset="-122"/>
              </a:rPr>
              <a:t>Revoir la façon dont les ressources naturelles sont utilisées, contrôlées et partagées par les parties prenantes, y compris les groupes pauvres et vulnérables;</a:t>
            </a:r>
          </a:p>
          <a:p>
            <a:pPr marL="114300" indent="-114300" algn="l">
              <a:buFont typeface="Wingdings" pitchFamily="2" charset="2"/>
              <a:buChar char="§"/>
            </a:pPr>
            <a:r>
              <a:rPr lang="fr-FR" altLang="zh-CN" dirty="0">
                <a:latin typeface="Calibri" pitchFamily="34" charset="0"/>
                <a:ea typeface="SimSun" charset="-122"/>
              </a:rPr>
              <a:t>Déléguer la gestion de terres publiques pour les communautés pauvres comme un moyen </a:t>
            </a:r>
            <a:r>
              <a:rPr lang="fr-FR" altLang="zh-CN" dirty="0" smtClean="0">
                <a:latin typeface="Calibri" pitchFamily="34" charset="0"/>
                <a:ea typeface="SimSun" charset="-122"/>
              </a:rPr>
              <a:t>leur donnant plus de </a:t>
            </a:r>
            <a:r>
              <a:rPr lang="fr-FR" altLang="zh-CN" dirty="0">
                <a:latin typeface="Calibri" pitchFamily="34" charset="0"/>
                <a:ea typeface="SimSun" charset="-122"/>
              </a:rPr>
              <a:t>pouvoir;</a:t>
            </a:r>
          </a:p>
          <a:p>
            <a:pPr marL="114300" indent="-114300" algn="l">
              <a:buFont typeface="Wingdings" pitchFamily="2" charset="2"/>
              <a:buChar char="§"/>
            </a:pPr>
            <a:r>
              <a:rPr lang="fr-FR" altLang="zh-CN" dirty="0">
                <a:latin typeface="Calibri" pitchFamily="34" charset="0"/>
                <a:ea typeface="SimSun" charset="-122"/>
              </a:rPr>
              <a:t>Assurer une gestion transparente et démocratique des ressources naturelles avec la participation active et la représentation des communautés.</a:t>
            </a:r>
            <a:endParaRPr lang="en-US" sz="2000" dirty="0">
              <a:latin typeface="Calibri" pitchFamily="34" charset="0"/>
            </a:endParaRPr>
          </a:p>
        </p:txBody>
      </p:sp>
      <p:sp>
        <p:nvSpPr>
          <p:cNvPr id="122924" name="Text Box 44"/>
          <p:cNvSpPr txBox="1">
            <a:spLocks noChangeArrowheads="1"/>
          </p:cNvSpPr>
          <p:nvPr/>
        </p:nvSpPr>
        <p:spPr bwMode="auto">
          <a:xfrm>
            <a:off x="2654300" y="2692400"/>
            <a:ext cx="44958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sz="3600" dirty="0">
                <a:solidFill>
                  <a:srgbClr val="CC3300"/>
                </a:solidFill>
                <a:latin typeface="Calibri" pitchFamily="34" charset="0"/>
              </a:rPr>
              <a:t>Renforcer les droits territoriaux et l'accès équitable aux ressources</a:t>
            </a:r>
            <a:endParaRPr lang="en-US" sz="3600" dirty="0">
              <a:solidFill>
                <a:srgbClr val="CC3300"/>
              </a:solidFill>
              <a:latin typeface="Calibri" pitchFamily="34" charset="0"/>
            </a:endParaRPr>
          </a:p>
        </p:txBody>
      </p:sp>
      <p:sp>
        <p:nvSpPr>
          <p:cNvPr id="37900"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37901"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37902" name="Text Box 52"/>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2/2</a:t>
            </a:r>
          </a:p>
        </p:txBody>
      </p:sp>
      <p:sp>
        <p:nvSpPr>
          <p:cNvPr id="37903"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Bâtir gouvernance et vision</a:t>
            </a:r>
            <a:endParaRPr lang="en-US" sz="280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xit" presetSubtype="4" fill="hold" grpId="0" nodeType="clickEffect">
                                  <p:stCondLst>
                                    <p:cond delay="0"/>
                                  </p:stCondLst>
                                  <p:childTnLst>
                                    <p:animEffect transition="out" filter="wipe(down)">
                                      <p:cBhvr>
                                        <p:cTn id="6" dur="500"/>
                                        <p:tgtEl>
                                          <p:spTgt spid="122924"/>
                                        </p:tgtEl>
                                      </p:cBhvr>
                                    </p:animEffect>
                                    <p:set>
                                      <p:cBhvr>
                                        <p:cTn id="7" dur="1" fill="hold">
                                          <p:stCondLst>
                                            <p:cond delay="499"/>
                                          </p:stCondLst>
                                        </p:cTn>
                                        <p:tgtEl>
                                          <p:spTgt spid="122924"/>
                                        </p:tgtEl>
                                        <p:attrNameLst>
                                          <p:attrName>style.visibility</p:attrName>
                                        </p:attrNameLst>
                                      </p:cBhvr>
                                      <p:to>
                                        <p:strVal val="hidden"/>
                                      </p:to>
                                    </p:set>
                                  </p:childTnLst>
                                </p:cTn>
                              </p:par>
                              <p:par>
                                <p:cTn id="8" presetID="1" presetClass="entr" presetSubtype="0" fill="hold" grpId="0" nodeType="withEffect">
                                  <p:stCondLst>
                                    <p:cond delay="0"/>
                                  </p:stCondLst>
                                  <p:childTnLst>
                                    <p:set>
                                      <p:cBhvr>
                                        <p:cTn id="9" dur="1" fill="hold">
                                          <p:stCondLst>
                                            <p:cond delay="0"/>
                                          </p:stCondLst>
                                        </p:cTn>
                                        <p:tgtEl>
                                          <p:spTgt spid="122893"/>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1228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93" grpId="0" animBg="1"/>
      <p:bldP spid="122894" grpId="0"/>
      <p:bldP spid="122924" grpId="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36"/>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8915"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8916"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8917"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8918"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38919"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8920" name="Text Box 11"/>
          <p:cNvSpPr txBox="1">
            <a:spLocks noChangeArrowheads="1"/>
          </p:cNvSpPr>
          <p:nvPr/>
        </p:nvSpPr>
        <p:spPr bwMode="auto">
          <a:xfrm>
            <a:off x="2252663" y="384175"/>
            <a:ext cx="6116637" cy="538163"/>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Définir une vision environnementale à long terme</a:t>
            </a:r>
            <a:endParaRPr lang="en-US" sz="2400" b="1">
              <a:solidFill>
                <a:srgbClr val="993300"/>
              </a:solidFill>
            </a:endParaRPr>
          </a:p>
        </p:txBody>
      </p:sp>
      <p:sp>
        <p:nvSpPr>
          <p:cNvPr id="126995" name="AutoShape 19"/>
          <p:cNvSpPr>
            <a:spLocks/>
          </p:cNvSpPr>
          <p:nvPr/>
        </p:nvSpPr>
        <p:spPr bwMode="auto">
          <a:xfrm>
            <a:off x="3905250" y="4605338"/>
            <a:ext cx="2387600" cy="952500"/>
          </a:xfrm>
          <a:prstGeom prst="borderCallout1">
            <a:avLst>
              <a:gd name="adj1" fmla="val 88000"/>
              <a:gd name="adj2" fmla="val -3190"/>
              <a:gd name="adj3" fmla="val -358667"/>
              <a:gd name="adj4" fmla="val -319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atin typeface="Calibri" pitchFamily="34" charset="0"/>
              </a:rPr>
              <a:t>Référence claire à la biodiversité et aux écosystèmes inclus dans les stratégies de développement</a:t>
            </a:r>
            <a:endParaRPr lang="en-US" sz="1200" b="1" i="1">
              <a:latin typeface="Calibri" pitchFamily="34" charset="0"/>
            </a:endParaRPr>
          </a:p>
        </p:txBody>
      </p:sp>
      <p:sp>
        <p:nvSpPr>
          <p:cNvPr id="126996" name="AutoShape 20"/>
          <p:cNvSpPr>
            <a:spLocks/>
          </p:cNvSpPr>
          <p:nvPr/>
        </p:nvSpPr>
        <p:spPr bwMode="auto">
          <a:xfrm>
            <a:off x="1425575" y="4605338"/>
            <a:ext cx="2286000" cy="952500"/>
          </a:xfrm>
          <a:prstGeom prst="borderCallout1">
            <a:avLst>
              <a:gd name="adj1" fmla="val 88000"/>
              <a:gd name="adj2" fmla="val 111667"/>
              <a:gd name="adj3" fmla="val -46667"/>
              <a:gd name="adj4" fmla="val 111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atin typeface="Calibri" pitchFamily="34" charset="0"/>
              </a:rPr>
              <a:t>Constitutions qui font directement référence aux droits de l'environnement</a:t>
            </a:r>
            <a:endParaRPr lang="en-US">
              <a:latin typeface="Calibri" pitchFamily="34" charset="0"/>
            </a:endParaRPr>
          </a:p>
        </p:txBody>
      </p:sp>
      <p:sp>
        <p:nvSpPr>
          <p:cNvPr id="126997" name="AutoShape 21"/>
          <p:cNvSpPr>
            <a:spLocks/>
          </p:cNvSpPr>
          <p:nvPr/>
        </p:nvSpPr>
        <p:spPr bwMode="auto">
          <a:xfrm>
            <a:off x="6403975" y="4592638"/>
            <a:ext cx="2286000" cy="952500"/>
          </a:xfrm>
          <a:prstGeom prst="borderCallout1">
            <a:avLst>
              <a:gd name="adj1" fmla="val 88000"/>
              <a:gd name="adj2" fmla="val -3333"/>
              <a:gd name="adj3" fmla="val -56000"/>
              <a:gd name="adj4" fmla="val -3333"/>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atin typeface="Calibri" pitchFamily="34" charset="0"/>
              </a:rPr>
              <a:t>Politiques intégratives des accords multilatéraux sur l'environnement</a:t>
            </a:r>
            <a:endParaRPr lang="en-US" sz="1200" b="1" i="1">
              <a:latin typeface="Calibri" pitchFamily="34" charset="0"/>
            </a:endParaRPr>
          </a:p>
        </p:txBody>
      </p:sp>
      <p:sp>
        <p:nvSpPr>
          <p:cNvPr id="127004" name="AutoShape 28"/>
          <p:cNvSpPr>
            <a:spLocks noChangeArrowheads="1"/>
          </p:cNvSpPr>
          <p:nvPr/>
        </p:nvSpPr>
        <p:spPr bwMode="auto">
          <a:xfrm>
            <a:off x="1400175" y="2484438"/>
            <a:ext cx="2336800" cy="2057400"/>
          </a:xfrm>
          <a:prstGeom prst="flowChartExtra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sz="2000">
              <a:latin typeface="Calibri" pitchFamily="34" charset="0"/>
            </a:endParaRPr>
          </a:p>
          <a:p>
            <a:r>
              <a:rPr lang="fr-FR">
                <a:latin typeface="Calibri" pitchFamily="34" charset="0"/>
              </a:rPr>
              <a:t>Constitutions </a:t>
            </a:r>
          </a:p>
          <a:p>
            <a:r>
              <a:rPr lang="fr-FR">
                <a:latin typeface="Calibri" pitchFamily="34" charset="0"/>
              </a:rPr>
              <a:t>Vertes et mesures</a:t>
            </a:r>
          </a:p>
          <a:p>
            <a:r>
              <a:rPr lang="fr-FR">
                <a:latin typeface="Calibri" pitchFamily="34" charset="0"/>
              </a:rPr>
              <a:t> légales</a:t>
            </a:r>
          </a:p>
        </p:txBody>
      </p:sp>
      <p:sp>
        <p:nvSpPr>
          <p:cNvPr id="127005" name="AutoShape 29"/>
          <p:cNvSpPr>
            <a:spLocks noChangeArrowheads="1"/>
          </p:cNvSpPr>
          <p:nvPr/>
        </p:nvSpPr>
        <p:spPr bwMode="auto">
          <a:xfrm>
            <a:off x="6378575" y="2484438"/>
            <a:ext cx="2336800" cy="2057400"/>
          </a:xfrm>
          <a:prstGeom prst="flowChartExtract">
            <a:avLst/>
          </a:prstGeom>
          <a:solidFill>
            <a:srgbClr val="C4FF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en-US">
              <a:latin typeface="Calibri" pitchFamily="34" charset="0"/>
            </a:endParaRPr>
          </a:p>
          <a:p>
            <a:endParaRPr lang="en-US"/>
          </a:p>
        </p:txBody>
      </p:sp>
      <p:sp>
        <p:nvSpPr>
          <p:cNvPr id="127006" name="AutoShape 30"/>
          <p:cNvSpPr>
            <a:spLocks noChangeArrowheads="1"/>
          </p:cNvSpPr>
          <p:nvPr/>
        </p:nvSpPr>
        <p:spPr bwMode="auto">
          <a:xfrm>
            <a:off x="3879850" y="2484438"/>
            <a:ext cx="2336800" cy="2057400"/>
          </a:xfrm>
          <a:prstGeom prst="flowChartExtract">
            <a:avLst/>
          </a:prstGeom>
          <a:solidFill>
            <a:srgbClr val="99996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sz="1600">
                <a:latin typeface="Calibri" pitchFamily="34" charset="0"/>
              </a:rPr>
              <a:t>Prioritées Nationales NSDS</a:t>
            </a:r>
          </a:p>
        </p:txBody>
      </p:sp>
      <p:sp>
        <p:nvSpPr>
          <p:cNvPr id="127007" name="Rectangle 31"/>
          <p:cNvSpPr>
            <a:spLocks noChangeArrowheads="1"/>
          </p:cNvSpPr>
          <p:nvPr/>
        </p:nvSpPr>
        <p:spPr bwMode="auto">
          <a:xfrm>
            <a:off x="1612900" y="1776413"/>
            <a:ext cx="6819900" cy="647700"/>
          </a:xfrm>
          <a:prstGeom prst="rect">
            <a:avLst/>
          </a:prstGeom>
          <a:noFill/>
          <a:ln w="9525">
            <a:solidFill>
              <a:schemeClr val="tx1"/>
            </a:solidFill>
            <a:prstDash val="dash"/>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fr-FR"/>
              <a:t>Bâtir une vision de développement inclusive des BSE</a:t>
            </a:r>
            <a:endParaRPr lang="en-US"/>
          </a:p>
        </p:txBody>
      </p:sp>
      <p:sp>
        <p:nvSpPr>
          <p:cNvPr id="127008" name="Rectangle 32"/>
          <p:cNvSpPr>
            <a:spLocks noChangeArrowheads="1"/>
          </p:cNvSpPr>
          <p:nvPr/>
        </p:nvSpPr>
        <p:spPr bwMode="auto">
          <a:xfrm>
            <a:off x="6769100" y="3919538"/>
            <a:ext cx="16002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nchorCtr="1"/>
          <a:lstStyle/>
          <a:p>
            <a:r>
              <a:rPr lang="fr-FR">
                <a:latin typeface="Calibri" pitchFamily="34" charset="0"/>
              </a:rPr>
              <a:t>Engagements env. </a:t>
            </a:r>
          </a:p>
          <a:p>
            <a:r>
              <a:rPr lang="fr-FR">
                <a:latin typeface="Calibri" pitchFamily="34" charset="0"/>
              </a:rPr>
              <a:t>globaux</a:t>
            </a:r>
          </a:p>
        </p:txBody>
      </p:sp>
      <p:sp>
        <p:nvSpPr>
          <p:cNvPr id="3892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3893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38931" name="Text Box 4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a:t>
            </a:r>
          </a:p>
        </p:txBody>
      </p:sp>
      <p:sp>
        <p:nvSpPr>
          <p:cNvPr id="38932"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Bâtir gouvernance et vision</a:t>
            </a:r>
            <a:endParaRPr lang="en-US" sz="280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700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699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127004"/>
                                        </p:tgtEl>
                                        <p:attrNameLst>
                                          <p:attrName>style.visibility</p:attrName>
                                        </p:attrNameLst>
                                      </p:cBhvr>
                                      <p:to>
                                        <p:strVal val="visible"/>
                                      </p:to>
                                    </p:set>
                                  </p:childTnLst>
                                </p:cTn>
                              </p:par>
                              <p:par>
                                <p:cTn id="13" presetID="1" presetClass="entr" presetSubtype="0" fill="hold" grpId="1" nodeType="withEffect">
                                  <p:stCondLst>
                                    <p:cond delay="0"/>
                                  </p:stCondLst>
                                  <p:childTnLst>
                                    <p:set>
                                      <p:cBhvr>
                                        <p:cTn id="14" dur="1" fill="hold">
                                          <p:stCondLst>
                                            <p:cond delay="0"/>
                                          </p:stCondLst>
                                        </p:cTn>
                                        <p:tgtEl>
                                          <p:spTgt spid="12699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700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699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700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700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699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27007"/>
                                        </p:tgtEl>
                                        <p:attrNameLst>
                                          <p:attrName>style.visibility</p:attrName>
                                        </p:attrNameLst>
                                      </p:cBhvr>
                                      <p:to>
                                        <p:strVal val="visible"/>
                                      </p:to>
                                    </p:set>
                                    <p:animEffect transition="in" filter="blinds(horizontal)">
                                      <p:cBhvr>
                                        <p:cTn id="31" dur="500"/>
                                        <p:tgtEl>
                                          <p:spTgt spid="127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95" grpId="0"/>
      <p:bldP spid="126996" grpId="0"/>
      <p:bldP spid="126996" grpId="1"/>
      <p:bldP spid="126997" grpId="0"/>
      <p:bldP spid="127004" grpId="0" animBg="1"/>
      <p:bldP spid="127004" grpId="1" animBg="1"/>
      <p:bldP spid="127005" grpId="0" animBg="1"/>
      <p:bldP spid="127006" grpId="0" animBg="1"/>
      <p:bldP spid="127007" grpId="0" animBg="1"/>
      <p:bldP spid="127008" grpId="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39939"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994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39941"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39942"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39943"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9944" name="Text Box 11"/>
          <p:cNvSpPr txBox="1">
            <a:spLocks noChangeArrowheads="1"/>
          </p:cNvSpPr>
          <p:nvPr/>
        </p:nvSpPr>
        <p:spPr bwMode="auto">
          <a:xfrm>
            <a:off x="2252663" y="384175"/>
            <a:ext cx="5897562" cy="11049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Outils de stratégie et politiques</a:t>
            </a:r>
          </a:p>
        </p:txBody>
      </p:sp>
      <p:sp>
        <p:nvSpPr>
          <p:cNvPr id="39945" name="Text Box 16"/>
          <p:cNvSpPr txBox="1">
            <a:spLocks noChangeArrowheads="1"/>
          </p:cNvSpPr>
          <p:nvPr/>
        </p:nvSpPr>
        <p:spPr bwMode="auto">
          <a:xfrm>
            <a:off x="1549400" y="914400"/>
            <a:ext cx="7670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000" b="1" i="1">
                <a:solidFill>
                  <a:srgbClr val="545336"/>
                </a:solidFill>
                <a:latin typeface="Calibri" pitchFamily="34" charset="0"/>
              </a:rPr>
              <a:t>&gt;&gt; </a:t>
            </a:r>
            <a:r>
              <a:rPr lang="fr-FR" sz="2000" b="1" i="1">
                <a:latin typeface="Calibri" pitchFamily="34" charset="0"/>
              </a:rPr>
              <a:t>Constitution de l’Équateur - Chapitre 7 décrivant les droits de l'environnement</a:t>
            </a:r>
            <a:endParaRPr lang="en-US" sz="2000" b="1" i="1">
              <a:latin typeface="Calibri" pitchFamily="34" charset="0"/>
            </a:endParaRPr>
          </a:p>
        </p:txBody>
      </p:sp>
      <p:sp>
        <p:nvSpPr>
          <p:cNvPr id="39946" name="Text Box 20"/>
          <p:cNvSpPr txBox="1">
            <a:spLocks noChangeArrowheads="1"/>
          </p:cNvSpPr>
          <p:nvPr/>
        </p:nvSpPr>
        <p:spPr bwMode="auto">
          <a:xfrm>
            <a:off x="1481138" y="1822450"/>
            <a:ext cx="7358062" cy="31400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a:latin typeface="Calibri" pitchFamily="34" charset="0"/>
              </a:rPr>
              <a:t>L'article 71 </a:t>
            </a:r>
            <a:r>
              <a:rPr lang="fr-FR" sz="2000">
                <a:latin typeface="Calibri" pitchFamily="34" charset="0"/>
              </a:rPr>
              <a:t>stipule que l'environnement, ou «Pachamama», a le droit d'être respecté et que sa structure, son cycle, ses fonctions et ses processus d'évolution doivent être maintenus et régénérés. Toute personne, communauté et nation doit respecter les droits de la nature, selon l'article. L’Etat doit fournir des incitatifs afin de protéger la nature et promouvoir ses droits.</a:t>
            </a:r>
          </a:p>
          <a:p>
            <a:pPr algn="l" eaLnBrk="1" hangingPunct="1"/>
            <a:endParaRPr lang="fr-FR" sz="2000" b="1">
              <a:latin typeface="Calibri" pitchFamily="34" charset="0"/>
            </a:endParaRPr>
          </a:p>
          <a:p>
            <a:pPr algn="l" eaLnBrk="1" hangingPunct="1"/>
            <a:r>
              <a:rPr lang="fr-FR" sz="2000" b="1">
                <a:latin typeface="Calibri" pitchFamily="34" charset="0"/>
              </a:rPr>
              <a:t>L'article 74 </a:t>
            </a:r>
            <a:r>
              <a:rPr lang="fr-FR" sz="2000">
                <a:latin typeface="Calibri" pitchFamily="34" charset="0"/>
              </a:rPr>
              <a:t>décrit les droits des personnes, des communautés et des nations de bénéficier de l'environnement et des richesses naturelles leur garantissant leur bien-être.</a:t>
            </a:r>
            <a:endParaRPr lang="en-US" sz="2000">
              <a:latin typeface="Calibri" pitchFamily="34" charset="0"/>
            </a:endParaRPr>
          </a:p>
        </p:txBody>
      </p:sp>
      <p:sp>
        <p:nvSpPr>
          <p:cNvPr id="39947"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39948"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39949" name="Text Box 27"/>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2/2</a:t>
            </a:r>
          </a:p>
        </p:txBody>
      </p:sp>
      <p:sp>
        <p:nvSpPr>
          <p:cNvPr id="39950"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800" b="1">
                <a:solidFill>
                  <a:schemeClr val="bg1"/>
                </a:solidFill>
                <a:latin typeface="Calibri" pitchFamily="34" charset="0"/>
              </a:rPr>
              <a:t>Bâtir gouvernance et vision</a:t>
            </a:r>
            <a:endParaRPr lang="en-US" sz="28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0963"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64" name="Oval 14"/>
          <p:cNvSpPr>
            <a:spLocks noChangeArrowheads="1"/>
          </p:cNvSpPr>
          <p:nvPr/>
        </p:nvSpPr>
        <p:spPr bwMode="auto">
          <a:xfrm>
            <a:off x="477838" y="1185863"/>
            <a:ext cx="1924050"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40965" name="Rectangle 20"/>
          <p:cNvSpPr>
            <a:spLocks noChangeArrowheads="1"/>
          </p:cNvSpPr>
          <p:nvPr/>
        </p:nvSpPr>
        <p:spPr bwMode="auto">
          <a:xfrm>
            <a:off x="3762375" y="5081588"/>
            <a:ext cx="2871788" cy="1144587"/>
          </a:xfrm>
          <a:prstGeom prst="rect">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40966"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67" name="Oval 14"/>
          <p:cNvSpPr>
            <a:spLocks noChangeArrowheads="1"/>
          </p:cNvSpPr>
          <p:nvPr/>
        </p:nvSpPr>
        <p:spPr bwMode="auto">
          <a:xfrm>
            <a:off x="477838" y="3249613"/>
            <a:ext cx="1924050" cy="2836862"/>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40968" name="Oval 14"/>
          <p:cNvSpPr>
            <a:spLocks noChangeAspect="1" noChangeArrowheads="1"/>
          </p:cNvSpPr>
          <p:nvPr/>
        </p:nvSpPr>
        <p:spPr bwMode="auto">
          <a:xfrm>
            <a:off x="4200525" y="1168400"/>
            <a:ext cx="1919288" cy="1416050"/>
          </a:xfrm>
          <a:prstGeom prst="ellipse">
            <a:avLst/>
          </a:prstGeom>
          <a:solidFill>
            <a:srgbClr val="FFFF66"/>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a:t>
            </a:r>
            <a:r>
              <a:rPr lang="fr-FR" sz="1500" b="1" dirty="0">
                <a:latin typeface="Calibri" pitchFamily="34" charset="0"/>
              </a:rPr>
              <a:t>et 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sp>
        <p:nvSpPr>
          <p:cNvPr id="40969" name="Line 9"/>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70" name="Line 10"/>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71" name="Line 11"/>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72" name="Line 12"/>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73" name="Line 13"/>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74"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0975"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40976" name="Line 16"/>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77"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modèle systémique pour planification politique et financière</a:t>
            </a:r>
            <a:endParaRPr lang="en-US" sz="2400" b="1">
              <a:solidFill>
                <a:srgbClr val="993300"/>
              </a:solidFill>
            </a:endParaRPr>
          </a:p>
        </p:txBody>
      </p:sp>
      <p:sp>
        <p:nvSpPr>
          <p:cNvPr id="40978" name="Line 22"/>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40979" name="Line 23"/>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0980" name="Line 24"/>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40981" name="Group 25"/>
          <p:cNvGrpSpPr>
            <a:grpSpLocks/>
          </p:cNvGrpSpPr>
          <p:nvPr/>
        </p:nvGrpSpPr>
        <p:grpSpPr bwMode="auto">
          <a:xfrm>
            <a:off x="3763963" y="2767013"/>
            <a:ext cx="2687637" cy="2165350"/>
            <a:chOff x="2371" y="1743"/>
            <a:chExt cx="1693" cy="1364"/>
          </a:xfrm>
        </p:grpSpPr>
        <p:sp>
          <p:nvSpPr>
            <p:cNvPr id="40986" name="Oval 15"/>
            <p:cNvSpPr>
              <a:spLocks noChangeAspect="1" noChangeArrowheads="1"/>
            </p:cNvSpPr>
            <p:nvPr/>
          </p:nvSpPr>
          <p:spPr bwMode="auto">
            <a:xfrm>
              <a:off x="2775" y="1743"/>
              <a:ext cx="962" cy="962"/>
            </a:xfrm>
            <a:prstGeom prst="ellipse">
              <a:avLst/>
            </a:prstGeom>
            <a:solidFill>
              <a:srgbClr val="DDDDDD">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a:t>
              </a:r>
            </a:p>
            <a:p>
              <a:r>
                <a:rPr lang="fr-FR" sz="1600" b="1">
                  <a:latin typeface="Calibri" pitchFamily="34" charset="0"/>
                  <a:cs typeface="Arial" charset="0"/>
                </a:rPr>
                <a:t> décentralisée</a:t>
              </a:r>
            </a:p>
          </p:txBody>
        </p:sp>
        <p:sp>
          <p:nvSpPr>
            <p:cNvPr id="40987" name="Oval 18"/>
            <p:cNvSpPr>
              <a:spLocks noChangeAspect="1" noChangeArrowheads="1"/>
            </p:cNvSpPr>
            <p:nvPr/>
          </p:nvSpPr>
          <p:spPr bwMode="auto">
            <a:xfrm>
              <a:off x="2371" y="2136"/>
              <a:ext cx="962" cy="962"/>
            </a:xfrm>
            <a:prstGeom prst="ellipse">
              <a:avLst/>
            </a:prstGeom>
            <a:solidFill>
              <a:srgbClr val="DDDDDD">
                <a:alpha val="7607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40988" name="Oval 16"/>
            <p:cNvSpPr>
              <a:spLocks noChangeAspect="1" noChangeArrowheads="1"/>
            </p:cNvSpPr>
            <p:nvPr/>
          </p:nvSpPr>
          <p:spPr bwMode="auto">
            <a:xfrm>
              <a:off x="3102" y="2145"/>
              <a:ext cx="962" cy="962"/>
            </a:xfrm>
            <a:prstGeom prst="ellipse">
              <a:avLst/>
            </a:prstGeom>
            <a:solidFill>
              <a:srgbClr val="DDDDD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40989" name="Text Box 29"/>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chemeClr val="bg1"/>
                  </a:solidFill>
                  <a:latin typeface="Calibri" pitchFamily="34" charset="0"/>
                </a:rPr>
                <a:t>Intégrés</a:t>
              </a:r>
            </a:p>
          </p:txBody>
        </p:sp>
      </p:grpSp>
      <p:sp>
        <p:nvSpPr>
          <p:cNvPr id="40982" name="Line 30"/>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40983" name="Text Box 31"/>
          <p:cNvSpPr txBox="1">
            <a:spLocks noChangeArrowheads="1"/>
          </p:cNvSpPr>
          <p:nvPr/>
        </p:nvSpPr>
        <p:spPr bwMode="auto">
          <a:xfrm>
            <a:off x="7721600" y="4511675"/>
            <a:ext cx="1393825"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40984" name="Text Box 32"/>
          <p:cNvSpPr txBox="1">
            <a:spLocks noChangeArrowheads="1"/>
          </p:cNvSpPr>
          <p:nvPr/>
        </p:nvSpPr>
        <p:spPr bwMode="auto">
          <a:xfrm>
            <a:off x="7721600" y="5526088"/>
            <a:ext cx="1393825" cy="914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grpSp>
        <p:nvGrpSpPr>
          <p:cNvPr id="3" name="Group 62"/>
          <p:cNvGrpSpPr>
            <a:grpSpLocks/>
          </p:cNvGrpSpPr>
          <p:nvPr/>
        </p:nvGrpSpPr>
        <p:grpSpPr bwMode="auto">
          <a:xfrm>
            <a:off x="6035675" y="925513"/>
            <a:ext cx="3108325" cy="2560637"/>
            <a:chOff x="6035675" y="924906"/>
            <a:chExt cx="3108325" cy="2561244"/>
          </a:xfrm>
          <a:effectLst>
            <a:outerShdw blurRad="50800" dist="50800" dir="5400000" algn="ctr" rotWithShape="0">
              <a:srgbClr val="000000">
                <a:alpha val="90000"/>
              </a:srgbClr>
            </a:outerShdw>
          </a:effectLst>
        </p:grpSpPr>
        <p:sp>
          <p:nvSpPr>
            <p:cNvPr id="34" name="Oval 73"/>
            <p:cNvSpPr>
              <a:spLocks noChangeArrowheads="1"/>
            </p:cNvSpPr>
            <p:nvPr/>
          </p:nvSpPr>
          <p:spPr bwMode="auto">
            <a:xfrm>
              <a:off x="6721475" y="924906"/>
              <a:ext cx="1736725" cy="1581150"/>
            </a:xfrm>
            <a:prstGeom prst="ellipse">
              <a:avLst/>
            </a:prstGeom>
            <a:solidFill>
              <a:srgbClr val="D9D9C5"/>
            </a:solidFill>
            <a:ln w="38100">
              <a:noFill/>
              <a:round/>
              <a:headEnd/>
              <a:tailEnd/>
            </a:ln>
          </p:spPr>
          <p:txBody>
            <a:bodyPr lIns="0" rIns="0"/>
            <a:lstStyle/>
            <a:p>
              <a:pPr>
                <a:defRPr/>
              </a:pPr>
              <a:r>
                <a:rPr lang="en-US" sz="1600" b="1" dirty="0" err="1">
                  <a:latin typeface="Calibri" pitchFamily="34" charset="0"/>
                </a:rPr>
                <a:t>Mécanismes</a:t>
              </a:r>
              <a:r>
                <a:rPr lang="en-US" sz="1600" b="1" dirty="0">
                  <a:latin typeface="Calibri" pitchFamily="34" charset="0"/>
                </a:rPr>
                <a:t> financiers </a:t>
              </a:r>
              <a:r>
                <a:rPr lang="en-US" sz="1600" b="1" dirty="0" err="1">
                  <a:latin typeface="Calibri" pitchFamily="34" charset="0"/>
                </a:rPr>
                <a:t>novateurs</a:t>
              </a:r>
              <a:endParaRPr lang="en-US" sz="1600" b="1" dirty="0">
                <a:latin typeface="Calibri" pitchFamily="34" charset="0"/>
              </a:endParaRPr>
            </a:p>
          </p:txBody>
        </p:sp>
        <p:sp>
          <p:nvSpPr>
            <p:cNvPr id="35" name="Oval 74"/>
            <p:cNvSpPr>
              <a:spLocks noChangeArrowheads="1"/>
            </p:cNvSpPr>
            <p:nvPr/>
          </p:nvSpPr>
          <p:spPr bwMode="auto">
            <a:xfrm>
              <a:off x="6035675" y="1881188"/>
              <a:ext cx="1736725" cy="1581150"/>
            </a:xfrm>
            <a:prstGeom prst="ellipse">
              <a:avLst/>
            </a:prstGeom>
            <a:solidFill>
              <a:srgbClr val="D9D9C5"/>
            </a:solidFill>
            <a:ln w="38100">
              <a:noFill/>
              <a:round/>
              <a:headEnd/>
              <a:tailEnd/>
            </a:ln>
          </p:spPr>
          <p:txBody>
            <a:bodyPr lIns="0" tIns="0" rIns="0" anchor="ctr"/>
            <a:lstStyle/>
            <a:p>
              <a:pPr algn="l">
                <a:defRPr/>
              </a:pPr>
              <a:r>
                <a:rPr lang="fr-FR" altLang="zh-CN" sz="1500" b="1" dirty="0">
                  <a:latin typeface="Calibri" pitchFamily="34" charset="0"/>
                  <a:ea typeface="SimSun" charset="-122"/>
                  <a:cs typeface="Arial" charset="0"/>
                </a:rPr>
                <a:t>Réforme </a:t>
              </a:r>
            </a:p>
            <a:p>
              <a:pPr algn="l">
                <a:defRPr/>
              </a:pPr>
              <a:r>
                <a:rPr lang="fr-FR" altLang="zh-CN" sz="1500" b="1" dirty="0">
                  <a:latin typeface="Calibri" pitchFamily="34" charset="0"/>
                  <a:ea typeface="SimSun" charset="-122"/>
                  <a:cs typeface="Arial" charset="0"/>
                </a:rPr>
                <a:t>fiscale écologique</a:t>
              </a:r>
              <a:endParaRPr lang="fr-FR" sz="1500" b="1" dirty="0">
                <a:latin typeface="Calibri" pitchFamily="34" charset="0"/>
                <a:ea typeface="SimSun" charset="-122"/>
                <a:cs typeface="Arial" charset="0"/>
              </a:endParaRPr>
            </a:p>
          </p:txBody>
        </p:sp>
        <p:sp>
          <p:nvSpPr>
            <p:cNvPr id="36" name="Oval 75"/>
            <p:cNvSpPr>
              <a:spLocks noChangeArrowheads="1"/>
            </p:cNvSpPr>
            <p:nvPr/>
          </p:nvSpPr>
          <p:spPr bwMode="auto">
            <a:xfrm>
              <a:off x="7407275" y="1905000"/>
              <a:ext cx="1736725" cy="1581150"/>
            </a:xfrm>
            <a:prstGeom prst="ellipse">
              <a:avLst/>
            </a:prstGeom>
            <a:solidFill>
              <a:srgbClr val="D9D9C5"/>
            </a:solidFill>
            <a:ln w="38100">
              <a:noFill/>
              <a:round/>
              <a:headEnd/>
              <a:tailEnd/>
            </a:ln>
          </p:spPr>
          <p:txBody>
            <a:bodyPr anchor="ctr"/>
            <a:lstStyle/>
            <a:p>
              <a:pPr>
                <a:defRPr/>
              </a:pPr>
              <a:r>
                <a:rPr lang="fr-FR" sz="1600" b="1" dirty="0">
                  <a:latin typeface="Calibri" pitchFamily="34" charset="0"/>
                </a:rPr>
                <a:t>Cadre de dépenses à moyen terme</a:t>
              </a:r>
              <a:endParaRPr lang="en-US" sz="1600" b="1" dirty="0">
                <a:latin typeface="Calibri" pitchFamily="34" charset="0"/>
              </a:endParaRPr>
            </a:p>
            <a:p>
              <a:pPr>
                <a:defRPr/>
              </a:pPr>
              <a:endParaRPr lang="en-US" sz="1600" b="1" dirty="0">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Line 20"/>
          <p:cNvSpPr>
            <a:spLocks noChangeShapeType="1"/>
          </p:cNvSpPr>
          <p:nvPr/>
        </p:nvSpPr>
        <p:spPr bwMode="auto">
          <a:xfrm>
            <a:off x="887413" y="501650"/>
            <a:ext cx="5370512" cy="0"/>
          </a:xfrm>
          <a:prstGeom prst="line">
            <a:avLst/>
          </a:prstGeom>
          <a:noFill/>
          <a:ln w="9525" algn="ctr">
            <a:solidFill>
              <a:srgbClr val="54533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5123" name="Oval 7"/>
          <p:cNvSpPr>
            <a:spLocks noChangeArrowheads="1"/>
          </p:cNvSpPr>
          <p:nvPr/>
        </p:nvSpPr>
        <p:spPr bwMode="auto">
          <a:xfrm>
            <a:off x="527050" y="3524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5124" name="Text Box 8"/>
          <p:cNvSpPr txBox="1">
            <a:spLocks noChangeArrowheads="1"/>
          </p:cNvSpPr>
          <p:nvPr/>
        </p:nvSpPr>
        <p:spPr bwMode="auto">
          <a:xfrm>
            <a:off x="530225" y="2952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5125" name="Text Box 9"/>
          <p:cNvSpPr txBox="1">
            <a:spLocks noChangeArrowheads="1"/>
          </p:cNvSpPr>
          <p:nvPr/>
        </p:nvSpPr>
        <p:spPr bwMode="auto">
          <a:xfrm>
            <a:off x="1233488" y="269875"/>
            <a:ext cx="1333500"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400" b="1">
                <a:solidFill>
                  <a:srgbClr val="993300"/>
                </a:solidFill>
                <a:latin typeface="Calibri" pitchFamily="34" charset="0"/>
              </a:rPr>
              <a:t>PLAN</a:t>
            </a:r>
            <a:endParaRPr lang="en-US" sz="2400"/>
          </a:p>
        </p:txBody>
      </p:sp>
      <p:sp>
        <p:nvSpPr>
          <p:cNvPr id="5126" name="Line 19"/>
          <p:cNvSpPr>
            <a:spLocks noChangeShapeType="1"/>
          </p:cNvSpPr>
          <p:nvPr/>
        </p:nvSpPr>
        <p:spPr bwMode="auto">
          <a:xfrm>
            <a:off x="7092950" y="0"/>
            <a:ext cx="0" cy="6858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127" name="Text Box 14"/>
          <p:cNvSpPr txBox="1">
            <a:spLocks noChangeArrowheads="1"/>
          </p:cNvSpPr>
          <p:nvPr/>
        </p:nvSpPr>
        <p:spPr bwMode="auto">
          <a:xfrm>
            <a:off x="549275" y="806450"/>
            <a:ext cx="6448425" cy="6126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137160">
            <a:spAutoFit/>
          </a:bodyPr>
          <a:lstStyle>
            <a:lvl1pPr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50000"/>
              </a:lnSpc>
              <a:spcBef>
                <a:spcPct val="45000"/>
              </a:spcBef>
              <a:spcAft>
                <a:spcPct val="30000"/>
              </a:spcAft>
              <a:buFont typeface="Wingdings" pitchFamily="2" charset="2"/>
              <a:buNone/>
            </a:pPr>
            <a:r>
              <a:rPr lang="fr-FR" sz="1700" b="1">
                <a:solidFill>
                  <a:srgbClr val="545336"/>
                </a:solidFill>
                <a:latin typeface="Calibri" pitchFamily="34" charset="0"/>
              </a:rPr>
              <a:t>CONCEPTS ENVIRONNEMENTAUX</a:t>
            </a:r>
          </a:p>
          <a:p>
            <a:pPr lvl="1" algn="l" eaLnBrk="1" hangingPunct="1">
              <a:lnSpc>
                <a:spcPct val="50000"/>
              </a:lnSpc>
              <a:spcBef>
                <a:spcPct val="45000"/>
              </a:spcBef>
              <a:spcAft>
                <a:spcPct val="30000"/>
              </a:spcAft>
              <a:buFont typeface="Wingdings" pitchFamily="2" charset="2"/>
              <a:buChar char="§"/>
            </a:pPr>
            <a:r>
              <a:rPr lang="fr-FR" sz="1600">
                <a:solidFill>
                  <a:srgbClr val="545336"/>
                </a:solidFill>
                <a:latin typeface="Calibri" pitchFamily="34" charset="0"/>
              </a:rPr>
              <a:t>  </a:t>
            </a:r>
            <a:r>
              <a:rPr lang="fr-FR" sz="1600">
                <a:solidFill>
                  <a:srgbClr val="545336"/>
                </a:solidFill>
                <a:latin typeface="Calibri" pitchFamily="34" charset="0"/>
                <a:hlinkClick r:id="rId3" action="ppaction://hlinksldjump"/>
              </a:rPr>
              <a:t>Démystifier le jargon environnemental</a:t>
            </a:r>
            <a:endParaRPr lang="fr-FR" sz="1600">
              <a:solidFill>
                <a:srgbClr val="545336"/>
              </a:solidFill>
              <a:latin typeface="Calibri" pitchFamily="34" charset="0"/>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4" action="ppaction://hlinksldjump"/>
              </a:rPr>
              <a:t>Biens et services écosystémiques pour le développement</a:t>
            </a:r>
            <a:r>
              <a:rPr lang="fr-FR" sz="1600">
                <a:latin typeface="Calibri" pitchFamily="34" charset="0"/>
              </a:rPr>
              <a:t>  </a:t>
            </a:r>
            <a:endParaRPr lang="fr-FR" sz="600">
              <a:latin typeface="Calibri" pitchFamily="34" charset="0"/>
            </a:endParaRPr>
          </a:p>
          <a:p>
            <a:pPr algn="l" eaLnBrk="1" hangingPunct="1">
              <a:lnSpc>
                <a:spcPct val="50000"/>
              </a:lnSpc>
              <a:spcBef>
                <a:spcPct val="45000"/>
              </a:spcBef>
              <a:spcAft>
                <a:spcPct val="30000"/>
              </a:spcAft>
              <a:buFont typeface="Wingdings" pitchFamily="2" charset="2"/>
              <a:buNone/>
            </a:pPr>
            <a:r>
              <a:rPr lang="fr-FR" sz="1700" b="1">
                <a:solidFill>
                  <a:srgbClr val="545336"/>
                </a:solidFill>
                <a:latin typeface="Calibri" pitchFamily="34" charset="0"/>
              </a:rPr>
              <a:t>PLANIFICATION POUR LE DEVELOPPEMENT</a:t>
            </a:r>
            <a:endParaRPr lang="fr-FR" sz="900">
              <a:latin typeface="Calibri" pitchFamily="34" charset="0"/>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5" action="ppaction://hlinksldjump"/>
              </a:rPr>
              <a:t>Gouvernance et vision environnementales</a:t>
            </a:r>
            <a:endParaRPr lang="fr-FR" sz="1600">
              <a:latin typeface="Calibri" pitchFamily="34" charset="0"/>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6" action="ppaction://hlinksldjump"/>
              </a:rPr>
              <a:t>Identification et évaluation des BSE</a:t>
            </a:r>
            <a:endParaRPr lang="fr-FR" sz="1600">
              <a:latin typeface="Calibri" pitchFamily="34" charset="0"/>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7" action="ppaction://hlinksldjump"/>
              </a:rPr>
              <a:t>Planification intégrée et inclusive des BSE</a:t>
            </a:r>
            <a:endParaRPr lang="fr-FR" sz="1600">
              <a:latin typeface="Calibri" pitchFamily="34" charset="0"/>
            </a:endParaRPr>
          </a:p>
          <a:p>
            <a:pPr algn="l" eaLnBrk="1" hangingPunct="1">
              <a:lnSpc>
                <a:spcPct val="50000"/>
              </a:lnSpc>
              <a:spcBef>
                <a:spcPct val="45000"/>
              </a:spcBef>
              <a:spcAft>
                <a:spcPct val="30000"/>
              </a:spcAft>
              <a:buFont typeface="Wingdings" pitchFamily="2" charset="2"/>
              <a:buNone/>
            </a:pPr>
            <a:r>
              <a:rPr lang="fr-FR" sz="1700" b="1">
                <a:solidFill>
                  <a:srgbClr val="545336"/>
                </a:solidFill>
                <a:latin typeface="Calibri" pitchFamily="34" charset="0"/>
              </a:rPr>
              <a:t>PLANIFICATION FINANCIÈRE ET BUDGETAIRE</a:t>
            </a: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8" action="ppaction://hlinksldjump"/>
              </a:rPr>
              <a:t>Éléments de planification financière et budgétaire</a:t>
            </a:r>
            <a:endParaRPr lang="fr-FR" sz="1600">
              <a:latin typeface="Calibri" pitchFamily="34" charset="0"/>
              <a:hlinkClick r:id="rId9" action="ppaction://hlinksldjump"/>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10" action="ppaction://hlinksldjump"/>
              </a:rPr>
              <a:t>Réforme fiscale écologique</a:t>
            </a:r>
            <a:endParaRPr lang="fr-FR" sz="1600">
              <a:latin typeface="Calibri" pitchFamily="34" charset="0"/>
              <a:hlinkClick r:id="rId9" action="ppaction://hlinksldjump"/>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11" action="ppaction://hlinksldjump"/>
              </a:rPr>
              <a:t>Architecture de mécanismes financier novateurs</a:t>
            </a:r>
            <a:endParaRPr lang="fr-FR" sz="1600">
              <a:latin typeface="Calibri" pitchFamily="34" charset="0"/>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12" action="ppaction://hlinksldjump"/>
              </a:rPr>
              <a:t>Cadre de dépenses à moyen terme</a:t>
            </a:r>
            <a:endParaRPr lang="fr-FR" sz="1600">
              <a:latin typeface="Calibri" pitchFamily="34" charset="0"/>
            </a:endParaRPr>
          </a:p>
          <a:p>
            <a:pPr algn="l" eaLnBrk="1" hangingPunct="1">
              <a:lnSpc>
                <a:spcPct val="50000"/>
              </a:lnSpc>
              <a:spcBef>
                <a:spcPct val="45000"/>
              </a:spcBef>
              <a:spcAft>
                <a:spcPct val="30000"/>
              </a:spcAft>
              <a:buFont typeface="Wingdings" pitchFamily="2" charset="2"/>
              <a:buNone/>
            </a:pPr>
            <a:r>
              <a:rPr lang="fr-FR" sz="1700" b="1">
                <a:solidFill>
                  <a:srgbClr val="545336"/>
                </a:solidFill>
                <a:latin typeface="Calibri" pitchFamily="34" charset="0"/>
              </a:rPr>
              <a:t>PLANIFICATION</a:t>
            </a:r>
            <a:r>
              <a:rPr lang="fr-FR" sz="1700" b="1">
                <a:solidFill>
                  <a:srgbClr val="FF0000"/>
                </a:solidFill>
                <a:latin typeface="Calibri" pitchFamily="34" charset="0"/>
              </a:rPr>
              <a:t> </a:t>
            </a:r>
            <a:r>
              <a:rPr lang="fr-FR" sz="1700" b="1">
                <a:solidFill>
                  <a:srgbClr val="545336"/>
                </a:solidFill>
                <a:latin typeface="Calibri" pitchFamily="34" charset="0"/>
              </a:rPr>
              <a:t>ADAPTIVE ET RENFORCEMENT DES CONNAISSANCES</a:t>
            </a: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13" action="ppaction://hlinksldjump"/>
              </a:rPr>
              <a:t>Sensibilisation et développement des capacités</a:t>
            </a:r>
            <a:endParaRPr lang="fr-FR" sz="1600">
              <a:latin typeface="Calibri" pitchFamily="34" charset="0"/>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14" action="ppaction://hlinksldjump"/>
              </a:rPr>
              <a:t>Suivi des politique et budget</a:t>
            </a:r>
            <a:endParaRPr lang="fr-FR" sz="1600">
              <a:latin typeface="Calibri" pitchFamily="34" charset="0"/>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15" action="ppaction://hlinksldjump"/>
              </a:rPr>
              <a:t>Leçons tirées et partage des connaissances</a:t>
            </a:r>
            <a:endParaRPr lang="fr-FR" sz="1600">
              <a:latin typeface="Calibri" pitchFamily="34" charset="0"/>
            </a:endParaRPr>
          </a:p>
          <a:p>
            <a:pPr algn="l" eaLnBrk="1" hangingPunct="1">
              <a:lnSpc>
                <a:spcPct val="50000"/>
              </a:lnSpc>
              <a:spcBef>
                <a:spcPct val="45000"/>
              </a:spcBef>
              <a:spcAft>
                <a:spcPct val="30000"/>
              </a:spcAft>
              <a:buFont typeface="Wingdings" pitchFamily="2" charset="2"/>
              <a:buNone/>
            </a:pPr>
            <a:r>
              <a:rPr lang="fr-FR" sz="1700" b="1">
                <a:solidFill>
                  <a:srgbClr val="545336"/>
                </a:solidFill>
                <a:latin typeface="Calibri" pitchFamily="34" charset="0"/>
              </a:rPr>
              <a:t>RESSOURCES</a:t>
            </a:r>
          </a:p>
          <a:p>
            <a:pPr lvl="1" algn="l" eaLnBrk="1" hangingPunct="1">
              <a:lnSpc>
                <a:spcPct val="50000"/>
              </a:lnSpc>
              <a:spcBef>
                <a:spcPct val="45000"/>
              </a:spcBef>
              <a:spcAft>
                <a:spcPct val="30000"/>
              </a:spcAft>
              <a:buFont typeface="Wingdings" pitchFamily="2" charset="2"/>
              <a:buChar char="§"/>
            </a:pPr>
            <a:r>
              <a:rPr lang="fr-FR" sz="1700">
                <a:latin typeface="Calibri" pitchFamily="34" charset="0"/>
              </a:rPr>
              <a:t>  </a:t>
            </a:r>
            <a:r>
              <a:rPr lang="fr-FR" sz="1600">
                <a:latin typeface="Calibri" pitchFamily="34" charset="0"/>
                <a:hlinkClick r:id="rId16" action="ppaction://hlinksldjump"/>
              </a:rPr>
              <a:t>Références</a:t>
            </a:r>
            <a:endParaRPr lang="fr-FR" sz="1600">
              <a:latin typeface="Calibri" pitchFamily="34" charset="0"/>
            </a:endParaRPr>
          </a:p>
          <a:p>
            <a:pPr lvl="1" algn="l" eaLnBrk="1" hangingPunct="1">
              <a:lnSpc>
                <a:spcPct val="50000"/>
              </a:lnSpc>
              <a:spcBef>
                <a:spcPct val="45000"/>
              </a:spcBef>
              <a:spcAft>
                <a:spcPct val="30000"/>
              </a:spcAft>
              <a:buFont typeface="Wingdings" pitchFamily="2" charset="2"/>
              <a:buChar char="§"/>
            </a:pPr>
            <a:r>
              <a:rPr lang="fr-FR" sz="1600">
                <a:latin typeface="Calibri" pitchFamily="34" charset="0"/>
              </a:rPr>
              <a:t>  </a:t>
            </a:r>
            <a:r>
              <a:rPr lang="fr-FR" sz="1600">
                <a:latin typeface="Calibri" pitchFamily="34" charset="0"/>
                <a:hlinkClick r:id="rId17" action="ppaction://hlinksldjump"/>
              </a:rPr>
              <a:t>Lectures additionnelles</a:t>
            </a:r>
            <a:endParaRPr lang="fr-FR" sz="1600">
              <a:latin typeface="Calibri" pitchFamily="34" charset="0"/>
            </a:endParaRPr>
          </a:p>
        </p:txBody>
      </p:sp>
      <p:pic>
        <p:nvPicPr>
          <p:cNvPr id="5128" name="Picture 11" descr="F:\photos\small_masai_mara_Dyl_Walters.jpg"/>
          <p:cNvPicPr>
            <a:picLocks noChangeAspect="1" noChangeArrowheads="1"/>
          </p:cNvPicPr>
          <p:nvPr/>
        </p:nvPicPr>
        <p:blipFill>
          <a:blip r:embed="rId18">
            <a:extLst>
              <a:ext uri="{28A0092B-C50C-407E-A947-70E740481C1C}">
                <a14:useLocalDpi xmlns:a14="http://schemas.microsoft.com/office/drawing/2010/main" val="0"/>
              </a:ext>
            </a:extLst>
          </a:blip>
          <a:srcRect r="6979"/>
          <a:stretch>
            <a:fillRect/>
          </a:stretch>
        </p:blipFill>
        <p:spPr bwMode="auto">
          <a:xfrm>
            <a:off x="7159625" y="3668713"/>
            <a:ext cx="1984375"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13" descr="F:\photos\Large_Pine_forest_serge_Melki.jpg"/>
          <p:cNvPicPr>
            <a:picLocks noChangeAspect="1" noChangeArrowheads="1"/>
          </p:cNvPicPr>
          <p:nvPr/>
        </p:nvPicPr>
        <p:blipFill>
          <a:blip r:embed="rId19">
            <a:extLst>
              <a:ext uri="{28A0092B-C50C-407E-A947-70E740481C1C}">
                <a14:useLocalDpi xmlns:a14="http://schemas.microsoft.com/office/drawing/2010/main" val="0"/>
              </a:ext>
            </a:extLst>
          </a:blip>
          <a:srcRect r="63000"/>
          <a:stretch>
            <a:fillRect/>
          </a:stretch>
        </p:blipFill>
        <p:spPr bwMode="auto">
          <a:xfrm>
            <a:off x="7158038" y="47625"/>
            <a:ext cx="1985962"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1"/>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41987"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41988"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1989"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1990"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pic>
        <p:nvPicPr>
          <p:cNvPr id="41991"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1992" name="Text Box 11"/>
          <p:cNvSpPr txBox="1">
            <a:spLocks noChangeArrowheads="1"/>
          </p:cNvSpPr>
          <p:nvPr/>
        </p:nvSpPr>
        <p:spPr bwMode="auto">
          <a:xfrm>
            <a:off x="2252663" y="355600"/>
            <a:ext cx="6194425" cy="5842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a:solidFill>
                  <a:srgbClr val="993300"/>
                </a:solidFill>
              </a:rPr>
              <a:t>Limites des modèles économiques</a:t>
            </a:r>
          </a:p>
        </p:txBody>
      </p:sp>
      <p:sp>
        <p:nvSpPr>
          <p:cNvPr id="41993" name="Text Box 18"/>
          <p:cNvSpPr txBox="1">
            <a:spLocks noChangeArrowheads="1"/>
          </p:cNvSpPr>
          <p:nvPr/>
        </p:nvSpPr>
        <p:spPr bwMode="auto">
          <a:xfrm>
            <a:off x="1755775" y="1755775"/>
            <a:ext cx="6691313"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dirty="0">
                <a:latin typeface="Calibri" pitchFamily="34" charset="0"/>
              </a:rPr>
              <a:t>"La société doit de toute urgence remplacer sa boussole économique défectueuse, de façon à ne pas mettre en péril la santé humaine et le bien-être planétaire, </a:t>
            </a:r>
            <a:r>
              <a:rPr lang="fr-FR" sz="2400" dirty="0" smtClean="0">
                <a:latin typeface="Calibri" pitchFamily="34" charset="0"/>
              </a:rPr>
              <a:t>suite à </a:t>
            </a:r>
            <a:r>
              <a:rPr lang="fr-FR" sz="2400" dirty="0">
                <a:latin typeface="Calibri" pitchFamily="34" charset="0"/>
              </a:rPr>
              <a:t>une sous-évaluation et </a:t>
            </a:r>
            <a:r>
              <a:rPr lang="fr-FR" sz="2400" dirty="0" smtClean="0">
                <a:latin typeface="Calibri" pitchFamily="34" charset="0"/>
              </a:rPr>
              <a:t>donc </a:t>
            </a:r>
            <a:r>
              <a:rPr lang="fr-FR" sz="2400" dirty="0">
                <a:latin typeface="Calibri" pitchFamily="34" charset="0"/>
              </a:rPr>
              <a:t>une perte des écosystèmes et de la biodiversité."</a:t>
            </a:r>
            <a:endParaRPr lang="en-US" sz="2400" dirty="0">
              <a:latin typeface="Calibri" pitchFamily="34" charset="0"/>
            </a:endParaRPr>
          </a:p>
        </p:txBody>
      </p:sp>
      <p:sp>
        <p:nvSpPr>
          <p:cNvPr id="41994" name="Text Box 19"/>
          <p:cNvSpPr txBox="1">
            <a:spLocks noChangeArrowheads="1"/>
          </p:cNvSpPr>
          <p:nvPr/>
        </p:nvSpPr>
        <p:spPr bwMode="auto">
          <a:xfrm>
            <a:off x="1408113" y="4833938"/>
            <a:ext cx="66897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1200">
                <a:latin typeface="Calibri" pitchFamily="34" charset="0"/>
              </a:rPr>
              <a:t>Source: Pavan Sukhdev, Study Leader: The Economics of Ecosystems and Biodiversity - COP 9</a:t>
            </a:r>
          </a:p>
        </p:txBody>
      </p:sp>
      <p:sp>
        <p:nvSpPr>
          <p:cNvPr id="41995"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Identification et évaluation des BSE</a:t>
            </a:r>
            <a:endParaRPr lang="en-US" sz="2400">
              <a:solidFill>
                <a:schemeClr val="bg1"/>
              </a:solidFill>
              <a:latin typeface="Calibri" pitchFamily="34" charset="0"/>
            </a:endParaRPr>
          </a:p>
        </p:txBody>
      </p:sp>
      <p:sp>
        <p:nvSpPr>
          <p:cNvPr id="4199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4199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41998" name="Text Box 26"/>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1/5</a:t>
            </a:r>
          </a:p>
        </p:txBody>
      </p:sp>
      <p:sp>
        <p:nvSpPr>
          <p:cNvPr id="41999" name="Control 32"/>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
        <p:nvSpPr>
          <p:cNvPr id="42000" name="Control 177"/>
          <p:cNvSpPr>
            <a:spLocks noChangeArrowheads="1" noChangeShapeType="1"/>
          </p:cNvSpPr>
          <p:nvPr/>
        </p:nvSpPr>
        <p:spPr bwMode="auto">
          <a:xfrm>
            <a:off x="1782763" y="4352925"/>
            <a:ext cx="5614987" cy="92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43011"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3012"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3013"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3014"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43015"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3016" name="Text Box 11"/>
          <p:cNvSpPr txBox="1">
            <a:spLocks noChangeArrowheads="1"/>
          </p:cNvSpPr>
          <p:nvPr/>
        </p:nvSpPr>
        <p:spPr bwMode="auto">
          <a:xfrm>
            <a:off x="2252663" y="384175"/>
            <a:ext cx="5800725" cy="5969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Identification et évaluation des BSE</a:t>
            </a:r>
            <a:endParaRPr lang="en-US" sz="2400" b="1">
              <a:solidFill>
                <a:srgbClr val="993300"/>
              </a:solidFill>
            </a:endParaRPr>
          </a:p>
        </p:txBody>
      </p:sp>
      <p:sp>
        <p:nvSpPr>
          <p:cNvPr id="43017" name="Text Box 9"/>
          <p:cNvSpPr txBox="1">
            <a:spLocks noChangeArrowheads="1"/>
          </p:cNvSpPr>
          <p:nvPr/>
        </p:nvSpPr>
        <p:spPr bwMode="auto">
          <a:xfrm>
            <a:off x="1674813" y="1247775"/>
            <a:ext cx="6789737" cy="177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a:latin typeface="Calibri" pitchFamily="34" charset="0"/>
              </a:rPr>
              <a:t>L'évaluation des BSE et leur identification sont essentiels pour reconnaître l'importance de la biodiversité et des écosystèmes et pour permettre leur intégration dans les processus de planification. Cette évaluation permet de:</a:t>
            </a:r>
            <a:endParaRPr lang="en-US" sz="2400">
              <a:latin typeface="Calibri" pitchFamily="34" charset="0"/>
            </a:endParaRPr>
          </a:p>
        </p:txBody>
      </p:sp>
      <p:sp>
        <p:nvSpPr>
          <p:cNvPr id="43018"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Identification et évaluation des BSE</a:t>
            </a:r>
            <a:endParaRPr lang="en-US" sz="2400">
              <a:solidFill>
                <a:schemeClr val="bg1"/>
              </a:solidFill>
              <a:latin typeface="Calibri" pitchFamily="34" charset="0"/>
            </a:endParaRPr>
          </a:p>
        </p:txBody>
      </p:sp>
      <p:sp>
        <p:nvSpPr>
          <p:cNvPr id="43019" name="Text Box 12"/>
          <p:cNvSpPr txBox="1">
            <a:spLocks noChangeArrowheads="1"/>
          </p:cNvSpPr>
          <p:nvPr/>
        </p:nvSpPr>
        <p:spPr bwMode="auto">
          <a:xfrm>
            <a:off x="1674813" y="3252788"/>
            <a:ext cx="6789737" cy="1747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7663" indent="-347663" eaLnBrk="0" hangingPunct="0">
              <a:tabLst>
                <a:tab pos="115888" algn="l"/>
                <a:tab pos="508000" algn="l"/>
                <a:tab pos="566738" algn="l"/>
              </a:tabLst>
              <a:defRPr>
                <a:solidFill>
                  <a:schemeClr val="tx1"/>
                </a:solidFill>
                <a:latin typeface="Arial" charset="0"/>
              </a:defRPr>
            </a:lvl1pPr>
            <a:lvl2pPr marL="742950" indent="-285750" eaLnBrk="0" hangingPunct="0">
              <a:tabLst>
                <a:tab pos="115888" algn="l"/>
                <a:tab pos="508000" algn="l"/>
                <a:tab pos="566738" algn="l"/>
              </a:tabLst>
              <a:defRPr>
                <a:solidFill>
                  <a:schemeClr val="tx1"/>
                </a:solidFill>
                <a:latin typeface="Arial" charset="0"/>
              </a:defRPr>
            </a:lvl2pPr>
            <a:lvl3pPr marL="1143000" indent="-228600" eaLnBrk="0" hangingPunct="0">
              <a:tabLst>
                <a:tab pos="115888" algn="l"/>
                <a:tab pos="508000" algn="l"/>
                <a:tab pos="566738" algn="l"/>
              </a:tabLst>
              <a:defRPr>
                <a:solidFill>
                  <a:schemeClr val="tx1"/>
                </a:solidFill>
                <a:latin typeface="Arial" charset="0"/>
              </a:defRPr>
            </a:lvl3pPr>
            <a:lvl4pPr marL="1600200" indent="-228600" eaLnBrk="0" hangingPunct="0">
              <a:tabLst>
                <a:tab pos="115888" algn="l"/>
                <a:tab pos="508000" algn="l"/>
                <a:tab pos="566738" algn="l"/>
              </a:tabLst>
              <a:defRPr>
                <a:solidFill>
                  <a:schemeClr val="tx1"/>
                </a:solidFill>
                <a:latin typeface="Arial" charset="0"/>
              </a:defRPr>
            </a:lvl4pPr>
            <a:lvl5pPr marL="2057400" indent="-228600" eaLnBrk="0" hangingPunct="0">
              <a:tabLst>
                <a:tab pos="115888" algn="l"/>
                <a:tab pos="508000" algn="l"/>
                <a:tab pos="566738" algn="l"/>
              </a:tabLst>
              <a:defRPr>
                <a:solidFill>
                  <a:schemeClr val="tx1"/>
                </a:solidFill>
                <a:latin typeface="Arial" charset="0"/>
              </a:defRPr>
            </a:lvl5pPr>
            <a:lvl6pPr marL="2514600" indent="-228600" algn="ctr" eaLnBrk="0" fontAlgn="base" hangingPunct="0">
              <a:spcBef>
                <a:spcPct val="0"/>
              </a:spcBef>
              <a:spcAft>
                <a:spcPct val="0"/>
              </a:spcAft>
              <a:tabLst>
                <a:tab pos="115888" algn="l"/>
                <a:tab pos="508000" algn="l"/>
                <a:tab pos="566738" algn="l"/>
              </a:tabLst>
              <a:defRPr>
                <a:solidFill>
                  <a:schemeClr val="tx1"/>
                </a:solidFill>
                <a:latin typeface="Arial" charset="0"/>
              </a:defRPr>
            </a:lvl6pPr>
            <a:lvl7pPr marL="2971800" indent="-228600" algn="ctr" eaLnBrk="0" fontAlgn="base" hangingPunct="0">
              <a:spcBef>
                <a:spcPct val="0"/>
              </a:spcBef>
              <a:spcAft>
                <a:spcPct val="0"/>
              </a:spcAft>
              <a:tabLst>
                <a:tab pos="115888" algn="l"/>
                <a:tab pos="508000" algn="l"/>
                <a:tab pos="566738" algn="l"/>
              </a:tabLst>
              <a:defRPr>
                <a:solidFill>
                  <a:schemeClr val="tx1"/>
                </a:solidFill>
                <a:latin typeface="Arial" charset="0"/>
              </a:defRPr>
            </a:lvl7pPr>
            <a:lvl8pPr marL="3429000" indent="-228600" algn="ctr" eaLnBrk="0" fontAlgn="base" hangingPunct="0">
              <a:spcBef>
                <a:spcPct val="0"/>
              </a:spcBef>
              <a:spcAft>
                <a:spcPct val="0"/>
              </a:spcAft>
              <a:tabLst>
                <a:tab pos="115888" algn="l"/>
                <a:tab pos="508000" algn="l"/>
                <a:tab pos="566738" algn="l"/>
              </a:tabLst>
              <a:defRPr>
                <a:solidFill>
                  <a:schemeClr val="tx1"/>
                </a:solidFill>
                <a:latin typeface="Arial" charset="0"/>
              </a:defRPr>
            </a:lvl8pPr>
            <a:lvl9pPr marL="3886200" indent="-228600" algn="ctr" eaLnBrk="0" fontAlgn="base" hangingPunct="0">
              <a:spcBef>
                <a:spcPct val="0"/>
              </a:spcBef>
              <a:spcAft>
                <a:spcPct val="0"/>
              </a:spcAft>
              <a:tabLst>
                <a:tab pos="115888" algn="l"/>
                <a:tab pos="508000" algn="l"/>
                <a:tab pos="566738" algn="l"/>
              </a:tabLst>
              <a:defRPr>
                <a:solidFill>
                  <a:schemeClr val="tx1"/>
                </a:solidFill>
                <a:latin typeface="Arial" charset="0"/>
              </a:defRPr>
            </a:lvl9pPr>
          </a:lstStyle>
          <a:p>
            <a:pPr algn="l" eaLnBrk="1" hangingPunct="1">
              <a:buFont typeface="Wingdings" pitchFamily="2" charset="2"/>
              <a:buChar char="§"/>
            </a:pPr>
            <a:r>
              <a:rPr lang="fr-FR" sz="2400">
                <a:latin typeface="Calibri" pitchFamily="34" charset="0"/>
              </a:rPr>
              <a:t>Fournir une justification par rapport aux rôles des BSE;</a:t>
            </a:r>
          </a:p>
          <a:p>
            <a:pPr algn="l" eaLnBrk="1" hangingPunct="1">
              <a:buFont typeface="Wingdings" pitchFamily="2" charset="2"/>
              <a:buChar char="§"/>
            </a:pPr>
            <a:r>
              <a:rPr lang="fr-FR" sz="2400">
                <a:latin typeface="Calibri" pitchFamily="34" charset="0"/>
              </a:rPr>
              <a:t>Construire une argumentation solide pour l’intégration des BSE;</a:t>
            </a:r>
          </a:p>
          <a:p>
            <a:pPr algn="l" eaLnBrk="1" hangingPunct="1">
              <a:buFont typeface="Wingdings" pitchFamily="2" charset="2"/>
              <a:buChar char="§"/>
            </a:pPr>
            <a:r>
              <a:rPr lang="fr-FR" sz="2400">
                <a:latin typeface="Calibri" pitchFamily="34" charset="0"/>
              </a:rPr>
              <a:t>Améliorer la sensibilisation concernant les BSE;</a:t>
            </a:r>
          </a:p>
          <a:p>
            <a:pPr algn="l" eaLnBrk="1" hangingPunct="1">
              <a:buFont typeface="Wingdings" pitchFamily="2" charset="2"/>
              <a:buChar char="§"/>
            </a:pPr>
            <a:r>
              <a:rPr lang="fr-FR" sz="2400">
                <a:latin typeface="Calibri" pitchFamily="34" charset="0"/>
              </a:rPr>
              <a:t>Améliorer les processus de planification et le succès basé sur l’adoption des BSE.</a:t>
            </a:r>
            <a:endParaRPr lang="en-US" sz="2400">
              <a:latin typeface="Calibri" pitchFamily="34" charset="0"/>
            </a:endParaRPr>
          </a:p>
        </p:txBody>
      </p:sp>
      <p:sp>
        <p:nvSpPr>
          <p:cNvPr id="43020"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43021"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43022" name="Text Box 15"/>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2/5</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54"/>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44035"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4036"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4037"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4038"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44039"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4040" name="Text Box 11"/>
          <p:cNvSpPr txBox="1">
            <a:spLocks noChangeArrowheads="1"/>
          </p:cNvSpPr>
          <p:nvPr/>
        </p:nvSpPr>
        <p:spPr bwMode="auto">
          <a:xfrm>
            <a:off x="2252663" y="384175"/>
            <a:ext cx="5800725" cy="5969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Identification et évaluation des BSE</a:t>
            </a:r>
            <a:endParaRPr lang="en-US" sz="2400" b="1">
              <a:solidFill>
                <a:srgbClr val="993300"/>
              </a:solidFill>
            </a:endParaRPr>
          </a:p>
        </p:txBody>
      </p:sp>
      <p:sp>
        <p:nvSpPr>
          <p:cNvPr id="44041" name="Text Box 28"/>
          <p:cNvSpPr txBox="1">
            <a:spLocks noChangeArrowheads="1"/>
          </p:cNvSpPr>
          <p:nvPr/>
        </p:nvSpPr>
        <p:spPr bwMode="auto">
          <a:xfrm>
            <a:off x="1674813" y="1092200"/>
            <a:ext cx="7469187" cy="485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300" dirty="0">
                <a:latin typeface="Calibri" pitchFamily="34" charset="0"/>
              </a:rPr>
              <a:t>Estimation de la valeur annuelle de certains BSE:</a:t>
            </a:r>
          </a:p>
          <a:p>
            <a:pPr algn="l" eaLnBrk="1" hangingPunct="1"/>
            <a:endParaRPr lang="fr-FR" sz="2300" dirty="0">
              <a:latin typeface="Calibri" pitchFamily="34" charset="0"/>
            </a:endParaRPr>
          </a:p>
          <a:p>
            <a:pPr marL="342900" indent="-342900" algn="l" eaLnBrk="1" hangingPunct="1">
              <a:buFont typeface="Arial" pitchFamily="34" charset="0"/>
              <a:buChar char="•"/>
            </a:pPr>
            <a:r>
              <a:rPr lang="fr-FR" sz="2300" dirty="0">
                <a:latin typeface="Calibri" pitchFamily="34" charset="0"/>
              </a:rPr>
              <a:t>Captures mondiales de poissons : 58 milliards de US$ (service d'approvisionnement BSE).</a:t>
            </a:r>
          </a:p>
          <a:p>
            <a:pPr marL="342900" indent="-342900" algn="l" eaLnBrk="1" hangingPunct="1">
              <a:buFont typeface="Arial" pitchFamily="34" charset="0"/>
              <a:buChar char="•"/>
            </a:pPr>
            <a:r>
              <a:rPr lang="fr-FR" sz="2300" dirty="0">
                <a:latin typeface="Calibri" pitchFamily="34" charset="0"/>
              </a:rPr>
              <a:t>Les agents anti-cancéreux à partir d'organismes marins : jusqu'à 1 milliard US$ /an (service d'approvisionnement BSE).</a:t>
            </a:r>
          </a:p>
          <a:p>
            <a:pPr marL="342900" indent="-342900" algn="l" eaLnBrk="1" hangingPunct="1">
              <a:buFont typeface="Arial" pitchFamily="34" charset="0"/>
              <a:buChar char="•"/>
            </a:pPr>
            <a:r>
              <a:rPr lang="fr-FR" sz="2300" dirty="0">
                <a:latin typeface="Calibri" pitchFamily="34" charset="0"/>
              </a:rPr>
              <a:t>Le marché mondial des plantes médicinales : environ 43 milliards de US$ en 2001 (service d'approvisionnement BSE).</a:t>
            </a:r>
          </a:p>
          <a:p>
            <a:pPr marL="342900" indent="-342900" algn="l" eaLnBrk="1" hangingPunct="1">
              <a:buFont typeface="Arial" pitchFamily="34" charset="0"/>
              <a:buChar char="•"/>
            </a:pPr>
            <a:r>
              <a:rPr lang="fr-FR" sz="2300" dirty="0">
                <a:latin typeface="Calibri" pitchFamily="34" charset="0"/>
              </a:rPr>
              <a:t>Les abeilles comme pollinisateurs - États-Unis : 2-8 milliards de US$/an (service de régulation BSE).</a:t>
            </a:r>
          </a:p>
          <a:p>
            <a:pPr marL="342900" indent="-342900" algn="l" eaLnBrk="1" hangingPunct="1">
              <a:buFont typeface="Arial" pitchFamily="34" charset="0"/>
              <a:buChar char="•"/>
            </a:pPr>
            <a:r>
              <a:rPr lang="fr-FR" sz="2300" dirty="0">
                <a:latin typeface="Calibri" pitchFamily="34" charset="0"/>
              </a:rPr>
              <a:t>Les récifs coralliens pour la pêche et le tourisme : 30 milliards de dollars /an (BSE culturel).</a:t>
            </a:r>
            <a:endParaRPr lang="en-US" sz="2300" dirty="0">
              <a:latin typeface="Calibri" pitchFamily="34" charset="0"/>
            </a:endParaRPr>
          </a:p>
        </p:txBody>
      </p:sp>
      <p:sp>
        <p:nvSpPr>
          <p:cNvPr id="44042"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bg1"/>
                </a:solidFill>
                <a:latin typeface="Calibri" pitchFamily="34" charset="0"/>
              </a:rPr>
              <a:t>La boîte à outils</a:t>
            </a:r>
          </a:p>
          <a:p>
            <a:pPr eaLnBrk="1" hangingPunct="1"/>
            <a:r>
              <a:rPr lang="fr-FR" sz="2200" b="1">
                <a:solidFill>
                  <a:schemeClr val="bg1"/>
                </a:solidFill>
                <a:latin typeface="Calibri" pitchFamily="34" charset="0"/>
              </a:rPr>
              <a:t>Identification et évaluation des BSE</a:t>
            </a:r>
            <a:endParaRPr lang="en-US" sz="2200">
              <a:solidFill>
                <a:schemeClr val="bg1"/>
              </a:solidFill>
              <a:latin typeface="Calibri" pitchFamily="34" charset="0"/>
            </a:endParaRPr>
          </a:p>
        </p:txBody>
      </p:sp>
      <p:sp>
        <p:nvSpPr>
          <p:cNvPr id="44043" name="Rectangle 57"/>
          <p:cNvSpPr>
            <a:spLocks noChangeArrowheads="1"/>
          </p:cNvSpPr>
          <p:nvPr/>
        </p:nvSpPr>
        <p:spPr bwMode="auto">
          <a:xfrm>
            <a:off x="7426325" y="5815013"/>
            <a:ext cx="13811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l" eaLnBrk="0" hangingPunct="0"/>
            <a:r>
              <a:rPr lang="en-US" sz="1200">
                <a:latin typeface="Calibri" pitchFamily="34" charset="0"/>
                <a:ea typeface="Times New Roman" pitchFamily="18" charset="0"/>
                <a:cs typeface="Tahoma" pitchFamily="34" charset="0"/>
              </a:rPr>
              <a:t>Source: UNEP 2007</a:t>
            </a:r>
          </a:p>
        </p:txBody>
      </p:sp>
      <p:sp>
        <p:nvSpPr>
          <p:cNvPr id="44044"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44045"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44046" name="Text Box 6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3/5</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45059"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506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5061"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5062"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45063"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5064" name="Text Box 11"/>
          <p:cNvSpPr txBox="1">
            <a:spLocks noChangeArrowheads="1"/>
          </p:cNvSpPr>
          <p:nvPr/>
        </p:nvSpPr>
        <p:spPr bwMode="auto">
          <a:xfrm>
            <a:off x="2252663" y="384175"/>
            <a:ext cx="5800725" cy="5969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Évaluation économique des BSE</a:t>
            </a:r>
          </a:p>
        </p:txBody>
      </p:sp>
      <p:grpSp>
        <p:nvGrpSpPr>
          <p:cNvPr id="45065" name="Group 9"/>
          <p:cNvGrpSpPr>
            <a:grpSpLocks/>
          </p:cNvGrpSpPr>
          <p:nvPr/>
        </p:nvGrpSpPr>
        <p:grpSpPr bwMode="auto">
          <a:xfrm>
            <a:off x="1585913" y="1323975"/>
            <a:ext cx="4751387" cy="4467225"/>
            <a:chOff x="2880" y="1728"/>
            <a:chExt cx="5328" cy="4176"/>
          </a:xfrm>
        </p:grpSpPr>
        <p:sp>
          <p:nvSpPr>
            <p:cNvPr id="45083" name="Line 10"/>
            <p:cNvSpPr>
              <a:spLocks noChangeShapeType="1"/>
            </p:cNvSpPr>
            <p:nvPr/>
          </p:nvSpPr>
          <p:spPr bwMode="auto">
            <a:xfrm flipV="1">
              <a:off x="2880" y="1728"/>
              <a:ext cx="0" cy="417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5084" name="Line 11"/>
            <p:cNvSpPr>
              <a:spLocks noChangeShapeType="1"/>
            </p:cNvSpPr>
            <p:nvPr/>
          </p:nvSpPr>
          <p:spPr bwMode="auto">
            <a:xfrm flipV="1">
              <a:off x="8208" y="1728"/>
              <a:ext cx="0" cy="4176"/>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5085" name="Line 12"/>
            <p:cNvSpPr>
              <a:spLocks noChangeShapeType="1"/>
            </p:cNvSpPr>
            <p:nvPr/>
          </p:nvSpPr>
          <p:spPr bwMode="auto">
            <a:xfrm>
              <a:off x="2880" y="1728"/>
              <a:ext cx="5328"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fr-CA"/>
            </a:p>
          </p:txBody>
        </p:sp>
      </p:grpSp>
      <p:sp>
        <p:nvSpPr>
          <p:cNvPr id="45066" name="AutoShape 13"/>
          <p:cNvSpPr>
            <a:spLocks noChangeArrowheads="1"/>
          </p:cNvSpPr>
          <p:nvPr/>
        </p:nvSpPr>
        <p:spPr bwMode="auto">
          <a:xfrm>
            <a:off x="1585913" y="1323975"/>
            <a:ext cx="4751387" cy="4467225"/>
          </a:xfrm>
          <a:prstGeom prst="triangle">
            <a:avLst>
              <a:gd name="adj" fmla="val 50000"/>
            </a:avLst>
          </a:prstGeom>
          <a:solidFill>
            <a:srgbClr val="99CC00"/>
          </a:solidFill>
          <a:ln w="38100">
            <a:solidFill>
              <a:srgbClr val="000000"/>
            </a:solidFill>
            <a:miter lim="800000"/>
            <a:headEnd/>
            <a:tailEnd/>
          </a:ln>
        </p:spPr>
        <p:txBody>
          <a:bodyPr/>
          <a:lstStyle/>
          <a:p>
            <a:endParaRPr lang="en-CA"/>
          </a:p>
        </p:txBody>
      </p:sp>
      <p:sp>
        <p:nvSpPr>
          <p:cNvPr id="45067" name="Line 14"/>
          <p:cNvSpPr>
            <a:spLocks noChangeShapeType="1"/>
          </p:cNvSpPr>
          <p:nvPr/>
        </p:nvSpPr>
        <p:spPr bwMode="auto">
          <a:xfrm>
            <a:off x="2100263" y="4867275"/>
            <a:ext cx="3722687" cy="0"/>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5068" name="Line 15"/>
          <p:cNvSpPr>
            <a:spLocks noChangeShapeType="1"/>
          </p:cNvSpPr>
          <p:nvPr/>
        </p:nvSpPr>
        <p:spPr bwMode="auto">
          <a:xfrm>
            <a:off x="2613025" y="3789363"/>
            <a:ext cx="2697163" cy="0"/>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5069" name="Line 16"/>
          <p:cNvSpPr>
            <a:spLocks noChangeShapeType="1"/>
          </p:cNvSpPr>
          <p:nvPr/>
        </p:nvSpPr>
        <p:spPr bwMode="auto">
          <a:xfrm>
            <a:off x="3127375" y="2863850"/>
            <a:ext cx="1668463" cy="0"/>
          </a:xfrm>
          <a:prstGeom prst="line">
            <a:avLst/>
          </a:prstGeom>
          <a:noFill/>
          <a:ln w="28575">
            <a:solidFill>
              <a:srgbClr val="FF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5070" name="Text Box 17"/>
          <p:cNvSpPr txBox="1">
            <a:spLocks noChangeArrowheads="1"/>
          </p:cNvSpPr>
          <p:nvPr/>
        </p:nvSpPr>
        <p:spPr bwMode="auto">
          <a:xfrm>
            <a:off x="2100263" y="4930775"/>
            <a:ext cx="3722687" cy="769938"/>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fr-FR" sz="1700" b="1">
                <a:latin typeface="Calibri" pitchFamily="34" charset="0"/>
                <a:cs typeface="Times New Roman" pitchFamily="18" charset="0"/>
              </a:rPr>
              <a:t>Gamme complète de services </a:t>
            </a:r>
            <a:r>
              <a:rPr lang="fr-FR" sz="1700">
                <a:latin typeface="Calibri" pitchFamily="34" charset="0"/>
                <a:cs typeface="Times New Roman" pitchFamily="18" charset="0"/>
              </a:rPr>
              <a:t>écosystémiques soutenue par la biodiversité</a:t>
            </a:r>
            <a:endParaRPr lang="en-US">
              <a:latin typeface="Calibri" pitchFamily="34" charset="0"/>
            </a:endParaRPr>
          </a:p>
        </p:txBody>
      </p:sp>
      <p:sp>
        <p:nvSpPr>
          <p:cNvPr id="45071" name="Text Box 18"/>
          <p:cNvSpPr txBox="1">
            <a:spLocks noChangeArrowheads="1"/>
          </p:cNvSpPr>
          <p:nvPr/>
        </p:nvSpPr>
        <p:spPr bwMode="auto">
          <a:xfrm>
            <a:off x="2805113" y="4097338"/>
            <a:ext cx="2312987"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sz="1700">
                <a:latin typeface="Calibri" pitchFamily="34" charset="0"/>
                <a:cs typeface="Times New Roman" pitchFamily="18" charset="0"/>
              </a:rPr>
              <a:t>Identificaiton </a:t>
            </a:r>
            <a:r>
              <a:rPr lang="en-US" sz="1700" b="1">
                <a:latin typeface="Calibri" pitchFamily="34" charset="0"/>
                <a:cs typeface="Times New Roman" pitchFamily="18" charset="0"/>
              </a:rPr>
              <a:t>qualitative</a:t>
            </a:r>
            <a:endParaRPr lang="en-US">
              <a:latin typeface="Calibri" pitchFamily="34" charset="0"/>
            </a:endParaRPr>
          </a:p>
          <a:p>
            <a:pPr algn="l"/>
            <a:endParaRPr lang="en-US">
              <a:latin typeface="Calibri" pitchFamily="34" charset="0"/>
            </a:endParaRPr>
          </a:p>
        </p:txBody>
      </p:sp>
      <p:sp>
        <p:nvSpPr>
          <p:cNvPr id="45072" name="Text Box 19"/>
          <p:cNvSpPr txBox="1">
            <a:spLocks noChangeArrowheads="1"/>
          </p:cNvSpPr>
          <p:nvPr/>
        </p:nvSpPr>
        <p:spPr bwMode="auto">
          <a:xfrm>
            <a:off x="3127375" y="3017838"/>
            <a:ext cx="1668463" cy="617537"/>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a:latin typeface="Calibri" pitchFamily="34" charset="0"/>
                <a:cs typeface="Times New Roman" pitchFamily="18" charset="0"/>
              </a:rPr>
              <a:t>Identification </a:t>
            </a:r>
            <a:r>
              <a:rPr lang="en-US" b="1">
                <a:latin typeface="Calibri" pitchFamily="34" charset="0"/>
                <a:cs typeface="Times New Roman" pitchFamily="18" charset="0"/>
              </a:rPr>
              <a:t>quantitative</a:t>
            </a:r>
            <a:endParaRPr lang="en-US" b="1">
              <a:latin typeface="Calibri" pitchFamily="34" charset="0"/>
            </a:endParaRPr>
          </a:p>
        </p:txBody>
      </p:sp>
      <p:sp>
        <p:nvSpPr>
          <p:cNvPr id="45073" name="Text Box 20"/>
          <p:cNvSpPr txBox="1">
            <a:spLocks noChangeArrowheads="1"/>
          </p:cNvSpPr>
          <p:nvPr/>
        </p:nvSpPr>
        <p:spPr bwMode="auto">
          <a:xfrm>
            <a:off x="3436938" y="2324100"/>
            <a:ext cx="1030287" cy="406400"/>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en-US" sz="1500">
                <a:latin typeface="Calibri" pitchFamily="34" charset="0"/>
                <a:cs typeface="Times New Roman" pitchFamily="18" charset="0"/>
              </a:rPr>
              <a:t>Évaluation</a:t>
            </a:r>
            <a:r>
              <a:rPr lang="en-US" sz="1500" b="1">
                <a:latin typeface="Calibri" pitchFamily="34" charset="0"/>
                <a:cs typeface="Times New Roman" pitchFamily="18" charset="0"/>
              </a:rPr>
              <a:t>monétaire</a:t>
            </a:r>
            <a:r>
              <a:rPr lang="en-US" sz="1500">
                <a:latin typeface="Calibri" pitchFamily="34" charset="0"/>
                <a:cs typeface="Times New Roman" pitchFamily="18" charset="0"/>
              </a:rPr>
              <a:t> </a:t>
            </a:r>
            <a:endParaRPr lang="en-US" sz="1500">
              <a:latin typeface="Calibri" pitchFamily="34" charset="0"/>
            </a:endParaRPr>
          </a:p>
        </p:txBody>
      </p:sp>
      <p:sp>
        <p:nvSpPr>
          <p:cNvPr id="308245" name="AutoShape 21"/>
          <p:cNvSpPr>
            <a:spLocks/>
          </p:cNvSpPr>
          <p:nvPr/>
        </p:nvSpPr>
        <p:spPr bwMode="auto">
          <a:xfrm>
            <a:off x="6391275" y="4506913"/>
            <a:ext cx="2689225" cy="1536700"/>
          </a:xfrm>
          <a:prstGeom prst="borderCallout1">
            <a:avLst>
              <a:gd name="adj1" fmla="val -4958"/>
              <a:gd name="adj2" fmla="val 95750"/>
              <a:gd name="adj3" fmla="val -4958"/>
              <a:gd name="adj4" fmla="val -39847"/>
            </a:avLst>
          </a:prstGeom>
          <a:solidFill>
            <a:srgbClr val="DDDDDD"/>
          </a:solidFill>
          <a:ln w="9525">
            <a:solidFill>
              <a:srgbClr val="000000"/>
            </a:solidFill>
            <a:miter lim="800000"/>
            <a:headEnd type="arrow" w="med" len="med"/>
            <a:tailEnd/>
          </a:ln>
        </p:spPr>
        <p:txBody>
          <a:bodyPr/>
          <a:lstStyle/>
          <a:p>
            <a:pPr algn="l" eaLnBrk="0" hangingPunct="0"/>
            <a:r>
              <a:rPr lang="fr-FR" sz="1700" b="1">
                <a:latin typeface="Calibri" pitchFamily="34" charset="0"/>
                <a:cs typeface="Times New Roman" pitchFamily="18" charset="0"/>
              </a:rPr>
              <a:t>Qualitative: </a:t>
            </a:r>
            <a:r>
              <a:rPr lang="fr-FR" sz="1700">
                <a:latin typeface="Calibri" pitchFamily="34" charset="0"/>
                <a:cs typeface="Times New Roman" pitchFamily="18" charset="0"/>
              </a:rPr>
              <a:t>gamme et importance des différents écosystèmes et biodiversité,  les lacunes des connaissances</a:t>
            </a:r>
            <a:endParaRPr lang="en-US" sz="1600">
              <a:latin typeface="Calibri" pitchFamily="34" charset="0"/>
            </a:endParaRPr>
          </a:p>
        </p:txBody>
      </p:sp>
      <p:sp>
        <p:nvSpPr>
          <p:cNvPr id="308246" name="AutoShape 22"/>
          <p:cNvSpPr>
            <a:spLocks/>
          </p:cNvSpPr>
          <p:nvPr/>
        </p:nvSpPr>
        <p:spPr bwMode="auto">
          <a:xfrm>
            <a:off x="5632450" y="3119438"/>
            <a:ext cx="3244850" cy="1131887"/>
          </a:xfrm>
          <a:prstGeom prst="borderCallout1">
            <a:avLst>
              <a:gd name="adj1" fmla="val -6731"/>
              <a:gd name="adj2" fmla="val 96477"/>
              <a:gd name="adj3" fmla="val -6731"/>
              <a:gd name="adj4" fmla="val -33463"/>
            </a:avLst>
          </a:prstGeom>
          <a:solidFill>
            <a:srgbClr val="DDDDDD"/>
          </a:solidFill>
          <a:ln w="9525">
            <a:solidFill>
              <a:srgbClr val="000000"/>
            </a:solidFill>
            <a:miter lim="800000"/>
            <a:headEnd type="arrow" w="med" len="med"/>
            <a:tailEnd/>
          </a:ln>
        </p:spPr>
        <p:txBody>
          <a:bodyPr/>
          <a:lstStyle/>
          <a:p>
            <a:pPr algn="l" eaLnBrk="0" hangingPunct="0"/>
            <a:r>
              <a:rPr lang="fr-FR" sz="1700" b="1">
                <a:latin typeface="Calibri" pitchFamily="34" charset="0"/>
                <a:cs typeface="Times New Roman" pitchFamily="18" charset="0"/>
              </a:rPr>
              <a:t>Quantitative: </a:t>
            </a:r>
            <a:r>
              <a:rPr lang="fr-FR" sz="1700">
                <a:latin typeface="Calibri" pitchFamily="34" charset="0"/>
                <a:cs typeface="Times New Roman" pitchFamily="18" charset="0"/>
              </a:rPr>
              <a:t>e.g., m</a:t>
            </a:r>
            <a:r>
              <a:rPr lang="fr-FR" sz="1700" baseline="30000">
                <a:latin typeface="Calibri" pitchFamily="34" charset="0"/>
                <a:cs typeface="Times New Roman" pitchFamily="18" charset="0"/>
              </a:rPr>
              <a:t>3</a:t>
            </a:r>
            <a:r>
              <a:rPr lang="fr-FR" sz="1700">
                <a:latin typeface="Calibri" pitchFamily="34" charset="0"/>
                <a:cs typeface="Times New Roman" pitchFamily="18" charset="0"/>
              </a:rPr>
              <a:t> d'eau purifiée, tonnes de carbone stockées, part de la population affectée par la perte en nourriture</a:t>
            </a:r>
            <a:endParaRPr lang="en-US" sz="1600">
              <a:latin typeface="Calibri" pitchFamily="34" charset="0"/>
            </a:endParaRPr>
          </a:p>
        </p:txBody>
      </p:sp>
      <p:sp>
        <p:nvSpPr>
          <p:cNvPr id="308247" name="AutoShape 23"/>
          <p:cNvSpPr>
            <a:spLocks/>
          </p:cNvSpPr>
          <p:nvPr/>
        </p:nvSpPr>
        <p:spPr bwMode="auto">
          <a:xfrm>
            <a:off x="5181600" y="1887538"/>
            <a:ext cx="3503613" cy="949325"/>
          </a:xfrm>
          <a:prstGeom prst="borderCallout1">
            <a:avLst>
              <a:gd name="adj1" fmla="val -8028"/>
              <a:gd name="adj2" fmla="val 96736"/>
              <a:gd name="adj3" fmla="val -8028"/>
              <a:gd name="adj4" fmla="val -36384"/>
            </a:avLst>
          </a:prstGeom>
          <a:solidFill>
            <a:srgbClr val="DDDDDD"/>
          </a:solidFill>
          <a:ln w="9525">
            <a:solidFill>
              <a:srgbClr val="000000"/>
            </a:solidFill>
            <a:miter lim="800000"/>
            <a:headEnd type="arrow" w="med" len="med"/>
            <a:tailEnd/>
          </a:ln>
        </p:spPr>
        <p:txBody>
          <a:bodyPr/>
          <a:lstStyle/>
          <a:p>
            <a:pPr algn="l" eaLnBrk="0" hangingPunct="0"/>
            <a:r>
              <a:rPr lang="fr-FR" sz="1700" b="1">
                <a:latin typeface="Calibri" pitchFamily="34" charset="0"/>
                <a:cs typeface="Times New Roman" pitchFamily="18" charset="0"/>
              </a:rPr>
              <a:t>Monétaire</a:t>
            </a:r>
            <a:r>
              <a:rPr lang="fr-FR" sz="1700">
                <a:latin typeface="Calibri" pitchFamily="34" charset="0"/>
                <a:cs typeface="Times New Roman" pitchFamily="18" charset="0"/>
              </a:rPr>
              <a:t>: e.g. les coûts de purification de l'eau, de provisions alimentaire, de stockage du carbone</a:t>
            </a:r>
            <a:endParaRPr lang="en-US" sz="1400">
              <a:latin typeface="Calibri" pitchFamily="34" charset="0"/>
            </a:endParaRPr>
          </a:p>
        </p:txBody>
      </p:sp>
      <p:sp>
        <p:nvSpPr>
          <p:cNvPr id="308248" name="Text Box 24"/>
          <p:cNvSpPr txBox="1">
            <a:spLocks noChangeArrowheads="1"/>
          </p:cNvSpPr>
          <p:nvPr/>
        </p:nvSpPr>
        <p:spPr bwMode="auto">
          <a:xfrm>
            <a:off x="1714500" y="1631950"/>
            <a:ext cx="1284288" cy="4619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fr-FR" b="1">
                <a:latin typeface="Calibri" pitchFamily="34" charset="0"/>
                <a:cs typeface="Times New Roman" pitchFamily="18" charset="0"/>
              </a:rPr>
              <a:t>Les zones en blanc  sont celles où les BSE ne sont évalués</a:t>
            </a:r>
            <a:endParaRPr lang="en-US">
              <a:latin typeface="Calibri" pitchFamily="34" charset="0"/>
            </a:endParaRPr>
          </a:p>
        </p:txBody>
      </p:sp>
      <p:sp>
        <p:nvSpPr>
          <p:cNvPr id="45078" name="Rectangle 25"/>
          <p:cNvSpPr>
            <a:spLocks noChangeArrowheads="1"/>
          </p:cNvSpPr>
          <p:nvPr/>
        </p:nvSpPr>
        <p:spPr bwMode="auto">
          <a:xfrm>
            <a:off x="7454900" y="1227138"/>
            <a:ext cx="1203325"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l" eaLnBrk="0" hangingPunct="0"/>
            <a:r>
              <a:rPr lang="en-US" sz="1200">
                <a:latin typeface="Calibri" pitchFamily="34" charset="0"/>
                <a:ea typeface="Times New Roman" pitchFamily="18" charset="0"/>
                <a:cs typeface="Tahoma" pitchFamily="34" charset="0"/>
              </a:rPr>
              <a:t>Source: EU 2008</a:t>
            </a:r>
          </a:p>
        </p:txBody>
      </p:sp>
      <p:sp>
        <p:nvSpPr>
          <p:cNvPr id="45079"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bg1"/>
                </a:solidFill>
                <a:latin typeface="Calibri" pitchFamily="34" charset="0"/>
              </a:rPr>
              <a:t>La boîte à outils</a:t>
            </a:r>
          </a:p>
          <a:p>
            <a:pPr eaLnBrk="1" hangingPunct="1"/>
            <a:r>
              <a:rPr lang="fr-FR" sz="2200" b="1">
                <a:solidFill>
                  <a:schemeClr val="bg1"/>
                </a:solidFill>
                <a:latin typeface="Calibri" pitchFamily="34" charset="0"/>
              </a:rPr>
              <a:t>Identification et évaluation des BSE</a:t>
            </a:r>
            <a:endParaRPr lang="en-US" sz="2200">
              <a:solidFill>
                <a:schemeClr val="bg1"/>
              </a:solidFill>
              <a:latin typeface="Calibri" pitchFamily="34" charset="0"/>
            </a:endParaRPr>
          </a:p>
        </p:txBody>
      </p:sp>
      <p:sp>
        <p:nvSpPr>
          <p:cNvPr id="45080"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45081"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45082" name="Text Box 3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4/5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824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824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824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82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245" grpId="0" animBg="1"/>
      <p:bldP spid="308246" grpId="0" animBg="1"/>
      <p:bldP spid="308247" grpId="0" animBg="1"/>
      <p:bldP spid="30824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9"/>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grpSp>
        <p:nvGrpSpPr>
          <p:cNvPr id="46083" name="Group 24"/>
          <p:cNvGrpSpPr>
            <a:grpSpLocks/>
          </p:cNvGrpSpPr>
          <p:nvPr/>
        </p:nvGrpSpPr>
        <p:grpSpPr bwMode="auto">
          <a:xfrm>
            <a:off x="1568450" y="1943100"/>
            <a:ext cx="6326188" cy="3043238"/>
            <a:chOff x="532" y="1224"/>
            <a:chExt cx="3985" cy="1917"/>
          </a:xfrm>
        </p:grpSpPr>
        <p:pic>
          <p:nvPicPr>
            <p:cNvPr id="46100"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 y="1224"/>
              <a:ext cx="3985" cy="1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101" name="Rectangle 17"/>
            <p:cNvSpPr>
              <a:spLocks noChangeArrowheads="1"/>
            </p:cNvSpPr>
            <p:nvPr/>
          </p:nvSpPr>
          <p:spPr bwMode="auto">
            <a:xfrm>
              <a:off x="1056" y="1232"/>
              <a:ext cx="1672" cy="2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en-US">
                  <a:latin typeface="Calibri" pitchFamily="34" charset="0"/>
                </a:rPr>
                <a:t>US$ hectare/ an</a:t>
              </a:r>
            </a:p>
          </p:txBody>
        </p:sp>
        <p:sp>
          <p:nvSpPr>
            <p:cNvPr id="46102" name="Rectangle 18"/>
            <p:cNvSpPr>
              <a:spLocks noChangeArrowheads="1"/>
            </p:cNvSpPr>
            <p:nvPr/>
          </p:nvSpPr>
          <p:spPr bwMode="auto">
            <a:xfrm>
              <a:off x="3240" y="2824"/>
              <a:ext cx="1240" cy="29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grpSp>
      <p:sp>
        <p:nvSpPr>
          <p:cNvPr id="46084" name="Text Box 21"/>
          <p:cNvSpPr txBox="1">
            <a:spLocks noChangeArrowheads="1"/>
          </p:cNvSpPr>
          <p:nvPr/>
        </p:nvSpPr>
        <p:spPr bwMode="auto">
          <a:xfrm>
            <a:off x="1447800" y="5327650"/>
            <a:ext cx="13350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EU 2009</a:t>
            </a:r>
          </a:p>
        </p:txBody>
      </p:sp>
      <p:sp>
        <p:nvSpPr>
          <p:cNvPr id="46085"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6086"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6087"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pic>
        <p:nvPicPr>
          <p:cNvPr id="46088" name="Picture 10" descr="MCj0397724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6089" name="Text Box 11"/>
          <p:cNvSpPr txBox="1">
            <a:spLocks noChangeArrowheads="1"/>
          </p:cNvSpPr>
          <p:nvPr/>
        </p:nvSpPr>
        <p:spPr bwMode="auto">
          <a:xfrm>
            <a:off x="2252663" y="227013"/>
            <a:ext cx="6249987" cy="5842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400" b="1">
                <a:solidFill>
                  <a:srgbClr val="993300"/>
                </a:solidFill>
              </a:rPr>
              <a:t>Valeurs de 7 BSE liés aux zones humides</a:t>
            </a:r>
          </a:p>
        </p:txBody>
      </p:sp>
      <p:sp>
        <p:nvSpPr>
          <p:cNvPr id="46090"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46091"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bg1"/>
                </a:solidFill>
                <a:latin typeface="Calibri" pitchFamily="34" charset="0"/>
              </a:rPr>
              <a:t>La boîte à outils</a:t>
            </a:r>
          </a:p>
          <a:p>
            <a:pPr eaLnBrk="1" hangingPunct="1"/>
            <a:r>
              <a:rPr lang="fr-FR" sz="2200" b="1">
                <a:solidFill>
                  <a:schemeClr val="bg1"/>
                </a:solidFill>
                <a:latin typeface="Calibri" pitchFamily="34" charset="0"/>
              </a:rPr>
              <a:t>Identification et évaluation des BSE</a:t>
            </a:r>
            <a:endParaRPr lang="en-US" sz="2200">
              <a:solidFill>
                <a:schemeClr val="bg1"/>
              </a:solidFill>
              <a:latin typeface="Calibri" pitchFamily="34" charset="0"/>
            </a:endParaRPr>
          </a:p>
        </p:txBody>
      </p:sp>
      <p:sp>
        <p:nvSpPr>
          <p:cNvPr id="4609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5" action="ppaction://hlinksldjump"/>
              </a:rPr>
              <a:t>RETOUR AU PLAN LINÉAIRE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4609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6" action="ppaction://hlinksldjump"/>
              </a:rPr>
              <a:t>RETOUR AU PLAN SYSTÉMIQUE</a:t>
            </a:r>
            <a:r>
              <a:rPr lang="en-US" sz="1400">
                <a:latin typeface="Calibri" pitchFamily="34" charset="0"/>
                <a:hlinkClick r:id="rId6" action="ppaction://hlinksldjump"/>
              </a:rPr>
              <a:t> </a:t>
            </a:r>
            <a:endParaRPr lang="en-US" sz="1400" b="1">
              <a:solidFill>
                <a:srgbClr val="545336"/>
              </a:solidFill>
              <a:latin typeface="Calibri" pitchFamily="34" charset="0"/>
            </a:endParaRPr>
          </a:p>
        </p:txBody>
      </p:sp>
      <p:sp>
        <p:nvSpPr>
          <p:cNvPr id="46094" name="Text Box 44"/>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5/5</a:t>
            </a:r>
          </a:p>
        </p:txBody>
      </p:sp>
      <p:sp>
        <p:nvSpPr>
          <p:cNvPr id="46095" name="Text Box 45"/>
          <p:cNvSpPr txBox="1">
            <a:spLocks noChangeArrowheads="1"/>
          </p:cNvSpPr>
          <p:nvPr/>
        </p:nvSpPr>
        <p:spPr bwMode="auto">
          <a:xfrm>
            <a:off x="6626225" y="695325"/>
            <a:ext cx="2636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CC3300"/>
                </a:solidFill>
                <a:latin typeface="Calibri" pitchFamily="34" charset="0"/>
              </a:rPr>
              <a:t>Pour plus de faits</a:t>
            </a:r>
          </a:p>
        </p:txBody>
      </p:sp>
      <p:sp>
        <p:nvSpPr>
          <p:cNvPr id="46096" name="Text Box 46">
            <a:hlinkClick r:id="rId7" action="ppaction://hlinksldjump"/>
          </p:cNvPr>
          <p:cNvSpPr txBox="1">
            <a:spLocks noChangeArrowheads="1"/>
          </p:cNvSpPr>
          <p:nvPr/>
        </p:nvSpPr>
        <p:spPr bwMode="auto">
          <a:xfrm>
            <a:off x="7835900" y="992188"/>
            <a:ext cx="12827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46097" name="Text Box 47">
            <a:hlinkClick r:id="rId8" action="ppaction://hlinksldjump"/>
          </p:cNvPr>
          <p:cNvSpPr txBox="1">
            <a:spLocks noChangeArrowheads="1"/>
          </p:cNvSpPr>
          <p:nvPr/>
        </p:nvSpPr>
        <p:spPr bwMode="auto">
          <a:xfrm>
            <a:off x="6829425" y="990600"/>
            <a:ext cx="1301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46098" name="Control 32"/>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
        <p:nvSpPr>
          <p:cNvPr id="46099" name="Control 177"/>
          <p:cNvSpPr>
            <a:spLocks noChangeArrowheads="1" noChangeShapeType="1"/>
          </p:cNvSpPr>
          <p:nvPr/>
        </p:nvSpPr>
        <p:spPr bwMode="auto">
          <a:xfrm>
            <a:off x="1782763" y="4352925"/>
            <a:ext cx="5614987" cy="923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7107"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08" name="Oval 14"/>
          <p:cNvSpPr>
            <a:spLocks noChangeArrowheads="1"/>
          </p:cNvSpPr>
          <p:nvPr/>
        </p:nvSpPr>
        <p:spPr bwMode="auto">
          <a:xfrm>
            <a:off x="477838" y="1185863"/>
            <a:ext cx="1924050"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47109" name="Rectangle 20"/>
          <p:cNvSpPr>
            <a:spLocks noChangeArrowheads="1"/>
          </p:cNvSpPr>
          <p:nvPr/>
        </p:nvSpPr>
        <p:spPr bwMode="auto">
          <a:xfrm>
            <a:off x="3762375" y="5081588"/>
            <a:ext cx="2871788" cy="1144587"/>
          </a:xfrm>
          <a:prstGeom prst="rect">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47110"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11" name="Oval 14"/>
          <p:cNvSpPr>
            <a:spLocks noChangeArrowheads="1"/>
          </p:cNvSpPr>
          <p:nvPr/>
        </p:nvSpPr>
        <p:spPr bwMode="auto">
          <a:xfrm>
            <a:off x="477838" y="3249613"/>
            <a:ext cx="1924050" cy="2836862"/>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47112" name="Oval 14"/>
          <p:cNvSpPr>
            <a:spLocks noChangeAspect="1" noChangeArrowheads="1"/>
          </p:cNvSpPr>
          <p:nvPr/>
        </p:nvSpPr>
        <p:spPr bwMode="auto">
          <a:xfrm>
            <a:off x="4200525" y="1168400"/>
            <a:ext cx="1919288"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et </a:t>
            </a:r>
            <a:r>
              <a:rPr lang="fr-FR" sz="1500" b="1" dirty="0">
                <a:latin typeface="Calibri" pitchFamily="34" charset="0"/>
              </a:rPr>
              <a:t>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sp>
        <p:nvSpPr>
          <p:cNvPr id="47113" name="Line 9"/>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14" name="Line 10"/>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15" name="Line 11"/>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16" name="Line 12"/>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17" name="Line 13"/>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18"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7119"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47120" name="Line 16"/>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21"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modèle systémique pour planification politique et financière</a:t>
            </a:r>
            <a:endParaRPr lang="en-US" sz="2400" b="1">
              <a:solidFill>
                <a:srgbClr val="993300"/>
              </a:solidFill>
            </a:endParaRPr>
          </a:p>
        </p:txBody>
      </p:sp>
      <p:sp>
        <p:nvSpPr>
          <p:cNvPr id="47122" name="Line 22"/>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47123" name="Line 23"/>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7124" name="Line 24"/>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47125" name="Group 25"/>
          <p:cNvGrpSpPr>
            <a:grpSpLocks/>
          </p:cNvGrpSpPr>
          <p:nvPr/>
        </p:nvGrpSpPr>
        <p:grpSpPr bwMode="auto">
          <a:xfrm>
            <a:off x="3763963" y="2767013"/>
            <a:ext cx="2687637" cy="2165350"/>
            <a:chOff x="2371" y="1743"/>
            <a:chExt cx="1693" cy="1364"/>
          </a:xfrm>
        </p:grpSpPr>
        <p:sp>
          <p:nvSpPr>
            <p:cNvPr id="47130" name="Oval 15"/>
            <p:cNvSpPr>
              <a:spLocks noChangeAspect="1" noChangeArrowheads="1"/>
            </p:cNvSpPr>
            <p:nvPr/>
          </p:nvSpPr>
          <p:spPr bwMode="auto">
            <a:xfrm>
              <a:off x="2775" y="1743"/>
              <a:ext cx="962" cy="962"/>
            </a:xfrm>
            <a:prstGeom prst="ellipse">
              <a:avLst/>
            </a:prstGeom>
            <a:solidFill>
              <a:srgbClr val="999966">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a:t>
              </a:r>
            </a:p>
            <a:p>
              <a:r>
                <a:rPr lang="fr-FR" sz="1600" b="1">
                  <a:latin typeface="Calibri" pitchFamily="34" charset="0"/>
                  <a:cs typeface="Arial" charset="0"/>
                </a:rPr>
                <a:t> décentralisée</a:t>
              </a:r>
            </a:p>
          </p:txBody>
        </p:sp>
        <p:sp>
          <p:nvSpPr>
            <p:cNvPr id="47131" name="Oval 18"/>
            <p:cNvSpPr>
              <a:spLocks noChangeAspect="1" noChangeArrowheads="1"/>
            </p:cNvSpPr>
            <p:nvPr/>
          </p:nvSpPr>
          <p:spPr bwMode="auto">
            <a:xfrm>
              <a:off x="2371" y="2136"/>
              <a:ext cx="962" cy="962"/>
            </a:xfrm>
            <a:prstGeom prst="ellipse">
              <a:avLst/>
            </a:prstGeom>
            <a:solidFill>
              <a:schemeClr val="folHlink">
                <a:alpha val="76077"/>
              </a:scheme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47132" name="Oval 16"/>
            <p:cNvSpPr>
              <a:spLocks noChangeAspect="1" noChangeArrowheads="1"/>
            </p:cNvSpPr>
            <p:nvPr/>
          </p:nvSpPr>
          <p:spPr bwMode="auto">
            <a:xfrm>
              <a:off x="3102" y="2145"/>
              <a:ext cx="962" cy="962"/>
            </a:xfrm>
            <a:prstGeom prst="ellipse">
              <a:avLst/>
            </a:prstGeom>
            <a:solidFill>
              <a:srgbClr val="C4FF1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47133" name="Text Box 29"/>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chemeClr val="bg1"/>
                  </a:solidFill>
                  <a:latin typeface="Calibri" pitchFamily="34" charset="0"/>
                </a:rPr>
                <a:t>Intégrés</a:t>
              </a:r>
            </a:p>
          </p:txBody>
        </p:sp>
      </p:grpSp>
      <p:sp>
        <p:nvSpPr>
          <p:cNvPr id="47126" name="Line 30"/>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47127" name="Text Box 31"/>
          <p:cNvSpPr txBox="1">
            <a:spLocks noChangeArrowheads="1"/>
          </p:cNvSpPr>
          <p:nvPr/>
        </p:nvSpPr>
        <p:spPr bwMode="auto">
          <a:xfrm>
            <a:off x="7721600" y="4511675"/>
            <a:ext cx="1393825"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47128" name="Text Box 32"/>
          <p:cNvSpPr txBox="1">
            <a:spLocks noChangeArrowheads="1"/>
          </p:cNvSpPr>
          <p:nvPr/>
        </p:nvSpPr>
        <p:spPr bwMode="auto">
          <a:xfrm>
            <a:off x="7721600" y="5526088"/>
            <a:ext cx="1393825" cy="914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EGS in Development/</a:t>
            </a:r>
          </a:p>
          <a:p>
            <a:pPr eaLnBrk="1" hangingPunct="1"/>
            <a:r>
              <a:rPr lang="en-US" sz="1500" b="1">
                <a:latin typeface="Calibri" pitchFamily="34" charset="0"/>
              </a:rPr>
              <a:t>Poverty/ Disasters</a:t>
            </a:r>
          </a:p>
        </p:txBody>
      </p:sp>
      <p:grpSp>
        <p:nvGrpSpPr>
          <p:cNvPr id="3" name="Group 62"/>
          <p:cNvGrpSpPr>
            <a:grpSpLocks/>
          </p:cNvGrpSpPr>
          <p:nvPr/>
        </p:nvGrpSpPr>
        <p:grpSpPr bwMode="auto">
          <a:xfrm>
            <a:off x="6035675" y="925513"/>
            <a:ext cx="3108325" cy="2560637"/>
            <a:chOff x="6035675" y="924906"/>
            <a:chExt cx="3108325" cy="2561244"/>
          </a:xfrm>
          <a:effectLst>
            <a:outerShdw blurRad="50800" dist="50800" dir="5400000" algn="ctr" rotWithShape="0">
              <a:srgbClr val="000000">
                <a:alpha val="90000"/>
              </a:srgbClr>
            </a:outerShdw>
          </a:effectLst>
        </p:grpSpPr>
        <p:sp>
          <p:nvSpPr>
            <p:cNvPr id="34" name="Oval 73"/>
            <p:cNvSpPr>
              <a:spLocks noChangeArrowheads="1"/>
            </p:cNvSpPr>
            <p:nvPr/>
          </p:nvSpPr>
          <p:spPr bwMode="auto">
            <a:xfrm>
              <a:off x="6721475" y="924906"/>
              <a:ext cx="1736725" cy="1581150"/>
            </a:xfrm>
            <a:prstGeom prst="ellipse">
              <a:avLst/>
            </a:prstGeom>
            <a:solidFill>
              <a:srgbClr val="D9D9C5"/>
            </a:solidFill>
            <a:ln w="38100">
              <a:noFill/>
              <a:round/>
              <a:headEnd/>
              <a:tailEnd/>
            </a:ln>
          </p:spPr>
          <p:txBody>
            <a:bodyPr lIns="0" rIns="0"/>
            <a:lstStyle/>
            <a:p>
              <a:pPr>
                <a:defRPr/>
              </a:pPr>
              <a:r>
                <a:rPr lang="fr-FR" sz="1600" b="1">
                  <a:latin typeface="Calibri" pitchFamily="34" charset="0"/>
                </a:rPr>
                <a:t>Mécanismes financiers novateurs</a:t>
              </a:r>
            </a:p>
          </p:txBody>
        </p:sp>
        <p:sp>
          <p:nvSpPr>
            <p:cNvPr id="35" name="Oval 74"/>
            <p:cNvSpPr>
              <a:spLocks noChangeArrowheads="1"/>
            </p:cNvSpPr>
            <p:nvPr/>
          </p:nvSpPr>
          <p:spPr bwMode="auto">
            <a:xfrm>
              <a:off x="6035675" y="1881188"/>
              <a:ext cx="1736725" cy="1581150"/>
            </a:xfrm>
            <a:prstGeom prst="ellipse">
              <a:avLst/>
            </a:prstGeom>
            <a:solidFill>
              <a:srgbClr val="D9D9C5"/>
            </a:solidFill>
            <a:ln w="38100">
              <a:noFill/>
              <a:round/>
              <a:headEnd/>
              <a:tailEnd/>
            </a:ln>
          </p:spPr>
          <p:txBody>
            <a:bodyPr lIns="0" tIns="0" rIns="0" anchor="ctr"/>
            <a:lstStyle/>
            <a:p>
              <a:pPr algn="l">
                <a:defRPr/>
              </a:pPr>
              <a:r>
                <a:rPr lang="fr-FR" altLang="zh-CN" sz="1500" b="1" dirty="0">
                  <a:latin typeface="Calibri" pitchFamily="34" charset="0"/>
                  <a:ea typeface="SimSun" charset="-122"/>
                  <a:cs typeface="Arial" charset="0"/>
                </a:rPr>
                <a:t>Réforme </a:t>
              </a:r>
            </a:p>
            <a:p>
              <a:pPr algn="l">
                <a:defRPr/>
              </a:pPr>
              <a:r>
                <a:rPr lang="fr-FR" altLang="zh-CN" sz="1500" b="1" dirty="0">
                  <a:latin typeface="Calibri" pitchFamily="34" charset="0"/>
                  <a:ea typeface="SimSun" charset="-122"/>
                  <a:cs typeface="Arial" charset="0"/>
                </a:rPr>
                <a:t>fiscale écologique</a:t>
              </a:r>
              <a:endParaRPr lang="fr-FR" sz="1500" b="1" dirty="0">
                <a:latin typeface="Calibri" pitchFamily="34" charset="0"/>
                <a:ea typeface="SimSun" charset="-122"/>
                <a:cs typeface="Arial" charset="0"/>
              </a:endParaRPr>
            </a:p>
          </p:txBody>
        </p:sp>
        <p:sp>
          <p:nvSpPr>
            <p:cNvPr id="36" name="Oval 75"/>
            <p:cNvSpPr>
              <a:spLocks noChangeArrowheads="1"/>
            </p:cNvSpPr>
            <p:nvPr/>
          </p:nvSpPr>
          <p:spPr bwMode="auto">
            <a:xfrm>
              <a:off x="7407275" y="1905000"/>
              <a:ext cx="1736725" cy="1581150"/>
            </a:xfrm>
            <a:prstGeom prst="ellipse">
              <a:avLst/>
            </a:prstGeom>
            <a:solidFill>
              <a:srgbClr val="D9D9C5"/>
            </a:solidFill>
            <a:ln w="38100">
              <a:noFill/>
              <a:round/>
              <a:headEnd/>
              <a:tailEnd/>
            </a:ln>
          </p:spPr>
          <p:txBody>
            <a:bodyPr anchor="ctr"/>
            <a:lstStyle/>
            <a:p>
              <a:pPr>
                <a:defRPr/>
              </a:pPr>
              <a:r>
                <a:rPr lang="fr-FR" sz="1600" b="1" dirty="0">
                  <a:latin typeface="Calibri" pitchFamily="34" charset="0"/>
                </a:rPr>
                <a:t>Cadre de dépenses à moyen terme</a:t>
              </a:r>
              <a:endParaRPr lang="en-US" sz="1600" b="1" dirty="0">
                <a:latin typeface="Calibri" pitchFamily="34" charset="0"/>
              </a:endParaRPr>
            </a:p>
            <a:p>
              <a:pPr>
                <a:defRPr/>
              </a:pPr>
              <a:endParaRPr lang="en-US" sz="1600" b="1" dirty="0">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9"/>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48131"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8132"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8133"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8134"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48135"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48136" name="Text Box 11"/>
          <p:cNvSpPr txBox="1">
            <a:spLocks noChangeArrowheads="1"/>
          </p:cNvSpPr>
          <p:nvPr/>
        </p:nvSpPr>
        <p:spPr bwMode="auto">
          <a:xfrm>
            <a:off x="2252663" y="398463"/>
            <a:ext cx="6251575" cy="525462"/>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Planification intégrée/ inclusive de BSE</a:t>
            </a:r>
            <a:endParaRPr lang="en-US" sz="2400" b="1">
              <a:solidFill>
                <a:srgbClr val="993300"/>
              </a:solidFill>
            </a:endParaRPr>
          </a:p>
        </p:txBody>
      </p:sp>
      <p:sp>
        <p:nvSpPr>
          <p:cNvPr id="48137" name="Oval 13">
            <a:hlinkClick r:id="rId4" action="ppaction://hlinksldjump"/>
          </p:cNvPr>
          <p:cNvSpPr>
            <a:spLocks noChangeArrowheads="1"/>
          </p:cNvSpPr>
          <p:nvPr/>
        </p:nvSpPr>
        <p:spPr bwMode="auto">
          <a:xfrm>
            <a:off x="3454400" y="1631950"/>
            <a:ext cx="2324100" cy="1930400"/>
          </a:xfrm>
          <a:prstGeom prst="ellipse">
            <a:avLst/>
          </a:prstGeom>
          <a:solidFill>
            <a:srgbClr val="999966"/>
          </a:solidFill>
          <a:ln>
            <a:noFill/>
          </a:ln>
          <a:extLst>
            <a:ext uri="{91240B29-F687-4F45-9708-019B960494DF}">
              <a14:hiddenLine xmlns:a14="http://schemas.microsoft.com/office/drawing/2010/main" w="38100">
                <a:solidFill>
                  <a:srgbClr val="000000"/>
                </a:solidFill>
                <a:round/>
                <a:headEnd/>
                <a:tailEnd/>
              </a14:hiddenLine>
            </a:ext>
          </a:extLst>
        </p:spPr>
        <p:txBody>
          <a:bodyPr/>
          <a:lstStyle/>
          <a:p>
            <a:r>
              <a:rPr lang="fr-FR">
                <a:latin typeface="Calibri" pitchFamily="34" charset="0"/>
              </a:rPr>
              <a:t>Planification décentralisée</a:t>
            </a:r>
          </a:p>
        </p:txBody>
      </p:sp>
      <p:sp>
        <p:nvSpPr>
          <p:cNvPr id="48138" name="Oval 14">
            <a:hlinkClick r:id="rId5" action="ppaction://hlinksldjump"/>
          </p:cNvPr>
          <p:cNvSpPr>
            <a:spLocks noChangeArrowheads="1"/>
          </p:cNvSpPr>
          <p:nvPr/>
        </p:nvSpPr>
        <p:spPr bwMode="auto">
          <a:xfrm>
            <a:off x="2578100" y="2686050"/>
            <a:ext cx="2324100" cy="1930400"/>
          </a:xfrm>
          <a:prstGeom prst="ellipse">
            <a:avLst/>
          </a:prstGeom>
          <a:solidFill>
            <a:schemeClr val="folHlink"/>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pPr algn="l"/>
            <a:endParaRPr lang="en-US" dirty="0">
              <a:latin typeface="Calibri" pitchFamily="34" charset="0"/>
            </a:endParaRPr>
          </a:p>
          <a:p>
            <a:pPr algn="l"/>
            <a:r>
              <a:rPr lang="en-US" dirty="0" err="1" smtClean="0">
                <a:latin typeface="Calibri" pitchFamily="34" charset="0"/>
              </a:rPr>
              <a:t>Aménagement</a:t>
            </a:r>
            <a:r>
              <a:rPr lang="en-US" dirty="0" smtClean="0">
                <a:latin typeface="Calibri" pitchFamily="34" charset="0"/>
              </a:rPr>
              <a:t> du </a:t>
            </a:r>
            <a:r>
              <a:rPr lang="en-US" dirty="0" err="1" smtClean="0">
                <a:latin typeface="Calibri" pitchFamily="34" charset="0"/>
              </a:rPr>
              <a:t>territoire</a:t>
            </a:r>
            <a:endParaRPr lang="en-US" dirty="0"/>
          </a:p>
          <a:p>
            <a:pPr algn="l"/>
            <a:endParaRPr lang="en-US" dirty="0">
              <a:latin typeface="Calibri" pitchFamily="34" charset="0"/>
            </a:endParaRPr>
          </a:p>
        </p:txBody>
      </p:sp>
      <p:sp>
        <p:nvSpPr>
          <p:cNvPr id="48139" name="Oval 15">
            <a:hlinkClick r:id="rId6" action="ppaction://hlinksldjump"/>
          </p:cNvPr>
          <p:cNvSpPr>
            <a:spLocks noChangeArrowheads="1"/>
          </p:cNvSpPr>
          <p:nvPr/>
        </p:nvSpPr>
        <p:spPr bwMode="auto">
          <a:xfrm>
            <a:off x="4508500" y="2622550"/>
            <a:ext cx="2324100" cy="1930400"/>
          </a:xfrm>
          <a:prstGeom prst="ellipse">
            <a:avLst/>
          </a:prstGeom>
          <a:solidFill>
            <a:srgbClr val="C4FF1D"/>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r>
              <a:rPr lang="en-US">
                <a:latin typeface="Calibri" pitchFamily="34" charset="0"/>
              </a:rPr>
              <a:t>Plans sectoriaux</a:t>
            </a:r>
          </a:p>
        </p:txBody>
      </p:sp>
      <p:sp>
        <p:nvSpPr>
          <p:cNvPr id="48140" name="Line 87"/>
          <p:cNvSpPr>
            <a:spLocks noChangeShapeType="1"/>
          </p:cNvSpPr>
          <p:nvPr/>
        </p:nvSpPr>
        <p:spPr bwMode="auto">
          <a:xfrm flipH="1" flipV="1">
            <a:off x="4845050" y="3975100"/>
            <a:ext cx="1320800" cy="1131888"/>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8141"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
        <p:nvSpPr>
          <p:cNvPr id="4814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7" action="ppaction://hlinksldjump"/>
              </a:rPr>
              <a:t>RETOUR AU PLAN LINÉAIRE</a:t>
            </a:r>
            <a:r>
              <a:rPr lang="en-US" sz="1400">
                <a:latin typeface="Calibri" pitchFamily="34" charset="0"/>
                <a:hlinkClick r:id="rId7" action="ppaction://hlinksldjump"/>
              </a:rPr>
              <a:t> </a:t>
            </a:r>
            <a:endParaRPr lang="en-US" sz="1400" b="1">
              <a:solidFill>
                <a:srgbClr val="545336"/>
              </a:solidFill>
              <a:latin typeface="Calibri" pitchFamily="34" charset="0"/>
            </a:endParaRPr>
          </a:p>
        </p:txBody>
      </p:sp>
      <p:sp>
        <p:nvSpPr>
          <p:cNvPr id="4814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dirty="0">
                <a:solidFill>
                  <a:srgbClr val="545336"/>
                </a:solidFill>
                <a:latin typeface="Calibri" pitchFamily="34" charset="0"/>
                <a:hlinkClick r:id="rId8" action="ppaction://hlinksldjump"/>
              </a:rPr>
              <a:t>RETOUR AU PLAN SYSTÉMIQUE</a:t>
            </a:r>
            <a:r>
              <a:rPr lang="en-US" sz="1400" dirty="0">
                <a:latin typeface="Calibri" pitchFamily="34" charset="0"/>
                <a:hlinkClick r:id="rId8" action="ppaction://hlinksldjump"/>
              </a:rPr>
              <a:t> </a:t>
            </a:r>
            <a:endParaRPr lang="en-US" sz="1400" b="1" dirty="0">
              <a:solidFill>
                <a:srgbClr val="545336"/>
              </a:solidFill>
              <a:latin typeface="Calibri" pitchFamily="34" charset="0"/>
            </a:endParaRPr>
          </a:p>
        </p:txBody>
      </p:sp>
      <p:sp>
        <p:nvSpPr>
          <p:cNvPr id="48144" name="Rectangle 83"/>
          <p:cNvSpPr>
            <a:spLocks noChangeArrowheads="1"/>
          </p:cNvSpPr>
          <p:nvPr/>
        </p:nvSpPr>
        <p:spPr bwMode="auto">
          <a:xfrm>
            <a:off x="3773488" y="5313363"/>
            <a:ext cx="2147887" cy="623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b="1">
                <a:latin typeface="Calibri" pitchFamily="34" charset="0"/>
              </a:rPr>
              <a:t>Planifier au niveau le plus bas</a:t>
            </a:r>
          </a:p>
        </p:txBody>
      </p:sp>
      <p:sp>
        <p:nvSpPr>
          <p:cNvPr id="48145" name="Rectangle 84"/>
          <p:cNvSpPr>
            <a:spLocks noChangeArrowheads="1"/>
          </p:cNvSpPr>
          <p:nvPr/>
        </p:nvSpPr>
        <p:spPr bwMode="auto">
          <a:xfrm>
            <a:off x="1508125" y="5078413"/>
            <a:ext cx="2147888" cy="623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b="1">
                <a:latin typeface="Calibri" pitchFamily="34" charset="0"/>
              </a:rPr>
              <a:t>Planifier en terme de couche spatiales</a:t>
            </a:r>
          </a:p>
        </p:txBody>
      </p:sp>
      <p:sp>
        <p:nvSpPr>
          <p:cNvPr id="48146" name="Rectangle 85"/>
          <p:cNvSpPr>
            <a:spLocks noChangeArrowheads="1"/>
          </p:cNvSpPr>
          <p:nvPr/>
        </p:nvSpPr>
        <p:spPr bwMode="auto">
          <a:xfrm>
            <a:off x="6002338" y="5078413"/>
            <a:ext cx="2147887"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b="1">
                <a:latin typeface="Calibri" pitchFamily="34" charset="0"/>
              </a:rPr>
              <a:t>Inclure les dimensions vertes</a:t>
            </a:r>
          </a:p>
        </p:txBody>
      </p:sp>
      <p:sp>
        <p:nvSpPr>
          <p:cNvPr id="48147" name="Line 86"/>
          <p:cNvSpPr>
            <a:spLocks noChangeShapeType="1"/>
          </p:cNvSpPr>
          <p:nvPr/>
        </p:nvSpPr>
        <p:spPr bwMode="auto">
          <a:xfrm flipV="1">
            <a:off x="3629025" y="3960813"/>
            <a:ext cx="1016000" cy="12334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48148" name="Line 90"/>
          <p:cNvSpPr>
            <a:spLocks noChangeShapeType="1"/>
          </p:cNvSpPr>
          <p:nvPr/>
        </p:nvSpPr>
        <p:spPr bwMode="auto">
          <a:xfrm flipV="1">
            <a:off x="4732338" y="3948113"/>
            <a:ext cx="0" cy="1320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49155"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49156"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9157"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49158"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49159" name="Text Box 11"/>
          <p:cNvSpPr txBox="1">
            <a:spLocks noChangeArrowheads="1"/>
          </p:cNvSpPr>
          <p:nvPr/>
        </p:nvSpPr>
        <p:spPr bwMode="auto">
          <a:xfrm>
            <a:off x="2214563" y="371475"/>
            <a:ext cx="6019800"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300" b="1">
                <a:solidFill>
                  <a:srgbClr val="993300"/>
                </a:solidFill>
              </a:rPr>
              <a:t>Questions guides pour les preneurs de décisions</a:t>
            </a:r>
          </a:p>
        </p:txBody>
      </p:sp>
      <p:sp>
        <p:nvSpPr>
          <p:cNvPr id="49160" name="Text Box 9"/>
          <p:cNvSpPr txBox="1">
            <a:spLocks noChangeArrowheads="1"/>
          </p:cNvSpPr>
          <p:nvPr/>
        </p:nvSpPr>
        <p:spPr bwMode="auto">
          <a:xfrm>
            <a:off x="1511300" y="1409700"/>
            <a:ext cx="76327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Char char="§"/>
            </a:pPr>
            <a:r>
              <a:rPr lang="en-US" sz="2000" dirty="0">
                <a:latin typeface="Calibri" pitchFamily="34" charset="0"/>
              </a:rPr>
              <a:t> </a:t>
            </a:r>
            <a:r>
              <a:rPr lang="fr-FR" sz="2000" dirty="0">
                <a:latin typeface="Calibri" pitchFamily="34" charset="0"/>
              </a:rPr>
              <a:t>Quels sont les principaux BSE sur lesquels l'économie du pays repose?</a:t>
            </a:r>
          </a:p>
          <a:p>
            <a:pPr algn="l" eaLnBrk="1" hangingPunct="1">
              <a:buFont typeface="Wingdings" pitchFamily="2" charset="2"/>
              <a:buChar char="§"/>
            </a:pPr>
            <a:r>
              <a:rPr lang="fr-FR" sz="2000" dirty="0" smtClean="0">
                <a:latin typeface="Calibri" pitchFamily="34" charset="0"/>
              </a:rPr>
              <a:t> Comment </a:t>
            </a:r>
            <a:r>
              <a:rPr lang="fr-FR" sz="2000" dirty="0">
                <a:latin typeface="Calibri" pitchFamily="34" charset="0"/>
              </a:rPr>
              <a:t>sont affectés directement et indirectement politiques ou stratégies en fonction des BSE? </a:t>
            </a:r>
          </a:p>
          <a:p>
            <a:pPr algn="l" eaLnBrk="1" hangingPunct="1">
              <a:buFont typeface="Wingdings" pitchFamily="2" charset="2"/>
              <a:buChar char="§"/>
            </a:pPr>
            <a:r>
              <a:rPr lang="fr-FR" sz="2000" dirty="0">
                <a:latin typeface="Calibri" pitchFamily="34" charset="0"/>
              </a:rPr>
              <a:t> Que sait-on sur l'état et les tendances des BSE?</a:t>
            </a:r>
          </a:p>
          <a:p>
            <a:pPr algn="l" eaLnBrk="1" hangingPunct="1">
              <a:buFont typeface="Wingdings" pitchFamily="2" charset="2"/>
              <a:buChar char="§"/>
            </a:pPr>
            <a:r>
              <a:rPr lang="fr-FR" sz="2000" dirty="0">
                <a:latin typeface="Calibri" pitchFamily="34" charset="0"/>
              </a:rPr>
              <a:t>  À quelles conditions est-il approprié de quantifier les valeurs économiques et sociétales des services des écosystèmes? </a:t>
            </a:r>
          </a:p>
          <a:p>
            <a:pPr algn="l" eaLnBrk="1" hangingPunct="1">
              <a:buFont typeface="Wingdings" pitchFamily="2" charset="2"/>
              <a:buChar char="§"/>
            </a:pPr>
            <a:r>
              <a:rPr lang="fr-FR" sz="2000" dirty="0">
                <a:latin typeface="Calibri" pitchFamily="34" charset="0"/>
              </a:rPr>
              <a:t> Quelles sont les méthodes disponibles pour estimer les valeurs? Comment développement économique et bien-être humain sont-ils affectés par une baisse de la qualité et la prestation des services </a:t>
            </a:r>
            <a:r>
              <a:rPr lang="fr-FR" sz="2000" dirty="0" err="1">
                <a:latin typeface="Calibri" pitchFamily="34" charset="0"/>
              </a:rPr>
              <a:t>écosystémiques</a:t>
            </a:r>
            <a:r>
              <a:rPr lang="fr-FR" sz="2000" dirty="0">
                <a:latin typeface="Calibri" pitchFamily="34" charset="0"/>
              </a:rPr>
              <a:t>? Inversement, quelles sont les possibilités que fournissent les services </a:t>
            </a:r>
            <a:r>
              <a:rPr lang="fr-FR" sz="2000" dirty="0" err="1">
                <a:latin typeface="Calibri" pitchFamily="34" charset="0"/>
              </a:rPr>
              <a:t>écosystémiques</a:t>
            </a:r>
            <a:r>
              <a:rPr lang="fr-FR" sz="2000" dirty="0">
                <a:latin typeface="Calibri" pitchFamily="34" charset="0"/>
              </a:rPr>
              <a:t> pour améliorer le développement économique et le bien-être humain? Et pour quels groupes ou quels partis concernés?</a:t>
            </a:r>
            <a:endParaRPr lang="en-US" sz="2000" dirty="0">
              <a:latin typeface="Calibri" pitchFamily="34" charset="0"/>
            </a:endParaRPr>
          </a:p>
        </p:txBody>
      </p:sp>
      <p:sp>
        <p:nvSpPr>
          <p:cNvPr id="49161" name="Text Box 10"/>
          <p:cNvSpPr txBox="1">
            <a:spLocks noChangeArrowheads="1"/>
          </p:cNvSpPr>
          <p:nvPr/>
        </p:nvSpPr>
        <p:spPr bwMode="auto">
          <a:xfrm>
            <a:off x="7523163" y="5765800"/>
            <a:ext cx="14208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OECD 2008</a:t>
            </a:r>
          </a:p>
        </p:txBody>
      </p:sp>
      <p:sp>
        <p:nvSpPr>
          <p:cNvPr id="49162" name="Text Box 8"/>
          <p:cNvSpPr txBox="1">
            <a:spLocks noChangeArrowheads="1"/>
          </p:cNvSpPr>
          <p:nvPr/>
        </p:nvSpPr>
        <p:spPr bwMode="auto">
          <a:xfrm>
            <a:off x="1609725" y="447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49163"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49164"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49165" name="Text Box 15"/>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a:t>
            </a:r>
          </a:p>
        </p:txBody>
      </p:sp>
      <p:sp>
        <p:nvSpPr>
          <p:cNvPr id="49166"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0179"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50180"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0181"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50182"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0183" name="Text Box 8"/>
          <p:cNvSpPr txBox="1">
            <a:spLocks noChangeArrowheads="1"/>
          </p:cNvSpPr>
          <p:nvPr/>
        </p:nvSpPr>
        <p:spPr bwMode="auto">
          <a:xfrm>
            <a:off x="1511300" y="1409700"/>
            <a:ext cx="74803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Char char="§"/>
            </a:pPr>
            <a:r>
              <a:rPr lang="fr-FR" sz="2000" dirty="0">
                <a:latin typeface="Calibri" pitchFamily="34" charset="0"/>
              </a:rPr>
              <a:t> Comment les changements futurs liés aux BSE sont-ils déterminés?</a:t>
            </a:r>
          </a:p>
          <a:p>
            <a:pPr algn="l" eaLnBrk="1" hangingPunct="1">
              <a:buFont typeface="Wingdings" pitchFamily="2" charset="2"/>
              <a:buChar char="§"/>
            </a:pPr>
            <a:r>
              <a:rPr lang="fr-FR" sz="2000" dirty="0">
                <a:latin typeface="Calibri" pitchFamily="34" charset="0"/>
              </a:rPr>
              <a:t> Comment incorporer les risques et les opportunités liés aux BSE dans une stratégie de développement?</a:t>
            </a:r>
          </a:p>
          <a:p>
            <a:pPr algn="l" eaLnBrk="1" hangingPunct="1">
              <a:buFont typeface="Wingdings" pitchFamily="2" charset="2"/>
              <a:buChar char="§"/>
            </a:pPr>
            <a:r>
              <a:rPr lang="fr-FR" sz="2000" dirty="0">
                <a:latin typeface="Calibri" pitchFamily="34" charset="0"/>
              </a:rPr>
              <a:t> Quelles sont les politiques qui peuvent contribuer à </a:t>
            </a:r>
            <a:r>
              <a:rPr lang="fr-FR" sz="2000" dirty="0" smtClean="0">
                <a:latin typeface="Calibri" pitchFamily="34" charset="0"/>
              </a:rPr>
              <a:t>optimiser les </a:t>
            </a:r>
            <a:r>
              <a:rPr lang="fr-FR" sz="2000" dirty="0">
                <a:latin typeface="Calibri" pitchFamily="34" charset="0"/>
              </a:rPr>
              <a:t>services </a:t>
            </a:r>
            <a:r>
              <a:rPr lang="fr-FR" sz="2000" dirty="0" err="1">
                <a:latin typeface="Calibri" pitchFamily="34" charset="0"/>
              </a:rPr>
              <a:t>écosystémiques</a:t>
            </a:r>
            <a:r>
              <a:rPr lang="fr-FR" sz="2000" dirty="0">
                <a:latin typeface="Calibri" pitchFamily="34" charset="0"/>
              </a:rPr>
              <a:t>?</a:t>
            </a:r>
          </a:p>
          <a:p>
            <a:pPr algn="l" eaLnBrk="1" hangingPunct="1">
              <a:buFont typeface="Wingdings" pitchFamily="2" charset="2"/>
              <a:buChar char="§"/>
            </a:pPr>
            <a:r>
              <a:rPr lang="fr-FR" sz="2000" dirty="0">
                <a:latin typeface="Calibri" pitchFamily="34" charset="0"/>
              </a:rPr>
              <a:t> Dans quelle mesure le développement des capacités liées aux BSE est-il nécessaire?</a:t>
            </a:r>
          </a:p>
          <a:p>
            <a:pPr algn="l" eaLnBrk="1" hangingPunct="1">
              <a:buFont typeface="Wingdings" pitchFamily="2" charset="2"/>
              <a:buChar char="§"/>
            </a:pPr>
            <a:r>
              <a:rPr lang="fr-FR" sz="2000" dirty="0">
                <a:latin typeface="Calibri" pitchFamily="34" charset="0"/>
              </a:rPr>
              <a:t> Est-ce que les </a:t>
            </a:r>
            <a:r>
              <a:rPr lang="fr-FR" sz="2000" dirty="0" smtClean="0">
                <a:latin typeface="Calibri" pitchFamily="34" charset="0"/>
              </a:rPr>
              <a:t>principaux BSE du pays ont </a:t>
            </a:r>
            <a:r>
              <a:rPr lang="fr-FR" sz="2000" dirty="0">
                <a:latin typeface="Calibri" pitchFamily="34" charset="0"/>
              </a:rPr>
              <a:t>été répertoriés?</a:t>
            </a:r>
          </a:p>
          <a:p>
            <a:pPr algn="l" eaLnBrk="1" hangingPunct="1">
              <a:buFont typeface="Wingdings" pitchFamily="2" charset="2"/>
              <a:buChar char="§"/>
            </a:pPr>
            <a:r>
              <a:rPr lang="fr-FR" sz="2000" dirty="0">
                <a:latin typeface="Calibri" pitchFamily="34" charset="0"/>
              </a:rPr>
              <a:t> Est-ce que le nombre et la condition des BSE ont été inclus dans le suivi  des stratégies de développement? </a:t>
            </a:r>
          </a:p>
          <a:p>
            <a:pPr algn="l" eaLnBrk="1" hangingPunct="1">
              <a:buFont typeface="Wingdings" pitchFamily="2" charset="2"/>
              <a:buChar char="§"/>
            </a:pPr>
            <a:r>
              <a:rPr lang="fr-FR" sz="2000" dirty="0">
                <a:latin typeface="Calibri" pitchFamily="34" charset="0"/>
              </a:rPr>
              <a:t> Si une base de données de référence a été établie pour inclure les BSE, ces services peuvent être utilisées comme indicateurs clés de performance dans le Document de Stratégie de Réduction de la pauvreté (DSRP) ou toute autre stratégie de développement d'un pays.</a:t>
            </a:r>
            <a:endParaRPr lang="en-US" sz="2000" dirty="0">
              <a:latin typeface="Calibri" pitchFamily="34" charset="0"/>
            </a:endParaRPr>
          </a:p>
        </p:txBody>
      </p:sp>
      <p:sp>
        <p:nvSpPr>
          <p:cNvPr id="50184" name="Text Box 8"/>
          <p:cNvSpPr txBox="1">
            <a:spLocks noChangeArrowheads="1"/>
          </p:cNvSpPr>
          <p:nvPr/>
        </p:nvSpPr>
        <p:spPr bwMode="auto">
          <a:xfrm>
            <a:off x="1609725" y="447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50185" name="Text Box 10"/>
          <p:cNvSpPr txBox="1">
            <a:spLocks noChangeArrowheads="1"/>
          </p:cNvSpPr>
          <p:nvPr/>
        </p:nvSpPr>
        <p:spPr bwMode="auto">
          <a:xfrm>
            <a:off x="7523163" y="5765800"/>
            <a:ext cx="1420812"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OECD 2008</a:t>
            </a:r>
          </a:p>
        </p:txBody>
      </p:sp>
      <p:sp>
        <p:nvSpPr>
          <p:cNvPr id="5018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5018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0188" name="Text Box 15"/>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2/2</a:t>
            </a:r>
          </a:p>
        </p:txBody>
      </p:sp>
      <p:sp>
        <p:nvSpPr>
          <p:cNvPr id="50189"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
        <p:nvSpPr>
          <p:cNvPr id="50190" name="Text Box 11"/>
          <p:cNvSpPr txBox="1">
            <a:spLocks noChangeArrowheads="1"/>
          </p:cNvSpPr>
          <p:nvPr/>
        </p:nvSpPr>
        <p:spPr bwMode="auto">
          <a:xfrm>
            <a:off x="2214563" y="371475"/>
            <a:ext cx="6019800"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300" b="1">
                <a:solidFill>
                  <a:srgbClr val="993300"/>
                </a:solidFill>
              </a:rPr>
              <a:t>Questions guides pour preneurs de décisions (suite)</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1203"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1204"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1205"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51206" name="Rectangle 7"/>
          <p:cNvSpPr>
            <a:spLocks noChangeArrowheads="1"/>
          </p:cNvSpPr>
          <p:nvPr/>
        </p:nvSpPr>
        <p:spPr bwMode="auto">
          <a:xfrm>
            <a:off x="1553525" y="1089024"/>
            <a:ext cx="7704138" cy="503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200" dirty="0">
                <a:latin typeface="Calibri" pitchFamily="34" charset="0"/>
              </a:rPr>
              <a:t>Manque de soutien politique ou d’enthousiasme envers les initiatives </a:t>
            </a:r>
            <a:r>
              <a:rPr lang="fr-FR" sz="2200" dirty="0" smtClean="0">
                <a:latin typeface="Calibri" pitchFamily="34" charset="0"/>
              </a:rPr>
              <a:t>environnementales;</a:t>
            </a:r>
            <a:endParaRPr lang="fr-FR" sz="2200" dirty="0">
              <a:latin typeface="Calibri" pitchFamily="34" charset="0"/>
            </a:endParaRPr>
          </a:p>
          <a:p>
            <a:pPr algn="l">
              <a:buFont typeface="Wingdings" pitchFamily="2" charset="2"/>
              <a:buChar char="§"/>
            </a:pPr>
            <a:r>
              <a:rPr lang="fr-FR" sz="2200" dirty="0">
                <a:latin typeface="Calibri" pitchFamily="34" charset="0"/>
              </a:rPr>
              <a:t>Pouvoir et influence limités du Ministère de </a:t>
            </a:r>
            <a:r>
              <a:rPr lang="fr-FR" sz="2200" dirty="0" smtClean="0">
                <a:latin typeface="Calibri" pitchFamily="34" charset="0"/>
              </a:rPr>
              <a:t>l'environnement;</a:t>
            </a:r>
            <a:endParaRPr lang="fr-FR" sz="2200" dirty="0">
              <a:latin typeface="Calibri" pitchFamily="34" charset="0"/>
            </a:endParaRPr>
          </a:p>
          <a:p>
            <a:pPr algn="l">
              <a:buFont typeface="Wingdings" pitchFamily="2" charset="2"/>
              <a:buChar char="§"/>
            </a:pPr>
            <a:r>
              <a:rPr lang="fr-FR" sz="2200" dirty="0">
                <a:latin typeface="Calibri" pitchFamily="34" charset="0"/>
              </a:rPr>
              <a:t>Ressources et capacités limitées dédiés aux activités </a:t>
            </a:r>
            <a:r>
              <a:rPr lang="fr-FR" sz="2200" dirty="0" smtClean="0">
                <a:latin typeface="Calibri" pitchFamily="34" charset="0"/>
              </a:rPr>
              <a:t>environnementales;</a:t>
            </a:r>
            <a:endParaRPr lang="fr-FR" sz="2200" dirty="0">
              <a:latin typeface="Calibri" pitchFamily="34" charset="0"/>
            </a:endParaRPr>
          </a:p>
          <a:p>
            <a:pPr algn="l">
              <a:buFont typeface="Wingdings" pitchFamily="2" charset="2"/>
              <a:buChar char="§"/>
            </a:pPr>
            <a:r>
              <a:rPr lang="fr-FR" sz="2200" dirty="0">
                <a:latin typeface="Calibri" pitchFamily="34" charset="0"/>
              </a:rPr>
              <a:t>Compréhension et accès limités aux connaissances  sur les </a:t>
            </a:r>
            <a:r>
              <a:rPr lang="fr-FR" sz="2200" dirty="0" smtClean="0">
                <a:latin typeface="Calibri" pitchFamily="34" charset="0"/>
              </a:rPr>
              <a:t>BSE;</a:t>
            </a:r>
            <a:endParaRPr lang="fr-FR" sz="2200" dirty="0">
              <a:latin typeface="Calibri" pitchFamily="34" charset="0"/>
            </a:endParaRPr>
          </a:p>
          <a:p>
            <a:pPr algn="l">
              <a:buFont typeface="Wingdings" pitchFamily="2" charset="2"/>
              <a:buChar char="§"/>
            </a:pPr>
            <a:r>
              <a:rPr lang="fr-FR" sz="2200" dirty="0">
                <a:latin typeface="Calibri" pitchFamily="34" charset="0"/>
              </a:rPr>
              <a:t>Croissance économique et besoins de développement se concentrent sur les revenus à court et à moyen </a:t>
            </a:r>
            <a:r>
              <a:rPr lang="fr-FR" sz="2200" dirty="0" smtClean="0">
                <a:latin typeface="Calibri" pitchFamily="34" charset="0"/>
              </a:rPr>
              <a:t>terme;</a:t>
            </a:r>
            <a:endParaRPr lang="fr-FR" sz="2200" dirty="0">
              <a:latin typeface="Calibri" pitchFamily="34" charset="0"/>
            </a:endParaRPr>
          </a:p>
          <a:p>
            <a:pPr algn="l">
              <a:buFont typeface="Wingdings" pitchFamily="2" charset="2"/>
              <a:buChar char="§"/>
            </a:pPr>
            <a:r>
              <a:rPr lang="fr-FR" sz="2200" dirty="0">
                <a:latin typeface="Calibri" pitchFamily="34" charset="0"/>
              </a:rPr>
              <a:t>La capacité des approches classiques de la science économique à évaluer les BSE peut être </a:t>
            </a:r>
            <a:r>
              <a:rPr lang="fr-FR" sz="2200" dirty="0" smtClean="0">
                <a:latin typeface="Calibri" pitchFamily="34" charset="0"/>
              </a:rPr>
              <a:t>limitée;</a:t>
            </a:r>
            <a:endParaRPr lang="fr-FR" sz="2200" dirty="0">
              <a:latin typeface="Calibri" pitchFamily="34" charset="0"/>
            </a:endParaRPr>
          </a:p>
          <a:p>
            <a:pPr algn="l">
              <a:buFont typeface="Wingdings" pitchFamily="2" charset="2"/>
              <a:buChar char="§"/>
            </a:pPr>
            <a:r>
              <a:rPr lang="fr-FR" sz="2200" dirty="0">
                <a:latin typeface="Calibri" pitchFamily="34" charset="0"/>
              </a:rPr>
              <a:t>Manque de données environnementales afin de renforcer les connaissances sur </a:t>
            </a:r>
            <a:r>
              <a:rPr lang="fr-FR" sz="2200" dirty="0" smtClean="0">
                <a:latin typeface="Calibri" pitchFamily="34" charset="0"/>
              </a:rPr>
              <a:t>BSE;</a:t>
            </a:r>
            <a:endParaRPr lang="fr-FR" sz="2200" dirty="0">
              <a:latin typeface="Calibri" pitchFamily="34" charset="0"/>
            </a:endParaRPr>
          </a:p>
          <a:p>
            <a:pPr algn="l">
              <a:buFont typeface="Wingdings" pitchFamily="2" charset="2"/>
              <a:buChar char="§"/>
            </a:pPr>
            <a:r>
              <a:rPr lang="fr-FR" sz="2200" dirty="0">
                <a:latin typeface="Calibri" pitchFamily="34" charset="0"/>
              </a:rPr>
              <a:t>Absence de mécanismes </a:t>
            </a:r>
            <a:r>
              <a:rPr lang="fr-FR" sz="2200" dirty="0" smtClean="0">
                <a:latin typeface="Calibri" pitchFamily="34" charset="0"/>
              </a:rPr>
              <a:t>transparents </a:t>
            </a:r>
            <a:r>
              <a:rPr lang="fr-FR" sz="2200" dirty="0">
                <a:latin typeface="Calibri" pitchFamily="34" charset="0"/>
              </a:rPr>
              <a:t>et de </a:t>
            </a:r>
            <a:r>
              <a:rPr lang="fr-FR" sz="2200" dirty="0" smtClean="0">
                <a:latin typeface="Calibri" pitchFamily="34" charset="0"/>
              </a:rPr>
              <a:t>cohérents </a:t>
            </a:r>
            <a:r>
              <a:rPr lang="fr-FR" sz="2200" dirty="0">
                <a:latin typeface="Calibri" pitchFamily="34" charset="0"/>
              </a:rPr>
              <a:t>pour évaluer ce qui a été (ou doit être) consacré à </a:t>
            </a:r>
            <a:r>
              <a:rPr lang="fr-FR" sz="2200" dirty="0" smtClean="0">
                <a:latin typeface="Calibri" pitchFamily="34" charset="0"/>
              </a:rPr>
              <a:t>l'environnement.</a:t>
            </a:r>
            <a:endParaRPr lang="en-US" sz="2200" dirty="0">
              <a:latin typeface="Calibri" pitchFamily="34" charset="0"/>
            </a:endParaRPr>
          </a:p>
        </p:txBody>
      </p:sp>
      <p:sp>
        <p:nvSpPr>
          <p:cNvPr id="51207" name="Text Box 11"/>
          <p:cNvSpPr txBox="1">
            <a:spLocks noChangeArrowheads="1"/>
          </p:cNvSpPr>
          <p:nvPr/>
        </p:nvSpPr>
        <p:spPr bwMode="auto">
          <a:xfrm>
            <a:off x="2214563" y="271463"/>
            <a:ext cx="634682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dirty="0">
                <a:solidFill>
                  <a:srgbClr val="993300"/>
                </a:solidFill>
              </a:rPr>
              <a:t>Des exemples </a:t>
            </a:r>
            <a:r>
              <a:rPr lang="fr-FR" sz="2400" b="1" dirty="0" smtClean="0">
                <a:solidFill>
                  <a:srgbClr val="993300"/>
                </a:solidFill>
              </a:rPr>
              <a:t>attribués </a:t>
            </a:r>
            <a:r>
              <a:rPr lang="fr-FR" sz="2400" b="1" dirty="0">
                <a:solidFill>
                  <a:srgbClr val="993300"/>
                </a:solidFill>
              </a:rPr>
              <a:t>aux défis des politiques environnementales</a:t>
            </a:r>
          </a:p>
        </p:txBody>
      </p:sp>
      <p:sp>
        <p:nvSpPr>
          <p:cNvPr id="51208"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pic>
        <p:nvPicPr>
          <p:cNvPr id="51209"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51210"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1211"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51212" name="Text Box 14"/>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1/1</a:t>
            </a:r>
          </a:p>
        </p:txBody>
      </p:sp>
      <p:sp>
        <p:nvSpPr>
          <p:cNvPr id="51213"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147"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48" name="Oval 14">
            <a:hlinkClick r:id="rId3" action="ppaction://hlinksldjump"/>
          </p:cNvPr>
          <p:cNvSpPr>
            <a:spLocks noChangeArrowheads="1"/>
          </p:cNvSpPr>
          <p:nvPr/>
        </p:nvSpPr>
        <p:spPr bwMode="auto">
          <a:xfrm>
            <a:off x="477838" y="1185863"/>
            <a:ext cx="1924050" cy="1416050"/>
          </a:xfrm>
          <a:prstGeom prst="ellipse">
            <a:avLst/>
          </a:prstGeom>
          <a:solidFill>
            <a:srgbClr val="FF9933"/>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18000" rIns="0" bIns="36000" anchor="ctr"/>
          <a:lstStyle/>
          <a:p>
            <a:pPr>
              <a:spcBef>
                <a:spcPct val="50000"/>
              </a:spcBef>
            </a:pPr>
            <a:r>
              <a:rPr lang="fr-FR" sz="1400" b="1">
                <a:latin typeface="Calibri" pitchFamily="34" charset="0"/>
              </a:rPr>
              <a:t>Assurer une gouvernance et une vision environnementale</a:t>
            </a:r>
          </a:p>
        </p:txBody>
      </p:sp>
      <p:sp>
        <p:nvSpPr>
          <p:cNvPr id="6149" name="Rectangle 20">
            <a:hlinkClick r:id="rId4" action="ppaction://hlinksldjump"/>
          </p:cNvPr>
          <p:cNvSpPr>
            <a:spLocks noChangeArrowheads="1"/>
          </p:cNvSpPr>
          <p:nvPr/>
        </p:nvSpPr>
        <p:spPr bwMode="auto">
          <a:xfrm>
            <a:off x="3762375" y="5081588"/>
            <a:ext cx="2871788" cy="1144587"/>
          </a:xfrm>
          <a:prstGeom prst="rect">
            <a:avLst/>
          </a:prstGeom>
          <a:solidFill>
            <a:srgbClr val="EDFDBB"/>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p>
        </p:txBody>
      </p:sp>
      <p:sp>
        <p:nvSpPr>
          <p:cNvPr id="6150"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51" name="Oval 14">
            <a:hlinkClick r:id="rId5" action="ppaction://hlinksldjump"/>
          </p:cNvPr>
          <p:cNvSpPr>
            <a:spLocks noChangeArrowheads="1"/>
          </p:cNvSpPr>
          <p:nvPr/>
        </p:nvSpPr>
        <p:spPr bwMode="auto">
          <a:xfrm>
            <a:off x="477838" y="3249613"/>
            <a:ext cx="1924050" cy="2836862"/>
          </a:xfrm>
          <a:prstGeom prst="ellipse">
            <a:avLst/>
          </a:prstGeom>
          <a:solidFill>
            <a:srgbClr val="CCFFCC"/>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cs typeface="Calibri" pitchFamily="34" charset="0"/>
              </a:rPr>
              <a:t>Etablir un suivi des résultats,  bâtir et partager les connaissances</a:t>
            </a:r>
            <a:endParaRPr lang="en-CA" sz="1600" b="1">
              <a:latin typeface="Calibri" pitchFamily="34" charset="0"/>
              <a:cs typeface="Calibri" pitchFamily="34" charset="0"/>
            </a:endParaRPr>
          </a:p>
        </p:txBody>
      </p:sp>
      <p:sp>
        <p:nvSpPr>
          <p:cNvPr id="6152" name="Oval 14">
            <a:hlinkClick r:id="rId6" action="ppaction://hlinksldjump"/>
          </p:cNvPr>
          <p:cNvSpPr>
            <a:spLocks noChangeAspect="1" noChangeArrowheads="1"/>
          </p:cNvSpPr>
          <p:nvPr/>
        </p:nvSpPr>
        <p:spPr bwMode="auto">
          <a:xfrm>
            <a:off x="4200525" y="1168400"/>
            <a:ext cx="1919288" cy="1416050"/>
          </a:xfrm>
          <a:prstGeom prst="ellipse">
            <a:avLst/>
          </a:prstGeom>
          <a:solidFill>
            <a:srgbClr val="FFFF66"/>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a:t>
            </a:r>
            <a:r>
              <a:rPr lang="fr-FR" sz="1500" b="1" dirty="0">
                <a:latin typeface="Calibri" pitchFamily="34" charset="0"/>
              </a:rPr>
              <a:t>et évaluer les biens et services </a:t>
            </a:r>
            <a:r>
              <a:rPr lang="fr-FR" sz="1500" b="1" dirty="0" smtClean="0">
                <a:latin typeface="Calibri" pitchFamily="34" charset="0"/>
              </a:rPr>
              <a:t>offerts par </a:t>
            </a:r>
            <a:r>
              <a:rPr lang="fr-FR" sz="1500" b="1" dirty="0">
                <a:latin typeface="Calibri" pitchFamily="34" charset="0"/>
              </a:rPr>
              <a:t>les écosystèmes</a:t>
            </a:r>
          </a:p>
        </p:txBody>
      </p:sp>
      <p:sp>
        <p:nvSpPr>
          <p:cNvPr id="6153" name="Line 17"/>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54" name="Line 19"/>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55" name="Line 20"/>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56" name="Line 21"/>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57" name="Line 22"/>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58"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159"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6160" name="Line 42"/>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61"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1900" b="1">
                <a:solidFill>
                  <a:srgbClr val="993300"/>
                </a:solidFill>
              </a:rPr>
              <a:t>BSE, modèle systémique pour planification politique et financière</a:t>
            </a:r>
          </a:p>
        </p:txBody>
      </p:sp>
      <p:grpSp>
        <p:nvGrpSpPr>
          <p:cNvPr id="6162" name="Group 34"/>
          <p:cNvGrpSpPr>
            <a:grpSpLocks/>
          </p:cNvGrpSpPr>
          <p:nvPr/>
        </p:nvGrpSpPr>
        <p:grpSpPr bwMode="auto">
          <a:xfrm>
            <a:off x="6035675" y="925513"/>
            <a:ext cx="3108325" cy="2560637"/>
            <a:chOff x="6035675" y="924906"/>
            <a:chExt cx="3108325" cy="2561244"/>
          </a:xfrm>
        </p:grpSpPr>
        <p:sp>
          <p:nvSpPr>
            <p:cNvPr id="6176" name="Oval 73">
              <a:hlinkClick r:id="rId7" action="ppaction://hlinksldjump"/>
            </p:cNvPr>
            <p:cNvSpPr>
              <a:spLocks noChangeArrowheads="1"/>
            </p:cNvSpPr>
            <p:nvPr/>
          </p:nvSpPr>
          <p:spPr bwMode="auto">
            <a:xfrm>
              <a:off x="6721475" y="924906"/>
              <a:ext cx="1736725" cy="1581150"/>
            </a:xfrm>
            <a:prstGeom prst="ellipse">
              <a:avLst/>
            </a:prstGeom>
            <a:solidFill>
              <a:srgbClr val="6699FF"/>
            </a:solidFill>
            <a:ln>
              <a:noFill/>
            </a:ln>
            <a:extLst>
              <a:ext uri="{91240B29-F687-4F45-9708-019B960494DF}">
                <a14:hiddenLine xmlns:a14="http://schemas.microsoft.com/office/drawing/2010/main" w="38100">
                  <a:solidFill>
                    <a:srgbClr val="000000"/>
                  </a:solidFill>
                  <a:round/>
                  <a:headEnd/>
                  <a:tailEnd/>
                </a14:hiddenLine>
              </a:ext>
            </a:extLst>
          </p:spPr>
          <p:txBody>
            <a:bodyPr lIns="0" rIns="0"/>
            <a:lstStyle/>
            <a:p>
              <a:r>
                <a:rPr lang="fr-FR" sz="1600" b="1">
                  <a:latin typeface="Calibri" pitchFamily="34" charset="0"/>
                </a:rPr>
                <a:t>Mécanismes financiers novateurs</a:t>
              </a:r>
            </a:p>
          </p:txBody>
        </p:sp>
        <p:sp>
          <p:nvSpPr>
            <p:cNvPr id="6177" name="Oval 74">
              <a:hlinkClick r:id="rId7" action="ppaction://hlinksldjump"/>
            </p:cNvPr>
            <p:cNvSpPr>
              <a:spLocks noChangeArrowheads="1"/>
            </p:cNvSpPr>
            <p:nvPr/>
          </p:nvSpPr>
          <p:spPr bwMode="auto">
            <a:xfrm>
              <a:off x="6035675" y="1881188"/>
              <a:ext cx="1736725" cy="1581150"/>
            </a:xfrm>
            <a:prstGeom prst="ellipse">
              <a:avLst/>
            </a:prstGeom>
            <a:solidFill>
              <a:srgbClr val="5BBDFF"/>
            </a:solidFill>
            <a:ln>
              <a:noFill/>
            </a:ln>
            <a:extLst>
              <a:ext uri="{91240B29-F687-4F45-9708-019B960494DF}">
                <a14:hiddenLine xmlns:a14="http://schemas.microsoft.com/office/drawing/2010/main" w="38100">
                  <a:solidFill>
                    <a:srgbClr val="000000"/>
                  </a:solidFill>
                  <a:round/>
                  <a:headEnd/>
                  <a:tailEnd/>
                </a14:hiddenLine>
              </a:ext>
            </a:extLst>
          </p:spPr>
          <p:txBody>
            <a:bodyPr lIns="0" tIns="0" rIns="0" anchor="ctr"/>
            <a:lstStyle/>
            <a:p>
              <a:pPr algn="l"/>
              <a:r>
                <a:rPr lang="fr-FR" altLang="zh-CN" sz="1500" b="1">
                  <a:latin typeface="Calibri" pitchFamily="34" charset="0"/>
                  <a:ea typeface="SimSun" charset="-122"/>
                  <a:cs typeface="Arial" charset="0"/>
                </a:rPr>
                <a:t>Réforme </a:t>
              </a:r>
            </a:p>
            <a:p>
              <a:pPr algn="l"/>
              <a:r>
                <a:rPr lang="fr-FR" altLang="zh-CN" sz="1500" b="1">
                  <a:latin typeface="Calibri" pitchFamily="34" charset="0"/>
                  <a:ea typeface="SimSun" charset="-122"/>
                  <a:cs typeface="Arial" charset="0"/>
                </a:rPr>
                <a:t>fiscale écologique</a:t>
              </a:r>
              <a:endParaRPr lang="fr-FR" sz="1500" b="1">
                <a:latin typeface="Calibri" pitchFamily="34" charset="0"/>
                <a:ea typeface="SimSun" charset="-122"/>
                <a:cs typeface="Arial" charset="0"/>
              </a:endParaRPr>
            </a:p>
          </p:txBody>
        </p:sp>
        <p:sp>
          <p:nvSpPr>
            <p:cNvPr id="6178" name="Oval 75">
              <a:hlinkClick r:id="rId7" action="ppaction://hlinksldjump"/>
            </p:cNvPr>
            <p:cNvSpPr>
              <a:spLocks noChangeArrowheads="1"/>
            </p:cNvSpPr>
            <p:nvPr/>
          </p:nvSpPr>
          <p:spPr bwMode="auto">
            <a:xfrm>
              <a:off x="7407275" y="1905000"/>
              <a:ext cx="1736725" cy="1581150"/>
            </a:xfrm>
            <a:prstGeom prst="ellipse">
              <a:avLst/>
            </a:prstGeom>
            <a:solidFill>
              <a:srgbClr val="88C5E0"/>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r>
                <a:rPr lang="fr-FR" sz="1600" b="1">
                  <a:latin typeface="Calibri" pitchFamily="34" charset="0"/>
                  <a:cs typeface="Calibri" pitchFamily="34" charset="0"/>
                </a:rPr>
                <a:t>Cadre de dépenses à moyen terme</a:t>
              </a:r>
              <a:endParaRPr lang="fr-FR" sz="1600" b="1">
                <a:latin typeface="Calibri" pitchFamily="34" charset="0"/>
                <a:ea typeface="SimSun" charset="-122"/>
                <a:cs typeface="Calibri" pitchFamily="34" charset="0"/>
              </a:endParaRPr>
            </a:p>
          </p:txBody>
        </p:sp>
      </p:grpSp>
      <p:sp>
        <p:nvSpPr>
          <p:cNvPr id="6163" name="Line 77"/>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6164" name="Line 78"/>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165" name="Line 79"/>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4" name="Groupe 3"/>
          <p:cNvGrpSpPr/>
          <p:nvPr/>
        </p:nvGrpSpPr>
        <p:grpSpPr>
          <a:xfrm>
            <a:off x="3763963" y="2767013"/>
            <a:ext cx="2687637" cy="2165350"/>
            <a:chOff x="3763963" y="2767013"/>
            <a:chExt cx="2687637" cy="2165350"/>
          </a:xfrm>
        </p:grpSpPr>
        <p:sp>
          <p:nvSpPr>
            <p:cNvPr id="6172" name="Oval 15">
              <a:hlinkClick r:id="rId8" action="ppaction://hlinksldjump"/>
            </p:cNvPr>
            <p:cNvSpPr>
              <a:spLocks noChangeAspect="1" noChangeArrowheads="1"/>
            </p:cNvSpPr>
            <p:nvPr/>
          </p:nvSpPr>
          <p:spPr bwMode="auto">
            <a:xfrm>
              <a:off x="4405313" y="2767013"/>
              <a:ext cx="1527175" cy="1527175"/>
            </a:xfrm>
            <a:prstGeom prst="ellipse">
              <a:avLst/>
            </a:prstGeom>
            <a:solidFill>
              <a:srgbClr val="999966">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lstStyle/>
            <a:p>
              <a:r>
                <a:rPr lang="fr-FR" sz="1500" b="1">
                  <a:latin typeface="Calibri" pitchFamily="34" charset="0"/>
                  <a:cs typeface="Arial" charset="0"/>
                </a:rPr>
                <a:t>Planification décentralisée</a:t>
              </a:r>
            </a:p>
          </p:txBody>
        </p:sp>
        <p:sp>
          <p:nvSpPr>
            <p:cNvPr id="6173" name="Oval 18">
              <a:hlinkClick r:id="rId8" action="ppaction://hlinksldjump"/>
            </p:cNvPr>
            <p:cNvSpPr>
              <a:spLocks noChangeAspect="1" noChangeArrowheads="1"/>
            </p:cNvSpPr>
            <p:nvPr/>
          </p:nvSpPr>
          <p:spPr bwMode="auto">
            <a:xfrm>
              <a:off x="3763963" y="3390901"/>
              <a:ext cx="1527175" cy="1527175"/>
            </a:xfrm>
            <a:prstGeom prst="ellipse">
              <a:avLst/>
            </a:prstGeom>
            <a:solidFill>
              <a:schemeClr val="folHlink">
                <a:alpha val="76077"/>
              </a:scheme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l"/>
              <a:r>
                <a:rPr lang="fr-FR" sz="1300" b="1" dirty="0" smtClean="0">
                  <a:latin typeface="Calibri" pitchFamily="34" charset="0"/>
                </a:rPr>
                <a:t>Aménagement du </a:t>
              </a:r>
            </a:p>
            <a:p>
              <a:pPr algn="l"/>
              <a:r>
                <a:rPr lang="fr-FR" sz="1300" b="1" dirty="0" smtClean="0">
                  <a:latin typeface="Calibri" pitchFamily="34" charset="0"/>
                </a:rPr>
                <a:t>territoire</a:t>
              </a:r>
              <a:endParaRPr lang="fr-FR" sz="1300" b="1" dirty="0">
                <a:latin typeface="Calibri" pitchFamily="34" charset="0"/>
              </a:endParaRPr>
            </a:p>
            <a:p>
              <a:pPr algn="l"/>
              <a:endParaRPr lang="fr-FR" sz="1600" b="1" dirty="0">
                <a:latin typeface="Calibri" pitchFamily="34" charset="0"/>
              </a:endParaRPr>
            </a:p>
          </p:txBody>
        </p:sp>
        <p:sp>
          <p:nvSpPr>
            <p:cNvPr id="6174" name="Oval 16">
              <a:hlinkClick r:id="rId8" action="ppaction://hlinksldjump"/>
            </p:cNvPr>
            <p:cNvSpPr>
              <a:spLocks noChangeAspect="1" noChangeArrowheads="1"/>
            </p:cNvSpPr>
            <p:nvPr/>
          </p:nvSpPr>
          <p:spPr bwMode="auto">
            <a:xfrm>
              <a:off x="4924425" y="3405188"/>
              <a:ext cx="1527175" cy="1527175"/>
            </a:xfrm>
            <a:prstGeom prst="ellipse">
              <a:avLst/>
            </a:prstGeom>
            <a:solidFill>
              <a:srgbClr val="C4FF1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6175" name="Text Box 80"/>
            <p:cNvSpPr txBox="1">
              <a:spLocks noChangeArrowheads="1"/>
            </p:cNvSpPr>
            <p:nvPr/>
          </p:nvSpPr>
          <p:spPr bwMode="auto">
            <a:xfrm>
              <a:off x="4425950" y="4429126"/>
              <a:ext cx="14097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b="1">
                  <a:solidFill>
                    <a:schemeClr val="bg1"/>
                  </a:solidFill>
                  <a:latin typeface="Calibri" pitchFamily="34" charset="0"/>
                </a:rPr>
                <a:t>Intégrés</a:t>
              </a:r>
            </a:p>
          </p:txBody>
        </p:sp>
      </p:grpSp>
      <p:sp>
        <p:nvSpPr>
          <p:cNvPr id="6167" name="Line 83"/>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6168" name="Text Box 85">
            <a:hlinkClick r:id="rId9" action="ppaction://hlinksldjump"/>
          </p:cNvPr>
          <p:cNvSpPr txBox="1">
            <a:spLocks noChangeArrowheads="1"/>
          </p:cNvSpPr>
          <p:nvPr/>
        </p:nvSpPr>
        <p:spPr bwMode="auto">
          <a:xfrm>
            <a:off x="7721600" y="4511675"/>
            <a:ext cx="1393825" cy="692150"/>
          </a:xfrm>
          <a:prstGeom prst="rect">
            <a:avLst/>
          </a:prstGeom>
          <a:solidFill>
            <a:srgbClr val="EC5A5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1500" b="1">
                <a:latin typeface="Calibri" pitchFamily="34" charset="0"/>
              </a:rPr>
              <a:t>Démystifier le jargon environmental</a:t>
            </a:r>
            <a:endParaRPr lang="fr-FR" sz="1500">
              <a:latin typeface="Calibri" pitchFamily="34" charset="0"/>
            </a:endParaRPr>
          </a:p>
        </p:txBody>
      </p:sp>
      <p:sp>
        <p:nvSpPr>
          <p:cNvPr id="6169" name="Text Box 86">
            <a:hlinkClick r:id="rId10" action="ppaction://hlinksldjump"/>
          </p:cNvPr>
          <p:cNvSpPr txBox="1">
            <a:spLocks noChangeArrowheads="1"/>
          </p:cNvSpPr>
          <p:nvPr/>
        </p:nvSpPr>
        <p:spPr bwMode="auto">
          <a:xfrm>
            <a:off x="7721600" y="5526088"/>
            <a:ext cx="1393825" cy="923925"/>
          </a:xfrm>
          <a:prstGeom prst="rect">
            <a:avLst/>
          </a:prstGeom>
          <a:solidFill>
            <a:srgbClr val="FFC00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sp>
        <p:nvSpPr>
          <p:cNvPr id="6170" name="Text Box 88">
            <a:hlinkClick r:id="rId11" action="ppaction://hlinksldjump"/>
          </p:cNvPr>
          <p:cNvSpPr txBox="1">
            <a:spLocks noChangeArrowheads="1"/>
          </p:cNvSpPr>
          <p:nvPr/>
        </p:nvSpPr>
        <p:spPr bwMode="auto">
          <a:xfrm>
            <a:off x="7750175" y="6630988"/>
            <a:ext cx="13938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600" b="1">
                <a:latin typeface="Calibri" pitchFamily="34" charset="0"/>
              </a:rPr>
              <a:t>Plus d’infos</a:t>
            </a:r>
          </a:p>
        </p:txBody>
      </p:sp>
      <p:sp>
        <p:nvSpPr>
          <p:cNvPr id="6171" name="Text Box 89"/>
          <p:cNvSpPr txBox="1">
            <a:spLocks noChangeArrowheads="1"/>
          </p:cNvSpPr>
          <p:nvPr/>
        </p:nvSpPr>
        <p:spPr bwMode="auto">
          <a:xfrm>
            <a:off x="2054225" y="871538"/>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EC5A56"/>
                </a:solidFill>
                <a:latin typeface="Calibri" pitchFamily="34" charset="0"/>
                <a:sym typeface="Wingdings" pitchFamily="2" charset="2"/>
              </a:rPr>
              <a:t> </a:t>
            </a:r>
            <a:r>
              <a:rPr lang="en-US" b="1">
                <a:solidFill>
                  <a:srgbClr val="EC5A56"/>
                </a:solidFill>
                <a:latin typeface="Calibri" pitchFamily="34" charset="0"/>
              </a:rPr>
              <a:t>Cliquer sur la sélection désirée</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0"/>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2227"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2228"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52229"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2230"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52231"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52232" name="Text Box 11"/>
          <p:cNvSpPr txBox="1">
            <a:spLocks noChangeArrowheads="1"/>
          </p:cNvSpPr>
          <p:nvPr/>
        </p:nvSpPr>
        <p:spPr bwMode="auto">
          <a:xfrm>
            <a:off x="2252663" y="384175"/>
            <a:ext cx="3168650" cy="582613"/>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Plans sectoriaux</a:t>
            </a:r>
          </a:p>
        </p:txBody>
      </p:sp>
      <p:sp>
        <p:nvSpPr>
          <p:cNvPr id="52233" name="Rectangle 21"/>
          <p:cNvSpPr>
            <a:spLocks noChangeArrowheads="1"/>
          </p:cNvSpPr>
          <p:nvPr/>
        </p:nvSpPr>
        <p:spPr bwMode="auto">
          <a:xfrm>
            <a:off x="2565400" y="876300"/>
            <a:ext cx="6399213" cy="1600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Char char="§"/>
            </a:pPr>
            <a:r>
              <a:rPr lang="fr-FR" altLang="zh-CN" sz="2000" dirty="0">
                <a:latin typeface="Calibri" pitchFamily="34" charset="0"/>
                <a:ea typeface="SimSun" charset="-122"/>
              </a:rPr>
              <a:t>Les priorités sectorielles et la nécessité de générer des retombées économiques rapides peuvent «masquer» l'importance de </a:t>
            </a:r>
            <a:r>
              <a:rPr lang="fr-FR" altLang="zh-CN" sz="2000" dirty="0" smtClean="0">
                <a:latin typeface="Calibri" pitchFamily="34" charset="0"/>
                <a:ea typeface="SimSun" charset="-122"/>
              </a:rPr>
              <a:t>considérer la </a:t>
            </a:r>
            <a:r>
              <a:rPr lang="fr-FR" altLang="zh-CN" sz="2000" dirty="0">
                <a:latin typeface="Calibri" pitchFamily="34" charset="0"/>
                <a:ea typeface="SimSun" charset="-122"/>
              </a:rPr>
              <a:t>viabilité et le rôle des BSE;</a:t>
            </a:r>
            <a:r>
              <a:rPr lang="en-US" altLang="zh-CN" sz="2000" dirty="0">
                <a:latin typeface="Calibri" pitchFamily="34" charset="0"/>
                <a:ea typeface="SimSun" charset="-122"/>
              </a:rPr>
              <a:t> </a:t>
            </a:r>
          </a:p>
          <a:p>
            <a:pPr algn="l">
              <a:buFont typeface="Wingdings" pitchFamily="2" charset="2"/>
              <a:buChar char="§"/>
            </a:pPr>
            <a:r>
              <a:rPr lang="fr-FR" altLang="zh-CN" sz="2000" dirty="0">
                <a:latin typeface="Calibri" pitchFamily="34" charset="0"/>
                <a:ea typeface="SimSun" charset="-122"/>
              </a:rPr>
              <a:t>Les BSE sont souvent menés </a:t>
            </a:r>
            <a:r>
              <a:rPr lang="fr-FR" altLang="zh-CN" sz="2000" dirty="0" smtClean="0">
                <a:latin typeface="Calibri" pitchFamily="34" charset="0"/>
                <a:ea typeface="SimSun" charset="-122"/>
              </a:rPr>
              <a:t>à répondre à certains objectifs divergents de différents secteurs.</a:t>
            </a:r>
            <a:endParaRPr lang="en-US" sz="2000" dirty="0">
              <a:latin typeface="Calibri" pitchFamily="34" charset="0"/>
            </a:endParaRPr>
          </a:p>
        </p:txBody>
      </p:sp>
      <p:sp>
        <p:nvSpPr>
          <p:cNvPr id="52234" name="Rectangle 22"/>
          <p:cNvSpPr>
            <a:spLocks noChangeArrowheads="1"/>
          </p:cNvSpPr>
          <p:nvPr/>
        </p:nvSpPr>
        <p:spPr bwMode="auto">
          <a:xfrm>
            <a:off x="2565400" y="2838450"/>
            <a:ext cx="6464300" cy="2954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Char char="§"/>
            </a:pPr>
            <a:r>
              <a:rPr lang="fr-FR" altLang="zh-CN" sz="2000" dirty="0">
                <a:latin typeface="Calibri" pitchFamily="34" charset="0"/>
                <a:ea typeface="SimSun" charset="-122"/>
              </a:rPr>
              <a:t>Mener une </a:t>
            </a:r>
            <a:r>
              <a:rPr lang="fr-FR" altLang="zh-CN" sz="2000" u="sng" dirty="0">
                <a:latin typeface="Calibri" pitchFamily="34" charset="0"/>
                <a:ea typeface="SimSun" charset="-122"/>
              </a:rPr>
              <a:t>évaluation de l’état des écosystèmes </a:t>
            </a:r>
            <a:r>
              <a:rPr lang="fr-FR" altLang="zh-CN" sz="2000" dirty="0">
                <a:latin typeface="Calibri" pitchFamily="34" charset="0"/>
                <a:ea typeface="SimSun" charset="-122"/>
              </a:rPr>
              <a:t>pour déterminer la condition, le rôle et la valeur des BSE et dans quelle mesure ils peuvent contribuer au développement</a:t>
            </a:r>
          </a:p>
          <a:p>
            <a:pPr algn="l">
              <a:buFont typeface="Wingdings" pitchFamily="2" charset="2"/>
              <a:buChar char="§"/>
            </a:pPr>
            <a:r>
              <a:rPr lang="fr-FR" altLang="zh-CN" sz="2000" dirty="0">
                <a:latin typeface="Calibri" pitchFamily="34" charset="0"/>
                <a:ea typeface="SimSun" charset="-122"/>
              </a:rPr>
              <a:t>Utilisation de </a:t>
            </a:r>
            <a:r>
              <a:rPr lang="fr-FR" altLang="zh-CN" sz="2000" u="sng" dirty="0">
                <a:latin typeface="Calibri" pitchFamily="34" charset="0"/>
                <a:ea typeface="SimSun" charset="-122"/>
              </a:rPr>
              <a:t>mécanismes favorisant le dialogue entre secteurs</a:t>
            </a:r>
            <a:r>
              <a:rPr lang="fr-FR" altLang="zh-CN" sz="2000" dirty="0">
                <a:latin typeface="Calibri" pitchFamily="34" charset="0"/>
                <a:ea typeface="SimSun" charset="-122"/>
              </a:rPr>
              <a:t>, incluant le Ministère de l’environnement (groupes de travail sectoriels, les approches sectorielles, etc.);</a:t>
            </a:r>
          </a:p>
          <a:p>
            <a:pPr algn="l">
              <a:buFont typeface="Wingdings" pitchFamily="2" charset="2"/>
              <a:buChar char="§"/>
            </a:pPr>
            <a:r>
              <a:rPr lang="fr-FR" altLang="zh-CN" sz="2000" dirty="0">
                <a:latin typeface="Calibri" pitchFamily="34" charset="0"/>
                <a:ea typeface="SimSun" charset="-122"/>
              </a:rPr>
              <a:t>Inclusion de dimensions pertinentes relatives au BSE dans les </a:t>
            </a:r>
            <a:r>
              <a:rPr lang="fr-FR" altLang="zh-CN" sz="2000" u="sng" dirty="0">
                <a:latin typeface="Calibri" pitchFamily="34" charset="0"/>
                <a:ea typeface="SimSun" charset="-122"/>
              </a:rPr>
              <a:t>accords multilatéraux sur l'environnement </a:t>
            </a:r>
            <a:r>
              <a:rPr lang="fr-FR" altLang="zh-CN" sz="2000" dirty="0">
                <a:latin typeface="Calibri" pitchFamily="34" charset="0"/>
                <a:ea typeface="SimSun" charset="-122"/>
              </a:rPr>
              <a:t>et dans les plans de secteur (stratégies, plans d'action, etc.);</a:t>
            </a:r>
          </a:p>
          <a:p>
            <a:pPr algn="l">
              <a:buFont typeface="Wingdings" pitchFamily="2" charset="2"/>
              <a:buChar char="§"/>
            </a:pPr>
            <a:r>
              <a:rPr lang="fr-FR" altLang="zh-CN" sz="2000" dirty="0" smtClean="0">
                <a:latin typeface="Calibri" pitchFamily="34" charset="0"/>
                <a:ea typeface="SimSun" charset="-122"/>
              </a:rPr>
              <a:t>Usage </a:t>
            </a:r>
            <a:r>
              <a:rPr lang="fr-FR" altLang="zh-CN" sz="2000" dirty="0">
                <a:latin typeface="Calibri" pitchFamily="34" charset="0"/>
                <a:ea typeface="SimSun" charset="-122"/>
              </a:rPr>
              <a:t>de </a:t>
            </a:r>
            <a:r>
              <a:rPr lang="fr-FR" altLang="zh-CN" sz="2000" u="sng" dirty="0">
                <a:latin typeface="Calibri" pitchFamily="34" charset="0"/>
                <a:ea typeface="SimSun" charset="-122"/>
              </a:rPr>
              <a:t>meilleures pratiques et techniques</a:t>
            </a:r>
            <a:r>
              <a:rPr lang="fr-FR" altLang="zh-CN" sz="2000" dirty="0">
                <a:latin typeface="Calibri" pitchFamily="34" charset="0"/>
                <a:ea typeface="SimSun" charset="-122"/>
              </a:rPr>
              <a:t>;</a:t>
            </a:r>
          </a:p>
          <a:p>
            <a:pPr algn="l">
              <a:buFont typeface="Wingdings" pitchFamily="2" charset="2"/>
              <a:buChar char="§"/>
            </a:pPr>
            <a:r>
              <a:rPr lang="fr-FR" altLang="zh-CN" sz="2000" dirty="0">
                <a:latin typeface="Calibri" pitchFamily="34" charset="0"/>
                <a:ea typeface="SimSun" charset="-122"/>
              </a:rPr>
              <a:t>Équilibrage des besoins en BSE et de leur utilisation entre les différents secteurs.</a:t>
            </a:r>
            <a:endParaRPr lang="en-US" sz="2000" dirty="0">
              <a:latin typeface="Calibri" pitchFamily="34" charset="0"/>
            </a:endParaRPr>
          </a:p>
        </p:txBody>
      </p:sp>
      <p:grpSp>
        <p:nvGrpSpPr>
          <p:cNvPr id="2" name="Group 25"/>
          <p:cNvGrpSpPr>
            <a:grpSpLocks/>
          </p:cNvGrpSpPr>
          <p:nvPr/>
        </p:nvGrpSpPr>
        <p:grpSpPr bwMode="auto">
          <a:xfrm>
            <a:off x="1422400" y="1284288"/>
            <a:ext cx="1133475" cy="2547937"/>
            <a:chOff x="896" y="888"/>
            <a:chExt cx="714" cy="1605"/>
          </a:xfrm>
        </p:grpSpPr>
        <p:sp>
          <p:nvSpPr>
            <p:cNvPr id="52240" name="Rectangle 26"/>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1">
                  <a:latin typeface="Calibri" pitchFamily="34" charset="0"/>
                </a:rPr>
                <a:t>Comment?</a:t>
              </a:r>
            </a:p>
          </p:txBody>
        </p:sp>
        <p:sp>
          <p:nvSpPr>
            <p:cNvPr id="52241" name="Rectangle 27"/>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en-US" sz="1600" b="1">
                  <a:latin typeface="Calibri" pitchFamily="34" charset="0"/>
                </a:rPr>
                <a:t>Pourquoi?</a:t>
              </a:r>
            </a:p>
          </p:txBody>
        </p:sp>
        <p:sp>
          <p:nvSpPr>
            <p:cNvPr id="52242" name="AutoShape 28"/>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52243" name="AutoShape 29"/>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5223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223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52238" name="Text Box 34"/>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1/3</a:t>
            </a:r>
          </a:p>
        </p:txBody>
      </p:sp>
      <p:sp>
        <p:nvSpPr>
          <p:cNvPr id="52239"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Line 9"/>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53251" name="Oval 50"/>
          <p:cNvSpPr>
            <a:spLocks noChangeArrowheads="1"/>
          </p:cNvSpPr>
          <p:nvPr/>
        </p:nvSpPr>
        <p:spPr bwMode="auto">
          <a:xfrm>
            <a:off x="3581400" y="3171825"/>
            <a:ext cx="1752600" cy="1524000"/>
          </a:xfrm>
          <a:prstGeom prst="ellipse">
            <a:avLst/>
          </a:prstGeom>
          <a:noFill/>
          <a:ln w="38100">
            <a:solidFill>
              <a:schemeClr val="tx1"/>
            </a:solidFill>
            <a:prstDash val="lgDash"/>
            <a:round/>
            <a:headEnd/>
            <a:tailEnd/>
          </a:ln>
          <a:extLst>
            <a:ext uri="{909E8E84-426E-40DD-AFC4-6F175D3DCCD1}">
              <a14:hiddenFill xmlns:a14="http://schemas.microsoft.com/office/drawing/2010/main">
                <a:solidFill>
                  <a:srgbClr val="FFFFFF"/>
                </a:solidFill>
              </a14:hiddenFill>
            </a:ext>
          </a:extLst>
        </p:spPr>
        <p:txBody>
          <a:bodyPr wrap="none" anchor="ctr"/>
          <a:lstStyle/>
          <a:p>
            <a:r>
              <a:rPr lang="en-US" sz="3200">
                <a:solidFill>
                  <a:schemeClr val="accent2"/>
                </a:solidFill>
                <a:latin typeface="Calibri" pitchFamily="34" charset="0"/>
                <a:cs typeface="Arial" charset="0"/>
                <a:sym typeface="Wingdings" pitchFamily="2" charset="2"/>
              </a:rPr>
              <a:t></a:t>
            </a:r>
          </a:p>
          <a:p>
            <a:r>
              <a:rPr lang="en-US" b="1">
                <a:solidFill>
                  <a:schemeClr val="accent2"/>
                </a:solidFill>
                <a:latin typeface="Calibri" pitchFamily="34" charset="0"/>
                <a:cs typeface="Arial" charset="0"/>
              </a:rPr>
              <a:t>Eau douce</a:t>
            </a:r>
          </a:p>
        </p:txBody>
      </p:sp>
      <p:sp>
        <p:nvSpPr>
          <p:cNvPr id="53252" name="Line 51"/>
          <p:cNvSpPr>
            <a:spLocks noChangeShapeType="1"/>
          </p:cNvSpPr>
          <p:nvPr/>
        </p:nvSpPr>
        <p:spPr bwMode="auto">
          <a:xfrm flipH="1">
            <a:off x="2514600" y="3857625"/>
            <a:ext cx="960438" cy="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53253" name="Line 55"/>
          <p:cNvSpPr>
            <a:spLocks noChangeShapeType="1"/>
          </p:cNvSpPr>
          <p:nvPr/>
        </p:nvSpPr>
        <p:spPr bwMode="auto">
          <a:xfrm flipH="1" flipV="1">
            <a:off x="4419600" y="2638425"/>
            <a:ext cx="0" cy="45720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grpSp>
        <p:nvGrpSpPr>
          <p:cNvPr id="53254" name="Group 77"/>
          <p:cNvGrpSpPr>
            <a:grpSpLocks/>
          </p:cNvGrpSpPr>
          <p:nvPr/>
        </p:nvGrpSpPr>
        <p:grpSpPr bwMode="auto">
          <a:xfrm>
            <a:off x="228600" y="3248025"/>
            <a:ext cx="2301875" cy="2806700"/>
            <a:chOff x="144" y="2046"/>
            <a:chExt cx="1450" cy="1768"/>
          </a:xfrm>
        </p:grpSpPr>
        <p:sp>
          <p:nvSpPr>
            <p:cNvPr id="53282" name="Rectangle 52"/>
            <p:cNvSpPr>
              <a:spLocks noChangeArrowheads="1"/>
            </p:cNvSpPr>
            <p:nvPr/>
          </p:nvSpPr>
          <p:spPr bwMode="auto">
            <a:xfrm>
              <a:off x="144" y="2334"/>
              <a:ext cx="720" cy="1008"/>
            </a:xfrm>
            <a:prstGeom prst="rect">
              <a:avLst/>
            </a:prstGeom>
            <a:solidFill>
              <a:schemeClr val="folHlink"/>
            </a:solidFill>
            <a:ln w="9525">
              <a:solidFill>
                <a:schemeClr val="tx1"/>
              </a:solidFill>
              <a:miter lim="800000"/>
              <a:headEnd/>
              <a:tailEnd/>
            </a:ln>
          </p:spPr>
          <p:txBody>
            <a:bodyPr/>
            <a:lstStyle/>
            <a:p>
              <a:r>
                <a:rPr lang="en-US" sz="1400">
                  <a:latin typeface="Calibri" pitchFamily="34" charset="0"/>
                  <a:cs typeface="Arial" charset="0"/>
                </a:rPr>
                <a:t>L’eau pour: production industrielle et transport</a:t>
              </a:r>
            </a:p>
            <a:p>
              <a:endParaRPr lang="en-US" sz="1000">
                <a:latin typeface="Calibri" pitchFamily="34" charset="0"/>
                <a:cs typeface="Arial" charset="0"/>
              </a:endParaRPr>
            </a:p>
          </p:txBody>
        </p:sp>
        <p:sp>
          <p:nvSpPr>
            <p:cNvPr id="53283" name="Rectangle 53"/>
            <p:cNvSpPr>
              <a:spLocks noChangeArrowheads="1"/>
            </p:cNvSpPr>
            <p:nvPr/>
          </p:nvSpPr>
          <p:spPr bwMode="auto">
            <a:xfrm>
              <a:off x="874" y="2334"/>
              <a:ext cx="720" cy="1008"/>
            </a:xfrm>
            <a:prstGeom prst="rect">
              <a:avLst/>
            </a:prstGeom>
            <a:solidFill>
              <a:srgbClr val="DA5F2E"/>
            </a:solidFill>
            <a:ln w="9525">
              <a:solidFill>
                <a:schemeClr val="tx1"/>
              </a:solidFill>
              <a:miter lim="800000"/>
              <a:headEnd/>
              <a:tailEnd/>
            </a:ln>
          </p:spPr>
          <p:txBody>
            <a:bodyPr lIns="72000" tIns="36000" rIns="72000" bIns="36000"/>
            <a:lstStyle/>
            <a:p>
              <a:r>
                <a:rPr lang="fr-FR" sz="1200">
                  <a:latin typeface="Calibri" pitchFamily="34" charset="0"/>
                  <a:cs typeface="Arial" charset="0"/>
                </a:rPr>
                <a:t>Impacts sur l'eau:</a:t>
              </a:r>
            </a:p>
            <a:p>
              <a:r>
                <a:rPr lang="fr-FR" sz="1200">
                  <a:latin typeface="Calibri" pitchFamily="34" charset="0"/>
                  <a:cs typeface="Arial" charset="0"/>
                </a:rPr>
                <a:t>Sa disponibilité</a:t>
              </a:r>
            </a:p>
            <a:p>
              <a:r>
                <a:rPr lang="fr-FR" sz="1200">
                  <a:latin typeface="Calibri" pitchFamily="34" charset="0"/>
                  <a:cs typeface="Arial" charset="0"/>
                </a:rPr>
                <a:t>Sa recharge</a:t>
              </a:r>
            </a:p>
            <a:p>
              <a:r>
                <a:rPr lang="fr-FR" sz="1200">
                  <a:latin typeface="Calibri" pitchFamily="34" charset="0"/>
                  <a:cs typeface="Arial" charset="0"/>
                </a:rPr>
                <a:t>Sa qualité</a:t>
              </a:r>
            </a:p>
            <a:p>
              <a:r>
                <a:rPr lang="fr-FR" sz="1200">
                  <a:latin typeface="Calibri" pitchFamily="34" charset="0"/>
                  <a:cs typeface="Arial" charset="0"/>
                </a:rPr>
                <a:t>Traitement</a:t>
              </a:r>
            </a:p>
            <a:p>
              <a:r>
                <a:rPr lang="fr-FR" sz="1200">
                  <a:latin typeface="Calibri" pitchFamily="34" charset="0"/>
                  <a:cs typeface="Arial" charset="0"/>
                </a:rPr>
                <a:t>Stockage d’eaux souterraines</a:t>
              </a:r>
              <a:endParaRPr lang="en-US" sz="1200">
                <a:latin typeface="Calibri" pitchFamily="34" charset="0"/>
                <a:cs typeface="Arial" charset="0"/>
              </a:endParaRPr>
            </a:p>
          </p:txBody>
        </p:sp>
        <p:sp>
          <p:nvSpPr>
            <p:cNvPr id="53284" name="Rectangle 54"/>
            <p:cNvSpPr>
              <a:spLocks noChangeArrowheads="1"/>
            </p:cNvSpPr>
            <p:nvPr/>
          </p:nvSpPr>
          <p:spPr bwMode="auto">
            <a:xfrm>
              <a:off x="144" y="2046"/>
              <a:ext cx="1440" cy="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b="1">
                  <a:latin typeface="Calibri" pitchFamily="34" charset="0"/>
                  <a:cs typeface="Arial" charset="0"/>
                </a:rPr>
                <a:t>Foresterie</a:t>
              </a:r>
            </a:p>
          </p:txBody>
        </p:sp>
        <p:sp>
          <p:nvSpPr>
            <p:cNvPr id="53285" name="Rectangle 58"/>
            <p:cNvSpPr>
              <a:spLocks noChangeArrowheads="1"/>
            </p:cNvSpPr>
            <p:nvPr/>
          </p:nvSpPr>
          <p:spPr bwMode="auto">
            <a:xfrm>
              <a:off x="144" y="3342"/>
              <a:ext cx="1440" cy="47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r>
                <a:rPr lang="en-US" sz="1600" b="1" dirty="0" err="1">
                  <a:latin typeface="Calibri" pitchFamily="34" charset="0"/>
                  <a:cs typeface="Arial" charset="0"/>
                </a:rPr>
                <a:t>Faits</a:t>
              </a:r>
              <a:r>
                <a:rPr lang="en-US" sz="1600" b="1" dirty="0">
                  <a:latin typeface="Calibri" pitchFamily="34" charset="0"/>
                  <a:cs typeface="Arial" charset="0"/>
                </a:rPr>
                <a:t>:</a:t>
              </a:r>
              <a:r>
                <a:rPr lang="en-US" sz="1600" dirty="0">
                  <a:latin typeface="Calibri" pitchFamily="34" charset="0"/>
                  <a:cs typeface="Arial" charset="0"/>
                </a:rPr>
                <a:t> </a:t>
              </a:r>
              <a:r>
                <a:rPr lang="fr-FR" sz="1600" dirty="0">
                  <a:latin typeface="Calibri" pitchFamily="34" charset="0"/>
                  <a:cs typeface="Arial" charset="0"/>
                </a:rPr>
                <a:t>Coût </a:t>
              </a:r>
              <a:r>
                <a:rPr lang="fr-FR" sz="1600" dirty="0" smtClean="0">
                  <a:latin typeface="Calibri" pitchFamily="34" charset="0"/>
                  <a:cs typeface="Arial" charset="0"/>
                </a:rPr>
                <a:t>globaux des </a:t>
              </a:r>
              <a:r>
                <a:rPr lang="fr-FR" sz="1600" dirty="0">
                  <a:latin typeface="Calibri" pitchFamily="34" charset="0"/>
                  <a:cs typeface="Arial" charset="0"/>
                </a:rPr>
                <a:t>pertes de BSE forestiers de </a:t>
              </a:r>
              <a:r>
                <a:rPr lang="fr-FR" sz="1600" dirty="0">
                  <a:latin typeface="Calibri" pitchFamily="34" charset="0"/>
                </a:rPr>
                <a:t>2-$5 mille </a:t>
              </a:r>
              <a:r>
                <a:rPr lang="fr-FR" sz="1600" dirty="0" smtClean="0">
                  <a:latin typeface="Calibri" pitchFamily="34" charset="0"/>
                </a:rPr>
                <a:t>milliards/an</a:t>
              </a:r>
              <a:endParaRPr lang="fr-FR" sz="1600" dirty="0">
                <a:latin typeface="Calibri" pitchFamily="34" charset="0"/>
              </a:endParaRPr>
            </a:p>
          </p:txBody>
        </p:sp>
      </p:grpSp>
      <p:grpSp>
        <p:nvGrpSpPr>
          <p:cNvPr id="53255" name="Group 81"/>
          <p:cNvGrpSpPr>
            <a:grpSpLocks/>
          </p:cNvGrpSpPr>
          <p:nvPr/>
        </p:nvGrpSpPr>
        <p:grpSpPr bwMode="auto">
          <a:xfrm>
            <a:off x="6477000" y="3248025"/>
            <a:ext cx="2286000" cy="2806700"/>
            <a:chOff x="4080" y="2046"/>
            <a:chExt cx="1440" cy="1768"/>
          </a:xfrm>
        </p:grpSpPr>
        <p:sp>
          <p:nvSpPr>
            <p:cNvPr id="53278" name="Rectangle 59"/>
            <p:cNvSpPr>
              <a:spLocks noChangeArrowheads="1"/>
            </p:cNvSpPr>
            <p:nvPr/>
          </p:nvSpPr>
          <p:spPr bwMode="auto">
            <a:xfrm>
              <a:off x="4080" y="2334"/>
              <a:ext cx="720" cy="1008"/>
            </a:xfrm>
            <a:prstGeom prst="rect">
              <a:avLst/>
            </a:prstGeom>
            <a:solidFill>
              <a:schemeClr val="folHlink"/>
            </a:solidFill>
            <a:ln w="9525">
              <a:solidFill>
                <a:schemeClr val="tx1"/>
              </a:solidFill>
              <a:miter lim="800000"/>
              <a:headEnd/>
              <a:tailEnd/>
            </a:ln>
          </p:spPr>
          <p:txBody>
            <a:bodyPr/>
            <a:lstStyle/>
            <a:p>
              <a:r>
                <a:rPr lang="fr-FR" sz="1200">
                  <a:latin typeface="Calibri" pitchFamily="34" charset="0"/>
                  <a:cs typeface="Arial" charset="0"/>
                </a:rPr>
                <a:t>L'eau pour: l'irrigation</a:t>
              </a:r>
            </a:p>
            <a:p>
              <a:r>
                <a:rPr lang="fr-FR" sz="1200">
                  <a:latin typeface="Calibri" pitchFamily="34" charset="0"/>
                  <a:cs typeface="Arial" charset="0"/>
                </a:rPr>
                <a:t>le transport</a:t>
              </a:r>
            </a:p>
            <a:p>
              <a:endParaRPr lang="fr-FR" sz="1200">
                <a:latin typeface="Calibri" pitchFamily="34" charset="0"/>
                <a:cs typeface="Arial" charset="0"/>
              </a:endParaRPr>
            </a:p>
            <a:p>
              <a:r>
                <a:rPr lang="fr-FR" sz="1200">
                  <a:latin typeface="Calibri" pitchFamily="34" charset="0"/>
                  <a:cs typeface="Arial" charset="0"/>
                </a:rPr>
                <a:t>la production d'énergie</a:t>
              </a:r>
              <a:endParaRPr lang="en-US" sz="1200">
                <a:latin typeface="Calibri" pitchFamily="34" charset="0"/>
                <a:cs typeface="Arial" charset="0"/>
              </a:endParaRPr>
            </a:p>
          </p:txBody>
        </p:sp>
        <p:sp>
          <p:nvSpPr>
            <p:cNvPr id="53279" name="Rectangle 60"/>
            <p:cNvSpPr>
              <a:spLocks noChangeArrowheads="1"/>
            </p:cNvSpPr>
            <p:nvPr/>
          </p:nvSpPr>
          <p:spPr bwMode="auto">
            <a:xfrm>
              <a:off x="4800" y="2334"/>
              <a:ext cx="720" cy="1008"/>
            </a:xfrm>
            <a:prstGeom prst="rect">
              <a:avLst/>
            </a:prstGeom>
            <a:solidFill>
              <a:srgbClr val="DA5F2E"/>
            </a:solidFill>
            <a:ln w="9525">
              <a:solidFill>
                <a:schemeClr val="tx1"/>
              </a:solidFill>
              <a:miter lim="800000"/>
              <a:headEnd/>
              <a:tailEnd/>
            </a:ln>
          </p:spPr>
          <p:txBody>
            <a:bodyPr lIns="36000" tIns="36000" rIns="36000" bIns="36000"/>
            <a:lstStyle/>
            <a:p>
              <a:r>
                <a:rPr lang="fr-FR" sz="1000">
                  <a:latin typeface="Calibri" pitchFamily="34" charset="0"/>
                  <a:cs typeface="Arial" charset="0"/>
                </a:rPr>
                <a:t>Impacts sur ​​la qualité de l'eau dus aux :</a:t>
              </a:r>
            </a:p>
            <a:p>
              <a:r>
                <a:rPr lang="fr-FR" sz="1000">
                  <a:latin typeface="Calibri" pitchFamily="34" charset="0"/>
                  <a:cs typeface="Arial" charset="0"/>
                </a:rPr>
                <a:t>produits chimiques utilisés Effluents d'élevage</a:t>
              </a:r>
            </a:p>
            <a:p>
              <a:r>
                <a:rPr lang="fr-FR" sz="1000">
                  <a:latin typeface="Calibri" pitchFamily="34" charset="0"/>
                  <a:cs typeface="Arial" charset="0"/>
                </a:rPr>
                <a:t>Déviation des cours d'eau</a:t>
              </a:r>
            </a:p>
            <a:p>
              <a:r>
                <a:rPr lang="fr-FR" sz="1000">
                  <a:latin typeface="Calibri" pitchFamily="34" charset="0"/>
                  <a:cs typeface="Arial" charset="0"/>
                </a:rPr>
                <a:t>Utilisations des terres</a:t>
              </a:r>
              <a:endParaRPr lang="en-US" sz="1000">
                <a:latin typeface="Calibri" pitchFamily="34" charset="0"/>
                <a:cs typeface="Arial" charset="0"/>
              </a:endParaRPr>
            </a:p>
          </p:txBody>
        </p:sp>
        <p:sp>
          <p:nvSpPr>
            <p:cNvPr id="53280" name="Rectangle 61"/>
            <p:cNvSpPr>
              <a:spLocks noChangeArrowheads="1"/>
            </p:cNvSpPr>
            <p:nvPr/>
          </p:nvSpPr>
          <p:spPr bwMode="auto">
            <a:xfrm>
              <a:off x="4080" y="2046"/>
              <a:ext cx="1440" cy="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b="1">
                  <a:latin typeface="Calibri" pitchFamily="34" charset="0"/>
                  <a:cs typeface="Arial" charset="0"/>
                </a:rPr>
                <a:t>Agriculture</a:t>
              </a:r>
            </a:p>
          </p:txBody>
        </p:sp>
        <p:sp>
          <p:nvSpPr>
            <p:cNvPr id="53281" name="Rectangle 62"/>
            <p:cNvSpPr>
              <a:spLocks noChangeArrowheads="1"/>
            </p:cNvSpPr>
            <p:nvPr/>
          </p:nvSpPr>
          <p:spPr bwMode="auto">
            <a:xfrm>
              <a:off x="4080" y="3342"/>
              <a:ext cx="1440" cy="47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r>
                <a:rPr lang="en-US" sz="1600" b="1">
                  <a:latin typeface="Calibri" pitchFamily="34" charset="0"/>
                  <a:cs typeface="Arial" charset="0"/>
                </a:rPr>
                <a:t>Faits</a:t>
              </a:r>
              <a:r>
                <a:rPr lang="en-US" sz="1600">
                  <a:latin typeface="Calibri" pitchFamily="34" charset="0"/>
                  <a:cs typeface="Arial" charset="0"/>
                </a:rPr>
                <a:t>: ~ 70% de l’eau douce est dédiée à l’agriculture</a:t>
              </a:r>
            </a:p>
          </p:txBody>
        </p:sp>
      </p:grpSp>
      <p:sp>
        <p:nvSpPr>
          <p:cNvPr id="53256" name="Line 64"/>
          <p:cNvSpPr>
            <a:spLocks noChangeShapeType="1"/>
          </p:cNvSpPr>
          <p:nvPr/>
        </p:nvSpPr>
        <p:spPr bwMode="auto">
          <a:xfrm>
            <a:off x="5440363" y="3857625"/>
            <a:ext cx="960437" cy="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53257" name="Line 65"/>
          <p:cNvSpPr>
            <a:spLocks noChangeShapeType="1"/>
          </p:cNvSpPr>
          <p:nvPr/>
        </p:nvSpPr>
        <p:spPr bwMode="auto">
          <a:xfrm flipV="1">
            <a:off x="5181600" y="2867025"/>
            <a:ext cx="533400" cy="45720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grpSp>
        <p:nvGrpSpPr>
          <p:cNvPr id="53258" name="Group 80"/>
          <p:cNvGrpSpPr>
            <a:grpSpLocks/>
          </p:cNvGrpSpPr>
          <p:nvPr/>
        </p:nvGrpSpPr>
        <p:grpSpPr bwMode="auto">
          <a:xfrm>
            <a:off x="5791200" y="419100"/>
            <a:ext cx="2286000" cy="2600325"/>
            <a:chOff x="3648" y="264"/>
            <a:chExt cx="1440" cy="1638"/>
          </a:xfrm>
        </p:grpSpPr>
        <p:sp>
          <p:nvSpPr>
            <p:cNvPr id="53274" name="Rectangle 66"/>
            <p:cNvSpPr>
              <a:spLocks noChangeArrowheads="1"/>
            </p:cNvSpPr>
            <p:nvPr/>
          </p:nvSpPr>
          <p:spPr bwMode="auto">
            <a:xfrm>
              <a:off x="3648" y="556"/>
              <a:ext cx="720" cy="770"/>
            </a:xfrm>
            <a:prstGeom prst="rect">
              <a:avLst/>
            </a:prstGeom>
            <a:solidFill>
              <a:schemeClr val="folHlink"/>
            </a:solidFill>
            <a:ln w="9525">
              <a:solidFill>
                <a:schemeClr val="tx1"/>
              </a:solidFill>
              <a:miter lim="800000"/>
              <a:headEnd/>
              <a:tailEnd/>
            </a:ln>
          </p:spPr>
          <p:txBody>
            <a:bodyPr/>
            <a:lstStyle/>
            <a:p>
              <a:r>
                <a:rPr lang="fr-FR" sz="1400" dirty="0">
                  <a:latin typeface="Calibri" pitchFamily="34" charset="0"/>
                  <a:cs typeface="Calibri" pitchFamily="34" charset="0"/>
                </a:rPr>
                <a:t>L'eau pour: Cuisiner</a:t>
              </a:r>
            </a:p>
            <a:p>
              <a:r>
                <a:rPr lang="fr-FR" sz="1400" dirty="0">
                  <a:latin typeface="Calibri" pitchFamily="34" charset="0"/>
                  <a:cs typeface="Calibri" pitchFamily="34" charset="0"/>
                </a:rPr>
                <a:t>Boire</a:t>
              </a:r>
            </a:p>
            <a:p>
              <a:r>
                <a:rPr lang="fr-FR" sz="1400" dirty="0">
                  <a:latin typeface="Calibri" pitchFamily="34" charset="0"/>
                  <a:cs typeface="Calibri" pitchFamily="34" charset="0"/>
                </a:rPr>
                <a:t>Travailler</a:t>
              </a:r>
              <a:endParaRPr lang="en-US" sz="1400" dirty="0">
                <a:latin typeface="Calibri" pitchFamily="34" charset="0"/>
                <a:cs typeface="Calibri" pitchFamily="34" charset="0"/>
              </a:endParaRPr>
            </a:p>
          </p:txBody>
        </p:sp>
        <p:sp>
          <p:nvSpPr>
            <p:cNvPr id="53275" name="Rectangle 67"/>
            <p:cNvSpPr>
              <a:spLocks noChangeArrowheads="1"/>
            </p:cNvSpPr>
            <p:nvPr/>
          </p:nvSpPr>
          <p:spPr bwMode="auto">
            <a:xfrm>
              <a:off x="4368" y="556"/>
              <a:ext cx="720" cy="770"/>
            </a:xfrm>
            <a:prstGeom prst="rect">
              <a:avLst/>
            </a:prstGeom>
            <a:solidFill>
              <a:srgbClr val="DA5F2E"/>
            </a:solidFill>
            <a:ln w="9525">
              <a:solidFill>
                <a:schemeClr val="tx1"/>
              </a:solidFill>
              <a:miter lim="800000"/>
              <a:headEnd/>
              <a:tailEnd/>
            </a:ln>
          </p:spPr>
          <p:txBody>
            <a:bodyPr/>
            <a:lstStyle/>
            <a:p>
              <a:r>
                <a:rPr lang="en-US" sz="1400" dirty="0">
                  <a:latin typeface="Calibri" pitchFamily="34" charset="0"/>
                  <a:cs typeface="Calibri" pitchFamily="34" charset="0"/>
                </a:rPr>
                <a:t>Pression </a:t>
              </a:r>
              <a:r>
                <a:rPr lang="en-US" sz="1400" dirty="0" err="1">
                  <a:latin typeface="Calibri" pitchFamily="34" charset="0"/>
                  <a:cs typeface="Calibri" pitchFamily="34" charset="0"/>
                </a:rPr>
                <a:t>sur</a:t>
              </a:r>
              <a:r>
                <a:rPr lang="en-US" sz="1400" dirty="0">
                  <a:latin typeface="Calibri" pitchFamily="34" charset="0"/>
                  <a:cs typeface="Calibri" pitchFamily="34" charset="0"/>
                </a:rPr>
                <a:t> </a:t>
              </a:r>
              <a:r>
                <a:rPr lang="en-US" sz="1400" dirty="0" smtClean="0">
                  <a:latin typeface="Calibri" pitchFamily="34" charset="0"/>
                  <a:cs typeface="Calibri" pitchFamily="34" charset="0"/>
                </a:rPr>
                <a:t>quantité </a:t>
              </a:r>
              <a:r>
                <a:rPr lang="en-US" sz="1400" dirty="0" err="1" smtClean="0">
                  <a:latin typeface="Calibri" pitchFamily="34" charset="0"/>
                  <a:cs typeface="Calibri" pitchFamily="34" charset="0"/>
                </a:rPr>
                <a:t>d’eau</a:t>
              </a:r>
              <a:r>
                <a:rPr lang="en-US" sz="1400" dirty="0" smtClean="0">
                  <a:latin typeface="Calibri" pitchFamily="34" charset="0"/>
                  <a:cs typeface="Calibri" pitchFamily="34" charset="0"/>
                </a:rPr>
                <a:t> </a:t>
              </a:r>
              <a:r>
                <a:rPr lang="en-US" sz="1400" dirty="0" err="1">
                  <a:latin typeface="Calibri" pitchFamily="34" charset="0"/>
                  <a:cs typeface="Calibri" pitchFamily="34" charset="0"/>
                </a:rPr>
                <a:t>disponible</a:t>
              </a:r>
              <a:endParaRPr lang="en-US" sz="1400" dirty="0">
                <a:latin typeface="Calibri" pitchFamily="34" charset="0"/>
                <a:cs typeface="Calibri" pitchFamily="34" charset="0"/>
              </a:endParaRPr>
            </a:p>
          </p:txBody>
        </p:sp>
        <p:sp>
          <p:nvSpPr>
            <p:cNvPr id="53276" name="Rectangle 68"/>
            <p:cNvSpPr>
              <a:spLocks noChangeArrowheads="1"/>
            </p:cNvSpPr>
            <p:nvPr/>
          </p:nvSpPr>
          <p:spPr bwMode="auto">
            <a:xfrm>
              <a:off x="3648" y="264"/>
              <a:ext cx="1440" cy="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b="1">
                  <a:latin typeface="Calibri" pitchFamily="34" charset="0"/>
                  <a:cs typeface="Arial" charset="0"/>
                </a:rPr>
                <a:t>Pauvreté</a:t>
              </a:r>
            </a:p>
          </p:txBody>
        </p:sp>
        <p:sp>
          <p:nvSpPr>
            <p:cNvPr id="53277" name="Rectangle 69"/>
            <p:cNvSpPr>
              <a:spLocks noChangeArrowheads="1"/>
            </p:cNvSpPr>
            <p:nvPr/>
          </p:nvSpPr>
          <p:spPr bwMode="auto">
            <a:xfrm>
              <a:off x="3648" y="1326"/>
              <a:ext cx="1440" cy="5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r>
                <a:rPr lang="en-US" sz="1600" b="1">
                  <a:latin typeface="Calibri" pitchFamily="34" charset="0"/>
                  <a:cs typeface="Arial" charset="0"/>
                </a:rPr>
                <a:t>Faits</a:t>
              </a:r>
              <a:r>
                <a:rPr lang="en-US" sz="1200">
                  <a:latin typeface="Calibri" pitchFamily="34" charset="0"/>
                  <a:cs typeface="Arial" charset="0"/>
                </a:rPr>
                <a:t>: P</a:t>
              </a:r>
              <a:r>
                <a:rPr lang="fr-FR" sz="1200">
                  <a:latin typeface="Calibri" pitchFamily="34" charset="0"/>
                  <a:cs typeface="Arial" charset="0"/>
                </a:rPr>
                <a:t>ertes économiques dues au manque d'eau potable et à l'assainissement estimées à 14 milliards US$/an pour l'Afrique</a:t>
              </a:r>
              <a:endParaRPr lang="en-US" sz="1200">
                <a:latin typeface="Calibri" pitchFamily="34" charset="0"/>
                <a:cs typeface="Arial" charset="0"/>
              </a:endParaRPr>
            </a:p>
          </p:txBody>
        </p:sp>
      </p:grpSp>
      <p:grpSp>
        <p:nvGrpSpPr>
          <p:cNvPr id="53259" name="Group 78"/>
          <p:cNvGrpSpPr>
            <a:grpSpLocks/>
          </p:cNvGrpSpPr>
          <p:nvPr/>
        </p:nvGrpSpPr>
        <p:grpSpPr bwMode="auto">
          <a:xfrm>
            <a:off x="685800" y="419100"/>
            <a:ext cx="2286000" cy="2600325"/>
            <a:chOff x="432" y="264"/>
            <a:chExt cx="1440" cy="1638"/>
          </a:xfrm>
        </p:grpSpPr>
        <p:sp>
          <p:nvSpPr>
            <p:cNvPr id="53270" name="Rectangle 70"/>
            <p:cNvSpPr>
              <a:spLocks noChangeArrowheads="1"/>
            </p:cNvSpPr>
            <p:nvPr/>
          </p:nvSpPr>
          <p:spPr bwMode="auto">
            <a:xfrm>
              <a:off x="432" y="556"/>
              <a:ext cx="720" cy="770"/>
            </a:xfrm>
            <a:prstGeom prst="rect">
              <a:avLst/>
            </a:prstGeom>
            <a:solidFill>
              <a:schemeClr val="folHlink"/>
            </a:solidFill>
            <a:ln w="9525">
              <a:solidFill>
                <a:schemeClr val="tx1"/>
              </a:solidFill>
              <a:miter lim="800000"/>
              <a:headEnd/>
              <a:tailEnd/>
            </a:ln>
          </p:spPr>
          <p:txBody>
            <a:bodyPr/>
            <a:lstStyle/>
            <a:p>
              <a:endParaRPr lang="en-US" sz="1200">
                <a:latin typeface="Calibri" pitchFamily="34" charset="0"/>
                <a:cs typeface="Arial" charset="0"/>
              </a:endParaRPr>
            </a:p>
            <a:p>
              <a:r>
                <a:rPr lang="en-US" sz="1600">
                  <a:latin typeface="Calibri" pitchFamily="34" charset="0"/>
                  <a:cs typeface="Arial" charset="0"/>
                </a:rPr>
                <a:t>Emplois liés au tourisme</a:t>
              </a:r>
              <a:endParaRPr lang="en-US" sz="1200">
                <a:cs typeface="Arial" charset="0"/>
              </a:endParaRPr>
            </a:p>
          </p:txBody>
        </p:sp>
        <p:sp>
          <p:nvSpPr>
            <p:cNvPr id="53271" name="Rectangle 71"/>
            <p:cNvSpPr>
              <a:spLocks noChangeArrowheads="1"/>
            </p:cNvSpPr>
            <p:nvPr/>
          </p:nvSpPr>
          <p:spPr bwMode="auto">
            <a:xfrm>
              <a:off x="1152" y="556"/>
              <a:ext cx="720" cy="770"/>
            </a:xfrm>
            <a:prstGeom prst="rect">
              <a:avLst/>
            </a:prstGeom>
            <a:solidFill>
              <a:srgbClr val="DA5F2E"/>
            </a:solidFill>
            <a:ln w="9525">
              <a:solidFill>
                <a:schemeClr val="tx1"/>
              </a:solidFill>
              <a:miter lim="800000"/>
              <a:headEnd/>
              <a:tailEnd/>
            </a:ln>
          </p:spPr>
          <p:txBody>
            <a:bodyPr/>
            <a:lstStyle/>
            <a:p>
              <a:r>
                <a:rPr lang="fr-FR" sz="1600">
                  <a:latin typeface="Calibri" pitchFamily="34" charset="0"/>
                  <a:cs typeface="Arial" charset="0"/>
                </a:rPr>
                <a:t>Émissions de déchets liés au tourisme</a:t>
              </a:r>
              <a:endParaRPr lang="en-US" sz="1600">
                <a:cs typeface="Arial" charset="0"/>
              </a:endParaRPr>
            </a:p>
          </p:txBody>
        </p:sp>
        <p:sp>
          <p:nvSpPr>
            <p:cNvPr id="53272" name="Rectangle 72"/>
            <p:cNvSpPr>
              <a:spLocks noChangeArrowheads="1"/>
            </p:cNvSpPr>
            <p:nvPr/>
          </p:nvSpPr>
          <p:spPr bwMode="auto">
            <a:xfrm>
              <a:off x="432" y="264"/>
              <a:ext cx="1440" cy="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b="1">
                  <a:latin typeface="Calibri" pitchFamily="34" charset="0"/>
                  <a:cs typeface="Arial" charset="0"/>
                </a:rPr>
                <a:t>Tourisme</a:t>
              </a:r>
            </a:p>
          </p:txBody>
        </p:sp>
        <p:sp>
          <p:nvSpPr>
            <p:cNvPr id="53273" name="Rectangle 73"/>
            <p:cNvSpPr>
              <a:spLocks noChangeArrowheads="1"/>
            </p:cNvSpPr>
            <p:nvPr/>
          </p:nvSpPr>
          <p:spPr bwMode="auto">
            <a:xfrm>
              <a:off x="432" y="1326"/>
              <a:ext cx="1440" cy="5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r>
                <a:rPr lang="en-US" sz="1600" b="1">
                  <a:latin typeface="Calibri" pitchFamily="34" charset="0"/>
                  <a:cs typeface="Arial" charset="0"/>
                </a:rPr>
                <a:t>Faits:</a:t>
              </a:r>
              <a:r>
                <a:rPr lang="en-US" sz="1400">
                  <a:latin typeface="Calibri" pitchFamily="34" charset="0"/>
                  <a:cs typeface="Arial" charset="0"/>
                </a:rPr>
                <a:t> </a:t>
              </a:r>
              <a:r>
                <a:rPr lang="fr-FR" sz="1600">
                  <a:latin typeface="Calibri" pitchFamily="34" charset="0"/>
                </a:rPr>
                <a:t>Récifs coraliens du tourisme ~ 30 milliards US$/an</a:t>
              </a:r>
              <a:endParaRPr lang="en-US" sz="1600">
                <a:latin typeface="Calibri" pitchFamily="34" charset="0"/>
              </a:endParaRPr>
            </a:p>
          </p:txBody>
        </p:sp>
      </p:grpSp>
      <p:sp>
        <p:nvSpPr>
          <p:cNvPr id="53260" name="Line 74"/>
          <p:cNvSpPr>
            <a:spLocks noChangeShapeType="1"/>
          </p:cNvSpPr>
          <p:nvPr/>
        </p:nvSpPr>
        <p:spPr bwMode="auto">
          <a:xfrm flipH="1" flipV="1">
            <a:off x="3048000" y="2943225"/>
            <a:ext cx="609600" cy="457200"/>
          </a:xfrm>
          <a:prstGeom prst="line">
            <a:avLst/>
          </a:prstGeom>
          <a:noFill/>
          <a:ln w="5715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53261" name="Rectangle 75"/>
          <p:cNvSpPr>
            <a:spLocks noChangeArrowheads="1"/>
          </p:cNvSpPr>
          <p:nvPr/>
        </p:nvSpPr>
        <p:spPr bwMode="auto">
          <a:xfrm>
            <a:off x="2971800" y="4872038"/>
            <a:ext cx="2971800" cy="11858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fr-FR" dirty="0">
                <a:latin typeface="Calibri" pitchFamily="34" charset="0"/>
                <a:cs typeface="Arial" charset="0"/>
              </a:rPr>
              <a:t>Quelques usages et </a:t>
            </a:r>
            <a:r>
              <a:rPr lang="fr-FR" dirty="0" smtClean="0">
                <a:latin typeface="Calibri" pitchFamily="34" charset="0"/>
                <a:cs typeface="Arial" charset="0"/>
              </a:rPr>
              <a:t>leurs impacts </a:t>
            </a:r>
            <a:r>
              <a:rPr lang="fr-FR" dirty="0">
                <a:latin typeface="Calibri" pitchFamily="34" charset="0"/>
                <a:cs typeface="Arial" charset="0"/>
              </a:rPr>
              <a:t>sur l’eau selon les secteurs</a:t>
            </a:r>
          </a:p>
        </p:txBody>
      </p:sp>
      <p:grpSp>
        <p:nvGrpSpPr>
          <p:cNvPr id="53262" name="Group 79"/>
          <p:cNvGrpSpPr>
            <a:grpSpLocks/>
          </p:cNvGrpSpPr>
          <p:nvPr/>
        </p:nvGrpSpPr>
        <p:grpSpPr bwMode="auto">
          <a:xfrm>
            <a:off x="3276600" y="38100"/>
            <a:ext cx="2286000" cy="2600325"/>
            <a:chOff x="2064" y="24"/>
            <a:chExt cx="1440" cy="1638"/>
          </a:xfrm>
        </p:grpSpPr>
        <p:sp>
          <p:nvSpPr>
            <p:cNvPr id="53266" name="Rectangle 56"/>
            <p:cNvSpPr>
              <a:spLocks noChangeArrowheads="1"/>
            </p:cNvSpPr>
            <p:nvPr/>
          </p:nvSpPr>
          <p:spPr bwMode="auto">
            <a:xfrm>
              <a:off x="2064" y="316"/>
              <a:ext cx="720" cy="772"/>
            </a:xfrm>
            <a:prstGeom prst="rect">
              <a:avLst/>
            </a:prstGeom>
            <a:solidFill>
              <a:schemeClr val="folHlink"/>
            </a:solidFill>
            <a:ln w="9525">
              <a:solidFill>
                <a:schemeClr val="tx1"/>
              </a:solidFill>
              <a:miter lim="800000"/>
              <a:headEnd/>
              <a:tailEnd/>
            </a:ln>
          </p:spPr>
          <p:txBody>
            <a:bodyPr/>
            <a:lstStyle/>
            <a:p>
              <a:r>
                <a:rPr lang="fr-FR" sz="1400">
                  <a:latin typeface="Calibri" pitchFamily="34" charset="0"/>
                  <a:cs typeface="Arial" charset="0"/>
                </a:rPr>
                <a:t>Eau nécessaire pour:</a:t>
              </a:r>
            </a:p>
            <a:p>
              <a:r>
                <a:rPr lang="fr-FR" sz="1400">
                  <a:latin typeface="Calibri" pitchFamily="34" charset="0"/>
                  <a:cs typeface="Arial" charset="0"/>
                </a:rPr>
                <a:t>Hygiène</a:t>
              </a:r>
            </a:p>
            <a:p>
              <a:r>
                <a:rPr lang="fr-FR" sz="1400">
                  <a:latin typeface="Calibri" pitchFamily="34" charset="0"/>
                  <a:cs typeface="Arial" charset="0"/>
                </a:rPr>
                <a:t>Nettoyage</a:t>
              </a:r>
              <a:endParaRPr lang="en-US" sz="800">
                <a:cs typeface="Arial" charset="0"/>
              </a:endParaRPr>
            </a:p>
          </p:txBody>
        </p:sp>
        <p:sp>
          <p:nvSpPr>
            <p:cNvPr id="53267" name="Rectangle 57"/>
            <p:cNvSpPr>
              <a:spLocks noChangeArrowheads="1"/>
            </p:cNvSpPr>
            <p:nvPr/>
          </p:nvSpPr>
          <p:spPr bwMode="auto">
            <a:xfrm>
              <a:off x="2784" y="316"/>
              <a:ext cx="720" cy="772"/>
            </a:xfrm>
            <a:prstGeom prst="rect">
              <a:avLst/>
            </a:prstGeom>
            <a:solidFill>
              <a:srgbClr val="DA5F2E"/>
            </a:solidFill>
            <a:ln w="9525">
              <a:solidFill>
                <a:schemeClr val="tx1"/>
              </a:solidFill>
              <a:miter lim="800000"/>
              <a:headEnd/>
              <a:tailEnd/>
            </a:ln>
          </p:spPr>
          <p:txBody>
            <a:bodyPr/>
            <a:lstStyle/>
            <a:p>
              <a:r>
                <a:rPr lang="fr-FR" sz="1600">
                  <a:cs typeface="Arial" charset="0"/>
                </a:rPr>
                <a:t>Eau polluée source de maladie</a:t>
              </a:r>
              <a:endParaRPr lang="en-US" sz="1600">
                <a:cs typeface="Arial" charset="0"/>
              </a:endParaRPr>
            </a:p>
          </p:txBody>
        </p:sp>
        <p:sp>
          <p:nvSpPr>
            <p:cNvPr id="53268" name="Rectangle 63"/>
            <p:cNvSpPr>
              <a:spLocks noChangeArrowheads="1"/>
            </p:cNvSpPr>
            <p:nvPr/>
          </p:nvSpPr>
          <p:spPr bwMode="auto">
            <a:xfrm>
              <a:off x="2064" y="1086"/>
              <a:ext cx="1440" cy="5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pPr algn="l">
                <a:defRPr/>
              </a:pPr>
              <a:r>
                <a:rPr lang="en-US" sz="1600" b="1" dirty="0" err="1">
                  <a:latin typeface="Calibri" pitchFamily="34" charset="0"/>
                  <a:cs typeface="Arial" charset="0"/>
                </a:rPr>
                <a:t>Faits</a:t>
              </a:r>
              <a:r>
                <a:rPr lang="en-US" sz="1600" b="1" dirty="0">
                  <a:latin typeface="Calibri" pitchFamily="34" charset="0"/>
                  <a:cs typeface="Arial" charset="0"/>
                </a:rPr>
                <a:t>:</a:t>
              </a:r>
              <a:r>
                <a:rPr lang="en-US" sz="1400" dirty="0">
                  <a:latin typeface="Calibri" pitchFamily="34" charset="0"/>
                  <a:cs typeface="Arial" charset="0"/>
                </a:rPr>
                <a:t> </a:t>
              </a:r>
              <a:r>
                <a:rPr lang="fr-FR" sz="1400" dirty="0">
                  <a:latin typeface="Calibri" pitchFamily="34" charset="0"/>
                  <a:cs typeface="Arial" charset="0"/>
                </a:rPr>
                <a:t>&gt; 2 millions d'enfants dans pays en </a:t>
              </a:r>
              <a:r>
                <a:rPr lang="fr-FR" sz="1400" dirty="0" err="1">
                  <a:latin typeface="Calibri" pitchFamily="34" charset="0"/>
                  <a:cs typeface="Arial" charset="0"/>
                </a:rPr>
                <a:t>dév</a:t>
              </a:r>
              <a:r>
                <a:rPr lang="fr-FR" sz="1400" dirty="0">
                  <a:latin typeface="Calibri" pitchFamily="34" charset="0"/>
                  <a:cs typeface="Arial" charset="0"/>
                </a:rPr>
                <a:t>. meurent chaque année de l'eau polluée</a:t>
              </a:r>
              <a:endParaRPr lang="en-US" sz="1400" dirty="0">
                <a:solidFill>
                  <a:schemeClr val="accent6">
                    <a:lumMod val="60000"/>
                    <a:lumOff val="40000"/>
                  </a:schemeClr>
                </a:solidFill>
                <a:latin typeface="Calibri" pitchFamily="34" charset="0"/>
                <a:cs typeface="Arial" charset="0"/>
              </a:endParaRPr>
            </a:p>
          </p:txBody>
        </p:sp>
        <p:sp>
          <p:nvSpPr>
            <p:cNvPr id="53269" name="Rectangle 76"/>
            <p:cNvSpPr>
              <a:spLocks noChangeArrowheads="1"/>
            </p:cNvSpPr>
            <p:nvPr/>
          </p:nvSpPr>
          <p:spPr bwMode="auto">
            <a:xfrm>
              <a:off x="2064" y="24"/>
              <a:ext cx="1440" cy="2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r>
                <a:rPr lang="en-US" b="1">
                  <a:latin typeface="Calibri" pitchFamily="34" charset="0"/>
                  <a:cs typeface="Arial" charset="0"/>
                </a:rPr>
                <a:t>Santé</a:t>
              </a:r>
            </a:p>
          </p:txBody>
        </p:sp>
      </p:grpSp>
      <p:sp>
        <p:nvSpPr>
          <p:cNvPr id="53263"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53264"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3265" name="Text Box 87"/>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2/3</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5"/>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4275"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54276" name="Text Box 12"/>
          <p:cNvSpPr txBox="1">
            <a:spLocks noChangeArrowheads="1"/>
          </p:cNvSpPr>
          <p:nvPr/>
        </p:nvSpPr>
        <p:spPr bwMode="auto">
          <a:xfrm>
            <a:off x="500063" y="1085850"/>
            <a:ext cx="7275512" cy="305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pPr>
            <a:endParaRPr lang="en-CA" sz="1600" b="1" i="1" dirty="0">
              <a:solidFill>
                <a:srgbClr val="545336"/>
              </a:solidFill>
              <a:latin typeface="Calibri" pitchFamily="34" charset="0"/>
            </a:endParaRPr>
          </a:p>
          <a:p>
            <a:pPr algn="l" eaLnBrk="1" hangingPunct="1"/>
            <a:r>
              <a:rPr lang="fr-FR" sz="2000" dirty="0">
                <a:latin typeface="Calibri" pitchFamily="34" charset="0"/>
              </a:rPr>
              <a:t>L’exploitation </a:t>
            </a:r>
            <a:r>
              <a:rPr lang="fr-FR" sz="2000" dirty="0" smtClean="0">
                <a:latin typeface="Calibri" pitchFamily="34" charset="0"/>
              </a:rPr>
              <a:t>forestière à </a:t>
            </a:r>
            <a:r>
              <a:rPr lang="fr-FR" sz="2000" dirty="0">
                <a:latin typeface="Calibri" pitchFamily="34" charset="0"/>
              </a:rPr>
              <a:t>faible impact (EFI) peut fournir des avantages environnementaux et économiques. Des études ont montré que les l'EFI peut être utilisée pour réduire les émissions de carbone </a:t>
            </a:r>
            <a:r>
              <a:rPr lang="fr-FR" sz="2000" dirty="0" smtClean="0">
                <a:latin typeface="Calibri" pitchFamily="34" charset="0"/>
              </a:rPr>
              <a:t>et ce jusqu'à </a:t>
            </a:r>
            <a:r>
              <a:rPr lang="fr-FR" sz="2000" dirty="0">
                <a:latin typeface="Calibri" pitchFamily="34" charset="0"/>
              </a:rPr>
              <a:t>40 tonnes par hectare de forêt par rapport à l'exploitation classique. Ceci, combiné </a:t>
            </a:r>
            <a:r>
              <a:rPr lang="fr-FR" sz="2000" dirty="0" smtClean="0">
                <a:latin typeface="Calibri" pitchFamily="34" charset="0"/>
              </a:rPr>
              <a:t>à la </a:t>
            </a:r>
            <a:r>
              <a:rPr lang="fr-FR" sz="2000" dirty="0">
                <a:latin typeface="Calibri" pitchFamily="34" charset="0"/>
              </a:rPr>
              <a:t>préservation des niveaux plus élevés de la biodiversité dans les forêts d'une coupe sélective, confère des arguments </a:t>
            </a:r>
            <a:r>
              <a:rPr lang="fr-FR" sz="2000" dirty="0" smtClean="0">
                <a:latin typeface="Calibri" pitchFamily="34" charset="0"/>
              </a:rPr>
              <a:t>favorisant une </a:t>
            </a:r>
            <a:r>
              <a:rPr lang="fr-FR" sz="2000" dirty="0">
                <a:latin typeface="Calibri" pitchFamily="34" charset="0"/>
              </a:rPr>
              <a:t>gestion durable des forêts [...] Mis à part les avantages environnementaux, l'EFI a pu démontrer qu’il était possible de réduire le gaspillage de bois [...].</a:t>
            </a:r>
            <a:endParaRPr lang="en-US" sz="2000" dirty="0">
              <a:latin typeface="Calibri" pitchFamily="34" charset="0"/>
            </a:endParaRPr>
          </a:p>
        </p:txBody>
      </p:sp>
      <p:sp>
        <p:nvSpPr>
          <p:cNvPr id="54277" name="Text Box 14"/>
          <p:cNvSpPr txBox="1">
            <a:spLocks noChangeArrowheads="1"/>
          </p:cNvSpPr>
          <p:nvPr/>
        </p:nvSpPr>
        <p:spPr bwMode="auto">
          <a:xfrm>
            <a:off x="558800" y="825500"/>
            <a:ext cx="7200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i="1">
                <a:solidFill>
                  <a:srgbClr val="545336"/>
                </a:solidFill>
                <a:latin typeface="Calibri" pitchFamily="34" charset="0"/>
              </a:rPr>
              <a:t>Exploitation à faible impact (EFI) </a:t>
            </a:r>
            <a:endParaRPr lang="en-US" sz="2000" b="1" i="1">
              <a:solidFill>
                <a:srgbClr val="545336"/>
              </a:solidFill>
              <a:latin typeface="Calibri" pitchFamily="34" charset="0"/>
            </a:endParaRPr>
          </a:p>
        </p:txBody>
      </p:sp>
      <p:sp>
        <p:nvSpPr>
          <p:cNvPr id="54278"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4279"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4280" name="Text Box 18"/>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54281" name="Text Box 12"/>
          <p:cNvSpPr txBox="1">
            <a:spLocks noChangeArrowheads="1"/>
          </p:cNvSpPr>
          <p:nvPr/>
        </p:nvSpPr>
        <p:spPr bwMode="auto">
          <a:xfrm>
            <a:off x="571500" y="4253500"/>
            <a:ext cx="2247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None/>
            </a:pPr>
            <a:r>
              <a:rPr lang="en-US" sz="1200" dirty="0">
                <a:latin typeface="Calibri" pitchFamily="34" charset="0"/>
              </a:rPr>
              <a:t>Source: </a:t>
            </a:r>
            <a:r>
              <a:rPr lang="en-US" altLang="zh-CN" sz="1200" dirty="0">
                <a:latin typeface="Calibri" pitchFamily="34" charset="0"/>
                <a:ea typeface="SimSun" charset="-122"/>
              </a:rPr>
              <a:t>SCBD 2009</a:t>
            </a:r>
            <a:endParaRPr lang="en-US" sz="1200" dirty="0">
              <a:latin typeface="Calibri" pitchFamily="34" charset="0"/>
            </a:endParaRPr>
          </a:p>
        </p:txBody>
      </p:sp>
      <p:sp>
        <p:nvSpPr>
          <p:cNvPr id="54282" name="Text Box 14"/>
          <p:cNvSpPr txBox="1">
            <a:spLocks noChangeArrowheads="1"/>
          </p:cNvSpPr>
          <p:nvPr/>
        </p:nvSpPr>
        <p:spPr bwMode="auto">
          <a:xfrm rot="5400000">
            <a:off x="6017419" y="2758282"/>
            <a:ext cx="5086350" cy="519112"/>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
        <p:nvSpPr>
          <p:cNvPr id="54283"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54284"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4285" name="Text Box 19"/>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3/3</a:t>
            </a:r>
          </a:p>
        </p:txBody>
      </p:sp>
      <p:sp>
        <p:nvSpPr>
          <p:cNvPr id="54286" name="Text Box 20"/>
          <p:cNvSpPr txBox="1">
            <a:spLocks noChangeArrowheads="1"/>
          </p:cNvSpPr>
          <p:nvPr/>
        </p:nvSpPr>
        <p:spPr bwMode="auto">
          <a:xfrm>
            <a:off x="3125788" y="0"/>
            <a:ext cx="3684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54287" name="Text Box 21">
            <a:hlinkClick r:id="rId5" action="ppaction://hlinksldjump"/>
          </p:cNvPr>
          <p:cNvSpPr txBox="1">
            <a:spLocks noChangeArrowheads="1"/>
          </p:cNvSpPr>
          <p:nvPr/>
        </p:nvSpPr>
        <p:spPr bwMode="auto">
          <a:xfrm>
            <a:off x="4997450" y="263525"/>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54288" name="Text Box 22">
            <a:hlinkClick r:id="rId6" action="ppaction://hlinksldjump"/>
          </p:cNvPr>
          <p:cNvSpPr txBox="1">
            <a:spLocks noChangeArrowheads="1"/>
          </p:cNvSpPr>
          <p:nvPr/>
        </p:nvSpPr>
        <p:spPr bwMode="auto">
          <a:xfrm>
            <a:off x="3125788" y="261938"/>
            <a:ext cx="16637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30"/>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5299"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530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55301"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5302"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55303"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55304" name="Text Box 11"/>
          <p:cNvSpPr txBox="1">
            <a:spLocks noChangeArrowheads="1"/>
          </p:cNvSpPr>
          <p:nvPr/>
        </p:nvSpPr>
        <p:spPr bwMode="auto">
          <a:xfrm>
            <a:off x="2252662" y="384175"/>
            <a:ext cx="4587525" cy="55245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dirty="0" err="1" smtClean="0">
                <a:solidFill>
                  <a:srgbClr val="993300"/>
                </a:solidFill>
              </a:rPr>
              <a:t>Aménagement</a:t>
            </a:r>
            <a:r>
              <a:rPr lang="en-US" sz="2400" b="1" dirty="0" smtClean="0">
                <a:solidFill>
                  <a:srgbClr val="993300"/>
                </a:solidFill>
              </a:rPr>
              <a:t> du </a:t>
            </a:r>
            <a:r>
              <a:rPr lang="en-US" sz="2400" b="1" dirty="0" err="1" smtClean="0">
                <a:solidFill>
                  <a:srgbClr val="993300"/>
                </a:solidFill>
              </a:rPr>
              <a:t>territoire</a:t>
            </a:r>
            <a:endParaRPr lang="en-US" sz="2400" b="1" dirty="0">
              <a:solidFill>
                <a:srgbClr val="993300"/>
              </a:solidFill>
            </a:endParaRPr>
          </a:p>
        </p:txBody>
      </p:sp>
      <p:sp>
        <p:nvSpPr>
          <p:cNvPr id="55305" name="Rectangle 21"/>
          <p:cNvSpPr>
            <a:spLocks noChangeArrowheads="1"/>
          </p:cNvSpPr>
          <p:nvPr/>
        </p:nvSpPr>
        <p:spPr bwMode="auto">
          <a:xfrm>
            <a:off x="2565400" y="936625"/>
            <a:ext cx="6399213" cy="2038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tIns="36000" rIns="36000" bIns="36000" anchor="ctr"/>
          <a:lstStyle/>
          <a:p>
            <a:pPr algn="l">
              <a:buFont typeface="Wingdings" pitchFamily="2" charset="2"/>
              <a:buChar char="§"/>
            </a:pPr>
            <a:r>
              <a:rPr lang="en-US" sz="2000">
                <a:latin typeface="Calibri" pitchFamily="34" charset="0"/>
              </a:rPr>
              <a:t> </a:t>
            </a:r>
            <a:r>
              <a:rPr lang="fr-FR" sz="2000">
                <a:latin typeface="Calibri" pitchFamily="34" charset="0"/>
              </a:rPr>
              <a:t>L'aménagement du territoire permet de compenser les approches de planification rudimentaires qui ne tiennent pas compte des impacts cumulatifs de divers secteurs quand ceux-ci sont combinés;</a:t>
            </a:r>
          </a:p>
          <a:p>
            <a:pPr algn="l">
              <a:buFont typeface="Wingdings" pitchFamily="2" charset="2"/>
              <a:buChar char="§"/>
            </a:pPr>
            <a:r>
              <a:rPr lang="fr-FR" sz="2000">
                <a:latin typeface="Calibri" pitchFamily="34" charset="0"/>
              </a:rPr>
              <a:t>Il faut prendre en compte les impacts potentiels sur de vastes zones géographiques et des périodes plus longues.</a:t>
            </a:r>
            <a:endParaRPr lang="en-US" sz="2000">
              <a:latin typeface="Calibri" pitchFamily="34" charset="0"/>
            </a:endParaRPr>
          </a:p>
        </p:txBody>
      </p:sp>
      <p:sp>
        <p:nvSpPr>
          <p:cNvPr id="55306" name="Rectangle 22"/>
          <p:cNvSpPr>
            <a:spLocks noChangeArrowheads="1"/>
          </p:cNvSpPr>
          <p:nvPr/>
        </p:nvSpPr>
        <p:spPr bwMode="auto">
          <a:xfrm>
            <a:off x="2590800" y="3101975"/>
            <a:ext cx="6373813" cy="2244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Char char="§"/>
            </a:pPr>
            <a:r>
              <a:rPr lang="en-US" sz="2000" dirty="0">
                <a:latin typeface="Calibri" pitchFamily="34" charset="0"/>
              </a:rPr>
              <a:t> </a:t>
            </a:r>
            <a:r>
              <a:rPr lang="fr-FR" sz="2000" dirty="0">
                <a:latin typeface="Calibri" pitchFamily="34" charset="0"/>
              </a:rPr>
              <a:t>Adopter une </a:t>
            </a:r>
            <a:r>
              <a:rPr lang="fr-FR" sz="2000" u="sng" dirty="0">
                <a:latin typeface="Calibri" pitchFamily="34" charset="0"/>
              </a:rPr>
              <a:t>approche </a:t>
            </a:r>
            <a:r>
              <a:rPr lang="fr-FR" sz="2000" u="sng" dirty="0" err="1" smtClean="0">
                <a:latin typeface="Calibri" pitchFamily="34" charset="0"/>
              </a:rPr>
              <a:t>écosystèmique</a:t>
            </a:r>
            <a:r>
              <a:rPr lang="fr-FR" sz="2000" u="sng" dirty="0" smtClean="0">
                <a:latin typeface="Calibri" pitchFamily="34" charset="0"/>
              </a:rPr>
              <a:t> </a:t>
            </a:r>
            <a:r>
              <a:rPr lang="fr-FR" sz="2000" dirty="0">
                <a:latin typeface="Calibri" pitchFamily="34" charset="0"/>
              </a:rPr>
              <a:t>(ou des approches similaires);</a:t>
            </a:r>
          </a:p>
          <a:p>
            <a:pPr algn="l">
              <a:buFont typeface="Wingdings" pitchFamily="2" charset="2"/>
              <a:buChar char="§"/>
            </a:pPr>
            <a:r>
              <a:rPr lang="fr-FR" sz="2000" dirty="0">
                <a:latin typeface="Calibri" pitchFamily="34" charset="0"/>
              </a:rPr>
              <a:t>Mettre en œuvre des </a:t>
            </a:r>
            <a:r>
              <a:rPr lang="fr-FR" sz="2000" u="sng" dirty="0">
                <a:latin typeface="Calibri" pitchFamily="34" charset="0"/>
              </a:rPr>
              <a:t>évaluations environnementales stratégiques</a:t>
            </a:r>
            <a:r>
              <a:rPr lang="fr-FR" sz="2000" dirty="0">
                <a:latin typeface="Calibri" pitchFamily="34" charset="0"/>
              </a:rPr>
              <a:t>;</a:t>
            </a:r>
          </a:p>
          <a:p>
            <a:pPr algn="l">
              <a:buFont typeface="Wingdings" pitchFamily="2" charset="2"/>
              <a:buChar char="§"/>
            </a:pPr>
            <a:r>
              <a:rPr lang="fr-FR" sz="2000" dirty="0">
                <a:latin typeface="Calibri" pitchFamily="34" charset="0"/>
              </a:rPr>
              <a:t>Faire des </a:t>
            </a:r>
            <a:r>
              <a:rPr lang="fr-FR" sz="2000" u="sng" dirty="0">
                <a:latin typeface="Calibri" pitchFamily="34" charset="0"/>
              </a:rPr>
              <a:t>études d'impact environnemental</a:t>
            </a:r>
            <a:r>
              <a:rPr lang="fr-FR" sz="2000" dirty="0">
                <a:latin typeface="Calibri" pitchFamily="34" charset="0"/>
              </a:rPr>
              <a:t>;</a:t>
            </a:r>
          </a:p>
          <a:p>
            <a:pPr algn="l">
              <a:buFont typeface="Wingdings" pitchFamily="2" charset="2"/>
              <a:buChar char="§"/>
            </a:pPr>
            <a:r>
              <a:rPr lang="fr-FR" sz="2000" dirty="0">
                <a:latin typeface="Calibri" pitchFamily="34" charset="0"/>
              </a:rPr>
              <a:t>Réfléchir à la disponibilité des BSE en fonction du </a:t>
            </a:r>
            <a:r>
              <a:rPr lang="fr-FR" sz="2000" u="sng" dirty="0">
                <a:latin typeface="Calibri" pitchFamily="34" charset="0"/>
              </a:rPr>
              <a:t>facteur temps</a:t>
            </a:r>
            <a:r>
              <a:rPr lang="fr-FR" sz="2000" dirty="0">
                <a:latin typeface="Calibri" pitchFamily="34" charset="0"/>
              </a:rPr>
              <a:t>.</a:t>
            </a:r>
            <a:endParaRPr lang="en-US" sz="2000" dirty="0">
              <a:latin typeface="Calibri" pitchFamily="34" charset="0"/>
            </a:endParaRPr>
          </a:p>
        </p:txBody>
      </p:sp>
      <p:grpSp>
        <p:nvGrpSpPr>
          <p:cNvPr id="2" name="Group 25"/>
          <p:cNvGrpSpPr>
            <a:grpSpLocks/>
          </p:cNvGrpSpPr>
          <p:nvPr/>
        </p:nvGrpSpPr>
        <p:grpSpPr bwMode="auto">
          <a:xfrm>
            <a:off x="1422400" y="1409700"/>
            <a:ext cx="1133475" cy="2547938"/>
            <a:chOff x="896" y="888"/>
            <a:chExt cx="714" cy="1605"/>
          </a:xfrm>
        </p:grpSpPr>
        <p:sp>
          <p:nvSpPr>
            <p:cNvPr id="55312" name="Rectangle 26"/>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1">
                  <a:latin typeface="Calibri" pitchFamily="34" charset="0"/>
                </a:rPr>
                <a:t>Comment?</a:t>
              </a:r>
            </a:p>
          </p:txBody>
        </p:sp>
        <p:sp>
          <p:nvSpPr>
            <p:cNvPr id="55313" name="Rectangle 27"/>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72000" rIns="0" anchor="ctr"/>
            <a:lstStyle/>
            <a:p>
              <a:pPr algn="l"/>
              <a:r>
                <a:rPr lang="en-US" sz="2000" b="1">
                  <a:latin typeface="Calibri" pitchFamily="34" charset="0"/>
                </a:rPr>
                <a:t>Pourquoi?</a:t>
              </a:r>
            </a:p>
          </p:txBody>
        </p:sp>
        <p:sp>
          <p:nvSpPr>
            <p:cNvPr id="55314" name="AutoShape 28"/>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55315" name="AutoShape 29"/>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55308"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5309"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55310" name="Text Box 34"/>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a:t>
            </a:r>
          </a:p>
        </p:txBody>
      </p:sp>
      <p:sp>
        <p:nvSpPr>
          <p:cNvPr id="55311"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15"/>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6323"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56324" name="Text Box 12"/>
          <p:cNvSpPr txBox="1">
            <a:spLocks noChangeArrowheads="1"/>
          </p:cNvSpPr>
          <p:nvPr/>
        </p:nvSpPr>
        <p:spPr bwMode="auto">
          <a:xfrm>
            <a:off x="500063" y="1276350"/>
            <a:ext cx="7275512" cy="307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pPr>
            <a:endParaRPr lang="en-CA" sz="2000" b="1" i="1" dirty="0">
              <a:solidFill>
                <a:srgbClr val="545336"/>
              </a:solidFill>
              <a:latin typeface="Calibri" pitchFamily="34" charset="0"/>
            </a:endParaRPr>
          </a:p>
          <a:p>
            <a:pPr algn="l" eaLnBrk="1" hangingPunct="1"/>
            <a:r>
              <a:rPr lang="fr-FR" sz="2000" dirty="0">
                <a:latin typeface="Calibri" pitchFamily="34" charset="0"/>
              </a:rPr>
              <a:t>L'aménagement du territoire est une question environnementale  transversale importante au </a:t>
            </a:r>
            <a:r>
              <a:rPr lang="fr-FR" sz="2000" dirty="0" smtClean="0">
                <a:latin typeface="Calibri" pitchFamily="34" charset="0"/>
              </a:rPr>
              <a:t>Népal. En </a:t>
            </a:r>
            <a:r>
              <a:rPr lang="fr-FR" sz="2000" dirty="0">
                <a:latin typeface="Calibri" pitchFamily="34" charset="0"/>
              </a:rPr>
              <a:t>l'absence d’aménagement du </a:t>
            </a:r>
            <a:r>
              <a:rPr lang="fr-FR" sz="2000" dirty="0" smtClean="0">
                <a:latin typeface="Calibri" pitchFamily="34" charset="0"/>
              </a:rPr>
              <a:t>territoire des </a:t>
            </a:r>
            <a:r>
              <a:rPr lang="fr-FR" sz="2000" dirty="0">
                <a:latin typeface="Calibri" pitchFamily="34" charset="0"/>
              </a:rPr>
              <a:t>forêts et des terres agricoles sont de plus en plus perdues </a:t>
            </a:r>
            <a:r>
              <a:rPr lang="fr-FR" sz="2000" dirty="0" smtClean="0">
                <a:latin typeface="Calibri" pitchFamily="34" charset="0"/>
              </a:rPr>
              <a:t>suite à l'expansion urbaine, </a:t>
            </a:r>
            <a:r>
              <a:rPr lang="fr-FR" sz="2000" dirty="0">
                <a:latin typeface="Calibri" pitchFamily="34" charset="0"/>
              </a:rPr>
              <a:t>contribuant ainsi à la dégradation des terres, à la perte de biodiversité et aux changements climatiques. En outre, l'utilisation inappropriée des terres et des systèmes de culture a contribué à l'érosion des sols et à la dégradation des terres.</a:t>
            </a:r>
            <a:endParaRPr lang="en-US" altLang="zh-CN" sz="2000" dirty="0">
              <a:latin typeface="Calibri" pitchFamily="34" charset="0"/>
              <a:ea typeface="SimSun" charset="-122"/>
            </a:endParaRPr>
          </a:p>
          <a:p>
            <a:pPr algn="l" eaLnBrk="1" hangingPunct="1"/>
            <a:r>
              <a:rPr lang="en-US" sz="1600" b="1" dirty="0">
                <a:latin typeface="Calibri" pitchFamily="34" charset="0"/>
              </a:rPr>
              <a:t> </a:t>
            </a:r>
          </a:p>
        </p:txBody>
      </p:sp>
      <p:sp>
        <p:nvSpPr>
          <p:cNvPr id="56325" name="Text Box 14"/>
          <p:cNvSpPr txBox="1">
            <a:spLocks noChangeArrowheads="1"/>
          </p:cNvSpPr>
          <p:nvPr/>
        </p:nvSpPr>
        <p:spPr bwMode="auto">
          <a:xfrm>
            <a:off x="558800" y="825500"/>
            <a:ext cx="7200900"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545336"/>
                </a:solidFill>
                <a:latin typeface="Calibri" pitchFamily="34" charset="0"/>
              </a:rPr>
              <a:t>L'aménagement du territoire </a:t>
            </a:r>
            <a:r>
              <a:rPr lang="en-CA" sz="2000" b="1" i="1">
                <a:solidFill>
                  <a:srgbClr val="545336"/>
                </a:solidFill>
                <a:latin typeface="Calibri" pitchFamily="34" charset="0"/>
              </a:rPr>
              <a:t>(</a:t>
            </a:r>
            <a:r>
              <a:rPr lang="en-US" sz="2000" b="1" i="1">
                <a:solidFill>
                  <a:srgbClr val="545336"/>
                </a:solidFill>
                <a:latin typeface="Calibri" pitchFamily="34" charset="0"/>
              </a:rPr>
              <a:t>Nepal</a:t>
            </a:r>
            <a:r>
              <a:rPr lang="en-CA" sz="2000" b="1" i="1">
                <a:solidFill>
                  <a:srgbClr val="545336"/>
                </a:solidFill>
                <a:latin typeface="Calibri" pitchFamily="34" charset="0"/>
              </a:rPr>
              <a:t>)</a:t>
            </a:r>
            <a:endParaRPr lang="en-US" sz="2000" b="1" i="1">
              <a:solidFill>
                <a:srgbClr val="545336"/>
              </a:solidFill>
              <a:latin typeface="Calibri" pitchFamily="34" charset="0"/>
            </a:endParaRPr>
          </a:p>
          <a:p>
            <a:pPr algn="l" eaLnBrk="1" hangingPunct="1"/>
            <a:r>
              <a:rPr lang="en-US" b="1" i="1"/>
              <a:t> </a:t>
            </a:r>
          </a:p>
        </p:txBody>
      </p:sp>
      <p:sp>
        <p:nvSpPr>
          <p:cNvPr id="56326"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6327"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6328" name="Text Box 18"/>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56329" name="Text Box 12"/>
          <p:cNvSpPr txBox="1">
            <a:spLocks noChangeArrowheads="1"/>
          </p:cNvSpPr>
          <p:nvPr/>
        </p:nvSpPr>
        <p:spPr bwMode="auto">
          <a:xfrm>
            <a:off x="762000" y="4597400"/>
            <a:ext cx="5765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altLang="zh-CN" sz="1200">
                <a:latin typeface="Calibri" pitchFamily="34" charset="0"/>
                <a:ea typeface="SimSun" charset="-122"/>
              </a:rPr>
              <a:t>Source: Government of Nepal 2008</a:t>
            </a:r>
            <a:endParaRPr lang="en-US" sz="1200">
              <a:latin typeface="Calibri" pitchFamily="34" charset="0"/>
              <a:ea typeface="SimSun" charset="-122"/>
            </a:endParaRPr>
          </a:p>
        </p:txBody>
      </p:sp>
      <p:sp>
        <p:nvSpPr>
          <p:cNvPr id="56330" name="Text Box 14"/>
          <p:cNvSpPr txBox="1">
            <a:spLocks noChangeArrowheads="1"/>
          </p:cNvSpPr>
          <p:nvPr/>
        </p:nvSpPr>
        <p:spPr bwMode="auto">
          <a:xfrm rot="5400000">
            <a:off x="6017419" y="2758282"/>
            <a:ext cx="5086350" cy="519112"/>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
        <p:nvSpPr>
          <p:cNvPr id="56331"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56332"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6333" name="Text Box 19"/>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2/2</a:t>
            </a:r>
          </a:p>
        </p:txBody>
      </p:sp>
      <p:sp>
        <p:nvSpPr>
          <p:cNvPr id="56334" name="Text Box 20"/>
          <p:cNvSpPr txBox="1">
            <a:spLocks noChangeArrowheads="1"/>
          </p:cNvSpPr>
          <p:nvPr/>
        </p:nvSpPr>
        <p:spPr bwMode="auto">
          <a:xfrm>
            <a:off x="3057525" y="0"/>
            <a:ext cx="3413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56335" name="Text Box 21">
            <a:hlinkClick r:id="rId5" action="ppaction://hlinksldjump"/>
          </p:cNvPr>
          <p:cNvSpPr txBox="1">
            <a:spLocks noChangeArrowheads="1"/>
          </p:cNvSpPr>
          <p:nvPr/>
        </p:nvSpPr>
        <p:spPr bwMode="auto">
          <a:xfrm>
            <a:off x="4997450" y="263525"/>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56336" name="Text Box 22">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69"/>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7347"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7348"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57349"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7350"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57351"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57352" name="Text Box 11"/>
          <p:cNvSpPr txBox="1">
            <a:spLocks noChangeArrowheads="1"/>
          </p:cNvSpPr>
          <p:nvPr/>
        </p:nvSpPr>
        <p:spPr bwMode="auto">
          <a:xfrm>
            <a:off x="2252663" y="384175"/>
            <a:ext cx="4567237" cy="698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a:solidFill>
                  <a:srgbClr val="993300"/>
                </a:solidFill>
              </a:rPr>
              <a:t>Planification décentralisée</a:t>
            </a:r>
          </a:p>
        </p:txBody>
      </p:sp>
      <p:sp>
        <p:nvSpPr>
          <p:cNvPr id="57353" name="Rectangle 52"/>
          <p:cNvSpPr>
            <a:spLocks noChangeArrowheads="1"/>
          </p:cNvSpPr>
          <p:nvPr/>
        </p:nvSpPr>
        <p:spPr bwMode="auto">
          <a:xfrm>
            <a:off x="2565400" y="1612900"/>
            <a:ext cx="6399213"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Char char="§"/>
            </a:pPr>
            <a:r>
              <a:rPr lang="fr-FR" altLang="zh-CN" sz="2000" dirty="0" smtClean="0">
                <a:latin typeface="Calibri" pitchFamily="34" charset="0"/>
                <a:ea typeface="SimSun" charset="-122"/>
              </a:rPr>
              <a:t> Les </a:t>
            </a:r>
            <a:r>
              <a:rPr lang="fr-FR" altLang="zh-CN" sz="2000" dirty="0">
                <a:latin typeface="Calibri" pitchFamily="34" charset="0"/>
                <a:ea typeface="SimSun" charset="-122"/>
              </a:rPr>
              <a:t>décisions du gouvernement central bénéficieront de connaissances traditionnelles et locales des écosystèmes.</a:t>
            </a:r>
          </a:p>
          <a:p>
            <a:pPr algn="l">
              <a:buFont typeface="Wingdings" pitchFamily="2" charset="2"/>
              <a:buChar char="§"/>
            </a:pPr>
            <a:r>
              <a:rPr lang="fr-FR" altLang="zh-CN" sz="2000" dirty="0" smtClean="0">
                <a:latin typeface="Calibri" pitchFamily="34" charset="0"/>
                <a:ea typeface="SimSun" charset="-122"/>
              </a:rPr>
              <a:t> Les </a:t>
            </a:r>
            <a:r>
              <a:rPr lang="fr-FR" altLang="zh-CN" sz="2000" dirty="0">
                <a:latin typeface="Calibri" pitchFamily="34" charset="0"/>
                <a:ea typeface="SimSun" charset="-122"/>
              </a:rPr>
              <a:t>avantages des BSE sont mieux identifiés et évalués en fonction de leur importance pour les utilisateurs directs (par exemple, les collectivités locales ...)</a:t>
            </a:r>
            <a:endParaRPr lang="en-US" sz="2000" dirty="0">
              <a:latin typeface="Calibri" pitchFamily="34" charset="0"/>
            </a:endParaRPr>
          </a:p>
        </p:txBody>
      </p:sp>
      <p:sp>
        <p:nvSpPr>
          <p:cNvPr id="57354" name="Rectangle 53"/>
          <p:cNvSpPr>
            <a:spLocks noChangeArrowheads="1"/>
          </p:cNvSpPr>
          <p:nvPr/>
        </p:nvSpPr>
        <p:spPr bwMode="auto">
          <a:xfrm>
            <a:off x="2565400" y="3378199"/>
            <a:ext cx="6284913" cy="270192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Char char="§"/>
            </a:pPr>
            <a:r>
              <a:rPr lang="fr-FR" altLang="zh-CN" sz="2000" dirty="0" smtClean="0">
                <a:latin typeface="Calibri" pitchFamily="34" charset="0"/>
                <a:ea typeface="SimSun" charset="-122"/>
              </a:rPr>
              <a:t> Adopter </a:t>
            </a:r>
            <a:r>
              <a:rPr lang="fr-FR" altLang="zh-CN" sz="2000" dirty="0">
                <a:latin typeface="Calibri" pitchFamily="34" charset="0"/>
                <a:ea typeface="SimSun" charset="-122"/>
              </a:rPr>
              <a:t>lorsque c’est possible une </a:t>
            </a:r>
            <a:r>
              <a:rPr lang="fr-FR" altLang="zh-CN" sz="2000" u="sng" dirty="0" smtClean="0">
                <a:latin typeface="Calibri" pitchFamily="34" charset="0"/>
                <a:ea typeface="SimSun" charset="-122"/>
              </a:rPr>
              <a:t>approche communautaire</a:t>
            </a:r>
            <a:r>
              <a:rPr lang="fr-FR" altLang="zh-CN" sz="2000" dirty="0" smtClean="0">
                <a:latin typeface="Calibri" pitchFamily="34" charset="0"/>
                <a:ea typeface="SimSun" charset="-122"/>
              </a:rPr>
              <a:t> concernant la gestion </a:t>
            </a:r>
            <a:r>
              <a:rPr lang="fr-FR" altLang="zh-CN" sz="2000" dirty="0">
                <a:latin typeface="Calibri" pitchFamily="34" charset="0"/>
                <a:ea typeface="SimSun" charset="-122"/>
              </a:rPr>
              <a:t>des ressources naturelles (GCRN);</a:t>
            </a:r>
          </a:p>
          <a:p>
            <a:pPr algn="l">
              <a:buFont typeface="Wingdings" pitchFamily="2" charset="2"/>
              <a:buChar char="§"/>
            </a:pPr>
            <a:r>
              <a:rPr lang="fr-FR" altLang="zh-CN" sz="2000" dirty="0" smtClean="0">
                <a:latin typeface="Calibri" pitchFamily="34" charset="0"/>
                <a:ea typeface="SimSun" charset="-122"/>
              </a:rPr>
              <a:t> Adopter un </a:t>
            </a:r>
            <a:r>
              <a:rPr lang="fr-FR" altLang="zh-CN" sz="2000" u="sng" dirty="0">
                <a:latin typeface="Calibri" pitchFamily="34" charset="0"/>
                <a:ea typeface="SimSun" charset="-122"/>
              </a:rPr>
              <a:t>dialogue dans les deux sens</a:t>
            </a:r>
            <a:r>
              <a:rPr lang="fr-FR" altLang="zh-CN" sz="2000" dirty="0">
                <a:latin typeface="Calibri" pitchFamily="34" charset="0"/>
                <a:ea typeface="SimSun" charset="-122"/>
              </a:rPr>
              <a:t>: </a:t>
            </a:r>
            <a:r>
              <a:rPr lang="fr-FR" altLang="zh-CN" sz="2000" i="1" u="sng" dirty="0" err="1">
                <a:latin typeface="Calibri" pitchFamily="34" charset="0"/>
                <a:ea typeface="SimSun" charset="-122"/>
              </a:rPr>
              <a:t>bottom</a:t>
            </a:r>
            <a:r>
              <a:rPr lang="fr-FR" altLang="zh-CN" sz="2000" i="1" u="sng" dirty="0">
                <a:latin typeface="Calibri" pitchFamily="34" charset="0"/>
                <a:ea typeface="SimSun" charset="-122"/>
              </a:rPr>
              <a:t>-up</a:t>
            </a:r>
            <a:r>
              <a:rPr lang="fr-FR" altLang="zh-CN" sz="2000" dirty="0">
                <a:latin typeface="Calibri" pitchFamily="34" charset="0"/>
                <a:ea typeface="SimSun" charset="-122"/>
              </a:rPr>
              <a:t> et une approche </a:t>
            </a:r>
            <a:r>
              <a:rPr lang="fr-FR" altLang="zh-CN" sz="2000" i="1" u="sng" dirty="0">
                <a:latin typeface="Calibri" pitchFamily="34" charset="0"/>
                <a:ea typeface="SimSun" charset="-122"/>
              </a:rPr>
              <a:t>top-dow</a:t>
            </a:r>
            <a:r>
              <a:rPr lang="fr-FR" altLang="zh-CN" sz="2000" u="sng" dirty="0">
                <a:latin typeface="Calibri" pitchFamily="34" charset="0"/>
                <a:ea typeface="SimSun" charset="-122"/>
              </a:rPr>
              <a:t>n</a:t>
            </a:r>
            <a:r>
              <a:rPr lang="fr-FR" altLang="zh-CN" sz="2000" dirty="0">
                <a:latin typeface="Calibri" pitchFamily="34" charset="0"/>
                <a:ea typeface="SimSun" charset="-122"/>
              </a:rPr>
              <a:t> dans l'élaboration des politiques (planification participative);</a:t>
            </a:r>
          </a:p>
          <a:p>
            <a:pPr algn="l">
              <a:buFont typeface="Wingdings" pitchFamily="2" charset="2"/>
              <a:buChar char="§"/>
            </a:pPr>
            <a:r>
              <a:rPr lang="fr-FR" altLang="zh-CN" sz="2000" u="sng" dirty="0" smtClean="0">
                <a:latin typeface="Calibri" pitchFamily="34" charset="0"/>
                <a:ea typeface="SimSun" charset="-122"/>
              </a:rPr>
              <a:t> Inviter et prendre </a:t>
            </a:r>
            <a:r>
              <a:rPr lang="fr-FR" altLang="zh-CN" sz="2000" u="sng" dirty="0">
                <a:latin typeface="Calibri" pitchFamily="34" charset="0"/>
                <a:ea typeface="SimSun" charset="-122"/>
              </a:rPr>
              <a:t>en compte toutes les parties </a:t>
            </a:r>
            <a:r>
              <a:rPr lang="fr-FR" altLang="zh-CN" sz="2000" dirty="0">
                <a:latin typeface="Calibri" pitchFamily="34" charset="0"/>
                <a:ea typeface="SimSun" charset="-122"/>
              </a:rPr>
              <a:t>prenantes (avec une attention particulière aux groupes pauvres et vulnérables).</a:t>
            </a:r>
            <a:endParaRPr lang="en-US" sz="2000" dirty="0">
              <a:latin typeface="Calibri" pitchFamily="34" charset="0"/>
            </a:endParaRPr>
          </a:p>
        </p:txBody>
      </p:sp>
      <p:grpSp>
        <p:nvGrpSpPr>
          <p:cNvPr id="2" name="Group 64"/>
          <p:cNvGrpSpPr>
            <a:grpSpLocks/>
          </p:cNvGrpSpPr>
          <p:nvPr/>
        </p:nvGrpSpPr>
        <p:grpSpPr bwMode="auto">
          <a:xfrm>
            <a:off x="1422400" y="1409700"/>
            <a:ext cx="1133475" cy="2547938"/>
            <a:chOff x="896" y="888"/>
            <a:chExt cx="714" cy="1605"/>
          </a:xfrm>
        </p:grpSpPr>
        <p:sp>
          <p:nvSpPr>
            <p:cNvPr id="57360" name="Rectangle 65"/>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b="1">
                  <a:latin typeface="Calibri" pitchFamily="34" charset="0"/>
                </a:rPr>
                <a:t>Comment</a:t>
              </a:r>
              <a:r>
                <a:rPr lang="en-US" sz="2000" b="1">
                  <a:latin typeface="Calibri" pitchFamily="34" charset="0"/>
                </a:rPr>
                <a:t>?</a:t>
              </a:r>
            </a:p>
          </p:txBody>
        </p:sp>
        <p:sp>
          <p:nvSpPr>
            <p:cNvPr id="57361" name="Rectangle 66"/>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en-US" sz="1600" b="1">
                  <a:latin typeface="Calibri" pitchFamily="34" charset="0"/>
                </a:rPr>
                <a:t>Pourquoi?</a:t>
              </a:r>
            </a:p>
          </p:txBody>
        </p:sp>
        <p:sp>
          <p:nvSpPr>
            <p:cNvPr id="57362" name="AutoShape 67"/>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57363" name="AutoShape 68"/>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5735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735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57358" name="Text Box 7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a:t>
            </a:r>
          </a:p>
        </p:txBody>
      </p:sp>
      <p:sp>
        <p:nvSpPr>
          <p:cNvPr id="57359"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19"/>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8371"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58372" name="Text Box 14"/>
          <p:cNvSpPr txBox="1">
            <a:spLocks noChangeArrowheads="1"/>
          </p:cNvSpPr>
          <p:nvPr/>
        </p:nvSpPr>
        <p:spPr bwMode="auto">
          <a:xfrm>
            <a:off x="558800" y="825500"/>
            <a:ext cx="720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i="1">
                <a:solidFill>
                  <a:srgbClr val="545336"/>
                </a:solidFill>
                <a:latin typeface="Calibri" pitchFamily="34" charset="0"/>
              </a:rPr>
              <a:t>Limites de la planification décentralisée (Bolivie, Ghana, Tanzanie)</a:t>
            </a:r>
            <a:r>
              <a:rPr lang="en-US" b="1" i="1"/>
              <a:t> </a:t>
            </a:r>
          </a:p>
        </p:txBody>
      </p:sp>
      <p:sp>
        <p:nvSpPr>
          <p:cNvPr id="58373"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8374"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8375" name="Text Box 18"/>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58376" name="Text Box 13"/>
          <p:cNvSpPr txBox="1">
            <a:spLocks noChangeArrowheads="1"/>
          </p:cNvSpPr>
          <p:nvPr/>
        </p:nvSpPr>
        <p:spPr bwMode="auto">
          <a:xfrm>
            <a:off x="5338763" y="5891213"/>
            <a:ext cx="273526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1200" i="1">
                <a:latin typeface="Calibri" pitchFamily="34" charset="0"/>
              </a:rPr>
              <a:t>Source: </a:t>
            </a:r>
            <a:r>
              <a:rPr lang="en-US" altLang="zh-CN" sz="1200" i="1">
                <a:latin typeface="Calibri" pitchFamily="34" charset="0"/>
                <a:ea typeface="SimSun" charset="-122"/>
              </a:rPr>
              <a:t>OECD 2001</a:t>
            </a:r>
            <a:endParaRPr lang="en-US" sz="1200" i="1">
              <a:latin typeface="Calibri" pitchFamily="34" charset="0"/>
            </a:endParaRPr>
          </a:p>
        </p:txBody>
      </p:sp>
      <p:sp>
        <p:nvSpPr>
          <p:cNvPr id="58377" name="Text Box 14"/>
          <p:cNvSpPr txBox="1">
            <a:spLocks noChangeArrowheads="1"/>
          </p:cNvSpPr>
          <p:nvPr/>
        </p:nvSpPr>
        <p:spPr bwMode="auto">
          <a:xfrm rot="5400000">
            <a:off x="6017419" y="2758282"/>
            <a:ext cx="5086350" cy="519112"/>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
        <p:nvSpPr>
          <p:cNvPr id="58378" name="Text Box 18"/>
          <p:cNvSpPr txBox="1">
            <a:spLocks noChangeArrowheads="1"/>
          </p:cNvSpPr>
          <p:nvPr/>
        </p:nvSpPr>
        <p:spPr bwMode="auto">
          <a:xfrm>
            <a:off x="692150" y="1244600"/>
            <a:ext cx="6691313"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a:latin typeface="Calibri" pitchFamily="34" charset="0"/>
              </a:rPr>
              <a:t>Dans de nombreux pays, il existe des cadres de planification stratégique aux niveaux provincial et de district, tels que les plans de district d'action environnemental et Agendas 21 locaux. En vertu de la décentralisation, les districts et les municipalités délèguent de plus en plus de responsabilités pour le développement durable. Ils sont tenus de préparer et de mettre en œuvre les stratégies et plans de développement par des processus participatifs, comme en Bolivie. Toutefois, les compétences et les méthodes pour réaliser une planification participative décentralisée sont souvent absents ou faibles, et les moyens financiers pour mettre en œuvre les plans sont insuffisantes. Souvent, ces plans doivent être retransmis plus haut pour l'harmonisation et l'approbation aux niveaux régional et national, comme dans le cas du Ghana et de la Tanzanie.</a:t>
            </a:r>
            <a:endParaRPr lang="en-US" altLang="zh-CN" sz="2000">
              <a:latin typeface="Calibri" pitchFamily="34" charset="0"/>
              <a:ea typeface="SimSun" charset="-122"/>
            </a:endParaRPr>
          </a:p>
        </p:txBody>
      </p:sp>
      <p:sp>
        <p:nvSpPr>
          <p:cNvPr id="5837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5838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8381" name="Text Box 2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2/2</a:t>
            </a:r>
          </a:p>
        </p:txBody>
      </p:sp>
      <p:sp>
        <p:nvSpPr>
          <p:cNvPr id="58382" name="Text Box 24"/>
          <p:cNvSpPr txBox="1">
            <a:spLocks noChangeArrowheads="1"/>
          </p:cNvSpPr>
          <p:nvPr/>
        </p:nvSpPr>
        <p:spPr bwMode="auto">
          <a:xfrm>
            <a:off x="2743200" y="0"/>
            <a:ext cx="3727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58383" name="Text Box 25">
            <a:hlinkClick r:id="rId5" action="ppaction://hlinksldjump"/>
          </p:cNvPr>
          <p:cNvSpPr txBox="1">
            <a:spLocks noChangeArrowheads="1"/>
          </p:cNvSpPr>
          <p:nvPr/>
        </p:nvSpPr>
        <p:spPr bwMode="auto">
          <a:xfrm>
            <a:off x="4789488" y="263525"/>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58384" name="Text Box 26">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9"/>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59395"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9396"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59397"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59398"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59399"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59400" name="Text Box 11"/>
          <p:cNvSpPr txBox="1">
            <a:spLocks noChangeArrowheads="1"/>
          </p:cNvSpPr>
          <p:nvPr/>
        </p:nvSpPr>
        <p:spPr bwMode="auto">
          <a:xfrm>
            <a:off x="2252663" y="298450"/>
            <a:ext cx="6048375" cy="82867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Avantages</a:t>
            </a:r>
            <a:r>
              <a:rPr lang="en-US" sz="2400" b="1">
                <a:solidFill>
                  <a:srgbClr val="993300"/>
                </a:solidFill>
              </a:rPr>
              <a:t> d’une planification intégrée/inclusive de BSE</a:t>
            </a:r>
          </a:p>
        </p:txBody>
      </p:sp>
      <p:sp>
        <p:nvSpPr>
          <p:cNvPr id="59401" name="Rectangle 13"/>
          <p:cNvSpPr>
            <a:spLocks noChangeArrowheads="1"/>
          </p:cNvSpPr>
          <p:nvPr/>
        </p:nvSpPr>
        <p:spPr bwMode="auto">
          <a:xfrm>
            <a:off x="1547813" y="1176338"/>
            <a:ext cx="7412037" cy="4543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altLang="zh-CN" sz="2000" dirty="0">
                <a:latin typeface="Calibri" pitchFamily="34" charset="0"/>
                <a:ea typeface="SimSun" charset="-122"/>
              </a:rPr>
              <a:t> Augmentation du niveau de succès et du </a:t>
            </a:r>
            <a:r>
              <a:rPr lang="fr-FR" altLang="zh-CN" sz="2000" u="sng" dirty="0">
                <a:latin typeface="Calibri" pitchFamily="34" charset="0"/>
                <a:ea typeface="SimSun" charset="-122"/>
              </a:rPr>
              <a:t>sentiment d’appropriation </a:t>
            </a:r>
            <a:r>
              <a:rPr lang="fr-FR" altLang="zh-CN" sz="2000" dirty="0">
                <a:latin typeface="Calibri" pitchFamily="34" charset="0"/>
                <a:ea typeface="SimSun" charset="-122"/>
              </a:rPr>
              <a:t>des politiques et des plans;</a:t>
            </a:r>
          </a:p>
          <a:p>
            <a:pPr algn="l">
              <a:buFont typeface="Wingdings" pitchFamily="2" charset="2"/>
              <a:buChar char="§"/>
            </a:pPr>
            <a:r>
              <a:rPr lang="fr-FR" altLang="zh-CN" sz="2000" dirty="0">
                <a:latin typeface="Calibri" pitchFamily="34" charset="0"/>
                <a:ea typeface="SimSun" charset="-122"/>
              </a:rPr>
              <a:t>  Contribution à la </a:t>
            </a:r>
            <a:r>
              <a:rPr lang="fr-FR" altLang="zh-CN" sz="2000" u="sng" dirty="0">
                <a:latin typeface="Calibri" pitchFamily="34" charset="0"/>
                <a:ea typeface="SimSun" charset="-122"/>
              </a:rPr>
              <a:t>bonne gouvernance </a:t>
            </a:r>
            <a:r>
              <a:rPr lang="fr-FR" altLang="zh-CN" sz="2000" dirty="0">
                <a:latin typeface="Calibri" pitchFamily="34" charset="0"/>
                <a:ea typeface="SimSun" charset="-122"/>
              </a:rPr>
              <a:t>(réponse aux besoins des citoyens) en impliquant les parties prenantes;</a:t>
            </a:r>
          </a:p>
          <a:p>
            <a:pPr algn="l">
              <a:buFont typeface="Wingdings" pitchFamily="2" charset="2"/>
              <a:buChar char="§"/>
            </a:pPr>
            <a:r>
              <a:rPr lang="fr-FR" altLang="zh-CN" sz="2000" dirty="0">
                <a:latin typeface="Calibri" pitchFamily="34" charset="0"/>
                <a:ea typeface="SimSun" charset="-122"/>
              </a:rPr>
              <a:t>  Amélioration de la </a:t>
            </a:r>
            <a:r>
              <a:rPr lang="fr-FR" altLang="zh-CN" sz="2000" u="sng" dirty="0">
                <a:latin typeface="Calibri" pitchFamily="34" charset="0"/>
                <a:ea typeface="SimSun" charset="-122"/>
              </a:rPr>
              <a:t>considération des </a:t>
            </a:r>
            <a:r>
              <a:rPr lang="fr-FR" altLang="zh-CN" sz="2000" u="sng" dirty="0" smtClean="0">
                <a:latin typeface="Calibri" pitchFamily="34" charset="0"/>
                <a:ea typeface="SimSun" charset="-122"/>
              </a:rPr>
              <a:t>groupes vulnérables</a:t>
            </a:r>
            <a:r>
              <a:rPr lang="fr-FR" altLang="zh-CN" sz="2000" dirty="0" smtClean="0">
                <a:latin typeface="Calibri" pitchFamily="34" charset="0"/>
                <a:ea typeface="SimSun" charset="-122"/>
              </a:rPr>
              <a:t>, des femmes, </a:t>
            </a:r>
            <a:r>
              <a:rPr lang="fr-FR" altLang="zh-CN" sz="2000" dirty="0">
                <a:latin typeface="Calibri" pitchFamily="34" charset="0"/>
                <a:ea typeface="SimSun" charset="-122"/>
              </a:rPr>
              <a:t>autochtones et leur rôle dans l'environnement;</a:t>
            </a:r>
          </a:p>
          <a:p>
            <a:pPr algn="l">
              <a:buFont typeface="Wingdings" pitchFamily="2" charset="2"/>
              <a:buChar char="§"/>
            </a:pPr>
            <a:r>
              <a:rPr lang="fr-FR" altLang="zh-CN" sz="2000" dirty="0">
                <a:latin typeface="Calibri" pitchFamily="34" charset="0"/>
                <a:ea typeface="SimSun" charset="-122"/>
              </a:rPr>
              <a:t>  Réduction des effectifs des institutions du gouvernement central;</a:t>
            </a:r>
          </a:p>
          <a:p>
            <a:pPr algn="l">
              <a:buFont typeface="Wingdings" pitchFamily="2" charset="2"/>
              <a:buChar char="§"/>
            </a:pPr>
            <a:r>
              <a:rPr lang="fr-FR" altLang="zh-CN" sz="2000" dirty="0">
                <a:latin typeface="Calibri" pitchFamily="34" charset="0"/>
                <a:ea typeface="SimSun" charset="-122"/>
              </a:rPr>
              <a:t>  </a:t>
            </a:r>
            <a:r>
              <a:rPr lang="fr-FR" altLang="zh-CN" sz="2000" u="sng" dirty="0">
                <a:latin typeface="Calibri" pitchFamily="34" charset="0"/>
                <a:ea typeface="SimSun" charset="-122"/>
              </a:rPr>
              <a:t>Mise à l'échelle des </a:t>
            </a:r>
            <a:r>
              <a:rPr lang="fr-FR" altLang="zh-CN" sz="2000" u="sng" dirty="0" smtClean="0">
                <a:latin typeface="Calibri" pitchFamily="34" charset="0"/>
                <a:ea typeface="SimSun" charset="-122"/>
              </a:rPr>
              <a:t>expériences réussies </a:t>
            </a:r>
            <a:r>
              <a:rPr lang="fr-FR" altLang="zh-CN" sz="2000" dirty="0">
                <a:latin typeface="Calibri" pitchFamily="34" charset="0"/>
                <a:ea typeface="SimSun" charset="-122"/>
              </a:rPr>
              <a:t>locales </a:t>
            </a:r>
            <a:r>
              <a:rPr lang="fr-FR" altLang="zh-CN" sz="2000" dirty="0" smtClean="0">
                <a:latin typeface="Calibri" pitchFamily="34" charset="0"/>
                <a:ea typeface="SimSun" charset="-122"/>
              </a:rPr>
              <a:t>ou traditionnelles </a:t>
            </a:r>
            <a:r>
              <a:rPr lang="fr-FR" altLang="zh-CN" sz="2000" dirty="0">
                <a:latin typeface="Calibri" pitchFamily="34" charset="0"/>
                <a:ea typeface="SimSun" charset="-122"/>
              </a:rPr>
              <a:t>liées à la gestion des écosystèmes;</a:t>
            </a:r>
          </a:p>
          <a:p>
            <a:pPr algn="l">
              <a:buFont typeface="Wingdings" pitchFamily="2" charset="2"/>
              <a:buChar char="§"/>
            </a:pPr>
            <a:r>
              <a:rPr lang="fr-FR" altLang="zh-CN" sz="2000" dirty="0">
                <a:latin typeface="Calibri" pitchFamily="34" charset="0"/>
                <a:ea typeface="SimSun" charset="-122"/>
              </a:rPr>
              <a:t>  Renforcement de </a:t>
            </a:r>
            <a:r>
              <a:rPr lang="fr-FR" altLang="zh-CN" sz="2000" u="sng" dirty="0">
                <a:latin typeface="Calibri" pitchFamily="34" charset="0"/>
                <a:ea typeface="SimSun" charset="-122"/>
              </a:rPr>
              <a:t>l'intégration et de l'harmonisation des politiques </a:t>
            </a:r>
            <a:r>
              <a:rPr lang="fr-FR" altLang="zh-CN" sz="2000" dirty="0">
                <a:latin typeface="Calibri" pitchFamily="34" charset="0"/>
                <a:ea typeface="SimSun" charset="-122"/>
              </a:rPr>
              <a:t>en termes des BSE;</a:t>
            </a:r>
          </a:p>
          <a:p>
            <a:pPr algn="l">
              <a:buFont typeface="Wingdings" pitchFamily="2" charset="2"/>
              <a:buChar char="§"/>
            </a:pPr>
            <a:r>
              <a:rPr lang="fr-FR" altLang="zh-CN" sz="2000" dirty="0">
                <a:latin typeface="Calibri" pitchFamily="34" charset="0"/>
                <a:ea typeface="SimSun" charset="-122"/>
              </a:rPr>
              <a:t>  Amélioration de la r</a:t>
            </a:r>
            <a:r>
              <a:rPr lang="fr-FR" altLang="zh-CN" sz="2000" u="sng" dirty="0">
                <a:latin typeface="Calibri" pitchFamily="34" charset="0"/>
                <a:ea typeface="SimSun" charset="-122"/>
              </a:rPr>
              <a:t>éflexion stratégique pour les politiques sectorielles</a:t>
            </a:r>
            <a:r>
              <a:rPr lang="fr-FR" altLang="zh-CN" sz="2000" dirty="0">
                <a:latin typeface="Calibri" pitchFamily="34" charset="0"/>
                <a:ea typeface="SimSun" charset="-122"/>
              </a:rPr>
              <a:t>, par l intégration de l'environnement dans les politiques sectorielles et dans le temps/espace;</a:t>
            </a:r>
          </a:p>
          <a:p>
            <a:pPr algn="l">
              <a:buFont typeface="Wingdings" pitchFamily="2" charset="2"/>
              <a:buChar char="§"/>
            </a:pPr>
            <a:r>
              <a:rPr lang="fr-FR" altLang="zh-CN" sz="2000" dirty="0">
                <a:latin typeface="Calibri" pitchFamily="34" charset="0"/>
                <a:ea typeface="SimSun" charset="-122"/>
              </a:rPr>
              <a:t>  </a:t>
            </a:r>
            <a:r>
              <a:rPr lang="fr-FR" altLang="zh-CN" sz="2000" u="sng" dirty="0">
                <a:latin typeface="Calibri" pitchFamily="34" charset="0"/>
                <a:ea typeface="SimSun" charset="-122"/>
              </a:rPr>
              <a:t>Réduction des conflits </a:t>
            </a:r>
            <a:r>
              <a:rPr lang="fr-FR" altLang="zh-CN" sz="2000" dirty="0">
                <a:latin typeface="Calibri" pitchFamily="34" charset="0"/>
                <a:ea typeface="SimSun" charset="-122"/>
              </a:rPr>
              <a:t>entre les parties prenantes.</a:t>
            </a:r>
            <a:endParaRPr lang="en-US" sz="2000" dirty="0">
              <a:latin typeface="Calibri" pitchFamily="34" charset="0"/>
            </a:endParaRPr>
          </a:p>
        </p:txBody>
      </p:sp>
      <p:sp>
        <p:nvSpPr>
          <p:cNvPr id="5940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5940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59404" name="Text Box 2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1/3</a:t>
            </a:r>
          </a:p>
        </p:txBody>
      </p:sp>
      <p:sp>
        <p:nvSpPr>
          <p:cNvPr id="59405"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5"/>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0419"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042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0421"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0422"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60423"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0424" name="Rectangle 11"/>
          <p:cNvSpPr>
            <a:spLocks noChangeArrowheads="1"/>
          </p:cNvSpPr>
          <p:nvPr/>
        </p:nvSpPr>
        <p:spPr bwMode="auto">
          <a:xfrm>
            <a:off x="1547813" y="1381125"/>
            <a:ext cx="7412037" cy="469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000" dirty="0">
                <a:latin typeface="Calibri" pitchFamily="34" charset="0"/>
              </a:rPr>
              <a:t> Création de nouveaux </a:t>
            </a:r>
            <a:r>
              <a:rPr lang="fr-FR" sz="2000" u="sng" dirty="0">
                <a:latin typeface="Calibri" pitchFamily="34" charset="0"/>
              </a:rPr>
              <a:t>forums de dialogue </a:t>
            </a:r>
            <a:r>
              <a:rPr lang="fr-FR" sz="2000" dirty="0">
                <a:latin typeface="Calibri" pitchFamily="34" charset="0"/>
              </a:rPr>
              <a:t>politique pour couvrir les priorités et avantages liés aux BSE; </a:t>
            </a:r>
          </a:p>
          <a:p>
            <a:pPr algn="l">
              <a:buFont typeface="Wingdings" pitchFamily="2" charset="2"/>
              <a:buChar char="§"/>
            </a:pPr>
            <a:r>
              <a:rPr lang="fr-FR" sz="2000" dirty="0">
                <a:latin typeface="Calibri" pitchFamily="34" charset="0"/>
              </a:rPr>
              <a:t> </a:t>
            </a:r>
            <a:r>
              <a:rPr lang="fr-FR" sz="2000" u="sng" dirty="0" smtClean="0">
                <a:latin typeface="Calibri" pitchFamily="34" charset="0"/>
              </a:rPr>
              <a:t>Intégration </a:t>
            </a:r>
            <a:r>
              <a:rPr lang="fr-FR" sz="2000" u="sng" dirty="0">
                <a:latin typeface="Calibri" pitchFamily="34" charset="0"/>
              </a:rPr>
              <a:t>des dimensions environnementales entre les secteurs </a:t>
            </a:r>
            <a:r>
              <a:rPr lang="fr-FR" sz="2000" dirty="0">
                <a:latin typeface="Calibri" pitchFamily="34" charset="0"/>
              </a:rPr>
              <a:t>afin de contribuer à des résultats plus efficaces;</a:t>
            </a:r>
          </a:p>
          <a:p>
            <a:pPr algn="l">
              <a:buFont typeface="Wingdings" pitchFamily="2" charset="2"/>
              <a:buChar char="§"/>
            </a:pPr>
            <a:r>
              <a:rPr lang="fr-FR" sz="2000" dirty="0">
                <a:latin typeface="Calibri" pitchFamily="34" charset="0"/>
              </a:rPr>
              <a:t> </a:t>
            </a:r>
            <a:r>
              <a:rPr lang="fr-FR" sz="2000" u="sng" dirty="0">
                <a:latin typeface="Calibri" pitchFamily="34" charset="0"/>
              </a:rPr>
              <a:t>Amélioration des résultats des programmes d’aide </a:t>
            </a:r>
            <a:r>
              <a:rPr lang="fr-FR" sz="2000" dirty="0">
                <a:latin typeface="Calibri" pitchFamily="34" charset="0"/>
              </a:rPr>
              <a:t>et de leur réussite </a:t>
            </a:r>
            <a:r>
              <a:rPr lang="fr-FR" sz="2000" u="sng" dirty="0">
                <a:latin typeface="Calibri" pitchFamily="34" charset="0"/>
              </a:rPr>
              <a:t>à travers la mise en place de stratégies sectorielles intégrant davantage les dimensions environnementales</a:t>
            </a:r>
            <a:r>
              <a:rPr lang="fr-FR" sz="2000" dirty="0">
                <a:latin typeface="Calibri" pitchFamily="34" charset="0"/>
              </a:rPr>
              <a:t>;</a:t>
            </a:r>
          </a:p>
          <a:p>
            <a:pPr algn="l">
              <a:buFont typeface="Wingdings" pitchFamily="2" charset="2"/>
              <a:buChar char="§"/>
            </a:pPr>
            <a:r>
              <a:rPr lang="fr-FR" sz="2000" dirty="0">
                <a:latin typeface="Calibri" pitchFamily="34" charset="0"/>
              </a:rPr>
              <a:t> </a:t>
            </a:r>
            <a:r>
              <a:rPr lang="fr-FR" sz="2000" u="sng" dirty="0">
                <a:latin typeface="Calibri" pitchFamily="34" charset="0"/>
              </a:rPr>
              <a:t>Saisir la valeur économique des BSE </a:t>
            </a:r>
            <a:r>
              <a:rPr lang="fr-FR" sz="2000" dirty="0">
                <a:latin typeface="Calibri" pitchFamily="34" charset="0"/>
              </a:rPr>
              <a:t>et son rôle envers les secteurs de développement;</a:t>
            </a:r>
          </a:p>
          <a:p>
            <a:pPr algn="l">
              <a:buFont typeface="Wingdings" pitchFamily="2" charset="2"/>
              <a:buChar char="§"/>
            </a:pPr>
            <a:r>
              <a:rPr lang="fr-FR" sz="2000" dirty="0">
                <a:latin typeface="Calibri" pitchFamily="34" charset="0"/>
              </a:rPr>
              <a:t>  Renforcement du </a:t>
            </a:r>
            <a:r>
              <a:rPr lang="fr-FR" sz="2000" u="sng" dirty="0">
                <a:latin typeface="Calibri" pitchFamily="34" charset="0"/>
              </a:rPr>
              <a:t>rôle </a:t>
            </a:r>
            <a:r>
              <a:rPr lang="fr-FR" sz="2000" i="1" u="sng" dirty="0">
                <a:latin typeface="Calibri" pitchFamily="34" charset="0"/>
              </a:rPr>
              <a:t>de </a:t>
            </a:r>
            <a:r>
              <a:rPr lang="fr-FR" sz="2000" i="1" u="sng" dirty="0" smtClean="0">
                <a:latin typeface="Calibri" pitchFamily="34" charset="0"/>
              </a:rPr>
              <a:t>pont </a:t>
            </a:r>
            <a:r>
              <a:rPr lang="fr-FR" sz="2000" u="sng" dirty="0" smtClean="0">
                <a:latin typeface="Calibri" pitchFamily="34" charset="0"/>
              </a:rPr>
              <a:t>du </a:t>
            </a:r>
            <a:r>
              <a:rPr lang="fr-FR" sz="2000" u="sng" dirty="0">
                <a:latin typeface="Calibri" pitchFamily="34" charset="0"/>
              </a:rPr>
              <a:t>Ministère de l'environnement </a:t>
            </a:r>
            <a:r>
              <a:rPr lang="fr-FR" sz="2000" dirty="0">
                <a:latin typeface="Calibri" pitchFamily="34" charset="0"/>
              </a:rPr>
              <a:t>contribuant aux </a:t>
            </a:r>
            <a:r>
              <a:rPr lang="fr-FR" sz="2000" dirty="0" smtClean="0">
                <a:latin typeface="Calibri" pitchFamily="34" charset="0"/>
              </a:rPr>
              <a:t>besoins </a:t>
            </a:r>
            <a:r>
              <a:rPr lang="fr-FR" sz="2000" dirty="0">
                <a:latin typeface="Calibri" pitchFamily="34" charset="0"/>
              </a:rPr>
              <a:t>des différents secteurs;</a:t>
            </a:r>
          </a:p>
          <a:p>
            <a:pPr algn="l">
              <a:buFont typeface="Wingdings" pitchFamily="2" charset="2"/>
              <a:buChar char="§"/>
            </a:pPr>
            <a:r>
              <a:rPr lang="fr-FR" sz="2000" dirty="0">
                <a:latin typeface="Calibri" pitchFamily="34" charset="0"/>
              </a:rPr>
              <a:t>  </a:t>
            </a:r>
            <a:r>
              <a:rPr lang="fr-FR" sz="2000" u="sng" dirty="0">
                <a:latin typeface="Calibri" pitchFamily="34" charset="0"/>
              </a:rPr>
              <a:t>Renforcement des institutions </a:t>
            </a:r>
            <a:r>
              <a:rPr lang="fr-FR" sz="2000" dirty="0" smtClean="0">
                <a:latin typeface="Calibri" pitchFamily="34" charset="0"/>
              </a:rPr>
              <a:t>grâce à une </a:t>
            </a:r>
            <a:r>
              <a:rPr lang="fr-FR" sz="2000" dirty="0">
                <a:latin typeface="Calibri" pitchFamily="34" charset="0"/>
              </a:rPr>
              <a:t>meilleure gouvernance environnementale;</a:t>
            </a:r>
          </a:p>
          <a:p>
            <a:pPr algn="l">
              <a:buFont typeface="Wingdings" pitchFamily="2" charset="2"/>
              <a:buChar char="§"/>
            </a:pPr>
            <a:r>
              <a:rPr lang="fr-FR" sz="2000" dirty="0">
                <a:latin typeface="Calibri" pitchFamily="34" charset="0"/>
              </a:rPr>
              <a:t>   Évaluation de </a:t>
            </a:r>
            <a:r>
              <a:rPr lang="fr-FR" sz="2000" u="sng" dirty="0">
                <a:latin typeface="Calibri" pitchFamily="34" charset="0"/>
              </a:rPr>
              <a:t>scénarios de développement en fonction des </a:t>
            </a:r>
            <a:r>
              <a:rPr lang="fr-FR" sz="2000" dirty="0">
                <a:latin typeface="Calibri" pitchFamily="34" charset="0"/>
              </a:rPr>
              <a:t>opportunités offertes par les </a:t>
            </a:r>
            <a:r>
              <a:rPr lang="fr-FR" sz="2000" u="sng" dirty="0">
                <a:latin typeface="Calibri" pitchFamily="34" charset="0"/>
              </a:rPr>
              <a:t>BSE</a:t>
            </a:r>
            <a:r>
              <a:rPr lang="fr-FR" sz="2000" dirty="0">
                <a:latin typeface="Calibri" pitchFamily="34" charset="0"/>
              </a:rPr>
              <a:t>.</a:t>
            </a:r>
            <a:endParaRPr lang="en-US" sz="2000" dirty="0">
              <a:latin typeface="Calibri" pitchFamily="34" charset="0"/>
            </a:endParaRPr>
          </a:p>
        </p:txBody>
      </p:sp>
      <p:sp>
        <p:nvSpPr>
          <p:cNvPr id="60425" name="Text Box 11"/>
          <p:cNvSpPr txBox="1">
            <a:spLocks noChangeArrowheads="1"/>
          </p:cNvSpPr>
          <p:nvPr/>
        </p:nvSpPr>
        <p:spPr bwMode="auto">
          <a:xfrm>
            <a:off x="2252663" y="298450"/>
            <a:ext cx="6048375" cy="82867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Avantages d’une planification intégrée/inclusive de BSE (Suite 2)</a:t>
            </a:r>
          </a:p>
        </p:txBody>
      </p:sp>
      <p:sp>
        <p:nvSpPr>
          <p:cNvPr id="6042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6042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60428" name="Text Box 2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2/3</a:t>
            </a:r>
          </a:p>
        </p:txBody>
      </p:sp>
      <p:sp>
        <p:nvSpPr>
          <p:cNvPr id="60429"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1"/>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1443"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1444"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1445"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1446"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61447"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1448" name="Rectangle 13"/>
          <p:cNvSpPr>
            <a:spLocks noChangeArrowheads="1"/>
          </p:cNvSpPr>
          <p:nvPr/>
        </p:nvSpPr>
        <p:spPr bwMode="auto">
          <a:xfrm>
            <a:off x="1587500" y="1198563"/>
            <a:ext cx="7556500" cy="488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000" dirty="0">
                <a:latin typeface="Calibri" pitchFamily="34" charset="0"/>
                <a:cs typeface="Calibri" pitchFamily="34" charset="0"/>
              </a:rPr>
              <a:t> </a:t>
            </a:r>
            <a:r>
              <a:rPr lang="fr-FR" sz="2000" dirty="0" smtClean="0">
                <a:latin typeface="Calibri" pitchFamily="34" charset="0"/>
                <a:cs typeface="Calibri" pitchFamily="34" charset="0"/>
              </a:rPr>
              <a:t>Élever le </a:t>
            </a:r>
            <a:r>
              <a:rPr lang="fr-FR" sz="2000" dirty="0">
                <a:latin typeface="Calibri" pitchFamily="34" charset="0"/>
                <a:cs typeface="Calibri" pitchFamily="34" charset="0"/>
              </a:rPr>
              <a:t>rôle des </a:t>
            </a:r>
            <a:r>
              <a:rPr lang="fr-FR" sz="2000" u="sng" dirty="0">
                <a:latin typeface="Calibri" pitchFamily="34" charset="0"/>
                <a:cs typeface="Calibri" pitchFamily="34" charset="0"/>
              </a:rPr>
              <a:t>dimensions </a:t>
            </a:r>
            <a:r>
              <a:rPr lang="fr-FR" sz="2000" u="sng" dirty="0" smtClean="0">
                <a:latin typeface="Calibri" pitchFamily="34" charset="0"/>
                <a:cs typeface="Calibri" pitchFamily="34" charset="0"/>
              </a:rPr>
              <a:t>environnementales dans les dialogues de politiques nationales</a:t>
            </a:r>
            <a:r>
              <a:rPr lang="fr-FR" sz="2000" dirty="0" smtClean="0">
                <a:latin typeface="Calibri" pitchFamily="34" charset="0"/>
                <a:cs typeface="Calibri" pitchFamily="34" charset="0"/>
              </a:rPr>
              <a:t>; </a:t>
            </a:r>
          </a:p>
          <a:p>
            <a:pPr algn="l">
              <a:buFont typeface="Wingdings" pitchFamily="2" charset="2"/>
              <a:buChar char="§"/>
            </a:pPr>
            <a:r>
              <a:rPr lang="fr-FR" sz="2000" dirty="0" smtClean="0">
                <a:latin typeface="Calibri" pitchFamily="34" charset="0"/>
                <a:cs typeface="Calibri" pitchFamily="34" charset="0"/>
              </a:rPr>
              <a:t> BSE contribuent </a:t>
            </a:r>
            <a:r>
              <a:rPr lang="fr-FR" sz="2000" dirty="0">
                <a:latin typeface="Calibri" pitchFamily="34" charset="0"/>
                <a:cs typeface="Calibri" pitchFamily="34" charset="0"/>
              </a:rPr>
              <a:t>d'une manière proactive aux </a:t>
            </a:r>
            <a:r>
              <a:rPr lang="fr-FR" sz="2000" dirty="0" smtClean="0">
                <a:latin typeface="Calibri" pitchFamily="34" charset="0"/>
                <a:cs typeface="Calibri" pitchFamily="34" charset="0"/>
              </a:rPr>
              <a:t>objectifs des politiques;</a:t>
            </a:r>
            <a:endParaRPr lang="fr-FR" sz="2000" dirty="0">
              <a:latin typeface="Calibri" pitchFamily="34" charset="0"/>
              <a:cs typeface="Calibri" pitchFamily="34" charset="0"/>
            </a:endParaRPr>
          </a:p>
          <a:p>
            <a:pPr algn="l">
              <a:buFont typeface="Wingdings" pitchFamily="2" charset="2"/>
              <a:buChar char="§"/>
            </a:pPr>
            <a:r>
              <a:rPr lang="fr-FR" sz="2000" dirty="0">
                <a:latin typeface="Calibri" pitchFamily="34" charset="0"/>
                <a:cs typeface="Calibri" pitchFamily="34" charset="0"/>
              </a:rPr>
              <a:t> </a:t>
            </a:r>
            <a:r>
              <a:rPr lang="fr-FR" sz="2000" u="sng" dirty="0">
                <a:latin typeface="Calibri" pitchFamily="34" charset="0"/>
                <a:cs typeface="Calibri" pitchFamily="34" charset="0"/>
              </a:rPr>
              <a:t>Augmentation des mesures proactives </a:t>
            </a:r>
            <a:r>
              <a:rPr lang="fr-FR" sz="2000" dirty="0">
                <a:latin typeface="Calibri" pitchFamily="34" charset="0"/>
                <a:cs typeface="Calibri" pitchFamily="34" charset="0"/>
              </a:rPr>
              <a:t>pour évaluer et intégrer les avantages et le rôle des BSE;</a:t>
            </a:r>
          </a:p>
          <a:p>
            <a:pPr algn="l">
              <a:buFont typeface="Wingdings" pitchFamily="2" charset="2"/>
              <a:buChar char="§"/>
            </a:pPr>
            <a:r>
              <a:rPr lang="fr-FR" sz="2000" dirty="0">
                <a:latin typeface="Calibri" pitchFamily="34" charset="0"/>
                <a:cs typeface="Calibri" pitchFamily="34" charset="0"/>
              </a:rPr>
              <a:t> </a:t>
            </a:r>
            <a:r>
              <a:rPr lang="fr-FR" sz="2000" u="sng" dirty="0">
                <a:latin typeface="Calibri" pitchFamily="34" charset="0"/>
                <a:cs typeface="Calibri" pitchFamily="34" charset="0"/>
              </a:rPr>
              <a:t>Réduction des coûts socio-économiques </a:t>
            </a:r>
            <a:r>
              <a:rPr lang="fr-FR" sz="2000" dirty="0">
                <a:latin typeface="Calibri" pitchFamily="34" charset="0"/>
                <a:cs typeface="Calibri" pitchFamily="34" charset="0"/>
              </a:rPr>
              <a:t>du développement;</a:t>
            </a:r>
          </a:p>
          <a:p>
            <a:pPr algn="l">
              <a:buFont typeface="Wingdings" pitchFamily="2" charset="2"/>
              <a:buChar char="§"/>
            </a:pPr>
            <a:r>
              <a:rPr lang="fr-FR" sz="2000" dirty="0">
                <a:latin typeface="Calibri" pitchFamily="34" charset="0"/>
                <a:cs typeface="Calibri" pitchFamily="34" charset="0"/>
              </a:rPr>
              <a:t> </a:t>
            </a:r>
            <a:r>
              <a:rPr lang="fr-FR" sz="2000" dirty="0" smtClean="0">
                <a:latin typeface="Calibri" pitchFamily="34" charset="0"/>
                <a:cs typeface="Calibri" pitchFamily="34" charset="0"/>
              </a:rPr>
              <a:t>Meilleure compréhension </a:t>
            </a:r>
            <a:r>
              <a:rPr lang="fr-FR" sz="2000" dirty="0">
                <a:latin typeface="Calibri" pitchFamily="34" charset="0"/>
                <a:cs typeface="Calibri" pitchFamily="34" charset="0"/>
              </a:rPr>
              <a:t>de l'interdépendance des secteurs par rapport aux BSE </a:t>
            </a:r>
            <a:r>
              <a:rPr lang="fr-FR" sz="2000" dirty="0" smtClean="0">
                <a:latin typeface="Calibri" pitchFamily="34" charset="0"/>
                <a:cs typeface="Calibri" pitchFamily="34" charset="0"/>
              </a:rPr>
              <a:t>communément partagés</a:t>
            </a:r>
            <a:r>
              <a:rPr lang="fr-FR" sz="2000" dirty="0">
                <a:latin typeface="Calibri" pitchFamily="34" charset="0"/>
                <a:cs typeface="Calibri" pitchFamily="34" charset="0"/>
              </a:rPr>
              <a:t>;</a:t>
            </a:r>
          </a:p>
          <a:p>
            <a:pPr algn="l">
              <a:buFont typeface="Wingdings" pitchFamily="2" charset="2"/>
              <a:buChar char="§"/>
            </a:pPr>
            <a:r>
              <a:rPr lang="fr-FR" sz="2000" dirty="0">
                <a:latin typeface="Calibri" pitchFamily="34" charset="0"/>
                <a:cs typeface="Calibri" pitchFamily="34" charset="0"/>
              </a:rPr>
              <a:t> Identification des sources de revenu novatrices liées aux BSE;</a:t>
            </a:r>
          </a:p>
          <a:p>
            <a:pPr algn="l">
              <a:buFont typeface="Wingdings" pitchFamily="2" charset="2"/>
              <a:buChar char="§"/>
            </a:pPr>
            <a:r>
              <a:rPr lang="fr-FR" sz="2000" dirty="0">
                <a:latin typeface="Calibri" pitchFamily="34" charset="0"/>
                <a:cs typeface="Calibri" pitchFamily="34" charset="0"/>
              </a:rPr>
              <a:t> </a:t>
            </a:r>
            <a:r>
              <a:rPr lang="fr-FR" sz="2000" u="sng" dirty="0">
                <a:latin typeface="Calibri" pitchFamily="34" charset="0"/>
                <a:cs typeface="Calibri" pitchFamily="34" charset="0"/>
              </a:rPr>
              <a:t>Réduction du risque de conflits entre les parties prenantes</a:t>
            </a:r>
            <a:r>
              <a:rPr lang="fr-FR" sz="2000" dirty="0">
                <a:latin typeface="Calibri" pitchFamily="34" charset="0"/>
                <a:cs typeface="Calibri" pitchFamily="34" charset="0"/>
              </a:rPr>
              <a:t>, en associant systématiquement les communautés vulnérables dans le développement des stratégies contre la pauvreté;</a:t>
            </a:r>
          </a:p>
          <a:p>
            <a:pPr algn="l">
              <a:buFont typeface="Wingdings" pitchFamily="2" charset="2"/>
              <a:buChar char="§"/>
            </a:pPr>
            <a:r>
              <a:rPr lang="fr-FR" sz="2000" dirty="0">
                <a:latin typeface="Calibri" pitchFamily="34" charset="0"/>
                <a:cs typeface="Calibri" pitchFamily="34" charset="0"/>
              </a:rPr>
              <a:t> Renforcement de la </a:t>
            </a:r>
            <a:r>
              <a:rPr lang="fr-FR" sz="2000" u="sng" dirty="0">
                <a:latin typeface="Calibri" pitchFamily="34" charset="0"/>
                <a:cs typeface="Calibri" pitchFamily="34" charset="0"/>
              </a:rPr>
              <a:t>résilience des écosystèmes </a:t>
            </a:r>
            <a:r>
              <a:rPr lang="fr-FR" sz="2000" dirty="0">
                <a:latin typeface="Calibri" pitchFamily="34" charset="0"/>
                <a:cs typeface="Calibri" pitchFamily="34" charset="0"/>
              </a:rPr>
              <a:t>et </a:t>
            </a:r>
            <a:r>
              <a:rPr lang="fr-FR" sz="2000" dirty="0" smtClean="0">
                <a:latin typeface="Calibri" pitchFamily="34" charset="0"/>
                <a:cs typeface="Calibri" pitchFamily="34" charset="0"/>
              </a:rPr>
              <a:t>donc de </a:t>
            </a:r>
            <a:r>
              <a:rPr lang="fr-FR" sz="2000" dirty="0">
                <a:latin typeface="Calibri" pitchFamily="34" charset="0"/>
                <a:cs typeface="Calibri" pitchFamily="34" charset="0"/>
              </a:rPr>
              <a:t>la capacité des populations vulnérables à faire face aux catastrophes naturelles;</a:t>
            </a:r>
          </a:p>
          <a:p>
            <a:pPr algn="l">
              <a:buFont typeface="Wingdings" pitchFamily="2" charset="2"/>
              <a:buChar char="§"/>
            </a:pPr>
            <a:r>
              <a:rPr lang="fr-FR" sz="2000" dirty="0">
                <a:latin typeface="Calibri" pitchFamily="34" charset="0"/>
                <a:cs typeface="Calibri" pitchFamily="34" charset="0"/>
              </a:rPr>
              <a:t> Renforcement de la </a:t>
            </a:r>
            <a:r>
              <a:rPr lang="fr-FR" sz="2000" u="sng" dirty="0">
                <a:latin typeface="Calibri" pitchFamily="34" charset="0"/>
                <a:cs typeface="Calibri" pitchFamily="34" charset="0"/>
              </a:rPr>
              <a:t>coordination </a:t>
            </a:r>
            <a:r>
              <a:rPr lang="fr-FR" sz="2000" u="sng" dirty="0" smtClean="0">
                <a:latin typeface="Calibri" pitchFamily="34" charset="0"/>
                <a:cs typeface="Calibri" pitchFamily="34" charset="0"/>
              </a:rPr>
              <a:t>entre les bailleurs </a:t>
            </a:r>
            <a:r>
              <a:rPr lang="fr-FR" sz="2000" u="sng" dirty="0">
                <a:latin typeface="Calibri" pitchFamily="34" charset="0"/>
                <a:cs typeface="Calibri" pitchFamily="34" charset="0"/>
              </a:rPr>
              <a:t>de fonds </a:t>
            </a:r>
            <a:r>
              <a:rPr lang="fr-FR" sz="2000" dirty="0">
                <a:latin typeface="Calibri" pitchFamily="34" charset="0"/>
                <a:cs typeface="Calibri" pitchFamily="34" charset="0"/>
              </a:rPr>
              <a:t>portant sur </a:t>
            </a:r>
            <a:r>
              <a:rPr lang="fr-FR" sz="2000" dirty="0" smtClean="0">
                <a:latin typeface="Calibri" pitchFamily="34" charset="0"/>
                <a:cs typeface="Calibri" pitchFamily="34" charset="0"/>
              </a:rPr>
              <a:t>les programmes </a:t>
            </a:r>
            <a:r>
              <a:rPr lang="fr-FR" sz="2000" dirty="0">
                <a:latin typeface="Calibri" pitchFamily="34" charset="0"/>
                <a:cs typeface="Calibri" pitchFamily="34" charset="0"/>
              </a:rPr>
              <a:t>et projets environnementaux du </a:t>
            </a:r>
            <a:r>
              <a:rPr lang="fr-FR" sz="2000" dirty="0" smtClean="0">
                <a:latin typeface="Calibri" pitchFamily="34" charset="0"/>
                <a:cs typeface="Calibri" pitchFamily="34" charset="0"/>
              </a:rPr>
              <a:t>pays concerné.</a:t>
            </a:r>
            <a:endParaRPr lang="en-US" sz="2000" dirty="0">
              <a:latin typeface="Calibri" pitchFamily="34" charset="0"/>
              <a:cs typeface="Calibri" pitchFamily="34" charset="0"/>
            </a:endParaRPr>
          </a:p>
        </p:txBody>
      </p:sp>
      <p:sp>
        <p:nvSpPr>
          <p:cNvPr id="6144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6145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61451" name="Text Box 26"/>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3/3</a:t>
            </a:r>
          </a:p>
        </p:txBody>
      </p:sp>
      <p:sp>
        <p:nvSpPr>
          <p:cNvPr id="61452" name="Text Box 14"/>
          <p:cNvSpPr txBox="1">
            <a:spLocks noChangeArrowheads="1"/>
          </p:cNvSpPr>
          <p:nvPr/>
        </p:nvSpPr>
        <p:spPr bwMode="auto">
          <a:xfrm rot="-5400000">
            <a:off x="-2140743" y="2715418"/>
            <a:ext cx="5086350" cy="519113"/>
          </a:xfrm>
          <a:prstGeom prst="rect">
            <a:avLst/>
          </a:prstGeom>
          <a:solidFill>
            <a:srgbClr val="6699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Planification intégrée/inclusive de BSE</a:t>
            </a:r>
            <a:endParaRPr lang="en-US" sz="2200">
              <a:solidFill>
                <a:schemeClr val="bg1"/>
              </a:solidFill>
              <a:latin typeface="Calibri" pitchFamily="34" charset="0"/>
            </a:endParaRPr>
          </a:p>
        </p:txBody>
      </p:sp>
      <p:sp>
        <p:nvSpPr>
          <p:cNvPr id="61453" name="Text Box 11"/>
          <p:cNvSpPr txBox="1">
            <a:spLocks noChangeArrowheads="1"/>
          </p:cNvSpPr>
          <p:nvPr/>
        </p:nvSpPr>
        <p:spPr bwMode="auto">
          <a:xfrm>
            <a:off x="2252663" y="298450"/>
            <a:ext cx="6048375" cy="82867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Avantages d’une planification intégrée/inclusive de BSE (Suite 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grpSp>
        <p:nvGrpSpPr>
          <p:cNvPr id="7171" name="Group 23"/>
          <p:cNvGrpSpPr>
            <a:grpSpLocks/>
          </p:cNvGrpSpPr>
          <p:nvPr/>
        </p:nvGrpSpPr>
        <p:grpSpPr bwMode="auto">
          <a:xfrm>
            <a:off x="2949575" y="2432050"/>
            <a:ext cx="549275" cy="698500"/>
            <a:chOff x="5306" y="2091"/>
            <a:chExt cx="346" cy="440"/>
          </a:xfrm>
        </p:grpSpPr>
        <p:sp>
          <p:nvSpPr>
            <p:cNvPr id="7218" name="Freeform 24">
              <a:hlinkClick r:id="rId3" action="ppaction://hlinksldjump" tooltip="Reading Resources"/>
            </p:cNvPr>
            <p:cNvSpPr>
              <a:spLocks/>
            </p:cNvSpPr>
            <p:nvPr/>
          </p:nvSpPr>
          <p:spPr bwMode="auto">
            <a:xfrm>
              <a:off x="5307" y="2091"/>
              <a:ext cx="333" cy="350"/>
            </a:xfrm>
            <a:custGeom>
              <a:avLst/>
              <a:gdLst>
                <a:gd name="T0" fmla="*/ 0 w 999"/>
                <a:gd name="T1" fmla="*/ 0 h 1048"/>
                <a:gd name="T2" fmla="*/ 0 w 999"/>
                <a:gd name="T3" fmla="*/ 0 h 1048"/>
                <a:gd name="T4" fmla="*/ 0 w 999"/>
                <a:gd name="T5" fmla="*/ 0 h 1048"/>
                <a:gd name="T6" fmla="*/ 0 w 999"/>
                <a:gd name="T7" fmla="*/ 0 h 1048"/>
                <a:gd name="T8" fmla="*/ 0 w 999"/>
                <a:gd name="T9" fmla="*/ 0 h 1048"/>
                <a:gd name="T10" fmla="*/ 0 w 999"/>
                <a:gd name="T11" fmla="*/ 0 h 1048"/>
                <a:gd name="T12" fmla="*/ 0 w 999"/>
                <a:gd name="T13" fmla="*/ 0 h 1048"/>
                <a:gd name="T14" fmla="*/ 0 w 999"/>
                <a:gd name="T15" fmla="*/ 0 h 1048"/>
                <a:gd name="T16" fmla="*/ 0 w 999"/>
                <a:gd name="T17" fmla="*/ 0 h 1048"/>
                <a:gd name="T18" fmla="*/ 0 w 999"/>
                <a:gd name="T19" fmla="*/ 0 h 1048"/>
                <a:gd name="T20" fmla="*/ 0 w 999"/>
                <a:gd name="T21" fmla="*/ 0 h 1048"/>
                <a:gd name="T22" fmla="*/ 0 w 999"/>
                <a:gd name="T23" fmla="*/ 0 h 1048"/>
                <a:gd name="T24" fmla="*/ 0 w 999"/>
                <a:gd name="T25" fmla="*/ 0 h 1048"/>
                <a:gd name="T26" fmla="*/ 0 w 999"/>
                <a:gd name="T27" fmla="*/ 0 h 1048"/>
                <a:gd name="T28" fmla="*/ 0 w 999"/>
                <a:gd name="T29" fmla="*/ 0 h 1048"/>
                <a:gd name="T30" fmla="*/ 0 w 999"/>
                <a:gd name="T31" fmla="*/ 0 h 1048"/>
                <a:gd name="T32" fmla="*/ 0 w 999"/>
                <a:gd name="T33" fmla="*/ 0 h 1048"/>
                <a:gd name="T34" fmla="*/ 0 w 999"/>
                <a:gd name="T35" fmla="*/ 0 h 1048"/>
                <a:gd name="T36" fmla="*/ 0 w 999"/>
                <a:gd name="T37" fmla="*/ 0 h 1048"/>
                <a:gd name="T38" fmla="*/ 0 w 999"/>
                <a:gd name="T39" fmla="*/ 0 h 1048"/>
                <a:gd name="T40" fmla="*/ 0 w 999"/>
                <a:gd name="T41" fmla="*/ 0 h 1048"/>
                <a:gd name="T42" fmla="*/ 0 w 999"/>
                <a:gd name="T43" fmla="*/ 0 h 1048"/>
                <a:gd name="T44" fmla="*/ 0 w 999"/>
                <a:gd name="T45" fmla="*/ 0 h 1048"/>
                <a:gd name="T46" fmla="*/ 0 w 999"/>
                <a:gd name="T47" fmla="*/ 0 h 1048"/>
                <a:gd name="T48" fmla="*/ 0 w 999"/>
                <a:gd name="T49" fmla="*/ 0 h 1048"/>
                <a:gd name="T50" fmla="*/ 0 w 999"/>
                <a:gd name="T51" fmla="*/ 0 h 1048"/>
                <a:gd name="T52" fmla="*/ 0 w 999"/>
                <a:gd name="T53" fmla="*/ 0 h 1048"/>
                <a:gd name="T54" fmla="*/ 0 w 999"/>
                <a:gd name="T55" fmla="*/ 0 h 1048"/>
                <a:gd name="T56" fmla="*/ 0 w 999"/>
                <a:gd name="T57" fmla="*/ 0 h 1048"/>
                <a:gd name="T58" fmla="*/ 0 w 999"/>
                <a:gd name="T59" fmla="*/ 0 h 1048"/>
                <a:gd name="T60" fmla="*/ 0 w 999"/>
                <a:gd name="T61" fmla="*/ 0 h 1048"/>
                <a:gd name="T62" fmla="*/ 0 w 999"/>
                <a:gd name="T63" fmla="*/ 0 h 10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99"/>
                <a:gd name="T97" fmla="*/ 0 h 1048"/>
                <a:gd name="T98" fmla="*/ 999 w 999"/>
                <a:gd name="T99" fmla="*/ 1048 h 10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99" h="1048">
                  <a:moveTo>
                    <a:pt x="499" y="0"/>
                  </a:moveTo>
                  <a:lnTo>
                    <a:pt x="550" y="2"/>
                  </a:lnTo>
                  <a:lnTo>
                    <a:pt x="600" y="11"/>
                  </a:lnTo>
                  <a:lnTo>
                    <a:pt x="647" y="24"/>
                  </a:lnTo>
                  <a:lnTo>
                    <a:pt x="693" y="41"/>
                  </a:lnTo>
                  <a:lnTo>
                    <a:pt x="737" y="64"/>
                  </a:lnTo>
                  <a:lnTo>
                    <a:pt x="778" y="89"/>
                  </a:lnTo>
                  <a:lnTo>
                    <a:pt x="817" y="119"/>
                  </a:lnTo>
                  <a:lnTo>
                    <a:pt x="853" y="153"/>
                  </a:lnTo>
                  <a:lnTo>
                    <a:pt x="885" y="190"/>
                  </a:lnTo>
                  <a:lnTo>
                    <a:pt x="914" y="231"/>
                  </a:lnTo>
                  <a:lnTo>
                    <a:pt x="938" y="275"/>
                  </a:lnTo>
                  <a:lnTo>
                    <a:pt x="960" y="320"/>
                  </a:lnTo>
                  <a:lnTo>
                    <a:pt x="976" y="369"/>
                  </a:lnTo>
                  <a:lnTo>
                    <a:pt x="989" y="418"/>
                  </a:lnTo>
                  <a:lnTo>
                    <a:pt x="997" y="471"/>
                  </a:lnTo>
                  <a:lnTo>
                    <a:pt x="999" y="524"/>
                  </a:lnTo>
                  <a:lnTo>
                    <a:pt x="997" y="577"/>
                  </a:lnTo>
                  <a:lnTo>
                    <a:pt x="989" y="630"/>
                  </a:lnTo>
                  <a:lnTo>
                    <a:pt x="976" y="680"/>
                  </a:lnTo>
                  <a:lnTo>
                    <a:pt x="960" y="728"/>
                  </a:lnTo>
                  <a:lnTo>
                    <a:pt x="938" y="774"/>
                  </a:lnTo>
                  <a:lnTo>
                    <a:pt x="914" y="817"/>
                  </a:lnTo>
                  <a:lnTo>
                    <a:pt x="885" y="858"/>
                  </a:lnTo>
                  <a:lnTo>
                    <a:pt x="853" y="894"/>
                  </a:lnTo>
                  <a:lnTo>
                    <a:pt x="817" y="929"/>
                  </a:lnTo>
                  <a:lnTo>
                    <a:pt x="778" y="959"/>
                  </a:lnTo>
                  <a:lnTo>
                    <a:pt x="737" y="985"/>
                  </a:lnTo>
                  <a:lnTo>
                    <a:pt x="693" y="1007"/>
                  </a:lnTo>
                  <a:lnTo>
                    <a:pt x="647" y="1024"/>
                  </a:lnTo>
                  <a:lnTo>
                    <a:pt x="600" y="1038"/>
                  </a:lnTo>
                  <a:lnTo>
                    <a:pt x="550" y="1046"/>
                  </a:lnTo>
                  <a:lnTo>
                    <a:pt x="499" y="1048"/>
                  </a:lnTo>
                  <a:lnTo>
                    <a:pt x="448" y="1046"/>
                  </a:lnTo>
                  <a:lnTo>
                    <a:pt x="398" y="1038"/>
                  </a:lnTo>
                  <a:lnTo>
                    <a:pt x="351" y="1024"/>
                  </a:lnTo>
                  <a:lnTo>
                    <a:pt x="305" y="1007"/>
                  </a:lnTo>
                  <a:lnTo>
                    <a:pt x="261" y="985"/>
                  </a:lnTo>
                  <a:lnTo>
                    <a:pt x="220" y="959"/>
                  </a:lnTo>
                  <a:lnTo>
                    <a:pt x="182" y="929"/>
                  </a:lnTo>
                  <a:lnTo>
                    <a:pt x="146" y="894"/>
                  </a:lnTo>
                  <a:lnTo>
                    <a:pt x="114" y="858"/>
                  </a:lnTo>
                  <a:lnTo>
                    <a:pt x="85" y="817"/>
                  </a:lnTo>
                  <a:lnTo>
                    <a:pt x="60" y="774"/>
                  </a:lnTo>
                  <a:lnTo>
                    <a:pt x="39" y="728"/>
                  </a:lnTo>
                  <a:lnTo>
                    <a:pt x="22" y="680"/>
                  </a:lnTo>
                  <a:lnTo>
                    <a:pt x="10" y="630"/>
                  </a:lnTo>
                  <a:lnTo>
                    <a:pt x="2" y="577"/>
                  </a:lnTo>
                  <a:lnTo>
                    <a:pt x="0" y="524"/>
                  </a:lnTo>
                  <a:lnTo>
                    <a:pt x="2" y="471"/>
                  </a:lnTo>
                  <a:lnTo>
                    <a:pt x="10" y="418"/>
                  </a:lnTo>
                  <a:lnTo>
                    <a:pt x="22" y="369"/>
                  </a:lnTo>
                  <a:lnTo>
                    <a:pt x="39" y="320"/>
                  </a:lnTo>
                  <a:lnTo>
                    <a:pt x="60" y="275"/>
                  </a:lnTo>
                  <a:lnTo>
                    <a:pt x="85" y="231"/>
                  </a:lnTo>
                  <a:lnTo>
                    <a:pt x="114" y="190"/>
                  </a:lnTo>
                  <a:lnTo>
                    <a:pt x="146" y="153"/>
                  </a:lnTo>
                  <a:lnTo>
                    <a:pt x="182" y="119"/>
                  </a:lnTo>
                  <a:lnTo>
                    <a:pt x="220" y="89"/>
                  </a:lnTo>
                  <a:lnTo>
                    <a:pt x="261" y="64"/>
                  </a:lnTo>
                  <a:lnTo>
                    <a:pt x="305" y="41"/>
                  </a:lnTo>
                  <a:lnTo>
                    <a:pt x="351" y="24"/>
                  </a:lnTo>
                  <a:lnTo>
                    <a:pt x="398" y="11"/>
                  </a:lnTo>
                  <a:lnTo>
                    <a:pt x="448" y="2"/>
                  </a:lnTo>
                  <a:lnTo>
                    <a:pt x="499" y="0"/>
                  </a:lnTo>
                  <a:close/>
                </a:path>
              </a:pathLst>
            </a:custGeom>
            <a:solidFill>
              <a:srgbClr val="DDDDB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19" name="Rectangle 25"/>
            <p:cNvSpPr>
              <a:spLocks noChangeArrowheads="1"/>
            </p:cNvSpPr>
            <p:nvPr/>
          </p:nvSpPr>
          <p:spPr bwMode="auto">
            <a:xfrm>
              <a:off x="5467" y="2418"/>
              <a:ext cx="22" cy="23"/>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CA"/>
            </a:p>
          </p:txBody>
        </p:sp>
        <p:sp>
          <p:nvSpPr>
            <p:cNvPr id="7220" name="Freeform 26"/>
            <p:cNvSpPr>
              <a:spLocks/>
            </p:cNvSpPr>
            <p:nvPr/>
          </p:nvSpPr>
          <p:spPr bwMode="auto">
            <a:xfrm>
              <a:off x="5436" y="2460"/>
              <a:ext cx="83" cy="71"/>
            </a:xfrm>
            <a:custGeom>
              <a:avLst/>
              <a:gdLst>
                <a:gd name="T0" fmla="*/ 0 w 249"/>
                <a:gd name="T1" fmla="*/ 0 h 214"/>
                <a:gd name="T2" fmla="*/ 0 w 249"/>
                <a:gd name="T3" fmla="*/ 0 h 214"/>
                <a:gd name="T4" fmla="*/ 0 w 249"/>
                <a:gd name="T5" fmla="*/ 0 h 214"/>
                <a:gd name="T6" fmla="*/ 0 w 249"/>
                <a:gd name="T7" fmla="*/ 0 h 214"/>
                <a:gd name="T8" fmla="*/ 0 w 249"/>
                <a:gd name="T9" fmla="*/ 0 h 214"/>
                <a:gd name="T10" fmla="*/ 0 w 249"/>
                <a:gd name="T11" fmla="*/ 0 h 214"/>
                <a:gd name="T12" fmla="*/ 0 w 249"/>
                <a:gd name="T13" fmla="*/ 0 h 214"/>
                <a:gd name="T14" fmla="*/ 0 w 249"/>
                <a:gd name="T15" fmla="*/ 0 h 214"/>
                <a:gd name="T16" fmla="*/ 0 60000 65536"/>
                <a:gd name="T17" fmla="*/ 0 60000 65536"/>
                <a:gd name="T18" fmla="*/ 0 60000 65536"/>
                <a:gd name="T19" fmla="*/ 0 60000 65536"/>
                <a:gd name="T20" fmla="*/ 0 60000 65536"/>
                <a:gd name="T21" fmla="*/ 0 60000 65536"/>
                <a:gd name="T22" fmla="*/ 0 60000 65536"/>
                <a:gd name="T23" fmla="*/ 0 60000 65536"/>
                <a:gd name="T24" fmla="*/ 0 w 249"/>
                <a:gd name="T25" fmla="*/ 0 h 214"/>
                <a:gd name="T26" fmla="*/ 249 w 249"/>
                <a:gd name="T27" fmla="*/ 214 h 2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9" h="214">
                  <a:moveTo>
                    <a:pt x="92" y="69"/>
                  </a:moveTo>
                  <a:lnTo>
                    <a:pt x="0" y="69"/>
                  </a:lnTo>
                  <a:lnTo>
                    <a:pt x="125" y="214"/>
                  </a:lnTo>
                  <a:lnTo>
                    <a:pt x="249" y="69"/>
                  </a:lnTo>
                  <a:lnTo>
                    <a:pt x="158" y="69"/>
                  </a:lnTo>
                  <a:lnTo>
                    <a:pt x="158" y="0"/>
                  </a:lnTo>
                  <a:lnTo>
                    <a:pt x="92" y="0"/>
                  </a:lnTo>
                  <a:lnTo>
                    <a:pt x="92" y="6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1" name="Freeform 27"/>
            <p:cNvSpPr>
              <a:spLocks/>
            </p:cNvSpPr>
            <p:nvPr/>
          </p:nvSpPr>
          <p:spPr bwMode="auto">
            <a:xfrm>
              <a:off x="5350" y="2236"/>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2" name="Freeform 28"/>
            <p:cNvSpPr>
              <a:spLocks/>
            </p:cNvSpPr>
            <p:nvPr/>
          </p:nvSpPr>
          <p:spPr bwMode="auto">
            <a:xfrm>
              <a:off x="5496" y="2185"/>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3" name="Freeform 29"/>
            <p:cNvSpPr>
              <a:spLocks/>
            </p:cNvSpPr>
            <p:nvPr/>
          </p:nvSpPr>
          <p:spPr bwMode="auto">
            <a:xfrm>
              <a:off x="5498" y="2236"/>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4" name="Freeform 30"/>
            <p:cNvSpPr>
              <a:spLocks/>
            </p:cNvSpPr>
            <p:nvPr/>
          </p:nvSpPr>
          <p:spPr bwMode="auto">
            <a:xfrm>
              <a:off x="5350" y="2185"/>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5" name="Freeform 31"/>
            <p:cNvSpPr>
              <a:spLocks/>
            </p:cNvSpPr>
            <p:nvPr/>
          </p:nvSpPr>
          <p:spPr bwMode="auto">
            <a:xfrm>
              <a:off x="5562" y="2295"/>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6" name="Freeform 32"/>
            <p:cNvSpPr>
              <a:spLocks/>
            </p:cNvSpPr>
            <p:nvPr/>
          </p:nvSpPr>
          <p:spPr bwMode="auto">
            <a:xfrm>
              <a:off x="5356" y="2293"/>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7" name="Freeform 33"/>
            <p:cNvSpPr>
              <a:spLocks/>
            </p:cNvSpPr>
            <p:nvPr/>
          </p:nvSpPr>
          <p:spPr bwMode="auto">
            <a:xfrm>
              <a:off x="5306" y="2111"/>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8" name="Freeform 34"/>
            <p:cNvSpPr>
              <a:spLocks/>
            </p:cNvSpPr>
            <p:nvPr/>
          </p:nvSpPr>
          <p:spPr bwMode="auto">
            <a:xfrm>
              <a:off x="5340" y="2334"/>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29" name="Freeform 35"/>
            <p:cNvSpPr>
              <a:spLocks/>
            </p:cNvSpPr>
            <p:nvPr/>
          </p:nvSpPr>
          <p:spPr bwMode="auto">
            <a:xfrm>
              <a:off x="5573" y="2334"/>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7230" name="Freeform 36"/>
            <p:cNvSpPr>
              <a:spLocks/>
            </p:cNvSpPr>
            <p:nvPr/>
          </p:nvSpPr>
          <p:spPr bwMode="auto">
            <a:xfrm>
              <a:off x="5374" y="2293"/>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sp>
        <p:nvSpPr>
          <p:cNvPr id="7172"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7173"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7174" name="Oval 42">
            <a:hlinkClick r:id="rId4" action="ppaction://hlinksldjump"/>
          </p:cNvPr>
          <p:cNvSpPr>
            <a:spLocks noChangeArrowheads="1"/>
          </p:cNvSpPr>
          <p:nvPr/>
        </p:nvSpPr>
        <p:spPr bwMode="auto">
          <a:xfrm>
            <a:off x="2425700" y="927100"/>
            <a:ext cx="508000" cy="457200"/>
          </a:xfrm>
          <a:prstGeom prst="ellipse">
            <a:avLst/>
          </a:pr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t>?</a:t>
            </a:r>
          </a:p>
        </p:txBody>
      </p:sp>
      <p:sp>
        <p:nvSpPr>
          <p:cNvPr id="7175" name="Line 43"/>
          <p:cNvSpPr>
            <a:spLocks noChangeShapeType="1"/>
          </p:cNvSpPr>
          <p:nvPr/>
        </p:nvSpPr>
        <p:spPr bwMode="auto">
          <a:xfrm flipV="1">
            <a:off x="2032000" y="1206500"/>
            <a:ext cx="381000" cy="11430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7176" name="Text Box 44"/>
          <p:cNvSpPr txBox="1">
            <a:spLocks noChangeArrowheads="1"/>
          </p:cNvSpPr>
          <p:nvPr/>
        </p:nvSpPr>
        <p:spPr bwMode="auto">
          <a:xfrm>
            <a:off x="2781300" y="3062288"/>
            <a:ext cx="889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400" b="1">
                <a:latin typeface="Calibri" pitchFamily="34" charset="0"/>
              </a:rPr>
              <a:t>Lectures</a:t>
            </a:r>
          </a:p>
        </p:txBody>
      </p:sp>
      <p:sp>
        <p:nvSpPr>
          <p:cNvPr id="7177" name="Text Box 45"/>
          <p:cNvSpPr txBox="1">
            <a:spLocks noChangeArrowheads="1"/>
          </p:cNvSpPr>
          <p:nvPr/>
        </p:nvSpPr>
        <p:spPr bwMode="auto">
          <a:xfrm>
            <a:off x="1511300" y="685800"/>
            <a:ext cx="3024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36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sz="1400" b="1">
                <a:latin typeface="Calibri" pitchFamily="34" charset="0"/>
              </a:rPr>
              <a:t>Questions sur la planification politique</a:t>
            </a:r>
          </a:p>
        </p:txBody>
      </p:sp>
      <p:sp>
        <p:nvSpPr>
          <p:cNvPr id="7178" name="Oval 48">
            <a:hlinkClick r:id="rId5" action="ppaction://hlinksldjump"/>
          </p:cNvPr>
          <p:cNvSpPr>
            <a:spLocks noChangeArrowheads="1"/>
          </p:cNvSpPr>
          <p:nvPr/>
        </p:nvSpPr>
        <p:spPr bwMode="auto">
          <a:xfrm>
            <a:off x="6875463" y="6094413"/>
            <a:ext cx="508000" cy="457200"/>
          </a:xfrm>
          <a:prstGeom prst="ellipse">
            <a:avLst/>
          </a:pr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t>?</a:t>
            </a:r>
          </a:p>
        </p:txBody>
      </p:sp>
      <p:sp>
        <p:nvSpPr>
          <p:cNvPr id="7179" name="Line 49"/>
          <p:cNvSpPr>
            <a:spLocks noChangeShapeType="1"/>
          </p:cNvSpPr>
          <p:nvPr/>
        </p:nvSpPr>
        <p:spPr bwMode="auto">
          <a:xfrm flipV="1">
            <a:off x="7383463" y="6323013"/>
            <a:ext cx="368300" cy="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7180" name="Text Box 50"/>
          <p:cNvSpPr txBox="1">
            <a:spLocks noChangeArrowheads="1"/>
          </p:cNvSpPr>
          <p:nvPr/>
        </p:nvSpPr>
        <p:spPr bwMode="auto">
          <a:xfrm>
            <a:off x="6253163" y="6553200"/>
            <a:ext cx="1752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400" b="1">
                <a:latin typeface="Calibri" pitchFamily="34" charset="0"/>
              </a:rPr>
              <a:t>Faits</a:t>
            </a:r>
          </a:p>
        </p:txBody>
      </p:sp>
      <p:sp>
        <p:nvSpPr>
          <p:cNvPr id="7181" name="Oval 51">
            <a:hlinkClick r:id="rId6" action="ppaction://hlinksldjump"/>
          </p:cNvPr>
          <p:cNvSpPr>
            <a:spLocks noChangeArrowheads="1"/>
          </p:cNvSpPr>
          <p:nvPr/>
        </p:nvSpPr>
        <p:spPr bwMode="auto">
          <a:xfrm>
            <a:off x="6059488" y="939800"/>
            <a:ext cx="508000" cy="457200"/>
          </a:xfrm>
          <a:prstGeom prst="ellipse">
            <a:avLst/>
          </a:pr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t>?</a:t>
            </a:r>
          </a:p>
        </p:txBody>
      </p:sp>
      <p:sp>
        <p:nvSpPr>
          <p:cNvPr id="7182" name="Line 52"/>
          <p:cNvSpPr>
            <a:spLocks noChangeShapeType="1"/>
          </p:cNvSpPr>
          <p:nvPr/>
        </p:nvSpPr>
        <p:spPr bwMode="auto">
          <a:xfrm flipH="1" flipV="1">
            <a:off x="6575425" y="1162050"/>
            <a:ext cx="317500" cy="19050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7183" name="Text Box 53"/>
          <p:cNvSpPr txBox="1">
            <a:spLocks noChangeArrowheads="1"/>
          </p:cNvSpPr>
          <p:nvPr/>
        </p:nvSpPr>
        <p:spPr bwMode="auto">
          <a:xfrm>
            <a:off x="5056188" y="698500"/>
            <a:ext cx="31686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400" b="1">
                <a:latin typeface="Calibri" pitchFamily="34" charset="0"/>
              </a:rPr>
              <a:t>Questions sur la planification financière</a:t>
            </a:r>
          </a:p>
        </p:txBody>
      </p:sp>
      <p:sp>
        <p:nvSpPr>
          <p:cNvPr id="7184" name="Oval 54">
            <a:hlinkClick r:id="rId7" action="ppaction://hlinksldjump"/>
          </p:cNvPr>
          <p:cNvSpPr>
            <a:spLocks noChangeArrowheads="1"/>
          </p:cNvSpPr>
          <p:nvPr/>
        </p:nvSpPr>
        <p:spPr bwMode="auto">
          <a:xfrm>
            <a:off x="4081463" y="6299200"/>
            <a:ext cx="508000" cy="457200"/>
          </a:xfrm>
          <a:prstGeom prst="ellipse">
            <a:avLst/>
          </a:pr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t>?</a:t>
            </a:r>
          </a:p>
        </p:txBody>
      </p:sp>
      <p:sp>
        <p:nvSpPr>
          <p:cNvPr id="7185" name="Line 55"/>
          <p:cNvSpPr>
            <a:spLocks noChangeShapeType="1"/>
          </p:cNvSpPr>
          <p:nvPr/>
        </p:nvSpPr>
        <p:spPr bwMode="auto">
          <a:xfrm flipV="1">
            <a:off x="4478338" y="6062663"/>
            <a:ext cx="374650" cy="265112"/>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7186" name="Text Box 56">
            <a:hlinkClick r:id="rId7" action="ppaction://hlinksldjump"/>
          </p:cNvPr>
          <p:cNvSpPr txBox="1">
            <a:spLocks noChangeArrowheads="1"/>
          </p:cNvSpPr>
          <p:nvPr/>
        </p:nvSpPr>
        <p:spPr bwMode="auto">
          <a:xfrm>
            <a:off x="3270250" y="6375400"/>
            <a:ext cx="18145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latin typeface="Calibri" pitchFamily="34" charset="0"/>
              </a:rPr>
              <a:t>Bénéfices</a:t>
            </a:r>
          </a:p>
        </p:txBody>
      </p:sp>
      <p:sp>
        <p:nvSpPr>
          <p:cNvPr id="7187" name="Oval 57">
            <a:hlinkClick r:id="rId8" action="ppaction://hlinksldjump"/>
          </p:cNvPr>
          <p:cNvSpPr>
            <a:spLocks noChangeArrowheads="1"/>
          </p:cNvSpPr>
          <p:nvPr/>
        </p:nvSpPr>
        <p:spPr bwMode="auto">
          <a:xfrm>
            <a:off x="7016750" y="3535363"/>
            <a:ext cx="508000" cy="457200"/>
          </a:xfrm>
          <a:prstGeom prst="ellipse">
            <a:avLst/>
          </a:pr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t>?</a:t>
            </a:r>
          </a:p>
        </p:txBody>
      </p:sp>
      <p:sp>
        <p:nvSpPr>
          <p:cNvPr id="7188" name="Line 58"/>
          <p:cNvSpPr>
            <a:spLocks noChangeShapeType="1"/>
          </p:cNvSpPr>
          <p:nvPr/>
        </p:nvSpPr>
        <p:spPr bwMode="auto">
          <a:xfrm flipV="1">
            <a:off x="7413625" y="3327400"/>
            <a:ext cx="374650" cy="265113"/>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7189" name="Text Box 59"/>
          <p:cNvSpPr txBox="1">
            <a:spLocks noChangeArrowheads="1"/>
          </p:cNvSpPr>
          <p:nvPr/>
        </p:nvSpPr>
        <p:spPr bwMode="auto">
          <a:xfrm>
            <a:off x="6759575" y="3611563"/>
            <a:ext cx="2336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sz="1400">
                <a:latin typeface="Calibri" pitchFamily="34" charset="0"/>
              </a:rPr>
              <a:t>Bénéfices</a:t>
            </a:r>
          </a:p>
        </p:txBody>
      </p:sp>
      <p:sp>
        <p:nvSpPr>
          <p:cNvPr id="7190" name="Oval 60">
            <a:hlinkClick r:id="rId9" action="ppaction://hlinksldjump"/>
          </p:cNvPr>
          <p:cNvSpPr>
            <a:spLocks noChangeArrowheads="1"/>
          </p:cNvSpPr>
          <p:nvPr/>
        </p:nvSpPr>
        <p:spPr bwMode="auto">
          <a:xfrm>
            <a:off x="2711450" y="6275388"/>
            <a:ext cx="508000" cy="457200"/>
          </a:xfrm>
          <a:prstGeom prst="ellipse">
            <a:avLst/>
          </a:pr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t>?</a:t>
            </a:r>
          </a:p>
        </p:txBody>
      </p:sp>
      <p:sp>
        <p:nvSpPr>
          <p:cNvPr id="7191" name="Line 61"/>
          <p:cNvSpPr>
            <a:spLocks noChangeShapeType="1"/>
          </p:cNvSpPr>
          <p:nvPr/>
        </p:nvSpPr>
        <p:spPr bwMode="auto">
          <a:xfrm flipV="1">
            <a:off x="3116263" y="5792788"/>
            <a:ext cx="909637" cy="530225"/>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7192" name="Text Box 62">
            <a:hlinkClick r:id="rId10" action="ppaction://hlinksldjump"/>
          </p:cNvPr>
          <p:cNvSpPr txBox="1">
            <a:spLocks noChangeArrowheads="1"/>
          </p:cNvSpPr>
          <p:nvPr/>
        </p:nvSpPr>
        <p:spPr bwMode="auto">
          <a:xfrm>
            <a:off x="1708150" y="6353175"/>
            <a:ext cx="16541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latin typeface="Calibri" pitchFamily="34" charset="0"/>
              </a:rPr>
              <a:t>Défis</a:t>
            </a:r>
          </a:p>
        </p:txBody>
      </p:sp>
      <p:sp>
        <p:nvSpPr>
          <p:cNvPr id="7193" name="Oval 63">
            <a:hlinkClick r:id="rId11" action="ppaction://hlinksldjump"/>
          </p:cNvPr>
          <p:cNvSpPr>
            <a:spLocks noChangeArrowheads="1"/>
          </p:cNvSpPr>
          <p:nvPr/>
        </p:nvSpPr>
        <p:spPr bwMode="auto">
          <a:xfrm>
            <a:off x="830263" y="6275388"/>
            <a:ext cx="508000" cy="457200"/>
          </a:xfrm>
          <a:prstGeom prst="ellipse">
            <a:avLst/>
          </a:pr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t>?</a:t>
            </a:r>
          </a:p>
        </p:txBody>
      </p:sp>
      <p:sp>
        <p:nvSpPr>
          <p:cNvPr id="7194" name="Text Box 65">
            <a:hlinkClick r:id="rId11" action="ppaction://hlinksldjump"/>
          </p:cNvPr>
          <p:cNvSpPr txBox="1">
            <a:spLocks noChangeArrowheads="1"/>
          </p:cNvSpPr>
          <p:nvPr/>
        </p:nvSpPr>
        <p:spPr bwMode="auto">
          <a:xfrm>
            <a:off x="11113" y="6353175"/>
            <a:ext cx="12382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latin typeface="Calibri" pitchFamily="34" charset="0"/>
              </a:rPr>
              <a:t>Bénéfices</a:t>
            </a:r>
          </a:p>
        </p:txBody>
      </p:sp>
      <p:sp>
        <p:nvSpPr>
          <p:cNvPr id="7195" name="Line 66"/>
          <p:cNvSpPr>
            <a:spLocks noChangeShapeType="1"/>
          </p:cNvSpPr>
          <p:nvPr/>
        </p:nvSpPr>
        <p:spPr bwMode="auto">
          <a:xfrm>
            <a:off x="3548063" y="4875213"/>
            <a:ext cx="447675" cy="169862"/>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7196" name="Text Box 67">
            <a:hlinkClick r:id="rId12" action="ppaction://hlinksldjump"/>
          </p:cNvPr>
          <p:cNvSpPr txBox="1">
            <a:spLocks noChangeArrowheads="1"/>
          </p:cNvSpPr>
          <p:nvPr/>
        </p:nvSpPr>
        <p:spPr bwMode="auto">
          <a:xfrm>
            <a:off x="2543175" y="4557713"/>
            <a:ext cx="1263650" cy="80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endParaRPr lang="fr-FR" sz="1400">
              <a:latin typeface="Calibri" pitchFamily="34" charset="0"/>
            </a:endParaRPr>
          </a:p>
          <a:p>
            <a:pPr algn="l" eaLnBrk="1" hangingPunct="1">
              <a:spcBef>
                <a:spcPct val="50000"/>
              </a:spcBef>
            </a:pPr>
            <a:endParaRPr lang="fr-FR" sz="800">
              <a:latin typeface="Calibri" pitchFamily="34" charset="0"/>
            </a:endParaRPr>
          </a:p>
          <a:p>
            <a:pPr algn="l" eaLnBrk="1" hangingPunct="1">
              <a:spcBef>
                <a:spcPct val="50000"/>
              </a:spcBef>
            </a:pPr>
            <a:r>
              <a:rPr lang="fr-FR" sz="1400" b="1">
                <a:latin typeface="Calibri" pitchFamily="34" charset="0"/>
              </a:rPr>
              <a:t>Études de cas</a:t>
            </a:r>
          </a:p>
        </p:txBody>
      </p:sp>
      <p:sp>
        <p:nvSpPr>
          <p:cNvPr id="7197" name="Oval 68">
            <a:hlinkClick r:id="rId12" action="ppaction://hlinksldjump"/>
          </p:cNvPr>
          <p:cNvSpPr>
            <a:spLocks noChangeArrowheads="1"/>
          </p:cNvSpPr>
          <p:nvPr/>
        </p:nvSpPr>
        <p:spPr bwMode="auto">
          <a:xfrm>
            <a:off x="3019425" y="4568825"/>
            <a:ext cx="508000" cy="457200"/>
          </a:xfrm>
          <a:prstGeom prst="ellipse">
            <a:avLst/>
          </a:prstGeom>
          <a:solidFill>
            <a:srgbClr val="CC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en-US" b="1"/>
              <a:t>?</a:t>
            </a:r>
          </a:p>
        </p:txBody>
      </p:sp>
      <p:sp>
        <p:nvSpPr>
          <p:cNvPr id="7198" name="Text Box 11"/>
          <p:cNvSpPr txBox="1">
            <a:spLocks noChangeArrowheads="1"/>
          </p:cNvSpPr>
          <p:nvPr/>
        </p:nvSpPr>
        <p:spPr bwMode="auto">
          <a:xfrm>
            <a:off x="1054100" y="142875"/>
            <a:ext cx="4897438"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informations générales</a:t>
            </a:r>
          </a:p>
        </p:txBody>
      </p:sp>
      <p:sp>
        <p:nvSpPr>
          <p:cNvPr id="7199"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200" name="Oval 14"/>
          <p:cNvSpPr>
            <a:spLocks noChangeArrowheads="1"/>
          </p:cNvSpPr>
          <p:nvPr/>
        </p:nvSpPr>
        <p:spPr bwMode="auto">
          <a:xfrm>
            <a:off x="477838" y="1185863"/>
            <a:ext cx="1924050" cy="1416050"/>
          </a:xfrm>
          <a:prstGeom prst="ellipse">
            <a:avLst/>
          </a:prstGeom>
          <a:solidFill>
            <a:srgbClr val="FF9933"/>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7201" name="Rectangle 20"/>
          <p:cNvSpPr>
            <a:spLocks noChangeArrowheads="1"/>
          </p:cNvSpPr>
          <p:nvPr/>
        </p:nvSpPr>
        <p:spPr bwMode="auto">
          <a:xfrm>
            <a:off x="3762375" y="5081588"/>
            <a:ext cx="2871788" cy="1144587"/>
          </a:xfrm>
          <a:prstGeom prst="rect">
            <a:avLst/>
          </a:prstGeom>
          <a:solidFill>
            <a:srgbClr val="EDFDBB"/>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7202"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203" name="Oval 14"/>
          <p:cNvSpPr>
            <a:spLocks noChangeArrowheads="1"/>
          </p:cNvSpPr>
          <p:nvPr/>
        </p:nvSpPr>
        <p:spPr bwMode="auto">
          <a:xfrm>
            <a:off x="477838" y="3249613"/>
            <a:ext cx="1924050" cy="2836862"/>
          </a:xfrm>
          <a:prstGeom prst="ellipse">
            <a:avLst/>
          </a:prstGeom>
          <a:solidFill>
            <a:srgbClr val="CCFFCC"/>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7204" name="Oval 14"/>
          <p:cNvSpPr>
            <a:spLocks noChangeAspect="1" noChangeArrowheads="1"/>
          </p:cNvSpPr>
          <p:nvPr/>
        </p:nvSpPr>
        <p:spPr bwMode="auto">
          <a:xfrm>
            <a:off x="4200525" y="1168400"/>
            <a:ext cx="1919288" cy="1416050"/>
          </a:xfrm>
          <a:prstGeom prst="ellipse">
            <a:avLst/>
          </a:prstGeom>
          <a:solidFill>
            <a:srgbClr val="FFFF66"/>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et </a:t>
            </a:r>
            <a:r>
              <a:rPr lang="fr-FR" sz="1500" b="1" dirty="0">
                <a:latin typeface="Calibri" pitchFamily="34" charset="0"/>
              </a:rPr>
              <a:t>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grpSp>
        <p:nvGrpSpPr>
          <p:cNvPr id="7205" name="Group 89"/>
          <p:cNvGrpSpPr>
            <a:grpSpLocks/>
          </p:cNvGrpSpPr>
          <p:nvPr/>
        </p:nvGrpSpPr>
        <p:grpSpPr bwMode="auto">
          <a:xfrm>
            <a:off x="3763963" y="2767013"/>
            <a:ext cx="2687637" cy="2165350"/>
            <a:chOff x="2371" y="1743"/>
            <a:chExt cx="1693" cy="1364"/>
          </a:xfrm>
        </p:grpSpPr>
        <p:sp>
          <p:nvSpPr>
            <p:cNvPr id="7214" name="Oval 15"/>
            <p:cNvSpPr>
              <a:spLocks noChangeAspect="1" noChangeArrowheads="1"/>
            </p:cNvSpPr>
            <p:nvPr/>
          </p:nvSpPr>
          <p:spPr bwMode="auto">
            <a:xfrm>
              <a:off x="2775" y="1743"/>
              <a:ext cx="962" cy="962"/>
            </a:xfrm>
            <a:prstGeom prst="ellipse">
              <a:avLst/>
            </a:prstGeom>
            <a:solidFill>
              <a:srgbClr val="999966">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500" b="1">
                  <a:latin typeface="Calibri" pitchFamily="34" charset="0"/>
                  <a:cs typeface="Arial" charset="0"/>
                </a:rPr>
                <a:t>Planification </a:t>
              </a:r>
            </a:p>
            <a:p>
              <a:r>
                <a:rPr lang="fr-FR" sz="1500" b="1">
                  <a:latin typeface="Calibri" pitchFamily="34" charset="0"/>
                  <a:cs typeface="Arial" charset="0"/>
                </a:rPr>
                <a:t>décentralisée</a:t>
              </a:r>
            </a:p>
          </p:txBody>
        </p:sp>
        <p:sp>
          <p:nvSpPr>
            <p:cNvPr id="7215" name="Oval 18"/>
            <p:cNvSpPr>
              <a:spLocks noChangeAspect="1" noChangeArrowheads="1"/>
            </p:cNvSpPr>
            <p:nvPr/>
          </p:nvSpPr>
          <p:spPr bwMode="auto">
            <a:xfrm>
              <a:off x="2371" y="2136"/>
              <a:ext cx="962" cy="962"/>
            </a:xfrm>
            <a:prstGeom prst="ellipse">
              <a:avLst/>
            </a:prstGeom>
            <a:solidFill>
              <a:schemeClr val="folHlink">
                <a:alpha val="76077"/>
              </a:scheme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7216" name="Oval 16"/>
            <p:cNvSpPr>
              <a:spLocks noChangeAspect="1" noChangeArrowheads="1"/>
            </p:cNvSpPr>
            <p:nvPr/>
          </p:nvSpPr>
          <p:spPr bwMode="auto">
            <a:xfrm>
              <a:off x="3102" y="2145"/>
              <a:ext cx="962" cy="962"/>
            </a:xfrm>
            <a:prstGeom prst="ellipse">
              <a:avLst/>
            </a:prstGeom>
            <a:solidFill>
              <a:srgbClr val="C4FF1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endParaRPr lang="en-US" sz="1600" b="1">
                <a:latin typeface="Calibri" pitchFamily="34" charset="0"/>
              </a:endParaRPr>
            </a:p>
            <a:p>
              <a:pPr algn="r"/>
              <a:r>
                <a:rPr lang="fr-FR" sz="1600" b="1">
                  <a:latin typeface="Calibri" pitchFamily="34" charset="0"/>
                </a:rPr>
                <a:t>Plans sectoriaux</a:t>
              </a:r>
              <a:endParaRPr lang="fr-FR" sz="1600" b="1">
                <a:latin typeface="Calibri" pitchFamily="34" charset="0"/>
                <a:cs typeface="Arial" charset="0"/>
              </a:endParaRPr>
            </a:p>
            <a:p>
              <a:pPr algn="r"/>
              <a:endParaRPr lang="en-CA" sz="1600" b="1">
                <a:latin typeface="Calibri" pitchFamily="34" charset="0"/>
                <a:cs typeface="Arial" charset="0"/>
              </a:endParaRPr>
            </a:p>
          </p:txBody>
        </p:sp>
        <p:sp>
          <p:nvSpPr>
            <p:cNvPr id="7217" name="Text Box 93"/>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b="1">
                  <a:solidFill>
                    <a:schemeClr val="bg1"/>
                  </a:solidFill>
                  <a:latin typeface="Calibri" pitchFamily="34" charset="0"/>
                </a:rPr>
                <a:t>Intégrés</a:t>
              </a:r>
            </a:p>
          </p:txBody>
        </p:sp>
      </p:grpSp>
      <p:sp>
        <p:nvSpPr>
          <p:cNvPr id="7206" name="Line 94"/>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7207" name="Text Box 95"/>
          <p:cNvSpPr txBox="1">
            <a:spLocks noChangeArrowheads="1"/>
          </p:cNvSpPr>
          <p:nvPr/>
        </p:nvSpPr>
        <p:spPr bwMode="auto">
          <a:xfrm>
            <a:off x="7721600" y="4511675"/>
            <a:ext cx="1393825" cy="685800"/>
          </a:xfrm>
          <a:prstGeom prst="rect">
            <a:avLst/>
          </a:prstGeom>
          <a:solidFill>
            <a:srgbClr val="EC5A5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7208" name="Text Box 96"/>
          <p:cNvSpPr txBox="1">
            <a:spLocks noChangeArrowheads="1"/>
          </p:cNvSpPr>
          <p:nvPr/>
        </p:nvSpPr>
        <p:spPr bwMode="auto">
          <a:xfrm>
            <a:off x="7721600" y="5526088"/>
            <a:ext cx="1393825" cy="914400"/>
          </a:xfrm>
          <a:prstGeom prst="rect">
            <a:avLst/>
          </a:prstGeom>
          <a:solidFill>
            <a:srgbClr val="FFC00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sp>
        <p:nvSpPr>
          <p:cNvPr id="7209" name="Line 97"/>
          <p:cNvSpPr>
            <a:spLocks noChangeShapeType="1"/>
          </p:cNvSpPr>
          <p:nvPr/>
        </p:nvSpPr>
        <p:spPr bwMode="auto">
          <a:xfrm flipV="1">
            <a:off x="1108075" y="6089650"/>
            <a:ext cx="374650" cy="173038"/>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7210" name="Group 62"/>
          <p:cNvGrpSpPr>
            <a:grpSpLocks/>
          </p:cNvGrpSpPr>
          <p:nvPr/>
        </p:nvGrpSpPr>
        <p:grpSpPr bwMode="auto">
          <a:xfrm>
            <a:off x="6035675" y="925513"/>
            <a:ext cx="3108325" cy="2560637"/>
            <a:chOff x="6035675" y="924906"/>
            <a:chExt cx="3108325" cy="2561244"/>
          </a:xfrm>
        </p:grpSpPr>
        <p:sp>
          <p:nvSpPr>
            <p:cNvPr id="7211" name="Oval 73"/>
            <p:cNvSpPr>
              <a:spLocks noChangeArrowheads="1"/>
            </p:cNvSpPr>
            <p:nvPr/>
          </p:nvSpPr>
          <p:spPr bwMode="auto">
            <a:xfrm>
              <a:off x="6721475" y="924906"/>
              <a:ext cx="1736725" cy="1581150"/>
            </a:xfrm>
            <a:prstGeom prst="ellipse">
              <a:avLst/>
            </a:prstGeom>
            <a:solidFill>
              <a:srgbClr val="6699FF"/>
            </a:solidFill>
            <a:ln>
              <a:noFill/>
            </a:ln>
            <a:extLst>
              <a:ext uri="{91240B29-F687-4F45-9708-019B960494DF}">
                <a14:hiddenLine xmlns:a14="http://schemas.microsoft.com/office/drawing/2010/main" w="38100">
                  <a:solidFill>
                    <a:srgbClr val="000000"/>
                  </a:solidFill>
                  <a:round/>
                  <a:headEnd/>
                  <a:tailEnd/>
                </a14:hiddenLine>
              </a:ext>
            </a:extLst>
          </p:spPr>
          <p:txBody>
            <a:bodyPr lIns="0" rIns="0"/>
            <a:lstStyle/>
            <a:p>
              <a:r>
                <a:rPr lang="fr-FR" sz="1600" b="1">
                  <a:latin typeface="Calibri" pitchFamily="34" charset="0"/>
                </a:rPr>
                <a:t>Mécanismes financiers novateurs</a:t>
              </a:r>
            </a:p>
          </p:txBody>
        </p:sp>
        <p:sp>
          <p:nvSpPr>
            <p:cNvPr id="7212" name="Oval 74"/>
            <p:cNvSpPr>
              <a:spLocks noChangeArrowheads="1"/>
            </p:cNvSpPr>
            <p:nvPr/>
          </p:nvSpPr>
          <p:spPr bwMode="auto">
            <a:xfrm>
              <a:off x="6035675" y="1881188"/>
              <a:ext cx="1736725" cy="1581150"/>
            </a:xfrm>
            <a:prstGeom prst="ellipse">
              <a:avLst/>
            </a:prstGeom>
            <a:solidFill>
              <a:srgbClr val="5BBDFF"/>
            </a:solidFill>
            <a:ln>
              <a:noFill/>
            </a:ln>
            <a:extLst>
              <a:ext uri="{91240B29-F687-4F45-9708-019B960494DF}">
                <a14:hiddenLine xmlns:a14="http://schemas.microsoft.com/office/drawing/2010/main" w="38100">
                  <a:solidFill>
                    <a:srgbClr val="000000"/>
                  </a:solidFill>
                  <a:round/>
                  <a:headEnd/>
                  <a:tailEnd/>
                </a14:hiddenLine>
              </a:ext>
            </a:extLst>
          </p:spPr>
          <p:txBody>
            <a:bodyPr lIns="0" tIns="0" rIns="0" anchor="ctr"/>
            <a:lstStyle/>
            <a:p>
              <a:pPr algn="l"/>
              <a:r>
                <a:rPr lang="fr-FR" altLang="zh-CN" sz="1500" b="1">
                  <a:latin typeface="Calibri" pitchFamily="34" charset="0"/>
                  <a:ea typeface="SimSun" charset="-122"/>
                  <a:cs typeface="Arial" charset="0"/>
                </a:rPr>
                <a:t>Réforme </a:t>
              </a:r>
            </a:p>
            <a:p>
              <a:pPr algn="l"/>
              <a:r>
                <a:rPr lang="fr-FR" altLang="zh-CN" sz="1500" b="1">
                  <a:latin typeface="Calibri" pitchFamily="34" charset="0"/>
                  <a:ea typeface="SimSun" charset="-122"/>
                  <a:cs typeface="Arial" charset="0"/>
                </a:rPr>
                <a:t>fiscale écologique</a:t>
              </a:r>
              <a:endParaRPr lang="fr-FR" sz="1500" b="1">
                <a:latin typeface="Calibri" pitchFamily="34" charset="0"/>
                <a:ea typeface="SimSun" charset="-122"/>
                <a:cs typeface="Arial" charset="0"/>
              </a:endParaRPr>
            </a:p>
          </p:txBody>
        </p:sp>
        <p:sp>
          <p:nvSpPr>
            <p:cNvPr id="7213" name="Oval 75"/>
            <p:cNvSpPr>
              <a:spLocks noChangeArrowheads="1"/>
            </p:cNvSpPr>
            <p:nvPr/>
          </p:nvSpPr>
          <p:spPr bwMode="auto">
            <a:xfrm>
              <a:off x="7407275" y="1905000"/>
              <a:ext cx="1736725" cy="1581150"/>
            </a:xfrm>
            <a:prstGeom prst="ellipse">
              <a:avLst/>
            </a:prstGeom>
            <a:solidFill>
              <a:srgbClr val="88C5E0"/>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r>
                <a:rPr lang="fr-FR" sz="1600" b="1">
                  <a:latin typeface="Calibri" pitchFamily="34" charset="0"/>
                </a:rPr>
                <a:t>Cadre de dépenses à moyen terme</a:t>
              </a:r>
            </a:p>
            <a:p>
              <a:endParaRPr lang="fr-FR" sz="1600" b="1">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62467" name="Text Box 313"/>
          <p:cNvSpPr txBox="1">
            <a:spLocks noChangeArrowheads="1"/>
          </p:cNvSpPr>
          <p:nvPr/>
        </p:nvSpPr>
        <p:spPr bwMode="auto">
          <a:xfrm rot="5400000">
            <a:off x="6744494" y="2948782"/>
            <a:ext cx="3606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bg1"/>
                </a:solidFill>
                <a:latin typeface="Calibri" pitchFamily="34" charset="0"/>
              </a:rPr>
              <a:t>INTRODUCTION</a:t>
            </a:r>
            <a:endParaRPr lang="en-US" sz="3600">
              <a:solidFill>
                <a:schemeClr val="bg1"/>
              </a:solidFill>
            </a:endParaRPr>
          </a:p>
        </p:txBody>
      </p:sp>
      <p:sp>
        <p:nvSpPr>
          <p:cNvPr id="62468" name="Rectangle 5"/>
          <p:cNvSpPr>
            <a:spLocks noChangeArrowheads="1"/>
          </p:cNvSpPr>
          <p:nvPr/>
        </p:nvSpPr>
        <p:spPr bwMode="auto">
          <a:xfrm>
            <a:off x="1701800" y="1411288"/>
            <a:ext cx="7286625" cy="441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l">
              <a:buFont typeface="Wingdings" pitchFamily="2" charset="2"/>
              <a:buChar char="§"/>
            </a:pPr>
            <a:r>
              <a:rPr lang="en-US" sz="2200" dirty="0">
                <a:latin typeface="Calibri" pitchFamily="34" charset="0"/>
              </a:rPr>
              <a:t> </a:t>
            </a:r>
            <a:r>
              <a:rPr lang="fr-FR" sz="2200" dirty="0">
                <a:latin typeface="Calibri" pitchFamily="34" charset="0"/>
              </a:rPr>
              <a:t>Comment les marchés peuvent-ils </a:t>
            </a:r>
            <a:r>
              <a:rPr lang="fr-FR" sz="2200" dirty="0" smtClean="0">
                <a:latin typeface="Calibri" pitchFamily="34" charset="0"/>
              </a:rPr>
              <a:t>considérer et </a:t>
            </a:r>
            <a:r>
              <a:rPr lang="fr-FR" sz="2200" u="sng" dirty="0" smtClean="0">
                <a:latin typeface="Calibri" pitchFamily="34" charset="0"/>
              </a:rPr>
              <a:t>capturer </a:t>
            </a:r>
            <a:r>
              <a:rPr lang="fr-FR" sz="2200" u="sng" dirty="0">
                <a:latin typeface="Calibri" pitchFamily="34" charset="0"/>
              </a:rPr>
              <a:t>la valeur des BSE</a:t>
            </a:r>
            <a:r>
              <a:rPr lang="fr-FR" sz="2200" dirty="0">
                <a:latin typeface="Calibri" pitchFamily="34" charset="0"/>
              </a:rPr>
              <a:t>?</a:t>
            </a:r>
          </a:p>
          <a:p>
            <a:pPr marL="342900" indent="-342900" algn="l">
              <a:buFont typeface="Wingdings" pitchFamily="2" charset="2"/>
              <a:buChar char="§"/>
            </a:pPr>
            <a:r>
              <a:rPr lang="fr-FR" sz="2200" dirty="0">
                <a:latin typeface="Calibri" pitchFamily="34" charset="0"/>
              </a:rPr>
              <a:t>  Quelles sont </a:t>
            </a:r>
            <a:r>
              <a:rPr lang="fr-FR" sz="2200" u="sng" dirty="0">
                <a:latin typeface="Calibri" pitchFamily="34" charset="0"/>
              </a:rPr>
              <a:t>les nouvelles </a:t>
            </a:r>
            <a:r>
              <a:rPr lang="fr-FR" sz="2200" u="sng" dirty="0" smtClean="0">
                <a:latin typeface="Calibri" pitchFamily="34" charset="0"/>
              </a:rPr>
              <a:t>sources </a:t>
            </a:r>
            <a:r>
              <a:rPr lang="fr-FR" sz="2200" dirty="0" smtClean="0">
                <a:latin typeface="Calibri" pitchFamily="34" charset="0"/>
              </a:rPr>
              <a:t>de </a:t>
            </a:r>
            <a:r>
              <a:rPr lang="fr-FR" sz="2200" dirty="0">
                <a:latin typeface="Calibri" pitchFamily="34" charset="0"/>
              </a:rPr>
              <a:t>revenus à explorer en termes de BSE?</a:t>
            </a:r>
          </a:p>
          <a:p>
            <a:pPr marL="342900" indent="-342900" algn="l">
              <a:buFont typeface="Wingdings" pitchFamily="2" charset="2"/>
              <a:buChar char="§"/>
            </a:pPr>
            <a:r>
              <a:rPr lang="fr-FR" sz="2200" dirty="0">
                <a:latin typeface="Calibri" pitchFamily="34" charset="0"/>
              </a:rPr>
              <a:t>  Quels sont </a:t>
            </a:r>
            <a:r>
              <a:rPr lang="fr-FR" sz="2200" u="sng" dirty="0">
                <a:latin typeface="Calibri" pitchFamily="34" charset="0"/>
              </a:rPr>
              <a:t>les effets négatifs d’incitatifs fiscaux </a:t>
            </a:r>
            <a:r>
              <a:rPr lang="fr-FR" sz="2200" dirty="0">
                <a:latin typeface="Calibri" pitchFamily="34" charset="0"/>
              </a:rPr>
              <a:t>ayant un impact sur ​​les BSE?</a:t>
            </a:r>
          </a:p>
          <a:p>
            <a:pPr marL="342900" indent="-342900" algn="l">
              <a:buFont typeface="Wingdings" pitchFamily="2" charset="2"/>
              <a:buChar char="§"/>
            </a:pPr>
            <a:r>
              <a:rPr lang="fr-FR" sz="2200" dirty="0">
                <a:latin typeface="Calibri" pitchFamily="34" charset="0"/>
              </a:rPr>
              <a:t>  Comment </a:t>
            </a:r>
            <a:r>
              <a:rPr lang="fr-FR" sz="2200" u="sng" dirty="0">
                <a:latin typeface="Calibri" pitchFamily="34" charset="0"/>
              </a:rPr>
              <a:t>structurer les finances publiques </a:t>
            </a:r>
            <a:r>
              <a:rPr lang="fr-FR" sz="2200" dirty="0">
                <a:latin typeface="Calibri" pitchFamily="34" charset="0"/>
              </a:rPr>
              <a:t>pour tenir compte de dimensions environnementales et bénéficier des BSE?</a:t>
            </a:r>
          </a:p>
          <a:p>
            <a:pPr marL="342900" indent="-342900" algn="l">
              <a:buFont typeface="Wingdings" pitchFamily="2" charset="2"/>
              <a:buChar char="§"/>
            </a:pPr>
            <a:r>
              <a:rPr lang="fr-FR" sz="2200" dirty="0">
                <a:latin typeface="Calibri" pitchFamily="34" charset="0"/>
              </a:rPr>
              <a:t>  </a:t>
            </a:r>
            <a:r>
              <a:rPr lang="fr-FR" sz="2200" u="sng" dirty="0" smtClean="0">
                <a:latin typeface="Calibri" pitchFamily="34" charset="0"/>
              </a:rPr>
              <a:t>Quels </a:t>
            </a:r>
            <a:r>
              <a:rPr lang="fr-FR" sz="2200" u="sng" dirty="0">
                <a:latin typeface="Calibri" pitchFamily="34" charset="0"/>
              </a:rPr>
              <a:t>sont les incitatifs financiers</a:t>
            </a:r>
            <a:r>
              <a:rPr lang="fr-FR" sz="2200" dirty="0">
                <a:latin typeface="Calibri" pitchFamily="34" charset="0"/>
              </a:rPr>
              <a:t> à introduire pour récompenser les bons gestionnaires des BSE?</a:t>
            </a:r>
          </a:p>
          <a:p>
            <a:pPr marL="342900" indent="-342900" algn="l">
              <a:buFont typeface="Wingdings" pitchFamily="2" charset="2"/>
              <a:buChar char="§"/>
            </a:pPr>
            <a:r>
              <a:rPr lang="fr-FR" sz="2200" dirty="0">
                <a:latin typeface="Calibri" pitchFamily="34" charset="0"/>
              </a:rPr>
              <a:t>  Quels </a:t>
            </a:r>
            <a:r>
              <a:rPr lang="fr-FR" sz="2200" u="sng" dirty="0">
                <a:latin typeface="Calibri" pitchFamily="34" charset="0"/>
              </a:rPr>
              <a:t>sont les coûts de restauration des écosystèmes </a:t>
            </a:r>
            <a:r>
              <a:rPr lang="fr-FR" sz="2200" dirty="0">
                <a:latin typeface="Calibri" pitchFamily="34" charset="0"/>
              </a:rPr>
              <a:t>dégradés afin de récupérer BSE (quand ceci est possible)?</a:t>
            </a:r>
            <a:endParaRPr lang="en-US" sz="2200" dirty="0">
              <a:latin typeface="Calibri" pitchFamily="34" charset="0"/>
            </a:endParaRPr>
          </a:p>
        </p:txBody>
      </p:sp>
      <p:sp>
        <p:nvSpPr>
          <p:cNvPr id="62469"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2470"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2471" name="Text Box 14"/>
          <p:cNvSpPr txBox="1">
            <a:spLocks noChangeArrowheads="1"/>
          </p:cNvSpPr>
          <p:nvPr/>
        </p:nvSpPr>
        <p:spPr bwMode="auto">
          <a:xfrm rot="-5400000">
            <a:off x="-1215231" y="2758282"/>
            <a:ext cx="3606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bg1"/>
                </a:solidFill>
                <a:latin typeface="Calibri" pitchFamily="34" charset="0"/>
              </a:rPr>
              <a:t>THE TOOLBOX</a:t>
            </a:r>
            <a:endParaRPr lang="en-US" sz="3600">
              <a:solidFill>
                <a:schemeClr val="bg1"/>
              </a:solidFill>
            </a:endParaRPr>
          </a:p>
        </p:txBody>
      </p:sp>
      <p:sp>
        <p:nvSpPr>
          <p:cNvPr id="62472"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2473" name="Text Box 8"/>
          <p:cNvSpPr txBox="1">
            <a:spLocks noChangeArrowheads="1"/>
          </p:cNvSpPr>
          <p:nvPr/>
        </p:nvSpPr>
        <p:spPr bwMode="auto">
          <a:xfrm>
            <a:off x="1609725" y="447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62474" name="Rectangle 15"/>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2475"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62476"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62477" name="Text Box 11"/>
          <p:cNvSpPr txBox="1">
            <a:spLocks noChangeArrowheads="1"/>
          </p:cNvSpPr>
          <p:nvPr/>
        </p:nvSpPr>
        <p:spPr bwMode="auto">
          <a:xfrm>
            <a:off x="2252663" y="346075"/>
            <a:ext cx="6119812" cy="622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Questions utiles à considérer durant la planification financière</a:t>
            </a:r>
            <a:endParaRPr lang="en-US" sz="2400" b="1">
              <a:solidFill>
                <a:srgbClr val="993300"/>
              </a:solidFill>
            </a:endParaRPr>
          </a:p>
        </p:txBody>
      </p:sp>
      <p:sp>
        <p:nvSpPr>
          <p:cNvPr id="62478" name="Text Box 2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a:t>
            </a:r>
          </a:p>
        </p:txBody>
      </p:sp>
      <p:sp>
        <p:nvSpPr>
          <p:cNvPr id="62479"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63491" name="Text Box 313"/>
          <p:cNvSpPr txBox="1">
            <a:spLocks noChangeArrowheads="1"/>
          </p:cNvSpPr>
          <p:nvPr/>
        </p:nvSpPr>
        <p:spPr bwMode="auto">
          <a:xfrm rot="5400000">
            <a:off x="6744494" y="2948782"/>
            <a:ext cx="3606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bg1"/>
                </a:solidFill>
                <a:latin typeface="Calibri" pitchFamily="34" charset="0"/>
              </a:rPr>
              <a:t>INTRODUCTION</a:t>
            </a:r>
            <a:endParaRPr lang="en-US" sz="3600">
              <a:solidFill>
                <a:schemeClr val="bg1"/>
              </a:solidFill>
            </a:endParaRPr>
          </a:p>
        </p:txBody>
      </p:sp>
      <p:sp>
        <p:nvSpPr>
          <p:cNvPr id="63492" name="Rectangle 5"/>
          <p:cNvSpPr>
            <a:spLocks noChangeArrowheads="1"/>
          </p:cNvSpPr>
          <p:nvPr/>
        </p:nvSpPr>
        <p:spPr bwMode="auto">
          <a:xfrm>
            <a:off x="1701800" y="1411288"/>
            <a:ext cx="7286625" cy="441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200" dirty="0">
                <a:latin typeface="Calibri" pitchFamily="34" charset="0"/>
              </a:rPr>
              <a:t> </a:t>
            </a:r>
            <a:r>
              <a:rPr lang="fr-FR" sz="2200" u="sng" dirty="0">
                <a:latin typeface="Calibri" pitchFamily="34" charset="0"/>
              </a:rPr>
              <a:t>Pourquoi le gouvernement devrait-il être </a:t>
            </a:r>
            <a:r>
              <a:rPr lang="fr-FR" sz="2200" u="sng" dirty="0" smtClean="0">
                <a:latin typeface="Calibri" pitchFamily="34" charset="0"/>
              </a:rPr>
              <a:t>impliqué </a:t>
            </a:r>
            <a:r>
              <a:rPr lang="fr-FR" sz="2200" u="sng" dirty="0">
                <a:latin typeface="Calibri" pitchFamily="34" charset="0"/>
              </a:rPr>
              <a:t>dans le financement des infrastructures liées à l'environnement</a:t>
            </a:r>
            <a:r>
              <a:rPr lang="fr-FR" sz="2200" dirty="0">
                <a:latin typeface="Calibri" pitchFamily="34" charset="0"/>
              </a:rPr>
              <a:t>?</a:t>
            </a:r>
          </a:p>
          <a:p>
            <a:pPr algn="l">
              <a:buFont typeface="Wingdings" pitchFamily="2" charset="2"/>
              <a:buChar char="§"/>
            </a:pPr>
            <a:r>
              <a:rPr lang="fr-FR" sz="2200" dirty="0">
                <a:latin typeface="Calibri" pitchFamily="34" charset="0"/>
              </a:rPr>
              <a:t>  </a:t>
            </a:r>
            <a:r>
              <a:rPr lang="fr-FR" sz="2200" u="sng" dirty="0">
                <a:latin typeface="Calibri" pitchFamily="34" charset="0"/>
              </a:rPr>
              <a:t>Comment le financement public environnemental est-il organisé</a:t>
            </a:r>
            <a:r>
              <a:rPr lang="fr-FR" sz="2200" dirty="0">
                <a:latin typeface="Calibri" pitchFamily="34" charset="0"/>
              </a:rPr>
              <a:t>?</a:t>
            </a:r>
          </a:p>
          <a:p>
            <a:pPr algn="l">
              <a:buFont typeface="Wingdings" pitchFamily="2" charset="2"/>
              <a:buChar char="§"/>
            </a:pPr>
            <a:r>
              <a:rPr lang="fr-FR" sz="2200" dirty="0">
                <a:latin typeface="Calibri" pitchFamily="34" charset="0"/>
              </a:rPr>
              <a:t> L'ensemble des </a:t>
            </a:r>
            <a:r>
              <a:rPr lang="fr-FR" sz="2200" u="sng" dirty="0">
                <a:latin typeface="Calibri" pitchFamily="34" charset="0"/>
              </a:rPr>
              <a:t>dépenses environnementales </a:t>
            </a:r>
            <a:r>
              <a:rPr lang="fr-FR" sz="2200" dirty="0">
                <a:latin typeface="Calibri" pitchFamily="34" charset="0"/>
              </a:rPr>
              <a:t>est-il efficace et </a:t>
            </a:r>
            <a:r>
              <a:rPr lang="fr-FR" sz="2200" u="sng" dirty="0">
                <a:latin typeface="Calibri" pitchFamily="34" charset="0"/>
              </a:rPr>
              <a:t>adéquat</a:t>
            </a:r>
            <a:r>
              <a:rPr lang="fr-FR" sz="2200" dirty="0">
                <a:latin typeface="Calibri" pitchFamily="34" charset="0"/>
              </a:rPr>
              <a:t>?</a:t>
            </a:r>
          </a:p>
          <a:p>
            <a:pPr algn="l">
              <a:buFont typeface="Wingdings" pitchFamily="2" charset="2"/>
              <a:buChar char="§"/>
            </a:pPr>
            <a:r>
              <a:rPr lang="fr-FR" sz="2200" dirty="0">
                <a:latin typeface="Calibri" pitchFamily="34" charset="0"/>
              </a:rPr>
              <a:t>  Comment le </a:t>
            </a:r>
            <a:r>
              <a:rPr lang="fr-FR" sz="2200" u="sng" dirty="0">
                <a:latin typeface="Calibri" pitchFamily="34" charset="0"/>
              </a:rPr>
              <a:t>rendement des dépenses environnementales est-il évalué</a:t>
            </a:r>
            <a:r>
              <a:rPr lang="fr-FR" sz="2200" dirty="0">
                <a:latin typeface="Calibri" pitchFamily="34" charset="0"/>
              </a:rPr>
              <a:t>?</a:t>
            </a:r>
          </a:p>
          <a:p>
            <a:pPr algn="l">
              <a:buFont typeface="Wingdings" pitchFamily="2" charset="2"/>
              <a:buChar char="§"/>
            </a:pPr>
            <a:r>
              <a:rPr lang="fr-FR" sz="2200" dirty="0">
                <a:latin typeface="Calibri" pitchFamily="34" charset="0"/>
              </a:rPr>
              <a:t>  </a:t>
            </a:r>
            <a:r>
              <a:rPr lang="fr-FR" sz="2200" u="sng" dirty="0">
                <a:latin typeface="Calibri" pitchFamily="34" charset="0"/>
              </a:rPr>
              <a:t>Les BSE peuvent-ils offrir des bénéfices monétaires et non monétaires</a:t>
            </a:r>
            <a:r>
              <a:rPr lang="fr-FR" sz="2200" dirty="0">
                <a:latin typeface="Calibri" pitchFamily="34" charset="0"/>
              </a:rPr>
              <a:t> à des groupes pauvres ou vulnérables?</a:t>
            </a:r>
            <a:endParaRPr lang="en-US" sz="2200" dirty="0">
              <a:latin typeface="Calibri" pitchFamily="34" charset="0"/>
            </a:endParaRPr>
          </a:p>
        </p:txBody>
      </p:sp>
      <p:sp>
        <p:nvSpPr>
          <p:cNvPr id="63493"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3494"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3495" name="Text Box 14"/>
          <p:cNvSpPr txBox="1">
            <a:spLocks noChangeArrowheads="1"/>
          </p:cNvSpPr>
          <p:nvPr/>
        </p:nvSpPr>
        <p:spPr bwMode="auto">
          <a:xfrm rot="-5400000">
            <a:off x="-1215231" y="2758282"/>
            <a:ext cx="3606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bg1"/>
                </a:solidFill>
                <a:latin typeface="Calibri" pitchFamily="34" charset="0"/>
              </a:rPr>
              <a:t>THE TOOLBOX</a:t>
            </a:r>
            <a:endParaRPr lang="en-US" sz="3600">
              <a:solidFill>
                <a:schemeClr val="bg1"/>
              </a:solidFill>
            </a:endParaRPr>
          </a:p>
        </p:txBody>
      </p:sp>
      <p:sp>
        <p:nvSpPr>
          <p:cNvPr id="63496"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3497" name="Text Box 8"/>
          <p:cNvSpPr txBox="1">
            <a:spLocks noChangeArrowheads="1"/>
          </p:cNvSpPr>
          <p:nvPr/>
        </p:nvSpPr>
        <p:spPr bwMode="auto">
          <a:xfrm>
            <a:off x="1609725" y="447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63498" name="Rectangle 15"/>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3499"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63500"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63501"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63502" name="Text Box 2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2/2</a:t>
            </a:r>
          </a:p>
        </p:txBody>
      </p:sp>
      <p:sp>
        <p:nvSpPr>
          <p:cNvPr id="63503" name="Text Box 11"/>
          <p:cNvSpPr txBox="1">
            <a:spLocks noChangeArrowheads="1"/>
          </p:cNvSpPr>
          <p:nvPr/>
        </p:nvSpPr>
        <p:spPr bwMode="auto">
          <a:xfrm>
            <a:off x="2252663" y="346075"/>
            <a:ext cx="6119812" cy="622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Questions utiles à considérer durant la planification financière (suite)</a:t>
            </a:r>
            <a:endParaRPr lang="en-US" sz="2400" b="1">
              <a:solidFill>
                <a:srgbClr val="993300"/>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4515"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16" name="Oval 14"/>
          <p:cNvSpPr>
            <a:spLocks noChangeArrowheads="1"/>
          </p:cNvSpPr>
          <p:nvPr/>
        </p:nvSpPr>
        <p:spPr bwMode="auto">
          <a:xfrm>
            <a:off x="477838" y="1185863"/>
            <a:ext cx="1924050"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64517" name="Rectangle 20"/>
          <p:cNvSpPr>
            <a:spLocks noChangeArrowheads="1"/>
          </p:cNvSpPr>
          <p:nvPr/>
        </p:nvSpPr>
        <p:spPr bwMode="auto">
          <a:xfrm>
            <a:off x="3762375" y="5081588"/>
            <a:ext cx="2871788" cy="1144587"/>
          </a:xfrm>
          <a:prstGeom prst="rect">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64518"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19" name="Oval 14"/>
          <p:cNvSpPr>
            <a:spLocks noChangeArrowheads="1"/>
          </p:cNvSpPr>
          <p:nvPr/>
        </p:nvSpPr>
        <p:spPr bwMode="auto">
          <a:xfrm>
            <a:off x="477838" y="3249613"/>
            <a:ext cx="1924050" cy="2836862"/>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64520" name="Oval 14"/>
          <p:cNvSpPr>
            <a:spLocks noChangeAspect="1" noChangeArrowheads="1"/>
          </p:cNvSpPr>
          <p:nvPr/>
        </p:nvSpPr>
        <p:spPr bwMode="auto">
          <a:xfrm>
            <a:off x="4200525" y="1168400"/>
            <a:ext cx="1919288"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et </a:t>
            </a:r>
            <a:r>
              <a:rPr lang="fr-FR" sz="1500" b="1" dirty="0">
                <a:latin typeface="Calibri" pitchFamily="34" charset="0"/>
              </a:rPr>
              <a:t>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sp>
        <p:nvSpPr>
          <p:cNvPr id="64521" name="Line 9"/>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22" name="Line 10"/>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23" name="Line 11"/>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24" name="Line 12"/>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25" name="Line 13"/>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26"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4527"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64528" name="Line 16"/>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29"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modèle systémique pour planification politique et financière</a:t>
            </a:r>
            <a:endParaRPr lang="en-US" sz="2400" b="1">
              <a:solidFill>
                <a:srgbClr val="993300"/>
              </a:solidFill>
            </a:endParaRPr>
          </a:p>
        </p:txBody>
      </p:sp>
      <p:sp>
        <p:nvSpPr>
          <p:cNvPr id="64530" name="Line 22"/>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64531" name="Line 23"/>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64532" name="Line 24"/>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64533" name="Group 25"/>
          <p:cNvGrpSpPr>
            <a:grpSpLocks/>
          </p:cNvGrpSpPr>
          <p:nvPr/>
        </p:nvGrpSpPr>
        <p:grpSpPr bwMode="auto">
          <a:xfrm>
            <a:off x="3763963" y="2767013"/>
            <a:ext cx="2687637" cy="2165350"/>
            <a:chOff x="2371" y="1743"/>
            <a:chExt cx="1693" cy="1364"/>
          </a:xfrm>
        </p:grpSpPr>
        <p:sp>
          <p:nvSpPr>
            <p:cNvPr id="64541" name="Oval 15"/>
            <p:cNvSpPr>
              <a:spLocks noChangeAspect="1" noChangeArrowheads="1"/>
            </p:cNvSpPr>
            <p:nvPr/>
          </p:nvSpPr>
          <p:spPr bwMode="auto">
            <a:xfrm>
              <a:off x="2775" y="1743"/>
              <a:ext cx="962" cy="962"/>
            </a:xfrm>
            <a:prstGeom prst="ellipse">
              <a:avLst/>
            </a:prstGeom>
            <a:solidFill>
              <a:srgbClr val="DDDDDD">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 </a:t>
              </a:r>
            </a:p>
            <a:p>
              <a:r>
                <a:rPr lang="fr-FR" sz="1600" b="1">
                  <a:latin typeface="Calibri" pitchFamily="34" charset="0"/>
                  <a:cs typeface="Arial" charset="0"/>
                </a:rPr>
                <a:t>décentralisée</a:t>
              </a:r>
            </a:p>
          </p:txBody>
        </p:sp>
        <p:sp>
          <p:nvSpPr>
            <p:cNvPr id="64542" name="Oval 18"/>
            <p:cNvSpPr>
              <a:spLocks noChangeAspect="1" noChangeArrowheads="1"/>
            </p:cNvSpPr>
            <p:nvPr/>
          </p:nvSpPr>
          <p:spPr bwMode="auto">
            <a:xfrm>
              <a:off x="2371" y="2136"/>
              <a:ext cx="962" cy="962"/>
            </a:xfrm>
            <a:prstGeom prst="ellipse">
              <a:avLst/>
            </a:prstGeom>
            <a:solidFill>
              <a:srgbClr val="DDDDDD">
                <a:alpha val="7607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64543" name="Oval 16"/>
            <p:cNvSpPr>
              <a:spLocks noChangeAspect="1" noChangeArrowheads="1"/>
            </p:cNvSpPr>
            <p:nvPr/>
          </p:nvSpPr>
          <p:spPr bwMode="auto">
            <a:xfrm>
              <a:off x="3102" y="2145"/>
              <a:ext cx="962" cy="962"/>
            </a:xfrm>
            <a:prstGeom prst="ellipse">
              <a:avLst/>
            </a:prstGeom>
            <a:solidFill>
              <a:srgbClr val="DDDDD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64544" name="Text Box 29"/>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chemeClr val="bg1"/>
                  </a:solidFill>
                  <a:latin typeface="Calibri" pitchFamily="34" charset="0"/>
                </a:rPr>
                <a:t>Intégrés</a:t>
              </a:r>
            </a:p>
          </p:txBody>
        </p:sp>
      </p:grpSp>
      <p:sp>
        <p:nvSpPr>
          <p:cNvPr id="64534" name="Line 30"/>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64535" name="Text Box 31"/>
          <p:cNvSpPr txBox="1">
            <a:spLocks noChangeArrowheads="1"/>
          </p:cNvSpPr>
          <p:nvPr/>
        </p:nvSpPr>
        <p:spPr bwMode="auto">
          <a:xfrm>
            <a:off x="7721600" y="4511675"/>
            <a:ext cx="1393825"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64536" name="Text Box 32"/>
          <p:cNvSpPr txBox="1">
            <a:spLocks noChangeArrowheads="1"/>
          </p:cNvSpPr>
          <p:nvPr/>
        </p:nvSpPr>
        <p:spPr bwMode="auto">
          <a:xfrm>
            <a:off x="7721600" y="5526088"/>
            <a:ext cx="1393825" cy="914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grpSp>
        <p:nvGrpSpPr>
          <p:cNvPr id="64537" name="Group 62"/>
          <p:cNvGrpSpPr>
            <a:grpSpLocks/>
          </p:cNvGrpSpPr>
          <p:nvPr/>
        </p:nvGrpSpPr>
        <p:grpSpPr bwMode="auto">
          <a:xfrm>
            <a:off x="6035675" y="925513"/>
            <a:ext cx="3108325" cy="2560637"/>
            <a:chOff x="6035675" y="924906"/>
            <a:chExt cx="3108325" cy="2561244"/>
          </a:xfrm>
        </p:grpSpPr>
        <p:sp>
          <p:nvSpPr>
            <p:cNvPr id="64538" name="Oval 73"/>
            <p:cNvSpPr>
              <a:spLocks noChangeArrowheads="1"/>
            </p:cNvSpPr>
            <p:nvPr/>
          </p:nvSpPr>
          <p:spPr bwMode="auto">
            <a:xfrm>
              <a:off x="6721475" y="924906"/>
              <a:ext cx="1736725" cy="1581150"/>
            </a:xfrm>
            <a:prstGeom prst="ellipse">
              <a:avLst/>
            </a:prstGeom>
            <a:solidFill>
              <a:srgbClr val="6699FF"/>
            </a:solidFill>
            <a:ln>
              <a:noFill/>
            </a:ln>
            <a:extLst>
              <a:ext uri="{91240B29-F687-4F45-9708-019B960494DF}">
                <a14:hiddenLine xmlns:a14="http://schemas.microsoft.com/office/drawing/2010/main" w="38100">
                  <a:solidFill>
                    <a:srgbClr val="000000"/>
                  </a:solidFill>
                  <a:round/>
                  <a:headEnd/>
                  <a:tailEnd/>
                </a14:hiddenLine>
              </a:ext>
            </a:extLst>
          </p:spPr>
          <p:txBody>
            <a:bodyPr lIns="0" rIns="0"/>
            <a:lstStyle/>
            <a:p>
              <a:r>
                <a:rPr lang="fr-FR" sz="1600" b="1">
                  <a:latin typeface="Calibri" pitchFamily="34" charset="0"/>
                </a:rPr>
                <a:t>Mécanismes financiers novateurs</a:t>
              </a:r>
            </a:p>
          </p:txBody>
        </p:sp>
        <p:sp>
          <p:nvSpPr>
            <p:cNvPr id="64539" name="Oval 74"/>
            <p:cNvSpPr>
              <a:spLocks noChangeArrowheads="1"/>
            </p:cNvSpPr>
            <p:nvPr/>
          </p:nvSpPr>
          <p:spPr bwMode="auto">
            <a:xfrm>
              <a:off x="6035675" y="1881188"/>
              <a:ext cx="1736725" cy="1581150"/>
            </a:xfrm>
            <a:prstGeom prst="ellipse">
              <a:avLst/>
            </a:prstGeom>
            <a:solidFill>
              <a:srgbClr val="5BBDFF"/>
            </a:solidFill>
            <a:ln>
              <a:noFill/>
            </a:ln>
            <a:extLst>
              <a:ext uri="{91240B29-F687-4F45-9708-019B960494DF}">
                <a14:hiddenLine xmlns:a14="http://schemas.microsoft.com/office/drawing/2010/main" w="38100">
                  <a:solidFill>
                    <a:srgbClr val="000000"/>
                  </a:solidFill>
                  <a:round/>
                  <a:headEnd/>
                  <a:tailEnd/>
                </a14:hiddenLine>
              </a:ext>
            </a:extLst>
          </p:spPr>
          <p:txBody>
            <a:bodyPr lIns="0" tIns="0" rIns="0" anchor="ctr"/>
            <a:lstStyle/>
            <a:p>
              <a:pPr algn="l"/>
              <a:r>
                <a:rPr lang="fr-FR" altLang="zh-CN" sz="1500" b="1">
                  <a:latin typeface="Calibri" pitchFamily="34" charset="0"/>
                  <a:ea typeface="SimSun" charset="-122"/>
                  <a:cs typeface="Arial" charset="0"/>
                </a:rPr>
                <a:t>Réforme </a:t>
              </a:r>
            </a:p>
            <a:p>
              <a:pPr algn="l"/>
              <a:r>
                <a:rPr lang="fr-FR" altLang="zh-CN" sz="1500" b="1">
                  <a:latin typeface="Calibri" pitchFamily="34" charset="0"/>
                  <a:ea typeface="SimSun" charset="-122"/>
                  <a:cs typeface="Arial" charset="0"/>
                </a:rPr>
                <a:t>fiscale écologique</a:t>
              </a:r>
              <a:endParaRPr lang="fr-FR" sz="1500" b="1">
                <a:latin typeface="Calibri" pitchFamily="34" charset="0"/>
                <a:ea typeface="SimSun" charset="-122"/>
                <a:cs typeface="Arial" charset="0"/>
              </a:endParaRPr>
            </a:p>
          </p:txBody>
        </p:sp>
        <p:sp>
          <p:nvSpPr>
            <p:cNvPr id="64540" name="Oval 75"/>
            <p:cNvSpPr>
              <a:spLocks noChangeArrowheads="1"/>
            </p:cNvSpPr>
            <p:nvPr/>
          </p:nvSpPr>
          <p:spPr bwMode="auto">
            <a:xfrm>
              <a:off x="7407275" y="1905000"/>
              <a:ext cx="1736725" cy="1581150"/>
            </a:xfrm>
            <a:prstGeom prst="ellipse">
              <a:avLst/>
            </a:prstGeom>
            <a:solidFill>
              <a:srgbClr val="88C5E0"/>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r>
                <a:rPr lang="fr-FR" sz="1600" b="1">
                  <a:latin typeface="Calibri" pitchFamily="34" charset="0"/>
                </a:rPr>
                <a:t>Cadre de dépenses à moyen terme</a:t>
              </a:r>
            </a:p>
            <a:p>
              <a:endParaRPr lang="fr-FR" sz="1600" b="1">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5539"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5540"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5541"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65542"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grpSp>
        <p:nvGrpSpPr>
          <p:cNvPr id="65543" name="Group 74"/>
          <p:cNvGrpSpPr>
            <a:grpSpLocks/>
          </p:cNvGrpSpPr>
          <p:nvPr/>
        </p:nvGrpSpPr>
        <p:grpSpPr bwMode="auto">
          <a:xfrm>
            <a:off x="1473200" y="1989138"/>
            <a:ext cx="7315200" cy="4102100"/>
            <a:chOff x="928" y="1253"/>
            <a:chExt cx="4608" cy="2584"/>
          </a:xfrm>
        </p:grpSpPr>
        <p:sp>
          <p:nvSpPr>
            <p:cNvPr id="65551" name="Oval 58">
              <a:hlinkClick r:id="rId4" action="ppaction://hlinksldjump"/>
            </p:cNvPr>
            <p:cNvSpPr>
              <a:spLocks noChangeArrowheads="1"/>
            </p:cNvSpPr>
            <p:nvPr/>
          </p:nvSpPr>
          <p:spPr bwMode="auto">
            <a:xfrm>
              <a:off x="2176" y="1253"/>
              <a:ext cx="1464" cy="1216"/>
            </a:xfrm>
            <a:prstGeom prst="ellipse">
              <a:avLst/>
            </a:prstGeom>
            <a:solidFill>
              <a:srgbClr val="6699FF"/>
            </a:solidFill>
            <a:ln>
              <a:noFill/>
            </a:ln>
            <a:extLst>
              <a:ext uri="{91240B29-F687-4F45-9708-019B960494DF}">
                <a14:hiddenLine xmlns:a14="http://schemas.microsoft.com/office/drawing/2010/main" w="38100">
                  <a:solidFill>
                    <a:srgbClr val="000000"/>
                  </a:solidFill>
                  <a:round/>
                  <a:headEnd/>
                  <a:tailEnd/>
                </a14:hiddenLine>
              </a:ext>
            </a:extLst>
          </p:spPr>
          <p:txBody>
            <a:bodyPr/>
            <a:lstStyle/>
            <a:p>
              <a:r>
                <a:rPr lang="fr-FR">
                  <a:latin typeface="Calibri" pitchFamily="34" charset="0"/>
                </a:rPr>
                <a:t>Mécanismes financiers novateurs</a:t>
              </a:r>
            </a:p>
          </p:txBody>
        </p:sp>
        <p:sp>
          <p:nvSpPr>
            <p:cNvPr id="65552" name="Oval 59">
              <a:hlinkClick r:id="rId5" action="ppaction://hlinksldjump"/>
            </p:cNvPr>
            <p:cNvSpPr>
              <a:spLocks noChangeArrowheads="1"/>
            </p:cNvSpPr>
            <p:nvPr/>
          </p:nvSpPr>
          <p:spPr bwMode="auto">
            <a:xfrm>
              <a:off x="1624" y="1917"/>
              <a:ext cx="1464" cy="1216"/>
            </a:xfrm>
            <a:prstGeom prst="ellipse">
              <a:avLst/>
            </a:prstGeom>
            <a:solidFill>
              <a:srgbClr val="5BBDFF"/>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pPr algn="l"/>
              <a:endParaRPr lang="fr-FR">
                <a:latin typeface="Calibri" pitchFamily="34" charset="0"/>
              </a:endParaRPr>
            </a:p>
            <a:p>
              <a:pPr algn="l"/>
              <a:r>
                <a:rPr lang="fr-FR" altLang="zh-CN">
                  <a:latin typeface="Calibri" pitchFamily="34" charset="0"/>
                  <a:ea typeface="SimSun" charset="-122"/>
                  <a:cs typeface="Arial" charset="0"/>
                </a:rPr>
                <a:t>Réforme </a:t>
              </a:r>
            </a:p>
            <a:p>
              <a:pPr algn="l"/>
              <a:r>
                <a:rPr lang="fr-FR" altLang="zh-CN">
                  <a:latin typeface="Calibri" pitchFamily="34" charset="0"/>
                  <a:ea typeface="SimSun" charset="-122"/>
                  <a:cs typeface="Arial" charset="0"/>
                </a:rPr>
                <a:t>fiscale écologique</a:t>
              </a:r>
              <a:endParaRPr lang="fr-FR">
                <a:latin typeface="Calibri" pitchFamily="34" charset="0"/>
                <a:ea typeface="SimSun" charset="-122"/>
                <a:cs typeface="Arial" charset="0"/>
              </a:endParaRPr>
            </a:p>
            <a:p>
              <a:pPr algn="l"/>
              <a:endParaRPr lang="fr-FR">
                <a:latin typeface="Calibri" pitchFamily="34" charset="0"/>
              </a:endParaRPr>
            </a:p>
          </p:txBody>
        </p:sp>
        <p:sp>
          <p:nvSpPr>
            <p:cNvPr id="65553" name="Oval 60">
              <a:hlinkClick r:id="rId6" action="ppaction://hlinksldjump"/>
            </p:cNvPr>
            <p:cNvSpPr>
              <a:spLocks noChangeArrowheads="1"/>
            </p:cNvSpPr>
            <p:nvPr/>
          </p:nvSpPr>
          <p:spPr bwMode="auto">
            <a:xfrm>
              <a:off x="2840" y="1877"/>
              <a:ext cx="1464" cy="1216"/>
            </a:xfrm>
            <a:prstGeom prst="ellipse">
              <a:avLst/>
            </a:prstGeom>
            <a:solidFill>
              <a:srgbClr val="88C5E0"/>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r>
                <a:rPr lang="fr-FR">
                  <a:latin typeface="Calibri" pitchFamily="34" charset="0"/>
                </a:rPr>
                <a:t>Cadre de dépenses à moyen terme</a:t>
              </a:r>
            </a:p>
          </p:txBody>
        </p:sp>
        <p:sp>
          <p:nvSpPr>
            <p:cNvPr id="65554" name="AutoShape 61"/>
            <p:cNvSpPr>
              <a:spLocks/>
            </p:cNvSpPr>
            <p:nvPr/>
          </p:nvSpPr>
          <p:spPr bwMode="auto">
            <a:xfrm>
              <a:off x="3976" y="1325"/>
              <a:ext cx="1560" cy="432"/>
            </a:xfrm>
            <a:prstGeom prst="borderCallout1">
              <a:avLst>
                <a:gd name="adj1" fmla="val -11111"/>
                <a:gd name="adj2" fmla="val 95384"/>
                <a:gd name="adj3" fmla="val -11111"/>
                <a:gd name="adj4" fmla="val -49231"/>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fr-FR" altLang="zh-CN" sz="2000" dirty="0" smtClean="0">
                  <a:latin typeface="Calibri" pitchFamily="34" charset="0"/>
                  <a:ea typeface="SimSun" charset="-122"/>
                </a:rPr>
                <a:t>Nouveaux revenus </a:t>
              </a:r>
              <a:r>
                <a:rPr lang="fr-FR" altLang="zh-CN" sz="2000" dirty="0">
                  <a:latin typeface="Calibri" pitchFamily="34" charset="0"/>
                  <a:ea typeface="SimSun" charset="-122"/>
                </a:rPr>
                <a:t>profitant </a:t>
              </a:r>
              <a:r>
                <a:rPr lang="fr-FR" altLang="zh-CN" sz="2000" dirty="0" smtClean="0">
                  <a:latin typeface="Calibri" pitchFamily="34" charset="0"/>
                  <a:ea typeface="SimSun" charset="-122"/>
                </a:rPr>
                <a:t>des </a:t>
              </a:r>
              <a:r>
                <a:rPr lang="fr-FR" altLang="zh-CN" sz="2000" dirty="0">
                  <a:latin typeface="Calibri" pitchFamily="34" charset="0"/>
                  <a:ea typeface="SimSun" charset="-122"/>
                </a:rPr>
                <a:t>BSE</a:t>
              </a:r>
              <a:endParaRPr lang="fr-FR" sz="2000" dirty="0">
                <a:latin typeface="Calibri" pitchFamily="34" charset="0"/>
                <a:ea typeface="SimSun" charset="-122"/>
              </a:endParaRPr>
            </a:p>
          </p:txBody>
        </p:sp>
        <p:sp>
          <p:nvSpPr>
            <p:cNvPr id="65555" name="AutoShape 62"/>
            <p:cNvSpPr>
              <a:spLocks/>
            </p:cNvSpPr>
            <p:nvPr/>
          </p:nvSpPr>
          <p:spPr bwMode="auto">
            <a:xfrm>
              <a:off x="928" y="3297"/>
              <a:ext cx="1560" cy="540"/>
            </a:xfrm>
            <a:prstGeom prst="borderCallout1">
              <a:avLst>
                <a:gd name="adj1" fmla="val 83333"/>
                <a:gd name="adj2" fmla="val 103079"/>
                <a:gd name="adj3" fmla="val -64815"/>
                <a:gd name="adj4" fmla="val 103079"/>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fr-FR" altLang="zh-CN" sz="1700" dirty="0">
                  <a:latin typeface="Calibri" pitchFamily="34" charset="0"/>
                  <a:ea typeface="SimSun" charset="-122"/>
                </a:rPr>
                <a:t>Taxes environnementales </a:t>
              </a:r>
            </a:p>
            <a:p>
              <a:r>
                <a:rPr lang="fr-FR" altLang="zh-CN" dirty="0">
                  <a:latin typeface="Calibri" pitchFamily="34" charset="0"/>
                  <a:ea typeface="SimSun" charset="-122"/>
                </a:rPr>
                <a:t>et élimination de </a:t>
              </a:r>
              <a:r>
                <a:rPr lang="fr-FR" altLang="zh-CN" dirty="0" smtClean="0">
                  <a:latin typeface="Calibri" pitchFamily="34" charset="0"/>
                  <a:ea typeface="SimSun" charset="-122"/>
                </a:rPr>
                <a:t>subventions </a:t>
              </a:r>
              <a:r>
                <a:rPr lang="fr-FR" altLang="zh-CN" dirty="0">
                  <a:latin typeface="Calibri" pitchFamily="34" charset="0"/>
                  <a:ea typeface="SimSun" charset="-122"/>
                </a:rPr>
                <a:t>perverses</a:t>
              </a:r>
              <a:endParaRPr lang="fr-FR" dirty="0">
                <a:latin typeface="Calibri" pitchFamily="34" charset="0"/>
              </a:endParaRPr>
            </a:p>
          </p:txBody>
        </p:sp>
        <p:sp>
          <p:nvSpPr>
            <p:cNvPr id="65556" name="AutoShape 63"/>
            <p:cNvSpPr>
              <a:spLocks/>
            </p:cNvSpPr>
            <p:nvPr/>
          </p:nvSpPr>
          <p:spPr bwMode="auto">
            <a:xfrm>
              <a:off x="3336" y="3397"/>
              <a:ext cx="1560" cy="432"/>
            </a:xfrm>
            <a:prstGeom prst="borderCallout1">
              <a:avLst>
                <a:gd name="adj1" fmla="val 83333"/>
                <a:gd name="adj2" fmla="val -3079"/>
                <a:gd name="adj3" fmla="val -77778"/>
                <a:gd name="adj4" fmla="val -3079"/>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fr-FR" altLang="zh-CN" sz="2000" dirty="0">
                  <a:latin typeface="Calibri" pitchFamily="34" charset="0"/>
                  <a:ea typeface="SimSun" charset="-122"/>
                </a:rPr>
                <a:t>Planification du budget </a:t>
              </a:r>
              <a:r>
                <a:rPr lang="fr-FR" altLang="zh-CN" sz="2000" dirty="0" smtClean="0">
                  <a:latin typeface="Calibri" pitchFamily="34" charset="0"/>
                  <a:ea typeface="SimSun" charset="-122"/>
                </a:rPr>
                <a:t>inclus les </a:t>
              </a:r>
              <a:r>
                <a:rPr lang="fr-FR" altLang="zh-CN" sz="2000" dirty="0">
                  <a:latin typeface="Calibri" pitchFamily="34" charset="0"/>
                  <a:ea typeface="SimSun" charset="-122"/>
                </a:rPr>
                <a:t>BSE</a:t>
              </a:r>
              <a:endParaRPr lang="fr-FR" sz="2000" dirty="0">
                <a:latin typeface="Calibri" pitchFamily="34" charset="0"/>
              </a:endParaRPr>
            </a:p>
          </p:txBody>
        </p:sp>
      </p:grpSp>
      <p:sp>
        <p:nvSpPr>
          <p:cNvPr id="65544" name="Text Box 12"/>
          <p:cNvSpPr txBox="1">
            <a:spLocks noChangeArrowheads="1"/>
          </p:cNvSpPr>
          <p:nvPr/>
        </p:nvSpPr>
        <p:spPr bwMode="auto">
          <a:xfrm rot="-5400000">
            <a:off x="-1215231" y="2758282"/>
            <a:ext cx="3606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3600" b="1">
                <a:solidFill>
                  <a:schemeClr val="bg1"/>
                </a:solidFill>
                <a:latin typeface="Calibri" pitchFamily="34" charset="0"/>
              </a:rPr>
              <a:t>THE TOOLBOX</a:t>
            </a:r>
            <a:endParaRPr lang="en-US" sz="3600">
              <a:solidFill>
                <a:schemeClr val="bg1"/>
              </a:solidFill>
            </a:endParaRPr>
          </a:p>
        </p:txBody>
      </p:sp>
      <p:sp>
        <p:nvSpPr>
          <p:cNvPr id="241730" name="Text Box 66"/>
          <p:cNvSpPr txBox="1">
            <a:spLocks noChangeArrowheads="1"/>
          </p:cNvSpPr>
          <p:nvPr/>
        </p:nvSpPr>
        <p:spPr bwMode="auto">
          <a:xfrm>
            <a:off x="1687513" y="1119188"/>
            <a:ext cx="745648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altLang="zh-CN" sz="2200">
                <a:latin typeface="Calibri" pitchFamily="34" charset="0"/>
                <a:ea typeface="SimSun" charset="-122"/>
              </a:rPr>
              <a:t>Budgétisation et planification financière doivent être respectueux de l'environnement.</a:t>
            </a:r>
            <a:endParaRPr lang="en-US" sz="2200">
              <a:latin typeface="Calibri" pitchFamily="34" charset="0"/>
            </a:endParaRPr>
          </a:p>
        </p:txBody>
      </p:sp>
      <p:sp>
        <p:nvSpPr>
          <p:cNvPr id="65546" name="Text Box 10"/>
          <p:cNvSpPr txBox="1">
            <a:spLocks noChangeArrowheads="1"/>
          </p:cNvSpPr>
          <p:nvPr/>
        </p:nvSpPr>
        <p:spPr bwMode="auto">
          <a:xfrm>
            <a:off x="2252663" y="384175"/>
            <a:ext cx="6342062"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cs typeface="Arial" charset="0"/>
              </a:rPr>
              <a:t>Budget et planification financière env.</a:t>
            </a:r>
            <a:endParaRPr lang="en-US" sz="2400" b="1">
              <a:solidFill>
                <a:srgbClr val="993300"/>
              </a:solidFill>
              <a:cs typeface="Arial" charset="0"/>
            </a:endParaRPr>
          </a:p>
        </p:txBody>
      </p:sp>
      <p:sp>
        <p:nvSpPr>
          <p:cNvPr id="65547" name="Rectangle 70"/>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5548"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6554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7" action="ppaction://hlinksldjump"/>
              </a:rPr>
              <a:t>RETOUR AU PLAN LINÉAIRE</a:t>
            </a:r>
            <a:r>
              <a:rPr lang="en-US" sz="1400">
                <a:latin typeface="Calibri" pitchFamily="34" charset="0"/>
                <a:hlinkClick r:id="rId7" action="ppaction://hlinksldjump"/>
              </a:rPr>
              <a:t> </a:t>
            </a:r>
            <a:endParaRPr lang="en-US" sz="1400" b="1">
              <a:solidFill>
                <a:srgbClr val="545336"/>
              </a:solidFill>
              <a:latin typeface="Calibri" pitchFamily="34" charset="0"/>
            </a:endParaRPr>
          </a:p>
        </p:txBody>
      </p:sp>
      <p:sp>
        <p:nvSpPr>
          <p:cNvPr id="6555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8" action="ppaction://hlinksldjump"/>
              </a:rPr>
              <a:t>RETOUR AU PLAN SYSTÉMIQUE</a:t>
            </a:r>
            <a:r>
              <a:rPr lang="en-US" sz="1400">
                <a:latin typeface="Calibri" pitchFamily="34" charset="0"/>
                <a:hlinkClick r:id="rId8" action="ppaction://hlinksldjump"/>
              </a:rPr>
              <a:t> </a:t>
            </a:r>
            <a:endParaRPr lang="en-US" sz="1400" b="1">
              <a:solidFill>
                <a:srgbClr val="545336"/>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17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730"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31"/>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6563"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6564"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6565"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6566"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66567"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6568"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finacière env.</a:t>
            </a:r>
            <a:endParaRPr lang="en-US" sz="2200">
              <a:solidFill>
                <a:schemeClr val="bg1"/>
              </a:solidFill>
              <a:latin typeface="Calibri" pitchFamily="34" charset="0"/>
            </a:endParaRPr>
          </a:p>
        </p:txBody>
      </p:sp>
      <p:sp>
        <p:nvSpPr>
          <p:cNvPr id="66569" name="Rectangle 24"/>
          <p:cNvSpPr>
            <a:spLocks noChangeArrowheads="1"/>
          </p:cNvSpPr>
          <p:nvPr/>
        </p:nvSpPr>
        <p:spPr bwMode="auto">
          <a:xfrm>
            <a:off x="1638300" y="2095500"/>
            <a:ext cx="6769100" cy="161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fr-FR" sz="2800">
                <a:latin typeface="Calibri" pitchFamily="34" charset="0"/>
              </a:rPr>
              <a:t>Du point de vue économique, les écarts les plus importants à combler concernent l'évaluation des services écosystémiques et l'état écologique des écosystèmes qui les fournissent.</a:t>
            </a:r>
            <a:endParaRPr lang="en-US" sz="2800">
              <a:latin typeface="Calibri" pitchFamily="34" charset="0"/>
            </a:endParaRPr>
          </a:p>
        </p:txBody>
      </p:sp>
      <p:pic>
        <p:nvPicPr>
          <p:cNvPr id="66570" name="Picture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4650" y="3548063"/>
            <a:ext cx="17145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571" name="Text Box 10"/>
          <p:cNvSpPr txBox="1">
            <a:spLocks noChangeArrowheads="1"/>
          </p:cNvSpPr>
          <p:nvPr/>
        </p:nvSpPr>
        <p:spPr bwMode="auto">
          <a:xfrm>
            <a:off x="2252663" y="384175"/>
            <a:ext cx="6035675"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cs typeface="Arial" charset="0"/>
              </a:rPr>
              <a:t>Combler le vide économique lié à la négligence des BSE</a:t>
            </a:r>
          </a:p>
        </p:txBody>
      </p:sp>
      <p:sp>
        <p:nvSpPr>
          <p:cNvPr id="66572" name="Text Box 29"/>
          <p:cNvSpPr txBox="1">
            <a:spLocks noChangeArrowheads="1"/>
          </p:cNvSpPr>
          <p:nvPr/>
        </p:nvSpPr>
        <p:spPr bwMode="auto">
          <a:xfrm>
            <a:off x="1582738" y="4151313"/>
            <a:ext cx="18288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1200">
                <a:latin typeface="Calibri" pitchFamily="34" charset="0"/>
              </a:rPr>
              <a:t>Source: EU 2009</a:t>
            </a:r>
          </a:p>
          <a:p>
            <a:pPr eaLnBrk="1" hangingPunct="1">
              <a:spcBef>
                <a:spcPct val="50000"/>
              </a:spcBef>
            </a:pPr>
            <a:endParaRPr lang="en-US" sz="1200">
              <a:latin typeface="Calibri" pitchFamily="34" charset="0"/>
            </a:endParaRPr>
          </a:p>
        </p:txBody>
      </p:sp>
      <p:sp>
        <p:nvSpPr>
          <p:cNvPr id="66573"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5" action="ppaction://hlinksldjump"/>
              </a:rPr>
              <a:t>RETOUR AU PLAN LINÉAIRE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66574"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6" action="ppaction://hlinksldjump"/>
              </a:rPr>
              <a:t>RETOUR AU PLAN SYSTÉMIQUE</a:t>
            </a:r>
            <a:r>
              <a:rPr lang="en-US" sz="1400">
                <a:latin typeface="Calibri" pitchFamily="34" charset="0"/>
                <a:hlinkClick r:id="rId6" action="ppaction://hlinksldjump"/>
              </a:rPr>
              <a:t> </a:t>
            </a:r>
            <a:endParaRPr lang="en-US" sz="1400" b="1">
              <a:solidFill>
                <a:srgbClr val="545336"/>
              </a:solidFill>
              <a:latin typeface="Calibri" pitchFamily="34" charset="0"/>
            </a:endParaRPr>
          </a:p>
        </p:txBody>
      </p:sp>
      <p:sp>
        <p:nvSpPr>
          <p:cNvPr id="66575" name="Control 7"/>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4"/>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7587"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7588"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7589"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7590"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67591"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67592" name="Text Box 16"/>
          <p:cNvSpPr txBox="1">
            <a:spLocks noChangeArrowheads="1"/>
          </p:cNvSpPr>
          <p:nvPr/>
        </p:nvSpPr>
        <p:spPr bwMode="auto">
          <a:xfrm>
            <a:off x="1606550" y="1343025"/>
            <a:ext cx="742315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dirty="0">
                <a:latin typeface="Calibri" pitchFamily="34" charset="0"/>
              </a:rPr>
              <a:t> Les Ministères de l’environnement et des finances peuvent déterminer où les bénéfices à base écologique existent et ce en identifiant:</a:t>
            </a:r>
          </a:p>
          <a:p>
            <a:pPr algn="l" eaLnBrk="1" hangingPunct="1"/>
            <a:endParaRPr lang="fr-FR" sz="2400" dirty="0">
              <a:latin typeface="Calibri" pitchFamily="34" charset="0"/>
            </a:endParaRPr>
          </a:p>
          <a:p>
            <a:pPr algn="l" eaLnBrk="1" hangingPunct="1">
              <a:buFont typeface="Wingdings" pitchFamily="2" charset="2"/>
              <a:buChar char="§"/>
            </a:pPr>
            <a:r>
              <a:rPr lang="fr-FR" sz="2400" dirty="0">
                <a:latin typeface="Calibri" pitchFamily="34" charset="0"/>
              </a:rPr>
              <a:t>Les recettes générées au niveau national grâce aux BSE;</a:t>
            </a:r>
          </a:p>
          <a:p>
            <a:pPr algn="l" eaLnBrk="1" hangingPunct="1">
              <a:buFont typeface="Wingdings" pitchFamily="2" charset="2"/>
              <a:buChar char="§"/>
            </a:pPr>
            <a:r>
              <a:rPr lang="fr-FR" sz="2400" dirty="0">
                <a:latin typeface="Calibri" pitchFamily="34" charset="0"/>
              </a:rPr>
              <a:t>Les opportunités de revenus provenant de sources internationales et qui seraient attribuées </a:t>
            </a:r>
            <a:r>
              <a:rPr lang="fr-FR" sz="2400" dirty="0" smtClean="0">
                <a:latin typeface="Calibri" pitchFamily="34" charset="0"/>
              </a:rPr>
              <a:t>aux </a:t>
            </a:r>
            <a:r>
              <a:rPr lang="fr-FR" sz="2400" dirty="0">
                <a:latin typeface="Calibri" pitchFamily="34" charset="0"/>
              </a:rPr>
              <a:t>BSE;</a:t>
            </a:r>
          </a:p>
          <a:p>
            <a:pPr algn="l" eaLnBrk="1" hangingPunct="1">
              <a:buFont typeface="Wingdings" pitchFamily="2" charset="2"/>
              <a:buChar char="§"/>
            </a:pPr>
            <a:r>
              <a:rPr lang="fr-FR" sz="2400" dirty="0">
                <a:latin typeface="Calibri" pitchFamily="34" charset="0"/>
              </a:rPr>
              <a:t>La valeur non marchande des BSE;</a:t>
            </a:r>
          </a:p>
          <a:p>
            <a:pPr algn="l" eaLnBrk="1" hangingPunct="1">
              <a:buFont typeface="Wingdings" pitchFamily="2" charset="2"/>
              <a:buChar char="§"/>
            </a:pPr>
            <a:r>
              <a:rPr lang="fr-FR" sz="2400" dirty="0">
                <a:latin typeface="Calibri" pitchFamily="34" charset="0"/>
              </a:rPr>
              <a:t>La valeur de la non-utilisation des BSE;</a:t>
            </a:r>
          </a:p>
          <a:p>
            <a:pPr algn="l" eaLnBrk="1" hangingPunct="1">
              <a:buFont typeface="Wingdings" pitchFamily="2" charset="2"/>
              <a:buChar char="§"/>
            </a:pPr>
            <a:r>
              <a:rPr lang="fr-FR" sz="2400" dirty="0">
                <a:latin typeface="Calibri" pitchFamily="34" charset="0"/>
              </a:rPr>
              <a:t>L’option de réaffectation des subventions à portée négatives afin d’encourager des initiatives vertes. </a:t>
            </a:r>
            <a:endParaRPr lang="en-US" sz="2400" dirty="0">
              <a:latin typeface="Calibri" pitchFamily="34" charset="0"/>
            </a:endParaRPr>
          </a:p>
        </p:txBody>
      </p:sp>
      <p:sp>
        <p:nvSpPr>
          <p:cNvPr id="67593" name="Text Box 10"/>
          <p:cNvSpPr txBox="1">
            <a:spLocks noChangeArrowheads="1"/>
          </p:cNvSpPr>
          <p:nvPr/>
        </p:nvSpPr>
        <p:spPr bwMode="auto">
          <a:xfrm>
            <a:off x="2252663" y="384175"/>
            <a:ext cx="4643437"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cs typeface="Arial" charset="0"/>
              </a:rPr>
              <a:t>Sources de revenus verts</a:t>
            </a:r>
          </a:p>
        </p:txBody>
      </p:sp>
      <p:sp>
        <p:nvSpPr>
          <p:cNvPr id="67594"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67595"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67596"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67597" name="Control 7"/>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30"/>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8611"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8612"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68613"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8614"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68615"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08912" name="Rectangle 16"/>
          <p:cNvSpPr>
            <a:spLocks noChangeArrowheads="1"/>
          </p:cNvSpPr>
          <p:nvPr/>
        </p:nvSpPr>
        <p:spPr bwMode="auto">
          <a:xfrm>
            <a:off x="2565400" y="2959100"/>
            <a:ext cx="6003925"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None/>
              <a:defRPr/>
            </a:pPr>
            <a:r>
              <a:rPr lang="fr-FR" sz="2000" dirty="0">
                <a:latin typeface="Calibri" pitchFamily="34" charset="0"/>
              </a:rPr>
              <a:t>La réforme fiscale écologique se réfère à une série de mesures fiscales et de tarification qui peut augmenter les recettes fiscales tout en favorisant les objectifs environnementaux. Exemples de ce qui est capturé par une RFE sont </a:t>
            </a:r>
            <a:r>
              <a:rPr lang="fr-FR" sz="2000" dirty="0" smtClean="0">
                <a:latin typeface="Calibri" pitchFamily="34" charset="0"/>
              </a:rPr>
              <a:t>:</a:t>
            </a:r>
            <a:endParaRPr lang="fr-FR" sz="2000" dirty="0">
              <a:latin typeface="Calibri" pitchFamily="34" charset="0"/>
            </a:endParaRPr>
          </a:p>
          <a:p>
            <a:pPr marL="342900" indent="-342900" algn="l">
              <a:buFont typeface="Wingdings" pitchFamily="2" charset="2"/>
              <a:buChar char="§"/>
              <a:defRPr/>
            </a:pPr>
            <a:r>
              <a:rPr lang="fr-FR" sz="2000" dirty="0" smtClean="0">
                <a:latin typeface="Calibri" pitchFamily="34" charset="0"/>
              </a:rPr>
              <a:t>Le renforcement d’une </a:t>
            </a:r>
            <a:r>
              <a:rPr lang="fr-FR" sz="2000" dirty="0">
                <a:latin typeface="Calibri" pitchFamily="34" charset="0"/>
              </a:rPr>
              <a:t>finance de l'environnement;</a:t>
            </a:r>
          </a:p>
          <a:p>
            <a:pPr marL="342900" indent="-342900" algn="l">
              <a:buFont typeface="Wingdings" pitchFamily="2" charset="2"/>
              <a:buChar char="§"/>
              <a:defRPr/>
            </a:pPr>
            <a:r>
              <a:rPr lang="fr-FR" sz="2000" dirty="0" smtClean="0">
                <a:latin typeface="Calibri" pitchFamily="34" charset="0"/>
              </a:rPr>
              <a:t>L’introduction </a:t>
            </a:r>
            <a:r>
              <a:rPr lang="fr-FR" sz="2000" dirty="0">
                <a:latin typeface="Calibri" pitchFamily="34" charset="0"/>
              </a:rPr>
              <a:t>d’un système des taxes et redevances environnementales;</a:t>
            </a:r>
          </a:p>
          <a:p>
            <a:pPr marL="342900" indent="-342900" algn="l">
              <a:buFont typeface="Wingdings" pitchFamily="2" charset="2"/>
              <a:buChar char="§"/>
              <a:defRPr/>
            </a:pPr>
            <a:r>
              <a:rPr lang="fr-FR" sz="2000" dirty="0">
                <a:latin typeface="Calibri" pitchFamily="34" charset="0"/>
              </a:rPr>
              <a:t>La suppression de subventions perverses;</a:t>
            </a:r>
          </a:p>
          <a:p>
            <a:pPr marL="342900" indent="-342900" algn="l">
              <a:buFont typeface="Wingdings" pitchFamily="2" charset="2"/>
              <a:buChar char="§"/>
              <a:defRPr/>
            </a:pPr>
            <a:r>
              <a:rPr lang="fr-FR" sz="2000" dirty="0" smtClean="0">
                <a:latin typeface="Calibri" pitchFamily="34" charset="0"/>
              </a:rPr>
              <a:t>L’introduction </a:t>
            </a:r>
            <a:r>
              <a:rPr lang="fr-FR" sz="2000" dirty="0">
                <a:latin typeface="Calibri" pitchFamily="34" charset="0"/>
              </a:rPr>
              <a:t>d’une RFE qui favorise les pauvres.</a:t>
            </a:r>
            <a:endParaRPr lang="en-US" sz="2000" dirty="0">
              <a:latin typeface="Calibri" pitchFamily="34" charset="0"/>
            </a:endParaRPr>
          </a:p>
        </p:txBody>
      </p:sp>
      <p:sp>
        <p:nvSpPr>
          <p:cNvPr id="208915" name="Rectangle 19"/>
          <p:cNvSpPr>
            <a:spLocks noChangeArrowheads="1"/>
          </p:cNvSpPr>
          <p:nvPr/>
        </p:nvSpPr>
        <p:spPr bwMode="auto">
          <a:xfrm>
            <a:off x="2565400" y="1011238"/>
            <a:ext cx="5994400"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None/>
            </a:pPr>
            <a:r>
              <a:rPr lang="fr-FR" sz="2000" dirty="0">
                <a:latin typeface="Calibri" pitchFamily="34" charset="0"/>
              </a:rPr>
              <a:t>Enrayer l'érosion et la pression sur les ressources naturelles en identifiant les opportunités de générer des revenus verts, en prenant en considération l'impact du développement sur ​​l'environnement. </a:t>
            </a:r>
            <a:r>
              <a:rPr lang="fr-FR" sz="2000" dirty="0" smtClean="0">
                <a:latin typeface="Calibri" pitchFamily="34" charset="0"/>
              </a:rPr>
              <a:t>Une RFE </a:t>
            </a:r>
            <a:r>
              <a:rPr lang="fr-FR" sz="2000" dirty="0">
                <a:latin typeface="Calibri" pitchFamily="34" charset="0"/>
              </a:rPr>
              <a:t>augmente les recettes fiscales tout en favorisant les objectifs environnementaux.</a:t>
            </a:r>
            <a:endParaRPr lang="en-US" sz="2000" dirty="0">
              <a:latin typeface="Calibri" pitchFamily="34" charset="0"/>
            </a:endParaRPr>
          </a:p>
        </p:txBody>
      </p:sp>
      <p:sp>
        <p:nvSpPr>
          <p:cNvPr id="68618" name="Text Box 10"/>
          <p:cNvSpPr txBox="1">
            <a:spLocks noChangeArrowheads="1"/>
          </p:cNvSpPr>
          <p:nvPr/>
        </p:nvSpPr>
        <p:spPr bwMode="auto">
          <a:xfrm>
            <a:off x="2252663" y="384175"/>
            <a:ext cx="4643437"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a:solidFill>
                  <a:srgbClr val="993300"/>
                </a:solidFill>
                <a:cs typeface="Arial" charset="0"/>
              </a:rPr>
              <a:t>Réforme fiscale écologique</a:t>
            </a:r>
          </a:p>
        </p:txBody>
      </p:sp>
      <p:grpSp>
        <p:nvGrpSpPr>
          <p:cNvPr id="2" name="Group 25"/>
          <p:cNvGrpSpPr>
            <a:grpSpLocks/>
          </p:cNvGrpSpPr>
          <p:nvPr/>
        </p:nvGrpSpPr>
        <p:grpSpPr bwMode="auto">
          <a:xfrm>
            <a:off x="1422400" y="1409700"/>
            <a:ext cx="1133475" cy="2547938"/>
            <a:chOff x="896" y="888"/>
            <a:chExt cx="714" cy="1605"/>
          </a:xfrm>
        </p:grpSpPr>
        <p:sp>
          <p:nvSpPr>
            <p:cNvPr id="68624" name="Rectangle 26"/>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nchor="ctr"/>
            <a:lstStyle/>
            <a:p>
              <a:pPr algn="l"/>
              <a:r>
                <a:rPr lang="en-US" sz="2000" b="1">
                  <a:latin typeface="Calibri" pitchFamily="34" charset="0"/>
                </a:rPr>
                <a:t>Comment?</a:t>
              </a:r>
            </a:p>
          </p:txBody>
        </p:sp>
        <p:sp>
          <p:nvSpPr>
            <p:cNvPr id="68625" name="Rectangle 27"/>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r>
                <a:rPr lang="en-US" b="1">
                  <a:latin typeface="Calibri" pitchFamily="34" charset="0"/>
                </a:rPr>
                <a:t>Pourquoi?</a:t>
              </a:r>
            </a:p>
          </p:txBody>
        </p:sp>
        <p:sp>
          <p:nvSpPr>
            <p:cNvPr id="68626" name="AutoShape 28"/>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68627" name="AutoShape 29"/>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68620"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68621"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68622"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68623" name="Text Box 34"/>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89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89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912" grpId="0"/>
      <p:bldP spid="20891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17"/>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69635"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69636" name="Text Box 12"/>
          <p:cNvSpPr txBox="1">
            <a:spLocks noChangeArrowheads="1"/>
          </p:cNvSpPr>
          <p:nvPr/>
        </p:nvSpPr>
        <p:spPr bwMode="auto">
          <a:xfrm>
            <a:off x="500063" y="1085850"/>
            <a:ext cx="7275512"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pPr>
            <a:endParaRPr lang="en-US" sz="2000">
              <a:latin typeface="Calibri" pitchFamily="34" charset="0"/>
            </a:endParaRPr>
          </a:p>
          <a:p>
            <a:pPr algn="l" eaLnBrk="1" hangingPunct="1"/>
            <a:r>
              <a:rPr lang="fr-FR" sz="2000">
                <a:latin typeface="Calibri" pitchFamily="34" charset="0"/>
              </a:rPr>
              <a:t>La RFE a été une occasion pour le Maroc d'induire un changement dans le comportement des agents économiques, de générer des revenus et des recettes grâce à des investissements environnementaux, d'améliorer l'environnement urbain et suburbain, de protéger les milieux naturels, de préserver la qualité de l'air, de promouvoir les énergies renouvelables, de réduire le volume des déchets solides et le coût de gestion des déchets solides et de protéger les ressources en eau contre toutes les formes de pollution.</a:t>
            </a:r>
            <a:endParaRPr lang="en-US" altLang="zh-CN" sz="2000">
              <a:latin typeface="Calibri" pitchFamily="34" charset="0"/>
              <a:ea typeface="SimSun" charset="-122"/>
            </a:endParaRPr>
          </a:p>
        </p:txBody>
      </p:sp>
      <p:sp>
        <p:nvSpPr>
          <p:cNvPr id="69637" name="Text Box 14"/>
          <p:cNvSpPr txBox="1">
            <a:spLocks noChangeArrowheads="1"/>
          </p:cNvSpPr>
          <p:nvPr/>
        </p:nvSpPr>
        <p:spPr bwMode="auto">
          <a:xfrm>
            <a:off x="558800" y="825500"/>
            <a:ext cx="7200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i="1">
                <a:solidFill>
                  <a:srgbClr val="545336"/>
                </a:solidFill>
                <a:latin typeface="Calibri" pitchFamily="34" charset="0"/>
                <a:cs typeface="Arial" charset="0"/>
              </a:rPr>
              <a:t>Avantages de réformes fiscales environnementales (Maroc)</a:t>
            </a:r>
            <a:endParaRPr lang="en-US" b="1" i="1"/>
          </a:p>
        </p:txBody>
      </p:sp>
      <p:sp>
        <p:nvSpPr>
          <p:cNvPr id="69638"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9639"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69640" name="Text Box 18"/>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69641" name="Text Box 14"/>
          <p:cNvSpPr txBox="1">
            <a:spLocks noChangeArrowheads="1"/>
          </p:cNvSpPr>
          <p:nvPr/>
        </p:nvSpPr>
        <p:spPr bwMode="auto">
          <a:xfrm>
            <a:off x="558800" y="4648200"/>
            <a:ext cx="1778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200">
                <a:latin typeface="Calibri" pitchFamily="34" charset="0"/>
                <a:ea typeface="SimSun" charset="-122"/>
              </a:rPr>
              <a:t>Source: GTZ 2008 </a:t>
            </a:r>
            <a:endParaRPr lang="en-US" sz="1200">
              <a:latin typeface="Calibri" pitchFamily="34" charset="0"/>
            </a:endParaRPr>
          </a:p>
        </p:txBody>
      </p:sp>
      <p:sp>
        <p:nvSpPr>
          <p:cNvPr id="6964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6964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69644" name="Text Box 21"/>
          <p:cNvSpPr txBox="1">
            <a:spLocks noChangeArrowheads="1"/>
          </p:cNvSpPr>
          <p:nvPr/>
        </p:nvSpPr>
        <p:spPr bwMode="auto">
          <a:xfrm>
            <a:off x="2974975" y="0"/>
            <a:ext cx="37004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69645" name="Text Box 22">
            <a:hlinkClick r:id="rId5" action="ppaction://hlinksldjump"/>
          </p:cNvPr>
          <p:cNvSpPr txBox="1">
            <a:spLocks noChangeArrowheads="1"/>
          </p:cNvSpPr>
          <p:nvPr/>
        </p:nvSpPr>
        <p:spPr bwMode="auto">
          <a:xfrm>
            <a:off x="4986338" y="263525"/>
            <a:ext cx="1403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69646" name="Text Box 23">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69647" name="Text Box 12"/>
          <p:cNvSpPr txBox="1">
            <a:spLocks noChangeArrowheads="1"/>
          </p:cNvSpPr>
          <p:nvPr/>
        </p:nvSpPr>
        <p:spPr bwMode="auto">
          <a:xfrm rot="5400000">
            <a:off x="6142037" y="2686051"/>
            <a:ext cx="4913313"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69648" name="Text Box 25"/>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2/3</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18"/>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0659"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70660" name="Text Box 12"/>
          <p:cNvSpPr txBox="1">
            <a:spLocks noChangeArrowheads="1"/>
          </p:cNvSpPr>
          <p:nvPr/>
        </p:nvSpPr>
        <p:spPr bwMode="auto">
          <a:xfrm>
            <a:off x="487363" y="2001838"/>
            <a:ext cx="7275512" cy="141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pPr>
            <a:endParaRPr lang="en-CA" sz="900" b="1" i="1">
              <a:solidFill>
                <a:srgbClr val="545336"/>
              </a:solidFill>
              <a:latin typeface="Calibri" pitchFamily="34" charset="0"/>
            </a:endParaRPr>
          </a:p>
          <a:p>
            <a:pPr algn="l" eaLnBrk="1" hangingPunct="1"/>
            <a:endParaRPr lang="en-US"/>
          </a:p>
          <a:p>
            <a:pPr algn="l" eaLnBrk="1" hangingPunct="1"/>
            <a:r>
              <a:rPr lang="fr-FR" altLang="zh-CN" sz="2000">
                <a:latin typeface="Calibri" pitchFamily="34" charset="0"/>
                <a:ea typeface="SimSun" charset="-122"/>
              </a:rPr>
              <a:t>Des investissements responsables dans les BSE : 1% du PIB mondial devrait suffire à prévenir de futurs dommages liés au changements climatiques qui devraient coûter 5% à 20% du PIB mondial.</a:t>
            </a:r>
            <a:endParaRPr lang="en-US" altLang="zh-CN" sz="1200">
              <a:solidFill>
                <a:srgbClr val="CC3300"/>
              </a:solidFill>
              <a:latin typeface="Calibri" pitchFamily="34" charset="0"/>
              <a:ea typeface="SimSun" charset="-122"/>
            </a:endParaRPr>
          </a:p>
        </p:txBody>
      </p:sp>
      <p:sp>
        <p:nvSpPr>
          <p:cNvPr id="70661" name="Text Box 14"/>
          <p:cNvSpPr txBox="1">
            <a:spLocks noChangeArrowheads="1"/>
          </p:cNvSpPr>
          <p:nvPr/>
        </p:nvSpPr>
        <p:spPr bwMode="auto">
          <a:xfrm>
            <a:off x="558800" y="1425575"/>
            <a:ext cx="720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i="1">
                <a:solidFill>
                  <a:srgbClr val="545336"/>
                </a:solidFill>
                <a:latin typeface="Calibri" pitchFamily="34" charset="0"/>
                <a:cs typeface="Arial" charset="0"/>
              </a:rPr>
              <a:t>Subventions perverses et leurs  impact sur ​​les BSE</a:t>
            </a:r>
            <a:r>
              <a:rPr lang="en-US" b="1" i="1"/>
              <a:t> </a:t>
            </a:r>
          </a:p>
        </p:txBody>
      </p:sp>
      <p:sp>
        <p:nvSpPr>
          <p:cNvPr id="70662"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0663"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0664" name="Text Box 10"/>
          <p:cNvSpPr txBox="1">
            <a:spLocks noChangeArrowheads="1"/>
          </p:cNvSpPr>
          <p:nvPr/>
        </p:nvSpPr>
        <p:spPr bwMode="auto">
          <a:xfrm>
            <a:off x="423863" y="346075"/>
            <a:ext cx="5130800" cy="5461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cs typeface="Arial" charset="0"/>
              </a:rPr>
              <a:t>Mécanisme de budgétisation vert</a:t>
            </a:r>
          </a:p>
        </p:txBody>
      </p:sp>
      <p:sp>
        <p:nvSpPr>
          <p:cNvPr id="70665" name="Text Box 16"/>
          <p:cNvSpPr txBox="1">
            <a:spLocks noChangeArrowheads="1"/>
          </p:cNvSpPr>
          <p:nvPr/>
        </p:nvSpPr>
        <p:spPr bwMode="auto">
          <a:xfrm>
            <a:off x="558800" y="4648200"/>
            <a:ext cx="1778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200">
                <a:latin typeface="Calibri" pitchFamily="34" charset="0"/>
                <a:ea typeface="SimSun" charset="-122"/>
              </a:rPr>
              <a:t>Source: EU 2009</a:t>
            </a:r>
            <a:endParaRPr lang="en-US" sz="1200">
              <a:latin typeface="Calibri" pitchFamily="34" charset="0"/>
            </a:endParaRPr>
          </a:p>
        </p:txBody>
      </p:sp>
      <p:sp>
        <p:nvSpPr>
          <p:cNvPr id="7066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7066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0668" name="Text Box 25"/>
          <p:cNvSpPr txBox="1">
            <a:spLocks noChangeArrowheads="1"/>
          </p:cNvSpPr>
          <p:nvPr/>
        </p:nvSpPr>
        <p:spPr bwMode="auto">
          <a:xfrm>
            <a:off x="5140325" y="695325"/>
            <a:ext cx="2636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rgbClr val="CC3300"/>
                </a:solidFill>
                <a:latin typeface="Calibri" pitchFamily="34" charset="0"/>
              </a:rPr>
              <a:t>Pour plus de faits</a:t>
            </a:r>
          </a:p>
        </p:txBody>
      </p:sp>
      <p:sp>
        <p:nvSpPr>
          <p:cNvPr id="70669" name="Text Box 26">
            <a:hlinkClick r:id="rId5" action="ppaction://hlinksldjump"/>
          </p:cNvPr>
          <p:cNvSpPr txBox="1">
            <a:spLocks noChangeArrowheads="1"/>
          </p:cNvSpPr>
          <p:nvPr/>
        </p:nvSpPr>
        <p:spPr bwMode="auto">
          <a:xfrm>
            <a:off x="6275388" y="992188"/>
            <a:ext cx="1357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70670" name="Text Box 27">
            <a:hlinkClick r:id="rId6" action="ppaction://hlinksldjump"/>
          </p:cNvPr>
          <p:cNvSpPr txBox="1">
            <a:spLocks noChangeArrowheads="1"/>
          </p:cNvSpPr>
          <p:nvPr/>
        </p:nvSpPr>
        <p:spPr bwMode="auto">
          <a:xfrm>
            <a:off x="5343525" y="990600"/>
            <a:ext cx="1301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70671" name="Text Box 12"/>
          <p:cNvSpPr txBox="1">
            <a:spLocks noChangeArrowheads="1"/>
          </p:cNvSpPr>
          <p:nvPr/>
        </p:nvSpPr>
        <p:spPr bwMode="auto">
          <a:xfrm rot="5400000">
            <a:off x="6142037" y="2686051"/>
            <a:ext cx="4913313"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0672" name="Text Box 29"/>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3/3</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3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1683"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1684"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71685"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1686"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71687"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53617" name="Rectangle 17"/>
          <p:cNvSpPr>
            <a:spLocks noChangeArrowheads="1"/>
          </p:cNvSpPr>
          <p:nvPr/>
        </p:nvSpPr>
        <p:spPr bwMode="auto">
          <a:xfrm>
            <a:off x="2489200" y="3135313"/>
            <a:ext cx="6399213" cy="229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defRPr/>
            </a:pPr>
            <a:r>
              <a:rPr lang="fr-FR" sz="2000" dirty="0">
                <a:latin typeface="Calibri" pitchFamily="34" charset="0"/>
              </a:rPr>
              <a:t>Identifier les contributions de BSE à divers secteurs et lier le financement des initiatives de ces secteurs au rôle de l'environnement; </a:t>
            </a:r>
          </a:p>
          <a:p>
            <a:pPr marL="342900" indent="-342900" algn="l">
              <a:buFont typeface="Wingdings" pitchFamily="2" charset="2"/>
              <a:buChar char="§"/>
              <a:defRPr/>
            </a:pPr>
            <a:r>
              <a:rPr lang="fr-FR" sz="2000" dirty="0">
                <a:latin typeface="Calibri" pitchFamily="34" charset="0"/>
              </a:rPr>
              <a:t>Grâce à l'intégration de mécanismes de financement dans un panier commun liant les BSE aux approches sectorielles telles que l'agriculture et l'environnement, la santé et l'environnement ...</a:t>
            </a:r>
          </a:p>
          <a:p>
            <a:pPr marL="342900" indent="-342900" algn="l">
              <a:buFont typeface="Wingdings" pitchFamily="2" charset="2"/>
              <a:buChar char="§"/>
              <a:defRPr/>
            </a:pPr>
            <a:r>
              <a:rPr lang="fr-FR" sz="2000" dirty="0">
                <a:latin typeface="Calibri" pitchFamily="34" charset="0"/>
              </a:rPr>
              <a:t>Avec l’introduction de mécanismes de paiements pour les services écosystémiques (PSE).</a:t>
            </a:r>
            <a:endParaRPr lang="en-US" sz="2000" dirty="0">
              <a:latin typeface="Calibri" pitchFamily="34" charset="0"/>
            </a:endParaRPr>
          </a:p>
        </p:txBody>
      </p:sp>
      <p:sp>
        <p:nvSpPr>
          <p:cNvPr id="153620" name="Rectangle 20"/>
          <p:cNvSpPr>
            <a:spLocks noChangeArrowheads="1"/>
          </p:cNvSpPr>
          <p:nvPr/>
        </p:nvSpPr>
        <p:spPr bwMode="auto">
          <a:xfrm>
            <a:off x="2489200" y="1524000"/>
            <a:ext cx="6399213" cy="104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None/>
            </a:pPr>
            <a:r>
              <a:rPr lang="fr-FR" altLang="zh-CN" sz="2000" dirty="0">
                <a:latin typeface="Calibri" pitchFamily="34" charset="0"/>
                <a:ea typeface="SimSun" charset="-122"/>
              </a:rPr>
              <a:t>De nouveaux moyens existent pour générer des revenus basés sur les biens et services </a:t>
            </a:r>
            <a:r>
              <a:rPr lang="fr-FR" altLang="zh-CN" sz="2000" dirty="0" err="1">
                <a:latin typeface="Calibri" pitchFamily="34" charset="0"/>
                <a:ea typeface="SimSun" charset="-122"/>
              </a:rPr>
              <a:t>écosystémiques</a:t>
            </a:r>
            <a:r>
              <a:rPr lang="fr-FR" altLang="zh-CN" sz="2000" dirty="0">
                <a:latin typeface="Calibri" pitchFamily="34" charset="0"/>
                <a:ea typeface="SimSun" charset="-122"/>
              </a:rPr>
              <a:t>. En profitant de ces opportunités,  les niveaux national et international peuvent </a:t>
            </a:r>
            <a:r>
              <a:rPr lang="fr-FR" altLang="zh-CN" sz="2000" dirty="0" smtClean="0">
                <a:latin typeface="Calibri" pitchFamily="34" charset="0"/>
                <a:ea typeface="SimSun" charset="-122"/>
              </a:rPr>
              <a:t>bénéficier </a:t>
            </a:r>
            <a:r>
              <a:rPr lang="fr-FR" altLang="zh-CN" sz="2000" dirty="0">
                <a:latin typeface="Calibri" pitchFamily="34" charset="0"/>
                <a:ea typeface="SimSun" charset="-122"/>
              </a:rPr>
              <a:t>de nouvelles sources de revenus.</a:t>
            </a:r>
            <a:endParaRPr lang="en-US" sz="2000" dirty="0">
              <a:latin typeface="Calibri" pitchFamily="34" charset="0"/>
            </a:endParaRPr>
          </a:p>
        </p:txBody>
      </p:sp>
      <p:sp>
        <p:nvSpPr>
          <p:cNvPr id="71690" name="Text Box 10"/>
          <p:cNvSpPr txBox="1">
            <a:spLocks noChangeArrowheads="1"/>
          </p:cNvSpPr>
          <p:nvPr/>
        </p:nvSpPr>
        <p:spPr bwMode="auto">
          <a:xfrm>
            <a:off x="2252663" y="255588"/>
            <a:ext cx="6291262"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400" b="1">
                <a:solidFill>
                  <a:srgbClr val="993300"/>
                </a:solidFill>
                <a:cs typeface="Arial" charset="0"/>
              </a:rPr>
              <a:t>Une architecture novatrice de finances environnementales</a:t>
            </a:r>
          </a:p>
        </p:txBody>
      </p:sp>
      <p:grpSp>
        <p:nvGrpSpPr>
          <p:cNvPr id="2" name="Group 27"/>
          <p:cNvGrpSpPr>
            <a:grpSpLocks/>
          </p:cNvGrpSpPr>
          <p:nvPr/>
        </p:nvGrpSpPr>
        <p:grpSpPr bwMode="auto">
          <a:xfrm>
            <a:off x="1422400" y="1409700"/>
            <a:ext cx="1133475" cy="2547938"/>
            <a:chOff x="896" y="888"/>
            <a:chExt cx="714" cy="1605"/>
          </a:xfrm>
        </p:grpSpPr>
        <p:sp>
          <p:nvSpPr>
            <p:cNvPr id="71696" name="Rectangle 28"/>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rIns="0" anchor="ctr"/>
            <a:lstStyle/>
            <a:p>
              <a:pPr algn="l"/>
              <a:r>
                <a:rPr lang="en-US" sz="2000" b="1">
                  <a:latin typeface="Calibri" pitchFamily="34" charset="0"/>
                </a:rPr>
                <a:t>Comment?</a:t>
              </a:r>
            </a:p>
          </p:txBody>
        </p:sp>
        <p:sp>
          <p:nvSpPr>
            <p:cNvPr id="71697" name="Rectangle 29"/>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r>
                <a:rPr lang="en-US" b="1">
                  <a:latin typeface="Calibri" pitchFamily="34" charset="0"/>
                </a:rPr>
                <a:t>Pourquoi?</a:t>
              </a:r>
            </a:p>
          </p:txBody>
        </p:sp>
        <p:sp>
          <p:nvSpPr>
            <p:cNvPr id="71698" name="AutoShape 30"/>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71699" name="AutoShape 31"/>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71692"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1693"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1694"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71695" name="Text Box 36"/>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1/7</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36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6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7" grpId="0"/>
      <p:bldP spid="1536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195"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196" name="Oval 14"/>
          <p:cNvSpPr>
            <a:spLocks noChangeArrowheads="1"/>
          </p:cNvSpPr>
          <p:nvPr/>
        </p:nvSpPr>
        <p:spPr bwMode="auto">
          <a:xfrm>
            <a:off x="477838" y="1185863"/>
            <a:ext cx="1924050" cy="1416050"/>
          </a:xfrm>
          <a:prstGeom prst="ellipse">
            <a:avLst/>
          </a:prstGeom>
          <a:solidFill>
            <a:srgbClr val="D9D9C5"/>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8197" name="Rectangle 20"/>
          <p:cNvSpPr>
            <a:spLocks noChangeArrowheads="1"/>
          </p:cNvSpPr>
          <p:nvPr/>
        </p:nvSpPr>
        <p:spPr bwMode="auto">
          <a:xfrm>
            <a:off x="3762375" y="5081588"/>
            <a:ext cx="2871788" cy="1144587"/>
          </a:xfrm>
          <a:prstGeom prst="rect">
            <a:avLst/>
          </a:prstGeom>
          <a:solidFill>
            <a:srgbClr val="D9D9C5"/>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8198"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199" name="Oval 14"/>
          <p:cNvSpPr>
            <a:spLocks noChangeArrowheads="1"/>
          </p:cNvSpPr>
          <p:nvPr/>
        </p:nvSpPr>
        <p:spPr bwMode="auto">
          <a:xfrm>
            <a:off x="477838" y="3249613"/>
            <a:ext cx="1924050" cy="2836862"/>
          </a:xfrm>
          <a:prstGeom prst="ellipse">
            <a:avLst/>
          </a:prstGeom>
          <a:solidFill>
            <a:srgbClr val="D9D9C5"/>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8200" name="Oval 14"/>
          <p:cNvSpPr>
            <a:spLocks noChangeAspect="1" noChangeArrowheads="1"/>
          </p:cNvSpPr>
          <p:nvPr/>
        </p:nvSpPr>
        <p:spPr bwMode="auto">
          <a:xfrm>
            <a:off x="4200525" y="1168400"/>
            <a:ext cx="1919288" cy="1416050"/>
          </a:xfrm>
          <a:prstGeom prst="ellipse">
            <a:avLst/>
          </a:prstGeom>
          <a:solidFill>
            <a:srgbClr val="D9D9C5"/>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et </a:t>
            </a:r>
            <a:r>
              <a:rPr lang="fr-FR" sz="1500" b="1" dirty="0">
                <a:latin typeface="Calibri" pitchFamily="34" charset="0"/>
              </a:rPr>
              <a:t>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sp>
        <p:nvSpPr>
          <p:cNvPr id="8201" name="Line 9"/>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202" name="Line 10"/>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203" name="Line 11"/>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204" name="Line 12"/>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205" name="Line 13"/>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206"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207"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8208" name="Line 16"/>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209"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modèle systémique pour planification politique et financière</a:t>
            </a:r>
            <a:endParaRPr lang="en-US" sz="2400" b="1">
              <a:solidFill>
                <a:srgbClr val="993300"/>
              </a:solidFill>
            </a:endParaRPr>
          </a:p>
        </p:txBody>
      </p:sp>
      <p:sp>
        <p:nvSpPr>
          <p:cNvPr id="8210" name="Line 22"/>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8211" name="Line 23"/>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212" name="Line 24"/>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8213" name="Group 25"/>
          <p:cNvGrpSpPr>
            <a:grpSpLocks/>
          </p:cNvGrpSpPr>
          <p:nvPr/>
        </p:nvGrpSpPr>
        <p:grpSpPr bwMode="auto">
          <a:xfrm>
            <a:off x="3763963" y="2767013"/>
            <a:ext cx="2687637" cy="2165350"/>
            <a:chOff x="2371" y="1743"/>
            <a:chExt cx="1693" cy="1364"/>
          </a:xfrm>
        </p:grpSpPr>
        <p:sp>
          <p:nvSpPr>
            <p:cNvPr id="8219" name="Oval 15"/>
            <p:cNvSpPr>
              <a:spLocks noChangeAspect="1" noChangeArrowheads="1"/>
            </p:cNvSpPr>
            <p:nvPr/>
          </p:nvSpPr>
          <p:spPr bwMode="auto">
            <a:xfrm>
              <a:off x="2775" y="1743"/>
              <a:ext cx="962" cy="962"/>
            </a:xfrm>
            <a:prstGeom prst="ellipse">
              <a:avLst/>
            </a:prstGeom>
            <a:solidFill>
              <a:srgbClr val="D9D9C5">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a:t>
              </a:r>
            </a:p>
            <a:p>
              <a:r>
                <a:rPr lang="fr-FR" sz="1600" b="1">
                  <a:latin typeface="Calibri" pitchFamily="34" charset="0"/>
                  <a:cs typeface="Arial" charset="0"/>
                </a:rPr>
                <a:t> décentralisée</a:t>
              </a:r>
            </a:p>
          </p:txBody>
        </p:sp>
        <p:sp>
          <p:nvSpPr>
            <p:cNvPr id="8220" name="Oval 18"/>
            <p:cNvSpPr>
              <a:spLocks noChangeAspect="1" noChangeArrowheads="1"/>
            </p:cNvSpPr>
            <p:nvPr/>
          </p:nvSpPr>
          <p:spPr bwMode="auto">
            <a:xfrm>
              <a:off x="2371" y="2136"/>
              <a:ext cx="962" cy="962"/>
            </a:xfrm>
            <a:prstGeom prst="ellipse">
              <a:avLst/>
            </a:prstGeom>
            <a:solidFill>
              <a:srgbClr val="D9D9C5">
                <a:alpha val="7607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8221" name="Oval 16"/>
            <p:cNvSpPr>
              <a:spLocks noChangeAspect="1" noChangeArrowheads="1"/>
            </p:cNvSpPr>
            <p:nvPr/>
          </p:nvSpPr>
          <p:spPr bwMode="auto">
            <a:xfrm>
              <a:off x="3102" y="2145"/>
              <a:ext cx="962" cy="962"/>
            </a:xfrm>
            <a:prstGeom prst="ellipse">
              <a:avLst/>
            </a:prstGeom>
            <a:solidFill>
              <a:srgbClr val="D9D9C5">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8222" name="Text Box 29"/>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b="1">
                  <a:solidFill>
                    <a:schemeClr val="bg1"/>
                  </a:solidFill>
                  <a:latin typeface="Calibri" pitchFamily="34" charset="0"/>
                </a:rPr>
                <a:t>Intégrés</a:t>
              </a:r>
            </a:p>
          </p:txBody>
        </p:sp>
      </p:grpSp>
      <p:sp>
        <p:nvSpPr>
          <p:cNvPr id="8214" name="Line 30"/>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8215" name="Text Box 31"/>
          <p:cNvSpPr txBox="1">
            <a:spLocks noChangeArrowheads="1"/>
          </p:cNvSpPr>
          <p:nvPr/>
        </p:nvSpPr>
        <p:spPr bwMode="auto">
          <a:xfrm>
            <a:off x="7721600" y="4511675"/>
            <a:ext cx="1393825" cy="685800"/>
          </a:xfrm>
          <a:prstGeom prst="rect">
            <a:avLst/>
          </a:prstGeom>
          <a:solidFill>
            <a:srgbClr val="EC5A5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8216" name="Text Box 32"/>
          <p:cNvSpPr txBox="1">
            <a:spLocks noChangeArrowheads="1"/>
          </p:cNvSpPr>
          <p:nvPr/>
        </p:nvSpPr>
        <p:spPr bwMode="auto">
          <a:xfrm>
            <a:off x="7721600" y="5526088"/>
            <a:ext cx="1393825" cy="914400"/>
          </a:xfrm>
          <a:prstGeom prst="rect">
            <a:avLst/>
          </a:prstGeom>
          <a:solidFill>
            <a:srgbClr val="D9D9C5"/>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sp>
        <p:nvSpPr>
          <p:cNvPr id="8217" name="Text Box 33">
            <a:hlinkClick r:id="rId3" action="ppaction://hlinksldjump"/>
          </p:cNvPr>
          <p:cNvSpPr txBox="1">
            <a:spLocks noChangeArrowheads="1"/>
          </p:cNvSpPr>
          <p:nvPr/>
        </p:nvSpPr>
        <p:spPr bwMode="auto">
          <a:xfrm>
            <a:off x="7750175" y="6630988"/>
            <a:ext cx="1393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600" b="1">
                <a:latin typeface="Calibri" pitchFamily="34" charset="0"/>
              </a:rPr>
              <a:t>Plus d'infos</a:t>
            </a:r>
          </a:p>
        </p:txBody>
      </p:sp>
      <p:grpSp>
        <p:nvGrpSpPr>
          <p:cNvPr id="3" name="Group 62"/>
          <p:cNvGrpSpPr>
            <a:grpSpLocks/>
          </p:cNvGrpSpPr>
          <p:nvPr/>
        </p:nvGrpSpPr>
        <p:grpSpPr bwMode="auto">
          <a:xfrm>
            <a:off x="6035675" y="925513"/>
            <a:ext cx="3108325" cy="2560637"/>
            <a:chOff x="6035675" y="924906"/>
            <a:chExt cx="3108325" cy="2561244"/>
          </a:xfrm>
          <a:effectLst>
            <a:outerShdw blurRad="50800" dist="50800" dir="5400000" algn="ctr" rotWithShape="0">
              <a:srgbClr val="000000">
                <a:alpha val="90000"/>
              </a:srgbClr>
            </a:outerShdw>
          </a:effectLst>
        </p:grpSpPr>
        <p:sp>
          <p:nvSpPr>
            <p:cNvPr id="35" name="Oval 73"/>
            <p:cNvSpPr>
              <a:spLocks noChangeArrowheads="1"/>
            </p:cNvSpPr>
            <p:nvPr/>
          </p:nvSpPr>
          <p:spPr bwMode="auto">
            <a:xfrm>
              <a:off x="6721475" y="924906"/>
              <a:ext cx="1736725" cy="1581150"/>
            </a:xfrm>
            <a:prstGeom prst="ellipse">
              <a:avLst/>
            </a:prstGeom>
            <a:solidFill>
              <a:srgbClr val="D9D9C5"/>
            </a:solidFill>
            <a:ln w="38100">
              <a:noFill/>
              <a:round/>
              <a:headEnd/>
              <a:tailEnd/>
            </a:ln>
          </p:spPr>
          <p:txBody>
            <a:bodyPr lIns="0" rIns="0"/>
            <a:lstStyle/>
            <a:p>
              <a:pPr>
                <a:defRPr/>
              </a:pPr>
              <a:r>
                <a:rPr lang="fr-FR" sz="1600" b="1">
                  <a:latin typeface="Calibri" pitchFamily="34" charset="0"/>
                </a:rPr>
                <a:t>Mécanismes financiers novateurs</a:t>
              </a:r>
            </a:p>
          </p:txBody>
        </p:sp>
        <p:sp>
          <p:nvSpPr>
            <p:cNvPr id="36" name="Oval 74"/>
            <p:cNvSpPr>
              <a:spLocks noChangeArrowheads="1"/>
            </p:cNvSpPr>
            <p:nvPr/>
          </p:nvSpPr>
          <p:spPr bwMode="auto">
            <a:xfrm>
              <a:off x="6035675" y="1881188"/>
              <a:ext cx="1736725" cy="1581150"/>
            </a:xfrm>
            <a:prstGeom prst="ellipse">
              <a:avLst/>
            </a:prstGeom>
            <a:solidFill>
              <a:srgbClr val="D9D9C5"/>
            </a:solidFill>
            <a:ln w="38100">
              <a:noFill/>
              <a:round/>
              <a:headEnd/>
              <a:tailEnd/>
            </a:ln>
          </p:spPr>
          <p:txBody>
            <a:bodyPr lIns="0" tIns="0" rIns="0" anchor="ctr"/>
            <a:lstStyle/>
            <a:p>
              <a:pPr algn="l">
                <a:defRPr/>
              </a:pPr>
              <a:r>
                <a:rPr lang="fr-FR" altLang="zh-CN" sz="1500" b="1">
                  <a:latin typeface="Calibri" pitchFamily="34" charset="0"/>
                  <a:ea typeface="SimSun" charset="-122"/>
                  <a:cs typeface="Arial" charset="0"/>
                </a:rPr>
                <a:t>Réforme </a:t>
              </a:r>
            </a:p>
            <a:p>
              <a:pPr algn="l">
                <a:defRPr/>
              </a:pPr>
              <a:r>
                <a:rPr lang="fr-FR" altLang="zh-CN" sz="1500" b="1">
                  <a:latin typeface="Calibri" pitchFamily="34" charset="0"/>
                  <a:ea typeface="SimSun" charset="-122"/>
                  <a:cs typeface="Arial" charset="0"/>
                </a:rPr>
                <a:t>fiscale écologique</a:t>
              </a:r>
              <a:endParaRPr lang="fr-FR" sz="1500" b="1">
                <a:latin typeface="Calibri" pitchFamily="34" charset="0"/>
                <a:ea typeface="SimSun" charset="-122"/>
                <a:cs typeface="Arial" charset="0"/>
              </a:endParaRPr>
            </a:p>
          </p:txBody>
        </p:sp>
        <p:sp>
          <p:nvSpPr>
            <p:cNvPr id="37" name="Oval 75"/>
            <p:cNvSpPr>
              <a:spLocks noChangeArrowheads="1"/>
            </p:cNvSpPr>
            <p:nvPr/>
          </p:nvSpPr>
          <p:spPr bwMode="auto">
            <a:xfrm>
              <a:off x="7407275" y="1905000"/>
              <a:ext cx="1736725" cy="1581150"/>
            </a:xfrm>
            <a:prstGeom prst="ellipse">
              <a:avLst/>
            </a:prstGeom>
            <a:solidFill>
              <a:srgbClr val="D9D9C5"/>
            </a:solidFill>
            <a:ln w="38100">
              <a:noFill/>
              <a:round/>
              <a:headEnd/>
              <a:tailEnd/>
            </a:ln>
          </p:spPr>
          <p:txBody>
            <a:bodyPr anchor="ctr"/>
            <a:lstStyle/>
            <a:p>
              <a:pPr>
                <a:defRPr/>
              </a:pPr>
              <a:r>
                <a:rPr lang="fr-FR" sz="1600" b="1">
                  <a:latin typeface="Calibri" pitchFamily="34" charset="0"/>
                </a:rPr>
                <a:t>Cadre de dépenses à moyen terme</a:t>
              </a:r>
            </a:p>
            <a:p>
              <a:pPr>
                <a:defRPr/>
              </a:pPr>
              <a:endParaRPr lang="fr-FR" sz="1600" b="1">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6"/>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2707"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72708" name="Text Box 12"/>
          <p:cNvSpPr txBox="1">
            <a:spLocks noChangeArrowheads="1"/>
          </p:cNvSpPr>
          <p:nvPr/>
        </p:nvSpPr>
        <p:spPr bwMode="auto">
          <a:xfrm>
            <a:off x="500063" y="1339850"/>
            <a:ext cx="7275512"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pPr>
            <a:r>
              <a:rPr lang="fr-FR" altLang="zh-CN" sz="2000" dirty="0">
                <a:latin typeface="Calibri" pitchFamily="34" charset="0"/>
                <a:ea typeface="SimSun" charset="-122"/>
              </a:rPr>
              <a:t>Des chercheurs brésiliens et canadiens recherchant la source de contamination par le mercure en Amazonie sont arrivés à une conclusion surprenante: les pratiques agricoles sont à blâmer davantage que les mines </a:t>
            </a:r>
            <a:r>
              <a:rPr lang="fr-FR" altLang="zh-CN" sz="2000" dirty="0" smtClean="0">
                <a:latin typeface="Calibri" pitchFamily="34" charset="0"/>
                <a:ea typeface="SimSun" charset="-122"/>
              </a:rPr>
              <a:t>d'or </a:t>
            </a:r>
            <a:r>
              <a:rPr lang="fr-FR" altLang="zh-CN" sz="2000" dirty="0">
                <a:latin typeface="Calibri" pitchFamily="34" charset="0"/>
                <a:ea typeface="SimSun" charset="-122"/>
              </a:rPr>
              <a:t>[...] les chercheurs sont arrivés à la conclusion que le mercure était naturellement dans le sol, qu'il était rejeté dans le réseau fluvial et, éventuellement, de la chaîne alimentaire.</a:t>
            </a:r>
            <a:endParaRPr lang="en-US" altLang="zh-CN" sz="2000" dirty="0">
              <a:latin typeface="Calibri" pitchFamily="34" charset="0"/>
              <a:ea typeface="SimSun" charset="-122"/>
            </a:endParaRPr>
          </a:p>
        </p:txBody>
      </p:sp>
      <p:sp>
        <p:nvSpPr>
          <p:cNvPr id="72709" name="Text Box 14"/>
          <p:cNvSpPr txBox="1">
            <a:spLocks noChangeArrowheads="1"/>
          </p:cNvSpPr>
          <p:nvPr/>
        </p:nvSpPr>
        <p:spPr bwMode="auto">
          <a:xfrm>
            <a:off x="558800" y="825500"/>
            <a:ext cx="7200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altLang="zh-CN" sz="2000" b="1" i="1">
                <a:solidFill>
                  <a:srgbClr val="545336"/>
                </a:solidFill>
                <a:latin typeface="Calibri" pitchFamily="34" charset="0"/>
                <a:ea typeface="SimSun" charset="-122"/>
              </a:rPr>
              <a:t>Contamination par le mercure en Amazonie (Brésil)</a:t>
            </a:r>
            <a:r>
              <a:rPr lang="en-US" b="1" i="1"/>
              <a:t> </a:t>
            </a:r>
          </a:p>
        </p:txBody>
      </p:sp>
      <p:sp>
        <p:nvSpPr>
          <p:cNvPr id="72710"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2711"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2712" name="Text Box 18"/>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72713" name="Text Box 13"/>
          <p:cNvSpPr txBox="1">
            <a:spLocks noChangeArrowheads="1"/>
          </p:cNvSpPr>
          <p:nvPr/>
        </p:nvSpPr>
        <p:spPr bwMode="auto">
          <a:xfrm>
            <a:off x="546100" y="4095750"/>
            <a:ext cx="15303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200">
                <a:latin typeface="Calibri" pitchFamily="34" charset="0"/>
                <a:ea typeface="SimSun" charset="-122"/>
              </a:rPr>
              <a:t>Source: IDRC 2003 </a:t>
            </a:r>
            <a:endParaRPr lang="en-US" sz="1200">
              <a:latin typeface="Calibri" pitchFamily="34" charset="0"/>
            </a:endParaRPr>
          </a:p>
        </p:txBody>
      </p:sp>
      <p:sp>
        <p:nvSpPr>
          <p:cNvPr id="72714"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72715"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2716" name="Text Box 19"/>
          <p:cNvSpPr txBox="1">
            <a:spLocks noChangeArrowheads="1"/>
          </p:cNvSpPr>
          <p:nvPr/>
        </p:nvSpPr>
        <p:spPr bwMode="auto">
          <a:xfrm>
            <a:off x="3030538" y="0"/>
            <a:ext cx="3440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72717" name="Text Box 20">
            <a:hlinkClick r:id="rId5" action="ppaction://hlinksldjump"/>
          </p:cNvPr>
          <p:cNvSpPr txBox="1">
            <a:spLocks noChangeArrowheads="1"/>
          </p:cNvSpPr>
          <p:nvPr/>
        </p:nvSpPr>
        <p:spPr bwMode="auto">
          <a:xfrm>
            <a:off x="4997450" y="263525"/>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72718" name="Text Box 21">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72719" name="Text Box 12"/>
          <p:cNvSpPr txBox="1">
            <a:spLocks noChangeArrowheads="1"/>
          </p:cNvSpPr>
          <p:nvPr/>
        </p:nvSpPr>
        <p:spPr bwMode="auto">
          <a:xfrm rot="5400000">
            <a:off x="6142037" y="2686051"/>
            <a:ext cx="4913313"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2720" name="Text Box 2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2/7</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3"/>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3731"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73732" name="Text Box 14"/>
          <p:cNvSpPr txBox="1">
            <a:spLocks noChangeArrowheads="1"/>
          </p:cNvSpPr>
          <p:nvPr/>
        </p:nvSpPr>
        <p:spPr bwMode="auto">
          <a:xfrm>
            <a:off x="169863" y="1044575"/>
            <a:ext cx="75898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b="1" i="1">
                <a:solidFill>
                  <a:srgbClr val="545336"/>
                </a:solidFill>
                <a:latin typeface="Calibri" pitchFamily="34" charset="0"/>
                <a:cs typeface="Arial" charset="0"/>
              </a:rPr>
              <a:t>Comparaison de la valeur économique et sociale des mangroves vs. l’élevage de crevettes</a:t>
            </a:r>
            <a:r>
              <a:rPr lang="en-US" b="1" i="1"/>
              <a:t> </a:t>
            </a:r>
          </a:p>
        </p:txBody>
      </p:sp>
      <p:sp>
        <p:nvSpPr>
          <p:cNvPr id="73733"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3734"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3735" name="Text Box 10"/>
          <p:cNvSpPr txBox="1">
            <a:spLocks noChangeArrowheads="1"/>
          </p:cNvSpPr>
          <p:nvPr/>
        </p:nvSpPr>
        <p:spPr bwMode="auto">
          <a:xfrm>
            <a:off x="423863" y="346075"/>
            <a:ext cx="6823075" cy="5461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cs typeface="Arial" charset="0"/>
              </a:rPr>
              <a:t>Exemple de BSE – Valeur économique et sociale</a:t>
            </a:r>
          </a:p>
        </p:txBody>
      </p:sp>
      <p:pic>
        <p:nvPicPr>
          <p:cNvPr id="73736" name="Picture 10" descr="_original"/>
          <p:cNvPicPr>
            <a:picLocks noChangeAspect="1" noChangeArrowheads="1"/>
          </p:cNvPicPr>
          <p:nvPr/>
        </p:nvPicPr>
        <p:blipFill>
          <a:blip r:embed="rId3">
            <a:extLst>
              <a:ext uri="{28A0092B-C50C-407E-A947-70E740481C1C}">
                <a14:useLocalDpi xmlns:a14="http://schemas.microsoft.com/office/drawing/2010/main" val="0"/>
              </a:ext>
            </a:extLst>
          </a:blip>
          <a:srcRect b="6725"/>
          <a:stretch>
            <a:fillRect/>
          </a:stretch>
        </p:blipFill>
        <p:spPr bwMode="auto">
          <a:xfrm>
            <a:off x="819150" y="1698625"/>
            <a:ext cx="5715000" cy="401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7" name="Text Box 11"/>
          <p:cNvSpPr txBox="1">
            <a:spLocks noChangeArrowheads="1"/>
          </p:cNvSpPr>
          <p:nvPr/>
        </p:nvSpPr>
        <p:spPr bwMode="auto">
          <a:xfrm>
            <a:off x="558800" y="5781675"/>
            <a:ext cx="1778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200">
                <a:latin typeface="Calibri" pitchFamily="34" charset="0"/>
                <a:ea typeface="SimSun" charset="-122"/>
              </a:rPr>
              <a:t>Source: WRI 2008 </a:t>
            </a:r>
            <a:endParaRPr lang="en-US" sz="1200">
              <a:latin typeface="Calibri" pitchFamily="34" charset="0"/>
            </a:endParaRPr>
          </a:p>
        </p:txBody>
      </p:sp>
      <p:sp>
        <p:nvSpPr>
          <p:cNvPr id="73738"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3739"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73740" name="Text Box 12"/>
          <p:cNvSpPr txBox="1">
            <a:spLocks noChangeArrowheads="1"/>
          </p:cNvSpPr>
          <p:nvPr/>
        </p:nvSpPr>
        <p:spPr bwMode="auto">
          <a:xfrm rot="5400000">
            <a:off x="6142037" y="2686051"/>
            <a:ext cx="4913313"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3741" name="Text Box 17"/>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3/7</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9"/>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4755"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4756"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74757"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4758"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74759"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4760" name="Rectangle 9"/>
          <p:cNvSpPr>
            <a:spLocks noChangeArrowheads="1"/>
          </p:cNvSpPr>
          <p:nvPr/>
        </p:nvSpPr>
        <p:spPr bwMode="auto">
          <a:xfrm>
            <a:off x="1603375" y="1411288"/>
            <a:ext cx="7285038" cy="271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fr-FR" sz="2400" dirty="0">
                <a:latin typeface="Calibri" pitchFamily="34" charset="0"/>
              </a:rPr>
              <a:t>Les paiements pour services environnementaux (PSE) sont un type d'incitatifs économiques offerts à ceux qui gèrent de façon responsable les écosystèmes afin d'améliorer le flux de services environnementaux fournis. En général, ces incitatifs sont </a:t>
            </a:r>
            <a:r>
              <a:rPr lang="fr-FR" sz="2400" dirty="0" smtClean="0">
                <a:latin typeface="Calibri" pitchFamily="34" charset="0"/>
              </a:rPr>
              <a:t>offerts par </a:t>
            </a:r>
            <a:r>
              <a:rPr lang="fr-FR" sz="2400" dirty="0">
                <a:latin typeface="Calibri" pitchFamily="34" charset="0"/>
              </a:rPr>
              <a:t>tous ceux qui bénéficient des BSE, incluant les bénéficiaires locaux, régionaux et mondiaux.</a:t>
            </a:r>
            <a:endParaRPr lang="en-US" sz="2400" dirty="0">
              <a:latin typeface="Calibri" pitchFamily="34" charset="0"/>
            </a:endParaRPr>
          </a:p>
        </p:txBody>
      </p:sp>
      <p:sp>
        <p:nvSpPr>
          <p:cNvPr id="74761" name="Text Box 17"/>
          <p:cNvSpPr txBox="1">
            <a:spLocks noChangeArrowheads="1"/>
          </p:cNvSpPr>
          <p:nvPr/>
        </p:nvSpPr>
        <p:spPr bwMode="auto">
          <a:xfrm>
            <a:off x="4935538" y="4241800"/>
            <a:ext cx="44846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 PRESA</a:t>
            </a:r>
          </a:p>
        </p:txBody>
      </p:sp>
      <p:sp>
        <p:nvSpPr>
          <p:cNvPr id="74762"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4763" name="Text Box 10"/>
          <p:cNvSpPr txBox="1">
            <a:spLocks noChangeArrowheads="1"/>
          </p:cNvSpPr>
          <p:nvPr/>
        </p:nvSpPr>
        <p:spPr bwMode="auto">
          <a:xfrm>
            <a:off x="2252663" y="384175"/>
            <a:ext cx="6359525"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200" b="1">
                <a:solidFill>
                  <a:srgbClr val="993300"/>
                </a:solidFill>
                <a:cs typeface="Arial" charset="0"/>
              </a:rPr>
              <a:t>Paiements pour services environnementaux</a:t>
            </a:r>
            <a:endParaRPr lang="en-US" sz="2200" b="1">
              <a:solidFill>
                <a:srgbClr val="993300"/>
              </a:solidFill>
              <a:cs typeface="Arial" charset="0"/>
            </a:endParaRPr>
          </a:p>
        </p:txBody>
      </p:sp>
      <p:sp>
        <p:nvSpPr>
          <p:cNvPr id="74764"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4765"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74766" name="Text Box 25"/>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4/7</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5779"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78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75781"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782"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75783"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5784"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5785" name="Text Box 10"/>
          <p:cNvSpPr txBox="1">
            <a:spLocks noChangeArrowheads="1"/>
          </p:cNvSpPr>
          <p:nvPr/>
        </p:nvSpPr>
        <p:spPr bwMode="auto">
          <a:xfrm>
            <a:off x="2252663" y="384175"/>
            <a:ext cx="6462712"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a:solidFill>
                  <a:srgbClr val="993300"/>
                </a:solidFill>
                <a:cs typeface="Arial" charset="0"/>
              </a:rPr>
              <a:t>Paiements pour services environnementaux</a:t>
            </a:r>
          </a:p>
        </p:txBody>
      </p:sp>
      <p:sp>
        <p:nvSpPr>
          <p:cNvPr id="7578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578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75788" name="Rectangle 18"/>
          <p:cNvSpPr>
            <a:spLocks noChangeArrowheads="1"/>
          </p:cNvSpPr>
          <p:nvPr/>
        </p:nvSpPr>
        <p:spPr bwMode="auto">
          <a:xfrm>
            <a:off x="1635125" y="2728913"/>
            <a:ext cx="1479550" cy="1365250"/>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r>
              <a:rPr lang="fr-FR">
                <a:latin typeface="Calibri" pitchFamily="34" charset="0"/>
              </a:rPr>
              <a:t>Bénéficiaires</a:t>
            </a:r>
          </a:p>
          <a:p>
            <a:r>
              <a:rPr lang="fr-FR">
                <a:latin typeface="Calibri" pitchFamily="34" charset="0"/>
              </a:rPr>
              <a:t>Bénéficiaires</a:t>
            </a:r>
          </a:p>
          <a:p>
            <a:r>
              <a:rPr lang="fr-FR">
                <a:latin typeface="Calibri" pitchFamily="34" charset="0"/>
              </a:rPr>
              <a:t>Bénéficiaires</a:t>
            </a:r>
          </a:p>
          <a:p>
            <a:r>
              <a:rPr lang="fr-FR">
                <a:latin typeface="Calibri" pitchFamily="34" charset="0"/>
              </a:rPr>
              <a:t>Bénéficiaires</a:t>
            </a:r>
          </a:p>
          <a:p>
            <a:endParaRPr lang="fr-FR">
              <a:latin typeface="Calibri" pitchFamily="34" charset="0"/>
            </a:endParaRPr>
          </a:p>
        </p:txBody>
      </p:sp>
      <p:grpSp>
        <p:nvGrpSpPr>
          <p:cNvPr id="75789" name="Group 53"/>
          <p:cNvGrpSpPr>
            <a:grpSpLocks/>
          </p:cNvGrpSpPr>
          <p:nvPr/>
        </p:nvGrpSpPr>
        <p:grpSpPr bwMode="auto">
          <a:xfrm>
            <a:off x="1408113" y="1087438"/>
            <a:ext cx="7591425" cy="3986212"/>
            <a:chOff x="887" y="685"/>
            <a:chExt cx="4782" cy="2511"/>
          </a:xfrm>
        </p:grpSpPr>
        <p:sp>
          <p:nvSpPr>
            <p:cNvPr id="75792" name="Rectangle 14"/>
            <p:cNvSpPr>
              <a:spLocks noChangeArrowheads="1"/>
            </p:cNvSpPr>
            <p:nvPr/>
          </p:nvSpPr>
          <p:spPr bwMode="auto">
            <a:xfrm>
              <a:off x="2119" y="1829"/>
              <a:ext cx="1014" cy="667"/>
            </a:xfrm>
            <a:prstGeom prst="rect">
              <a:avLst/>
            </a:prstGeom>
            <a:solidFill>
              <a:srgbClr val="75D1A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a:latin typeface="Calibri" pitchFamily="34" charset="0"/>
                </a:rPr>
                <a:t>Mécanisme de financement</a:t>
              </a:r>
            </a:p>
          </p:txBody>
        </p:sp>
        <p:sp>
          <p:nvSpPr>
            <p:cNvPr id="75793" name="Rectangle 15"/>
            <p:cNvSpPr>
              <a:spLocks noChangeArrowheads="1"/>
            </p:cNvSpPr>
            <p:nvPr/>
          </p:nvSpPr>
          <p:spPr bwMode="auto">
            <a:xfrm>
              <a:off x="3407" y="1829"/>
              <a:ext cx="1014" cy="667"/>
            </a:xfrm>
            <a:prstGeom prst="rect">
              <a:avLst/>
            </a:prstGeom>
            <a:solidFill>
              <a:srgbClr val="C4FF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a:latin typeface="Calibri" pitchFamily="34" charset="0"/>
                </a:rPr>
                <a:t>Mécanisme de paiement</a:t>
              </a:r>
            </a:p>
          </p:txBody>
        </p:sp>
        <p:sp>
          <p:nvSpPr>
            <p:cNvPr id="75794" name="Rectangle 16"/>
            <p:cNvSpPr>
              <a:spLocks noChangeArrowheads="1"/>
            </p:cNvSpPr>
            <p:nvPr/>
          </p:nvSpPr>
          <p:spPr bwMode="auto">
            <a:xfrm>
              <a:off x="2412" y="685"/>
              <a:ext cx="1390" cy="357"/>
            </a:xfrm>
            <a:prstGeom prst="rect">
              <a:avLst/>
            </a:prstGeom>
            <a:solidFill>
              <a:srgbClr val="D9D9C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a:latin typeface="Calibri" pitchFamily="34" charset="0"/>
                </a:rPr>
                <a:t>Structure de gouvernance</a:t>
              </a:r>
            </a:p>
          </p:txBody>
        </p:sp>
        <p:sp>
          <p:nvSpPr>
            <p:cNvPr id="75795" name="Oval 17"/>
            <p:cNvSpPr>
              <a:spLocks noChangeArrowheads="1"/>
            </p:cNvSpPr>
            <p:nvPr/>
          </p:nvSpPr>
          <p:spPr bwMode="auto">
            <a:xfrm>
              <a:off x="2530" y="1260"/>
              <a:ext cx="1153" cy="347"/>
            </a:xfrm>
            <a:prstGeom prst="ellipse">
              <a:avLst/>
            </a:prstGeom>
            <a:solidFill>
              <a:srgbClr val="EDFDB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r>
                <a:rPr lang="fr-FR">
                  <a:latin typeface="Calibri" pitchFamily="34" charset="0"/>
                </a:rPr>
                <a:t>Intermédiaires</a:t>
              </a:r>
            </a:p>
          </p:txBody>
        </p:sp>
        <p:sp>
          <p:nvSpPr>
            <p:cNvPr id="75796" name="Rectangle 19"/>
            <p:cNvSpPr>
              <a:spLocks noChangeArrowheads="1"/>
            </p:cNvSpPr>
            <p:nvPr/>
          </p:nvSpPr>
          <p:spPr bwMode="auto">
            <a:xfrm>
              <a:off x="4558" y="1718"/>
              <a:ext cx="932" cy="86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a:latin typeface="Calibri" pitchFamily="34" charset="0"/>
                </a:rPr>
                <a:t>Usagé responsable offrant les BSE</a:t>
              </a:r>
            </a:p>
          </p:txBody>
        </p:sp>
        <p:sp>
          <p:nvSpPr>
            <p:cNvPr id="75797" name="Text Box 20"/>
            <p:cNvSpPr txBox="1">
              <a:spLocks noChangeArrowheads="1"/>
            </p:cNvSpPr>
            <p:nvPr/>
          </p:nvSpPr>
          <p:spPr bwMode="auto">
            <a:xfrm>
              <a:off x="1778" y="2944"/>
              <a:ext cx="2856" cy="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000" b="1">
                  <a:latin typeface="Calibri" pitchFamily="34" charset="0"/>
                </a:rPr>
                <a:t>Biens et services écosystémiques</a:t>
              </a:r>
            </a:p>
          </p:txBody>
        </p:sp>
        <p:sp>
          <p:nvSpPr>
            <p:cNvPr id="75798" name="Line 21"/>
            <p:cNvSpPr>
              <a:spLocks noChangeShapeType="1"/>
            </p:cNvSpPr>
            <p:nvPr/>
          </p:nvSpPr>
          <p:spPr bwMode="auto">
            <a:xfrm>
              <a:off x="3125" y="2121"/>
              <a:ext cx="276"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799" name="Line 22"/>
            <p:cNvSpPr>
              <a:spLocks noChangeShapeType="1"/>
            </p:cNvSpPr>
            <p:nvPr/>
          </p:nvSpPr>
          <p:spPr bwMode="auto">
            <a:xfrm>
              <a:off x="3107" y="1042"/>
              <a:ext cx="0" cy="21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00" name="Line 23"/>
            <p:cNvSpPr>
              <a:spLocks noChangeShapeType="1"/>
            </p:cNvSpPr>
            <p:nvPr/>
          </p:nvSpPr>
          <p:spPr bwMode="auto">
            <a:xfrm flipH="1">
              <a:off x="1490" y="1433"/>
              <a:ext cx="103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801" name="Line 24"/>
            <p:cNvSpPr>
              <a:spLocks noChangeShapeType="1"/>
            </p:cNvSpPr>
            <p:nvPr/>
          </p:nvSpPr>
          <p:spPr bwMode="auto">
            <a:xfrm flipH="1">
              <a:off x="3674" y="1434"/>
              <a:ext cx="103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802" name="Line 26"/>
            <p:cNvSpPr>
              <a:spLocks noChangeShapeType="1"/>
            </p:cNvSpPr>
            <p:nvPr/>
          </p:nvSpPr>
          <p:spPr bwMode="auto">
            <a:xfrm>
              <a:off x="893" y="1894"/>
              <a:ext cx="0" cy="1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803" name="Line 27"/>
            <p:cNvSpPr>
              <a:spLocks noChangeShapeType="1"/>
            </p:cNvSpPr>
            <p:nvPr/>
          </p:nvSpPr>
          <p:spPr bwMode="auto">
            <a:xfrm>
              <a:off x="887" y="1892"/>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04" name="Line 28"/>
            <p:cNvSpPr>
              <a:spLocks noChangeShapeType="1"/>
            </p:cNvSpPr>
            <p:nvPr/>
          </p:nvSpPr>
          <p:spPr bwMode="auto">
            <a:xfrm>
              <a:off x="896" y="2065"/>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05" name="Line 29"/>
            <p:cNvSpPr>
              <a:spLocks noChangeShapeType="1"/>
            </p:cNvSpPr>
            <p:nvPr/>
          </p:nvSpPr>
          <p:spPr bwMode="auto">
            <a:xfrm>
              <a:off x="896" y="2246"/>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06" name="Line 30"/>
            <p:cNvSpPr>
              <a:spLocks noChangeShapeType="1"/>
            </p:cNvSpPr>
            <p:nvPr/>
          </p:nvSpPr>
          <p:spPr bwMode="auto">
            <a:xfrm>
              <a:off x="896" y="2418"/>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07" name="Line 31"/>
            <p:cNvSpPr>
              <a:spLocks noChangeShapeType="1"/>
            </p:cNvSpPr>
            <p:nvPr/>
          </p:nvSpPr>
          <p:spPr bwMode="auto">
            <a:xfrm>
              <a:off x="887" y="3089"/>
              <a:ext cx="103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grpSp>
          <p:nvGrpSpPr>
            <p:cNvPr id="75808" name="Group 38"/>
            <p:cNvGrpSpPr>
              <a:grpSpLocks/>
            </p:cNvGrpSpPr>
            <p:nvPr/>
          </p:nvGrpSpPr>
          <p:grpSpPr bwMode="auto">
            <a:xfrm>
              <a:off x="5495" y="1892"/>
              <a:ext cx="174" cy="1194"/>
              <a:chOff x="5495" y="1892"/>
              <a:chExt cx="174" cy="1194"/>
            </a:xfrm>
          </p:grpSpPr>
          <p:sp>
            <p:nvSpPr>
              <p:cNvPr id="75822" name="Line 33"/>
              <p:cNvSpPr>
                <a:spLocks noChangeShapeType="1"/>
              </p:cNvSpPr>
              <p:nvPr/>
            </p:nvSpPr>
            <p:spPr bwMode="auto">
              <a:xfrm>
                <a:off x="5663" y="1894"/>
                <a:ext cx="0" cy="119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823" name="Line 34"/>
              <p:cNvSpPr>
                <a:spLocks noChangeShapeType="1"/>
              </p:cNvSpPr>
              <p:nvPr/>
            </p:nvSpPr>
            <p:spPr bwMode="auto">
              <a:xfrm>
                <a:off x="5495" y="1892"/>
                <a:ext cx="165" cy="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824" name="Line 35"/>
              <p:cNvSpPr>
                <a:spLocks noChangeShapeType="1"/>
              </p:cNvSpPr>
              <p:nvPr/>
            </p:nvSpPr>
            <p:spPr bwMode="auto">
              <a:xfrm>
                <a:off x="5504" y="2065"/>
                <a:ext cx="165" cy="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825" name="Line 36"/>
              <p:cNvSpPr>
                <a:spLocks noChangeShapeType="1"/>
              </p:cNvSpPr>
              <p:nvPr/>
            </p:nvSpPr>
            <p:spPr bwMode="auto">
              <a:xfrm>
                <a:off x="5504" y="2246"/>
                <a:ext cx="165" cy="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826" name="Line 37"/>
              <p:cNvSpPr>
                <a:spLocks noChangeShapeType="1"/>
              </p:cNvSpPr>
              <p:nvPr/>
            </p:nvSpPr>
            <p:spPr bwMode="auto">
              <a:xfrm>
                <a:off x="5504" y="2418"/>
                <a:ext cx="165" cy="9"/>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grpSp>
        <p:sp>
          <p:nvSpPr>
            <p:cNvPr id="75809" name="Line 39"/>
            <p:cNvSpPr>
              <a:spLocks noChangeShapeType="1"/>
            </p:cNvSpPr>
            <p:nvPr/>
          </p:nvSpPr>
          <p:spPr bwMode="auto">
            <a:xfrm>
              <a:off x="1947" y="1881"/>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0" name="Line 40"/>
            <p:cNvSpPr>
              <a:spLocks noChangeShapeType="1"/>
            </p:cNvSpPr>
            <p:nvPr/>
          </p:nvSpPr>
          <p:spPr bwMode="auto">
            <a:xfrm>
              <a:off x="1956" y="2054"/>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1" name="Line 41"/>
            <p:cNvSpPr>
              <a:spLocks noChangeShapeType="1"/>
            </p:cNvSpPr>
            <p:nvPr/>
          </p:nvSpPr>
          <p:spPr bwMode="auto">
            <a:xfrm>
              <a:off x="1956" y="2235"/>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2" name="Line 42"/>
            <p:cNvSpPr>
              <a:spLocks noChangeShapeType="1"/>
            </p:cNvSpPr>
            <p:nvPr/>
          </p:nvSpPr>
          <p:spPr bwMode="auto">
            <a:xfrm>
              <a:off x="1956" y="2407"/>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3" name="Line 43"/>
            <p:cNvSpPr>
              <a:spLocks noChangeShapeType="1"/>
            </p:cNvSpPr>
            <p:nvPr/>
          </p:nvSpPr>
          <p:spPr bwMode="auto">
            <a:xfrm>
              <a:off x="4405" y="1897"/>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4" name="Line 44"/>
            <p:cNvSpPr>
              <a:spLocks noChangeShapeType="1"/>
            </p:cNvSpPr>
            <p:nvPr/>
          </p:nvSpPr>
          <p:spPr bwMode="auto">
            <a:xfrm>
              <a:off x="4414" y="2070"/>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5" name="Line 45"/>
            <p:cNvSpPr>
              <a:spLocks noChangeShapeType="1"/>
            </p:cNvSpPr>
            <p:nvPr/>
          </p:nvSpPr>
          <p:spPr bwMode="auto">
            <a:xfrm>
              <a:off x="4414" y="2251"/>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6" name="Line 46"/>
            <p:cNvSpPr>
              <a:spLocks noChangeShapeType="1"/>
            </p:cNvSpPr>
            <p:nvPr/>
          </p:nvSpPr>
          <p:spPr bwMode="auto">
            <a:xfrm>
              <a:off x="4414" y="2423"/>
              <a:ext cx="165" cy="9"/>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7" name="Line 47"/>
            <p:cNvSpPr>
              <a:spLocks noChangeShapeType="1"/>
            </p:cNvSpPr>
            <p:nvPr/>
          </p:nvSpPr>
          <p:spPr bwMode="auto">
            <a:xfrm>
              <a:off x="4634" y="3087"/>
              <a:ext cx="1033"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5818" name="Line 48"/>
            <p:cNvSpPr>
              <a:spLocks noChangeShapeType="1"/>
            </p:cNvSpPr>
            <p:nvPr/>
          </p:nvSpPr>
          <p:spPr bwMode="auto">
            <a:xfrm>
              <a:off x="1481" y="1426"/>
              <a:ext cx="0" cy="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19" name="Line 49"/>
            <p:cNvSpPr>
              <a:spLocks noChangeShapeType="1"/>
            </p:cNvSpPr>
            <p:nvPr/>
          </p:nvSpPr>
          <p:spPr bwMode="auto">
            <a:xfrm>
              <a:off x="4698" y="1434"/>
              <a:ext cx="0" cy="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20" name="Line 50"/>
            <p:cNvSpPr>
              <a:spLocks noChangeShapeType="1"/>
            </p:cNvSpPr>
            <p:nvPr/>
          </p:nvSpPr>
          <p:spPr bwMode="auto">
            <a:xfrm>
              <a:off x="2302" y="1433"/>
              <a:ext cx="0" cy="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75821" name="Line 51"/>
            <p:cNvSpPr>
              <a:spLocks noChangeShapeType="1"/>
            </p:cNvSpPr>
            <p:nvPr/>
          </p:nvSpPr>
          <p:spPr bwMode="auto">
            <a:xfrm>
              <a:off x="3864" y="1432"/>
              <a:ext cx="0" cy="2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grpSp>
      <p:sp>
        <p:nvSpPr>
          <p:cNvPr id="75790" name="Text Box 52"/>
          <p:cNvSpPr txBox="1">
            <a:spLocks noChangeArrowheads="1"/>
          </p:cNvSpPr>
          <p:nvPr/>
        </p:nvSpPr>
        <p:spPr bwMode="auto">
          <a:xfrm>
            <a:off x="1800225" y="5413375"/>
            <a:ext cx="2046288"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altLang="zh-CN" sz="1200">
                <a:latin typeface="Calibri" pitchFamily="34" charset="0"/>
                <a:ea typeface="SimSun" charset="-122"/>
              </a:rPr>
              <a:t>Source: </a:t>
            </a:r>
            <a:r>
              <a:rPr lang="en-US" sz="1200" i="1">
                <a:latin typeface="Calibri" pitchFamily="34" charset="0"/>
              </a:rPr>
              <a:t>InfoResources 2004</a:t>
            </a:r>
            <a:endParaRPr lang="en-US" sz="1200">
              <a:latin typeface="Calibri" pitchFamily="34" charset="0"/>
            </a:endParaRPr>
          </a:p>
          <a:p>
            <a:pPr eaLnBrk="1" hangingPunct="1">
              <a:spcBef>
                <a:spcPct val="50000"/>
              </a:spcBef>
            </a:pPr>
            <a:endParaRPr lang="en-US" sz="1200">
              <a:latin typeface="Calibri" pitchFamily="34" charset="0"/>
            </a:endParaRPr>
          </a:p>
        </p:txBody>
      </p:sp>
      <p:sp>
        <p:nvSpPr>
          <p:cNvPr id="75791" name="Text Box 54"/>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5/7</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4"/>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6803"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6804"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76805"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6806"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76807"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6808" name="Text Box 10"/>
          <p:cNvSpPr txBox="1">
            <a:spLocks noChangeArrowheads="1"/>
          </p:cNvSpPr>
          <p:nvPr/>
        </p:nvSpPr>
        <p:spPr bwMode="auto">
          <a:xfrm>
            <a:off x="2252663" y="384175"/>
            <a:ext cx="3186112"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a:solidFill>
                  <a:srgbClr val="993300"/>
                </a:solidFill>
                <a:cs typeface="Arial" charset="0"/>
              </a:rPr>
              <a:t>PSE (Suite)</a:t>
            </a:r>
          </a:p>
        </p:txBody>
      </p:sp>
      <p:sp>
        <p:nvSpPr>
          <p:cNvPr id="76809" name="Rectangle 11"/>
          <p:cNvSpPr>
            <a:spLocks noChangeArrowheads="1"/>
          </p:cNvSpPr>
          <p:nvPr/>
        </p:nvSpPr>
        <p:spPr bwMode="auto">
          <a:xfrm>
            <a:off x="1538288" y="1433513"/>
            <a:ext cx="7285037" cy="433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defRPr/>
            </a:pPr>
            <a:r>
              <a:rPr lang="fr-FR" sz="2000" dirty="0">
                <a:latin typeface="Calibri" pitchFamily="34" charset="0"/>
              </a:rPr>
              <a:t>Parmi les définitions existantes d’un PSE, il en est une couramment citée attribuée à </a:t>
            </a:r>
            <a:r>
              <a:rPr lang="fr-FR" sz="2000" dirty="0" err="1">
                <a:latin typeface="Calibri" pitchFamily="34" charset="0"/>
              </a:rPr>
              <a:t>Wunder</a:t>
            </a:r>
            <a:r>
              <a:rPr lang="fr-FR" sz="2000" dirty="0">
                <a:latin typeface="Calibri" pitchFamily="34" charset="0"/>
              </a:rPr>
              <a:t>. Il identifie cinq points de base nécessaires à la mise en place d’un PSE. Un cadre de PSE existe lorsqu'il y a:</a:t>
            </a:r>
          </a:p>
          <a:p>
            <a:pPr algn="l">
              <a:defRPr/>
            </a:pPr>
            <a:endParaRPr lang="fr-FR" sz="2000" dirty="0">
              <a:latin typeface="Calibri" pitchFamily="34" charset="0"/>
            </a:endParaRPr>
          </a:p>
          <a:p>
            <a:pPr marL="457200" indent="-457200" algn="l">
              <a:buFont typeface="+mj-lt"/>
              <a:buAutoNum type="arabicPeriod"/>
              <a:defRPr/>
            </a:pPr>
            <a:r>
              <a:rPr lang="fr-FR" sz="2000" dirty="0">
                <a:latin typeface="Calibri" pitchFamily="34" charset="0"/>
              </a:rPr>
              <a:t>Un BSE </a:t>
            </a:r>
            <a:r>
              <a:rPr lang="fr-FR" sz="2000" dirty="0" smtClean="0">
                <a:latin typeface="Calibri" pitchFamily="34" charset="0"/>
              </a:rPr>
              <a:t>qui serait bien défini</a:t>
            </a:r>
            <a:r>
              <a:rPr lang="fr-FR" sz="2000" dirty="0">
                <a:latin typeface="Calibri" pitchFamily="34" charset="0"/>
              </a:rPr>
              <a:t>;</a:t>
            </a:r>
          </a:p>
          <a:p>
            <a:pPr marL="457200" indent="-457200" algn="l">
              <a:buFont typeface="+mj-lt"/>
              <a:buAutoNum type="arabicPeriod"/>
              <a:defRPr/>
            </a:pPr>
            <a:r>
              <a:rPr lang="fr-FR" sz="2000" dirty="0">
                <a:latin typeface="Calibri" pitchFamily="34" charset="0"/>
              </a:rPr>
              <a:t>Au moins un acheteur de ce BSE;</a:t>
            </a:r>
          </a:p>
          <a:p>
            <a:pPr marL="457200" indent="-457200" algn="l">
              <a:buFont typeface="+mj-lt"/>
              <a:buAutoNum type="arabicPeriod"/>
              <a:defRPr/>
            </a:pPr>
            <a:r>
              <a:rPr lang="fr-FR" sz="2000" dirty="0">
                <a:latin typeface="Calibri" pitchFamily="34" charset="0"/>
              </a:rPr>
              <a:t>Au moins un vendeur de ce BSE;</a:t>
            </a:r>
          </a:p>
          <a:p>
            <a:pPr marL="457200" indent="-457200" algn="l">
              <a:buFont typeface="+mj-lt"/>
              <a:buAutoNum type="arabicPeriod"/>
              <a:defRPr/>
            </a:pPr>
            <a:r>
              <a:rPr lang="fr-FR" sz="2000" dirty="0">
                <a:latin typeface="Calibri" pitchFamily="34" charset="0"/>
              </a:rPr>
              <a:t>Un mode de transactions volontaire entre acheteur(s), vendeur(s) ou fournisseur(s);</a:t>
            </a:r>
          </a:p>
          <a:p>
            <a:pPr marL="457200" indent="-457200" algn="l">
              <a:buFont typeface="+mj-lt"/>
              <a:buAutoNum type="arabicPeriod"/>
              <a:defRPr/>
            </a:pPr>
            <a:r>
              <a:rPr lang="fr-FR" sz="2000" dirty="0">
                <a:latin typeface="Calibri" pitchFamily="34" charset="0"/>
              </a:rPr>
              <a:t>Des paiements conditionnels à des services  environnementaux fournis concrètement.</a:t>
            </a:r>
            <a:endParaRPr lang="en-US" sz="2000" dirty="0">
              <a:latin typeface="Calibri" pitchFamily="34" charset="0"/>
            </a:endParaRPr>
          </a:p>
        </p:txBody>
      </p:sp>
      <p:sp>
        <p:nvSpPr>
          <p:cNvPr id="76810" name="Text Box 12"/>
          <p:cNvSpPr txBox="1">
            <a:spLocks noChangeArrowheads="1"/>
          </p:cNvSpPr>
          <p:nvPr/>
        </p:nvSpPr>
        <p:spPr bwMode="auto">
          <a:xfrm>
            <a:off x="1635125" y="5421313"/>
            <a:ext cx="448468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Wunder 2005</a:t>
            </a:r>
          </a:p>
        </p:txBody>
      </p:sp>
      <p:sp>
        <p:nvSpPr>
          <p:cNvPr id="76811"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681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681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76814" name="Text Box 18"/>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6/7</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1"/>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7827"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77828" name="Text Box 10"/>
          <p:cNvSpPr txBox="1">
            <a:spLocks noChangeArrowheads="1"/>
          </p:cNvSpPr>
          <p:nvPr/>
        </p:nvSpPr>
        <p:spPr bwMode="auto">
          <a:xfrm>
            <a:off x="1447800" y="5713413"/>
            <a:ext cx="5486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200">
                <a:latin typeface="Calibri" pitchFamily="34" charset="0"/>
              </a:rPr>
              <a:t>Source:  WWF n.d.</a:t>
            </a:r>
          </a:p>
        </p:txBody>
      </p:sp>
      <p:sp>
        <p:nvSpPr>
          <p:cNvPr id="77829"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783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77831"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pic>
        <p:nvPicPr>
          <p:cNvPr id="77832"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77833" name="Text Box 11"/>
          <p:cNvSpPr txBox="1">
            <a:spLocks noChangeArrowheads="1"/>
          </p:cNvSpPr>
          <p:nvPr/>
        </p:nvSpPr>
        <p:spPr bwMode="auto">
          <a:xfrm>
            <a:off x="2252663" y="384175"/>
            <a:ext cx="5567362" cy="5842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i="1">
                <a:solidFill>
                  <a:srgbClr val="545336"/>
                </a:solidFill>
                <a:latin typeface="Calibri" pitchFamily="34" charset="0"/>
              </a:rPr>
              <a:t> </a:t>
            </a:r>
            <a:r>
              <a:rPr lang="en-US" sz="2400" b="1">
                <a:solidFill>
                  <a:srgbClr val="993300"/>
                </a:solidFill>
              </a:rPr>
              <a:t>Étapes pour la mise en place de PSE</a:t>
            </a:r>
          </a:p>
        </p:txBody>
      </p:sp>
      <p:sp>
        <p:nvSpPr>
          <p:cNvPr id="77834" name="Rectangle 18"/>
          <p:cNvSpPr>
            <a:spLocks noChangeArrowheads="1"/>
          </p:cNvSpPr>
          <p:nvPr/>
        </p:nvSpPr>
        <p:spPr bwMode="auto">
          <a:xfrm>
            <a:off x="1538288" y="1112838"/>
            <a:ext cx="7337425" cy="397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defRPr/>
            </a:pPr>
            <a:r>
              <a:rPr lang="fr-FR" sz="2400" dirty="0">
                <a:latin typeface="Calibri" pitchFamily="34" charset="0"/>
              </a:rPr>
              <a:t>Les mécanismes de PSE requièrent en général 3 étapes:</a:t>
            </a:r>
          </a:p>
          <a:p>
            <a:pPr algn="l">
              <a:defRPr/>
            </a:pPr>
            <a:endParaRPr lang="fr-FR" sz="2400" dirty="0">
              <a:latin typeface="Calibri" pitchFamily="34" charset="0"/>
            </a:endParaRPr>
          </a:p>
          <a:p>
            <a:pPr marL="342900" indent="-342900" algn="l">
              <a:buFont typeface="Wingdings" pitchFamily="2" charset="2"/>
              <a:buChar char="§"/>
              <a:defRPr/>
            </a:pPr>
            <a:r>
              <a:rPr lang="fr-FR" sz="2400" dirty="0">
                <a:latin typeface="Calibri" pitchFamily="34" charset="0"/>
              </a:rPr>
              <a:t>Tout d'abord, une identification de la gamme de services écosystémiques qui découlent d’un domaine particulier, et qui en bénéficient.</a:t>
            </a:r>
          </a:p>
          <a:p>
            <a:pPr marL="342900" indent="-342900" algn="l">
              <a:buFont typeface="Wingdings" pitchFamily="2" charset="2"/>
              <a:buChar char="§"/>
              <a:defRPr/>
            </a:pPr>
            <a:r>
              <a:rPr lang="fr-FR" sz="2400" dirty="0">
                <a:latin typeface="Calibri" pitchFamily="34" charset="0"/>
              </a:rPr>
              <a:t>Deuxièmement, une estimation de la valeur économique de ces avantages pour différents groupes et personnes.</a:t>
            </a:r>
          </a:p>
          <a:p>
            <a:pPr marL="342900" indent="-342900" algn="l">
              <a:buFont typeface="Wingdings" pitchFamily="2" charset="2"/>
              <a:buChar char="§"/>
              <a:defRPr/>
            </a:pPr>
            <a:r>
              <a:rPr lang="fr-FR" sz="2400" dirty="0">
                <a:latin typeface="Calibri" pitchFamily="34" charset="0"/>
              </a:rPr>
              <a:t>Et troisièmement, une politique de subvention pour récompenser les propriétaires fonciers pour la conservation de la source des services écosystémiques. </a:t>
            </a:r>
            <a:endParaRPr lang="en-US" sz="2400" dirty="0">
              <a:latin typeface="Calibri" pitchFamily="34" charset="0"/>
            </a:endParaRPr>
          </a:p>
        </p:txBody>
      </p:sp>
      <p:sp>
        <p:nvSpPr>
          <p:cNvPr id="77835"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783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783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77838" name="Text Box 25"/>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7/7</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ChangeArrowheads="1"/>
          </p:cNvSpPr>
          <p:nvPr/>
        </p:nvSpPr>
        <p:spPr bwMode="auto">
          <a:xfrm>
            <a:off x="0" y="0"/>
            <a:ext cx="1292225" cy="6124575"/>
          </a:xfrm>
          <a:prstGeom prst="rect">
            <a:avLst/>
          </a:prstGeom>
          <a:solidFill>
            <a:srgbClr val="9999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8851"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8852"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78853"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8854"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78855"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304136" name="Rectangle 8"/>
          <p:cNvSpPr>
            <a:spLocks noChangeArrowheads="1"/>
          </p:cNvSpPr>
          <p:nvPr/>
        </p:nvSpPr>
        <p:spPr bwMode="auto">
          <a:xfrm>
            <a:off x="2565400" y="3554413"/>
            <a:ext cx="6399213" cy="2503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en-US" altLang="zh-CN" sz="2000">
                <a:latin typeface="Calibri" pitchFamily="34" charset="0"/>
                <a:ea typeface="SimSun" charset="-122"/>
              </a:rPr>
              <a:t> </a:t>
            </a:r>
            <a:r>
              <a:rPr lang="fr-FR" sz="2000">
                <a:latin typeface="Calibri" pitchFamily="34" charset="0"/>
              </a:rPr>
              <a:t>Le CDMT est annuel, et déroule sur trois ans, la planification des dépenses.</a:t>
            </a:r>
          </a:p>
          <a:p>
            <a:pPr algn="l">
              <a:buFont typeface="Wingdings" pitchFamily="2" charset="2"/>
              <a:buChar char="§"/>
            </a:pPr>
            <a:r>
              <a:rPr lang="fr-FR" sz="2000">
                <a:latin typeface="Calibri" pitchFamily="34" charset="0"/>
              </a:rPr>
              <a:t>  Un CDMT fixe les priorités de dépenses à moyen terme et impose des contraintes budgétaires strictes au niveau desquels les plans sectoriels peuvent être développés.</a:t>
            </a:r>
          </a:p>
          <a:p>
            <a:pPr algn="l">
              <a:buFont typeface="Wingdings" pitchFamily="2" charset="2"/>
              <a:buChar char="§"/>
            </a:pPr>
            <a:r>
              <a:rPr lang="fr-FR" sz="2000">
                <a:latin typeface="Calibri" pitchFamily="34" charset="0"/>
              </a:rPr>
              <a:t>  Un CDMT contient des critères de résultats servant à des fins de suivi du rendement.</a:t>
            </a:r>
            <a:endParaRPr lang="en-US" sz="1200">
              <a:solidFill>
                <a:srgbClr val="CC3300"/>
              </a:solidFill>
              <a:latin typeface="Calibri" pitchFamily="34" charset="0"/>
              <a:ea typeface="SimSun" charset="-122"/>
            </a:endParaRPr>
          </a:p>
        </p:txBody>
      </p:sp>
      <p:sp>
        <p:nvSpPr>
          <p:cNvPr id="304137" name="Rectangle 9"/>
          <p:cNvSpPr>
            <a:spLocks noChangeArrowheads="1"/>
          </p:cNvSpPr>
          <p:nvPr/>
        </p:nvSpPr>
        <p:spPr bwMode="auto">
          <a:xfrm>
            <a:off x="2565400" y="996950"/>
            <a:ext cx="6399213" cy="186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None/>
            </a:pPr>
            <a:r>
              <a:rPr lang="fr-FR" altLang="zh-CN" sz="2000" dirty="0">
                <a:latin typeface="Calibri" pitchFamily="34" charset="0"/>
                <a:ea typeface="SimSun" charset="-122"/>
              </a:rPr>
              <a:t>Le Cadre de dépenses à moyen terme offre un processus de planification et d'élaboration du budget dans lequel il y a une possibilité pour les Ministères de l'environnement de développer une pensée plus stratégique, et d’avoir davantage de </a:t>
            </a:r>
            <a:r>
              <a:rPr lang="fr-FR" altLang="zh-CN" sz="2000" u="sng" dirty="0">
                <a:latin typeface="Calibri" pitchFamily="34" charset="0"/>
                <a:ea typeface="SimSun" charset="-122"/>
              </a:rPr>
              <a:t>discipline financière</a:t>
            </a:r>
            <a:r>
              <a:rPr lang="fr-FR" altLang="zh-CN" sz="2000" dirty="0">
                <a:latin typeface="Calibri" pitchFamily="34" charset="0"/>
                <a:ea typeface="SimSun" charset="-122"/>
              </a:rPr>
              <a:t>. Il en résulte une meilleure compréhension de la part du personnel des Ministères des finances concernant les avantages et exigences de l'environnement.</a:t>
            </a:r>
            <a:endParaRPr lang="en-US" sz="2000" dirty="0">
              <a:latin typeface="Calibri" pitchFamily="34" charset="0"/>
            </a:endParaRPr>
          </a:p>
        </p:txBody>
      </p:sp>
      <p:sp>
        <p:nvSpPr>
          <p:cNvPr id="78858" name="Text Box 10"/>
          <p:cNvSpPr txBox="1">
            <a:spLocks noChangeArrowheads="1"/>
          </p:cNvSpPr>
          <p:nvPr/>
        </p:nvSpPr>
        <p:spPr bwMode="auto">
          <a:xfrm>
            <a:off x="2252663" y="384175"/>
            <a:ext cx="6359525"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cs typeface="Arial" charset="0"/>
              </a:rPr>
              <a:t>Cadre de dépenses à moyen terme (CDMT) </a:t>
            </a:r>
            <a:endParaRPr lang="en-US" sz="2400" b="1">
              <a:solidFill>
                <a:srgbClr val="993300"/>
              </a:solidFill>
              <a:cs typeface="Arial" charset="0"/>
            </a:endParaRPr>
          </a:p>
        </p:txBody>
      </p:sp>
      <p:grpSp>
        <p:nvGrpSpPr>
          <p:cNvPr id="2" name="Group 13"/>
          <p:cNvGrpSpPr>
            <a:grpSpLocks/>
          </p:cNvGrpSpPr>
          <p:nvPr/>
        </p:nvGrpSpPr>
        <p:grpSpPr bwMode="auto">
          <a:xfrm>
            <a:off x="1422400" y="1682750"/>
            <a:ext cx="1133475" cy="2547938"/>
            <a:chOff x="896" y="888"/>
            <a:chExt cx="714" cy="1605"/>
          </a:xfrm>
        </p:grpSpPr>
        <p:sp>
          <p:nvSpPr>
            <p:cNvPr id="78864" name="Rectangle 14"/>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1">
                  <a:latin typeface="Calibri" pitchFamily="34" charset="0"/>
                </a:rPr>
                <a:t>Comment?</a:t>
              </a:r>
            </a:p>
          </p:txBody>
        </p:sp>
        <p:sp>
          <p:nvSpPr>
            <p:cNvPr id="78865" name="Rectangle 15"/>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r>
                <a:rPr lang="en-US" b="1">
                  <a:latin typeface="Calibri" pitchFamily="34" charset="0"/>
                </a:rPr>
                <a:t>Pourquoi?</a:t>
              </a:r>
            </a:p>
          </p:txBody>
        </p:sp>
        <p:sp>
          <p:nvSpPr>
            <p:cNvPr id="78866" name="AutoShape 16"/>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78867" name="AutoShape 17"/>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78860"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8861"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8862"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78863" name="Text Box 2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41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413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4136" grpId="0"/>
      <p:bldP spid="30413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79875"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79876" name="Text Box 12"/>
          <p:cNvSpPr txBox="1">
            <a:spLocks noChangeArrowheads="1"/>
          </p:cNvSpPr>
          <p:nvPr/>
        </p:nvSpPr>
        <p:spPr bwMode="auto">
          <a:xfrm>
            <a:off x="500063" y="1085850"/>
            <a:ext cx="7275512"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pPr>
            <a:endParaRPr lang="en-CA" sz="900" b="1" i="1" dirty="0">
              <a:solidFill>
                <a:srgbClr val="545336"/>
              </a:solidFill>
              <a:latin typeface="Calibri" pitchFamily="34" charset="0"/>
            </a:endParaRPr>
          </a:p>
          <a:p>
            <a:pPr eaLnBrk="1" hangingPunct="1"/>
            <a:endParaRPr lang="en-US" dirty="0"/>
          </a:p>
          <a:p>
            <a:pPr algn="l" eaLnBrk="1" hangingPunct="1"/>
            <a:r>
              <a:rPr lang="fr-FR" sz="2000" dirty="0">
                <a:latin typeface="Calibri" pitchFamily="34" charset="0"/>
              </a:rPr>
              <a:t>[...] La nature de certaines politiques d’investissements environnementales (particulièrement dans les grands projets d’infrastructures environnementales) peut </a:t>
            </a:r>
            <a:r>
              <a:rPr lang="fr-FR" sz="2000" dirty="0" smtClean="0">
                <a:latin typeface="Calibri" pitchFamily="34" charset="0"/>
              </a:rPr>
              <a:t>bénéficier d’une meilleure </a:t>
            </a:r>
            <a:r>
              <a:rPr lang="fr-FR" sz="2000" dirty="0">
                <a:latin typeface="Calibri" pitchFamily="34" charset="0"/>
              </a:rPr>
              <a:t>stabilité offerte à travers le cadre de dépenses à moyen terme. </a:t>
            </a:r>
            <a:r>
              <a:rPr lang="fr-FR" sz="2000" dirty="0" smtClean="0">
                <a:latin typeface="Calibri" pitchFamily="34" charset="0"/>
              </a:rPr>
              <a:t>Ce dernier engage </a:t>
            </a:r>
            <a:r>
              <a:rPr lang="fr-FR" sz="2000" dirty="0">
                <a:latin typeface="Calibri" pitchFamily="34" charset="0"/>
              </a:rPr>
              <a:t>le gouvernement de s'en tenir à des plafonds financiers alloués au secteur en question. En Afrique du Sud et en Arménie, les affectations réelles ont été plus élevées que ce qui se </a:t>
            </a:r>
            <a:r>
              <a:rPr lang="fr-FR" sz="2000" dirty="0" smtClean="0">
                <a:latin typeface="Calibri" pitchFamily="34" charset="0"/>
              </a:rPr>
              <a:t>demandait </a:t>
            </a:r>
            <a:r>
              <a:rPr lang="fr-FR" sz="2000" dirty="0">
                <a:latin typeface="Calibri" pitchFamily="34" charset="0"/>
              </a:rPr>
              <a:t>dans les années qui ont précédé la mise en place du CDMT. Cette situation démontre que certaines </a:t>
            </a:r>
            <a:r>
              <a:rPr lang="fr-FR" sz="2000" dirty="0" smtClean="0">
                <a:latin typeface="Calibri" pitchFamily="34" charset="0"/>
              </a:rPr>
              <a:t>réallocations </a:t>
            </a:r>
            <a:r>
              <a:rPr lang="fr-FR" sz="2000" dirty="0">
                <a:latin typeface="Calibri" pitchFamily="34" charset="0"/>
              </a:rPr>
              <a:t>de ressources financières au secteur de l'environnement ont pu avoir lieu suite à la mise en place d’un CDMT où les dimensions environnementales ont pu être </a:t>
            </a:r>
            <a:r>
              <a:rPr lang="fr-FR" sz="2000" dirty="0" smtClean="0">
                <a:latin typeface="Calibri" pitchFamily="34" charset="0"/>
              </a:rPr>
              <a:t>incorporées.</a:t>
            </a:r>
            <a:endParaRPr lang="en-US" altLang="zh-CN" sz="2000" dirty="0">
              <a:latin typeface="Calibri" pitchFamily="34" charset="0"/>
              <a:ea typeface="SimSun" charset="-122"/>
            </a:endParaRPr>
          </a:p>
        </p:txBody>
      </p:sp>
      <p:sp>
        <p:nvSpPr>
          <p:cNvPr id="79877" name="Text Box 14"/>
          <p:cNvSpPr txBox="1">
            <a:spLocks noChangeArrowheads="1"/>
          </p:cNvSpPr>
          <p:nvPr/>
        </p:nvSpPr>
        <p:spPr bwMode="auto">
          <a:xfrm>
            <a:off x="558800" y="825500"/>
            <a:ext cx="72009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545336"/>
                </a:solidFill>
                <a:latin typeface="Calibri" pitchFamily="34" charset="0"/>
                <a:cs typeface="Arial" charset="0"/>
              </a:rPr>
              <a:t>CDMT– (Afrique du sud et Arménie)  </a:t>
            </a:r>
          </a:p>
        </p:txBody>
      </p:sp>
      <p:sp>
        <p:nvSpPr>
          <p:cNvPr id="79878"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9879"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79880" name="Text Box 18"/>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79881" name="Text Box 10"/>
          <p:cNvSpPr txBox="1">
            <a:spLocks noChangeArrowheads="1"/>
          </p:cNvSpPr>
          <p:nvPr/>
        </p:nvSpPr>
        <p:spPr bwMode="auto">
          <a:xfrm>
            <a:off x="558800" y="5781675"/>
            <a:ext cx="17780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200">
                <a:latin typeface="Calibri" pitchFamily="34" charset="0"/>
                <a:ea typeface="SimSun" charset="-122"/>
              </a:rPr>
              <a:t>Source: OECD 2009 </a:t>
            </a:r>
            <a:endParaRPr lang="en-US" sz="1200">
              <a:latin typeface="Calibri" pitchFamily="34" charset="0"/>
              <a:ea typeface="SimSun" charset="-122"/>
            </a:endParaRPr>
          </a:p>
        </p:txBody>
      </p:sp>
      <p:sp>
        <p:nvSpPr>
          <p:cNvPr id="7988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7988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79884" name="Text Box 14"/>
          <p:cNvSpPr txBox="1">
            <a:spLocks noChangeArrowheads="1"/>
          </p:cNvSpPr>
          <p:nvPr/>
        </p:nvSpPr>
        <p:spPr bwMode="auto">
          <a:xfrm>
            <a:off x="2974975" y="0"/>
            <a:ext cx="3495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79885" name="Text Box 15">
            <a:hlinkClick r:id="rId5" action="ppaction://hlinksldjump"/>
          </p:cNvPr>
          <p:cNvSpPr txBox="1">
            <a:spLocks noChangeArrowheads="1"/>
          </p:cNvSpPr>
          <p:nvPr/>
        </p:nvSpPr>
        <p:spPr bwMode="auto">
          <a:xfrm>
            <a:off x="4997450" y="263525"/>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79886" name="Text Box 16">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79887" name="Text Box 12"/>
          <p:cNvSpPr txBox="1">
            <a:spLocks noChangeArrowheads="1"/>
          </p:cNvSpPr>
          <p:nvPr/>
        </p:nvSpPr>
        <p:spPr bwMode="auto">
          <a:xfrm rot="5400000">
            <a:off x="6142037" y="2686051"/>
            <a:ext cx="4913313"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79888" name="Text Box 18"/>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2/2</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6"/>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80899"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090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0901"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0902"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80903"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0904" name="Rectangle 13"/>
          <p:cNvSpPr>
            <a:spLocks noChangeArrowheads="1"/>
          </p:cNvSpPr>
          <p:nvPr/>
        </p:nvSpPr>
        <p:spPr bwMode="auto">
          <a:xfrm>
            <a:off x="1422400" y="890588"/>
            <a:ext cx="7721600" cy="410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200" dirty="0">
                <a:latin typeface="Calibri" pitchFamily="34" charset="0"/>
              </a:rPr>
              <a:t> Contribuer à la </a:t>
            </a:r>
            <a:r>
              <a:rPr lang="fr-FR" sz="2200" u="sng" dirty="0">
                <a:latin typeface="Calibri" pitchFamily="34" charset="0"/>
              </a:rPr>
              <a:t>réduction de la pauvreté grâce à la RFE </a:t>
            </a:r>
            <a:r>
              <a:rPr lang="fr-FR" sz="2200" dirty="0" smtClean="0">
                <a:latin typeface="Calibri" pitchFamily="34" charset="0"/>
              </a:rPr>
              <a:t>axée sur </a:t>
            </a:r>
            <a:r>
              <a:rPr lang="fr-FR" sz="2200" dirty="0">
                <a:latin typeface="Calibri" pitchFamily="34" charset="0"/>
              </a:rPr>
              <a:t>des investissements en faveur des pauvres;</a:t>
            </a:r>
          </a:p>
          <a:p>
            <a:pPr algn="l">
              <a:buFont typeface="Wingdings" pitchFamily="2" charset="2"/>
              <a:buChar char="§"/>
            </a:pPr>
            <a:r>
              <a:rPr lang="fr-FR" sz="2200" dirty="0">
                <a:latin typeface="Calibri" pitchFamily="34" charset="0"/>
              </a:rPr>
              <a:t> Mettre à niveau </a:t>
            </a:r>
            <a:r>
              <a:rPr lang="fr-FR" sz="2200" u="sng" dirty="0">
                <a:latin typeface="Calibri" pitchFamily="34" charset="0"/>
              </a:rPr>
              <a:t>l'équilibre social </a:t>
            </a:r>
            <a:r>
              <a:rPr lang="fr-FR" sz="2200" dirty="0">
                <a:latin typeface="Calibri" pitchFamily="34" charset="0"/>
              </a:rPr>
              <a:t>en rétablissant une certaine équité, et contribuer à l'autonomisation des pauvres;</a:t>
            </a:r>
          </a:p>
          <a:p>
            <a:pPr algn="l">
              <a:buFont typeface="Wingdings" pitchFamily="2" charset="2"/>
              <a:buChar char="§"/>
            </a:pPr>
            <a:r>
              <a:rPr lang="fr-FR" sz="2200" dirty="0">
                <a:latin typeface="Calibri" pitchFamily="34" charset="0"/>
              </a:rPr>
              <a:t> Fournir une </a:t>
            </a:r>
            <a:r>
              <a:rPr lang="fr-FR" sz="2200" u="sng" dirty="0">
                <a:latin typeface="Calibri" pitchFamily="34" charset="0"/>
              </a:rPr>
              <a:t>source de revenus </a:t>
            </a:r>
            <a:r>
              <a:rPr lang="fr-FR" sz="2200" u="sng" dirty="0" smtClean="0">
                <a:latin typeface="Calibri" pitchFamily="34" charset="0"/>
              </a:rPr>
              <a:t>supplémentaire </a:t>
            </a:r>
            <a:r>
              <a:rPr lang="fr-FR" sz="2200" u="sng" dirty="0">
                <a:latin typeface="Calibri" pitchFamily="34" charset="0"/>
              </a:rPr>
              <a:t>aux pauvres</a:t>
            </a:r>
            <a:r>
              <a:rPr lang="fr-FR" sz="2200" dirty="0">
                <a:latin typeface="Calibri" pitchFamily="34" charset="0"/>
              </a:rPr>
              <a:t>;</a:t>
            </a:r>
          </a:p>
          <a:p>
            <a:pPr algn="l">
              <a:buFont typeface="Wingdings" pitchFamily="2" charset="2"/>
              <a:buChar char="§"/>
            </a:pPr>
            <a:r>
              <a:rPr lang="fr-FR" sz="2200" dirty="0">
                <a:latin typeface="Calibri" pitchFamily="34" charset="0"/>
              </a:rPr>
              <a:t> Introduire  une </a:t>
            </a:r>
            <a:r>
              <a:rPr lang="fr-FR" sz="2200" dirty="0" smtClean="0">
                <a:latin typeface="Calibri" pitchFamily="34" charset="0"/>
              </a:rPr>
              <a:t>certaine </a:t>
            </a:r>
            <a:r>
              <a:rPr lang="fr-FR" sz="2200" u="sng" dirty="0" smtClean="0">
                <a:latin typeface="Calibri" pitchFamily="34" charset="0"/>
              </a:rPr>
              <a:t>discipline </a:t>
            </a:r>
            <a:r>
              <a:rPr lang="fr-FR" sz="2200" u="sng" dirty="0">
                <a:latin typeface="Calibri" pitchFamily="34" charset="0"/>
              </a:rPr>
              <a:t>dans les pratiques de financement </a:t>
            </a:r>
            <a:r>
              <a:rPr lang="fr-FR" sz="2200" dirty="0">
                <a:latin typeface="Calibri" pitchFamily="34" charset="0"/>
              </a:rPr>
              <a:t>environnementales;</a:t>
            </a:r>
          </a:p>
          <a:p>
            <a:pPr algn="l">
              <a:buFont typeface="Wingdings" pitchFamily="2" charset="2"/>
              <a:buChar char="§"/>
            </a:pPr>
            <a:r>
              <a:rPr lang="fr-FR" sz="2200" dirty="0">
                <a:latin typeface="Calibri" pitchFamily="34" charset="0"/>
              </a:rPr>
              <a:t> </a:t>
            </a:r>
            <a:r>
              <a:rPr lang="fr-FR" sz="2200" u="sng" dirty="0">
                <a:latin typeface="Calibri" pitchFamily="34" charset="0"/>
              </a:rPr>
              <a:t>Renforcer les approches juridiques et réglementaires </a:t>
            </a:r>
            <a:r>
              <a:rPr lang="fr-FR" sz="2200" dirty="0">
                <a:latin typeface="Calibri" pitchFamily="34" charset="0"/>
              </a:rPr>
              <a:t>pour la gestion de l’environnement ;</a:t>
            </a:r>
          </a:p>
          <a:p>
            <a:pPr algn="l">
              <a:buFont typeface="Wingdings" pitchFamily="2" charset="2"/>
              <a:buChar char="§"/>
            </a:pPr>
            <a:r>
              <a:rPr lang="fr-FR" sz="2200" dirty="0" smtClean="0">
                <a:latin typeface="Calibri" pitchFamily="34" charset="0"/>
              </a:rPr>
              <a:t> </a:t>
            </a:r>
            <a:r>
              <a:rPr lang="fr-FR" sz="2200" u="sng" dirty="0" smtClean="0">
                <a:latin typeface="Calibri" pitchFamily="34" charset="0"/>
              </a:rPr>
              <a:t>Accroître </a:t>
            </a:r>
            <a:r>
              <a:rPr lang="fr-FR" sz="2200" u="sng" dirty="0">
                <a:latin typeface="Calibri" pitchFamily="34" charset="0"/>
              </a:rPr>
              <a:t>l'efficacité de l'économie</a:t>
            </a:r>
            <a:r>
              <a:rPr lang="fr-FR" sz="2200" dirty="0">
                <a:latin typeface="Calibri" pitchFamily="34" charset="0"/>
              </a:rPr>
              <a:t>;</a:t>
            </a:r>
          </a:p>
          <a:p>
            <a:pPr algn="l">
              <a:buFont typeface="Wingdings" pitchFamily="2" charset="2"/>
              <a:buChar char="§"/>
            </a:pPr>
            <a:r>
              <a:rPr lang="fr-FR" sz="2200" dirty="0">
                <a:latin typeface="Calibri" pitchFamily="34" charset="0"/>
              </a:rPr>
              <a:t> Faire plus d'efforts </a:t>
            </a:r>
            <a:r>
              <a:rPr lang="fr-FR" sz="2200" dirty="0" smtClean="0">
                <a:latin typeface="Calibri" pitchFamily="34" charset="0"/>
              </a:rPr>
              <a:t>afin d’e</a:t>
            </a:r>
            <a:r>
              <a:rPr lang="fr-FR" sz="2200" u="sng" dirty="0" smtClean="0">
                <a:latin typeface="Calibri" pitchFamily="34" charset="0"/>
              </a:rPr>
              <a:t>xaminer </a:t>
            </a:r>
            <a:r>
              <a:rPr lang="fr-FR" sz="2200" u="sng" dirty="0">
                <a:latin typeface="Calibri" pitchFamily="34" charset="0"/>
              </a:rPr>
              <a:t>les rendements de l'efficacité environnementale dans la planification</a:t>
            </a:r>
            <a:r>
              <a:rPr lang="fr-FR" sz="2200" dirty="0">
                <a:latin typeface="Calibri" pitchFamily="34" charset="0"/>
              </a:rPr>
              <a:t>;</a:t>
            </a:r>
          </a:p>
          <a:p>
            <a:pPr algn="l">
              <a:buFont typeface="Wingdings" pitchFamily="2" charset="2"/>
              <a:buChar char="§"/>
            </a:pPr>
            <a:r>
              <a:rPr lang="fr-FR" sz="2200" dirty="0">
                <a:latin typeface="Calibri" pitchFamily="34" charset="0"/>
              </a:rPr>
              <a:t>Générer des </a:t>
            </a:r>
            <a:r>
              <a:rPr lang="fr-FR" sz="2200" u="sng" dirty="0">
                <a:latin typeface="Calibri" pitchFamily="34" charset="0"/>
              </a:rPr>
              <a:t>revenus récurrents </a:t>
            </a:r>
            <a:r>
              <a:rPr lang="fr-FR" sz="2200" dirty="0">
                <a:latin typeface="Calibri" pitchFamily="34" charset="0"/>
              </a:rPr>
              <a:t>;</a:t>
            </a:r>
          </a:p>
          <a:p>
            <a:pPr algn="l">
              <a:buFont typeface="Wingdings" pitchFamily="2" charset="2"/>
              <a:buChar char="§"/>
            </a:pPr>
            <a:r>
              <a:rPr lang="fr-FR" sz="2200" dirty="0">
                <a:latin typeface="Calibri" pitchFamily="34" charset="0"/>
              </a:rPr>
              <a:t> Améliorer la capacité d'</a:t>
            </a:r>
            <a:r>
              <a:rPr lang="fr-FR" sz="2200" u="sng" dirty="0">
                <a:latin typeface="Calibri" pitchFamily="34" charset="0"/>
              </a:rPr>
              <a:t>identifier les </a:t>
            </a:r>
            <a:r>
              <a:rPr lang="fr-FR" sz="2200" u="sng" dirty="0" smtClean="0">
                <a:latin typeface="Calibri" pitchFamily="34" charset="0"/>
              </a:rPr>
              <a:t>répercussions des </a:t>
            </a:r>
            <a:r>
              <a:rPr lang="fr-FR" sz="2200" u="sng" dirty="0">
                <a:latin typeface="Calibri" pitchFamily="34" charset="0"/>
              </a:rPr>
              <a:t>subventions </a:t>
            </a:r>
            <a:r>
              <a:rPr lang="fr-FR" sz="2200" u="sng" dirty="0" smtClean="0">
                <a:latin typeface="Calibri" pitchFamily="34" charset="0"/>
              </a:rPr>
              <a:t>perverses sur </a:t>
            </a:r>
            <a:r>
              <a:rPr lang="fr-FR" sz="2200" u="sng" dirty="0">
                <a:latin typeface="Calibri" pitchFamily="34" charset="0"/>
              </a:rPr>
              <a:t>les BSE</a:t>
            </a:r>
            <a:r>
              <a:rPr lang="fr-FR" sz="2200" dirty="0">
                <a:latin typeface="Calibri" pitchFamily="34" charset="0"/>
              </a:rPr>
              <a:t>.</a:t>
            </a:r>
            <a:endParaRPr lang="en-US" sz="2200" dirty="0">
              <a:latin typeface="Calibri" pitchFamily="34" charset="0"/>
            </a:endParaRPr>
          </a:p>
        </p:txBody>
      </p:sp>
      <p:sp>
        <p:nvSpPr>
          <p:cNvPr id="80905" name="Text Box 10"/>
          <p:cNvSpPr txBox="1">
            <a:spLocks noChangeArrowheads="1"/>
          </p:cNvSpPr>
          <p:nvPr/>
        </p:nvSpPr>
        <p:spPr bwMode="auto">
          <a:xfrm>
            <a:off x="2252663" y="414338"/>
            <a:ext cx="5961062"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400" b="1">
                <a:solidFill>
                  <a:srgbClr val="993300"/>
                </a:solidFill>
                <a:cs typeface="Arial" charset="0"/>
              </a:rPr>
              <a:t>Réforme fiscale écologique- Bénéfices</a:t>
            </a:r>
          </a:p>
        </p:txBody>
      </p:sp>
      <p:sp>
        <p:nvSpPr>
          <p:cNvPr id="80906" name="Text Box 24"/>
          <p:cNvSpPr txBox="1">
            <a:spLocks noChangeArrowheads="1"/>
          </p:cNvSpPr>
          <p:nvPr/>
        </p:nvSpPr>
        <p:spPr bwMode="auto">
          <a:xfrm>
            <a:off x="5391150" y="5864225"/>
            <a:ext cx="294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None/>
            </a:pPr>
            <a:r>
              <a:rPr lang="en-US" sz="1200">
                <a:latin typeface="Calibri" pitchFamily="34" charset="0"/>
              </a:rPr>
              <a:t>Source: IUCN 2007/ </a:t>
            </a:r>
            <a:r>
              <a:rPr lang="en-US" altLang="zh-CN" sz="1200">
                <a:latin typeface="Calibri" pitchFamily="34" charset="0"/>
                <a:ea typeface="SimSun" charset="-122"/>
              </a:rPr>
              <a:t>Yaron and White 2002 </a:t>
            </a:r>
            <a:endParaRPr lang="en-US" sz="1200">
              <a:latin typeface="Calibri" pitchFamily="34" charset="0"/>
            </a:endParaRPr>
          </a:p>
        </p:txBody>
      </p:sp>
      <p:sp>
        <p:nvSpPr>
          <p:cNvPr id="80907"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80908"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80909"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80910" name="Text Box 3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1/4</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16"/>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81923"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1924"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1925"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1926"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81927"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1928" name="Rectangle 11"/>
          <p:cNvSpPr>
            <a:spLocks noChangeArrowheads="1"/>
          </p:cNvSpPr>
          <p:nvPr/>
        </p:nvSpPr>
        <p:spPr bwMode="auto">
          <a:xfrm>
            <a:off x="1422400" y="1044575"/>
            <a:ext cx="7518400" cy="438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en-US" sz="2200">
                <a:latin typeface="Calibri" pitchFamily="34" charset="0"/>
              </a:rPr>
              <a:t> </a:t>
            </a:r>
            <a:r>
              <a:rPr lang="fr-FR" sz="2200">
                <a:latin typeface="Calibri" pitchFamily="34" charset="0"/>
              </a:rPr>
              <a:t>Introduction d’incitatifs novateurs à travers des PSE;</a:t>
            </a:r>
          </a:p>
          <a:p>
            <a:pPr algn="l">
              <a:buFont typeface="Wingdings" pitchFamily="2" charset="2"/>
              <a:buChar char="§"/>
            </a:pPr>
            <a:r>
              <a:rPr lang="fr-FR" sz="2200">
                <a:latin typeface="Calibri" pitchFamily="34" charset="0"/>
              </a:rPr>
              <a:t> Amélioration des allocations budgétaires tenant compte des avantages que les BSE représentent pour les autres secteurs;</a:t>
            </a:r>
          </a:p>
          <a:p>
            <a:pPr algn="l">
              <a:buFont typeface="Wingdings" pitchFamily="2" charset="2"/>
              <a:buChar char="§"/>
            </a:pPr>
            <a:r>
              <a:rPr lang="fr-FR" sz="2200">
                <a:latin typeface="Calibri" pitchFamily="34" charset="0"/>
              </a:rPr>
              <a:t> Identification d’opportunités de financement fondées sur les BSE et leur contribution au développement des secteurs;</a:t>
            </a:r>
          </a:p>
          <a:p>
            <a:pPr algn="l">
              <a:buFont typeface="Wingdings" pitchFamily="2" charset="2"/>
              <a:buChar char="§"/>
            </a:pPr>
            <a:r>
              <a:rPr lang="fr-FR" sz="2200">
                <a:latin typeface="Calibri" pitchFamily="34" charset="0"/>
              </a:rPr>
              <a:t> Renforcement de la coopération entre Ministère de l'environnement et autres secteurs en fonction du rôle des BSE;</a:t>
            </a:r>
          </a:p>
          <a:p>
            <a:pPr algn="l">
              <a:buFont typeface="Wingdings" pitchFamily="2" charset="2"/>
              <a:buChar char="§"/>
            </a:pPr>
            <a:r>
              <a:rPr lang="fr-FR" sz="2200">
                <a:latin typeface="Calibri" pitchFamily="34" charset="0"/>
              </a:rPr>
              <a:t> Mettre les questions environnementales en amont en considérant les contributions des bailleurs vers d’autres secteurs;</a:t>
            </a:r>
          </a:p>
          <a:p>
            <a:pPr algn="l">
              <a:buFont typeface="Wingdings" pitchFamily="2" charset="2"/>
              <a:buChar char="§"/>
            </a:pPr>
            <a:r>
              <a:rPr lang="fr-FR" sz="2200">
                <a:latin typeface="Calibri" pitchFamily="34" charset="0"/>
              </a:rPr>
              <a:t> Réduction des contraintes budgétaires touchant le secteur de l'environnement suite à un meilleur financement de ces activités.</a:t>
            </a:r>
            <a:endParaRPr lang="en-US" sz="2200">
              <a:latin typeface="Calibri" pitchFamily="34" charset="0"/>
            </a:endParaRPr>
          </a:p>
        </p:txBody>
      </p:sp>
      <p:sp>
        <p:nvSpPr>
          <p:cNvPr id="81929" name="Text Box 10"/>
          <p:cNvSpPr txBox="1">
            <a:spLocks noChangeArrowheads="1"/>
          </p:cNvSpPr>
          <p:nvPr/>
        </p:nvSpPr>
        <p:spPr bwMode="auto">
          <a:xfrm>
            <a:off x="2252663" y="412750"/>
            <a:ext cx="6386512"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400" b="1">
                <a:solidFill>
                  <a:srgbClr val="993300"/>
                </a:solidFill>
                <a:cs typeface="Arial" charset="0"/>
              </a:rPr>
              <a:t>Architecture fiscale novatrice - Bénéfices</a:t>
            </a:r>
          </a:p>
        </p:txBody>
      </p:sp>
      <p:sp>
        <p:nvSpPr>
          <p:cNvPr id="81930"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81931"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81932"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81933" name="Text Box 2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2/4</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5"/>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219"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9220"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9221"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9222" name="Text Box 6"/>
          <p:cNvSpPr txBox="1">
            <a:spLocks noChangeArrowheads="1"/>
          </p:cNvSpPr>
          <p:nvPr/>
        </p:nvSpPr>
        <p:spPr bwMode="auto">
          <a:xfrm>
            <a:off x="446088" y="1073150"/>
            <a:ext cx="7091362"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None/>
            </a:pPr>
            <a:r>
              <a:rPr lang="fr-FR" sz="2000" dirty="0" smtClean="0">
                <a:latin typeface="Calibri" pitchFamily="34" charset="0"/>
              </a:rPr>
              <a:t>Le </a:t>
            </a:r>
            <a:r>
              <a:rPr lang="fr-FR" sz="2000" dirty="0">
                <a:latin typeface="Calibri" pitchFamily="34" charset="0"/>
              </a:rPr>
              <a:t>jargon </a:t>
            </a:r>
            <a:r>
              <a:rPr lang="fr-FR" sz="2000" dirty="0" smtClean="0">
                <a:latin typeface="Calibri" pitchFamily="34" charset="0"/>
              </a:rPr>
              <a:t>environnemental peut être complexe. Il peut donc engendrer des idées avec des répercussions sur </a:t>
            </a:r>
            <a:r>
              <a:rPr lang="fr-FR" sz="2000" dirty="0">
                <a:latin typeface="Calibri" pitchFamily="34" charset="0"/>
              </a:rPr>
              <a:t>la planification, comme :</a:t>
            </a:r>
          </a:p>
          <a:p>
            <a:pPr algn="l" eaLnBrk="1" hangingPunct="1">
              <a:buFont typeface="Wingdings" pitchFamily="2" charset="2"/>
              <a:buNone/>
            </a:pPr>
            <a:endParaRPr lang="fr-FR" sz="2000" dirty="0">
              <a:latin typeface="Calibri" pitchFamily="34" charset="0"/>
            </a:endParaRPr>
          </a:p>
          <a:p>
            <a:pPr algn="l" eaLnBrk="1" hangingPunct="1">
              <a:buFont typeface="Wingdings" pitchFamily="2" charset="2"/>
              <a:buChar char="§"/>
            </a:pPr>
            <a:r>
              <a:rPr lang="fr-FR" sz="2000" dirty="0">
                <a:latin typeface="Calibri" pitchFamily="34" charset="0"/>
              </a:rPr>
              <a:t> L’environnement est coûteux et peut ralentir le développement;</a:t>
            </a:r>
          </a:p>
          <a:p>
            <a:pPr algn="l" eaLnBrk="1" hangingPunct="1">
              <a:buFont typeface="Wingdings" pitchFamily="2" charset="2"/>
              <a:buChar char="§"/>
            </a:pPr>
            <a:r>
              <a:rPr lang="fr-FR" sz="2000" dirty="0">
                <a:latin typeface="Calibri" pitchFamily="34" charset="0"/>
              </a:rPr>
              <a:t> L’environnement est un thème secondaire par rapport aux priorités socio-économiques;</a:t>
            </a:r>
          </a:p>
          <a:p>
            <a:pPr algn="l" eaLnBrk="1" hangingPunct="1">
              <a:buFont typeface="Wingdings" pitchFamily="2" charset="2"/>
              <a:buChar char="§"/>
            </a:pPr>
            <a:r>
              <a:rPr lang="fr-FR" sz="2000" dirty="0">
                <a:latin typeface="Calibri" pitchFamily="34" charset="0"/>
              </a:rPr>
              <a:t> L’environnement </a:t>
            </a:r>
            <a:r>
              <a:rPr lang="fr-FR" sz="2000" dirty="0" smtClean="0">
                <a:latin typeface="Calibri" pitchFamily="34" charset="0"/>
              </a:rPr>
              <a:t>offre que </a:t>
            </a:r>
            <a:r>
              <a:rPr lang="fr-FR" sz="2000" dirty="0">
                <a:latin typeface="Calibri" pitchFamily="34" charset="0"/>
              </a:rPr>
              <a:t>des avantages monétaires limités;</a:t>
            </a:r>
          </a:p>
          <a:p>
            <a:pPr algn="l" eaLnBrk="1" hangingPunct="1">
              <a:buFont typeface="Wingdings" pitchFamily="2" charset="2"/>
              <a:buChar char="§"/>
            </a:pPr>
            <a:r>
              <a:rPr lang="fr-FR" sz="2000" dirty="0" smtClean="0">
                <a:latin typeface="Calibri" pitchFamily="34" charset="0"/>
              </a:rPr>
              <a:t> L’environnement </a:t>
            </a:r>
            <a:r>
              <a:rPr lang="fr-FR" sz="2000" dirty="0">
                <a:latin typeface="Calibri" pitchFamily="34" charset="0"/>
              </a:rPr>
              <a:t>ne traite que d’espèces charismatiques, d’arbres…</a:t>
            </a:r>
          </a:p>
          <a:p>
            <a:pPr algn="l" eaLnBrk="1" hangingPunct="1">
              <a:buFont typeface="Wingdings" pitchFamily="2" charset="2"/>
              <a:buChar char="§"/>
            </a:pPr>
            <a:r>
              <a:rPr lang="fr-FR" sz="2000" dirty="0">
                <a:latin typeface="Calibri" pitchFamily="34" charset="0"/>
              </a:rPr>
              <a:t> Il est difficile de trancher clairement et scientifiquement sur ​​les questions relatives à l'environnement</a:t>
            </a:r>
            <a:r>
              <a:rPr lang="fr-FR" sz="2000" dirty="0" smtClean="0">
                <a:latin typeface="Calibri" pitchFamily="34" charset="0"/>
              </a:rPr>
              <a:t>;</a:t>
            </a:r>
          </a:p>
          <a:p>
            <a:pPr algn="l" eaLnBrk="1" hangingPunct="1">
              <a:buFont typeface="Wingdings" pitchFamily="2" charset="2"/>
              <a:buChar char="§"/>
            </a:pPr>
            <a:r>
              <a:rPr lang="fr-FR" sz="2000" dirty="0" smtClean="0">
                <a:latin typeface="Calibri" pitchFamily="34" charset="0"/>
              </a:rPr>
              <a:t> Il </a:t>
            </a:r>
            <a:r>
              <a:rPr lang="fr-FR" sz="2000" dirty="0">
                <a:latin typeface="Calibri" pitchFamily="34" charset="0"/>
              </a:rPr>
              <a:t>est possible d'atténuer les dommages environnementaux au moyen de technologies existantes;</a:t>
            </a:r>
          </a:p>
          <a:p>
            <a:pPr algn="l" eaLnBrk="1" hangingPunct="1">
              <a:buFont typeface="Wingdings" pitchFamily="2" charset="2"/>
              <a:buChar char="§"/>
            </a:pPr>
            <a:r>
              <a:rPr lang="fr-FR" sz="2000" dirty="0" smtClean="0">
                <a:latin typeface="Calibri" pitchFamily="34" charset="0"/>
              </a:rPr>
              <a:t> </a:t>
            </a:r>
            <a:r>
              <a:rPr lang="fr-FR" sz="2000" dirty="0">
                <a:latin typeface="Calibri" pitchFamily="34" charset="0"/>
              </a:rPr>
              <a:t>Certains problèmes environnementaux requièrent des </a:t>
            </a:r>
            <a:r>
              <a:rPr lang="fr-FR" sz="2000" dirty="0" smtClean="0">
                <a:latin typeface="Calibri" pitchFamily="34" charset="0"/>
              </a:rPr>
              <a:t>solutions </a:t>
            </a:r>
            <a:r>
              <a:rPr lang="fr-FR" sz="2000" dirty="0">
                <a:latin typeface="Calibri" pitchFamily="34" charset="0"/>
              </a:rPr>
              <a:t>trop compliquées.</a:t>
            </a:r>
          </a:p>
        </p:txBody>
      </p:sp>
      <p:sp>
        <p:nvSpPr>
          <p:cNvPr id="9223" name="Text Box 7"/>
          <p:cNvSpPr txBox="1">
            <a:spLocks noChangeArrowheads="1"/>
          </p:cNvSpPr>
          <p:nvPr/>
        </p:nvSpPr>
        <p:spPr bwMode="auto">
          <a:xfrm>
            <a:off x="1111250" y="458788"/>
            <a:ext cx="5526088"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200" b="1">
                <a:solidFill>
                  <a:srgbClr val="993300"/>
                </a:solidFill>
              </a:rPr>
              <a:t>Environnement et croyances courantes</a:t>
            </a:r>
          </a:p>
        </p:txBody>
      </p:sp>
      <p:sp>
        <p:nvSpPr>
          <p:cNvPr id="9224"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9225"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22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9227"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9228"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229" name="Text Box 28"/>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1/12</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6"/>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82947"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2948"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2949"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2950"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82951"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2952" name="Rectangle 9"/>
          <p:cNvSpPr>
            <a:spLocks noChangeArrowheads="1"/>
          </p:cNvSpPr>
          <p:nvPr/>
        </p:nvSpPr>
        <p:spPr bwMode="auto">
          <a:xfrm>
            <a:off x="1422400" y="941388"/>
            <a:ext cx="7518400" cy="513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000">
                <a:latin typeface="Calibri" pitchFamily="34" charset="0"/>
              </a:rPr>
              <a:t> Permettre aux institutions de planifier avec plus de certitude les programmes pluriannuels à travers une plus grande prévisibilité budgétaire;</a:t>
            </a:r>
          </a:p>
          <a:p>
            <a:pPr algn="l">
              <a:buFont typeface="Wingdings" pitchFamily="2" charset="2"/>
              <a:buChar char="§"/>
            </a:pPr>
            <a:r>
              <a:rPr lang="fr-FR" sz="2000">
                <a:latin typeface="Calibri" pitchFamily="34" charset="0"/>
              </a:rPr>
              <a:t> Améliorer la planification stratégique et la gestion, grâce à une meilleure définition des priorités et leur préparation sur plusieurs années, avec des programmes chiffrés pour les atteindre;</a:t>
            </a:r>
          </a:p>
          <a:p>
            <a:pPr algn="l">
              <a:buFont typeface="Wingdings" pitchFamily="2" charset="2"/>
              <a:buChar char="§"/>
            </a:pPr>
            <a:r>
              <a:rPr lang="fr-FR" sz="2000">
                <a:latin typeface="Calibri" pitchFamily="34" charset="0"/>
              </a:rPr>
              <a:t> Mieux définir les objectifs avec des indicateurs de performance mettant en place des procédures de suivi crédibles;</a:t>
            </a:r>
          </a:p>
          <a:p>
            <a:pPr algn="l">
              <a:buFont typeface="Wingdings" pitchFamily="2" charset="2"/>
              <a:buChar char="§"/>
            </a:pPr>
            <a:r>
              <a:rPr lang="fr-FR" sz="2000">
                <a:latin typeface="Calibri" pitchFamily="34" charset="0"/>
              </a:rPr>
              <a:t> Améliorer la précision de la planification financière fondée sur une perspective à moyen terme en matière de budgétisation - particulièrement bénéfique pour les actions environnementales, qui sont souvent de nature à long terme;</a:t>
            </a:r>
          </a:p>
          <a:p>
            <a:pPr algn="l">
              <a:buFont typeface="Wingdings" pitchFamily="2" charset="2"/>
              <a:buChar char="§"/>
            </a:pPr>
            <a:r>
              <a:rPr lang="fr-FR" sz="2000">
                <a:latin typeface="Calibri" pitchFamily="34" charset="0"/>
              </a:rPr>
              <a:t> Répondre à la demande accrue pour de bons outils économiques et financiers, en élaborant des programmes correctement chiffrés par les agences environnementales.</a:t>
            </a:r>
            <a:endParaRPr lang="en-US" altLang="zh-CN" sz="2000">
              <a:latin typeface="Calibri" pitchFamily="34" charset="0"/>
              <a:ea typeface="SimSun" charset="-122"/>
            </a:endParaRPr>
          </a:p>
        </p:txBody>
      </p:sp>
      <p:sp>
        <p:nvSpPr>
          <p:cNvPr id="82953"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82954" name="Text Box 10"/>
          <p:cNvSpPr txBox="1">
            <a:spLocks noChangeArrowheads="1"/>
          </p:cNvSpPr>
          <p:nvPr/>
        </p:nvSpPr>
        <p:spPr bwMode="auto">
          <a:xfrm>
            <a:off x="2252663" y="400050"/>
            <a:ext cx="2619375"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400" b="1">
                <a:solidFill>
                  <a:srgbClr val="993300"/>
                </a:solidFill>
                <a:cs typeface="Arial" charset="0"/>
              </a:rPr>
              <a:t>CDMT- Bénéfices</a:t>
            </a:r>
          </a:p>
        </p:txBody>
      </p:sp>
      <p:sp>
        <p:nvSpPr>
          <p:cNvPr id="82955"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82956"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82957" name="Text Box 2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3/4</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16"/>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83971" name="Line 15"/>
          <p:cNvSpPr>
            <a:spLocks noChangeShapeType="1"/>
          </p:cNvSpPr>
          <p:nvPr/>
        </p:nvSpPr>
        <p:spPr bwMode="auto">
          <a:xfrm>
            <a:off x="1978025" y="654050"/>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3972"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3973"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3974"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83975"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3976" name="Rectangle 9"/>
          <p:cNvSpPr>
            <a:spLocks noChangeArrowheads="1"/>
          </p:cNvSpPr>
          <p:nvPr/>
        </p:nvSpPr>
        <p:spPr bwMode="auto">
          <a:xfrm>
            <a:off x="1422400" y="1473200"/>
            <a:ext cx="7518400" cy="436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000" dirty="0">
                <a:latin typeface="Calibri" pitchFamily="34" charset="0"/>
              </a:rPr>
              <a:t> Bâtir un processus budgétaire </a:t>
            </a:r>
            <a:r>
              <a:rPr lang="fr-FR" sz="2000" dirty="0" smtClean="0">
                <a:latin typeface="Calibri" pitchFamily="34" charset="0"/>
              </a:rPr>
              <a:t>détaillé;</a:t>
            </a:r>
            <a:endParaRPr lang="fr-FR" sz="2000" dirty="0">
              <a:latin typeface="Calibri" pitchFamily="34" charset="0"/>
            </a:endParaRPr>
          </a:p>
          <a:p>
            <a:pPr algn="l">
              <a:buFont typeface="Wingdings" pitchFamily="2" charset="2"/>
              <a:buChar char="§"/>
            </a:pPr>
            <a:r>
              <a:rPr lang="fr-FR" sz="2000" dirty="0">
                <a:latin typeface="Calibri" pitchFamily="34" charset="0"/>
              </a:rPr>
              <a:t> Accroître les mesures de discipline budgétaire et la stabilité du budget, réduire toute surprise de dernière minute menant à une </a:t>
            </a:r>
            <a:r>
              <a:rPr lang="fr-FR" sz="2000" dirty="0" smtClean="0">
                <a:latin typeface="Calibri" pitchFamily="34" charset="0"/>
              </a:rPr>
              <a:t>réaffectation budgétaire </a:t>
            </a:r>
            <a:r>
              <a:rPr lang="fr-FR" sz="2000" dirty="0">
                <a:latin typeface="Calibri" pitchFamily="34" charset="0"/>
              </a:rPr>
              <a:t>qui peut nuire aux ministères les plus faibles </a:t>
            </a:r>
            <a:r>
              <a:rPr lang="fr-FR" sz="2000" dirty="0" smtClean="0">
                <a:latin typeface="Calibri" pitchFamily="34" charset="0"/>
              </a:rPr>
              <a:t>tel </a:t>
            </a:r>
            <a:r>
              <a:rPr lang="fr-FR" sz="2000" dirty="0">
                <a:latin typeface="Calibri" pitchFamily="34" charset="0"/>
              </a:rPr>
              <a:t>le Ministère de l'Environnement;</a:t>
            </a:r>
          </a:p>
          <a:p>
            <a:pPr algn="l">
              <a:buFont typeface="Wingdings" pitchFamily="2" charset="2"/>
              <a:buChar char="§"/>
            </a:pPr>
            <a:r>
              <a:rPr lang="fr-FR" sz="2000" dirty="0">
                <a:latin typeface="Calibri" pitchFamily="34" charset="0"/>
              </a:rPr>
              <a:t> Offrir la capacité de promouvoir un esprit de consultation où le Ministère de l'Environnement peut prendre part au dialogue au sein de la mise en place du budget;</a:t>
            </a:r>
          </a:p>
          <a:p>
            <a:pPr algn="l">
              <a:buFont typeface="Wingdings" pitchFamily="2" charset="2"/>
              <a:buChar char="§"/>
            </a:pPr>
            <a:r>
              <a:rPr lang="fr-FR" sz="2000" dirty="0">
                <a:latin typeface="Calibri" pitchFamily="34" charset="0"/>
              </a:rPr>
              <a:t> Accroître la transparence au sein des budgets. Celle-ci peut être renforcée grâce aux dialogues et consultations entre secteurs favorisés par les CDMT. Elle mène ainsi vers la répartition équilibrée des fonds;</a:t>
            </a:r>
          </a:p>
          <a:p>
            <a:pPr algn="l">
              <a:buFont typeface="Wingdings" pitchFamily="2" charset="2"/>
              <a:buChar char="§"/>
            </a:pPr>
            <a:r>
              <a:rPr lang="fr-FR" sz="2000" dirty="0">
                <a:latin typeface="Calibri" pitchFamily="34" charset="0"/>
              </a:rPr>
              <a:t> Introduire des indicateurs verts liés au suivi du budget;</a:t>
            </a:r>
          </a:p>
          <a:p>
            <a:pPr algn="l">
              <a:buFont typeface="Wingdings" pitchFamily="2" charset="2"/>
              <a:buChar char="§"/>
            </a:pPr>
            <a:r>
              <a:rPr lang="fr-FR" sz="2000" dirty="0">
                <a:latin typeface="Calibri" pitchFamily="34" charset="0"/>
              </a:rPr>
              <a:t> Lier les allocations de fonds </a:t>
            </a:r>
            <a:r>
              <a:rPr lang="fr-FR" sz="2000" dirty="0" smtClean="0">
                <a:latin typeface="Calibri" pitchFamily="34" charset="0"/>
              </a:rPr>
              <a:t>au niveau des </a:t>
            </a:r>
            <a:r>
              <a:rPr lang="fr-FR" sz="2000" dirty="0">
                <a:latin typeface="Calibri" pitchFamily="34" charset="0"/>
              </a:rPr>
              <a:t>programmes plutôt qu’au niveau des projets.</a:t>
            </a:r>
            <a:endParaRPr lang="en-US" altLang="zh-CN" sz="2000" dirty="0">
              <a:latin typeface="Calibri" pitchFamily="34" charset="0"/>
              <a:ea typeface="SimSun" charset="-122"/>
            </a:endParaRPr>
          </a:p>
        </p:txBody>
      </p:sp>
      <p:sp>
        <p:nvSpPr>
          <p:cNvPr id="83977" name="Rectangle 13"/>
          <p:cNvSpPr>
            <a:spLocks noChangeArrowheads="1"/>
          </p:cNvSpPr>
          <p:nvPr/>
        </p:nvSpPr>
        <p:spPr bwMode="auto">
          <a:xfrm>
            <a:off x="1455738" y="5765800"/>
            <a:ext cx="16541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a:latin typeface="Calibri" pitchFamily="34" charset="0"/>
                <a:ea typeface="SimSun" charset="-122"/>
              </a:rPr>
              <a:t>Source: UNEP-PEI 2009 </a:t>
            </a:r>
            <a:endParaRPr lang="en-US" sz="1200">
              <a:latin typeface="Calibri" pitchFamily="34" charset="0"/>
              <a:ea typeface="SimSun" charset="-122"/>
            </a:endParaRPr>
          </a:p>
        </p:txBody>
      </p:sp>
      <p:sp>
        <p:nvSpPr>
          <p:cNvPr id="83978" name="Text Box 12"/>
          <p:cNvSpPr txBox="1">
            <a:spLocks noChangeArrowheads="1"/>
          </p:cNvSpPr>
          <p:nvPr/>
        </p:nvSpPr>
        <p:spPr bwMode="auto">
          <a:xfrm rot="-5400000">
            <a:off x="-1868487" y="2700338"/>
            <a:ext cx="4913312" cy="519112"/>
          </a:xfrm>
          <a:prstGeom prst="rect">
            <a:avLst/>
          </a:prstGeom>
          <a:solidFill>
            <a:srgbClr val="FF3300"/>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200" b="1">
                <a:solidFill>
                  <a:schemeClr val="bg1"/>
                </a:solidFill>
                <a:latin typeface="Calibri" pitchFamily="34" charset="0"/>
              </a:rPr>
              <a:t>Budget et planification financière env.</a:t>
            </a:r>
            <a:endParaRPr lang="en-US" sz="2200">
              <a:solidFill>
                <a:schemeClr val="bg1"/>
              </a:solidFill>
              <a:latin typeface="Calibri" pitchFamily="34" charset="0"/>
            </a:endParaRPr>
          </a:p>
        </p:txBody>
      </p:sp>
      <p:sp>
        <p:nvSpPr>
          <p:cNvPr id="83979" name="Text Box 10"/>
          <p:cNvSpPr txBox="1">
            <a:spLocks noChangeArrowheads="1"/>
          </p:cNvSpPr>
          <p:nvPr/>
        </p:nvSpPr>
        <p:spPr bwMode="auto">
          <a:xfrm>
            <a:off x="2252663" y="384175"/>
            <a:ext cx="3911600" cy="5715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400" b="1">
                <a:solidFill>
                  <a:srgbClr val="993300"/>
                </a:solidFill>
                <a:cs typeface="Arial" charset="0"/>
              </a:rPr>
              <a:t>CDMT- Bénéfices (suite)</a:t>
            </a:r>
          </a:p>
        </p:txBody>
      </p:sp>
      <p:sp>
        <p:nvSpPr>
          <p:cNvPr id="83980"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83981"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83982" name="Text Box 2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4/4</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4995"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4996" name="Oval 14"/>
          <p:cNvSpPr>
            <a:spLocks noChangeArrowheads="1"/>
          </p:cNvSpPr>
          <p:nvPr/>
        </p:nvSpPr>
        <p:spPr bwMode="auto">
          <a:xfrm>
            <a:off x="477838" y="1185863"/>
            <a:ext cx="1924050"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84997" name="Rectangle 20"/>
          <p:cNvSpPr>
            <a:spLocks noChangeArrowheads="1"/>
          </p:cNvSpPr>
          <p:nvPr/>
        </p:nvSpPr>
        <p:spPr bwMode="auto">
          <a:xfrm>
            <a:off x="3762375" y="5081588"/>
            <a:ext cx="2871788" cy="1144587"/>
          </a:xfrm>
          <a:prstGeom prst="rect">
            <a:avLst/>
          </a:prstGeom>
          <a:solidFill>
            <a:srgbClr val="EDFDBB"/>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84998"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4999" name="Oval 14"/>
          <p:cNvSpPr>
            <a:spLocks noChangeArrowheads="1"/>
          </p:cNvSpPr>
          <p:nvPr/>
        </p:nvSpPr>
        <p:spPr bwMode="auto">
          <a:xfrm>
            <a:off x="477838" y="3249613"/>
            <a:ext cx="1924050" cy="2836862"/>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85000" name="Oval 14"/>
          <p:cNvSpPr>
            <a:spLocks noChangeAspect="1" noChangeArrowheads="1"/>
          </p:cNvSpPr>
          <p:nvPr/>
        </p:nvSpPr>
        <p:spPr bwMode="auto">
          <a:xfrm>
            <a:off x="4200525" y="1168400"/>
            <a:ext cx="1919288"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a:t>
            </a:r>
            <a:r>
              <a:rPr lang="fr-FR" sz="1500" b="1" dirty="0">
                <a:latin typeface="Calibri" pitchFamily="34" charset="0"/>
              </a:rPr>
              <a:t>et 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sp>
        <p:nvSpPr>
          <p:cNvPr id="85001" name="Line 9"/>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5002" name="Line 10"/>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5003" name="Line 11"/>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5004" name="Line 12"/>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5005" name="Line 13"/>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5006"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5007"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85008" name="Line 16"/>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5009"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modèle systémique pour planification politique et financière</a:t>
            </a:r>
            <a:endParaRPr lang="en-US" sz="2400" b="1">
              <a:solidFill>
                <a:srgbClr val="993300"/>
              </a:solidFill>
            </a:endParaRPr>
          </a:p>
        </p:txBody>
      </p:sp>
      <p:sp>
        <p:nvSpPr>
          <p:cNvPr id="85010" name="Line 22"/>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85011" name="Line 23"/>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5012" name="Line 24"/>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85013" name="Group 25"/>
          <p:cNvGrpSpPr>
            <a:grpSpLocks/>
          </p:cNvGrpSpPr>
          <p:nvPr/>
        </p:nvGrpSpPr>
        <p:grpSpPr bwMode="auto">
          <a:xfrm>
            <a:off x="3763963" y="2767013"/>
            <a:ext cx="2687637" cy="2165350"/>
            <a:chOff x="2371" y="1743"/>
            <a:chExt cx="1693" cy="1364"/>
          </a:xfrm>
        </p:grpSpPr>
        <p:sp>
          <p:nvSpPr>
            <p:cNvPr id="85018" name="Oval 15"/>
            <p:cNvSpPr>
              <a:spLocks noChangeAspect="1" noChangeArrowheads="1"/>
            </p:cNvSpPr>
            <p:nvPr/>
          </p:nvSpPr>
          <p:spPr bwMode="auto">
            <a:xfrm>
              <a:off x="2775" y="1743"/>
              <a:ext cx="962" cy="962"/>
            </a:xfrm>
            <a:prstGeom prst="ellipse">
              <a:avLst/>
            </a:prstGeom>
            <a:solidFill>
              <a:srgbClr val="DDDDDD">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a:t>
              </a:r>
            </a:p>
            <a:p>
              <a:r>
                <a:rPr lang="fr-FR" sz="1600" b="1">
                  <a:latin typeface="Calibri" pitchFamily="34" charset="0"/>
                  <a:cs typeface="Arial" charset="0"/>
                </a:rPr>
                <a:t> décentralisée</a:t>
              </a:r>
            </a:p>
          </p:txBody>
        </p:sp>
        <p:sp>
          <p:nvSpPr>
            <p:cNvPr id="85019" name="Oval 18"/>
            <p:cNvSpPr>
              <a:spLocks noChangeAspect="1" noChangeArrowheads="1"/>
            </p:cNvSpPr>
            <p:nvPr/>
          </p:nvSpPr>
          <p:spPr bwMode="auto">
            <a:xfrm>
              <a:off x="2371" y="2136"/>
              <a:ext cx="962" cy="962"/>
            </a:xfrm>
            <a:prstGeom prst="ellipse">
              <a:avLst/>
            </a:prstGeom>
            <a:solidFill>
              <a:srgbClr val="DDDDDD">
                <a:alpha val="7607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85020" name="Oval 16"/>
            <p:cNvSpPr>
              <a:spLocks noChangeAspect="1" noChangeArrowheads="1"/>
            </p:cNvSpPr>
            <p:nvPr/>
          </p:nvSpPr>
          <p:spPr bwMode="auto">
            <a:xfrm>
              <a:off x="3102" y="2145"/>
              <a:ext cx="962" cy="962"/>
            </a:xfrm>
            <a:prstGeom prst="ellipse">
              <a:avLst/>
            </a:prstGeom>
            <a:solidFill>
              <a:srgbClr val="DDDDD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en-US" sz="1600" b="1" dirty="0" smtClean="0">
                  <a:latin typeface="Calibri" pitchFamily="34" charset="0"/>
                </a:rPr>
                <a:t>Plans </a:t>
              </a:r>
              <a:r>
                <a:rPr lang="en-US" sz="1600" b="1" dirty="0" err="1" smtClean="0">
                  <a:latin typeface="Calibri" pitchFamily="34" charset="0"/>
                </a:rPr>
                <a:t>Sectoriaux</a:t>
              </a:r>
              <a:endParaRPr lang="en-US" sz="1600" b="1" dirty="0">
                <a:latin typeface="Calibri" pitchFamily="34" charset="0"/>
              </a:endParaRPr>
            </a:p>
          </p:txBody>
        </p:sp>
        <p:sp>
          <p:nvSpPr>
            <p:cNvPr id="85021" name="Text Box 29"/>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chemeClr val="bg1"/>
                  </a:solidFill>
                  <a:latin typeface="Calibri" pitchFamily="34" charset="0"/>
                </a:rPr>
                <a:t>Intégrés</a:t>
              </a:r>
            </a:p>
          </p:txBody>
        </p:sp>
      </p:grpSp>
      <p:sp>
        <p:nvSpPr>
          <p:cNvPr id="85014" name="Line 30"/>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85015" name="Text Box 31"/>
          <p:cNvSpPr txBox="1">
            <a:spLocks noChangeArrowheads="1"/>
          </p:cNvSpPr>
          <p:nvPr/>
        </p:nvSpPr>
        <p:spPr bwMode="auto">
          <a:xfrm>
            <a:off x="7721600" y="4511675"/>
            <a:ext cx="1393825"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85016" name="Text Box 32"/>
          <p:cNvSpPr txBox="1">
            <a:spLocks noChangeArrowheads="1"/>
          </p:cNvSpPr>
          <p:nvPr/>
        </p:nvSpPr>
        <p:spPr bwMode="auto">
          <a:xfrm>
            <a:off x="7721600" y="5526088"/>
            <a:ext cx="1393825" cy="914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grpSp>
        <p:nvGrpSpPr>
          <p:cNvPr id="3" name="Group 62"/>
          <p:cNvGrpSpPr>
            <a:grpSpLocks/>
          </p:cNvGrpSpPr>
          <p:nvPr/>
        </p:nvGrpSpPr>
        <p:grpSpPr bwMode="auto">
          <a:xfrm>
            <a:off x="6035675" y="925513"/>
            <a:ext cx="3108325" cy="2560637"/>
            <a:chOff x="6035675" y="924906"/>
            <a:chExt cx="3108325" cy="2561244"/>
          </a:xfrm>
          <a:effectLst>
            <a:outerShdw blurRad="50800" dist="50800" dir="5400000" algn="ctr" rotWithShape="0">
              <a:srgbClr val="000000">
                <a:alpha val="90000"/>
              </a:srgbClr>
            </a:outerShdw>
          </a:effectLst>
        </p:grpSpPr>
        <p:sp>
          <p:nvSpPr>
            <p:cNvPr id="34" name="Oval 73"/>
            <p:cNvSpPr>
              <a:spLocks noChangeArrowheads="1"/>
            </p:cNvSpPr>
            <p:nvPr/>
          </p:nvSpPr>
          <p:spPr bwMode="auto">
            <a:xfrm>
              <a:off x="6721475" y="924906"/>
              <a:ext cx="1736725" cy="1581150"/>
            </a:xfrm>
            <a:prstGeom prst="ellipse">
              <a:avLst/>
            </a:prstGeom>
            <a:solidFill>
              <a:srgbClr val="D9D9C5"/>
            </a:solidFill>
            <a:ln w="38100">
              <a:noFill/>
              <a:round/>
              <a:headEnd/>
              <a:tailEnd/>
            </a:ln>
          </p:spPr>
          <p:txBody>
            <a:bodyPr lIns="0" rIns="0"/>
            <a:lstStyle/>
            <a:p>
              <a:pPr>
                <a:defRPr/>
              </a:pPr>
              <a:r>
                <a:rPr lang="en-US" sz="1600" b="1" dirty="0" err="1">
                  <a:latin typeface="Calibri" pitchFamily="34" charset="0"/>
                </a:rPr>
                <a:t>Mécanismes</a:t>
              </a:r>
              <a:r>
                <a:rPr lang="en-US" sz="1600" b="1" dirty="0">
                  <a:latin typeface="Calibri" pitchFamily="34" charset="0"/>
                </a:rPr>
                <a:t> financiers </a:t>
              </a:r>
              <a:r>
                <a:rPr lang="en-US" sz="1600" b="1" dirty="0" err="1">
                  <a:latin typeface="Calibri" pitchFamily="34" charset="0"/>
                </a:rPr>
                <a:t>novateurs</a:t>
              </a:r>
              <a:endParaRPr lang="en-US" sz="1600" b="1" dirty="0">
                <a:latin typeface="Calibri" pitchFamily="34" charset="0"/>
              </a:endParaRPr>
            </a:p>
          </p:txBody>
        </p:sp>
        <p:sp>
          <p:nvSpPr>
            <p:cNvPr id="35" name="Oval 74"/>
            <p:cNvSpPr>
              <a:spLocks noChangeArrowheads="1"/>
            </p:cNvSpPr>
            <p:nvPr/>
          </p:nvSpPr>
          <p:spPr bwMode="auto">
            <a:xfrm>
              <a:off x="6035675" y="1881188"/>
              <a:ext cx="1736725" cy="1581150"/>
            </a:xfrm>
            <a:prstGeom prst="ellipse">
              <a:avLst/>
            </a:prstGeom>
            <a:solidFill>
              <a:srgbClr val="D9D9C5"/>
            </a:solidFill>
            <a:ln w="38100">
              <a:noFill/>
              <a:round/>
              <a:headEnd/>
              <a:tailEnd/>
            </a:ln>
          </p:spPr>
          <p:txBody>
            <a:bodyPr lIns="0" tIns="0" rIns="0" anchor="ctr"/>
            <a:lstStyle/>
            <a:p>
              <a:pPr algn="l">
                <a:defRPr/>
              </a:pPr>
              <a:r>
                <a:rPr lang="fr-FR" altLang="zh-CN" sz="1500" b="1" dirty="0">
                  <a:latin typeface="Calibri" pitchFamily="34" charset="0"/>
                  <a:ea typeface="SimSun" charset="-122"/>
                  <a:cs typeface="Arial" charset="0"/>
                </a:rPr>
                <a:t>Réforme </a:t>
              </a:r>
            </a:p>
            <a:p>
              <a:pPr algn="l">
                <a:defRPr/>
              </a:pPr>
              <a:r>
                <a:rPr lang="fr-FR" altLang="zh-CN" sz="1500" b="1" dirty="0">
                  <a:latin typeface="Calibri" pitchFamily="34" charset="0"/>
                  <a:ea typeface="SimSun" charset="-122"/>
                  <a:cs typeface="Arial" charset="0"/>
                </a:rPr>
                <a:t>fiscale écologique</a:t>
              </a:r>
              <a:endParaRPr lang="fr-FR" sz="1500" b="1" dirty="0">
                <a:latin typeface="Calibri" pitchFamily="34" charset="0"/>
                <a:ea typeface="SimSun" charset="-122"/>
                <a:cs typeface="Arial" charset="0"/>
              </a:endParaRPr>
            </a:p>
          </p:txBody>
        </p:sp>
        <p:sp>
          <p:nvSpPr>
            <p:cNvPr id="36" name="Oval 75"/>
            <p:cNvSpPr>
              <a:spLocks noChangeArrowheads="1"/>
            </p:cNvSpPr>
            <p:nvPr/>
          </p:nvSpPr>
          <p:spPr bwMode="auto">
            <a:xfrm>
              <a:off x="7407275" y="1905000"/>
              <a:ext cx="1736725" cy="1581150"/>
            </a:xfrm>
            <a:prstGeom prst="ellipse">
              <a:avLst/>
            </a:prstGeom>
            <a:solidFill>
              <a:srgbClr val="D9D9C5"/>
            </a:solidFill>
            <a:ln w="38100">
              <a:noFill/>
              <a:round/>
              <a:headEnd/>
              <a:tailEnd/>
            </a:ln>
          </p:spPr>
          <p:txBody>
            <a:bodyPr anchor="ctr"/>
            <a:lstStyle/>
            <a:p>
              <a:pPr>
                <a:defRPr/>
              </a:pPr>
              <a:r>
                <a:rPr lang="fr-FR" sz="1600" b="1" dirty="0">
                  <a:latin typeface="Calibri" pitchFamily="34" charset="0"/>
                </a:rPr>
                <a:t>Cadre de dépenses à moyen terme</a:t>
              </a:r>
              <a:endParaRPr lang="en-US" sz="1600" b="1" dirty="0">
                <a:latin typeface="Calibri" pitchFamily="34" charset="0"/>
              </a:endParaRPr>
            </a:p>
            <a:p>
              <a:pPr>
                <a:defRPr/>
              </a:pPr>
              <a:endParaRPr lang="en-US" sz="1600" b="1" dirty="0">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86019"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602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6021"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6022"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86023"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6024" name="Text Box 11"/>
          <p:cNvSpPr txBox="1">
            <a:spLocks noChangeArrowheads="1"/>
          </p:cNvSpPr>
          <p:nvPr/>
        </p:nvSpPr>
        <p:spPr bwMode="auto">
          <a:xfrm>
            <a:off x="2252663" y="227013"/>
            <a:ext cx="6032500" cy="84455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Stratégies de développement national  et de réduction de la pauvreté</a:t>
            </a:r>
          </a:p>
        </p:txBody>
      </p:sp>
      <p:sp>
        <p:nvSpPr>
          <p:cNvPr id="86025" name="Text Box 14"/>
          <p:cNvSpPr txBox="1">
            <a:spLocks noChangeArrowheads="1"/>
          </p:cNvSpPr>
          <p:nvPr/>
        </p:nvSpPr>
        <p:spPr bwMode="auto">
          <a:xfrm rot="-5400000">
            <a:off x="-2139156" y="2691607"/>
            <a:ext cx="5641975" cy="776287"/>
          </a:xfrm>
          <a:prstGeom prst="rect">
            <a:avLst/>
          </a:prstGeom>
          <a:solidFill>
            <a:srgbClr val="75D1A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Stratégies de développement national  et de réduction de la pauvreté</a:t>
            </a:r>
            <a:endParaRPr lang="en-US" sz="2400">
              <a:solidFill>
                <a:schemeClr val="bg1"/>
              </a:solidFill>
            </a:endParaRPr>
          </a:p>
        </p:txBody>
      </p:sp>
      <p:sp>
        <p:nvSpPr>
          <p:cNvPr id="86026" name="Rectangle 10"/>
          <p:cNvSpPr>
            <a:spLocks noChangeArrowheads="1"/>
          </p:cNvSpPr>
          <p:nvPr/>
        </p:nvSpPr>
        <p:spPr bwMode="auto">
          <a:xfrm>
            <a:off x="2565400" y="1409700"/>
            <a:ext cx="6399213" cy="11604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fr-FR" sz="2000" dirty="0">
                <a:latin typeface="Calibri" pitchFamily="34" charset="0"/>
              </a:rPr>
              <a:t>Les stratégies de développement sont </a:t>
            </a:r>
            <a:r>
              <a:rPr lang="fr-FR" sz="2000" dirty="0" smtClean="0">
                <a:latin typeface="Calibri" pitchFamily="34" charset="0"/>
              </a:rPr>
              <a:t>en général peu </a:t>
            </a:r>
            <a:r>
              <a:rPr lang="fr-FR" sz="2000" dirty="0">
                <a:latin typeface="Calibri" pitchFamily="34" charset="0"/>
              </a:rPr>
              <a:t>intégrées, car elles </a:t>
            </a:r>
            <a:r>
              <a:rPr lang="fr-FR" sz="2000" dirty="0" smtClean="0">
                <a:latin typeface="Calibri" pitchFamily="34" charset="0"/>
              </a:rPr>
              <a:t>n’incluent pas </a:t>
            </a:r>
            <a:r>
              <a:rPr lang="fr-FR" sz="2000" dirty="0">
                <a:latin typeface="Calibri" pitchFamily="34" charset="0"/>
              </a:rPr>
              <a:t>de façon </a:t>
            </a:r>
            <a:r>
              <a:rPr lang="fr-FR" sz="2000" dirty="0" smtClean="0">
                <a:latin typeface="Calibri" pitchFamily="34" charset="0"/>
              </a:rPr>
              <a:t>adéquate les </a:t>
            </a:r>
            <a:r>
              <a:rPr lang="fr-FR" sz="2000" dirty="0">
                <a:latin typeface="Calibri" pitchFamily="34" charset="0"/>
              </a:rPr>
              <a:t>contributions et les priorités environnementales. Il est donc nécessaire de renforcer la visibilité des BSE et de saisir leur rôle au niveau du </a:t>
            </a:r>
            <a:r>
              <a:rPr lang="fr-FR" sz="2000" dirty="0" smtClean="0">
                <a:latin typeface="Calibri" pitchFamily="34" charset="0"/>
              </a:rPr>
              <a:t>développement au sein de ces stratégies.</a:t>
            </a:r>
            <a:endParaRPr lang="en-US" sz="2000" dirty="0">
              <a:latin typeface="Calibri" pitchFamily="34" charset="0"/>
            </a:endParaRPr>
          </a:p>
        </p:txBody>
      </p:sp>
      <p:sp>
        <p:nvSpPr>
          <p:cNvPr id="86027" name="Rectangle 11"/>
          <p:cNvSpPr>
            <a:spLocks noChangeArrowheads="1"/>
          </p:cNvSpPr>
          <p:nvPr/>
        </p:nvSpPr>
        <p:spPr bwMode="auto">
          <a:xfrm>
            <a:off x="2563813" y="3049588"/>
            <a:ext cx="6399212" cy="28511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l">
              <a:buFont typeface="Wingdings" pitchFamily="2" charset="2"/>
              <a:buChar char="§"/>
            </a:pPr>
            <a:r>
              <a:rPr lang="en-US" sz="2000" dirty="0">
                <a:latin typeface="Calibri" pitchFamily="34" charset="0"/>
              </a:rPr>
              <a:t> </a:t>
            </a:r>
            <a:r>
              <a:rPr lang="fr-FR" sz="2000" dirty="0">
                <a:latin typeface="Calibri" pitchFamily="34" charset="0"/>
              </a:rPr>
              <a:t>Mettre en </a:t>
            </a:r>
            <a:r>
              <a:rPr lang="fr-FR" sz="2000" dirty="0" smtClean="0">
                <a:latin typeface="Calibri" pitchFamily="34" charset="0"/>
              </a:rPr>
              <a:t>place au niveau national </a:t>
            </a:r>
            <a:r>
              <a:rPr lang="fr-FR" sz="2000" dirty="0">
                <a:latin typeface="Calibri" pitchFamily="34" charset="0"/>
              </a:rPr>
              <a:t>une vision verte associée à un cadre </a:t>
            </a:r>
            <a:r>
              <a:rPr lang="fr-FR" sz="2000" dirty="0" smtClean="0">
                <a:latin typeface="Calibri" pitchFamily="34" charset="0"/>
              </a:rPr>
              <a:t>juridique solide;</a:t>
            </a:r>
            <a:endParaRPr lang="fr-FR" sz="2000" dirty="0">
              <a:latin typeface="Calibri" pitchFamily="34" charset="0"/>
            </a:endParaRPr>
          </a:p>
          <a:p>
            <a:pPr algn="l">
              <a:buFont typeface="Wingdings" pitchFamily="2" charset="2"/>
              <a:buChar char="§"/>
            </a:pPr>
            <a:r>
              <a:rPr lang="fr-FR" sz="2000" dirty="0">
                <a:latin typeface="Calibri" pitchFamily="34" charset="0"/>
              </a:rPr>
              <a:t> Mener l’identification et l’évaluation des BSE;</a:t>
            </a:r>
          </a:p>
          <a:p>
            <a:pPr algn="l">
              <a:buFont typeface="Wingdings" pitchFamily="2" charset="2"/>
              <a:buChar char="§"/>
            </a:pPr>
            <a:r>
              <a:rPr lang="fr-FR" sz="2000" dirty="0">
                <a:latin typeface="Calibri" pitchFamily="34" charset="0"/>
              </a:rPr>
              <a:t> Adopter des politiques proactives  basées sur des mesures qui </a:t>
            </a:r>
            <a:r>
              <a:rPr lang="fr-FR" sz="2000" dirty="0" smtClean="0">
                <a:latin typeface="Calibri" pitchFamily="34" charset="0"/>
              </a:rPr>
              <a:t>tiendraient </a:t>
            </a:r>
            <a:r>
              <a:rPr lang="fr-FR" sz="2000" dirty="0">
                <a:latin typeface="Calibri" pitchFamily="34" charset="0"/>
              </a:rPr>
              <a:t>compte des BSE;</a:t>
            </a:r>
          </a:p>
          <a:p>
            <a:pPr algn="l">
              <a:buFont typeface="Wingdings" pitchFamily="2" charset="2"/>
              <a:buChar char="§"/>
            </a:pPr>
            <a:r>
              <a:rPr lang="fr-FR" sz="2000" dirty="0">
                <a:latin typeface="Calibri" pitchFamily="34" charset="0"/>
              </a:rPr>
              <a:t> Adopter des approches de planification intégrée (décentralisation, «verdissement» des secteurs, aménagement du territoire);</a:t>
            </a:r>
          </a:p>
          <a:p>
            <a:pPr algn="l">
              <a:buFont typeface="Wingdings" pitchFamily="2" charset="2"/>
              <a:buChar char="§"/>
            </a:pPr>
            <a:r>
              <a:rPr lang="fr-FR" sz="2000" dirty="0">
                <a:latin typeface="Calibri" pitchFamily="34" charset="0"/>
              </a:rPr>
              <a:t>Introduction de mesures financières fondées sur les BSE ;</a:t>
            </a:r>
          </a:p>
          <a:p>
            <a:pPr algn="l">
              <a:buFont typeface="Wingdings" pitchFamily="2" charset="2"/>
              <a:buChar char="§"/>
            </a:pPr>
            <a:r>
              <a:rPr lang="fr-FR" sz="2000" dirty="0">
                <a:latin typeface="Calibri" pitchFamily="34" charset="0"/>
              </a:rPr>
              <a:t> Mettre en œuvre une gestion adaptative.</a:t>
            </a:r>
            <a:endParaRPr lang="en-US" sz="2000" b="1" dirty="0">
              <a:latin typeface="Calibri" pitchFamily="34" charset="0"/>
            </a:endParaRPr>
          </a:p>
        </p:txBody>
      </p:sp>
      <p:grpSp>
        <p:nvGrpSpPr>
          <p:cNvPr id="86028" name="Group 13"/>
          <p:cNvGrpSpPr>
            <a:grpSpLocks/>
          </p:cNvGrpSpPr>
          <p:nvPr/>
        </p:nvGrpSpPr>
        <p:grpSpPr bwMode="auto">
          <a:xfrm>
            <a:off x="1422400" y="1409700"/>
            <a:ext cx="1133475" cy="2547938"/>
            <a:chOff x="896" y="888"/>
            <a:chExt cx="714" cy="1605"/>
          </a:xfrm>
        </p:grpSpPr>
        <p:sp>
          <p:nvSpPr>
            <p:cNvPr id="86032" name="Rectangle 14"/>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1">
                  <a:latin typeface="Calibri" pitchFamily="34" charset="0"/>
                </a:rPr>
                <a:t>Comment?</a:t>
              </a:r>
            </a:p>
          </p:txBody>
        </p:sp>
        <p:sp>
          <p:nvSpPr>
            <p:cNvPr id="86033" name="Rectangle 15"/>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r>
                <a:rPr lang="en-US" b="1">
                  <a:latin typeface="Calibri" pitchFamily="34" charset="0"/>
                </a:rPr>
                <a:t>Pourquoi?</a:t>
              </a:r>
            </a:p>
          </p:txBody>
        </p:sp>
        <p:sp>
          <p:nvSpPr>
            <p:cNvPr id="86034" name="AutoShape 16"/>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86035" name="AutoShape 17"/>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8602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8603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86031" name="Text Box 2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1/3</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87043"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7044"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7045"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7046"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87047"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7048" name="Text Box 11"/>
          <p:cNvSpPr txBox="1">
            <a:spLocks noChangeArrowheads="1"/>
          </p:cNvSpPr>
          <p:nvPr/>
        </p:nvSpPr>
        <p:spPr bwMode="auto">
          <a:xfrm>
            <a:off x="2252663" y="227013"/>
            <a:ext cx="6032500" cy="84455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Stratégies de développement national  et de réduction de la pauvreté</a:t>
            </a:r>
          </a:p>
        </p:txBody>
      </p:sp>
      <p:sp>
        <p:nvSpPr>
          <p:cNvPr id="87049" name="Rectangle 11"/>
          <p:cNvSpPr>
            <a:spLocks noChangeArrowheads="1"/>
          </p:cNvSpPr>
          <p:nvPr/>
        </p:nvSpPr>
        <p:spPr bwMode="auto">
          <a:xfrm>
            <a:off x="1858963" y="1098550"/>
            <a:ext cx="6329362" cy="1038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r>
              <a:rPr lang="fr-FR" altLang="zh-CN" sz="2400" b="1">
                <a:latin typeface="Calibri" pitchFamily="34" charset="0"/>
                <a:ea typeface="MS Mincho" pitchFamily="49" charset="-128"/>
              </a:rPr>
              <a:t>Les produits et services des écosystèmes fournissent le chaînon manquant de la planification intégrée</a:t>
            </a:r>
            <a:endParaRPr lang="en-US" sz="2400">
              <a:latin typeface="Calibri" pitchFamily="34" charset="0"/>
            </a:endParaRPr>
          </a:p>
        </p:txBody>
      </p:sp>
      <p:sp>
        <p:nvSpPr>
          <p:cNvPr id="87050" name="AutoShape 12"/>
          <p:cNvSpPr>
            <a:spLocks noChangeAspect="1" noChangeArrowheads="1"/>
          </p:cNvSpPr>
          <p:nvPr/>
        </p:nvSpPr>
        <p:spPr bwMode="auto">
          <a:xfrm rot="251161">
            <a:off x="2524125" y="3019425"/>
            <a:ext cx="1952625" cy="1952625"/>
          </a:xfrm>
          <a:prstGeom prst="star16">
            <a:avLst>
              <a:gd name="adj" fmla="val 37500"/>
            </a:avLst>
          </a:prstGeom>
          <a:solidFill>
            <a:srgbClr val="C4FF1D"/>
          </a:solidFill>
          <a:ln w="9525">
            <a:solidFill>
              <a:srgbClr val="000000"/>
            </a:solidFill>
            <a:miter lim="800000"/>
            <a:headEnd/>
            <a:tailEnd/>
          </a:ln>
        </p:spPr>
        <p:txBody>
          <a:bodyPr/>
          <a:lstStyle/>
          <a:p>
            <a:endParaRPr lang="en-US" altLang="zh-CN" sz="900">
              <a:latin typeface="Times New Roman" pitchFamily="18" charset="0"/>
              <a:ea typeface="MS Mincho" pitchFamily="49" charset="-128"/>
            </a:endParaRPr>
          </a:p>
          <a:p>
            <a:endParaRPr lang="en-US" altLang="zh-CN" sz="900">
              <a:latin typeface="Times New Roman" pitchFamily="18" charset="0"/>
              <a:ea typeface="MS Mincho" pitchFamily="49" charset="-128"/>
            </a:endParaRPr>
          </a:p>
        </p:txBody>
      </p:sp>
      <p:sp>
        <p:nvSpPr>
          <p:cNvPr id="87051" name="AutoShape 13"/>
          <p:cNvSpPr>
            <a:spLocks noChangeAspect="1" noChangeArrowheads="1"/>
          </p:cNvSpPr>
          <p:nvPr/>
        </p:nvSpPr>
        <p:spPr bwMode="auto">
          <a:xfrm rot="-171880">
            <a:off x="4060825" y="3854450"/>
            <a:ext cx="1952625" cy="1952625"/>
          </a:xfrm>
          <a:prstGeom prst="star16">
            <a:avLst>
              <a:gd name="adj" fmla="val 37500"/>
            </a:avLst>
          </a:prstGeom>
          <a:solidFill>
            <a:srgbClr val="99CC00"/>
          </a:solidFill>
          <a:ln w="9525">
            <a:solidFill>
              <a:srgbClr val="000000"/>
            </a:solidFill>
            <a:miter lim="800000"/>
            <a:headEnd/>
            <a:tailEnd/>
          </a:ln>
        </p:spPr>
        <p:txBody>
          <a:bodyPr/>
          <a:lstStyle/>
          <a:p>
            <a:endParaRPr lang="en-US" altLang="zh-CN" sz="900">
              <a:latin typeface="Times New Roman" pitchFamily="18" charset="0"/>
              <a:ea typeface="MS Mincho" pitchFamily="49" charset="-128"/>
            </a:endParaRPr>
          </a:p>
          <a:p>
            <a:endParaRPr lang="en-US" altLang="zh-CN" sz="900">
              <a:latin typeface="Times New Roman" pitchFamily="18" charset="0"/>
              <a:ea typeface="MS Mincho" pitchFamily="49" charset="-128"/>
            </a:endParaRPr>
          </a:p>
        </p:txBody>
      </p:sp>
      <p:sp>
        <p:nvSpPr>
          <p:cNvPr id="87052" name="AutoShape 14"/>
          <p:cNvSpPr>
            <a:spLocks noChangeAspect="1" noChangeArrowheads="1"/>
          </p:cNvSpPr>
          <p:nvPr/>
        </p:nvSpPr>
        <p:spPr bwMode="auto">
          <a:xfrm rot="570383">
            <a:off x="4021138" y="2090738"/>
            <a:ext cx="1952625" cy="1952625"/>
          </a:xfrm>
          <a:prstGeom prst="star16">
            <a:avLst>
              <a:gd name="adj" fmla="val 37500"/>
            </a:avLst>
          </a:prstGeom>
          <a:solidFill>
            <a:srgbClr val="999966"/>
          </a:solidFill>
          <a:ln w="9525">
            <a:solidFill>
              <a:srgbClr val="000000"/>
            </a:solidFill>
            <a:miter lim="800000"/>
            <a:headEnd/>
            <a:tailEnd/>
          </a:ln>
        </p:spPr>
        <p:txBody>
          <a:bodyPr/>
          <a:lstStyle/>
          <a:p>
            <a:endParaRPr lang="en-US" altLang="zh-CN" sz="900">
              <a:latin typeface="Times New Roman" pitchFamily="18" charset="0"/>
              <a:ea typeface="MS Mincho" pitchFamily="49" charset="-128"/>
            </a:endParaRPr>
          </a:p>
          <a:p>
            <a:endParaRPr lang="en-US" altLang="zh-CN" sz="900">
              <a:latin typeface="Times New Roman" pitchFamily="18" charset="0"/>
              <a:ea typeface="MS Mincho" pitchFamily="49" charset="-128"/>
            </a:endParaRPr>
          </a:p>
        </p:txBody>
      </p:sp>
      <p:sp>
        <p:nvSpPr>
          <p:cNvPr id="332815" name="Line 15"/>
          <p:cNvSpPr>
            <a:spLocks noChangeAspect="1" noChangeShapeType="1"/>
          </p:cNvSpPr>
          <p:nvPr/>
        </p:nvSpPr>
        <p:spPr bwMode="auto">
          <a:xfrm flipH="1">
            <a:off x="4497388" y="3822700"/>
            <a:ext cx="2230437" cy="4191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32816" name="Line 16"/>
          <p:cNvSpPr>
            <a:spLocks noChangeAspect="1" noChangeShapeType="1"/>
          </p:cNvSpPr>
          <p:nvPr/>
        </p:nvSpPr>
        <p:spPr bwMode="auto">
          <a:xfrm flipH="1" flipV="1">
            <a:off x="4283075" y="3094038"/>
            <a:ext cx="2370138" cy="5572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32817" name="Line 17"/>
          <p:cNvSpPr>
            <a:spLocks noChangeAspect="1" noChangeShapeType="1"/>
          </p:cNvSpPr>
          <p:nvPr/>
        </p:nvSpPr>
        <p:spPr bwMode="auto">
          <a:xfrm flipH="1">
            <a:off x="5097463" y="3751263"/>
            <a:ext cx="1533525" cy="158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332818" name="Rectangle 18"/>
          <p:cNvSpPr>
            <a:spLocks noChangeArrowheads="1"/>
          </p:cNvSpPr>
          <p:nvPr/>
        </p:nvSpPr>
        <p:spPr bwMode="auto">
          <a:xfrm>
            <a:off x="6480175" y="2751138"/>
            <a:ext cx="2489200" cy="280193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l"/>
            <a:r>
              <a:rPr lang="fr-FR" altLang="zh-CN">
                <a:latin typeface="Calibri" pitchFamily="34" charset="0"/>
                <a:ea typeface="MS Mincho" pitchFamily="49" charset="-128"/>
              </a:rPr>
              <a:t>En incluant les dimensions liées aux BSE, l'intégration des approches de planification est améliorée et ajustée, ce qui entraîne des stratégies de développement plus durables et équitables.</a:t>
            </a:r>
            <a:endParaRPr lang="en-US">
              <a:latin typeface="Calibri" pitchFamily="34" charset="0"/>
            </a:endParaRPr>
          </a:p>
        </p:txBody>
      </p:sp>
      <p:sp>
        <p:nvSpPr>
          <p:cNvPr id="87057" name="Text Box 19"/>
          <p:cNvSpPr txBox="1">
            <a:spLocks noChangeArrowheads="1"/>
          </p:cNvSpPr>
          <p:nvPr/>
        </p:nvSpPr>
        <p:spPr bwMode="auto">
          <a:xfrm>
            <a:off x="4283075" y="2716213"/>
            <a:ext cx="1449388"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altLang="zh-CN" sz="1600">
                <a:latin typeface="Calibri" pitchFamily="34" charset="0"/>
                <a:ea typeface="SimSun" charset="-122"/>
              </a:rPr>
              <a:t>Planification décentralisée</a:t>
            </a:r>
            <a:endParaRPr lang="fr-FR" sz="1600">
              <a:latin typeface="Calibri" pitchFamily="34" charset="0"/>
            </a:endParaRPr>
          </a:p>
          <a:p>
            <a:pPr eaLnBrk="1" hangingPunct="1">
              <a:spcBef>
                <a:spcPct val="50000"/>
              </a:spcBef>
            </a:pPr>
            <a:endParaRPr lang="fr-FR" sz="1600">
              <a:latin typeface="Calibri" pitchFamily="34" charset="0"/>
            </a:endParaRPr>
          </a:p>
        </p:txBody>
      </p:sp>
      <p:sp>
        <p:nvSpPr>
          <p:cNvPr id="87058" name="Text Box 20"/>
          <p:cNvSpPr txBox="1">
            <a:spLocks noChangeArrowheads="1"/>
          </p:cNvSpPr>
          <p:nvPr/>
        </p:nvSpPr>
        <p:spPr bwMode="auto">
          <a:xfrm>
            <a:off x="2592388" y="3646488"/>
            <a:ext cx="1885950"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fr-FR">
                <a:latin typeface="Calibri" pitchFamily="34" charset="0"/>
              </a:rPr>
              <a:t>Plans </a:t>
            </a:r>
          </a:p>
          <a:p>
            <a:r>
              <a:rPr lang="fr-FR">
                <a:latin typeface="Calibri" pitchFamily="34" charset="0"/>
              </a:rPr>
              <a:t>sectoriaux</a:t>
            </a:r>
            <a:endParaRPr lang="fr-FR">
              <a:latin typeface="Calibri" pitchFamily="34" charset="0"/>
              <a:cs typeface="Arial" charset="0"/>
            </a:endParaRPr>
          </a:p>
          <a:p>
            <a:pPr eaLnBrk="1" hangingPunct="1">
              <a:spcBef>
                <a:spcPct val="50000"/>
              </a:spcBef>
            </a:pPr>
            <a:endParaRPr lang="en-US">
              <a:latin typeface="Calibri" pitchFamily="34" charset="0"/>
            </a:endParaRPr>
          </a:p>
        </p:txBody>
      </p:sp>
      <p:sp>
        <p:nvSpPr>
          <p:cNvPr id="87059" name="Text Box 21"/>
          <p:cNvSpPr txBox="1">
            <a:spLocks noChangeArrowheads="1"/>
          </p:cNvSpPr>
          <p:nvPr/>
        </p:nvSpPr>
        <p:spPr bwMode="auto">
          <a:xfrm>
            <a:off x="4354513" y="4586288"/>
            <a:ext cx="1247775"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r>
              <a:rPr lang="fr-FR">
                <a:latin typeface="Calibri" pitchFamily="34" charset="0"/>
              </a:rPr>
              <a:t>Plans</a:t>
            </a:r>
          </a:p>
          <a:p>
            <a:r>
              <a:rPr lang="fr-FR">
                <a:latin typeface="Calibri" pitchFamily="34" charset="0"/>
              </a:rPr>
              <a:t>spatiaux</a:t>
            </a:r>
          </a:p>
          <a:p>
            <a:pPr eaLnBrk="1" hangingPunct="1">
              <a:spcBef>
                <a:spcPct val="50000"/>
              </a:spcBef>
            </a:pPr>
            <a:endParaRPr lang="en-US">
              <a:latin typeface="Calibri" pitchFamily="34" charset="0"/>
            </a:endParaRPr>
          </a:p>
        </p:txBody>
      </p:sp>
      <p:grpSp>
        <p:nvGrpSpPr>
          <p:cNvPr id="2" name="Group 22"/>
          <p:cNvGrpSpPr>
            <a:grpSpLocks/>
          </p:cNvGrpSpPr>
          <p:nvPr/>
        </p:nvGrpSpPr>
        <p:grpSpPr bwMode="auto">
          <a:xfrm>
            <a:off x="3825875" y="2979738"/>
            <a:ext cx="1443038" cy="1590675"/>
            <a:chOff x="2410" y="1877"/>
            <a:chExt cx="909" cy="1002"/>
          </a:xfrm>
        </p:grpSpPr>
        <p:sp>
          <p:nvSpPr>
            <p:cNvPr id="87065" name="Oval 23"/>
            <p:cNvSpPr>
              <a:spLocks noChangeArrowheads="1"/>
            </p:cNvSpPr>
            <p:nvPr/>
          </p:nvSpPr>
          <p:spPr bwMode="auto">
            <a:xfrm>
              <a:off x="2410" y="1877"/>
              <a:ext cx="288" cy="288"/>
            </a:xfrm>
            <a:prstGeom prst="ellipse">
              <a:avLst/>
            </a:prstGeom>
            <a:solidFill>
              <a:srgbClr val="CCFF99">
                <a:alpha val="52156"/>
              </a:srgbClr>
            </a:solidFill>
            <a:ln w="38100">
              <a:solidFill>
                <a:srgbClr val="CC3300"/>
              </a:solidFill>
              <a:round/>
              <a:headEnd/>
              <a:tailEnd/>
            </a:ln>
          </p:spPr>
          <p:txBody>
            <a:bodyPr/>
            <a:lstStyle/>
            <a:p>
              <a:endParaRPr lang="en-CA"/>
            </a:p>
          </p:txBody>
        </p:sp>
        <p:sp>
          <p:nvSpPr>
            <p:cNvPr id="87066" name="Oval 24"/>
            <p:cNvSpPr>
              <a:spLocks noChangeArrowheads="1"/>
            </p:cNvSpPr>
            <p:nvPr/>
          </p:nvSpPr>
          <p:spPr bwMode="auto">
            <a:xfrm>
              <a:off x="2941" y="2246"/>
              <a:ext cx="288" cy="288"/>
            </a:xfrm>
            <a:prstGeom prst="ellipse">
              <a:avLst/>
            </a:prstGeom>
            <a:solidFill>
              <a:srgbClr val="CCFF99">
                <a:alpha val="52156"/>
              </a:srgbClr>
            </a:solidFill>
            <a:ln w="38100">
              <a:solidFill>
                <a:srgbClr val="CC3300"/>
              </a:solidFill>
              <a:round/>
              <a:headEnd/>
              <a:tailEnd/>
            </a:ln>
          </p:spPr>
          <p:txBody>
            <a:bodyPr/>
            <a:lstStyle/>
            <a:p>
              <a:endParaRPr lang="en-CA"/>
            </a:p>
          </p:txBody>
        </p:sp>
        <p:sp>
          <p:nvSpPr>
            <p:cNvPr id="87067" name="Oval 25"/>
            <p:cNvSpPr>
              <a:spLocks noChangeArrowheads="1"/>
            </p:cNvSpPr>
            <p:nvPr/>
          </p:nvSpPr>
          <p:spPr bwMode="auto">
            <a:xfrm>
              <a:off x="2590" y="2552"/>
              <a:ext cx="288" cy="288"/>
            </a:xfrm>
            <a:prstGeom prst="ellipse">
              <a:avLst/>
            </a:prstGeom>
            <a:solidFill>
              <a:srgbClr val="CCFF99">
                <a:alpha val="52156"/>
              </a:srgbClr>
            </a:solidFill>
            <a:ln w="38100">
              <a:solidFill>
                <a:srgbClr val="CC3300"/>
              </a:solidFill>
              <a:round/>
              <a:headEnd/>
              <a:tailEnd/>
            </a:ln>
          </p:spPr>
          <p:txBody>
            <a:bodyPr/>
            <a:lstStyle/>
            <a:p>
              <a:endParaRPr lang="en-CA"/>
            </a:p>
          </p:txBody>
        </p:sp>
        <p:sp>
          <p:nvSpPr>
            <p:cNvPr id="87068" name="Text Box 26"/>
            <p:cNvSpPr txBox="1">
              <a:spLocks noChangeAspect="1" noChangeArrowheads="1"/>
            </p:cNvSpPr>
            <p:nvPr/>
          </p:nvSpPr>
          <p:spPr bwMode="auto">
            <a:xfrm>
              <a:off x="2446" y="1942"/>
              <a:ext cx="332"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600" b="1">
                  <a:solidFill>
                    <a:srgbClr val="CC3300"/>
                  </a:solidFill>
                  <a:latin typeface="Calibri" pitchFamily="34" charset="0"/>
                  <a:ea typeface="MS Mincho" pitchFamily="49" charset="-128"/>
                </a:rPr>
                <a:t>BSE</a:t>
              </a:r>
              <a:endParaRPr lang="en-US" sz="1600" b="1">
                <a:solidFill>
                  <a:srgbClr val="CC3300"/>
                </a:solidFill>
                <a:latin typeface="Calibri" pitchFamily="34" charset="0"/>
              </a:endParaRPr>
            </a:p>
          </p:txBody>
        </p:sp>
        <p:sp>
          <p:nvSpPr>
            <p:cNvPr id="87069" name="Text Box 27"/>
            <p:cNvSpPr txBox="1">
              <a:spLocks noChangeAspect="1" noChangeArrowheads="1"/>
            </p:cNvSpPr>
            <p:nvPr/>
          </p:nvSpPr>
          <p:spPr bwMode="auto">
            <a:xfrm>
              <a:off x="2987" y="2294"/>
              <a:ext cx="332"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600" b="1">
                  <a:solidFill>
                    <a:srgbClr val="CC3300"/>
                  </a:solidFill>
                  <a:latin typeface="Calibri" pitchFamily="34" charset="0"/>
                  <a:ea typeface="MS Mincho" pitchFamily="49" charset="-128"/>
                </a:rPr>
                <a:t>BSE</a:t>
              </a:r>
              <a:endParaRPr lang="en-US" sz="1600" b="1">
                <a:solidFill>
                  <a:srgbClr val="CC3300"/>
                </a:solidFill>
                <a:latin typeface="Calibri" pitchFamily="34" charset="0"/>
              </a:endParaRPr>
            </a:p>
          </p:txBody>
        </p:sp>
        <p:sp>
          <p:nvSpPr>
            <p:cNvPr id="87070" name="Text Box 28"/>
            <p:cNvSpPr txBox="1">
              <a:spLocks noChangeAspect="1" noChangeArrowheads="1"/>
            </p:cNvSpPr>
            <p:nvPr/>
          </p:nvSpPr>
          <p:spPr bwMode="auto">
            <a:xfrm>
              <a:off x="2626" y="2615"/>
              <a:ext cx="332"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600" b="1">
                  <a:solidFill>
                    <a:srgbClr val="CC3300"/>
                  </a:solidFill>
                  <a:latin typeface="Calibri" pitchFamily="34" charset="0"/>
                  <a:ea typeface="MS Mincho" pitchFamily="49" charset="-128"/>
                </a:rPr>
                <a:t>BSE</a:t>
              </a:r>
              <a:endParaRPr lang="en-US" sz="1600" b="1">
                <a:solidFill>
                  <a:srgbClr val="CC3300"/>
                </a:solidFill>
                <a:latin typeface="Calibri" pitchFamily="34" charset="0"/>
              </a:endParaRPr>
            </a:p>
          </p:txBody>
        </p:sp>
      </p:grpSp>
      <p:sp>
        <p:nvSpPr>
          <p:cNvPr id="87061"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87062"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87063" name="Text Box 3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2/3</a:t>
            </a:r>
          </a:p>
        </p:txBody>
      </p:sp>
      <p:sp>
        <p:nvSpPr>
          <p:cNvPr id="87064" name="Text Box 14"/>
          <p:cNvSpPr txBox="1">
            <a:spLocks noChangeArrowheads="1"/>
          </p:cNvSpPr>
          <p:nvPr/>
        </p:nvSpPr>
        <p:spPr bwMode="auto">
          <a:xfrm rot="-5400000">
            <a:off x="-2139156" y="2691607"/>
            <a:ext cx="5641975" cy="776287"/>
          </a:xfrm>
          <a:prstGeom prst="rect">
            <a:avLst/>
          </a:prstGeom>
          <a:solidFill>
            <a:srgbClr val="75D1A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Stratégies de développement national  et de réduction de la pauvreté</a:t>
            </a:r>
            <a:endParaRPr lang="en-US" sz="24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281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28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28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281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linds(horizontal)">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815" grpId="0" animBg="1"/>
      <p:bldP spid="332816" grpId="0" animBg="1"/>
      <p:bldP spid="332817" grpId="0" animBg="1"/>
      <p:bldP spid="332818" grpId="0" animBg="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8067"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8068"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8069"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88070"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88071" name="Rectangle 8"/>
          <p:cNvSpPr>
            <a:spLocks noChangeArrowheads="1"/>
          </p:cNvSpPr>
          <p:nvPr/>
        </p:nvSpPr>
        <p:spPr bwMode="auto">
          <a:xfrm>
            <a:off x="1612900" y="1498600"/>
            <a:ext cx="6399213"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itchFamily="2" charset="2"/>
              <a:buNone/>
            </a:pPr>
            <a:r>
              <a:rPr lang="fr-FR" sz="2200" dirty="0">
                <a:latin typeface="Calibri" pitchFamily="34" charset="0"/>
              </a:rPr>
              <a:t>La «</a:t>
            </a:r>
            <a:r>
              <a:rPr lang="fr-FR" sz="2200" dirty="0" err="1">
                <a:latin typeface="Calibri" pitchFamily="34" charset="0"/>
              </a:rPr>
              <a:t>co-gestion</a:t>
            </a:r>
            <a:r>
              <a:rPr lang="fr-FR" sz="2200" dirty="0">
                <a:latin typeface="Calibri" pitchFamily="34" charset="0"/>
              </a:rPr>
              <a:t> adaptative» réfère à une  gestion à plusieurs niveaux et </a:t>
            </a:r>
            <a:r>
              <a:rPr lang="fr-FR" sz="2200" dirty="0" err="1" smtClean="0">
                <a:latin typeface="Calibri" pitchFamily="34" charset="0"/>
              </a:rPr>
              <a:t>trans</a:t>
            </a:r>
            <a:r>
              <a:rPr lang="fr-FR" sz="2200" dirty="0" smtClean="0">
                <a:latin typeface="Calibri" pitchFamily="34" charset="0"/>
              </a:rPr>
              <a:t>-organisationnelles </a:t>
            </a:r>
            <a:r>
              <a:rPr lang="fr-FR" sz="2200" dirty="0">
                <a:latin typeface="Calibri" pitchFamily="34" charset="0"/>
              </a:rPr>
              <a:t>des écosystèmes. Elle met l'accent sur ​​la capacité d'adaptation des systèmes socio-écologiques à faire face aux changements écologiques, aux incertitudes  et aux surprises. Cette approche regroupe les caractéristiques dynamiques d'apprentissage </a:t>
            </a:r>
            <a:r>
              <a:rPr lang="fr-FR" sz="2200" dirty="0" smtClean="0">
                <a:latin typeface="Calibri" pitchFamily="34" charset="0"/>
              </a:rPr>
              <a:t>trouvées </a:t>
            </a:r>
            <a:r>
              <a:rPr lang="fr-FR" sz="2200" dirty="0">
                <a:latin typeface="Calibri" pitchFamily="34" charset="0"/>
              </a:rPr>
              <a:t>dans la gestion adaptative et la lie aussi aux caractéristiques de gestion concertée.</a:t>
            </a:r>
            <a:endParaRPr lang="en-US" sz="2200" dirty="0">
              <a:latin typeface="Calibri" pitchFamily="34" charset="0"/>
            </a:endParaRPr>
          </a:p>
        </p:txBody>
      </p:sp>
      <p:sp>
        <p:nvSpPr>
          <p:cNvPr id="88072" name="Text Box 16"/>
          <p:cNvSpPr txBox="1">
            <a:spLocks noChangeArrowheads="1"/>
          </p:cNvSpPr>
          <p:nvPr/>
        </p:nvSpPr>
        <p:spPr bwMode="auto">
          <a:xfrm>
            <a:off x="1549400" y="1069975"/>
            <a:ext cx="7670800" cy="43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000" b="1" i="1">
                <a:solidFill>
                  <a:srgbClr val="545336"/>
                </a:solidFill>
                <a:latin typeface="Calibri" pitchFamily="34" charset="0"/>
              </a:rPr>
              <a:t>&gt;&gt; Cogestion adaptative</a:t>
            </a:r>
          </a:p>
        </p:txBody>
      </p:sp>
      <p:sp>
        <p:nvSpPr>
          <p:cNvPr id="88073" name="Text Box 11"/>
          <p:cNvSpPr txBox="1">
            <a:spLocks noChangeArrowheads="1"/>
          </p:cNvSpPr>
          <p:nvPr/>
        </p:nvSpPr>
        <p:spPr bwMode="auto">
          <a:xfrm>
            <a:off x="2252663" y="384175"/>
            <a:ext cx="6469062"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000" b="1">
                <a:solidFill>
                  <a:srgbClr val="993300"/>
                </a:solidFill>
              </a:rPr>
              <a:t>Exemple d’approches de gestion adaptatives mettant un accent  sur les BSE</a:t>
            </a:r>
          </a:p>
        </p:txBody>
      </p:sp>
      <p:sp>
        <p:nvSpPr>
          <p:cNvPr id="88074"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88075"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88076" name="Rectangle 14"/>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88077" name="Text Box 16"/>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3/3</a:t>
            </a:r>
          </a:p>
        </p:txBody>
      </p:sp>
      <p:sp>
        <p:nvSpPr>
          <p:cNvPr id="88078" name="Text Box 14"/>
          <p:cNvSpPr txBox="1">
            <a:spLocks noChangeArrowheads="1"/>
          </p:cNvSpPr>
          <p:nvPr/>
        </p:nvSpPr>
        <p:spPr bwMode="auto">
          <a:xfrm rot="-5400000">
            <a:off x="-2139156" y="2691607"/>
            <a:ext cx="5641975" cy="776287"/>
          </a:xfrm>
          <a:prstGeom prst="rect">
            <a:avLst/>
          </a:prstGeom>
          <a:solidFill>
            <a:srgbClr val="75D1A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400" b="1">
                <a:solidFill>
                  <a:schemeClr val="bg1"/>
                </a:solidFill>
                <a:latin typeface="Calibri" pitchFamily="34" charset="0"/>
              </a:rPr>
              <a:t>Stratégies de développement national  et de réduction de la pauvreté</a:t>
            </a:r>
            <a:endParaRPr lang="en-US" sz="2400">
              <a:solidFill>
                <a:schemeClr val="bg1"/>
              </a:solidFill>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89091"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092" name="Oval 14"/>
          <p:cNvSpPr>
            <a:spLocks noChangeArrowheads="1"/>
          </p:cNvSpPr>
          <p:nvPr/>
        </p:nvSpPr>
        <p:spPr bwMode="auto">
          <a:xfrm>
            <a:off x="477838" y="1185863"/>
            <a:ext cx="1924050"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400" b="1">
                <a:latin typeface="Calibri" pitchFamily="34" charset="0"/>
              </a:rPr>
              <a:t>Assurer une gouvernance et une vision environnementale</a:t>
            </a:r>
            <a:endParaRPr lang="en-US" sz="1400" b="1">
              <a:latin typeface="Calibri" pitchFamily="34" charset="0"/>
            </a:endParaRPr>
          </a:p>
        </p:txBody>
      </p:sp>
      <p:sp>
        <p:nvSpPr>
          <p:cNvPr id="89093" name="Rectangle 20"/>
          <p:cNvSpPr>
            <a:spLocks noChangeArrowheads="1"/>
          </p:cNvSpPr>
          <p:nvPr/>
        </p:nvSpPr>
        <p:spPr bwMode="auto">
          <a:xfrm>
            <a:off x="3762375" y="5081588"/>
            <a:ext cx="2871788" cy="1144587"/>
          </a:xfrm>
          <a:prstGeom prst="rect">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89094"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095" name="Oval 14"/>
          <p:cNvSpPr>
            <a:spLocks noChangeArrowheads="1"/>
          </p:cNvSpPr>
          <p:nvPr/>
        </p:nvSpPr>
        <p:spPr bwMode="auto">
          <a:xfrm>
            <a:off x="477838" y="3249613"/>
            <a:ext cx="1924050" cy="2836862"/>
          </a:xfrm>
          <a:prstGeom prst="ellipse">
            <a:avLst/>
          </a:prstGeom>
          <a:solidFill>
            <a:srgbClr val="CCFFCC"/>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connaissances</a:t>
            </a:r>
            <a:endParaRPr lang="en-CA" sz="1600" b="1">
              <a:latin typeface="Calibri" pitchFamily="34" charset="0"/>
            </a:endParaRPr>
          </a:p>
          <a:p>
            <a:endParaRPr lang="en-CA" sz="1600" b="1">
              <a:latin typeface="Calibri" pitchFamily="34" charset="0"/>
            </a:endParaRPr>
          </a:p>
        </p:txBody>
      </p:sp>
      <p:sp>
        <p:nvSpPr>
          <p:cNvPr id="89096" name="Oval 14"/>
          <p:cNvSpPr>
            <a:spLocks noChangeAspect="1" noChangeArrowheads="1"/>
          </p:cNvSpPr>
          <p:nvPr/>
        </p:nvSpPr>
        <p:spPr bwMode="auto">
          <a:xfrm>
            <a:off x="4200525" y="1168400"/>
            <a:ext cx="1919288" cy="1416050"/>
          </a:xfrm>
          <a:prstGeom prst="ellipse">
            <a:avLst/>
          </a:prstGeom>
          <a:solidFill>
            <a:srgbClr val="DDDDDD"/>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a:t>
            </a:r>
            <a:r>
              <a:rPr lang="fr-FR" sz="1500" b="1" dirty="0">
                <a:latin typeface="Calibri" pitchFamily="34" charset="0"/>
              </a:rPr>
              <a:t>et 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sp>
        <p:nvSpPr>
          <p:cNvPr id="89097" name="Line 9"/>
          <p:cNvSpPr>
            <a:spLocks noChangeShapeType="1"/>
          </p:cNvSpPr>
          <p:nvPr/>
        </p:nvSpPr>
        <p:spPr bwMode="auto">
          <a:xfrm flipH="1">
            <a:off x="2162175" y="5643563"/>
            <a:ext cx="1581150"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098" name="Line 10"/>
          <p:cNvSpPr>
            <a:spLocks noChangeShapeType="1"/>
          </p:cNvSpPr>
          <p:nvPr/>
        </p:nvSpPr>
        <p:spPr bwMode="auto">
          <a:xfrm>
            <a:off x="2400300" y="1892300"/>
            <a:ext cx="1763713"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099" name="Line 11"/>
          <p:cNvSpPr>
            <a:spLocks noChangeShapeType="1"/>
          </p:cNvSpPr>
          <p:nvPr/>
        </p:nvSpPr>
        <p:spPr bwMode="auto">
          <a:xfrm>
            <a:off x="6111875" y="1892300"/>
            <a:ext cx="731838" cy="0"/>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100" name="Line 12"/>
          <p:cNvSpPr>
            <a:spLocks noChangeShapeType="1"/>
          </p:cNvSpPr>
          <p:nvPr/>
        </p:nvSpPr>
        <p:spPr bwMode="auto">
          <a:xfrm flipV="1">
            <a:off x="1422400" y="2590800"/>
            <a:ext cx="0" cy="639763"/>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101" name="Line 13"/>
          <p:cNvSpPr>
            <a:spLocks noChangeShapeType="1"/>
          </p:cNvSpPr>
          <p:nvPr/>
        </p:nvSpPr>
        <p:spPr bwMode="auto">
          <a:xfrm flipV="1">
            <a:off x="1962150" y="2195513"/>
            <a:ext cx="2239963" cy="1325562"/>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102"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89103"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89104" name="Line 16"/>
          <p:cNvSpPr>
            <a:spLocks noChangeShapeType="1"/>
          </p:cNvSpPr>
          <p:nvPr/>
        </p:nvSpPr>
        <p:spPr bwMode="auto">
          <a:xfrm>
            <a:off x="2328863" y="4070350"/>
            <a:ext cx="1389062" cy="0"/>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105" name="Text Box 11"/>
          <p:cNvSpPr txBox="1">
            <a:spLocks noChangeArrowheads="1"/>
          </p:cNvSpPr>
          <p:nvPr/>
        </p:nvSpPr>
        <p:spPr bwMode="auto">
          <a:xfrm>
            <a:off x="1054100" y="142875"/>
            <a:ext cx="7915275"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modèle systémique pour planification politique et financière</a:t>
            </a:r>
            <a:endParaRPr lang="en-US" sz="2400" b="1">
              <a:solidFill>
                <a:srgbClr val="993300"/>
              </a:solidFill>
            </a:endParaRPr>
          </a:p>
        </p:txBody>
      </p:sp>
      <p:sp>
        <p:nvSpPr>
          <p:cNvPr id="89106" name="Line 22"/>
          <p:cNvSpPr>
            <a:spLocks noChangeShapeType="1"/>
          </p:cNvSpPr>
          <p:nvPr/>
        </p:nvSpPr>
        <p:spPr bwMode="auto">
          <a:xfrm flipV="1">
            <a:off x="1412875" y="6635750"/>
            <a:ext cx="6224588" cy="60325"/>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89107" name="Line 23"/>
          <p:cNvSpPr>
            <a:spLocks noChangeShapeType="1"/>
          </p:cNvSpPr>
          <p:nvPr/>
        </p:nvSpPr>
        <p:spPr bwMode="auto">
          <a:xfrm flipH="1" flipV="1">
            <a:off x="7575550" y="3257550"/>
            <a:ext cx="14288" cy="3317875"/>
          </a:xfrm>
          <a:prstGeom prst="line">
            <a:avLst/>
          </a:prstGeom>
          <a:noFill/>
          <a:ln w="28575">
            <a:solidFill>
              <a:schemeClr val="tx1"/>
            </a:solidFill>
            <a:prstDash val="sysDot"/>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89108" name="Line 24"/>
          <p:cNvSpPr>
            <a:spLocks noChangeShapeType="1"/>
          </p:cNvSpPr>
          <p:nvPr/>
        </p:nvSpPr>
        <p:spPr bwMode="auto">
          <a:xfrm flipV="1">
            <a:off x="1422400" y="6099175"/>
            <a:ext cx="0" cy="547688"/>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grpSp>
        <p:nvGrpSpPr>
          <p:cNvPr id="89109" name="Group 25"/>
          <p:cNvGrpSpPr>
            <a:grpSpLocks/>
          </p:cNvGrpSpPr>
          <p:nvPr/>
        </p:nvGrpSpPr>
        <p:grpSpPr bwMode="auto">
          <a:xfrm>
            <a:off x="3778250" y="2767013"/>
            <a:ext cx="2687638" cy="2165350"/>
            <a:chOff x="2371" y="1743"/>
            <a:chExt cx="1693" cy="1364"/>
          </a:xfrm>
        </p:grpSpPr>
        <p:sp>
          <p:nvSpPr>
            <p:cNvPr id="89114" name="Oval 15"/>
            <p:cNvSpPr>
              <a:spLocks noChangeAspect="1" noChangeArrowheads="1"/>
            </p:cNvSpPr>
            <p:nvPr/>
          </p:nvSpPr>
          <p:spPr bwMode="auto">
            <a:xfrm>
              <a:off x="2775" y="1743"/>
              <a:ext cx="962" cy="962"/>
            </a:xfrm>
            <a:prstGeom prst="ellipse">
              <a:avLst/>
            </a:prstGeom>
            <a:solidFill>
              <a:srgbClr val="DDDDDD">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a:t>
              </a:r>
            </a:p>
            <a:p>
              <a:r>
                <a:rPr lang="fr-FR" sz="1600" b="1">
                  <a:latin typeface="Calibri" pitchFamily="34" charset="0"/>
                  <a:cs typeface="Arial" charset="0"/>
                </a:rPr>
                <a:t> décentralisée</a:t>
              </a:r>
            </a:p>
          </p:txBody>
        </p:sp>
        <p:sp>
          <p:nvSpPr>
            <p:cNvPr id="89115" name="Oval 18"/>
            <p:cNvSpPr>
              <a:spLocks noChangeAspect="1" noChangeArrowheads="1"/>
            </p:cNvSpPr>
            <p:nvPr/>
          </p:nvSpPr>
          <p:spPr bwMode="auto">
            <a:xfrm>
              <a:off x="2371" y="2136"/>
              <a:ext cx="962" cy="962"/>
            </a:xfrm>
            <a:prstGeom prst="ellipse">
              <a:avLst/>
            </a:prstGeom>
            <a:solidFill>
              <a:srgbClr val="DDDDDD">
                <a:alpha val="7607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89116" name="Oval 16"/>
            <p:cNvSpPr>
              <a:spLocks noChangeAspect="1" noChangeArrowheads="1"/>
            </p:cNvSpPr>
            <p:nvPr/>
          </p:nvSpPr>
          <p:spPr bwMode="auto">
            <a:xfrm>
              <a:off x="3102" y="2145"/>
              <a:ext cx="962" cy="962"/>
            </a:xfrm>
            <a:prstGeom prst="ellipse">
              <a:avLst/>
            </a:prstGeom>
            <a:solidFill>
              <a:srgbClr val="DDDDD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89117" name="Text Box 29"/>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b="1">
                  <a:solidFill>
                    <a:schemeClr val="bg1"/>
                  </a:solidFill>
                  <a:latin typeface="Calibri" pitchFamily="34" charset="0"/>
                </a:rPr>
                <a:t>Intégrés</a:t>
              </a:r>
            </a:p>
          </p:txBody>
        </p:sp>
      </p:grpSp>
      <p:sp>
        <p:nvSpPr>
          <p:cNvPr id="89110" name="Line 30"/>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89111" name="Text Box 31"/>
          <p:cNvSpPr txBox="1">
            <a:spLocks noChangeArrowheads="1"/>
          </p:cNvSpPr>
          <p:nvPr/>
        </p:nvSpPr>
        <p:spPr bwMode="auto">
          <a:xfrm>
            <a:off x="7721600" y="4511675"/>
            <a:ext cx="1393825" cy="6858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Démystifier le jargon environmental</a:t>
            </a:r>
            <a:endParaRPr lang="en-US" sz="1500">
              <a:latin typeface="Calibri" pitchFamily="34" charset="0"/>
            </a:endParaRPr>
          </a:p>
        </p:txBody>
      </p:sp>
      <p:sp>
        <p:nvSpPr>
          <p:cNvPr id="89112" name="Text Box 32"/>
          <p:cNvSpPr txBox="1">
            <a:spLocks noChangeArrowheads="1"/>
          </p:cNvSpPr>
          <p:nvPr/>
        </p:nvSpPr>
        <p:spPr bwMode="auto">
          <a:xfrm>
            <a:off x="7721600" y="5526088"/>
            <a:ext cx="1393825" cy="914400"/>
          </a:xfrm>
          <a:prstGeom prst="rect">
            <a:avLst/>
          </a:pr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grpSp>
        <p:nvGrpSpPr>
          <p:cNvPr id="3" name="Group 62"/>
          <p:cNvGrpSpPr>
            <a:grpSpLocks/>
          </p:cNvGrpSpPr>
          <p:nvPr/>
        </p:nvGrpSpPr>
        <p:grpSpPr bwMode="auto">
          <a:xfrm>
            <a:off x="6035675" y="925513"/>
            <a:ext cx="3108325" cy="2560637"/>
            <a:chOff x="6035675" y="924906"/>
            <a:chExt cx="3108325" cy="2561244"/>
          </a:xfrm>
          <a:effectLst>
            <a:outerShdw blurRad="50800" dist="50800" dir="5400000" algn="ctr" rotWithShape="0">
              <a:srgbClr val="000000">
                <a:alpha val="90000"/>
              </a:srgbClr>
            </a:outerShdw>
          </a:effectLst>
        </p:grpSpPr>
        <p:sp>
          <p:nvSpPr>
            <p:cNvPr id="34" name="Oval 73"/>
            <p:cNvSpPr>
              <a:spLocks noChangeArrowheads="1"/>
            </p:cNvSpPr>
            <p:nvPr/>
          </p:nvSpPr>
          <p:spPr bwMode="auto">
            <a:xfrm>
              <a:off x="6721475" y="924906"/>
              <a:ext cx="1736725" cy="1581150"/>
            </a:xfrm>
            <a:prstGeom prst="ellipse">
              <a:avLst/>
            </a:prstGeom>
            <a:solidFill>
              <a:srgbClr val="D9D9C5"/>
            </a:solidFill>
            <a:ln w="38100">
              <a:noFill/>
              <a:round/>
              <a:headEnd/>
              <a:tailEnd/>
            </a:ln>
          </p:spPr>
          <p:txBody>
            <a:bodyPr lIns="0" rIns="0"/>
            <a:lstStyle/>
            <a:p>
              <a:pPr>
                <a:defRPr/>
              </a:pPr>
              <a:r>
                <a:rPr lang="fr-FR" sz="1600" b="1">
                  <a:latin typeface="Calibri" pitchFamily="34" charset="0"/>
                </a:rPr>
                <a:t>Mécanismes financiers novateurs</a:t>
              </a:r>
            </a:p>
          </p:txBody>
        </p:sp>
        <p:sp>
          <p:nvSpPr>
            <p:cNvPr id="35" name="Oval 74"/>
            <p:cNvSpPr>
              <a:spLocks noChangeArrowheads="1"/>
            </p:cNvSpPr>
            <p:nvPr/>
          </p:nvSpPr>
          <p:spPr bwMode="auto">
            <a:xfrm>
              <a:off x="6035675" y="1881188"/>
              <a:ext cx="1736725" cy="1581150"/>
            </a:xfrm>
            <a:prstGeom prst="ellipse">
              <a:avLst/>
            </a:prstGeom>
            <a:solidFill>
              <a:srgbClr val="D9D9C5"/>
            </a:solidFill>
            <a:ln w="38100">
              <a:noFill/>
              <a:round/>
              <a:headEnd/>
              <a:tailEnd/>
            </a:ln>
          </p:spPr>
          <p:txBody>
            <a:bodyPr lIns="0" tIns="0" rIns="0" anchor="ctr"/>
            <a:lstStyle/>
            <a:p>
              <a:pPr algn="l">
                <a:defRPr/>
              </a:pPr>
              <a:r>
                <a:rPr lang="fr-FR" altLang="zh-CN" sz="1500" b="1" dirty="0">
                  <a:latin typeface="Calibri" pitchFamily="34" charset="0"/>
                  <a:ea typeface="SimSun" charset="-122"/>
                  <a:cs typeface="Arial" charset="0"/>
                </a:rPr>
                <a:t>Réforme </a:t>
              </a:r>
            </a:p>
            <a:p>
              <a:pPr algn="l">
                <a:defRPr/>
              </a:pPr>
              <a:r>
                <a:rPr lang="fr-FR" altLang="zh-CN" sz="1500" b="1" dirty="0">
                  <a:latin typeface="Calibri" pitchFamily="34" charset="0"/>
                  <a:ea typeface="SimSun" charset="-122"/>
                  <a:cs typeface="Arial" charset="0"/>
                </a:rPr>
                <a:t>fiscale écologique</a:t>
              </a:r>
              <a:endParaRPr lang="fr-FR" sz="1500" b="1" dirty="0">
                <a:latin typeface="Calibri" pitchFamily="34" charset="0"/>
                <a:ea typeface="SimSun" charset="-122"/>
                <a:cs typeface="Arial" charset="0"/>
              </a:endParaRPr>
            </a:p>
          </p:txBody>
        </p:sp>
        <p:sp>
          <p:nvSpPr>
            <p:cNvPr id="36" name="Oval 75"/>
            <p:cNvSpPr>
              <a:spLocks noChangeArrowheads="1"/>
            </p:cNvSpPr>
            <p:nvPr/>
          </p:nvSpPr>
          <p:spPr bwMode="auto">
            <a:xfrm>
              <a:off x="7407275" y="1905000"/>
              <a:ext cx="1736725" cy="1581150"/>
            </a:xfrm>
            <a:prstGeom prst="ellipse">
              <a:avLst/>
            </a:prstGeom>
            <a:solidFill>
              <a:srgbClr val="D9D9C5"/>
            </a:solidFill>
            <a:ln w="38100">
              <a:noFill/>
              <a:round/>
              <a:headEnd/>
              <a:tailEnd/>
            </a:ln>
          </p:spPr>
          <p:txBody>
            <a:bodyPr anchor="ctr"/>
            <a:lstStyle/>
            <a:p>
              <a:pPr>
                <a:defRPr/>
              </a:pPr>
              <a:r>
                <a:rPr lang="fr-FR" sz="1600" b="1" dirty="0">
                  <a:latin typeface="Calibri" pitchFamily="34" charset="0"/>
                </a:rPr>
                <a:t>Cadre de dépenses à moyen terme</a:t>
              </a:r>
            </a:p>
            <a:p>
              <a:pPr>
                <a:defRPr/>
              </a:pPr>
              <a:endParaRPr lang="fr-FR" sz="1600" b="1" dirty="0">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Line 17"/>
          <p:cNvSpPr>
            <a:spLocks noChangeShapeType="1"/>
          </p:cNvSpPr>
          <p:nvPr/>
        </p:nvSpPr>
        <p:spPr bwMode="auto">
          <a:xfrm>
            <a:off x="1965325" y="663575"/>
            <a:ext cx="69103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0115"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90116"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0117"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90118" name="Picture 10"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0119" name="Text Box 11"/>
          <p:cNvSpPr txBox="1">
            <a:spLocks noChangeArrowheads="1"/>
          </p:cNvSpPr>
          <p:nvPr/>
        </p:nvSpPr>
        <p:spPr bwMode="auto">
          <a:xfrm>
            <a:off x="2252663" y="227013"/>
            <a:ext cx="6469062"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400" b="1">
                <a:solidFill>
                  <a:srgbClr val="993300"/>
                </a:solidFill>
              </a:rPr>
              <a:t>Gestion adaptative et renforcement des connaissances</a:t>
            </a:r>
            <a:endParaRPr lang="en-US" sz="2400" b="1">
              <a:solidFill>
                <a:srgbClr val="993300"/>
              </a:solidFill>
            </a:endParaRPr>
          </a:p>
        </p:txBody>
      </p:sp>
      <p:sp>
        <p:nvSpPr>
          <p:cNvPr id="90120" name="Oval 48">
            <a:hlinkClick r:id="rId4" action="ppaction://hlinksldjump"/>
          </p:cNvPr>
          <p:cNvSpPr>
            <a:spLocks noChangeArrowheads="1"/>
          </p:cNvSpPr>
          <p:nvPr/>
        </p:nvSpPr>
        <p:spPr bwMode="auto">
          <a:xfrm>
            <a:off x="3497263" y="1603375"/>
            <a:ext cx="2324100" cy="1930400"/>
          </a:xfrm>
          <a:prstGeom prst="ellipse">
            <a:avLst/>
          </a:prstGeom>
          <a:solidFill>
            <a:srgbClr val="CCFFCC"/>
          </a:solidFill>
          <a:ln>
            <a:noFill/>
          </a:ln>
          <a:extLst>
            <a:ext uri="{91240B29-F687-4F45-9708-019B960494DF}">
              <a14:hiddenLine xmlns:a14="http://schemas.microsoft.com/office/drawing/2010/main" w="38100">
                <a:solidFill>
                  <a:srgbClr val="000000"/>
                </a:solidFill>
                <a:round/>
                <a:headEnd/>
                <a:tailEnd/>
              </a14:hiddenLine>
            </a:ext>
          </a:extLst>
        </p:spPr>
        <p:txBody>
          <a:bodyPr/>
          <a:lstStyle/>
          <a:p>
            <a:r>
              <a:rPr lang="fr-FR">
                <a:latin typeface="Calibri" pitchFamily="34" charset="0"/>
              </a:rPr>
              <a:t>Données, suivi et évaluation</a:t>
            </a:r>
          </a:p>
        </p:txBody>
      </p:sp>
      <p:sp>
        <p:nvSpPr>
          <p:cNvPr id="90121" name="Oval 49">
            <a:hlinkClick r:id="rId5" action="ppaction://hlinksldjump"/>
          </p:cNvPr>
          <p:cNvSpPr>
            <a:spLocks noChangeArrowheads="1"/>
          </p:cNvSpPr>
          <p:nvPr/>
        </p:nvSpPr>
        <p:spPr bwMode="auto">
          <a:xfrm>
            <a:off x="2620963" y="2657475"/>
            <a:ext cx="2324100" cy="1930400"/>
          </a:xfrm>
          <a:prstGeom prst="ellipse">
            <a:avLst/>
          </a:prstGeom>
          <a:solidFill>
            <a:srgbClr val="FFFF66"/>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r>
              <a:rPr lang="fr-FR">
                <a:latin typeface="Calibri" pitchFamily="34" charset="0"/>
              </a:rPr>
              <a:t>Lessons tirées et partage des connaissances</a:t>
            </a:r>
          </a:p>
        </p:txBody>
      </p:sp>
      <p:sp>
        <p:nvSpPr>
          <p:cNvPr id="90122" name="Oval 50">
            <a:hlinkClick r:id="rId6" action="ppaction://hlinksldjump"/>
          </p:cNvPr>
          <p:cNvSpPr>
            <a:spLocks noChangeArrowheads="1"/>
          </p:cNvSpPr>
          <p:nvPr/>
        </p:nvSpPr>
        <p:spPr bwMode="auto">
          <a:xfrm>
            <a:off x="4551363" y="2593975"/>
            <a:ext cx="2324100" cy="1930400"/>
          </a:xfrm>
          <a:prstGeom prst="ellipse">
            <a:avLst/>
          </a:prstGeom>
          <a:solidFill>
            <a:srgbClr val="EDFDBB"/>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r>
              <a:rPr lang="fr-FR" sz="1700">
                <a:latin typeface="Calibri" pitchFamily="34" charset="0"/>
              </a:rPr>
              <a:t>Sensibilisation et développement des capacitées</a:t>
            </a:r>
          </a:p>
        </p:txBody>
      </p:sp>
      <p:sp>
        <p:nvSpPr>
          <p:cNvPr id="90123" name="AutoShape 51"/>
          <p:cNvSpPr>
            <a:spLocks/>
          </p:cNvSpPr>
          <p:nvPr/>
        </p:nvSpPr>
        <p:spPr bwMode="auto">
          <a:xfrm>
            <a:off x="6354763" y="1717675"/>
            <a:ext cx="2476500" cy="685800"/>
          </a:xfrm>
          <a:prstGeom prst="borderCallout1">
            <a:avLst>
              <a:gd name="adj1" fmla="val -11111"/>
              <a:gd name="adj2" fmla="val 95384"/>
              <a:gd name="adj3" fmla="val -11111"/>
              <a:gd name="adj4" fmla="val -49231"/>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fr-CA" altLang="zh-CN" dirty="0" smtClean="0">
                <a:latin typeface="Calibri" pitchFamily="34" charset="0"/>
                <a:ea typeface="SimSun" charset="-122"/>
              </a:rPr>
              <a:t>Ajuster </a:t>
            </a:r>
            <a:r>
              <a:rPr lang="fr-CA" altLang="zh-CN" dirty="0">
                <a:latin typeface="Calibri" pitchFamily="34" charset="0"/>
                <a:ea typeface="SimSun" charset="-122"/>
              </a:rPr>
              <a:t>constamment les stratégies et plans</a:t>
            </a:r>
          </a:p>
          <a:p>
            <a:endParaRPr lang="fr-FR" dirty="0">
              <a:latin typeface="Calibri" pitchFamily="34" charset="0"/>
              <a:ea typeface="SimSun" charset="-122"/>
            </a:endParaRPr>
          </a:p>
        </p:txBody>
      </p:sp>
      <p:sp>
        <p:nvSpPr>
          <p:cNvPr id="90124" name="AutoShape 52"/>
          <p:cNvSpPr>
            <a:spLocks/>
          </p:cNvSpPr>
          <p:nvPr/>
        </p:nvSpPr>
        <p:spPr bwMode="auto">
          <a:xfrm>
            <a:off x="1516063" y="5019675"/>
            <a:ext cx="2476500" cy="685800"/>
          </a:xfrm>
          <a:prstGeom prst="borderCallout1">
            <a:avLst>
              <a:gd name="adj1" fmla="val 83333"/>
              <a:gd name="adj2" fmla="val 103079"/>
              <a:gd name="adj3" fmla="val -64815"/>
              <a:gd name="adj4" fmla="val 103079"/>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fr-CA" altLang="zh-CN" dirty="0">
                <a:latin typeface="Calibri" pitchFamily="34" charset="0"/>
                <a:ea typeface="SimSun" charset="-122"/>
              </a:rPr>
              <a:t>Créer de nouvelles connaissances sur </a:t>
            </a:r>
            <a:r>
              <a:rPr lang="fr-CA" altLang="zh-CN" dirty="0" smtClean="0">
                <a:latin typeface="Calibri" pitchFamily="34" charset="0"/>
                <a:ea typeface="SimSun" charset="-122"/>
              </a:rPr>
              <a:t>BSE</a:t>
            </a:r>
            <a:endParaRPr lang="fr-FR" dirty="0">
              <a:latin typeface="Calibri" pitchFamily="34" charset="0"/>
            </a:endParaRPr>
          </a:p>
        </p:txBody>
      </p:sp>
      <p:sp>
        <p:nvSpPr>
          <p:cNvPr id="90125" name="AutoShape 53"/>
          <p:cNvSpPr>
            <a:spLocks/>
          </p:cNvSpPr>
          <p:nvPr/>
        </p:nvSpPr>
        <p:spPr bwMode="auto">
          <a:xfrm>
            <a:off x="5338763" y="5006975"/>
            <a:ext cx="2476500" cy="685800"/>
          </a:xfrm>
          <a:prstGeom prst="borderCallout1">
            <a:avLst>
              <a:gd name="adj1" fmla="val 83333"/>
              <a:gd name="adj2" fmla="val -3079"/>
              <a:gd name="adj3" fmla="val -77778"/>
              <a:gd name="adj4" fmla="val -3079"/>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r>
              <a:rPr lang="fr-FR" altLang="zh-CN" dirty="0">
                <a:latin typeface="Calibri" pitchFamily="34" charset="0"/>
                <a:ea typeface="SimSun" charset="-122"/>
              </a:rPr>
              <a:t>Développer </a:t>
            </a:r>
            <a:r>
              <a:rPr lang="fr-FR" altLang="zh-CN" dirty="0" smtClean="0">
                <a:latin typeface="Calibri" pitchFamily="34" charset="0"/>
                <a:ea typeface="SimSun" charset="-122"/>
              </a:rPr>
              <a:t>capacités </a:t>
            </a:r>
            <a:r>
              <a:rPr lang="fr-FR" altLang="zh-CN" dirty="0">
                <a:latin typeface="Calibri" pitchFamily="34" charset="0"/>
                <a:ea typeface="SimSun" charset="-122"/>
              </a:rPr>
              <a:t>et sensibilisation</a:t>
            </a:r>
            <a:endParaRPr lang="fr-FR" dirty="0">
              <a:latin typeface="Calibri" pitchFamily="34" charset="0"/>
            </a:endParaRPr>
          </a:p>
        </p:txBody>
      </p:sp>
      <p:sp>
        <p:nvSpPr>
          <p:cNvPr id="90126" name="Rectangle 56"/>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0127" name="Text Box 12"/>
          <p:cNvSpPr txBox="1">
            <a:spLocks noChangeArrowheads="1"/>
          </p:cNvSpPr>
          <p:nvPr/>
        </p:nvSpPr>
        <p:spPr bwMode="auto">
          <a:xfrm rot="-5400000">
            <a:off x="-2402681" y="2759869"/>
            <a:ext cx="5981700" cy="519112"/>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2000" b="1">
                <a:solidFill>
                  <a:schemeClr val="bg1"/>
                </a:solidFill>
                <a:latin typeface="Calibri" pitchFamily="34" charset="0"/>
              </a:rPr>
              <a:t>Gestion adaptative et renforcement des connaissances</a:t>
            </a:r>
            <a:endParaRPr lang="en-US" sz="2000" b="1">
              <a:solidFill>
                <a:schemeClr val="bg1"/>
              </a:solidFill>
              <a:latin typeface="Calibri" pitchFamily="34" charset="0"/>
            </a:endParaRPr>
          </a:p>
        </p:txBody>
      </p:sp>
      <p:sp>
        <p:nvSpPr>
          <p:cNvPr id="90128"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7" action="ppaction://hlinksldjump"/>
              </a:rPr>
              <a:t>RETOUR AU PLAN LINÉAIRE</a:t>
            </a:r>
            <a:r>
              <a:rPr lang="en-US" sz="1400">
                <a:latin typeface="Calibri" pitchFamily="34" charset="0"/>
                <a:hlinkClick r:id="rId7" action="ppaction://hlinksldjump"/>
              </a:rPr>
              <a:t> </a:t>
            </a:r>
            <a:endParaRPr lang="en-US" sz="1400" b="1">
              <a:solidFill>
                <a:srgbClr val="545336"/>
              </a:solidFill>
              <a:latin typeface="Calibri" pitchFamily="34" charset="0"/>
            </a:endParaRPr>
          </a:p>
        </p:txBody>
      </p:sp>
      <p:sp>
        <p:nvSpPr>
          <p:cNvPr id="90129"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8" action="ppaction://hlinksldjump"/>
              </a:rPr>
              <a:t>RETOUR AU PLAN SYSTÉMIQUE</a:t>
            </a:r>
            <a:r>
              <a:rPr lang="en-US" sz="1400">
                <a:latin typeface="Calibri" pitchFamily="34" charset="0"/>
                <a:hlinkClick r:id="rId8" action="ppaction://hlinksldjump"/>
              </a:rPr>
              <a:t> </a:t>
            </a:r>
            <a:endParaRPr lang="en-US" sz="1400" b="1">
              <a:solidFill>
                <a:srgbClr val="545336"/>
              </a:solidFill>
              <a:latin typeface="Calibri" pitchFamily="3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8"/>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1139"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114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91141"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1142"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91143"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65902" name="Rectangle 14"/>
          <p:cNvSpPr>
            <a:spLocks noChangeArrowheads="1"/>
          </p:cNvSpPr>
          <p:nvPr/>
        </p:nvSpPr>
        <p:spPr bwMode="auto">
          <a:xfrm>
            <a:off x="2674938" y="3476625"/>
            <a:ext cx="6399212"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altLang="zh-CN" sz="2000" dirty="0">
                <a:latin typeface="Calibri" pitchFamily="34" charset="0"/>
                <a:ea typeface="SimSun" charset="-122"/>
              </a:rPr>
              <a:t> Renforcer les capacités afin d'introduire les BSE dans les plans sectoriels;</a:t>
            </a:r>
          </a:p>
          <a:p>
            <a:pPr algn="l">
              <a:buFont typeface="Wingdings" pitchFamily="2" charset="2"/>
              <a:buChar char="§"/>
            </a:pPr>
            <a:r>
              <a:rPr lang="fr-FR" altLang="zh-CN" sz="2000" dirty="0">
                <a:latin typeface="Calibri" pitchFamily="34" charset="0"/>
                <a:ea typeface="SimSun" charset="-122"/>
              </a:rPr>
              <a:t> </a:t>
            </a:r>
            <a:r>
              <a:rPr lang="fr-FR" altLang="zh-CN" sz="2000" dirty="0" smtClean="0">
                <a:latin typeface="Calibri" pitchFamily="34" charset="0"/>
                <a:ea typeface="SimSun" charset="-122"/>
              </a:rPr>
              <a:t>Identifier les </a:t>
            </a:r>
            <a:r>
              <a:rPr lang="fr-FR" altLang="zh-CN" sz="2000" dirty="0">
                <a:latin typeface="Calibri" pitchFamily="34" charset="0"/>
                <a:ea typeface="SimSun" charset="-122"/>
              </a:rPr>
              <a:t>BSE disponibles;</a:t>
            </a:r>
          </a:p>
          <a:p>
            <a:pPr algn="l">
              <a:buFont typeface="Wingdings" pitchFamily="2" charset="2"/>
              <a:buChar char="§"/>
            </a:pPr>
            <a:r>
              <a:rPr lang="fr-FR" altLang="zh-CN" sz="2000" dirty="0">
                <a:latin typeface="Calibri" pitchFamily="34" charset="0"/>
                <a:ea typeface="SimSun" charset="-122"/>
              </a:rPr>
              <a:t> Introduire dans la budgétisation les BSE  au sein des CDMT et autres outils;</a:t>
            </a:r>
          </a:p>
          <a:p>
            <a:pPr algn="l">
              <a:buFont typeface="Wingdings" pitchFamily="2" charset="2"/>
              <a:buChar char="§"/>
            </a:pPr>
            <a:r>
              <a:rPr lang="fr-FR" altLang="zh-CN" sz="2000" dirty="0">
                <a:latin typeface="Calibri" pitchFamily="34" charset="0"/>
                <a:ea typeface="SimSun" charset="-122"/>
              </a:rPr>
              <a:t> </a:t>
            </a:r>
            <a:r>
              <a:rPr lang="fr-FR" altLang="zh-CN" sz="2000" dirty="0" smtClean="0">
                <a:latin typeface="Calibri" pitchFamily="34" charset="0"/>
                <a:ea typeface="SimSun" charset="-122"/>
              </a:rPr>
              <a:t>Intégrer les </a:t>
            </a:r>
            <a:r>
              <a:rPr lang="fr-FR" altLang="zh-CN" sz="2000" dirty="0">
                <a:latin typeface="Calibri" pitchFamily="34" charset="0"/>
                <a:ea typeface="SimSun" charset="-122"/>
              </a:rPr>
              <a:t>BSE dans les mesures économiques;</a:t>
            </a:r>
          </a:p>
          <a:p>
            <a:pPr algn="l">
              <a:buFont typeface="Wingdings" pitchFamily="2" charset="2"/>
              <a:buChar char="§"/>
            </a:pPr>
            <a:r>
              <a:rPr lang="fr-FR" altLang="zh-CN" sz="2000" dirty="0">
                <a:latin typeface="Calibri" pitchFamily="34" charset="0"/>
                <a:ea typeface="SimSun" charset="-122"/>
              </a:rPr>
              <a:t> Les </a:t>
            </a:r>
            <a:r>
              <a:rPr lang="fr-FR" altLang="zh-CN" sz="2000" dirty="0" smtClean="0">
                <a:latin typeface="Calibri" pitchFamily="34" charset="0"/>
                <a:ea typeface="SimSun" charset="-122"/>
              </a:rPr>
              <a:t>scientifiques </a:t>
            </a:r>
            <a:r>
              <a:rPr lang="fr-FR" altLang="zh-CN" sz="2000" dirty="0">
                <a:latin typeface="Calibri" pitchFamily="34" charset="0"/>
                <a:ea typeface="SimSun" charset="-122"/>
              </a:rPr>
              <a:t>doivent vulgariser les informations afin qu’elles puissent être utilisées par les décideurs. </a:t>
            </a:r>
            <a:endParaRPr lang="en-US" sz="2000" dirty="0">
              <a:latin typeface="Calibri" pitchFamily="34" charset="0"/>
            </a:endParaRPr>
          </a:p>
        </p:txBody>
      </p:sp>
      <p:sp>
        <p:nvSpPr>
          <p:cNvPr id="165906" name="Rectangle 18"/>
          <p:cNvSpPr>
            <a:spLocks noChangeArrowheads="1"/>
          </p:cNvSpPr>
          <p:nvPr/>
        </p:nvSpPr>
        <p:spPr bwMode="auto">
          <a:xfrm>
            <a:off x="2674938" y="939800"/>
            <a:ext cx="6399212"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None/>
            </a:pPr>
            <a:r>
              <a:rPr lang="fr-FR" sz="2000" dirty="0">
                <a:latin typeface="Calibri" pitchFamily="34" charset="0"/>
              </a:rPr>
              <a:t>Puisque la compréhension des BSE est encore récente, le renforcement des capacités est nécessaire</a:t>
            </a:r>
            <a:r>
              <a:rPr lang="fr-FR" sz="2000" dirty="0" smtClean="0">
                <a:latin typeface="Calibri" pitchFamily="34" charset="0"/>
              </a:rPr>
              <a:t>, et impliquerait </a:t>
            </a:r>
            <a:r>
              <a:rPr lang="fr-FR" sz="2000" dirty="0">
                <a:latin typeface="Calibri" pitchFamily="34" charset="0"/>
              </a:rPr>
              <a:t>le personnel de tous les ministères. Par exemple, le personnel des Ministères des finances ne peut pas encore saisir efficacement la nature des investissements environnementaux et leurs avantages économiques. Le résultat </a:t>
            </a:r>
            <a:r>
              <a:rPr lang="fr-FR" sz="2000" dirty="0" smtClean="0">
                <a:latin typeface="Calibri" pitchFamily="34" charset="0"/>
              </a:rPr>
              <a:t>mène au </a:t>
            </a:r>
            <a:r>
              <a:rPr lang="fr-FR" sz="2000" dirty="0">
                <a:latin typeface="Calibri" pitchFamily="34" charset="0"/>
              </a:rPr>
              <a:t>sous-financement chronique des programmes environnementaux.</a:t>
            </a:r>
            <a:endParaRPr lang="en-US" sz="2000" dirty="0">
              <a:latin typeface="Calibri" pitchFamily="34" charset="0"/>
            </a:endParaRPr>
          </a:p>
        </p:txBody>
      </p:sp>
      <p:sp>
        <p:nvSpPr>
          <p:cNvPr id="91146" name="Text Box 11"/>
          <p:cNvSpPr txBox="1">
            <a:spLocks noChangeArrowheads="1"/>
          </p:cNvSpPr>
          <p:nvPr/>
        </p:nvSpPr>
        <p:spPr bwMode="auto">
          <a:xfrm>
            <a:off x="2252663" y="384175"/>
            <a:ext cx="5813425"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BSE et développement des capacités </a:t>
            </a:r>
          </a:p>
        </p:txBody>
      </p:sp>
      <p:grpSp>
        <p:nvGrpSpPr>
          <p:cNvPr id="2" name="Group 23"/>
          <p:cNvGrpSpPr>
            <a:grpSpLocks/>
          </p:cNvGrpSpPr>
          <p:nvPr/>
        </p:nvGrpSpPr>
        <p:grpSpPr bwMode="auto">
          <a:xfrm>
            <a:off x="1422400" y="1873250"/>
            <a:ext cx="1133475" cy="2547938"/>
            <a:chOff x="896" y="888"/>
            <a:chExt cx="714" cy="1605"/>
          </a:xfrm>
        </p:grpSpPr>
        <p:sp>
          <p:nvSpPr>
            <p:cNvPr id="91152" name="Rectangle 24"/>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1">
                  <a:latin typeface="Calibri" pitchFamily="34" charset="0"/>
                </a:rPr>
                <a:t>Comment?</a:t>
              </a:r>
            </a:p>
          </p:txBody>
        </p:sp>
        <p:sp>
          <p:nvSpPr>
            <p:cNvPr id="91153" name="Rectangle 25"/>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6000" rIns="0" anchor="ctr"/>
            <a:lstStyle/>
            <a:p>
              <a:pPr algn="l"/>
              <a:r>
                <a:rPr lang="en-US" b="1">
                  <a:latin typeface="Calibri" pitchFamily="34" charset="0"/>
                </a:rPr>
                <a:t>Pourquoi?</a:t>
              </a:r>
            </a:p>
          </p:txBody>
        </p:sp>
        <p:sp>
          <p:nvSpPr>
            <p:cNvPr id="91154" name="AutoShape 26"/>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91155" name="AutoShape 27"/>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91148" name="Text Box 12"/>
          <p:cNvSpPr txBox="1">
            <a:spLocks noChangeArrowheads="1"/>
          </p:cNvSpPr>
          <p:nvPr/>
        </p:nvSpPr>
        <p:spPr bwMode="auto">
          <a:xfrm rot="-5400000">
            <a:off x="-2465388" y="2767013"/>
            <a:ext cx="6107113" cy="519112"/>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
        <p:nvSpPr>
          <p:cNvPr id="9114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115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91151" name="Text Box 3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1/3</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90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590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902" grpId="0"/>
      <p:bldP spid="165906"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31"/>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2163" name="Line 5"/>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2164" name="Line 7"/>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92165"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2166"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pic>
        <p:nvPicPr>
          <p:cNvPr id="92167"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2168" name="Text Box 11"/>
          <p:cNvSpPr txBox="1">
            <a:spLocks noChangeArrowheads="1"/>
          </p:cNvSpPr>
          <p:nvPr/>
        </p:nvSpPr>
        <p:spPr bwMode="auto">
          <a:xfrm>
            <a:off x="2252663" y="384175"/>
            <a:ext cx="5757862"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a:solidFill>
                  <a:srgbClr val="993300"/>
                </a:solidFill>
              </a:rPr>
              <a:t>Sensibilisation portant sur les BSE</a:t>
            </a:r>
          </a:p>
        </p:txBody>
      </p:sp>
      <p:sp>
        <p:nvSpPr>
          <p:cNvPr id="300055" name="Rectangle 23"/>
          <p:cNvSpPr>
            <a:spLocks noChangeArrowheads="1"/>
          </p:cNvSpPr>
          <p:nvPr/>
        </p:nvSpPr>
        <p:spPr bwMode="auto">
          <a:xfrm>
            <a:off x="2565400" y="3070225"/>
            <a:ext cx="6399213" cy="300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000" dirty="0">
                <a:latin typeface="Calibri" pitchFamily="34" charset="0"/>
                <a:ea typeface="SimSun" charset="-122"/>
              </a:rPr>
              <a:t> Cibler à la fois les acteurs </a:t>
            </a:r>
            <a:r>
              <a:rPr lang="fr-FR" sz="2000" dirty="0" smtClean="0">
                <a:latin typeface="Calibri" pitchFamily="34" charset="0"/>
                <a:ea typeface="SimSun" charset="-122"/>
              </a:rPr>
              <a:t>gouvernementaux et non </a:t>
            </a:r>
            <a:r>
              <a:rPr lang="fr-FR" sz="2000" dirty="0">
                <a:latin typeface="Calibri" pitchFamily="34" charset="0"/>
                <a:ea typeface="SimSun" charset="-122"/>
              </a:rPr>
              <a:t>gouvernementaux;</a:t>
            </a:r>
          </a:p>
          <a:p>
            <a:pPr algn="l">
              <a:buFont typeface="Wingdings" pitchFamily="2" charset="2"/>
              <a:buChar char="§"/>
            </a:pPr>
            <a:r>
              <a:rPr lang="fr-FR" sz="2000" dirty="0">
                <a:latin typeface="Calibri" pitchFamily="34" charset="0"/>
                <a:ea typeface="SimSun" charset="-122"/>
              </a:rPr>
              <a:t> </a:t>
            </a:r>
            <a:r>
              <a:rPr lang="fr-FR" sz="2000" dirty="0" smtClean="0">
                <a:latin typeface="Calibri" pitchFamily="34" charset="0"/>
                <a:ea typeface="SimSun" charset="-122"/>
              </a:rPr>
              <a:t>Sensibiliser afin de se </a:t>
            </a:r>
            <a:r>
              <a:rPr lang="fr-FR" sz="2000" dirty="0">
                <a:latin typeface="Calibri" pitchFamily="34" charset="0"/>
                <a:ea typeface="SimSun" charset="-122"/>
              </a:rPr>
              <a:t>tourner vers des </a:t>
            </a:r>
            <a:r>
              <a:rPr lang="fr-FR" sz="2000" dirty="0" smtClean="0">
                <a:latin typeface="Calibri" pitchFamily="34" charset="0"/>
                <a:ea typeface="SimSun" charset="-122"/>
              </a:rPr>
              <a:t>initiatives plus vertes</a:t>
            </a:r>
            <a:r>
              <a:rPr lang="fr-FR" sz="2000" dirty="0">
                <a:latin typeface="Calibri" pitchFamily="34" charset="0"/>
                <a:ea typeface="SimSun" charset="-122"/>
              </a:rPr>
              <a:t>, sans </a:t>
            </a:r>
            <a:r>
              <a:rPr lang="fr-FR" sz="2000" dirty="0" smtClean="0">
                <a:latin typeface="Calibri" pitchFamily="34" charset="0"/>
                <a:ea typeface="SimSun" charset="-122"/>
              </a:rPr>
              <a:t>avoir à craindre la perte d’avantages </a:t>
            </a:r>
            <a:r>
              <a:rPr lang="fr-FR" sz="2000" dirty="0">
                <a:latin typeface="Calibri" pitchFamily="34" charset="0"/>
                <a:ea typeface="SimSun" charset="-122"/>
              </a:rPr>
              <a:t>économiques ou des droits </a:t>
            </a:r>
            <a:r>
              <a:rPr lang="fr-FR" sz="2000" dirty="0" smtClean="0">
                <a:latin typeface="Calibri" pitchFamily="34" charset="0"/>
                <a:ea typeface="SimSun" charset="-122"/>
              </a:rPr>
              <a:t>d'accès aux ressources;</a:t>
            </a:r>
            <a:endParaRPr lang="fr-FR" sz="2000" dirty="0">
              <a:latin typeface="Calibri" pitchFamily="34" charset="0"/>
              <a:ea typeface="SimSun" charset="-122"/>
            </a:endParaRPr>
          </a:p>
          <a:p>
            <a:pPr algn="l">
              <a:buFont typeface="Wingdings" pitchFamily="2" charset="2"/>
              <a:buChar char="§"/>
            </a:pPr>
            <a:r>
              <a:rPr lang="fr-FR" sz="2000" dirty="0">
                <a:latin typeface="Calibri" pitchFamily="34" charset="0"/>
                <a:ea typeface="SimSun" charset="-122"/>
              </a:rPr>
              <a:t> Récompenser les bons intervenants de l'environnement (collectivités, particuliers, entreprises ...);</a:t>
            </a:r>
          </a:p>
          <a:p>
            <a:pPr algn="l">
              <a:buFont typeface="Wingdings" pitchFamily="2" charset="2"/>
              <a:buChar char="§"/>
            </a:pPr>
            <a:r>
              <a:rPr lang="fr-FR" sz="2000" dirty="0">
                <a:latin typeface="Calibri" pitchFamily="34" charset="0"/>
                <a:ea typeface="SimSun" charset="-122"/>
              </a:rPr>
              <a:t> Sensibiliser </a:t>
            </a:r>
            <a:r>
              <a:rPr lang="fr-FR" sz="2000" dirty="0" smtClean="0">
                <a:latin typeface="Calibri" pitchFamily="34" charset="0"/>
                <a:ea typeface="SimSun" charset="-122"/>
              </a:rPr>
              <a:t>en considérant des cibles réalistes concernant la prise en compte des BSE ans le développement peut </a:t>
            </a:r>
            <a:r>
              <a:rPr lang="fr-FR" sz="2000" dirty="0">
                <a:latin typeface="Calibri" pitchFamily="34" charset="0"/>
                <a:ea typeface="SimSun" charset="-122"/>
              </a:rPr>
              <a:t>maximiser </a:t>
            </a:r>
            <a:r>
              <a:rPr lang="fr-FR" sz="2000" dirty="0" smtClean="0">
                <a:latin typeface="Calibri" pitchFamily="34" charset="0"/>
                <a:ea typeface="SimSun" charset="-122"/>
              </a:rPr>
              <a:t>les chances des </a:t>
            </a:r>
            <a:r>
              <a:rPr lang="fr-FR" sz="2000" dirty="0">
                <a:latin typeface="Calibri" pitchFamily="34" charset="0"/>
                <a:ea typeface="SimSun" charset="-122"/>
              </a:rPr>
              <a:t>résultats recherchés.</a:t>
            </a:r>
            <a:endParaRPr lang="en-US" sz="2000" dirty="0">
              <a:latin typeface="Calibri" pitchFamily="34" charset="0"/>
            </a:endParaRPr>
          </a:p>
        </p:txBody>
      </p:sp>
      <p:sp>
        <p:nvSpPr>
          <p:cNvPr id="300057" name="Rectangle 25"/>
          <p:cNvSpPr>
            <a:spLocks noChangeArrowheads="1"/>
          </p:cNvSpPr>
          <p:nvPr/>
        </p:nvSpPr>
        <p:spPr bwMode="auto">
          <a:xfrm>
            <a:off x="2565400" y="1447800"/>
            <a:ext cx="63992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None/>
            </a:pPr>
            <a:r>
              <a:rPr lang="fr-FR" sz="2000" dirty="0">
                <a:latin typeface="Calibri" pitchFamily="34" charset="0"/>
              </a:rPr>
              <a:t>La sensibilisation vient en complément </a:t>
            </a:r>
            <a:r>
              <a:rPr lang="fr-FR" sz="2000" dirty="0" smtClean="0">
                <a:latin typeface="Calibri" pitchFamily="34" charset="0"/>
              </a:rPr>
              <a:t>aux initiatives </a:t>
            </a:r>
            <a:r>
              <a:rPr lang="fr-FR" sz="2000" dirty="0">
                <a:latin typeface="Calibri" pitchFamily="34" charset="0"/>
              </a:rPr>
              <a:t>de renforcement des capacités. La sensibilisation </a:t>
            </a:r>
            <a:r>
              <a:rPr lang="fr-FR" sz="2000" dirty="0" smtClean="0">
                <a:latin typeface="Calibri" pitchFamily="34" charset="0"/>
              </a:rPr>
              <a:t>aux sujet des </a:t>
            </a:r>
            <a:r>
              <a:rPr lang="fr-FR" sz="2000" dirty="0">
                <a:latin typeface="Calibri" pitchFamily="34" charset="0"/>
              </a:rPr>
              <a:t>BSE peut contribuer à la construction d'une bonne gouvernance environnementale et à une meilleure planification du développement.</a:t>
            </a:r>
            <a:endParaRPr lang="en-US" sz="2000" dirty="0">
              <a:latin typeface="Calibri" pitchFamily="34" charset="0"/>
            </a:endParaRPr>
          </a:p>
        </p:txBody>
      </p:sp>
      <p:grpSp>
        <p:nvGrpSpPr>
          <p:cNvPr id="2" name="Group 26"/>
          <p:cNvGrpSpPr>
            <a:grpSpLocks/>
          </p:cNvGrpSpPr>
          <p:nvPr/>
        </p:nvGrpSpPr>
        <p:grpSpPr bwMode="auto">
          <a:xfrm>
            <a:off x="1422400" y="1765300"/>
            <a:ext cx="1133475" cy="2547938"/>
            <a:chOff x="896" y="888"/>
            <a:chExt cx="714" cy="1605"/>
          </a:xfrm>
        </p:grpSpPr>
        <p:sp>
          <p:nvSpPr>
            <p:cNvPr id="92176" name="Rectangle 27"/>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1">
                  <a:latin typeface="Calibri" pitchFamily="34" charset="0"/>
                </a:rPr>
                <a:t>Comment?</a:t>
              </a:r>
            </a:p>
          </p:txBody>
        </p:sp>
        <p:sp>
          <p:nvSpPr>
            <p:cNvPr id="92177" name="Rectangle 28"/>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r>
                <a:rPr lang="en-US" b="1">
                  <a:latin typeface="Calibri" pitchFamily="34" charset="0"/>
                </a:rPr>
                <a:t>Pourquoi?</a:t>
              </a:r>
            </a:p>
          </p:txBody>
        </p:sp>
        <p:sp>
          <p:nvSpPr>
            <p:cNvPr id="92178" name="AutoShape 29"/>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92179" name="AutoShape 30"/>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9217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217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92174" name="Text Box 36"/>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2/3</a:t>
            </a:r>
          </a:p>
        </p:txBody>
      </p:sp>
      <p:sp>
        <p:nvSpPr>
          <p:cNvPr id="92175" name="Text Box 12"/>
          <p:cNvSpPr txBox="1">
            <a:spLocks noChangeArrowheads="1"/>
          </p:cNvSpPr>
          <p:nvPr/>
        </p:nvSpPr>
        <p:spPr bwMode="auto">
          <a:xfrm rot="-5400000">
            <a:off x="-2465388" y="2767013"/>
            <a:ext cx="6107113" cy="519112"/>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005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00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55" grpId="0"/>
      <p:bldP spid="30005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9"/>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0243" name="Line 2"/>
          <p:cNvSpPr>
            <a:spLocks noChangeShapeType="1"/>
          </p:cNvSpPr>
          <p:nvPr/>
        </p:nvSpPr>
        <p:spPr bwMode="auto">
          <a:xfrm>
            <a:off x="830263" y="704850"/>
            <a:ext cx="6837362"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0244" name="Oval 3"/>
          <p:cNvSpPr>
            <a:spLocks noChangeArrowheads="1"/>
          </p:cNvSpPr>
          <p:nvPr/>
        </p:nvSpPr>
        <p:spPr bwMode="auto">
          <a:xfrm>
            <a:off x="469900" y="555625"/>
            <a:ext cx="323850" cy="287338"/>
          </a:xfrm>
          <a:prstGeom prst="ellipse">
            <a:avLst/>
          </a:prstGeom>
          <a:noFill/>
          <a:ln w="9525" algn="in">
            <a:solidFill>
              <a:srgbClr val="99996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0245" name="Text Box 4"/>
          <p:cNvSpPr txBox="1">
            <a:spLocks noChangeArrowheads="1"/>
          </p:cNvSpPr>
          <p:nvPr/>
        </p:nvSpPr>
        <p:spPr bwMode="auto">
          <a:xfrm>
            <a:off x="549275" y="500063"/>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sz="2000" b="1" i="1">
                <a:solidFill>
                  <a:srgbClr val="999966"/>
                </a:solidFill>
                <a:latin typeface="Times New Roman" pitchFamily="18" charset="0"/>
              </a:rPr>
              <a:t>i</a:t>
            </a:r>
            <a:endParaRPr lang="en-US"/>
          </a:p>
        </p:txBody>
      </p:sp>
      <p:sp>
        <p:nvSpPr>
          <p:cNvPr id="10246" name="Text Box 7"/>
          <p:cNvSpPr txBox="1">
            <a:spLocks noChangeArrowheads="1"/>
          </p:cNvSpPr>
          <p:nvPr/>
        </p:nvSpPr>
        <p:spPr bwMode="auto">
          <a:xfrm>
            <a:off x="1096963" y="450850"/>
            <a:ext cx="6238875" cy="4318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dirty="0" smtClean="0">
                <a:solidFill>
                  <a:srgbClr val="993300"/>
                </a:solidFill>
              </a:rPr>
              <a:t>Démystifier </a:t>
            </a:r>
            <a:r>
              <a:rPr lang="fr-FR" sz="2000" b="1" dirty="0">
                <a:solidFill>
                  <a:srgbClr val="993300"/>
                </a:solidFill>
              </a:rPr>
              <a:t>le jargon environnemental?</a:t>
            </a:r>
          </a:p>
        </p:txBody>
      </p:sp>
      <p:sp>
        <p:nvSpPr>
          <p:cNvPr id="10247" name="Line 29"/>
          <p:cNvSpPr>
            <a:spLocks noChangeShapeType="1"/>
          </p:cNvSpPr>
          <p:nvPr/>
        </p:nvSpPr>
        <p:spPr bwMode="auto">
          <a:xfrm flipV="1">
            <a:off x="493713" y="6121400"/>
            <a:ext cx="8650287"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10248" name="Line 311"/>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249" name="Rectangle 17"/>
          <p:cNvSpPr>
            <a:spLocks noChangeArrowheads="1"/>
          </p:cNvSpPr>
          <p:nvPr/>
        </p:nvSpPr>
        <p:spPr bwMode="auto">
          <a:xfrm>
            <a:off x="444500" y="946150"/>
            <a:ext cx="7453313"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fr-FR" sz="2200" b="1" i="1" dirty="0" smtClean="0">
                <a:latin typeface="Calibri" pitchFamily="34" charset="0"/>
              </a:rPr>
              <a:t>Pourquoi </a:t>
            </a:r>
            <a:r>
              <a:rPr lang="fr-FR" sz="2200" b="1" i="1" dirty="0">
                <a:latin typeface="Calibri" pitchFamily="34" charset="0"/>
              </a:rPr>
              <a:t>faut-il démystifier?</a:t>
            </a:r>
          </a:p>
          <a:p>
            <a:pPr algn="l">
              <a:buFont typeface="Wingdings" pitchFamily="2" charset="2"/>
              <a:buChar char="§"/>
            </a:pPr>
            <a:r>
              <a:rPr lang="fr-FR" sz="2200" dirty="0">
                <a:latin typeface="Calibri" pitchFamily="34" charset="0"/>
              </a:rPr>
              <a:t> </a:t>
            </a:r>
            <a:r>
              <a:rPr lang="fr-FR" sz="2200" dirty="0" smtClean="0">
                <a:latin typeface="Calibri" pitchFamily="34" charset="0"/>
              </a:rPr>
              <a:t>Pour combler le </a:t>
            </a:r>
            <a:r>
              <a:rPr lang="fr-FR" sz="2200" dirty="0">
                <a:latin typeface="Calibri" pitchFamily="34" charset="0"/>
              </a:rPr>
              <a:t>fossé entre </a:t>
            </a:r>
            <a:r>
              <a:rPr lang="fr-FR" sz="2200" dirty="0" smtClean="0">
                <a:latin typeface="Calibri" pitchFamily="34" charset="0"/>
              </a:rPr>
              <a:t>le langage scientifique et celui lié </a:t>
            </a:r>
            <a:r>
              <a:rPr lang="fr-FR" sz="2200" dirty="0">
                <a:latin typeface="Calibri" pitchFamily="34" charset="0"/>
              </a:rPr>
              <a:t>à la planification </a:t>
            </a:r>
            <a:r>
              <a:rPr lang="fr-FR" sz="2200" dirty="0" smtClean="0">
                <a:latin typeface="Calibri" pitchFamily="34" charset="0"/>
              </a:rPr>
              <a:t>politique et financière;</a:t>
            </a:r>
            <a:endParaRPr lang="fr-FR" sz="2200" dirty="0">
              <a:latin typeface="Calibri" pitchFamily="34" charset="0"/>
            </a:endParaRPr>
          </a:p>
          <a:p>
            <a:pPr algn="l">
              <a:buFont typeface="Wingdings" pitchFamily="2" charset="2"/>
              <a:buChar char="§"/>
            </a:pPr>
            <a:r>
              <a:rPr lang="fr-FR" sz="2200" dirty="0">
                <a:latin typeface="Calibri" pitchFamily="34" charset="0"/>
              </a:rPr>
              <a:t> </a:t>
            </a:r>
            <a:r>
              <a:rPr lang="fr-FR" sz="2200" dirty="0" smtClean="0">
                <a:latin typeface="Calibri" pitchFamily="34" charset="0"/>
              </a:rPr>
              <a:t>Pour réduire les dimensions qui </a:t>
            </a:r>
            <a:r>
              <a:rPr lang="fr-FR" sz="2200" dirty="0">
                <a:latin typeface="Calibri" pitchFamily="34" charset="0"/>
              </a:rPr>
              <a:t>entravent l'intégration effective de l’environnement dans les modèles de </a:t>
            </a:r>
            <a:r>
              <a:rPr lang="fr-FR" sz="2200" dirty="0" smtClean="0">
                <a:latin typeface="Calibri" pitchFamily="34" charset="0"/>
              </a:rPr>
              <a:t>planification;</a:t>
            </a:r>
            <a:endParaRPr lang="fr-FR" sz="2200" dirty="0">
              <a:latin typeface="Calibri" pitchFamily="34" charset="0"/>
            </a:endParaRPr>
          </a:p>
          <a:p>
            <a:pPr algn="l">
              <a:buFont typeface="Wingdings" pitchFamily="2" charset="2"/>
              <a:buChar char="§"/>
            </a:pPr>
            <a:r>
              <a:rPr lang="fr-FR" sz="2200" dirty="0">
                <a:latin typeface="Calibri" pitchFamily="34" charset="0"/>
              </a:rPr>
              <a:t> </a:t>
            </a:r>
            <a:r>
              <a:rPr lang="fr-FR" sz="2200" dirty="0" smtClean="0">
                <a:latin typeface="Calibri" pitchFamily="34" charset="0"/>
              </a:rPr>
              <a:t>Pour changer la </a:t>
            </a:r>
            <a:r>
              <a:rPr lang="fr-FR" sz="2200" dirty="0">
                <a:latin typeface="Calibri" pitchFamily="34" charset="0"/>
              </a:rPr>
              <a:t>vision voulant que l’environnement </a:t>
            </a:r>
            <a:r>
              <a:rPr lang="fr-FR" sz="2200" dirty="0" smtClean="0">
                <a:latin typeface="Calibri" pitchFamily="34" charset="0"/>
              </a:rPr>
              <a:t>ne soit </a:t>
            </a:r>
            <a:r>
              <a:rPr lang="fr-FR" sz="2200" dirty="0">
                <a:latin typeface="Calibri" pitchFamily="34" charset="0"/>
              </a:rPr>
              <a:t>qu’une série de problèmes à </a:t>
            </a:r>
            <a:r>
              <a:rPr lang="fr-FR" sz="2200" dirty="0" smtClean="0">
                <a:latin typeface="Calibri" pitchFamily="34" charset="0"/>
              </a:rPr>
              <a:t>traiter et devenir </a:t>
            </a:r>
            <a:r>
              <a:rPr lang="fr-FR" sz="2200" dirty="0" err="1" smtClean="0">
                <a:latin typeface="Calibri" pitchFamily="34" charset="0"/>
              </a:rPr>
              <a:t>pro-actif</a:t>
            </a:r>
            <a:r>
              <a:rPr lang="fr-FR" sz="2200" dirty="0" smtClean="0">
                <a:latin typeface="Calibri" pitchFamily="34" charset="0"/>
              </a:rPr>
              <a:t>!</a:t>
            </a:r>
            <a:endParaRPr lang="fr-FR" sz="2200" dirty="0">
              <a:latin typeface="Calibri" pitchFamily="34" charset="0"/>
            </a:endParaRPr>
          </a:p>
        </p:txBody>
      </p:sp>
      <p:sp>
        <p:nvSpPr>
          <p:cNvPr id="10250" name="Rectangle 18"/>
          <p:cNvSpPr>
            <a:spLocks noChangeArrowheads="1"/>
          </p:cNvSpPr>
          <p:nvPr/>
        </p:nvSpPr>
        <p:spPr bwMode="auto">
          <a:xfrm>
            <a:off x="444500" y="3340100"/>
            <a:ext cx="7008813"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r>
              <a:rPr lang="fr-FR" sz="2200" b="1" i="1" dirty="0">
                <a:latin typeface="Calibri" pitchFamily="34" charset="0"/>
              </a:rPr>
              <a:t>Comment démystifier?</a:t>
            </a:r>
            <a:r>
              <a:rPr lang="fr-FR" sz="2200" b="1" dirty="0">
                <a:latin typeface="Calibri" pitchFamily="34" charset="0"/>
              </a:rPr>
              <a:t> </a:t>
            </a:r>
          </a:p>
          <a:p>
            <a:pPr algn="l">
              <a:buFont typeface="Wingdings" pitchFamily="2" charset="2"/>
              <a:buChar char="§"/>
            </a:pPr>
            <a:r>
              <a:rPr lang="fr-FR" sz="2200" dirty="0">
                <a:latin typeface="Calibri" pitchFamily="34" charset="0"/>
              </a:rPr>
              <a:t> </a:t>
            </a:r>
            <a:r>
              <a:rPr lang="fr-FR" sz="2200" u="sng" dirty="0">
                <a:latin typeface="Calibri" pitchFamily="34" charset="0"/>
              </a:rPr>
              <a:t>En vulgarisant </a:t>
            </a:r>
            <a:r>
              <a:rPr lang="fr-FR" sz="2200" dirty="0">
                <a:latin typeface="Calibri" pitchFamily="34" charset="0"/>
              </a:rPr>
              <a:t>le langage technique;</a:t>
            </a:r>
          </a:p>
          <a:p>
            <a:pPr algn="l">
              <a:buFont typeface="Wingdings" pitchFamily="2" charset="2"/>
              <a:buChar char="§"/>
            </a:pPr>
            <a:r>
              <a:rPr lang="fr-FR" sz="2200" dirty="0" smtClean="0">
                <a:latin typeface="Calibri" pitchFamily="34" charset="0"/>
              </a:rPr>
              <a:t> En </a:t>
            </a:r>
            <a:r>
              <a:rPr lang="fr-FR" sz="2200" u="sng" dirty="0" smtClean="0">
                <a:latin typeface="Calibri" pitchFamily="34" charset="0"/>
              </a:rPr>
              <a:t>se focalisant sur les bénéfices </a:t>
            </a:r>
            <a:r>
              <a:rPr lang="fr-FR" sz="2200" dirty="0" smtClean="0">
                <a:latin typeface="Calibri" pitchFamily="34" charset="0"/>
              </a:rPr>
              <a:t>environnementaux et non sur les </a:t>
            </a:r>
            <a:r>
              <a:rPr lang="fr-FR" sz="2200" i="1" dirty="0" smtClean="0">
                <a:latin typeface="Calibri" pitchFamily="34" charset="0"/>
              </a:rPr>
              <a:t>problèmes</a:t>
            </a:r>
            <a:r>
              <a:rPr lang="fr-FR" sz="2200" dirty="0" smtClean="0">
                <a:latin typeface="Calibri" pitchFamily="34" charset="0"/>
              </a:rPr>
              <a:t>.</a:t>
            </a:r>
            <a:endParaRPr lang="fr-FR" sz="2200" dirty="0">
              <a:latin typeface="Calibri" pitchFamily="34" charset="0"/>
            </a:endParaRPr>
          </a:p>
        </p:txBody>
      </p:sp>
      <p:sp>
        <p:nvSpPr>
          <p:cNvPr id="10251" name="Rectangle 19"/>
          <p:cNvSpPr>
            <a:spLocks noChangeArrowheads="1"/>
          </p:cNvSpPr>
          <p:nvPr/>
        </p:nvSpPr>
        <p:spPr bwMode="auto">
          <a:xfrm>
            <a:off x="444500" y="4633913"/>
            <a:ext cx="6945313"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l"/>
            <a:r>
              <a:rPr lang="fr-FR" sz="2200" b="1" i="1" dirty="0">
                <a:latin typeface="Calibri" pitchFamily="34" charset="0"/>
              </a:rPr>
              <a:t>Qui viser?</a:t>
            </a:r>
          </a:p>
          <a:p>
            <a:pPr algn="l">
              <a:buFont typeface="Wingdings" pitchFamily="2" charset="2"/>
              <a:buChar char="§"/>
            </a:pPr>
            <a:r>
              <a:rPr lang="fr-FR" sz="2200" dirty="0">
                <a:latin typeface="Calibri" pitchFamily="34" charset="0"/>
              </a:rPr>
              <a:t> Les dimensions environnementales sont de la </a:t>
            </a:r>
            <a:r>
              <a:rPr lang="fr-FR" sz="2200" u="sng" dirty="0">
                <a:latin typeface="Calibri" pitchFamily="34" charset="0"/>
              </a:rPr>
              <a:t>responsabilité de tous les secteurs</a:t>
            </a:r>
            <a:r>
              <a:rPr lang="fr-FR" sz="2200" dirty="0">
                <a:latin typeface="Calibri" pitchFamily="34" charset="0"/>
              </a:rPr>
              <a:t>.</a:t>
            </a:r>
            <a:endParaRPr lang="fr-FR" sz="2000" dirty="0">
              <a:latin typeface="Calibri" pitchFamily="34" charset="0"/>
            </a:endParaRPr>
          </a:p>
        </p:txBody>
      </p:sp>
      <p:sp>
        <p:nvSpPr>
          <p:cNvPr id="10252" name="Text Box 313"/>
          <p:cNvSpPr txBox="1">
            <a:spLocks noChangeArrowheads="1"/>
          </p:cNvSpPr>
          <p:nvPr/>
        </p:nvSpPr>
        <p:spPr bwMode="auto">
          <a:xfrm rot="5400000">
            <a:off x="6322219" y="2934494"/>
            <a:ext cx="4694238" cy="533400"/>
          </a:xfrm>
          <a:prstGeom prst="rect">
            <a:avLst/>
          </a:prstGeom>
          <a:solidFill>
            <a:srgbClr val="FF9933"/>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200" b="1">
                <a:solidFill>
                  <a:schemeClr val="bg1"/>
                </a:solidFill>
                <a:latin typeface="Calibri" pitchFamily="34" charset="0"/>
              </a:rPr>
              <a:t>Démystifier le jargon environmental</a:t>
            </a:r>
          </a:p>
        </p:txBody>
      </p:sp>
      <p:sp>
        <p:nvSpPr>
          <p:cNvPr id="10253"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10254"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0255" name="Text Box 36"/>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2/12</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0"/>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3187"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93188" name="Text Box 14"/>
          <p:cNvSpPr txBox="1">
            <a:spLocks noChangeArrowheads="1"/>
          </p:cNvSpPr>
          <p:nvPr/>
        </p:nvSpPr>
        <p:spPr bwMode="auto">
          <a:xfrm>
            <a:off x="546100" y="850900"/>
            <a:ext cx="7061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i="1">
                <a:solidFill>
                  <a:srgbClr val="545336"/>
                </a:solidFill>
                <a:latin typeface="Calibri" pitchFamily="34" charset="0"/>
              </a:rPr>
              <a:t>Atelier – Développement des capacités pour la recherche portant sur les BSE dans les régions africaines semi-arides (Kenya)</a:t>
            </a:r>
            <a:r>
              <a:rPr lang="en-US" b="1" i="1"/>
              <a:t> </a:t>
            </a:r>
          </a:p>
        </p:txBody>
      </p:sp>
      <p:sp>
        <p:nvSpPr>
          <p:cNvPr id="93189"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3190" name="Text Box 17"/>
          <p:cNvSpPr txBox="1">
            <a:spLocks noChangeArrowheads="1"/>
          </p:cNvSpPr>
          <p:nvPr/>
        </p:nvSpPr>
        <p:spPr bwMode="auto">
          <a:xfrm>
            <a:off x="436563" y="1635125"/>
            <a:ext cx="7162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a:latin typeface="Calibri" pitchFamily="34" charset="0"/>
              </a:rPr>
              <a:t>L'atelier [...] visait à établir la base de données et mesures pouvant être utilisées dans l'évaluation des services écosystémiques et  celle des impacts de divers instruments financiers et réglementaires. [...] Les sessions comprenaient des informations sur l’approche basée sur les services écosystémiques, permettant de combler les lacunes entre les connaissances théoriques et l'action concrète, l’évaluation de services écosystémiques et la préparation de contrats qui leur sont rattachés.</a:t>
            </a:r>
          </a:p>
          <a:p>
            <a:pPr algn="l" eaLnBrk="1" hangingPunct="1"/>
            <a:endParaRPr lang="en-US" altLang="zh-CN" sz="1400">
              <a:latin typeface="Calibri" pitchFamily="34" charset="0"/>
              <a:ea typeface="SimSun" charset="-122"/>
            </a:endParaRPr>
          </a:p>
        </p:txBody>
      </p:sp>
      <p:sp>
        <p:nvSpPr>
          <p:cNvPr id="93191" name="Line 18"/>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3192" name="Text Box 19"/>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93193" name="Text Box 18"/>
          <p:cNvSpPr txBox="1">
            <a:spLocks noChangeArrowheads="1"/>
          </p:cNvSpPr>
          <p:nvPr/>
        </p:nvSpPr>
        <p:spPr bwMode="auto">
          <a:xfrm>
            <a:off x="4473575" y="4641850"/>
            <a:ext cx="294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None/>
            </a:pPr>
            <a:r>
              <a:rPr lang="en-US" sz="1200">
                <a:latin typeface="Calibri" pitchFamily="34" charset="0"/>
              </a:rPr>
              <a:t>Source: PRESA 2009</a:t>
            </a:r>
            <a:r>
              <a:rPr lang="en-US" altLang="zh-CN" sz="1200">
                <a:latin typeface="Calibri" pitchFamily="34" charset="0"/>
                <a:ea typeface="SimSun" charset="-122"/>
              </a:rPr>
              <a:t> </a:t>
            </a:r>
            <a:endParaRPr lang="en-US" sz="1200">
              <a:latin typeface="Calibri" pitchFamily="34" charset="0"/>
            </a:endParaRPr>
          </a:p>
        </p:txBody>
      </p:sp>
      <p:sp>
        <p:nvSpPr>
          <p:cNvPr id="93194" name="Text Box 12"/>
          <p:cNvSpPr txBox="1">
            <a:spLocks noChangeArrowheads="1"/>
          </p:cNvSpPr>
          <p:nvPr/>
        </p:nvSpPr>
        <p:spPr bwMode="auto">
          <a:xfrm rot="5400000">
            <a:off x="5537994" y="2774156"/>
            <a:ext cx="6124575" cy="519113"/>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
        <p:nvSpPr>
          <p:cNvPr id="93195"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93196"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3197" name="Text Box 24"/>
          <p:cNvSpPr txBox="1">
            <a:spLocks noChangeArrowheads="1"/>
          </p:cNvSpPr>
          <p:nvPr/>
        </p:nvSpPr>
        <p:spPr bwMode="auto">
          <a:xfrm>
            <a:off x="3057525" y="0"/>
            <a:ext cx="3413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93198" name="Text Box 25">
            <a:hlinkClick r:id="rId5" action="ppaction://hlinksldjump"/>
          </p:cNvPr>
          <p:cNvSpPr txBox="1">
            <a:spLocks noChangeArrowheads="1"/>
          </p:cNvSpPr>
          <p:nvPr/>
        </p:nvSpPr>
        <p:spPr bwMode="auto">
          <a:xfrm>
            <a:off x="4997450" y="263525"/>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93199" name="Text Box 26">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93200" name="Text Box 27"/>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3/3</a:t>
            </a:r>
          </a:p>
        </p:txBody>
      </p:sp>
      <p:sp>
        <p:nvSpPr>
          <p:cNvPr id="93201" name="Control 7"/>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37"/>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4211"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4212"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94213"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4214"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94215"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20502" name="Rectangle 22"/>
          <p:cNvSpPr>
            <a:spLocks noChangeArrowheads="1"/>
          </p:cNvSpPr>
          <p:nvPr/>
        </p:nvSpPr>
        <p:spPr bwMode="auto">
          <a:xfrm>
            <a:off x="2619375" y="3433725"/>
            <a:ext cx="6399213" cy="264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000" dirty="0">
                <a:latin typeface="Calibri" pitchFamily="34" charset="0"/>
              </a:rPr>
              <a:t>Collecter de nouvelles données sur les BSE;</a:t>
            </a:r>
          </a:p>
          <a:p>
            <a:pPr algn="l">
              <a:buFont typeface="Wingdings" pitchFamily="2" charset="2"/>
              <a:buChar char="§"/>
            </a:pPr>
            <a:r>
              <a:rPr lang="fr-FR" sz="2000" dirty="0" smtClean="0">
                <a:latin typeface="Calibri" pitchFamily="34" charset="0"/>
              </a:rPr>
              <a:t>Inclure </a:t>
            </a:r>
            <a:r>
              <a:rPr lang="fr-FR" sz="2000" dirty="0">
                <a:latin typeface="Calibri" pitchFamily="34" charset="0"/>
              </a:rPr>
              <a:t>des indicateurs  accès sur les </a:t>
            </a:r>
            <a:r>
              <a:rPr lang="fr-FR" sz="2000" dirty="0" smtClean="0">
                <a:latin typeface="Calibri" pitchFamily="34" charset="0"/>
              </a:rPr>
              <a:t>BSE. Indicateurs </a:t>
            </a:r>
            <a:r>
              <a:rPr lang="fr-FR" sz="2000" dirty="0">
                <a:latin typeface="Calibri" pitchFamily="34" charset="0"/>
              </a:rPr>
              <a:t>à utiliser dans le suivi des  politiques de développement;</a:t>
            </a:r>
          </a:p>
          <a:p>
            <a:pPr algn="l">
              <a:buFont typeface="Wingdings" pitchFamily="2" charset="2"/>
              <a:buChar char="§"/>
            </a:pPr>
            <a:r>
              <a:rPr lang="fr-FR" sz="2000" dirty="0">
                <a:latin typeface="Calibri" pitchFamily="34" charset="0"/>
              </a:rPr>
              <a:t> Effectuer le suivi et l'évaluation des dépenses publiques en environnement;</a:t>
            </a:r>
          </a:p>
          <a:p>
            <a:pPr algn="l">
              <a:buFont typeface="Wingdings" pitchFamily="2" charset="2"/>
              <a:buChar char="§"/>
            </a:pPr>
            <a:r>
              <a:rPr lang="fr-FR" sz="2000" dirty="0" smtClean="0">
                <a:latin typeface="Calibri" pitchFamily="34" charset="0"/>
              </a:rPr>
              <a:t>Élaborer </a:t>
            </a:r>
            <a:r>
              <a:rPr lang="fr-FR" sz="2000" dirty="0">
                <a:latin typeface="Calibri" pitchFamily="34" charset="0"/>
              </a:rPr>
              <a:t>des indicateurs pauvreté-environnement pour créer davantage de liens entre les BSE et la pauvreté au sein des politiques.</a:t>
            </a:r>
          </a:p>
        </p:txBody>
      </p:sp>
      <p:sp>
        <p:nvSpPr>
          <p:cNvPr id="20505" name="Rectangle 25"/>
          <p:cNvSpPr>
            <a:spLocks noChangeArrowheads="1"/>
          </p:cNvSpPr>
          <p:nvPr/>
        </p:nvSpPr>
        <p:spPr bwMode="auto">
          <a:xfrm>
            <a:off x="2565400" y="1270000"/>
            <a:ext cx="6399213"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None/>
            </a:pPr>
            <a:r>
              <a:rPr lang="fr-FR" sz="2000" dirty="0">
                <a:latin typeface="Calibri" pitchFamily="34" charset="0"/>
              </a:rPr>
              <a:t>Un suivi régulier par des organismes gouvernementaux est nécessaire afin d’identifier l'impact </a:t>
            </a:r>
            <a:r>
              <a:rPr lang="fr-FR" sz="2000" dirty="0" smtClean="0">
                <a:latin typeface="Calibri" pitchFamily="34" charset="0"/>
              </a:rPr>
              <a:t>des </a:t>
            </a:r>
            <a:r>
              <a:rPr lang="fr-FR" sz="2000" dirty="0">
                <a:latin typeface="Calibri" pitchFamily="34" charset="0"/>
              </a:rPr>
              <a:t>performances </a:t>
            </a:r>
            <a:r>
              <a:rPr lang="fr-FR" sz="2000" dirty="0" smtClean="0">
                <a:latin typeface="Calibri" pitchFamily="34" charset="0"/>
              </a:rPr>
              <a:t>environnementales considérées dans les politiques et la </a:t>
            </a:r>
            <a:r>
              <a:rPr lang="fr-FR" sz="2000" dirty="0">
                <a:latin typeface="Calibri" pitchFamily="34" charset="0"/>
              </a:rPr>
              <a:t>planification </a:t>
            </a:r>
            <a:r>
              <a:rPr lang="fr-FR" sz="2000" dirty="0" smtClean="0">
                <a:latin typeface="Calibri" pitchFamily="34" charset="0"/>
              </a:rPr>
              <a:t>financière. Par la suite pouvoir procéder </a:t>
            </a:r>
            <a:r>
              <a:rPr lang="fr-FR" sz="2000" dirty="0">
                <a:latin typeface="Calibri" pitchFamily="34" charset="0"/>
              </a:rPr>
              <a:t>à des ajustements </a:t>
            </a:r>
            <a:r>
              <a:rPr lang="fr-FR" sz="2000" dirty="0" smtClean="0">
                <a:latin typeface="Calibri" pitchFamily="34" charset="0"/>
              </a:rPr>
              <a:t>si nécessaire.</a:t>
            </a:r>
            <a:endParaRPr lang="en-US" sz="2000" dirty="0">
              <a:latin typeface="Calibri" pitchFamily="34" charset="0"/>
            </a:endParaRPr>
          </a:p>
        </p:txBody>
      </p:sp>
      <p:sp>
        <p:nvSpPr>
          <p:cNvPr id="94218" name="Text Box 11"/>
          <p:cNvSpPr txBox="1">
            <a:spLocks noChangeArrowheads="1"/>
          </p:cNvSpPr>
          <p:nvPr/>
        </p:nvSpPr>
        <p:spPr bwMode="auto">
          <a:xfrm>
            <a:off x="2252663" y="384175"/>
            <a:ext cx="6003925"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en-US" sz="2400" b="1">
                <a:solidFill>
                  <a:srgbClr val="993300"/>
                </a:solidFill>
              </a:rPr>
              <a:t>Élément de suivi des politiques et du budget</a:t>
            </a:r>
          </a:p>
        </p:txBody>
      </p:sp>
      <p:grpSp>
        <p:nvGrpSpPr>
          <p:cNvPr id="2" name="Group 32"/>
          <p:cNvGrpSpPr>
            <a:grpSpLocks/>
          </p:cNvGrpSpPr>
          <p:nvPr/>
        </p:nvGrpSpPr>
        <p:grpSpPr bwMode="auto">
          <a:xfrm>
            <a:off x="1422400" y="1409700"/>
            <a:ext cx="1133475" cy="2547938"/>
            <a:chOff x="896" y="888"/>
            <a:chExt cx="714" cy="1605"/>
          </a:xfrm>
        </p:grpSpPr>
        <p:sp>
          <p:nvSpPr>
            <p:cNvPr id="94224" name="Rectangle 33"/>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1">
                  <a:latin typeface="Calibri" pitchFamily="34" charset="0"/>
                </a:rPr>
                <a:t>Comment?</a:t>
              </a:r>
            </a:p>
          </p:txBody>
        </p:sp>
        <p:sp>
          <p:nvSpPr>
            <p:cNvPr id="94225" name="Rectangle 34"/>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r>
                <a:rPr lang="en-US" b="1">
                  <a:latin typeface="Calibri" pitchFamily="34" charset="0"/>
                </a:rPr>
                <a:t>Pourquoi?</a:t>
              </a:r>
            </a:p>
          </p:txBody>
        </p:sp>
        <p:sp>
          <p:nvSpPr>
            <p:cNvPr id="94226" name="AutoShape 35"/>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94227" name="AutoShape 36"/>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94220"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4221"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94222" name="Text Box 41"/>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1/3</a:t>
            </a:r>
          </a:p>
        </p:txBody>
      </p:sp>
      <p:sp>
        <p:nvSpPr>
          <p:cNvPr id="94223" name="Text Box 12"/>
          <p:cNvSpPr txBox="1">
            <a:spLocks noChangeArrowheads="1"/>
          </p:cNvSpPr>
          <p:nvPr/>
        </p:nvSpPr>
        <p:spPr bwMode="auto">
          <a:xfrm rot="-5400000">
            <a:off x="-2465388" y="2767013"/>
            <a:ext cx="6107113" cy="519112"/>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50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50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2" grpId="0"/>
      <p:bldP spid="20505"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6"/>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5235"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95236" name="Text Box 14"/>
          <p:cNvSpPr txBox="1">
            <a:spLocks noChangeArrowheads="1"/>
          </p:cNvSpPr>
          <p:nvPr/>
        </p:nvSpPr>
        <p:spPr bwMode="auto">
          <a:xfrm>
            <a:off x="546100" y="850900"/>
            <a:ext cx="70612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altLang="zh-CN" sz="2000" b="1" i="1">
                <a:solidFill>
                  <a:srgbClr val="545336"/>
                </a:solidFill>
                <a:latin typeface="Calibri" pitchFamily="34" charset="0"/>
                <a:ea typeface="SimSun" charset="-122"/>
              </a:rPr>
              <a:t>  la planification fondée sur les résultats et revue des dépenses publiques d'environnement (Tanzanie) </a:t>
            </a:r>
            <a:endParaRPr lang="en-US" sz="2000" b="1" i="1">
              <a:solidFill>
                <a:srgbClr val="545336"/>
              </a:solidFill>
              <a:latin typeface="Calibri" pitchFamily="34" charset="0"/>
            </a:endParaRPr>
          </a:p>
        </p:txBody>
      </p:sp>
      <p:sp>
        <p:nvSpPr>
          <p:cNvPr id="95237"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5238" name="Text Box 17"/>
          <p:cNvSpPr txBox="1">
            <a:spLocks noChangeArrowheads="1"/>
          </p:cNvSpPr>
          <p:nvPr/>
        </p:nvSpPr>
        <p:spPr bwMode="auto">
          <a:xfrm>
            <a:off x="436562" y="1635125"/>
            <a:ext cx="724852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2000" dirty="0">
                <a:latin typeface="Calibri" pitchFamily="34" charset="0"/>
                <a:ea typeface="SimSun" charset="-122"/>
              </a:rPr>
              <a:t> </a:t>
            </a:r>
            <a:r>
              <a:rPr lang="fr-FR" altLang="zh-CN" sz="2000" dirty="0">
                <a:latin typeface="Calibri" pitchFamily="34" charset="0"/>
                <a:ea typeface="SimSun" charset="-122"/>
              </a:rPr>
              <a:t>[...] 2004, le gouvernement tanzanien établi une revue des dépenses  </a:t>
            </a:r>
            <a:r>
              <a:rPr lang="fr-FR" altLang="zh-CN" sz="2000" dirty="0" smtClean="0">
                <a:latin typeface="Calibri" pitchFamily="34" charset="0"/>
                <a:ea typeface="SimSun" charset="-122"/>
              </a:rPr>
              <a:t>publiques </a:t>
            </a:r>
            <a:r>
              <a:rPr lang="fr-FR" altLang="zh-CN" sz="2000" dirty="0">
                <a:latin typeface="Calibri" pitchFamily="34" charset="0"/>
                <a:ea typeface="SimSun" charset="-122"/>
              </a:rPr>
              <a:t>sur l'environnement [...] celle-ci s'est </a:t>
            </a:r>
            <a:r>
              <a:rPr lang="fr-FR" altLang="zh-CN" sz="2000" dirty="0" smtClean="0">
                <a:latin typeface="Calibri" pitchFamily="34" charset="0"/>
                <a:ea typeface="SimSun" charset="-122"/>
              </a:rPr>
              <a:t>avérée </a:t>
            </a:r>
            <a:r>
              <a:rPr lang="fr-FR" altLang="zh-CN" sz="2000" dirty="0">
                <a:latin typeface="Calibri" pitchFamily="34" charset="0"/>
                <a:ea typeface="SimSun" charset="-122"/>
              </a:rPr>
              <a:t>être un tournant décisif mettant en évidence le potentiel considérable des ressources environnementales et leur rôle contribuant au revenu. Cette revue a aussi montré la forte sous-tarification des BSE, et des recettes faibles liées au recouvrement  de revenus environnementaux en Tanzanie .</a:t>
            </a:r>
          </a:p>
          <a:p>
            <a:pPr algn="l" eaLnBrk="1" hangingPunct="1"/>
            <a:endParaRPr lang="fr-FR" altLang="zh-CN" sz="2000" dirty="0">
              <a:latin typeface="Calibri" pitchFamily="34" charset="0"/>
              <a:ea typeface="SimSun" charset="-122"/>
            </a:endParaRPr>
          </a:p>
          <a:p>
            <a:pPr algn="l" eaLnBrk="1" hangingPunct="1"/>
            <a:r>
              <a:rPr lang="fr-FR" altLang="zh-CN" sz="2000" dirty="0">
                <a:latin typeface="Calibri" pitchFamily="34" charset="0"/>
                <a:ea typeface="SimSun" charset="-122"/>
              </a:rPr>
              <a:t>Suite à cette revue, le budget des autorités dédié à </a:t>
            </a:r>
            <a:r>
              <a:rPr lang="fr-FR" altLang="zh-CN" sz="2000" dirty="0" smtClean="0">
                <a:latin typeface="Calibri" pitchFamily="34" charset="0"/>
                <a:ea typeface="SimSun" charset="-122"/>
              </a:rPr>
              <a:t>l’environnement </a:t>
            </a:r>
            <a:r>
              <a:rPr lang="fr-FR" altLang="zh-CN" sz="2000" dirty="0">
                <a:latin typeface="Calibri" pitchFamily="34" charset="0"/>
                <a:ea typeface="SimSun" charset="-122"/>
              </a:rPr>
              <a:t>a quadruplé dans </a:t>
            </a:r>
            <a:r>
              <a:rPr lang="fr-FR" altLang="zh-CN" sz="2000" dirty="0" smtClean="0">
                <a:latin typeface="Calibri" pitchFamily="34" charset="0"/>
                <a:ea typeface="SimSun" charset="-122"/>
              </a:rPr>
              <a:t>l'exercice budgétaire </a:t>
            </a:r>
            <a:r>
              <a:rPr lang="fr-FR" altLang="zh-CN" sz="2000" dirty="0">
                <a:latin typeface="Calibri" pitchFamily="34" charset="0"/>
                <a:ea typeface="SimSun" charset="-122"/>
              </a:rPr>
              <a:t>suivant.</a:t>
            </a:r>
            <a:endParaRPr lang="en-US" altLang="zh-CN" sz="2000" dirty="0">
              <a:latin typeface="Calibri" pitchFamily="34" charset="0"/>
              <a:ea typeface="SimSun" charset="-122"/>
            </a:endParaRPr>
          </a:p>
        </p:txBody>
      </p:sp>
      <p:sp>
        <p:nvSpPr>
          <p:cNvPr id="95239" name="Line 18"/>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5240" name="Text Box 19"/>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95241" name="Text Box 14"/>
          <p:cNvSpPr txBox="1">
            <a:spLocks noChangeArrowheads="1"/>
          </p:cNvSpPr>
          <p:nvPr/>
        </p:nvSpPr>
        <p:spPr bwMode="auto">
          <a:xfrm>
            <a:off x="3703638" y="4981575"/>
            <a:ext cx="29464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buFont typeface="Wingdings" pitchFamily="2" charset="2"/>
              <a:buNone/>
            </a:pPr>
            <a:r>
              <a:rPr lang="en-US" sz="1200">
                <a:latin typeface="Calibri" pitchFamily="34" charset="0"/>
              </a:rPr>
              <a:t>Source: Cottrell et al. 2008</a:t>
            </a:r>
          </a:p>
        </p:txBody>
      </p:sp>
      <p:sp>
        <p:nvSpPr>
          <p:cNvPr id="9524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9524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5244" name="Text Box 20"/>
          <p:cNvSpPr txBox="1">
            <a:spLocks noChangeArrowheads="1"/>
          </p:cNvSpPr>
          <p:nvPr/>
        </p:nvSpPr>
        <p:spPr bwMode="auto">
          <a:xfrm>
            <a:off x="3138488" y="0"/>
            <a:ext cx="33321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95245" name="Text Box 21">
            <a:hlinkClick r:id="rId5" action="ppaction://hlinksldjump"/>
          </p:cNvPr>
          <p:cNvSpPr txBox="1">
            <a:spLocks noChangeArrowheads="1"/>
          </p:cNvSpPr>
          <p:nvPr/>
        </p:nvSpPr>
        <p:spPr bwMode="auto">
          <a:xfrm>
            <a:off x="4986338" y="263525"/>
            <a:ext cx="1403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95246" name="Text Box 22">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95247" name="Text Box 2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2/3</a:t>
            </a:r>
          </a:p>
        </p:txBody>
      </p:sp>
      <p:sp>
        <p:nvSpPr>
          <p:cNvPr id="95248" name="Text Box 12"/>
          <p:cNvSpPr txBox="1">
            <a:spLocks noChangeArrowheads="1"/>
          </p:cNvSpPr>
          <p:nvPr/>
        </p:nvSpPr>
        <p:spPr bwMode="auto">
          <a:xfrm rot="5400000">
            <a:off x="5553075" y="2759075"/>
            <a:ext cx="6094413" cy="519113"/>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3"/>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6259"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96260" name="Text Box 12"/>
          <p:cNvSpPr txBox="1">
            <a:spLocks noChangeArrowheads="1"/>
          </p:cNvSpPr>
          <p:nvPr/>
        </p:nvSpPr>
        <p:spPr bwMode="auto">
          <a:xfrm>
            <a:off x="500063" y="1290638"/>
            <a:ext cx="7275512" cy="295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90000"/>
              </a:lnSpc>
            </a:pPr>
            <a:endParaRPr lang="en-CA" sz="900" b="1" i="1" dirty="0">
              <a:solidFill>
                <a:srgbClr val="545336"/>
              </a:solidFill>
              <a:latin typeface="Calibri" pitchFamily="34" charset="0"/>
            </a:endParaRPr>
          </a:p>
          <a:p>
            <a:pPr eaLnBrk="1" hangingPunct="1"/>
            <a:endParaRPr lang="en-US" dirty="0"/>
          </a:p>
          <a:p>
            <a:pPr algn="l" eaLnBrk="1" hangingPunct="1"/>
            <a:r>
              <a:rPr lang="fr-FR" sz="2000" dirty="0">
                <a:latin typeface="Calibri" pitchFamily="34" charset="0"/>
              </a:rPr>
              <a:t>Le gouvernement de la Tanzanie, avec le soutien de certains donateurs, a élaboré des indicateurs environnementaux pour le cadre d'évaluation de la performance [...] L'inclusion de ces indicateurs a contribué à rehausser </a:t>
            </a:r>
            <a:r>
              <a:rPr lang="fr-FR" sz="2000" dirty="0" smtClean="0">
                <a:latin typeface="Calibri" pitchFamily="34" charset="0"/>
              </a:rPr>
              <a:t>le rôle de </a:t>
            </a:r>
            <a:r>
              <a:rPr lang="fr-FR" sz="2000" dirty="0" err="1" smtClean="0">
                <a:latin typeface="Calibri" pitchFamily="34" charset="0"/>
              </a:rPr>
              <a:t>ll'environnement</a:t>
            </a:r>
            <a:r>
              <a:rPr lang="fr-FR" sz="2000" dirty="0" smtClean="0">
                <a:latin typeface="Calibri" pitchFamily="34" charset="0"/>
              </a:rPr>
              <a:t> </a:t>
            </a:r>
            <a:r>
              <a:rPr lang="fr-FR" sz="2000" dirty="0">
                <a:latin typeface="Calibri" pitchFamily="34" charset="0"/>
              </a:rPr>
              <a:t>à un niveau supérieur et a également attiré l'attention du gouvernement sur ses propres performances environnementales.</a:t>
            </a:r>
          </a:p>
          <a:p>
            <a:pPr algn="l" eaLnBrk="1" hangingPunct="1"/>
            <a:r>
              <a:rPr lang="fr-FR" sz="2000" dirty="0">
                <a:latin typeface="Calibri" pitchFamily="34" charset="0"/>
              </a:rPr>
              <a:t>Dans ce contexte, 14% des objectifs du CSLP de la Tanzanie ont été liés à l'environnement et aux ressources naturelles.</a:t>
            </a:r>
            <a:endParaRPr lang="en-US" altLang="zh-CN" sz="2000" dirty="0">
              <a:latin typeface="Calibri" pitchFamily="34" charset="0"/>
              <a:ea typeface="SimSun" charset="-122"/>
            </a:endParaRPr>
          </a:p>
        </p:txBody>
      </p:sp>
      <p:sp>
        <p:nvSpPr>
          <p:cNvPr id="96261" name="Text Box 14"/>
          <p:cNvSpPr txBox="1">
            <a:spLocks noChangeArrowheads="1"/>
          </p:cNvSpPr>
          <p:nvPr/>
        </p:nvSpPr>
        <p:spPr bwMode="auto">
          <a:xfrm>
            <a:off x="558800" y="825500"/>
            <a:ext cx="7200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sz="2000" b="1" i="1">
                <a:solidFill>
                  <a:srgbClr val="545336"/>
                </a:solidFill>
                <a:latin typeface="Calibri" pitchFamily="34" charset="0"/>
              </a:rPr>
              <a:t>Cadre d'évaluation des performances incluant des dimensions environnementales (Tanzanie)</a:t>
            </a:r>
            <a:r>
              <a:rPr lang="en-US" b="1" i="1"/>
              <a:t> </a:t>
            </a:r>
          </a:p>
        </p:txBody>
      </p:sp>
      <p:sp>
        <p:nvSpPr>
          <p:cNvPr id="96262"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6263" name="Line 17"/>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6264" name="Text Box 18"/>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96265" name="Text Box 10"/>
          <p:cNvSpPr txBox="1">
            <a:spLocks noChangeArrowheads="1"/>
          </p:cNvSpPr>
          <p:nvPr/>
        </p:nvSpPr>
        <p:spPr bwMode="auto">
          <a:xfrm>
            <a:off x="558800" y="4549775"/>
            <a:ext cx="1346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200">
                <a:latin typeface="Calibri" pitchFamily="34" charset="0"/>
                <a:ea typeface="SimSun" charset="-122"/>
              </a:rPr>
              <a:t>Source: PEI 2008</a:t>
            </a:r>
            <a:endParaRPr lang="en-US" sz="1200">
              <a:latin typeface="Calibri" pitchFamily="34" charset="0"/>
            </a:endParaRPr>
          </a:p>
        </p:txBody>
      </p:sp>
      <p:sp>
        <p:nvSpPr>
          <p:cNvPr id="96266" name="Text Box 12"/>
          <p:cNvSpPr txBox="1">
            <a:spLocks noChangeArrowheads="1"/>
          </p:cNvSpPr>
          <p:nvPr/>
        </p:nvSpPr>
        <p:spPr bwMode="auto">
          <a:xfrm rot="5400000">
            <a:off x="5553075" y="2759075"/>
            <a:ext cx="6094413" cy="519113"/>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
        <p:nvSpPr>
          <p:cNvPr id="96267"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96268"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6269" name="Text Box 17"/>
          <p:cNvSpPr txBox="1">
            <a:spLocks noChangeArrowheads="1"/>
          </p:cNvSpPr>
          <p:nvPr/>
        </p:nvSpPr>
        <p:spPr bwMode="auto">
          <a:xfrm>
            <a:off x="2906713" y="0"/>
            <a:ext cx="35639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96270" name="Text Box 18">
            <a:hlinkClick r:id="rId5" action="ppaction://hlinksldjump"/>
          </p:cNvPr>
          <p:cNvSpPr txBox="1">
            <a:spLocks noChangeArrowheads="1"/>
          </p:cNvSpPr>
          <p:nvPr/>
        </p:nvSpPr>
        <p:spPr bwMode="auto">
          <a:xfrm>
            <a:off x="5207000" y="263525"/>
            <a:ext cx="1182688"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96271" name="Text Box 19">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00000"/>
                </a:solidFill>
                <a:latin typeface="Calibri" pitchFamily="34" charset="0"/>
                <a:hlinkClick r:id="rId7" action="ppaction://hlinksldjump"/>
              </a:rPr>
              <a:t>Retour</a:t>
            </a:r>
            <a:endParaRPr lang="en-US" b="1" u="sng">
              <a:solidFill>
                <a:srgbClr val="C00000"/>
              </a:solidFill>
              <a:latin typeface="Calibri" pitchFamily="34" charset="0"/>
            </a:endParaRPr>
          </a:p>
        </p:txBody>
      </p:sp>
      <p:sp>
        <p:nvSpPr>
          <p:cNvPr id="96272" name="Text Box 2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3/3</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8"/>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7283"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7284"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97285"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7286"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97287"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97288" name="Rectangle 14"/>
          <p:cNvSpPr>
            <a:spLocks noChangeArrowheads="1"/>
          </p:cNvSpPr>
          <p:nvPr/>
        </p:nvSpPr>
        <p:spPr bwMode="auto">
          <a:xfrm>
            <a:off x="2633663" y="3484563"/>
            <a:ext cx="6399212" cy="228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en-US" sz="2000" dirty="0">
                <a:latin typeface="Calibri" pitchFamily="34" charset="0"/>
              </a:rPr>
              <a:t> </a:t>
            </a:r>
            <a:r>
              <a:rPr lang="fr-FR" sz="2000" dirty="0">
                <a:latin typeface="Calibri" pitchFamily="34" charset="0"/>
              </a:rPr>
              <a:t>Mettre en place un centre d'échanges sur la biodiversité  qui inclurait les BSE ;</a:t>
            </a:r>
          </a:p>
          <a:p>
            <a:pPr algn="l">
              <a:buFont typeface="Wingdings" pitchFamily="2" charset="2"/>
              <a:buChar char="§"/>
            </a:pPr>
            <a:r>
              <a:rPr lang="fr-FR" sz="2000" dirty="0">
                <a:latin typeface="Calibri" pitchFamily="34" charset="0"/>
              </a:rPr>
              <a:t>  Développer des réseaux d’échanges entre </a:t>
            </a:r>
            <a:r>
              <a:rPr lang="fr-FR" sz="2000" dirty="0" smtClean="0">
                <a:latin typeface="Calibri" pitchFamily="34" charset="0"/>
              </a:rPr>
              <a:t>les acteurs </a:t>
            </a:r>
            <a:r>
              <a:rPr lang="fr-FR" sz="2000" dirty="0">
                <a:latin typeface="Calibri" pitchFamily="34" charset="0"/>
              </a:rPr>
              <a:t>clés et promouvoir la coopération à différents niveaux (politique, terrain…);</a:t>
            </a:r>
          </a:p>
          <a:p>
            <a:pPr algn="l">
              <a:buFont typeface="Wingdings" pitchFamily="2" charset="2"/>
              <a:buChar char="§"/>
            </a:pPr>
            <a:r>
              <a:rPr lang="fr-FR" sz="2000" dirty="0">
                <a:latin typeface="Calibri" pitchFamily="34" charset="0"/>
              </a:rPr>
              <a:t>  Mettre à jour les renseignements connexes aux BSE et s’assurer de l’accessibilité de ces informations aux décideurs.</a:t>
            </a:r>
            <a:endParaRPr lang="en-US" sz="2000" dirty="0">
              <a:latin typeface="Calibri" pitchFamily="34" charset="0"/>
            </a:endParaRPr>
          </a:p>
        </p:txBody>
      </p:sp>
      <p:sp>
        <p:nvSpPr>
          <p:cNvPr id="97289" name="Rectangle 18"/>
          <p:cNvSpPr>
            <a:spLocks noChangeArrowheads="1"/>
          </p:cNvSpPr>
          <p:nvPr/>
        </p:nvSpPr>
        <p:spPr bwMode="auto">
          <a:xfrm>
            <a:off x="2606675" y="1447800"/>
            <a:ext cx="6399213"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altLang="zh-CN" sz="2000">
                <a:latin typeface="Calibri" pitchFamily="34" charset="0"/>
                <a:ea typeface="SimSun" charset="-122"/>
              </a:rPr>
              <a:t> Les stratégies de développement durable dépendent de la disponibilité de données et de leur mise à jour constante.</a:t>
            </a:r>
          </a:p>
          <a:p>
            <a:pPr algn="l">
              <a:buFont typeface="Wingdings" pitchFamily="2" charset="2"/>
              <a:buChar char="§"/>
            </a:pPr>
            <a:r>
              <a:rPr lang="fr-FR" altLang="zh-CN" sz="2000">
                <a:latin typeface="Calibri" pitchFamily="34" charset="0"/>
                <a:ea typeface="SimSun" charset="-122"/>
              </a:rPr>
              <a:t> La base de connaissances sur les BSE doit être renforcée régulièrement pour une planification du développement qui serait elle aussi plus informée.</a:t>
            </a:r>
            <a:endParaRPr lang="en-US" altLang="zh-CN" sz="2000">
              <a:latin typeface="Calibri" pitchFamily="34" charset="0"/>
              <a:ea typeface="SimSun" charset="-122"/>
            </a:endParaRPr>
          </a:p>
        </p:txBody>
      </p:sp>
      <p:sp>
        <p:nvSpPr>
          <p:cNvPr id="97290" name="Text Box 11"/>
          <p:cNvSpPr txBox="1">
            <a:spLocks noChangeArrowheads="1"/>
          </p:cNvSpPr>
          <p:nvPr/>
        </p:nvSpPr>
        <p:spPr bwMode="auto">
          <a:xfrm>
            <a:off x="2252663" y="327025"/>
            <a:ext cx="6469062"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400" b="1">
                <a:solidFill>
                  <a:srgbClr val="993300"/>
                </a:solidFill>
              </a:rPr>
              <a:t>Leçons tirées et partage des connaissances</a:t>
            </a:r>
          </a:p>
        </p:txBody>
      </p:sp>
      <p:grpSp>
        <p:nvGrpSpPr>
          <p:cNvPr id="97291" name="Group 23"/>
          <p:cNvGrpSpPr>
            <a:grpSpLocks/>
          </p:cNvGrpSpPr>
          <p:nvPr/>
        </p:nvGrpSpPr>
        <p:grpSpPr bwMode="auto">
          <a:xfrm>
            <a:off x="1422400" y="1409700"/>
            <a:ext cx="1133475" cy="2547938"/>
            <a:chOff x="896" y="888"/>
            <a:chExt cx="714" cy="1605"/>
          </a:xfrm>
        </p:grpSpPr>
        <p:sp>
          <p:nvSpPr>
            <p:cNvPr id="97296" name="Rectangle 24"/>
            <p:cNvSpPr>
              <a:spLocks noChangeArrowheads="1"/>
            </p:cNvSpPr>
            <p:nvPr/>
          </p:nvSpPr>
          <p:spPr bwMode="auto">
            <a:xfrm>
              <a:off x="896" y="1758"/>
              <a:ext cx="714"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l"/>
              <a:r>
                <a:rPr lang="en-US" sz="2000" b="1">
                  <a:latin typeface="Calibri" pitchFamily="34" charset="0"/>
                </a:rPr>
                <a:t>Comment?</a:t>
              </a:r>
            </a:p>
          </p:txBody>
        </p:sp>
        <p:sp>
          <p:nvSpPr>
            <p:cNvPr id="97297" name="Rectangle 25"/>
            <p:cNvSpPr>
              <a:spLocks noChangeArrowheads="1"/>
            </p:cNvSpPr>
            <p:nvPr/>
          </p:nvSpPr>
          <p:spPr bwMode="auto">
            <a:xfrm>
              <a:off x="897" y="888"/>
              <a:ext cx="712" cy="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lstStyle/>
            <a:p>
              <a:pPr algn="l"/>
              <a:r>
                <a:rPr lang="en-US" b="1">
                  <a:latin typeface="Calibri" pitchFamily="34" charset="0"/>
                </a:rPr>
                <a:t>Pourquoi?</a:t>
              </a:r>
            </a:p>
          </p:txBody>
        </p:sp>
        <p:sp>
          <p:nvSpPr>
            <p:cNvPr id="97298" name="AutoShape 26"/>
            <p:cNvSpPr>
              <a:spLocks noChangeArrowheads="1"/>
            </p:cNvSpPr>
            <p:nvPr/>
          </p:nvSpPr>
          <p:spPr bwMode="auto">
            <a:xfrm rot="5400000">
              <a:off x="1075" y="2150"/>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sp>
          <p:nvSpPr>
            <p:cNvPr id="97299" name="AutoShape 27"/>
            <p:cNvSpPr>
              <a:spLocks noChangeArrowheads="1"/>
            </p:cNvSpPr>
            <p:nvPr/>
          </p:nvSpPr>
          <p:spPr bwMode="auto">
            <a:xfrm rot="5400000">
              <a:off x="1075" y="1271"/>
              <a:ext cx="357" cy="32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17694720 60000 65536"/>
                <a:gd name="T13" fmla="*/ 11796480 60000 65536"/>
                <a:gd name="T14" fmla="*/ 11796480 60000 65536"/>
                <a:gd name="T15" fmla="*/ 5898240 60000 65536"/>
                <a:gd name="T16" fmla="*/ 0 60000 65536"/>
                <a:gd name="T17" fmla="*/ 0 60000 65536"/>
                <a:gd name="T18" fmla="*/ 0 w 21600"/>
                <a:gd name="T19" fmla="*/ 14378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5050"/>
            </a:solidFill>
            <a:ln w="9525">
              <a:solidFill>
                <a:schemeClr val="tx1"/>
              </a:solidFill>
              <a:miter lim="800000"/>
              <a:headEnd/>
              <a:tailEnd/>
            </a:ln>
          </p:spPr>
          <p:txBody>
            <a:bodyPr wrap="none" anchor="ctr"/>
            <a:lstStyle/>
            <a:p>
              <a:endParaRPr lang="fr-CA"/>
            </a:p>
          </p:txBody>
        </p:sp>
      </p:grpSp>
      <p:sp>
        <p:nvSpPr>
          <p:cNvPr id="9729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729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97294" name="Text Box 32"/>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1/3</a:t>
            </a:r>
          </a:p>
        </p:txBody>
      </p:sp>
      <p:sp>
        <p:nvSpPr>
          <p:cNvPr id="97295" name="Text Box 12"/>
          <p:cNvSpPr txBox="1">
            <a:spLocks noChangeArrowheads="1"/>
          </p:cNvSpPr>
          <p:nvPr/>
        </p:nvSpPr>
        <p:spPr bwMode="auto">
          <a:xfrm rot="-5400000">
            <a:off x="-2465388" y="2767013"/>
            <a:ext cx="6107113" cy="519112"/>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6"/>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8307"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98308" name="Text Box 14"/>
          <p:cNvSpPr txBox="1">
            <a:spLocks noChangeArrowheads="1"/>
          </p:cNvSpPr>
          <p:nvPr/>
        </p:nvSpPr>
        <p:spPr bwMode="auto">
          <a:xfrm>
            <a:off x="546100" y="850900"/>
            <a:ext cx="706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2000" b="1" i="1">
                <a:solidFill>
                  <a:srgbClr val="545336"/>
                </a:solidFill>
                <a:latin typeface="Calibri" pitchFamily="34" charset="0"/>
                <a:ea typeface="SimSun" charset="-122"/>
              </a:rPr>
              <a:t>Centre d’échange sur la biodiversité </a:t>
            </a:r>
            <a:r>
              <a:rPr lang="en-CA" sz="2000" b="1" i="1">
                <a:solidFill>
                  <a:srgbClr val="545336"/>
                </a:solidFill>
                <a:latin typeface="Calibri" pitchFamily="34" charset="0"/>
                <a:ea typeface="SimSun" charset="-122"/>
              </a:rPr>
              <a:t>(</a:t>
            </a:r>
            <a:r>
              <a:rPr lang="en-US" altLang="zh-CN" sz="2000" b="1" i="1">
                <a:solidFill>
                  <a:srgbClr val="545336"/>
                </a:solidFill>
                <a:latin typeface="Calibri" pitchFamily="34" charset="0"/>
                <a:ea typeface="SimSun" charset="-122"/>
              </a:rPr>
              <a:t>Chine </a:t>
            </a:r>
            <a:r>
              <a:rPr lang="en-CA" sz="2000" b="1" i="1">
                <a:solidFill>
                  <a:srgbClr val="545336"/>
                </a:solidFill>
                <a:latin typeface="Calibri" pitchFamily="34" charset="0"/>
                <a:ea typeface="SimSun" charset="-122"/>
              </a:rPr>
              <a:t>)</a:t>
            </a:r>
            <a:endParaRPr lang="en-US" sz="2000" b="1" i="1">
              <a:solidFill>
                <a:srgbClr val="545336"/>
              </a:solidFill>
              <a:latin typeface="Calibri" pitchFamily="34" charset="0"/>
              <a:ea typeface="SimSun" charset="-122"/>
            </a:endParaRPr>
          </a:p>
        </p:txBody>
      </p:sp>
      <p:sp>
        <p:nvSpPr>
          <p:cNvPr id="98309"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8310" name="Text Box 17"/>
          <p:cNvSpPr txBox="1">
            <a:spLocks noChangeArrowheads="1"/>
          </p:cNvSpPr>
          <p:nvPr/>
        </p:nvSpPr>
        <p:spPr bwMode="auto">
          <a:xfrm>
            <a:off x="436563" y="1635125"/>
            <a:ext cx="71628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altLang="zh-CN" sz="2000" dirty="0">
                <a:latin typeface="Calibri" pitchFamily="34" charset="0"/>
                <a:ea typeface="SimSun" charset="-122"/>
              </a:rPr>
              <a:t>La Chine est l'un des pays «méga-divers» du monde, et est donc riche en information sur la biodiversité. La prise de décision sur la conservation de la biodiversité et l'utilisation durable des ressources, exige des données et informations fiables qui couvrent les </a:t>
            </a:r>
            <a:r>
              <a:rPr lang="fr-FR" altLang="zh-CN" sz="2000" dirty="0" smtClean="0">
                <a:latin typeface="Calibri" pitchFamily="34" charset="0"/>
                <a:ea typeface="SimSun" charset="-122"/>
              </a:rPr>
              <a:t>espèces, </a:t>
            </a:r>
            <a:r>
              <a:rPr lang="fr-FR" altLang="zh-CN" sz="2000" dirty="0">
                <a:latin typeface="Calibri" pitchFamily="34" charset="0"/>
                <a:ea typeface="SimSun" charset="-122"/>
              </a:rPr>
              <a:t>le milieu naturel et les activités humaines. On estime que 152 bases de données sur la biodiversité ont été </a:t>
            </a:r>
            <a:r>
              <a:rPr lang="fr-FR" altLang="zh-CN" sz="2000" dirty="0" smtClean="0">
                <a:latin typeface="Calibri" pitchFamily="34" charset="0"/>
                <a:ea typeface="SimSun" charset="-122"/>
              </a:rPr>
              <a:t>développées en </a:t>
            </a:r>
            <a:r>
              <a:rPr lang="fr-FR" altLang="zh-CN" sz="2000" dirty="0">
                <a:latin typeface="Calibri" pitchFamily="34" charset="0"/>
                <a:ea typeface="SimSun" charset="-122"/>
              </a:rPr>
              <a:t>Chine, et réparties principalement par catégories d'informations thématiques [...]</a:t>
            </a:r>
          </a:p>
          <a:p>
            <a:pPr algn="l" eaLnBrk="1" hangingPunct="1"/>
            <a:endParaRPr lang="en-US" altLang="zh-CN" sz="2000" dirty="0">
              <a:solidFill>
                <a:srgbClr val="CC3300"/>
              </a:solidFill>
              <a:latin typeface="Calibri" pitchFamily="34" charset="0"/>
              <a:ea typeface="SimSun" charset="-122"/>
            </a:endParaRPr>
          </a:p>
        </p:txBody>
      </p:sp>
      <p:sp>
        <p:nvSpPr>
          <p:cNvPr id="98311" name="Line 18"/>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8312" name="Text Box 19"/>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98313" name="Text Box 13"/>
          <p:cNvSpPr txBox="1">
            <a:spLocks noChangeArrowheads="1"/>
          </p:cNvSpPr>
          <p:nvPr/>
        </p:nvSpPr>
        <p:spPr bwMode="auto">
          <a:xfrm>
            <a:off x="520700" y="4457700"/>
            <a:ext cx="44577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200">
                <a:latin typeface="Calibri" pitchFamily="34" charset="0"/>
                <a:ea typeface="SimSun" charset="-122"/>
              </a:rPr>
              <a:t>Source: Xu, Wang and Sun 2000</a:t>
            </a:r>
            <a:endParaRPr lang="en-US" sz="1200">
              <a:latin typeface="Calibri" pitchFamily="34" charset="0"/>
              <a:ea typeface="SimSun" charset="-122"/>
            </a:endParaRPr>
          </a:p>
        </p:txBody>
      </p:sp>
      <p:sp>
        <p:nvSpPr>
          <p:cNvPr id="98314" name="Text Box 12"/>
          <p:cNvSpPr txBox="1">
            <a:spLocks noChangeArrowheads="1"/>
          </p:cNvSpPr>
          <p:nvPr/>
        </p:nvSpPr>
        <p:spPr bwMode="auto">
          <a:xfrm rot="5400000">
            <a:off x="5537994" y="2774156"/>
            <a:ext cx="6124575" cy="519113"/>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
        <p:nvSpPr>
          <p:cNvPr id="98315"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98316"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8317" name="Text Box 20"/>
          <p:cNvSpPr txBox="1">
            <a:spLocks noChangeArrowheads="1"/>
          </p:cNvSpPr>
          <p:nvPr/>
        </p:nvSpPr>
        <p:spPr bwMode="auto">
          <a:xfrm>
            <a:off x="2947988" y="0"/>
            <a:ext cx="35226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98318" name="Text Box 21">
            <a:hlinkClick r:id="rId5" action="ppaction://hlinksldjump"/>
          </p:cNvPr>
          <p:cNvSpPr txBox="1">
            <a:spLocks noChangeArrowheads="1"/>
          </p:cNvSpPr>
          <p:nvPr/>
        </p:nvSpPr>
        <p:spPr bwMode="auto">
          <a:xfrm>
            <a:off x="4997450" y="263525"/>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98319" name="Text Box 22">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98320" name="Text Box 23"/>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2/3</a:t>
            </a:r>
          </a:p>
        </p:txBody>
      </p:sp>
      <p:sp>
        <p:nvSpPr>
          <p:cNvPr id="98321" name="Control 7"/>
          <p:cNvSpPr>
            <a:spLocks noChangeArrowheads="1" noChangeShapeType="1"/>
          </p:cNvSpPr>
          <p:nvPr/>
        </p:nvSpPr>
        <p:spPr bwMode="auto">
          <a:xfrm>
            <a:off x="1782763" y="4357688"/>
            <a:ext cx="5614987" cy="914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p>
            <a:endParaRPr lang="en-CA"/>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5"/>
          <p:cNvSpPr>
            <a:spLocks noChangeArrowheads="1"/>
          </p:cNvSpPr>
          <p:nvPr/>
        </p:nvSpPr>
        <p:spPr bwMode="auto">
          <a:xfrm>
            <a:off x="7851775" y="-28575"/>
            <a:ext cx="1292225" cy="6124575"/>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99331"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sp>
        <p:nvSpPr>
          <p:cNvPr id="99332" name="Text Box 14"/>
          <p:cNvSpPr txBox="1">
            <a:spLocks noChangeArrowheads="1"/>
          </p:cNvSpPr>
          <p:nvPr/>
        </p:nvSpPr>
        <p:spPr bwMode="auto">
          <a:xfrm>
            <a:off x="546100" y="850900"/>
            <a:ext cx="7061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2000" b="1" i="1">
                <a:solidFill>
                  <a:srgbClr val="545336"/>
                </a:solidFill>
                <a:latin typeface="Calibri" pitchFamily="34" charset="0"/>
                <a:ea typeface="SimSun" charset="-122"/>
              </a:rPr>
              <a:t>Une recherche continue sur les BSE</a:t>
            </a:r>
            <a:endParaRPr lang="en-US" sz="2000" b="1" i="1">
              <a:solidFill>
                <a:srgbClr val="545336"/>
              </a:solidFill>
              <a:latin typeface="Calibri" pitchFamily="34" charset="0"/>
            </a:endParaRPr>
          </a:p>
        </p:txBody>
      </p:sp>
      <p:sp>
        <p:nvSpPr>
          <p:cNvPr id="99333" name="Line 16"/>
          <p:cNvSpPr>
            <a:spLocks noChangeShapeType="1"/>
          </p:cNvSpPr>
          <p:nvPr/>
        </p:nvSpPr>
        <p:spPr bwMode="auto">
          <a:xfrm>
            <a:off x="7832725" y="0"/>
            <a:ext cx="0" cy="60658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9334" name="Text Box 17"/>
          <p:cNvSpPr txBox="1">
            <a:spLocks noChangeArrowheads="1"/>
          </p:cNvSpPr>
          <p:nvPr/>
        </p:nvSpPr>
        <p:spPr bwMode="auto">
          <a:xfrm>
            <a:off x="436563" y="1635125"/>
            <a:ext cx="716280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fr-FR" altLang="zh-CN" dirty="0">
                <a:latin typeface="Calibri" pitchFamily="34" charset="0"/>
                <a:ea typeface="SimSun" charset="-122"/>
              </a:rPr>
              <a:t>Le rapport EEB D0 (2009) analyse un grand nombre de valeurs économiques </a:t>
            </a:r>
            <a:r>
              <a:rPr lang="fr-FR" altLang="zh-CN" dirty="0" smtClean="0">
                <a:latin typeface="Calibri" pitchFamily="34" charset="0"/>
                <a:ea typeface="SimSun" charset="-122"/>
              </a:rPr>
              <a:t>couvrant les </a:t>
            </a:r>
            <a:r>
              <a:rPr lang="fr-FR" altLang="zh-CN" dirty="0">
                <a:latin typeface="Calibri" pitchFamily="34" charset="0"/>
                <a:ea typeface="SimSun" charset="-122"/>
              </a:rPr>
              <a:t>principaux types de services </a:t>
            </a:r>
            <a:r>
              <a:rPr lang="fr-FR" altLang="zh-CN" dirty="0" err="1">
                <a:latin typeface="Calibri" pitchFamily="34" charset="0"/>
                <a:ea typeface="SimSun" charset="-122"/>
              </a:rPr>
              <a:t>écosystémiques</a:t>
            </a:r>
            <a:r>
              <a:rPr lang="fr-FR" altLang="zh-CN" dirty="0">
                <a:latin typeface="Calibri" pitchFamily="34" charset="0"/>
                <a:ea typeface="SimSun" charset="-122"/>
              </a:rPr>
              <a:t> dans le </a:t>
            </a:r>
            <a:r>
              <a:rPr lang="fr-FR" altLang="zh-CN" dirty="0" smtClean="0">
                <a:latin typeface="Calibri" pitchFamily="34" charset="0"/>
                <a:ea typeface="SimSun" charset="-122"/>
              </a:rPr>
              <a:t>monde, et ce en </a:t>
            </a:r>
            <a:r>
              <a:rPr lang="fr-FR" altLang="zh-CN" dirty="0">
                <a:latin typeface="Calibri" pitchFamily="34" charset="0"/>
                <a:ea typeface="SimSun" charset="-122"/>
              </a:rPr>
              <a:t>utilisant des bases de données existantes et la littérature.</a:t>
            </a:r>
          </a:p>
          <a:p>
            <a:pPr algn="l" eaLnBrk="1" hangingPunct="1"/>
            <a:r>
              <a:rPr lang="fr-FR" altLang="zh-CN" dirty="0">
                <a:latin typeface="Calibri" pitchFamily="34" charset="0"/>
                <a:ea typeface="SimSun" charset="-122"/>
              </a:rPr>
              <a:t>Il vise à fournir une image synthétique des valeurs pour les différents BSE dans les différentes régions et les conditions socio-économiques (densité de population, niveau de revenu) pour fournir un pool d'information pour les évaluations futures.</a:t>
            </a:r>
          </a:p>
          <a:p>
            <a:pPr algn="l" eaLnBrk="1" hangingPunct="1"/>
            <a:r>
              <a:rPr lang="fr-FR" altLang="zh-CN" dirty="0">
                <a:latin typeface="Calibri" pitchFamily="34" charset="0"/>
                <a:ea typeface="SimSun" charset="-122"/>
              </a:rPr>
              <a:t>Plus de 1 100 valeurs ont été collectées à ce jour, couvrant 10 biomes et 22 services </a:t>
            </a:r>
            <a:r>
              <a:rPr lang="fr-FR" altLang="zh-CN" dirty="0" err="1">
                <a:latin typeface="Calibri" pitchFamily="34" charset="0"/>
                <a:ea typeface="SimSun" charset="-122"/>
              </a:rPr>
              <a:t>écosystémiques</a:t>
            </a:r>
            <a:r>
              <a:rPr lang="fr-FR" altLang="zh-CN" dirty="0">
                <a:latin typeface="Calibri" pitchFamily="34" charset="0"/>
                <a:ea typeface="SimSun" charset="-122"/>
              </a:rPr>
              <a:t>. Celles-ci sont organisées en fonction de critères géographiques et socio-économiques.</a:t>
            </a:r>
            <a:endParaRPr lang="en-US" altLang="zh-CN" dirty="0">
              <a:latin typeface="Calibri" pitchFamily="34" charset="0"/>
              <a:ea typeface="SimSun" charset="-122"/>
            </a:endParaRPr>
          </a:p>
        </p:txBody>
      </p:sp>
      <p:sp>
        <p:nvSpPr>
          <p:cNvPr id="99335" name="Line 18"/>
          <p:cNvSpPr>
            <a:spLocks noChangeShapeType="1"/>
          </p:cNvSpPr>
          <p:nvPr/>
        </p:nvSpPr>
        <p:spPr bwMode="auto">
          <a:xfrm>
            <a:off x="127000" y="596900"/>
            <a:ext cx="7558088"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99336" name="Text Box 19"/>
          <p:cNvSpPr txBox="1">
            <a:spLocks noChangeArrowheads="1"/>
          </p:cNvSpPr>
          <p:nvPr/>
        </p:nvSpPr>
        <p:spPr bwMode="auto">
          <a:xfrm>
            <a:off x="576263" y="358775"/>
            <a:ext cx="1989137"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100" b="1">
                <a:solidFill>
                  <a:srgbClr val="993300"/>
                </a:solidFill>
              </a:rPr>
              <a:t>Étude de cas</a:t>
            </a:r>
          </a:p>
        </p:txBody>
      </p:sp>
      <p:sp>
        <p:nvSpPr>
          <p:cNvPr id="99337" name="Text Box 12"/>
          <p:cNvSpPr txBox="1">
            <a:spLocks noChangeArrowheads="1"/>
          </p:cNvSpPr>
          <p:nvPr/>
        </p:nvSpPr>
        <p:spPr bwMode="auto">
          <a:xfrm>
            <a:off x="406400" y="5365750"/>
            <a:ext cx="47371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US" altLang="zh-CN" sz="1200">
                <a:latin typeface="Calibri" pitchFamily="34" charset="0"/>
                <a:ea typeface="SimSun" charset="-122"/>
              </a:rPr>
              <a:t>Source: TEEB, 2009</a:t>
            </a:r>
            <a:endParaRPr lang="en-US" sz="1200">
              <a:latin typeface="Calibri" pitchFamily="34" charset="0"/>
            </a:endParaRPr>
          </a:p>
        </p:txBody>
      </p:sp>
      <p:sp>
        <p:nvSpPr>
          <p:cNvPr id="99338" name="Text Box 12"/>
          <p:cNvSpPr txBox="1">
            <a:spLocks noChangeArrowheads="1"/>
          </p:cNvSpPr>
          <p:nvPr/>
        </p:nvSpPr>
        <p:spPr bwMode="auto">
          <a:xfrm rot="5400000">
            <a:off x="5553075" y="2759075"/>
            <a:ext cx="6094413" cy="519113"/>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
        <p:nvSpPr>
          <p:cNvPr id="99339"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3" action="ppaction://hlinksldjump"/>
              </a:rPr>
              <a:t>RETOUR AU PLAN LINÉAIRE</a:t>
            </a:r>
            <a:r>
              <a:rPr lang="en-US" sz="1400">
                <a:latin typeface="Calibri" pitchFamily="34" charset="0"/>
                <a:hlinkClick r:id="rId3" action="ppaction://hlinksldjump"/>
              </a:rPr>
              <a:t> </a:t>
            </a:r>
            <a:endParaRPr lang="en-US" sz="1400" b="1">
              <a:solidFill>
                <a:srgbClr val="545336"/>
              </a:solidFill>
              <a:latin typeface="Calibri" pitchFamily="34" charset="0"/>
            </a:endParaRPr>
          </a:p>
        </p:txBody>
      </p:sp>
      <p:sp>
        <p:nvSpPr>
          <p:cNvPr id="99340"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4" action="ppaction://hlinksldjump"/>
              </a:rPr>
              <a:t>RETOUR AU PLAN SYSTÉMIQUE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99341" name="Text Box 19"/>
          <p:cNvSpPr txBox="1">
            <a:spLocks noChangeArrowheads="1"/>
          </p:cNvSpPr>
          <p:nvPr/>
        </p:nvSpPr>
        <p:spPr bwMode="auto">
          <a:xfrm>
            <a:off x="2879725" y="0"/>
            <a:ext cx="3590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fr-FR" b="1">
                <a:solidFill>
                  <a:srgbClr val="CC3300"/>
                </a:solidFill>
                <a:latin typeface="Calibri" pitchFamily="34" charset="0"/>
              </a:rPr>
              <a:t>Cliquer pour plus d`études de cas</a:t>
            </a:r>
            <a:endParaRPr lang="en-US" b="1">
              <a:solidFill>
                <a:srgbClr val="CC3300"/>
              </a:solidFill>
              <a:latin typeface="Calibri" pitchFamily="34" charset="0"/>
            </a:endParaRPr>
          </a:p>
        </p:txBody>
      </p:sp>
      <p:sp>
        <p:nvSpPr>
          <p:cNvPr id="99342" name="Text Box 20">
            <a:hlinkClick r:id="rId5" action="ppaction://hlinksldjump"/>
          </p:cNvPr>
          <p:cNvSpPr txBox="1">
            <a:spLocks noChangeArrowheads="1"/>
          </p:cNvSpPr>
          <p:nvPr/>
        </p:nvSpPr>
        <p:spPr bwMode="auto">
          <a:xfrm>
            <a:off x="4997450" y="263525"/>
            <a:ext cx="1392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b="1" u="sng">
                <a:solidFill>
                  <a:srgbClr val="CC3300"/>
                </a:solidFill>
                <a:latin typeface="Calibri" pitchFamily="34" charset="0"/>
              </a:rPr>
              <a:t>Suivant </a:t>
            </a:r>
            <a:r>
              <a:rPr lang="en-US" b="1" u="sng">
                <a:solidFill>
                  <a:srgbClr val="CC3300"/>
                </a:solidFill>
                <a:latin typeface="Calibri" pitchFamily="34" charset="0"/>
                <a:sym typeface="Wingdings" pitchFamily="2" charset="2"/>
              </a:rPr>
              <a:t></a:t>
            </a:r>
          </a:p>
        </p:txBody>
      </p:sp>
      <p:sp>
        <p:nvSpPr>
          <p:cNvPr id="99343" name="Text Box 21">
            <a:hlinkClick r:id="rId6" action="ppaction://hlinksldjump"/>
          </p:cNvPr>
          <p:cNvSpPr txBox="1">
            <a:spLocks noChangeArrowheads="1"/>
          </p:cNvSpPr>
          <p:nvPr/>
        </p:nvSpPr>
        <p:spPr bwMode="auto">
          <a:xfrm>
            <a:off x="3429000" y="261938"/>
            <a:ext cx="13604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b="1" u="sng">
                <a:solidFill>
                  <a:srgbClr val="CC3300"/>
                </a:solidFill>
                <a:latin typeface="Calibri" pitchFamily="34" charset="0"/>
                <a:sym typeface="Wingdings" pitchFamily="2" charset="2"/>
              </a:rPr>
              <a:t> </a:t>
            </a:r>
            <a:r>
              <a:rPr lang="en-US" b="1" u="sng">
                <a:solidFill>
                  <a:srgbClr val="CC3300"/>
                </a:solidFill>
                <a:latin typeface="Calibri" pitchFamily="34" charset="0"/>
              </a:rPr>
              <a:t>Retour</a:t>
            </a:r>
          </a:p>
        </p:txBody>
      </p:sp>
      <p:sp>
        <p:nvSpPr>
          <p:cNvPr id="99344" name="Text Box 22"/>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3/3</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6"/>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00355"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0356"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00357"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0358"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100359"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0360" name="Rectangle 9"/>
          <p:cNvSpPr>
            <a:spLocks noChangeArrowheads="1"/>
          </p:cNvSpPr>
          <p:nvPr/>
        </p:nvSpPr>
        <p:spPr bwMode="auto">
          <a:xfrm>
            <a:off x="1612900" y="1012825"/>
            <a:ext cx="7377113" cy="493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400" dirty="0">
                <a:latin typeface="Calibri" pitchFamily="34" charset="0"/>
              </a:rPr>
              <a:t>Accroître la </a:t>
            </a:r>
            <a:r>
              <a:rPr lang="fr-FR" sz="2400" u="sng" dirty="0">
                <a:latin typeface="Calibri" pitchFamily="34" charset="0"/>
              </a:rPr>
              <a:t>disponibilité des données sur les BSE </a:t>
            </a:r>
            <a:r>
              <a:rPr lang="fr-FR" sz="2400" dirty="0">
                <a:latin typeface="Calibri" pitchFamily="34" charset="0"/>
              </a:rPr>
              <a:t>et les mesures de suivi pour leur évaluation;</a:t>
            </a:r>
          </a:p>
          <a:p>
            <a:pPr algn="l">
              <a:buFont typeface="Wingdings" pitchFamily="2" charset="2"/>
              <a:buChar char="§"/>
            </a:pPr>
            <a:r>
              <a:rPr lang="fr-FR" sz="2400" u="sng" dirty="0">
                <a:latin typeface="Calibri" pitchFamily="34" charset="0"/>
              </a:rPr>
              <a:t>Renforcer les connaissances sur les BSE </a:t>
            </a:r>
            <a:r>
              <a:rPr lang="fr-FR" sz="2400" dirty="0">
                <a:latin typeface="Calibri" pitchFamily="34" charset="0"/>
              </a:rPr>
              <a:t>afin d’améliorer l'argumentation en matière de politique;</a:t>
            </a:r>
          </a:p>
          <a:p>
            <a:pPr algn="l">
              <a:buFont typeface="Wingdings" pitchFamily="2" charset="2"/>
              <a:buChar char="§"/>
            </a:pPr>
            <a:r>
              <a:rPr lang="fr-FR" sz="2400" dirty="0">
                <a:latin typeface="Calibri" pitchFamily="34" charset="0"/>
              </a:rPr>
              <a:t>Identifier les </a:t>
            </a:r>
            <a:r>
              <a:rPr lang="fr-FR" sz="2400" u="sng" dirty="0">
                <a:latin typeface="Calibri" pitchFamily="34" charset="0"/>
              </a:rPr>
              <a:t>allocations budgétaires optimales à l'environnement </a:t>
            </a:r>
            <a:r>
              <a:rPr lang="fr-FR" sz="2400" dirty="0">
                <a:latin typeface="Calibri" pitchFamily="34" charset="0"/>
              </a:rPr>
              <a:t>avec des initiatives ayant des avantages concrets aux secteurs socio-économiques;</a:t>
            </a:r>
          </a:p>
          <a:p>
            <a:pPr algn="l">
              <a:buFont typeface="Wingdings" pitchFamily="2" charset="2"/>
              <a:buChar char="§"/>
            </a:pPr>
            <a:r>
              <a:rPr lang="fr-FR" sz="2400" dirty="0">
                <a:latin typeface="Calibri" pitchFamily="34" charset="0"/>
              </a:rPr>
              <a:t>Permettre aux </a:t>
            </a:r>
            <a:r>
              <a:rPr lang="fr-FR" sz="2400" dirty="0" smtClean="0">
                <a:latin typeface="Calibri" pitchFamily="34" charset="0"/>
              </a:rPr>
              <a:t>bailleurs de fonds </a:t>
            </a:r>
            <a:r>
              <a:rPr lang="fr-FR" sz="2400" u="sng" dirty="0" smtClean="0">
                <a:latin typeface="Calibri" pitchFamily="34" charset="0"/>
              </a:rPr>
              <a:t>d'évaluer </a:t>
            </a:r>
            <a:r>
              <a:rPr lang="fr-FR" sz="2400" u="sng" dirty="0">
                <a:latin typeface="Calibri" pitchFamily="34" charset="0"/>
              </a:rPr>
              <a:t>les progrès concernant les stratégies de développement</a:t>
            </a:r>
            <a:r>
              <a:rPr lang="fr-FR" sz="2400" dirty="0">
                <a:latin typeface="Calibri" pitchFamily="34" charset="0"/>
              </a:rPr>
              <a:t> en mettant l'accent sur ​​les contributions des BSE à la réduction de la pauvreté;</a:t>
            </a:r>
          </a:p>
          <a:p>
            <a:pPr algn="l">
              <a:buFont typeface="Wingdings" pitchFamily="2" charset="2"/>
              <a:buChar char="§"/>
            </a:pPr>
            <a:r>
              <a:rPr lang="fr-FR" sz="2400" dirty="0">
                <a:latin typeface="Calibri" pitchFamily="34" charset="0"/>
              </a:rPr>
              <a:t>Consolider et </a:t>
            </a:r>
            <a:r>
              <a:rPr lang="fr-FR" sz="2400" u="sng" dirty="0">
                <a:latin typeface="Calibri" pitchFamily="34" charset="0"/>
              </a:rPr>
              <a:t>évaluer systématiquement l'efficacité, l'efficience et l'équité des dépenses vertes</a:t>
            </a:r>
            <a:r>
              <a:rPr lang="fr-FR" sz="2400" dirty="0">
                <a:latin typeface="Calibri" pitchFamily="34" charset="0"/>
              </a:rPr>
              <a:t>.</a:t>
            </a:r>
          </a:p>
          <a:p>
            <a:pPr algn="l"/>
            <a:endParaRPr lang="en-US" sz="2000" dirty="0">
              <a:latin typeface="Calibri" pitchFamily="34" charset="0"/>
            </a:endParaRPr>
          </a:p>
        </p:txBody>
      </p:sp>
      <p:sp>
        <p:nvSpPr>
          <p:cNvPr id="100361" name="Text Box 11"/>
          <p:cNvSpPr txBox="1">
            <a:spLocks noChangeArrowheads="1"/>
          </p:cNvSpPr>
          <p:nvPr/>
        </p:nvSpPr>
        <p:spPr bwMode="auto">
          <a:xfrm>
            <a:off x="2252663" y="227013"/>
            <a:ext cx="6469062"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000" b="1">
                <a:solidFill>
                  <a:srgbClr val="993300"/>
                </a:solidFill>
              </a:rPr>
              <a:t>Gestion adaptative et renforcement des connaissances</a:t>
            </a:r>
          </a:p>
        </p:txBody>
      </p:sp>
      <p:sp>
        <p:nvSpPr>
          <p:cNvPr id="100362"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00363"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100364" name="Text Box 2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1/2</a:t>
            </a:r>
          </a:p>
        </p:txBody>
      </p:sp>
      <p:sp>
        <p:nvSpPr>
          <p:cNvPr id="100365" name="Text Box 12"/>
          <p:cNvSpPr txBox="1">
            <a:spLocks noChangeArrowheads="1"/>
          </p:cNvSpPr>
          <p:nvPr/>
        </p:nvSpPr>
        <p:spPr bwMode="auto">
          <a:xfrm rot="-5400000">
            <a:off x="-2465388" y="2767013"/>
            <a:ext cx="6107113" cy="519112"/>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16"/>
          <p:cNvSpPr>
            <a:spLocks noChangeArrowheads="1"/>
          </p:cNvSpPr>
          <p:nvPr/>
        </p:nvSpPr>
        <p:spPr bwMode="auto">
          <a:xfrm>
            <a:off x="-12700" y="-26988"/>
            <a:ext cx="1292225" cy="6124576"/>
          </a:xfrm>
          <a:prstGeom prst="rect">
            <a:avLst/>
          </a:prstGeom>
          <a:solidFill>
            <a:srgbClr val="B0AF87"/>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CA"/>
          </a:p>
        </p:txBody>
      </p:sp>
      <p:sp>
        <p:nvSpPr>
          <p:cNvPr id="101379" name="Line 15"/>
          <p:cNvSpPr>
            <a:spLocks noChangeShapeType="1"/>
          </p:cNvSpPr>
          <p:nvPr/>
        </p:nvSpPr>
        <p:spPr bwMode="auto">
          <a:xfrm>
            <a:off x="1978025" y="644525"/>
            <a:ext cx="6829425"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1380" name="Oval 3"/>
          <p:cNvSpPr>
            <a:spLocks noChangeArrowheads="1"/>
          </p:cNvSpPr>
          <p:nvPr/>
        </p:nvSpPr>
        <p:spPr bwMode="auto">
          <a:xfrm>
            <a:off x="1606550" y="504825"/>
            <a:ext cx="323850" cy="287338"/>
          </a:xfrm>
          <a:prstGeom prst="ellipse">
            <a:avLst/>
          </a:prstGeom>
          <a:noFill/>
          <a:ln w="9525" algn="in">
            <a:solidFill>
              <a:srgbClr val="808080"/>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01381" name="Line 4"/>
          <p:cNvSpPr>
            <a:spLocks noChangeShapeType="1"/>
          </p:cNvSpPr>
          <p:nvPr/>
        </p:nvSpPr>
        <p:spPr bwMode="auto">
          <a:xfrm>
            <a:off x="1298575" y="0"/>
            <a:ext cx="14288" cy="6080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1382" name="Line 6"/>
          <p:cNvSpPr>
            <a:spLocks noChangeShapeType="1"/>
          </p:cNvSpPr>
          <p:nvPr/>
        </p:nvSpPr>
        <p:spPr bwMode="auto">
          <a:xfrm flipV="1">
            <a:off x="0" y="6121400"/>
            <a:ext cx="9144000" cy="0"/>
          </a:xfrm>
          <a:prstGeom prst="line">
            <a:avLst/>
          </a:prstGeom>
          <a:noFill/>
          <a:ln w="9525" algn="ctr">
            <a:solidFill>
              <a:srgbClr val="999966"/>
            </a:solidFill>
            <a:round/>
            <a:headEnd/>
            <a:tailEnd/>
          </a:ln>
          <a:extLst>
            <a:ext uri="{909E8E84-426E-40DD-AFC4-6F175D3DCCD1}">
              <a14:hiddenFill xmlns:a14="http://schemas.microsoft.com/office/drawing/2010/main">
                <a:noFill/>
              </a14:hiddenFill>
            </a:ext>
          </a:extLst>
        </p:spPr>
        <p:txBody>
          <a:bodyPr lIns="36576" tIns="36576" rIns="36576" bIns="36576"/>
          <a:lstStyle/>
          <a:p>
            <a:endParaRPr lang="fr-CA"/>
          </a:p>
        </p:txBody>
      </p:sp>
      <p:pic>
        <p:nvPicPr>
          <p:cNvPr id="101383" name="Picture 9" descr="MCj039772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77988" y="546100"/>
            <a:ext cx="1984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pic>
      <p:sp>
        <p:nvSpPr>
          <p:cNvPr id="101384" name="Rectangle 9"/>
          <p:cNvSpPr>
            <a:spLocks noChangeArrowheads="1"/>
          </p:cNvSpPr>
          <p:nvPr/>
        </p:nvSpPr>
        <p:spPr bwMode="auto">
          <a:xfrm>
            <a:off x="1612900" y="1012825"/>
            <a:ext cx="7377113"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l">
              <a:buFont typeface="Wingdings" pitchFamily="2" charset="2"/>
              <a:buChar char="§"/>
            </a:pPr>
            <a:r>
              <a:rPr lang="fr-FR" sz="2400" dirty="0">
                <a:latin typeface="Calibri" pitchFamily="34" charset="0"/>
              </a:rPr>
              <a:t> Améliorer la </a:t>
            </a:r>
            <a:r>
              <a:rPr lang="fr-FR" sz="2400" u="sng" dirty="0">
                <a:latin typeface="Calibri" pitchFamily="34" charset="0"/>
              </a:rPr>
              <a:t>capacité de retracer les dépenses environnementales</a:t>
            </a:r>
            <a:r>
              <a:rPr lang="fr-FR" sz="2400" dirty="0">
                <a:latin typeface="Calibri" pitchFamily="34" charset="0"/>
              </a:rPr>
              <a:t>;</a:t>
            </a:r>
          </a:p>
          <a:p>
            <a:pPr algn="l">
              <a:buFont typeface="Wingdings" pitchFamily="2" charset="2"/>
              <a:buChar char="§"/>
            </a:pPr>
            <a:r>
              <a:rPr lang="fr-FR" sz="2400" dirty="0">
                <a:latin typeface="Calibri" pitchFamily="34" charset="0"/>
              </a:rPr>
              <a:t>  Accroître les possibilités d'allocation budgétaire à l'environnement et ce à travers un </a:t>
            </a:r>
            <a:r>
              <a:rPr lang="fr-FR" sz="2400" u="sng" dirty="0">
                <a:latin typeface="Calibri" pitchFamily="34" charset="0"/>
              </a:rPr>
              <a:t>processus budgétaire plus transparent</a:t>
            </a:r>
            <a:r>
              <a:rPr lang="fr-FR" sz="2400" dirty="0">
                <a:latin typeface="Calibri" pitchFamily="34" charset="0"/>
              </a:rPr>
              <a:t>;</a:t>
            </a:r>
          </a:p>
          <a:p>
            <a:pPr algn="l">
              <a:buFont typeface="Wingdings" pitchFamily="2" charset="2"/>
              <a:buChar char="§"/>
            </a:pPr>
            <a:r>
              <a:rPr lang="fr-FR" sz="2400" dirty="0">
                <a:latin typeface="Calibri" pitchFamily="34" charset="0"/>
              </a:rPr>
              <a:t>  Présenter les </a:t>
            </a:r>
            <a:r>
              <a:rPr lang="fr-FR" sz="2400" u="sng" dirty="0">
                <a:latin typeface="Calibri" pitchFamily="34" charset="0"/>
              </a:rPr>
              <a:t>données liées aux BSE sous une forme accessible</a:t>
            </a:r>
            <a:r>
              <a:rPr lang="fr-FR" sz="2400" dirty="0">
                <a:latin typeface="Calibri" pitchFamily="34" charset="0"/>
              </a:rPr>
              <a:t> qui puisse être utile aux responsables de la planification;</a:t>
            </a:r>
          </a:p>
          <a:p>
            <a:pPr algn="l">
              <a:buFont typeface="Wingdings" pitchFamily="2" charset="2"/>
              <a:buChar char="§"/>
            </a:pPr>
            <a:r>
              <a:rPr lang="fr-FR" sz="2400" dirty="0">
                <a:latin typeface="Calibri" pitchFamily="34" charset="0"/>
              </a:rPr>
              <a:t>  Développer et </a:t>
            </a:r>
            <a:r>
              <a:rPr lang="fr-FR" sz="2400" u="sng" dirty="0">
                <a:latin typeface="Calibri" pitchFamily="34" charset="0"/>
              </a:rPr>
              <a:t>partager les </a:t>
            </a:r>
            <a:r>
              <a:rPr lang="fr-FR" sz="2400" dirty="0">
                <a:latin typeface="Calibri" pitchFamily="34" charset="0"/>
              </a:rPr>
              <a:t>nouveaux instruments concernant la </a:t>
            </a:r>
            <a:r>
              <a:rPr lang="fr-FR" sz="2400" u="sng" dirty="0">
                <a:latin typeface="Calibri" pitchFamily="34" charset="0"/>
              </a:rPr>
              <a:t>connaissance des BSE </a:t>
            </a:r>
            <a:r>
              <a:rPr lang="fr-FR" sz="2400" dirty="0">
                <a:latin typeface="Calibri" pitchFamily="34" charset="0"/>
              </a:rPr>
              <a:t>;</a:t>
            </a:r>
          </a:p>
          <a:p>
            <a:pPr algn="l">
              <a:buFont typeface="Wingdings" pitchFamily="2" charset="2"/>
              <a:buChar char="§"/>
            </a:pPr>
            <a:r>
              <a:rPr lang="fr-FR" sz="2400" dirty="0">
                <a:latin typeface="Calibri" pitchFamily="34" charset="0"/>
              </a:rPr>
              <a:t>  Promouvoir la </a:t>
            </a:r>
            <a:r>
              <a:rPr lang="fr-FR" sz="2400" u="sng" dirty="0">
                <a:latin typeface="Calibri" pitchFamily="34" charset="0"/>
              </a:rPr>
              <a:t>coopération technique et scientifique </a:t>
            </a:r>
            <a:r>
              <a:rPr lang="fr-FR" sz="2400" dirty="0">
                <a:latin typeface="Calibri" pitchFamily="34" charset="0"/>
              </a:rPr>
              <a:t>par rapport au BSE.</a:t>
            </a:r>
            <a:endParaRPr lang="en-US" sz="2400" dirty="0">
              <a:latin typeface="Calibri" pitchFamily="34" charset="0"/>
            </a:endParaRPr>
          </a:p>
        </p:txBody>
      </p:sp>
      <p:sp>
        <p:nvSpPr>
          <p:cNvPr id="101385" name="Text Box 11"/>
          <p:cNvSpPr txBox="1">
            <a:spLocks noChangeArrowheads="1"/>
          </p:cNvSpPr>
          <p:nvPr/>
        </p:nvSpPr>
        <p:spPr bwMode="auto">
          <a:xfrm>
            <a:off x="2252663" y="227013"/>
            <a:ext cx="6469062" cy="568325"/>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20000"/>
              </a:lnSpc>
            </a:pPr>
            <a:r>
              <a:rPr lang="fr-FR" sz="2000" b="1">
                <a:solidFill>
                  <a:srgbClr val="993300"/>
                </a:solidFill>
              </a:rPr>
              <a:t>Gestion adaptative et renforcement des connaissances (suite)</a:t>
            </a:r>
          </a:p>
        </p:txBody>
      </p:sp>
      <p:sp>
        <p:nvSpPr>
          <p:cNvPr id="101386" name="Text Box 6"/>
          <p:cNvSpPr txBox="1">
            <a:spLocks noChangeArrowheads="1"/>
          </p:cNvSpPr>
          <p:nvPr/>
        </p:nvSpPr>
        <p:spPr bwMode="auto">
          <a:xfrm>
            <a:off x="169863" y="6481763"/>
            <a:ext cx="3627437"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4" action="ppaction://hlinksldjump"/>
              </a:rPr>
              <a:t>RETOUR AU PLAN LINÉAIRE</a:t>
            </a:r>
            <a:r>
              <a:rPr lang="en-US" sz="1400">
                <a:latin typeface="Calibri" pitchFamily="34" charset="0"/>
                <a:hlinkClick r:id="rId4" action="ppaction://hlinksldjump"/>
              </a:rPr>
              <a:t> </a:t>
            </a:r>
            <a:endParaRPr lang="en-US" sz="1400" b="1">
              <a:solidFill>
                <a:srgbClr val="545336"/>
              </a:solidFill>
              <a:latin typeface="Calibri" pitchFamily="34" charset="0"/>
            </a:endParaRPr>
          </a:p>
        </p:txBody>
      </p:sp>
      <p:sp>
        <p:nvSpPr>
          <p:cNvPr id="101387" name="Text Box 6"/>
          <p:cNvSpPr txBox="1">
            <a:spLocks noChangeArrowheads="1"/>
          </p:cNvSpPr>
          <p:nvPr/>
        </p:nvSpPr>
        <p:spPr bwMode="auto">
          <a:xfrm>
            <a:off x="4997450" y="6481763"/>
            <a:ext cx="403225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5" action="ppaction://hlinksldjump"/>
              </a:rPr>
              <a:t>RETOUR AU PLAN SYSTÉMIQUE</a:t>
            </a:r>
            <a:r>
              <a:rPr lang="en-US" sz="1400">
                <a:latin typeface="Calibri" pitchFamily="34" charset="0"/>
                <a:hlinkClick r:id="rId5" action="ppaction://hlinksldjump"/>
              </a:rPr>
              <a:t> </a:t>
            </a:r>
            <a:endParaRPr lang="en-US" sz="1400" b="1">
              <a:solidFill>
                <a:srgbClr val="545336"/>
              </a:solidFill>
              <a:latin typeface="Calibri" pitchFamily="34" charset="0"/>
            </a:endParaRPr>
          </a:p>
        </p:txBody>
      </p:sp>
      <p:sp>
        <p:nvSpPr>
          <p:cNvPr id="101388" name="Text Box 20"/>
          <p:cNvSpPr txBox="1">
            <a:spLocks noChangeArrowheads="1"/>
          </p:cNvSpPr>
          <p:nvPr/>
        </p:nvSpPr>
        <p:spPr bwMode="auto">
          <a:xfrm>
            <a:off x="3860800" y="6491288"/>
            <a:ext cx="1422400" cy="366712"/>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latin typeface="Calibri" pitchFamily="34" charset="0"/>
              </a:rPr>
              <a:t>Diapo 2/2</a:t>
            </a:r>
          </a:p>
        </p:txBody>
      </p:sp>
      <p:sp>
        <p:nvSpPr>
          <p:cNvPr id="101389" name="Text Box 12"/>
          <p:cNvSpPr txBox="1">
            <a:spLocks noChangeArrowheads="1"/>
          </p:cNvSpPr>
          <p:nvPr/>
        </p:nvSpPr>
        <p:spPr bwMode="auto">
          <a:xfrm rot="-5400000">
            <a:off x="-2465388" y="2767013"/>
            <a:ext cx="6107113" cy="519112"/>
          </a:xfrm>
          <a:prstGeom prst="rect">
            <a:avLst/>
          </a:prstGeom>
          <a:solidFill>
            <a:srgbClr val="6699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b="1">
                <a:solidFill>
                  <a:schemeClr val="bg1"/>
                </a:solidFill>
              </a:rPr>
              <a:t>Gestion adaptative et renforcement des connaissances</a:t>
            </a:r>
            <a:endParaRPr lang="en-US" b="1">
              <a:solidFill>
                <a:schemeClr val="bg1"/>
              </a:solidFill>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02" name="Group 322"/>
          <p:cNvGrpSpPr>
            <a:grpSpLocks/>
          </p:cNvGrpSpPr>
          <p:nvPr/>
        </p:nvGrpSpPr>
        <p:grpSpPr bwMode="auto">
          <a:xfrm>
            <a:off x="25400" y="5902325"/>
            <a:ext cx="457200" cy="304800"/>
            <a:chOff x="16" y="3718"/>
            <a:chExt cx="288" cy="192"/>
          </a:xfrm>
        </p:grpSpPr>
        <p:sp>
          <p:nvSpPr>
            <p:cNvPr id="102672" name="Oval 2">
              <a:hlinkClick r:id="rId3" action="ppaction://hlinkfile" tooltip="Monitoring"/>
            </p:cNvPr>
            <p:cNvSpPr>
              <a:spLocks noChangeArrowheads="1"/>
            </p:cNvSpPr>
            <p:nvPr/>
          </p:nvSpPr>
          <p:spPr bwMode="auto">
            <a:xfrm>
              <a:off x="16" y="3718"/>
              <a:ext cx="288" cy="192"/>
            </a:xfrm>
            <a:prstGeom prst="ellipse">
              <a:avLst/>
            </a:prstGeom>
            <a:solidFill>
              <a:srgbClr val="CCFF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673" name="Group 3"/>
            <p:cNvGrpSpPr>
              <a:grpSpLocks noChangeAspect="1"/>
            </p:cNvGrpSpPr>
            <p:nvPr/>
          </p:nvGrpSpPr>
          <p:grpSpPr bwMode="auto">
            <a:xfrm>
              <a:off x="63" y="3740"/>
              <a:ext cx="184" cy="155"/>
              <a:chOff x="2727" y="519"/>
              <a:chExt cx="346" cy="290"/>
            </a:xfrm>
          </p:grpSpPr>
          <p:sp>
            <p:nvSpPr>
              <p:cNvPr id="102674" name="Freeform 4"/>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75" name="Freeform 5"/>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76" name="Freeform 6"/>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77" name="Freeform 7"/>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78" name="Freeform 8"/>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79" name="Freeform 9"/>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80" name="Freeform 10"/>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81" name="Freeform 11"/>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82" name="Freeform 12"/>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83" name="Freeform 13"/>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sp>
        <p:nvSpPr>
          <p:cNvPr id="102403" name="Line 15"/>
          <p:cNvSpPr>
            <a:spLocks noChangeShapeType="1"/>
          </p:cNvSpPr>
          <p:nvPr/>
        </p:nvSpPr>
        <p:spPr bwMode="auto">
          <a:xfrm>
            <a:off x="835025" y="415925"/>
            <a:ext cx="8291513" cy="0"/>
          </a:xfrm>
          <a:prstGeom prst="line">
            <a:avLst/>
          </a:prstGeom>
          <a:noFill/>
          <a:ln w="9525">
            <a:solidFill>
              <a:srgbClr val="808080"/>
            </a:solidFill>
            <a:round/>
            <a:headEnd/>
            <a:tailEnd/>
          </a:ln>
          <a:extLst>
            <a:ext uri="{909E8E84-426E-40DD-AFC4-6F175D3DCCD1}">
              <a14:hiddenFill xmlns:a14="http://schemas.microsoft.com/office/drawing/2010/main">
                <a:noFill/>
              </a14:hiddenFill>
            </a:ext>
          </a:extLst>
        </p:spPr>
        <p:txBody>
          <a:bodyPr/>
          <a:lstStyle/>
          <a:p>
            <a:endParaRPr lang="fr-CA"/>
          </a:p>
        </p:txBody>
      </p:sp>
      <p:sp>
        <p:nvSpPr>
          <p:cNvPr id="102404" name="Text Box 11"/>
          <p:cNvSpPr txBox="1">
            <a:spLocks noChangeArrowheads="1"/>
          </p:cNvSpPr>
          <p:nvPr/>
        </p:nvSpPr>
        <p:spPr bwMode="auto">
          <a:xfrm>
            <a:off x="2592388" y="142875"/>
            <a:ext cx="4329112" cy="495300"/>
          </a:xfrm>
          <a:prstGeom prst="rect">
            <a:avLst/>
          </a:prstGeom>
          <a:solidFill>
            <a:schemeClr val="bg1"/>
          </a:solidFill>
          <a:ln w="9525" algn="in">
            <a:solidFill>
              <a:schemeClr val="bg1"/>
            </a:solidFill>
            <a:miter lim="800000"/>
            <a:headEnd/>
            <a:tailEnd/>
          </a:ln>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lnSpc>
                <a:spcPct val="120000"/>
              </a:lnSpc>
            </a:pPr>
            <a:r>
              <a:rPr lang="en-US" sz="2400" b="1" dirty="0" smtClean="0">
                <a:solidFill>
                  <a:srgbClr val="993300"/>
                </a:solidFill>
              </a:rPr>
              <a:t>Lectures BSE</a:t>
            </a:r>
            <a:endParaRPr lang="en-US" sz="2400" b="1" dirty="0">
              <a:solidFill>
                <a:srgbClr val="993300"/>
              </a:solidFill>
            </a:endParaRPr>
          </a:p>
        </p:txBody>
      </p:sp>
      <p:sp>
        <p:nvSpPr>
          <p:cNvPr id="102405" name="Oval 7"/>
          <p:cNvSpPr>
            <a:spLocks noChangeArrowheads="1"/>
          </p:cNvSpPr>
          <p:nvPr/>
        </p:nvSpPr>
        <p:spPr bwMode="auto">
          <a:xfrm>
            <a:off x="476250" y="250825"/>
            <a:ext cx="323850" cy="287338"/>
          </a:xfrm>
          <a:prstGeom prst="ellipse">
            <a:avLst/>
          </a:prstGeom>
          <a:noFill/>
          <a:ln w="9525" algn="in">
            <a:solidFill>
              <a:srgbClr val="545336"/>
            </a:solidFill>
            <a:round/>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p>
            <a:endParaRPr lang="en-CA"/>
          </a:p>
        </p:txBody>
      </p:sp>
      <p:sp>
        <p:nvSpPr>
          <p:cNvPr id="102406" name="Text Box 8"/>
          <p:cNvSpPr txBox="1">
            <a:spLocks noChangeArrowheads="1"/>
          </p:cNvSpPr>
          <p:nvPr/>
        </p:nvSpPr>
        <p:spPr bwMode="auto">
          <a:xfrm>
            <a:off x="479425" y="193675"/>
            <a:ext cx="360363"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en-CA" sz="2100">
                <a:solidFill>
                  <a:srgbClr val="545336"/>
                </a:solidFill>
                <a:sym typeface="Wingdings 2" pitchFamily="18" charset="2"/>
              </a:rPr>
              <a:t></a:t>
            </a:r>
            <a:r>
              <a:rPr lang="en-US"/>
              <a:t> </a:t>
            </a:r>
          </a:p>
        </p:txBody>
      </p:sp>
      <p:sp>
        <p:nvSpPr>
          <p:cNvPr id="102407" name="Oval 38">
            <a:hlinkClick r:id="rId4" action="ppaction://hlinkfile" tooltip="EGS Assessment and Valuation"/>
          </p:cNvPr>
          <p:cNvSpPr>
            <a:spLocks noChangeArrowheads="1"/>
          </p:cNvSpPr>
          <p:nvPr/>
        </p:nvSpPr>
        <p:spPr bwMode="auto">
          <a:xfrm>
            <a:off x="4883150" y="812800"/>
            <a:ext cx="457200" cy="304800"/>
          </a:xfrm>
          <a:prstGeom prst="ellipse">
            <a:avLst/>
          </a:pr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408" name="Group 39"/>
          <p:cNvGrpSpPr>
            <a:grpSpLocks noChangeAspect="1"/>
          </p:cNvGrpSpPr>
          <p:nvPr/>
        </p:nvGrpSpPr>
        <p:grpSpPr bwMode="auto">
          <a:xfrm>
            <a:off x="4957763" y="847725"/>
            <a:ext cx="292100" cy="246063"/>
            <a:chOff x="2727" y="519"/>
            <a:chExt cx="346" cy="290"/>
          </a:xfrm>
        </p:grpSpPr>
        <p:sp>
          <p:nvSpPr>
            <p:cNvPr id="102662" name="Freeform 40"/>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3" name="Freeform 41"/>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4" name="Freeform 42"/>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5" name="Freeform 43"/>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6" name="Freeform 44"/>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7" name="Freeform 45"/>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8" name="Freeform 46"/>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9" name="Freeform 47"/>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70" name="Freeform 48"/>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71" name="Freeform 49"/>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nvGrpSpPr>
          <p:cNvPr id="102409" name="Group 338"/>
          <p:cNvGrpSpPr>
            <a:grpSpLocks/>
          </p:cNvGrpSpPr>
          <p:nvPr/>
        </p:nvGrpSpPr>
        <p:grpSpPr bwMode="auto">
          <a:xfrm>
            <a:off x="6992938" y="608013"/>
            <a:ext cx="457200" cy="304800"/>
            <a:chOff x="4405" y="472"/>
            <a:chExt cx="288" cy="192"/>
          </a:xfrm>
        </p:grpSpPr>
        <p:sp>
          <p:nvSpPr>
            <p:cNvPr id="102650" name="Oval 74">
              <a:hlinkClick r:id="rId5" action="ppaction://hlinkfile" tooltip="Environmental Fiscal Reform"/>
            </p:cNvPr>
            <p:cNvSpPr>
              <a:spLocks noChangeArrowheads="1"/>
            </p:cNvSpPr>
            <p:nvPr/>
          </p:nvSpPr>
          <p:spPr bwMode="auto">
            <a:xfrm>
              <a:off x="4405" y="472"/>
              <a:ext cx="288" cy="192"/>
            </a:xfrm>
            <a:prstGeom prst="ellipse">
              <a:avLst/>
            </a:prstGeom>
            <a:solidFill>
              <a:srgbClr val="99E7F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651" name="Group 75"/>
            <p:cNvGrpSpPr>
              <a:grpSpLocks noChangeAspect="1"/>
            </p:cNvGrpSpPr>
            <p:nvPr/>
          </p:nvGrpSpPr>
          <p:grpSpPr bwMode="auto">
            <a:xfrm>
              <a:off x="4452" y="494"/>
              <a:ext cx="184" cy="155"/>
              <a:chOff x="2727" y="519"/>
              <a:chExt cx="346" cy="290"/>
            </a:xfrm>
          </p:grpSpPr>
          <p:sp>
            <p:nvSpPr>
              <p:cNvPr id="102652" name="Freeform 76"/>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53" name="Freeform 77"/>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54" name="Freeform 78"/>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55" name="Freeform 79"/>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56" name="Freeform 80"/>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57" name="Freeform 81"/>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58" name="Freeform 82"/>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59" name="Freeform 83"/>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0" name="Freeform 84"/>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61" name="Freeform 85"/>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0" name="Group 336"/>
          <p:cNvGrpSpPr>
            <a:grpSpLocks/>
          </p:cNvGrpSpPr>
          <p:nvPr/>
        </p:nvGrpSpPr>
        <p:grpSpPr bwMode="auto">
          <a:xfrm>
            <a:off x="7542213" y="608013"/>
            <a:ext cx="457200" cy="304800"/>
            <a:chOff x="4751" y="472"/>
            <a:chExt cx="288" cy="192"/>
          </a:xfrm>
        </p:grpSpPr>
        <p:sp>
          <p:nvSpPr>
            <p:cNvPr id="102638" name="Oval 86">
              <a:hlinkClick r:id="rId6" action="ppaction://hlinkfile" tooltip="MTEF"/>
            </p:cNvPr>
            <p:cNvSpPr>
              <a:spLocks noChangeArrowheads="1"/>
            </p:cNvSpPr>
            <p:nvPr/>
          </p:nvSpPr>
          <p:spPr bwMode="auto">
            <a:xfrm>
              <a:off x="4751" y="472"/>
              <a:ext cx="288" cy="192"/>
            </a:xfrm>
            <a:prstGeom prst="ellipse">
              <a:avLst/>
            </a:prstGeom>
            <a:solidFill>
              <a:srgbClr val="99E7F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639" name="Group 87"/>
            <p:cNvGrpSpPr>
              <a:grpSpLocks noChangeAspect="1"/>
            </p:cNvGrpSpPr>
            <p:nvPr/>
          </p:nvGrpSpPr>
          <p:grpSpPr bwMode="auto">
            <a:xfrm>
              <a:off x="4798" y="494"/>
              <a:ext cx="184" cy="155"/>
              <a:chOff x="2727" y="519"/>
              <a:chExt cx="346" cy="290"/>
            </a:xfrm>
          </p:grpSpPr>
          <p:sp>
            <p:nvSpPr>
              <p:cNvPr id="102640" name="Freeform 88"/>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1" name="Freeform 89"/>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2" name="Freeform 90"/>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3" name="Freeform 91"/>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4" name="Freeform 92"/>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5" name="Freeform 93"/>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6" name="Freeform 94"/>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7" name="Freeform 95"/>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8" name="Freeform 96"/>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49" name="Freeform 97"/>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1" name="Group 337"/>
          <p:cNvGrpSpPr>
            <a:grpSpLocks/>
          </p:cNvGrpSpPr>
          <p:nvPr/>
        </p:nvGrpSpPr>
        <p:grpSpPr bwMode="auto">
          <a:xfrm>
            <a:off x="8093075" y="608013"/>
            <a:ext cx="457200" cy="304800"/>
            <a:chOff x="5098" y="472"/>
            <a:chExt cx="288" cy="192"/>
          </a:xfrm>
        </p:grpSpPr>
        <p:sp>
          <p:nvSpPr>
            <p:cNvPr id="102626" name="Oval 98">
              <a:hlinkClick r:id="rId7" action="ppaction://hlinkfile" tooltip="Payments for Ecosystem Services"/>
            </p:cNvPr>
            <p:cNvSpPr>
              <a:spLocks noChangeArrowheads="1"/>
            </p:cNvSpPr>
            <p:nvPr/>
          </p:nvSpPr>
          <p:spPr bwMode="auto">
            <a:xfrm>
              <a:off x="5098" y="472"/>
              <a:ext cx="288" cy="192"/>
            </a:xfrm>
            <a:prstGeom prst="ellipse">
              <a:avLst/>
            </a:prstGeom>
            <a:solidFill>
              <a:srgbClr val="99E7F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627" name="Group 99"/>
            <p:cNvGrpSpPr>
              <a:grpSpLocks noChangeAspect="1"/>
            </p:cNvGrpSpPr>
            <p:nvPr/>
          </p:nvGrpSpPr>
          <p:grpSpPr bwMode="auto">
            <a:xfrm>
              <a:off x="5154" y="494"/>
              <a:ext cx="184" cy="155"/>
              <a:chOff x="2727" y="519"/>
              <a:chExt cx="346" cy="290"/>
            </a:xfrm>
          </p:grpSpPr>
          <p:sp>
            <p:nvSpPr>
              <p:cNvPr id="102628" name="Freeform 100"/>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29" name="Freeform 101"/>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30" name="Freeform 102"/>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31" name="Freeform 103"/>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32" name="Freeform 104"/>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33" name="Freeform 105"/>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34" name="Freeform 106"/>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35" name="Freeform 107"/>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36" name="Freeform 108"/>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37" name="Freeform 109"/>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2" name="Group 111"/>
          <p:cNvGrpSpPr>
            <a:grpSpLocks/>
          </p:cNvGrpSpPr>
          <p:nvPr/>
        </p:nvGrpSpPr>
        <p:grpSpPr bwMode="auto">
          <a:xfrm>
            <a:off x="7554913" y="6524625"/>
            <a:ext cx="457200" cy="304800"/>
            <a:chOff x="2923" y="4110"/>
            <a:chExt cx="288" cy="192"/>
          </a:xfrm>
        </p:grpSpPr>
        <p:sp>
          <p:nvSpPr>
            <p:cNvPr id="102614" name="Oval 112">
              <a:hlinkClick r:id="rId8" action="ppaction://hlinkfile" tooltip="EGS and Development Sectors"/>
            </p:cNvPr>
            <p:cNvSpPr>
              <a:spLocks noChangeArrowheads="1"/>
            </p:cNvSpPr>
            <p:nvPr/>
          </p:nvSpPr>
          <p:spPr bwMode="auto">
            <a:xfrm>
              <a:off x="2923" y="4110"/>
              <a:ext cx="288" cy="192"/>
            </a:xfrm>
            <a:prstGeom prst="ellipse">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615" name="Group 113"/>
            <p:cNvGrpSpPr>
              <a:grpSpLocks noChangeAspect="1"/>
            </p:cNvGrpSpPr>
            <p:nvPr/>
          </p:nvGrpSpPr>
          <p:grpSpPr bwMode="auto">
            <a:xfrm>
              <a:off x="2970" y="4132"/>
              <a:ext cx="184" cy="155"/>
              <a:chOff x="2727" y="519"/>
              <a:chExt cx="346" cy="290"/>
            </a:xfrm>
          </p:grpSpPr>
          <p:sp>
            <p:nvSpPr>
              <p:cNvPr id="102616" name="Freeform 114"/>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17" name="Freeform 115"/>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18" name="Freeform 116"/>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19" name="Freeform 117"/>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20" name="Freeform 118"/>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21" name="Freeform 119"/>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22" name="Freeform 120"/>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23" name="Freeform 121"/>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24" name="Freeform 122"/>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25" name="Freeform 123"/>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3" name="Group 124"/>
          <p:cNvGrpSpPr>
            <a:grpSpLocks/>
          </p:cNvGrpSpPr>
          <p:nvPr/>
        </p:nvGrpSpPr>
        <p:grpSpPr bwMode="auto">
          <a:xfrm>
            <a:off x="8104188" y="6524625"/>
            <a:ext cx="457200" cy="304800"/>
            <a:chOff x="3269" y="4110"/>
            <a:chExt cx="288" cy="192"/>
          </a:xfrm>
        </p:grpSpPr>
        <p:sp>
          <p:nvSpPr>
            <p:cNvPr id="102602" name="Oval 125">
              <a:hlinkClick r:id="rId9" action="ppaction://hlinkfile" tooltip="EGS Cliamte Change and Natural Disasters"/>
            </p:cNvPr>
            <p:cNvSpPr>
              <a:spLocks noChangeArrowheads="1"/>
            </p:cNvSpPr>
            <p:nvPr/>
          </p:nvSpPr>
          <p:spPr bwMode="auto">
            <a:xfrm>
              <a:off x="3269" y="4110"/>
              <a:ext cx="288" cy="192"/>
            </a:xfrm>
            <a:prstGeom prst="ellipse">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603" name="Group 126"/>
            <p:cNvGrpSpPr>
              <a:grpSpLocks noChangeAspect="1"/>
            </p:cNvGrpSpPr>
            <p:nvPr/>
          </p:nvGrpSpPr>
          <p:grpSpPr bwMode="auto">
            <a:xfrm>
              <a:off x="3316" y="4132"/>
              <a:ext cx="184" cy="155"/>
              <a:chOff x="2727" y="519"/>
              <a:chExt cx="346" cy="290"/>
            </a:xfrm>
          </p:grpSpPr>
          <p:sp>
            <p:nvSpPr>
              <p:cNvPr id="102604" name="Freeform 127"/>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05" name="Freeform 128"/>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06" name="Freeform 129"/>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07" name="Freeform 130"/>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08" name="Freeform 131"/>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09" name="Freeform 132"/>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10" name="Freeform 133"/>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11" name="Freeform 134"/>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12" name="Freeform 135"/>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13" name="Freeform 136"/>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4" name="Group 137"/>
          <p:cNvGrpSpPr>
            <a:grpSpLocks/>
          </p:cNvGrpSpPr>
          <p:nvPr/>
        </p:nvGrpSpPr>
        <p:grpSpPr bwMode="auto">
          <a:xfrm>
            <a:off x="8655050" y="6524625"/>
            <a:ext cx="457200" cy="304800"/>
            <a:chOff x="3616" y="4110"/>
            <a:chExt cx="288" cy="192"/>
          </a:xfrm>
        </p:grpSpPr>
        <p:sp>
          <p:nvSpPr>
            <p:cNvPr id="102590" name="Oval 138">
              <a:hlinkClick r:id="rId10" action="ppaction://hlinkfile" tooltip="EGS and Poverty"/>
            </p:cNvPr>
            <p:cNvSpPr>
              <a:spLocks noChangeArrowheads="1"/>
            </p:cNvSpPr>
            <p:nvPr/>
          </p:nvSpPr>
          <p:spPr bwMode="auto">
            <a:xfrm>
              <a:off x="3616" y="4110"/>
              <a:ext cx="288" cy="192"/>
            </a:xfrm>
            <a:prstGeom prst="ellipse">
              <a:avLst/>
            </a:pr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591" name="Group 139"/>
            <p:cNvGrpSpPr>
              <a:grpSpLocks noChangeAspect="1"/>
            </p:cNvGrpSpPr>
            <p:nvPr/>
          </p:nvGrpSpPr>
          <p:grpSpPr bwMode="auto">
            <a:xfrm>
              <a:off x="3663" y="4132"/>
              <a:ext cx="184" cy="155"/>
              <a:chOff x="2727" y="519"/>
              <a:chExt cx="346" cy="290"/>
            </a:xfrm>
          </p:grpSpPr>
          <p:sp>
            <p:nvSpPr>
              <p:cNvPr id="102592" name="Freeform 140"/>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93" name="Freeform 141"/>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94" name="Freeform 142"/>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95" name="Freeform 143">
                <a:hlinkClick r:id="rId11" action="ppaction://hlinkfile" tooltip="EGS and Poverty"/>
              </p:cNvPr>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96" name="Freeform 144"/>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97" name="Freeform 145"/>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98" name="Freeform 146"/>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99" name="Freeform 147"/>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00" name="Freeform 148"/>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601" name="Freeform 149"/>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5" name="Group 342"/>
          <p:cNvGrpSpPr>
            <a:grpSpLocks/>
          </p:cNvGrpSpPr>
          <p:nvPr/>
        </p:nvGrpSpPr>
        <p:grpSpPr bwMode="auto">
          <a:xfrm>
            <a:off x="4073525" y="2797175"/>
            <a:ext cx="457200" cy="304800"/>
            <a:chOff x="2566" y="1798"/>
            <a:chExt cx="288" cy="192"/>
          </a:xfrm>
        </p:grpSpPr>
        <p:sp>
          <p:nvSpPr>
            <p:cNvPr id="102578" name="Oval 150">
              <a:hlinkClick r:id="rId12" action="ppaction://hlinkfile" tooltip="Green Decentralized Plans"/>
            </p:cNvPr>
            <p:cNvSpPr>
              <a:spLocks noChangeArrowheads="1"/>
            </p:cNvSpPr>
            <p:nvPr/>
          </p:nvSpPr>
          <p:spPr bwMode="auto">
            <a:xfrm>
              <a:off x="2566" y="1798"/>
              <a:ext cx="288" cy="192"/>
            </a:xfrm>
            <a:prstGeom prst="ellipse">
              <a:avLst/>
            </a:prstGeom>
            <a:solidFill>
              <a:srgbClr val="99996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579" name="Group 151"/>
            <p:cNvGrpSpPr>
              <a:grpSpLocks noChangeAspect="1"/>
            </p:cNvGrpSpPr>
            <p:nvPr/>
          </p:nvGrpSpPr>
          <p:grpSpPr bwMode="auto">
            <a:xfrm>
              <a:off x="2613" y="1820"/>
              <a:ext cx="184" cy="155"/>
              <a:chOff x="2727" y="519"/>
              <a:chExt cx="346" cy="290"/>
            </a:xfrm>
          </p:grpSpPr>
          <p:sp>
            <p:nvSpPr>
              <p:cNvPr id="102580" name="Freeform 152"/>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1" name="Freeform 153"/>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2" name="Freeform 154"/>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3" name="Freeform 155"/>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4" name="Freeform 156"/>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5" name="Freeform 157"/>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6" name="Freeform 158"/>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7" name="Freeform 159"/>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8" name="Freeform 160"/>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89" name="Freeform 161"/>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6" name="Group 341"/>
          <p:cNvGrpSpPr>
            <a:grpSpLocks/>
          </p:cNvGrpSpPr>
          <p:nvPr/>
        </p:nvGrpSpPr>
        <p:grpSpPr bwMode="auto">
          <a:xfrm>
            <a:off x="6423025" y="4191000"/>
            <a:ext cx="457200" cy="304800"/>
            <a:chOff x="3598" y="1743"/>
            <a:chExt cx="288" cy="192"/>
          </a:xfrm>
        </p:grpSpPr>
        <p:sp>
          <p:nvSpPr>
            <p:cNvPr id="102566" name="Oval 162">
              <a:hlinkClick r:id="rId8" action="ppaction://hlinkfile" tooltip="Green Sector Plans"/>
            </p:cNvPr>
            <p:cNvSpPr>
              <a:spLocks noChangeArrowheads="1"/>
            </p:cNvSpPr>
            <p:nvPr/>
          </p:nvSpPr>
          <p:spPr bwMode="auto">
            <a:xfrm>
              <a:off x="3598" y="1743"/>
              <a:ext cx="288" cy="192"/>
            </a:xfrm>
            <a:prstGeom prst="ellipse">
              <a:avLst/>
            </a:prstGeom>
            <a:solidFill>
              <a:srgbClr val="C4FF1D"/>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567" name="Group 163"/>
            <p:cNvGrpSpPr>
              <a:grpSpLocks noChangeAspect="1"/>
            </p:cNvGrpSpPr>
            <p:nvPr/>
          </p:nvGrpSpPr>
          <p:grpSpPr bwMode="auto">
            <a:xfrm>
              <a:off x="3645" y="1765"/>
              <a:ext cx="184" cy="155"/>
              <a:chOff x="2727" y="519"/>
              <a:chExt cx="346" cy="290"/>
            </a:xfrm>
          </p:grpSpPr>
          <p:sp>
            <p:nvSpPr>
              <p:cNvPr id="102568" name="Freeform 164"/>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69" name="Freeform 165"/>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70" name="Freeform 166"/>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71" name="Freeform 167"/>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72" name="Freeform 168"/>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73" name="Freeform 169"/>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74" name="Freeform 170"/>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75" name="Freeform 171"/>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76" name="Freeform 172"/>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77" name="Freeform 173"/>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7" name="Group 340"/>
          <p:cNvGrpSpPr>
            <a:grpSpLocks/>
          </p:cNvGrpSpPr>
          <p:nvPr/>
        </p:nvGrpSpPr>
        <p:grpSpPr bwMode="auto">
          <a:xfrm>
            <a:off x="3228975" y="4264025"/>
            <a:ext cx="457200" cy="304800"/>
            <a:chOff x="4703" y="1734"/>
            <a:chExt cx="288" cy="192"/>
          </a:xfrm>
        </p:grpSpPr>
        <p:sp>
          <p:nvSpPr>
            <p:cNvPr id="102554" name="Oval 174">
              <a:hlinkClick r:id="rId13" action="ppaction://hlinkfile" tooltip="Green Spacial Plans"/>
            </p:cNvPr>
            <p:cNvSpPr>
              <a:spLocks noChangeArrowheads="1"/>
            </p:cNvSpPr>
            <p:nvPr/>
          </p:nvSpPr>
          <p:spPr bwMode="auto">
            <a:xfrm>
              <a:off x="4703" y="1734"/>
              <a:ext cx="288" cy="192"/>
            </a:xfrm>
            <a:prstGeom prst="ellipse">
              <a:avLst/>
            </a:prstGeom>
            <a:solidFill>
              <a:schemeClr val="fo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555" name="Group 175"/>
            <p:cNvGrpSpPr>
              <a:grpSpLocks noChangeAspect="1"/>
            </p:cNvGrpSpPr>
            <p:nvPr/>
          </p:nvGrpSpPr>
          <p:grpSpPr bwMode="auto">
            <a:xfrm>
              <a:off x="4750" y="1756"/>
              <a:ext cx="184" cy="155"/>
              <a:chOff x="2727" y="519"/>
              <a:chExt cx="346" cy="290"/>
            </a:xfrm>
          </p:grpSpPr>
          <p:sp>
            <p:nvSpPr>
              <p:cNvPr id="102556" name="Freeform 176"/>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57" name="Freeform 177"/>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58" name="Freeform 178"/>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59" name="Freeform 179"/>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60" name="Freeform 180"/>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61" name="Freeform 181"/>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62" name="Freeform 182"/>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63" name="Freeform 183"/>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64" name="Freeform 184"/>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65" name="Freeform 185"/>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8" name="Group 186"/>
          <p:cNvGrpSpPr>
            <a:grpSpLocks/>
          </p:cNvGrpSpPr>
          <p:nvPr/>
        </p:nvGrpSpPr>
        <p:grpSpPr bwMode="auto">
          <a:xfrm>
            <a:off x="574675" y="822325"/>
            <a:ext cx="457200" cy="304800"/>
            <a:chOff x="2752" y="704"/>
            <a:chExt cx="288" cy="192"/>
          </a:xfrm>
        </p:grpSpPr>
        <p:sp>
          <p:nvSpPr>
            <p:cNvPr id="102542" name="Oval 187">
              <a:hlinkClick r:id="rId14" action="ppaction://hlinkfile" tooltip="Environmental Governenance"/>
            </p:cNvPr>
            <p:cNvSpPr>
              <a:spLocks noChangeArrowheads="1"/>
            </p:cNvSpPr>
            <p:nvPr/>
          </p:nvSpPr>
          <p:spPr bwMode="auto">
            <a:xfrm>
              <a:off x="2752" y="704"/>
              <a:ext cx="288" cy="192"/>
            </a:xfrm>
            <a:prstGeom prst="ellipse">
              <a:avLst/>
            </a:pr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543" name="Group 188"/>
            <p:cNvGrpSpPr>
              <a:grpSpLocks noChangeAspect="1"/>
            </p:cNvGrpSpPr>
            <p:nvPr/>
          </p:nvGrpSpPr>
          <p:grpSpPr bwMode="auto">
            <a:xfrm>
              <a:off x="2799" y="726"/>
              <a:ext cx="184" cy="155"/>
              <a:chOff x="2727" y="519"/>
              <a:chExt cx="346" cy="290"/>
            </a:xfrm>
          </p:grpSpPr>
          <p:sp>
            <p:nvSpPr>
              <p:cNvPr id="102544" name="Freeform 189"/>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45" name="Freeform 190"/>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46" name="Freeform 191"/>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47" name="Freeform 192"/>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48" name="Freeform 193"/>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49" name="Freeform 194"/>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50" name="Freeform 195"/>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51" name="Freeform 196"/>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52" name="Freeform 197"/>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53" name="Freeform 198"/>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19" name="Group 199"/>
          <p:cNvGrpSpPr>
            <a:grpSpLocks/>
          </p:cNvGrpSpPr>
          <p:nvPr/>
        </p:nvGrpSpPr>
        <p:grpSpPr bwMode="auto">
          <a:xfrm>
            <a:off x="1123950" y="822325"/>
            <a:ext cx="457200" cy="304800"/>
            <a:chOff x="2752" y="704"/>
            <a:chExt cx="288" cy="192"/>
          </a:xfrm>
        </p:grpSpPr>
        <p:sp>
          <p:nvSpPr>
            <p:cNvPr id="102530" name="Oval 200">
              <a:hlinkClick r:id="rId15" action="ppaction://hlinkfile" tooltip="Environmental Vision "/>
            </p:cNvPr>
            <p:cNvSpPr>
              <a:spLocks noChangeArrowheads="1"/>
            </p:cNvSpPr>
            <p:nvPr/>
          </p:nvSpPr>
          <p:spPr bwMode="auto">
            <a:xfrm>
              <a:off x="2752" y="704"/>
              <a:ext cx="288" cy="192"/>
            </a:xfrm>
            <a:prstGeom prst="ellipse">
              <a:avLst/>
            </a:prstGeom>
            <a:solidFill>
              <a:srgbClr val="FF99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531" name="Group 201"/>
            <p:cNvGrpSpPr>
              <a:grpSpLocks noChangeAspect="1"/>
            </p:cNvGrpSpPr>
            <p:nvPr/>
          </p:nvGrpSpPr>
          <p:grpSpPr bwMode="auto">
            <a:xfrm>
              <a:off x="2799" y="726"/>
              <a:ext cx="184" cy="155"/>
              <a:chOff x="2727" y="519"/>
              <a:chExt cx="346" cy="290"/>
            </a:xfrm>
          </p:grpSpPr>
          <p:sp>
            <p:nvSpPr>
              <p:cNvPr id="102532" name="Freeform 202"/>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33" name="Freeform 203"/>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34" name="Freeform 204"/>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35" name="Freeform 205"/>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36" name="Freeform 206"/>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37" name="Freeform 207"/>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38" name="Freeform 208"/>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39" name="Freeform 209"/>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40" name="Freeform 210"/>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41" name="Freeform 211"/>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sp>
        <p:nvSpPr>
          <p:cNvPr id="102420" name="Oval 225">
            <a:hlinkClick r:id="rId16" tooltip="China Payments for Ecosystem Services"/>
          </p:cNvPr>
          <p:cNvSpPr>
            <a:spLocks noChangeArrowheads="1"/>
          </p:cNvSpPr>
          <p:nvPr/>
        </p:nvSpPr>
        <p:spPr bwMode="auto">
          <a:xfrm>
            <a:off x="1893888" y="4100513"/>
            <a:ext cx="457200" cy="304800"/>
          </a:xfrm>
          <a:prstGeom prst="ellipse">
            <a:avLst/>
          </a:prstGeom>
          <a:solidFill>
            <a:srgbClr val="EDFDB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421" name="Group 226"/>
          <p:cNvGrpSpPr>
            <a:grpSpLocks noChangeAspect="1"/>
          </p:cNvGrpSpPr>
          <p:nvPr/>
        </p:nvGrpSpPr>
        <p:grpSpPr bwMode="auto">
          <a:xfrm>
            <a:off x="1968500" y="4135438"/>
            <a:ext cx="292100" cy="246062"/>
            <a:chOff x="2727" y="519"/>
            <a:chExt cx="346" cy="290"/>
          </a:xfrm>
        </p:grpSpPr>
        <p:sp>
          <p:nvSpPr>
            <p:cNvPr id="102520" name="Freeform 227"/>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1" name="Freeform 228"/>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2" name="Freeform 229"/>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3" name="Freeform 230"/>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4" name="Freeform 231"/>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5" name="Freeform 232"/>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6" name="Freeform 233"/>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7" name="Freeform 234"/>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8" name="Freeform 235"/>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29" name="Freeform 236"/>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sp>
        <p:nvSpPr>
          <p:cNvPr id="102422" name="Oval 237">
            <a:hlinkClick r:id="rId17" action="ppaction://hlinkfile" tooltip="Mainstreaming EGS"/>
          </p:cNvPr>
          <p:cNvSpPr>
            <a:spLocks noChangeArrowheads="1"/>
          </p:cNvSpPr>
          <p:nvPr/>
        </p:nvSpPr>
        <p:spPr bwMode="auto">
          <a:xfrm>
            <a:off x="2460625" y="5668963"/>
            <a:ext cx="457200" cy="304800"/>
          </a:xfrm>
          <a:prstGeom prst="ellipse">
            <a:avLst/>
          </a:prstGeom>
          <a:solidFill>
            <a:srgbClr val="EDFDB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423" name="Group 238"/>
          <p:cNvGrpSpPr>
            <a:grpSpLocks noChangeAspect="1"/>
          </p:cNvGrpSpPr>
          <p:nvPr/>
        </p:nvGrpSpPr>
        <p:grpSpPr bwMode="auto">
          <a:xfrm>
            <a:off x="2535238" y="5703888"/>
            <a:ext cx="292100" cy="246062"/>
            <a:chOff x="2727" y="519"/>
            <a:chExt cx="346" cy="290"/>
          </a:xfrm>
        </p:grpSpPr>
        <p:sp>
          <p:nvSpPr>
            <p:cNvPr id="102510" name="Freeform 239"/>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1" name="Freeform 240"/>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2" name="Freeform 241"/>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3" name="Freeform 242"/>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4" name="Freeform 243"/>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5" name="Freeform 244"/>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6" name="Freeform 245"/>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7" name="Freeform 246"/>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8" name="Freeform 247"/>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19" name="Freeform 248"/>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sp>
        <p:nvSpPr>
          <p:cNvPr id="102424" name="Oval 249">
            <a:hlinkClick r:id="rId18" action="ppaction://hlinkfile" tooltip="More On Planning Approaches"/>
          </p:cNvPr>
          <p:cNvSpPr>
            <a:spLocks noChangeArrowheads="1"/>
          </p:cNvSpPr>
          <p:nvPr/>
        </p:nvSpPr>
        <p:spPr bwMode="auto">
          <a:xfrm>
            <a:off x="3009900" y="5668963"/>
            <a:ext cx="457200" cy="304800"/>
          </a:xfrm>
          <a:prstGeom prst="ellipse">
            <a:avLst/>
          </a:prstGeom>
          <a:solidFill>
            <a:srgbClr val="EDFDB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425" name="Group 250"/>
          <p:cNvGrpSpPr>
            <a:grpSpLocks noChangeAspect="1"/>
          </p:cNvGrpSpPr>
          <p:nvPr/>
        </p:nvGrpSpPr>
        <p:grpSpPr bwMode="auto">
          <a:xfrm>
            <a:off x="3084513" y="5703888"/>
            <a:ext cx="292100" cy="246062"/>
            <a:chOff x="2727" y="519"/>
            <a:chExt cx="346" cy="290"/>
          </a:xfrm>
        </p:grpSpPr>
        <p:sp>
          <p:nvSpPr>
            <p:cNvPr id="102500" name="Freeform 251"/>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1" name="Freeform 252"/>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2" name="Freeform 253"/>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3" name="Freeform 254">
              <a:hlinkClick r:id="rId19" action="ppaction://hlinkfile" tooltip="More Planning Approaches "/>
            </p:cNvPr>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4" name="Freeform 255"/>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5" name="Freeform 256"/>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6" name="Freeform 257"/>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7" name="Freeform 258"/>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8" name="Freeform 259"/>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509" name="Freeform 260"/>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nvGrpSpPr>
          <p:cNvPr id="102426" name="Group 307"/>
          <p:cNvGrpSpPr>
            <a:grpSpLocks/>
          </p:cNvGrpSpPr>
          <p:nvPr/>
        </p:nvGrpSpPr>
        <p:grpSpPr bwMode="auto">
          <a:xfrm>
            <a:off x="8167688" y="4175125"/>
            <a:ext cx="457200" cy="304800"/>
            <a:chOff x="5316" y="2657"/>
            <a:chExt cx="288" cy="192"/>
          </a:xfrm>
        </p:grpSpPr>
        <p:sp>
          <p:nvSpPr>
            <p:cNvPr id="102488" name="Oval 274">
              <a:hlinkClick r:id="rId20" action="ppaction://hlinkfile" tooltip="EGS Background Readings"/>
            </p:cNvPr>
            <p:cNvSpPr>
              <a:spLocks noChangeArrowheads="1"/>
            </p:cNvSpPr>
            <p:nvPr/>
          </p:nvSpPr>
          <p:spPr bwMode="auto">
            <a:xfrm>
              <a:off x="5316" y="2657"/>
              <a:ext cx="288" cy="192"/>
            </a:xfrm>
            <a:prstGeom prst="ellipse">
              <a:avLst/>
            </a:prstGeom>
            <a:solidFill>
              <a:srgbClr val="FF505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489" name="Group 275"/>
            <p:cNvGrpSpPr>
              <a:grpSpLocks noChangeAspect="1"/>
            </p:cNvGrpSpPr>
            <p:nvPr/>
          </p:nvGrpSpPr>
          <p:grpSpPr bwMode="auto">
            <a:xfrm>
              <a:off x="5363" y="2679"/>
              <a:ext cx="184" cy="155"/>
              <a:chOff x="2727" y="519"/>
              <a:chExt cx="346" cy="290"/>
            </a:xfrm>
          </p:grpSpPr>
          <p:sp>
            <p:nvSpPr>
              <p:cNvPr id="102490" name="Freeform 276"/>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1" name="Freeform 277">
                <a:hlinkClick r:id="rId21" action="ppaction://hlinkfile" tooltip="EGS Miscellaneous Info"/>
              </p:cNvPr>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2" name="Freeform 278"/>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3" name="Freeform 279"/>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4" name="Freeform 280"/>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5" name="Freeform 281"/>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6" name="Freeform 282"/>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7" name="Freeform 283"/>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8" name="Freeform 284"/>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99" name="Freeform 285"/>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grpSp>
        <p:nvGrpSpPr>
          <p:cNvPr id="102427" name="Group 286"/>
          <p:cNvGrpSpPr>
            <a:grpSpLocks/>
          </p:cNvGrpSpPr>
          <p:nvPr/>
        </p:nvGrpSpPr>
        <p:grpSpPr bwMode="auto">
          <a:xfrm>
            <a:off x="8126413" y="3633788"/>
            <a:ext cx="457200" cy="304800"/>
            <a:chOff x="2171" y="3571"/>
            <a:chExt cx="288" cy="192"/>
          </a:xfrm>
        </p:grpSpPr>
        <p:sp>
          <p:nvSpPr>
            <p:cNvPr id="102476" name="Oval 287">
              <a:hlinkClick r:id="rId22" action="ppaction://hlinkfile" tooltip="Gender and Environment"/>
            </p:cNvPr>
            <p:cNvSpPr>
              <a:spLocks noChangeArrowheads="1"/>
            </p:cNvSpPr>
            <p:nvPr/>
          </p:nvSpPr>
          <p:spPr bwMode="auto">
            <a:xfrm>
              <a:off x="2171" y="3571"/>
              <a:ext cx="288" cy="192"/>
            </a:xfrm>
            <a:prstGeom prst="ellipse">
              <a:avLst/>
            </a:prstGeom>
            <a:solidFill>
              <a:srgbClr val="E9B1D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477" name="Group 288"/>
            <p:cNvGrpSpPr>
              <a:grpSpLocks noChangeAspect="1"/>
            </p:cNvGrpSpPr>
            <p:nvPr/>
          </p:nvGrpSpPr>
          <p:grpSpPr bwMode="auto">
            <a:xfrm>
              <a:off x="2218" y="3593"/>
              <a:ext cx="184" cy="155"/>
              <a:chOff x="2727" y="519"/>
              <a:chExt cx="346" cy="290"/>
            </a:xfrm>
          </p:grpSpPr>
          <p:sp>
            <p:nvSpPr>
              <p:cNvPr id="102478" name="Freeform 289"/>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79" name="Freeform 290"/>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80" name="Freeform 291">
                <a:hlinkClick r:id="rId23" action="ppaction://hlinkfile" tooltip="Gender"/>
              </p:cNvPr>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81" name="Freeform 292"/>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82" name="Freeform 293"/>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83" name="Freeform 294"/>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84" name="Freeform 295"/>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85" name="Freeform 296"/>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86" name="Freeform 297"/>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87" name="Freeform 298"/>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sp>
        <p:nvSpPr>
          <p:cNvPr id="102428" name="Text Box 299"/>
          <p:cNvSpPr txBox="1">
            <a:spLocks noChangeArrowheads="1"/>
          </p:cNvSpPr>
          <p:nvPr/>
        </p:nvSpPr>
        <p:spPr bwMode="auto">
          <a:xfrm>
            <a:off x="7350125" y="3603625"/>
            <a:ext cx="914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1600" b="1" dirty="0" smtClean="0">
                <a:latin typeface="Calibri" pitchFamily="34" charset="0"/>
              </a:rPr>
              <a:t>Genre</a:t>
            </a:r>
            <a:endParaRPr lang="en-US" sz="1600" b="1" dirty="0">
              <a:latin typeface="Calibri" pitchFamily="34" charset="0"/>
            </a:endParaRPr>
          </a:p>
        </p:txBody>
      </p:sp>
      <p:sp>
        <p:nvSpPr>
          <p:cNvPr id="102429" name="Text Box 6"/>
          <p:cNvSpPr txBox="1">
            <a:spLocks noChangeArrowheads="1"/>
          </p:cNvSpPr>
          <p:nvPr/>
        </p:nvSpPr>
        <p:spPr bwMode="auto">
          <a:xfrm>
            <a:off x="169863" y="6481763"/>
            <a:ext cx="1508125"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en-US" sz="1400" b="1">
                <a:solidFill>
                  <a:srgbClr val="545336"/>
                </a:solidFill>
                <a:latin typeface="Calibri" pitchFamily="34" charset="0"/>
                <a:hlinkClick r:id="rId24" action="ppaction://hlinksldjump"/>
              </a:rPr>
              <a:t>PLAN LINÉAIRE</a:t>
            </a:r>
            <a:r>
              <a:rPr lang="en-US" sz="1400">
                <a:latin typeface="Calibri" pitchFamily="34" charset="0"/>
                <a:hlinkClick r:id="rId24" action="ppaction://hlinksldjump"/>
              </a:rPr>
              <a:t> </a:t>
            </a:r>
            <a:endParaRPr lang="en-US" sz="1400" b="1">
              <a:solidFill>
                <a:srgbClr val="545336"/>
              </a:solidFill>
              <a:latin typeface="Calibri" pitchFamily="34" charset="0"/>
            </a:endParaRPr>
          </a:p>
        </p:txBody>
      </p:sp>
      <p:sp>
        <p:nvSpPr>
          <p:cNvPr id="102430" name="Text Box 6"/>
          <p:cNvSpPr txBox="1">
            <a:spLocks noChangeArrowheads="1"/>
          </p:cNvSpPr>
          <p:nvPr/>
        </p:nvSpPr>
        <p:spPr bwMode="auto">
          <a:xfrm>
            <a:off x="1833563" y="6481763"/>
            <a:ext cx="1738312"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000" tIns="72000" rIns="72000" bIns="7200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r" eaLnBrk="1" hangingPunct="1">
              <a:spcBef>
                <a:spcPct val="50000"/>
              </a:spcBef>
            </a:pPr>
            <a:r>
              <a:rPr lang="en-US" sz="1400" b="1">
                <a:solidFill>
                  <a:srgbClr val="545336"/>
                </a:solidFill>
                <a:latin typeface="Calibri" pitchFamily="34" charset="0"/>
                <a:hlinkClick r:id="rId25" action="ppaction://hlinksldjump"/>
              </a:rPr>
              <a:t>PLAN SYSTÉMIQUE</a:t>
            </a:r>
            <a:r>
              <a:rPr lang="en-US" sz="1400">
                <a:latin typeface="Calibri" pitchFamily="34" charset="0"/>
                <a:hlinkClick r:id="rId25" action="ppaction://hlinksldjump"/>
              </a:rPr>
              <a:t> </a:t>
            </a:r>
            <a:endParaRPr lang="en-US" sz="1400" b="1">
              <a:solidFill>
                <a:srgbClr val="545336"/>
              </a:solidFill>
              <a:latin typeface="Calibri" pitchFamily="34" charset="0"/>
            </a:endParaRPr>
          </a:p>
        </p:txBody>
      </p:sp>
      <p:grpSp>
        <p:nvGrpSpPr>
          <p:cNvPr id="102431" name="Group 321"/>
          <p:cNvGrpSpPr>
            <a:grpSpLocks/>
          </p:cNvGrpSpPr>
          <p:nvPr/>
        </p:nvGrpSpPr>
        <p:grpSpPr bwMode="auto">
          <a:xfrm>
            <a:off x="25400" y="5546725"/>
            <a:ext cx="457200" cy="304800"/>
            <a:chOff x="8" y="3494"/>
            <a:chExt cx="288" cy="192"/>
          </a:xfrm>
        </p:grpSpPr>
        <p:sp>
          <p:nvSpPr>
            <p:cNvPr id="102464" name="Oval 309">
              <a:hlinkClick r:id="rId26" action="ppaction://hlinkfile" tooltip="Capacity Building"/>
            </p:cNvPr>
            <p:cNvSpPr>
              <a:spLocks noChangeArrowheads="1"/>
            </p:cNvSpPr>
            <p:nvPr/>
          </p:nvSpPr>
          <p:spPr bwMode="auto">
            <a:xfrm>
              <a:off x="8" y="3494"/>
              <a:ext cx="288" cy="192"/>
            </a:xfrm>
            <a:prstGeom prst="ellipse">
              <a:avLst/>
            </a:prstGeom>
            <a:solidFill>
              <a:srgbClr val="CCFFCC"/>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465" name="Group 310"/>
            <p:cNvGrpSpPr>
              <a:grpSpLocks noChangeAspect="1"/>
            </p:cNvGrpSpPr>
            <p:nvPr/>
          </p:nvGrpSpPr>
          <p:grpSpPr bwMode="auto">
            <a:xfrm>
              <a:off x="55" y="3516"/>
              <a:ext cx="184" cy="155"/>
              <a:chOff x="2727" y="519"/>
              <a:chExt cx="346" cy="290"/>
            </a:xfrm>
          </p:grpSpPr>
          <p:sp>
            <p:nvSpPr>
              <p:cNvPr id="102466" name="Freeform 311"/>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67" name="Freeform 312"/>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68" name="Freeform 313"/>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69" name="Freeform 314">
                <a:hlinkClick r:id="rId27" action="ppaction://hlinkfile" tooltip="Capacity Building"/>
              </p:cNvPr>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70" name="Freeform 315"/>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71" name="Freeform 316"/>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72" name="Freeform 317"/>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73" name="Freeform 318"/>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74" name="Freeform 319"/>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75" name="Freeform 320"/>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sp>
        <p:nvSpPr>
          <p:cNvPr id="102432" name="Rectangle 323"/>
          <p:cNvSpPr>
            <a:spLocks noChangeArrowheads="1"/>
          </p:cNvSpPr>
          <p:nvPr/>
        </p:nvSpPr>
        <p:spPr bwMode="auto">
          <a:xfrm>
            <a:off x="2324100" y="869950"/>
            <a:ext cx="2189163"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a:solidFill>
                  <a:srgbClr val="FF5050"/>
                </a:solidFill>
                <a:latin typeface="Calibri" pitchFamily="34" charset="0"/>
              </a:rPr>
              <a:t>Pointer le curseur sur l’icône livre pour voir le contenu</a:t>
            </a:r>
          </a:p>
        </p:txBody>
      </p:sp>
      <p:grpSp>
        <p:nvGrpSpPr>
          <p:cNvPr id="102433" name="Group 339"/>
          <p:cNvGrpSpPr>
            <a:grpSpLocks/>
          </p:cNvGrpSpPr>
          <p:nvPr/>
        </p:nvGrpSpPr>
        <p:grpSpPr bwMode="auto">
          <a:xfrm>
            <a:off x="8643938" y="609600"/>
            <a:ext cx="457200" cy="304800"/>
            <a:chOff x="5472" y="473"/>
            <a:chExt cx="288" cy="192"/>
          </a:xfrm>
        </p:grpSpPr>
        <p:sp>
          <p:nvSpPr>
            <p:cNvPr id="102452" name="Oval 324">
              <a:hlinkClick r:id="rId28" action="ppaction://hlinkfile" tooltip="Innovative Financial Mechanisms Misc."/>
            </p:cNvPr>
            <p:cNvSpPr>
              <a:spLocks noChangeArrowheads="1"/>
            </p:cNvSpPr>
            <p:nvPr/>
          </p:nvSpPr>
          <p:spPr bwMode="auto">
            <a:xfrm>
              <a:off x="5472" y="473"/>
              <a:ext cx="288" cy="192"/>
            </a:xfrm>
            <a:prstGeom prst="ellipse">
              <a:avLst/>
            </a:prstGeom>
            <a:solidFill>
              <a:srgbClr val="99E7F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CA"/>
            </a:p>
          </p:txBody>
        </p:sp>
        <p:grpSp>
          <p:nvGrpSpPr>
            <p:cNvPr id="102453" name="Group 325"/>
            <p:cNvGrpSpPr>
              <a:grpSpLocks noChangeAspect="1"/>
            </p:cNvGrpSpPr>
            <p:nvPr/>
          </p:nvGrpSpPr>
          <p:grpSpPr bwMode="auto">
            <a:xfrm>
              <a:off x="5515" y="495"/>
              <a:ext cx="184" cy="155"/>
              <a:chOff x="2727" y="519"/>
              <a:chExt cx="346" cy="290"/>
            </a:xfrm>
          </p:grpSpPr>
          <p:sp>
            <p:nvSpPr>
              <p:cNvPr id="102454" name="Freeform 326"/>
              <p:cNvSpPr>
                <a:spLocks noChangeAspect="1"/>
              </p:cNvSpPr>
              <p:nvPr/>
            </p:nvSpPr>
            <p:spPr bwMode="auto">
              <a:xfrm>
                <a:off x="2771" y="644"/>
                <a:ext cx="106"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310" y="82"/>
                    </a:moveTo>
                    <a:lnTo>
                      <a:pt x="310" y="82"/>
                    </a:lnTo>
                    <a:lnTo>
                      <a:pt x="295" y="72"/>
                    </a:lnTo>
                    <a:lnTo>
                      <a:pt x="281" y="62"/>
                    </a:lnTo>
                    <a:lnTo>
                      <a:pt x="264" y="54"/>
                    </a:lnTo>
                    <a:lnTo>
                      <a:pt x="248" y="47"/>
                    </a:lnTo>
                    <a:lnTo>
                      <a:pt x="231" y="40"/>
                    </a:lnTo>
                    <a:lnTo>
                      <a:pt x="214" y="32"/>
                    </a:lnTo>
                    <a:lnTo>
                      <a:pt x="195" y="26"/>
                    </a:lnTo>
                    <a:lnTo>
                      <a:pt x="178" y="20"/>
                    </a:lnTo>
                    <a:lnTo>
                      <a:pt x="159" y="15"/>
                    </a:lnTo>
                    <a:lnTo>
                      <a:pt x="140" y="12"/>
                    </a:lnTo>
                    <a:lnTo>
                      <a:pt x="121" y="8"/>
                    </a:lnTo>
                    <a:lnTo>
                      <a:pt x="101" y="5"/>
                    </a:lnTo>
                    <a:lnTo>
                      <a:pt x="82" y="3"/>
                    </a:lnTo>
                    <a:lnTo>
                      <a:pt x="61" y="1"/>
                    </a:lnTo>
                    <a:lnTo>
                      <a:pt x="41" y="0"/>
                    </a:lnTo>
                    <a:lnTo>
                      <a:pt x="21" y="0"/>
                    </a:lnTo>
                    <a:lnTo>
                      <a:pt x="13" y="1"/>
                    </a:lnTo>
                    <a:lnTo>
                      <a:pt x="6" y="6"/>
                    </a:lnTo>
                    <a:lnTo>
                      <a:pt x="1" y="13"/>
                    </a:lnTo>
                    <a:lnTo>
                      <a:pt x="0" y="22"/>
                    </a:lnTo>
                    <a:lnTo>
                      <a:pt x="1" y="30"/>
                    </a:lnTo>
                    <a:lnTo>
                      <a:pt x="6" y="37"/>
                    </a:lnTo>
                    <a:lnTo>
                      <a:pt x="13" y="42"/>
                    </a:lnTo>
                    <a:lnTo>
                      <a:pt x="21" y="43"/>
                    </a:lnTo>
                    <a:lnTo>
                      <a:pt x="39" y="43"/>
                    </a:lnTo>
                    <a:lnTo>
                      <a:pt x="58" y="44"/>
                    </a:lnTo>
                    <a:lnTo>
                      <a:pt x="77" y="46"/>
                    </a:lnTo>
                    <a:lnTo>
                      <a:pt x="95" y="48"/>
                    </a:lnTo>
                    <a:lnTo>
                      <a:pt x="113" y="52"/>
                    </a:lnTo>
                    <a:lnTo>
                      <a:pt x="131" y="54"/>
                    </a:lnTo>
                    <a:lnTo>
                      <a:pt x="148" y="59"/>
                    </a:lnTo>
                    <a:lnTo>
                      <a:pt x="166" y="62"/>
                    </a:lnTo>
                    <a:lnTo>
                      <a:pt x="183" y="69"/>
                    </a:lnTo>
                    <a:lnTo>
                      <a:pt x="199" y="73"/>
                    </a:lnTo>
                    <a:lnTo>
                      <a:pt x="215" y="79"/>
                    </a:lnTo>
                    <a:lnTo>
                      <a:pt x="231" y="87"/>
                    </a:lnTo>
                    <a:lnTo>
                      <a:pt x="246" y="94"/>
                    </a:lnTo>
                    <a:lnTo>
                      <a:pt x="261" y="101"/>
                    </a:lnTo>
                    <a:lnTo>
                      <a:pt x="275" y="109"/>
                    </a:lnTo>
                    <a:lnTo>
                      <a:pt x="289" y="118"/>
                    </a:lnTo>
                    <a:lnTo>
                      <a:pt x="295" y="120"/>
                    </a:lnTo>
                    <a:lnTo>
                      <a:pt x="304" y="120"/>
                    </a:lnTo>
                    <a:lnTo>
                      <a:pt x="310" y="118"/>
                    </a:lnTo>
                    <a:lnTo>
                      <a:pt x="316" y="112"/>
                    </a:lnTo>
                    <a:lnTo>
                      <a:pt x="320" y="103"/>
                    </a:lnTo>
                    <a:lnTo>
                      <a:pt x="320" y="95"/>
                    </a:lnTo>
                    <a:lnTo>
                      <a:pt x="316" y="88"/>
                    </a:lnTo>
                    <a:lnTo>
                      <a:pt x="310" y="8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55" name="Freeform 327"/>
              <p:cNvSpPr>
                <a:spLocks noChangeAspect="1"/>
              </p:cNvSpPr>
              <p:nvPr/>
            </p:nvSpPr>
            <p:spPr bwMode="auto">
              <a:xfrm>
                <a:off x="2917" y="593"/>
                <a:ext cx="109" cy="41"/>
              </a:xfrm>
              <a:custGeom>
                <a:avLst/>
                <a:gdLst>
                  <a:gd name="T0" fmla="*/ 0 w 326"/>
                  <a:gd name="T1" fmla="*/ 0 h 124"/>
                  <a:gd name="T2" fmla="*/ 0 w 326"/>
                  <a:gd name="T3" fmla="*/ 0 h 124"/>
                  <a:gd name="T4" fmla="*/ 0 w 326"/>
                  <a:gd name="T5" fmla="*/ 0 h 124"/>
                  <a:gd name="T6" fmla="*/ 0 w 326"/>
                  <a:gd name="T7" fmla="*/ 0 h 124"/>
                  <a:gd name="T8" fmla="*/ 0 w 326"/>
                  <a:gd name="T9" fmla="*/ 0 h 124"/>
                  <a:gd name="T10" fmla="*/ 0 w 326"/>
                  <a:gd name="T11" fmla="*/ 0 h 124"/>
                  <a:gd name="T12" fmla="*/ 0 w 326"/>
                  <a:gd name="T13" fmla="*/ 0 h 124"/>
                  <a:gd name="T14" fmla="*/ 0 w 326"/>
                  <a:gd name="T15" fmla="*/ 0 h 124"/>
                  <a:gd name="T16" fmla="*/ 0 w 326"/>
                  <a:gd name="T17" fmla="*/ 0 h 124"/>
                  <a:gd name="T18" fmla="*/ 0 w 326"/>
                  <a:gd name="T19" fmla="*/ 0 h 124"/>
                  <a:gd name="T20" fmla="*/ 0 w 326"/>
                  <a:gd name="T21" fmla="*/ 0 h 124"/>
                  <a:gd name="T22" fmla="*/ 0 w 326"/>
                  <a:gd name="T23" fmla="*/ 0 h 124"/>
                  <a:gd name="T24" fmla="*/ 0 w 326"/>
                  <a:gd name="T25" fmla="*/ 0 h 124"/>
                  <a:gd name="T26" fmla="*/ 0 w 326"/>
                  <a:gd name="T27" fmla="*/ 0 h 124"/>
                  <a:gd name="T28" fmla="*/ 0 w 326"/>
                  <a:gd name="T29" fmla="*/ 0 h 124"/>
                  <a:gd name="T30" fmla="*/ 0 w 326"/>
                  <a:gd name="T31" fmla="*/ 0 h 124"/>
                  <a:gd name="T32" fmla="*/ 0 w 326"/>
                  <a:gd name="T33" fmla="*/ 0 h 124"/>
                  <a:gd name="T34" fmla="*/ 0 w 326"/>
                  <a:gd name="T35" fmla="*/ 0 h 124"/>
                  <a:gd name="T36" fmla="*/ 0 w 326"/>
                  <a:gd name="T37" fmla="*/ 0 h 124"/>
                  <a:gd name="T38" fmla="*/ 0 w 326"/>
                  <a:gd name="T39" fmla="*/ 0 h 124"/>
                  <a:gd name="T40" fmla="*/ 0 w 326"/>
                  <a:gd name="T41" fmla="*/ 0 h 124"/>
                  <a:gd name="T42" fmla="*/ 0 w 326"/>
                  <a:gd name="T43" fmla="*/ 0 h 124"/>
                  <a:gd name="T44" fmla="*/ 0 w 326"/>
                  <a:gd name="T45" fmla="*/ 0 h 124"/>
                  <a:gd name="T46" fmla="*/ 0 w 326"/>
                  <a:gd name="T47" fmla="*/ 0 h 124"/>
                  <a:gd name="T48" fmla="*/ 0 w 326"/>
                  <a:gd name="T49" fmla="*/ 0 h 124"/>
                  <a:gd name="T50" fmla="*/ 0 w 326"/>
                  <a:gd name="T51" fmla="*/ 0 h 124"/>
                  <a:gd name="T52" fmla="*/ 0 w 326"/>
                  <a:gd name="T53" fmla="*/ 0 h 124"/>
                  <a:gd name="T54" fmla="*/ 0 w 326"/>
                  <a:gd name="T55" fmla="*/ 0 h 124"/>
                  <a:gd name="T56" fmla="*/ 0 w 326"/>
                  <a:gd name="T57" fmla="*/ 0 h 124"/>
                  <a:gd name="T58" fmla="*/ 0 w 326"/>
                  <a:gd name="T59" fmla="*/ 0 h 124"/>
                  <a:gd name="T60" fmla="*/ 0 w 326"/>
                  <a:gd name="T61" fmla="*/ 0 h 124"/>
                  <a:gd name="T62" fmla="*/ 0 w 326"/>
                  <a:gd name="T63" fmla="*/ 0 h 124"/>
                  <a:gd name="T64" fmla="*/ 0 w 326"/>
                  <a:gd name="T65" fmla="*/ 0 h 124"/>
                  <a:gd name="T66" fmla="*/ 0 w 326"/>
                  <a:gd name="T67" fmla="*/ 0 h 124"/>
                  <a:gd name="T68" fmla="*/ 0 w 326"/>
                  <a:gd name="T69" fmla="*/ 0 h 124"/>
                  <a:gd name="T70" fmla="*/ 0 w 326"/>
                  <a:gd name="T71" fmla="*/ 0 h 124"/>
                  <a:gd name="T72" fmla="*/ 0 w 326"/>
                  <a:gd name="T73" fmla="*/ 0 h 124"/>
                  <a:gd name="T74" fmla="*/ 0 w 326"/>
                  <a:gd name="T75" fmla="*/ 0 h 124"/>
                  <a:gd name="T76" fmla="*/ 0 w 326"/>
                  <a:gd name="T77" fmla="*/ 0 h 124"/>
                  <a:gd name="T78" fmla="*/ 0 w 326"/>
                  <a:gd name="T79" fmla="*/ 0 h 124"/>
                  <a:gd name="T80" fmla="*/ 0 w 326"/>
                  <a:gd name="T81" fmla="*/ 0 h 124"/>
                  <a:gd name="T82" fmla="*/ 0 w 326"/>
                  <a:gd name="T83" fmla="*/ 0 h 124"/>
                  <a:gd name="T84" fmla="*/ 0 w 326"/>
                  <a:gd name="T85" fmla="*/ 0 h 124"/>
                  <a:gd name="T86" fmla="*/ 0 w 326"/>
                  <a:gd name="T87" fmla="*/ 0 h 124"/>
                  <a:gd name="T88" fmla="*/ 0 w 326"/>
                  <a:gd name="T89" fmla="*/ 0 h 124"/>
                  <a:gd name="T90" fmla="*/ 0 w 326"/>
                  <a:gd name="T91" fmla="*/ 0 h 124"/>
                  <a:gd name="T92" fmla="*/ 0 w 326"/>
                  <a:gd name="T93" fmla="*/ 0 h 124"/>
                  <a:gd name="T94" fmla="*/ 0 w 326"/>
                  <a:gd name="T95" fmla="*/ 0 h 124"/>
                  <a:gd name="T96" fmla="*/ 0 w 326"/>
                  <a:gd name="T97" fmla="*/ 0 h 124"/>
                  <a:gd name="T98" fmla="*/ 0 w 326"/>
                  <a:gd name="T99" fmla="*/ 0 h 12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6"/>
                  <a:gd name="T151" fmla="*/ 0 h 124"/>
                  <a:gd name="T152" fmla="*/ 326 w 326"/>
                  <a:gd name="T153" fmla="*/ 124 h 12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6" h="124">
                    <a:moveTo>
                      <a:pt x="32" y="120"/>
                    </a:moveTo>
                    <a:lnTo>
                      <a:pt x="32" y="120"/>
                    </a:lnTo>
                    <a:lnTo>
                      <a:pt x="46" y="112"/>
                    </a:lnTo>
                    <a:lnTo>
                      <a:pt x="60" y="102"/>
                    </a:lnTo>
                    <a:lnTo>
                      <a:pt x="74" y="95"/>
                    </a:lnTo>
                    <a:lnTo>
                      <a:pt x="90" y="88"/>
                    </a:lnTo>
                    <a:lnTo>
                      <a:pt x="105" y="80"/>
                    </a:lnTo>
                    <a:lnTo>
                      <a:pt x="122" y="74"/>
                    </a:lnTo>
                    <a:lnTo>
                      <a:pt x="138" y="68"/>
                    </a:lnTo>
                    <a:lnTo>
                      <a:pt x="155" y="64"/>
                    </a:lnTo>
                    <a:lnTo>
                      <a:pt x="174" y="59"/>
                    </a:lnTo>
                    <a:lnTo>
                      <a:pt x="191" y="54"/>
                    </a:lnTo>
                    <a:lnTo>
                      <a:pt x="209" y="52"/>
                    </a:lnTo>
                    <a:lnTo>
                      <a:pt x="228" y="48"/>
                    </a:lnTo>
                    <a:lnTo>
                      <a:pt x="247" y="46"/>
                    </a:lnTo>
                    <a:lnTo>
                      <a:pt x="266" y="44"/>
                    </a:lnTo>
                    <a:lnTo>
                      <a:pt x="285" y="43"/>
                    </a:lnTo>
                    <a:lnTo>
                      <a:pt x="305" y="43"/>
                    </a:lnTo>
                    <a:lnTo>
                      <a:pt x="313" y="42"/>
                    </a:lnTo>
                    <a:lnTo>
                      <a:pt x="320" y="37"/>
                    </a:lnTo>
                    <a:lnTo>
                      <a:pt x="324" y="30"/>
                    </a:lnTo>
                    <a:lnTo>
                      <a:pt x="326" y="21"/>
                    </a:lnTo>
                    <a:lnTo>
                      <a:pt x="324" y="13"/>
                    </a:lnTo>
                    <a:lnTo>
                      <a:pt x="320" y="6"/>
                    </a:lnTo>
                    <a:lnTo>
                      <a:pt x="313" y="1"/>
                    </a:lnTo>
                    <a:lnTo>
                      <a:pt x="305" y="0"/>
                    </a:lnTo>
                    <a:lnTo>
                      <a:pt x="284" y="0"/>
                    </a:lnTo>
                    <a:lnTo>
                      <a:pt x="263" y="1"/>
                    </a:lnTo>
                    <a:lnTo>
                      <a:pt x="243" y="3"/>
                    </a:lnTo>
                    <a:lnTo>
                      <a:pt x="222" y="6"/>
                    </a:lnTo>
                    <a:lnTo>
                      <a:pt x="203" y="8"/>
                    </a:lnTo>
                    <a:lnTo>
                      <a:pt x="182" y="13"/>
                    </a:lnTo>
                    <a:lnTo>
                      <a:pt x="162" y="17"/>
                    </a:lnTo>
                    <a:lnTo>
                      <a:pt x="144" y="23"/>
                    </a:lnTo>
                    <a:lnTo>
                      <a:pt x="124" y="27"/>
                    </a:lnTo>
                    <a:lnTo>
                      <a:pt x="107" y="35"/>
                    </a:lnTo>
                    <a:lnTo>
                      <a:pt x="89" y="42"/>
                    </a:lnTo>
                    <a:lnTo>
                      <a:pt x="71" y="49"/>
                    </a:lnTo>
                    <a:lnTo>
                      <a:pt x="54" y="58"/>
                    </a:lnTo>
                    <a:lnTo>
                      <a:pt x="38" y="66"/>
                    </a:lnTo>
                    <a:lnTo>
                      <a:pt x="23" y="76"/>
                    </a:lnTo>
                    <a:lnTo>
                      <a:pt x="8" y="85"/>
                    </a:lnTo>
                    <a:lnTo>
                      <a:pt x="2" y="91"/>
                    </a:lnTo>
                    <a:lnTo>
                      <a:pt x="0" y="99"/>
                    </a:lnTo>
                    <a:lnTo>
                      <a:pt x="0" y="107"/>
                    </a:lnTo>
                    <a:lnTo>
                      <a:pt x="4" y="115"/>
                    </a:lnTo>
                    <a:lnTo>
                      <a:pt x="9" y="121"/>
                    </a:lnTo>
                    <a:lnTo>
                      <a:pt x="16" y="124"/>
                    </a:lnTo>
                    <a:lnTo>
                      <a:pt x="24" y="124"/>
                    </a:lnTo>
                    <a:lnTo>
                      <a:pt x="32" y="1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56" name="Freeform 328"/>
              <p:cNvSpPr>
                <a:spLocks noChangeAspect="1"/>
              </p:cNvSpPr>
              <p:nvPr/>
            </p:nvSpPr>
            <p:spPr bwMode="auto">
              <a:xfrm>
                <a:off x="2919" y="644"/>
                <a:ext cx="107" cy="40"/>
              </a:xfrm>
              <a:custGeom>
                <a:avLst/>
                <a:gdLst>
                  <a:gd name="T0" fmla="*/ 0 w 320"/>
                  <a:gd name="T1" fmla="*/ 0 h 120"/>
                  <a:gd name="T2" fmla="*/ 0 w 320"/>
                  <a:gd name="T3" fmla="*/ 0 h 120"/>
                  <a:gd name="T4" fmla="*/ 0 w 320"/>
                  <a:gd name="T5" fmla="*/ 0 h 120"/>
                  <a:gd name="T6" fmla="*/ 0 w 320"/>
                  <a:gd name="T7" fmla="*/ 0 h 120"/>
                  <a:gd name="T8" fmla="*/ 0 w 320"/>
                  <a:gd name="T9" fmla="*/ 0 h 120"/>
                  <a:gd name="T10" fmla="*/ 0 w 320"/>
                  <a:gd name="T11" fmla="*/ 0 h 120"/>
                  <a:gd name="T12" fmla="*/ 0 w 320"/>
                  <a:gd name="T13" fmla="*/ 0 h 120"/>
                  <a:gd name="T14" fmla="*/ 0 w 320"/>
                  <a:gd name="T15" fmla="*/ 0 h 120"/>
                  <a:gd name="T16" fmla="*/ 0 w 320"/>
                  <a:gd name="T17" fmla="*/ 0 h 120"/>
                  <a:gd name="T18" fmla="*/ 0 w 320"/>
                  <a:gd name="T19" fmla="*/ 0 h 120"/>
                  <a:gd name="T20" fmla="*/ 0 w 320"/>
                  <a:gd name="T21" fmla="*/ 0 h 120"/>
                  <a:gd name="T22" fmla="*/ 0 w 320"/>
                  <a:gd name="T23" fmla="*/ 0 h 120"/>
                  <a:gd name="T24" fmla="*/ 0 w 320"/>
                  <a:gd name="T25" fmla="*/ 0 h 120"/>
                  <a:gd name="T26" fmla="*/ 0 w 320"/>
                  <a:gd name="T27" fmla="*/ 0 h 120"/>
                  <a:gd name="T28" fmla="*/ 0 w 320"/>
                  <a:gd name="T29" fmla="*/ 0 h 120"/>
                  <a:gd name="T30" fmla="*/ 0 w 320"/>
                  <a:gd name="T31" fmla="*/ 0 h 120"/>
                  <a:gd name="T32" fmla="*/ 0 w 320"/>
                  <a:gd name="T33" fmla="*/ 0 h 120"/>
                  <a:gd name="T34" fmla="*/ 0 w 320"/>
                  <a:gd name="T35" fmla="*/ 0 h 120"/>
                  <a:gd name="T36" fmla="*/ 0 w 320"/>
                  <a:gd name="T37" fmla="*/ 0 h 120"/>
                  <a:gd name="T38" fmla="*/ 0 w 320"/>
                  <a:gd name="T39" fmla="*/ 0 h 120"/>
                  <a:gd name="T40" fmla="*/ 0 w 320"/>
                  <a:gd name="T41" fmla="*/ 0 h 120"/>
                  <a:gd name="T42" fmla="*/ 0 w 320"/>
                  <a:gd name="T43" fmla="*/ 0 h 120"/>
                  <a:gd name="T44" fmla="*/ 0 w 320"/>
                  <a:gd name="T45" fmla="*/ 0 h 120"/>
                  <a:gd name="T46" fmla="*/ 0 w 320"/>
                  <a:gd name="T47" fmla="*/ 0 h 120"/>
                  <a:gd name="T48" fmla="*/ 0 w 320"/>
                  <a:gd name="T49" fmla="*/ 0 h 120"/>
                  <a:gd name="T50" fmla="*/ 0 w 320"/>
                  <a:gd name="T51" fmla="*/ 0 h 120"/>
                  <a:gd name="T52" fmla="*/ 0 w 320"/>
                  <a:gd name="T53" fmla="*/ 0 h 120"/>
                  <a:gd name="T54" fmla="*/ 0 w 320"/>
                  <a:gd name="T55" fmla="*/ 0 h 120"/>
                  <a:gd name="T56" fmla="*/ 0 w 320"/>
                  <a:gd name="T57" fmla="*/ 0 h 120"/>
                  <a:gd name="T58" fmla="*/ 0 w 320"/>
                  <a:gd name="T59" fmla="*/ 0 h 120"/>
                  <a:gd name="T60" fmla="*/ 0 w 320"/>
                  <a:gd name="T61" fmla="*/ 0 h 120"/>
                  <a:gd name="T62" fmla="*/ 0 w 320"/>
                  <a:gd name="T63" fmla="*/ 0 h 120"/>
                  <a:gd name="T64" fmla="*/ 0 w 320"/>
                  <a:gd name="T65" fmla="*/ 0 h 120"/>
                  <a:gd name="T66" fmla="*/ 0 w 320"/>
                  <a:gd name="T67" fmla="*/ 0 h 120"/>
                  <a:gd name="T68" fmla="*/ 0 w 320"/>
                  <a:gd name="T69" fmla="*/ 0 h 120"/>
                  <a:gd name="T70" fmla="*/ 0 w 320"/>
                  <a:gd name="T71" fmla="*/ 0 h 120"/>
                  <a:gd name="T72" fmla="*/ 0 w 320"/>
                  <a:gd name="T73" fmla="*/ 0 h 120"/>
                  <a:gd name="T74" fmla="*/ 0 w 320"/>
                  <a:gd name="T75" fmla="*/ 0 h 120"/>
                  <a:gd name="T76" fmla="*/ 0 w 320"/>
                  <a:gd name="T77" fmla="*/ 0 h 120"/>
                  <a:gd name="T78" fmla="*/ 0 w 320"/>
                  <a:gd name="T79" fmla="*/ 0 h 120"/>
                  <a:gd name="T80" fmla="*/ 0 w 320"/>
                  <a:gd name="T81" fmla="*/ 0 h 120"/>
                  <a:gd name="T82" fmla="*/ 0 w 320"/>
                  <a:gd name="T83" fmla="*/ 0 h 120"/>
                  <a:gd name="T84" fmla="*/ 0 w 320"/>
                  <a:gd name="T85" fmla="*/ 0 h 120"/>
                  <a:gd name="T86" fmla="*/ 0 w 320"/>
                  <a:gd name="T87" fmla="*/ 0 h 120"/>
                  <a:gd name="T88" fmla="*/ 0 w 320"/>
                  <a:gd name="T89" fmla="*/ 0 h 120"/>
                  <a:gd name="T90" fmla="*/ 0 w 320"/>
                  <a:gd name="T91" fmla="*/ 0 h 120"/>
                  <a:gd name="T92" fmla="*/ 0 w 320"/>
                  <a:gd name="T93" fmla="*/ 0 h 120"/>
                  <a:gd name="T94" fmla="*/ 0 w 320"/>
                  <a:gd name="T95" fmla="*/ 0 h 120"/>
                  <a:gd name="T96" fmla="*/ 0 w 320"/>
                  <a:gd name="T97" fmla="*/ 0 h 120"/>
                  <a:gd name="T98" fmla="*/ 0 w 320"/>
                  <a:gd name="T99" fmla="*/ 0 h 12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20"/>
                  <a:gd name="T151" fmla="*/ 0 h 120"/>
                  <a:gd name="T152" fmla="*/ 320 w 320"/>
                  <a:gd name="T153" fmla="*/ 120 h 12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20" h="120">
                    <a:moveTo>
                      <a:pt x="299" y="0"/>
                    </a:moveTo>
                    <a:lnTo>
                      <a:pt x="278" y="0"/>
                    </a:lnTo>
                    <a:lnTo>
                      <a:pt x="257" y="1"/>
                    </a:lnTo>
                    <a:lnTo>
                      <a:pt x="238" y="3"/>
                    </a:lnTo>
                    <a:lnTo>
                      <a:pt x="218" y="5"/>
                    </a:lnTo>
                    <a:lnTo>
                      <a:pt x="199" y="8"/>
                    </a:lnTo>
                    <a:lnTo>
                      <a:pt x="179" y="12"/>
                    </a:lnTo>
                    <a:lnTo>
                      <a:pt x="160" y="15"/>
                    </a:lnTo>
                    <a:lnTo>
                      <a:pt x="141" y="20"/>
                    </a:lnTo>
                    <a:lnTo>
                      <a:pt x="123" y="26"/>
                    </a:lnTo>
                    <a:lnTo>
                      <a:pt x="106" y="32"/>
                    </a:lnTo>
                    <a:lnTo>
                      <a:pt x="88" y="40"/>
                    </a:lnTo>
                    <a:lnTo>
                      <a:pt x="71" y="47"/>
                    </a:lnTo>
                    <a:lnTo>
                      <a:pt x="55" y="54"/>
                    </a:lnTo>
                    <a:lnTo>
                      <a:pt x="39" y="62"/>
                    </a:lnTo>
                    <a:lnTo>
                      <a:pt x="24" y="72"/>
                    </a:lnTo>
                    <a:lnTo>
                      <a:pt x="9" y="82"/>
                    </a:lnTo>
                    <a:lnTo>
                      <a:pt x="3" y="88"/>
                    </a:lnTo>
                    <a:lnTo>
                      <a:pt x="0" y="95"/>
                    </a:lnTo>
                    <a:lnTo>
                      <a:pt x="0" y="103"/>
                    </a:lnTo>
                    <a:lnTo>
                      <a:pt x="2" y="112"/>
                    </a:lnTo>
                    <a:lnTo>
                      <a:pt x="8" y="118"/>
                    </a:lnTo>
                    <a:lnTo>
                      <a:pt x="16" y="120"/>
                    </a:lnTo>
                    <a:lnTo>
                      <a:pt x="24" y="120"/>
                    </a:lnTo>
                    <a:lnTo>
                      <a:pt x="31" y="118"/>
                    </a:lnTo>
                    <a:lnTo>
                      <a:pt x="45" y="109"/>
                    </a:lnTo>
                    <a:lnTo>
                      <a:pt x="59" y="101"/>
                    </a:lnTo>
                    <a:lnTo>
                      <a:pt x="74" y="94"/>
                    </a:lnTo>
                    <a:lnTo>
                      <a:pt x="88" y="87"/>
                    </a:lnTo>
                    <a:lnTo>
                      <a:pt x="105" y="79"/>
                    </a:lnTo>
                    <a:lnTo>
                      <a:pt x="121" y="73"/>
                    </a:lnTo>
                    <a:lnTo>
                      <a:pt x="137" y="69"/>
                    </a:lnTo>
                    <a:lnTo>
                      <a:pt x="154" y="62"/>
                    </a:lnTo>
                    <a:lnTo>
                      <a:pt x="171" y="59"/>
                    </a:lnTo>
                    <a:lnTo>
                      <a:pt x="188" y="54"/>
                    </a:lnTo>
                    <a:lnTo>
                      <a:pt x="207" y="52"/>
                    </a:lnTo>
                    <a:lnTo>
                      <a:pt x="224" y="48"/>
                    </a:lnTo>
                    <a:lnTo>
                      <a:pt x="243" y="46"/>
                    </a:lnTo>
                    <a:lnTo>
                      <a:pt x="262" y="44"/>
                    </a:lnTo>
                    <a:lnTo>
                      <a:pt x="280" y="43"/>
                    </a:lnTo>
                    <a:lnTo>
                      <a:pt x="299" y="43"/>
                    </a:lnTo>
                    <a:lnTo>
                      <a:pt x="307" y="42"/>
                    </a:lnTo>
                    <a:lnTo>
                      <a:pt x="314" y="37"/>
                    </a:lnTo>
                    <a:lnTo>
                      <a:pt x="318" y="30"/>
                    </a:lnTo>
                    <a:lnTo>
                      <a:pt x="320" y="22"/>
                    </a:lnTo>
                    <a:lnTo>
                      <a:pt x="318" y="13"/>
                    </a:lnTo>
                    <a:lnTo>
                      <a:pt x="314" y="6"/>
                    </a:lnTo>
                    <a:lnTo>
                      <a:pt x="307" y="1"/>
                    </a:lnTo>
                    <a:lnTo>
                      <a:pt x="299"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57" name="Freeform 329"/>
              <p:cNvSpPr>
                <a:spLocks noChangeAspect="1"/>
              </p:cNvSpPr>
              <p:nvPr/>
            </p:nvSpPr>
            <p:spPr bwMode="auto">
              <a:xfrm>
                <a:off x="2771" y="593"/>
                <a:ext cx="108" cy="41"/>
              </a:xfrm>
              <a:custGeom>
                <a:avLst/>
                <a:gdLst>
                  <a:gd name="T0" fmla="*/ 0 w 325"/>
                  <a:gd name="T1" fmla="*/ 0 h 124"/>
                  <a:gd name="T2" fmla="*/ 0 w 325"/>
                  <a:gd name="T3" fmla="*/ 0 h 124"/>
                  <a:gd name="T4" fmla="*/ 0 w 325"/>
                  <a:gd name="T5" fmla="*/ 0 h 124"/>
                  <a:gd name="T6" fmla="*/ 0 w 325"/>
                  <a:gd name="T7" fmla="*/ 0 h 124"/>
                  <a:gd name="T8" fmla="*/ 0 w 325"/>
                  <a:gd name="T9" fmla="*/ 0 h 124"/>
                  <a:gd name="T10" fmla="*/ 0 w 325"/>
                  <a:gd name="T11" fmla="*/ 0 h 124"/>
                  <a:gd name="T12" fmla="*/ 0 w 325"/>
                  <a:gd name="T13" fmla="*/ 0 h 124"/>
                  <a:gd name="T14" fmla="*/ 0 w 325"/>
                  <a:gd name="T15" fmla="*/ 0 h 124"/>
                  <a:gd name="T16" fmla="*/ 0 w 325"/>
                  <a:gd name="T17" fmla="*/ 0 h 124"/>
                  <a:gd name="T18" fmla="*/ 0 w 325"/>
                  <a:gd name="T19" fmla="*/ 0 h 124"/>
                  <a:gd name="T20" fmla="*/ 0 w 325"/>
                  <a:gd name="T21" fmla="*/ 0 h 124"/>
                  <a:gd name="T22" fmla="*/ 0 w 325"/>
                  <a:gd name="T23" fmla="*/ 0 h 124"/>
                  <a:gd name="T24" fmla="*/ 0 w 325"/>
                  <a:gd name="T25" fmla="*/ 0 h 124"/>
                  <a:gd name="T26" fmla="*/ 0 w 325"/>
                  <a:gd name="T27" fmla="*/ 0 h 124"/>
                  <a:gd name="T28" fmla="*/ 0 w 325"/>
                  <a:gd name="T29" fmla="*/ 0 h 124"/>
                  <a:gd name="T30" fmla="*/ 0 w 325"/>
                  <a:gd name="T31" fmla="*/ 0 h 124"/>
                  <a:gd name="T32" fmla="*/ 0 w 325"/>
                  <a:gd name="T33" fmla="*/ 0 h 124"/>
                  <a:gd name="T34" fmla="*/ 0 w 325"/>
                  <a:gd name="T35" fmla="*/ 0 h 124"/>
                  <a:gd name="T36" fmla="*/ 0 w 325"/>
                  <a:gd name="T37" fmla="*/ 0 h 124"/>
                  <a:gd name="T38" fmla="*/ 0 w 325"/>
                  <a:gd name="T39" fmla="*/ 0 h 124"/>
                  <a:gd name="T40" fmla="*/ 0 w 325"/>
                  <a:gd name="T41" fmla="*/ 0 h 124"/>
                  <a:gd name="T42" fmla="*/ 0 w 325"/>
                  <a:gd name="T43" fmla="*/ 0 h 124"/>
                  <a:gd name="T44" fmla="*/ 0 w 325"/>
                  <a:gd name="T45" fmla="*/ 0 h 124"/>
                  <a:gd name="T46" fmla="*/ 0 w 325"/>
                  <a:gd name="T47" fmla="*/ 0 h 124"/>
                  <a:gd name="T48" fmla="*/ 0 w 325"/>
                  <a:gd name="T49" fmla="*/ 0 h 124"/>
                  <a:gd name="T50" fmla="*/ 0 w 325"/>
                  <a:gd name="T51" fmla="*/ 0 h 124"/>
                  <a:gd name="T52" fmla="*/ 0 w 325"/>
                  <a:gd name="T53" fmla="*/ 0 h 124"/>
                  <a:gd name="T54" fmla="*/ 0 w 325"/>
                  <a:gd name="T55" fmla="*/ 0 h 124"/>
                  <a:gd name="T56" fmla="*/ 0 w 325"/>
                  <a:gd name="T57" fmla="*/ 0 h 124"/>
                  <a:gd name="T58" fmla="*/ 0 w 325"/>
                  <a:gd name="T59" fmla="*/ 0 h 124"/>
                  <a:gd name="T60" fmla="*/ 0 w 325"/>
                  <a:gd name="T61" fmla="*/ 0 h 124"/>
                  <a:gd name="T62" fmla="*/ 0 w 325"/>
                  <a:gd name="T63" fmla="*/ 0 h 124"/>
                  <a:gd name="T64" fmla="*/ 0 w 325"/>
                  <a:gd name="T65" fmla="*/ 0 h 124"/>
                  <a:gd name="T66" fmla="*/ 0 w 325"/>
                  <a:gd name="T67" fmla="*/ 0 h 124"/>
                  <a:gd name="T68" fmla="*/ 0 w 325"/>
                  <a:gd name="T69" fmla="*/ 0 h 124"/>
                  <a:gd name="T70" fmla="*/ 0 w 325"/>
                  <a:gd name="T71" fmla="*/ 0 h 124"/>
                  <a:gd name="T72" fmla="*/ 0 w 325"/>
                  <a:gd name="T73" fmla="*/ 0 h 124"/>
                  <a:gd name="T74" fmla="*/ 0 w 325"/>
                  <a:gd name="T75" fmla="*/ 0 h 124"/>
                  <a:gd name="T76" fmla="*/ 0 w 325"/>
                  <a:gd name="T77" fmla="*/ 0 h 124"/>
                  <a:gd name="T78" fmla="*/ 0 w 325"/>
                  <a:gd name="T79" fmla="*/ 0 h 124"/>
                  <a:gd name="T80" fmla="*/ 0 w 325"/>
                  <a:gd name="T81" fmla="*/ 0 h 124"/>
                  <a:gd name="T82" fmla="*/ 0 w 325"/>
                  <a:gd name="T83" fmla="*/ 0 h 124"/>
                  <a:gd name="T84" fmla="*/ 0 w 325"/>
                  <a:gd name="T85" fmla="*/ 0 h 124"/>
                  <a:gd name="T86" fmla="*/ 0 w 325"/>
                  <a:gd name="T87" fmla="*/ 0 h 124"/>
                  <a:gd name="T88" fmla="*/ 0 w 325"/>
                  <a:gd name="T89" fmla="*/ 0 h 124"/>
                  <a:gd name="T90" fmla="*/ 0 w 325"/>
                  <a:gd name="T91" fmla="*/ 0 h 124"/>
                  <a:gd name="T92" fmla="*/ 0 w 325"/>
                  <a:gd name="T93" fmla="*/ 0 h 124"/>
                  <a:gd name="T94" fmla="*/ 0 w 325"/>
                  <a:gd name="T95" fmla="*/ 0 h 124"/>
                  <a:gd name="T96" fmla="*/ 0 w 325"/>
                  <a:gd name="T97" fmla="*/ 0 h 1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25"/>
                  <a:gd name="T148" fmla="*/ 0 h 124"/>
                  <a:gd name="T149" fmla="*/ 325 w 325"/>
                  <a:gd name="T150" fmla="*/ 124 h 12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25" h="124">
                    <a:moveTo>
                      <a:pt x="21" y="43"/>
                    </a:moveTo>
                    <a:lnTo>
                      <a:pt x="40" y="43"/>
                    </a:lnTo>
                    <a:lnTo>
                      <a:pt x="60" y="44"/>
                    </a:lnTo>
                    <a:lnTo>
                      <a:pt x="78" y="46"/>
                    </a:lnTo>
                    <a:lnTo>
                      <a:pt x="97" y="48"/>
                    </a:lnTo>
                    <a:lnTo>
                      <a:pt x="116" y="52"/>
                    </a:lnTo>
                    <a:lnTo>
                      <a:pt x="133" y="54"/>
                    </a:lnTo>
                    <a:lnTo>
                      <a:pt x="152" y="59"/>
                    </a:lnTo>
                    <a:lnTo>
                      <a:pt x="169" y="64"/>
                    </a:lnTo>
                    <a:lnTo>
                      <a:pt x="186" y="68"/>
                    </a:lnTo>
                    <a:lnTo>
                      <a:pt x="204" y="74"/>
                    </a:lnTo>
                    <a:lnTo>
                      <a:pt x="220" y="80"/>
                    </a:lnTo>
                    <a:lnTo>
                      <a:pt x="236" y="88"/>
                    </a:lnTo>
                    <a:lnTo>
                      <a:pt x="251" y="95"/>
                    </a:lnTo>
                    <a:lnTo>
                      <a:pt x="266" y="102"/>
                    </a:lnTo>
                    <a:lnTo>
                      <a:pt x="279" y="112"/>
                    </a:lnTo>
                    <a:lnTo>
                      <a:pt x="293" y="120"/>
                    </a:lnTo>
                    <a:lnTo>
                      <a:pt x="301" y="124"/>
                    </a:lnTo>
                    <a:lnTo>
                      <a:pt x="309" y="124"/>
                    </a:lnTo>
                    <a:lnTo>
                      <a:pt x="316" y="121"/>
                    </a:lnTo>
                    <a:lnTo>
                      <a:pt x="322" y="115"/>
                    </a:lnTo>
                    <a:lnTo>
                      <a:pt x="325" y="107"/>
                    </a:lnTo>
                    <a:lnTo>
                      <a:pt x="325" y="99"/>
                    </a:lnTo>
                    <a:lnTo>
                      <a:pt x="322" y="91"/>
                    </a:lnTo>
                    <a:lnTo>
                      <a:pt x="316" y="85"/>
                    </a:lnTo>
                    <a:lnTo>
                      <a:pt x="301" y="76"/>
                    </a:lnTo>
                    <a:lnTo>
                      <a:pt x="286" y="66"/>
                    </a:lnTo>
                    <a:lnTo>
                      <a:pt x="270" y="58"/>
                    </a:lnTo>
                    <a:lnTo>
                      <a:pt x="254" y="49"/>
                    </a:lnTo>
                    <a:lnTo>
                      <a:pt x="237" y="42"/>
                    </a:lnTo>
                    <a:lnTo>
                      <a:pt x="218" y="35"/>
                    </a:lnTo>
                    <a:lnTo>
                      <a:pt x="200" y="27"/>
                    </a:lnTo>
                    <a:lnTo>
                      <a:pt x="182" y="23"/>
                    </a:lnTo>
                    <a:lnTo>
                      <a:pt x="162" y="17"/>
                    </a:lnTo>
                    <a:lnTo>
                      <a:pt x="144" y="13"/>
                    </a:lnTo>
                    <a:lnTo>
                      <a:pt x="123" y="8"/>
                    </a:lnTo>
                    <a:lnTo>
                      <a:pt x="104" y="6"/>
                    </a:lnTo>
                    <a:lnTo>
                      <a:pt x="83" y="3"/>
                    </a:lnTo>
                    <a:lnTo>
                      <a:pt x="62" y="1"/>
                    </a:lnTo>
                    <a:lnTo>
                      <a:pt x="41" y="0"/>
                    </a:lnTo>
                    <a:lnTo>
                      <a:pt x="21" y="0"/>
                    </a:lnTo>
                    <a:lnTo>
                      <a:pt x="13" y="1"/>
                    </a:lnTo>
                    <a:lnTo>
                      <a:pt x="6" y="6"/>
                    </a:lnTo>
                    <a:lnTo>
                      <a:pt x="1" y="13"/>
                    </a:lnTo>
                    <a:lnTo>
                      <a:pt x="0" y="21"/>
                    </a:lnTo>
                    <a:lnTo>
                      <a:pt x="1" y="30"/>
                    </a:lnTo>
                    <a:lnTo>
                      <a:pt x="6" y="37"/>
                    </a:lnTo>
                    <a:lnTo>
                      <a:pt x="13" y="42"/>
                    </a:lnTo>
                    <a:lnTo>
                      <a:pt x="21" y="4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58" name="Freeform 330"/>
              <p:cNvSpPr>
                <a:spLocks noChangeAspect="1"/>
              </p:cNvSpPr>
              <p:nvPr/>
            </p:nvSpPr>
            <p:spPr bwMode="auto">
              <a:xfrm>
                <a:off x="2983" y="703"/>
                <a:ext cx="20" cy="29"/>
              </a:xfrm>
              <a:custGeom>
                <a:avLst/>
                <a:gdLst>
                  <a:gd name="T0" fmla="*/ 0 w 62"/>
                  <a:gd name="T1" fmla="*/ 0 h 87"/>
                  <a:gd name="T2" fmla="*/ 0 w 62"/>
                  <a:gd name="T3" fmla="*/ 0 h 87"/>
                  <a:gd name="T4" fmla="*/ 0 w 62"/>
                  <a:gd name="T5" fmla="*/ 0 h 87"/>
                  <a:gd name="T6" fmla="*/ 0 w 62"/>
                  <a:gd name="T7" fmla="*/ 0 h 87"/>
                  <a:gd name="T8" fmla="*/ 0 w 62"/>
                  <a:gd name="T9" fmla="*/ 0 h 87"/>
                  <a:gd name="T10" fmla="*/ 0 w 62"/>
                  <a:gd name="T11" fmla="*/ 0 h 87"/>
                  <a:gd name="T12" fmla="*/ 0 w 62"/>
                  <a:gd name="T13" fmla="*/ 0 h 87"/>
                  <a:gd name="T14" fmla="*/ 0 w 62"/>
                  <a:gd name="T15" fmla="*/ 0 h 87"/>
                  <a:gd name="T16" fmla="*/ 0 w 62"/>
                  <a:gd name="T17" fmla="*/ 0 h 87"/>
                  <a:gd name="T18" fmla="*/ 0 w 62"/>
                  <a:gd name="T19" fmla="*/ 0 h 87"/>
                  <a:gd name="T20" fmla="*/ 0 w 62"/>
                  <a:gd name="T21" fmla="*/ 0 h 87"/>
                  <a:gd name="T22" fmla="*/ 0 w 62"/>
                  <a:gd name="T23" fmla="*/ 0 h 87"/>
                  <a:gd name="T24" fmla="*/ 0 w 62"/>
                  <a:gd name="T25" fmla="*/ 0 h 87"/>
                  <a:gd name="T26" fmla="*/ 0 w 62"/>
                  <a:gd name="T27" fmla="*/ 0 h 87"/>
                  <a:gd name="T28" fmla="*/ 0 w 62"/>
                  <a:gd name="T29" fmla="*/ 0 h 87"/>
                  <a:gd name="T30" fmla="*/ 0 w 62"/>
                  <a:gd name="T31" fmla="*/ 0 h 87"/>
                  <a:gd name="T32" fmla="*/ 0 w 62"/>
                  <a:gd name="T33" fmla="*/ 0 h 87"/>
                  <a:gd name="T34" fmla="*/ 0 w 62"/>
                  <a:gd name="T35" fmla="*/ 0 h 87"/>
                  <a:gd name="T36" fmla="*/ 0 w 62"/>
                  <a:gd name="T37" fmla="*/ 0 h 87"/>
                  <a:gd name="T38" fmla="*/ 0 w 62"/>
                  <a:gd name="T39" fmla="*/ 0 h 87"/>
                  <a:gd name="T40" fmla="*/ 0 w 62"/>
                  <a:gd name="T41" fmla="*/ 0 h 87"/>
                  <a:gd name="T42" fmla="*/ 0 w 62"/>
                  <a:gd name="T43" fmla="*/ 0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87"/>
                  <a:gd name="T68" fmla="*/ 62 w 62"/>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87">
                    <a:moveTo>
                      <a:pt x="24" y="87"/>
                    </a:moveTo>
                    <a:lnTo>
                      <a:pt x="29" y="86"/>
                    </a:lnTo>
                    <a:lnTo>
                      <a:pt x="33" y="86"/>
                    </a:lnTo>
                    <a:lnTo>
                      <a:pt x="38" y="84"/>
                    </a:lnTo>
                    <a:lnTo>
                      <a:pt x="43" y="83"/>
                    </a:lnTo>
                    <a:lnTo>
                      <a:pt x="48" y="82"/>
                    </a:lnTo>
                    <a:lnTo>
                      <a:pt x="53" y="82"/>
                    </a:lnTo>
                    <a:lnTo>
                      <a:pt x="57" y="81"/>
                    </a:lnTo>
                    <a:lnTo>
                      <a:pt x="62" y="81"/>
                    </a:lnTo>
                    <a:lnTo>
                      <a:pt x="55" y="70"/>
                    </a:lnTo>
                    <a:lnTo>
                      <a:pt x="49" y="59"/>
                    </a:lnTo>
                    <a:lnTo>
                      <a:pt x="43" y="48"/>
                    </a:lnTo>
                    <a:lnTo>
                      <a:pt x="38" y="37"/>
                    </a:lnTo>
                    <a:lnTo>
                      <a:pt x="32" y="28"/>
                    </a:lnTo>
                    <a:lnTo>
                      <a:pt x="26" y="18"/>
                    </a:lnTo>
                    <a:lnTo>
                      <a:pt x="22" y="8"/>
                    </a:lnTo>
                    <a:lnTo>
                      <a:pt x="16" y="0"/>
                    </a:lnTo>
                    <a:lnTo>
                      <a:pt x="12" y="1"/>
                    </a:lnTo>
                    <a:lnTo>
                      <a:pt x="8" y="1"/>
                    </a:lnTo>
                    <a:lnTo>
                      <a:pt x="4" y="1"/>
                    </a:lnTo>
                    <a:lnTo>
                      <a:pt x="0" y="2"/>
                    </a:lnTo>
                    <a:lnTo>
                      <a:pt x="24" y="8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59" name="Freeform 331"/>
              <p:cNvSpPr>
                <a:spLocks noChangeAspect="1"/>
              </p:cNvSpPr>
              <p:nvPr/>
            </p:nvSpPr>
            <p:spPr bwMode="auto">
              <a:xfrm>
                <a:off x="2777" y="701"/>
                <a:ext cx="20" cy="29"/>
              </a:xfrm>
              <a:custGeom>
                <a:avLst/>
                <a:gdLst>
                  <a:gd name="T0" fmla="*/ 0 w 59"/>
                  <a:gd name="T1" fmla="*/ 0 h 88"/>
                  <a:gd name="T2" fmla="*/ 0 w 59"/>
                  <a:gd name="T3" fmla="*/ 0 h 88"/>
                  <a:gd name="T4" fmla="*/ 0 w 59"/>
                  <a:gd name="T5" fmla="*/ 0 h 88"/>
                  <a:gd name="T6" fmla="*/ 0 w 59"/>
                  <a:gd name="T7" fmla="*/ 0 h 88"/>
                  <a:gd name="T8" fmla="*/ 0 w 59"/>
                  <a:gd name="T9" fmla="*/ 0 h 88"/>
                  <a:gd name="T10" fmla="*/ 0 w 59"/>
                  <a:gd name="T11" fmla="*/ 0 h 88"/>
                  <a:gd name="T12" fmla="*/ 0 w 59"/>
                  <a:gd name="T13" fmla="*/ 0 h 88"/>
                  <a:gd name="T14" fmla="*/ 0 w 59"/>
                  <a:gd name="T15" fmla="*/ 0 h 88"/>
                  <a:gd name="T16" fmla="*/ 0 w 59"/>
                  <a:gd name="T17" fmla="*/ 0 h 88"/>
                  <a:gd name="T18" fmla="*/ 0 w 59"/>
                  <a:gd name="T19" fmla="*/ 0 h 88"/>
                  <a:gd name="T20" fmla="*/ 0 w 59"/>
                  <a:gd name="T21" fmla="*/ 0 h 88"/>
                  <a:gd name="T22" fmla="*/ 0 w 59"/>
                  <a:gd name="T23" fmla="*/ 0 h 88"/>
                  <a:gd name="T24" fmla="*/ 0 w 59"/>
                  <a:gd name="T25" fmla="*/ 0 h 88"/>
                  <a:gd name="T26" fmla="*/ 0 w 59"/>
                  <a:gd name="T27" fmla="*/ 0 h 88"/>
                  <a:gd name="T28" fmla="*/ 0 w 59"/>
                  <a:gd name="T29" fmla="*/ 0 h 88"/>
                  <a:gd name="T30" fmla="*/ 0 w 59"/>
                  <a:gd name="T31" fmla="*/ 0 h 88"/>
                  <a:gd name="T32" fmla="*/ 0 w 59"/>
                  <a:gd name="T33" fmla="*/ 0 h 88"/>
                  <a:gd name="T34" fmla="*/ 0 w 59"/>
                  <a:gd name="T35" fmla="*/ 0 h 88"/>
                  <a:gd name="T36" fmla="*/ 0 w 59"/>
                  <a:gd name="T37" fmla="*/ 0 h 8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88"/>
                  <a:gd name="T59" fmla="*/ 59 w 59"/>
                  <a:gd name="T60" fmla="*/ 88 h 8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88">
                    <a:moveTo>
                      <a:pt x="59" y="88"/>
                    </a:moveTo>
                    <a:lnTo>
                      <a:pt x="54" y="1"/>
                    </a:lnTo>
                    <a:lnTo>
                      <a:pt x="48" y="0"/>
                    </a:lnTo>
                    <a:lnTo>
                      <a:pt x="43" y="0"/>
                    </a:lnTo>
                    <a:lnTo>
                      <a:pt x="38" y="0"/>
                    </a:lnTo>
                    <a:lnTo>
                      <a:pt x="32" y="0"/>
                    </a:lnTo>
                    <a:lnTo>
                      <a:pt x="0" y="85"/>
                    </a:lnTo>
                    <a:lnTo>
                      <a:pt x="1" y="85"/>
                    </a:lnTo>
                    <a:lnTo>
                      <a:pt x="8" y="85"/>
                    </a:lnTo>
                    <a:lnTo>
                      <a:pt x="16" y="85"/>
                    </a:lnTo>
                    <a:lnTo>
                      <a:pt x="23" y="85"/>
                    </a:lnTo>
                    <a:lnTo>
                      <a:pt x="31" y="87"/>
                    </a:lnTo>
                    <a:lnTo>
                      <a:pt x="38" y="87"/>
                    </a:lnTo>
                    <a:lnTo>
                      <a:pt x="44" y="87"/>
                    </a:lnTo>
                    <a:lnTo>
                      <a:pt x="52" y="88"/>
                    </a:lnTo>
                    <a:lnTo>
                      <a:pt x="59" y="8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60" name="Freeform 332"/>
              <p:cNvSpPr>
                <a:spLocks noChangeAspect="1"/>
              </p:cNvSpPr>
              <p:nvPr/>
            </p:nvSpPr>
            <p:spPr bwMode="auto">
              <a:xfrm>
                <a:off x="2727" y="519"/>
                <a:ext cx="346" cy="258"/>
              </a:xfrm>
              <a:custGeom>
                <a:avLst/>
                <a:gdLst>
                  <a:gd name="T0" fmla="*/ 0 w 1039"/>
                  <a:gd name="T1" fmla="*/ 0 h 775"/>
                  <a:gd name="T2" fmla="*/ 0 w 1039"/>
                  <a:gd name="T3" fmla="*/ 0 h 775"/>
                  <a:gd name="T4" fmla="*/ 0 w 1039"/>
                  <a:gd name="T5" fmla="*/ 0 h 775"/>
                  <a:gd name="T6" fmla="*/ 0 w 1039"/>
                  <a:gd name="T7" fmla="*/ 0 h 775"/>
                  <a:gd name="T8" fmla="*/ 0 w 1039"/>
                  <a:gd name="T9" fmla="*/ 0 h 775"/>
                  <a:gd name="T10" fmla="*/ 0 w 1039"/>
                  <a:gd name="T11" fmla="*/ 0 h 775"/>
                  <a:gd name="T12" fmla="*/ 0 w 1039"/>
                  <a:gd name="T13" fmla="*/ 0 h 775"/>
                  <a:gd name="T14" fmla="*/ 0 w 1039"/>
                  <a:gd name="T15" fmla="*/ 0 h 775"/>
                  <a:gd name="T16" fmla="*/ 0 w 1039"/>
                  <a:gd name="T17" fmla="*/ 0 h 775"/>
                  <a:gd name="T18" fmla="*/ 0 w 1039"/>
                  <a:gd name="T19" fmla="*/ 0 h 775"/>
                  <a:gd name="T20" fmla="*/ 0 w 1039"/>
                  <a:gd name="T21" fmla="*/ 0 h 775"/>
                  <a:gd name="T22" fmla="*/ 0 w 1039"/>
                  <a:gd name="T23" fmla="*/ 0 h 775"/>
                  <a:gd name="T24" fmla="*/ 0 w 1039"/>
                  <a:gd name="T25" fmla="*/ 0 h 775"/>
                  <a:gd name="T26" fmla="*/ 0 w 1039"/>
                  <a:gd name="T27" fmla="*/ 0 h 775"/>
                  <a:gd name="T28" fmla="*/ 0 w 1039"/>
                  <a:gd name="T29" fmla="*/ 0 h 775"/>
                  <a:gd name="T30" fmla="*/ 0 w 1039"/>
                  <a:gd name="T31" fmla="*/ 0 h 775"/>
                  <a:gd name="T32" fmla="*/ 0 w 1039"/>
                  <a:gd name="T33" fmla="*/ 0 h 775"/>
                  <a:gd name="T34" fmla="*/ 0 w 1039"/>
                  <a:gd name="T35" fmla="*/ 0 h 775"/>
                  <a:gd name="T36" fmla="*/ 0 w 1039"/>
                  <a:gd name="T37" fmla="*/ 0 h 775"/>
                  <a:gd name="T38" fmla="*/ 0 w 1039"/>
                  <a:gd name="T39" fmla="*/ 0 h 775"/>
                  <a:gd name="T40" fmla="*/ 0 w 1039"/>
                  <a:gd name="T41" fmla="*/ 0 h 775"/>
                  <a:gd name="T42" fmla="*/ 0 w 1039"/>
                  <a:gd name="T43" fmla="*/ 0 h 775"/>
                  <a:gd name="T44" fmla="*/ 0 w 1039"/>
                  <a:gd name="T45" fmla="*/ 0 h 775"/>
                  <a:gd name="T46" fmla="*/ 0 w 1039"/>
                  <a:gd name="T47" fmla="*/ 0 h 775"/>
                  <a:gd name="T48" fmla="*/ 0 w 1039"/>
                  <a:gd name="T49" fmla="*/ 0 h 775"/>
                  <a:gd name="T50" fmla="*/ 0 w 1039"/>
                  <a:gd name="T51" fmla="*/ 0 h 775"/>
                  <a:gd name="T52" fmla="*/ 0 w 1039"/>
                  <a:gd name="T53" fmla="*/ 0 h 775"/>
                  <a:gd name="T54" fmla="*/ 0 w 1039"/>
                  <a:gd name="T55" fmla="*/ 0 h 775"/>
                  <a:gd name="T56" fmla="*/ 0 w 1039"/>
                  <a:gd name="T57" fmla="*/ 0 h 775"/>
                  <a:gd name="T58" fmla="*/ 0 w 1039"/>
                  <a:gd name="T59" fmla="*/ 0 h 775"/>
                  <a:gd name="T60" fmla="*/ 0 w 1039"/>
                  <a:gd name="T61" fmla="*/ 0 h 775"/>
                  <a:gd name="T62" fmla="*/ 0 w 1039"/>
                  <a:gd name="T63" fmla="*/ 0 h 775"/>
                  <a:gd name="T64" fmla="*/ 0 w 1039"/>
                  <a:gd name="T65" fmla="*/ 0 h 775"/>
                  <a:gd name="T66" fmla="*/ 0 w 1039"/>
                  <a:gd name="T67" fmla="*/ 0 h 775"/>
                  <a:gd name="T68" fmla="*/ 0 w 1039"/>
                  <a:gd name="T69" fmla="*/ 0 h 775"/>
                  <a:gd name="T70" fmla="*/ 0 w 1039"/>
                  <a:gd name="T71" fmla="*/ 0 h 775"/>
                  <a:gd name="T72" fmla="*/ 0 w 1039"/>
                  <a:gd name="T73" fmla="*/ 0 h 775"/>
                  <a:gd name="T74" fmla="*/ 0 w 1039"/>
                  <a:gd name="T75" fmla="*/ 0 h 775"/>
                  <a:gd name="T76" fmla="*/ 0 w 1039"/>
                  <a:gd name="T77" fmla="*/ 0 h 775"/>
                  <a:gd name="T78" fmla="*/ 0 w 1039"/>
                  <a:gd name="T79" fmla="*/ 0 h 775"/>
                  <a:gd name="T80" fmla="*/ 0 w 1039"/>
                  <a:gd name="T81" fmla="*/ 0 h 775"/>
                  <a:gd name="T82" fmla="*/ 0 w 1039"/>
                  <a:gd name="T83" fmla="*/ 0 h 775"/>
                  <a:gd name="T84" fmla="*/ 0 w 1039"/>
                  <a:gd name="T85" fmla="*/ 0 h 775"/>
                  <a:gd name="T86" fmla="*/ 0 w 1039"/>
                  <a:gd name="T87" fmla="*/ 0 h 775"/>
                  <a:gd name="T88" fmla="*/ 0 w 1039"/>
                  <a:gd name="T89" fmla="*/ 0 h 775"/>
                  <a:gd name="T90" fmla="*/ 0 w 1039"/>
                  <a:gd name="T91" fmla="*/ 0 h 775"/>
                  <a:gd name="T92" fmla="*/ 0 w 1039"/>
                  <a:gd name="T93" fmla="*/ 0 h 775"/>
                  <a:gd name="T94" fmla="*/ 0 w 1039"/>
                  <a:gd name="T95" fmla="*/ 0 h 775"/>
                  <a:gd name="T96" fmla="*/ 0 w 1039"/>
                  <a:gd name="T97" fmla="*/ 0 h 775"/>
                  <a:gd name="T98" fmla="*/ 0 w 1039"/>
                  <a:gd name="T99" fmla="*/ 0 h 775"/>
                  <a:gd name="T100" fmla="*/ 0 w 1039"/>
                  <a:gd name="T101" fmla="*/ 0 h 7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39"/>
                  <a:gd name="T154" fmla="*/ 0 h 775"/>
                  <a:gd name="T155" fmla="*/ 1039 w 1039"/>
                  <a:gd name="T156" fmla="*/ 775 h 77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39" h="775">
                    <a:moveTo>
                      <a:pt x="1006" y="12"/>
                    </a:moveTo>
                    <a:lnTo>
                      <a:pt x="991" y="10"/>
                    </a:lnTo>
                    <a:lnTo>
                      <a:pt x="976" y="6"/>
                    </a:lnTo>
                    <a:lnTo>
                      <a:pt x="961" y="5"/>
                    </a:lnTo>
                    <a:lnTo>
                      <a:pt x="946" y="2"/>
                    </a:lnTo>
                    <a:lnTo>
                      <a:pt x="930" y="1"/>
                    </a:lnTo>
                    <a:lnTo>
                      <a:pt x="915" y="1"/>
                    </a:lnTo>
                    <a:lnTo>
                      <a:pt x="899" y="0"/>
                    </a:lnTo>
                    <a:lnTo>
                      <a:pt x="884" y="0"/>
                    </a:lnTo>
                    <a:lnTo>
                      <a:pt x="856" y="1"/>
                    </a:lnTo>
                    <a:lnTo>
                      <a:pt x="828" y="2"/>
                    </a:lnTo>
                    <a:lnTo>
                      <a:pt x="801" y="6"/>
                    </a:lnTo>
                    <a:lnTo>
                      <a:pt x="774" y="10"/>
                    </a:lnTo>
                    <a:lnTo>
                      <a:pt x="748" y="16"/>
                    </a:lnTo>
                    <a:lnTo>
                      <a:pt x="722" y="22"/>
                    </a:lnTo>
                    <a:lnTo>
                      <a:pt x="698" y="30"/>
                    </a:lnTo>
                    <a:lnTo>
                      <a:pt x="674" y="39"/>
                    </a:lnTo>
                    <a:lnTo>
                      <a:pt x="651" y="48"/>
                    </a:lnTo>
                    <a:lnTo>
                      <a:pt x="629" y="59"/>
                    </a:lnTo>
                    <a:lnTo>
                      <a:pt x="607" y="71"/>
                    </a:lnTo>
                    <a:lnTo>
                      <a:pt x="587" y="83"/>
                    </a:lnTo>
                    <a:lnTo>
                      <a:pt x="568" y="96"/>
                    </a:lnTo>
                    <a:lnTo>
                      <a:pt x="550" y="111"/>
                    </a:lnTo>
                    <a:lnTo>
                      <a:pt x="533" y="127"/>
                    </a:lnTo>
                    <a:lnTo>
                      <a:pt x="518" y="142"/>
                    </a:lnTo>
                    <a:lnTo>
                      <a:pt x="503" y="127"/>
                    </a:lnTo>
                    <a:lnTo>
                      <a:pt x="487" y="111"/>
                    </a:lnTo>
                    <a:lnTo>
                      <a:pt x="469" y="96"/>
                    </a:lnTo>
                    <a:lnTo>
                      <a:pt x="450" y="83"/>
                    </a:lnTo>
                    <a:lnTo>
                      <a:pt x="431" y="71"/>
                    </a:lnTo>
                    <a:lnTo>
                      <a:pt x="409" y="59"/>
                    </a:lnTo>
                    <a:lnTo>
                      <a:pt x="387" y="48"/>
                    </a:lnTo>
                    <a:lnTo>
                      <a:pt x="364" y="39"/>
                    </a:lnTo>
                    <a:lnTo>
                      <a:pt x="340" y="30"/>
                    </a:lnTo>
                    <a:lnTo>
                      <a:pt x="315" y="22"/>
                    </a:lnTo>
                    <a:lnTo>
                      <a:pt x="290" y="16"/>
                    </a:lnTo>
                    <a:lnTo>
                      <a:pt x="263" y="10"/>
                    </a:lnTo>
                    <a:lnTo>
                      <a:pt x="237" y="6"/>
                    </a:lnTo>
                    <a:lnTo>
                      <a:pt x="209" y="2"/>
                    </a:lnTo>
                    <a:lnTo>
                      <a:pt x="181" y="1"/>
                    </a:lnTo>
                    <a:lnTo>
                      <a:pt x="153" y="0"/>
                    </a:lnTo>
                    <a:lnTo>
                      <a:pt x="138" y="0"/>
                    </a:lnTo>
                    <a:lnTo>
                      <a:pt x="122" y="1"/>
                    </a:lnTo>
                    <a:lnTo>
                      <a:pt x="107" y="1"/>
                    </a:lnTo>
                    <a:lnTo>
                      <a:pt x="92" y="2"/>
                    </a:lnTo>
                    <a:lnTo>
                      <a:pt x="77" y="5"/>
                    </a:lnTo>
                    <a:lnTo>
                      <a:pt x="63" y="6"/>
                    </a:lnTo>
                    <a:lnTo>
                      <a:pt x="48" y="10"/>
                    </a:lnTo>
                    <a:lnTo>
                      <a:pt x="33" y="12"/>
                    </a:lnTo>
                    <a:lnTo>
                      <a:pt x="0" y="19"/>
                    </a:lnTo>
                    <a:lnTo>
                      <a:pt x="0" y="589"/>
                    </a:lnTo>
                    <a:lnTo>
                      <a:pt x="0" y="775"/>
                    </a:lnTo>
                    <a:lnTo>
                      <a:pt x="49" y="764"/>
                    </a:lnTo>
                    <a:lnTo>
                      <a:pt x="56" y="763"/>
                    </a:lnTo>
                    <a:lnTo>
                      <a:pt x="63" y="762"/>
                    </a:lnTo>
                    <a:lnTo>
                      <a:pt x="70" y="760"/>
                    </a:lnTo>
                    <a:lnTo>
                      <a:pt x="77" y="759"/>
                    </a:lnTo>
                    <a:lnTo>
                      <a:pt x="84" y="759"/>
                    </a:lnTo>
                    <a:lnTo>
                      <a:pt x="91" y="758"/>
                    </a:lnTo>
                    <a:lnTo>
                      <a:pt x="98" y="757"/>
                    </a:lnTo>
                    <a:lnTo>
                      <a:pt x="104" y="757"/>
                    </a:lnTo>
                    <a:lnTo>
                      <a:pt x="138" y="668"/>
                    </a:lnTo>
                    <a:lnTo>
                      <a:pt x="131" y="668"/>
                    </a:lnTo>
                    <a:lnTo>
                      <a:pt x="123" y="669"/>
                    </a:lnTo>
                    <a:lnTo>
                      <a:pt x="116" y="669"/>
                    </a:lnTo>
                    <a:lnTo>
                      <a:pt x="109" y="669"/>
                    </a:lnTo>
                    <a:lnTo>
                      <a:pt x="102" y="670"/>
                    </a:lnTo>
                    <a:lnTo>
                      <a:pt x="95" y="670"/>
                    </a:lnTo>
                    <a:lnTo>
                      <a:pt x="89" y="671"/>
                    </a:lnTo>
                    <a:lnTo>
                      <a:pt x="83" y="671"/>
                    </a:lnTo>
                    <a:lnTo>
                      <a:pt x="83" y="635"/>
                    </a:lnTo>
                    <a:lnTo>
                      <a:pt x="91" y="634"/>
                    </a:lnTo>
                    <a:lnTo>
                      <a:pt x="99" y="633"/>
                    </a:lnTo>
                    <a:lnTo>
                      <a:pt x="108" y="632"/>
                    </a:lnTo>
                    <a:lnTo>
                      <a:pt x="116" y="632"/>
                    </a:lnTo>
                    <a:lnTo>
                      <a:pt x="125" y="630"/>
                    </a:lnTo>
                    <a:lnTo>
                      <a:pt x="133" y="630"/>
                    </a:lnTo>
                    <a:lnTo>
                      <a:pt x="142" y="630"/>
                    </a:lnTo>
                    <a:lnTo>
                      <a:pt x="152" y="630"/>
                    </a:lnTo>
                    <a:lnTo>
                      <a:pt x="184" y="545"/>
                    </a:lnTo>
                    <a:lnTo>
                      <a:pt x="171" y="544"/>
                    </a:lnTo>
                    <a:lnTo>
                      <a:pt x="158" y="544"/>
                    </a:lnTo>
                    <a:lnTo>
                      <a:pt x="145" y="544"/>
                    </a:lnTo>
                    <a:lnTo>
                      <a:pt x="132" y="544"/>
                    </a:lnTo>
                    <a:lnTo>
                      <a:pt x="119" y="545"/>
                    </a:lnTo>
                    <a:lnTo>
                      <a:pt x="107" y="546"/>
                    </a:lnTo>
                    <a:lnTo>
                      <a:pt x="95" y="547"/>
                    </a:lnTo>
                    <a:lnTo>
                      <a:pt x="83" y="548"/>
                    </a:lnTo>
                    <a:lnTo>
                      <a:pt x="83" y="92"/>
                    </a:lnTo>
                    <a:lnTo>
                      <a:pt x="91" y="90"/>
                    </a:lnTo>
                    <a:lnTo>
                      <a:pt x="100" y="89"/>
                    </a:lnTo>
                    <a:lnTo>
                      <a:pt x="108" y="88"/>
                    </a:lnTo>
                    <a:lnTo>
                      <a:pt x="117" y="88"/>
                    </a:lnTo>
                    <a:lnTo>
                      <a:pt x="125" y="87"/>
                    </a:lnTo>
                    <a:lnTo>
                      <a:pt x="134" y="87"/>
                    </a:lnTo>
                    <a:lnTo>
                      <a:pt x="144" y="87"/>
                    </a:lnTo>
                    <a:lnTo>
                      <a:pt x="153" y="87"/>
                    </a:lnTo>
                    <a:lnTo>
                      <a:pt x="180" y="88"/>
                    </a:lnTo>
                    <a:lnTo>
                      <a:pt x="208" y="89"/>
                    </a:lnTo>
                    <a:lnTo>
                      <a:pt x="234" y="93"/>
                    </a:lnTo>
                    <a:lnTo>
                      <a:pt x="261" y="98"/>
                    </a:lnTo>
                    <a:lnTo>
                      <a:pt x="286" y="104"/>
                    </a:lnTo>
                    <a:lnTo>
                      <a:pt x="310" y="111"/>
                    </a:lnTo>
                    <a:lnTo>
                      <a:pt x="333" y="118"/>
                    </a:lnTo>
                    <a:lnTo>
                      <a:pt x="356" y="128"/>
                    </a:lnTo>
                    <a:lnTo>
                      <a:pt x="377" y="139"/>
                    </a:lnTo>
                    <a:lnTo>
                      <a:pt x="398" y="149"/>
                    </a:lnTo>
                    <a:lnTo>
                      <a:pt x="416" y="161"/>
                    </a:lnTo>
                    <a:lnTo>
                      <a:pt x="432" y="175"/>
                    </a:lnTo>
                    <a:lnTo>
                      <a:pt x="448" y="189"/>
                    </a:lnTo>
                    <a:lnTo>
                      <a:pt x="461" y="204"/>
                    </a:lnTo>
                    <a:lnTo>
                      <a:pt x="473" y="219"/>
                    </a:lnTo>
                    <a:lnTo>
                      <a:pt x="483" y="235"/>
                    </a:lnTo>
                    <a:lnTo>
                      <a:pt x="518" y="304"/>
                    </a:lnTo>
                    <a:lnTo>
                      <a:pt x="555" y="235"/>
                    </a:lnTo>
                    <a:lnTo>
                      <a:pt x="564" y="219"/>
                    </a:lnTo>
                    <a:lnTo>
                      <a:pt x="577" y="204"/>
                    </a:lnTo>
                    <a:lnTo>
                      <a:pt x="590" y="189"/>
                    </a:lnTo>
                    <a:lnTo>
                      <a:pt x="606" y="175"/>
                    </a:lnTo>
                    <a:lnTo>
                      <a:pt x="622" y="161"/>
                    </a:lnTo>
                    <a:lnTo>
                      <a:pt x="640" y="149"/>
                    </a:lnTo>
                    <a:lnTo>
                      <a:pt x="661" y="139"/>
                    </a:lnTo>
                    <a:lnTo>
                      <a:pt x="682" y="128"/>
                    </a:lnTo>
                    <a:lnTo>
                      <a:pt x="703" y="118"/>
                    </a:lnTo>
                    <a:lnTo>
                      <a:pt x="728" y="111"/>
                    </a:lnTo>
                    <a:lnTo>
                      <a:pt x="752" y="104"/>
                    </a:lnTo>
                    <a:lnTo>
                      <a:pt x="777" y="98"/>
                    </a:lnTo>
                    <a:lnTo>
                      <a:pt x="803" y="93"/>
                    </a:lnTo>
                    <a:lnTo>
                      <a:pt x="830" y="89"/>
                    </a:lnTo>
                    <a:lnTo>
                      <a:pt x="856" y="88"/>
                    </a:lnTo>
                    <a:lnTo>
                      <a:pt x="884" y="87"/>
                    </a:lnTo>
                    <a:lnTo>
                      <a:pt x="893" y="87"/>
                    </a:lnTo>
                    <a:lnTo>
                      <a:pt x="902" y="87"/>
                    </a:lnTo>
                    <a:lnTo>
                      <a:pt x="911" y="87"/>
                    </a:lnTo>
                    <a:lnTo>
                      <a:pt x="921" y="88"/>
                    </a:lnTo>
                    <a:lnTo>
                      <a:pt x="930" y="88"/>
                    </a:lnTo>
                    <a:lnTo>
                      <a:pt x="939" y="89"/>
                    </a:lnTo>
                    <a:lnTo>
                      <a:pt x="947" y="90"/>
                    </a:lnTo>
                    <a:lnTo>
                      <a:pt x="956" y="92"/>
                    </a:lnTo>
                    <a:lnTo>
                      <a:pt x="956" y="548"/>
                    </a:lnTo>
                    <a:lnTo>
                      <a:pt x="947" y="547"/>
                    </a:lnTo>
                    <a:lnTo>
                      <a:pt x="939" y="546"/>
                    </a:lnTo>
                    <a:lnTo>
                      <a:pt x="930" y="545"/>
                    </a:lnTo>
                    <a:lnTo>
                      <a:pt x="921" y="545"/>
                    </a:lnTo>
                    <a:lnTo>
                      <a:pt x="911" y="544"/>
                    </a:lnTo>
                    <a:lnTo>
                      <a:pt x="902" y="544"/>
                    </a:lnTo>
                    <a:lnTo>
                      <a:pt x="893" y="544"/>
                    </a:lnTo>
                    <a:lnTo>
                      <a:pt x="884" y="544"/>
                    </a:lnTo>
                    <a:lnTo>
                      <a:pt x="871" y="544"/>
                    </a:lnTo>
                    <a:lnTo>
                      <a:pt x="859" y="544"/>
                    </a:lnTo>
                    <a:lnTo>
                      <a:pt x="846" y="545"/>
                    </a:lnTo>
                    <a:lnTo>
                      <a:pt x="833" y="546"/>
                    </a:lnTo>
                    <a:lnTo>
                      <a:pt x="821" y="547"/>
                    </a:lnTo>
                    <a:lnTo>
                      <a:pt x="808" y="548"/>
                    </a:lnTo>
                    <a:lnTo>
                      <a:pt x="797" y="550"/>
                    </a:lnTo>
                    <a:lnTo>
                      <a:pt x="784" y="552"/>
                    </a:lnTo>
                    <a:lnTo>
                      <a:pt x="790" y="560"/>
                    </a:lnTo>
                    <a:lnTo>
                      <a:pt x="794" y="570"/>
                    </a:lnTo>
                    <a:lnTo>
                      <a:pt x="800" y="580"/>
                    </a:lnTo>
                    <a:lnTo>
                      <a:pt x="806" y="589"/>
                    </a:lnTo>
                    <a:lnTo>
                      <a:pt x="811" y="600"/>
                    </a:lnTo>
                    <a:lnTo>
                      <a:pt x="817" y="611"/>
                    </a:lnTo>
                    <a:lnTo>
                      <a:pt x="823" y="622"/>
                    </a:lnTo>
                    <a:lnTo>
                      <a:pt x="830" y="633"/>
                    </a:lnTo>
                    <a:lnTo>
                      <a:pt x="846" y="632"/>
                    </a:lnTo>
                    <a:lnTo>
                      <a:pt x="861" y="630"/>
                    </a:lnTo>
                    <a:lnTo>
                      <a:pt x="877" y="630"/>
                    </a:lnTo>
                    <a:lnTo>
                      <a:pt x="893" y="630"/>
                    </a:lnTo>
                    <a:lnTo>
                      <a:pt x="909" y="630"/>
                    </a:lnTo>
                    <a:lnTo>
                      <a:pt x="925" y="632"/>
                    </a:lnTo>
                    <a:lnTo>
                      <a:pt x="940" y="633"/>
                    </a:lnTo>
                    <a:lnTo>
                      <a:pt x="956" y="635"/>
                    </a:lnTo>
                    <a:lnTo>
                      <a:pt x="956" y="671"/>
                    </a:lnTo>
                    <a:lnTo>
                      <a:pt x="947" y="670"/>
                    </a:lnTo>
                    <a:lnTo>
                      <a:pt x="939" y="670"/>
                    </a:lnTo>
                    <a:lnTo>
                      <a:pt x="930" y="669"/>
                    </a:lnTo>
                    <a:lnTo>
                      <a:pt x="921" y="669"/>
                    </a:lnTo>
                    <a:lnTo>
                      <a:pt x="911" y="668"/>
                    </a:lnTo>
                    <a:lnTo>
                      <a:pt x="902" y="668"/>
                    </a:lnTo>
                    <a:lnTo>
                      <a:pt x="893" y="668"/>
                    </a:lnTo>
                    <a:lnTo>
                      <a:pt x="884" y="668"/>
                    </a:lnTo>
                    <a:lnTo>
                      <a:pt x="876" y="668"/>
                    </a:lnTo>
                    <a:lnTo>
                      <a:pt x="868" y="668"/>
                    </a:lnTo>
                    <a:lnTo>
                      <a:pt x="859" y="668"/>
                    </a:lnTo>
                    <a:lnTo>
                      <a:pt x="851" y="669"/>
                    </a:lnTo>
                    <a:lnTo>
                      <a:pt x="856" y="680"/>
                    </a:lnTo>
                    <a:lnTo>
                      <a:pt x="863" y="691"/>
                    </a:lnTo>
                    <a:lnTo>
                      <a:pt x="869" y="701"/>
                    </a:lnTo>
                    <a:lnTo>
                      <a:pt x="875" y="712"/>
                    </a:lnTo>
                    <a:lnTo>
                      <a:pt x="880" y="723"/>
                    </a:lnTo>
                    <a:lnTo>
                      <a:pt x="887" y="734"/>
                    </a:lnTo>
                    <a:lnTo>
                      <a:pt x="893" y="744"/>
                    </a:lnTo>
                    <a:lnTo>
                      <a:pt x="899" y="754"/>
                    </a:lnTo>
                    <a:lnTo>
                      <a:pt x="910" y="754"/>
                    </a:lnTo>
                    <a:lnTo>
                      <a:pt x="922" y="756"/>
                    </a:lnTo>
                    <a:lnTo>
                      <a:pt x="933" y="757"/>
                    </a:lnTo>
                    <a:lnTo>
                      <a:pt x="945" y="757"/>
                    </a:lnTo>
                    <a:lnTo>
                      <a:pt x="956" y="759"/>
                    </a:lnTo>
                    <a:lnTo>
                      <a:pt x="968" y="760"/>
                    </a:lnTo>
                    <a:lnTo>
                      <a:pt x="979" y="762"/>
                    </a:lnTo>
                    <a:lnTo>
                      <a:pt x="990" y="764"/>
                    </a:lnTo>
                    <a:lnTo>
                      <a:pt x="1039" y="775"/>
                    </a:lnTo>
                    <a:lnTo>
                      <a:pt x="1039" y="19"/>
                    </a:lnTo>
                    <a:lnTo>
                      <a:pt x="1006" y="1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61" name="Freeform 333"/>
              <p:cNvSpPr>
                <a:spLocks noChangeAspect="1"/>
              </p:cNvSpPr>
              <p:nvPr/>
            </p:nvSpPr>
            <p:spPr bwMode="auto">
              <a:xfrm>
                <a:off x="2761" y="742"/>
                <a:ext cx="38" cy="30"/>
              </a:xfrm>
              <a:custGeom>
                <a:avLst/>
                <a:gdLst>
                  <a:gd name="T0" fmla="*/ 0 w 114"/>
                  <a:gd name="T1" fmla="*/ 0 h 90"/>
                  <a:gd name="T2" fmla="*/ 0 w 114"/>
                  <a:gd name="T3" fmla="*/ 0 h 90"/>
                  <a:gd name="T4" fmla="*/ 0 w 114"/>
                  <a:gd name="T5" fmla="*/ 0 h 90"/>
                  <a:gd name="T6" fmla="*/ 0 w 114"/>
                  <a:gd name="T7" fmla="*/ 0 h 90"/>
                  <a:gd name="T8" fmla="*/ 0 w 114"/>
                  <a:gd name="T9" fmla="*/ 0 h 90"/>
                  <a:gd name="T10" fmla="*/ 0 w 114"/>
                  <a:gd name="T11" fmla="*/ 0 h 90"/>
                  <a:gd name="T12" fmla="*/ 0 w 114"/>
                  <a:gd name="T13" fmla="*/ 0 h 90"/>
                  <a:gd name="T14" fmla="*/ 0 w 114"/>
                  <a:gd name="T15" fmla="*/ 0 h 90"/>
                  <a:gd name="T16" fmla="*/ 0 w 114"/>
                  <a:gd name="T17" fmla="*/ 0 h 90"/>
                  <a:gd name="T18" fmla="*/ 0 w 114"/>
                  <a:gd name="T19" fmla="*/ 0 h 90"/>
                  <a:gd name="T20" fmla="*/ 0 w 114"/>
                  <a:gd name="T21" fmla="*/ 0 h 90"/>
                  <a:gd name="T22" fmla="*/ 0 w 114"/>
                  <a:gd name="T23" fmla="*/ 0 h 90"/>
                  <a:gd name="T24" fmla="*/ 0 w 114"/>
                  <a:gd name="T25" fmla="*/ 0 h 90"/>
                  <a:gd name="T26" fmla="*/ 0 w 114"/>
                  <a:gd name="T27" fmla="*/ 0 h 90"/>
                  <a:gd name="T28" fmla="*/ 0 w 114"/>
                  <a:gd name="T29" fmla="*/ 0 h 90"/>
                  <a:gd name="T30" fmla="*/ 0 w 114"/>
                  <a:gd name="T31" fmla="*/ 0 h 90"/>
                  <a:gd name="T32" fmla="*/ 0 w 114"/>
                  <a:gd name="T33" fmla="*/ 0 h 90"/>
                  <a:gd name="T34" fmla="*/ 0 w 114"/>
                  <a:gd name="T35" fmla="*/ 0 h 90"/>
                  <a:gd name="T36" fmla="*/ 0 w 114"/>
                  <a:gd name="T37" fmla="*/ 0 h 9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4"/>
                  <a:gd name="T58" fmla="*/ 0 h 90"/>
                  <a:gd name="T59" fmla="*/ 114 w 114"/>
                  <a:gd name="T60" fmla="*/ 90 h 9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4" h="90">
                    <a:moveTo>
                      <a:pt x="34" y="0"/>
                    </a:moveTo>
                    <a:lnTo>
                      <a:pt x="0" y="89"/>
                    </a:lnTo>
                    <a:lnTo>
                      <a:pt x="14" y="88"/>
                    </a:lnTo>
                    <a:lnTo>
                      <a:pt x="29" y="86"/>
                    </a:lnTo>
                    <a:lnTo>
                      <a:pt x="43" y="86"/>
                    </a:lnTo>
                    <a:lnTo>
                      <a:pt x="58" y="86"/>
                    </a:lnTo>
                    <a:lnTo>
                      <a:pt x="72" y="86"/>
                    </a:lnTo>
                    <a:lnTo>
                      <a:pt x="87" y="88"/>
                    </a:lnTo>
                    <a:lnTo>
                      <a:pt x="100" y="89"/>
                    </a:lnTo>
                    <a:lnTo>
                      <a:pt x="114" y="90"/>
                    </a:lnTo>
                    <a:lnTo>
                      <a:pt x="109" y="3"/>
                    </a:lnTo>
                    <a:lnTo>
                      <a:pt x="99" y="2"/>
                    </a:lnTo>
                    <a:lnTo>
                      <a:pt x="90" y="2"/>
                    </a:lnTo>
                    <a:lnTo>
                      <a:pt x="81" y="1"/>
                    </a:lnTo>
                    <a:lnTo>
                      <a:pt x="72" y="1"/>
                    </a:lnTo>
                    <a:lnTo>
                      <a:pt x="63" y="0"/>
                    </a:lnTo>
                    <a:lnTo>
                      <a:pt x="52" y="0"/>
                    </a:lnTo>
                    <a:lnTo>
                      <a:pt x="43" y="0"/>
                    </a:lnTo>
                    <a:lnTo>
                      <a:pt x="3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62" name="Freeform 334"/>
              <p:cNvSpPr>
                <a:spLocks noChangeAspect="1"/>
              </p:cNvSpPr>
              <p:nvPr/>
            </p:nvSpPr>
            <p:spPr bwMode="auto">
              <a:xfrm>
                <a:off x="2994" y="742"/>
                <a:ext cx="32" cy="29"/>
              </a:xfrm>
              <a:custGeom>
                <a:avLst/>
                <a:gdLst>
                  <a:gd name="T0" fmla="*/ 0 w 97"/>
                  <a:gd name="T1" fmla="*/ 0 h 88"/>
                  <a:gd name="T2" fmla="*/ 0 w 97"/>
                  <a:gd name="T3" fmla="*/ 0 h 88"/>
                  <a:gd name="T4" fmla="*/ 0 w 97"/>
                  <a:gd name="T5" fmla="*/ 0 h 88"/>
                  <a:gd name="T6" fmla="*/ 0 w 97"/>
                  <a:gd name="T7" fmla="*/ 0 h 88"/>
                  <a:gd name="T8" fmla="*/ 0 w 97"/>
                  <a:gd name="T9" fmla="*/ 0 h 88"/>
                  <a:gd name="T10" fmla="*/ 0 w 97"/>
                  <a:gd name="T11" fmla="*/ 0 h 88"/>
                  <a:gd name="T12" fmla="*/ 0 w 97"/>
                  <a:gd name="T13" fmla="*/ 0 h 88"/>
                  <a:gd name="T14" fmla="*/ 0 w 97"/>
                  <a:gd name="T15" fmla="*/ 0 h 88"/>
                  <a:gd name="T16" fmla="*/ 0 w 97"/>
                  <a:gd name="T17" fmla="*/ 0 h 88"/>
                  <a:gd name="T18" fmla="*/ 0 w 97"/>
                  <a:gd name="T19" fmla="*/ 0 h 88"/>
                  <a:gd name="T20" fmla="*/ 0 w 97"/>
                  <a:gd name="T21" fmla="*/ 0 h 88"/>
                  <a:gd name="T22" fmla="*/ 0 w 97"/>
                  <a:gd name="T23" fmla="*/ 0 h 88"/>
                  <a:gd name="T24" fmla="*/ 0 w 97"/>
                  <a:gd name="T25" fmla="*/ 0 h 88"/>
                  <a:gd name="T26" fmla="*/ 0 w 97"/>
                  <a:gd name="T27" fmla="*/ 0 h 88"/>
                  <a:gd name="T28" fmla="*/ 0 w 97"/>
                  <a:gd name="T29" fmla="*/ 0 h 88"/>
                  <a:gd name="T30" fmla="*/ 0 w 97"/>
                  <a:gd name="T31" fmla="*/ 0 h 88"/>
                  <a:gd name="T32" fmla="*/ 0 w 97"/>
                  <a:gd name="T33" fmla="*/ 0 h 88"/>
                  <a:gd name="T34" fmla="*/ 0 w 97"/>
                  <a:gd name="T35" fmla="*/ 0 h 88"/>
                  <a:gd name="T36" fmla="*/ 0 w 97"/>
                  <a:gd name="T37" fmla="*/ 0 h 88"/>
                  <a:gd name="T38" fmla="*/ 0 w 97"/>
                  <a:gd name="T39" fmla="*/ 0 h 88"/>
                  <a:gd name="T40" fmla="*/ 0 w 97"/>
                  <a:gd name="T41" fmla="*/ 0 h 88"/>
                  <a:gd name="T42" fmla="*/ 0 w 97"/>
                  <a:gd name="T43" fmla="*/ 0 h 88"/>
                  <a:gd name="T44" fmla="*/ 0 w 97"/>
                  <a:gd name="T45" fmla="*/ 0 h 88"/>
                  <a:gd name="T46" fmla="*/ 0 w 97"/>
                  <a:gd name="T47" fmla="*/ 0 h 88"/>
                  <a:gd name="T48" fmla="*/ 0 w 97"/>
                  <a:gd name="T49" fmla="*/ 0 h 88"/>
                  <a:gd name="T50" fmla="*/ 0 w 97"/>
                  <a:gd name="T51" fmla="*/ 0 h 8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7"/>
                  <a:gd name="T79" fmla="*/ 0 h 88"/>
                  <a:gd name="T80" fmla="*/ 97 w 97"/>
                  <a:gd name="T81" fmla="*/ 88 h 8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7" h="88">
                    <a:moveTo>
                      <a:pt x="0" y="5"/>
                    </a:moveTo>
                    <a:lnTo>
                      <a:pt x="24" y="88"/>
                    </a:lnTo>
                    <a:lnTo>
                      <a:pt x="34" y="87"/>
                    </a:lnTo>
                    <a:lnTo>
                      <a:pt x="43" y="87"/>
                    </a:lnTo>
                    <a:lnTo>
                      <a:pt x="52" y="85"/>
                    </a:lnTo>
                    <a:lnTo>
                      <a:pt x="61" y="85"/>
                    </a:lnTo>
                    <a:lnTo>
                      <a:pt x="69" y="85"/>
                    </a:lnTo>
                    <a:lnTo>
                      <a:pt x="78" y="85"/>
                    </a:lnTo>
                    <a:lnTo>
                      <a:pt x="88" y="85"/>
                    </a:lnTo>
                    <a:lnTo>
                      <a:pt x="97" y="85"/>
                    </a:lnTo>
                    <a:lnTo>
                      <a:pt x="91" y="75"/>
                    </a:lnTo>
                    <a:lnTo>
                      <a:pt x="85" y="65"/>
                    </a:lnTo>
                    <a:lnTo>
                      <a:pt x="78" y="54"/>
                    </a:lnTo>
                    <a:lnTo>
                      <a:pt x="73" y="43"/>
                    </a:lnTo>
                    <a:lnTo>
                      <a:pt x="67" y="32"/>
                    </a:lnTo>
                    <a:lnTo>
                      <a:pt x="61" y="22"/>
                    </a:lnTo>
                    <a:lnTo>
                      <a:pt x="54" y="11"/>
                    </a:lnTo>
                    <a:lnTo>
                      <a:pt x="49" y="0"/>
                    </a:lnTo>
                    <a:lnTo>
                      <a:pt x="43" y="0"/>
                    </a:lnTo>
                    <a:lnTo>
                      <a:pt x="37" y="1"/>
                    </a:lnTo>
                    <a:lnTo>
                      <a:pt x="30" y="1"/>
                    </a:lnTo>
                    <a:lnTo>
                      <a:pt x="24" y="2"/>
                    </a:lnTo>
                    <a:lnTo>
                      <a:pt x="19" y="2"/>
                    </a:lnTo>
                    <a:lnTo>
                      <a:pt x="13" y="3"/>
                    </a:lnTo>
                    <a:lnTo>
                      <a:pt x="6" y="3"/>
                    </a:lnTo>
                    <a:lnTo>
                      <a:pt x="0" y="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sp>
            <p:nvSpPr>
              <p:cNvPr id="102463" name="Freeform 335"/>
              <p:cNvSpPr>
                <a:spLocks noChangeAspect="1"/>
              </p:cNvSpPr>
              <p:nvPr/>
            </p:nvSpPr>
            <p:spPr bwMode="auto">
              <a:xfrm>
                <a:off x="2795" y="701"/>
                <a:ext cx="207" cy="108"/>
              </a:xfrm>
              <a:custGeom>
                <a:avLst/>
                <a:gdLst>
                  <a:gd name="T0" fmla="*/ 0 w 620"/>
                  <a:gd name="T1" fmla="*/ 0 h 325"/>
                  <a:gd name="T2" fmla="*/ 0 w 620"/>
                  <a:gd name="T3" fmla="*/ 0 h 325"/>
                  <a:gd name="T4" fmla="*/ 0 w 620"/>
                  <a:gd name="T5" fmla="*/ 0 h 325"/>
                  <a:gd name="T6" fmla="*/ 0 w 620"/>
                  <a:gd name="T7" fmla="*/ 0 h 325"/>
                  <a:gd name="T8" fmla="*/ 0 w 620"/>
                  <a:gd name="T9" fmla="*/ 0 h 325"/>
                  <a:gd name="T10" fmla="*/ 0 w 620"/>
                  <a:gd name="T11" fmla="*/ 0 h 325"/>
                  <a:gd name="T12" fmla="*/ 0 w 620"/>
                  <a:gd name="T13" fmla="*/ 0 h 325"/>
                  <a:gd name="T14" fmla="*/ 0 w 620"/>
                  <a:gd name="T15" fmla="*/ 0 h 325"/>
                  <a:gd name="T16" fmla="*/ 0 w 620"/>
                  <a:gd name="T17" fmla="*/ 0 h 325"/>
                  <a:gd name="T18" fmla="*/ 0 w 620"/>
                  <a:gd name="T19" fmla="*/ 0 h 325"/>
                  <a:gd name="T20" fmla="*/ 0 w 620"/>
                  <a:gd name="T21" fmla="*/ 0 h 325"/>
                  <a:gd name="T22" fmla="*/ 0 w 620"/>
                  <a:gd name="T23" fmla="*/ 0 h 325"/>
                  <a:gd name="T24" fmla="*/ 0 w 620"/>
                  <a:gd name="T25" fmla="*/ 0 h 325"/>
                  <a:gd name="T26" fmla="*/ 0 w 620"/>
                  <a:gd name="T27" fmla="*/ 0 h 325"/>
                  <a:gd name="T28" fmla="*/ 0 w 620"/>
                  <a:gd name="T29" fmla="*/ 0 h 325"/>
                  <a:gd name="T30" fmla="*/ 0 w 620"/>
                  <a:gd name="T31" fmla="*/ 0 h 325"/>
                  <a:gd name="T32" fmla="*/ 0 w 620"/>
                  <a:gd name="T33" fmla="*/ 0 h 325"/>
                  <a:gd name="T34" fmla="*/ 0 w 620"/>
                  <a:gd name="T35" fmla="*/ 0 h 325"/>
                  <a:gd name="T36" fmla="*/ 0 w 620"/>
                  <a:gd name="T37" fmla="*/ 0 h 325"/>
                  <a:gd name="T38" fmla="*/ 0 w 620"/>
                  <a:gd name="T39" fmla="*/ 0 h 325"/>
                  <a:gd name="T40" fmla="*/ 0 w 620"/>
                  <a:gd name="T41" fmla="*/ 0 h 325"/>
                  <a:gd name="T42" fmla="*/ 0 w 620"/>
                  <a:gd name="T43" fmla="*/ 0 h 325"/>
                  <a:gd name="T44" fmla="*/ 0 w 620"/>
                  <a:gd name="T45" fmla="*/ 0 h 325"/>
                  <a:gd name="T46" fmla="*/ 0 w 620"/>
                  <a:gd name="T47" fmla="*/ 0 h 325"/>
                  <a:gd name="T48" fmla="*/ 0 w 620"/>
                  <a:gd name="T49" fmla="*/ 0 h 325"/>
                  <a:gd name="T50" fmla="*/ 0 w 620"/>
                  <a:gd name="T51" fmla="*/ 0 h 325"/>
                  <a:gd name="T52" fmla="*/ 0 w 620"/>
                  <a:gd name="T53" fmla="*/ 0 h 325"/>
                  <a:gd name="T54" fmla="*/ 0 w 620"/>
                  <a:gd name="T55" fmla="*/ 0 h 325"/>
                  <a:gd name="T56" fmla="*/ 0 w 620"/>
                  <a:gd name="T57" fmla="*/ 0 h 325"/>
                  <a:gd name="T58" fmla="*/ 0 w 620"/>
                  <a:gd name="T59" fmla="*/ 0 h 325"/>
                  <a:gd name="T60" fmla="*/ 0 w 620"/>
                  <a:gd name="T61" fmla="*/ 0 h 325"/>
                  <a:gd name="T62" fmla="*/ 0 w 620"/>
                  <a:gd name="T63" fmla="*/ 0 h 325"/>
                  <a:gd name="T64" fmla="*/ 0 w 620"/>
                  <a:gd name="T65" fmla="*/ 0 h 325"/>
                  <a:gd name="T66" fmla="*/ 0 w 620"/>
                  <a:gd name="T67" fmla="*/ 0 h 325"/>
                  <a:gd name="T68" fmla="*/ 0 w 620"/>
                  <a:gd name="T69" fmla="*/ 0 h 325"/>
                  <a:gd name="T70" fmla="*/ 0 w 620"/>
                  <a:gd name="T71" fmla="*/ 0 h 325"/>
                  <a:gd name="T72" fmla="*/ 0 w 620"/>
                  <a:gd name="T73" fmla="*/ 0 h 325"/>
                  <a:gd name="T74" fmla="*/ 0 w 620"/>
                  <a:gd name="T75" fmla="*/ 0 h 325"/>
                  <a:gd name="T76" fmla="*/ 0 w 620"/>
                  <a:gd name="T77" fmla="*/ 0 h 325"/>
                  <a:gd name="T78" fmla="*/ 0 w 620"/>
                  <a:gd name="T79" fmla="*/ 0 h 325"/>
                  <a:gd name="T80" fmla="*/ 0 w 620"/>
                  <a:gd name="T81" fmla="*/ 0 h 325"/>
                  <a:gd name="T82" fmla="*/ 0 w 620"/>
                  <a:gd name="T83" fmla="*/ 0 h 325"/>
                  <a:gd name="T84" fmla="*/ 0 w 620"/>
                  <a:gd name="T85" fmla="*/ 0 h 325"/>
                  <a:gd name="T86" fmla="*/ 0 w 620"/>
                  <a:gd name="T87" fmla="*/ 0 h 3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0"/>
                  <a:gd name="T133" fmla="*/ 0 h 325"/>
                  <a:gd name="T134" fmla="*/ 620 w 620"/>
                  <a:gd name="T135" fmla="*/ 325 h 3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0" h="325">
                    <a:moveTo>
                      <a:pt x="354" y="225"/>
                    </a:moveTo>
                    <a:lnTo>
                      <a:pt x="362" y="213"/>
                    </a:lnTo>
                    <a:lnTo>
                      <a:pt x="371" y="201"/>
                    </a:lnTo>
                    <a:lnTo>
                      <a:pt x="380" y="190"/>
                    </a:lnTo>
                    <a:lnTo>
                      <a:pt x="392" y="180"/>
                    </a:lnTo>
                    <a:lnTo>
                      <a:pt x="404" y="170"/>
                    </a:lnTo>
                    <a:lnTo>
                      <a:pt x="417" y="159"/>
                    </a:lnTo>
                    <a:lnTo>
                      <a:pt x="431" y="151"/>
                    </a:lnTo>
                    <a:lnTo>
                      <a:pt x="446" y="141"/>
                    </a:lnTo>
                    <a:lnTo>
                      <a:pt x="461" y="134"/>
                    </a:lnTo>
                    <a:lnTo>
                      <a:pt x="477" y="125"/>
                    </a:lnTo>
                    <a:lnTo>
                      <a:pt x="494" y="118"/>
                    </a:lnTo>
                    <a:lnTo>
                      <a:pt x="511" y="112"/>
                    </a:lnTo>
                    <a:lnTo>
                      <a:pt x="528" y="106"/>
                    </a:lnTo>
                    <a:lnTo>
                      <a:pt x="548" y="101"/>
                    </a:lnTo>
                    <a:lnTo>
                      <a:pt x="566" y="96"/>
                    </a:lnTo>
                    <a:lnTo>
                      <a:pt x="586" y="93"/>
                    </a:lnTo>
                    <a:lnTo>
                      <a:pt x="562" y="8"/>
                    </a:lnTo>
                    <a:lnTo>
                      <a:pt x="542" y="12"/>
                    </a:lnTo>
                    <a:lnTo>
                      <a:pt x="524" y="17"/>
                    </a:lnTo>
                    <a:lnTo>
                      <a:pt x="505" y="23"/>
                    </a:lnTo>
                    <a:lnTo>
                      <a:pt x="487" y="29"/>
                    </a:lnTo>
                    <a:lnTo>
                      <a:pt x="470" y="35"/>
                    </a:lnTo>
                    <a:lnTo>
                      <a:pt x="453" y="42"/>
                    </a:lnTo>
                    <a:lnTo>
                      <a:pt x="435" y="49"/>
                    </a:lnTo>
                    <a:lnTo>
                      <a:pt x="419" y="58"/>
                    </a:lnTo>
                    <a:lnTo>
                      <a:pt x="404" y="66"/>
                    </a:lnTo>
                    <a:lnTo>
                      <a:pt x="388" y="76"/>
                    </a:lnTo>
                    <a:lnTo>
                      <a:pt x="374" y="86"/>
                    </a:lnTo>
                    <a:lnTo>
                      <a:pt x="361" y="95"/>
                    </a:lnTo>
                    <a:lnTo>
                      <a:pt x="348" y="106"/>
                    </a:lnTo>
                    <a:lnTo>
                      <a:pt x="335" y="117"/>
                    </a:lnTo>
                    <a:lnTo>
                      <a:pt x="324" y="128"/>
                    </a:lnTo>
                    <a:lnTo>
                      <a:pt x="312" y="140"/>
                    </a:lnTo>
                    <a:lnTo>
                      <a:pt x="300" y="125"/>
                    </a:lnTo>
                    <a:lnTo>
                      <a:pt x="285" y="112"/>
                    </a:lnTo>
                    <a:lnTo>
                      <a:pt x="270" y="99"/>
                    </a:lnTo>
                    <a:lnTo>
                      <a:pt x="254" y="87"/>
                    </a:lnTo>
                    <a:lnTo>
                      <a:pt x="236" y="76"/>
                    </a:lnTo>
                    <a:lnTo>
                      <a:pt x="218" y="65"/>
                    </a:lnTo>
                    <a:lnTo>
                      <a:pt x="200" y="54"/>
                    </a:lnTo>
                    <a:lnTo>
                      <a:pt x="180" y="45"/>
                    </a:lnTo>
                    <a:lnTo>
                      <a:pt x="159" y="36"/>
                    </a:lnTo>
                    <a:lnTo>
                      <a:pt x="138" y="29"/>
                    </a:lnTo>
                    <a:lnTo>
                      <a:pt x="116" y="22"/>
                    </a:lnTo>
                    <a:lnTo>
                      <a:pt x="94" y="16"/>
                    </a:lnTo>
                    <a:lnTo>
                      <a:pt x="71" y="11"/>
                    </a:lnTo>
                    <a:lnTo>
                      <a:pt x="48" y="6"/>
                    </a:lnTo>
                    <a:lnTo>
                      <a:pt x="24" y="2"/>
                    </a:lnTo>
                    <a:lnTo>
                      <a:pt x="0" y="0"/>
                    </a:lnTo>
                    <a:lnTo>
                      <a:pt x="5" y="87"/>
                    </a:lnTo>
                    <a:lnTo>
                      <a:pt x="27" y="89"/>
                    </a:lnTo>
                    <a:lnTo>
                      <a:pt x="49" y="94"/>
                    </a:lnTo>
                    <a:lnTo>
                      <a:pt x="71" y="99"/>
                    </a:lnTo>
                    <a:lnTo>
                      <a:pt x="92" y="104"/>
                    </a:lnTo>
                    <a:lnTo>
                      <a:pt x="111" y="110"/>
                    </a:lnTo>
                    <a:lnTo>
                      <a:pt x="131" y="117"/>
                    </a:lnTo>
                    <a:lnTo>
                      <a:pt x="149" y="125"/>
                    </a:lnTo>
                    <a:lnTo>
                      <a:pt x="167" y="134"/>
                    </a:lnTo>
                    <a:lnTo>
                      <a:pt x="184" y="143"/>
                    </a:lnTo>
                    <a:lnTo>
                      <a:pt x="200" y="153"/>
                    </a:lnTo>
                    <a:lnTo>
                      <a:pt x="215" y="164"/>
                    </a:lnTo>
                    <a:lnTo>
                      <a:pt x="228" y="175"/>
                    </a:lnTo>
                    <a:lnTo>
                      <a:pt x="241" y="187"/>
                    </a:lnTo>
                    <a:lnTo>
                      <a:pt x="253" y="199"/>
                    </a:lnTo>
                    <a:lnTo>
                      <a:pt x="263" y="212"/>
                    </a:lnTo>
                    <a:lnTo>
                      <a:pt x="272" y="225"/>
                    </a:lnTo>
                    <a:lnTo>
                      <a:pt x="259" y="216"/>
                    </a:lnTo>
                    <a:lnTo>
                      <a:pt x="246" y="206"/>
                    </a:lnTo>
                    <a:lnTo>
                      <a:pt x="232" y="196"/>
                    </a:lnTo>
                    <a:lnTo>
                      <a:pt x="217" y="188"/>
                    </a:lnTo>
                    <a:lnTo>
                      <a:pt x="202" y="180"/>
                    </a:lnTo>
                    <a:lnTo>
                      <a:pt x="186" y="172"/>
                    </a:lnTo>
                    <a:lnTo>
                      <a:pt x="170" y="165"/>
                    </a:lnTo>
                    <a:lnTo>
                      <a:pt x="154" y="159"/>
                    </a:lnTo>
                    <a:lnTo>
                      <a:pt x="136" y="153"/>
                    </a:lnTo>
                    <a:lnTo>
                      <a:pt x="119" y="147"/>
                    </a:lnTo>
                    <a:lnTo>
                      <a:pt x="101" y="142"/>
                    </a:lnTo>
                    <a:lnTo>
                      <a:pt x="82" y="137"/>
                    </a:lnTo>
                    <a:lnTo>
                      <a:pt x="64" y="134"/>
                    </a:lnTo>
                    <a:lnTo>
                      <a:pt x="46" y="130"/>
                    </a:lnTo>
                    <a:lnTo>
                      <a:pt x="26" y="128"/>
                    </a:lnTo>
                    <a:lnTo>
                      <a:pt x="7" y="125"/>
                    </a:lnTo>
                    <a:lnTo>
                      <a:pt x="12" y="212"/>
                    </a:lnTo>
                    <a:lnTo>
                      <a:pt x="32" y="214"/>
                    </a:lnTo>
                    <a:lnTo>
                      <a:pt x="50" y="218"/>
                    </a:lnTo>
                    <a:lnTo>
                      <a:pt x="69" y="223"/>
                    </a:lnTo>
                    <a:lnTo>
                      <a:pt x="87" y="227"/>
                    </a:lnTo>
                    <a:lnTo>
                      <a:pt x="104" y="233"/>
                    </a:lnTo>
                    <a:lnTo>
                      <a:pt x="121" y="239"/>
                    </a:lnTo>
                    <a:lnTo>
                      <a:pt x="139" y="245"/>
                    </a:lnTo>
                    <a:lnTo>
                      <a:pt x="155" y="252"/>
                    </a:lnTo>
                    <a:lnTo>
                      <a:pt x="170" y="259"/>
                    </a:lnTo>
                    <a:lnTo>
                      <a:pt x="185" y="267"/>
                    </a:lnTo>
                    <a:lnTo>
                      <a:pt x="198" y="276"/>
                    </a:lnTo>
                    <a:lnTo>
                      <a:pt x="211" y="284"/>
                    </a:lnTo>
                    <a:lnTo>
                      <a:pt x="224" y="294"/>
                    </a:lnTo>
                    <a:lnTo>
                      <a:pt x="235" y="304"/>
                    </a:lnTo>
                    <a:lnTo>
                      <a:pt x="246" y="314"/>
                    </a:lnTo>
                    <a:lnTo>
                      <a:pt x="255" y="325"/>
                    </a:lnTo>
                    <a:lnTo>
                      <a:pt x="371" y="325"/>
                    </a:lnTo>
                    <a:lnTo>
                      <a:pt x="381" y="314"/>
                    </a:lnTo>
                    <a:lnTo>
                      <a:pt x="392" y="304"/>
                    </a:lnTo>
                    <a:lnTo>
                      <a:pt x="403" y="294"/>
                    </a:lnTo>
                    <a:lnTo>
                      <a:pt x="416" y="283"/>
                    </a:lnTo>
                    <a:lnTo>
                      <a:pt x="430" y="275"/>
                    </a:lnTo>
                    <a:lnTo>
                      <a:pt x="443" y="266"/>
                    </a:lnTo>
                    <a:lnTo>
                      <a:pt x="458" y="258"/>
                    </a:lnTo>
                    <a:lnTo>
                      <a:pt x="474" y="249"/>
                    </a:lnTo>
                    <a:lnTo>
                      <a:pt x="491" y="243"/>
                    </a:lnTo>
                    <a:lnTo>
                      <a:pt x="508" y="236"/>
                    </a:lnTo>
                    <a:lnTo>
                      <a:pt x="526" y="230"/>
                    </a:lnTo>
                    <a:lnTo>
                      <a:pt x="543" y="225"/>
                    </a:lnTo>
                    <a:lnTo>
                      <a:pt x="562" y="220"/>
                    </a:lnTo>
                    <a:lnTo>
                      <a:pt x="581" y="217"/>
                    </a:lnTo>
                    <a:lnTo>
                      <a:pt x="601" y="213"/>
                    </a:lnTo>
                    <a:lnTo>
                      <a:pt x="620" y="211"/>
                    </a:lnTo>
                    <a:lnTo>
                      <a:pt x="596" y="128"/>
                    </a:lnTo>
                    <a:lnTo>
                      <a:pt x="579" y="130"/>
                    </a:lnTo>
                    <a:lnTo>
                      <a:pt x="562" y="134"/>
                    </a:lnTo>
                    <a:lnTo>
                      <a:pt x="545" y="137"/>
                    </a:lnTo>
                    <a:lnTo>
                      <a:pt x="527" y="141"/>
                    </a:lnTo>
                    <a:lnTo>
                      <a:pt x="511" y="146"/>
                    </a:lnTo>
                    <a:lnTo>
                      <a:pt x="494" y="151"/>
                    </a:lnTo>
                    <a:lnTo>
                      <a:pt x="479" y="157"/>
                    </a:lnTo>
                    <a:lnTo>
                      <a:pt x="463" y="161"/>
                    </a:lnTo>
                    <a:lnTo>
                      <a:pt x="448" y="169"/>
                    </a:lnTo>
                    <a:lnTo>
                      <a:pt x="433" y="176"/>
                    </a:lnTo>
                    <a:lnTo>
                      <a:pt x="418" y="183"/>
                    </a:lnTo>
                    <a:lnTo>
                      <a:pt x="404" y="190"/>
                    </a:lnTo>
                    <a:lnTo>
                      <a:pt x="390" y="199"/>
                    </a:lnTo>
                    <a:lnTo>
                      <a:pt x="378" y="207"/>
                    </a:lnTo>
                    <a:lnTo>
                      <a:pt x="365" y="216"/>
                    </a:lnTo>
                    <a:lnTo>
                      <a:pt x="354" y="22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fr-CA"/>
              </a:p>
            </p:txBody>
          </p:sp>
        </p:grpSp>
      </p:grpSp>
      <p:sp>
        <p:nvSpPr>
          <p:cNvPr id="102434" name="Line 28"/>
          <p:cNvSpPr>
            <a:spLocks noChangeShapeType="1"/>
          </p:cNvSpPr>
          <p:nvPr/>
        </p:nvSpPr>
        <p:spPr bwMode="auto">
          <a:xfrm>
            <a:off x="5146675" y="4568825"/>
            <a:ext cx="12700" cy="52070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102435" name="Oval 14"/>
          <p:cNvSpPr>
            <a:spLocks noChangeArrowheads="1"/>
          </p:cNvSpPr>
          <p:nvPr/>
        </p:nvSpPr>
        <p:spPr bwMode="auto">
          <a:xfrm>
            <a:off x="477838" y="1185863"/>
            <a:ext cx="1924050" cy="1416050"/>
          </a:xfrm>
          <a:prstGeom prst="ellipse">
            <a:avLst/>
          </a:prstGeom>
          <a:solidFill>
            <a:srgbClr val="FF9933"/>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pPr>
              <a:spcBef>
                <a:spcPct val="50000"/>
              </a:spcBef>
            </a:pPr>
            <a:r>
              <a:rPr lang="fr-FR" sz="1600" b="1">
                <a:latin typeface="Calibri" pitchFamily="34" charset="0"/>
              </a:rPr>
              <a:t>Assurer une gouvernance et une vision environnementale</a:t>
            </a:r>
            <a:endParaRPr lang="en-US" sz="1600" b="1">
              <a:latin typeface="Calibri" pitchFamily="34" charset="0"/>
            </a:endParaRPr>
          </a:p>
        </p:txBody>
      </p:sp>
      <p:sp>
        <p:nvSpPr>
          <p:cNvPr id="102436" name="Rectangle 20"/>
          <p:cNvSpPr>
            <a:spLocks noChangeArrowheads="1"/>
          </p:cNvSpPr>
          <p:nvPr/>
        </p:nvSpPr>
        <p:spPr bwMode="auto">
          <a:xfrm>
            <a:off x="3762375" y="5081588"/>
            <a:ext cx="2871788" cy="1144587"/>
          </a:xfrm>
          <a:prstGeom prst="rect">
            <a:avLst/>
          </a:prstGeom>
          <a:solidFill>
            <a:srgbClr val="EDFDBB"/>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latin typeface="Calibri" pitchFamily="34" charset="0"/>
                <a:cs typeface="Arial" charset="0"/>
              </a:rPr>
              <a:t>Les bénéfices des BSE alimentent les stratégies de développement durable et de réduction de la pauvreté</a:t>
            </a:r>
            <a:endParaRPr lang="en-CA" b="1">
              <a:latin typeface="Calibri" pitchFamily="34" charset="0"/>
              <a:cs typeface="Arial" charset="0"/>
            </a:endParaRPr>
          </a:p>
        </p:txBody>
      </p:sp>
      <p:sp>
        <p:nvSpPr>
          <p:cNvPr id="102437" name="Line 29"/>
          <p:cNvSpPr>
            <a:spLocks noChangeShapeType="1"/>
          </p:cNvSpPr>
          <p:nvPr/>
        </p:nvSpPr>
        <p:spPr bwMode="auto">
          <a:xfrm>
            <a:off x="5146675" y="2386013"/>
            <a:ext cx="11113" cy="447675"/>
          </a:xfrm>
          <a:prstGeom prst="line">
            <a:avLst/>
          </a:prstGeom>
          <a:noFill/>
          <a:ln w="2857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fr-CA"/>
          </a:p>
        </p:txBody>
      </p:sp>
      <p:sp>
        <p:nvSpPr>
          <p:cNvPr id="102438" name="Oval 14"/>
          <p:cNvSpPr>
            <a:spLocks noChangeArrowheads="1"/>
          </p:cNvSpPr>
          <p:nvPr/>
        </p:nvSpPr>
        <p:spPr bwMode="auto">
          <a:xfrm>
            <a:off x="477838" y="3249613"/>
            <a:ext cx="1924050" cy="2836862"/>
          </a:xfrm>
          <a:prstGeom prst="ellipse">
            <a:avLst/>
          </a:prstGeom>
          <a:solidFill>
            <a:srgbClr val="CCFFCC"/>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72000" rIns="72000" anchor="ctr"/>
          <a:lstStyle/>
          <a:p>
            <a:r>
              <a:rPr lang="fr-FR" sz="1600" b="1">
                <a:latin typeface="Calibri" pitchFamily="34" charset="0"/>
              </a:rPr>
              <a:t>Etablir un suivi des résultats,  bâtir et partager les </a:t>
            </a:r>
            <a:r>
              <a:rPr lang="fr-FR" sz="1500" b="1">
                <a:latin typeface="Calibri" pitchFamily="34" charset="0"/>
              </a:rPr>
              <a:t>connaissances</a:t>
            </a:r>
            <a:endParaRPr lang="en-CA" sz="1500" b="1">
              <a:latin typeface="Calibri" pitchFamily="34" charset="0"/>
            </a:endParaRPr>
          </a:p>
          <a:p>
            <a:endParaRPr lang="en-CA" sz="1600" b="1">
              <a:latin typeface="Calibri" pitchFamily="34" charset="0"/>
            </a:endParaRPr>
          </a:p>
        </p:txBody>
      </p:sp>
      <p:sp>
        <p:nvSpPr>
          <p:cNvPr id="102439" name="Oval 14"/>
          <p:cNvSpPr>
            <a:spLocks noChangeAspect="1" noChangeArrowheads="1"/>
          </p:cNvSpPr>
          <p:nvPr/>
        </p:nvSpPr>
        <p:spPr bwMode="auto">
          <a:xfrm>
            <a:off x="4200525" y="1168400"/>
            <a:ext cx="1919288" cy="1416050"/>
          </a:xfrm>
          <a:prstGeom prst="ellipse">
            <a:avLst/>
          </a:prstGeom>
          <a:solidFill>
            <a:srgbClr val="FFFF66"/>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rIns="0" anchor="ctr"/>
          <a:lstStyle/>
          <a:p>
            <a:r>
              <a:rPr lang="fr-FR" sz="1500" b="1" dirty="0" smtClean="0">
                <a:latin typeface="Calibri" pitchFamily="34" charset="0"/>
              </a:rPr>
              <a:t>Identifier et </a:t>
            </a:r>
            <a:r>
              <a:rPr lang="fr-FR" sz="1500" b="1" dirty="0">
                <a:latin typeface="Calibri" pitchFamily="34" charset="0"/>
              </a:rPr>
              <a:t>évaluer les biens et services </a:t>
            </a:r>
            <a:r>
              <a:rPr lang="fr-FR" sz="1500" b="1" dirty="0" smtClean="0">
                <a:latin typeface="Calibri" pitchFamily="34" charset="0"/>
              </a:rPr>
              <a:t>offerts par </a:t>
            </a:r>
            <a:r>
              <a:rPr lang="fr-FR" sz="1500" b="1" dirty="0">
                <a:latin typeface="Calibri" pitchFamily="34" charset="0"/>
              </a:rPr>
              <a:t>les écosystèmes</a:t>
            </a:r>
            <a:endParaRPr lang="en-CA" sz="1500" b="1" dirty="0">
              <a:latin typeface="Calibri" pitchFamily="34" charset="0"/>
            </a:endParaRPr>
          </a:p>
        </p:txBody>
      </p:sp>
      <p:grpSp>
        <p:nvGrpSpPr>
          <p:cNvPr id="102440" name="Group 349"/>
          <p:cNvGrpSpPr>
            <a:grpSpLocks/>
          </p:cNvGrpSpPr>
          <p:nvPr/>
        </p:nvGrpSpPr>
        <p:grpSpPr bwMode="auto">
          <a:xfrm>
            <a:off x="3763963" y="2767013"/>
            <a:ext cx="2687637" cy="2165350"/>
            <a:chOff x="2371" y="1743"/>
            <a:chExt cx="1693" cy="1364"/>
          </a:xfrm>
        </p:grpSpPr>
        <p:sp>
          <p:nvSpPr>
            <p:cNvPr id="102448" name="Oval 15"/>
            <p:cNvSpPr>
              <a:spLocks noChangeAspect="1" noChangeArrowheads="1"/>
            </p:cNvSpPr>
            <p:nvPr/>
          </p:nvSpPr>
          <p:spPr bwMode="auto">
            <a:xfrm>
              <a:off x="2775" y="1743"/>
              <a:ext cx="962" cy="962"/>
            </a:xfrm>
            <a:prstGeom prst="ellipse">
              <a:avLst/>
            </a:prstGeom>
            <a:solidFill>
              <a:srgbClr val="999966">
                <a:alpha val="85097"/>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lIns="0" tIns="0" rIns="0" bIns="0"/>
            <a:lstStyle/>
            <a:p>
              <a:r>
                <a:rPr lang="fr-FR" sz="1600" b="1">
                  <a:latin typeface="Calibri" pitchFamily="34" charset="0"/>
                  <a:cs typeface="Arial" charset="0"/>
                </a:rPr>
                <a:t>Planification</a:t>
              </a:r>
            </a:p>
            <a:p>
              <a:r>
                <a:rPr lang="fr-FR" sz="1600" b="1">
                  <a:latin typeface="Calibri" pitchFamily="34" charset="0"/>
                  <a:cs typeface="Arial" charset="0"/>
                </a:rPr>
                <a:t> décentralisée</a:t>
              </a:r>
            </a:p>
          </p:txBody>
        </p:sp>
        <p:sp>
          <p:nvSpPr>
            <p:cNvPr id="102449" name="Oval 18"/>
            <p:cNvSpPr>
              <a:spLocks noChangeAspect="1" noChangeArrowheads="1"/>
            </p:cNvSpPr>
            <p:nvPr/>
          </p:nvSpPr>
          <p:spPr bwMode="auto">
            <a:xfrm>
              <a:off x="2371" y="2136"/>
              <a:ext cx="962" cy="962"/>
            </a:xfrm>
            <a:prstGeom prst="ellipse">
              <a:avLst/>
            </a:prstGeom>
            <a:solidFill>
              <a:schemeClr val="folHlink">
                <a:alpha val="76077"/>
              </a:scheme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lvl="0" algn="l"/>
              <a:r>
                <a:rPr lang="fr-FR" sz="1300" b="1" dirty="0">
                  <a:solidFill>
                    <a:srgbClr val="000000"/>
                  </a:solidFill>
                  <a:latin typeface="Calibri" pitchFamily="34" charset="0"/>
                </a:rPr>
                <a:t>Aménagement du </a:t>
              </a:r>
            </a:p>
            <a:p>
              <a:pPr lvl="0" algn="l"/>
              <a:r>
                <a:rPr lang="fr-FR" sz="1300" b="1" dirty="0" smtClean="0">
                  <a:solidFill>
                    <a:srgbClr val="000000"/>
                  </a:solidFill>
                  <a:latin typeface="Calibri" pitchFamily="34" charset="0"/>
                </a:rPr>
                <a:t>Territoire</a:t>
              </a:r>
            </a:p>
            <a:p>
              <a:pPr lvl="0" algn="l"/>
              <a:endParaRPr lang="fr-FR" sz="1300" b="1" dirty="0">
                <a:solidFill>
                  <a:srgbClr val="000000"/>
                </a:solidFill>
                <a:latin typeface="Calibri" pitchFamily="34" charset="0"/>
              </a:endParaRPr>
            </a:p>
          </p:txBody>
        </p:sp>
        <p:sp>
          <p:nvSpPr>
            <p:cNvPr id="102450" name="Oval 16"/>
            <p:cNvSpPr>
              <a:spLocks noChangeAspect="1" noChangeArrowheads="1"/>
            </p:cNvSpPr>
            <p:nvPr/>
          </p:nvSpPr>
          <p:spPr bwMode="auto">
            <a:xfrm>
              <a:off x="3102" y="2145"/>
              <a:ext cx="962" cy="962"/>
            </a:xfrm>
            <a:prstGeom prst="ellipse">
              <a:avLst/>
            </a:prstGeom>
            <a:solidFill>
              <a:srgbClr val="C4FF1D">
                <a:alpha val="67058"/>
              </a:srgbClr>
            </a:solidFill>
            <a:ln>
              <a:noFill/>
            </a:ln>
            <a:effectLst>
              <a:outerShdw dist="71842" dir="8100000" algn="ctr" rotWithShape="0">
                <a:srgbClr val="80808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r"/>
              <a:r>
                <a:rPr lang="fr-FR" sz="1600" b="1">
                  <a:latin typeface="Calibri" pitchFamily="34" charset="0"/>
                </a:rPr>
                <a:t>Plans sectoriaux</a:t>
              </a:r>
              <a:endParaRPr lang="fr-FR" sz="1600" b="1">
                <a:latin typeface="Calibri" pitchFamily="34" charset="0"/>
                <a:cs typeface="Arial" charset="0"/>
              </a:endParaRPr>
            </a:p>
          </p:txBody>
        </p:sp>
        <p:sp>
          <p:nvSpPr>
            <p:cNvPr id="102451" name="Text Box 353"/>
            <p:cNvSpPr txBox="1">
              <a:spLocks noChangeArrowheads="1"/>
            </p:cNvSpPr>
            <p:nvPr/>
          </p:nvSpPr>
          <p:spPr bwMode="auto">
            <a:xfrm>
              <a:off x="2788" y="2790"/>
              <a:ext cx="888"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fr-FR" b="1">
                  <a:solidFill>
                    <a:schemeClr val="bg1"/>
                  </a:solidFill>
                  <a:latin typeface="Calibri" pitchFamily="34" charset="0"/>
                </a:rPr>
                <a:t>Intégrés</a:t>
              </a:r>
            </a:p>
          </p:txBody>
        </p:sp>
      </p:grpSp>
      <p:sp>
        <p:nvSpPr>
          <p:cNvPr id="102441" name="Line 354"/>
          <p:cNvSpPr>
            <a:spLocks noChangeShapeType="1"/>
          </p:cNvSpPr>
          <p:nvPr/>
        </p:nvSpPr>
        <p:spPr bwMode="auto">
          <a:xfrm flipH="1">
            <a:off x="8415338" y="5221288"/>
            <a:ext cx="6350" cy="401637"/>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fr-CA"/>
          </a:p>
        </p:txBody>
      </p:sp>
      <p:sp>
        <p:nvSpPr>
          <p:cNvPr id="102442" name="Text Box 355"/>
          <p:cNvSpPr txBox="1">
            <a:spLocks noChangeArrowheads="1"/>
          </p:cNvSpPr>
          <p:nvPr/>
        </p:nvSpPr>
        <p:spPr bwMode="auto">
          <a:xfrm>
            <a:off x="7721600" y="4511675"/>
            <a:ext cx="1393825" cy="685800"/>
          </a:xfrm>
          <a:prstGeom prst="rect">
            <a:avLst/>
          </a:prstGeom>
          <a:solidFill>
            <a:srgbClr val="EC5A5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fr-FR" sz="1500" b="1">
                <a:latin typeface="Calibri" pitchFamily="34" charset="0"/>
              </a:rPr>
              <a:t>Démystifier le jargon environmental</a:t>
            </a:r>
            <a:endParaRPr lang="fr-FR" sz="1500">
              <a:latin typeface="Calibri" pitchFamily="34" charset="0"/>
            </a:endParaRPr>
          </a:p>
        </p:txBody>
      </p:sp>
      <p:sp>
        <p:nvSpPr>
          <p:cNvPr id="102443" name="Text Box 356"/>
          <p:cNvSpPr txBox="1">
            <a:spLocks noChangeArrowheads="1"/>
          </p:cNvSpPr>
          <p:nvPr/>
        </p:nvSpPr>
        <p:spPr bwMode="auto">
          <a:xfrm>
            <a:off x="7721600" y="5526088"/>
            <a:ext cx="1393825" cy="914400"/>
          </a:xfrm>
          <a:prstGeom prst="rect">
            <a:avLst/>
          </a:prstGeom>
          <a:solidFill>
            <a:srgbClr val="FFC00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500" b="1">
                <a:latin typeface="Calibri" pitchFamily="34" charset="0"/>
              </a:rPr>
              <a:t>BSE et Développement/</a:t>
            </a:r>
          </a:p>
          <a:p>
            <a:pPr eaLnBrk="1" hangingPunct="1"/>
            <a:r>
              <a:rPr lang="en-US" sz="1500" b="1">
                <a:latin typeface="Calibri" pitchFamily="34" charset="0"/>
              </a:rPr>
              <a:t>Pauvreté/ Désastres</a:t>
            </a:r>
          </a:p>
        </p:txBody>
      </p:sp>
      <p:grpSp>
        <p:nvGrpSpPr>
          <p:cNvPr id="102444" name="Group 62"/>
          <p:cNvGrpSpPr>
            <a:grpSpLocks/>
          </p:cNvGrpSpPr>
          <p:nvPr/>
        </p:nvGrpSpPr>
        <p:grpSpPr bwMode="auto">
          <a:xfrm>
            <a:off x="6035675" y="925513"/>
            <a:ext cx="3108325" cy="2560637"/>
            <a:chOff x="6035675" y="924906"/>
            <a:chExt cx="3108325" cy="2561244"/>
          </a:xfrm>
        </p:grpSpPr>
        <p:sp>
          <p:nvSpPr>
            <p:cNvPr id="102445" name="Oval 73"/>
            <p:cNvSpPr>
              <a:spLocks noChangeArrowheads="1"/>
            </p:cNvSpPr>
            <p:nvPr/>
          </p:nvSpPr>
          <p:spPr bwMode="auto">
            <a:xfrm>
              <a:off x="6721475" y="924906"/>
              <a:ext cx="1736725" cy="1581150"/>
            </a:xfrm>
            <a:prstGeom prst="ellipse">
              <a:avLst/>
            </a:prstGeom>
            <a:solidFill>
              <a:srgbClr val="6699FF"/>
            </a:solidFill>
            <a:ln>
              <a:noFill/>
            </a:ln>
            <a:extLst>
              <a:ext uri="{91240B29-F687-4F45-9708-019B960494DF}">
                <a14:hiddenLine xmlns:a14="http://schemas.microsoft.com/office/drawing/2010/main" w="38100">
                  <a:solidFill>
                    <a:srgbClr val="000000"/>
                  </a:solidFill>
                  <a:round/>
                  <a:headEnd/>
                  <a:tailEnd/>
                </a14:hiddenLine>
              </a:ext>
            </a:extLst>
          </p:spPr>
          <p:txBody>
            <a:bodyPr lIns="0" rIns="0"/>
            <a:lstStyle/>
            <a:p>
              <a:r>
                <a:rPr lang="fr-FR" sz="1600" b="1">
                  <a:latin typeface="Calibri" pitchFamily="34" charset="0"/>
                </a:rPr>
                <a:t>Mécanismes financiers novateurs</a:t>
              </a:r>
            </a:p>
          </p:txBody>
        </p:sp>
        <p:sp>
          <p:nvSpPr>
            <p:cNvPr id="102446" name="Oval 74"/>
            <p:cNvSpPr>
              <a:spLocks noChangeArrowheads="1"/>
            </p:cNvSpPr>
            <p:nvPr/>
          </p:nvSpPr>
          <p:spPr bwMode="auto">
            <a:xfrm>
              <a:off x="6035675" y="1881188"/>
              <a:ext cx="1736725" cy="1581150"/>
            </a:xfrm>
            <a:prstGeom prst="ellipse">
              <a:avLst/>
            </a:prstGeom>
            <a:solidFill>
              <a:srgbClr val="5BBDFF"/>
            </a:solidFill>
            <a:ln>
              <a:noFill/>
            </a:ln>
            <a:extLst>
              <a:ext uri="{91240B29-F687-4F45-9708-019B960494DF}">
                <a14:hiddenLine xmlns:a14="http://schemas.microsoft.com/office/drawing/2010/main" w="38100">
                  <a:solidFill>
                    <a:srgbClr val="000000"/>
                  </a:solidFill>
                  <a:round/>
                  <a:headEnd/>
                  <a:tailEnd/>
                </a14:hiddenLine>
              </a:ext>
            </a:extLst>
          </p:spPr>
          <p:txBody>
            <a:bodyPr lIns="0" tIns="0" rIns="0" anchor="ctr"/>
            <a:lstStyle/>
            <a:p>
              <a:pPr algn="l"/>
              <a:r>
                <a:rPr lang="fr-FR" altLang="zh-CN" sz="1500" b="1">
                  <a:latin typeface="Calibri" pitchFamily="34" charset="0"/>
                  <a:ea typeface="SimSun" charset="-122"/>
                  <a:cs typeface="Arial" charset="0"/>
                </a:rPr>
                <a:t>Réforme </a:t>
              </a:r>
            </a:p>
            <a:p>
              <a:pPr algn="l"/>
              <a:r>
                <a:rPr lang="fr-FR" altLang="zh-CN" sz="1500" b="1">
                  <a:latin typeface="Calibri" pitchFamily="34" charset="0"/>
                  <a:ea typeface="SimSun" charset="-122"/>
                  <a:cs typeface="Arial" charset="0"/>
                </a:rPr>
                <a:t>fiscale écologique</a:t>
              </a:r>
              <a:endParaRPr lang="fr-FR" sz="1500" b="1">
                <a:latin typeface="Calibri" pitchFamily="34" charset="0"/>
                <a:ea typeface="SimSun" charset="-122"/>
                <a:cs typeface="Arial" charset="0"/>
              </a:endParaRPr>
            </a:p>
          </p:txBody>
        </p:sp>
        <p:sp>
          <p:nvSpPr>
            <p:cNvPr id="102447" name="Oval 75"/>
            <p:cNvSpPr>
              <a:spLocks noChangeArrowheads="1"/>
            </p:cNvSpPr>
            <p:nvPr/>
          </p:nvSpPr>
          <p:spPr bwMode="auto">
            <a:xfrm>
              <a:off x="7407275" y="1905000"/>
              <a:ext cx="1736725" cy="1581150"/>
            </a:xfrm>
            <a:prstGeom prst="ellipse">
              <a:avLst/>
            </a:prstGeom>
            <a:solidFill>
              <a:srgbClr val="88C5E0"/>
            </a:solidFill>
            <a:ln>
              <a:noFill/>
            </a:ln>
            <a:extLst>
              <a:ext uri="{91240B29-F687-4F45-9708-019B960494DF}">
                <a14:hiddenLine xmlns:a14="http://schemas.microsoft.com/office/drawing/2010/main" w="38100">
                  <a:solidFill>
                    <a:srgbClr val="000000"/>
                  </a:solidFill>
                  <a:round/>
                  <a:headEnd/>
                  <a:tailEnd/>
                </a14:hiddenLine>
              </a:ext>
            </a:extLst>
          </p:spPr>
          <p:txBody>
            <a:bodyPr anchor="ctr"/>
            <a:lstStyle/>
            <a:p>
              <a:r>
                <a:rPr lang="fr-FR" sz="1600" b="1">
                  <a:latin typeface="Calibri" pitchFamily="34" charset="0"/>
                </a:rPr>
                <a:t>Cadre de dépenses à moyen terme</a:t>
              </a:r>
              <a:endParaRPr lang="en-US" sz="1600" b="1">
                <a:latin typeface="Calibri" pitchFamily="34" charset="0"/>
              </a:endParaRPr>
            </a:p>
            <a:p>
              <a:endParaRPr lang="en-US" sz="1600" b="1">
                <a:latin typeface="Calibri" pitchFamily="34" charset="0"/>
                <a:ea typeface="SimSun" charset="-122"/>
                <a:cs typeface="Arial"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20777</TotalTime>
  <Words>12792</Words>
  <Application>Microsoft Office PowerPoint</Application>
  <PresentationFormat>Affichage à l'écran (4:3)</PresentationFormat>
  <Paragraphs>1592</Paragraphs>
  <Slides>103</Slides>
  <Notes>103</Notes>
  <HiddenSlides>0</HiddenSlides>
  <MMClips>0</MMClips>
  <ScaleCrop>false</ScaleCrop>
  <HeadingPairs>
    <vt:vector size="6" baseType="variant">
      <vt:variant>
        <vt:lpstr>Thème</vt:lpstr>
      </vt:variant>
      <vt:variant>
        <vt:i4>1</vt:i4>
      </vt:variant>
      <vt:variant>
        <vt:lpstr>Serveurs OLE incorporés</vt:lpstr>
      </vt:variant>
      <vt:variant>
        <vt:i4>1</vt:i4>
      </vt:variant>
      <vt:variant>
        <vt:lpstr>Titres des diapositives</vt:lpstr>
      </vt:variant>
      <vt:variant>
        <vt:i4>103</vt:i4>
      </vt:variant>
    </vt:vector>
  </HeadingPairs>
  <TitlesOfParts>
    <vt:vector size="105" baseType="lpstr">
      <vt:lpstr>Default Design</vt:lpstr>
      <vt:lpstr>Paint Shop Pro Image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Biodiversity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Chico</dc:creator>
  <cp:lastModifiedBy>CSayegh</cp:lastModifiedBy>
  <cp:revision>1450</cp:revision>
  <dcterms:created xsi:type="dcterms:W3CDTF">2009-02-13T20:18:11Z</dcterms:created>
  <dcterms:modified xsi:type="dcterms:W3CDTF">2012-08-31T18:46:45Z</dcterms:modified>
</cp:coreProperties>
</file>