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9E2B29" w14:paraId="3902C6D5" w14:textId="77777777" w:rsidTr="008A1499">
        <w:trPr>
          <w:trHeight w:val="850"/>
        </w:trPr>
        <w:tc>
          <w:tcPr>
            <w:tcW w:w="975" w:type="dxa"/>
            <w:vAlign w:val="bottom"/>
          </w:tcPr>
          <w:p w14:paraId="42D1EAFF" w14:textId="59B86832" w:rsidR="008A1499" w:rsidRPr="009E2B29" w:rsidRDefault="008A498B" w:rsidP="008A1499">
            <w:pPr>
              <w:pStyle w:val="AASmallLogo"/>
            </w:pPr>
            <w:r>
              <w:t>1</w:t>
            </w:r>
            <w:r>
              <w:rPr>
                <w:noProof/>
              </w:rPr>
              <w:drawing>
                <wp:inline distT="0" distB="0" distL="0" distR="0" wp14:anchorId="6B2BEBE4" wp14:editId="0F056D4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t xml:space="preserve"> </w:t>
            </w:r>
          </w:p>
          <w:p w14:paraId="0A310597" w14:textId="77777777" w:rsidR="008A1499" w:rsidRPr="009E2B29" w:rsidRDefault="008A1499" w:rsidP="008A1499">
            <w:pPr>
              <w:pStyle w:val="AASmallLogo"/>
            </w:pPr>
          </w:p>
        </w:tc>
        <w:tc>
          <w:tcPr>
            <w:tcW w:w="1434" w:type="dxa"/>
            <w:noWrap/>
            <w:vAlign w:val="bottom"/>
          </w:tcPr>
          <w:p w14:paraId="15B03A3D" w14:textId="6F102F2F" w:rsidR="008A1499" w:rsidRPr="009E2B29" w:rsidRDefault="00B77805" w:rsidP="008A1499">
            <w:pPr>
              <w:pStyle w:val="AASmallLogo"/>
            </w:pPr>
            <w:r w:rsidRPr="00732369">
              <w:rPr>
                <w:noProof/>
                <w:lang w:eastAsia="fr-FR"/>
              </w:rPr>
              <w:drawing>
                <wp:inline distT="0" distB="0" distL="0" distR="0" wp14:anchorId="5AEF0BB1" wp14:editId="1FA07B9D">
                  <wp:extent cx="593725" cy="340995"/>
                  <wp:effectExtent l="0" t="0" r="0" b="1905"/>
                  <wp:docPr id="1"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8072305" name="Picture 7"/>
                          <pic:cNvPicPr>
                            <a:picLocks noChangeAspect="1" noChangeArrowheads="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593725" cy="340995"/>
                          </a:xfrm>
                          <a:prstGeom prst="rect">
                            <a:avLst/>
                          </a:prstGeom>
                          <a:noFill/>
                          <a:ln>
                            <a:noFill/>
                          </a:ln>
                        </pic:spPr>
                      </pic:pic>
                    </a:graphicData>
                  </a:graphic>
                </wp:inline>
              </w:drawing>
            </w:r>
            <w:r w:rsidR="008A1499" w:rsidRPr="009E2B29">
              <w:t xml:space="preserve"> </w:t>
            </w:r>
          </w:p>
          <w:p w14:paraId="24B6FB79" w14:textId="77777777" w:rsidR="008A1499" w:rsidRPr="009E2B29" w:rsidRDefault="008A1499" w:rsidP="008A1499">
            <w:pPr>
              <w:pStyle w:val="AASmallLogo"/>
            </w:pPr>
          </w:p>
        </w:tc>
        <w:tc>
          <w:tcPr>
            <w:tcW w:w="8073" w:type="dxa"/>
            <w:vAlign w:val="bottom"/>
          </w:tcPr>
          <w:p w14:paraId="1ADA051C" w14:textId="72598ECF" w:rsidR="008A1499" w:rsidRPr="009E2B29" w:rsidRDefault="008A1499" w:rsidP="00BF74F4">
            <w:pPr>
              <w:pStyle w:val="ABSymbol"/>
            </w:pPr>
            <w:r>
              <w:rPr>
                <w:sz w:val="40"/>
              </w:rPr>
              <w:t>CBD</w:t>
            </w:r>
            <w:r>
              <w:t>/SBI/7/5/Add.2</w:t>
            </w:r>
          </w:p>
        </w:tc>
      </w:tr>
    </w:tbl>
    <w:p w14:paraId="3A92B40B" w14:textId="77777777" w:rsidR="008A1499" w:rsidRPr="009E2B29" w:rsidRDefault="008A1499" w:rsidP="008A1499">
      <w:pPr>
        <w:pStyle w:val="AISpacer"/>
        <w:rPr>
          <w:lang w:val="en-CA"/>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9E2B29" w14:paraId="3AF39728" w14:textId="77777777" w:rsidTr="008A1499">
        <w:trPr>
          <w:trHeight w:val="1814"/>
        </w:trPr>
        <w:tc>
          <w:tcPr>
            <w:tcW w:w="7370" w:type="dxa"/>
          </w:tcPr>
          <w:p w14:paraId="2911DB98" w14:textId="232A0FE8" w:rsidR="008A1499" w:rsidRPr="009E2B29" w:rsidRDefault="00B77805" w:rsidP="008A1499">
            <w:pPr>
              <w:pStyle w:val="ACLargeLogo"/>
            </w:pPr>
            <w:r w:rsidRPr="00732369">
              <w:rPr>
                <w:bCs/>
                <w:noProof/>
                <w:lang w:eastAsia="fr-FR"/>
              </w:rPr>
              <w:drawing>
                <wp:inline distT="0" distB="0" distL="0" distR="0" wp14:anchorId="1FB0FC71" wp14:editId="63D147A0">
                  <wp:extent cx="2857500" cy="1076325"/>
                  <wp:effectExtent l="0" t="0" r="0" b="9525"/>
                  <wp:docPr id="5" name="Picture 5" descr="CBD_logo_fr-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BD_logo_fr-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r w:rsidR="008A1499" w:rsidRPr="009E2B29">
              <w:t xml:space="preserve"> </w:t>
            </w:r>
          </w:p>
          <w:p w14:paraId="2D2228A4" w14:textId="77777777" w:rsidR="008A1499" w:rsidRPr="009E2B29" w:rsidRDefault="008A1499" w:rsidP="008A1499">
            <w:pPr>
              <w:pStyle w:val="ACLargeLogo"/>
            </w:pPr>
          </w:p>
        </w:tc>
        <w:tc>
          <w:tcPr>
            <w:tcW w:w="3112" w:type="dxa"/>
          </w:tcPr>
          <w:p w14:paraId="127DEDED" w14:textId="77777777" w:rsidR="008A1499" w:rsidRPr="009E2B29" w:rsidRDefault="008A1499" w:rsidP="00BF74F4">
            <w:pPr>
              <w:pStyle w:val="AEDistrNormal"/>
              <w:ind w:left="738"/>
            </w:pPr>
            <w:proofErr w:type="spellStart"/>
            <w:r>
              <w:t>Distr</w:t>
            </w:r>
            <w:proofErr w:type="spellEnd"/>
            <w:r>
              <w:t xml:space="preserve">. : générale </w:t>
            </w:r>
          </w:p>
          <w:p w14:paraId="041D687B" w14:textId="699BE436" w:rsidR="008A1499" w:rsidRPr="009E2B29" w:rsidRDefault="00412878" w:rsidP="00BF74F4">
            <w:pPr>
              <w:pStyle w:val="AEDistrNormal"/>
              <w:ind w:left="738"/>
            </w:pPr>
            <w:r>
              <w:t>16 juin 2026</w:t>
            </w:r>
          </w:p>
          <w:p w14:paraId="773DDFD1" w14:textId="77777777" w:rsidR="008A1499" w:rsidRPr="009E2B29" w:rsidRDefault="008A1499" w:rsidP="00BF74F4">
            <w:pPr>
              <w:pStyle w:val="AEDistrNormal6pt"/>
              <w:ind w:left="738"/>
            </w:pPr>
            <w:r>
              <w:t>Français</w:t>
            </w:r>
            <w:r>
              <w:br/>
              <w:t>Original : anglais</w:t>
            </w:r>
          </w:p>
          <w:p w14:paraId="1BC04A6A" w14:textId="77777777" w:rsidR="008A1499" w:rsidRPr="009E2B29" w:rsidRDefault="008A1499" w:rsidP="008A1499">
            <w:pPr>
              <w:pStyle w:val="AEDistrNormal6pt"/>
            </w:pPr>
          </w:p>
        </w:tc>
      </w:tr>
    </w:tbl>
    <w:p w14:paraId="2DFA9A6C" w14:textId="77777777" w:rsidR="008A1499" w:rsidRPr="009E2B29" w:rsidRDefault="008A1499" w:rsidP="008A1499">
      <w:pPr>
        <w:pStyle w:val="AISpacer"/>
        <w:rPr>
          <w:lang w:val="en-CA"/>
        </w:rPr>
      </w:pPr>
    </w:p>
    <w:tbl>
      <w:tblPr>
        <w:tblW w:w="11192" w:type="dxa"/>
        <w:tblInd w:w="-283" w:type="dxa"/>
        <w:tblLayout w:type="fixed"/>
        <w:tblCellMar>
          <w:left w:w="283" w:type="dxa"/>
        </w:tblCellMar>
        <w:tblLook w:val="0000" w:firstRow="0" w:lastRow="0" w:firstColumn="0" w:lastColumn="0" w:noHBand="0" w:noVBand="0"/>
      </w:tblPr>
      <w:tblGrid>
        <w:gridCol w:w="6804"/>
        <w:gridCol w:w="4388"/>
      </w:tblGrid>
      <w:tr w:rsidR="008A1499" w:rsidRPr="009E2B29" w14:paraId="347B740E" w14:textId="77777777" w:rsidTr="008D7BDB">
        <w:trPr>
          <w:trHeight w:val="57"/>
        </w:trPr>
        <w:tc>
          <w:tcPr>
            <w:tcW w:w="6804" w:type="dxa"/>
          </w:tcPr>
          <w:p w14:paraId="0202E041" w14:textId="77777777" w:rsidR="008A1499" w:rsidRPr="009E2B29" w:rsidRDefault="00C4348A" w:rsidP="008A1499">
            <w:pPr>
              <w:pStyle w:val="AFCorN12Bold"/>
            </w:pPr>
            <w:r>
              <w:t xml:space="preserve">Organe subsidiaire chargé de l’application </w:t>
            </w:r>
          </w:p>
          <w:p w14:paraId="4361C7DF" w14:textId="77777777" w:rsidR="008A1499" w:rsidRPr="009E2B29" w:rsidRDefault="00FB6391" w:rsidP="008A1499">
            <w:pPr>
              <w:pStyle w:val="AFCorNBold"/>
            </w:pPr>
            <w:r>
              <w:t xml:space="preserve">Septième réunion </w:t>
            </w:r>
          </w:p>
          <w:p w14:paraId="193DA0F0" w14:textId="77777777" w:rsidR="008A1499" w:rsidRPr="009E2B29" w:rsidRDefault="00FB6391" w:rsidP="008A1499">
            <w:pPr>
              <w:pStyle w:val="AFCorNNormal"/>
            </w:pPr>
            <w:r>
              <w:rPr>
                <w:snapToGrid w:val="0"/>
                <w:kern w:val="22"/>
              </w:rPr>
              <w:t>Nairobi, 4 - 12 août 2026</w:t>
            </w:r>
          </w:p>
          <w:p w14:paraId="6C53E962" w14:textId="322F3D4C" w:rsidR="008A1499" w:rsidRPr="009E2B29" w:rsidRDefault="008A1499" w:rsidP="008A1499">
            <w:pPr>
              <w:pStyle w:val="AFCorNNormal"/>
            </w:pPr>
            <w:r>
              <w:t>Point 5 de l'ordre du jour provisoire</w:t>
            </w:r>
            <w:r>
              <w:rPr>
                <w:rStyle w:val="FootnoteReference"/>
              </w:rPr>
              <w:t>*</w:t>
            </w:r>
            <w:r>
              <w:t xml:space="preserve"> </w:t>
            </w:r>
          </w:p>
          <w:p w14:paraId="6A2D3867" w14:textId="65108FE7" w:rsidR="008A1499" w:rsidRPr="009E2B29" w:rsidRDefault="003F7138" w:rsidP="008A1499">
            <w:pPr>
              <w:pStyle w:val="AFCorNBold"/>
            </w:pPr>
            <w:r>
              <w:footnoteReference w:customMarkFollows="1" w:id="1"/>
              <w:t xml:space="preserve">Information de séquençage numérique </w:t>
            </w:r>
            <w:r w:rsidR="00705752">
              <w:br/>
            </w:r>
            <w:r>
              <w:t>sur les ressources génétiques</w:t>
            </w:r>
          </w:p>
        </w:tc>
        <w:tc>
          <w:tcPr>
            <w:tcW w:w="4388" w:type="dxa"/>
          </w:tcPr>
          <w:p w14:paraId="63D9C585" w14:textId="77777777" w:rsidR="008A1499" w:rsidRPr="009E2B29" w:rsidRDefault="008A1499" w:rsidP="008A1499">
            <w:pPr>
              <w:pStyle w:val="CBDNormal"/>
              <w:jc w:val="left"/>
              <w:rPr>
                <w:lang w:val="en-CA"/>
              </w:rPr>
            </w:pPr>
          </w:p>
        </w:tc>
      </w:tr>
    </w:tbl>
    <w:p w14:paraId="7F2016C6" w14:textId="1870BCC2" w:rsidR="00C9161D" w:rsidRPr="00B77805" w:rsidRDefault="003F34E9" w:rsidP="00A111D1">
      <w:pPr>
        <w:pStyle w:val="CBDTitle"/>
        <w:rPr>
          <w:caps/>
          <w:lang w:val="fr-FR"/>
        </w:rPr>
      </w:pPr>
      <w:sdt>
        <w:sdtPr>
          <w:rPr>
            <w:lang w:val="fr-FR"/>
          </w:rPr>
          <w:alias w:val="Title"/>
          <w:tag w:val=""/>
          <w:id w:val="772832786"/>
          <w:placeholder>
            <w:docPart w:val="AEDD7F33A1744F7193AA0FF04826916A"/>
          </w:placeholder>
          <w:dataBinding w:prefixMappings="xmlns:ns0='http://purl.org/dc/elements/1.1/' xmlns:ns1='http://schemas.openxmlformats.org/package/2006/metadata/core-properties' " w:xpath="/ns1:coreProperties[1]/ns0:title[1]" w:storeItemID="{6C3C8BC8-F283-45AE-878A-BAB7291924A1}"/>
          <w:text/>
        </w:sdtPr>
        <w:sdtEndPr/>
        <w:sdtContent>
          <w:r w:rsidR="00B77805" w:rsidRPr="00B77805">
            <w:rPr>
              <w:lang w:val="fr-FR"/>
            </w:rPr>
            <w:t xml:space="preserve">Méthode d’examen de l’efficacité du mécanisme multilatéral pour le partage juste et équitable des avantages découlant de l’utilisation de l’information de séquençage numérique sur les ressources génétiques, y compris </w:t>
          </w:r>
          <w:r w:rsidR="00B77805">
            <w:rPr>
              <w:lang w:val="fr-FR"/>
            </w:rPr>
            <w:t xml:space="preserve">du </w:t>
          </w:r>
          <w:r w:rsidR="00B77805" w:rsidRPr="00B77805">
            <w:rPr>
              <w:lang w:val="fr-FR"/>
            </w:rPr>
            <w:t xml:space="preserve">Fonds de </w:t>
          </w:r>
          <w:r w:rsidR="0045618A" w:rsidRPr="00B77805">
            <w:rPr>
              <w:lang w:val="fr-FR"/>
            </w:rPr>
            <w:t>Cali</w:t>
          </w:r>
        </w:sdtContent>
      </w:sdt>
      <w:r w:rsidRPr="00B77805">
        <w:rPr>
          <w:rStyle w:val="FootnoteReference"/>
          <w:lang w:val="fr-FR"/>
        </w:rPr>
        <w:t>**</w:t>
      </w:r>
    </w:p>
    <w:p w14:paraId="0D169408" w14:textId="1F5C6193" w:rsidR="00F6586C" w:rsidRPr="009E2B29" w:rsidRDefault="0030169D" w:rsidP="00E12038">
      <w:pPr>
        <w:pStyle w:val="CBDSubTitle"/>
        <w:rPr>
          <w:lang w:val="en-CA"/>
        </w:rPr>
      </w:pPr>
      <w:r>
        <w:footnoteReference w:customMarkFollows="1" w:id="2"/>
        <w:t>Note du secrétariat agissant en qualité de secrétariat provisoire du mécanisme multilatéral, y compris du Fonds de Cali</w:t>
      </w:r>
      <w:r>
        <w:rPr>
          <w:rStyle w:val="FootnoteReference"/>
        </w:rPr>
        <w:t>***</w:t>
      </w:r>
    </w:p>
    <w:p w14:paraId="3639B22D" w14:textId="4D02A6F9" w:rsidR="00C9161D" w:rsidRPr="009E2B29" w:rsidRDefault="00002DBA" w:rsidP="00BF74F4">
      <w:pPr>
        <w:pStyle w:val="CBDH1"/>
      </w:pPr>
      <w:r>
        <w:footnoteReference w:customMarkFollows="1" w:id="3"/>
        <w:t>I.</w:t>
      </w:r>
      <w:r>
        <w:tab/>
        <w:t>Introduction</w:t>
      </w:r>
    </w:p>
    <w:p w14:paraId="60E63098" w14:textId="35299B6E" w:rsidR="003F7138" w:rsidRPr="009E2B29" w:rsidRDefault="003F7138" w:rsidP="003F7138">
      <w:pPr>
        <w:pStyle w:val="CBDNormalNumber"/>
        <w:rPr>
          <w:lang w:val="en-CA"/>
        </w:rPr>
      </w:pPr>
      <w:r>
        <w:t>Dans la </w:t>
      </w:r>
      <w:hyperlink r:id="rId15" w:history="1">
        <w:r>
          <w:rPr>
            <w:rStyle w:val="Hyperlink"/>
            <w:color w:val="auto"/>
            <w:u w:val="none"/>
          </w:rPr>
          <w:t xml:space="preserve">décision </w:t>
        </w:r>
        <w:r>
          <w:rPr>
            <w:rStyle w:val="Hyperlink"/>
          </w:rPr>
          <w:t>16/2</w:t>
        </w:r>
      </w:hyperlink>
      <w:r>
        <w:t xml:space="preserve">, la Conférence des Parties a adopté les modalités de mise en œuvre du mécanisme multilatéral pour le partage juste et équitable des avantages découlant de l’utilisation de l'information de séquençage numérique sur les ressources génétiques, y compris du Fonds de Cali. </w:t>
      </w:r>
    </w:p>
    <w:p w14:paraId="79E32762" w14:textId="33BD44B3" w:rsidR="00432876" w:rsidRPr="009E2B29" w:rsidRDefault="00134BAD">
      <w:pPr>
        <w:pStyle w:val="CBDNormalNumber"/>
        <w:rPr>
          <w:lang w:val="en-CA"/>
        </w:rPr>
      </w:pPr>
      <w:r>
        <w:t xml:space="preserve">Le paragraphe 29 de la décision </w:t>
      </w:r>
      <w:hyperlink r:id="rId16" w:history="1">
        <w:r>
          <w:rPr>
            <w:rStyle w:val="Hyperlink"/>
          </w:rPr>
          <w:t>16/2</w:t>
        </w:r>
      </w:hyperlink>
      <w:r>
        <w:t xml:space="preserve"> exige un examen de l'efficacité du mécanisme multilatéral à la dix-huitième réunion de la Conférence des Parties, puis toutes les deux réunions de ce type qui suivront. Il était prévu que le comité directeur élabore la méthode d'examen, que l'Organe subsidiaire chargé de l'application l'analyse, et que la Conférence des Parties l'adopte à sa dix-septième réunion.</w:t>
      </w:r>
    </w:p>
    <w:p w14:paraId="057E14FA" w14:textId="366F937D" w:rsidR="00432876" w:rsidRPr="009E2B29" w:rsidRDefault="00134BAD">
      <w:pPr>
        <w:pStyle w:val="CBDNormalNumber"/>
        <w:rPr>
          <w:lang w:val="en-CA"/>
        </w:rPr>
      </w:pPr>
      <w:r>
        <w:t>Le présent document comprend le projet de méthode d'examen aux fins d'examen par l'Organe subsidiaire chargé de l'application. Un projet de recommandation est présenté sous la cote CBD/SBI/7/5.</w:t>
      </w:r>
    </w:p>
    <w:p w14:paraId="2099C04D" w14:textId="4E3851E2" w:rsidR="00264168" w:rsidRPr="009E2B29" w:rsidRDefault="00002DBA" w:rsidP="00BF74F4">
      <w:pPr>
        <w:pStyle w:val="CBDH1"/>
      </w:pPr>
      <w:r>
        <w:t>II.</w:t>
      </w:r>
      <w:r>
        <w:tab/>
        <w:t xml:space="preserve">Éléments pris en compte pour l'élaboration de la méthode d'examen </w:t>
      </w:r>
    </w:p>
    <w:p w14:paraId="01C2BE22" w14:textId="05D02BAA" w:rsidR="00064A90" w:rsidRPr="009E2B29" w:rsidRDefault="00CA71AC" w:rsidP="00360930">
      <w:pPr>
        <w:pStyle w:val="CBDNormalNumber"/>
        <w:rPr>
          <w:lang w:val="en-CA"/>
        </w:rPr>
      </w:pPr>
      <w:r>
        <w:t>Plusieurs questions ont fait l'objet d'une attention particulière de la part du comité directeur lors de la préparation de la présente méthode :</w:t>
      </w:r>
    </w:p>
    <w:p w14:paraId="73479113" w14:textId="56CE096E" w:rsidR="00432876" w:rsidRPr="009E2B29" w:rsidRDefault="00134BAD">
      <w:pPr>
        <w:pStyle w:val="CBDNormalNumber"/>
        <w:numPr>
          <w:ilvl w:val="1"/>
          <w:numId w:val="7"/>
        </w:numPr>
        <w:rPr>
          <w:lang w:val="en-CA"/>
        </w:rPr>
      </w:pPr>
      <w:r>
        <w:t xml:space="preserve">Le paragraphe 9 de la décision 15/9 a défini les facteurs que toute solution de partage des avantages découlant de l'utilisation de l'information de séquençage numérique sur les ressources </w:t>
      </w:r>
      <w:proofErr w:type="gramStart"/>
      <w:r>
        <w:lastRenderedPageBreak/>
        <w:t>génétiques</w:t>
      </w:r>
      <w:proofErr w:type="gramEnd"/>
      <w:r>
        <w:t xml:space="preserve"> devrait prendre en compte. L'examen prend en compte ces facteurs ainsi que les dix-huit facteurs figurant à l'annexe VI de la décision </w:t>
      </w:r>
      <w:hyperlink r:id="rId17" w:history="1">
        <w:r>
          <w:rPr>
            <w:rStyle w:val="Hyperlink"/>
          </w:rPr>
          <w:t>16/2</w:t>
        </w:r>
      </w:hyperlink>
      <w:r>
        <w:t> ;</w:t>
      </w:r>
    </w:p>
    <w:p w14:paraId="2F79F80D" w14:textId="5CDB27F1" w:rsidR="007D4D6A" w:rsidRPr="007D4D6A" w:rsidRDefault="007D4D6A" w:rsidP="007D4D6A">
      <w:pPr>
        <w:pStyle w:val="CBDNormalNumber"/>
        <w:numPr>
          <w:ilvl w:val="1"/>
          <w:numId w:val="7"/>
        </w:numPr>
        <w:rPr>
          <w:lang w:val="en-US"/>
        </w:rPr>
      </w:pPr>
      <w:r>
        <w:t>Les paragraphes 18 et 20 de l'annexe à la décision </w:t>
      </w:r>
      <w:hyperlink r:id="rId18" w:history="1">
        <w:r>
          <w:rPr>
            <w:rStyle w:val="Hyperlink"/>
          </w:rPr>
          <w:t>16/2</w:t>
        </w:r>
      </w:hyperlink>
      <w:r>
        <w:t xml:space="preserve"> établissent un lien entre les activités financées par le Fonds de Cali et la mise en œuvre des stratégies et plans d’action nationaux pour la biodiversité, ainsi que des objectifs et cibles pertinents du Cadre mondial de la biodiversité de Kunming-Montréal, qui contribuent eux-mêmes à l'amélioration des résultats en matière de biodiversité à l'échelle mondiale ;</w:t>
      </w:r>
    </w:p>
    <w:p w14:paraId="336C83E3" w14:textId="5E982190" w:rsidR="00432876" w:rsidRPr="009E2B29" w:rsidRDefault="00134BAD">
      <w:pPr>
        <w:pStyle w:val="CBDNormalNumber"/>
        <w:numPr>
          <w:ilvl w:val="1"/>
          <w:numId w:val="7"/>
        </w:numPr>
        <w:rPr>
          <w:lang w:val="en-CA"/>
        </w:rPr>
      </w:pPr>
      <w:r>
        <w:t>Le paragraphe 30 de l'annexe à la décision </w:t>
      </w:r>
      <w:hyperlink r:id="rId19" w:history="1">
        <w:r>
          <w:rPr>
            <w:rStyle w:val="Hyperlink"/>
          </w:rPr>
          <w:t>16/2</w:t>
        </w:r>
      </w:hyperlink>
      <w:r>
        <w:t xml:space="preserve"> prévoit que l'examen s'appuie sur les indicateurs pertinents du Cadre mondial de Kunming-Montréal pour la biodiversité, notamment l'objectif C, ainsi que la cible 13 et son indicateur binaire ;</w:t>
      </w:r>
    </w:p>
    <w:p w14:paraId="27CE90BE" w14:textId="0D4C896D" w:rsidR="003F7138" w:rsidRPr="009E2B29" w:rsidRDefault="00F9003A" w:rsidP="00E11798">
      <w:pPr>
        <w:pStyle w:val="CBDNormalNumber"/>
        <w:numPr>
          <w:ilvl w:val="1"/>
          <w:numId w:val="7"/>
        </w:numPr>
        <w:rPr>
          <w:lang w:val="en-CA"/>
        </w:rPr>
      </w:pPr>
      <w:r>
        <w:t>Afin de garantir une adéquation avec les résultats attendus du Fonds de Cali, la présente évaluation s'appuie également sur la théorie du changement (</w:t>
      </w:r>
      <w:proofErr w:type="gramStart"/>
      <w:r>
        <w:t>section  III</w:t>
      </w:r>
      <w:proofErr w:type="gramEnd"/>
      <w:r>
        <w:t xml:space="preserve"> du </w:t>
      </w:r>
      <w:hyperlink r:id="rId20" w:history="1">
        <w:r>
          <w:rPr>
            <w:rStyle w:val="Hyperlink"/>
          </w:rPr>
          <w:t>Mandat du Fonds de Cali</w:t>
        </w:r>
      </w:hyperlink>
      <w:r>
        <w:t>)</w:t>
      </w:r>
      <w:r>
        <w:rPr>
          <w:rStyle w:val="FootnoteReference"/>
        </w:rPr>
        <w:footnoteReference w:id="4"/>
      </w:r>
      <w:r>
        <w:t xml:space="preserve"> comme point de référence : </w:t>
      </w:r>
    </w:p>
    <w:p w14:paraId="7D2C5654" w14:textId="4C40D497" w:rsidR="007D4D6A" w:rsidRPr="007D4D6A" w:rsidRDefault="007D4D6A" w:rsidP="007D4D6A">
      <w:pPr>
        <w:pStyle w:val="CBDNormalNumber"/>
        <w:numPr>
          <w:ilvl w:val="2"/>
          <w:numId w:val="7"/>
        </w:numPr>
        <w:rPr>
          <w:lang w:val="en-US"/>
        </w:rPr>
      </w:pPr>
      <w:r>
        <w:t>Les objectifs de la Convention sont avancés ; </w:t>
      </w:r>
    </w:p>
    <w:p w14:paraId="28F8DF96" w14:textId="6E289552" w:rsidR="007D4D6A" w:rsidRPr="007D4D6A" w:rsidRDefault="007D4D6A" w:rsidP="007D4D6A">
      <w:pPr>
        <w:pStyle w:val="CBDNormalNumber"/>
        <w:numPr>
          <w:ilvl w:val="2"/>
          <w:numId w:val="7"/>
        </w:numPr>
        <w:rPr>
          <w:lang w:val="en-US"/>
        </w:rPr>
      </w:pPr>
      <w:r>
        <w:t xml:space="preserve">Les besoins exprimés par les peuples autochtones et les communautés locales, notamment les femmes et les jeunes, sont pris en compte ; </w:t>
      </w:r>
    </w:p>
    <w:p w14:paraId="6EA635C3" w14:textId="25F55D48" w:rsidR="007D4D6A" w:rsidRPr="007D4D6A" w:rsidRDefault="007D4D6A" w:rsidP="007D4D6A">
      <w:pPr>
        <w:pStyle w:val="CBDNormalNumber"/>
        <w:numPr>
          <w:ilvl w:val="2"/>
          <w:numId w:val="7"/>
        </w:numPr>
        <w:rPr>
          <w:lang w:val="en-US"/>
        </w:rPr>
      </w:pPr>
      <w:r>
        <w:t xml:space="preserve">Le déficit de capacités en matière de production, d'accès, d'utilisation, d'analyse et de stockage de l'information de séquençage numérique (ISN) est réduit ; </w:t>
      </w:r>
    </w:p>
    <w:p w14:paraId="3037D5FB" w14:textId="77777777" w:rsidR="007D4D6A" w:rsidRDefault="007D4D6A" w:rsidP="007D4D6A">
      <w:pPr>
        <w:pStyle w:val="CBDNormalNumber"/>
        <w:numPr>
          <w:ilvl w:val="2"/>
          <w:numId w:val="7"/>
        </w:numPr>
        <w:rPr>
          <w:lang w:val="en-US"/>
        </w:rPr>
      </w:pPr>
      <w:r>
        <w:t>La recherche scientifique sur la biodiversité bénéficie de soutiens. </w:t>
      </w:r>
    </w:p>
    <w:p w14:paraId="29283BE2" w14:textId="4D82E58A" w:rsidR="00432876" w:rsidRPr="009E2B29" w:rsidRDefault="00134BAD" w:rsidP="75B0B7BF">
      <w:pPr>
        <w:pStyle w:val="CBDagendaItem0"/>
        <w:numPr>
          <w:ilvl w:val="1"/>
          <w:numId w:val="7"/>
        </w:numPr>
        <w:rPr>
          <w:lang w:val="en-CA"/>
        </w:rPr>
      </w:pPr>
      <w:r>
        <w:t>Les expressions « information de séquençage numérique sur les ressources génétiques », « utilisation de l'information de séquençage numérique sur les ressources génétiques » ou « profiter directement ou indirectement de l'utilisation de l'information de séquençage numérique sur les ressources génétiques » ne font l’objet d’aucune définition convenue. La méthodologie considère donc ces deux éléments comme des variables du champ d'application. À chaque cycle d'examen, la mise à jour relative à l'</w:t>
      </w:r>
      <w:proofErr w:type="spellStart"/>
      <w:r>
        <w:t>évaluabilité</w:t>
      </w:r>
      <w:proofErr w:type="spellEnd"/>
      <w:r>
        <w:t xml:space="preserve"> doit rendre compte de toute décision des Parties, de toute mesure nationale ou de toute interprétation judiciaire ayant clarifié l'une ou l'autre de ces expressions, et indiquer quels éléments de l'évaluation sont concernés. La méthodologie adopte une approche « globale » du mécanisme : elle évalue la conception des mécanismes de déclenchement des contributions, la gouvernance, le fonctionnement du fonds, la méthode d’allocation, le partage des avantages non monétaires, les interactions avec les bases de données, ainsi que la cohérence avec les cadres nationaux d’accès et de partage des avantages et les autres instruments relatifs à l’accès et au partage des avantages.</w:t>
      </w:r>
    </w:p>
    <w:p w14:paraId="554DE238" w14:textId="77777777" w:rsidR="00432876" w:rsidRPr="009E2B29" w:rsidRDefault="00134BAD">
      <w:pPr>
        <w:pStyle w:val="CBDNormalNumber"/>
        <w:rPr>
          <w:lang w:val="en-CA"/>
        </w:rPr>
      </w:pPr>
      <w:r>
        <w:t>Deux types de facteurs sont au cœur de cette méthode : les conditions favorables et les hypothèses d'évaluation.</w:t>
      </w:r>
    </w:p>
    <w:p w14:paraId="27EC661F" w14:textId="11CAF109" w:rsidR="00432876" w:rsidRPr="009E2B29" w:rsidRDefault="00BA14BE">
      <w:pPr>
        <w:pStyle w:val="CBDNormalNumber"/>
        <w:rPr>
          <w:lang w:val="en-CA"/>
        </w:rPr>
      </w:pPr>
      <w:r>
        <w:t>Pour que le mécanisme multilatéral soit couronné de succès, cinq conditions favorables (CF1 à CF5) doivent être réunies au sein de l'écosystème dans lequel il opère. Elles sont considérées comme des conditions préalables structurelles : les défaillances liées aux conditions favorables nécessitent des réponses politiques différentes de celles liées à la conception du mécanisme. Les cinq conditions sont les suivantes :</w:t>
      </w:r>
    </w:p>
    <w:p w14:paraId="33167CB1" w14:textId="31ACB647" w:rsidR="00024019" w:rsidRPr="009E2B29" w:rsidRDefault="000B15FE" w:rsidP="00DA386C">
      <w:pPr>
        <w:pStyle w:val="CBDNormalNumber"/>
        <w:numPr>
          <w:ilvl w:val="1"/>
          <w:numId w:val="7"/>
        </w:numPr>
        <w:rPr>
          <w:lang w:val="en-CA"/>
        </w:rPr>
      </w:pPr>
      <w:r>
        <w:t xml:space="preserve">Clarté sectorielle quant aux conditions de contribution (CF1) ; </w:t>
      </w:r>
    </w:p>
    <w:p w14:paraId="00BA6C72" w14:textId="49D97EC9" w:rsidR="00024019" w:rsidRPr="009E2B29" w:rsidRDefault="000B15FE" w:rsidP="00DA386C">
      <w:pPr>
        <w:pStyle w:val="CBDNormalNumber"/>
        <w:numPr>
          <w:ilvl w:val="1"/>
          <w:numId w:val="7"/>
        </w:numPr>
        <w:rPr>
          <w:lang w:val="en-CA"/>
        </w:rPr>
      </w:pPr>
      <w:r>
        <w:t>Un dossier commercial viable (CF2) ;</w:t>
      </w:r>
    </w:p>
    <w:p w14:paraId="0ADEF23C" w14:textId="37E1B951" w:rsidR="00024019" w:rsidRPr="009E2B29" w:rsidRDefault="000B15FE" w:rsidP="00DA386C">
      <w:pPr>
        <w:pStyle w:val="CBDNormalNumber"/>
        <w:numPr>
          <w:ilvl w:val="1"/>
          <w:numId w:val="7"/>
        </w:numPr>
        <w:rPr>
          <w:lang w:val="en-CA"/>
        </w:rPr>
      </w:pPr>
      <w:r>
        <w:t>Sécurité juridique pour les contributeurs et les prestataires (CF3) ;</w:t>
      </w:r>
    </w:p>
    <w:p w14:paraId="25FFB0B5" w14:textId="698F1929" w:rsidR="00024019" w:rsidRPr="00165807" w:rsidRDefault="005C093B" w:rsidP="00165807">
      <w:pPr>
        <w:pStyle w:val="CBDNormalNumber"/>
        <w:numPr>
          <w:ilvl w:val="1"/>
          <w:numId w:val="7"/>
        </w:numPr>
      </w:pPr>
      <w:r>
        <w:t xml:space="preserve">Entités destinataires identifiées ou désignées sur le plan fonctionnel (CF4) ; </w:t>
      </w:r>
    </w:p>
    <w:p w14:paraId="5D2AC49D" w14:textId="31C537B3" w:rsidR="00024019" w:rsidRPr="009E2B29" w:rsidRDefault="000B15FE" w:rsidP="00DA386C">
      <w:pPr>
        <w:pStyle w:val="CBDNormalNumber"/>
        <w:numPr>
          <w:ilvl w:val="1"/>
          <w:numId w:val="7"/>
        </w:numPr>
        <w:rPr>
          <w:lang w:val="en-CA"/>
        </w:rPr>
      </w:pPr>
      <w:r>
        <w:lastRenderedPageBreak/>
        <w:t>Une gouvernance efficace s'appuyant sur un engagement politique durable (CF5).</w:t>
      </w:r>
    </w:p>
    <w:p w14:paraId="3B4EA7F0" w14:textId="58A3758F" w:rsidR="003C0798" w:rsidRPr="009E2B29" w:rsidRDefault="00134BAD">
      <w:pPr>
        <w:pStyle w:val="CBDNormalNumber"/>
        <w:rPr>
          <w:lang w:val="en-CA"/>
        </w:rPr>
      </w:pPr>
      <w:r>
        <w:t>L'examen évalue le mécanisme multilatéral à travers six piliers d'évaluation (P1 à P6) et une analyse de la gouvernance (G1). P1 porte sur la mobilisation et la répartition des ressources ; P2 traite des niveaux de contribution, de la conception des seuils de déclenchement, de l’efficacité et des coûts administratifs ; P3 est consacré aux avantages non monétaires, y compris le libre accès à l'information de séquençage numérique sur les ressources génétiques ; P4 concerne la contribution du mécanisme au Cadre mondial de la biodiversité de Kunming-Montréal et la sécurité juridique pour les contributeurs ; P5 a trait à la cohérence avec les cadres nationaux d’accès et de partage des avantages ainsi qu’avec d’autres instruments internationaux ; et P6 aborde les droits, les obligations en matière de libre accès et les impacts de la recherche concernant les peuples autochtones et les communautés locales. G1 évalue la gouvernance du mécanisme au regard de six indicateurs : le caractère inclusif du processus décisionnel, la transparence, la qualité des réponses apportées par la direction, la cohérence institutionnelle, l'intégrité fiduciaire et les progrès réalisés dans la mise en place du dispositif de gouvernance.</w:t>
      </w:r>
    </w:p>
    <w:p w14:paraId="56A60C36" w14:textId="75F6A6E4" w:rsidR="00432876" w:rsidRPr="009E2B29" w:rsidRDefault="00134BAD">
      <w:pPr>
        <w:pStyle w:val="CBDNormalNumber"/>
        <w:rPr>
          <w:lang w:val="en-CA"/>
        </w:rPr>
      </w:pPr>
      <w:r>
        <w:t>Les quatre hypothèses suivantes reflètent la conception du mécanisme telle qu'elle a été définie par les décisions de la Conférence des Parties. L'évaluation s'effectue dans le cadre de ces contraintes.</w:t>
      </w:r>
    </w:p>
    <w:p w14:paraId="3B2F5F71" w14:textId="765A5762" w:rsidR="00432876" w:rsidRPr="009E2B29" w:rsidRDefault="00134BAD" w:rsidP="007137EF">
      <w:pPr>
        <w:pStyle w:val="CBDNormalNumber"/>
        <w:rPr>
          <w:lang w:val="en-CA"/>
        </w:rPr>
      </w:pPr>
      <w:r>
        <w:rPr>
          <w:b/>
          <w:bCs/>
        </w:rPr>
        <w:t>Hypothèse 1 - découplage de la traçabilité (décision 15/9, paragraphe 5).</w:t>
      </w:r>
      <w:r>
        <w:t xml:space="preserve"> Ce mécanisme n'exige pas de preuve qu'une information de séquençage numérique spécifique sur les ressources génétiques ait été utilisée par un contributeur donné. Par ailleurs, tous les droits découlant du Protocole de Nagoya et d’autres instruments sont préservés (décision 15/9, paragraphe 11 ; décision 16/2, paragraphe 27). L'évaluation vise à déterminer si le mécanisme génère les flux et les résultats escomptés au niveau du système, et non à établir si les contributions individuelles peuvent être rattachées à des utilisations spécifiques.</w:t>
      </w:r>
    </w:p>
    <w:p w14:paraId="6D339CB5" w14:textId="126D6301" w:rsidR="00432876" w:rsidRPr="009E2B29" w:rsidRDefault="00134BAD" w:rsidP="007137EF">
      <w:pPr>
        <w:pStyle w:val="CBDNormalNumber"/>
        <w:rPr>
          <w:lang w:val="en-CA"/>
        </w:rPr>
      </w:pPr>
      <w:r>
        <w:rPr>
          <w:b/>
          <w:bCs/>
        </w:rPr>
        <w:t xml:space="preserve">Hypothèse 2 - attribution multilatérale fondée sur la plausibilité des contributions (décision 15/9, paragraphe 5). </w:t>
      </w:r>
      <w:r>
        <w:t>Ce mécanisme définit les secteurs dans lesquels il est plausible que l'activité économique repose sur l'utilisation de l'information de séquençage numérique sur les ressources génétiques. Ce cadre de plausibilité des contributions constitue la principale méthode d'analyse pour les conclusions relatives aux piliers 1 et 2. L'approche adoptée pour cette méthode d'examen correspondait à celle de mécanismes comparables : structure d'évaluation à trois niveaux et approche d’</w:t>
      </w:r>
      <w:proofErr w:type="spellStart"/>
      <w:r>
        <w:t>évaluabilité</w:t>
      </w:r>
      <w:proofErr w:type="spellEnd"/>
      <w:r>
        <w:t xml:space="preserve"> avec mise à jour préalable, du Fonds vert pour le climat ; présentation de rapports et modèle d'accès aux bases de données à plusieurs niveaux du Fonds multilatéral du Protocole de Montréal ; évaluation de l'équité et des avantages non monétaires du Fonds de partage des avantages du Traité international sur les ressources </w:t>
      </w:r>
      <w:proofErr w:type="spellStart"/>
      <w:r>
        <w:t>phytogénétiques</w:t>
      </w:r>
      <w:proofErr w:type="spellEnd"/>
      <w:r>
        <w:t xml:space="preserve"> pour l'alimentation et l'agriculture. L'échelle d'évaluation et la logique fondée sur la conformité des cadres logiques des projets du Fonds vert pour le climat sont incompatibles avec la conception volontaire du Fonds de Cali. Par conséquent, seules la structure d'évaluation à trois niveaux (performance, conception et fonctionnement) et l'approche d’</w:t>
      </w:r>
      <w:proofErr w:type="spellStart"/>
      <w:r>
        <w:t>évaluabilité</w:t>
      </w:r>
      <w:proofErr w:type="spellEnd"/>
      <w:r>
        <w:t xml:space="preserve"> avec mise à jour préalable ont été jugées applicables à cette méthode. L'Accord conclu au titre de la Convention des Nations Unies sur le droit de la mer relatif à la conservation et à l'exploitation durable de la diversité biologique marine des zones situées au-delà des limites de la juridiction nationale, ainsi que l'annexe de l'Accord sur les pandémies de l'Organisation mondiale de la santé concernant l'accès aux agents pathogènes et le partage des avantages, constituent des instruments de référence pertinents pour le volet du cinquième pilier consacré à la cohérence avec d'autres instruments internationaux et au risque de cumul des contributions ; toutefois, ils ne disposent pas actuellement de méthodes d'évaluation applicables.</w:t>
      </w:r>
    </w:p>
    <w:p w14:paraId="5077A6C9" w14:textId="7BC44E0C" w:rsidR="00BB1FBA" w:rsidRPr="009E2B29" w:rsidRDefault="00134BAD" w:rsidP="007137EF">
      <w:pPr>
        <w:pStyle w:val="CBDNormalNumber"/>
        <w:rPr>
          <w:lang w:val="en-CA"/>
        </w:rPr>
      </w:pPr>
      <w:r>
        <w:rPr>
          <w:b/>
          <w:bCs/>
        </w:rPr>
        <w:t>Hypothèse 3 - Étant donné que les conditions favorables énumérées au paragraphe 7 constituent des conditions préalables structurelles et non des défaillances du mécanisme, même un mécanisme bien conçu ne donnera pas les résultats escomptés si ces conditions ne sont pas réunies.</w:t>
      </w:r>
      <w:r>
        <w:t xml:space="preserve"> Chaque situation correspond à un mode de défaillance distinct nécessitant une réponse </w:t>
      </w:r>
      <w:r>
        <w:lastRenderedPageBreak/>
        <w:t>politique différente, et le nombre de Parties mettant en œuvre le paragraphe 13</w:t>
      </w:r>
      <w:r>
        <w:rPr>
          <w:rStyle w:val="FootnoteReference"/>
        </w:rPr>
        <w:footnoteReference w:id="5"/>
      </w:r>
      <w:r>
        <w:t xml:space="preserve"> de l'annexe à la décision </w:t>
      </w:r>
      <w:hyperlink r:id="rId21" w:history="1">
        <w:r>
          <w:rPr>
            <w:rStyle w:val="Hyperlink"/>
          </w:rPr>
          <w:t>16/2</w:t>
        </w:r>
      </w:hyperlink>
      <w:r>
        <w:t>, tel qu’il sera évalué au moment de l’examen par la Conférence des Parties à sa dix-huitième réunion constitue l’indicateur clé le plus important pour ce premier examen. L'examen doit donc commencer par déterminer quelles étaient les conditions favorables en place au moment où le mécanisme a été mis en œuvre. Si les conditions favorables ne sont pas réunies, les résultats insuffisants ne seront pas le signe d’une faille dans la conception qui obligerait la Conférence des Parties à modifier le mécanisme multilatéral, mais plutôt celui d’un manquement ou d’une lacune au niveau des conditions préalables, nécessitant des réponses diplomatiques, juridiques et/ou en matière de renforcement des capacités. La mise à jour relative à l'</w:t>
      </w:r>
      <w:proofErr w:type="spellStart"/>
      <w:r>
        <w:t>évaluabilité</w:t>
      </w:r>
      <w:proofErr w:type="spellEnd"/>
      <w:r>
        <w:t xml:space="preserve"> doit donc inclure un diagnostic des conditions favorables avant que les conclusions relatives à chaque pilier ne soient présentées. Le secrétariat devrait élaborer : </w:t>
      </w:r>
    </w:p>
    <w:p w14:paraId="7411D88C" w14:textId="097BDFAE" w:rsidR="00F75F4B" w:rsidRPr="009E2B29" w:rsidRDefault="004F7200" w:rsidP="007137EF">
      <w:pPr>
        <w:pStyle w:val="CBDNormalNumber"/>
        <w:numPr>
          <w:ilvl w:val="1"/>
          <w:numId w:val="7"/>
        </w:numPr>
        <w:rPr>
          <w:lang w:val="en-CA"/>
        </w:rPr>
      </w:pPr>
      <w:r>
        <w:t>Une enquête visant à recueillir des données concernant les conditions favorables n° 1 et n° 2, portant respectivement sur la clarté des conditions de contribution pour le secteur et sur la viabilité commerciale du projet ;</w:t>
      </w:r>
    </w:p>
    <w:p w14:paraId="1E025C91" w14:textId="7040C02B" w:rsidR="00613A95" w:rsidRPr="009E2B29" w:rsidRDefault="00284287" w:rsidP="00EF71FA">
      <w:pPr>
        <w:pStyle w:val="CBDNormalNumber"/>
        <w:numPr>
          <w:ilvl w:val="1"/>
          <w:numId w:val="7"/>
        </w:numPr>
        <w:rPr>
          <w:lang w:val="en-CA"/>
        </w:rPr>
      </w:pPr>
      <w:r>
        <w:t>Un outil de suivi permettant de recenser les pays qui ont mis en place des mesures administratives, politiques ou législatives visant à encourager les contributions des utilisateurs ;</w:t>
      </w:r>
    </w:p>
    <w:p w14:paraId="3AFCBCE3" w14:textId="7F192708" w:rsidR="00FF72D5" w:rsidRPr="009E2B29" w:rsidRDefault="00284287" w:rsidP="00EF71FA">
      <w:pPr>
        <w:pStyle w:val="CBDNormalNumber"/>
        <w:numPr>
          <w:ilvl w:val="1"/>
          <w:numId w:val="7"/>
        </w:numPr>
        <w:rPr>
          <w:lang w:val="en-CA"/>
        </w:rPr>
      </w:pPr>
      <w:r>
        <w:t xml:space="preserve">Un protocole visant à faire face au risque de cumul des contributions ; </w:t>
      </w:r>
    </w:p>
    <w:p w14:paraId="26741BC0" w14:textId="7E39C23A" w:rsidR="007A33B6" w:rsidRPr="009E2B29" w:rsidRDefault="00284287" w:rsidP="00EF71FA">
      <w:pPr>
        <w:pStyle w:val="CBDNormalNumber"/>
        <w:numPr>
          <w:ilvl w:val="1"/>
          <w:numId w:val="7"/>
        </w:numPr>
        <w:rPr>
          <w:lang w:val="en-CA"/>
        </w:rPr>
      </w:pPr>
      <w:r>
        <w:t xml:space="preserve">Une évaluation de l'état de préparation concernant la condition favorable n° 4 </w:t>
      </w:r>
      <w:proofErr w:type="gramStart"/>
      <w:r>
        <w:t>relative</w:t>
      </w:r>
      <w:proofErr w:type="gramEnd"/>
      <w:r>
        <w:t xml:space="preserve"> à la désignation des institutions appelées à bénéficier d'une contribution en faveur des peuples autochtones et des communautés locales, ainsi que de leur état de préparation ;</w:t>
      </w:r>
    </w:p>
    <w:p w14:paraId="3F7A3A94" w14:textId="08DD394A" w:rsidR="000A5471" w:rsidRPr="009E2B29" w:rsidRDefault="00284287" w:rsidP="00EF71FA">
      <w:pPr>
        <w:pStyle w:val="CBDNormalNumber"/>
        <w:numPr>
          <w:ilvl w:val="1"/>
          <w:numId w:val="7"/>
        </w:numPr>
        <w:rPr>
          <w:lang w:val="en-CA"/>
        </w:rPr>
      </w:pPr>
      <w:r>
        <w:t xml:space="preserve">Protocoles qualitatifs relatifs à la condition favorable n° 5 concernant une gouvernance efficace s'appuyant sur un engagement politique durable. </w:t>
      </w:r>
    </w:p>
    <w:p w14:paraId="120686C8" w14:textId="4C8CE68E" w:rsidR="00432876" w:rsidRPr="009E2B29" w:rsidRDefault="00134BAD" w:rsidP="383FFD83">
      <w:pPr>
        <w:pStyle w:val="CBDNormalNumber"/>
      </w:pPr>
      <w:r>
        <w:rPr>
          <w:b/>
          <w:bCs/>
        </w:rPr>
        <w:t>Hypothèse 4 - Mise en œuvre progressive et modularité.</w:t>
      </w:r>
      <w:r>
        <w:t xml:space="preserve"> La méthode est adoptée avant que le mécanisme ne soit pleinement opérationnel. La formule d'allocation, les seuils de contribution, les mesures relatives à l'interface avec la base de données et les structures de gouvernance sont encore en cours de finalisation ; certaines d'entre elles seront présentées par le comité directeur de la Conférence des Parties à sa dix-septième réunion. La méthode est donc modulaire : les éléments dont l'</w:t>
      </w:r>
      <w:proofErr w:type="spellStart"/>
      <w:r>
        <w:t>évaluabilité</w:t>
      </w:r>
      <w:proofErr w:type="spellEnd"/>
      <w:r>
        <w:t xml:space="preserve"> dépend d'une caractéristique de conception définitive sont classés comme « dépendants de la modalité » et signalés comme « pas encore évaluables ».</w:t>
      </w:r>
    </w:p>
    <w:p w14:paraId="3F9DCDBE" w14:textId="029A64A3" w:rsidR="00432876" w:rsidRPr="009E2B29" w:rsidRDefault="00134BAD">
      <w:pPr>
        <w:pStyle w:val="CBDNormalNumber"/>
        <w:rPr>
          <w:lang w:val="en-CA"/>
        </w:rPr>
      </w:pPr>
      <w:r>
        <w:t>Cette méthode admet trois limites qui ne peuvent être corrigées par une collecte des données améliorée :</w:t>
      </w:r>
    </w:p>
    <w:p w14:paraId="23EAC08D" w14:textId="445B9D4D" w:rsidR="00432876" w:rsidRPr="009E2B29" w:rsidRDefault="00134BAD">
      <w:pPr>
        <w:pStyle w:val="CBDNormalNumber"/>
        <w:numPr>
          <w:ilvl w:val="1"/>
          <w:numId w:val="7"/>
        </w:numPr>
        <w:rPr>
          <w:lang w:val="en-CA"/>
        </w:rPr>
      </w:pPr>
      <w:r>
        <w:t>Attribution : les résultats ne peuvent être attribués à l'information de séquençage numérique sur les ressources génétiques, le contributeur ou le pays d'origine (paragraphe 5 de la décision 15/9). Cet examen ne permet pas de répondre aux demandes visant à établir des liens bilatéraux entre l'origine et les avantages ;</w:t>
      </w:r>
    </w:p>
    <w:p w14:paraId="7FE9A27B" w14:textId="16D9D458" w:rsidR="00432876" w:rsidRPr="009E2B29" w:rsidRDefault="00134BAD">
      <w:pPr>
        <w:pStyle w:val="CBDNormalNumber"/>
        <w:numPr>
          <w:ilvl w:val="1"/>
          <w:numId w:val="7"/>
        </w:numPr>
        <w:rPr>
          <w:lang w:val="en-CA"/>
        </w:rPr>
      </w:pPr>
      <w:r>
        <w:t>Questions politiques : la question de savoir si le seuil de déclenchement, les seuils ou la formule d'allocation sont « équitables » au sens absolu relève d'un choix politique qui appartient aux Parties. L'examen porte uniquement sur l'évaluation des performances au regard des critères énoncés au paragraphe 9 de la décision 15/9 ;</w:t>
      </w:r>
    </w:p>
    <w:p w14:paraId="410B50E7" w14:textId="18ABD30A" w:rsidR="00432876" w:rsidRPr="009E2B29" w:rsidRDefault="00367CE9">
      <w:pPr>
        <w:pStyle w:val="CBDNormalNumber"/>
        <w:numPr>
          <w:ilvl w:val="1"/>
          <w:numId w:val="7"/>
        </w:numPr>
        <w:rPr>
          <w:lang w:val="en-CA"/>
        </w:rPr>
      </w:pPr>
      <w:r>
        <w:t>Demandes des Parties : la formule d'allocution, les seuils et les taux de contribution sont fixés dans le cadre de procédures distinctes, selon les décisions des Parties. L'évaluation permet seulement de déterminer si les taux adoptés génèrent les flux escomptés et si les seuils semblent constituer un obstacle à l'adoption (condition favorable n° 2).</w:t>
      </w:r>
    </w:p>
    <w:p w14:paraId="6D09D2F8" w14:textId="3DB3F3F6" w:rsidR="005804E2" w:rsidRDefault="005804E2">
      <w:pPr>
        <w:tabs>
          <w:tab w:val="clear" w:pos="567"/>
          <w:tab w:val="clear" w:pos="1134"/>
          <w:tab w:val="clear" w:pos="1701"/>
          <w:tab w:val="clear" w:pos="2268"/>
        </w:tabs>
        <w:jc w:val="left"/>
        <w:sectPr w:rsidR="005804E2" w:rsidSect="00BF74F4">
          <w:headerReference w:type="even" r:id="rId22"/>
          <w:headerReference w:type="default" r:id="rId23"/>
          <w:footerReference w:type="even" r:id="rId24"/>
          <w:footerReference w:type="default" r:id="rId25"/>
          <w:pgSz w:w="12240" w:h="15840"/>
          <w:pgMar w:top="567" w:right="1440" w:bottom="1134" w:left="1440" w:header="709" w:footer="709" w:gutter="0"/>
          <w:cols w:space="708"/>
          <w:titlePg/>
          <w:docGrid w:linePitch="360"/>
        </w:sectPr>
      </w:pPr>
    </w:p>
    <w:p w14:paraId="579D07F7" w14:textId="09FA9CF2" w:rsidR="00F91E78" w:rsidRDefault="00D744A5" w:rsidP="00090760">
      <w:pPr>
        <w:pStyle w:val="CBDAnnex"/>
        <w:rPr>
          <w:lang w:val="en-CA"/>
        </w:rPr>
      </w:pPr>
      <w:r>
        <w:lastRenderedPageBreak/>
        <w:t>Annexe</w:t>
      </w:r>
    </w:p>
    <w:p w14:paraId="7B491CC3" w14:textId="00D3413F" w:rsidR="00D744A5" w:rsidRPr="009E2B29" w:rsidRDefault="003F7138" w:rsidP="00090760">
      <w:pPr>
        <w:pStyle w:val="CBDAnnex"/>
        <w:rPr>
          <w:lang w:val="en-CA"/>
        </w:rPr>
      </w:pPr>
      <w:r>
        <w:t>Projet de méthode d'examen</w:t>
      </w:r>
    </w:p>
    <w:p w14:paraId="0E648006" w14:textId="5FBE59B7" w:rsidR="000848E6" w:rsidRPr="00177E5D" w:rsidRDefault="00134BAD">
      <w:pPr>
        <w:pStyle w:val="CBDNormalNumber"/>
        <w:numPr>
          <w:ilvl w:val="0"/>
          <w:numId w:val="9"/>
        </w:numPr>
        <w:rPr>
          <w:lang w:val="en-CA"/>
        </w:rPr>
      </w:pPr>
      <w:r>
        <w:t xml:space="preserve">La présente annexe expose la méthode opérationnelle à suivre pour évaluer l'efficacité du mécanisme multilatéral, y compris du Fonds de Cali. La méthodologie s'articule autour de trois éléments. Tout d'abord, un cadre d'examen consolidé (section 1) recense chaque élément d'évaluation au sein de six piliers d'évaluation (P1 à P6, voir paragraphe 7 ci-dessus) et d'une analyse de la gouvernance (G1, voir paragraphe 7 ci-dessus), en lien avec les cinq conditions favorables (CF1 à CF5, voir paragraphe 6 ci-dessus). Deuxièmement, l'approche méthodologique (section II ci-dessous) définit les modalités de collecte et d'analyse des données, les exigences en matière d'indépendance des évaluateurs, la structure du rapport d'évaluation, ainsi que la procédure à suivre par le comité directeur pour y répondre et assurer le suivi. Troisièmement, les modalités de gouvernance (section III ci-dessous) décrivent les rôles des instances impliquées dans le processus d'examen. </w:t>
      </w:r>
    </w:p>
    <w:p w14:paraId="4C5AF324" w14:textId="77777777" w:rsidR="00630D98" w:rsidRPr="0045618A" w:rsidRDefault="00134BAD" w:rsidP="747D46A4">
      <w:pPr>
        <w:pStyle w:val="CBDNormalNumber"/>
      </w:pPr>
      <w:r>
        <w:t>Étant donné que le mécanisme est adopté avant d'être pleinement opérationnel, la méthode est modulaire : les éléments dont l'</w:t>
      </w:r>
      <w:proofErr w:type="spellStart"/>
      <w:r>
        <w:t>évaluabilité</w:t>
      </w:r>
      <w:proofErr w:type="spellEnd"/>
      <w:r>
        <w:t xml:space="preserve"> dépend d'une décision de conception qui n'a pas encore été prise sont classés comme « dépendants de la modalité » et réexaminés au fur et à mesure que ces décisions sont prises. </w:t>
      </w:r>
    </w:p>
    <w:p w14:paraId="6BE19C42" w14:textId="100AB629" w:rsidR="00D93A9A" w:rsidRPr="009E2B29" w:rsidRDefault="003B5D51" w:rsidP="00BF74F4">
      <w:pPr>
        <w:pStyle w:val="CBDH1"/>
      </w:pPr>
      <w:r>
        <w:t>I.</w:t>
      </w:r>
      <w:r>
        <w:tab/>
        <w:t>Cadre d'examen consolidé</w:t>
      </w:r>
    </w:p>
    <w:p w14:paraId="7FE89E15" w14:textId="58A3003B" w:rsidR="00214DB7" w:rsidRPr="00177E5D" w:rsidRDefault="00134BAD" w:rsidP="00090760">
      <w:pPr>
        <w:pStyle w:val="CBDNormalNumber"/>
        <w:rPr>
          <w:lang w:val="en-CA"/>
        </w:rPr>
      </w:pPr>
      <w:r>
        <w:t>Le tableau 1 présente les éléments pouvant faire l'objet d'une évaluation, soit intégrale, soit sous certaines conditions, à la dix-huitième réunion de la Conférence des Parties. Les éléments marqués du signe † dépendent de décisions ou de mesures spécifiques qui seront prises à la dix-septième réunion de la Conférence des Parties ou immédiatement après celle-ci, telles que l’adoption de la formule d'allocation, l’adoption du manuel d’exploitation et le lancement d’une enquête ou d’un outil de suivi. Le tableau 2 présente les éléments qui ne pourront pas être examinés à la dix-huitième session de la Conférence des Parties, quelle que soit l’issue de la dix-septième session, principalement en raison de l’absence de conditions opérationnelles ou d’instruments externes.</w:t>
      </w:r>
    </w:p>
    <w:p w14:paraId="68B22323" w14:textId="77777777" w:rsidR="00137323" w:rsidRPr="00177E5D" w:rsidRDefault="00137323" w:rsidP="00137323">
      <w:pPr>
        <w:pStyle w:val="CBDNormalNumber"/>
        <w:numPr>
          <w:ilvl w:val="0"/>
          <w:numId w:val="0"/>
        </w:numPr>
        <w:tabs>
          <w:tab w:val="clear" w:pos="1134"/>
        </w:tabs>
        <w:ind w:left="1134"/>
        <w:rPr>
          <w:lang w:val="en-CA"/>
        </w:rPr>
      </w:pPr>
    </w:p>
    <w:p w14:paraId="671CA254" w14:textId="77777777" w:rsidR="00B1591C" w:rsidRPr="00177E5D" w:rsidRDefault="00B1591C">
      <w:pPr>
        <w:pStyle w:val="CBDTableTitle"/>
        <w:rPr>
          <w:lang w:val="en-CA"/>
        </w:rPr>
        <w:sectPr w:rsidR="00B1591C" w:rsidRPr="00177E5D" w:rsidSect="00B1591C">
          <w:pgSz w:w="12240" w:h="15840"/>
          <w:pgMar w:top="567" w:right="1440" w:bottom="1134" w:left="1440" w:header="709" w:footer="709" w:gutter="0"/>
          <w:cols w:space="708"/>
          <w:docGrid w:linePitch="360"/>
        </w:sectPr>
      </w:pPr>
    </w:p>
    <w:p w14:paraId="7A281E59" w14:textId="26F89142" w:rsidR="0035360C" w:rsidRPr="00177E5D" w:rsidRDefault="00134BAD" w:rsidP="005804E2">
      <w:pPr>
        <w:pStyle w:val="CBDTableTitle"/>
        <w:rPr>
          <w:lang w:val="en-CA"/>
        </w:rPr>
      </w:pPr>
      <w:r>
        <w:rPr>
          <w:b w:val="0"/>
          <w:bCs/>
        </w:rPr>
        <w:lastRenderedPageBreak/>
        <w:t>Tableau 1</w:t>
      </w:r>
      <w:r>
        <w:rPr>
          <w:b w:val="0"/>
          <w:bCs/>
        </w:rPr>
        <w:br/>
      </w:r>
      <w:r>
        <w:t>Cadre d'examen consolidé - éléments pouvant faire l'objet d'une évaluation complète ou conditionnelle à la dix-huitième réunion de la Conférence des Parties</w:t>
      </w:r>
    </w:p>
    <w:tbl>
      <w:tblPr>
        <w:tblW w:w="13572" w:type="dxa"/>
        <w:tblBorders>
          <w:top w:val="single" w:sz="4" w:space="0" w:color="CCCCCC"/>
          <w:left w:val="single" w:sz="4" w:space="0" w:color="CCCCCC"/>
          <w:bottom w:val="single" w:sz="4" w:space="0" w:color="CCCCCC"/>
          <w:right w:val="single" w:sz="4" w:space="0" w:color="CCCCCC"/>
          <w:insideH w:val="single" w:sz="4" w:space="0" w:color="CCCCCC"/>
          <w:insideV w:val="single" w:sz="4" w:space="0" w:color="CCCCCC"/>
        </w:tblBorders>
        <w:tblCellMar>
          <w:top w:w="60" w:type="dxa"/>
          <w:left w:w="80" w:type="dxa"/>
          <w:bottom w:w="60" w:type="dxa"/>
          <w:right w:w="80" w:type="dxa"/>
        </w:tblCellMar>
        <w:tblLook w:val="04A0" w:firstRow="1" w:lastRow="0" w:firstColumn="1" w:lastColumn="0" w:noHBand="0" w:noVBand="1"/>
      </w:tblPr>
      <w:tblGrid>
        <w:gridCol w:w="3300"/>
        <w:gridCol w:w="1500"/>
        <w:gridCol w:w="2400"/>
        <w:gridCol w:w="6372"/>
      </w:tblGrid>
      <w:tr w:rsidR="00432876" w:rsidRPr="002B20DF" w14:paraId="408B7031" w14:textId="77777777" w:rsidTr="00BF74F4">
        <w:trPr>
          <w:tblHeader/>
        </w:trPr>
        <w:tc>
          <w:tcPr>
            <w:tcW w:w="3300" w:type="dxa"/>
            <w:tcBorders>
              <w:bottom w:val="single" w:sz="4" w:space="0" w:color="auto"/>
            </w:tcBorders>
            <w:tcMar>
              <w:top w:w="60" w:type="dxa"/>
              <w:left w:w="80" w:type="dxa"/>
              <w:bottom w:w="60" w:type="dxa"/>
              <w:right w:w="80" w:type="dxa"/>
            </w:tcMar>
          </w:tcPr>
          <w:p w14:paraId="7FD58C91" w14:textId="5374198A" w:rsidR="00432876" w:rsidRPr="00BF74F4" w:rsidRDefault="00134BAD" w:rsidP="00CF0AA7">
            <w:pPr>
              <w:pStyle w:val="CBDTableNormal"/>
              <w:rPr>
                <w:i/>
                <w:iCs/>
                <w:szCs w:val="20"/>
                <w:lang w:val="en-CA"/>
              </w:rPr>
            </w:pPr>
            <w:r>
              <w:rPr>
                <w:i/>
                <w:iCs/>
                <w:szCs w:val="20"/>
              </w:rPr>
              <w:t>Pilier/élément</w:t>
            </w:r>
          </w:p>
        </w:tc>
        <w:tc>
          <w:tcPr>
            <w:tcW w:w="1500" w:type="dxa"/>
            <w:tcBorders>
              <w:bottom w:val="single" w:sz="4" w:space="0" w:color="auto"/>
            </w:tcBorders>
            <w:tcMar>
              <w:top w:w="60" w:type="dxa"/>
              <w:left w:w="80" w:type="dxa"/>
              <w:bottom w:w="60" w:type="dxa"/>
              <w:right w:w="80" w:type="dxa"/>
            </w:tcMar>
          </w:tcPr>
          <w:p w14:paraId="5D27E035" w14:textId="77777777" w:rsidR="00432876" w:rsidRPr="00BF74F4" w:rsidRDefault="00134BAD" w:rsidP="00CF0AA7">
            <w:pPr>
              <w:pStyle w:val="CBDTableNormal"/>
              <w:rPr>
                <w:i/>
                <w:iCs/>
                <w:szCs w:val="20"/>
                <w:lang w:val="en-CA"/>
              </w:rPr>
            </w:pPr>
            <w:r>
              <w:rPr>
                <w:i/>
                <w:iCs/>
                <w:szCs w:val="20"/>
              </w:rPr>
              <w:t>Statut des données</w:t>
            </w:r>
          </w:p>
        </w:tc>
        <w:tc>
          <w:tcPr>
            <w:tcW w:w="2400" w:type="dxa"/>
            <w:tcBorders>
              <w:bottom w:val="single" w:sz="4" w:space="0" w:color="auto"/>
            </w:tcBorders>
            <w:tcMar>
              <w:top w:w="60" w:type="dxa"/>
              <w:left w:w="80" w:type="dxa"/>
              <w:bottom w:w="60" w:type="dxa"/>
              <w:right w:w="80" w:type="dxa"/>
            </w:tcMar>
          </w:tcPr>
          <w:p w14:paraId="3BAC0DFE" w14:textId="77777777" w:rsidR="00432876" w:rsidRPr="00BF74F4" w:rsidRDefault="00134BAD" w:rsidP="00CF0AA7">
            <w:pPr>
              <w:pStyle w:val="CBDTableNormal"/>
              <w:rPr>
                <w:i/>
                <w:iCs/>
                <w:szCs w:val="20"/>
                <w:lang w:val="en-CA"/>
              </w:rPr>
            </w:pPr>
            <w:r>
              <w:rPr>
                <w:i/>
                <w:iCs/>
                <w:szCs w:val="20"/>
              </w:rPr>
              <w:t>Source des données</w:t>
            </w:r>
          </w:p>
        </w:tc>
        <w:tc>
          <w:tcPr>
            <w:tcW w:w="6372" w:type="dxa"/>
            <w:tcBorders>
              <w:bottom w:val="single" w:sz="4" w:space="0" w:color="auto"/>
            </w:tcBorders>
            <w:tcMar>
              <w:top w:w="60" w:type="dxa"/>
              <w:left w:w="80" w:type="dxa"/>
              <w:bottom w:w="60" w:type="dxa"/>
              <w:right w:w="80" w:type="dxa"/>
            </w:tcMar>
          </w:tcPr>
          <w:p w14:paraId="225EE428" w14:textId="77777777" w:rsidR="00432876" w:rsidRPr="00BF74F4" w:rsidRDefault="00134BAD" w:rsidP="00CF0AA7">
            <w:pPr>
              <w:pStyle w:val="CBDTableNormal"/>
              <w:rPr>
                <w:i/>
                <w:iCs/>
                <w:szCs w:val="20"/>
                <w:lang w:val="en-CA"/>
              </w:rPr>
            </w:pPr>
            <w:proofErr w:type="spellStart"/>
            <w:r>
              <w:rPr>
                <w:i/>
                <w:iCs/>
                <w:szCs w:val="20"/>
              </w:rPr>
              <w:t>Évaluabilité</w:t>
            </w:r>
            <w:proofErr w:type="spellEnd"/>
          </w:p>
        </w:tc>
      </w:tr>
      <w:tr w:rsidR="00432876" w:rsidRPr="002B20DF" w14:paraId="4BB531A2" w14:textId="77777777" w:rsidTr="00BF74F4">
        <w:tc>
          <w:tcPr>
            <w:tcW w:w="13572" w:type="dxa"/>
            <w:gridSpan w:val="4"/>
            <w:tcBorders>
              <w:top w:val="single" w:sz="4" w:space="0" w:color="auto"/>
              <w:bottom w:val="single" w:sz="4" w:space="0" w:color="CCCCCC"/>
            </w:tcBorders>
            <w:tcMar>
              <w:top w:w="60" w:type="dxa"/>
              <w:left w:w="80" w:type="dxa"/>
              <w:bottom w:w="60" w:type="dxa"/>
              <w:right w:w="80" w:type="dxa"/>
            </w:tcMar>
          </w:tcPr>
          <w:p w14:paraId="2820D6FC" w14:textId="2804B420" w:rsidR="00432876" w:rsidRPr="00BF74F4" w:rsidRDefault="00134BAD" w:rsidP="00CF0AA7">
            <w:pPr>
              <w:pStyle w:val="CBDTableNormal"/>
              <w:rPr>
                <w:b/>
                <w:bCs/>
                <w:szCs w:val="20"/>
                <w:lang w:val="en-CA"/>
              </w:rPr>
            </w:pPr>
            <w:r>
              <w:rPr>
                <w:b/>
                <w:bCs/>
                <w:szCs w:val="20"/>
              </w:rPr>
              <w:t>P1 - mobilisation et répartition des ressources</w:t>
            </w:r>
          </w:p>
        </w:tc>
      </w:tr>
      <w:tr w:rsidR="00432876" w:rsidRPr="002B20DF" w14:paraId="486A2F0E" w14:textId="77777777" w:rsidTr="00BF74F4">
        <w:tc>
          <w:tcPr>
            <w:tcW w:w="3300" w:type="dxa"/>
            <w:tcBorders>
              <w:bottom w:val="nil"/>
            </w:tcBorders>
            <w:shd w:val="clear" w:color="auto" w:fill="E2EFDA"/>
            <w:tcMar>
              <w:top w:w="60" w:type="dxa"/>
              <w:left w:w="80" w:type="dxa"/>
              <w:bottom w:w="60" w:type="dxa"/>
              <w:right w:w="80" w:type="dxa"/>
            </w:tcMar>
          </w:tcPr>
          <w:p w14:paraId="64B89266" w14:textId="77777777" w:rsidR="00432876" w:rsidRPr="00BF74F4" w:rsidRDefault="00134BAD" w:rsidP="00CF0AA7">
            <w:pPr>
              <w:pStyle w:val="CBDTableNormal"/>
              <w:rPr>
                <w:szCs w:val="20"/>
                <w:lang w:val="en-CA"/>
              </w:rPr>
            </w:pPr>
            <w:r>
              <w:rPr>
                <w:szCs w:val="20"/>
              </w:rPr>
              <w:t>Contributions totales reçues (volume, nombre, secteur)</w:t>
            </w:r>
          </w:p>
        </w:tc>
        <w:tc>
          <w:tcPr>
            <w:tcW w:w="1500" w:type="dxa"/>
            <w:tcBorders>
              <w:bottom w:val="nil"/>
            </w:tcBorders>
            <w:shd w:val="clear" w:color="auto" w:fill="E2EFDA"/>
            <w:tcMar>
              <w:top w:w="60" w:type="dxa"/>
              <w:left w:w="80" w:type="dxa"/>
              <w:bottom w:w="60" w:type="dxa"/>
              <w:right w:w="80" w:type="dxa"/>
            </w:tcMar>
          </w:tcPr>
          <w:p w14:paraId="5268C596" w14:textId="77777777" w:rsidR="00432876" w:rsidRPr="00BF74F4" w:rsidRDefault="00134BAD" w:rsidP="00CF0AA7">
            <w:pPr>
              <w:pStyle w:val="CBDTableNormal"/>
              <w:rPr>
                <w:szCs w:val="20"/>
                <w:lang w:val="en-CA"/>
              </w:rPr>
            </w:pPr>
            <w:r>
              <w:rPr>
                <w:szCs w:val="20"/>
              </w:rPr>
              <w:t>Existant (MPTFO)</w:t>
            </w:r>
          </w:p>
        </w:tc>
        <w:tc>
          <w:tcPr>
            <w:tcW w:w="2400" w:type="dxa"/>
            <w:tcBorders>
              <w:bottom w:val="nil"/>
            </w:tcBorders>
            <w:shd w:val="clear" w:color="auto" w:fill="E2EFDA"/>
            <w:tcMar>
              <w:top w:w="60" w:type="dxa"/>
              <w:left w:w="80" w:type="dxa"/>
              <w:bottom w:w="60" w:type="dxa"/>
              <w:right w:w="80" w:type="dxa"/>
            </w:tcMar>
          </w:tcPr>
          <w:p w14:paraId="6EB32838" w14:textId="57F898F8" w:rsidR="00432876" w:rsidRPr="00BF74F4" w:rsidRDefault="00134BAD" w:rsidP="00CF0AA7">
            <w:pPr>
              <w:pStyle w:val="CBDTableNormal"/>
              <w:rPr>
                <w:szCs w:val="20"/>
                <w:lang w:val="en-CA"/>
              </w:rPr>
            </w:pPr>
            <w:r>
              <w:rPr>
                <w:szCs w:val="20"/>
              </w:rPr>
              <w:t>Rapport financier du MPTFO</w:t>
            </w:r>
            <w:r>
              <w:rPr>
                <w:rStyle w:val="FootnoteReference"/>
                <w:szCs w:val="20"/>
              </w:rPr>
              <w:footnoteReference w:id="6"/>
            </w:r>
          </w:p>
        </w:tc>
        <w:tc>
          <w:tcPr>
            <w:tcW w:w="6372" w:type="dxa"/>
            <w:tcBorders>
              <w:bottom w:val="nil"/>
            </w:tcBorders>
            <w:shd w:val="clear" w:color="auto" w:fill="E2EFDA"/>
            <w:tcMar>
              <w:top w:w="60" w:type="dxa"/>
              <w:left w:w="80" w:type="dxa"/>
              <w:bottom w:w="60" w:type="dxa"/>
              <w:right w:w="80" w:type="dxa"/>
            </w:tcMar>
          </w:tcPr>
          <w:p w14:paraId="594A0571" w14:textId="6317231D" w:rsidR="00432876" w:rsidRPr="00BF74F4" w:rsidRDefault="00134BAD" w:rsidP="00CF0AA7">
            <w:pPr>
              <w:pStyle w:val="CBDTableNormal"/>
              <w:rPr>
                <w:szCs w:val="20"/>
                <w:lang w:val="en-CA"/>
              </w:rPr>
            </w:pPr>
            <w:r>
              <w:rPr>
                <w:szCs w:val="20"/>
              </w:rPr>
              <w:t>Entièrement évaluable ; alimente les indicateurs de la cible 13 du Cadre mondial de la biodiversité de Kunming-Montréal</w:t>
            </w:r>
          </w:p>
        </w:tc>
      </w:tr>
      <w:tr w:rsidR="00432876" w:rsidRPr="002B20DF" w14:paraId="1028759A" w14:textId="77777777" w:rsidTr="00BF74F4">
        <w:tc>
          <w:tcPr>
            <w:tcW w:w="3300" w:type="dxa"/>
            <w:tcBorders>
              <w:top w:val="nil"/>
            </w:tcBorders>
            <w:shd w:val="clear" w:color="auto" w:fill="FFF2CC"/>
            <w:tcMar>
              <w:top w:w="60" w:type="dxa"/>
              <w:left w:w="80" w:type="dxa"/>
              <w:bottom w:w="60" w:type="dxa"/>
              <w:right w:w="80" w:type="dxa"/>
            </w:tcMar>
          </w:tcPr>
          <w:p w14:paraId="7ED99D31" w14:textId="77777777" w:rsidR="00432876" w:rsidRPr="00BF74F4" w:rsidRDefault="00134BAD" w:rsidP="00CF0AA7">
            <w:pPr>
              <w:pStyle w:val="CBDTableNormal"/>
              <w:rPr>
                <w:szCs w:val="20"/>
                <w:lang w:val="en-CA"/>
              </w:rPr>
            </w:pPr>
            <w:r>
              <w:rPr>
                <w:szCs w:val="20"/>
              </w:rPr>
              <w:t>Répartition par région et type d'entité †</w:t>
            </w:r>
          </w:p>
        </w:tc>
        <w:tc>
          <w:tcPr>
            <w:tcW w:w="1500" w:type="dxa"/>
            <w:tcBorders>
              <w:top w:val="nil"/>
            </w:tcBorders>
            <w:shd w:val="clear" w:color="auto" w:fill="FFF2CC"/>
            <w:tcMar>
              <w:top w:w="60" w:type="dxa"/>
              <w:left w:w="80" w:type="dxa"/>
              <w:bottom w:w="60" w:type="dxa"/>
              <w:right w:w="80" w:type="dxa"/>
            </w:tcMar>
          </w:tcPr>
          <w:p w14:paraId="18FF8158" w14:textId="77777777" w:rsidR="00432876" w:rsidRPr="00BF74F4" w:rsidRDefault="00134BAD" w:rsidP="00CF0AA7">
            <w:pPr>
              <w:pStyle w:val="CBDTableNormal"/>
              <w:rPr>
                <w:szCs w:val="20"/>
                <w:lang w:val="en-CA"/>
              </w:rPr>
            </w:pPr>
            <w:r>
              <w:rPr>
                <w:szCs w:val="20"/>
              </w:rPr>
              <w:t>Existant (MPTFO) - formule dépendante de la modalité</w:t>
            </w:r>
          </w:p>
        </w:tc>
        <w:tc>
          <w:tcPr>
            <w:tcW w:w="2400" w:type="dxa"/>
            <w:tcBorders>
              <w:top w:val="nil"/>
            </w:tcBorders>
            <w:shd w:val="clear" w:color="auto" w:fill="FFF2CC"/>
            <w:tcMar>
              <w:top w:w="60" w:type="dxa"/>
              <w:left w:w="80" w:type="dxa"/>
              <w:bottom w:w="60" w:type="dxa"/>
              <w:right w:w="80" w:type="dxa"/>
            </w:tcMar>
          </w:tcPr>
          <w:p w14:paraId="60005FC4" w14:textId="77777777" w:rsidR="00432876" w:rsidRPr="00BF74F4" w:rsidRDefault="00134BAD" w:rsidP="00CF0AA7">
            <w:pPr>
              <w:pStyle w:val="CBDTableNormal"/>
              <w:rPr>
                <w:szCs w:val="20"/>
                <w:lang w:val="en-CA"/>
              </w:rPr>
            </w:pPr>
            <w:r>
              <w:rPr>
                <w:szCs w:val="20"/>
              </w:rPr>
              <w:t>Données d'allocation du MPTFO</w:t>
            </w:r>
          </w:p>
        </w:tc>
        <w:tc>
          <w:tcPr>
            <w:tcW w:w="6372" w:type="dxa"/>
            <w:tcBorders>
              <w:top w:val="nil"/>
            </w:tcBorders>
            <w:shd w:val="clear" w:color="auto" w:fill="FFF2CC"/>
            <w:tcMar>
              <w:top w:w="60" w:type="dxa"/>
              <w:left w:w="80" w:type="dxa"/>
              <w:bottom w:w="60" w:type="dxa"/>
              <w:right w:w="80" w:type="dxa"/>
            </w:tcMar>
          </w:tcPr>
          <w:p w14:paraId="613EDCC3" w14:textId="77113F4D" w:rsidR="00432876" w:rsidRPr="00BF74F4" w:rsidRDefault="00134BAD" w:rsidP="00CF0AA7">
            <w:pPr>
              <w:pStyle w:val="CBDTableNormal"/>
              <w:rPr>
                <w:szCs w:val="20"/>
                <w:lang w:val="en-CA"/>
              </w:rPr>
            </w:pPr>
            <w:r>
              <w:rPr>
                <w:szCs w:val="20"/>
              </w:rPr>
              <w:t>Les données de base relatives à la répartition peuvent désormais être évaluées ; une évaluation complète nécessite l'adoption d'une formule d'allocation. Sous réserve de l'adoption de la formule d'allocation à la CdP-17</w:t>
            </w:r>
          </w:p>
        </w:tc>
      </w:tr>
      <w:tr w:rsidR="00432876" w:rsidRPr="002B20DF" w14:paraId="3487ADCA" w14:textId="77777777" w:rsidTr="747D46A4">
        <w:tc>
          <w:tcPr>
            <w:tcW w:w="3300" w:type="dxa"/>
            <w:shd w:val="clear" w:color="auto" w:fill="E2EFDA"/>
            <w:tcMar>
              <w:top w:w="60" w:type="dxa"/>
              <w:left w:w="80" w:type="dxa"/>
              <w:bottom w:w="60" w:type="dxa"/>
              <w:right w:w="80" w:type="dxa"/>
            </w:tcMar>
          </w:tcPr>
          <w:p w14:paraId="5334DAA7" w14:textId="77777777" w:rsidR="00432876" w:rsidRPr="00BF74F4" w:rsidRDefault="00134BAD" w:rsidP="00CF0AA7">
            <w:pPr>
              <w:pStyle w:val="CBDTableNormal"/>
              <w:rPr>
                <w:szCs w:val="20"/>
                <w:lang w:val="en-CA"/>
              </w:rPr>
            </w:pPr>
            <w:r>
              <w:rPr>
                <w:szCs w:val="20"/>
              </w:rPr>
              <w:t>Taux de décaissement</w:t>
            </w:r>
          </w:p>
        </w:tc>
        <w:tc>
          <w:tcPr>
            <w:tcW w:w="1500" w:type="dxa"/>
            <w:shd w:val="clear" w:color="auto" w:fill="E2EFDA"/>
            <w:tcMar>
              <w:top w:w="60" w:type="dxa"/>
              <w:left w:w="80" w:type="dxa"/>
              <w:bottom w:w="60" w:type="dxa"/>
              <w:right w:w="80" w:type="dxa"/>
            </w:tcMar>
          </w:tcPr>
          <w:p w14:paraId="34907D23" w14:textId="77777777" w:rsidR="00432876" w:rsidRPr="00BF74F4" w:rsidRDefault="00134BAD" w:rsidP="00CF0AA7">
            <w:pPr>
              <w:pStyle w:val="CBDTableNormal"/>
              <w:rPr>
                <w:szCs w:val="20"/>
                <w:lang w:val="en-CA"/>
              </w:rPr>
            </w:pPr>
            <w:r>
              <w:rPr>
                <w:szCs w:val="20"/>
              </w:rPr>
              <w:t>Existant (MPTFO)</w:t>
            </w:r>
          </w:p>
        </w:tc>
        <w:tc>
          <w:tcPr>
            <w:tcW w:w="2400" w:type="dxa"/>
            <w:shd w:val="clear" w:color="auto" w:fill="E2EFDA"/>
            <w:tcMar>
              <w:top w:w="60" w:type="dxa"/>
              <w:left w:w="80" w:type="dxa"/>
              <w:bottom w:w="60" w:type="dxa"/>
              <w:right w:w="80" w:type="dxa"/>
            </w:tcMar>
          </w:tcPr>
          <w:p w14:paraId="463533DB" w14:textId="6BB66BAD" w:rsidR="00432876" w:rsidRPr="00BF74F4" w:rsidRDefault="00134BAD" w:rsidP="00CF0AA7">
            <w:pPr>
              <w:pStyle w:val="CBDTableNormal"/>
              <w:rPr>
                <w:szCs w:val="20"/>
                <w:lang w:val="en-CA"/>
              </w:rPr>
            </w:pPr>
            <w:r>
              <w:rPr>
                <w:szCs w:val="20"/>
              </w:rPr>
              <w:t>Rapport financier du MPTFO</w:t>
            </w:r>
          </w:p>
        </w:tc>
        <w:tc>
          <w:tcPr>
            <w:tcW w:w="6372" w:type="dxa"/>
            <w:shd w:val="clear" w:color="auto" w:fill="E2EFDA"/>
            <w:tcMar>
              <w:top w:w="60" w:type="dxa"/>
              <w:left w:w="80" w:type="dxa"/>
              <w:bottom w:w="60" w:type="dxa"/>
              <w:right w:w="80" w:type="dxa"/>
            </w:tcMar>
          </w:tcPr>
          <w:p w14:paraId="5359D95A" w14:textId="77777777" w:rsidR="00432876" w:rsidRPr="00BF74F4" w:rsidRDefault="00134BAD" w:rsidP="00CF0AA7">
            <w:pPr>
              <w:pStyle w:val="CBDTableNormal"/>
              <w:rPr>
                <w:szCs w:val="20"/>
                <w:lang w:val="en-CA"/>
              </w:rPr>
            </w:pPr>
            <w:r>
              <w:rPr>
                <w:szCs w:val="20"/>
              </w:rPr>
              <w:t>Entièrement évaluable</w:t>
            </w:r>
          </w:p>
        </w:tc>
      </w:tr>
      <w:tr w:rsidR="00432876" w:rsidRPr="002B20DF" w14:paraId="1E86A38C" w14:textId="77777777" w:rsidTr="747D46A4">
        <w:tc>
          <w:tcPr>
            <w:tcW w:w="3300" w:type="dxa"/>
            <w:shd w:val="clear" w:color="auto" w:fill="E2EFDA"/>
            <w:tcMar>
              <w:top w:w="60" w:type="dxa"/>
              <w:left w:w="80" w:type="dxa"/>
              <w:bottom w:w="60" w:type="dxa"/>
              <w:right w:w="80" w:type="dxa"/>
            </w:tcMar>
          </w:tcPr>
          <w:p w14:paraId="303DB689" w14:textId="77777777" w:rsidR="00432876" w:rsidRPr="00BF74F4" w:rsidRDefault="00134BAD" w:rsidP="00CF0AA7">
            <w:pPr>
              <w:pStyle w:val="CBDTableNormal"/>
              <w:rPr>
                <w:szCs w:val="20"/>
                <w:lang w:val="en-CA"/>
              </w:rPr>
            </w:pPr>
            <w:r>
              <w:rPr>
                <w:szCs w:val="20"/>
              </w:rPr>
              <w:t>Respect des principes régissant le processus d'allocation (transparence, responsabilité, prise en compte des questions de genre)</w:t>
            </w:r>
          </w:p>
        </w:tc>
        <w:tc>
          <w:tcPr>
            <w:tcW w:w="1500" w:type="dxa"/>
            <w:shd w:val="clear" w:color="auto" w:fill="E2EFDA"/>
            <w:tcMar>
              <w:top w:w="60" w:type="dxa"/>
              <w:left w:w="80" w:type="dxa"/>
              <w:bottom w:w="60" w:type="dxa"/>
              <w:right w:w="80" w:type="dxa"/>
            </w:tcMar>
          </w:tcPr>
          <w:p w14:paraId="23F8D1DC" w14:textId="32566897" w:rsidR="00432876" w:rsidRPr="00BF74F4" w:rsidRDefault="00134BAD" w:rsidP="00CF0AA7">
            <w:pPr>
              <w:pStyle w:val="CBDTableNormal"/>
              <w:rPr>
                <w:szCs w:val="20"/>
                <w:lang w:val="en-CA"/>
              </w:rPr>
            </w:pPr>
            <w:r>
              <w:rPr>
                <w:szCs w:val="20"/>
              </w:rPr>
              <w:t>Existant (secrétariat du Fonds)</w:t>
            </w:r>
          </w:p>
        </w:tc>
        <w:tc>
          <w:tcPr>
            <w:tcW w:w="2400" w:type="dxa"/>
            <w:shd w:val="clear" w:color="auto" w:fill="E2EFDA"/>
            <w:tcMar>
              <w:top w:w="60" w:type="dxa"/>
              <w:left w:w="80" w:type="dxa"/>
              <w:bottom w:w="60" w:type="dxa"/>
              <w:right w:w="80" w:type="dxa"/>
            </w:tcMar>
          </w:tcPr>
          <w:p w14:paraId="6095BBCE" w14:textId="3A728B30" w:rsidR="00432876" w:rsidRPr="00BF74F4" w:rsidRDefault="00134BAD" w:rsidP="00CF0AA7">
            <w:pPr>
              <w:pStyle w:val="CBDTableNormal"/>
              <w:rPr>
                <w:szCs w:val="20"/>
                <w:lang w:val="en-CA"/>
              </w:rPr>
            </w:pPr>
            <w:r>
              <w:rPr>
                <w:szCs w:val="20"/>
              </w:rPr>
              <w:t>Rapport descriptif du secrétariat</w:t>
            </w:r>
            <w:r>
              <w:rPr>
                <w:szCs w:val="20"/>
                <w:vertAlign w:val="superscript"/>
              </w:rPr>
              <w:t>5</w:t>
            </w:r>
          </w:p>
        </w:tc>
        <w:tc>
          <w:tcPr>
            <w:tcW w:w="6372" w:type="dxa"/>
            <w:shd w:val="clear" w:color="auto" w:fill="E2EFDA"/>
            <w:tcMar>
              <w:top w:w="60" w:type="dxa"/>
              <w:left w:w="80" w:type="dxa"/>
              <w:bottom w:w="60" w:type="dxa"/>
              <w:right w:w="80" w:type="dxa"/>
            </w:tcMar>
          </w:tcPr>
          <w:p w14:paraId="3BC950D5" w14:textId="77777777" w:rsidR="00432876" w:rsidRPr="00BF74F4" w:rsidRDefault="00134BAD" w:rsidP="00CF0AA7">
            <w:pPr>
              <w:pStyle w:val="CBDTableNormal"/>
              <w:rPr>
                <w:szCs w:val="20"/>
                <w:lang w:val="en-CA"/>
              </w:rPr>
            </w:pPr>
            <w:r>
              <w:rPr>
                <w:szCs w:val="20"/>
              </w:rPr>
              <w:t>Entièrement évaluable</w:t>
            </w:r>
          </w:p>
        </w:tc>
      </w:tr>
      <w:tr w:rsidR="00432876" w:rsidRPr="002B20DF" w14:paraId="60A25700" w14:textId="77777777" w:rsidTr="747D46A4">
        <w:tc>
          <w:tcPr>
            <w:tcW w:w="3300" w:type="dxa"/>
            <w:shd w:val="clear" w:color="auto" w:fill="FFF2CC"/>
            <w:tcMar>
              <w:top w:w="60" w:type="dxa"/>
              <w:left w:w="80" w:type="dxa"/>
              <w:bottom w:w="60" w:type="dxa"/>
              <w:right w:w="80" w:type="dxa"/>
            </w:tcMar>
          </w:tcPr>
          <w:p w14:paraId="64C894A5" w14:textId="6E58887F" w:rsidR="00432876" w:rsidRPr="00BF74F4" w:rsidRDefault="00134BAD" w:rsidP="00CF0AA7">
            <w:pPr>
              <w:pStyle w:val="CBDTableNormal"/>
              <w:rPr>
                <w:szCs w:val="20"/>
                <w:lang w:val="en-CA"/>
              </w:rPr>
            </w:pPr>
            <w:r>
              <w:rPr>
                <w:szCs w:val="20"/>
              </w:rPr>
              <w:t>État d'avancement de la mise en place de la gouvernance - G1.vi (élément principal) (voir G1 ci-dessous) †</w:t>
            </w:r>
          </w:p>
        </w:tc>
        <w:tc>
          <w:tcPr>
            <w:tcW w:w="1500" w:type="dxa"/>
            <w:shd w:val="clear" w:color="auto" w:fill="FFF2CC"/>
            <w:tcMar>
              <w:top w:w="60" w:type="dxa"/>
              <w:left w:w="80" w:type="dxa"/>
              <w:bottom w:w="60" w:type="dxa"/>
              <w:right w:w="80" w:type="dxa"/>
            </w:tcMar>
          </w:tcPr>
          <w:p w14:paraId="57E804D1" w14:textId="063E57AD" w:rsidR="00432876" w:rsidRPr="00BF74F4" w:rsidRDefault="00134BAD" w:rsidP="00CF0AA7">
            <w:pPr>
              <w:pStyle w:val="CBDTableNormal"/>
              <w:rPr>
                <w:szCs w:val="20"/>
                <w:lang w:val="en-CA"/>
              </w:rPr>
            </w:pPr>
            <w:r>
              <w:rPr>
                <w:szCs w:val="20"/>
              </w:rPr>
              <w:t>Existant (secrétariat du Fonds)</w:t>
            </w:r>
          </w:p>
        </w:tc>
        <w:tc>
          <w:tcPr>
            <w:tcW w:w="2400" w:type="dxa"/>
            <w:shd w:val="clear" w:color="auto" w:fill="FFF2CC"/>
            <w:tcMar>
              <w:top w:w="60" w:type="dxa"/>
              <w:left w:w="80" w:type="dxa"/>
              <w:bottom w:w="60" w:type="dxa"/>
              <w:right w:w="80" w:type="dxa"/>
            </w:tcMar>
          </w:tcPr>
          <w:p w14:paraId="20696B5A" w14:textId="3F1C7198" w:rsidR="00432876" w:rsidRPr="00BF74F4" w:rsidRDefault="00134BAD" w:rsidP="00CF0AA7">
            <w:pPr>
              <w:pStyle w:val="CBDTableNormal"/>
              <w:rPr>
                <w:szCs w:val="20"/>
                <w:lang w:val="en-CA"/>
              </w:rPr>
            </w:pPr>
            <w:r>
              <w:rPr>
                <w:szCs w:val="20"/>
              </w:rPr>
              <w:t>Rapport annuel5 du Fonds de Cali ; rapport du comité directeur à la Conférence des Parties ; procès-verbaux des réunions du comité directeur ; manuel d'exploitation (une fois adopté)</w:t>
            </w:r>
          </w:p>
        </w:tc>
        <w:tc>
          <w:tcPr>
            <w:tcW w:w="6372" w:type="dxa"/>
            <w:shd w:val="clear" w:color="auto" w:fill="FFF2CC"/>
            <w:tcMar>
              <w:top w:w="60" w:type="dxa"/>
              <w:left w:w="80" w:type="dxa"/>
              <w:bottom w:w="60" w:type="dxa"/>
              <w:right w:w="80" w:type="dxa"/>
            </w:tcMar>
          </w:tcPr>
          <w:p w14:paraId="3AD29D01" w14:textId="5D399C4A" w:rsidR="00432876" w:rsidRPr="00BF74F4" w:rsidRDefault="00134BAD" w:rsidP="00CF0AA7">
            <w:pPr>
              <w:pStyle w:val="CBDTableNormal"/>
              <w:rPr>
                <w:szCs w:val="20"/>
                <w:lang w:val="en-CA"/>
              </w:rPr>
            </w:pPr>
            <w:r>
              <w:rPr>
                <w:szCs w:val="20"/>
              </w:rPr>
              <w:t>Entièrement évaluable ; si le manuel d'exploitation est adopté par la CdP-17, le critère G1.vi sera entièrement évaluable. Sous réserve de l'adoption du manuel d'exploitation par la CdP-17</w:t>
            </w:r>
          </w:p>
        </w:tc>
      </w:tr>
      <w:tr w:rsidR="00432876" w:rsidRPr="002B20DF" w14:paraId="6B106180" w14:textId="77777777" w:rsidTr="00BF74F4">
        <w:tc>
          <w:tcPr>
            <w:tcW w:w="13572" w:type="dxa"/>
            <w:gridSpan w:val="4"/>
            <w:tcMar>
              <w:top w:w="60" w:type="dxa"/>
              <w:left w:w="80" w:type="dxa"/>
              <w:bottom w:w="60" w:type="dxa"/>
              <w:right w:w="80" w:type="dxa"/>
            </w:tcMar>
          </w:tcPr>
          <w:p w14:paraId="7500554C" w14:textId="77777777" w:rsidR="00432876" w:rsidRPr="00BF74F4" w:rsidRDefault="00134BAD" w:rsidP="00CF0AA7">
            <w:pPr>
              <w:pStyle w:val="CBDTableNormal"/>
              <w:rPr>
                <w:b/>
                <w:bCs/>
                <w:szCs w:val="20"/>
                <w:lang w:val="en-CA"/>
              </w:rPr>
            </w:pPr>
            <w:r>
              <w:rPr>
                <w:b/>
                <w:bCs/>
                <w:szCs w:val="20"/>
              </w:rPr>
              <w:t>P2 - niveaux de contribution, conception des mécanismes de déclenchement, efficacité et coûts</w:t>
            </w:r>
          </w:p>
        </w:tc>
      </w:tr>
      <w:tr w:rsidR="00432876" w:rsidRPr="002B20DF" w14:paraId="34B73C38" w14:textId="77777777" w:rsidTr="747D46A4">
        <w:tc>
          <w:tcPr>
            <w:tcW w:w="3300" w:type="dxa"/>
            <w:shd w:val="clear" w:color="auto" w:fill="E2EFDA"/>
            <w:tcMar>
              <w:top w:w="60" w:type="dxa"/>
              <w:left w:w="80" w:type="dxa"/>
              <w:bottom w:w="60" w:type="dxa"/>
              <w:right w:w="80" w:type="dxa"/>
            </w:tcMar>
          </w:tcPr>
          <w:p w14:paraId="5BF2CEE9" w14:textId="5E058771" w:rsidR="00432876" w:rsidRPr="00BF74F4" w:rsidRDefault="7794203B" w:rsidP="00CF0AA7">
            <w:pPr>
              <w:pStyle w:val="CBDTableNormal"/>
              <w:rPr>
                <w:szCs w:val="20"/>
                <w:lang w:val="en-CA"/>
              </w:rPr>
            </w:pPr>
            <w:r>
              <w:rPr>
                <w:szCs w:val="20"/>
              </w:rPr>
              <w:lastRenderedPageBreak/>
              <w:t>Les contributions sont activées pour les utilisateurs recensés par les Parties (annexe I de la décision 16/2)</w:t>
            </w:r>
          </w:p>
        </w:tc>
        <w:tc>
          <w:tcPr>
            <w:tcW w:w="1500" w:type="dxa"/>
            <w:shd w:val="clear" w:color="auto" w:fill="E2EFDA"/>
            <w:tcMar>
              <w:top w:w="60" w:type="dxa"/>
              <w:left w:w="80" w:type="dxa"/>
              <w:bottom w:w="60" w:type="dxa"/>
              <w:right w:w="80" w:type="dxa"/>
            </w:tcMar>
          </w:tcPr>
          <w:p w14:paraId="7805C2B7" w14:textId="77777777" w:rsidR="00432876" w:rsidRPr="00BF74F4" w:rsidRDefault="00134BAD" w:rsidP="00CF0AA7">
            <w:pPr>
              <w:pStyle w:val="CBDTableNormal"/>
              <w:rPr>
                <w:szCs w:val="20"/>
                <w:lang w:val="en-CA"/>
              </w:rPr>
            </w:pPr>
            <w:r>
              <w:rPr>
                <w:szCs w:val="20"/>
              </w:rPr>
              <w:t>Existant (MPTFO)</w:t>
            </w:r>
          </w:p>
        </w:tc>
        <w:tc>
          <w:tcPr>
            <w:tcW w:w="2400" w:type="dxa"/>
            <w:shd w:val="clear" w:color="auto" w:fill="E2EFDA"/>
            <w:tcMar>
              <w:top w:w="60" w:type="dxa"/>
              <w:left w:w="80" w:type="dxa"/>
              <w:bottom w:w="60" w:type="dxa"/>
              <w:right w:w="80" w:type="dxa"/>
            </w:tcMar>
          </w:tcPr>
          <w:p w14:paraId="5C487BEA" w14:textId="157493E1" w:rsidR="00432876" w:rsidRPr="00BF74F4" w:rsidRDefault="00134BAD" w:rsidP="00CF0AA7">
            <w:pPr>
              <w:pStyle w:val="CBDTableNormal"/>
              <w:rPr>
                <w:szCs w:val="20"/>
                <w:lang w:val="en-CA"/>
              </w:rPr>
            </w:pPr>
            <w:r>
              <w:rPr>
                <w:szCs w:val="20"/>
              </w:rPr>
              <w:t xml:space="preserve">Rapport financier du MPTFO </w:t>
            </w:r>
          </w:p>
        </w:tc>
        <w:tc>
          <w:tcPr>
            <w:tcW w:w="6372" w:type="dxa"/>
            <w:shd w:val="clear" w:color="auto" w:fill="E2EFDA"/>
            <w:tcMar>
              <w:top w:w="60" w:type="dxa"/>
              <w:left w:w="80" w:type="dxa"/>
              <w:bottom w:w="60" w:type="dxa"/>
              <w:right w:w="80" w:type="dxa"/>
            </w:tcMar>
          </w:tcPr>
          <w:p w14:paraId="5E57BF18" w14:textId="77777777" w:rsidR="00432876" w:rsidRPr="00BF74F4" w:rsidRDefault="00134BAD" w:rsidP="00CF0AA7">
            <w:pPr>
              <w:pStyle w:val="CBDTableNormal"/>
              <w:rPr>
                <w:szCs w:val="20"/>
                <w:lang w:val="en-CA"/>
              </w:rPr>
            </w:pPr>
            <w:r>
              <w:rPr>
                <w:szCs w:val="20"/>
              </w:rPr>
              <w:t>Entièrement évaluable</w:t>
            </w:r>
          </w:p>
        </w:tc>
      </w:tr>
      <w:tr w:rsidR="00432876" w:rsidRPr="002B20DF" w14:paraId="161BD307" w14:textId="77777777" w:rsidTr="747D46A4">
        <w:tc>
          <w:tcPr>
            <w:tcW w:w="3300" w:type="dxa"/>
            <w:shd w:val="clear" w:color="auto" w:fill="FFF2CC"/>
            <w:tcMar>
              <w:top w:w="60" w:type="dxa"/>
              <w:left w:w="80" w:type="dxa"/>
              <w:bottom w:w="60" w:type="dxa"/>
              <w:right w:w="80" w:type="dxa"/>
            </w:tcMar>
          </w:tcPr>
          <w:p w14:paraId="51F376ED" w14:textId="77777777" w:rsidR="00432876" w:rsidRPr="00BF74F4" w:rsidRDefault="00134BAD" w:rsidP="00CF0AA7">
            <w:pPr>
              <w:pStyle w:val="CBDTableNormal"/>
              <w:rPr>
                <w:szCs w:val="20"/>
                <w:lang w:val="en-CA"/>
              </w:rPr>
            </w:pPr>
            <w:r>
              <w:rPr>
                <w:szCs w:val="20"/>
              </w:rPr>
              <w:t>CF1 - sensibilisation des contributeurs et clarté des conditions de contributions †</w:t>
            </w:r>
          </w:p>
        </w:tc>
        <w:tc>
          <w:tcPr>
            <w:tcW w:w="1500" w:type="dxa"/>
            <w:shd w:val="clear" w:color="auto" w:fill="FFF2CC"/>
            <w:tcMar>
              <w:top w:w="60" w:type="dxa"/>
              <w:left w:w="80" w:type="dxa"/>
              <w:bottom w:w="60" w:type="dxa"/>
              <w:right w:w="80" w:type="dxa"/>
            </w:tcMar>
          </w:tcPr>
          <w:p w14:paraId="2DF12EC2" w14:textId="77777777" w:rsidR="00432876" w:rsidRPr="00BF74F4" w:rsidRDefault="00134BAD" w:rsidP="00CF0AA7">
            <w:pPr>
              <w:pStyle w:val="CBDTableNormal"/>
              <w:rPr>
                <w:szCs w:val="20"/>
                <w:lang w:val="en-CA"/>
              </w:rPr>
            </w:pPr>
            <w:r>
              <w:rPr>
                <w:szCs w:val="20"/>
              </w:rPr>
              <w:t>À développer (enquête)</w:t>
            </w:r>
          </w:p>
        </w:tc>
        <w:tc>
          <w:tcPr>
            <w:tcW w:w="2400" w:type="dxa"/>
            <w:shd w:val="clear" w:color="auto" w:fill="FFF2CC"/>
            <w:tcMar>
              <w:top w:w="60" w:type="dxa"/>
              <w:left w:w="80" w:type="dxa"/>
              <w:bottom w:w="60" w:type="dxa"/>
              <w:right w:w="80" w:type="dxa"/>
            </w:tcMar>
          </w:tcPr>
          <w:p w14:paraId="3890B8E2" w14:textId="3459DCEE" w:rsidR="00432876" w:rsidRPr="00BF74F4" w:rsidRDefault="00134BAD" w:rsidP="00CF0AA7">
            <w:pPr>
              <w:pStyle w:val="CBDTableNormal"/>
              <w:rPr>
                <w:szCs w:val="20"/>
                <w:lang w:val="en-CA"/>
              </w:rPr>
            </w:pPr>
            <w:r>
              <w:rPr>
                <w:szCs w:val="20"/>
              </w:rPr>
              <w:t xml:space="preserve">Enquête auprès des contributeurs et des parties prenantes </w:t>
            </w:r>
          </w:p>
        </w:tc>
        <w:tc>
          <w:tcPr>
            <w:tcW w:w="6372" w:type="dxa"/>
            <w:shd w:val="clear" w:color="auto" w:fill="FFF2CC"/>
            <w:tcMar>
              <w:top w:w="60" w:type="dxa"/>
              <w:left w:w="80" w:type="dxa"/>
              <w:bottom w:w="60" w:type="dxa"/>
              <w:right w:w="80" w:type="dxa"/>
            </w:tcMar>
          </w:tcPr>
          <w:p w14:paraId="124632A2" w14:textId="135172FC" w:rsidR="00432876" w:rsidRPr="00BF74F4" w:rsidRDefault="00134BAD" w:rsidP="00CF0AA7">
            <w:pPr>
              <w:pStyle w:val="CBDTableNormal"/>
              <w:rPr>
                <w:szCs w:val="20"/>
                <w:lang w:val="en-CA"/>
              </w:rPr>
            </w:pPr>
            <w:r>
              <w:rPr>
                <w:szCs w:val="20"/>
              </w:rPr>
              <w:t>Évaluation possible dans le cadre d'une enquête lancée peu après la CdP-17 ; des résultats provisoires pourraient être disponibles avant la CdP-18. Sous réserve que le secrétariat lance une enquête après la CdP-17</w:t>
            </w:r>
          </w:p>
        </w:tc>
      </w:tr>
      <w:tr w:rsidR="00432876" w:rsidRPr="002B20DF" w14:paraId="74F4FDD1" w14:textId="77777777" w:rsidTr="747D46A4">
        <w:tc>
          <w:tcPr>
            <w:tcW w:w="3300" w:type="dxa"/>
            <w:shd w:val="clear" w:color="auto" w:fill="FFF2CC"/>
            <w:tcMar>
              <w:top w:w="60" w:type="dxa"/>
              <w:left w:w="80" w:type="dxa"/>
              <w:bottom w:w="60" w:type="dxa"/>
              <w:right w:w="80" w:type="dxa"/>
            </w:tcMar>
          </w:tcPr>
          <w:p w14:paraId="1FEA4298" w14:textId="77777777" w:rsidR="00432876" w:rsidRPr="00BF74F4" w:rsidRDefault="00134BAD" w:rsidP="00CF0AA7">
            <w:pPr>
              <w:pStyle w:val="CBDTableNormal"/>
              <w:rPr>
                <w:szCs w:val="20"/>
                <w:lang w:val="en-CA"/>
              </w:rPr>
            </w:pPr>
            <w:r>
              <w:rPr>
                <w:szCs w:val="20"/>
              </w:rPr>
              <w:t>CF2 - Perception des seuils de contribution dans le cadre d'une analyse de rentabilité †</w:t>
            </w:r>
          </w:p>
        </w:tc>
        <w:tc>
          <w:tcPr>
            <w:tcW w:w="1500" w:type="dxa"/>
            <w:shd w:val="clear" w:color="auto" w:fill="FFF2CC"/>
            <w:tcMar>
              <w:top w:w="60" w:type="dxa"/>
              <w:left w:w="80" w:type="dxa"/>
              <w:bottom w:w="60" w:type="dxa"/>
              <w:right w:w="80" w:type="dxa"/>
            </w:tcMar>
          </w:tcPr>
          <w:p w14:paraId="7FA94ACC" w14:textId="77777777" w:rsidR="00432876" w:rsidRPr="00BF74F4" w:rsidRDefault="00134BAD" w:rsidP="00CF0AA7">
            <w:pPr>
              <w:pStyle w:val="CBDTableNormal"/>
              <w:rPr>
                <w:szCs w:val="20"/>
                <w:lang w:val="en-CA"/>
              </w:rPr>
            </w:pPr>
            <w:r>
              <w:rPr>
                <w:szCs w:val="20"/>
              </w:rPr>
              <w:t>À développer (enquête)</w:t>
            </w:r>
          </w:p>
        </w:tc>
        <w:tc>
          <w:tcPr>
            <w:tcW w:w="2400" w:type="dxa"/>
            <w:shd w:val="clear" w:color="auto" w:fill="FFF2CC"/>
            <w:tcMar>
              <w:top w:w="60" w:type="dxa"/>
              <w:left w:w="80" w:type="dxa"/>
              <w:bottom w:w="60" w:type="dxa"/>
              <w:right w:w="80" w:type="dxa"/>
            </w:tcMar>
          </w:tcPr>
          <w:p w14:paraId="2B662334" w14:textId="767D6728" w:rsidR="00432876" w:rsidRPr="00BF74F4" w:rsidRDefault="00134BAD" w:rsidP="00CF0AA7">
            <w:pPr>
              <w:pStyle w:val="CBDTableNormal"/>
              <w:rPr>
                <w:szCs w:val="20"/>
                <w:lang w:val="en-CA"/>
              </w:rPr>
            </w:pPr>
            <w:r>
              <w:rPr>
                <w:szCs w:val="20"/>
              </w:rPr>
              <w:t xml:space="preserve">Enquête auprès des contributeurs et des parties prenantes </w:t>
            </w:r>
          </w:p>
        </w:tc>
        <w:tc>
          <w:tcPr>
            <w:tcW w:w="6372" w:type="dxa"/>
            <w:shd w:val="clear" w:color="auto" w:fill="FFF2CC"/>
            <w:tcMar>
              <w:top w:w="60" w:type="dxa"/>
              <w:left w:w="80" w:type="dxa"/>
              <w:bottom w:w="60" w:type="dxa"/>
              <w:right w:w="80" w:type="dxa"/>
            </w:tcMar>
          </w:tcPr>
          <w:p w14:paraId="68F042A4" w14:textId="0EAD6D42" w:rsidR="00432876" w:rsidRPr="00BF74F4" w:rsidRDefault="00134BAD" w:rsidP="00CF0AA7">
            <w:pPr>
              <w:pStyle w:val="CBDTableNormal"/>
              <w:rPr>
                <w:szCs w:val="20"/>
                <w:lang w:val="en-CA"/>
              </w:rPr>
            </w:pPr>
            <w:r>
              <w:rPr>
                <w:szCs w:val="20"/>
              </w:rPr>
              <w:t>Évaluation possible si une enquête lancée peu après la CdP-17 ; des résultats provisoires pourraient être disponibles avant la CdP-18. Sous réserve que le secrétariat lance une enquête après la CdP-17</w:t>
            </w:r>
          </w:p>
        </w:tc>
      </w:tr>
      <w:tr w:rsidR="00432876" w:rsidRPr="002B20DF" w14:paraId="6E83F05A" w14:textId="77777777" w:rsidTr="00BF74F4">
        <w:tc>
          <w:tcPr>
            <w:tcW w:w="13572" w:type="dxa"/>
            <w:gridSpan w:val="4"/>
            <w:tcMar>
              <w:top w:w="60" w:type="dxa"/>
              <w:left w:w="80" w:type="dxa"/>
              <w:bottom w:w="60" w:type="dxa"/>
              <w:right w:w="80" w:type="dxa"/>
            </w:tcMar>
          </w:tcPr>
          <w:p w14:paraId="5234313E" w14:textId="77777777" w:rsidR="00432876" w:rsidRPr="00BF74F4" w:rsidRDefault="00134BAD" w:rsidP="00CF0AA7">
            <w:pPr>
              <w:pStyle w:val="CBDTableNormal"/>
              <w:rPr>
                <w:b/>
                <w:bCs/>
                <w:szCs w:val="20"/>
                <w:lang w:val="en-CA"/>
              </w:rPr>
            </w:pPr>
            <w:r>
              <w:rPr>
                <w:b/>
                <w:bCs/>
                <w:szCs w:val="20"/>
              </w:rPr>
              <w:t>P3 - avantages non monétaires</w:t>
            </w:r>
          </w:p>
        </w:tc>
      </w:tr>
      <w:tr w:rsidR="00432876" w:rsidRPr="002B20DF" w14:paraId="1027C1DE" w14:textId="77777777" w:rsidTr="747D46A4">
        <w:tc>
          <w:tcPr>
            <w:tcW w:w="3300" w:type="dxa"/>
            <w:shd w:val="clear" w:color="auto" w:fill="E2EFDA"/>
            <w:tcMar>
              <w:top w:w="60" w:type="dxa"/>
              <w:left w:w="80" w:type="dxa"/>
              <w:bottom w:w="60" w:type="dxa"/>
              <w:right w:w="80" w:type="dxa"/>
            </w:tcMar>
          </w:tcPr>
          <w:p w14:paraId="2A9D2DFF" w14:textId="020A5B90" w:rsidR="00432876" w:rsidRPr="00BF74F4" w:rsidRDefault="00134BAD" w:rsidP="00CF0AA7">
            <w:pPr>
              <w:pStyle w:val="CBDTableNormal"/>
              <w:rPr>
                <w:szCs w:val="20"/>
                <w:lang w:val="en-CA"/>
              </w:rPr>
            </w:pPr>
            <w:r>
              <w:rPr>
                <w:szCs w:val="20"/>
              </w:rPr>
              <w:t>Libre accès à l'ISN - conformité aux principes FAIR</w:t>
            </w:r>
          </w:p>
        </w:tc>
        <w:tc>
          <w:tcPr>
            <w:tcW w:w="1500" w:type="dxa"/>
            <w:shd w:val="clear" w:color="auto" w:fill="E2EFDA"/>
            <w:tcMar>
              <w:top w:w="60" w:type="dxa"/>
              <w:left w:w="80" w:type="dxa"/>
              <w:bottom w:w="60" w:type="dxa"/>
              <w:right w:w="80" w:type="dxa"/>
            </w:tcMar>
          </w:tcPr>
          <w:p w14:paraId="11BFC636" w14:textId="77777777" w:rsidR="00432876" w:rsidRPr="00BF74F4" w:rsidRDefault="00134BAD" w:rsidP="00CF0AA7">
            <w:pPr>
              <w:pStyle w:val="CBDTableNormal"/>
              <w:rPr>
                <w:szCs w:val="20"/>
                <w:lang w:val="en-CA"/>
              </w:rPr>
            </w:pPr>
            <w:r>
              <w:rPr>
                <w:szCs w:val="20"/>
              </w:rPr>
              <w:t>Existant (bases de données)</w:t>
            </w:r>
          </w:p>
        </w:tc>
        <w:tc>
          <w:tcPr>
            <w:tcW w:w="2400" w:type="dxa"/>
            <w:shd w:val="clear" w:color="auto" w:fill="E2EFDA"/>
            <w:tcMar>
              <w:top w:w="60" w:type="dxa"/>
              <w:left w:w="80" w:type="dxa"/>
              <w:bottom w:w="60" w:type="dxa"/>
              <w:right w:w="80" w:type="dxa"/>
            </w:tcMar>
          </w:tcPr>
          <w:p w14:paraId="128D0209" w14:textId="2E45345A" w:rsidR="00432876" w:rsidRPr="00BF74F4" w:rsidRDefault="00134BAD" w:rsidP="00CF0AA7">
            <w:pPr>
              <w:pStyle w:val="CBDTableNormal"/>
              <w:rPr>
                <w:szCs w:val="20"/>
                <w:lang w:val="en-CA"/>
              </w:rPr>
            </w:pPr>
            <w:r>
              <w:rPr>
                <w:szCs w:val="20"/>
              </w:rPr>
              <w:t xml:space="preserve">Rapports volontaires des opérateurs de bases de données </w:t>
            </w:r>
          </w:p>
        </w:tc>
        <w:tc>
          <w:tcPr>
            <w:tcW w:w="6372" w:type="dxa"/>
            <w:shd w:val="clear" w:color="auto" w:fill="E2EFDA"/>
            <w:tcMar>
              <w:top w:w="60" w:type="dxa"/>
              <w:left w:w="80" w:type="dxa"/>
              <w:bottom w:w="60" w:type="dxa"/>
              <w:right w:w="80" w:type="dxa"/>
            </w:tcMar>
          </w:tcPr>
          <w:p w14:paraId="542510E6" w14:textId="32CCB9BD" w:rsidR="00432876" w:rsidRPr="00BF74F4" w:rsidRDefault="00134BAD" w:rsidP="00CF0AA7">
            <w:pPr>
              <w:pStyle w:val="CBDTableNormal"/>
              <w:rPr>
                <w:szCs w:val="20"/>
                <w:lang w:val="en-CA"/>
              </w:rPr>
            </w:pPr>
            <w:r>
              <w:rPr>
                <w:szCs w:val="20"/>
              </w:rPr>
              <w:t>Entièrement évaluable si les rapports sont mis à disposition</w:t>
            </w:r>
          </w:p>
        </w:tc>
      </w:tr>
      <w:tr w:rsidR="00432876" w:rsidRPr="002B20DF" w14:paraId="251DA76B" w14:textId="77777777" w:rsidTr="00BF74F4">
        <w:tc>
          <w:tcPr>
            <w:tcW w:w="13572" w:type="dxa"/>
            <w:gridSpan w:val="4"/>
            <w:tcMar>
              <w:top w:w="60" w:type="dxa"/>
              <w:left w:w="80" w:type="dxa"/>
              <w:bottom w:w="60" w:type="dxa"/>
              <w:right w:w="80" w:type="dxa"/>
            </w:tcMar>
          </w:tcPr>
          <w:p w14:paraId="48F00A57" w14:textId="77777777" w:rsidR="00432876" w:rsidRPr="00BF74F4" w:rsidRDefault="00134BAD" w:rsidP="00CF0AA7">
            <w:pPr>
              <w:pStyle w:val="CBDTableNormal"/>
              <w:rPr>
                <w:b/>
                <w:bCs/>
                <w:szCs w:val="20"/>
                <w:lang w:val="en-CA"/>
              </w:rPr>
            </w:pPr>
            <w:r>
              <w:rPr>
                <w:b/>
                <w:bCs/>
                <w:szCs w:val="20"/>
              </w:rPr>
              <w:t>P4 - contribution du Cadre mondial de la biodiversité de Kunming-Montréal et sécurité juridique</w:t>
            </w:r>
          </w:p>
        </w:tc>
      </w:tr>
      <w:tr w:rsidR="00432876" w:rsidRPr="002B20DF" w14:paraId="16B8314A" w14:textId="77777777" w:rsidTr="747D46A4">
        <w:tc>
          <w:tcPr>
            <w:tcW w:w="3300" w:type="dxa"/>
            <w:shd w:val="clear" w:color="auto" w:fill="FFF2CC"/>
            <w:tcMar>
              <w:top w:w="60" w:type="dxa"/>
              <w:left w:w="80" w:type="dxa"/>
              <w:bottom w:w="60" w:type="dxa"/>
              <w:right w:w="80" w:type="dxa"/>
            </w:tcMar>
          </w:tcPr>
          <w:p w14:paraId="7299BD2C" w14:textId="0FC6BE45" w:rsidR="00432876" w:rsidRPr="00BF74F4" w:rsidRDefault="00134BAD" w:rsidP="00CF0AA7">
            <w:pPr>
              <w:pStyle w:val="CBDTableNormal"/>
              <w:rPr>
                <w:szCs w:val="20"/>
                <w:lang w:val="en-CA"/>
              </w:rPr>
            </w:pPr>
            <w:r>
              <w:rPr>
                <w:szCs w:val="20"/>
              </w:rPr>
              <w:t>CF3 a) - mesures d'incitation nationales (respect des obligations en matière d'APA) †</w:t>
            </w:r>
          </w:p>
        </w:tc>
        <w:tc>
          <w:tcPr>
            <w:tcW w:w="1500" w:type="dxa"/>
            <w:shd w:val="clear" w:color="auto" w:fill="FFF2CC"/>
            <w:tcMar>
              <w:top w:w="60" w:type="dxa"/>
              <w:left w:w="80" w:type="dxa"/>
              <w:bottom w:w="60" w:type="dxa"/>
              <w:right w:w="80" w:type="dxa"/>
            </w:tcMar>
          </w:tcPr>
          <w:p w14:paraId="23436E55" w14:textId="77777777" w:rsidR="00432876" w:rsidRPr="00BF74F4" w:rsidRDefault="00134BAD" w:rsidP="00CF0AA7">
            <w:pPr>
              <w:pStyle w:val="CBDTableNormal"/>
              <w:rPr>
                <w:szCs w:val="20"/>
                <w:lang w:val="en-CA"/>
              </w:rPr>
            </w:pPr>
            <w:r>
              <w:rPr>
                <w:szCs w:val="20"/>
              </w:rPr>
              <w:t>À développer (Notification par les Parties)</w:t>
            </w:r>
          </w:p>
        </w:tc>
        <w:tc>
          <w:tcPr>
            <w:tcW w:w="2400" w:type="dxa"/>
            <w:shd w:val="clear" w:color="auto" w:fill="FFF2CC"/>
            <w:tcMar>
              <w:top w:w="60" w:type="dxa"/>
              <w:left w:w="80" w:type="dxa"/>
              <w:bottom w:w="60" w:type="dxa"/>
              <w:right w:w="80" w:type="dxa"/>
            </w:tcMar>
          </w:tcPr>
          <w:p w14:paraId="37D4F84C" w14:textId="77777777" w:rsidR="00432876" w:rsidRPr="00BF74F4" w:rsidRDefault="00134BAD" w:rsidP="00CF0AA7">
            <w:pPr>
              <w:pStyle w:val="CBDTableNormal"/>
              <w:rPr>
                <w:szCs w:val="20"/>
                <w:lang w:val="en-CA"/>
              </w:rPr>
            </w:pPr>
            <w:r>
              <w:rPr>
                <w:szCs w:val="20"/>
              </w:rPr>
              <w:t>Notification par les Parties concernant les mesures relatives à l'APA, y compris l'ISN ; suivi par le secrétariat au titre de l'article 13</w:t>
            </w:r>
          </w:p>
        </w:tc>
        <w:tc>
          <w:tcPr>
            <w:tcW w:w="6372" w:type="dxa"/>
            <w:shd w:val="clear" w:color="auto" w:fill="FFF2CC"/>
            <w:tcMar>
              <w:top w:w="60" w:type="dxa"/>
              <w:left w:w="80" w:type="dxa"/>
              <w:bottom w:w="60" w:type="dxa"/>
              <w:right w:w="80" w:type="dxa"/>
            </w:tcMar>
          </w:tcPr>
          <w:p w14:paraId="77F655DD" w14:textId="1B797FE2" w:rsidR="00432876" w:rsidRPr="00BF74F4" w:rsidRDefault="00134BAD" w:rsidP="00CF0AA7">
            <w:pPr>
              <w:pStyle w:val="CBDTableNormal"/>
              <w:rPr>
                <w:szCs w:val="20"/>
                <w:lang w:val="en-CA"/>
              </w:rPr>
            </w:pPr>
            <w:r>
              <w:rPr>
                <w:szCs w:val="20"/>
              </w:rPr>
              <w:t>Évaluation possible si l'outil de suivi est mis en place et si une notification par les Parties est émise immédiatement après la CdP-17. Sous réserve que le secrétariat lance l'outil de suivi et que la CdP-17 autorise la notification par les Parties.</w:t>
            </w:r>
          </w:p>
        </w:tc>
      </w:tr>
      <w:tr w:rsidR="0035360C" w:rsidRPr="002B20DF" w14:paraId="69C924FC" w14:textId="77777777" w:rsidTr="00BF74F4">
        <w:tc>
          <w:tcPr>
            <w:tcW w:w="13572" w:type="dxa"/>
            <w:gridSpan w:val="4"/>
            <w:tcMar>
              <w:top w:w="60" w:type="dxa"/>
              <w:left w:w="80" w:type="dxa"/>
              <w:bottom w:w="60" w:type="dxa"/>
              <w:right w:w="80" w:type="dxa"/>
            </w:tcMar>
          </w:tcPr>
          <w:p w14:paraId="3335573F" w14:textId="77777777" w:rsidR="0035360C" w:rsidRPr="00BF74F4" w:rsidRDefault="00134BAD" w:rsidP="00CF0AA7">
            <w:pPr>
              <w:pStyle w:val="CBDTableNormal"/>
              <w:rPr>
                <w:b/>
                <w:bCs/>
                <w:szCs w:val="20"/>
                <w:lang w:val="en-CA"/>
              </w:rPr>
            </w:pPr>
            <w:r>
              <w:rPr>
                <w:b/>
                <w:bCs/>
                <w:szCs w:val="20"/>
              </w:rPr>
              <w:t>P5 - cohérence avec l'APA national et d'autres instruments</w:t>
            </w:r>
          </w:p>
        </w:tc>
      </w:tr>
      <w:tr w:rsidR="0035360C" w:rsidRPr="002B20DF" w14:paraId="625DA832" w14:textId="77777777" w:rsidTr="747D46A4">
        <w:tc>
          <w:tcPr>
            <w:tcW w:w="3300" w:type="dxa"/>
            <w:shd w:val="clear" w:color="auto" w:fill="F5F5F5"/>
            <w:tcMar>
              <w:top w:w="60" w:type="dxa"/>
              <w:left w:w="80" w:type="dxa"/>
              <w:bottom w:w="60" w:type="dxa"/>
              <w:right w:w="80" w:type="dxa"/>
            </w:tcMar>
          </w:tcPr>
          <w:p w14:paraId="45147688" w14:textId="77777777" w:rsidR="0035360C" w:rsidRPr="00BF74F4" w:rsidRDefault="00134BAD" w:rsidP="00CF0AA7">
            <w:pPr>
              <w:pStyle w:val="CBDTableNormal"/>
              <w:rPr>
                <w:szCs w:val="20"/>
                <w:lang w:val="en-CA"/>
              </w:rPr>
            </w:pPr>
            <w:r>
              <w:rPr>
                <w:i/>
                <w:iCs/>
                <w:szCs w:val="20"/>
              </w:rPr>
              <w:t>Tous les éléments</w:t>
            </w:r>
          </w:p>
        </w:tc>
        <w:tc>
          <w:tcPr>
            <w:tcW w:w="1500" w:type="dxa"/>
            <w:shd w:val="clear" w:color="auto" w:fill="F5F5F5"/>
            <w:tcMar>
              <w:top w:w="60" w:type="dxa"/>
              <w:left w:w="80" w:type="dxa"/>
              <w:bottom w:w="60" w:type="dxa"/>
              <w:right w:w="80" w:type="dxa"/>
            </w:tcMar>
          </w:tcPr>
          <w:p w14:paraId="71C48AF7" w14:textId="77777777" w:rsidR="0035360C" w:rsidRPr="00BF74F4" w:rsidRDefault="00134BAD" w:rsidP="00CF0AA7">
            <w:pPr>
              <w:pStyle w:val="CBDTableNormal"/>
              <w:rPr>
                <w:szCs w:val="20"/>
                <w:lang w:val="en-CA"/>
              </w:rPr>
            </w:pPr>
            <w:r>
              <w:rPr>
                <w:i/>
                <w:iCs/>
                <w:szCs w:val="20"/>
              </w:rPr>
              <w:t>—</w:t>
            </w:r>
          </w:p>
        </w:tc>
        <w:tc>
          <w:tcPr>
            <w:tcW w:w="2400" w:type="dxa"/>
            <w:shd w:val="clear" w:color="auto" w:fill="F5F5F5"/>
            <w:tcMar>
              <w:top w:w="60" w:type="dxa"/>
              <w:left w:w="80" w:type="dxa"/>
              <w:bottom w:w="60" w:type="dxa"/>
              <w:right w:w="80" w:type="dxa"/>
            </w:tcMar>
          </w:tcPr>
          <w:p w14:paraId="2D258379" w14:textId="77777777" w:rsidR="0035360C" w:rsidRPr="00BF74F4" w:rsidRDefault="00134BAD" w:rsidP="00CF0AA7">
            <w:pPr>
              <w:pStyle w:val="CBDTableNormal"/>
              <w:rPr>
                <w:szCs w:val="20"/>
                <w:lang w:val="en-CA"/>
              </w:rPr>
            </w:pPr>
            <w:r>
              <w:rPr>
                <w:i/>
                <w:iCs/>
                <w:szCs w:val="20"/>
              </w:rPr>
              <w:t>—</w:t>
            </w:r>
          </w:p>
        </w:tc>
        <w:tc>
          <w:tcPr>
            <w:tcW w:w="6372" w:type="dxa"/>
            <w:shd w:val="clear" w:color="auto" w:fill="F5F5F5"/>
            <w:tcMar>
              <w:top w:w="60" w:type="dxa"/>
              <w:left w:w="80" w:type="dxa"/>
              <w:bottom w:w="60" w:type="dxa"/>
              <w:right w:w="80" w:type="dxa"/>
            </w:tcMar>
          </w:tcPr>
          <w:p w14:paraId="62854BD1" w14:textId="1F15F48E" w:rsidR="0035360C" w:rsidRPr="00BF74F4" w:rsidRDefault="00134BAD" w:rsidP="00CF0AA7">
            <w:pPr>
              <w:pStyle w:val="CBDTableNormal"/>
              <w:rPr>
                <w:szCs w:val="20"/>
                <w:lang w:val="en-CA"/>
              </w:rPr>
            </w:pPr>
            <w:r>
              <w:rPr>
                <w:i/>
                <w:iCs/>
                <w:szCs w:val="20"/>
              </w:rPr>
              <w:t>Aucun élément du P5 évaluable à la CdP-18. Tous les éléments P5 dans le tableau 2</w:t>
            </w:r>
          </w:p>
        </w:tc>
      </w:tr>
      <w:tr w:rsidR="0035360C" w:rsidRPr="002B20DF" w14:paraId="6AC7C87F" w14:textId="77777777" w:rsidTr="00BF74F4">
        <w:tc>
          <w:tcPr>
            <w:tcW w:w="13572" w:type="dxa"/>
            <w:gridSpan w:val="4"/>
            <w:tcMar>
              <w:top w:w="60" w:type="dxa"/>
              <w:left w:w="80" w:type="dxa"/>
              <w:bottom w:w="60" w:type="dxa"/>
              <w:right w:w="80" w:type="dxa"/>
            </w:tcMar>
          </w:tcPr>
          <w:p w14:paraId="10D90B0E" w14:textId="2853A129" w:rsidR="0035360C" w:rsidRPr="00BF74F4" w:rsidRDefault="00134BAD" w:rsidP="00CF0AA7">
            <w:pPr>
              <w:pStyle w:val="CBDTableNormal"/>
              <w:rPr>
                <w:b/>
                <w:bCs/>
                <w:szCs w:val="20"/>
                <w:lang w:val="en-CA"/>
              </w:rPr>
            </w:pPr>
            <w:r>
              <w:rPr>
                <w:b/>
                <w:bCs/>
                <w:szCs w:val="20"/>
              </w:rPr>
              <w:t>P6 - droits des peuples autochtones et des communautés locales, libre accès et impacts de la recherche</w:t>
            </w:r>
          </w:p>
        </w:tc>
      </w:tr>
      <w:tr w:rsidR="0035360C" w:rsidRPr="002B20DF" w14:paraId="175EE345" w14:textId="77777777" w:rsidTr="747D46A4">
        <w:tc>
          <w:tcPr>
            <w:tcW w:w="3300" w:type="dxa"/>
            <w:shd w:val="clear" w:color="auto" w:fill="F5F5F5"/>
            <w:tcMar>
              <w:top w:w="60" w:type="dxa"/>
              <w:left w:w="80" w:type="dxa"/>
              <w:bottom w:w="60" w:type="dxa"/>
              <w:right w:w="80" w:type="dxa"/>
            </w:tcMar>
          </w:tcPr>
          <w:p w14:paraId="7CBD1B06" w14:textId="77777777" w:rsidR="0035360C" w:rsidRPr="00BF74F4" w:rsidRDefault="00134BAD" w:rsidP="00CF0AA7">
            <w:pPr>
              <w:pStyle w:val="CBDTableNormal"/>
              <w:rPr>
                <w:szCs w:val="20"/>
                <w:lang w:val="en-CA"/>
              </w:rPr>
            </w:pPr>
            <w:r>
              <w:rPr>
                <w:i/>
                <w:iCs/>
                <w:szCs w:val="20"/>
              </w:rPr>
              <w:lastRenderedPageBreak/>
              <w:t>Tous les éléments</w:t>
            </w:r>
          </w:p>
        </w:tc>
        <w:tc>
          <w:tcPr>
            <w:tcW w:w="1500" w:type="dxa"/>
            <w:shd w:val="clear" w:color="auto" w:fill="F5F5F5"/>
            <w:tcMar>
              <w:top w:w="60" w:type="dxa"/>
              <w:left w:w="80" w:type="dxa"/>
              <w:bottom w:w="60" w:type="dxa"/>
              <w:right w:w="80" w:type="dxa"/>
            </w:tcMar>
          </w:tcPr>
          <w:p w14:paraId="33A55231" w14:textId="77777777" w:rsidR="0035360C" w:rsidRPr="00BF74F4" w:rsidRDefault="00134BAD" w:rsidP="00CF0AA7">
            <w:pPr>
              <w:pStyle w:val="CBDTableNormal"/>
              <w:rPr>
                <w:szCs w:val="20"/>
                <w:lang w:val="en-CA"/>
              </w:rPr>
            </w:pPr>
            <w:r>
              <w:rPr>
                <w:i/>
                <w:iCs/>
                <w:szCs w:val="20"/>
              </w:rPr>
              <w:t>—</w:t>
            </w:r>
          </w:p>
        </w:tc>
        <w:tc>
          <w:tcPr>
            <w:tcW w:w="2400" w:type="dxa"/>
            <w:shd w:val="clear" w:color="auto" w:fill="F5F5F5"/>
            <w:tcMar>
              <w:top w:w="60" w:type="dxa"/>
              <w:left w:w="80" w:type="dxa"/>
              <w:bottom w:w="60" w:type="dxa"/>
              <w:right w:w="80" w:type="dxa"/>
            </w:tcMar>
          </w:tcPr>
          <w:p w14:paraId="3ECFF535" w14:textId="77777777" w:rsidR="0035360C" w:rsidRPr="00BF74F4" w:rsidRDefault="00134BAD" w:rsidP="00CF0AA7">
            <w:pPr>
              <w:pStyle w:val="CBDTableNormal"/>
              <w:rPr>
                <w:szCs w:val="20"/>
                <w:lang w:val="en-CA"/>
              </w:rPr>
            </w:pPr>
            <w:r>
              <w:rPr>
                <w:i/>
                <w:iCs/>
                <w:szCs w:val="20"/>
              </w:rPr>
              <w:t>—</w:t>
            </w:r>
          </w:p>
        </w:tc>
        <w:tc>
          <w:tcPr>
            <w:tcW w:w="6372" w:type="dxa"/>
            <w:shd w:val="clear" w:color="auto" w:fill="F5F5F5"/>
            <w:tcMar>
              <w:top w:w="60" w:type="dxa"/>
              <w:left w:w="80" w:type="dxa"/>
              <w:bottom w:w="60" w:type="dxa"/>
              <w:right w:w="80" w:type="dxa"/>
            </w:tcMar>
          </w:tcPr>
          <w:p w14:paraId="62211F55" w14:textId="488ED560" w:rsidR="0035360C" w:rsidRPr="00BF74F4" w:rsidRDefault="00134BAD" w:rsidP="00CF0AA7">
            <w:pPr>
              <w:pStyle w:val="CBDTableNormal"/>
              <w:rPr>
                <w:szCs w:val="20"/>
                <w:lang w:val="en-CA"/>
              </w:rPr>
            </w:pPr>
            <w:r>
              <w:rPr>
                <w:i/>
                <w:iCs/>
                <w:szCs w:val="20"/>
              </w:rPr>
              <w:t>Aucun élément du P6 évaluable à la CdP-18. Tous les éléments P6 dans le tableau 2</w:t>
            </w:r>
          </w:p>
        </w:tc>
      </w:tr>
      <w:tr w:rsidR="00432876" w:rsidRPr="002B20DF" w14:paraId="1F18BF1F" w14:textId="77777777" w:rsidTr="00BF74F4">
        <w:tc>
          <w:tcPr>
            <w:tcW w:w="13572" w:type="dxa"/>
            <w:gridSpan w:val="4"/>
            <w:tcMar>
              <w:top w:w="60" w:type="dxa"/>
              <w:left w:w="80" w:type="dxa"/>
              <w:bottom w:w="60" w:type="dxa"/>
              <w:right w:w="80" w:type="dxa"/>
            </w:tcMar>
          </w:tcPr>
          <w:p w14:paraId="5CF519B1" w14:textId="77777777" w:rsidR="00432876" w:rsidRPr="00BF74F4" w:rsidRDefault="00134BAD" w:rsidP="00CF0AA7">
            <w:pPr>
              <w:pStyle w:val="CBDTableNormal"/>
              <w:rPr>
                <w:b/>
                <w:bCs/>
                <w:szCs w:val="20"/>
                <w:lang w:val="en-CA"/>
              </w:rPr>
            </w:pPr>
            <w:r>
              <w:rPr>
                <w:b/>
                <w:bCs/>
                <w:szCs w:val="20"/>
              </w:rPr>
              <w:t>G1 - évaluation de la gouvernance</w:t>
            </w:r>
          </w:p>
        </w:tc>
      </w:tr>
      <w:tr w:rsidR="00432876" w:rsidRPr="002B20DF" w14:paraId="7A992891" w14:textId="77777777" w:rsidTr="747D46A4">
        <w:tc>
          <w:tcPr>
            <w:tcW w:w="3300" w:type="dxa"/>
            <w:shd w:val="clear" w:color="auto" w:fill="FFF2CC"/>
            <w:tcMar>
              <w:top w:w="60" w:type="dxa"/>
              <w:left w:w="80" w:type="dxa"/>
              <w:bottom w:w="60" w:type="dxa"/>
              <w:right w:w="80" w:type="dxa"/>
            </w:tcMar>
          </w:tcPr>
          <w:p w14:paraId="2B735626" w14:textId="442875A2" w:rsidR="00432876" w:rsidRPr="00BF74F4" w:rsidRDefault="00134BAD" w:rsidP="00CF0AA7">
            <w:pPr>
              <w:pStyle w:val="CBDTableNormal"/>
              <w:rPr>
                <w:szCs w:val="20"/>
                <w:lang w:val="en-CA"/>
              </w:rPr>
            </w:pPr>
            <w:r>
              <w:rPr>
                <w:szCs w:val="20"/>
              </w:rPr>
              <w:t>G1.i - Inclusivité dans la prise de décision †</w:t>
            </w:r>
          </w:p>
        </w:tc>
        <w:tc>
          <w:tcPr>
            <w:tcW w:w="1500" w:type="dxa"/>
            <w:shd w:val="clear" w:color="auto" w:fill="FFF2CC"/>
            <w:tcMar>
              <w:top w:w="60" w:type="dxa"/>
              <w:left w:w="80" w:type="dxa"/>
              <w:bottom w:w="60" w:type="dxa"/>
              <w:right w:w="80" w:type="dxa"/>
            </w:tcMar>
          </w:tcPr>
          <w:p w14:paraId="25CA3CC7" w14:textId="1465558C" w:rsidR="00432876" w:rsidRPr="00BF74F4" w:rsidRDefault="5B7DC5BB" w:rsidP="00CF0AA7">
            <w:pPr>
              <w:pStyle w:val="CBDTableNormal"/>
              <w:rPr>
                <w:szCs w:val="20"/>
                <w:lang w:val="en-CA"/>
              </w:rPr>
            </w:pPr>
            <w:r>
              <w:rPr>
                <w:szCs w:val="20"/>
              </w:rPr>
              <w:t>Provisoire (secrétariat)</w:t>
            </w:r>
          </w:p>
        </w:tc>
        <w:tc>
          <w:tcPr>
            <w:tcW w:w="2400" w:type="dxa"/>
            <w:shd w:val="clear" w:color="auto" w:fill="FFF2CC"/>
            <w:tcMar>
              <w:top w:w="60" w:type="dxa"/>
              <w:left w:w="80" w:type="dxa"/>
              <w:bottom w:w="60" w:type="dxa"/>
              <w:right w:w="80" w:type="dxa"/>
            </w:tcMar>
          </w:tcPr>
          <w:p w14:paraId="539D5501" w14:textId="55302917" w:rsidR="00432876" w:rsidRPr="00BF74F4" w:rsidRDefault="00134BAD" w:rsidP="00CF0AA7">
            <w:pPr>
              <w:pStyle w:val="CBDTableNormal"/>
              <w:rPr>
                <w:szCs w:val="20"/>
                <w:lang w:val="en-CA"/>
              </w:rPr>
            </w:pPr>
            <w:r>
              <w:rPr>
                <w:szCs w:val="20"/>
              </w:rPr>
              <w:t>Procès-verbaux des réunions du CD ; manuel d'exploitation (une fois adopté)</w:t>
            </w:r>
          </w:p>
        </w:tc>
        <w:tc>
          <w:tcPr>
            <w:tcW w:w="6372" w:type="dxa"/>
            <w:shd w:val="clear" w:color="auto" w:fill="FFF2CC"/>
            <w:tcMar>
              <w:top w:w="60" w:type="dxa"/>
              <w:left w:w="80" w:type="dxa"/>
              <w:bottom w:w="60" w:type="dxa"/>
              <w:right w:w="80" w:type="dxa"/>
            </w:tcMar>
          </w:tcPr>
          <w:p w14:paraId="66F9B9FD" w14:textId="66CF9521" w:rsidR="00432876" w:rsidRPr="00BF74F4" w:rsidRDefault="00134BAD" w:rsidP="00CF0AA7">
            <w:pPr>
              <w:pStyle w:val="CBDTableNormal"/>
              <w:rPr>
                <w:szCs w:val="20"/>
                <w:lang w:val="en-CA"/>
              </w:rPr>
            </w:pPr>
            <w:r>
              <w:rPr>
                <w:szCs w:val="20"/>
              </w:rPr>
              <w:t>Entièrement évaluable ; le manuel d'exploitation (s'il est adopté à la CdP-17) ajoute des dispositions relatives à la gouvernance de la formule d'allocation</w:t>
            </w:r>
          </w:p>
        </w:tc>
      </w:tr>
      <w:tr w:rsidR="00432876" w:rsidRPr="002B20DF" w14:paraId="3FDEC66F" w14:textId="77777777" w:rsidTr="747D46A4">
        <w:tc>
          <w:tcPr>
            <w:tcW w:w="3300" w:type="dxa"/>
            <w:shd w:val="clear" w:color="auto" w:fill="E2EFDA"/>
            <w:tcMar>
              <w:top w:w="60" w:type="dxa"/>
              <w:left w:w="80" w:type="dxa"/>
              <w:bottom w:w="60" w:type="dxa"/>
              <w:right w:w="80" w:type="dxa"/>
            </w:tcMar>
          </w:tcPr>
          <w:p w14:paraId="509035B4" w14:textId="77777777" w:rsidR="00432876" w:rsidRPr="00BF74F4" w:rsidRDefault="00134BAD" w:rsidP="00CF0AA7">
            <w:pPr>
              <w:pStyle w:val="CBDTableNormal"/>
              <w:rPr>
                <w:szCs w:val="20"/>
                <w:lang w:val="en-CA"/>
              </w:rPr>
            </w:pPr>
            <w:r>
              <w:rPr>
                <w:szCs w:val="20"/>
              </w:rPr>
              <w:t>G</w:t>
            </w:r>
            <w:proofErr w:type="gramStart"/>
            <w:r>
              <w:rPr>
                <w:szCs w:val="20"/>
              </w:rPr>
              <w:t>1.ii</w:t>
            </w:r>
            <w:proofErr w:type="gramEnd"/>
            <w:r>
              <w:rPr>
                <w:szCs w:val="20"/>
              </w:rPr>
              <w:t xml:space="preserve"> - transparence et rapidité de mise à disposition de la documentation</w:t>
            </w:r>
          </w:p>
        </w:tc>
        <w:tc>
          <w:tcPr>
            <w:tcW w:w="1500" w:type="dxa"/>
            <w:shd w:val="clear" w:color="auto" w:fill="E2EFDA"/>
            <w:tcMar>
              <w:top w:w="60" w:type="dxa"/>
              <w:left w:w="80" w:type="dxa"/>
              <w:bottom w:w="60" w:type="dxa"/>
              <w:right w:w="80" w:type="dxa"/>
            </w:tcMar>
          </w:tcPr>
          <w:p w14:paraId="7978EEB3" w14:textId="356EFCEC" w:rsidR="00432876" w:rsidRPr="00BF74F4" w:rsidRDefault="7A622C9D" w:rsidP="00090760">
            <w:pPr>
              <w:pStyle w:val="CBDTableNormal"/>
              <w:spacing w:line="259" w:lineRule="auto"/>
              <w:rPr>
                <w:szCs w:val="20"/>
                <w:lang w:val="en-CA"/>
              </w:rPr>
            </w:pPr>
            <w:r>
              <w:rPr>
                <w:szCs w:val="20"/>
              </w:rPr>
              <w:t>Provisoire (secrétariat)</w:t>
            </w:r>
          </w:p>
        </w:tc>
        <w:tc>
          <w:tcPr>
            <w:tcW w:w="2400" w:type="dxa"/>
            <w:shd w:val="clear" w:color="auto" w:fill="E2EFDA"/>
            <w:tcMar>
              <w:top w:w="60" w:type="dxa"/>
              <w:left w:w="80" w:type="dxa"/>
              <w:bottom w:w="60" w:type="dxa"/>
              <w:right w:w="80" w:type="dxa"/>
            </w:tcMar>
          </w:tcPr>
          <w:p w14:paraId="55DDC6EF" w14:textId="7DE9BE1A" w:rsidR="00432876" w:rsidRPr="00BF74F4" w:rsidRDefault="00134BAD" w:rsidP="00CF0AA7">
            <w:pPr>
              <w:pStyle w:val="CBDTableNormal"/>
              <w:rPr>
                <w:szCs w:val="20"/>
                <w:lang w:val="en-CA"/>
              </w:rPr>
            </w:pPr>
            <w:r>
              <w:rPr>
                <w:szCs w:val="20"/>
              </w:rPr>
              <w:t xml:space="preserve">Rapport périodique du secrétariat </w:t>
            </w:r>
          </w:p>
        </w:tc>
        <w:tc>
          <w:tcPr>
            <w:tcW w:w="6372" w:type="dxa"/>
            <w:shd w:val="clear" w:color="auto" w:fill="E2EFDA"/>
            <w:tcMar>
              <w:top w:w="60" w:type="dxa"/>
              <w:left w:w="80" w:type="dxa"/>
              <w:bottom w:w="60" w:type="dxa"/>
              <w:right w:w="80" w:type="dxa"/>
            </w:tcMar>
          </w:tcPr>
          <w:p w14:paraId="502C658E" w14:textId="77777777" w:rsidR="00432876" w:rsidRPr="00BF74F4" w:rsidRDefault="00134BAD" w:rsidP="00CF0AA7">
            <w:pPr>
              <w:pStyle w:val="CBDTableNormal"/>
              <w:rPr>
                <w:szCs w:val="20"/>
                <w:lang w:val="en-CA"/>
              </w:rPr>
            </w:pPr>
            <w:r>
              <w:rPr>
                <w:szCs w:val="20"/>
              </w:rPr>
              <w:t>Entièrement évaluable</w:t>
            </w:r>
          </w:p>
        </w:tc>
      </w:tr>
      <w:tr w:rsidR="00432876" w:rsidRPr="002B20DF" w14:paraId="7AA41459" w14:textId="77777777" w:rsidTr="747D46A4">
        <w:tc>
          <w:tcPr>
            <w:tcW w:w="3300" w:type="dxa"/>
            <w:shd w:val="clear" w:color="auto" w:fill="FFF2CC"/>
            <w:tcMar>
              <w:top w:w="60" w:type="dxa"/>
              <w:left w:w="80" w:type="dxa"/>
              <w:bottom w:w="60" w:type="dxa"/>
              <w:right w:w="80" w:type="dxa"/>
            </w:tcMar>
          </w:tcPr>
          <w:p w14:paraId="522B2E30" w14:textId="0CC012ED" w:rsidR="00432876" w:rsidRPr="00BF74F4" w:rsidRDefault="00134BAD" w:rsidP="00CF0AA7">
            <w:pPr>
              <w:pStyle w:val="CBDTableNormal"/>
              <w:rPr>
                <w:szCs w:val="20"/>
                <w:lang w:val="en-CA"/>
              </w:rPr>
            </w:pPr>
            <w:r>
              <w:rPr>
                <w:szCs w:val="20"/>
              </w:rPr>
              <w:t>G1.iii - qualité de la réponse de gestion †</w:t>
            </w:r>
          </w:p>
        </w:tc>
        <w:tc>
          <w:tcPr>
            <w:tcW w:w="1500" w:type="dxa"/>
            <w:shd w:val="clear" w:color="auto" w:fill="FFF2CC"/>
            <w:tcMar>
              <w:top w:w="60" w:type="dxa"/>
              <w:left w:w="80" w:type="dxa"/>
              <w:bottom w:w="60" w:type="dxa"/>
              <w:right w:w="80" w:type="dxa"/>
            </w:tcMar>
          </w:tcPr>
          <w:p w14:paraId="3B7EE760" w14:textId="77777777" w:rsidR="00432876" w:rsidRPr="00BF74F4" w:rsidRDefault="00134BAD" w:rsidP="00CF0AA7">
            <w:pPr>
              <w:pStyle w:val="CBDTableNormal"/>
              <w:rPr>
                <w:szCs w:val="20"/>
                <w:lang w:val="en-CA"/>
              </w:rPr>
            </w:pPr>
            <w:r>
              <w:rPr>
                <w:szCs w:val="20"/>
              </w:rPr>
              <w:t>Existant (CD)</w:t>
            </w:r>
          </w:p>
        </w:tc>
        <w:tc>
          <w:tcPr>
            <w:tcW w:w="2400" w:type="dxa"/>
            <w:shd w:val="clear" w:color="auto" w:fill="FFF2CC"/>
            <w:tcMar>
              <w:top w:w="60" w:type="dxa"/>
              <w:left w:w="80" w:type="dxa"/>
              <w:bottom w:w="60" w:type="dxa"/>
              <w:right w:w="80" w:type="dxa"/>
            </w:tcMar>
          </w:tcPr>
          <w:p w14:paraId="5C021D51" w14:textId="3F906FD4" w:rsidR="00432876" w:rsidRPr="00BF74F4" w:rsidRDefault="00134BAD" w:rsidP="00CF0AA7">
            <w:pPr>
              <w:pStyle w:val="CBDTableNormal"/>
              <w:rPr>
                <w:szCs w:val="20"/>
                <w:lang w:val="en-CA"/>
              </w:rPr>
            </w:pPr>
            <w:r>
              <w:rPr>
                <w:szCs w:val="20"/>
              </w:rPr>
              <w:t>Réponse de la direction du CD ; manuel d'exploitation (une fois adopté)</w:t>
            </w:r>
          </w:p>
        </w:tc>
        <w:tc>
          <w:tcPr>
            <w:tcW w:w="6372" w:type="dxa"/>
            <w:shd w:val="clear" w:color="auto" w:fill="FFF2CC"/>
            <w:tcMar>
              <w:top w:w="60" w:type="dxa"/>
              <w:left w:w="80" w:type="dxa"/>
              <w:bottom w:w="60" w:type="dxa"/>
              <w:right w:w="80" w:type="dxa"/>
            </w:tcMar>
          </w:tcPr>
          <w:p w14:paraId="308047F1" w14:textId="72097491" w:rsidR="00432876" w:rsidRPr="00BF74F4" w:rsidRDefault="00134BAD" w:rsidP="00CF0AA7">
            <w:pPr>
              <w:pStyle w:val="CBDTableNormal"/>
              <w:rPr>
                <w:szCs w:val="20"/>
                <w:lang w:val="en-CA"/>
              </w:rPr>
            </w:pPr>
            <w:r>
              <w:rPr>
                <w:szCs w:val="20"/>
              </w:rPr>
              <w:t>Entièrement évaluable à partir de la CdP-18 ; le manuel d'exploitation (s'il est adopté à la CdP-17) ajoute des dispositions relatives à la gouvernance des allocations</w:t>
            </w:r>
          </w:p>
        </w:tc>
      </w:tr>
      <w:tr w:rsidR="00432876" w:rsidRPr="002B20DF" w14:paraId="24B23344" w14:textId="77777777" w:rsidTr="747D46A4">
        <w:tc>
          <w:tcPr>
            <w:tcW w:w="3300" w:type="dxa"/>
            <w:shd w:val="clear" w:color="auto" w:fill="E2EFDA"/>
            <w:tcMar>
              <w:top w:w="60" w:type="dxa"/>
              <w:left w:w="80" w:type="dxa"/>
              <w:bottom w:w="60" w:type="dxa"/>
              <w:right w:w="80" w:type="dxa"/>
            </w:tcMar>
          </w:tcPr>
          <w:p w14:paraId="1AEBDB63" w14:textId="77777777" w:rsidR="00432876" w:rsidRPr="00BF74F4" w:rsidRDefault="00134BAD" w:rsidP="00CF0AA7">
            <w:pPr>
              <w:pStyle w:val="CBDTableNormal"/>
              <w:rPr>
                <w:szCs w:val="20"/>
                <w:lang w:val="en-CA"/>
              </w:rPr>
            </w:pPr>
            <w:r>
              <w:rPr>
                <w:szCs w:val="20"/>
              </w:rPr>
              <w:t>G</w:t>
            </w:r>
            <w:proofErr w:type="gramStart"/>
            <w:r>
              <w:rPr>
                <w:szCs w:val="20"/>
              </w:rPr>
              <w:t>1.iv</w:t>
            </w:r>
            <w:proofErr w:type="gramEnd"/>
            <w:r>
              <w:rPr>
                <w:szCs w:val="20"/>
              </w:rPr>
              <w:t xml:space="preserve"> - cohérence institutionnelle (CD / secrétariat du Fonds / MPTFO)</w:t>
            </w:r>
          </w:p>
        </w:tc>
        <w:tc>
          <w:tcPr>
            <w:tcW w:w="1500" w:type="dxa"/>
            <w:shd w:val="clear" w:color="auto" w:fill="E2EFDA"/>
            <w:tcMar>
              <w:top w:w="60" w:type="dxa"/>
              <w:left w:w="80" w:type="dxa"/>
              <w:bottom w:w="60" w:type="dxa"/>
              <w:right w:w="80" w:type="dxa"/>
            </w:tcMar>
          </w:tcPr>
          <w:p w14:paraId="5FC56D4A" w14:textId="77777777" w:rsidR="00432876" w:rsidRPr="00BF74F4" w:rsidRDefault="00134BAD" w:rsidP="00CF0AA7">
            <w:pPr>
              <w:pStyle w:val="CBDTableNormal"/>
              <w:rPr>
                <w:szCs w:val="20"/>
                <w:lang w:val="en-CA"/>
              </w:rPr>
            </w:pPr>
            <w:r>
              <w:rPr>
                <w:szCs w:val="20"/>
              </w:rPr>
              <w:t>Existant (secrétariat)</w:t>
            </w:r>
          </w:p>
        </w:tc>
        <w:tc>
          <w:tcPr>
            <w:tcW w:w="2400" w:type="dxa"/>
            <w:shd w:val="clear" w:color="auto" w:fill="E2EFDA"/>
            <w:tcMar>
              <w:top w:w="60" w:type="dxa"/>
              <w:left w:w="80" w:type="dxa"/>
              <w:bottom w:w="60" w:type="dxa"/>
              <w:right w:w="80" w:type="dxa"/>
            </w:tcMar>
          </w:tcPr>
          <w:p w14:paraId="1346E0F8" w14:textId="0B2ED985" w:rsidR="00432876" w:rsidRPr="00BF74F4" w:rsidRDefault="00134BAD" w:rsidP="00CF0AA7">
            <w:pPr>
              <w:pStyle w:val="CBDTableNormal"/>
              <w:rPr>
                <w:szCs w:val="20"/>
                <w:lang w:val="en-CA"/>
              </w:rPr>
            </w:pPr>
            <w:r>
              <w:rPr>
                <w:szCs w:val="20"/>
              </w:rPr>
              <w:t xml:space="preserve">Rapport périodique du secrétariat </w:t>
            </w:r>
          </w:p>
        </w:tc>
        <w:tc>
          <w:tcPr>
            <w:tcW w:w="6372" w:type="dxa"/>
            <w:shd w:val="clear" w:color="auto" w:fill="E2EFDA"/>
            <w:tcMar>
              <w:top w:w="60" w:type="dxa"/>
              <w:left w:w="80" w:type="dxa"/>
              <w:bottom w:w="60" w:type="dxa"/>
              <w:right w:w="80" w:type="dxa"/>
            </w:tcMar>
          </w:tcPr>
          <w:p w14:paraId="68802A39" w14:textId="77777777" w:rsidR="00432876" w:rsidRPr="00BF74F4" w:rsidRDefault="00134BAD" w:rsidP="00CF0AA7">
            <w:pPr>
              <w:pStyle w:val="CBDTableNormal"/>
              <w:rPr>
                <w:szCs w:val="20"/>
                <w:lang w:val="en-CA"/>
              </w:rPr>
            </w:pPr>
            <w:r>
              <w:rPr>
                <w:szCs w:val="20"/>
              </w:rPr>
              <w:t>Entièrement évaluable</w:t>
            </w:r>
          </w:p>
        </w:tc>
      </w:tr>
      <w:tr w:rsidR="00432876" w:rsidRPr="002B20DF" w14:paraId="3113D250" w14:textId="77777777" w:rsidTr="747D46A4">
        <w:tc>
          <w:tcPr>
            <w:tcW w:w="3300" w:type="dxa"/>
            <w:shd w:val="clear" w:color="auto" w:fill="E2EFDA"/>
            <w:tcMar>
              <w:top w:w="60" w:type="dxa"/>
              <w:left w:w="80" w:type="dxa"/>
              <w:bottom w:w="60" w:type="dxa"/>
              <w:right w:w="80" w:type="dxa"/>
            </w:tcMar>
          </w:tcPr>
          <w:p w14:paraId="1FFCC621" w14:textId="77777777" w:rsidR="00432876" w:rsidRPr="00BF74F4" w:rsidRDefault="00134BAD" w:rsidP="00CF0AA7">
            <w:pPr>
              <w:pStyle w:val="CBDTableNormal"/>
              <w:rPr>
                <w:szCs w:val="20"/>
                <w:lang w:val="en-CA"/>
              </w:rPr>
            </w:pPr>
            <w:r>
              <w:rPr>
                <w:szCs w:val="20"/>
              </w:rPr>
              <w:t>G1.v - Intégrité fiduciaire et financière</w:t>
            </w:r>
          </w:p>
        </w:tc>
        <w:tc>
          <w:tcPr>
            <w:tcW w:w="1500" w:type="dxa"/>
            <w:shd w:val="clear" w:color="auto" w:fill="E2EFDA"/>
            <w:tcMar>
              <w:top w:w="60" w:type="dxa"/>
              <w:left w:w="80" w:type="dxa"/>
              <w:bottom w:w="60" w:type="dxa"/>
              <w:right w:w="80" w:type="dxa"/>
            </w:tcMar>
          </w:tcPr>
          <w:p w14:paraId="645FB33A" w14:textId="77777777" w:rsidR="00432876" w:rsidRPr="00BF74F4" w:rsidRDefault="00134BAD" w:rsidP="00CF0AA7">
            <w:pPr>
              <w:pStyle w:val="CBDTableNormal"/>
              <w:rPr>
                <w:szCs w:val="20"/>
                <w:lang w:val="en-CA"/>
              </w:rPr>
            </w:pPr>
            <w:r>
              <w:rPr>
                <w:szCs w:val="20"/>
              </w:rPr>
              <w:t>Existant (MPTFO)</w:t>
            </w:r>
          </w:p>
        </w:tc>
        <w:tc>
          <w:tcPr>
            <w:tcW w:w="2400" w:type="dxa"/>
            <w:shd w:val="clear" w:color="auto" w:fill="E2EFDA"/>
            <w:tcMar>
              <w:top w:w="60" w:type="dxa"/>
              <w:left w:w="80" w:type="dxa"/>
              <w:bottom w:w="60" w:type="dxa"/>
              <w:right w:w="80" w:type="dxa"/>
            </w:tcMar>
          </w:tcPr>
          <w:p w14:paraId="385D342D" w14:textId="77777777" w:rsidR="00432876" w:rsidRPr="00BF74F4" w:rsidRDefault="00134BAD" w:rsidP="00CF0AA7">
            <w:pPr>
              <w:pStyle w:val="CBDTableNormal"/>
              <w:rPr>
                <w:szCs w:val="20"/>
                <w:lang w:val="en-CA"/>
              </w:rPr>
            </w:pPr>
            <w:r>
              <w:rPr>
                <w:szCs w:val="20"/>
              </w:rPr>
              <w:t>Rapport annuel du MTPFO ; processus du MTPFO</w:t>
            </w:r>
          </w:p>
        </w:tc>
        <w:tc>
          <w:tcPr>
            <w:tcW w:w="6372" w:type="dxa"/>
            <w:shd w:val="clear" w:color="auto" w:fill="E2EFDA"/>
            <w:tcMar>
              <w:top w:w="60" w:type="dxa"/>
              <w:left w:w="80" w:type="dxa"/>
              <w:bottom w:w="60" w:type="dxa"/>
              <w:right w:w="80" w:type="dxa"/>
            </w:tcMar>
          </w:tcPr>
          <w:p w14:paraId="2A4C9498" w14:textId="77777777" w:rsidR="00432876" w:rsidRPr="00BF74F4" w:rsidRDefault="00134BAD" w:rsidP="00CF0AA7">
            <w:pPr>
              <w:pStyle w:val="CBDTableNormal"/>
              <w:rPr>
                <w:szCs w:val="20"/>
                <w:lang w:val="en-CA"/>
              </w:rPr>
            </w:pPr>
            <w:r>
              <w:rPr>
                <w:szCs w:val="20"/>
              </w:rPr>
              <w:t>Entièrement évaluable</w:t>
            </w:r>
          </w:p>
        </w:tc>
      </w:tr>
      <w:tr w:rsidR="00432876" w:rsidRPr="002B20DF" w14:paraId="7819007E" w14:textId="77777777" w:rsidTr="747D46A4">
        <w:tc>
          <w:tcPr>
            <w:tcW w:w="3300" w:type="dxa"/>
            <w:shd w:val="clear" w:color="auto" w:fill="FFF2CC"/>
            <w:tcMar>
              <w:top w:w="60" w:type="dxa"/>
              <w:left w:w="80" w:type="dxa"/>
              <w:bottom w:w="60" w:type="dxa"/>
              <w:right w:w="80" w:type="dxa"/>
            </w:tcMar>
          </w:tcPr>
          <w:p w14:paraId="1B4374BB" w14:textId="6A4B1752" w:rsidR="00432876" w:rsidRPr="00BF74F4" w:rsidRDefault="00134BAD" w:rsidP="00CF0AA7">
            <w:pPr>
              <w:pStyle w:val="CBDTableNormal"/>
              <w:rPr>
                <w:szCs w:val="20"/>
                <w:lang w:val="en-CA"/>
              </w:rPr>
            </w:pPr>
            <w:r>
              <w:rPr>
                <w:szCs w:val="20"/>
              </w:rPr>
              <w:t>G1.vi - état d'avancement de la mise en place de la gouvernance (élément clé le plus important) †</w:t>
            </w:r>
          </w:p>
        </w:tc>
        <w:tc>
          <w:tcPr>
            <w:tcW w:w="1500" w:type="dxa"/>
            <w:shd w:val="clear" w:color="auto" w:fill="FFF2CC"/>
            <w:tcMar>
              <w:top w:w="60" w:type="dxa"/>
              <w:left w:w="80" w:type="dxa"/>
              <w:bottom w:w="60" w:type="dxa"/>
              <w:right w:w="80" w:type="dxa"/>
            </w:tcMar>
          </w:tcPr>
          <w:p w14:paraId="264F4953" w14:textId="77777777" w:rsidR="00432876" w:rsidRPr="00BF74F4" w:rsidRDefault="00134BAD" w:rsidP="00CF0AA7">
            <w:pPr>
              <w:pStyle w:val="CBDTableNormal"/>
              <w:rPr>
                <w:szCs w:val="20"/>
                <w:lang w:val="en-CA"/>
              </w:rPr>
            </w:pPr>
            <w:r>
              <w:rPr>
                <w:szCs w:val="20"/>
              </w:rPr>
              <w:t>Existant (secrétariat)</w:t>
            </w:r>
          </w:p>
        </w:tc>
        <w:tc>
          <w:tcPr>
            <w:tcW w:w="2400" w:type="dxa"/>
            <w:shd w:val="clear" w:color="auto" w:fill="FFF2CC"/>
            <w:tcMar>
              <w:top w:w="60" w:type="dxa"/>
              <w:left w:w="80" w:type="dxa"/>
              <w:bottom w:w="60" w:type="dxa"/>
              <w:right w:w="80" w:type="dxa"/>
            </w:tcMar>
          </w:tcPr>
          <w:p w14:paraId="3BA7A7CD" w14:textId="77777777" w:rsidR="00432876" w:rsidRPr="00BF74F4" w:rsidRDefault="00134BAD" w:rsidP="00CF0AA7">
            <w:pPr>
              <w:pStyle w:val="CBDTableNormal"/>
              <w:rPr>
                <w:szCs w:val="20"/>
                <w:lang w:val="en-CA"/>
              </w:rPr>
            </w:pPr>
            <w:r>
              <w:rPr>
                <w:szCs w:val="20"/>
              </w:rPr>
              <w:t>Procès-verbaux des réunions du CD ; rapports annuels du Fonds de Cali ; manuel d'exploitation (une fois adopté)</w:t>
            </w:r>
          </w:p>
        </w:tc>
        <w:tc>
          <w:tcPr>
            <w:tcW w:w="6372" w:type="dxa"/>
            <w:shd w:val="clear" w:color="auto" w:fill="FFF2CC"/>
            <w:tcMar>
              <w:top w:w="60" w:type="dxa"/>
              <w:left w:w="80" w:type="dxa"/>
              <w:bottom w:w="60" w:type="dxa"/>
              <w:right w:w="80" w:type="dxa"/>
            </w:tcMar>
          </w:tcPr>
          <w:p w14:paraId="58501760" w14:textId="2F7803E7" w:rsidR="00432876" w:rsidRPr="00BF74F4" w:rsidRDefault="00134BAD" w:rsidP="00CF0AA7">
            <w:pPr>
              <w:pStyle w:val="CBDTableNormal"/>
              <w:rPr>
                <w:szCs w:val="20"/>
                <w:lang w:val="en-CA"/>
              </w:rPr>
            </w:pPr>
            <w:r>
              <w:rPr>
                <w:szCs w:val="20"/>
              </w:rPr>
              <w:t>Entièrement évaluable ; si le manuel d'exploitation est adopté à la CdP-17, dispositif de gouvernance entièrement évaluable</w:t>
            </w:r>
          </w:p>
        </w:tc>
      </w:tr>
      <w:tr w:rsidR="00432876" w:rsidRPr="002B20DF" w14:paraId="6715CD6B" w14:textId="77777777" w:rsidTr="00BF74F4">
        <w:tc>
          <w:tcPr>
            <w:tcW w:w="13572" w:type="dxa"/>
            <w:gridSpan w:val="4"/>
            <w:tcMar>
              <w:top w:w="60" w:type="dxa"/>
              <w:left w:w="80" w:type="dxa"/>
              <w:bottom w:w="60" w:type="dxa"/>
              <w:right w:w="80" w:type="dxa"/>
            </w:tcMar>
          </w:tcPr>
          <w:p w14:paraId="74412C5F" w14:textId="77777777" w:rsidR="00432876" w:rsidRPr="00BF74F4" w:rsidRDefault="00134BAD" w:rsidP="00CF0AA7">
            <w:pPr>
              <w:pStyle w:val="CBDTableNormal"/>
              <w:rPr>
                <w:b/>
                <w:bCs/>
                <w:szCs w:val="20"/>
                <w:lang w:val="en-CA"/>
              </w:rPr>
            </w:pPr>
            <w:r>
              <w:rPr>
                <w:b/>
                <w:bCs/>
                <w:szCs w:val="20"/>
              </w:rPr>
              <w:t>CF1–CF5 - diagnostic des conditions favorables (synthèse transversale)</w:t>
            </w:r>
          </w:p>
        </w:tc>
      </w:tr>
      <w:tr w:rsidR="00432876" w:rsidRPr="002B20DF" w14:paraId="62D98F40" w14:textId="77777777" w:rsidTr="747D46A4">
        <w:tc>
          <w:tcPr>
            <w:tcW w:w="3300" w:type="dxa"/>
            <w:shd w:val="clear" w:color="auto" w:fill="F5F5F5"/>
            <w:tcMar>
              <w:top w:w="60" w:type="dxa"/>
              <w:left w:w="80" w:type="dxa"/>
              <w:bottom w:w="60" w:type="dxa"/>
              <w:right w:w="80" w:type="dxa"/>
            </w:tcMar>
          </w:tcPr>
          <w:p w14:paraId="7FEC9E18" w14:textId="77777777" w:rsidR="00432876" w:rsidRPr="00BF74F4" w:rsidRDefault="00134BAD" w:rsidP="00CF0AA7">
            <w:pPr>
              <w:pStyle w:val="CBDTableNormal"/>
              <w:rPr>
                <w:szCs w:val="20"/>
                <w:lang w:val="en-CA"/>
              </w:rPr>
            </w:pPr>
            <w:r>
              <w:rPr>
                <w:szCs w:val="20"/>
              </w:rPr>
              <w:t>CF1 - clarté sectorielle (voir P2 ci-dessus)</w:t>
            </w:r>
          </w:p>
        </w:tc>
        <w:tc>
          <w:tcPr>
            <w:tcW w:w="1500" w:type="dxa"/>
            <w:shd w:val="clear" w:color="auto" w:fill="F5F5F5"/>
            <w:tcMar>
              <w:top w:w="60" w:type="dxa"/>
              <w:left w:w="80" w:type="dxa"/>
              <w:bottom w:w="60" w:type="dxa"/>
              <w:right w:w="80" w:type="dxa"/>
            </w:tcMar>
          </w:tcPr>
          <w:p w14:paraId="1C7E5A89" w14:textId="77777777" w:rsidR="00432876" w:rsidRPr="00BF74F4" w:rsidRDefault="00134BAD" w:rsidP="00CF0AA7">
            <w:pPr>
              <w:pStyle w:val="CBDTableNormal"/>
              <w:rPr>
                <w:szCs w:val="20"/>
                <w:lang w:val="en-CA"/>
              </w:rPr>
            </w:pPr>
            <w:r>
              <w:rPr>
                <w:szCs w:val="20"/>
              </w:rPr>
              <w:t>À développer (enquête)</w:t>
            </w:r>
          </w:p>
        </w:tc>
        <w:tc>
          <w:tcPr>
            <w:tcW w:w="2400" w:type="dxa"/>
            <w:shd w:val="clear" w:color="auto" w:fill="F5F5F5"/>
            <w:tcMar>
              <w:top w:w="60" w:type="dxa"/>
              <w:left w:w="80" w:type="dxa"/>
              <w:bottom w:w="60" w:type="dxa"/>
              <w:right w:w="80" w:type="dxa"/>
            </w:tcMar>
          </w:tcPr>
          <w:p w14:paraId="60634ABA" w14:textId="1F5B705A" w:rsidR="00432876" w:rsidRPr="00BF74F4" w:rsidRDefault="00134BAD" w:rsidP="00CF0AA7">
            <w:pPr>
              <w:pStyle w:val="CBDTableNormal"/>
              <w:rPr>
                <w:szCs w:val="20"/>
                <w:lang w:val="en-CA"/>
              </w:rPr>
            </w:pPr>
            <w:r>
              <w:rPr>
                <w:szCs w:val="20"/>
              </w:rPr>
              <w:t xml:space="preserve">Enquête auprès des contributeurs et des parties prenantes </w:t>
            </w:r>
          </w:p>
        </w:tc>
        <w:tc>
          <w:tcPr>
            <w:tcW w:w="6372" w:type="dxa"/>
            <w:shd w:val="clear" w:color="auto" w:fill="F5F5F5"/>
            <w:tcMar>
              <w:top w:w="60" w:type="dxa"/>
              <w:left w:w="80" w:type="dxa"/>
              <w:bottom w:w="60" w:type="dxa"/>
              <w:right w:w="80" w:type="dxa"/>
            </w:tcMar>
          </w:tcPr>
          <w:p w14:paraId="700DE031" w14:textId="77777777" w:rsidR="00432876" w:rsidRPr="00BF74F4" w:rsidRDefault="00134BAD" w:rsidP="00CF0AA7">
            <w:pPr>
              <w:pStyle w:val="CBDTableNormal"/>
              <w:rPr>
                <w:szCs w:val="20"/>
                <w:lang w:val="en-CA"/>
              </w:rPr>
            </w:pPr>
            <w:r>
              <w:rPr>
                <w:szCs w:val="20"/>
              </w:rPr>
              <w:t>Voir P2 ci-dessus †</w:t>
            </w:r>
          </w:p>
        </w:tc>
      </w:tr>
      <w:tr w:rsidR="00432876" w:rsidRPr="002B20DF" w14:paraId="46B7AB56" w14:textId="77777777" w:rsidTr="747D46A4">
        <w:tc>
          <w:tcPr>
            <w:tcW w:w="3300" w:type="dxa"/>
            <w:shd w:val="clear" w:color="auto" w:fill="F5F5F5"/>
            <w:tcMar>
              <w:top w:w="60" w:type="dxa"/>
              <w:left w:w="80" w:type="dxa"/>
              <w:bottom w:w="60" w:type="dxa"/>
              <w:right w:w="80" w:type="dxa"/>
            </w:tcMar>
          </w:tcPr>
          <w:p w14:paraId="3C39821D" w14:textId="77777777" w:rsidR="00432876" w:rsidRPr="00BF74F4" w:rsidRDefault="00134BAD" w:rsidP="00CF0AA7">
            <w:pPr>
              <w:pStyle w:val="CBDTableNormal"/>
              <w:rPr>
                <w:szCs w:val="20"/>
                <w:lang w:val="en-CA"/>
              </w:rPr>
            </w:pPr>
            <w:r>
              <w:rPr>
                <w:szCs w:val="20"/>
              </w:rPr>
              <w:lastRenderedPageBreak/>
              <w:t>CF2 - adéquation avec l'analyse de rentabilité (voir P2 ci-dessus)</w:t>
            </w:r>
          </w:p>
        </w:tc>
        <w:tc>
          <w:tcPr>
            <w:tcW w:w="1500" w:type="dxa"/>
            <w:shd w:val="clear" w:color="auto" w:fill="F5F5F5"/>
            <w:tcMar>
              <w:top w:w="60" w:type="dxa"/>
              <w:left w:w="80" w:type="dxa"/>
              <w:bottom w:w="60" w:type="dxa"/>
              <w:right w:w="80" w:type="dxa"/>
            </w:tcMar>
          </w:tcPr>
          <w:p w14:paraId="58009EAF" w14:textId="77777777" w:rsidR="00432876" w:rsidRPr="00BF74F4" w:rsidRDefault="00134BAD" w:rsidP="00CF0AA7">
            <w:pPr>
              <w:pStyle w:val="CBDTableNormal"/>
              <w:rPr>
                <w:szCs w:val="20"/>
                <w:lang w:val="en-CA"/>
              </w:rPr>
            </w:pPr>
            <w:r>
              <w:rPr>
                <w:szCs w:val="20"/>
              </w:rPr>
              <w:t>À développer (enquête)</w:t>
            </w:r>
          </w:p>
        </w:tc>
        <w:tc>
          <w:tcPr>
            <w:tcW w:w="2400" w:type="dxa"/>
            <w:shd w:val="clear" w:color="auto" w:fill="F5F5F5"/>
            <w:tcMar>
              <w:top w:w="60" w:type="dxa"/>
              <w:left w:w="80" w:type="dxa"/>
              <w:bottom w:w="60" w:type="dxa"/>
              <w:right w:w="80" w:type="dxa"/>
            </w:tcMar>
          </w:tcPr>
          <w:p w14:paraId="7B23F0BD" w14:textId="11F1E68B" w:rsidR="00432876" w:rsidRPr="00BF74F4" w:rsidRDefault="00134BAD" w:rsidP="00CF0AA7">
            <w:pPr>
              <w:pStyle w:val="CBDTableNormal"/>
              <w:rPr>
                <w:szCs w:val="20"/>
                <w:lang w:val="en-CA"/>
              </w:rPr>
            </w:pPr>
            <w:r>
              <w:rPr>
                <w:szCs w:val="20"/>
              </w:rPr>
              <w:t xml:space="preserve">Enquête auprès des contributeurs et des parties prenantes </w:t>
            </w:r>
          </w:p>
        </w:tc>
        <w:tc>
          <w:tcPr>
            <w:tcW w:w="6372" w:type="dxa"/>
            <w:shd w:val="clear" w:color="auto" w:fill="F5F5F5"/>
            <w:tcMar>
              <w:top w:w="60" w:type="dxa"/>
              <w:left w:w="80" w:type="dxa"/>
              <w:bottom w:w="60" w:type="dxa"/>
              <w:right w:w="80" w:type="dxa"/>
            </w:tcMar>
          </w:tcPr>
          <w:p w14:paraId="67006F3A" w14:textId="77777777" w:rsidR="00432876" w:rsidRPr="00BF74F4" w:rsidRDefault="00134BAD" w:rsidP="00CF0AA7">
            <w:pPr>
              <w:pStyle w:val="CBDTableNormal"/>
              <w:rPr>
                <w:szCs w:val="20"/>
                <w:lang w:val="en-CA"/>
              </w:rPr>
            </w:pPr>
            <w:r>
              <w:rPr>
                <w:szCs w:val="20"/>
              </w:rPr>
              <w:t>Voir P2 ci-dessus †</w:t>
            </w:r>
          </w:p>
        </w:tc>
      </w:tr>
      <w:tr w:rsidR="00432876" w:rsidRPr="002B20DF" w14:paraId="42152417" w14:textId="77777777" w:rsidTr="747D46A4">
        <w:tc>
          <w:tcPr>
            <w:tcW w:w="3300" w:type="dxa"/>
            <w:shd w:val="clear" w:color="auto" w:fill="F5F5F5"/>
            <w:tcMar>
              <w:top w:w="60" w:type="dxa"/>
              <w:left w:w="80" w:type="dxa"/>
              <w:bottom w:w="60" w:type="dxa"/>
              <w:right w:w="80" w:type="dxa"/>
            </w:tcMar>
          </w:tcPr>
          <w:p w14:paraId="29C7F3C3" w14:textId="203C1FEA" w:rsidR="00432876" w:rsidRPr="00BF74F4" w:rsidRDefault="00134BAD" w:rsidP="00CF0AA7">
            <w:pPr>
              <w:pStyle w:val="CBDTableNormal"/>
              <w:rPr>
                <w:szCs w:val="20"/>
                <w:lang w:val="en-CA"/>
              </w:rPr>
            </w:pPr>
            <w:r>
              <w:rPr>
                <w:szCs w:val="20"/>
              </w:rPr>
              <w:t>CF3 - sécurité juridique (voir P4 ci-dessus et le tableau 2)</w:t>
            </w:r>
          </w:p>
        </w:tc>
        <w:tc>
          <w:tcPr>
            <w:tcW w:w="1500" w:type="dxa"/>
            <w:shd w:val="clear" w:color="auto" w:fill="F5F5F5"/>
            <w:tcMar>
              <w:top w:w="60" w:type="dxa"/>
              <w:left w:w="80" w:type="dxa"/>
              <w:bottom w:w="60" w:type="dxa"/>
              <w:right w:w="80" w:type="dxa"/>
            </w:tcMar>
          </w:tcPr>
          <w:p w14:paraId="5DB02D24" w14:textId="035D4157" w:rsidR="00432876" w:rsidRPr="00BF74F4" w:rsidRDefault="00134BAD" w:rsidP="00CF0AA7">
            <w:pPr>
              <w:pStyle w:val="CBDTableNormal"/>
              <w:rPr>
                <w:szCs w:val="20"/>
                <w:lang w:val="en-CA"/>
              </w:rPr>
            </w:pPr>
            <w:r>
              <w:rPr>
                <w:szCs w:val="20"/>
              </w:rPr>
              <w:t>Voir P4 / Tableau 2</w:t>
            </w:r>
          </w:p>
        </w:tc>
        <w:tc>
          <w:tcPr>
            <w:tcW w:w="2400" w:type="dxa"/>
            <w:shd w:val="clear" w:color="auto" w:fill="F5F5F5"/>
            <w:tcMar>
              <w:top w:w="60" w:type="dxa"/>
              <w:left w:w="80" w:type="dxa"/>
              <w:bottom w:w="60" w:type="dxa"/>
              <w:right w:w="80" w:type="dxa"/>
            </w:tcMar>
          </w:tcPr>
          <w:p w14:paraId="372513BE" w14:textId="3EA76C17" w:rsidR="00432876" w:rsidRPr="00BF74F4" w:rsidRDefault="00134BAD" w:rsidP="00CF0AA7">
            <w:pPr>
              <w:pStyle w:val="CBDTableNormal"/>
              <w:rPr>
                <w:szCs w:val="20"/>
                <w:lang w:val="en-CA"/>
              </w:rPr>
            </w:pPr>
            <w:r>
              <w:rPr>
                <w:szCs w:val="20"/>
              </w:rPr>
              <w:t>Voir P4 / tableau 2</w:t>
            </w:r>
          </w:p>
        </w:tc>
        <w:tc>
          <w:tcPr>
            <w:tcW w:w="6372" w:type="dxa"/>
            <w:shd w:val="clear" w:color="auto" w:fill="F5F5F5"/>
            <w:tcMar>
              <w:top w:w="60" w:type="dxa"/>
              <w:left w:w="80" w:type="dxa"/>
              <w:bottom w:w="60" w:type="dxa"/>
              <w:right w:w="80" w:type="dxa"/>
            </w:tcMar>
          </w:tcPr>
          <w:p w14:paraId="466023C2" w14:textId="3ACE1F77" w:rsidR="00432876" w:rsidRPr="00BF74F4" w:rsidRDefault="00134BAD" w:rsidP="00CF0AA7">
            <w:pPr>
              <w:pStyle w:val="CBDTableNormal"/>
              <w:rPr>
                <w:szCs w:val="20"/>
                <w:lang w:val="en-CA"/>
              </w:rPr>
            </w:pPr>
            <w:r>
              <w:rPr>
                <w:szCs w:val="20"/>
              </w:rPr>
              <w:t>CF3 a) voir P4 ci-dessus ; CF3 </w:t>
            </w:r>
            <w:proofErr w:type="gramStart"/>
            <w:r>
              <w:rPr>
                <w:szCs w:val="20"/>
              </w:rPr>
              <w:t>b)/</w:t>
            </w:r>
            <w:proofErr w:type="gramEnd"/>
            <w:r>
              <w:rPr>
                <w:szCs w:val="20"/>
              </w:rPr>
              <w:t> c) voir tableau 2</w:t>
            </w:r>
          </w:p>
        </w:tc>
      </w:tr>
      <w:tr w:rsidR="00432876" w:rsidRPr="002B20DF" w14:paraId="25812CBB" w14:textId="77777777" w:rsidTr="747D46A4">
        <w:tc>
          <w:tcPr>
            <w:tcW w:w="3300" w:type="dxa"/>
            <w:shd w:val="clear" w:color="auto" w:fill="F5F5F5"/>
            <w:tcMar>
              <w:top w:w="60" w:type="dxa"/>
              <w:left w:w="80" w:type="dxa"/>
              <w:bottom w:w="60" w:type="dxa"/>
              <w:right w:w="80" w:type="dxa"/>
            </w:tcMar>
          </w:tcPr>
          <w:p w14:paraId="272F5E02" w14:textId="1E9ACCFE" w:rsidR="00432876" w:rsidRPr="00BF74F4" w:rsidRDefault="00134BAD" w:rsidP="00CF0AA7">
            <w:pPr>
              <w:pStyle w:val="CBDTableNormal"/>
              <w:rPr>
                <w:szCs w:val="20"/>
                <w:lang w:val="en-CA"/>
              </w:rPr>
            </w:pPr>
            <w:r>
              <w:rPr>
                <w:szCs w:val="20"/>
              </w:rPr>
              <w:t>CF4 - état de préparation institutionnelle des peuples autochtones et des communautés locales (voir tableau 2)</w:t>
            </w:r>
          </w:p>
        </w:tc>
        <w:tc>
          <w:tcPr>
            <w:tcW w:w="1500" w:type="dxa"/>
            <w:shd w:val="clear" w:color="auto" w:fill="F5F5F5"/>
            <w:tcMar>
              <w:top w:w="60" w:type="dxa"/>
              <w:left w:w="80" w:type="dxa"/>
              <w:bottom w:w="60" w:type="dxa"/>
              <w:right w:w="80" w:type="dxa"/>
            </w:tcMar>
          </w:tcPr>
          <w:p w14:paraId="7848C4ED" w14:textId="77777777" w:rsidR="00432876" w:rsidRPr="00BF74F4" w:rsidRDefault="00134BAD" w:rsidP="00CF0AA7">
            <w:pPr>
              <w:pStyle w:val="CBDTableNormal"/>
              <w:rPr>
                <w:szCs w:val="20"/>
                <w:lang w:val="en-CA"/>
              </w:rPr>
            </w:pPr>
            <w:r>
              <w:rPr>
                <w:szCs w:val="20"/>
              </w:rPr>
              <w:t>À développer (évaluation)</w:t>
            </w:r>
          </w:p>
        </w:tc>
        <w:tc>
          <w:tcPr>
            <w:tcW w:w="2400" w:type="dxa"/>
            <w:shd w:val="clear" w:color="auto" w:fill="F5F5F5"/>
            <w:tcMar>
              <w:top w:w="60" w:type="dxa"/>
              <w:left w:w="80" w:type="dxa"/>
              <w:bottom w:w="60" w:type="dxa"/>
              <w:right w:w="80" w:type="dxa"/>
            </w:tcMar>
          </w:tcPr>
          <w:p w14:paraId="12913459" w14:textId="0C13FF02" w:rsidR="00432876" w:rsidRPr="00BF74F4" w:rsidRDefault="00FE34EE" w:rsidP="00CF0AA7">
            <w:pPr>
              <w:pStyle w:val="CBDTableNormal"/>
              <w:rPr>
                <w:szCs w:val="20"/>
                <w:lang w:val="en-CA"/>
              </w:rPr>
            </w:pPr>
            <w:r>
              <w:rPr>
                <w:szCs w:val="20"/>
              </w:rPr>
              <w:t>Consultation des peuples autochtones et communautés locales ; rapports des Parties</w:t>
            </w:r>
          </w:p>
        </w:tc>
        <w:tc>
          <w:tcPr>
            <w:tcW w:w="6372" w:type="dxa"/>
            <w:shd w:val="clear" w:color="auto" w:fill="F5F5F5"/>
            <w:tcMar>
              <w:top w:w="60" w:type="dxa"/>
              <w:left w:w="80" w:type="dxa"/>
              <w:bottom w:w="60" w:type="dxa"/>
              <w:right w:w="80" w:type="dxa"/>
            </w:tcMar>
          </w:tcPr>
          <w:p w14:paraId="5B1DC8B7" w14:textId="5E000556" w:rsidR="00432876" w:rsidRPr="00BF74F4" w:rsidRDefault="00134BAD" w:rsidP="00CF0AA7">
            <w:pPr>
              <w:pStyle w:val="CBDTableNormal"/>
              <w:rPr>
                <w:szCs w:val="20"/>
                <w:lang w:val="en-CA"/>
              </w:rPr>
            </w:pPr>
            <w:r>
              <w:rPr>
                <w:szCs w:val="20"/>
              </w:rPr>
              <w:t>Voir tableau 2</w:t>
            </w:r>
          </w:p>
        </w:tc>
      </w:tr>
      <w:tr w:rsidR="00432876" w:rsidRPr="002B20DF" w14:paraId="65D58048" w14:textId="77777777" w:rsidTr="747D46A4">
        <w:tc>
          <w:tcPr>
            <w:tcW w:w="3300" w:type="dxa"/>
            <w:shd w:val="clear" w:color="auto" w:fill="E2EFDA"/>
            <w:tcMar>
              <w:top w:w="60" w:type="dxa"/>
              <w:left w:w="80" w:type="dxa"/>
              <w:bottom w:w="60" w:type="dxa"/>
              <w:right w:w="80" w:type="dxa"/>
            </w:tcMar>
          </w:tcPr>
          <w:p w14:paraId="3F6499BD" w14:textId="4D6FA542" w:rsidR="00432876" w:rsidRPr="00BF74F4" w:rsidRDefault="00134BAD" w:rsidP="00CF0AA7">
            <w:pPr>
              <w:pStyle w:val="CBDTableNormal"/>
              <w:rPr>
                <w:szCs w:val="20"/>
                <w:lang w:val="en-CA"/>
              </w:rPr>
            </w:pPr>
            <w:r>
              <w:rPr>
                <w:szCs w:val="20"/>
              </w:rPr>
              <w:t>CF5 - qualité de la gouvernance (voir G1 ci-dessus)</w:t>
            </w:r>
          </w:p>
        </w:tc>
        <w:tc>
          <w:tcPr>
            <w:tcW w:w="1500" w:type="dxa"/>
            <w:shd w:val="clear" w:color="auto" w:fill="E2EFDA"/>
            <w:tcMar>
              <w:top w:w="60" w:type="dxa"/>
              <w:left w:w="80" w:type="dxa"/>
              <w:bottom w:w="60" w:type="dxa"/>
              <w:right w:w="80" w:type="dxa"/>
            </w:tcMar>
          </w:tcPr>
          <w:p w14:paraId="4F1E4FB7" w14:textId="77777777" w:rsidR="00432876" w:rsidRPr="00BF74F4" w:rsidRDefault="00134BAD" w:rsidP="00CF0AA7">
            <w:pPr>
              <w:pStyle w:val="CBDTableNormal"/>
              <w:rPr>
                <w:szCs w:val="20"/>
                <w:lang w:val="en-CA"/>
              </w:rPr>
            </w:pPr>
            <w:r>
              <w:rPr>
                <w:szCs w:val="20"/>
              </w:rPr>
              <w:t>Existant (qualitatif)</w:t>
            </w:r>
          </w:p>
        </w:tc>
        <w:tc>
          <w:tcPr>
            <w:tcW w:w="2400" w:type="dxa"/>
            <w:shd w:val="clear" w:color="auto" w:fill="E2EFDA"/>
            <w:tcMar>
              <w:top w:w="60" w:type="dxa"/>
              <w:left w:w="80" w:type="dxa"/>
              <w:bottom w:w="60" w:type="dxa"/>
              <w:right w:w="80" w:type="dxa"/>
            </w:tcMar>
          </w:tcPr>
          <w:p w14:paraId="3CA51104" w14:textId="2B505ABC" w:rsidR="00432876" w:rsidRPr="00BF74F4" w:rsidRDefault="00134BAD" w:rsidP="00CF0AA7">
            <w:pPr>
              <w:pStyle w:val="CBDTableNormal"/>
              <w:rPr>
                <w:szCs w:val="20"/>
                <w:lang w:val="en-CA"/>
              </w:rPr>
            </w:pPr>
            <w:r>
              <w:rPr>
                <w:szCs w:val="20"/>
              </w:rPr>
              <w:t>Secrétariat ; procès-verbaux des réunions du CD</w:t>
            </w:r>
          </w:p>
        </w:tc>
        <w:tc>
          <w:tcPr>
            <w:tcW w:w="6372" w:type="dxa"/>
            <w:shd w:val="clear" w:color="auto" w:fill="E2EFDA"/>
            <w:tcMar>
              <w:top w:w="60" w:type="dxa"/>
              <w:left w:w="80" w:type="dxa"/>
              <w:bottom w:w="60" w:type="dxa"/>
              <w:right w:w="80" w:type="dxa"/>
            </w:tcMar>
          </w:tcPr>
          <w:p w14:paraId="4E2EF3E7" w14:textId="77777777" w:rsidR="00432876" w:rsidRPr="00BF74F4" w:rsidRDefault="00134BAD" w:rsidP="00CF0AA7">
            <w:pPr>
              <w:pStyle w:val="CBDTableNormal"/>
              <w:rPr>
                <w:szCs w:val="20"/>
                <w:lang w:val="en-CA"/>
              </w:rPr>
            </w:pPr>
            <w:r>
              <w:rPr>
                <w:szCs w:val="20"/>
              </w:rPr>
              <w:t>Voir G1 ci-dessus</w:t>
            </w:r>
          </w:p>
        </w:tc>
      </w:tr>
      <w:tr w:rsidR="00432876" w:rsidRPr="002B20DF" w14:paraId="511D36D4" w14:textId="77777777" w:rsidTr="747D46A4">
        <w:tc>
          <w:tcPr>
            <w:tcW w:w="13572" w:type="dxa"/>
            <w:gridSpan w:val="4"/>
            <w:shd w:val="clear" w:color="auto" w:fill="FFFFFF" w:themeFill="background1"/>
            <w:tcMar>
              <w:top w:w="60" w:type="dxa"/>
              <w:left w:w="80" w:type="dxa"/>
              <w:bottom w:w="60" w:type="dxa"/>
              <w:right w:w="80" w:type="dxa"/>
            </w:tcMar>
          </w:tcPr>
          <w:p w14:paraId="6755EDDC" w14:textId="77777777" w:rsidR="00432876" w:rsidRPr="00BF74F4" w:rsidRDefault="00134BAD" w:rsidP="00090760">
            <w:pPr>
              <w:pStyle w:val="CBDFootnoteText"/>
              <w:rPr>
                <w:sz w:val="20"/>
                <w:szCs w:val="20"/>
                <w:lang w:val="en-CA"/>
              </w:rPr>
            </w:pPr>
            <w:r>
              <w:rPr>
                <w:i/>
                <w:iCs/>
                <w:sz w:val="20"/>
                <w:szCs w:val="20"/>
              </w:rPr>
              <w:t>Code couleur :</w:t>
            </w:r>
            <w:r>
              <w:rPr>
                <w:sz w:val="20"/>
                <w:szCs w:val="20"/>
              </w:rPr>
              <w:t xml:space="preserve"> vert = données existantes disponibles ; orange = données à élaborer, instrument pas encore mis en place ou évaluation subordonnée à une décision de la CdP-17 ; gris = lignes de référence croisée. </w:t>
            </w:r>
          </w:p>
          <w:p w14:paraId="75C4283E" w14:textId="4B475516" w:rsidR="002163A6" w:rsidRPr="00BF74F4" w:rsidRDefault="002163A6" w:rsidP="00090760">
            <w:pPr>
              <w:pStyle w:val="CBDFootnoteText"/>
              <w:rPr>
                <w:sz w:val="20"/>
                <w:szCs w:val="20"/>
                <w:lang w:val="en-CA"/>
              </w:rPr>
            </w:pPr>
            <w:r>
              <w:rPr>
                <w:i/>
                <w:iCs/>
                <w:sz w:val="20"/>
                <w:szCs w:val="20"/>
              </w:rPr>
              <w:t>Abréviations</w:t>
            </w:r>
            <w:r>
              <w:rPr>
                <w:sz w:val="20"/>
                <w:szCs w:val="20"/>
              </w:rPr>
              <w:t xml:space="preserve"> : APA, accès et partage des avantages ; CD, comité directeur ; </w:t>
            </w:r>
            <w:proofErr w:type="spellStart"/>
            <w:r>
              <w:rPr>
                <w:sz w:val="20"/>
                <w:szCs w:val="20"/>
              </w:rPr>
              <w:t>CdP</w:t>
            </w:r>
            <w:proofErr w:type="spellEnd"/>
            <w:r>
              <w:rPr>
                <w:sz w:val="20"/>
                <w:szCs w:val="20"/>
              </w:rPr>
              <w:t>, Conférence des Parties ; CF, condition favorable ; MPTFO, Bureau du Fonds fiduciaire multipartenaire.</w:t>
            </w:r>
          </w:p>
        </w:tc>
      </w:tr>
    </w:tbl>
    <w:p w14:paraId="4B7289AC" w14:textId="7A6A02BD" w:rsidR="00137323" w:rsidRPr="00177E5D" w:rsidRDefault="00134BAD" w:rsidP="002B20DF">
      <w:pPr>
        <w:pStyle w:val="CBDTableTitle"/>
        <w:rPr>
          <w:lang w:val="en-CA"/>
        </w:rPr>
      </w:pPr>
      <w:r>
        <w:rPr>
          <w:b w:val="0"/>
          <w:bCs/>
        </w:rPr>
        <w:t>Tableau 2</w:t>
      </w:r>
      <w:r>
        <w:rPr>
          <w:b w:val="0"/>
          <w:bCs/>
        </w:rPr>
        <w:br/>
      </w:r>
      <w:r>
        <w:t>Cadre d'examen consolidé - éléments pas encore évaluables à la dix-huitième réunion de la Conférence des Parties</w:t>
      </w:r>
    </w:p>
    <w:tbl>
      <w:tblPr>
        <w:tblW w:w="13572" w:type="dxa"/>
        <w:tblBorders>
          <w:top w:val="single" w:sz="4" w:space="0" w:color="CCCCCC"/>
          <w:left w:val="single" w:sz="4" w:space="0" w:color="CCCCCC"/>
          <w:bottom w:val="single" w:sz="4" w:space="0" w:color="CCCCCC"/>
          <w:right w:val="single" w:sz="4" w:space="0" w:color="CCCCCC"/>
          <w:insideH w:val="single" w:sz="4" w:space="0" w:color="CCCCCC"/>
          <w:insideV w:val="single" w:sz="4" w:space="0" w:color="CCCCCC"/>
        </w:tblBorders>
        <w:tblCellMar>
          <w:top w:w="60" w:type="dxa"/>
          <w:left w:w="80" w:type="dxa"/>
          <w:bottom w:w="60" w:type="dxa"/>
          <w:right w:w="80" w:type="dxa"/>
        </w:tblCellMar>
        <w:tblLook w:val="04A0" w:firstRow="1" w:lastRow="0" w:firstColumn="1" w:lastColumn="0" w:noHBand="0" w:noVBand="1"/>
      </w:tblPr>
      <w:tblGrid>
        <w:gridCol w:w="3300"/>
        <w:gridCol w:w="1500"/>
        <w:gridCol w:w="2400"/>
        <w:gridCol w:w="6372"/>
      </w:tblGrid>
      <w:tr w:rsidR="00432876" w:rsidRPr="002B20DF" w14:paraId="79E3386A" w14:textId="77777777" w:rsidTr="00BF74F4">
        <w:trPr>
          <w:tblHeader/>
        </w:trPr>
        <w:tc>
          <w:tcPr>
            <w:tcW w:w="3300" w:type="dxa"/>
            <w:tcBorders>
              <w:bottom w:val="single" w:sz="4" w:space="0" w:color="auto"/>
            </w:tcBorders>
            <w:tcMar>
              <w:top w:w="60" w:type="dxa"/>
              <w:left w:w="80" w:type="dxa"/>
              <w:bottom w:w="60" w:type="dxa"/>
              <w:right w:w="80" w:type="dxa"/>
            </w:tcMar>
          </w:tcPr>
          <w:p w14:paraId="6A03B19C" w14:textId="7785C950" w:rsidR="00432876" w:rsidRPr="00BF74F4" w:rsidRDefault="00134BAD" w:rsidP="00BF74F4">
            <w:pPr>
              <w:pStyle w:val="CBDTableNormal"/>
              <w:keepNext/>
              <w:keepLines/>
              <w:rPr>
                <w:i/>
                <w:iCs/>
                <w:szCs w:val="20"/>
                <w:lang w:val="en-CA"/>
              </w:rPr>
            </w:pPr>
            <w:r>
              <w:rPr>
                <w:i/>
                <w:iCs/>
                <w:szCs w:val="20"/>
              </w:rPr>
              <w:t>Pilier/élément</w:t>
            </w:r>
          </w:p>
        </w:tc>
        <w:tc>
          <w:tcPr>
            <w:tcW w:w="1500" w:type="dxa"/>
            <w:tcBorders>
              <w:bottom w:val="single" w:sz="4" w:space="0" w:color="auto"/>
            </w:tcBorders>
            <w:tcMar>
              <w:top w:w="60" w:type="dxa"/>
              <w:left w:w="80" w:type="dxa"/>
              <w:bottom w:w="60" w:type="dxa"/>
              <w:right w:w="80" w:type="dxa"/>
            </w:tcMar>
          </w:tcPr>
          <w:p w14:paraId="4DA8CA0F" w14:textId="77777777" w:rsidR="00432876" w:rsidRPr="00BF74F4" w:rsidRDefault="00134BAD" w:rsidP="00BF74F4">
            <w:pPr>
              <w:pStyle w:val="CBDTableNormal"/>
              <w:keepNext/>
              <w:keepLines/>
              <w:rPr>
                <w:i/>
                <w:iCs/>
                <w:szCs w:val="20"/>
                <w:lang w:val="en-CA"/>
              </w:rPr>
            </w:pPr>
            <w:r>
              <w:rPr>
                <w:i/>
                <w:iCs/>
                <w:szCs w:val="20"/>
              </w:rPr>
              <w:t>Statut des données</w:t>
            </w:r>
          </w:p>
        </w:tc>
        <w:tc>
          <w:tcPr>
            <w:tcW w:w="2400" w:type="dxa"/>
            <w:tcBorders>
              <w:bottom w:val="single" w:sz="4" w:space="0" w:color="auto"/>
            </w:tcBorders>
            <w:tcMar>
              <w:top w:w="60" w:type="dxa"/>
              <w:left w:w="80" w:type="dxa"/>
              <w:bottom w:w="60" w:type="dxa"/>
              <w:right w:w="80" w:type="dxa"/>
            </w:tcMar>
          </w:tcPr>
          <w:p w14:paraId="64915227" w14:textId="77777777" w:rsidR="00432876" w:rsidRPr="00BF74F4" w:rsidRDefault="00134BAD" w:rsidP="00BF74F4">
            <w:pPr>
              <w:pStyle w:val="CBDTableNormal"/>
              <w:keepNext/>
              <w:keepLines/>
              <w:rPr>
                <w:i/>
                <w:iCs/>
                <w:szCs w:val="20"/>
                <w:lang w:val="en-CA"/>
              </w:rPr>
            </w:pPr>
            <w:r>
              <w:rPr>
                <w:i/>
                <w:iCs/>
                <w:szCs w:val="20"/>
              </w:rPr>
              <w:t>Source des données</w:t>
            </w:r>
          </w:p>
        </w:tc>
        <w:tc>
          <w:tcPr>
            <w:tcW w:w="6372" w:type="dxa"/>
            <w:tcBorders>
              <w:bottom w:val="single" w:sz="4" w:space="0" w:color="auto"/>
            </w:tcBorders>
            <w:tcMar>
              <w:top w:w="60" w:type="dxa"/>
              <w:left w:w="80" w:type="dxa"/>
              <w:bottom w:w="60" w:type="dxa"/>
              <w:right w:w="80" w:type="dxa"/>
            </w:tcMar>
          </w:tcPr>
          <w:p w14:paraId="1307B80C" w14:textId="77777777" w:rsidR="00432876" w:rsidRPr="00BF74F4" w:rsidRDefault="00134BAD" w:rsidP="00BF74F4">
            <w:pPr>
              <w:pStyle w:val="CBDTableNormal"/>
              <w:keepNext/>
              <w:keepLines/>
              <w:rPr>
                <w:i/>
                <w:iCs/>
                <w:szCs w:val="20"/>
                <w:lang w:val="en-CA"/>
              </w:rPr>
            </w:pPr>
            <w:proofErr w:type="spellStart"/>
            <w:r>
              <w:rPr>
                <w:i/>
                <w:iCs/>
                <w:szCs w:val="20"/>
              </w:rPr>
              <w:t>Évaluabilité</w:t>
            </w:r>
            <w:proofErr w:type="spellEnd"/>
          </w:p>
        </w:tc>
      </w:tr>
      <w:tr w:rsidR="00432876" w:rsidRPr="002B20DF" w14:paraId="69376905" w14:textId="77777777" w:rsidTr="00BF74F4">
        <w:tc>
          <w:tcPr>
            <w:tcW w:w="13572" w:type="dxa"/>
            <w:gridSpan w:val="4"/>
            <w:tcBorders>
              <w:top w:val="single" w:sz="4" w:space="0" w:color="auto"/>
            </w:tcBorders>
            <w:tcMar>
              <w:top w:w="60" w:type="dxa"/>
              <w:left w:w="80" w:type="dxa"/>
              <w:bottom w:w="60" w:type="dxa"/>
              <w:right w:w="80" w:type="dxa"/>
            </w:tcMar>
          </w:tcPr>
          <w:p w14:paraId="1C8C7CB7" w14:textId="77777777" w:rsidR="00432876" w:rsidRPr="00BF74F4" w:rsidRDefault="00134BAD" w:rsidP="00BF74F4">
            <w:pPr>
              <w:pStyle w:val="CBDTableNormal"/>
              <w:keepNext/>
              <w:keepLines/>
              <w:rPr>
                <w:b/>
                <w:bCs/>
                <w:szCs w:val="20"/>
                <w:lang w:val="en-CA"/>
              </w:rPr>
            </w:pPr>
            <w:r>
              <w:rPr>
                <w:b/>
                <w:bCs/>
                <w:szCs w:val="20"/>
              </w:rPr>
              <w:t>P2 - niveaux de contribution, conception des mécanismes de déclenchement, efficacité et coûts</w:t>
            </w:r>
          </w:p>
        </w:tc>
      </w:tr>
      <w:tr w:rsidR="00432876" w:rsidRPr="002B20DF" w14:paraId="7C056A7E" w14:textId="77777777" w:rsidTr="747D46A4">
        <w:tc>
          <w:tcPr>
            <w:tcW w:w="3300" w:type="dxa"/>
            <w:shd w:val="clear" w:color="auto" w:fill="FFF2CC"/>
            <w:tcMar>
              <w:top w:w="60" w:type="dxa"/>
              <w:left w:w="80" w:type="dxa"/>
              <w:bottom w:w="60" w:type="dxa"/>
              <w:right w:w="80" w:type="dxa"/>
            </w:tcMar>
          </w:tcPr>
          <w:p w14:paraId="3EC3F8A7" w14:textId="77777777" w:rsidR="00432876" w:rsidRPr="00415FF2" w:rsidRDefault="00134BAD" w:rsidP="00CF0AA7">
            <w:pPr>
              <w:pStyle w:val="CBDTableNormal"/>
              <w:rPr>
                <w:szCs w:val="20"/>
                <w:lang w:val="en-CA"/>
              </w:rPr>
            </w:pPr>
            <w:r>
              <w:rPr>
                <w:szCs w:val="20"/>
              </w:rPr>
              <w:t>Coûts de transaction et charges administratives</w:t>
            </w:r>
          </w:p>
        </w:tc>
        <w:tc>
          <w:tcPr>
            <w:tcW w:w="1500" w:type="dxa"/>
            <w:shd w:val="clear" w:color="auto" w:fill="FFF2CC"/>
            <w:tcMar>
              <w:top w:w="60" w:type="dxa"/>
              <w:left w:w="80" w:type="dxa"/>
              <w:bottom w:w="60" w:type="dxa"/>
              <w:right w:w="80" w:type="dxa"/>
            </w:tcMar>
          </w:tcPr>
          <w:p w14:paraId="74BB20BA" w14:textId="77777777" w:rsidR="00432876" w:rsidRPr="00415FF2" w:rsidRDefault="00134BAD" w:rsidP="00CF0AA7">
            <w:pPr>
              <w:pStyle w:val="CBDTableNormal"/>
              <w:rPr>
                <w:szCs w:val="20"/>
                <w:lang w:val="en-CA"/>
              </w:rPr>
            </w:pPr>
            <w:r>
              <w:rPr>
                <w:szCs w:val="20"/>
              </w:rPr>
              <w:t>À développer (étude)</w:t>
            </w:r>
          </w:p>
        </w:tc>
        <w:tc>
          <w:tcPr>
            <w:tcW w:w="2400" w:type="dxa"/>
            <w:shd w:val="clear" w:color="auto" w:fill="FFF2CC"/>
            <w:tcMar>
              <w:top w:w="60" w:type="dxa"/>
              <w:left w:w="80" w:type="dxa"/>
              <w:bottom w:w="60" w:type="dxa"/>
              <w:right w:w="80" w:type="dxa"/>
            </w:tcMar>
          </w:tcPr>
          <w:p w14:paraId="740D2F69" w14:textId="77777777" w:rsidR="00432876" w:rsidRPr="00415FF2" w:rsidRDefault="00134BAD" w:rsidP="00CF0AA7">
            <w:pPr>
              <w:pStyle w:val="CBDTableNormal"/>
              <w:rPr>
                <w:szCs w:val="20"/>
                <w:lang w:val="en-CA"/>
              </w:rPr>
            </w:pPr>
            <w:r>
              <w:rPr>
                <w:szCs w:val="20"/>
              </w:rPr>
              <w:t>Étude commandée par le CD</w:t>
            </w:r>
          </w:p>
        </w:tc>
        <w:tc>
          <w:tcPr>
            <w:tcW w:w="6372" w:type="dxa"/>
            <w:shd w:val="clear" w:color="auto" w:fill="FFF2CC"/>
            <w:tcMar>
              <w:top w:w="60" w:type="dxa"/>
              <w:left w:w="80" w:type="dxa"/>
              <w:bottom w:w="60" w:type="dxa"/>
              <w:right w:w="80" w:type="dxa"/>
            </w:tcMar>
          </w:tcPr>
          <w:p w14:paraId="311BAD9E" w14:textId="77777777" w:rsidR="00432876" w:rsidRPr="00415FF2" w:rsidRDefault="00134BAD" w:rsidP="00CF0AA7">
            <w:pPr>
              <w:pStyle w:val="CBDTableNormal"/>
              <w:rPr>
                <w:szCs w:val="20"/>
                <w:lang w:val="en-CA"/>
              </w:rPr>
            </w:pPr>
            <w:r>
              <w:rPr>
                <w:szCs w:val="20"/>
              </w:rPr>
              <w:t xml:space="preserve">Évaluation possible lors d'une future </w:t>
            </w:r>
            <w:proofErr w:type="spellStart"/>
            <w:r>
              <w:rPr>
                <w:szCs w:val="20"/>
              </w:rPr>
              <w:t>CdP</w:t>
            </w:r>
            <w:proofErr w:type="spellEnd"/>
            <w:r>
              <w:rPr>
                <w:szCs w:val="20"/>
              </w:rPr>
              <w:t> ; nécessite une étude spécifique</w:t>
            </w:r>
          </w:p>
        </w:tc>
      </w:tr>
      <w:tr w:rsidR="00432876" w:rsidRPr="002B20DF" w14:paraId="573F163D" w14:textId="77777777" w:rsidTr="00BF74F4">
        <w:tc>
          <w:tcPr>
            <w:tcW w:w="13572" w:type="dxa"/>
            <w:gridSpan w:val="4"/>
            <w:tcMar>
              <w:top w:w="60" w:type="dxa"/>
              <w:left w:w="80" w:type="dxa"/>
              <w:bottom w:w="60" w:type="dxa"/>
              <w:right w:w="80" w:type="dxa"/>
            </w:tcMar>
          </w:tcPr>
          <w:p w14:paraId="6DF978C1" w14:textId="77777777" w:rsidR="00432876" w:rsidRPr="00BF74F4" w:rsidRDefault="00134BAD" w:rsidP="00CF0AA7">
            <w:pPr>
              <w:pStyle w:val="CBDTableNormal"/>
              <w:rPr>
                <w:b/>
                <w:bCs/>
                <w:szCs w:val="20"/>
                <w:lang w:val="en-CA"/>
              </w:rPr>
            </w:pPr>
            <w:r>
              <w:rPr>
                <w:b/>
                <w:bCs/>
                <w:szCs w:val="20"/>
              </w:rPr>
              <w:t>P3 - avantages non monétaires</w:t>
            </w:r>
          </w:p>
        </w:tc>
      </w:tr>
      <w:tr w:rsidR="00432876" w:rsidRPr="002B20DF" w14:paraId="6F142C2A" w14:textId="77777777" w:rsidTr="747D46A4">
        <w:tc>
          <w:tcPr>
            <w:tcW w:w="3300" w:type="dxa"/>
            <w:shd w:val="clear" w:color="auto" w:fill="FFF2CC"/>
            <w:tcMar>
              <w:top w:w="60" w:type="dxa"/>
              <w:left w:w="80" w:type="dxa"/>
              <w:bottom w:w="60" w:type="dxa"/>
              <w:right w:w="80" w:type="dxa"/>
            </w:tcMar>
          </w:tcPr>
          <w:p w14:paraId="70A18620" w14:textId="77777777" w:rsidR="00432876" w:rsidRPr="00BF74F4" w:rsidRDefault="00134BAD" w:rsidP="00CF0AA7">
            <w:pPr>
              <w:pStyle w:val="CBDTableNormal"/>
              <w:rPr>
                <w:szCs w:val="20"/>
                <w:lang w:val="en-CA"/>
              </w:rPr>
            </w:pPr>
            <w:r>
              <w:rPr>
                <w:szCs w:val="20"/>
              </w:rPr>
              <w:lastRenderedPageBreak/>
              <w:t>Volume et nature des avantages non monétaires</w:t>
            </w:r>
          </w:p>
        </w:tc>
        <w:tc>
          <w:tcPr>
            <w:tcW w:w="1500" w:type="dxa"/>
            <w:shd w:val="clear" w:color="auto" w:fill="FFF2CC"/>
            <w:tcMar>
              <w:top w:w="60" w:type="dxa"/>
              <w:left w:w="80" w:type="dxa"/>
              <w:bottom w:w="60" w:type="dxa"/>
              <w:right w:w="80" w:type="dxa"/>
            </w:tcMar>
          </w:tcPr>
          <w:p w14:paraId="6B0E25FE" w14:textId="77777777" w:rsidR="00432876" w:rsidRPr="00BF74F4" w:rsidRDefault="00134BAD" w:rsidP="00CF0AA7">
            <w:pPr>
              <w:pStyle w:val="CBDTableNormal"/>
              <w:rPr>
                <w:szCs w:val="20"/>
                <w:lang w:val="en-CA"/>
              </w:rPr>
            </w:pPr>
            <w:r>
              <w:rPr>
                <w:szCs w:val="20"/>
              </w:rPr>
              <w:t>À développer (présentation de rapports)</w:t>
            </w:r>
          </w:p>
        </w:tc>
        <w:tc>
          <w:tcPr>
            <w:tcW w:w="2400" w:type="dxa"/>
            <w:shd w:val="clear" w:color="auto" w:fill="FFF2CC"/>
            <w:tcMar>
              <w:top w:w="60" w:type="dxa"/>
              <w:left w:w="80" w:type="dxa"/>
              <w:bottom w:w="60" w:type="dxa"/>
              <w:right w:w="80" w:type="dxa"/>
            </w:tcMar>
          </w:tcPr>
          <w:p w14:paraId="60E09690" w14:textId="6288EA36" w:rsidR="00432876" w:rsidRPr="00BF74F4" w:rsidRDefault="00134BAD" w:rsidP="00CF0AA7">
            <w:pPr>
              <w:pStyle w:val="CBDTableNormal"/>
              <w:rPr>
                <w:szCs w:val="20"/>
                <w:lang w:val="en-CA"/>
              </w:rPr>
            </w:pPr>
            <w:r>
              <w:rPr>
                <w:szCs w:val="20"/>
              </w:rPr>
              <w:t>Rapports des opérateurs de bases de données (tableau 1) ; enquête auprès des contributeurs et des parties prenantes</w:t>
            </w:r>
          </w:p>
        </w:tc>
        <w:tc>
          <w:tcPr>
            <w:tcW w:w="6372" w:type="dxa"/>
            <w:shd w:val="clear" w:color="auto" w:fill="FFF2CC"/>
            <w:tcMar>
              <w:top w:w="60" w:type="dxa"/>
              <w:left w:w="80" w:type="dxa"/>
              <w:bottom w:w="60" w:type="dxa"/>
              <w:right w:w="80" w:type="dxa"/>
            </w:tcMar>
          </w:tcPr>
          <w:p w14:paraId="41E58198" w14:textId="1B18A091" w:rsidR="00432876" w:rsidRPr="00BF74F4" w:rsidRDefault="00134BAD" w:rsidP="00CF0AA7">
            <w:pPr>
              <w:pStyle w:val="CBDTableNormal"/>
              <w:rPr>
                <w:szCs w:val="20"/>
                <w:lang w:val="en-CA"/>
              </w:rPr>
            </w:pPr>
            <w:r>
              <w:rPr>
                <w:szCs w:val="20"/>
              </w:rPr>
              <w:t xml:space="preserve">Évaluation partielle ; typologie et enquête à mettre au point ; évaluation complète lors d'une future </w:t>
            </w:r>
            <w:proofErr w:type="spellStart"/>
            <w:r>
              <w:rPr>
                <w:szCs w:val="20"/>
              </w:rPr>
              <w:t>CdP</w:t>
            </w:r>
            <w:proofErr w:type="spellEnd"/>
            <w:r>
              <w:rPr>
                <w:szCs w:val="20"/>
              </w:rPr>
              <w:t xml:space="preserve"> </w:t>
            </w:r>
          </w:p>
        </w:tc>
      </w:tr>
      <w:tr w:rsidR="00432876" w:rsidRPr="002B20DF" w14:paraId="379DBD47" w14:textId="77777777" w:rsidTr="00BF74F4">
        <w:tc>
          <w:tcPr>
            <w:tcW w:w="13572" w:type="dxa"/>
            <w:gridSpan w:val="4"/>
            <w:tcMar>
              <w:top w:w="60" w:type="dxa"/>
              <w:left w:w="80" w:type="dxa"/>
              <w:bottom w:w="60" w:type="dxa"/>
              <w:right w:w="80" w:type="dxa"/>
            </w:tcMar>
          </w:tcPr>
          <w:p w14:paraId="6D3419B5" w14:textId="77777777" w:rsidR="00432876" w:rsidRPr="00BF74F4" w:rsidRDefault="00134BAD" w:rsidP="00CF0AA7">
            <w:pPr>
              <w:pStyle w:val="CBDTableNormal"/>
              <w:rPr>
                <w:b/>
                <w:bCs/>
                <w:szCs w:val="20"/>
                <w:lang w:val="en-CA"/>
              </w:rPr>
            </w:pPr>
            <w:r>
              <w:rPr>
                <w:b/>
                <w:bCs/>
                <w:szCs w:val="20"/>
              </w:rPr>
              <w:t>P4 - contribution du Cadre mondial de la biodiversité de Kunming-Montréal et sécurité juridique</w:t>
            </w:r>
          </w:p>
        </w:tc>
      </w:tr>
      <w:tr w:rsidR="00432876" w:rsidRPr="002B20DF" w14:paraId="3436E763" w14:textId="77777777" w:rsidTr="747D46A4">
        <w:tc>
          <w:tcPr>
            <w:tcW w:w="3300" w:type="dxa"/>
            <w:shd w:val="clear" w:color="auto" w:fill="FFF2CC"/>
            <w:tcMar>
              <w:top w:w="60" w:type="dxa"/>
              <w:left w:w="80" w:type="dxa"/>
              <w:bottom w:w="60" w:type="dxa"/>
              <w:right w:w="80" w:type="dxa"/>
            </w:tcMar>
          </w:tcPr>
          <w:p w14:paraId="484C442A" w14:textId="188A811B" w:rsidR="00432876" w:rsidRPr="00415FF2" w:rsidRDefault="00134BAD" w:rsidP="00CF0AA7">
            <w:pPr>
              <w:pStyle w:val="CBDTableNormal"/>
              <w:rPr>
                <w:szCs w:val="20"/>
                <w:lang w:val="en-CA"/>
              </w:rPr>
            </w:pPr>
            <w:r>
              <w:rPr>
                <w:szCs w:val="20"/>
              </w:rPr>
              <w:t>Contribution à l'indicateur binaire de l'objectif C/de la cible 13 du Cadre mondial de la biodiversité de Kunming-Montréal</w:t>
            </w:r>
          </w:p>
        </w:tc>
        <w:tc>
          <w:tcPr>
            <w:tcW w:w="1500" w:type="dxa"/>
            <w:shd w:val="clear" w:color="auto" w:fill="FFF2CC"/>
            <w:tcMar>
              <w:top w:w="60" w:type="dxa"/>
              <w:left w:w="80" w:type="dxa"/>
              <w:bottom w:w="60" w:type="dxa"/>
              <w:right w:w="80" w:type="dxa"/>
            </w:tcMar>
          </w:tcPr>
          <w:p w14:paraId="7EA2FD1F" w14:textId="77777777" w:rsidR="00432876" w:rsidRPr="00415FF2" w:rsidRDefault="00134BAD" w:rsidP="00CF0AA7">
            <w:pPr>
              <w:pStyle w:val="CBDTableNormal"/>
              <w:rPr>
                <w:szCs w:val="20"/>
                <w:lang w:val="en-CA"/>
              </w:rPr>
            </w:pPr>
            <w:r>
              <w:rPr>
                <w:szCs w:val="20"/>
              </w:rPr>
              <w:t>Pas encore évaluable</w:t>
            </w:r>
          </w:p>
        </w:tc>
        <w:tc>
          <w:tcPr>
            <w:tcW w:w="2400" w:type="dxa"/>
            <w:shd w:val="clear" w:color="auto" w:fill="FFF2CC"/>
            <w:tcMar>
              <w:top w:w="60" w:type="dxa"/>
              <w:left w:w="80" w:type="dxa"/>
              <w:bottom w:w="60" w:type="dxa"/>
              <w:right w:w="80" w:type="dxa"/>
            </w:tcMar>
          </w:tcPr>
          <w:p w14:paraId="5107D572" w14:textId="3383172C" w:rsidR="00432876" w:rsidRPr="00415FF2" w:rsidRDefault="00134BAD" w:rsidP="00CF0AA7">
            <w:pPr>
              <w:pStyle w:val="CBDTableNormal"/>
              <w:rPr>
                <w:szCs w:val="20"/>
                <w:lang w:val="en-CA"/>
              </w:rPr>
            </w:pPr>
            <w:r>
              <w:rPr>
                <w:szCs w:val="20"/>
              </w:rPr>
              <w:t>Rapport de surveillance du Cadre mondial de la biodiversité de Kunming-Montréal/PSRE</w:t>
            </w:r>
          </w:p>
        </w:tc>
        <w:tc>
          <w:tcPr>
            <w:tcW w:w="6372" w:type="dxa"/>
            <w:shd w:val="clear" w:color="auto" w:fill="FFF2CC"/>
            <w:tcMar>
              <w:top w:w="60" w:type="dxa"/>
              <w:left w:w="80" w:type="dxa"/>
              <w:bottom w:w="60" w:type="dxa"/>
              <w:right w:w="80" w:type="dxa"/>
            </w:tcMar>
          </w:tcPr>
          <w:p w14:paraId="3D618AE8" w14:textId="2E5C4D1B" w:rsidR="00432876" w:rsidRPr="00415FF2" w:rsidRDefault="00134BAD" w:rsidP="00CF0AA7">
            <w:pPr>
              <w:pStyle w:val="CBDTableNormal"/>
              <w:rPr>
                <w:szCs w:val="20"/>
                <w:lang w:val="en-CA"/>
              </w:rPr>
            </w:pPr>
            <w:r>
              <w:rPr>
                <w:szCs w:val="20"/>
              </w:rPr>
              <w:t xml:space="preserve">Pas encore évaluable : l'objectif C/la cible 13 du Cadre mondial de la biodiversité de Kunming-Montréal ne contient pour l'instant aucune information spécifique à l'ISN ; le PSRE ne contient pas de données sur la formule d'allocation. Évaluation possible lors d'une future </w:t>
            </w:r>
            <w:proofErr w:type="spellStart"/>
            <w:r>
              <w:rPr>
                <w:szCs w:val="20"/>
              </w:rPr>
              <w:t>CdP</w:t>
            </w:r>
            <w:proofErr w:type="spellEnd"/>
            <w:r>
              <w:rPr>
                <w:szCs w:val="20"/>
              </w:rPr>
              <w:t>.</w:t>
            </w:r>
          </w:p>
        </w:tc>
      </w:tr>
      <w:tr w:rsidR="00432876" w:rsidRPr="002B20DF" w14:paraId="237768B1" w14:textId="77777777" w:rsidTr="747D46A4">
        <w:tc>
          <w:tcPr>
            <w:tcW w:w="3300" w:type="dxa"/>
            <w:shd w:val="clear" w:color="auto" w:fill="FFF2CC"/>
            <w:tcMar>
              <w:top w:w="60" w:type="dxa"/>
              <w:left w:w="80" w:type="dxa"/>
              <w:bottom w:w="60" w:type="dxa"/>
              <w:right w:w="80" w:type="dxa"/>
            </w:tcMar>
          </w:tcPr>
          <w:p w14:paraId="12876D45" w14:textId="77777777" w:rsidR="00432876" w:rsidRPr="00415FF2" w:rsidRDefault="00134BAD" w:rsidP="00CF0AA7">
            <w:pPr>
              <w:pStyle w:val="CBDTableNormal"/>
              <w:rPr>
                <w:szCs w:val="20"/>
                <w:lang w:val="en-CA"/>
              </w:rPr>
            </w:pPr>
            <w:r>
              <w:rPr>
                <w:szCs w:val="20"/>
              </w:rPr>
              <w:t>Alignement avec les cycles de présentation de rapports de PSRE</w:t>
            </w:r>
          </w:p>
        </w:tc>
        <w:tc>
          <w:tcPr>
            <w:tcW w:w="1500" w:type="dxa"/>
            <w:shd w:val="clear" w:color="auto" w:fill="FFF2CC"/>
            <w:tcMar>
              <w:top w:w="60" w:type="dxa"/>
              <w:left w:w="80" w:type="dxa"/>
              <w:bottom w:w="60" w:type="dxa"/>
              <w:right w:w="80" w:type="dxa"/>
            </w:tcMar>
          </w:tcPr>
          <w:p w14:paraId="16FC49AF" w14:textId="77777777" w:rsidR="00432876" w:rsidRPr="00415FF2" w:rsidRDefault="00134BAD" w:rsidP="00CF0AA7">
            <w:pPr>
              <w:pStyle w:val="CBDTableNormal"/>
              <w:rPr>
                <w:szCs w:val="20"/>
                <w:lang w:val="en-CA"/>
              </w:rPr>
            </w:pPr>
            <w:r>
              <w:rPr>
                <w:szCs w:val="20"/>
              </w:rPr>
              <w:t>Pas encore évaluable</w:t>
            </w:r>
          </w:p>
        </w:tc>
        <w:tc>
          <w:tcPr>
            <w:tcW w:w="2400" w:type="dxa"/>
            <w:shd w:val="clear" w:color="auto" w:fill="FFF2CC"/>
            <w:tcMar>
              <w:top w:w="60" w:type="dxa"/>
              <w:left w:w="80" w:type="dxa"/>
              <w:bottom w:w="60" w:type="dxa"/>
              <w:right w:w="80" w:type="dxa"/>
            </w:tcMar>
          </w:tcPr>
          <w:p w14:paraId="391B99FA" w14:textId="3627151F" w:rsidR="00432876" w:rsidRPr="00415FF2" w:rsidRDefault="00134BAD" w:rsidP="00CF0AA7">
            <w:pPr>
              <w:pStyle w:val="CBDTableNormal"/>
              <w:rPr>
                <w:szCs w:val="20"/>
                <w:lang w:val="en-CA"/>
              </w:rPr>
            </w:pPr>
            <w:r>
              <w:rPr>
                <w:szCs w:val="20"/>
              </w:rPr>
              <w:t>PSRE/secrétariat</w:t>
            </w:r>
          </w:p>
        </w:tc>
        <w:tc>
          <w:tcPr>
            <w:tcW w:w="6372" w:type="dxa"/>
            <w:shd w:val="clear" w:color="auto" w:fill="FFF2CC"/>
            <w:tcMar>
              <w:top w:w="60" w:type="dxa"/>
              <w:left w:w="80" w:type="dxa"/>
              <w:bottom w:w="60" w:type="dxa"/>
              <w:right w:w="80" w:type="dxa"/>
            </w:tcMar>
          </w:tcPr>
          <w:p w14:paraId="5A890330" w14:textId="77777777" w:rsidR="00432876" w:rsidRPr="00415FF2" w:rsidRDefault="00134BAD" w:rsidP="00CF0AA7">
            <w:pPr>
              <w:pStyle w:val="CBDTableNormal"/>
              <w:rPr>
                <w:szCs w:val="20"/>
                <w:lang w:val="en-CA"/>
              </w:rPr>
            </w:pPr>
            <w:r>
              <w:rPr>
                <w:szCs w:val="20"/>
              </w:rPr>
              <w:t xml:space="preserve">Pas encore évaluable : le PSRE ne contient pas encore de données pour les formules d'allocation. Évaluation possible lors d'une future </w:t>
            </w:r>
            <w:proofErr w:type="spellStart"/>
            <w:r>
              <w:rPr>
                <w:szCs w:val="20"/>
              </w:rPr>
              <w:t>CdP</w:t>
            </w:r>
            <w:proofErr w:type="spellEnd"/>
            <w:r>
              <w:rPr>
                <w:szCs w:val="20"/>
              </w:rPr>
              <w:t>.</w:t>
            </w:r>
          </w:p>
        </w:tc>
      </w:tr>
      <w:tr w:rsidR="00432876" w:rsidRPr="002B20DF" w14:paraId="2B279473" w14:textId="77777777" w:rsidTr="00BF74F4">
        <w:tc>
          <w:tcPr>
            <w:tcW w:w="13572" w:type="dxa"/>
            <w:gridSpan w:val="4"/>
            <w:tcMar>
              <w:top w:w="60" w:type="dxa"/>
              <w:left w:w="80" w:type="dxa"/>
              <w:bottom w:w="60" w:type="dxa"/>
              <w:right w:w="80" w:type="dxa"/>
            </w:tcMar>
          </w:tcPr>
          <w:p w14:paraId="60D0B89C" w14:textId="2EC504CA" w:rsidR="00432876" w:rsidRPr="00BF74F4" w:rsidRDefault="00134BAD" w:rsidP="00CF0AA7">
            <w:pPr>
              <w:pStyle w:val="CBDTableNormal"/>
              <w:rPr>
                <w:b/>
                <w:bCs/>
                <w:szCs w:val="20"/>
                <w:lang w:val="en-CA"/>
              </w:rPr>
            </w:pPr>
            <w:r>
              <w:rPr>
                <w:b/>
                <w:bCs/>
                <w:szCs w:val="20"/>
              </w:rPr>
              <w:t>P5 - cohérence avec les mesures nationales d'accès et de partage des avantages et d'autres instruments</w:t>
            </w:r>
          </w:p>
        </w:tc>
      </w:tr>
      <w:tr w:rsidR="00432876" w:rsidRPr="002B20DF" w14:paraId="792B7304" w14:textId="77777777" w:rsidTr="747D46A4">
        <w:tc>
          <w:tcPr>
            <w:tcW w:w="3300" w:type="dxa"/>
            <w:shd w:val="clear" w:color="auto" w:fill="FFF2CC"/>
            <w:tcMar>
              <w:top w:w="60" w:type="dxa"/>
              <w:left w:w="80" w:type="dxa"/>
              <w:bottom w:w="60" w:type="dxa"/>
              <w:right w:w="80" w:type="dxa"/>
            </w:tcMar>
          </w:tcPr>
          <w:p w14:paraId="41B3EDE3" w14:textId="4E6736DE" w:rsidR="00432876" w:rsidRPr="00BF74F4" w:rsidRDefault="00134BAD" w:rsidP="00CF0AA7">
            <w:pPr>
              <w:pStyle w:val="CBDTableNormal"/>
              <w:rPr>
                <w:szCs w:val="20"/>
                <w:lang w:val="en-CA"/>
              </w:rPr>
            </w:pPr>
            <w:r>
              <w:rPr>
                <w:szCs w:val="20"/>
              </w:rPr>
              <w:t>CF3 b) - risque de cumul des contributions (TIRPGAA, BBNJ, système PABS de l'OMS)</w:t>
            </w:r>
          </w:p>
        </w:tc>
        <w:tc>
          <w:tcPr>
            <w:tcW w:w="1500" w:type="dxa"/>
            <w:shd w:val="clear" w:color="auto" w:fill="FFF2CC"/>
            <w:tcMar>
              <w:top w:w="60" w:type="dxa"/>
              <w:left w:w="80" w:type="dxa"/>
              <w:bottom w:w="60" w:type="dxa"/>
              <w:right w:w="80" w:type="dxa"/>
            </w:tcMar>
          </w:tcPr>
          <w:p w14:paraId="27E046D8" w14:textId="77777777" w:rsidR="00432876" w:rsidRPr="00BF74F4" w:rsidRDefault="00134BAD" w:rsidP="00CF0AA7">
            <w:pPr>
              <w:pStyle w:val="CBDTableNormal"/>
              <w:rPr>
                <w:szCs w:val="20"/>
                <w:lang w:val="en-CA"/>
              </w:rPr>
            </w:pPr>
            <w:r>
              <w:rPr>
                <w:szCs w:val="20"/>
              </w:rPr>
              <w:t>À développer (protocole)</w:t>
            </w:r>
          </w:p>
        </w:tc>
        <w:tc>
          <w:tcPr>
            <w:tcW w:w="2400" w:type="dxa"/>
            <w:shd w:val="clear" w:color="auto" w:fill="FFF2CC"/>
            <w:tcMar>
              <w:top w:w="60" w:type="dxa"/>
              <w:left w:w="80" w:type="dxa"/>
              <w:bottom w:w="60" w:type="dxa"/>
              <w:right w:w="80" w:type="dxa"/>
            </w:tcMar>
          </w:tcPr>
          <w:p w14:paraId="2152F724" w14:textId="77777777" w:rsidR="00432876" w:rsidRPr="00BF74F4" w:rsidRDefault="00134BAD" w:rsidP="00CF0AA7">
            <w:pPr>
              <w:pStyle w:val="CBDTableNormal"/>
              <w:rPr>
                <w:szCs w:val="20"/>
                <w:lang w:val="en-CA"/>
              </w:rPr>
            </w:pPr>
            <w:r>
              <w:rPr>
                <w:szCs w:val="20"/>
              </w:rPr>
              <w:t>Protocole du secrétariat relatif aux risques de cumul</w:t>
            </w:r>
          </w:p>
        </w:tc>
        <w:tc>
          <w:tcPr>
            <w:tcW w:w="6372" w:type="dxa"/>
            <w:shd w:val="clear" w:color="auto" w:fill="FFF2CC"/>
            <w:tcMar>
              <w:top w:w="60" w:type="dxa"/>
              <w:left w:w="80" w:type="dxa"/>
              <w:bottom w:w="60" w:type="dxa"/>
              <w:right w:w="80" w:type="dxa"/>
            </w:tcMar>
          </w:tcPr>
          <w:p w14:paraId="7868EDB8" w14:textId="09DECE78" w:rsidR="00432876" w:rsidRPr="00BF74F4" w:rsidRDefault="00134BAD" w:rsidP="00CF0AA7">
            <w:pPr>
              <w:pStyle w:val="CBDTableNormal"/>
              <w:rPr>
                <w:szCs w:val="20"/>
                <w:lang w:val="en-CA"/>
              </w:rPr>
            </w:pPr>
            <w:r>
              <w:rPr>
                <w:szCs w:val="20"/>
              </w:rPr>
              <w:t xml:space="preserve">Pas encore évaluable : d’autres instruments internationaux n’ont pas encore décidé s’ils devaient traiter, ni comment, la question du partage des avantages découlant de l’utilisation de l'information de séquençage numérique sur les ressources génétiques relevant de leur champ d’application. Évaluation possible lors d'une future </w:t>
            </w:r>
            <w:proofErr w:type="spellStart"/>
            <w:r>
              <w:rPr>
                <w:szCs w:val="20"/>
              </w:rPr>
              <w:t>CdP</w:t>
            </w:r>
            <w:proofErr w:type="spellEnd"/>
            <w:r>
              <w:rPr>
                <w:szCs w:val="20"/>
              </w:rPr>
              <w:t>.</w:t>
            </w:r>
          </w:p>
        </w:tc>
      </w:tr>
      <w:tr w:rsidR="00432876" w:rsidRPr="002B20DF" w14:paraId="6FA233F4" w14:textId="77777777" w:rsidTr="747D46A4">
        <w:tc>
          <w:tcPr>
            <w:tcW w:w="3300" w:type="dxa"/>
            <w:shd w:val="clear" w:color="auto" w:fill="FFF2CC"/>
            <w:tcMar>
              <w:top w:w="60" w:type="dxa"/>
              <w:left w:w="80" w:type="dxa"/>
              <w:bottom w:w="60" w:type="dxa"/>
              <w:right w:w="80" w:type="dxa"/>
            </w:tcMar>
          </w:tcPr>
          <w:p w14:paraId="4FE7A1BF" w14:textId="77777777" w:rsidR="00432876" w:rsidRPr="00BF74F4" w:rsidRDefault="00134BAD" w:rsidP="00CF0AA7">
            <w:pPr>
              <w:pStyle w:val="CBDTableNormal"/>
              <w:rPr>
                <w:szCs w:val="20"/>
                <w:lang w:val="en-CA"/>
              </w:rPr>
            </w:pPr>
            <w:r>
              <w:rPr>
                <w:szCs w:val="20"/>
              </w:rPr>
              <w:t>CF3 c) - confiance des prestataires (harmonisation avec l'APA national)</w:t>
            </w:r>
          </w:p>
        </w:tc>
        <w:tc>
          <w:tcPr>
            <w:tcW w:w="1500" w:type="dxa"/>
            <w:shd w:val="clear" w:color="auto" w:fill="FFF2CC"/>
            <w:tcMar>
              <w:top w:w="60" w:type="dxa"/>
              <w:left w:w="80" w:type="dxa"/>
              <w:bottom w:w="60" w:type="dxa"/>
              <w:right w:w="80" w:type="dxa"/>
            </w:tcMar>
          </w:tcPr>
          <w:p w14:paraId="68DF8197" w14:textId="77777777" w:rsidR="00432876" w:rsidRPr="00BF74F4" w:rsidRDefault="00134BAD" w:rsidP="00CF0AA7">
            <w:pPr>
              <w:pStyle w:val="CBDTableNormal"/>
              <w:rPr>
                <w:szCs w:val="20"/>
                <w:lang w:val="en-CA"/>
              </w:rPr>
            </w:pPr>
            <w:r>
              <w:rPr>
                <w:szCs w:val="20"/>
              </w:rPr>
              <w:t>À développer (évaluation)</w:t>
            </w:r>
          </w:p>
        </w:tc>
        <w:tc>
          <w:tcPr>
            <w:tcW w:w="2400" w:type="dxa"/>
            <w:shd w:val="clear" w:color="auto" w:fill="FFF2CC"/>
            <w:tcMar>
              <w:top w:w="60" w:type="dxa"/>
              <w:left w:w="80" w:type="dxa"/>
              <w:bottom w:w="60" w:type="dxa"/>
              <w:right w:w="80" w:type="dxa"/>
            </w:tcMar>
          </w:tcPr>
          <w:p w14:paraId="2D10A97A" w14:textId="602A6E59" w:rsidR="00432876" w:rsidRPr="00BF74F4" w:rsidRDefault="00134BAD" w:rsidP="00CF0AA7">
            <w:pPr>
              <w:pStyle w:val="CBDTableNormal"/>
              <w:rPr>
                <w:szCs w:val="20"/>
                <w:lang w:val="en-CA"/>
              </w:rPr>
            </w:pPr>
            <w:r>
              <w:rPr>
                <w:szCs w:val="20"/>
              </w:rPr>
              <w:t>Rapports nationaux des Parties/PSRE ; notification par les Parties</w:t>
            </w:r>
          </w:p>
        </w:tc>
        <w:tc>
          <w:tcPr>
            <w:tcW w:w="6372" w:type="dxa"/>
            <w:shd w:val="clear" w:color="auto" w:fill="FFF2CC"/>
            <w:tcMar>
              <w:top w:w="60" w:type="dxa"/>
              <w:left w:w="80" w:type="dxa"/>
              <w:bottom w:w="60" w:type="dxa"/>
              <w:right w:w="80" w:type="dxa"/>
            </w:tcMar>
          </w:tcPr>
          <w:p w14:paraId="4237C0B5" w14:textId="3C614B83" w:rsidR="00432876" w:rsidRPr="00BF74F4" w:rsidRDefault="00134BAD" w:rsidP="747D46A4">
            <w:pPr>
              <w:pStyle w:val="CBDTableNormal"/>
              <w:rPr>
                <w:szCs w:val="20"/>
                <w:lang w:val="en-CA"/>
              </w:rPr>
            </w:pPr>
            <w:r>
              <w:rPr>
                <w:szCs w:val="20"/>
              </w:rPr>
              <w:t>Évaluation partielle possible uniquement sur la base des notifications par les Parties ; les résultats sont considérés comme provisoires compte tenu du stade précoce du mécanisme. Assurer une surveillance au cours des cycles suivants, notamment en ce qui concerne la perception d'une prolongation volontaire du mécanisme</w:t>
            </w:r>
          </w:p>
        </w:tc>
      </w:tr>
      <w:tr w:rsidR="00432876" w:rsidRPr="002B20DF" w14:paraId="41EEEDFC" w14:textId="77777777" w:rsidTr="747D46A4">
        <w:tc>
          <w:tcPr>
            <w:tcW w:w="3300" w:type="dxa"/>
            <w:shd w:val="clear" w:color="auto" w:fill="FFF2CC"/>
            <w:tcMar>
              <w:top w:w="60" w:type="dxa"/>
              <w:left w:w="80" w:type="dxa"/>
              <w:bottom w:w="60" w:type="dxa"/>
              <w:right w:w="80" w:type="dxa"/>
            </w:tcMar>
          </w:tcPr>
          <w:p w14:paraId="64DECE63" w14:textId="77777777" w:rsidR="00432876" w:rsidRPr="00BF74F4" w:rsidRDefault="00134BAD" w:rsidP="00CF0AA7">
            <w:pPr>
              <w:pStyle w:val="CBDTableNormal"/>
              <w:rPr>
                <w:szCs w:val="20"/>
                <w:lang w:val="en-CA"/>
              </w:rPr>
            </w:pPr>
            <w:r>
              <w:rPr>
                <w:szCs w:val="20"/>
              </w:rPr>
              <w:t>Cohérence avec les SPANB et les mesures nationales relatives à l'ISN/l'APA</w:t>
            </w:r>
          </w:p>
        </w:tc>
        <w:tc>
          <w:tcPr>
            <w:tcW w:w="1500" w:type="dxa"/>
            <w:shd w:val="clear" w:color="auto" w:fill="FFF2CC"/>
            <w:tcMar>
              <w:top w:w="60" w:type="dxa"/>
              <w:left w:w="80" w:type="dxa"/>
              <w:bottom w:w="60" w:type="dxa"/>
              <w:right w:w="80" w:type="dxa"/>
            </w:tcMar>
          </w:tcPr>
          <w:p w14:paraId="7D369BF3" w14:textId="77777777" w:rsidR="00432876" w:rsidRPr="00BF74F4" w:rsidRDefault="00134BAD" w:rsidP="00CF0AA7">
            <w:pPr>
              <w:pStyle w:val="CBDTableNormal"/>
              <w:rPr>
                <w:szCs w:val="20"/>
                <w:lang w:val="en-CA"/>
              </w:rPr>
            </w:pPr>
            <w:r>
              <w:rPr>
                <w:szCs w:val="20"/>
              </w:rPr>
              <w:t>Existant (CDB)</w:t>
            </w:r>
          </w:p>
        </w:tc>
        <w:tc>
          <w:tcPr>
            <w:tcW w:w="2400" w:type="dxa"/>
            <w:shd w:val="clear" w:color="auto" w:fill="FFF2CC"/>
            <w:tcMar>
              <w:top w:w="60" w:type="dxa"/>
              <w:left w:w="80" w:type="dxa"/>
              <w:bottom w:w="60" w:type="dxa"/>
              <w:right w:w="80" w:type="dxa"/>
            </w:tcMar>
          </w:tcPr>
          <w:p w14:paraId="78EE7A83" w14:textId="3DA792DF" w:rsidR="00432876" w:rsidRPr="00BF74F4" w:rsidRDefault="00134BAD" w:rsidP="00CF0AA7">
            <w:pPr>
              <w:pStyle w:val="CBDTableNormal"/>
              <w:rPr>
                <w:szCs w:val="20"/>
                <w:lang w:val="en-CA"/>
              </w:rPr>
            </w:pPr>
            <w:r>
              <w:rPr>
                <w:szCs w:val="20"/>
              </w:rPr>
              <w:t>PSRE/secrétariat</w:t>
            </w:r>
          </w:p>
        </w:tc>
        <w:tc>
          <w:tcPr>
            <w:tcW w:w="6372" w:type="dxa"/>
            <w:shd w:val="clear" w:color="auto" w:fill="FFF2CC"/>
            <w:tcMar>
              <w:top w:w="60" w:type="dxa"/>
              <w:left w:w="80" w:type="dxa"/>
              <w:bottom w:w="60" w:type="dxa"/>
              <w:right w:w="80" w:type="dxa"/>
            </w:tcMar>
          </w:tcPr>
          <w:p w14:paraId="7D24D3F5" w14:textId="77777777" w:rsidR="00432876" w:rsidRPr="00BF74F4" w:rsidRDefault="00134BAD" w:rsidP="00CF0AA7">
            <w:pPr>
              <w:pStyle w:val="CBDTableNormal"/>
              <w:rPr>
                <w:szCs w:val="20"/>
                <w:lang w:val="en-CA"/>
              </w:rPr>
            </w:pPr>
            <w:r>
              <w:rPr>
                <w:szCs w:val="20"/>
              </w:rPr>
              <w:t>Évaluation partielle (résultats provisoires uniquement, compte tenu du stade précoce du mécanisme). Effectuer une surveillance lors des cycles suivants.</w:t>
            </w:r>
          </w:p>
        </w:tc>
      </w:tr>
      <w:tr w:rsidR="00432876" w:rsidRPr="002B20DF" w14:paraId="2E4C7B66" w14:textId="77777777" w:rsidTr="00BF74F4">
        <w:tc>
          <w:tcPr>
            <w:tcW w:w="13572" w:type="dxa"/>
            <w:gridSpan w:val="4"/>
            <w:tcBorders>
              <w:bottom w:val="single" w:sz="4" w:space="0" w:color="CCCCCC"/>
            </w:tcBorders>
            <w:tcMar>
              <w:top w:w="60" w:type="dxa"/>
              <w:left w:w="80" w:type="dxa"/>
              <w:bottom w:w="60" w:type="dxa"/>
              <w:right w:w="80" w:type="dxa"/>
            </w:tcMar>
          </w:tcPr>
          <w:p w14:paraId="6EFADF45" w14:textId="26722CEA" w:rsidR="00432876" w:rsidRPr="00BF74F4" w:rsidRDefault="00134BAD" w:rsidP="00CF0AA7">
            <w:pPr>
              <w:pStyle w:val="CBDTableNormal"/>
              <w:rPr>
                <w:b/>
                <w:bCs/>
                <w:szCs w:val="20"/>
                <w:lang w:val="en-CA"/>
              </w:rPr>
            </w:pPr>
            <w:r>
              <w:rPr>
                <w:b/>
                <w:bCs/>
                <w:szCs w:val="20"/>
              </w:rPr>
              <w:t>P6 - droits des peuples autochtones et des communautés locales, libre accès et impacts de la recherche</w:t>
            </w:r>
          </w:p>
        </w:tc>
      </w:tr>
      <w:tr w:rsidR="00432876" w:rsidRPr="002B20DF" w14:paraId="14DDC068" w14:textId="77777777" w:rsidTr="00BF74F4">
        <w:tc>
          <w:tcPr>
            <w:tcW w:w="3300" w:type="dxa"/>
            <w:tcBorders>
              <w:bottom w:val="nil"/>
            </w:tcBorders>
            <w:shd w:val="clear" w:color="auto" w:fill="FFF2CC"/>
            <w:tcMar>
              <w:top w:w="60" w:type="dxa"/>
              <w:left w:w="80" w:type="dxa"/>
              <w:bottom w:w="60" w:type="dxa"/>
              <w:right w:w="80" w:type="dxa"/>
            </w:tcMar>
          </w:tcPr>
          <w:p w14:paraId="619DBE9B" w14:textId="60BA4F60" w:rsidR="00432876" w:rsidRPr="00BF74F4" w:rsidRDefault="00134BAD" w:rsidP="00CF0AA7">
            <w:pPr>
              <w:pStyle w:val="CBDTableNormal"/>
              <w:rPr>
                <w:szCs w:val="20"/>
                <w:lang w:val="en-CA"/>
              </w:rPr>
            </w:pPr>
            <w:r>
              <w:rPr>
                <w:szCs w:val="20"/>
              </w:rPr>
              <w:lastRenderedPageBreak/>
              <w:t>CF4 - état de préparation institutionnelle des peuples autochtones et des communautés locales et désignation des entités</w:t>
            </w:r>
          </w:p>
        </w:tc>
        <w:tc>
          <w:tcPr>
            <w:tcW w:w="1500" w:type="dxa"/>
            <w:tcBorders>
              <w:bottom w:val="nil"/>
            </w:tcBorders>
            <w:shd w:val="clear" w:color="auto" w:fill="FFF2CC"/>
            <w:tcMar>
              <w:top w:w="60" w:type="dxa"/>
              <w:left w:w="80" w:type="dxa"/>
              <w:bottom w:w="60" w:type="dxa"/>
              <w:right w:w="80" w:type="dxa"/>
            </w:tcMar>
          </w:tcPr>
          <w:p w14:paraId="3E7BD3AC" w14:textId="77777777" w:rsidR="00432876" w:rsidRPr="00BF74F4" w:rsidRDefault="00134BAD" w:rsidP="00CF0AA7">
            <w:pPr>
              <w:pStyle w:val="CBDTableNormal"/>
              <w:rPr>
                <w:szCs w:val="20"/>
                <w:lang w:val="en-CA"/>
              </w:rPr>
            </w:pPr>
            <w:r>
              <w:rPr>
                <w:szCs w:val="20"/>
              </w:rPr>
              <w:t>À développer (évaluation)</w:t>
            </w:r>
          </w:p>
        </w:tc>
        <w:tc>
          <w:tcPr>
            <w:tcW w:w="2400" w:type="dxa"/>
            <w:tcBorders>
              <w:bottom w:val="nil"/>
            </w:tcBorders>
            <w:shd w:val="clear" w:color="auto" w:fill="FFF2CC"/>
            <w:tcMar>
              <w:top w:w="60" w:type="dxa"/>
              <w:left w:w="80" w:type="dxa"/>
              <w:bottom w:w="60" w:type="dxa"/>
              <w:right w:w="80" w:type="dxa"/>
            </w:tcMar>
          </w:tcPr>
          <w:p w14:paraId="27019D49" w14:textId="6683F1F6" w:rsidR="00432876" w:rsidRPr="00BF74F4" w:rsidRDefault="00BB57E4" w:rsidP="00CF0AA7">
            <w:pPr>
              <w:pStyle w:val="CBDTableNormal"/>
              <w:rPr>
                <w:szCs w:val="20"/>
                <w:lang w:val="en-CA"/>
              </w:rPr>
            </w:pPr>
            <w:r>
              <w:rPr>
                <w:szCs w:val="20"/>
              </w:rPr>
              <w:t>Consultation des peuples autochtones et communautés locales ; rapports des Parties</w:t>
            </w:r>
          </w:p>
        </w:tc>
        <w:tc>
          <w:tcPr>
            <w:tcW w:w="6372" w:type="dxa"/>
            <w:tcBorders>
              <w:bottom w:val="nil"/>
            </w:tcBorders>
            <w:shd w:val="clear" w:color="auto" w:fill="FFF2CC"/>
            <w:tcMar>
              <w:top w:w="60" w:type="dxa"/>
              <w:left w:w="80" w:type="dxa"/>
              <w:bottom w:w="60" w:type="dxa"/>
              <w:right w:w="80" w:type="dxa"/>
            </w:tcMar>
          </w:tcPr>
          <w:p w14:paraId="678DCAD3" w14:textId="77777777" w:rsidR="00432876" w:rsidRPr="00BF74F4" w:rsidRDefault="00134BAD" w:rsidP="00CF0AA7">
            <w:pPr>
              <w:pStyle w:val="CBDTableNormal"/>
              <w:rPr>
                <w:szCs w:val="20"/>
                <w:lang w:val="en-CA"/>
              </w:rPr>
            </w:pPr>
            <w:r>
              <w:rPr>
                <w:szCs w:val="20"/>
              </w:rPr>
              <w:t xml:space="preserve">Pas encore évaluable : activités du Fonds de Cali pas encore pleinement opérationnelles. Évaluation possible lors d'une future </w:t>
            </w:r>
            <w:proofErr w:type="spellStart"/>
            <w:r>
              <w:rPr>
                <w:szCs w:val="20"/>
              </w:rPr>
              <w:t>CdP</w:t>
            </w:r>
            <w:proofErr w:type="spellEnd"/>
            <w:r>
              <w:rPr>
                <w:szCs w:val="20"/>
              </w:rPr>
              <w:t>.</w:t>
            </w:r>
          </w:p>
        </w:tc>
      </w:tr>
      <w:tr w:rsidR="00432876" w:rsidRPr="002B20DF" w14:paraId="40D283D1" w14:textId="77777777" w:rsidTr="00BF74F4">
        <w:tc>
          <w:tcPr>
            <w:tcW w:w="3300" w:type="dxa"/>
            <w:tcBorders>
              <w:top w:val="nil"/>
            </w:tcBorders>
            <w:shd w:val="clear" w:color="auto" w:fill="FFF2CC"/>
            <w:tcMar>
              <w:top w:w="60" w:type="dxa"/>
              <w:left w:w="80" w:type="dxa"/>
              <w:bottom w:w="60" w:type="dxa"/>
              <w:right w:w="80" w:type="dxa"/>
            </w:tcMar>
          </w:tcPr>
          <w:p w14:paraId="250687A0" w14:textId="78E7E7E4" w:rsidR="00432876" w:rsidRPr="00BF74F4" w:rsidRDefault="00134BAD" w:rsidP="00CF0AA7">
            <w:pPr>
              <w:pStyle w:val="CBDTableNormal"/>
              <w:rPr>
                <w:szCs w:val="20"/>
                <w:lang w:val="en-CA"/>
              </w:rPr>
            </w:pPr>
            <w:r>
              <w:rPr>
                <w:szCs w:val="20"/>
              </w:rPr>
              <w:t>Avantages dont bénéficient les peuples autochtones et les communautés locales, ainsi que leurs entités identifiées ou désignées</w:t>
            </w:r>
          </w:p>
        </w:tc>
        <w:tc>
          <w:tcPr>
            <w:tcW w:w="1500" w:type="dxa"/>
            <w:tcBorders>
              <w:top w:val="nil"/>
            </w:tcBorders>
            <w:shd w:val="clear" w:color="auto" w:fill="FFF2CC"/>
            <w:tcMar>
              <w:top w:w="60" w:type="dxa"/>
              <w:left w:w="80" w:type="dxa"/>
              <w:bottom w:w="60" w:type="dxa"/>
              <w:right w:w="80" w:type="dxa"/>
            </w:tcMar>
          </w:tcPr>
          <w:p w14:paraId="353CDC7F" w14:textId="77777777" w:rsidR="00432876" w:rsidRPr="00BF74F4" w:rsidRDefault="00134BAD" w:rsidP="00CF0AA7">
            <w:pPr>
              <w:pStyle w:val="CBDTableNormal"/>
              <w:rPr>
                <w:szCs w:val="20"/>
                <w:lang w:val="en-CA"/>
              </w:rPr>
            </w:pPr>
            <w:r>
              <w:rPr>
                <w:szCs w:val="20"/>
              </w:rPr>
              <w:t>Existant / à développer</w:t>
            </w:r>
          </w:p>
        </w:tc>
        <w:tc>
          <w:tcPr>
            <w:tcW w:w="2400" w:type="dxa"/>
            <w:tcBorders>
              <w:top w:val="nil"/>
            </w:tcBorders>
            <w:shd w:val="clear" w:color="auto" w:fill="FFF2CC"/>
            <w:tcMar>
              <w:top w:w="60" w:type="dxa"/>
              <w:left w:w="80" w:type="dxa"/>
              <w:bottom w:w="60" w:type="dxa"/>
              <w:right w:w="80" w:type="dxa"/>
            </w:tcMar>
          </w:tcPr>
          <w:p w14:paraId="1ABED12F" w14:textId="6EE64D45" w:rsidR="00432876" w:rsidRPr="00BF74F4" w:rsidRDefault="00134BAD" w:rsidP="00CF0AA7">
            <w:pPr>
              <w:pStyle w:val="CBDTableNormal"/>
              <w:rPr>
                <w:szCs w:val="20"/>
                <w:lang w:val="en-CA"/>
              </w:rPr>
            </w:pPr>
            <w:r>
              <w:rPr>
                <w:szCs w:val="20"/>
              </w:rPr>
              <w:t>Données relatives à l'allocation par le MTPFO ; consultation des peuples autochtones et des communautés locales</w:t>
            </w:r>
          </w:p>
        </w:tc>
        <w:tc>
          <w:tcPr>
            <w:tcW w:w="6372" w:type="dxa"/>
            <w:tcBorders>
              <w:top w:val="nil"/>
            </w:tcBorders>
            <w:shd w:val="clear" w:color="auto" w:fill="FFF2CC"/>
            <w:tcMar>
              <w:top w:w="60" w:type="dxa"/>
              <w:left w:w="80" w:type="dxa"/>
              <w:bottom w:w="60" w:type="dxa"/>
              <w:right w:w="80" w:type="dxa"/>
            </w:tcMar>
          </w:tcPr>
          <w:p w14:paraId="37588252" w14:textId="77777777" w:rsidR="00432876" w:rsidRPr="00BF74F4" w:rsidRDefault="00134BAD" w:rsidP="00CF0AA7">
            <w:pPr>
              <w:pStyle w:val="CBDTableNormal"/>
              <w:rPr>
                <w:szCs w:val="20"/>
                <w:lang w:val="en-CA"/>
              </w:rPr>
            </w:pPr>
            <w:r>
              <w:rPr>
                <w:szCs w:val="20"/>
              </w:rPr>
              <w:t>Évaluation partielle des facteurs o) et q) par le biais d'une enquête ou d'une notification par les Parties ; résultats considérés comme provisoires. Effectuer une surveillance lors des cycles suivants.</w:t>
            </w:r>
          </w:p>
        </w:tc>
      </w:tr>
      <w:tr w:rsidR="00432876" w:rsidRPr="002B20DF" w14:paraId="44A02944" w14:textId="77777777" w:rsidTr="747D46A4">
        <w:tc>
          <w:tcPr>
            <w:tcW w:w="3300" w:type="dxa"/>
            <w:shd w:val="clear" w:color="auto" w:fill="FFF2CC"/>
            <w:tcMar>
              <w:top w:w="60" w:type="dxa"/>
              <w:left w:w="80" w:type="dxa"/>
              <w:bottom w:w="60" w:type="dxa"/>
              <w:right w:w="80" w:type="dxa"/>
            </w:tcMar>
          </w:tcPr>
          <w:p w14:paraId="25FC87CA" w14:textId="0228A052" w:rsidR="00432876" w:rsidRPr="00BF74F4" w:rsidRDefault="00134BAD" w:rsidP="00CF0AA7">
            <w:pPr>
              <w:pStyle w:val="CBDTableNormal"/>
              <w:rPr>
                <w:szCs w:val="20"/>
                <w:lang w:val="en-CA"/>
              </w:rPr>
            </w:pPr>
            <w:r>
              <w:rPr>
                <w:szCs w:val="20"/>
              </w:rPr>
              <w:t>Ne pas entraver la recherche et l'innovation, notamment dans le domaine des nouvelles technologies</w:t>
            </w:r>
          </w:p>
        </w:tc>
        <w:tc>
          <w:tcPr>
            <w:tcW w:w="1500" w:type="dxa"/>
            <w:shd w:val="clear" w:color="auto" w:fill="FFF2CC"/>
            <w:tcMar>
              <w:top w:w="60" w:type="dxa"/>
              <w:left w:w="80" w:type="dxa"/>
              <w:bottom w:w="60" w:type="dxa"/>
              <w:right w:w="80" w:type="dxa"/>
            </w:tcMar>
          </w:tcPr>
          <w:p w14:paraId="60133E6C" w14:textId="77777777" w:rsidR="00432876" w:rsidRPr="00BF74F4" w:rsidRDefault="00134BAD" w:rsidP="00CF0AA7">
            <w:pPr>
              <w:pStyle w:val="CBDTableNormal"/>
              <w:rPr>
                <w:szCs w:val="20"/>
                <w:lang w:val="en-CA"/>
              </w:rPr>
            </w:pPr>
            <w:r>
              <w:rPr>
                <w:szCs w:val="20"/>
              </w:rPr>
              <w:t>À développer (étude)</w:t>
            </w:r>
          </w:p>
        </w:tc>
        <w:tc>
          <w:tcPr>
            <w:tcW w:w="2400" w:type="dxa"/>
            <w:shd w:val="clear" w:color="auto" w:fill="FFF2CC"/>
            <w:tcMar>
              <w:top w:w="60" w:type="dxa"/>
              <w:left w:w="80" w:type="dxa"/>
              <w:bottom w:w="60" w:type="dxa"/>
              <w:right w:w="80" w:type="dxa"/>
            </w:tcMar>
          </w:tcPr>
          <w:p w14:paraId="28D83285" w14:textId="77777777" w:rsidR="00432876" w:rsidRPr="00BF74F4" w:rsidRDefault="00134BAD" w:rsidP="00CF0AA7">
            <w:pPr>
              <w:pStyle w:val="CBDTableNormal"/>
              <w:rPr>
                <w:szCs w:val="20"/>
                <w:lang w:val="en-CA"/>
              </w:rPr>
            </w:pPr>
            <w:r>
              <w:rPr>
                <w:szCs w:val="20"/>
              </w:rPr>
              <w:t>Étude du CD ; consultation du milieu de la recherche</w:t>
            </w:r>
          </w:p>
        </w:tc>
        <w:tc>
          <w:tcPr>
            <w:tcW w:w="6372" w:type="dxa"/>
            <w:shd w:val="clear" w:color="auto" w:fill="FFF2CC"/>
            <w:tcMar>
              <w:top w:w="60" w:type="dxa"/>
              <w:left w:w="80" w:type="dxa"/>
              <w:bottom w:w="60" w:type="dxa"/>
              <w:right w:w="80" w:type="dxa"/>
            </w:tcMar>
          </w:tcPr>
          <w:p w14:paraId="5D4A8BCE" w14:textId="77777777" w:rsidR="00432876" w:rsidRPr="00BF74F4" w:rsidRDefault="00134BAD" w:rsidP="00CF0AA7">
            <w:pPr>
              <w:pStyle w:val="CBDTableNormal"/>
              <w:rPr>
                <w:szCs w:val="20"/>
                <w:lang w:val="en-CA"/>
              </w:rPr>
            </w:pPr>
            <w:r>
              <w:rPr>
                <w:szCs w:val="20"/>
              </w:rPr>
              <w:t xml:space="preserve">Pas encore évaluable : activités du Fonds de Cali pas encore pleinement opérationnelles. Évaluation possible lors d'une future </w:t>
            </w:r>
            <w:proofErr w:type="spellStart"/>
            <w:r>
              <w:rPr>
                <w:szCs w:val="20"/>
              </w:rPr>
              <w:t>CdP</w:t>
            </w:r>
            <w:proofErr w:type="spellEnd"/>
            <w:r>
              <w:rPr>
                <w:szCs w:val="20"/>
              </w:rPr>
              <w:t>.</w:t>
            </w:r>
          </w:p>
        </w:tc>
      </w:tr>
      <w:tr w:rsidR="00432876" w:rsidRPr="002B20DF" w14:paraId="4BB064B4" w14:textId="77777777" w:rsidTr="747D46A4">
        <w:tc>
          <w:tcPr>
            <w:tcW w:w="3300" w:type="dxa"/>
            <w:shd w:val="clear" w:color="auto" w:fill="FFF2CC"/>
            <w:tcMar>
              <w:top w:w="60" w:type="dxa"/>
              <w:left w:w="80" w:type="dxa"/>
              <w:bottom w:w="60" w:type="dxa"/>
              <w:right w:w="80" w:type="dxa"/>
            </w:tcMar>
          </w:tcPr>
          <w:p w14:paraId="3D95CCD0" w14:textId="77777777" w:rsidR="00432876" w:rsidRPr="00BF74F4" w:rsidRDefault="00134BAD" w:rsidP="00CF0AA7">
            <w:pPr>
              <w:pStyle w:val="CBDTableNormal"/>
              <w:rPr>
                <w:szCs w:val="20"/>
                <w:lang w:val="en-CA"/>
              </w:rPr>
            </w:pPr>
            <w:r>
              <w:rPr>
                <w:szCs w:val="20"/>
              </w:rPr>
              <w:t>Impact des activités financées sur la biodiversité</w:t>
            </w:r>
          </w:p>
        </w:tc>
        <w:tc>
          <w:tcPr>
            <w:tcW w:w="1500" w:type="dxa"/>
            <w:shd w:val="clear" w:color="auto" w:fill="FFF2CC"/>
            <w:tcMar>
              <w:top w:w="60" w:type="dxa"/>
              <w:left w:w="80" w:type="dxa"/>
              <w:bottom w:w="60" w:type="dxa"/>
              <w:right w:w="80" w:type="dxa"/>
            </w:tcMar>
          </w:tcPr>
          <w:p w14:paraId="3C4AD8B5" w14:textId="77777777" w:rsidR="00432876" w:rsidRPr="00BF74F4" w:rsidRDefault="00134BAD" w:rsidP="00CF0AA7">
            <w:pPr>
              <w:pStyle w:val="CBDTableNormal"/>
              <w:rPr>
                <w:szCs w:val="20"/>
                <w:lang w:val="en-CA"/>
              </w:rPr>
            </w:pPr>
            <w:r>
              <w:rPr>
                <w:szCs w:val="20"/>
              </w:rPr>
              <w:t>À développer</w:t>
            </w:r>
          </w:p>
        </w:tc>
        <w:tc>
          <w:tcPr>
            <w:tcW w:w="2400" w:type="dxa"/>
            <w:shd w:val="clear" w:color="auto" w:fill="FFF2CC"/>
            <w:tcMar>
              <w:top w:w="60" w:type="dxa"/>
              <w:left w:w="80" w:type="dxa"/>
              <w:bottom w:w="60" w:type="dxa"/>
              <w:right w:w="80" w:type="dxa"/>
            </w:tcMar>
          </w:tcPr>
          <w:p w14:paraId="6766A63C" w14:textId="77777777" w:rsidR="00432876" w:rsidRPr="00BF74F4" w:rsidRDefault="00134BAD" w:rsidP="00CF0AA7">
            <w:pPr>
              <w:pStyle w:val="CBDTableNormal"/>
              <w:rPr>
                <w:szCs w:val="20"/>
                <w:lang w:val="en-CA"/>
              </w:rPr>
            </w:pPr>
            <w:r>
              <w:rPr>
                <w:szCs w:val="20"/>
              </w:rPr>
              <w:t>Secrétariat ; rapports des Parties</w:t>
            </w:r>
          </w:p>
        </w:tc>
        <w:tc>
          <w:tcPr>
            <w:tcW w:w="6372" w:type="dxa"/>
            <w:shd w:val="clear" w:color="auto" w:fill="FFF2CC"/>
            <w:tcMar>
              <w:top w:w="60" w:type="dxa"/>
              <w:left w:w="80" w:type="dxa"/>
              <w:bottom w:w="60" w:type="dxa"/>
              <w:right w:w="80" w:type="dxa"/>
            </w:tcMar>
          </w:tcPr>
          <w:p w14:paraId="60EC5699" w14:textId="77777777" w:rsidR="00432876" w:rsidRPr="00BF74F4" w:rsidRDefault="00134BAD" w:rsidP="00CF0AA7">
            <w:pPr>
              <w:pStyle w:val="CBDTableNormal"/>
              <w:rPr>
                <w:szCs w:val="20"/>
                <w:lang w:val="en-CA"/>
              </w:rPr>
            </w:pPr>
            <w:r>
              <w:rPr>
                <w:szCs w:val="20"/>
              </w:rPr>
              <w:t xml:space="preserve">Pas encore évaluable ; une évaluation qualitative de la contribution sera possible lors d'une future </w:t>
            </w:r>
            <w:proofErr w:type="spellStart"/>
            <w:r>
              <w:rPr>
                <w:szCs w:val="20"/>
              </w:rPr>
              <w:t>CdP</w:t>
            </w:r>
            <w:proofErr w:type="spellEnd"/>
            <w:r>
              <w:rPr>
                <w:szCs w:val="20"/>
              </w:rPr>
              <w:t>.</w:t>
            </w:r>
          </w:p>
        </w:tc>
      </w:tr>
      <w:tr w:rsidR="00432876" w:rsidRPr="002B20DF" w14:paraId="25DDA05D" w14:textId="77777777" w:rsidTr="747D46A4">
        <w:tc>
          <w:tcPr>
            <w:tcW w:w="13572" w:type="dxa"/>
            <w:gridSpan w:val="4"/>
            <w:shd w:val="clear" w:color="auto" w:fill="FFFFFF" w:themeFill="background1"/>
            <w:tcMar>
              <w:top w:w="60" w:type="dxa"/>
              <w:left w:w="80" w:type="dxa"/>
              <w:bottom w:w="60" w:type="dxa"/>
              <w:right w:w="80" w:type="dxa"/>
            </w:tcMar>
          </w:tcPr>
          <w:p w14:paraId="09A7D21F" w14:textId="77777777" w:rsidR="00432876" w:rsidRPr="00BF74F4" w:rsidRDefault="00134BAD" w:rsidP="00CF0AA7">
            <w:pPr>
              <w:pStyle w:val="CBDTableNormal"/>
              <w:rPr>
                <w:i/>
                <w:iCs/>
                <w:szCs w:val="20"/>
                <w:lang w:val="en-CA"/>
              </w:rPr>
            </w:pPr>
            <w:r>
              <w:rPr>
                <w:i/>
                <w:iCs/>
                <w:szCs w:val="20"/>
              </w:rPr>
              <w:t>Code couleur :</w:t>
            </w:r>
            <w:r>
              <w:rPr>
                <w:szCs w:val="20"/>
              </w:rPr>
              <w:t xml:space="preserve"> vert = données existantes disponibles ; orange = données à élaborer, instrument pas encore mis en place ou évaluation subordonnée à une décision de la CdP-17 ; gris = lignes de référence croisée. L'annexe VI des facteurs retenus à la décision 16/2 et les critères d'évaluation du CAD de l'OCDE sont mentionnés dans les dossiers d'évaluation au niveau des éléments tenus par le secrétariat.</w:t>
            </w:r>
            <w:r>
              <w:rPr>
                <w:i/>
                <w:iCs/>
                <w:szCs w:val="20"/>
              </w:rPr>
              <w:t xml:space="preserve"> </w:t>
            </w:r>
          </w:p>
          <w:p w14:paraId="25D068EC" w14:textId="0272D020" w:rsidR="00CC5ACF" w:rsidRPr="00BF74F4" w:rsidRDefault="00CC5ACF" w:rsidP="001057B7">
            <w:pPr>
              <w:pStyle w:val="CBDTableNormal"/>
              <w:rPr>
                <w:szCs w:val="20"/>
                <w:lang w:val="en-CA"/>
              </w:rPr>
            </w:pPr>
            <w:r>
              <w:rPr>
                <w:i/>
                <w:iCs/>
                <w:szCs w:val="20"/>
              </w:rPr>
              <w:t xml:space="preserve">Abréviations : </w:t>
            </w:r>
            <w:r>
              <w:rPr>
                <w:szCs w:val="20"/>
              </w:rPr>
              <w:t xml:space="preserve">APA, accès et partage des avantages ; BBNJ, Accord conclu au titre de la Convention des Nations Unies sur le droit de la mer relatif à la conservation et à l'exploitation durable de la diversité biologique marine des zones situées au-delà des limites de la juridiction nationale ; CD, comité directeur ; CDB, Convention sur la diversité biologique ; </w:t>
            </w:r>
            <w:proofErr w:type="spellStart"/>
            <w:r>
              <w:rPr>
                <w:szCs w:val="20"/>
              </w:rPr>
              <w:t>CdP</w:t>
            </w:r>
            <w:proofErr w:type="spellEnd"/>
            <w:r>
              <w:rPr>
                <w:szCs w:val="20"/>
              </w:rPr>
              <w:t xml:space="preserve">, Conférence des Parties ; CF, condition favorable ; MPTFO, Bureau des fonds d’affectation spéciale </w:t>
            </w:r>
            <w:proofErr w:type="spellStart"/>
            <w:r>
              <w:rPr>
                <w:szCs w:val="20"/>
              </w:rPr>
              <w:t>pluripartenaires</w:t>
            </w:r>
            <w:proofErr w:type="spellEnd"/>
            <w:r>
              <w:rPr>
                <w:szCs w:val="20"/>
              </w:rPr>
              <w:t xml:space="preserve"> ; PABS de l'OMS, système d'accès aux agents pathogènes et partage des avantages découlant de leur utilisation de l'Organisation mondiale de la Santé ; PSRE, planification, suivi, établissement de rapports et examen ; TIRPGAA, Traité international sur les ressources </w:t>
            </w:r>
            <w:proofErr w:type="spellStart"/>
            <w:r>
              <w:rPr>
                <w:szCs w:val="20"/>
              </w:rPr>
              <w:t>phytogénétiques</w:t>
            </w:r>
            <w:proofErr w:type="spellEnd"/>
            <w:r>
              <w:rPr>
                <w:szCs w:val="20"/>
              </w:rPr>
              <w:t xml:space="preserve"> pour l'alimentation et l'agriculture.</w:t>
            </w:r>
          </w:p>
        </w:tc>
      </w:tr>
    </w:tbl>
    <w:p w14:paraId="663528F1" w14:textId="77777777" w:rsidR="00B1591C" w:rsidRPr="009E2B29" w:rsidRDefault="00B1591C" w:rsidP="006D51B7">
      <w:pPr>
        <w:pStyle w:val="Heading1"/>
        <w:numPr>
          <w:ilvl w:val="0"/>
          <w:numId w:val="0"/>
        </w:numPr>
        <w:sectPr w:rsidR="00B1591C" w:rsidRPr="009E2B29" w:rsidSect="00492A93">
          <w:footnotePr>
            <w:numRestart w:val="eachSect"/>
          </w:footnotePr>
          <w:pgSz w:w="15840" w:h="12240" w:orient="landscape"/>
          <w:pgMar w:top="1440" w:right="567" w:bottom="1440" w:left="1134" w:header="709" w:footer="709" w:gutter="0"/>
          <w:cols w:space="708"/>
          <w:docGrid w:linePitch="360"/>
        </w:sectPr>
      </w:pPr>
    </w:p>
    <w:p w14:paraId="52D014F4" w14:textId="53403F69" w:rsidR="00C82E98" w:rsidRPr="009E2B29" w:rsidRDefault="003B5D51" w:rsidP="00BF74F4">
      <w:pPr>
        <w:pStyle w:val="CBDH1"/>
      </w:pPr>
      <w:r>
        <w:lastRenderedPageBreak/>
        <w:t>II.</w:t>
      </w:r>
      <w:r>
        <w:tab/>
        <w:t>Approche méthodologique, consultation et assurance qualité</w:t>
      </w:r>
    </w:p>
    <w:p w14:paraId="3B376E25" w14:textId="62CD7F80" w:rsidR="00177E5D" w:rsidRDefault="00090760" w:rsidP="00090760">
      <w:pPr>
        <w:pStyle w:val="CBDNormalNumber"/>
        <w:rPr>
          <w:lang w:val="en-CA"/>
        </w:rPr>
      </w:pPr>
      <w:r>
        <w:t xml:space="preserve">Le comité directeur sera chargé de superviser cet examen. Les données utilisées dans le cadre de cet examen sont classées selon trois niveaux de confidentialité (public, restreint, sensible) et collectées à l'aide de quatre modèles de rapport minimaux : </w:t>
      </w:r>
    </w:p>
    <w:p w14:paraId="2CB87CBF" w14:textId="77777777" w:rsidR="00177E5D" w:rsidRDefault="00134BAD" w:rsidP="00177E5D">
      <w:pPr>
        <w:pStyle w:val="CBDNormalNumber"/>
        <w:numPr>
          <w:ilvl w:val="1"/>
          <w:numId w:val="7"/>
        </w:numPr>
        <w:rPr>
          <w:lang w:val="en-CA"/>
        </w:rPr>
      </w:pPr>
      <w:r>
        <w:t xml:space="preserve">Rapport financier annuel du Bureau des fonds d’affectation spéciale </w:t>
      </w:r>
      <w:proofErr w:type="spellStart"/>
      <w:r>
        <w:t>pluripartenaires</w:t>
      </w:r>
      <w:proofErr w:type="spellEnd"/>
      <w:r>
        <w:t xml:space="preserve">, </w:t>
      </w:r>
    </w:p>
    <w:p w14:paraId="01D57683" w14:textId="77777777" w:rsidR="00177E5D" w:rsidRDefault="00134BAD" w:rsidP="00177E5D">
      <w:pPr>
        <w:pStyle w:val="CBDNormalNumber"/>
        <w:numPr>
          <w:ilvl w:val="1"/>
          <w:numId w:val="7"/>
        </w:numPr>
        <w:rPr>
          <w:lang w:val="en-CA"/>
        </w:rPr>
      </w:pPr>
      <w:r>
        <w:t xml:space="preserve">Rapport descriptif annuel du secrétariat du Fonds, </w:t>
      </w:r>
    </w:p>
    <w:p w14:paraId="5FCEFFA7" w14:textId="33315705" w:rsidR="00214DB7" w:rsidRPr="0037306A" w:rsidRDefault="00134BAD" w:rsidP="0037306A">
      <w:pPr>
        <w:pStyle w:val="CBDNormalNumber"/>
        <w:numPr>
          <w:ilvl w:val="1"/>
          <w:numId w:val="7"/>
        </w:numPr>
      </w:pPr>
      <w:r>
        <w:t xml:space="preserve">Les Parties qui rendent compte de la mise en œuvre au niveau national par le biais d'une notification, et </w:t>
      </w:r>
    </w:p>
    <w:p w14:paraId="0C3F7D02" w14:textId="2D4D3B15" w:rsidR="00214DB7" w:rsidRPr="0037306A" w:rsidRDefault="3216E9E6" w:rsidP="0037306A">
      <w:pPr>
        <w:pStyle w:val="CBDNormalNumber"/>
        <w:numPr>
          <w:ilvl w:val="1"/>
          <w:numId w:val="7"/>
        </w:numPr>
      </w:pPr>
      <w:r>
        <w:t xml:space="preserve">Présentation volontaire de rapports, par bases de données et outils traitant de l'information de séquençage numérique sur les ressources génétiques, concernant notamment leur conformité aux principes FAIR (facilité de repérage, accessibilité, interopérabilité et réutilisation des ressources numériques) et CARE (avantage collectif, autorité de contrôle, responsabilité et éthique). </w:t>
      </w:r>
    </w:p>
    <w:p w14:paraId="4BD598EE" w14:textId="59288631" w:rsidR="00214DB7" w:rsidRPr="009E2B29" w:rsidRDefault="00177E5D" w:rsidP="580ED044">
      <w:pPr>
        <w:pStyle w:val="CBDNormalNumber"/>
        <w:rPr>
          <w:lang w:val="en-CA"/>
        </w:rPr>
      </w:pPr>
      <w:r>
        <w:t>Par ailleurs, les consultations menées auprès des parties prenantes, notamment par le biais d’un questionnaire structuré adressé aux Parties, aux peuples autochtones et aux communautés locales, aux gestionnaires et aux contributeurs de bases de données, ainsi que par des consultations ciblées auprès des peuples autochtones et des communautés locales, permettront de recueillir des données exploitables à des fins d’analyse. Le projet de conclusions doit être transmis aux parties prenantes afin qu'elles puissent formuler leurs observations pendant une période prévue à cet effet, toutes les observations de fond devant être consignées.</w:t>
      </w:r>
    </w:p>
    <w:p w14:paraId="6526A18B" w14:textId="456C9339" w:rsidR="00C82E98" w:rsidRPr="009E2B29" w:rsidRDefault="003B5D51" w:rsidP="00BF74F4">
      <w:pPr>
        <w:pStyle w:val="CBDH2"/>
      </w:pPr>
      <w:r>
        <w:t>A.</w:t>
      </w:r>
      <w:r>
        <w:tab/>
        <w:t>Indépendance et assurance qualité</w:t>
      </w:r>
    </w:p>
    <w:p w14:paraId="541CEF8B" w14:textId="155D13DD" w:rsidR="00214DB7" w:rsidRPr="009E2B29" w:rsidRDefault="00134BAD" w:rsidP="00090760">
      <w:pPr>
        <w:pStyle w:val="CBDNormalNumber"/>
        <w:rPr>
          <w:lang w:val="en-CA"/>
        </w:rPr>
      </w:pPr>
      <w:r>
        <w:t xml:space="preserve">Les travaux d'analyse sont menés par des évaluateurs fonctionnellement indépendants, exempts de tout conflit d'intérêts avec le comité directeur et son secrétariat, le secrétariat de la Convention et le Bureau des fonds d’affectation spéciale </w:t>
      </w:r>
      <w:proofErr w:type="spellStart"/>
      <w:r>
        <w:t>pluripartenaires</w:t>
      </w:r>
      <w:proofErr w:type="spellEnd"/>
      <w:r>
        <w:t xml:space="preserve">. </w:t>
      </w:r>
    </w:p>
    <w:p w14:paraId="5FBBBAE8" w14:textId="28509B1F" w:rsidR="00214DB7" w:rsidRPr="009E2B29" w:rsidRDefault="003E0483" w:rsidP="00090760">
      <w:pPr>
        <w:pStyle w:val="CBDNormalNumber"/>
        <w:rPr>
          <w:lang w:val="en-CA"/>
        </w:rPr>
      </w:pPr>
      <w:r>
        <w:t>Par ailleurs, les conclusions préliminaires font l'objet d'une évaluation par les pairs.</w:t>
      </w:r>
    </w:p>
    <w:p w14:paraId="365D3114" w14:textId="7158BA29" w:rsidR="00C82E98" w:rsidRPr="009E2B29" w:rsidRDefault="003B5D51" w:rsidP="00BF74F4">
      <w:pPr>
        <w:pStyle w:val="CBDH2"/>
      </w:pPr>
      <w:r>
        <w:t>B.</w:t>
      </w:r>
      <w:r>
        <w:tab/>
        <w:t>Structure du rapport</w:t>
      </w:r>
    </w:p>
    <w:p w14:paraId="519C32C6" w14:textId="3358A1AE" w:rsidR="0095367A" w:rsidRPr="009E2B29" w:rsidRDefault="00134BAD" w:rsidP="00090760">
      <w:pPr>
        <w:pStyle w:val="CBDNormalNumber"/>
        <w:rPr>
          <w:lang w:val="en-CA"/>
        </w:rPr>
      </w:pPr>
      <w:r>
        <w:tab/>
        <w:t xml:space="preserve">Le rapport d'évaluation devrait comporter cinq sections : </w:t>
      </w:r>
    </w:p>
    <w:p w14:paraId="0A9D4C80" w14:textId="73EAB4FF" w:rsidR="00A402D5" w:rsidRPr="009E2B29" w:rsidRDefault="00081DC2" w:rsidP="00A402D5">
      <w:pPr>
        <w:pStyle w:val="CBDNormalNumber"/>
        <w:numPr>
          <w:ilvl w:val="1"/>
          <w:numId w:val="7"/>
        </w:numPr>
        <w:rPr>
          <w:lang w:val="en-CA"/>
        </w:rPr>
      </w:pPr>
      <w:r>
        <w:t xml:space="preserve">Résumé ; </w:t>
      </w:r>
    </w:p>
    <w:p w14:paraId="432A3BEC" w14:textId="0E2E8F74" w:rsidR="00A402D5" w:rsidRPr="009E2B29" w:rsidRDefault="009D4F39" w:rsidP="00A402D5">
      <w:pPr>
        <w:pStyle w:val="CBDNormalNumber"/>
        <w:numPr>
          <w:ilvl w:val="1"/>
          <w:numId w:val="7"/>
        </w:numPr>
        <w:rPr>
          <w:lang w:val="en-CA"/>
        </w:rPr>
      </w:pPr>
      <w:r>
        <w:t>Mise à jour de l'</w:t>
      </w:r>
      <w:proofErr w:type="spellStart"/>
      <w:r>
        <w:t>évaluabilité</w:t>
      </w:r>
      <w:proofErr w:type="spellEnd"/>
      <w:r>
        <w:t xml:space="preserve"> ; </w:t>
      </w:r>
    </w:p>
    <w:p w14:paraId="76FB6B6C" w14:textId="2B420F83" w:rsidR="00FF283E" w:rsidRPr="009E2B29" w:rsidRDefault="009D4F39" w:rsidP="00A402D5">
      <w:pPr>
        <w:pStyle w:val="CBDNormalNumber"/>
        <w:numPr>
          <w:ilvl w:val="1"/>
          <w:numId w:val="7"/>
        </w:numPr>
        <w:rPr>
          <w:lang w:val="en-CA"/>
        </w:rPr>
      </w:pPr>
      <w:r>
        <w:t xml:space="preserve">Résultats par catégorie de pilier et par G1, présentés respectivement comme suit : </w:t>
      </w:r>
    </w:p>
    <w:p w14:paraId="601B6D02" w14:textId="2059DB2D" w:rsidR="00FF283E" w:rsidRPr="009E2B29" w:rsidRDefault="009D4F39" w:rsidP="00FF283E">
      <w:pPr>
        <w:pStyle w:val="CBDNormalNumber"/>
        <w:numPr>
          <w:ilvl w:val="2"/>
          <w:numId w:val="7"/>
        </w:numPr>
        <w:rPr>
          <w:lang w:val="en-CA"/>
        </w:rPr>
      </w:pPr>
      <w:r>
        <w:t>Preuve ;</w:t>
      </w:r>
    </w:p>
    <w:p w14:paraId="3215C884" w14:textId="323A04DF" w:rsidR="00FF283E" w:rsidRPr="009E2B29" w:rsidRDefault="009D4F39" w:rsidP="00FF283E">
      <w:pPr>
        <w:pStyle w:val="CBDNormalNumber"/>
        <w:numPr>
          <w:ilvl w:val="2"/>
          <w:numId w:val="7"/>
        </w:numPr>
        <w:rPr>
          <w:lang w:val="en-CA"/>
        </w:rPr>
      </w:pPr>
      <w:r>
        <w:t>Résultat ;</w:t>
      </w:r>
    </w:p>
    <w:p w14:paraId="69EC6E89" w14:textId="76D9A956" w:rsidR="00176932" w:rsidRPr="009E2B29" w:rsidRDefault="009D4F39" w:rsidP="00FF283E">
      <w:pPr>
        <w:pStyle w:val="CBDNormalNumber"/>
        <w:numPr>
          <w:ilvl w:val="2"/>
          <w:numId w:val="7"/>
        </w:numPr>
        <w:rPr>
          <w:lang w:val="en-CA"/>
        </w:rPr>
      </w:pPr>
      <w:r>
        <w:t>Conclusion ;</w:t>
      </w:r>
    </w:p>
    <w:p w14:paraId="278B8FA0" w14:textId="17424FA4" w:rsidR="00176932" w:rsidRPr="009E2B29" w:rsidRDefault="009D4F39" w:rsidP="00FF283E">
      <w:pPr>
        <w:pStyle w:val="CBDNormalNumber"/>
        <w:numPr>
          <w:ilvl w:val="2"/>
          <w:numId w:val="7"/>
        </w:numPr>
        <w:rPr>
          <w:lang w:val="en-CA"/>
        </w:rPr>
      </w:pPr>
      <w:r>
        <w:t xml:space="preserve">Recommandation ; </w:t>
      </w:r>
    </w:p>
    <w:p w14:paraId="16BC5A29" w14:textId="65F602BE" w:rsidR="00176932" w:rsidRPr="009E2B29" w:rsidRDefault="009D4F39" w:rsidP="00176932">
      <w:pPr>
        <w:pStyle w:val="CBDNormalNumber"/>
        <w:numPr>
          <w:ilvl w:val="1"/>
          <w:numId w:val="7"/>
        </w:numPr>
        <w:rPr>
          <w:lang w:val="en-CA"/>
        </w:rPr>
      </w:pPr>
      <w:r>
        <w:t>Conclusions transversales (équité, cohérence, durabilité, conditions favorables) ; et</w:t>
      </w:r>
    </w:p>
    <w:p w14:paraId="413360BD" w14:textId="29D42DC2" w:rsidR="00B81254" w:rsidRPr="009E2B29" w:rsidRDefault="009D4F39" w:rsidP="00176932">
      <w:pPr>
        <w:pStyle w:val="CBDNormalNumber"/>
        <w:numPr>
          <w:ilvl w:val="1"/>
          <w:numId w:val="7"/>
        </w:numPr>
        <w:rPr>
          <w:lang w:val="en-CA"/>
        </w:rPr>
      </w:pPr>
      <w:r>
        <w:t xml:space="preserve">Modifications proposées (majeures ou mineures) </w:t>
      </w:r>
    </w:p>
    <w:p w14:paraId="32EA47D3" w14:textId="2CD4D8CE" w:rsidR="00214DB7" w:rsidRPr="009E2B29" w:rsidRDefault="00047AE0" w:rsidP="00090760">
      <w:pPr>
        <w:pStyle w:val="CBDNormalNumber"/>
        <w:rPr>
          <w:lang w:val="en-CA"/>
        </w:rPr>
      </w:pPr>
      <w:r>
        <w:t>Par ailleurs, le rapport doit comporter quatre annexes : A : tableaux de données ; B : synthèse des consultations ; C : réponse de la direction et D : compte rendu de l'évaluation par les pairs.</w:t>
      </w:r>
    </w:p>
    <w:p w14:paraId="68017FD7" w14:textId="3F746565" w:rsidR="00C82E98" w:rsidRPr="009E2B29" w:rsidRDefault="003B5D51" w:rsidP="00BF74F4">
      <w:pPr>
        <w:pStyle w:val="CBDH2"/>
      </w:pPr>
      <w:r>
        <w:t>C.</w:t>
      </w:r>
      <w:r>
        <w:tab/>
        <w:t>Réponse du comité directeur à l'évaluation</w:t>
      </w:r>
    </w:p>
    <w:p w14:paraId="76ACC48C" w14:textId="743F7BB8" w:rsidR="00214DB7" w:rsidRPr="009E2B29" w:rsidRDefault="00134BAD" w:rsidP="00090760">
      <w:pPr>
        <w:pStyle w:val="CBDNormalNumber"/>
        <w:rPr>
          <w:lang w:val="en-CA"/>
        </w:rPr>
      </w:pPr>
      <w:r>
        <w:t xml:space="preserve">La réponse de la direction correspond à la recommandation formulée par le comité directeur dans le rapport lui-même. Chaque recommandation est acceptée, acceptée sous réserve de modifications ou rejetée avec justification. Chaque recommandation acceptée donne lieu à une entrée </w:t>
      </w:r>
      <w:r>
        <w:lastRenderedPageBreak/>
        <w:t>dans le plan d'action précisant la mesure à prendre, l'organisme responsable, le calendrier et les implications en termes de ressources ; les recommandations portant sur des révisions majeures doivent être soumises à la Conférence des Parties pour approbation. Un rapport sur l'état d'avancement de la mise en œuvre de ces plans d'action devrait être présenté avant le prochain cycle d'examen</w:t>
      </w:r>
      <w:r>
        <w:rPr>
          <w:vertAlign w:val="superscript"/>
        </w:rPr>
        <w:footnoteReference w:id="7"/>
      </w:r>
      <w:r>
        <w:t>.</w:t>
      </w:r>
    </w:p>
    <w:p w14:paraId="7F647C24" w14:textId="52B0E5AE" w:rsidR="00C82E98" w:rsidRPr="009E2B29" w:rsidRDefault="003B5D51" w:rsidP="00BF74F4">
      <w:pPr>
        <w:pStyle w:val="CBDH2"/>
      </w:pPr>
      <w:r>
        <w:t>D.</w:t>
      </w:r>
      <w:r>
        <w:tab/>
        <w:t>Suivi du rapport</w:t>
      </w:r>
    </w:p>
    <w:p w14:paraId="0CBD245C" w14:textId="43C13087" w:rsidR="00214DB7" w:rsidRPr="00177E5D" w:rsidRDefault="00951835" w:rsidP="00090760">
      <w:pPr>
        <w:pStyle w:val="CBDNormalNumber"/>
        <w:rPr>
          <w:lang w:val="en-CA"/>
        </w:rPr>
      </w:pPr>
      <w:r>
        <w:t>Étant donné que l'état d'avancement de la mise en œuvre du plan d'action issu de l'évaluation précédente doit être présenté avant le cycle d'évaluation suivant, les recommandations doivent être classées comme suit : « achevée dans les délais » / « achevée avec retard » / « partiellement achevée » / « pas encore entamée », accompagnées d'une explication justifiant tout retard et d'un calendrier révisé le cas échéant. Si une mesure prévue dans le plan n'est pas menée à bien et n'est pas accompagnée d'une explication adéquate, elle doit être considérée comme un échec de mise en œuvre et doit être signalée dans la section « Conclusions transversales » du prochain rapport d'évaluation, au titre du point G1.iii (qualité de la réponse de la direction). La réponse de la direction est un document évolutif : le comité directeur peut la mettre à jour entre deux cycles afin de tenir compte de l'évolution de la situation, mais il doit rendre compte de ces modifications à la Conférence des Parties, en précisant leurs motifs et leurs conséquences.</w:t>
      </w:r>
    </w:p>
    <w:p w14:paraId="765E6103" w14:textId="203BCB90" w:rsidR="00C82E98" w:rsidRPr="009E2B29" w:rsidRDefault="003B5D51" w:rsidP="00BF74F4">
      <w:pPr>
        <w:pStyle w:val="CBDH1"/>
      </w:pPr>
      <w:r>
        <w:t>III.</w:t>
      </w:r>
      <w:r>
        <w:tab/>
        <w:t>Gouvernance, rôles et responsabilités</w:t>
      </w:r>
    </w:p>
    <w:p w14:paraId="2F5D1218" w14:textId="656F78F7" w:rsidR="00666C58" w:rsidRPr="00177E5D" w:rsidRDefault="00134BAD" w:rsidP="00090760">
      <w:pPr>
        <w:pStyle w:val="CBDNormalNumber"/>
        <w:rPr>
          <w:lang w:val="en-CA"/>
        </w:rPr>
      </w:pPr>
      <w:r>
        <w:t xml:space="preserve">Une fois la méthode adoptée, la Conférence des Parties examinera son rapport. Le comité directeur, en tant qu'organe directeur du mécanisme multilatéral et de son Fonds de Cali, devrait superviser l'élaboration de la méthode, la collecte des données et le rapport final. Il doit ensuite élaborer une proposition de réponse de la direction. Il convient de noter que le comité directeur est lui-même soumis à une évaluation de la gouvernance au titre du point G1, qui est régie par l'exigence d'indépendance prévue à la section II.A. </w:t>
      </w:r>
    </w:p>
    <w:p w14:paraId="11D118ED" w14:textId="77777777" w:rsidR="00BD3BE0" w:rsidRDefault="00134BAD" w:rsidP="00090760">
      <w:pPr>
        <w:pStyle w:val="CBDNormalNumber"/>
        <w:rPr>
          <w:lang w:val="en-CA"/>
        </w:rPr>
      </w:pPr>
      <w:r>
        <w:t xml:space="preserve">Le secrétariat de la Convention sur la diversité biologique, agissant actuellement en qualité de secrétariat provisoire du Fonds, pilote l'élaboration de la méthode, prépare les rapports, coordonne la collecte des données et compile les données ainsi obtenues. </w:t>
      </w:r>
    </w:p>
    <w:p w14:paraId="5F1A8829" w14:textId="00BA2ED5" w:rsidR="005F0774" w:rsidRPr="009E2B29" w:rsidRDefault="0052740B" w:rsidP="6409A30C">
      <w:pPr>
        <w:pStyle w:val="CBDNormalNumber"/>
      </w:pPr>
      <w:r>
        <w:t>Les deux mandats de la Conférence des Parties et de son secrétariat, d’une part, et ceux du comité directeur et de son secrétariat provisoire, d’autre part, sont distincts, même si certains membres du personnel peuvent travailler pour les deux entités. Le risque de circularité, lié au fait que le secrétariat prépare les données et contribue à leur interprétation, est géré par les mêmes dispositions relatives à l’indépendance prévues à la section II.A : les évaluateurs doivent vérifier de manière indépendante les données fournies par le secrétariat en les recoupant, dans la mesure du possible, avec des sources primaires, et le compte rendu de l'évaluation par les pairs (comme indiqué au paragraphe 11 ci-dessus) doit faire état de toute préoccupation soulevée quant à la qualité des données.</w:t>
      </w:r>
    </w:p>
    <w:p w14:paraId="24F9A346" w14:textId="05DC9004" w:rsidR="005F0774" w:rsidRPr="00177E5D" w:rsidRDefault="00A63266" w:rsidP="00090760">
      <w:pPr>
        <w:pStyle w:val="CBDNormalNumber"/>
        <w:rPr>
          <w:lang w:val="en-CA"/>
        </w:rPr>
      </w:pPr>
      <w:r>
        <w:t xml:space="preserve">Le Bureau des fonds d’affectation spéciale </w:t>
      </w:r>
      <w:proofErr w:type="spellStart"/>
      <w:r>
        <w:t>pluripartenaires</w:t>
      </w:r>
      <w:proofErr w:type="spellEnd"/>
      <w:r>
        <w:t xml:space="preserve"> fournira des documents financiers dans le cadre de ses obligations de publication : registres des contributions, données relatives aux décaissements, rapports d'audit et états financiers certifiés. </w:t>
      </w:r>
    </w:p>
    <w:p w14:paraId="583B31DC" w14:textId="271385DB" w:rsidR="005F0774" w:rsidRPr="00177E5D" w:rsidRDefault="00134BAD" w:rsidP="00090760">
      <w:pPr>
        <w:pStyle w:val="CBDNormalNumber"/>
        <w:rPr>
          <w:lang w:val="en-CA"/>
        </w:rPr>
      </w:pPr>
      <w:r>
        <w:t xml:space="preserve">Les Parties transmettront des données dans le cadre de la planification, du suivi, de l'établissement de rapports et de l'examen du Cadre mondial de la biodiversité de Kunming-Montréal. Les Parties fourniront également des données sur les mesures administratives, politiques ou législatives ainsi que sur les mesures d'incitation mises en place à l'intention des utilisateurs dans leur juridiction. Enfin, les Parties examineront les projets de conclusions dans le cadre du processus d'examen. </w:t>
      </w:r>
    </w:p>
    <w:p w14:paraId="57E62BAE" w14:textId="409D53E4" w:rsidR="00D17AC2" w:rsidRPr="00177E5D" w:rsidRDefault="00666C58" w:rsidP="00090760">
      <w:pPr>
        <w:pStyle w:val="CBDNormalNumber"/>
        <w:rPr>
          <w:lang w:val="en-CA"/>
        </w:rPr>
      </w:pPr>
      <w:r>
        <w:lastRenderedPageBreak/>
        <w:t xml:space="preserve">Les peuples autochtones et les communautés locales seront consultés sur le traitement des données conforme aux normes CARE, fourniront des éléments attestant des avantages dont ils ont bénéficié et examineront les passages classés « sensibles ». </w:t>
      </w:r>
    </w:p>
    <w:p w14:paraId="21888F6A" w14:textId="77777777" w:rsidR="00D17AC2" w:rsidRPr="00177E5D" w:rsidRDefault="00134BAD" w:rsidP="00090760">
      <w:pPr>
        <w:pStyle w:val="CBDNormalNumber"/>
        <w:rPr>
          <w:lang w:val="en-CA"/>
        </w:rPr>
      </w:pPr>
      <w:r>
        <w:t xml:space="preserve">Les opérateurs de bases de données doivent fournir des rapports sur les indicateurs d'interface, des statistiques d'accès et des évaluations annuelles de la qualité des données de provenance. </w:t>
      </w:r>
    </w:p>
    <w:p w14:paraId="7856CD88" w14:textId="3302DA3B" w:rsidR="00214DB7" w:rsidRPr="00177E5D" w:rsidRDefault="000D550A" w:rsidP="00090760">
      <w:pPr>
        <w:pStyle w:val="CBDNormalNumber"/>
        <w:rPr>
          <w:lang w:val="en-CA"/>
        </w:rPr>
      </w:pPr>
      <w:r>
        <w:t>Enfin, les acteurs du secteur privé devraient répondre aux enquêtes et apporter leur contribution au cours de la consultation.</w:t>
      </w:r>
    </w:p>
    <w:p w14:paraId="66C397C7" w14:textId="14C90C2E" w:rsidR="00A111D1" w:rsidRPr="00B1591C" w:rsidRDefault="000D550A" w:rsidP="00BF74F4">
      <w:pPr>
        <w:tabs>
          <w:tab w:val="clear" w:pos="567"/>
          <w:tab w:val="clear" w:pos="1134"/>
          <w:tab w:val="clear" w:pos="1701"/>
          <w:tab w:val="clear" w:pos="2268"/>
        </w:tabs>
        <w:jc w:val="center"/>
        <w:rPr>
          <w:rFonts w:ascii="Times New Roman Bold" w:eastAsiaTheme="majorEastAsia" w:hAnsi="Times New Roman Bold" w:cstheme="majorBidi" w:hint="eastAsia"/>
          <w:b/>
          <w:bCs/>
          <w:sz w:val="24"/>
          <w:szCs w:val="26"/>
        </w:rPr>
      </w:pPr>
      <w:r>
        <w:rPr>
          <w:rFonts w:ascii="Times New Roman Bold" w:eastAsiaTheme="majorEastAsia" w:hAnsi="Times New Roman Bold" w:cstheme="majorBidi"/>
          <w:b/>
          <w:bCs/>
          <w:sz w:val="24"/>
          <w:szCs w:val="26"/>
        </w:rPr>
        <w:t>__________</w:t>
      </w:r>
    </w:p>
    <w:sectPr w:rsidR="00A111D1" w:rsidRPr="00B1591C" w:rsidSect="00B1591C">
      <w:pgSz w:w="12240" w:h="15840"/>
      <w:pgMar w:top="567" w:right="1440" w:bottom="1134"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6D68EB4" w14:textId="77777777" w:rsidR="003F34E9" w:rsidRPr="009E2B29" w:rsidRDefault="003F34E9" w:rsidP="00CF1848">
      <w:r w:rsidRPr="009E2B29">
        <w:separator/>
      </w:r>
    </w:p>
  </w:endnote>
  <w:endnote w:type="continuationSeparator" w:id="0">
    <w:p w14:paraId="36031272" w14:textId="77777777" w:rsidR="003F34E9" w:rsidRPr="009E2B29" w:rsidRDefault="003F34E9" w:rsidP="00CF1848">
      <w:r w:rsidRPr="009E2B29">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3F016667" w14:textId="044FA023" w:rsidR="000C19B5" w:rsidRDefault="00DA0A12" w:rsidP="00BF74F4">
            <w:pPr>
              <w:pStyle w:val="CBDFooter"/>
            </w:pPr>
            <w:r>
              <w:fldChar w:fldCharType="begin"/>
            </w:r>
            <w:r>
              <w:instrText xml:space="preserve"> PAGE </w:instrText>
            </w:r>
            <w:r>
              <w:fldChar w:fldCharType="separate"/>
            </w:r>
            <w:r>
              <w:t>2</w:t>
            </w:r>
            <w:r>
              <w:fldChar w:fldCharType="end"/>
            </w:r>
            <w:r>
              <w:t>/</w:t>
            </w:r>
            <w:fldSimple w:instr=" NUMPAGES  ">
              <w:r>
                <w:t>10</w:t>
              </w:r>
            </w:fldSimple>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1971629"/>
      <w:docPartObj>
        <w:docPartGallery w:val="Page Numbers (Bottom of Page)"/>
        <w:docPartUnique/>
      </w:docPartObj>
    </w:sdtPr>
    <w:sdtEndPr/>
    <w:sdtContent>
      <w:sdt>
        <w:sdtPr>
          <w:id w:val="-1586759218"/>
          <w:docPartObj>
            <w:docPartGallery w:val="Page Numbers (Top of Page)"/>
            <w:docPartUnique/>
          </w:docPartObj>
        </w:sdtPr>
        <w:sdtEndPr/>
        <w:sdtContent>
          <w:p w14:paraId="416692FA" w14:textId="3D9D3472" w:rsidR="000C19B5" w:rsidRDefault="00DA0A12" w:rsidP="00BF74F4">
            <w:pPr>
              <w:pStyle w:val="CBDFooter"/>
              <w:jc w:val="right"/>
            </w:pPr>
            <w:r>
              <w:fldChar w:fldCharType="begin"/>
            </w:r>
            <w:r>
              <w:instrText xml:space="preserve"> PAGE </w:instrText>
            </w:r>
            <w:r>
              <w:fldChar w:fldCharType="separate"/>
            </w:r>
            <w:r>
              <w:t>2</w:t>
            </w:r>
            <w:r>
              <w:fldChar w:fldCharType="end"/>
            </w:r>
            <w:r>
              <w:t>/</w:t>
            </w:r>
            <w:fldSimple w:instr=" NUMPAGES  ">
              <w:r>
                <w:t>10</w:t>
              </w:r>
            </w:fldSimple>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812D116" w14:textId="77777777" w:rsidR="003F34E9" w:rsidRPr="009E2B29" w:rsidRDefault="003F34E9" w:rsidP="00CF1848">
      <w:r w:rsidRPr="009E2B29">
        <w:separator/>
      </w:r>
    </w:p>
  </w:footnote>
  <w:footnote w:type="continuationSeparator" w:id="0">
    <w:p w14:paraId="7B00BC12" w14:textId="77777777" w:rsidR="003F34E9" w:rsidRPr="009E2B29" w:rsidRDefault="003F34E9" w:rsidP="00CF1848">
      <w:r w:rsidRPr="009E2B29">
        <w:continuationSeparator/>
      </w:r>
    </w:p>
  </w:footnote>
  <w:footnote w:id="1">
    <w:p w14:paraId="02ACA750" w14:textId="77777777" w:rsidR="008A1499" w:rsidRPr="003031BE" w:rsidRDefault="008A1499">
      <w:pPr>
        <w:pStyle w:val="FootnoteText"/>
        <w:rPr>
          <w:lang w:val="it-IT"/>
        </w:rPr>
      </w:pPr>
      <w:r>
        <w:fldChar w:fldCharType="begin"/>
      </w:r>
      <w:r>
        <w:instrText>HYPERLINK "https://www.cbd.int/documents/CBD/SBI/7/1"</w:instrText>
      </w:r>
      <w:r>
        <w:fldChar w:fldCharType="separate"/>
      </w:r>
      <w:r>
        <w:rPr>
          <w:rStyle w:val="Hyperlink"/>
          <w:vertAlign w:val="superscript"/>
        </w:rPr>
        <w:t>*</w:t>
      </w:r>
      <w:r>
        <w:rPr>
          <w:rStyle w:val="Hyperlink"/>
        </w:rPr>
        <w:t xml:space="preserve"> CBD/SBI/7/1</w:t>
      </w:r>
      <w:r>
        <w:fldChar w:fldCharType="end"/>
      </w:r>
      <w:r>
        <w:t>.</w:t>
      </w:r>
    </w:p>
  </w:footnote>
  <w:footnote w:id="2">
    <w:p w14:paraId="36DD17BC" w14:textId="73D422CF" w:rsidR="00CC38B0" w:rsidRPr="00BF74F4" w:rsidRDefault="00CC38B0">
      <w:pPr>
        <w:pStyle w:val="FootnoteText"/>
        <w:rPr>
          <w:lang w:val="en-US"/>
        </w:rPr>
      </w:pPr>
      <w:r>
        <w:rPr>
          <w:rStyle w:val="FootnoteReference"/>
        </w:rPr>
        <w:t>**</w:t>
      </w:r>
      <w:r>
        <w:t xml:space="preserve"> Le présent document est publié sans avoir fait l'objet de modifications formelles.</w:t>
      </w:r>
    </w:p>
  </w:footnote>
  <w:footnote w:id="3">
    <w:p w14:paraId="4E637A1E" w14:textId="77777777" w:rsidR="00E12038" w:rsidRPr="004C408B" w:rsidRDefault="00E12038" w:rsidP="00E12038">
      <w:pPr>
        <w:pStyle w:val="FootnoteText"/>
      </w:pPr>
      <w:r>
        <w:rPr>
          <w:rStyle w:val="FootnoteReference"/>
        </w:rPr>
        <w:t>***</w:t>
      </w:r>
      <w:r>
        <w:t xml:space="preserve"> Au paragraphe 28, le texte des modalités du mécanisme multilatéral, y compris du Fonds de Cali, prévoit la création d’un secrétariat, dont les fonctions sont décrites à l’annexe V des modalités (voir décision </w:t>
      </w:r>
      <w:hyperlink r:id="rId1" w:history="1">
        <w:r>
          <w:rPr>
            <w:rStyle w:val="Hyperlink"/>
          </w:rPr>
          <w:t>16/2</w:t>
        </w:r>
      </w:hyperlink>
      <w:r>
        <w:t>, annexe). Dans l'attente de la mise en place de ce secrétariat, les agents concernés du secrétariat de la Convention assurent les fonctions de secrétariat provisoire du mécanisme multilatéral, y compris du Fonds de Cali.</w:t>
      </w:r>
    </w:p>
  </w:footnote>
  <w:footnote w:id="4">
    <w:p w14:paraId="602E88B4" w14:textId="6187345E" w:rsidR="00231AD2" w:rsidRPr="003031BE" w:rsidRDefault="00231AD2">
      <w:pPr>
        <w:pStyle w:val="FootnoteText"/>
        <w:rPr>
          <w:lang w:val="it-IT"/>
        </w:rPr>
      </w:pPr>
      <w:r w:rsidRPr="00705752">
        <w:rPr>
          <w:rStyle w:val="FootnoteReference"/>
        </w:rPr>
        <w:footnoteRef/>
      </w:r>
      <w:r>
        <w:t xml:space="preserve"> </w:t>
      </w:r>
      <w:hyperlink r:id="rId2" w:history="1">
        <w:r>
          <w:rPr>
            <w:rStyle w:val="Hyperlink"/>
          </w:rPr>
          <w:t>https://mptf.undp.org/sites/default/files/documents/2025-04/tor_cali_fund.pdf</w:t>
        </w:r>
      </w:hyperlink>
      <w:r>
        <w:t xml:space="preserve">. </w:t>
      </w:r>
    </w:p>
  </w:footnote>
  <w:footnote w:id="5">
    <w:p w14:paraId="2B5B36F6" w14:textId="2EA74ECD" w:rsidR="00D778BC" w:rsidRPr="009E2B29" w:rsidRDefault="00D778BC" w:rsidP="00D778BC">
      <w:pPr>
        <w:pStyle w:val="FootnoteText"/>
      </w:pPr>
      <w:r w:rsidRPr="00705752">
        <w:rPr>
          <w:rStyle w:val="FootnoteReference"/>
        </w:rPr>
        <w:footnoteRef/>
      </w:r>
      <w:r>
        <w:t xml:space="preserve"> « 13. Les Parties et les États non-Parties sont invités à prendre des mesures administratives, politiques ou législatives, conformément à la législation nationale, pour encourager les utilisateurs relevant de leur juridiction à contribuer au fonds mondial, conformément aux modalités du mécanisme multilatéral. »</w:t>
      </w:r>
    </w:p>
  </w:footnote>
  <w:footnote w:id="6">
    <w:p w14:paraId="21D76726" w14:textId="124B25FD" w:rsidR="00385811" w:rsidRPr="009E2B29" w:rsidRDefault="00385811" w:rsidP="00385811">
      <w:pPr>
        <w:pStyle w:val="FootnoteText"/>
      </w:pPr>
      <w:r w:rsidRPr="00705752">
        <w:rPr>
          <w:rStyle w:val="FootnoteReference"/>
          <w:sz w:val="24"/>
          <w:szCs w:val="24"/>
        </w:rPr>
        <w:footnoteRef/>
      </w:r>
      <w:r>
        <w:t xml:space="preserve"> Rapport financier du Bureau des fonds d’affectation spéciale </w:t>
      </w:r>
      <w:proofErr w:type="spellStart"/>
      <w:r>
        <w:t>pluripartenaires</w:t>
      </w:r>
      <w:proofErr w:type="spellEnd"/>
      <w:r>
        <w:t xml:space="preserve"> (MPTFO) + rapport descriptif du secrétariat du fonds = rapport annuel du Fonds de Cali.</w:t>
      </w:r>
    </w:p>
  </w:footnote>
  <w:footnote w:id="7">
    <w:p w14:paraId="1540AAB3" w14:textId="5F09566E" w:rsidR="00432876" w:rsidRDefault="00134BAD">
      <w:pPr>
        <w:pStyle w:val="FootnoteText"/>
      </w:pPr>
      <w:r>
        <w:rPr>
          <w:vertAlign w:val="superscript"/>
        </w:rPr>
        <w:footnoteRef/>
      </w:r>
      <w:r>
        <w:t xml:space="preserve"> Comité directeur : organe directeur du Fonds de Cali, chargé de la supervision, des décisions d'allocation et des réponses de la direction.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92126F" w14:textId="718D3C8D" w:rsidR="000C19B5" w:rsidRDefault="000C19B5" w:rsidP="00BF74F4">
    <w:pPr>
      <w:pStyle w:val="Header"/>
      <w:spacing w:after="240"/>
    </w:pPr>
    <w:r>
      <w:t>CBD/SBI/7/5/Add.2</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B7F916" w14:textId="78C69F5E" w:rsidR="000C19B5" w:rsidRDefault="000C19B5" w:rsidP="00BF74F4">
    <w:pPr>
      <w:pStyle w:val="Header"/>
      <w:spacing w:after="240"/>
      <w:jc w:val="right"/>
    </w:pPr>
    <w:r>
      <w:t xml:space="preserve"> CBD/SBI/7/5/Add.2</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7BC3739"/>
    <w:multiLevelType w:val="multilevel"/>
    <w:tmpl w:val="904C2C94"/>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 w15:restartNumberingAfterBreak="0">
    <w:nsid w:val="26A376CB"/>
    <w:multiLevelType w:val="multilevel"/>
    <w:tmpl w:val="326E16D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 w15:restartNumberingAfterBreak="0">
    <w:nsid w:val="2C2E2B15"/>
    <w:multiLevelType w:val="multilevel"/>
    <w:tmpl w:val="0360FCBA"/>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4" w15:restartNumberingAfterBreak="0">
    <w:nsid w:val="499D5F66"/>
    <w:multiLevelType w:val="multilevel"/>
    <w:tmpl w:val="222A08B4"/>
    <w:styleLink w:val="ListCBD"/>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5"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6" w15:restartNumberingAfterBreak="0">
    <w:nsid w:val="502732AD"/>
    <w:multiLevelType w:val="hybridMultilevel"/>
    <w:tmpl w:val="8C3C6336"/>
    <w:lvl w:ilvl="0" w:tplc="9A0408E6">
      <w:start w:val="1"/>
      <w:numFmt w:val="decimal"/>
      <w:lvlText w:val="%1)"/>
      <w:lvlJc w:val="left"/>
      <w:pPr>
        <w:ind w:left="1020" w:hanging="360"/>
      </w:pPr>
    </w:lvl>
    <w:lvl w:ilvl="1" w:tplc="B9684F16">
      <w:start w:val="1"/>
      <w:numFmt w:val="decimal"/>
      <w:lvlText w:val="%2)"/>
      <w:lvlJc w:val="left"/>
      <w:pPr>
        <w:ind w:left="1020" w:hanging="360"/>
      </w:pPr>
    </w:lvl>
    <w:lvl w:ilvl="2" w:tplc="4DF4ED08">
      <w:start w:val="1"/>
      <w:numFmt w:val="decimal"/>
      <w:lvlText w:val="%3)"/>
      <w:lvlJc w:val="left"/>
      <w:pPr>
        <w:ind w:left="1020" w:hanging="360"/>
      </w:pPr>
    </w:lvl>
    <w:lvl w:ilvl="3" w:tplc="10141E12">
      <w:start w:val="1"/>
      <w:numFmt w:val="decimal"/>
      <w:lvlText w:val="%4)"/>
      <w:lvlJc w:val="left"/>
      <w:pPr>
        <w:ind w:left="1020" w:hanging="360"/>
      </w:pPr>
    </w:lvl>
    <w:lvl w:ilvl="4" w:tplc="1820D58A">
      <w:start w:val="1"/>
      <w:numFmt w:val="decimal"/>
      <w:lvlText w:val="%5)"/>
      <w:lvlJc w:val="left"/>
      <w:pPr>
        <w:ind w:left="1020" w:hanging="360"/>
      </w:pPr>
    </w:lvl>
    <w:lvl w:ilvl="5" w:tplc="8A4AD01A">
      <w:start w:val="1"/>
      <w:numFmt w:val="decimal"/>
      <w:lvlText w:val="%6)"/>
      <w:lvlJc w:val="left"/>
      <w:pPr>
        <w:ind w:left="1020" w:hanging="360"/>
      </w:pPr>
    </w:lvl>
    <w:lvl w:ilvl="6" w:tplc="304E6BCE">
      <w:start w:val="1"/>
      <w:numFmt w:val="decimal"/>
      <w:lvlText w:val="%7)"/>
      <w:lvlJc w:val="left"/>
      <w:pPr>
        <w:ind w:left="1020" w:hanging="360"/>
      </w:pPr>
    </w:lvl>
    <w:lvl w:ilvl="7" w:tplc="60C600BC">
      <w:start w:val="1"/>
      <w:numFmt w:val="decimal"/>
      <w:lvlText w:val="%8)"/>
      <w:lvlJc w:val="left"/>
      <w:pPr>
        <w:ind w:left="1020" w:hanging="360"/>
      </w:pPr>
    </w:lvl>
    <w:lvl w:ilvl="8" w:tplc="748A710C">
      <w:start w:val="1"/>
      <w:numFmt w:val="decimal"/>
      <w:lvlText w:val="%9)"/>
      <w:lvlJc w:val="left"/>
      <w:pPr>
        <w:ind w:left="1020" w:hanging="360"/>
      </w:pPr>
    </w:lvl>
  </w:abstractNum>
  <w:abstractNum w:abstractNumId="7" w15:restartNumberingAfterBreak="0">
    <w:nsid w:val="512832E8"/>
    <w:multiLevelType w:val="multilevel"/>
    <w:tmpl w:val="5DB8E2EA"/>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8" w15:restartNumberingAfterBreak="0">
    <w:nsid w:val="5D943BEE"/>
    <w:multiLevelType w:val="multilevel"/>
    <w:tmpl w:val="CC2A260E"/>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9"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5"/>
  </w:num>
  <w:num w:numId="2" w16cid:durableId="1858829">
    <w:abstractNumId w:val="3"/>
  </w:num>
  <w:num w:numId="3" w16cid:durableId="1333221471">
    <w:abstractNumId w:val="10"/>
  </w:num>
  <w:num w:numId="4" w16cid:durableId="1072390599">
    <w:abstractNumId w:val="11"/>
  </w:num>
  <w:num w:numId="5" w16cid:durableId="960385107">
    <w:abstractNumId w:val="4"/>
  </w:num>
  <w:num w:numId="6" w16cid:durableId="893932166">
    <w:abstractNumId w:val="9"/>
  </w:num>
  <w:num w:numId="7" w16cid:durableId="323945383">
    <w:abstractNumId w:val="8"/>
  </w:num>
  <w:num w:numId="8" w16cid:durableId="1437217329">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209730429">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849754592">
    <w:abstractNumId w:val="6"/>
  </w:num>
  <w:num w:numId="11" w16cid:durableId="922378260">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115295269">
    <w:abstractNumId w:val="1"/>
  </w:num>
  <w:num w:numId="13" w16cid:durableId="1959675695">
    <w:abstractNumId w:val="7"/>
  </w:num>
  <w:num w:numId="14" w16cid:durableId="2077588828">
    <w:abstractNumId w:val="2"/>
  </w:num>
  <w:num w:numId="15" w16cid:durableId="1156073493">
    <w:abstractNumId w:val="0"/>
  </w:num>
  <w:num w:numId="16" w16cid:durableId="1904557396">
    <w:abstractNumId w:val="8"/>
  </w:num>
  <w:num w:numId="17" w16cid:durableId="1649161819">
    <w:abstractNumId w:val="8"/>
  </w:num>
  <w:num w:numId="18" w16cid:durableId="1480264034">
    <w:abstractNumId w:val="8"/>
  </w:num>
  <w:num w:numId="19" w16cid:durableId="1222909458">
    <w:abstractNumId w:val="8"/>
  </w:num>
  <w:num w:numId="20" w16cid:durableId="2000234644">
    <w:abstractNumId w:val="8"/>
  </w:num>
  <w:num w:numId="21" w16cid:durableId="1546140136">
    <w:abstractNumId w:val="8"/>
  </w:num>
  <w:num w:numId="22" w16cid:durableId="466624510">
    <w:abstractNumId w:val="8"/>
  </w:num>
  <w:num w:numId="23" w16cid:durableId="756174889">
    <w:abstractNumId w:val="8"/>
  </w:num>
  <w:num w:numId="24" w16cid:durableId="1516185637">
    <w:abstractNumId w:val="8"/>
  </w:num>
  <w:num w:numId="25" w16cid:durableId="1110584456">
    <w:abstractNumId w:val="8"/>
  </w:num>
  <w:num w:numId="26" w16cid:durableId="808478391">
    <w:abstractNumId w:val="8"/>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44FF2"/>
    <w:rsid w:val="000005CA"/>
    <w:rsid w:val="00002DBA"/>
    <w:rsid w:val="000043FF"/>
    <w:rsid w:val="00004BB2"/>
    <w:rsid w:val="0000508B"/>
    <w:rsid w:val="00006DB8"/>
    <w:rsid w:val="000111A1"/>
    <w:rsid w:val="000127D6"/>
    <w:rsid w:val="000204CA"/>
    <w:rsid w:val="000209F9"/>
    <w:rsid w:val="0002148A"/>
    <w:rsid w:val="00021A8B"/>
    <w:rsid w:val="00024019"/>
    <w:rsid w:val="00024E04"/>
    <w:rsid w:val="00025F5C"/>
    <w:rsid w:val="00030DEE"/>
    <w:rsid w:val="00032A85"/>
    <w:rsid w:val="00033165"/>
    <w:rsid w:val="000343EC"/>
    <w:rsid w:val="00037A1D"/>
    <w:rsid w:val="00040967"/>
    <w:rsid w:val="0004571D"/>
    <w:rsid w:val="00047AE0"/>
    <w:rsid w:val="000507CF"/>
    <w:rsid w:val="00050BB2"/>
    <w:rsid w:val="0005269B"/>
    <w:rsid w:val="00054BDD"/>
    <w:rsid w:val="0005655D"/>
    <w:rsid w:val="00060C50"/>
    <w:rsid w:val="00062B76"/>
    <w:rsid w:val="00064A90"/>
    <w:rsid w:val="00064D60"/>
    <w:rsid w:val="00066B56"/>
    <w:rsid w:val="00070982"/>
    <w:rsid w:val="00070F1C"/>
    <w:rsid w:val="0007171B"/>
    <w:rsid w:val="000726D8"/>
    <w:rsid w:val="0007521B"/>
    <w:rsid w:val="00075406"/>
    <w:rsid w:val="000776CE"/>
    <w:rsid w:val="0008163B"/>
    <w:rsid w:val="00081DC2"/>
    <w:rsid w:val="00082418"/>
    <w:rsid w:val="00083A15"/>
    <w:rsid w:val="000848E6"/>
    <w:rsid w:val="00084B99"/>
    <w:rsid w:val="00085518"/>
    <w:rsid w:val="00086403"/>
    <w:rsid w:val="000874D4"/>
    <w:rsid w:val="00090760"/>
    <w:rsid w:val="00095B59"/>
    <w:rsid w:val="00095C3A"/>
    <w:rsid w:val="00096EBE"/>
    <w:rsid w:val="000A127F"/>
    <w:rsid w:val="000A1408"/>
    <w:rsid w:val="000A1E85"/>
    <w:rsid w:val="000A26A0"/>
    <w:rsid w:val="000A3254"/>
    <w:rsid w:val="000A360D"/>
    <w:rsid w:val="000A48E5"/>
    <w:rsid w:val="000A5471"/>
    <w:rsid w:val="000A6BD8"/>
    <w:rsid w:val="000A765B"/>
    <w:rsid w:val="000B15FE"/>
    <w:rsid w:val="000B4065"/>
    <w:rsid w:val="000C0994"/>
    <w:rsid w:val="000C0ED9"/>
    <w:rsid w:val="000C109D"/>
    <w:rsid w:val="000C19B5"/>
    <w:rsid w:val="000C1D11"/>
    <w:rsid w:val="000C31D7"/>
    <w:rsid w:val="000C3C39"/>
    <w:rsid w:val="000D0367"/>
    <w:rsid w:val="000D0458"/>
    <w:rsid w:val="000D0AD6"/>
    <w:rsid w:val="000D0F68"/>
    <w:rsid w:val="000D2E82"/>
    <w:rsid w:val="000D4FE4"/>
    <w:rsid w:val="000D550A"/>
    <w:rsid w:val="000D55E6"/>
    <w:rsid w:val="000D7E14"/>
    <w:rsid w:val="000E3F2C"/>
    <w:rsid w:val="000E5B39"/>
    <w:rsid w:val="000E673A"/>
    <w:rsid w:val="000E76F9"/>
    <w:rsid w:val="000F14AA"/>
    <w:rsid w:val="000F1863"/>
    <w:rsid w:val="000F266C"/>
    <w:rsid w:val="000F4C6E"/>
    <w:rsid w:val="000F52AC"/>
    <w:rsid w:val="000F5313"/>
    <w:rsid w:val="000F56EB"/>
    <w:rsid w:val="000F5A33"/>
    <w:rsid w:val="000F619D"/>
    <w:rsid w:val="000F6945"/>
    <w:rsid w:val="000F7334"/>
    <w:rsid w:val="000F74F5"/>
    <w:rsid w:val="000F78FC"/>
    <w:rsid w:val="0010269C"/>
    <w:rsid w:val="001035D6"/>
    <w:rsid w:val="00104B6C"/>
    <w:rsid w:val="001050D3"/>
    <w:rsid w:val="00105372"/>
    <w:rsid w:val="001053EE"/>
    <w:rsid w:val="001054A6"/>
    <w:rsid w:val="001057B7"/>
    <w:rsid w:val="00105F52"/>
    <w:rsid w:val="001078A1"/>
    <w:rsid w:val="00107DE0"/>
    <w:rsid w:val="001108E3"/>
    <w:rsid w:val="00111303"/>
    <w:rsid w:val="00111A7A"/>
    <w:rsid w:val="00111D7F"/>
    <w:rsid w:val="0011263E"/>
    <w:rsid w:val="00112D39"/>
    <w:rsid w:val="00113BB3"/>
    <w:rsid w:val="001161CF"/>
    <w:rsid w:val="001162D2"/>
    <w:rsid w:val="00116F82"/>
    <w:rsid w:val="001225C9"/>
    <w:rsid w:val="0012629B"/>
    <w:rsid w:val="001312AD"/>
    <w:rsid w:val="00131E7A"/>
    <w:rsid w:val="00134162"/>
    <w:rsid w:val="00134846"/>
    <w:rsid w:val="00134BAD"/>
    <w:rsid w:val="00134C53"/>
    <w:rsid w:val="0013526A"/>
    <w:rsid w:val="001357F1"/>
    <w:rsid w:val="00136A02"/>
    <w:rsid w:val="00137323"/>
    <w:rsid w:val="001413B6"/>
    <w:rsid w:val="0014282F"/>
    <w:rsid w:val="00142D0A"/>
    <w:rsid w:val="00146476"/>
    <w:rsid w:val="0015372D"/>
    <w:rsid w:val="00153B6F"/>
    <w:rsid w:val="00163EA8"/>
    <w:rsid w:val="00165807"/>
    <w:rsid w:val="001658CD"/>
    <w:rsid w:val="001677CC"/>
    <w:rsid w:val="0016785C"/>
    <w:rsid w:val="001718B2"/>
    <w:rsid w:val="00172AF6"/>
    <w:rsid w:val="0017522F"/>
    <w:rsid w:val="001759FE"/>
    <w:rsid w:val="00175A6E"/>
    <w:rsid w:val="00176932"/>
    <w:rsid w:val="00176CEE"/>
    <w:rsid w:val="00176ECB"/>
    <w:rsid w:val="001771D9"/>
    <w:rsid w:val="00177653"/>
    <w:rsid w:val="00177E5D"/>
    <w:rsid w:val="00177FD3"/>
    <w:rsid w:val="00180452"/>
    <w:rsid w:val="001840D2"/>
    <w:rsid w:val="001847F0"/>
    <w:rsid w:val="00184E17"/>
    <w:rsid w:val="001853D2"/>
    <w:rsid w:val="00186DD8"/>
    <w:rsid w:val="001870DE"/>
    <w:rsid w:val="001875D7"/>
    <w:rsid w:val="00191629"/>
    <w:rsid w:val="00192801"/>
    <w:rsid w:val="001929AD"/>
    <w:rsid w:val="0019305E"/>
    <w:rsid w:val="00193B60"/>
    <w:rsid w:val="00193E62"/>
    <w:rsid w:val="0019501D"/>
    <w:rsid w:val="001962DF"/>
    <w:rsid w:val="00196F69"/>
    <w:rsid w:val="001A11D4"/>
    <w:rsid w:val="001A35EC"/>
    <w:rsid w:val="001A5C3D"/>
    <w:rsid w:val="001A7FB7"/>
    <w:rsid w:val="001B13FE"/>
    <w:rsid w:val="001B2BF3"/>
    <w:rsid w:val="001B4E23"/>
    <w:rsid w:val="001B7CAE"/>
    <w:rsid w:val="001C1C41"/>
    <w:rsid w:val="001C202E"/>
    <w:rsid w:val="001C4EB0"/>
    <w:rsid w:val="001D1DC6"/>
    <w:rsid w:val="001D2068"/>
    <w:rsid w:val="001D6880"/>
    <w:rsid w:val="001E08A7"/>
    <w:rsid w:val="001E0B8F"/>
    <w:rsid w:val="001E2C6E"/>
    <w:rsid w:val="001E3053"/>
    <w:rsid w:val="001E65D8"/>
    <w:rsid w:val="001E698C"/>
    <w:rsid w:val="001F0FEA"/>
    <w:rsid w:val="001F3BC7"/>
    <w:rsid w:val="001F4591"/>
    <w:rsid w:val="001F45BA"/>
    <w:rsid w:val="001F49A2"/>
    <w:rsid w:val="001F4A0E"/>
    <w:rsid w:val="001F5F1A"/>
    <w:rsid w:val="001F63B4"/>
    <w:rsid w:val="001F6CF6"/>
    <w:rsid w:val="001F7790"/>
    <w:rsid w:val="002002FC"/>
    <w:rsid w:val="00200657"/>
    <w:rsid w:val="00203FA6"/>
    <w:rsid w:val="00204401"/>
    <w:rsid w:val="0021259A"/>
    <w:rsid w:val="0021337E"/>
    <w:rsid w:val="00213AA2"/>
    <w:rsid w:val="00214DB7"/>
    <w:rsid w:val="002163A6"/>
    <w:rsid w:val="00221342"/>
    <w:rsid w:val="00224143"/>
    <w:rsid w:val="0022418B"/>
    <w:rsid w:val="00224200"/>
    <w:rsid w:val="002261C1"/>
    <w:rsid w:val="002271EF"/>
    <w:rsid w:val="00231441"/>
    <w:rsid w:val="00231899"/>
    <w:rsid w:val="002319FC"/>
    <w:rsid w:val="00231AD2"/>
    <w:rsid w:val="002348AB"/>
    <w:rsid w:val="00234FFB"/>
    <w:rsid w:val="0023596E"/>
    <w:rsid w:val="002365C7"/>
    <w:rsid w:val="00240255"/>
    <w:rsid w:val="00241607"/>
    <w:rsid w:val="00244F45"/>
    <w:rsid w:val="0024669B"/>
    <w:rsid w:val="00247307"/>
    <w:rsid w:val="00250113"/>
    <w:rsid w:val="00252494"/>
    <w:rsid w:val="00252A14"/>
    <w:rsid w:val="002544F6"/>
    <w:rsid w:val="00254BCC"/>
    <w:rsid w:val="002563FA"/>
    <w:rsid w:val="002603D2"/>
    <w:rsid w:val="00261A8A"/>
    <w:rsid w:val="00261EDE"/>
    <w:rsid w:val="00261F33"/>
    <w:rsid w:val="00263C78"/>
    <w:rsid w:val="00264168"/>
    <w:rsid w:val="0026587B"/>
    <w:rsid w:val="00265A14"/>
    <w:rsid w:val="0026642F"/>
    <w:rsid w:val="002700E9"/>
    <w:rsid w:val="0027169B"/>
    <w:rsid w:val="0027203E"/>
    <w:rsid w:val="0027522A"/>
    <w:rsid w:val="00275478"/>
    <w:rsid w:val="00282121"/>
    <w:rsid w:val="00284287"/>
    <w:rsid w:val="00284B27"/>
    <w:rsid w:val="00285E9F"/>
    <w:rsid w:val="002861AE"/>
    <w:rsid w:val="00286EA0"/>
    <w:rsid w:val="002910FE"/>
    <w:rsid w:val="00291AA3"/>
    <w:rsid w:val="002923D9"/>
    <w:rsid w:val="00292FA2"/>
    <w:rsid w:val="00293702"/>
    <w:rsid w:val="002939AE"/>
    <w:rsid w:val="002941BA"/>
    <w:rsid w:val="002A036B"/>
    <w:rsid w:val="002A2FB6"/>
    <w:rsid w:val="002A5267"/>
    <w:rsid w:val="002A599C"/>
    <w:rsid w:val="002A6337"/>
    <w:rsid w:val="002A7B41"/>
    <w:rsid w:val="002B0069"/>
    <w:rsid w:val="002B0C78"/>
    <w:rsid w:val="002B20DF"/>
    <w:rsid w:val="002B27B7"/>
    <w:rsid w:val="002B3ABD"/>
    <w:rsid w:val="002B3D57"/>
    <w:rsid w:val="002B7357"/>
    <w:rsid w:val="002B7C88"/>
    <w:rsid w:val="002C0D41"/>
    <w:rsid w:val="002C3144"/>
    <w:rsid w:val="002C5197"/>
    <w:rsid w:val="002C7426"/>
    <w:rsid w:val="002C74E6"/>
    <w:rsid w:val="002D00AA"/>
    <w:rsid w:val="002D11C3"/>
    <w:rsid w:val="002D13F7"/>
    <w:rsid w:val="002D1FE4"/>
    <w:rsid w:val="002D22E6"/>
    <w:rsid w:val="002D2774"/>
    <w:rsid w:val="002D2EA9"/>
    <w:rsid w:val="002D5305"/>
    <w:rsid w:val="002D58B9"/>
    <w:rsid w:val="002D5D52"/>
    <w:rsid w:val="002D63A3"/>
    <w:rsid w:val="002D6EE8"/>
    <w:rsid w:val="002E0EBA"/>
    <w:rsid w:val="002E3741"/>
    <w:rsid w:val="002E3B21"/>
    <w:rsid w:val="002F121C"/>
    <w:rsid w:val="002F126B"/>
    <w:rsid w:val="002F247E"/>
    <w:rsid w:val="002F27A6"/>
    <w:rsid w:val="002F4B96"/>
    <w:rsid w:val="002F58D0"/>
    <w:rsid w:val="002F5AEE"/>
    <w:rsid w:val="002F6F7D"/>
    <w:rsid w:val="003008FE"/>
    <w:rsid w:val="0030169D"/>
    <w:rsid w:val="003031BE"/>
    <w:rsid w:val="00305B1B"/>
    <w:rsid w:val="003060EB"/>
    <w:rsid w:val="003066A4"/>
    <w:rsid w:val="00306FE0"/>
    <w:rsid w:val="00310156"/>
    <w:rsid w:val="00310ED5"/>
    <w:rsid w:val="0031177F"/>
    <w:rsid w:val="00313657"/>
    <w:rsid w:val="0031516E"/>
    <w:rsid w:val="003152A2"/>
    <w:rsid w:val="003153EB"/>
    <w:rsid w:val="003160DB"/>
    <w:rsid w:val="00317987"/>
    <w:rsid w:val="00320423"/>
    <w:rsid w:val="0032114C"/>
    <w:rsid w:val="00321985"/>
    <w:rsid w:val="003231E9"/>
    <w:rsid w:val="0032360B"/>
    <w:rsid w:val="00325B0C"/>
    <w:rsid w:val="0032634D"/>
    <w:rsid w:val="0032733C"/>
    <w:rsid w:val="003273FA"/>
    <w:rsid w:val="00327787"/>
    <w:rsid w:val="0033418E"/>
    <w:rsid w:val="00335440"/>
    <w:rsid w:val="00337B12"/>
    <w:rsid w:val="00341F6F"/>
    <w:rsid w:val="00342442"/>
    <w:rsid w:val="00342EB6"/>
    <w:rsid w:val="00344595"/>
    <w:rsid w:val="00345F7D"/>
    <w:rsid w:val="00346107"/>
    <w:rsid w:val="0034738B"/>
    <w:rsid w:val="0035012C"/>
    <w:rsid w:val="00351205"/>
    <w:rsid w:val="003529CC"/>
    <w:rsid w:val="003534AA"/>
    <w:rsid w:val="0035360C"/>
    <w:rsid w:val="003550FA"/>
    <w:rsid w:val="00356E86"/>
    <w:rsid w:val="00357802"/>
    <w:rsid w:val="003608F9"/>
    <w:rsid w:val="00360930"/>
    <w:rsid w:val="003610C5"/>
    <w:rsid w:val="00361BC8"/>
    <w:rsid w:val="0036296E"/>
    <w:rsid w:val="0036354A"/>
    <w:rsid w:val="00367089"/>
    <w:rsid w:val="00367316"/>
    <w:rsid w:val="00367BBA"/>
    <w:rsid w:val="00367CE9"/>
    <w:rsid w:val="00372F74"/>
    <w:rsid w:val="0037306A"/>
    <w:rsid w:val="00373389"/>
    <w:rsid w:val="00380E1F"/>
    <w:rsid w:val="00380E51"/>
    <w:rsid w:val="00383F3F"/>
    <w:rsid w:val="00385174"/>
    <w:rsid w:val="00385811"/>
    <w:rsid w:val="003867C4"/>
    <w:rsid w:val="00387CD3"/>
    <w:rsid w:val="003911E4"/>
    <w:rsid w:val="00393AF9"/>
    <w:rsid w:val="0039402F"/>
    <w:rsid w:val="0039460F"/>
    <w:rsid w:val="00394A4C"/>
    <w:rsid w:val="003979EC"/>
    <w:rsid w:val="003A058A"/>
    <w:rsid w:val="003A2248"/>
    <w:rsid w:val="003A53AE"/>
    <w:rsid w:val="003A6A65"/>
    <w:rsid w:val="003B1CDD"/>
    <w:rsid w:val="003B1D0E"/>
    <w:rsid w:val="003B4A5E"/>
    <w:rsid w:val="003B5C9B"/>
    <w:rsid w:val="003B5D51"/>
    <w:rsid w:val="003B6BBD"/>
    <w:rsid w:val="003B6DEA"/>
    <w:rsid w:val="003C0666"/>
    <w:rsid w:val="003C0798"/>
    <w:rsid w:val="003C0DED"/>
    <w:rsid w:val="003C2732"/>
    <w:rsid w:val="003C3FCC"/>
    <w:rsid w:val="003C5BCC"/>
    <w:rsid w:val="003D03A7"/>
    <w:rsid w:val="003D2428"/>
    <w:rsid w:val="003D2A16"/>
    <w:rsid w:val="003D2EDB"/>
    <w:rsid w:val="003D5D5A"/>
    <w:rsid w:val="003D6658"/>
    <w:rsid w:val="003D6FD3"/>
    <w:rsid w:val="003E0483"/>
    <w:rsid w:val="003E0F45"/>
    <w:rsid w:val="003E15DD"/>
    <w:rsid w:val="003E3026"/>
    <w:rsid w:val="003E4306"/>
    <w:rsid w:val="003E54D7"/>
    <w:rsid w:val="003E602B"/>
    <w:rsid w:val="003E65EE"/>
    <w:rsid w:val="003E7155"/>
    <w:rsid w:val="003E7EB9"/>
    <w:rsid w:val="003F0449"/>
    <w:rsid w:val="003F0891"/>
    <w:rsid w:val="003F1B10"/>
    <w:rsid w:val="003F3437"/>
    <w:rsid w:val="003F34E9"/>
    <w:rsid w:val="003F4BAA"/>
    <w:rsid w:val="003F7138"/>
    <w:rsid w:val="003F7224"/>
    <w:rsid w:val="003F7E65"/>
    <w:rsid w:val="0040041C"/>
    <w:rsid w:val="00401C59"/>
    <w:rsid w:val="00402920"/>
    <w:rsid w:val="00402EB9"/>
    <w:rsid w:val="0040569C"/>
    <w:rsid w:val="0040752B"/>
    <w:rsid w:val="00411BE4"/>
    <w:rsid w:val="00412878"/>
    <w:rsid w:val="004129A2"/>
    <w:rsid w:val="0041315C"/>
    <w:rsid w:val="00413A97"/>
    <w:rsid w:val="00415FF2"/>
    <w:rsid w:val="0041635E"/>
    <w:rsid w:val="0041674E"/>
    <w:rsid w:val="00416FB9"/>
    <w:rsid w:val="00417460"/>
    <w:rsid w:val="00420729"/>
    <w:rsid w:val="00421B2F"/>
    <w:rsid w:val="00422EAF"/>
    <w:rsid w:val="0042377A"/>
    <w:rsid w:val="00423E95"/>
    <w:rsid w:val="00425DE5"/>
    <w:rsid w:val="0042655F"/>
    <w:rsid w:val="00426ED3"/>
    <w:rsid w:val="00427D21"/>
    <w:rsid w:val="004302F6"/>
    <w:rsid w:val="00431BC1"/>
    <w:rsid w:val="00432876"/>
    <w:rsid w:val="00440429"/>
    <w:rsid w:val="004408BF"/>
    <w:rsid w:val="00441359"/>
    <w:rsid w:val="004417A5"/>
    <w:rsid w:val="00447F4A"/>
    <w:rsid w:val="00450246"/>
    <w:rsid w:val="0045083C"/>
    <w:rsid w:val="00450AE6"/>
    <w:rsid w:val="0045497F"/>
    <w:rsid w:val="00454FD5"/>
    <w:rsid w:val="00455AF2"/>
    <w:rsid w:val="0045618A"/>
    <w:rsid w:val="00456CA6"/>
    <w:rsid w:val="00456F67"/>
    <w:rsid w:val="00457123"/>
    <w:rsid w:val="00457516"/>
    <w:rsid w:val="004602E6"/>
    <w:rsid w:val="0046152C"/>
    <w:rsid w:val="004620D1"/>
    <w:rsid w:val="004623E2"/>
    <w:rsid w:val="004644C2"/>
    <w:rsid w:val="00465820"/>
    <w:rsid w:val="00466F7B"/>
    <w:rsid w:val="00467F9C"/>
    <w:rsid w:val="00471369"/>
    <w:rsid w:val="00471715"/>
    <w:rsid w:val="004742F1"/>
    <w:rsid w:val="00475840"/>
    <w:rsid w:val="00477DF6"/>
    <w:rsid w:val="00482A76"/>
    <w:rsid w:val="004839DD"/>
    <w:rsid w:val="004864B1"/>
    <w:rsid w:val="00486A46"/>
    <w:rsid w:val="00486BE4"/>
    <w:rsid w:val="00492A93"/>
    <w:rsid w:val="004940BA"/>
    <w:rsid w:val="00497E4B"/>
    <w:rsid w:val="004A03BB"/>
    <w:rsid w:val="004A1ABE"/>
    <w:rsid w:val="004A22BB"/>
    <w:rsid w:val="004A2A17"/>
    <w:rsid w:val="004A4131"/>
    <w:rsid w:val="004A4422"/>
    <w:rsid w:val="004A5742"/>
    <w:rsid w:val="004B10B8"/>
    <w:rsid w:val="004B1A9D"/>
    <w:rsid w:val="004B4014"/>
    <w:rsid w:val="004B4301"/>
    <w:rsid w:val="004B5C8C"/>
    <w:rsid w:val="004B7D6A"/>
    <w:rsid w:val="004C1CCA"/>
    <w:rsid w:val="004C2AE3"/>
    <w:rsid w:val="004C3630"/>
    <w:rsid w:val="004C542D"/>
    <w:rsid w:val="004C77B3"/>
    <w:rsid w:val="004C7DCB"/>
    <w:rsid w:val="004C7E50"/>
    <w:rsid w:val="004D0537"/>
    <w:rsid w:val="004D2884"/>
    <w:rsid w:val="004D5005"/>
    <w:rsid w:val="004D5966"/>
    <w:rsid w:val="004D5E29"/>
    <w:rsid w:val="004D77F9"/>
    <w:rsid w:val="004D7C10"/>
    <w:rsid w:val="004E0C03"/>
    <w:rsid w:val="004E0DCC"/>
    <w:rsid w:val="004E19B7"/>
    <w:rsid w:val="004E1E1A"/>
    <w:rsid w:val="004E37C6"/>
    <w:rsid w:val="004F031D"/>
    <w:rsid w:val="004F0384"/>
    <w:rsid w:val="004F31F2"/>
    <w:rsid w:val="004F5B4A"/>
    <w:rsid w:val="004F7200"/>
    <w:rsid w:val="004F73A9"/>
    <w:rsid w:val="00501D6C"/>
    <w:rsid w:val="00502299"/>
    <w:rsid w:val="005032D4"/>
    <w:rsid w:val="005037BC"/>
    <w:rsid w:val="005038AC"/>
    <w:rsid w:val="00504F73"/>
    <w:rsid w:val="0051006C"/>
    <w:rsid w:val="005137BF"/>
    <w:rsid w:val="005148BD"/>
    <w:rsid w:val="0051781F"/>
    <w:rsid w:val="0052578C"/>
    <w:rsid w:val="00526A71"/>
    <w:rsid w:val="0052740B"/>
    <w:rsid w:val="0052784C"/>
    <w:rsid w:val="00527D5D"/>
    <w:rsid w:val="0053295C"/>
    <w:rsid w:val="00534681"/>
    <w:rsid w:val="005401BF"/>
    <w:rsid w:val="005417E4"/>
    <w:rsid w:val="00541A7F"/>
    <w:rsid w:val="00543437"/>
    <w:rsid w:val="00550416"/>
    <w:rsid w:val="00550967"/>
    <w:rsid w:val="00550C3B"/>
    <w:rsid w:val="00551D82"/>
    <w:rsid w:val="00556F35"/>
    <w:rsid w:val="005574B8"/>
    <w:rsid w:val="0056034E"/>
    <w:rsid w:val="0056068E"/>
    <w:rsid w:val="0056115D"/>
    <w:rsid w:val="00561DDD"/>
    <w:rsid w:val="00563442"/>
    <w:rsid w:val="0056348E"/>
    <w:rsid w:val="00565B42"/>
    <w:rsid w:val="00570E2A"/>
    <w:rsid w:val="00570ED2"/>
    <w:rsid w:val="00572239"/>
    <w:rsid w:val="00573D90"/>
    <w:rsid w:val="0057515F"/>
    <w:rsid w:val="0057620F"/>
    <w:rsid w:val="00577DF5"/>
    <w:rsid w:val="005804E2"/>
    <w:rsid w:val="005844F7"/>
    <w:rsid w:val="00584BBC"/>
    <w:rsid w:val="0058551D"/>
    <w:rsid w:val="005905E0"/>
    <w:rsid w:val="00591207"/>
    <w:rsid w:val="005940F4"/>
    <w:rsid w:val="00594410"/>
    <w:rsid w:val="00596521"/>
    <w:rsid w:val="005A061B"/>
    <w:rsid w:val="005A143F"/>
    <w:rsid w:val="005A1F01"/>
    <w:rsid w:val="005A2130"/>
    <w:rsid w:val="005A24E8"/>
    <w:rsid w:val="005A27AB"/>
    <w:rsid w:val="005A34C4"/>
    <w:rsid w:val="005A425A"/>
    <w:rsid w:val="005A48C0"/>
    <w:rsid w:val="005B048F"/>
    <w:rsid w:val="005B04A9"/>
    <w:rsid w:val="005B091F"/>
    <w:rsid w:val="005B1310"/>
    <w:rsid w:val="005B1686"/>
    <w:rsid w:val="005B35E2"/>
    <w:rsid w:val="005B3F16"/>
    <w:rsid w:val="005B489E"/>
    <w:rsid w:val="005C093B"/>
    <w:rsid w:val="005C0C12"/>
    <w:rsid w:val="005C0ECE"/>
    <w:rsid w:val="005C1714"/>
    <w:rsid w:val="005C220B"/>
    <w:rsid w:val="005C37D0"/>
    <w:rsid w:val="005C457E"/>
    <w:rsid w:val="005C4CE6"/>
    <w:rsid w:val="005C574B"/>
    <w:rsid w:val="005D3030"/>
    <w:rsid w:val="005D3F1D"/>
    <w:rsid w:val="005D4387"/>
    <w:rsid w:val="005D4604"/>
    <w:rsid w:val="005D72EB"/>
    <w:rsid w:val="005E0DB4"/>
    <w:rsid w:val="005E19CB"/>
    <w:rsid w:val="005E362B"/>
    <w:rsid w:val="005E3FA8"/>
    <w:rsid w:val="005E5D85"/>
    <w:rsid w:val="005F037F"/>
    <w:rsid w:val="005F0774"/>
    <w:rsid w:val="005F0EE5"/>
    <w:rsid w:val="005F141F"/>
    <w:rsid w:val="005F22CB"/>
    <w:rsid w:val="005F2BE5"/>
    <w:rsid w:val="005F2D8A"/>
    <w:rsid w:val="005F2DC1"/>
    <w:rsid w:val="005F3206"/>
    <w:rsid w:val="005F3BF9"/>
    <w:rsid w:val="005F676D"/>
    <w:rsid w:val="005F6AD2"/>
    <w:rsid w:val="005F75E8"/>
    <w:rsid w:val="0060138D"/>
    <w:rsid w:val="00601FDA"/>
    <w:rsid w:val="006049AC"/>
    <w:rsid w:val="00605997"/>
    <w:rsid w:val="006079FD"/>
    <w:rsid w:val="00607E43"/>
    <w:rsid w:val="006122BA"/>
    <w:rsid w:val="006138F2"/>
    <w:rsid w:val="00613A95"/>
    <w:rsid w:val="00614CF2"/>
    <w:rsid w:val="00615B2E"/>
    <w:rsid w:val="006167E9"/>
    <w:rsid w:val="00617E0F"/>
    <w:rsid w:val="00623F5F"/>
    <w:rsid w:val="00624CC2"/>
    <w:rsid w:val="00624D0B"/>
    <w:rsid w:val="00625438"/>
    <w:rsid w:val="00625839"/>
    <w:rsid w:val="0062760E"/>
    <w:rsid w:val="00630D98"/>
    <w:rsid w:val="00632665"/>
    <w:rsid w:val="006338E5"/>
    <w:rsid w:val="006359AB"/>
    <w:rsid w:val="006366A2"/>
    <w:rsid w:val="006372CA"/>
    <w:rsid w:val="006375DF"/>
    <w:rsid w:val="00640E36"/>
    <w:rsid w:val="00641BA3"/>
    <w:rsid w:val="006445E9"/>
    <w:rsid w:val="00644ED3"/>
    <w:rsid w:val="00646085"/>
    <w:rsid w:val="00646695"/>
    <w:rsid w:val="006478BF"/>
    <w:rsid w:val="006518A2"/>
    <w:rsid w:val="00652C63"/>
    <w:rsid w:val="00652C68"/>
    <w:rsid w:val="006532DA"/>
    <w:rsid w:val="00655BDF"/>
    <w:rsid w:val="006561A2"/>
    <w:rsid w:val="00660826"/>
    <w:rsid w:val="00660B19"/>
    <w:rsid w:val="00662702"/>
    <w:rsid w:val="0066300C"/>
    <w:rsid w:val="00664C92"/>
    <w:rsid w:val="006667F9"/>
    <w:rsid w:val="006668FE"/>
    <w:rsid w:val="00666C58"/>
    <w:rsid w:val="00667399"/>
    <w:rsid w:val="00672A62"/>
    <w:rsid w:val="0067557C"/>
    <w:rsid w:val="00677B34"/>
    <w:rsid w:val="006803AC"/>
    <w:rsid w:val="0068051A"/>
    <w:rsid w:val="00683E7F"/>
    <w:rsid w:val="00687178"/>
    <w:rsid w:val="00687975"/>
    <w:rsid w:val="00690B77"/>
    <w:rsid w:val="0069130E"/>
    <w:rsid w:val="00691A02"/>
    <w:rsid w:val="00696FDE"/>
    <w:rsid w:val="00697C89"/>
    <w:rsid w:val="006A3AB6"/>
    <w:rsid w:val="006A483D"/>
    <w:rsid w:val="006A73C1"/>
    <w:rsid w:val="006B0325"/>
    <w:rsid w:val="006B04DA"/>
    <w:rsid w:val="006B0D84"/>
    <w:rsid w:val="006B1842"/>
    <w:rsid w:val="006B1E49"/>
    <w:rsid w:val="006B2290"/>
    <w:rsid w:val="006B35C6"/>
    <w:rsid w:val="006B35F5"/>
    <w:rsid w:val="006B3970"/>
    <w:rsid w:val="006B43B2"/>
    <w:rsid w:val="006B569F"/>
    <w:rsid w:val="006B696B"/>
    <w:rsid w:val="006B7C6A"/>
    <w:rsid w:val="006C0072"/>
    <w:rsid w:val="006C0113"/>
    <w:rsid w:val="006C0812"/>
    <w:rsid w:val="006C0B7B"/>
    <w:rsid w:val="006C0D86"/>
    <w:rsid w:val="006C1E2F"/>
    <w:rsid w:val="006C5542"/>
    <w:rsid w:val="006D1014"/>
    <w:rsid w:val="006D184D"/>
    <w:rsid w:val="006D51B7"/>
    <w:rsid w:val="006D6EE4"/>
    <w:rsid w:val="006E295F"/>
    <w:rsid w:val="006E3188"/>
    <w:rsid w:val="006E3C4C"/>
    <w:rsid w:val="006E459F"/>
    <w:rsid w:val="006E5E7E"/>
    <w:rsid w:val="006E6D4D"/>
    <w:rsid w:val="006E6D84"/>
    <w:rsid w:val="006F0863"/>
    <w:rsid w:val="006F1396"/>
    <w:rsid w:val="006F488D"/>
    <w:rsid w:val="006F5820"/>
    <w:rsid w:val="006F67E1"/>
    <w:rsid w:val="00701D6E"/>
    <w:rsid w:val="00702874"/>
    <w:rsid w:val="007036AF"/>
    <w:rsid w:val="00703B6D"/>
    <w:rsid w:val="007050F6"/>
    <w:rsid w:val="00705752"/>
    <w:rsid w:val="00707CF0"/>
    <w:rsid w:val="00710567"/>
    <w:rsid w:val="00713683"/>
    <w:rsid w:val="007137EF"/>
    <w:rsid w:val="0071529A"/>
    <w:rsid w:val="007161AC"/>
    <w:rsid w:val="00717D88"/>
    <w:rsid w:val="00720548"/>
    <w:rsid w:val="00720B37"/>
    <w:rsid w:val="007211B8"/>
    <w:rsid w:val="00721F13"/>
    <w:rsid w:val="00721F5D"/>
    <w:rsid w:val="007256AF"/>
    <w:rsid w:val="00725CB5"/>
    <w:rsid w:val="00726A43"/>
    <w:rsid w:val="00727E86"/>
    <w:rsid w:val="007304D0"/>
    <w:rsid w:val="007307A4"/>
    <w:rsid w:val="00730B6D"/>
    <w:rsid w:val="00733847"/>
    <w:rsid w:val="007338DC"/>
    <w:rsid w:val="00733F75"/>
    <w:rsid w:val="00735253"/>
    <w:rsid w:val="00740102"/>
    <w:rsid w:val="00740A9A"/>
    <w:rsid w:val="00742356"/>
    <w:rsid w:val="00742F1F"/>
    <w:rsid w:val="00747443"/>
    <w:rsid w:val="007474E5"/>
    <w:rsid w:val="00747BEB"/>
    <w:rsid w:val="00752E74"/>
    <w:rsid w:val="007542D6"/>
    <w:rsid w:val="00756C7A"/>
    <w:rsid w:val="00760A8B"/>
    <w:rsid w:val="00764442"/>
    <w:rsid w:val="007666D9"/>
    <w:rsid w:val="00767BFD"/>
    <w:rsid w:val="00771127"/>
    <w:rsid w:val="00773738"/>
    <w:rsid w:val="00773AC3"/>
    <w:rsid w:val="00773BF0"/>
    <w:rsid w:val="00776822"/>
    <w:rsid w:val="0077745C"/>
    <w:rsid w:val="00781968"/>
    <w:rsid w:val="00781DA8"/>
    <w:rsid w:val="00782FED"/>
    <w:rsid w:val="0078403A"/>
    <w:rsid w:val="0078539E"/>
    <w:rsid w:val="00785BF2"/>
    <w:rsid w:val="00786056"/>
    <w:rsid w:val="007868D9"/>
    <w:rsid w:val="00787391"/>
    <w:rsid w:val="00787D73"/>
    <w:rsid w:val="007903CD"/>
    <w:rsid w:val="007909F8"/>
    <w:rsid w:val="007942D3"/>
    <w:rsid w:val="00797A97"/>
    <w:rsid w:val="007A154B"/>
    <w:rsid w:val="007A2C8C"/>
    <w:rsid w:val="007A33B6"/>
    <w:rsid w:val="007A4D26"/>
    <w:rsid w:val="007A518C"/>
    <w:rsid w:val="007A54BD"/>
    <w:rsid w:val="007A7277"/>
    <w:rsid w:val="007A7CF7"/>
    <w:rsid w:val="007B0D8E"/>
    <w:rsid w:val="007B16FA"/>
    <w:rsid w:val="007B1DCD"/>
    <w:rsid w:val="007B2099"/>
    <w:rsid w:val="007B3FB8"/>
    <w:rsid w:val="007B5E7C"/>
    <w:rsid w:val="007B6C09"/>
    <w:rsid w:val="007B7741"/>
    <w:rsid w:val="007C11C0"/>
    <w:rsid w:val="007C25C0"/>
    <w:rsid w:val="007C3C86"/>
    <w:rsid w:val="007C3C8A"/>
    <w:rsid w:val="007C4951"/>
    <w:rsid w:val="007C70CE"/>
    <w:rsid w:val="007C7A41"/>
    <w:rsid w:val="007C7C5F"/>
    <w:rsid w:val="007D0EA9"/>
    <w:rsid w:val="007D29B7"/>
    <w:rsid w:val="007D2F11"/>
    <w:rsid w:val="007D37A1"/>
    <w:rsid w:val="007D4D6A"/>
    <w:rsid w:val="007D59EC"/>
    <w:rsid w:val="007D72B7"/>
    <w:rsid w:val="007D7BE8"/>
    <w:rsid w:val="007E09DA"/>
    <w:rsid w:val="007E0F8A"/>
    <w:rsid w:val="007E2308"/>
    <w:rsid w:val="007E4ABE"/>
    <w:rsid w:val="007F0586"/>
    <w:rsid w:val="007F43D5"/>
    <w:rsid w:val="007F4879"/>
    <w:rsid w:val="007F6A1A"/>
    <w:rsid w:val="007F718D"/>
    <w:rsid w:val="00800017"/>
    <w:rsid w:val="008008B2"/>
    <w:rsid w:val="008012A8"/>
    <w:rsid w:val="0080149A"/>
    <w:rsid w:val="00801A61"/>
    <w:rsid w:val="00801FAD"/>
    <w:rsid w:val="00803C75"/>
    <w:rsid w:val="00805BF5"/>
    <w:rsid w:val="0080638B"/>
    <w:rsid w:val="00811BE3"/>
    <w:rsid w:val="008137C4"/>
    <w:rsid w:val="00813E70"/>
    <w:rsid w:val="00814A90"/>
    <w:rsid w:val="00815C3C"/>
    <w:rsid w:val="008178B6"/>
    <w:rsid w:val="00817A54"/>
    <w:rsid w:val="00817C4D"/>
    <w:rsid w:val="008212AF"/>
    <w:rsid w:val="008216FA"/>
    <w:rsid w:val="00823C76"/>
    <w:rsid w:val="008307AF"/>
    <w:rsid w:val="008308C5"/>
    <w:rsid w:val="00831DC7"/>
    <w:rsid w:val="00832B80"/>
    <w:rsid w:val="0083395E"/>
    <w:rsid w:val="008358FC"/>
    <w:rsid w:val="0083704A"/>
    <w:rsid w:val="008409B1"/>
    <w:rsid w:val="00842155"/>
    <w:rsid w:val="00844E09"/>
    <w:rsid w:val="008466C6"/>
    <w:rsid w:val="00847F7D"/>
    <w:rsid w:val="00850C28"/>
    <w:rsid w:val="0085126D"/>
    <w:rsid w:val="0085277A"/>
    <w:rsid w:val="00853E08"/>
    <w:rsid w:val="00853E39"/>
    <w:rsid w:val="00854CF3"/>
    <w:rsid w:val="00862447"/>
    <w:rsid w:val="00862BFD"/>
    <w:rsid w:val="00862DB1"/>
    <w:rsid w:val="00864001"/>
    <w:rsid w:val="00865B74"/>
    <w:rsid w:val="00866063"/>
    <w:rsid w:val="00866DE2"/>
    <w:rsid w:val="0087205C"/>
    <w:rsid w:val="008726B0"/>
    <w:rsid w:val="00872C5A"/>
    <w:rsid w:val="008769B7"/>
    <w:rsid w:val="00877DB1"/>
    <w:rsid w:val="00877EBC"/>
    <w:rsid w:val="0088087B"/>
    <w:rsid w:val="00881438"/>
    <w:rsid w:val="008815DD"/>
    <w:rsid w:val="00882F1D"/>
    <w:rsid w:val="0088708B"/>
    <w:rsid w:val="00890235"/>
    <w:rsid w:val="008906C5"/>
    <w:rsid w:val="00890CD0"/>
    <w:rsid w:val="008927D3"/>
    <w:rsid w:val="008934E5"/>
    <w:rsid w:val="008948FF"/>
    <w:rsid w:val="00894B8B"/>
    <w:rsid w:val="00894CAB"/>
    <w:rsid w:val="008974F0"/>
    <w:rsid w:val="00897643"/>
    <w:rsid w:val="008A038D"/>
    <w:rsid w:val="008A03E3"/>
    <w:rsid w:val="008A0B5C"/>
    <w:rsid w:val="008A1499"/>
    <w:rsid w:val="008A2D28"/>
    <w:rsid w:val="008A3A91"/>
    <w:rsid w:val="008A4399"/>
    <w:rsid w:val="008A498B"/>
    <w:rsid w:val="008A690A"/>
    <w:rsid w:val="008B012A"/>
    <w:rsid w:val="008B05DE"/>
    <w:rsid w:val="008B1733"/>
    <w:rsid w:val="008B1A9D"/>
    <w:rsid w:val="008B1D57"/>
    <w:rsid w:val="008B23DD"/>
    <w:rsid w:val="008B3C0B"/>
    <w:rsid w:val="008B6C7C"/>
    <w:rsid w:val="008B75BB"/>
    <w:rsid w:val="008B7896"/>
    <w:rsid w:val="008C2271"/>
    <w:rsid w:val="008C278D"/>
    <w:rsid w:val="008C27BA"/>
    <w:rsid w:val="008C2B7F"/>
    <w:rsid w:val="008C4BE1"/>
    <w:rsid w:val="008C4EBB"/>
    <w:rsid w:val="008C723B"/>
    <w:rsid w:val="008D078B"/>
    <w:rsid w:val="008D18C2"/>
    <w:rsid w:val="008D2319"/>
    <w:rsid w:val="008D4A97"/>
    <w:rsid w:val="008D7483"/>
    <w:rsid w:val="008D7BDB"/>
    <w:rsid w:val="008E194F"/>
    <w:rsid w:val="008E1F16"/>
    <w:rsid w:val="008E2F7D"/>
    <w:rsid w:val="008E3448"/>
    <w:rsid w:val="008E4832"/>
    <w:rsid w:val="008F0182"/>
    <w:rsid w:val="008F1582"/>
    <w:rsid w:val="008F3383"/>
    <w:rsid w:val="008F4A06"/>
    <w:rsid w:val="008F6562"/>
    <w:rsid w:val="00900440"/>
    <w:rsid w:val="00900C58"/>
    <w:rsid w:val="00901C65"/>
    <w:rsid w:val="00903182"/>
    <w:rsid w:val="0090442A"/>
    <w:rsid w:val="00905A8A"/>
    <w:rsid w:val="00906E17"/>
    <w:rsid w:val="00911006"/>
    <w:rsid w:val="009111C8"/>
    <w:rsid w:val="009112B9"/>
    <w:rsid w:val="00912CC9"/>
    <w:rsid w:val="00915115"/>
    <w:rsid w:val="00916240"/>
    <w:rsid w:val="009168DE"/>
    <w:rsid w:val="00921528"/>
    <w:rsid w:val="00921927"/>
    <w:rsid w:val="00925E14"/>
    <w:rsid w:val="009273FC"/>
    <w:rsid w:val="00927E3E"/>
    <w:rsid w:val="00930BA1"/>
    <w:rsid w:val="00930F24"/>
    <w:rsid w:val="0093169E"/>
    <w:rsid w:val="009340A4"/>
    <w:rsid w:val="0093439B"/>
    <w:rsid w:val="0093456F"/>
    <w:rsid w:val="009350FB"/>
    <w:rsid w:val="009407CF"/>
    <w:rsid w:val="00941D9A"/>
    <w:rsid w:val="009427D5"/>
    <w:rsid w:val="00943782"/>
    <w:rsid w:val="009451C8"/>
    <w:rsid w:val="009505C9"/>
    <w:rsid w:val="00950752"/>
    <w:rsid w:val="009508E4"/>
    <w:rsid w:val="00951835"/>
    <w:rsid w:val="0095367A"/>
    <w:rsid w:val="00953D22"/>
    <w:rsid w:val="00956D79"/>
    <w:rsid w:val="0095716C"/>
    <w:rsid w:val="00957346"/>
    <w:rsid w:val="00960DDC"/>
    <w:rsid w:val="00961E9E"/>
    <w:rsid w:val="00963212"/>
    <w:rsid w:val="00966424"/>
    <w:rsid w:val="00973228"/>
    <w:rsid w:val="0097467B"/>
    <w:rsid w:val="009751BA"/>
    <w:rsid w:val="0097786C"/>
    <w:rsid w:val="00980A30"/>
    <w:rsid w:val="00984332"/>
    <w:rsid w:val="00985032"/>
    <w:rsid w:val="009853E5"/>
    <w:rsid w:val="0098654C"/>
    <w:rsid w:val="00986E82"/>
    <w:rsid w:val="00992893"/>
    <w:rsid w:val="00993830"/>
    <w:rsid w:val="00994391"/>
    <w:rsid w:val="00994756"/>
    <w:rsid w:val="00995851"/>
    <w:rsid w:val="00996A69"/>
    <w:rsid w:val="009A29C8"/>
    <w:rsid w:val="009A459E"/>
    <w:rsid w:val="009A51F1"/>
    <w:rsid w:val="009A70FF"/>
    <w:rsid w:val="009B0467"/>
    <w:rsid w:val="009B178B"/>
    <w:rsid w:val="009B19A7"/>
    <w:rsid w:val="009B4582"/>
    <w:rsid w:val="009B501C"/>
    <w:rsid w:val="009B517E"/>
    <w:rsid w:val="009B590C"/>
    <w:rsid w:val="009C0009"/>
    <w:rsid w:val="009C1A6E"/>
    <w:rsid w:val="009C2BAC"/>
    <w:rsid w:val="009C2DE6"/>
    <w:rsid w:val="009C4A36"/>
    <w:rsid w:val="009C4E6E"/>
    <w:rsid w:val="009C7684"/>
    <w:rsid w:val="009D10E5"/>
    <w:rsid w:val="009D18D9"/>
    <w:rsid w:val="009D1C76"/>
    <w:rsid w:val="009D2685"/>
    <w:rsid w:val="009D2E46"/>
    <w:rsid w:val="009D4603"/>
    <w:rsid w:val="009D462A"/>
    <w:rsid w:val="009D4F39"/>
    <w:rsid w:val="009D5A58"/>
    <w:rsid w:val="009D6B2A"/>
    <w:rsid w:val="009D7008"/>
    <w:rsid w:val="009D733E"/>
    <w:rsid w:val="009D7883"/>
    <w:rsid w:val="009E29EE"/>
    <w:rsid w:val="009E2B29"/>
    <w:rsid w:val="009E2F67"/>
    <w:rsid w:val="009E599E"/>
    <w:rsid w:val="009E5B06"/>
    <w:rsid w:val="009E630D"/>
    <w:rsid w:val="009E74F3"/>
    <w:rsid w:val="009F00B3"/>
    <w:rsid w:val="009F06BD"/>
    <w:rsid w:val="009F7DD4"/>
    <w:rsid w:val="00A00FC5"/>
    <w:rsid w:val="00A05D8B"/>
    <w:rsid w:val="00A07D13"/>
    <w:rsid w:val="00A07DC1"/>
    <w:rsid w:val="00A10DA9"/>
    <w:rsid w:val="00A111D1"/>
    <w:rsid w:val="00A11348"/>
    <w:rsid w:val="00A1278E"/>
    <w:rsid w:val="00A174A0"/>
    <w:rsid w:val="00A17942"/>
    <w:rsid w:val="00A179C8"/>
    <w:rsid w:val="00A25AF7"/>
    <w:rsid w:val="00A268EA"/>
    <w:rsid w:val="00A26D95"/>
    <w:rsid w:val="00A31BE5"/>
    <w:rsid w:val="00A3232B"/>
    <w:rsid w:val="00A34A4F"/>
    <w:rsid w:val="00A35EF2"/>
    <w:rsid w:val="00A369C8"/>
    <w:rsid w:val="00A37E78"/>
    <w:rsid w:val="00A402D5"/>
    <w:rsid w:val="00A40BC4"/>
    <w:rsid w:val="00A41741"/>
    <w:rsid w:val="00A4215D"/>
    <w:rsid w:val="00A43269"/>
    <w:rsid w:val="00A444D4"/>
    <w:rsid w:val="00A507BE"/>
    <w:rsid w:val="00A512E8"/>
    <w:rsid w:val="00A5232F"/>
    <w:rsid w:val="00A52FE1"/>
    <w:rsid w:val="00A53582"/>
    <w:rsid w:val="00A54A5C"/>
    <w:rsid w:val="00A60A24"/>
    <w:rsid w:val="00A61634"/>
    <w:rsid w:val="00A62254"/>
    <w:rsid w:val="00A63266"/>
    <w:rsid w:val="00A64FDB"/>
    <w:rsid w:val="00A73430"/>
    <w:rsid w:val="00A73EF9"/>
    <w:rsid w:val="00A7423E"/>
    <w:rsid w:val="00A768A4"/>
    <w:rsid w:val="00A77401"/>
    <w:rsid w:val="00A77EDB"/>
    <w:rsid w:val="00A77F35"/>
    <w:rsid w:val="00A8074A"/>
    <w:rsid w:val="00A80891"/>
    <w:rsid w:val="00A80C97"/>
    <w:rsid w:val="00A835F7"/>
    <w:rsid w:val="00A842E8"/>
    <w:rsid w:val="00A84EAA"/>
    <w:rsid w:val="00A87855"/>
    <w:rsid w:val="00A900BA"/>
    <w:rsid w:val="00A922DA"/>
    <w:rsid w:val="00A9345C"/>
    <w:rsid w:val="00A94773"/>
    <w:rsid w:val="00A94DE6"/>
    <w:rsid w:val="00A95A6D"/>
    <w:rsid w:val="00A95AB6"/>
    <w:rsid w:val="00A97B88"/>
    <w:rsid w:val="00A97D5D"/>
    <w:rsid w:val="00AA0816"/>
    <w:rsid w:val="00AA2EA3"/>
    <w:rsid w:val="00AA3095"/>
    <w:rsid w:val="00AA3FC4"/>
    <w:rsid w:val="00AA43AA"/>
    <w:rsid w:val="00AA61A2"/>
    <w:rsid w:val="00AA6C30"/>
    <w:rsid w:val="00AA6F92"/>
    <w:rsid w:val="00AB3FAE"/>
    <w:rsid w:val="00AB5ACD"/>
    <w:rsid w:val="00AB66D0"/>
    <w:rsid w:val="00AB6934"/>
    <w:rsid w:val="00AC187B"/>
    <w:rsid w:val="00AC37B8"/>
    <w:rsid w:val="00AC5DA1"/>
    <w:rsid w:val="00AC772B"/>
    <w:rsid w:val="00AC7C53"/>
    <w:rsid w:val="00AD0676"/>
    <w:rsid w:val="00AD150F"/>
    <w:rsid w:val="00AD214E"/>
    <w:rsid w:val="00AD73F9"/>
    <w:rsid w:val="00AE11A0"/>
    <w:rsid w:val="00AE11F1"/>
    <w:rsid w:val="00AE250E"/>
    <w:rsid w:val="00AE32CC"/>
    <w:rsid w:val="00AE560C"/>
    <w:rsid w:val="00AE6403"/>
    <w:rsid w:val="00AE6455"/>
    <w:rsid w:val="00AF42DE"/>
    <w:rsid w:val="00AF5498"/>
    <w:rsid w:val="00AF63AC"/>
    <w:rsid w:val="00AF72C1"/>
    <w:rsid w:val="00B00070"/>
    <w:rsid w:val="00B04AFC"/>
    <w:rsid w:val="00B07C9C"/>
    <w:rsid w:val="00B10002"/>
    <w:rsid w:val="00B142E6"/>
    <w:rsid w:val="00B14A03"/>
    <w:rsid w:val="00B150D6"/>
    <w:rsid w:val="00B1550B"/>
    <w:rsid w:val="00B1591C"/>
    <w:rsid w:val="00B2054B"/>
    <w:rsid w:val="00B2065B"/>
    <w:rsid w:val="00B21636"/>
    <w:rsid w:val="00B21F9C"/>
    <w:rsid w:val="00B224B6"/>
    <w:rsid w:val="00B23A1C"/>
    <w:rsid w:val="00B241AB"/>
    <w:rsid w:val="00B24F0F"/>
    <w:rsid w:val="00B254AA"/>
    <w:rsid w:val="00B304F5"/>
    <w:rsid w:val="00B3187A"/>
    <w:rsid w:val="00B3272C"/>
    <w:rsid w:val="00B331CB"/>
    <w:rsid w:val="00B3369F"/>
    <w:rsid w:val="00B35662"/>
    <w:rsid w:val="00B36087"/>
    <w:rsid w:val="00B41961"/>
    <w:rsid w:val="00B421DD"/>
    <w:rsid w:val="00B46E30"/>
    <w:rsid w:val="00B47987"/>
    <w:rsid w:val="00B511F1"/>
    <w:rsid w:val="00B52EBB"/>
    <w:rsid w:val="00B53889"/>
    <w:rsid w:val="00B53A98"/>
    <w:rsid w:val="00B53B34"/>
    <w:rsid w:val="00B54417"/>
    <w:rsid w:val="00B54C83"/>
    <w:rsid w:val="00B55EF4"/>
    <w:rsid w:val="00B6002E"/>
    <w:rsid w:val="00B604BC"/>
    <w:rsid w:val="00B60527"/>
    <w:rsid w:val="00B61A32"/>
    <w:rsid w:val="00B654B0"/>
    <w:rsid w:val="00B658E7"/>
    <w:rsid w:val="00B675C0"/>
    <w:rsid w:val="00B67989"/>
    <w:rsid w:val="00B715F8"/>
    <w:rsid w:val="00B71873"/>
    <w:rsid w:val="00B72C5C"/>
    <w:rsid w:val="00B742D8"/>
    <w:rsid w:val="00B757AA"/>
    <w:rsid w:val="00B758E0"/>
    <w:rsid w:val="00B76357"/>
    <w:rsid w:val="00B7725C"/>
    <w:rsid w:val="00B777C8"/>
    <w:rsid w:val="00B77805"/>
    <w:rsid w:val="00B77BC0"/>
    <w:rsid w:val="00B81254"/>
    <w:rsid w:val="00B8486D"/>
    <w:rsid w:val="00B85175"/>
    <w:rsid w:val="00B853AD"/>
    <w:rsid w:val="00B85D6C"/>
    <w:rsid w:val="00B92E1E"/>
    <w:rsid w:val="00B9475E"/>
    <w:rsid w:val="00B94E6C"/>
    <w:rsid w:val="00B978D5"/>
    <w:rsid w:val="00BA09F6"/>
    <w:rsid w:val="00BA14BE"/>
    <w:rsid w:val="00BA202A"/>
    <w:rsid w:val="00BA297B"/>
    <w:rsid w:val="00BA3F6B"/>
    <w:rsid w:val="00BA7D82"/>
    <w:rsid w:val="00BB0015"/>
    <w:rsid w:val="00BB1404"/>
    <w:rsid w:val="00BB19F3"/>
    <w:rsid w:val="00BB1FBA"/>
    <w:rsid w:val="00BB2F00"/>
    <w:rsid w:val="00BB4606"/>
    <w:rsid w:val="00BB5546"/>
    <w:rsid w:val="00BB57E4"/>
    <w:rsid w:val="00BB763B"/>
    <w:rsid w:val="00BB7E34"/>
    <w:rsid w:val="00BB7E64"/>
    <w:rsid w:val="00BC1844"/>
    <w:rsid w:val="00BC5814"/>
    <w:rsid w:val="00BC712E"/>
    <w:rsid w:val="00BD2380"/>
    <w:rsid w:val="00BD379B"/>
    <w:rsid w:val="00BD390C"/>
    <w:rsid w:val="00BD3BE0"/>
    <w:rsid w:val="00BD6545"/>
    <w:rsid w:val="00BD68A5"/>
    <w:rsid w:val="00BE1268"/>
    <w:rsid w:val="00BE53E2"/>
    <w:rsid w:val="00BE78C0"/>
    <w:rsid w:val="00BF1661"/>
    <w:rsid w:val="00BF5766"/>
    <w:rsid w:val="00BF656C"/>
    <w:rsid w:val="00BF657E"/>
    <w:rsid w:val="00BF74F4"/>
    <w:rsid w:val="00BF7B73"/>
    <w:rsid w:val="00C00903"/>
    <w:rsid w:val="00C00C59"/>
    <w:rsid w:val="00C0235D"/>
    <w:rsid w:val="00C0673A"/>
    <w:rsid w:val="00C07D84"/>
    <w:rsid w:val="00C10E65"/>
    <w:rsid w:val="00C1228B"/>
    <w:rsid w:val="00C124E6"/>
    <w:rsid w:val="00C12D38"/>
    <w:rsid w:val="00C131AD"/>
    <w:rsid w:val="00C13379"/>
    <w:rsid w:val="00C14211"/>
    <w:rsid w:val="00C15679"/>
    <w:rsid w:val="00C15C31"/>
    <w:rsid w:val="00C15EC3"/>
    <w:rsid w:val="00C2063C"/>
    <w:rsid w:val="00C227DA"/>
    <w:rsid w:val="00C22AF5"/>
    <w:rsid w:val="00C23D2F"/>
    <w:rsid w:val="00C25F6B"/>
    <w:rsid w:val="00C27C1F"/>
    <w:rsid w:val="00C31835"/>
    <w:rsid w:val="00C32CA1"/>
    <w:rsid w:val="00C3365E"/>
    <w:rsid w:val="00C338B4"/>
    <w:rsid w:val="00C34348"/>
    <w:rsid w:val="00C34D3D"/>
    <w:rsid w:val="00C36498"/>
    <w:rsid w:val="00C42909"/>
    <w:rsid w:val="00C4348A"/>
    <w:rsid w:val="00C434D0"/>
    <w:rsid w:val="00C443BD"/>
    <w:rsid w:val="00C451C5"/>
    <w:rsid w:val="00C45F95"/>
    <w:rsid w:val="00C46654"/>
    <w:rsid w:val="00C46DAA"/>
    <w:rsid w:val="00C47406"/>
    <w:rsid w:val="00C47DDA"/>
    <w:rsid w:val="00C51F8A"/>
    <w:rsid w:val="00C52DE0"/>
    <w:rsid w:val="00C54D2E"/>
    <w:rsid w:val="00C567B0"/>
    <w:rsid w:val="00C579A3"/>
    <w:rsid w:val="00C611B6"/>
    <w:rsid w:val="00C61D9D"/>
    <w:rsid w:val="00C62D1C"/>
    <w:rsid w:val="00C630A7"/>
    <w:rsid w:val="00C70972"/>
    <w:rsid w:val="00C72666"/>
    <w:rsid w:val="00C74CFA"/>
    <w:rsid w:val="00C752A5"/>
    <w:rsid w:val="00C80B31"/>
    <w:rsid w:val="00C829E8"/>
    <w:rsid w:val="00C82E98"/>
    <w:rsid w:val="00C83414"/>
    <w:rsid w:val="00C87404"/>
    <w:rsid w:val="00C906DC"/>
    <w:rsid w:val="00C9161D"/>
    <w:rsid w:val="00C92934"/>
    <w:rsid w:val="00C937D5"/>
    <w:rsid w:val="00C93D99"/>
    <w:rsid w:val="00C954B8"/>
    <w:rsid w:val="00C959E3"/>
    <w:rsid w:val="00C95A3E"/>
    <w:rsid w:val="00C96C42"/>
    <w:rsid w:val="00CA0C1D"/>
    <w:rsid w:val="00CA38FB"/>
    <w:rsid w:val="00CA6B45"/>
    <w:rsid w:val="00CA70F2"/>
    <w:rsid w:val="00CA71AC"/>
    <w:rsid w:val="00CB1AE7"/>
    <w:rsid w:val="00CB3078"/>
    <w:rsid w:val="00CB643E"/>
    <w:rsid w:val="00CB7BAF"/>
    <w:rsid w:val="00CB7D66"/>
    <w:rsid w:val="00CC38B0"/>
    <w:rsid w:val="00CC4019"/>
    <w:rsid w:val="00CC5AB0"/>
    <w:rsid w:val="00CC5ACF"/>
    <w:rsid w:val="00CC6D21"/>
    <w:rsid w:val="00CC7552"/>
    <w:rsid w:val="00CC7ABC"/>
    <w:rsid w:val="00CD00B0"/>
    <w:rsid w:val="00CD0284"/>
    <w:rsid w:val="00CD6817"/>
    <w:rsid w:val="00CD783D"/>
    <w:rsid w:val="00CD7844"/>
    <w:rsid w:val="00CD7E5C"/>
    <w:rsid w:val="00CD7FA7"/>
    <w:rsid w:val="00CE0A0D"/>
    <w:rsid w:val="00CE0A97"/>
    <w:rsid w:val="00CE16C7"/>
    <w:rsid w:val="00CE1A71"/>
    <w:rsid w:val="00CE1CAF"/>
    <w:rsid w:val="00CE2728"/>
    <w:rsid w:val="00CE51A3"/>
    <w:rsid w:val="00CF0AA7"/>
    <w:rsid w:val="00CF1848"/>
    <w:rsid w:val="00CF255F"/>
    <w:rsid w:val="00CF3ABD"/>
    <w:rsid w:val="00CF4959"/>
    <w:rsid w:val="00CF4FD5"/>
    <w:rsid w:val="00CF5A24"/>
    <w:rsid w:val="00CF71D7"/>
    <w:rsid w:val="00CF7D3A"/>
    <w:rsid w:val="00D02BAC"/>
    <w:rsid w:val="00D02CB1"/>
    <w:rsid w:val="00D041BE"/>
    <w:rsid w:val="00D050EC"/>
    <w:rsid w:val="00D05F47"/>
    <w:rsid w:val="00D1072E"/>
    <w:rsid w:val="00D10810"/>
    <w:rsid w:val="00D11F97"/>
    <w:rsid w:val="00D12044"/>
    <w:rsid w:val="00D13D60"/>
    <w:rsid w:val="00D157FF"/>
    <w:rsid w:val="00D170D9"/>
    <w:rsid w:val="00D17AC2"/>
    <w:rsid w:val="00D228AD"/>
    <w:rsid w:val="00D22A4C"/>
    <w:rsid w:val="00D24B39"/>
    <w:rsid w:val="00D24EE5"/>
    <w:rsid w:val="00D25F59"/>
    <w:rsid w:val="00D27345"/>
    <w:rsid w:val="00D30B06"/>
    <w:rsid w:val="00D31D17"/>
    <w:rsid w:val="00D331C9"/>
    <w:rsid w:val="00D33556"/>
    <w:rsid w:val="00D33EFC"/>
    <w:rsid w:val="00D35795"/>
    <w:rsid w:val="00D35B12"/>
    <w:rsid w:val="00D35F88"/>
    <w:rsid w:val="00D362E3"/>
    <w:rsid w:val="00D36DA2"/>
    <w:rsid w:val="00D36F80"/>
    <w:rsid w:val="00D40DBC"/>
    <w:rsid w:val="00D41115"/>
    <w:rsid w:val="00D412A6"/>
    <w:rsid w:val="00D44000"/>
    <w:rsid w:val="00D44FF2"/>
    <w:rsid w:val="00D503C1"/>
    <w:rsid w:val="00D51A22"/>
    <w:rsid w:val="00D53C0A"/>
    <w:rsid w:val="00D53D3D"/>
    <w:rsid w:val="00D55876"/>
    <w:rsid w:val="00D5731B"/>
    <w:rsid w:val="00D60146"/>
    <w:rsid w:val="00D60967"/>
    <w:rsid w:val="00D61C85"/>
    <w:rsid w:val="00D665B2"/>
    <w:rsid w:val="00D70703"/>
    <w:rsid w:val="00D744A5"/>
    <w:rsid w:val="00D748AF"/>
    <w:rsid w:val="00D75CA6"/>
    <w:rsid w:val="00D76A18"/>
    <w:rsid w:val="00D76BD3"/>
    <w:rsid w:val="00D77329"/>
    <w:rsid w:val="00D778BC"/>
    <w:rsid w:val="00D77A5C"/>
    <w:rsid w:val="00D807CA"/>
    <w:rsid w:val="00D80849"/>
    <w:rsid w:val="00D81F64"/>
    <w:rsid w:val="00D82E8F"/>
    <w:rsid w:val="00D83373"/>
    <w:rsid w:val="00D848E1"/>
    <w:rsid w:val="00D84F53"/>
    <w:rsid w:val="00D85023"/>
    <w:rsid w:val="00D852F8"/>
    <w:rsid w:val="00D86199"/>
    <w:rsid w:val="00D868C2"/>
    <w:rsid w:val="00D9208C"/>
    <w:rsid w:val="00D92B4D"/>
    <w:rsid w:val="00D92BC3"/>
    <w:rsid w:val="00D92E9F"/>
    <w:rsid w:val="00D937BC"/>
    <w:rsid w:val="00D93A9A"/>
    <w:rsid w:val="00D96C16"/>
    <w:rsid w:val="00DA0A12"/>
    <w:rsid w:val="00DA2A26"/>
    <w:rsid w:val="00DA31CD"/>
    <w:rsid w:val="00DA386C"/>
    <w:rsid w:val="00DA5971"/>
    <w:rsid w:val="00DB2B24"/>
    <w:rsid w:val="00DB32CD"/>
    <w:rsid w:val="00DB3EF0"/>
    <w:rsid w:val="00DB5E0F"/>
    <w:rsid w:val="00DB70EB"/>
    <w:rsid w:val="00DC0DFF"/>
    <w:rsid w:val="00DC1FED"/>
    <w:rsid w:val="00DC28F3"/>
    <w:rsid w:val="00DC2EBE"/>
    <w:rsid w:val="00DC5F7B"/>
    <w:rsid w:val="00DD0703"/>
    <w:rsid w:val="00DD118C"/>
    <w:rsid w:val="00DD27F4"/>
    <w:rsid w:val="00DD3DD0"/>
    <w:rsid w:val="00DD4741"/>
    <w:rsid w:val="00DD5BAF"/>
    <w:rsid w:val="00DE17F1"/>
    <w:rsid w:val="00DE19A3"/>
    <w:rsid w:val="00DE1F53"/>
    <w:rsid w:val="00DE2873"/>
    <w:rsid w:val="00DE3276"/>
    <w:rsid w:val="00DE5004"/>
    <w:rsid w:val="00DE61F0"/>
    <w:rsid w:val="00DE765C"/>
    <w:rsid w:val="00DF18AA"/>
    <w:rsid w:val="00DF2A73"/>
    <w:rsid w:val="00DF3660"/>
    <w:rsid w:val="00DF4DD5"/>
    <w:rsid w:val="00DF54AF"/>
    <w:rsid w:val="00DF61B1"/>
    <w:rsid w:val="00DF76EC"/>
    <w:rsid w:val="00E00AD2"/>
    <w:rsid w:val="00E00B07"/>
    <w:rsid w:val="00E02975"/>
    <w:rsid w:val="00E03784"/>
    <w:rsid w:val="00E05171"/>
    <w:rsid w:val="00E11798"/>
    <w:rsid w:val="00E12038"/>
    <w:rsid w:val="00E15948"/>
    <w:rsid w:val="00E22891"/>
    <w:rsid w:val="00E25031"/>
    <w:rsid w:val="00E25F62"/>
    <w:rsid w:val="00E25FC2"/>
    <w:rsid w:val="00E276C8"/>
    <w:rsid w:val="00E27AD3"/>
    <w:rsid w:val="00E31C31"/>
    <w:rsid w:val="00E323F0"/>
    <w:rsid w:val="00E3592D"/>
    <w:rsid w:val="00E3664C"/>
    <w:rsid w:val="00E403F5"/>
    <w:rsid w:val="00E426C1"/>
    <w:rsid w:val="00E44245"/>
    <w:rsid w:val="00E44339"/>
    <w:rsid w:val="00E4575F"/>
    <w:rsid w:val="00E46AE8"/>
    <w:rsid w:val="00E472CB"/>
    <w:rsid w:val="00E50390"/>
    <w:rsid w:val="00E50E49"/>
    <w:rsid w:val="00E603F5"/>
    <w:rsid w:val="00E6181E"/>
    <w:rsid w:val="00E626DB"/>
    <w:rsid w:val="00E632F7"/>
    <w:rsid w:val="00E63C42"/>
    <w:rsid w:val="00E652D8"/>
    <w:rsid w:val="00E65924"/>
    <w:rsid w:val="00E66235"/>
    <w:rsid w:val="00E7202D"/>
    <w:rsid w:val="00E72752"/>
    <w:rsid w:val="00E72E71"/>
    <w:rsid w:val="00E73AFD"/>
    <w:rsid w:val="00E747B9"/>
    <w:rsid w:val="00E752C3"/>
    <w:rsid w:val="00E80D97"/>
    <w:rsid w:val="00E827A0"/>
    <w:rsid w:val="00E83C24"/>
    <w:rsid w:val="00E90196"/>
    <w:rsid w:val="00E9318D"/>
    <w:rsid w:val="00E93F3E"/>
    <w:rsid w:val="00E94B76"/>
    <w:rsid w:val="00E96A16"/>
    <w:rsid w:val="00EA0D43"/>
    <w:rsid w:val="00EA321C"/>
    <w:rsid w:val="00EA376B"/>
    <w:rsid w:val="00EA379D"/>
    <w:rsid w:val="00EB1608"/>
    <w:rsid w:val="00EC13F6"/>
    <w:rsid w:val="00EC2580"/>
    <w:rsid w:val="00EC4FE5"/>
    <w:rsid w:val="00EC52C1"/>
    <w:rsid w:val="00EC5878"/>
    <w:rsid w:val="00EC5FD6"/>
    <w:rsid w:val="00EC6891"/>
    <w:rsid w:val="00ED194A"/>
    <w:rsid w:val="00ED1F9D"/>
    <w:rsid w:val="00ED23AA"/>
    <w:rsid w:val="00ED40CD"/>
    <w:rsid w:val="00EE16E4"/>
    <w:rsid w:val="00EE34D1"/>
    <w:rsid w:val="00EE5A48"/>
    <w:rsid w:val="00EF0CB6"/>
    <w:rsid w:val="00EF2378"/>
    <w:rsid w:val="00EF2478"/>
    <w:rsid w:val="00EF472C"/>
    <w:rsid w:val="00EF493A"/>
    <w:rsid w:val="00EF53BF"/>
    <w:rsid w:val="00EF5B33"/>
    <w:rsid w:val="00EF71FA"/>
    <w:rsid w:val="00F03633"/>
    <w:rsid w:val="00F063C2"/>
    <w:rsid w:val="00F11F52"/>
    <w:rsid w:val="00F1413C"/>
    <w:rsid w:val="00F14C4A"/>
    <w:rsid w:val="00F17A18"/>
    <w:rsid w:val="00F2078A"/>
    <w:rsid w:val="00F21364"/>
    <w:rsid w:val="00F22AD3"/>
    <w:rsid w:val="00F2314B"/>
    <w:rsid w:val="00F2568D"/>
    <w:rsid w:val="00F267BE"/>
    <w:rsid w:val="00F30A43"/>
    <w:rsid w:val="00F3189B"/>
    <w:rsid w:val="00F3190A"/>
    <w:rsid w:val="00F33236"/>
    <w:rsid w:val="00F34AE6"/>
    <w:rsid w:val="00F422A4"/>
    <w:rsid w:val="00F424D9"/>
    <w:rsid w:val="00F430BE"/>
    <w:rsid w:val="00F436A9"/>
    <w:rsid w:val="00F50BC0"/>
    <w:rsid w:val="00F51C3F"/>
    <w:rsid w:val="00F525DF"/>
    <w:rsid w:val="00F53193"/>
    <w:rsid w:val="00F5357E"/>
    <w:rsid w:val="00F5366B"/>
    <w:rsid w:val="00F54D71"/>
    <w:rsid w:val="00F55E8E"/>
    <w:rsid w:val="00F56F0A"/>
    <w:rsid w:val="00F57304"/>
    <w:rsid w:val="00F62B87"/>
    <w:rsid w:val="00F63A97"/>
    <w:rsid w:val="00F64862"/>
    <w:rsid w:val="00F64A5E"/>
    <w:rsid w:val="00F64C8B"/>
    <w:rsid w:val="00F6586C"/>
    <w:rsid w:val="00F67CEF"/>
    <w:rsid w:val="00F73B5B"/>
    <w:rsid w:val="00F75F4B"/>
    <w:rsid w:val="00F811E9"/>
    <w:rsid w:val="00F84B69"/>
    <w:rsid w:val="00F84D39"/>
    <w:rsid w:val="00F85523"/>
    <w:rsid w:val="00F871D2"/>
    <w:rsid w:val="00F876D1"/>
    <w:rsid w:val="00F87E4D"/>
    <w:rsid w:val="00F9003A"/>
    <w:rsid w:val="00F9038B"/>
    <w:rsid w:val="00F91E78"/>
    <w:rsid w:val="00F92AFA"/>
    <w:rsid w:val="00F94774"/>
    <w:rsid w:val="00F958FD"/>
    <w:rsid w:val="00F965CD"/>
    <w:rsid w:val="00F970E3"/>
    <w:rsid w:val="00F97739"/>
    <w:rsid w:val="00FA17A1"/>
    <w:rsid w:val="00FA1C6A"/>
    <w:rsid w:val="00FA21C5"/>
    <w:rsid w:val="00FA42C8"/>
    <w:rsid w:val="00FA469A"/>
    <w:rsid w:val="00FA663B"/>
    <w:rsid w:val="00FA71BD"/>
    <w:rsid w:val="00FB0CC1"/>
    <w:rsid w:val="00FB1DF4"/>
    <w:rsid w:val="00FB237A"/>
    <w:rsid w:val="00FB3C41"/>
    <w:rsid w:val="00FB41F6"/>
    <w:rsid w:val="00FB601D"/>
    <w:rsid w:val="00FB6391"/>
    <w:rsid w:val="00FC3664"/>
    <w:rsid w:val="00FC53DB"/>
    <w:rsid w:val="00FC589B"/>
    <w:rsid w:val="00FC7558"/>
    <w:rsid w:val="00FC7A3C"/>
    <w:rsid w:val="00FC7E74"/>
    <w:rsid w:val="00FD010D"/>
    <w:rsid w:val="00FD223A"/>
    <w:rsid w:val="00FD3C98"/>
    <w:rsid w:val="00FD6D43"/>
    <w:rsid w:val="00FE134F"/>
    <w:rsid w:val="00FE1ACE"/>
    <w:rsid w:val="00FE22C3"/>
    <w:rsid w:val="00FE34EE"/>
    <w:rsid w:val="00FE46FE"/>
    <w:rsid w:val="00FE4B98"/>
    <w:rsid w:val="00FE5883"/>
    <w:rsid w:val="00FE67AE"/>
    <w:rsid w:val="00FF1D51"/>
    <w:rsid w:val="00FF283E"/>
    <w:rsid w:val="00FF2E5E"/>
    <w:rsid w:val="00FF72D5"/>
    <w:rsid w:val="00FF76DD"/>
    <w:rsid w:val="0141B88D"/>
    <w:rsid w:val="01592F7C"/>
    <w:rsid w:val="0339F770"/>
    <w:rsid w:val="0522CC57"/>
    <w:rsid w:val="0948ED88"/>
    <w:rsid w:val="0A462EEA"/>
    <w:rsid w:val="0B386E53"/>
    <w:rsid w:val="0D9A8024"/>
    <w:rsid w:val="11D6BC9F"/>
    <w:rsid w:val="11E77A21"/>
    <w:rsid w:val="12733A4E"/>
    <w:rsid w:val="163C2084"/>
    <w:rsid w:val="1BB2C70F"/>
    <w:rsid w:val="1CAD8164"/>
    <w:rsid w:val="1CD36373"/>
    <w:rsid w:val="1EA520AE"/>
    <w:rsid w:val="201819F3"/>
    <w:rsid w:val="23FCD8A6"/>
    <w:rsid w:val="247EF84A"/>
    <w:rsid w:val="24CE8259"/>
    <w:rsid w:val="2809C411"/>
    <w:rsid w:val="2B3980F1"/>
    <w:rsid w:val="2C3900DB"/>
    <w:rsid w:val="2EBF7794"/>
    <w:rsid w:val="30686EEC"/>
    <w:rsid w:val="3216E9E6"/>
    <w:rsid w:val="32364906"/>
    <w:rsid w:val="328E4EE0"/>
    <w:rsid w:val="34DCB0E4"/>
    <w:rsid w:val="36BD8719"/>
    <w:rsid w:val="36C45616"/>
    <w:rsid w:val="370D0799"/>
    <w:rsid w:val="3795394A"/>
    <w:rsid w:val="383FFD83"/>
    <w:rsid w:val="3AF21EA7"/>
    <w:rsid w:val="3B2F4E7E"/>
    <w:rsid w:val="3C38E9BD"/>
    <w:rsid w:val="40986FC3"/>
    <w:rsid w:val="41BDCA3F"/>
    <w:rsid w:val="41F075E0"/>
    <w:rsid w:val="42E51B43"/>
    <w:rsid w:val="451FD93B"/>
    <w:rsid w:val="45F5856A"/>
    <w:rsid w:val="49935679"/>
    <w:rsid w:val="4A6E4ED2"/>
    <w:rsid w:val="4AA5D297"/>
    <w:rsid w:val="4EB96503"/>
    <w:rsid w:val="4FB5FE9B"/>
    <w:rsid w:val="4FFD356B"/>
    <w:rsid w:val="51594866"/>
    <w:rsid w:val="525C31FF"/>
    <w:rsid w:val="5476E579"/>
    <w:rsid w:val="55312B02"/>
    <w:rsid w:val="570F6C18"/>
    <w:rsid w:val="580ED044"/>
    <w:rsid w:val="5890EE43"/>
    <w:rsid w:val="59103816"/>
    <w:rsid w:val="5B7511B5"/>
    <w:rsid w:val="5B7DC5BB"/>
    <w:rsid w:val="5F755C8C"/>
    <w:rsid w:val="5F8535DD"/>
    <w:rsid w:val="61D87F88"/>
    <w:rsid w:val="61F84162"/>
    <w:rsid w:val="6263A23D"/>
    <w:rsid w:val="6409A30C"/>
    <w:rsid w:val="653B9C0E"/>
    <w:rsid w:val="657109BC"/>
    <w:rsid w:val="6637C50A"/>
    <w:rsid w:val="66F84FBA"/>
    <w:rsid w:val="671BCA43"/>
    <w:rsid w:val="6A211611"/>
    <w:rsid w:val="6AF603E3"/>
    <w:rsid w:val="6B2D49CA"/>
    <w:rsid w:val="6CB5AF45"/>
    <w:rsid w:val="6E773946"/>
    <w:rsid w:val="70234C71"/>
    <w:rsid w:val="705E5E23"/>
    <w:rsid w:val="7085C10C"/>
    <w:rsid w:val="71D6CE80"/>
    <w:rsid w:val="747D46A4"/>
    <w:rsid w:val="74A59E4B"/>
    <w:rsid w:val="756A2D6C"/>
    <w:rsid w:val="75A18F4D"/>
    <w:rsid w:val="75B0B7BF"/>
    <w:rsid w:val="767DA5E4"/>
    <w:rsid w:val="7794203B"/>
    <w:rsid w:val="79823DEC"/>
    <w:rsid w:val="79A49E9F"/>
    <w:rsid w:val="7A622C9D"/>
    <w:rsid w:val="7D807A80"/>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0C12F92"/>
  <w15:docId w15:val="{26CE2208-2757-431C-A62D-7732487F454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LU" w:eastAsia="fr-LU"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Heading1">
    <w:name w:val="heading 1"/>
    <w:basedOn w:val="Normal"/>
    <w:next w:val="Heading2"/>
    <w:link w:val="Heading1Char"/>
    <w:uiPriority w:val="9"/>
    <w:qFormat/>
    <w:rsid w:val="00866063"/>
    <w:pPr>
      <w:keepNext/>
      <w:keepLines/>
      <w:numPr>
        <w:numId w:val="6"/>
      </w:numPr>
      <w:tabs>
        <w:tab w:val="clear" w:pos="567"/>
      </w:tabs>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tabs>
        <w:tab w:val="clear" w:pos="567"/>
      </w:tabs>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tabs>
        <w:tab w:val="clear" w:pos="567"/>
      </w:tabs>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tabs>
        <w:tab w:val="clear" w:pos="567"/>
      </w:tabs>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tabs>
        <w:tab w:val="clear" w:pos="567"/>
      </w:tabs>
      <w:spacing w:before="120" w:after="120"/>
      <w:jc w:val="left"/>
      <w:outlineLvl w:val="4"/>
    </w:pPr>
    <w:rPr>
      <w:rFonts w:eastAsiaTheme="majorEastAsia"/>
      <w:i/>
      <w:iCs/>
    </w:rPr>
  </w:style>
  <w:style w:type="paragraph" w:styleId="Heading6">
    <w:name w:val="heading 6"/>
    <w:basedOn w:val="Normal"/>
    <w:next w:val="Normal"/>
    <w:link w:val="Heading6Char"/>
    <w:uiPriority w:val="9"/>
    <w:qFormat/>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rPr>
      <w:rFonts w:ascii="Cambria" w:hAnsi="Cambr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uiPriority w:val="99"/>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uiPriority w:val="99"/>
    <w:rsid w:val="00866063"/>
    <w:rPr>
      <w:rFonts w:ascii="Times New Roman" w:eastAsia="SimSun" w:hAnsi="Times New Roman" w:cs="Times New Roman"/>
      <w:sz w:val="20"/>
      <w:szCs w:val="22"/>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ascii="Cambria" w:eastAsiaTheme="minorHAnsi" w:hAnsi="Cambria"/>
      <w:kern w:val="2"/>
      <w:sz w:val="22"/>
      <w:szCs w:val="22"/>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rPr>
  </w:style>
  <w:style w:type="character" w:customStyle="1" w:styleId="CommentReference1">
    <w:name w:val="Comment Reference1"/>
    <w:basedOn w:val="DefaultParagraphFont"/>
    <w:uiPriority w:val="99"/>
    <w:semiHidden/>
    <w:unhideWhenUsed/>
    <w:rsid w:val="00866063"/>
    <w:rPr>
      <w:sz w:val="16"/>
      <w:szCs w:val="16"/>
    </w:rPr>
  </w:style>
  <w:style w:type="paragraph" w:customStyle="1" w:styleId="CommentText1">
    <w:name w:val="Comment Text1"/>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1"/>
    <w:uiPriority w:val="99"/>
    <w:semiHidden/>
    <w:rsid w:val="00866063"/>
    <w:rPr>
      <w:rFonts w:ascii="Times New Roman" w:eastAsia="SimSun" w:hAnsi="Times New Roman" w:cs="Times New Roman"/>
      <w:sz w:val="20"/>
      <w:szCs w:val="20"/>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uiPriority w:val="99"/>
    <w:semiHidden/>
    <w:rsid w:val="007E09DA"/>
    <w:rPr>
      <w:vertAlign w:val="superscript"/>
    </w:rPr>
  </w:style>
  <w:style w:type="paragraph" w:styleId="EndnoteText">
    <w:name w:val="endnote text"/>
    <w:basedOn w:val="Normal"/>
    <w:link w:val="EndnoteTextChar"/>
    <w:uiPriority w:val="99"/>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uiPriority w:val="99"/>
    <w:semiHidden/>
    <w:rsid w:val="007E09DA"/>
    <w:rPr>
      <w:rFonts w:ascii="Courier New" w:eastAsia="SimSun" w:hAnsi="Courier New" w:cs="Times New Roman"/>
      <w:sz w:val="22"/>
      <w:szCs w:val="22"/>
    </w:rPr>
  </w:style>
  <w:style w:type="character" w:styleId="FollowedHyperlink">
    <w:name w:val="FollowedHyperlink"/>
    <w:rsid w:val="007E09DA"/>
    <w:rPr>
      <w:color w:val="800080"/>
      <w:u w:val="single"/>
    </w:rPr>
  </w:style>
  <w:style w:type="character" w:styleId="FootnoteReference">
    <w:name w:val="footnote reference"/>
    <w:basedOn w:val="DefaultParagraphFont"/>
    <w:uiPriority w:val="99"/>
    <w:semiHidden/>
    <w:unhideWhenUsed/>
    <w:rsid w:val="00866063"/>
    <w:rPr>
      <w:vertAlign w:val="superscript"/>
    </w:rPr>
  </w:style>
  <w:style w:type="paragraph" w:styleId="FootnoteText">
    <w:name w:val="footnote text"/>
    <w:basedOn w:val="Normal"/>
    <w:link w:val="FootnoteTextChar"/>
    <w:uiPriority w:val="99"/>
    <w:semiHidden/>
    <w:unhideWhenUsed/>
    <w:rsid w:val="00866063"/>
    <w:pPr>
      <w:jc w:val="left"/>
    </w:pPr>
    <w:rPr>
      <w:sz w:val="18"/>
      <w:szCs w:val="20"/>
    </w:rPr>
  </w:style>
  <w:style w:type="character" w:customStyle="1" w:styleId="FootnoteTextChar">
    <w:name w:val="Footnote Text Char"/>
    <w:basedOn w:val="DefaultParagraphFont"/>
    <w:link w:val="FootnoteText"/>
    <w:uiPriority w:val="99"/>
    <w:semiHidden/>
    <w:rsid w:val="00866063"/>
    <w:rPr>
      <w:rFonts w:ascii="Times New Roman" w:eastAsia="SimSun" w:hAnsi="Times New Roman" w:cs="Times New Roman"/>
      <w:sz w:val="18"/>
      <w:szCs w:val="20"/>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rPr>
  </w:style>
  <w:style w:type="character" w:customStyle="1" w:styleId="Heading6Char">
    <w:name w:val="Heading 6 Char"/>
    <w:basedOn w:val="DefaultParagraphFont"/>
    <w:link w:val="Heading6"/>
    <w:uiPriority w:val="9"/>
    <w:rsid w:val="00866063"/>
    <w:rPr>
      <w:rFonts w:ascii="Times New Roman" w:eastAsia="SimSun" w:hAnsi="Times New Roman" w:cs="Times New Roman"/>
      <w:bCs/>
      <w:szCs w:val="22"/>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rPr>
  </w:style>
  <w:style w:type="character" w:customStyle="1" w:styleId="Para1Char">
    <w:name w:val="Para1 Char"/>
    <w:link w:val="Para1"/>
    <w:locked/>
    <w:rsid w:val="005B35E2"/>
    <w:rPr>
      <w:rFonts w:ascii="Times New Roman" w:eastAsia="SimSun" w:hAnsi="Times New Roman" w:cs="Times New Roman"/>
      <w:snapToGrid w:val="0"/>
      <w:sz w:val="22"/>
      <w:szCs w:val="18"/>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customStyle="1" w:styleId="CommentSubject1">
    <w:name w:val="Comment Subject1"/>
    <w:basedOn w:val="CommentText1"/>
    <w:next w:val="CommentText1"/>
    <w:link w:val="CommentSubjectChar"/>
    <w:uiPriority w:val="99"/>
    <w:semiHidden/>
    <w:unhideWhenUsed/>
    <w:rsid w:val="00866063"/>
    <w:rPr>
      <w:b/>
      <w:bCs/>
    </w:rPr>
  </w:style>
  <w:style w:type="character" w:customStyle="1" w:styleId="CommentSubjectChar">
    <w:name w:val="Comment Subject Char"/>
    <w:basedOn w:val="CommentTextChar"/>
    <w:link w:val="CommentSubject1"/>
    <w:uiPriority w:val="99"/>
    <w:semiHidden/>
    <w:rsid w:val="00866063"/>
    <w:rPr>
      <w:rFonts w:ascii="Times New Roman" w:eastAsia="SimSun" w:hAnsi="Times New Roman" w:cs="Times New Roman"/>
      <w:b/>
      <w:bCs/>
      <w:sz w:val="20"/>
      <w:szCs w:val="20"/>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rPr>
  </w:style>
  <w:style w:type="character" w:styleId="BookTitle">
    <w:name w:val="Book Title"/>
    <w:basedOn w:val="DefaultParagraphFont"/>
    <w:uiPriority w:val="33"/>
    <w:qFormat/>
    <w:rsid w:val="00A111D1"/>
    <w:rPr>
      <w:b/>
      <w:bCs/>
      <w:i/>
      <w:iCs/>
      <w:spacing w:val="5"/>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tblPr/>
      <w:tcPr>
        <w:shd w:val="clear" w:color="auto" w:fill="999999" w:themeFill="text1" w:themeFillTint="66"/>
      </w:tcPr>
    </w:tblStylePr>
    <w:tblStylePr w:type="lastRow">
      <w:tblPr/>
      <w:tcPr>
        <w:shd w:val="clear" w:color="auto" w:fill="999999" w:themeFill="text1" w:themeFillTint="66"/>
      </w:tcPr>
    </w:tblStylePr>
    <w:tblStylePr w:type="firstCol">
      <w:tblPr/>
      <w:tcPr>
        <w:shd w:val="clear" w:color="auto" w:fill="000000" w:themeFill="text1" w:themeFillShade="BF"/>
      </w:tcPr>
    </w:tblStylePr>
    <w:tblStylePr w:type="lastCol">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tblPr/>
      <w:tcPr>
        <w:shd w:val="clear" w:color="auto" w:fill="B8CCE4" w:themeFill="accent1" w:themeFillTint="66"/>
      </w:tcPr>
    </w:tblStylePr>
    <w:tblStylePr w:type="lastRow">
      <w:tblPr/>
      <w:tcPr>
        <w:shd w:val="clear" w:color="auto" w:fill="B8CCE4" w:themeFill="accent1" w:themeFillTint="66"/>
      </w:tcPr>
    </w:tblStylePr>
    <w:tblStylePr w:type="firstCol">
      <w:tblPr/>
      <w:tcPr>
        <w:shd w:val="clear" w:color="auto" w:fill="365F91" w:themeFill="accent1" w:themeFillShade="BF"/>
      </w:tcPr>
    </w:tblStylePr>
    <w:tblStylePr w:type="lastCol">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tblPr/>
      <w:tcPr>
        <w:shd w:val="clear" w:color="auto" w:fill="E5B8B7" w:themeFill="accent2" w:themeFillTint="66"/>
      </w:tcPr>
    </w:tblStylePr>
    <w:tblStylePr w:type="lastRow">
      <w:tblPr/>
      <w:tcPr>
        <w:shd w:val="clear" w:color="auto" w:fill="E5B8B7" w:themeFill="accent2" w:themeFillTint="66"/>
      </w:tcPr>
    </w:tblStylePr>
    <w:tblStylePr w:type="firstCol">
      <w:tblPr/>
      <w:tcPr>
        <w:shd w:val="clear" w:color="auto" w:fill="943634" w:themeFill="accent2" w:themeFillShade="BF"/>
      </w:tcPr>
    </w:tblStylePr>
    <w:tblStylePr w:type="lastCol">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tblPr/>
      <w:tcPr>
        <w:shd w:val="clear" w:color="auto" w:fill="D6E3BC" w:themeFill="accent3" w:themeFillTint="66"/>
      </w:tcPr>
    </w:tblStylePr>
    <w:tblStylePr w:type="lastRow">
      <w:tblPr/>
      <w:tcPr>
        <w:shd w:val="clear" w:color="auto" w:fill="D6E3BC" w:themeFill="accent3" w:themeFillTint="66"/>
      </w:tcPr>
    </w:tblStylePr>
    <w:tblStylePr w:type="firstCol">
      <w:tblPr/>
      <w:tcPr>
        <w:shd w:val="clear" w:color="auto" w:fill="76923C" w:themeFill="accent3" w:themeFillShade="BF"/>
      </w:tcPr>
    </w:tblStylePr>
    <w:tblStylePr w:type="lastCol">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tblPr/>
      <w:tcPr>
        <w:shd w:val="clear" w:color="auto" w:fill="CCC0D9" w:themeFill="accent4" w:themeFillTint="66"/>
      </w:tcPr>
    </w:tblStylePr>
    <w:tblStylePr w:type="lastRow">
      <w:tblPr/>
      <w:tcPr>
        <w:shd w:val="clear" w:color="auto" w:fill="CCC0D9" w:themeFill="accent4" w:themeFillTint="66"/>
      </w:tcPr>
    </w:tblStylePr>
    <w:tblStylePr w:type="firstCol">
      <w:tblPr/>
      <w:tcPr>
        <w:shd w:val="clear" w:color="auto" w:fill="5F497A" w:themeFill="accent4" w:themeFillShade="BF"/>
      </w:tcPr>
    </w:tblStylePr>
    <w:tblStylePr w:type="lastCol">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tblPr/>
      <w:tcPr>
        <w:shd w:val="clear" w:color="auto" w:fill="B6DDE8" w:themeFill="accent5" w:themeFillTint="66"/>
      </w:tcPr>
    </w:tblStylePr>
    <w:tblStylePr w:type="lastRow">
      <w:tblPr/>
      <w:tcPr>
        <w:shd w:val="clear" w:color="auto" w:fill="B6DDE8" w:themeFill="accent5" w:themeFillTint="66"/>
      </w:tcPr>
    </w:tblStylePr>
    <w:tblStylePr w:type="firstCol">
      <w:tblPr/>
      <w:tcPr>
        <w:shd w:val="clear" w:color="auto" w:fill="31849B" w:themeFill="accent5" w:themeFillShade="BF"/>
      </w:tcPr>
    </w:tblStylePr>
    <w:tblStylePr w:type="lastCol">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tblPr/>
      <w:tcPr>
        <w:shd w:val="clear" w:color="auto" w:fill="FBD4B4" w:themeFill="accent6" w:themeFillTint="66"/>
      </w:tcPr>
    </w:tblStylePr>
    <w:tblStylePr w:type="lastRow">
      <w:tblPr/>
      <w:tcPr>
        <w:shd w:val="clear" w:color="auto" w:fill="FBD4B4" w:themeFill="accent6" w:themeFillTint="66"/>
      </w:tcPr>
    </w:tblStylePr>
    <w:tblStylePr w:type="firstCol">
      <w:tblPr/>
      <w:tcPr>
        <w:shd w:val="clear" w:color="auto" w:fill="E36C0A" w:themeFill="accent6" w:themeFillShade="BF"/>
      </w:tcPr>
    </w:tblStylePr>
    <w:tblStylePr w:type="lastCol">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tblPr/>
      <w:tcPr>
        <w:tcBorders>
          <w:bottom w:val="single" w:sz="12" w:space="0" w:color="FFFFFF" w:themeColor="background1"/>
        </w:tcBorders>
        <w:shd w:val="clear" w:color="auto" w:fill="9E3A38" w:themeFill="accent2"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tblPr/>
      <w:tcPr>
        <w:tcBorders>
          <w:bottom w:val="single" w:sz="12" w:space="0" w:color="FFFFFF" w:themeColor="background1"/>
        </w:tcBorders>
        <w:shd w:val="clear" w:color="auto" w:fill="9E3A38" w:themeFill="accent2"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tblPr/>
      <w:tcPr>
        <w:tcBorders>
          <w:bottom w:val="single" w:sz="12" w:space="0" w:color="FFFFFF" w:themeColor="background1"/>
        </w:tcBorders>
        <w:shd w:val="clear" w:color="auto" w:fill="9E3A38" w:themeFill="accent2"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tblPr/>
      <w:tcPr>
        <w:tcBorders>
          <w:bottom w:val="single" w:sz="12" w:space="0" w:color="FFFFFF" w:themeColor="background1"/>
        </w:tcBorders>
        <w:shd w:val="clear" w:color="auto" w:fill="664E82" w:themeFill="accent4"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tblPr/>
      <w:tcPr>
        <w:tcBorders>
          <w:bottom w:val="single" w:sz="12" w:space="0" w:color="FFFFFF" w:themeColor="background1"/>
        </w:tcBorders>
        <w:shd w:val="clear" w:color="auto" w:fill="7E9C40" w:themeFill="accent3"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tblPr/>
      <w:tcPr>
        <w:tcBorders>
          <w:bottom w:val="single" w:sz="12" w:space="0" w:color="FFFFFF" w:themeColor="background1"/>
        </w:tcBorders>
        <w:shd w:val="clear" w:color="auto" w:fill="F2730A" w:themeFill="accent6"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tblPr/>
      <w:tcPr>
        <w:tcBorders>
          <w:bottom w:val="single" w:sz="12" w:space="0" w:color="FFFFFF" w:themeColor="background1"/>
        </w:tcBorders>
        <w:shd w:val="clear" w:color="auto" w:fill="348DA5" w:themeFill="accent5"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000000" w:themeFill="text1" w:themeFillShade="99"/>
      </w:tcPr>
    </w:tblStylePr>
    <w:tblStylePr w:type="firstCol">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2C4C74" w:themeFill="accent1" w:themeFillShade="99"/>
      </w:tcPr>
    </w:tblStylePr>
    <w:tblStylePr w:type="firstCol">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772C2A" w:themeFill="accent2" w:themeFillShade="99"/>
      </w:tcPr>
    </w:tblStylePr>
    <w:tblStylePr w:type="firstCol">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5E7530" w:themeFill="accent3" w:themeFillShade="99"/>
      </w:tcPr>
    </w:tblStylePr>
    <w:tblStylePr w:type="firstCol">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4C3B62" w:themeFill="accent4" w:themeFillShade="99"/>
      </w:tcPr>
    </w:tblStylePr>
    <w:tblStylePr w:type="firstCol">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276A7C" w:themeFill="accent5" w:themeFillShade="99"/>
      </w:tcPr>
    </w:tblStylePr>
    <w:tblStylePr w:type="firstCol">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B65608" w:themeFill="accent6" w:themeFillShade="99"/>
      </w:tcPr>
    </w:tblStylePr>
    <w:tblStylePr w:type="firstCol">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rPr>
  </w:style>
  <w:style w:type="character" w:styleId="Emphasis">
    <w:name w:val="Emphasis"/>
    <w:basedOn w:val="DefaultParagraphFont"/>
    <w:uiPriority w:val="20"/>
    <w:qFormat/>
    <w:rsid w:val="00A111D1"/>
    <w:rPr>
      <w:i/>
      <w:iCs/>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rPr>
      <w:rFonts w:ascii="Cambria" w:hAnsi="Cambria"/>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tblPr/>
      <w:tcPr>
        <w:tcBorders>
          <w:bottom w:val="single" w:sz="12" w:space="0" w:color="666666" w:themeColor="text1" w:themeTint="99"/>
        </w:tcBorders>
      </w:tcPr>
    </w:tblStylePr>
    <w:tblStylePr w:type="lastRow">
      <w:tblPr/>
      <w:tcPr>
        <w:tcBorders>
          <w:top w:val="double" w:sz="2" w:space="0" w:color="666666" w:themeColor="text1" w:themeTint="99"/>
        </w:tcBorders>
      </w:tcPr>
    </w:tblStylePr>
  </w:style>
  <w:style w:type="table" w:styleId="GridTable1Light-Accent1">
    <w:name w:val="Grid Table 1 Light Accent 1"/>
    <w:basedOn w:val="TableNormal"/>
    <w:uiPriority w:val="46"/>
    <w:rsid w:val="00A111D1"/>
    <w:rPr>
      <w:rFonts w:ascii="Cambria" w:hAnsi="Cambria"/>
    </w:rPr>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tblPr/>
      <w:tcPr>
        <w:tcBorders>
          <w:bottom w:val="single" w:sz="12" w:space="0" w:color="95B3D7" w:themeColor="accent1" w:themeTint="99"/>
        </w:tcBorders>
      </w:tcPr>
    </w:tblStylePr>
    <w:tblStylePr w:type="lastRow">
      <w:tblPr/>
      <w:tcPr>
        <w:tcBorders>
          <w:top w:val="double" w:sz="2" w:space="0" w:color="95B3D7" w:themeColor="accent1" w:themeTint="99"/>
        </w:tcBorders>
      </w:tcPr>
    </w:tblStylePr>
  </w:style>
  <w:style w:type="table" w:styleId="GridTable1Light-Accent2">
    <w:name w:val="Grid Table 1 Light Accent 2"/>
    <w:basedOn w:val="TableNormal"/>
    <w:uiPriority w:val="46"/>
    <w:rsid w:val="00A111D1"/>
    <w:rPr>
      <w:rFonts w:ascii="Cambria" w:hAnsi="Cambria"/>
    </w:rPr>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tblPr/>
      <w:tcPr>
        <w:tcBorders>
          <w:bottom w:val="single" w:sz="12" w:space="0" w:color="D99594" w:themeColor="accent2" w:themeTint="99"/>
        </w:tcBorders>
      </w:tcPr>
    </w:tblStylePr>
    <w:tblStylePr w:type="lastRow">
      <w:tblPr/>
      <w:tcPr>
        <w:tcBorders>
          <w:top w:val="double" w:sz="2" w:space="0" w:color="D99594" w:themeColor="accent2" w:themeTint="99"/>
        </w:tcBorders>
      </w:tcPr>
    </w:tblStylePr>
  </w:style>
  <w:style w:type="table" w:styleId="GridTable1Light-Accent3">
    <w:name w:val="Grid Table 1 Light Accent 3"/>
    <w:basedOn w:val="TableNormal"/>
    <w:uiPriority w:val="46"/>
    <w:rsid w:val="00A111D1"/>
    <w:rPr>
      <w:rFonts w:ascii="Cambria" w:hAnsi="Cambria"/>
    </w:rPr>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tblPr/>
      <w:tcPr>
        <w:tcBorders>
          <w:bottom w:val="single" w:sz="12" w:space="0" w:color="C2D69B" w:themeColor="accent3" w:themeTint="99"/>
        </w:tcBorders>
      </w:tcPr>
    </w:tblStylePr>
    <w:tblStylePr w:type="lastRow">
      <w:tblPr/>
      <w:tcPr>
        <w:tcBorders>
          <w:top w:val="double" w:sz="2" w:space="0" w:color="C2D69B" w:themeColor="accent3" w:themeTint="99"/>
        </w:tcBorders>
      </w:tcPr>
    </w:tblStylePr>
  </w:style>
  <w:style w:type="table" w:styleId="GridTable1Light-Accent4">
    <w:name w:val="Grid Table 1 Light Accent 4"/>
    <w:basedOn w:val="TableNormal"/>
    <w:uiPriority w:val="46"/>
    <w:rsid w:val="00A111D1"/>
    <w:rPr>
      <w:rFonts w:ascii="Cambria" w:hAnsi="Cambria"/>
    </w:rPr>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tblPr/>
      <w:tcPr>
        <w:tcBorders>
          <w:bottom w:val="single" w:sz="12" w:space="0" w:color="B2A1C7" w:themeColor="accent4" w:themeTint="99"/>
        </w:tcBorders>
      </w:tcPr>
    </w:tblStylePr>
    <w:tblStylePr w:type="lastRow">
      <w:tblPr/>
      <w:tcPr>
        <w:tcBorders>
          <w:top w:val="double" w:sz="2" w:space="0" w:color="B2A1C7" w:themeColor="accent4" w:themeTint="99"/>
        </w:tcBorders>
      </w:tcPr>
    </w:tblStylePr>
  </w:style>
  <w:style w:type="table" w:styleId="GridTable1Light-Accent5">
    <w:name w:val="Grid Table 1 Light Accent 5"/>
    <w:basedOn w:val="TableNormal"/>
    <w:uiPriority w:val="46"/>
    <w:rsid w:val="00A111D1"/>
    <w:rPr>
      <w:rFonts w:ascii="Cambria" w:hAnsi="Cambria"/>
    </w:rPr>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tblPr/>
      <w:tcPr>
        <w:tcBorders>
          <w:bottom w:val="single" w:sz="12" w:space="0" w:color="92CDDC" w:themeColor="accent5" w:themeTint="99"/>
        </w:tcBorders>
      </w:tcPr>
    </w:tblStylePr>
    <w:tblStylePr w:type="lastRow">
      <w:tblPr/>
      <w:tcPr>
        <w:tcBorders>
          <w:top w:val="double" w:sz="2" w:space="0" w:color="92CDDC" w:themeColor="accent5" w:themeTint="99"/>
        </w:tcBorders>
      </w:tcPr>
    </w:tblStylePr>
  </w:style>
  <w:style w:type="table" w:styleId="GridTable1Light-Accent6">
    <w:name w:val="Grid Table 1 Light Accent 6"/>
    <w:basedOn w:val="TableNormal"/>
    <w:uiPriority w:val="46"/>
    <w:rsid w:val="00A111D1"/>
    <w:rPr>
      <w:rFonts w:ascii="Cambria" w:hAnsi="Cambria"/>
    </w:rPr>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tblPr/>
      <w:tcPr>
        <w:tcBorders>
          <w:bottom w:val="single" w:sz="12" w:space="0" w:color="FABF8F" w:themeColor="accent6" w:themeTint="99"/>
        </w:tcBorders>
      </w:tcPr>
    </w:tblStylePr>
    <w:tblStylePr w:type="lastRow">
      <w:tblPr/>
      <w:tcPr>
        <w:tcBorders>
          <w:top w:val="double" w:sz="2" w:space="0" w:color="FABF8F" w:themeColor="accent6" w:themeTint="99"/>
        </w:tcBorders>
      </w:tcPr>
    </w:tblStylePr>
  </w:style>
  <w:style w:type="table" w:styleId="GridTable2">
    <w:name w:val="Grid Table 2"/>
    <w:basedOn w:val="TableNormal"/>
    <w:uiPriority w:val="47"/>
    <w:rsid w:val="00A111D1"/>
    <w:rPr>
      <w:rFonts w:ascii="Cambria" w:hAnsi="Cambria"/>
    </w:r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tblPr/>
      <w:tcPr>
        <w:tcBorders>
          <w:top w:val="nil"/>
          <w:bottom w:val="single" w:sz="12" w:space="0" w:color="666666" w:themeColor="text1" w:themeTint="99"/>
          <w:insideH w:val="nil"/>
          <w:insideV w:val="nil"/>
        </w:tcBorders>
        <w:shd w:val="clear" w:color="auto" w:fill="FFFFFF" w:themeFill="background1"/>
      </w:tcPr>
    </w:tblStylePr>
    <w:tblStylePr w:type="lastRow">
      <w:tblPr/>
      <w:tcPr>
        <w:tcBorders>
          <w:top w:val="double" w:sz="2" w:space="0" w:color="666666" w:themeColor="text1" w:themeTint="99"/>
          <w:bottom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rPr>
      <w:rFonts w:ascii="Cambria" w:hAnsi="Cambria"/>
    </w:rPr>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tblPr/>
      <w:tcPr>
        <w:tcBorders>
          <w:top w:val="nil"/>
          <w:bottom w:val="single" w:sz="12" w:space="0" w:color="95B3D7" w:themeColor="accent1" w:themeTint="99"/>
          <w:insideH w:val="nil"/>
          <w:insideV w:val="nil"/>
        </w:tcBorders>
        <w:shd w:val="clear" w:color="auto" w:fill="FFFFFF" w:themeFill="background1"/>
      </w:tcPr>
    </w:tblStylePr>
    <w:tblStylePr w:type="lastRow">
      <w:tblPr/>
      <w:tcPr>
        <w:tcBorders>
          <w:top w:val="double" w:sz="2" w:space="0" w:color="95B3D7" w:themeColor="accent1" w:themeTint="99"/>
          <w:bottom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rPr>
      <w:rFonts w:ascii="Cambria" w:hAnsi="Cambria"/>
    </w:rPr>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tblPr/>
      <w:tcPr>
        <w:tcBorders>
          <w:top w:val="nil"/>
          <w:bottom w:val="single" w:sz="12" w:space="0" w:color="D99594" w:themeColor="accent2" w:themeTint="99"/>
          <w:insideH w:val="nil"/>
          <w:insideV w:val="nil"/>
        </w:tcBorders>
        <w:shd w:val="clear" w:color="auto" w:fill="FFFFFF" w:themeFill="background1"/>
      </w:tcPr>
    </w:tblStylePr>
    <w:tblStylePr w:type="lastRow">
      <w:tblPr/>
      <w:tcPr>
        <w:tcBorders>
          <w:top w:val="double" w:sz="2" w:space="0" w:color="D99594" w:themeColor="accent2" w:themeTint="99"/>
          <w:bottom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rPr>
      <w:rFonts w:ascii="Cambria" w:hAnsi="Cambria"/>
    </w:rPr>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tblPr/>
      <w:tcPr>
        <w:tcBorders>
          <w:top w:val="nil"/>
          <w:bottom w:val="single" w:sz="12" w:space="0" w:color="C2D69B" w:themeColor="accent3" w:themeTint="99"/>
          <w:insideH w:val="nil"/>
          <w:insideV w:val="nil"/>
        </w:tcBorders>
        <w:shd w:val="clear" w:color="auto" w:fill="FFFFFF" w:themeFill="background1"/>
      </w:tcPr>
    </w:tblStylePr>
    <w:tblStylePr w:type="lastRow">
      <w:tblPr/>
      <w:tcPr>
        <w:tcBorders>
          <w:top w:val="double" w:sz="2" w:space="0" w:color="C2D69B" w:themeColor="accent3" w:themeTint="99"/>
          <w:bottom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rPr>
      <w:rFonts w:ascii="Cambria" w:hAnsi="Cambria"/>
    </w:rPr>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tblPr/>
      <w:tcPr>
        <w:tcBorders>
          <w:top w:val="nil"/>
          <w:bottom w:val="single" w:sz="12" w:space="0" w:color="B2A1C7" w:themeColor="accent4" w:themeTint="99"/>
          <w:insideH w:val="nil"/>
          <w:insideV w:val="nil"/>
        </w:tcBorders>
        <w:shd w:val="clear" w:color="auto" w:fill="FFFFFF" w:themeFill="background1"/>
      </w:tcPr>
    </w:tblStylePr>
    <w:tblStylePr w:type="lastRow">
      <w:tblPr/>
      <w:tcPr>
        <w:tcBorders>
          <w:top w:val="double" w:sz="2" w:space="0" w:color="B2A1C7" w:themeColor="accent4" w:themeTint="99"/>
          <w:bottom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rPr>
      <w:rFonts w:ascii="Cambria" w:hAnsi="Cambria"/>
    </w:rPr>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tblPr/>
      <w:tcPr>
        <w:tcBorders>
          <w:top w:val="nil"/>
          <w:bottom w:val="single" w:sz="12" w:space="0" w:color="92CDDC" w:themeColor="accent5" w:themeTint="99"/>
          <w:insideH w:val="nil"/>
          <w:insideV w:val="nil"/>
        </w:tcBorders>
        <w:shd w:val="clear" w:color="auto" w:fill="FFFFFF" w:themeFill="background1"/>
      </w:tcPr>
    </w:tblStylePr>
    <w:tblStylePr w:type="lastRow">
      <w:tblPr/>
      <w:tcPr>
        <w:tcBorders>
          <w:top w:val="double" w:sz="2" w:space="0" w:color="92CDDC" w:themeColor="accent5" w:themeTint="99"/>
          <w:bottom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rPr>
      <w:rFonts w:ascii="Cambria" w:hAnsi="Cambria"/>
    </w:rPr>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tblPr/>
      <w:tcPr>
        <w:tcBorders>
          <w:top w:val="nil"/>
          <w:bottom w:val="single" w:sz="12" w:space="0" w:color="FABF8F" w:themeColor="accent6" w:themeTint="99"/>
          <w:insideH w:val="nil"/>
          <w:insideV w:val="nil"/>
        </w:tcBorders>
        <w:shd w:val="clear" w:color="auto" w:fill="FFFFFF" w:themeFill="background1"/>
      </w:tcPr>
    </w:tblStylePr>
    <w:tblStylePr w:type="lastRow">
      <w:tblPr/>
      <w:tcPr>
        <w:tcBorders>
          <w:top w:val="double" w:sz="2" w:space="0" w:color="FABF8F" w:themeColor="accent6" w:themeTint="99"/>
          <w:bottom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rPr>
      <w:rFonts w:ascii="Cambria" w:hAnsi="Cambria"/>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rPr>
      <w:rFonts w:ascii="Cambria" w:hAnsi="Cambria"/>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rPr>
      <w:rFonts w:ascii="Cambria" w:hAnsi="Cambria"/>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rPr>
      <w:rFonts w:ascii="Cambria" w:hAnsi="Cambria"/>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rPr>
      <w:rFonts w:ascii="Cambria" w:hAnsi="Cambria"/>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rPr>
      <w:rFonts w:ascii="Cambria" w:hAnsi="Cambria"/>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rPr>
      <w:rFonts w:ascii="Cambria" w:hAnsi="Cambria"/>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rPr>
      <w:rFonts w:ascii="Cambria" w:hAnsi="Cambria"/>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tblPr/>
      <w:tcPr>
        <w:tcBorders>
          <w:top w:val="double" w:sz="4" w:space="0" w:color="000000" w:themeColor="text1"/>
        </w:tcBorders>
      </w:tc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rPr>
      <w:rFonts w:ascii="Cambria" w:hAnsi="Cambria"/>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tblPr/>
      <w:tcPr>
        <w:tcBorders>
          <w:top w:val="double" w:sz="4" w:space="0" w:color="4F81BD" w:themeColor="accent1"/>
        </w:tcBorders>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rPr>
      <w:rFonts w:ascii="Cambria" w:hAnsi="Cambria"/>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tblPr/>
      <w:tcPr>
        <w:tcBorders>
          <w:top w:val="double" w:sz="4" w:space="0" w:color="C0504D" w:themeColor="accent2"/>
        </w:tcBorders>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rPr>
      <w:rFonts w:ascii="Cambria" w:hAnsi="Cambria"/>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tblPr/>
      <w:tcPr>
        <w:tcBorders>
          <w:top w:val="double" w:sz="4" w:space="0" w:color="9BBB59" w:themeColor="accent3"/>
        </w:tcBorders>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rPr>
      <w:rFonts w:ascii="Cambria" w:hAnsi="Cambria"/>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tblPr/>
      <w:tcPr>
        <w:tcBorders>
          <w:top w:val="double" w:sz="4" w:space="0" w:color="8064A2" w:themeColor="accent4"/>
        </w:tcBorders>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rPr>
      <w:rFonts w:ascii="Cambria" w:hAnsi="Cambria"/>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tblPr/>
      <w:tcPr>
        <w:tcBorders>
          <w:top w:val="double" w:sz="4" w:space="0" w:color="4BACC6" w:themeColor="accent5"/>
        </w:tcBorders>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rPr>
      <w:rFonts w:ascii="Cambria" w:hAnsi="Cambria"/>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tblPr/>
      <w:tcPr>
        <w:tcBorders>
          <w:top w:val="double" w:sz="4" w:space="0" w:color="F79646" w:themeColor="accent6"/>
        </w:tcBorders>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tblPr/>
      <w:tcPr>
        <w:tcBorders>
          <w:bottom w:val="single" w:sz="12" w:space="0" w:color="666666" w:themeColor="text1" w:themeTint="99"/>
        </w:tcBorders>
      </w:tcPr>
    </w:tblStylePr>
    <w:tblStylePr w:type="lastRow">
      <w:tblPr/>
      <w:tcPr>
        <w:tcBorders>
          <w:top w:val="double" w:sz="4" w:space="0" w:color="666666" w:themeColor="text1" w:themeTint="99"/>
        </w:tcBorders>
      </w:tc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tblPr/>
      <w:tcPr>
        <w:tcBorders>
          <w:bottom w:val="single" w:sz="12" w:space="0" w:color="95B3D7" w:themeColor="accent1" w:themeTint="99"/>
        </w:tcBorders>
      </w:tcPr>
    </w:tblStylePr>
    <w:tblStylePr w:type="lastRow">
      <w:tblPr/>
      <w:tcPr>
        <w:tcBorders>
          <w:top w:val="double" w:sz="4" w:space="0" w:color="95B3D7" w:themeColor="accent1" w:themeTint="99"/>
        </w:tcBorders>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tblPr/>
      <w:tcPr>
        <w:tcBorders>
          <w:bottom w:val="single" w:sz="12" w:space="0" w:color="D99594" w:themeColor="accent2" w:themeTint="99"/>
        </w:tcBorders>
      </w:tcPr>
    </w:tblStylePr>
    <w:tblStylePr w:type="lastRow">
      <w:tblPr/>
      <w:tcPr>
        <w:tcBorders>
          <w:top w:val="double" w:sz="4" w:space="0" w:color="D99594" w:themeColor="accent2" w:themeTint="99"/>
        </w:tcBorders>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tblPr/>
      <w:tcPr>
        <w:tcBorders>
          <w:bottom w:val="single" w:sz="12" w:space="0" w:color="C2D69B" w:themeColor="accent3" w:themeTint="99"/>
        </w:tcBorders>
      </w:tcPr>
    </w:tblStylePr>
    <w:tblStylePr w:type="lastRow">
      <w:tblPr/>
      <w:tcPr>
        <w:tcBorders>
          <w:top w:val="double" w:sz="4" w:space="0" w:color="C2D69B" w:themeColor="accent3" w:themeTint="99"/>
        </w:tcBorders>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tblPr/>
      <w:tcPr>
        <w:tcBorders>
          <w:bottom w:val="single" w:sz="12" w:space="0" w:color="B2A1C7" w:themeColor="accent4" w:themeTint="99"/>
        </w:tcBorders>
      </w:tcPr>
    </w:tblStylePr>
    <w:tblStylePr w:type="lastRow">
      <w:tblPr/>
      <w:tcPr>
        <w:tcBorders>
          <w:top w:val="double" w:sz="4" w:space="0" w:color="B2A1C7" w:themeColor="accent4" w:themeTint="99"/>
        </w:tcBorders>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tblPr/>
      <w:tcPr>
        <w:tcBorders>
          <w:bottom w:val="single" w:sz="12" w:space="0" w:color="92CDDC" w:themeColor="accent5" w:themeTint="99"/>
        </w:tcBorders>
      </w:tcPr>
    </w:tblStylePr>
    <w:tblStylePr w:type="lastRow">
      <w:tblPr/>
      <w:tcPr>
        <w:tcBorders>
          <w:top w:val="double" w:sz="4" w:space="0" w:color="92CDDC" w:themeColor="accent5" w:themeTint="99"/>
        </w:tcBorders>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tblPr/>
      <w:tcPr>
        <w:tcBorders>
          <w:bottom w:val="single" w:sz="12" w:space="0" w:color="FABF8F" w:themeColor="accent6" w:themeTint="99"/>
        </w:tcBorders>
      </w:tcPr>
    </w:tblStylePr>
    <w:tblStylePr w:type="lastRow">
      <w:tblPr/>
      <w:tcPr>
        <w:tcBorders>
          <w:top w:val="double" w:sz="4" w:space="0" w:color="FABF8F" w:themeColor="accent6" w:themeTint="99"/>
        </w:tcBorders>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rPr>
  </w:style>
  <w:style w:type="character" w:styleId="HTMLAcronym">
    <w:name w:val="HTML Acronym"/>
    <w:basedOn w:val="DefaultParagraphFont"/>
    <w:uiPriority w:val="99"/>
    <w:semiHidden/>
    <w:unhideWhenUsed/>
    <w:rsid w:val="00A111D1"/>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rPr>
  </w:style>
  <w:style w:type="character" w:styleId="HTMLCite">
    <w:name w:val="HTML Cite"/>
    <w:basedOn w:val="DefaultParagraphFont"/>
    <w:uiPriority w:val="99"/>
    <w:semiHidden/>
    <w:unhideWhenUsed/>
    <w:rsid w:val="00A111D1"/>
    <w:rPr>
      <w:i/>
      <w:iCs/>
    </w:rPr>
  </w:style>
  <w:style w:type="character" w:styleId="HTMLCode">
    <w:name w:val="HTML Code"/>
    <w:basedOn w:val="DefaultParagraphFont"/>
    <w:uiPriority w:val="99"/>
    <w:semiHidden/>
    <w:unhideWhenUsed/>
    <w:rsid w:val="00A111D1"/>
    <w:rPr>
      <w:rFonts w:ascii="Consolas" w:hAnsi="Consolas"/>
      <w:sz w:val="20"/>
      <w:szCs w:val="20"/>
    </w:rPr>
  </w:style>
  <w:style w:type="character" w:styleId="HTMLDefinition">
    <w:name w:val="HTML Definition"/>
    <w:basedOn w:val="DefaultParagraphFont"/>
    <w:uiPriority w:val="99"/>
    <w:semiHidden/>
    <w:unhideWhenUsed/>
    <w:rsid w:val="00A111D1"/>
    <w:rPr>
      <w:i/>
      <w:iCs/>
    </w:rPr>
  </w:style>
  <w:style w:type="character" w:styleId="HTMLKeyboard">
    <w:name w:val="HTML Keyboard"/>
    <w:basedOn w:val="DefaultParagraphFont"/>
    <w:uiPriority w:val="99"/>
    <w:semiHidden/>
    <w:unhideWhenUsed/>
    <w:rsid w:val="00A111D1"/>
    <w:rPr>
      <w:rFonts w:ascii="Consolas" w:hAnsi="Consolas"/>
      <w:sz w:val="20"/>
      <w:szCs w:val="20"/>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rPr>
  </w:style>
  <w:style w:type="character" w:styleId="HTMLSample">
    <w:name w:val="HTML Sample"/>
    <w:basedOn w:val="DefaultParagraphFont"/>
    <w:uiPriority w:val="99"/>
    <w:semiHidden/>
    <w:unhideWhenUsed/>
    <w:rsid w:val="00A111D1"/>
    <w:rPr>
      <w:rFonts w:ascii="Consolas" w:hAnsi="Consolas"/>
      <w:sz w:val="24"/>
      <w:szCs w:val="24"/>
    </w:rPr>
  </w:style>
  <w:style w:type="character" w:styleId="HTMLTypewriter">
    <w:name w:val="HTML Typewriter"/>
    <w:basedOn w:val="DefaultParagraphFont"/>
    <w:uiPriority w:val="99"/>
    <w:semiHidden/>
    <w:unhideWhenUsed/>
    <w:rsid w:val="00A111D1"/>
    <w:rPr>
      <w:rFonts w:ascii="Consolas" w:hAnsi="Consolas"/>
      <w:sz w:val="20"/>
      <w:szCs w:val="20"/>
    </w:rPr>
  </w:style>
  <w:style w:type="character" w:styleId="HTMLVariable">
    <w:name w:val="HTML Variable"/>
    <w:basedOn w:val="DefaultParagraphFont"/>
    <w:uiPriority w:val="99"/>
    <w:semiHidden/>
    <w:unhideWhenUsed/>
    <w:rsid w:val="00A111D1"/>
    <w:rPr>
      <w:i/>
      <w:iCs/>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rPr>
  </w:style>
  <w:style w:type="character" w:styleId="IntenseReference">
    <w:name w:val="Intense Reference"/>
    <w:basedOn w:val="DefaultParagraphFont"/>
    <w:uiPriority w:val="32"/>
    <w:qFormat/>
    <w:rsid w:val="00A111D1"/>
    <w:rPr>
      <w:b/>
      <w:bCs/>
      <w:smallCaps/>
      <w:color w:val="4F81BD" w:themeColor="accent1"/>
      <w:spacing w:val="5"/>
    </w:rPr>
  </w:style>
  <w:style w:type="table" w:styleId="LightGrid">
    <w:name w:val="Light Grid"/>
    <w:basedOn w:val="TableNormal"/>
    <w:uiPriority w:val="62"/>
    <w:semiHidden/>
    <w:unhideWhenUsed/>
    <w:rsid w:val="00A111D1"/>
    <w:rPr>
      <w:rFonts w:ascii="Cambria" w:hAnsi="Cambria"/>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lastCol">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rPr>
      <w:rFonts w:ascii="Cambria" w:hAnsi="Cambria"/>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lastCol">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rPr>
      <w:rFonts w:ascii="Cambria" w:hAnsi="Cambria"/>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lastCol">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rPr>
      <w:rFonts w:ascii="Cambria" w:hAnsi="Cambria"/>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lastCol">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rPr>
      <w:rFonts w:ascii="Cambria" w:hAnsi="Cambria"/>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lastCol">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rPr>
      <w:rFonts w:ascii="Cambria" w:hAnsi="Cambria"/>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lastCol">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rPr>
      <w:rFonts w:ascii="Cambria" w:hAnsi="Cambria"/>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lastCol">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rPr>
      <w:rFonts w:ascii="Cambria" w:hAnsi="Cambria"/>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tblPr/>
      <w:tcPr>
        <w:shd w:val="clear" w:color="auto" w:fill="000000" w:themeFill="text1"/>
      </w:tcPr>
    </w:tblStylePr>
    <w:tblStylePr w:type="lastRow">
      <w:pPr>
        <w:spacing w:before="0" w:after="0" w:line="240" w:lineRule="auto"/>
      </w:p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rPr>
      <w:rFonts w:ascii="Cambria" w:hAnsi="Cambria"/>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tblPr/>
      <w:tcPr>
        <w:shd w:val="clear" w:color="auto" w:fill="4F81BD" w:themeFill="accent1"/>
      </w:tcPr>
    </w:tblStylePr>
    <w:tblStylePr w:type="lastRow">
      <w:pPr>
        <w:spacing w:before="0" w:after="0" w:line="240" w:lineRule="auto"/>
      </w:p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rPr>
      <w:rFonts w:ascii="Cambria" w:hAnsi="Cambria"/>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tblPr/>
      <w:tcPr>
        <w:shd w:val="clear" w:color="auto" w:fill="C0504D" w:themeFill="accent2"/>
      </w:tcPr>
    </w:tblStylePr>
    <w:tblStylePr w:type="lastRow">
      <w:pPr>
        <w:spacing w:before="0" w:after="0" w:line="240" w:lineRule="auto"/>
      </w:p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rPr>
      <w:rFonts w:ascii="Cambria" w:hAnsi="Cambria"/>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tblPr/>
      <w:tcPr>
        <w:shd w:val="clear" w:color="auto" w:fill="9BBB59" w:themeFill="accent3"/>
      </w:tcPr>
    </w:tblStylePr>
    <w:tblStylePr w:type="lastRow">
      <w:pPr>
        <w:spacing w:before="0" w:after="0" w:line="240" w:lineRule="auto"/>
      </w:p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rPr>
      <w:rFonts w:ascii="Cambria" w:hAnsi="Cambria"/>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tblPr/>
      <w:tcPr>
        <w:shd w:val="clear" w:color="auto" w:fill="8064A2" w:themeFill="accent4"/>
      </w:tcPr>
    </w:tblStylePr>
    <w:tblStylePr w:type="lastRow">
      <w:pPr>
        <w:spacing w:before="0" w:after="0" w:line="240" w:lineRule="auto"/>
      </w:p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rPr>
      <w:rFonts w:ascii="Cambria" w:hAnsi="Cambria"/>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tblPr/>
      <w:tcPr>
        <w:shd w:val="clear" w:color="auto" w:fill="4BACC6" w:themeFill="accent5"/>
      </w:tcPr>
    </w:tblStylePr>
    <w:tblStylePr w:type="lastRow">
      <w:pPr>
        <w:spacing w:before="0" w:after="0" w:line="240" w:lineRule="auto"/>
      </w:p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rPr>
      <w:rFonts w:ascii="Cambria" w:hAnsi="Cambria"/>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tblPr/>
      <w:tcPr>
        <w:shd w:val="clear" w:color="auto" w:fill="F79646" w:themeFill="accent6"/>
      </w:tcPr>
    </w:tblStylePr>
    <w:tblStylePr w:type="lastRow">
      <w:pPr>
        <w:spacing w:before="0" w:after="0" w:line="240" w:lineRule="auto"/>
      </w:p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tblPr/>
      <w:tcPr>
        <w:tcBorders>
          <w:top w:val="single" w:sz="8" w:space="0" w:color="000000" w:themeColor="text1"/>
          <w:left w:val="nil"/>
          <w:bottom w:val="single" w:sz="8" w:space="0" w:color="000000" w:themeColor="text1"/>
          <w:right w:val="nil"/>
          <w:insideH w:val="nil"/>
          <w:insideV w:val="nil"/>
        </w:tcBorders>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tblPr/>
      <w:tcPr>
        <w:tcBorders>
          <w:top w:val="single" w:sz="8" w:space="0" w:color="4F81BD" w:themeColor="accent1"/>
          <w:left w:val="nil"/>
          <w:bottom w:val="single" w:sz="8" w:space="0" w:color="4F81BD" w:themeColor="accent1"/>
          <w:right w:val="nil"/>
          <w:insideH w:val="nil"/>
          <w:insideV w:val="nil"/>
        </w:tcBorders>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tblPr/>
      <w:tcPr>
        <w:tcBorders>
          <w:top w:val="single" w:sz="8" w:space="0" w:color="C0504D" w:themeColor="accent2"/>
          <w:left w:val="nil"/>
          <w:bottom w:val="single" w:sz="8" w:space="0" w:color="C0504D" w:themeColor="accent2"/>
          <w:right w:val="nil"/>
          <w:insideH w:val="nil"/>
          <w:insideV w:val="nil"/>
        </w:tcBorders>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tblPr/>
      <w:tcPr>
        <w:tcBorders>
          <w:top w:val="single" w:sz="8" w:space="0" w:color="9BBB59" w:themeColor="accent3"/>
          <w:left w:val="nil"/>
          <w:bottom w:val="single" w:sz="8" w:space="0" w:color="9BBB59" w:themeColor="accent3"/>
          <w:right w:val="nil"/>
          <w:insideH w:val="nil"/>
          <w:insideV w:val="nil"/>
        </w:tcBorders>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tblPr/>
      <w:tcPr>
        <w:tcBorders>
          <w:top w:val="single" w:sz="8" w:space="0" w:color="8064A2" w:themeColor="accent4"/>
          <w:left w:val="nil"/>
          <w:bottom w:val="single" w:sz="8" w:space="0" w:color="8064A2" w:themeColor="accent4"/>
          <w:right w:val="nil"/>
          <w:insideH w:val="nil"/>
          <w:insideV w:val="nil"/>
        </w:tcBorders>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tblPr/>
      <w:tcPr>
        <w:tcBorders>
          <w:top w:val="single" w:sz="8" w:space="0" w:color="4BACC6" w:themeColor="accent5"/>
          <w:left w:val="nil"/>
          <w:bottom w:val="single" w:sz="8" w:space="0" w:color="4BACC6" w:themeColor="accent5"/>
          <w:right w:val="nil"/>
          <w:insideH w:val="nil"/>
          <w:insideV w:val="nil"/>
        </w:tcBorders>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tblPr/>
      <w:tcPr>
        <w:tcBorders>
          <w:top w:val="single" w:sz="8" w:space="0" w:color="F79646" w:themeColor="accent6"/>
          <w:left w:val="nil"/>
          <w:bottom w:val="single" w:sz="8" w:space="0" w:color="F79646" w:themeColor="accent6"/>
          <w:right w:val="nil"/>
          <w:insideH w:val="nil"/>
          <w:insideV w:val="nil"/>
        </w:tcBorders>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rPr>
      <w:rFonts w:ascii="Cambria" w:hAnsi="Cambria"/>
    </w:rPr>
    <w:tblPr>
      <w:tblStyleRowBandSize w:val="1"/>
      <w:tblStyleColBandSize w:val="1"/>
    </w:tblPr>
    <w:tblStylePr w:type="firstRow">
      <w:tblPr/>
      <w:tcPr>
        <w:tcBorders>
          <w:bottom w:val="single" w:sz="4" w:space="0" w:color="666666" w:themeColor="text1" w:themeTint="99"/>
        </w:tcBorders>
      </w:tcPr>
    </w:tblStylePr>
    <w:tblStylePr w:type="lastRow">
      <w:tblPr/>
      <w:tcPr>
        <w:tcBorders>
          <w:top w:val="single" w:sz="4" w:space="0" w:color="666666" w:themeColor="text1" w:themeTint="99"/>
        </w:tcBorders>
      </w:tc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rPr>
      <w:rFonts w:ascii="Cambria" w:hAnsi="Cambria"/>
    </w:rPr>
    <w:tblPr>
      <w:tblStyleRowBandSize w:val="1"/>
      <w:tblStyleColBandSize w:val="1"/>
    </w:tblPr>
    <w:tblStylePr w:type="firstRow">
      <w:tblPr/>
      <w:tcPr>
        <w:tcBorders>
          <w:bottom w:val="single" w:sz="4" w:space="0" w:color="95B3D7" w:themeColor="accent1" w:themeTint="99"/>
        </w:tcBorders>
      </w:tcPr>
    </w:tblStylePr>
    <w:tblStylePr w:type="lastRow">
      <w:tblPr/>
      <w:tcPr>
        <w:tcBorders>
          <w:top w:val="single" w:sz="4" w:space="0" w:color="95B3D7" w:themeColor="accent1" w:themeTint="99"/>
        </w:tcBorders>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rPr>
      <w:rFonts w:ascii="Cambria" w:hAnsi="Cambria"/>
    </w:rPr>
    <w:tblPr>
      <w:tblStyleRowBandSize w:val="1"/>
      <w:tblStyleColBandSize w:val="1"/>
    </w:tblPr>
    <w:tblStylePr w:type="firstRow">
      <w:tblPr/>
      <w:tcPr>
        <w:tcBorders>
          <w:bottom w:val="single" w:sz="4" w:space="0" w:color="D99594" w:themeColor="accent2" w:themeTint="99"/>
        </w:tcBorders>
      </w:tcPr>
    </w:tblStylePr>
    <w:tblStylePr w:type="lastRow">
      <w:tblPr/>
      <w:tcPr>
        <w:tcBorders>
          <w:top w:val="single" w:sz="4" w:space="0" w:color="D99594" w:themeColor="accent2" w:themeTint="99"/>
        </w:tcBorders>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rPr>
      <w:rFonts w:ascii="Cambria" w:hAnsi="Cambria"/>
    </w:rPr>
    <w:tblPr>
      <w:tblStyleRowBandSize w:val="1"/>
      <w:tblStyleColBandSize w:val="1"/>
    </w:tblPr>
    <w:tblStylePr w:type="firstRow">
      <w:tblPr/>
      <w:tcPr>
        <w:tcBorders>
          <w:bottom w:val="single" w:sz="4" w:space="0" w:color="C2D69B" w:themeColor="accent3" w:themeTint="99"/>
        </w:tcBorders>
      </w:tcPr>
    </w:tblStylePr>
    <w:tblStylePr w:type="lastRow">
      <w:tblPr/>
      <w:tcPr>
        <w:tcBorders>
          <w:top w:val="single" w:sz="4" w:space="0" w:color="C2D69B" w:themeColor="accent3" w:themeTint="99"/>
        </w:tcBorders>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rPr>
      <w:rFonts w:ascii="Cambria" w:hAnsi="Cambria"/>
    </w:rPr>
    <w:tblPr>
      <w:tblStyleRowBandSize w:val="1"/>
      <w:tblStyleColBandSize w:val="1"/>
    </w:tblPr>
    <w:tblStylePr w:type="firstRow">
      <w:tblPr/>
      <w:tcPr>
        <w:tcBorders>
          <w:bottom w:val="single" w:sz="4" w:space="0" w:color="B2A1C7" w:themeColor="accent4" w:themeTint="99"/>
        </w:tcBorders>
      </w:tcPr>
    </w:tblStylePr>
    <w:tblStylePr w:type="lastRow">
      <w:tblPr/>
      <w:tcPr>
        <w:tcBorders>
          <w:top w:val="single" w:sz="4" w:space="0" w:color="B2A1C7" w:themeColor="accent4" w:themeTint="99"/>
        </w:tcBorders>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rPr>
      <w:rFonts w:ascii="Cambria" w:hAnsi="Cambria"/>
    </w:rPr>
    <w:tblPr>
      <w:tblStyleRowBandSize w:val="1"/>
      <w:tblStyleColBandSize w:val="1"/>
    </w:tblPr>
    <w:tblStylePr w:type="firstRow">
      <w:tblPr/>
      <w:tcPr>
        <w:tcBorders>
          <w:bottom w:val="single" w:sz="4" w:space="0" w:color="92CDDC" w:themeColor="accent5" w:themeTint="99"/>
        </w:tcBorders>
      </w:tcPr>
    </w:tblStylePr>
    <w:tblStylePr w:type="lastRow">
      <w:tblPr/>
      <w:tcPr>
        <w:tcBorders>
          <w:top w:val="single" w:sz="4" w:space="0" w:color="92CDDC" w:themeColor="accent5" w:themeTint="99"/>
        </w:tcBorders>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rPr>
      <w:rFonts w:ascii="Cambria" w:hAnsi="Cambria"/>
    </w:rPr>
    <w:tblPr>
      <w:tblStyleRowBandSize w:val="1"/>
      <w:tblStyleColBandSize w:val="1"/>
    </w:tblPr>
    <w:tblStylePr w:type="firstRow">
      <w:tblPr/>
      <w:tcPr>
        <w:tcBorders>
          <w:bottom w:val="single" w:sz="4" w:space="0" w:color="FABF8F" w:themeColor="accent6" w:themeTint="99"/>
        </w:tcBorders>
      </w:tcPr>
    </w:tblStylePr>
    <w:tblStylePr w:type="lastRow">
      <w:tblPr/>
      <w:tcPr>
        <w:tcBorders>
          <w:top w:val="single" w:sz="4" w:space="0" w:color="FABF8F" w:themeColor="accent6" w:themeTint="99"/>
        </w:tcBorders>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rPr>
      <w:rFonts w:ascii="Cambria" w:hAnsi="Cambria"/>
    </w:r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rPr>
      <w:rFonts w:ascii="Cambria" w:hAnsi="Cambria"/>
    </w:rPr>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rPr>
      <w:rFonts w:ascii="Cambria" w:hAnsi="Cambria"/>
    </w:rPr>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rPr>
      <w:rFonts w:ascii="Cambria" w:hAnsi="Cambria"/>
    </w:rPr>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rPr>
      <w:rFonts w:ascii="Cambria" w:hAnsi="Cambria"/>
    </w:rPr>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rPr>
      <w:rFonts w:ascii="Cambria" w:hAnsi="Cambria"/>
    </w:rPr>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rPr>
      <w:rFonts w:ascii="Cambria" w:hAnsi="Cambria"/>
    </w:rPr>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rPr>
      <w:rFonts w:ascii="Cambria" w:hAnsi="Cambria"/>
    </w:r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tblPr/>
      <w:tcPr>
        <w:shd w:val="clear" w:color="auto" w:fill="000000" w:themeFill="text1"/>
      </w:tcPr>
    </w:tblStylePr>
    <w:tblStylePr w:type="lastRow">
      <w:tblPr/>
      <w:tcPr>
        <w:tcBorders>
          <w:top w:val="double" w:sz="4" w:space="0" w:color="000000" w:themeColor="text1"/>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rPr>
      <w:rFonts w:ascii="Cambria" w:hAnsi="Cambria"/>
    </w:rPr>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tblPr/>
      <w:tcPr>
        <w:shd w:val="clear" w:color="auto" w:fill="4F81BD" w:themeFill="accent1"/>
      </w:tcPr>
    </w:tblStylePr>
    <w:tblStylePr w:type="lastRow">
      <w:tblPr/>
      <w:tcPr>
        <w:tcBorders>
          <w:top w:val="double" w:sz="4" w:space="0" w:color="4F81BD" w:themeColor="accent1"/>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rPr>
      <w:rFonts w:ascii="Cambria" w:hAnsi="Cambria"/>
    </w:rPr>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tblPr/>
      <w:tcPr>
        <w:shd w:val="clear" w:color="auto" w:fill="C0504D" w:themeFill="accent2"/>
      </w:tcPr>
    </w:tblStylePr>
    <w:tblStylePr w:type="lastRow">
      <w:tblPr/>
      <w:tcPr>
        <w:tcBorders>
          <w:top w:val="double" w:sz="4" w:space="0" w:color="C0504D" w:themeColor="accent2"/>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rPr>
      <w:rFonts w:ascii="Cambria" w:hAnsi="Cambria"/>
    </w:rPr>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tblPr/>
      <w:tcPr>
        <w:shd w:val="clear" w:color="auto" w:fill="9BBB59" w:themeFill="accent3"/>
      </w:tcPr>
    </w:tblStylePr>
    <w:tblStylePr w:type="lastRow">
      <w:tblPr/>
      <w:tcPr>
        <w:tcBorders>
          <w:top w:val="double" w:sz="4" w:space="0" w:color="9BBB59" w:themeColor="accent3"/>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rPr>
      <w:rFonts w:ascii="Cambria" w:hAnsi="Cambria"/>
    </w:rPr>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tblPr/>
      <w:tcPr>
        <w:shd w:val="clear" w:color="auto" w:fill="8064A2" w:themeFill="accent4"/>
      </w:tcPr>
    </w:tblStylePr>
    <w:tblStylePr w:type="lastRow">
      <w:tblPr/>
      <w:tcPr>
        <w:tcBorders>
          <w:top w:val="double" w:sz="4" w:space="0" w:color="8064A2" w:themeColor="accent4"/>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rPr>
      <w:rFonts w:ascii="Cambria" w:hAnsi="Cambria"/>
    </w:rPr>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tblPr/>
      <w:tcPr>
        <w:shd w:val="clear" w:color="auto" w:fill="4BACC6" w:themeFill="accent5"/>
      </w:tcPr>
    </w:tblStylePr>
    <w:tblStylePr w:type="lastRow">
      <w:tblPr/>
      <w:tcPr>
        <w:tcBorders>
          <w:top w:val="double" w:sz="4" w:space="0" w:color="4BACC6" w:themeColor="accent5"/>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rPr>
      <w:rFonts w:ascii="Cambria" w:hAnsi="Cambria"/>
    </w:rPr>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tblPr/>
      <w:tcPr>
        <w:shd w:val="clear" w:color="auto" w:fill="F79646" w:themeFill="accent6"/>
      </w:tcPr>
    </w:tblStylePr>
    <w:tblStylePr w:type="lastRow">
      <w:tblPr/>
      <w:tcPr>
        <w:tcBorders>
          <w:top w:val="double" w:sz="4" w:space="0" w:color="F79646" w:themeColor="accent6"/>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rPr>
      <w:rFonts w:ascii="Cambria" w:hAnsi="Cambria"/>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tblPr/>
      <w:tcPr>
        <w:tcBorders>
          <w:top w:val="double" w:sz="4" w:space="0" w:color="666666" w:themeColor="text1" w:themeTint="99"/>
        </w:tcBorders>
      </w:tc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rPr>
      <w:rFonts w:ascii="Cambria" w:hAnsi="Cambria"/>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tblPr/>
      <w:tcPr>
        <w:tcBorders>
          <w:top w:val="double" w:sz="4" w:space="0" w:color="95B3D7" w:themeColor="accent1" w:themeTint="99"/>
        </w:tcBorders>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rPr>
      <w:rFonts w:ascii="Cambria" w:hAnsi="Cambria"/>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tblPr/>
      <w:tcPr>
        <w:tcBorders>
          <w:top w:val="double" w:sz="4" w:space="0" w:color="D99594" w:themeColor="accent2" w:themeTint="99"/>
        </w:tcBorders>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rPr>
      <w:rFonts w:ascii="Cambria" w:hAnsi="Cambria"/>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tblPr/>
      <w:tcPr>
        <w:tcBorders>
          <w:top w:val="double" w:sz="4" w:space="0" w:color="C2D69B" w:themeColor="accent3" w:themeTint="99"/>
        </w:tcBorders>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rPr>
      <w:rFonts w:ascii="Cambria" w:hAnsi="Cambria"/>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tblPr/>
      <w:tcPr>
        <w:tcBorders>
          <w:top w:val="double" w:sz="4" w:space="0" w:color="B2A1C7" w:themeColor="accent4" w:themeTint="99"/>
        </w:tcBorders>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rPr>
      <w:rFonts w:ascii="Cambria" w:hAnsi="Cambria"/>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tblPr/>
      <w:tcPr>
        <w:tcBorders>
          <w:top w:val="double" w:sz="4" w:space="0" w:color="92CDDC" w:themeColor="accent5" w:themeTint="99"/>
        </w:tcBorders>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rPr>
      <w:rFonts w:ascii="Cambria" w:hAnsi="Cambria"/>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tblPr/>
      <w:tcPr>
        <w:tcBorders>
          <w:top w:val="double" w:sz="4" w:space="0" w:color="FABF8F" w:themeColor="accent6" w:themeTint="99"/>
        </w:tcBorders>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tblPr/>
      <w:tcPr>
        <w:tcBorders>
          <w:bottom w:val="single" w:sz="4" w:space="0" w:color="000000" w:themeColor="text1"/>
        </w:tcBorders>
      </w:tcPr>
    </w:tblStylePr>
    <w:tblStylePr w:type="lastRow">
      <w:tblPr/>
      <w:tcPr>
        <w:tcBorders>
          <w:top w:val="double" w:sz="4" w:space="0" w:color="000000" w:themeColor="text1"/>
        </w:tcBorders>
      </w:tc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tblPr/>
      <w:tcPr>
        <w:tcBorders>
          <w:bottom w:val="single" w:sz="4" w:space="0" w:color="4F81BD" w:themeColor="accent1"/>
        </w:tcBorders>
      </w:tcPr>
    </w:tblStylePr>
    <w:tblStylePr w:type="lastRow">
      <w:tblPr/>
      <w:tcPr>
        <w:tcBorders>
          <w:top w:val="double" w:sz="4" w:space="0" w:color="4F81BD" w:themeColor="accent1"/>
        </w:tcBorders>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tblPr/>
      <w:tcPr>
        <w:tcBorders>
          <w:bottom w:val="single" w:sz="4" w:space="0" w:color="C0504D" w:themeColor="accent2"/>
        </w:tcBorders>
      </w:tcPr>
    </w:tblStylePr>
    <w:tblStylePr w:type="lastRow">
      <w:tblPr/>
      <w:tcPr>
        <w:tcBorders>
          <w:top w:val="double" w:sz="4" w:space="0" w:color="C0504D" w:themeColor="accent2"/>
        </w:tcBorders>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tblPr/>
      <w:tcPr>
        <w:tcBorders>
          <w:bottom w:val="single" w:sz="4" w:space="0" w:color="9BBB59" w:themeColor="accent3"/>
        </w:tcBorders>
      </w:tcPr>
    </w:tblStylePr>
    <w:tblStylePr w:type="lastRow">
      <w:tblPr/>
      <w:tcPr>
        <w:tcBorders>
          <w:top w:val="double" w:sz="4" w:space="0" w:color="9BBB59" w:themeColor="accent3"/>
        </w:tcBorders>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tblPr/>
      <w:tcPr>
        <w:tcBorders>
          <w:bottom w:val="single" w:sz="4" w:space="0" w:color="8064A2" w:themeColor="accent4"/>
        </w:tcBorders>
      </w:tcPr>
    </w:tblStylePr>
    <w:tblStylePr w:type="lastRow">
      <w:tblPr/>
      <w:tcPr>
        <w:tcBorders>
          <w:top w:val="double" w:sz="4" w:space="0" w:color="8064A2" w:themeColor="accent4"/>
        </w:tcBorders>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tblPr/>
      <w:tcPr>
        <w:tcBorders>
          <w:bottom w:val="single" w:sz="4" w:space="0" w:color="4BACC6" w:themeColor="accent5"/>
        </w:tcBorders>
      </w:tcPr>
    </w:tblStylePr>
    <w:tblStylePr w:type="lastRow">
      <w:tblPr/>
      <w:tcPr>
        <w:tcBorders>
          <w:top w:val="double" w:sz="4" w:space="0" w:color="4BACC6" w:themeColor="accent5"/>
        </w:tcBorders>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tblPr/>
      <w:tcPr>
        <w:tcBorders>
          <w:bottom w:val="single" w:sz="4" w:space="0" w:color="F79646" w:themeColor="accent6"/>
        </w:tcBorders>
      </w:tcPr>
    </w:tblStylePr>
    <w:tblStylePr w:type="lastRow">
      <w:tblPr/>
      <w:tcPr>
        <w:tcBorders>
          <w:top w:val="double" w:sz="4" w:space="0" w:color="F79646" w:themeColor="accent6"/>
        </w:tcBorders>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tblPr/>
      <w:tcPr>
        <w:tcBorders>
          <w:bottom w:val="single" w:sz="4" w:space="0" w:color="000000" w:themeColor="text1"/>
        </w:tcBorders>
        <w:shd w:val="clear" w:color="auto" w:fill="FFFFFF" w:themeFill="background1"/>
      </w:tcPr>
    </w:tblStylePr>
    <w:tblStylePr w:type="lastRow">
      <w:tblPr/>
      <w:tcPr>
        <w:tcBorders>
          <w:top w:val="single" w:sz="4" w:space="0" w:color="000000" w:themeColor="text1"/>
        </w:tcBorders>
        <w:shd w:val="clear" w:color="auto" w:fill="FFFFFF" w:themeFill="background1"/>
      </w:tcPr>
    </w:tblStylePr>
    <w:tblStylePr w:type="firstCol">
      <w:pPr>
        <w:jc w:val="right"/>
      </w:pPr>
      <w:tblPr/>
      <w:tcPr>
        <w:tcBorders>
          <w:right w:val="single" w:sz="4" w:space="0" w:color="000000" w:themeColor="text1"/>
        </w:tcBorders>
        <w:shd w:val="clear" w:color="auto" w:fill="FFFFFF" w:themeFill="background1"/>
      </w:tcPr>
    </w:tblStylePr>
    <w:tblStylePr w:type="lastCol">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tblPr/>
      <w:tcPr>
        <w:tcBorders>
          <w:bottom w:val="single" w:sz="4" w:space="0" w:color="4F81BD" w:themeColor="accent1"/>
        </w:tcBorders>
        <w:shd w:val="clear" w:color="auto" w:fill="FFFFFF" w:themeFill="background1"/>
      </w:tcPr>
    </w:tblStylePr>
    <w:tblStylePr w:type="lastRow">
      <w:tblPr/>
      <w:tcPr>
        <w:tcBorders>
          <w:top w:val="single" w:sz="4" w:space="0" w:color="4F81BD" w:themeColor="accent1"/>
        </w:tcBorders>
        <w:shd w:val="clear" w:color="auto" w:fill="FFFFFF" w:themeFill="background1"/>
      </w:tcPr>
    </w:tblStylePr>
    <w:tblStylePr w:type="firstCol">
      <w:pPr>
        <w:jc w:val="right"/>
      </w:pPr>
      <w:tblPr/>
      <w:tcPr>
        <w:tcBorders>
          <w:right w:val="single" w:sz="4" w:space="0" w:color="4F81BD" w:themeColor="accent1"/>
        </w:tcBorders>
        <w:shd w:val="clear" w:color="auto" w:fill="FFFFFF" w:themeFill="background1"/>
      </w:tcPr>
    </w:tblStylePr>
    <w:tblStylePr w:type="lastCol">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tblPr/>
      <w:tcPr>
        <w:tcBorders>
          <w:bottom w:val="single" w:sz="4" w:space="0" w:color="C0504D" w:themeColor="accent2"/>
        </w:tcBorders>
        <w:shd w:val="clear" w:color="auto" w:fill="FFFFFF" w:themeFill="background1"/>
      </w:tcPr>
    </w:tblStylePr>
    <w:tblStylePr w:type="lastRow">
      <w:tblPr/>
      <w:tcPr>
        <w:tcBorders>
          <w:top w:val="single" w:sz="4" w:space="0" w:color="C0504D" w:themeColor="accent2"/>
        </w:tcBorders>
        <w:shd w:val="clear" w:color="auto" w:fill="FFFFFF" w:themeFill="background1"/>
      </w:tcPr>
    </w:tblStylePr>
    <w:tblStylePr w:type="firstCol">
      <w:pPr>
        <w:jc w:val="right"/>
      </w:pPr>
      <w:tblPr/>
      <w:tcPr>
        <w:tcBorders>
          <w:right w:val="single" w:sz="4" w:space="0" w:color="C0504D" w:themeColor="accent2"/>
        </w:tcBorders>
        <w:shd w:val="clear" w:color="auto" w:fill="FFFFFF" w:themeFill="background1"/>
      </w:tcPr>
    </w:tblStylePr>
    <w:tblStylePr w:type="lastCol">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tblPr/>
      <w:tcPr>
        <w:tcBorders>
          <w:bottom w:val="single" w:sz="4" w:space="0" w:color="9BBB59" w:themeColor="accent3"/>
        </w:tcBorders>
        <w:shd w:val="clear" w:color="auto" w:fill="FFFFFF" w:themeFill="background1"/>
      </w:tcPr>
    </w:tblStylePr>
    <w:tblStylePr w:type="lastRow">
      <w:tblPr/>
      <w:tcPr>
        <w:tcBorders>
          <w:top w:val="single" w:sz="4" w:space="0" w:color="9BBB59" w:themeColor="accent3"/>
        </w:tcBorders>
        <w:shd w:val="clear" w:color="auto" w:fill="FFFFFF" w:themeFill="background1"/>
      </w:tcPr>
    </w:tblStylePr>
    <w:tblStylePr w:type="firstCol">
      <w:pPr>
        <w:jc w:val="right"/>
      </w:pPr>
      <w:tblPr/>
      <w:tcPr>
        <w:tcBorders>
          <w:right w:val="single" w:sz="4" w:space="0" w:color="9BBB59" w:themeColor="accent3"/>
        </w:tcBorders>
        <w:shd w:val="clear" w:color="auto" w:fill="FFFFFF" w:themeFill="background1"/>
      </w:tcPr>
    </w:tblStylePr>
    <w:tblStylePr w:type="lastCol">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tblPr/>
      <w:tcPr>
        <w:tcBorders>
          <w:bottom w:val="single" w:sz="4" w:space="0" w:color="8064A2" w:themeColor="accent4"/>
        </w:tcBorders>
        <w:shd w:val="clear" w:color="auto" w:fill="FFFFFF" w:themeFill="background1"/>
      </w:tcPr>
    </w:tblStylePr>
    <w:tblStylePr w:type="lastRow">
      <w:tblPr/>
      <w:tcPr>
        <w:tcBorders>
          <w:top w:val="single" w:sz="4" w:space="0" w:color="8064A2" w:themeColor="accent4"/>
        </w:tcBorders>
        <w:shd w:val="clear" w:color="auto" w:fill="FFFFFF" w:themeFill="background1"/>
      </w:tcPr>
    </w:tblStylePr>
    <w:tblStylePr w:type="firstCol">
      <w:pPr>
        <w:jc w:val="right"/>
      </w:pPr>
      <w:tblPr/>
      <w:tcPr>
        <w:tcBorders>
          <w:right w:val="single" w:sz="4" w:space="0" w:color="8064A2" w:themeColor="accent4"/>
        </w:tcBorders>
        <w:shd w:val="clear" w:color="auto" w:fill="FFFFFF" w:themeFill="background1"/>
      </w:tcPr>
    </w:tblStylePr>
    <w:tblStylePr w:type="lastCol">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tblPr/>
      <w:tcPr>
        <w:tcBorders>
          <w:bottom w:val="single" w:sz="4" w:space="0" w:color="4BACC6" w:themeColor="accent5"/>
        </w:tcBorders>
        <w:shd w:val="clear" w:color="auto" w:fill="FFFFFF" w:themeFill="background1"/>
      </w:tcPr>
    </w:tblStylePr>
    <w:tblStylePr w:type="lastRow">
      <w:tblPr/>
      <w:tcPr>
        <w:tcBorders>
          <w:top w:val="single" w:sz="4" w:space="0" w:color="4BACC6" w:themeColor="accent5"/>
        </w:tcBorders>
        <w:shd w:val="clear" w:color="auto" w:fill="FFFFFF" w:themeFill="background1"/>
      </w:tcPr>
    </w:tblStylePr>
    <w:tblStylePr w:type="firstCol">
      <w:pPr>
        <w:jc w:val="right"/>
      </w:pPr>
      <w:tblPr/>
      <w:tcPr>
        <w:tcBorders>
          <w:right w:val="single" w:sz="4" w:space="0" w:color="4BACC6" w:themeColor="accent5"/>
        </w:tcBorders>
        <w:shd w:val="clear" w:color="auto" w:fill="FFFFFF" w:themeFill="background1"/>
      </w:tcPr>
    </w:tblStylePr>
    <w:tblStylePr w:type="lastCol">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tblPr/>
      <w:tcPr>
        <w:tcBorders>
          <w:bottom w:val="single" w:sz="4" w:space="0" w:color="F79646" w:themeColor="accent6"/>
        </w:tcBorders>
        <w:shd w:val="clear" w:color="auto" w:fill="FFFFFF" w:themeFill="background1"/>
      </w:tcPr>
    </w:tblStylePr>
    <w:tblStylePr w:type="lastRow">
      <w:tblPr/>
      <w:tcPr>
        <w:tcBorders>
          <w:top w:val="single" w:sz="4" w:space="0" w:color="F79646" w:themeColor="accent6"/>
        </w:tcBorders>
        <w:shd w:val="clear" w:color="auto" w:fill="FFFFFF" w:themeFill="background1"/>
      </w:tcPr>
    </w:tblStylePr>
    <w:tblStylePr w:type="firstCol">
      <w:pPr>
        <w:jc w:val="right"/>
      </w:pPr>
      <w:tblPr/>
      <w:tcPr>
        <w:tcBorders>
          <w:right w:val="single" w:sz="4" w:space="0" w:color="F79646" w:themeColor="accent6"/>
        </w:tcBorders>
        <w:shd w:val="clear" w:color="auto" w:fill="FFFFFF" w:themeFill="background1"/>
      </w:tcPr>
    </w:tblStylePr>
    <w:tblStylePr w:type="lastCol">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rPr>
  </w:style>
  <w:style w:type="table" w:styleId="MediumGrid1">
    <w:name w:val="Medium Grid 1"/>
    <w:basedOn w:val="TableNormal"/>
    <w:uiPriority w:val="67"/>
    <w:semiHidden/>
    <w:unhideWhenUsed/>
    <w:rsid w:val="00A111D1"/>
    <w:rPr>
      <w:rFonts w:ascii="Cambria" w:hAnsi="Cambria"/>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lastRow">
      <w:tblPr/>
      <w:tcPr>
        <w:tcBorders>
          <w:top w:val="single" w:sz="18" w:space="0" w:color="404040" w:themeColor="text1" w:themeTint="BF"/>
        </w:tcBorders>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rPr>
      <w:rFonts w:ascii="Cambria" w:hAnsi="Cambria"/>
    </w:r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lastRow">
      <w:tblPr/>
      <w:tcPr>
        <w:tcBorders>
          <w:top w:val="single" w:sz="18" w:space="0" w:color="7BA0CD" w:themeColor="accent1" w:themeTint="BF"/>
        </w:tcBorders>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rPr>
      <w:rFonts w:ascii="Cambria" w:hAnsi="Cambria"/>
    </w:r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lastRow">
      <w:tblPr/>
      <w:tcPr>
        <w:tcBorders>
          <w:top w:val="single" w:sz="18" w:space="0" w:color="CF7B79" w:themeColor="accent2" w:themeTint="BF"/>
        </w:tcBorders>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rPr>
      <w:rFonts w:ascii="Cambria" w:hAnsi="Cambria"/>
    </w:r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lastRow">
      <w:tblPr/>
      <w:tcPr>
        <w:tcBorders>
          <w:top w:val="single" w:sz="18" w:space="0" w:color="B3CC82" w:themeColor="accent3" w:themeTint="BF"/>
        </w:tcBorders>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rPr>
      <w:rFonts w:ascii="Cambria" w:hAnsi="Cambria"/>
    </w:r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lastRow">
      <w:tblPr/>
      <w:tcPr>
        <w:tcBorders>
          <w:top w:val="single" w:sz="18" w:space="0" w:color="9F8AB9" w:themeColor="accent4" w:themeTint="BF"/>
        </w:tcBorders>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rPr>
      <w:rFonts w:ascii="Cambria" w:hAnsi="Cambria"/>
    </w:r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lastRow">
      <w:tblPr/>
      <w:tcPr>
        <w:tcBorders>
          <w:top w:val="single" w:sz="18" w:space="0" w:color="78C0D4" w:themeColor="accent5" w:themeTint="BF"/>
        </w:tcBorders>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rPr>
      <w:rFonts w:ascii="Cambria" w:hAnsi="Cambria"/>
    </w:r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lastRow">
      <w:tblPr/>
      <w:tcPr>
        <w:tcBorders>
          <w:top w:val="single" w:sz="18" w:space="0" w:color="F9B074" w:themeColor="accent6" w:themeTint="BF"/>
        </w:tcBorders>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tblPr/>
      <w:tcPr>
        <w:shd w:val="clear" w:color="auto" w:fill="E6E6E6" w:themeFill="text1"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tblPr/>
      <w:tcPr>
        <w:shd w:val="clear" w:color="auto" w:fill="EDF2F8" w:themeFill="accent1"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tblPr/>
      <w:tcPr>
        <w:shd w:val="clear" w:color="auto" w:fill="F8EDED" w:themeFill="accent2"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tblPr/>
      <w:tcPr>
        <w:shd w:val="clear" w:color="auto" w:fill="F5F8EE" w:themeFill="accent3"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tblPr/>
      <w:tcPr>
        <w:shd w:val="clear" w:color="auto" w:fill="F2EFF6" w:themeFill="accent4"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tblPr/>
      <w:tcPr>
        <w:shd w:val="clear" w:color="auto" w:fill="EDF6F9" w:themeFill="accent5"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tblPr/>
      <w:tcPr>
        <w:shd w:val="clear" w:color="auto" w:fill="FEF4EC" w:themeFill="accent6"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tblPr/>
      <w:tcPr>
        <w:tcBorders>
          <w:top w:val="nil"/>
          <w:bottom w:val="single" w:sz="8" w:space="0" w:color="000000" w:themeColor="text1"/>
        </w:tcBorders>
      </w:tcPr>
    </w:tblStylePr>
    <w:tblStylePr w:type="lastRow">
      <w:tblPr/>
      <w:tcPr>
        <w:tcBorders>
          <w:top w:val="single" w:sz="8" w:space="0" w:color="000000" w:themeColor="text1"/>
          <w:bottom w:val="single" w:sz="8" w:space="0" w:color="000000" w:themeColor="text1"/>
        </w:tcBorders>
      </w:tcPr>
    </w:tblStylePr>
    <w:tblStylePr w:type="lastCol">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tblPr/>
      <w:tcPr>
        <w:tcBorders>
          <w:top w:val="nil"/>
          <w:bottom w:val="single" w:sz="8" w:space="0" w:color="4F81BD" w:themeColor="accent1"/>
        </w:tcBorders>
      </w:tcPr>
    </w:tblStylePr>
    <w:tblStylePr w:type="lastRow">
      <w:tblPr/>
      <w:tcPr>
        <w:tcBorders>
          <w:top w:val="single" w:sz="8" w:space="0" w:color="4F81BD" w:themeColor="accent1"/>
          <w:bottom w:val="single" w:sz="8" w:space="0" w:color="4F81BD" w:themeColor="accent1"/>
        </w:tcBorders>
      </w:tcPr>
    </w:tblStylePr>
    <w:tblStylePr w:type="lastCol">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tblPr/>
      <w:tcPr>
        <w:tcBorders>
          <w:top w:val="nil"/>
          <w:bottom w:val="single" w:sz="8" w:space="0" w:color="C0504D" w:themeColor="accent2"/>
        </w:tcBorders>
      </w:tcPr>
    </w:tblStylePr>
    <w:tblStylePr w:type="lastRow">
      <w:tblPr/>
      <w:tcPr>
        <w:tcBorders>
          <w:top w:val="single" w:sz="8" w:space="0" w:color="C0504D" w:themeColor="accent2"/>
          <w:bottom w:val="single" w:sz="8" w:space="0" w:color="C0504D" w:themeColor="accent2"/>
        </w:tcBorders>
      </w:tcPr>
    </w:tblStylePr>
    <w:tblStylePr w:type="lastCol">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tblPr/>
      <w:tcPr>
        <w:tcBorders>
          <w:top w:val="nil"/>
          <w:bottom w:val="single" w:sz="8" w:space="0" w:color="9BBB59" w:themeColor="accent3"/>
        </w:tcBorders>
      </w:tcPr>
    </w:tblStylePr>
    <w:tblStylePr w:type="lastRow">
      <w:tblPr/>
      <w:tcPr>
        <w:tcBorders>
          <w:top w:val="single" w:sz="8" w:space="0" w:color="9BBB59" w:themeColor="accent3"/>
          <w:bottom w:val="single" w:sz="8" w:space="0" w:color="9BBB59" w:themeColor="accent3"/>
        </w:tcBorders>
      </w:tcPr>
    </w:tblStylePr>
    <w:tblStylePr w:type="lastCol">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tblPr/>
      <w:tcPr>
        <w:tcBorders>
          <w:top w:val="nil"/>
          <w:bottom w:val="single" w:sz="8" w:space="0" w:color="8064A2" w:themeColor="accent4"/>
        </w:tcBorders>
      </w:tcPr>
    </w:tblStylePr>
    <w:tblStylePr w:type="lastRow">
      <w:tblPr/>
      <w:tcPr>
        <w:tcBorders>
          <w:top w:val="single" w:sz="8" w:space="0" w:color="8064A2" w:themeColor="accent4"/>
          <w:bottom w:val="single" w:sz="8" w:space="0" w:color="8064A2" w:themeColor="accent4"/>
        </w:tcBorders>
      </w:tcPr>
    </w:tblStylePr>
    <w:tblStylePr w:type="lastCol">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tblPr/>
      <w:tcPr>
        <w:tcBorders>
          <w:top w:val="nil"/>
          <w:bottom w:val="single" w:sz="8" w:space="0" w:color="4BACC6" w:themeColor="accent5"/>
        </w:tcBorders>
      </w:tcPr>
    </w:tblStylePr>
    <w:tblStylePr w:type="lastRow">
      <w:tblPr/>
      <w:tcPr>
        <w:tcBorders>
          <w:top w:val="single" w:sz="8" w:space="0" w:color="4BACC6" w:themeColor="accent5"/>
          <w:bottom w:val="single" w:sz="8" w:space="0" w:color="4BACC6" w:themeColor="accent5"/>
        </w:tcBorders>
      </w:tcPr>
    </w:tblStylePr>
    <w:tblStylePr w:type="lastCol">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tblPr/>
      <w:tcPr>
        <w:tcBorders>
          <w:top w:val="nil"/>
          <w:bottom w:val="single" w:sz="8" w:space="0" w:color="F79646" w:themeColor="accent6"/>
        </w:tcBorders>
      </w:tcPr>
    </w:tblStylePr>
    <w:tblStylePr w:type="lastRow">
      <w:tblPr/>
      <w:tcPr>
        <w:tcBorders>
          <w:top w:val="single" w:sz="8" w:space="0" w:color="F79646" w:themeColor="accent6"/>
          <w:bottom w:val="single" w:sz="8" w:space="0" w:color="F79646" w:themeColor="accent6"/>
        </w:tcBorders>
      </w:tcPr>
    </w:tblStylePr>
    <w:tblStylePr w:type="lastCol">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rPr>
      <w:rFonts w:ascii="Cambria" w:hAnsi="Cambria"/>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rPr>
      <w:rFonts w:ascii="Cambria" w:hAnsi="Cambria"/>
    </w:r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rPr>
      <w:rFonts w:ascii="Cambria" w:hAnsi="Cambria"/>
    </w:r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rPr>
      <w:rFonts w:ascii="Cambria" w:hAnsi="Cambria"/>
    </w:r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rPr>
      <w:rFonts w:ascii="Cambria" w:hAnsi="Cambria"/>
    </w:r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rPr>
      <w:rFonts w:ascii="Cambria" w:hAnsi="Cambria"/>
    </w:r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rPr>
      <w:rFonts w:ascii="Cambria" w:hAnsi="Cambria"/>
    </w:r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000000" w:themeFill="text1"/>
      </w:tcPr>
    </w:tblStylePr>
    <w:tblStylePr w:type="lastCol">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4F81BD" w:themeFill="accent1"/>
      </w:tcPr>
    </w:tblStylePr>
    <w:tblStylePr w:type="lastCol">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C0504D" w:themeFill="accent2"/>
      </w:tcPr>
    </w:tblStylePr>
    <w:tblStylePr w:type="lastCol">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9BBB59" w:themeFill="accent3"/>
      </w:tcPr>
    </w:tblStylePr>
    <w:tblStylePr w:type="lastCol">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8064A2" w:themeFill="accent4"/>
      </w:tcPr>
    </w:tblStylePr>
    <w:tblStylePr w:type="lastCol">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4BACC6" w:themeFill="accent5"/>
      </w:tcPr>
    </w:tblStylePr>
    <w:tblStylePr w:type="lastCol">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F79646" w:themeFill="accent6"/>
      </w:tcPr>
    </w:tblStylePr>
    <w:tblStylePr w:type="lastCol">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rPr>
  </w:style>
  <w:style w:type="table" w:styleId="PlainTable1">
    <w:name w:val="Plain Table 1"/>
    <w:basedOn w:val="TableNormal"/>
    <w:uiPriority w:val="41"/>
    <w:rsid w:val="00A111D1"/>
    <w:rPr>
      <w:rFonts w:ascii="Cambria" w:hAnsi="Cambria"/>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lastRow">
      <w:tblPr/>
      <w:tcPr>
        <w:tcBorders>
          <w:top w:val="double" w:sz="4" w:space="0" w:color="BFBFBF" w:themeColor="background1" w:themeShade="BF"/>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rPr>
      <w:rFonts w:ascii="Cambria" w:hAnsi="Cambria"/>
    </w:rPr>
    <w:tblPr>
      <w:tblStyleRowBandSize w:val="1"/>
      <w:tblStyleColBandSize w:val="1"/>
      <w:tblBorders>
        <w:top w:val="single" w:sz="4" w:space="0" w:color="7F7F7F" w:themeColor="text1" w:themeTint="80"/>
        <w:bottom w:val="single" w:sz="4" w:space="0" w:color="7F7F7F" w:themeColor="text1" w:themeTint="80"/>
      </w:tblBorders>
    </w:tblPr>
    <w:tblStylePr w:type="firstRow">
      <w:tblPr/>
      <w:tcPr>
        <w:tcBorders>
          <w:bottom w:val="single" w:sz="4" w:space="0" w:color="7F7F7F" w:themeColor="text1" w:themeTint="80"/>
        </w:tcBorders>
      </w:tcPr>
    </w:tblStylePr>
    <w:tblStylePr w:type="lastRow">
      <w:tblPr/>
      <w:tcPr>
        <w:tcBorders>
          <w:top w:val="single" w:sz="4" w:space="0" w:color="7F7F7F" w:themeColor="text1" w:themeTint="80"/>
        </w:tcBorders>
      </w:tc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rPr>
      <w:rFonts w:ascii="Cambria" w:hAnsi="Cambria"/>
    </w:rPr>
    <w:tblPr>
      <w:tblStyleRowBandSize w:val="1"/>
      <w:tblStyleColBandSize w:val="1"/>
    </w:tblPr>
    <w:tblStylePr w:type="firstRow">
      <w:tblPr/>
      <w:tcPr>
        <w:tcBorders>
          <w:bottom w:val="single" w:sz="4" w:space="0" w:color="7F7F7F" w:themeColor="text1" w:themeTint="80"/>
        </w:tcBorders>
      </w:tcPr>
    </w:tblStylePr>
    <w:tblStylePr w:type="lastRow">
      <w:tblPr/>
      <w:tcPr>
        <w:tcBorders>
          <w:top w:val="nil"/>
        </w:tcBorders>
      </w:tcPr>
    </w:tblStylePr>
    <w:tblStylePr w:type="firstCol">
      <w:tblPr/>
      <w:tcPr>
        <w:tcBorders>
          <w:right w:val="single" w:sz="4" w:space="0" w:color="7F7F7F" w:themeColor="text1" w:themeTint="80"/>
        </w:tcBorders>
      </w:tcPr>
    </w:tblStylePr>
    <w:tblStylePr w:type="lastCol">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rPr>
      <w:rFonts w:ascii="Cambria" w:hAnsi="Cambria"/>
    </w:rPr>
    <w:tblPr>
      <w:tblStyleRowBandSize w:val="1"/>
      <w:tblStyleColBandSize w:val="1"/>
    </w:tbl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rPr>
      <w:rFonts w:ascii="Cambria" w:hAnsi="Cambria"/>
    </w:rPr>
    <w:tblPr>
      <w:tblStyleRowBandSize w:val="1"/>
      <w:tblStyleColBandSize w:val="1"/>
    </w:tblPr>
    <w:tblStylePr w:type="firstRow">
      <w:tblPr/>
      <w:tcPr>
        <w:tcBorders>
          <w:bottom w:val="single" w:sz="4" w:space="0" w:color="7F7F7F" w:themeColor="text1" w:themeTint="80"/>
        </w:tcBorders>
        <w:shd w:val="clear" w:color="auto" w:fill="FFFFFF" w:themeFill="background1"/>
      </w:tcPr>
    </w:tblStylePr>
    <w:tblStylePr w:type="lastRow">
      <w:tblPr/>
      <w:tcPr>
        <w:tcBorders>
          <w:top w:val="single" w:sz="4" w:space="0" w:color="7F7F7F" w:themeColor="text1" w:themeTint="80"/>
        </w:tcBorders>
        <w:shd w:val="clear" w:color="auto" w:fill="FFFFFF" w:themeFill="background1"/>
      </w:tcPr>
    </w:tblStylePr>
    <w:tblStylePr w:type="firstCol">
      <w:pPr>
        <w:jc w:val="right"/>
      </w:pPr>
      <w:tblPr/>
      <w:tcPr>
        <w:tcBorders>
          <w:right w:val="single" w:sz="4" w:space="0" w:color="7F7F7F" w:themeColor="text1" w:themeTint="80"/>
        </w:tcBorders>
        <w:shd w:val="clear" w:color="auto" w:fill="FFFFFF" w:themeFill="background1"/>
      </w:tcPr>
    </w:tblStylePr>
    <w:tblStylePr w:type="lastCol">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rPr>
  </w:style>
  <w:style w:type="character" w:styleId="SmartHyperlink">
    <w:name w:val="Smart Hyperlink"/>
    <w:basedOn w:val="DefaultParagraphFont"/>
    <w:uiPriority w:val="99"/>
    <w:semiHidden/>
    <w:unhideWhenUsed/>
    <w:rsid w:val="00A111D1"/>
    <w:rPr>
      <w:u w:val="dotted"/>
    </w:rPr>
  </w:style>
  <w:style w:type="character" w:styleId="SmartLink">
    <w:name w:val="Smart Link"/>
    <w:basedOn w:val="DefaultParagraphFont"/>
    <w:uiPriority w:val="99"/>
    <w:semiHidden/>
    <w:unhideWhenUsed/>
    <w:rsid w:val="00A111D1"/>
    <w:rPr>
      <w:color w:val="0000FF"/>
      <w:u w:val="single"/>
      <w:shd w:val="clear" w:color="auto" w:fill="F3F2F1"/>
    </w:rPr>
  </w:style>
  <w:style w:type="character" w:styleId="Strong">
    <w:name w:val="Strong"/>
    <w:basedOn w:val="DefaultParagraphFont"/>
    <w:uiPriority w:val="22"/>
    <w:qFormat/>
    <w:rsid w:val="00A111D1"/>
    <w:rPr>
      <w:b/>
      <w:bCs/>
    </w:rPr>
  </w:style>
  <w:style w:type="character" w:styleId="SubtleEmphasis">
    <w:name w:val="Subtle Emphasis"/>
    <w:basedOn w:val="DefaultParagraphFont"/>
    <w:uiPriority w:val="19"/>
    <w:qFormat/>
    <w:rsid w:val="00A111D1"/>
    <w:rPr>
      <w:i/>
      <w:iCs/>
      <w:color w:val="404040" w:themeColor="text1" w:themeTint="BF"/>
    </w:rPr>
  </w:style>
  <w:style w:type="character" w:styleId="SubtleReference">
    <w:name w:val="Subtle Reference"/>
    <w:basedOn w:val="DefaultParagraphFont"/>
    <w:uiPriority w:val="31"/>
    <w:qFormat/>
    <w:rsid w:val="00A111D1"/>
    <w:rPr>
      <w:smallCaps/>
      <w:color w:val="5A5A5A" w:themeColor="text1" w:themeTint="A5"/>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rPr>
      <w:rFonts w:ascii="Cambria" w:hAnsi="Cambria"/>
    </w:rPr>
    <w:tblPr/>
    <w:tcPr>
      <w:shd w:val="solid" w:color="C0C0C0" w:fill="FFFFFF"/>
    </w:tcPr>
    <w:tblStylePr w:type="firstRow">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Pr>
    <w:tcPr>
      <w:shd w:val="solid" w:color="C0C0C0" w:fill="FFFFFF"/>
    </w:tcPr>
    <w:tblStylePr w:type="firstRow">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StyleColBandSize w:val="1"/>
    </w:tblPr>
    <w:tblStylePr w:type="firstRow">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tblPr/>
      <w:tcPr>
        <w:shd w:val="solid" w:color="C0C0C0" w:fill="FFFFFF"/>
      </w:tcPr>
    </w:tblStylePr>
    <w:tblStylePr w:type="band2Vert">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bottom w:val="single" w:sz="12" w:space="0" w:color="000000"/>
      </w:tblBorders>
    </w:tblPr>
    <w:tcPr>
      <w:shd w:val="clear" w:color="auto" w:fill="auto"/>
    </w:tcPr>
    <w:tblStylePr w:type="firstRow">
      <w:tblPr/>
      <w:tcPr>
        <w:tcBorders>
          <w:bottom w:val="single" w:sz="6" w:space="0" w:color="000000"/>
          <w:tl2br w:val="none" w:sz="0" w:space="0" w:color="auto"/>
          <w:tr2bl w:val="none" w:sz="0" w:space="0" w:color="auto"/>
        </w:tcBorders>
      </w:tcPr>
    </w:tblStylePr>
    <w:tblStylePr w:type="lastRow">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bottom w:val="single" w:sz="12"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tblPr/>
      <w:tcPr>
        <w:tcBorders>
          <w:tl2br w:val="none" w:sz="0" w:space="0" w:color="auto"/>
          <w:tr2bl w:val="none" w:sz="0" w:space="0" w:color="auto"/>
        </w:tcBorders>
        <w:shd w:val="solid" w:color="C0C0C0" w:fill="FFFFFF"/>
      </w:tcPr>
    </w:tblStylePr>
    <w:tblStylePr w:type="neCell">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tblPr/>
      <w:tcPr>
        <w:tcBorders>
          <w:bottom w:val="single" w:sz="6" w:space="0" w:color="000000"/>
          <w:tl2br w:val="none" w:sz="0" w:space="0" w:color="auto"/>
          <w:tr2bl w:val="none" w:sz="0" w:space="0" w:color="auto"/>
        </w:tcBorders>
        <w:shd w:val="solid" w:color="000080" w:fill="FFFFFF"/>
      </w:tcPr>
    </w:tblStylePr>
    <w:tblStylePr w:type="lastRow">
      <w:tblPr/>
      <w:tcPr>
        <w:tcBorders>
          <w:top w:val="single" w:sz="12" w:space="0" w:color="000000"/>
          <w:tl2br w:val="none" w:sz="0" w:space="0" w:color="auto"/>
          <w:tr2bl w:val="none" w:sz="0" w:space="0" w:color="auto"/>
        </w:tcBorders>
        <w:shd w:val="solid" w:color="FFFFFF" w:fill="FFFFFF"/>
      </w:tcPr>
    </w:tblStylePr>
    <w:tblStylePr w:type="firstCol">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50" w:color="000080" w:fill="FFFFFF"/>
      </w:tcPr>
    </w:tblStylePr>
    <w:tblStylePr w:type="lastRow">
      <w:tblPr/>
      <w:tcPr>
        <w:tcBorders>
          <w:bottom w:val="single" w:sz="6" w:space="0" w:color="000000"/>
          <w:tl2br w:val="none" w:sz="0" w:space="0" w:color="auto"/>
          <w:tr2bl w:val="none" w:sz="0" w:space="0" w:color="auto"/>
        </w:tcBorders>
        <w:shd w:val="pct50" w:color="000000" w:fill="FFFFFF"/>
      </w:tcPr>
    </w:tblStylePr>
    <w:tblStylePr w:type="firstCol">
      <w:tblPr/>
      <w:tcPr>
        <w:tcBorders>
          <w:tl2br w:val="none" w:sz="0" w:space="0" w:color="auto"/>
          <w:tr2bl w:val="none" w:sz="0" w:space="0" w:color="auto"/>
        </w:tcBorders>
      </w:tcPr>
    </w:tblStylePr>
    <w:tblStylePr w:type="nwCell">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tblPr/>
      <w:tcPr>
        <w:tcBorders>
          <w:tl2br w:val="none" w:sz="0" w:space="0" w:color="auto"/>
          <w:tr2bl w:val="none" w:sz="0" w:space="0" w:color="auto"/>
        </w:tcBorders>
        <w:shd w:val="solid" w:color="000000" w:fill="FFFFFF"/>
      </w:tcPr>
    </w:tblStylePr>
    <w:tblStylePr w:type="firstCol">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bottom w:val="single" w:sz="12" w:space="0" w:color="000000"/>
      </w:tblBorders>
    </w:tblPr>
    <w:tcPr>
      <w:shd w:val="pct20" w:color="FFFF00" w:fill="FFFFFF"/>
    </w:tcPr>
    <w:tblStylePr w:type="firstRow">
      <w:tblPr/>
      <w:tcPr>
        <w:tcBorders>
          <w:bottom w:val="single" w:sz="12" w:space="0" w:color="000000"/>
          <w:tl2br w:val="none" w:sz="0" w:space="0" w:color="auto"/>
          <w:tr2bl w:val="none" w:sz="0" w:space="0" w:color="auto"/>
        </w:tcBorders>
        <w:shd w:val="solid" w:color="800000" w:fill="FFFFFF"/>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tblPr/>
      <w:tcPr>
        <w:tcBorders>
          <w:bottom w:val="double" w:sz="6" w:space="0" w:color="000000"/>
          <w:tl2br w:val="none" w:sz="0" w:space="0" w:color="auto"/>
          <w:tr2bl w:val="none" w:sz="0" w:space="0" w:color="auto"/>
        </w:tcBorders>
      </w:tcPr>
    </w:tblStylePr>
    <w:tblStylePr w:type="lastRow">
      <w:tblPr/>
      <w:tcPr>
        <w:tcBorders>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Vert">
      <w:tblPr/>
      <w:tcPr>
        <w:shd w:val="pct25" w:color="000000" w:fill="FFFFFF"/>
      </w:tcPr>
    </w:tblStylePr>
    <w:tblStylePr w:type="band2Vert">
      <w:tblPr/>
      <w:tcPr>
        <w:shd w:val="pct25" w:color="FFFF00" w:fill="FFFFFF"/>
      </w:tcPr>
    </w:tblStylePr>
    <w:tblStylePr w:type="neCell">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tblPr/>
      <w:tcPr>
        <w:tcBorders>
          <w:tl2br w:val="none" w:sz="0" w:space="0" w:color="auto"/>
          <w:tr2bl w:val="none" w:sz="0" w:space="0" w:color="auto"/>
        </w:tcBorders>
        <w:shd w:val="solid" w:color="000080" w:fill="FFFFFF"/>
      </w:tcPr>
    </w:tblStylePr>
    <w:tblStylePr w:type="lastRow">
      <w:tblPr/>
      <w:tcPr>
        <w:tcBorders>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Vert">
      <w:tblPr/>
      <w:tcPr>
        <w:shd w:val="pct30" w:color="000000" w:fill="FFFFFF"/>
      </w:tcPr>
    </w:tblStylePr>
    <w:tblStylePr w:type="band2Vert">
      <w:tblPr/>
      <w:tcPr>
        <w:shd w:val="pct25" w:color="00FF00" w:fill="FFFFFF"/>
      </w:tcPr>
    </w:tblStylePr>
    <w:tblStylePr w:type="neCell">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tblPr/>
      <w:tcPr>
        <w:tcBorders>
          <w:tl2br w:val="none" w:sz="0" w:space="0" w:color="auto"/>
          <w:tr2bl w:val="none" w:sz="0" w:space="0" w:color="auto"/>
        </w:tcBorders>
        <w:shd w:val="solid" w:color="000080" w:fill="FFFFFF"/>
      </w:tcPr>
    </w:tblStylePr>
    <w:tblStylePr w:type="lastRow">
      <w:tblPr/>
      <w:tcPr>
        <w:tcBorders>
          <w:top w:val="single" w:sz="6" w:space="0" w:color="00008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Vert">
      <w:tblPr/>
      <w:tcPr>
        <w:shd w:val="solid" w:color="C0C0C0" w:fill="FFFFFF"/>
      </w:tcPr>
    </w:tblStylePr>
    <w:tblStylePr w:type="band2Vert">
      <w:tblPr/>
      <w:tcPr>
        <w:shd w:val="pct10" w:color="000000" w:fill="FFFFFF"/>
      </w:tcPr>
    </w:tblStylePr>
    <w:tblStylePr w:type="neCell">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ColBandSize w:val="1"/>
    </w:tblPr>
    <w:tblStylePr w:type="firstRow">
      <w:tblPr/>
      <w:tcPr>
        <w:tcBorders>
          <w:tl2br w:val="none" w:sz="0" w:space="0" w:color="auto"/>
          <w:tr2bl w:val="none" w:sz="0" w:space="0" w:color="auto"/>
        </w:tcBorders>
        <w:shd w:val="solid" w:color="000000" w:fill="FFFFFF"/>
      </w:tcPr>
    </w:tblStylePr>
    <w:tblStylePr w:type="lastRow">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Vert">
      <w:tblPr/>
      <w:tcPr>
        <w:shd w:val="pct50" w:color="008080" w:fill="FFFFFF"/>
      </w:tcPr>
    </w:tblStylePr>
    <w:tblStylePr w:type="band2Vert">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tblPr/>
      <w:tcPr>
        <w:tcBorders>
          <w:bottom w:val="single" w:sz="6" w:space="0" w:color="808080"/>
          <w:tl2br w:val="none" w:sz="0" w:space="0" w:color="auto"/>
          <w:tr2bl w:val="none" w:sz="0" w:space="0" w:color="auto"/>
        </w:tcBorders>
      </w:tcPr>
    </w:tblStylePr>
    <w:tblStylePr w:type="lastRow">
      <w:tblPr/>
      <w:tcPr>
        <w:tcBorders>
          <w:top w:val="single" w:sz="6" w:space="0" w:color="80808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Vert">
      <w:tblPr/>
      <w:tcPr>
        <w:shd w:val="solid" w:color="C0C0C0" w:fill="FFFFFF"/>
      </w:tc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Borders>
        <w:insideH w:val="single" w:sz="18" w:space="0" w:color="FFFFFF"/>
        <w:insideV w:val="single" w:sz="18" w:space="0" w:color="FFFFFF"/>
      </w:tblBorders>
    </w:tblPr>
    <w:tblStylePr w:type="firstRow">
      <w:tblPr/>
      <w:tcPr>
        <w:tcBorders>
          <w:tl2br w:val="none" w:sz="0" w:space="0" w:color="auto"/>
          <w:tr2bl w:val="none" w:sz="0" w:space="0" w:color="auto"/>
        </w:tcBorders>
        <w:shd w:val="pct20" w:color="000000" w:fill="FFFFFF"/>
      </w:tcPr>
    </w:tblStylePr>
    <w:tblStylePr w:type="band1Horz">
      <w:tblPr/>
      <w:tcPr>
        <w:tcBorders>
          <w:tl2br w:val="none" w:sz="0" w:space="0" w:color="auto"/>
          <w:tr2bl w:val="none" w:sz="0" w:space="0" w:color="auto"/>
        </w:tcBorders>
        <w:shd w:val="pct5" w:color="000000" w:fill="FFFFFF"/>
      </w:tcPr>
    </w:tblStylePr>
    <w:tblStylePr w:type="band2Horz">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insideH w:val="single" w:sz="6" w:space="0" w:color="000000"/>
        <w:insideV w:val="single" w:sz="6" w:space="0" w:color="000000"/>
      </w:tblBorders>
    </w:tblPr>
    <w:tcPr>
      <w:shd w:val="clear" w:color="auto" w:fill="auto"/>
    </w:tcPr>
    <w:tblStylePr w:type="firstRow">
      <w:tblPr/>
      <w:tcPr>
        <w:tcBorders>
          <w:tl2br w:val="none" w:sz="0" w:space="0" w:color="auto"/>
          <w:tr2bl w:val="none" w:sz="0" w:space="0" w:color="auto"/>
        </w:tcBorders>
      </w:tcPr>
    </w:tblStylePr>
    <w:tblStylePr w:type="lastRow">
      <w:tblPr/>
      <w:tcPr>
        <w:tcBorders>
          <w:top w:val="single" w:sz="6" w:space="0" w:color="00000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tblPr/>
      <w:tcPr>
        <w:tcBorders>
          <w:top w:val="single" w:sz="6" w:space="0" w:color="000000"/>
          <w:tl2br w:val="none" w:sz="0" w:space="0" w:color="auto"/>
          <w:tr2bl w:val="none" w:sz="0" w:space="0" w:color="auto"/>
        </w:tcBorders>
        <w:shd w:val="pct30" w:color="FFFF00" w:fill="FFFFFF"/>
      </w:tcPr>
    </w:tblStylePr>
    <w:tblStylePr w:type="lastCol">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tcPr>
    </w:tblStylePr>
    <w:tblStylePr w:type="lastRow">
      <w:tblPr/>
      <w:tcPr>
        <w:tcBorders>
          <w:top w:val="single" w:sz="6" w:space="0" w:color="00000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tblPr/>
      <w:tcPr>
        <w:tcBorders>
          <w:top w:val="single" w:sz="6" w:space="0" w:color="00000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tblPr/>
      <w:tcPr>
        <w:tcBorders>
          <w:tl2br w:val="none" w:sz="0" w:space="0" w:color="auto"/>
          <w:tr2bl w:val="none" w:sz="0" w:space="0" w:color="auto"/>
        </w:tcBorders>
        <w:shd w:val="solid" w:color="000080" w:fill="FFFFFF"/>
      </w:tcPr>
    </w:tblStylePr>
    <w:tblStylePr w:type="lastRow">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style>
  <w:style w:type="table" w:styleId="TableGridLight">
    <w:name w:val="Grid Table Light"/>
    <w:basedOn w:val="TableNormal"/>
    <w:uiPriority w:val="40"/>
    <w:rsid w:val="00A111D1"/>
    <w:rPr>
      <w:rFonts w:ascii="Cambria" w:hAnsi="Cambria"/>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Borders>
        <w:top w:val="single" w:sz="12" w:space="0" w:color="008080"/>
        <w:left w:val="single" w:sz="6" w:space="0" w:color="008080"/>
        <w:bottom w:val="single" w:sz="12" w:space="0" w:color="008080"/>
        <w:right w:val="single" w:sz="6" w:space="0" w:color="008080"/>
      </w:tblBorders>
    </w:tblPr>
    <w:tblStylePr w:type="firstRow">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solid" w:color="C0C0C0" w:fill="FFFFFF"/>
      </w:tcPr>
    </w:tblStylePr>
    <w:tblStylePr w:type="band2Horz">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2"/>
      <w:tblBorders>
        <w:bottom w:val="single" w:sz="12" w:space="0" w:color="808080"/>
      </w:tblBorders>
    </w:tblPr>
    <w:tblStylePr w:type="firstRow">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0" w:color="00FF00" w:fill="FFFFFF"/>
      </w:tcPr>
    </w:tblStylePr>
    <w:tblStylePr w:type="band2Horz">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bottom w:val="single" w:sz="12" w:space="0" w:color="000000"/>
        <w:insideH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firstCol">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tblPr/>
      <w:tcPr>
        <w:tcBorders>
          <w:bottom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tblPr/>
      <w:tcPr>
        <w:tcBorders>
          <w:bottom w:val="single" w:sz="12" w:space="0" w:color="008000"/>
          <w:tl2br w:val="none" w:sz="0" w:space="0" w:color="auto"/>
          <w:tr2bl w:val="none" w:sz="0" w:space="0" w:color="auto"/>
        </w:tcBorders>
        <w:shd w:val="solid" w:color="C0C0C0" w:fill="FFFFFF"/>
      </w:tcPr>
    </w:tblStylePr>
    <w:tblStylePr w:type="lastRow">
      <w:tblPr/>
      <w:tcPr>
        <w:tcBorders>
          <w:top w:val="single" w:sz="12" w:space="0" w:color="00800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Horz">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tblPr/>
      <w:tcPr>
        <w:tcBorders>
          <w:bottom w:val="single" w:sz="6" w:space="0" w:color="000000"/>
          <w:tl2br w:val="none" w:sz="0" w:space="0" w:color="auto"/>
          <w:tr2bl w:val="none" w:sz="0" w:space="0" w:color="auto"/>
        </w:tcBorders>
        <w:shd w:val="solid" w:color="FFFF00" w:fill="FFFFFF"/>
      </w:tcPr>
    </w:tblStylePr>
    <w:tblStylePr w:type="lastRow">
      <w:tblPr/>
      <w:tcPr>
        <w:tcBorders>
          <w:top w:val="single" w:sz="6" w:space="0" w:color="00000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Horz">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6"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6" w:space="0" w:color="000000"/>
          <w:tl2br w:val="none" w:sz="0" w:space="0" w:color="auto"/>
          <w:tr2bl w:val="none" w:sz="0" w:space="0" w:color="auto"/>
        </w:tcBorders>
      </w:tcPr>
    </w:tblStylePr>
    <w:tblStylePr w:type="neCell">
      <w:tblPr/>
      <w:tcPr>
        <w:tcBorders>
          <w:left w:val="none" w:sz="0" w:space="0" w:color="auto"/>
          <w:tl2br w:val="none" w:sz="0" w:space="0" w:color="auto"/>
          <w:tr2bl w:val="none" w:sz="0" w:space="0" w:color="auto"/>
        </w:tcBorders>
      </w:tcPr>
    </w:tblStylePr>
    <w:tblStylePr w:type="swCell">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rPr>
      <w:rFonts w:ascii="Cambria" w:hAnsi="Cambria"/>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rPr>
      <w:rFonts w:ascii="Cambria" w:hAnsi="Cambria"/>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rPr>
      <w:rFonts w:ascii="Cambria" w:hAnsi="Cambria"/>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Fett1">
    <w:name w:val="Fett1"/>
    <w:qFormat/>
    <w:rsid w:val="0066300C"/>
    <w:rPr>
      <w:rFonts w:ascii="Arial" w:eastAsia="Arial" w:hAnsi="Arial" w:cs="Arial"/>
      <w:b/>
      <w:bCs/>
      <w:sz w:val="20"/>
      <w:szCs w:val="20"/>
    </w:rPr>
  </w:style>
  <w:style w:type="paragraph" w:customStyle="1" w:styleId="font-claude-response-body">
    <w:name w:val="font-claude-response-body"/>
    <w:basedOn w:val="Normal"/>
    <w:rsid w:val="0066300C"/>
    <w:pPr>
      <w:tabs>
        <w:tab w:val="clear" w:pos="567"/>
        <w:tab w:val="clear" w:pos="1134"/>
        <w:tab w:val="clear" w:pos="1701"/>
        <w:tab w:val="clear" w:pos="2268"/>
      </w:tabs>
      <w:spacing w:before="100" w:beforeAutospacing="1" w:after="100" w:afterAutospacing="1"/>
      <w:jc w:val="left"/>
    </w:pPr>
    <w:rPr>
      <w:rFonts w:eastAsia="Times New Roman"/>
      <w:sz w:val="24"/>
      <w:szCs w:val="24"/>
    </w:rPr>
  </w:style>
  <w:style w:type="paragraph" w:customStyle="1" w:styleId="whitespace-normal">
    <w:name w:val="whitespace-normal"/>
    <w:basedOn w:val="Normal"/>
    <w:rsid w:val="0066300C"/>
    <w:pPr>
      <w:tabs>
        <w:tab w:val="clear" w:pos="567"/>
        <w:tab w:val="clear" w:pos="1134"/>
        <w:tab w:val="clear" w:pos="1701"/>
        <w:tab w:val="clear" w:pos="2268"/>
      </w:tabs>
      <w:spacing w:before="100" w:beforeAutospacing="1" w:after="100" w:afterAutospacing="1"/>
      <w:jc w:val="left"/>
    </w:pPr>
    <w:rPr>
      <w:rFonts w:eastAsia="Times New Roman"/>
      <w:sz w:val="24"/>
      <w:szCs w:val="24"/>
    </w:rPr>
  </w:style>
  <w:style w:type="paragraph" w:styleId="CommentText">
    <w:name w:val="annotation text"/>
    <w:basedOn w:val="Normal"/>
    <w:link w:val="CommentTextChar1"/>
    <w:uiPriority w:val="99"/>
    <w:unhideWhenUsed/>
    <w:rPr>
      <w:sz w:val="20"/>
      <w:szCs w:val="20"/>
    </w:rPr>
  </w:style>
  <w:style w:type="character" w:customStyle="1" w:styleId="CommentTextChar1">
    <w:name w:val="Comment Text Char1"/>
    <w:basedOn w:val="DefaultParagraphFont"/>
    <w:link w:val="CommentText"/>
    <w:uiPriority w:val="99"/>
    <w:rPr>
      <w:rFonts w:ascii="Times New Roman" w:eastAsia="SimSun" w:hAnsi="Times New Roman" w:cs="Times New Roman"/>
      <w:sz w:val="20"/>
      <w:szCs w:val="20"/>
    </w:rPr>
  </w:style>
  <w:style w:type="character" w:styleId="CommentReference">
    <w:name w:val="annotation reference"/>
    <w:basedOn w:val="DefaultParagraphFont"/>
    <w:uiPriority w:val="99"/>
    <w:semiHidden/>
    <w:unhideWhenUsed/>
    <w:rPr>
      <w:sz w:val="16"/>
      <w:szCs w:val="16"/>
    </w:rPr>
  </w:style>
  <w:style w:type="paragraph" w:styleId="CommentSubject">
    <w:name w:val="annotation subject"/>
    <w:basedOn w:val="CommentText"/>
    <w:next w:val="CommentText"/>
    <w:link w:val="CommentSubjectChar1"/>
    <w:uiPriority w:val="99"/>
    <w:semiHidden/>
    <w:unhideWhenUsed/>
    <w:rsid w:val="003031BE"/>
    <w:rPr>
      <w:b/>
      <w:bCs/>
    </w:rPr>
  </w:style>
  <w:style w:type="character" w:customStyle="1" w:styleId="CommentSubjectChar1">
    <w:name w:val="Comment Subject Char1"/>
    <w:basedOn w:val="CommentTextChar1"/>
    <w:link w:val="CommentSubject"/>
    <w:uiPriority w:val="99"/>
    <w:semiHidden/>
    <w:rsid w:val="003031BE"/>
    <w:rPr>
      <w:rFonts w:ascii="Times New Roman" w:eastAsia="SimSun" w:hAnsi="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ecisions/cop/?m=cop-16"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s://www.cbd.int/decisions/cop/?m=cop-16"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cop/?m=cop-16" TargetMode="External"/><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yperlink" Target="https://mptf.undp.org/sites/default/files/documents/2025-04/tor_cali_fund.pdf"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header" Target="header2.xml"/><Relationship Id="rId28"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hyperlink" Target="https://www.cbd.int/decisions/cop/?m=cop-16"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eader" Target="header1.xml"/><Relationship Id="rId27" Type="http://schemas.openxmlformats.org/officeDocument/2006/relationships/glossaryDocument" Target="glossary/document.xml"/></Relationships>
</file>

<file path=word/_rels/footnotes.xml.rels><?xml version="1.0" encoding="UTF-8" standalone="yes"?>
<Relationships xmlns="http://schemas.openxmlformats.org/package/2006/relationships"><Relationship Id="rId2" Type="http://schemas.openxmlformats.org/officeDocument/2006/relationships/hyperlink" Target="https://mptf.undp.org/sites/default/files/documents/2025-04/tor_cali_fund.pdf" TargetMode="External"/><Relationship Id="rId1" Type="http://schemas.openxmlformats.org/officeDocument/2006/relationships/hyperlink" Target="https://www.cbd.int/decisions/cop/?m=cop-16"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EDD7F33A1744F7193AA0FF04826916A"/>
        <w:category>
          <w:name w:val="General"/>
          <w:gallery w:val="placeholder"/>
        </w:category>
        <w:types>
          <w:type w:val="bbPlcHdr"/>
        </w:types>
        <w:behaviors>
          <w:behavior w:val="content"/>
        </w:behaviors>
        <w:guid w:val="{A09D39F3-D3B2-447A-B32D-EFAA44EAE806}"/>
      </w:docPartPr>
      <w:docPartBody>
        <w:p w:rsidR="00D30B1C" w:rsidRDefault="00ED23AA">
          <w:pPr>
            <w:pStyle w:val="AEDD7F33A1744F7193AA0FF04826916A"/>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67E80"/>
    <w:rsid w:val="00037A1D"/>
    <w:rsid w:val="00060E98"/>
    <w:rsid w:val="00087116"/>
    <w:rsid w:val="00087856"/>
    <w:rsid w:val="00096EBE"/>
    <w:rsid w:val="000D290C"/>
    <w:rsid w:val="000E7C13"/>
    <w:rsid w:val="001161CF"/>
    <w:rsid w:val="00121228"/>
    <w:rsid w:val="0012638F"/>
    <w:rsid w:val="00134162"/>
    <w:rsid w:val="001357F1"/>
    <w:rsid w:val="001468F3"/>
    <w:rsid w:val="00151C0F"/>
    <w:rsid w:val="001771D9"/>
    <w:rsid w:val="001A11D4"/>
    <w:rsid w:val="001A767C"/>
    <w:rsid w:val="001B7F8C"/>
    <w:rsid w:val="001C202E"/>
    <w:rsid w:val="001E4254"/>
    <w:rsid w:val="001F49A2"/>
    <w:rsid w:val="002039C3"/>
    <w:rsid w:val="002700E9"/>
    <w:rsid w:val="002A267C"/>
    <w:rsid w:val="002D22E6"/>
    <w:rsid w:val="0031177F"/>
    <w:rsid w:val="00341F6F"/>
    <w:rsid w:val="0034223B"/>
    <w:rsid w:val="00411092"/>
    <w:rsid w:val="00413A97"/>
    <w:rsid w:val="00453A2A"/>
    <w:rsid w:val="0045497F"/>
    <w:rsid w:val="00490597"/>
    <w:rsid w:val="004C3A34"/>
    <w:rsid w:val="004F02B6"/>
    <w:rsid w:val="004F31F2"/>
    <w:rsid w:val="004F5B4A"/>
    <w:rsid w:val="00525ECA"/>
    <w:rsid w:val="005366CD"/>
    <w:rsid w:val="00572239"/>
    <w:rsid w:val="00591207"/>
    <w:rsid w:val="0061038C"/>
    <w:rsid w:val="006138F2"/>
    <w:rsid w:val="00640E36"/>
    <w:rsid w:val="00643B05"/>
    <w:rsid w:val="00667107"/>
    <w:rsid w:val="0067308F"/>
    <w:rsid w:val="006C0072"/>
    <w:rsid w:val="006F1396"/>
    <w:rsid w:val="007121DF"/>
    <w:rsid w:val="00727E86"/>
    <w:rsid w:val="00763995"/>
    <w:rsid w:val="00781DA8"/>
    <w:rsid w:val="007C3C86"/>
    <w:rsid w:val="007E63CE"/>
    <w:rsid w:val="00817F73"/>
    <w:rsid w:val="0083488A"/>
    <w:rsid w:val="00867E80"/>
    <w:rsid w:val="00970E06"/>
    <w:rsid w:val="009A29C8"/>
    <w:rsid w:val="009B501C"/>
    <w:rsid w:val="009B517E"/>
    <w:rsid w:val="009E74F3"/>
    <w:rsid w:val="009F683E"/>
    <w:rsid w:val="00A80891"/>
    <w:rsid w:val="00AF04A9"/>
    <w:rsid w:val="00AF52BC"/>
    <w:rsid w:val="00B04AFC"/>
    <w:rsid w:val="00B3272C"/>
    <w:rsid w:val="00B36EB9"/>
    <w:rsid w:val="00B46E30"/>
    <w:rsid w:val="00B654DD"/>
    <w:rsid w:val="00B815AB"/>
    <w:rsid w:val="00B93C59"/>
    <w:rsid w:val="00BA211D"/>
    <w:rsid w:val="00BA2E8D"/>
    <w:rsid w:val="00BA7D82"/>
    <w:rsid w:val="00BD08E6"/>
    <w:rsid w:val="00BD3FFD"/>
    <w:rsid w:val="00BE19E6"/>
    <w:rsid w:val="00BF44D1"/>
    <w:rsid w:val="00BF5766"/>
    <w:rsid w:val="00C07D84"/>
    <w:rsid w:val="00C27C1F"/>
    <w:rsid w:val="00C93D99"/>
    <w:rsid w:val="00CB5363"/>
    <w:rsid w:val="00CE2728"/>
    <w:rsid w:val="00CE28BB"/>
    <w:rsid w:val="00D223BE"/>
    <w:rsid w:val="00D22A4C"/>
    <w:rsid w:val="00D30B1C"/>
    <w:rsid w:val="00D36F80"/>
    <w:rsid w:val="00D44000"/>
    <w:rsid w:val="00D936AB"/>
    <w:rsid w:val="00D955E4"/>
    <w:rsid w:val="00DE2446"/>
    <w:rsid w:val="00E27AD3"/>
    <w:rsid w:val="00E300E1"/>
    <w:rsid w:val="00E3592D"/>
    <w:rsid w:val="00E35A64"/>
    <w:rsid w:val="00E63C42"/>
    <w:rsid w:val="00E64AC5"/>
    <w:rsid w:val="00EA41F7"/>
    <w:rsid w:val="00EC13F6"/>
    <w:rsid w:val="00EC79E5"/>
    <w:rsid w:val="00ED23AA"/>
    <w:rsid w:val="00EF493A"/>
    <w:rsid w:val="00F24A76"/>
    <w:rsid w:val="00F430BE"/>
    <w:rsid w:val="00F51C3F"/>
    <w:rsid w:val="00F62B87"/>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AEDD7F33A1744F7193AA0FF04826916A">
    <w:name w:val="AEDD7F33A1744F7193AA0FF04826916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c89cf9d1-532e-4c94-875d-12e9041bbcb0" xsi:nil="true"/>
    <lcf76f155ced4ddcb4097134ff3c332f xmlns="292e8265-61e8-4476-9c6d-719af089d244">
      <Terms xmlns="http://schemas.microsoft.com/office/infopath/2007/PartnerControls"/>
    </lcf76f155ced4ddcb4097134ff3c332f>
  </documentManagement>
</p:properti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CB469FF-AA73-4F73-9977-F26F508ED1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2e8265-61e8-4476-9c6d-719af089d244"/>
    <ds:schemaRef ds:uri="c89cf9d1-532e-4c94-875d-12e9041bbc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65527B9-74CE-4A3F-A903-EF97CAA4C428}">
  <ds:schemaRefs>
    <ds:schemaRef ds:uri="http://schemas.microsoft.com/sharepoint/v3/contenttype/forms"/>
  </ds:schemaRefs>
</ds:datastoreItem>
</file>

<file path=customXml/itemProps4.xml><?xml version="1.0" encoding="utf-8"?>
<ds:datastoreItem xmlns:ds="http://schemas.openxmlformats.org/officeDocument/2006/customXml" ds:itemID="{DAA0008C-1F38-47FA-8EEF-1D01D4AAB42F}">
  <ds:schemaRefs>
    <ds:schemaRef ds:uri="http://schemas.microsoft.com/office/2006/metadata/properties"/>
    <ds:schemaRef ds:uri="http://schemas.microsoft.com/office/infopath/2007/PartnerControls"/>
    <ds:schemaRef ds:uri="c89cf9d1-532e-4c94-875d-12e9041bbcb0"/>
    <ds:schemaRef ds:uri="292e8265-61e8-4476-9c6d-719af089d244"/>
  </ds:schemaRefs>
</ds:datastoreItem>
</file>

<file path=customXml/itemProps5.xml><?xml version="1.0" encoding="utf-8"?>
<ds:datastoreItem xmlns:ds="http://schemas.openxmlformats.org/officeDocument/2006/customXml" ds:itemID="{325C2287-F812-43B6-9DAC-DD6A645C6BAA}">
  <ds:schemaRefs>
    <ds:schemaRef ds:uri="http://schemas.openxmlformats.org/officeDocument/2006/bibliography"/>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 id="{c541a3c6-520b-49ce-8220-2228ac7c3626}" enabled="0" method="" siteId="{c541a3c6-520b-49ce-8220-2228ac7c3626}" removed="1"/>
</clbl:labelList>
</file>

<file path=docProps/app.xml><?xml version="1.0" encoding="utf-8"?>
<Properties xmlns="http://schemas.openxmlformats.org/officeDocument/2006/extended-properties" xmlns:vt="http://schemas.openxmlformats.org/officeDocument/2006/docPropsVTypes">
  <Template>Normal.dotm</Template>
  <TotalTime>18</TotalTime>
  <Pages>14</Pages>
  <Words>5350</Words>
  <Characters>30500</Characters>
  <Application>Microsoft Office Word</Application>
  <DocSecurity>0</DocSecurity>
  <Lines>254</Lines>
  <Paragraphs>71</Paragraphs>
  <ScaleCrop>false</ScaleCrop>
  <HeadingPairs>
    <vt:vector size="2" baseType="variant">
      <vt:variant>
        <vt:lpstr>Title</vt:lpstr>
      </vt:variant>
      <vt:variant>
        <vt:i4>1</vt:i4>
      </vt:variant>
    </vt:vector>
  </HeadingPairs>
  <TitlesOfParts>
    <vt:vector size="1" baseType="lpstr">
      <vt:lpstr>Review methodology of effectiveness of the Multilateral Mechanism for the Fair and Equitable Sharing of Benefits from the Use of Digital Sequence Information on Genetic Resources, including the Cali Fund</vt:lpstr>
    </vt:vector>
  </TitlesOfParts>
  <Company/>
  <LinksUpToDate>false</LinksUpToDate>
  <CharactersWithSpaces>35779</CharactersWithSpaces>
  <SharedDoc>false</SharedDoc>
  <HLinks>
    <vt:vector size="54" baseType="variant">
      <vt:variant>
        <vt:i4>7209057</vt:i4>
      </vt:variant>
      <vt:variant>
        <vt:i4>18</vt:i4>
      </vt:variant>
      <vt:variant>
        <vt:i4>0</vt:i4>
      </vt:variant>
      <vt:variant>
        <vt:i4>5</vt:i4>
      </vt:variant>
      <vt:variant>
        <vt:lpwstr>https://www.cbd.int/decisions/cop/?m=cop-16</vt:lpwstr>
      </vt:variant>
      <vt:variant>
        <vt:lpwstr/>
      </vt:variant>
      <vt:variant>
        <vt:i4>6684726</vt:i4>
      </vt:variant>
      <vt:variant>
        <vt:i4>15</vt:i4>
      </vt:variant>
      <vt:variant>
        <vt:i4>0</vt:i4>
      </vt:variant>
      <vt:variant>
        <vt:i4>5</vt:i4>
      </vt:variant>
      <vt:variant>
        <vt:lpwstr>https://mptf.undp.org/sites/default/files/documents/2025-04/tor_cali_fund.pdf</vt:lpwstr>
      </vt:variant>
      <vt:variant>
        <vt:lpwstr/>
      </vt:variant>
      <vt:variant>
        <vt:i4>7209057</vt:i4>
      </vt:variant>
      <vt:variant>
        <vt:i4>12</vt:i4>
      </vt:variant>
      <vt:variant>
        <vt:i4>0</vt:i4>
      </vt:variant>
      <vt:variant>
        <vt:i4>5</vt:i4>
      </vt:variant>
      <vt:variant>
        <vt:lpwstr>https://www.cbd.int/decisions/cop/?m=cop-16</vt:lpwstr>
      </vt:variant>
      <vt:variant>
        <vt:lpwstr/>
      </vt:variant>
      <vt:variant>
        <vt:i4>7209057</vt:i4>
      </vt:variant>
      <vt:variant>
        <vt:i4>9</vt:i4>
      </vt:variant>
      <vt:variant>
        <vt:i4>0</vt:i4>
      </vt:variant>
      <vt:variant>
        <vt:i4>5</vt:i4>
      </vt:variant>
      <vt:variant>
        <vt:lpwstr>https://www.cbd.int/decisions/cop/?m=cop-16</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7209057</vt:i4>
      </vt:variant>
      <vt:variant>
        <vt:i4>0</vt:i4>
      </vt:variant>
      <vt:variant>
        <vt:i4>0</vt:i4>
      </vt:variant>
      <vt:variant>
        <vt:i4>5</vt:i4>
      </vt:variant>
      <vt:variant>
        <vt:lpwstr>https://www.cbd.int/decisions/cop/?m=cop-16</vt:lpwstr>
      </vt:variant>
      <vt:variant>
        <vt:lpwstr/>
      </vt:variant>
      <vt:variant>
        <vt:i4>6684726</vt:i4>
      </vt:variant>
      <vt:variant>
        <vt:i4>3</vt:i4>
      </vt:variant>
      <vt:variant>
        <vt:i4>0</vt:i4>
      </vt:variant>
      <vt:variant>
        <vt:i4>5</vt:i4>
      </vt:variant>
      <vt:variant>
        <vt:lpwstr>https://mptf.undp.org/sites/default/files/documents/2025-04/tor_cali_fund.pdf</vt:lpwstr>
      </vt:variant>
      <vt:variant>
        <vt:lpwstr/>
      </vt:variant>
      <vt:variant>
        <vt:i4>5111815</vt:i4>
      </vt:variant>
      <vt:variant>
        <vt:i4>0</vt:i4>
      </vt:variant>
      <vt:variant>
        <vt:i4>0</vt:i4>
      </vt:variant>
      <vt:variant>
        <vt:i4>5</vt:i4>
      </vt:variant>
      <vt:variant>
        <vt:lpwstr>https://www.cbd.int/documents/CBD/SBI/7/1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Méthode d’examen de l’efficacité du mécanisme multilatéral pour le partage juste et équitable des avantages découlant de l’utilisation de l’information de séquençage numérique sur les ressources génétiques, y compris du Fonds de Cali</dc:title>
  <dc:subject/>
  <dc:creator>KB</dc:creator>
  <cp:keywords/>
  <cp:lastModifiedBy>Veronique Lefebvre</cp:lastModifiedBy>
  <cp:revision>11</cp:revision>
  <dcterms:created xsi:type="dcterms:W3CDTF">2026-06-29T13:00:00Z</dcterms:created>
  <dcterms:modified xsi:type="dcterms:W3CDTF">2026-06-29T16:02:00Z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NoSymbol">
    <vt:lpwstr>1</vt:lpwstr>
  </property>
  <property fmtid="{D5CDD505-2E9C-101B-9397-08002B2CF9AE}" pid="3" name="CBD-Distr">
    <vt:lpwstr>Distr</vt:lpwstr>
  </property>
  <property fmtid="{D5CDD505-2E9C-101B-9397-08002B2CF9AE}" pid="4" name="MediaServiceImageTags">
    <vt:lpwstr/>
  </property>
  <property fmtid="{D5CDD505-2E9C-101B-9397-08002B2CF9AE}" pid="5" name="ContentTypeId">
    <vt:lpwstr>0x0101007A328EB00E67F346B6174BE96D327B2B</vt:lpwstr>
  </property>
  <property fmtid="{D5CDD505-2E9C-101B-9397-08002B2CF9AE}" pid="6" name="CBD-LangDistr">
    <vt:lpwstr/>
  </property>
  <property fmtid="{D5CDD505-2E9C-101B-9397-08002B2CF9AE}" pid="7" name="CBD-Category">
    <vt:lpwstr>CBD</vt:lpwstr>
  </property>
  <property fmtid="{D5CDD505-2E9C-101B-9397-08002B2CF9AE}" pid="8" name="CBD-Language">
    <vt:lpwstr>EN</vt:lpwstr>
  </property>
  <property fmtid="{D5CDD505-2E9C-101B-9397-08002B2CF9AE}" pid="9" name="CBD-Generator">
    <vt:lpwstr>0</vt:lpwstr>
  </property>
</Properties>
</file>