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B671F2" w14:paraId="360C2383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210BB20A" w14:textId="77777777" w:rsidR="008A1499" w:rsidRPr="00B671F2" w:rsidRDefault="008A1499" w:rsidP="008A1499">
            <w:pPr>
              <w:pStyle w:val="AASmallLogo"/>
            </w:pPr>
            <w:r w:rsidRPr="00B671F2">
              <w:rPr>
                <w:noProof/>
              </w:rPr>
              <w:drawing>
                <wp:inline distT="0" distB="0" distL="0" distR="0" wp14:anchorId="48248249" wp14:editId="3BA6F4C6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71F2">
              <w:t xml:space="preserve"> </w:t>
            </w:r>
          </w:p>
          <w:p w14:paraId="58B9EBB8" w14:textId="77777777" w:rsidR="008A1499" w:rsidRPr="00B671F2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6F94D39F" w14:textId="77777777" w:rsidR="008A1499" w:rsidRPr="00B671F2" w:rsidRDefault="008A1499" w:rsidP="008A1499">
            <w:pPr>
              <w:pStyle w:val="AASmallLogo"/>
            </w:pPr>
            <w:r w:rsidRPr="00B671F2">
              <w:rPr>
                <w:noProof/>
              </w:rPr>
              <w:drawing>
                <wp:inline distT="0" distB="0" distL="0" distR="0" wp14:anchorId="0F0929FF" wp14:editId="6D9CDBD9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71F2">
              <w:t xml:space="preserve"> </w:t>
            </w:r>
          </w:p>
          <w:p w14:paraId="3B877C8A" w14:textId="77777777" w:rsidR="008A1499" w:rsidRPr="00B671F2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57C184AF" w14:textId="0C2EFF8B" w:rsidR="008A1499" w:rsidRPr="00B671F2" w:rsidRDefault="008A1499" w:rsidP="006725A3">
            <w:pPr>
              <w:pStyle w:val="ABSymbol"/>
            </w:pPr>
            <w:r w:rsidRPr="006F43CD">
              <w:rPr>
                <w:sz w:val="40"/>
              </w:rPr>
              <w:t>CBD</w:t>
            </w:r>
            <w:r w:rsidRPr="006F43CD">
              <w:t>/</w:t>
            </w:r>
            <w:r w:rsidR="002D30C8" w:rsidRPr="006F43CD">
              <w:t>NBSAP/OM/2025/</w:t>
            </w:r>
            <w:r w:rsidR="00262D09">
              <w:t>4</w:t>
            </w:r>
            <w:r w:rsidR="002D30C8" w:rsidRPr="006F43CD">
              <w:t>/</w:t>
            </w:r>
            <w:r w:rsidR="0068518E">
              <w:t>2</w:t>
            </w:r>
          </w:p>
        </w:tc>
      </w:tr>
    </w:tbl>
    <w:p w14:paraId="0ABB2EB0" w14:textId="77777777" w:rsidR="008A1499" w:rsidRPr="00B671F2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B671F2" w14:paraId="2BCB7C47" w14:textId="77777777" w:rsidTr="008A1499">
        <w:trPr>
          <w:trHeight w:val="1814"/>
        </w:trPr>
        <w:tc>
          <w:tcPr>
            <w:tcW w:w="7370" w:type="dxa"/>
          </w:tcPr>
          <w:p w14:paraId="49FABE19" w14:textId="77777777" w:rsidR="008A1499" w:rsidRPr="00B671F2" w:rsidRDefault="008A1499" w:rsidP="008A1499">
            <w:pPr>
              <w:pStyle w:val="ACLargeLogo"/>
            </w:pPr>
            <w:r w:rsidRPr="00B671F2">
              <w:rPr>
                <w:noProof/>
              </w:rPr>
              <w:drawing>
                <wp:inline distT="0" distB="0" distL="0" distR="0" wp14:anchorId="35AB0739" wp14:editId="7D40E50D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71F2">
              <w:t xml:space="preserve"> </w:t>
            </w:r>
          </w:p>
          <w:p w14:paraId="335BACB5" w14:textId="77777777" w:rsidR="008A1499" w:rsidRPr="00B671F2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5EFD7D9C" w14:textId="77777777" w:rsidR="008A1499" w:rsidRPr="00B671F2" w:rsidRDefault="008A1499" w:rsidP="008A1499">
            <w:pPr>
              <w:pStyle w:val="AEDistrNormal"/>
            </w:pPr>
            <w:r w:rsidRPr="00B671F2">
              <w:t xml:space="preserve">Distr.: General </w:t>
            </w:r>
          </w:p>
          <w:p w14:paraId="3DC8AC0E" w14:textId="019E1C25" w:rsidR="008A1499" w:rsidRPr="00B671F2" w:rsidRDefault="00F3759C" w:rsidP="008A1499">
            <w:pPr>
              <w:pStyle w:val="AEDistrNormal"/>
            </w:pPr>
            <w:r>
              <w:t xml:space="preserve">21 November </w:t>
            </w:r>
            <w:r w:rsidR="004F783E" w:rsidRPr="00B671F2">
              <w:t>2025</w:t>
            </w:r>
          </w:p>
          <w:p w14:paraId="567D5B84" w14:textId="53AE9F74" w:rsidR="008A1499" w:rsidRPr="00B671F2" w:rsidRDefault="008A1499" w:rsidP="008A1499">
            <w:pPr>
              <w:pStyle w:val="AEDistrNormal6pt"/>
            </w:pPr>
            <w:r w:rsidRPr="00B671F2">
              <w:t xml:space="preserve">English </w:t>
            </w:r>
            <w:r w:rsidR="004F783E" w:rsidRPr="00B671F2">
              <w:t>only</w:t>
            </w:r>
          </w:p>
          <w:p w14:paraId="222CCD44" w14:textId="77777777" w:rsidR="008A1499" w:rsidRPr="00B671F2" w:rsidRDefault="008A1499" w:rsidP="008A1499">
            <w:pPr>
              <w:pStyle w:val="AEDistrNormal6pt"/>
            </w:pPr>
          </w:p>
        </w:tc>
      </w:tr>
    </w:tbl>
    <w:p w14:paraId="386B69B7" w14:textId="77777777" w:rsidR="008A1499" w:rsidRPr="00B671F2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B671F2" w14:paraId="736C1E57" w14:textId="77777777" w:rsidTr="008A1499">
        <w:trPr>
          <w:trHeight w:val="57"/>
        </w:trPr>
        <w:tc>
          <w:tcPr>
            <w:tcW w:w="6094" w:type="dxa"/>
          </w:tcPr>
          <w:p w14:paraId="708D09D2" w14:textId="47440776" w:rsidR="00497FD7" w:rsidRPr="00B671F2" w:rsidRDefault="007F449A" w:rsidP="00497FD7">
            <w:pPr>
              <w:pStyle w:val="AFCorN12Bold"/>
            </w:pPr>
            <w:r>
              <w:t xml:space="preserve">Regional </w:t>
            </w:r>
            <w:r w:rsidR="00497FD7" w:rsidRPr="00B671F2">
              <w:t xml:space="preserve">dialogue for </w:t>
            </w:r>
            <w:r>
              <w:t>East and South Asia</w:t>
            </w:r>
            <w:r w:rsidR="00497FD7" w:rsidRPr="00B671F2">
              <w:t xml:space="preserve"> </w:t>
            </w:r>
            <w:r w:rsidR="00CE0FF2">
              <w:br/>
            </w:r>
            <w:r w:rsidR="00497FD7" w:rsidRPr="00B671F2">
              <w:t xml:space="preserve">on biodiversity monitoring and reporting </w:t>
            </w:r>
          </w:p>
          <w:p w14:paraId="45EE01EA" w14:textId="5AC8999B" w:rsidR="008A1499" w:rsidRPr="00B671F2" w:rsidRDefault="007F449A" w:rsidP="00F65C5C">
            <w:pPr>
              <w:pStyle w:val="AFCorNNormal"/>
              <w:spacing w:after="120"/>
            </w:pPr>
            <w:r>
              <w:t>Bangkok</w:t>
            </w:r>
            <w:r w:rsidR="00497FD7" w:rsidRPr="00B671F2">
              <w:t xml:space="preserve">, </w:t>
            </w:r>
            <w:r w:rsidR="004D2FF0">
              <w:t>9</w:t>
            </w:r>
            <w:r w:rsidR="00D37195">
              <w:t xml:space="preserve"> and </w:t>
            </w:r>
            <w:r w:rsidR="004D2FF0">
              <w:t>10</w:t>
            </w:r>
            <w:r>
              <w:t xml:space="preserve"> October</w:t>
            </w:r>
            <w:r w:rsidR="00497FD7" w:rsidRPr="00B671F2">
              <w:t xml:space="preserve"> 2025 </w:t>
            </w:r>
          </w:p>
        </w:tc>
        <w:tc>
          <w:tcPr>
            <w:tcW w:w="4388" w:type="dxa"/>
          </w:tcPr>
          <w:p w14:paraId="56CC3723" w14:textId="77777777" w:rsidR="008A1499" w:rsidRPr="00B671F2" w:rsidRDefault="008A1499" w:rsidP="008A1499">
            <w:pPr>
              <w:pStyle w:val="CBDNormal"/>
              <w:jc w:val="left"/>
            </w:pPr>
          </w:p>
        </w:tc>
      </w:tr>
    </w:tbl>
    <w:p w14:paraId="24AD4DC6" w14:textId="2CC3E5C9" w:rsidR="00F6586C" w:rsidRPr="00B671F2" w:rsidRDefault="003B66F4" w:rsidP="003B66F4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0FE92AC0636C4DCD8EACAEC18F161A45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Pr="003B66F4">
            <w:t>Report of the</w:t>
          </w:r>
          <w:r w:rsidRPr="003B66F4">
            <w:t xml:space="preserve"> </w:t>
          </w:r>
          <w:r>
            <w:t>r</w:t>
          </w:r>
          <w:r w:rsidRPr="003B66F4">
            <w:t xml:space="preserve">egional dialogue for East and South Asia on biodiversity monitoring and reporting </w:t>
          </w:r>
        </w:sdtContent>
      </w:sdt>
    </w:p>
    <w:p w14:paraId="278D6A51" w14:textId="2E7A1BE1" w:rsidR="00C9161D" w:rsidRPr="00B671F2" w:rsidRDefault="00A97154" w:rsidP="00A111D1">
      <w:pPr>
        <w:pStyle w:val="CBDH1"/>
      </w:pPr>
      <w:r w:rsidRPr="00B671F2">
        <w:tab/>
      </w:r>
      <w:r w:rsidR="00596B16" w:rsidRPr="00B671F2">
        <w:t>Introduction</w:t>
      </w:r>
    </w:p>
    <w:p w14:paraId="57350FA7" w14:textId="53CB5C22" w:rsidR="002A727C" w:rsidRPr="001E7714" w:rsidRDefault="0036360B" w:rsidP="002A727C">
      <w:pPr>
        <w:pStyle w:val="CBDNormalNumber"/>
      </w:pPr>
      <w:r>
        <w:t xml:space="preserve">In </w:t>
      </w:r>
      <w:r w:rsidR="0019698A" w:rsidRPr="001E7714">
        <w:t xml:space="preserve">subparagraph 24 (e) of decision </w:t>
      </w:r>
      <w:hyperlink r:id="rId15" w:history="1">
        <w:r w:rsidR="0019698A" w:rsidRPr="001E7714">
          <w:rPr>
            <w:rStyle w:val="Hyperlink"/>
          </w:rPr>
          <w:t>16/32</w:t>
        </w:r>
      </w:hyperlink>
      <w:r>
        <w:t xml:space="preserve">, </w:t>
      </w:r>
      <w:r w:rsidRPr="001E7714">
        <w:t xml:space="preserve">the Conference of the Parties </w:t>
      </w:r>
      <w:r w:rsidR="0019698A">
        <w:t>to the Convention on Biological Diversity</w:t>
      </w:r>
      <w:r w:rsidR="0019698A" w:rsidRPr="001E7714">
        <w:t xml:space="preserve"> </w:t>
      </w:r>
      <w:r w:rsidR="002A727C" w:rsidRPr="001E7714">
        <w:t>requested the Executive Secretary</w:t>
      </w:r>
      <w:r w:rsidR="002A727C">
        <w:t xml:space="preserve"> of the Convention</w:t>
      </w:r>
      <w:r w:rsidR="002A727C" w:rsidRPr="001E7714">
        <w:t xml:space="preserve">, subject to the availability of resources, to convene, under the guidance of the Bureau of the Conference of the Parties, subregional and/or regional dialogues, taking into account the experiences and lessons learned from the previous dialogues. </w:t>
      </w:r>
      <w:r w:rsidR="00137C21">
        <w:t xml:space="preserve">Pursuant to that decision, </w:t>
      </w:r>
      <w:r w:rsidR="00BC21EA">
        <w:t xml:space="preserve">a </w:t>
      </w:r>
      <w:r w:rsidR="00BC21EA" w:rsidRPr="001E7714">
        <w:t xml:space="preserve">regional dialogue for </w:t>
      </w:r>
      <w:r w:rsidR="00BC21EA">
        <w:t>East and South Asia</w:t>
      </w:r>
      <w:r w:rsidR="00BC21EA" w:rsidRPr="001E7714">
        <w:t xml:space="preserve"> on biodiversity monitoring and reporting was held in </w:t>
      </w:r>
      <w:r w:rsidR="00BC21EA">
        <w:t>Bangkok</w:t>
      </w:r>
      <w:r w:rsidR="00BC21EA" w:rsidRPr="001E7714">
        <w:t xml:space="preserve"> </w:t>
      </w:r>
      <w:r w:rsidR="00BC21EA">
        <w:t>on</w:t>
      </w:r>
      <w:r w:rsidR="00BC21EA" w:rsidRPr="001E7714">
        <w:t xml:space="preserve"> 9 </w:t>
      </w:r>
      <w:r w:rsidR="00BC21EA">
        <w:t>and</w:t>
      </w:r>
      <w:r w:rsidR="00BC21EA" w:rsidRPr="001E7714">
        <w:t xml:space="preserve"> </w:t>
      </w:r>
      <w:r w:rsidR="00BC21EA">
        <w:t>1</w:t>
      </w:r>
      <w:r w:rsidR="00BC21EA" w:rsidRPr="001E7714">
        <w:t xml:space="preserve">0 </w:t>
      </w:r>
      <w:r w:rsidR="00BC21EA">
        <w:t>October</w:t>
      </w:r>
      <w:r w:rsidR="00BC21EA" w:rsidRPr="001E7714">
        <w:t xml:space="preserve"> 2025</w:t>
      </w:r>
      <w:r w:rsidR="00544735">
        <w:t xml:space="preserve">. </w:t>
      </w:r>
      <w:r w:rsidR="002A727C">
        <w:t>T</w:t>
      </w:r>
      <w:r w:rsidR="002A727C" w:rsidRPr="001E7714">
        <w:t xml:space="preserve">he Conference of the Parties made further requests related to exchanging knowledge and building capacity with regard to the monitoring framework for the </w:t>
      </w:r>
      <w:bookmarkStart w:id="0" w:name="_Hlk212144202"/>
      <w:r w:rsidR="002A727C" w:rsidRPr="001E7714">
        <w:t>Kunming-Montreal Global Biodiversity Framework</w:t>
      </w:r>
      <w:r w:rsidR="002A727C">
        <w:rPr>
          <w:rStyle w:val="FootnoteReference"/>
        </w:rPr>
        <w:footnoteReference w:id="2"/>
      </w:r>
      <w:r w:rsidR="002A727C" w:rsidRPr="001E7714">
        <w:t xml:space="preserve"> </w:t>
      </w:r>
      <w:bookmarkEnd w:id="0"/>
      <w:r w:rsidR="002A727C" w:rsidRPr="001E7714">
        <w:t xml:space="preserve">and the provision of capacity-building and development support from regional and subregional technical and scientific cooperation support centres. </w:t>
      </w:r>
    </w:p>
    <w:p w14:paraId="29A657DB" w14:textId="78C2379F" w:rsidR="002A727C" w:rsidRPr="001E7714" w:rsidRDefault="002A727C" w:rsidP="002A727C">
      <w:pPr>
        <w:pStyle w:val="CBDNormalNumber"/>
      </w:pPr>
      <w:r w:rsidRPr="001E7714">
        <w:t xml:space="preserve">The dialogue was organized to also address a key </w:t>
      </w:r>
      <w:r w:rsidR="003C3760">
        <w:t xml:space="preserve">requirement, the </w:t>
      </w:r>
      <w:r w:rsidR="000A0874">
        <w:t>need</w:t>
      </w:r>
      <w:r w:rsidRPr="001E7714">
        <w:t xml:space="preserve"> </w:t>
      </w:r>
      <w:r w:rsidR="00450C54">
        <w:t>for</w:t>
      </w:r>
      <w:r w:rsidRPr="001E7714">
        <w:t xml:space="preserve"> further capacity</w:t>
      </w:r>
      <w:r w:rsidR="00862318">
        <w:t>-building</w:t>
      </w:r>
      <w:r w:rsidRPr="001E7714">
        <w:t xml:space="preserve"> support</w:t>
      </w:r>
      <w:r>
        <w:t>,</w:t>
      </w:r>
      <w:r w:rsidRPr="001E7714">
        <w:t xml:space="preserve"> as identified by many countries in previous regional and subregional dialogues on </w:t>
      </w:r>
      <w:r>
        <w:t>n</w:t>
      </w:r>
      <w:r w:rsidRPr="001E7714">
        <w:t xml:space="preserve">ational </w:t>
      </w:r>
      <w:r>
        <w:t>b</w:t>
      </w:r>
      <w:r w:rsidRPr="001E7714">
        <w:t xml:space="preserve">iodiversity </w:t>
      </w:r>
      <w:r>
        <w:t>s</w:t>
      </w:r>
      <w:r w:rsidRPr="001E7714">
        <w:t xml:space="preserve">trategies and </w:t>
      </w:r>
      <w:r>
        <w:t>a</w:t>
      </w:r>
      <w:r w:rsidRPr="001E7714">
        <w:t xml:space="preserve">ction </w:t>
      </w:r>
      <w:r>
        <w:t>p</w:t>
      </w:r>
      <w:r w:rsidRPr="001E7714">
        <w:t xml:space="preserve">lans held in 2023 and 2024 as well as during the meetings of the Subsidiary Body on Implementation and the Conference of the Parties. </w:t>
      </w:r>
    </w:p>
    <w:p w14:paraId="771A5F6F" w14:textId="3464AA3E" w:rsidR="003D7AEC" w:rsidRPr="00B671F2" w:rsidRDefault="003D7AEC" w:rsidP="003D7AEC">
      <w:pPr>
        <w:pStyle w:val="CBDNormalNumber"/>
      </w:pPr>
      <w:r w:rsidRPr="00B671F2">
        <w:t>Th</w:t>
      </w:r>
      <w:r w:rsidR="00A919CE" w:rsidRPr="00B671F2">
        <w:t xml:space="preserve">e </w:t>
      </w:r>
      <w:r w:rsidRPr="00B671F2">
        <w:t xml:space="preserve">dialogue </w:t>
      </w:r>
      <w:r w:rsidR="00D53724">
        <w:t>was</w:t>
      </w:r>
      <w:r w:rsidR="009249E0">
        <w:t xml:space="preserve"> </w:t>
      </w:r>
      <w:r w:rsidRPr="00B671F2">
        <w:t xml:space="preserve">organized </w:t>
      </w:r>
      <w:r w:rsidR="009249E0" w:rsidRPr="00B671F2">
        <w:t>jointl</w:t>
      </w:r>
      <w:r w:rsidR="009249E0">
        <w:t>y</w:t>
      </w:r>
      <w:r w:rsidR="009249E0" w:rsidRPr="00B671F2">
        <w:t xml:space="preserve"> </w:t>
      </w:r>
      <w:r w:rsidRPr="00B671F2">
        <w:t xml:space="preserve">by the </w:t>
      </w:r>
      <w:r w:rsidRPr="006F43CD">
        <w:t>Secretariat of the C</w:t>
      </w:r>
      <w:r w:rsidRPr="00B671F2">
        <w:t>onvention</w:t>
      </w:r>
      <w:r w:rsidR="0066211E">
        <w:t xml:space="preserve"> on Biological Diversity</w:t>
      </w:r>
      <w:r w:rsidR="004D2FF0">
        <w:t xml:space="preserve">, </w:t>
      </w:r>
      <w:r w:rsidRPr="00B671F2">
        <w:t xml:space="preserve">the </w:t>
      </w:r>
      <w:r w:rsidRPr="006F43CD">
        <w:t>United Nations Environment Programme</w:t>
      </w:r>
      <w:r w:rsidR="004173FD" w:rsidRPr="00B671F2">
        <w:t xml:space="preserve"> </w:t>
      </w:r>
      <w:r w:rsidR="009249E0">
        <w:t xml:space="preserve">(UNEP) </w:t>
      </w:r>
      <w:bookmarkStart w:id="1" w:name="_Hlk206357818"/>
      <w:r w:rsidR="001477CF">
        <w:t>Regional Office for Asia and the Pacific</w:t>
      </w:r>
      <w:bookmarkEnd w:id="1"/>
      <w:r w:rsidR="004D2FF0">
        <w:t xml:space="preserve">, </w:t>
      </w:r>
      <w:r w:rsidR="007A2AEF">
        <w:t xml:space="preserve">the </w:t>
      </w:r>
      <w:r w:rsidR="004D2FF0">
        <w:t xml:space="preserve">United Nations Development Programme </w:t>
      </w:r>
      <w:r w:rsidR="00514F1B">
        <w:t xml:space="preserve">(UNDP) </w:t>
      </w:r>
      <w:r w:rsidR="004D2FF0">
        <w:t xml:space="preserve">and </w:t>
      </w:r>
      <w:r w:rsidR="00264CFB">
        <w:t xml:space="preserve">the </w:t>
      </w:r>
      <w:r w:rsidR="004D2FF0">
        <w:t>Food and Agriculture Organization</w:t>
      </w:r>
      <w:r w:rsidR="007A2AEF" w:rsidRPr="007A2AEF">
        <w:t xml:space="preserve"> </w:t>
      </w:r>
      <w:r w:rsidR="007A2AEF">
        <w:t>of the United Nations</w:t>
      </w:r>
      <w:r w:rsidR="006A0385">
        <w:t xml:space="preserve"> (FAO)</w:t>
      </w:r>
      <w:r w:rsidRPr="00B671F2">
        <w:t xml:space="preserve">, with the support of </w:t>
      </w:r>
      <w:r w:rsidR="006A0385">
        <w:t xml:space="preserve">the </w:t>
      </w:r>
      <w:r w:rsidR="00580AB1">
        <w:t>UNEP China Trust Fund</w:t>
      </w:r>
      <w:r w:rsidR="00D17E97">
        <w:t xml:space="preserve">, </w:t>
      </w:r>
      <w:r w:rsidR="00A80903">
        <w:t>the Global Environment Facility</w:t>
      </w:r>
      <w:r w:rsidR="002A5CA0">
        <w:t xml:space="preserve"> (GEF)</w:t>
      </w:r>
      <w:r w:rsidR="00A80903">
        <w:t xml:space="preserve">, </w:t>
      </w:r>
      <w:r w:rsidR="00D17E97">
        <w:t>the Government of Thailand</w:t>
      </w:r>
      <w:r w:rsidR="00756017">
        <w:t xml:space="preserve"> and relevant partners </w:t>
      </w:r>
      <w:r w:rsidR="00006574">
        <w:t>in connection with a regional workshop for Asia and the Pacific</w:t>
      </w:r>
      <w:r w:rsidR="004D2FF0">
        <w:t xml:space="preserve"> on accelerating the implementation of the Kunming</w:t>
      </w:r>
      <w:r w:rsidR="006A0385">
        <w:t>-</w:t>
      </w:r>
      <w:r w:rsidR="004D2FF0">
        <w:t xml:space="preserve">Montreal Global Biodiversity Framework through an integrated and synergistic approach </w:t>
      </w:r>
      <w:r w:rsidR="00A67D5C">
        <w:t>(7</w:t>
      </w:r>
      <w:r w:rsidR="000B06FA">
        <w:t>–</w:t>
      </w:r>
      <w:r w:rsidR="00A67D5C">
        <w:t xml:space="preserve">9 October 2025) </w:t>
      </w:r>
      <w:r w:rsidR="004D2FF0">
        <w:t xml:space="preserve">and a subregional consultation for the Pacific countries on the implementation of the </w:t>
      </w:r>
      <w:r w:rsidR="00CD6253">
        <w:t>Framework</w:t>
      </w:r>
      <w:r w:rsidR="00A67D5C">
        <w:t xml:space="preserve"> (9</w:t>
      </w:r>
      <w:r w:rsidR="005552D9">
        <w:t xml:space="preserve"> and</w:t>
      </w:r>
      <w:r w:rsidR="00B548AF">
        <w:t xml:space="preserve"> </w:t>
      </w:r>
      <w:r w:rsidR="00A67D5C">
        <w:t>10 October 2025)</w:t>
      </w:r>
      <w:r w:rsidR="005329EB">
        <w:t>, which were</w:t>
      </w:r>
      <w:r w:rsidR="00A67D5C">
        <w:t xml:space="preserve"> </w:t>
      </w:r>
      <w:r w:rsidR="00572089">
        <w:t xml:space="preserve">held </w:t>
      </w:r>
      <w:r w:rsidR="00A67D5C">
        <w:t>at the same venue</w:t>
      </w:r>
      <w:r w:rsidRPr="00B671F2">
        <w:t xml:space="preserve">. </w:t>
      </w:r>
    </w:p>
    <w:p w14:paraId="5AF81617" w14:textId="299FA36F" w:rsidR="0093169E" w:rsidRPr="00B671F2" w:rsidRDefault="007843C4" w:rsidP="006F43CD">
      <w:pPr>
        <w:pStyle w:val="CBDAgendaItem"/>
      </w:pPr>
      <w:r w:rsidRPr="00B671F2">
        <w:t>Item 1</w:t>
      </w:r>
      <w:r w:rsidR="00771F3B" w:rsidRPr="00B671F2">
        <w:t xml:space="preserve"> </w:t>
      </w:r>
      <w:r w:rsidR="00771F3B" w:rsidRPr="00B671F2">
        <w:br/>
      </w:r>
      <w:r w:rsidRPr="00B671F2">
        <w:t>Opening of the meeting</w:t>
      </w:r>
      <w:r w:rsidR="00A111D1" w:rsidRPr="00B671F2">
        <w:t xml:space="preserve"> </w:t>
      </w:r>
    </w:p>
    <w:p w14:paraId="171489E6" w14:textId="5DAE5A6C" w:rsidR="00B144C8" w:rsidRPr="00B671F2" w:rsidRDefault="00922A45" w:rsidP="00B144C8">
      <w:pPr>
        <w:pStyle w:val="CBDNormalNumber"/>
      </w:pPr>
      <w:r>
        <w:t xml:space="preserve">All </w:t>
      </w:r>
      <w:r w:rsidR="0022376C">
        <w:t xml:space="preserve">of </w:t>
      </w:r>
      <w:r>
        <w:t>the meetings</w:t>
      </w:r>
      <w:r w:rsidR="0022376C">
        <w:t>,</w:t>
      </w:r>
      <w:r>
        <w:t xml:space="preserve"> </w:t>
      </w:r>
      <w:r w:rsidR="00C828F5">
        <w:t>held back to back</w:t>
      </w:r>
      <w:r w:rsidR="0022376C">
        <w:t>,</w:t>
      </w:r>
      <w:r w:rsidR="00C828F5">
        <w:t xml:space="preserve"> </w:t>
      </w:r>
      <w:r w:rsidR="00194245">
        <w:t>were</w:t>
      </w:r>
      <w:r w:rsidR="00E301C1" w:rsidRPr="00B671F2">
        <w:t xml:space="preserve"> opened </w:t>
      </w:r>
      <w:r w:rsidR="009249E0">
        <w:t>jointly</w:t>
      </w:r>
      <w:r w:rsidR="009249E0" w:rsidRPr="00B671F2">
        <w:t xml:space="preserve"> </w:t>
      </w:r>
      <w:r w:rsidR="00E301C1" w:rsidRPr="00B671F2">
        <w:t xml:space="preserve">on </w:t>
      </w:r>
      <w:r w:rsidR="00776D65">
        <w:t>7</w:t>
      </w:r>
      <w:r w:rsidR="00764057">
        <w:t xml:space="preserve"> October</w:t>
      </w:r>
      <w:r w:rsidR="00E301C1" w:rsidRPr="00B671F2">
        <w:t xml:space="preserve"> 2025 </w:t>
      </w:r>
      <w:r w:rsidR="001F0CA9" w:rsidRPr="00B671F2">
        <w:t xml:space="preserve">with </w:t>
      </w:r>
      <w:r w:rsidR="00B901BA">
        <w:t>opening</w:t>
      </w:r>
      <w:r w:rsidR="001F0CA9" w:rsidRPr="00B671F2">
        <w:t xml:space="preserve"> remarks </w:t>
      </w:r>
      <w:r w:rsidR="00E301C1" w:rsidRPr="00B671F2">
        <w:t xml:space="preserve">by </w:t>
      </w:r>
      <w:r w:rsidR="0022376C">
        <w:t xml:space="preserve">the </w:t>
      </w:r>
      <w:r w:rsidR="00194245">
        <w:t>Director of</w:t>
      </w:r>
      <w:r w:rsidR="00C828F5">
        <w:t xml:space="preserve"> </w:t>
      </w:r>
      <w:r w:rsidR="0022376C">
        <w:t xml:space="preserve">the </w:t>
      </w:r>
      <w:r w:rsidR="007A2AEF">
        <w:t xml:space="preserve">UNEP </w:t>
      </w:r>
      <w:r w:rsidR="00E14999">
        <w:t>Regional Office for Asia and the Pacific</w:t>
      </w:r>
      <w:r w:rsidR="00922175">
        <w:t>, Dechen Tsering, and</w:t>
      </w:r>
      <w:r w:rsidR="001773A8">
        <w:t xml:space="preserve"> </w:t>
      </w:r>
      <w:r w:rsidR="0022376C">
        <w:lastRenderedPageBreak/>
        <w:t xml:space="preserve">the </w:t>
      </w:r>
      <w:r w:rsidR="001773A8">
        <w:t xml:space="preserve">Director of </w:t>
      </w:r>
      <w:r w:rsidR="00AF1AB3">
        <w:t xml:space="preserve">the </w:t>
      </w:r>
      <w:r w:rsidR="001773A8">
        <w:t xml:space="preserve">Biodiversity National Focal Point Section, Biodiversity Management Division, Office of Natural Resource and Environmental Policy and Planning, Ministry of Natural Resources and Environment </w:t>
      </w:r>
      <w:r w:rsidR="003D3861">
        <w:t>of</w:t>
      </w:r>
      <w:r w:rsidR="001773A8">
        <w:t xml:space="preserve"> Thailand</w:t>
      </w:r>
      <w:r w:rsidR="006D4060">
        <w:t>, Benchamaporn Wattanatongchai.</w:t>
      </w:r>
      <w:r w:rsidR="00C57B3B">
        <w:t xml:space="preserve"> Video speeches were delivered by</w:t>
      </w:r>
      <w:r w:rsidR="00B144C8">
        <w:t xml:space="preserve"> </w:t>
      </w:r>
      <w:r w:rsidR="00A53E29">
        <w:t>t</w:t>
      </w:r>
      <w:r w:rsidR="00B144C8">
        <w:t>he Executive Secretary of the Convention, Astrid Schomaker</w:t>
      </w:r>
      <w:r w:rsidR="00947C7A">
        <w:t>;</w:t>
      </w:r>
      <w:r w:rsidR="00B144C8">
        <w:t xml:space="preserve"> </w:t>
      </w:r>
      <w:r w:rsidR="00947C7A">
        <w:t xml:space="preserve">the </w:t>
      </w:r>
      <w:r w:rsidR="00B144C8">
        <w:t>representative of the Ministry of Ecology and Environment of China, Gu Li</w:t>
      </w:r>
      <w:r w:rsidR="00947C7A">
        <w:t>;</w:t>
      </w:r>
      <w:r w:rsidR="00B144C8">
        <w:t xml:space="preserve"> and </w:t>
      </w:r>
      <w:r w:rsidR="00947C7A">
        <w:t xml:space="preserve">the </w:t>
      </w:r>
      <w:r w:rsidR="00B144C8">
        <w:t>Director General</w:t>
      </w:r>
      <w:r w:rsidR="00566623">
        <w:t xml:space="preserve"> of</w:t>
      </w:r>
      <w:r w:rsidR="00B144C8">
        <w:t xml:space="preserve"> the Secretariat of the Pacific Regional Environment Programme, </w:t>
      </w:r>
      <w:r w:rsidR="00566623">
        <w:t>Sefanaia Nawadra</w:t>
      </w:r>
      <w:r w:rsidR="00B144C8" w:rsidRPr="00566623">
        <w:rPr>
          <w:rFonts w:asciiTheme="majorBidi" w:hAnsiTheme="majorBidi" w:cstheme="majorBidi"/>
          <w:color w:val="000000" w:themeColor="text1"/>
          <w14:shadow w14:blurRad="38100" w14:dist="19050" w14:dir="2700000" w14:sx="100000" w14:sy="100000" w14:kx="0" w14:ky="0" w14:algn="tl">
            <w14:schemeClr w14:val="dk1">
              <w14:alpha w14:val="60000"/>
            </w14:schemeClr>
          </w14:shadow>
          <w14:textOutline w14:w="0" w14:cap="flat" w14:cmpd="sng" w14:algn="ctr">
            <w14:noFill/>
            <w14:prstDash w14:val="solid"/>
            <w14:round/>
          </w14:textOutline>
        </w:rPr>
        <w:t>.</w:t>
      </w:r>
    </w:p>
    <w:p w14:paraId="2FA410A4" w14:textId="423B940C" w:rsidR="007A101E" w:rsidRPr="00B671F2" w:rsidRDefault="007A101E" w:rsidP="006F43CD">
      <w:pPr>
        <w:pStyle w:val="CBDAgendaItem"/>
      </w:pPr>
      <w:r w:rsidRPr="00B671F2">
        <w:t>Item 2</w:t>
      </w:r>
      <w:r w:rsidR="00771F3B" w:rsidRPr="00B671F2">
        <w:t xml:space="preserve"> </w:t>
      </w:r>
      <w:r w:rsidR="00771F3B" w:rsidRPr="00B671F2">
        <w:br/>
      </w:r>
      <w:r w:rsidRPr="00B671F2">
        <w:t>Objectives and programme of the dialogue</w:t>
      </w:r>
    </w:p>
    <w:p w14:paraId="6FA7CAE8" w14:textId="471CB189" w:rsidR="00BA19B3" w:rsidRPr="00B671F2" w:rsidRDefault="00EF688B" w:rsidP="000D562B">
      <w:pPr>
        <w:pStyle w:val="CBDNormalNumber"/>
      </w:pPr>
      <w:r w:rsidRPr="00B671F2">
        <w:t>A</w:t>
      </w:r>
      <w:r w:rsidR="00241A51" w:rsidRPr="00B671F2">
        <w:t xml:space="preserve"> representative of the Secretariat provide</w:t>
      </w:r>
      <w:r w:rsidR="008455CC">
        <w:t>d</w:t>
      </w:r>
      <w:r w:rsidR="00241A51" w:rsidRPr="00B671F2">
        <w:t xml:space="preserve"> an overview of the objectives, programme and expected outcomes</w:t>
      </w:r>
      <w:r w:rsidR="00D01A93" w:rsidRPr="00B671F2">
        <w:t xml:space="preserve"> of the dialogue</w:t>
      </w:r>
      <w:r w:rsidR="00241A51" w:rsidRPr="00B671F2">
        <w:t xml:space="preserve">. </w:t>
      </w:r>
      <w:r w:rsidR="00BA19B3">
        <w:t>He s</w:t>
      </w:r>
      <w:r w:rsidR="00E9584A">
        <w:t>tated</w:t>
      </w:r>
      <w:r w:rsidR="00BA19B3">
        <w:t xml:space="preserve"> that the dialogue provided an opportunity for countries in the region to share</w:t>
      </w:r>
      <w:r w:rsidR="00E34C07">
        <w:t xml:space="preserve"> </w:t>
      </w:r>
      <w:r w:rsidR="00234B6C">
        <w:t xml:space="preserve">information on </w:t>
      </w:r>
      <w:r w:rsidR="00BA19B3">
        <w:t xml:space="preserve">good practices, </w:t>
      </w:r>
      <w:r w:rsidR="00BA19B3" w:rsidRPr="00B671F2">
        <w:t xml:space="preserve">challenges </w:t>
      </w:r>
      <w:r w:rsidR="00BA19B3">
        <w:t xml:space="preserve">and opportunities </w:t>
      </w:r>
      <w:r w:rsidR="00BA19B3" w:rsidRPr="00B671F2">
        <w:t>related to monitoring</w:t>
      </w:r>
      <w:r w:rsidR="00C9146A">
        <w:t xml:space="preserve"> and reporting on</w:t>
      </w:r>
      <w:r w:rsidR="00BA19B3" w:rsidRPr="00B671F2">
        <w:t xml:space="preserve"> the implementation of national biodiversity strategies and action plans and the Kunming-Montreal Global Biodiversity Framewor</w:t>
      </w:r>
      <w:r w:rsidR="003760B4">
        <w:t>k</w:t>
      </w:r>
      <w:r w:rsidR="00BA19B3" w:rsidRPr="00B671F2">
        <w:t>. The expected outcomes of the dialogue include</w:t>
      </w:r>
      <w:r w:rsidR="00BA19B3">
        <w:t>d</w:t>
      </w:r>
      <w:r w:rsidR="00BA19B3" w:rsidRPr="00B671F2">
        <w:t xml:space="preserve">: (a) enhanced </w:t>
      </w:r>
      <w:r w:rsidR="000A0874">
        <w:t xml:space="preserve">national </w:t>
      </w:r>
      <w:r w:rsidR="00BA19B3" w:rsidRPr="00B671F2">
        <w:t>capacities for the development of national monitoring plans and systems and the development and use of indicators; (b) strengthened capacities for the preparation of the seventh national report; (c) strengthened regional cooperation in monitoring; and (d) identification of opportunities for donors and partners to support countries in developing or strengthening their monitoring systems.</w:t>
      </w:r>
    </w:p>
    <w:p w14:paraId="00B5804E" w14:textId="2F0437A1" w:rsidR="00241A51" w:rsidRPr="00B671F2" w:rsidRDefault="00241A51" w:rsidP="006F43CD">
      <w:pPr>
        <w:pStyle w:val="CBDAgendaItem"/>
      </w:pPr>
      <w:r w:rsidRPr="00B671F2">
        <w:t>Item 3</w:t>
      </w:r>
      <w:r w:rsidR="00771F3B" w:rsidRPr="00B671F2">
        <w:t xml:space="preserve"> </w:t>
      </w:r>
      <w:r w:rsidR="00630193" w:rsidRPr="00B671F2">
        <w:br/>
      </w:r>
      <w:r w:rsidR="00EB7C7A" w:rsidRPr="00B671F2">
        <w:t>I</w:t>
      </w:r>
      <w:r w:rsidR="00984627" w:rsidRPr="00B671F2">
        <w:t xml:space="preserve">mplementation of the monitoring framework for the </w:t>
      </w:r>
      <w:r w:rsidR="00984627" w:rsidRPr="006F43CD">
        <w:t>Kunming-Montreal Global Biodiversity Framework</w:t>
      </w:r>
      <w:r w:rsidR="00984627" w:rsidRPr="00B671F2">
        <w:t xml:space="preserve"> </w:t>
      </w:r>
      <w:r w:rsidR="00984627" w:rsidRPr="006F43CD">
        <w:t xml:space="preserve">at </w:t>
      </w:r>
      <w:r w:rsidR="00EB7C7A" w:rsidRPr="00B671F2">
        <w:t xml:space="preserve">the </w:t>
      </w:r>
      <w:r w:rsidR="00984627" w:rsidRPr="006F43CD">
        <w:t>national and regional levels</w:t>
      </w:r>
    </w:p>
    <w:p w14:paraId="7A5DA419" w14:textId="333291A4" w:rsidR="00FA7481" w:rsidRPr="00B671F2" w:rsidRDefault="00FA7481" w:rsidP="00B237D9">
      <w:pPr>
        <w:pStyle w:val="CBDNormalNumber"/>
      </w:pPr>
      <w:r w:rsidRPr="00B671F2">
        <w:t xml:space="preserve">To </w:t>
      </w:r>
      <w:r w:rsidR="00E10BF6" w:rsidRPr="00B671F2">
        <w:t>put</w:t>
      </w:r>
      <w:r w:rsidRPr="00B671F2">
        <w:t xml:space="preserve"> the dialogue</w:t>
      </w:r>
      <w:r w:rsidR="00E10BF6" w:rsidRPr="00B671F2">
        <w:t xml:space="preserve"> in context</w:t>
      </w:r>
      <w:r w:rsidRPr="00B671F2">
        <w:t xml:space="preserve">, a representative of </w:t>
      </w:r>
      <w:r w:rsidR="00DD54D8">
        <w:t xml:space="preserve">the </w:t>
      </w:r>
      <w:r w:rsidR="001404A2">
        <w:t>UNEP</w:t>
      </w:r>
      <w:r w:rsidR="00187798">
        <w:t xml:space="preserve"> </w:t>
      </w:r>
      <w:bookmarkStart w:id="2" w:name="_Hlk206356726"/>
      <w:r w:rsidR="00CF6111">
        <w:t>World Conservation Monitoring Centre</w:t>
      </w:r>
      <w:bookmarkEnd w:id="2"/>
      <w:r w:rsidR="006C40C9">
        <w:t xml:space="preserve"> </w:t>
      </w:r>
      <w:r w:rsidR="000745AA">
        <w:t>introduced</w:t>
      </w:r>
      <w:r w:rsidRPr="00B671F2">
        <w:t xml:space="preserve"> the monitoring framework f</w:t>
      </w:r>
      <w:r w:rsidR="00A25731" w:rsidRPr="00B671F2">
        <w:t>or</w:t>
      </w:r>
      <w:r w:rsidRPr="00B671F2">
        <w:t xml:space="preserve"> the </w:t>
      </w:r>
      <w:r w:rsidR="00EB7C7A" w:rsidRPr="00B671F2">
        <w:t xml:space="preserve">Kunming-Montreal Global Biodiversity </w:t>
      </w:r>
      <w:r w:rsidRPr="00B671F2">
        <w:t>Framework</w:t>
      </w:r>
      <w:r w:rsidR="001635A4">
        <w:t xml:space="preserve"> </w:t>
      </w:r>
      <w:r w:rsidRPr="00B671F2">
        <w:t xml:space="preserve">and </w:t>
      </w:r>
      <w:r w:rsidR="00B47E10" w:rsidRPr="00B671F2">
        <w:t xml:space="preserve">the </w:t>
      </w:r>
      <w:r w:rsidRPr="00B671F2">
        <w:t xml:space="preserve">technical updates </w:t>
      </w:r>
      <w:r w:rsidR="00B47E10" w:rsidRPr="00B671F2">
        <w:t xml:space="preserve">endorsed </w:t>
      </w:r>
      <w:r w:rsidRPr="00B671F2">
        <w:t xml:space="preserve">in decision </w:t>
      </w:r>
      <w:hyperlink r:id="rId16" w:history="1">
        <w:r w:rsidRPr="006F43CD">
          <w:rPr>
            <w:rStyle w:val="Hyperlink"/>
          </w:rPr>
          <w:t>16/31</w:t>
        </w:r>
      </w:hyperlink>
      <w:r w:rsidR="001635A4">
        <w:t xml:space="preserve"> of the Conference of the Parties</w:t>
      </w:r>
      <w:r w:rsidR="002C5428">
        <w:t>.</w:t>
      </w:r>
      <w:r w:rsidR="006A79B2">
        <w:t xml:space="preserve"> A representative of the Secretariat </w:t>
      </w:r>
      <w:r w:rsidR="00B23F85">
        <w:t xml:space="preserve">delivered a </w:t>
      </w:r>
      <w:r w:rsidR="006A79B2">
        <w:t>present</w:t>
      </w:r>
      <w:r w:rsidR="00B23F85">
        <w:t>ation on</w:t>
      </w:r>
      <w:r w:rsidR="006A79B2">
        <w:t xml:space="preserve"> </w:t>
      </w:r>
      <w:r w:rsidRPr="00B671F2">
        <w:t xml:space="preserve">the </w:t>
      </w:r>
      <w:r w:rsidR="00740176" w:rsidRPr="00B671F2">
        <w:t xml:space="preserve">enhanced multidimensional approach to </w:t>
      </w:r>
      <w:r w:rsidRPr="00B671F2">
        <w:t>planning, monitoring, reporting and review</w:t>
      </w:r>
      <w:r w:rsidR="00E807BA">
        <w:t>,</w:t>
      </w:r>
      <w:r w:rsidRPr="00B671F2">
        <w:t xml:space="preserve"> adopted in decision </w:t>
      </w:r>
      <w:hyperlink r:id="rId17" w:history="1">
        <w:r w:rsidRPr="006F43CD">
          <w:rPr>
            <w:rStyle w:val="Hyperlink"/>
          </w:rPr>
          <w:t>15/6</w:t>
        </w:r>
      </w:hyperlink>
      <w:r w:rsidR="00E807BA">
        <w:t>,</w:t>
      </w:r>
      <w:r w:rsidRPr="00B671F2">
        <w:t xml:space="preserve"> and the </w:t>
      </w:r>
      <w:r w:rsidR="005E6802" w:rsidRPr="00B671F2">
        <w:t xml:space="preserve">procedures </w:t>
      </w:r>
      <w:r w:rsidR="005E6802">
        <w:t xml:space="preserve">for the </w:t>
      </w:r>
      <w:r w:rsidRPr="00B671F2">
        <w:t xml:space="preserve">global review </w:t>
      </w:r>
      <w:r w:rsidR="00A9338C">
        <w:t xml:space="preserve">of collective progress in the implementation of the Framework </w:t>
      </w:r>
      <w:r w:rsidR="00587796">
        <w:t xml:space="preserve">set out </w:t>
      </w:r>
      <w:r w:rsidRPr="00B671F2">
        <w:t xml:space="preserve">in decision </w:t>
      </w:r>
      <w:hyperlink r:id="rId18" w:history="1">
        <w:r w:rsidRPr="006F43CD">
          <w:rPr>
            <w:rStyle w:val="Hyperlink"/>
          </w:rPr>
          <w:t>16/32</w:t>
        </w:r>
      </w:hyperlink>
      <w:r w:rsidRPr="00B671F2">
        <w:t>.</w:t>
      </w:r>
    </w:p>
    <w:p w14:paraId="756D4379" w14:textId="2BEFCE99" w:rsidR="00FA7481" w:rsidRPr="00B671F2" w:rsidRDefault="00504057" w:rsidP="00FA7481">
      <w:pPr>
        <w:pStyle w:val="CBDNormalNumber"/>
      </w:pPr>
      <w:r w:rsidRPr="006F43CD">
        <w:t xml:space="preserve">Discussions </w:t>
      </w:r>
      <w:r w:rsidR="00F87724">
        <w:t>under this agenda item</w:t>
      </w:r>
      <w:r w:rsidR="009556C5" w:rsidRPr="00B671F2">
        <w:t xml:space="preserve"> </w:t>
      </w:r>
      <w:r w:rsidR="00FA7481" w:rsidRPr="00B671F2">
        <w:t>focus</w:t>
      </w:r>
      <w:r w:rsidR="009556C5" w:rsidRPr="00B671F2">
        <w:t>ed</w:t>
      </w:r>
      <w:r w:rsidR="00FA7481" w:rsidRPr="00B671F2">
        <w:t xml:space="preserve"> on three topics: (a)development</w:t>
      </w:r>
      <w:r w:rsidR="00513891">
        <w:t xml:space="preserve"> and </w:t>
      </w:r>
      <w:r w:rsidR="000A0874">
        <w:t xml:space="preserve">improvement </w:t>
      </w:r>
      <w:r w:rsidR="00FA7481" w:rsidRPr="00B671F2">
        <w:t>of national monitoring plans and systems; (b) development and use of indicators; and (c) regional cooperation in monitoring</w:t>
      </w:r>
      <w:r w:rsidR="00437069" w:rsidRPr="00B671F2">
        <w:t>.</w:t>
      </w:r>
    </w:p>
    <w:p w14:paraId="7BC2647A" w14:textId="4ECB6351" w:rsidR="00FA7481" w:rsidRPr="00B671F2" w:rsidRDefault="00FA7481" w:rsidP="006F43CD">
      <w:pPr>
        <w:pStyle w:val="CBDNormalNumber"/>
        <w:keepNext/>
        <w:numPr>
          <w:ilvl w:val="0"/>
          <w:numId w:val="0"/>
        </w:numPr>
        <w:ind w:left="567"/>
        <w:rPr>
          <w:i/>
          <w:iCs/>
        </w:rPr>
      </w:pPr>
      <w:r w:rsidRPr="00B671F2">
        <w:rPr>
          <w:i/>
          <w:iCs/>
        </w:rPr>
        <w:t xml:space="preserve">Topic A. Development </w:t>
      </w:r>
      <w:r w:rsidR="00E2592C">
        <w:rPr>
          <w:i/>
          <w:iCs/>
        </w:rPr>
        <w:t xml:space="preserve">and improvement </w:t>
      </w:r>
      <w:r w:rsidRPr="00B671F2">
        <w:rPr>
          <w:i/>
          <w:iCs/>
        </w:rPr>
        <w:t>of national monitoring plan</w:t>
      </w:r>
      <w:r w:rsidR="009556C5" w:rsidRPr="00B671F2">
        <w:rPr>
          <w:i/>
          <w:iCs/>
        </w:rPr>
        <w:t>s</w:t>
      </w:r>
      <w:r w:rsidRPr="00B671F2">
        <w:rPr>
          <w:i/>
          <w:iCs/>
        </w:rPr>
        <w:t xml:space="preserve"> and system</w:t>
      </w:r>
      <w:r w:rsidR="009556C5" w:rsidRPr="00B671F2">
        <w:rPr>
          <w:i/>
          <w:iCs/>
        </w:rPr>
        <w:t>s</w:t>
      </w:r>
    </w:p>
    <w:p w14:paraId="7A25188F" w14:textId="56421CCD" w:rsidR="00B10A4F" w:rsidRDefault="00FA7481" w:rsidP="00984B0F">
      <w:pPr>
        <w:pStyle w:val="CBDNormalNumber"/>
      </w:pPr>
      <w:r w:rsidRPr="00B671F2">
        <w:t xml:space="preserve">A presentation </w:t>
      </w:r>
      <w:r w:rsidR="00B10A4F">
        <w:t>was</w:t>
      </w:r>
      <w:r w:rsidRPr="00B671F2">
        <w:t xml:space="preserve"> made by </w:t>
      </w:r>
      <w:r w:rsidR="00FD6F44">
        <w:t xml:space="preserve">a </w:t>
      </w:r>
      <w:r w:rsidR="00B955E7" w:rsidRPr="00B671F2">
        <w:t xml:space="preserve">representative of </w:t>
      </w:r>
      <w:r w:rsidRPr="00B671F2">
        <w:t xml:space="preserve">the </w:t>
      </w:r>
      <w:bookmarkStart w:id="3" w:name="_Hlk215007126"/>
      <w:r w:rsidRPr="00B671F2">
        <w:t>Group o</w:t>
      </w:r>
      <w:r w:rsidR="00797EDE">
        <w:t>n</w:t>
      </w:r>
      <w:r w:rsidRPr="00B671F2">
        <w:t xml:space="preserve"> Earth Observation</w:t>
      </w:r>
      <w:r w:rsidR="00C461E2" w:rsidRPr="00B671F2">
        <w:t>s</w:t>
      </w:r>
      <w:r w:rsidRPr="00B671F2">
        <w:t xml:space="preserve"> </w:t>
      </w:r>
      <w:r w:rsidR="00984B0F" w:rsidRPr="00B671F2">
        <w:t>Biodiversity Observation Network</w:t>
      </w:r>
      <w:bookmarkEnd w:id="3"/>
      <w:r w:rsidR="00E957BD" w:rsidRPr="00B671F2">
        <w:t xml:space="preserve"> </w:t>
      </w:r>
      <w:r w:rsidR="00984B0F" w:rsidRPr="00B671F2">
        <w:t>(</w:t>
      </w:r>
      <w:r w:rsidRPr="006F43CD">
        <w:t>GEO</w:t>
      </w:r>
      <w:r w:rsidR="00E957BD" w:rsidRPr="00B671F2">
        <w:t xml:space="preserve"> </w:t>
      </w:r>
      <w:r w:rsidRPr="006F43CD">
        <w:t>BON</w:t>
      </w:r>
      <w:r w:rsidR="00984B0F" w:rsidRPr="00B671F2">
        <w:t>)</w:t>
      </w:r>
      <w:r w:rsidRPr="00B671F2">
        <w:t xml:space="preserve"> on steps that c</w:t>
      </w:r>
      <w:r w:rsidR="003D1ED8">
        <w:t>ould</w:t>
      </w:r>
      <w:r w:rsidRPr="00B671F2">
        <w:t xml:space="preserve"> be taken </w:t>
      </w:r>
      <w:r w:rsidR="008D287D">
        <w:t xml:space="preserve">by countries </w:t>
      </w:r>
      <w:r w:rsidRPr="00B671F2">
        <w:t xml:space="preserve">to develop a national biodiversity monitoring system. </w:t>
      </w:r>
      <w:r w:rsidR="00894748">
        <w:t>S</w:t>
      </w:r>
      <w:r w:rsidR="000D7CF8">
        <w:t xml:space="preserve">he </w:t>
      </w:r>
      <w:r w:rsidR="00D97129">
        <w:t>emphasized th</w:t>
      </w:r>
      <w:r w:rsidR="009E577F">
        <w:t xml:space="preserve">e </w:t>
      </w:r>
      <w:r w:rsidR="00D97129">
        <w:t>need</w:t>
      </w:r>
      <w:r w:rsidR="008E3F2F">
        <w:t>, t</w:t>
      </w:r>
      <w:r w:rsidR="00894748">
        <w:t xml:space="preserve">o that end, </w:t>
      </w:r>
      <w:r w:rsidR="009E577F">
        <w:t xml:space="preserve">for countries to </w:t>
      </w:r>
      <w:r w:rsidR="004A42AA">
        <w:t xml:space="preserve">understand </w:t>
      </w:r>
      <w:r w:rsidR="009E577F">
        <w:t>targets</w:t>
      </w:r>
      <w:r w:rsidR="004A42AA">
        <w:t xml:space="preserve"> and how progress c</w:t>
      </w:r>
      <w:r w:rsidR="00E941F1">
        <w:t>ould</w:t>
      </w:r>
      <w:r w:rsidR="004A42AA">
        <w:t xml:space="preserve"> be</w:t>
      </w:r>
      <w:r w:rsidR="00D97129">
        <w:t xml:space="preserve"> monitor</w:t>
      </w:r>
      <w:r w:rsidR="009E577F">
        <w:t>ed</w:t>
      </w:r>
      <w:r w:rsidR="00093F8B">
        <w:t xml:space="preserve"> and measure</w:t>
      </w:r>
      <w:r w:rsidR="009E577F">
        <w:t>d</w:t>
      </w:r>
      <w:r w:rsidR="00D97129">
        <w:t xml:space="preserve">, </w:t>
      </w:r>
      <w:r w:rsidR="00D84ECA">
        <w:t xml:space="preserve">how </w:t>
      </w:r>
      <w:r w:rsidR="00093F8B">
        <w:t xml:space="preserve">different </w:t>
      </w:r>
      <w:r w:rsidR="00D97129">
        <w:t xml:space="preserve">approaches </w:t>
      </w:r>
      <w:r w:rsidR="004A54DE">
        <w:t xml:space="preserve">could be </w:t>
      </w:r>
      <w:r w:rsidR="00D97129">
        <w:t xml:space="preserve">used for </w:t>
      </w:r>
      <w:r w:rsidR="00093F8B">
        <w:t>species-based and site-based monitoring</w:t>
      </w:r>
      <w:r w:rsidR="00AF530B">
        <w:t xml:space="preserve"> and the importance of </w:t>
      </w:r>
      <w:r w:rsidR="00801B6D">
        <w:t xml:space="preserve">consistent monitoring and </w:t>
      </w:r>
      <w:r w:rsidR="00AF530B">
        <w:t>standardized data collection and processing</w:t>
      </w:r>
      <w:r w:rsidR="008254D7">
        <w:t>, which</w:t>
      </w:r>
      <w:r w:rsidR="00FB2A9B">
        <w:t xml:space="preserve"> </w:t>
      </w:r>
      <w:r w:rsidR="007153FF">
        <w:t>we</w:t>
      </w:r>
      <w:r w:rsidR="00FB2A9B">
        <w:t xml:space="preserve">re crucial for </w:t>
      </w:r>
      <w:r w:rsidR="007153FF">
        <w:t xml:space="preserve">the </w:t>
      </w:r>
      <w:r w:rsidR="00FB2A9B">
        <w:t>detection of trends and priori</w:t>
      </w:r>
      <w:r w:rsidR="008254D7">
        <w:t>tization</w:t>
      </w:r>
      <w:r w:rsidR="00FB2A9B">
        <w:t>, facilitat</w:t>
      </w:r>
      <w:r w:rsidR="001E52E3">
        <w:t>ion of</w:t>
      </w:r>
      <w:r w:rsidR="00FB2A9B">
        <w:t xml:space="preserve"> data analysis and national reporting</w:t>
      </w:r>
      <w:r w:rsidR="00AF530B">
        <w:t xml:space="preserve">. </w:t>
      </w:r>
      <w:r w:rsidR="00746BE1">
        <w:t>The representative stated</w:t>
      </w:r>
      <w:r w:rsidR="00AF530B">
        <w:t xml:space="preserve"> that national monitoring </w:t>
      </w:r>
      <w:r w:rsidR="005F76DB">
        <w:t>should focus on health of ecosystems</w:t>
      </w:r>
      <w:r w:rsidR="00262209">
        <w:t>, status of species</w:t>
      </w:r>
      <w:r w:rsidR="006B3519">
        <w:t xml:space="preserve">, </w:t>
      </w:r>
      <w:r w:rsidR="005F76DB">
        <w:t>drivers of biodiversity loss</w:t>
      </w:r>
      <w:r w:rsidR="006B3519">
        <w:t xml:space="preserve"> and gaps in monitoring and data</w:t>
      </w:r>
      <w:r w:rsidR="00C756E2">
        <w:t xml:space="preserve"> and </w:t>
      </w:r>
      <w:r w:rsidR="002462DA">
        <w:t xml:space="preserve"> shared a few examples </w:t>
      </w:r>
      <w:r w:rsidR="005271FE">
        <w:t>of monitoring</w:t>
      </w:r>
      <w:r w:rsidR="0099626D">
        <w:t xml:space="preserve"> systems</w:t>
      </w:r>
      <w:r w:rsidR="005271FE">
        <w:t xml:space="preserve"> and data management at various levels</w:t>
      </w:r>
      <w:r w:rsidR="007B5427">
        <w:t xml:space="preserve"> </w:t>
      </w:r>
      <w:r w:rsidR="0035494D">
        <w:t>(</w:t>
      </w:r>
      <w:r w:rsidR="00824AA8">
        <w:t xml:space="preserve">for example, </w:t>
      </w:r>
      <w:r w:rsidR="00607511">
        <w:t>under</w:t>
      </w:r>
      <w:r w:rsidR="00824AA8">
        <w:t xml:space="preserve"> </w:t>
      </w:r>
      <w:r w:rsidR="000C6847">
        <w:t xml:space="preserve">the </w:t>
      </w:r>
      <w:r w:rsidR="00824AA8" w:rsidRPr="00824AA8">
        <w:t xml:space="preserve">Group on Earth Observations Biodiversity Observation Network </w:t>
      </w:r>
      <w:r w:rsidR="000D78F8">
        <w:t>at global, regional and national level</w:t>
      </w:r>
      <w:r w:rsidR="008578BF">
        <w:t>s</w:t>
      </w:r>
      <w:r w:rsidR="000D78F8">
        <w:t xml:space="preserve">) </w:t>
      </w:r>
      <w:r w:rsidR="007B5427">
        <w:t xml:space="preserve">and </w:t>
      </w:r>
      <w:r w:rsidR="004A7C76">
        <w:t>the situation</w:t>
      </w:r>
      <w:r w:rsidR="0099626D">
        <w:t xml:space="preserve"> </w:t>
      </w:r>
      <w:r w:rsidR="008578BF">
        <w:t xml:space="preserve">with respect to </w:t>
      </w:r>
      <w:r w:rsidR="0099626D">
        <w:t xml:space="preserve"> </w:t>
      </w:r>
      <w:r w:rsidR="004A7C76">
        <w:t>monitoring data availability</w:t>
      </w:r>
      <w:r w:rsidR="007B5427">
        <w:t xml:space="preserve"> in the region</w:t>
      </w:r>
      <w:r w:rsidR="00B375CD">
        <w:t>.</w:t>
      </w:r>
      <w:r w:rsidR="007B5427">
        <w:t xml:space="preserve"> </w:t>
      </w:r>
      <w:r w:rsidR="00062E77" w:rsidRPr="00C70BAB">
        <w:t>A representative of</w:t>
      </w:r>
      <w:r w:rsidR="00062E77">
        <w:t xml:space="preserve"> </w:t>
      </w:r>
      <w:r w:rsidR="000B77AA">
        <w:t xml:space="preserve">the </w:t>
      </w:r>
      <w:r w:rsidR="00062E77">
        <w:t>UNEP</w:t>
      </w:r>
      <w:r w:rsidR="00F65C5C">
        <w:t xml:space="preserve"> </w:t>
      </w:r>
      <w:r w:rsidR="000B77AA">
        <w:t>World Conservation Monitoring Centre</w:t>
      </w:r>
      <w:r w:rsidR="00062E77">
        <w:t xml:space="preserve"> shared </w:t>
      </w:r>
      <w:r w:rsidR="0036407D">
        <w:t xml:space="preserve">informatio0n on </w:t>
      </w:r>
      <w:r w:rsidR="00062E77">
        <w:t xml:space="preserve">key steps </w:t>
      </w:r>
      <w:r w:rsidR="00E36972">
        <w:t>in</w:t>
      </w:r>
      <w:r w:rsidR="00062E77">
        <w:t xml:space="preserve"> developing a national monitoring plan for the updated national biodiversity strategies and action plans.</w:t>
      </w:r>
    </w:p>
    <w:p w14:paraId="3A077FA5" w14:textId="75126529" w:rsidR="002856BB" w:rsidRPr="00137AA0" w:rsidRDefault="002856BB" w:rsidP="009F53E5">
      <w:pPr>
        <w:pStyle w:val="CBDNormalNumber"/>
        <w:rPr>
          <w:lang w:val="en-CA"/>
        </w:rPr>
      </w:pPr>
      <w:r w:rsidRPr="00C305D4">
        <w:t xml:space="preserve">A representative of </w:t>
      </w:r>
      <w:r w:rsidR="00E36972">
        <w:t xml:space="preserve">the </w:t>
      </w:r>
      <w:r>
        <w:t xml:space="preserve">FAO Regional Office for Asia and the Pacific </w:t>
      </w:r>
      <w:r w:rsidR="003D0EC3">
        <w:t xml:space="preserve">gave a </w:t>
      </w:r>
      <w:r w:rsidR="009B7D90">
        <w:t>present</w:t>
      </w:r>
      <w:r w:rsidR="003D0EC3">
        <w:t xml:space="preserve">ation on </w:t>
      </w:r>
      <w:r>
        <w:t>a road</w:t>
      </w:r>
      <w:r w:rsidR="00E36972">
        <w:t xml:space="preserve"> </w:t>
      </w:r>
      <w:r>
        <w:t xml:space="preserve">map for </w:t>
      </w:r>
      <w:r w:rsidR="003D0EC3">
        <w:t xml:space="preserve">achieving </w:t>
      </w:r>
      <w:r>
        <w:t xml:space="preserve">Target 2 of the Framework and </w:t>
      </w:r>
      <w:r w:rsidRPr="00C305D4">
        <w:t xml:space="preserve">the Framework for Ecosystem Restoration Monitoring. </w:t>
      </w:r>
      <w:r>
        <w:t xml:space="preserve">She shared findings </w:t>
      </w:r>
      <w:r w:rsidR="00A06244">
        <w:t xml:space="preserve">derived </w:t>
      </w:r>
      <w:r>
        <w:t xml:space="preserve">from a recent workshop for </w:t>
      </w:r>
      <w:r w:rsidR="008325F5">
        <w:t xml:space="preserve">member States of the </w:t>
      </w:r>
      <w:r w:rsidR="006F7642">
        <w:t xml:space="preserve">Association </w:t>
      </w:r>
      <w:r w:rsidR="006F7642">
        <w:lastRenderedPageBreak/>
        <w:t xml:space="preserve">of Southeast Asian Nations </w:t>
      </w:r>
      <w:r w:rsidR="00F26495">
        <w:t>(ASEAN)</w:t>
      </w:r>
      <w:r w:rsidR="00A25F23">
        <w:t xml:space="preserve"> </w:t>
      </w:r>
      <w:r>
        <w:t xml:space="preserve">on monitoring and reporting with </w:t>
      </w:r>
      <w:r w:rsidR="00CA214F">
        <w:t xml:space="preserve">a </w:t>
      </w:r>
      <w:r>
        <w:t>focus on Target 2</w:t>
      </w:r>
      <w:r w:rsidR="00587D81">
        <w:t xml:space="preserve">, which was </w:t>
      </w:r>
      <w:r>
        <w:t xml:space="preserve">held in Bangkok in September 2025.  </w:t>
      </w:r>
    </w:p>
    <w:p w14:paraId="40CFE144" w14:textId="6DD37C6F" w:rsidR="00211718" w:rsidRDefault="00FD62B0" w:rsidP="00984B0F">
      <w:pPr>
        <w:pStyle w:val="CBDNormalNumber"/>
      </w:pPr>
      <w:r>
        <w:t>R</w:t>
      </w:r>
      <w:r w:rsidR="009D6BBF" w:rsidRPr="00B671F2">
        <w:t xml:space="preserve">epresentatives </w:t>
      </w:r>
      <w:r w:rsidR="0008280D">
        <w:t xml:space="preserve">of </w:t>
      </w:r>
      <w:r w:rsidR="00A46783">
        <w:t>China, Japan and Bhutan</w:t>
      </w:r>
      <w:r w:rsidR="00AF1C08" w:rsidRPr="00B671F2">
        <w:t xml:space="preserve"> </w:t>
      </w:r>
      <w:r w:rsidR="00FA7481" w:rsidRPr="00B671F2">
        <w:t>share</w:t>
      </w:r>
      <w:r w:rsidR="00211718">
        <w:t>d</w:t>
      </w:r>
      <w:r w:rsidR="00FA7481" w:rsidRPr="00B671F2">
        <w:t xml:space="preserve"> their </w:t>
      </w:r>
      <w:r w:rsidR="00E51A6F" w:rsidRPr="00B671F2">
        <w:t xml:space="preserve">countries’ </w:t>
      </w:r>
      <w:r w:rsidR="00FA7481" w:rsidRPr="00B671F2">
        <w:t>experience and lessons learned in develop</w:t>
      </w:r>
      <w:r w:rsidR="004A7235">
        <w:t>ing</w:t>
      </w:r>
      <w:r w:rsidR="00FA7481" w:rsidRPr="00B671F2">
        <w:t xml:space="preserve"> national monitoring plan</w:t>
      </w:r>
      <w:r w:rsidR="000B13D7" w:rsidRPr="00B671F2">
        <w:t>s</w:t>
      </w:r>
      <w:r w:rsidR="00FA7481" w:rsidRPr="00B671F2">
        <w:t xml:space="preserve"> and system</w:t>
      </w:r>
      <w:r w:rsidR="000B13D7" w:rsidRPr="00B671F2">
        <w:t>s</w:t>
      </w:r>
      <w:r w:rsidR="00FA7481" w:rsidRPr="00B671F2">
        <w:t xml:space="preserve"> wh</w:t>
      </w:r>
      <w:r w:rsidR="0014484C" w:rsidRPr="00B671F2">
        <w:t>en</w:t>
      </w:r>
      <w:r w:rsidR="00FA7481" w:rsidRPr="00B671F2">
        <w:t xml:space="preserve"> updating their </w:t>
      </w:r>
      <w:r w:rsidR="00A85BA7" w:rsidRPr="00B671F2">
        <w:t xml:space="preserve">national biodiversity </w:t>
      </w:r>
      <w:r w:rsidR="00FA7481" w:rsidRPr="00B671F2">
        <w:t>s</w:t>
      </w:r>
      <w:r w:rsidR="00A85BA7" w:rsidRPr="00B671F2">
        <w:t>trategies and action plan</w:t>
      </w:r>
      <w:r w:rsidR="00A85BA7" w:rsidRPr="006F43CD">
        <w:t>s</w:t>
      </w:r>
      <w:r w:rsidR="00FA7481" w:rsidRPr="00B671F2">
        <w:t xml:space="preserve">. </w:t>
      </w:r>
      <w:r w:rsidR="00211718">
        <w:t>A representative of China</w:t>
      </w:r>
      <w:r w:rsidR="00D4379C">
        <w:t xml:space="preserve"> </w:t>
      </w:r>
      <w:r w:rsidR="006E49A9">
        <w:t xml:space="preserve">shared </w:t>
      </w:r>
      <w:r w:rsidR="00D11C04">
        <w:t>information on that country’s</w:t>
      </w:r>
      <w:r w:rsidR="008F2603">
        <w:t xml:space="preserve"> biodiversity monitoring network</w:t>
      </w:r>
      <w:r w:rsidR="00BD5FAA">
        <w:t>,</w:t>
      </w:r>
      <w:r w:rsidR="00AD1C4D">
        <w:t xml:space="preserve"> which </w:t>
      </w:r>
      <w:r w:rsidR="00D11C04">
        <w:t>wa</w:t>
      </w:r>
      <w:r w:rsidR="00AD1C4D">
        <w:t xml:space="preserve">s composed </w:t>
      </w:r>
      <w:r w:rsidR="005D7A44">
        <w:t xml:space="preserve">mainly </w:t>
      </w:r>
      <w:r w:rsidR="00AD1C4D">
        <w:t xml:space="preserve">of </w:t>
      </w:r>
      <w:r w:rsidR="00714386">
        <w:t>the</w:t>
      </w:r>
      <w:r w:rsidR="00DA5C41">
        <w:t xml:space="preserve"> </w:t>
      </w:r>
      <w:r w:rsidR="00714386">
        <w:t>China E</w:t>
      </w:r>
      <w:r w:rsidR="009C28C9">
        <w:t xml:space="preserve">cosystem </w:t>
      </w:r>
      <w:r w:rsidR="00714386">
        <w:t>R</w:t>
      </w:r>
      <w:r w:rsidR="002B2C8E">
        <w:t>esearch</w:t>
      </w:r>
      <w:r w:rsidR="009C28C9">
        <w:t xml:space="preserve"> </w:t>
      </w:r>
      <w:r w:rsidR="00714386">
        <w:t>N</w:t>
      </w:r>
      <w:r w:rsidR="009C28C9">
        <w:t xml:space="preserve">etwork, </w:t>
      </w:r>
      <w:r w:rsidR="00714386">
        <w:t>the China</w:t>
      </w:r>
      <w:r w:rsidR="00533AAF">
        <w:t xml:space="preserve"> </w:t>
      </w:r>
      <w:r w:rsidR="00714386">
        <w:t>B</w:t>
      </w:r>
      <w:r w:rsidR="00EB7307">
        <w:t xml:space="preserve">iodiversity </w:t>
      </w:r>
      <w:r w:rsidR="00714386">
        <w:t>O</w:t>
      </w:r>
      <w:r w:rsidR="00EB7307">
        <w:t xml:space="preserve">bservation </w:t>
      </w:r>
      <w:r w:rsidR="00714386">
        <w:t>N</w:t>
      </w:r>
      <w:r w:rsidR="00EB7307">
        <w:t>etwork</w:t>
      </w:r>
      <w:r w:rsidR="00E8029F">
        <w:t xml:space="preserve"> and </w:t>
      </w:r>
      <w:r w:rsidR="00B27C8B">
        <w:t>the</w:t>
      </w:r>
      <w:r w:rsidR="00533AAF">
        <w:t xml:space="preserve"> </w:t>
      </w:r>
      <w:r w:rsidR="00B27C8B">
        <w:t>N</w:t>
      </w:r>
      <w:r w:rsidR="00E8029F">
        <w:t xml:space="preserve">ational </w:t>
      </w:r>
      <w:r w:rsidR="000D742F">
        <w:t>E</w:t>
      </w:r>
      <w:r w:rsidR="00E8029F">
        <w:t xml:space="preserve">cological </w:t>
      </w:r>
      <w:r w:rsidR="000D742F">
        <w:t>Q</w:t>
      </w:r>
      <w:r w:rsidR="00E8029F">
        <w:t xml:space="preserve">uality </w:t>
      </w:r>
      <w:r w:rsidR="000D742F">
        <w:t>M</w:t>
      </w:r>
      <w:r w:rsidR="00E8029F">
        <w:t xml:space="preserve">onitoring </w:t>
      </w:r>
      <w:r w:rsidR="000D742F">
        <w:t>N</w:t>
      </w:r>
      <w:r w:rsidR="00EB7307">
        <w:t>etwork</w:t>
      </w:r>
      <w:r w:rsidR="007C7652">
        <w:t xml:space="preserve">. She </w:t>
      </w:r>
      <w:r w:rsidR="0085032D">
        <w:t>provided</w:t>
      </w:r>
      <w:r w:rsidR="007C7652">
        <w:t xml:space="preserve"> </w:t>
      </w:r>
      <w:r w:rsidR="00375F03">
        <w:t xml:space="preserve">a few </w:t>
      </w:r>
      <w:r w:rsidR="009605A4">
        <w:t>examples of</w:t>
      </w:r>
      <w:r w:rsidR="00EE5014">
        <w:t xml:space="preserve"> </w:t>
      </w:r>
      <w:r w:rsidR="009605A4">
        <w:t xml:space="preserve">monitoring schemes </w:t>
      </w:r>
      <w:r w:rsidR="00375F03">
        <w:t>at local level</w:t>
      </w:r>
      <w:r w:rsidR="00366EF7">
        <w:t xml:space="preserve"> including smart monitoring systems supported by remote</w:t>
      </w:r>
      <w:r w:rsidR="00C61AFE">
        <w:t xml:space="preserve"> </w:t>
      </w:r>
      <w:r w:rsidR="00366EF7">
        <w:t xml:space="preserve">sensing and </w:t>
      </w:r>
      <w:r w:rsidR="008D7C25">
        <w:t>a</w:t>
      </w:r>
      <w:r w:rsidR="004A551E">
        <w:t xml:space="preserve">rtificial </w:t>
      </w:r>
      <w:r w:rsidR="008D7C25">
        <w:t>i</w:t>
      </w:r>
      <w:r w:rsidR="004A551E">
        <w:t>ntelligence</w:t>
      </w:r>
      <w:r w:rsidR="00375F03">
        <w:t>.</w:t>
      </w:r>
      <w:r w:rsidR="008D7C25">
        <w:t xml:space="preserve"> The representative indicat</w:t>
      </w:r>
      <w:r w:rsidR="00F03BDB">
        <w:t>ed</w:t>
      </w:r>
      <w:r w:rsidR="002D40B5">
        <w:t xml:space="preserve"> that China ha</w:t>
      </w:r>
      <w:r w:rsidR="00F03BDB">
        <w:t>d</w:t>
      </w:r>
      <w:r w:rsidR="002D40B5">
        <w:t xml:space="preserve"> developed or </w:t>
      </w:r>
      <w:r w:rsidR="00F03BDB">
        <w:t>wa</w:t>
      </w:r>
      <w:r w:rsidR="002D40B5">
        <w:t xml:space="preserve">s developing guidelines and standards for biodiversity monitoring and data </w:t>
      </w:r>
      <w:r w:rsidR="00DC4E9A">
        <w:t xml:space="preserve">collection and </w:t>
      </w:r>
      <w:r w:rsidR="002D40B5">
        <w:t xml:space="preserve">management. </w:t>
      </w:r>
    </w:p>
    <w:p w14:paraId="0039FC84" w14:textId="6529B550" w:rsidR="00211718" w:rsidRDefault="00211718" w:rsidP="00984B0F">
      <w:pPr>
        <w:pStyle w:val="CBDNormalNumber"/>
      </w:pPr>
      <w:r>
        <w:t>A representative of Japan</w:t>
      </w:r>
      <w:r w:rsidR="00623231">
        <w:t xml:space="preserve"> in</w:t>
      </w:r>
      <w:r w:rsidR="00FB7A5D">
        <w:t>dicated</w:t>
      </w:r>
      <w:r w:rsidR="00623231">
        <w:t xml:space="preserve"> that </w:t>
      </w:r>
      <w:r w:rsidR="00BE296C">
        <w:t>th</w:t>
      </w:r>
      <w:r w:rsidR="002970CD">
        <w:t>at</w:t>
      </w:r>
      <w:r w:rsidR="00BE296C">
        <w:t xml:space="preserve"> country’s</w:t>
      </w:r>
      <w:r w:rsidR="00623231">
        <w:t xml:space="preserve"> updated </w:t>
      </w:r>
      <w:r w:rsidR="000602CE" w:rsidRPr="000602CE">
        <w:t>national biodiversity strateg</w:t>
      </w:r>
      <w:r w:rsidR="000602CE">
        <w:t>y</w:t>
      </w:r>
      <w:r w:rsidR="000602CE" w:rsidRPr="000602CE">
        <w:t xml:space="preserve"> and action plan </w:t>
      </w:r>
      <w:r w:rsidR="00623231">
        <w:t xml:space="preserve">included </w:t>
      </w:r>
      <w:r w:rsidR="003272EE">
        <w:t xml:space="preserve">over 200 indicators and mechanisms for monitoring and reviewing the implementation of </w:t>
      </w:r>
      <w:r w:rsidR="003A0A0B">
        <w:t xml:space="preserve">the </w:t>
      </w:r>
      <w:r w:rsidR="00BE296C" w:rsidRPr="00BE296C">
        <w:t>national biodiversity strategy and action plan</w:t>
      </w:r>
      <w:r w:rsidR="00DF1B20">
        <w:t xml:space="preserve"> mainly through the </w:t>
      </w:r>
      <w:r w:rsidR="00D3381E">
        <w:t>expert</w:t>
      </w:r>
      <w:r w:rsidR="008E14B5">
        <w:t xml:space="preserve"> assessment of the status of </w:t>
      </w:r>
      <w:r w:rsidR="005464F7">
        <w:t xml:space="preserve">the </w:t>
      </w:r>
      <w:r w:rsidR="008E14B5">
        <w:t xml:space="preserve">conservation and sustainable use </w:t>
      </w:r>
      <w:r w:rsidR="005464F7">
        <w:t xml:space="preserve">of biodiversity </w:t>
      </w:r>
      <w:r w:rsidR="008E14B5">
        <w:t xml:space="preserve">and </w:t>
      </w:r>
      <w:r w:rsidR="00643557">
        <w:t xml:space="preserve">the </w:t>
      </w:r>
      <w:r w:rsidR="008E14B5">
        <w:t xml:space="preserve">interministerial review of the implementation of relevant policies and indicators. </w:t>
      </w:r>
      <w:r w:rsidR="00D81A7A">
        <w:t>Th</w:t>
      </w:r>
      <w:r w:rsidR="002970CD">
        <w:t>at</w:t>
      </w:r>
      <w:r w:rsidR="00D81A7A">
        <w:t xml:space="preserve"> </w:t>
      </w:r>
      <w:r w:rsidR="008A75F6">
        <w:t xml:space="preserve">monitoring and reviewing system </w:t>
      </w:r>
      <w:r w:rsidR="00D81A7A">
        <w:t xml:space="preserve">was made possible </w:t>
      </w:r>
      <w:r w:rsidR="00CE75B4">
        <w:t xml:space="preserve">mainly through mainstreaming </w:t>
      </w:r>
      <w:r w:rsidR="002D352E">
        <w:t xml:space="preserve">of </w:t>
      </w:r>
      <w:r w:rsidR="00CE75B4">
        <w:t>biodiversity into relevant ministries</w:t>
      </w:r>
      <w:r w:rsidR="00EC613F">
        <w:t>’ policies and involv</w:t>
      </w:r>
      <w:r w:rsidR="00A00747">
        <w:t>ement of</w:t>
      </w:r>
      <w:r w:rsidR="00EC613F">
        <w:t xml:space="preserve"> the private sector and local governments.</w:t>
      </w:r>
      <w:r w:rsidR="001E4344">
        <w:t xml:space="preserve"> </w:t>
      </w:r>
      <w:r w:rsidR="00673364">
        <w:t>The represent</w:t>
      </w:r>
      <w:r w:rsidR="00697DCF">
        <w:t>a</w:t>
      </w:r>
      <w:r w:rsidR="00673364">
        <w:t xml:space="preserve">tive </w:t>
      </w:r>
      <w:r w:rsidR="00697DCF">
        <w:t>did</w:t>
      </w:r>
      <w:r w:rsidR="001E4344">
        <w:t xml:space="preserve"> note challenges such as </w:t>
      </w:r>
      <w:r w:rsidR="006054C4">
        <w:t>time-consuming</w:t>
      </w:r>
      <w:r w:rsidR="001E4344">
        <w:t xml:space="preserve"> consultation processes</w:t>
      </w:r>
      <w:r w:rsidR="00E13F27">
        <w:t xml:space="preserve"> and </w:t>
      </w:r>
      <w:r w:rsidR="00202D5B">
        <w:t xml:space="preserve">difficulty in introducing new indicators </w:t>
      </w:r>
      <w:r w:rsidR="0043259B">
        <w:t xml:space="preserve">in the </w:t>
      </w:r>
      <w:r w:rsidR="001C32B0" w:rsidRPr="001C32B0">
        <w:t xml:space="preserve">national biodiversity strategy and action plan </w:t>
      </w:r>
      <w:r w:rsidR="00202D5B">
        <w:t xml:space="preserve">including some </w:t>
      </w:r>
      <w:r w:rsidR="007F7857">
        <w:t xml:space="preserve">of the </w:t>
      </w:r>
      <w:r w:rsidR="00202D5B">
        <w:t>headline indicators of the monitoring framework</w:t>
      </w:r>
      <w:r w:rsidR="007F7857">
        <w:t xml:space="preserve"> for the Framework</w:t>
      </w:r>
      <w:r w:rsidR="00202D5B">
        <w:t>.</w:t>
      </w:r>
    </w:p>
    <w:p w14:paraId="705B50E1" w14:textId="2EA3A01C" w:rsidR="00211718" w:rsidRDefault="00211718" w:rsidP="008F2AAC">
      <w:pPr>
        <w:pStyle w:val="CBDNormalNumber"/>
      </w:pPr>
      <w:r>
        <w:t>A representative of Bhutan</w:t>
      </w:r>
      <w:r w:rsidR="00FB1101">
        <w:t xml:space="preserve"> </w:t>
      </w:r>
      <w:r w:rsidR="003B79E5">
        <w:t>s</w:t>
      </w:r>
      <w:r w:rsidR="007F7857">
        <w:t>tate</w:t>
      </w:r>
      <w:r w:rsidR="003B79E5">
        <w:t>d that</w:t>
      </w:r>
      <w:r w:rsidR="00F16CBB">
        <w:t xml:space="preserve"> after having completed its updated </w:t>
      </w:r>
      <w:r w:rsidR="007F7857" w:rsidRPr="007F7857">
        <w:t>national biodiversity strategy and action plan</w:t>
      </w:r>
      <w:r w:rsidR="00F16CBB">
        <w:t xml:space="preserve">, </w:t>
      </w:r>
      <w:r w:rsidR="004432C7">
        <w:t xml:space="preserve">her country </w:t>
      </w:r>
      <w:r w:rsidR="00A57857">
        <w:t>wa</w:t>
      </w:r>
      <w:r w:rsidR="004432C7">
        <w:t xml:space="preserve">s </w:t>
      </w:r>
      <w:r w:rsidR="004432C7" w:rsidRPr="004432C7">
        <w:rPr>
          <w:lang w:val="en-US"/>
        </w:rPr>
        <w:t>in the process of establishing a strategic national biodiversity</w:t>
      </w:r>
      <w:r w:rsidR="004432C7">
        <w:rPr>
          <w:lang w:val="en-US"/>
        </w:rPr>
        <w:t xml:space="preserve"> monitoring and evaluation</w:t>
      </w:r>
      <w:r w:rsidR="004432C7" w:rsidRPr="004432C7">
        <w:rPr>
          <w:lang w:val="en-US"/>
        </w:rPr>
        <w:t xml:space="preserve"> system and a </w:t>
      </w:r>
      <w:r w:rsidR="00A57857">
        <w:rPr>
          <w:lang w:val="en-US"/>
        </w:rPr>
        <w:t>d</w:t>
      </w:r>
      <w:r w:rsidR="004432C7" w:rsidRPr="004432C7">
        <w:rPr>
          <w:lang w:val="en-US"/>
        </w:rPr>
        <w:t xml:space="preserve">ashboard, </w:t>
      </w:r>
      <w:r w:rsidR="00C311BF">
        <w:rPr>
          <w:lang w:val="en-US"/>
        </w:rPr>
        <w:t xml:space="preserve">featuring </w:t>
      </w:r>
      <w:r w:rsidR="004432C7" w:rsidRPr="004432C7">
        <w:rPr>
          <w:lang w:val="en-US"/>
        </w:rPr>
        <w:t>clear institutional roles and responsibilities, standardized indicators, integrated databases (where feasible) and a results-based management framework to support evidence-based decision-making, adaptive management and reporting</w:t>
      </w:r>
      <w:r w:rsidR="00695FC7">
        <w:rPr>
          <w:lang w:val="en-US"/>
        </w:rPr>
        <w:t xml:space="preserve">. She noted that </w:t>
      </w:r>
      <w:r w:rsidR="000B28E8">
        <w:rPr>
          <w:lang w:val="en-US"/>
        </w:rPr>
        <w:t>the</w:t>
      </w:r>
      <w:r w:rsidR="008F2AAC" w:rsidRPr="008F2AAC">
        <w:rPr>
          <w:lang w:val="en-US"/>
        </w:rPr>
        <w:t xml:space="preserve"> absence of a national</w:t>
      </w:r>
      <w:r w:rsidR="003341FD">
        <w:rPr>
          <w:lang w:val="en-US"/>
        </w:rPr>
        <w:t>-</w:t>
      </w:r>
      <w:r w:rsidR="008F2AAC" w:rsidRPr="008F2AAC">
        <w:rPr>
          <w:lang w:val="en-US"/>
        </w:rPr>
        <w:t xml:space="preserve">level </w:t>
      </w:r>
      <w:r w:rsidR="000B28E8">
        <w:rPr>
          <w:lang w:val="en-US"/>
        </w:rPr>
        <w:t>b</w:t>
      </w:r>
      <w:r w:rsidR="008F2AAC" w:rsidRPr="008F2AAC">
        <w:rPr>
          <w:lang w:val="en-US"/>
        </w:rPr>
        <w:t>iodiversity</w:t>
      </w:r>
      <w:r w:rsidR="000B28E8">
        <w:rPr>
          <w:lang w:val="en-US"/>
        </w:rPr>
        <w:t xml:space="preserve"> monitoring and evaluation</w:t>
      </w:r>
      <w:r w:rsidR="008F2AAC" w:rsidRPr="008F2AAC">
        <w:rPr>
          <w:lang w:val="en-US"/>
        </w:rPr>
        <w:t xml:space="preserve"> system </w:t>
      </w:r>
      <w:r w:rsidR="00E155D1">
        <w:rPr>
          <w:lang w:val="en-US"/>
        </w:rPr>
        <w:t xml:space="preserve">had </w:t>
      </w:r>
      <w:r w:rsidR="008F2AAC" w:rsidRPr="008F2AAC">
        <w:rPr>
          <w:lang w:val="en-US"/>
        </w:rPr>
        <w:t xml:space="preserve">resulted in weak coordination, limited routine data flows and subjective tagging of outputs to </w:t>
      </w:r>
      <w:r w:rsidR="00A12140">
        <w:rPr>
          <w:lang w:val="en-US"/>
        </w:rPr>
        <w:t>national</w:t>
      </w:r>
      <w:r w:rsidR="008F2AAC" w:rsidRPr="008F2AAC">
        <w:rPr>
          <w:lang w:val="en-US"/>
        </w:rPr>
        <w:t xml:space="preserve"> targets</w:t>
      </w:r>
      <w:r w:rsidR="00A12140">
        <w:rPr>
          <w:lang w:val="en-US"/>
        </w:rPr>
        <w:t xml:space="preserve"> in the </w:t>
      </w:r>
      <w:r w:rsidR="00B75E4B" w:rsidRPr="00B75E4B">
        <w:t>national biodiversity strategy and action plan</w:t>
      </w:r>
      <w:r w:rsidR="00A12140">
        <w:rPr>
          <w:lang w:val="en-US"/>
        </w:rPr>
        <w:t xml:space="preserve">. </w:t>
      </w:r>
      <w:r w:rsidR="00AC16C3">
        <w:rPr>
          <w:lang w:val="en-US"/>
        </w:rPr>
        <w:t xml:space="preserve">The representative </w:t>
      </w:r>
      <w:r w:rsidR="00A12140">
        <w:rPr>
          <w:lang w:val="en-US"/>
        </w:rPr>
        <w:t>shared the details of a concept</w:t>
      </w:r>
      <w:r w:rsidR="009D4701">
        <w:rPr>
          <w:lang w:val="en-US"/>
        </w:rPr>
        <w:t xml:space="preserve">ual module being developed for </w:t>
      </w:r>
      <w:r w:rsidR="00C1590E">
        <w:rPr>
          <w:lang w:val="en-US"/>
        </w:rPr>
        <w:t xml:space="preserve">a </w:t>
      </w:r>
      <w:r w:rsidR="009D4701">
        <w:rPr>
          <w:lang w:val="en-US"/>
        </w:rPr>
        <w:t>national monitoring and evaluation system</w:t>
      </w:r>
      <w:r w:rsidR="00C1590E">
        <w:rPr>
          <w:lang w:val="en-US"/>
        </w:rPr>
        <w:t>,</w:t>
      </w:r>
      <w:r w:rsidR="00A12140">
        <w:rPr>
          <w:lang w:val="en-US"/>
        </w:rPr>
        <w:t xml:space="preserve"> </w:t>
      </w:r>
      <w:r w:rsidR="00BE4F48">
        <w:rPr>
          <w:lang w:val="en-US"/>
        </w:rPr>
        <w:t>including</w:t>
      </w:r>
      <w:r w:rsidR="005D3B34">
        <w:rPr>
          <w:lang w:val="en-US"/>
        </w:rPr>
        <w:t xml:space="preserve"> a</w:t>
      </w:r>
      <w:r w:rsidR="00BE4F48">
        <w:rPr>
          <w:lang w:val="en-US"/>
        </w:rPr>
        <w:t xml:space="preserve"> </w:t>
      </w:r>
      <w:r w:rsidR="005D3B34">
        <w:rPr>
          <w:lang w:val="en-US"/>
        </w:rPr>
        <w:t xml:space="preserve">real-time tracking and reporting system </w:t>
      </w:r>
      <w:r w:rsidR="00B57036">
        <w:rPr>
          <w:lang w:val="en-US"/>
        </w:rPr>
        <w:t xml:space="preserve">which </w:t>
      </w:r>
      <w:r w:rsidR="005D3B34">
        <w:rPr>
          <w:lang w:val="en-US"/>
        </w:rPr>
        <w:t>allow</w:t>
      </w:r>
      <w:r w:rsidR="00B57036">
        <w:rPr>
          <w:lang w:val="en-US"/>
        </w:rPr>
        <w:t>ed</w:t>
      </w:r>
      <w:r w:rsidR="005D3B34">
        <w:rPr>
          <w:lang w:val="en-US"/>
        </w:rPr>
        <w:t xml:space="preserve"> agencies and stakeholders to provide data and </w:t>
      </w:r>
      <w:r w:rsidR="00875A02">
        <w:rPr>
          <w:lang w:val="en-US"/>
        </w:rPr>
        <w:t xml:space="preserve">updates and a </w:t>
      </w:r>
      <w:r w:rsidR="00774E11">
        <w:rPr>
          <w:lang w:val="en-US"/>
        </w:rPr>
        <w:t>d</w:t>
      </w:r>
      <w:r w:rsidR="00875A02">
        <w:rPr>
          <w:lang w:val="en-US"/>
        </w:rPr>
        <w:t xml:space="preserve">ashboard </w:t>
      </w:r>
      <w:r w:rsidR="00774E11">
        <w:rPr>
          <w:lang w:val="en-US"/>
        </w:rPr>
        <w:t xml:space="preserve">which </w:t>
      </w:r>
      <w:r w:rsidR="001E7DE5">
        <w:rPr>
          <w:lang w:val="en-US"/>
        </w:rPr>
        <w:t>consolidate</w:t>
      </w:r>
      <w:r w:rsidR="004047C6">
        <w:rPr>
          <w:lang w:val="en-US"/>
        </w:rPr>
        <w:t>d</w:t>
      </w:r>
      <w:r w:rsidR="001E7DE5">
        <w:rPr>
          <w:lang w:val="en-US"/>
        </w:rPr>
        <w:t xml:space="preserve"> </w:t>
      </w:r>
      <w:r w:rsidR="008606F6">
        <w:rPr>
          <w:lang w:val="en-US"/>
        </w:rPr>
        <w:t xml:space="preserve">various existing online systems and data sets </w:t>
      </w:r>
      <w:r w:rsidR="00653DA1">
        <w:rPr>
          <w:lang w:val="en-US"/>
        </w:rPr>
        <w:t>and integrate</w:t>
      </w:r>
      <w:r w:rsidR="004047C6">
        <w:rPr>
          <w:lang w:val="en-US"/>
        </w:rPr>
        <w:t>d</w:t>
      </w:r>
      <w:r w:rsidR="00653DA1">
        <w:rPr>
          <w:lang w:val="en-US"/>
        </w:rPr>
        <w:t xml:space="preserve"> </w:t>
      </w:r>
      <w:r w:rsidR="00226470">
        <w:rPr>
          <w:lang w:val="en-US"/>
        </w:rPr>
        <w:t xml:space="preserve">them </w:t>
      </w:r>
      <w:r w:rsidR="00062ADD">
        <w:rPr>
          <w:lang w:val="en-US"/>
        </w:rPr>
        <w:t>in</w:t>
      </w:r>
      <w:r w:rsidR="00653DA1">
        <w:rPr>
          <w:lang w:val="en-US"/>
        </w:rPr>
        <w:t xml:space="preserve"> a single coherent </w:t>
      </w:r>
      <w:r w:rsidR="007B2893">
        <w:rPr>
          <w:lang w:val="en-US"/>
        </w:rPr>
        <w:t xml:space="preserve">interface. </w:t>
      </w:r>
      <w:r w:rsidR="0065603A">
        <w:rPr>
          <w:lang w:val="en-US"/>
        </w:rPr>
        <w:t>S</w:t>
      </w:r>
      <w:r w:rsidR="007B2893">
        <w:rPr>
          <w:lang w:val="en-US"/>
        </w:rPr>
        <w:t xml:space="preserve">he </w:t>
      </w:r>
      <w:r w:rsidR="004047C6">
        <w:rPr>
          <w:lang w:val="en-US"/>
        </w:rPr>
        <w:t xml:space="preserve">did </w:t>
      </w:r>
      <w:r w:rsidR="007B2893">
        <w:rPr>
          <w:lang w:val="en-US"/>
        </w:rPr>
        <w:t>note</w:t>
      </w:r>
      <w:r w:rsidR="00E21E35">
        <w:rPr>
          <w:lang w:val="en-US"/>
        </w:rPr>
        <w:t>, however,</w:t>
      </w:r>
      <w:r w:rsidR="007B2893">
        <w:rPr>
          <w:lang w:val="en-US"/>
        </w:rPr>
        <w:t xml:space="preserve"> a few challenges in </w:t>
      </w:r>
      <w:r w:rsidR="004047C6">
        <w:rPr>
          <w:lang w:val="en-US"/>
        </w:rPr>
        <w:t xml:space="preserve">that regard </w:t>
      </w:r>
      <w:r w:rsidR="007B2893">
        <w:rPr>
          <w:lang w:val="en-US"/>
        </w:rPr>
        <w:t xml:space="preserve">including </w:t>
      </w:r>
      <w:r w:rsidR="00A679B7">
        <w:rPr>
          <w:lang w:val="en-US"/>
        </w:rPr>
        <w:t xml:space="preserve">fragmented data ownership, variable </w:t>
      </w:r>
      <w:r w:rsidR="00B25C98">
        <w:rPr>
          <w:lang w:val="en-US"/>
        </w:rPr>
        <w:t xml:space="preserve">institutional capacities leading to inconsistent reporting, </w:t>
      </w:r>
      <w:r w:rsidR="00D4379C">
        <w:rPr>
          <w:lang w:val="en-US"/>
        </w:rPr>
        <w:t>lack of formal data</w:t>
      </w:r>
      <w:r w:rsidR="00FC1F9A">
        <w:rPr>
          <w:lang w:val="en-US"/>
        </w:rPr>
        <w:t>-</w:t>
      </w:r>
      <w:r w:rsidR="00D4379C">
        <w:rPr>
          <w:lang w:val="en-US"/>
        </w:rPr>
        <w:t xml:space="preserve">sharing protocols hindering data flow, </w:t>
      </w:r>
      <w:r w:rsidR="00F57204">
        <w:rPr>
          <w:lang w:val="en-US"/>
        </w:rPr>
        <w:t xml:space="preserve">challenges associated with </w:t>
      </w:r>
      <w:r w:rsidR="00581ECC">
        <w:rPr>
          <w:lang w:val="en-US"/>
        </w:rPr>
        <w:t xml:space="preserve">ensuring data quality and verification and </w:t>
      </w:r>
      <w:r w:rsidR="004E0CCA">
        <w:rPr>
          <w:lang w:val="en-US"/>
        </w:rPr>
        <w:t>uncertain operation</w:t>
      </w:r>
      <w:r w:rsidR="00ED7D5E">
        <w:rPr>
          <w:lang w:val="en-US"/>
        </w:rPr>
        <w:t>alization</w:t>
      </w:r>
      <w:r w:rsidR="004E0CCA">
        <w:rPr>
          <w:lang w:val="en-US"/>
        </w:rPr>
        <w:t xml:space="preserve"> and functionality of the online reporting system. </w:t>
      </w:r>
    </w:p>
    <w:p w14:paraId="779F80B8" w14:textId="5F83F79E" w:rsidR="000A7D53" w:rsidRPr="00B671F2" w:rsidRDefault="000F4FF1" w:rsidP="005237C4">
      <w:pPr>
        <w:pStyle w:val="CBDNormalNumber"/>
      </w:pPr>
      <w:r>
        <w:t xml:space="preserve">Following </w:t>
      </w:r>
      <w:r w:rsidR="0058588A">
        <w:t xml:space="preserve">the </w:t>
      </w:r>
      <w:r>
        <w:t>country presentations,</w:t>
      </w:r>
      <w:r w:rsidR="0080711B" w:rsidRPr="00B671F2">
        <w:t xml:space="preserve"> </w:t>
      </w:r>
      <w:r>
        <w:t>participants worked in three groups to</w:t>
      </w:r>
      <w:r w:rsidR="00E95AAD">
        <w:t xml:space="preserve"> </w:t>
      </w:r>
      <w:r w:rsidR="00FA7481" w:rsidRPr="00B671F2">
        <w:t>identify</w:t>
      </w:r>
      <w:r w:rsidR="0073255D">
        <w:t>,</w:t>
      </w:r>
      <w:r w:rsidR="00FA7481" w:rsidRPr="00B671F2">
        <w:t xml:space="preserve"> </w:t>
      </w:r>
      <w:r w:rsidR="000D059D">
        <w:t>using guiding questions</w:t>
      </w:r>
      <w:r w:rsidR="0073255D">
        <w:t>,</w:t>
      </w:r>
      <w:r w:rsidR="000D059D" w:rsidRPr="00B671F2">
        <w:t xml:space="preserve"> </w:t>
      </w:r>
      <w:r w:rsidR="00FA7481" w:rsidRPr="00B671F2">
        <w:t xml:space="preserve">key priorities and actions that </w:t>
      </w:r>
      <w:r w:rsidR="00E95AAD">
        <w:t xml:space="preserve">would </w:t>
      </w:r>
      <w:r w:rsidR="00FA7481" w:rsidRPr="00B671F2">
        <w:t>need to be taken to develop or improve national monitoring plans and systems.</w:t>
      </w:r>
      <w:r w:rsidR="000A7D53">
        <w:t xml:space="preserve"> </w:t>
      </w:r>
      <w:r w:rsidR="00460C46">
        <w:t>K</w:t>
      </w:r>
      <w:r w:rsidR="000A7D53">
        <w:t xml:space="preserve">ey points </w:t>
      </w:r>
      <w:r w:rsidR="0058588A">
        <w:t xml:space="preserve">emerging </w:t>
      </w:r>
      <w:r w:rsidR="000A7D53">
        <w:t>from the group discussions</w:t>
      </w:r>
      <w:r w:rsidR="009C2D44">
        <w:t xml:space="preserve"> </w:t>
      </w:r>
      <w:r w:rsidR="00B36677">
        <w:t>are</w:t>
      </w:r>
      <w:r w:rsidR="00460C46">
        <w:t xml:space="preserve"> summarized directly below</w:t>
      </w:r>
      <w:r w:rsidR="00B773AD">
        <w:t>.</w:t>
      </w:r>
      <w:r w:rsidR="00483E91">
        <w:t xml:space="preserve"> </w:t>
      </w:r>
      <w:r w:rsidR="0046638B">
        <w:t>Their focus was on:</w:t>
      </w:r>
    </w:p>
    <w:p w14:paraId="39B40D6B" w14:textId="3066FAE8" w:rsidR="00E60302" w:rsidRDefault="0034115E" w:rsidP="00E60302">
      <w:pPr>
        <w:pStyle w:val="CBDNormalNumber"/>
        <w:numPr>
          <w:ilvl w:val="0"/>
          <w:numId w:val="0"/>
        </w:numPr>
        <w:ind w:left="567"/>
      </w:pPr>
      <w:r>
        <w:tab/>
      </w:r>
      <w:r w:rsidR="00E60302">
        <w:t>(a)</w:t>
      </w:r>
      <w:r w:rsidR="00E60302">
        <w:tab/>
      </w:r>
      <w:r w:rsidR="00527FB2">
        <w:t>K</w:t>
      </w:r>
      <w:r w:rsidR="00FD5E47">
        <w:t>ey challenges identified</w:t>
      </w:r>
      <w:r w:rsidR="00752F1B">
        <w:t>,</w:t>
      </w:r>
      <w:r w:rsidR="0046638B">
        <w:t xml:space="preserve"> which</w:t>
      </w:r>
      <w:r w:rsidR="00FD5E47">
        <w:t xml:space="preserve"> include</w:t>
      </w:r>
      <w:r w:rsidR="0046638B">
        <w:t>d</w:t>
      </w:r>
      <w:r w:rsidR="00FD5E47">
        <w:t xml:space="preserve"> </w:t>
      </w:r>
      <w:r w:rsidR="009824DA">
        <w:t xml:space="preserve">inadequate </w:t>
      </w:r>
      <w:r w:rsidR="00C30771">
        <w:t xml:space="preserve">political will, </w:t>
      </w:r>
      <w:r w:rsidR="00DC44BC">
        <w:t>challeng</w:t>
      </w:r>
      <w:r w:rsidR="0046638B">
        <w:t>es</w:t>
      </w:r>
      <w:r w:rsidR="00DC44BC">
        <w:t xml:space="preserve"> to set</w:t>
      </w:r>
      <w:r w:rsidR="0046638B">
        <w:t>ting</w:t>
      </w:r>
      <w:r w:rsidR="00DC44BC">
        <w:t xml:space="preserve"> up a </w:t>
      </w:r>
      <w:r w:rsidR="00447522">
        <w:t xml:space="preserve">usable </w:t>
      </w:r>
      <w:r w:rsidR="00DC44BC">
        <w:t>monitoring system</w:t>
      </w:r>
      <w:r w:rsidR="00733652">
        <w:t xml:space="preserve"> or infrastructure</w:t>
      </w:r>
      <w:r w:rsidR="00E2326A">
        <w:t>, lack of standards for the consistent collection and recording of different data types</w:t>
      </w:r>
      <w:r w:rsidR="00DC44BC">
        <w:t xml:space="preserve">, </w:t>
      </w:r>
      <w:r w:rsidR="00FD5E47">
        <w:t xml:space="preserve">fragmented monitoring and data </w:t>
      </w:r>
      <w:r w:rsidR="0073249B">
        <w:t xml:space="preserve">collection, </w:t>
      </w:r>
      <w:r w:rsidR="00B512F1">
        <w:t xml:space="preserve">unwillingness of local partners </w:t>
      </w:r>
      <w:r w:rsidR="00DD346D">
        <w:t>and other data holders to share data</w:t>
      </w:r>
      <w:r w:rsidR="00902C58">
        <w:t xml:space="preserve">, </w:t>
      </w:r>
      <w:r w:rsidR="008F6B16">
        <w:t xml:space="preserve">inadequate mechanisms for data flows or </w:t>
      </w:r>
      <w:r w:rsidR="005C03DF">
        <w:t>data-</w:t>
      </w:r>
      <w:r w:rsidR="008F6B16">
        <w:t>sharing</w:t>
      </w:r>
      <w:r w:rsidR="00404BCF">
        <w:t>,</w:t>
      </w:r>
      <w:r w:rsidR="008F6B16">
        <w:t xml:space="preserve"> </w:t>
      </w:r>
      <w:r w:rsidR="005C03DF">
        <w:t xml:space="preserve">non-standardization of </w:t>
      </w:r>
      <w:r w:rsidR="00DD7DDA">
        <w:t>data</w:t>
      </w:r>
      <w:r w:rsidR="009307B8">
        <w:t>-</w:t>
      </w:r>
      <w:r w:rsidR="00DD7DDA">
        <w:t xml:space="preserve">sharing protocols, lack of reporting structures or mechanisms, </w:t>
      </w:r>
      <w:r w:rsidR="00A54D9F">
        <w:t xml:space="preserve">lack of baseline data </w:t>
      </w:r>
      <w:r w:rsidR="00F77EDD">
        <w:t>for</w:t>
      </w:r>
      <w:r w:rsidR="00A54D9F">
        <w:t xml:space="preserve"> assess</w:t>
      </w:r>
      <w:r w:rsidR="00F77EDD">
        <w:t>ing</w:t>
      </w:r>
      <w:r w:rsidR="00A54D9F">
        <w:t xml:space="preserve"> progress, </w:t>
      </w:r>
      <w:r w:rsidR="00B852D9">
        <w:t xml:space="preserve">limited </w:t>
      </w:r>
      <w:r w:rsidR="00D7233C">
        <w:t xml:space="preserve">human resources, </w:t>
      </w:r>
      <w:r w:rsidR="00944437">
        <w:t xml:space="preserve">constraints associated with </w:t>
      </w:r>
      <w:r w:rsidR="00B852D9">
        <w:t>technical capacities and financial constraints, retaining talent at home</w:t>
      </w:r>
      <w:r w:rsidR="00433F39">
        <w:t xml:space="preserve">, data loss </w:t>
      </w:r>
      <w:r w:rsidR="00CA4F0D">
        <w:t xml:space="preserve">despite investments, </w:t>
      </w:r>
      <w:r w:rsidR="008D2FCF">
        <w:t xml:space="preserve">unavailability of </w:t>
      </w:r>
      <w:r w:rsidR="00503E20">
        <w:t>data needed for specific targets</w:t>
      </w:r>
      <w:r w:rsidR="00F24C1F">
        <w:t xml:space="preserve">, </w:t>
      </w:r>
      <w:r w:rsidR="00925DEE">
        <w:t>challeng</w:t>
      </w:r>
      <w:r w:rsidR="00F818DD">
        <w:t>es</w:t>
      </w:r>
      <w:r w:rsidR="00925DEE">
        <w:t xml:space="preserve"> to collect</w:t>
      </w:r>
      <w:r w:rsidR="00E90201">
        <w:t>ing</w:t>
      </w:r>
      <w:r w:rsidR="00925DEE">
        <w:t xml:space="preserve"> data from remote communities and islands</w:t>
      </w:r>
      <w:r w:rsidR="00F24C1F">
        <w:t xml:space="preserve"> and difficulty in collecting data such as </w:t>
      </w:r>
      <w:r w:rsidR="00E90201">
        <w:t>d</w:t>
      </w:r>
      <w:r w:rsidR="0041716F">
        <w:t>i</w:t>
      </w:r>
      <w:r w:rsidR="00F22E2B">
        <w:t xml:space="preserve">gital </w:t>
      </w:r>
      <w:r w:rsidR="001124F8">
        <w:t>s</w:t>
      </w:r>
      <w:r w:rsidR="00F22E2B">
        <w:t xml:space="preserve">equence </w:t>
      </w:r>
      <w:r w:rsidR="001124F8">
        <w:t>i</w:t>
      </w:r>
      <w:r w:rsidR="00F22E2B">
        <w:t>nformation</w:t>
      </w:r>
      <w:r w:rsidR="001A1D05">
        <w:t>;</w:t>
      </w:r>
      <w:r w:rsidR="00F24C1F">
        <w:t xml:space="preserve"> </w:t>
      </w:r>
    </w:p>
    <w:p w14:paraId="28093C8F" w14:textId="2E9D1313" w:rsidR="00372E3D" w:rsidRDefault="0034115E" w:rsidP="00F65C5C">
      <w:pPr>
        <w:pStyle w:val="CBDNormalNumber"/>
        <w:numPr>
          <w:ilvl w:val="0"/>
          <w:numId w:val="0"/>
        </w:numPr>
        <w:ind w:left="567"/>
      </w:pPr>
      <w:r>
        <w:lastRenderedPageBreak/>
        <w:tab/>
      </w:r>
      <w:r w:rsidR="00E60302">
        <w:t>(b)</w:t>
      </w:r>
      <w:r w:rsidR="00E60302">
        <w:tab/>
      </w:r>
      <w:r w:rsidR="005D76BE">
        <w:t>Key priorities or needs identified</w:t>
      </w:r>
      <w:r w:rsidR="00A84C92">
        <w:t>, which</w:t>
      </w:r>
      <w:r w:rsidR="005D76BE">
        <w:t xml:space="preserve"> include</w:t>
      </w:r>
      <w:r w:rsidR="0073255D">
        <w:t>d</w:t>
      </w:r>
      <w:r w:rsidR="005D76BE">
        <w:t xml:space="preserve"> </w:t>
      </w:r>
      <w:r w:rsidR="00CF0E2B">
        <w:t xml:space="preserve">identifying </w:t>
      </w:r>
      <w:r w:rsidR="00383F41">
        <w:t xml:space="preserve">what </w:t>
      </w:r>
      <w:r w:rsidR="007035C5">
        <w:t>wa</w:t>
      </w:r>
      <w:r w:rsidR="00383F41">
        <w:t xml:space="preserve">s urgent, </w:t>
      </w:r>
      <w:r w:rsidR="00CF0E2B">
        <w:t xml:space="preserve">what data </w:t>
      </w:r>
      <w:r w:rsidR="004F63A0">
        <w:t>were</w:t>
      </w:r>
      <w:r w:rsidR="00CF0E2B">
        <w:t xml:space="preserve"> available and where gaps </w:t>
      </w:r>
      <w:r w:rsidR="001B182C">
        <w:t>lay</w:t>
      </w:r>
      <w:r w:rsidR="00B77B13">
        <w:t xml:space="preserve">, </w:t>
      </w:r>
      <w:r w:rsidR="008F4315">
        <w:t xml:space="preserve">short- and long-term planning </w:t>
      </w:r>
      <w:r w:rsidR="00210FBB">
        <w:t xml:space="preserve">for </w:t>
      </w:r>
      <w:r w:rsidR="009C5031">
        <w:t xml:space="preserve">the </w:t>
      </w:r>
      <w:r w:rsidR="00210FBB">
        <w:t xml:space="preserve">monitoring </w:t>
      </w:r>
      <w:r w:rsidR="008F4315">
        <w:t xml:space="preserve">needed, </w:t>
      </w:r>
      <w:r w:rsidR="00B86B04">
        <w:t xml:space="preserve">putting in place a monitoring system for the updated </w:t>
      </w:r>
      <w:r w:rsidR="0039721A" w:rsidRPr="0039721A">
        <w:t xml:space="preserve">national biodiversity strategy and action plan </w:t>
      </w:r>
      <w:r w:rsidR="00B86B04">
        <w:t xml:space="preserve">, </w:t>
      </w:r>
      <w:r w:rsidR="002330DA">
        <w:t xml:space="preserve">the </w:t>
      </w:r>
      <w:r w:rsidR="005A74DB">
        <w:t xml:space="preserve">capacity development needed for data collection, </w:t>
      </w:r>
      <w:r w:rsidR="00383F41">
        <w:t xml:space="preserve">deciding on key parameters so that </w:t>
      </w:r>
      <w:r w:rsidR="00B656FE">
        <w:t xml:space="preserve">all </w:t>
      </w:r>
      <w:r w:rsidR="003429C7">
        <w:t>data coming in cover</w:t>
      </w:r>
      <w:r w:rsidR="002330DA">
        <w:t>ed</w:t>
      </w:r>
      <w:r w:rsidR="003429C7">
        <w:t xml:space="preserve"> key fields</w:t>
      </w:r>
      <w:r w:rsidR="00A728A9">
        <w:t xml:space="preserve"> and </w:t>
      </w:r>
      <w:r w:rsidR="00B06887">
        <w:t>w</w:t>
      </w:r>
      <w:r w:rsidR="00036FBA">
        <w:t>ere</w:t>
      </w:r>
      <w:r w:rsidR="00A728A9">
        <w:t xml:space="preserve"> interoperable with comparable data from elsewhere</w:t>
      </w:r>
      <w:r w:rsidR="003429C7">
        <w:t xml:space="preserve">, </w:t>
      </w:r>
      <w:r w:rsidR="00E06AD7">
        <w:t xml:space="preserve">establishing partnerships for monitoring and data collection, </w:t>
      </w:r>
      <w:r w:rsidR="004C2961">
        <w:t>establishing data</w:t>
      </w:r>
      <w:r w:rsidR="00B06887">
        <w:t>-</w:t>
      </w:r>
      <w:r w:rsidR="004C2961">
        <w:t>sharing standards</w:t>
      </w:r>
      <w:r w:rsidR="00DB4F59">
        <w:t>, strengthening integration</w:t>
      </w:r>
      <w:r w:rsidR="00955202">
        <w:t xml:space="preserve"> of different types of data</w:t>
      </w:r>
      <w:r w:rsidR="00DB4F59">
        <w:t xml:space="preserve"> for use</w:t>
      </w:r>
      <w:r w:rsidR="008B1081">
        <w:t xml:space="preserve"> including through engaging relevant agencies and ministries</w:t>
      </w:r>
      <w:r w:rsidR="00DB4F59">
        <w:t xml:space="preserve">, </w:t>
      </w:r>
      <w:r w:rsidR="007C642E">
        <w:t xml:space="preserve">training data holders on </w:t>
      </w:r>
      <w:r w:rsidR="00FB4CDE">
        <w:t>data</w:t>
      </w:r>
      <w:r w:rsidR="00274BB7">
        <w:t>-</w:t>
      </w:r>
      <w:r w:rsidR="00FB4CDE">
        <w:t xml:space="preserve">sharing, </w:t>
      </w:r>
      <w:r w:rsidR="003429C7">
        <w:t xml:space="preserve">translating science into policy and management measures </w:t>
      </w:r>
      <w:r w:rsidR="002B688F">
        <w:t xml:space="preserve">and </w:t>
      </w:r>
      <w:r w:rsidR="00B36677">
        <w:t xml:space="preserve">increasing human resources and financial investments. </w:t>
      </w:r>
    </w:p>
    <w:p w14:paraId="63A8A930" w14:textId="0DAAE68C" w:rsidR="00FA7481" w:rsidRPr="00B671F2" w:rsidRDefault="00FA7481" w:rsidP="00FA7481">
      <w:pPr>
        <w:pStyle w:val="CBDNormalNumber"/>
        <w:numPr>
          <w:ilvl w:val="0"/>
          <w:numId w:val="0"/>
        </w:numPr>
        <w:ind w:left="567"/>
        <w:rPr>
          <w:i/>
          <w:iCs/>
        </w:rPr>
      </w:pPr>
      <w:r w:rsidRPr="00B671F2">
        <w:rPr>
          <w:i/>
          <w:iCs/>
        </w:rPr>
        <w:t>Topic B. Development and use of indicators</w:t>
      </w:r>
    </w:p>
    <w:p w14:paraId="34531DED" w14:textId="01A3DFB3" w:rsidR="00D44997" w:rsidRDefault="00FA7481" w:rsidP="00FA7481">
      <w:pPr>
        <w:pStyle w:val="CBDNormalNumber"/>
      </w:pPr>
      <w:r w:rsidRPr="00B671F2">
        <w:t>A technical presentation on developing data flows for monitoring species</w:t>
      </w:r>
      <w:r w:rsidR="00F038DF" w:rsidRPr="00B671F2">
        <w:t>-</w:t>
      </w:r>
      <w:r w:rsidRPr="00B671F2">
        <w:t xml:space="preserve"> and ecosystem</w:t>
      </w:r>
      <w:r w:rsidR="00713316" w:rsidRPr="00B671F2">
        <w:t>-</w:t>
      </w:r>
      <w:r w:rsidRPr="00B671F2">
        <w:t xml:space="preserve">related indicators </w:t>
      </w:r>
      <w:r w:rsidR="00962378">
        <w:t>was</w:t>
      </w:r>
      <w:r w:rsidRPr="00B671F2">
        <w:t xml:space="preserve"> </w:t>
      </w:r>
      <w:r w:rsidR="004C23E4" w:rsidRPr="00B671F2">
        <w:t xml:space="preserve">made </w:t>
      </w:r>
      <w:r w:rsidRPr="00B671F2">
        <w:t xml:space="preserve">by </w:t>
      </w:r>
      <w:r w:rsidR="00D03489">
        <w:t xml:space="preserve">a </w:t>
      </w:r>
      <w:r w:rsidR="007A1A49">
        <w:t xml:space="preserve">representative of </w:t>
      </w:r>
      <w:r w:rsidR="006735EE" w:rsidRPr="006735EE">
        <w:t>the Group on Earth Observations Biodiversity Observation Network</w:t>
      </w:r>
      <w:r w:rsidRPr="00B671F2">
        <w:t xml:space="preserve">. </w:t>
      </w:r>
      <w:r w:rsidR="00E957BD" w:rsidRPr="00B671F2">
        <w:t xml:space="preserve">The representative </w:t>
      </w:r>
      <w:r w:rsidR="008A7D03" w:rsidRPr="00B671F2">
        <w:t>discuss</w:t>
      </w:r>
      <w:r w:rsidR="00066948">
        <w:t>ed</w:t>
      </w:r>
      <w:r w:rsidR="008A7D03" w:rsidRPr="00B671F2">
        <w:t xml:space="preserve"> </w:t>
      </w:r>
      <w:r w:rsidR="001E33BD">
        <w:t>t</w:t>
      </w:r>
      <w:r w:rsidR="008A7D03" w:rsidRPr="00B671F2">
        <w:t xml:space="preserve">he need for </w:t>
      </w:r>
      <w:r w:rsidR="008A7D03" w:rsidRPr="006F43CD">
        <w:t>standardi</w:t>
      </w:r>
      <w:r w:rsidR="00CC7954" w:rsidRPr="006F43CD">
        <w:t>z</w:t>
      </w:r>
      <w:r w:rsidR="008A7D03" w:rsidRPr="00B671F2">
        <w:t xml:space="preserve">ed data </w:t>
      </w:r>
      <w:r w:rsidR="00041397" w:rsidRPr="00B671F2">
        <w:t xml:space="preserve">and </w:t>
      </w:r>
      <w:r w:rsidR="00B609C1">
        <w:t xml:space="preserve">the </w:t>
      </w:r>
      <w:r w:rsidR="008A7D03" w:rsidRPr="00B671F2">
        <w:t>current major data</w:t>
      </w:r>
      <w:r w:rsidR="003710C1" w:rsidRPr="00B671F2">
        <w:t xml:space="preserve"> </w:t>
      </w:r>
      <w:r w:rsidR="008A7D03" w:rsidRPr="00B671F2">
        <w:t>gaps</w:t>
      </w:r>
      <w:r w:rsidR="00282B12" w:rsidRPr="00B671F2">
        <w:t>,</w:t>
      </w:r>
      <w:r w:rsidR="008A7D03" w:rsidRPr="00B671F2">
        <w:t xml:space="preserve"> </w:t>
      </w:r>
      <w:r w:rsidR="00282B12" w:rsidRPr="00B671F2">
        <w:t xml:space="preserve">in </w:t>
      </w:r>
      <w:r w:rsidR="008A7D03" w:rsidRPr="00B671F2">
        <w:t xml:space="preserve">particular </w:t>
      </w:r>
      <w:r w:rsidR="00586768" w:rsidRPr="00B671F2">
        <w:t>data</w:t>
      </w:r>
      <w:r w:rsidR="00586768">
        <w:t xml:space="preserve"> </w:t>
      </w:r>
      <w:r w:rsidR="00DE1683">
        <w:t xml:space="preserve">gaps </w:t>
      </w:r>
      <w:r w:rsidR="00DE1683" w:rsidRPr="00B671F2">
        <w:t xml:space="preserve">related </w:t>
      </w:r>
      <w:r w:rsidR="00DE1683">
        <w:t>to</w:t>
      </w:r>
      <w:r w:rsidR="008A7D03" w:rsidRPr="00B671F2">
        <w:t xml:space="preserve"> species monitoring</w:t>
      </w:r>
      <w:r w:rsidR="00ED5AC0" w:rsidRPr="00B671F2">
        <w:t>,</w:t>
      </w:r>
      <w:r w:rsidR="008A7D03" w:rsidRPr="00B671F2">
        <w:t xml:space="preserve"> </w:t>
      </w:r>
      <w:r w:rsidR="00A004D2" w:rsidRPr="00B671F2">
        <w:t xml:space="preserve">and </w:t>
      </w:r>
      <w:r w:rsidR="00BC1EC0">
        <w:t xml:space="preserve">delivered a </w:t>
      </w:r>
      <w:r w:rsidR="00D44997">
        <w:t>present</w:t>
      </w:r>
      <w:r w:rsidR="00BC1EC0">
        <w:t>ation on</w:t>
      </w:r>
      <w:r w:rsidR="008A7D03" w:rsidRPr="00B671F2">
        <w:t xml:space="preserve"> </w:t>
      </w:r>
      <w:r w:rsidR="002A4734" w:rsidRPr="00B671F2">
        <w:t>e</w:t>
      </w:r>
      <w:r w:rsidR="008A7D03" w:rsidRPr="00B671F2">
        <w:t xml:space="preserve">ssential </w:t>
      </w:r>
      <w:r w:rsidR="002A4734" w:rsidRPr="00B671F2">
        <w:t>b</w:t>
      </w:r>
      <w:r w:rsidR="008A7D03" w:rsidRPr="00B671F2">
        <w:t xml:space="preserve">iodiversity </w:t>
      </w:r>
      <w:r w:rsidR="002A4734" w:rsidRPr="00B671F2">
        <w:t>v</w:t>
      </w:r>
      <w:r w:rsidR="008A7D03" w:rsidRPr="00B671F2">
        <w:t xml:space="preserve">ariables and pipelines for converting data into indicators to help monitor progress towards </w:t>
      </w:r>
      <w:r w:rsidR="009E6D0A">
        <w:t xml:space="preserve">achieving </w:t>
      </w:r>
      <w:r w:rsidR="008A7D03" w:rsidRPr="00B671F2">
        <w:t>biodiversity targets</w:t>
      </w:r>
      <w:r w:rsidR="0021191B" w:rsidRPr="00B671F2">
        <w:t>,</w:t>
      </w:r>
      <w:r w:rsidR="008A7D03" w:rsidRPr="00B671F2">
        <w:t xml:space="preserve"> including </w:t>
      </w:r>
      <w:r w:rsidR="009A4499" w:rsidRPr="00B671F2">
        <w:t xml:space="preserve">through </w:t>
      </w:r>
      <w:r w:rsidR="008A7D03" w:rsidRPr="00B671F2">
        <w:t xml:space="preserve">the use of </w:t>
      </w:r>
      <w:r w:rsidR="008D3E0F" w:rsidRPr="00B671F2">
        <w:t>the</w:t>
      </w:r>
      <w:r w:rsidR="008A7D03" w:rsidRPr="00B671F2">
        <w:t xml:space="preserve"> </w:t>
      </w:r>
      <w:r w:rsidR="00ED3EEE" w:rsidRPr="00B671F2">
        <w:t>“</w:t>
      </w:r>
      <w:r w:rsidR="008A7D03" w:rsidRPr="006F43CD">
        <w:t>BON</w:t>
      </w:r>
      <w:r w:rsidR="008A7D03" w:rsidRPr="00B671F2">
        <w:t xml:space="preserve"> in a </w:t>
      </w:r>
      <w:r w:rsidR="00BC1EC0">
        <w:t>b</w:t>
      </w:r>
      <w:r w:rsidR="008A7D03" w:rsidRPr="00B671F2">
        <w:t>ox</w:t>
      </w:r>
      <w:r w:rsidR="00ED3EEE" w:rsidRPr="00B671F2">
        <w:t>”</w:t>
      </w:r>
      <w:r w:rsidR="008D3E0F" w:rsidRPr="00B671F2">
        <w:t xml:space="preserve"> tool</w:t>
      </w:r>
      <w:r w:rsidR="000B225E">
        <w:t xml:space="preserve"> </w:t>
      </w:r>
      <w:r w:rsidR="008D3E0F" w:rsidRPr="00B671F2">
        <w:t>box</w:t>
      </w:r>
      <w:r w:rsidR="008A7D03" w:rsidRPr="00B671F2">
        <w:t xml:space="preserve">. </w:t>
      </w:r>
    </w:p>
    <w:p w14:paraId="1D186A7D" w14:textId="414839E6" w:rsidR="00170261" w:rsidRDefault="00D44997" w:rsidP="00FA7481">
      <w:pPr>
        <w:pStyle w:val="CBDNormalNumber"/>
      </w:pPr>
      <w:r>
        <w:t>A representative of Women</w:t>
      </w:r>
      <w:r w:rsidR="002B0919">
        <w:t>4</w:t>
      </w:r>
      <w:r>
        <w:t xml:space="preserve">Biodiversity shared </w:t>
      </w:r>
      <w:r w:rsidR="007F1F6F">
        <w:t xml:space="preserve">information on </w:t>
      </w:r>
      <w:r w:rsidR="002C0BD9">
        <w:t xml:space="preserve">a project for developing and using indicators </w:t>
      </w:r>
      <w:r w:rsidR="00FD3529">
        <w:t>for</w:t>
      </w:r>
      <w:r w:rsidR="002C0BD9">
        <w:t xml:space="preserve"> </w:t>
      </w:r>
      <w:r w:rsidR="00B45AB3">
        <w:t>review</w:t>
      </w:r>
      <w:r w:rsidR="00FD3529">
        <w:t>ing</w:t>
      </w:r>
      <w:r w:rsidR="002C0BD9">
        <w:t xml:space="preserve"> the implementation of the Gender Plan of Action </w:t>
      </w:r>
      <w:r w:rsidR="001814DB">
        <w:t xml:space="preserve">in the context of </w:t>
      </w:r>
      <w:r w:rsidR="00BD0C2F">
        <w:t xml:space="preserve">the implementation of Target 23 </w:t>
      </w:r>
      <w:r w:rsidR="006F6EE3">
        <w:t xml:space="preserve">and Section C </w:t>
      </w:r>
      <w:r w:rsidR="00BD0C2F">
        <w:t xml:space="preserve">of the </w:t>
      </w:r>
      <w:r w:rsidR="009262F2" w:rsidRPr="009262F2">
        <w:t xml:space="preserve">Kunming-Montreal Global Biodiversity </w:t>
      </w:r>
      <w:r w:rsidR="00BD0C2F">
        <w:t>Framework</w:t>
      </w:r>
      <w:r w:rsidR="00521CB4">
        <w:t xml:space="preserve">, including methodologies and </w:t>
      </w:r>
      <w:r w:rsidR="00B45AB3">
        <w:t>linkages with reporting</w:t>
      </w:r>
      <w:r w:rsidR="00170261">
        <w:t>.</w:t>
      </w:r>
    </w:p>
    <w:p w14:paraId="7468B7DA" w14:textId="20B3D94A" w:rsidR="00F568D0" w:rsidRDefault="00F568D0" w:rsidP="00FA7481">
      <w:pPr>
        <w:pStyle w:val="CBDNormalNumber"/>
      </w:pPr>
      <w:r>
        <w:t>A</w:t>
      </w:r>
      <w:r w:rsidR="00EC66A2" w:rsidRPr="00B671F2">
        <w:t xml:space="preserve"> </w:t>
      </w:r>
      <w:r w:rsidR="00FA7481" w:rsidRPr="00B671F2">
        <w:t xml:space="preserve">representative of </w:t>
      </w:r>
      <w:r>
        <w:t xml:space="preserve">Sri Lanka </w:t>
      </w:r>
      <w:r w:rsidR="00FA7481" w:rsidRPr="00B671F2">
        <w:t>share</w:t>
      </w:r>
      <w:r>
        <w:t>d</w:t>
      </w:r>
      <w:r w:rsidR="00FA7481" w:rsidRPr="00B671F2">
        <w:t xml:space="preserve"> </w:t>
      </w:r>
      <w:r w:rsidR="00797848">
        <w:t>th</w:t>
      </w:r>
      <w:r w:rsidR="008A626B">
        <w:t>at</w:t>
      </w:r>
      <w:r w:rsidR="00797848">
        <w:t xml:space="preserve"> </w:t>
      </w:r>
      <w:r w:rsidR="00F973BD">
        <w:t>country’s</w:t>
      </w:r>
      <w:r w:rsidR="00FA7481" w:rsidRPr="00B671F2">
        <w:t xml:space="preserve"> </w:t>
      </w:r>
      <w:r w:rsidR="00D300AB">
        <w:t>good practices</w:t>
      </w:r>
      <w:r w:rsidR="00FA7481" w:rsidRPr="00B671F2">
        <w:t xml:space="preserve"> and lessons learned </w:t>
      </w:r>
      <w:r w:rsidR="00E50823">
        <w:t xml:space="preserve">related to </w:t>
      </w:r>
      <w:r w:rsidR="00FA7481" w:rsidRPr="00B671F2">
        <w:t>development and use of indicators wh</w:t>
      </w:r>
      <w:r w:rsidR="009B5D1F" w:rsidRPr="00B671F2">
        <w:t>en</w:t>
      </w:r>
      <w:r w:rsidR="00FA7481" w:rsidRPr="00B671F2">
        <w:t xml:space="preserve"> updating </w:t>
      </w:r>
      <w:r w:rsidR="00F1097F">
        <w:t>its</w:t>
      </w:r>
      <w:r w:rsidR="00FA7481" w:rsidRPr="00B671F2">
        <w:t xml:space="preserve"> </w:t>
      </w:r>
      <w:r w:rsidR="00B310D1" w:rsidRPr="00B671F2">
        <w:t xml:space="preserve">national biodiversity </w:t>
      </w:r>
      <w:r w:rsidR="00FA7481" w:rsidRPr="00B671F2">
        <w:t>s</w:t>
      </w:r>
      <w:r w:rsidR="00B310D1" w:rsidRPr="00B671F2">
        <w:t>trateg</w:t>
      </w:r>
      <w:r w:rsidR="00F1097F">
        <w:t>y</w:t>
      </w:r>
      <w:r w:rsidR="00B310D1" w:rsidRPr="00B671F2">
        <w:t xml:space="preserve"> and action plan</w:t>
      </w:r>
      <w:r w:rsidR="00FA7481" w:rsidRPr="00B671F2">
        <w:t>.</w:t>
      </w:r>
      <w:r w:rsidR="00A8278D">
        <w:t xml:space="preserve"> In selecting indicators for the </w:t>
      </w:r>
      <w:bookmarkStart w:id="4" w:name="_Hlk215091449"/>
      <w:r w:rsidR="00304048" w:rsidRPr="00304048">
        <w:t>national biodiversity strategy and action plan</w:t>
      </w:r>
      <w:bookmarkEnd w:id="4"/>
      <w:r w:rsidR="00A8278D">
        <w:t xml:space="preserve">, Sri Lanka </w:t>
      </w:r>
      <w:r w:rsidR="00700A85">
        <w:t>focused on leveraging existing data streams</w:t>
      </w:r>
      <w:r w:rsidR="00A82B2C">
        <w:t xml:space="preserve"> </w:t>
      </w:r>
      <w:r w:rsidR="00BC15C9">
        <w:t xml:space="preserve">and linking </w:t>
      </w:r>
      <w:r w:rsidR="00304048" w:rsidRPr="00304048">
        <w:t xml:space="preserve">national biodiversity strategy and action plan </w:t>
      </w:r>
      <w:r w:rsidR="00BC15C9">
        <w:t xml:space="preserve">indicators with those developed for other relevant strategies and policies, such as </w:t>
      </w:r>
      <w:r w:rsidR="00B81676">
        <w:t>the n</w:t>
      </w:r>
      <w:r w:rsidR="00106F58">
        <w:t xml:space="preserve">ational </w:t>
      </w:r>
      <w:r w:rsidR="00B81676">
        <w:t>c</w:t>
      </w:r>
      <w:r w:rsidR="00106F58">
        <w:t xml:space="preserve">limate </w:t>
      </w:r>
      <w:r w:rsidR="00B81676">
        <w:t>c</w:t>
      </w:r>
      <w:r w:rsidR="00106F58">
        <w:t xml:space="preserve">hange </w:t>
      </w:r>
      <w:r w:rsidR="00B81676">
        <w:t>p</w:t>
      </w:r>
      <w:r w:rsidR="00106F58">
        <w:t xml:space="preserve">olicy and </w:t>
      </w:r>
      <w:r w:rsidR="00B81676">
        <w:t xml:space="preserve">the </w:t>
      </w:r>
      <w:r w:rsidR="00106F58">
        <w:t>road</w:t>
      </w:r>
      <w:r w:rsidR="00B81676">
        <w:t xml:space="preserve"> </w:t>
      </w:r>
      <w:r w:rsidR="00106F58">
        <w:t xml:space="preserve">map for </w:t>
      </w:r>
      <w:r w:rsidR="00B81676">
        <w:t xml:space="preserve">the </w:t>
      </w:r>
      <w:r w:rsidR="00106F58">
        <w:t>S</w:t>
      </w:r>
      <w:r w:rsidR="0092320E">
        <w:t xml:space="preserve">ustainable </w:t>
      </w:r>
      <w:r w:rsidR="00106F58">
        <w:t>D</w:t>
      </w:r>
      <w:r w:rsidR="0092320E">
        <w:t xml:space="preserve">evelopment </w:t>
      </w:r>
      <w:r w:rsidR="00106F58">
        <w:t>G</w:t>
      </w:r>
      <w:r w:rsidR="0092320E">
        <w:t>oal</w:t>
      </w:r>
      <w:r w:rsidR="00106F58">
        <w:t xml:space="preserve">s. </w:t>
      </w:r>
      <w:r w:rsidR="00280E3C">
        <w:t>Among the k</w:t>
      </w:r>
      <w:r w:rsidR="00F27EE6">
        <w:t xml:space="preserve">ey lessons learned </w:t>
      </w:r>
      <w:r w:rsidR="00280E3C">
        <w:t>w</w:t>
      </w:r>
      <w:r w:rsidR="00775B62">
        <w:t xml:space="preserve">ere </w:t>
      </w:r>
      <w:r w:rsidR="00C5584E">
        <w:t>the following</w:t>
      </w:r>
      <w:r w:rsidR="00775B62">
        <w:t>:</w:t>
      </w:r>
      <w:r w:rsidR="00280E3C">
        <w:t xml:space="preserve"> </w:t>
      </w:r>
      <w:r w:rsidR="00F27EE6">
        <w:t>using simple indicator</w:t>
      </w:r>
      <w:r w:rsidR="007D5964">
        <w:t>s</w:t>
      </w:r>
      <w:r w:rsidR="006A2995">
        <w:t xml:space="preserve"> that c</w:t>
      </w:r>
      <w:r w:rsidR="007004EF">
        <w:t>ould</w:t>
      </w:r>
      <w:r w:rsidR="006A2995">
        <w:t xml:space="preserve"> track progress </w:t>
      </w:r>
      <w:r w:rsidR="007004EF">
        <w:t>wa</w:t>
      </w:r>
      <w:r w:rsidR="006A2995">
        <w:t xml:space="preserve">s more valuable than </w:t>
      </w:r>
      <w:r w:rsidR="003E62A2">
        <w:t xml:space="preserve">use of </w:t>
      </w:r>
      <w:r w:rsidR="002F67F2">
        <w:t xml:space="preserve">perfect indicators that were </w:t>
      </w:r>
      <w:r w:rsidR="006A2995">
        <w:t>complex</w:t>
      </w:r>
      <w:r w:rsidR="00C5584E">
        <w:t xml:space="preserve"> </w:t>
      </w:r>
      <w:r w:rsidR="00CC3D18">
        <w:t xml:space="preserve">and </w:t>
      </w:r>
      <w:r w:rsidR="004D52B5">
        <w:t xml:space="preserve">investing in baseline data, </w:t>
      </w:r>
      <w:r w:rsidR="0009414F">
        <w:t>institutionalizing data</w:t>
      </w:r>
      <w:r w:rsidR="00BE2F04">
        <w:t>-</w:t>
      </w:r>
      <w:r w:rsidR="0009414F">
        <w:t xml:space="preserve">sharing among agencies and </w:t>
      </w:r>
      <w:r w:rsidR="005862C8">
        <w:t>capacity</w:t>
      </w:r>
      <w:r w:rsidR="007707A6">
        <w:t>-</w:t>
      </w:r>
      <w:r w:rsidR="005862C8">
        <w:t xml:space="preserve">building </w:t>
      </w:r>
      <w:r w:rsidR="00E67A32">
        <w:t xml:space="preserve">were </w:t>
      </w:r>
      <w:r w:rsidR="005862C8">
        <w:t>essential for generating local data.</w:t>
      </w:r>
      <w:r w:rsidR="000D688C">
        <w:t xml:space="preserve"> </w:t>
      </w:r>
      <w:r w:rsidR="00E67A32">
        <w:t>The representativ</w:t>
      </w:r>
      <w:r w:rsidR="006E4D87">
        <w:t xml:space="preserve">e </w:t>
      </w:r>
      <w:r w:rsidR="000D688C">
        <w:t xml:space="preserve">recommended that </w:t>
      </w:r>
      <w:r w:rsidR="008E3D7B">
        <w:t xml:space="preserve">simple and </w:t>
      </w:r>
      <w:r w:rsidR="00E762EF">
        <w:t xml:space="preserve">adaptable </w:t>
      </w:r>
      <w:r w:rsidR="008E3D7B">
        <w:t>methodologies for measuring complex</w:t>
      </w:r>
      <w:r w:rsidR="00237063">
        <w:t xml:space="preserve"> </w:t>
      </w:r>
      <w:r w:rsidR="006E4D87">
        <w:t>Fra</w:t>
      </w:r>
      <w:r w:rsidR="00237063">
        <w:t>m</w:t>
      </w:r>
      <w:r w:rsidR="006E4D87">
        <w:t xml:space="preserve">ework </w:t>
      </w:r>
      <w:r w:rsidR="008E3D7B">
        <w:t xml:space="preserve">targets be developed and </w:t>
      </w:r>
      <w:r w:rsidR="00B83B74">
        <w:t>shared</w:t>
      </w:r>
      <w:r w:rsidR="00777FB2">
        <w:t xml:space="preserve"> and</w:t>
      </w:r>
      <w:r w:rsidR="008E3D7B">
        <w:t xml:space="preserve"> </w:t>
      </w:r>
      <w:r w:rsidR="003721FB">
        <w:t xml:space="preserve">that </w:t>
      </w:r>
      <w:r w:rsidR="008E3D7B">
        <w:t>capacity</w:t>
      </w:r>
      <w:r w:rsidR="00A125F9">
        <w:t>-</w:t>
      </w:r>
      <w:r w:rsidR="00A62F3D">
        <w:t xml:space="preserve">building be provided to developing countries </w:t>
      </w:r>
      <w:r w:rsidR="00A451D9">
        <w:t xml:space="preserve">to enable </w:t>
      </w:r>
      <w:r w:rsidR="00A62F3D">
        <w:t xml:space="preserve">biodiversity data management and analysis. </w:t>
      </w:r>
      <w:r w:rsidR="00E84E73">
        <w:t xml:space="preserve"> </w:t>
      </w:r>
    </w:p>
    <w:p w14:paraId="53465482" w14:textId="7C654B49" w:rsidR="0081684C" w:rsidRDefault="00F568D0" w:rsidP="00FA7481">
      <w:pPr>
        <w:pStyle w:val="CBDNormalNumber"/>
      </w:pPr>
      <w:r>
        <w:t xml:space="preserve"> </w:t>
      </w:r>
      <w:r w:rsidR="00252B5F">
        <w:t>Following th</w:t>
      </w:r>
      <w:r w:rsidR="00707D35">
        <w:t>e presentations</w:t>
      </w:r>
      <w:r w:rsidR="00252B5F">
        <w:t xml:space="preserve">, countries were invited to </w:t>
      </w:r>
      <w:r w:rsidR="00240355">
        <w:t>select</w:t>
      </w:r>
      <w:r w:rsidR="009B11D0">
        <w:t>,</w:t>
      </w:r>
      <w:r w:rsidR="00240355">
        <w:t xml:space="preserve"> </w:t>
      </w:r>
      <w:r w:rsidR="00707D35">
        <w:t xml:space="preserve">from among the </w:t>
      </w:r>
      <w:r w:rsidR="009C3731">
        <w:t xml:space="preserve">headline </w:t>
      </w:r>
      <w:r w:rsidR="00240355">
        <w:t>indicators for which they ha</w:t>
      </w:r>
      <w:r w:rsidR="00707D35">
        <w:t>d</w:t>
      </w:r>
      <w:r w:rsidR="00240355">
        <w:t xml:space="preserve"> </w:t>
      </w:r>
      <w:r w:rsidR="006B5B18">
        <w:t xml:space="preserve">started to </w:t>
      </w:r>
      <w:r w:rsidR="00240355">
        <w:t>collect data</w:t>
      </w:r>
      <w:r w:rsidR="009C3731">
        <w:t xml:space="preserve">, </w:t>
      </w:r>
      <w:r w:rsidR="006B5B18">
        <w:t xml:space="preserve">those that they </w:t>
      </w:r>
      <w:r w:rsidR="00034122">
        <w:t>felt</w:t>
      </w:r>
      <w:r w:rsidR="006B5B18">
        <w:t xml:space="preserve"> confident </w:t>
      </w:r>
      <w:r w:rsidR="00E57E0D">
        <w:t>about</w:t>
      </w:r>
      <w:r w:rsidR="006B5B18">
        <w:t xml:space="preserve"> </w:t>
      </w:r>
      <w:r w:rsidR="00B835E9">
        <w:t xml:space="preserve">with respect to </w:t>
      </w:r>
      <w:r w:rsidR="006B5B18">
        <w:t xml:space="preserve">reporting </w:t>
      </w:r>
      <w:r w:rsidR="009C3731">
        <w:t xml:space="preserve">and </w:t>
      </w:r>
      <w:r w:rsidR="006B5B18">
        <w:t xml:space="preserve">those </w:t>
      </w:r>
      <w:r w:rsidR="00E57E0D">
        <w:t>whose</w:t>
      </w:r>
      <w:r w:rsidR="00836F0D">
        <w:t xml:space="preserve"> use in the national report </w:t>
      </w:r>
      <w:r w:rsidR="009C3731">
        <w:t xml:space="preserve">they </w:t>
      </w:r>
      <w:r w:rsidR="00C4653D">
        <w:t>fo</w:t>
      </w:r>
      <w:r w:rsidR="00D221B2">
        <w:t>und</w:t>
      </w:r>
      <w:r w:rsidR="009C3731">
        <w:t xml:space="preserve"> challenging. </w:t>
      </w:r>
    </w:p>
    <w:p w14:paraId="5374F69A" w14:textId="151B9C39" w:rsidR="00B412C8" w:rsidRDefault="0081684C" w:rsidP="00FA7481">
      <w:pPr>
        <w:pStyle w:val="CBDNormalNumber"/>
      </w:pPr>
      <w:r>
        <w:t xml:space="preserve"> </w:t>
      </w:r>
      <w:r w:rsidR="00034122">
        <w:t>P</w:t>
      </w:r>
      <w:r>
        <w:t xml:space="preserve">articipants </w:t>
      </w:r>
      <w:r w:rsidR="00034122">
        <w:t xml:space="preserve">proceeded to </w:t>
      </w:r>
      <w:r w:rsidR="00053607">
        <w:t>wor</w:t>
      </w:r>
      <w:r w:rsidR="004B6AB1">
        <w:t>k</w:t>
      </w:r>
      <w:r w:rsidR="00053607">
        <w:t xml:space="preserve"> </w:t>
      </w:r>
      <w:r w:rsidR="0021705D">
        <w:t>on exercise</w:t>
      </w:r>
      <w:r w:rsidR="00176BA8">
        <w:t>s</w:t>
      </w:r>
      <w:r w:rsidR="0021705D">
        <w:t xml:space="preserve"> </w:t>
      </w:r>
      <w:r w:rsidR="00053607">
        <w:t>in three groups</w:t>
      </w:r>
      <w:r w:rsidR="006B5B18">
        <w:t>,</w:t>
      </w:r>
      <w:r w:rsidR="00053607">
        <w:t xml:space="preserve"> with each group selecting one of the headline indicators</w:t>
      </w:r>
      <w:r w:rsidR="00004948">
        <w:t>.</w:t>
      </w:r>
      <w:r w:rsidR="00053607">
        <w:t xml:space="preserve"> </w:t>
      </w:r>
      <w:r w:rsidR="00004948">
        <w:t xml:space="preserve">The </w:t>
      </w:r>
      <w:r w:rsidR="00723F72">
        <w:t>focus</w:t>
      </w:r>
      <w:r w:rsidR="00004948">
        <w:t xml:space="preserve"> was</w:t>
      </w:r>
      <w:r w:rsidR="00723F72">
        <w:t xml:space="preserve"> on </w:t>
      </w:r>
      <w:r w:rsidR="00004948">
        <w:t xml:space="preserve">the following: </w:t>
      </w:r>
      <w:r w:rsidR="00723F72">
        <w:t>readiness to use the indicator</w:t>
      </w:r>
      <w:r w:rsidR="00004948">
        <w:t>,</w:t>
      </w:r>
      <w:r w:rsidR="004B6AB1">
        <w:t xml:space="preserve"> </w:t>
      </w:r>
      <w:r w:rsidR="00244FAF">
        <w:t>proposed methodologies, possible data sources</w:t>
      </w:r>
      <w:r w:rsidR="00191683">
        <w:t xml:space="preserve"> or </w:t>
      </w:r>
      <w:r w:rsidR="00437299">
        <w:t xml:space="preserve">flows </w:t>
      </w:r>
      <w:r w:rsidR="00176BA8">
        <w:t xml:space="preserve">for use in </w:t>
      </w:r>
      <w:r w:rsidR="00437299">
        <w:t>implement</w:t>
      </w:r>
      <w:r w:rsidR="00176BA8">
        <w:t>ing</w:t>
      </w:r>
      <w:r w:rsidR="00437299">
        <w:t xml:space="preserve"> </w:t>
      </w:r>
      <w:r w:rsidR="00596D60">
        <w:t xml:space="preserve">the </w:t>
      </w:r>
      <w:r w:rsidR="00437299">
        <w:t xml:space="preserve">methodologies, key </w:t>
      </w:r>
      <w:r w:rsidR="00244FAF">
        <w:t>challenges in using the indicator</w:t>
      </w:r>
      <w:r w:rsidR="00437299">
        <w:t xml:space="preserve"> and possible solutions</w:t>
      </w:r>
      <w:r w:rsidR="00143D31">
        <w:t>.</w:t>
      </w:r>
      <w:r w:rsidR="009643DF">
        <w:t xml:space="preserve"> Key points </w:t>
      </w:r>
      <w:r w:rsidR="002321DD">
        <w:t xml:space="preserve">emerging </w:t>
      </w:r>
      <w:r w:rsidR="009643DF">
        <w:t xml:space="preserve">from the group exercises are </w:t>
      </w:r>
      <w:r w:rsidR="00265EEC">
        <w:t xml:space="preserve">reflected </w:t>
      </w:r>
      <w:r w:rsidR="00FE5102">
        <w:t>in the following description</w:t>
      </w:r>
      <w:r w:rsidR="000A215D">
        <w:t>s</w:t>
      </w:r>
      <w:r w:rsidR="00FE5102">
        <w:t xml:space="preserve"> of the work of each group</w:t>
      </w:r>
      <w:r w:rsidR="009C2ED5">
        <w:t>:</w:t>
      </w:r>
    </w:p>
    <w:p w14:paraId="56B48DCD" w14:textId="3D608073" w:rsidR="00E60302" w:rsidRDefault="00E60302" w:rsidP="00DE6963">
      <w:pPr>
        <w:pStyle w:val="CBDNormalNumber"/>
        <w:numPr>
          <w:ilvl w:val="0"/>
          <w:numId w:val="0"/>
        </w:numPr>
        <w:ind w:left="567" w:firstLine="567"/>
      </w:pPr>
      <w:r>
        <w:t>(a)</w:t>
      </w:r>
      <w:r>
        <w:tab/>
      </w:r>
      <w:r w:rsidR="006025AC">
        <w:t xml:space="preserve">Group 1 selected headline indicator </w:t>
      </w:r>
      <w:r w:rsidR="00927A63">
        <w:t xml:space="preserve">3.1 (coverage of protected areas and </w:t>
      </w:r>
      <w:bookmarkStart w:id="5" w:name="_Hlk215095703"/>
      <w:r w:rsidR="00927A63">
        <w:t xml:space="preserve">other effective </w:t>
      </w:r>
      <w:r w:rsidR="00DA2C61">
        <w:t>area-based conservation measures</w:t>
      </w:r>
      <w:bookmarkEnd w:id="5"/>
      <w:r w:rsidR="00DA2C61">
        <w:t>)</w:t>
      </w:r>
      <w:r w:rsidR="005D10B8">
        <w:t xml:space="preserve">. </w:t>
      </w:r>
      <w:r w:rsidR="00157BD4">
        <w:t xml:space="preserve">The </w:t>
      </w:r>
      <w:r w:rsidR="009423FC">
        <w:t xml:space="preserve">members of the </w:t>
      </w:r>
      <w:r w:rsidR="00157BD4">
        <w:t xml:space="preserve">group shared </w:t>
      </w:r>
      <w:r w:rsidR="005C6AA1">
        <w:t xml:space="preserve">mainly </w:t>
      </w:r>
      <w:r w:rsidR="001171AD">
        <w:t>the</w:t>
      </w:r>
      <w:r w:rsidR="00371595">
        <w:t>ir readiness to use</w:t>
      </w:r>
      <w:r w:rsidR="001171AD">
        <w:t xml:space="preserve"> the indicator. </w:t>
      </w:r>
      <w:r w:rsidR="007B21FC">
        <w:t>All</w:t>
      </w:r>
      <w:r w:rsidR="00732425">
        <w:t xml:space="preserve"> </w:t>
      </w:r>
      <w:r w:rsidR="00463F6D">
        <w:t xml:space="preserve">of </w:t>
      </w:r>
      <w:r w:rsidR="00732425">
        <w:t>the participating countries ha</w:t>
      </w:r>
      <w:r w:rsidR="0091715C">
        <w:t>d</w:t>
      </w:r>
      <w:r w:rsidR="001D4A03">
        <w:t xml:space="preserve"> been monitoring and collecting</w:t>
      </w:r>
      <w:r w:rsidR="00732425">
        <w:t xml:space="preserve"> data on land and marine areas</w:t>
      </w:r>
      <w:r w:rsidR="00112908">
        <w:t xml:space="preserve">, with different focuses. </w:t>
      </w:r>
      <w:r w:rsidR="001C27B5">
        <w:t>Sri Lanka</w:t>
      </w:r>
      <w:r w:rsidR="00112908">
        <w:t xml:space="preserve"> </w:t>
      </w:r>
      <w:r w:rsidR="00A36786">
        <w:t>wa</w:t>
      </w:r>
      <w:r w:rsidR="00112908">
        <w:t>s focusing on forest area</w:t>
      </w:r>
      <w:r w:rsidR="009A39A0">
        <w:t>;</w:t>
      </w:r>
      <w:r w:rsidR="001D4A03">
        <w:t xml:space="preserve"> </w:t>
      </w:r>
      <w:r w:rsidR="001C27B5">
        <w:t>Nepal</w:t>
      </w:r>
      <w:r w:rsidR="001D4A03">
        <w:t xml:space="preserve"> </w:t>
      </w:r>
      <w:r w:rsidR="0037215B">
        <w:t xml:space="preserve">was focusing, </w:t>
      </w:r>
      <w:r w:rsidR="00CC7976">
        <w:t>using satellite monitoring</w:t>
      </w:r>
      <w:r w:rsidR="0037215B">
        <w:t xml:space="preserve">, </w:t>
      </w:r>
      <w:r w:rsidR="001D4A03">
        <w:t>on freshwater</w:t>
      </w:r>
      <w:r w:rsidR="0089180F">
        <w:t>; and</w:t>
      </w:r>
      <w:r w:rsidR="00112908">
        <w:t xml:space="preserve"> </w:t>
      </w:r>
      <w:r w:rsidR="00A9400C">
        <w:t>Japan</w:t>
      </w:r>
      <w:r w:rsidR="005318B3">
        <w:t xml:space="preserve"> </w:t>
      </w:r>
      <w:r w:rsidR="009A39A0">
        <w:t>wa</w:t>
      </w:r>
      <w:r w:rsidR="005318B3">
        <w:t xml:space="preserve">s issuing certificates for </w:t>
      </w:r>
      <w:r w:rsidR="0089180F" w:rsidRPr="0089180F">
        <w:t>other effective area-based conservation measures</w:t>
      </w:r>
      <w:r w:rsidR="002B6EFE">
        <w:t xml:space="preserve">. </w:t>
      </w:r>
      <w:r w:rsidR="00A9400C">
        <w:t xml:space="preserve">One challenge identified </w:t>
      </w:r>
      <w:r w:rsidR="00BC1E76">
        <w:t>wa</w:t>
      </w:r>
      <w:r w:rsidR="00A9400C">
        <w:t xml:space="preserve">s the difficulty in monitoring and </w:t>
      </w:r>
      <w:r w:rsidR="00AB0969">
        <w:t>collecti</w:t>
      </w:r>
      <w:r w:rsidR="009261D6">
        <w:t>ng</w:t>
      </w:r>
      <w:r w:rsidR="00AB0969">
        <w:t xml:space="preserve"> </w:t>
      </w:r>
      <w:r w:rsidR="00541077">
        <w:t xml:space="preserve">data from </w:t>
      </w:r>
      <w:r w:rsidR="00E453F8">
        <w:t>e</w:t>
      </w:r>
      <w:r w:rsidR="00FD5399">
        <w:t xml:space="preserve">xclusive </w:t>
      </w:r>
      <w:r w:rsidR="009261D6">
        <w:t>e</w:t>
      </w:r>
      <w:r w:rsidR="00FD5399">
        <w:t xml:space="preserve">conomic </w:t>
      </w:r>
      <w:r w:rsidR="009261D6">
        <w:t>z</w:t>
      </w:r>
      <w:r w:rsidR="00FD5399">
        <w:t>one</w:t>
      </w:r>
      <w:r w:rsidR="009261D6">
        <w:t>s</w:t>
      </w:r>
      <w:r w:rsidR="00B418AF">
        <w:t xml:space="preserve">. </w:t>
      </w:r>
      <w:r w:rsidR="00E71B29">
        <w:t>Representatives of c</w:t>
      </w:r>
      <w:r w:rsidR="00A728A9">
        <w:t xml:space="preserve">ountries </w:t>
      </w:r>
      <w:r w:rsidR="00647EF3">
        <w:t>discussed</w:t>
      </w:r>
      <w:r w:rsidR="00A728A9">
        <w:t xml:space="preserve"> community monitoring </w:t>
      </w:r>
      <w:r w:rsidR="008A171B">
        <w:t>approaches</w:t>
      </w:r>
      <w:r w:rsidR="00A728A9">
        <w:t xml:space="preserve">, including the use of </w:t>
      </w:r>
      <w:r w:rsidR="004F6E62">
        <w:t>applications (</w:t>
      </w:r>
      <w:r w:rsidR="00A728A9">
        <w:t>apps</w:t>
      </w:r>
      <w:r w:rsidR="004F6E62">
        <w:t>)</w:t>
      </w:r>
      <w:r w:rsidR="00A728A9">
        <w:t xml:space="preserve"> </w:t>
      </w:r>
      <w:r w:rsidR="006C6A92">
        <w:t xml:space="preserve">(such as Kobo forms) </w:t>
      </w:r>
      <w:r w:rsidR="00A728A9">
        <w:t xml:space="preserve">to facilitate regional coordination and reporting. Reporting structures varied considerably </w:t>
      </w:r>
      <w:r w:rsidR="00E71B29">
        <w:t>among</w:t>
      </w:r>
      <w:r w:rsidR="00A728A9">
        <w:t xml:space="preserve"> countr</w:t>
      </w:r>
      <w:r w:rsidR="00DD1E3D">
        <w:t>ies</w:t>
      </w:r>
      <w:r w:rsidR="00E71B29">
        <w:t>;</w:t>
      </w:r>
    </w:p>
    <w:p w14:paraId="6E0EB8C5" w14:textId="42DC5768" w:rsidR="00234260" w:rsidRDefault="00E60302" w:rsidP="00DE6963">
      <w:pPr>
        <w:pStyle w:val="CBDNormalNumber"/>
        <w:numPr>
          <w:ilvl w:val="0"/>
          <w:numId w:val="0"/>
        </w:numPr>
        <w:ind w:left="567" w:firstLine="567"/>
      </w:pPr>
      <w:r>
        <w:lastRenderedPageBreak/>
        <w:t>(b)</w:t>
      </w:r>
      <w:r>
        <w:tab/>
      </w:r>
      <w:r w:rsidR="00FC3291">
        <w:t xml:space="preserve">Group 2 selected headline indicator </w:t>
      </w:r>
      <w:r w:rsidR="00855BFC">
        <w:t>B</w:t>
      </w:r>
      <w:r w:rsidR="004748EE">
        <w:t>.</w:t>
      </w:r>
      <w:r w:rsidR="00855BFC">
        <w:t>1</w:t>
      </w:r>
      <w:r w:rsidR="004748EE">
        <w:t xml:space="preserve"> (services provided by ecosystems)</w:t>
      </w:r>
      <w:r w:rsidR="004822C9">
        <w:t>.</w:t>
      </w:r>
      <w:r w:rsidR="00756C1F">
        <w:t xml:space="preserve"> </w:t>
      </w:r>
      <w:r w:rsidR="00170FB6">
        <w:t xml:space="preserve">Reflecting </w:t>
      </w:r>
      <w:r w:rsidR="004D52E6">
        <w:t>its</w:t>
      </w:r>
      <w:r w:rsidR="007E6F72">
        <w:t xml:space="preserve"> </w:t>
      </w:r>
      <w:r w:rsidR="00935A02">
        <w:t xml:space="preserve">readiness to use the indicator, </w:t>
      </w:r>
      <w:r w:rsidR="00756C1F">
        <w:t>China</w:t>
      </w:r>
      <w:r w:rsidR="004822C9">
        <w:t xml:space="preserve"> </w:t>
      </w:r>
      <w:r w:rsidR="004D52E6">
        <w:t>was</w:t>
      </w:r>
      <w:r w:rsidR="00CE743A">
        <w:t xml:space="preserve"> making</w:t>
      </w:r>
      <w:r w:rsidR="004822C9">
        <w:t xml:space="preserve"> </w:t>
      </w:r>
      <w:r w:rsidR="00B52905">
        <w:t xml:space="preserve">broad </w:t>
      </w:r>
      <w:r w:rsidR="004822C9">
        <w:t>assessments of ecosystem</w:t>
      </w:r>
      <w:r w:rsidR="00B52905">
        <w:t xml:space="preserve"> services, </w:t>
      </w:r>
      <w:r w:rsidR="009E564B">
        <w:t>focusing on supporting services but</w:t>
      </w:r>
      <w:r w:rsidR="00642D70">
        <w:t xml:space="preserve"> not </w:t>
      </w:r>
      <w:r w:rsidR="0006545A">
        <w:t xml:space="preserve">on </w:t>
      </w:r>
      <w:r w:rsidR="00642D70">
        <w:t>all</w:t>
      </w:r>
      <w:r w:rsidR="0072787F">
        <w:t xml:space="preserve"> </w:t>
      </w:r>
      <w:r w:rsidR="00D867DE">
        <w:t xml:space="preserve">of </w:t>
      </w:r>
      <w:r w:rsidR="00935A02">
        <w:t>the</w:t>
      </w:r>
      <w:r w:rsidR="009E564B">
        <w:t xml:space="preserve"> important services</w:t>
      </w:r>
      <w:r w:rsidR="00783868">
        <w:t xml:space="preserve">. </w:t>
      </w:r>
      <w:r w:rsidR="000232CA">
        <w:t>While a</w:t>
      </w:r>
      <w:r w:rsidR="00783868">
        <w:t xml:space="preserve"> few other countries ha</w:t>
      </w:r>
      <w:r w:rsidR="004D52E6">
        <w:t>d</w:t>
      </w:r>
      <w:r w:rsidR="00783868">
        <w:t xml:space="preserve"> forest </w:t>
      </w:r>
      <w:r w:rsidR="00C16D18">
        <w:t>data</w:t>
      </w:r>
      <w:r w:rsidR="000232CA">
        <w:t>, those data</w:t>
      </w:r>
      <w:r w:rsidR="002B4D62">
        <w:t xml:space="preserve"> </w:t>
      </w:r>
      <w:r w:rsidR="004D52E6">
        <w:t>we</w:t>
      </w:r>
      <w:r w:rsidR="002B4D62">
        <w:t>re</w:t>
      </w:r>
      <w:r w:rsidR="00783868">
        <w:t xml:space="preserve"> not directly linked to ecosystem services. </w:t>
      </w:r>
      <w:r w:rsidR="00C16D18">
        <w:t xml:space="preserve">Countries </w:t>
      </w:r>
      <w:r w:rsidR="004D52E6">
        <w:t>we</w:t>
      </w:r>
      <w:r w:rsidR="00C16D18">
        <w:t xml:space="preserve">re assigning monetary values to ecosystem services using </w:t>
      </w:r>
      <w:r w:rsidR="00012D18">
        <w:t>tools available for valuation</w:t>
      </w:r>
      <w:r w:rsidR="007E5AEB">
        <w:t xml:space="preserve"> including opportunity co</w:t>
      </w:r>
      <w:r w:rsidR="00A119F6">
        <w:t xml:space="preserve">sts. </w:t>
      </w:r>
      <w:r w:rsidR="00716184">
        <w:t>Some countries ha</w:t>
      </w:r>
      <w:r w:rsidR="00A852F1">
        <w:t>d</w:t>
      </w:r>
      <w:r w:rsidR="00716184">
        <w:t xml:space="preserve"> natural capital accounting projects under way. </w:t>
      </w:r>
      <w:r w:rsidR="00D9127B">
        <w:t xml:space="preserve">No country </w:t>
      </w:r>
      <w:r w:rsidR="00A852F1">
        <w:t>wa</w:t>
      </w:r>
      <w:r w:rsidR="00D9127B">
        <w:t xml:space="preserve">s using </w:t>
      </w:r>
      <w:r w:rsidR="00B31A7E">
        <w:t xml:space="preserve">the </w:t>
      </w:r>
      <w:r w:rsidR="002F0949">
        <w:t>S</w:t>
      </w:r>
      <w:r w:rsidR="00351367">
        <w:t xml:space="preserve">ystem of </w:t>
      </w:r>
      <w:r w:rsidR="002F0949">
        <w:t>E</w:t>
      </w:r>
      <w:r w:rsidR="00351367">
        <w:t>nvironmental</w:t>
      </w:r>
      <w:r w:rsidR="00120A82">
        <w:t>-</w:t>
      </w:r>
      <w:r w:rsidR="00FD0F7D">
        <w:t>Economic</w:t>
      </w:r>
      <w:r w:rsidR="00ED1E79">
        <w:t xml:space="preserve"> </w:t>
      </w:r>
      <w:r w:rsidR="002F0949">
        <w:t>A</w:t>
      </w:r>
      <w:r w:rsidR="00ED1E79">
        <w:t>ccounting</w:t>
      </w:r>
      <w:r w:rsidR="002F0949">
        <w:t xml:space="preserve">. </w:t>
      </w:r>
      <w:r w:rsidR="00A119F6">
        <w:t>Challenges include</w:t>
      </w:r>
      <w:r w:rsidR="00974B75">
        <w:t>d</w:t>
      </w:r>
      <w:r w:rsidR="00234260">
        <w:t xml:space="preserve"> lack of understanding of ecosystem services </w:t>
      </w:r>
      <w:r w:rsidR="006B5B18">
        <w:t xml:space="preserve">and lack of identification of important ecosystem services, </w:t>
      </w:r>
      <w:r w:rsidR="00234260">
        <w:t>limited skills for evaluation</w:t>
      </w:r>
      <w:r w:rsidR="000E311A">
        <w:t xml:space="preserve"> of</w:t>
      </w:r>
      <w:r w:rsidR="006B5B18">
        <w:t xml:space="preserve"> and</w:t>
      </w:r>
      <w:r w:rsidR="00452513">
        <w:t xml:space="preserve"> difficulty in assigning monetary value to </w:t>
      </w:r>
      <w:r w:rsidR="007F4691">
        <w:t>ecosystem</w:t>
      </w:r>
      <w:r w:rsidR="00331821">
        <w:t xml:space="preserve"> services,</w:t>
      </w:r>
      <w:r w:rsidR="007F4691">
        <w:t xml:space="preserve"> </w:t>
      </w:r>
      <w:r w:rsidR="002F0949">
        <w:t xml:space="preserve">lack of consistent or comprehensive valuation studies and </w:t>
      </w:r>
      <w:r w:rsidR="006413C0">
        <w:t xml:space="preserve">lack of familiarity with valuation tools or </w:t>
      </w:r>
      <w:r w:rsidR="0006545A">
        <w:t xml:space="preserve">lack of </w:t>
      </w:r>
      <w:r w:rsidR="006413C0">
        <w:t>human resources to carry out valuation</w:t>
      </w:r>
      <w:r w:rsidR="00B97F3E">
        <w:t>s</w:t>
      </w:r>
      <w:r w:rsidR="00A57933">
        <w:t>.</w:t>
      </w:r>
      <w:r w:rsidR="00331821">
        <w:t xml:space="preserve"> Possible </w:t>
      </w:r>
      <w:r w:rsidR="00234260">
        <w:t xml:space="preserve">solutions </w:t>
      </w:r>
      <w:r w:rsidR="00331821">
        <w:t>include</w:t>
      </w:r>
      <w:r w:rsidR="00974B75">
        <w:t>d</w:t>
      </w:r>
      <w:r w:rsidR="00234260">
        <w:t xml:space="preserve"> </w:t>
      </w:r>
      <w:r w:rsidR="008664B0">
        <w:t>utili</w:t>
      </w:r>
      <w:r w:rsidR="00974B75">
        <w:t>z</w:t>
      </w:r>
      <w:r w:rsidR="008664B0">
        <w:t xml:space="preserve">ing </w:t>
      </w:r>
      <w:r w:rsidR="00234260">
        <w:t>e-learning</w:t>
      </w:r>
      <w:r w:rsidR="008664B0">
        <w:t xml:space="preserve"> </w:t>
      </w:r>
      <w:r w:rsidR="00A42041">
        <w:t xml:space="preserve">courses </w:t>
      </w:r>
      <w:r w:rsidR="008664B0">
        <w:t>on ecosystem services</w:t>
      </w:r>
      <w:r w:rsidR="00234260">
        <w:t xml:space="preserve">, </w:t>
      </w:r>
      <w:r w:rsidR="003471F6">
        <w:t xml:space="preserve">collating data </w:t>
      </w:r>
      <w:r w:rsidR="00D5496A">
        <w:t xml:space="preserve">from </w:t>
      </w:r>
      <w:r w:rsidR="003471F6">
        <w:t xml:space="preserve">and </w:t>
      </w:r>
      <w:r w:rsidR="00234260">
        <w:t>estimat</w:t>
      </w:r>
      <w:r w:rsidR="001B58C6">
        <w:t>ing</w:t>
      </w:r>
      <w:r w:rsidR="00234260">
        <w:t xml:space="preserve"> value ranges based on </w:t>
      </w:r>
      <w:r w:rsidR="003C0C8F">
        <w:t xml:space="preserve">review of </w:t>
      </w:r>
      <w:r w:rsidR="00897BDC">
        <w:t>t</w:t>
      </w:r>
      <w:r w:rsidR="003C0C8F">
        <w:t xml:space="preserve">he </w:t>
      </w:r>
      <w:r w:rsidR="00234260">
        <w:t xml:space="preserve">academic literature </w:t>
      </w:r>
      <w:r w:rsidR="008F6A52">
        <w:t>and e</w:t>
      </w:r>
      <w:r w:rsidR="003D77B9">
        <w:t>xisting studies</w:t>
      </w:r>
      <w:r w:rsidR="00417DFB">
        <w:t xml:space="preserve">, </w:t>
      </w:r>
      <w:r w:rsidR="003D77B9">
        <w:t>developing a priori</w:t>
      </w:r>
      <w:r w:rsidR="00B32CC7">
        <w:t>tization list</w:t>
      </w:r>
      <w:r w:rsidR="00417DFB">
        <w:t xml:space="preserve"> in consultation with experts and stakeholders</w:t>
      </w:r>
      <w:r w:rsidR="00B32CC7">
        <w:t>,</w:t>
      </w:r>
      <w:r w:rsidR="00417DFB">
        <w:t xml:space="preserve"> </w:t>
      </w:r>
      <w:r w:rsidR="0090522F">
        <w:t xml:space="preserve">exploring other ways to </w:t>
      </w:r>
      <w:r w:rsidR="00A728A9">
        <w:t xml:space="preserve">quantify the </w:t>
      </w:r>
      <w:r w:rsidR="0090522F">
        <w:t>valu</w:t>
      </w:r>
      <w:r w:rsidR="00545D57">
        <w:t>e</w:t>
      </w:r>
      <w:r w:rsidR="00A728A9">
        <w:t xml:space="preserve"> of</w:t>
      </w:r>
      <w:r w:rsidR="0090522F">
        <w:t xml:space="preserve"> nature and learning from countries </w:t>
      </w:r>
      <w:r w:rsidR="007F5CB2">
        <w:t xml:space="preserve">that </w:t>
      </w:r>
      <w:r w:rsidR="00BC7DFA">
        <w:t>produced</w:t>
      </w:r>
      <w:r w:rsidR="0090522F">
        <w:t xml:space="preserve"> </w:t>
      </w:r>
      <w:r w:rsidR="00066053">
        <w:t xml:space="preserve">valuation </w:t>
      </w:r>
      <w:r w:rsidR="007276F6">
        <w:t>studies, data</w:t>
      </w:r>
      <w:r w:rsidR="00066053">
        <w:t xml:space="preserve"> and </w:t>
      </w:r>
      <w:r w:rsidR="007276F6">
        <w:t>accounts</w:t>
      </w:r>
      <w:r w:rsidR="00432CFA">
        <w:t>;</w:t>
      </w:r>
      <w:r w:rsidR="007276F6">
        <w:t xml:space="preserve"> </w:t>
      </w:r>
      <w:r w:rsidR="00B32CC7">
        <w:t xml:space="preserve"> </w:t>
      </w:r>
    </w:p>
    <w:p w14:paraId="586F7346" w14:textId="2B6276E2" w:rsidR="00FA7481" w:rsidRDefault="00E60302" w:rsidP="00DE6963">
      <w:pPr>
        <w:pStyle w:val="CBDNormalNumber"/>
        <w:numPr>
          <w:ilvl w:val="0"/>
          <w:numId w:val="0"/>
        </w:numPr>
        <w:ind w:left="567" w:firstLine="567"/>
      </w:pPr>
      <w:r>
        <w:t>(c)</w:t>
      </w:r>
      <w:r>
        <w:tab/>
      </w:r>
      <w:r w:rsidR="006C5323">
        <w:t xml:space="preserve">Group 3 selected headline indicator </w:t>
      </w:r>
      <w:r w:rsidR="0058144E">
        <w:t>6.1</w:t>
      </w:r>
      <w:r w:rsidR="006C5323">
        <w:t xml:space="preserve"> (</w:t>
      </w:r>
      <w:r w:rsidR="002E3452">
        <w:t>rate of invasive alien species establishment)</w:t>
      </w:r>
      <w:r w:rsidR="008664B0">
        <w:t>.</w:t>
      </w:r>
      <w:r w:rsidR="0058144E">
        <w:t xml:space="preserve"> </w:t>
      </w:r>
      <w:r w:rsidR="009E406B">
        <w:t xml:space="preserve">Reflecting its </w:t>
      </w:r>
      <w:r w:rsidR="00B23C45">
        <w:t xml:space="preserve">readiness to use the indicator, Bhutan </w:t>
      </w:r>
      <w:r w:rsidR="00654489">
        <w:t xml:space="preserve">had </w:t>
      </w:r>
      <w:r w:rsidR="00B23C45">
        <w:t xml:space="preserve">included </w:t>
      </w:r>
      <w:r w:rsidR="00143440">
        <w:t>an i</w:t>
      </w:r>
      <w:r w:rsidR="00B91A30">
        <w:t xml:space="preserve">nvasive </w:t>
      </w:r>
      <w:r w:rsidR="00143440">
        <w:t>a</w:t>
      </w:r>
      <w:r w:rsidR="006F2513">
        <w:t xml:space="preserve">lien </w:t>
      </w:r>
      <w:r w:rsidR="00143440">
        <w:t>s</w:t>
      </w:r>
      <w:r w:rsidR="006F2513">
        <w:t>pecies</w:t>
      </w:r>
      <w:r w:rsidR="00B23C45">
        <w:t xml:space="preserve"> plan in </w:t>
      </w:r>
      <w:r w:rsidR="00D664D8">
        <w:t>its</w:t>
      </w:r>
      <w:r w:rsidR="00B23C45">
        <w:t xml:space="preserve"> updated </w:t>
      </w:r>
      <w:r w:rsidR="00143440" w:rsidRPr="00143440">
        <w:t xml:space="preserve">national biodiversity strategy and action plan </w:t>
      </w:r>
      <w:r w:rsidR="00404FE2">
        <w:t>and passed legislation on</w:t>
      </w:r>
      <w:r w:rsidR="009E406B">
        <w:t xml:space="preserve"> </w:t>
      </w:r>
      <w:bookmarkStart w:id="6" w:name="_Hlk215098085"/>
      <w:r w:rsidR="009E406B">
        <w:t>invasive alien species</w:t>
      </w:r>
      <w:r w:rsidR="00404FE2">
        <w:t xml:space="preserve"> </w:t>
      </w:r>
      <w:bookmarkEnd w:id="6"/>
      <w:r w:rsidR="00404FE2">
        <w:t xml:space="preserve">. </w:t>
      </w:r>
      <w:r w:rsidR="00421983">
        <w:t xml:space="preserve">While </w:t>
      </w:r>
      <w:r w:rsidR="00404FE2">
        <w:t>Bhutan ha</w:t>
      </w:r>
      <w:r w:rsidR="00035810">
        <w:t>d</w:t>
      </w:r>
      <w:r w:rsidR="00404FE2">
        <w:t xml:space="preserve"> developed an </w:t>
      </w:r>
      <w:r w:rsidR="00421983">
        <w:t>invasive alien species</w:t>
      </w:r>
      <w:r w:rsidR="00404FE2">
        <w:t xml:space="preserve"> list</w:t>
      </w:r>
      <w:r w:rsidR="008664B0">
        <w:t>,</w:t>
      </w:r>
      <w:r w:rsidR="00404FE2">
        <w:t xml:space="preserve"> </w:t>
      </w:r>
      <w:r w:rsidR="00421983">
        <w:t xml:space="preserve">the list </w:t>
      </w:r>
      <w:r w:rsidR="00035810">
        <w:t>was</w:t>
      </w:r>
      <w:r w:rsidR="00E82BEE">
        <w:t xml:space="preserve"> </w:t>
      </w:r>
      <w:r w:rsidR="0090661D">
        <w:t>by no means</w:t>
      </w:r>
      <w:r w:rsidR="00404FE2">
        <w:t xml:space="preserve"> exhaustive</w:t>
      </w:r>
      <w:r w:rsidR="00FF5610">
        <w:t xml:space="preserve"> and </w:t>
      </w:r>
      <w:r w:rsidR="0074431B">
        <w:t xml:space="preserve">further </w:t>
      </w:r>
      <w:r w:rsidR="00650670">
        <w:t>examination</w:t>
      </w:r>
      <w:r w:rsidR="0074431B">
        <w:t xml:space="preserve"> </w:t>
      </w:r>
      <w:r w:rsidR="008C6061">
        <w:t xml:space="preserve">of the list </w:t>
      </w:r>
      <w:r w:rsidR="0074431B">
        <w:t xml:space="preserve">by relevant agencies </w:t>
      </w:r>
      <w:r w:rsidR="003E3186">
        <w:t>wa</w:t>
      </w:r>
      <w:r w:rsidR="008C6061">
        <w:t xml:space="preserve">s </w:t>
      </w:r>
      <w:r w:rsidR="00FF5610">
        <w:t>need</w:t>
      </w:r>
      <w:r w:rsidR="008C6061">
        <w:t>ed</w:t>
      </w:r>
      <w:r w:rsidR="007F4F31">
        <w:t>.</w:t>
      </w:r>
      <w:r w:rsidR="00FF5610">
        <w:t xml:space="preserve"> Maldives ha</w:t>
      </w:r>
      <w:r w:rsidR="0090661D">
        <w:t>d</w:t>
      </w:r>
      <w:r w:rsidR="00FF5610">
        <w:t xml:space="preserve"> developed an </w:t>
      </w:r>
      <w:bookmarkStart w:id="7" w:name="_Hlk215097814"/>
      <w:r w:rsidR="0090661D">
        <w:t>invasive alien species</w:t>
      </w:r>
      <w:bookmarkEnd w:id="7"/>
      <w:r w:rsidR="00FF5610">
        <w:t xml:space="preserve"> list but </w:t>
      </w:r>
      <w:r w:rsidR="00504831">
        <w:t xml:space="preserve">the list was </w:t>
      </w:r>
      <w:r w:rsidR="00FF5610">
        <w:t xml:space="preserve">not extensive. </w:t>
      </w:r>
      <w:r w:rsidR="001B67DC">
        <w:t xml:space="preserve">While </w:t>
      </w:r>
      <w:r w:rsidR="00FF5610">
        <w:t>Pakistan ha</w:t>
      </w:r>
      <w:r w:rsidR="00E961F4">
        <w:t>d</w:t>
      </w:r>
      <w:r w:rsidR="00FF5610">
        <w:t xml:space="preserve"> developed a draft plan</w:t>
      </w:r>
      <w:r w:rsidR="00386018">
        <w:t xml:space="preserve"> on </w:t>
      </w:r>
      <w:r w:rsidR="00E961F4" w:rsidRPr="00E961F4">
        <w:t>invasive alien species</w:t>
      </w:r>
      <w:r w:rsidR="001B67DC">
        <w:t>,</w:t>
      </w:r>
      <w:r w:rsidR="00386018">
        <w:t xml:space="preserve"> </w:t>
      </w:r>
      <w:r w:rsidR="001B67DC">
        <w:t xml:space="preserve">acceptance by local governments was still </w:t>
      </w:r>
      <w:r w:rsidR="00386018">
        <w:t>need</w:t>
      </w:r>
      <w:r w:rsidR="00B733FF">
        <w:t>ed</w:t>
      </w:r>
      <w:r w:rsidR="00386018">
        <w:t xml:space="preserve">. </w:t>
      </w:r>
      <w:r w:rsidR="00701A76">
        <w:t xml:space="preserve">Pakistan </w:t>
      </w:r>
      <w:r w:rsidR="001F63AD">
        <w:t>wa</w:t>
      </w:r>
      <w:r w:rsidR="00701A76">
        <w:t xml:space="preserve">s </w:t>
      </w:r>
      <w:r w:rsidR="005E1CE2">
        <w:t>considering</w:t>
      </w:r>
      <w:r w:rsidR="00701A76">
        <w:t xml:space="preserve"> </w:t>
      </w:r>
      <w:r w:rsidR="00B733FF">
        <w:t xml:space="preserve">the </w:t>
      </w:r>
      <w:r w:rsidR="001669A5">
        <w:t>adopt</w:t>
      </w:r>
      <w:r w:rsidR="005E1CE2">
        <w:t>i</w:t>
      </w:r>
      <w:r w:rsidR="00B733FF">
        <w:t>on of</w:t>
      </w:r>
      <w:r w:rsidR="001669A5">
        <w:t xml:space="preserve"> an integrated approach </w:t>
      </w:r>
      <w:r w:rsidR="001F63AD">
        <w:t xml:space="preserve">combining </w:t>
      </w:r>
      <w:r w:rsidR="001669A5">
        <w:t xml:space="preserve">field operation and satellite monitoring </w:t>
      </w:r>
      <w:r w:rsidR="006A03F4">
        <w:t xml:space="preserve">as well as </w:t>
      </w:r>
      <w:r w:rsidR="00DA52BC">
        <w:t xml:space="preserve">the </w:t>
      </w:r>
      <w:r w:rsidR="001669A5">
        <w:t xml:space="preserve">data to be used for </w:t>
      </w:r>
      <w:r w:rsidR="00B55BBD">
        <w:t>headline</w:t>
      </w:r>
      <w:r w:rsidR="00060D62">
        <w:t xml:space="preserve"> </w:t>
      </w:r>
      <w:r w:rsidR="001669A5">
        <w:t>indicator</w:t>
      </w:r>
      <w:r w:rsidR="00DA52BC">
        <w:t xml:space="preserve"> 6.1</w:t>
      </w:r>
      <w:r w:rsidR="001669A5">
        <w:t xml:space="preserve">. </w:t>
      </w:r>
      <w:r w:rsidR="00153E45">
        <w:t xml:space="preserve">Challenges included </w:t>
      </w:r>
      <w:r w:rsidR="00F80334">
        <w:t>unclear definition</w:t>
      </w:r>
      <w:r w:rsidR="00012959">
        <w:t>s</w:t>
      </w:r>
      <w:r w:rsidR="00F80334">
        <w:t xml:space="preserve"> of responsibilities of relevant agencies </w:t>
      </w:r>
      <w:r w:rsidR="00E769AD">
        <w:t>and levels of government,</w:t>
      </w:r>
      <w:r w:rsidR="00D22DB2">
        <w:t xml:space="preserve"> </w:t>
      </w:r>
      <w:r w:rsidR="00F80334">
        <w:t xml:space="preserve">lack of coordination among </w:t>
      </w:r>
      <w:r w:rsidR="00DA52BC">
        <w:t>those entities</w:t>
      </w:r>
      <w:r w:rsidR="00F80334">
        <w:t xml:space="preserve">, </w:t>
      </w:r>
      <w:r w:rsidR="00B55CD2">
        <w:t xml:space="preserve">identification </w:t>
      </w:r>
      <w:r w:rsidR="00D22DB2">
        <w:t xml:space="preserve">and tracking </w:t>
      </w:r>
      <w:r w:rsidR="00B55CD2">
        <w:t xml:space="preserve">of </w:t>
      </w:r>
      <w:r w:rsidR="00DA52BC" w:rsidRPr="00DA52BC">
        <w:t>invasive alien species</w:t>
      </w:r>
      <w:r w:rsidR="00B55CD2">
        <w:t xml:space="preserve">, lack of baseline data </w:t>
      </w:r>
      <w:r w:rsidR="00804E44">
        <w:t xml:space="preserve">and </w:t>
      </w:r>
      <w:r w:rsidR="00E769AD">
        <w:t xml:space="preserve">limited capacity to address </w:t>
      </w:r>
      <w:r w:rsidR="00DA52BC" w:rsidRPr="00DA52BC">
        <w:t>invasive alien species</w:t>
      </w:r>
      <w:r w:rsidR="00DA52BC">
        <w:t xml:space="preserve">-related </w:t>
      </w:r>
      <w:r w:rsidR="00E769AD">
        <w:t>issues</w:t>
      </w:r>
      <w:r w:rsidR="002619E1">
        <w:t xml:space="preserve">. </w:t>
      </w:r>
      <w:r w:rsidR="00464EB6">
        <w:t>Possible solutions include</w:t>
      </w:r>
      <w:r w:rsidR="00B63264">
        <w:t>d</w:t>
      </w:r>
      <w:r w:rsidR="00464EB6">
        <w:t xml:space="preserve"> </w:t>
      </w:r>
      <w:r w:rsidR="00A10952">
        <w:t xml:space="preserve">addressing </w:t>
      </w:r>
      <w:r w:rsidR="007C15D5" w:rsidRPr="007C15D5">
        <w:t xml:space="preserve">invasive alien species-related </w:t>
      </w:r>
      <w:r w:rsidR="00A10952">
        <w:t xml:space="preserve">issues through </w:t>
      </w:r>
      <w:r w:rsidR="007C15D5">
        <w:t>awareness</w:t>
      </w:r>
      <w:r w:rsidR="00015969">
        <w:t>-</w:t>
      </w:r>
      <w:r w:rsidR="00616F20">
        <w:t xml:space="preserve">raising, </w:t>
      </w:r>
      <w:r w:rsidR="00A10952">
        <w:t xml:space="preserve">legislation, advocacy, </w:t>
      </w:r>
      <w:r w:rsidR="00616F20">
        <w:t>consensus</w:t>
      </w:r>
      <w:r w:rsidR="00AC0927">
        <w:t>-</w:t>
      </w:r>
      <w:r w:rsidR="00616F20">
        <w:t>building</w:t>
      </w:r>
      <w:r w:rsidR="00D758A3">
        <w:t xml:space="preserve">, better coordination and enhancing technical capacities. </w:t>
      </w:r>
    </w:p>
    <w:p w14:paraId="46A6204B" w14:textId="2BFDDFFD" w:rsidR="00FA7481" w:rsidRPr="00B671F2" w:rsidRDefault="00FA7481" w:rsidP="00FA7481">
      <w:pPr>
        <w:pStyle w:val="CBDNormalNumber"/>
        <w:numPr>
          <w:ilvl w:val="0"/>
          <w:numId w:val="0"/>
        </w:numPr>
        <w:ind w:left="567"/>
        <w:rPr>
          <w:i/>
          <w:iCs/>
        </w:rPr>
      </w:pPr>
      <w:r w:rsidRPr="00B671F2">
        <w:rPr>
          <w:i/>
          <w:iCs/>
        </w:rPr>
        <w:t>Topic C. Regional cooperation in monitoring</w:t>
      </w:r>
    </w:p>
    <w:p w14:paraId="32804884" w14:textId="6508E130" w:rsidR="0008737A" w:rsidRDefault="00FA7481" w:rsidP="00FA7481">
      <w:pPr>
        <w:pStyle w:val="CBDNormalNumber"/>
      </w:pPr>
      <w:r w:rsidRPr="00B671F2">
        <w:t xml:space="preserve">A representative </w:t>
      </w:r>
      <w:r w:rsidR="00E76FA2" w:rsidRPr="00B671F2">
        <w:t xml:space="preserve">of </w:t>
      </w:r>
      <w:r w:rsidR="00D8297A">
        <w:t xml:space="preserve">the </w:t>
      </w:r>
      <w:r w:rsidR="006F6899">
        <w:t>UNEP</w:t>
      </w:r>
      <w:r w:rsidR="00D8297A">
        <w:t xml:space="preserve"> World Conservation Monitoring Centre</w:t>
      </w:r>
      <w:r w:rsidR="0026469E">
        <w:t>,</w:t>
      </w:r>
      <w:r w:rsidRPr="00B671F2">
        <w:t xml:space="preserve"> </w:t>
      </w:r>
      <w:r w:rsidR="0026469E">
        <w:t>also on behalf of the UNEP Regional Office for Asia and the Pacific,</w:t>
      </w:r>
      <w:r w:rsidR="002E0B64">
        <w:t xml:space="preserve"> </w:t>
      </w:r>
      <w:r w:rsidR="006F6899">
        <w:t>made</w:t>
      </w:r>
      <w:r w:rsidRPr="00B671F2">
        <w:t xml:space="preserve"> a presentation</w:t>
      </w:r>
      <w:r w:rsidR="000B7D35">
        <w:t xml:space="preserve"> </w:t>
      </w:r>
      <w:r w:rsidRPr="00B671F2">
        <w:t>on</w:t>
      </w:r>
      <w:r w:rsidR="00A93859">
        <w:t xml:space="preserve"> </w:t>
      </w:r>
      <w:r w:rsidR="00777D67">
        <w:t>regional cooperation in</w:t>
      </w:r>
      <w:r w:rsidR="000D25EC">
        <w:t xml:space="preserve"> addressing biodiversity issues</w:t>
      </w:r>
      <w:r w:rsidR="005A6AFB">
        <w:t xml:space="preserve"> within the context of </w:t>
      </w:r>
      <w:r w:rsidR="009037B3">
        <w:t>a few</w:t>
      </w:r>
      <w:r w:rsidR="0058509A">
        <w:t xml:space="preserve"> relevant</w:t>
      </w:r>
      <w:r w:rsidR="002C7903">
        <w:t xml:space="preserve"> regional environmental partnerships</w:t>
      </w:r>
      <w:r w:rsidR="00C36025">
        <w:t>, forums and init</w:t>
      </w:r>
      <w:r w:rsidR="00E36FB6">
        <w:t>iatives</w:t>
      </w:r>
      <w:r w:rsidR="00C36025">
        <w:t xml:space="preserve">. </w:t>
      </w:r>
      <w:r w:rsidR="003E2A98">
        <w:t>She in</w:t>
      </w:r>
      <w:r w:rsidR="00927161">
        <w:t xml:space="preserve">troduced </w:t>
      </w:r>
      <w:r w:rsidR="00225B29">
        <w:t xml:space="preserve">the </w:t>
      </w:r>
      <w:r w:rsidR="00D806DC">
        <w:t>n</w:t>
      </w:r>
      <w:r w:rsidR="006F6899">
        <w:t xml:space="preserve">ational </w:t>
      </w:r>
      <w:r w:rsidR="00D806DC">
        <w:t>m</w:t>
      </w:r>
      <w:r w:rsidR="006F6899">
        <w:t>onitoring</w:t>
      </w:r>
      <w:r w:rsidR="00953B0C">
        <w:t xml:space="preserve"> </w:t>
      </w:r>
      <w:r w:rsidR="00D806DC">
        <w:t>s</w:t>
      </w:r>
      <w:r w:rsidR="00953B0C">
        <w:t>upport</w:t>
      </w:r>
      <w:r w:rsidR="006F6899">
        <w:t xml:space="preserve"> </w:t>
      </w:r>
      <w:r w:rsidR="00D806DC">
        <w:t>i</w:t>
      </w:r>
      <w:r w:rsidR="006F6899">
        <w:t>nitiative</w:t>
      </w:r>
      <w:r w:rsidR="005A6AFB">
        <w:t>,</w:t>
      </w:r>
      <w:r w:rsidR="00927161">
        <w:t xml:space="preserve"> </w:t>
      </w:r>
      <w:r w:rsidR="00953B0C">
        <w:t>whose goal would be strengthening national monitoring systems for the enhanced implementation of the Framework</w:t>
      </w:r>
      <w:r w:rsidR="005A6AFB">
        <w:t>,</w:t>
      </w:r>
      <w:r w:rsidR="00F02294">
        <w:t xml:space="preserve"> and </w:t>
      </w:r>
      <w:r w:rsidR="009B3AF9">
        <w:t>noted</w:t>
      </w:r>
      <w:r w:rsidR="004C46EA">
        <w:t xml:space="preserve"> </w:t>
      </w:r>
      <w:r w:rsidR="006A42F9">
        <w:t>the importance</w:t>
      </w:r>
      <w:r w:rsidR="004C46EA">
        <w:t xml:space="preserve"> of </w:t>
      </w:r>
      <w:r w:rsidR="006A42F9">
        <w:t xml:space="preserve">engaging </w:t>
      </w:r>
      <w:r w:rsidR="004C46EA">
        <w:t xml:space="preserve">regional </w:t>
      </w:r>
      <w:r w:rsidR="006A42F9">
        <w:t xml:space="preserve">or subregional </w:t>
      </w:r>
      <w:r w:rsidR="004C46EA">
        <w:t xml:space="preserve">scientific and technical </w:t>
      </w:r>
      <w:r w:rsidR="00796DDF">
        <w:t xml:space="preserve">cooperation </w:t>
      </w:r>
      <w:r w:rsidR="004C46EA">
        <w:t>support centres in</w:t>
      </w:r>
      <w:r w:rsidR="00273126">
        <w:t xml:space="preserve"> facilitating </w:t>
      </w:r>
      <w:r w:rsidR="008C3BCD">
        <w:t>cooperation</w:t>
      </w:r>
      <w:r w:rsidR="00273126">
        <w:t xml:space="preserve">. </w:t>
      </w:r>
      <w:r w:rsidRPr="00B671F2">
        <w:t xml:space="preserve"> </w:t>
      </w:r>
    </w:p>
    <w:p w14:paraId="0DB85199" w14:textId="57D016D5" w:rsidR="0008737A" w:rsidRDefault="0008737A" w:rsidP="00FA7481">
      <w:pPr>
        <w:pStyle w:val="CBDNormalNumber"/>
      </w:pPr>
      <w:r>
        <w:t xml:space="preserve"> A r</w:t>
      </w:r>
      <w:r w:rsidR="003B2AB5">
        <w:t xml:space="preserve">epresentative of </w:t>
      </w:r>
      <w:r w:rsidR="00421D05">
        <w:t xml:space="preserve">the </w:t>
      </w:r>
      <w:r w:rsidR="003B2AB5">
        <w:t>I</w:t>
      </w:r>
      <w:r w:rsidR="00EE3D10">
        <w:t xml:space="preserve">nternational </w:t>
      </w:r>
      <w:r w:rsidR="003B2AB5">
        <w:t>C</w:t>
      </w:r>
      <w:r w:rsidR="00EE3D10">
        <w:t xml:space="preserve">entre for </w:t>
      </w:r>
      <w:r w:rsidR="003B2AB5">
        <w:t>I</w:t>
      </w:r>
      <w:r w:rsidR="00D6396A">
        <w:t xml:space="preserve">ntegrated </w:t>
      </w:r>
      <w:r w:rsidR="003B2AB5">
        <w:t>M</w:t>
      </w:r>
      <w:r w:rsidR="00D6396A">
        <w:t xml:space="preserve">ountain </w:t>
      </w:r>
      <w:r w:rsidR="003B2AB5">
        <w:t>D</w:t>
      </w:r>
      <w:r w:rsidR="006B0F4D">
        <w:t>evelopment</w:t>
      </w:r>
      <w:r w:rsidR="007F7F00">
        <w:t xml:space="preserve"> </w:t>
      </w:r>
      <w:r w:rsidR="00C405F8">
        <w:t xml:space="preserve">shared an overview of biodiversity monitoring systems in its member </w:t>
      </w:r>
      <w:r w:rsidR="009F4D6A">
        <w:t>S</w:t>
      </w:r>
      <w:r w:rsidR="00C405F8">
        <w:t xml:space="preserve">tates, </w:t>
      </w:r>
      <w:r w:rsidR="009F4D6A">
        <w:t xml:space="preserve">while </w:t>
      </w:r>
      <w:r w:rsidR="00C405F8">
        <w:t xml:space="preserve">noting </w:t>
      </w:r>
      <w:r w:rsidR="00374467">
        <w:t>the importan</w:t>
      </w:r>
      <w:r w:rsidR="00961E29">
        <w:t>t roles</w:t>
      </w:r>
      <w:r w:rsidR="00374467">
        <w:t xml:space="preserve"> of relevant national institutions,</w:t>
      </w:r>
      <w:r w:rsidR="00E14BDF">
        <w:t xml:space="preserve"> local biodiversity registers,</w:t>
      </w:r>
      <w:r w:rsidR="00374467">
        <w:t xml:space="preserve"> citizen science</w:t>
      </w:r>
      <w:r w:rsidR="00961E29">
        <w:t xml:space="preserve"> and </w:t>
      </w:r>
      <w:r w:rsidR="00E14BDF">
        <w:t xml:space="preserve">community </w:t>
      </w:r>
      <w:r w:rsidR="00961E29">
        <w:t>forest user groups in supplying valuable data</w:t>
      </w:r>
      <w:r w:rsidR="008C346A">
        <w:t>.</w:t>
      </w:r>
      <w:r w:rsidR="007F7F00">
        <w:t xml:space="preserve"> </w:t>
      </w:r>
      <w:r w:rsidR="007230BB">
        <w:t xml:space="preserve">She shared </w:t>
      </w:r>
      <w:r w:rsidR="00E95B26">
        <w:t xml:space="preserve">information on </w:t>
      </w:r>
      <w:r w:rsidR="007230BB">
        <w:t xml:space="preserve">a few regional or transboundary initiatives </w:t>
      </w:r>
      <w:r w:rsidR="00872BC2">
        <w:t>for</w:t>
      </w:r>
      <w:r w:rsidR="007230BB">
        <w:t xml:space="preserve"> developing maps </w:t>
      </w:r>
      <w:r w:rsidR="00C83389">
        <w:t>and data</w:t>
      </w:r>
      <w:r w:rsidR="005338E9">
        <w:t xml:space="preserve"> </w:t>
      </w:r>
      <w:r w:rsidR="00C83389">
        <w:t xml:space="preserve">sets </w:t>
      </w:r>
      <w:r w:rsidR="00D85D33">
        <w:t>for</w:t>
      </w:r>
      <w:r w:rsidR="007230BB">
        <w:t xml:space="preserve"> </w:t>
      </w:r>
      <w:r w:rsidR="00C83389">
        <w:t xml:space="preserve">biodiversity hotspots or ecoregions. </w:t>
      </w:r>
      <w:r w:rsidR="004874E3">
        <w:t xml:space="preserve">The representative </w:t>
      </w:r>
      <w:r w:rsidR="007F7F00">
        <w:t xml:space="preserve">highlighted </w:t>
      </w:r>
      <w:r w:rsidR="00D35C72">
        <w:t>the</w:t>
      </w:r>
      <w:r w:rsidR="007F7F00">
        <w:t xml:space="preserve">roles </w:t>
      </w:r>
      <w:r w:rsidR="002A5FDD">
        <w:t xml:space="preserve">played by </w:t>
      </w:r>
      <w:r w:rsidR="00D35C72">
        <w:t xml:space="preserve">the International Centre </w:t>
      </w:r>
      <w:r w:rsidR="007F7F00">
        <w:t xml:space="preserve">in biodiversity </w:t>
      </w:r>
      <w:r w:rsidR="00056A4F">
        <w:t>monitoring</w:t>
      </w:r>
      <w:r w:rsidR="00E22FD3">
        <w:t xml:space="preserve"> and assessment</w:t>
      </w:r>
      <w:r w:rsidR="00056A4F">
        <w:t xml:space="preserve">, </w:t>
      </w:r>
      <w:r w:rsidR="00AD135C">
        <w:t xml:space="preserve">for example, </w:t>
      </w:r>
      <w:r w:rsidR="002A1B6F">
        <w:t>through</w:t>
      </w:r>
      <w:r w:rsidR="00056A4F">
        <w:t xml:space="preserve"> hosting </w:t>
      </w:r>
      <w:r w:rsidR="00EF65C7">
        <w:t xml:space="preserve">the </w:t>
      </w:r>
      <w:r w:rsidR="00EC5900">
        <w:t xml:space="preserve">Mountain </w:t>
      </w:r>
      <w:r w:rsidR="00056A4F">
        <w:t>Geo</w:t>
      </w:r>
      <w:r w:rsidR="008F6695">
        <w:t>P</w:t>
      </w:r>
      <w:r w:rsidR="00EC5900">
        <w:t xml:space="preserve">ortal and </w:t>
      </w:r>
      <w:r w:rsidR="00126D21">
        <w:t xml:space="preserve">the </w:t>
      </w:r>
      <w:r w:rsidR="00EC5900">
        <w:t>H</w:t>
      </w:r>
      <w:r w:rsidR="00DD3E07">
        <w:t xml:space="preserve">indu Kush Himalayan </w:t>
      </w:r>
      <w:r w:rsidR="00EC5900">
        <w:t xml:space="preserve">Biodiversity Information Facility, </w:t>
      </w:r>
      <w:r w:rsidR="008B3FEF">
        <w:t xml:space="preserve">providing capacity support </w:t>
      </w:r>
      <w:r w:rsidR="005D7A4E">
        <w:t xml:space="preserve">and </w:t>
      </w:r>
      <w:r w:rsidR="00DB4236">
        <w:t xml:space="preserve">promoting innovative monitoring approaches, such as </w:t>
      </w:r>
      <w:r w:rsidR="001C76E4">
        <w:t>community-based monitoring, us</w:t>
      </w:r>
      <w:r w:rsidR="00D87472">
        <w:t>e</w:t>
      </w:r>
      <w:r w:rsidR="001C76E4">
        <w:t xml:space="preserve"> </w:t>
      </w:r>
      <w:r w:rsidR="00D87472">
        <w:t xml:space="preserve">of </w:t>
      </w:r>
      <w:r w:rsidR="001C76E4">
        <w:t>apps for data collection, camera</w:t>
      </w:r>
      <w:r w:rsidR="00B92C89">
        <w:t xml:space="preserve"> </w:t>
      </w:r>
      <w:r w:rsidR="001C76E4">
        <w:t xml:space="preserve">trap networks and </w:t>
      </w:r>
      <w:r w:rsidR="009863B4">
        <w:t>eDNA</w:t>
      </w:r>
      <w:r w:rsidR="008103FF">
        <w:t xml:space="preserve"> </w:t>
      </w:r>
      <w:r w:rsidR="009863B4">
        <w:t xml:space="preserve">barcoding for species identification. </w:t>
      </w:r>
      <w:r w:rsidR="00E56761">
        <w:t>She shared</w:t>
      </w:r>
      <w:r w:rsidR="00984335">
        <w:t xml:space="preserve"> a few suggestions for enhancing regional cooperation, including </w:t>
      </w:r>
      <w:r w:rsidR="004B22B6">
        <w:t xml:space="preserve">developing mountain-specific indicators under the </w:t>
      </w:r>
      <w:r w:rsidR="00D4692B">
        <w:t>Framework</w:t>
      </w:r>
      <w:r w:rsidR="004B22B6">
        <w:t xml:space="preserve">, strengthening the implementation of </w:t>
      </w:r>
      <w:r w:rsidR="00D4692B">
        <w:t xml:space="preserve">the </w:t>
      </w:r>
      <w:r w:rsidR="00C87AA6">
        <w:t xml:space="preserve">programme of work on </w:t>
      </w:r>
      <w:r w:rsidR="004B22B6">
        <w:t xml:space="preserve">mountain </w:t>
      </w:r>
      <w:r w:rsidR="00126D94">
        <w:t>bio</w:t>
      </w:r>
      <w:r w:rsidR="00C87AA6">
        <w:t xml:space="preserve">logical </w:t>
      </w:r>
      <w:r w:rsidR="00126D94">
        <w:t>diversity</w:t>
      </w:r>
      <w:r w:rsidR="00543A56">
        <w:t xml:space="preserve"> and enhancing networks and coordination among relevant national focal points. </w:t>
      </w:r>
      <w:r w:rsidR="00126D94">
        <w:t xml:space="preserve"> </w:t>
      </w:r>
    </w:p>
    <w:p w14:paraId="30BFFAA6" w14:textId="0D1F086F" w:rsidR="0008737A" w:rsidRDefault="0008737A" w:rsidP="00FA7481">
      <w:pPr>
        <w:pStyle w:val="CBDNormalNumber"/>
      </w:pPr>
      <w:r>
        <w:lastRenderedPageBreak/>
        <w:t xml:space="preserve">A representative of </w:t>
      </w:r>
      <w:r w:rsidR="000C317D">
        <w:t xml:space="preserve">the </w:t>
      </w:r>
      <w:r w:rsidR="003B2AB5">
        <w:t>S</w:t>
      </w:r>
      <w:r w:rsidR="00415EE8">
        <w:t xml:space="preserve">outh </w:t>
      </w:r>
      <w:r w:rsidR="003B2AB5">
        <w:t>A</w:t>
      </w:r>
      <w:r w:rsidR="00415EE8">
        <w:t xml:space="preserve">sia </w:t>
      </w:r>
      <w:r w:rsidR="003B2AB5">
        <w:t>C</w:t>
      </w:r>
      <w:r w:rsidR="00415EE8">
        <w:t xml:space="preserve">ooperative </w:t>
      </w:r>
      <w:r w:rsidR="003B2AB5">
        <w:t>E</w:t>
      </w:r>
      <w:r w:rsidR="00415EE8">
        <w:t xml:space="preserve">nvironment </w:t>
      </w:r>
      <w:r w:rsidR="003B2AB5">
        <w:t>P</w:t>
      </w:r>
      <w:r w:rsidR="00415EE8">
        <w:t xml:space="preserve">rogramme </w:t>
      </w:r>
      <w:r w:rsidR="00CA338F">
        <w:t xml:space="preserve">introduced a number of initiatives and platforms </w:t>
      </w:r>
      <w:r w:rsidR="00F21E15">
        <w:t>for</w:t>
      </w:r>
      <w:r w:rsidR="005F0006">
        <w:t xml:space="preserve"> promot</w:t>
      </w:r>
      <w:r w:rsidR="00F21E15">
        <w:t>ing</w:t>
      </w:r>
      <w:r w:rsidR="005F0006">
        <w:t xml:space="preserve"> subregional cooperation in biodiversity monitoring</w:t>
      </w:r>
      <w:r w:rsidR="00735185">
        <w:t xml:space="preserve">, including </w:t>
      </w:r>
      <w:r w:rsidR="00F21E15">
        <w:t xml:space="preserve">through </w:t>
      </w:r>
      <w:r w:rsidR="00621C02">
        <w:t>develop</w:t>
      </w:r>
      <w:r w:rsidR="0020616E">
        <w:t xml:space="preserve">ment of </w:t>
      </w:r>
      <w:r w:rsidR="00621C02">
        <w:t xml:space="preserve">a </w:t>
      </w:r>
      <w:r w:rsidR="00D438C4">
        <w:t>regional biodiversity data repository, encourag</w:t>
      </w:r>
      <w:r w:rsidR="00AA5E4E">
        <w:t xml:space="preserve">ement of </w:t>
      </w:r>
      <w:r w:rsidR="00D438C4">
        <w:t xml:space="preserve">harmonization of </w:t>
      </w:r>
      <w:r w:rsidR="00702DC5">
        <w:t>data standards,</w:t>
      </w:r>
      <w:r w:rsidR="00C11685">
        <w:t xml:space="preserve"> strengthening </w:t>
      </w:r>
      <w:r w:rsidR="00AA5E4E">
        <w:t xml:space="preserve">of </w:t>
      </w:r>
      <w:r w:rsidR="00C11685">
        <w:t xml:space="preserve">national monitoring systems through capacity support </w:t>
      </w:r>
      <w:r w:rsidR="009507BF">
        <w:t>and promoti</w:t>
      </w:r>
      <w:r w:rsidR="00FD7E1D">
        <w:t>on of</w:t>
      </w:r>
      <w:r w:rsidR="009507BF">
        <w:t xml:space="preserve"> cross-</w:t>
      </w:r>
      <w:r w:rsidR="005B52DD">
        <w:t>boundary ecosystem monitoring</w:t>
      </w:r>
      <w:r w:rsidR="006A0300">
        <w:t>, collaborative research and early warning for biodiversity loss</w:t>
      </w:r>
      <w:r w:rsidR="000E4917">
        <w:t xml:space="preserve">. </w:t>
      </w:r>
    </w:p>
    <w:p w14:paraId="01A5E129" w14:textId="79075152" w:rsidR="002644B9" w:rsidRDefault="0008737A" w:rsidP="00FA7481">
      <w:pPr>
        <w:pStyle w:val="CBDNormalNumber"/>
      </w:pPr>
      <w:r>
        <w:t xml:space="preserve">A representative of </w:t>
      </w:r>
      <w:r w:rsidR="00886901">
        <w:t>the ASEAN Cent</w:t>
      </w:r>
      <w:r w:rsidR="002253D6">
        <w:t>re</w:t>
      </w:r>
      <w:r w:rsidR="00886901">
        <w:t xml:space="preserve"> for Biodiversity </w:t>
      </w:r>
      <w:r w:rsidR="0062583B">
        <w:t xml:space="preserve">delivered a </w:t>
      </w:r>
      <w:r w:rsidR="007508B2">
        <w:t>brief</w:t>
      </w:r>
      <w:r w:rsidR="0062583B">
        <w:t xml:space="preserve"> presentation on</w:t>
      </w:r>
      <w:r w:rsidR="007508B2">
        <w:t xml:space="preserve"> </w:t>
      </w:r>
      <w:r w:rsidR="00940A53">
        <w:t xml:space="preserve">the ASEAN biodiversity </w:t>
      </w:r>
      <w:r w:rsidR="00F64FFC">
        <w:t>plan</w:t>
      </w:r>
      <w:r w:rsidR="00940A53">
        <w:t xml:space="preserve"> and</w:t>
      </w:r>
      <w:r w:rsidR="00062F8C">
        <w:t xml:space="preserve"> its</w:t>
      </w:r>
      <w:r w:rsidR="00794DAB">
        <w:t xml:space="preserve"> role</w:t>
      </w:r>
      <w:r w:rsidR="00FB633B">
        <w:t xml:space="preserve"> in advancing the implementation of the</w:t>
      </w:r>
      <w:r w:rsidR="00F64FFC">
        <w:t xml:space="preserve"> Framework</w:t>
      </w:r>
      <w:r w:rsidR="00FB633B">
        <w:t xml:space="preserve"> </w:t>
      </w:r>
      <w:r w:rsidR="00781E52">
        <w:t xml:space="preserve">and </w:t>
      </w:r>
      <w:r w:rsidR="00FB633B">
        <w:t xml:space="preserve">shared </w:t>
      </w:r>
      <w:r w:rsidR="00342C8A">
        <w:t xml:space="preserve">information on </w:t>
      </w:r>
      <w:r w:rsidR="00FB633B">
        <w:t xml:space="preserve">the support that </w:t>
      </w:r>
      <w:r w:rsidR="006D6516">
        <w:t xml:space="preserve">the Centre for Biodiversity </w:t>
      </w:r>
      <w:r w:rsidR="008B3C7E">
        <w:t xml:space="preserve">in its role </w:t>
      </w:r>
      <w:r w:rsidR="000D6441">
        <w:t xml:space="preserve">as </w:t>
      </w:r>
      <w:r w:rsidR="008B3C7E">
        <w:t xml:space="preserve">a </w:t>
      </w:r>
      <w:r w:rsidR="00AF42E0">
        <w:t xml:space="preserve">technical and scientific cooperation support centre </w:t>
      </w:r>
      <w:r w:rsidR="000D6441">
        <w:t>c</w:t>
      </w:r>
      <w:r w:rsidR="000743F6">
        <w:t>ould</w:t>
      </w:r>
      <w:r w:rsidR="000D6441">
        <w:t xml:space="preserve"> provide to countries</w:t>
      </w:r>
      <w:r w:rsidR="0066158F">
        <w:t xml:space="preserve"> and related activities</w:t>
      </w:r>
      <w:r w:rsidR="000D6441">
        <w:t xml:space="preserve">. </w:t>
      </w:r>
    </w:p>
    <w:p w14:paraId="6E31AB3E" w14:textId="3FE376ED" w:rsidR="00FA7481" w:rsidRPr="00B671F2" w:rsidRDefault="00E56448" w:rsidP="00FA7481">
      <w:pPr>
        <w:pStyle w:val="CBDNormalNumber"/>
      </w:pPr>
      <w:r>
        <w:t>A</w:t>
      </w:r>
      <w:r w:rsidR="0092014C" w:rsidRPr="00B671F2">
        <w:t xml:space="preserve"> </w:t>
      </w:r>
      <w:r w:rsidR="002644B9">
        <w:t>brief</w:t>
      </w:r>
      <w:r w:rsidR="00D92EE3">
        <w:t xml:space="preserve"> plenary </w:t>
      </w:r>
      <w:r w:rsidR="00FA7481" w:rsidRPr="00B671F2">
        <w:t xml:space="preserve">discussion </w:t>
      </w:r>
      <w:r>
        <w:t xml:space="preserve">was </w:t>
      </w:r>
      <w:r w:rsidR="00346ADC">
        <w:t>held</w:t>
      </w:r>
      <w:r>
        <w:t xml:space="preserve"> to </w:t>
      </w:r>
      <w:r w:rsidR="00FA7481" w:rsidRPr="00B671F2">
        <w:t xml:space="preserve">identify key priorities and actions for enhancing </w:t>
      </w:r>
      <w:r w:rsidR="002F3716">
        <w:t xml:space="preserve">regional cooperation in </w:t>
      </w:r>
      <w:r w:rsidR="00FA7481" w:rsidRPr="00B671F2">
        <w:t>monitoring.</w:t>
      </w:r>
      <w:r w:rsidR="0033655A">
        <w:t xml:space="preserve"> </w:t>
      </w:r>
      <w:r w:rsidR="007B1C8D">
        <w:t>Noting that there were few regional or subregional monitoring programmes devoted to biodiversity</w:t>
      </w:r>
      <w:r w:rsidR="00866B1C">
        <w:t>, with</w:t>
      </w:r>
      <w:r w:rsidR="007B1C8D">
        <w:t xml:space="preserve"> </w:t>
      </w:r>
      <w:r w:rsidR="00866B1C">
        <w:t xml:space="preserve">biodiversity monitoring </w:t>
      </w:r>
      <w:r w:rsidR="00395F80">
        <w:t>being ma</w:t>
      </w:r>
      <w:r w:rsidR="00BC68A7">
        <w:t>i</w:t>
      </w:r>
      <w:r w:rsidR="00395F80">
        <w:t xml:space="preserve">nly absorbed into </w:t>
      </w:r>
      <w:r w:rsidR="00866B1C">
        <w:t>existing regional environmental monitoring programmes</w:t>
      </w:r>
      <w:r w:rsidR="00BC68A7">
        <w:t>, p</w:t>
      </w:r>
      <w:r w:rsidR="0033655A">
        <w:t xml:space="preserve">articipants </w:t>
      </w:r>
      <w:r w:rsidR="003F46BB">
        <w:t xml:space="preserve">underlined </w:t>
      </w:r>
      <w:r w:rsidR="0033655A">
        <w:t>the need to establish cooperation mechanisms</w:t>
      </w:r>
      <w:r w:rsidR="00131A98">
        <w:t xml:space="preserve"> or programmes devoted to biodiversity monitoring</w:t>
      </w:r>
      <w:r w:rsidR="0033655A">
        <w:t xml:space="preserve"> </w:t>
      </w:r>
      <w:r w:rsidR="00BB1A10">
        <w:t>at the regional or sub</w:t>
      </w:r>
      <w:r w:rsidR="00D31FF6">
        <w:t>-</w:t>
      </w:r>
      <w:r w:rsidR="00BB1A10">
        <w:t>regional level</w:t>
      </w:r>
      <w:r w:rsidR="00901EAC">
        <w:t xml:space="preserve">. </w:t>
      </w:r>
      <w:r w:rsidR="00161E15">
        <w:t xml:space="preserve">Increasing </w:t>
      </w:r>
      <w:r w:rsidR="00901EAC">
        <w:t xml:space="preserve">political will, resources and capacities </w:t>
      </w:r>
      <w:r w:rsidR="003D7760">
        <w:t>we</w:t>
      </w:r>
      <w:r w:rsidR="00107120">
        <w:t xml:space="preserve">re </w:t>
      </w:r>
      <w:r w:rsidR="00374971">
        <w:t>identified</w:t>
      </w:r>
      <w:r w:rsidR="00107120">
        <w:t xml:space="preserve"> as main </w:t>
      </w:r>
      <w:r w:rsidR="005716E1">
        <w:t>priorities for regional cooperation</w:t>
      </w:r>
      <w:r w:rsidR="005B5323">
        <w:t xml:space="preserve">. </w:t>
      </w:r>
      <w:r w:rsidR="005E3244">
        <w:t xml:space="preserve"> </w:t>
      </w:r>
    </w:p>
    <w:p w14:paraId="046967D7" w14:textId="53F825F5" w:rsidR="00F67241" w:rsidRPr="00B671F2" w:rsidRDefault="00F67241" w:rsidP="006F43CD">
      <w:pPr>
        <w:pStyle w:val="CBDAgendaItem"/>
      </w:pPr>
      <w:r w:rsidRPr="00B671F2">
        <w:t>Item 4</w:t>
      </w:r>
      <w:r w:rsidR="00630193" w:rsidRPr="00B671F2">
        <w:t xml:space="preserve"> </w:t>
      </w:r>
      <w:r w:rsidR="00630193" w:rsidRPr="00B671F2">
        <w:br/>
      </w:r>
      <w:r w:rsidR="0080528A" w:rsidRPr="00B671F2">
        <w:t>P</w:t>
      </w:r>
      <w:r w:rsidRPr="00B671F2">
        <w:t>reparation and submission of the seventh national report</w:t>
      </w:r>
    </w:p>
    <w:p w14:paraId="1849BE27" w14:textId="7573DD8D" w:rsidR="006E0900" w:rsidRDefault="007078DF" w:rsidP="007078DF">
      <w:pPr>
        <w:pStyle w:val="CBDNormalNumber"/>
      </w:pPr>
      <w:r w:rsidRPr="00B671F2">
        <w:t xml:space="preserve">A representative of the Secretariat </w:t>
      </w:r>
      <w:r w:rsidR="003E7CA5">
        <w:t>provided</w:t>
      </w:r>
      <w:r w:rsidRPr="00B671F2">
        <w:t xml:space="preserve"> an overview of the guidance and template for the seventh and eighth national reports</w:t>
      </w:r>
      <w:r w:rsidR="002015F4" w:rsidRPr="00B671F2">
        <w:t>, as</w:t>
      </w:r>
      <w:r w:rsidRPr="00B671F2">
        <w:t xml:space="preserve"> </w:t>
      </w:r>
      <w:r w:rsidR="0072000D" w:rsidRPr="00B671F2">
        <w:t xml:space="preserve">contained </w:t>
      </w:r>
      <w:r w:rsidRPr="00B671F2">
        <w:t xml:space="preserve">in decisions </w:t>
      </w:r>
      <w:hyperlink r:id="rId19" w:history="1">
        <w:r w:rsidRPr="006F43CD">
          <w:rPr>
            <w:rStyle w:val="Hyperlink"/>
          </w:rPr>
          <w:t>15/6</w:t>
        </w:r>
      </w:hyperlink>
      <w:r w:rsidRPr="00B671F2">
        <w:t xml:space="preserve"> and </w:t>
      </w:r>
      <w:hyperlink r:id="rId20" w:history="1">
        <w:r w:rsidRPr="006F43CD">
          <w:rPr>
            <w:rStyle w:val="Hyperlink"/>
          </w:rPr>
          <w:t>16/32</w:t>
        </w:r>
      </w:hyperlink>
      <w:r w:rsidR="007A07BD">
        <w:t xml:space="preserve"> of the Conference of the Parties</w:t>
      </w:r>
      <w:r w:rsidRPr="00B671F2">
        <w:t>.</w:t>
      </w:r>
      <w:r w:rsidR="00B42666">
        <w:t xml:space="preserve"> He provided </w:t>
      </w:r>
      <w:r w:rsidR="00AA1038">
        <w:t xml:space="preserve">suggestions </w:t>
      </w:r>
      <w:r w:rsidR="00910644">
        <w:t xml:space="preserve">related to </w:t>
      </w:r>
      <w:r w:rsidR="00AA1038">
        <w:t>completi</w:t>
      </w:r>
      <w:r w:rsidR="0060144D">
        <w:t>on of</w:t>
      </w:r>
      <w:r w:rsidR="00AA1038">
        <w:t xml:space="preserve"> each section of the seventh national report</w:t>
      </w:r>
      <w:r w:rsidR="00910644">
        <w:t xml:space="preserve"> and</w:t>
      </w:r>
      <w:r w:rsidR="005F27CB">
        <w:t xml:space="preserve"> highlight</w:t>
      </w:r>
      <w:r w:rsidR="00910644">
        <w:t>ed</w:t>
      </w:r>
      <w:r w:rsidR="005F27CB">
        <w:t xml:space="preserve"> the use of headline and binary indicators for </w:t>
      </w:r>
      <w:r w:rsidR="00640111">
        <w:t>assessing progress</w:t>
      </w:r>
      <w:r w:rsidR="006709E0">
        <w:t xml:space="preserve"> </w:t>
      </w:r>
      <w:r w:rsidR="00E3492E">
        <w:t xml:space="preserve">in achieving </w:t>
      </w:r>
      <w:r w:rsidR="00640111">
        <w:t>national targets</w:t>
      </w:r>
      <w:r w:rsidR="00E3492E">
        <w:t xml:space="preserve"> and impl</w:t>
      </w:r>
      <w:r w:rsidR="003B4354">
        <w:t>e</w:t>
      </w:r>
      <w:r w:rsidR="00E3492E">
        <w:t xml:space="preserve">menting </w:t>
      </w:r>
      <w:r w:rsidR="00CD0B4C" w:rsidRPr="00CD0B4C">
        <w:t>national biodiversity strateg</w:t>
      </w:r>
      <w:r w:rsidR="005E2C8F">
        <w:t>ies</w:t>
      </w:r>
      <w:r w:rsidR="00CD0B4C" w:rsidRPr="00CD0B4C">
        <w:t xml:space="preserve"> and action plan</w:t>
      </w:r>
      <w:r w:rsidR="005E2C8F">
        <w:t>s</w:t>
      </w:r>
      <w:r w:rsidR="00CD0B4C" w:rsidRPr="00CD0B4C">
        <w:t xml:space="preserve"> </w:t>
      </w:r>
      <w:r w:rsidR="00640111">
        <w:t>and the Framework</w:t>
      </w:r>
      <w:r w:rsidR="00050D37">
        <w:t xml:space="preserve">. </w:t>
      </w:r>
      <w:r w:rsidR="00082BB9">
        <w:t xml:space="preserve">The representative </w:t>
      </w:r>
      <w:r w:rsidR="002A3508">
        <w:t xml:space="preserve">made suggestions </w:t>
      </w:r>
      <w:r w:rsidR="00EA125C">
        <w:t>regarding</w:t>
      </w:r>
      <w:r w:rsidR="00AA2A5A">
        <w:t xml:space="preserve"> the </w:t>
      </w:r>
      <w:r w:rsidR="00753E2F">
        <w:t xml:space="preserve">preparatory process and </w:t>
      </w:r>
      <w:r w:rsidR="00634FCD">
        <w:t xml:space="preserve">some approaches that could be used </w:t>
      </w:r>
      <w:r w:rsidR="00E54096">
        <w:t>for assessing progress</w:t>
      </w:r>
      <w:r w:rsidR="009205AE" w:rsidRPr="001E7714">
        <w:t>.</w:t>
      </w:r>
      <w:r w:rsidR="00CB088B">
        <w:t xml:space="preserve"> He co</w:t>
      </w:r>
      <w:r w:rsidR="00516908">
        <w:t xml:space="preserve">ncluded </w:t>
      </w:r>
      <w:r w:rsidR="00D64E3A">
        <w:t>by</w:t>
      </w:r>
      <w:r w:rsidR="00516908">
        <w:t xml:space="preserve"> stressing that timely submission of the seventh national report before or by 28 February </w:t>
      </w:r>
      <w:r w:rsidR="00F41571">
        <w:t>2026 w</w:t>
      </w:r>
      <w:r w:rsidR="00927ABA">
        <w:t xml:space="preserve">ould </w:t>
      </w:r>
      <w:r w:rsidR="00F41571">
        <w:t xml:space="preserve">be crucial </w:t>
      </w:r>
      <w:r w:rsidR="006D7B61">
        <w:t xml:space="preserve">if </w:t>
      </w:r>
      <w:r w:rsidR="00F41571">
        <w:t xml:space="preserve">the global review </w:t>
      </w:r>
      <w:r w:rsidR="001E4A3C">
        <w:t xml:space="preserve">was </w:t>
      </w:r>
      <w:r w:rsidR="00F41571">
        <w:t xml:space="preserve">to be undertaken at </w:t>
      </w:r>
      <w:r w:rsidR="00767407">
        <w:t xml:space="preserve">the seventeenth meeting of the Conference of the Parties </w:t>
      </w:r>
      <w:r w:rsidR="00F41571">
        <w:t xml:space="preserve">in October 2026. </w:t>
      </w:r>
    </w:p>
    <w:p w14:paraId="6FEF364E" w14:textId="1EC59E64" w:rsidR="007078DF" w:rsidRDefault="006E0900" w:rsidP="007078DF">
      <w:pPr>
        <w:pStyle w:val="CBDNormalNumber"/>
      </w:pPr>
      <w:r>
        <w:t xml:space="preserve"> </w:t>
      </w:r>
      <w:r w:rsidR="00EC15A5">
        <w:t>R</w:t>
      </w:r>
      <w:r w:rsidR="00140C41" w:rsidRPr="00B671F2">
        <w:t>epresentative</w:t>
      </w:r>
      <w:r w:rsidR="00EC15A5">
        <w:t>s</w:t>
      </w:r>
      <w:r w:rsidR="00140C41" w:rsidRPr="00B671F2">
        <w:t xml:space="preserve"> of </w:t>
      </w:r>
      <w:r w:rsidR="00EC15A5">
        <w:t xml:space="preserve">a few </w:t>
      </w:r>
      <w:r w:rsidR="00D55609">
        <w:t>Parties</w:t>
      </w:r>
      <w:r w:rsidR="00BA19B3">
        <w:t xml:space="preserve"> </w:t>
      </w:r>
      <w:r w:rsidR="007078DF" w:rsidRPr="00B671F2">
        <w:t>share</w:t>
      </w:r>
      <w:r>
        <w:t>d</w:t>
      </w:r>
      <w:r w:rsidR="007078DF" w:rsidRPr="00B671F2">
        <w:t xml:space="preserve"> their </w:t>
      </w:r>
      <w:r w:rsidR="00B04A3A" w:rsidRPr="00B671F2">
        <w:t xml:space="preserve">countries’ </w:t>
      </w:r>
      <w:r w:rsidR="007078DF" w:rsidRPr="00B671F2">
        <w:t xml:space="preserve">experience or approaches in reviewing progress towards </w:t>
      </w:r>
      <w:r w:rsidR="00100F4B">
        <w:t xml:space="preserve">achieving </w:t>
      </w:r>
      <w:r w:rsidR="007078DF" w:rsidRPr="00B671F2">
        <w:t xml:space="preserve">national targets and the implementation of </w:t>
      </w:r>
      <w:r w:rsidR="002031FA" w:rsidRPr="00B671F2">
        <w:t>national biodiversity strategies and action plans</w:t>
      </w:r>
      <w:r w:rsidR="007078DF" w:rsidRPr="00B671F2">
        <w:t>.</w:t>
      </w:r>
      <w:r w:rsidR="00957163">
        <w:t xml:space="preserve"> A representative of Maldives </w:t>
      </w:r>
      <w:r w:rsidR="0010018E">
        <w:t xml:space="preserve">shared </w:t>
      </w:r>
      <w:r w:rsidR="008122D8">
        <w:t xml:space="preserve">the methods or approaches used </w:t>
      </w:r>
      <w:r w:rsidR="00E40BAD">
        <w:t xml:space="preserve">by that country </w:t>
      </w:r>
      <w:r w:rsidR="008122D8">
        <w:t xml:space="preserve">for reviewing the existing </w:t>
      </w:r>
      <w:bookmarkStart w:id="8" w:name="_Hlk215172105"/>
      <w:r w:rsidR="0097679F" w:rsidRPr="0097679F">
        <w:t>national biodiversity strateg</w:t>
      </w:r>
      <w:r w:rsidR="00454767">
        <w:t>y</w:t>
      </w:r>
      <w:r w:rsidR="0097679F" w:rsidRPr="0097679F">
        <w:t xml:space="preserve"> and action plan</w:t>
      </w:r>
      <w:bookmarkEnd w:id="8"/>
      <w:r w:rsidR="00D7593A">
        <w:t>,</w:t>
      </w:r>
      <w:r w:rsidR="0097679F" w:rsidRPr="0097679F">
        <w:t xml:space="preserve"> </w:t>
      </w:r>
      <w:r w:rsidR="00515585">
        <w:t>including progress made and gaps</w:t>
      </w:r>
      <w:r w:rsidR="00D7593A">
        <w:t>,</w:t>
      </w:r>
      <w:r w:rsidR="00515585">
        <w:t xml:space="preserve"> as part of the </w:t>
      </w:r>
      <w:r w:rsidR="00CF68CF">
        <w:t xml:space="preserve">process of </w:t>
      </w:r>
      <w:r w:rsidR="00515585">
        <w:t xml:space="preserve">updating </w:t>
      </w:r>
      <w:r w:rsidR="00D7593A">
        <w:t xml:space="preserve">the </w:t>
      </w:r>
      <w:r w:rsidR="00D7593A" w:rsidRPr="00D7593A">
        <w:t xml:space="preserve">national biodiversity strategy and action plan </w:t>
      </w:r>
      <w:r w:rsidR="00494A00">
        <w:t xml:space="preserve">and national targets </w:t>
      </w:r>
      <w:r w:rsidR="00515585">
        <w:t xml:space="preserve">in alignment with </w:t>
      </w:r>
      <w:r w:rsidR="00494A00">
        <w:t xml:space="preserve">the Framework. </w:t>
      </w:r>
    </w:p>
    <w:p w14:paraId="706BCF1A" w14:textId="1E5A131C" w:rsidR="006E0900" w:rsidRDefault="006E0900" w:rsidP="007078DF">
      <w:pPr>
        <w:pStyle w:val="CBDNormalNumber"/>
      </w:pPr>
      <w:r>
        <w:t>A representative of Pakistan</w:t>
      </w:r>
      <w:r w:rsidR="000E6F48">
        <w:t xml:space="preserve"> </w:t>
      </w:r>
      <w:r w:rsidR="00540B8D">
        <w:t xml:space="preserve">introduced approaches used for reviewing </w:t>
      </w:r>
      <w:r w:rsidR="007F0A11">
        <w:t xml:space="preserve">national targets </w:t>
      </w:r>
      <w:r w:rsidR="000A544C">
        <w:t xml:space="preserve">while setting and aligning national targets with the Framework, including </w:t>
      </w:r>
      <w:r w:rsidR="00E77431">
        <w:t>coordinat</w:t>
      </w:r>
      <w:r w:rsidR="0064594B">
        <w:t>i</w:t>
      </w:r>
      <w:r w:rsidR="00442F4C">
        <w:t>on</w:t>
      </w:r>
      <w:r w:rsidR="00E77431">
        <w:t xml:space="preserve"> with relevant ministries and agencies, </w:t>
      </w:r>
      <w:r w:rsidR="00842B02">
        <w:t>engagement with</w:t>
      </w:r>
      <w:r w:rsidR="0064594B">
        <w:t xml:space="preserve"> relevant stakeholders and consultations </w:t>
      </w:r>
      <w:r w:rsidR="00842B02">
        <w:t xml:space="preserve">undertaken </w:t>
      </w:r>
      <w:r w:rsidR="0064594B">
        <w:t xml:space="preserve">at various levels. </w:t>
      </w:r>
      <w:r w:rsidR="0013040C">
        <w:t>He</w:t>
      </w:r>
      <w:r w:rsidR="00441FA3">
        <w:t xml:space="preserve"> highlighted</w:t>
      </w:r>
      <w:r w:rsidR="0013040C">
        <w:t xml:space="preserve"> that the re</w:t>
      </w:r>
      <w:r w:rsidR="00F50943">
        <w:t xml:space="preserve">view </w:t>
      </w:r>
      <w:r w:rsidR="00271698">
        <w:t xml:space="preserve">was instrumental and provided </w:t>
      </w:r>
      <w:r w:rsidR="000211D9">
        <w:t xml:space="preserve">examples of </w:t>
      </w:r>
      <w:r w:rsidR="00453064">
        <w:t>a few</w:t>
      </w:r>
      <w:r w:rsidR="00271698">
        <w:t xml:space="preserve"> important deliverables, </w:t>
      </w:r>
      <w:r w:rsidR="00F50943">
        <w:t>in</w:t>
      </w:r>
      <w:r w:rsidR="00D164F9">
        <w:t>cluding draft</w:t>
      </w:r>
      <w:r w:rsidR="00271799">
        <w:t>ing of the</w:t>
      </w:r>
      <w:r w:rsidR="00D164F9">
        <w:t xml:space="preserve"> updated </w:t>
      </w:r>
      <w:r w:rsidR="00BA56F0" w:rsidRPr="00BA56F0">
        <w:t>national biodiversity strategy and action plan</w:t>
      </w:r>
      <w:r w:rsidR="00D164F9">
        <w:t>, national target alignment</w:t>
      </w:r>
      <w:r w:rsidR="00FA2E9B">
        <w:t>,</w:t>
      </w:r>
      <w:r w:rsidR="00F50943">
        <w:t xml:space="preserve"> gap analysis for </w:t>
      </w:r>
      <w:r w:rsidR="00FA2E9B">
        <w:t xml:space="preserve">monitoring and </w:t>
      </w:r>
      <w:r w:rsidR="00271799">
        <w:t xml:space="preserve">an </w:t>
      </w:r>
      <w:r w:rsidR="00FA2E9B">
        <w:t>action plan for policy coherence.</w:t>
      </w:r>
      <w:r w:rsidR="00885AA7">
        <w:t xml:space="preserve"> He</w:t>
      </w:r>
      <w:r w:rsidR="00782277">
        <w:t xml:space="preserve"> indicated </w:t>
      </w:r>
      <w:r w:rsidR="00885AA7">
        <w:t xml:space="preserve">that his country </w:t>
      </w:r>
      <w:r w:rsidR="00782277">
        <w:t>wa</w:t>
      </w:r>
      <w:r w:rsidR="00885AA7">
        <w:t xml:space="preserve">s </w:t>
      </w:r>
      <w:r w:rsidR="004F3921">
        <w:t xml:space="preserve">strengthening a monitoring and evaluation system through </w:t>
      </w:r>
      <w:r w:rsidR="00782277">
        <w:t xml:space="preserve">the </w:t>
      </w:r>
      <w:r w:rsidR="004F3921">
        <w:t>establish</w:t>
      </w:r>
      <w:r w:rsidR="00782277">
        <w:t xml:space="preserve">ment of </w:t>
      </w:r>
      <w:r w:rsidR="004F3921">
        <w:t xml:space="preserve">provincial and regional coordination committees and </w:t>
      </w:r>
      <w:r w:rsidR="00BF1BF9">
        <w:t xml:space="preserve">strengthening </w:t>
      </w:r>
      <w:r w:rsidR="00782277">
        <w:t xml:space="preserve">of </w:t>
      </w:r>
      <w:r w:rsidR="00BF1BF9">
        <w:t xml:space="preserve">reporting and accountability mechanisms. </w:t>
      </w:r>
    </w:p>
    <w:p w14:paraId="5BDB1E2F" w14:textId="693F6AE1" w:rsidR="006E0900" w:rsidRDefault="006E0900" w:rsidP="007078DF">
      <w:pPr>
        <w:pStyle w:val="CBDNormalNumber"/>
      </w:pPr>
      <w:r>
        <w:t>A representative of Bangladesh</w:t>
      </w:r>
      <w:r w:rsidR="00480979">
        <w:t xml:space="preserve"> shared </w:t>
      </w:r>
      <w:r w:rsidR="00E223AE">
        <w:t xml:space="preserve">information on the </w:t>
      </w:r>
      <w:r w:rsidR="00480979">
        <w:t xml:space="preserve">rapid </w:t>
      </w:r>
      <w:r w:rsidR="0025362A">
        <w:t xml:space="preserve">review </w:t>
      </w:r>
      <w:r w:rsidR="00480979">
        <w:t xml:space="preserve">of </w:t>
      </w:r>
      <w:r w:rsidR="00E223AE">
        <w:t xml:space="preserve">the </w:t>
      </w:r>
      <w:bookmarkStart w:id="9" w:name="_Hlk215172870"/>
      <w:r w:rsidR="00E223AE" w:rsidRPr="00E223AE">
        <w:t xml:space="preserve">national biodiversity strategy and action plan </w:t>
      </w:r>
      <w:bookmarkEnd w:id="9"/>
      <w:r w:rsidR="00480979">
        <w:t xml:space="preserve">and national </w:t>
      </w:r>
      <w:r w:rsidR="0025362A">
        <w:t>targets undertaken by her country</w:t>
      </w:r>
      <w:r w:rsidR="00AE5723">
        <w:t>,</w:t>
      </w:r>
      <w:r w:rsidR="0025362A">
        <w:t xml:space="preserve"> </w:t>
      </w:r>
      <w:r w:rsidR="00E62CF8">
        <w:t xml:space="preserve">mainly through stakeholder consultations, </w:t>
      </w:r>
      <w:r w:rsidR="0025362A">
        <w:t xml:space="preserve">as part of the updating or revision of the </w:t>
      </w:r>
      <w:r w:rsidR="00AE5723" w:rsidRPr="00AE5723">
        <w:t xml:space="preserve">national biodiversity strategy and action plan </w:t>
      </w:r>
      <w:r w:rsidR="00B95635">
        <w:t>in alignment with the Framework</w:t>
      </w:r>
      <w:r w:rsidR="00B47C46">
        <w:t xml:space="preserve">. </w:t>
      </w:r>
      <w:r w:rsidR="00276FAB">
        <w:t xml:space="preserve">She </w:t>
      </w:r>
      <w:r w:rsidR="00563F09">
        <w:t>pr</w:t>
      </w:r>
      <w:r w:rsidR="006F0F76">
        <w:t>ovided information</w:t>
      </w:r>
      <w:r w:rsidR="00563F09">
        <w:t xml:space="preserve"> </w:t>
      </w:r>
      <w:r w:rsidR="00D4256C">
        <w:t xml:space="preserve">on </w:t>
      </w:r>
      <w:r w:rsidR="00563F09">
        <w:t>policy co</w:t>
      </w:r>
      <w:r w:rsidR="00F062CF">
        <w:t>nsistency</w:t>
      </w:r>
      <w:r w:rsidR="00563F09">
        <w:t xml:space="preserve"> </w:t>
      </w:r>
      <w:r w:rsidR="00B9386C">
        <w:t>reviews</w:t>
      </w:r>
      <w:r w:rsidR="00B95635">
        <w:t xml:space="preserve"> </w:t>
      </w:r>
      <w:r w:rsidR="00563F09">
        <w:t xml:space="preserve">and a </w:t>
      </w:r>
      <w:r w:rsidR="00611F90">
        <w:t xml:space="preserve">biodiversity monitoring system </w:t>
      </w:r>
      <w:r w:rsidR="00563F09">
        <w:t xml:space="preserve">gap analysis including data gaps. </w:t>
      </w:r>
    </w:p>
    <w:p w14:paraId="2E3401D2" w14:textId="3B82AA22" w:rsidR="006E0900" w:rsidRPr="00B671F2" w:rsidRDefault="006E0900" w:rsidP="007078DF">
      <w:pPr>
        <w:pStyle w:val="CBDNormalNumber"/>
      </w:pPr>
      <w:r>
        <w:lastRenderedPageBreak/>
        <w:t>A representative of Nepal</w:t>
      </w:r>
      <w:r w:rsidR="00B430F4">
        <w:t xml:space="preserve"> </w:t>
      </w:r>
      <w:r w:rsidR="007005D0">
        <w:t xml:space="preserve">presented findings </w:t>
      </w:r>
      <w:r w:rsidR="00AE2523">
        <w:t xml:space="preserve">derived </w:t>
      </w:r>
      <w:r w:rsidR="007005D0">
        <w:t xml:space="preserve">from </w:t>
      </w:r>
      <w:r w:rsidR="00D54DFB">
        <w:t xml:space="preserve">her country’s </w:t>
      </w:r>
      <w:r w:rsidR="00720F77">
        <w:t xml:space="preserve">review of its </w:t>
      </w:r>
      <w:r w:rsidR="00F049C8" w:rsidRPr="00F049C8">
        <w:t xml:space="preserve">national biodiversity strategy and action plan </w:t>
      </w:r>
      <w:r w:rsidR="00720F77">
        <w:t xml:space="preserve">2014-2020, including achievements and lessons learned. </w:t>
      </w:r>
      <w:r w:rsidR="00CB3FC1">
        <w:t>The review</w:t>
      </w:r>
      <w:r w:rsidR="00C13A36">
        <w:t>, which</w:t>
      </w:r>
      <w:r w:rsidR="00CB3FC1">
        <w:t xml:space="preserve"> was mainly a qualitative assessment based on inputs from relevant officials and </w:t>
      </w:r>
      <w:r w:rsidR="005F7097">
        <w:t>experts</w:t>
      </w:r>
      <w:r w:rsidR="00752DBA">
        <w:t>,</w:t>
      </w:r>
      <w:r w:rsidR="006B5D49">
        <w:t xml:space="preserve"> </w:t>
      </w:r>
      <w:r w:rsidR="00B9164C">
        <w:t>focus</w:t>
      </w:r>
      <w:r w:rsidR="00054C7C">
        <w:t>ed</w:t>
      </w:r>
      <w:r w:rsidR="00B9164C">
        <w:t xml:space="preserve"> on </w:t>
      </w:r>
      <w:r w:rsidR="00D37614">
        <w:t xml:space="preserve">main themes and priority actions and </w:t>
      </w:r>
      <w:r w:rsidR="00346359">
        <w:t>grouped</w:t>
      </w:r>
      <w:r w:rsidR="00F65C5C">
        <w:t xml:space="preserve"> </w:t>
      </w:r>
      <w:r w:rsidR="005F7097">
        <w:t>achievements in five</w:t>
      </w:r>
      <w:r w:rsidR="00346359">
        <w:t xml:space="preserve"> categories</w:t>
      </w:r>
      <w:r w:rsidR="005F7097">
        <w:t xml:space="preserve">. </w:t>
      </w:r>
      <w:r w:rsidR="00551273">
        <w:t xml:space="preserve">The representative </w:t>
      </w:r>
      <w:r w:rsidR="00654FEE">
        <w:t xml:space="preserve">shared </w:t>
      </w:r>
      <w:r w:rsidR="00551273">
        <w:t xml:space="preserve">information </w:t>
      </w:r>
      <w:r w:rsidR="00054C7C">
        <w:t xml:space="preserve">on </w:t>
      </w:r>
      <w:r w:rsidR="00654FEE">
        <w:t xml:space="preserve">the key content that might be included in the updated </w:t>
      </w:r>
      <w:r w:rsidR="00752DBA" w:rsidRPr="00752DBA">
        <w:t xml:space="preserve">national biodiversity strategy and action plan </w:t>
      </w:r>
      <w:r w:rsidR="00B72F1F">
        <w:t>following the review</w:t>
      </w:r>
      <w:r w:rsidR="00952374">
        <w:t xml:space="preserve">. </w:t>
      </w:r>
    </w:p>
    <w:p w14:paraId="47033BF5" w14:textId="7269056E" w:rsidR="007078DF" w:rsidRPr="00B671F2" w:rsidRDefault="00934201" w:rsidP="007078DF">
      <w:pPr>
        <w:pStyle w:val="CBDNormalNumber"/>
      </w:pPr>
      <w:r w:rsidRPr="00B671F2">
        <w:t xml:space="preserve">A representative of </w:t>
      </w:r>
      <w:r w:rsidR="00401AFA">
        <w:t xml:space="preserve">the </w:t>
      </w:r>
      <w:r w:rsidR="007078DF" w:rsidRPr="006F43CD">
        <w:t>UNEP</w:t>
      </w:r>
      <w:r w:rsidR="00F018DC">
        <w:t xml:space="preserve"> World Conservation Monitoring Centre</w:t>
      </w:r>
      <w:r w:rsidR="008664B0">
        <w:t xml:space="preserve"> </w:t>
      </w:r>
      <w:r w:rsidR="00E95E81">
        <w:t>gave</w:t>
      </w:r>
      <w:r w:rsidR="00FB04FB" w:rsidRPr="00B671F2">
        <w:t xml:space="preserve"> </w:t>
      </w:r>
      <w:r w:rsidR="007078DF" w:rsidRPr="00B671F2">
        <w:t xml:space="preserve">a presentation on the </w:t>
      </w:r>
      <w:r w:rsidR="00B31B4E">
        <w:t>t</w:t>
      </w:r>
      <w:r w:rsidR="007078DF" w:rsidRPr="00B671F2">
        <w:t xml:space="preserve">arget </w:t>
      </w:r>
      <w:r w:rsidR="00B31B4E">
        <w:t>t</w:t>
      </w:r>
      <w:r w:rsidR="007078DF" w:rsidRPr="00B671F2">
        <w:t>racker tool</w:t>
      </w:r>
      <w:r w:rsidR="008664B0">
        <w:t xml:space="preserve">, </w:t>
      </w:r>
      <w:r w:rsidR="00C15E19">
        <w:t xml:space="preserve">focusing on </w:t>
      </w:r>
      <w:r w:rsidR="008664B0">
        <w:t xml:space="preserve">how </w:t>
      </w:r>
      <w:r w:rsidR="00C15E19">
        <w:t>the tool</w:t>
      </w:r>
      <w:r w:rsidR="008664B0">
        <w:t xml:space="preserve"> compile</w:t>
      </w:r>
      <w:r w:rsidR="00F21270">
        <w:t>d</w:t>
      </w:r>
      <w:r w:rsidR="008664B0">
        <w:t xml:space="preserve"> data on global progress against headline indicators</w:t>
      </w:r>
      <w:r w:rsidR="007078DF" w:rsidRPr="00B671F2">
        <w:t xml:space="preserve"> and how </w:t>
      </w:r>
      <w:r w:rsidR="00D1540D" w:rsidRPr="00B671F2">
        <w:t xml:space="preserve">it </w:t>
      </w:r>
      <w:r w:rsidR="008664B0">
        <w:t>c</w:t>
      </w:r>
      <w:r w:rsidR="008316C9">
        <w:t>ould</w:t>
      </w:r>
      <w:r w:rsidR="008664B0">
        <w:t xml:space="preserve"> </w:t>
      </w:r>
      <w:r w:rsidR="0071526F">
        <w:t xml:space="preserve">be used to </w:t>
      </w:r>
      <w:r w:rsidR="00F41712">
        <w:t xml:space="preserve">illustrate </w:t>
      </w:r>
      <w:r w:rsidR="008664B0">
        <w:t>national disaggregation or</w:t>
      </w:r>
      <w:r w:rsidR="00997062">
        <w:t>,</w:t>
      </w:r>
      <w:r w:rsidR="008664B0">
        <w:t xml:space="preserve"> in certain cases</w:t>
      </w:r>
      <w:r w:rsidR="00B5699D">
        <w:t>,</w:t>
      </w:r>
      <w:r w:rsidR="0011674A" w:rsidRPr="00B671F2">
        <w:t xml:space="preserve"> include </w:t>
      </w:r>
      <w:r w:rsidR="007078DF" w:rsidRPr="00B671F2">
        <w:t>global data in national reports</w:t>
      </w:r>
      <w:r w:rsidR="0011674A" w:rsidRPr="00B671F2">
        <w:t>.</w:t>
      </w:r>
    </w:p>
    <w:p w14:paraId="356F7F20" w14:textId="6DC3A20D" w:rsidR="002D0340" w:rsidRDefault="00E13DCC" w:rsidP="00775E42">
      <w:pPr>
        <w:pStyle w:val="CBDNormalNumber"/>
      </w:pPr>
      <w:r>
        <w:t>R</w:t>
      </w:r>
      <w:r w:rsidR="009378B3" w:rsidRPr="006F43CD">
        <w:t>epresentative</w:t>
      </w:r>
      <w:r>
        <w:t>s</w:t>
      </w:r>
      <w:r w:rsidR="009378B3" w:rsidRPr="006F43CD">
        <w:t xml:space="preserve"> of </w:t>
      </w:r>
      <w:r w:rsidR="00A22FAF">
        <w:t xml:space="preserve">the </w:t>
      </w:r>
      <w:r w:rsidR="00905F53">
        <w:t>Nanjing Institute of Environmental Sciences</w:t>
      </w:r>
      <w:r>
        <w:t xml:space="preserve"> of China and </w:t>
      </w:r>
      <w:r w:rsidR="00226C6C">
        <w:t xml:space="preserve">the </w:t>
      </w:r>
      <w:r w:rsidR="00962715">
        <w:t>International Union for Conservation of Nature</w:t>
      </w:r>
      <w:r w:rsidR="000E4D9B">
        <w:t xml:space="preserve"> </w:t>
      </w:r>
      <w:r w:rsidR="00046616">
        <w:t xml:space="preserve">Asia </w:t>
      </w:r>
      <w:r w:rsidR="000E3316">
        <w:t>R</w:t>
      </w:r>
      <w:r w:rsidR="000E4D9B">
        <w:t xml:space="preserve">egional </w:t>
      </w:r>
      <w:r w:rsidR="000E3316">
        <w:t>O</w:t>
      </w:r>
      <w:r w:rsidR="000E4D9B">
        <w:t>ffice</w:t>
      </w:r>
      <w:r w:rsidR="007078DF" w:rsidRPr="00B671F2">
        <w:t xml:space="preserve"> share</w:t>
      </w:r>
      <w:r w:rsidR="002D0340">
        <w:t>d</w:t>
      </w:r>
      <w:r w:rsidR="007078DF" w:rsidRPr="00B671F2">
        <w:t xml:space="preserve"> </w:t>
      </w:r>
      <w:r w:rsidR="00EC092E">
        <w:t xml:space="preserve">information on </w:t>
      </w:r>
      <w:r w:rsidR="0090609D">
        <w:t>the</w:t>
      </w:r>
      <w:r w:rsidR="007078DF" w:rsidRPr="00B671F2">
        <w:t xml:space="preserve"> support </w:t>
      </w:r>
      <w:r w:rsidR="00A1055A">
        <w:t>that the</w:t>
      </w:r>
      <w:r w:rsidR="005C1EE4">
        <w:t xml:space="preserve">ir organizations, in their </w:t>
      </w:r>
      <w:r w:rsidR="008B0345">
        <w:t xml:space="preserve">roles </w:t>
      </w:r>
      <w:r w:rsidR="005C1EE4" w:rsidRPr="00B671F2">
        <w:t>as subregional technical and scientific cooperation support centre</w:t>
      </w:r>
      <w:r w:rsidR="005C1EE4">
        <w:t>s</w:t>
      </w:r>
      <w:r w:rsidR="008B0345">
        <w:t>,</w:t>
      </w:r>
      <w:r w:rsidR="00A1055A">
        <w:t xml:space="preserve"> </w:t>
      </w:r>
      <w:r w:rsidR="00E95E81">
        <w:t xml:space="preserve">could </w:t>
      </w:r>
      <w:r w:rsidR="007078DF" w:rsidRPr="00B671F2">
        <w:t>provide</w:t>
      </w:r>
      <w:r w:rsidR="00CF6EB8" w:rsidRPr="00B671F2">
        <w:t xml:space="preserve"> </w:t>
      </w:r>
      <w:r w:rsidR="007078DF" w:rsidRPr="00B671F2">
        <w:t>to countries in the region for enhancing their monitoring and reporting capacities</w:t>
      </w:r>
      <w:r w:rsidR="00901DAE">
        <w:t xml:space="preserve">, including </w:t>
      </w:r>
      <w:r w:rsidR="00675393">
        <w:t>offers tailored to specific country needs</w:t>
      </w:r>
      <w:r w:rsidR="007078DF" w:rsidRPr="00B671F2">
        <w:t>.</w:t>
      </w:r>
      <w:r w:rsidR="00B8355B">
        <w:t xml:space="preserve"> </w:t>
      </w:r>
    </w:p>
    <w:p w14:paraId="1B242B9D" w14:textId="08CB1B5A" w:rsidR="00AC2460" w:rsidRDefault="001611AF" w:rsidP="00775E42">
      <w:pPr>
        <w:pStyle w:val="CBDNormalNumber"/>
      </w:pPr>
      <w:r>
        <w:t>A r</w:t>
      </w:r>
      <w:r w:rsidR="00B52326" w:rsidRPr="00C305D4">
        <w:t>epresentative of UNDP</w:t>
      </w:r>
      <w:r w:rsidR="009566DC">
        <w:t>, also on behalf of UNEP,</w:t>
      </w:r>
      <w:r w:rsidR="009566DC" w:rsidRPr="00C305D4">
        <w:t xml:space="preserve"> </w:t>
      </w:r>
      <w:r w:rsidR="00AC2460">
        <w:t>delivered</w:t>
      </w:r>
      <w:r w:rsidR="00B52326" w:rsidRPr="00C305D4">
        <w:t xml:space="preserve"> a presentation</w:t>
      </w:r>
      <w:r w:rsidR="00596A03">
        <w:t xml:space="preserve"> </w:t>
      </w:r>
      <w:r w:rsidR="00B52326" w:rsidRPr="00C305D4">
        <w:t xml:space="preserve">on </w:t>
      </w:r>
      <w:r w:rsidR="0051438C">
        <w:t xml:space="preserve">the </w:t>
      </w:r>
      <w:r w:rsidR="00B52326" w:rsidRPr="00C305D4">
        <w:t xml:space="preserve">support available from </w:t>
      </w:r>
      <w:r w:rsidR="00B41747">
        <w:t>GEF</w:t>
      </w:r>
      <w:r w:rsidR="00EB1872">
        <w:t xml:space="preserve"> </w:t>
      </w:r>
      <w:r w:rsidR="00B52326" w:rsidRPr="00C305D4">
        <w:t xml:space="preserve">for </w:t>
      </w:r>
      <w:r w:rsidR="00B41747">
        <w:t xml:space="preserve">the </w:t>
      </w:r>
      <w:r w:rsidR="00B52326" w:rsidRPr="00C305D4">
        <w:t xml:space="preserve">updating </w:t>
      </w:r>
      <w:r w:rsidR="00B41747">
        <w:t xml:space="preserve">of </w:t>
      </w:r>
      <w:r w:rsidR="00B52326" w:rsidRPr="00C305D4">
        <w:t xml:space="preserve">national biodiversity strategies and action plans and </w:t>
      </w:r>
      <w:r w:rsidR="009E4399">
        <w:t xml:space="preserve">the </w:t>
      </w:r>
      <w:r w:rsidR="00B52326" w:rsidRPr="00C305D4">
        <w:t>prepar</w:t>
      </w:r>
      <w:r w:rsidR="009E4399">
        <w:t xml:space="preserve">ation of </w:t>
      </w:r>
      <w:r w:rsidR="00B52326" w:rsidRPr="00C305D4">
        <w:t>seventh national report</w:t>
      </w:r>
      <w:r w:rsidR="009E4399">
        <w:t>s</w:t>
      </w:r>
      <w:r w:rsidR="00B52326" w:rsidRPr="00C305D4">
        <w:t>.</w:t>
      </w:r>
      <w:r w:rsidR="007A1659">
        <w:t xml:space="preserve"> </w:t>
      </w:r>
    </w:p>
    <w:p w14:paraId="266156A2" w14:textId="3F88C950" w:rsidR="00984627" w:rsidRPr="00B671F2" w:rsidRDefault="007A1659" w:rsidP="00775E42">
      <w:pPr>
        <w:pStyle w:val="CBDNormalNumber"/>
      </w:pPr>
      <w:r>
        <w:t xml:space="preserve">A representative of </w:t>
      </w:r>
      <w:r w:rsidR="00282FAC">
        <w:t xml:space="preserve">the </w:t>
      </w:r>
      <w:r>
        <w:t>NBSAP Accelerator Partnership share</w:t>
      </w:r>
      <w:r w:rsidR="0036059B">
        <w:t>d</w:t>
      </w:r>
      <w:r>
        <w:t xml:space="preserve"> </w:t>
      </w:r>
      <w:r w:rsidR="00282FAC">
        <w:t xml:space="preserve">information on </w:t>
      </w:r>
      <w:r w:rsidR="00E67D2F">
        <w:t>the</w:t>
      </w:r>
      <w:r w:rsidR="00A718B1">
        <w:t xml:space="preserve"> </w:t>
      </w:r>
      <w:r>
        <w:t xml:space="preserve">support </w:t>
      </w:r>
      <w:r w:rsidR="000547C5">
        <w:t xml:space="preserve">available </w:t>
      </w:r>
      <w:r w:rsidR="00DC7BAF">
        <w:t xml:space="preserve">to countries </w:t>
      </w:r>
      <w:r w:rsidR="000547C5">
        <w:t xml:space="preserve">from that </w:t>
      </w:r>
      <w:r w:rsidR="006B16BD">
        <w:t xml:space="preserve">initiative </w:t>
      </w:r>
      <w:r w:rsidR="009A2BAE">
        <w:t xml:space="preserve">for </w:t>
      </w:r>
      <w:r w:rsidR="00051F27">
        <w:t xml:space="preserve">the </w:t>
      </w:r>
      <w:r w:rsidR="00683423" w:rsidRPr="00683423">
        <w:t xml:space="preserve">national biodiversity strategy and action plan </w:t>
      </w:r>
      <w:r w:rsidR="00AE1692">
        <w:t>updating process</w:t>
      </w:r>
      <w:r w:rsidR="00DC7BAF">
        <w:t>,</w:t>
      </w:r>
      <w:r w:rsidR="00AE1692">
        <w:t xml:space="preserve"> in particular </w:t>
      </w:r>
      <w:r w:rsidR="00EE6138">
        <w:t>with regard to</w:t>
      </w:r>
      <w:r w:rsidR="00E7612F">
        <w:t xml:space="preserve"> </w:t>
      </w:r>
      <w:r w:rsidR="00C51FA3">
        <w:t xml:space="preserve">monitoring and </w:t>
      </w:r>
      <w:r w:rsidR="00D93B1C">
        <w:t>reporting</w:t>
      </w:r>
      <w:r w:rsidR="00E7612F">
        <w:t>,</w:t>
      </w:r>
      <w:r w:rsidR="00D93B1C">
        <w:t xml:space="preserve"> including</w:t>
      </w:r>
      <w:r w:rsidR="009A2BAE">
        <w:t xml:space="preserve"> through its </w:t>
      </w:r>
      <w:r w:rsidR="00DD5233">
        <w:t>M</w:t>
      </w:r>
      <w:r w:rsidR="009A2BAE">
        <w:t>atch</w:t>
      </w:r>
      <w:r w:rsidR="00DD5233">
        <w:t>M</w:t>
      </w:r>
      <w:r w:rsidR="009A2BAE">
        <w:t>aking</w:t>
      </w:r>
      <w:r w:rsidR="00DD5233">
        <w:t xml:space="preserve"> mechanism</w:t>
      </w:r>
      <w:r w:rsidR="009A2BAE">
        <w:t>, country or regional facilitator programme and</w:t>
      </w:r>
      <w:r w:rsidR="00741616">
        <w:t xml:space="preserve"> national projects </w:t>
      </w:r>
      <w:r w:rsidR="009E7E48">
        <w:t>o</w:t>
      </w:r>
      <w:r w:rsidR="00810DE6">
        <w:t>n biodiversity monitoring and reporting</w:t>
      </w:r>
      <w:r w:rsidR="00C51FA3">
        <w:t xml:space="preserve">. </w:t>
      </w:r>
    </w:p>
    <w:p w14:paraId="2C58CEB6" w14:textId="3EC276A7" w:rsidR="00422780" w:rsidRPr="00B671F2" w:rsidRDefault="007078DF" w:rsidP="006F43CD">
      <w:pPr>
        <w:pStyle w:val="CBDAgendaItem"/>
      </w:pPr>
      <w:r w:rsidRPr="00B671F2">
        <w:t>Item 5</w:t>
      </w:r>
      <w:r w:rsidR="00630193" w:rsidRPr="00B671F2">
        <w:t xml:space="preserve"> </w:t>
      </w:r>
      <w:r w:rsidR="00630193" w:rsidRPr="00B671F2">
        <w:br/>
      </w:r>
      <w:r w:rsidR="00422780" w:rsidRPr="00B671F2">
        <w:t>Summary of the dialogue and next steps</w:t>
      </w:r>
    </w:p>
    <w:p w14:paraId="463F3B6C" w14:textId="2D283D1A" w:rsidR="00F2376F" w:rsidRPr="00BA19B3" w:rsidRDefault="007B6CE1" w:rsidP="007D345F">
      <w:pPr>
        <w:pStyle w:val="CBDNormalNumber"/>
        <w:rPr>
          <w:lang w:val="en-CA"/>
        </w:rPr>
      </w:pPr>
      <w:bookmarkStart w:id="10" w:name="_Hlk190256861"/>
      <w:r>
        <w:t xml:space="preserve">Many </w:t>
      </w:r>
      <w:r w:rsidR="006413F5">
        <w:t xml:space="preserve">of the </w:t>
      </w:r>
      <w:r w:rsidR="00373C85">
        <w:t xml:space="preserve">important points </w:t>
      </w:r>
      <w:r w:rsidR="006413F5">
        <w:t xml:space="preserve">arising </w:t>
      </w:r>
      <w:r w:rsidR="00373C85">
        <w:t xml:space="preserve">from the dialogue have been captured above. </w:t>
      </w:r>
      <w:r w:rsidR="00E478DB">
        <w:t xml:space="preserve">The general observations emerging </w:t>
      </w:r>
      <w:r w:rsidR="00E478DB" w:rsidRPr="00B671F2">
        <w:t>from the dialogue</w:t>
      </w:r>
      <w:r w:rsidR="00E478DB">
        <w:t xml:space="preserve"> </w:t>
      </w:r>
      <w:r w:rsidR="00511718">
        <w:t>may be summari</w:t>
      </w:r>
      <w:r w:rsidR="00E54289">
        <w:t>z</w:t>
      </w:r>
      <w:r w:rsidR="00511718">
        <w:t>ed as</w:t>
      </w:r>
      <w:r w:rsidR="00E54289">
        <w:t xml:space="preserve"> follows</w:t>
      </w:r>
      <w:r w:rsidR="00CB57EE">
        <w:t>:</w:t>
      </w:r>
      <w:r w:rsidR="00954225" w:rsidRPr="00B671F2">
        <w:t xml:space="preserve"> </w:t>
      </w:r>
      <w:bookmarkEnd w:id="10"/>
    </w:p>
    <w:p w14:paraId="14F50AAD" w14:textId="515F8BD6" w:rsidR="00E60302" w:rsidRDefault="00E60302" w:rsidP="00DE6963">
      <w:pPr>
        <w:pStyle w:val="CBDNormalNumber"/>
        <w:numPr>
          <w:ilvl w:val="0"/>
          <w:numId w:val="0"/>
        </w:numPr>
        <w:ind w:left="567" w:firstLine="567"/>
      </w:pPr>
      <w:r>
        <w:rPr>
          <w:lang w:val="en-CA"/>
        </w:rPr>
        <w:t>(a)</w:t>
      </w:r>
      <w:r>
        <w:rPr>
          <w:lang w:val="en-CA"/>
        </w:rPr>
        <w:tab/>
      </w:r>
      <w:r w:rsidR="00667AE5">
        <w:rPr>
          <w:lang w:val="en-CA"/>
        </w:rPr>
        <w:t>Participants in t</w:t>
      </w:r>
      <w:r w:rsidR="00A33B00">
        <w:rPr>
          <w:lang w:val="en-CA"/>
        </w:rPr>
        <w:t xml:space="preserve">he dialogue recognized </w:t>
      </w:r>
      <w:r w:rsidR="00A33B00">
        <w:t xml:space="preserve">that biodiversity monitoring </w:t>
      </w:r>
      <w:r w:rsidR="00F70E60">
        <w:t>wa</w:t>
      </w:r>
      <w:r w:rsidR="00A33B00">
        <w:t>s a long-term investment essential for the</w:t>
      </w:r>
      <w:r w:rsidR="00012959">
        <w:t xml:space="preserve"> effective</w:t>
      </w:r>
      <w:r w:rsidR="00A33B00">
        <w:t xml:space="preserve"> implementation of </w:t>
      </w:r>
      <w:bookmarkStart w:id="11" w:name="_Hlk215177982"/>
      <w:r w:rsidR="00E54289" w:rsidRPr="00E54289">
        <w:t>national biodiversity strateg</w:t>
      </w:r>
      <w:r w:rsidR="00E54289">
        <w:t>ies</w:t>
      </w:r>
      <w:r w:rsidR="00E54289" w:rsidRPr="00E54289">
        <w:t xml:space="preserve"> and action plan</w:t>
      </w:r>
      <w:r w:rsidR="00E54289">
        <w:t>s</w:t>
      </w:r>
      <w:bookmarkEnd w:id="11"/>
      <w:r w:rsidR="00A33B00">
        <w:t xml:space="preserve">, the Convention </w:t>
      </w:r>
      <w:r w:rsidR="00E54289">
        <w:t xml:space="preserve">on Biological Diversity </w:t>
      </w:r>
      <w:r w:rsidR="00A33B00">
        <w:t xml:space="preserve">and the </w:t>
      </w:r>
      <w:r w:rsidR="00E54289">
        <w:t xml:space="preserve">Kunming-Montreal Global Biodiversity </w:t>
      </w:r>
      <w:r w:rsidR="00A33B00">
        <w:t xml:space="preserve">Framework. It </w:t>
      </w:r>
      <w:r w:rsidR="00667AE5">
        <w:t>wa</w:t>
      </w:r>
      <w:r w:rsidR="00060D62">
        <w:t>s</w:t>
      </w:r>
      <w:r w:rsidR="00A33B00">
        <w:t xml:space="preserve"> critical </w:t>
      </w:r>
      <w:r w:rsidR="00A01CD1">
        <w:t xml:space="preserve">that </w:t>
      </w:r>
      <w:r w:rsidR="00A33B00">
        <w:t>monitor</w:t>
      </w:r>
      <w:r w:rsidR="004A4210">
        <w:t>ing</w:t>
      </w:r>
      <w:r w:rsidR="00A33B00">
        <w:t xml:space="preserve"> </w:t>
      </w:r>
      <w:r w:rsidR="004A4210">
        <w:t xml:space="preserve">be carried out </w:t>
      </w:r>
      <w:r w:rsidR="00A33B00">
        <w:t xml:space="preserve">consistently and </w:t>
      </w:r>
      <w:r w:rsidR="004A4210">
        <w:t xml:space="preserve">that </w:t>
      </w:r>
      <w:r w:rsidR="00A33B00">
        <w:t>standardized data</w:t>
      </w:r>
      <w:r w:rsidR="00A01CD1">
        <w:t>-</w:t>
      </w:r>
      <w:r w:rsidR="00A33B00">
        <w:t xml:space="preserve">collection protocols or methods </w:t>
      </w:r>
      <w:r w:rsidR="006F0E2D">
        <w:t xml:space="preserve">be used </w:t>
      </w:r>
      <w:r w:rsidR="00A33B00">
        <w:t xml:space="preserve">to facilitate data analysis, </w:t>
      </w:r>
      <w:r w:rsidR="006413F5">
        <w:t>data-</w:t>
      </w:r>
      <w:r w:rsidR="00A33B00">
        <w:t xml:space="preserve">sharing and </w:t>
      </w:r>
      <w:r w:rsidR="003E26AE">
        <w:t xml:space="preserve">data </w:t>
      </w:r>
      <w:r w:rsidR="00A33B00">
        <w:t>reporting</w:t>
      </w:r>
      <w:r w:rsidR="00075456">
        <w:t>;</w:t>
      </w:r>
      <w:r w:rsidR="00A33B00">
        <w:t xml:space="preserve"> </w:t>
      </w:r>
    </w:p>
    <w:p w14:paraId="6D1CA86E" w14:textId="7C2DEC31" w:rsidR="00E60302" w:rsidRDefault="00E60302" w:rsidP="00DE6963">
      <w:pPr>
        <w:pStyle w:val="CBDNormalNumber"/>
        <w:numPr>
          <w:ilvl w:val="0"/>
          <w:numId w:val="0"/>
        </w:numPr>
        <w:ind w:left="567" w:firstLine="567"/>
        <w:rPr>
          <w:lang w:val="en-CA"/>
        </w:rPr>
      </w:pPr>
      <w:r>
        <w:t>(b)</w:t>
      </w:r>
      <w:r>
        <w:tab/>
      </w:r>
      <w:r w:rsidR="006738F3">
        <w:t>F</w:t>
      </w:r>
      <w:r w:rsidR="006738F3" w:rsidRPr="007D345F">
        <w:rPr>
          <w:lang w:val="en-CA"/>
        </w:rPr>
        <w:t>undamental gaps exist</w:t>
      </w:r>
      <w:r w:rsidR="00667AE5">
        <w:rPr>
          <w:lang w:val="en-CA"/>
        </w:rPr>
        <w:t>ed</w:t>
      </w:r>
      <w:r w:rsidR="006738F3" w:rsidRPr="007D345F">
        <w:rPr>
          <w:lang w:val="en-CA"/>
        </w:rPr>
        <w:t xml:space="preserve"> in the biodiversity monitoring systems </w:t>
      </w:r>
      <w:r w:rsidR="006738F3">
        <w:rPr>
          <w:lang w:val="en-CA"/>
        </w:rPr>
        <w:t xml:space="preserve">of </w:t>
      </w:r>
      <w:r w:rsidR="00254CFC">
        <w:rPr>
          <w:lang w:val="en-CA"/>
        </w:rPr>
        <w:t xml:space="preserve">many of the countries </w:t>
      </w:r>
      <w:r w:rsidR="007D345F" w:rsidRPr="007D345F">
        <w:rPr>
          <w:lang w:val="en-CA"/>
        </w:rPr>
        <w:t>of South and East Asia.</w:t>
      </w:r>
      <w:r w:rsidR="00625DB5">
        <w:rPr>
          <w:lang w:val="en-CA"/>
        </w:rPr>
        <w:t xml:space="preserve"> </w:t>
      </w:r>
      <w:r w:rsidR="00BD257A">
        <w:rPr>
          <w:lang w:val="en-CA"/>
        </w:rPr>
        <w:t>While i</w:t>
      </w:r>
      <w:r w:rsidR="00625DB5" w:rsidRPr="007D345F">
        <w:rPr>
          <w:lang w:val="en-CA"/>
        </w:rPr>
        <w:t>ncreasingly large portions of data originate</w:t>
      </w:r>
      <w:r w:rsidR="00667AE5">
        <w:rPr>
          <w:lang w:val="en-CA"/>
        </w:rPr>
        <w:t>d</w:t>
      </w:r>
      <w:r w:rsidR="00625DB5" w:rsidRPr="007D345F">
        <w:rPr>
          <w:lang w:val="en-CA"/>
        </w:rPr>
        <w:t xml:space="preserve"> from citizen science program</w:t>
      </w:r>
      <w:r w:rsidR="008A0D6D">
        <w:rPr>
          <w:lang w:val="en-CA"/>
        </w:rPr>
        <w:t>me</w:t>
      </w:r>
      <w:r w:rsidR="00625DB5" w:rsidRPr="007D345F">
        <w:rPr>
          <w:lang w:val="en-CA"/>
        </w:rPr>
        <w:t>s, th</w:t>
      </w:r>
      <w:r w:rsidR="00F26E8E">
        <w:rPr>
          <w:lang w:val="en-CA"/>
        </w:rPr>
        <w:t>o</w:t>
      </w:r>
      <w:r w:rsidR="00625DB5" w:rsidRPr="007D345F">
        <w:rPr>
          <w:lang w:val="en-CA"/>
        </w:rPr>
        <w:t>s</w:t>
      </w:r>
      <w:r w:rsidR="00F26E8E">
        <w:rPr>
          <w:lang w:val="en-CA"/>
        </w:rPr>
        <w:t>e</w:t>
      </w:r>
      <w:r w:rsidR="00625DB5" w:rsidRPr="007D345F">
        <w:rPr>
          <w:lang w:val="en-CA"/>
        </w:rPr>
        <w:t xml:space="preserve"> data focus</w:t>
      </w:r>
      <w:r w:rsidR="00667AE5">
        <w:rPr>
          <w:lang w:val="en-CA"/>
        </w:rPr>
        <w:t>ed</w:t>
      </w:r>
      <w:r w:rsidR="00625DB5" w:rsidRPr="007D345F">
        <w:rPr>
          <w:lang w:val="en-CA"/>
        </w:rPr>
        <w:t xml:space="preserve"> </w:t>
      </w:r>
      <w:r w:rsidR="00F26E8E" w:rsidRPr="007D345F">
        <w:rPr>
          <w:lang w:val="en-CA"/>
        </w:rPr>
        <w:t xml:space="preserve">largely </w:t>
      </w:r>
      <w:r w:rsidR="00625DB5" w:rsidRPr="007D345F">
        <w:rPr>
          <w:lang w:val="en-CA"/>
        </w:rPr>
        <w:t>on birds and d</w:t>
      </w:r>
      <w:r w:rsidR="00667AE5">
        <w:rPr>
          <w:lang w:val="en-CA"/>
        </w:rPr>
        <w:t>id</w:t>
      </w:r>
      <w:r w:rsidR="00625DB5" w:rsidRPr="007D345F">
        <w:rPr>
          <w:lang w:val="en-CA"/>
        </w:rPr>
        <w:t xml:space="preserve"> not cover many </w:t>
      </w:r>
      <w:r w:rsidR="00AA2E17">
        <w:rPr>
          <w:lang w:val="en-CA"/>
        </w:rPr>
        <w:t xml:space="preserve">of the </w:t>
      </w:r>
      <w:r w:rsidR="00625DB5" w:rsidRPr="007D345F">
        <w:rPr>
          <w:lang w:val="en-CA"/>
        </w:rPr>
        <w:t>more intact areas</w:t>
      </w:r>
      <w:r w:rsidR="00356735">
        <w:rPr>
          <w:lang w:val="en-CA"/>
        </w:rPr>
        <w:t xml:space="preserve"> and</w:t>
      </w:r>
      <w:r w:rsidR="00012959">
        <w:rPr>
          <w:lang w:val="en-CA"/>
        </w:rPr>
        <w:t xml:space="preserve"> </w:t>
      </w:r>
      <w:r w:rsidR="008D64AB">
        <w:rPr>
          <w:lang w:val="en-CA"/>
        </w:rPr>
        <w:t>w</w:t>
      </w:r>
      <w:r w:rsidR="00A14667">
        <w:rPr>
          <w:lang w:val="en-CA"/>
        </w:rPr>
        <w:t>e</w:t>
      </w:r>
      <w:r w:rsidR="00356735">
        <w:rPr>
          <w:lang w:val="en-CA"/>
        </w:rPr>
        <w:t xml:space="preserve">re </w:t>
      </w:r>
      <w:r w:rsidR="007F554C">
        <w:rPr>
          <w:lang w:val="en-CA"/>
        </w:rPr>
        <w:t xml:space="preserve">therefore </w:t>
      </w:r>
      <w:r w:rsidR="00012959">
        <w:rPr>
          <w:lang w:val="en-CA"/>
        </w:rPr>
        <w:t>a complement to rather than a substitute for targeted biodiversity monitoring data</w:t>
      </w:r>
      <w:r w:rsidR="00625DB5">
        <w:rPr>
          <w:lang w:val="en-CA"/>
        </w:rPr>
        <w:t xml:space="preserve">. </w:t>
      </w:r>
      <w:r w:rsidR="00F70E60">
        <w:rPr>
          <w:lang w:val="en-CA"/>
        </w:rPr>
        <w:t>L</w:t>
      </w:r>
      <w:r w:rsidR="00F70E60" w:rsidRPr="007D345F">
        <w:rPr>
          <w:lang w:val="en-CA"/>
        </w:rPr>
        <w:t>ittle data exist</w:t>
      </w:r>
      <w:r w:rsidR="00A14667">
        <w:rPr>
          <w:lang w:val="en-CA"/>
        </w:rPr>
        <w:t>ed</w:t>
      </w:r>
      <w:r w:rsidR="00F70E60" w:rsidRPr="007D345F">
        <w:rPr>
          <w:lang w:val="en-CA"/>
        </w:rPr>
        <w:t xml:space="preserve"> </w:t>
      </w:r>
      <w:r w:rsidR="00F70E60">
        <w:rPr>
          <w:lang w:val="en-CA"/>
        </w:rPr>
        <w:t>for</w:t>
      </w:r>
      <w:r w:rsidR="00625DB5" w:rsidRPr="007D345F">
        <w:rPr>
          <w:lang w:val="en-CA"/>
        </w:rPr>
        <w:t xml:space="preserve"> marine systems, with the exception of </w:t>
      </w:r>
      <w:r w:rsidR="00F70E60">
        <w:rPr>
          <w:lang w:val="en-CA"/>
        </w:rPr>
        <w:t xml:space="preserve">the data for </w:t>
      </w:r>
      <w:r w:rsidR="00625DB5" w:rsidRPr="007D345F">
        <w:rPr>
          <w:lang w:val="en-CA"/>
        </w:rPr>
        <w:t>commercially valuable fish</w:t>
      </w:r>
      <w:r w:rsidR="00A86B85">
        <w:rPr>
          <w:lang w:val="en-CA"/>
        </w:rPr>
        <w:t xml:space="preserve"> </w:t>
      </w:r>
      <w:r w:rsidR="00625DB5" w:rsidRPr="007D345F">
        <w:rPr>
          <w:lang w:val="en-CA"/>
        </w:rPr>
        <w:t>stocks</w:t>
      </w:r>
      <w:r w:rsidR="00625DB5">
        <w:rPr>
          <w:lang w:val="en-CA"/>
        </w:rPr>
        <w:t xml:space="preserve">. </w:t>
      </w:r>
      <w:r w:rsidR="00625DB5" w:rsidRPr="007D345F">
        <w:rPr>
          <w:lang w:val="en-CA"/>
        </w:rPr>
        <w:t xml:space="preserve">Ecosystem data </w:t>
      </w:r>
      <w:r w:rsidR="00A14667">
        <w:rPr>
          <w:lang w:val="en-CA"/>
        </w:rPr>
        <w:t>we</w:t>
      </w:r>
      <w:r w:rsidR="007E358A">
        <w:rPr>
          <w:lang w:val="en-CA"/>
        </w:rPr>
        <w:t>re</w:t>
      </w:r>
      <w:r w:rsidR="00625DB5" w:rsidRPr="007D345F">
        <w:rPr>
          <w:lang w:val="en-CA"/>
        </w:rPr>
        <w:t xml:space="preserve"> better monitored across the region</w:t>
      </w:r>
      <w:r w:rsidR="007E358A">
        <w:rPr>
          <w:lang w:val="en-CA"/>
        </w:rPr>
        <w:t>;</w:t>
      </w:r>
      <w:r w:rsidR="00625DB5" w:rsidRPr="007D345F">
        <w:rPr>
          <w:lang w:val="en-CA"/>
        </w:rPr>
        <w:t xml:space="preserve"> </w:t>
      </w:r>
    </w:p>
    <w:p w14:paraId="19CAD68E" w14:textId="1363F154" w:rsidR="00E60302" w:rsidRDefault="00E60302" w:rsidP="00DE6963">
      <w:pPr>
        <w:pStyle w:val="CBDNormalNumber"/>
        <w:numPr>
          <w:ilvl w:val="0"/>
          <w:numId w:val="0"/>
        </w:numPr>
        <w:ind w:left="567" w:firstLine="567"/>
      </w:pPr>
      <w:r>
        <w:rPr>
          <w:lang w:val="en-CA"/>
        </w:rPr>
        <w:t>(c)</w:t>
      </w:r>
      <w:r>
        <w:rPr>
          <w:lang w:val="en-CA"/>
        </w:rPr>
        <w:tab/>
      </w:r>
      <w:r w:rsidR="00A33B00">
        <w:t xml:space="preserve">Main </w:t>
      </w:r>
      <w:r w:rsidR="008D26A0">
        <w:t>c</w:t>
      </w:r>
      <w:r w:rsidR="008C2003">
        <w:t xml:space="preserve">hallenges </w:t>
      </w:r>
      <w:r w:rsidR="008D26A0">
        <w:t xml:space="preserve">for monitoring </w:t>
      </w:r>
      <w:r w:rsidR="008C2003">
        <w:t xml:space="preserve">included lack of political will, limited resources and </w:t>
      </w:r>
      <w:r w:rsidR="00B302B2">
        <w:t xml:space="preserve">capacities </w:t>
      </w:r>
      <w:r w:rsidR="008C2003">
        <w:t xml:space="preserve">for monitoring, fragmented data </w:t>
      </w:r>
      <w:r w:rsidR="000F69C6">
        <w:t>management</w:t>
      </w:r>
      <w:r w:rsidR="008C2003">
        <w:t xml:space="preserve"> and sharing, lack of </w:t>
      </w:r>
      <w:r w:rsidR="0019237D">
        <w:t>reporting structures</w:t>
      </w:r>
      <w:r w:rsidR="008C2003">
        <w:t xml:space="preserve">, </w:t>
      </w:r>
      <w:r w:rsidR="0016321C">
        <w:t>permitting issue</w:t>
      </w:r>
      <w:r w:rsidR="00DF576D">
        <w:t>s</w:t>
      </w:r>
      <w:r w:rsidR="0016321C">
        <w:t xml:space="preserve"> for data collection, </w:t>
      </w:r>
      <w:r w:rsidR="008C2003">
        <w:t xml:space="preserve">limited data from </w:t>
      </w:r>
      <w:r w:rsidR="0094357C">
        <w:t xml:space="preserve">the </w:t>
      </w:r>
      <w:r w:rsidR="008C2003">
        <w:t>local level and limited capacities to convert data into indicators</w:t>
      </w:r>
      <w:r w:rsidR="00A55A92">
        <w:t xml:space="preserve">, policies and </w:t>
      </w:r>
      <w:r w:rsidR="00C122F5">
        <w:t>management measures</w:t>
      </w:r>
      <w:r w:rsidR="008C2003">
        <w:t>.</w:t>
      </w:r>
      <w:r w:rsidR="00F41A83">
        <w:t xml:space="preserve"> </w:t>
      </w:r>
      <w:r w:rsidR="00F8486E">
        <w:t>P</w:t>
      </w:r>
      <w:r w:rsidR="00F41A83">
        <w:t xml:space="preserve">riorities </w:t>
      </w:r>
      <w:r w:rsidR="00F8486E">
        <w:t xml:space="preserve">identified </w:t>
      </w:r>
      <w:r w:rsidR="00F41A83">
        <w:t>include</w:t>
      </w:r>
      <w:r w:rsidR="0094357C">
        <w:t>d</w:t>
      </w:r>
      <w:r w:rsidR="00F41A83">
        <w:t xml:space="preserve"> putting in place a monitoring system, establishing partnerships for monitoring, identifying gaps </w:t>
      </w:r>
      <w:r w:rsidR="00EC43FC">
        <w:t xml:space="preserve">related to </w:t>
      </w:r>
      <w:r w:rsidR="00F41A83">
        <w:t>monitoring and data collection</w:t>
      </w:r>
      <w:r w:rsidR="006F36EC">
        <w:t>,</w:t>
      </w:r>
      <w:r w:rsidR="00F41A83">
        <w:t xml:space="preserve"> developing key parameters for data collection, establishing data</w:t>
      </w:r>
      <w:r w:rsidR="0094357C">
        <w:t>-</w:t>
      </w:r>
      <w:r w:rsidR="00F41A83">
        <w:t xml:space="preserve">collection and </w:t>
      </w:r>
      <w:r w:rsidR="00B50C30">
        <w:t>data-</w:t>
      </w:r>
      <w:r w:rsidR="00F41A83">
        <w:t xml:space="preserve">sharing standards or protocols, </w:t>
      </w:r>
      <w:r w:rsidR="00407F87">
        <w:t>integrating different types of data for use</w:t>
      </w:r>
      <w:r w:rsidR="00F41A83">
        <w:t xml:space="preserve"> and increasing resources and capacities</w:t>
      </w:r>
      <w:r w:rsidR="00CD78E5">
        <w:t>;</w:t>
      </w:r>
      <w:r w:rsidR="00F41A83">
        <w:t xml:space="preserve"> </w:t>
      </w:r>
    </w:p>
    <w:p w14:paraId="0401DE72" w14:textId="1467484F" w:rsidR="00E60302" w:rsidRDefault="00E60302" w:rsidP="00DE6963">
      <w:pPr>
        <w:pStyle w:val="CBDNormalNumber"/>
        <w:numPr>
          <w:ilvl w:val="0"/>
          <w:numId w:val="0"/>
        </w:numPr>
        <w:ind w:left="567" w:firstLine="567"/>
      </w:pPr>
      <w:r>
        <w:lastRenderedPageBreak/>
        <w:t>(d)</w:t>
      </w:r>
      <w:r>
        <w:tab/>
      </w:r>
      <w:r w:rsidR="00FD1D77">
        <w:t>Overall</w:t>
      </w:r>
      <w:r w:rsidR="00B50C30">
        <w:t>,</w:t>
      </w:r>
      <w:r w:rsidR="00FD1D77">
        <w:t xml:space="preserve"> c</w:t>
      </w:r>
      <w:r w:rsidR="00396E20">
        <w:t>ountries ha</w:t>
      </w:r>
      <w:r w:rsidR="00D26195">
        <w:t>d</w:t>
      </w:r>
      <w:r w:rsidR="00396E20">
        <w:t xml:space="preserve"> </w:t>
      </w:r>
      <w:r w:rsidR="00CC6F7F">
        <w:t>limited</w:t>
      </w:r>
      <w:r w:rsidR="00396E20">
        <w:t xml:space="preserve"> capacities to use headline indicators</w:t>
      </w:r>
      <w:r w:rsidR="00CC6F7F">
        <w:t xml:space="preserve"> </w:t>
      </w:r>
      <w:r w:rsidR="00B50C30">
        <w:t>al</w:t>
      </w:r>
      <w:r w:rsidR="00CC6F7F">
        <w:t xml:space="preserve">though some countries </w:t>
      </w:r>
      <w:r w:rsidR="006E6D98">
        <w:t>were</w:t>
      </w:r>
      <w:r w:rsidR="00CC6F7F">
        <w:t xml:space="preserve"> ready to </w:t>
      </w:r>
      <w:r w:rsidR="00D8704D">
        <w:t xml:space="preserve">use </w:t>
      </w:r>
      <w:r w:rsidR="00A50C1B">
        <w:t>certain</w:t>
      </w:r>
      <w:r w:rsidR="00D8704D">
        <w:t xml:space="preserve"> headline indicators in reporting</w:t>
      </w:r>
      <w:r w:rsidR="00B0173F">
        <w:t>.</w:t>
      </w:r>
      <w:r w:rsidR="00D8704D">
        <w:t xml:space="preserve"> </w:t>
      </w:r>
      <w:r w:rsidR="00AC05FC">
        <w:t>T</w:t>
      </w:r>
      <w:r w:rsidR="002A37F4">
        <w:t xml:space="preserve">he main challenges </w:t>
      </w:r>
      <w:r w:rsidR="00AC05FC">
        <w:t>were l</w:t>
      </w:r>
      <w:r w:rsidR="00022E31">
        <w:t>imited monitoring</w:t>
      </w:r>
      <w:r w:rsidR="00D000BD">
        <w:t>, lack of baseline data</w:t>
      </w:r>
      <w:r w:rsidR="008664B0">
        <w:t xml:space="preserve">, </w:t>
      </w:r>
      <w:r w:rsidR="00A50C1B">
        <w:t xml:space="preserve">the </w:t>
      </w:r>
      <w:r w:rsidR="008664B0">
        <w:t xml:space="preserve">need for wide ranging cross-sector knowledge </w:t>
      </w:r>
      <w:r w:rsidR="00AC05FC">
        <w:t xml:space="preserve">in order </w:t>
      </w:r>
      <w:r w:rsidR="008664B0">
        <w:t>to operationali</w:t>
      </w:r>
      <w:r w:rsidR="00A50C1B">
        <w:t>z</w:t>
      </w:r>
      <w:r w:rsidR="008664B0">
        <w:t>e indicators</w:t>
      </w:r>
      <w:r w:rsidR="00022E31">
        <w:t xml:space="preserve"> and </w:t>
      </w:r>
      <w:r w:rsidR="00D26195">
        <w:t xml:space="preserve">the </w:t>
      </w:r>
      <w:r w:rsidR="00FE0026">
        <w:t xml:space="preserve">availability </w:t>
      </w:r>
      <w:r w:rsidR="00D26195">
        <w:t xml:space="preserve">of </w:t>
      </w:r>
      <w:r w:rsidR="005232AD">
        <w:t xml:space="preserve">no </w:t>
      </w:r>
      <w:r w:rsidR="00D26195">
        <w:t xml:space="preserve">data </w:t>
      </w:r>
      <w:r w:rsidR="005232AD">
        <w:t xml:space="preserve">or little </w:t>
      </w:r>
      <w:r w:rsidR="00022E31">
        <w:t>d</w:t>
      </w:r>
      <w:r w:rsidR="00D8704D">
        <w:t xml:space="preserve">ata </w:t>
      </w:r>
      <w:r w:rsidR="005232AD">
        <w:t>for some targets</w:t>
      </w:r>
      <w:r w:rsidR="00391BA8">
        <w:t xml:space="preserve"> (especially at </w:t>
      </w:r>
      <w:r w:rsidR="00563560">
        <w:t>n</w:t>
      </w:r>
      <w:r w:rsidR="00391BA8">
        <w:t>ational level)</w:t>
      </w:r>
      <w:r w:rsidR="00CB49ED">
        <w:t xml:space="preserve"> or indicators</w:t>
      </w:r>
      <w:r w:rsidR="00991434">
        <w:t>;</w:t>
      </w:r>
      <w:r w:rsidR="00B0173F">
        <w:t xml:space="preserve"> </w:t>
      </w:r>
    </w:p>
    <w:p w14:paraId="28071720" w14:textId="0AD4739C" w:rsidR="00E60302" w:rsidRDefault="00E60302" w:rsidP="00DE6963">
      <w:pPr>
        <w:pStyle w:val="CBDNormalNumber"/>
        <w:numPr>
          <w:ilvl w:val="0"/>
          <w:numId w:val="0"/>
        </w:numPr>
        <w:ind w:left="567" w:firstLine="567"/>
      </w:pPr>
      <w:r>
        <w:t>(e)</w:t>
      </w:r>
      <w:r>
        <w:tab/>
      </w:r>
      <w:r w:rsidR="00BE52C2">
        <w:t xml:space="preserve">Main challenges for the preparation of the seventh national report </w:t>
      </w:r>
      <w:r w:rsidR="00D000BD">
        <w:t>include</w:t>
      </w:r>
      <w:r w:rsidR="00645D4A">
        <w:t xml:space="preserve">d time constraints </w:t>
      </w:r>
      <w:r w:rsidR="00C844CA">
        <w:t>on</w:t>
      </w:r>
      <w:r w:rsidR="00645D4A">
        <w:t xml:space="preserve"> consultation and data collection, </w:t>
      </w:r>
      <w:r w:rsidR="000079B4">
        <w:t xml:space="preserve">no </w:t>
      </w:r>
      <w:r w:rsidR="00EF7A07">
        <w:t>data availability for some</w:t>
      </w:r>
      <w:r w:rsidR="009F7673">
        <w:t xml:space="preserve"> targets and</w:t>
      </w:r>
      <w:r w:rsidR="00EF7A07">
        <w:t xml:space="preserve"> headline indicators, difficulty in reporting on all elements of the targets</w:t>
      </w:r>
      <w:r w:rsidR="00120FBF">
        <w:t xml:space="preserve"> and</w:t>
      </w:r>
      <w:r w:rsidR="00374C7F">
        <w:t xml:space="preserve"> difficulty in reporting on actions </w:t>
      </w:r>
      <w:r w:rsidR="009E63DF">
        <w:t>aimed at</w:t>
      </w:r>
      <w:r w:rsidR="00374C7F">
        <w:t xml:space="preserve"> implement</w:t>
      </w:r>
      <w:r w:rsidR="009E63DF">
        <w:t>ing</w:t>
      </w:r>
      <w:r w:rsidR="00374C7F">
        <w:t xml:space="preserve"> national targets </w:t>
      </w:r>
      <w:r w:rsidR="00F635D4">
        <w:t xml:space="preserve">and updated </w:t>
      </w:r>
      <w:r w:rsidR="009E63DF" w:rsidRPr="009E63DF">
        <w:t xml:space="preserve">national biodiversity strategies and action plans </w:t>
      </w:r>
      <w:r w:rsidR="00AA3813">
        <w:t xml:space="preserve">due to </w:t>
      </w:r>
      <w:r w:rsidR="00A9652C">
        <w:t>the</w:t>
      </w:r>
      <w:r w:rsidR="00087D85">
        <w:t xml:space="preserve"> </w:t>
      </w:r>
      <w:r w:rsidR="00AA3813">
        <w:t xml:space="preserve">short </w:t>
      </w:r>
      <w:r w:rsidR="00A9652C">
        <w:t xml:space="preserve">amount of </w:t>
      </w:r>
      <w:r w:rsidR="00AA3813">
        <w:t xml:space="preserve">time </w:t>
      </w:r>
      <w:r w:rsidR="00A9652C">
        <w:t xml:space="preserve">available </w:t>
      </w:r>
      <w:r w:rsidR="00AA3813">
        <w:t>for implementation</w:t>
      </w:r>
      <w:r w:rsidR="009F7673">
        <w:t xml:space="preserve">. Countries </w:t>
      </w:r>
      <w:r w:rsidR="00666232">
        <w:t>we</w:t>
      </w:r>
      <w:r w:rsidR="009F7673">
        <w:t>re encouraged to use various sources of information</w:t>
      </w:r>
      <w:r w:rsidR="00957953">
        <w:t xml:space="preserve"> for </w:t>
      </w:r>
      <w:r w:rsidR="000B0812">
        <w:t>measuring and reporting on progress</w:t>
      </w:r>
      <w:r w:rsidR="009F7673">
        <w:t xml:space="preserve">, including </w:t>
      </w:r>
      <w:r w:rsidR="00957953">
        <w:t xml:space="preserve">those actions </w:t>
      </w:r>
      <w:r w:rsidR="001D0F2C">
        <w:t xml:space="preserve">relevant </w:t>
      </w:r>
      <w:r w:rsidR="00957953">
        <w:t>to implement</w:t>
      </w:r>
      <w:r w:rsidR="004632A6">
        <w:t>ing</w:t>
      </w:r>
      <w:r w:rsidR="00957953">
        <w:t xml:space="preserve"> national targets and the </w:t>
      </w:r>
      <w:r w:rsidR="00666232" w:rsidRPr="00666232">
        <w:t>national biodiversity strategies and action plans</w:t>
      </w:r>
      <w:r w:rsidR="00957953">
        <w:t xml:space="preserve"> </w:t>
      </w:r>
      <w:r w:rsidR="004632A6">
        <w:t xml:space="preserve">that were </w:t>
      </w:r>
      <w:r w:rsidR="00957953">
        <w:t>still valid</w:t>
      </w:r>
      <w:r w:rsidR="00D16769">
        <w:t>.</w:t>
      </w:r>
    </w:p>
    <w:p w14:paraId="0C584276" w14:textId="52858681" w:rsidR="00422780" w:rsidRDefault="005D0E63" w:rsidP="00F65C5C">
      <w:pPr>
        <w:pStyle w:val="CBDNormalNumber"/>
        <w:numPr>
          <w:ilvl w:val="0"/>
          <w:numId w:val="0"/>
        </w:numPr>
        <w:ind w:left="567"/>
      </w:pPr>
      <w:r>
        <w:t>34.</w:t>
      </w:r>
      <w:r w:rsidR="003E7A06">
        <w:tab/>
      </w:r>
      <w:r w:rsidR="004632A6">
        <w:t xml:space="preserve">Through emails or discussions at the margin of the meetings, </w:t>
      </w:r>
      <w:r w:rsidR="00DC4130">
        <w:t>r</w:t>
      </w:r>
      <w:r w:rsidR="00F2376F" w:rsidRPr="00B671F2">
        <w:t xml:space="preserve">epresentatives of </w:t>
      </w:r>
      <w:r w:rsidR="00F2376F">
        <w:t xml:space="preserve">most </w:t>
      </w:r>
      <w:r w:rsidR="00F2376F" w:rsidRPr="00B671F2">
        <w:t>Parties share</w:t>
      </w:r>
      <w:r w:rsidR="00F2376F">
        <w:t>d</w:t>
      </w:r>
      <w:r w:rsidR="00F2376F" w:rsidRPr="00B671F2">
        <w:t xml:space="preserve"> their countries’ plans for completing updated national biodiversity strategies and action plans and submitting the seventh national reports</w:t>
      </w:r>
      <w:r w:rsidR="00282E1B">
        <w:t xml:space="preserve">. </w:t>
      </w:r>
      <w:r w:rsidR="008E06FE">
        <w:t>Representatives of m</w:t>
      </w:r>
      <w:r w:rsidR="00282E1B">
        <w:t xml:space="preserve">ost </w:t>
      </w:r>
      <w:r w:rsidR="000F4E09">
        <w:t>Parties</w:t>
      </w:r>
      <w:r w:rsidR="00282E1B">
        <w:t xml:space="preserve"> indicated their </w:t>
      </w:r>
      <w:r w:rsidR="008E06FE">
        <w:t>countries</w:t>
      </w:r>
      <w:r w:rsidR="000F4E09">
        <w:t xml:space="preserve">’ </w:t>
      </w:r>
      <w:r w:rsidR="00282E1B">
        <w:t xml:space="preserve">intention </w:t>
      </w:r>
      <w:r w:rsidR="00CC1BAB">
        <w:t>of</w:t>
      </w:r>
      <w:r w:rsidR="00282E1B">
        <w:t xml:space="preserve"> submit</w:t>
      </w:r>
      <w:r w:rsidR="00CC1BAB">
        <w:t>ting</w:t>
      </w:r>
      <w:r w:rsidR="00282E1B">
        <w:t xml:space="preserve"> their seventh national reports by the deadline. </w:t>
      </w:r>
    </w:p>
    <w:p w14:paraId="160F03EE" w14:textId="7FB9DD56" w:rsidR="00024BA0" w:rsidRPr="00B671F2" w:rsidRDefault="00024BA0" w:rsidP="006F43CD">
      <w:pPr>
        <w:pStyle w:val="CBDAgendaItem"/>
      </w:pPr>
      <w:r w:rsidRPr="00B671F2">
        <w:t>Item 6</w:t>
      </w:r>
      <w:r w:rsidR="00630193" w:rsidRPr="00B671F2">
        <w:t xml:space="preserve"> </w:t>
      </w:r>
      <w:r w:rsidR="00630193" w:rsidRPr="00B671F2">
        <w:br/>
      </w:r>
      <w:r w:rsidRPr="00B671F2">
        <w:t>Closure of the meeting</w:t>
      </w:r>
    </w:p>
    <w:p w14:paraId="7D0872AE" w14:textId="6785D8F4" w:rsidR="00A111D1" w:rsidRDefault="005D0E63" w:rsidP="00745BEA">
      <w:pPr>
        <w:pStyle w:val="CBDNormalNumber"/>
        <w:numPr>
          <w:ilvl w:val="0"/>
          <w:numId w:val="0"/>
        </w:numPr>
        <w:ind w:left="567"/>
      </w:pPr>
      <w:r>
        <w:t>35.</w:t>
      </w:r>
      <w:r w:rsidR="00745BEA">
        <w:tab/>
      </w:r>
      <w:r w:rsidR="00775E42" w:rsidRPr="00B671F2">
        <w:t xml:space="preserve">The dialogue </w:t>
      </w:r>
      <w:r w:rsidR="00F2376F">
        <w:t>was</w:t>
      </w:r>
      <w:r w:rsidR="00775E42" w:rsidRPr="00B671F2">
        <w:t xml:space="preserve"> closed at </w:t>
      </w:r>
      <w:r w:rsidR="00A846C5">
        <w:t>5</w:t>
      </w:r>
      <w:r w:rsidR="00F2376F">
        <w:t>.15</w:t>
      </w:r>
      <w:r w:rsidR="00775E42" w:rsidRPr="00B671F2">
        <w:t xml:space="preserve"> p</w:t>
      </w:r>
      <w:r w:rsidR="006C3180" w:rsidRPr="00B671F2">
        <w:t>.</w:t>
      </w:r>
      <w:r w:rsidR="00775E42" w:rsidRPr="00B671F2">
        <w:t>m</w:t>
      </w:r>
      <w:r w:rsidR="006C3180" w:rsidRPr="00B671F2">
        <w:t>. on</w:t>
      </w:r>
      <w:r w:rsidR="00775E42" w:rsidRPr="00B671F2">
        <w:t xml:space="preserve"> </w:t>
      </w:r>
      <w:r w:rsidR="00A846C5">
        <w:t xml:space="preserve">10 </w:t>
      </w:r>
      <w:r w:rsidR="00DF68E2">
        <w:t>October</w:t>
      </w:r>
      <w:r w:rsidR="00AD40D5">
        <w:t xml:space="preserve"> 2025</w:t>
      </w:r>
      <w:r w:rsidR="00775E42" w:rsidRPr="00B671F2">
        <w:t xml:space="preserve">, with brief </w:t>
      </w:r>
      <w:r w:rsidR="005D4FB1" w:rsidRPr="00B671F2">
        <w:t xml:space="preserve">closing </w:t>
      </w:r>
      <w:r w:rsidR="00775E42" w:rsidRPr="00B671F2">
        <w:t xml:space="preserve">remarks </w:t>
      </w:r>
      <w:r w:rsidR="00D34ADF">
        <w:t xml:space="preserve">delivered </w:t>
      </w:r>
      <w:r w:rsidR="000D3EDC" w:rsidRPr="00B671F2">
        <w:t xml:space="preserve">by </w:t>
      </w:r>
      <w:r w:rsidR="00775E42" w:rsidRPr="00B671F2">
        <w:t xml:space="preserve">representatives of </w:t>
      </w:r>
      <w:r w:rsidR="00235223">
        <w:t xml:space="preserve">the </w:t>
      </w:r>
      <w:r w:rsidR="00775E42" w:rsidRPr="006F43CD">
        <w:t>UNEP</w:t>
      </w:r>
      <w:r w:rsidR="00DF68E2">
        <w:t xml:space="preserve"> </w:t>
      </w:r>
      <w:r w:rsidR="00235223" w:rsidRPr="00235223">
        <w:t xml:space="preserve">Regional Office for Asia and the Pacific </w:t>
      </w:r>
      <w:r w:rsidR="00775E42" w:rsidRPr="00B671F2">
        <w:t>and the Secretariat</w:t>
      </w:r>
      <w:r w:rsidR="00FB52A2" w:rsidRPr="00B671F2">
        <w:t xml:space="preserve"> of the Convention</w:t>
      </w:r>
      <w:r w:rsidR="00E858F0">
        <w:t xml:space="preserve"> </w:t>
      </w:r>
      <w:r w:rsidR="00CB044D">
        <w:t>o</w:t>
      </w:r>
      <w:r w:rsidR="00E858F0">
        <w:t>n Biological Diversity</w:t>
      </w:r>
      <w:r w:rsidR="00775E42" w:rsidRPr="00B671F2">
        <w:t>.</w:t>
      </w:r>
    </w:p>
    <w:p w14:paraId="50243F4A" w14:textId="65126359" w:rsidR="00060D62" w:rsidRPr="00A111D1" w:rsidRDefault="00060D62" w:rsidP="00F65C5C">
      <w:pPr>
        <w:pStyle w:val="CBDNormalNumber"/>
        <w:numPr>
          <w:ilvl w:val="0"/>
          <w:numId w:val="0"/>
        </w:numPr>
        <w:tabs>
          <w:tab w:val="clear" w:pos="567"/>
        </w:tabs>
        <w:jc w:val="center"/>
      </w:pPr>
      <w:r>
        <w:t>__________</w:t>
      </w:r>
    </w:p>
    <w:sectPr w:rsidR="00060D62" w:rsidRPr="00A111D1" w:rsidSect="00DE6963">
      <w:headerReference w:type="even" r:id="rId21"/>
      <w:headerReference w:type="default" r:id="rId22"/>
      <w:footerReference w:type="even" r:id="rId23"/>
      <w:footerReference w:type="default" r:id="rId24"/>
      <w:pgSz w:w="12240" w:h="15840" w:code="1"/>
      <w:pgMar w:top="1134" w:right="1361" w:bottom="1134" w:left="1361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041966F" w14:textId="77777777" w:rsidR="001D5AE4" w:rsidRPr="00A111D1" w:rsidRDefault="001D5AE4" w:rsidP="00CF1848">
      <w:r w:rsidRPr="00A111D1">
        <w:separator/>
      </w:r>
    </w:p>
  </w:endnote>
  <w:endnote w:type="continuationSeparator" w:id="0">
    <w:p w14:paraId="534A96EE" w14:textId="77777777" w:rsidR="001D5AE4" w:rsidRPr="00A111D1" w:rsidRDefault="001D5AE4" w:rsidP="00CF1848">
      <w:r w:rsidRPr="00A111D1">
        <w:continuationSeparator/>
      </w:r>
    </w:p>
  </w:endnote>
  <w:endnote w:type="continuationNotice" w:id="1">
    <w:p w14:paraId="12589639" w14:textId="77777777" w:rsidR="001D5AE4" w:rsidRDefault="001D5AE4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2020803070505020304"/>
    <w:charset w:val="00"/>
    <w:family w:val="roman"/>
    <w:notTrueType/>
    <w:pitch w:val="default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16C554FC" w14:textId="77777777" w:rsidR="00D75CA6" w:rsidRPr="00A111D1" w:rsidRDefault="00D75CA6" w:rsidP="00D75CA6">
            <w:pPr>
              <w:pStyle w:val="Footer"/>
              <w:jc w:val="left"/>
            </w:pPr>
            <w:r w:rsidRPr="006F43CD">
              <w:rPr>
                <w:szCs w:val="20"/>
              </w:rPr>
              <w:fldChar w:fldCharType="begin"/>
            </w:r>
            <w:r w:rsidRPr="006F43CD">
              <w:rPr>
                <w:szCs w:val="20"/>
              </w:rPr>
              <w:instrText xml:space="preserve"> PAGE </w:instrText>
            </w:r>
            <w:r w:rsidRPr="006F43CD">
              <w:rPr>
                <w:szCs w:val="20"/>
              </w:rPr>
              <w:fldChar w:fldCharType="separate"/>
            </w:r>
            <w:r w:rsidRPr="006F43CD">
              <w:rPr>
                <w:noProof/>
                <w:szCs w:val="20"/>
              </w:rPr>
              <w:t>2</w:t>
            </w:r>
            <w:r w:rsidRPr="006F43CD">
              <w:rPr>
                <w:szCs w:val="20"/>
              </w:rPr>
              <w:fldChar w:fldCharType="end"/>
            </w:r>
            <w:r w:rsidRPr="003A5CFE">
              <w:rPr>
                <w:szCs w:val="20"/>
              </w:rPr>
              <w:t>/</w:t>
            </w:r>
            <w:r w:rsidRPr="006F43CD">
              <w:rPr>
                <w:szCs w:val="20"/>
              </w:rPr>
              <w:fldChar w:fldCharType="begin"/>
            </w:r>
            <w:r w:rsidRPr="006F43CD">
              <w:rPr>
                <w:szCs w:val="20"/>
              </w:rPr>
              <w:instrText xml:space="preserve"> NUMPAGES  </w:instrText>
            </w:r>
            <w:r w:rsidRPr="006F43CD">
              <w:rPr>
                <w:szCs w:val="20"/>
              </w:rPr>
              <w:fldChar w:fldCharType="separate"/>
            </w:r>
            <w:r w:rsidRPr="006F43CD">
              <w:rPr>
                <w:noProof/>
                <w:szCs w:val="20"/>
              </w:rPr>
              <w:t>2</w:t>
            </w:r>
            <w:r w:rsidRPr="006F43CD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373C18A0" w14:textId="77777777" w:rsidR="00D75CA6" w:rsidRPr="003A5CFE" w:rsidRDefault="00D75CA6" w:rsidP="00D75CA6">
        <w:pPr>
          <w:pStyle w:val="Footer"/>
        </w:pPr>
        <w:r w:rsidRPr="006F43CD">
          <w:rPr>
            <w:szCs w:val="20"/>
          </w:rPr>
          <w:fldChar w:fldCharType="begin"/>
        </w:r>
        <w:r w:rsidRPr="006F43CD">
          <w:rPr>
            <w:szCs w:val="20"/>
          </w:rPr>
          <w:instrText xml:space="preserve"> PAGE </w:instrText>
        </w:r>
        <w:r w:rsidRPr="006F43CD">
          <w:rPr>
            <w:szCs w:val="20"/>
          </w:rPr>
          <w:fldChar w:fldCharType="separate"/>
        </w:r>
        <w:r w:rsidRPr="006F43CD">
          <w:rPr>
            <w:szCs w:val="20"/>
          </w:rPr>
          <w:t>2</w:t>
        </w:r>
        <w:r w:rsidRPr="006F43CD">
          <w:rPr>
            <w:szCs w:val="20"/>
          </w:rPr>
          <w:fldChar w:fldCharType="end"/>
        </w:r>
        <w:r w:rsidRPr="003A5CFE">
          <w:rPr>
            <w:szCs w:val="20"/>
          </w:rPr>
          <w:t>/</w:t>
        </w:r>
        <w:r w:rsidRPr="006F43CD">
          <w:rPr>
            <w:szCs w:val="20"/>
          </w:rPr>
          <w:fldChar w:fldCharType="begin"/>
        </w:r>
        <w:r w:rsidRPr="006F43CD">
          <w:rPr>
            <w:szCs w:val="20"/>
          </w:rPr>
          <w:instrText xml:space="preserve"> NUMPAGES  </w:instrText>
        </w:r>
        <w:r w:rsidRPr="006F43CD">
          <w:rPr>
            <w:szCs w:val="20"/>
          </w:rPr>
          <w:fldChar w:fldCharType="separate"/>
        </w:r>
        <w:r w:rsidRPr="006F43CD">
          <w:rPr>
            <w:szCs w:val="20"/>
          </w:rPr>
          <w:t>3</w:t>
        </w:r>
        <w:r w:rsidRPr="006F43CD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61DFFA9" w14:textId="77777777" w:rsidR="001D5AE4" w:rsidRPr="00A111D1" w:rsidRDefault="001D5AE4" w:rsidP="00CF1848">
      <w:r w:rsidRPr="00A111D1">
        <w:separator/>
      </w:r>
    </w:p>
  </w:footnote>
  <w:footnote w:type="continuationSeparator" w:id="0">
    <w:p w14:paraId="618A37FB" w14:textId="77777777" w:rsidR="001D5AE4" w:rsidRPr="00A111D1" w:rsidRDefault="001D5AE4" w:rsidP="00CF1848">
      <w:r w:rsidRPr="00A111D1">
        <w:continuationSeparator/>
      </w:r>
    </w:p>
  </w:footnote>
  <w:footnote w:type="continuationNotice" w:id="1">
    <w:p w14:paraId="2888442A" w14:textId="77777777" w:rsidR="001D5AE4" w:rsidRDefault="001D5AE4"/>
  </w:footnote>
  <w:footnote w:id="2">
    <w:p w14:paraId="2905159B" w14:textId="77777777" w:rsidR="002A727C" w:rsidRPr="007C3B3F" w:rsidRDefault="002A727C" w:rsidP="002A727C">
      <w:pPr>
        <w:pStyle w:val="FootnoteText"/>
        <w:rPr>
          <w:lang w:val="en-US"/>
        </w:rPr>
      </w:pPr>
      <w:r>
        <w:rPr>
          <w:rStyle w:val="FootnoteReference"/>
        </w:rPr>
        <w:footnoteRef/>
      </w:r>
      <w:r>
        <w:t xml:space="preserve"> </w:t>
      </w:r>
      <w:r w:rsidRPr="00056209">
        <w:t>The monitoring framework for the Kunming-Montreal Global Biodiversity Framework was adopted by the Conference of the Parties to the Convention in its decision 15/5.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3928D799" w14:textId="093CC69D" w:rsidR="00534681" w:rsidRPr="00A111D1" w:rsidRDefault="005E3C36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CBD/NBSAP/OM/2025/4/2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3912E828" w14:textId="17E09540" w:rsidR="009505C9" w:rsidRPr="00A111D1" w:rsidRDefault="005E3C36" w:rsidP="007C4951">
        <w:pPr>
          <w:pStyle w:val="Header"/>
          <w:spacing w:after="240"/>
          <w:jc w:val="right"/>
        </w:pPr>
        <w:r>
          <w:t>CBD/NBSAP/OM/2025/4/2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C6E1B34"/>
    <w:multiLevelType w:val="hybridMultilevel"/>
    <w:tmpl w:val="08BC8532"/>
    <w:lvl w:ilvl="0" w:tplc="0409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4044356D"/>
    <w:multiLevelType w:val="hybridMultilevel"/>
    <w:tmpl w:val="B678C86C"/>
    <w:lvl w:ilvl="0" w:tplc="10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2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3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14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5" w15:restartNumberingAfterBreak="0">
    <w:nsid w:val="54E934CA"/>
    <w:multiLevelType w:val="hybridMultilevel"/>
    <w:tmpl w:val="AAA86DD2"/>
    <w:lvl w:ilvl="0" w:tplc="1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9FA07F5"/>
    <w:multiLevelType w:val="hybridMultilevel"/>
    <w:tmpl w:val="D7DE1D00"/>
    <w:lvl w:ilvl="0" w:tplc="10090001">
      <w:start w:val="1"/>
      <w:numFmt w:val="bullet"/>
      <w:lvlText w:val=""/>
      <w:lvlJc w:val="left"/>
      <w:pPr>
        <w:ind w:left="1287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17" w15:restartNumberingAfterBreak="0">
    <w:nsid w:val="5D943BEE"/>
    <w:multiLevelType w:val="multilevel"/>
    <w:tmpl w:val="222A08B4"/>
    <w:numStyleLink w:val="ListCBD"/>
  </w:abstractNum>
  <w:abstractNum w:abstractNumId="18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9" w15:restartNumberingAfterBreak="0">
    <w:nsid w:val="6E312F11"/>
    <w:multiLevelType w:val="multilevel"/>
    <w:tmpl w:val="83E69784"/>
    <w:lvl w:ilvl="0">
      <w:start w:val="1"/>
      <w:numFmt w:val="bullet"/>
      <w:lvlText w:val=""/>
      <w:lvlJc w:val="left"/>
      <w:pPr>
        <w:ind w:left="567" w:firstLine="0"/>
      </w:pPr>
      <w:rPr>
        <w:rFonts w:ascii="Symbol" w:hAnsi="Symbol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0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22" w15:restartNumberingAfterBreak="0">
    <w:nsid w:val="77BD5B05"/>
    <w:multiLevelType w:val="hybridMultilevel"/>
    <w:tmpl w:val="2892B144"/>
    <w:lvl w:ilvl="0" w:tplc="1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A816FD4"/>
    <w:multiLevelType w:val="hybridMultilevel"/>
    <w:tmpl w:val="E4E0F4B2"/>
    <w:lvl w:ilvl="0" w:tplc="10090001">
      <w:start w:val="1"/>
      <w:numFmt w:val="bullet"/>
      <w:lvlText w:val=""/>
      <w:lvlJc w:val="left"/>
      <w:pPr>
        <w:ind w:left="1287" w:hanging="360"/>
      </w:pPr>
      <w:rPr>
        <w:rFonts w:ascii="Symbol" w:hAnsi="Symbol" w:hint="default"/>
      </w:rPr>
    </w:lvl>
    <w:lvl w:ilvl="1" w:tplc="10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num w:numId="1" w16cid:durableId="1476949245">
    <w:abstractNumId w:val="14"/>
  </w:num>
  <w:num w:numId="2" w16cid:durableId="1197427571">
    <w:abstractNumId w:val="12"/>
  </w:num>
  <w:num w:numId="3" w16cid:durableId="901260097">
    <w:abstractNumId w:val="20"/>
  </w:num>
  <w:num w:numId="4" w16cid:durableId="650252833">
    <w:abstractNumId w:val="21"/>
  </w:num>
  <w:num w:numId="5" w16cid:durableId="862087669">
    <w:abstractNumId w:val="9"/>
  </w:num>
  <w:num w:numId="6" w16cid:durableId="1846968138">
    <w:abstractNumId w:val="7"/>
  </w:num>
  <w:num w:numId="7" w16cid:durableId="496965623">
    <w:abstractNumId w:val="6"/>
  </w:num>
  <w:num w:numId="8" w16cid:durableId="1199465830">
    <w:abstractNumId w:val="5"/>
  </w:num>
  <w:num w:numId="9" w16cid:durableId="1836920320">
    <w:abstractNumId w:val="4"/>
  </w:num>
  <w:num w:numId="10" w16cid:durableId="1959217175">
    <w:abstractNumId w:val="13"/>
  </w:num>
  <w:num w:numId="11" w16cid:durableId="110827977">
    <w:abstractNumId w:val="18"/>
  </w:num>
  <w:num w:numId="12" w16cid:durableId="1378311893">
    <w:abstractNumId w:val="17"/>
  </w:num>
  <w:num w:numId="13" w16cid:durableId="1697391839">
    <w:abstractNumId w:val="8"/>
  </w:num>
  <w:num w:numId="14" w16cid:durableId="1261450563">
    <w:abstractNumId w:val="3"/>
  </w:num>
  <w:num w:numId="15" w16cid:durableId="779110950">
    <w:abstractNumId w:val="2"/>
  </w:num>
  <w:num w:numId="16" w16cid:durableId="725563810">
    <w:abstractNumId w:val="1"/>
  </w:num>
  <w:num w:numId="17" w16cid:durableId="1326131037">
    <w:abstractNumId w:val="0"/>
  </w:num>
  <w:num w:numId="18" w16cid:durableId="465513340">
    <w:abstractNumId w:val="19"/>
  </w:num>
  <w:num w:numId="19" w16cid:durableId="1759213562">
    <w:abstractNumId w:val="22"/>
  </w:num>
  <w:num w:numId="20" w16cid:durableId="1658024576">
    <w:abstractNumId w:val="11"/>
  </w:num>
  <w:num w:numId="21" w16cid:durableId="1331448566">
    <w:abstractNumId w:val="23"/>
  </w:num>
  <w:num w:numId="22" w16cid:durableId="1153792332">
    <w:abstractNumId w:val="15"/>
  </w:num>
  <w:num w:numId="23" w16cid:durableId="1078594543">
    <w:abstractNumId w:val="16"/>
  </w:num>
  <w:num w:numId="24" w16cid:durableId="1199315035">
    <w:abstractNumId w:val="10"/>
  </w:num>
  <w:num w:numId="25" w16cid:durableId="1474323576">
    <w:abstractNumId w:val="17"/>
  </w:num>
  <w:numIdMacAtCleanup w:val="2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62EE4"/>
    <w:rsid w:val="000024C7"/>
    <w:rsid w:val="000034D9"/>
    <w:rsid w:val="00004948"/>
    <w:rsid w:val="000049AD"/>
    <w:rsid w:val="00005507"/>
    <w:rsid w:val="00006574"/>
    <w:rsid w:val="00006FE3"/>
    <w:rsid w:val="000079B4"/>
    <w:rsid w:val="00007D10"/>
    <w:rsid w:val="00012959"/>
    <w:rsid w:val="00012D18"/>
    <w:rsid w:val="00012F0C"/>
    <w:rsid w:val="000143A1"/>
    <w:rsid w:val="00014784"/>
    <w:rsid w:val="00015969"/>
    <w:rsid w:val="00015FA7"/>
    <w:rsid w:val="00016297"/>
    <w:rsid w:val="00017268"/>
    <w:rsid w:val="00017EE3"/>
    <w:rsid w:val="000208D0"/>
    <w:rsid w:val="000209EA"/>
    <w:rsid w:val="000211D9"/>
    <w:rsid w:val="0002180A"/>
    <w:rsid w:val="00021FE3"/>
    <w:rsid w:val="00022040"/>
    <w:rsid w:val="00022B8C"/>
    <w:rsid w:val="00022E31"/>
    <w:rsid w:val="000232CA"/>
    <w:rsid w:val="00024769"/>
    <w:rsid w:val="00024BA0"/>
    <w:rsid w:val="00024D30"/>
    <w:rsid w:val="00024F77"/>
    <w:rsid w:val="00026687"/>
    <w:rsid w:val="0002762D"/>
    <w:rsid w:val="00027E49"/>
    <w:rsid w:val="000310B5"/>
    <w:rsid w:val="00031A64"/>
    <w:rsid w:val="000323F4"/>
    <w:rsid w:val="00034122"/>
    <w:rsid w:val="00035373"/>
    <w:rsid w:val="00035810"/>
    <w:rsid w:val="00036FBA"/>
    <w:rsid w:val="00041397"/>
    <w:rsid w:val="00041979"/>
    <w:rsid w:val="000434CF"/>
    <w:rsid w:val="00046616"/>
    <w:rsid w:val="0004734A"/>
    <w:rsid w:val="00050B1A"/>
    <w:rsid w:val="00050D37"/>
    <w:rsid w:val="00051F27"/>
    <w:rsid w:val="0005214A"/>
    <w:rsid w:val="00053607"/>
    <w:rsid w:val="00053643"/>
    <w:rsid w:val="00053ECD"/>
    <w:rsid w:val="000543F0"/>
    <w:rsid w:val="000547C5"/>
    <w:rsid w:val="00054C7C"/>
    <w:rsid w:val="00054F26"/>
    <w:rsid w:val="00056A4F"/>
    <w:rsid w:val="000575C9"/>
    <w:rsid w:val="000602CE"/>
    <w:rsid w:val="00060D62"/>
    <w:rsid w:val="00060F2B"/>
    <w:rsid w:val="00062ADD"/>
    <w:rsid w:val="00062B97"/>
    <w:rsid w:val="00062E77"/>
    <w:rsid w:val="00062F8C"/>
    <w:rsid w:val="000633D1"/>
    <w:rsid w:val="000633EA"/>
    <w:rsid w:val="0006545A"/>
    <w:rsid w:val="00065FDA"/>
    <w:rsid w:val="00066053"/>
    <w:rsid w:val="00066948"/>
    <w:rsid w:val="00067A49"/>
    <w:rsid w:val="00070529"/>
    <w:rsid w:val="00071312"/>
    <w:rsid w:val="0007171B"/>
    <w:rsid w:val="00072B7A"/>
    <w:rsid w:val="00072EC4"/>
    <w:rsid w:val="000743F6"/>
    <w:rsid w:val="000745AA"/>
    <w:rsid w:val="00075456"/>
    <w:rsid w:val="00075748"/>
    <w:rsid w:val="00075DA9"/>
    <w:rsid w:val="000777DD"/>
    <w:rsid w:val="000778AE"/>
    <w:rsid w:val="00077CE2"/>
    <w:rsid w:val="00082277"/>
    <w:rsid w:val="0008280D"/>
    <w:rsid w:val="00082BB9"/>
    <w:rsid w:val="000849FB"/>
    <w:rsid w:val="0008508A"/>
    <w:rsid w:val="0008737A"/>
    <w:rsid w:val="0008788F"/>
    <w:rsid w:val="00087D85"/>
    <w:rsid w:val="00090273"/>
    <w:rsid w:val="00093833"/>
    <w:rsid w:val="000939D4"/>
    <w:rsid w:val="00093F8B"/>
    <w:rsid w:val="0009414F"/>
    <w:rsid w:val="00095AE7"/>
    <w:rsid w:val="000A0874"/>
    <w:rsid w:val="000A215D"/>
    <w:rsid w:val="000A222D"/>
    <w:rsid w:val="000A2AF4"/>
    <w:rsid w:val="000A3336"/>
    <w:rsid w:val="000A544C"/>
    <w:rsid w:val="000A7D53"/>
    <w:rsid w:val="000B06FA"/>
    <w:rsid w:val="000B0812"/>
    <w:rsid w:val="000B0912"/>
    <w:rsid w:val="000B0E6A"/>
    <w:rsid w:val="000B13D7"/>
    <w:rsid w:val="000B1F75"/>
    <w:rsid w:val="000B225E"/>
    <w:rsid w:val="000B28E8"/>
    <w:rsid w:val="000B350C"/>
    <w:rsid w:val="000B446B"/>
    <w:rsid w:val="000B4B3F"/>
    <w:rsid w:val="000B67D0"/>
    <w:rsid w:val="000B77AA"/>
    <w:rsid w:val="000B7D35"/>
    <w:rsid w:val="000C1B1A"/>
    <w:rsid w:val="000C317D"/>
    <w:rsid w:val="000C3802"/>
    <w:rsid w:val="000C42A5"/>
    <w:rsid w:val="000C6847"/>
    <w:rsid w:val="000D059D"/>
    <w:rsid w:val="000D0C98"/>
    <w:rsid w:val="000D0F68"/>
    <w:rsid w:val="000D1FF5"/>
    <w:rsid w:val="000D243D"/>
    <w:rsid w:val="000D25EC"/>
    <w:rsid w:val="000D2E10"/>
    <w:rsid w:val="000D3EDC"/>
    <w:rsid w:val="000D4B38"/>
    <w:rsid w:val="000D4BCA"/>
    <w:rsid w:val="000D562B"/>
    <w:rsid w:val="000D6441"/>
    <w:rsid w:val="000D688C"/>
    <w:rsid w:val="000D6B42"/>
    <w:rsid w:val="000D7248"/>
    <w:rsid w:val="000D742F"/>
    <w:rsid w:val="000D78F8"/>
    <w:rsid w:val="000D7CF8"/>
    <w:rsid w:val="000E208F"/>
    <w:rsid w:val="000E2AF0"/>
    <w:rsid w:val="000E311A"/>
    <w:rsid w:val="000E3316"/>
    <w:rsid w:val="000E4917"/>
    <w:rsid w:val="000E4D9B"/>
    <w:rsid w:val="000E56AD"/>
    <w:rsid w:val="000E6671"/>
    <w:rsid w:val="000E673A"/>
    <w:rsid w:val="000E6F48"/>
    <w:rsid w:val="000E75A4"/>
    <w:rsid w:val="000E7D33"/>
    <w:rsid w:val="000F0E17"/>
    <w:rsid w:val="000F1C19"/>
    <w:rsid w:val="000F2719"/>
    <w:rsid w:val="000F44B2"/>
    <w:rsid w:val="000F4A09"/>
    <w:rsid w:val="000F4E09"/>
    <w:rsid w:val="000F4FF1"/>
    <w:rsid w:val="000F54FC"/>
    <w:rsid w:val="000F69C6"/>
    <w:rsid w:val="000F74F5"/>
    <w:rsid w:val="000F78FC"/>
    <w:rsid w:val="0010018E"/>
    <w:rsid w:val="00100F4B"/>
    <w:rsid w:val="00102C19"/>
    <w:rsid w:val="001048F3"/>
    <w:rsid w:val="00104AA9"/>
    <w:rsid w:val="00105372"/>
    <w:rsid w:val="001054A6"/>
    <w:rsid w:val="00106D1C"/>
    <w:rsid w:val="00106F58"/>
    <w:rsid w:val="00107120"/>
    <w:rsid w:val="001072C5"/>
    <w:rsid w:val="001078A1"/>
    <w:rsid w:val="001115F5"/>
    <w:rsid w:val="00111D41"/>
    <w:rsid w:val="001124F8"/>
    <w:rsid w:val="00112908"/>
    <w:rsid w:val="00113819"/>
    <w:rsid w:val="0011384A"/>
    <w:rsid w:val="0011674A"/>
    <w:rsid w:val="001171AD"/>
    <w:rsid w:val="00120A82"/>
    <w:rsid w:val="00120FBF"/>
    <w:rsid w:val="00121183"/>
    <w:rsid w:val="00122D2B"/>
    <w:rsid w:val="00123BB4"/>
    <w:rsid w:val="00124FFD"/>
    <w:rsid w:val="001269BC"/>
    <w:rsid w:val="00126D21"/>
    <w:rsid w:val="00126D94"/>
    <w:rsid w:val="0013040C"/>
    <w:rsid w:val="001312AD"/>
    <w:rsid w:val="0013185A"/>
    <w:rsid w:val="00131A98"/>
    <w:rsid w:val="00131E7A"/>
    <w:rsid w:val="00132923"/>
    <w:rsid w:val="001337E8"/>
    <w:rsid w:val="00134757"/>
    <w:rsid w:val="00134846"/>
    <w:rsid w:val="00134DB0"/>
    <w:rsid w:val="00135E24"/>
    <w:rsid w:val="0013733F"/>
    <w:rsid w:val="001374F2"/>
    <w:rsid w:val="00137AA0"/>
    <w:rsid w:val="00137C21"/>
    <w:rsid w:val="0014030A"/>
    <w:rsid w:val="001404A2"/>
    <w:rsid w:val="00140C41"/>
    <w:rsid w:val="00140E79"/>
    <w:rsid w:val="00141EE1"/>
    <w:rsid w:val="00143440"/>
    <w:rsid w:val="00143D31"/>
    <w:rsid w:val="0014484C"/>
    <w:rsid w:val="00144F3B"/>
    <w:rsid w:val="00146DA5"/>
    <w:rsid w:val="00147688"/>
    <w:rsid w:val="001477CF"/>
    <w:rsid w:val="00150CFD"/>
    <w:rsid w:val="00153518"/>
    <w:rsid w:val="00153E45"/>
    <w:rsid w:val="0015508F"/>
    <w:rsid w:val="0015540F"/>
    <w:rsid w:val="00155CA9"/>
    <w:rsid w:val="00155E2B"/>
    <w:rsid w:val="00157BD4"/>
    <w:rsid w:val="00160A47"/>
    <w:rsid w:val="00160F7C"/>
    <w:rsid w:val="001611AF"/>
    <w:rsid w:val="00161E15"/>
    <w:rsid w:val="00162D84"/>
    <w:rsid w:val="0016321C"/>
    <w:rsid w:val="001635A4"/>
    <w:rsid w:val="00163A92"/>
    <w:rsid w:val="00163B1C"/>
    <w:rsid w:val="001669A5"/>
    <w:rsid w:val="00167AB4"/>
    <w:rsid w:val="00170261"/>
    <w:rsid w:val="00170FB6"/>
    <w:rsid w:val="00171395"/>
    <w:rsid w:val="0017145D"/>
    <w:rsid w:val="00172AF6"/>
    <w:rsid w:val="001754B2"/>
    <w:rsid w:val="00176339"/>
    <w:rsid w:val="001765FF"/>
    <w:rsid w:val="00176BA8"/>
    <w:rsid w:val="00176CEE"/>
    <w:rsid w:val="001773A8"/>
    <w:rsid w:val="00181167"/>
    <w:rsid w:val="001814DB"/>
    <w:rsid w:val="001815F6"/>
    <w:rsid w:val="00181D2A"/>
    <w:rsid w:val="0018279D"/>
    <w:rsid w:val="00182887"/>
    <w:rsid w:val="001834AF"/>
    <w:rsid w:val="00185C67"/>
    <w:rsid w:val="001868E7"/>
    <w:rsid w:val="00186DD8"/>
    <w:rsid w:val="00187798"/>
    <w:rsid w:val="0019131E"/>
    <w:rsid w:val="00191683"/>
    <w:rsid w:val="0019237D"/>
    <w:rsid w:val="00192EB9"/>
    <w:rsid w:val="00194245"/>
    <w:rsid w:val="00194CCD"/>
    <w:rsid w:val="00194D1C"/>
    <w:rsid w:val="0019606E"/>
    <w:rsid w:val="0019698A"/>
    <w:rsid w:val="001A19F7"/>
    <w:rsid w:val="001A1D05"/>
    <w:rsid w:val="001A2924"/>
    <w:rsid w:val="001A35EC"/>
    <w:rsid w:val="001A4230"/>
    <w:rsid w:val="001B13FE"/>
    <w:rsid w:val="001B182C"/>
    <w:rsid w:val="001B1F37"/>
    <w:rsid w:val="001B21E1"/>
    <w:rsid w:val="001B3342"/>
    <w:rsid w:val="001B46DD"/>
    <w:rsid w:val="001B58C6"/>
    <w:rsid w:val="001B67DC"/>
    <w:rsid w:val="001B6874"/>
    <w:rsid w:val="001B6AA3"/>
    <w:rsid w:val="001C01E6"/>
    <w:rsid w:val="001C0EDA"/>
    <w:rsid w:val="001C2775"/>
    <w:rsid w:val="001C27B5"/>
    <w:rsid w:val="001C2E60"/>
    <w:rsid w:val="001C32B0"/>
    <w:rsid w:val="001C46E2"/>
    <w:rsid w:val="001C4BDF"/>
    <w:rsid w:val="001C76E4"/>
    <w:rsid w:val="001D0200"/>
    <w:rsid w:val="001D0F2C"/>
    <w:rsid w:val="001D475E"/>
    <w:rsid w:val="001D4A03"/>
    <w:rsid w:val="001D5AE4"/>
    <w:rsid w:val="001D6560"/>
    <w:rsid w:val="001E0DFB"/>
    <w:rsid w:val="001E0F7D"/>
    <w:rsid w:val="001E27F7"/>
    <w:rsid w:val="001E33BD"/>
    <w:rsid w:val="001E4344"/>
    <w:rsid w:val="001E4A3C"/>
    <w:rsid w:val="001E52E3"/>
    <w:rsid w:val="001E70BD"/>
    <w:rsid w:val="001E7797"/>
    <w:rsid w:val="001E79D1"/>
    <w:rsid w:val="001E7DE5"/>
    <w:rsid w:val="001F0CA9"/>
    <w:rsid w:val="001F2604"/>
    <w:rsid w:val="001F2E15"/>
    <w:rsid w:val="001F57C6"/>
    <w:rsid w:val="001F5C4D"/>
    <w:rsid w:val="001F63AD"/>
    <w:rsid w:val="001F7F23"/>
    <w:rsid w:val="00200F70"/>
    <w:rsid w:val="002015F4"/>
    <w:rsid w:val="00201D45"/>
    <w:rsid w:val="0020262F"/>
    <w:rsid w:val="00202D5B"/>
    <w:rsid w:val="002031FA"/>
    <w:rsid w:val="0020348E"/>
    <w:rsid w:val="00203639"/>
    <w:rsid w:val="0020395E"/>
    <w:rsid w:val="0020503A"/>
    <w:rsid w:val="0020616E"/>
    <w:rsid w:val="002062E4"/>
    <w:rsid w:val="00210FBB"/>
    <w:rsid w:val="00211544"/>
    <w:rsid w:val="002115A6"/>
    <w:rsid w:val="00211718"/>
    <w:rsid w:val="0021191B"/>
    <w:rsid w:val="00215250"/>
    <w:rsid w:val="00215472"/>
    <w:rsid w:val="00215D25"/>
    <w:rsid w:val="0021705D"/>
    <w:rsid w:val="002210A5"/>
    <w:rsid w:val="0022376C"/>
    <w:rsid w:val="002253D6"/>
    <w:rsid w:val="00225B29"/>
    <w:rsid w:val="00225B5A"/>
    <w:rsid w:val="00226470"/>
    <w:rsid w:val="00226C6C"/>
    <w:rsid w:val="002303FF"/>
    <w:rsid w:val="002321DD"/>
    <w:rsid w:val="002330DA"/>
    <w:rsid w:val="00233CF4"/>
    <w:rsid w:val="00234260"/>
    <w:rsid w:val="00234B6C"/>
    <w:rsid w:val="00234FD5"/>
    <w:rsid w:val="00235223"/>
    <w:rsid w:val="002363A5"/>
    <w:rsid w:val="00237063"/>
    <w:rsid w:val="00237525"/>
    <w:rsid w:val="002402F8"/>
    <w:rsid w:val="00240355"/>
    <w:rsid w:val="002406D1"/>
    <w:rsid w:val="00241A51"/>
    <w:rsid w:val="00242F4B"/>
    <w:rsid w:val="00243036"/>
    <w:rsid w:val="00244FAF"/>
    <w:rsid w:val="002459C4"/>
    <w:rsid w:val="002462DA"/>
    <w:rsid w:val="00246768"/>
    <w:rsid w:val="002470CA"/>
    <w:rsid w:val="0025011D"/>
    <w:rsid w:val="0025083C"/>
    <w:rsid w:val="00250FB7"/>
    <w:rsid w:val="0025112A"/>
    <w:rsid w:val="0025122B"/>
    <w:rsid w:val="00252B5F"/>
    <w:rsid w:val="0025362A"/>
    <w:rsid w:val="00254CFC"/>
    <w:rsid w:val="00254F6E"/>
    <w:rsid w:val="00255889"/>
    <w:rsid w:val="00255F75"/>
    <w:rsid w:val="00256086"/>
    <w:rsid w:val="002561B6"/>
    <w:rsid w:val="002565BB"/>
    <w:rsid w:val="002619E1"/>
    <w:rsid w:val="00262209"/>
    <w:rsid w:val="00262D09"/>
    <w:rsid w:val="00263F72"/>
    <w:rsid w:val="00264420"/>
    <w:rsid w:val="002644B9"/>
    <w:rsid w:val="0026469E"/>
    <w:rsid w:val="00264CFB"/>
    <w:rsid w:val="0026514D"/>
    <w:rsid w:val="00265EEC"/>
    <w:rsid w:val="00265F9E"/>
    <w:rsid w:val="00266438"/>
    <w:rsid w:val="00271698"/>
    <w:rsid w:val="00271799"/>
    <w:rsid w:val="00271803"/>
    <w:rsid w:val="00272C6C"/>
    <w:rsid w:val="00273126"/>
    <w:rsid w:val="002738E3"/>
    <w:rsid w:val="00273EC8"/>
    <w:rsid w:val="00274BB7"/>
    <w:rsid w:val="00276B85"/>
    <w:rsid w:val="00276BF5"/>
    <w:rsid w:val="00276FAB"/>
    <w:rsid w:val="00277255"/>
    <w:rsid w:val="00280E3C"/>
    <w:rsid w:val="00281103"/>
    <w:rsid w:val="00282B12"/>
    <w:rsid w:val="00282E1B"/>
    <w:rsid w:val="00282FAC"/>
    <w:rsid w:val="00283810"/>
    <w:rsid w:val="00284151"/>
    <w:rsid w:val="002856BB"/>
    <w:rsid w:val="0028637C"/>
    <w:rsid w:val="00293E43"/>
    <w:rsid w:val="0029697F"/>
    <w:rsid w:val="002970CD"/>
    <w:rsid w:val="002A1B6F"/>
    <w:rsid w:val="002A2E25"/>
    <w:rsid w:val="002A3508"/>
    <w:rsid w:val="002A37F4"/>
    <w:rsid w:val="002A3FAF"/>
    <w:rsid w:val="002A4734"/>
    <w:rsid w:val="002A5691"/>
    <w:rsid w:val="002A5CA0"/>
    <w:rsid w:val="002A5FDD"/>
    <w:rsid w:val="002A703E"/>
    <w:rsid w:val="002A727C"/>
    <w:rsid w:val="002A7B20"/>
    <w:rsid w:val="002B0508"/>
    <w:rsid w:val="002B0919"/>
    <w:rsid w:val="002B294D"/>
    <w:rsid w:val="002B2C8E"/>
    <w:rsid w:val="002B453A"/>
    <w:rsid w:val="002B475A"/>
    <w:rsid w:val="002B4D62"/>
    <w:rsid w:val="002B4E0A"/>
    <w:rsid w:val="002B688F"/>
    <w:rsid w:val="002B6EFE"/>
    <w:rsid w:val="002C0BD9"/>
    <w:rsid w:val="002C4377"/>
    <w:rsid w:val="002C48AB"/>
    <w:rsid w:val="002C5366"/>
    <w:rsid w:val="002C5428"/>
    <w:rsid w:val="002C6AB7"/>
    <w:rsid w:val="002C7245"/>
    <w:rsid w:val="002C7903"/>
    <w:rsid w:val="002C7C3C"/>
    <w:rsid w:val="002D0340"/>
    <w:rsid w:val="002D04FE"/>
    <w:rsid w:val="002D2A09"/>
    <w:rsid w:val="002D30C8"/>
    <w:rsid w:val="002D352E"/>
    <w:rsid w:val="002D40B5"/>
    <w:rsid w:val="002D4886"/>
    <w:rsid w:val="002D4B1D"/>
    <w:rsid w:val="002D5625"/>
    <w:rsid w:val="002D7961"/>
    <w:rsid w:val="002E0B64"/>
    <w:rsid w:val="002E0BC8"/>
    <w:rsid w:val="002E29ED"/>
    <w:rsid w:val="002E33AD"/>
    <w:rsid w:val="002E33C4"/>
    <w:rsid w:val="002E3452"/>
    <w:rsid w:val="002E357A"/>
    <w:rsid w:val="002E4CF1"/>
    <w:rsid w:val="002E5BFC"/>
    <w:rsid w:val="002E6EEE"/>
    <w:rsid w:val="002E7CF1"/>
    <w:rsid w:val="002F0949"/>
    <w:rsid w:val="002F09EF"/>
    <w:rsid w:val="002F0DCA"/>
    <w:rsid w:val="002F3716"/>
    <w:rsid w:val="002F416F"/>
    <w:rsid w:val="002F67F2"/>
    <w:rsid w:val="002F69E6"/>
    <w:rsid w:val="002F76F6"/>
    <w:rsid w:val="00300334"/>
    <w:rsid w:val="003008FE"/>
    <w:rsid w:val="0030169D"/>
    <w:rsid w:val="003018D1"/>
    <w:rsid w:val="00301AD6"/>
    <w:rsid w:val="00301BCD"/>
    <w:rsid w:val="00302863"/>
    <w:rsid w:val="00303925"/>
    <w:rsid w:val="00304048"/>
    <w:rsid w:val="003049A6"/>
    <w:rsid w:val="003060EB"/>
    <w:rsid w:val="003069EF"/>
    <w:rsid w:val="00306C4D"/>
    <w:rsid w:val="0030707C"/>
    <w:rsid w:val="00313472"/>
    <w:rsid w:val="003153EB"/>
    <w:rsid w:val="00315B60"/>
    <w:rsid w:val="0031661B"/>
    <w:rsid w:val="00320196"/>
    <w:rsid w:val="00320639"/>
    <w:rsid w:val="00321846"/>
    <w:rsid w:val="00321985"/>
    <w:rsid w:val="0032207D"/>
    <w:rsid w:val="0032253E"/>
    <w:rsid w:val="003230ED"/>
    <w:rsid w:val="00324829"/>
    <w:rsid w:val="003269D6"/>
    <w:rsid w:val="00326C11"/>
    <w:rsid w:val="003272EE"/>
    <w:rsid w:val="00330ADA"/>
    <w:rsid w:val="0033117A"/>
    <w:rsid w:val="00331821"/>
    <w:rsid w:val="00331B44"/>
    <w:rsid w:val="00331BC6"/>
    <w:rsid w:val="00332ACC"/>
    <w:rsid w:val="00332B9D"/>
    <w:rsid w:val="00333893"/>
    <w:rsid w:val="003341FD"/>
    <w:rsid w:val="00334924"/>
    <w:rsid w:val="003361C4"/>
    <w:rsid w:val="0033635B"/>
    <w:rsid w:val="0033655A"/>
    <w:rsid w:val="0034115E"/>
    <w:rsid w:val="003414E3"/>
    <w:rsid w:val="00341775"/>
    <w:rsid w:val="00342377"/>
    <w:rsid w:val="003429C7"/>
    <w:rsid w:val="00342C8A"/>
    <w:rsid w:val="00344202"/>
    <w:rsid w:val="0034426F"/>
    <w:rsid w:val="00346359"/>
    <w:rsid w:val="00346ADC"/>
    <w:rsid w:val="003471F6"/>
    <w:rsid w:val="00350481"/>
    <w:rsid w:val="00351205"/>
    <w:rsid w:val="00351367"/>
    <w:rsid w:val="003536BB"/>
    <w:rsid w:val="00353BE9"/>
    <w:rsid w:val="0035494D"/>
    <w:rsid w:val="00356735"/>
    <w:rsid w:val="00356925"/>
    <w:rsid w:val="003603E6"/>
    <w:rsid w:val="0036059B"/>
    <w:rsid w:val="003609F7"/>
    <w:rsid w:val="00362417"/>
    <w:rsid w:val="00363175"/>
    <w:rsid w:val="0036360B"/>
    <w:rsid w:val="0036407D"/>
    <w:rsid w:val="00364A01"/>
    <w:rsid w:val="0036649A"/>
    <w:rsid w:val="00366EF7"/>
    <w:rsid w:val="003670E4"/>
    <w:rsid w:val="0036729F"/>
    <w:rsid w:val="00367416"/>
    <w:rsid w:val="003710C1"/>
    <w:rsid w:val="00371325"/>
    <w:rsid w:val="003713BB"/>
    <w:rsid w:val="00371595"/>
    <w:rsid w:val="00371B99"/>
    <w:rsid w:val="0037215B"/>
    <w:rsid w:val="003721FB"/>
    <w:rsid w:val="003725B4"/>
    <w:rsid w:val="00372E3D"/>
    <w:rsid w:val="00372F74"/>
    <w:rsid w:val="003739C7"/>
    <w:rsid w:val="00373B3C"/>
    <w:rsid w:val="00373B8F"/>
    <w:rsid w:val="00373C85"/>
    <w:rsid w:val="00373D57"/>
    <w:rsid w:val="00373F5B"/>
    <w:rsid w:val="003740B9"/>
    <w:rsid w:val="00374467"/>
    <w:rsid w:val="00374971"/>
    <w:rsid w:val="00374C7F"/>
    <w:rsid w:val="0037526E"/>
    <w:rsid w:val="00375F03"/>
    <w:rsid w:val="003760B4"/>
    <w:rsid w:val="00380C0B"/>
    <w:rsid w:val="00380FF5"/>
    <w:rsid w:val="00382A31"/>
    <w:rsid w:val="00383604"/>
    <w:rsid w:val="00383F41"/>
    <w:rsid w:val="0038483D"/>
    <w:rsid w:val="00386018"/>
    <w:rsid w:val="00386528"/>
    <w:rsid w:val="00387B1A"/>
    <w:rsid w:val="00390BF3"/>
    <w:rsid w:val="00390FE1"/>
    <w:rsid w:val="00391BA8"/>
    <w:rsid w:val="00392873"/>
    <w:rsid w:val="00395F80"/>
    <w:rsid w:val="00396E0F"/>
    <w:rsid w:val="00396E20"/>
    <w:rsid w:val="0039721A"/>
    <w:rsid w:val="003A0A0B"/>
    <w:rsid w:val="003A3DF7"/>
    <w:rsid w:val="003A42CB"/>
    <w:rsid w:val="003A4A09"/>
    <w:rsid w:val="003A5704"/>
    <w:rsid w:val="003A5CFE"/>
    <w:rsid w:val="003A5DCD"/>
    <w:rsid w:val="003A76F9"/>
    <w:rsid w:val="003B156F"/>
    <w:rsid w:val="003B2AB5"/>
    <w:rsid w:val="003B4354"/>
    <w:rsid w:val="003B4441"/>
    <w:rsid w:val="003B4466"/>
    <w:rsid w:val="003B4DEA"/>
    <w:rsid w:val="003B5548"/>
    <w:rsid w:val="003B66F4"/>
    <w:rsid w:val="003B79E5"/>
    <w:rsid w:val="003B7EAA"/>
    <w:rsid w:val="003C0C8F"/>
    <w:rsid w:val="003C3760"/>
    <w:rsid w:val="003C41D7"/>
    <w:rsid w:val="003C532B"/>
    <w:rsid w:val="003C66E3"/>
    <w:rsid w:val="003C7A83"/>
    <w:rsid w:val="003D03BA"/>
    <w:rsid w:val="003D0640"/>
    <w:rsid w:val="003D06A6"/>
    <w:rsid w:val="003D0A58"/>
    <w:rsid w:val="003D0EC3"/>
    <w:rsid w:val="003D15B3"/>
    <w:rsid w:val="003D1761"/>
    <w:rsid w:val="003D1ED8"/>
    <w:rsid w:val="003D3861"/>
    <w:rsid w:val="003D47F2"/>
    <w:rsid w:val="003D6A6A"/>
    <w:rsid w:val="003D7760"/>
    <w:rsid w:val="003D77B9"/>
    <w:rsid w:val="003D7AEC"/>
    <w:rsid w:val="003D7F11"/>
    <w:rsid w:val="003E0A00"/>
    <w:rsid w:val="003E0F5E"/>
    <w:rsid w:val="003E1E3D"/>
    <w:rsid w:val="003E26AE"/>
    <w:rsid w:val="003E2A98"/>
    <w:rsid w:val="003E2DB0"/>
    <w:rsid w:val="003E3186"/>
    <w:rsid w:val="003E45E7"/>
    <w:rsid w:val="003E4B7E"/>
    <w:rsid w:val="003E62A2"/>
    <w:rsid w:val="003E7A06"/>
    <w:rsid w:val="003E7CA5"/>
    <w:rsid w:val="003F09CE"/>
    <w:rsid w:val="003F2E85"/>
    <w:rsid w:val="003F46BB"/>
    <w:rsid w:val="003F563D"/>
    <w:rsid w:val="003F575E"/>
    <w:rsid w:val="003F69CD"/>
    <w:rsid w:val="003F7224"/>
    <w:rsid w:val="003F7445"/>
    <w:rsid w:val="00401AFA"/>
    <w:rsid w:val="004047C6"/>
    <w:rsid w:val="00404BCF"/>
    <w:rsid w:val="00404C77"/>
    <w:rsid w:val="00404FE2"/>
    <w:rsid w:val="0040621A"/>
    <w:rsid w:val="004074C4"/>
    <w:rsid w:val="004076FD"/>
    <w:rsid w:val="00407F87"/>
    <w:rsid w:val="00415EE8"/>
    <w:rsid w:val="004165DF"/>
    <w:rsid w:val="0041716F"/>
    <w:rsid w:val="004173FD"/>
    <w:rsid w:val="00417CCB"/>
    <w:rsid w:val="00417DFB"/>
    <w:rsid w:val="00421983"/>
    <w:rsid w:val="00421D05"/>
    <w:rsid w:val="00422780"/>
    <w:rsid w:val="00422EF9"/>
    <w:rsid w:val="00422F09"/>
    <w:rsid w:val="004243D3"/>
    <w:rsid w:val="00424559"/>
    <w:rsid w:val="0042494A"/>
    <w:rsid w:val="00424C4D"/>
    <w:rsid w:val="004254BB"/>
    <w:rsid w:val="00425F4C"/>
    <w:rsid w:val="00426654"/>
    <w:rsid w:val="00427C2B"/>
    <w:rsid w:val="00427D21"/>
    <w:rsid w:val="00430C0E"/>
    <w:rsid w:val="00431EB0"/>
    <w:rsid w:val="0043259B"/>
    <w:rsid w:val="00432CFA"/>
    <w:rsid w:val="00432EE4"/>
    <w:rsid w:val="00433CD0"/>
    <w:rsid w:val="00433F39"/>
    <w:rsid w:val="004352DB"/>
    <w:rsid w:val="00437069"/>
    <w:rsid w:val="00437299"/>
    <w:rsid w:val="00440401"/>
    <w:rsid w:val="004407AD"/>
    <w:rsid w:val="00440AA6"/>
    <w:rsid w:val="00440BC7"/>
    <w:rsid w:val="00441FA3"/>
    <w:rsid w:val="00442AF7"/>
    <w:rsid w:val="00442F4C"/>
    <w:rsid w:val="004432C7"/>
    <w:rsid w:val="004433BF"/>
    <w:rsid w:val="004447AE"/>
    <w:rsid w:val="00444E9B"/>
    <w:rsid w:val="00445D7A"/>
    <w:rsid w:val="004463B0"/>
    <w:rsid w:val="004469BC"/>
    <w:rsid w:val="00447522"/>
    <w:rsid w:val="00447F4A"/>
    <w:rsid w:val="00450940"/>
    <w:rsid w:val="00450C54"/>
    <w:rsid w:val="004516E6"/>
    <w:rsid w:val="00452513"/>
    <w:rsid w:val="00453064"/>
    <w:rsid w:val="00454767"/>
    <w:rsid w:val="00455FA1"/>
    <w:rsid w:val="00456C20"/>
    <w:rsid w:val="00456F67"/>
    <w:rsid w:val="00460C46"/>
    <w:rsid w:val="00461963"/>
    <w:rsid w:val="004622B4"/>
    <w:rsid w:val="00462AE9"/>
    <w:rsid w:val="00462DC2"/>
    <w:rsid w:val="00462F25"/>
    <w:rsid w:val="004632A6"/>
    <w:rsid w:val="00463E46"/>
    <w:rsid w:val="00463F6D"/>
    <w:rsid w:val="004643B8"/>
    <w:rsid w:val="004644C2"/>
    <w:rsid w:val="00464EB6"/>
    <w:rsid w:val="0046562E"/>
    <w:rsid w:val="0046638B"/>
    <w:rsid w:val="004666C8"/>
    <w:rsid w:val="00467529"/>
    <w:rsid w:val="00467F9C"/>
    <w:rsid w:val="004709E1"/>
    <w:rsid w:val="00471910"/>
    <w:rsid w:val="00471A04"/>
    <w:rsid w:val="004735C1"/>
    <w:rsid w:val="004748EE"/>
    <w:rsid w:val="00475B63"/>
    <w:rsid w:val="00476671"/>
    <w:rsid w:val="00477530"/>
    <w:rsid w:val="00480979"/>
    <w:rsid w:val="00481602"/>
    <w:rsid w:val="004822C9"/>
    <w:rsid w:val="00482ACA"/>
    <w:rsid w:val="00483E91"/>
    <w:rsid w:val="00484951"/>
    <w:rsid w:val="00485FE5"/>
    <w:rsid w:val="004874E3"/>
    <w:rsid w:val="00487F05"/>
    <w:rsid w:val="00492F07"/>
    <w:rsid w:val="00494A00"/>
    <w:rsid w:val="00494B16"/>
    <w:rsid w:val="00496288"/>
    <w:rsid w:val="00496DF6"/>
    <w:rsid w:val="00496EAF"/>
    <w:rsid w:val="00497FD7"/>
    <w:rsid w:val="004A01D2"/>
    <w:rsid w:val="004A0368"/>
    <w:rsid w:val="004A1082"/>
    <w:rsid w:val="004A339A"/>
    <w:rsid w:val="004A3748"/>
    <w:rsid w:val="004A4210"/>
    <w:rsid w:val="004A42AA"/>
    <w:rsid w:val="004A4440"/>
    <w:rsid w:val="004A54DE"/>
    <w:rsid w:val="004A551E"/>
    <w:rsid w:val="004A7235"/>
    <w:rsid w:val="004A7C76"/>
    <w:rsid w:val="004B06D1"/>
    <w:rsid w:val="004B22B6"/>
    <w:rsid w:val="004B231D"/>
    <w:rsid w:val="004B267F"/>
    <w:rsid w:val="004B30B1"/>
    <w:rsid w:val="004B37A7"/>
    <w:rsid w:val="004B58AE"/>
    <w:rsid w:val="004B5ABF"/>
    <w:rsid w:val="004B6AB1"/>
    <w:rsid w:val="004B7660"/>
    <w:rsid w:val="004C05F1"/>
    <w:rsid w:val="004C1A3E"/>
    <w:rsid w:val="004C23E4"/>
    <w:rsid w:val="004C2961"/>
    <w:rsid w:val="004C46EA"/>
    <w:rsid w:val="004C562E"/>
    <w:rsid w:val="004C58DC"/>
    <w:rsid w:val="004D152A"/>
    <w:rsid w:val="004D20ED"/>
    <w:rsid w:val="004D2FF0"/>
    <w:rsid w:val="004D52B5"/>
    <w:rsid w:val="004D52E6"/>
    <w:rsid w:val="004D546D"/>
    <w:rsid w:val="004D6243"/>
    <w:rsid w:val="004D6C1C"/>
    <w:rsid w:val="004E0CCA"/>
    <w:rsid w:val="004E2613"/>
    <w:rsid w:val="004E3985"/>
    <w:rsid w:val="004E7D8C"/>
    <w:rsid w:val="004F0CF1"/>
    <w:rsid w:val="004F1189"/>
    <w:rsid w:val="004F2262"/>
    <w:rsid w:val="004F3796"/>
    <w:rsid w:val="004F3921"/>
    <w:rsid w:val="004F56AE"/>
    <w:rsid w:val="004F5E81"/>
    <w:rsid w:val="004F5FAE"/>
    <w:rsid w:val="004F63A0"/>
    <w:rsid w:val="004F6E62"/>
    <w:rsid w:val="004F6FB6"/>
    <w:rsid w:val="004F783E"/>
    <w:rsid w:val="004F7CC0"/>
    <w:rsid w:val="005017A7"/>
    <w:rsid w:val="00502AD6"/>
    <w:rsid w:val="00502B8D"/>
    <w:rsid w:val="00503410"/>
    <w:rsid w:val="00503622"/>
    <w:rsid w:val="00503E20"/>
    <w:rsid w:val="00504057"/>
    <w:rsid w:val="00504488"/>
    <w:rsid w:val="00504831"/>
    <w:rsid w:val="00506561"/>
    <w:rsid w:val="00506A93"/>
    <w:rsid w:val="0051006C"/>
    <w:rsid w:val="00510CD8"/>
    <w:rsid w:val="00511718"/>
    <w:rsid w:val="00513891"/>
    <w:rsid w:val="0051438C"/>
    <w:rsid w:val="00514464"/>
    <w:rsid w:val="00514F1B"/>
    <w:rsid w:val="00515585"/>
    <w:rsid w:val="00516908"/>
    <w:rsid w:val="00521CB4"/>
    <w:rsid w:val="00521CF8"/>
    <w:rsid w:val="005232AD"/>
    <w:rsid w:val="00523608"/>
    <w:rsid w:val="00523784"/>
    <w:rsid w:val="005237C4"/>
    <w:rsid w:val="005239FB"/>
    <w:rsid w:val="00524893"/>
    <w:rsid w:val="005271FE"/>
    <w:rsid w:val="00527FB2"/>
    <w:rsid w:val="00530FDE"/>
    <w:rsid w:val="005318B3"/>
    <w:rsid w:val="005329EB"/>
    <w:rsid w:val="00532FF9"/>
    <w:rsid w:val="00533396"/>
    <w:rsid w:val="005338E9"/>
    <w:rsid w:val="00533AAF"/>
    <w:rsid w:val="00534681"/>
    <w:rsid w:val="00534E15"/>
    <w:rsid w:val="005357E7"/>
    <w:rsid w:val="00535817"/>
    <w:rsid w:val="00540B8D"/>
    <w:rsid w:val="0054106E"/>
    <w:rsid w:val="00541077"/>
    <w:rsid w:val="00541BCD"/>
    <w:rsid w:val="00543A56"/>
    <w:rsid w:val="00544735"/>
    <w:rsid w:val="00545CDB"/>
    <w:rsid w:val="00545D57"/>
    <w:rsid w:val="005464F7"/>
    <w:rsid w:val="00547429"/>
    <w:rsid w:val="005478CD"/>
    <w:rsid w:val="0055003B"/>
    <w:rsid w:val="00550EC2"/>
    <w:rsid w:val="00551273"/>
    <w:rsid w:val="00551413"/>
    <w:rsid w:val="00553214"/>
    <w:rsid w:val="00554525"/>
    <w:rsid w:val="005552D9"/>
    <w:rsid w:val="00556217"/>
    <w:rsid w:val="00556CEE"/>
    <w:rsid w:val="00557520"/>
    <w:rsid w:val="0056041D"/>
    <w:rsid w:val="0056068E"/>
    <w:rsid w:val="00561455"/>
    <w:rsid w:val="00562121"/>
    <w:rsid w:val="0056224D"/>
    <w:rsid w:val="005628BF"/>
    <w:rsid w:val="00563442"/>
    <w:rsid w:val="00563560"/>
    <w:rsid w:val="00563F09"/>
    <w:rsid w:val="00565B42"/>
    <w:rsid w:val="00566623"/>
    <w:rsid w:val="00566E62"/>
    <w:rsid w:val="00566FC8"/>
    <w:rsid w:val="00567B0B"/>
    <w:rsid w:val="005716E1"/>
    <w:rsid w:val="005719C1"/>
    <w:rsid w:val="00572089"/>
    <w:rsid w:val="00572BD0"/>
    <w:rsid w:val="00575CAF"/>
    <w:rsid w:val="0057721B"/>
    <w:rsid w:val="0057742B"/>
    <w:rsid w:val="0057748F"/>
    <w:rsid w:val="005775ED"/>
    <w:rsid w:val="00580AB1"/>
    <w:rsid w:val="00581415"/>
    <w:rsid w:val="0058144E"/>
    <w:rsid w:val="00581932"/>
    <w:rsid w:val="005819EF"/>
    <w:rsid w:val="00581E12"/>
    <w:rsid w:val="00581ECC"/>
    <w:rsid w:val="00582ACB"/>
    <w:rsid w:val="0058324F"/>
    <w:rsid w:val="00584D2C"/>
    <w:rsid w:val="0058509A"/>
    <w:rsid w:val="0058588A"/>
    <w:rsid w:val="00585988"/>
    <w:rsid w:val="005862C8"/>
    <w:rsid w:val="00586768"/>
    <w:rsid w:val="00587796"/>
    <w:rsid w:val="00587D81"/>
    <w:rsid w:val="0059082B"/>
    <w:rsid w:val="00591866"/>
    <w:rsid w:val="00596A03"/>
    <w:rsid w:val="00596B16"/>
    <w:rsid w:val="00596D60"/>
    <w:rsid w:val="00597CB3"/>
    <w:rsid w:val="005A1E68"/>
    <w:rsid w:val="005A621C"/>
    <w:rsid w:val="005A6AFB"/>
    <w:rsid w:val="005A74DB"/>
    <w:rsid w:val="005B1AB2"/>
    <w:rsid w:val="005B2114"/>
    <w:rsid w:val="005B2999"/>
    <w:rsid w:val="005B32DA"/>
    <w:rsid w:val="005B35E2"/>
    <w:rsid w:val="005B39AC"/>
    <w:rsid w:val="005B52DD"/>
    <w:rsid w:val="005B5323"/>
    <w:rsid w:val="005B6ED5"/>
    <w:rsid w:val="005B7F54"/>
    <w:rsid w:val="005C03DF"/>
    <w:rsid w:val="005C14B1"/>
    <w:rsid w:val="005C1EE4"/>
    <w:rsid w:val="005C220D"/>
    <w:rsid w:val="005C268D"/>
    <w:rsid w:val="005C4CE6"/>
    <w:rsid w:val="005C4EA9"/>
    <w:rsid w:val="005C521A"/>
    <w:rsid w:val="005C645F"/>
    <w:rsid w:val="005C655D"/>
    <w:rsid w:val="005C6AA1"/>
    <w:rsid w:val="005D048D"/>
    <w:rsid w:val="005D0E63"/>
    <w:rsid w:val="005D0EF6"/>
    <w:rsid w:val="005D10B8"/>
    <w:rsid w:val="005D2B1E"/>
    <w:rsid w:val="005D3074"/>
    <w:rsid w:val="005D3A84"/>
    <w:rsid w:val="005D3B34"/>
    <w:rsid w:val="005D4FB1"/>
    <w:rsid w:val="005D76BE"/>
    <w:rsid w:val="005D7A44"/>
    <w:rsid w:val="005D7A4E"/>
    <w:rsid w:val="005E0A72"/>
    <w:rsid w:val="005E0C0D"/>
    <w:rsid w:val="005E1C91"/>
    <w:rsid w:val="005E1CE2"/>
    <w:rsid w:val="005E2293"/>
    <w:rsid w:val="005E288B"/>
    <w:rsid w:val="005E2C8F"/>
    <w:rsid w:val="005E3244"/>
    <w:rsid w:val="005E3C36"/>
    <w:rsid w:val="005E3F55"/>
    <w:rsid w:val="005E65E0"/>
    <w:rsid w:val="005E6802"/>
    <w:rsid w:val="005F0006"/>
    <w:rsid w:val="005F0C2A"/>
    <w:rsid w:val="005F178F"/>
    <w:rsid w:val="005F27CB"/>
    <w:rsid w:val="005F7097"/>
    <w:rsid w:val="005F76DB"/>
    <w:rsid w:val="00600F6B"/>
    <w:rsid w:val="0060144D"/>
    <w:rsid w:val="006025AC"/>
    <w:rsid w:val="0060314F"/>
    <w:rsid w:val="0060534F"/>
    <w:rsid w:val="006054C4"/>
    <w:rsid w:val="006065C2"/>
    <w:rsid w:val="006066B3"/>
    <w:rsid w:val="0060691F"/>
    <w:rsid w:val="00607511"/>
    <w:rsid w:val="00611F90"/>
    <w:rsid w:val="006122BA"/>
    <w:rsid w:val="00616C70"/>
    <w:rsid w:val="00616F20"/>
    <w:rsid w:val="0061726A"/>
    <w:rsid w:val="00617727"/>
    <w:rsid w:val="00620633"/>
    <w:rsid w:val="00620722"/>
    <w:rsid w:val="00620D01"/>
    <w:rsid w:val="00621C02"/>
    <w:rsid w:val="0062216D"/>
    <w:rsid w:val="00622C69"/>
    <w:rsid w:val="00623026"/>
    <w:rsid w:val="0062302B"/>
    <w:rsid w:val="00623231"/>
    <w:rsid w:val="0062583B"/>
    <w:rsid w:val="00625DB5"/>
    <w:rsid w:val="0062618C"/>
    <w:rsid w:val="00626CF1"/>
    <w:rsid w:val="00630193"/>
    <w:rsid w:val="00630854"/>
    <w:rsid w:val="006308FD"/>
    <w:rsid w:val="00631211"/>
    <w:rsid w:val="00633723"/>
    <w:rsid w:val="00634FCD"/>
    <w:rsid w:val="00635121"/>
    <w:rsid w:val="006351DB"/>
    <w:rsid w:val="006352F4"/>
    <w:rsid w:val="00635AC2"/>
    <w:rsid w:val="00636B1D"/>
    <w:rsid w:val="00636D34"/>
    <w:rsid w:val="00637C3C"/>
    <w:rsid w:val="00640111"/>
    <w:rsid w:val="00640647"/>
    <w:rsid w:val="006413C0"/>
    <w:rsid w:val="006413F5"/>
    <w:rsid w:val="00642B0D"/>
    <w:rsid w:val="00642D70"/>
    <w:rsid w:val="00643557"/>
    <w:rsid w:val="00645648"/>
    <w:rsid w:val="006456CB"/>
    <w:rsid w:val="0064594B"/>
    <w:rsid w:val="00645D4A"/>
    <w:rsid w:val="006473C9"/>
    <w:rsid w:val="006478BF"/>
    <w:rsid w:val="00647EF3"/>
    <w:rsid w:val="00650329"/>
    <w:rsid w:val="00650670"/>
    <w:rsid w:val="00650929"/>
    <w:rsid w:val="00651450"/>
    <w:rsid w:val="00652C08"/>
    <w:rsid w:val="00652ECB"/>
    <w:rsid w:val="006539FA"/>
    <w:rsid w:val="00653A0F"/>
    <w:rsid w:val="00653DA1"/>
    <w:rsid w:val="00654489"/>
    <w:rsid w:val="0065463D"/>
    <w:rsid w:val="00654FEE"/>
    <w:rsid w:val="00655868"/>
    <w:rsid w:val="006559C5"/>
    <w:rsid w:val="00655E56"/>
    <w:rsid w:val="00655E5A"/>
    <w:rsid w:val="0065603A"/>
    <w:rsid w:val="00656C8A"/>
    <w:rsid w:val="0065716B"/>
    <w:rsid w:val="0065774F"/>
    <w:rsid w:val="006605CF"/>
    <w:rsid w:val="0066158F"/>
    <w:rsid w:val="0066211E"/>
    <w:rsid w:val="00662C39"/>
    <w:rsid w:val="00663F84"/>
    <w:rsid w:val="00665F9E"/>
    <w:rsid w:val="00666232"/>
    <w:rsid w:val="00667AE5"/>
    <w:rsid w:val="00670043"/>
    <w:rsid w:val="006709E0"/>
    <w:rsid w:val="00671311"/>
    <w:rsid w:val="006725A3"/>
    <w:rsid w:val="00673364"/>
    <w:rsid w:val="006735EE"/>
    <w:rsid w:val="006738F3"/>
    <w:rsid w:val="00674A1A"/>
    <w:rsid w:val="00674AE0"/>
    <w:rsid w:val="00675393"/>
    <w:rsid w:val="00675556"/>
    <w:rsid w:val="0067585A"/>
    <w:rsid w:val="006764A1"/>
    <w:rsid w:val="00676532"/>
    <w:rsid w:val="00677D08"/>
    <w:rsid w:val="0068036E"/>
    <w:rsid w:val="0068244F"/>
    <w:rsid w:val="00682BE0"/>
    <w:rsid w:val="00683423"/>
    <w:rsid w:val="006849D8"/>
    <w:rsid w:val="0068518E"/>
    <w:rsid w:val="0069098B"/>
    <w:rsid w:val="00694785"/>
    <w:rsid w:val="0069515F"/>
    <w:rsid w:val="00695FC7"/>
    <w:rsid w:val="0069684F"/>
    <w:rsid w:val="00697DCF"/>
    <w:rsid w:val="006A0300"/>
    <w:rsid w:val="006A0385"/>
    <w:rsid w:val="006A03F4"/>
    <w:rsid w:val="006A0AF2"/>
    <w:rsid w:val="006A1E56"/>
    <w:rsid w:val="006A25D3"/>
    <w:rsid w:val="006A2995"/>
    <w:rsid w:val="006A42F9"/>
    <w:rsid w:val="006A4854"/>
    <w:rsid w:val="006A4A1A"/>
    <w:rsid w:val="006A59DA"/>
    <w:rsid w:val="006A67BB"/>
    <w:rsid w:val="006A6848"/>
    <w:rsid w:val="006A73C1"/>
    <w:rsid w:val="006A79B2"/>
    <w:rsid w:val="006B045E"/>
    <w:rsid w:val="006B0F4D"/>
    <w:rsid w:val="006B1448"/>
    <w:rsid w:val="006B16BD"/>
    <w:rsid w:val="006B20F9"/>
    <w:rsid w:val="006B2290"/>
    <w:rsid w:val="006B3519"/>
    <w:rsid w:val="006B38BA"/>
    <w:rsid w:val="006B3CF5"/>
    <w:rsid w:val="006B5B18"/>
    <w:rsid w:val="006B5D49"/>
    <w:rsid w:val="006B64E1"/>
    <w:rsid w:val="006C0D2B"/>
    <w:rsid w:val="006C1CAB"/>
    <w:rsid w:val="006C3167"/>
    <w:rsid w:val="006C3180"/>
    <w:rsid w:val="006C3307"/>
    <w:rsid w:val="006C40C9"/>
    <w:rsid w:val="006C50F6"/>
    <w:rsid w:val="006C5323"/>
    <w:rsid w:val="006C54EA"/>
    <w:rsid w:val="006C6A92"/>
    <w:rsid w:val="006D07E9"/>
    <w:rsid w:val="006D187A"/>
    <w:rsid w:val="006D1F30"/>
    <w:rsid w:val="006D3120"/>
    <w:rsid w:val="006D4060"/>
    <w:rsid w:val="006D51D3"/>
    <w:rsid w:val="006D5638"/>
    <w:rsid w:val="006D6516"/>
    <w:rsid w:val="006D7B61"/>
    <w:rsid w:val="006E00C3"/>
    <w:rsid w:val="006E058B"/>
    <w:rsid w:val="006E0900"/>
    <w:rsid w:val="006E193D"/>
    <w:rsid w:val="006E1EA9"/>
    <w:rsid w:val="006E3865"/>
    <w:rsid w:val="006E468A"/>
    <w:rsid w:val="006E49A9"/>
    <w:rsid w:val="006E4D87"/>
    <w:rsid w:val="006E557E"/>
    <w:rsid w:val="006E6D98"/>
    <w:rsid w:val="006E7C07"/>
    <w:rsid w:val="006F0E2D"/>
    <w:rsid w:val="006F0F76"/>
    <w:rsid w:val="006F134D"/>
    <w:rsid w:val="006F2513"/>
    <w:rsid w:val="006F335B"/>
    <w:rsid w:val="006F36EC"/>
    <w:rsid w:val="006F43CD"/>
    <w:rsid w:val="006F5F24"/>
    <w:rsid w:val="006F6899"/>
    <w:rsid w:val="006F6EE3"/>
    <w:rsid w:val="006F7642"/>
    <w:rsid w:val="007004EF"/>
    <w:rsid w:val="007005D0"/>
    <w:rsid w:val="00700A85"/>
    <w:rsid w:val="00701A76"/>
    <w:rsid w:val="00702DC5"/>
    <w:rsid w:val="007035C5"/>
    <w:rsid w:val="00703F92"/>
    <w:rsid w:val="007058F1"/>
    <w:rsid w:val="00706CC8"/>
    <w:rsid w:val="0070768A"/>
    <w:rsid w:val="007078DF"/>
    <w:rsid w:val="00707D35"/>
    <w:rsid w:val="0071031F"/>
    <w:rsid w:val="00711329"/>
    <w:rsid w:val="00711590"/>
    <w:rsid w:val="007118DA"/>
    <w:rsid w:val="00712889"/>
    <w:rsid w:val="00712C66"/>
    <w:rsid w:val="00713316"/>
    <w:rsid w:val="00713455"/>
    <w:rsid w:val="00713EAD"/>
    <w:rsid w:val="00714386"/>
    <w:rsid w:val="0071526F"/>
    <w:rsid w:val="00715304"/>
    <w:rsid w:val="007153FF"/>
    <w:rsid w:val="00716184"/>
    <w:rsid w:val="0071664A"/>
    <w:rsid w:val="007171CD"/>
    <w:rsid w:val="00717D88"/>
    <w:rsid w:val="0072000D"/>
    <w:rsid w:val="0072075A"/>
    <w:rsid w:val="00720F77"/>
    <w:rsid w:val="00721501"/>
    <w:rsid w:val="007219EA"/>
    <w:rsid w:val="007223BE"/>
    <w:rsid w:val="007230BB"/>
    <w:rsid w:val="00723D92"/>
    <w:rsid w:val="00723F72"/>
    <w:rsid w:val="00726873"/>
    <w:rsid w:val="0072694D"/>
    <w:rsid w:val="00726A43"/>
    <w:rsid w:val="00726B46"/>
    <w:rsid w:val="007276F6"/>
    <w:rsid w:val="0072787F"/>
    <w:rsid w:val="00727991"/>
    <w:rsid w:val="00730112"/>
    <w:rsid w:val="00732246"/>
    <w:rsid w:val="00732425"/>
    <w:rsid w:val="0073249B"/>
    <w:rsid w:val="0073255D"/>
    <w:rsid w:val="00733652"/>
    <w:rsid w:val="0073372C"/>
    <w:rsid w:val="00733B40"/>
    <w:rsid w:val="00735185"/>
    <w:rsid w:val="00737CE0"/>
    <w:rsid w:val="00740176"/>
    <w:rsid w:val="007408B0"/>
    <w:rsid w:val="00741311"/>
    <w:rsid w:val="00741616"/>
    <w:rsid w:val="007417DB"/>
    <w:rsid w:val="00743197"/>
    <w:rsid w:val="0074431B"/>
    <w:rsid w:val="00745BEA"/>
    <w:rsid w:val="00745F6A"/>
    <w:rsid w:val="00746BE1"/>
    <w:rsid w:val="0074795A"/>
    <w:rsid w:val="007508B2"/>
    <w:rsid w:val="0075172B"/>
    <w:rsid w:val="00752DBA"/>
    <w:rsid w:val="00752F1B"/>
    <w:rsid w:val="00753E2F"/>
    <w:rsid w:val="007552B4"/>
    <w:rsid w:val="00756017"/>
    <w:rsid w:val="00756C1F"/>
    <w:rsid w:val="00756CCF"/>
    <w:rsid w:val="00761B14"/>
    <w:rsid w:val="00762EE4"/>
    <w:rsid w:val="00763319"/>
    <w:rsid w:val="0076388C"/>
    <w:rsid w:val="00763990"/>
    <w:rsid w:val="00764057"/>
    <w:rsid w:val="00764A5C"/>
    <w:rsid w:val="00765ACC"/>
    <w:rsid w:val="00767407"/>
    <w:rsid w:val="007707A6"/>
    <w:rsid w:val="00771795"/>
    <w:rsid w:val="00771F3B"/>
    <w:rsid w:val="0077256F"/>
    <w:rsid w:val="00774E11"/>
    <w:rsid w:val="00775B62"/>
    <w:rsid w:val="00775E42"/>
    <w:rsid w:val="00776D65"/>
    <w:rsid w:val="00777D67"/>
    <w:rsid w:val="00777FB2"/>
    <w:rsid w:val="00781E52"/>
    <w:rsid w:val="00782194"/>
    <w:rsid w:val="00782277"/>
    <w:rsid w:val="00782510"/>
    <w:rsid w:val="00782809"/>
    <w:rsid w:val="00782FA4"/>
    <w:rsid w:val="00783850"/>
    <w:rsid w:val="00783868"/>
    <w:rsid w:val="007843C4"/>
    <w:rsid w:val="00785515"/>
    <w:rsid w:val="00786056"/>
    <w:rsid w:val="00787ECA"/>
    <w:rsid w:val="007904A6"/>
    <w:rsid w:val="00791EC2"/>
    <w:rsid w:val="00793266"/>
    <w:rsid w:val="007942D3"/>
    <w:rsid w:val="00794924"/>
    <w:rsid w:val="00794B45"/>
    <w:rsid w:val="00794DAB"/>
    <w:rsid w:val="007963DE"/>
    <w:rsid w:val="00796DDF"/>
    <w:rsid w:val="00797848"/>
    <w:rsid w:val="00797975"/>
    <w:rsid w:val="00797EDE"/>
    <w:rsid w:val="007A07BD"/>
    <w:rsid w:val="007A101E"/>
    <w:rsid w:val="007A1659"/>
    <w:rsid w:val="007A1A49"/>
    <w:rsid w:val="007A2679"/>
    <w:rsid w:val="007A2AEF"/>
    <w:rsid w:val="007A6D2B"/>
    <w:rsid w:val="007B1C8D"/>
    <w:rsid w:val="007B2099"/>
    <w:rsid w:val="007B21FC"/>
    <w:rsid w:val="007B2893"/>
    <w:rsid w:val="007B4A33"/>
    <w:rsid w:val="007B50DC"/>
    <w:rsid w:val="007B5427"/>
    <w:rsid w:val="007B6C09"/>
    <w:rsid w:val="007B6CE1"/>
    <w:rsid w:val="007B7741"/>
    <w:rsid w:val="007C0B35"/>
    <w:rsid w:val="007C15D5"/>
    <w:rsid w:val="007C311D"/>
    <w:rsid w:val="007C4951"/>
    <w:rsid w:val="007C642E"/>
    <w:rsid w:val="007C7652"/>
    <w:rsid w:val="007D025B"/>
    <w:rsid w:val="007D1F5F"/>
    <w:rsid w:val="007D345F"/>
    <w:rsid w:val="007D37D4"/>
    <w:rsid w:val="007D4183"/>
    <w:rsid w:val="007D469F"/>
    <w:rsid w:val="007D4914"/>
    <w:rsid w:val="007D5964"/>
    <w:rsid w:val="007E09DA"/>
    <w:rsid w:val="007E0EE0"/>
    <w:rsid w:val="007E0F8A"/>
    <w:rsid w:val="007E12C4"/>
    <w:rsid w:val="007E1552"/>
    <w:rsid w:val="007E163B"/>
    <w:rsid w:val="007E358A"/>
    <w:rsid w:val="007E4FE7"/>
    <w:rsid w:val="007E55DA"/>
    <w:rsid w:val="007E5AC4"/>
    <w:rsid w:val="007E5AEB"/>
    <w:rsid w:val="007E6F72"/>
    <w:rsid w:val="007F0A11"/>
    <w:rsid w:val="007F1875"/>
    <w:rsid w:val="007F1F6F"/>
    <w:rsid w:val="007F449A"/>
    <w:rsid w:val="007F4691"/>
    <w:rsid w:val="007F4F31"/>
    <w:rsid w:val="007F554C"/>
    <w:rsid w:val="007F5CB2"/>
    <w:rsid w:val="007F5F78"/>
    <w:rsid w:val="007F718D"/>
    <w:rsid w:val="007F7857"/>
    <w:rsid w:val="007F7F00"/>
    <w:rsid w:val="00801B6D"/>
    <w:rsid w:val="00801CA4"/>
    <w:rsid w:val="00801FAD"/>
    <w:rsid w:val="00802A3F"/>
    <w:rsid w:val="00802E2F"/>
    <w:rsid w:val="00803217"/>
    <w:rsid w:val="008038B7"/>
    <w:rsid w:val="00803DA0"/>
    <w:rsid w:val="00804E44"/>
    <w:rsid w:val="0080528A"/>
    <w:rsid w:val="008052AF"/>
    <w:rsid w:val="00806504"/>
    <w:rsid w:val="00806870"/>
    <w:rsid w:val="008068F1"/>
    <w:rsid w:val="0080711B"/>
    <w:rsid w:val="008103FF"/>
    <w:rsid w:val="00810DE6"/>
    <w:rsid w:val="00811811"/>
    <w:rsid w:val="008122D8"/>
    <w:rsid w:val="00813AF9"/>
    <w:rsid w:val="00814999"/>
    <w:rsid w:val="00814DFB"/>
    <w:rsid w:val="0081684C"/>
    <w:rsid w:val="008178B6"/>
    <w:rsid w:val="00820AD9"/>
    <w:rsid w:val="008226D0"/>
    <w:rsid w:val="00824AA8"/>
    <w:rsid w:val="008254D7"/>
    <w:rsid w:val="00826380"/>
    <w:rsid w:val="00827A39"/>
    <w:rsid w:val="008310D6"/>
    <w:rsid w:val="008316C9"/>
    <w:rsid w:val="008325F5"/>
    <w:rsid w:val="008329BF"/>
    <w:rsid w:val="00832F36"/>
    <w:rsid w:val="00836F0D"/>
    <w:rsid w:val="0083731B"/>
    <w:rsid w:val="00837C81"/>
    <w:rsid w:val="00840A5A"/>
    <w:rsid w:val="00841E10"/>
    <w:rsid w:val="00841EFC"/>
    <w:rsid w:val="008421FC"/>
    <w:rsid w:val="00842B02"/>
    <w:rsid w:val="0084424D"/>
    <w:rsid w:val="008455CC"/>
    <w:rsid w:val="008462A4"/>
    <w:rsid w:val="00846F3D"/>
    <w:rsid w:val="00847E5B"/>
    <w:rsid w:val="0085032D"/>
    <w:rsid w:val="008523F9"/>
    <w:rsid w:val="008537DC"/>
    <w:rsid w:val="008542F1"/>
    <w:rsid w:val="00854AA8"/>
    <w:rsid w:val="00855BFC"/>
    <w:rsid w:val="008578BF"/>
    <w:rsid w:val="0085791C"/>
    <w:rsid w:val="008606F6"/>
    <w:rsid w:val="00861084"/>
    <w:rsid w:val="00862318"/>
    <w:rsid w:val="008626C1"/>
    <w:rsid w:val="00862AF2"/>
    <w:rsid w:val="00864E86"/>
    <w:rsid w:val="00864EC8"/>
    <w:rsid w:val="00865B74"/>
    <w:rsid w:val="008664B0"/>
    <w:rsid w:val="00866B1C"/>
    <w:rsid w:val="00871450"/>
    <w:rsid w:val="00872BC2"/>
    <w:rsid w:val="00872E22"/>
    <w:rsid w:val="00873E7F"/>
    <w:rsid w:val="00874E57"/>
    <w:rsid w:val="0087520F"/>
    <w:rsid w:val="008755C5"/>
    <w:rsid w:val="00875A02"/>
    <w:rsid w:val="00876CDD"/>
    <w:rsid w:val="008807E8"/>
    <w:rsid w:val="00880A13"/>
    <w:rsid w:val="00885044"/>
    <w:rsid w:val="00885AA7"/>
    <w:rsid w:val="00885E73"/>
    <w:rsid w:val="00886901"/>
    <w:rsid w:val="00886B67"/>
    <w:rsid w:val="008901DD"/>
    <w:rsid w:val="00890889"/>
    <w:rsid w:val="00891515"/>
    <w:rsid w:val="0089180F"/>
    <w:rsid w:val="008923F1"/>
    <w:rsid w:val="0089298C"/>
    <w:rsid w:val="0089405E"/>
    <w:rsid w:val="00894537"/>
    <w:rsid w:val="008946C7"/>
    <w:rsid w:val="00894748"/>
    <w:rsid w:val="00894C25"/>
    <w:rsid w:val="00894C49"/>
    <w:rsid w:val="00896E4F"/>
    <w:rsid w:val="008974F0"/>
    <w:rsid w:val="008975F1"/>
    <w:rsid w:val="00897B7A"/>
    <w:rsid w:val="00897BDC"/>
    <w:rsid w:val="00897C9C"/>
    <w:rsid w:val="008A000A"/>
    <w:rsid w:val="008A0D6D"/>
    <w:rsid w:val="008A1499"/>
    <w:rsid w:val="008A171B"/>
    <w:rsid w:val="008A1AF3"/>
    <w:rsid w:val="008A24F2"/>
    <w:rsid w:val="008A4907"/>
    <w:rsid w:val="008A56A9"/>
    <w:rsid w:val="008A626B"/>
    <w:rsid w:val="008A75F6"/>
    <w:rsid w:val="008A7900"/>
    <w:rsid w:val="008A7D03"/>
    <w:rsid w:val="008B012A"/>
    <w:rsid w:val="008B0345"/>
    <w:rsid w:val="008B1081"/>
    <w:rsid w:val="008B12D8"/>
    <w:rsid w:val="008B1B33"/>
    <w:rsid w:val="008B28B3"/>
    <w:rsid w:val="008B347A"/>
    <w:rsid w:val="008B3C7E"/>
    <w:rsid w:val="008B3CE5"/>
    <w:rsid w:val="008B3E76"/>
    <w:rsid w:val="008B3FEF"/>
    <w:rsid w:val="008B44D5"/>
    <w:rsid w:val="008B4C89"/>
    <w:rsid w:val="008B573C"/>
    <w:rsid w:val="008B5DAA"/>
    <w:rsid w:val="008B65EE"/>
    <w:rsid w:val="008B76A8"/>
    <w:rsid w:val="008C0A8A"/>
    <w:rsid w:val="008C0F31"/>
    <w:rsid w:val="008C0FBF"/>
    <w:rsid w:val="008C1CEA"/>
    <w:rsid w:val="008C1E4A"/>
    <w:rsid w:val="008C2003"/>
    <w:rsid w:val="008C346A"/>
    <w:rsid w:val="008C37B4"/>
    <w:rsid w:val="008C3A75"/>
    <w:rsid w:val="008C3BCD"/>
    <w:rsid w:val="008C454C"/>
    <w:rsid w:val="008C6061"/>
    <w:rsid w:val="008D18A8"/>
    <w:rsid w:val="008D18D2"/>
    <w:rsid w:val="008D26A0"/>
    <w:rsid w:val="008D287D"/>
    <w:rsid w:val="008D2FCF"/>
    <w:rsid w:val="008D33F4"/>
    <w:rsid w:val="008D3986"/>
    <w:rsid w:val="008D3E0F"/>
    <w:rsid w:val="008D4E48"/>
    <w:rsid w:val="008D64AB"/>
    <w:rsid w:val="008D7C25"/>
    <w:rsid w:val="008E03DD"/>
    <w:rsid w:val="008E04FB"/>
    <w:rsid w:val="008E06FE"/>
    <w:rsid w:val="008E14B5"/>
    <w:rsid w:val="008E3905"/>
    <w:rsid w:val="008E3D7B"/>
    <w:rsid w:val="008E3E1B"/>
    <w:rsid w:val="008E3F2F"/>
    <w:rsid w:val="008E6322"/>
    <w:rsid w:val="008F1B65"/>
    <w:rsid w:val="008F1D6B"/>
    <w:rsid w:val="008F2603"/>
    <w:rsid w:val="008F2A80"/>
    <w:rsid w:val="008F2AAC"/>
    <w:rsid w:val="008F4315"/>
    <w:rsid w:val="008F4430"/>
    <w:rsid w:val="008F5031"/>
    <w:rsid w:val="008F6695"/>
    <w:rsid w:val="008F6A52"/>
    <w:rsid w:val="008F6B16"/>
    <w:rsid w:val="0090071F"/>
    <w:rsid w:val="009009EE"/>
    <w:rsid w:val="00901DAE"/>
    <w:rsid w:val="00901EAC"/>
    <w:rsid w:val="00902C58"/>
    <w:rsid w:val="009037B3"/>
    <w:rsid w:val="009048B8"/>
    <w:rsid w:val="0090522F"/>
    <w:rsid w:val="0090596D"/>
    <w:rsid w:val="00905F53"/>
    <w:rsid w:val="00905FCB"/>
    <w:rsid w:val="0090609D"/>
    <w:rsid w:val="0090661D"/>
    <w:rsid w:val="00906965"/>
    <w:rsid w:val="00906E17"/>
    <w:rsid w:val="00910644"/>
    <w:rsid w:val="0091362F"/>
    <w:rsid w:val="0091715C"/>
    <w:rsid w:val="00917B02"/>
    <w:rsid w:val="0092014C"/>
    <w:rsid w:val="009205AE"/>
    <w:rsid w:val="00920BC1"/>
    <w:rsid w:val="00921ECC"/>
    <w:rsid w:val="00922175"/>
    <w:rsid w:val="00922A45"/>
    <w:rsid w:val="00922BC7"/>
    <w:rsid w:val="0092320E"/>
    <w:rsid w:val="00923D38"/>
    <w:rsid w:val="009249E0"/>
    <w:rsid w:val="00925DEE"/>
    <w:rsid w:val="009261D6"/>
    <w:rsid w:val="009262F2"/>
    <w:rsid w:val="009268F6"/>
    <w:rsid w:val="00927161"/>
    <w:rsid w:val="009273F8"/>
    <w:rsid w:val="009274D4"/>
    <w:rsid w:val="0092794A"/>
    <w:rsid w:val="00927A63"/>
    <w:rsid w:val="00927ABA"/>
    <w:rsid w:val="00927BD7"/>
    <w:rsid w:val="009307B8"/>
    <w:rsid w:val="009307EC"/>
    <w:rsid w:val="00930BA1"/>
    <w:rsid w:val="00931462"/>
    <w:rsid w:val="0093169E"/>
    <w:rsid w:val="00931DEF"/>
    <w:rsid w:val="00934201"/>
    <w:rsid w:val="009345BE"/>
    <w:rsid w:val="00935460"/>
    <w:rsid w:val="009356AF"/>
    <w:rsid w:val="00935A02"/>
    <w:rsid w:val="009365F1"/>
    <w:rsid w:val="00936C78"/>
    <w:rsid w:val="009378B3"/>
    <w:rsid w:val="00940705"/>
    <w:rsid w:val="00940A53"/>
    <w:rsid w:val="0094164F"/>
    <w:rsid w:val="009418C8"/>
    <w:rsid w:val="009423FC"/>
    <w:rsid w:val="0094357C"/>
    <w:rsid w:val="00943648"/>
    <w:rsid w:val="0094424B"/>
    <w:rsid w:val="00944437"/>
    <w:rsid w:val="009459E6"/>
    <w:rsid w:val="00946CF4"/>
    <w:rsid w:val="00947C7A"/>
    <w:rsid w:val="009505C9"/>
    <w:rsid w:val="00950752"/>
    <w:rsid w:val="009507BF"/>
    <w:rsid w:val="009508FE"/>
    <w:rsid w:val="00952374"/>
    <w:rsid w:val="00952BFB"/>
    <w:rsid w:val="0095345E"/>
    <w:rsid w:val="00953B0C"/>
    <w:rsid w:val="00954225"/>
    <w:rsid w:val="00954F6A"/>
    <w:rsid w:val="009550A0"/>
    <w:rsid w:val="00955202"/>
    <w:rsid w:val="009556C5"/>
    <w:rsid w:val="00955A1B"/>
    <w:rsid w:val="009560AF"/>
    <w:rsid w:val="009566DC"/>
    <w:rsid w:val="00956A2E"/>
    <w:rsid w:val="00957163"/>
    <w:rsid w:val="00957953"/>
    <w:rsid w:val="00960317"/>
    <w:rsid w:val="009605A4"/>
    <w:rsid w:val="00960BE9"/>
    <w:rsid w:val="00961E29"/>
    <w:rsid w:val="00962378"/>
    <w:rsid w:val="009624D8"/>
    <w:rsid w:val="00962715"/>
    <w:rsid w:val="009643DF"/>
    <w:rsid w:val="00966320"/>
    <w:rsid w:val="00966424"/>
    <w:rsid w:val="00966875"/>
    <w:rsid w:val="0097177F"/>
    <w:rsid w:val="00973426"/>
    <w:rsid w:val="00974266"/>
    <w:rsid w:val="00974B75"/>
    <w:rsid w:val="0097679F"/>
    <w:rsid w:val="00976E08"/>
    <w:rsid w:val="00977A1B"/>
    <w:rsid w:val="009824DA"/>
    <w:rsid w:val="00982EDF"/>
    <w:rsid w:val="00984335"/>
    <w:rsid w:val="00984627"/>
    <w:rsid w:val="00984B0F"/>
    <w:rsid w:val="009863B4"/>
    <w:rsid w:val="00990BB4"/>
    <w:rsid w:val="00991434"/>
    <w:rsid w:val="00991D1F"/>
    <w:rsid w:val="00991EE1"/>
    <w:rsid w:val="0099626D"/>
    <w:rsid w:val="00997062"/>
    <w:rsid w:val="009A04B6"/>
    <w:rsid w:val="009A2BAE"/>
    <w:rsid w:val="009A3020"/>
    <w:rsid w:val="009A39A0"/>
    <w:rsid w:val="009A3C93"/>
    <w:rsid w:val="009A4499"/>
    <w:rsid w:val="009A751F"/>
    <w:rsid w:val="009A79EA"/>
    <w:rsid w:val="009B11D0"/>
    <w:rsid w:val="009B3AF9"/>
    <w:rsid w:val="009B5D1F"/>
    <w:rsid w:val="009B6586"/>
    <w:rsid w:val="009B6DCC"/>
    <w:rsid w:val="009B7D90"/>
    <w:rsid w:val="009B7F4C"/>
    <w:rsid w:val="009C28C9"/>
    <w:rsid w:val="009C2D44"/>
    <w:rsid w:val="009C2DE6"/>
    <w:rsid w:val="009C2ED5"/>
    <w:rsid w:val="009C31D6"/>
    <w:rsid w:val="009C3731"/>
    <w:rsid w:val="009C4119"/>
    <w:rsid w:val="009C4E16"/>
    <w:rsid w:val="009C4E56"/>
    <w:rsid w:val="009C5031"/>
    <w:rsid w:val="009C5CB7"/>
    <w:rsid w:val="009D05FB"/>
    <w:rsid w:val="009D4701"/>
    <w:rsid w:val="009D6BBF"/>
    <w:rsid w:val="009E10B4"/>
    <w:rsid w:val="009E1809"/>
    <w:rsid w:val="009E2948"/>
    <w:rsid w:val="009E406B"/>
    <w:rsid w:val="009E4275"/>
    <w:rsid w:val="009E4399"/>
    <w:rsid w:val="009E52C7"/>
    <w:rsid w:val="009E564B"/>
    <w:rsid w:val="009E577F"/>
    <w:rsid w:val="009E5B89"/>
    <w:rsid w:val="009E63DF"/>
    <w:rsid w:val="009E6420"/>
    <w:rsid w:val="009E6D01"/>
    <w:rsid w:val="009E6D0A"/>
    <w:rsid w:val="009E7835"/>
    <w:rsid w:val="009E7E48"/>
    <w:rsid w:val="009F0156"/>
    <w:rsid w:val="009F0B21"/>
    <w:rsid w:val="009F37A1"/>
    <w:rsid w:val="009F417A"/>
    <w:rsid w:val="009F44AC"/>
    <w:rsid w:val="009F4994"/>
    <w:rsid w:val="009F4D6A"/>
    <w:rsid w:val="009F53DF"/>
    <w:rsid w:val="009F53E5"/>
    <w:rsid w:val="009F6498"/>
    <w:rsid w:val="009F7501"/>
    <w:rsid w:val="009F7673"/>
    <w:rsid w:val="00A004D2"/>
    <w:rsid w:val="00A00747"/>
    <w:rsid w:val="00A01CD1"/>
    <w:rsid w:val="00A02A0D"/>
    <w:rsid w:val="00A03F30"/>
    <w:rsid w:val="00A06244"/>
    <w:rsid w:val="00A0676F"/>
    <w:rsid w:val="00A10439"/>
    <w:rsid w:val="00A1055A"/>
    <w:rsid w:val="00A10952"/>
    <w:rsid w:val="00A111D1"/>
    <w:rsid w:val="00A1146B"/>
    <w:rsid w:val="00A11567"/>
    <w:rsid w:val="00A119F6"/>
    <w:rsid w:val="00A12140"/>
    <w:rsid w:val="00A125F9"/>
    <w:rsid w:val="00A134F6"/>
    <w:rsid w:val="00A14667"/>
    <w:rsid w:val="00A15024"/>
    <w:rsid w:val="00A153E5"/>
    <w:rsid w:val="00A1572F"/>
    <w:rsid w:val="00A16141"/>
    <w:rsid w:val="00A17104"/>
    <w:rsid w:val="00A20789"/>
    <w:rsid w:val="00A228DE"/>
    <w:rsid w:val="00A22FAF"/>
    <w:rsid w:val="00A243B9"/>
    <w:rsid w:val="00A246C3"/>
    <w:rsid w:val="00A25731"/>
    <w:rsid w:val="00A25A6D"/>
    <w:rsid w:val="00A25F23"/>
    <w:rsid w:val="00A268B4"/>
    <w:rsid w:val="00A27B46"/>
    <w:rsid w:val="00A27E3A"/>
    <w:rsid w:val="00A30326"/>
    <w:rsid w:val="00A32B53"/>
    <w:rsid w:val="00A32CDE"/>
    <w:rsid w:val="00A338D8"/>
    <w:rsid w:val="00A33B00"/>
    <w:rsid w:val="00A35A55"/>
    <w:rsid w:val="00A3601A"/>
    <w:rsid w:val="00A36786"/>
    <w:rsid w:val="00A37B8A"/>
    <w:rsid w:val="00A400E7"/>
    <w:rsid w:val="00A40510"/>
    <w:rsid w:val="00A42041"/>
    <w:rsid w:val="00A42F67"/>
    <w:rsid w:val="00A435BC"/>
    <w:rsid w:val="00A451D9"/>
    <w:rsid w:val="00A45782"/>
    <w:rsid w:val="00A46783"/>
    <w:rsid w:val="00A47242"/>
    <w:rsid w:val="00A50C1B"/>
    <w:rsid w:val="00A51363"/>
    <w:rsid w:val="00A524FF"/>
    <w:rsid w:val="00A53310"/>
    <w:rsid w:val="00A53E29"/>
    <w:rsid w:val="00A540DF"/>
    <w:rsid w:val="00A54D9F"/>
    <w:rsid w:val="00A55A92"/>
    <w:rsid w:val="00A568B8"/>
    <w:rsid w:val="00A57857"/>
    <w:rsid w:val="00A57933"/>
    <w:rsid w:val="00A61C58"/>
    <w:rsid w:val="00A6218F"/>
    <w:rsid w:val="00A623ED"/>
    <w:rsid w:val="00A62F3D"/>
    <w:rsid w:val="00A64783"/>
    <w:rsid w:val="00A665A0"/>
    <w:rsid w:val="00A668DF"/>
    <w:rsid w:val="00A67455"/>
    <w:rsid w:val="00A674B7"/>
    <w:rsid w:val="00A679B7"/>
    <w:rsid w:val="00A67D5C"/>
    <w:rsid w:val="00A70B1F"/>
    <w:rsid w:val="00A70DA8"/>
    <w:rsid w:val="00A718B1"/>
    <w:rsid w:val="00A71A9C"/>
    <w:rsid w:val="00A7207E"/>
    <w:rsid w:val="00A728A9"/>
    <w:rsid w:val="00A746FB"/>
    <w:rsid w:val="00A80903"/>
    <w:rsid w:val="00A8149B"/>
    <w:rsid w:val="00A8278D"/>
    <w:rsid w:val="00A827B3"/>
    <w:rsid w:val="00A82B2C"/>
    <w:rsid w:val="00A82DC9"/>
    <w:rsid w:val="00A846C5"/>
    <w:rsid w:val="00A84C92"/>
    <w:rsid w:val="00A852F1"/>
    <w:rsid w:val="00A85BA7"/>
    <w:rsid w:val="00A86B85"/>
    <w:rsid w:val="00A90A58"/>
    <w:rsid w:val="00A917FD"/>
    <w:rsid w:val="00A919CE"/>
    <w:rsid w:val="00A9338C"/>
    <w:rsid w:val="00A93859"/>
    <w:rsid w:val="00A93A74"/>
    <w:rsid w:val="00A9400C"/>
    <w:rsid w:val="00A94D00"/>
    <w:rsid w:val="00A95B8E"/>
    <w:rsid w:val="00A95D17"/>
    <w:rsid w:val="00A96141"/>
    <w:rsid w:val="00A9652C"/>
    <w:rsid w:val="00A97154"/>
    <w:rsid w:val="00AA1038"/>
    <w:rsid w:val="00AA1316"/>
    <w:rsid w:val="00AA2A5A"/>
    <w:rsid w:val="00AA2E17"/>
    <w:rsid w:val="00AA3518"/>
    <w:rsid w:val="00AA3813"/>
    <w:rsid w:val="00AA5E4E"/>
    <w:rsid w:val="00AA6F92"/>
    <w:rsid w:val="00AB0969"/>
    <w:rsid w:val="00AB4DD1"/>
    <w:rsid w:val="00AB5207"/>
    <w:rsid w:val="00AB5429"/>
    <w:rsid w:val="00AB66FE"/>
    <w:rsid w:val="00AB6934"/>
    <w:rsid w:val="00AB761B"/>
    <w:rsid w:val="00AC05FC"/>
    <w:rsid w:val="00AC08AB"/>
    <w:rsid w:val="00AC0927"/>
    <w:rsid w:val="00AC16C3"/>
    <w:rsid w:val="00AC2460"/>
    <w:rsid w:val="00AC3674"/>
    <w:rsid w:val="00AC3E6D"/>
    <w:rsid w:val="00AC649E"/>
    <w:rsid w:val="00AC7082"/>
    <w:rsid w:val="00AD135C"/>
    <w:rsid w:val="00AD1C4D"/>
    <w:rsid w:val="00AD240A"/>
    <w:rsid w:val="00AD3093"/>
    <w:rsid w:val="00AD40D5"/>
    <w:rsid w:val="00AD5BD5"/>
    <w:rsid w:val="00AD5BFB"/>
    <w:rsid w:val="00AD6578"/>
    <w:rsid w:val="00AD7E84"/>
    <w:rsid w:val="00AE1167"/>
    <w:rsid w:val="00AE1229"/>
    <w:rsid w:val="00AE1692"/>
    <w:rsid w:val="00AE1988"/>
    <w:rsid w:val="00AE20E2"/>
    <w:rsid w:val="00AE2523"/>
    <w:rsid w:val="00AE5417"/>
    <w:rsid w:val="00AE5723"/>
    <w:rsid w:val="00AF089C"/>
    <w:rsid w:val="00AF0C37"/>
    <w:rsid w:val="00AF1AB3"/>
    <w:rsid w:val="00AF1C08"/>
    <w:rsid w:val="00AF42DE"/>
    <w:rsid w:val="00AF42E0"/>
    <w:rsid w:val="00AF530B"/>
    <w:rsid w:val="00AF6618"/>
    <w:rsid w:val="00AF6F11"/>
    <w:rsid w:val="00B0173F"/>
    <w:rsid w:val="00B017B2"/>
    <w:rsid w:val="00B02501"/>
    <w:rsid w:val="00B02935"/>
    <w:rsid w:val="00B02E8F"/>
    <w:rsid w:val="00B04A3A"/>
    <w:rsid w:val="00B04D9C"/>
    <w:rsid w:val="00B05630"/>
    <w:rsid w:val="00B06887"/>
    <w:rsid w:val="00B079A0"/>
    <w:rsid w:val="00B10A4F"/>
    <w:rsid w:val="00B10F42"/>
    <w:rsid w:val="00B1133C"/>
    <w:rsid w:val="00B12BD7"/>
    <w:rsid w:val="00B13B75"/>
    <w:rsid w:val="00B144C8"/>
    <w:rsid w:val="00B15528"/>
    <w:rsid w:val="00B15C1C"/>
    <w:rsid w:val="00B15E39"/>
    <w:rsid w:val="00B167C7"/>
    <w:rsid w:val="00B20897"/>
    <w:rsid w:val="00B21255"/>
    <w:rsid w:val="00B21DB3"/>
    <w:rsid w:val="00B22EAE"/>
    <w:rsid w:val="00B237D9"/>
    <w:rsid w:val="00B23C45"/>
    <w:rsid w:val="00B23F85"/>
    <w:rsid w:val="00B2458B"/>
    <w:rsid w:val="00B24601"/>
    <w:rsid w:val="00B25C98"/>
    <w:rsid w:val="00B26F77"/>
    <w:rsid w:val="00B27C8B"/>
    <w:rsid w:val="00B302B2"/>
    <w:rsid w:val="00B30DBE"/>
    <w:rsid w:val="00B310D1"/>
    <w:rsid w:val="00B31A7E"/>
    <w:rsid w:val="00B31B2D"/>
    <w:rsid w:val="00B31B4E"/>
    <w:rsid w:val="00B32CC7"/>
    <w:rsid w:val="00B332D0"/>
    <w:rsid w:val="00B3369F"/>
    <w:rsid w:val="00B34A5A"/>
    <w:rsid w:val="00B34F45"/>
    <w:rsid w:val="00B3561F"/>
    <w:rsid w:val="00B365EC"/>
    <w:rsid w:val="00B36677"/>
    <w:rsid w:val="00B36C50"/>
    <w:rsid w:val="00B36D8B"/>
    <w:rsid w:val="00B375CD"/>
    <w:rsid w:val="00B40349"/>
    <w:rsid w:val="00B40722"/>
    <w:rsid w:val="00B412C8"/>
    <w:rsid w:val="00B41747"/>
    <w:rsid w:val="00B418AF"/>
    <w:rsid w:val="00B4217C"/>
    <w:rsid w:val="00B42666"/>
    <w:rsid w:val="00B430F4"/>
    <w:rsid w:val="00B4491F"/>
    <w:rsid w:val="00B45AB3"/>
    <w:rsid w:val="00B466D5"/>
    <w:rsid w:val="00B4758C"/>
    <w:rsid w:val="00B475A4"/>
    <w:rsid w:val="00B475C6"/>
    <w:rsid w:val="00B47C46"/>
    <w:rsid w:val="00B47D2E"/>
    <w:rsid w:val="00B47E10"/>
    <w:rsid w:val="00B509A0"/>
    <w:rsid w:val="00B50C30"/>
    <w:rsid w:val="00B512F1"/>
    <w:rsid w:val="00B518D0"/>
    <w:rsid w:val="00B52326"/>
    <w:rsid w:val="00B52905"/>
    <w:rsid w:val="00B548AF"/>
    <w:rsid w:val="00B54C44"/>
    <w:rsid w:val="00B5557A"/>
    <w:rsid w:val="00B55BBD"/>
    <w:rsid w:val="00B55CD2"/>
    <w:rsid w:val="00B5699D"/>
    <w:rsid w:val="00B57036"/>
    <w:rsid w:val="00B60136"/>
    <w:rsid w:val="00B60818"/>
    <w:rsid w:val="00B609C1"/>
    <w:rsid w:val="00B611F9"/>
    <w:rsid w:val="00B6219D"/>
    <w:rsid w:val="00B63264"/>
    <w:rsid w:val="00B651BC"/>
    <w:rsid w:val="00B656FE"/>
    <w:rsid w:val="00B6716F"/>
    <w:rsid w:val="00B671F2"/>
    <w:rsid w:val="00B705C4"/>
    <w:rsid w:val="00B71951"/>
    <w:rsid w:val="00B72F1F"/>
    <w:rsid w:val="00B733FF"/>
    <w:rsid w:val="00B73912"/>
    <w:rsid w:val="00B74A83"/>
    <w:rsid w:val="00B75E4B"/>
    <w:rsid w:val="00B773AD"/>
    <w:rsid w:val="00B77B13"/>
    <w:rsid w:val="00B81676"/>
    <w:rsid w:val="00B8355B"/>
    <w:rsid w:val="00B835E9"/>
    <w:rsid w:val="00B837AA"/>
    <w:rsid w:val="00B83B74"/>
    <w:rsid w:val="00B83D30"/>
    <w:rsid w:val="00B852D9"/>
    <w:rsid w:val="00B86B04"/>
    <w:rsid w:val="00B901BA"/>
    <w:rsid w:val="00B90BCA"/>
    <w:rsid w:val="00B9164C"/>
    <w:rsid w:val="00B91797"/>
    <w:rsid w:val="00B91A30"/>
    <w:rsid w:val="00B91E8D"/>
    <w:rsid w:val="00B92C89"/>
    <w:rsid w:val="00B935FA"/>
    <w:rsid w:val="00B937F1"/>
    <w:rsid w:val="00B9386C"/>
    <w:rsid w:val="00B945D7"/>
    <w:rsid w:val="00B94E6C"/>
    <w:rsid w:val="00B955E7"/>
    <w:rsid w:val="00B95635"/>
    <w:rsid w:val="00B96612"/>
    <w:rsid w:val="00B977BA"/>
    <w:rsid w:val="00B97F3E"/>
    <w:rsid w:val="00BA16D5"/>
    <w:rsid w:val="00BA19B3"/>
    <w:rsid w:val="00BA20B7"/>
    <w:rsid w:val="00BA3F90"/>
    <w:rsid w:val="00BA56F0"/>
    <w:rsid w:val="00BA7CE0"/>
    <w:rsid w:val="00BB1A10"/>
    <w:rsid w:val="00BB29CA"/>
    <w:rsid w:val="00BB35FD"/>
    <w:rsid w:val="00BB4606"/>
    <w:rsid w:val="00BB6590"/>
    <w:rsid w:val="00BC15C9"/>
    <w:rsid w:val="00BC1E76"/>
    <w:rsid w:val="00BC1EC0"/>
    <w:rsid w:val="00BC21EA"/>
    <w:rsid w:val="00BC313E"/>
    <w:rsid w:val="00BC48B8"/>
    <w:rsid w:val="00BC5F39"/>
    <w:rsid w:val="00BC68A7"/>
    <w:rsid w:val="00BC6B2E"/>
    <w:rsid w:val="00BC7DFA"/>
    <w:rsid w:val="00BD0C2F"/>
    <w:rsid w:val="00BD0D3C"/>
    <w:rsid w:val="00BD257A"/>
    <w:rsid w:val="00BD2689"/>
    <w:rsid w:val="00BD2CED"/>
    <w:rsid w:val="00BD5FAA"/>
    <w:rsid w:val="00BD6DD2"/>
    <w:rsid w:val="00BE01E7"/>
    <w:rsid w:val="00BE07E2"/>
    <w:rsid w:val="00BE1546"/>
    <w:rsid w:val="00BE1752"/>
    <w:rsid w:val="00BE296C"/>
    <w:rsid w:val="00BE2F04"/>
    <w:rsid w:val="00BE4B8A"/>
    <w:rsid w:val="00BE4EB8"/>
    <w:rsid w:val="00BE4F48"/>
    <w:rsid w:val="00BE52C2"/>
    <w:rsid w:val="00BE74AC"/>
    <w:rsid w:val="00BF0142"/>
    <w:rsid w:val="00BF0D51"/>
    <w:rsid w:val="00BF1BF9"/>
    <w:rsid w:val="00BF23BA"/>
    <w:rsid w:val="00BF357A"/>
    <w:rsid w:val="00C01C5A"/>
    <w:rsid w:val="00C02A89"/>
    <w:rsid w:val="00C04E08"/>
    <w:rsid w:val="00C0685A"/>
    <w:rsid w:val="00C10D18"/>
    <w:rsid w:val="00C11554"/>
    <w:rsid w:val="00C11685"/>
    <w:rsid w:val="00C12142"/>
    <w:rsid w:val="00C122F5"/>
    <w:rsid w:val="00C13A36"/>
    <w:rsid w:val="00C13DDF"/>
    <w:rsid w:val="00C1590E"/>
    <w:rsid w:val="00C15E19"/>
    <w:rsid w:val="00C16981"/>
    <w:rsid w:val="00C16D18"/>
    <w:rsid w:val="00C176C7"/>
    <w:rsid w:val="00C20190"/>
    <w:rsid w:val="00C218FD"/>
    <w:rsid w:val="00C221DE"/>
    <w:rsid w:val="00C23A74"/>
    <w:rsid w:val="00C23D2F"/>
    <w:rsid w:val="00C24124"/>
    <w:rsid w:val="00C25A55"/>
    <w:rsid w:val="00C26256"/>
    <w:rsid w:val="00C26F0B"/>
    <w:rsid w:val="00C26FD0"/>
    <w:rsid w:val="00C30464"/>
    <w:rsid w:val="00C305D4"/>
    <w:rsid w:val="00C30771"/>
    <w:rsid w:val="00C309C7"/>
    <w:rsid w:val="00C311BF"/>
    <w:rsid w:val="00C33453"/>
    <w:rsid w:val="00C35DBB"/>
    <w:rsid w:val="00C35E71"/>
    <w:rsid w:val="00C36025"/>
    <w:rsid w:val="00C403FD"/>
    <w:rsid w:val="00C405F8"/>
    <w:rsid w:val="00C420C7"/>
    <w:rsid w:val="00C443BD"/>
    <w:rsid w:val="00C451C5"/>
    <w:rsid w:val="00C461E2"/>
    <w:rsid w:val="00C4653D"/>
    <w:rsid w:val="00C46702"/>
    <w:rsid w:val="00C510E4"/>
    <w:rsid w:val="00C51F41"/>
    <w:rsid w:val="00C51FA3"/>
    <w:rsid w:val="00C5584E"/>
    <w:rsid w:val="00C56F18"/>
    <w:rsid w:val="00C57733"/>
    <w:rsid w:val="00C57B3B"/>
    <w:rsid w:val="00C57FCC"/>
    <w:rsid w:val="00C6075C"/>
    <w:rsid w:val="00C61AFE"/>
    <w:rsid w:val="00C64A50"/>
    <w:rsid w:val="00C65EF5"/>
    <w:rsid w:val="00C67716"/>
    <w:rsid w:val="00C70360"/>
    <w:rsid w:val="00C70533"/>
    <w:rsid w:val="00C70BAB"/>
    <w:rsid w:val="00C70FE5"/>
    <w:rsid w:val="00C756E2"/>
    <w:rsid w:val="00C77895"/>
    <w:rsid w:val="00C828F5"/>
    <w:rsid w:val="00C83389"/>
    <w:rsid w:val="00C844CA"/>
    <w:rsid w:val="00C87AA6"/>
    <w:rsid w:val="00C90617"/>
    <w:rsid w:val="00C9146A"/>
    <w:rsid w:val="00C9161D"/>
    <w:rsid w:val="00C91742"/>
    <w:rsid w:val="00C918FC"/>
    <w:rsid w:val="00CA0C1D"/>
    <w:rsid w:val="00CA0F76"/>
    <w:rsid w:val="00CA113C"/>
    <w:rsid w:val="00CA214F"/>
    <w:rsid w:val="00CA26BC"/>
    <w:rsid w:val="00CA338F"/>
    <w:rsid w:val="00CA3DF6"/>
    <w:rsid w:val="00CA4F0D"/>
    <w:rsid w:val="00CA59D6"/>
    <w:rsid w:val="00CA7C00"/>
    <w:rsid w:val="00CB044D"/>
    <w:rsid w:val="00CB088B"/>
    <w:rsid w:val="00CB0C31"/>
    <w:rsid w:val="00CB2866"/>
    <w:rsid w:val="00CB31D2"/>
    <w:rsid w:val="00CB3FC1"/>
    <w:rsid w:val="00CB49ED"/>
    <w:rsid w:val="00CB4A0B"/>
    <w:rsid w:val="00CB4D9F"/>
    <w:rsid w:val="00CB57EC"/>
    <w:rsid w:val="00CB57EE"/>
    <w:rsid w:val="00CB6BDB"/>
    <w:rsid w:val="00CB6C8C"/>
    <w:rsid w:val="00CB75FE"/>
    <w:rsid w:val="00CC1BAB"/>
    <w:rsid w:val="00CC2A0A"/>
    <w:rsid w:val="00CC3D18"/>
    <w:rsid w:val="00CC55E8"/>
    <w:rsid w:val="00CC6DB7"/>
    <w:rsid w:val="00CC6F7F"/>
    <w:rsid w:val="00CC7954"/>
    <w:rsid w:val="00CC7976"/>
    <w:rsid w:val="00CD0B4C"/>
    <w:rsid w:val="00CD2ACB"/>
    <w:rsid w:val="00CD315D"/>
    <w:rsid w:val="00CD3BA0"/>
    <w:rsid w:val="00CD4C79"/>
    <w:rsid w:val="00CD6253"/>
    <w:rsid w:val="00CD6401"/>
    <w:rsid w:val="00CD7507"/>
    <w:rsid w:val="00CD78E5"/>
    <w:rsid w:val="00CE0FF2"/>
    <w:rsid w:val="00CE1D10"/>
    <w:rsid w:val="00CE2D46"/>
    <w:rsid w:val="00CE5B41"/>
    <w:rsid w:val="00CE6777"/>
    <w:rsid w:val="00CE709C"/>
    <w:rsid w:val="00CE743A"/>
    <w:rsid w:val="00CE75B4"/>
    <w:rsid w:val="00CF0E2B"/>
    <w:rsid w:val="00CF1848"/>
    <w:rsid w:val="00CF3189"/>
    <w:rsid w:val="00CF35BD"/>
    <w:rsid w:val="00CF4832"/>
    <w:rsid w:val="00CF6111"/>
    <w:rsid w:val="00CF68CF"/>
    <w:rsid w:val="00CF6EB8"/>
    <w:rsid w:val="00CF7477"/>
    <w:rsid w:val="00CF7A08"/>
    <w:rsid w:val="00D000BD"/>
    <w:rsid w:val="00D00233"/>
    <w:rsid w:val="00D00C00"/>
    <w:rsid w:val="00D01A93"/>
    <w:rsid w:val="00D02740"/>
    <w:rsid w:val="00D02CE8"/>
    <w:rsid w:val="00D03489"/>
    <w:rsid w:val="00D060EB"/>
    <w:rsid w:val="00D0787B"/>
    <w:rsid w:val="00D1007A"/>
    <w:rsid w:val="00D11983"/>
    <w:rsid w:val="00D11C04"/>
    <w:rsid w:val="00D12044"/>
    <w:rsid w:val="00D126A8"/>
    <w:rsid w:val="00D12B0F"/>
    <w:rsid w:val="00D1388B"/>
    <w:rsid w:val="00D14726"/>
    <w:rsid w:val="00D1540D"/>
    <w:rsid w:val="00D164F9"/>
    <w:rsid w:val="00D16769"/>
    <w:rsid w:val="00D170D9"/>
    <w:rsid w:val="00D176EA"/>
    <w:rsid w:val="00D17E97"/>
    <w:rsid w:val="00D221B2"/>
    <w:rsid w:val="00D222BD"/>
    <w:rsid w:val="00D22DB2"/>
    <w:rsid w:val="00D2300E"/>
    <w:rsid w:val="00D24CC2"/>
    <w:rsid w:val="00D26195"/>
    <w:rsid w:val="00D300AB"/>
    <w:rsid w:val="00D308C0"/>
    <w:rsid w:val="00D30A1D"/>
    <w:rsid w:val="00D31546"/>
    <w:rsid w:val="00D31FF6"/>
    <w:rsid w:val="00D3381E"/>
    <w:rsid w:val="00D33EFC"/>
    <w:rsid w:val="00D3494F"/>
    <w:rsid w:val="00D34ADF"/>
    <w:rsid w:val="00D35C72"/>
    <w:rsid w:val="00D35E2B"/>
    <w:rsid w:val="00D36A00"/>
    <w:rsid w:val="00D37195"/>
    <w:rsid w:val="00D37614"/>
    <w:rsid w:val="00D37EFC"/>
    <w:rsid w:val="00D40DBC"/>
    <w:rsid w:val="00D4123B"/>
    <w:rsid w:val="00D4172E"/>
    <w:rsid w:val="00D41BE9"/>
    <w:rsid w:val="00D4256C"/>
    <w:rsid w:val="00D42845"/>
    <w:rsid w:val="00D4379C"/>
    <w:rsid w:val="00D438C4"/>
    <w:rsid w:val="00D44997"/>
    <w:rsid w:val="00D45288"/>
    <w:rsid w:val="00D46093"/>
    <w:rsid w:val="00D4692B"/>
    <w:rsid w:val="00D5286D"/>
    <w:rsid w:val="00D53724"/>
    <w:rsid w:val="00D5496A"/>
    <w:rsid w:val="00D54DFB"/>
    <w:rsid w:val="00D5522A"/>
    <w:rsid w:val="00D55609"/>
    <w:rsid w:val="00D600E1"/>
    <w:rsid w:val="00D61C85"/>
    <w:rsid w:val="00D6396A"/>
    <w:rsid w:val="00D63DBE"/>
    <w:rsid w:val="00D63EA2"/>
    <w:rsid w:val="00D644F4"/>
    <w:rsid w:val="00D64973"/>
    <w:rsid w:val="00D64E3A"/>
    <w:rsid w:val="00D664D8"/>
    <w:rsid w:val="00D70FF7"/>
    <w:rsid w:val="00D7160B"/>
    <w:rsid w:val="00D7233C"/>
    <w:rsid w:val="00D731D1"/>
    <w:rsid w:val="00D73D81"/>
    <w:rsid w:val="00D758A3"/>
    <w:rsid w:val="00D7593A"/>
    <w:rsid w:val="00D75CA6"/>
    <w:rsid w:val="00D761B2"/>
    <w:rsid w:val="00D7648F"/>
    <w:rsid w:val="00D7690A"/>
    <w:rsid w:val="00D76A18"/>
    <w:rsid w:val="00D806DC"/>
    <w:rsid w:val="00D80849"/>
    <w:rsid w:val="00D8088C"/>
    <w:rsid w:val="00D81A7A"/>
    <w:rsid w:val="00D8297A"/>
    <w:rsid w:val="00D82E8F"/>
    <w:rsid w:val="00D84E95"/>
    <w:rsid w:val="00D84ECA"/>
    <w:rsid w:val="00D85A5B"/>
    <w:rsid w:val="00D85D33"/>
    <w:rsid w:val="00D85D7A"/>
    <w:rsid w:val="00D867DE"/>
    <w:rsid w:val="00D8704D"/>
    <w:rsid w:val="00D87472"/>
    <w:rsid w:val="00D875A0"/>
    <w:rsid w:val="00D9127B"/>
    <w:rsid w:val="00D92EE3"/>
    <w:rsid w:val="00D93698"/>
    <w:rsid w:val="00D93B1C"/>
    <w:rsid w:val="00D94D61"/>
    <w:rsid w:val="00D96D69"/>
    <w:rsid w:val="00D97129"/>
    <w:rsid w:val="00D976E0"/>
    <w:rsid w:val="00D97FA5"/>
    <w:rsid w:val="00D97FF4"/>
    <w:rsid w:val="00DA0A84"/>
    <w:rsid w:val="00DA2C61"/>
    <w:rsid w:val="00DA2CFE"/>
    <w:rsid w:val="00DA361D"/>
    <w:rsid w:val="00DA4A5A"/>
    <w:rsid w:val="00DA52BC"/>
    <w:rsid w:val="00DA5C41"/>
    <w:rsid w:val="00DA7B5F"/>
    <w:rsid w:val="00DB4236"/>
    <w:rsid w:val="00DB4F59"/>
    <w:rsid w:val="00DB50F1"/>
    <w:rsid w:val="00DB5E0F"/>
    <w:rsid w:val="00DB6835"/>
    <w:rsid w:val="00DC1B9D"/>
    <w:rsid w:val="00DC3877"/>
    <w:rsid w:val="00DC4130"/>
    <w:rsid w:val="00DC44BC"/>
    <w:rsid w:val="00DC4E9A"/>
    <w:rsid w:val="00DC7BAF"/>
    <w:rsid w:val="00DD118C"/>
    <w:rsid w:val="00DD12FC"/>
    <w:rsid w:val="00DD1B99"/>
    <w:rsid w:val="00DD1E3D"/>
    <w:rsid w:val="00DD346D"/>
    <w:rsid w:val="00DD3E07"/>
    <w:rsid w:val="00DD5233"/>
    <w:rsid w:val="00DD54D8"/>
    <w:rsid w:val="00DD7719"/>
    <w:rsid w:val="00DD7DDA"/>
    <w:rsid w:val="00DE1683"/>
    <w:rsid w:val="00DE3848"/>
    <w:rsid w:val="00DE491C"/>
    <w:rsid w:val="00DE6274"/>
    <w:rsid w:val="00DE6963"/>
    <w:rsid w:val="00DE765C"/>
    <w:rsid w:val="00DF1B20"/>
    <w:rsid w:val="00DF23D3"/>
    <w:rsid w:val="00DF3026"/>
    <w:rsid w:val="00DF3F67"/>
    <w:rsid w:val="00DF576D"/>
    <w:rsid w:val="00DF68E2"/>
    <w:rsid w:val="00DF75FD"/>
    <w:rsid w:val="00DF7745"/>
    <w:rsid w:val="00DF7D60"/>
    <w:rsid w:val="00E00B9D"/>
    <w:rsid w:val="00E01A58"/>
    <w:rsid w:val="00E01DA7"/>
    <w:rsid w:val="00E06922"/>
    <w:rsid w:val="00E06AD7"/>
    <w:rsid w:val="00E07C18"/>
    <w:rsid w:val="00E10BF6"/>
    <w:rsid w:val="00E11BCF"/>
    <w:rsid w:val="00E13AD9"/>
    <w:rsid w:val="00E13DCC"/>
    <w:rsid w:val="00E13F27"/>
    <w:rsid w:val="00E144B7"/>
    <w:rsid w:val="00E14999"/>
    <w:rsid w:val="00E14BDF"/>
    <w:rsid w:val="00E155D1"/>
    <w:rsid w:val="00E158FD"/>
    <w:rsid w:val="00E163AC"/>
    <w:rsid w:val="00E20526"/>
    <w:rsid w:val="00E20A02"/>
    <w:rsid w:val="00E21E35"/>
    <w:rsid w:val="00E223AE"/>
    <w:rsid w:val="00E22FD3"/>
    <w:rsid w:val="00E2326A"/>
    <w:rsid w:val="00E2592C"/>
    <w:rsid w:val="00E2622E"/>
    <w:rsid w:val="00E27DD7"/>
    <w:rsid w:val="00E301C1"/>
    <w:rsid w:val="00E3055A"/>
    <w:rsid w:val="00E32129"/>
    <w:rsid w:val="00E32B08"/>
    <w:rsid w:val="00E32FBB"/>
    <w:rsid w:val="00E3492E"/>
    <w:rsid w:val="00E349D9"/>
    <w:rsid w:val="00E34C07"/>
    <w:rsid w:val="00E36972"/>
    <w:rsid w:val="00E36FB6"/>
    <w:rsid w:val="00E37AA4"/>
    <w:rsid w:val="00E40359"/>
    <w:rsid w:val="00E407B0"/>
    <w:rsid w:val="00E40BAD"/>
    <w:rsid w:val="00E40F1B"/>
    <w:rsid w:val="00E40F88"/>
    <w:rsid w:val="00E41526"/>
    <w:rsid w:val="00E4294B"/>
    <w:rsid w:val="00E453F8"/>
    <w:rsid w:val="00E478DB"/>
    <w:rsid w:val="00E50145"/>
    <w:rsid w:val="00E50210"/>
    <w:rsid w:val="00E50732"/>
    <w:rsid w:val="00E50823"/>
    <w:rsid w:val="00E51A6F"/>
    <w:rsid w:val="00E51BA5"/>
    <w:rsid w:val="00E53284"/>
    <w:rsid w:val="00E53A6B"/>
    <w:rsid w:val="00E54096"/>
    <w:rsid w:val="00E541A3"/>
    <w:rsid w:val="00E54289"/>
    <w:rsid w:val="00E546C9"/>
    <w:rsid w:val="00E5537B"/>
    <w:rsid w:val="00E55843"/>
    <w:rsid w:val="00E56448"/>
    <w:rsid w:val="00E5657F"/>
    <w:rsid w:val="00E56761"/>
    <w:rsid w:val="00E571BC"/>
    <w:rsid w:val="00E57E0D"/>
    <w:rsid w:val="00E60302"/>
    <w:rsid w:val="00E6299C"/>
    <w:rsid w:val="00E62CF8"/>
    <w:rsid w:val="00E63193"/>
    <w:rsid w:val="00E64F73"/>
    <w:rsid w:val="00E6511E"/>
    <w:rsid w:val="00E66235"/>
    <w:rsid w:val="00E67A32"/>
    <w:rsid w:val="00E67D2F"/>
    <w:rsid w:val="00E7087D"/>
    <w:rsid w:val="00E71B29"/>
    <w:rsid w:val="00E72CFE"/>
    <w:rsid w:val="00E74557"/>
    <w:rsid w:val="00E7460F"/>
    <w:rsid w:val="00E7494B"/>
    <w:rsid w:val="00E74B92"/>
    <w:rsid w:val="00E7612F"/>
    <w:rsid w:val="00E762EF"/>
    <w:rsid w:val="00E769AD"/>
    <w:rsid w:val="00E76FA2"/>
    <w:rsid w:val="00E77431"/>
    <w:rsid w:val="00E7773B"/>
    <w:rsid w:val="00E8029F"/>
    <w:rsid w:val="00E807BA"/>
    <w:rsid w:val="00E808A1"/>
    <w:rsid w:val="00E817D0"/>
    <w:rsid w:val="00E81E26"/>
    <w:rsid w:val="00E82BEE"/>
    <w:rsid w:val="00E8314B"/>
    <w:rsid w:val="00E83538"/>
    <w:rsid w:val="00E83C24"/>
    <w:rsid w:val="00E84E73"/>
    <w:rsid w:val="00E8514B"/>
    <w:rsid w:val="00E85619"/>
    <w:rsid w:val="00E858F0"/>
    <w:rsid w:val="00E90201"/>
    <w:rsid w:val="00E90250"/>
    <w:rsid w:val="00E90F55"/>
    <w:rsid w:val="00E9318D"/>
    <w:rsid w:val="00E93F3E"/>
    <w:rsid w:val="00E941F1"/>
    <w:rsid w:val="00E957BD"/>
    <w:rsid w:val="00E9584A"/>
    <w:rsid w:val="00E95AAD"/>
    <w:rsid w:val="00E95B26"/>
    <w:rsid w:val="00E95E81"/>
    <w:rsid w:val="00E961B9"/>
    <w:rsid w:val="00E961F4"/>
    <w:rsid w:val="00E9659C"/>
    <w:rsid w:val="00EA0963"/>
    <w:rsid w:val="00EA125C"/>
    <w:rsid w:val="00EA1A2A"/>
    <w:rsid w:val="00EA1DB6"/>
    <w:rsid w:val="00EA24E0"/>
    <w:rsid w:val="00EA7115"/>
    <w:rsid w:val="00EA7E0B"/>
    <w:rsid w:val="00EB1872"/>
    <w:rsid w:val="00EB42B8"/>
    <w:rsid w:val="00EB685D"/>
    <w:rsid w:val="00EB70AD"/>
    <w:rsid w:val="00EB7307"/>
    <w:rsid w:val="00EB77D3"/>
    <w:rsid w:val="00EB7C7A"/>
    <w:rsid w:val="00EB7CA3"/>
    <w:rsid w:val="00EC092E"/>
    <w:rsid w:val="00EC15A5"/>
    <w:rsid w:val="00EC43FC"/>
    <w:rsid w:val="00EC5900"/>
    <w:rsid w:val="00EC613F"/>
    <w:rsid w:val="00EC66A2"/>
    <w:rsid w:val="00EC6B19"/>
    <w:rsid w:val="00EC78A5"/>
    <w:rsid w:val="00ED0D89"/>
    <w:rsid w:val="00ED0DA9"/>
    <w:rsid w:val="00ED0E15"/>
    <w:rsid w:val="00ED0FE8"/>
    <w:rsid w:val="00ED1E79"/>
    <w:rsid w:val="00ED2A65"/>
    <w:rsid w:val="00ED2E3A"/>
    <w:rsid w:val="00ED3125"/>
    <w:rsid w:val="00ED39A5"/>
    <w:rsid w:val="00ED3B0F"/>
    <w:rsid w:val="00ED3EEE"/>
    <w:rsid w:val="00ED450E"/>
    <w:rsid w:val="00ED5AC0"/>
    <w:rsid w:val="00ED68DA"/>
    <w:rsid w:val="00ED7D5E"/>
    <w:rsid w:val="00EE17FC"/>
    <w:rsid w:val="00EE32AB"/>
    <w:rsid w:val="00EE3D10"/>
    <w:rsid w:val="00EE4D31"/>
    <w:rsid w:val="00EE5014"/>
    <w:rsid w:val="00EE6138"/>
    <w:rsid w:val="00EE661F"/>
    <w:rsid w:val="00EF29BB"/>
    <w:rsid w:val="00EF5614"/>
    <w:rsid w:val="00EF65C7"/>
    <w:rsid w:val="00EF688B"/>
    <w:rsid w:val="00EF77C0"/>
    <w:rsid w:val="00EF7A07"/>
    <w:rsid w:val="00F018DC"/>
    <w:rsid w:val="00F02294"/>
    <w:rsid w:val="00F026D9"/>
    <w:rsid w:val="00F038DF"/>
    <w:rsid w:val="00F03BDB"/>
    <w:rsid w:val="00F049C8"/>
    <w:rsid w:val="00F05805"/>
    <w:rsid w:val="00F05C96"/>
    <w:rsid w:val="00F062CF"/>
    <w:rsid w:val="00F063C2"/>
    <w:rsid w:val="00F06877"/>
    <w:rsid w:val="00F07E33"/>
    <w:rsid w:val="00F1022D"/>
    <w:rsid w:val="00F1097F"/>
    <w:rsid w:val="00F10B32"/>
    <w:rsid w:val="00F15923"/>
    <w:rsid w:val="00F16CBB"/>
    <w:rsid w:val="00F20AC7"/>
    <w:rsid w:val="00F21270"/>
    <w:rsid w:val="00F21E15"/>
    <w:rsid w:val="00F22471"/>
    <w:rsid w:val="00F22E2B"/>
    <w:rsid w:val="00F2376F"/>
    <w:rsid w:val="00F24C1F"/>
    <w:rsid w:val="00F24CB6"/>
    <w:rsid w:val="00F255A9"/>
    <w:rsid w:val="00F255AC"/>
    <w:rsid w:val="00F25A5A"/>
    <w:rsid w:val="00F26495"/>
    <w:rsid w:val="00F26E8E"/>
    <w:rsid w:val="00F27EE6"/>
    <w:rsid w:val="00F302B4"/>
    <w:rsid w:val="00F30575"/>
    <w:rsid w:val="00F31306"/>
    <w:rsid w:val="00F31729"/>
    <w:rsid w:val="00F32C61"/>
    <w:rsid w:val="00F3308E"/>
    <w:rsid w:val="00F35466"/>
    <w:rsid w:val="00F3759C"/>
    <w:rsid w:val="00F40EFB"/>
    <w:rsid w:val="00F41571"/>
    <w:rsid w:val="00F41582"/>
    <w:rsid w:val="00F41712"/>
    <w:rsid w:val="00F41A83"/>
    <w:rsid w:val="00F43A30"/>
    <w:rsid w:val="00F445F1"/>
    <w:rsid w:val="00F46E4C"/>
    <w:rsid w:val="00F47A8B"/>
    <w:rsid w:val="00F50943"/>
    <w:rsid w:val="00F51B38"/>
    <w:rsid w:val="00F53193"/>
    <w:rsid w:val="00F5357E"/>
    <w:rsid w:val="00F53841"/>
    <w:rsid w:val="00F540C3"/>
    <w:rsid w:val="00F54958"/>
    <w:rsid w:val="00F568D0"/>
    <w:rsid w:val="00F57204"/>
    <w:rsid w:val="00F57320"/>
    <w:rsid w:val="00F57540"/>
    <w:rsid w:val="00F618D7"/>
    <w:rsid w:val="00F635D4"/>
    <w:rsid w:val="00F64FFC"/>
    <w:rsid w:val="00F650CC"/>
    <w:rsid w:val="00F6586C"/>
    <w:rsid w:val="00F65C5C"/>
    <w:rsid w:val="00F67241"/>
    <w:rsid w:val="00F70353"/>
    <w:rsid w:val="00F704AB"/>
    <w:rsid w:val="00F70E60"/>
    <w:rsid w:val="00F711EE"/>
    <w:rsid w:val="00F736D2"/>
    <w:rsid w:val="00F75A3F"/>
    <w:rsid w:val="00F772E4"/>
    <w:rsid w:val="00F77EDD"/>
    <w:rsid w:val="00F80334"/>
    <w:rsid w:val="00F80789"/>
    <w:rsid w:val="00F818DD"/>
    <w:rsid w:val="00F81F72"/>
    <w:rsid w:val="00F82A19"/>
    <w:rsid w:val="00F8351C"/>
    <w:rsid w:val="00F8486E"/>
    <w:rsid w:val="00F8734D"/>
    <w:rsid w:val="00F87724"/>
    <w:rsid w:val="00F9038B"/>
    <w:rsid w:val="00F91ACC"/>
    <w:rsid w:val="00F93A45"/>
    <w:rsid w:val="00F94774"/>
    <w:rsid w:val="00F948B5"/>
    <w:rsid w:val="00F95DA5"/>
    <w:rsid w:val="00F96408"/>
    <w:rsid w:val="00F973BD"/>
    <w:rsid w:val="00F9777F"/>
    <w:rsid w:val="00F97E8D"/>
    <w:rsid w:val="00FA2E9B"/>
    <w:rsid w:val="00FA5ECB"/>
    <w:rsid w:val="00FA663B"/>
    <w:rsid w:val="00FA7481"/>
    <w:rsid w:val="00FA7647"/>
    <w:rsid w:val="00FA7EC9"/>
    <w:rsid w:val="00FA7F0C"/>
    <w:rsid w:val="00FB04FB"/>
    <w:rsid w:val="00FB1101"/>
    <w:rsid w:val="00FB1F30"/>
    <w:rsid w:val="00FB1F4B"/>
    <w:rsid w:val="00FB2A9B"/>
    <w:rsid w:val="00FB3E3A"/>
    <w:rsid w:val="00FB4CDE"/>
    <w:rsid w:val="00FB52A2"/>
    <w:rsid w:val="00FB59B9"/>
    <w:rsid w:val="00FB633B"/>
    <w:rsid w:val="00FB7A5D"/>
    <w:rsid w:val="00FB7F9F"/>
    <w:rsid w:val="00FC0517"/>
    <w:rsid w:val="00FC142E"/>
    <w:rsid w:val="00FC1F9A"/>
    <w:rsid w:val="00FC22A2"/>
    <w:rsid w:val="00FC3291"/>
    <w:rsid w:val="00FC53DB"/>
    <w:rsid w:val="00FC5D94"/>
    <w:rsid w:val="00FC6A57"/>
    <w:rsid w:val="00FC6FC3"/>
    <w:rsid w:val="00FD0F7D"/>
    <w:rsid w:val="00FD166C"/>
    <w:rsid w:val="00FD1D77"/>
    <w:rsid w:val="00FD1DBA"/>
    <w:rsid w:val="00FD27E8"/>
    <w:rsid w:val="00FD2EE8"/>
    <w:rsid w:val="00FD34A7"/>
    <w:rsid w:val="00FD3529"/>
    <w:rsid w:val="00FD3AF3"/>
    <w:rsid w:val="00FD3EF4"/>
    <w:rsid w:val="00FD5399"/>
    <w:rsid w:val="00FD5E47"/>
    <w:rsid w:val="00FD62B0"/>
    <w:rsid w:val="00FD6F12"/>
    <w:rsid w:val="00FD6F44"/>
    <w:rsid w:val="00FD7098"/>
    <w:rsid w:val="00FD784A"/>
    <w:rsid w:val="00FD7E1D"/>
    <w:rsid w:val="00FE0026"/>
    <w:rsid w:val="00FE11FF"/>
    <w:rsid w:val="00FE312D"/>
    <w:rsid w:val="00FE5102"/>
    <w:rsid w:val="00FE62F6"/>
    <w:rsid w:val="00FE6592"/>
    <w:rsid w:val="00FE6678"/>
    <w:rsid w:val="00FE7341"/>
    <w:rsid w:val="00FF30A4"/>
    <w:rsid w:val="00FF32D4"/>
    <w:rsid w:val="00FF519C"/>
    <w:rsid w:val="00FF5610"/>
    <w:rsid w:val="00FF6D5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124D52E7"/>
  <w15:docId w15:val="{08AA377F-4C86-4A6C-A11C-AF52001216C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11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11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11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11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11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12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0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11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5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13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Para10">
    <w:name w:val="Para 1"/>
    <w:basedOn w:val="Normal"/>
    <w:qFormat/>
    <w:rsid w:val="00A246C3"/>
    <w:pPr>
      <w:spacing w:before="120" w:after="120"/>
      <w:ind w:left="928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hyperlink" Target="https://www.cbd.int/decisions/cop/?m=cop-16" TargetMode="External"/><Relationship Id="rId26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21" Type="http://schemas.openxmlformats.org/officeDocument/2006/relationships/header" Target="header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hyperlink" Target="https://www.cbd.int/decisions/cop/?m=cop-15" TargetMode="External"/><Relationship Id="rId25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yperlink" Target="https://www.cbd.int/decisions/cop/?m=cop-16" TargetMode="External"/><Relationship Id="rId20" Type="http://schemas.openxmlformats.org/officeDocument/2006/relationships/hyperlink" Target="https://www.cbd.int/decisions/cop/?m=cop-16" TargetMode="Externa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oter" Target="footer2.xml"/><Relationship Id="rId5" Type="http://schemas.openxmlformats.org/officeDocument/2006/relationships/customXml" Target="../customXml/item5.xml"/><Relationship Id="rId15" Type="http://schemas.openxmlformats.org/officeDocument/2006/relationships/hyperlink" Target="https://www.cbd.int/decisions/cop/?m=cop-16" TargetMode="External"/><Relationship Id="rId23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hyperlink" Target="https://www.cbd.int/decisions/cop/?m=cop-15" TargetMode="Externa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openxmlformats.org/officeDocument/2006/relationships/header" Target="header2.xml"/><Relationship Id="rId27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5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FE92AC0636C4DCD8EACAEC18F161A4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9A658F-6B9A-4B14-A784-37F7CCD8A483}"/>
      </w:docPartPr>
      <w:docPartBody>
        <w:p w:rsidR="00245B24" w:rsidRDefault="00245B24">
          <w:pPr>
            <w:pStyle w:val="0FE92AC0636C4DCD8EACAEC18F161A45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2020803070505020304"/>
    <w:charset w:val="00"/>
    <w:family w:val="roman"/>
    <w:notTrueType/>
    <w:pitch w:val="default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A0276"/>
    <w:rsid w:val="00054F26"/>
    <w:rsid w:val="00067BBE"/>
    <w:rsid w:val="000A2821"/>
    <w:rsid w:val="000A2E83"/>
    <w:rsid w:val="000D21F6"/>
    <w:rsid w:val="00121354"/>
    <w:rsid w:val="00131B96"/>
    <w:rsid w:val="0014001E"/>
    <w:rsid w:val="00146DA5"/>
    <w:rsid w:val="00185C67"/>
    <w:rsid w:val="00192EB9"/>
    <w:rsid w:val="001B6874"/>
    <w:rsid w:val="001C7287"/>
    <w:rsid w:val="001D0200"/>
    <w:rsid w:val="00211653"/>
    <w:rsid w:val="00215B2B"/>
    <w:rsid w:val="002402F8"/>
    <w:rsid w:val="00245B24"/>
    <w:rsid w:val="002A3FAF"/>
    <w:rsid w:val="002A7B20"/>
    <w:rsid w:val="002D4886"/>
    <w:rsid w:val="002F76F6"/>
    <w:rsid w:val="003361C4"/>
    <w:rsid w:val="003725B4"/>
    <w:rsid w:val="00382A53"/>
    <w:rsid w:val="00427C2B"/>
    <w:rsid w:val="004352DB"/>
    <w:rsid w:val="004A1082"/>
    <w:rsid w:val="00501E92"/>
    <w:rsid w:val="00532174"/>
    <w:rsid w:val="00536834"/>
    <w:rsid w:val="00576EDE"/>
    <w:rsid w:val="005A306C"/>
    <w:rsid w:val="005B39AC"/>
    <w:rsid w:val="0061726A"/>
    <w:rsid w:val="00637C3C"/>
    <w:rsid w:val="00641B5D"/>
    <w:rsid w:val="00654AF8"/>
    <w:rsid w:val="006C26A9"/>
    <w:rsid w:val="006E557E"/>
    <w:rsid w:val="00713EAD"/>
    <w:rsid w:val="007417DB"/>
    <w:rsid w:val="007963DE"/>
    <w:rsid w:val="007A6D2B"/>
    <w:rsid w:val="007D345F"/>
    <w:rsid w:val="00801CA4"/>
    <w:rsid w:val="00801CC3"/>
    <w:rsid w:val="00802E2F"/>
    <w:rsid w:val="008626C1"/>
    <w:rsid w:val="00896E4F"/>
    <w:rsid w:val="008A0276"/>
    <w:rsid w:val="008A1AF3"/>
    <w:rsid w:val="008A4907"/>
    <w:rsid w:val="008A56A9"/>
    <w:rsid w:val="00921ECC"/>
    <w:rsid w:val="00966320"/>
    <w:rsid w:val="009D1EB8"/>
    <w:rsid w:val="009E5C02"/>
    <w:rsid w:val="009F6498"/>
    <w:rsid w:val="00A15518"/>
    <w:rsid w:val="00A3601A"/>
    <w:rsid w:val="00A71A9C"/>
    <w:rsid w:val="00A7207E"/>
    <w:rsid w:val="00B02501"/>
    <w:rsid w:val="00B21DB3"/>
    <w:rsid w:val="00B4217C"/>
    <w:rsid w:val="00B50F23"/>
    <w:rsid w:val="00B54C44"/>
    <w:rsid w:val="00B71951"/>
    <w:rsid w:val="00BB2994"/>
    <w:rsid w:val="00C06923"/>
    <w:rsid w:val="00C55556"/>
    <w:rsid w:val="00CA07FE"/>
    <w:rsid w:val="00CE1D10"/>
    <w:rsid w:val="00D03CBB"/>
    <w:rsid w:val="00D23751"/>
    <w:rsid w:val="00D41BE9"/>
    <w:rsid w:val="00D976E0"/>
    <w:rsid w:val="00D97FA5"/>
    <w:rsid w:val="00DC3877"/>
    <w:rsid w:val="00E571BC"/>
    <w:rsid w:val="00EB42CC"/>
    <w:rsid w:val="00EE661F"/>
    <w:rsid w:val="00EF7A96"/>
    <w:rsid w:val="00F03D72"/>
    <w:rsid w:val="00F20AC7"/>
    <w:rsid w:val="00F4120D"/>
    <w:rsid w:val="00F540C3"/>
    <w:rsid w:val="00FC2807"/>
    <w:rsid w:val="00FD3AF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0FE92AC0636C4DCD8EACAEC18F161A45">
    <w:name w:val="0FE92AC0636C4DCD8EACAEC18F161A4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91f8ace11fb69fdaf2c6ad3544dfa48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2090d878a5f7290b684f838b47639990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524580F4-0720-43BC-8AAC-8B459E6CD6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(5).dotm</Template>
  <TotalTime>4</TotalTime>
  <Pages>8</Pages>
  <Words>4312</Words>
  <Characters>26537</Characters>
  <Application>Microsoft Office Word</Application>
  <DocSecurity>0</DocSecurity>
  <Lines>221</Lines>
  <Paragraphs>61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Draft report of the dialogue</vt:lpstr>
    </vt:vector>
  </TitlesOfParts>
  <Company>SCBD</Company>
  <LinksUpToDate>false</LinksUpToDate>
  <CharactersWithSpaces>30788</CharactersWithSpaces>
  <SharedDoc>false</SharedDoc>
  <HLinks>
    <vt:vector size="96" baseType="variant">
      <vt:variant>
        <vt:i4>7209057</vt:i4>
      </vt:variant>
      <vt:variant>
        <vt:i4>42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39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36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33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30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27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24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21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18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12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9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6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of the regional dialogue for East and South Asia on biodiversity monitoring and reporting</dc:title>
  <dc:subject>CBD/NBSAP/OM/2025/4/2</dc:subject>
  <dc:creator>scbd</dc:creator>
  <cp:keywords>Convention on Biological Diversity</cp:keywords>
  <cp:lastModifiedBy>Veronique Lefebvre</cp:lastModifiedBy>
  <cp:revision>6</cp:revision>
  <cp:lastPrinted>2025-09-18T19:23:00Z</cp:lastPrinted>
  <dcterms:created xsi:type="dcterms:W3CDTF">2025-11-28T21:48:00Z</dcterms:created>
  <dcterms:modified xsi:type="dcterms:W3CDTF">2025-11-29T15:09:00Z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