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5" r:id="rId5"/>
    <p:sldMasterId id="2147483662" r:id="rId6"/>
    <p:sldMasterId id="2147483667" r:id="rId7"/>
    <p:sldMasterId id="2147483670" r:id="rId8"/>
    <p:sldMasterId id="2147483675" r:id="rId9"/>
  </p:sldMasterIdLst>
  <p:notesMasterIdLst>
    <p:notesMasterId r:id="rId22"/>
  </p:notesMasterIdLst>
  <p:handoutMasterIdLst>
    <p:handoutMasterId r:id="rId23"/>
  </p:handoutMasterIdLst>
  <p:sldIdLst>
    <p:sldId id="325" r:id="rId10"/>
    <p:sldId id="453" r:id="rId11"/>
    <p:sldId id="454" r:id="rId12"/>
    <p:sldId id="461" r:id="rId13"/>
    <p:sldId id="438" r:id="rId14"/>
    <p:sldId id="462" r:id="rId15"/>
    <p:sldId id="440" r:id="rId16"/>
    <p:sldId id="457" r:id="rId17"/>
    <p:sldId id="452" r:id="rId18"/>
    <p:sldId id="458" r:id="rId19"/>
    <p:sldId id="459" r:id="rId20"/>
    <p:sldId id="460" r:id="rId2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nai Pascual" initials="UP" lastIdx="2" clrIdx="0">
    <p:extLst>
      <p:ext uri="{19B8F6BF-5375-455C-9EA6-DF929625EA0E}">
        <p15:presenceInfo xmlns:p15="http://schemas.microsoft.com/office/powerpoint/2012/main" userId="S-1-5-21-1308740662-429972972-96501386-1169" providerId="AD"/>
      </p:ext>
    </p:extLst>
  </p:cmAuthor>
  <p:cmAuthor id="2" name="Hien Ngo" initials="HN" lastIdx="1" clrIdx="1">
    <p:extLst>
      <p:ext uri="{19B8F6BF-5375-455C-9EA6-DF929625EA0E}">
        <p15:presenceInfo xmlns:p15="http://schemas.microsoft.com/office/powerpoint/2012/main" userId="S::hien.ngo@ipbes.net::2fc4af59-2b40-408a-8c1b-15595698ab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10D"/>
    <a:srgbClr val="6E9528"/>
    <a:srgbClr val="676C5F"/>
    <a:srgbClr val="0080C0"/>
    <a:srgbClr val="C0D886"/>
    <a:srgbClr val="002E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345" autoAdjust="0"/>
  </p:normalViewPr>
  <p:slideViewPr>
    <p:cSldViewPr snapToGrid="0">
      <p:cViewPr varScale="1">
        <p:scale>
          <a:sx n="88" d="100"/>
          <a:sy n="88" d="100"/>
        </p:scale>
        <p:origin x="1458" y="84"/>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B7216C6-B373-ED49-AADC-1C7F379FD85C}" type="datetimeFigureOut">
              <a:rPr lang="en-US" smtClean="0"/>
              <a:pPr/>
              <a:t>12/15/2020</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98D2086-AACB-C84A-8DC2-525CE6F4D84C}"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894D622-718E-374D-AA29-5414E28CBE3B}" type="datetimeFigureOut">
              <a:rPr lang="en-US" smtClean="0"/>
              <a:pPr/>
              <a:t>12/15/2020</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A271FA1-3279-3F41-8EAD-F3423D1728D3}"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71FA1-3279-3F41-8EAD-F3423D1728D3}" type="slidenum">
              <a:rPr lang="en-US" smtClean="0"/>
              <a:pPr/>
              <a:t>1</a:t>
            </a:fld>
            <a:endParaRPr lang="en-US"/>
          </a:p>
        </p:txBody>
      </p:sp>
    </p:spTree>
    <p:extLst>
      <p:ext uri="{BB962C8B-B14F-4D97-AF65-F5344CB8AC3E}">
        <p14:creationId xmlns:p14="http://schemas.microsoft.com/office/powerpoint/2010/main" val="3762256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Pandemics and other emerging zoonoses cause widespread human suffering, and likely </a:t>
            </a:r>
            <a:r>
              <a:rPr lang="en-US" u="sng" dirty="0"/>
              <a:t>more than a trillion dollars in economic damages annually</a:t>
            </a:r>
            <a:r>
              <a:rPr lang="en-US" dirty="0"/>
              <a:t>. This is in addition to the zoonotic diseases that have emerged historically and create a continued burden on human health. Global strategies to prevent pandemics based on reducing the wildlife trade and land use change and increasing One Health surveillance are estimated to cost between $40 and 58 billion annually – two orders of magnitude less than the damages pandemics produce. This provides a strong economic incentive for transformative change to reduce the risk of pandemics.</a:t>
            </a:r>
          </a:p>
          <a:p>
            <a:endParaRPr lang="en-US" dirty="0"/>
          </a:p>
        </p:txBody>
      </p:sp>
      <p:sp>
        <p:nvSpPr>
          <p:cNvPr id="4" name="Slide Number Placeholder 3"/>
          <p:cNvSpPr>
            <a:spLocks noGrp="1"/>
          </p:cNvSpPr>
          <p:nvPr>
            <p:ph type="sldNum" sz="quarter" idx="5"/>
          </p:nvPr>
        </p:nvSpPr>
        <p:spPr/>
        <p:txBody>
          <a:bodyPr/>
          <a:lstStyle/>
          <a:p>
            <a:fld id="{CA271FA1-3279-3F41-8EAD-F3423D1728D3}" type="slidenum">
              <a:rPr lang="en-US" smtClean="0"/>
              <a:pPr/>
              <a:t>11</a:t>
            </a:fld>
            <a:endParaRPr lang="en-US"/>
          </a:p>
        </p:txBody>
      </p:sp>
    </p:spTree>
    <p:extLst>
      <p:ext uri="{BB962C8B-B14F-4D97-AF65-F5344CB8AC3E}">
        <p14:creationId xmlns:p14="http://schemas.microsoft.com/office/powerpoint/2010/main" val="3664761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75% of new and emerging diseases are zoonoses</a:t>
            </a:r>
          </a:p>
          <a:p>
            <a:endParaRPr lang="en-US" dirty="0"/>
          </a:p>
          <a:p>
            <a:r>
              <a:rPr lang="en-US" dirty="0"/>
              <a:t>While the viruses behind these major health threats come from animals … the cause of their spread is entirely human [next slide]</a:t>
            </a:r>
          </a:p>
        </p:txBody>
      </p:sp>
      <p:sp>
        <p:nvSpPr>
          <p:cNvPr id="4" name="Slide Number Placeholder 3"/>
          <p:cNvSpPr>
            <a:spLocks noGrp="1"/>
          </p:cNvSpPr>
          <p:nvPr>
            <p:ph type="sldNum" sz="quarter" idx="5"/>
          </p:nvPr>
        </p:nvSpPr>
        <p:spPr/>
        <p:txBody>
          <a:bodyPr/>
          <a:lstStyle/>
          <a:p>
            <a:fld id="{CA271FA1-3279-3F41-8EAD-F3423D1728D3}" type="slidenum">
              <a:rPr lang="en-US" smtClean="0"/>
              <a:pPr/>
              <a:t>3</a:t>
            </a:fld>
            <a:endParaRPr lang="en-US"/>
          </a:p>
        </p:txBody>
      </p:sp>
    </p:spTree>
    <p:extLst>
      <p:ext uri="{BB962C8B-B14F-4D97-AF65-F5344CB8AC3E}">
        <p14:creationId xmlns:p14="http://schemas.microsoft.com/office/powerpoint/2010/main" val="330239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Peter not sure if you want to swap out the middle bullet for climate change?</a:t>
            </a:r>
          </a:p>
          <a:p>
            <a:endParaRPr lang="en-US" dirty="0"/>
          </a:p>
        </p:txBody>
      </p:sp>
      <p:sp>
        <p:nvSpPr>
          <p:cNvPr id="4" name="Slide Number Placeholder 3"/>
          <p:cNvSpPr>
            <a:spLocks noGrp="1"/>
          </p:cNvSpPr>
          <p:nvPr>
            <p:ph type="sldNum" sz="quarter" idx="5"/>
          </p:nvPr>
        </p:nvSpPr>
        <p:spPr/>
        <p:txBody>
          <a:bodyPr/>
          <a:lstStyle/>
          <a:p>
            <a:fld id="{CA271FA1-3279-3F41-8EAD-F3423D1728D3}" type="slidenum">
              <a:rPr lang="en-US" smtClean="0"/>
              <a:pPr/>
              <a:t>4</a:t>
            </a:fld>
            <a:endParaRPr lang="en-US"/>
          </a:p>
        </p:txBody>
      </p:sp>
    </p:spTree>
    <p:extLst>
      <p:ext uri="{BB962C8B-B14F-4D97-AF65-F5344CB8AC3E}">
        <p14:creationId xmlns:p14="http://schemas.microsoft.com/office/powerpoint/2010/main" val="716940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new diseases emerge each year</a:t>
            </a:r>
          </a:p>
        </p:txBody>
      </p:sp>
      <p:sp>
        <p:nvSpPr>
          <p:cNvPr id="4" name="Slide Number Placeholder 3"/>
          <p:cNvSpPr>
            <a:spLocks noGrp="1"/>
          </p:cNvSpPr>
          <p:nvPr>
            <p:ph type="sldNum" sz="quarter" idx="5"/>
          </p:nvPr>
        </p:nvSpPr>
        <p:spPr/>
        <p:txBody>
          <a:bodyPr/>
          <a:lstStyle/>
          <a:p>
            <a:fld id="{CA271FA1-3279-3F41-8EAD-F3423D1728D3}" type="slidenum">
              <a:rPr lang="en-US" smtClean="0"/>
              <a:pPr/>
              <a:t>5</a:t>
            </a:fld>
            <a:endParaRPr lang="en-US"/>
          </a:p>
        </p:txBody>
      </p:sp>
    </p:spTree>
    <p:extLst>
      <p:ext uri="{BB962C8B-B14F-4D97-AF65-F5344CB8AC3E}">
        <p14:creationId xmlns:p14="http://schemas.microsoft.com/office/powerpoint/2010/main" val="1324975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Policy Options (from exec. summary):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Launching a high-level intergovernmental council on pandemic prevention to provide decision-makers with the best science and evidence on emerging diseases; predict high-risk areas; evaluate the economic impact of potential pandemics and to highlight research gaps. Such a council could also coordinate the design of a global monitoring framework.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Countries setting mutually-agreed goals or targets within the framework of an international accord or agreement – with clear benefits for people, animals and the environment.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Institutionalizing the ‘One Health’ approach in national governments to build pandemic preparedness, enhance pandemic prevention programs, and to investigate and control outbreaks across sectors.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Developing and incorporating pandemic and emerging disease risk health impact assessments in major development and land-use projects, while reforming financial aid  for land-use so that benefits and risks to biodiversity and health are recognized and explicitly targeted.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Ensuring that the economic cost of pandemics is factored into consumption, production, and government policies and budgets.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Enabling changes to reduce the types of consumption, globalized agricultural expansion and trade that have led to pandemics – this could include taxes or levies on meat consumption, livestock production and other forms of high pandemic-risk activities.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Reducing zoonotic disease risks in the international wildlife trade through a new intergovernmental ‘health and trade’ partnership; reducing or removing high disease-risk species in the wildlife trade; enhancing law enforcement in all aspects of the illegal wildlife trade and improving community education in disease hotspots about the health risks of wildlife trade.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Valuing Indigenous Peoples and local communities’ engagement and knowledge in pandemic prevention programs, achieving greater food security, and reducing consumption of wildlife.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Closing critical knowledge gaps such as those about key risk behaviors, the relative importance of illegal, unregulated, and the legal and regulated wildlife trade in disease risk, and improving understanding of the relationship between ecosystem degradation and restoration, landscape structure and the risk of disease emergence.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271FA1-3279-3F41-8EAD-F3423D1728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4199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71FA1-3279-3F41-8EAD-F3423D1728D3}" type="slidenum">
              <a:rPr lang="en-US" smtClean="0"/>
              <a:pPr/>
              <a:t>7</a:t>
            </a:fld>
            <a:endParaRPr lang="en-US"/>
          </a:p>
        </p:txBody>
      </p:sp>
    </p:spTree>
    <p:extLst>
      <p:ext uri="{BB962C8B-B14F-4D97-AF65-F5344CB8AC3E}">
        <p14:creationId xmlns:p14="http://schemas.microsoft.com/office/powerpoint/2010/main" val="1053666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as usual is to wait for an outbreak to start and then try to control it … but while we’re working to control COVID-19 all of this bad stuff has happened</a:t>
            </a:r>
          </a:p>
        </p:txBody>
      </p:sp>
      <p:sp>
        <p:nvSpPr>
          <p:cNvPr id="4" name="Slide Number Placeholder 3"/>
          <p:cNvSpPr>
            <a:spLocks noGrp="1"/>
          </p:cNvSpPr>
          <p:nvPr>
            <p:ph type="sldNum" sz="quarter" idx="5"/>
          </p:nvPr>
        </p:nvSpPr>
        <p:spPr/>
        <p:txBody>
          <a:bodyPr/>
          <a:lstStyle/>
          <a:p>
            <a:fld id="{CA271FA1-3279-3F41-8EAD-F3423D1728D3}" type="slidenum">
              <a:rPr lang="en-US" smtClean="0"/>
              <a:pPr/>
              <a:t>8</a:t>
            </a:fld>
            <a:endParaRPr lang="en-US"/>
          </a:p>
        </p:txBody>
      </p:sp>
    </p:spTree>
    <p:extLst>
      <p:ext uri="{BB962C8B-B14F-4D97-AF65-F5344CB8AC3E}">
        <p14:creationId xmlns:p14="http://schemas.microsoft.com/office/powerpoint/2010/main" val="3379357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of previous outbreaks and estimated cost of COVID-19</a:t>
            </a:r>
          </a:p>
        </p:txBody>
      </p:sp>
      <p:sp>
        <p:nvSpPr>
          <p:cNvPr id="4" name="Slide Number Placeholder 3"/>
          <p:cNvSpPr>
            <a:spLocks noGrp="1"/>
          </p:cNvSpPr>
          <p:nvPr>
            <p:ph type="sldNum" sz="quarter" idx="5"/>
          </p:nvPr>
        </p:nvSpPr>
        <p:spPr/>
        <p:txBody>
          <a:bodyPr/>
          <a:lstStyle/>
          <a:p>
            <a:fld id="{CA271FA1-3279-3F41-8EAD-F3423D1728D3}" type="slidenum">
              <a:rPr lang="en-US" smtClean="0"/>
              <a:pPr/>
              <a:t>9</a:t>
            </a:fld>
            <a:endParaRPr lang="en-US"/>
          </a:p>
        </p:txBody>
      </p:sp>
    </p:spTree>
    <p:extLst>
      <p:ext uri="{BB962C8B-B14F-4D97-AF65-F5344CB8AC3E}">
        <p14:creationId xmlns:p14="http://schemas.microsoft.com/office/powerpoint/2010/main" val="1716572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Pandemics and other emerging zoonoses cause widespread human suffering, and likely </a:t>
            </a:r>
            <a:r>
              <a:rPr lang="en-US" u="sng" dirty="0"/>
              <a:t>more than a trillion dollars in economic damages annually</a:t>
            </a:r>
            <a:r>
              <a:rPr lang="en-US" dirty="0"/>
              <a:t>. This is in addition to the zoonotic diseases that have emerged historically and create a continued burden on human health. Global strategies to prevent pandemics based on reducing the wildlife trade and land use change and increasing One Health surveillance are estimated to cost between $40 and 58 billion annually – two orders of magnitude less than the damages pandemics produce. This provides a strong economic incentive for transformative change to reduce the risk of pandemics.</a:t>
            </a:r>
          </a:p>
          <a:p>
            <a:endParaRPr lang="en-US" dirty="0"/>
          </a:p>
        </p:txBody>
      </p:sp>
      <p:sp>
        <p:nvSpPr>
          <p:cNvPr id="4" name="Slide Number Placeholder 3"/>
          <p:cNvSpPr>
            <a:spLocks noGrp="1"/>
          </p:cNvSpPr>
          <p:nvPr>
            <p:ph type="sldNum" sz="quarter" idx="5"/>
          </p:nvPr>
        </p:nvSpPr>
        <p:spPr/>
        <p:txBody>
          <a:bodyPr/>
          <a:lstStyle/>
          <a:p>
            <a:fld id="{CA271FA1-3279-3F41-8EAD-F3423D1728D3}" type="slidenum">
              <a:rPr lang="en-US" smtClean="0"/>
              <a:pPr/>
              <a:t>10</a:t>
            </a:fld>
            <a:endParaRPr lang="en-US"/>
          </a:p>
        </p:txBody>
      </p:sp>
    </p:spTree>
    <p:extLst>
      <p:ext uri="{BB962C8B-B14F-4D97-AF65-F5344CB8AC3E}">
        <p14:creationId xmlns:p14="http://schemas.microsoft.com/office/powerpoint/2010/main" val="25076727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a:prstGeom prst="rect">
            <a:avLst/>
          </a:prstGeom>
        </p:spPr>
        <p:txBody>
          <a:bodyPr vert="horz"/>
          <a:lstStyle>
            <a:lvl1pPr algn="l">
              <a:defRPr sz="2800" b="1" i="0" baseline="0">
                <a:solidFill>
                  <a:srgbClr val="41510D"/>
                </a:solidFill>
                <a:latin typeface="Arial"/>
                <a:cs typeface="Calibri (Headings)"/>
              </a:defRPr>
            </a:lvl1pPr>
          </a:lstStyle>
          <a:p>
            <a:r>
              <a:rPr lang="en-US"/>
              <a:t>Click to edit Master title style</a:t>
            </a:r>
          </a:p>
        </p:txBody>
      </p:sp>
      <p:sp>
        <p:nvSpPr>
          <p:cNvPr id="6" name="Rectangle 5"/>
          <p:cNvSpPr/>
          <p:nvPr userDrawn="1"/>
        </p:nvSpPr>
        <p:spPr>
          <a:xfrm>
            <a:off x="0" y="0"/>
            <a:ext cx="9144000" cy="540000"/>
          </a:xfrm>
          <a:prstGeom prst="rect">
            <a:avLst/>
          </a:prstGeom>
          <a:solidFill>
            <a:srgbClr val="415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2"/>
          </p:nvPr>
        </p:nvSpPr>
        <p:spPr>
          <a:xfrm>
            <a:off x="457200" y="2971800"/>
            <a:ext cx="7162800" cy="3384550"/>
          </a:xfrm>
          <a:prstGeom prst="rect">
            <a:avLst/>
          </a:prstGeom>
        </p:spPr>
        <p:txBody>
          <a:bodyPr vert="horz"/>
          <a:lstStyle>
            <a:lvl1pPr marL="0">
              <a:buFontTx/>
              <a:buNone/>
              <a:defRPr sz="1800" baseline="0">
                <a:solidFill>
                  <a:srgbClr val="676C5F"/>
                </a:solidFill>
                <a:latin typeface="Arial"/>
              </a:defRPr>
            </a:lvl1pPr>
            <a:lvl2pPr marL="0">
              <a:buFontTx/>
              <a:buNone/>
              <a:defRPr sz="1800" baseline="0">
                <a:solidFill>
                  <a:srgbClr val="676C5F"/>
                </a:solidFill>
                <a:latin typeface="Arial"/>
              </a:defRPr>
            </a:lvl2pPr>
            <a:lvl3pPr marL="0">
              <a:buFontTx/>
              <a:buNone/>
              <a:defRPr sz="1800" baseline="0">
                <a:solidFill>
                  <a:srgbClr val="676C5F"/>
                </a:solidFill>
                <a:latin typeface="Arial"/>
              </a:defRPr>
            </a:lvl3pPr>
            <a:lvl4pPr marL="0">
              <a:buFontTx/>
              <a:buNone/>
              <a:defRPr sz="1800" baseline="0">
                <a:solidFill>
                  <a:srgbClr val="676C5F"/>
                </a:solidFill>
                <a:latin typeface="Arial"/>
              </a:defRPr>
            </a:lvl4pPr>
            <a:lvl5pPr marL="0">
              <a:buFontTx/>
              <a:buNone/>
              <a:defRPr sz="1800" baseline="0">
                <a:solidFill>
                  <a:srgbClr val="676C5F"/>
                </a:solidFill>
                <a:latin typeface="Arial"/>
              </a:defRPr>
            </a:lvl5pPr>
          </a:lstStyle>
          <a:p>
            <a:pPr lvl="0"/>
            <a:r>
              <a:rPr lang="en-US"/>
              <a:t>Click to edit Master text styles</a:t>
            </a:r>
          </a:p>
        </p:txBody>
      </p:sp>
      <p:sp>
        <p:nvSpPr>
          <p:cNvPr id="10" name="Text Placeholder 9"/>
          <p:cNvSpPr>
            <a:spLocks noGrp="1"/>
          </p:cNvSpPr>
          <p:nvPr>
            <p:ph type="body" sz="quarter" idx="13"/>
          </p:nvPr>
        </p:nvSpPr>
        <p:spPr>
          <a:xfrm>
            <a:off x="457200" y="1989138"/>
            <a:ext cx="8229600" cy="677862"/>
          </a:xfrm>
          <a:prstGeom prst="rect">
            <a:avLst/>
          </a:prstGeom>
        </p:spPr>
        <p:txBody>
          <a:bodyPr vert="horz"/>
          <a:lstStyle>
            <a:lvl1pPr>
              <a:buFontTx/>
              <a:buNone/>
              <a:defRPr sz="2400" baseline="0">
                <a:solidFill>
                  <a:schemeClr val="bg1">
                    <a:lumMod val="65000"/>
                  </a:schemeClr>
                </a:solidFill>
                <a:latin typeface="Arial"/>
              </a:defRPr>
            </a:lvl1pPr>
            <a:lvl2pPr>
              <a:buFontTx/>
              <a:buNone/>
              <a:defRPr sz="2400" baseline="0">
                <a:solidFill>
                  <a:srgbClr val="6E9528"/>
                </a:solidFill>
                <a:latin typeface="Arial"/>
              </a:defRPr>
            </a:lvl2pPr>
            <a:lvl3pPr>
              <a:buFontTx/>
              <a:buNone/>
              <a:defRPr sz="2400" baseline="0">
                <a:solidFill>
                  <a:srgbClr val="6E9528"/>
                </a:solidFill>
                <a:latin typeface="Arial"/>
              </a:defRPr>
            </a:lvl3pPr>
            <a:lvl4pPr>
              <a:buFontTx/>
              <a:buNone/>
              <a:defRPr sz="2400" baseline="0">
                <a:solidFill>
                  <a:srgbClr val="6E9528"/>
                </a:solidFill>
                <a:latin typeface="Arial"/>
              </a:defRPr>
            </a:lvl4pPr>
            <a:lvl5pPr>
              <a:buFontTx/>
              <a:buNone/>
              <a:defRPr sz="2400" baseline="0">
                <a:solidFill>
                  <a:srgbClr val="6E9528"/>
                </a:solidFill>
                <a:latin typeface="Arial"/>
              </a:defRPr>
            </a:lvl5pPr>
          </a:lstStyle>
          <a:p>
            <a:pPr lvl="0"/>
            <a:r>
              <a:rPr lang="en-US"/>
              <a:t>Click to edit Master text styles</a:t>
            </a:r>
          </a:p>
        </p:txBody>
      </p:sp>
      <p:sp>
        <p:nvSpPr>
          <p:cNvPr id="11" name="Date Placeholder 3"/>
          <p:cNvSpPr>
            <a:spLocks noGrp="1"/>
          </p:cNvSpPr>
          <p:nvPr>
            <p:ph type="dt" sz="half" idx="2"/>
          </p:nvPr>
        </p:nvSpPr>
        <p:spPr>
          <a:xfrm>
            <a:off x="457200" y="6356350"/>
            <a:ext cx="5334000" cy="365125"/>
          </a:xfrm>
          <a:prstGeom prst="rect">
            <a:avLst/>
          </a:prstGeom>
        </p:spPr>
        <p:txBody>
          <a:bodyPr vert="horz" lIns="91440" tIns="45720" rIns="91440" bIns="45720" rtlCol="0" anchor="ctr"/>
          <a:lstStyle>
            <a:lvl1pPr algn="l">
              <a:defRPr sz="1100">
                <a:solidFill>
                  <a:srgbClr val="676C5F"/>
                </a:solidFill>
                <a:latin typeface="Arial"/>
                <a:cs typeface="Calibri (Body)"/>
              </a:defRPr>
            </a:lvl1pPr>
          </a:lstStyle>
          <a:p>
            <a:r>
              <a:rPr lang="en-US"/>
              <a:t>The Intergovernmental Platform on Biodiversity and Ecosystem Services </a:t>
            </a:r>
          </a:p>
        </p:txBody>
      </p:sp>
      <p:sp>
        <p:nvSpPr>
          <p:cNvPr id="12" name="Footer Placeholder 4"/>
          <p:cNvSpPr>
            <a:spLocks noGrp="1"/>
          </p:cNvSpPr>
          <p:nvPr>
            <p:ph type="ftr" sz="quarter" idx="3"/>
          </p:nvPr>
        </p:nvSpPr>
        <p:spPr>
          <a:xfrm>
            <a:off x="5791200" y="6356350"/>
            <a:ext cx="2895600" cy="365125"/>
          </a:xfrm>
          <a:prstGeom prst="rect">
            <a:avLst/>
          </a:prstGeom>
        </p:spPr>
        <p:txBody>
          <a:bodyPr vert="horz" lIns="91440" tIns="45720" rIns="91440" bIns="45720" rtlCol="0" anchor="ctr"/>
          <a:lstStyle>
            <a:lvl1pPr algn="r">
              <a:defRPr sz="1100" b="1" i="0">
                <a:solidFill>
                  <a:srgbClr val="676C5F"/>
                </a:solidFill>
                <a:latin typeface="Arial"/>
                <a:cs typeface="Calibri (Body)"/>
              </a:defRPr>
            </a:lvl1pPr>
          </a:lstStyle>
          <a:p>
            <a:r>
              <a:rPr lang="en-US" err="1"/>
              <a:t>www.ipbes.net</a:t>
            </a:r>
            <a:endParaRPr lang="en-US"/>
          </a:p>
        </p:txBody>
      </p:sp>
      <p:cxnSp>
        <p:nvCxnSpPr>
          <p:cNvPr id="16" name="Straight Connector 15"/>
          <p:cNvCxnSpPr/>
          <p:nvPr userDrawn="1"/>
        </p:nvCxnSpPr>
        <p:spPr>
          <a:xfrm>
            <a:off x="457200" y="6356350"/>
            <a:ext cx="8229600" cy="1588"/>
          </a:xfrm>
          <a:prstGeom prst="line">
            <a:avLst/>
          </a:prstGeom>
          <a:ln w="12700">
            <a:solidFill>
              <a:srgbClr val="6E9528"/>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IPBES Motif Bar DG.png"/>
          <p:cNvPicPr>
            <a:picLocks noChangeAspect="1"/>
          </p:cNvPicPr>
          <p:nvPr userDrawn="1"/>
        </p:nvPicPr>
        <p:blipFill>
          <a:blip r:embed="rId2"/>
          <a:stretch>
            <a:fillRect/>
          </a:stretch>
        </p:blipFill>
        <p:spPr>
          <a:xfrm>
            <a:off x="0" y="0"/>
            <a:ext cx="9144000" cy="540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6" name="Rectangle 5"/>
          <p:cNvSpPr/>
          <p:nvPr userDrawn="1"/>
        </p:nvSpPr>
        <p:spPr>
          <a:xfrm>
            <a:off x="0" y="5257800"/>
            <a:ext cx="9144000" cy="1600200"/>
          </a:xfrm>
          <a:prstGeom prst="rect">
            <a:avLst/>
          </a:prstGeom>
          <a:solidFill>
            <a:srgbClr val="008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PBES Chapter Motif BL.png"/>
          <p:cNvPicPr>
            <a:picLocks noChangeAspect="1"/>
          </p:cNvPicPr>
          <p:nvPr userDrawn="1"/>
        </p:nvPicPr>
        <p:blipFill>
          <a:blip r:embed="rId2"/>
          <a:stretch>
            <a:fillRect/>
          </a:stretch>
        </p:blipFill>
        <p:spPr>
          <a:xfrm>
            <a:off x="0" y="5257800"/>
            <a:ext cx="9144000" cy="1600200"/>
          </a:xfrm>
          <a:prstGeom prst="rect">
            <a:avLst/>
          </a:prstGeom>
        </p:spPr>
      </p:pic>
      <p:sp>
        <p:nvSpPr>
          <p:cNvPr id="3" name="Picture Placeholder 2"/>
          <p:cNvSpPr>
            <a:spLocks noGrp="1"/>
          </p:cNvSpPr>
          <p:nvPr>
            <p:ph type="pic" idx="1"/>
          </p:nvPr>
        </p:nvSpPr>
        <p:spPr>
          <a:xfrm>
            <a:off x="0" y="0"/>
            <a:ext cx="9144000" cy="52578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p:nvPr>
        </p:nvSpPr>
        <p:spPr>
          <a:xfrm>
            <a:off x="1792288" y="5605462"/>
            <a:ext cx="5218112" cy="566738"/>
          </a:xfrm>
          <a:prstGeom prst="rect">
            <a:avLst/>
          </a:prstGeom>
        </p:spPr>
        <p:txBody>
          <a:bodyPr anchor="b"/>
          <a:lstStyle>
            <a:lvl1pPr algn="l">
              <a:defRPr sz="2400" b="1">
                <a:solidFill>
                  <a:schemeClr val="bg1"/>
                </a:solidFill>
                <a:latin typeface="Arial"/>
              </a:defRPr>
            </a:lvl1pPr>
          </a:lstStyle>
          <a:p>
            <a:r>
              <a:rPr lang="en-US"/>
              <a:t>Click to edit Master title style</a:t>
            </a:r>
          </a:p>
        </p:txBody>
      </p:sp>
      <p:pic>
        <p:nvPicPr>
          <p:cNvPr id="8" name="Picture 7" descr="IPBES logo Reverse.png"/>
          <p:cNvPicPr>
            <a:picLocks noChangeAspect="1"/>
          </p:cNvPicPr>
          <p:nvPr userDrawn="1"/>
        </p:nvPicPr>
        <p:blipFill>
          <a:blip r:embed="rId3"/>
          <a:stretch>
            <a:fillRect/>
          </a:stretch>
        </p:blipFill>
        <p:spPr>
          <a:xfrm>
            <a:off x="7010400" y="5367602"/>
            <a:ext cx="1682398" cy="1261798"/>
          </a:xfrm>
          <a:prstGeom prst="rect">
            <a:avLst/>
          </a:prstGeom>
        </p:spPr>
      </p:pic>
      <p:sp>
        <p:nvSpPr>
          <p:cNvPr id="4" name="Text Placeholder 3"/>
          <p:cNvSpPr>
            <a:spLocks noGrp="1"/>
          </p:cNvSpPr>
          <p:nvPr>
            <p:ph type="body" sz="half" idx="2"/>
          </p:nvPr>
        </p:nvSpPr>
        <p:spPr>
          <a:xfrm>
            <a:off x="1792288" y="6172200"/>
            <a:ext cx="5218112" cy="685800"/>
          </a:xfrm>
          <a:prstGeom prst="rect">
            <a:avLst/>
          </a:prstGeom>
        </p:spPr>
        <p:txBody>
          <a:bodyPr/>
          <a:lstStyle>
            <a:lvl1pPr marL="0" indent="0">
              <a:buNone/>
              <a:defRPr sz="1800">
                <a:solidFill>
                  <a:schemeClr val="bg1"/>
                </a:solidFill>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3283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6" name="Rectangle 5"/>
          <p:cNvSpPr/>
          <p:nvPr userDrawn="1"/>
        </p:nvSpPr>
        <p:spPr>
          <a:xfrm>
            <a:off x="0" y="5257800"/>
            <a:ext cx="9144000" cy="1600200"/>
          </a:xfrm>
          <a:prstGeom prst="rect">
            <a:avLst/>
          </a:prstGeom>
          <a:solidFill>
            <a:srgbClr val="676C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PBES Chapter Motif GR.png"/>
          <p:cNvPicPr>
            <a:picLocks noChangeAspect="1"/>
          </p:cNvPicPr>
          <p:nvPr userDrawn="1"/>
        </p:nvPicPr>
        <p:blipFill>
          <a:blip r:embed="rId2"/>
          <a:stretch>
            <a:fillRect/>
          </a:stretch>
        </p:blipFill>
        <p:spPr>
          <a:xfrm>
            <a:off x="0" y="5257800"/>
            <a:ext cx="9144000" cy="1600200"/>
          </a:xfrm>
          <a:prstGeom prst="rect">
            <a:avLst/>
          </a:prstGeom>
        </p:spPr>
      </p:pic>
      <p:sp>
        <p:nvSpPr>
          <p:cNvPr id="3" name="Picture Placeholder 2"/>
          <p:cNvSpPr>
            <a:spLocks noGrp="1"/>
          </p:cNvSpPr>
          <p:nvPr>
            <p:ph type="pic" idx="1"/>
          </p:nvPr>
        </p:nvSpPr>
        <p:spPr>
          <a:xfrm>
            <a:off x="0" y="0"/>
            <a:ext cx="9144000" cy="52578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p:nvPr>
        </p:nvSpPr>
        <p:spPr>
          <a:xfrm>
            <a:off x="1792288" y="5605462"/>
            <a:ext cx="5218112" cy="566738"/>
          </a:xfrm>
          <a:prstGeom prst="rect">
            <a:avLst/>
          </a:prstGeom>
        </p:spPr>
        <p:txBody>
          <a:bodyPr anchor="b"/>
          <a:lstStyle>
            <a:lvl1pPr algn="l">
              <a:defRPr sz="2400" b="1">
                <a:solidFill>
                  <a:schemeClr val="bg1"/>
                </a:solidFill>
                <a:latin typeface="Arial"/>
              </a:defRPr>
            </a:lvl1pPr>
          </a:lstStyle>
          <a:p>
            <a:r>
              <a:rPr lang="en-US"/>
              <a:t>Click to edit Master title style</a:t>
            </a:r>
          </a:p>
        </p:txBody>
      </p:sp>
      <p:sp>
        <p:nvSpPr>
          <p:cNvPr id="4" name="Text Placeholder 3"/>
          <p:cNvSpPr>
            <a:spLocks noGrp="1"/>
          </p:cNvSpPr>
          <p:nvPr>
            <p:ph type="body" sz="half" idx="2"/>
          </p:nvPr>
        </p:nvSpPr>
        <p:spPr>
          <a:xfrm>
            <a:off x="1792288" y="6172200"/>
            <a:ext cx="5218112" cy="685800"/>
          </a:xfrm>
          <a:prstGeom prst="rect">
            <a:avLst/>
          </a:prstGeom>
        </p:spPr>
        <p:txBody>
          <a:bodyPr/>
          <a:lstStyle>
            <a:lvl1pPr marL="0" indent="0">
              <a:buNone/>
              <a:defRPr sz="1800">
                <a:solidFill>
                  <a:schemeClr val="bg1"/>
                </a:solidFill>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IPBES logo Reverse.png"/>
          <p:cNvPicPr>
            <a:picLocks noChangeAspect="1"/>
          </p:cNvPicPr>
          <p:nvPr userDrawn="1"/>
        </p:nvPicPr>
        <p:blipFill>
          <a:blip r:embed="rId3"/>
          <a:stretch>
            <a:fillRect/>
          </a:stretch>
        </p:blipFill>
        <p:spPr>
          <a:xfrm>
            <a:off x="7010400" y="5367602"/>
            <a:ext cx="1682398" cy="1261798"/>
          </a:xfrm>
          <a:prstGeom prst="rect">
            <a:avLst/>
          </a:prstGeom>
        </p:spPr>
      </p:pic>
    </p:spTree>
    <p:extLst>
      <p:ext uri="{BB962C8B-B14F-4D97-AF65-F5344CB8AC3E}">
        <p14:creationId xmlns:p14="http://schemas.microsoft.com/office/powerpoint/2010/main" val="2755201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a:prstGeom prst="rect">
            <a:avLst/>
          </a:prstGeom>
        </p:spPr>
        <p:txBody>
          <a:bodyPr vert="horz"/>
          <a:lstStyle>
            <a:lvl1pPr algn="l">
              <a:defRPr sz="2800" b="1" i="0" baseline="0">
                <a:solidFill>
                  <a:srgbClr val="41510D"/>
                </a:solidFill>
                <a:latin typeface="Arial"/>
                <a:cs typeface="Calibri (Headings)"/>
              </a:defRPr>
            </a:lvl1pPr>
          </a:lstStyle>
          <a:p>
            <a:r>
              <a:rPr lang="en-US"/>
              <a:t>Click to edit Master title style</a:t>
            </a:r>
          </a:p>
        </p:txBody>
      </p:sp>
      <p:sp>
        <p:nvSpPr>
          <p:cNvPr id="6" name="Rectangle 5"/>
          <p:cNvSpPr/>
          <p:nvPr userDrawn="1"/>
        </p:nvSpPr>
        <p:spPr>
          <a:xfrm>
            <a:off x="0" y="0"/>
            <a:ext cx="9144000" cy="540000"/>
          </a:xfrm>
          <a:prstGeom prst="rect">
            <a:avLst/>
          </a:prstGeom>
          <a:solidFill>
            <a:srgbClr val="415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2"/>
          </p:nvPr>
        </p:nvSpPr>
        <p:spPr>
          <a:xfrm>
            <a:off x="457200" y="2971800"/>
            <a:ext cx="7162800" cy="3384550"/>
          </a:xfrm>
          <a:prstGeom prst="rect">
            <a:avLst/>
          </a:prstGeom>
        </p:spPr>
        <p:txBody>
          <a:bodyPr vert="horz"/>
          <a:lstStyle>
            <a:lvl1pPr marL="0">
              <a:buFontTx/>
              <a:buNone/>
              <a:defRPr sz="1800" baseline="0">
                <a:solidFill>
                  <a:srgbClr val="676C5F"/>
                </a:solidFill>
                <a:latin typeface="Arial"/>
              </a:defRPr>
            </a:lvl1pPr>
            <a:lvl2pPr marL="0">
              <a:buFontTx/>
              <a:buNone/>
              <a:defRPr sz="1800" baseline="0">
                <a:solidFill>
                  <a:srgbClr val="676C5F"/>
                </a:solidFill>
                <a:latin typeface="Arial"/>
              </a:defRPr>
            </a:lvl2pPr>
            <a:lvl3pPr marL="0">
              <a:buFontTx/>
              <a:buNone/>
              <a:defRPr sz="1800" baseline="0">
                <a:solidFill>
                  <a:srgbClr val="676C5F"/>
                </a:solidFill>
                <a:latin typeface="Arial"/>
              </a:defRPr>
            </a:lvl3pPr>
            <a:lvl4pPr marL="0">
              <a:buFontTx/>
              <a:buNone/>
              <a:defRPr sz="1800" baseline="0">
                <a:solidFill>
                  <a:srgbClr val="676C5F"/>
                </a:solidFill>
                <a:latin typeface="Arial"/>
              </a:defRPr>
            </a:lvl4pPr>
            <a:lvl5pPr marL="0">
              <a:buFontTx/>
              <a:buNone/>
              <a:defRPr sz="1800" baseline="0">
                <a:solidFill>
                  <a:srgbClr val="676C5F"/>
                </a:solidFill>
                <a:latin typeface="Arial"/>
              </a:defRPr>
            </a:lvl5pPr>
          </a:lstStyle>
          <a:p>
            <a:pPr lvl="0"/>
            <a:r>
              <a:rPr lang="en-US"/>
              <a:t>Click to edit Master text styles</a:t>
            </a:r>
          </a:p>
        </p:txBody>
      </p:sp>
      <p:sp>
        <p:nvSpPr>
          <p:cNvPr id="10" name="Text Placeholder 9"/>
          <p:cNvSpPr>
            <a:spLocks noGrp="1"/>
          </p:cNvSpPr>
          <p:nvPr>
            <p:ph type="body" sz="quarter" idx="13"/>
          </p:nvPr>
        </p:nvSpPr>
        <p:spPr>
          <a:xfrm>
            <a:off x="457200" y="1989138"/>
            <a:ext cx="8229600" cy="677862"/>
          </a:xfrm>
          <a:prstGeom prst="rect">
            <a:avLst/>
          </a:prstGeom>
        </p:spPr>
        <p:txBody>
          <a:bodyPr vert="horz"/>
          <a:lstStyle>
            <a:lvl1pPr>
              <a:buFontTx/>
              <a:buNone/>
              <a:defRPr sz="2400" baseline="0">
                <a:solidFill>
                  <a:schemeClr val="bg1">
                    <a:lumMod val="65000"/>
                  </a:schemeClr>
                </a:solidFill>
                <a:latin typeface="Arial"/>
              </a:defRPr>
            </a:lvl1pPr>
            <a:lvl2pPr>
              <a:buFontTx/>
              <a:buNone/>
              <a:defRPr sz="2400" baseline="0">
                <a:solidFill>
                  <a:srgbClr val="6E9528"/>
                </a:solidFill>
                <a:latin typeface="Arial"/>
              </a:defRPr>
            </a:lvl2pPr>
            <a:lvl3pPr>
              <a:buFontTx/>
              <a:buNone/>
              <a:defRPr sz="2400" baseline="0">
                <a:solidFill>
                  <a:srgbClr val="6E9528"/>
                </a:solidFill>
                <a:latin typeface="Arial"/>
              </a:defRPr>
            </a:lvl3pPr>
            <a:lvl4pPr>
              <a:buFontTx/>
              <a:buNone/>
              <a:defRPr sz="2400" baseline="0">
                <a:solidFill>
                  <a:srgbClr val="6E9528"/>
                </a:solidFill>
                <a:latin typeface="Arial"/>
              </a:defRPr>
            </a:lvl4pPr>
            <a:lvl5pPr>
              <a:buFontTx/>
              <a:buNone/>
              <a:defRPr sz="2400" baseline="0">
                <a:solidFill>
                  <a:srgbClr val="6E9528"/>
                </a:solidFill>
                <a:latin typeface="Arial"/>
              </a:defRPr>
            </a:lvl5pPr>
          </a:lstStyle>
          <a:p>
            <a:pPr lvl="0"/>
            <a:r>
              <a:rPr lang="en-US"/>
              <a:t>Click to edit Master text styles</a:t>
            </a:r>
          </a:p>
        </p:txBody>
      </p:sp>
      <p:sp>
        <p:nvSpPr>
          <p:cNvPr id="11" name="Date Placeholder 3"/>
          <p:cNvSpPr>
            <a:spLocks noGrp="1"/>
          </p:cNvSpPr>
          <p:nvPr>
            <p:ph type="dt" sz="half" idx="2"/>
          </p:nvPr>
        </p:nvSpPr>
        <p:spPr>
          <a:xfrm>
            <a:off x="457200" y="6356350"/>
            <a:ext cx="5334000" cy="365125"/>
          </a:xfrm>
          <a:prstGeom prst="rect">
            <a:avLst/>
          </a:prstGeom>
        </p:spPr>
        <p:txBody>
          <a:bodyPr vert="horz" lIns="91440" tIns="45720" rIns="91440" bIns="45720" rtlCol="0" anchor="ctr"/>
          <a:lstStyle>
            <a:lvl1pPr algn="l">
              <a:defRPr sz="1100">
                <a:solidFill>
                  <a:srgbClr val="676C5F"/>
                </a:solidFill>
                <a:latin typeface="Arial"/>
                <a:cs typeface="Calibri (Body)"/>
              </a:defRPr>
            </a:lvl1pPr>
          </a:lstStyle>
          <a:p>
            <a:r>
              <a:rPr lang="en-US" dirty="0"/>
              <a:t>The Intergovernmental Platform on Biodiversity and Ecosystem Services </a:t>
            </a:r>
          </a:p>
        </p:txBody>
      </p:sp>
      <p:sp>
        <p:nvSpPr>
          <p:cNvPr id="12" name="Footer Placeholder 4"/>
          <p:cNvSpPr>
            <a:spLocks noGrp="1"/>
          </p:cNvSpPr>
          <p:nvPr>
            <p:ph type="ftr" sz="quarter" idx="3"/>
          </p:nvPr>
        </p:nvSpPr>
        <p:spPr>
          <a:xfrm>
            <a:off x="5791200" y="6356350"/>
            <a:ext cx="2895600" cy="365125"/>
          </a:xfrm>
          <a:prstGeom prst="rect">
            <a:avLst/>
          </a:prstGeom>
        </p:spPr>
        <p:txBody>
          <a:bodyPr vert="horz" lIns="91440" tIns="45720" rIns="91440" bIns="45720" rtlCol="0" anchor="ctr"/>
          <a:lstStyle>
            <a:lvl1pPr algn="r">
              <a:defRPr sz="1100" b="1" i="0">
                <a:solidFill>
                  <a:srgbClr val="676C5F"/>
                </a:solidFill>
                <a:latin typeface="Arial"/>
                <a:cs typeface="Calibri (Body)"/>
              </a:defRPr>
            </a:lvl1pPr>
          </a:lstStyle>
          <a:p>
            <a:r>
              <a:rPr lang="en-US" dirty="0"/>
              <a:t>www.ipbes.net</a:t>
            </a:r>
          </a:p>
        </p:txBody>
      </p:sp>
      <p:cxnSp>
        <p:nvCxnSpPr>
          <p:cNvPr id="16" name="Straight Connector 15"/>
          <p:cNvCxnSpPr/>
          <p:nvPr userDrawn="1"/>
        </p:nvCxnSpPr>
        <p:spPr>
          <a:xfrm>
            <a:off x="457200" y="6356350"/>
            <a:ext cx="8229600" cy="1588"/>
          </a:xfrm>
          <a:prstGeom prst="line">
            <a:avLst/>
          </a:prstGeom>
          <a:ln w="12700">
            <a:solidFill>
              <a:srgbClr val="6E9528"/>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IPBES Motif Bar DG.png"/>
          <p:cNvPicPr>
            <a:picLocks noChangeAspect="1"/>
          </p:cNvPicPr>
          <p:nvPr userDrawn="1"/>
        </p:nvPicPr>
        <p:blipFill>
          <a:blip r:embed="rId2"/>
          <a:stretch>
            <a:fillRect/>
          </a:stretch>
        </p:blipFill>
        <p:spPr>
          <a:xfrm>
            <a:off x="0" y="0"/>
            <a:ext cx="9144000" cy="540000"/>
          </a:xfrm>
          <a:prstGeom prst="rect">
            <a:avLst/>
          </a:prstGeom>
        </p:spPr>
      </p:pic>
    </p:spTree>
    <p:extLst>
      <p:ext uri="{BB962C8B-B14F-4D97-AF65-F5344CB8AC3E}">
        <p14:creationId xmlns:p14="http://schemas.microsoft.com/office/powerpoint/2010/main" val="411262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a:prstGeom prst="rect">
            <a:avLst/>
          </a:prstGeom>
        </p:spPr>
        <p:txBody>
          <a:bodyPr vert="horz"/>
          <a:lstStyle>
            <a:lvl1pPr algn="l">
              <a:defRPr sz="2800" b="1" i="0" baseline="0">
                <a:solidFill>
                  <a:srgbClr val="6E9528"/>
                </a:solidFill>
                <a:latin typeface="Arial"/>
                <a:cs typeface="Calibri (Headings)"/>
              </a:defRPr>
            </a:lvl1pPr>
          </a:lstStyle>
          <a:p>
            <a:r>
              <a:rPr lang="en-US"/>
              <a:t>Click to edit Master title style</a:t>
            </a:r>
          </a:p>
        </p:txBody>
      </p:sp>
      <p:sp>
        <p:nvSpPr>
          <p:cNvPr id="6" name="Rectangle 5"/>
          <p:cNvSpPr/>
          <p:nvPr userDrawn="1"/>
        </p:nvSpPr>
        <p:spPr>
          <a:xfrm>
            <a:off x="0" y="0"/>
            <a:ext cx="9144000" cy="540000"/>
          </a:xfrm>
          <a:prstGeom prst="rect">
            <a:avLst/>
          </a:prstGeom>
          <a:solidFill>
            <a:srgbClr val="6E95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2"/>
          </p:nvPr>
        </p:nvSpPr>
        <p:spPr>
          <a:xfrm>
            <a:off x="457200" y="2971800"/>
            <a:ext cx="7162800" cy="3384550"/>
          </a:xfrm>
          <a:prstGeom prst="rect">
            <a:avLst/>
          </a:prstGeom>
        </p:spPr>
        <p:txBody>
          <a:bodyPr vert="horz"/>
          <a:lstStyle>
            <a:lvl1pPr marL="0">
              <a:buFontTx/>
              <a:buNone/>
              <a:defRPr sz="1800" baseline="0">
                <a:solidFill>
                  <a:srgbClr val="676C5F"/>
                </a:solidFill>
                <a:latin typeface="Arial"/>
              </a:defRPr>
            </a:lvl1pPr>
            <a:lvl2pPr marL="0">
              <a:buFontTx/>
              <a:buNone/>
              <a:defRPr sz="1800" baseline="0">
                <a:solidFill>
                  <a:srgbClr val="676C5F"/>
                </a:solidFill>
                <a:latin typeface="Arial"/>
              </a:defRPr>
            </a:lvl2pPr>
            <a:lvl3pPr marL="0">
              <a:buFontTx/>
              <a:buNone/>
              <a:defRPr sz="1800" baseline="0">
                <a:solidFill>
                  <a:srgbClr val="676C5F"/>
                </a:solidFill>
                <a:latin typeface="Arial"/>
              </a:defRPr>
            </a:lvl3pPr>
            <a:lvl4pPr marL="0">
              <a:buFontTx/>
              <a:buNone/>
              <a:defRPr sz="1800" baseline="0">
                <a:solidFill>
                  <a:srgbClr val="676C5F"/>
                </a:solidFill>
                <a:latin typeface="Arial"/>
              </a:defRPr>
            </a:lvl4pPr>
            <a:lvl5pPr marL="0">
              <a:buFontTx/>
              <a:buNone/>
              <a:defRPr sz="1800" baseline="0">
                <a:solidFill>
                  <a:srgbClr val="676C5F"/>
                </a:solidFill>
                <a:latin typeface="Arial"/>
              </a:defRPr>
            </a:lvl5pPr>
          </a:lstStyle>
          <a:p>
            <a:pPr lvl="0"/>
            <a:r>
              <a:rPr lang="en-US"/>
              <a:t>Click to edit Master text styles</a:t>
            </a:r>
          </a:p>
        </p:txBody>
      </p:sp>
      <p:sp>
        <p:nvSpPr>
          <p:cNvPr id="10" name="Text Placeholder 9"/>
          <p:cNvSpPr>
            <a:spLocks noGrp="1"/>
          </p:cNvSpPr>
          <p:nvPr>
            <p:ph type="body" sz="quarter" idx="13"/>
          </p:nvPr>
        </p:nvSpPr>
        <p:spPr>
          <a:xfrm>
            <a:off x="457200" y="1989138"/>
            <a:ext cx="8229600" cy="677862"/>
          </a:xfrm>
          <a:prstGeom prst="rect">
            <a:avLst/>
          </a:prstGeom>
        </p:spPr>
        <p:txBody>
          <a:bodyPr vert="horz"/>
          <a:lstStyle>
            <a:lvl1pPr>
              <a:buFontTx/>
              <a:buNone/>
              <a:defRPr sz="2400" baseline="0">
                <a:solidFill>
                  <a:schemeClr val="bg1">
                    <a:lumMod val="65000"/>
                  </a:schemeClr>
                </a:solidFill>
                <a:latin typeface="Arial"/>
              </a:defRPr>
            </a:lvl1pPr>
            <a:lvl2pPr>
              <a:buFontTx/>
              <a:buNone/>
              <a:defRPr sz="2400" baseline="0">
                <a:solidFill>
                  <a:srgbClr val="6E9528"/>
                </a:solidFill>
                <a:latin typeface="Arial"/>
              </a:defRPr>
            </a:lvl2pPr>
            <a:lvl3pPr>
              <a:buFontTx/>
              <a:buNone/>
              <a:defRPr sz="2400" baseline="0">
                <a:solidFill>
                  <a:srgbClr val="6E9528"/>
                </a:solidFill>
                <a:latin typeface="Arial"/>
              </a:defRPr>
            </a:lvl3pPr>
            <a:lvl4pPr>
              <a:buFontTx/>
              <a:buNone/>
              <a:defRPr sz="2400" baseline="0">
                <a:solidFill>
                  <a:srgbClr val="6E9528"/>
                </a:solidFill>
                <a:latin typeface="Arial"/>
              </a:defRPr>
            </a:lvl4pPr>
            <a:lvl5pPr>
              <a:buFontTx/>
              <a:buNone/>
              <a:defRPr sz="2400" baseline="0">
                <a:solidFill>
                  <a:srgbClr val="6E9528"/>
                </a:solidFill>
                <a:latin typeface="Arial"/>
              </a:defRPr>
            </a:lvl5pPr>
          </a:lstStyle>
          <a:p>
            <a:pPr lvl="0"/>
            <a:r>
              <a:rPr lang="en-US"/>
              <a:t>Click to edit Master text styles</a:t>
            </a:r>
          </a:p>
        </p:txBody>
      </p:sp>
      <p:sp>
        <p:nvSpPr>
          <p:cNvPr id="9" name="Date Placeholder 3"/>
          <p:cNvSpPr>
            <a:spLocks noGrp="1"/>
          </p:cNvSpPr>
          <p:nvPr>
            <p:ph type="dt" sz="half" idx="2"/>
          </p:nvPr>
        </p:nvSpPr>
        <p:spPr>
          <a:xfrm>
            <a:off x="457200" y="6356350"/>
            <a:ext cx="5334000" cy="365125"/>
          </a:xfrm>
          <a:prstGeom prst="rect">
            <a:avLst/>
          </a:prstGeom>
        </p:spPr>
        <p:txBody>
          <a:bodyPr vert="horz" lIns="91440" tIns="45720" rIns="91440" bIns="45720" rtlCol="0" anchor="ctr"/>
          <a:lstStyle>
            <a:lvl1pPr algn="l">
              <a:defRPr sz="1100">
                <a:solidFill>
                  <a:srgbClr val="676C5F"/>
                </a:solidFill>
                <a:latin typeface="Arial"/>
                <a:cs typeface="Calibri (Body)"/>
              </a:defRPr>
            </a:lvl1pPr>
          </a:lstStyle>
          <a:p>
            <a:r>
              <a:rPr lang="en-US" dirty="0"/>
              <a:t>The Intergovernmental Platform on Biodiversity and Ecosystem Services </a:t>
            </a:r>
          </a:p>
        </p:txBody>
      </p:sp>
      <p:sp>
        <p:nvSpPr>
          <p:cNvPr id="11" name="Footer Placeholder 4"/>
          <p:cNvSpPr>
            <a:spLocks noGrp="1"/>
          </p:cNvSpPr>
          <p:nvPr>
            <p:ph type="ftr" sz="quarter" idx="3"/>
          </p:nvPr>
        </p:nvSpPr>
        <p:spPr>
          <a:xfrm>
            <a:off x="5791200" y="6356350"/>
            <a:ext cx="2895600" cy="365125"/>
          </a:xfrm>
          <a:prstGeom prst="rect">
            <a:avLst/>
          </a:prstGeom>
        </p:spPr>
        <p:txBody>
          <a:bodyPr vert="horz" lIns="91440" tIns="45720" rIns="91440" bIns="45720" rtlCol="0" anchor="ctr"/>
          <a:lstStyle>
            <a:lvl1pPr algn="r">
              <a:defRPr sz="1100" b="1" i="0">
                <a:solidFill>
                  <a:srgbClr val="676C5F"/>
                </a:solidFill>
                <a:latin typeface="Arial"/>
                <a:cs typeface="Calibri (Body)"/>
              </a:defRPr>
            </a:lvl1pPr>
          </a:lstStyle>
          <a:p>
            <a:r>
              <a:rPr lang="en-US" dirty="0"/>
              <a:t>www.ipbes.net</a:t>
            </a:r>
          </a:p>
        </p:txBody>
      </p:sp>
      <p:cxnSp>
        <p:nvCxnSpPr>
          <p:cNvPr id="12" name="Straight Connector 11"/>
          <p:cNvCxnSpPr/>
          <p:nvPr userDrawn="1"/>
        </p:nvCxnSpPr>
        <p:spPr>
          <a:xfrm>
            <a:off x="457200" y="6356350"/>
            <a:ext cx="8229600" cy="1588"/>
          </a:xfrm>
          <a:prstGeom prst="line">
            <a:avLst/>
          </a:prstGeom>
          <a:ln w="12700">
            <a:solidFill>
              <a:srgbClr val="6E9528"/>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IPBES Motif Bar LG.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40000"/>
          </a:xfrm>
          <a:prstGeom prst="rect">
            <a:avLst/>
          </a:prstGeom>
        </p:spPr>
      </p:pic>
    </p:spTree>
    <p:extLst>
      <p:ext uri="{BB962C8B-B14F-4D97-AF65-F5344CB8AC3E}">
        <p14:creationId xmlns:p14="http://schemas.microsoft.com/office/powerpoint/2010/main" val="1343653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a:prstGeom prst="rect">
            <a:avLst/>
          </a:prstGeom>
        </p:spPr>
        <p:txBody>
          <a:bodyPr vert="horz"/>
          <a:lstStyle>
            <a:lvl1pPr algn="l">
              <a:defRPr sz="2800" b="1" i="0" baseline="0">
                <a:solidFill>
                  <a:srgbClr val="0080C0"/>
                </a:solidFill>
                <a:latin typeface="Arial"/>
                <a:cs typeface="Calibri (Headings)"/>
              </a:defRPr>
            </a:lvl1pPr>
          </a:lstStyle>
          <a:p>
            <a:r>
              <a:rPr lang="en-US"/>
              <a:t>Click to edit Master title style</a:t>
            </a:r>
          </a:p>
        </p:txBody>
      </p:sp>
      <p:sp>
        <p:nvSpPr>
          <p:cNvPr id="6" name="Rectangle 5"/>
          <p:cNvSpPr/>
          <p:nvPr userDrawn="1"/>
        </p:nvSpPr>
        <p:spPr>
          <a:xfrm>
            <a:off x="0" y="0"/>
            <a:ext cx="9144000" cy="540000"/>
          </a:xfrm>
          <a:prstGeom prst="rect">
            <a:avLst/>
          </a:prstGeom>
          <a:solidFill>
            <a:srgbClr val="008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2"/>
          </p:nvPr>
        </p:nvSpPr>
        <p:spPr>
          <a:xfrm>
            <a:off x="457200" y="2971800"/>
            <a:ext cx="7162800" cy="3384550"/>
          </a:xfrm>
          <a:prstGeom prst="rect">
            <a:avLst/>
          </a:prstGeom>
        </p:spPr>
        <p:txBody>
          <a:bodyPr vert="horz"/>
          <a:lstStyle>
            <a:lvl1pPr marL="0">
              <a:buFontTx/>
              <a:buNone/>
              <a:defRPr sz="1800" baseline="0">
                <a:solidFill>
                  <a:srgbClr val="676C5F"/>
                </a:solidFill>
                <a:latin typeface="Arial"/>
              </a:defRPr>
            </a:lvl1pPr>
            <a:lvl2pPr marL="0">
              <a:buFontTx/>
              <a:buNone/>
              <a:defRPr sz="1800" baseline="0">
                <a:solidFill>
                  <a:srgbClr val="676C5F"/>
                </a:solidFill>
                <a:latin typeface="Arial"/>
              </a:defRPr>
            </a:lvl2pPr>
            <a:lvl3pPr marL="0">
              <a:buFontTx/>
              <a:buNone/>
              <a:defRPr sz="1800" baseline="0">
                <a:solidFill>
                  <a:srgbClr val="676C5F"/>
                </a:solidFill>
                <a:latin typeface="Arial"/>
              </a:defRPr>
            </a:lvl3pPr>
            <a:lvl4pPr marL="0">
              <a:buFontTx/>
              <a:buNone/>
              <a:defRPr sz="1800" baseline="0">
                <a:solidFill>
                  <a:srgbClr val="676C5F"/>
                </a:solidFill>
                <a:latin typeface="Arial"/>
              </a:defRPr>
            </a:lvl4pPr>
            <a:lvl5pPr marL="0">
              <a:buFontTx/>
              <a:buNone/>
              <a:defRPr sz="1800" baseline="0">
                <a:solidFill>
                  <a:srgbClr val="676C5F"/>
                </a:solidFill>
                <a:latin typeface="Arial"/>
              </a:defRPr>
            </a:lvl5pPr>
          </a:lstStyle>
          <a:p>
            <a:pPr lvl="0"/>
            <a:r>
              <a:rPr lang="en-US"/>
              <a:t>Click to edit Master text styles</a:t>
            </a:r>
          </a:p>
        </p:txBody>
      </p:sp>
      <p:sp>
        <p:nvSpPr>
          <p:cNvPr id="10" name="Text Placeholder 9"/>
          <p:cNvSpPr>
            <a:spLocks noGrp="1"/>
          </p:cNvSpPr>
          <p:nvPr>
            <p:ph type="body" sz="quarter" idx="13"/>
          </p:nvPr>
        </p:nvSpPr>
        <p:spPr>
          <a:xfrm>
            <a:off x="457200" y="1989138"/>
            <a:ext cx="8229600" cy="677862"/>
          </a:xfrm>
          <a:prstGeom prst="rect">
            <a:avLst/>
          </a:prstGeom>
        </p:spPr>
        <p:txBody>
          <a:bodyPr vert="horz"/>
          <a:lstStyle>
            <a:lvl1pPr>
              <a:buFontTx/>
              <a:buNone/>
              <a:defRPr sz="2400" baseline="0">
                <a:solidFill>
                  <a:schemeClr val="bg1">
                    <a:lumMod val="65000"/>
                  </a:schemeClr>
                </a:solidFill>
                <a:latin typeface="Arial"/>
              </a:defRPr>
            </a:lvl1pPr>
            <a:lvl2pPr>
              <a:buFontTx/>
              <a:buNone/>
              <a:defRPr sz="2400" baseline="0">
                <a:solidFill>
                  <a:srgbClr val="6E9528"/>
                </a:solidFill>
                <a:latin typeface="Arial"/>
              </a:defRPr>
            </a:lvl2pPr>
            <a:lvl3pPr>
              <a:buFontTx/>
              <a:buNone/>
              <a:defRPr sz="2400" baseline="0">
                <a:solidFill>
                  <a:srgbClr val="6E9528"/>
                </a:solidFill>
                <a:latin typeface="Arial"/>
              </a:defRPr>
            </a:lvl3pPr>
            <a:lvl4pPr>
              <a:buFontTx/>
              <a:buNone/>
              <a:defRPr sz="2400" baseline="0">
                <a:solidFill>
                  <a:srgbClr val="6E9528"/>
                </a:solidFill>
                <a:latin typeface="Arial"/>
              </a:defRPr>
            </a:lvl4pPr>
            <a:lvl5pPr>
              <a:buFontTx/>
              <a:buNone/>
              <a:defRPr sz="2400" baseline="0">
                <a:solidFill>
                  <a:srgbClr val="6E9528"/>
                </a:solidFill>
                <a:latin typeface="Arial"/>
              </a:defRPr>
            </a:lvl5pPr>
          </a:lstStyle>
          <a:p>
            <a:pPr lvl="0"/>
            <a:r>
              <a:rPr lang="en-US"/>
              <a:t>Click to edit Master text styles</a:t>
            </a:r>
          </a:p>
        </p:txBody>
      </p:sp>
      <p:sp>
        <p:nvSpPr>
          <p:cNvPr id="9" name="Date Placeholder 3"/>
          <p:cNvSpPr>
            <a:spLocks noGrp="1"/>
          </p:cNvSpPr>
          <p:nvPr>
            <p:ph type="dt" sz="half" idx="2"/>
          </p:nvPr>
        </p:nvSpPr>
        <p:spPr>
          <a:xfrm>
            <a:off x="457200" y="6356350"/>
            <a:ext cx="5334000" cy="365125"/>
          </a:xfrm>
          <a:prstGeom prst="rect">
            <a:avLst/>
          </a:prstGeom>
        </p:spPr>
        <p:txBody>
          <a:bodyPr vert="horz" lIns="91440" tIns="45720" rIns="91440" bIns="45720" rtlCol="0" anchor="ctr"/>
          <a:lstStyle>
            <a:lvl1pPr algn="l">
              <a:defRPr sz="1100">
                <a:solidFill>
                  <a:srgbClr val="676C5F"/>
                </a:solidFill>
                <a:latin typeface="Arial"/>
                <a:cs typeface="Calibri (Body)"/>
              </a:defRPr>
            </a:lvl1pPr>
          </a:lstStyle>
          <a:p>
            <a:r>
              <a:rPr lang="en-US" dirty="0"/>
              <a:t>The Intergovernmental Platform on Biodiversity and Ecosystem Services </a:t>
            </a:r>
          </a:p>
        </p:txBody>
      </p:sp>
      <p:sp>
        <p:nvSpPr>
          <p:cNvPr id="11" name="Footer Placeholder 4"/>
          <p:cNvSpPr>
            <a:spLocks noGrp="1"/>
          </p:cNvSpPr>
          <p:nvPr>
            <p:ph type="ftr" sz="quarter" idx="3"/>
          </p:nvPr>
        </p:nvSpPr>
        <p:spPr>
          <a:xfrm>
            <a:off x="5791200" y="6356350"/>
            <a:ext cx="2895600" cy="365125"/>
          </a:xfrm>
          <a:prstGeom prst="rect">
            <a:avLst/>
          </a:prstGeom>
        </p:spPr>
        <p:txBody>
          <a:bodyPr vert="horz" lIns="91440" tIns="45720" rIns="91440" bIns="45720" rtlCol="0" anchor="ctr"/>
          <a:lstStyle>
            <a:lvl1pPr algn="r">
              <a:defRPr sz="1100" b="1" i="0">
                <a:solidFill>
                  <a:srgbClr val="676C5F"/>
                </a:solidFill>
                <a:latin typeface="Arial"/>
                <a:cs typeface="Calibri (Body)"/>
              </a:defRPr>
            </a:lvl1pPr>
          </a:lstStyle>
          <a:p>
            <a:r>
              <a:rPr lang="en-US" dirty="0"/>
              <a:t>www.ipbes.net</a:t>
            </a:r>
          </a:p>
        </p:txBody>
      </p:sp>
      <p:cxnSp>
        <p:nvCxnSpPr>
          <p:cNvPr id="12" name="Straight Connector 11"/>
          <p:cNvCxnSpPr/>
          <p:nvPr userDrawn="1"/>
        </p:nvCxnSpPr>
        <p:spPr>
          <a:xfrm>
            <a:off x="457200" y="6356350"/>
            <a:ext cx="8229600" cy="1588"/>
          </a:xfrm>
          <a:prstGeom prst="line">
            <a:avLst/>
          </a:prstGeom>
          <a:ln w="12700">
            <a:solidFill>
              <a:srgbClr val="6E9528"/>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IPBES Motif Bar LG.png"/>
          <p:cNvPicPr>
            <a:picLocks noChangeAspect="1"/>
          </p:cNvPicPr>
          <p:nvPr userDrawn="1"/>
        </p:nvPicPr>
        <p:blipFill>
          <a:blip r:embed="rId2"/>
          <a:stretch>
            <a:fillRect/>
          </a:stretch>
        </p:blipFill>
        <p:spPr>
          <a:xfrm>
            <a:off x="0" y="-8640"/>
            <a:ext cx="9144000" cy="548640"/>
          </a:xfrm>
          <a:prstGeom prst="rect">
            <a:avLst/>
          </a:prstGeom>
        </p:spPr>
      </p:pic>
    </p:spTree>
    <p:extLst>
      <p:ext uri="{BB962C8B-B14F-4D97-AF65-F5344CB8AC3E}">
        <p14:creationId xmlns:p14="http://schemas.microsoft.com/office/powerpoint/2010/main" val="2630213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a:prstGeom prst="rect">
            <a:avLst/>
          </a:prstGeom>
        </p:spPr>
        <p:txBody>
          <a:bodyPr vert="horz"/>
          <a:lstStyle>
            <a:lvl1pPr algn="l">
              <a:defRPr sz="2800" b="1" i="0" baseline="0">
                <a:solidFill>
                  <a:srgbClr val="676C5F"/>
                </a:solidFill>
                <a:latin typeface="Arial"/>
                <a:cs typeface="Calibri (Headings)"/>
              </a:defRPr>
            </a:lvl1pPr>
          </a:lstStyle>
          <a:p>
            <a:r>
              <a:rPr lang="en-US"/>
              <a:t>Click to edit Master title style</a:t>
            </a:r>
          </a:p>
        </p:txBody>
      </p:sp>
      <p:sp>
        <p:nvSpPr>
          <p:cNvPr id="6" name="Rectangle 5"/>
          <p:cNvSpPr/>
          <p:nvPr userDrawn="1"/>
        </p:nvSpPr>
        <p:spPr>
          <a:xfrm>
            <a:off x="0" y="0"/>
            <a:ext cx="9144000" cy="540000"/>
          </a:xfrm>
          <a:prstGeom prst="rect">
            <a:avLst/>
          </a:prstGeom>
          <a:solidFill>
            <a:srgbClr val="676C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2"/>
          </p:nvPr>
        </p:nvSpPr>
        <p:spPr>
          <a:xfrm>
            <a:off x="457200" y="2971800"/>
            <a:ext cx="7162800" cy="3384550"/>
          </a:xfrm>
          <a:prstGeom prst="rect">
            <a:avLst/>
          </a:prstGeom>
        </p:spPr>
        <p:txBody>
          <a:bodyPr vert="horz"/>
          <a:lstStyle>
            <a:lvl1pPr marL="0">
              <a:buFontTx/>
              <a:buNone/>
              <a:defRPr sz="1800" baseline="0">
                <a:solidFill>
                  <a:srgbClr val="676C5F"/>
                </a:solidFill>
                <a:latin typeface="Arial"/>
              </a:defRPr>
            </a:lvl1pPr>
            <a:lvl2pPr marL="0">
              <a:buFontTx/>
              <a:buNone/>
              <a:defRPr sz="1800" baseline="0">
                <a:solidFill>
                  <a:srgbClr val="676C5F"/>
                </a:solidFill>
                <a:latin typeface="Arial"/>
              </a:defRPr>
            </a:lvl2pPr>
            <a:lvl3pPr marL="0">
              <a:buFontTx/>
              <a:buNone/>
              <a:defRPr sz="1800" baseline="0">
                <a:solidFill>
                  <a:srgbClr val="676C5F"/>
                </a:solidFill>
                <a:latin typeface="Arial"/>
              </a:defRPr>
            </a:lvl3pPr>
            <a:lvl4pPr marL="0">
              <a:buFontTx/>
              <a:buNone/>
              <a:defRPr sz="1800" baseline="0">
                <a:solidFill>
                  <a:srgbClr val="676C5F"/>
                </a:solidFill>
                <a:latin typeface="Arial"/>
              </a:defRPr>
            </a:lvl4pPr>
            <a:lvl5pPr marL="0">
              <a:buFontTx/>
              <a:buNone/>
              <a:defRPr sz="1800" baseline="0">
                <a:solidFill>
                  <a:srgbClr val="676C5F"/>
                </a:solidFill>
                <a:latin typeface="Arial"/>
              </a:defRPr>
            </a:lvl5pPr>
          </a:lstStyle>
          <a:p>
            <a:pPr lvl="0"/>
            <a:r>
              <a:rPr lang="en-US"/>
              <a:t>Click to edit Master text styles</a:t>
            </a:r>
          </a:p>
        </p:txBody>
      </p:sp>
      <p:sp>
        <p:nvSpPr>
          <p:cNvPr id="10" name="Text Placeholder 9"/>
          <p:cNvSpPr>
            <a:spLocks noGrp="1"/>
          </p:cNvSpPr>
          <p:nvPr>
            <p:ph type="body" sz="quarter" idx="13"/>
          </p:nvPr>
        </p:nvSpPr>
        <p:spPr>
          <a:xfrm>
            <a:off x="457200" y="1989138"/>
            <a:ext cx="8229600" cy="677862"/>
          </a:xfrm>
          <a:prstGeom prst="rect">
            <a:avLst/>
          </a:prstGeom>
        </p:spPr>
        <p:txBody>
          <a:bodyPr vert="horz"/>
          <a:lstStyle>
            <a:lvl1pPr>
              <a:buFontTx/>
              <a:buNone/>
              <a:defRPr sz="2400" baseline="0">
                <a:solidFill>
                  <a:schemeClr val="bg1">
                    <a:lumMod val="65000"/>
                  </a:schemeClr>
                </a:solidFill>
                <a:latin typeface="Arial"/>
              </a:defRPr>
            </a:lvl1pPr>
            <a:lvl2pPr>
              <a:buFontTx/>
              <a:buNone/>
              <a:defRPr sz="2400" baseline="0">
                <a:solidFill>
                  <a:srgbClr val="6E9528"/>
                </a:solidFill>
                <a:latin typeface="Arial"/>
              </a:defRPr>
            </a:lvl2pPr>
            <a:lvl3pPr>
              <a:buFontTx/>
              <a:buNone/>
              <a:defRPr sz="2400" baseline="0">
                <a:solidFill>
                  <a:srgbClr val="6E9528"/>
                </a:solidFill>
                <a:latin typeface="Arial"/>
              </a:defRPr>
            </a:lvl3pPr>
            <a:lvl4pPr>
              <a:buFontTx/>
              <a:buNone/>
              <a:defRPr sz="2400" baseline="0">
                <a:solidFill>
                  <a:srgbClr val="6E9528"/>
                </a:solidFill>
                <a:latin typeface="Arial"/>
              </a:defRPr>
            </a:lvl4pPr>
            <a:lvl5pPr>
              <a:buFontTx/>
              <a:buNone/>
              <a:defRPr sz="2400" baseline="0">
                <a:solidFill>
                  <a:srgbClr val="6E9528"/>
                </a:solidFill>
                <a:latin typeface="Arial"/>
              </a:defRPr>
            </a:lvl5pPr>
          </a:lstStyle>
          <a:p>
            <a:pPr lvl="0"/>
            <a:r>
              <a:rPr lang="en-US"/>
              <a:t>Click to edit Master text styles</a:t>
            </a:r>
          </a:p>
        </p:txBody>
      </p:sp>
      <p:sp>
        <p:nvSpPr>
          <p:cNvPr id="9" name="Date Placeholder 3"/>
          <p:cNvSpPr>
            <a:spLocks noGrp="1"/>
          </p:cNvSpPr>
          <p:nvPr>
            <p:ph type="dt" sz="half" idx="2"/>
          </p:nvPr>
        </p:nvSpPr>
        <p:spPr>
          <a:xfrm>
            <a:off x="457200" y="6356350"/>
            <a:ext cx="5334000" cy="365125"/>
          </a:xfrm>
          <a:prstGeom prst="rect">
            <a:avLst/>
          </a:prstGeom>
        </p:spPr>
        <p:txBody>
          <a:bodyPr vert="horz" lIns="91440" tIns="45720" rIns="91440" bIns="45720" rtlCol="0" anchor="ctr"/>
          <a:lstStyle>
            <a:lvl1pPr algn="l">
              <a:defRPr sz="1100">
                <a:solidFill>
                  <a:srgbClr val="676C5F"/>
                </a:solidFill>
                <a:latin typeface="Arial"/>
                <a:cs typeface="Calibri (Body)"/>
              </a:defRPr>
            </a:lvl1pPr>
          </a:lstStyle>
          <a:p>
            <a:r>
              <a:rPr lang="en-US" dirty="0"/>
              <a:t>The Intergovernmental Platform on Biodiversity and Ecosystem Services </a:t>
            </a:r>
          </a:p>
        </p:txBody>
      </p:sp>
      <p:sp>
        <p:nvSpPr>
          <p:cNvPr id="11" name="Footer Placeholder 4"/>
          <p:cNvSpPr>
            <a:spLocks noGrp="1"/>
          </p:cNvSpPr>
          <p:nvPr>
            <p:ph type="ftr" sz="quarter" idx="3"/>
          </p:nvPr>
        </p:nvSpPr>
        <p:spPr>
          <a:xfrm>
            <a:off x="5791200" y="6356350"/>
            <a:ext cx="2895600" cy="365125"/>
          </a:xfrm>
          <a:prstGeom prst="rect">
            <a:avLst/>
          </a:prstGeom>
        </p:spPr>
        <p:txBody>
          <a:bodyPr vert="horz" lIns="91440" tIns="45720" rIns="91440" bIns="45720" rtlCol="0" anchor="ctr"/>
          <a:lstStyle>
            <a:lvl1pPr algn="r">
              <a:defRPr sz="1100" b="1" i="0">
                <a:solidFill>
                  <a:srgbClr val="676C5F"/>
                </a:solidFill>
                <a:latin typeface="Arial"/>
                <a:cs typeface="Calibri (Body)"/>
              </a:defRPr>
            </a:lvl1pPr>
          </a:lstStyle>
          <a:p>
            <a:r>
              <a:rPr lang="en-US" dirty="0"/>
              <a:t>www.ipbes.net</a:t>
            </a:r>
          </a:p>
        </p:txBody>
      </p:sp>
      <p:cxnSp>
        <p:nvCxnSpPr>
          <p:cNvPr id="12" name="Straight Connector 11"/>
          <p:cNvCxnSpPr/>
          <p:nvPr userDrawn="1"/>
        </p:nvCxnSpPr>
        <p:spPr>
          <a:xfrm>
            <a:off x="457200" y="6356350"/>
            <a:ext cx="8229600" cy="1588"/>
          </a:xfrm>
          <a:prstGeom prst="line">
            <a:avLst/>
          </a:prstGeom>
          <a:ln w="12700">
            <a:solidFill>
              <a:srgbClr val="6E9528"/>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IPBES Motif Bar GR.png"/>
          <p:cNvPicPr>
            <a:picLocks noChangeAspect="1"/>
          </p:cNvPicPr>
          <p:nvPr userDrawn="1"/>
        </p:nvPicPr>
        <p:blipFill>
          <a:blip r:embed="rId2"/>
          <a:stretch>
            <a:fillRect/>
          </a:stretch>
        </p:blipFill>
        <p:spPr>
          <a:xfrm>
            <a:off x="0" y="-8640"/>
            <a:ext cx="9144000" cy="548640"/>
          </a:xfrm>
          <a:prstGeom prst="rect">
            <a:avLst/>
          </a:prstGeom>
        </p:spPr>
      </p:pic>
    </p:spTree>
    <p:extLst>
      <p:ext uri="{BB962C8B-B14F-4D97-AF65-F5344CB8AC3E}">
        <p14:creationId xmlns:p14="http://schemas.microsoft.com/office/powerpoint/2010/main" val="3846653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a:prstGeom prst="rect">
            <a:avLst/>
          </a:prstGeom>
        </p:spPr>
        <p:txBody>
          <a:bodyPr vert="horz"/>
          <a:lstStyle>
            <a:lvl1pPr algn="l">
              <a:defRPr sz="2800" b="1" i="0" baseline="0">
                <a:solidFill>
                  <a:srgbClr val="6E9528"/>
                </a:solidFill>
                <a:latin typeface="Arial"/>
                <a:cs typeface="Calibri (Headings)"/>
              </a:defRPr>
            </a:lvl1pPr>
          </a:lstStyle>
          <a:p>
            <a:r>
              <a:rPr lang="en-US"/>
              <a:t>Click to edit Master title style</a:t>
            </a:r>
          </a:p>
        </p:txBody>
      </p:sp>
      <p:sp>
        <p:nvSpPr>
          <p:cNvPr id="6" name="Rectangle 5"/>
          <p:cNvSpPr/>
          <p:nvPr userDrawn="1"/>
        </p:nvSpPr>
        <p:spPr>
          <a:xfrm>
            <a:off x="0" y="0"/>
            <a:ext cx="9144000" cy="540000"/>
          </a:xfrm>
          <a:prstGeom prst="rect">
            <a:avLst/>
          </a:prstGeom>
          <a:solidFill>
            <a:srgbClr val="6E95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2"/>
          </p:nvPr>
        </p:nvSpPr>
        <p:spPr>
          <a:xfrm>
            <a:off x="457200" y="2971800"/>
            <a:ext cx="7162800" cy="3384550"/>
          </a:xfrm>
          <a:prstGeom prst="rect">
            <a:avLst/>
          </a:prstGeom>
        </p:spPr>
        <p:txBody>
          <a:bodyPr vert="horz"/>
          <a:lstStyle>
            <a:lvl1pPr marL="0">
              <a:buFontTx/>
              <a:buNone/>
              <a:defRPr sz="1800" baseline="0">
                <a:solidFill>
                  <a:srgbClr val="676C5F"/>
                </a:solidFill>
                <a:latin typeface="Arial"/>
              </a:defRPr>
            </a:lvl1pPr>
            <a:lvl2pPr marL="0">
              <a:buFontTx/>
              <a:buNone/>
              <a:defRPr sz="1800" baseline="0">
                <a:solidFill>
                  <a:srgbClr val="676C5F"/>
                </a:solidFill>
                <a:latin typeface="Arial"/>
              </a:defRPr>
            </a:lvl2pPr>
            <a:lvl3pPr marL="0">
              <a:buFontTx/>
              <a:buNone/>
              <a:defRPr sz="1800" baseline="0">
                <a:solidFill>
                  <a:srgbClr val="676C5F"/>
                </a:solidFill>
                <a:latin typeface="Arial"/>
              </a:defRPr>
            </a:lvl3pPr>
            <a:lvl4pPr marL="0">
              <a:buFontTx/>
              <a:buNone/>
              <a:defRPr sz="1800" baseline="0">
                <a:solidFill>
                  <a:srgbClr val="676C5F"/>
                </a:solidFill>
                <a:latin typeface="Arial"/>
              </a:defRPr>
            </a:lvl4pPr>
            <a:lvl5pPr marL="0">
              <a:buFontTx/>
              <a:buNone/>
              <a:defRPr sz="1800" baseline="0">
                <a:solidFill>
                  <a:srgbClr val="676C5F"/>
                </a:solidFill>
                <a:latin typeface="Arial"/>
              </a:defRPr>
            </a:lvl5pPr>
          </a:lstStyle>
          <a:p>
            <a:pPr lvl="0"/>
            <a:r>
              <a:rPr lang="en-US"/>
              <a:t>Click to edit Master text styles</a:t>
            </a:r>
          </a:p>
        </p:txBody>
      </p:sp>
      <p:sp>
        <p:nvSpPr>
          <p:cNvPr id="10" name="Text Placeholder 9"/>
          <p:cNvSpPr>
            <a:spLocks noGrp="1"/>
          </p:cNvSpPr>
          <p:nvPr>
            <p:ph type="body" sz="quarter" idx="13"/>
          </p:nvPr>
        </p:nvSpPr>
        <p:spPr>
          <a:xfrm>
            <a:off x="457200" y="1989138"/>
            <a:ext cx="8229600" cy="677862"/>
          </a:xfrm>
          <a:prstGeom prst="rect">
            <a:avLst/>
          </a:prstGeom>
        </p:spPr>
        <p:txBody>
          <a:bodyPr vert="horz"/>
          <a:lstStyle>
            <a:lvl1pPr>
              <a:buFontTx/>
              <a:buNone/>
              <a:defRPr sz="2400" baseline="0">
                <a:solidFill>
                  <a:schemeClr val="bg1">
                    <a:lumMod val="65000"/>
                  </a:schemeClr>
                </a:solidFill>
                <a:latin typeface="Arial"/>
              </a:defRPr>
            </a:lvl1pPr>
            <a:lvl2pPr>
              <a:buFontTx/>
              <a:buNone/>
              <a:defRPr sz="2400" baseline="0">
                <a:solidFill>
                  <a:srgbClr val="6E9528"/>
                </a:solidFill>
                <a:latin typeface="Arial"/>
              </a:defRPr>
            </a:lvl2pPr>
            <a:lvl3pPr>
              <a:buFontTx/>
              <a:buNone/>
              <a:defRPr sz="2400" baseline="0">
                <a:solidFill>
                  <a:srgbClr val="6E9528"/>
                </a:solidFill>
                <a:latin typeface="Arial"/>
              </a:defRPr>
            </a:lvl3pPr>
            <a:lvl4pPr>
              <a:buFontTx/>
              <a:buNone/>
              <a:defRPr sz="2400" baseline="0">
                <a:solidFill>
                  <a:srgbClr val="6E9528"/>
                </a:solidFill>
                <a:latin typeface="Arial"/>
              </a:defRPr>
            </a:lvl4pPr>
            <a:lvl5pPr>
              <a:buFontTx/>
              <a:buNone/>
              <a:defRPr sz="2400" baseline="0">
                <a:solidFill>
                  <a:srgbClr val="6E9528"/>
                </a:solidFill>
                <a:latin typeface="Arial"/>
              </a:defRPr>
            </a:lvl5pPr>
          </a:lstStyle>
          <a:p>
            <a:pPr lvl="0"/>
            <a:r>
              <a:rPr lang="en-US"/>
              <a:t>Click to edit Master text styles</a:t>
            </a:r>
          </a:p>
        </p:txBody>
      </p:sp>
      <p:sp>
        <p:nvSpPr>
          <p:cNvPr id="9" name="Date Placeholder 3"/>
          <p:cNvSpPr>
            <a:spLocks noGrp="1"/>
          </p:cNvSpPr>
          <p:nvPr>
            <p:ph type="dt" sz="half" idx="2"/>
          </p:nvPr>
        </p:nvSpPr>
        <p:spPr>
          <a:xfrm>
            <a:off x="457200" y="6356350"/>
            <a:ext cx="5334000" cy="365125"/>
          </a:xfrm>
          <a:prstGeom prst="rect">
            <a:avLst/>
          </a:prstGeom>
        </p:spPr>
        <p:txBody>
          <a:bodyPr vert="horz" lIns="91440" tIns="45720" rIns="91440" bIns="45720" rtlCol="0" anchor="ctr"/>
          <a:lstStyle>
            <a:lvl1pPr algn="l">
              <a:defRPr sz="1100">
                <a:solidFill>
                  <a:srgbClr val="676C5F"/>
                </a:solidFill>
                <a:latin typeface="Arial"/>
                <a:cs typeface="Calibri (Body)"/>
              </a:defRPr>
            </a:lvl1pPr>
          </a:lstStyle>
          <a:p>
            <a:r>
              <a:rPr lang="en-US"/>
              <a:t>The Intergovernmental Platform on Biodiversity and Ecosystem Services </a:t>
            </a:r>
          </a:p>
        </p:txBody>
      </p:sp>
      <p:sp>
        <p:nvSpPr>
          <p:cNvPr id="11" name="Footer Placeholder 4"/>
          <p:cNvSpPr>
            <a:spLocks noGrp="1"/>
          </p:cNvSpPr>
          <p:nvPr>
            <p:ph type="ftr" sz="quarter" idx="3"/>
          </p:nvPr>
        </p:nvSpPr>
        <p:spPr>
          <a:xfrm>
            <a:off x="5791200" y="6356350"/>
            <a:ext cx="2895600" cy="365125"/>
          </a:xfrm>
          <a:prstGeom prst="rect">
            <a:avLst/>
          </a:prstGeom>
        </p:spPr>
        <p:txBody>
          <a:bodyPr vert="horz" lIns="91440" tIns="45720" rIns="91440" bIns="45720" rtlCol="0" anchor="ctr"/>
          <a:lstStyle>
            <a:lvl1pPr algn="r">
              <a:defRPr sz="1100" b="1" i="0">
                <a:solidFill>
                  <a:srgbClr val="676C5F"/>
                </a:solidFill>
                <a:latin typeface="Arial"/>
                <a:cs typeface="Calibri (Body)"/>
              </a:defRPr>
            </a:lvl1pPr>
          </a:lstStyle>
          <a:p>
            <a:r>
              <a:rPr lang="en-US"/>
              <a:t>www.ipbes.net</a:t>
            </a:r>
          </a:p>
        </p:txBody>
      </p:sp>
      <p:cxnSp>
        <p:nvCxnSpPr>
          <p:cNvPr id="12" name="Straight Connector 11"/>
          <p:cNvCxnSpPr/>
          <p:nvPr userDrawn="1"/>
        </p:nvCxnSpPr>
        <p:spPr>
          <a:xfrm>
            <a:off x="457200" y="6356350"/>
            <a:ext cx="8229600" cy="1588"/>
          </a:xfrm>
          <a:prstGeom prst="line">
            <a:avLst/>
          </a:prstGeom>
          <a:ln w="12700">
            <a:solidFill>
              <a:srgbClr val="6E9528"/>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IPBES Motif Bar LG.png"/>
          <p:cNvPicPr>
            <a:picLocks noChangeAspect="1"/>
          </p:cNvPicPr>
          <p:nvPr userDrawn="1"/>
        </p:nvPicPr>
        <p:blipFill>
          <a:blip r:embed="rId2"/>
          <a:stretch>
            <a:fillRect/>
          </a:stretch>
        </p:blipFill>
        <p:spPr>
          <a:xfrm>
            <a:off x="0" y="0"/>
            <a:ext cx="9144000" cy="540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a:prstGeom prst="rect">
            <a:avLst/>
          </a:prstGeom>
        </p:spPr>
        <p:txBody>
          <a:bodyPr vert="horz"/>
          <a:lstStyle>
            <a:lvl1pPr algn="l">
              <a:defRPr sz="2800" b="1" i="0" baseline="0">
                <a:solidFill>
                  <a:srgbClr val="0080C0"/>
                </a:solidFill>
                <a:latin typeface="Arial"/>
                <a:cs typeface="Calibri (Headings)"/>
              </a:defRPr>
            </a:lvl1pPr>
          </a:lstStyle>
          <a:p>
            <a:r>
              <a:rPr lang="en-US"/>
              <a:t>Click to edit Master title style</a:t>
            </a:r>
          </a:p>
        </p:txBody>
      </p:sp>
      <p:sp>
        <p:nvSpPr>
          <p:cNvPr id="6" name="Rectangle 5"/>
          <p:cNvSpPr/>
          <p:nvPr userDrawn="1"/>
        </p:nvSpPr>
        <p:spPr>
          <a:xfrm>
            <a:off x="0" y="0"/>
            <a:ext cx="9144000" cy="540000"/>
          </a:xfrm>
          <a:prstGeom prst="rect">
            <a:avLst/>
          </a:prstGeom>
          <a:solidFill>
            <a:srgbClr val="008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2"/>
          </p:nvPr>
        </p:nvSpPr>
        <p:spPr>
          <a:xfrm>
            <a:off x="457200" y="2971800"/>
            <a:ext cx="7162800" cy="3384550"/>
          </a:xfrm>
          <a:prstGeom prst="rect">
            <a:avLst/>
          </a:prstGeom>
        </p:spPr>
        <p:txBody>
          <a:bodyPr vert="horz"/>
          <a:lstStyle>
            <a:lvl1pPr marL="0">
              <a:buFontTx/>
              <a:buNone/>
              <a:defRPr sz="1800" baseline="0">
                <a:solidFill>
                  <a:srgbClr val="676C5F"/>
                </a:solidFill>
                <a:latin typeface="Arial"/>
              </a:defRPr>
            </a:lvl1pPr>
            <a:lvl2pPr marL="0">
              <a:buFontTx/>
              <a:buNone/>
              <a:defRPr sz="1800" baseline="0">
                <a:solidFill>
                  <a:srgbClr val="676C5F"/>
                </a:solidFill>
                <a:latin typeface="Arial"/>
              </a:defRPr>
            </a:lvl2pPr>
            <a:lvl3pPr marL="0">
              <a:buFontTx/>
              <a:buNone/>
              <a:defRPr sz="1800" baseline="0">
                <a:solidFill>
                  <a:srgbClr val="676C5F"/>
                </a:solidFill>
                <a:latin typeface="Arial"/>
              </a:defRPr>
            </a:lvl3pPr>
            <a:lvl4pPr marL="0">
              <a:buFontTx/>
              <a:buNone/>
              <a:defRPr sz="1800" baseline="0">
                <a:solidFill>
                  <a:srgbClr val="676C5F"/>
                </a:solidFill>
                <a:latin typeface="Arial"/>
              </a:defRPr>
            </a:lvl4pPr>
            <a:lvl5pPr marL="0">
              <a:buFontTx/>
              <a:buNone/>
              <a:defRPr sz="1800" baseline="0">
                <a:solidFill>
                  <a:srgbClr val="676C5F"/>
                </a:solidFill>
                <a:latin typeface="Arial"/>
              </a:defRPr>
            </a:lvl5pPr>
          </a:lstStyle>
          <a:p>
            <a:pPr lvl="0"/>
            <a:r>
              <a:rPr lang="en-US"/>
              <a:t>Click to edit Master text styles</a:t>
            </a:r>
          </a:p>
        </p:txBody>
      </p:sp>
      <p:sp>
        <p:nvSpPr>
          <p:cNvPr id="10" name="Text Placeholder 9"/>
          <p:cNvSpPr>
            <a:spLocks noGrp="1"/>
          </p:cNvSpPr>
          <p:nvPr>
            <p:ph type="body" sz="quarter" idx="13"/>
          </p:nvPr>
        </p:nvSpPr>
        <p:spPr>
          <a:xfrm>
            <a:off x="457200" y="1989138"/>
            <a:ext cx="8229600" cy="677862"/>
          </a:xfrm>
          <a:prstGeom prst="rect">
            <a:avLst/>
          </a:prstGeom>
        </p:spPr>
        <p:txBody>
          <a:bodyPr vert="horz"/>
          <a:lstStyle>
            <a:lvl1pPr>
              <a:buFontTx/>
              <a:buNone/>
              <a:defRPr sz="2400" baseline="0">
                <a:solidFill>
                  <a:schemeClr val="bg1">
                    <a:lumMod val="65000"/>
                  </a:schemeClr>
                </a:solidFill>
                <a:latin typeface="Arial"/>
              </a:defRPr>
            </a:lvl1pPr>
            <a:lvl2pPr>
              <a:buFontTx/>
              <a:buNone/>
              <a:defRPr sz="2400" baseline="0">
                <a:solidFill>
                  <a:srgbClr val="6E9528"/>
                </a:solidFill>
                <a:latin typeface="Arial"/>
              </a:defRPr>
            </a:lvl2pPr>
            <a:lvl3pPr>
              <a:buFontTx/>
              <a:buNone/>
              <a:defRPr sz="2400" baseline="0">
                <a:solidFill>
                  <a:srgbClr val="6E9528"/>
                </a:solidFill>
                <a:latin typeface="Arial"/>
              </a:defRPr>
            </a:lvl3pPr>
            <a:lvl4pPr>
              <a:buFontTx/>
              <a:buNone/>
              <a:defRPr sz="2400" baseline="0">
                <a:solidFill>
                  <a:srgbClr val="6E9528"/>
                </a:solidFill>
                <a:latin typeface="Arial"/>
              </a:defRPr>
            </a:lvl4pPr>
            <a:lvl5pPr>
              <a:buFontTx/>
              <a:buNone/>
              <a:defRPr sz="2400" baseline="0">
                <a:solidFill>
                  <a:srgbClr val="6E9528"/>
                </a:solidFill>
                <a:latin typeface="Arial"/>
              </a:defRPr>
            </a:lvl5pPr>
          </a:lstStyle>
          <a:p>
            <a:pPr lvl="0"/>
            <a:r>
              <a:rPr lang="en-US"/>
              <a:t>Click to edit Master text styles</a:t>
            </a:r>
          </a:p>
        </p:txBody>
      </p:sp>
      <p:sp>
        <p:nvSpPr>
          <p:cNvPr id="9" name="Date Placeholder 3"/>
          <p:cNvSpPr>
            <a:spLocks noGrp="1"/>
          </p:cNvSpPr>
          <p:nvPr>
            <p:ph type="dt" sz="half" idx="2"/>
          </p:nvPr>
        </p:nvSpPr>
        <p:spPr>
          <a:xfrm>
            <a:off x="457200" y="6356350"/>
            <a:ext cx="5334000" cy="365125"/>
          </a:xfrm>
          <a:prstGeom prst="rect">
            <a:avLst/>
          </a:prstGeom>
        </p:spPr>
        <p:txBody>
          <a:bodyPr vert="horz" lIns="91440" tIns="45720" rIns="91440" bIns="45720" rtlCol="0" anchor="ctr"/>
          <a:lstStyle>
            <a:lvl1pPr algn="l">
              <a:defRPr sz="1100">
                <a:solidFill>
                  <a:srgbClr val="676C5F"/>
                </a:solidFill>
                <a:latin typeface="Arial"/>
                <a:cs typeface="Calibri (Body)"/>
              </a:defRPr>
            </a:lvl1pPr>
          </a:lstStyle>
          <a:p>
            <a:r>
              <a:rPr lang="en-US"/>
              <a:t>The Intergovernmental Platform on Biodiversity and Ecosystem Services </a:t>
            </a:r>
          </a:p>
        </p:txBody>
      </p:sp>
      <p:sp>
        <p:nvSpPr>
          <p:cNvPr id="11" name="Footer Placeholder 4"/>
          <p:cNvSpPr>
            <a:spLocks noGrp="1"/>
          </p:cNvSpPr>
          <p:nvPr>
            <p:ph type="ftr" sz="quarter" idx="3"/>
          </p:nvPr>
        </p:nvSpPr>
        <p:spPr>
          <a:xfrm>
            <a:off x="5791200" y="6356350"/>
            <a:ext cx="2895600" cy="365125"/>
          </a:xfrm>
          <a:prstGeom prst="rect">
            <a:avLst/>
          </a:prstGeom>
        </p:spPr>
        <p:txBody>
          <a:bodyPr vert="horz" lIns="91440" tIns="45720" rIns="91440" bIns="45720" rtlCol="0" anchor="ctr"/>
          <a:lstStyle>
            <a:lvl1pPr algn="r">
              <a:defRPr sz="1100" b="1" i="0">
                <a:solidFill>
                  <a:srgbClr val="676C5F"/>
                </a:solidFill>
                <a:latin typeface="Arial"/>
                <a:cs typeface="Calibri (Body)"/>
              </a:defRPr>
            </a:lvl1pPr>
          </a:lstStyle>
          <a:p>
            <a:r>
              <a:rPr lang="en-US"/>
              <a:t>www.ipbes.net</a:t>
            </a:r>
          </a:p>
        </p:txBody>
      </p:sp>
      <p:cxnSp>
        <p:nvCxnSpPr>
          <p:cNvPr id="12" name="Straight Connector 11"/>
          <p:cNvCxnSpPr/>
          <p:nvPr userDrawn="1"/>
        </p:nvCxnSpPr>
        <p:spPr>
          <a:xfrm>
            <a:off x="457200" y="6356350"/>
            <a:ext cx="8229600" cy="1588"/>
          </a:xfrm>
          <a:prstGeom prst="line">
            <a:avLst/>
          </a:prstGeom>
          <a:ln w="12700">
            <a:solidFill>
              <a:srgbClr val="6E9528"/>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IPBES Motif Bar LG.png"/>
          <p:cNvPicPr>
            <a:picLocks noChangeAspect="1"/>
          </p:cNvPicPr>
          <p:nvPr userDrawn="1"/>
        </p:nvPicPr>
        <p:blipFill>
          <a:blip r:embed="rId2"/>
          <a:stretch>
            <a:fillRect/>
          </a:stretch>
        </p:blipFill>
        <p:spPr>
          <a:xfrm>
            <a:off x="0" y="-8640"/>
            <a:ext cx="9144000" cy="54864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a:prstGeom prst="rect">
            <a:avLst/>
          </a:prstGeom>
        </p:spPr>
        <p:txBody>
          <a:bodyPr vert="horz"/>
          <a:lstStyle>
            <a:lvl1pPr algn="l">
              <a:defRPr sz="2800" b="1" i="0" baseline="0">
                <a:solidFill>
                  <a:srgbClr val="676C5F"/>
                </a:solidFill>
                <a:latin typeface="Arial"/>
                <a:cs typeface="Calibri (Headings)"/>
              </a:defRPr>
            </a:lvl1pPr>
          </a:lstStyle>
          <a:p>
            <a:r>
              <a:rPr lang="en-US"/>
              <a:t>Click to edit Master title style</a:t>
            </a:r>
          </a:p>
        </p:txBody>
      </p:sp>
      <p:sp>
        <p:nvSpPr>
          <p:cNvPr id="6" name="Rectangle 5"/>
          <p:cNvSpPr/>
          <p:nvPr userDrawn="1"/>
        </p:nvSpPr>
        <p:spPr>
          <a:xfrm>
            <a:off x="0" y="0"/>
            <a:ext cx="9144000" cy="540000"/>
          </a:xfrm>
          <a:prstGeom prst="rect">
            <a:avLst/>
          </a:prstGeom>
          <a:solidFill>
            <a:srgbClr val="676C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2"/>
          </p:nvPr>
        </p:nvSpPr>
        <p:spPr>
          <a:xfrm>
            <a:off x="457200" y="2971800"/>
            <a:ext cx="7162800" cy="3384550"/>
          </a:xfrm>
          <a:prstGeom prst="rect">
            <a:avLst/>
          </a:prstGeom>
        </p:spPr>
        <p:txBody>
          <a:bodyPr vert="horz"/>
          <a:lstStyle>
            <a:lvl1pPr marL="0">
              <a:buFontTx/>
              <a:buNone/>
              <a:defRPr sz="1800" baseline="0">
                <a:solidFill>
                  <a:srgbClr val="676C5F"/>
                </a:solidFill>
                <a:latin typeface="Arial"/>
              </a:defRPr>
            </a:lvl1pPr>
            <a:lvl2pPr marL="0">
              <a:buFontTx/>
              <a:buNone/>
              <a:defRPr sz="1800" baseline="0">
                <a:solidFill>
                  <a:srgbClr val="676C5F"/>
                </a:solidFill>
                <a:latin typeface="Arial"/>
              </a:defRPr>
            </a:lvl2pPr>
            <a:lvl3pPr marL="0">
              <a:buFontTx/>
              <a:buNone/>
              <a:defRPr sz="1800" baseline="0">
                <a:solidFill>
                  <a:srgbClr val="676C5F"/>
                </a:solidFill>
                <a:latin typeface="Arial"/>
              </a:defRPr>
            </a:lvl3pPr>
            <a:lvl4pPr marL="0">
              <a:buFontTx/>
              <a:buNone/>
              <a:defRPr sz="1800" baseline="0">
                <a:solidFill>
                  <a:srgbClr val="676C5F"/>
                </a:solidFill>
                <a:latin typeface="Arial"/>
              </a:defRPr>
            </a:lvl4pPr>
            <a:lvl5pPr marL="0">
              <a:buFontTx/>
              <a:buNone/>
              <a:defRPr sz="1800" baseline="0">
                <a:solidFill>
                  <a:srgbClr val="676C5F"/>
                </a:solidFill>
                <a:latin typeface="Arial"/>
              </a:defRPr>
            </a:lvl5pPr>
          </a:lstStyle>
          <a:p>
            <a:pPr lvl="0"/>
            <a:r>
              <a:rPr lang="en-US"/>
              <a:t>Click to edit Master text styles</a:t>
            </a:r>
          </a:p>
        </p:txBody>
      </p:sp>
      <p:sp>
        <p:nvSpPr>
          <p:cNvPr id="10" name="Text Placeholder 9"/>
          <p:cNvSpPr>
            <a:spLocks noGrp="1"/>
          </p:cNvSpPr>
          <p:nvPr>
            <p:ph type="body" sz="quarter" idx="13"/>
          </p:nvPr>
        </p:nvSpPr>
        <p:spPr>
          <a:xfrm>
            <a:off x="457200" y="1989138"/>
            <a:ext cx="8229600" cy="677862"/>
          </a:xfrm>
          <a:prstGeom prst="rect">
            <a:avLst/>
          </a:prstGeom>
        </p:spPr>
        <p:txBody>
          <a:bodyPr vert="horz"/>
          <a:lstStyle>
            <a:lvl1pPr>
              <a:buFontTx/>
              <a:buNone/>
              <a:defRPr sz="2400" baseline="0">
                <a:solidFill>
                  <a:schemeClr val="bg1">
                    <a:lumMod val="65000"/>
                  </a:schemeClr>
                </a:solidFill>
                <a:latin typeface="Arial"/>
              </a:defRPr>
            </a:lvl1pPr>
            <a:lvl2pPr>
              <a:buFontTx/>
              <a:buNone/>
              <a:defRPr sz="2400" baseline="0">
                <a:solidFill>
                  <a:srgbClr val="6E9528"/>
                </a:solidFill>
                <a:latin typeface="Arial"/>
              </a:defRPr>
            </a:lvl2pPr>
            <a:lvl3pPr>
              <a:buFontTx/>
              <a:buNone/>
              <a:defRPr sz="2400" baseline="0">
                <a:solidFill>
                  <a:srgbClr val="6E9528"/>
                </a:solidFill>
                <a:latin typeface="Arial"/>
              </a:defRPr>
            </a:lvl3pPr>
            <a:lvl4pPr>
              <a:buFontTx/>
              <a:buNone/>
              <a:defRPr sz="2400" baseline="0">
                <a:solidFill>
                  <a:srgbClr val="6E9528"/>
                </a:solidFill>
                <a:latin typeface="Arial"/>
              </a:defRPr>
            </a:lvl4pPr>
            <a:lvl5pPr>
              <a:buFontTx/>
              <a:buNone/>
              <a:defRPr sz="2400" baseline="0">
                <a:solidFill>
                  <a:srgbClr val="6E9528"/>
                </a:solidFill>
                <a:latin typeface="Arial"/>
              </a:defRPr>
            </a:lvl5pPr>
          </a:lstStyle>
          <a:p>
            <a:pPr lvl="0"/>
            <a:r>
              <a:rPr lang="en-US"/>
              <a:t>Click to edit Master text styles</a:t>
            </a:r>
          </a:p>
        </p:txBody>
      </p:sp>
      <p:sp>
        <p:nvSpPr>
          <p:cNvPr id="9" name="Date Placeholder 3"/>
          <p:cNvSpPr>
            <a:spLocks noGrp="1"/>
          </p:cNvSpPr>
          <p:nvPr>
            <p:ph type="dt" sz="half" idx="2"/>
          </p:nvPr>
        </p:nvSpPr>
        <p:spPr>
          <a:xfrm>
            <a:off x="457200" y="6356350"/>
            <a:ext cx="5334000" cy="365125"/>
          </a:xfrm>
          <a:prstGeom prst="rect">
            <a:avLst/>
          </a:prstGeom>
        </p:spPr>
        <p:txBody>
          <a:bodyPr vert="horz" lIns="91440" tIns="45720" rIns="91440" bIns="45720" rtlCol="0" anchor="ctr"/>
          <a:lstStyle>
            <a:lvl1pPr algn="l">
              <a:defRPr sz="1100">
                <a:solidFill>
                  <a:srgbClr val="676C5F"/>
                </a:solidFill>
                <a:latin typeface="Arial"/>
                <a:cs typeface="Calibri (Body)"/>
              </a:defRPr>
            </a:lvl1pPr>
          </a:lstStyle>
          <a:p>
            <a:r>
              <a:rPr lang="en-US"/>
              <a:t>The Intergovernmental Platform on Biodiversity and Ecosystem Services </a:t>
            </a:r>
          </a:p>
        </p:txBody>
      </p:sp>
      <p:sp>
        <p:nvSpPr>
          <p:cNvPr id="11" name="Footer Placeholder 4"/>
          <p:cNvSpPr>
            <a:spLocks noGrp="1"/>
          </p:cNvSpPr>
          <p:nvPr>
            <p:ph type="ftr" sz="quarter" idx="3"/>
          </p:nvPr>
        </p:nvSpPr>
        <p:spPr>
          <a:xfrm>
            <a:off x="5791200" y="6356350"/>
            <a:ext cx="2895600" cy="365125"/>
          </a:xfrm>
          <a:prstGeom prst="rect">
            <a:avLst/>
          </a:prstGeom>
        </p:spPr>
        <p:txBody>
          <a:bodyPr vert="horz" lIns="91440" tIns="45720" rIns="91440" bIns="45720" rtlCol="0" anchor="ctr"/>
          <a:lstStyle>
            <a:lvl1pPr algn="r">
              <a:defRPr sz="1100" b="1" i="0">
                <a:solidFill>
                  <a:srgbClr val="676C5F"/>
                </a:solidFill>
                <a:latin typeface="Arial"/>
                <a:cs typeface="Calibri (Body)"/>
              </a:defRPr>
            </a:lvl1pPr>
          </a:lstStyle>
          <a:p>
            <a:r>
              <a:rPr lang="en-US"/>
              <a:t>www.ipbes.net</a:t>
            </a:r>
          </a:p>
        </p:txBody>
      </p:sp>
      <p:cxnSp>
        <p:nvCxnSpPr>
          <p:cNvPr id="12" name="Straight Connector 11"/>
          <p:cNvCxnSpPr/>
          <p:nvPr userDrawn="1"/>
        </p:nvCxnSpPr>
        <p:spPr>
          <a:xfrm>
            <a:off x="457200" y="6356350"/>
            <a:ext cx="8229600" cy="1588"/>
          </a:xfrm>
          <a:prstGeom prst="line">
            <a:avLst/>
          </a:prstGeom>
          <a:ln w="12700">
            <a:solidFill>
              <a:srgbClr val="6E9528"/>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IPBES Motif Bar GR.png"/>
          <p:cNvPicPr>
            <a:picLocks noChangeAspect="1"/>
          </p:cNvPicPr>
          <p:nvPr userDrawn="1"/>
        </p:nvPicPr>
        <p:blipFill>
          <a:blip r:embed="rId2"/>
          <a:stretch>
            <a:fillRect/>
          </a:stretch>
        </p:blipFill>
        <p:spPr>
          <a:xfrm>
            <a:off x="0" y="-8640"/>
            <a:ext cx="9144000" cy="54864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Picture Placeholder 2"/>
          <p:cNvSpPr>
            <a:spLocks noGrp="1"/>
          </p:cNvSpPr>
          <p:nvPr>
            <p:ph type="pic" idx="13"/>
          </p:nvPr>
        </p:nvSpPr>
        <p:spPr>
          <a:xfrm>
            <a:off x="0" y="0"/>
            <a:ext cx="2971800" cy="17640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Picture Placeholder 2"/>
          <p:cNvSpPr>
            <a:spLocks noGrp="1"/>
          </p:cNvSpPr>
          <p:nvPr>
            <p:ph type="pic" idx="14"/>
          </p:nvPr>
        </p:nvSpPr>
        <p:spPr>
          <a:xfrm>
            <a:off x="2971800" y="0"/>
            <a:ext cx="3200400" cy="17640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Picture Placeholder 2"/>
          <p:cNvSpPr>
            <a:spLocks noGrp="1"/>
          </p:cNvSpPr>
          <p:nvPr>
            <p:ph type="pic" idx="15"/>
          </p:nvPr>
        </p:nvSpPr>
        <p:spPr>
          <a:xfrm>
            <a:off x="6172200" y="0"/>
            <a:ext cx="2971800" cy="17640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8" name="Picture Placeholder 2"/>
          <p:cNvSpPr>
            <a:spLocks noGrp="1"/>
          </p:cNvSpPr>
          <p:nvPr>
            <p:ph type="pic" idx="16"/>
          </p:nvPr>
        </p:nvSpPr>
        <p:spPr>
          <a:xfrm>
            <a:off x="0" y="1764000"/>
            <a:ext cx="2971800" cy="17298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9" name="Picture Placeholder 2"/>
          <p:cNvSpPr>
            <a:spLocks noGrp="1"/>
          </p:cNvSpPr>
          <p:nvPr>
            <p:ph type="pic" idx="17"/>
          </p:nvPr>
        </p:nvSpPr>
        <p:spPr>
          <a:xfrm>
            <a:off x="2971800" y="1764000"/>
            <a:ext cx="3200400" cy="17298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0" name="Picture Placeholder 2"/>
          <p:cNvSpPr>
            <a:spLocks noGrp="1"/>
          </p:cNvSpPr>
          <p:nvPr>
            <p:ph type="pic" idx="18"/>
          </p:nvPr>
        </p:nvSpPr>
        <p:spPr>
          <a:xfrm>
            <a:off x="6172200" y="1764000"/>
            <a:ext cx="2971800" cy="17298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0" name="Picture Placeholder 2"/>
          <p:cNvSpPr>
            <a:spLocks noGrp="1"/>
          </p:cNvSpPr>
          <p:nvPr>
            <p:ph type="pic" idx="19"/>
          </p:nvPr>
        </p:nvSpPr>
        <p:spPr>
          <a:xfrm>
            <a:off x="0" y="3493800"/>
            <a:ext cx="2971800" cy="17640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1" name="Picture Placeholder 2"/>
          <p:cNvSpPr>
            <a:spLocks noGrp="1"/>
          </p:cNvSpPr>
          <p:nvPr>
            <p:ph type="pic" idx="20"/>
          </p:nvPr>
        </p:nvSpPr>
        <p:spPr>
          <a:xfrm>
            <a:off x="2971800" y="3493800"/>
            <a:ext cx="3200400" cy="17640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2" name="Picture Placeholder 2"/>
          <p:cNvSpPr>
            <a:spLocks noGrp="1"/>
          </p:cNvSpPr>
          <p:nvPr>
            <p:ph type="pic" idx="21"/>
          </p:nvPr>
        </p:nvSpPr>
        <p:spPr>
          <a:xfrm>
            <a:off x="6172200" y="3493800"/>
            <a:ext cx="2971800" cy="17640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7" name="Picture 16" descr="ORG Logo.png"/>
          <p:cNvPicPr>
            <a:picLocks noChangeAspect="1"/>
          </p:cNvPicPr>
          <p:nvPr userDrawn="1"/>
        </p:nvPicPr>
        <p:blipFill>
          <a:blip r:embed="rId2"/>
          <a:stretch>
            <a:fillRect/>
          </a:stretch>
        </p:blipFill>
        <p:spPr>
          <a:xfrm>
            <a:off x="5950992" y="5787948"/>
            <a:ext cx="2888208" cy="691152"/>
          </a:xfrm>
          <a:prstGeom prst="rect">
            <a:avLst/>
          </a:prstGeom>
        </p:spPr>
      </p:pic>
      <p:pic>
        <p:nvPicPr>
          <p:cNvPr id="16" name="Picture 15" descr="IPBES logo Reverse.png"/>
          <p:cNvPicPr>
            <a:picLocks noChangeAspect="1"/>
          </p:cNvPicPr>
          <p:nvPr userDrawn="1"/>
        </p:nvPicPr>
        <p:blipFill>
          <a:blip r:embed="rId3"/>
          <a:stretch>
            <a:fillRect/>
          </a:stretch>
        </p:blipFill>
        <p:spPr>
          <a:xfrm>
            <a:off x="228600" y="5490950"/>
            <a:ext cx="1440000" cy="1080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81ACAB1-C2BC-7F44-826B-D904A6D1BF50}" type="datetimeFigureOut">
              <a:rPr kumimoji="0" lang="fr-F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15/12/2020</a:t>
            </a:fld>
            <a:endParaRPr kumimoji="0" lang="fr-FR" sz="1800" b="0" i="0" u="none" strike="noStrike" kern="0" cap="none" spc="0" normalizeH="0" baseline="0" noProof="0">
              <a:ln>
                <a:noFill/>
              </a:ln>
              <a:solidFill>
                <a:sysClr val="windowText" lastClr="000000"/>
              </a:solidFill>
              <a:effectLst/>
              <a:uLnTx/>
              <a:uFillTx/>
            </a:endParaRPr>
          </a:p>
        </p:txBody>
      </p:sp>
      <p:sp>
        <p:nvSpPr>
          <p:cNvPr id="5" name="Espace réservé du pied de page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6" name="Espace réservé du numéro de diapositive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BDA2827-1EB6-1540-8305-B788D8EFA61A}" type="slidenum">
              <a:rPr kumimoji="0" lang="fr-F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fr-F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200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81ACAB1-C2BC-7F44-826B-D904A6D1BF50}" type="datetimeFigureOut">
              <a:rPr kumimoji="0" lang="fr-F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15/12/2020</a:t>
            </a:fld>
            <a:endParaRPr kumimoji="0" lang="fr-FR" sz="1800" b="0" i="0" u="none" strike="noStrike" kern="0" cap="none" spc="0" normalizeH="0" baseline="0" noProof="0">
              <a:ln>
                <a:noFill/>
              </a:ln>
              <a:solidFill>
                <a:sysClr val="windowText" lastClr="000000"/>
              </a:solidFill>
              <a:effectLst/>
              <a:uLnTx/>
              <a:uFillTx/>
            </a:endParaRPr>
          </a:p>
        </p:txBody>
      </p:sp>
      <p:sp>
        <p:nvSpPr>
          <p:cNvPr id="5" name="Espace réservé du pied de page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6" name="Espace réservé du numéro de diapositive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BDA2827-1EB6-1540-8305-B788D8EFA61A}" type="slidenum">
              <a:rPr kumimoji="0" lang="fr-F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fr-F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9260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userDrawn="1"/>
        </p:nvSpPr>
        <p:spPr>
          <a:xfrm>
            <a:off x="0" y="5257800"/>
            <a:ext cx="9144000" cy="1600200"/>
          </a:xfrm>
          <a:prstGeom prst="rect">
            <a:avLst/>
          </a:prstGeom>
          <a:solidFill>
            <a:srgbClr val="415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IPBES Chapter Motif DG.png"/>
          <p:cNvPicPr>
            <a:picLocks noChangeAspect="1"/>
          </p:cNvPicPr>
          <p:nvPr userDrawn="1"/>
        </p:nvPicPr>
        <p:blipFill>
          <a:blip r:embed="rId2"/>
          <a:stretch>
            <a:fillRect/>
          </a:stretch>
        </p:blipFill>
        <p:spPr>
          <a:xfrm>
            <a:off x="0" y="5257800"/>
            <a:ext cx="9144000" cy="1600200"/>
          </a:xfrm>
          <a:prstGeom prst="rect">
            <a:avLst/>
          </a:prstGeom>
        </p:spPr>
      </p:pic>
      <p:sp>
        <p:nvSpPr>
          <p:cNvPr id="3" name="Picture Placeholder 2"/>
          <p:cNvSpPr>
            <a:spLocks noGrp="1"/>
          </p:cNvSpPr>
          <p:nvPr>
            <p:ph type="pic" idx="1"/>
          </p:nvPr>
        </p:nvSpPr>
        <p:spPr>
          <a:xfrm>
            <a:off x="0" y="0"/>
            <a:ext cx="9144000" cy="52578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p:nvPr>
        </p:nvSpPr>
        <p:spPr>
          <a:xfrm>
            <a:off x="1792288" y="5605462"/>
            <a:ext cx="5218112" cy="566738"/>
          </a:xfrm>
          <a:prstGeom prst="rect">
            <a:avLst/>
          </a:prstGeom>
        </p:spPr>
        <p:txBody>
          <a:bodyPr anchor="b"/>
          <a:lstStyle>
            <a:lvl1pPr algn="l">
              <a:defRPr sz="2400" b="1">
                <a:solidFill>
                  <a:schemeClr val="bg1"/>
                </a:solidFill>
                <a:latin typeface="Arial"/>
              </a:defRPr>
            </a:lvl1pPr>
          </a:lstStyle>
          <a:p>
            <a:r>
              <a:rPr lang="en-US"/>
              <a:t>Click to edit Master title style</a:t>
            </a:r>
          </a:p>
        </p:txBody>
      </p:sp>
      <p:sp>
        <p:nvSpPr>
          <p:cNvPr id="4" name="Text Placeholder 3"/>
          <p:cNvSpPr>
            <a:spLocks noGrp="1"/>
          </p:cNvSpPr>
          <p:nvPr>
            <p:ph type="body" sz="half" idx="2"/>
          </p:nvPr>
        </p:nvSpPr>
        <p:spPr>
          <a:xfrm>
            <a:off x="1792288" y="6172200"/>
            <a:ext cx="5218112" cy="685800"/>
          </a:xfrm>
          <a:prstGeom prst="rect">
            <a:avLst/>
          </a:prstGeom>
        </p:spPr>
        <p:txBody>
          <a:bodyPr/>
          <a:lstStyle>
            <a:lvl1pPr marL="0" indent="0">
              <a:buNone/>
              <a:defRPr sz="1800">
                <a:solidFill>
                  <a:schemeClr val="bg1"/>
                </a:solidFill>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3" name="Picture 12" descr="IPBES logo Reverse.png"/>
          <p:cNvPicPr>
            <a:picLocks noChangeAspect="1"/>
          </p:cNvPicPr>
          <p:nvPr userDrawn="1"/>
        </p:nvPicPr>
        <p:blipFill>
          <a:blip r:embed="rId3"/>
          <a:stretch>
            <a:fillRect/>
          </a:stretch>
        </p:blipFill>
        <p:spPr>
          <a:xfrm>
            <a:off x="7010400" y="5367602"/>
            <a:ext cx="1682398" cy="1261798"/>
          </a:xfrm>
          <a:prstGeom prst="rect">
            <a:avLst/>
          </a:prstGeom>
        </p:spPr>
      </p:pic>
    </p:spTree>
    <p:extLst>
      <p:ext uri="{BB962C8B-B14F-4D97-AF65-F5344CB8AC3E}">
        <p14:creationId xmlns:p14="http://schemas.microsoft.com/office/powerpoint/2010/main" val="3176386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6" name="Rectangle 5"/>
          <p:cNvSpPr/>
          <p:nvPr userDrawn="1"/>
        </p:nvSpPr>
        <p:spPr>
          <a:xfrm>
            <a:off x="0" y="5257800"/>
            <a:ext cx="9144000" cy="1600200"/>
          </a:xfrm>
          <a:prstGeom prst="rect">
            <a:avLst/>
          </a:prstGeom>
          <a:solidFill>
            <a:srgbClr val="6E95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PBES Chapter Motif LG.png"/>
          <p:cNvPicPr>
            <a:picLocks noChangeAspect="1"/>
          </p:cNvPicPr>
          <p:nvPr userDrawn="1"/>
        </p:nvPicPr>
        <p:blipFill>
          <a:blip r:embed="rId2"/>
          <a:stretch>
            <a:fillRect/>
          </a:stretch>
        </p:blipFill>
        <p:spPr>
          <a:xfrm>
            <a:off x="0" y="5257800"/>
            <a:ext cx="9144000" cy="1600200"/>
          </a:xfrm>
          <a:prstGeom prst="rect">
            <a:avLst/>
          </a:prstGeom>
        </p:spPr>
      </p:pic>
      <p:sp>
        <p:nvSpPr>
          <p:cNvPr id="3" name="Picture Placeholder 2"/>
          <p:cNvSpPr>
            <a:spLocks noGrp="1"/>
          </p:cNvSpPr>
          <p:nvPr>
            <p:ph type="pic" idx="1"/>
          </p:nvPr>
        </p:nvSpPr>
        <p:spPr>
          <a:xfrm>
            <a:off x="0" y="0"/>
            <a:ext cx="9144000" cy="5257800"/>
          </a:xfrm>
          <a:prstGeom prst="rect">
            <a:avLst/>
          </a:prstGeom>
        </p:spPr>
        <p:txBody>
          <a:bodyPr/>
          <a:lstStyle>
            <a:lvl1pPr marL="0" indent="0">
              <a:buNone/>
              <a:defRPr sz="2400">
                <a:solidFill>
                  <a:schemeClr val="bg1"/>
                </a:solidFill>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p:nvPr>
        </p:nvSpPr>
        <p:spPr>
          <a:xfrm>
            <a:off x="1792288" y="5605462"/>
            <a:ext cx="5218112" cy="566738"/>
          </a:xfrm>
          <a:prstGeom prst="rect">
            <a:avLst/>
          </a:prstGeom>
        </p:spPr>
        <p:txBody>
          <a:bodyPr anchor="b"/>
          <a:lstStyle>
            <a:lvl1pPr algn="l">
              <a:defRPr sz="2400" b="1">
                <a:solidFill>
                  <a:schemeClr val="bg1"/>
                </a:solidFill>
                <a:latin typeface="Arial"/>
              </a:defRPr>
            </a:lvl1pPr>
          </a:lstStyle>
          <a:p>
            <a:r>
              <a:rPr lang="en-US"/>
              <a:t>Click to edit Master title style</a:t>
            </a:r>
          </a:p>
        </p:txBody>
      </p:sp>
      <p:sp>
        <p:nvSpPr>
          <p:cNvPr id="4" name="Text Placeholder 3"/>
          <p:cNvSpPr>
            <a:spLocks noGrp="1"/>
          </p:cNvSpPr>
          <p:nvPr>
            <p:ph type="body" sz="half" idx="2"/>
          </p:nvPr>
        </p:nvSpPr>
        <p:spPr>
          <a:xfrm>
            <a:off x="1792288" y="6172200"/>
            <a:ext cx="5218112" cy="685800"/>
          </a:xfrm>
          <a:prstGeom prst="rect">
            <a:avLst/>
          </a:prstGeom>
        </p:spPr>
        <p:txBody>
          <a:bodyPr/>
          <a:lstStyle>
            <a:lvl1pPr marL="0" indent="0">
              <a:buNone/>
              <a:defRPr sz="1800">
                <a:solidFill>
                  <a:schemeClr val="bg1"/>
                </a:solidFill>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7" descr="IPBES logo Reverse.png"/>
          <p:cNvPicPr>
            <a:picLocks noChangeAspect="1"/>
          </p:cNvPicPr>
          <p:nvPr userDrawn="1"/>
        </p:nvPicPr>
        <p:blipFill>
          <a:blip r:embed="rId3"/>
          <a:stretch>
            <a:fillRect/>
          </a:stretch>
        </p:blipFill>
        <p:spPr>
          <a:xfrm>
            <a:off x="7010400" y="5367602"/>
            <a:ext cx="1682398" cy="1261798"/>
          </a:xfrm>
          <a:prstGeom prst="rect">
            <a:avLst/>
          </a:prstGeom>
        </p:spPr>
      </p:pic>
    </p:spTree>
    <p:extLst>
      <p:ext uri="{BB962C8B-B14F-4D97-AF65-F5344CB8AC3E}">
        <p14:creationId xmlns:p14="http://schemas.microsoft.com/office/powerpoint/2010/main" val="3937067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5.xml"/><Relationship Id="rId4"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theme" Target="../theme/theme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5257800"/>
            <a:ext cx="9144000" cy="1600200"/>
          </a:xfrm>
          <a:prstGeom prst="rect">
            <a:avLst/>
          </a:prstGeom>
          <a:solidFill>
            <a:srgbClr val="4151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IPBES Chapter Motif DG.png"/>
          <p:cNvPicPr>
            <a:picLocks noChangeAspect="1"/>
          </p:cNvPicPr>
          <p:nvPr userDrawn="1"/>
        </p:nvPicPr>
        <p:blipFill>
          <a:blip r:embed="rId3"/>
          <a:stretch>
            <a:fillRect/>
          </a:stretch>
        </p:blipFill>
        <p:spPr>
          <a:xfrm>
            <a:off x="0" y="5257800"/>
            <a:ext cx="9144000" cy="1600200"/>
          </a:xfrm>
          <a:prstGeom prst="rect">
            <a:avLst/>
          </a:prstGeom>
        </p:spPr>
      </p:pic>
    </p:spTree>
  </p:cSld>
  <p:clrMap bg1="lt1" tx1="dk1" bg2="lt2" tx2="dk2" accent1="accent1" accent2="accent2" accent3="accent3" accent4="accent4" accent5="accent5" accent6="accent6" hlink="hlink" folHlink="folHlink"/>
  <p:sldLayoutIdLst>
    <p:sldLayoutId id="2147483656" r:id="rId1"/>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ACAB1-C2BC-7F44-826B-D904A6D1BF50}" type="datetimeFigureOut">
              <a:rPr lang="fr-FR" smtClean="0"/>
              <a:t>15/12/2020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A2827-1EB6-1540-8305-B788D8EFA61A}" type="slidenum">
              <a:rPr lang="fr-FR" smtClean="0"/>
              <a:t>‹#›</a:t>
            </a:fld>
            <a:endParaRPr lang="fr-FR"/>
          </a:p>
        </p:txBody>
      </p:sp>
    </p:spTree>
    <p:extLst>
      <p:ext uri="{BB962C8B-B14F-4D97-AF65-F5344CB8AC3E}">
        <p14:creationId xmlns:p14="http://schemas.microsoft.com/office/powerpoint/2010/main" val="2282467170"/>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IPBES logo Watermark.png"/>
          <p:cNvPicPr>
            <a:picLocks noChangeAspect="1"/>
          </p:cNvPicPr>
          <p:nvPr userDrawn="1"/>
        </p:nvPicPr>
        <p:blipFill>
          <a:blip r:embed="rId2"/>
          <a:stretch>
            <a:fillRect/>
          </a:stretch>
        </p:blipFill>
        <p:spPr>
          <a:xfrm>
            <a:off x="7010400" y="685800"/>
            <a:ext cx="1676400" cy="1295400"/>
          </a:xfrm>
          <a:prstGeom prst="rect">
            <a:avLst/>
          </a:prstGeom>
        </p:spPr>
      </p:pic>
    </p:spTree>
    <p:extLst>
      <p:ext uri="{BB962C8B-B14F-4D97-AF65-F5344CB8AC3E}">
        <p14:creationId xmlns:p14="http://schemas.microsoft.com/office/powerpoint/2010/main" val="2169141449"/>
      </p:ext>
    </p:extLst>
  </p:cSld>
  <p:clrMap bg1="lt1" tx1="dk1" bg2="lt2" tx2="dk2" accent1="accent1" accent2="accent2" accent3="accent3" accent4="accent4" accent5="accent5" accent6="accent6" hlink="hlink" folHlink="folHlink"/>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52578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17931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45921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www.flickr.com/photos/82202957@N0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82202957@N00"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028306" y="1322754"/>
            <a:ext cx="7054734" cy="1585494"/>
          </a:xfrm>
        </p:spPr>
        <p:txBody>
          <a:bodyPr>
            <a:noAutofit/>
          </a:bodyPr>
          <a:lstStyle/>
          <a:p>
            <a:pPr algn="r">
              <a:spcAft>
                <a:spcPts val="600"/>
              </a:spcAft>
            </a:pPr>
            <a:r>
              <a:rPr lang="en-US" sz="2800" b="1" dirty="0">
                <a:solidFill>
                  <a:schemeClr val="bg1"/>
                </a:solidFill>
                <a:latin typeface="Arial Black" panose="020B0A04020102020204" pitchFamily="34" charset="0"/>
                <a:ea typeface="Arial Black" charset="0"/>
                <a:cs typeface="Arial Black" charset="0"/>
              </a:rPr>
              <a:t>IPBES #</a:t>
            </a:r>
            <a:r>
              <a:rPr lang="en-US" sz="2800" b="1" dirty="0" err="1">
                <a:solidFill>
                  <a:schemeClr val="bg1"/>
                </a:solidFill>
                <a:latin typeface="Arial Black" panose="020B0A04020102020204" pitchFamily="34" charset="0"/>
                <a:ea typeface="Arial Black" charset="0"/>
                <a:cs typeface="Arial Black" charset="0"/>
              </a:rPr>
              <a:t>PandemicsReport</a:t>
            </a:r>
            <a:r>
              <a:rPr lang="en-US" sz="2800" b="1" dirty="0">
                <a:solidFill>
                  <a:schemeClr val="bg1"/>
                </a:solidFill>
                <a:latin typeface="Arial Black" panose="020B0A04020102020204" pitchFamily="34" charset="0"/>
                <a:ea typeface="Arial Black" charset="0"/>
                <a:cs typeface="Arial Black" charset="0"/>
              </a:rPr>
              <a:t>:</a:t>
            </a:r>
            <a:br>
              <a:rPr lang="en-US" sz="2800" b="1" dirty="0">
                <a:solidFill>
                  <a:schemeClr val="bg1"/>
                </a:solidFill>
                <a:latin typeface="Arial Black" panose="020B0A04020102020204" pitchFamily="34" charset="0"/>
                <a:ea typeface="Arial Black" charset="0"/>
                <a:cs typeface="Arial Black" charset="0"/>
              </a:rPr>
            </a:br>
            <a:r>
              <a:rPr lang="en-US" sz="2800" b="1" dirty="0">
                <a:solidFill>
                  <a:schemeClr val="bg1"/>
                </a:solidFill>
                <a:latin typeface="Arial Black" panose="020B0A04020102020204" pitchFamily="34" charset="0"/>
                <a:ea typeface="Arial Black" charset="0"/>
                <a:cs typeface="Arial Black" charset="0"/>
              </a:rPr>
              <a:t>Escaping the ‘Era of Pandemics’</a:t>
            </a:r>
            <a:br>
              <a:rPr lang="en-US" sz="2800" b="1" dirty="0">
                <a:solidFill>
                  <a:schemeClr val="bg1"/>
                </a:solidFill>
                <a:latin typeface="Arial Black" panose="020B0A04020102020204" pitchFamily="34" charset="0"/>
                <a:ea typeface="Arial Black" charset="0"/>
                <a:cs typeface="Arial Black" charset="0"/>
              </a:rPr>
            </a:br>
            <a:br>
              <a:rPr lang="en-US" sz="2800" b="1" dirty="0">
                <a:solidFill>
                  <a:schemeClr val="bg1"/>
                </a:solidFill>
                <a:latin typeface="Arial Black" panose="020B0A04020102020204" pitchFamily="34" charset="0"/>
                <a:ea typeface="Arial Black" charset="0"/>
                <a:cs typeface="Arial Black" charset="0"/>
              </a:rPr>
            </a:br>
            <a:r>
              <a:rPr lang="en-US" sz="2800" dirty="0">
                <a:solidFill>
                  <a:schemeClr val="bg1"/>
                </a:solidFill>
                <a:latin typeface="+mn-lt"/>
                <a:ea typeface="Arial Black" charset="0"/>
                <a:cs typeface="Arial Black" charset="0"/>
              </a:rPr>
              <a:t>https://ipbes.net/pandemics</a:t>
            </a:r>
            <a:endParaRPr lang="fr-FR" sz="2500" dirty="0">
              <a:solidFill>
                <a:schemeClr val="bg1"/>
              </a:solidFill>
              <a:latin typeface="+mn-lt"/>
              <a:ea typeface="Arial Black" charset="0"/>
              <a:cs typeface="Arial Black" charset="0"/>
            </a:endParaRPr>
          </a:p>
        </p:txBody>
      </p:sp>
      <p:sp>
        <p:nvSpPr>
          <p:cNvPr id="5" name="Sous-titre 2"/>
          <p:cNvSpPr txBox="1">
            <a:spLocks/>
          </p:cNvSpPr>
          <p:nvPr/>
        </p:nvSpPr>
        <p:spPr>
          <a:xfrm>
            <a:off x="990600" y="2248028"/>
            <a:ext cx="7633138" cy="118097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spcBef>
                <a:spcPts val="0"/>
              </a:spcBef>
              <a:tabLst>
                <a:tab pos="2290763" algn="l"/>
              </a:tabLst>
            </a:pPr>
            <a:endParaRPr lang="en-US" sz="2500" b="1" dirty="0">
              <a:solidFill>
                <a:schemeClr val="bg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337819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7B8282-F25B-4F49-9619-F6593428875F}"/>
              </a:ext>
            </a:extLst>
          </p:cNvPr>
          <p:cNvSpPr/>
          <p:nvPr/>
        </p:nvSpPr>
        <p:spPr>
          <a:xfrm>
            <a:off x="611054" y="453819"/>
            <a:ext cx="6035942" cy="553998"/>
          </a:xfrm>
          <a:prstGeom prst="rect">
            <a:avLst/>
          </a:prstGeom>
        </p:spPr>
        <p:txBody>
          <a:bodyPr wrap="square">
            <a:spAutoFit/>
          </a:bodyPr>
          <a:lstStyle/>
          <a:p>
            <a:r>
              <a:rPr lang="en-US" sz="3000" dirty="0">
                <a:solidFill>
                  <a:schemeClr val="bg1"/>
                </a:solidFill>
                <a:latin typeface="Arial Black" panose="020B0A04020102020204" pitchFamily="34" charset="0"/>
              </a:rPr>
              <a:t>As We Wait for a Vaccine…</a:t>
            </a:r>
          </a:p>
        </p:txBody>
      </p:sp>
      <p:pic>
        <p:nvPicPr>
          <p:cNvPr id="7" name="Picture 6" descr="A picture containing outdoor, train, flower, bus&#10;&#10;Description automatically generated">
            <a:extLst>
              <a:ext uri="{FF2B5EF4-FFF2-40B4-BE49-F238E27FC236}">
                <a16:creationId xmlns:a16="http://schemas.microsoft.com/office/drawing/2014/main" id="{57D25DC7-56A9-48BF-AAD6-1EDC907714D4}"/>
              </a:ext>
            </a:extLst>
          </p:cNvPr>
          <p:cNvPicPr>
            <a:picLocks noChangeAspect="1"/>
          </p:cNvPicPr>
          <p:nvPr/>
        </p:nvPicPr>
        <p:blipFill rotWithShape="1">
          <a:blip r:embed="rId3">
            <a:alphaModFix amt="50000"/>
          </a:blip>
          <a:srcRect l="1853" r="9215"/>
          <a:stretch/>
        </p:blipFill>
        <p:spPr>
          <a:xfrm>
            <a:off x="0" y="0"/>
            <a:ext cx="9144000" cy="6858000"/>
          </a:xfrm>
          <a:prstGeom prst="rect">
            <a:avLst/>
          </a:prstGeom>
        </p:spPr>
      </p:pic>
      <p:sp>
        <p:nvSpPr>
          <p:cNvPr id="8" name="Rectangle 7">
            <a:extLst>
              <a:ext uri="{FF2B5EF4-FFF2-40B4-BE49-F238E27FC236}">
                <a16:creationId xmlns:a16="http://schemas.microsoft.com/office/drawing/2014/main" id="{1E093C1F-F558-43B9-8E25-AD58DDEE1E40}"/>
              </a:ext>
            </a:extLst>
          </p:cNvPr>
          <p:cNvSpPr/>
          <p:nvPr/>
        </p:nvSpPr>
        <p:spPr>
          <a:xfrm>
            <a:off x="3119121" y="1080636"/>
            <a:ext cx="6024880" cy="3323987"/>
          </a:xfrm>
          <a:prstGeom prst="rect">
            <a:avLst/>
          </a:prstGeom>
        </p:spPr>
        <p:txBody>
          <a:bodyPr wrap="square">
            <a:spAutoFit/>
          </a:bodyPr>
          <a:lstStyle/>
          <a:p>
            <a:pPr>
              <a:lnSpc>
                <a:spcPct val="105000"/>
              </a:lnSpc>
            </a:pPr>
            <a:endParaRPr lang="en-US" sz="2000" dirty="0">
              <a:latin typeface="Arial Black" panose="020B0A04020102020204" pitchFamily="34" charset="0"/>
            </a:endParaRPr>
          </a:p>
          <a:p>
            <a:pPr marL="342900" lvl="0" indent="-342900">
              <a:lnSpc>
                <a:spcPct val="105000"/>
              </a:lnSpc>
              <a:spcBef>
                <a:spcPts val="0"/>
              </a:spcBef>
              <a:spcAft>
                <a:spcPts val="0"/>
              </a:spcAft>
              <a:buFont typeface="Symbol" panose="05050102010706020507" pitchFamily="18" charset="2"/>
              <a:buChar char=""/>
            </a:pPr>
            <a:r>
              <a:rPr lang="en-US" dirty="0">
                <a:latin typeface="Arial Black" panose="020B0A04020102020204" pitchFamily="34" charset="0"/>
              </a:rPr>
              <a:t>Pandemics and other emerging zoonoses cause widespread human suffering </a:t>
            </a:r>
          </a:p>
          <a:p>
            <a:pPr lvl="0">
              <a:lnSpc>
                <a:spcPct val="105000"/>
              </a:lnSpc>
              <a:spcBef>
                <a:spcPts val="0"/>
              </a:spcBef>
              <a:spcAft>
                <a:spcPts val="0"/>
              </a:spcAft>
            </a:pPr>
            <a:r>
              <a:rPr lang="en-US" dirty="0">
                <a:solidFill>
                  <a:schemeClr val="accent2"/>
                </a:solidFill>
                <a:latin typeface="Arial Black" panose="020B0A04020102020204" pitchFamily="34" charset="0"/>
              </a:rPr>
              <a:t>	&gt; $1 </a:t>
            </a:r>
            <a:r>
              <a:rPr lang="en-US" u="sng" dirty="0">
                <a:solidFill>
                  <a:schemeClr val="accent2"/>
                </a:solidFill>
                <a:latin typeface="Arial Black" panose="020B0A04020102020204" pitchFamily="34" charset="0"/>
              </a:rPr>
              <a:t>trillion in economic damages annually</a:t>
            </a:r>
          </a:p>
          <a:p>
            <a:pPr marL="342900" lvl="0" indent="-342900">
              <a:lnSpc>
                <a:spcPct val="105000"/>
              </a:lnSpc>
              <a:spcBef>
                <a:spcPts val="0"/>
              </a:spcBef>
              <a:spcAft>
                <a:spcPts val="0"/>
              </a:spcAft>
              <a:buFont typeface="Symbol" panose="05050102010706020507" pitchFamily="18" charset="2"/>
              <a:buChar char=""/>
            </a:pPr>
            <a:endParaRPr lang="en-US" dirty="0">
              <a:latin typeface="Arial Black" panose="020B0A04020102020204" pitchFamily="34" charset="0"/>
            </a:endParaRPr>
          </a:p>
          <a:p>
            <a:pPr marL="342900" lvl="0" indent="-342900">
              <a:lnSpc>
                <a:spcPct val="105000"/>
              </a:lnSpc>
              <a:spcBef>
                <a:spcPts val="0"/>
              </a:spcBef>
              <a:spcAft>
                <a:spcPts val="0"/>
              </a:spcAft>
              <a:buFont typeface="Symbol" panose="05050102010706020507" pitchFamily="18" charset="2"/>
              <a:buChar char=""/>
            </a:pPr>
            <a:endParaRPr lang="en-US" dirty="0">
              <a:latin typeface="Arial Black" panose="020B0A04020102020204" pitchFamily="34" charset="0"/>
            </a:endParaRPr>
          </a:p>
          <a:p>
            <a:pPr marL="342900" lvl="0" indent="-342900">
              <a:lnSpc>
                <a:spcPct val="105000"/>
              </a:lnSpc>
              <a:spcBef>
                <a:spcPts val="0"/>
              </a:spcBef>
              <a:spcAft>
                <a:spcPts val="0"/>
              </a:spcAft>
              <a:buFont typeface="Symbol" panose="05050102010706020507" pitchFamily="18" charset="2"/>
              <a:buChar char=""/>
            </a:pPr>
            <a:r>
              <a:rPr lang="en-US" dirty="0">
                <a:highlight>
                  <a:srgbClr val="C0C0C0"/>
                </a:highlight>
                <a:latin typeface="Arial Black" panose="020B0A04020102020204" pitchFamily="34" charset="0"/>
              </a:rPr>
              <a:t>Global strategies to prevent pandemics ~$22 - $31 billion annually – </a:t>
            </a:r>
            <a:r>
              <a:rPr lang="en-US" dirty="0">
                <a:solidFill>
                  <a:schemeClr val="accent2"/>
                </a:solidFill>
                <a:highlight>
                  <a:srgbClr val="C0C0C0"/>
                </a:highlight>
                <a:latin typeface="Arial Black" panose="020B0A04020102020204" pitchFamily="34" charset="0"/>
              </a:rPr>
              <a:t>two orders of magnitude less than the damages pandemics produce. </a:t>
            </a:r>
          </a:p>
          <a:p>
            <a:pPr lvl="0">
              <a:lnSpc>
                <a:spcPct val="105000"/>
              </a:lnSpc>
              <a:spcBef>
                <a:spcPts val="0"/>
              </a:spcBef>
              <a:spcAft>
                <a:spcPts val="0"/>
              </a:spcAft>
            </a:pPr>
            <a:endParaRPr lang="en-US" dirty="0"/>
          </a:p>
        </p:txBody>
      </p:sp>
      <p:sp>
        <p:nvSpPr>
          <p:cNvPr id="9" name="Rectangle 8">
            <a:extLst>
              <a:ext uri="{FF2B5EF4-FFF2-40B4-BE49-F238E27FC236}">
                <a16:creationId xmlns:a16="http://schemas.microsoft.com/office/drawing/2014/main" id="{644E0D44-8EA3-4017-B878-54C126273204}"/>
              </a:ext>
            </a:extLst>
          </p:cNvPr>
          <p:cNvSpPr/>
          <p:nvPr/>
        </p:nvSpPr>
        <p:spPr>
          <a:xfrm>
            <a:off x="611054" y="291894"/>
            <a:ext cx="7921892" cy="788742"/>
          </a:xfrm>
          <a:prstGeom prst="rect">
            <a:avLst/>
          </a:prstGeom>
        </p:spPr>
        <p:txBody>
          <a:bodyPr wrap="square">
            <a:spAutoFit/>
          </a:bodyPr>
          <a:lstStyle/>
          <a:p>
            <a:pPr>
              <a:lnSpc>
                <a:spcPct val="105000"/>
              </a:lnSpc>
            </a:pPr>
            <a:r>
              <a:rPr lang="en-US" sz="2200" dirty="0">
                <a:latin typeface="Arial Black" panose="020B0A04020102020204" pitchFamily="34" charset="0"/>
              </a:rPr>
              <a:t>Strong economic incentives for </a:t>
            </a:r>
            <a:r>
              <a:rPr lang="en-US" sz="2200" dirty="0">
                <a:solidFill>
                  <a:schemeClr val="accent2"/>
                </a:solidFill>
                <a:latin typeface="Arial Black" panose="020B0A04020102020204" pitchFamily="34" charset="0"/>
              </a:rPr>
              <a:t>transformative change</a:t>
            </a:r>
            <a:r>
              <a:rPr lang="en-US" sz="2200" dirty="0">
                <a:latin typeface="Arial Black" panose="020B0A04020102020204" pitchFamily="34" charset="0"/>
              </a:rPr>
              <a:t> to reduce the risk of pandemics</a:t>
            </a:r>
          </a:p>
        </p:txBody>
      </p:sp>
      <p:sp>
        <p:nvSpPr>
          <p:cNvPr id="10" name="TextBox 9">
            <a:extLst>
              <a:ext uri="{FF2B5EF4-FFF2-40B4-BE49-F238E27FC236}">
                <a16:creationId xmlns:a16="http://schemas.microsoft.com/office/drawing/2014/main" id="{BA92402F-9480-4ACB-B7FD-550F3E03DF87}"/>
              </a:ext>
            </a:extLst>
          </p:cNvPr>
          <p:cNvSpPr txBox="1"/>
          <p:nvPr/>
        </p:nvSpPr>
        <p:spPr>
          <a:xfrm>
            <a:off x="7221404" y="6404523"/>
            <a:ext cx="1922596"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Photo: </a:t>
            </a:r>
            <a:r>
              <a:rPr lang="en-US" sz="1500" b="1"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Tim Dennell</a:t>
            </a: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5048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7B8282-F25B-4F49-9619-F6593428875F}"/>
              </a:ext>
            </a:extLst>
          </p:cNvPr>
          <p:cNvSpPr/>
          <p:nvPr/>
        </p:nvSpPr>
        <p:spPr>
          <a:xfrm>
            <a:off x="611054" y="453819"/>
            <a:ext cx="6035942" cy="553998"/>
          </a:xfrm>
          <a:prstGeom prst="rect">
            <a:avLst/>
          </a:prstGeom>
        </p:spPr>
        <p:txBody>
          <a:bodyPr wrap="square">
            <a:spAutoFit/>
          </a:bodyPr>
          <a:lstStyle/>
          <a:p>
            <a:r>
              <a:rPr lang="en-US" sz="3000" dirty="0">
                <a:solidFill>
                  <a:schemeClr val="bg1"/>
                </a:solidFill>
                <a:latin typeface="Arial Black" panose="020B0A04020102020204" pitchFamily="34" charset="0"/>
              </a:rPr>
              <a:t>As We Wait for a Vaccine…</a:t>
            </a:r>
          </a:p>
        </p:txBody>
      </p:sp>
      <p:sp>
        <p:nvSpPr>
          <p:cNvPr id="10" name="TextBox 9">
            <a:extLst>
              <a:ext uri="{FF2B5EF4-FFF2-40B4-BE49-F238E27FC236}">
                <a16:creationId xmlns:a16="http://schemas.microsoft.com/office/drawing/2014/main" id="{BA92402F-9480-4ACB-B7FD-550F3E03DF87}"/>
              </a:ext>
            </a:extLst>
          </p:cNvPr>
          <p:cNvSpPr txBox="1"/>
          <p:nvPr/>
        </p:nvSpPr>
        <p:spPr>
          <a:xfrm>
            <a:off x="7221404" y="6404523"/>
            <a:ext cx="1922596" cy="323165"/>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Photo: </a:t>
            </a:r>
            <a:r>
              <a:rPr lang="en-US" sz="1500" b="1"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Tim Dennell</a:t>
            </a:r>
            <a:endParaRPr lang="en-US" sz="1500" dirty="0">
              <a:latin typeface="Arial" panose="020B0604020202020204" pitchFamily="34" charset="0"/>
              <a:cs typeface="Arial" panose="020B0604020202020204" pitchFamily="34" charset="0"/>
            </a:endParaRPr>
          </a:p>
        </p:txBody>
      </p:sp>
      <p:pic>
        <p:nvPicPr>
          <p:cNvPr id="4" name="Picture 3" descr="A sign on the side of a road&#10;&#10;Description automatically generated">
            <a:extLst>
              <a:ext uri="{FF2B5EF4-FFF2-40B4-BE49-F238E27FC236}">
                <a16:creationId xmlns:a16="http://schemas.microsoft.com/office/drawing/2014/main" id="{8E8D19E3-1C58-40DA-ABC0-9068C271AF27}"/>
              </a:ext>
            </a:extLst>
          </p:cNvPr>
          <p:cNvPicPr>
            <a:picLocks noChangeAspect="1"/>
          </p:cNvPicPr>
          <p:nvPr/>
        </p:nvPicPr>
        <p:blipFill rotWithShape="1">
          <a:blip r:embed="rId4"/>
          <a:srcRect l="19244" t="9192"/>
          <a:stretch/>
        </p:blipFill>
        <p:spPr>
          <a:xfrm>
            <a:off x="0" y="0"/>
            <a:ext cx="9144000" cy="6858000"/>
          </a:xfrm>
          <a:prstGeom prst="rect">
            <a:avLst/>
          </a:prstGeom>
        </p:spPr>
      </p:pic>
      <p:sp>
        <p:nvSpPr>
          <p:cNvPr id="11" name="Rectangle 10">
            <a:extLst>
              <a:ext uri="{FF2B5EF4-FFF2-40B4-BE49-F238E27FC236}">
                <a16:creationId xmlns:a16="http://schemas.microsoft.com/office/drawing/2014/main" id="{C6BBA083-D76A-44B8-8D59-1FF8C5751282}"/>
              </a:ext>
            </a:extLst>
          </p:cNvPr>
          <p:cNvSpPr/>
          <p:nvPr/>
        </p:nvSpPr>
        <p:spPr>
          <a:xfrm>
            <a:off x="400050" y="3034629"/>
            <a:ext cx="7921892" cy="788742"/>
          </a:xfrm>
          <a:prstGeom prst="rect">
            <a:avLst/>
          </a:prstGeom>
        </p:spPr>
        <p:txBody>
          <a:bodyPr wrap="square">
            <a:spAutoFit/>
          </a:bodyPr>
          <a:lstStyle/>
          <a:p>
            <a:pPr>
              <a:lnSpc>
                <a:spcPct val="105000"/>
              </a:lnSpc>
            </a:pPr>
            <a:r>
              <a:rPr lang="en-US" sz="2200" dirty="0">
                <a:solidFill>
                  <a:schemeClr val="bg1"/>
                </a:solidFill>
                <a:latin typeface="Arial Black" panose="020B0A04020102020204" pitchFamily="34" charset="0"/>
              </a:rPr>
              <a:t>Strong economic incentives for </a:t>
            </a:r>
            <a:r>
              <a:rPr lang="en-US" sz="2200" dirty="0">
                <a:solidFill>
                  <a:schemeClr val="accent6"/>
                </a:solidFill>
                <a:latin typeface="Arial Black" panose="020B0A04020102020204" pitchFamily="34" charset="0"/>
              </a:rPr>
              <a:t>transformative change </a:t>
            </a:r>
            <a:r>
              <a:rPr lang="en-US" sz="2200" dirty="0">
                <a:solidFill>
                  <a:schemeClr val="bg1"/>
                </a:solidFill>
                <a:latin typeface="Arial Black" panose="020B0A04020102020204" pitchFamily="34" charset="0"/>
              </a:rPr>
              <a:t>to reduce the risk of pandemics</a:t>
            </a:r>
          </a:p>
        </p:txBody>
      </p:sp>
      <p:sp>
        <p:nvSpPr>
          <p:cNvPr id="5" name="Rectangle 4">
            <a:extLst>
              <a:ext uri="{FF2B5EF4-FFF2-40B4-BE49-F238E27FC236}">
                <a16:creationId xmlns:a16="http://schemas.microsoft.com/office/drawing/2014/main" id="{232D1656-EB0A-4427-AD6F-4928E966FC0A}"/>
              </a:ext>
            </a:extLst>
          </p:cNvPr>
          <p:cNvSpPr/>
          <p:nvPr/>
        </p:nvSpPr>
        <p:spPr>
          <a:xfrm>
            <a:off x="4360996" y="3562593"/>
            <a:ext cx="4572000" cy="3102709"/>
          </a:xfrm>
          <a:prstGeom prst="rect">
            <a:avLst/>
          </a:prstGeom>
        </p:spPr>
        <p:txBody>
          <a:bodyPr>
            <a:spAutoFit/>
          </a:bodyPr>
          <a:lstStyle/>
          <a:p>
            <a:pPr algn="r">
              <a:lnSpc>
                <a:spcPct val="105000"/>
              </a:lnSpc>
            </a:pPr>
            <a:endParaRPr lang="en-US" sz="1700" dirty="0">
              <a:solidFill>
                <a:schemeClr val="bg1"/>
              </a:solidFill>
              <a:latin typeface="Arial Black" panose="020B0A04020102020204" pitchFamily="34" charset="0"/>
            </a:endParaRPr>
          </a:p>
          <a:p>
            <a:pPr marL="342900" lvl="0" indent="-342900" algn="r">
              <a:lnSpc>
                <a:spcPct val="105000"/>
              </a:lnSpc>
              <a:spcBef>
                <a:spcPts val="0"/>
              </a:spcBef>
              <a:spcAft>
                <a:spcPts val="0"/>
              </a:spcAft>
              <a:buFont typeface="Symbol" panose="05050102010706020507" pitchFamily="18" charset="2"/>
              <a:buChar char=""/>
            </a:pPr>
            <a:r>
              <a:rPr lang="en-US" sz="1700" dirty="0">
                <a:solidFill>
                  <a:schemeClr val="bg1"/>
                </a:solidFill>
                <a:latin typeface="Arial Black" panose="020B0A04020102020204" pitchFamily="34" charset="0"/>
              </a:rPr>
              <a:t>Pandemics and other emerging zoonoses = </a:t>
            </a:r>
            <a:r>
              <a:rPr lang="en-US" sz="1700" dirty="0">
                <a:solidFill>
                  <a:schemeClr val="accent6"/>
                </a:solidFill>
                <a:latin typeface="Arial Black" panose="020B0A04020102020204" pitchFamily="34" charset="0"/>
              </a:rPr>
              <a:t>&gt; $1 </a:t>
            </a:r>
            <a:r>
              <a:rPr lang="en-US" sz="1700" u="sng" dirty="0">
                <a:solidFill>
                  <a:schemeClr val="accent6"/>
                </a:solidFill>
                <a:latin typeface="Arial Black" panose="020B0A04020102020204" pitchFamily="34" charset="0"/>
              </a:rPr>
              <a:t>trillion</a:t>
            </a:r>
            <a:r>
              <a:rPr lang="en-US" sz="1700" u="sng" dirty="0">
                <a:solidFill>
                  <a:schemeClr val="bg1"/>
                </a:solidFill>
                <a:latin typeface="Arial Black" panose="020B0A04020102020204" pitchFamily="34" charset="0"/>
              </a:rPr>
              <a:t> in economic damages annually</a:t>
            </a:r>
          </a:p>
          <a:p>
            <a:pPr marL="342900" lvl="0" indent="-342900" algn="r">
              <a:lnSpc>
                <a:spcPct val="105000"/>
              </a:lnSpc>
              <a:spcBef>
                <a:spcPts val="0"/>
              </a:spcBef>
              <a:spcAft>
                <a:spcPts val="0"/>
              </a:spcAft>
              <a:buFont typeface="Symbol" panose="05050102010706020507" pitchFamily="18" charset="2"/>
              <a:buChar char=""/>
            </a:pPr>
            <a:endParaRPr lang="en-US" sz="1700" dirty="0">
              <a:solidFill>
                <a:schemeClr val="bg1"/>
              </a:solidFill>
              <a:latin typeface="Arial Black" panose="020B0A04020102020204" pitchFamily="34" charset="0"/>
            </a:endParaRPr>
          </a:p>
          <a:p>
            <a:pPr marL="342900" lvl="0" indent="-342900" algn="r">
              <a:lnSpc>
                <a:spcPct val="105000"/>
              </a:lnSpc>
              <a:spcBef>
                <a:spcPts val="0"/>
              </a:spcBef>
              <a:spcAft>
                <a:spcPts val="0"/>
              </a:spcAft>
              <a:buFont typeface="Symbol" panose="05050102010706020507" pitchFamily="18" charset="2"/>
              <a:buChar char=""/>
            </a:pPr>
            <a:endParaRPr lang="en-US" sz="1700" dirty="0">
              <a:solidFill>
                <a:schemeClr val="bg1"/>
              </a:solidFill>
              <a:latin typeface="Arial Black" panose="020B0A04020102020204" pitchFamily="34" charset="0"/>
            </a:endParaRPr>
          </a:p>
          <a:p>
            <a:pPr marL="342900" lvl="0" indent="-342900" algn="r">
              <a:lnSpc>
                <a:spcPct val="105000"/>
              </a:lnSpc>
              <a:spcBef>
                <a:spcPts val="0"/>
              </a:spcBef>
              <a:spcAft>
                <a:spcPts val="0"/>
              </a:spcAft>
              <a:buFont typeface="Symbol" panose="05050102010706020507" pitchFamily="18" charset="2"/>
              <a:buChar char=""/>
            </a:pPr>
            <a:r>
              <a:rPr lang="en-US" sz="1700" dirty="0">
                <a:solidFill>
                  <a:schemeClr val="bg1"/>
                </a:solidFill>
                <a:latin typeface="Arial Black" panose="020B0A04020102020204" pitchFamily="34" charset="0"/>
              </a:rPr>
              <a:t>Global strategies to prevent pandemics ~ $22-31 billion annually – </a:t>
            </a:r>
            <a:r>
              <a:rPr lang="en-US" sz="1700" dirty="0">
                <a:solidFill>
                  <a:schemeClr val="accent6"/>
                </a:solidFill>
                <a:latin typeface="Arial Black" panose="020B0A04020102020204" pitchFamily="34" charset="0"/>
              </a:rPr>
              <a:t>two orders of magnitude less than the damages pandemics produce </a:t>
            </a:r>
          </a:p>
        </p:txBody>
      </p:sp>
    </p:spTree>
    <p:extLst>
      <p:ext uri="{BB962C8B-B14F-4D97-AF65-F5344CB8AC3E}">
        <p14:creationId xmlns:p14="http://schemas.microsoft.com/office/powerpoint/2010/main" val="776588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re 1"/>
          <p:cNvSpPr txBox="1">
            <a:spLocks/>
          </p:cNvSpPr>
          <p:nvPr/>
        </p:nvSpPr>
        <p:spPr>
          <a:xfrm>
            <a:off x="1545429" y="864543"/>
            <a:ext cx="6513536" cy="160333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8000" b="1" i="0" u="none" strike="noStrike" kern="1200" cap="none" spc="0" normalizeH="0" baseline="0" noProof="0" dirty="0">
                <a:ln>
                  <a:noFill/>
                </a:ln>
                <a:solidFill>
                  <a:prstClr val="white"/>
                </a:solidFill>
                <a:effectLst/>
                <a:uLnTx/>
                <a:uFillTx/>
                <a:latin typeface="Arial Black" charset="0"/>
                <a:ea typeface="Arial Black" charset="0"/>
                <a:cs typeface="Arial Black" charset="0"/>
              </a:rPr>
              <a:t>Thank you!</a:t>
            </a:r>
          </a:p>
        </p:txBody>
      </p:sp>
      <p:sp>
        <p:nvSpPr>
          <p:cNvPr id="5" name="Sous-titre 2"/>
          <p:cNvSpPr txBox="1">
            <a:spLocks/>
          </p:cNvSpPr>
          <p:nvPr/>
        </p:nvSpPr>
        <p:spPr>
          <a:xfrm>
            <a:off x="1778694" y="5749446"/>
            <a:ext cx="5098095" cy="77661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fr-FR" sz="1500" b="0" i="0" u="none" strike="noStrike" kern="1200" cap="none" spc="0" normalizeH="0" baseline="0" noProof="0" dirty="0">
                <a:ln>
                  <a:noFill/>
                </a:ln>
                <a:solidFill>
                  <a:prstClr val="white"/>
                </a:solidFill>
                <a:effectLst/>
                <a:uLnTx/>
                <a:uFillTx/>
                <a:latin typeface="Arial" charset="0"/>
                <a:ea typeface="Arial" charset="0"/>
                <a:cs typeface="Arial" charset="0"/>
              </a:rPr>
              <a:t>IPBES Secretariat, UN Campus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fr-FR" sz="1500" b="0" i="0" u="none" strike="noStrike" kern="1200" cap="none" spc="0" normalizeH="0" baseline="0" noProof="0" dirty="0">
                <a:ln>
                  <a:noFill/>
                </a:ln>
                <a:solidFill>
                  <a:prstClr val="white"/>
                </a:solidFill>
                <a:effectLst/>
                <a:uLnTx/>
                <a:uFillTx/>
                <a:latin typeface="Arial" charset="0"/>
                <a:ea typeface="Arial" charset="0"/>
                <a:cs typeface="Arial" charset="0"/>
              </a:rPr>
              <a:t>Platz der Vereinten Nationen 1, D-­53113 Bonn, Germany</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fr-FR" sz="1500" b="0" i="0" u="none" strike="noStrike" kern="1200" cap="none" spc="0" normalizeH="0" baseline="0" noProof="0" dirty="0">
                <a:ln>
                  <a:noFill/>
                </a:ln>
                <a:solidFill>
                  <a:prstClr val="white"/>
                </a:solidFill>
                <a:effectLst/>
                <a:uLnTx/>
                <a:uFillTx/>
                <a:latin typeface="Arial" charset="0"/>
                <a:ea typeface="Arial" charset="0"/>
                <a:cs typeface="Arial" charset="0"/>
              </a:rPr>
              <a:t>secretariat@ipbes.net</a:t>
            </a:r>
          </a:p>
        </p:txBody>
      </p:sp>
      <p:sp>
        <p:nvSpPr>
          <p:cNvPr id="6" name="Sous-titre 2"/>
          <p:cNvSpPr txBox="1">
            <a:spLocks/>
          </p:cNvSpPr>
          <p:nvPr/>
        </p:nvSpPr>
        <p:spPr>
          <a:xfrm>
            <a:off x="7164890" y="6313118"/>
            <a:ext cx="1553225" cy="42588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kumimoji="0" lang="fr-FR" sz="1500" b="0" i="0" u="none" strike="noStrike" kern="1200" cap="none" spc="0" normalizeH="0" baseline="0" noProof="0" dirty="0">
                <a:ln>
                  <a:noFill/>
                </a:ln>
                <a:solidFill>
                  <a:prstClr val="white"/>
                </a:solidFill>
                <a:effectLst/>
                <a:uLnTx/>
                <a:uFillTx/>
                <a:latin typeface="Arial" charset="0"/>
                <a:ea typeface="Arial" charset="0"/>
                <a:cs typeface="Arial" charset="0"/>
              </a:rPr>
              <a:t>www.ipbes.net</a:t>
            </a:r>
          </a:p>
        </p:txBody>
      </p:sp>
      <p:grpSp>
        <p:nvGrpSpPr>
          <p:cNvPr id="9" name="Grouper 8"/>
          <p:cNvGrpSpPr/>
          <p:nvPr/>
        </p:nvGrpSpPr>
        <p:grpSpPr>
          <a:xfrm>
            <a:off x="7398252" y="6037709"/>
            <a:ext cx="1160209" cy="323165"/>
            <a:chOff x="7456308" y="6008681"/>
            <a:chExt cx="1160209" cy="323165"/>
          </a:xfrm>
        </p:grpSpPr>
        <p:pic>
          <p:nvPicPr>
            <p:cNvPr id="7"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56308" y="6116692"/>
              <a:ext cx="190246" cy="154575"/>
            </a:xfrm>
            <a:prstGeom prst="rect">
              <a:avLst/>
            </a:prstGeom>
          </p:spPr>
        </p:pic>
        <p:sp>
          <p:nvSpPr>
            <p:cNvPr id="8" name="Rectangle 7"/>
            <p:cNvSpPr/>
            <p:nvPr/>
          </p:nvSpPr>
          <p:spPr>
            <a:xfrm>
              <a:off x="7617526" y="6008681"/>
              <a:ext cx="998991" cy="3231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0" cap="none" spc="0" normalizeH="0" baseline="0" noProof="0" dirty="0">
                  <a:ln>
                    <a:noFill/>
                  </a:ln>
                  <a:solidFill>
                    <a:prstClr val="white"/>
                  </a:solidFill>
                  <a:effectLst/>
                  <a:uLnTx/>
                  <a:uFillTx/>
                  <a:latin typeface="Arial" charset="0"/>
                  <a:ea typeface="Arial" charset="0"/>
                  <a:cs typeface="Arial" charset="0"/>
                </a:rPr>
                <a:t>@IPBES </a:t>
              </a:r>
            </a:p>
          </p:txBody>
        </p:sp>
      </p:grpSp>
    </p:spTree>
    <p:extLst>
      <p:ext uri="{BB962C8B-B14F-4D97-AF65-F5344CB8AC3E}">
        <p14:creationId xmlns:p14="http://schemas.microsoft.com/office/powerpoint/2010/main" val="2925007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F0C85E-DB4F-44D3-AE15-6EA3667583DB}"/>
              </a:ext>
            </a:extLst>
          </p:cNvPr>
          <p:cNvPicPr>
            <a:picLocks noChangeAspect="1"/>
          </p:cNvPicPr>
          <p:nvPr/>
        </p:nvPicPr>
        <p:blipFill rotWithShape="1">
          <a:blip r:embed="rId2"/>
          <a:srcRect l="9539" r="1460" b="-1"/>
          <a:stretch/>
        </p:blipFill>
        <p:spPr>
          <a:xfrm>
            <a:off x="20" y="10"/>
            <a:ext cx="9143980" cy="6857990"/>
          </a:xfrm>
          <a:prstGeom prst="rect">
            <a:avLst/>
          </a:prstGeom>
          <a:noFill/>
        </p:spPr>
      </p:pic>
      <p:sp>
        <p:nvSpPr>
          <p:cNvPr id="5" name="Rectangle 4">
            <a:extLst>
              <a:ext uri="{FF2B5EF4-FFF2-40B4-BE49-F238E27FC236}">
                <a16:creationId xmlns:a16="http://schemas.microsoft.com/office/drawing/2014/main" id="{BBDDD8C7-99DD-4F2C-BEE6-4BE42CE603EF}"/>
              </a:ext>
            </a:extLst>
          </p:cNvPr>
          <p:cNvSpPr/>
          <p:nvPr/>
        </p:nvSpPr>
        <p:spPr>
          <a:xfrm>
            <a:off x="3429000" y="1789055"/>
            <a:ext cx="5451231" cy="3139321"/>
          </a:xfrm>
          <a:prstGeom prst="rect">
            <a:avLst/>
          </a:prstGeom>
        </p:spPr>
        <p:txBody>
          <a:bodyPr wrap="square">
            <a:spAutoFit/>
          </a:bodyPr>
          <a:lstStyle/>
          <a:p>
            <a:pPr algn="r"/>
            <a:r>
              <a:rPr lang="en-US" sz="3300" b="1" dirty="0">
                <a:solidFill>
                  <a:schemeClr val="bg1"/>
                </a:solidFill>
                <a:latin typeface="Arial Black" panose="020B0A04020102020204" pitchFamily="34" charset="0"/>
              </a:rPr>
              <a:t>We can escape the Pandemic Era, but it will require a</a:t>
            </a:r>
          </a:p>
          <a:p>
            <a:pPr algn="r"/>
            <a:r>
              <a:rPr lang="en-US" sz="3300" b="1" dirty="0">
                <a:solidFill>
                  <a:schemeClr val="bg1"/>
                </a:solidFill>
                <a:latin typeface="Arial Black" panose="020B0A04020102020204" pitchFamily="34" charset="0"/>
              </a:rPr>
              <a:t>seismic shift</a:t>
            </a:r>
          </a:p>
          <a:p>
            <a:pPr algn="r"/>
            <a:r>
              <a:rPr lang="en-US" sz="3300" b="1" dirty="0">
                <a:solidFill>
                  <a:schemeClr val="bg1"/>
                </a:solidFill>
                <a:latin typeface="Arial Black" panose="020B0A04020102020204" pitchFamily="34" charset="0"/>
              </a:rPr>
              <a:t>from reaction</a:t>
            </a:r>
          </a:p>
          <a:p>
            <a:pPr algn="r"/>
            <a:r>
              <a:rPr lang="en-US" sz="3300" b="1" dirty="0">
                <a:solidFill>
                  <a:schemeClr val="bg1"/>
                </a:solidFill>
                <a:latin typeface="Arial Black" panose="020B0A04020102020204" pitchFamily="34" charset="0"/>
              </a:rPr>
              <a:t>to prevention.</a:t>
            </a:r>
          </a:p>
        </p:txBody>
      </p:sp>
    </p:spTree>
    <p:extLst>
      <p:ext uri="{BB962C8B-B14F-4D97-AF65-F5344CB8AC3E}">
        <p14:creationId xmlns:p14="http://schemas.microsoft.com/office/powerpoint/2010/main" val="15800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457200" y="6356350"/>
            <a:ext cx="5334000" cy="365125"/>
          </a:xfrm>
        </p:spPr>
        <p:txBody>
          <a:bodyPr/>
          <a:lstStyle/>
          <a:p>
            <a:r>
              <a:rPr lang="en-US"/>
              <a:t>The Intergovernmental Platform on Biodiversity and Ecosystem Services </a:t>
            </a:r>
          </a:p>
        </p:txBody>
      </p:sp>
      <p:sp>
        <p:nvSpPr>
          <p:cNvPr id="6" name="Footer Placeholder 5"/>
          <p:cNvSpPr>
            <a:spLocks noGrp="1"/>
          </p:cNvSpPr>
          <p:nvPr>
            <p:ph type="ftr" sz="quarter" idx="3"/>
          </p:nvPr>
        </p:nvSpPr>
        <p:spPr>
          <a:xfrm>
            <a:off x="5791200" y="6356350"/>
            <a:ext cx="2895600" cy="365125"/>
          </a:xfrm>
        </p:spPr>
        <p:txBody>
          <a:bodyPr/>
          <a:lstStyle/>
          <a:p>
            <a:r>
              <a:rPr lang="en-US"/>
              <a:t>www.ipbes.net</a:t>
            </a:r>
          </a:p>
        </p:txBody>
      </p:sp>
      <p:pic>
        <p:nvPicPr>
          <p:cNvPr id="8" name="Picture 7">
            <a:extLst>
              <a:ext uri="{FF2B5EF4-FFF2-40B4-BE49-F238E27FC236}">
                <a16:creationId xmlns:a16="http://schemas.microsoft.com/office/drawing/2014/main" id="{CC499480-B079-4F72-8889-3B9ECEFAEA1A}"/>
              </a:ext>
            </a:extLst>
          </p:cNvPr>
          <p:cNvPicPr>
            <a:picLocks noChangeAspect="1"/>
          </p:cNvPicPr>
          <p:nvPr/>
        </p:nvPicPr>
        <p:blipFill rotWithShape="1">
          <a:blip r:embed="rId3"/>
          <a:srcRect l="7191" r="32658"/>
          <a:stretch/>
        </p:blipFill>
        <p:spPr>
          <a:xfrm>
            <a:off x="-346841" y="0"/>
            <a:ext cx="9490841" cy="6858000"/>
          </a:xfrm>
          <a:prstGeom prst="rect">
            <a:avLst/>
          </a:prstGeom>
        </p:spPr>
      </p:pic>
      <p:sp>
        <p:nvSpPr>
          <p:cNvPr id="9" name="Rectangle 8">
            <a:extLst>
              <a:ext uri="{FF2B5EF4-FFF2-40B4-BE49-F238E27FC236}">
                <a16:creationId xmlns:a16="http://schemas.microsoft.com/office/drawing/2014/main" id="{D0A87B1C-63B1-47CB-8FEE-279174516969}"/>
              </a:ext>
            </a:extLst>
          </p:cNvPr>
          <p:cNvSpPr/>
          <p:nvPr/>
        </p:nvSpPr>
        <p:spPr>
          <a:xfrm>
            <a:off x="3428999" y="3655422"/>
            <a:ext cx="5008179" cy="2400657"/>
          </a:xfrm>
          <a:prstGeom prst="rect">
            <a:avLst/>
          </a:prstGeom>
        </p:spPr>
        <p:txBody>
          <a:bodyPr wrap="square">
            <a:spAutoFit/>
          </a:bodyPr>
          <a:lstStyle/>
          <a:p>
            <a:pPr marL="285750" indent="-285750" algn="r">
              <a:buFont typeface="Arial" panose="020B0604020202020204" pitchFamily="34" charset="0"/>
              <a:buChar char="•"/>
            </a:pPr>
            <a:r>
              <a:rPr lang="en-GB" sz="2500" dirty="0">
                <a:solidFill>
                  <a:schemeClr val="bg1"/>
                </a:solidFill>
                <a:latin typeface="Arial Black" panose="020B0A04020102020204" pitchFamily="34" charset="0"/>
              </a:rPr>
              <a:t>COVID-19</a:t>
            </a:r>
          </a:p>
          <a:p>
            <a:pPr marL="285750" indent="-285750" algn="r">
              <a:buFont typeface="Arial" panose="020B0604020202020204" pitchFamily="34" charset="0"/>
              <a:buChar char="•"/>
            </a:pPr>
            <a:r>
              <a:rPr lang="en-GB" sz="2500" dirty="0">
                <a:solidFill>
                  <a:schemeClr val="bg1"/>
                </a:solidFill>
                <a:latin typeface="Arial Black" panose="020B0A04020102020204" pitchFamily="34" charset="0"/>
              </a:rPr>
              <a:t>HIV/AIDS</a:t>
            </a:r>
          </a:p>
          <a:p>
            <a:pPr marL="285750" indent="-285750" algn="r">
              <a:buFont typeface="Arial" panose="020B0604020202020204" pitchFamily="34" charset="0"/>
              <a:buChar char="•"/>
            </a:pPr>
            <a:r>
              <a:rPr lang="en-GB" sz="2500" dirty="0">
                <a:solidFill>
                  <a:schemeClr val="bg1"/>
                </a:solidFill>
                <a:latin typeface="Arial Black" panose="020B0A04020102020204" pitchFamily="34" charset="0"/>
              </a:rPr>
              <a:t>Ebola</a:t>
            </a:r>
          </a:p>
          <a:p>
            <a:pPr marL="285750" indent="-285750" algn="r">
              <a:buFont typeface="Arial" panose="020B0604020202020204" pitchFamily="34" charset="0"/>
              <a:buChar char="•"/>
            </a:pPr>
            <a:r>
              <a:rPr lang="en-GB" sz="2500" dirty="0">
                <a:solidFill>
                  <a:schemeClr val="bg1"/>
                </a:solidFill>
                <a:latin typeface="Arial Black" panose="020B0A04020102020204" pitchFamily="34" charset="0"/>
              </a:rPr>
              <a:t>Zika</a:t>
            </a:r>
          </a:p>
          <a:p>
            <a:pPr marL="285750" indent="-285750" algn="r">
              <a:buFont typeface="Arial" panose="020B0604020202020204" pitchFamily="34" charset="0"/>
              <a:buChar char="•"/>
            </a:pPr>
            <a:r>
              <a:rPr lang="en-GB" sz="2500" dirty="0">
                <a:solidFill>
                  <a:schemeClr val="bg1"/>
                </a:solidFill>
                <a:latin typeface="Arial Black" panose="020B0A04020102020204" pitchFamily="34" charset="0"/>
              </a:rPr>
              <a:t>SARS</a:t>
            </a:r>
          </a:p>
          <a:p>
            <a:pPr marL="285750" indent="-285750" algn="r">
              <a:buFont typeface="Arial" panose="020B0604020202020204" pitchFamily="34" charset="0"/>
              <a:buChar char="•"/>
            </a:pPr>
            <a:r>
              <a:rPr lang="en-GB" sz="2500" dirty="0">
                <a:solidFill>
                  <a:schemeClr val="bg1"/>
                </a:solidFill>
                <a:latin typeface="Arial Black" panose="020B0A04020102020204" pitchFamily="34" charset="0"/>
              </a:rPr>
              <a:t>Influenza A (H1N1/H2N2)</a:t>
            </a:r>
            <a:endParaRPr lang="en-GB" dirty="0">
              <a:solidFill>
                <a:srgbClr val="6E9528"/>
              </a:solidFill>
            </a:endParaRPr>
          </a:p>
        </p:txBody>
      </p:sp>
      <p:sp>
        <p:nvSpPr>
          <p:cNvPr id="10" name="Rectangle 9">
            <a:extLst>
              <a:ext uri="{FF2B5EF4-FFF2-40B4-BE49-F238E27FC236}">
                <a16:creationId xmlns:a16="http://schemas.microsoft.com/office/drawing/2014/main" id="{292FCCBC-469E-4B5E-B21C-4032B5522CF4}"/>
              </a:ext>
            </a:extLst>
          </p:cNvPr>
          <p:cNvSpPr/>
          <p:nvPr/>
        </p:nvSpPr>
        <p:spPr>
          <a:xfrm>
            <a:off x="4572000" y="801921"/>
            <a:ext cx="4114800" cy="1246495"/>
          </a:xfrm>
          <a:prstGeom prst="rect">
            <a:avLst/>
          </a:prstGeom>
        </p:spPr>
        <p:txBody>
          <a:bodyPr wrap="square">
            <a:spAutoFit/>
          </a:bodyPr>
          <a:lstStyle/>
          <a:p>
            <a:pPr algn="r"/>
            <a:r>
              <a:rPr lang="en-US" sz="2500" dirty="0">
                <a:solidFill>
                  <a:schemeClr val="bg1"/>
                </a:solidFill>
                <a:latin typeface="Arial Black" panose="020B0A04020102020204" pitchFamily="34" charset="0"/>
              </a:rPr>
              <a:t>Almost All Pandemics of the Modern Era Are Caused by Zoonoses</a:t>
            </a:r>
          </a:p>
        </p:txBody>
      </p:sp>
    </p:spTree>
    <p:extLst>
      <p:ext uri="{BB962C8B-B14F-4D97-AF65-F5344CB8AC3E}">
        <p14:creationId xmlns:p14="http://schemas.microsoft.com/office/powerpoint/2010/main" val="2652624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457200" y="6356350"/>
            <a:ext cx="53340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76C5F"/>
                </a:solidFill>
                <a:effectLst/>
                <a:uLnTx/>
                <a:uFillTx/>
                <a:latin typeface="Arial"/>
                <a:ea typeface="+mn-ea"/>
              </a:rPr>
              <a:t>The Intergovernmental Platform on Biodiversity and Ecosystem Services </a:t>
            </a:r>
          </a:p>
        </p:txBody>
      </p:sp>
      <p:sp>
        <p:nvSpPr>
          <p:cNvPr id="6" name="Footer Placeholder 5"/>
          <p:cNvSpPr>
            <a:spLocks noGrp="1"/>
          </p:cNvSpPr>
          <p:nvPr>
            <p:ph type="ftr" sz="quarter" idx="3"/>
          </p:nvPr>
        </p:nvSpPr>
        <p:spPr>
          <a:xfrm>
            <a:off x="5791200" y="6356350"/>
            <a:ext cx="2895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676C5F"/>
                </a:solidFill>
                <a:effectLst/>
                <a:uLnTx/>
                <a:uFillTx/>
                <a:latin typeface="Arial"/>
                <a:ea typeface="+mn-ea"/>
              </a:rPr>
              <a:t>www.ipbes.net</a:t>
            </a:r>
          </a:p>
        </p:txBody>
      </p:sp>
      <p:pic>
        <p:nvPicPr>
          <p:cNvPr id="3" name="Picture 2" descr="A monkey sitting on a wire fence&#10;&#10;Description automatically generated">
            <a:extLst>
              <a:ext uri="{FF2B5EF4-FFF2-40B4-BE49-F238E27FC236}">
                <a16:creationId xmlns:a16="http://schemas.microsoft.com/office/drawing/2014/main" id="{C68C7E3A-125C-48B1-973F-8E92CC59AC3A}"/>
              </a:ext>
            </a:extLst>
          </p:cNvPr>
          <p:cNvPicPr>
            <a:picLocks noChangeAspect="1"/>
          </p:cNvPicPr>
          <p:nvPr/>
        </p:nvPicPr>
        <p:blipFill rotWithShape="1">
          <a:blip r:embed="rId3">
            <a:alphaModFix/>
          </a:blip>
          <a:srcRect l="8301" r="2861"/>
          <a:stretch/>
        </p:blipFill>
        <p:spPr>
          <a:xfrm>
            <a:off x="0" y="0"/>
            <a:ext cx="9144000" cy="6858000"/>
          </a:xfrm>
          <a:prstGeom prst="rect">
            <a:avLst/>
          </a:prstGeom>
        </p:spPr>
      </p:pic>
      <p:sp>
        <p:nvSpPr>
          <p:cNvPr id="7" name="Rectangle 6">
            <a:extLst>
              <a:ext uri="{FF2B5EF4-FFF2-40B4-BE49-F238E27FC236}">
                <a16:creationId xmlns:a16="http://schemas.microsoft.com/office/drawing/2014/main" id="{679A7964-799B-4FF1-87C9-FB1BB6E1C2F2}"/>
              </a:ext>
            </a:extLst>
          </p:cNvPr>
          <p:cNvSpPr/>
          <p:nvPr/>
        </p:nvSpPr>
        <p:spPr>
          <a:xfrm>
            <a:off x="5146083" y="2753260"/>
            <a:ext cx="3630478" cy="378565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Land-use change</a:t>
            </a:r>
          </a:p>
          <a:p>
            <a:pPr marL="688975" marR="0" lvl="1" indent="0" algn="r" defTabSz="4572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srgbClr val="9BBB59">
                    <a:lumMod val="40000"/>
                    <a:lumOff val="60000"/>
                  </a:srgbClr>
                </a:solidFill>
                <a:effectLst/>
                <a:uLnTx/>
                <a:uFillTx/>
                <a:latin typeface="Arial Black" panose="020B0A04020102020204" pitchFamily="34" charset="0"/>
                <a:ea typeface="+mn-ea"/>
                <a:cs typeface="+mn-cs"/>
              </a:rPr>
              <a:t>Deforestation</a:t>
            </a:r>
          </a:p>
          <a:p>
            <a:pPr marL="688975" marR="0" lvl="1" indent="0" algn="r" defTabSz="4572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srgbClr val="9BBB59">
                    <a:lumMod val="40000"/>
                    <a:lumOff val="60000"/>
                  </a:srgbClr>
                </a:solidFill>
                <a:effectLst/>
                <a:uLnTx/>
                <a:uFillTx/>
                <a:latin typeface="Arial Black" panose="020B0A04020102020204" pitchFamily="34" charset="0"/>
                <a:ea typeface="+mn-ea"/>
                <a:cs typeface="+mn-cs"/>
              </a:rPr>
              <a:t>Urbanization</a:t>
            </a:r>
          </a:p>
          <a:p>
            <a:pPr marL="688975" marR="0" lvl="1" indent="0" algn="r" defTabSz="457200" rtl="0" eaLnBrk="1" fontAlgn="auto" latinLnBrk="0" hangingPunct="1">
              <a:lnSpc>
                <a:spcPct val="100000"/>
              </a:lnSpc>
              <a:spcBef>
                <a:spcPts val="0"/>
              </a:spcBef>
              <a:spcAft>
                <a:spcPts val="0"/>
              </a:spcAft>
              <a:buClrTx/>
              <a:buSzTx/>
              <a:buFontTx/>
              <a:buChar char="-"/>
              <a:tabLst/>
              <a:defRPr/>
            </a:pPr>
            <a:endParaRPr kumimoji="0" lang="en-GB"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Agricultural expansion and intensification</a:t>
            </a:r>
          </a:p>
          <a:p>
            <a:pPr marL="403225" marR="0" lvl="1" indent="0" algn="r"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r"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Wildlife trade and consumption</a:t>
            </a:r>
          </a:p>
        </p:txBody>
      </p:sp>
      <p:sp>
        <p:nvSpPr>
          <p:cNvPr id="8" name="Title 1">
            <a:extLst>
              <a:ext uri="{FF2B5EF4-FFF2-40B4-BE49-F238E27FC236}">
                <a16:creationId xmlns:a16="http://schemas.microsoft.com/office/drawing/2014/main" id="{97F1B000-4894-4DD4-98C8-A9C231F578C6}"/>
              </a:ext>
            </a:extLst>
          </p:cNvPr>
          <p:cNvSpPr txBox="1">
            <a:spLocks/>
          </p:cNvSpPr>
          <p:nvPr/>
        </p:nvSpPr>
        <p:spPr>
          <a:xfrm>
            <a:off x="457200" y="412185"/>
            <a:ext cx="8229600" cy="494630"/>
          </a:xfrm>
          <a:prstGeom prst="rect">
            <a:avLst/>
          </a:prstGeom>
        </p:spPr>
        <p:txBody>
          <a:bodyPr vert="horz"/>
          <a:lstStyle>
            <a:lvl1pPr algn="l" defTabSz="457200" rtl="0" eaLnBrk="1" latinLnBrk="0" hangingPunct="1">
              <a:spcBef>
                <a:spcPct val="0"/>
              </a:spcBef>
              <a:buNone/>
              <a:defRPr sz="2800" b="1" i="0" kern="1200" baseline="0">
                <a:solidFill>
                  <a:srgbClr val="6E9528"/>
                </a:solidFill>
                <a:latin typeface="Arial"/>
                <a:ea typeface="+mj-ea"/>
                <a:cs typeface="Calibri (Heading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700" b="1" i="0" u="none" strike="noStrike" kern="1200" cap="none" spc="0" normalizeH="0" baseline="0" noProof="0" dirty="0">
                <a:ln>
                  <a:noFill/>
                </a:ln>
                <a:solidFill>
                  <a:prstClr val="white"/>
                </a:solidFill>
                <a:effectLst/>
                <a:uLnTx/>
                <a:uFillTx/>
                <a:latin typeface="Arial Black" panose="020B0A04020102020204" pitchFamily="34" charset="0"/>
                <a:ea typeface="+mj-ea"/>
              </a:rPr>
              <a:t>Drivers of Disease</a:t>
            </a:r>
          </a:p>
        </p:txBody>
      </p:sp>
    </p:spTree>
    <p:extLst>
      <p:ext uri="{BB962C8B-B14F-4D97-AF65-F5344CB8AC3E}">
        <p14:creationId xmlns:p14="http://schemas.microsoft.com/office/powerpoint/2010/main" val="1347862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mall brown animal&#10;&#10;Description automatically generated">
            <a:extLst>
              <a:ext uri="{FF2B5EF4-FFF2-40B4-BE49-F238E27FC236}">
                <a16:creationId xmlns:a16="http://schemas.microsoft.com/office/drawing/2014/main" id="{9D50C675-9BCD-4F01-8A4E-71A0994E2150}"/>
              </a:ext>
            </a:extLst>
          </p:cNvPr>
          <p:cNvPicPr>
            <a:picLocks noGrp="1" noChangeAspect="1"/>
          </p:cNvPicPr>
          <p:nvPr>
            <p:ph type="pic" idx="1"/>
          </p:nvPr>
        </p:nvPicPr>
        <p:blipFill rotWithShape="1">
          <a:blip r:embed="rId3"/>
          <a:srcRect t="6929" b="6929"/>
          <a:stretch/>
        </p:blipFill>
        <p:spPr>
          <a:xfrm>
            <a:off x="20" y="10"/>
            <a:ext cx="9143980" cy="5257790"/>
          </a:xfrm>
          <a:noFill/>
        </p:spPr>
      </p:pic>
      <p:sp>
        <p:nvSpPr>
          <p:cNvPr id="6" name="Title 1"/>
          <p:cNvSpPr>
            <a:spLocks noGrp="1"/>
          </p:cNvSpPr>
          <p:nvPr>
            <p:ph type="title"/>
          </p:nvPr>
        </p:nvSpPr>
        <p:spPr>
          <a:xfrm>
            <a:off x="190500" y="5257800"/>
            <a:ext cx="6591300" cy="1447800"/>
          </a:xfrm>
        </p:spPr>
        <p:txBody>
          <a:bodyPr anchor="b">
            <a:noAutofit/>
          </a:bodyPr>
          <a:lstStyle/>
          <a:p>
            <a:pPr>
              <a:lnSpc>
                <a:spcPct val="90000"/>
              </a:lnSpc>
            </a:pPr>
            <a:r>
              <a:rPr lang="en-US" sz="2300" dirty="0">
                <a:latin typeface="Arial Black" panose="020B0A04020102020204" pitchFamily="34" charset="0"/>
              </a:rPr>
              <a:t>There are as many as </a:t>
            </a:r>
            <a:r>
              <a:rPr lang="en-US" sz="2300" dirty="0">
                <a:solidFill>
                  <a:schemeClr val="accent6"/>
                </a:solidFill>
                <a:latin typeface="Arial Black" panose="020B0A04020102020204" pitchFamily="34" charset="0"/>
              </a:rPr>
              <a:t>1.7 million </a:t>
            </a:r>
            <a:r>
              <a:rPr lang="en-US" sz="2300" dirty="0">
                <a:latin typeface="Arial Black" panose="020B0A04020102020204" pitchFamily="34" charset="0"/>
              </a:rPr>
              <a:t>undiscovered viruses circulating in the wild right now. Between 631,000 - 827,000 could likely infect us.</a:t>
            </a:r>
          </a:p>
        </p:txBody>
      </p:sp>
    </p:spTree>
    <p:extLst>
      <p:ext uri="{BB962C8B-B14F-4D97-AF65-F5344CB8AC3E}">
        <p14:creationId xmlns:p14="http://schemas.microsoft.com/office/powerpoint/2010/main" val="2425774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a:spLocks noGrp="1"/>
          </p:cNvSpPr>
          <p:nvPr>
            <p:ph type="dt" sz="half" idx="2"/>
          </p:nvPr>
        </p:nvSpPr>
        <p:spPr>
          <a:xfrm>
            <a:off x="457200" y="6356350"/>
            <a:ext cx="53340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676C5F"/>
                </a:solidFill>
                <a:effectLst/>
                <a:uLnTx/>
                <a:uFillTx/>
                <a:latin typeface="Arial"/>
                <a:ea typeface="+mn-ea"/>
              </a:rPr>
              <a:t>The Intergovernmental Platform on Biodiversity and Ecosystem Services </a:t>
            </a:r>
          </a:p>
        </p:txBody>
      </p:sp>
      <p:sp>
        <p:nvSpPr>
          <p:cNvPr id="7" name="Footer Placeholder 5"/>
          <p:cNvSpPr>
            <a:spLocks noGrp="1"/>
          </p:cNvSpPr>
          <p:nvPr>
            <p:ph type="ftr" sz="quarter" idx="3"/>
          </p:nvPr>
        </p:nvSpPr>
        <p:spPr>
          <a:xfrm>
            <a:off x="5791200" y="6356350"/>
            <a:ext cx="2895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676C5F"/>
                </a:solidFill>
                <a:effectLst/>
                <a:uLnTx/>
                <a:uFillTx/>
                <a:latin typeface="Arial"/>
                <a:ea typeface="+mn-ea"/>
              </a:rPr>
              <a:t>www.ipbes.net</a:t>
            </a:r>
          </a:p>
        </p:txBody>
      </p:sp>
      <p:sp>
        <p:nvSpPr>
          <p:cNvPr id="3" name="Text Placeholder 2">
            <a:extLst>
              <a:ext uri="{FF2B5EF4-FFF2-40B4-BE49-F238E27FC236}">
                <a16:creationId xmlns:a16="http://schemas.microsoft.com/office/drawing/2014/main" id="{0E4AD2FA-055E-4E75-A231-F2C5516CE810}"/>
              </a:ext>
            </a:extLst>
          </p:cNvPr>
          <p:cNvSpPr>
            <a:spLocks noGrp="1"/>
          </p:cNvSpPr>
          <p:nvPr>
            <p:ph type="body" sz="quarter" idx="12"/>
          </p:nvPr>
        </p:nvSpPr>
        <p:spPr/>
        <p:txBody>
          <a:bodyPr/>
          <a:lstStyle/>
          <a:p>
            <a:endParaRPr lang="en-US"/>
          </a:p>
        </p:txBody>
      </p:sp>
      <p:pic>
        <p:nvPicPr>
          <p:cNvPr id="8" name="Picture 7">
            <a:extLst>
              <a:ext uri="{FF2B5EF4-FFF2-40B4-BE49-F238E27FC236}">
                <a16:creationId xmlns:a16="http://schemas.microsoft.com/office/drawing/2014/main" id="{EA119335-0BB3-4067-9DD8-DD9314E0C3A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8121" r="7222" b="4762"/>
          <a:stretch/>
        </p:blipFill>
        <p:spPr>
          <a:xfrm>
            <a:off x="0" y="0"/>
            <a:ext cx="9144000" cy="6858000"/>
          </a:xfrm>
          <a:prstGeom prst="rect">
            <a:avLst/>
          </a:prstGeom>
          <a:effectLst>
            <a:outerShdw blurRad="50800" dist="50800" dir="5400000" algn="ctr" rotWithShape="0">
              <a:srgbClr val="000000">
                <a:alpha val="0"/>
              </a:srgbClr>
            </a:outerShdw>
          </a:effectLst>
        </p:spPr>
      </p:pic>
      <p:sp>
        <p:nvSpPr>
          <p:cNvPr id="10" name="Rectangle 9">
            <a:extLst>
              <a:ext uri="{FF2B5EF4-FFF2-40B4-BE49-F238E27FC236}">
                <a16:creationId xmlns:a16="http://schemas.microsoft.com/office/drawing/2014/main" id="{7ADC40AE-3B5E-4A6D-8A25-640F13F20363}"/>
              </a:ext>
            </a:extLst>
          </p:cNvPr>
          <p:cNvSpPr/>
          <p:nvPr/>
        </p:nvSpPr>
        <p:spPr>
          <a:xfrm>
            <a:off x="840170" y="257632"/>
            <a:ext cx="8020050"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effectLst/>
                <a:uLnTx/>
                <a:uFillTx/>
                <a:latin typeface="Arial Black" panose="020B0A04020102020204" pitchFamily="34" charset="0"/>
                <a:ea typeface="+mn-ea"/>
                <a:cs typeface="+mn-cs"/>
              </a:rPr>
              <a:t>We Can Identify and Address Pathogen Threats </a:t>
            </a:r>
            <a:r>
              <a:rPr kumimoji="0" lang="en-US" sz="2700" b="1" i="1" u="sng" strike="noStrike" kern="1200" cap="none" spc="0" normalizeH="0" baseline="0" noProof="0" dirty="0">
                <a:ln>
                  <a:noFill/>
                </a:ln>
                <a:effectLst/>
                <a:uLnTx/>
                <a:uFillTx/>
                <a:latin typeface="Arial Black" panose="020B0A04020102020204" pitchFamily="34" charset="0"/>
                <a:ea typeface="+mn-ea"/>
                <a:cs typeface="+mn-cs"/>
              </a:rPr>
              <a:t>Before</a:t>
            </a:r>
            <a:r>
              <a:rPr kumimoji="0" lang="en-US" sz="2700" b="1" i="0" u="none" strike="noStrike" kern="1200" cap="none" spc="0" normalizeH="0" baseline="0" noProof="0" dirty="0">
                <a:ln>
                  <a:noFill/>
                </a:ln>
                <a:effectLst/>
                <a:uLnTx/>
                <a:uFillTx/>
                <a:latin typeface="Arial Black" panose="020B0A04020102020204" pitchFamily="34" charset="0"/>
                <a:ea typeface="+mn-ea"/>
                <a:cs typeface="+mn-cs"/>
              </a:rPr>
              <a:t> </a:t>
            </a:r>
            <a:r>
              <a:rPr kumimoji="0" lang="en-US" sz="2700" b="0" i="0" u="none" strike="noStrike" kern="1200" cap="none" spc="0" normalizeH="0" baseline="0" noProof="0" dirty="0">
                <a:ln>
                  <a:noFill/>
                </a:ln>
                <a:effectLst/>
                <a:uLnTx/>
                <a:uFillTx/>
                <a:latin typeface="Arial Black" panose="020B0A04020102020204" pitchFamily="34" charset="0"/>
                <a:ea typeface="+mn-ea"/>
                <a:cs typeface="+mn-cs"/>
              </a:rPr>
              <a:t>They Spread</a:t>
            </a:r>
          </a:p>
        </p:txBody>
      </p:sp>
      <p:sp>
        <p:nvSpPr>
          <p:cNvPr id="12" name="Rectangle 11">
            <a:extLst>
              <a:ext uri="{FF2B5EF4-FFF2-40B4-BE49-F238E27FC236}">
                <a16:creationId xmlns:a16="http://schemas.microsoft.com/office/drawing/2014/main" id="{44A2ACC1-72C3-48C3-8F7C-8D6E088EB5A9}"/>
              </a:ext>
            </a:extLst>
          </p:cNvPr>
          <p:cNvSpPr/>
          <p:nvPr/>
        </p:nvSpPr>
        <p:spPr>
          <a:xfrm>
            <a:off x="735395" y="1438593"/>
            <a:ext cx="8124825" cy="453970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7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Intergovernmental council on pandemic prevention</a:t>
            </a:r>
          </a:p>
          <a:p>
            <a:pPr marL="688975" marR="0" lvl="1" indent="0" algn="l" defTabSz="457200" rtl="0" eaLnBrk="1" fontAlgn="auto" latinLnBrk="0" hangingPunct="1">
              <a:lnSpc>
                <a:spcPct val="100000"/>
              </a:lnSpc>
              <a:spcBef>
                <a:spcPts val="0"/>
              </a:spcBef>
              <a:spcAft>
                <a:spcPts val="0"/>
              </a:spcAft>
              <a:buClrTx/>
              <a:buSzTx/>
              <a:buFontTx/>
              <a:buChar char="-"/>
              <a:tabLst/>
              <a:defRPr/>
            </a:pPr>
            <a:r>
              <a:rPr kumimoji="0" lang="en-GB" sz="17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Policy-relevant scientific information on disease emergence</a:t>
            </a:r>
          </a:p>
          <a:p>
            <a:pPr marL="688975" marR="0" lvl="1" indent="0" algn="l" defTabSz="457200" rtl="0" eaLnBrk="1" fontAlgn="auto" latinLnBrk="0" hangingPunct="1">
              <a:lnSpc>
                <a:spcPct val="100000"/>
              </a:lnSpc>
              <a:spcBef>
                <a:spcPts val="0"/>
              </a:spcBef>
              <a:spcAft>
                <a:spcPts val="0"/>
              </a:spcAft>
              <a:buClrTx/>
              <a:buSzTx/>
              <a:buFontTx/>
              <a:buChar char="-"/>
              <a:tabLst/>
              <a:defRPr/>
            </a:pPr>
            <a:r>
              <a:rPr kumimoji="0" lang="en-GB" sz="17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Coordinate a monitoring framework</a:t>
            </a:r>
          </a:p>
          <a:p>
            <a:pPr marL="688975" marR="0" lvl="1" indent="0" algn="l" defTabSz="457200" rtl="0" eaLnBrk="1" fontAlgn="auto" latinLnBrk="0" hangingPunct="1">
              <a:lnSpc>
                <a:spcPct val="100000"/>
              </a:lnSpc>
              <a:spcBef>
                <a:spcPts val="0"/>
              </a:spcBef>
              <a:spcAft>
                <a:spcPts val="0"/>
              </a:spcAft>
              <a:buClrTx/>
              <a:buSzTx/>
              <a:buFontTx/>
              <a:buChar char="-"/>
              <a:tabLst/>
              <a:defRPr/>
            </a:pPr>
            <a:endParaRPr kumimoji="0" lang="en-GB" sz="17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7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One Health approach</a:t>
            </a:r>
          </a:p>
          <a:p>
            <a:pPr marL="688975" marR="0" lvl="1" indent="0" algn="l" defTabSz="457200" rtl="0" eaLnBrk="1" fontAlgn="auto" latinLnBrk="0" hangingPunct="1">
              <a:lnSpc>
                <a:spcPct val="100000"/>
              </a:lnSpc>
              <a:spcBef>
                <a:spcPts val="0"/>
              </a:spcBef>
              <a:spcAft>
                <a:spcPts val="0"/>
              </a:spcAft>
              <a:buClrTx/>
              <a:buSzTx/>
              <a:buFontTx/>
              <a:buChar char="-"/>
              <a:tabLst/>
              <a:defRPr/>
            </a:pPr>
            <a:r>
              <a:rPr kumimoji="0" lang="en-GB" sz="17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Build pandemic preparedness programs</a:t>
            </a:r>
          </a:p>
          <a:p>
            <a:pPr marL="688975" marR="0" lvl="1" indent="0" algn="l" defTabSz="457200" rtl="0" eaLnBrk="1" fontAlgn="auto" latinLnBrk="0" hangingPunct="1">
              <a:lnSpc>
                <a:spcPct val="100000"/>
              </a:lnSpc>
              <a:spcBef>
                <a:spcPts val="0"/>
              </a:spcBef>
              <a:spcAft>
                <a:spcPts val="0"/>
              </a:spcAft>
              <a:buClrTx/>
              <a:buSzTx/>
              <a:buFontTx/>
              <a:buChar char="-"/>
              <a:tabLst/>
              <a:defRPr/>
            </a:pPr>
            <a:r>
              <a:rPr kumimoji="0" lang="en-GB" sz="17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Enhance ability to investigate and control outbreaks</a:t>
            </a:r>
          </a:p>
          <a:p>
            <a:pPr marL="688975" marR="0" lvl="1" indent="0" algn="l" defTabSz="457200" rtl="0" eaLnBrk="1" fontAlgn="auto" latinLnBrk="0" hangingPunct="1">
              <a:lnSpc>
                <a:spcPct val="100000"/>
              </a:lnSpc>
              <a:spcBef>
                <a:spcPts val="0"/>
              </a:spcBef>
              <a:spcAft>
                <a:spcPts val="0"/>
              </a:spcAft>
              <a:buClrTx/>
              <a:buSzTx/>
              <a:buFontTx/>
              <a:buChar char="-"/>
              <a:tabLst/>
              <a:defRPr/>
            </a:pPr>
            <a:endParaRPr kumimoji="0" lang="en-GB" sz="1700" b="0" i="0" u="none" strike="noStrike" kern="1200" cap="none" spc="0" normalizeH="0" baseline="0" noProof="0" dirty="0">
              <a:ln>
                <a:noFill/>
              </a:ln>
              <a:solidFill>
                <a:prstClr val="white"/>
              </a:solidFill>
              <a:effectLst/>
              <a:highlight>
                <a:srgbClr val="000000"/>
              </a:highlight>
              <a:uLnTx/>
              <a:uFillTx/>
              <a:latin typeface="Arial Black" panose="020B0A04020102020204" pitchFamily="34" charset="0"/>
              <a:ea typeface="+mn-ea"/>
              <a:cs typeface="+mn-cs"/>
            </a:endParaRPr>
          </a:p>
          <a:p>
            <a:pPr marL="688975" marR="0" lvl="1" indent="0" algn="l" defTabSz="457200" rtl="0" eaLnBrk="1" fontAlgn="auto" latinLnBrk="0" hangingPunct="1">
              <a:lnSpc>
                <a:spcPct val="100000"/>
              </a:lnSpc>
              <a:spcBef>
                <a:spcPts val="0"/>
              </a:spcBef>
              <a:spcAft>
                <a:spcPts val="0"/>
              </a:spcAft>
              <a:buClrTx/>
              <a:buSzTx/>
              <a:buFontTx/>
              <a:buChar char="-"/>
              <a:tabLst/>
              <a:defRPr/>
            </a:pPr>
            <a:endParaRPr kumimoji="0" lang="en-GB" sz="1700" b="0" i="0" u="none" strike="noStrike" kern="1200" cap="none" spc="0" normalizeH="0" baseline="0" noProof="0" dirty="0">
              <a:ln>
                <a:noFill/>
              </a:ln>
              <a:solidFill>
                <a:prstClr val="white"/>
              </a:solidFill>
              <a:effectLst/>
              <a:highlight>
                <a:srgbClr val="000000"/>
              </a:highlight>
              <a:uLnTx/>
              <a:uFillTx/>
              <a:latin typeface="Arial Black" panose="020B0A04020102020204" pitchFamily="34" charset="0"/>
              <a:ea typeface="+mn-ea"/>
              <a:cs typeface="+mn-cs"/>
            </a:endParaRPr>
          </a:p>
          <a:p>
            <a:pPr marL="688975" marR="0" lvl="1" indent="0" algn="l" defTabSz="457200" rtl="0" eaLnBrk="1" fontAlgn="auto" latinLnBrk="0" hangingPunct="1">
              <a:lnSpc>
                <a:spcPct val="100000"/>
              </a:lnSpc>
              <a:spcBef>
                <a:spcPts val="0"/>
              </a:spcBef>
              <a:spcAft>
                <a:spcPts val="0"/>
              </a:spcAft>
              <a:buClrTx/>
              <a:buSzTx/>
              <a:buFontTx/>
              <a:buChar char="-"/>
              <a:tabLst/>
              <a:defRPr/>
            </a:pPr>
            <a:endParaRPr kumimoji="0" lang="en-GB" sz="1700" b="0" i="0" u="none" strike="noStrike" kern="1200" cap="none" spc="0" normalizeH="0" baseline="0" noProof="0" dirty="0">
              <a:ln>
                <a:noFill/>
              </a:ln>
              <a:solidFill>
                <a:prstClr val="white"/>
              </a:solidFill>
              <a:effectLst/>
              <a:highlight>
                <a:srgbClr val="000000"/>
              </a:highlight>
              <a:uLnTx/>
              <a:uFillTx/>
              <a:latin typeface="Arial Black" panose="020B0A04020102020204" pitchFamily="34" charset="0"/>
              <a:ea typeface="+mn-ea"/>
              <a:cs typeface="+mn-cs"/>
            </a:endParaRPr>
          </a:p>
          <a:p>
            <a:pPr marL="688975" marR="0" lvl="1" indent="0" algn="l" defTabSz="457200" rtl="0" eaLnBrk="1" fontAlgn="auto" latinLnBrk="0" hangingPunct="1">
              <a:lnSpc>
                <a:spcPct val="100000"/>
              </a:lnSpc>
              <a:spcBef>
                <a:spcPts val="0"/>
              </a:spcBef>
              <a:spcAft>
                <a:spcPts val="0"/>
              </a:spcAft>
              <a:buClrTx/>
              <a:buSzTx/>
              <a:buFontTx/>
              <a:buChar char="-"/>
              <a:tabLst/>
              <a:defRPr/>
            </a:pPr>
            <a:endParaRPr kumimoji="0" lang="en-GB" sz="1700" b="0" i="0" u="none" strike="noStrike" kern="1200" cap="none" spc="0" normalizeH="0" baseline="0" noProof="0" dirty="0">
              <a:ln>
                <a:noFill/>
              </a:ln>
              <a:solidFill>
                <a:prstClr val="white"/>
              </a:solidFill>
              <a:effectLst/>
              <a:highlight>
                <a:srgbClr val="000000"/>
              </a:highlight>
              <a:uLnTx/>
              <a:uFillTx/>
              <a:latin typeface="Arial Black" panose="020B0A04020102020204" pitchFamily="34" charset="0"/>
              <a:ea typeface="+mn-ea"/>
              <a:cs typeface="+mn-cs"/>
            </a:endParaRPr>
          </a:p>
          <a:p>
            <a:pPr marL="688975" marR="0" lvl="1" indent="0" algn="l" defTabSz="457200" rtl="0" eaLnBrk="1" fontAlgn="auto" latinLnBrk="0" hangingPunct="1">
              <a:lnSpc>
                <a:spcPct val="100000"/>
              </a:lnSpc>
              <a:spcBef>
                <a:spcPts val="0"/>
              </a:spcBef>
              <a:spcAft>
                <a:spcPts val="0"/>
              </a:spcAft>
              <a:buClrTx/>
              <a:buSzTx/>
              <a:buFontTx/>
              <a:buChar char="-"/>
              <a:tabLst/>
              <a:defRPr/>
            </a:pPr>
            <a:endParaRPr kumimoji="0" lang="en-GB" sz="1700" b="0" i="0" u="none" strike="noStrike" kern="1200" cap="none" spc="0" normalizeH="0" baseline="0" noProof="0" dirty="0">
              <a:ln>
                <a:noFill/>
              </a:ln>
              <a:solidFill>
                <a:prstClr val="white"/>
              </a:solidFill>
              <a:effectLst/>
              <a:highlight>
                <a:srgbClr val="000000"/>
              </a:highlight>
              <a:uLnTx/>
              <a:uFillTx/>
              <a:latin typeface="Arial Black" panose="020B0A04020102020204" pitchFamily="34" charset="0"/>
              <a:ea typeface="+mn-ea"/>
              <a:cs typeface="+mn-cs"/>
            </a:endParaRPr>
          </a:p>
          <a:p>
            <a:pPr marL="688975" marR="0" lvl="1" indent="0" algn="l" defTabSz="457200" rtl="0" eaLnBrk="1" fontAlgn="auto" latinLnBrk="0" hangingPunct="1">
              <a:lnSpc>
                <a:spcPct val="100000"/>
              </a:lnSpc>
              <a:spcBef>
                <a:spcPts val="0"/>
              </a:spcBef>
              <a:spcAft>
                <a:spcPts val="0"/>
              </a:spcAft>
              <a:buClrTx/>
              <a:buSzTx/>
              <a:buFontTx/>
              <a:buChar char="-"/>
              <a:tabLst/>
              <a:defRPr/>
            </a:pPr>
            <a:endParaRPr kumimoji="0" lang="en-GB" sz="1700" b="0" i="0" u="none" strike="noStrike" kern="1200" cap="none" spc="0" normalizeH="0" baseline="0" noProof="0" dirty="0">
              <a:ln>
                <a:noFill/>
              </a:ln>
              <a:solidFill>
                <a:prstClr val="white"/>
              </a:solidFill>
              <a:effectLst/>
              <a:highlight>
                <a:srgbClr val="000000"/>
              </a:highlight>
              <a:uLnTx/>
              <a:uFillTx/>
              <a:latin typeface="Arial Black" panose="020B0A040201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700" b="0" i="0" u="none" strike="noStrike" kern="1200" cap="none" spc="0" normalizeH="0" baseline="0" noProof="0" dirty="0">
                <a:ln>
                  <a:noFill/>
                </a:ln>
                <a:solidFill>
                  <a:prstClr val="white"/>
                </a:solidFill>
                <a:effectLst/>
                <a:highlight>
                  <a:srgbClr val="41510D"/>
                </a:highlight>
                <a:uLnTx/>
                <a:uFillTx/>
                <a:latin typeface="Arial Black" panose="020B0A04020102020204" pitchFamily="34" charset="0"/>
                <a:ea typeface="+mn-ea"/>
                <a:cs typeface="+mn-cs"/>
              </a:rPr>
              <a:t>Incorporate pandemic risk into planning</a:t>
            </a:r>
          </a:p>
          <a:p>
            <a:pPr marL="688975" marR="0" lvl="1" indent="0" algn="l" defTabSz="457200" rtl="0" eaLnBrk="1" fontAlgn="auto" latinLnBrk="0" hangingPunct="1">
              <a:lnSpc>
                <a:spcPct val="100000"/>
              </a:lnSpc>
              <a:spcBef>
                <a:spcPts val="0"/>
              </a:spcBef>
              <a:spcAft>
                <a:spcPts val="0"/>
              </a:spcAft>
              <a:buClrTx/>
              <a:buSzTx/>
              <a:buFontTx/>
              <a:buChar char="-"/>
              <a:tabLst/>
              <a:defRPr/>
            </a:pPr>
            <a:r>
              <a:rPr kumimoji="0" lang="en-GB" sz="1700" b="0" i="0" u="none" strike="noStrike" kern="1200" cap="none" spc="0" normalizeH="0" baseline="0" noProof="0" dirty="0">
                <a:ln>
                  <a:noFill/>
                </a:ln>
                <a:solidFill>
                  <a:prstClr val="white"/>
                </a:solidFill>
                <a:effectLst/>
                <a:highlight>
                  <a:srgbClr val="41510D"/>
                </a:highlight>
                <a:uLnTx/>
                <a:uFillTx/>
                <a:latin typeface="Arial Black" panose="020B0A04020102020204" pitchFamily="34" charset="0"/>
                <a:ea typeface="+mn-ea"/>
                <a:cs typeface="+mn-cs"/>
              </a:rPr>
              <a:t>Factor pandemic cost into consumption, production, and government policies and budgets</a:t>
            </a:r>
          </a:p>
          <a:p>
            <a:pPr marL="688975" marR="0" lvl="1" indent="0" algn="l" defTabSz="457200" rtl="0" eaLnBrk="1" fontAlgn="auto" latinLnBrk="0" hangingPunct="1">
              <a:lnSpc>
                <a:spcPct val="100000"/>
              </a:lnSpc>
              <a:spcBef>
                <a:spcPts val="0"/>
              </a:spcBef>
              <a:spcAft>
                <a:spcPts val="0"/>
              </a:spcAft>
              <a:buClrTx/>
              <a:buSzTx/>
              <a:buFontTx/>
              <a:buChar char="-"/>
              <a:tabLst/>
              <a:defRPr/>
            </a:pPr>
            <a:r>
              <a:rPr kumimoji="0" lang="en-GB" sz="1700" b="0" i="0" u="none" strike="noStrike" kern="1200" cap="none" spc="0" normalizeH="0" baseline="0" noProof="0" dirty="0">
                <a:ln>
                  <a:noFill/>
                </a:ln>
                <a:solidFill>
                  <a:prstClr val="white"/>
                </a:solidFill>
                <a:effectLst/>
                <a:highlight>
                  <a:srgbClr val="41510D"/>
                </a:highlight>
                <a:uLnTx/>
                <a:uFillTx/>
                <a:latin typeface="Arial Black" panose="020B0A04020102020204" pitchFamily="34" charset="0"/>
                <a:ea typeface="+mn-ea"/>
                <a:cs typeface="+mn-cs"/>
              </a:rPr>
              <a:t>Enacting taxes or levies on high pandemic-risk activities</a:t>
            </a:r>
          </a:p>
        </p:txBody>
      </p:sp>
    </p:spTree>
    <p:extLst>
      <p:ext uri="{BB962C8B-B14F-4D97-AF65-F5344CB8AC3E}">
        <p14:creationId xmlns:p14="http://schemas.microsoft.com/office/powerpoint/2010/main" val="2499151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2838" y="5887297"/>
            <a:ext cx="6847562" cy="638047"/>
          </a:xfrm>
        </p:spPr>
        <p:txBody>
          <a:bodyPr>
            <a:noAutofit/>
          </a:bodyPr>
          <a:lstStyle/>
          <a:p>
            <a:r>
              <a:rPr lang="en-US" sz="3200" dirty="0">
                <a:latin typeface="Arial Black" panose="020B0A04020102020204" pitchFamily="34" charset="0"/>
              </a:rPr>
              <a:t>Our business-as-usual approach </a:t>
            </a:r>
            <a:r>
              <a:rPr lang="en-US" sz="3200" dirty="0">
                <a:solidFill>
                  <a:schemeClr val="accent6"/>
                </a:solidFill>
                <a:latin typeface="Arial Black" panose="020B0A04020102020204" pitchFamily="34" charset="0"/>
              </a:rPr>
              <a:t>does not </a:t>
            </a:r>
            <a:r>
              <a:rPr lang="en-US" sz="3200" dirty="0">
                <a:latin typeface="Arial Black" panose="020B0A04020102020204" pitchFamily="34" charset="0"/>
              </a:rPr>
              <a:t>work.</a:t>
            </a:r>
          </a:p>
        </p:txBody>
      </p:sp>
      <p:pic>
        <p:nvPicPr>
          <p:cNvPr id="5" name="Picture Placeholder 4" descr="A large crowd of people&#10;&#10;Description automatically generated">
            <a:extLst>
              <a:ext uri="{FF2B5EF4-FFF2-40B4-BE49-F238E27FC236}">
                <a16:creationId xmlns:a16="http://schemas.microsoft.com/office/drawing/2014/main" id="{84336D94-69BA-4D92-8F0C-F96E7F48C3B1}"/>
              </a:ext>
            </a:extLst>
          </p:cNvPr>
          <p:cNvPicPr>
            <a:picLocks noGrp="1" noChangeAspect="1"/>
          </p:cNvPicPr>
          <p:nvPr>
            <p:ph type="pic" idx="1"/>
          </p:nvPr>
        </p:nvPicPr>
        <p:blipFill>
          <a:blip r:embed="rId3"/>
          <a:srcRect t="6875" b="6875"/>
          <a:stretch>
            <a:fillRect/>
          </a:stretch>
        </p:blipFill>
        <p:spPr/>
      </p:pic>
    </p:spTree>
    <p:extLst>
      <p:ext uri="{BB962C8B-B14F-4D97-AF65-F5344CB8AC3E}">
        <p14:creationId xmlns:p14="http://schemas.microsoft.com/office/powerpoint/2010/main" val="2880483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ruit&#10;&#10;Description automatically generated">
            <a:extLst>
              <a:ext uri="{FF2B5EF4-FFF2-40B4-BE49-F238E27FC236}">
                <a16:creationId xmlns:a16="http://schemas.microsoft.com/office/drawing/2014/main" id="{A78CFDCE-54CB-4A5B-9CB0-5A2331E9E7A9}"/>
              </a:ext>
            </a:extLst>
          </p:cNvPr>
          <p:cNvPicPr>
            <a:picLocks noChangeAspect="1"/>
          </p:cNvPicPr>
          <p:nvPr/>
        </p:nvPicPr>
        <p:blipFill rotWithShape="1">
          <a:blip r:embed="rId3">
            <a:alphaModFix amt="85000"/>
          </a:blip>
          <a:srcRect r="11111"/>
          <a:stretch/>
        </p:blipFill>
        <p:spPr>
          <a:xfrm>
            <a:off x="0" y="0"/>
            <a:ext cx="9144000" cy="6858000"/>
          </a:xfrm>
          <a:prstGeom prst="rect">
            <a:avLst/>
          </a:prstGeom>
          <a:effectLst>
            <a:innerShdw blurRad="63500" dist="50800" dir="10800000">
              <a:prstClr val="black">
                <a:alpha val="50000"/>
              </a:prstClr>
            </a:innerShdw>
          </a:effectLst>
        </p:spPr>
      </p:pic>
      <p:sp>
        <p:nvSpPr>
          <p:cNvPr id="5" name="Rectangle 4">
            <a:extLst>
              <a:ext uri="{FF2B5EF4-FFF2-40B4-BE49-F238E27FC236}">
                <a16:creationId xmlns:a16="http://schemas.microsoft.com/office/drawing/2014/main" id="{AF81FD3C-D2F4-49CB-A86B-104CF4F5386F}"/>
              </a:ext>
            </a:extLst>
          </p:cNvPr>
          <p:cNvSpPr/>
          <p:nvPr/>
        </p:nvSpPr>
        <p:spPr>
          <a:xfrm>
            <a:off x="266700" y="1912775"/>
            <a:ext cx="8389620" cy="4609945"/>
          </a:xfrm>
          <a:prstGeom prst="rect">
            <a:avLst/>
          </a:prstGeom>
        </p:spPr>
        <p:txBody>
          <a:bodyPr wrap="square">
            <a:spAutoFit/>
          </a:bodyPr>
          <a:lstStyle/>
          <a:p>
            <a:pPr lvl="0" indent="-342900">
              <a:spcBef>
                <a:spcPct val="20000"/>
              </a:spcBef>
              <a:buFont typeface="Wingdings" panose="05000000000000000000" pitchFamily="2" charset="2"/>
              <a:buChar char="§"/>
            </a:pPr>
            <a:r>
              <a:rPr lang="en-GB" sz="2000" dirty="0">
                <a:solidFill>
                  <a:schemeClr val="bg1"/>
                </a:solidFill>
                <a:highlight>
                  <a:srgbClr val="000000"/>
                </a:highlight>
                <a:latin typeface="Arial Black" panose="020B0A04020102020204" pitchFamily="34" charset="0"/>
              </a:rPr>
              <a:t>79 million cases of COVID-19 worldwide</a:t>
            </a:r>
          </a:p>
          <a:p>
            <a:pPr marL="688975" lvl="1" indent="-285750">
              <a:spcBef>
                <a:spcPct val="20000"/>
              </a:spcBef>
              <a:buFontTx/>
              <a:buChar char="-"/>
            </a:pPr>
            <a:r>
              <a:rPr lang="en-GB" sz="2000" dirty="0">
                <a:solidFill>
                  <a:schemeClr val="bg1"/>
                </a:solidFill>
                <a:latin typeface="Arial Black" panose="020B0A04020102020204" pitchFamily="34" charset="0"/>
              </a:rPr>
              <a:t>1.62 million deaths</a:t>
            </a:r>
          </a:p>
          <a:p>
            <a:pPr marL="688975" lvl="1" indent="-285750">
              <a:spcBef>
                <a:spcPct val="20000"/>
              </a:spcBef>
              <a:buFontTx/>
              <a:buChar char="-"/>
            </a:pPr>
            <a:endParaRPr lang="en-GB" sz="2000" dirty="0">
              <a:solidFill>
                <a:schemeClr val="bg1"/>
              </a:solidFill>
              <a:latin typeface="Arial Black" panose="020B0A04020102020204" pitchFamily="34" charset="0"/>
            </a:endParaRPr>
          </a:p>
          <a:p>
            <a:pPr lvl="0" indent="-342900">
              <a:spcBef>
                <a:spcPct val="20000"/>
              </a:spcBef>
              <a:buFont typeface="Wingdings" panose="05000000000000000000" pitchFamily="2" charset="2"/>
              <a:buChar char="§"/>
            </a:pPr>
            <a:r>
              <a:rPr lang="en-GB" sz="2000" dirty="0">
                <a:solidFill>
                  <a:schemeClr val="bg1"/>
                </a:solidFill>
                <a:highlight>
                  <a:srgbClr val="000000"/>
                </a:highlight>
                <a:latin typeface="Arial Black" panose="020B0A04020102020204" pitchFamily="34" charset="0"/>
              </a:rPr>
              <a:t>Exacerbating existing inequalities</a:t>
            </a:r>
          </a:p>
          <a:p>
            <a:pPr marL="688975" lvl="1" indent="-285750">
              <a:spcBef>
                <a:spcPct val="20000"/>
              </a:spcBef>
              <a:buFontTx/>
              <a:buChar char="-"/>
            </a:pPr>
            <a:r>
              <a:rPr lang="en-GB" sz="2000" dirty="0">
                <a:solidFill>
                  <a:schemeClr val="bg1"/>
                </a:solidFill>
                <a:latin typeface="Arial Black" panose="020B0A04020102020204" pitchFamily="34" charset="0"/>
              </a:rPr>
              <a:t>Gaps in care</a:t>
            </a:r>
          </a:p>
          <a:p>
            <a:pPr marL="688975" lvl="1" indent="-285750">
              <a:spcBef>
                <a:spcPct val="20000"/>
              </a:spcBef>
              <a:buFontTx/>
              <a:buChar char="-"/>
            </a:pPr>
            <a:r>
              <a:rPr lang="en-US" sz="2000" dirty="0">
                <a:solidFill>
                  <a:schemeClr val="bg1"/>
                </a:solidFill>
                <a:latin typeface="Arial Black" panose="020B0A04020102020204" pitchFamily="34" charset="0"/>
              </a:rPr>
              <a:t>Economic impact more severe for women, people in poverty, and Indigenous Peoples</a:t>
            </a:r>
            <a:endParaRPr lang="en-GB" sz="2000" dirty="0">
              <a:solidFill>
                <a:schemeClr val="bg1"/>
              </a:solidFill>
              <a:latin typeface="Arial Black" panose="020B0A04020102020204" pitchFamily="34" charset="0"/>
            </a:endParaRPr>
          </a:p>
          <a:p>
            <a:pPr marL="688975" lvl="1" indent="-285750">
              <a:spcBef>
                <a:spcPct val="20000"/>
              </a:spcBef>
              <a:buFontTx/>
              <a:buChar char="-"/>
            </a:pPr>
            <a:r>
              <a:rPr lang="en-GB" sz="2000" dirty="0">
                <a:solidFill>
                  <a:schemeClr val="bg1"/>
                </a:solidFill>
                <a:latin typeface="Arial Black" panose="020B0A04020102020204" pitchFamily="34" charset="0"/>
              </a:rPr>
              <a:t>Pandemic control policies can and should be inclusive</a:t>
            </a:r>
          </a:p>
          <a:p>
            <a:pPr marL="403225" lvl="1">
              <a:spcBef>
                <a:spcPct val="20000"/>
              </a:spcBef>
            </a:pPr>
            <a:endParaRPr lang="en-GB" sz="2000" dirty="0">
              <a:solidFill>
                <a:schemeClr val="bg1"/>
              </a:solidFill>
              <a:latin typeface="Arial Black" panose="020B0A04020102020204" pitchFamily="34" charset="0"/>
            </a:endParaRPr>
          </a:p>
          <a:p>
            <a:pPr lvl="0" indent="-342900">
              <a:spcBef>
                <a:spcPct val="20000"/>
              </a:spcBef>
              <a:buFont typeface="Wingdings" panose="05000000000000000000" pitchFamily="2" charset="2"/>
              <a:buChar char="§"/>
            </a:pPr>
            <a:r>
              <a:rPr lang="en-GB" sz="2000" dirty="0">
                <a:solidFill>
                  <a:schemeClr val="bg1"/>
                </a:solidFill>
                <a:highlight>
                  <a:srgbClr val="000000"/>
                </a:highlight>
                <a:latin typeface="Arial Black" panose="020B0A04020102020204" pitchFamily="34" charset="0"/>
              </a:rPr>
              <a:t>Trillions of dollars lost</a:t>
            </a:r>
          </a:p>
          <a:p>
            <a:pPr marL="688975" lvl="1" indent="-285750">
              <a:spcBef>
                <a:spcPct val="20000"/>
              </a:spcBef>
              <a:buFontTx/>
              <a:buChar char="-"/>
            </a:pPr>
            <a:r>
              <a:rPr lang="en-GB" sz="2000" dirty="0">
                <a:solidFill>
                  <a:schemeClr val="bg1"/>
                </a:solidFill>
                <a:latin typeface="Arial Black" panose="020B0A04020102020204" pitchFamily="34" charset="0"/>
              </a:rPr>
              <a:t>The cost of preventing pandemics pales in comparison to the impact of just one</a:t>
            </a:r>
          </a:p>
        </p:txBody>
      </p:sp>
      <p:sp>
        <p:nvSpPr>
          <p:cNvPr id="6" name="Rectangle 5">
            <a:extLst>
              <a:ext uri="{FF2B5EF4-FFF2-40B4-BE49-F238E27FC236}">
                <a16:creationId xmlns:a16="http://schemas.microsoft.com/office/drawing/2014/main" id="{D97B8282-F25B-4F49-9619-F6593428875F}"/>
              </a:ext>
            </a:extLst>
          </p:cNvPr>
          <p:cNvSpPr/>
          <p:nvPr/>
        </p:nvSpPr>
        <p:spPr>
          <a:xfrm>
            <a:off x="611054" y="453819"/>
            <a:ext cx="6035942" cy="553998"/>
          </a:xfrm>
          <a:prstGeom prst="rect">
            <a:avLst/>
          </a:prstGeom>
        </p:spPr>
        <p:txBody>
          <a:bodyPr wrap="square">
            <a:spAutoFit/>
          </a:bodyPr>
          <a:lstStyle/>
          <a:p>
            <a:r>
              <a:rPr lang="en-US" sz="3000" dirty="0">
                <a:solidFill>
                  <a:schemeClr val="bg1"/>
                </a:solidFill>
                <a:latin typeface="Arial Black" panose="020B0A04020102020204" pitchFamily="34" charset="0"/>
              </a:rPr>
              <a:t>As We Wait for a Vaccine…</a:t>
            </a:r>
          </a:p>
        </p:txBody>
      </p:sp>
    </p:spTree>
    <p:extLst>
      <p:ext uri="{BB962C8B-B14F-4D97-AF65-F5344CB8AC3E}">
        <p14:creationId xmlns:p14="http://schemas.microsoft.com/office/powerpoint/2010/main" val="3683566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AE7526-F245-5E4F-B929-F53D7B6767B0}"/>
              </a:ext>
            </a:extLst>
          </p:cNvPr>
          <p:cNvPicPr>
            <a:picLocks noChangeAspect="1"/>
          </p:cNvPicPr>
          <p:nvPr/>
        </p:nvPicPr>
        <p:blipFill>
          <a:blip r:embed="rId3"/>
          <a:stretch>
            <a:fillRect/>
          </a:stretch>
        </p:blipFill>
        <p:spPr>
          <a:xfrm>
            <a:off x="-267221" y="-75156"/>
            <a:ext cx="9411221" cy="7058416"/>
          </a:xfrm>
          <a:prstGeom prst="rect">
            <a:avLst/>
          </a:prstGeom>
        </p:spPr>
      </p:pic>
    </p:spTree>
    <p:extLst>
      <p:ext uri="{BB962C8B-B14F-4D97-AF65-F5344CB8AC3E}">
        <p14:creationId xmlns:p14="http://schemas.microsoft.com/office/powerpoint/2010/main" val="749650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PBES 2">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9BFACF6D92CD24AA50050CE23F68F74" ma:contentTypeVersion="12" ma:contentTypeDescription="Create a new document." ma:contentTypeScope="" ma:versionID="b2940eda6149edcb6b242f529514f291">
  <xsd:schema xmlns:xsd="http://www.w3.org/2001/XMLSchema" xmlns:xs="http://www.w3.org/2001/XMLSchema" xmlns:p="http://schemas.microsoft.com/office/2006/metadata/properties" xmlns:ns2="358298e0-1b7e-4ebe-8695-94439b74f0d1" xmlns:ns3="13ad741f-c0db-4e29-b5a6-03b4a1bc18ba" targetNamespace="http://schemas.microsoft.com/office/2006/metadata/properties" ma:root="true" ma:fieldsID="22b615662ec7a5f2ba2633737ce3087f" ns2:_="" ns3:_="">
    <xsd:import namespace="358298e0-1b7e-4ebe-8695-94439b74f0d1"/>
    <xsd:import namespace="13ad741f-c0db-4e29-b5a6-03b4a1bc18b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8298e0-1b7e-4ebe-8695-94439b74f0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ad741f-c0db-4e29-b5a6-03b4a1bc18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0ACD68-7C57-44DF-A36A-15BCF87E96C1}">
  <ds:schemaRefs>
    <ds:schemaRef ds:uri="http://purl.org/dc/term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358298e0-1b7e-4ebe-8695-94439b74f0d1"/>
    <ds:schemaRef ds:uri="http://purl.org/dc/elements/1.1/"/>
    <ds:schemaRef ds:uri="http://schemas.microsoft.com/office/2006/metadata/properties"/>
    <ds:schemaRef ds:uri="13ad741f-c0db-4e29-b5a6-03b4a1bc18ba"/>
    <ds:schemaRef ds:uri="http://purl.org/dc/dcmitype/"/>
  </ds:schemaRefs>
</ds:datastoreItem>
</file>

<file path=customXml/itemProps2.xml><?xml version="1.0" encoding="utf-8"?>
<ds:datastoreItem xmlns:ds="http://schemas.openxmlformats.org/officeDocument/2006/customXml" ds:itemID="{C94B544B-3B29-4007-ADF5-4CE45F032451}">
  <ds:schemaRefs>
    <ds:schemaRef ds:uri="http://schemas.microsoft.com/sharepoint/v3/contenttype/forms"/>
  </ds:schemaRefs>
</ds:datastoreItem>
</file>

<file path=customXml/itemProps3.xml><?xml version="1.0" encoding="utf-8"?>
<ds:datastoreItem xmlns:ds="http://schemas.openxmlformats.org/officeDocument/2006/customXml" ds:itemID="{B0B6ED34-9AF0-4EFB-99B5-A7676F66AE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8298e0-1b7e-4ebe-8695-94439b74f0d1"/>
    <ds:schemaRef ds:uri="13ad741f-c0db-4e29-b5a6-03b4a1bc18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425</TotalTime>
  <Words>1105</Words>
  <Application>Microsoft Office PowerPoint</Application>
  <PresentationFormat>On-screen Show (4:3)</PresentationFormat>
  <Paragraphs>117</Paragraphs>
  <Slides>12</Slides>
  <Notes>10</Notes>
  <HiddenSlides>2</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12</vt:i4>
      </vt:variant>
    </vt:vector>
  </HeadingPairs>
  <TitlesOfParts>
    <vt:vector size="23" baseType="lpstr">
      <vt:lpstr>Arial</vt:lpstr>
      <vt:lpstr>Arial Black</vt:lpstr>
      <vt:lpstr>Calibri</vt:lpstr>
      <vt:lpstr>Symbol</vt:lpstr>
      <vt:lpstr>Wingdings</vt:lpstr>
      <vt:lpstr>Office Theme</vt:lpstr>
      <vt:lpstr>Office Theme</vt:lpstr>
      <vt:lpstr>IPBES 2</vt:lpstr>
      <vt:lpstr>1_Office Theme</vt:lpstr>
      <vt:lpstr>2_Office Theme</vt:lpstr>
      <vt:lpstr>3_Office Theme</vt:lpstr>
      <vt:lpstr>IPBES #PandemicsReport: Escaping the ‘Era of Pandemics’  https://ipbes.net/pandemics</vt:lpstr>
      <vt:lpstr>PowerPoint Presentation</vt:lpstr>
      <vt:lpstr>PowerPoint Presentation</vt:lpstr>
      <vt:lpstr>PowerPoint Presentation</vt:lpstr>
      <vt:lpstr>There are as many as 1.7 million undiscovered viruses circulating in the wild right now. Between 631,000 - 827,000 could likely infect us.</vt:lpstr>
      <vt:lpstr>PowerPoint Presentation</vt:lpstr>
      <vt:lpstr>Our business-as-usual approach does not work.</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Biodiversity and Pandemics 29 October 2020</dc:title>
  <dc:creator>Hien Ngo</dc:creator>
  <cp:lastModifiedBy>Veronique Lefebvre</cp:lastModifiedBy>
  <cp:revision>40</cp:revision>
  <dcterms:created xsi:type="dcterms:W3CDTF">2020-10-28T22:32:44Z</dcterms:created>
  <dcterms:modified xsi:type="dcterms:W3CDTF">2020-12-15T12:46:47Z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0x01010069BFACF6D92CD24AA50050CE23F68F74</vt:lpwstr>
  </property>
</Properties>
</file>