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38"/>
  </p:notesMasterIdLst>
  <p:handoutMasterIdLst>
    <p:handoutMasterId r:id="rId39"/>
  </p:handoutMasterIdLst>
  <p:sldIdLst>
    <p:sldId id="555" r:id="rId4"/>
    <p:sldId id="569" r:id="rId5"/>
    <p:sldId id="586" r:id="rId6"/>
    <p:sldId id="677" r:id="rId7"/>
    <p:sldId id="566" r:id="rId8"/>
    <p:sldId id="647" r:id="rId9"/>
    <p:sldId id="641" r:id="rId10"/>
    <p:sldId id="670" r:id="rId11"/>
    <p:sldId id="514" r:id="rId12"/>
    <p:sldId id="632" r:id="rId13"/>
    <p:sldId id="633" r:id="rId14"/>
    <p:sldId id="634" r:id="rId15"/>
    <p:sldId id="635" r:id="rId16"/>
    <p:sldId id="649" r:id="rId17"/>
    <p:sldId id="650" r:id="rId18"/>
    <p:sldId id="652" r:id="rId19"/>
    <p:sldId id="655" r:id="rId20"/>
    <p:sldId id="678" r:id="rId21"/>
    <p:sldId id="679" r:id="rId22"/>
    <p:sldId id="680" r:id="rId23"/>
    <p:sldId id="681" r:id="rId24"/>
    <p:sldId id="682" r:id="rId25"/>
    <p:sldId id="683" r:id="rId26"/>
    <p:sldId id="684" r:id="rId27"/>
    <p:sldId id="666" r:id="rId28"/>
    <p:sldId id="676" r:id="rId29"/>
    <p:sldId id="675" r:id="rId30"/>
    <p:sldId id="624" r:id="rId31"/>
    <p:sldId id="669" r:id="rId32"/>
    <p:sldId id="672" r:id="rId33"/>
    <p:sldId id="673" r:id="rId34"/>
    <p:sldId id="674" r:id="rId35"/>
    <p:sldId id="663" r:id="rId36"/>
    <p:sldId id="664" r:id="rId37"/>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3300"/>
    <a:srgbClr val="A04111"/>
    <a:srgbClr val="993300"/>
    <a:srgbClr val="800000"/>
    <a:srgbClr val="DBCFC3"/>
    <a:srgbClr val="990000"/>
    <a:srgbClr val="FF9900"/>
    <a:srgbClr val="7793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82" autoAdjust="0"/>
    <p:restoredTop sz="95332" autoAdjust="0"/>
  </p:normalViewPr>
  <p:slideViewPr>
    <p:cSldViewPr>
      <p:cViewPr varScale="1">
        <p:scale>
          <a:sx n="84" d="100"/>
          <a:sy n="84" d="100"/>
        </p:scale>
        <p:origin x="894" y="84"/>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varScale="1">
      <p:scale>
        <a:sx n="1" d="1"/>
        <a:sy n="1" d="1"/>
      </p:scale>
      <p:origin x="0" y="-5624"/>
    </p:cViewPr>
  </p:sorterViewPr>
  <p:notesViewPr>
    <p:cSldViewPr>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51728E-4140-47AD-947F-75E035026BB3}"/>
              </a:ext>
            </a:extLst>
          </p:cNvPr>
          <p:cNvSpPr>
            <a:spLocks noGrp="1"/>
          </p:cNvSpPr>
          <p:nvPr>
            <p:ph type="hdr" sz="quarter"/>
          </p:nvPr>
        </p:nvSpPr>
        <p:spPr>
          <a:xfrm>
            <a:off x="0" y="0"/>
            <a:ext cx="2971800" cy="465138"/>
          </a:xfrm>
          <a:prstGeom prst="rect">
            <a:avLst/>
          </a:prstGeom>
        </p:spPr>
        <p:txBody>
          <a:bodyPr vert="horz" lIns="92830" tIns="46415" rIns="92830" bIns="46415" rtlCol="0"/>
          <a:lstStyle>
            <a:lvl1pPr algn="l" eaLnBrk="0" hangingPunct="0">
              <a:defRPr sz="1200">
                <a:latin typeface="Arial" pitchFamily="34" charset="0"/>
                <a:ea typeface="+mn-ea"/>
                <a:cs typeface="Arial" pitchFamily="34" charset="0"/>
              </a:defRPr>
            </a:lvl1pPr>
          </a:lstStyle>
          <a:p>
            <a:pPr>
              <a:defRPr/>
            </a:pPr>
            <a:endParaRPr lang="en-GB"/>
          </a:p>
        </p:txBody>
      </p:sp>
      <p:sp>
        <p:nvSpPr>
          <p:cNvPr id="3" name="Date Placeholder 2">
            <a:extLst>
              <a:ext uri="{FF2B5EF4-FFF2-40B4-BE49-F238E27FC236}">
                <a16:creationId xmlns:a16="http://schemas.microsoft.com/office/drawing/2014/main" id="{7D7A619C-793E-4D94-99C6-EA203F2DAA41}"/>
              </a:ext>
            </a:extLst>
          </p:cNvPr>
          <p:cNvSpPr>
            <a:spLocks noGrp="1"/>
          </p:cNvSpPr>
          <p:nvPr>
            <p:ph type="dt" sz="quarter" idx="1"/>
          </p:nvPr>
        </p:nvSpPr>
        <p:spPr>
          <a:xfrm>
            <a:off x="3884613" y="0"/>
            <a:ext cx="2971800" cy="465138"/>
          </a:xfrm>
          <a:prstGeom prst="rect">
            <a:avLst/>
          </a:prstGeom>
        </p:spPr>
        <p:txBody>
          <a:bodyPr vert="horz" wrap="square" lIns="92830" tIns="46415" rIns="92830" bIns="46415" numCol="1" anchor="t" anchorCtr="0" compatLnSpc="1">
            <a:prstTxWarp prst="textNoShape">
              <a:avLst/>
            </a:prstTxWarp>
          </a:bodyPr>
          <a:lstStyle>
            <a:lvl1pPr algn="r">
              <a:defRPr sz="1200"/>
            </a:lvl1pPr>
          </a:lstStyle>
          <a:p>
            <a:pPr>
              <a:defRPr/>
            </a:pPr>
            <a:fld id="{28088781-B738-4BA8-8735-46C377A535AD}" type="datetimeFigureOut">
              <a:rPr lang="en-US" altLang="en-US"/>
              <a:pPr>
                <a:defRPr/>
              </a:pPr>
              <a:t>9/18/2020</a:t>
            </a:fld>
            <a:endParaRPr lang="en-GB" altLang="en-US"/>
          </a:p>
        </p:txBody>
      </p:sp>
      <p:sp>
        <p:nvSpPr>
          <p:cNvPr id="4" name="Footer Placeholder 3">
            <a:extLst>
              <a:ext uri="{FF2B5EF4-FFF2-40B4-BE49-F238E27FC236}">
                <a16:creationId xmlns:a16="http://schemas.microsoft.com/office/drawing/2014/main" id="{9D0C6C00-E369-493E-9B54-25F6B6432FF4}"/>
              </a:ext>
            </a:extLst>
          </p:cNvPr>
          <p:cNvSpPr>
            <a:spLocks noGrp="1"/>
          </p:cNvSpPr>
          <p:nvPr>
            <p:ph type="ftr" sz="quarter" idx="2"/>
          </p:nvPr>
        </p:nvSpPr>
        <p:spPr>
          <a:xfrm>
            <a:off x="0" y="8829675"/>
            <a:ext cx="2971800" cy="465138"/>
          </a:xfrm>
          <a:prstGeom prst="rect">
            <a:avLst/>
          </a:prstGeom>
        </p:spPr>
        <p:txBody>
          <a:bodyPr vert="horz" lIns="92830" tIns="46415" rIns="92830" bIns="46415" rtlCol="0" anchor="b"/>
          <a:lstStyle>
            <a:lvl1pPr algn="l" eaLnBrk="0" hangingPunct="0">
              <a:defRPr sz="1200">
                <a:latin typeface="Arial" pitchFamily="34" charset="0"/>
                <a:ea typeface="+mn-ea"/>
                <a:cs typeface="Arial" pitchFamily="34" charset="0"/>
              </a:defRPr>
            </a:lvl1pPr>
          </a:lstStyle>
          <a:p>
            <a:pPr>
              <a:defRPr/>
            </a:pPr>
            <a:endParaRPr lang="en-GB"/>
          </a:p>
        </p:txBody>
      </p:sp>
      <p:sp>
        <p:nvSpPr>
          <p:cNvPr id="5" name="Slide Number Placeholder 4">
            <a:extLst>
              <a:ext uri="{FF2B5EF4-FFF2-40B4-BE49-F238E27FC236}">
                <a16:creationId xmlns:a16="http://schemas.microsoft.com/office/drawing/2014/main" id="{248EA810-93D0-4BFE-8202-D08932363F81}"/>
              </a:ext>
            </a:extLst>
          </p:cNvPr>
          <p:cNvSpPr>
            <a:spLocks noGrp="1"/>
          </p:cNvSpPr>
          <p:nvPr>
            <p:ph type="sldNum" sz="quarter" idx="3"/>
          </p:nvPr>
        </p:nvSpPr>
        <p:spPr>
          <a:xfrm>
            <a:off x="3884613" y="8829675"/>
            <a:ext cx="2971800" cy="465138"/>
          </a:xfrm>
          <a:prstGeom prst="rect">
            <a:avLst/>
          </a:prstGeom>
        </p:spPr>
        <p:txBody>
          <a:bodyPr vert="horz" wrap="square" lIns="92830" tIns="46415" rIns="92830" bIns="46415" numCol="1" anchor="b" anchorCtr="0" compatLnSpc="1">
            <a:prstTxWarp prst="textNoShape">
              <a:avLst/>
            </a:prstTxWarp>
          </a:bodyPr>
          <a:lstStyle>
            <a:lvl1pPr algn="r">
              <a:defRPr sz="1200"/>
            </a:lvl1pPr>
          </a:lstStyle>
          <a:p>
            <a:fld id="{76AB892B-CA88-49C0-8342-B829A6D1F975}"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B0BFBB-8761-4B4A-89BB-CB0FBBC7E85F}"/>
              </a:ext>
            </a:extLst>
          </p:cNvPr>
          <p:cNvSpPr>
            <a:spLocks noGrp="1"/>
          </p:cNvSpPr>
          <p:nvPr>
            <p:ph type="hdr" sz="quarter"/>
          </p:nvPr>
        </p:nvSpPr>
        <p:spPr>
          <a:xfrm>
            <a:off x="0" y="0"/>
            <a:ext cx="2971800" cy="466725"/>
          </a:xfrm>
          <a:prstGeom prst="rect">
            <a:avLst/>
          </a:prstGeom>
        </p:spPr>
        <p:txBody>
          <a:bodyPr vert="horz" lIns="92830" tIns="46415" rIns="92830" bIns="46415" rtlCol="0"/>
          <a:lstStyle>
            <a:lvl1pPr algn="l" eaLnBrk="0" hangingPunct="0">
              <a:defRPr sz="1200">
                <a:latin typeface="Arial" panose="020B0604020202020204" pitchFamily="34" charset="0"/>
                <a:ea typeface="+mn-ea"/>
                <a:cs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199EF5AE-9217-4D94-A731-3B1831D6742C}"/>
              </a:ext>
            </a:extLst>
          </p:cNvPr>
          <p:cNvSpPr>
            <a:spLocks noGrp="1"/>
          </p:cNvSpPr>
          <p:nvPr>
            <p:ph type="dt" idx="1"/>
          </p:nvPr>
        </p:nvSpPr>
        <p:spPr>
          <a:xfrm>
            <a:off x="3884613" y="0"/>
            <a:ext cx="2971800" cy="466725"/>
          </a:xfrm>
          <a:prstGeom prst="rect">
            <a:avLst/>
          </a:prstGeom>
        </p:spPr>
        <p:txBody>
          <a:bodyPr vert="horz" wrap="square" lIns="92830" tIns="46415" rIns="92830" bIns="46415" numCol="1" anchor="t" anchorCtr="0" compatLnSpc="1">
            <a:prstTxWarp prst="textNoShape">
              <a:avLst/>
            </a:prstTxWarp>
          </a:bodyPr>
          <a:lstStyle>
            <a:lvl1pPr algn="r">
              <a:defRPr sz="1200"/>
            </a:lvl1pPr>
          </a:lstStyle>
          <a:p>
            <a:pPr>
              <a:defRPr/>
            </a:pPr>
            <a:fld id="{898CBE57-3608-497F-BF6C-E844373A04E8}" type="datetimeFigureOut">
              <a:rPr lang="en-US" altLang="en-US"/>
              <a:pPr>
                <a:defRPr/>
              </a:pPr>
              <a:t>9/18/2020</a:t>
            </a:fld>
            <a:endParaRPr lang="en-US" altLang="en-US"/>
          </a:p>
        </p:txBody>
      </p:sp>
      <p:sp>
        <p:nvSpPr>
          <p:cNvPr id="4" name="Slide Image Placeholder 3">
            <a:extLst>
              <a:ext uri="{FF2B5EF4-FFF2-40B4-BE49-F238E27FC236}">
                <a16:creationId xmlns:a16="http://schemas.microsoft.com/office/drawing/2014/main" id="{CDFFA13A-CEBB-4174-BD51-7A14B6F43FF3}"/>
              </a:ext>
            </a:extLst>
          </p:cNvPr>
          <p:cNvSpPr>
            <a:spLocks noGrp="1" noRot="1" noChangeAspect="1"/>
          </p:cNvSpPr>
          <p:nvPr>
            <p:ph type="sldImg" idx="2"/>
          </p:nvPr>
        </p:nvSpPr>
        <p:spPr>
          <a:xfrm>
            <a:off x="1336675" y="1162050"/>
            <a:ext cx="4184650" cy="3138488"/>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a:extLst>
              <a:ext uri="{FF2B5EF4-FFF2-40B4-BE49-F238E27FC236}">
                <a16:creationId xmlns:a16="http://schemas.microsoft.com/office/drawing/2014/main" id="{2B2ABD00-BED1-4210-BE34-D950DB25F7A4}"/>
              </a:ext>
            </a:extLst>
          </p:cNvPr>
          <p:cNvSpPr>
            <a:spLocks noGrp="1"/>
          </p:cNvSpPr>
          <p:nvPr>
            <p:ph type="body" sz="quarter" idx="3"/>
          </p:nvPr>
        </p:nvSpPr>
        <p:spPr>
          <a:xfrm>
            <a:off x="685800" y="4473575"/>
            <a:ext cx="5486400" cy="366077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4FA4437-92FF-4E32-94B6-4CEAADD0A3C7}"/>
              </a:ext>
            </a:extLst>
          </p:cNvPr>
          <p:cNvSpPr>
            <a:spLocks noGrp="1"/>
          </p:cNvSpPr>
          <p:nvPr>
            <p:ph type="ftr" sz="quarter" idx="4"/>
          </p:nvPr>
        </p:nvSpPr>
        <p:spPr>
          <a:xfrm>
            <a:off x="0" y="8829675"/>
            <a:ext cx="2971800" cy="466725"/>
          </a:xfrm>
          <a:prstGeom prst="rect">
            <a:avLst/>
          </a:prstGeom>
        </p:spPr>
        <p:txBody>
          <a:bodyPr vert="horz" lIns="92830" tIns="46415" rIns="92830" bIns="46415" rtlCol="0" anchor="b"/>
          <a:lstStyle>
            <a:lvl1pPr algn="l" eaLnBrk="0" hangingPunct="0">
              <a:defRPr sz="1200">
                <a:latin typeface="Arial" panose="020B0604020202020204" pitchFamily="34" charset="0"/>
                <a:ea typeface="+mn-ea"/>
                <a:cs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874F682C-7FA0-4DA2-B3F1-A8826D6EA69B}"/>
              </a:ext>
            </a:extLst>
          </p:cNvPr>
          <p:cNvSpPr>
            <a:spLocks noGrp="1"/>
          </p:cNvSpPr>
          <p:nvPr>
            <p:ph type="sldNum" sz="quarter" idx="5"/>
          </p:nvPr>
        </p:nvSpPr>
        <p:spPr>
          <a:xfrm>
            <a:off x="3884613" y="8829675"/>
            <a:ext cx="2971800" cy="466725"/>
          </a:xfrm>
          <a:prstGeom prst="rect">
            <a:avLst/>
          </a:prstGeom>
        </p:spPr>
        <p:txBody>
          <a:bodyPr vert="horz" wrap="square" lIns="92830" tIns="46415" rIns="92830" bIns="46415" numCol="1" anchor="b" anchorCtr="0" compatLnSpc="1">
            <a:prstTxWarp prst="textNoShape">
              <a:avLst/>
            </a:prstTxWarp>
          </a:bodyPr>
          <a:lstStyle>
            <a:lvl1pPr algn="r">
              <a:defRPr sz="1200"/>
            </a:lvl1pPr>
          </a:lstStyle>
          <a:p>
            <a:fld id="{E29D7FA2-3B1A-43DC-9E48-C121B8190C5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1EB2F01-8A8F-49BA-8817-A155132AC50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371D5946-CA4A-4FBD-AC62-33F3AD9180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6148" name="Slide Number Placeholder 3">
            <a:extLst>
              <a:ext uri="{FF2B5EF4-FFF2-40B4-BE49-F238E27FC236}">
                <a16:creationId xmlns:a16="http://schemas.microsoft.com/office/drawing/2014/main" id="{4ADFEFB5-979A-4240-8935-8C0E30C345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931CB30-2D6F-4DE1-93EE-ACEBCFAD6BD4}"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EB9C7CE-BA9E-47E8-8B98-FA53921DF6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3B396FD6-1430-432D-BD70-7EDC1C8D77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16388" name="Slide Number Placeholder 3">
            <a:extLst>
              <a:ext uri="{FF2B5EF4-FFF2-40B4-BE49-F238E27FC236}">
                <a16:creationId xmlns:a16="http://schemas.microsoft.com/office/drawing/2014/main" id="{03220616-9E9A-43B1-AC5D-9FACC18ED6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E5D62C4-0EAF-42F6-A0FA-BB20DFE1FB30}" type="slidenum">
              <a:rPr lang="en-US" altLang="en-US"/>
              <a:pPr/>
              <a:t>10</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581242D2-960E-40BF-827F-06D2EE11E4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55F284AC-EAC6-4E6A-BB2A-875AF55CB5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a:p>
        </p:txBody>
      </p:sp>
      <p:sp>
        <p:nvSpPr>
          <p:cNvPr id="18436" name="Slide Number Placeholder 3">
            <a:extLst>
              <a:ext uri="{FF2B5EF4-FFF2-40B4-BE49-F238E27FC236}">
                <a16:creationId xmlns:a16="http://schemas.microsoft.com/office/drawing/2014/main" id="{60433DD9-24AA-4FA5-BA4E-C2D6B57E1C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2171AD8-D740-42B6-99DC-E4FDEDE1DBB3}" type="slidenum">
              <a:rPr lang="en-US" altLang="en-US"/>
              <a:pPr/>
              <a:t>11</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10B7F345-D541-48E7-84C8-5A351AFE0A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DF8E1348-15B4-4BCF-A390-9C820E7716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5844" name="Slide Number Placeholder 3">
            <a:extLst>
              <a:ext uri="{FF2B5EF4-FFF2-40B4-BE49-F238E27FC236}">
                <a16:creationId xmlns:a16="http://schemas.microsoft.com/office/drawing/2014/main" id="{D821043C-F13D-43FC-85E2-4D1745416B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2773BF9-58B1-489E-9F19-78C4A32618FE}" type="slidenum">
              <a:rPr lang="en-US" altLang="en-US">
                <a:solidFill>
                  <a:srgbClr val="000000"/>
                </a:solidFill>
                <a:latin typeface="Arial" panose="020B0604020202020204" pitchFamily="34" charset="0"/>
              </a:rPr>
              <a:pPr>
                <a:spcBef>
                  <a:spcPct val="0"/>
                </a:spcBef>
              </a:pPr>
              <a:t>27</a:t>
            </a:fld>
            <a:endParaRPr lang="en-US" altLang="en-US">
              <a:solidFill>
                <a:srgbClr val="000000"/>
              </a:solidFill>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9B585228-F777-4DFA-AFD6-08E00E3AFB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59FA4340-308D-496D-8A2C-8647E664FAA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8916" name="Slide Number Placeholder 3">
            <a:extLst>
              <a:ext uri="{FF2B5EF4-FFF2-40B4-BE49-F238E27FC236}">
                <a16:creationId xmlns:a16="http://schemas.microsoft.com/office/drawing/2014/main" id="{3B8E8EE0-B708-4932-BF50-0489EB5E6F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F9321A7-7BB2-47AC-9282-4053EC686B8C}" type="slidenum">
              <a:rPr lang="en-US" altLang="en-US">
                <a:latin typeface="Arial" panose="020B0604020202020204" pitchFamily="34" charset="0"/>
              </a:rPr>
              <a:pPr>
                <a:spcBef>
                  <a:spcPct val="0"/>
                </a:spcBef>
              </a:pPr>
              <a:t>29</a:t>
            </a:fld>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B844A690-E21A-456C-815F-E4977A27BC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F4D58788-DDD7-4173-B437-8DDC3F8537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5060" name="Slide Number Placeholder 3">
            <a:extLst>
              <a:ext uri="{FF2B5EF4-FFF2-40B4-BE49-F238E27FC236}">
                <a16:creationId xmlns:a16="http://schemas.microsoft.com/office/drawing/2014/main" id="{0751CB44-6E69-4499-866C-ADC9C7379B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EC2F633-E96A-4783-BC45-17B886C0022A}" type="slidenum">
              <a:rPr lang="en-US" altLang="en-US">
                <a:latin typeface="Arial" panose="020B0604020202020204" pitchFamily="34" charset="0"/>
              </a:rPr>
              <a:pPr>
                <a:spcBef>
                  <a:spcPct val="0"/>
                </a:spcBef>
              </a:pPr>
              <a:t>34</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solidFill>
            <a:srgbClr val="093510"/>
          </a:solidFill>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BD28300-D67C-4BB2-9D32-AD16EC63CABE}"/>
              </a:ext>
            </a:extLst>
          </p:cNvPr>
          <p:cNvSpPr>
            <a:spLocks noGrp="1"/>
          </p:cNvSpPr>
          <p:nvPr>
            <p:ph type="dt" sz="half" idx="10"/>
          </p:nvPr>
        </p:nvSpPr>
        <p:spPr/>
        <p:txBody>
          <a:bodyPr/>
          <a:lstStyle>
            <a:lvl1pPr>
              <a:defRPr/>
            </a:lvl1pPr>
          </a:lstStyle>
          <a:p>
            <a:pPr>
              <a:defRPr/>
            </a:pPr>
            <a:fld id="{6967EABF-C2C5-4858-876B-D24278B8B180}" type="datetime1">
              <a:rPr lang="en-US" altLang="en-US"/>
              <a:pPr>
                <a:defRPr/>
              </a:pPr>
              <a:t>9/18/2020</a:t>
            </a:fld>
            <a:endParaRPr lang="en-US" altLang="en-US"/>
          </a:p>
        </p:txBody>
      </p:sp>
      <p:sp>
        <p:nvSpPr>
          <p:cNvPr id="5" name="Footer Placeholder 4">
            <a:extLst>
              <a:ext uri="{FF2B5EF4-FFF2-40B4-BE49-F238E27FC236}">
                <a16:creationId xmlns:a16="http://schemas.microsoft.com/office/drawing/2014/main" id="{E4FA0D1D-7AAB-4802-A75A-4E16CF04E855}"/>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4F8957F4-31B5-4763-8742-8ED11DEAAD8A}"/>
              </a:ext>
            </a:extLst>
          </p:cNvPr>
          <p:cNvSpPr>
            <a:spLocks noGrp="1"/>
          </p:cNvSpPr>
          <p:nvPr>
            <p:ph type="sldNum" sz="quarter" idx="12"/>
          </p:nvPr>
        </p:nvSpPr>
        <p:spPr/>
        <p:txBody>
          <a:bodyPr/>
          <a:lstStyle>
            <a:lvl1pPr>
              <a:defRPr/>
            </a:lvl1pPr>
          </a:lstStyle>
          <a:p>
            <a:fld id="{9D37B0C2-653C-420E-B486-BEF4AD6CBC8B}" type="slidenum">
              <a:rPr lang="en-US" altLang="en-US"/>
              <a:pPr/>
              <a:t>‹#›</a:t>
            </a:fld>
            <a:endParaRPr lang="en-US" altLang="en-US"/>
          </a:p>
        </p:txBody>
      </p:sp>
    </p:spTree>
    <p:extLst>
      <p:ext uri="{BB962C8B-B14F-4D97-AF65-F5344CB8AC3E}">
        <p14:creationId xmlns:p14="http://schemas.microsoft.com/office/powerpoint/2010/main" val="959775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6">
            <a:extLst>
              <a:ext uri="{FF2B5EF4-FFF2-40B4-BE49-F238E27FC236}">
                <a16:creationId xmlns:a16="http://schemas.microsoft.com/office/drawing/2014/main" id="{810EF3F4-BBE1-42D6-9C98-072F73EF7EFD}"/>
              </a:ext>
            </a:extLst>
          </p:cNvPr>
          <p:cNvSpPr>
            <a:spLocks noChangeArrowheads="1"/>
          </p:cNvSpPr>
          <p:nvPr userDrawn="1"/>
        </p:nvSpPr>
        <p:spPr bwMode="auto">
          <a:xfrm>
            <a:off x="0" y="0"/>
            <a:ext cx="9144000" cy="1295400"/>
          </a:xfrm>
          <a:prstGeom prst="roundRect">
            <a:avLst>
              <a:gd name="adj" fmla="val 0"/>
            </a:avLst>
          </a:prstGeom>
          <a:solidFill>
            <a:srgbClr val="093510"/>
          </a:solidFill>
          <a:ln w="9525">
            <a:solidFill>
              <a:srgbClr val="98B954"/>
            </a:solidFill>
            <a:round/>
            <a:headEnd/>
            <a:tailEnd/>
          </a:ln>
          <a:effectLst>
            <a:outerShdw blurRad="40000" dist="23000" dir="5400000" rotWithShape="0">
              <a:srgbClr val="808080">
                <a:alpha val="34998"/>
              </a:srgbClr>
            </a:outerShdw>
          </a:effectLst>
        </p:spPr>
        <p:txBody>
          <a:bodyPr anchor="ctr"/>
          <a:lstStyle/>
          <a:p>
            <a:pPr algn="ctr">
              <a:defRPr/>
            </a:pPr>
            <a:endParaRPr lang="en-US" dirty="0">
              <a:solidFill>
                <a:schemeClr val="bg1"/>
              </a:solidFill>
              <a:latin typeface="+mn-lt"/>
              <a:ea typeface="+mn-ea"/>
            </a:endParaRPr>
          </a:p>
        </p:txBody>
      </p:sp>
      <p:sp>
        <p:nvSpPr>
          <p:cNvPr id="5" name="TextBox 4">
            <a:extLst>
              <a:ext uri="{FF2B5EF4-FFF2-40B4-BE49-F238E27FC236}">
                <a16:creationId xmlns:a16="http://schemas.microsoft.com/office/drawing/2014/main" id="{D7AFDC91-AB0B-4E6D-A1DD-8C8722CA0CB3}"/>
              </a:ext>
            </a:extLst>
          </p:cNvPr>
          <p:cNvSpPr txBox="1"/>
          <p:nvPr userDrawn="1"/>
        </p:nvSpPr>
        <p:spPr>
          <a:xfrm rot="16200000">
            <a:off x="-2613025" y="3908425"/>
            <a:ext cx="5564188" cy="338138"/>
          </a:xfrm>
          <a:prstGeom prst="rect">
            <a:avLst/>
          </a:prstGeom>
          <a:solidFill>
            <a:schemeClr val="accent3">
              <a:lumMod val="75000"/>
            </a:schemeClr>
          </a:solidFill>
        </p:spPr>
        <p:txBody>
          <a:bodyPr>
            <a:spAutoFit/>
          </a:bodyPr>
          <a:lstStyle/>
          <a:p>
            <a:pPr>
              <a:defRPr/>
            </a:pPr>
            <a:r>
              <a:rPr lang="fr-CA" sz="1600" dirty="0">
                <a:solidFill>
                  <a:schemeClr val="bg1"/>
                </a:solidFill>
                <a:latin typeface="Arial Narrow" panose="020B0606020202030204" pitchFamily="34" charset="0"/>
                <a:ea typeface="+mn-ea"/>
                <a:cs typeface="Arial" pitchFamily="34" charset="0"/>
              </a:rPr>
              <a:t>CBD Post 2020 </a:t>
            </a:r>
            <a:r>
              <a:rPr lang="fr-CA" sz="1600" dirty="0" err="1">
                <a:solidFill>
                  <a:schemeClr val="bg1"/>
                </a:solidFill>
                <a:latin typeface="Arial Narrow" panose="020B0606020202030204" pitchFamily="34" charset="0"/>
                <a:ea typeface="+mn-ea"/>
                <a:cs typeface="Arial" pitchFamily="34" charset="0"/>
              </a:rPr>
              <a:t>Process</a:t>
            </a:r>
            <a:endParaRPr lang="en-US" sz="1600" dirty="0">
              <a:solidFill>
                <a:schemeClr val="bg1"/>
              </a:solidFill>
              <a:latin typeface="Arial Narrow" panose="020B0606020202030204" pitchFamily="34" charset="0"/>
              <a:ea typeface="+mn-ea"/>
              <a:cs typeface="Arial" pitchFamily="34" charset="0"/>
            </a:endParaRPr>
          </a:p>
        </p:txBody>
      </p:sp>
      <p:sp>
        <p:nvSpPr>
          <p:cNvPr id="2" name="Title 1"/>
          <p:cNvSpPr>
            <a:spLocks noGrp="1"/>
          </p:cNvSpPr>
          <p:nvPr>
            <p:ph type="title"/>
          </p:nvPr>
        </p:nvSpPr>
        <p:spPr/>
        <p:txBody>
          <a:bodyPr/>
          <a:lstStyle>
            <a:lvl1pPr algn="l">
              <a:defRPr>
                <a:solidFill>
                  <a:schemeClr val="bg1"/>
                </a:solidFill>
                <a:latin typeface="Arial Narrow" panose="020B0606020202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a:extLst>
              <a:ext uri="{FF2B5EF4-FFF2-40B4-BE49-F238E27FC236}">
                <a16:creationId xmlns:a16="http://schemas.microsoft.com/office/drawing/2014/main" id="{54787D27-B8DA-4596-8A5C-CE9104F1D086}"/>
              </a:ext>
            </a:extLst>
          </p:cNvPr>
          <p:cNvSpPr>
            <a:spLocks noGrp="1"/>
          </p:cNvSpPr>
          <p:nvPr>
            <p:ph type="dt" sz="half" idx="10"/>
          </p:nvPr>
        </p:nvSpPr>
        <p:spPr>
          <a:xfrm>
            <a:off x="4191000" y="5673725"/>
            <a:ext cx="2133600" cy="365125"/>
          </a:xfrm>
        </p:spPr>
        <p:txBody>
          <a:bodyPr/>
          <a:lstStyle>
            <a:lvl1pPr>
              <a:defRPr/>
            </a:lvl1pPr>
          </a:lstStyle>
          <a:p>
            <a:pPr>
              <a:defRPr/>
            </a:pPr>
            <a:fld id="{42941872-793E-42D3-AF5F-E95C4A8E8227}" type="datetime1">
              <a:rPr lang="en-US" altLang="en-US"/>
              <a:pPr>
                <a:defRPr/>
              </a:pPr>
              <a:t>9/18/2020</a:t>
            </a:fld>
            <a:endParaRPr lang="en-US" altLang="en-US"/>
          </a:p>
        </p:txBody>
      </p:sp>
      <p:sp>
        <p:nvSpPr>
          <p:cNvPr id="7" name="Slide Number Placeholder 5">
            <a:extLst>
              <a:ext uri="{FF2B5EF4-FFF2-40B4-BE49-F238E27FC236}">
                <a16:creationId xmlns:a16="http://schemas.microsoft.com/office/drawing/2014/main" id="{79AC88B9-E49D-4CB5-8B50-98463CD847DE}"/>
              </a:ext>
            </a:extLst>
          </p:cNvPr>
          <p:cNvSpPr>
            <a:spLocks noGrp="1"/>
          </p:cNvSpPr>
          <p:nvPr>
            <p:ph type="sldNum" sz="quarter" idx="11"/>
          </p:nvPr>
        </p:nvSpPr>
        <p:spPr>
          <a:xfrm>
            <a:off x="8534400" y="6484938"/>
            <a:ext cx="609600" cy="366712"/>
          </a:xfrm>
        </p:spPr>
        <p:txBody>
          <a:bodyPr/>
          <a:lstStyle>
            <a:lvl1pPr>
              <a:defRPr sz="2400">
                <a:solidFill>
                  <a:schemeClr val="tx1"/>
                </a:solidFill>
                <a:latin typeface="Arial Narrow" panose="020B0606020202030204" pitchFamily="34" charset="0"/>
              </a:defRPr>
            </a:lvl1pPr>
          </a:lstStyle>
          <a:p>
            <a:fld id="{A5AA230A-D36D-4ABE-B4F3-2B930C0CF1E0}" type="slidenum">
              <a:rPr lang="en-US" altLang="en-US"/>
              <a:pPr/>
              <a:t>‹#›</a:t>
            </a:fld>
            <a:endParaRPr lang="en-US" altLang="en-US"/>
          </a:p>
        </p:txBody>
      </p:sp>
    </p:spTree>
    <p:extLst>
      <p:ext uri="{BB962C8B-B14F-4D97-AF65-F5344CB8AC3E}">
        <p14:creationId xmlns:p14="http://schemas.microsoft.com/office/powerpoint/2010/main" val="1955539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301FCD-8521-4588-9E05-FCAA8E78BE94}"/>
              </a:ext>
            </a:extLst>
          </p:cNvPr>
          <p:cNvSpPr>
            <a:spLocks noGrp="1"/>
          </p:cNvSpPr>
          <p:nvPr>
            <p:ph type="dt" sz="half" idx="10"/>
          </p:nvPr>
        </p:nvSpPr>
        <p:spPr/>
        <p:txBody>
          <a:bodyPr/>
          <a:lstStyle>
            <a:lvl1pPr>
              <a:defRPr/>
            </a:lvl1pPr>
          </a:lstStyle>
          <a:p>
            <a:pPr>
              <a:defRPr/>
            </a:pPr>
            <a:fld id="{41FCD21E-FF75-4064-BD80-3AB28E5AB613}" type="datetime1">
              <a:rPr lang="en-US" altLang="en-US"/>
              <a:pPr>
                <a:defRPr/>
              </a:pPr>
              <a:t>9/18/2020</a:t>
            </a:fld>
            <a:endParaRPr lang="en-US" altLang="en-US"/>
          </a:p>
        </p:txBody>
      </p:sp>
      <p:sp>
        <p:nvSpPr>
          <p:cNvPr id="5" name="Footer Placeholder 4">
            <a:extLst>
              <a:ext uri="{FF2B5EF4-FFF2-40B4-BE49-F238E27FC236}">
                <a16:creationId xmlns:a16="http://schemas.microsoft.com/office/drawing/2014/main" id="{111DC35B-BD02-468E-AF51-757957CACD01}"/>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63461AAF-EB99-4F85-867B-40D94FCB322F}"/>
              </a:ext>
            </a:extLst>
          </p:cNvPr>
          <p:cNvSpPr>
            <a:spLocks noGrp="1"/>
          </p:cNvSpPr>
          <p:nvPr>
            <p:ph type="sldNum" sz="quarter" idx="12"/>
          </p:nvPr>
        </p:nvSpPr>
        <p:spPr/>
        <p:txBody>
          <a:bodyPr/>
          <a:lstStyle>
            <a:lvl1pPr>
              <a:defRPr/>
            </a:lvl1pPr>
          </a:lstStyle>
          <a:p>
            <a:fld id="{FCB69DE0-3B09-4F5D-98AE-1F87F0C99A2A}" type="slidenum">
              <a:rPr lang="en-US" altLang="en-US"/>
              <a:pPr/>
              <a:t>‹#›</a:t>
            </a:fld>
            <a:endParaRPr lang="en-US" altLang="en-US"/>
          </a:p>
        </p:txBody>
      </p:sp>
    </p:spTree>
    <p:extLst>
      <p:ext uri="{BB962C8B-B14F-4D97-AF65-F5344CB8AC3E}">
        <p14:creationId xmlns:p14="http://schemas.microsoft.com/office/powerpoint/2010/main" val="3335556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78D673F-A30B-4696-B5DD-4B7D15DF9C62}"/>
              </a:ext>
            </a:extLst>
          </p:cNvPr>
          <p:cNvSpPr>
            <a:spLocks noGrp="1"/>
          </p:cNvSpPr>
          <p:nvPr>
            <p:ph type="dt" sz="half" idx="10"/>
          </p:nvPr>
        </p:nvSpPr>
        <p:spPr/>
        <p:txBody>
          <a:bodyPr/>
          <a:lstStyle>
            <a:lvl1pPr>
              <a:defRPr/>
            </a:lvl1pPr>
          </a:lstStyle>
          <a:p>
            <a:pPr>
              <a:defRPr/>
            </a:pPr>
            <a:fld id="{67FCD8B2-40F5-48F8-AE6D-76E6E80AB691}" type="datetime1">
              <a:rPr lang="en-US" altLang="en-US"/>
              <a:pPr>
                <a:defRPr/>
              </a:pPr>
              <a:t>9/18/2020</a:t>
            </a:fld>
            <a:endParaRPr lang="en-US" altLang="en-US"/>
          </a:p>
        </p:txBody>
      </p:sp>
      <p:sp>
        <p:nvSpPr>
          <p:cNvPr id="6" name="Footer Placeholder 4">
            <a:extLst>
              <a:ext uri="{FF2B5EF4-FFF2-40B4-BE49-F238E27FC236}">
                <a16:creationId xmlns:a16="http://schemas.microsoft.com/office/drawing/2014/main" id="{EBAD1629-9268-4DBA-89DB-05AB513F421A}"/>
              </a:ext>
            </a:extLst>
          </p:cNvPr>
          <p:cNvSpPr>
            <a:spLocks noGrp="1"/>
          </p:cNvSpPr>
          <p:nvPr>
            <p:ph type="ftr" sz="quarter" idx="11"/>
          </p:nvPr>
        </p:nvSpPr>
        <p:spPr/>
        <p:txBody>
          <a:bodyPr/>
          <a:lstStyle>
            <a:lvl1pPr>
              <a:defRPr/>
            </a:lvl1pPr>
          </a:lstStyle>
          <a:p>
            <a:pPr>
              <a:defRPr/>
            </a:pPr>
            <a:r>
              <a:rPr lang="en-US"/>
              <a:t>cbd.int/post2020/</a:t>
            </a:r>
          </a:p>
        </p:txBody>
      </p:sp>
      <p:sp>
        <p:nvSpPr>
          <p:cNvPr id="7" name="Slide Number Placeholder 5">
            <a:extLst>
              <a:ext uri="{FF2B5EF4-FFF2-40B4-BE49-F238E27FC236}">
                <a16:creationId xmlns:a16="http://schemas.microsoft.com/office/drawing/2014/main" id="{2C92CA12-2668-4F05-8ABE-C8DFA84956F0}"/>
              </a:ext>
            </a:extLst>
          </p:cNvPr>
          <p:cNvSpPr>
            <a:spLocks noGrp="1"/>
          </p:cNvSpPr>
          <p:nvPr>
            <p:ph type="sldNum" sz="quarter" idx="12"/>
          </p:nvPr>
        </p:nvSpPr>
        <p:spPr/>
        <p:txBody>
          <a:bodyPr/>
          <a:lstStyle>
            <a:lvl1pPr>
              <a:defRPr/>
            </a:lvl1pPr>
          </a:lstStyle>
          <a:p>
            <a:fld id="{171240CC-5F83-49E9-A697-FF7BEC2503E1}" type="slidenum">
              <a:rPr lang="en-US" altLang="en-US"/>
              <a:pPr/>
              <a:t>‹#›</a:t>
            </a:fld>
            <a:endParaRPr lang="en-US" altLang="en-US"/>
          </a:p>
        </p:txBody>
      </p:sp>
    </p:spTree>
    <p:extLst>
      <p:ext uri="{BB962C8B-B14F-4D97-AF65-F5344CB8AC3E}">
        <p14:creationId xmlns:p14="http://schemas.microsoft.com/office/powerpoint/2010/main" val="2835818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DD3C945-2B86-473B-B6DE-D9808C3DC5AC}"/>
              </a:ext>
            </a:extLst>
          </p:cNvPr>
          <p:cNvSpPr>
            <a:spLocks noGrp="1"/>
          </p:cNvSpPr>
          <p:nvPr>
            <p:ph type="dt" sz="half" idx="10"/>
          </p:nvPr>
        </p:nvSpPr>
        <p:spPr/>
        <p:txBody>
          <a:bodyPr/>
          <a:lstStyle>
            <a:lvl1pPr>
              <a:defRPr/>
            </a:lvl1pPr>
          </a:lstStyle>
          <a:p>
            <a:pPr>
              <a:defRPr/>
            </a:pPr>
            <a:fld id="{C0DFFE96-51D0-4C21-969E-6C63EB1D4E08}" type="datetime1">
              <a:rPr lang="en-US" altLang="en-US"/>
              <a:pPr>
                <a:defRPr/>
              </a:pPr>
              <a:t>9/18/2020</a:t>
            </a:fld>
            <a:endParaRPr lang="en-US" altLang="en-US"/>
          </a:p>
        </p:txBody>
      </p:sp>
      <p:sp>
        <p:nvSpPr>
          <p:cNvPr id="8" name="Footer Placeholder 4">
            <a:extLst>
              <a:ext uri="{FF2B5EF4-FFF2-40B4-BE49-F238E27FC236}">
                <a16:creationId xmlns:a16="http://schemas.microsoft.com/office/drawing/2014/main" id="{C42B7535-9356-4AF1-9B1C-9657A25AA63B}"/>
              </a:ext>
            </a:extLst>
          </p:cNvPr>
          <p:cNvSpPr>
            <a:spLocks noGrp="1"/>
          </p:cNvSpPr>
          <p:nvPr>
            <p:ph type="ftr" sz="quarter" idx="11"/>
          </p:nvPr>
        </p:nvSpPr>
        <p:spPr/>
        <p:txBody>
          <a:bodyPr/>
          <a:lstStyle>
            <a:lvl1pPr>
              <a:defRPr/>
            </a:lvl1pPr>
          </a:lstStyle>
          <a:p>
            <a:pPr>
              <a:defRPr/>
            </a:pPr>
            <a:r>
              <a:rPr lang="en-US"/>
              <a:t>cbd.int/post2020/</a:t>
            </a:r>
          </a:p>
        </p:txBody>
      </p:sp>
      <p:sp>
        <p:nvSpPr>
          <p:cNvPr id="9" name="Slide Number Placeholder 5">
            <a:extLst>
              <a:ext uri="{FF2B5EF4-FFF2-40B4-BE49-F238E27FC236}">
                <a16:creationId xmlns:a16="http://schemas.microsoft.com/office/drawing/2014/main" id="{5628C6A0-BB69-4B5D-970B-A5EB70FCC972}"/>
              </a:ext>
            </a:extLst>
          </p:cNvPr>
          <p:cNvSpPr>
            <a:spLocks noGrp="1"/>
          </p:cNvSpPr>
          <p:nvPr>
            <p:ph type="sldNum" sz="quarter" idx="12"/>
          </p:nvPr>
        </p:nvSpPr>
        <p:spPr/>
        <p:txBody>
          <a:bodyPr/>
          <a:lstStyle>
            <a:lvl1pPr>
              <a:defRPr/>
            </a:lvl1pPr>
          </a:lstStyle>
          <a:p>
            <a:fld id="{B92FDDDF-EC36-4C41-AF1B-4E434F79DD33}" type="slidenum">
              <a:rPr lang="en-US" altLang="en-US"/>
              <a:pPr/>
              <a:t>‹#›</a:t>
            </a:fld>
            <a:endParaRPr lang="en-US" altLang="en-US"/>
          </a:p>
        </p:txBody>
      </p:sp>
    </p:spTree>
    <p:extLst>
      <p:ext uri="{BB962C8B-B14F-4D97-AF65-F5344CB8AC3E}">
        <p14:creationId xmlns:p14="http://schemas.microsoft.com/office/powerpoint/2010/main" val="188751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ACB36E9-3247-4FEA-A59A-BBE52D663A31}"/>
              </a:ext>
            </a:extLst>
          </p:cNvPr>
          <p:cNvSpPr>
            <a:spLocks noGrp="1"/>
          </p:cNvSpPr>
          <p:nvPr>
            <p:ph type="dt" sz="half" idx="10"/>
          </p:nvPr>
        </p:nvSpPr>
        <p:spPr/>
        <p:txBody>
          <a:bodyPr/>
          <a:lstStyle>
            <a:lvl1pPr>
              <a:defRPr/>
            </a:lvl1pPr>
          </a:lstStyle>
          <a:p>
            <a:pPr>
              <a:defRPr/>
            </a:pPr>
            <a:fld id="{165767C9-C706-4330-8215-03F4304A9D00}" type="datetime1">
              <a:rPr lang="en-US" altLang="en-US"/>
              <a:pPr>
                <a:defRPr/>
              </a:pPr>
              <a:t>9/18/2020</a:t>
            </a:fld>
            <a:endParaRPr lang="en-US" altLang="en-US"/>
          </a:p>
        </p:txBody>
      </p:sp>
      <p:sp>
        <p:nvSpPr>
          <p:cNvPr id="4" name="Footer Placeholder 4">
            <a:extLst>
              <a:ext uri="{FF2B5EF4-FFF2-40B4-BE49-F238E27FC236}">
                <a16:creationId xmlns:a16="http://schemas.microsoft.com/office/drawing/2014/main" id="{B4C18945-2AC3-40C3-9870-F520DCF7F3B5}"/>
              </a:ext>
            </a:extLst>
          </p:cNvPr>
          <p:cNvSpPr>
            <a:spLocks noGrp="1"/>
          </p:cNvSpPr>
          <p:nvPr>
            <p:ph type="ftr" sz="quarter" idx="11"/>
          </p:nvPr>
        </p:nvSpPr>
        <p:spPr/>
        <p:txBody>
          <a:bodyPr/>
          <a:lstStyle>
            <a:lvl1pPr>
              <a:defRPr/>
            </a:lvl1pPr>
          </a:lstStyle>
          <a:p>
            <a:pPr>
              <a:defRPr/>
            </a:pPr>
            <a:r>
              <a:rPr lang="en-US"/>
              <a:t>cbd.int/post2020/</a:t>
            </a:r>
          </a:p>
        </p:txBody>
      </p:sp>
      <p:sp>
        <p:nvSpPr>
          <p:cNvPr id="5" name="Slide Number Placeholder 5">
            <a:extLst>
              <a:ext uri="{FF2B5EF4-FFF2-40B4-BE49-F238E27FC236}">
                <a16:creationId xmlns:a16="http://schemas.microsoft.com/office/drawing/2014/main" id="{EE00D397-9C05-4A76-8796-B2F500EE4B57}"/>
              </a:ext>
            </a:extLst>
          </p:cNvPr>
          <p:cNvSpPr>
            <a:spLocks noGrp="1"/>
          </p:cNvSpPr>
          <p:nvPr>
            <p:ph type="sldNum" sz="quarter" idx="12"/>
          </p:nvPr>
        </p:nvSpPr>
        <p:spPr/>
        <p:txBody>
          <a:bodyPr/>
          <a:lstStyle>
            <a:lvl1pPr>
              <a:defRPr/>
            </a:lvl1pPr>
          </a:lstStyle>
          <a:p>
            <a:fld id="{467C1632-D356-46D1-BAE1-8425B971A882}" type="slidenum">
              <a:rPr lang="en-US" altLang="en-US"/>
              <a:pPr/>
              <a:t>‹#›</a:t>
            </a:fld>
            <a:endParaRPr lang="en-US" altLang="en-US"/>
          </a:p>
        </p:txBody>
      </p:sp>
    </p:spTree>
    <p:extLst>
      <p:ext uri="{BB962C8B-B14F-4D97-AF65-F5344CB8AC3E}">
        <p14:creationId xmlns:p14="http://schemas.microsoft.com/office/powerpoint/2010/main" val="14366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B7843BA-DCB7-4FDF-8400-0006F7789586}"/>
              </a:ext>
            </a:extLst>
          </p:cNvPr>
          <p:cNvSpPr>
            <a:spLocks noGrp="1"/>
          </p:cNvSpPr>
          <p:nvPr>
            <p:ph type="dt" sz="half" idx="10"/>
          </p:nvPr>
        </p:nvSpPr>
        <p:spPr/>
        <p:txBody>
          <a:bodyPr/>
          <a:lstStyle>
            <a:lvl1pPr>
              <a:defRPr/>
            </a:lvl1pPr>
          </a:lstStyle>
          <a:p>
            <a:pPr>
              <a:defRPr/>
            </a:pPr>
            <a:fld id="{F60AA9CD-9A00-4995-9B61-8F3A120F039E}" type="datetime1">
              <a:rPr lang="en-US" altLang="en-US"/>
              <a:pPr>
                <a:defRPr/>
              </a:pPr>
              <a:t>9/18/2020</a:t>
            </a:fld>
            <a:endParaRPr lang="en-US" altLang="en-US"/>
          </a:p>
        </p:txBody>
      </p:sp>
      <p:sp>
        <p:nvSpPr>
          <p:cNvPr id="3" name="Footer Placeholder 4">
            <a:extLst>
              <a:ext uri="{FF2B5EF4-FFF2-40B4-BE49-F238E27FC236}">
                <a16:creationId xmlns:a16="http://schemas.microsoft.com/office/drawing/2014/main" id="{7ABE507B-C2D0-48BF-87CF-49400761DDF5}"/>
              </a:ext>
            </a:extLst>
          </p:cNvPr>
          <p:cNvSpPr>
            <a:spLocks noGrp="1"/>
          </p:cNvSpPr>
          <p:nvPr>
            <p:ph type="ftr" sz="quarter" idx="11"/>
          </p:nvPr>
        </p:nvSpPr>
        <p:spPr/>
        <p:txBody>
          <a:bodyPr/>
          <a:lstStyle>
            <a:lvl1pPr>
              <a:defRPr/>
            </a:lvl1pPr>
          </a:lstStyle>
          <a:p>
            <a:pPr>
              <a:defRPr/>
            </a:pPr>
            <a:r>
              <a:rPr lang="en-US"/>
              <a:t>cbd.int/post2020/</a:t>
            </a:r>
          </a:p>
        </p:txBody>
      </p:sp>
      <p:sp>
        <p:nvSpPr>
          <p:cNvPr id="4" name="Slide Number Placeholder 5">
            <a:extLst>
              <a:ext uri="{FF2B5EF4-FFF2-40B4-BE49-F238E27FC236}">
                <a16:creationId xmlns:a16="http://schemas.microsoft.com/office/drawing/2014/main" id="{EA9E8C65-97DC-4F6F-8B93-67E1AD109762}"/>
              </a:ext>
            </a:extLst>
          </p:cNvPr>
          <p:cNvSpPr>
            <a:spLocks noGrp="1"/>
          </p:cNvSpPr>
          <p:nvPr>
            <p:ph type="sldNum" sz="quarter" idx="12"/>
          </p:nvPr>
        </p:nvSpPr>
        <p:spPr/>
        <p:txBody>
          <a:bodyPr/>
          <a:lstStyle>
            <a:lvl1pPr>
              <a:defRPr/>
            </a:lvl1pPr>
          </a:lstStyle>
          <a:p>
            <a:fld id="{6BE471FE-5771-436E-A03B-1DAC568FDEF9}" type="slidenum">
              <a:rPr lang="en-US" altLang="en-US"/>
              <a:pPr/>
              <a:t>‹#›</a:t>
            </a:fld>
            <a:endParaRPr lang="en-US" altLang="en-US"/>
          </a:p>
        </p:txBody>
      </p:sp>
    </p:spTree>
    <p:extLst>
      <p:ext uri="{BB962C8B-B14F-4D97-AF65-F5344CB8AC3E}">
        <p14:creationId xmlns:p14="http://schemas.microsoft.com/office/powerpoint/2010/main" val="4044675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03FD95E-07AB-4E28-A7AB-5FB1CC4A81AD}"/>
              </a:ext>
            </a:extLst>
          </p:cNvPr>
          <p:cNvSpPr>
            <a:spLocks noGrp="1"/>
          </p:cNvSpPr>
          <p:nvPr>
            <p:ph type="dt" sz="half" idx="10"/>
          </p:nvPr>
        </p:nvSpPr>
        <p:spPr/>
        <p:txBody>
          <a:bodyPr/>
          <a:lstStyle>
            <a:lvl1pPr>
              <a:defRPr/>
            </a:lvl1pPr>
          </a:lstStyle>
          <a:p>
            <a:pPr>
              <a:defRPr/>
            </a:pPr>
            <a:fld id="{2F2D1F4A-A71F-4C79-8476-B966DB8673E6}" type="datetime1">
              <a:rPr lang="en-US" altLang="en-US"/>
              <a:pPr>
                <a:defRPr/>
              </a:pPr>
              <a:t>9/18/2020</a:t>
            </a:fld>
            <a:endParaRPr lang="en-US" altLang="en-US"/>
          </a:p>
        </p:txBody>
      </p:sp>
      <p:sp>
        <p:nvSpPr>
          <p:cNvPr id="6" name="Footer Placeholder 4">
            <a:extLst>
              <a:ext uri="{FF2B5EF4-FFF2-40B4-BE49-F238E27FC236}">
                <a16:creationId xmlns:a16="http://schemas.microsoft.com/office/drawing/2014/main" id="{1B4612C1-FB15-4681-B6BD-F17E579B6D60}"/>
              </a:ext>
            </a:extLst>
          </p:cNvPr>
          <p:cNvSpPr>
            <a:spLocks noGrp="1"/>
          </p:cNvSpPr>
          <p:nvPr>
            <p:ph type="ftr" sz="quarter" idx="11"/>
          </p:nvPr>
        </p:nvSpPr>
        <p:spPr/>
        <p:txBody>
          <a:bodyPr/>
          <a:lstStyle>
            <a:lvl1pPr>
              <a:defRPr/>
            </a:lvl1pPr>
          </a:lstStyle>
          <a:p>
            <a:pPr>
              <a:defRPr/>
            </a:pPr>
            <a:r>
              <a:rPr lang="en-US"/>
              <a:t>cbd.int/post2020/</a:t>
            </a:r>
          </a:p>
        </p:txBody>
      </p:sp>
      <p:sp>
        <p:nvSpPr>
          <p:cNvPr id="7" name="Slide Number Placeholder 5">
            <a:extLst>
              <a:ext uri="{FF2B5EF4-FFF2-40B4-BE49-F238E27FC236}">
                <a16:creationId xmlns:a16="http://schemas.microsoft.com/office/drawing/2014/main" id="{6F1B4CF1-E1B6-41C1-9311-53E33310EA4D}"/>
              </a:ext>
            </a:extLst>
          </p:cNvPr>
          <p:cNvSpPr>
            <a:spLocks noGrp="1"/>
          </p:cNvSpPr>
          <p:nvPr>
            <p:ph type="sldNum" sz="quarter" idx="12"/>
          </p:nvPr>
        </p:nvSpPr>
        <p:spPr/>
        <p:txBody>
          <a:bodyPr/>
          <a:lstStyle>
            <a:lvl1pPr>
              <a:defRPr/>
            </a:lvl1pPr>
          </a:lstStyle>
          <a:p>
            <a:fld id="{5A866B8C-D1E9-4211-8BD7-AE9E8B149D9D}" type="slidenum">
              <a:rPr lang="en-US" altLang="en-US"/>
              <a:pPr/>
              <a:t>‹#›</a:t>
            </a:fld>
            <a:endParaRPr lang="en-US" altLang="en-US"/>
          </a:p>
        </p:txBody>
      </p:sp>
    </p:spTree>
    <p:extLst>
      <p:ext uri="{BB962C8B-B14F-4D97-AF65-F5344CB8AC3E}">
        <p14:creationId xmlns:p14="http://schemas.microsoft.com/office/powerpoint/2010/main" val="1203800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A08D830-C651-4A88-9AF2-9C92ECDC52A7}"/>
              </a:ext>
            </a:extLst>
          </p:cNvPr>
          <p:cNvSpPr>
            <a:spLocks noGrp="1"/>
          </p:cNvSpPr>
          <p:nvPr>
            <p:ph type="dt" sz="half" idx="10"/>
          </p:nvPr>
        </p:nvSpPr>
        <p:spPr/>
        <p:txBody>
          <a:bodyPr/>
          <a:lstStyle>
            <a:lvl1pPr>
              <a:defRPr/>
            </a:lvl1pPr>
          </a:lstStyle>
          <a:p>
            <a:pPr>
              <a:defRPr/>
            </a:pPr>
            <a:fld id="{877ED701-9667-44E6-B722-51673F6DDDEF}" type="datetime1">
              <a:rPr lang="en-US" altLang="en-US"/>
              <a:pPr>
                <a:defRPr/>
              </a:pPr>
              <a:t>9/18/2020</a:t>
            </a:fld>
            <a:endParaRPr lang="en-US" altLang="en-US"/>
          </a:p>
        </p:txBody>
      </p:sp>
      <p:sp>
        <p:nvSpPr>
          <p:cNvPr id="6" name="Footer Placeholder 4">
            <a:extLst>
              <a:ext uri="{FF2B5EF4-FFF2-40B4-BE49-F238E27FC236}">
                <a16:creationId xmlns:a16="http://schemas.microsoft.com/office/drawing/2014/main" id="{2BDF5FEF-519D-48D9-85D5-619D5B68FDF8}"/>
              </a:ext>
            </a:extLst>
          </p:cNvPr>
          <p:cNvSpPr>
            <a:spLocks noGrp="1"/>
          </p:cNvSpPr>
          <p:nvPr>
            <p:ph type="ftr" sz="quarter" idx="11"/>
          </p:nvPr>
        </p:nvSpPr>
        <p:spPr/>
        <p:txBody>
          <a:bodyPr/>
          <a:lstStyle>
            <a:lvl1pPr>
              <a:defRPr/>
            </a:lvl1pPr>
          </a:lstStyle>
          <a:p>
            <a:pPr>
              <a:defRPr/>
            </a:pPr>
            <a:r>
              <a:rPr lang="en-US"/>
              <a:t>cbd.int/post2020/</a:t>
            </a:r>
          </a:p>
        </p:txBody>
      </p:sp>
      <p:sp>
        <p:nvSpPr>
          <p:cNvPr id="7" name="Slide Number Placeholder 5">
            <a:extLst>
              <a:ext uri="{FF2B5EF4-FFF2-40B4-BE49-F238E27FC236}">
                <a16:creationId xmlns:a16="http://schemas.microsoft.com/office/drawing/2014/main" id="{2F2FE588-DC30-4403-990E-C7EABEF20CA1}"/>
              </a:ext>
            </a:extLst>
          </p:cNvPr>
          <p:cNvSpPr>
            <a:spLocks noGrp="1"/>
          </p:cNvSpPr>
          <p:nvPr>
            <p:ph type="sldNum" sz="quarter" idx="12"/>
          </p:nvPr>
        </p:nvSpPr>
        <p:spPr/>
        <p:txBody>
          <a:bodyPr/>
          <a:lstStyle>
            <a:lvl1pPr>
              <a:defRPr/>
            </a:lvl1pPr>
          </a:lstStyle>
          <a:p>
            <a:fld id="{90BFFC7D-DB58-4433-B4E0-CE3AC8F15A3E}" type="slidenum">
              <a:rPr lang="en-US" altLang="en-US"/>
              <a:pPr/>
              <a:t>‹#›</a:t>
            </a:fld>
            <a:endParaRPr lang="en-US" altLang="en-US"/>
          </a:p>
        </p:txBody>
      </p:sp>
    </p:spTree>
    <p:extLst>
      <p:ext uri="{BB962C8B-B14F-4D97-AF65-F5344CB8AC3E}">
        <p14:creationId xmlns:p14="http://schemas.microsoft.com/office/powerpoint/2010/main" val="1513282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F5903-A830-4FBC-A15B-7C08B406B40C}"/>
              </a:ext>
            </a:extLst>
          </p:cNvPr>
          <p:cNvSpPr>
            <a:spLocks noGrp="1"/>
          </p:cNvSpPr>
          <p:nvPr>
            <p:ph type="dt" sz="half" idx="10"/>
          </p:nvPr>
        </p:nvSpPr>
        <p:spPr/>
        <p:txBody>
          <a:bodyPr/>
          <a:lstStyle>
            <a:lvl1pPr>
              <a:defRPr/>
            </a:lvl1pPr>
          </a:lstStyle>
          <a:p>
            <a:pPr>
              <a:defRPr/>
            </a:pPr>
            <a:fld id="{B71A4306-B50F-404D-92C1-53BA82E870B3}" type="datetime1">
              <a:rPr lang="en-US" altLang="en-US"/>
              <a:pPr>
                <a:defRPr/>
              </a:pPr>
              <a:t>9/18/2020</a:t>
            </a:fld>
            <a:endParaRPr lang="en-US" altLang="en-US"/>
          </a:p>
        </p:txBody>
      </p:sp>
      <p:sp>
        <p:nvSpPr>
          <p:cNvPr id="5" name="Footer Placeholder 4">
            <a:extLst>
              <a:ext uri="{FF2B5EF4-FFF2-40B4-BE49-F238E27FC236}">
                <a16:creationId xmlns:a16="http://schemas.microsoft.com/office/drawing/2014/main" id="{72D47A27-49CD-47B0-8FB8-B6655DF9C2E0}"/>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2F84F3EC-F66C-4556-A3EA-79B3511EE1EE}"/>
              </a:ext>
            </a:extLst>
          </p:cNvPr>
          <p:cNvSpPr>
            <a:spLocks noGrp="1"/>
          </p:cNvSpPr>
          <p:nvPr>
            <p:ph type="sldNum" sz="quarter" idx="12"/>
          </p:nvPr>
        </p:nvSpPr>
        <p:spPr/>
        <p:txBody>
          <a:bodyPr/>
          <a:lstStyle>
            <a:lvl1pPr>
              <a:defRPr/>
            </a:lvl1pPr>
          </a:lstStyle>
          <a:p>
            <a:fld id="{D70DC2AF-53DD-4657-83CA-D99B7C22272B}" type="slidenum">
              <a:rPr lang="en-US" altLang="en-US"/>
              <a:pPr/>
              <a:t>‹#›</a:t>
            </a:fld>
            <a:endParaRPr lang="en-US" altLang="en-US"/>
          </a:p>
        </p:txBody>
      </p:sp>
    </p:spTree>
    <p:extLst>
      <p:ext uri="{BB962C8B-B14F-4D97-AF65-F5344CB8AC3E}">
        <p14:creationId xmlns:p14="http://schemas.microsoft.com/office/powerpoint/2010/main" val="1849504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9EF31D-4629-4209-BBD5-2A0F3DE14A58}"/>
              </a:ext>
            </a:extLst>
          </p:cNvPr>
          <p:cNvSpPr>
            <a:spLocks noGrp="1"/>
          </p:cNvSpPr>
          <p:nvPr>
            <p:ph type="dt" sz="half" idx="10"/>
          </p:nvPr>
        </p:nvSpPr>
        <p:spPr/>
        <p:txBody>
          <a:bodyPr/>
          <a:lstStyle>
            <a:lvl1pPr>
              <a:defRPr/>
            </a:lvl1pPr>
          </a:lstStyle>
          <a:p>
            <a:pPr>
              <a:defRPr/>
            </a:pPr>
            <a:fld id="{23260906-7CC7-4288-9C71-BB52813BC08B}" type="datetime1">
              <a:rPr lang="en-US" altLang="en-US"/>
              <a:pPr>
                <a:defRPr/>
              </a:pPr>
              <a:t>9/18/2020</a:t>
            </a:fld>
            <a:endParaRPr lang="en-US" altLang="en-US"/>
          </a:p>
        </p:txBody>
      </p:sp>
      <p:sp>
        <p:nvSpPr>
          <p:cNvPr id="5" name="Footer Placeholder 4">
            <a:extLst>
              <a:ext uri="{FF2B5EF4-FFF2-40B4-BE49-F238E27FC236}">
                <a16:creationId xmlns:a16="http://schemas.microsoft.com/office/drawing/2014/main" id="{3AF33EE6-1A99-4A86-8E20-5566B910F9B3}"/>
              </a:ext>
            </a:extLst>
          </p:cNvPr>
          <p:cNvSpPr>
            <a:spLocks noGrp="1"/>
          </p:cNvSpPr>
          <p:nvPr>
            <p:ph type="ftr" sz="quarter" idx="11"/>
          </p:nvPr>
        </p:nvSpPr>
        <p:spPr/>
        <p:txBody>
          <a:bodyPr/>
          <a:lstStyle>
            <a:lvl1pPr>
              <a:defRPr/>
            </a:lvl1pPr>
          </a:lstStyle>
          <a:p>
            <a:pPr>
              <a:defRPr/>
            </a:pPr>
            <a:r>
              <a:rPr lang="en-US"/>
              <a:t>cbd.int/post2020/</a:t>
            </a:r>
          </a:p>
        </p:txBody>
      </p:sp>
      <p:sp>
        <p:nvSpPr>
          <p:cNvPr id="6" name="Slide Number Placeholder 5">
            <a:extLst>
              <a:ext uri="{FF2B5EF4-FFF2-40B4-BE49-F238E27FC236}">
                <a16:creationId xmlns:a16="http://schemas.microsoft.com/office/drawing/2014/main" id="{DCF855CA-0C43-4F73-A412-34CD58554538}"/>
              </a:ext>
            </a:extLst>
          </p:cNvPr>
          <p:cNvSpPr>
            <a:spLocks noGrp="1"/>
          </p:cNvSpPr>
          <p:nvPr>
            <p:ph type="sldNum" sz="quarter" idx="12"/>
          </p:nvPr>
        </p:nvSpPr>
        <p:spPr/>
        <p:txBody>
          <a:bodyPr/>
          <a:lstStyle>
            <a:lvl1pPr>
              <a:defRPr/>
            </a:lvl1pPr>
          </a:lstStyle>
          <a:p>
            <a:fld id="{B4542FDB-15BF-4403-84AD-4E2AF64C032C}" type="slidenum">
              <a:rPr lang="en-US" altLang="en-US"/>
              <a:pPr/>
              <a:t>‹#›</a:t>
            </a:fld>
            <a:endParaRPr lang="en-US" altLang="en-US"/>
          </a:p>
        </p:txBody>
      </p:sp>
    </p:spTree>
    <p:extLst>
      <p:ext uri="{BB962C8B-B14F-4D97-AF65-F5344CB8AC3E}">
        <p14:creationId xmlns:p14="http://schemas.microsoft.com/office/powerpoint/2010/main" val="1537898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CE1C703-B141-4A42-A22B-F106345BA019}"/>
              </a:ext>
            </a:extLst>
          </p:cNvPr>
          <p:cNvSpPr>
            <a:spLocks noGrp="1"/>
          </p:cNvSpPr>
          <p:nvPr>
            <p:ph type="title"/>
          </p:nvPr>
        </p:nvSpPr>
        <p:spPr bwMode="auto">
          <a:xfrm>
            <a:off x="457200" y="274638"/>
            <a:ext cx="82296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3188D6B-54E2-4AFE-80AC-D937D3F6D45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E31EFC5-2F2F-44FB-8085-6FAF532DB0C2}"/>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defRPr>
            </a:lvl1pPr>
          </a:lstStyle>
          <a:p>
            <a:pPr>
              <a:defRPr/>
            </a:pPr>
            <a:fld id="{67BD1596-E1AF-401C-B187-9DEA7C17F69C}" type="datetime1">
              <a:rPr lang="en-US" altLang="en-US"/>
              <a:pPr>
                <a:defRPr/>
              </a:pPr>
              <a:t>9/18/2020</a:t>
            </a:fld>
            <a:endParaRPr lang="en-US" altLang="en-US"/>
          </a:p>
        </p:txBody>
      </p:sp>
      <p:sp>
        <p:nvSpPr>
          <p:cNvPr id="5" name="Footer Placeholder 4">
            <a:extLst>
              <a:ext uri="{FF2B5EF4-FFF2-40B4-BE49-F238E27FC236}">
                <a16:creationId xmlns:a16="http://schemas.microsoft.com/office/drawing/2014/main" id="{43D801F0-746B-4A6D-8AC2-EF1E8344D0E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cbd.int/post2020/</a:t>
            </a:r>
          </a:p>
        </p:txBody>
      </p:sp>
      <p:sp>
        <p:nvSpPr>
          <p:cNvPr id="6" name="Slide Number Placeholder 5">
            <a:extLst>
              <a:ext uri="{FF2B5EF4-FFF2-40B4-BE49-F238E27FC236}">
                <a16:creationId xmlns:a16="http://schemas.microsoft.com/office/drawing/2014/main" id="{3357EF3B-03C8-4779-93BB-4333DE307D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FC26191F-F3EB-4DCD-995B-B3846A6B69C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791" r:id="rId1"/>
    <p:sldLayoutId id="214748480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hf hdr="0" ftr="0" dt="0"/>
  <p:txStyles>
    <p:titleStyle>
      <a:lvl1pPr algn="ctr" rtl="0" eaLnBrk="0" fontAlgn="base" hangingPunct="0">
        <a:spcBef>
          <a:spcPct val="0"/>
        </a:spcBef>
        <a:spcAft>
          <a:spcPct val="0"/>
        </a:spcAft>
        <a:defRPr sz="4400" kern="1200">
          <a:solidFill>
            <a:srgbClr val="333300"/>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rgbClr val="333300"/>
          </a:solidFill>
          <a:latin typeface="Calibri" pitchFamily="34" charset="0"/>
          <a:ea typeface="MS PGothic" panose="020B0600070205080204" pitchFamily="34" charset="-128"/>
        </a:defRPr>
      </a:lvl2pPr>
      <a:lvl3pPr algn="ctr" rtl="0" eaLnBrk="0" fontAlgn="base" hangingPunct="0">
        <a:spcBef>
          <a:spcPct val="0"/>
        </a:spcBef>
        <a:spcAft>
          <a:spcPct val="0"/>
        </a:spcAft>
        <a:defRPr sz="4400">
          <a:solidFill>
            <a:srgbClr val="333300"/>
          </a:solidFill>
          <a:latin typeface="Calibri" pitchFamily="34" charset="0"/>
          <a:ea typeface="MS PGothic" panose="020B0600070205080204" pitchFamily="34" charset="-128"/>
        </a:defRPr>
      </a:lvl3pPr>
      <a:lvl4pPr algn="ctr" rtl="0" eaLnBrk="0" fontAlgn="base" hangingPunct="0">
        <a:spcBef>
          <a:spcPct val="0"/>
        </a:spcBef>
        <a:spcAft>
          <a:spcPct val="0"/>
        </a:spcAft>
        <a:defRPr sz="4400">
          <a:solidFill>
            <a:srgbClr val="333300"/>
          </a:solidFill>
          <a:latin typeface="Calibri" pitchFamily="34" charset="0"/>
          <a:ea typeface="MS PGothic" panose="020B0600070205080204" pitchFamily="34" charset="-128"/>
        </a:defRPr>
      </a:lvl4pPr>
      <a:lvl5pPr algn="ctr" rtl="0" eaLnBrk="0" fontAlgn="base" hangingPunct="0">
        <a:spcBef>
          <a:spcPct val="0"/>
        </a:spcBef>
        <a:spcAft>
          <a:spcPct val="0"/>
        </a:spcAft>
        <a:defRPr sz="4400">
          <a:solidFill>
            <a:srgbClr val="333300"/>
          </a:solidFill>
          <a:latin typeface="Calibri" pitchFamily="34" charset="0"/>
          <a:ea typeface="MS PGothic"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6320034C-E27C-4127-A2B0-3F80AF97BAC8}"/>
              </a:ext>
            </a:extLst>
          </p:cNvPr>
          <p:cNvSpPr>
            <a:spLocks noGrp="1"/>
          </p:cNvSpPr>
          <p:nvPr>
            <p:ph type="ctrTitle"/>
          </p:nvPr>
        </p:nvSpPr>
        <p:spPr>
          <a:xfrm>
            <a:off x="2017713" y="1176338"/>
            <a:ext cx="7126287" cy="2862262"/>
          </a:xfrm>
        </p:spPr>
        <p:txBody>
          <a:bodyPr/>
          <a:lstStyle/>
          <a:p>
            <a:pPr algn="l" eaLnBrk="1" hangingPunct="1"/>
            <a:r>
              <a:rPr lang="en-US" altLang="en-US" sz="2800">
                <a:latin typeface="Arial" panose="020B0604020202020204" pitchFamily="34" charset="0"/>
                <a:cs typeface="Arial" panose="020B0604020202020204" pitchFamily="34" charset="0"/>
              </a:rPr>
              <a:t>DEVELOPMENT OF POST-2020 GLOBAL BIODIVERSITY FRAMEWORK</a:t>
            </a:r>
            <a:br>
              <a:rPr lang="en-US" altLang="en-US" sz="2800">
                <a:latin typeface="Arial" panose="020B0604020202020204" pitchFamily="34" charset="0"/>
                <a:cs typeface="Arial" panose="020B0604020202020204" pitchFamily="34" charset="0"/>
              </a:rPr>
            </a:br>
            <a:br>
              <a:rPr lang="en-US" altLang="en-US" sz="2800">
                <a:latin typeface="Arial" panose="020B0604020202020204" pitchFamily="34" charset="0"/>
                <a:cs typeface="Arial" panose="020B0604020202020204" pitchFamily="34" charset="0"/>
              </a:rPr>
            </a:br>
            <a:r>
              <a:rPr lang="en-US" altLang="en-US" sz="2800">
                <a:latin typeface="Arial" panose="020B0604020202020204" pitchFamily="34" charset="0"/>
                <a:cs typeface="Arial" panose="020B0604020202020204" pitchFamily="34" charset="0"/>
              </a:rPr>
              <a:t>UPDATE ON PROCESS AND UPDATED ZERO DRAFT </a:t>
            </a:r>
          </a:p>
        </p:txBody>
      </p:sp>
      <p:sp>
        <p:nvSpPr>
          <p:cNvPr id="3" name="TextBox 2">
            <a:extLst>
              <a:ext uri="{FF2B5EF4-FFF2-40B4-BE49-F238E27FC236}">
                <a16:creationId xmlns:a16="http://schemas.microsoft.com/office/drawing/2014/main" id="{D0539057-2EC1-476E-9087-4DBB3CDB914E}"/>
              </a:ext>
            </a:extLst>
          </p:cNvPr>
          <p:cNvSpPr txBox="1"/>
          <p:nvPr/>
        </p:nvSpPr>
        <p:spPr>
          <a:xfrm>
            <a:off x="0" y="4038600"/>
            <a:ext cx="2017713" cy="2032000"/>
          </a:xfrm>
          <a:prstGeom prst="rect">
            <a:avLst/>
          </a:prstGeom>
          <a:solidFill>
            <a:schemeClr val="accent3">
              <a:lumMod val="75000"/>
            </a:schemeClr>
          </a:solidFill>
        </p:spPr>
        <p:txBody>
          <a:bodyPr wrap="none">
            <a:spAutoFit/>
          </a:bodyPr>
          <a:lstStyle/>
          <a:p>
            <a:pPr eaLnBrk="1" hangingPunct="1">
              <a:defRPr/>
            </a:pPr>
            <a:endParaRPr lang="en-CA" altLang="en-US" dirty="0">
              <a:solidFill>
                <a:schemeClr val="bg1"/>
              </a:solidFill>
              <a:ea typeface="+mn-ea"/>
              <a:cs typeface="Arial" pitchFamily="34" charset="0"/>
            </a:endParaRPr>
          </a:p>
          <a:p>
            <a:pPr eaLnBrk="1" hangingPunct="1">
              <a:defRPr/>
            </a:pPr>
            <a:r>
              <a:rPr lang="en-CA" altLang="en-US" dirty="0">
                <a:solidFill>
                  <a:schemeClr val="bg1"/>
                </a:solidFill>
                <a:ea typeface="+mn-ea"/>
                <a:cs typeface="Arial" pitchFamily="34" charset="0"/>
              </a:rPr>
              <a:t>OEWG Co-Chairs</a:t>
            </a:r>
          </a:p>
          <a:p>
            <a:pPr eaLnBrk="1" hangingPunct="1">
              <a:defRPr/>
            </a:pPr>
            <a:endParaRPr lang="en-CA" altLang="en-US" dirty="0">
              <a:solidFill>
                <a:schemeClr val="bg1"/>
              </a:solidFill>
              <a:ea typeface="+mn-ea"/>
              <a:cs typeface="Arial" pitchFamily="34" charset="0"/>
            </a:endParaRPr>
          </a:p>
          <a:p>
            <a:pPr eaLnBrk="1" hangingPunct="1">
              <a:defRPr/>
            </a:pPr>
            <a:endParaRPr lang="en-CA" altLang="en-US" dirty="0">
              <a:solidFill>
                <a:schemeClr val="bg1"/>
              </a:solidFill>
              <a:ea typeface="+mn-ea"/>
              <a:cs typeface="Arial" pitchFamily="34" charset="0"/>
            </a:endParaRPr>
          </a:p>
          <a:p>
            <a:pPr eaLnBrk="1" hangingPunct="1">
              <a:defRPr/>
            </a:pPr>
            <a:r>
              <a:rPr lang="fr-CA" altLang="en-US" dirty="0">
                <a:solidFill>
                  <a:schemeClr val="bg1"/>
                </a:solidFill>
                <a:ea typeface="+mn-ea"/>
                <a:cs typeface="Arial" pitchFamily="34" charset="0"/>
              </a:rPr>
              <a:t>Francis Ogwal</a:t>
            </a:r>
          </a:p>
          <a:p>
            <a:pPr eaLnBrk="1" hangingPunct="1">
              <a:defRPr/>
            </a:pPr>
            <a:r>
              <a:rPr lang="fr-CA" altLang="en-US" dirty="0">
                <a:solidFill>
                  <a:schemeClr val="bg1"/>
                </a:solidFill>
                <a:ea typeface="+mn-ea"/>
                <a:cs typeface="Arial" pitchFamily="34" charset="0"/>
              </a:rPr>
              <a:t>Basile van Havre</a:t>
            </a:r>
          </a:p>
          <a:p>
            <a:pPr eaLnBrk="1" hangingPunct="1">
              <a:defRPr/>
            </a:pPr>
            <a:endParaRPr lang="fr-CA" altLang="en-US" dirty="0">
              <a:solidFill>
                <a:schemeClr val="bg1"/>
              </a:solidFill>
              <a:ea typeface="+mn-ea"/>
              <a:cs typeface="Arial" pitchFamily="34" charset="0"/>
            </a:endParaRPr>
          </a:p>
        </p:txBody>
      </p:sp>
      <p:sp>
        <p:nvSpPr>
          <p:cNvPr id="15364" name="Subtitle 2">
            <a:extLst>
              <a:ext uri="{FF2B5EF4-FFF2-40B4-BE49-F238E27FC236}">
                <a16:creationId xmlns:a16="http://schemas.microsoft.com/office/drawing/2014/main" id="{0584AADA-D560-4039-A55B-39528DDE0FA3}"/>
              </a:ext>
            </a:extLst>
          </p:cNvPr>
          <p:cNvSpPr txBox="1">
            <a:spLocks/>
          </p:cNvSpPr>
          <p:nvPr/>
        </p:nvSpPr>
        <p:spPr bwMode="auto">
          <a:xfrm>
            <a:off x="2036763" y="4046538"/>
            <a:ext cx="7031037" cy="2514600"/>
          </a:xfrm>
          <a:prstGeom prst="rect">
            <a:avLst/>
          </a:prstGeom>
          <a:solidFill>
            <a:schemeClr val="bg1"/>
          </a:solidFill>
          <a:ln>
            <a:noFill/>
          </a:ln>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 typeface="Arial" panose="020B0604020202020204" pitchFamily="34" charset="0"/>
              <a:buNone/>
              <a:defRPr/>
            </a:pPr>
            <a:endParaRPr lang="fr-CA" altLang="en-US" sz="2000" b="1" dirty="0">
              <a:latin typeface="+mn-lt"/>
            </a:endParaRPr>
          </a:p>
          <a:p>
            <a:pPr eaLnBrk="1" hangingPunct="1">
              <a:spcBef>
                <a:spcPct val="20000"/>
              </a:spcBef>
              <a:buFont typeface="Arial" panose="020B0604020202020204" pitchFamily="34" charset="0"/>
              <a:buNone/>
              <a:defRPr/>
            </a:pPr>
            <a:r>
              <a:rPr lang="en-CA" altLang="en-US" sz="2000" b="1" dirty="0">
                <a:latin typeface="+mn-lt"/>
              </a:rPr>
              <a:t>18 SEPTEMBER 2020 </a:t>
            </a:r>
          </a:p>
          <a:p>
            <a:pPr eaLnBrk="1" hangingPunct="1">
              <a:spcBef>
                <a:spcPct val="20000"/>
              </a:spcBef>
              <a:buFont typeface="Arial" panose="020B0604020202020204" pitchFamily="34" charset="0"/>
              <a:buNone/>
              <a:defRPr/>
            </a:pPr>
            <a:endParaRPr lang="en-CA" altLang="en-US" sz="2000" b="1" dirty="0">
              <a:latin typeface="+mn-lt"/>
            </a:endParaRPr>
          </a:p>
          <a:p>
            <a:pPr eaLnBrk="1" hangingPunct="1">
              <a:spcBef>
                <a:spcPct val="20000"/>
              </a:spcBef>
              <a:buFont typeface="Arial" panose="020B0604020202020204" pitchFamily="34" charset="0"/>
              <a:buNone/>
              <a:defRPr/>
            </a:pPr>
            <a:endParaRPr lang="en-US" altLang="en-US" sz="2000" b="1" dirty="0">
              <a:latin typeface="+mn-lt"/>
            </a:endParaRPr>
          </a:p>
          <a:p>
            <a:pPr eaLnBrk="1" hangingPunct="1">
              <a:spcBef>
                <a:spcPct val="20000"/>
              </a:spcBef>
              <a:buFont typeface="Arial" panose="020B0604020202020204" pitchFamily="34" charset="0"/>
              <a:buNone/>
              <a:defRPr/>
            </a:pPr>
            <a:r>
              <a:rPr lang="en-US" altLang="en-US" sz="2000" b="1" dirty="0">
                <a:latin typeface="+mn-lt"/>
              </a:rPr>
              <a:t>Special Briefing Session</a:t>
            </a:r>
            <a:endParaRPr lang="en-CA" altLang="en-US" sz="2000" b="1"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695506EE-E401-42FE-9A62-86DA354633FD}"/>
              </a:ext>
            </a:extLst>
          </p:cNvPr>
          <p:cNvSpPr>
            <a:spLocks noGrp="1"/>
          </p:cNvSpPr>
          <p:nvPr>
            <p:ph type="title"/>
          </p:nvPr>
        </p:nvSpPr>
        <p:spPr/>
        <p:txBody>
          <a:bodyPr/>
          <a:lstStyle/>
          <a:p>
            <a:r>
              <a:rPr lang="fr-CA" altLang="en-US"/>
              <a:t>Presentation Plan</a:t>
            </a:r>
            <a:endParaRPr lang="en-CA" altLang="en-US"/>
          </a:p>
        </p:txBody>
      </p:sp>
      <p:sp>
        <p:nvSpPr>
          <p:cNvPr id="7171" name="Content Placeholder 2">
            <a:extLst>
              <a:ext uri="{FF2B5EF4-FFF2-40B4-BE49-F238E27FC236}">
                <a16:creationId xmlns:a16="http://schemas.microsoft.com/office/drawing/2014/main" id="{0D98D3BB-340A-4F24-8B05-EAE6EA6AC6F7}"/>
              </a:ext>
            </a:extLst>
          </p:cNvPr>
          <p:cNvSpPr>
            <a:spLocks noGrp="1"/>
          </p:cNvSpPr>
          <p:nvPr>
            <p:ph idx="1"/>
          </p:nvPr>
        </p:nvSpPr>
        <p:spPr>
          <a:xfrm>
            <a:off x="457200" y="1447800"/>
            <a:ext cx="8686800" cy="4876800"/>
          </a:xfrm>
        </p:spPr>
        <p:txBody>
          <a:bodyPr/>
          <a:lstStyle/>
          <a:p>
            <a:pPr marL="514350" indent="-514350">
              <a:buFont typeface="Calibri" panose="020F0502020204030204" pitchFamily="34" charset="0"/>
              <a:buAutoNum type="arabicPeriod"/>
              <a:tabLst>
                <a:tab pos="7543800" algn="r"/>
              </a:tabLst>
              <a:defRPr/>
            </a:pPr>
            <a:r>
              <a:rPr lang="en-US" altLang="en-US" dirty="0"/>
              <a:t>Process</a:t>
            </a:r>
          </a:p>
          <a:p>
            <a:pPr marL="914400" lvl="1" indent="-514350">
              <a:buFont typeface="Arial" panose="020B0604020202020204" pitchFamily="34" charset="0"/>
              <a:buChar char="•"/>
              <a:tabLst>
                <a:tab pos="7543800" algn="r"/>
              </a:tabLst>
              <a:defRPr/>
            </a:pPr>
            <a:r>
              <a:rPr lang="en-US" altLang="en-US" dirty="0"/>
              <a:t>Planning assumptions</a:t>
            </a:r>
          </a:p>
          <a:p>
            <a:pPr marL="914400" lvl="1" indent="-514350">
              <a:buFont typeface="Arial" panose="020B0604020202020204" pitchFamily="34" charset="0"/>
              <a:buChar char="•"/>
              <a:tabLst>
                <a:tab pos="7543800" algn="r"/>
              </a:tabLst>
              <a:defRPr/>
            </a:pPr>
            <a:r>
              <a:rPr lang="en-US" altLang="en-US" dirty="0"/>
              <a:t>Roles of subsidiary bodies and working group</a:t>
            </a:r>
          </a:p>
          <a:p>
            <a:pPr marL="914400" lvl="1" indent="-514350">
              <a:buFont typeface="Arial" panose="020B0604020202020204" pitchFamily="34" charset="0"/>
              <a:buChar char="•"/>
              <a:tabLst>
                <a:tab pos="7543800" algn="r"/>
              </a:tabLst>
              <a:defRPr/>
            </a:pPr>
            <a:r>
              <a:rPr lang="en-US" altLang="en-US" dirty="0"/>
              <a:t>Key recommendations from OEWG2 meeting</a:t>
            </a:r>
          </a:p>
          <a:p>
            <a:pPr marL="914400" lvl="1" indent="-514350">
              <a:buFont typeface="Arial" panose="020B0604020202020204" pitchFamily="34" charset="0"/>
              <a:buChar char="•"/>
              <a:tabLst>
                <a:tab pos="7543800" algn="r"/>
              </a:tabLst>
              <a:defRPr/>
            </a:pPr>
            <a:r>
              <a:rPr lang="en-US" altLang="en-US" dirty="0"/>
              <a:t>Preparation of Draft 1.0</a:t>
            </a:r>
          </a:p>
          <a:p>
            <a:pPr marL="400050" lvl="1" indent="0">
              <a:buFont typeface="Arial" panose="020B0604020202020204" pitchFamily="34" charset="0"/>
              <a:buNone/>
              <a:tabLst>
                <a:tab pos="7543800" algn="r"/>
              </a:tabLst>
              <a:defRPr/>
            </a:pPr>
            <a:r>
              <a:rPr lang="en-US" altLang="en-US" dirty="0"/>
              <a:t>	</a:t>
            </a:r>
          </a:p>
          <a:p>
            <a:pPr marL="514350" indent="-514350">
              <a:buFont typeface="Calibri" panose="020F0502020204030204" pitchFamily="34" charset="0"/>
              <a:buAutoNum type="arabicPeriod"/>
              <a:tabLst>
                <a:tab pos="7543800" algn="r"/>
              </a:tabLst>
              <a:defRPr/>
            </a:pPr>
            <a:r>
              <a:rPr lang="en-US" altLang="en-US" dirty="0"/>
              <a:t>Updated Zero Draft</a:t>
            </a:r>
            <a:r>
              <a:rPr lang="fr-CA" altLang="en-US" dirty="0"/>
              <a:t>	</a:t>
            </a:r>
            <a:endParaRPr lang="en-CA" altLang="en-US" dirty="0"/>
          </a:p>
        </p:txBody>
      </p:sp>
      <p:sp>
        <p:nvSpPr>
          <p:cNvPr id="7172" name="Slide Number Placeholder 3">
            <a:extLst>
              <a:ext uri="{FF2B5EF4-FFF2-40B4-BE49-F238E27FC236}">
                <a16:creationId xmlns:a16="http://schemas.microsoft.com/office/drawing/2014/main" id="{B3063C0C-AF10-4AE3-AE7E-ECB2F66A02D9}"/>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F240FF84-1160-4330-96C7-BD6F131BA43B}" type="slidenum">
              <a:rPr lang="en-US" altLang="en-US" sz="2400">
                <a:latin typeface="Arial Narrow" panose="020B0606020202030204" pitchFamily="34" charset="0"/>
              </a:rPr>
              <a:pPr>
                <a:spcBef>
                  <a:spcPct val="0"/>
                </a:spcBef>
                <a:buFontTx/>
                <a:buNone/>
              </a:pPr>
              <a:t>2</a:t>
            </a:fld>
            <a:endParaRPr lang="en-US" altLang="en-US" sz="2400">
              <a:latin typeface="Arial Narrow" panose="020B0606020202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26E49-1D17-435A-8EE3-05BD2DF2B5DD}"/>
              </a:ext>
            </a:extLst>
          </p:cNvPr>
          <p:cNvSpPr>
            <a:spLocks noGrp="1"/>
          </p:cNvSpPr>
          <p:nvPr>
            <p:ph type="title"/>
          </p:nvPr>
        </p:nvSpPr>
        <p:spPr/>
        <p:txBody>
          <a:bodyPr/>
          <a:lstStyle/>
          <a:p>
            <a:pPr>
              <a:defRPr/>
            </a:pPr>
            <a:r>
              <a:rPr lang="fr-CA" altLang="en-US" sz="2400" dirty="0">
                <a:solidFill>
                  <a:schemeClr val="accent3">
                    <a:lumMod val="20000"/>
                    <a:lumOff val="80000"/>
                  </a:schemeClr>
                </a:solidFill>
              </a:rPr>
              <a:t>1. </a:t>
            </a:r>
            <a:r>
              <a:rPr lang="en-US" sz="2400" dirty="0">
                <a:solidFill>
                  <a:schemeClr val="accent3">
                    <a:lumMod val="20000"/>
                    <a:lumOff val="80000"/>
                  </a:schemeClr>
                </a:solidFill>
              </a:rPr>
              <a:t>Process</a:t>
            </a:r>
            <a:br>
              <a:rPr lang="en-US" dirty="0"/>
            </a:br>
            <a:r>
              <a:rPr lang="en-US" sz="4000" dirty="0"/>
              <a:t>Roles of Subsidiary Bodies &amp; OEWG</a:t>
            </a:r>
            <a:endParaRPr lang="en-CA" sz="4000" dirty="0"/>
          </a:p>
        </p:txBody>
      </p:sp>
      <p:sp>
        <p:nvSpPr>
          <p:cNvPr id="8195" name="Slide Number Placeholder 3">
            <a:extLst>
              <a:ext uri="{FF2B5EF4-FFF2-40B4-BE49-F238E27FC236}">
                <a16:creationId xmlns:a16="http://schemas.microsoft.com/office/drawing/2014/main" id="{8B01353B-914F-414B-8E82-B55C009EB622}"/>
              </a:ext>
            </a:extLst>
          </p:cNvPr>
          <p:cNvSpPr>
            <a:spLocks noGrp="1"/>
          </p:cNvSpPr>
          <p:nvPr>
            <p:ph type="sldNum" sz="quarter" idx="11"/>
          </p:nvPr>
        </p:nvSpPr>
        <p:spPr bwMode="auto">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54C79318-2567-459E-981A-DEC94F17391E}" type="slidenum">
              <a:rPr lang="en-US" altLang="en-US" sz="1200">
                <a:solidFill>
                  <a:srgbClr val="898989"/>
                </a:solidFill>
              </a:rPr>
              <a:pPr>
                <a:spcBef>
                  <a:spcPct val="0"/>
                </a:spcBef>
                <a:buFontTx/>
                <a:buNone/>
              </a:pPr>
              <a:t>3</a:t>
            </a:fld>
            <a:endParaRPr lang="en-US" altLang="en-US" sz="1200">
              <a:solidFill>
                <a:srgbClr val="898989"/>
              </a:solidFill>
            </a:endParaRPr>
          </a:p>
        </p:txBody>
      </p:sp>
      <p:sp>
        <p:nvSpPr>
          <p:cNvPr id="8196" name="Content Placeholder 6">
            <a:extLst>
              <a:ext uri="{FF2B5EF4-FFF2-40B4-BE49-F238E27FC236}">
                <a16:creationId xmlns:a16="http://schemas.microsoft.com/office/drawing/2014/main" id="{3FF56FDB-1F23-4B97-B179-E34DAFBB934A}"/>
              </a:ext>
            </a:extLst>
          </p:cNvPr>
          <p:cNvSpPr>
            <a:spLocks noGrp="1"/>
          </p:cNvSpPr>
          <p:nvPr>
            <p:ph idx="1"/>
          </p:nvPr>
        </p:nvSpPr>
        <p:spPr>
          <a:xfrm>
            <a:off x="381000" y="1404938"/>
            <a:ext cx="8305800" cy="5114925"/>
          </a:xfrm>
        </p:spPr>
        <p:txBody>
          <a:bodyPr>
            <a:spAutoFit/>
          </a:bodyPr>
          <a:lstStyle/>
          <a:p>
            <a:r>
              <a:rPr lang="en-US" altLang="en-US" sz="2400"/>
              <a:t>Committees: SBSTTA , SBI and OEWG:</a:t>
            </a:r>
          </a:p>
          <a:p>
            <a:pPr lvl="1"/>
            <a:r>
              <a:rPr lang="en-US" altLang="en-US" sz="2400"/>
              <a:t>Each has </a:t>
            </a:r>
            <a:r>
              <a:rPr lang="en-US" altLang="en-US" sz="2400" b="1"/>
              <a:t>Unique &amp; Valuable roles</a:t>
            </a:r>
          </a:p>
          <a:p>
            <a:pPr lvl="2"/>
            <a:r>
              <a:rPr lang="en-US" altLang="en-US"/>
              <a:t>E.g. SBSTTA is the only forum/opportunity to discuss science among experts</a:t>
            </a:r>
          </a:p>
          <a:p>
            <a:pPr lvl="2"/>
            <a:endParaRPr lang="en-US" altLang="en-US"/>
          </a:p>
          <a:p>
            <a:pPr lvl="1"/>
            <a:r>
              <a:rPr lang="en-US" altLang="en-US" sz="2400" b="1"/>
              <a:t>Complementary roles</a:t>
            </a:r>
          </a:p>
          <a:p>
            <a:pPr lvl="2"/>
            <a:r>
              <a:rPr lang="en-US" altLang="en-US"/>
              <a:t>E.g. for indicators: SBSTTA will discuss scientific validity then SBI will discuss how they will be implemented</a:t>
            </a:r>
          </a:p>
          <a:p>
            <a:pPr lvl="2"/>
            <a:endParaRPr lang="en-US" altLang="en-US"/>
          </a:p>
          <a:p>
            <a:pPr lvl="1"/>
            <a:r>
              <a:rPr lang="en-US" altLang="en-US" sz="2400" b="1"/>
              <a:t>Exclusive roles</a:t>
            </a:r>
          </a:p>
          <a:p>
            <a:pPr lvl="2"/>
            <a:r>
              <a:rPr lang="en-US" altLang="en-US"/>
              <a:t>OEWG: Negotiation of Goals and Targets </a:t>
            </a:r>
          </a:p>
          <a:p>
            <a:pPr lvl="2">
              <a:buFontTx/>
              <a:buChar char="-"/>
            </a:pPr>
            <a:endParaRPr lang="en-US" altLang="en-US"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443C9-EADC-4B53-9A03-7A3D67AB8E17}"/>
              </a:ext>
            </a:extLst>
          </p:cNvPr>
          <p:cNvSpPr>
            <a:spLocks noGrp="1"/>
          </p:cNvSpPr>
          <p:nvPr>
            <p:ph type="title"/>
          </p:nvPr>
        </p:nvSpPr>
        <p:spPr/>
        <p:txBody>
          <a:bodyPr/>
          <a:lstStyle/>
          <a:p>
            <a:pPr>
              <a:defRPr/>
            </a:pPr>
            <a:r>
              <a:rPr lang="fr-CA" sz="2400" dirty="0">
                <a:solidFill>
                  <a:schemeClr val="accent3">
                    <a:lumMod val="20000"/>
                    <a:lumOff val="80000"/>
                  </a:schemeClr>
                </a:solidFill>
              </a:rPr>
              <a:t>1</a:t>
            </a:r>
            <a:r>
              <a:rPr lang="en-US" sz="2400" dirty="0">
                <a:solidFill>
                  <a:schemeClr val="accent3">
                    <a:lumMod val="20000"/>
                    <a:lumOff val="80000"/>
                  </a:schemeClr>
                </a:solidFill>
              </a:rPr>
              <a:t>. Process</a:t>
            </a:r>
            <a:br>
              <a:rPr lang="en-US" dirty="0"/>
            </a:br>
            <a:r>
              <a:rPr lang="en-US" sz="4000" dirty="0"/>
              <a:t>Key Recommendations from WG2020-2 </a:t>
            </a:r>
          </a:p>
        </p:txBody>
      </p:sp>
      <p:sp>
        <p:nvSpPr>
          <p:cNvPr id="9219" name="Content Placeholder 2">
            <a:extLst>
              <a:ext uri="{FF2B5EF4-FFF2-40B4-BE49-F238E27FC236}">
                <a16:creationId xmlns:a16="http://schemas.microsoft.com/office/drawing/2014/main" id="{60796EB3-C7A4-44E4-A3BB-3D29E7B24F35}"/>
              </a:ext>
            </a:extLst>
          </p:cNvPr>
          <p:cNvSpPr>
            <a:spLocks noGrp="1"/>
          </p:cNvSpPr>
          <p:nvPr>
            <p:ph idx="1"/>
          </p:nvPr>
        </p:nvSpPr>
        <p:spPr>
          <a:xfrm>
            <a:off x="381000" y="1455738"/>
            <a:ext cx="8610600" cy="5029200"/>
          </a:xfrm>
        </p:spPr>
        <p:txBody>
          <a:bodyPr/>
          <a:lstStyle/>
          <a:p>
            <a:pPr marL="514350" indent="-514350">
              <a:buFont typeface="Calibri" panose="020F0502020204030204" pitchFamily="34" charset="0"/>
              <a:buAutoNum type="arabicPeriod"/>
            </a:pPr>
            <a:r>
              <a:rPr lang="en-US" altLang="en-US" sz="2400"/>
              <a:t>Co-Chairs to Prepare updated draft of the GBF based on Rome discussion: </a:t>
            </a:r>
            <a:r>
              <a:rPr lang="en-US" altLang="en-US" sz="2400" i="1"/>
              <a:t>Posted September 1 - presented today</a:t>
            </a:r>
          </a:p>
          <a:p>
            <a:pPr marL="514350" indent="-514350">
              <a:buFont typeface="Calibri" panose="020F0502020204030204" pitchFamily="34" charset="0"/>
              <a:buAutoNum type="arabicPeriod"/>
            </a:pPr>
            <a:r>
              <a:rPr lang="en-US" altLang="en-US" sz="2400"/>
              <a:t>SBSTTA to provide </a:t>
            </a:r>
            <a:r>
              <a:rPr lang="en-CA" altLang="en-US" sz="2400"/>
              <a:t>scientific and technical advice as per the mandates from COP, WG2020-1 and WG2020-2 (including, </a:t>
            </a:r>
            <a:r>
              <a:rPr lang="en-US" altLang="en-US" sz="2400"/>
              <a:t>scientific advice – numerical values, indicators, baselines)</a:t>
            </a:r>
          </a:p>
          <a:p>
            <a:pPr marL="514350" indent="-514350">
              <a:buFont typeface="Calibri" panose="020F0502020204030204" pitchFamily="34" charset="0"/>
              <a:buAutoNum type="arabicPeriod"/>
            </a:pPr>
            <a:r>
              <a:rPr lang="en-US" altLang="en-US" sz="2400"/>
              <a:t>SBI to provide advice on implementation – resource mobilization, capacity development, enabling conditions, knowledge management, outreach and awareness, responsibility and transparency</a:t>
            </a:r>
          </a:p>
          <a:p>
            <a:pPr marL="514350" indent="-514350">
              <a:buFont typeface="Calibri" panose="020F0502020204030204" pitchFamily="34" charset="0"/>
              <a:buAutoNum type="arabicPeriod"/>
            </a:pPr>
            <a:r>
              <a:rPr lang="en-US" altLang="en-US" sz="2400"/>
              <a:t>Co-Chairs to prepare draft 1.0 in advance of WG2020-3</a:t>
            </a:r>
          </a:p>
        </p:txBody>
      </p:sp>
      <p:sp>
        <p:nvSpPr>
          <p:cNvPr id="9220" name="Slide Number Placeholder 3">
            <a:extLst>
              <a:ext uri="{FF2B5EF4-FFF2-40B4-BE49-F238E27FC236}">
                <a16:creationId xmlns:a16="http://schemas.microsoft.com/office/drawing/2014/main" id="{76BDBEE5-FAE5-4AC9-95F7-ECA39569387E}"/>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9252BE8A-BD08-4367-8F3D-50363777A57D}" type="slidenum">
              <a:rPr lang="en-US" altLang="en-US" sz="2400">
                <a:latin typeface="Arial Narrow" panose="020B0606020202030204" pitchFamily="34" charset="0"/>
              </a:rPr>
              <a:pPr>
                <a:spcBef>
                  <a:spcPct val="0"/>
                </a:spcBef>
                <a:buFontTx/>
                <a:buNone/>
              </a:pPr>
              <a:t>4</a:t>
            </a:fld>
            <a:endParaRPr lang="en-US" altLang="en-US" sz="2400">
              <a:latin typeface="Arial Narrow" panose="020B0606020202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9845BE54-863E-49E3-96CF-DA1B2F677EEF}"/>
              </a:ext>
            </a:extLst>
          </p:cNvPr>
          <p:cNvSpPr/>
          <p:nvPr/>
        </p:nvSpPr>
        <p:spPr>
          <a:xfrm>
            <a:off x="838201" y="5715000"/>
            <a:ext cx="7519447" cy="609602"/>
          </a:xfrm>
          <a:prstGeom prst="round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CA"/>
          </a:p>
        </p:txBody>
      </p:sp>
      <p:sp>
        <p:nvSpPr>
          <p:cNvPr id="16389" name="Title 1">
            <a:extLst>
              <a:ext uri="{FF2B5EF4-FFF2-40B4-BE49-F238E27FC236}">
                <a16:creationId xmlns:a16="http://schemas.microsoft.com/office/drawing/2014/main" id="{9E97866F-19C3-41A1-A996-F5CCAD7284E7}"/>
              </a:ext>
            </a:extLst>
          </p:cNvPr>
          <p:cNvSpPr>
            <a:spLocks noGrp="1"/>
          </p:cNvSpPr>
          <p:nvPr>
            <p:ph type="title"/>
          </p:nvPr>
        </p:nvSpPr>
        <p:spPr>
          <a:xfrm>
            <a:off x="533400" y="320675"/>
            <a:ext cx="7543800" cy="792163"/>
          </a:xfrm>
        </p:spPr>
        <p:txBody>
          <a:bodyPr/>
          <a:lstStyle/>
          <a:p>
            <a:pPr>
              <a:defRPr/>
            </a:pPr>
            <a:r>
              <a:rPr lang="en-US" altLang="en-US" sz="2400" dirty="0">
                <a:solidFill>
                  <a:schemeClr val="accent3">
                    <a:lumMod val="20000"/>
                    <a:lumOff val="80000"/>
                  </a:schemeClr>
                </a:solidFill>
                <a:latin typeface="Calibri" panose="020F0502020204030204" pitchFamily="34" charset="0"/>
              </a:rPr>
              <a:t>1. Process</a:t>
            </a:r>
            <a:br>
              <a:rPr lang="en-US" altLang="en-US" sz="2400" dirty="0">
                <a:solidFill>
                  <a:schemeClr val="accent3">
                    <a:lumMod val="20000"/>
                    <a:lumOff val="80000"/>
                  </a:schemeClr>
                </a:solidFill>
                <a:latin typeface="Calibri" panose="020F0502020204030204" pitchFamily="34" charset="0"/>
              </a:rPr>
            </a:br>
            <a:r>
              <a:rPr lang="en-US" altLang="en-US" dirty="0">
                <a:latin typeface="+mj-lt"/>
              </a:rPr>
              <a:t>Draft 1.0</a:t>
            </a:r>
            <a:endParaRPr lang="en-US" altLang="en-US" dirty="0">
              <a:solidFill>
                <a:schemeClr val="accent3">
                  <a:lumMod val="20000"/>
                  <a:lumOff val="80000"/>
                </a:schemeClr>
              </a:solidFill>
              <a:latin typeface="+mj-lt"/>
            </a:endParaRPr>
          </a:p>
        </p:txBody>
      </p:sp>
      <p:sp>
        <p:nvSpPr>
          <p:cNvPr id="10246" name="Content Placeholder 2">
            <a:extLst>
              <a:ext uri="{FF2B5EF4-FFF2-40B4-BE49-F238E27FC236}">
                <a16:creationId xmlns:a16="http://schemas.microsoft.com/office/drawing/2014/main" id="{6652E564-65D7-4779-ACA2-CAE1B0AEF446}"/>
              </a:ext>
            </a:extLst>
          </p:cNvPr>
          <p:cNvSpPr>
            <a:spLocks noGrp="1"/>
          </p:cNvSpPr>
          <p:nvPr>
            <p:ph idx="1"/>
          </p:nvPr>
        </p:nvSpPr>
        <p:spPr>
          <a:xfrm>
            <a:off x="381000" y="1371600"/>
            <a:ext cx="8382000" cy="3871913"/>
          </a:xfrm>
        </p:spPr>
        <p:txBody>
          <a:bodyPr/>
          <a:lstStyle/>
          <a:p>
            <a:r>
              <a:rPr lang="en-US" altLang="en-US"/>
              <a:t>Will reflect</a:t>
            </a:r>
          </a:p>
          <a:p>
            <a:pPr lvl="1"/>
            <a:r>
              <a:rPr lang="en-US" altLang="en-US"/>
              <a:t>WG2020-1 and WG2020-2</a:t>
            </a:r>
          </a:p>
          <a:p>
            <a:pPr lvl="1"/>
            <a:r>
              <a:rPr lang="fr-CA" altLang="en-US"/>
              <a:t>WG8j, SBSTTA-23, SBSTTA-24 and SBI-3</a:t>
            </a:r>
          </a:p>
          <a:p>
            <a:pPr lvl="1"/>
            <a:r>
              <a:rPr lang="en-US" altLang="en-US"/>
              <a:t>Written Submissions up to Feb 24, 2020</a:t>
            </a:r>
          </a:p>
          <a:p>
            <a:pPr lvl="1"/>
            <a:r>
              <a:rPr lang="en-US" altLang="en-US"/>
              <a:t>Thematic consultations and other Post-2020 meetings</a:t>
            </a:r>
          </a:p>
        </p:txBody>
      </p:sp>
      <p:sp>
        <p:nvSpPr>
          <p:cNvPr id="10247" name="Slide Number Placeholder 3">
            <a:extLst>
              <a:ext uri="{FF2B5EF4-FFF2-40B4-BE49-F238E27FC236}">
                <a16:creationId xmlns:a16="http://schemas.microsoft.com/office/drawing/2014/main" id="{00318FFF-3521-4871-B3A9-901CEE76B84D}"/>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854D2CA1-1972-49AF-A406-583DC4D5507F}" type="slidenum">
              <a:rPr lang="en-US" altLang="en-US" sz="2400">
                <a:latin typeface="Arial Narrow" panose="020B0606020202030204" pitchFamily="34" charset="0"/>
              </a:rPr>
              <a:pPr>
                <a:spcBef>
                  <a:spcPct val="0"/>
                </a:spcBef>
                <a:buFontTx/>
                <a:buNone/>
              </a:pPr>
              <a:t>5</a:t>
            </a:fld>
            <a:endParaRPr lang="en-US" altLang="en-US" sz="2400">
              <a:latin typeface="Arial Narrow" panose="020B0606020202030204" pitchFamily="34" charset="0"/>
            </a:endParaRPr>
          </a:p>
        </p:txBody>
      </p:sp>
      <p:sp>
        <p:nvSpPr>
          <p:cNvPr id="10248" name="TextBox 1">
            <a:extLst>
              <a:ext uri="{FF2B5EF4-FFF2-40B4-BE49-F238E27FC236}">
                <a16:creationId xmlns:a16="http://schemas.microsoft.com/office/drawing/2014/main" id="{B07424E8-3412-4C3B-9BFB-D573AD22A62E}"/>
              </a:ext>
            </a:extLst>
          </p:cNvPr>
          <p:cNvSpPr txBox="1">
            <a:spLocks noChangeArrowheads="1"/>
          </p:cNvSpPr>
          <p:nvPr/>
        </p:nvSpPr>
        <p:spPr bwMode="auto">
          <a:xfrm>
            <a:off x="838200" y="5761038"/>
            <a:ext cx="7543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2800">
                <a:latin typeface="Arial" panose="020B0604020202020204" pitchFamily="34" charset="0"/>
              </a:rPr>
              <a:t>Will be the basis for negotiations at WG2020-3</a:t>
            </a:r>
            <a:endParaRPr lang="en-CA" altLang="en-US" sz="280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D28FC570-CF08-4D6F-8F01-D25C1B3B8731}"/>
              </a:ext>
            </a:extLst>
          </p:cNvPr>
          <p:cNvSpPr>
            <a:spLocks noGrp="1"/>
          </p:cNvSpPr>
          <p:nvPr>
            <p:ph type="title"/>
          </p:nvPr>
        </p:nvSpPr>
        <p:spPr>
          <a:xfrm>
            <a:off x="457200" y="234950"/>
            <a:ext cx="8229600" cy="792163"/>
          </a:xfrm>
        </p:spPr>
        <p:txBody>
          <a:bodyPr/>
          <a:lstStyle/>
          <a:p>
            <a:pPr>
              <a:defRPr/>
            </a:pPr>
            <a:r>
              <a:rPr lang="en-US" altLang="en-US" sz="2800" dirty="0">
                <a:solidFill>
                  <a:schemeClr val="accent3">
                    <a:lumMod val="20000"/>
                    <a:lumOff val="80000"/>
                  </a:schemeClr>
                </a:solidFill>
                <a:latin typeface="Calibri" panose="020F0502020204030204" pitchFamily="34" charset="0"/>
              </a:rPr>
              <a:t>1. Process</a:t>
            </a:r>
            <a:br>
              <a:rPr lang="en-US" altLang="en-US" dirty="0">
                <a:solidFill>
                  <a:schemeClr val="accent3">
                    <a:lumMod val="20000"/>
                    <a:lumOff val="80000"/>
                  </a:schemeClr>
                </a:solidFill>
                <a:latin typeface="Calibri" panose="020F0502020204030204" pitchFamily="34" charset="0"/>
              </a:rPr>
            </a:br>
            <a:r>
              <a:rPr lang="en-US" altLang="en-US" dirty="0"/>
              <a:t>How Will Your Work be Included</a:t>
            </a:r>
          </a:p>
        </p:txBody>
      </p:sp>
      <p:sp>
        <p:nvSpPr>
          <p:cNvPr id="11267" name="Slide Number Placeholder 3">
            <a:extLst>
              <a:ext uri="{FF2B5EF4-FFF2-40B4-BE49-F238E27FC236}">
                <a16:creationId xmlns:a16="http://schemas.microsoft.com/office/drawing/2014/main" id="{B1A150CE-D55F-49A1-A9F8-16F09DF03485}"/>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0CC98340-712B-4439-B85A-4A8283EDF100}" type="slidenum">
              <a:rPr lang="en-US" altLang="en-US" sz="2400">
                <a:latin typeface="Arial Narrow" panose="020B0606020202030204" pitchFamily="34" charset="0"/>
              </a:rPr>
              <a:pPr>
                <a:spcBef>
                  <a:spcPct val="0"/>
                </a:spcBef>
                <a:buFontTx/>
                <a:buNone/>
              </a:pPr>
              <a:t>6</a:t>
            </a:fld>
            <a:endParaRPr lang="en-US" altLang="en-US" sz="2400">
              <a:latin typeface="Arial Narrow" panose="020B0606020202030204" pitchFamily="34" charset="0"/>
            </a:endParaRPr>
          </a:p>
        </p:txBody>
      </p:sp>
      <p:sp>
        <p:nvSpPr>
          <p:cNvPr id="5" name="TextBox 4">
            <a:extLst>
              <a:ext uri="{FF2B5EF4-FFF2-40B4-BE49-F238E27FC236}">
                <a16:creationId xmlns:a16="http://schemas.microsoft.com/office/drawing/2014/main" id="{BDD8306F-3844-48C9-A63D-DB23487306F3}"/>
              </a:ext>
            </a:extLst>
          </p:cNvPr>
          <p:cNvSpPr txBox="1"/>
          <p:nvPr/>
        </p:nvSpPr>
        <p:spPr>
          <a:xfrm>
            <a:off x="457200" y="2566285"/>
            <a:ext cx="2608811" cy="338554"/>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p>
            <a:pPr>
              <a:defRPr/>
            </a:pPr>
            <a:r>
              <a:rPr lang="en-US" sz="1600" dirty="0"/>
              <a:t>Goals &amp; Targets</a:t>
            </a:r>
          </a:p>
        </p:txBody>
      </p:sp>
      <p:sp>
        <p:nvSpPr>
          <p:cNvPr id="6" name="TextBox 5">
            <a:extLst>
              <a:ext uri="{FF2B5EF4-FFF2-40B4-BE49-F238E27FC236}">
                <a16:creationId xmlns:a16="http://schemas.microsoft.com/office/drawing/2014/main" id="{AD126F80-18FF-48AC-B3E2-5B6F4A96F672}"/>
              </a:ext>
            </a:extLst>
          </p:cNvPr>
          <p:cNvSpPr txBox="1"/>
          <p:nvPr/>
        </p:nvSpPr>
        <p:spPr>
          <a:xfrm>
            <a:off x="3281432" y="2532965"/>
            <a:ext cx="862287"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pPr>
              <a:defRPr/>
            </a:pPr>
            <a:r>
              <a:rPr lang="en-US" dirty="0"/>
              <a:t>SBSTTA</a:t>
            </a:r>
          </a:p>
        </p:txBody>
      </p:sp>
      <p:cxnSp>
        <p:nvCxnSpPr>
          <p:cNvPr id="8" name="Straight Arrow Connector 7">
            <a:extLst>
              <a:ext uri="{FF2B5EF4-FFF2-40B4-BE49-F238E27FC236}">
                <a16:creationId xmlns:a16="http://schemas.microsoft.com/office/drawing/2014/main" id="{94E78A5E-16FD-4D2F-AFBF-8D0EE23941A2}"/>
              </a:ext>
            </a:extLst>
          </p:cNvPr>
          <p:cNvCxnSpPr/>
          <p:nvPr/>
        </p:nvCxnSpPr>
        <p:spPr>
          <a:xfrm>
            <a:off x="3082925" y="2717800"/>
            <a:ext cx="198438"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753AD830-7B9B-4C3F-982F-D2435C330A62}"/>
              </a:ext>
            </a:extLst>
          </p:cNvPr>
          <p:cNvSpPr txBox="1"/>
          <p:nvPr/>
        </p:nvSpPr>
        <p:spPr>
          <a:xfrm>
            <a:off x="3289717" y="5062238"/>
            <a:ext cx="838721" cy="369332"/>
          </a:xfrm>
          <a:prstGeom prst="rect">
            <a:avLst/>
          </a:prstGeom>
        </p:spPr>
        <p:style>
          <a:lnRef idx="0">
            <a:schemeClr val="accent4"/>
          </a:lnRef>
          <a:fillRef idx="3">
            <a:schemeClr val="accent4"/>
          </a:fillRef>
          <a:effectRef idx="3">
            <a:schemeClr val="accent4"/>
          </a:effectRef>
          <a:fontRef idx="minor">
            <a:schemeClr val="lt1"/>
          </a:fontRef>
        </p:style>
        <p:txBody>
          <a:bodyPr>
            <a:spAutoFit/>
          </a:bodyPr>
          <a:lstStyle/>
          <a:p>
            <a:pPr>
              <a:defRPr/>
            </a:pPr>
            <a:r>
              <a:rPr lang="en-US" dirty="0"/>
              <a:t>SBI</a:t>
            </a:r>
          </a:p>
        </p:txBody>
      </p:sp>
      <p:cxnSp>
        <p:nvCxnSpPr>
          <p:cNvPr id="11" name="Straight Arrow Connector 10">
            <a:extLst>
              <a:ext uri="{FF2B5EF4-FFF2-40B4-BE49-F238E27FC236}">
                <a16:creationId xmlns:a16="http://schemas.microsoft.com/office/drawing/2014/main" id="{07A947B5-3D2A-4BC1-9063-3C2489C044D7}"/>
              </a:ext>
            </a:extLst>
          </p:cNvPr>
          <p:cNvCxnSpPr/>
          <p:nvPr/>
        </p:nvCxnSpPr>
        <p:spPr>
          <a:xfrm>
            <a:off x="2670175" y="5248275"/>
            <a:ext cx="619125"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14" name="TextBox 13">
            <a:extLst>
              <a:ext uri="{FF2B5EF4-FFF2-40B4-BE49-F238E27FC236}">
                <a16:creationId xmlns:a16="http://schemas.microsoft.com/office/drawing/2014/main" id="{8841C807-E95D-4F54-BD4A-06DCCA247BAA}"/>
              </a:ext>
            </a:extLst>
          </p:cNvPr>
          <p:cNvSpPr txBox="1"/>
          <p:nvPr/>
        </p:nvSpPr>
        <p:spPr>
          <a:xfrm>
            <a:off x="7345004" y="3969637"/>
            <a:ext cx="797719" cy="369332"/>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bodyPr>
          <a:lstStyle/>
          <a:p>
            <a:pPr>
              <a:defRPr/>
            </a:pPr>
            <a:r>
              <a:rPr lang="en-US" dirty="0"/>
              <a:t>OEWG</a:t>
            </a:r>
          </a:p>
        </p:txBody>
      </p:sp>
      <p:sp>
        <p:nvSpPr>
          <p:cNvPr id="15" name="TextBox 14">
            <a:extLst>
              <a:ext uri="{FF2B5EF4-FFF2-40B4-BE49-F238E27FC236}">
                <a16:creationId xmlns:a16="http://schemas.microsoft.com/office/drawing/2014/main" id="{7FDA8AD6-7188-4CC8-AD2C-C61BA62FD3A3}"/>
              </a:ext>
            </a:extLst>
          </p:cNvPr>
          <p:cNvSpPr txBox="1"/>
          <p:nvPr/>
        </p:nvSpPr>
        <p:spPr>
          <a:xfrm>
            <a:off x="8503971" y="3969637"/>
            <a:ext cx="548548" cy="369332"/>
          </a:xfrm>
          <a:prstGeom prst="rect">
            <a:avLst/>
          </a:prstGeom>
        </p:spPr>
        <p:style>
          <a:lnRef idx="0">
            <a:schemeClr val="accent4"/>
          </a:lnRef>
          <a:fillRef idx="3">
            <a:schemeClr val="accent4"/>
          </a:fillRef>
          <a:effectRef idx="3">
            <a:schemeClr val="accent4"/>
          </a:effectRef>
          <a:fontRef idx="minor">
            <a:schemeClr val="lt1"/>
          </a:fontRef>
        </p:style>
        <p:txBody>
          <a:bodyPr>
            <a:spAutoFit/>
          </a:bodyPr>
          <a:lstStyle/>
          <a:p>
            <a:pPr>
              <a:defRPr/>
            </a:pPr>
            <a:r>
              <a:rPr lang="en-US" dirty="0"/>
              <a:t>CoP</a:t>
            </a:r>
          </a:p>
        </p:txBody>
      </p:sp>
      <p:cxnSp>
        <p:nvCxnSpPr>
          <p:cNvPr id="19" name="Elbow Connector 18">
            <a:extLst>
              <a:ext uri="{FF2B5EF4-FFF2-40B4-BE49-F238E27FC236}">
                <a16:creationId xmlns:a16="http://schemas.microsoft.com/office/drawing/2014/main" id="{DE6C0FAE-B9A9-4E8B-8F4A-49F3B10CFEF3}"/>
              </a:ext>
            </a:extLst>
          </p:cNvPr>
          <p:cNvCxnSpPr>
            <a:endCxn id="0" idx="1"/>
          </p:cNvCxnSpPr>
          <p:nvPr/>
        </p:nvCxnSpPr>
        <p:spPr>
          <a:xfrm>
            <a:off x="4143375" y="2717800"/>
            <a:ext cx="3201988" cy="1436688"/>
          </a:xfrm>
          <a:prstGeom prst="bentConnector3">
            <a:avLst>
              <a:gd name="adj1" fmla="val 8601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22" name="Elbow Connector 21">
            <a:extLst>
              <a:ext uri="{FF2B5EF4-FFF2-40B4-BE49-F238E27FC236}">
                <a16:creationId xmlns:a16="http://schemas.microsoft.com/office/drawing/2014/main" id="{47CD1D4E-FB24-40E2-B182-725C45028A11}"/>
              </a:ext>
            </a:extLst>
          </p:cNvPr>
          <p:cNvCxnSpPr/>
          <p:nvPr/>
        </p:nvCxnSpPr>
        <p:spPr>
          <a:xfrm flipV="1">
            <a:off x="4127500" y="4168775"/>
            <a:ext cx="3187700" cy="903288"/>
          </a:xfrm>
          <a:prstGeom prst="bentConnector3">
            <a:avLst>
              <a:gd name="adj1" fmla="val 8711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28" name="Elbow Connector 27">
            <a:extLst>
              <a:ext uri="{FF2B5EF4-FFF2-40B4-BE49-F238E27FC236}">
                <a16:creationId xmlns:a16="http://schemas.microsoft.com/office/drawing/2014/main" id="{33E003AE-EB77-4053-A2E2-767897A420A4}"/>
              </a:ext>
            </a:extLst>
          </p:cNvPr>
          <p:cNvCxnSpPr>
            <a:endCxn id="0" idx="1"/>
          </p:cNvCxnSpPr>
          <p:nvPr/>
        </p:nvCxnSpPr>
        <p:spPr>
          <a:xfrm flipV="1">
            <a:off x="4127500" y="4159250"/>
            <a:ext cx="4376738" cy="1236663"/>
          </a:xfrm>
          <a:prstGeom prst="bentConnector3">
            <a:avLst>
              <a:gd name="adj1" fmla="val 95200"/>
            </a:avLst>
          </a:prstGeom>
          <a:ln>
            <a:tailEnd type="triangle"/>
          </a:ln>
        </p:spPr>
        <p:style>
          <a:lnRef idx="3">
            <a:schemeClr val="accent4"/>
          </a:lnRef>
          <a:fillRef idx="0">
            <a:schemeClr val="accent4"/>
          </a:fillRef>
          <a:effectRef idx="2">
            <a:schemeClr val="accent4"/>
          </a:effectRef>
          <a:fontRef idx="minor">
            <a:schemeClr val="tx1"/>
          </a:fontRef>
        </p:style>
      </p:cxnSp>
      <p:sp>
        <p:nvSpPr>
          <p:cNvPr id="31" name="TextBox 30">
            <a:extLst>
              <a:ext uri="{FF2B5EF4-FFF2-40B4-BE49-F238E27FC236}">
                <a16:creationId xmlns:a16="http://schemas.microsoft.com/office/drawing/2014/main" id="{12A74FF6-C5CE-4F76-9C3C-AF451281BBEA}"/>
              </a:ext>
            </a:extLst>
          </p:cNvPr>
          <p:cNvSpPr txBox="1"/>
          <p:nvPr/>
        </p:nvSpPr>
        <p:spPr>
          <a:xfrm>
            <a:off x="4348967" y="5290576"/>
            <a:ext cx="2412800" cy="338554"/>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p>
            <a:pPr>
              <a:defRPr/>
            </a:pPr>
            <a:r>
              <a:rPr lang="en-US" sz="1600" dirty="0"/>
              <a:t>CoP decision with details</a:t>
            </a:r>
          </a:p>
        </p:txBody>
      </p:sp>
      <p:sp>
        <p:nvSpPr>
          <p:cNvPr id="12" name="TextBox 11">
            <a:extLst>
              <a:ext uri="{FF2B5EF4-FFF2-40B4-BE49-F238E27FC236}">
                <a16:creationId xmlns:a16="http://schemas.microsoft.com/office/drawing/2014/main" id="{5F3638AA-4CC8-4CE1-8826-4E9405DEDA91}"/>
              </a:ext>
            </a:extLst>
          </p:cNvPr>
          <p:cNvSpPr txBox="1"/>
          <p:nvPr/>
        </p:nvSpPr>
        <p:spPr>
          <a:xfrm>
            <a:off x="4364248" y="2209800"/>
            <a:ext cx="2399664" cy="1323439"/>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p>
            <a:pPr>
              <a:defRPr/>
            </a:pPr>
            <a:r>
              <a:rPr lang="en-US" sz="1600" dirty="0"/>
              <a:t>Advice on </a:t>
            </a:r>
          </a:p>
          <a:p>
            <a:pPr marL="228600" indent="-228600">
              <a:buFont typeface="+mj-lt"/>
              <a:buAutoNum type="arabicPeriod"/>
              <a:defRPr/>
            </a:pPr>
            <a:r>
              <a:rPr lang="en-US" sz="1600" dirty="0"/>
              <a:t>Numerical values</a:t>
            </a:r>
          </a:p>
          <a:p>
            <a:pPr marL="228600" indent="-228600">
              <a:buFont typeface="+mj-lt"/>
              <a:buAutoNum type="arabicPeriod"/>
              <a:defRPr/>
            </a:pPr>
            <a:r>
              <a:rPr lang="en-US" sz="1600" dirty="0"/>
              <a:t>Indicators (headline)</a:t>
            </a:r>
          </a:p>
          <a:p>
            <a:pPr marL="228600" indent="-228600">
              <a:buFont typeface="+mj-lt"/>
              <a:buAutoNum type="arabicPeriod"/>
              <a:defRPr/>
            </a:pPr>
            <a:r>
              <a:rPr lang="en-US" sz="1600" dirty="0"/>
              <a:t>Availability of baseline information</a:t>
            </a:r>
          </a:p>
        </p:txBody>
      </p:sp>
      <p:sp>
        <p:nvSpPr>
          <p:cNvPr id="13" name="TextBox 12">
            <a:extLst>
              <a:ext uri="{FF2B5EF4-FFF2-40B4-BE49-F238E27FC236}">
                <a16:creationId xmlns:a16="http://schemas.microsoft.com/office/drawing/2014/main" id="{324C0A90-E9E3-4DC9-BC64-55CED8F57D56}"/>
              </a:ext>
            </a:extLst>
          </p:cNvPr>
          <p:cNvSpPr txBox="1"/>
          <p:nvPr/>
        </p:nvSpPr>
        <p:spPr>
          <a:xfrm>
            <a:off x="4348967" y="4572000"/>
            <a:ext cx="2412800" cy="584775"/>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p>
            <a:pPr>
              <a:defRPr/>
            </a:pPr>
            <a:r>
              <a:rPr lang="en-US" sz="1600" dirty="0"/>
              <a:t>Advice on GBF language (principles)</a:t>
            </a:r>
          </a:p>
        </p:txBody>
      </p:sp>
      <p:sp>
        <p:nvSpPr>
          <p:cNvPr id="32" name="TextBox 31">
            <a:extLst>
              <a:ext uri="{FF2B5EF4-FFF2-40B4-BE49-F238E27FC236}">
                <a16:creationId xmlns:a16="http://schemas.microsoft.com/office/drawing/2014/main" id="{2F316C55-884A-4409-A265-612D1BF69D0D}"/>
              </a:ext>
            </a:extLst>
          </p:cNvPr>
          <p:cNvSpPr txBox="1"/>
          <p:nvPr/>
        </p:nvSpPr>
        <p:spPr>
          <a:xfrm>
            <a:off x="452443" y="4648200"/>
            <a:ext cx="2671757" cy="2062103"/>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wrap="none">
            <a:spAutoFit/>
          </a:bodyPr>
          <a:lstStyle/>
          <a:p>
            <a:pPr>
              <a:defRPr/>
            </a:pPr>
            <a:r>
              <a:rPr lang="en-US" sz="1600" dirty="0"/>
              <a:t>Implementation Support</a:t>
            </a:r>
          </a:p>
          <a:p>
            <a:pPr lvl="1">
              <a:defRPr/>
            </a:pPr>
            <a:r>
              <a:rPr lang="en-US" sz="1600" dirty="0"/>
              <a:t>Resource Mobilization</a:t>
            </a:r>
          </a:p>
          <a:p>
            <a:pPr lvl="1">
              <a:defRPr/>
            </a:pPr>
            <a:r>
              <a:rPr lang="en-US" sz="1600" dirty="0"/>
              <a:t>Capacity development</a:t>
            </a:r>
          </a:p>
          <a:p>
            <a:pPr lvl="1">
              <a:defRPr/>
            </a:pPr>
            <a:r>
              <a:rPr lang="en-US" sz="1600" dirty="0"/>
              <a:t>Knowledge</a:t>
            </a:r>
          </a:p>
          <a:p>
            <a:pPr lvl="1">
              <a:defRPr/>
            </a:pPr>
            <a:r>
              <a:rPr lang="en-US" sz="1600" dirty="0"/>
              <a:t>…</a:t>
            </a:r>
          </a:p>
          <a:p>
            <a:pPr>
              <a:defRPr/>
            </a:pPr>
            <a:r>
              <a:rPr lang="en-US" sz="1600" dirty="0"/>
              <a:t>Enabling Conditions</a:t>
            </a:r>
          </a:p>
          <a:p>
            <a:pPr>
              <a:defRPr/>
            </a:pPr>
            <a:r>
              <a:rPr lang="en-US" sz="1600" dirty="0"/>
              <a:t>Responsibility &amp; Transparency</a:t>
            </a:r>
          </a:p>
          <a:p>
            <a:pPr>
              <a:defRPr/>
            </a:pPr>
            <a:r>
              <a:rPr lang="en-US" sz="1600" dirty="0"/>
              <a:t>Outreach and Awareness</a:t>
            </a:r>
          </a:p>
        </p:txBody>
      </p:sp>
      <p:cxnSp>
        <p:nvCxnSpPr>
          <p:cNvPr id="39" name="Straight Arrow Connector 38">
            <a:extLst>
              <a:ext uri="{FF2B5EF4-FFF2-40B4-BE49-F238E27FC236}">
                <a16:creationId xmlns:a16="http://schemas.microsoft.com/office/drawing/2014/main" id="{CB8E63DB-E3FD-425B-B00E-D9D29502C03E}"/>
              </a:ext>
            </a:extLst>
          </p:cNvPr>
          <p:cNvCxnSpPr/>
          <p:nvPr/>
        </p:nvCxnSpPr>
        <p:spPr>
          <a:xfrm>
            <a:off x="8131175" y="4154488"/>
            <a:ext cx="373063"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46" name="TextBox 45">
            <a:extLst>
              <a:ext uri="{FF2B5EF4-FFF2-40B4-BE49-F238E27FC236}">
                <a16:creationId xmlns:a16="http://schemas.microsoft.com/office/drawing/2014/main" id="{2EDC6D49-D4FC-4B4B-B4FF-645D65ACEB98}"/>
              </a:ext>
            </a:extLst>
          </p:cNvPr>
          <p:cNvSpPr txBox="1"/>
          <p:nvPr/>
        </p:nvSpPr>
        <p:spPr>
          <a:xfrm>
            <a:off x="457201" y="1905000"/>
            <a:ext cx="457200" cy="338554"/>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p>
            <a:pPr>
              <a:defRPr/>
            </a:pPr>
            <a:r>
              <a:rPr lang="en-US" sz="1600" dirty="0"/>
              <a:t>DSI</a:t>
            </a:r>
          </a:p>
        </p:txBody>
      </p:sp>
      <p:cxnSp>
        <p:nvCxnSpPr>
          <p:cNvPr id="47" name="Elbow Connector 46">
            <a:extLst>
              <a:ext uri="{FF2B5EF4-FFF2-40B4-BE49-F238E27FC236}">
                <a16:creationId xmlns:a16="http://schemas.microsoft.com/office/drawing/2014/main" id="{7C8C7F53-511F-4CE5-A231-30D31AB04670}"/>
              </a:ext>
            </a:extLst>
          </p:cNvPr>
          <p:cNvCxnSpPr>
            <a:stCxn id="0" idx="3"/>
            <a:endCxn id="0" idx="1"/>
          </p:cNvCxnSpPr>
          <p:nvPr/>
        </p:nvCxnSpPr>
        <p:spPr>
          <a:xfrm>
            <a:off x="914400" y="2044700"/>
            <a:ext cx="6430963" cy="2109788"/>
          </a:xfrm>
          <a:prstGeom prst="bentConnector3">
            <a:avLst>
              <a:gd name="adj1" fmla="val 92967"/>
            </a:avLst>
          </a:prstGeom>
          <a:ln>
            <a:tailEnd type="triangle"/>
          </a:ln>
        </p:spPr>
        <p:style>
          <a:lnRef idx="3">
            <a:schemeClr val="accent4"/>
          </a:lnRef>
          <a:fillRef idx="0">
            <a:schemeClr val="accent4"/>
          </a:fillRef>
          <a:effectRef idx="2">
            <a:schemeClr val="accent4"/>
          </a:effectRef>
          <a:fontRef idx="minor">
            <a:schemeClr val="tx1"/>
          </a:fontRef>
        </p:style>
      </p:cxnSp>
      <p:sp>
        <p:nvSpPr>
          <p:cNvPr id="64" name="TextBox 63">
            <a:extLst>
              <a:ext uri="{FF2B5EF4-FFF2-40B4-BE49-F238E27FC236}">
                <a16:creationId xmlns:a16="http://schemas.microsoft.com/office/drawing/2014/main" id="{3B0C804C-D625-424A-B1C7-04A5F6FF7787}"/>
              </a:ext>
            </a:extLst>
          </p:cNvPr>
          <p:cNvSpPr txBox="1"/>
          <p:nvPr/>
        </p:nvSpPr>
        <p:spPr>
          <a:xfrm>
            <a:off x="451825" y="3508566"/>
            <a:ext cx="2630687" cy="338554"/>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p>
            <a:pPr>
              <a:defRPr/>
            </a:pPr>
            <a:r>
              <a:rPr lang="en-US" sz="1600" dirty="0"/>
              <a:t>Thematics: Sustainable Use</a:t>
            </a:r>
          </a:p>
        </p:txBody>
      </p:sp>
      <p:cxnSp>
        <p:nvCxnSpPr>
          <p:cNvPr id="65" name="Elbow Connector 64">
            <a:extLst>
              <a:ext uri="{FF2B5EF4-FFF2-40B4-BE49-F238E27FC236}">
                <a16:creationId xmlns:a16="http://schemas.microsoft.com/office/drawing/2014/main" id="{396F4FDF-69A4-42EC-A77C-464372F051E8}"/>
              </a:ext>
            </a:extLst>
          </p:cNvPr>
          <p:cNvCxnSpPr>
            <a:endCxn id="0" idx="1"/>
          </p:cNvCxnSpPr>
          <p:nvPr/>
        </p:nvCxnSpPr>
        <p:spPr>
          <a:xfrm>
            <a:off x="3082925" y="3644900"/>
            <a:ext cx="4262438" cy="509588"/>
          </a:xfrm>
          <a:prstGeom prst="bentConnector3">
            <a:avLst>
              <a:gd name="adj1" fmla="val 89529"/>
            </a:avLst>
          </a:prstGeom>
          <a:ln>
            <a:tailEnd type="triangle"/>
          </a:ln>
        </p:spPr>
        <p:style>
          <a:lnRef idx="3">
            <a:schemeClr val="accent4"/>
          </a:lnRef>
          <a:fillRef idx="0">
            <a:schemeClr val="accent4"/>
          </a:fillRef>
          <a:effectRef idx="2">
            <a:schemeClr val="accent4"/>
          </a:effectRef>
          <a:fontRef idx="minor">
            <a:schemeClr val="tx1"/>
          </a:fontRef>
        </p:style>
      </p:cxnSp>
      <p:sp>
        <p:nvSpPr>
          <p:cNvPr id="76" name="TextBox 75">
            <a:extLst>
              <a:ext uri="{FF2B5EF4-FFF2-40B4-BE49-F238E27FC236}">
                <a16:creationId xmlns:a16="http://schemas.microsoft.com/office/drawing/2014/main" id="{A59E546E-9CD4-4D78-9919-55AF36CEDF61}"/>
              </a:ext>
            </a:extLst>
          </p:cNvPr>
          <p:cNvSpPr txBox="1"/>
          <p:nvPr/>
        </p:nvSpPr>
        <p:spPr>
          <a:xfrm>
            <a:off x="452443" y="3985026"/>
            <a:ext cx="2639389" cy="338554"/>
          </a:xfrm>
          <a:prstGeom prst="rect">
            <a:avLst/>
          </a:prstGeom>
          <a:solidFill>
            <a:schemeClr val="accent1"/>
          </a:solidFill>
        </p:spPr>
        <p:style>
          <a:lnRef idx="0">
            <a:schemeClr val="accent5"/>
          </a:lnRef>
          <a:fillRef idx="3">
            <a:schemeClr val="accent5"/>
          </a:fillRef>
          <a:effectRef idx="3">
            <a:schemeClr val="accent5"/>
          </a:effectRef>
          <a:fontRef idx="minor">
            <a:schemeClr val="lt1"/>
          </a:fontRef>
        </p:style>
        <p:txBody>
          <a:bodyPr>
            <a:spAutoFit/>
          </a:bodyPr>
          <a:lstStyle>
            <a:defPPr>
              <a:defRPr lang="en-US"/>
            </a:defPPr>
            <a:lvl1pPr>
              <a:defRPr sz="1200"/>
            </a:lvl1pPr>
          </a:lstStyle>
          <a:p>
            <a:pPr>
              <a:defRPr/>
            </a:pPr>
            <a:r>
              <a:rPr lang="en-US" sz="1600" dirty="0"/>
              <a:t>Thematics: Synergies, ABS</a:t>
            </a:r>
          </a:p>
        </p:txBody>
      </p:sp>
      <p:cxnSp>
        <p:nvCxnSpPr>
          <p:cNvPr id="80" name="Elbow Connector 79">
            <a:extLst>
              <a:ext uri="{FF2B5EF4-FFF2-40B4-BE49-F238E27FC236}">
                <a16:creationId xmlns:a16="http://schemas.microsoft.com/office/drawing/2014/main" id="{44647D46-FBD5-456D-9F26-507F51DBD217}"/>
              </a:ext>
            </a:extLst>
          </p:cNvPr>
          <p:cNvCxnSpPr>
            <a:endCxn id="0" idx="2"/>
          </p:cNvCxnSpPr>
          <p:nvPr/>
        </p:nvCxnSpPr>
        <p:spPr>
          <a:xfrm rot="5400000" flipH="1" flipV="1">
            <a:off x="3025775" y="2959100"/>
            <a:ext cx="744538" cy="630238"/>
          </a:xfrm>
          <a:prstGeom prst="bentConnector3">
            <a:avLst>
              <a:gd name="adj1" fmla="val -83"/>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96" name="Elbow Connector 95">
            <a:extLst>
              <a:ext uri="{FF2B5EF4-FFF2-40B4-BE49-F238E27FC236}">
                <a16:creationId xmlns:a16="http://schemas.microsoft.com/office/drawing/2014/main" id="{11306DA7-CC8F-4B68-8038-52DDA3417D6D}"/>
              </a:ext>
            </a:extLst>
          </p:cNvPr>
          <p:cNvCxnSpPr/>
          <p:nvPr/>
        </p:nvCxnSpPr>
        <p:spPr>
          <a:xfrm flipV="1">
            <a:off x="3065463" y="4176713"/>
            <a:ext cx="4279900" cy="1587"/>
          </a:xfrm>
          <a:prstGeom prst="bentConnector3">
            <a:avLst>
              <a:gd name="adj1" fmla="val 50000"/>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7" name="Elbow Connector 36">
            <a:extLst>
              <a:ext uri="{FF2B5EF4-FFF2-40B4-BE49-F238E27FC236}">
                <a16:creationId xmlns:a16="http://schemas.microsoft.com/office/drawing/2014/main" id="{7A1D9E0E-4F95-4460-BBA3-7FC0A3B238D2}"/>
              </a:ext>
            </a:extLst>
          </p:cNvPr>
          <p:cNvCxnSpPr/>
          <p:nvPr/>
        </p:nvCxnSpPr>
        <p:spPr>
          <a:xfrm rot="16200000" flipH="1">
            <a:off x="2950369" y="4304507"/>
            <a:ext cx="898525" cy="617537"/>
          </a:xfrm>
          <a:prstGeom prst="bentConnector3">
            <a:avLst>
              <a:gd name="adj1" fmla="val 3555"/>
            </a:avLst>
          </a:prstGeom>
          <a:ln>
            <a:tailEnd type="triangle"/>
          </a:ln>
        </p:spPr>
        <p:style>
          <a:lnRef idx="3">
            <a:schemeClr val="accent4"/>
          </a:lnRef>
          <a:fillRef idx="0">
            <a:schemeClr val="accent4"/>
          </a:fillRef>
          <a:effectRef idx="2">
            <a:schemeClr val="accent4"/>
          </a:effectRef>
          <a:fontRef idx="minor">
            <a:schemeClr val="tx1"/>
          </a:fontRef>
        </p:style>
      </p:cxnSp>
      <p:sp>
        <p:nvSpPr>
          <p:cNvPr id="11315" name="TextBox 28">
            <a:extLst>
              <a:ext uri="{FF2B5EF4-FFF2-40B4-BE49-F238E27FC236}">
                <a16:creationId xmlns:a16="http://schemas.microsoft.com/office/drawing/2014/main" id="{B020B6ED-2898-41A2-8548-C25D62ACE71A}"/>
              </a:ext>
            </a:extLst>
          </p:cNvPr>
          <p:cNvSpPr txBox="1">
            <a:spLocks noChangeArrowheads="1"/>
          </p:cNvSpPr>
          <p:nvPr/>
        </p:nvSpPr>
        <p:spPr bwMode="auto">
          <a:xfrm rot="-1740696">
            <a:off x="2936875" y="3883025"/>
            <a:ext cx="846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a:spcBef>
                <a:spcPct val="0"/>
              </a:spcBef>
              <a:buFontTx/>
              <a:buNone/>
            </a:pPr>
            <a:r>
              <a:rPr lang="en-US" altLang="en-US" sz="1200" b="1">
                <a:latin typeface="Arial" panose="020B0604020202020204" pitchFamily="34" charset="0"/>
              </a:rPr>
              <a:t>Co-Lead report</a:t>
            </a:r>
          </a:p>
        </p:txBody>
      </p:sp>
      <p:sp>
        <p:nvSpPr>
          <p:cNvPr id="11316" name="TextBox 44">
            <a:extLst>
              <a:ext uri="{FF2B5EF4-FFF2-40B4-BE49-F238E27FC236}">
                <a16:creationId xmlns:a16="http://schemas.microsoft.com/office/drawing/2014/main" id="{065B6C41-13C8-4B8B-9719-DA0898F4AF45}"/>
              </a:ext>
            </a:extLst>
          </p:cNvPr>
          <p:cNvSpPr txBox="1">
            <a:spLocks noChangeArrowheads="1"/>
          </p:cNvSpPr>
          <p:nvPr/>
        </p:nvSpPr>
        <p:spPr bwMode="auto">
          <a:xfrm rot="-2298633">
            <a:off x="6888163" y="3784600"/>
            <a:ext cx="6715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latin typeface="Arial" panose="020B0604020202020204" pitchFamily="34" charset="0"/>
              </a:rPr>
              <a:t>Draft 1</a:t>
            </a:r>
          </a:p>
        </p:txBody>
      </p:sp>
      <p:sp>
        <p:nvSpPr>
          <p:cNvPr id="11317" name="TextBox 28">
            <a:extLst>
              <a:ext uri="{FF2B5EF4-FFF2-40B4-BE49-F238E27FC236}">
                <a16:creationId xmlns:a16="http://schemas.microsoft.com/office/drawing/2014/main" id="{6A2BA9D8-2CD7-493E-8D3E-8DAFF7FF7C7A}"/>
              </a:ext>
            </a:extLst>
          </p:cNvPr>
          <p:cNvSpPr txBox="1">
            <a:spLocks noChangeArrowheads="1"/>
          </p:cNvSpPr>
          <p:nvPr/>
        </p:nvSpPr>
        <p:spPr bwMode="auto">
          <a:xfrm rot="-1740696">
            <a:off x="2894013" y="3413125"/>
            <a:ext cx="8461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a:spcBef>
                <a:spcPct val="0"/>
              </a:spcBef>
              <a:buFontTx/>
              <a:buNone/>
            </a:pPr>
            <a:r>
              <a:rPr lang="en-US" altLang="en-US" sz="1200" b="1">
                <a:latin typeface="Arial" panose="020B0604020202020204" pitchFamily="34" charset="0"/>
              </a:rPr>
              <a:t>Co-Lead report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999B8FE-415E-4DB2-8174-18D156993961}"/>
              </a:ext>
            </a:extLst>
          </p:cNvPr>
          <p:cNvSpPr>
            <a:spLocks noGrp="1"/>
          </p:cNvSpPr>
          <p:nvPr>
            <p:ph type="title"/>
          </p:nvPr>
        </p:nvSpPr>
        <p:spPr>
          <a:xfrm>
            <a:off x="347663" y="217488"/>
            <a:ext cx="8591550" cy="792162"/>
          </a:xfrm>
        </p:spPr>
        <p:txBody>
          <a:bodyPr/>
          <a:lstStyle/>
          <a:p>
            <a:r>
              <a:rPr lang="fr-CA" altLang="en-US" sz="4000"/>
              <a:t>2. Progress on </a:t>
            </a:r>
            <a:r>
              <a:rPr lang="en-CA" altLang="en-US" sz="4000"/>
              <a:t>Development</a:t>
            </a:r>
            <a:r>
              <a:rPr lang="fr-CA" altLang="en-US" sz="4000"/>
              <a:t> of the Post-2020 Global Biodiversity Framework</a:t>
            </a:r>
            <a:endParaRPr lang="en-CA" altLang="en-US" sz="4000"/>
          </a:p>
        </p:txBody>
      </p:sp>
      <p:sp>
        <p:nvSpPr>
          <p:cNvPr id="12291" name="Slide Number Placeholder 3">
            <a:extLst>
              <a:ext uri="{FF2B5EF4-FFF2-40B4-BE49-F238E27FC236}">
                <a16:creationId xmlns:a16="http://schemas.microsoft.com/office/drawing/2014/main" id="{0B5F96FB-0900-4EB4-9ECF-A4CBCB582E7C}"/>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44A68A3F-C82F-4103-9D11-AB38042CE94E}" type="slidenum">
              <a:rPr lang="en-US" altLang="en-US" sz="2400">
                <a:latin typeface="Arial Narrow" panose="020B0606020202030204" pitchFamily="34" charset="0"/>
              </a:rPr>
              <a:pPr>
                <a:spcBef>
                  <a:spcPct val="0"/>
                </a:spcBef>
                <a:buFontTx/>
                <a:buNone/>
              </a:pPr>
              <a:t>7</a:t>
            </a:fld>
            <a:endParaRPr lang="en-US" altLang="en-US" sz="2400">
              <a:latin typeface="Arial Narrow" panose="020B0606020202030204" pitchFamily="34" charset="0"/>
            </a:endParaRPr>
          </a:p>
        </p:txBody>
      </p:sp>
      <p:pic>
        <p:nvPicPr>
          <p:cNvPr id="12292" name="Picture 1">
            <a:extLst>
              <a:ext uri="{FF2B5EF4-FFF2-40B4-BE49-F238E27FC236}">
                <a16:creationId xmlns:a16="http://schemas.microsoft.com/office/drawing/2014/main" id="{2472E592-D8D8-490A-B3A3-E7E31F3BE9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85725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9DB5F-0857-4BE2-AEE7-82006702E438}"/>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a:t>
            </a:r>
            <a:br>
              <a:rPr lang="en-US" sz="2400" dirty="0">
                <a:solidFill>
                  <a:schemeClr val="accent3">
                    <a:lumMod val="40000"/>
                    <a:lumOff val="60000"/>
                  </a:schemeClr>
                </a:solidFill>
              </a:rPr>
            </a:br>
            <a:r>
              <a:rPr lang="en-US" altLang="en-US" dirty="0"/>
              <a:t>Key Updates</a:t>
            </a:r>
            <a:endParaRPr lang="en-US" dirty="0"/>
          </a:p>
        </p:txBody>
      </p:sp>
      <p:sp>
        <p:nvSpPr>
          <p:cNvPr id="3" name="Content Placeholder 2">
            <a:extLst>
              <a:ext uri="{FF2B5EF4-FFF2-40B4-BE49-F238E27FC236}">
                <a16:creationId xmlns:a16="http://schemas.microsoft.com/office/drawing/2014/main" id="{D56301D4-4A92-4433-A5F2-420E52E08D2F}"/>
              </a:ext>
            </a:extLst>
          </p:cNvPr>
          <p:cNvSpPr>
            <a:spLocks noGrp="1"/>
          </p:cNvSpPr>
          <p:nvPr>
            <p:ph idx="1"/>
          </p:nvPr>
        </p:nvSpPr>
        <p:spPr>
          <a:xfrm>
            <a:off x="434975" y="1295400"/>
            <a:ext cx="8709025" cy="4525963"/>
          </a:xfrm>
        </p:spPr>
        <p:txBody>
          <a:bodyPr/>
          <a:lstStyle/>
          <a:p>
            <a:pPr>
              <a:defRPr/>
            </a:pPr>
            <a:r>
              <a:rPr lang="en-US" sz="2800" dirty="0"/>
              <a:t>Goals</a:t>
            </a:r>
          </a:p>
          <a:p>
            <a:pPr lvl="1">
              <a:defRPr/>
            </a:pPr>
            <a:r>
              <a:rPr lang="en-US" sz="2400" dirty="0"/>
              <a:t>Combined Goals A B and C (now: all in Goal A)</a:t>
            </a:r>
          </a:p>
          <a:p>
            <a:pPr lvl="1">
              <a:defRPr/>
            </a:pPr>
            <a:r>
              <a:rPr lang="en-US" sz="2400" dirty="0"/>
              <a:t>Shortened Goal D</a:t>
            </a:r>
          </a:p>
          <a:p>
            <a:pPr lvl="1">
              <a:defRPr/>
            </a:pPr>
            <a:r>
              <a:rPr lang="en-US" sz="2400" dirty="0"/>
              <a:t>Added a Goal on Means of Implementation</a:t>
            </a:r>
          </a:p>
          <a:p>
            <a:pPr lvl="1">
              <a:defRPr/>
            </a:pPr>
            <a:r>
              <a:rPr lang="en-US" sz="2400" dirty="0"/>
              <a:t>Added Milestones for each Goal</a:t>
            </a:r>
          </a:p>
          <a:p>
            <a:pPr>
              <a:defRPr/>
            </a:pPr>
            <a:r>
              <a:rPr lang="en-US" sz="2800" dirty="0"/>
              <a:t>Targets</a:t>
            </a:r>
          </a:p>
          <a:p>
            <a:pPr lvl="1">
              <a:defRPr/>
            </a:pPr>
            <a:r>
              <a:rPr lang="en-US" sz="2400" dirty="0"/>
              <a:t>Added a species focused (now: Target 3)</a:t>
            </a:r>
          </a:p>
          <a:p>
            <a:pPr lvl="1">
              <a:defRPr/>
            </a:pPr>
            <a:r>
              <a:rPr lang="en-US" sz="2400" dirty="0"/>
              <a:t>Tools and Solutions: Merger &amp; Reordered for better flow </a:t>
            </a:r>
          </a:p>
          <a:p>
            <a:pPr>
              <a:defRPr/>
            </a:pPr>
            <a:r>
              <a:rPr lang="en-US" sz="2800" dirty="0"/>
              <a:t>Sections E to H (now: Sections F to I): </a:t>
            </a:r>
          </a:p>
          <a:p>
            <a:pPr lvl="1">
              <a:defRPr/>
            </a:pPr>
            <a:r>
              <a:rPr lang="en-US" sz="2400" dirty="0"/>
              <a:t>Update to the whole section</a:t>
            </a:r>
          </a:p>
          <a:p>
            <a:pPr marL="0" indent="0">
              <a:buFont typeface="Arial" panose="020B0604020202020204" pitchFamily="34" charset="0"/>
              <a:buNone/>
              <a:defRPr/>
            </a:pPr>
            <a:endParaRPr lang="en-US" sz="2800" dirty="0"/>
          </a:p>
        </p:txBody>
      </p:sp>
      <p:sp>
        <p:nvSpPr>
          <p:cNvPr id="13316" name="Slide Number Placeholder 3">
            <a:extLst>
              <a:ext uri="{FF2B5EF4-FFF2-40B4-BE49-F238E27FC236}">
                <a16:creationId xmlns:a16="http://schemas.microsoft.com/office/drawing/2014/main" id="{B3D2BEFB-D2C2-48CF-ACD7-6B560CA51C50}"/>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6B114571-F619-4306-9355-6DBD3F4580BC}" type="slidenum">
              <a:rPr lang="en-US" altLang="en-US" sz="2400">
                <a:latin typeface="Arial Narrow" panose="020B0606020202030204" pitchFamily="34" charset="0"/>
              </a:rPr>
              <a:pPr>
                <a:spcBef>
                  <a:spcPct val="0"/>
                </a:spcBef>
                <a:buFontTx/>
                <a:buNone/>
              </a:pPr>
              <a:t>8</a:t>
            </a:fld>
            <a:endParaRPr lang="en-US" altLang="en-US" sz="2400">
              <a:latin typeface="Arial Narrow" panose="020B0606020202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F9CC66A6-EE59-4019-ACBC-894F60F05853}"/>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sz="4000" dirty="0"/>
            </a:br>
            <a:r>
              <a:rPr lang="en-US" altLang="en-US" sz="4000" dirty="0"/>
              <a:t>II/B&amp;D: Goals &amp; Targets (Milestones)</a:t>
            </a:r>
            <a:endParaRPr lang="en-US" altLang="en-US" sz="4000" dirty="0">
              <a:latin typeface="+mn-lt"/>
            </a:endParaRPr>
          </a:p>
        </p:txBody>
      </p:sp>
      <p:sp>
        <p:nvSpPr>
          <p:cNvPr id="14339" name="Content Placeholder 2">
            <a:extLst>
              <a:ext uri="{FF2B5EF4-FFF2-40B4-BE49-F238E27FC236}">
                <a16:creationId xmlns:a16="http://schemas.microsoft.com/office/drawing/2014/main" id="{A7DB25D6-2307-412F-AF5F-92A7B3D6305C}"/>
              </a:ext>
            </a:extLst>
          </p:cNvPr>
          <p:cNvSpPr>
            <a:spLocks noGrp="1"/>
          </p:cNvSpPr>
          <p:nvPr>
            <p:ph idx="1"/>
          </p:nvPr>
        </p:nvSpPr>
        <p:spPr/>
        <p:txBody>
          <a:bodyPr/>
          <a:lstStyle/>
          <a:p>
            <a:r>
              <a:rPr lang="fr-CA" altLang="en-US"/>
              <a:t>Milestones: Included in updated Zero Draft with the objectives of:</a:t>
            </a:r>
          </a:p>
          <a:p>
            <a:endParaRPr lang="fr-CA" altLang="en-US" sz="2800"/>
          </a:p>
          <a:p>
            <a:pPr lvl="1"/>
            <a:r>
              <a:rPr lang="fr-CA" altLang="en-US"/>
              <a:t>Ensuring we are able to measure and show progress toward in 2030 milestones and 2050 Goals </a:t>
            </a:r>
          </a:p>
          <a:p>
            <a:pPr lvl="1"/>
            <a:r>
              <a:rPr lang="fr-CA" altLang="en-US"/>
              <a:t>Ensuring we can evaluate if the Action Targets are the right tools to meet the 2050 Vision</a:t>
            </a:r>
          </a:p>
          <a:p>
            <a:endParaRPr lang="en-CA" altLang="en-US"/>
          </a:p>
        </p:txBody>
      </p:sp>
      <p:sp>
        <p:nvSpPr>
          <p:cNvPr id="14340" name="Slide Number Placeholder 3">
            <a:extLst>
              <a:ext uri="{FF2B5EF4-FFF2-40B4-BE49-F238E27FC236}">
                <a16:creationId xmlns:a16="http://schemas.microsoft.com/office/drawing/2014/main" id="{CF4E1A45-98D3-4A1E-8538-2F42FE073B74}"/>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A2E63B68-40F4-4558-A90B-AF5CFCD7F501}" type="slidenum">
              <a:rPr lang="en-US" altLang="en-US" sz="2400">
                <a:latin typeface="Arial Narrow" panose="020B0606020202030204" pitchFamily="34" charset="0"/>
              </a:rPr>
              <a:pPr>
                <a:spcBef>
                  <a:spcPct val="0"/>
                </a:spcBef>
                <a:buFontTx/>
                <a:buNone/>
              </a:pPr>
              <a:t>9</a:t>
            </a:fld>
            <a:endParaRPr lang="en-US" altLang="en-US" sz="2400">
              <a:latin typeface="Arial Narrow" panose="020B0606020202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C1D5DA4A-B10D-4239-B8C3-41FE76AC3846}"/>
              </a:ext>
            </a:extLst>
          </p:cNvPr>
          <p:cNvSpPr>
            <a:spLocks noGrp="1"/>
          </p:cNvSpPr>
          <p:nvPr>
            <p:ph type="title"/>
          </p:nvPr>
        </p:nvSpPr>
        <p:spPr>
          <a:xfrm>
            <a:off x="550863" y="304800"/>
            <a:ext cx="8229600" cy="654050"/>
          </a:xfrm>
        </p:spPr>
        <p:txBody>
          <a:bodyPr/>
          <a:lstStyle/>
          <a:p>
            <a:pPr>
              <a:defRPr/>
            </a:pPr>
            <a:r>
              <a:rPr lang="en-US" sz="2400" dirty="0">
                <a:solidFill>
                  <a:schemeClr val="accent3">
                    <a:lumMod val="40000"/>
                    <a:lumOff val="60000"/>
                  </a:schemeClr>
                </a:solidFill>
              </a:rPr>
              <a:t>2 Updated Zero Draft </a:t>
            </a:r>
            <a:br>
              <a:rPr lang="en-US" sz="4000" dirty="0">
                <a:solidFill>
                  <a:schemeClr val="accent3">
                    <a:lumMod val="40000"/>
                    <a:lumOff val="60000"/>
                  </a:schemeClr>
                </a:solidFill>
              </a:rPr>
            </a:br>
            <a:r>
              <a:rPr lang="en-US" altLang="en-US" sz="4000" dirty="0"/>
              <a:t>II/B&amp;D: </a:t>
            </a:r>
            <a:r>
              <a:rPr lang="en-CA" altLang="en-US" sz="4000" dirty="0"/>
              <a:t>Goals A &amp; B</a:t>
            </a:r>
          </a:p>
        </p:txBody>
      </p:sp>
      <p:sp>
        <p:nvSpPr>
          <p:cNvPr id="15363" name="Rectangle 1">
            <a:extLst>
              <a:ext uri="{FF2B5EF4-FFF2-40B4-BE49-F238E27FC236}">
                <a16:creationId xmlns:a16="http://schemas.microsoft.com/office/drawing/2014/main" id="{F8660451-958C-4466-B886-EA108A37657A}"/>
              </a:ext>
            </a:extLst>
          </p:cNvPr>
          <p:cNvSpPr>
            <a:spLocks noChangeArrowheads="1"/>
          </p:cNvSpPr>
          <p:nvPr/>
        </p:nvSpPr>
        <p:spPr bwMode="auto">
          <a:xfrm>
            <a:off x="992188" y="4683125"/>
            <a:ext cx="430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br>
              <a:rPr lang="en-CA" altLang="en-US" sz="1200">
                <a:latin typeface="Arial" panose="020B0604020202020204" pitchFamily="34" charset="0"/>
              </a:rPr>
            </a:br>
            <a:endParaRPr lang="en-CA" altLang="en-US" sz="1200">
              <a:latin typeface="Arial" panose="020B0604020202020204" pitchFamily="34" charset="0"/>
            </a:endParaRPr>
          </a:p>
        </p:txBody>
      </p:sp>
      <p:graphicFrame>
        <p:nvGraphicFramePr>
          <p:cNvPr id="3" name="Table 2">
            <a:extLst>
              <a:ext uri="{FF2B5EF4-FFF2-40B4-BE49-F238E27FC236}">
                <a16:creationId xmlns:a16="http://schemas.microsoft.com/office/drawing/2014/main" id="{6316D15A-EAB6-4C75-8149-B614D0874B4D}"/>
              </a:ext>
            </a:extLst>
          </p:cNvPr>
          <p:cNvGraphicFramePr>
            <a:graphicFrameLocks noGrp="1"/>
          </p:cNvGraphicFramePr>
          <p:nvPr/>
        </p:nvGraphicFramePr>
        <p:xfrm>
          <a:off x="3200400" y="1905000"/>
          <a:ext cx="5638800" cy="2578100"/>
        </p:xfrm>
        <a:graphic>
          <a:graphicData uri="http://schemas.openxmlformats.org/drawingml/2006/table">
            <a:tbl>
              <a:tblPr/>
              <a:tblGrid>
                <a:gridCol w="5638800">
                  <a:extLst>
                    <a:ext uri="{9D8B030D-6E8A-4147-A177-3AD203B41FA5}">
                      <a16:colId xmlns:a16="http://schemas.microsoft.com/office/drawing/2014/main" val="570402710"/>
                    </a:ext>
                  </a:extLst>
                </a:gridCol>
              </a:tblGrid>
              <a:tr h="25781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 The area, connectivity and integrity of natural ecosystems increased by at least [20%] supporting healthy and resilient populations of all species while reducing the number of species that are threatened by [X%] and maintaining genetic diversity.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1" i="0" u="sng"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sng" strike="noStrike" cap="none" normalizeH="0" baseline="0" dirty="0">
                          <a:ln>
                            <a:noFill/>
                          </a:ln>
                          <a:solidFill>
                            <a:schemeClr val="bg1"/>
                          </a:solidFill>
                          <a:effectLst/>
                          <a:latin typeface="Calibri" panose="020F0502020204030204" pitchFamily="34" charset="0"/>
                          <a:ea typeface="MS PGothic" panose="020B0600070205080204" pitchFamily="34" charset="-128"/>
                        </a:rPr>
                        <a:t>2030 Milestones</a:t>
                      </a:r>
                    </a:p>
                    <a:p>
                      <a:pPr marL="0" marR="0" lvl="0" indent="0" algn="l" defTabSz="914400" rtl="0" eaLnBrk="1" fontAlgn="base" latinLnBrk="0" hangingPunct="1">
                        <a:lnSpc>
                          <a:spcPct val="100000"/>
                        </a:lnSpc>
                        <a:spcBef>
                          <a:spcPct val="0"/>
                        </a:spcBef>
                        <a:spcAft>
                          <a:spcPct val="0"/>
                        </a:spcAft>
                        <a:buClrTx/>
                        <a:buSzTx/>
                        <a:buFont typeface="Calibri" panose="020F0502020204030204" pitchFamily="34" charset="0"/>
                        <a:buAutoNum type="alphaLcParenR"/>
                        <a:tabLst/>
                      </a:pPr>
                      <a:r>
                        <a:rPr kumimoji="0" lang="en-US" altLang="en-US" sz="1400" b="0" i="1"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 The area, connectivity and integrity of natural ecosystems increased by at least [5%], which facilitates increased conservation and recovery of species, as well as the maintenance and/or increase in genetic diversity.</a:t>
                      </a:r>
                    </a:p>
                    <a:p>
                      <a:pPr marL="0" marR="0" lvl="0" indent="0" algn="l" defTabSz="914400" rtl="0" eaLnBrk="1" fontAlgn="base" latinLnBrk="0" hangingPunct="1">
                        <a:lnSpc>
                          <a:spcPct val="100000"/>
                        </a:lnSpc>
                        <a:spcBef>
                          <a:spcPct val="0"/>
                        </a:spcBef>
                        <a:spcAft>
                          <a:spcPct val="0"/>
                        </a:spcAft>
                        <a:buClrTx/>
                        <a:buSzTx/>
                        <a:buFont typeface="Calibri" panose="020F0502020204030204" pitchFamily="34" charset="0"/>
                        <a:buAutoNum type="alphaLcParenR"/>
                        <a:tabLst/>
                      </a:pPr>
                      <a:r>
                        <a:rPr kumimoji="0" lang="en-US" altLang="en-US" sz="1400" b="0" i="1"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 The number of species that are threatened is reduced by [X%] and the abundance of species has increased on average by [X%]</a:t>
                      </a:r>
                    </a:p>
                  </a:txBody>
                  <a:tcPr marL="91457" marR="91457" marT="45699" marB="45699" horzOverflow="overflow">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3723871099"/>
                  </a:ext>
                </a:extLst>
              </a:tr>
            </a:tbl>
          </a:graphicData>
        </a:graphic>
      </p:graphicFrame>
      <p:graphicFrame>
        <p:nvGraphicFramePr>
          <p:cNvPr id="2" name="Table 1">
            <a:extLst>
              <a:ext uri="{FF2B5EF4-FFF2-40B4-BE49-F238E27FC236}">
                <a16:creationId xmlns:a16="http://schemas.microsoft.com/office/drawing/2014/main" id="{5E7934B0-E24A-488C-A1FD-A982DF1BDDEB}"/>
              </a:ext>
            </a:extLst>
          </p:cNvPr>
          <p:cNvGraphicFramePr>
            <a:graphicFrameLocks noGrp="1"/>
          </p:cNvGraphicFramePr>
          <p:nvPr/>
        </p:nvGraphicFramePr>
        <p:xfrm>
          <a:off x="515938" y="1898650"/>
          <a:ext cx="2532062" cy="2292350"/>
        </p:xfrm>
        <a:graphic>
          <a:graphicData uri="http://schemas.openxmlformats.org/drawingml/2006/table">
            <a:tbl>
              <a:tblPr/>
              <a:tblGrid>
                <a:gridCol w="2532062">
                  <a:extLst>
                    <a:ext uri="{9D8B030D-6E8A-4147-A177-3AD203B41FA5}">
                      <a16:colId xmlns:a16="http://schemas.microsoft.com/office/drawing/2014/main" val="2704243483"/>
                    </a:ext>
                  </a:extLst>
                </a:gridCol>
              </a:tblGrid>
              <a:tr h="68829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lumMod val="75000"/>
                              <a:lumOff val="25000"/>
                            </a:schemeClr>
                          </a:solidFill>
                          <a:effectLst/>
                          <a:latin typeface="Calibri" panose="020F0502020204030204" pitchFamily="34" charset="0"/>
                          <a:cs typeface="Arial" panose="020B0604020202020204" pitchFamily="34" charset="0"/>
                        </a:rPr>
                        <a:t>A</a:t>
                      </a:r>
                      <a:r>
                        <a:rPr kumimoji="0" lang="en-US" altLang="en-US" sz="1200" b="0" i="0" u="none" strike="noStrike" cap="none" normalizeH="0" baseline="0" dirty="0">
                          <a:ln>
                            <a:noFill/>
                          </a:ln>
                          <a:solidFill>
                            <a:schemeClr val="tx1">
                              <a:lumMod val="75000"/>
                              <a:lumOff val="25000"/>
                            </a:schemeClr>
                          </a:solidFill>
                          <a:effectLst/>
                          <a:latin typeface="Calibri" panose="020F0502020204030204" pitchFamily="34" charset="0"/>
                          <a:cs typeface="Arial" panose="020B0604020202020204" pitchFamily="34" charset="0"/>
                        </a:rPr>
                        <a:t> </a:t>
                      </a:r>
                      <a:r>
                        <a:rPr kumimoji="0" lang="en-US" altLang="en-US" sz="1200" b="0" i="0" u="none" strike="noStrike" cap="none" normalizeH="0" baseline="0" dirty="0">
                          <a:ln>
                            <a:noFill/>
                          </a:ln>
                          <a:solidFill>
                            <a:schemeClr val="tx1">
                              <a:lumMod val="75000"/>
                              <a:lumOff val="25000"/>
                            </a:schemeClr>
                          </a:solidFill>
                          <a:effectLst/>
                          <a:latin typeface="Calibri" panose="020F0502020204030204" pitchFamily="34" charset="0"/>
                          <a:ea typeface="Source Sans Pro" panose="020B0503030403020204"/>
                          <a:cs typeface="Source Sans Pro" panose="020B0503030403020204"/>
                        </a:rPr>
                        <a:t>No net loss in the area and integrity of freshwater, marine and terrestrial ecosystems</a:t>
                      </a:r>
                    </a:p>
                  </a:txBody>
                  <a:tcPr marL="91458" marR="91458"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3992335801"/>
                  </a:ext>
                </a:extLst>
              </a:tr>
              <a:tr h="108143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lumMod val="75000"/>
                              <a:lumOff val="25000"/>
                            </a:schemeClr>
                          </a:solidFill>
                          <a:effectLst/>
                          <a:latin typeface="Calibri" panose="020F0502020204030204" pitchFamily="34" charset="0"/>
                          <a:cs typeface="Arial" panose="020B0604020202020204" pitchFamily="34" charset="0"/>
                        </a:rPr>
                        <a:t>B</a:t>
                      </a:r>
                      <a:r>
                        <a:rPr kumimoji="0" lang="en-US" altLang="en-US" sz="1200" b="0" i="0" u="none" strike="noStrike" cap="none" normalizeH="0" baseline="0" dirty="0">
                          <a:ln>
                            <a:noFill/>
                          </a:ln>
                          <a:solidFill>
                            <a:schemeClr val="tx1">
                              <a:lumMod val="75000"/>
                              <a:lumOff val="25000"/>
                            </a:schemeClr>
                          </a:solidFill>
                          <a:effectLst/>
                          <a:latin typeface="Calibri" panose="020F0502020204030204" pitchFamily="34" charset="0"/>
                          <a:cs typeface="Arial" panose="020B0604020202020204" pitchFamily="34" charset="0"/>
                        </a:rPr>
                        <a:t> </a:t>
                      </a:r>
                      <a:r>
                        <a:rPr kumimoji="0" lang="en-US" altLang="en-US" sz="1200" b="0" i="0" u="none" strike="noStrike" cap="none" normalizeH="0" baseline="0" dirty="0">
                          <a:ln>
                            <a:noFill/>
                          </a:ln>
                          <a:solidFill>
                            <a:schemeClr val="tx1">
                              <a:lumMod val="75000"/>
                              <a:lumOff val="25000"/>
                            </a:schemeClr>
                          </a:solidFill>
                          <a:effectLst/>
                          <a:latin typeface="Calibri" panose="020F0502020204030204" pitchFamily="34" charset="0"/>
                          <a:ea typeface="Source Sans Pro" panose="020B0503030403020204"/>
                          <a:cs typeface="Source Sans Pro" panose="020B0503030403020204"/>
                        </a:rPr>
                        <a:t>The percentage of species threatened with extinction, is reduced by [X%] and the abundance of species has increased on average by [X%]</a:t>
                      </a:r>
                    </a:p>
                  </a:txBody>
                  <a:tcPr marL="91458" marR="91458"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3005587672"/>
                  </a:ext>
                </a:extLst>
              </a:tr>
              <a:tr h="522624">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lumMod val="75000"/>
                              <a:lumOff val="25000"/>
                            </a:schemeClr>
                          </a:solidFill>
                          <a:effectLst/>
                          <a:latin typeface="Calibri" panose="020F0502020204030204" pitchFamily="34" charset="0"/>
                          <a:cs typeface="Arial" panose="020B0604020202020204" pitchFamily="34" charset="0"/>
                        </a:rPr>
                        <a:t>C </a:t>
                      </a:r>
                      <a:r>
                        <a:rPr kumimoji="0" lang="en-US" altLang="en-US" sz="1200" b="0" i="0" u="none" strike="noStrike" cap="none" normalizeH="0" baseline="0" dirty="0">
                          <a:ln>
                            <a:noFill/>
                          </a:ln>
                          <a:solidFill>
                            <a:schemeClr val="tx1">
                              <a:lumMod val="75000"/>
                              <a:lumOff val="25000"/>
                            </a:schemeClr>
                          </a:solidFill>
                          <a:effectLst/>
                          <a:latin typeface="Calibri" panose="020F0502020204030204" pitchFamily="34" charset="0"/>
                          <a:ea typeface="Source Sans Pro" panose="020B0503030403020204"/>
                          <a:cs typeface="Source Sans Pro" panose="020B0503030403020204"/>
                        </a:rPr>
                        <a:t>Genetic diversity is maintained or enhanced on average </a:t>
                      </a:r>
                    </a:p>
                  </a:txBody>
                  <a:tcPr marL="91458" marR="91458"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130157312"/>
                  </a:ext>
                </a:extLst>
              </a:tr>
            </a:tbl>
          </a:graphicData>
        </a:graphic>
      </p:graphicFrame>
      <p:sp>
        <p:nvSpPr>
          <p:cNvPr id="4" name="TextBox 3">
            <a:extLst>
              <a:ext uri="{FF2B5EF4-FFF2-40B4-BE49-F238E27FC236}">
                <a16:creationId xmlns:a16="http://schemas.microsoft.com/office/drawing/2014/main" id="{8C55B42C-BC5B-4D7B-BB9F-FC2308866139}"/>
              </a:ext>
            </a:extLst>
          </p:cNvPr>
          <p:cNvSpPr txBox="1"/>
          <p:nvPr/>
        </p:nvSpPr>
        <p:spPr>
          <a:xfrm>
            <a:off x="1062038" y="1493838"/>
            <a:ext cx="1039812"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15377" name="TextBox 7">
            <a:extLst>
              <a:ext uri="{FF2B5EF4-FFF2-40B4-BE49-F238E27FC236}">
                <a16:creationId xmlns:a16="http://schemas.microsoft.com/office/drawing/2014/main" id="{354EE3EF-067F-4E61-853B-5BED061002F0}"/>
              </a:ext>
            </a:extLst>
          </p:cNvPr>
          <p:cNvSpPr txBox="1">
            <a:spLocks noChangeArrowheads="1"/>
          </p:cNvSpPr>
          <p:nvPr/>
        </p:nvSpPr>
        <p:spPr bwMode="auto">
          <a:xfrm>
            <a:off x="4876800" y="1493838"/>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graphicFrame>
        <p:nvGraphicFramePr>
          <p:cNvPr id="8" name="Table 7">
            <a:extLst>
              <a:ext uri="{FF2B5EF4-FFF2-40B4-BE49-F238E27FC236}">
                <a16:creationId xmlns:a16="http://schemas.microsoft.com/office/drawing/2014/main" id="{017A0B4B-C6D3-4193-A60A-5D3015835A52}"/>
              </a:ext>
            </a:extLst>
          </p:cNvPr>
          <p:cNvGraphicFramePr>
            <a:graphicFrameLocks noGrp="1"/>
          </p:cNvGraphicFramePr>
          <p:nvPr/>
        </p:nvGraphicFramePr>
        <p:xfrm>
          <a:off x="3200400" y="4524375"/>
          <a:ext cx="5580063" cy="2041525"/>
        </p:xfrm>
        <a:graphic>
          <a:graphicData uri="http://schemas.openxmlformats.org/drawingml/2006/table">
            <a:tbl>
              <a:tblPr/>
              <a:tblGrid>
                <a:gridCol w="5580063">
                  <a:extLst>
                    <a:ext uri="{9D8B030D-6E8A-4147-A177-3AD203B41FA5}">
                      <a16:colId xmlns:a16="http://schemas.microsoft.com/office/drawing/2014/main" val="20001"/>
                    </a:ext>
                  </a:extLst>
                </a:gridCol>
              </a:tblGrid>
              <a:tr h="204152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kern="1200"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B: </a:t>
                      </a:r>
                      <a:r>
                        <a:rPr kumimoji="0" lang="en-US" altLang="en-US" sz="1400" b="1" i="0"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Nature’s contributions to people have been valued, maintained or enhanced through conservation and sustainable use supporting global development agenda for the benefit of all people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sng"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sng" strike="noStrike" cap="none" normalizeH="0" baseline="0" dirty="0">
                          <a:ln>
                            <a:noFill/>
                          </a:ln>
                          <a:solidFill>
                            <a:schemeClr val="bg1"/>
                          </a:solidFill>
                          <a:effectLst/>
                          <a:latin typeface="Calibri" panose="020F0502020204030204" pitchFamily="34" charset="0"/>
                          <a:ea typeface="MS PGothic" panose="020B0600070205080204" pitchFamily="34" charset="-128"/>
                        </a:rPr>
                        <a:t>2030 Milestones</a:t>
                      </a:r>
                    </a:p>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altLang="en-US" sz="1400" b="0" i="0"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(a</a:t>
                      </a:r>
                      <a:r>
                        <a:rPr kumimoji="0" lang="en-US" altLang="en-US" sz="1400" b="0" i="1"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 Nature contribute to the sustainable nutrition, access to safe drinking water and resilience to natural disasters for at least (X million) people</a:t>
                      </a:r>
                    </a:p>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US" altLang="en-US" sz="1400" b="0" i="1"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(b) Nature is valued through ecosystem service valuation and public and private sector disclosure</a:t>
                      </a:r>
                    </a:p>
                  </a:txBody>
                  <a:tcPr marL="91431" marR="91431" marT="45614" marB="45614" horzOverflow="overflow">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bl>
          </a:graphicData>
        </a:graphic>
      </p:graphicFrame>
      <p:graphicFrame>
        <p:nvGraphicFramePr>
          <p:cNvPr id="9" name="Table 8">
            <a:extLst>
              <a:ext uri="{FF2B5EF4-FFF2-40B4-BE49-F238E27FC236}">
                <a16:creationId xmlns:a16="http://schemas.microsoft.com/office/drawing/2014/main" id="{A7BD7FF1-B243-4E0B-9BCF-7FBE277961D7}"/>
              </a:ext>
            </a:extLst>
          </p:cNvPr>
          <p:cNvGraphicFramePr>
            <a:graphicFrameLocks noGrp="1"/>
          </p:cNvGraphicFramePr>
          <p:nvPr/>
        </p:nvGraphicFramePr>
        <p:xfrm>
          <a:off x="515938" y="4267200"/>
          <a:ext cx="2532062" cy="2468563"/>
        </p:xfrm>
        <a:graphic>
          <a:graphicData uri="http://schemas.openxmlformats.org/drawingml/2006/table">
            <a:tbl>
              <a:tblPr/>
              <a:tblGrid>
                <a:gridCol w="2532062">
                  <a:extLst>
                    <a:ext uri="{9D8B030D-6E8A-4147-A177-3AD203B41FA5}">
                      <a16:colId xmlns:a16="http://schemas.microsoft.com/office/drawing/2014/main" val="4008529150"/>
                    </a:ext>
                  </a:extLst>
                </a:gridCol>
              </a:tblGrid>
              <a:tr h="24685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lumMod val="65000"/>
                              <a:lumOff val="35000"/>
                            </a:schemeClr>
                          </a:solidFill>
                          <a:effectLst/>
                          <a:latin typeface="Calibri" panose="020F0502020204030204" pitchFamily="34" charset="0"/>
                          <a:cs typeface="Arial" panose="020B0604020202020204" pitchFamily="34" charset="0"/>
                        </a:rPr>
                        <a:t>D</a:t>
                      </a: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cs typeface="Arial" panose="020B0604020202020204" pitchFamily="34" charset="0"/>
                        </a:rPr>
                        <a:t> </a:t>
                      </a: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rPr>
                        <a:t>Nature provides benefits to people</a:t>
                      </a:r>
                      <a:endPar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cs typeface="Arial" panose="020B0604020202020204" pitchFamily="34" charset="0"/>
                      </a:endParaRPr>
                    </a:p>
                    <a:p>
                      <a:pPr marL="344488" marR="0" lvl="1" indent="-231775" algn="l" defTabSz="914400" rtl="0" eaLnBrk="1" fontAlgn="base" latinLnBrk="0" hangingPunct="1">
                        <a:lnSpc>
                          <a:spcPct val="100000"/>
                        </a:lnSpc>
                        <a:spcBef>
                          <a:spcPct val="0"/>
                        </a:spcBef>
                        <a:spcAft>
                          <a:spcPct val="0"/>
                        </a:spcAft>
                        <a:buClrTx/>
                        <a:buSzTx/>
                        <a:buFont typeface="Calibri" panose="020F0502020204030204" pitchFamily="34" charset="0"/>
                        <a:buAutoNum type="romanUcPeriod"/>
                        <a:tabLst/>
                      </a:pP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rPr>
                        <a:t>improvements in nutrition for at least [X million] people</a:t>
                      </a:r>
                      <a:endParaRPr kumimoji="0" lang="en-CA"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endParaRPr>
                    </a:p>
                    <a:p>
                      <a:pPr marL="344488" marR="0" lvl="1" indent="-231775" algn="l" defTabSz="914400" rtl="0" eaLnBrk="1" fontAlgn="base" latinLnBrk="0" hangingPunct="1">
                        <a:lnSpc>
                          <a:spcPct val="100000"/>
                        </a:lnSpc>
                        <a:spcBef>
                          <a:spcPct val="0"/>
                        </a:spcBef>
                        <a:spcAft>
                          <a:spcPct val="0"/>
                        </a:spcAft>
                        <a:buClrTx/>
                        <a:buSzTx/>
                        <a:buFont typeface="Calibri" panose="020F0502020204030204" pitchFamily="34" charset="0"/>
                        <a:buAutoNum type="romanUcPeriod"/>
                        <a:tabLst/>
                      </a:pP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rPr>
                        <a:t>improvements in sustainable access to safe and drinkable water for at least [X million] people</a:t>
                      </a:r>
                    </a:p>
                    <a:p>
                      <a:pPr marL="344488" marR="0" lvl="1" indent="-231775" algn="l" defTabSz="914400" rtl="0" eaLnBrk="1" fontAlgn="base" latinLnBrk="0" hangingPunct="1">
                        <a:lnSpc>
                          <a:spcPct val="100000"/>
                        </a:lnSpc>
                        <a:spcBef>
                          <a:spcPct val="0"/>
                        </a:spcBef>
                        <a:spcAft>
                          <a:spcPct val="0"/>
                        </a:spcAft>
                        <a:buClrTx/>
                        <a:buSzTx/>
                        <a:buFont typeface="Calibri" panose="020F0502020204030204" pitchFamily="34" charset="0"/>
                        <a:buAutoNum type="romanUcPeriod"/>
                        <a:tabLst/>
                      </a:pP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rPr>
                        <a:t>improvements in the resilience from natural disasters for at least [X million] people </a:t>
                      </a:r>
                      <a:endParaRPr kumimoji="0" lang="en-CA"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endParaRPr>
                    </a:p>
                    <a:p>
                      <a:pPr marL="344488" marR="0" lvl="1" indent="-231775" algn="l" defTabSz="914400" rtl="0" eaLnBrk="1" fontAlgn="base" latinLnBrk="0" hangingPunct="1">
                        <a:lnSpc>
                          <a:spcPct val="100000"/>
                        </a:lnSpc>
                        <a:spcBef>
                          <a:spcPct val="0"/>
                        </a:spcBef>
                        <a:spcAft>
                          <a:spcPct val="0"/>
                        </a:spcAft>
                        <a:buClrTx/>
                        <a:buSzTx/>
                        <a:buFont typeface="Calibri" panose="020F0502020204030204" pitchFamily="34" charset="0"/>
                        <a:buAutoNum type="romanUcPeriod"/>
                        <a:tabLst/>
                      </a:pP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rPr>
                        <a:t>at least [30%] of efforts to achieve the targets of the Paris Agreement</a:t>
                      </a:r>
                      <a:endParaRPr kumimoji="0" lang="en-CA"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endParaRPr>
                    </a:p>
                  </a:txBody>
                  <a:tcPr marL="91412" marR="91412" marT="45644" marB="45644"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221924625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E9A5F3B7-032F-4BC4-A3BE-B87C8E3221E5}"/>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II/B&amp;D: </a:t>
            </a:r>
            <a:r>
              <a:rPr lang="en-CA" altLang="en-US" dirty="0"/>
              <a:t>Goals C &amp; D</a:t>
            </a:r>
          </a:p>
        </p:txBody>
      </p:sp>
      <p:sp>
        <p:nvSpPr>
          <p:cNvPr id="17411" name="Slide Number Placeholder 3">
            <a:extLst>
              <a:ext uri="{FF2B5EF4-FFF2-40B4-BE49-F238E27FC236}">
                <a16:creationId xmlns:a16="http://schemas.microsoft.com/office/drawing/2014/main" id="{54091E20-3B76-4196-922E-2B865C4B20A4}"/>
              </a:ext>
            </a:extLst>
          </p:cNvPr>
          <p:cNvSpPr>
            <a:spLocks noGrp="1"/>
          </p:cNvSpPr>
          <p:nvPr>
            <p:ph type="sldNum" sz="quarter" idx="11"/>
          </p:nvPr>
        </p:nvSpPr>
        <p:spPr bwMode="auto">
          <a:xfrm>
            <a:off x="8475663" y="6423025"/>
            <a:ext cx="6096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40856A00-2991-4CAA-9955-796A4F97D661}" type="slidenum">
              <a:rPr lang="en-US" altLang="en-US" sz="2400">
                <a:latin typeface="Arial Narrow" panose="020B0606020202030204" pitchFamily="34" charset="0"/>
              </a:rPr>
              <a:pPr>
                <a:spcBef>
                  <a:spcPct val="0"/>
                </a:spcBef>
                <a:buFontTx/>
                <a:buNone/>
              </a:pPr>
              <a:t>11</a:t>
            </a:fld>
            <a:endParaRPr lang="en-US" altLang="en-US" sz="2400">
              <a:latin typeface="Arial Narrow" panose="020B0606020202030204" pitchFamily="34" charset="0"/>
            </a:endParaRPr>
          </a:p>
        </p:txBody>
      </p:sp>
      <p:graphicFrame>
        <p:nvGraphicFramePr>
          <p:cNvPr id="3" name="Table 2">
            <a:extLst>
              <a:ext uri="{FF2B5EF4-FFF2-40B4-BE49-F238E27FC236}">
                <a16:creationId xmlns:a16="http://schemas.microsoft.com/office/drawing/2014/main" id="{BA7A41BA-5037-45C7-8630-22BB5E2BE81F}"/>
              </a:ext>
            </a:extLst>
          </p:cNvPr>
          <p:cNvGraphicFramePr>
            <a:graphicFrameLocks noGrp="1"/>
          </p:cNvGraphicFramePr>
          <p:nvPr/>
        </p:nvGraphicFramePr>
        <p:xfrm>
          <a:off x="2057400" y="1871663"/>
          <a:ext cx="6629400" cy="1401762"/>
        </p:xfrm>
        <a:graphic>
          <a:graphicData uri="http://schemas.openxmlformats.org/drawingml/2006/table">
            <a:tbl>
              <a:tblPr/>
              <a:tblGrid>
                <a:gridCol w="6629400">
                  <a:extLst>
                    <a:ext uri="{9D8B030D-6E8A-4147-A177-3AD203B41FA5}">
                      <a16:colId xmlns:a16="http://schemas.microsoft.com/office/drawing/2014/main" val="20001"/>
                    </a:ext>
                  </a:extLst>
                </a:gridCol>
              </a:tblGrid>
              <a:tr h="1401762">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kern="1200"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C: </a:t>
                      </a:r>
                      <a:r>
                        <a:rPr kumimoji="0" lang="en-US" altLang="en-US" sz="1400" b="1" i="0"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The benefits, from utilization of genetic resources are shared fairly and equitably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sng"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sng" strike="noStrike" cap="none" normalizeH="0" baseline="0" dirty="0">
                          <a:ln>
                            <a:noFill/>
                          </a:ln>
                          <a:solidFill>
                            <a:schemeClr val="bg1"/>
                          </a:solidFill>
                          <a:effectLst/>
                          <a:latin typeface="Calibri" panose="020F0502020204030204" pitchFamily="34" charset="0"/>
                          <a:ea typeface="MS PGothic" panose="020B0600070205080204" pitchFamily="34" charset="-128"/>
                        </a:rPr>
                        <a:t>2030 Milestone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(a) Equitable systems for sharing benefits are established in all countries in order for the benefits to be shared fairly and equitably from the use of genetic resources and associated traditional knowledge. </a:t>
                      </a:r>
                    </a:p>
                  </a:txBody>
                  <a:tcPr marL="91430" marR="91430" marT="45626" marB="45626" horzOverflow="overflow">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2"/>
                  </a:ext>
                </a:extLst>
              </a:tr>
            </a:tbl>
          </a:graphicData>
        </a:graphic>
      </p:graphicFrame>
      <p:graphicFrame>
        <p:nvGraphicFramePr>
          <p:cNvPr id="2" name="Table 1">
            <a:extLst>
              <a:ext uri="{FF2B5EF4-FFF2-40B4-BE49-F238E27FC236}">
                <a16:creationId xmlns:a16="http://schemas.microsoft.com/office/drawing/2014/main" id="{31C7CC1C-377F-44FC-B40B-AF62F998333B}"/>
              </a:ext>
            </a:extLst>
          </p:cNvPr>
          <p:cNvGraphicFramePr>
            <a:graphicFrameLocks noGrp="1"/>
          </p:cNvGraphicFramePr>
          <p:nvPr/>
        </p:nvGraphicFramePr>
        <p:xfrm>
          <a:off x="457200" y="1870075"/>
          <a:ext cx="1416050" cy="1736725"/>
        </p:xfrm>
        <a:graphic>
          <a:graphicData uri="http://schemas.openxmlformats.org/drawingml/2006/table">
            <a:tbl>
              <a:tblPr/>
              <a:tblGrid>
                <a:gridCol w="1416050">
                  <a:extLst>
                    <a:ext uri="{9D8B030D-6E8A-4147-A177-3AD203B41FA5}">
                      <a16:colId xmlns:a16="http://schemas.microsoft.com/office/drawing/2014/main" val="909091392"/>
                    </a:ext>
                  </a:extLst>
                </a:gridCol>
              </a:tblGrid>
              <a:tr h="173672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lumMod val="65000"/>
                              <a:lumOff val="35000"/>
                            </a:schemeClr>
                          </a:solidFill>
                          <a:effectLst/>
                          <a:latin typeface="Calibri" panose="020F0502020204030204" pitchFamily="34" charset="0"/>
                          <a:cs typeface="Arial" panose="020B0604020202020204" pitchFamily="34" charset="0"/>
                        </a:rPr>
                        <a:t>E </a:t>
                      </a:r>
                      <a:r>
                        <a:rPr kumimoji="0" lang="en-US"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rPr>
                        <a:t>The benefits, shared fairly and equitably, from the use of genetic resources and associated traditional knowledge, have increased by [X] </a:t>
                      </a:r>
                      <a:endParaRPr kumimoji="0" lang="en-CA" altLang="en-US" sz="1200" b="0" i="0" u="none" strike="noStrike" cap="none" normalizeH="0" baseline="0" dirty="0">
                        <a:ln>
                          <a:noFill/>
                        </a:ln>
                        <a:solidFill>
                          <a:schemeClr val="tx1">
                            <a:lumMod val="65000"/>
                            <a:lumOff val="35000"/>
                          </a:schemeClr>
                        </a:solidFill>
                        <a:effectLst/>
                        <a:latin typeface="Calibri" panose="020F0502020204030204" pitchFamily="34" charset="0"/>
                        <a:ea typeface="Source Sans Pro" panose="020B0503030403020204"/>
                        <a:cs typeface="Source Sans Pro" panose="020B0503030403020204"/>
                      </a:endParaRPr>
                    </a:p>
                  </a:txBody>
                  <a:tcPr marL="91436" marR="91436" marT="45525" marB="455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82083012"/>
                  </a:ext>
                </a:extLst>
              </a:tr>
            </a:tbl>
          </a:graphicData>
        </a:graphic>
      </p:graphicFrame>
      <p:graphicFrame>
        <p:nvGraphicFramePr>
          <p:cNvPr id="7" name="Table 6">
            <a:extLst>
              <a:ext uri="{FF2B5EF4-FFF2-40B4-BE49-F238E27FC236}">
                <a16:creationId xmlns:a16="http://schemas.microsoft.com/office/drawing/2014/main" id="{FA0BC511-C81D-45C7-AF00-6130C792B21F}"/>
              </a:ext>
            </a:extLst>
          </p:cNvPr>
          <p:cNvGraphicFramePr>
            <a:graphicFrameLocks noGrp="1"/>
          </p:cNvGraphicFramePr>
          <p:nvPr/>
        </p:nvGraphicFramePr>
        <p:xfrm>
          <a:off x="2057400" y="3373438"/>
          <a:ext cx="6556375" cy="2041525"/>
        </p:xfrm>
        <a:graphic>
          <a:graphicData uri="http://schemas.openxmlformats.org/drawingml/2006/table">
            <a:tbl>
              <a:tblPr/>
              <a:tblGrid>
                <a:gridCol w="6556375">
                  <a:extLst>
                    <a:ext uri="{9D8B030D-6E8A-4147-A177-3AD203B41FA5}">
                      <a16:colId xmlns:a16="http://schemas.microsoft.com/office/drawing/2014/main" val="20001"/>
                    </a:ext>
                  </a:extLst>
                </a:gridCol>
              </a:tblGrid>
              <a:tr h="204152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kern="1200"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D: </a:t>
                      </a:r>
                      <a:r>
                        <a:rPr kumimoji="0" lang="en-US" altLang="en-US" sz="1400" b="1" i="0"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Means of implementation is available to achieve all goals and targets the Framework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sng" strike="noStrike" cap="none" normalizeH="0" baseline="0" dirty="0">
                          <a:ln>
                            <a:noFill/>
                          </a:ln>
                          <a:solidFill>
                            <a:schemeClr val="bg1"/>
                          </a:solidFill>
                          <a:effectLst/>
                          <a:latin typeface="Calibri" panose="020F0502020204030204" pitchFamily="34" charset="0"/>
                          <a:ea typeface="MS PGothic" panose="020B0600070205080204" pitchFamily="34" charset="-128"/>
                        </a:rPr>
                        <a:t>2030 Milestones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(a) By 2022, resources and capacity have been identified/committed to implement the Framework for the period of 2020 to 2030, including the incorporation of traditional knowledge, science and technology, and monitoring.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bg1"/>
                          </a:solidFill>
                          <a:effectLst/>
                          <a:latin typeface="Calibri" panose="020F0502020204030204" pitchFamily="34" charset="0"/>
                          <a:ea typeface="Source Sans Pro" panose="020B0503030403020204"/>
                          <a:cs typeface="Source Sans Pro" panose="020B0503030403020204"/>
                        </a:rPr>
                        <a:t>(b) By 2030, resources, and potential future resources, have been identified/committed by 2030 for the periods to 2040 and to 2050. </a:t>
                      </a:r>
                    </a:p>
                  </a:txBody>
                  <a:tcPr marL="91428" marR="91428" marT="45614" marB="45614" horzOverflow="overflow">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3"/>
                  </a:ext>
                </a:extLst>
              </a:tr>
            </a:tbl>
          </a:graphicData>
        </a:graphic>
      </p:graphicFrame>
      <p:sp>
        <p:nvSpPr>
          <p:cNvPr id="17426" name="TextBox 3">
            <a:extLst>
              <a:ext uri="{FF2B5EF4-FFF2-40B4-BE49-F238E27FC236}">
                <a16:creationId xmlns:a16="http://schemas.microsoft.com/office/drawing/2014/main" id="{4382541C-FF1A-473A-934B-BD1D714C1845}"/>
              </a:ext>
            </a:extLst>
          </p:cNvPr>
          <p:cNvSpPr txBox="1">
            <a:spLocks noChangeArrowheads="1"/>
          </p:cNvSpPr>
          <p:nvPr/>
        </p:nvSpPr>
        <p:spPr bwMode="auto">
          <a:xfrm>
            <a:off x="741363" y="3876675"/>
            <a:ext cx="11112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New request from WG2020-2</a:t>
            </a:r>
            <a:endParaRPr lang="en-CA" altLang="en-US" sz="1400">
              <a:latin typeface="Arial" panose="020B0604020202020204" pitchFamily="34" charset="0"/>
            </a:endParaRPr>
          </a:p>
        </p:txBody>
      </p:sp>
      <p:sp>
        <p:nvSpPr>
          <p:cNvPr id="9" name="TextBox 8">
            <a:extLst>
              <a:ext uri="{FF2B5EF4-FFF2-40B4-BE49-F238E27FC236}">
                <a16:creationId xmlns:a16="http://schemas.microsoft.com/office/drawing/2014/main" id="{D712CB95-9212-4BE7-96DE-7251C50E9B56}"/>
              </a:ext>
            </a:extLst>
          </p:cNvPr>
          <p:cNvSpPr txBox="1"/>
          <p:nvPr/>
        </p:nvSpPr>
        <p:spPr>
          <a:xfrm>
            <a:off x="755650" y="1458913"/>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17428" name="TextBox 9">
            <a:extLst>
              <a:ext uri="{FF2B5EF4-FFF2-40B4-BE49-F238E27FC236}">
                <a16:creationId xmlns:a16="http://schemas.microsoft.com/office/drawing/2014/main" id="{40412B23-326E-450B-92DF-6D30FFB4182F}"/>
              </a:ext>
            </a:extLst>
          </p:cNvPr>
          <p:cNvSpPr txBox="1">
            <a:spLocks noChangeArrowheads="1"/>
          </p:cNvSpPr>
          <p:nvPr/>
        </p:nvSpPr>
        <p:spPr bwMode="auto">
          <a:xfrm>
            <a:off x="3724275" y="1452563"/>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35ED2EA3-CF55-4419-9DA8-C35EF73E616B}"/>
              </a:ext>
            </a:extLst>
          </p:cNvPr>
          <p:cNvSpPr/>
          <p:nvPr/>
        </p:nvSpPr>
        <p:spPr>
          <a:xfrm>
            <a:off x="554038" y="5154613"/>
            <a:ext cx="3370262" cy="619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937" name="Title 1">
            <a:extLst>
              <a:ext uri="{FF2B5EF4-FFF2-40B4-BE49-F238E27FC236}">
                <a16:creationId xmlns:a16="http://schemas.microsoft.com/office/drawing/2014/main" id="{250A551E-FAA4-4B11-B1FE-DEF5A854BB37}"/>
              </a:ext>
            </a:extLst>
          </p:cNvPr>
          <p:cNvSpPr>
            <a:spLocks noGrp="1"/>
          </p:cNvSpPr>
          <p:nvPr>
            <p:ph type="title"/>
          </p:nvPr>
        </p:nvSpPr>
        <p:spPr>
          <a:xfrm>
            <a:off x="152400" y="349250"/>
            <a:ext cx="8991600" cy="717550"/>
          </a:xfrm>
        </p:spPr>
        <p:txBody>
          <a:bodyPr/>
          <a:lstStyle/>
          <a:p>
            <a:pPr>
              <a:defRPr/>
            </a:pPr>
            <a:r>
              <a:rPr lang="en-US" sz="2400" dirty="0">
                <a:solidFill>
                  <a:schemeClr val="accent3">
                    <a:lumMod val="40000"/>
                    <a:lumOff val="60000"/>
                  </a:schemeClr>
                </a:solidFill>
              </a:rPr>
              <a:t>2 Updated Zero Draft</a:t>
            </a:r>
            <a:br>
              <a:rPr lang="en-US" sz="2400" dirty="0">
                <a:solidFill>
                  <a:schemeClr val="accent3">
                    <a:lumMod val="40000"/>
                    <a:lumOff val="60000"/>
                  </a:schemeClr>
                </a:solidFill>
              </a:rPr>
            </a:br>
            <a:r>
              <a:rPr lang="en-US" altLang="en-US" dirty="0"/>
              <a:t>II/E: </a:t>
            </a:r>
            <a:r>
              <a:rPr lang="en-CA" altLang="en-US" dirty="0"/>
              <a:t>Reducing Threats: Targets 1-3</a:t>
            </a:r>
          </a:p>
        </p:txBody>
      </p:sp>
      <p:sp>
        <p:nvSpPr>
          <p:cNvPr id="19460" name="Slide Number Placeholder 3">
            <a:extLst>
              <a:ext uri="{FF2B5EF4-FFF2-40B4-BE49-F238E27FC236}">
                <a16:creationId xmlns:a16="http://schemas.microsoft.com/office/drawing/2014/main" id="{51B60522-2277-48EE-ABDE-5AFCBD4C2F6B}"/>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16CD5C03-7AB9-401E-97D2-602DE16F5166}" type="slidenum">
              <a:rPr lang="en-US" altLang="en-US" sz="2400">
                <a:latin typeface="Arial Narrow" panose="020B0606020202030204" pitchFamily="34" charset="0"/>
              </a:rPr>
              <a:pPr>
                <a:spcBef>
                  <a:spcPct val="0"/>
                </a:spcBef>
                <a:buFontTx/>
                <a:buNone/>
              </a:pPr>
              <a:t>12</a:t>
            </a:fld>
            <a:endParaRPr lang="en-US" altLang="en-US" sz="2400">
              <a:latin typeface="Arial Narrow" panose="020B0606020202030204" pitchFamily="34" charset="0"/>
            </a:endParaRPr>
          </a:p>
        </p:txBody>
      </p:sp>
      <p:graphicFrame>
        <p:nvGraphicFramePr>
          <p:cNvPr id="2" name="Table 1">
            <a:extLst>
              <a:ext uri="{FF2B5EF4-FFF2-40B4-BE49-F238E27FC236}">
                <a16:creationId xmlns:a16="http://schemas.microsoft.com/office/drawing/2014/main" id="{D48271D2-906D-4068-8D3D-48F0AD85B40A}"/>
              </a:ext>
            </a:extLst>
          </p:cNvPr>
          <p:cNvGraphicFramePr>
            <a:graphicFrameLocks noGrp="1"/>
          </p:cNvGraphicFramePr>
          <p:nvPr/>
        </p:nvGraphicFramePr>
        <p:xfrm>
          <a:off x="3962400" y="1654175"/>
          <a:ext cx="4800600" cy="4267200"/>
        </p:xfrm>
        <a:graphic>
          <a:graphicData uri="http://schemas.openxmlformats.org/drawingml/2006/table">
            <a:tbl>
              <a:tblPr/>
              <a:tblGrid>
                <a:gridCol w="4800600">
                  <a:extLst>
                    <a:ext uri="{9D8B030D-6E8A-4147-A177-3AD203B41FA5}">
                      <a16:colId xmlns:a16="http://schemas.microsoft.com/office/drawing/2014/main" val="3141558414"/>
                    </a:ext>
                  </a:extLst>
                </a:gridCol>
              </a:tblGrid>
              <a:tr h="159095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T1: </a:t>
                      </a: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By 2030, [50%] of land and sea areas globally are under spatial planning addressing land/sea use change, retaining most of the existing intact and wilderness areas, and allow to restore [X%] of degraded freshwater, marine and terrestrial natural ecosystems and connectivity among them</a:t>
                      </a:r>
                    </a:p>
                  </a:txBody>
                  <a:tcPr marL="91439" marR="91439" marT="45684" marB="45684" horzOverflow="overflow">
                    <a:lnL w="6350" cap="flat" cmpd="sng" algn="ctr">
                      <a:solidFill>
                        <a:schemeClr val="accent1">
                          <a:lumMod val="75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708017406"/>
                  </a:ext>
                </a:extLst>
              </a:tr>
              <a:tr h="160952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T2: </a:t>
                      </a: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By 2030, protect and conserve through well connected and effective system of protected areas and other effective area-based conservation measures at least 30% of the planet with the focus on areas particularly important for biodiversity</a:t>
                      </a:r>
                    </a:p>
                  </a:txBody>
                  <a:tcPr marL="91439" marR="91439" marT="45684" marB="45684" horzOverflow="overflow">
                    <a:lnL w="6350" cap="flat" cmpd="sng" algn="ctr">
                      <a:solidFill>
                        <a:schemeClr val="accent1">
                          <a:lumMod val="75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677864095"/>
                  </a:ext>
                </a:extLst>
              </a:tr>
              <a:tr h="106672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T3: </a:t>
                      </a: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By 2030, ensure active management actions to enable wild species of fauna and flora recovery and conservation, and reduce human-wildlife conflict by [X%]</a:t>
                      </a:r>
                    </a:p>
                  </a:txBody>
                  <a:tcPr marL="91439" marR="91439" marT="45684" marB="45684" horzOverflow="overflow">
                    <a:lnL w="6350" cap="flat" cmpd="sng" algn="ctr">
                      <a:solidFill>
                        <a:schemeClr val="accent1">
                          <a:lumMod val="75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1455809986"/>
                  </a:ext>
                </a:extLst>
              </a:tr>
            </a:tbl>
          </a:graphicData>
        </a:graphic>
      </p:graphicFrame>
      <p:graphicFrame>
        <p:nvGraphicFramePr>
          <p:cNvPr id="3" name="Table 2">
            <a:extLst>
              <a:ext uri="{FF2B5EF4-FFF2-40B4-BE49-F238E27FC236}">
                <a16:creationId xmlns:a16="http://schemas.microsoft.com/office/drawing/2014/main" id="{9D87C5B2-43FA-4CC4-BF6F-1A9F38C775AA}"/>
              </a:ext>
            </a:extLst>
          </p:cNvPr>
          <p:cNvGraphicFramePr>
            <a:graphicFrameLocks noGrp="1"/>
          </p:cNvGraphicFramePr>
          <p:nvPr/>
        </p:nvGraphicFramePr>
        <p:xfrm>
          <a:off x="458788" y="1654175"/>
          <a:ext cx="3427412" cy="3222625"/>
        </p:xfrm>
        <a:graphic>
          <a:graphicData uri="http://schemas.openxmlformats.org/drawingml/2006/table">
            <a:tbl>
              <a:tblPr firstRow="1" bandRow="1">
                <a:tableStyleId>{BC89EF96-8CEA-46FF-86C4-4CE0E7609802}</a:tableStyleId>
              </a:tblPr>
              <a:tblGrid>
                <a:gridCol w="3427412">
                  <a:extLst>
                    <a:ext uri="{9D8B030D-6E8A-4147-A177-3AD203B41FA5}">
                      <a16:colId xmlns:a16="http://schemas.microsoft.com/office/drawing/2014/main" val="2668707935"/>
                    </a:ext>
                  </a:extLst>
                </a:gridCol>
              </a:tblGrid>
              <a:tr h="1811631">
                <a:tc>
                  <a:txBody>
                    <a:bodyPr/>
                    <a:lstStyle/>
                    <a:p>
                      <a:r>
                        <a:rPr lang="en-US" sz="1400" b="1" dirty="0">
                          <a:solidFill>
                            <a:schemeClr val="tx1">
                              <a:lumMod val="65000"/>
                              <a:lumOff val="35000"/>
                            </a:schemeClr>
                          </a:solidFill>
                        </a:rPr>
                        <a:t>1 </a:t>
                      </a:r>
                      <a:r>
                        <a:rPr lang="en-US" sz="1400" b="0" dirty="0">
                          <a:solidFill>
                            <a:schemeClr val="tx1">
                              <a:lumMod val="65000"/>
                              <a:lumOff val="35000"/>
                            </a:schemeClr>
                          </a:solidFill>
                          <a:ea typeface="Source Sans Pro" panose="020B0503030403020204" pitchFamily="34" charset="0"/>
                        </a:rPr>
                        <a:t>Retain and restore freshwater, marine and terrestrial ecosystems, by increasing at least [50%] of land and sea area under comprehensive spatial planning addressing land/sea use change, achieving a net increase in area, connectivity and integrity and retaining existing intact areas and wilderness </a:t>
                      </a:r>
                      <a:endParaRPr lang="en-US" sz="1400" b="0" dirty="0">
                        <a:solidFill>
                          <a:schemeClr val="tx1">
                            <a:lumMod val="65000"/>
                            <a:lumOff val="35000"/>
                          </a:schemeClr>
                        </a:solidFill>
                      </a:endParaRPr>
                    </a:p>
                  </a:txBody>
                  <a:tcPr marL="91464" marR="91464" marT="45708" marB="45708">
                    <a:lnL w="12700" cmpd="sng">
                      <a:noFill/>
                    </a:lnL>
                    <a:lnR w="12700" cmpd="sng">
                      <a:noFill/>
                    </a:lnR>
                    <a:lnT w="127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88159544"/>
                  </a:ext>
                </a:extLst>
              </a:tr>
              <a:tr h="1410994">
                <a:tc>
                  <a:txBody>
                    <a:bodyPr/>
                    <a:lstStyle/>
                    <a:p>
                      <a:r>
                        <a:rPr lang="en-US" sz="1200" b="1" dirty="0">
                          <a:solidFill>
                            <a:schemeClr val="tx1">
                              <a:lumMod val="65000"/>
                              <a:lumOff val="35000"/>
                            </a:schemeClr>
                          </a:solidFill>
                        </a:rPr>
                        <a:t>2 </a:t>
                      </a:r>
                      <a:r>
                        <a:rPr lang="en-US" sz="1400" dirty="0">
                          <a:solidFill>
                            <a:schemeClr val="tx1">
                              <a:lumMod val="65000"/>
                              <a:lumOff val="35000"/>
                            </a:schemeClr>
                          </a:solidFill>
                          <a:ea typeface="Source Sans Pro" panose="020B0503030403020204" pitchFamily="34" charset="0"/>
                        </a:rPr>
                        <a:t>Protect sites of particular importance for biodiversity through protected areas and other effective area-based conservation measures, covering at least [60%] of such sites and at least [30%] of land and sea areas with at least [10%] under strict protection</a:t>
                      </a:r>
                    </a:p>
                  </a:txBody>
                  <a:tcPr marL="91464" marR="91464" marT="45708" marB="45708">
                    <a:lnL w="12700" cmpd="sng">
                      <a:noFill/>
                    </a:lnL>
                    <a:lnR w="12700" cmpd="sng">
                      <a:noFill/>
                    </a:lnR>
                    <a:lnT w="254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98411331"/>
                  </a:ext>
                </a:extLst>
              </a:tr>
            </a:tbl>
          </a:graphicData>
        </a:graphic>
      </p:graphicFrame>
      <p:sp>
        <p:nvSpPr>
          <p:cNvPr id="6" name="TextBox 5">
            <a:extLst>
              <a:ext uri="{FF2B5EF4-FFF2-40B4-BE49-F238E27FC236}">
                <a16:creationId xmlns:a16="http://schemas.microsoft.com/office/drawing/2014/main" id="{4AD18C75-7BA3-4AA9-B743-C8647F41156E}"/>
              </a:ext>
            </a:extLst>
          </p:cNvPr>
          <p:cNvSpPr txBox="1"/>
          <p:nvPr/>
        </p:nvSpPr>
        <p:spPr>
          <a:xfrm>
            <a:off x="1069975" y="1368425"/>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19475" name="TextBox 6">
            <a:extLst>
              <a:ext uri="{FF2B5EF4-FFF2-40B4-BE49-F238E27FC236}">
                <a16:creationId xmlns:a16="http://schemas.microsoft.com/office/drawing/2014/main" id="{EC21B861-C8FF-416E-A030-C624C578B2CF}"/>
              </a:ext>
            </a:extLst>
          </p:cNvPr>
          <p:cNvSpPr txBox="1">
            <a:spLocks noChangeArrowheads="1"/>
          </p:cNvSpPr>
          <p:nvPr/>
        </p:nvSpPr>
        <p:spPr bwMode="auto">
          <a:xfrm>
            <a:off x="4114800" y="1328738"/>
            <a:ext cx="1716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a:t>
            </a:r>
            <a:endParaRPr lang="en-CA" altLang="en-US" sz="1400">
              <a:latin typeface="Arial" panose="020B0604020202020204" pitchFamily="34" charset="0"/>
            </a:endParaRPr>
          </a:p>
        </p:txBody>
      </p:sp>
      <p:sp>
        <p:nvSpPr>
          <p:cNvPr id="19476" name="TextBox 4">
            <a:extLst>
              <a:ext uri="{FF2B5EF4-FFF2-40B4-BE49-F238E27FC236}">
                <a16:creationId xmlns:a16="http://schemas.microsoft.com/office/drawing/2014/main" id="{96172E21-E360-4988-9E61-116FBE12281E}"/>
              </a:ext>
            </a:extLst>
          </p:cNvPr>
          <p:cNvSpPr txBox="1">
            <a:spLocks noChangeArrowheads="1"/>
          </p:cNvSpPr>
          <p:nvPr/>
        </p:nvSpPr>
        <p:spPr bwMode="auto">
          <a:xfrm>
            <a:off x="619125" y="5275263"/>
            <a:ext cx="3505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800">
                <a:latin typeface="Arial" panose="020B0604020202020204" pitchFamily="34" charset="0"/>
              </a:rPr>
              <a:t>New request from WG2020-2</a:t>
            </a:r>
            <a:endParaRPr lang="en-CA" altLang="en-US" sz="1800">
              <a:latin typeface="Arial" panose="020B0604020202020204" pitchFamily="34" charset="0"/>
            </a:endParaRPr>
          </a:p>
          <a:p>
            <a:pPr>
              <a:spcBef>
                <a:spcPct val="0"/>
              </a:spcBef>
              <a:buFontTx/>
              <a:buNone/>
            </a:pPr>
            <a:endParaRPr lang="en-US" altLang="en-US" sz="180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3426-BAAB-4BD7-93E0-A7B8E58D9B9E}"/>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II/E: </a:t>
            </a:r>
            <a:r>
              <a:rPr lang="en-CA" altLang="en-US" dirty="0"/>
              <a:t>Reducing Threats: Targets 4-7</a:t>
            </a:r>
            <a:endParaRPr lang="en-US" dirty="0"/>
          </a:p>
        </p:txBody>
      </p:sp>
      <p:sp>
        <p:nvSpPr>
          <p:cNvPr id="20483" name="Slide Number Placeholder 3">
            <a:extLst>
              <a:ext uri="{FF2B5EF4-FFF2-40B4-BE49-F238E27FC236}">
                <a16:creationId xmlns:a16="http://schemas.microsoft.com/office/drawing/2014/main" id="{1E9FD805-18EA-47A4-8EDC-BF9415A461CD}"/>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5EE87C9A-99F9-4418-BF89-D082ECFCADC9}" type="slidenum">
              <a:rPr lang="en-US" altLang="en-US" sz="2400">
                <a:latin typeface="Arial Narrow" panose="020B0606020202030204" pitchFamily="34" charset="0"/>
              </a:rPr>
              <a:pPr>
                <a:spcBef>
                  <a:spcPct val="0"/>
                </a:spcBef>
                <a:buFontTx/>
                <a:buNone/>
              </a:pPr>
              <a:t>13</a:t>
            </a:fld>
            <a:endParaRPr lang="en-US" altLang="en-US" sz="2400">
              <a:latin typeface="Arial Narrow" panose="020B0606020202030204" pitchFamily="34" charset="0"/>
            </a:endParaRPr>
          </a:p>
        </p:txBody>
      </p:sp>
      <p:graphicFrame>
        <p:nvGraphicFramePr>
          <p:cNvPr id="5" name="Table 4">
            <a:extLst>
              <a:ext uri="{FF2B5EF4-FFF2-40B4-BE49-F238E27FC236}">
                <a16:creationId xmlns:a16="http://schemas.microsoft.com/office/drawing/2014/main" id="{8D9C2667-EC45-4D7F-8941-92F0FCC83168}"/>
              </a:ext>
            </a:extLst>
          </p:cNvPr>
          <p:cNvGraphicFramePr>
            <a:graphicFrameLocks noGrp="1"/>
          </p:cNvGraphicFramePr>
          <p:nvPr/>
        </p:nvGraphicFramePr>
        <p:xfrm>
          <a:off x="3736975" y="1847850"/>
          <a:ext cx="5102225" cy="2133600"/>
        </p:xfrm>
        <a:graphic>
          <a:graphicData uri="http://schemas.openxmlformats.org/drawingml/2006/table">
            <a:tbl>
              <a:tblPr/>
              <a:tblGrid>
                <a:gridCol w="5102225">
                  <a:extLst>
                    <a:ext uri="{9D8B030D-6E8A-4147-A177-3AD203B41FA5}">
                      <a16:colId xmlns:a16="http://schemas.microsoft.com/office/drawing/2014/main" val="3141558414"/>
                    </a:ext>
                  </a:extLst>
                </a:gridCol>
              </a:tblGrid>
              <a:tr h="82295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T4: </a:t>
                      </a: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By 2030, ensure that the harvesting, trade and use of wild species of fauna and flora, is legal, at sustainable levels and safe.</a:t>
                      </a:r>
                    </a:p>
                  </a:txBody>
                  <a:tcPr marL="91445" marR="91445" marT="45709" marB="45709" horzOverflow="overflow">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2667634190"/>
                  </a:ext>
                </a:extLst>
              </a:tr>
              <a:tr h="131064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T5: </a:t>
                      </a:r>
                      <a:r>
                        <a:rPr kumimoji="0" lang="en-CA" sz="1600" b="0" i="0" u="none" strike="noStrike" kern="1200" cap="none" normalizeH="0" baseline="0" dirty="0">
                          <a:ln>
                            <a:noFill/>
                          </a:ln>
                          <a:solidFill>
                            <a:schemeClr val="bg1"/>
                          </a:solidFill>
                          <a:effectLst/>
                          <a:latin typeface="Calibri" panose="020F0502020204030204" pitchFamily="34" charset="0"/>
                          <a:ea typeface="MS PGothic" panose="020B0600070205080204" pitchFamily="34" charset="-128"/>
                          <a:cs typeface="+mn-cs"/>
                        </a:rPr>
                        <a:t>By 2030, manage, and where possible control, pathways for the introduction of IAS, achieving [50%] reduction in the rate of new introductions, and eradicate, control and manage IAS to eliminate or reduce their impacts, including in at least [50%] of priority sites</a:t>
                      </a:r>
                      <a:endParaRPr kumimoji="0" lang="en-US" altLang="en-US" sz="1600" b="0" i="0" u="none" strike="noStrike" kern="1200" cap="none" normalizeH="0" baseline="0" dirty="0">
                        <a:ln>
                          <a:noFill/>
                        </a:ln>
                        <a:solidFill>
                          <a:schemeClr val="bg1"/>
                        </a:solidFill>
                        <a:effectLst/>
                        <a:latin typeface="Calibri" panose="020F0502020204030204" pitchFamily="34" charset="0"/>
                        <a:ea typeface="MS PGothic" panose="020B0600070205080204" pitchFamily="34" charset="-128"/>
                        <a:cs typeface="+mn-cs"/>
                      </a:endParaRPr>
                    </a:p>
                  </a:txBody>
                  <a:tcPr marL="91445" marR="91445" marT="45709" marB="45709" horzOverflow="overflow">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548969360"/>
                  </a:ext>
                </a:extLst>
              </a:tr>
            </a:tbl>
          </a:graphicData>
        </a:graphic>
      </p:graphicFrame>
      <p:graphicFrame>
        <p:nvGraphicFramePr>
          <p:cNvPr id="3" name="Table 2">
            <a:extLst>
              <a:ext uri="{FF2B5EF4-FFF2-40B4-BE49-F238E27FC236}">
                <a16:creationId xmlns:a16="http://schemas.microsoft.com/office/drawing/2014/main" id="{5BFBA1D1-3C06-49CB-9123-8E496A109BBE}"/>
              </a:ext>
            </a:extLst>
          </p:cNvPr>
          <p:cNvGraphicFramePr>
            <a:graphicFrameLocks noGrp="1"/>
          </p:cNvGraphicFramePr>
          <p:nvPr/>
        </p:nvGraphicFramePr>
        <p:xfrm>
          <a:off x="438150" y="1600200"/>
          <a:ext cx="3219450" cy="2057400"/>
        </p:xfrm>
        <a:graphic>
          <a:graphicData uri="http://schemas.openxmlformats.org/drawingml/2006/table">
            <a:tbl>
              <a:tblPr firstRow="1" bandRow="1">
                <a:tableStyleId>{BC89EF96-8CEA-46FF-86C4-4CE0E7609802}</a:tableStyleId>
              </a:tblPr>
              <a:tblGrid>
                <a:gridCol w="3219450">
                  <a:extLst>
                    <a:ext uri="{9D8B030D-6E8A-4147-A177-3AD203B41FA5}">
                      <a16:colId xmlns:a16="http://schemas.microsoft.com/office/drawing/2014/main" val="161175969"/>
                    </a:ext>
                  </a:extLst>
                </a:gridCol>
              </a:tblGrid>
              <a:tr h="664167">
                <a:tc>
                  <a:txBody>
                    <a:bodyPr/>
                    <a:lstStyle/>
                    <a:p>
                      <a:r>
                        <a:rPr lang="en-US" sz="1200" b="0" dirty="0">
                          <a:solidFill>
                            <a:schemeClr val="tx1"/>
                          </a:solidFill>
                        </a:rPr>
                        <a:t>5 </a:t>
                      </a:r>
                      <a:r>
                        <a:rPr lang="en-US" sz="1200" b="0" dirty="0">
                          <a:solidFill>
                            <a:schemeClr val="tx1"/>
                          </a:solidFill>
                          <a:ea typeface="Source Sans Pro" panose="020B0503030403020204" pitchFamily="34" charset="0"/>
                        </a:rPr>
                        <a:t>Ensure that the harvesting, trade and use of wild species, is legal and at sustainable levels</a:t>
                      </a:r>
                    </a:p>
                  </a:txBody>
                  <a:tcPr marL="91447" marR="91447" marT="45703" marB="45703">
                    <a:lnL w="12700" cmpd="sng">
                      <a:noFill/>
                    </a:lnL>
                    <a:lnR w="12700" cmpd="sng">
                      <a:noFill/>
                    </a:lnR>
                    <a:lnT w="127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3834306"/>
                  </a:ext>
                </a:extLst>
              </a:tr>
              <a:tr h="1393233">
                <a:tc>
                  <a:txBody>
                    <a:bodyPr/>
                    <a:lstStyle/>
                    <a:p>
                      <a:r>
                        <a:rPr lang="en-US" sz="1200" b="0" dirty="0">
                          <a:solidFill>
                            <a:schemeClr val="tx1"/>
                          </a:solidFill>
                        </a:rPr>
                        <a:t>3 </a:t>
                      </a:r>
                      <a:r>
                        <a:rPr lang="en-US" sz="1200" b="0" dirty="0">
                          <a:solidFill>
                            <a:schemeClr val="tx1"/>
                          </a:solidFill>
                          <a:ea typeface="Source Sans Pro" panose="020B0503030403020204" pitchFamily="34" charset="0"/>
                        </a:rPr>
                        <a:t>Control all pathways for the introduction of invasive alien species achieving a [50%] reduction in the rate of new introductions, and eradicate or control invasive alien species to eliminate or reduce their impacts by 2030 in at least [50%] of priority sites </a:t>
                      </a:r>
                    </a:p>
                  </a:txBody>
                  <a:tcPr marL="91447" marR="91447" marT="45703" marB="45703">
                    <a:lnL w="12700" cmpd="sng">
                      <a:noFill/>
                    </a:lnL>
                    <a:lnR w="12700" cmpd="sng">
                      <a:noFill/>
                    </a:lnR>
                    <a:lnT w="254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98589848"/>
                  </a:ext>
                </a:extLst>
              </a:tr>
            </a:tbl>
          </a:graphicData>
        </a:graphic>
      </p:graphicFrame>
      <p:sp>
        <p:nvSpPr>
          <p:cNvPr id="6" name="TextBox 5">
            <a:extLst>
              <a:ext uri="{FF2B5EF4-FFF2-40B4-BE49-F238E27FC236}">
                <a16:creationId xmlns:a16="http://schemas.microsoft.com/office/drawing/2014/main" id="{F8598B30-7D68-4EA0-8CFA-B8E46D012044}"/>
              </a:ext>
            </a:extLst>
          </p:cNvPr>
          <p:cNvSpPr txBox="1"/>
          <p:nvPr/>
        </p:nvSpPr>
        <p:spPr>
          <a:xfrm>
            <a:off x="1096963" y="1292225"/>
            <a:ext cx="1039812"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20496" name="TextBox 6">
            <a:extLst>
              <a:ext uri="{FF2B5EF4-FFF2-40B4-BE49-F238E27FC236}">
                <a16:creationId xmlns:a16="http://schemas.microsoft.com/office/drawing/2014/main" id="{F6F8F95C-FD89-4B16-8FCC-2DB14ADA9560}"/>
              </a:ext>
            </a:extLst>
          </p:cNvPr>
          <p:cNvSpPr txBox="1">
            <a:spLocks noChangeArrowheads="1"/>
          </p:cNvSpPr>
          <p:nvPr/>
        </p:nvSpPr>
        <p:spPr bwMode="auto">
          <a:xfrm>
            <a:off x="3810000" y="1446213"/>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graphicFrame>
        <p:nvGraphicFramePr>
          <p:cNvPr id="8" name="Table 7">
            <a:extLst>
              <a:ext uri="{FF2B5EF4-FFF2-40B4-BE49-F238E27FC236}">
                <a16:creationId xmlns:a16="http://schemas.microsoft.com/office/drawing/2014/main" id="{4FEFD0C2-C65A-4E9E-88F4-6FADBA863F45}"/>
              </a:ext>
            </a:extLst>
          </p:cNvPr>
          <p:cNvGraphicFramePr>
            <a:graphicFrameLocks noGrp="1"/>
          </p:cNvGraphicFramePr>
          <p:nvPr/>
        </p:nvGraphicFramePr>
        <p:xfrm>
          <a:off x="3714750" y="4035425"/>
          <a:ext cx="5102225" cy="2822575"/>
        </p:xfrm>
        <a:graphic>
          <a:graphicData uri="http://schemas.openxmlformats.org/drawingml/2006/table">
            <a:tbl>
              <a:tblPr/>
              <a:tblGrid>
                <a:gridCol w="5102225">
                  <a:extLst>
                    <a:ext uri="{9D8B030D-6E8A-4147-A177-3AD203B41FA5}">
                      <a16:colId xmlns:a16="http://schemas.microsoft.com/office/drawing/2014/main" val="3141558414"/>
                    </a:ext>
                  </a:extLst>
                </a:gridCol>
              </a:tblGrid>
              <a:tr h="135693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T6:</a:t>
                      </a: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 By 2030, reduce pollution from all sources, including reducing excess nutrients [by x%], biocides [by x%], plastic waste [by x%] to levels that are not harmful to biodiversity and ecosystem functions and human health</a:t>
                      </a:r>
                    </a:p>
                  </a:txBody>
                  <a:tcPr marL="91439" marR="91439" marT="45685" marB="45685" horzOverflow="overflow">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6350"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3151737117"/>
                  </a:ext>
                </a:extLst>
              </a:tr>
              <a:tr h="14656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T7: </a:t>
                      </a: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By 2030, increase contributions to climate change mitigation adaption and disaster risk reduction from nature-based solutions and ecosystems based approached, ensuring resilience and minimizing any negative impacts on biodiversity</a:t>
                      </a:r>
                    </a:p>
                  </a:txBody>
                  <a:tcPr marL="91439" marR="91439" marT="45685" marB="45685" horzOverflow="overflow">
                    <a:lnL w="6350" cap="flat" cmpd="sng" algn="ctr">
                      <a:solidFill>
                        <a:schemeClr val="accent1">
                          <a:lumMod val="75000"/>
                        </a:schemeClr>
                      </a:solidFill>
                      <a:prstDash val="solid"/>
                      <a:round/>
                      <a:headEnd type="none" w="med" len="med"/>
                      <a:tailEnd type="none" w="med" len="med"/>
                    </a:lnL>
                    <a:lnR w="6350" cap="flat" cmpd="sng" algn="ctr">
                      <a:solidFill>
                        <a:schemeClr val="accent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accent1">
                          <a:lumMod val="75000"/>
                        </a:schemeClr>
                      </a:solidFill>
                      <a:prstDash val="solid"/>
                      <a:round/>
                      <a:headEnd type="none" w="med" len="med"/>
                      <a:tailEnd type="none" w="med" len="med"/>
                    </a:lnB>
                    <a:lnTlToBr>
                      <a:noFill/>
                    </a:lnTlToBr>
                    <a:lnBlToTr>
                      <a:noFill/>
                    </a:lnBlToTr>
                    <a:solidFill>
                      <a:srgbClr val="0070C0"/>
                    </a:solidFill>
                  </a:tcPr>
                </a:tc>
                <a:extLst>
                  <a:ext uri="{0D108BD9-81ED-4DB2-BD59-A6C34878D82A}">
                    <a16:rowId xmlns:a16="http://schemas.microsoft.com/office/drawing/2014/main" val="4206352118"/>
                  </a:ext>
                </a:extLst>
              </a:tr>
            </a:tbl>
          </a:graphicData>
        </a:graphic>
      </p:graphicFrame>
      <p:graphicFrame>
        <p:nvGraphicFramePr>
          <p:cNvPr id="9" name="Table 8">
            <a:extLst>
              <a:ext uri="{FF2B5EF4-FFF2-40B4-BE49-F238E27FC236}">
                <a16:creationId xmlns:a16="http://schemas.microsoft.com/office/drawing/2014/main" id="{96910C48-8E5A-4607-B666-35C3D3AA7F4A}"/>
              </a:ext>
            </a:extLst>
          </p:cNvPr>
          <p:cNvGraphicFramePr>
            <a:graphicFrameLocks noGrp="1"/>
          </p:cNvGraphicFramePr>
          <p:nvPr/>
        </p:nvGraphicFramePr>
        <p:xfrm>
          <a:off x="454025" y="3657600"/>
          <a:ext cx="3200400" cy="2667000"/>
        </p:xfrm>
        <a:graphic>
          <a:graphicData uri="http://schemas.openxmlformats.org/drawingml/2006/table">
            <a:tbl>
              <a:tblPr firstRow="1" bandRow="1">
                <a:tableStyleId>{BC89EF96-8CEA-46FF-86C4-4CE0E7609802}</a:tableStyleId>
              </a:tblPr>
              <a:tblGrid>
                <a:gridCol w="3200400">
                  <a:extLst>
                    <a:ext uri="{9D8B030D-6E8A-4147-A177-3AD203B41FA5}">
                      <a16:colId xmlns:a16="http://schemas.microsoft.com/office/drawing/2014/main" val="343165226"/>
                    </a:ext>
                  </a:extLst>
                </a:gridCol>
              </a:tblGrid>
              <a:tr h="759866">
                <a:tc>
                  <a:txBody>
                    <a:bodyPr/>
                    <a:lstStyle/>
                    <a:p>
                      <a:r>
                        <a:rPr lang="en-US" sz="1200" b="0" dirty="0">
                          <a:solidFill>
                            <a:schemeClr val="tx1">
                              <a:lumMod val="65000"/>
                              <a:lumOff val="35000"/>
                            </a:schemeClr>
                          </a:solidFill>
                        </a:rPr>
                        <a:t>4 </a:t>
                      </a:r>
                      <a:r>
                        <a:rPr lang="en-US" sz="1200" b="0" dirty="0">
                          <a:solidFill>
                            <a:schemeClr val="tx1">
                              <a:lumMod val="65000"/>
                              <a:lumOff val="35000"/>
                            </a:schemeClr>
                          </a:solidFill>
                          <a:ea typeface="Source Sans Pro" panose="020B0503030403020204" pitchFamily="34" charset="0"/>
                        </a:rPr>
                        <a:t>Reduce by at least [50%], pollution from excess nutrients, biocides, plastic waste and other sources</a:t>
                      </a:r>
                    </a:p>
                  </a:txBody>
                  <a:tcPr marL="91439" marR="91439" marT="45683" marB="45683">
                    <a:lnL w="12700" cmpd="sng">
                      <a:noFill/>
                    </a:lnL>
                    <a:lnR w="12700" cmpd="sng">
                      <a:noFill/>
                    </a:lnR>
                    <a:lnT w="127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214241"/>
                  </a:ext>
                </a:extLst>
              </a:tr>
              <a:tr h="1907134">
                <a:tc>
                  <a:txBody>
                    <a:bodyPr/>
                    <a:lstStyle/>
                    <a:p>
                      <a:r>
                        <a:rPr lang="en-US" sz="1200" b="0" dirty="0">
                          <a:solidFill>
                            <a:schemeClr val="tx1">
                              <a:lumMod val="65000"/>
                              <a:lumOff val="35000"/>
                            </a:schemeClr>
                          </a:solidFill>
                        </a:rPr>
                        <a:t>6 </a:t>
                      </a:r>
                      <a:r>
                        <a:rPr lang="en-US" sz="1200" b="0" dirty="0">
                          <a:solidFill>
                            <a:schemeClr val="tx1">
                              <a:lumMod val="65000"/>
                              <a:lumOff val="35000"/>
                            </a:schemeClr>
                          </a:solidFill>
                          <a:ea typeface="Source Sans Pro" panose="020B0503030403020204" pitchFamily="34" charset="0"/>
                        </a:rPr>
                        <a:t>Contribute to climate change mitigation and adaptation and disaster risk reduction through nature-based solutions, providing [about 30%] [at least XXX MT CO2=] of the mitigation effort needed to achieve the goals of the Paris Agreement, complementing stringent emission reductions and avoiding negative impacts on biodiversity and food security</a:t>
                      </a:r>
                      <a:endParaRPr lang="en-US" sz="1200" b="0" dirty="0">
                        <a:solidFill>
                          <a:schemeClr val="tx1">
                            <a:lumMod val="65000"/>
                            <a:lumOff val="35000"/>
                          </a:schemeClr>
                        </a:solidFill>
                      </a:endParaRPr>
                    </a:p>
                  </a:txBody>
                  <a:tcPr marL="91439" marR="91439" marT="45683" marB="45683">
                    <a:lnL w="12700" cmpd="sng">
                      <a:noFill/>
                    </a:lnL>
                    <a:lnR w="12700" cmpd="sng">
                      <a:noFill/>
                    </a:lnR>
                    <a:lnT w="254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5407681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FEB0B-EE7B-4EE3-B842-A44A144D7B89}"/>
              </a:ext>
            </a:extLst>
          </p:cNvPr>
          <p:cNvSpPr>
            <a:spLocks noGrp="1"/>
          </p:cNvSpPr>
          <p:nvPr>
            <p:ph type="title"/>
          </p:nvPr>
        </p:nvSpPr>
        <p:spPr>
          <a:xfrm>
            <a:off x="304800" y="274638"/>
            <a:ext cx="8763000" cy="792162"/>
          </a:xfrm>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II/E: </a:t>
            </a:r>
            <a:r>
              <a:rPr lang="en-CA" altLang="en-US" dirty="0"/>
              <a:t>Meeting Peoples Needs: Targets 8-9</a:t>
            </a:r>
            <a:endParaRPr lang="en-US" dirty="0"/>
          </a:p>
        </p:txBody>
      </p:sp>
      <p:sp>
        <p:nvSpPr>
          <p:cNvPr id="21507" name="Slide Number Placeholder 3">
            <a:extLst>
              <a:ext uri="{FF2B5EF4-FFF2-40B4-BE49-F238E27FC236}">
                <a16:creationId xmlns:a16="http://schemas.microsoft.com/office/drawing/2014/main" id="{3F804CCE-C3A7-4B0E-A303-6B0A8E353E33}"/>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A94B23BE-F8CC-47D6-A9F5-B4AB2E6EA5EC}" type="slidenum">
              <a:rPr lang="en-US" altLang="en-US" sz="2400">
                <a:latin typeface="Arial Narrow" panose="020B0606020202030204" pitchFamily="34" charset="0"/>
              </a:rPr>
              <a:pPr>
                <a:spcBef>
                  <a:spcPct val="0"/>
                </a:spcBef>
                <a:buFontTx/>
                <a:buNone/>
              </a:pPr>
              <a:t>14</a:t>
            </a:fld>
            <a:endParaRPr lang="en-US" altLang="en-US" sz="2400">
              <a:latin typeface="Arial Narrow" panose="020B0606020202030204" pitchFamily="34" charset="0"/>
            </a:endParaRPr>
          </a:p>
        </p:txBody>
      </p:sp>
      <p:graphicFrame>
        <p:nvGraphicFramePr>
          <p:cNvPr id="5" name="Table 4">
            <a:extLst>
              <a:ext uri="{FF2B5EF4-FFF2-40B4-BE49-F238E27FC236}">
                <a16:creationId xmlns:a16="http://schemas.microsoft.com/office/drawing/2014/main" id="{01664B6D-4EA3-463B-A9FC-DBB37E27F341}"/>
              </a:ext>
            </a:extLst>
          </p:cNvPr>
          <p:cNvGraphicFramePr>
            <a:graphicFrameLocks noGrp="1"/>
          </p:cNvGraphicFramePr>
          <p:nvPr/>
        </p:nvGraphicFramePr>
        <p:xfrm>
          <a:off x="4038600" y="2116138"/>
          <a:ext cx="4800600" cy="3675062"/>
        </p:xfrm>
        <a:graphic>
          <a:graphicData uri="http://schemas.openxmlformats.org/drawingml/2006/table">
            <a:tbl>
              <a:tblPr firstRow="1" bandRow="1">
                <a:tableStyleId>{E8B1032C-EA38-4F05-BA0D-38AFFFC7BED3}</a:tableStyleId>
              </a:tblPr>
              <a:tblGrid>
                <a:gridCol w="4800600">
                  <a:extLst>
                    <a:ext uri="{9D8B030D-6E8A-4147-A177-3AD203B41FA5}">
                      <a16:colId xmlns:a16="http://schemas.microsoft.com/office/drawing/2014/main" val="2221263731"/>
                    </a:ext>
                  </a:extLst>
                </a:gridCol>
              </a:tblGrid>
              <a:tr h="1680015">
                <a:tc>
                  <a:txBody>
                    <a:bodyPr/>
                    <a:lstStyle/>
                    <a:p>
                      <a:r>
                        <a:rPr lang="en-US" sz="1800" b="1" dirty="0">
                          <a:solidFill>
                            <a:schemeClr val="bg1"/>
                          </a:solidFill>
                        </a:rPr>
                        <a:t>T8: </a:t>
                      </a:r>
                      <a:r>
                        <a:rPr lang="en-US" sz="1800" b="0" dirty="0">
                          <a:solidFill>
                            <a:schemeClr val="bg1"/>
                          </a:solidFill>
                        </a:rPr>
                        <a:t>By 2030, ensure benefits, including nutrition, food security, livelihoods, health and wellbeing, for people, especially for the most vulnerable through sustainable management of wild species of fauna and flora</a:t>
                      </a:r>
                    </a:p>
                  </a:txBody>
                  <a:tcPr marT="45651" marB="45651">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3621491520"/>
                  </a:ext>
                </a:extLst>
              </a:tr>
              <a:tr h="1995047">
                <a:tc>
                  <a:txBody>
                    <a:bodyPr/>
                    <a:lstStyle/>
                    <a:p>
                      <a:r>
                        <a:rPr lang="en-US" sz="1800" b="1" dirty="0">
                          <a:solidFill>
                            <a:schemeClr val="bg1"/>
                          </a:solidFill>
                        </a:rPr>
                        <a:t>T9: </a:t>
                      </a:r>
                      <a:r>
                        <a:rPr lang="en-US" sz="1800" b="0" dirty="0">
                          <a:solidFill>
                            <a:schemeClr val="bg1"/>
                          </a:solidFill>
                        </a:rPr>
                        <a:t>By 2030, support the productivity, sustainability and resilience of biodiversity in agricultural and other managed ecosystems through conservation and sustainable use of such ecosystems, reducing productivity gaps by at least [50%]</a:t>
                      </a:r>
                    </a:p>
                  </a:txBody>
                  <a:tcPr marT="45651" marB="45651">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solidFill>
                      <a:srgbClr val="FF9900"/>
                    </a:solidFill>
                  </a:tcPr>
                </a:tc>
                <a:extLst>
                  <a:ext uri="{0D108BD9-81ED-4DB2-BD59-A6C34878D82A}">
                    <a16:rowId xmlns:a16="http://schemas.microsoft.com/office/drawing/2014/main" val="960732831"/>
                  </a:ext>
                </a:extLst>
              </a:tr>
            </a:tbl>
          </a:graphicData>
        </a:graphic>
      </p:graphicFrame>
      <p:graphicFrame>
        <p:nvGraphicFramePr>
          <p:cNvPr id="3" name="Table 2">
            <a:extLst>
              <a:ext uri="{FF2B5EF4-FFF2-40B4-BE49-F238E27FC236}">
                <a16:creationId xmlns:a16="http://schemas.microsoft.com/office/drawing/2014/main" id="{673C60EB-3A65-4AB2-90AD-579972749A6D}"/>
              </a:ext>
            </a:extLst>
          </p:cNvPr>
          <p:cNvGraphicFramePr>
            <a:graphicFrameLocks noGrp="1"/>
          </p:cNvGraphicFramePr>
          <p:nvPr/>
        </p:nvGraphicFramePr>
        <p:xfrm>
          <a:off x="590550" y="2122488"/>
          <a:ext cx="3295650" cy="3840162"/>
        </p:xfrm>
        <a:graphic>
          <a:graphicData uri="http://schemas.openxmlformats.org/drawingml/2006/table">
            <a:tbl>
              <a:tblPr firstRow="1" bandRow="1">
                <a:tableStyleId>{8A107856-5554-42FB-B03E-39F5DBC370BA}</a:tableStyleId>
              </a:tblPr>
              <a:tblGrid>
                <a:gridCol w="3295650">
                  <a:extLst>
                    <a:ext uri="{9D8B030D-6E8A-4147-A177-3AD203B41FA5}">
                      <a16:colId xmlns:a16="http://schemas.microsoft.com/office/drawing/2014/main" val="3427399887"/>
                    </a:ext>
                  </a:extLst>
                </a:gridCol>
              </a:tblGrid>
              <a:tr h="1798167">
                <a:tc>
                  <a:txBody>
                    <a:bodyPr/>
                    <a:lstStyle/>
                    <a:p>
                      <a:r>
                        <a:rPr lang="en-US" sz="1600" b="0" dirty="0">
                          <a:solidFill>
                            <a:schemeClr val="tx1">
                              <a:lumMod val="65000"/>
                              <a:lumOff val="35000"/>
                            </a:schemeClr>
                          </a:solidFill>
                        </a:rPr>
                        <a:t>7 </a:t>
                      </a:r>
                      <a:r>
                        <a:rPr lang="en-US" sz="1600" b="0" dirty="0">
                          <a:solidFill>
                            <a:schemeClr val="tx1">
                              <a:lumMod val="65000"/>
                              <a:lumOff val="35000"/>
                            </a:schemeClr>
                          </a:solidFill>
                          <a:ea typeface="Source Sans Pro" panose="020B0503030403020204" pitchFamily="34" charset="0"/>
                        </a:rPr>
                        <a:t>Enhance the sustainable use of wild species providing, benefits, including enhanced nutrition, food security and livelihoods for at least [X million] people, especially for the most vulnerable, and reduce human-wildlife conflict by [X%]</a:t>
                      </a:r>
                    </a:p>
                  </a:txBody>
                  <a:tcPr marT="45687" marB="45687">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58409116"/>
                  </a:ext>
                </a:extLst>
              </a:tr>
              <a:tr h="2041995">
                <a:tc>
                  <a:txBody>
                    <a:bodyPr/>
                    <a:lstStyle/>
                    <a:p>
                      <a:r>
                        <a:rPr lang="en-US" sz="1600" b="0" dirty="0">
                          <a:solidFill>
                            <a:schemeClr val="tx1">
                              <a:lumMod val="65000"/>
                              <a:lumOff val="35000"/>
                            </a:schemeClr>
                          </a:solidFill>
                        </a:rPr>
                        <a:t>8 </a:t>
                      </a:r>
                      <a:r>
                        <a:rPr lang="en-US" sz="1600" b="0" dirty="0">
                          <a:solidFill>
                            <a:schemeClr val="tx1">
                              <a:lumMod val="65000"/>
                              <a:lumOff val="35000"/>
                            </a:schemeClr>
                          </a:solidFill>
                          <a:ea typeface="Source Sans Pro" panose="020B0503030403020204" pitchFamily="34" charset="0"/>
                        </a:rPr>
                        <a:t>Conserve and enhance the sustainable use of biodiversity in agricultural and other managed ecosystems to support the productivity, sustainability and resilience of such systems, reducing related productivity gaps by at least [50%]</a:t>
                      </a:r>
                    </a:p>
                  </a:txBody>
                  <a:tcPr marT="45687" marB="45687">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90962820"/>
                  </a:ext>
                </a:extLst>
              </a:tr>
            </a:tbl>
          </a:graphicData>
        </a:graphic>
      </p:graphicFrame>
      <p:sp>
        <p:nvSpPr>
          <p:cNvPr id="6" name="TextBox 5">
            <a:extLst>
              <a:ext uri="{FF2B5EF4-FFF2-40B4-BE49-F238E27FC236}">
                <a16:creationId xmlns:a16="http://schemas.microsoft.com/office/drawing/2014/main" id="{605BE3B7-AE3E-4642-9E6E-725958DA3694}"/>
              </a:ext>
            </a:extLst>
          </p:cNvPr>
          <p:cNvSpPr txBox="1"/>
          <p:nvPr/>
        </p:nvSpPr>
        <p:spPr>
          <a:xfrm>
            <a:off x="1203325" y="1809750"/>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21520" name="TextBox 6">
            <a:extLst>
              <a:ext uri="{FF2B5EF4-FFF2-40B4-BE49-F238E27FC236}">
                <a16:creationId xmlns:a16="http://schemas.microsoft.com/office/drawing/2014/main" id="{960B17E3-5F04-4720-9998-8669370E2FF7}"/>
              </a:ext>
            </a:extLst>
          </p:cNvPr>
          <p:cNvSpPr txBox="1">
            <a:spLocks noChangeArrowheads="1"/>
          </p:cNvSpPr>
          <p:nvPr/>
        </p:nvSpPr>
        <p:spPr bwMode="auto">
          <a:xfrm>
            <a:off x="4343400" y="1809750"/>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4B663-5CB8-43E2-8EA5-443BB721F3A6}"/>
              </a:ext>
            </a:extLst>
          </p:cNvPr>
          <p:cNvSpPr>
            <a:spLocks noGrp="1"/>
          </p:cNvSpPr>
          <p:nvPr>
            <p:ph type="title"/>
          </p:nvPr>
        </p:nvSpPr>
        <p:spPr>
          <a:xfrm>
            <a:off x="381000" y="228600"/>
            <a:ext cx="8991600" cy="792163"/>
          </a:xfrm>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II/E: </a:t>
            </a:r>
            <a:r>
              <a:rPr lang="en-CA" altLang="en-US" sz="4000" dirty="0"/>
              <a:t>Meeting Peoples Needs: </a:t>
            </a:r>
            <a:r>
              <a:rPr lang="en-CA" altLang="en-US" dirty="0"/>
              <a:t>Targets 10-12</a:t>
            </a:r>
            <a:endParaRPr lang="en-US" dirty="0"/>
          </a:p>
        </p:txBody>
      </p:sp>
      <p:sp>
        <p:nvSpPr>
          <p:cNvPr id="22531" name="Slide Number Placeholder 3">
            <a:extLst>
              <a:ext uri="{FF2B5EF4-FFF2-40B4-BE49-F238E27FC236}">
                <a16:creationId xmlns:a16="http://schemas.microsoft.com/office/drawing/2014/main" id="{380850AC-2F62-42BD-A1C3-FAE140E26928}"/>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7904F67B-8F8E-45B1-AEA5-53A5EC114778}" type="slidenum">
              <a:rPr lang="en-US" altLang="en-US" sz="2400">
                <a:latin typeface="Arial Narrow" panose="020B0606020202030204" pitchFamily="34" charset="0"/>
              </a:rPr>
              <a:pPr>
                <a:spcBef>
                  <a:spcPct val="0"/>
                </a:spcBef>
                <a:buFontTx/>
                <a:buNone/>
              </a:pPr>
              <a:t>15</a:t>
            </a:fld>
            <a:endParaRPr lang="en-US" altLang="en-US" sz="2400">
              <a:latin typeface="Arial Narrow" panose="020B0606020202030204" pitchFamily="34" charset="0"/>
            </a:endParaRPr>
          </a:p>
        </p:txBody>
      </p:sp>
      <p:graphicFrame>
        <p:nvGraphicFramePr>
          <p:cNvPr id="5" name="Table 4">
            <a:extLst>
              <a:ext uri="{FF2B5EF4-FFF2-40B4-BE49-F238E27FC236}">
                <a16:creationId xmlns:a16="http://schemas.microsoft.com/office/drawing/2014/main" id="{3025961D-CAE1-4578-A4D2-72C5B59B0446}"/>
              </a:ext>
            </a:extLst>
          </p:cNvPr>
          <p:cNvGraphicFramePr>
            <a:graphicFrameLocks noGrp="1"/>
          </p:cNvGraphicFramePr>
          <p:nvPr/>
        </p:nvGraphicFramePr>
        <p:xfrm>
          <a:off x="3810000" y="1806575"/>
          <a:ext cx="4876800" cy="4441825"/>
        </p:xfrm>
        <a:graphic>
          <a:graphicData uri="http://schemas.openxmlformats.org/drawingml/2006/table">
            <a:tbl>
              <a:tblPr firstRow="1" bandRow="1">
                <a:tableStyleId>{E8B1032C-EA38-4F05-BA0D-38AFFFC7BED3}</a:tableStyleId>
              </a:tblPr>
              <a:tblGrid>
                <a:gridCol w="4876800">
                  <a:extLst>
                    <a:ext uri="{9D8B030D-6E8A-4147-A177-3AD203B41FA5}">
                      <a16:colId xmlns:a16="http://schemas.microsoft.com/office/drawing/2014/main" val="2221263731"/>
                    </a:ext>
                  </a:extLst>
                </a:gridCol>
              </a:tblGrid>
              <a:tr h="1404773">
                <a:tc>
                  <a:txBody>
                    <a:bodyPr/>
                    <a:lstStyle/>
                    <a:p>
                      <a:r>
                        <a:rPr lang="en-US" sz="1600" b="1" dirty="0">
                          <a:solidFill>
                            <a:schemeClr val="bg1"/>
                          </a:solidFill>
                        </a:rPr>
                        <a:t>T10: </a:t>
                      </a:r>
                      <a:r>
                        <a:rPr lang="en-US" sz="1600" b="0" dirty="0">
                          <a:solidFill>
                            <a:schemeClr val="bg1"/>
                          </a:solidFill>
                        </a:rPr>
                        <a:t>By 2030, ensure that, nature based solutions and ecosystem approach contribute to regulation of air quality, hazards and extreme events and quality and quantity of water for at least [XXX million] people</a:t>
                      </a:r>
                    </a:p>
                  </a:txBody>
                  <a:tcPr marT="45733" marB="45733">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6350" cap="flat" cmpd="sng" algn="ctr">
                      <a:solidFill>
                        <a:schemeClr val="accent6">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1391084376"/>
                  </a:ext>
                </a:extLst>
              </a:tr>
              <a:tr h="1364474">
                <a:tc>
                  <a:txBody>
                    <a:bodyPr/>
                    <a:lstStyle/>
                    <a:p>
                      <a:r>
                        <a:rPr lang="en-US" sz="1600" b="0" dirty="0">
                          <a:solidFill>
                            <a:schemeClr val="bg1"/>
                          </a:solidFill>
                        </a:rPr>
                        <a:t>T11: By 2030, increase benefits from biodiversity and green/blue spaces for human health and well-being, including the proportion of people with access to such spaces by at least [100%], especially for urban dwellers</a:t>
                      </a:r>
                    </a:p>
                  </a:txBody>
                  <a:tcPr marT="45733" marB="45733">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9900"/>
                    </a:solidFill>
                  </a:tcPr>
                </a:tc>
                <a:extLst>
                  <a:ext uri="{0D108BD9-81ED-4DB2-BD59-A6C34878D82A}">
                    <a16:rowId xmlns:a16="http://schemas.microsoft.com/office/drawing/2014/main" val="1326113999"/>
                  </a:ext>
                </a:extLst>
              </a:tr>
              <a:tr h="16725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T12: By 2030, increase by [X] benefits shared for the conservation and sustainable use of biodiversity through ensuring access to and the fair and equitable sharing of benefits arising from utilization of genetic resources and associated traditional knowledge</a:t>
                      </a:r>
                    </a:p>
                  </a:txBody>
                  <a:tcPr marT="45733" marB="45733">
                    <a:lnL w="6350" cap="flat" cmpd="sng" algn="ctr">
                      <a:solidFill>
                        <a:schemeClr val="accent6">
                          <a:lumMod val="75000"/>
                        </a:schemeClr>
                      </a:solidFill>
                      <a:prstDash val="solid"/>
                      <a:round/>
                      <a:headEnd type="none" w="med" len="med"/>
                      <a:tailEnd type="none" w="med" len="med"/>
                    </a:lnL>
                    <a:lnR w="6350" cap="flat" cmpd="sng" algn="ctr">
                      <a:solidFill>
                        <a:schemeClr val="accent6">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accent6">
                          <a:lumMod val="75000"/>
                        </a:schemeClr>
                      </a:solidFill>
                      <a:prstDash val="solid"/>
                      <a:round/>
                      <a:headEnd type="none" w="med" len="med"/>
                      <a:tailEnd type="none" w="med" len="med"/>
                    </a:lnB>
                    <a:solidFill>
                      <a:srgbClr val="FF9900"/>
                    </a:solidFill>
                  </a:tcPr>
                </a:tc>
                <a:extLst>
                  <a:ext uri="{0D108BD9-81ED-4DB2-BD59-A6C34878D82A}">
                    <a16:rowId xmlns:a16="http://schemas.microsoft.com/office/drawing/2014/main" val="3762684586"/>
                  </a:ext>
                </a:extLst>
              </a:tr>
            </a:tbl>
          </a:graphicData>
        </a:graphic>
      </p:graphicFrame>
      <p:graphicFrame>
        <p:nvGraphicFramePr>
          <p:cNvPr id="3" name="Table 2">
            <a:extLst>
              <a:ext uri="{FF2B5EF4-FFF2-40B4-BE49-F238E27FC236}">
                <a16:creationId xmlns:a16="http://schemas.microsoft.com/office/drawing/2014/main" id="{1B11FE1E-A0F5-4EDB-8F38-AAF9DF7D5630}"/>
              </a:ext>
            </a:extLst>
          </p:cNvPr>
          <p:cNvGraphicFramePr>
            <a:graphicFrameLocks noGrp="1"/>
          </p:cNvGraphicFramePr>
          <p:nvPr/>
        </p:nvGraphicFramePr>
        <p:xfrm>
          <a:off x="457200" y="1806575"/>
          <a:ext cx="3200400" cy="4525963"/>
        </p:xfrm>
        <a:graphic>
          <a:graphicData uri="http://schemas.openxmlformats.org/drawingml/2006/table">
            <a:tbl>
              <a:tblPr firstRow="1" bandRow="1">
                <a:tableStyleId>{8A107856-5554-42FB-B03E-39F5DBC370BA}</a:tableStyleId>
              </a:tblPr>
              <a:tblGrid>
                <a:gridCol w="3200400">
                  <a:extLst>
                    <a:ext uri="{9D8B030D-6E8A-4147-A177-3AD203B41FA5}">
                      <a16:colId xmlns:a16="http://schemas.microsoft.com/office/drawing/2014/main" val="3294024858"/>
                    </a:ext>
                  </a:extLst>
                </a:gridCol>
              </a:tblGrid>
              <a:tr h="1326062">
                <a:tc>
                  <a:txBody>
                    <a:bodyPr/>
                    <a:lstStyle/>
                    <a:p>
                      <a:r>
                        <a:rPr lang="en-US" sz="1600" b="0" dirty="0">
                          <a:solidFill>
                            <a:schemeClr val="tx1">
                              <a:lumMod val="65000"/>
                              <a:lumOff val="35000"/>
                            </a:schemeClr>
                          </a:solidFill>
                        </a:rPr>
                        <a:t>9 </a:t>
                      </a:r>
                      <a:r>
                        <a:rPr lang="en-US" sz="1600" b="0" dirty="0">
                          <a:solidFill>
                            <a:schemeClr val="tx1">
                              <a:lumMod val="65000"/>
                              <a:lumOff val="35000"/>
                            </a:schemeClr>
                          </a:solidFill>
                          <a:ea typeface="Source Sans Pro" panose="020B0503030403020204" pitchFamily="34" charset="0"/>
                        </a:rPr>
                        <a:t>Enhance nature-based solutions contributing, to clean water provision for at least [XXX million] people</a:t>
                      </a:r>
                    </a:p>
                  </a:txBody>
                  <a:tcPr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96836139"/>
                  </a:ext>
                </a:extLst>
              </a:tr>
              <a:tr h="1554602">
                <a:tc>
                  <a:txBody>
                    <a:bodyPr/>
                    <a:lstStyle/>
                    <a:p>
                      <a:r>
                        <a:rPr lang="en-US" sz="1600" b="0" dirty="0">
                          <a:solidFill>
                            <a:schemeClr val="tx1">
                              <a:lumMod val="65000"/>
                              <a:lumOff val="35000"/>
                            </a:schemeClr>
                          </a:solidFill>
                        </a:rPr>
                        <a:t>10 </a:t>
                      </a:r>
                      <a:r>
                        <a:rPr lang="en-US" sz="1600" dirty="0">
                          <a:solidFill>
                            <a:schemeClr val="tx1">
                              <a:lumMod val="65000"/>
                              <a:lumOff val="35000"/>
                            </a:schemeClr>
                          </a:solidFill>
                          <a:ea typeface="Source Sans Pro" panose="020B0503030403020204" pitchFamily="34" charset="0"/>
                        </a:rPr>
                        <a:t>Enhance the benefits of green spaces for health and well-being, especially for urban dwellers, increasing the proportion of people with access to such spaces by at least [100%]</a:t>
                      </a:r>
                    </a:p>
                  </a:txBody>
                  <a:tcPr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66067171"/>
                  </a:ext>
                </a:extLst>
              </a:tr>
              <a:tr h="1645299">
                <a:tc>
                  <a:txBody>
                    <a:bodyPr/>
                    <a:lstStyle/>
                    <a:p>
                      <a:r>
                        <a:rPr lang="en-US" sz="1600" b="0" dirty="0">
                          <a:solidFill>
                            <a:schemeClr val="tx1">
                              <a:lumMod val="65000"/>
                              <a:lumOff val="35000"/>
                            </a:schemeClr>
                          </a:solidFill>
                        </a:rPr>
                        <a:t>11 </a:t>
                      </a:r>
                      <a:r>
                        <a:rPr lang="en-US" sz="1600" dirty="0">
                          <a:solidFill>
                            <a:schemeClr val="tx1">
                              <a:lumMod val="65000"/>
                              <a:lumOff val="35000"/>
                            </a:schemeClr>
                          </a:solidFill>
                          <a:ea typeface="Source Sans Pro" panose="020B0503030403020204" pitchFamily="34" charset="0"/>
                        </a:rPr>
                        <a:t>Ensure that benefits from the utilization of genetic resources, and related traditional knowledge, are shared fairly and equitably, resulting in an [X] increase of benefits</a:t>
                      </a:r>
                      <a:endParaRPr lang="en-CA" sz="1600" dirty="0">
                        <a:solidFill>
                          <a:schemeClr val="tx1">
                            <a:lumMod val="65000"/>
                            <a:lumOff val="35000"/>
                          </a:schemeClr>
                        </a:solidFill>
                        <a:ea typeface="Source Sans Pro" panose="020B0503030403020204" pitchFamily="34" charset="0"/>
                      </a:endParaRPr>
                    </a:p>
                  </a:txBody>
                  <a:tcPr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6363209"/>
                  </a:ext>
                </a:extLst>
              </a:tr>
            </a:tbl>
          </a:graphicData>
        </a:graphic>
      </p:graphicFrame>
      <p:sp>
        <p:nvSpPr>
          <p:cNvPr id="6" name="TextBox 5">
            <a:extLst>
              <a:ext uri="{FF2B5EF4-FFF2-40B4-BE49-F238E27FC236}">
                <a16:creationId xmlns:a16="http://schemas.microsoft.com/office/drawing/2014/main" id="{E10C3610-B743-49B8-A520-68B8CE601222}"/>
              </a:ext>
            </a:extLst>
          </p:cNvPr>
          <p:cNvSpPr txBox="1"/>
          <p:nvPr/>
        </p:nvSpPr>
        <p:spPr>
          <a:xfrm>
            <a:off x="990600" y="1371600"/>
            <a:ext cx="989013" cy="307975"/>
          </a:xfrm>
          <a:prstGeom prst="rect">
            <a:avLst/>
          </a:prstGeom>
          <a:noFill/>
        </p:spPr>
        <p:txBody>
          <a:bodyPr wrap="none">
            <a:spAutoFit/>
          </a:bodyPr>
          <a:lstStyle/>
          <a:p>
            <a:pPr>
              <a:defRPr/>
            </a:pPr>
            <a:r>
              <a:rPr lang="en-US" sz="1400" dirty="0">
                <a:solidFill>
                  <a:schemeClr val="tx1">
                    <a:lumMod val="65000"/>
                    <a:lumOff val="35000"/>
                  </a:schemeClr>
                </a:solidFill>
              </a:rPr>
              <a:t>Zero Draft</a:t>
            </a:r>
            <a:endParaRPr lang="en-CA" sz="1400" dirty="0">
              <a:solidFill>
                <a:schemeClr val="tx1">
                  <a:lumMod val="65000"/>
                  <a:lumOff val="35000"/>
                </a:schemeClr>
              </a:solidFill>
            </a:endParaRPr>
          </a:p>
        </p:txBody>
      </p:sp>
      <p:sp>
        <p:nvSpPr>
          <p:cNvPr id="22547" name="TextBox 6">
            <a:extLst>
              <a:ext uri="{FF2B5EF4-FFF2-40B4-BE49-F238E27FC236}">
                <a16:creationId xmlns:a16="http://schemas.microsoft.com/office/drawing/2014/main" id="{445F342A-09E3-47A9-BA44-E4EDDBAF1E3C}"/>
              </a:ext>
            </a:extLst>
          </p:cNvPr>
          <p:cNvSpPr txBox="1">
            <a:spLocks noChangeArrowheads="1"/>
          </p:cNvSpPr>
          <p:nvPr/>
        </p:nvSpPr>
        <p:spPr bwMode="auto">
          <a:xfrm>
            <a:off x="3505200" y="1420813"/>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a:t>
            </a:r>
            <a:endParaRPr lang="en-CA" altLang="en-US" sz="140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CC376CEE-0744-4A06-84D8-7A9BA911DC84}"/>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620FB79E-2224-40A3-AE3C-9C1CBDEAEC04}" type="slidenum">
              <a:rPr lang="en-US" altLang="en-US" sz="2400">
                <a:latin typeface="Arial Narrow" panose="020B0606020202030204" pitchFamily="34" charset="0"/>
              </a:rPr>
              <a:pPr>
                <a:spcBef>
                  <a:spcPct val="0"/>
                </a:spcBef>
                <a:buFontTx/>
                <a:buNone/>
              </a:pPr>
              <a:t>16</a:t>
            </a:fld>
            <a:endParaRPr lang="en-US" altLang="en-US" sz="2400">
              <a:latin typeface="Arial Narrow" panose="020B0606020202030204" pitchFamily="34" charset="0"/>
            </a:endParaRPr>
          </a:p>
        </p:txBody>
      </p:sp>
      <p:sp>
        <p:nvSpPr>
          <p:cNvPr id="5" name="Title 1">
            <a:extLst>
              <a:ext uri="{FF2B5EF4-FFF2-40B4-BE49-F238E27FC236}">
                <a16:creationId xmlns:a16="http://schemas.microsoft.com/office/drawing/2014/main" id="{43E80B1E-C03E-4F6C-BAA2-DD1838DCD2CD}"/>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sz="4000" dirty="0"/>
              <a:t>II/E: </a:t>
            </a:r>
            <a:r>
              <a:rPr lang="en-CA" altLang="en-US" sz="4000" dirty="0"/>
              <a:t>Tools &amp; Solutions Targets 15-16</a:t>
            </a:r>
            <a:endParaRPr lang="en-US" sz="4000" dirty="0"/>
          </a:p>
        </p:txBody>
      </p:sp>
      <p:graphicFrame>
        <p:nvGraphicFramePr>
          <p:cNvPr id="6" name="Table 5">
            <a:extLst>
              <a:ext uri="{FF2B5EF4-FFF2-40B4-BE49-F238E27FC236}">
                <a16:creationId xmlns:a16="http://schemas.microsoft.com/office/drawing/2014/main" id="{8CB3A351-C783-4664-BCD5-F2981A8BECAB}"/>
              </a:ext>
            </a:extLst>
          </p:cNvPr>
          <p:cNvGraphicFramePr>
            <a:graphicFrameLocks noGrp="1"/>
          </p:cNvGraphicFramePr>
          <p:nvPr/>
        </p:nvGraphicFramePr>
        <p:xfrm>
          <a:off x="4038600" y="1833563"/>
          <a:ext cx="4648200" cy="2509837"/>
        </p:xfrm>
        <a:graphic>
          <a:graphicData uri="http://schemas.openxmlformats.org/drawingml/2006/table">
            <a:tbl>
              <a:tblPr firstRow="1" bandRow="1">
                <a:tableStyleId>{616DA210-FB5B-4158-B5E0-FEB733F419BA}</a:tableStyleId>
              </a:tblPr>
              <a:tblGrid>
                <a:gridCol w="4648200">
                  <a:extLst>
                    <a:ext uri="{9D8B030D-6E8A-4147-A177-3AD203B41FA5}">
                      <a16:colId xmlns:a16="http://schemas.microsoft.com/office/drawing/2014/main" val="1827862612"/>
                    </a:ext>
                  </a:extLst>
                </a:gridCol>
              </a:tblGrid>
              <a:tr h="1404098">
                <a:tc>
                  <a:txBody>
                    <a:bodyPr/>
                    <a:lstStyle/>
                    <a:p>
                      <a:r>
                        <a:rPr lang="en-US" sz="1400" b="1" dirty="0">
                          <a:solidFill>
                            <a:schemeClr val="bg1"/>
                          </a:solidFill>
                        </a:rPr>
                        <a:t>T15: </a:t>
                      </a:r>
                      <a:r>
                        <a:rPr lang="en-US" sz="1400" b="0" dirty="0">
                          <a:solidFill>
                            <a:schemeClr val="bg1"/>
                          </a:solidFill>
                        </a:rPr>
                        <a:t>By 2030, eliminate unsustainable consumption patterns, ensuring people everywhere understand and appreciate the value of biodiversity, make responsible choices commensurate with 2050 biodiversity vision, taking into account individual and national cultural and socioeconomic conditions</a:t>
                      </a:r>
                    </a:p>
                  </a:txBody>
                  <a:tcPr marT="45731" marB="4573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A04111"/>
                    </a:solidFill>
                  </a:tcPr>
                </a:tc>
                <a:extLst>
                  <a:ext uri="{0D108BD9-81ED-4DB2-BD59-A6C34878D82A}">
                    <a16:rowId xmlns:a16="http://schemas.microsoft.com/office/drawing/2014/main" val="2308435167"/>
                  </a:ext>
                </a:extLst>
              </a:tr>
              <a:tr h="1105739">
                <a:tc>
                  <a:txBody>
                    <a:bodyPr/>
                    <a:lstStyle/>
                    <a:p>
                      <a:r>
                        <a:rPr lang="en-US" sz="1400" b="1" dirty="0">
                          <a:solidFill>
                            <a:schemeClr val="bg1"/>
                          </a:solidFill>
                        </a:rPr>
                        <a:t>T16: </a:t>
                      </a:r>
                      <a:r>
                        <a:rPr lang="en-US" sz="1400" b="0" dirty="0">
                          <a:solidFill>
                            <a:schemeClr val="bg1"/>
                          </a:solidFill>
                        </a:rPr>
                        <a:t>By 2030, establish and implement measures to prevent, manage or control potential adverse impacts of biotechnology on biodiversity and human health reducing these impacts by [X]</a:t>
                      </a:r>
                    </a:p>
                  </a:txBody>
                  <a:tcPr marT="45731" marB="45731">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04111"/>
                    </a:solidFill>
                  </a:tcPr>
                </a:tc>
                <a:extLst>
                  <a:ext uri="{0D108BD9-81ED-4DB2-BD59-A6C34878D82A}">
                    <a16:rowId xmlns:a16="http://schemas.microsoft.com/office/drawing/2014/main" val="892718080"/>
                  </a:ext>
                </a:extLst>
              </a:tr>
            </a:tbl>
          </a:graphicData>
        </a:graphic>
      </p:graphicFrame>
      <p:graphicFrame>
        <p:nvGraphicFramePr>
          <p:cNvPr id="2" name="Table 1">
            <a:extLst>
              <a:ext uri="{FF2B5EF4-FFF2-40B4-BE49-F238E27FC236}">
                <a16:creationId xmlns:a16="http://schemas.microsoft.com/office/drawing/2014/main" id="{14CAA20F-F78A-4FE9-8E57-A4609CC229DE}"/>
              </a:ext>
            </a:extLst>
          </p:cNvPr>
          <p:cNvGraphicFramePr>
            <a:graphicFrameLocks noGrp="1"/>
          </p:cNvGraphicFramePr>
          <p:nvPr/>
        </p:nvGraphicFramePr>
        <p:xfrm>
          <a:off x="381000" y="1833563"/>
          <a:ext cx="3505200" cy="3173412"/>
        </p:xfrm>
        <a:graphic>
          <a:graphicData uri="http://schemas.openxmlformats.org/drawingml/2006/table">
            <a:tbl>
              <a:tblPr firstRow="1" bandRow="1">
                <a:tableStyleId>{D7AC3CCA-C797-4891-BE02-D94E43425B78}</a:tableStyleId>
              </a:tblPr>
              <a:tblGrid>
                <a:gridCol w="3505200">
                  <a:extLst>
                    <a:ext uri="{9D8B030D-6E8A-4147-A177-3AD203B41FA5}">
                      <a16:colId xmlns:a16="http://schemas.microsoft.com/office/drawing/2014/main" val="3816580822"/>
                    </a:ext>
                  </a:extLst>
                </a:gridCol>
              </a:tblGrid>
              <a:tr h="996845">
                <a:tc>
                  <a:txBody>
                    <a:bodyPr/>
                    <a:lstStyle/>
                    <a:p>
                      <a:r>
                        <a:rPr lang="en-US" sz="1200" b="0" dirty="0">
                          <a:solidFill>
                            <a:schemeClr val="tx1"/>
                          </a:solidFill>
                          <a:latin typeface="+mn-lt"/>
                        </a:rPr>
                        <a:t>17 </a:t>
                      </a:r>
                      <a:r>
                        <a:rPr lang="en-US" sz="1200" b="0" dirty="0">
                          <a:solidFill>
                            <a:schemeClr val="tx1"/>
                          </a:solidFill>
                          <a:latin typeface="+mn-lt"/>
                          <a:ea typeface="Source Sans Pro" panose="020B0503030403020204" pitchFamily="34" charset="0"/>
                        </a:rPr>
                        <a:t>People everywhere take measurable steps towards sustainable consumption and lifestyles, taking into account individual and national cultural and socioeconomic conditions, achieving just and sustainable consumption levels</a:t>
                      </a:r>
                    </a:p>
                  </a:txBody>
                  <a:tcPr marL="91416" marR="91416" marT="41230" marB="4123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35514166"/>
                  </a:ext>
                </a:extLst>
              </a:tr>
              <a:tr h="1545476">
                <a:tc>
                  <a:txBody>
                    <a:bodyPr/>
                    <a:lstStyle/>
                    <a:p>
                      <a:r>
                        <a:rPr lang="en-US" sz="1200" b="0" dirty="0">
                          <a:solidFill>
                            <a:schemeClr val="tx1"/>
                          </a:solidFill>
                          <a:latin typeface="+mn-lt"/>
                        </a:rPr>
                        <a:t>18 </a:t>
                      </a:r>
                      <a:r>
                        <a:rPr lang="en-GB" sz="1200" b="0" dirty="0">
                          <a:solidFill>
                            <a:schemeClr val="tx1"/>
                          </a:solidFill>
                          <a:latin typeface="+mn-lt"/>
                          <a:ea typeface="Source Sans Pro" panose="020B0503030403020204" pitchFamily="34" charset="0"/>
                        </a:rPr>
                        <a:t>Promote education and the generation, sharing and use of knowledge relating to biodiversity, in the case of the traditional knowledge, innovations and practices of indigenous and local communities with their free, prior and informed consent, ensuring that all decision makers have access to reliable and up-to-date information for the effective management of biodiversity</a:t>
                      </a:r>
                      <a:endParaRPr lang="en-US" sz="1200" b="0" dirty="0">
                        <a:solidFill>
                          <a:schemeClr val="tx1"/>
                        </a:solidFill>
                        <a:latin typeface="+mn-lt"/>
                      </a:endParaRPr>
                    </a:p>
                  </a:txBody>
                  <a:tcPr marL="91416" marR="91416" marT="41230" marB="4123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58071147"/>
                  </a:ext>
                </a:extLst>
              </a:tr>
              <a:tr h="631091">
                <a:tc>
                  <a:txBody>
                    <a:bodyPr/>
                    <a:lstStyle/>
                    <a:p>
                      <a:r>
                        <a:rPr lang="en-US" sz="1200" b="0" dirty="0">
                          <a:solidFill>
                            <a:schemeClr val="tx1"/>
                          </a:solidFill>
                          <a:latin typeface="+mn-lt"/>
                        </a:rPr>
                        <a:t>16 </a:t>
                      </a:r>
                      <a:r>
                        <a:rPr lang="en-US" sz="1200" b="0" dirty="0">
                          <a:solidFill>
                            <a:schemeClr val="tx1"/>
                          </a:solidFill>
                          <a:latin typeface="+mn-lt"/>
                          <a:ea typeface="Source Sans Pro" panose="020B0503030403020204" pitchFamily="34" charset="0"/>
                        </a:rPr>
                        <a:t>Establish and implement measures in all countries to prevent potential adverse impacts of biotechnology on biodiversity</a:t>
                      </a:r>
                    </a:p>
                  </a:txBody>
                  <a:tcPr marL="91416" marR="91416" marT="41230" marB="4123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31784145"/>
                  </a:ext>
                </a:extLst>
              </a:tr>
            </a:tbl>
          </a:graphicData>
        </a:graphic>
      </p:graphicFrame>
      <p:sp>
        <p:nvSpPr>
          <p:cNvPr id="7" name="TextBox 6">
            <a:extLst>
              <a:ext uri="{FF2B5EF4-FFF2-40B4-BE49-F238E27FC236}">
                <a16:creationId xmlns:a16="http://schemas.microsoft.com/office/drawing/2014/main" id="{ED77FF3C-96C5-4617-B08B-9AA94262C5FB}"/>
              </a:ext>
            </a:extLst>
          </p:cNvPr>
          <p:cNvSpPr txBox="1"/>
          <p:nvPr/>
        </p:nvSpPr>
        <p:spPr>
          <a:xfrm>
            <a:off x="1069975" y="1371600"/>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23569" name="TextBox 7">
            <a:extLst>
              <a:ext uri="{FF2B5EF4-FFF2-40B4-BE49-F238E27FC236}">
                <a16:creationId xmlns:a16="http://schemas.microsoft.com/office/drawing/2014/main" id="{EC16DE49-E6DE-46F2-9252-24992ED75CE9}"/>
              </a:ext>
            </a:extLst>
          </p:cNvPr>
          <p:cNvSpPr txBox="1">
            <a:spLocks noChangeArrowheads="1"/>
          </p:cNvSpPr>
          <p:nvPr/>
        </p:nvSpPr>
        <p:spPr bwMode="auto">
          <a:xfrm>
            <a:off x="4114800" y="1379538"/>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0337-8AF3-4B42-A163-7F27071B1F9D}"/>
              </a:ext>
            </a:extLst>
          </p:cNvPr>
          <p:cNvSpPr>
            <a:spLocks noGrp="1"/>
          </p:cNvSpPr>
          <p:nvPr>
            <p:ph type="title"/>
          </p:nvPr>
        </p:nvSpPr>
        <p:spPr>
          <a:xfrm>
            <a:off x="228600" y="228600"/>
            <a:ext cx="8915400" cy="792163"/>
          </a:xfrm>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II/F: </a:t>
            </a:r>
            <a:r>
              <a:rPr lang="en-CA" altLang="en-US" dirty="0"/>
              <a:t>Implementation Support Mechanisms</a:t>
            </a:r>
            <a:endParaRPr lang="en-CA" dirty="0"/>
          </a:p>
        </p:txBody>
      </p:sp>
      <p:sp>
        <p:nvSpPr>
          <p:cNvPr id="3" name="Content Placeholder 2">
            <a:extLst>
              <a:ext uri="{FF2B5EF4-FFF2-40B4-BE49-F238E27FC236}">
                <a16:creationId xmlns:a16="http://schemas.microsoft.com/office/drawing/2014/main" id="{111DC268-413E-409A-A831-05D43D898EB4}"/>
              </a:ext>
            </a:extLst>
          </p:cNvPr>
          <p:cNvSpPr>
            <a:spLocks noGrp="1"/>
          </p:cNvSpPr>
          <p:nvPr>
            <p:ph idx="1"/>
          </p:nvPr>
        </p:nvSpPr>
        <p:spPr>
          <a:xfrm>
            <a:off x="457200" y="1295400"/>
            <a:ext cx="8610600" cy="5410200"/>
          </a:xfrm>
        </p:spPr>
        <p:txBody>
          <a:bodyPr>
            <a:normAutofit fontScale="55000" lnSpcReduction="20000"/>
          </a:bodyPr>
          <a:lstStyle/>
          <a:p>
            <a:pPr marL="0" indent="0">
              <a:buFont typeface="Arial" panose="020B0604020202020204" pitchFamily="34" charset="0"/>
              <a:buNone/>
              <a:defRPr/>
            </a:pPr>
            <a:r>
              <a:rPr lang="en-GB" b="1" dirty="0"/>
              <a:t>Mobilizing Sufficient Resources</a:t>
            </a:r>
            <a:endParaRPr lang="en-CA" dirty="0"/>
          </a:p>
          <a:p>
            <a:pPr>
              <a:defRPr/>
            </a:pPr>
            <a:r>
              <a:rPr lang="en-GB" dirty="0"/>
              <a:t>An enhanced financial mechanism that delivers resources for developing countries;</a:t>
            </a:r>
            <a:endParaRPr lang="en-US" sz="3600" dirty="0"/>
          </a:p>
          <a:p>
            <a:pPr>
              <a:defRPr/>
            </a:pPr>
            <a:r>
              <a:rPr lang="en-GB" dirty="0"/>
              <a:t>Reducing or redirecting resources causing harm to biodiversity;</a:t>
            </a:r>
            <a:endParaRPr lang="en-US" sz="3600" dirty="0"/>
          </a:p>
          <a:p>
            <a:pPr>
              <a:defRPr/>
            </a:pPr>
            <a:r>
              <a:rPr lang="en-GB" dirty="0"/>
              <a:t>Generating additional financial and non-financial resources from all sources, including from international and domestic sources and the public and private sectors;</a:t>
            </a:r>
            <a:endParaRPr lang="en-US" sz="3600" dirty="0"/>
          </a:p>
          <a:p>
            <a:pPr>
              <a:defRPr/>
            </a:pPr>
            <a:r>
              <a:rPr lang="en-GB" dirty="0"/>
              <a:t>Enhancing the effectiveness and efficiency of resource use;</a:t>
            </a:r>
            <a:endParaRPr lang="en-US" sz="3600" dirty="0"/>
          </a:p>
          <a:p>
            <a:pPr>
              <a:defRPr/>
            </a:pPr>
            <a:r>
              <a:rPr lang="en-GB" dirty="0"/>
              <a:t>National finance plans to support implementation. </a:t>
            </a:r>
          </a:p>
          <a:p>
            <a:pPr>
              <a:defRPr/>
            </a:pPr>
            <a:endParaRPr lang="en-US" sz="3600" dirty="0"/>
          </a:p>
          <a:p>
            <a:pPr marL="0" indent="0">
              <a:buFont typeface="Arial" panose="020B0604020202020204" pitchFamily="34" charset="0"/>
              <a:buNone/>
              <a:defRPr/>
            </a:pPr>
            <a:r>
              <a:rPr lang="en-GB" b="1" dirty="0"/>
              <a:t>Capacity Development</a:t>
            </a:r>
            <a:endParaRPr lang="en-CA" dirty="0"/>
          </a:p>
          <a:p>
            <a:pPr>
              <a:defRPr/>
            </a:pPr>
            <a:r>
              <a:rPr lang="en-GB" dirty="0"/>
              <a:t>Enabling evidence-based implementation through nationally determined and/or country-driven actions, in accordance with national priorities;</a:t>
            </a:r>
          </a:p>
          <a:p>
            <a:pPr>
              <a:defRPr/>
            </a:pPr>
            <a:endParaRPr lang="en-US" sz="3600" dirty="0"/>
          </a:p>
          <a:p>
            <a:pPr>
              <a:defRPr/>
            </a:pPr>
            <a:r>
              <a:rPr lang="en-GB" dirty="0"/>
              <a:t>Support to government and non-government actors at all levels, particularly in developing countries and countries with economies in transition, to develop, utilize and retain requisite capacities and to learn, adapt and manage change; </a:t>
            </a:r>
          </a:p>
          <a:p>
            <a:pPr>
              <a:defRPr/>
            </a:pPr>
            <a:endParaRPr lang="en-US" sz="3600" dirty="0"/>
          </a:p>
          <a:p>
            <a:pPr>
              <a:defRPr/>
            </a:pPr>
            <a:r>
              <a:rPr lang="en-CA" dirty="0"/>
              <a:t>Building capacities at the individual, organizational and enabling environment levels to facilitate effective policy formulation, the mainstreaming of biodiversity into all sectors, implementation of the framework and the establishment of national systems and measures for transparency and reporting. </a:t>
            </a:r>
            <a:endParaRPr lang="en-US" sz="3600" dirty="0"/>
          </a:p>
        </p:txBody>
      </p:sp>
      <p:sp>
        <p:nvSpPr>
          <p:cNvPr id="24580" name="Slide Number Placeholder 3">
            <a:extLst>
              <a:ext uri="{FF2B5EF4-FFF2-40B4-BE49-F238E27FC236}">
                <a16:creationId xmlns:a16="http://schemas.microsoft.com/office/drawing/2014/main" id="{561AAB24-20A8-4EE7-8F5A-D5298D5315F9}"/>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177984D6-0DC6-4B0B-8745-76B17E3D705A}" type="slidenum">
              <a:rPr lang="en-US" altLang="en-US" sz="2400">
                <a:latin typeface="Arial Narrow" panose="020B0606020202030204" pitchFamily="34" charset="0"/>
              </a:rPr>
              <a:pPr>
                <a:spcBef>
                  <a:spcPct val="0"/>
                </a:spcBef>
                <a:buFontTx/>
                <a:buNone/>
              </a:pPr>
              <a:t>17</a:t>
            </a:fld>
            <a:endParaRPr lang="en-US" altLang="en-US" sz="2400">
              <a:latin typeface="Arial Narrow" panose="020B0606020202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F491-45B6-41AD-A75E-4FD263776135}"/>
              </a:ext>
            </a:extLst>
          </p:cNvPr>
          <p:cNvSpPr>
            <a:spLocks noGrp="1"/>
          </p:cNvSpPr>
          <p:nvPr>
            <p:ph type="title"/>
          </p:nvPr>
        </p:nvSpPr>
        <p:spPr>
          <a:xfrm>
            <a:off x="228600" y="228600"/>
            <a:ext cx="8915400" cy="792163"/>
          </a:xfrm>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II/F: </a:t>
            </a:r>
            <a:r>
              <a:rPr lang="en-CA" altLang="en-US" dirty="0"/>
              <a:t>Implementation Support Mechanisms</a:t>
            </a:r>
            <a:endParaRPr lang="en-CA" dirty="0"/>
          </a:p>
        </p:txBody>
      </p:sp>
      <p:sp>
        <p:nvSpPr>
          <p:cNvPr id="3" name="Content Placeholder 2">
            <a:extLst>
              <a:ext uri="{FF2B5EF4-FFF2-40B4-BE49-F238E27FC236}">
                <a16:creationId xmlns:a16="http://schemas.microsoft.com/office/drawing/2014/main" id="{C9E902EB-2E39-434F-8E5F-B3B7B622DBD6}"/>
              </a:ext>
            </a:extLst>
          </p:cNvPr>
          <p:cNvSpPr>
            <a:spLocks noGrp="1"/>
          </p:cNvSpPr>
          <p:nvPr>
            <p:ph idx="1"/>
          </p:nvPr>
        </p:nvSpPr>
        <p:spPr>
          <a:xfrm>
            <a:off x="457200" y="1600200"/>
            <a:ext cx="8534400" cy="4884738"/>
          </a:xfrm>
        </p:spPr>
        <p:txBody>
          <a:bodyPr>
            <a:normAutofit fontScale="77500" lnSpcReduction="20000"/>
          </a:bodyPr>
          <a:lstStyle/>
          <a:p>
            <a:pPr marL="0" indent="0">
              <a:buFont typeface="Arial" panose="020B0604020202020204" pitchFamily="34" charset="0"/>
              <a:buNone/>
              <a:defRPr/>
            </a:pPr>
            <a:r>
              <a:rPr lang="en-CA" b="1" dirty="0">
                <a:latin typeface="Arial" panose="020B0604020202020204" pitchFamily="34" charset="0"/>
                <a:cs typeface="Arial" panose="020B0604020202020204" pitchFamily="34" charset="0"/>
              </a:rPr>
              <a:t>Knowledge generation, management and sharing</a:t>
            </a:r>
            <a:r>
              <a:rPr lang="en-CA" dirty="0">
                <a:latin typeface="Arial" panose="020B0604020202020204" pitchFamily="34" charset="0"/>
                <a:cs typeface="Arial" panose="020B0604020202020204" pitchFamily="34" charset="0"/>
              </a:rPr>
              <a:t> </a:t>
            </a:r>
            <a:endParaRPr lang="en-CA" sz="3600" dirty="0">
              <a:latin typeface="Arial" panose="020B0604020202020204" pitchFamily="34" charset="0"/>
              <a:cs typeface="Arial" panose="020B0604020202020204" pitchFamily="34" charset="0"/>
            </a:endParaRPr>
          </a:p>
          <a:p>
            <a:pPr>
              <a:defRPr/>
            </a:pPr>
            <a:r>
              <a:rPr lang="en-CA" dirty="0"/>
              <a:t>Greater protection of traditional knowledge and recognition of its contributions to the conservation and sustainable use of biodiversity; </a:t>
            </a:r>
            <a:endParaRPr lang="en-US" sz="3600" dirty="0"/>
          </a:p>
          <a:p>
            <a:pPr>
              <a:defRPr/>
            </a:pPr>
            <a:r>
              <a:rPr lang="en-CA" dirty="0"/>
              <a:t>Promotion of biodiversity science and education and organizational learning. </a:t>
            </a:r>
            <a:endParaRPr lang="en-US" sz="3600" dirty="0"/>
          </a:p>
          <a:p>
            <a:pPr marL="457200" lvl="1" indent="0">
              <a:buFont typeface="Arial" panose="020B0604020202020204" pitchFamily="34" charset="0"/>
              <a:buNone/>
              <a:defRPr/>
            </a:pPr>
            <a:endParaRPr lang="en-CA" sz="3200" dirty="0">
              <a:latin typeface="Arial" panose="020B0604020202020204" pitchFamily="34" charset="0"/>
              <a:cs typeface="Arial" panose="020B0604020202020204" pitchFamily="34" charset="0"/>
            </a:endParaRPr>
          </a:p>
          <a:p>
            <a:pPr marL="0" indent="0">
              <a:buFont typeface="Arial" panose="020B0604020202020204" pitchFamily="34" charset="0"/>
              <a:buNone/>
              <a:defRPr/>
            </a:pPr>
            <a:r>
              <a:rPr lang="en-CA" b="1" dirty="0">
                <a:latin typeface="Arial" panose="020B0604020202020204" pitchFamily="34" charset="0"/>
                <a:cs typeface="Arial" panose="020B0604020202020204" pitchFamily="34" charset="0"/>
              </a:rPr>
              <a:t>Technical and scientific cooperation, technology transfer and innovation</a:t>
            </a:r>
            <a:r>
              <a:rPr lang="en-CA" dirty="0">
                <a:latin typeface="Arial" panose="020B0604020202020204" pitchFamily="34" charset="0"/>
                <a:cs typeface="Arial" panose="020B0604020202020204" pitchFamily="34" charset="0"/>
              </a:rPr>
              <a:t> </a:t>
            </a:r>
            <a:endParaRPr lang="en-CA" sz="3600" dirty="0">
              <a:latin typeface="Arial" panose="020B0604020202020204" pitchFamily="34" charset="0"/>
              <a:cs typeface="Arial" panose="020B0604020202020204" pitchFamily="34" charset="0"/>
            </a:endParaRPr>
          </a:p>
          <a:p>
            <a:pPr marL="342900" lvl="1" indent="-342900">
              <a:buFont typeface="Arial" panose="020B0604020202020204" pitchFamily="34" charset="0"/>
              <a:buChar char="•"/>
              <a:defRPr/>
            </a:pPr>
            <a:r>
              <a:rPr lang="en-CA" sz="3200" dirty="0"/>
              <a:t>Support mechanisms for technical and scientific cooperation, technology transfer and innovation on mutually agreed terms; </a:t>
            </a:r>
            <a:endParaRPr lang="en-US" sz="3200" dirty="0"/>
          </a:p>
          <a:p>
            <a:pPr marL="342900" lvl="1" indent="-342900">
              <a:buFont typeface="Arial" panose="020B0604020202020204" pitchFamily="34" charset="0"/>
              <a:buChar char="•"/>
              <a:defRPr/>
            </a:pPr>
            <a:r>
              <a:rPr lang="en-CA" sz="3200" dirty="0"/>
              <a:t>Support for cooperation amongst developing countries and with developed countries</a:t>
            </a:r>
            <a:endParaRPr lang="en-US" sz="3200" dirty="0"/>
          </a:p>
          <a:p>
            <a:pPr>
              <a:defRPr/>
            </a:pPr>
            <a:endParaRPr lang="en-CA" dirty="0"/>
          </a:p>
        </p:txBody>
      </p:sp>
      <p:sp>
        <p:nvSpPr>
          <p:cNvPr id="25604" name="Slide Number Placeholder 3">
            <a:extLst>
              <a:ext uri="{FF2B5EF4-FFF2-40B4-BE49-F238E27FC236}">
                <a16:creationId xmlns:a16="http://schemas.microsoft.com/office/drawing/2014/main" id="{41BED278-5C7F-4E2A-943E-3CAC865B10BD}"/>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A7476733-DD7B-4127-8ABF-A38038B01FD5}" type="slidenum">
              <a:rPr lang="en-US" altLang="en-US" sz="2400">
                <a:latin typeface="Arial Narrow" panose="020B0606020202030204" pitchFamily="34" charset="0"/>
              </a:rPr>
              <a:pPr>
                <a:spcBef>
                  <a:spcPct val="0"/>
                </a:spcBef>
                <a:buFontTx/>
                <a:buNone/>
              </a:pPr>
              <a:t>18</a:t>
            </a:fld>
            <a:endParaRPr lang="en-US" altLang="en-US" sz="2400">
              <a:latin typeface="Arial Narrow" panose="020B0606020202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66B7E-EEB8-444E-B6B8-1D15B2B99DFF}"/>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II/G Enabling Conditions</a:t>
            </a:r>
            <a:endParaRPr lang="en-CA" dirty="0"/>
          </a:p>
        </p:txBody>
      </p:sp>
      <p:sp>
        <p:nvSpPr>
          <p:cNvPr id="26627" name="Content Placeholder 2">
            <a:extLst>
              <a:ext uri="{FF2B5EF4-FFF2-40B4-BE49-F238E27FC236}">
                <a16:creationId xmlns:a16="http://schemas.microsoft.com/office/drawing/2014/main" id="{9D9B7F69-06A6-482D-9A52-8A6151382390}"/>
              </a:ext>
            </a:extLst>
          </p:cNvPr>
          <p:cNvSpPr>
            <a:spLocks noGrp="1"/>
          </p:cNvSpPr>
          <p:nvPr>
            <p:ph idx="1"/>
          </p:nvPr>
        </p:nvSpPr>
        <p:spPr>
          <a:xfrm>
            <a:off x="381000" y="1295400"/>
            <a:ext cx="8610600" cy="4648200"/>
          </a:xfrm>
        </p:spPr>
        <p:txBody>
          <a:bodyPr/>
          <a:lstStyle/>
          <a:p>
            <a:r>
              <a:rPr lang="en-CA" altLang="en-US" sz="2400">
                <a:cs typeface="Arial" panose="020B0604020202020204" pitchFamily="34" charset="0"/>
              </a:rPr>
              <a:t>The participation of </a:t>
            </a:r>
            <a:r>
              <a:rPr lang="en-CA" altLang="en-US" sz="2400" b="1">
                <a:cs typeface="Arial" panose="020B0604020202020204" pitchFamily="34" charset="0"/>
              </a:rPr>
              <a:t>IPLCs</a:t>
            </a:r>
            <a:r>
              <a:rPr lang="en-CA" altLang="en-US" sz="2400">
                <a:cs typeface="Arial" panose="020B0604020202020204" pitchFamily="34" charset="0"/>
              </a:rPr>
              <a:t> and a recognition of their rights in the implementation of the framework</a:t>
            </a:r>
          </a:p>
          <a:p>
            <a:r>
              <a:rPr lang="en-CA" altLang="en-US" sz="2400">
                <a:cs typeface="Arial" panose="020B0604020202020204" pitchFamily="34" charset="0"/>
              </a:rPr>
              <a:t>The participation of </a:t>
            </a:r>
            <a:r>
              <a:rPr lang="en-CA" altLang="en-US" sz="2400" b="1">
                <a:cs typeface="Arial" panose="020B0604020202020204" pitchFamily="34" charset="0"/>
              </a:rPr>
              <a:t>all relevant stakeholders</a:t>
            </a:r>
            <a:r>
              <a:rPr lang="en-CA" altLang="en-US" sz="2400">
                <a:cs typeface="Arial" panose="020B0604020202020204" pitchFamily="34" charset="0"/>
              </a:rPr>
              <a:t>, NGOs, youth, civil society, local and subnational authorities, the private sector, academia and scientific institutions</a:t>
            </a:r>
          </a:p>
          <a:p>
            <a:r>
              <a:rPr lang="en-CA" altLang="en-US" sz="2400" b="1">
                <a:cs typeface="Arial" panose="020B0604020202020204" pitchFamily="34" charset="0"/>
              </a:rPr>
              <a:t>Gender </a:t>
            </a:r>
            <a:r>
              <a:rPr lang="en-CA" altLang="en-US" sz="2400">
                <a:cs typeface="Arial" panose="020B0604020202020204" pitchFamily="34" charset="0"/>
              </a:rPr>
              <a:t>equality, gender-responsive approaches and empowerment of women and girls</a:t>
            </a:r>
            <a:endParaRPr lang="en-US" altLang="en-US" sz="2400">
              <a:cs typeface="Arial" panose="020B0604020202020204" pitchFamily="34" charset="0"/>
            </a:endParaRPr>
          </a:p>
          <a:p>
            <a:r>
              <a:rPr lang="en-CA" altLang="en-US" sz="2400">
                <a:cs typeface="Arial" panose="020B0604020202020204" pitchFamily="34" charset="0"/>
              </a:rPr>
              <a:t>Recognition of </a:t>
            </a:r>
            <a:r>
              <a:rPr lang="en-CA" altLang="en-US" sz="2400" b="1">
                <a:cs typeface="Arial" panose="020B0604020202020204" pitchFamily="34" charset="0"/>
              </a:rPr>
              <a:t>intergenerational equity</a:t>
            </a:r>
          </a:p>
          <a:p>
            <a:r>
              <a:rPr lang="en-CA" altLang="en-US" sz="2400" b="1">
                <a:cs typeface="Arial" panose="020B0604020202020204" pitchFamily="34" charset="0"/>
              </a:rPr>
              <a:t>Synergies </a:t>
            </a:r>
            <a:r>
              <a:rPr lang="en-CA" altLang="en-US" sz="2400">
                <a:cs typeface="Arial" panose="020B0604020202020204" pitchFamily="34" charset="0"/>
              </a:rPr>
              <a:t>among relevant MEAs and other relevant international processes, including the 2030 Agenda for Sustainable Development</a:t>
            </a:r>
          </a:p>
          <a:p>
            <a:r>
              <a:rPr lang="en-CA" altLang="en-US" sz="2400" b="1">
                <a:cs typeface="Arial" panose="020B0604020202020204" pitchFamily="34" charset="0"/>
              </a:rPr>
              <a:t>Partnerships </a:t>
            </a:r>
            <a:r>
              <a:rPr lang="en-CA" altLang="en-US" sz="2400">
                <a:cs typeface="Arial" panose="020B0604020202020204" pitchFamily="34" charset="0"/>
              </a:rPr>
              <a:t>to leverage sustainable activities and programmes at the local, national, regional and global levels</a:t>
            </a:r>
          </a:p>
          <a:p>
            <a:endParaRPr lang="en-CA" altLang="en-US" sz="2000">
              <a:cs typeface="Arial" panose="020B0604020202020204" pitchFamily="34" charset="0"/>
            </a:endParaRPr>
          </a:p>
        </p:txBody>
      </p:sp>
      <p:sp>
        <p:nvSpPr>
          <p:cNvPr id="26628" name="Slide Number Placeholder 3">
            <a:extLst>
              <a:ext uri="{FF2B5EF4-FFF2-40B4-BE49-F238E27FC236}">
                <a16:creationId xmlns:a16="http://schemas.microsoft.com/office/drawing/2014/main" id="{183A56CB-B3D6-4047-8EC4-5A40AD533FE5}"/>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64FE303D-57B4-4CC7-A913-12427018F48E}" type="slidenum">
              <a:rPr lang="en-US" altLang="en-US" sz="2400">
                <a:latin typeface="Arial Narrow" panose="020B0606020202030204" pitchFamily="34" charset="0"/>
              </a:rPr>
              <a:pPr>
                <a:spcBef>
                  <a:spcPct val="0"/>
                </a:spcBef>
                <a:buFontTx/>
                <a:buNone/>
              </a:pPr>
              <a:t>19</a:t>
            </a:fld>
            <a:endParaRPr lang="en-US" altLang="en-US" sz="2400">
              <a:latin typeface="Arial Narrow" panose="020B0606020202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7C5A2-3687-478F-9018-613601C46C76}"/>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II/G Enabling Conditions</a:t>
            </a:r>
            <a:endParaRPr lang="en-CA" dirty="0"/>
          </a:p>
        </p:txBody>
      </p:sp>
      <p:sp>
        <p:nvSpPr>
          <p:cNvPr id="26627" name="Content Placeholder 2">
            <a:extLst>
              <a:ext uri="{FF2B5EF4-FFF2-40B4-BE49-F238E27FC236}">
                <a16:creationId xmlns:a16="http://schemas.microsoft.com/office/drawing/2014/main" id="{7259A9B7-699D-4832-B040-5CEC68C31501}"/>
              </a:ext>
            </a:extLst>
          </p:cNvPr>
          <p:cNvSpPr>
            <a:spLocks noGrp="1"/>
          </p:cNvSpPr>
          <p:nvPr>
            <p:ph idx="1"/>
          </p:nvPr>
        </p:nvSpPr>
        <p:spPr>
          <a:xfrm>
            <a:off x="457200" y="1295400"/>
            <a:ext cx="8610600" cy="5562600"/>
          </a:xfrm>
        </p:spPr>
        <p:txBody>
          <a:bodyPr/>
          <a:lstStyle/>
          <a:p>
            <a:pPr>
              <a:defRPr/>
            </a:pPr>
            <a:r>
              <a:rPr lang="en-CA" altLang="en-US" sz="2400" dirty="0">
                <a:latin typeface="+mj-lt"/>
                <a:cs typeface="Arial" panose="020B0604020202020204" pitchFamily="34" charset="0"/>
              </a:rPr>
              <a:t>Inclusive and integrative </a:t>
            </a:r>
            <a:r>
              <a:rPr lang="en-CA" altLang="en-US" sz="2400" b="1" dirty="0">
                <a:latin typeface="+mj-lt"/>
                <a:cs typeface="Arial" panose="020B0604020202020204" pitchFamily="34" charset="0"/>
              </a:rPr>
              <a:t>governance</a:t>
            </a:r>
            <a:endParaRPr lang="en-CA" altLang="en-US" sz="2400" dirty="0">
              <a:latin typeface="+mj-lt"/>
              <a:cs typeface="Arial" panose="020B0604020202020204" pitchFamily="34" charset="0"/>
            </a:endParaRPr>
          </a:p>
          <a:p>
            <a:pPr>
              <a:defRPr/>
            </a:pPr>
            <a:r>
              <a:rPr lang="en-CA" altLang="en-US" sz="2400" b="1" dirty="0">
                <a:latin typeface="+mj-lt"/>
                <a:cs typeface="Arial" panose="020B0604020202020204" pitchFamily="34" charset="0"/>
              </a:rPr>
              <a:t>Mainstreaming </a:t>
            </a:r>
            <a:r>
              <a:rPr lang="en-CA" altLang="en-US" sz="2400" dirty="0">
                <a:latin typeface="+mj-lt"/>
                <a:cs typeface="Arial" panose="020B0604020202020204" pitchFamily="34" charset="0"/>
              </a:rPr>
              <a:t>biodiversity in all sectors</a:t>
            </a:r>
          </a:p>
          <a:p>
            <a:pPr>
              <a:defRPr/>
            </a:pPr>
            <a:r>
              <a:rPr lang="en-CA" altLang="en-US" sz="2400" dirty="0">
                <a:latin typeface="+mj-lt"/>
              </a:rPr>
              <a:t>The </a:t>
            </a:r>
            <a:r>
              <a:rPr lang="en-CA" altLang="en-US" sz="2400" b="1" dirty="0">
                <a:latin typeface="+mj-lt"/>
              </a:rPr>
              <a:t>engagement </a:t>
            </a:r>
            <a:r>
              <a:rPr lang="en-CA" altLang="en-US" sz="2400" dirty="0">
                <a:latin typeface="+mj-lt"/>
              </a:rPr>
              <a:t>of private sector, academic institutions and civil societies</a:t>
            </a:r>
          </a:p>
          <a:p>
            <a:pPr>
              <a:defRPr/>
            </a:pPr>
            <a:r>
              <a:rPr lang="en-CA" altLang="en-US" sz="2400" b="1" dirty="0">
                <a:latin typeface="+mj-lt"/>
              </a:rPr>
              <a:t>Safety and security in use </a:t>
            </a:r>
            <a:r>
              <a:rPr lang="en-CA" altLang="en-US" sz="2400" dirty="0">
                <a:latin typeface="+mj-lt"/>
              </a:rPr>
              <a:t>of biodiversity to prevent spillover of zoonotic diseases, spread of invasive alien species and illegal trade in wildlife</a:t>
            </a:r>
          </a:p>
          <a:p>
            <a:pPr>
              <a:defRPr/>
            </a:pPr>
            <a:r>
              <a:rPr lang="en-CA" altLang="en-US" sz="2400" b="1" dirty="0">
                <a:latin typeface="+mj-lt"/>
              </a:rPr>
              <a:t>Political will </a:t>
            </a:r>
            <a:r>
              <a:rPr lang="en-CA" altLang="en-US" sz="2400" dirty="0">
                <a:latin typeface="+mj-lt"/>
              </a:rPr>
              <a:t>and recognition at the highest levels of government of the urgent need to halt biodiversity loss</a:t>
            </a:r>
            <a:endParaRPr lang="en-US" altLang="en-US" sz="2400" dirty="0">
              <a:latin typeface="+mj-lt"/>
            </a:endParaRPr>
          </a:p>
          <a:p>
            <a:pPr>
              <a:defRPr/>
            </a:pPr>
            <a:r>
              <a:rPr lang="en-CA" altLang="en-US" sz="2400" dirty="0">
                <a:latin typeface="+mj-lt"/>
              </a:rPr>
              <a:t>The active involvement of </a:t>
            </a:r>
            <a:r>
              <a:rPr lang="en-CA" altLang="en-US" sz="2400" b="1" dirty="0">
                <a:latin typeface="+mj-lt"/>
              </a:rPr>
              <a:t>subnational governments, cities and other local authorities </a:t>
            </a:r>
            <a:r>
              <a:rPr lang="en-CA" altLang="en-US" sz="2400" dirty="0">
                <a:latin typeface="+mj-lt"/>
              </a:rPr>
              <a:t>and a recognition of their competence and specific roles for the implementation of the framework</a:t>
            </a:r>
          </a:p>
          <a:p>
            <a:pPr>
              <a:defRPr/>
            </a:pPr>
            <a:r>
              <a:rPr lang="en-CA" altLang="en-US" sz="2400" dirty="0">
                <a:latin typeface="+mj-lt"/>
              </a:rPr>
              <a:t>Consider and recognize, where appropriate, </a:t>
            </a:r>
            <a:r>
              <a:rPr lang="en-CA" altLang="en-US" sz="2400" b="1" dirty="0">
                <a:latin typeface="+mj-lt"/>
              </a:rPr>
              <a:t>the rights of nature</a:t>
            </a:r>
            <a:endParaRPr lang="en-US" altLang="en-US" sz="2400" dirty="0">
              <a:latin typeface="+mj-lt"/>
            </a:endParaRPr>
          </a:p>
        </p:txBody>
      </p:sp>
      <p:sp>
        <p:nvSpPr>
          <p:cNvPr id="27652" name="Slide Number Placeholder 3">
            <a:extLst>
              <a:ext uri="{FF2B5EF4-FFF2-40B4-BE49-F238E27FC236}">
                <a16:creationId xmlns:a16="http://schemas.microsoft.com/office/drawing/2014/main" id="{D97FF06C-C518-4ABB-BC9B-520718F1A6B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196A0804-01D5-48F6-A4BE-CC5DCC0A4093}" type="slidenum">
              <a:rPr lang="en-US" altLang="en-US" sz="2400">
                <a:latin typeface="Arial Narrow" panose="020B0606020202030204" pitchFamily="34" charset="0"/>
              </a:rPr>
              <a:pPr>
                <a:spcBef>
                  <a:spcPct val="0"/>
                </a:spcBef>
                <a:buFontTx/>
                <a:buNone/>
              </a:pPr>
              <a:t>20</a:t>
            </a:fld>
            <a:endParaRPr lang="en-US" altLang="en-US" sz="2400">
              <a:latin typeface="Arial Narrow" panose="020B0606020202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0C2AF-1AF6-49A6-8FF3-D23FE79CA804}"/>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II/H: Responsibility &amp; Transparency</a:t>
            </a:r>
            <a:endParaRPr lang="en-CA" dirty="0"/>
          </a:p>
        </p:txBody>
      </p:sp>
      <p:sp>
        <p:nvSpPr>
          <p:cNvPr id="28675" name="Content Placeholder 2">
            <a:extLst>
              <a:ext uri="{FF2B5EF4-FFF2-40B4-BE49-F238E27FC236}">
                <a16:creationId xmlns:a16="http://schemas.microsoft.com/office/drawing/2014/main" id="{3E1AA1AF-8F52-49FD-ADB5-EBA6F10390B7}"/>
              </a:ext>
            </a:extLst>
          </p:cNvPr>
          <p:cNvSpPr>
            <a:spLocks noGrp="1"/>
          </p:cNvSpPr>
          <p:nvPr>
            <p:ph idx="1"/>
          </p:nvPr>
        </p:nvSpPr>
        <p:spPr>
          <a:xfrm>
            <a:off x="420688" y="1379538"/>
            <a:ext cx="8229600" cy="5105400"/>
          </a:xfrm>
        </p:spPr>
        <p:txBody>
          <a:bodyPr/>
          <a:lstStyle/>
          <a:p>
            <a:r>
              <a:rPr lang="en-GB" altLang="en-US" sz="2400"/>
              <a:t>The successful implementation of the framework is dependent on the use of a </a:t>
            </a:r>
            <a:r>
              <a:rPr lang="en-GB" altLang="en-US" sz="2400" b="1"/>
              <a:t>comprehensive system for planning, reporting and review</a:t>
            </a:r>
            <a:r>
              <a:rPr lang="en-GB" altLang="en-US" sz="2400"/>
              <a:t>. </a:t>
            </a:r>
            <a:endParaRPr lang="en-GB" altLang="en-US" sz="2400">
              <a:latin typeface="Arial" panose="020B0604020202020204" pitchFamily="34" charset="0"/>
              <a:cs typeface="Arial" panose="020B0604020202020204" pitchFamily="34" charset="0"/>
            </a:endParaRPr>
          </a:p>
          <a:p>
            <a:r>
              <a:rPr lang="en-GB" altLang="en-US" sz="2400"/>
              <a:t>This system minimizes the burden on Parties, the Secretariat and other entities. It is aligned with, and where appropriate </a:t>
            </a:r>
            <a:r>
              <a:rPr lang="en-GB" altLang="en-US" sz="2400" b="1"/>
              <a:t>integrated with other processes </a:t>
            </a:r>
            <a:r>
              <a:rPr lang="en-GB" altLang="en-US" sz="2400"/>
              <a:t>including Agenda 2030 and the Sustainable Development Goals.</a:t>
            </a:r>
          </a:p>
          <a:p>
            <a:r>
              <a:rPr lang="en-GB" altLang="en-US" sz="2400"/>
              <a:t>The system will be </a:t>
            </a:r>
            <a:r>
              <a:rPr lang="en-GB" altLang="en-US" sz="2400" b="1"/>
              <a:t>complemented by the systems of non-State actors</a:t>
            </a:r>
            <a:r>
              <a:rPr lang="en-GB" altLang="en-US" sz="2400"/>
              <a:t>, and the development of new systems or the adaptation of existing ones is encouraged.</a:t>
            </a:r>
            <a:endParaRPr lang="en-CA" altLang="en-US" sz="2400"/>
          </a:p>
        </p:txBody>
      </p:sp>
      <p:sp>
        <p:nvSpPr>
          <p:cNvPr id="28676" name="Slide Number Placeholder 3">
            <a:extLst>
              <a:ext uri="{FF2B5EF4-FFF2-40B4-BE49-F238E27FC236}">
                <a16:creationId xmlns:a16="http://schemas.microsoft.com/office/drawing/2014/main" id="{623A9A3F-DA34-466E-A20E-0D1E16202774}"/>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D2126BA0-C7F8-4C3D-BEE0-FA51B6650ED9}" type="slidenum">
              <a:rPr lang="en-US" altLang="en-US" sz="2400">
                <a:latin typeface="Arial Narrow" panose="020B0606020202030204" pitchFamily="34" charset="0"/>
              </a:rPr>
              <a:pPr>
                <a:spcBef>
                  <a:spcPct val="0"/>
                </a:spcBef>
                <a:buFontTx/>
                <a:buNone/>
              </a:pPr>
              <a:t>21</a:t>
            </a:fld>
            <a:endParaRPr lang="en-US" altLang="en-US" sz="2400">
              <a:latin typeface="Arial Narrow" panose="020B0606020202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57CA-1483-4103-9492-488D4F6E2D9B}"/>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II/H: Responsibility &amp; Transparency</a:t>
            </a:r>
            <a:endParaRPr lang="en-CA" dirty="0"/>
          </a:p>
        </p:txBody>
      </p:sp>
      <p:sp>
        <p:nvSpPr>
          <p:cNvPr id="3" name="Content Placeholder 2">
            <a:extLst>
              <a:ext uri="{FF2B5EF4-FFF2-40B4-BE49-F238E27FC236}">
                <a16:creationId xmlns:a16="http://schemas.microsoft.com/office/drawing/2014/main" id="{6E8D96B2-B645-4D5C-BF34-DB2656A9321E}"/>
              </a:ext>
            </a:extLst>
          </p:cNvPr>
          <p:cNvSpPr>
            <a:spLocks noGrp="1"/>
          </p:cNvSpPr>
          <p:nvPr>
            <p:ph idx="1"/>
          </p:nvPr>
        </p:nvSpPr>
        <p:spPr>
          <a:xfrm>
            <a:off x="334963" y="1335088"/>
            <a:ext cx="8534400" cy="5218112"/>
          </a:xfrm>
        </p:spPr>
        <p:txBody>
          <a:bodyPr>
            <a:normAutofit lnSpcReduction="10000"/>
          </a:bodyPr>
          <a:lstStyle/>
          <a:p>
            <a:pPr marL="0" indent="0">
              <a:buFont typeface="Arial" panose="020B0604020202020204" pitchFamily="34" charset="0"/>
              <a:buNone/>
              <a:defRPr/>
            </a:pPr>
            <a:r>
              <a:rPr lang="en-GB" sz="2600" dirty="0"/>
              <a:t>The system for planning, reporting and review for national government entities includes the following elements:</a:t>
            </a:r>
          </a:p>
          <a:p>
            <a:pPr marL="0" indent="0">
              <a:buFont typeface="Arial" panose="020B0604020202020204" pitchFamily="34" charset="0"/>
              <a:buNone/>
              <a:defRPr/>
            </a:pPr>
            <a:endParaRPr lang="en-GB" sz="2000" dirty="0"/>
          </a:p>
          <a:p>
            <a:pPr marL="0" indent="0">
              <a:buFont typeface="Arial" panose="020B0604020202020204" pitchFamily="34" charset="0"/>
              <a:buNone/>
              <a:defRPr/>
            </a:pPr>
            <a:r>
              <a:rPr lang="en-GB" sz="3300" dirty="0"/>
              <a:t>(a) </a:t>
            </a:r>
            <a:r>
              <a:rPr lang="en-GB" sz="3300" b="1" dirty="0"/>
              <a:t>Planning</a:t>
            </a:r>
            <a:endParaRPr lang="en-US" sz="3300" b="1" dirty="0"/>
          </a:p>
          <a:p>
            <a:pPr lvl="1">
              <a:defRPr/>
            </a:pPr>
            <a:r>
              <a:rPr lang="en-GB" sz="2200" b="1" dirty="0"/>
              <a:t>National strategies and action plans: </a:t>
            </a:r>
            <a:endParaRPr lang="en-US" sz="2200" b="1" dirty="0"/>
          </a:p>
          <a:p>
            <a:pPr lvl="2">
              <a:defRPr/>
            </a:pPr>
            <a:r>
              <a:rPr lang="en-GB" sz="2000" dirty="0"/>
              <a:t>Are the main instrument to identify national commitments</a:t>
            </a:r>
            <a:endParaRPr lang="en-US" sz="2000" dirty="0"/>
          </a:p>
          <a:p>
            <a:pPr lvl="2">
              <a:defRPr/>
            </a:pPr>
            <a:r>
              <a:rPr lang="en-GB" sz="2000" dirty="0"/>
              <a:t>Include all targets and actions </a:t>
            </a:r>
            <a:endParaRPr lang="en-US" sz="2000" dirty="0"/>
          </a:p>
          <a:p>
            <a:pPr lvl="2">
              <a:defRPr/>
            </a:pPr>
            <a:r>
              <a:rPr lang="en-GB" sz="2000" dirty="0"/>
              <a:t>Address all performance indicators relevant to the identified targets drawing on the monitoring framework attached to this framework</a:t>
            </a:r>
            <a:endParaRPr lang="en-US" sz="2000" dirty="0"/>
          </a:p>
          <a:p>
            <a:pPr lvl="2">
              <a:defRPr/>
            </a:pPr>
            <a:r>
              <a:rPr lang="en-GB" sz="2000" dirty="0"/>
              <a:t>Should include a financing plan </a:t>
            </a:r>
            <a:endParaRPr lang="en-US" sz="2000" dirty="0"/>
          </a:p>
          <a:p>
            <a:pPr lvl="2">
              <a:defRPr/>
            </a:pPr>
            <a:r>
              <a:rPr lang="en-GB" sz="2000" dirty="0"/>
              <a:t>Should be updated quickly according to an agreed schedule.</a:t>
            </a:r>
            <a:endParaRPr lang="en-US" sz="2000" dirty="0"/>
          </a:p>
          <a:p>
            <a:pPr lvl="1">
              <a:defRPr/>
            </a:pPr>
            <a:r>
              <a:rPr lang="en-GB" sz="2200" b="1" dirty="0"/>
              <a:t>Indicators</a:t>
            </a:r>
            <a:r>
              <a:rPr lang="en-GB" sz="2400" dirty="0"/>
              <a:t> </a:t>
            </a:r>
            <a:r>
              <a:rPr lang="en-GB" sz="2200" dirty="0"/>
              <a:t>will be an important part of planning and reporting process including Headline indicators</a:t>
            </a:r>
          </a:p>
          <a:p>
            <a:pPr lvl="1">
              <a:defRPr/>
            </a:pPr>
            <a:r>
              <a:rPr lang="en-GB" sz="2200" b="1" dirty="0"/>
              <a:t>Planning documents </a:t>
            </a:r>
            <a:r>
              <a:rPr lang="en-GB" sz="2200" dirty="0"/>
              <a:t>will be updated on a continuous basis</a:t>
            </a:r>
            <a:endParaRPr lang="en-CA" sz="2200" dirty="0"/>
          </a:p>
        </p:txBody>
      </p:sp>
      <p:sp>
        <p:nvSpPr>
          <p:cNvPr id="29700" name="Slide Number Placeholder 3">
            <a:extLst>
              <a:ext uri="{FF2B5EF4-FFF2-40B4-BE49-F238E27FC236}">
                <a16:creationId xmlns:a16="http://schemas.microsoft.com/office/drawing/2014/main" id="{B5BEE3AF-C134-4022-8414-218285714705}"/>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60C20B44-6EE1-4DB4-A704-20110E99D8B3}" type="slidenum">
              <a:rPr lang="en-US" altLang="en-US" sz="2400">
                <a:latin typeface="Arial Narrow" panose="020B0606020202030204" pitchFamily="34" charset="0"/>
              </a:rPr>
              <a:pPr>
                <a:spcBef>
                  <a:spcPct val="0"/>
                </a:spcBef>
                <a:buFontTx/>
                <a:buNone/>
              </a:pPr>
              <a:t>22</a:t>
            </a:fld>
            <a:endParaRPr lang="en-US" altLang="en-US" sz="2400">
              <a:latin typeface="Arial Narrow" panose="020B0606020202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1454-9148-441E-9356-FF8F16A02A1A}"/>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II/H: Responsibility &amp; Transparency</a:t>
            </a:r>
            <a:endParaRPr lang="en-CA" dirty="0"/>
          </a:p>
        </p:txBody>
      </p:sp>
      <p:sp>
        <p:nvSpPr>
          <p:cNvPr id="30723" name="Content Placeholder 2">
            <a:extLst>
              <a:ext uri="{FF2B5EF4-FFF2-40B4-BE49-F238E27FC236}">
                <a16:creationId xmlns:a16="http://schemas.microsoft.com/office/drawing/2014/main" id="{840157D0-DD25-4108-BC35-8C6469BB394B}"/>
              </a:ext>
            </a:extLst>
          </p:cNvPr>
          <p:cNvSpPr>
            <a:spLocks noGrp="1"/>
          </p:cNvSpPr>
          <p:nvPr>
            <p:ph idx="1"/>
          </p:nvPr>
        </p:nvSpPr>
        <p:spPr>
          <a:xfrm>
            <a:off x="266700" y="1466850"/>
            <a:ext cx="8610600" cy="4648200"/>
          </a:xfrm>
        </p:spPr>
        <p:txBody>
          <a:bodyPr/>
          <a:lstStyle/>
          <a:p>
            <a:pPr marL="0" indent="0">
              <a:buFont typeface="Arial" panose="020B0604020202020204" pitchFamily="34" charset="0"/>
              <a:buNone/>
            </a:pPr>
            <a:r>
              <a:rPr lang="en-GB" altLang="en-US" sz="2800"/>
              <a:t>(b) </a:t>
            </a:r>
            <a:r>
              <a:rPr lang="en-GB" altLang="en-US" sz="2800" b="1"/>
              <a:t>Reporting</a:t>
            </a:r>
            <a:endParaRPr lang="en-CA" altLang="en-US" sz="2800" b="1"/>
          </a:p>
          <a:p>
            <a:pPr lvl="1">
              <a:buFont typeface="Arial" panose="020B0604020202020204" pitchFamily="34" charset="0"/>
              <a:buChar char="•"/>
            </a:pPr>
            <a:r>
              <a:rPr lang="en-GB" altLang="en-US" b="1"/>
              <a:t>National reports </a:t>
            </a:r>
            <a:endParaRPr lang="en-CA" altLang="en-US" b="1"/>
          </a:p>
          <a:p>
            <a:pPr marL="1200150" lvl="3" indent="-342900"/>
            <a:r>
              <a:rPr lang="en-CA" altLang="en-US"/>
              <a:t>Report </a:t>
            </a:r>
            <a:r>
              <a:rPr lang="en-GB" altLang="en-US"/>
              <a:t>on all actions using agreed indicators</a:t>
            </a:r>
          </a:p>
          <a:p>
            <a:pPr marL="1200150" lvl="3" indent="-342900"/>
            <a:r>
              <a:rPr lang="en-GB" altLang="en-US"/>
              <a:t>Will be issued regularly and in time  </a:t>
            </a:r>
          </a:p>
          <a:p>
            <a:pPr marL="742950" lvl="2" indent="-342900"/>
            <a:r>
              <a:rPr lang="en-GB" altLang="en-US" sz="2800" b="1"/>
              <a:t>Global reports / Global stocktake </a:t>
            </a:r>
            <a:endParaRPr lang="en-CA" altLang="en-US" sz="2800" b="1"/>
          </a:p>
          <a:p>
            <a:pPr marL="1200150" lvl="3" indent="-342900"/>
            <a:r>
              <a:rPr lang="en-GB" altLang="en-US"/>
              <a:t>Global collation of statistical information</a:t>
            </a:r>
            <a:endParaRPr lang="en-CA" altLang="en-US"/>
          </a:p>
          <a:p>
            <a:pPr marL="1200150" lvl="3" indent="-342900"/>
            <a:r>
              <a:rPr lang="en-GB" altLang="en-US"/>
              <a:t>Takes place frequently</a:t>
            </a:r>
            <a:endParaRPr lang="en-CA" altLang="en-US"/>
          </a:p>
          <a:p>
            <a:pPr marL="742950" lvl="2" indent="-342900"/>
            <a:r>
              <a:rPr lang="en-GB" altLang="en-US" sz="2800" b="1"/>
              <a:t>Reporting schedule </a:t>
            </a:r>
          </a:p>
          <a:p>
            <a:pPr marL="1200150" lvl="3" indent="-342900"/>
            <a:r>
              <a:rPr lang="en-GB" altLang="en-US"/>
              <a:t>used regularly</a:t>
            </a:r>
            <a:endParaRPr lang="en-CA" altLang="en-US"/>
          </a:p>
          <a:p>
            <a:pPr marL="742950" lvl="2" indent="-342900"/>
            <a:r>
              <a:rPr lang="en-GB" altLang="en-US" sz="2800" b="1"/>
              <a:t>Global assessment processes </a:t>
            </a:r>
          </a:p>
          <a:p>
            <a:pPr marL="1200150" lvl="3" indent="-342900"/>
            <a:r>
              <a:rPr lang="en-GB" altLang="en-US"/>
              <a:t>Including GBO and IPBES processes will be reviewed for efficiency and complementarity and timeliness</a:t>
            </a:r>
            <a:endParaRPr lang="en-CA" altLang="en-US"/>
          </a:p>
        </p:txBody>
      </p:sp>
      <p:sp>
        <p:nvSpPr>
          <p:cNvPr id="30724" name="Slide Number Placeholder 3">
            <a:extLst>
              <a:ext uri="{FF2B5EF4-FFF2-40B4-BE49-F238E27FC236}">
                <a16:creationId xmlns:a16="http://schemas.microsoft.com/office/drawing/2014/main" id="{0E5AF1B3-91EB-4C17-BC5A-7C44168059E8}"/>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92E06C00-DB47-4FD2-84F1-73CC040B26E3}" type="slidenum">
              <a:rPr lang="en-US" altLang="en-US" sz="2400">
                <a:latin typeface="Arial Narrow" panose="020B0606020202030204" pitchFamily="34" charset="0"/>
              </a:rPr>
              <a:pPr>
                <a:spcBef>
                  <a:spcPct val="0"/>
                </a:spcBef>
                <a:buFontTx/>
                <a:buNone/>
              </a:pPr>
              <a:t>23</a:t>
            </a:fld>
            <a:endParaRPr lang="en-US" altLang="en-US" sz="2400">
              <a:latin typeface="Arial Narrow" panose="020B0606020202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34ED-0854-4F15-8FE9-187982443B95}"/>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II/H: Responsibility &amp; Transparency</a:t>
            </a:r>
            <a:endParaRPr lang="en-CA" dirty="0"/>
          </a:p>
        </p:txBody>
      </p:sp>
      <p:sp>
        <p:nvSpPr>
          <p:cNvPr id="31747" name="Content Placeholder 2">
            <a:extLst>
              <a:ext uri="{FF2B5EF4-FFF2-40B4-BE49-F238E27FC236}">
                <a16:creationId xmlns:a16="http://schemas.microsoft.com/office/drawing/2014/main" id="{3A57D30A-C367-4B4F-8378-B1E0CA35BCC7}"/>
              </a:ext>
            </a:extLst>
          </p:cNvPr>
          <p:cNvSpPr>
            <a:spLocks noGrp="1"/>
          </p:cNvSpPr>
          <p:nvPr>
            <p:ph idx="1"/>
          </p:nvPr>
        </p:nvSpPr>
        <p:spPr>
          <a:xfrm>
            <a:off x="457200" y="1600200"/>
            <a:ext cx="8458200" cy="4953000"/>
          </a:xfrm>
        </p:spPr>
        <p:txBody>
          <a:bodyPr/>
          <a:lstStyle/>
          <a:p>
            <a:pPr marL="0" indent="0">
              <a:buFont typeface="Arial" panose="020B0604020202020204" pitchFamily="34" charset="0"/>
              <a:buNone/>
            </a:pPr>
            <a:r>
              <a:rPr lang="en-GB" altLang="en-US" sz="2800"/>
              <a:t>(c) </a:t>
            </a:r>
            <a:r>
              <a:rPr lang="en-GB" altLang="en-US" sz="2800" b="1"/>
              <a:t>Review: Three Tools</a:t>
            </a:r>
            <a:endParaRPr lang="en-CA" altLang="en-US" sz="2800" b="1"/>
          </a:p>
          <a:p>
            <a:pPr lvl="1"/>
            <a:r>
              <a:rPr lang="en-GB" altLang="en-US" sz="2400" b="1"/>
              <a:t>Global analysis </a:t>
            </a:r>
            <a:r>
              <a:rPr lang="en-GB" altLang="en-US" sz="2400"/>
              <a:t>of progress on objective/numerical elements of targets and progress towards milestones and goals;</a:t>
            </a:r>
          </a:p>
          <a:p>
            <a:pPr lvl="1"/>
            <a:r>
              <a:rPr lang="en-GB" altLang="en-US" sz="2400" b="1"/>
              <a:t>Open ended Forums </a:t>
            </a:r>
            <a:r>
              <a:rPr lang="en-GB" altLang="en-US" sz="2400"/>
              <a:t>for the review of national implementation and to share lessons learned and best practices;</a:t>
            </a:r>
          </a:p>
          <a:p>
            <a:pPr lvl="1"/>
            <a:r>
              <a:rPr lang="en-GB" altLang="en-US" sz="2400" b="1"/>
              <a:t>Voluntary in-depth peer review </a:t>
            </a:r>
            <a:r>
              <a:rPr lang="en-GB" altLang="en-US" sz="2400"/>
              <a:t>of national implementation by experts including from other parties. </a:t>
            </a:r>
            <a:endParaRPr lang="en-US" altLang="en-US" sz="2400"/>
          </a:p>
        </p:txBody>
      </p:sp>
      <p:sp>
        <p:nvSpPr>
          <p:cNvPr id="31748" name="Slide Number Placeholder 3">
            <a:extLst>
              <a:ext uri="{FF2B5EF4-FFF2-40B4-BE49-F238E27FC236}">
                <a16:creationId xmlns:a16="http://schemas.microsoft.com/office/drawing/2014/main" id="{1A995CCB-A4C3-4DA7-9328-367F9261A45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F1B4B994-1673-49DD-A8B2-C45BAFD6D132}" type="slidenum">
              <a:rPr lang="en-US" altLang="en-US" sz="2400">
                <a:latin typeface="Arial Narrow" panose="020B0606020202030204" pitchFamily="34" charset="0"/>
              </a:rPr>
              <a:pPr>
                <a:spcBef>
                  <a:spcPct val="0"/>
                </a:spcBef>
                <a:buFontTx/>
                <a:buNone/>
              </a:pPr>
              <a:t>24</a:t>
            </a:fld>
            <a:endParaRPr lang="en-US" altLang="en-US" sz="2400">
              <a:latin typeface="Arial Narrow" panose="020B0606020202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BB65AD42-A19A-443A-80BA-1D69215647DB}"/>
              </a:ext>
            </a:extLst>
          </p:cNvPr>
          <p:cNvSpPr>
            <a:spLocks noGrp="1"/>
          </p:cNvSpPr>
          <p:nvPr>
            <p:ph type="title"/>
          </p:nvPr>
        </p:nvSpPr>
        <p:spPr/>
        <p:txBody>
          <a:bodyPr/>
          <a:lstStyle/>
          <a:p>
            <a:pPr algn="ctr">
              <a:defRPr/>
            </a:pPr>
            <a:r>
              <a:rPr lang="en-CA" altLang="en-US" dirty="0">
                <a:latin typeface="+mn-lt"/>
              </a:rPr>
              <a:t>Thank You</a:t>
            </a:r>
          </a:p>
        </p:txBody>
      </p:sp>
      <p:sp>
        <p:nvSpPr>
          <p:cNvPr id="32771" name="TextBox 5">
            <a:extLst>
              <a:ext uri="{FF2B5EF4-FFF2-40B4-BE49-F238E27FC236}">
                <a16:creationId xmlns:a16="http://schemas.microsoft.com/office/drawing/2014/main" id="{C167CD29-36A9-4A26-B507-0D5EA3367D06}"/>
              </a:ext>
            </a:extLst>
          </p:cNvPr>
          <p:cNvSpPr txBox="1">
            <a:spLocks noChangeArrowheads="1"/>
          </p:cNvSpPr>
          <p:nvPr/>
        </p:nvSpPr>
        <p:spPr bwMode="auto">
          <a:xfrm>
            <a:off x="7086600" y="6172200"/>
            <a:ext cx="198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CA" altLang="en-US" sz="1600">
                <a:solidFill>
                  <a:srgbClr val="4EA6EA"/>
                </a:solidFill>
                <a:latin typeface="Arial" panose="020B0604020202020204" pitchFamily="34" charset="0"/>
              </a:rPr>
              <a:t>#Post2020</a:t>
            </a:r>
          </a:p>
          <a:p>
            <a:pPr>
              <a:spcBef>
                <a:spcPct val="0"/>
              </a:spcBef>
              <a:buFontTx/>
              <a:buNone/>
            </a:pPr>
            <a:r>
              <a:rPr lang="en-CA" altLang="en-US" sz="1600">
                <a:solidFill>
                  <a:srgbClr val="4EA6EA"/>
                </a:solidFill>
                <a:latin typeface="Arial" panose="020B0604020202020204" pitchFamily="34" charset="0"/>
              </a:rPr>
              <a:t>#Nature</a:t>
            </a:r>
          </a:p>
        </p:txBody>
      </p:sp>
      <p:pic>
        <p:nvPicPr>
          <p:cNvPr id="32772" name="Picture 1">
            <a:extLst>
              <a:ext uri="{FF2B5EF4-FFF2-40B4-BE49-F238E27FC236}">
                <a16:creationId xmlns:a16="http://schemas.microsoft.com/office/drawing/2014/main" id="{EB1497FD-06A1-40A1-A701-BD87D64FEF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35750" y="6248400"/>
            <a:ext cx="41592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2" descr="A close up of a logo&#10;&#10;Description automatically generated">
            <a:extLst>
              <a:ext uri="{FF2B5EF4-FFF2-40B4-BE49-F238E27FC236}">
                <a16:creationId xmlns:a16="http://schemas.microsoft.com/office/drawing/2014/main" id="{5E44704B-D2CD-49FC-AC0D-AC94370BB12E}"/>
              </a:ext>
            </a:extLst>
          </p:cNvPr>
          <p:cNvPicPr>
            <a:picLocks noChangeAspect="1"/>
          </p:cNvPicPr>
          <p:nvPr/>
        </p:nvPicPr>
        <p:blipFill>
          <a:blip r:embed="rId3">
            <a:extLst>
              <a:ext uri="{28A0092B-C50C-407E-A947-70E740481C1C}">
                <a14:useLocalDpi xmlns:a14="http://schemas.microsoft.com/office/drawing/2010/main" val="0"/>
              </a:ext>
            </a:extLst>
          </a:blip>
          <a:srcRect l="2" r="64380"/>
          <a:stretch>
            <a:fillRect/>
          </a:stretch>
        </p:blipFill>
        <p:spPr bwMode="auto">
          <a:xfrm>
            <a:off x="798513" y="2286000"/>
            <a:ext cx="270668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188B94-58C6-42F3-A1F4-1688411F36AA}"/>
              </a:ext>
            </a:extLst>
          </p:cNvPr>
          <p:cNvSpPr/>
          <p:nvPr/>
        </p:nvSpPr>
        <p:spPr>
          <a:xfrm>
            <a:off x="3429000" y="3629025"/>
            <a:ext cx="5562600" cy="1731963"/>
          </a:xfrm>
          <a:prstGeom prst="rect">
            <a:avLst/>
          </a:prstGeom>
        </p:spPr>
        <p:txBody>
          <a:bodyPr>
            <a:spAutoFit/>
          </a:bodyPr>
          <a:lstStyle/>
          <a:p>
            <a:pPr algn="ctr">
              <a:lnSpc>
                <a:spcPct val="150000"/>
              </a:lnSpc>
              <a:defRPr/>
            </a:pPr>
            <a:r>
              <a:rPr lang="en-CA" altLang="en-US" sz="1900" b="1" dirty="0">
                <a:latin typeface="Arial Black" panose="020B0A04020102020204" pitchFamily="34" charset="0"/>
              </a:rPr>
              <a:t>UN BIODIVERSITY CONFERENCE</a:t>
            </a:r>
          </a:p>
          <a:p>
            <a:pPr algn="ctr">
              <a:lnSpc>
                <a:spcPct val="150000"/>
              </a:lnSpc>
              <a:defRPr/>
            </a:pPr>
            <a:r>
              <a:rPr lang="en-CA" altLang="en-US" sz="2200" b="1" spc="300" dirty="0">
                <a:solidFill>
                  <a:srgbClr val="E60012"/>
                </a:solidFill>
              </a:rPr>
              <a:t>COP 15 </a:t>
            </a:r>
            <a:r>
              <a:rPr lang="en-CA" altLang="en-US" sz="2200" b="1" spc="300" dirty="0"/>
              <a:t>– CP/MOP10-NP/MOP4</a:t>
            </a:r>
          </a:p>
          <a:p>
            <a:pPr algn="ctr">
              <a:lnSpc>
                <a:spcPct val="150000"/>
              </a:lnSpc>
              <a:defRPr/>
            </a:pPr>
            <a:r>
              <a:rPr lang="en-CA" altLang="en-US" sz="1300" dirty="0"/>
              <a:t>Ecological Civilization-Building a Shared Future for All Life on Earth</a:t>
            </a:r>
          </a:p>
          <a:p>
            <a:pPr algn="ctr">
              <a:lnSpc>
                <a:spcPct val="150000"/>
              </a:lnSpc>
              <a:defRPr/>
            </a:pPr>
            <a:r>
              <a:rPr lang="en-CA" altLang="en-US" sz="1700" dirty="0"/>
              <a:t> KUNMING • CHINA</a:t>
            </a:r>
          </a:p>
        </p:txBody>
      </p:sp>
      <p:pic>
        <p:nvPicPr>
          <p:cNvPr id="32775" name="Picture 14" descr="A picture containing light&#10;&#10;Description automatically generated">
            <a:extLst>
              <a:ext uri="{FF2B5EF4-FFF2-40B4-BE49-F238E27FC236}">
                <a16:creationId xmlns:a16="http://schemas.microsoft.com/office/drawing/2014/main" id="{29863B61-F2CA-41DD-951F-A9E2D28F4E4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83100" y="6089650"/>
            <a:ext cx="17653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4C039B59-DE97-4E02-A17A-683F3F117D1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2577B16A-4F97-43E0-914E-192D18807F3D}" type="slidenum">
              <a:rPr lang="en-US" altLang="en-US" sz="2400">
                <a:latin typeface="Arial Narrow" panose="020B0606020202030204" pitchFamily="34" charset="0"/>
              </a:rPr>
              <a:pPr>
                <a:spcBef>
                  <a:spcPct val="0"/>
                </a:spcBef>
                <a:buFontTx/>
                <a:buNone/>
              </a:pPr>
              <a:t>26</a:t>
            </a:fld>
            <a:endParaRPr lang="en-US" altLang="en-US" sz="2400">
              <a:latin typeface="Arial Narrow" panose="020B0606020202030204" pitchFamily="34" charset="0"/>
            </a:endParaRPr>
          </a:p>
        </p:txBody>
      </p:sp>
      <p:sp>
        <p:nvSpPr>
          <p:cNvPr id="33795" name="TextBox 4">
            <a:extLst>
              <a:ext uri="{FF2B5EF4-FFF2-40B4-BE49-F238E27FC236}">
                <a16:creationId xmlns:a16="http://schemas.microsoft.com/office/drawing/2014/main" id="{675BD453-79CB-4E4B-A8E6-3BA8FF4DAE92}"/>
              </a:ext>
            </a:extLst>
          </p:cNvPr>
          <p:cNvSpPr txBox="1">
            <a:spLocks noChangeArrowheads="1"/>
          </p:cNvSpPr>
          <p:nvPr/>
        </p:nvSpPr>
        <p:spPr bwMode="auto">
          <a:xfrm>
            <a:off x="1447800" y="2590800"/>
            <a:ext cx="6705600" cy="1446213"/>
          </a:xfrm>
          <a:prstGeom prst="rect">
            <a:avLst/>
          </a:prstGeom>
          <a:solidFill>
            <a:srgbClr val="77933C"/>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4400">
                <a:solidFill>
                  <a:schemeClr val="bg1"/>
                </a:solidFill>
                <a:latin typeface="Arial" panose="020B0604020202020204" pitchFamily="34" charset="0"/>
              </a:rPr>
              <a:t>Annex: </a:t>
            </a:r>
          </a:p>
          <a:p>
            <a:pPr algn="ctr">
              <a:spcBef>
                <a:spcPct val="0"/>
              </a:spcBef>
              <a:buFontTx/>
              <a:buNone/>
            </a:pPr>
            <a:r>
              <a:rPr lang="en-US" altLang="en-US" sz="4400">
                <a:solidFill>
                  <a:schemeClr val="bg1"/>
                </a:solidFill>
                <a:latin typeface="Arial" panose="020B0604020202020204" pitchFamily="34" charset="0"/>
              </a:rPr>
              <a:t>Updated Zero Draft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Elbow Connector 4">
            <a:extLst>
              <a:ext uri="{FF2B5EF4-FFF2-40B4-BE49-F238E27FC236}">
                <a16:creationId xmlns:a16="http://schemas.microsoft.com/office/drawing/2014/main" id="{122885E9-A20B-413F-8B38-F9092AC90775}"/>
              </a:ext>
            </a:extLst>
          </p:cNvPr>
          <p:cNvCxnSpPr/>
          <p:nvPr/>
        </p:nvCxnSpPr>
        <p:spPr>
          <a:xfrm rot="5400000" flipH="1" flipV="1">
            <a:off x="5544344" y="4163219"/>
            <a:ext cx="2817813" cy="1133475"/>
          </a:xfrm>
          <a:prstGeom prst="bentConnector3">
            <a:avLst>
              <a:gd name="adj1" fmla="val 50000"/>
            </a:avLst>
          </a:prstGeom>
          <a:ln w="57150">
            <a:solidFill>
              <a:srgbClr val="77933C"/>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80B6930-B2D2-48F5-83CD-A69F9ECAC295}"/>
              </a:ext>
            </a:extLst>
          </p:cNvPr>
          <p:cNvCxnSpPr/>
          <p:nvPr/>
        </p:nvCxnSpPr>
        <p:spPr>
          <a:xfrm>
            <a:off x="6588125" y="2590800"/>
            <a:ext cx="852488" cy="0"/>
          </a:xfrm>
          <a:prstGeom prst="straightConnector1">
            <a:avLst/>
          </a:prstGeom>
          <a:ln w="57150">
            <a:solidFill>
              <a:srgbClr val="77933C"/>
            </a:solidFill>
            <a:tailEnd type="triangle"/>
          </a:ln>
        </p:spPr>
        <p:style>
          <a:lnRef idx="1">
            <a:schemeClr val="accent1"/>
          </a:lnRef>
          <a:fillRef idx="0">
            <a:schemeClr val="accent1"/>
          </a:fillRef>
          <a:effectRef idx="0">
            <a:schemeClr val="accent1"/>
          </a:effectRef>
          <a:fontRef idx="minor">
            <a:schemeClr val="tx1"/>
          </a:fontRef>
        </p:style>
      </p:cxnSp>
      <p:sp>
        <p:nvSpPr>
          <p:cNvPr id="54" name="Flowchart: Off-page Connector 53">
            <a:extLst>
              <a:ext uri="{FF2B5EF4-FFF2-40B4-BE49-F238E27FC236}">
                <a16:creationId xmlns:a16="http://schemas.microsoft.com/office/drawing/2014/main" id="{C47A005A-7F99-4EBD-BF5C-654F57E13DB2}"/>
              </a:ext>
            </a:extLst>
          </p:cNvPr>
          <p:cNvSpPr/>
          <p:nvPr/>
        </p:nvSpPr>
        <p:spPr>
          <a:xfrm rot="10800000">
            <a:off x="377825" y="2306638"/>
            <a:ext cx="201613" cy="1012825"/>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DSI </a:t>
            </a:r>
            <a:endParaRPr lang="en-US" sz="1400" b="1" dirty="0">
              <a:solidFill>
                <a:prstClr val="white"/>
              </a:solidFill>
            </a:endParaRPr>
          </a:p>
        </p:txBody>
      </p:sp>
      <p:sp>
        <p:nvSpPr>
          <p:cNvPr id="29" name="Flowchart: Off-page Connector 28">
            <a:extLst>
              <a:ext uri="{FF2B5EF4-FFF2-40B4-BE49-F238E27FC236}">
                <a16:creationId xmlns:a16="http://schemas.microsoft.com/office/drawing/2014/main" id="{13CDE65A-C20F-4B07-BB70-423E22F609B7}"/>
              </a:ext>
            </a:extLst>
          </p:cNvPr>
          <p:cNvSpPr/>
          <p:nvPr/>
        </p:nvSpPr>
        <p:spPr>
          <a:xfrm rot="10800000">
            <a:off x="4075113" y="2274888"/>
            <a:ext cx="225425" cy="1544637"/>
          </a:xfrm>
          <a:prstGeom prst="flowChartOffpageConnector">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r" eaLnBrk="1" hangingPunct="1">
              <a:defRPr/>
            </a:pPr>
            <a:r>
              <a:rPr lang="fr-CA" sz="1400" b="1" dirty="0" err="1">
                <a:solidFill>
                  <a:srgbClr val="9BBB59">
                    <a:lumMod val="50000"/>
                  </a:srgbClr>
                </a:solidFill>
              </a:rPr>
              <a:t>Sp</a:t>
            </a:r>
            <a:r>
              <a:rPr lang="fr-CA" sz="1400" b="1" dirty="0">
                <a:solidFill>
                  <a:srgbClr val="9BBB59">
                    <a:lumMod val="50000"/>
                  </a:srgbClr>
                </a:solidFill>
              </a:rPr>
              <a:t>. Sessions</a:t>
            </a:r>
            <a:endParaRPr lang="en-US" sz="1400" b="1" dirty="0">
              <a:solidFill>
                <a:srgbClr val="9BBB59">
                  <a:lumMod val="50000"/>
                </a:srgbClr>
              </a:solidFill>
            </a:endParaRPr>
          </a:p>
        </p:txBody>
      </p:sp>
      <p:cxnSp>
        <p:nvCxnSpPr>
          <p:cNvPr id="57" name="Elbow Connector 56">
            <a:extLst>
              <a:ext uri="{FF2B5EF4-FFF2-40B4-BE49-F238E27FC236}">
                <a16:creationId xmlns:a16="http://schemas.microsoft.com/office/drawing/2014/main" id="{0E4D3DB4-CA30-40E8-B54F-41D7C144AE30}"/>
              </a:ext>
            </a:extLst>
          </p:cNvPr>
          <p:cNvCxnSpPr>
            <a:stCxn id="55" idx="1"/>
            <a:endCxn id="52" idx="0"/>
          </p:cNvCxnSpPr>
          <p:nvPr/>
        </p:nvCxnSpPr>
        <p:spPr>
          <a:xfrm flipV="1">
            <a:off x="6457950" y="3270250"/>
            <a:ext cx="2286000" cy="3090863"/>
          </a:xfrm>
          <a:prstGeom prst="bentConnector2">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314" name="Title 1">
            <a:extLst>
              <a:ext uri="{FF2B5EF4-FFF2-40B4-BE49-F238E27FC236}">
                <a16:creationId xmlns:a16="http://schemas.microsoft.com/office/drawing/2014/main" id="{BC202F8F-DD6D-4653-8E94-71FA8E592453}"/>
              </a:ext>
            </a:extLst>
          </p:cNvPr>
          <p:cNvSpPr>
            <a:spLocks noGrp="1"/>
          </p:cNvSpPr>
          <p:nvPr>
            <p:ph type="title"/>
          </p:nvPr>
        </p:nvSpPr>
        <p:spPr>
          <a:xfrm>
            <a:off x="463550" y="311150"/>
            <a:ext cx="8229600" cy="654050"/>
          </a:xfrm>
        </p:spPr>
        <p:txBody>
          <a:bodyPr/>
          <a:lstStyle/>
          <a:p>
            <a:pPr>
              <a:defRPr/>
            </a:pPr>
            <a:r>
              <a:rPr lang="en-US" altLang="en-US" sz="2400" dirty="0">
                <a:solidFill>
                  <a:schemeClr val="accent3">
                    <a:lumMod val="20000"/>
                    <a:lumOff val="80000"/>
                  </a:schemeClr>
                </a:solidFill>
              </a:rPr>
              <a:t>3. Next Steps</a:t>
            </a:r>
            <a:br>
              <a:rPr lang="en-US" altLang="en-US" sz="4000" dirty="0">
                <a:cs typeface="Arial" panose="020B0604020202020204" pitchFamily="34" charset="0"/>
              </a:rPr>
            </a:br>
            <a:r>
              <a:rPr lang="en-US" altLang="en-US" sz="4000" dirty="0">
                <a:cs typeface="Arial" panose="020B0604020202020204" pitchFamily="34" charset="0"/>
              </a:rPr>
              <a:t>Moving Forward</a:t>
            </a:r>
          </a:p>
        </p:txBody>
      </p:sp>
      <p:sp>
        <p:nvSpPr>
          <p:cNvPr id="10" name="Flowchart: Off-page Connector 9">
            <a:extLst>
              <a:ext uri="{FF2B5EF4-FFF2-40B4-BE49-F238E27FC236}">
                <a16:creationId xmlns:a16="http://schemas.microsoft.com/office/drawing/2014/main" id="{DD8E707D-18A4-4A9A-B1CF-6E76412CF2C7}"/>
              </a:ext>
            </a:extLst>
          </p:cNvPr>
          <p:cNvSpPr/>
          <p:nvPr/>
        </p:nvSpPr>
        <p:spPr>
          <a:xfrm rot="10800000">
            <a:off x="7720013" y="2268538"/>
            <a:ext cx="203200" cy="106045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OEWG-3</a:t>
            </a:r>
          </a:p>
        </p:txBody>
      </p:sp>
      <p:sp>
        <p:nvSpPr>
          <p:cNvPr id="13" name="Flowchart: Off-page Connector 12">
            <a:extLst>
              <a:ext uri="{FF2B5EF4-FFF2-40B4-BE49-F238E27FC236}">
                <a16:creationId xmlns:a16="http://schemas.microsoft.com/office/drawing/2014/main" id="{0B76318D-5437-4D27-84D2-6EA0E5F025E0}"/>
              </a:ext>
            </a:extLst>
          </p:cNvPr>
          <p:cNvSpPr/>
          <p:nvPr/>
        </p:nvSpPr>
        <p:spPr>
          <a:xfrm rot="10800000">
            <a:off x="6348413" y="2259013"/>
            <a:ext cx="239712" cy="1012825"/>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SBSTTA</a:t>
            </a:r>
            <a:endParaRPr lang="en-US" sz="1400" b="1" dirty="0">
              <a:solidFill>
                <a:prstClr val="white"/>
              </a:solidFill>
            </a:endParaRPr>
          </a:p>
        </p:txBody>
      </p:sp>
      <p:sp>
        <p:nvSpPr>
          <p:cNvPr id="34826" name="Slide Number Placeholder 1">
            <a:extLst>
              <a:ext uri="{FF2B5EF4-FFF2-40B4-BE49-F238E27FC236}">
                <a16:creationId xmlns:a16="http://schemas.microsoft.com/office/drawing/2014/main" id="{236B4F44-2AA3-433D-85A3-2370A84D8CD9}"/>
              </a:ext>
            </a:extLst>
          </p:cNvPr>
          <p:cNvSpPr>
            <a:spLocks noGrp="1"/>
          </p:cNvSpPr>
          <p:nvPr>
            <p:ph type="sldNum" sz="quarter" idx="11"/>
          </p:nvPr>
        </p:nvSpPr>
        <p:spPr bwMode="auto">
          <a:xfrm>
            <a:off x="8532813" y="6462713"/>
            <a:ext cx="673100" cy="455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D2182FB2-A6A8-4C02-B335-C5E756135BAF}" type="slidenum">
              <a:rPr lang="en-US" altLang="en-US" sz="2400">
                <a:latin typeface="Arial Narrow" panose="020B0606020202030204" pitchFamily="34" charset="0"/>
              </a:rPr>
              <a:pPr>
                <a:spcBef>
                  <a:spcPct val="0"/>
                </a:spcBef>
                <a:buFontTx/>
                <a:buNone/>
              </a:pPr>
              <a:t>27</a:t>
            </a:fld>
            <a:endParaRPr lang="en-US" altLang="en-US" sz="2400">
              <a:latin typeface="Arial Narrow" panose="020B0606020202030204" pitchFamily="34" charset="0"/>
            </a:endParaRPr>
          </a:p>
        </p:txBody>
      </p:sp>
      <p:sp>
        <p:nvSpPr>
          <p:cNvPr id="25" name="Right Arrow 24">
            <a:extLst>
              <a:ext uri="{FF2B5EF4-FFF2-40B4-BE49-F238E27FC236}">
                <a16:creationId xmlns:a16="http://schemas.microsoft.com/office/drawing/2014/main" id="{A87C4301-50E7-4022-AC98-EC8FE1BAD536}"/>
              </a:ext>
            </a:extLst>
          </p:cNvPr>
          <p:cNvSpPr/>
          <p:nvPr/>
        </p:nvSpPr>
        <p:spPr>
          <a:xfrm>
            <a:off x="369888" y="1235075"/>
            <a:ext cx="8766175" cy="1187450"/>
          </a:xfrm>
          <a:prstGeom prst="rightArrow">
            <a:avLst>
              <a:gd name="adj1" fmla="val 72539"/>
              <a:gd name="adj2" fmla="val 2181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34828" name="TextBox 55">
            <a:extLst>
              <a:ext uri="{FF2B5EF4-FFF2-40B4-BE49-F238E27FC236}">
                <a16:creationId xmlns:a16="http://schemas.microsoft.com/office/drawing/2014/main" id="{8B1BC6F5-9456-4163-94A3-2DC48D4FF72D}"/>
              </a:ext>
            </a:extLst>
          </p:cNvPr>
          <p:cNvSpPr txBox="1">
            <a:spLocks noChangeArrowheads="1"/>
          </p:cNvSpPr>
          <p:nvPr/>
        </p:nvSpPr>
        <p:spPr bwMode="auto">
          <a:xfrm>
            <a:off x="4506913" y="1454150"/>
            <a:ext cx="87153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1400" b="1">
                <a:solidFill>
                  <a:srgbClr val="000000"/>
                </a:solidFill>
                <a:latin typeface="Arial" panose="020B0604020202020204" pitchFamily="34" charset="0"/>
              </a:rPr>
              <a:t>Oct</a:t>
            </a:r>
          </a:p>
        </p:txBody>
      </p:sp>
      <p:sp>
        <p:nvSpPr>
          <p:cNvPr id="34" name="Flowchart: Off-page Connector 33">
            <a:extLst>
              <a:ext uri="{FF2B5EF4-FFF2-40B4-BE49-F238E27FC236}">
                <a16:creationId xmlns:a16="http://schemas.microsoft.com/office/drawing/2014/main" id="{050F7E73-7325-4802-9E59-E6FFACCCA911}"/>
              </a:ext>
            </a:extLst>
          </p:cNvPr>
          <p:cNvSpPr/>
          <p:nvPr/>
        </p:nvSpPr>
        <p:spPr>
          <a:xfrm rot="10800000">
            <a:off x="7440613" y="2238375"/>
            <a:ext cx="204787" cy="1084263"/>
          </a:xfrm>
          <a:prstGeom prst="flowChartOffpageConnector">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en-US" sz="1400" b="1" dirty="0">
                <a:solidFill>
                  <a:prstClr val="white"/>
                </a:solidFill>
              </a:rPr>
              <a:t>Draft</a:t>
            </a:r>
            <a:r>
              <a:rPr lang="fr-CA" sz="1400" b="1" dirty="0">
                <a:solidFill>
                  <a:prstClr val="white"/>
                </a:solidFill>
              </a:rPr>
              <a:t> 1.0</a:t>
            </a:r>
            <a:endParaRPr lang="en-US" sz="1400" b="1" dirty="0">
              <a:solidFill>
                <a:prstClr val="white"/>
              </a:solidFill>
            </a:endParaRPr>
          </a:p>
        </p:txBody>
      </p:sp>
      <p:sp>
        <p:nvSpPr>
          <p:cNvPr id="34830" name="TextBox 41">
            <a:extLst>
              <a:ext uri="{FF2B5EF4-FFF2-40B4-BE49-F238E27FC236}">
                <a16:creationId xmlns:a16="http://schemas.microsoft.com/office/drawing/2014/main" id="{A55F4901-B627-4FFF-BCE9-B9678C4994C5}"/>
              </a:ext>
            </a:extLst>
          </p:cNvPr>
          <p:cNvSpPr txBox="1">
            <a:spLocks noChangeArrowheads="1"/>
          </p:cNvSpPr>
          <p:nvPr/>
        </p:nvSpPr>
        <p:spPr bwMode="auto">
          <a:xfrm>
            <a:off x="919163" y="1443038"/>
            <a:ext cx="804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b="1">
                <a:solidFill>
                  <a:srgbClr val="000000"/>
                </a:solidFill>
                <a:latin typeface="Arial" panose="020B0604020202020204" pitchFamily="34" charset="0"/>
              </a:rPr>
              <a:t>June</a:t>
            </a:r>
          </a:p>
        </p:txBody>
      </p:sp>
      <p:sp>
        <p:nvSpPr>
          <p:cNvPr id="34831" name="TextBox 41">
            <a:extLst>
              <a:ext uri="{FF2B5EF4-FFF2-40B4-BE49-F238E27FC236}">
                <a16:creationId xmlns:a16="http://schemas.microsoft.com/office/drawing/2014/main" id="{310F8C73-7355-42F5-B141-97A6C7B0D055}"/>
              </a:ext>
            </a:extLst>
          </p:cNvPr>
          <p:cNvSpPr txBox="1">
            <a:spLocks noChangeArrowheads="1"/>
          </p:cNvSpPr>
          <p:nvPr/>
        </p:nvSpPr>
        <p:spPr bwMode="auto">
          <a:xfrm>
            <a:off x="3852863" y="1470025"/>
            <a:ext cx="8048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b="1">
                <a:solidFill>
                  <a:srgbClr val="000000"/>
                </a:solidFill>
                <a:latin typeface="Arial" panose="020B0604020202020204" pitchFamily="34" charset="0"/>
              </a:rPr>
              <a:t>Sept</a:t>
            </a:r>
          </a:p>
        </p:txBody>
      </p:sp>
      <p:sp>
        <p:nvSpPr>
          <p:cNvPr id="55" name="Flowchart: Off-page Connector 54">
            <a:extLst>
              <a:ext uri="{FF2B5EF4-FFF2-40B4-BE49-F238E27FC236}">
                <a16:creationId xmlns:a16="http://schemas.microsoft.com/office/drawing/2014/main" id="{D522AEE3-8BF7-45FA-BB1D-E561205A5228}"/>
              </a:ext>
            </a:extLst>
          </p:cNvPr>
          <p:cNvSpPr/>
          <p:nvPr/>
        </p:nvSpPr>
        <p:spPr>
          <a:xfrm rot="10800000">
            <a:off x="6199188" y="5854700"/>
            <a:ext cx="258762" cy="1012825"/>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 SBI-3</a:t>
            </a:r>
            <a:endParaRPr lang="en-US" sz="1400" b="1" dirty="0">
              <a:solidFill>
                <a:prstClr val="white"/>
              </a:solidFill>
            </a:endParaRPr>
          </a:p>
        </p:txBody>
      </p:sp>
      <p:cxnSp>
        <p:nvCxnSpPr>
          <p:cNvPr id="56" name="Straight Arrow Connector 55">
            <a:extLst>
              <a:ext uri="{FF2B5EF4-FFF2-40B4-BE49-F238E27FC236}">
                <a16:creationId xmlns:a16="http://schemas.microsoft.com/office/drawing/2014/main" id="{9EAE331C-FB52-46AE-9D9E-D0154F83FB66}"/>
              </a:ext>
            </a:extLst>
          </p:cNvPr>
          <p:cNvCxnSpPr/>
          <p:nvPr/>
        </p:nvCxnSpPr>
        <p:spPr>
          <a:xfrm>
            <a:off x="3011488" y="6637338"/>
            <a:ext cx="3227387" cy="15875"/>
          </a:xfrm>
          <a:prstGeom prst="straightConnector1">
            <a:avLst/>
          </a:prstGeom>
          <a:ln w="57150">
            <a:solidFill>
              <a:srgbClr val="77933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Flowchart: Off-page Connector 57">
            <a:extLst>
              <a:ext uri="{FF2B5EF4-FFF2-40B4-BE49-F238E27FC236}">
                <a16:creationId xmlns:a16="http://schemas.microsoft.com/office/drawing/2014/main" id="{240089F5-0343-4D27-AA80-D5F02E334878}"/>
              </a:ext>
            </a:extLst>
          </p:cNvPr>
          <p:cNvSpPr/>
          <p:nvPr/>
        </p:nvSpPr>
        <p:spPr>
          <a:xfrm rot="10800000">
            <a:off x="2798763" y="5773738"/>
            <a:ext cx="204787" cy="1084262"/>
          </a:xfrm>
          <a:prstGeom prst="flowChartOffpageConnector">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SBI docs</a:t>
            </a:r>
            <a:endParaRPr lang="en-US" sz="1400" b="1" dirty="0">
              <a:solidFill>
                <a:prstClr val="white"/>
              </a:solidFill>
            </a:endParaRPr>
          </a:p>
        </p:txBody>
      </p:sp>
      <p:sp>
        <p:nvSpPr>
          <p:cNvPr id="59" name="Flowchart: Off-page Connector 58">
            <a:extLst>
              <a:ext uri="{FF2B5EF4-FFF2-40B4-BE49-F238E27FC236}">
                <a16:creationId xmlns:a16="http://schemas.microsoft.com/office/drawing/2014/main" id="{E7B52E4A-6888-451A-95C4-71BD43D5FCCF}"/>
              </a:ext>
            </a:extLst>
          </p:cNvPr>
          <p:cNvSpPr/>
          <p:nvPr/>
        </p:nvSpPr>
        <p:spPr>
          <a:xfrm rot="10800000">
            <a:off x="3746500" y="2249488"/>
            <a:ext cx="280988" cy="2398712"/>
          </a:xfrm>
          <a:prstGeom prst="flowChartOffpageConnector">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r" eaLnBrk="1" hangingPunct="1">
              <a:defRPr/>
            </a:pPr>
            <a:r>
              <a:rPr lang="fr-CA" sz="1400" b="1" dirty="0">
                <a:solidFill>
                  <a:prstClr val="white"/>
                </a:solidFill>
              </a:rPr>
              <a:t>Docs</a:t>
            </a:r>
            <a:endParaRPr lang="en-US" sz="1400" b="1" dirty="0">
              <a:solidFill>
                <a:prstClr val="white"/>
              </a:solidFill>
            </a:endParaRPr>
          </a:p>
        </p:txBody>
      </p:sp>
      <p:sp>
        <p:nvSpPr>
          <p:cNvPr id="34836" name="TextBox 59">
            <a:extLst>
              <a:ext uri="{FF2B5EF4-FFF2-40B4-BE49-F238E27FC236}">
                <a16:creationId xmlns:a16="http://schemas.microsoft.com/office/drawing/2014/main" id="{A0271076-B92C-4D60-A67D-F616A88BD1F6}"/>
              </a:ext>
            </a:extLst>
          </p:cNvPr>
          <p:cNvSpPr txBox="1">
            <a:spLocks noChangeArrowheads="1"/>
          </p:cNvSpPr>
          <p:nvPr/>
        </p:nvSpPr>
        <p:spPr bwMode="auto">
          <a:xfrm>
            <a:off x="3746500" y="4562475"/>
            <a:ext cx="2452688" cy="1169988"/>
          </a:xfrm>
          <a:prstGeom prst="rect">
            <a:avLst/>
          </a:prstGeom>
          <a:solidFill>
            <a:srgbClr val="77933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143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pPr>
            <a:r>
              <a:rPr lang="en-US" altLang="en-US" sz="1400">
                <a:solidFill>
                  <a:srgbClr val="FFFFFF"/>
                </a:solidFill>
                <a:latin typeface="Arial" panose="020B0604020202020204" pitchFamily="34" charset="0"/>
              </a:rPr>
              <a:t>Rev. SBSTTA docs</a:t>
            </a:r>
          </a:p>
          <a:p>
            <a:pPr>
              <a:spcBef>
                <a:spcPct val="0"/>
              </a:spcBef>
            </a:pPr>
            <a:r>
              <a:rPr lang="en-US" altLang="en-US" sz="1400">
                <a:solidFill>
                  <a:srgbClr val="FFFFFF"/>
                </a:solidFill>
                <a:latin typeface="Arial" panose="020B0604020202020204" pitchFamily="34" charset="0"/>
              </a:rPr>
              <a:t>Annotations </a:t>
            </a:r>
          </a:p>
          <a:p>
            <a:pPr>
              <a:spcBef>
                <a:spcPct val="0"/>
              </a:spcBef>
            </a:pPr>
            <a:r>
              <a:rPr lang="en-US" altLang="en-US" sz="1400">
                <a:solidFill>
                  <a:srgbClr val="FFFFFF"/>
                </a:solidFill>
                <a:latin typeface="Arial" panose="020B0604020202020204" pitchFamily="34" charset="0"/>
              </a:rPr>
              <a:t>SDG linkages</a:t>
            </a:r>
          </a:p>
          <a:p>
            <a:pPr>
              <a:spcBef>
                <a:spcPct val="0"/>
              </a:spcBef>
            </a:pPr>
            <a:r>
              <a:rPr lang="en-US" altLang="en-US" sz="1400">
                <a:solidFill>
                  <a:srgbClr val="FFFFFF"/>
                </a:solidFill>
                <a:latin typeface="Arial" panose="020B0604020202020204" pitchFamily="34" charset="0"/>
              </a:rPr>
              <a:t>Advice on numerical targets</a:t>
            </a:r>
          </a:p>
        </p:txBody>
      </p:sp>
      <p:cxnSp>
        <p:nvCxnSpPr>
          <p:cNvPr id="17" name="Straight Connector 16">
            <a:extLst>
              <a:ext uri="{FF2B5EF4-FFF2-40B4-BE49-F238E27FC236}">
                <a16:creationId xmlns:a16="http://schemas.microsoft.com/office/drawing/2014/main" id="{510A1EA3-A306-4557-8322-B72FFF21204D}"/>
              </a:ext>
            </a:extLst>
          </p:cNvPr>
          <p:cNvCxnSpPr/>
          <p:nvPr/>
        </p:nvCxnSpPr>
        <p:spPr>
          <a:xfrm flipH="1">
            <a:off x="6262688" y="2238375"/>
            <a:ext cx="0" cy="3765550"/>
          </a:xfrm>
          <a:prstGeom prst="line">
            <a:avLst/>
          </a:prstGeom>
        </p:spPr>
        <p:style>
          <a:lnRef idx="1">
            <a:schemeClr val="accent1"/>
          </a:lnRef>
          <a:fillRef idx="0">
            <a:schemeClr val="accent1"/>
          </a:fillRef>
          <a:effectRef idx="0">
            <a:schemeClr val="accent1"/>
          </a:effectRef>
          <a:fontRef idx="minor">
            <a:schemeClr val="tx1"/>
          </a:fontRef>
        </p:style>
      </p:cxnSp>
      <p:sp>
        <p:nvSpPr>
          <p:cNvPr id="9246" name="TextBox 59">
            <a:extLst>
              <a:ext uri="{FF2B5EF4-FFF2-40B4-BE49-F238E27FC236}">
                <a16:creationId xmlns:a16="http://schemas.microsoft.com/office/drawing/2014/main" id="{A6ED23B7-8C94-459D-97BD-252371A4DAF4}"/>
              </a:ext>
            </a:extLst>
          </p:cNvPr>
          <p:cNvSpPr txBox="1">
            <a:spLocks noChangeArrowheads="1"/>
          </p:cNvSpPr>
          <p:nvPr/>
        </p:nvSpPr>
        <p:spPr bwMode="auto">
          <a:xfrm>
            <a:off x="4071938" y="3571875"/>
            <a:ext cx="2146300" cy="954088"/>
          </a:xfrm>
          <a:prstGeom prst="rect">
            <a:avLst/>
          </a:prstGeom>
          <a:solidFill>
            <a:schemeClr val="accent3">
              <a:lumMod val="40000"/>
              <a:lumOff val="60000"/>
            </a:schemeClr>
          </a:solidFill>
          <a:ln>
            <a:noFill/>
          </a:ln>
        </p:spPr>
        <p:txBody>
          <a:bodyPr>
            <a:spAutoFit/>
          </a:bodyPr>
          <a:lstStyle>
            <a:lvl1pPr marL="174625" indent="-1143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defRPr/>
            </a:pPr>
            <a:r>
              <a:rPr lang="en-US" altLang="en-US" sz="1400" dirty="0">
                <a:solidFill>
                  <a:srgbClr val="9BBB59">
                    <a:lumMod val="50000"/>
                  </a:srgbClr>
                </a:solidFill>
                <a:latin typeface="Arial" panose="020B0604020202020204" pitchFamily="34" charset="0"/>
              </a:rPr>
              <a:t>GBO-5</a:t>
            </a:r>
          </a:p>
          <a:p>
            <a:pPr>
              <a:spcBef>
                <a:spcPct val="0"/>
              </a:spcBef>
              <a:defRPr/>
            </a:pPr>
            <a:r>
              <a:rPr lang="en-US" altLang="en-US" sz="1400" dirty="0">
                <a:solidFill>
                  <a:srgbClr val="9BBB59">
                    <a:lumMod val="50000"/>
                  </a:srgbClr>
                </a:solidFill>
                <a:latin typeface="Arial" panose="020B0604020202020204" pitchFamily="34" charset="0"/>
              </a:rPr>
              <a:t>Review Mechanisms</a:t>
            </a:r>
          </a:p>
          <a:p>
            <a:pPr>
              <a:spcBef>
                <a:spcPct val="0"/>
              </a:spcBef>
              <a:defRPr/>
            </a:pPr>
            <a:r>
              <a:rPr lang="en-US" altLang="en-US" sz="1400" dirty="0">
                <a:solidFill>
                  <a:srgbClr val="9BBB59">
                    <a:lumMod val="50000"/>
                  </a:srgbClr>
                </a:solidFill>
                <a:latin typeface="Arial" panose="020B0604020202020204" pitchFamily="34" charset="0"/>
              </a:rPr>
              <a:t>Resource Mobilization</a:t>
            </a:r>
          </a:p>
          <a:p>
            <a:pPr>
              <a:spcBef>
                <a:spcPct val="0"/>
              </a:spcBef>
              <a:defRPr/>
            </a:pPr>
            <a:r>
              <a:rPr lang="en-US" altLang="en-US" sz="1400" dirty="0">
                <a:solidFill>
                  <a:srgbClr val="9BBB59">
                    <a:lumMod val="50000"/>
                  </a:srgbClr>
                </a:solidFill>
                <a:latin typeface="Arial" panose="020B0604020202020204" pitchFamily="34" charset="0"/>
              </a:rPr>
              <a:t>Post-2020</a:t>
            </a:r>
          </a:p>
        </p:txBody>
      </p:sp>
      <p:sp>
        <p:nvSpPr>
          <p:cNvPr id="34839" name="TextBox 41">
            <a:extLst>
              <a:ext uri="{FF2B5EF4-FFF2-40B4-BE49-F238E27FC236}">
                <a16:creationId xmlns:a16="http://schemas.microsoft.com/office/drawing/2014/main" id="{11B9F32A-301C-48D9-8710-0FC70B518856}"/>
              </a:ext>
            </a:extLst>
          </p:cNvPr>
          <p:cNvSpPr txBox="1">
            <a:spLocks noChangeArrowheads="1"/>
          </p:cNvSpPr>
          <p:nvPr/>
        </p:nvSpPr>
        <p:spPr bwMode="auto">
          <a:xfrm>
            <a:off x="2660650" y="1443038"/>
            <a:ext cx="576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b="1">
                <a:solidFill>
                  <a:srgbClr val="000000"/>
                </a:solidFill>
                <a:latin typeface="Arial" panose="020B0604020202020204" pitchFamily="34" charset="0"/>
              </a:rPr>
              <a:t>Aug</a:t>
            </a:r>
          </a:p>
        </p:txBody>
      </p:sp>
      <p:sp>
        <p:nvSpPr>
          <p:cNvPr id="35" name="Flowchart: Off-page Connector 34">
            <a:extLst>
              <a:ext uri="{FF2B5EF4-FFF2-40B4-BE49-F238E27FC236}">
                <a16:creationId xmlns:a16="http://schemas.microsoft.com/office/drawing/2014/main" id="{2A50F809-6838-44EF-ADC9-C5267D9E983D}"/>
              </a:ext>
            </a:extLst>
          </p:cNvPr>
          <p:cNvSpPr/>
          <p:nvPr/>
        </p:nvSpPr>
        <p:spPr>
          <a:xfrm rot="10800000">
            <a:off x="3409950" y="2252663"/>
            <a:ext cx="288925" cy="3538537"/>
          </a:xfrm>
          <a:prstGeom prst="flowChartOffpageConnector">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r" eaLnBrk="1" hangingPunct="1">
              <a:defRPr/>
            </a:pPr>
            <a:r>
              <a:rPr lang="fr-CA" sz="1400" b="1" dirty="0">
                <a:solidFill>
                  <a:schemeClr val="tx1"/>
                </a:solidFill>
              </a:rPr>
              <a:t>    </a:t>
            </a:r>
            <a:r>
              <a:rPr lang="fr-CA" sz="1400" b="1" dirty="0">
                <a:solidFill>
                  <a:srgbClr val="9BBB59">
                    <a:lumMod val="50000"/>
                  </a:srgbClr>
                </a:solidFill>
              </a:rPr>
              <a:t>Docs</a:t>
            </a:r>
            <a:endParaRPr lang="en-US" sz="1400" b="1" dirty="0">
              <a:solidFill>
                <a:srgbClr val="9BBB59">
                  <a:lumMod val="50000"/>
                </a:srgbClr>
              </a:solidFill>
            </a:endParaRPr>
          </a:p>
        </p:txBody>
      </p:sp>
      <p:sp>
        <p:nvSpPr>
          <p:cNvPr id="13346" name="TextBox 59">
            <a:extLst>
              <a:ext uri="{FF2B5EF4-FFF2-40B4-BE49-F238E27FC236}">
                <a16:creationId xmlns:a16="http://schemas.microsoft.com/office/drawing/2014/main" id="{F5BF85BB-808E-4A58-9CB6-4F72B0BFE094}"/>
              </a:ext>
            </a:extLst>
          </p:cNvPr>
          <p:cNvSpPr txBox="1">
            <a:spLocks noChangeArrowheads="1"/>
          </p:cNvSpPr>
          <p:nvPr/>
        </p:nvSpPr>
        <p:spPr bwMode="auto">
          <a:xfrm>
            <a:off x="3430588" y="5768975"/>
            <a:ext cx="2760662" cy="738188"/>
          </a:xfrm>
          <a:prstGeom prst="rect">
            <a:avLst/>
          </a:prstGeom>
          <a:solidFill>
            <a:schemeClr val="accent3">
              <a:lumMod val="60000"/>
              <a:lumOff val="40000"/>
            </a:schemeClr>
          </a:solidFill>
          <a:ln>
            <a:noFill/>
          </a:ln>
        </p:spPr>
        <p:txBody>
          <a:bodyPr>
            <a:spAutoFit/>
          </a:bodyPr>
          <a:lstStyle>
            <a:lvl1pPr marL="174625" indent="-1143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defRPr/>
            </a:pPr>
            <a:r>
              <a:rPr lang="en-US" altLang="en-US" sz="1400" dirty="0">
                <a:latin typeface="Arial" panose="020B0604020202020204" pitchFamily="34" charset="0"/>
              </a:rPr>
              <a:t>Complete Updated draft (incl: Goals, Milestones, Targets, &amp; Sections E to H)</a:t>
            </a:r>
            <a:endParaRPr lang="en-CA" altLang="en-US" sz="1400" dirty="0">
              <a:latin typeface="Arial" panose="020B0604020202020204" pitchFamily="34" charset="0"/>
            </a:endParaRPr>
          </a:p>
        </p:txBody>
      </p:sp>
      <p:sp>
        <p:nvSpPr>
          <p:cNvPr id="52" name="Flowchart: Off-page Connector 51">
            <a:extLst>
              <a:ext uri="{FF2B5EF4-FFF2-40B4-BE49-F238E27FC236}">
                <a16:creationId xmlns:a16="http://schemas.microsoft.com/office/drawing/2014/main" id="{2A5870D7-4CED-4043-94BE-2B8665D1064A}"/>
              </a:ext>
            </a:extLst>
          </p:cNvPr>
          <p:cNvSpPr/>
          <p:nvPr/>
        </p:nvSpPr>
        <p:spPr>
          <a:xfrm rot="10800000">
            <a:off x="8631238" y="2220913"/>
            <a:ext cx="227012" cy="1049337"/>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COP 15</a:t>
            </a:r>
          </a:p>
        </p:txBody>
      </p:sp>
      <p:sp>
        <p:nvSpPr>
          <p:cNvPr id="60" name="Flowchart: Off-page Connector 59">
            <a:extLst>
              <a:ext uri="{FF2B5EF4-FFF2-40B4-BE49-F238E27FC236}">
                <a16:creationId xmlns:a16="http://schemas.microsoft.com/office/drawing/2014/main" id="{F5FA2557-4C80-46DB-9157-40C61447F546}"/>
              </a:ext>
            </a:extLst>
          </p:cNvPr>
          <p:cNvSpPr/>
          <p:nvPr/>
        </p:nvSpPr>
        <p:spPr>
          <a:xfrm rot="10800000">
            <a:off x="8150225" y="2260600"/>
            <a:ext cx="204788" cy="1084263"/>
          </a:xfrm>
          <a:prstGeom prst="flowChartOffpageConnector">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Final </a:t>
            </a:r>
            <a:r>
              <a:rPr lang="en-US" sz="1400" b="1" dirty="0">
                <a:solidFill>
                  <a:prstClr val="white"/>
                </a:solidFill>
              </a:rPr>
              <a:t>Draft</a:t>
            </a:r>
          </a:p>
        </p:txBody>
      </p:sp>
      <p:sp>
        <p:nvSpPr>
          <p:cNvPr id="34844" name="TextBox 41">
            <a:extLst>
              <a:ext uri="{FF2B5EF4-FFF2-40B4-BE49-F238E27FC236}">
                <a16:creationId xmlns:a16="http://schemas.microsoft.com/office/drawing/2014/main" id="{A902D542-9024-4B3A-9E92-75857B10CD14}"/>
              </a:ext>
            </a:extLst>
          </p:cNvPr>
          <p:cNvSpPr txBox="1">
            <a:spLocks noChangeArrowheads="1"/>
          </p:cNvSpPr>
          <p:nvPr/>
        </p:nvSpPr>
        <p:spPr bwMode="auto">
          <a:xfrm>
            <a:off x="1947863" y="1454150"/>
            <a:ext cx="4651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b="1">
                <a:solidFill>
                  <a:srgbClr val="000000"/>
                </a:solidFill>
                <a:latin typeface="Arial" panose="020B0604020202020204" pitchFamily="34" charset="0"/>
              </a:rPr>
              <a:t>Jul</a:t>
            </a:r>
          </a:p>
        </p:txBody>
      </p:sp>
      <p:sp>
        <p:nvSpPr>
          <p:cNvPr id="34845" name="TextBox 55">
            <a:extLst>
              <a:ext uri="{FF2B5EF4-FFF2-40B4-BE49-F238E27FC236}">
                <a16:creationId xmlns:a16="http://schemas.microsoft.com/office/drawing/2014/main" id="{273135D7-D2BD-4311-8D15-18491E07359D}"/>
              </a:ext>
            </a:extLst>
          </p:cNvPr>
          <p:cNvSpPr txBox="1">
            <a:spLocks noChangeArrowheads="1"/>
          </p:cNvSpPr>
          <p:nvPr/>
        </p:nvSpPr>
        <p:spPr bwMode="auto">
          <a:xfrm>
            <a:off x="6076950" y="1455738"/>
            <a:ext cx="871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1400" b="1">
                <a:solidFill>
                  <a:srgbClr val="000000"/>
                </a:solidFill>
                <a:latin typeface="Arial" panose="020B0604020202020204" pitchFamily="34" charset="0"/>
              </a:rPr>
              <a:t>TBC</a:t>
            </a:r>
          </a:p>
        </p:txBody>
      </p:sp>
      <p:cxnSp>
        <p:nvCxnSpPr>
          <p:cNvPr id="89" name="Straight Arrow Connector 88">
            <a:extLst>
              <a:ext uri="{FF2B5EF4-FFF2-40B4-BE49-F238E27FC236}">
                <a16:creationId xmlns:a16="http://schemas.microsoft.com/office/drawing/2014/main" id="{A32BC627-5DF7-4718-88A1-2C6AB4320D67}"/>
              </a:ext>
            </a:extLst>
          </p:cNvPr>
          <p:cNvCxnSpPr/>
          <p:nvPr/>
        </p:nvCxnSpPr>
        <p:spPr>
          <a:xfrm>
            <a:off x="7866063" y="2813050"/>
            <a:ext cx="290512" cy="3175"/>
          </a:xfrm>
          <a:prstGeom prst="straightConnector1">
            <a:avLst/>
          </a:prstGeom>
          <a:ln w="57150">
            <a:solidFill>
              <a:srgbClr val="77933C"/>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49694CD-C986-4788-AB72-1400EBA513A7}"/>
              </a:ext>
            </a:extLst>
          </p:cNvPr>
          <p:cNvCxnSpPr/>
          <p:nvPr/>
        </p:nvCxnSpPr>
        <p:spPr>
          <a:xfrm flipV="1">
            <a:off x="2971800" y="2422525"/>
            <a:ext cx="4629150" cy="11113"/>
          </a:xfrm>
          <a:prstGeom prst="straightConnector1">
            <a:avLst/>
          </a:prstGeom>
          <a:ln w="57150">
            <a:solidFill>
              <a:srgbClr val="77933C"/>
            </a:solidFill>
            <a:tailEnd type="triangle"/>
          </a:ln>
        </p:spPr>
        <p:style>
          <a:lnRef idx="1">
            <a:schemeClr val="accent1"/>
          </a:lnRef>
          <a:fillRef idx="0">
            <a:schemeClr val="accent1"/>
          </a:fillRef>
          <a:effectRef idx="0">
            <a:schemeClr val="accent1"/>
          </a:effectRef>
          <a:fontRef idx="minor">
            <a:schemeClr val="tx1"/>
          </a:fontRef>
        </p:style>
      </p:cxnSp>
      <p:sp>
        <p:nvSpPr>
          <p:cNvPr id="82" name="Flowchart: Off-page Connector 81">
            <a:extLst>
              <a:ext uri="{FF2B5EF4-FFF2-40B4-BE49-F238E27FC236}">
                <a16:creationId xmlns:a16="http://schemas.microsoft.com/office/drawing/2014/main" id="{EBD3967C-4162-452F-BC1C-DAE87B667EFE}"/>
              </a:ext>
            </a:extLst>
          </p:cNvPr>
          <p:cNvSpPr/>
          <p:nvPr/>
        </p:nvSpPr>
        <p:spPr>
          <a:xfrm rot="10800000">
            <a:off x="2728913" y="2306638"/>
            <a:ext cx="407987" cy="1012825"/>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Them. Sust Use</a:t>
            </a:r>
            <a:endParaRPr lang="en-US" sz="1400" b="1" dirty="0">
              <a:solidFill>
                <a:prstClr val="white"/>
              </a:solidFill>
            </a:endParaRPr>
          </a:p>
        </p:txBody>
      </p:sp>
      <p:sp>
        <p:nvSpPr>
          <p:cNvPr id="83" name="Flowchart: Off-page Connector 82">
            <a:extLst>
              <a:ext uri="{FF2B5EF4-FFF2-40B4-BE49-F238E27FC236}">
                <a16:creationId xmlns:a16="http://schemas.microsoft.com/office/drawing/2014/main" id="{C47A005A-7F99-4EBD-BF5C-654F57E13DB2}"/>
              </a:ext>
            </a:extLst>
          </p:cNvPr>
          <p:cNvSpPr/>
          <p:nvPr/>
        </p:nvSpPr>
        <p:spPr>
          <a:xfrm rot="10800000">
            <a:off x="4379913" y="2257425"/>
            <a:ext cx="407987" cy="1012825"/>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Them. Synergies</a:t>
            </a:r>
            <a:endParaRPr lang="en-US" sz="1400" b="1" dirty="0">
              <a:solidFill>
                <a:prstClr val="white"/>
              </a:solidFill>
            </a:endParaRPr>
          </a:p>
        </p:txBody>
      </p:sp>
      <p:sp>
        <p:nvSpPr>
          <p:cNvPr id="46" name="Flowchart: Off-page Connector 45">
            <a:extLst>
              <a:ext uri="{FF2B5EF4-FFF2-40B4-BE49-F238E27FC236}">
                <a16:creationId xmlns:a16="http://schemas.microsoft.com/office/drawing/2014/main" id="{C47A005A-7F99-4EBD-BF5C-654F57E13DB2}"/>
              </a:ext>
            </a:extLst>
          </p:cNvPr>
          <p:cNvSpPr/>
          <p:nvPr/>
        </p:nvSpPr>
        <p:spPr>
          <a:xfrm rot="10800000">
            <a:off x="6773863" y="2249488"/>
            <a:ext cx="382587" cy="1054100"/>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Them. ABS </a:t>
            </a:r>
            <a:endParaRPr lang="en-US" sz="1400" b="1" dirty="0">
              <a:solidFill>
                <a:prstClr val="white"/>
              </a:solidFill>
            </a:endParaRPr>
          </a:p>
        </p:txBody>
      </p:sp>
      <p:cxnSp>
        <p:nvCxnSpPr>
          <p:cNvPr id="47" name="Straight Arrow Connector 46">
            <a:extLst>
              <a:ext uri="{FF2B5EF4-FFF2-40B4-BE49-F238E27FC236}">
                <a16:creationId xmlns:a16="http://schemas.microsoft.com/office/drawing/2014/main" id="{E80B6930-B2D2-48F5-83CD-A69F9ECAC295}"/>
              </a:ext>
            </a:extLst>
          </p:cNvPr>
          <p:cNvCxnSpPr/>
          <p:nvPr/>
        </p:nvCxnSpPr>
        <p:spPr>
          <a:xfrm>
            <a:off x="7156450" y="2997200"/>
            <a:ext cx="276225" cy="0"/>
          </a:xfrm>
          <a:prstGeom prst="straightConnector1">
            <a:avLst/>
          </a:prstGeom>
          <a:ln w="57150">
            <a:solidFill>
              <a:srgbClr val="77933C"/>
            </a:solidFill>
            <a:tailEnd type="triangle"/>
          </a:ln>
        </p:spPr>
        <p:style>
          <a:lnRef idx="1">
            <a:schemeClr val="accent1"/>
          </a:lnRef>
          <a:fillRef idx="0">
            <a:schemeClr val="accent1"/>
          </a:fillRef>
          <a:effectRef idx="0">
            <a:schemeClr val="accent1"/>
          </a:effectRef>
          <a:fontRef idx="minor">
            <a:schemeClr val="tx1"/>
          </a:fontRef>
        </p:style>
      </p:cxnSp>
      <p:sp>
        <p:nvSpPr>
          <p:cNvPr id="61" name="Flowchart: Off-page Connector 60">
            <a:extLst>
              <a:ext uri="{FF2B5EF4-FFF2-40B4-BE49-F238E27FC236}">
                <a16:creationId xmlns:a16="http://schemas.microsoft.com/office/drawing/2014/main" id="{C47A005A-7F99-4EBD-BF5C-654F57E13DB2}"/>
              </a:ext>
            </a:extLst>
          </p:cNvPr>
          <p:cNvSpPr/>
          <p:nvPr/>
        </p:nvSpPr>
        <p:spPr>
          <a:xfrm rot="10800000">
            <a:off x="5668963" y="2249488"/>
            <a:ext cx="434975" cy="1012825"/>
          </a:xfrm>
          <a:prstGeom prst="flowChartOffpageConnector">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eaLnBrk="1" hangingPunct="1">
              <a:defRPr/>
            </a:pPr>
            <a:r>
              <a:rPr lang="fr-CA" sz="1400" b="1" dirty="0">
                <a:solidFill>
                  <a:prstClr val="white"/>
                </a:solidFill>
              </a:rPr>
              <a:t>DSI  </a:t>
            </a:r>
            <a:r>
              <a:rPr lang="fr-CA" sz="1400" b="1" dirty="0" err="1">
                <a:solidFill>
                  <a:prstClr val="white"/>
                </a:solidFill>
              </a:rPr>
              <a:t>Webinar</a:t>
            </a:r>
            <a:endParaRPr lang="en-US" sz="1400" b="1" dirty="0">
              <a:solidFill>
                <a:prstClr val="white"/>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9DEEE-2C37-4F58-B49C-1C7C52A4AF4C}"/>
              </a:ext>
            </a:extLst>
          </p:cNvPr>
          <p:cNvSpPr>
            <a:spLocks noGrp="1"/>
          </p:cNvSpPr>
          <p:nvPr>
            <p:ph type="title"/>
          </p:nvPr>
        </p:nvSpPr>
        <p:spPr>
          <a:xfrm>
            <a:off x="457200" y="274638"/>
            <a:ext cx="8610600" cy="792162"/>
          </a:xfrm>
        </p:spPr>
        <p:txBody>
          <a:bodyPr/>
          <a:lstStyle/>
          <a:p>
            <a:pPr>
              <a:defRPr/>
            </a:pPr>
            <a:r>
              <a:rPr lang="en-US" sz="2400" dirty="0">
                <a:solidFill>
                  <a:schemeClr val="accent3">
                    <a:lumMod val="40000"/>
                    <a:lumOff val="60000"/>
                  </a:schemeClr>
                </a:solidFill>
              </a:rPr>
              <a:t>2 Updated Zero Draft</a:t>
            </a:r>
            <a:br>
              <a:rPr lang="en-US" dirty="0"/>
            </a:br>
            <a:r>
              <a:rPr lang="en-US" dirty="0"/>
              <a:t>Part I, Part II Sections A &amp; C</a:t>
            </a:r>
            <a:endParaRPr lang="en-CA" dirty="0"/>
          </a:p>
        </p:txBody>
      </p:sp>
      <p:sp>
        <p:nvSpPr>
          <p:cNvPr id="36867" name="Content Placeholder 2">
            <a:extLst>
              <a:ext uri="{FF2B5EF4-FFF2-40B4-BE49-F238E27FC236}">
                <a16:creationId xmlns:a16="http://schemas.microsoft.com/office/drawing/2014/main" id="{2E96366E-7515-4559-A106-C95B775340C7}"/>
              </a:ext>
            </a:extLst>
          </p:cNvPr>
          <p:cNvSpPr>
            <a:spLocks noGrp="1"/>
          </p:cNvSpPr>
          <p:nvPr>
            <p:ph idx="1"/>
          </p:nvPr>
        </p:nvSpPr>
        <p:spPr>
          <a:xfrm>
            <a:off x="1558925" y="1370013"/>
            <a:ext cx="7585075" cy="915987"/>
          </a:xfrm>
        </p:spPr>
        <p:txBody>
          <a:bodyPr/>
          <a:lstStyle/>
          <a:p>
            <a:pPr marL="0" indent="0">
              <a:buFont typeface="Arial" panose="020B0604020202020204" pitchFamily="34" charset="0"/>
              <a:buNone/>
            </a:pPr>
            <a:r>
              <a:rPr lang="en-US" altLang="en-US" sz="2400"/>
              <a:t>Sections A &amp; B: Not discussed in Rome: No changes    </a:t>
            </a:r>
          </a:p>
          <a:p>
            <a:pPr marL="0" indent="0">
              <a:buFont typeface="Arial" panose="020B0604020202020204" pitchFamily="34" charset="0"/>
              <a:buNone/>
            </a:pPr>
            <a:r>
              <a:rPr lang="en-US" altLang="en-US" sz="2400"/>
              <a:t>Section C: Theory of Change: Goals updated</a:t>
            </a:r>
            <a:endParaRPr lang="en-CA" altLang="en-US" sz="2400"/>
          </a:p>
        </p:txBody>
      </p:sp>
      <p:sp>
        <p:nvSpPr>
          <p:cNvPr id="36868" name="Slide Number Placeholder 3">
            <a:extLst>
              <a:ext uri="{FF2B5EF4-FFF2-40B4-BE49-F238E27FC236}">
                <a16:creationId xmlns:a16="http://schemas.microsoft.com/office/drawing/2014/main" id="{162C5A67-EAEC-4C7C-A056-B906F10ABC13}"/>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D7DA4855-FCCF-4B78-B08A-14D27A3715BA}" type="slidenum">
              <a:rPr lang="en-US" altLang="en-US" sz="2400">
                <a:latin typeface="Arial Narrow" panose="020B0606020202030204" pitchFamily="34" charset="0"/>
              </a:rPr>
              <a:pPr>
                <a:spcBef>
                  <a:spcPct val="0"/>
                </a:spcBef>
                <a:buFontTx/>
                <a:buNone/>
              </a:pPr>
              <a:t>28</a:t>
            </a:fld>
            <a:endParaRPr lang="en-US" altLang="en-US" sz="2400">
              <a:latin typeface="Arial Narrow" panose="020B0606020202030204" pitchFamily="34" charset="0"/>
            </a:endParaRPr>
          </a:p>
        </p:txBody>
      </p:sp>
      <p:sp>
        <p:nvSpPr>
          <p:cNvPr id="36869" name="Content Placeholder 2">
            <a:extLst>
              <a:ext uri="{FF2B5EF4-FFF2-40B4-BE49-F238E27FC236}">
                <a16:creationId xmlns:a16="http://schemas.microsoft.com/office/drawing/2014/main" id="{3BCE7624-FD8C-465D-AE1C-8C7D6738450D}"/>
              </a:ext>
            </a:extLst>
          </p:cNvPr>
          <p:cNvSpPr txBox="1">
            <a:spLocks/>
          </p:cNvSpPr>
          <p:nvPr/>
        </p:nvSpPr>
        <p:spPr bwMode="auto">
          <a:xfrm>
            <a:off x="1570038" y="5541963"/>
            <a:ext cx="7345362"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buFont typeface="Arial" panose="020B0604020202020204" pitchFamily="34" charset="0"/>
              <a:buNone/>
            </a:pPr>
            <a:r>
              <a:rPr lang="en-US" altLang="en-US" sz="2400"/>
              <a:t>Section A Vision: No changes</a:t>
            </a:r>
          </a:p>
          <a:p>
            <a:pPr>
              <a:buFont typeface="Arial" panose="020B0604020202020204" pitchFamily="34" charset="0"/>
              <a:buNone/>
            </a:pPr>
            <a:r>
              <a:rPr lang="en-US" altLang="en-US" sz="2400"/>
              <a:t>Section C Mission: Not discussed in Rome: No changes </a:t>
            </a:r>
          </a:p>
        </p:txBody>
      </p:sp>
      <p:sp>
        <p:nvSpPr>
          <p:cNvPr id="36870" name="TextBox 40">
            <a:extLst>
              <a:ext uri="{FF2B5EF4-FFF2-40B4-BE49-F238E27FC236}">
                <a16:creationId xmlns:a16="http://schemas.microsoft.com/office/drawing/2014/main" id="{C02924EF-BAFB-406A-ACD7-30D73A588B1B}"/>
              </a:ext>
            </a:extLst>
          </p:cNvPr>
          <p:cNvSpPr txBox="1">
            <a:spLocks noChangeArrowheads="1"/>
          </p:cNvSpPr>
          <p:nvPr/>
        </p:nvSpPr>
        <p:spPr bwMode="auto">
          <a:xfrm>
            <a:off x="498475" y="1322388"/>
            <a:ext cx="10429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2800">
                <a:latin typeface="Arial" panose="020B0604020202020204" pitchFamily="34" charset="0"/>
              </a:rPr>
              <a:t>Part I</a:t>
            </a:r>
            <a:endParaRPr lang="en-CA" altLang="en-US" sz="2800">
              <a:latin typeface="Arial" panose="020B0604020202020204" pitchFamily="34" charset="0"/>
            </a:endParaRPr>
          </a:p>
        </p:txBody>
      </p:sp>
      <p:sp>
        <p:nvSpPr>
          <p:cNvPr id="36871" name="TextBox 41">
            <a:extLst>
              <a:ext uri="{FF2B5EF4-FFF2-40B4-BE49-F238E27FC236}">
                <a16:creationId xmlns:a16="http://schemas.microsoft.com/office/drawing/2014/main" id="{8F7202B3-D0CC-4857-B3E1-568AC9CBD08C}"/>
              </a:ext>
            </a:extLst>
          </p:cNvPr>
          <p:cNvSpPr txBox="1">
            <a:spLocks noChangeArrowheads="1"/>
          </p:cNvSpPr>
          <p:nvPr/>
        </p:nvSpPr>
        <p:spPr bwMode="auto">
          <a:xfrm>
            <a:off x="498475" y="5495925"/>
            <a:ext cx="1141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2800">
                <a:latin typeface="Arial" panose="020B0604020202020204" pitchFamily="34" charset="0"/>
              </a:rPr>
              <a:t>Part II</a:t>
            </a:r>
            <a:endParaRPr lang="en-CA" altLang="en-US" sz="2800">
              <a:latin typeface="Arial" panose="020B0604020202020204" pitchFamily="34" charset="0"/>
            </a:endParaRPr>
          </a:p>
        </p:txBody>
      </p:sp>
      <p:pic>
        <p:nvPicPr>
          <p:cNvPr id="36872" name="Picture 1" descr="image003">
            <a:extLst>
              <a:ext uri="{FF2B5EF4-FFF2-40B4-BE49-F238E27FC236}">
                <a16:creationId xmlns:a16="http://schemas.microsoft.com/office/drawing/2014/main" id="{1DC22876-342B-4B22-A4BA-926EE4D24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2211388"/>
            <a:ext cx="5233988"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53088DB4-85BA-45F9-B3FF-5BEE19BF1766}"/>
              </a:ext>
            </a:extLst>
          </p:cNvPr>
          <p:cNvSpPr/>
          <p:nvPr/>
        </p:nvSpPr>
        <p:spPr>
          <a:xfrm>
            <a:off x="1509713" y="1490663"/>
            <a:ext cx="1571625" cy="292100"/>
          </a:xfrm>
          <a:prstGeom prst="roundRect">
            <a:avLst>
              <a:gd name="adj" fmla="val 3577"/>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r>
              <a:rPr lang="en-US" altLang="en-US" sz="1200" b="1">
                <a:latin typeface="Calibri" panose="020F0502020204030204" pitchFamily="34" charset="0"/>
              </a:rPr>
              <a:t>Tools &amp; Solutions</a:t>
            </a:r>
            <a:endParaRPr lang="en-US" altLang="en-US" sz="1200">
              <a:latin typeface="Calibri" panose="020F0502020204030204" pitchFamily="34" charset="0"/>
            </a:endParaRPr>
          </a:p>
        </p:txBody>
      </p:sp>
      <p:pic>
        <p:nvPicPr>
          <p:cNvPr id="37891" name="Picture 21">
            <a:extLst>
              <a:ext uri="{FF2B5EF4-FFF2-40B4-BE49-F238E27FC236}">
                <a16:creationId xmlns:a16="http://schemas.microsoft.com/office/drawing/2014/main" id="{0AC0EE66-3C79-462E-856B-4B30A8B56E7F}"/>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3597275" y="3325813"/>
            <a:ext cx="3524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6D59BEE1-2292-4E3D-9630-3389A03D65E9}"/>
              </a:ext>
            </a:extLst>
          </p:cNvPr>
          <p:cNvSpPr txBox="1"/>
          <p:nvPr/>
        </p:nvSpPr>
        <p:spPr>
          <a:xfrm>
            <a:off x="1281113" y="4587875"/>
            <a:ext cx="1995487" cy="260350"/>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spAutoFit/>
          </a:bodyPr>
          <a:lstStyle/>
          <a:p>
            <a:pPr>
              <a:defRPr/>
            </a:pPr>
            <a:r>
              <a:rPr lang="en-CA" sz="1050" dirty="0">
                <a:solidFill>
                  <a:srgbClr val="FF0000"/>
                </a:solidFill>
                <a:ea typeface="Source Sans Pro" panose="020B0503030403020204" pitchFamily="34" charset="0"/>
              </a:rPr>
              <a:t>17 </a:t>
            </a:r>
            <a:r>
              <a:rPr lang="en-CA" sz="1050" dirty="0">
                <a:solidFill>
                  <a:schemeClr val="bg1"/>
                </a:solidFill>
                <a:ea typeface="Source Sans Pro" panose="020B0503030403020204" pitchFamily="34" charset="0"/>
              </a:rPr>
              <a:t>(13). Incentives &amp; Subsidies</a:t>
            </a:r>
          </a:p>
        </p:txBody>
      </p:sp>
      <p:sp>
        <p:nvSpPr>
          <p:cNvPr id="26633" name="Rectangle 40">
            <a:extLst>
              <a:ext uri="{FF2B5EF4-FFF2-40B4-BE49-F238E27FC236}">
                <a16:creationId xmlns:a16="http://schemas.microsoft.com/office/drawing/2014/main" id="{29D55CB7-B9E2-48B1-BAFF-3FE07CA2ED6F}"/>
              </a:ext>
            </a:extLst>
          </p:cNvPr>
          <p:cNvSpPr>
            <a:spLocks noChangeArrowheads="1"/>
          </p:cNvSpPr>
          <p:nvPr/>
        </p:nvSpPr>
        <p:spPr bwMode="auto">
          <a:xfrm>
            <a:off x="3854450" y="1493838"/>
            <a:ext cx="1531938" cy="277812"/>
          </a:xfrm>
          <a:prstGeom prst="rect">
            <a:avLst/>
          </a:prstGeom>
          <a:noFill/>
          <a:ln w="19050">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defRPr/>
            </a:pPr>
            <a:r>
              <a:rPr lang="en-US" altLang="en-US" sz="1200" b="1" dirty="0">
                <a:latin typeface="+mn-lt"/>
              </a:rPr>
              <a:t>Reducing Threats</a:t>
            </a:r>
          </a:p>
        </p:txBody>
      </p:sp>
      <p:sp>
        <p:nvSpPr>
          <p:cNvPr id="42" name="TextBox 41">
            <a:extLst>
              <a:ext uri="{FF2B5EF4-FFF2-40B4-BE49-F238E27FC236}">
                <a16:creationId xmlns:a16="http://schemas.microsoft.com/office/drawing/2014/main" id="{C5F88A36-8CBB-4EA2-AD97-A8A08A6BBE55}"/>
              </a:ext>
            </a:extLst>
          </p:cNvPr>
          <p:cNvSpPr txBox="1"/>
          <p:nvPr/>
        </p:nvSpPr>
        <p:spPr>
          <a:xfrm>
            <a:off x="3597275" y="2105025"/>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2. Land</a:t>
            </a:r>
            <a:r>
              <a:rPr lang="en-US" sz="1050" dirty="0">
                <a:solidFill>
                  <a:schemeClr val="bg1"/>
                </a:solidFill>
                <a:ea typeface="Source Sans Pro" panose="020B0503030403020204" pitchFamily="34" charset="0"/>
              </a:rPr>
              <a:t>/S</a:t>
            </a:r>
            <a:r>
              <a:rPr lang="en-CA" sz="1050" dirty="0" err="1">
                <a:solidFill>
                  <a:schemeClr val="bg1"/>
                </a:solidFill>
                <a:ea typeface="Source Sans Pro" panose="020B0503030403020204" pitchFamily="34" charset="0"/>
              </a:rPr>
              <a:t>ea</a:t>
            </a:r>
            <a:r>
              <a:rPr lang="en-CA" sz="1050" dirty="0">
                <a:solidFill>
                  <a:schemeClr val="bg1"/>
                </a:solidFill>
                <a:ea typeface="Source Sans Pro" panose="020B0503030403020204" pitchFamily="34" charset="0"/>
              </a:rPr>
              <a:t> Protect, Conserve</a:t>
            </a:r>
          </a:p>
        </p:txBody>
      </p:sp>
      <p:sp>
        <p:nvSpPr>
          <p:cNvPr id="43" name="TextBox 42">
            <a:extLst>
              <a:ext uri="{FF2B5EF4-FFF2-40B4-BE49-F238E27FC236}">
                <a16:creationId xmlns:a16="http://schemas.microsoft.com/office/drawing/2014/main" id="{B169E593-468B-46BB-8EEC-7D4131077F47}"/>
              </a:ext>
            </a:extLst>
          </p:cNvPr>
          <p:cNvSpPr txBox="1"/>
          <p:nvPr/>
        </p:nvSpPr>
        <p:spPr>
          <a:xfrm>
            <a:off x="3589338" y="2403475"/>
            <a:ext cx="2143125"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3. Species Recovery, Conservation</a:t>
            </a:r>
          </a:p>
        </p:txBody>
      </p:sp>
      <p:sp>
        <p:nvSpPr>
          <p:cNvPr id="44" name="TextBox 43">
            <a:extLst>
              <a:ext uri="{FF2B5EF4-FFF2-40B4-BE49-F238E27FC236}">
                <a16:creationId xmlns:a16="http://schemas.microsoft.com/office/drawing/2014/main" id="{3A862CE8-58D4-421B-AC24-2F434CD28235}"/>
              </a:ext>
            </a:extLst>
          </p:cNvPr>
          <p:cNvSpPr txBox="1"/>
          <p:nvPr/>
        </p:nvSpPr>
        <p:spPr>
          <a:xfrm>
            <a:off x="3602038" y="2987675"/>
            <a:ext cx="2144712"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5. Invasive Alien Species</a:t>
            </a:r>
          </a:p>
        </p:txBody>
      </p:sp>
      <p:sp>
        <p:nvSpPr>
          <p:cNvPr id="45" name="TextBox 44">
            <a:extLst>
              <a:ext uri="{FF2B5EF4-FFF2-40B4-BE49-F238E27FC236}">
                <a16:creationId xmlns:a16="http://schemas.microsoft.com/office/drawing/2014/main" id="{D96CE7FE-5135-4669-9885-F731F08C2FBE}"/>
              </a:ext>
            </a:extLst>
          </p:cNvPr>
          <p:cNvSpPr txBox="1"/>
          <p:nvPr/>
        </p:nvSpPr>
        <p:spPr>
          <a:xfrm>
            <a:off x="3586163" y="2693988"/>
            <a:ext cx="2141537"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4. Sustainable Harvest, Trade, Use</a:t>
            </a:r>
          </a:p>
        </p:txBody>
      </p:sp>
      <p:sp>
        <p:nvSpPr>
          <p:cNvPr id="46" name="TextBox 45">
            <a:extLst>
              <a:ext uri="{FF2B5EF4-FFF2-40B4-BE49-F238E27FC236}">
                <a16:creationId xmlns:a16="http://schemas.microsoft.com/office/drawing/2014/main" id="{91B2C391-B873-4A83-963E-3FE0254029B8}"/>
              </a:ext>
            </a:extLst>
          </p:cNvPr>
          <p:cNvSpPr txBox="1"/>
          <p:nvPr/>
        </p:nvSpPr>
        <p:spPr>
          <a:xfrm>
            <a:off x="3597275" y="3568700"/>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defPPr>
              <a:defRPr lang="en-US"/>
            </a:defPPr>
            <a:lvl1pPr>
              <a:defRPr sz="1050">
                <a:solidFill>
                  <a:schemeClr val="bg1"/>
                </a:solidFill>
                <a:ea typeface="Source Sans Pro" panose="020B0503030403020204" pitchFamily="34" charset="0"/>
              </a:defRPr>
            </a:lvl1pPr>
          </a:lstStyle>
          <a:p>
            <a:pPr>
              <a:defRPr/>
            </a:pPr>
            <a:r>
              <a:rPr lang="en-CA" dirty="0"/>
              <a:t>7. Climate Change</a:t>
            </a:r>
          </a:p>
        </p:txBody>
      </p:sp>
      <p:sp>
        <p:nvSpPr>
          <p:cNvPr id="26639" name="Rectangle 46">
            <a:extLst>
              <a:ext uri="{FF2B5EF4-FFF2-40B4-BE49-F238E27FC236}">
                <a16:creationId xmlns:a16="http://schemas.microsoft.com/office/drawing/2014/main" id="{4F660530-0243-462C-8061-CCCC8A138030}"/>
              </a:ext>
            </a:extLst>
          </p:cNvPr>
          <p:cNvSpPr>
            <a:spLocks noChangeArrowheads="1"/>
          </p:cNvSpPr>
          <p:nvPr/>
        </p:nvSpPr>
        <p:spPr bwMode="auto">
          <a:xfrm>
            <a:off x="3729038" y="3927475"/>
            <a:ext cx="1752600" cy="276225"/>
          </a:xfrm>
          <a:prstGeom prst="rect">
            <a:avLst/>
          </a:prstGeom>
          <a:noFill/>
          <a:ln w="19050">
            <a:no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defRPr/>
            </a:pPr>
            <a:r>
              <a:rPr lang="en-US" altLang="en-US" sz="1200" b="1" dirty="0">
                <a:latin typeface="+mn-lt"/>
              </a:rPr>
              <a:t>Meeting Peoples Needs</a:t>
            </a:r>
          </a:p>
        </p:txBody>
      </p:sp>
      <p:sp>
        <p:nvSpPr>
          <p:cNvPr id="48" name="TextBox 47">
            <a:extLst>
              <a:ext uri="{FF2B5EF4-FFF2-40B4-BE49-F238E27FC236}">
                <a16:creationId xmlns:a16="http://schemas.microsoft.com/office/drawing/2014/main" id="{CD700170-D0B4-4D9C-9D68-E68EDFE5D351}"/>
              </a:ext>
            </a:extLst>
          </p:cNvPr>
          <p:cNvSpPr txBox="1"/>
          <p:nvPr/>
        </p:nvSpPr>
        <p:spPr>
          <a:xfrm>
            <a:off x="3605213" y="4254500"/>
            <a:ext cx="2114550"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CA" altLang="en-US" sz="1000">
                <a:solidFill>
                  <a:schemeClr val="bg1"/>
                </a:solidFill>
                <a:latin typeface="Calibri" panose="020F0502020204030204" pitchFamily="34" charset="0"/>
              </a:rPr>
              <a:t>8. Use of Species (Fishery…)</a:t>
            </a:r>
          </a:p>
        </p:txBody>
      </p:sp>
      <p:sp>
        <p:nvSpPr>
          <p:cNvPr id="78" name="TextBox 77">
            <a:extLst>
              <a:ext uri="{FF2B5EF4-FFF2-40B4-BE49-F238E27FC236}">
                <a16:creationId xmlns:a16="http://schemas.microsoft.com/office/drawing/2014/main" id="{AB7BF3BC-590B-4D69-AA70-B88538F6A75F}"/>
              </a:ext>
            </a:extLst>
          </p:cNvPr>
          <p:cNvSpPr txBox="1"/>
          <p:nvPr/>
        </p:nvSpPr>
        <p:spPr>
          <a:xfrm>
            <a:off x="3605213" y="4567238"/>
            <a:ext cx="2114550"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9. Use of Spaces (Agriculture…)</a:t>
            </a:r>
            <a:endParaRPr lang="en-CA" altLang="en-US" sz="100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8C83099C-39D3-45F8-BBE3-D673DFB84DEB}"/>
              </a:ext>
            </a:extLst>
          </p:cNvPr>
          <p:cNvSpPr txBox="1"/>
          <p:nvPr/>
        </p:nvSpPr>
        <p:spPr>
          <a:xfrm>
            <a:off x="3578225" y="5472113"/>
            <a:ext cx="2112963" cy="254000"/>
          </a:xfrm>
          <a:prstGeom prst="rect">
            <a:avLst/>
          </a:prstGeom>
          <a:solidFill>
            <a:srgbClr val="FFFF00"/>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tx1"/>
                </a:solidFill>
                <a:ea typeface="Source Sans Pro" panose="020B0503030403020204" pitchFamily="34" charset="0"/>
              </a:rPr>
              <a:t>12. Benefits Sharing</a:t>
            </a:r>
          </a:p>
        </p:txBody>
      </p:sp>
      <p:sp>
        <p:nvSpPr>
          <p:cNvPr id="91" name="TextBox 90">
            <a:extLst>
              <a:ext uri="{FF2B5EF4-FFF2-40B4-BE49-F238E27FC236}">
                <a16:creationId xmlns:a16="http://schemas.microsoft.com/office/drawing/2014/main" id="{F5D00724-EA72-4DB1-977C-A67CA1E74B8C}"/>
              </a:ext>
            </a:extLst>
          </p:cNvPr>
          <p:cNvSpPr txBox="1"/>
          <p:nvPr/>
        </p:nvSpPr>
        <p:spPr>
          <a:xfrm>
            <a:off x="1279525" y="3476625"/>
            <a:ext cx="1998663" cy="403225"/>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rgbClr val="FF0000"/>
                </a:solidFill>
                <a:ea typeface="Source Sans Pro" panose="020B0503030403020204" pitchFamily="34" charset="0"/>
              </a:rPr>
              <a:t>14</a:t>
            </a:r>
            <a:r>
              <a:rPr lang="en-CA" sz="1050" dirty="0">
                <a:solidFill>
                  <a:schemeClr val="bg1"/>
                </a:solidFill>
                <a:ea typeface="Source Sans Pro" panose="020B0503030403020204" pitchFamily="34" charset="0"/>
              </a:rPr>
              <a:t> (15). Mainstream in Production and Supply Chains</a:t>
            </a:r>
          </a:p>
        </p:txBody>
      </p:sp>
      <p:sp>
        <p:nvSpPr>
          <p:cNvPr id="26645" name="Title 1">
            <a:extLst>
              <a:ext uri="{FF2B5EF4-FFF2-40B4-BE49-F238E27FC236}">
                <a16:creationId xmlns:a16="http://schemas.microsoft.com/office/drawing/2014/main" id="{A2A6E6E6-6947-418A-BFC2-F141456597D6}"/>
              </a:ext>
            </a:extLst>
          </p:cNvPr>
          <p:cNvSpPr>
            <a:spLocks noGrp="1"/>
          </p:cNvSpPr>
          <p:nvPr>
            <p:ph type="title"/>
          </p:nvPr>
        </p:nvSpPr>
        <p:spPr>
          <a:xfrm>
            <a:off x="5029200" y="287338"/>
            <a:ext cx="3922713" cy="725487"/>
          </a:xfrm>
        </p:spPr>
        <p:txBody>
          <a:bodyPr/>
          <a:lstStyle/>
          <a:p>
            <a:pPr algn="r">
              <a:defRPr/>
            </a:pPr>
            <a:r>
              <a:rPr lang="en-US" sz="2000" dirty="0">
                <a:solidFill>
                  <a:schemeClr val="accent3">
                    <a:lumMod val="40000"/>
                    <a:lumOff val="60000"/>
                  </a:schemeClr>
                </a:solidFill>
              </a:rPr>
              <a:t>2 Updated Zero Draft </a:t>
            </a:r>
            <a:br>
              <a:rPr lang="en-US" sz="2000" dirty="0">
                <a:solidFill>
                  <a:schemeClr val="accent3">
                    <a:lumMod val="40000"/>
                    <a:lumOff val="60000"/>
                  </a:schemeClr>
                </a:solidFill>
              </a:rPr>
            </a:br>
            <a:r>
              <a:rPr lang="en-US" altLang="en-US" sz="3200" dirty="0">
                <a:latin typeface="+mn-lt"/>
              </a:rPr>
              <a:t>Goals and Targets</a:t>
            </a:r>
          </a:p>
        </p:txBody>
      </p:sp>
      <p:sp>
        <p:nvSpPr>
          <p:cNvPr id="92" name="TextBox 91">
            <a:extLst>
              <a:ext uri="{FF2B5EF4-FFF2-40B4-BE49-F238E27FC236}">
                <a16:creationId xmlns:a16="http://schemas.microsoft.com/office/drawing/2014/main" id="{103A04F0-C2DA-40D8-8A55-EA794E6DCF59}"/>
              </a:ext>
            </a:extLst>
          </p:cNvPr>
          <p:cNvSpPr txBox="1"/>
          <p:nvPr/>
        </p:nvSpPr>
        <p:spPr>
          <a:xfrm>
            <a:off x="1284288" y="4870450"/>
            <a:ext cx="1992312" cy="387350"/>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rgbClr val="FF0000"/>
                </a:solidFill>
                <a:latin typeface="Calibri" panose="020F0502020204030204" pitchFamily="34" charset="0"/>
              </a:rPr>
              <a:t>18</a:t>
            </a:r>
            <a:r>
              <a:rPr lang="fr-CA" altLang="en-US" sz="1000">
                <a:solidFill>
                  <a:schemeClr val="bg1"/>
                </a:solidFill>
                <a:latin typeface="Calibri" panose="020F0502020204030204" pitchFamily="34" charset="0"/>
              </a:rPr>
              <a:t> (16). Resource Mobilization and Capacity Building</a:t>
            </a:r>
            <a:endParaRPr lang="en-CA" altLang="en-US" sz="100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9789B35B-5408-4D16-B1ED-6F84D42BA101}"/>
              </a:ext>
            </a:extLst>
          </p:cNvPr>
          <p:cNvSpPr txBox="1"/>
          <p:nvPr/>
        </p:nvSpPr>
        <p:spPr>
          <a:xfrm>
            <a:off x="3597275" y="1814513"/>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1. Land/Sea Plan, Retain, Restore</a:t>
            </a:r>
          </a:p>
        </p:txBody>
      </p:sp>
      <p:sp>
        <p:nvSpPr>
          <p:cNvPr id="88" name="TextBox 87">
            <a:extLst>
              <a:ext uri="{FF2B5EF4-FFF2-40B4-BE49-F238E27FC236}">
                <a16:creationId xmlns:a16="http://schemas.microsoft.com/office/drawing/2014/main" id="{6BCAE32D-307E-4118-B21B-082C1EEC6DF2}"/>
              </a:ext>
            </a:extLst>
          </p:cNvPr>
          <p:cNvSpPr txBox="1"/>
          <p:nvPr/>
        </p:nvSpPr>
        <p:spPr>
          <a:xfrm>
            <a:off x="3597275" y="4857750"/>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10. Other Regulating Services</a:t>
            </a:r>
            <a:endParaRPr lang="en-CA" altLang="en-US" sz="100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CD0E44FF-0726-4D66-87DE-D372E32C3732}"/>
              </a:ext>
            </a:extLst>
          </p:cNvPr>
          <p:cNvSpPr txBox="1"/>
          <p:nvPr/>
        </p:nvSpPr>
        <p:spPr>
          <a:xfrm>
            <a:off x="3597275" y="5175250"/>
            <a:ext cx="2112963"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11. Health  Culture</a:t>
            </a:r>
            <a:endParaRPr lang="en-CA" altLang="en-US" sz="100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F7F5618A-B582-4A9A-A4A4-922910610D48}"/>
              </a:ext>
            </a:extLst>
          </p:cNvPr>
          <p:cNvSpPr txBox="1"/>
          <p:nvPr/>
        </p:nvSpPr>
        <p:spPr>
          <a:xfrm>
            <a:off x="1281113" y="3070225"/>
            <a:ext cx="1990725" cy="388938"/>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rgbClr val="FF0000"/>
                </a:solidFill>
                <a:ea typeface="Source Sans Pro" panose="020B0503030403020204" pitchFamily="34" charset="0"/>
              </a:rPr>
              <a:t>13</a:t>
            </a:r>
            <a:r>
              <a:rPr lang="en-CA" sz="1050" dirty="0">
                <a:solidFill>
                  <a:schemeClr val="bg1"/>
                </a:solidFill>
                <a:ea typeface="Source Sans Pro" panose="020B0503030403020204" pitchFamily="34" charset="0"/>
              </a:rPr>
              <a:t> (was 14). Mainstream in Policies, Planning, Regulation</a:t>
            </a:r>
          </a:p>
        </p:txBody>
      </p:sp>
      <p:sp>
        <p:nvSpPr>
          <p:cNvPr id="98" name="TextBox 97">
            <a:extLst>
              <a:ext uri="{FF2B5EF4-FFF2-40B4-BE49-F238E27FC236}">
                <a16:creationId xmlns:a16="http://schemas.microsoft.com/office/drawing/2014/main" id="{1DF10C3F-EFC9-4920-A1DD-ADB86AB82A86}"/>
              </a:ext>
            </a:extLst>
          </p:cNvPr>
          <p:cNvSpPr txBox="1"/>
          <p:nvPr/>
        </p:nvSpPr>
        <p:spPr>
          <a:xfrm>
            <a:off x="1284288" y="4310063"/>
            <a:ext cx="1993900" cy="257175"/>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rgbClr val="FF0000"/>
                </a:solidFill>
                <a:latin typeface="Calibri" panose="020F0502020204030204" pitchFamily="34" charset="0"/>
              </a:rPr>
              <a:t>16</a:t>
            </a:r>
            <a:r>
              <a:rPr lang="fr-CA" altLang="en-US" sz="1000">
                <a:solidFill>
                  <a:schemeClr val="bg1"/>
                </a:solidFill>
                <a:latin typeface="Calibri" panose="020F0502020204030204" pitchFamily="34" charset="0"/>
              </a:rPr>
              <a:t> (17). </a:t>
            </a:r>
            <a:r>
              <a:rPr lang="en-US" altLang="en-US" sz="1000">
                <a:solidFill>
                  <a:schemeClr val="bg1"/>
                </a:solidFill>
                <a:latin typeface="Calibri" panose="020F0502020204030204" pitchFamily="34" charset="0"/>
              </a:rPr>
              <a:t>Biosafety</a:t>
            </a:r>
            <a:endParaRPr lang="en-CA" altLang="en-US" sz="100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88583A8E-B2EF-468B-A562-6A7C9B3DBA7E}"/>
              </a:ext>
            </a:extLst>
          </p:cNvPr>
          <p:cNvSpPr txBox="1"/>
          <p:nvPr/>
        </p:nvSpPr>
        <p:spPr>
          <a:xfrm>
            <a:off x="1282700" y="3903663"/>
            <a:ext cx="2035175" cy="382587"/>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rgbClr val="FF0000"/>
                </a:solidFill>
                <a:latin typeface="Calibri" panose="020F0502020204030204" pitchFamily="34" charset="0"/>
              </a:rPr>
              <a:t>15</a:t>
            </a:r>
            <a:r>
              <a:rPr lang="fr-CA" altLang="en-US" sz="1000">
                <a:solidFill>
                  <a:schemeClr val="bg1"/>
                </a:solidFill>
                <a:latin typeface="Calibri" panose="020F0502020204030204" pitchFamily="34" charset="0"/>
              </a:rPr>
              <a:t> (18). Sustainable Consumption - Responsible Choices</a:t>
            </a:r>
            <a:endParaRPr lang="en-CA" altLang="en-US" sz="100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905E00EE-FE6C-4114-B402-05714060E605}"/>
              </a:ext>
            </a:extLst>
          </p:cNvPr>
          <p:cNvSpPr txBox="1"/>
          <p:nvPr/>
        </p:nvSpPr>
        <p:spPr>
          <a:xfrm>
            <a:off x="1284288" y="5281613"/>
            <a:ext cx="1990725" cy="385762"/>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19. Information Available, including Traditional Knowledge</a:t>
            </a:r>
            <a:endParaRPr lang="en-CA" altLang="en-US" sz="1000">
              <a:solidFill>
                <a:schemeClr val="bg1"/>
              </a:solidFill>
              <a:latin typeface="Calibri" panose="020F0502020204030204" pitchFamily="34" charset="0"/>
            </a:endParaRPr>
          </a:p>
        </p:txBody>
      </p:sp>
      <p:sp>
        <p:nvSpPr>
          <p:cNvPr id="101" name="Rounded Rectangle 100">
            <a:extLst>
              <a:ext uri="{FF2B5EF4-FFF2-40B4-BE49-F238E27FC236}">
                <a16:creationId xmlns:a16="http://schemas.microsoft.com/office/drawing/2014/main" id="{96C5904A-97C4-4387-86D9-3FFF97ABEA33}"/>
              </a:ext>
            </a:extLst>
          </p:cNvPr>
          <p:cNvSpPr/>
          <p:nvPr/>
        </p:nvSpPr>
        <p:spPr>
          <a:xfrm rot="16200000">
            <a:off x="6259512" y="4125913"/>
            <a:ext cx="5006975" cy="457200"/>
          </a:xfrm>
          <a:prstGeom prst="roundRect">
            <a:avLst>
              <a:gd name="adj" fmla="val 17037"/>
            </a:avLst>
          </a:prstGeom>
          <a:solidFill>
            <a:srgbClr val="703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b="1" dirty="0">
                <a:solidFill>
                  <a:schemeClr val="bg1"/>
                </a:solidFill>
                <a:ea typeface="Source Sans Pro" panose="020B0503030403020204" pitchFamily="34" charset="0"/>
              </a:rPr>
              <a:t>Living in Harmony with Nature</a:t>
            </a:r>
          </a:p>
        </p:txBody>
      </p:sp>
      <p:sp>
        <p:nvSpPr>
          <p:cNvPr id="102" name="Rounded Rectangle 101">
            <a:extLst>
              <a:ext uri="{FF2B5EF4-FFF2-40B4-BE49-F238E27FC236}">
                <a16:creationId xmlns:a16="http://schemas.microsoft.com/office/drawing/2014/main" id="{44787DE1-E620-457A-827C-3814279B0FB7}"/>
              </a:ext>
            </a:extLst>
          </p:cNvPr>
          <p:cNvSpPr/>
          <p:nvPr/>
        </p:nvSpPr>
        <p:spPr>
          <a:xfrm>
            <a:off x="6446838" y="1336675"/>
            <a:ext cx="1577975" cy="455613"/>
          </a:xfrm>
          <a:prstGeom prst="roundRect">
            <a:avLst>
              <a:gd name="adj" fmla="val 460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fr-CA" sz="1200" b="1" dirty="0">
                <a:solidFill>
                  <a:schemeClr val="tx1"/>
                </a:solidFill>
                <a:ea typeface="Source Sans Pro" panose="020B0503030403020204" pitchFamily="34" charset="0"/>
              </a:rPr>
              <a:t>2050 Goals</a:t>
            </a:r>
          </a:p>
          <a:p>
            <a:pPr algn="ctr" eaLnBrk="1" hangingPunct="1">
              <a:defRPr/>
            </a:pPr>
            <a:r>
              <a:rPr lang="fr-CA" sz="1200" b="1" dirty="0">
                <a:solidFill>
                  <a:schemeClr val="tx1"/>
                </a:solidFill>
                <a:ea typeface="Source Sans Pro" panose="020B0503030403020204" pitchFamily="34" charset="0"/>
              </a:rPr>
              <a:t>2030 </a:t>
            </a:r>
            <a:r>
              <a:rPr lang="en-US" sz="1200" b="1" dirty="0">
                <a:solidFill>
                  <a:schemeClr val="tx1"/>
                </a:solidFill>
                <a:ea typeface="Source Sans Pro" panose="020B0503030403020204" pitchFamily="34" charset="0"/>
              </a:rPr>
              <a:t>Milestones</a:t>
            </a:r>
          </a:p>
        </p:txBody>
      </p:sp>
      <p:sp>
        <p:nvSpPr>
          <p:cNvPr id="104" name="TextBox 103">
            <a:extLst>
              <a:ext uri="{FF2B5EF4-FFF2-40B4-BE49-F238E27FC236}">
                <a16:creationId xmlns:a16="http://schemas.microsoft.com/office/drawing/2014/main" id="{18992370-9D0A-49CD-A61E-E528FD4A4DD0}"/>
              </a:ext>
            </a:extLst>
          </p:cNvPr>
          <p:cNvSpPr txBox="1"/>
          <p:nvPr/>
        </p:nvSpPr>
        <p:spPr>
          <a:xfrm>
            <a:off x="6394450" y="1828800"/>
            <a:ext cx="2122488" cy="431800"/>
          </a:xfrm>
          <a:prstGeom prst="rect">
            <a:avLst/>
          </a:prstGeom>
          <a:gradFill flip="none" rotWithShape="1">
            <a:gsLst>
              <a:gs pos="0">
                <a:schemeClr val="accent1">
                  <a:lumMod val="75000"/>
                </a:schemeClr>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p>
            <a:pPr eaLnBrk="1" hangingPunct="1">
              <a:buFontTx/>
              <a:buAutoNum type="alphaLcParenBoth"/>
              <a:defRPr/>
            </a:pPr>
            <a:r>
              <a:rPr lang="en-US" sz="1100" dirty="0">
                <a:solidFill>
                  <a:schemeClr val="bg1"/>
                </a:solidFill>
                <a:ea typeface="Source Sans Pro" panose="020B0503030403020204" pitchFamily="34" charset="0"/>
              </a:rPr>
              <a:t> Ecosystems, Species and Genetic Diversity</a:t>
            </a:r>
          </a:p>
        </p:txBody>
      </p:sp>
      <p:sp>
        <p:nvSpPr>
          <p:cNvPr id="106" name="TextBox 105">
            <a:extLst>
              <a:ext uri="{FF2B5EF4-FFF2-40B4-BE49-F238E27FC236}">
                <a16:creationId xmlns:a16="http://schemas.microsoft.com/office/drawing/2014/main" id="{1A3A4BC2-C753-466E-BA04-F4DE532E7B08}"/>
              </a:ext>
            </a:extLst>
          </p:cNvPr>
          <p:cNvSpPr txBox="1"/>
          <p:nvPr/>
        </p:nvSpPr>
        <p:spPr>
          <a:xfrm>
            <a:off x="6426200" y="6200775"/>
            <a:ext cx="2122488" cy="261938"/>
          </a:xfrm>
          <a:prstGeom prst="rect">
            <a:avLst/>
          </a:prstGeom>
          <a:gradFill flip="none" rotWithShape="1">
            <a:gsLst>
              <a:gs pos="0">
                <a:schemeClr val="accent6">
                  <a:lumMod val="50000"/>
                </a:schemeClr>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100">
                <a:solidFill>
                  <a:schemeClr val="bg1"/>
                </a:solidFill>
                <a:latin typeface="Calibri" panose="020F0502020204030204" pitchFamily="34" charset="0"/>
              </a:rPr>
              <a:t> (d) Means of Implementation</a:t>
            </a:r>
            <a:endParaRPr lang="en-CA" altLang="en-US" sz="1100">
              <a:solidFill>
                <a:schemeClr val="bg1"/>
              </a:solidFill>
              <a:latin typeface="Calibri" panose="020F0502020204030204" pitchFamily="34" charset="0"/>
            </a:endParaRPr>
          </a:p>
        </p:txBody>
      </p:sp>
      <p:sp>
        <p:nvSpPr>
          <p:cNvPr id="118" name="TextBox 117">
            <a:extLst>
              <a:ext uri="{FF2B5EF4-FFF2-40B4-BE49-F238E27FC236}">
                <a16:creationId xmlns:a16="http://schemas.microsoft.com/office/drawing/2014/main" id="{DFE136F3-9F4B-419F-A0D2-4D6539023BE9}"/>
              </a:ext>
            </a:extLst>
          </p:cNvPr>
          <p:cNvSpPr txBox="1"/>
          <p:nvPr/>
        </p:nvSpPr>
        <p:spPr>
          <a:xfrm>
            <a:off x="6426200" y="5029200"/>
            <a:ext cx="2108200" cy="430213"/>
          </a:xfrm>
          <a:prstGeom prst="rect">
            <a:avLst/>
          </a:prstGeom>
          <a:gradFill flip="none" rotWithShape="1">
            <a:gsLst>
              <a:gs pos="0">
                <a:srgbClr val="FFFF00"/>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100">
                <a:latin typeface="Calibri" panose="020F0502020204030204" pitchFamily="34" charset="0"/>
              </a:rPr>
              <a:t>(c) Benefits Shared Fairly and Equitably</a:t>
            </a:r>
            <a:endParaRPr lang="en-CA" altLang="en-US" sz="1100">
              <a:latin typeface="Calibri" panose="020F0502020204030204" pitchFamily="34" charset="0"/>
            </a:endParaRPr>
          </a:p>
        </p:txBody>
      </p:sp>
      <p:sp>
        <p:nvSpPr>
          <p:cNvPr id="138" name="TextBox 137">
            <a:extLst>
              <a:ext uri="{FF2B5EF4-FFF2-40B4-BE49-F238E27FC236}">
                <a16:creationId xmlns:a16="http://schemas.microsoft.com/office/drawing/2014/main" id="{CD82F912-4213-4284-892B-B96F854EE059}"/>
              </a:ext>
            </a:extLst>
          </p:cNvPr>
          <p:cNvSpPr txBox="1"/>
          <p:nvPr/>
        </p:nvSpPr>
        <p:spPr>
          <a:xfrm>
            <a:off x="6402388" y="3338513"/>
            <a:ext cx="2095500" cy="430212"/>
          </a:xfrm>
          <a:prstGeom prst="rect">
            <a:avLst/>
          </a:prstGeom>
          <a:gradFill flip="none" rotWithShape="1">
            <a:gsLst>
              <a:gs pos="0">
                <a:schemeClr val="accent6">
                  <a:lumMod val="75000"/>
                </a:schemeClr>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100">
                <a:solidFill>
                  <a:schemeClr val="bg1"/>
                </a:solidFill>
                <a:latin typeface="Calibri" panose="020F0502020204030204" pitchFamily="34" charset="0"/>
              </a:rPr>
              <a:t>(b) Nature’s Contributions to People</a:t>
            </a:r>
            <a:endParaRPr lang="en-CA" altLang="en-US" sz="1100">
              <a:solidFill>
                <a:schemeClr val="bg1"/>
              </a:solidFill>
              <a:latin typeface="Calibri" panose="020F0502020204030204" pitchFamily="34" charset="0"/>
            </a:endParaRPr>
          </a:p>
        </p:txBody>
      </p:sp>
      <p:sp>
        <p:nvSpPr>
          <p:cNvPr id="2" name="Right Arrow 1">
            <a:extLst>
              <a:ext uri="{FF2B5EF4-FFF2-40B4-BE49-F238E27FC236}">
                <a16:creationId xmlns:a16="http://schemas.microsoft.com/office/drawing/2014/main" id="{A672089E-B102-4A17-928F-8892CCABD789}"/>
              </a:ext>
            </a:extLst>
          </p:cNvPr>
          <p:cNvSpPr/>
          <p:nvPr/>
        </p:nvSpPr>
        <p:spPr>
          <a:xfrm>
            <a:off x="5810250" y="2557463"/>
            <a:ext cx="220663" cy="66675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1" name="Right Arrow 50">
            <a:extLst>
              <a:ext uri="{FF2B5EF4-FFF2-40B4-BE49-F238E27FC236}">
                <a16:creationId xmlns:a16="http://schemas.microsoft.com/office/drawing/2014/main" id="{E5D33871-6B53-44AF-A388-BCCDF29545D0}"/>
              </a:ext>
            </a:extLst>
          </p:cNvPr>
          <p:cNvSpPr/>
          <p:nvPr/>
        </p:nvSpPr>
        <p:spPr>
          <a:xfrm>
            <a:off x="5802313" y="4246563"/>
            <a:ext cx="193675" cy="458787"/>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3" name="Right Arrow 52">
            <a:extLst>
              <a:ext uri="{FF2B5EF4-FFF2-40B4-BE49-F238E27FC236}">
                <a16:creationId xmlns:a16="http://schemas.microsoft.com/office/drawing/2014/main" id="{525A7E92-3EC0-4804-BCC2-9A67F8DA39F2}"/>
              </a:ext>
            </a:extLst>
          </p:cNvPr>
          <p:cNvSpPr/>
          <p:nvPr/>
        </p:nvSpPr>
        <p:spPr>
          <a:xfrm>
            <a:off x="5824538" y="5357813"/>
            <a:ext cx="261937" cy="482600"/>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6" name="Right Arrow 55">
            <a:extLst>
              <a:ext uri="{FF2B5EF4-FFF2-40B4-BE49-F238E27FC236}">
                <a16:creationId xmlns:a16="http://schemas.microsoft.com/office/drawing/2014/main" id="{9A698505-7C54-4207-83D2-7639F32FBC0C}"/>
              </a:ext>
            </a:extLst>
          </p:cNvPr>
          <p:cNvSpPr/>
          <p:nvPr/>
        </p:nvSpPr>
        <p:spPr>
          <a:xfrm>
            <a:off x="3362325" y="2593975"/>
            <a:ext cx="188913" cy="731838"/>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7" name="Right Arrow 56">
            <a:extLst>
              <a:ext uri="{FF2B5EF4-FFF2-40B4-BE49-F238E27FC236}">
                <a16:creationId xmlns:a16="http://schemas.microsoft.com/office/drawing/2014/main" id="{57DBBB59-246B-42A2-8028-AC68DDE262ED}"/>
              </a:ext>
            </a:extLst>
          </p:cNvPr>
          <p:cNvSpPr/>
          <p:nvPr/>
        </p:nvSpPr>
        <p:spPr>
          <a:xfrm>
            <a:off x="3335338" y="3840163"/>
            <a:ext cx="219075" cy="841375"/>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66" name="TextBox 2">
            <a:extLst>
              <a:ext uri="{FF2B5EF4-FFF2-40B4-BE49-F238E27FC236}">
                <a16:creationId xmlns:a16="http://schemas.microsoft.com/office/drawing/2014/main" id="{2685742D-85D5-43A7-8FB2-19CFD6453B66}"/>
              </a:ext>
            </a:extLst>
          </p:cNvPr>
          <p:cNvSpPr txBox="1">
            <a:spLocks noChangeArrowheads="1"/>
          </p:cNvSpPr>
          <p:nvPr/>
        </p:nvSpPr>
        <p:spPr bwMode="auto">
          <a:xfrm>
            <a:off x="8518525" y="1389063"/>
            <a:ext cx="598488" cy="461962"/>
          </a:xfrm>
          <a:prstGeom prst="rect">
            <a:avLst/>
          </a:prstGeom>
          <a:noFill/>
          <a:ln w="19050">
            <a:noFill/>
            <a:miter lim="800000"/>
            <a:headEnd/>
            <a:tailEnd/>
          </a:ln>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r>
              <a:rPr lang="en-US" altLang="en-US" sz="1200" b="1" dirty="0">
                <a:latin typeface="+mn-lt"/>
              </a:rPr>
              <a:t>2050 Vision</a:t>
            </a:r>
            <a:endParaRPr lang="en-CA" altLang="en-US" sz="1200" b="1" dirty="0">
              <a:latin typeface="+mn-lt"/>
            </a:endParaRPr>
          </a:p>
        </p:txBody>
      </p:sp>
      <p:sp>
        <p:nvSpPr>
          <p:cNvPr id="26667" name="Rectangle 40">
            <a:extLst>
              <a:ext uri="{FF2B5EF4-FFF2-40B4-BE49-F238E27FC236}">
                <a16:creationId xmlns:a16="http://schemas.microsoft.com/office/drawing/2014/main" id="{EFAE3373-7282-410C-A92E-C89C1EB6244A}"/>
              </a:ext>
            </a:extLst>
          </p:cNvPr>
          <p:cNvSpPr>
            <a:spLocks noChangeArrowheads="1"/>
          </p:cNvSpPr>
          <p:nvPr/>
        </p:nvSpPr>
        <p:spPr bwMode="auto">
          <a:xfrm>
            <a:off x="3567113" y="646113"/>
            <a:ext cx="2038350" cy="27622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defRPr/>
            </a:pPr>
            <a:r>
              <a:rPr lang="en-US" altLang="en-US" sz="1200" b="1">
                <a:latin typeface="+mn-lt"/>
              </a:rPr>
              <a:t>Reducing Threats</a:t>
            </a:r>
          </a:p>
        </p:txBody>
      </p:sp>
      <p:sp>
        <p:nvSpPr>
          <p:cNvPr id="55" name="Rounded Rectangle 54">
            <a:extLst>
              <a:ext uri="{FF2B5EF4-FFF2-40B4-BE49-F238E27FC236}">
                <a16:creationId xmlns:a16="http://schemas.microsoft.com/office/drawing/2014/main" id="{FFE8A84F-01E6-4B7C-843C-3A8FF1523EF3}"/>
              </a:ext>
            </a:extLst>
          </p:cNvPr>
          <p:cNvSpPr/>
          <p:nvPr/>
        </p:nvSpPr>
        <p:spPr>
          <a:xfrm rot="16200000">
            <a:off x="57944" y="5110957"/>
            <a:ext cx="1512887" cy="831850"/>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b="1">
                <a:latin typeface="Calibri" panose="020F0502020204030204" pitchFamily="34" charset="0"/>
              </a:rPr>
              <a:t>Enabling Conditions</a:t>
            </a:r>
            <a:endParaRPr lang="en-US" altLang="en-US">
              <a:latin typeface="Calibri" panose="020F0502020204030204" pitchFamily="34" charset="0"/>
            </a:endParaRPr>
          </a:p>
        </p:txBody>
      </p:sp>
      <p:sp>
        <p:nvSpPr>
          <p:cNvPr id="59" name="Rounded Rectangle 58">
            <a:extLst>
              <a:ext uri="{FF2B5EF4-FFF2-40B4-BE49-F238E27FC236}">
                <a16:creationId xmlns:a16="http://schemas.microsoft.com/office/drawing/2014/main" id="{D153A351-3F38-4435-A201-416AE6E68D49}"/>
              </a:ext>
            </a:extLst>
          </p:cNvPr>
          <p:cNvSpPr/>
          <p:nvPr/>
        </p:nvSpPr>
        <p:spPr>
          <a:xfrm>
            <a:off x="403225" y="6224588"/>
            <a:ext cx="5335588" cy="709612"/>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endParaRPr lang="en-US" altLang="en-US">
              <a:latin typeface="Calibri" panose="020F0502020204030204" pitchFamily="34" charset="0"/>
            </a:endParaRPr>
          </a:p>
        </p:txBody>
      </p:sp>
      <p:sp>
        <p:nvSpPr>
          <p:cNvPr id="26670" name="Rectangle 50">
            <a:extLst>
              <a:ext uri="{FF2B5EF4-FFF2-40B4-BE49-F238E27FC236}">
                <a16:creationId xmlns:a16="http://schemas.microsoft.com/office/drawing/2014/main" id="{642E6AB3-F545-431E-A3E9-7D28F95FFB97}"/>
              </a:ext>
            </a:extLst>
          </p:cNvPr>
          <p:cNvSpPr>
            <a:spLocks noChangeArrowheads="1"/>
          </p:cNvSpPr>
          <p:nvPr/>
        </p:nvSpPr>
        <p:spPr bwMode="auto">
          <a:xfrm>
            <a:off x="1427163" y="6224588"/>
            <a:ext cx="1738312"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defRPr/>
            </a:pPr>
            <a:r>
              <a:rPr lang="en-US" altLang="en-US" sz="1600" b="1" dirty="0">
                <a:latin typeface="+mn-lt"/>
              </a:rPr>
              <a:t>Responsibility &amp; Transparency</a:t>
            </a:r>
            <a:endParaRPr lang="en-US" altLang="en-US" sz="1600" dirty="0">
              <a:latin typeface="+mn-lt"/>
            </a:endParaRPr>
          </a:p>
        </p:txBody>
      </p:sp>
      <p:sp>
        <p:nvSpPr>
          <p:cNvPr id="62" name="TextBox 61">
            <a:extLst>
              <a:ext uri="{FF2B5EF4-FFF2-40B4-BE49-F238E27FC236}">
                <a16:creationId xmlns:a16="http://schemas.microsoft.com/office/drawing/2014/main" id="{9CD45BE1-22CB-476E-8868-E827DA31B692}"/>
              </a:ext>
            </a:extLst>
          </p:cNvPr>
          <p:cNvSpPr txBox="1"/>
          <p:nvPr/>
        </p:nvSpPr>
        <p:spPr>
          <a:xfrm>
            <a:off x="2919413" y="6240463"/>
            <a:ext cx="2786062" cy="522287"/>
          </a:xfrm>
          <a:prstGeom prst="rect">
            <a:avLst/>
          </a:prstGeom>
          <a:noFill/>
        </p:spPr>
        <p:txBody>
          <a:bodyPr>
            <a:spAutoFit/>
          </a:bodyPr>
          <a:lstStyle/>
          <a:p>
            <a:pPr>
              <a:defRPr/>
            </a:pPr>
            <a:r>
              <a:rPr lang="en-US" sz="1400" dirty="0">
                <a:solidFill>
                  <a:schemeClr val="tx1">
                    <a:lumMod val="85000"/>
                    <a:lumOff val="15000"/>
                  </a:schemeClr>
                </a:solidFill>
                <a:latin typeface="+mn-lt"/>
              </a:rPr>
              <a:t>Planning, Reporting, Review, Additional Mechanisms</a:t>
            </a:r>
          </a:p>
        </p:txBody>
      </p:sp>
      <p:sp>
        <p:nvSpPr>
          <p:cNvPr id="64" name="Rounded Rectangle 63">
            <a:extLst>
              <a:ext uri="{FF2B5EF4-FFF2-40B4-BE49-F238E27FC236}">
                <a16:creationId xmlns:a16="http://schemas.microsoft.com/office/drawing/2014/main" id="{9600F615-26B2-4D67-A4F6-5913B67334D9}"/>
              </a:ext>
            </a:extLst>
          </p:cNvPr>
          <p:cNvSpPr/>
          <p:nvPr/>
        </p:nvSpPr>
        <p:spPr>
          <a:xfrm>
            <a:off x="422275" y="590550"/>
            <a:ext cx="5183188" cy="735013"/>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endParaRPr lang="en-US" altLang="en-US">
              <a:latin typeface="Calibri" panose="020F0502020204030204" pitchFamily="34" charset="0"/>
            </a:endParaRPr>
          </a:p>
        </p:txBody>
      </p:sp>
      <p:sp>
        <p:nvSpPr>
          <p:cNvPr id="26675" name="Rectangle 58">
            <a:extLst>
              <a:ext uri="{FF2B5EF4-FFF2-40B4-BE49-F238E27FC236}">
                <a16:creationId xmlns:a16="http://schemas.microsoft.com/office/drawing/2014/main" id="{9BA1C91C-0F61-413F-ABC9-1228BD6792AA}"/>
              </a:ext>
            </a:extLst>
          </p:cNvPr>
          <p:cNvSpPr>
            <a:spLocks noChangeArrowheads="1"/>
          </p:cNvSpPr>
          <p:nvPr/>
        </p:nvSpPr>
        <p:spPr bwMode="auto">
          <a:xfrm>
            <a:off x="1250950" y="623888"/>
            <a:ext cx="1776413"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defRPr/>
            </a:pPr>
            <a:r>
              <a:rPr lang="en-US" altLang="en-US" sz="1600" b="1" dirty="0">
                <a:latin typeface="+mn-lt"/>
              </a:rPr>
              <a:t>Means of </a:t>
            </a:r>
          </a:p>
          <a:p>
            <a:pPr>
              <a:spcBef>
                <a:spcPct val="0"/>
              </a:spcBef>
              <a:buFontTx/>
              <a:buNone/>
              <a:defRPr/>
            </a:pPr>
            <a:r>
              <a:rPr lang="en-US" altLang="en-US" sz="1600" b="1" dirty="0">
                <a:latin typeface="+mn-lt"/>
              </a:rPr>
              <a:t>Implementation</a:t>
            </a:r>
            <a:endParaRPr lang="en-US" altLang="en-US" sz="1600" dirty="0">
              <a:latin typeface="+mn-lt"/>
            </a:endParaRPr>
          </a:p>
        </p:txBody>
      </p:sp>
      <p:sp>
        <p:nvSpPr>
          <p:cNvPr id="67" name="TextBox 66">
            <a:extLst>
              <a:ext uri="{FF2B5EF4-FFF2-40B4-BE49-F238E27FC236}">
                <a16:creationId xmlns:a16="http://schemas.microsoft.com/office/drawing/2014/main" id="{006978B2-F133-4DF4-BD39-F5C132175471}"/>
              </a:ext>
            </a:extLst>
          </p:cNvPr>
          <p:cNvSpPr txBox="1"/>
          <p:nvPr/>
        </p:nvSpPr>
        <p:spPr>
          <a:xfrm>
            <a:off x="2919413" y="557213"/>
            <a:ext cx="2998787" cy="738187"/>
          </a:xfrm>
          <a:prstGeom prst="rect">
            <a:avLst/>
          </a:prstGeom>
          <a:noFill/>
        </p:spPr>
        <p:txBody>
          <a:bodyPr>
            <a:spAutoFit/>
          </a:bodyPr>
          <a:lstStyle/>
          <a:p>
            <a:pPr>
              <a:defRPr/>
            </a:pPr>
            <a:r>
              <a:rPr lang="en-US" sz="1400" dirty="0">
                <a:solidFill>
                  <a:schemeClr val="tx1">
                    <a:lumMod val="85000"/>
                    <a:lumOff val="15000"/>
                  </a:schemeClr>
                </a:solidFill>
                <a:latin typeface="+mn-lt"/>
                <a:ea typeface="Source Sans Pro" panose="020B0503030403020204" pitchFamily="34" charset="0"/>
              </a:rPr>
              <a:t>Resource Mobilization, Capacity Building, Technology Transfer, Traditional Knowledge</a:t>
            </a:r>
          </a:p>
        </p:txBody>
      </p:sp>
      <p:pic>
        <p:nvPicPr>
          <p:cNvPr id="37933" name="Picture 93">
            <a:extLst>
              <a:ext uri="{FF2B5EF4-FFF2-40B4-BE49-F238E27FC236}">
                <a16:creationId xmlns:a16="http://schemas.microsoft.com/office/drawing/2014/main" id="{69D7DDFB-97E1-481D-91D6-8F2A82B027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 y="6273800"/>
            <a:ext cx="4857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Box 82">
            <a:extLst>
              <a:ext uri="{FF2B5EF4-FFF2-40B4-BE49-F238E27FC236}">
                <a16:creationId xmlns:a16="http://schemas.microsoft.com/office/drawing/2014/main" id="{15DD9189-D513-4021-AD8B-4C0B6066923C}"/>
              </a:ext>
            </a:extLst>
          </p:cNvPr>
          <p:cNvSpPr txBox="1"/>
          <p:nvPr/>
        </p:nvSpPr>
        <p:spPr>
          <a:xfrm>
            <a:off x="3594100" y="3271838"/>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6. Pollution</a:t>
            </a:r>
          </a:p>
        </p:txBody>
      </p:sp>
      <p:sp>
        <p:nvSpPr>
          <p:cNvPr id="65" name="TextBox 64">
            <a:extLst>
              <a:ext uri="{FF2B5EF4-FFF2-40B4-BE49-F238E27FC236}">
                <a16:creationId xmlns:a16="http://schemas.microsoft.com/office/drawing/2014/main" id="{1ADF94EE-252A-4E68-AFB7-C912F97E0C45}"/>
              </a:ext>
            </a:extLst>
          </p:cNvPr>
          <p:cNvSpPr txBox="1"/>
          <p:nvPr/>
        </p:nvSpPr>
        <p:spPr>
          <a:xfrm>
            <a:off x="1284288" y="5688013"/>
            <a:ext cx="1987550" cy="247650"/>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20. IPLCs, Women &amp; Girls, Youth</a:t>
            </a:r>
            <a:endParaRPr lang="en-CA" altLang="en-US" sz="1000">
              <a:solidFill>
                <a:schemeClr val="bg1"/>
              </a:solidFill>
              <a:latin typeface="Calibri" panose="020F0502020204030204" pitchFamily="34" charset="0"/>
            </a:endParaRPr>
          </a:p>
        </p:txBody>
      </p:sp>
      <p:pic>
        <p:nvPicPr>
          <p:cNvPr id="37936" name="Rounded Rectangle 2">
            <a:extLst>
              <a:ext uri="{FF2B5EF4-FFF2-40B4-BE49-F238E27FC236}">
                <a16:creationId xmlns:a16="http://schemas.microsoft.com/office/drawing/2014/main" id="{CE6D3F33-0128-4EA8-A643-18F659BE73F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1016000"/>
            <a:ext cx="104140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37" name="Picture 92">
            <a:extLst>
              <a:ext uri="{FF2B5EF4-FFF2-40B4-BE49-F238E27FC236}">
                <a16:creationId xmlns:a16="http://schemas.microsoft.com/office/drawing/2014/main" id="{2E844AEB-5DC1-4DBE-BDD9-28D9DB6B1C0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2600" y="690563"/>
            <a:ext cx="47466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Right Arrow 49">
            <a:extLst>
              <a:ext uri="{FF2B5EF4-FFF2-40B4-BE49-F238E27FC236}">
                <a16:creationId xmlns:a16="http://schemas.microsoft.com/office/drawing/2014/main" id="{6EB264D3-7975-4B2E-A1D7-41C7EEA197B6}"/>
              </a:ext>
            </a:extLst>
          </p:cNvPr>
          <p:cNvSpPr/>
          <p:nvPr/>
        </p:nvSpPr>
        <p:spPr>
          <a:xfrm>
            <a:off x="5791200" y="6088063"/>
            <a:ext cx="261938" cy="482600"/>
          </a:xfrm>
          <a:prstGeom prst="rightArrow">
            <a:avLst/>
          </a:prstGeom>
          <a:solidFill>
            <a:srgbClr val="99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7939" name="TextBox 53">
            <a:extLst>
              <a:ext uri="{FF2B5EF4-FFF2-40B4-BE49-F238E27FC236}">
                <a16:creationId xmlns:a16="http://schemas.microsoft.com/office/drawing/2014/main" id="{A07F51F8-42D2-4DF5-A480-A1E880A14A79}"/>
              </a:ext>
            </a:extLst>
          </p:cNvPr>
          <p:cNvSpPr txBox="1">
            <a:spLocks noChangeArrowheads="1"/>
          </p:cNvSpPr>
          <p:nvPr/>
        </p:nvSpPr>
        <p:spPr bwMode="auto">
          <a:xfrm>
            <a:off x="1484313" y="1851025"/>
            <a:ext cx="1597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CA" altLang="en-US" sz="1800">
                <a:solidFill>
                  <a:srgbClr val="FF0000"/>
                </a:solidFill>
                <a:latin typeface="Arial" panose="020B0604020202020204" pitchFamily="34" charset="0"/>
              </a:rPr>
              <a:t>New/reorder in red</a:t>
            </a:r>
            <a:endParaRPr lang="en-CA" altLang="en-US" sz="1800">
              <a:solidFill>
                <a:srgbClr val="FF0000"/>
              </a:solidFill>
              <a:latin typeface="Arial" panose="020B0604020202020204" pitchFamily="34" charset="0"/>
            </a:endParaRPr>
          </a:p>
        </p:txBody>
      </p:sp>
      <p:sp>
        <p:nvSpPr>
          <p:cNvPr id="54" name="Rounded Rectangle 53">
            <a:extLst>
              <a:ext uri="{FF2B5EF4-FFF2-40B4-BE49-F238E27FC236}">
                <a16:creationId xmlns:a16="http://schemas.microsoft.com/office/drawing/2014/main" id="{F7018259-5149-4CED-BA13-B2C77C895D3E}"/>
              </a:ext>
            </a:extLst>
          </p:cNvPr>
          <p:cNvSpPr/>
          <p:nvPr/>
        </p:nvSpPr>
        <p:spPr>
          <a:xfrm>
            <a:off x="3578225" y="2374900"/>
            <a:ext cx="2185988" cy="300038"/>
          </a:xfrm>
          <a:prstGeom prst="roundRect">
            <a:avLst>
              <a:gd name="adj" fmla="val 574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0" name="TextBox 59">
            <a:extLst>
              <a:ext uri="{FF2B5EF4-FFF2-40B4-BE49-F238E27FC236}">
                <a16:creationId xmlns:a16="http://schemas.microsoft.com/office/drawing/2014/main" id="{08275911-5DD1-4793-BF1A-92AABE1B584F}"/>
              </a:ext>
            </a:extLst>
          </p:cNvPr>
          <p:cNvSpPr txBox="1"/>
          <p:nvPr/>
        </p:nvSpPr>
        <p:spPr>
          <a:xfrm>
            <a:off x="6024563" y="2265363"/>
            <a:ext cx="2447925" cy="838200"/>
          </a:xfrm>
          <a:prstGeom prst="rect">
            <a:avLst/>
          </a:prstGeom>
          <a:solidFill>
            <a:schemeClr val="accent1">
              <a:lumMod val="20000"/>
              <a:lumOff val="80000"/>
            </a:schemeClr>
          </a:solidFill>
        </p:spPr>
        <p:txBody>
          <a:bodyPr>
            <a:spAutoFit/>
          </a:bodyPr>
          <a:lstStyle/>
          <a:p>
            <a:pPr marL="114300" indent="-114300" defTabSz="288925">
              <a:lnSpc>
                <a:spcPct val="90000"/>
              </a:lnSpc>
              <a:spcAft>
                <a:spcPct val="35000"/>
              </a:spcAft>
              <a:defRPr/>
            </a:pPr>
            <a:r>
              <a:rPr lang="en-US" sz="1000" dirty="0" err="1">
                <a:latin typeface="+mn-lt"/>
              </a:rPr>
              <a:t>i</a:t>
            </a:r>
            <a:r>
              <a:rPr lang="en-US" sz="1000" dirty="0">
                <a:latin typeface="+mn-lt"/>
              </a:rPr>
              <a:t>) Area, connectivity &amp; integrity of natural ecosystems increased by at least [5%] </a:t>
            </a:r>
          </a:p>
          <a:p>
            <a:pPr marL="114300" indent="-114300" defTabSz="288925">
              <a:lnSpc>
                <a:spcPct val="90000"/>
              </a:lnSpc>
              <a:spcAft>
                <a:spcPct val="35000"/>
              </a:spcAft>
              <a:defRPr/>
            </a:pPr>
            <a:r>
              <a:rPr lang="en-US" sz="1000" dirty="0">
                <a:latin typeface="+mn-lt"/>
              </a:rPr>
              <a:t>ii) Number of threatened species reduced by [X%] &amp; abundance of species increased by [X%]</a:t>
            </a:r>
          </a:p>
        </p:txBody>
      </p:sp>
      <p:sp>
        <p:nvSpPr>
          <p:cNvPr id="61" name="TextBox 60">
            <a:extLst>
              <a:ext uri="{FF2B5EF4-FFF2-40B4-BE49-F238E27FC236}">
                <a16:creationId xmlns:a16="http://schemas.microsoft.com/office/drawing/2014/main" id="{D05F8752-B380-413D-A5DE-ED8FBFA9EB98}"/>
              </a:ext>
            </a:extLst>
          </p:cNvPr>
          <p:cNvSpPr txBox="1"/>
          <p:nvPr/>
        </p:nvSpPr>
        <p:spPr>
          <a:xfrm>
            <a:off x="6043613" y="3771900"/>
            <a:ext cx="2436812" cy="1169988"/>
          </a:xfrm>
          <a:prstGeom prst="rect">
            <a:avLst/>
          </a:prstGeom>
          <a:solidFill>
            <a:schemeClr val="accent6">
              <a:lumMod val="20000"/>
              <a:lumOff val="80000"/>
            </a:schemeClr>
          </a:solidFill>
        </p:spPr>
        <p:txBody>
          <a:bodyPr>
            <a:spAutoFit/>
          </a:bodyPr>
          <a:lstStyle/>
          <a:p>
            <a:pPr marL="114300" indent="-114300">
              <a:defRPr/>
            </a:pPr>
            <a:r>
              <a:rPr lang="en-US" sz="1000" dirty="0" err="1">
                <a:latin typeface="+mn-lt"/>
              </a:rPr>
              <a:t>i</a:t>
            </a:r>
            <a:r>
              <a:rPr lang="en-US" sz="1000" dirty="0">
                <a:latin typeface="+mn-lt"/>
              </a:rPr>
              <a:t>) Contribute to nutrition &amp; food security, access to safe drinking water &amp; resilience to natural disasters for at least [X] million people</a:t>
            </a:r>
          </a:p>
          <a:p>
            <a:pPr marL="114300" indent="-114300">
              <a:defRPr/>
            </a:pPr>
            <a:r>
              <a:rPr lang="en-US" sz="1000" dirty="0">
                <a:latin typeface="+mn-lt"/>
              </a:rPr>
              <a:t>ii) Nature is valued through green investments, ecosystem service valuation, financial disclosure</a:t>
            </a:r>
          </a:p>
        </p:txBody>
      </p:sp>
      <p:sp>
        <p:nvSpPr>
          <p:cNvPr id="66" name="TextBox 65">
            <a:extLst>
              <a:ext uri="{FF2B5EF4-FFF2-40B4-BE49-F238E27FC236}">
                <a16:creationId xmlns:a16="http://schemas.microsoft.com/office/drawing/2014/main" id="{74492575-AB0B-4DBB-983F-FE2425674405}"/>
              </a:ext>
            </a:extLst>
          </p:cNvPr>
          <p:cNvSpPr txBox="1"/>
          <p:nvPr/>
        </p:nvSpPr>
        <p:spPr>
          <a:xfrm>
            <a:off x="6111875" y="5478463"/>
            <a:ext cx="2344738" cy="554037"/>
          </a:xfrm>
          <a:prstGeom prst="rect">
            <a:avLst/>
          </a:prstGeom>
          <a:solidFill>
            <a:srgbClr val="FFFFCC"/>
          </a:solidFill>
        </p:spPr>
        <p:txBody>
          <a:bodyPr>
            <a:spAutoFit/>
          </a:bodyPr>
          <a:lstStyle/>
          <a:p>
            <a:pPr marL="114300" indent="-114300">
              <a:defRPr/>
            </a:pPr>
            <a:r>
              <a:rPr lang="en-US" sz="1000" dirty="0" err="1">
                <a:latin typeface="+mn-lt"/>
              </a:rPr>
              <a:t>i</a:t>
            </a:r>
            <a:r>
              <a:rPr lang="en-US" sz="1000" dirty="0">
                <a:latin typeface="+mn-lt"/>
              </a:rPr>
              <a:t>) ABS mechanisms are established in all countries</a:t>
            </a:r>
          </a:p>
          <a:p>
            <a:pPr marL="114300" indent="-114300">
              <a:defRPr/>
            </a:pPr>
            <a:r>
              <a:rPr lang="en-US" sz="1000" dirty="0">
                <a:latin typeface="+mn-lt"/>
              </a:rPr>
              <a:t>ii) Benefits shared increased by [x%]</a:t>
            </a:r>
          </a:p>
        </p:txBody>
      </p:sp>
      <p:sp>
        <p:nvSpPr>
          <p:cNvPr id="58" name="Rounded Rectangle 57">
            <a:extLst>
              <a:ext uri="{FF2B5EF4-FFF2-40B4-BE49-F238E27FC236}">
                <a16:creationId xmlns:a16="http://schemas.microsoft.com/office/drawing/2014/main" id="{E45451E0-0CEB-413F-A9DC-7768E305800C}"/>
              </a:ext>
            </a:extLst>
          </p:cNvPr>
          <p:cNvSpPr/>
          <p:nvPr/>
        </p:nvSpPr>
        <p:spPr>
          <a:xfrm>
            <a:off x="6400800" y="6165850"/>
            <a:ext cx="2185988" cy="300038"/>
          </a:xfrm>
          <a:prstGeom prst="roundRect">
            <a:avLst>
              <a:gd name="adj" fmla="val 574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37945" name="TextBox 67">
            <a:extLst>
              <a:ext uri="{FF2B5EF4-FFF2-40B4-BE49-F238E27FC236}">
                <a16:creationId xmlns:a16="http://schemas.microsoft.com/office/drawing/2014/main" id="{E90CE4E3-B20F-416F-8832-270F2A7D6A90}"/>
              </a:ext>
            </a:extLst>
          </p:cNvPr>
          <p:cNvSpPr txBox="1">
            <a:spLocks noChangeArrowheads="1"/>
          </p:cNvSpPr>
          <p:nvPr/>
        </p:nvSpPr>
        <p:spPr bwMode="auto">
          <a:xfrm>
            <a:off x="5942013" y="6465888"/>
            <a:ext cx="2522537" cy="400050"/>
          </a:xfrm>
          <a:prstGeom prst="rect">
            <a:avLst/>
          </a:prstGeom>
          <a:solidFill>
            <a:srgbClr val="D3BFA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000">
                <a:latin typeface="Arial" panose="020B0604020202020204" pitchFamily="34" charset="0"/>
              </a:rPr>
              <a:t>i) By 2022, means to implement to 2030</a:t>
            </a:r>
          </a:p>
          <a:p>
            <a:pPr>
              <a:spcBef>
                <a:spcPct val="0"/>
              </a:spcBef>
              <a:buFontTx/>
              <a:buNone/>
            </a:pPr>
            <a:r>
              <a:rPr lang="en-US" altLang="en-US" sz="1000">
                <a:latin typeface="Arial" panose="020B0604020202020204" pitchFamily="34" charset="0"/>
              </a:rPr>
              <a:t>ii) By 2030, means to implement to 2040</a:t>
            </a:r>
          </a:p>
        </p:txBody>
      </p:sp>
      <p:sp>
        <p:nvSpPr>
          <p:cNvPr id="69" name="Rounded Rectangle 68">
            <a:extLst>
              <a:ext uri="{FF2B5EF4-FFF2-40B4-BE49-F238E27FC236}">
                <a16:creationId xmlns:a16="http://schemas.microsoft.com/office/drawing/2014/main" id="{63058BC0-F388-45E4-A58B-FEB5B112B470}"/>
              </a:ext>
            </a:extLst>
          </p:cNvPr>
          <p:cNvSpPr/>
          <p:nvPr/>
        </p:nvSpPr>
        <p:spPr>
          <a:xfrm>
            <a:off x="6015038" y="2263775"/>
            <a:ext cx="2441575" cy="839788"/>
          </a:xfrm>
          <a:prstGeom prst="roundRect">
            <a:avLst>
              <a:gd name="adj" fmla="val 574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0" name="Rounded Rectangle 69">
            <a:extLst>
              <a:ext uri="{FF2B5EF4-FFF2-40B4-BE49-F238E27FC236}">
                <a16:creationId xmlns:a16="http://schemas.microsoft.com/office/drawing/2014/main" id="{4CCEB596-ED2E-454B-8091-7BA85A3519E1}"/>
              </a:ext>
            </a:extLst>
          </p:cNvPr>
          <p:cNvSpPr/>
          <p:nvPr/>
        </p:nvSpPr>
        <p:spPr>
          <a:xfrm>
            <a:off x="6026150" y="3767138"/>
            <a:ext cx="2443163" cy="1139825"/>
          </a:xfrm>
          <a:prstGeom prst="roundRect">
            <a:avLst>
              <a:gd name="adj" fmla="val 574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1" name="Rounded Rectangle 70">
            <a:extLst>
              <a:ext uri="{FF2B5EF4-FFF2-40B4-BE49-F238E27FC236}">
                <a16:creationId xmlns:a16="http://schemas.microsoft.com/office/drawing/2014/main" id="{E2AC64BF-5BC9-45E0-803E-DE8FF46742DF}"/>
              </a:ext>
            </a:extLst>
          </p:cNvPr>
          <p:cNvSpPr/>
          <p:nvPr/>
        </p:nvSpPr>
        <p:spPr>
          <a:xfrm>
            <a:off x="6148388" y="5467350"/>
            <a:ext cx="2308225" cy="528638"/>
          </a:xfrm>
          <a:prstGeom prst="roundRect">
            <a:avLst>
              <a:gd name="adj" fmla="val 574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2" name="Rounded Rectangle 71">
            <a:extLst>
              <a:ext uri="{FF2B5EF4-FFF2-40B4-BE49-F238E27FC236}">
                <a16:creationId xmlns:a16="http://schemas.microsoft.com/office/drawing/2014/main" id="{BD0A6491-F133-4C03-9399-133856B53EDD}"/>
              </a:ext>
            </a:extLst>
          </p:cNvPr>
          <p:cNvSpPr/>
          <p:nvPr/>
        </p:nvSpPr>
        <p:spPr>
          <a:xfrm>
            <a:off x="5961063" y="6491288"/>
            <a:ext cx="2471737" cy="388937"/>
          </a:xfrm>
          <a:prstGeom prst="roundRect">
            <a:avLst>
              <a:gd name="adj" fmla="val 574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E4A29E08-49C2-4591-A8AE-7CA264402C2E}"/>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8860B2CE-7519-4693-B686-D9603E338E4D}" type="slidenum">
              <a:rPr lang="en-US" altLang="en-US" sz="2400">
                <a:latin typeface="Arial Narrow" panose="020B0606020202030204" pitchFamily="34" charset="0"/>
              </a:rPr>
              <a:pPr>
                <a:spcBef>
                  <a:spcPct val="0"/>
                </a:spcBef>
                <a:buFontTx/>
                <a:buNone/>
              </a:pPr>
              <a:t>30</a:t>
            </a:fld>
            <a:endParaRPr lang="en-US" altLang="en-US" sz="2400">
              <a:latin typeface="Arial Narrow" panose="020B0606020202030204" pitchFamily="34" charset="0"/>
            </a:endParaRPr>
          </a:p>
        </p:txBody>
      </p:sp>
      <p:sp>
        <p:nvSpPr>
          <p:cNvPr id="5" name="Title 1">
            <a:extLst>
              <a:ext uri="{FF2B5EF4-FFF2-40B4-BE49-F238E27FC236}">
                <a16:creationId xmlns:a16="http://schemas.microsoft.com/office/drawing/2014/main" id="{64F4702A-020D-42D9-A7BE-FB427FD8C35F}"/>
              </a:ext>
            </a:extLst>
          </p:cNvPr>
          <p:cNvSpPr>
            <a:spLocks noGrp="1"/>
          </p:cNvSpPr>
          <p:nvPr>
            <p:ph type="title"/>
          </p:nvPr>
        </p:nvSpPr>
        <p:spPr/>
        <p:txBody>
          <a:bodyPr/>
          <a:lstStyle/>
          <a:p>
            <a:pPr>
              <a:defRPr/>
            </a:pPr>
            <a:r>
              <a:rPr lang="en-US" sz="28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sz="4000" dirty="0"/>
              <a:t>II/E: </a:t>
            </a:r>
            <a:r>
              <a:rPr lang="en-CA" altLang="en-US" sz="4000" dirty="0"/>
              <a:t>Tools &amp; Solutions: Targets 13-14</a:t>
            </a:r>
            <a:endParaRPr lang="en-US" sz="4000" dirty="0"/>
          </a:p>
        </p:txBody>
      </p:sp>
      <p:graphicFrame>
        <p:nvGraphicFramePr>
          <p:cNvPr id="6" name="Table 5">
            <a:extLst>
              <a:ext uri="{FF2B5EF4-FFF2-40B4-BE49-F238E27FC236}">
                <a16:creationId xmlns:a16="http://schemas.microsoft.com/office/drawing/2014/main" id="{4B56DE35-1824-445F-BF68-2909203070D3}"/>
              </a:ext>
            </a:extLst>
          </p:cNvPr>
          <p:cNvGraphicFramePr>
            <a:graphicFrameLocks noGrp="1"/>
          </p:cNvGraphicFramePr>
          <p:nvPr/>
        </p:nvGraphicFramePr>
        <p:xfrm>
          <a:off x="4724400" y="1981200"/>
          <a:ext cx="4038600" cy="4114800"/>
        </p:xfrm>
        <a:graphic>
          <a:graphicData uri="http://schemas.openxmlformats.org/drawingml/2006/table">
            <a:tbl>
              <a:tblPr firstRow="1" bandRow="1">
                <a:tableStyleId>{616DA210-FB5B-4158-B5E0-FEB733F419BA}</a:tableStyleId>
              </a:tblPr>
              <a:tblGrid>
                <a:gridCol w="4038600">
                  <a:extLst>
                    <a:ext uri="{9D8B030D-6E8A-4147-A177-3AD203B41FA5}">
                      <a16:colId xmlns:a16="http://schemas.microsoft.com/office/drawing/2014/main" val="1827862612"/>
                    </a:ext>
                  </a:extLst>
                </a:gridCol>
              </a:tblGrid>
              <a:tr h="2560556">
                <a:tc>
                  <a:txBody>
                    <a:bodyPr/>
                    <a:lstStyle/>
                    <a:p>
                      <a:r>
                        <a:rPr lang="en-US" sz="1800" b="1" dirty="0">
                          <a:solidFill>
                            <a:schemeClr val="bg1"/>
                          </a:solidFill>
                        </a:rPr>
                        <a:t>T13: </a:t>
                      </a:r>
                      <a:r>
                        <a:rPr lang="en-US" sz="1800" b="0" dirty="0">
                          <a:solidFill>
                            <a:schemeClr val="bg1"/>
                          </a:solidFill>
                        </a:rPr>
                        <a:t>By 2030, integrate biodiversity values into policies, regulations, planning, development processes, poverty reduction strategies and accounts at all levels, ensuring that biodiversity values are mainstreamed across all sectors and integrated into assessments of environmental impacts</a:t>
                      </a:r>
                    </a:p>
                    <a:p>
                      <a:endParaRPr lang="en-US" sz="1800" b="0" dirty="0">
                        <a:solidFill>
                          <a:schemeClr val="bg1"/>
                        </a:solidFill>
                      </a:endParaRPr>
                    </a:p>
                  </a:txBody>
                  <a:tcPr marT="45690" marB="4569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93300"/>
                    </a:solidFill>
                  </a:tcPr>
                </a:tc>
                <a:extLst>
                  <a:ext uri="{0D108BD9-81ED-4DB2-BD59-A6C34878D82A}">
                    <a16:rowId xmlns:a16="http://schemas.microsoft.com/office/drawing/2014/main" val="876411217"/>
                  </a:ext>
                </a:extLst>
              </a:tr>
              <a:tr h="1554244">
                <a:tc>
                  <a:txBody>
                    <a:bodyPr/>
                    <a:lstStyle/>
                    <a:p>
                      <a:r>
                        <a:rPr lang="en-US" sz="1800" b="1" dirty="0">
                          <a:solidFill>
                            <a:schemeClr val="bg1"/>
                          </a:solidFill>
                        </a:rPr>
                        <a:t>T14: </a:t>
                      </a:r>
                      <a:r>
                        <a:rPr lang="en-US" sz="1800" b="0" dirty="0">
                          <a:solidFill>
                            <a:schemeClr val="bg1"/>
                          </a:solidFill>
                        </a:rPr>
                        <a:t>By 2030, achieve reduction of at least [50%] in negative impacts on biodiversity by ensuring production practices and supply chains are sustainable</a:t>
                      </a:r>
                    </a:p>
                  </a:txBody>
                  <a:tcPr marT="45690" marB="4569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993300"/>
                    </a:solidFill>
                  </a:tcPr>
                </a:tc>
                <a:extLst>
                  <a:ext uri="{0D108BD9-81ED-4DB2-BD59-A6C34878D82A}">
                    <a16:rowId xmlns:a16="http://schemas.microsoft.com/office/drawing/2014/main" val="3707914085"/>
                  </a:ext>
                </a:extLst>
              </a:tr>
            </a:tbl>
          </a:graphicData>
        </a:graphic>
      </p:graphicFrame>
      <p:graphicFrame>
        <p:nvGraphicFramePr>
          <p:cNvPr id="2" name="Table 1">
            <a:extLst>
              <a:ext uri="{FF2B5EF4-FFF2-40B4-BE49-F238E27FC236}">
                <a16:creationId xmlns:a16="http://schemas.microsoft.com/office/drawing/2014/main" id="{5BB1FB74-0E72-4858-AE82-2AFAEBDDE582}"/>
              </a:ext>
            </a:extLst>
          </p:cNvPr>
          <p:cNvGraphicFramePr>
            <a:graphicFrameLocks noGrp="1"/>
          </p:cNvGraphicFramePr>
          <p:nvPr/>
        </p:nvGraphicFramePr>
        <p:xfrm>
          <a:off x="457200" y="1981200"/>
          <a:ext cx="4114800" cy="4005263"/>
        </p:xfrm>
        <a:graphic>
          <a:graphicData uri="http://schemas.openxmlformats.org/drawingml/2006/table">
            <a:tbl>
              <a:tblPr firstRow="1" bandRow="1">
                <a:tableStyleId>{D7AC3CCA-C797-4891-BE02-D94E43425B78}</a:tableStyleId>
              </a:tblPr>
              <a:tblGrid>
                <a:gridCol w="4114800">
                  <a:extLst>
                    <a:ext uri="{9D8B030D-6E8A-4147-A177-3AD203B41FA5}">
                      <a16:colId xmlns:a16="http://schemas.microsoft.com/office/drawing/2014/main" val="2383599337"/>
                    </a:ext>
                  </a:extLst>
                </a:gridCol>
              </a:tblGrid>
              <a:tr h="2551253">
                <a:tc>
                  <a:txBody>
                    <a:bodyPr/>
                    <a:lstStyle/>
                    <a:p>
                      <a:r>
                        <a:rPr lang="en-US" sz="1800" b="0" dirty="0">
                          <a:solidFill>
                            <a:schemeClr val="tx1">
                              <a:lumMod val="65000"/>
                              <a:lumOff val="35000"/>
                            </a:schemeClr>
                          </a:solidFill>
                          <a:latin typeface="+mn-lt"/>
                        </a:rPr>
                        <a:t>13 </a:t>
                      </a:r>
                      <a:r>
                        <a:rPr lang="en-US" sz="1800" b="0" dirty="0">
                          <a:solidFill>
                            <a:schemeClr val="tx1">
                              <a:lumMod val="65000"/>
                              <a:lumOff val="35000"/>
                            </a:schemeClr>
                          </a:solidFill>
                          <a:latin typeface="+mn-lt"/>
                          <a:ea typeface="Source Sans Pro" panose="020B0503030403020204" pitchFamily="34" charset="0"/>
                        </a:rPr>
                        <a:t>Integrate biodiversity values into national and local planning, development processes, poverty reduction strategies and accounts, ensuring that biodiversity values are mainstreamed across all sectors and that biodiversity-inclusive strategic impact assessments and environmental impact assessments are comprehensively applied</a:t>
                      </a:r>
                    </a:p>
                  </a:txBody>
                  <a:tcPr marL="91416" marR="91416" marT="41228" marB="412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15129676"/>
                  </a:ext>
                </a:extLst>
              </a:tr>
              <a:tr h="1454010">
                <a:tc>
                  <a:txBody>
                    <a:bodyPr/>
                    <a:lstStyle/>
                    <a:p>
                      <a:r>
                        <a:rPr lang="en-US" sz="1800" b="0" dirty="0">
                          <a:solidFill>
                            <a:schemeClr val="tx1">
                              <a:lumMod val="65000"/>
                              <a:lumOff val="35000"/>
                            </a:schemeClr>
                          </a:solidFill>
                          <a:latin typeface="+mn-lt"/>
                        </a:rPr>
                        <a:t>14 </a:t>
                      </a:r>
                      <a:r>
                        <a:rPr lang="en-US" sz="1800" b="0" dirty="0">
                          <a:solidFill>
                            <a:schemeClr val="tx1">
                              <a:lumMod val="65000"/>
                              <a:lumOff val="35000"/>
                            </a:schemeClr>
                          </a:solidFill>
                          <a:latin typeface="+mn-lt"/>
                          <a:ea typeface="Source Sans Pro" panose="020B0503030403020204" pitchFamily="34" charset="0"/>
                        </a:rPr>
                        <a:t>Reform economic sectors towards sustainable practices, including along their national and transnational supply chains, achieving a reduction of at least [50%] in negative impacts on biodiversity</a:t>
                      </a:r>
                      <a:endParaRPr lang="en-US" sz="1800" b="0" dirty="0">
                        <a:solidFill>
                          <a:schemeClr val="tx1">
                            <a:lumMod val="65000"/>
                            <a:lumOff val="35000"/>
                          </a:schemeClr>
                        </a:solidFill>
                        <a:latin typeface="+mn-lt"/>
                      </a:endParaRPr>
                    </a:p>
                  </a:txBody>
                  <a:tcPr marL="91416" marR="91416" marT="41228" marB="412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80054319"/>
                  </a:ext>
                </a:extLst>
              </a:tr>
            </a:tbl>
          </a:graphicData>
        </a:graphic>
      </p:graphicFrame>
      <p:sp>
        <p:nvSpPr>
          <p:cNvPr id="7" name="TextBox 6">
            <a:extLst>
              <a:ext uri="{FF2B5EF4-FFF2-40B4-BE49-F238E27FC236}">
                <a16:creationId xmlns:a16="http://schemas.microsoft.com/office/drawing/2014/main" id="{98D3F30C-6096-4B8F-A029-AD626C82AC35}"/>
              </a:ext>
            </a:extLst>
          </p:cNvPr>
          <p:cNvSpPr txBox="1"/>
          <p:nvPr/>
        </p:nvSpPr>
        <p:spPr>
          <a:xfrm>
            <a:off x="1069975" y="1600200"/>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39952" name="TextBox 7">
            <a:extLst>
              <a:ext uri="{FF2B5EF4-FFF2-40B4-BE49-F238E27FC236}">
                <a16:creationId xmlns:a16="http://schemas.microsoft.com/office/drawing/2014/main" id="{4849D1DD-DAF1-4867-8158-0DDED121583C}"/>
              </a:ext>
            </a:extLst>
          </p:cNvPr>
          <p:cNvSpPr txBox="1">
            <a:spLocks noChangeArrowheads="1"/>
          </p:cNvSpPr>
          <p:nvPr/>
        </p:nvSpPr>
        <p:spPr bwMode="auto">
          <a:xfrm>
            <a:off x="4724400" y="1579563"/>
            <a:ext cx="1716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a:t>
            </a:r>
            <a:endParaRPr lang="en-CA" altLang="en-US" sz="1400">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99C86463-E2A5-41ED-BE6F-1F7F12B3970C}"/>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C814C40A-A7A3-4543-BC41-7AB2C5A044F3}" type="slidenum">
              <a:rPr lang="en-US" altLang="en-US" sz="2400">
                <a:latin typeface="Arial Narrow" panose="020B0606020202030204" pitchFamily="34" charset="0"/>
              </a:rPr>
              <a:pPr>
                <a:spcBef>
                  <a:spcPct val="0"/>
                </a:spcBef>
                <a:buFontTx/>
                <a:buNone/>
              </a:pPr>
              <a:t>31</a:t>
            </a:fld>
            <a:endParaRPr lang="en-US" altLang="en-US" sz="2400">
              <a:latin typeface="Arial Narrow" panose="020B0606020202030204" pitchFamily="34" charset="0"/>
            </a:endParaRPr>
          </a:p>
        </p:txBody>
      </p:sp>
      <p:sp>
        <p:nvSpPr>
          <p:cNvPr id="5" name="Title 1">
            <a:extLst>
              <a:ext uri="{FF2B5EF4-FFF2-40B4-BE49-F238E27FC236}">
                <a16:creationId xmlns:a16="http://schemas.microsoft.com/office/drawing/2014/main" id="{6FF80CFB-3DA9-48F5-94C2-C445D223F3F8}"/>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sz="4000" dirty="0"/>
              <a:t>II/E: </a:t>
            </a:r>
            <a:r>
              <a:rPr lang="en-CA" altLang="en-US" sz="4000" dirty="0"/>
              <a:t>Tools &amp; Solutions: Targets 17-20</a:t>
            </a:r>
            <a:endParaRPr lang="en-US" sz="4000" dirty="0"/>
          </a:p>
        </p:txBody>
      </p:sp>
      <p:graphicFrame>
        <p:nvGraphicFramePr>
          <p:cNvPr id="6" name="Table 5">
            <a:extLst>
              <a:ext uri="{FF2B5EF4-FFF2-40B4-BE49-F238E27FC236}">
                <a16:creationId xmlns:a16="http://schemas.microsoft.com/office/drawing/2014/main" id="{8791A6C7-79EF-4B29-A067-10C808749C6B}"/>
              </a:ext>
            </a:extLst>
          </p:cNvPr>
          <p:cNvGraphicFramePr>
            <a:graphicFrameLocks noGrp="1"/>
          </p:cNvGraphicFramePr>
          <p:nvPr/>
        </p:nvGraphicFramePr>
        <p:xfrm>
          <a:off x="3398838" y="1774825"/>
          <a:ext cx="5410200" cy="4572000"/>
        </p:xfrm>
        <a:graphic>
          <a:graphicData uri="http://schemas.openxmlformats.org/drawingml/2006/table">
            <a:tbl>
              <a:tblPr firstRow="1" bandRow="1">
                <a:tableStyleId>{616DA210-FB5B-4158-B5E0-FEB733F419BA}</a:tableStyleId>
              </a:tblPr>
              <a:tblGrid>
                <a:gridCol w="5410200">
                  <a:extLst>
                    <a:ext uri="{9D8B030D-6E8A-4147-A177-3AD203B41FA5}">
                      <a16:colId xmlns:a16="http://schemas.microsoft.com/office/drawing/2014/main" val="1827862612"/>
                    </a:ext>
                  </a:extLst>
                </a:gridCol>
              </a:tblGrid>
              <a:tr h="2011678">
                <a:tc>
                  <a:txBody>
                    <a:bodyPr/>
                    <a:lstStyle/>
                    <a:p>
                      <a:r>
                        <a:rPr lang="en-US" sz="1800" b="1" dirty="0">
                          <a:solidFill>
                            <a:schemeClr val="bg1"/>
                          </a:solidFill>
                        </a:rPr>
                        <a:t>T17: </a:t>
                      </a:r>
                      <a:r>
                        <a:rPr lang="en-US" sz="1800" b="0" dirty="0">
                          <a:solidFill>
                            <a:schemeClr val="bg1"/>
                          </a:solidFill>
                        </a:rPr>
                        <a:t>By 2030, redirect, repurpose, reform or eliminate incentives harmful for biodiversity, including [X] reduction in the most harmful subsidies, ensuring that incentives, including public and private economic and regulatory incentives, are either positive or neutral for biodiversity</a:t>
                      </a:r>
                    </a:p>
                    <a:p>
                      <a:endParaRPr lang="en-US" sz="1800" b="0" dirty="0">
                        <a:solidFill>
                          <a:schemeClr val="bg1"/>
                        </a:solidFill>
                      </a:endParaRPr>
                    </a:p>
                  </a:txBody>
                  <a:tcPr marT="45712" marB="4571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A04111"/>
                    </a:solidFill>
                  </a:tcPr>
                </a:tc>
                <a:extLst>
                  <a:ext uri="{0D108BD9-81ED-4DB2-BD59-A6C34878D82A}">
                    <a16:rowId xmlns:a16="http://schemas.microsoft.com/office/drawing/2014/main" val="718117249"/>
                  </a:ext>
                </a:extLst>
              </a:tr>
              <a:tr h="2560322">
                <a:tc>
                  <a:txBody>
                    <a:bodyPr/>
                    <a:lstStyle/>
                    <a:p>
                      <a:r>
                        <a:rPr lang="en-US" sz="1800" b="1" dirty="0">
                          <a:solidFill>
                            <a:schemeClr val="bg1"/>
                          </a:solidFill>
                        </a:rPr>
                        <a:t>T18: </a:t>
                      </a:r>
                      <a:r>
                        <a:rPr lang="en-US" sz="1800" dirty="0">
                          <a:solidFill>
                            <a:schemeClr val="bg1"/>
                          </a:solidFill>
                        </a:rPr>
                        <a:t>By 2030, increase by [X%] financial resources from all international and domestic sources, through new, additional and effective financial resources commensurate with the ambition of the goals and targets of the Framework and implement the strategy for capacity-building and technology transfer and scientific cooperation to meet the needs for implementing the post2020 global biodiversity framework</a:t>
                      </a:r>
                    </a:p>
                  </a:txBody>
                  <a:tcPr marT="45712" marB="4571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04111"/>
                    </a:solidFill>
                  </a:tcPr>
                </a:tc>
                <a:extLst>
                  <a:ext uri="{0D108BD9-81ED-4DB2-BD59-A6C34878D82A}">
                    <a16:rowId xmlns:a16="http://schemas.microsoft.com/office/drawing/2014/main" val="928271383"/>
                  </a:ext>
                </a:extLst>
              </a:tr>
            </a:tbl>
          </a:graphicData>
        </a:graphic>
      </p:graphicFrame>
      <p:graphicFrame>
        <p:nvGraphicFramePr>
          <p:cNvPr id="4" name="Table 3">
            <a:extLst>
              <a:ext uri="{FF2B5EF4-FFF2-40B4-BE49-F238E27FC236}">
                <a16:creationId xmlns:a16="http://schemas.microsoft.com/office/drawing/2014/main" id="{519CA69A-6355-4BB0-A847-1977E6C049F7}"/>
              </a:ext>
            </a:extLst>
          </p:cNvPr>
          <p:cNvGraphicFramePr>
            <a:graphicFrameLocks noGrp="1"/>
          </p:cNvGraphicFramePr>
          <p:nvPr/>
        </p:nvGraphicFramePr>
        <p:xfrm>
          <a:off x="533400" y="1752600"/>
          <a:ext cx="2743200" cy="4310063"/>
        </p:xfrm>
        <a:graphic>
          <a:graphicData uri="http://schemas.openxmlformats.org/drawingml/2006/table">
            <a:tbl>
              <a:tblPr firstRow="1" bandRow="1">
                <a:tableStyleId>{D7AC3CCA-C797-4891-BE02-D94E43425B78}</a:tableStyleId>
              </a:tblPr>
              <a:tblGrid>
                <a:gridCol w="2743200">
                  <a:extLst>
                    <a:ext uri="{9D8B030D-6E8A-4147-A177-3AD203B41FA5}">
                      <a16:colId xmlns:a16="http://schemas.microsoft.com/office/drawing/2014/main" val="1208271712"/>
                    </a:ext>
                  </a:extLst>
                </a:gridCol>
              </a:tblGrid>
              <a:tr h="2033116">
                <a:tc>
                  <a:txBody>
                    <a:bodyPr/>
                    <a:lstStyle/>
                    <a:p>
                      <a:r>
                        <a:rPr lang="en-US" sz="1600" b="0" dirty="0">
                          <a:solidFill>
                            <a:schemeClr val="tx1">
                              <a:lumMod val="65000"/>
                              <a:lumOff val="35000"/>
                            </a:schemeClr>
                          </a:solidFill>
                          <a:latin typeface="+mn-lt"/>
                        </a:rPr>
                        <a:t>12 </a:t>
                      </a:r>
                      <a:r>
                        <a:rPr lang="en-US" sz="1600" b="0" dirty="0">
                          <a:solidFill>
                            <a:schemeClr val="tx1">
                              <a:lumMod val="65000"/>
                              <a:lumOff val="35000"/>
                            </a:schemeClr>
                          </a:solidFill>
                          <a:latin typeface="+mn-lt"/>
                          <a:ea typeface="Source Sans Pro" panose="020B0503030403020204" pitchFamily="34" charset="0"/>
                        </a:rPr>
                        <a:t>Reform incentives, eliminating the subsidies most harmful for biodiversity, ensuring, that incentives, including public and private economic and regulatory incentives, are either positive or neutral for biodiversity</a:t>
                      </a:r>
                    </a:p>
                  </a:txBody>
                  <a:tcPr marL="91416" marR="91416" marT="41235" marB="4123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45502489"/>
                  </a:ext>
                </a:extLst>
              </a:tr>
              <a:tr h="2276947">
                <a:tc>
                  <a:txBody>
                    <a:bodyPr/>
                    <a:lstStyle/>
                    <a:p>
                      <a:r>
                        <a:rPr lang="en-US" sz="1600" b="0" dirty="0">
                          <a:solidFill>
                            <a:schemeClr val="tx1">
                              <a:lumMod val="65000"/>
                              <a:lumOff val="35000"/>
                            </a:schemeClr>
                          </a:solidFill>
                          <a:latin typeface="+mn-lt"/>
                        </a:rPr>
                        <a:t>15 </a:t>
                      </a:r>
                      <a:r>
                        <a:rPr lang="en-US" sz="1600" b="0" dirty="0">
                          <a:solidFill>
                            <a:schemeClr val="tx1">
                              <a:lumMod val="65000"/>
                              <a:lumOff val="35000"/>
                            </a:schemeClr>
                          </a:solidFill>
                          <a:latin typeface="+mn-lt"/>
                          <a:ea typeface="Source Sans Pro" panose="020B0503030403020204" pitchFamily="34" charset="0"/>
                        </a:rPr>
                        <a:t>Resources, including capacity-building, for implementing the framework have increased from all sources so that resources have increased by [X%] and are commensurate with the ambition of the targets of the framework</a:t>
                      </a:r>
                    </a:p>
                  </a:txBody>
                  <a:tcPr marL="91416" marR="91416" marT="41235" marB="4123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47145105"/>
                  </a:ext>
                </a:extLst>
              </a:tr>
            </a:tbl>
          </a:graphicData>
        </a:graphic>
      </p:graphicFrame>
      <p:sp>
        <p:nvSpPr>
          <p:cNvPr id="8" name="TextBox 7">
            <a:extLst>
              <a:ext uri="{FF2B5EF4-FFF2-40B4-BE49-F238E27FC236}">
                <a16:creationId xmlns:a16="http://schemas.microsoft.com/office/drawing/2014/main" id="{D66A9B7A-AD50-4010-8732-9F25E69F55DF}"/>
              </a:ext>
            </a:extLst>
          </p:cNvPr>
          <p:cNvSpPr txBox="1"/>
          <p:nvPr/>
        </p:nvSpPr>
        <p:spPr>
          <a:xfrm>
            <a:off x="1038225" y="1385888"/>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40976" name="TextBox 8">
            <a:extLst>
              <a:ext uri="{FF2B5EF4-FFF2-40B4-BE49-F238E27FC236}">
                <a16:creationId xmlns:a16="http://schemas.microsoft.com/office/drawing/2014/main" id="{66188C6C-C80E-4667-887C-3D0206F64A1A}"/>
              </a:ext>
            </a:extLst>
          </p:cNvPr>
          <p:cNvSpPr txBox="1">
            <a:spLocks noChangeArrowheads="1"/>
          </p:cNvSpPr>
          <p:nvPr/>
        </p:nvSpPr>
        <p:spPr bwMode="auto">
          <a:xfrm>
            <a:off x="3276600" y="1371600"/>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3ACDB6F3-DB60-4D7E-A32F-03D577AEC77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0ADA9E8F-28B4-41CA-A27E-5A6DB0990C2C}" type="slidenum">
              <a:rPr lang="en-US" altLang="en-US" sz="2400">
                <a:latin typeface="Arial Narrow" panose="020B0606020202030204" pitchFamily="34" charset="0"/>
              </a:rPr>
              <a:pPr>
                <a:spcBef>
                  <a:spcPct val="0"/>
                </a:spcBef>
                <a:buFontTx/>
                <a:buNone/>
              </a:pPr>
              <a:t>32</a:t>
            </a:fld>
            <a:endParaRPr lang="en-US" altLang="en-US" sz="2400">
              <a:latin typeface="Arial Narrow" panose="020B0606020202030204" pitchFamily="34" charset="0"/>
            </a:endParaRPr>
          </a:p>
        </p:txBody>
      </p:sp>
      <p:sp>
        <p:nvSpPr>
          <p:cNvPr id="5" name="Title 1">
            <a:extLst>
              <a:ext uri="{FF2B5EF4-FFF2-40B4-BE49-F238E27FC236}">
                <a16:creationId xmlns:a16="http://schemas.microsoft.com/office/drawing/2014/main" id="{1EB82509-CE12-40AF-8CFA-CBBAF91E1161}"/>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sz="4000" dirty="0"/>
              <a:t>II/E: </a:t>
            </a:r>
            <a:r>
              <a:rPr lang="en-CA" altLang="en-US" sz="4000" dirty="0"/>
              <a:t>Tools &amp; Solutions: Targets 17-20</a:t>
            </a:r>
            <a:endParaRPr lang="en-US" sz="4000" dirty="0"/>
          </a:p>
        </p:txBody>
      </p:sp>
      <p:sp>
        <p:nvSpPr>
          <p:cNvPr id="8" name="TextBox 7">
            <a:extLst>
              <a:ext uri="{FF2B5EF4-FFF2-40B4-BE49-F238E27FC236}">
                <a16:creationId xmlns:a16="http://schemas.microsoft.com/office/drawing/2014/main" id="{6C1F84CE-590C-4C29-9F75-27D075B825D5}"/>
              </a:ext>
            </a:extLst>
          </p:cNvPr>
          <p:cNvSpPr txBox="1"/>
          <p:nvPr/>
        </p:nvSpPr>
        <p:spPr>
          <a:xfrm>
            <a:off x="1038225" y="1385888"/>
            <a:ext cx="1039813" cy="307975"/>
          </a:xfrm>
          <a:prstGeom prst="rect">
            <a:avLst/>
          </a:prstGeom>
          <a:noFill/>
        </p:spPr>
        <p:txBody>
          <a:bodyPr wrap="none">
            <a:spAutoFit/>
          </a:bodyPr>
          <a:lstStyle/>
          <a:p>
            <a:pPr>
              <a:defRPr/>
            </a:pPr>
            <a:r>
              <a:rPr lang="en-US" sz="1400" dirty="0">
                <a:solidFill>
                  <a:schemeClr val="tx1">
                    <a:lumMod val="65000"/>
                    <a:lumOff val="35000"/>
                  </a:schemeClr>
                </a:solidFill>
              </a:rPr>
              <a:t>Zero Draft </a:t>
            </a:r>
            <a:endParaRPr lang="en-CA" sz="1400" dirty="0">
              <a:solidFill>
                <a:schemeClr val="tx1">
                  <a:lumMod val="65000"/>
                  <a:lumOff val="35000"/>
                </a:schemeClr>
              </a:solidFill>
            </a:endParaRPr>
          </a:p>
        </p:txBody>
      </p:sp>
      <p:sp>
        <p:nvSpPr>
          <p:cNvPr id="41989" name="TextBox 8">
            <a:extLst>
              <a:ext uri="{FF2B5EF4-FFF2-40B4-BE49-F238E27FC236}">
                <a16:creationId xmlns:a16="http://schemas.microsoft.com/office/drawing/2014/main" id="{68314393-D898-4077-B431-443C0A6AE409}"/>
              </a:ext>
            </a:extLst>
          </p:cNvPr>
          <p:cNvSpPr txBox="1">
            <a:spLocks noChangeArrowheads="1"/>
          </p:cNvSpPr>
          <p:nvPr/>
        </p:nvSpPr>
        <p:spPr bwMode="auto">
          <a:xfrm>
            <a:off x="3581400" y="1385888"/>
            <a:ext cx="1765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400">
                <a:latin typeface="Arial" panose="020B0604020202020204" pitchFamily="34" charset="0"/>
              </a:rPr>
              <a:t>Updated Zero Draft </a:t>
            </a:r>
            <a:endParaRPr lang="en-CA" altLang="en-US" sz="1400">
              <a:latin typeface="Arial" panose="020B0604020202020204" pitchFamily="34" charset="0"/>
            </a:endParaRPr>
          </a:p>
        </p:txBody>
      </p:sp>
      <p:graphicFrame>
        <p:nvGraphicFramePr>
          <p:cNvPr id="9" name="Table 8">
            <a:extLst>
              <a:ext uri="{FF2B5EF4-FFF2-40B4-BE49-F238E27FC236}">
                <a16:creationId xmlns:a16="http://schemas.microsoft.com/office/drawing/2014/main" id="{64B859A3-85C6-45B5-9D8B-5D04C28654E3}"/>
              </a:ext>
            </a:extLst>
          </p:cNvPr>
          <p:cNvGraphicFramePr>
            <a:graphicFrameLocks noGrp="1"/>
          </p:cNvGraphicFramePr>
          <p:nvPr/>
        </p:nvGraphicFramePr>
        <p:xfrm>
          <a:off x="3246438" y="2143125"/>
          <a:ext cx="5440362" cy="3200400"/>
        </p:xfrm>
        <a:graphic>
          <a:graphicData uri="http://schemas.openxmlformats.org/drawingml/2006/table">
            <a:tbl>
              <a:tblPr firstRow="1" bandRow="1">
                <a:tableStyleId>{616DA210-FB5B-4158-B5E0-FEB733F419BA}</a:tableStyleId>
              </a:tblPr>
              <a:tblGrid>
                <a:gridCol w="5440362">
                  <a:extLst>
                    <a:ext uri="{9D8B030D-6E8A-4147-A177-3AD203B41FA5}">
                      <a16:colId xmlns:a16="http://schemas.microsoft.com/office/drawing/2014/main" val="1827862612"/>
                    </a:ext>
                  </a:extLst>
                </a:gridCol>
              </a:tblGrid>
              <a:tr h="1463029">
                <a:tc>
                  <a:txBody>
                    <a:bodyPr/>
                    <a:lstStyle/>
                    <a:p>
                      <a:r>
                        <a:rPr lang="en-US" sz="1800" b="0" dirty="0">
                          <a:solidFill>
                            <a:schemeClr val="bg1"/>
                          </a:solidFill>
                        </a:rPr>
                        <a:t>T19: By 2030, ensure that quality information, including traditional knowledge, is available to decision makers and public for the effective management of biodiversity through promoting awareness, education and research</a:t>
                      </a:r>
                    </a:p>
                    <a:p>
                      <a:endParaRPr lang="en-US" sz="1800" b="0" dirty="0">
                        <a:solidFill>
                          <a:schemeClr val="bg1"/>
                        </a:solidFill>
                      </a:endParaRPr>
                    </a:p>
                  </a:txBody>
                  <a:tcPr marL="91436" marR="91436" marT="45658" marB="4565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04111"/>
                    </a:solidFill>
                  </a:tcPr>
                </a:tc>
                <a:extLst>
                  <a:ext uri="{0D108BD9-81ED-4DB2-BD59-A6C34878D82A}">
                    <a16:rowId xmlns:a16="http://schemas.microsoft.com/office/drawing/2014/main" val="2368612385"/>
                  </a:ext>
                </a:extLst>
              </a:tr>
              <a:tr h="1737371">
                <a:tc>
                  <a:txBody>
                    <a:bodyPr/>
                    <a:lstStyle/>
                    <a:p>
                      <a:r>
                        <a:rPr lang="en-US" sz="1800" b="1" dirty="0">
                          <a:solidFill>
                            <a:schemeClr val="bg1"/>
                          </a:solidFill>
                        </a:rPr>
                        <a:t>T20: </a:t>
                      </a:r>
                      <a:r>
                        <a:rPr lang="en-US" sz="1800" dirty="0">
                          <a:solidFill>
                            <a:schemeClr val="bg1"/>
                          </a:solidFill>
                        </a:rPr>
                        <a:t>By 2030, ensure equitable participation in decision-making related to biodiversity and ensure rights over relevant resources of indigenous peoples and local communities, women and girls as well as youth, in accordance with national circumstances</a:t>
                      </a:r>
                    </a:p>
                    <a:p>
                      <a:endParaRPr lang="en-US" sz="1800" dirty="0">
                        <a:solidFill>
                          <a:schemeClr val="bg1"/>
                        </a:solidFill>
                      </a:endParaRPr>
                    </a:p>
                  </a:txBody>
                  <a:tcPr marL="91436" marR="91436" marT="45658" marB="4565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04111"/>
                    </a:solidFill>
                  </a:tcPr>
                </a:tc>
                <a:extLst>
                  <a:ext uri="{0D108BD9-81ED-4DB2-BD59-A6C34878D82A}">
                    <a16:rowId xmlns:a16="http://schemas.microsoft.com/office/drawing/2014/main" val="3047800522"/>
                  </a:ext>
                </a:extLst>
              </a:tr>
            </a:tbl>
          </a:graphicData>
        </a:graphic>
      </p:graphicFrame>
      <p:graphicFrame>
        <p:nvGraphicFramePr>
          <p:cNvPr id="10" name="Table 9">
            <a:extLst>
              <a:ext uri="{FF2B5EF4-FFF2-40B4-BE49-F238E27FC236}">
                <a16:creationId xmlns:a16="http://schemas.microsoft.com/office/drawing/2014/main" id="{0E520403-5C4A-41B7-89E4-4CBF06B030D1}"/>
              </a:ext>
            </a:extLst>
          </p:cNvPr>
          <p:cNvGraphicFramePr>
            <a:graphicFrameLocks noGrp="1"/>
          </p:cNvGraphicFramePr>
          <p:nvPr/>
        </p:nvGraphicFramePr>
        <p:xfrm>
          <a:off x="381000" y="1905000"/>
          <a:ext cx="2743200" cy="4054475"/>
        </p:xfrm>
        <a:graphic>
          <a:graphicData uri="http://schemas.openxmlformats.org/drawingml/2006/table">
            <a:tbl>
              <a:tblPr firstRow="1" bandRow="1">
                <a:tableStyleId>{D7AC3CCA-C797-4891-BE02-D94E43425B78}</a:tableStyleId>
              </a:tblPr>
              <a:tblGrid>
                <a:gridCol w="2743200">
                  <a:extLst>
                    <a:ext uri="{9D8B030D-6E8A-4147-A177-3AD203B41FA5}">
                      <a16:colId xmlns:a16="http://schemas.microsoft.com/office/drawing/2014/main" val="34772820"/>
                    </a:ext>
                  </a:extLst>
                </a:gridCol>
              </a:tblGrid>
              <a:tr h="2673840">
                <a:tc>
                  <a:txBody>
                    <a:bodyPr/>
                    <a:lstStyle/>
                    <a:p>
                      <a:r>
                        <a:rPr lang="en-US" sz="1600" b="0" dirty="0">
                          <a:solidFill>
                            <a:schemeClr val="tx1"/>
                          </a:solidFill>
                          <a:latin typeface="+mn-lt"/>
                        </a:rPr>
                        <a:t>19 </a:t>
                      </a:r>
                      <a:r>
                        <a:rPr lang="en-US" sz="1600" b="0" dirty="0">
                          <a:solidFill>
                            <a:schemeClr val="tx1"/>
                          </a:solidFill>
                          <a:latin typeface="+mn-lt"/>
                          <a:ea typeface="Source Sans Pro" panose="020B0503030403020204" pitchFamily="34" charset="0"/>
                        </a:rPr>
                        <a:t>Promote the full and effective participation of indigenous peoples and local communities, and of women and girls as well as youth, in decision-making related to the conservation and sustainable use of biodiversity, ensuring equitable participation and rights over relevant resources </a:t>
                      </a:r>
                    </a:p>
                  </a:txBody>
                  <a:tcPr marL="91416" marR="91416" marT="41220" marB="412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08929922"/>
                  </a:ext>
                </a:extLst>
              </a:tr>
              <a:tr h="1380635">
                <a:tc>
                  <a:txBody>
                    <a:bodyPr/>
                    <a:lstStyle/>
                    <a:p>
                      <a:r>
                        <a:rPr lang="en-US" sz="1600" b="0" dirty="0">
                          <a:solidFill>
                            <a:schemeClr val="tx1"/>
                          </a:solidFill>
                          <a:latin typeface="+mn-lt"/>
                        </a:rPr>
                        <a:t>20 </a:t>
                      </a:r>
                      <a:r>
                        <a:rPr lang="en-US" sz="1600" b="0" dirty="0">
                          <a:solidFill>
                            <a:schemeClr val="tx1"/>
                          </a:solidFill>
                          <a:latin typeface="+mn-lt"/>
                          <a:ea typeface="Source Sans Pro" panose="020B0503030403020204" pitchFamily="34" charset="0"/>
                        </a:rPr>
                        <a:t>Foster diverse visions of good quality of life and unleash values of responsibility, to effect new social norms for sustainability</a:t>
                      </a:r>
                      <a:endParaRPr lang="en-CA" sz="1600" b="0" dirty="0">
                        <a:solidFill>
                          <a:schemeClr val="tx1"/>
                        </a:solidFill>
                        <a:latin typeface="+mn-lt"/>
                        <a:ea typeface="Source Sans Pro" panose="020B0503030403020204" pitchFamily="34" charset="0"/>
                      </a:endParaRPr>
                    </a:p>
                  </a:txBody>
                  <a:tcPr marL="91416" marR="91416" marT="41220" marB="412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98415375"/>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832B6-95BC-45F6-9A8E-EFB61D598A76}"/>
              </a:ext>
            </a:extLst>
          </p:cNvPr>
          <p:cNvSpPr>
            <a:spLocks noGrp="1"/>
          </p:cNvSpPr>
          <p:nvPr>
            <p:ph type="title"/>
          </p:nvPr>
        </p:nvSpPr>
        <p:spPr/>
        <p:txBody>
          <a:bodyPr/>
          <a:lstStyle/>
          <a:p>
            <a:pPr>
              <a:defRPr/>
            </a:pPr>
            <a:r>
              <a:rPr lang="en-US" sz="2400" dirty="0">
                <a:solidFill>
                  <a:schemeClr val="accent3">
                    <a:lumMod val="40000"/>
                    <a:lumOff val="60000"/>
                  </a:schemeClr>
                </a:solidFill>
              </a:rPr>
              <a:t>2 Updated Zero Draft </a:t>
            </a:r>
            <a:br>
              <a:rPr lang="en-US" dirty="0">
                <a:solidFill>
                  <a:schemeClr val="accent3">
                    <a:lumMod val="40000"/>
                    <a:lumOff val="60000"/>
                  </a:schemeClr>
                </a:solidFill>
              </a:rPr>
            </a:br>
            <a:r>
              <a:rPr lang="en-US" altLang="en-US" dirty="0"/>
              <a:t>II/I: Outreach, Awareness and Uptake</a:t>
            </a:r>
            <a:endParaRPr lang="en-CA" dirty="0"/>
          </a:p>
        </p:txBody>
      </p:sp>
      <p:sp>
        <p:nvSpPr>
          <p:cNvPr id="3" name="Content Placeholder 2">
            <a:extLst>
              <a:ext uri="{FF2B5EF4-FFF2-40B4-BE49-F238E27FC236}">
                <a16:creationId xmlns:a16="http://schemas.microsoft.com/office/drawing/2014/main" id="{E82F31C1-712C-49F3-AB0F-75967105ED50}"/>
              </a:ext>
            </a:extLst>
          </p:cNvPr>
          <p:cNvSpPr>
            <a:spLocks noGrp="1"/>
          </p:cNvSpPr>
          <p:nvPr>
            <p:ph idx="1"/>
          </p:nvPr>
        </p:nvSpPr>
        <p:spPr>
          <a:xfrm>
            <a:off x="457200" y="1447800"/>
            <a:ext cx="8610600" cy="5334000"/>
          </a:xfrm>
        </p:spPr>
        <p:txBody>
          <a:bodyPr>
            <a:normAutofit fontScale="92500" lnSpcReduction="10000"/>
          </a:bodyPr>
          <a:lstStyle/>
          <a:p>
            <a:pPr lvl="1">
              <a:buFont typeface="Arial" panose="020B0604020202020204" pitchFamily="34" charset="0"/>
              <a:buChar char="•"/>
              <a:defRPr/>
            </a:pPr>
            <a:r>
              <a:rPr lang="en-GB" dirty="0"/>
              <a:t>Increasing understanding, awareness and appreciation of the values of biodiversity including the associated knowledge, values and approaches used by IPLCs</a:t>
            </a:r>
          </a:p>
          <a:p>
            <a:pPr lvl="1">
              <a:buFont typeface="Arial" panose="020B0604020202020204" pitchFamily="34" charset="0"/>
              <a:buChar char="•"/>
              <a:defRPr/>
            </a:pPr>
            <a:endParaRPr lang="en-US" dirty="0"/>
          </a:p>
          <a:p>
            <a:pPr lvl="1">
              <a:buFont typeface="Arial" panose="020B0604020202020204" pitchFamily="34" charset="0"/>
              <a:buChar char="•"/>
              <a:defRPr/>
            </a:pPr>
            <a:r>
              <a:rPr lang="en-GB" dirty="0"/>
              <a:t>Raising awareness of all actors of the existence of the goals and targets of the post-2020 global biodiversity framework and progress made towards their achievement;</a:t>
            </a:r>
          </a:p>
          <a:p>
            <a:pPr lvl="1">
              <a:buFont typeface="Arial" panose="020B0604020202020204" pitchFamily="34" charset="0"/>
              <a:buChar char="•"/>
              <a:defRPr/>
            </a:pPr>
            <a:endParaRPr lang="en-GB" dirty="0"/>
          </a:p>
          <a:p>
            <a:pPr lvl="1">
              <a:buFont typeface="Arial" panose="020B0604020202020204" pitchFamily="34" charset="0"/>
              <a:buChar char="•"/>
              <a:defRPr/>
            </a:pPr>
            <a:r>
              <a:rPr lang="en-GB" dirty="0"/>
              <a:t>Promoting or developing platforms and partnerships, including with media and civil society to share information on successes, lessons learned and experiences in acting for biodiversity</a:t>
            </a:r>
            <a:endParaRPr lang="en-CA" dirty="0"/>
          </a:p>
        </p:txBody>
      </p:sp>
      <p:sp>
        <p:nvSpPr>
          <p:cNvPr id="43012" name="Slide Number Placeholder 3">
            <a:extLst>
              <a:ext uri="{FF2B5EF4-FFF2-40B4-BE49-F238E27FC236}">
                <a16:creationId xmlns:a16="http://schemas.microsoft.com/office/drawing/2014/main" id="{DA642F75-DC65-4F99-840C-C1A45C15B97D}"/>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C97C92A4-4DC5-44A2-8E67-DBE380674C0B}" type="slidenum">
              <a:rPr lang="en-US" altLang="en-US" sz="2400">
                <a:latin typeface="Arial Narrow" panose="020B0606020202030204" pitchFamily="34" charset="0"/>
              </a:rPr>
              <a:pPr>
                <a:spcBef>
                  <a:spcPct val="0"/>
                </a:spcBef>
                <a:buFontTx/>
                <a:buNone/>
              </a:pPr>
              <a:t>33</a:t>
            </a:fld>
            <a:endParaRPr lang="en-US" altLang="en-US" sz="2400">
              <a:latin typeface="Arial Narrow" panose="020B0606020202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53088DB4-85BA-45F9-B3FF-5BEE19BF1766}"/>
              </a:ext>
            </a:extLst>
          </p:cNvPr>
          <p:cNvSpPr/>
          <p:nvPr/>
        </p:nvSpPr>
        <p:spPr>
          <a:xfrm>
            <a:off x="1509713" y="1460500"/>
            <a:ext cx="1571625" cy="292100"/>
          </a:xfrm>
          <a:prstGeom prst="roundRect">
            <a:avLst>
              <a:gd name="adj" fmla="val 3577"/>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r>
              <a:rPr lang="en-US" altLang="en-US" sz="1200" b="1" dirty="0">
                <a:latin typeface="Calibri" panose="020F0502020204030204" pitchFamily="34" charset="0"/>
              </a:rPr>
              <a:t>Tools &amp; Solutions</a:t>
            </a:r>
            <a:endParaRPr lang="en-US" altLang="en-US" sz="1200" dirty="0">
              <a:latin typeface="Calibri" panose="020F0502020204030204" pitchFamily="34" charset="0"/>
            </a:endParaRPr>
          </a:p>
        </p:txBody>
      </p:sp>
      <p:pic>
        <p:nvPicPr>
          <p:cNvPr id="44035" name="Picture 21">
            <a:extLst>
              <a:ext uri="{FF2B5EF4-FFF2-40B4-BE49-F238E27FC236}">
                <a16:creationId xmlns:a16="http://schemas.microsoft.com/office/drawing/2014/main" id="{2D511D97-1623-4E65-8336-416B448C279F}"/>
              </a:ext>
            </a:extLst>
          </p:cNvPr>
          <p:cNvPicPr>
            <a:picLocks noChangeAspect="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3597275" y="3295650"/>
            <a:ext cx="3524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6D59BEE1-2292-4E3D-9630-3389A03D65E9}"/>
              </a:ext>
            </a:extLst>
          </p:cNvPr>
          <p:cNvSpPr txBox="1"/>
          <p:nvPr/>
        </p:nvSpPr>
        <p:spPr>
          <a:xfrm>
            <a:off x="1281113" y="3925888"/>
            <a:ext cx="1995487" cy="260350"/>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spAutoFit/>
          </a:bodyPr>
          <a:lstStyle/>
          <a:p>
            <a:pPr>
              <a:defRPr/>
            </a:pPr>
            <a:r>
              <a:rPr lang="en-CA" sz="1050" dirty="0">
                <a:solidFill>
                  <a:schemeClr val="bg1"/>
                </a:solidFill>
                <a:ea typeface="Source Sans Pro" panose="020B0503030403020204" pitchFamily="34" charset="0"/>
              </a:rPr>
              <a:t>17. Incentives &amp; Subsidies</a:t>
            </a:r>
          </a:p>
        </p:txBody>
      </p:sp>
      <p:sp>
        <p:nvSpPr>
          <p:cNvPr id="26633" name="Rectangle 40">
            <a:extLst>
              <a:ext uri="{FF2B5EF4-FFF2-40B4-BE49-F238E27FC236}">
                <a16:creationId xmlns:a16="http://schemas.microsoft.com/office/drawing/2014/main" id="{29D55CB7-B9E2-48B1-BAFF-3FE07CA2ED6F}"/>
              </a:ext>
            </a:extLst>
          </p:cNvPr>
          <p:cNvSpPr>
            <a:spLocks noChangeArrowheads="1"/>
          </p:cNvSpPr>
          <p:nvPr/>
        </p:nvSpPr>
        <p:spPr bwMode="auto">
          <a:xfrm>
            <a:off x="3854450" y="1463675"/>
            <a:ext cx="1531938" cy="277813"/>
          </a:xfrm>
          <a:prstGeom prst="rect">
            <a:avLst/>
          </a:prstGeom>
          <a:noFill/>
          <a:ln w="19050">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defRPr/>
            </a:pPr>
            <a:r>
              <a:rPr lang="en-US" altLang="en-US" sz="1200" b="1" dirty="0">
                <a:latin typeface="+mn-lt"/>
              </a:rPr>
              <a:t>Reducing Threats</a:t>
            </a:r>
          </a:p>
        </p:txBody>
      </p:sp>
      <p:sp>
        <p:nvSpPr>
          <p:cNvPr id="42" name="TextBox 41">
            <a:extLst>
              <a:ext uri="{FF2B5EF4-FFF2-40B4-BE49-F238E27FC236}">
                <a16:creationId xmlns:a16="http://schemas.microsoft.com/office/drawing/2014/main" id="{C5F88A36-8CBB-4EA2-AD97-A8A08A6BBE55}"/>
              </a:ext>
            </a:extLst>
          </p:cNvPr>
          <p:cNvSpPr txBox="1"/>
          <p:nvPr/>
        </p:nvSpPr>
        <p:spPr>
          <a:xfrm>
            <a:off x="3597275" y="2074863"/>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2. </a:t>
            </a:r>
            <a:r>
              <a:rPr lang="en-US" sz="1050" dirty="0">
                <a:solidFill>
                  <a:schemeClr val="bg1"/>
                </a:solidFill>
                <a:ea typeface="Source Sans Pro" panose="020B0503030403020204" pitchFamily="34" charset="0"/>
              </a:rPr>
              <a:t>Land/Sea </a:t>
            </a:r>
            <a:r>
              <a:rPr lang="en-CA" sz="1050" dirty="0">
                <a:solidFill>
                  <a:schemeClr val="bg1"/>
                </a:solidFill>
                <a:ea typeface="Source Sans Pro" panose="020B0503030403020204" pitchFamily="34" charset="0"/>
              </a:rPr>
              <a:t>Protect, Conserve</a:t>
            </a:r>
          </a:p>
        </p:txBody>
      </p:sp>
      <p:sp>
        <p:nvSpPr>
          <p:cNvPr id="43" name="TextBox 42">
            <a:extLst>
              <a:ext uri="{FF2B5EF4-FFF2-40B4-BE49-F238E27FC236}">
                <a16:creationId xmlns:a16="http://schemas.microsoft.com/office/drawing/2014/main" id="{B169E593-468B-46BB-8EEC-7D4131077F47}"/>
              </a:ext>
            </a:extLst>
          </p:cNvPr>
          <p:cNvSpPr txBox="1"/>
          <p:nvPr/>
        </p:nvSpPr>
        <p:spPr>
          <a:xfrm>
            <a:off x="3589338" y="2373313"/>
            <a:ext cx="2143125"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3. Species Recovery, Conservation</a:t>
            </a:r>
          </a:p>
        </p:txBody>
      </p:sp>
      <p:sp>
        <p:nvSpPr>
          <p:cNvPr id="44" name="TextBox 43">
            <a:extLst>
              <a:ext uri="{FF2B5EF4-FFF2-40B4-BE49-F238E27FC236}">
                <a16:creationId xmlns:a16="http://schemas.microsoft.com/office/drawing/2014/main" id="{3A862CE8-58D4-421B-AC24-2F434CD28235}"/>
              </a:ext>
            </a:extLst>
          </p:cNvPr>
          <p:cNvSpPr txBox="1"/>
          <p:nvPr/>
        </p:nvSpPr>
        <p:spPr>
          <a:xfrm>
            <a:off x="3602038" y="2957513"/>
            <a:ext cx="2136775"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5. Invasive Alien Species</a:t>
            </a:r>
          </a:p>
        </p:txBody>
      </p:sp>
      <p:sp>
        <p:nvSpPr>
          <p:cNvPr id="45" name="TextBox 44">
            <a:extLst>
              <a:ext uri="{FF2B5EF4-FFF2-40B4-BE49-F238E27FC236}">
                <a16:creationId xmlns:a16="http://schemas.microsoft.com/office/drawing/2014/main" id="{D96CE7FE-5135-4669-9885-F731F08C2FBE}"/>
              </a:ext>
            </a:extLst>
          </p:cNvPr>
          <p:cNvSpPr txBox="1"/>
          <p:nvPr/>
        </p:nvSpPr>
        <p:spPr>
          <a:xfrm>
            <a:off x="3586163" y="2663825"/>
            <a:ext cx="2141537"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4. Sustainable Harvest, Trade, Use</a:t>
            </a:r>
          </a:p>
        </p:txBody>
      </p:sp>
      <p:sp>
        <p:nvSpPr>
          <p:cNvPr id="46" name="TextBox 45">
            <a:extLst>
              <a:ext uri="{FF2B5EF4-FFF2-40B4-BE49-F238E27FC236}">
                <a16:creationId xmlns:a16="http://schemas.microsoft.com/office/drawing/2014/main" id="{91B2C391-B873-4A83-963E-3FE0254029B8}"/>
              </a:ext>
            </a:extLst>
          </p:cNvPr>
          <p:cNvSpPr txBox="1"/>
          <p:nvPr/>
        </p:nvSpPr>
        <p:spPr>
          <a:xfrm>
            <a:off x="3597275" y="3538538"/>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defPPr>
              <a:defRPr lang="en-US"/>
            </a:defPPr>
            <a:lvl1pPr>
              <a:defRPr sz="1050">
                <a:solidFill>
                  <a:schemeClr val="bg1"/>
                </a:solidFill>
                <a:ea typeface="Source Sans Pro" panose="020B0503030403020204" pitchFamily="34" charset="0"/>
              </a:defRPr>
            </a:lvl1pPr>
          </a:lstStyle>
          <a:p>
            <a:pPr>
              <a:defRPr/>
            </a:pPr>
            <a:r>
              <a:rPr lang="en-CA" dirty="0"/>
              <a:t>7. Climate Change</a:t>
            </a:r>
          </a:p>
        </p:txBody>
      </p:sp>
      <p:sp>
        <p:nvSpPr>
          <p:cNvPr id="26639" name="Rectangle 46">
            <a:extLst>
              <a:ext uri="{FF2B5EF4-FFF2-40B4-BE49-F238E27FC236}">
                <a16:creationId xmlns:a16="http://schemas.microsoft.com/office/drawing/2014/main" id="{4F660530-0243-462C-8061-CCCC8A138030}"/>
              </a:ext>
            </a:extLst>
          </p:cNvPr>
          <p:cNvSpPr>
            <a:spLocks noChangeArrowheads="1"/>
          </p:cNvSpPr>
          <p:nvPr/>
        </p:nvSpPr>
        <p:spPr bwMode="auto">
          <a:xfrm>
            <a:off x="3729038" y="3897313"/>
            <a:ext cx="1752600" cy="276225"/>
          </a:xfrm>
          <a:prstGeom prst="rect">
            <a:avLst/>
          </a:prstGeom>
          <a:noFill/>
          <a:ln w="19050">
            <a:no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defRPr/>
            </a:pPr>
            <a:r>
              <a:rPr lang="en-US" altLang="en-US" sz="1200" b="1" dirty="0">
                <a:latin typeface="+mn-lt"/>
              </a:rPr>
              <a:t>Meeting Peoples Needs</a:t>
            </a:r>
          </a:p>
        </p:txBody>
      </p:sp>
      <p:sp>
        <p:nvSpPr>
          <p:cNvPr id="48" name="TextBox 47">
            <a:extLst>
              <a:ext uri="{FF2B5EF4-FFF2-40B4-BE49-F238E27FC236}">
                <a16:creationId xmlns:a16="http://schemas.microsoft.com/office/drawing/2014/main" id="{CD700170-D0B4-4D9C-9D68-E68EDFE5D351}"/>
              </a:ext>
            </a:extLst>
          </p:cNvPr>
          <p:cNvSpPr txBox="1"/>
          <p:nvPr/>
        </p:nvSpPr>
        <p:spPr>
          <a:xfrm>
            <a:off x="3605213" y="4224338"/>
            <a:ext cx="2114550"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CA" altLang="en-US" sz="1000">
                <a:solidFill>
                  <a:schemeClr val="bg1"/>
                </a:solidFill>
                <a:latin typeface="Calibri" panose="020F0502020204030204" pitchFamily="34" charset="0"/>
              </a:rPr>
              <a:t>8. Use of Species (Fishery…)</a:t>
            </a:r>
          </a:p>
        </p:txBody>
      </p:sp>
      <p:sp>
        <p:nvSpPr>
          <p:cNvPr id="78" name="TextBox 77">
            <a:extLst>
              <a:ext uri="{FF2B5EF4-FFF2-40B4-BE49-F238E27FC236}">
                <a16:creationId xmlns:a16="http://schemas.microsoft.com/office/drawing/2014/main" id="{AB7BF3BC-590B-4D69-AA70-B88538F6A75F}"/>
              </a:ext>
            </a:extLst>
          </p:cNvPr>
          <p:cNvSpPr txBox="1"/>
          <p:nvPr/>
        </p:nvSpPr>
        <p:spPr>
          <a:xfrm>
            <a:off x="3605213" y="4537075"/>
            <a:ext cx="2114550"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9. Use of Spaces (Agriculture…)</a:t>
            </a:r>
            <a:endParaRPr lang="en-CA" altLang="en-US" sz="100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8C83099C-39D3-45F8-BBE3-D673DFB84DEB}"/>
              </a:ext>
            </a:extLst>
          </p:cNvPr>
          <p:cNvSpPr txBox="1"/>
          <p:nvPr/>
        </p:nvSpPr>
        <p:spPr>
          <a:xfrm>
            <a:off x="3602038" y="5441950"/>
            <a:ext cx="2117725" cy="254000"/>
          </a:xfrm>
          <a:prstGeom prst="rect">
            <a:avLst/>
          </a:prstGeom>
          <a:solidFill>
            <a:srgbClr val="FFFF00"/>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tx1"/>
                </a:solidFill>
                <a:ea typeface="Source Sans Pro" panose="020B0503030403020204" pitchFamily="34" charset="0"/>
              </a:rPr>
              <a:t>12. Benefits Sharing</a:t>
            </a:r>
          </a:p>
        </p:txBody>
      </p:sp>
      <p:sp>
        <p:nvSpPr>
          <p:cNvPr id="91" name="TextBox 90">
            <a:extLst>
              <a:ext uri="{FF2B5EF4-FFF2-40B4-BE49-F238E27FC236}">
                <a16:creationId xmlns:a16="http://schemas.microsoft.com/office/drawing/2014/main" id="{F5D00724-EA72-4DB1-977C-A67CA1E74B8C}"/>
              </a:ext>
            </a:extLst>
          </p:cNvPr>
          <p:cNvSpPr txBox="1"/>
          <p:nvPr/>
        </p:nvSpPr>
        <p:spPr>
          <a:xfrm>
            <a:off x="1279525" y="2814638"/>
            <a:ext cx="1992313" cy="403225"/>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ea typeface="Source Sans Pro" panose="020B0503030403020204" pitchFamily="34" charset="0"/>
              </a:rPr>
              <a:t>14. Mainstream in Production and Supply Chains</a:t>
            </a:r>
          </a:p>
        </p:txBody>
      </p:sp>
      <p:sp>
        <p:nvSpPr>
          <p:cNvPr id="92" name="TextBox 91">
            <a:extLst>
              <a:ext uri="{FF2B5EF4-FFF2-40B4-BE49-F238E27FC236}">
                <a16:creationId xmlns:a16="http://schemas.microsoft.com/office/drawing/2014/main" id="{103A04F0-C2DA-40D8-8A55-EA794E6DCF59}"/>
              </a:ext>
            </a:extLst>
          </p:cNvPr>
          <p:cNvSpPr txBox="1"/>
          <p:nvPr/>
        </p:nvSpPr>
        <p:spPr>
          <a:xfrm>
            <a:off x="1284288" y="4208463"/>
            <a:ext cx="1992312" cy="387350"/>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dirty="0">
                <a:solidFill>
                  <a:schemeClr val="bg1"/>
                </a:solidFill>
                <a:latin typeface="Calibri" panose="020F0502020204030204" pitchFamily="34" charset="0"/>
              </a:rPr>
              <a:t>18. </a:t>
            </a:r>
            <a:r>
              <a:rPr lang="en-US" altLang="en-US" sz="1000" dirty="0">
                <a:solidFill>
                  <a:schemeClr val="bg1"/>
                </a:solidFill>
                <a:latin typeface="Calibri" panose="020F0502020204030204" pitchFamily="34" charset="0"/>
              </a:rPr>
              <a:t>Resource Mobilization and Capacity Building</a:t>
            </a:r>
          </a:p>
        </p:txBody>
      </p:sp>
      <p:sp>
        <p:nvSpPr>
          <p:cNvPr id="87" name="TextBox 86">
            <a:extLst>
              <a:ext uri="{FF2B5EF4-FFF2-40B4-BE49-F238E27FC236}">
                <a16:creationId xmlns:a16="http://schemas.microsoft.com/office/drawing/2014/main" id="{9789B35B-5408-4D16-B1ED-6F84D42BA101}"/>
              </a:ext>
            </a:extLst>
          </p:cNvPr>
          <p:cNvSpPr txBox="1"/>
          <p:nvPr/>
        </p:nvSpPr>
        <p:spPr>
          <a:xfrm>
            <a:off x="3597275" y="1784350"/>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1. Land/Sea Plan, Retain, Restore</a:t>
            </a:r>
          </a:p>
        </p:txBody>
      </p:sp>
      <p:sp>
        <p:nvSpPr>
          <p:cNvPr id="88" name="TextBox 87">
            <a:extLst>
              <a:ext uri="{FF2B5EF4-FFF2-40B4-BE49-F238E27FC236}">
                <a16:creationId xmlns:a16="http://schemas.microsoft.com/office/drawing/2014/main" id="{6BCAE32D-307E-4118-B21B-082C1EEC6DF2}"/>
              </a:ext>
            </a:extLst>
          </p:cNvPr>
          <p:cNvSpPr txBox="1"/>
          <p:nvPr/>
        </p:nvSpPr>
        <p:spPr>
          <a:xfrm>
            <a:off x="3597275" y="4827588"/>
            <a:ext cx="2130425"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10. Other Regulating Services</a:t>
            </a:r>
            <a:endParaRPr lang="en-CA" altLang="en-US" sz="100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CD0E44FF-0726-4D66-87DE-D372E32C3732}"/>
              </a:ext>
            </a:extLst>
          </p:cNvPr>
          <p:cNvSpPr txBox="1"/>
          <p:nvPr/>
        </p:nvSpPr>
        <p:spPr>
          <a:xfrm>
            <a:off x="3597275" y="5145088"/>
            <a:ext cx="2122488" cy="254000"/>
          </a:xfrm>
          <a:prstGeom prst="rect">
            <a:avLst/>
          </a:prstGeom>
          <a:solidFill>
            <a:schemeClr val="accent6">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11. Health  Culture</a:t>
            </a:r>
            <a:endParaRPr lang="en-CA" altLang="en-US" sz="100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F7F5618A-B582-4A9A-A4A4-922910610D48}"/>
              </a:ext>
            </a:extLst>
          </p:cNvPr>
          <p:cNvSpPr txBox="1"/>
          <p:nvPr/>
        </p:nvSpPr>
        <p:spPr>
          <a:xfrm>
            <a:off x="1281113" y="2408238"/>
            <a:ext cx="1990725" cy="388937"/>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p>
            <a:pPr>
              <a:defRPr/>
            </a:pPr>
            <a:r>
              <a:rPr lang="en-CA" sz="1050" dirty="0">
                <a:solidFill>
                  <a:schemeClr val="bg1"/>
                </a:solidFill>
                <a:ea typeface="Source Sans Pro" panose="020B0503030403020204" pitchFamily="34" charset="0"/>
              </a:rPr>
              <a:t>13 . Mainstream in Policies, Planning, Regulation</a:t>
            </a:r>
          </a:p>
        </p:txBody>
      </p:sp>
      <p:sp>
        <p:nvSpPr>
          <p:cNvPr id="98" name="TextBox 97">
            <a:extLst>
              <a:ext uri="{FF2B5EF4-FFF2-40B4-BE49-F238E27FC236}">
                <a16:creationId xmlns:a16="http://schemas.microsoft.com/office/drawing/2014/main" id="{1DF10C3F-EFC9-4920-A1DD-ADB86AB82A86}"/>
              </a:ext>
            </a:extLst>
          </p:cNvPr>
          <p:cNvSpPr txBox="1"/>
          <p:nvPr/>
        </p:nvSpPr>
        <p:spPr>
          <a:xfrm>
            <a:off x="1284288" y="3648075"/>
            <a:ext cx="1993900" cy="257175"/>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dirty="0">
                <a:solidFill>
                  <a:schemeClr val="bg1"/>
                </a:solidFill>
                <a:latin typeface="Calibri" panose="020F0502020204030204" pitchFamily="34" charset="0"/>
              </a:rPr>
              <a:t>16. </a:t>
            </a:r>
            <a:r>
              <a:rPr lang="en-US" altLang="en-US" sz="1000" dirty="0">
                <a:solidFill>
                  <a:schemeClr val="bg1"/>
                </a:solidFill>
                <a:latin typeface="Calibri" panose="020F0502020204030204" pitchFamily="34" charset="0"/>
              </a:rPr>
              <a:t>Biotechnology &amp; Biosafety</a:t>
            </a:r>
            <a:endParaRPr lang="en-CA" altLang="en-US" sz="100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88583A8E-B2EF-468B-A562-6A7C9B3DBA7E}"/>
              </a:ext>
            </a:extLst>
          </p:cNvPr>
          <p:cNvSpPr txBox="1"/>
          <p:nvPr/>
        </p:nvSpPr>
        <p:spPr>
          <a:xfrm>
            <a:off x="1282700" y="3241675"/>
            <a:ext cx="1989138" cy="382588"/>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sz="1000" dirty="0">
                <a:solidFill>
                  <a:schemeClr val="bg1"/>
                </a:solidFill>
                <a:latin typeface="Calibri" panose="020F0502020204030204" pitchFamily="34" charset="0"/>
              </a:rPr>
              <a:t>15. Sustainable Consumption - Responsible Choices</a:t>
            </a:r>
          </a:p>
        </p:txBody>
      </p:sp>
      <p:sp>
        <p:nvSpPr>
          <p:cNvPr id="100" name="TextBox 99">
            <a:extLst>
              <a:ext uri="{FF2B5EF4-FFF2-40B4-BE49-F238E27FC236}">
                <a16:creationId xmlns:a16="http://schemas.microsoft.com/office/drawing/2014/main" id="{905E00EE-FE6C-4114-B402-05714060E605}"/>
              </a:ext>
            </a:extLst>
          </p:cNvPr>
          <p:cNvSpPr txBox="1"/>
          <p:nvPr/>
        </p:nvSpPr>
        <p:spPr>
          <a:xfrm>
            <a:off x="1284288" y="4619625"/>
            <a:ext cx="1990725" cy="385763"/>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000">
                <a:solidFill>
                  <a:schemeClr val="bg1"/>
                </a:solidFill>
                <a:latin typeface="Calibri" panose="020F0502020204030204" pitchFamily="34" charset="0"/>
              </a:rPr>
              <a:t>19. Information Available, including Traditional Knowledge</a:t>
            </a:r>
            <a:endParaRPr lang="en-CA" altLang="en-US" sz="1000">
              <a:solidFill>
                <a:schemeClr val="bg1"/>
              </a:solidFill>
              <a:latin typeface="Calibri" panose="020F0502020204030204" pitchFamily="34" charset="0"/>
            </a:endParaRPr>
          </a:p>
        </p:txBody>
      </p:sp>
      <p:sp>
        <p:nvSpPr>
          <p:cNvPr id="101" name="Rounded Rectangle 100">
            <a:extLst>
              <a:ext uri="{FF2B5EF4-FFF2-40B4-BE49-F238E27FC236}">
                <a16:creationId xmlns:a16="http://schemas.microsoft.com/office/drawing/2014/main" id="{96C5904A-97C4-4387-86D9-3FFF97ABEA33}"/>
              </a:ext>
            </a:extLst>
          </p:cNvPr>
          <p:cNvSpPr/>
          <p:nvPr/>
        </p:nvSpPr>
        <p:spPr>
          <a:xfrm rot="16200000">
            <a:off x="6625431" y="3729832"/>
            <a:ext cx="4275137" cy="457200"/>
          </a:xfrm>
          <a:prstGeom prst="roundRect">
            <a:avLst>
              <a:gd name="adj" fmla="val 0"/>
            </a:avLst>
          </a:prstGeom>
          <a:solidFill>
            <a:srgbClr val="7030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b="1" dirty="0">
                <a:solidFill>
                  <a:schemeClr val="bg1"/>
                </a:solidFill>
                <a:ea typeface="Source Sans Pro" panose="020B0503030403020204" pitchFamily="34" charset="0"/>
              </a:rPr>
              <a:t>Living in Harmony with Nature</a:t>
            </a:r>
          </a:p>
        </p:txBody>
      </p:sp>
      <p:sp>
        <p:nvSpPr>
          <p:cNvPr id="102" name="Rounded Rectangle 101">
            <a:extLst>
              <a:ext uri="{FF2B5EF4-FFF2-40B4-BE49-F238E27FC236}">
                <a16:creationId xmlns:a16="http://schemas.microsoft.com/office/drawing/2014/main" id="{44787DE1-E620-457A-827C-3814279B0FB7}"/>
              </a:ext>
            </a:extLst>
          </p:cNvPr>
          <p:cNvSpPr/>
          <p:nvPr/>
        </p:nvSpPr>
        <p:spPr>
          <a:xfrm>
            <a:off x="6446838" y="1306513"/>
            <a:ext cx="1577975" cy="455612"/>
          </a:xfrm>
          <a:prstGeom prst="roundRect">
            <a:avLst>
              <a:gd name="adj" fmla="val 460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fr-CA" sz="1200" b="1" dirty="0">
                <a:solidFill>
                  <a:schemeClr val="tx1"/>
                </a:solidFill>
                <a:ea typeface="Source Sans Pro" panose="020B0503030403020204" pitchFamily="34" charset="0"/>
              </a:rPr>
              <a:t>2050 Goals</a:t>
            </a:r>
          </a:p>
          <a:p>
            <a:pPr algn="ctr" eaLnBrk="1" hangingPunct="1">
              <a:defRPr/>
            </a:pPr>
            <a:r>
              <a:rPr lang="fr-CA" sz="1200" b="1" dirty="0">
                <a:solidFill>
                  <a:schemeClr val="tx1"/>
                </a:solidFill>
                <a:ea typeface="Source Sans Pro" panose="020B0503030403020204" pitchFamily="34" charset="0"/>
              </a:rPr>
              <a:t>2030 </a:t>
            </a:r>
            <a:r>
              <a:rPr lang="en-US" sz="1200" b="1" dirty="0">
                <a:solidFill>
                  <a:schemeClr val="tx1"/>
                </a:solidFill>
                <a:ea typeface="Source Sans Pro" panose="020B0503030403020204" pitchFamily="34" charset="0"/>
              </a:rPr>
              <a:t>Milestones</a:t>
            </a:r>
          </a:p>
        </p:txBody>
      </p:sp>
      <p:sp>
        <p:nvSpPr>
          <p:cNvPr id="104" name="TextBox 103">
            <a:extLst>
              <a:ext uri="{FF2B5EF4-FFF2-40B4-BE49-F238E27FC236}">
                <a16:creationId xmlns:a16="http://schemas.microsoft.com/office/drawing/2014/main" id="{18992370-9D0A-49CD-A61E-E528FD4A4DD0}"/>
              </a:ext>
            </a:extLst>
          </p:cNvPr>
          <p:cNvSpPr txBox="1"/>
          <p:nvPr/>
        </p:nvSpPr>
        <p:spPr>
          <a:xfrm>
            <a:off x="6378575" y="2584450"/>
            <a:ext cx="2162175" cy="431800"/>
          </a:xfrm>
          <a:prstGeom prst="rect">
            <a:avLst/>
          </a:prstGeom>
          <a:gradFill flip="none" rotWithShape="1">
            <a:gsLst>
              <a:gs pos="50000">
                <a:srgbClr val="505284"/>
              </a:gs>
              <a:gs pos="0">
                <a:schemeClr val="accent1">
                  <a:lumMod val="75000"/>
                </a:schemeClr>
              </a:gs>
              <a:gs pos="100000">
                <a:srgbClr val="7030A0"/>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p>
            <a:pPr eaLnBrk="1" hangingPunct="1">
              <a:buFontTx/>
              <a:buAutoNum type="alphaLcParenBoth"/>
              <a:defRPr/>
            </a:pPr>
            <a:r>
              <a:rPr lang="en-US" sz="1100" dirty="0">
                <a:solidFill>
                  <a:schemeClr val="bg1"/>
                </a:solidFill>
                <a:ea typeface="Source Sans Pro" panose="020B0503030403020204" pitchFamily="34" charset="0"/>
              </a:rPr>
              <a:t> Ecosystems, Species and Genetic Diversity</a:t>
            </a:r>
          </a:p>
        </p:txBody>
      </p:sp>
      <p:sp>
        <p:nvSpPr>
          <p:cNvPr id="106" name="TextBox 105">
            <a:extLst>
              <a:ext uri="{FF2B5EF4-FFF2-40B4-BE49-F238E27FC236}">
                <a16:creationId xmlns:a16="http://schemas.microsoft.com/office/drawing/2014/main" id="{1A3A4BC2-C753-466E-BA04-F4DE532E7B08}"/>
              </a:ext>
            </a:extLst>
          </p:cNvPr>
          <p:cNvSpPr txBox="1"/>
          <p:nvPr/>
        </p:nvSpPr>
        <p:spPr>
          <a:xfrm>
            <a:off x="6437313" y="5834063"/>
            <a:ext cx="2122487" cy="261937"/>
          </a:xfrm>
          <a:prstGeom prst="rect">
            <a:avLst/>
          </a:prstGeom>
          <a:gradFill flip="none" rotWithShape="1">
            <a:gsLst>
              <a:gs pos="0">
                <a:schemeClr val="accent6">
                  <a:lumMod val="50000"/>
                </a:schemeClr>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100">
                <a:solidFill>
                  <a:schemeClr val="bg1"/>
                </a:solidFill>
                <a:latin typeface="Calibri" panose="020F0502020204030204" pitchFamily="34" charset="0"/>
              </a:rPr>
              <a:t> (d) Means of Implementation</a:t>
            </a:r>
            <a:endParaRPr lang="en-CA" altLang="en-US" sz="1100">
              <a:solidFill>
                <a:schemeClr val="bg1"/>
              </a:solidFill>
              <a:latin typeface="Calibri" panose="020F0502020204030204" pitchFamily="34" charset="0"/>
            </a:endParaRPr>
          </a:p>
        </p:txBody>
      </p:sp>
      <p:sp>
        <p:nvSpPr>
          <p:cNvPr id="118" name="TextBox 117">
            <a:extLst>
              <a:ext uri="{FF2B5EF4-FFF2-40B4-BE49-F238E27FC236}">
                <a16:creationId xmlns:a16="http://schemas.microsoft.com/office/drawing/2014/main" id="{DFE136F3-9F4B-419F-A0D2-4D6539023BE9}"/>
              </a:ext>
            </a:extLst>
          </p:cNvPr>
          <p:cNvSpPr txBox="1"/>
          <p:nvPr/>
        </p:nvSpPr>
        <p:spPr>
          <a:xfrm>
            <a:off x="6426200" y="5351463"/>
            <a:ext cx="2108200" cy="430212"/>
          </a:xfrm>
          <a:prstGeom prst="rect">
            <a:avLst/>
          </a:prstGeom>
          <a:gradFill flip="none" rotWithShape="1">
            <a:gsLst>
              <a:gs pos="0">
                <a:srgbClr val="FFFF00"/>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100" dirty="0">
                <a:latin typeface="Calibri" panose="020F0502020204030204" pitchFamily="34" charset="0"/>
              </a:rPr>
              <a:t>(c) Benefits Shared Fairly and Equitably</a:t>
            </a:r>
            <a:endParaRPr lang="en-CA" altLang="en-US" sz="1100" dirty="0">
              <a:latin typeface="Calibri" panose="020F0502020204030204" pitchFamily="34" charset="0"/>
            </a:endParaRPr>
          </a:p>
        </p:txBody>
      </p:sp>
      <p:sp>
        <p:nvSpPr>
          <p:cNvPr id="138" name="TextBox 137">
            <a:extLst>
              <a:ext uri="{FF2B5EF4-FFF2-40B4-BE49-F238E27FC236}">
                <a16:creationId xmlns:a16="http://schemas.microsoft.com/office/drawing/2014/main" id="{CD82F912-4213-4284-892B-B96F854EE059}"/>
              </a:ext>
            </a:extLst>
          </p:cNvPr>
          <p:cNvSpPr txBox="1"/>
          <p:nvPr/>
        </p:nvSpPr>
        <p:spPr>
          <a:xfrm>
            <a:off x="6410325" y="4616450"/>
            <a:ext cx="2154238" cy="430213"/>
          </a:xfrm>
          <a:prstGeom prst="rect">
            <a:avLst/>
          </a:prstGeom>
          <a:gradFill flip="none" rotWithShape="1">
            <a:gsLst>
              <a:gs pos="0">
                <a:schemeClr val="accent6">
                  <a:lumMod val="75000"/>
                </a:schemeClr>
              </a:gs>
              <a:gs pos="100000">
                <a:schemeClr val="accent4">
                  <a:lumMod val="75000"/>
                </a:schemeClr>
              </a:gs>
            </a:gsLst>
            <a:lin ang="0" scaled="1"/>
            <a:tileRect/>
          </a:gradFill>
          <a:ln>
            <a:noFill/>
          </a:ln>
        </p:spPr>
        <p:style>
          <a:lnRef idx="2">
            <a:schemeClr val="dk1"/>
          </a:lnRef>
          <a:fillRef idx="1">
            <a:schemeClr val="lt1"/>
          </a:fillRef>
          <a:effectRef idx="0">
            <a:schemeClr val="dk1"/>
          </a:effectRef>
          <a:fontRef idx="minor">
            <a:schemeClr val="dk1"/>
          </a:fontRef>
        </p:style>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100" dirty="0">
                <a:solidFill>
                  <a:schemeClr val="bg1"/>
                </a:solidFill>
                <a:latin typeface="Calibri" panose="020F0502020204030204" pitchFamily="34" charset="0"/>
              </a:rPr>
              <a:t>(b) Nature’s Contributions to People</a:t>
            </a:r>
            <a:endParaRPr lang="en-CA" altLang="en-US" sz="1100" dirty="0">
              <a:solidFill>
                <a:schemeClr val="bg1"/>
              </a:solidFill>
              <a:latin typeface="Calibri" panose="020F0502020204030204" pitchFamily="34" charset="0"/>
            </a:endParaRPr>
          </a:p>
        </p:txBody>
      </p:sp>
      <p:sp>
        <p:nvSpPr>
          <p:cNvPr id="2" name="Right Arrow 1">
            <a:extLst>
              <a:ext uri="{FF2B5EF4-FFF2-40B4-BE49-F238E27FC236}">
                <a16:creationId xmlns:a16="http://schemas.microsoft.com/office/drawing/2014/main" id="{A672089E-B102-4A17-928F-8892CCABD789}"/>
              </a:ext>
            </a:extLst>
          </p:cNvPr>
          <p:cNvSpPr/>
          <p:nvPr/>
        </p:nvSpPr>
        <p:spPr>
          <a:xfrm>
            <a:off x="5808663" y="2755900"/>
            <a:ext cx="592137" cy="128588"/>
          </a:xfrm>
          <a:prstGeom prst="rightArrow">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57" name="Right Arrow 56">
            <a:extLst>
              <a:ext uri="{FF2B5EF4-FFF2-40B4-BE49-F238E27FC236}">
                <a16:creationId xmlns:a16="http://schemas.microsoft.com/office/drawing/2014/main" id="{57DBBB59-246B-42A2-8028-AC68DDE262ED}"/>
              </a:ext>
            </a:extLst>
          </p:cNvPr>
          <p:cNvSpPr/>
          <p:nvPr/>
        </p:nvSpPr>
        <p:spPr>
          <a:xfrm>
            <a:off x="3341688" y="3711575"/>
            <a:ext cx="190500" cy="171450"/>
          </a:xfrm>
          <a:prstGeom prst="rightArrow">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26666" name="TextBox 2">
            <a:extLst>
              <a:ext uri="{FF2B5EF4-FFF2-40B4-BE49-F238E27FC236}">
                <a16:creationId xmlns:a16="http://schemas.microsoft.com/office/drawing/2014/main" id="{2685742D-85D5-43A7-8FB2-19CFD6453B66}"/>
              </a:ext>
            </a:extLst>
          </p:cNvPr>
          <p:cNvSpPr txBox="1">
            <a:spLocks noChangeArrowheads="1"/>
          </p:cNvSpPr>
          <p:nvPr/>
        </p:nvSpPr>
        <p:spPr bwMode="auto">
          <a:xfrm>
            <a:off x="8518525" y="1358900"/>
            <a:ext cx="598488" cy="461963"/>
          </a:xfrm>
          <a:prstGeom prst="rect">
            <a:avLst/>
          </a:prstGeom>
          <a:noFill/>
          <a:ln w="19050">
            <a:noFill/>
            <a:miter lim="800000"/>
            <a:headEnd/>
            <a:tailEnd/>
          </a:ln>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r>
              <a:rPr lang="en-US" altLang="en-US" sz="1200" b="1" dirty="0">
                <a:latin typeface="+mn-lt"/>
              </a:rPr>
              <a:t>2050 Vision</a:t>
            </a:r>
            <a:endParaRPr lang="en-CA" altLang="en-US" sz="1200" b="1" dirty="0">
              <a:latin typeface="+mn-lt"/>
            </a:endParaRPr>
          </a:p>
        </p:txBody>
      </p:sp>
      <p:sp>
        <p:nvSpPr>
          <p:cNvPr id="55" name="Rounded Rectangle 54">
            <a:extLst>
              <a:ext uri="{FF2B5EF4-FFF2-40B4-BE49-F238E27FC236}">
                <a16:creationId xmlns:a16="http://schemas.microsoft.com/office/drawing/2014/main" id="{FFE8A84F-01E6-4B7C-843C-3A8FF1523EF3}"/>
              </a:ext>
            </a:extLst>
          </p:cNvPr>
          <p:cNvSpPr/>
          <p:nvPr/>
        </p:nvSpPr>
        <p:spPr>
          <a:xfrm rot="16200000">
            <a:off x="-2047081" y="2993232"/>
            <a:ext cx="5678487" cy="831850"/>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fr-CA" altLang="en-US" sz="1400" b="1" dirty="0">
                <a:latin typeface="Calibri" panose="020F0502020204030204" pitchFamily="34" charset="0"/>
              </a:rPr>
              <a:t>  </a:t>
            </a:r>
            <a:r>
              <a:rPr lang="en-US" altLang="en-US" sz="1400" b="1" dirty="0">
                <a:latin typeface="Calibri" panose="020F0502020204030204" pitchFamily="34" charset="0"/>
              </a:rPr>
              <a:t>Enabling</a:t>
            </a:r>
            <a:r>
              <a:rPr lang="fr-CA" altLang="en-US" sz="1400" b="1" dirty="0">
                <a:latin typeface="Calibri" panose="020F0502020204030204" pitchFamily="34" charset="0"/>
              </a:rPr>
              <a:t> Conditions</a:t>
            </a:r>
            <a:endParaRPr lang="en-US" altLang="en-US" sz="1400" dirty="0">
              <a:latin typeface="Calibri" panose="020F0502020204030204" pitchFamily="34" charset="0"/>
            </a:endParaRPr>
          </a:p>
        </p:txBody>
      </p:sp>
      <p:sp>
        <p:nvSpPr>
          <p:cNvPr id="59" name="Rounded Rectangle 58">
            <a:extLst>
              <a:ext uri="{FF2B5EF4-FFF2-40B4-BE49-F238E27FC236}">
                <a16:creationId xmlns:a16="http://schemas.microsoft.com/office/drawing/2014/main" id="{D153A351-3F38-4435-A201-416AE6E68D49}"/>
              </a:ext>
            </a:extLst>
          </p:cNvPr>
          <p:cNvSpPr/>
          <p:nvPr/>
        </p:nvSpPr>
        <p:spPr>
          <a:xfrm>
            <a:off x="365125" y="6072188"/>
            <a:ext cx="4206875" cy="709612"/>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endParaRPr lang="en-US" altLang="en-US">
              <a:latin typeface="Calibri" panose="020F0502020204030204" pitchFamily="34" charset="0"/>
            </a:endParaRPr>
          </a:p>
        </p:txBody>
      </p:sp>
      <p:sp>
        <p:nvSpPr>
          <p:cNvPr id="26670" name="Rectangle 50">
            <a:extLst>
              <a:ext uri="{FF2B5EF4-FFF2-40B4-BE49-F238E27FC236}">
                <a16:creationId xmlns:a16="http://schemas.microsoft.com/office/drawing/2014/main" id="{642E6AB3-F545-431E-A3E9-7D28F95FFB97}"/>
              </a:ext>
            </a:extLst>
          </p:cNvPr>
          <p:cNvSpPr>
            <a:spLocks noChangeArrowheads="1"/>
          </p:cNvSpPr>
          <p:nvPr/>
        </p:nvSpPr>
        <p:spPr bwMode="auto">
          <a:xfrm>
            <a:off x="1219200" y="6121400"/>
            <a:ext cx="1738313" cy="46196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defRPr/>
            </a:pPr>
            <a:r>
              <a:rPr lang="en-US" altLang="en-US" sz="1200" b="1" dirty="0">
                <a:latin typeface="+mn-lt"/>
              </a:rPr>
              <a:t>Responsibility &amp; Transparency</a:t>
            </a:r>
            <a:endParaRPr lang="en-US" altLang="en-US" sz="1200" dirty="0">
              <a:latin typeface="+mn-lt"/>
            </a:endParaRPr>
          </a:p>
        </p:txBody>
      </p:sp>
      <p:sp>
        <p:nvSpPr>
          <p:cNvPr id="62" name="TextBox 61">
            <a:extLst>
              <a:ext uri="{FF2B5EF4-FFF2-40B4-BE49-F238E27FC236}">
                <a16:creationId xmlns:a16="http://schemas.microsoft.com/office/drawing/2014/main" id="{9CD45BE1-22CB-476E-8868-E827DA31B692}"/>
              </a:ext>
            </a:extLst>
          </p:cNvPr>
          <p:cNvSpPr txBox="1"/>
          <p:nvPr/>
        </p:nvSpPr>
        <p:spPr>
          <a:xfrm>
            <a:off x="2711450" y="6137275"/>
            <a:ext cx="1631950" cy="577850"/>
          </a:xfrm>
          <a:prstGeom prst="rect">
            <a:avLst/>
          </a:prstGeom>
          <a:noFill/>
        </p:spPr>
        <p:txBody>
          <a:bodyPr>
            <a:spAutoFit/>
          </a:bodyPr>
          <a:lstStyle/>
          <a:p>
            <a:pPr>
              <a:defRPr/>
            </a:pPr>
            <a:r>
              <a:rPr lang="en-US" sz="1050" dirty="0">
                <a:solidFill>
                  <a:schemeClr val="tx1">
                    <a:lumMod val="85000"/>
                    <a:lumOff val="15000"/>
                  </a:schemeClr>
                </a:solidFill>
                <a:latin typeface="+mn-lt"/>
              </a:rPr>
              <a:t>Planning, Reporting, Review, Additional Mechanisms</a:t>
            </a:r>
          </a:p>
        </p:txBody>
      </p:sp>
      <p:sp>
        <p:nvSpPr>
          <p:cNvPr id="64" name="Rounded Rectangle 63">
            <a:extLst>
              <a:ext uri="{FF2B5EF4-FFF2-40B4-BE49-F238E27FC236}">
                <a16:creationId xmlns:a16="http://schemas.microsoft.com/office/drawing/2014/main" id="{9600F615-26B2-4D67-A4F6-5913B67334D9}"/>
              </a:ext>
            </a:extLst>
          </p:cNvPr>
          <p:cNvSpPr/>
          <p:nvPr/>
        </p:nvSpPr>
        <p:spPr>
          <a:xfrm>
            <a:off x="381000" y="238125"/>
            <a:ext cx="4149725" cy="735013"/>
          </a:xfrm>
          <a:prstGeom prst="roundRect">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defRPr/>
            </a:pPr>
            <a:endParaRPr lang="en-US" altLang="en-US">
              <a:latin typeface="Calibri" panose="020F0502020204030204" pitchFamily="34" charset="0"/>
            </a:endParaRPr>
          </a:p>
        </p:txBody>
      </p:sp>
      <p:sp>
        <p:nvSpPr>
          <p:cNvPr id="26675" name="Rectangle 58">
            <a:extLst>
              <a:ext uri="{FF2B5EF4-FFF2-40B4-BE49-F238E27FC236}">
                <a16:creationId xmlns:a16="http://schemas.microsoft.com/office/drawing/2014/main" id="{9BA1C91C-0F61-413F-ABC9-1228BD6792AA}"/>
              </a:ext>
            </a:extLst>
          </p:cNvPr>
          <p:cNvSpPr>
            <a:spLocks noChangeArrowheads="1"/>
          </p:cNvSpPr>
          <p:nvPr/>
        </p:nvSpPr>
        <p:spPr bwMode="auto">
          <a:xfrm>
            <a:off x="1209675" y="271463"/>
            <a:ext cx="1776413" cy="4619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defRPr/>
            </a:pPr>
            <a:r>
              <a:rPr lang="en-US" altLang="en-US" sz="1200" b="1" dirty="0">
                <a:latin typeface="+mn-lt"/>
              </a:rPr>
              <a:t>Means of </a:t>
            </a:r>
          </a:p>
          <a:p>
            <a:pPr>
              <a:spcBef>
                <a:spcPct val="0"/>
              </a:spcBef>
              <a:buFontTx/>
              <a:buNone/>
              <a:defRPr/>
            </a:pPr>
            <a:r>
              <a:rPr lang="en-US" altLang="en-US" sz="1200" b="1" dirty="0">
                <a:latin typeface="+mn-lt"/>
              </a:rPr>
              <a:t>Implementation</a:t>
            </a:r>
            <a:endParaRPr lang="en-US" altLang="en-US" sz="1200" dirty="0">
              <a:latin typeface="+mn-lt"/>
            </a:endParaRPr>
          </a:p>
        </p:txBody>
      </p:sp>
      <p:sp>
        <p:nvSpPr>
          <p:cNvPr id="67" name="TextBox 66">
            <a:extLst>
              <a:ext uri="{FF2B5EF4-FFF2-40B4-BE49-F238E27FC236}">
                <a16:creationId xmlns:a16="http://schemas.microsoft.com/office/drawing/2014/main" id="{006978B2-F133-4DF4-BD39-F5C132175471}"/>
              </a:ext>
            </a:extLst>
          </p:cNvPr>
          <p:cNvSpPr txBox="1"/>
          <p:nvPr/>
        </p:nvSpPr>
        <p:spPr>
          <a:xfrm>
            <a:off x="2549525" y="204788"/>
            <a:ext cx="1728788" cy="738187"/>
          </a:xfrm>
          <a:prstGeom prst="rect">
            <a:avLst/>
          </a:prstGeom>
          <a:noFill/>
        </p:spPr>
        <p:txBody>
          <a:bodyPr>
            <a:spAutoFit/>
          </a:bodyPr>
          <a:lstStyle/>
          <a:p>
            <a:pPr>
              <a:defRPr/>
            </a:pPr>
            <a:r>
              <a:rPr lang="en-US" sz="1050" dirty="0">
                <a:solidFill>
                  <a:schemeClr val="tx1">
                    <a:lumMod val="85000"/>
                    <a:lumOff val="15000"/>
                  </a:schemeClr>
                </a:solidFill>
                <a:latin typeface="+mn-lt"/>
                <a:ea typeface="Source Sans Pro" panose="020B0503030403020204" pitchFamily="34" charset="0"/>
              </a:rPr>
              <a:t>Resource Mobilization, Capacity Building, Technology Transfer, Traditional Knowledge</a:t>
            </a:r>
          </a:p>
        </p:txBody>
      </p:sp>
      <p:pic>
        <p:nvPicPr>
          <p:cNvPr id="44072" name="Picture 93">
            <a:extLst>
              <a:ext uri="{FF2B5EF4-FFF2-40B4-BE49-F238E27FC236}">
                <a16:creationId xmlns:a16="http://schemas.microsoft.com/office/drawing/2014/main" id="{B0908C04-6DD4-4805-9FFD-912C38E53F5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 y="6121400"/>
            <a:ext cx="4857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Box 82">
            <a:extLst>
              <a:ext uri="{FF2B5EF4-FFF2-40B4-BE49-F238E27FC236}">
                <a16:creationId xmlns:a16="http://schemas.microsoft.com/office/drawing/2014/main" id="{15DD9189-D513-4021-AD8B-4C0B6066923C}"/>
              </a:ext>
            </a:extLst>
          </p:cNvPr>
          <p:cNvSpPr txBox="1"/>
          <p:nvPr/>
        </p:nvSpPr>
        <p:spPr>
          <a:xfrm>
            <a:off x="3594100" y="3241675"/>
            <a:ext cx="2144713" cy="254000"/>
          </a:xfrm>
          <a:prstGeom prst="rect">
            <a:avLst/>
          </a:prstGeom>
          <a:solidFill>
            <a:schemeClr val="accent1">
              <a:lumMod val="75000"/>
            </a:schemeClr>
          </a:solidFill>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CA" sz="1050" dirty="0">
                <a:solidFill>
                  <a:schemeClr val="bg1"/>
                </a:solidFill>
                <a:ea typeface="Source Sans Pro" panose="020B0503030403020204" pitchFamily="34" charset="0"/>
              </a:rPr>
              <a:t>6. Pollution</a:t>
            </a:r>
          </a:p>
        </p:txBody>
      </p:sp>
      <p:sp>
        <p:nvSpPr>
          <p:cNvPr id="65" name="TextBox 64">
            <a:extLst>
              <a:ext uri="{FF2B5EF4-FFF2-40B4-BE49-F238E27FC236}">
                <a16:creationId xmlns:a16="http://schemas.microsoft.com/office/drawing/2014/main" id="{1ADF94EE-252A-4E68-AFB7-C912F97E0C45}"/>
              </a:ext>
            </a:extLst>
          </p:cNvPr>
          <p:cNvSpPr txBox="1"/>
          <p:nvPr/>
        </p:nvSpPr>
        <p:spPr>
          <a:xfrm>
            <a:off x="1284288" y="5026025"/>
            <a:ext cx="1987550" cy="247650"/>
          </a:xfrm>
          <a:prstGeom prst="rect">
            <a:avLst/>
          </a:prstGeom>
          <a:solidFill>
            <a:srgbClr val="663300"/>
          </a:solidFill>
          <a:ln>
            <a:noFill/>
          </a:ln>
        </p:spPr>
        <p:style>
          <a:lnRef idx="0">
            <a:scrgbClr r="0" g="0" b="0"/>
          </a:lnRef>
          <a:fillRef idx="0">
            <a:scrgbClr r="0" g="0" b="0"/>
          </a:fillRef>
          <a:effectRef idx="0">
            <a:scrgbClr r="0" g="0" b="0"/>
          </a:effectRef>
          <a:fontRef idx="minor">
            <a:schemeClr val="lt1"/>
          </a:fontRef>
        </p:style>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sz="1000" dirty="0">
                <a:solidFill>
                  <a:schemeClr val="bg1"/>
                </a:solidFill>
                <a:latin typeface="Calibri" panose="020F0502020204030204" pitchFamily="34" charset="0"/>
              </a:rPr>
              <a:t>20. IPLCs, Women &amp; Girls, Youth</a:t>
            </a:r>
          </a:p>
        </p:txBody>
      </p:sp>
      <p:pic>
        <p:nvPicPr>
          <p:cNvPr id="44075" name="Rounded Rectangle 2">
            <a:extLst>
              <a:ext uri="{FF2B5EF4-FFF2-40B4-BE49-F238E27FC236}">
                <a16:creationId xmlns:a16="http://schemas.microsoft.com/office/drawing/2014/main" id="{9C8EFC69-8A23-453A-A54E-719330C56A8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988" y="1073150"/>
            <a:ext cx="7461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76" name="Picture 92">
            <a:extLst>
              <a:ext uri="{FF2B5EF4-FFF2-40B4-BE49-F238E27FC236}">
                <a16:creationId xmlns:a16="http://schemas.microsoft.com/office/drawing/2014/main" id="{769CA39D-3BA3-4806-BA76-F1B71F3BB0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1325" y="338138"/>
            <a:ext cx="47466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Bracket 2">
            <a:extLst>
              <a:ext uri="{FF2B5EF4-FFF2-40B4-BE49-F238E27FC236}">
                <a16:creationId xmlns:a16="http://schemas.microsoft.com/office/drawing/2014/main" id="{2538E4DA-AF8A-4ACB-A557-F6AB8EBA9E88}"/>
              </a:ext>
            </a:extLst>
          </p:cNvPr>
          <p:cNvSpPr/>
          <p:nvPr/>
        </p:nvSpPr>
        <p:spPr>
          <a:xfrm>
            <a:off x="3005138" y="2368550"/>
            <a:ext cx="304800" cy="2960688"/>
          </a:xfrm>
          <a:prstGeom prst="rightBracket">
            <a:avLst>
              <a:gd name="adj" fmla="val 0"/>
            </a:avLst>
          </a:prstGeom>
          <a:ln w="38100">
            <a:solidFill>
              <a:srgbClr val="6633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58" name="Right Bracket 57">
            <a:extLst>
              <a:ext uri="{FF2B5EF4-FFF2-40B4-BE49-F238E27FC236}">
                <a16:creationId xmlns:a16="http://schemas.microsoft.com/office/drawing/2014/main" id="{AA9ED343-75B6-462B-8DE6-1A6AF332351F}"/>
              </a:ext>
            </a:extLst>
          </p:cNvPr>
          <p:cNvSpPr/>
          <p:nvPr/>
        </p:nvSpPr>
        <p:spPr>
          <a:xfrm flipH="1">
            <a:off x="3552825" y="1751013"/>
            <a:ext cx="304800" cy="3981450"/>
          </a:xfrm>
          <a:prstGeom prst="rightBracket">
            <a:avLst>
              <a:gd name="adj" fmla="val 0"/>
            </a:avLst>
          </a:prstGeom>
          <a:ln w="38100">
            <a:solidFill>
              <a:srgbClr val="6633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8" name="Right Bracket 67">
            <a:extLst>
              <a:ext uri="{FF2B5EF4-FFF2-40B4-BE49-F238E27FC236}">
                <a16:creationId xmlns:a16="http://schemas.microsoft.com/office/drawing/2014/main" id="{A039C7E2-C05E-4F13-818D-F71F6D9A16D0}"/>
              </a:ext>
            </a:extLst>
          </p:cNvPr>
          <p:cNvSpPr/>
          <p:nvPr/>
        </p:nvSpPr>
        <p:spPr>
          <a:xfrm>
            <a:off x="5487988" y="1754188"/>
            <a:ext cx="304800" cy="2093912"/>
          </a:xfrm>
          <a:prstGeom prst="rightBracket">
            <a:avLst>
              <a:gd name="adj" fmla="val 0"/>
            </a:avLst>
          </a:prstGeom>
          <a:ln w="38100">
            <a:solidFill>
              <a:srgbClr val="37609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sp>
        <p:nvSpPr>
          <p:cNvPr id="69" name="Right Bracket 68">
            <a:extLst>
              <a:ext uri="{FF2B5EF4-FFF2-40B4-BE49-F238E27FC236}">
                <a16:creationId xmlns:a16="http://schemas.microsoft.com/office/drawing/2014/main" id="{202945F1-A895-49D2-A2CA-E19139E22317}"/>
              </a:ext>
            </a:extLst>
          </p:cNvPr>
          <p:cNvSpPr/>
          <p:nvPr/>
        </p:nvSpPr>
        <p:spPr>
          <a:xfrm>
            <a:off x="5465763" y="4178300"/>
            <a:ext cx="304800" cy="1250950"/>
          </a:xfrm>
          <a:prstGeom prst="rightBracket">
            <a:avLst>
              <a:gd name="adj" fmla="val 0"/>
            </a:avLst>
          </a:prstGeom>
          <a:ln w="38100">
            <a:solidFill>
              <a:srgbClr val="E46C0A"/>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a:p>
        </p:txBody>
      </p:sp>
      <p:cxnSp>
        <p:nvCxnSpPr>
          <p:cNvPr id="7" name="Elbow Connector 6">
            <a:extLst>
              <a:ext uri="{FF2B5EF4-FFF2-40B4-BE49-F238E27FC236}">
                <a16:creationId xmlns:a16="http://schemas.microsoft.com/office/drawing/2014/main" id="{5C6EFC0E-3420-488F-BC9D-BE15F021179B}"/>
              </a:ext>
            </a:extLst>
          </p:cNvPr>
          <p:cNvCxnSpPr/>
          <p:nvPr/>
        </p:nvCxnSpPr>
        <p:spPr>
          <a:xfrm rot="10800000" flipH="1" flipV="1">
            <a:off x="5805488" y="4767263"/>
            <a:ext cx="639762" cy="28575"/>
          </a:xfrm>
          <a:prstGeom prst="bentConnector5">
            <a:avLst>
              <a:gd name="adj1" fmla="val 22987"/>
              <a:gd name="adj2" fmla="val 15392"/>
              <a:gd name="adj3" fmla="val 104914"/>
            </a:avLst>
          </a:prstGeom>
          <a:solidFill>
            <a:schemeClr val="accent6">
              <a:lumMod val="75000"/>
            </a:schemeClr>
          </a:solidFill>
          <a:ln w="57150">
            <a:solidFill>
              <a:schemeClr val="accent6">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70" name="Elbow Connector 69">
            <a:extLst>
              <a:ext uri="{FF2B5EF4-FFF2-40B4-BE49-F238E27FC236}">
                <a16:creationId xmlns:a16="http://schemas.microsoft.com/office/drawing/2014/main" id="{C825E46E-91C4-45AC-93F5-EA56DBCE1E9F}"/>
              </a:ext>
            </a:extLst>
          </p:cNvPr>
          <p:cNvCxnSpPr>
            <a:stCxn id="80" idx="3"/>
            <a:endCxn id="118" idx="1"/>
          </p:cNvCxnSpPr>
          <p:nvPr/>
        </p:nvCxnSpPr>
        <p:spPr>
          <a:xfrm flipV="1">
            <a:off x="5719763" y="5565775"/>
            <a:ext cx="706437" cy="3175"/>
          </a:xfrm>
          <a:prstGeom prst="bentConnector3">
            <a:avLst>
              <a:gd name="adj1" fmla="val 50000"/>
            </a:avLst>
          </a:prstGeom>
          <a:solidFill>
            <a:schemeClr val="accent6">
              <a:lumMod val="75000"/>
            </a:schemeClr>
          </a:solidFill>
          <a:ln w="57150">
            <a:solidFill>
              <a:srgbClr val="FFFF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cxnSp>
        <p:nvCxnSpPr>
          <p:cNvPr id="71" name="Elbow Connector 70">
            <a:extLst>
              <a:ext uri="{FF2B5EF4-FFF2-40B4-BE49-F238E27FC236}">
                <a16:creationId xmlns:a16="http://schemas.microsoft.com/office/drawing/2014/main" id="{00436078-0634-4C69-A507-E9DEE3E5ECAF}"/>
              </a:ext>
            </a:extLst>
          </p:cNvPr>
          <p:cNvCxnSpPr/>
          <p:nvPr/>
        </p:nvCxnSpPr>
        <p:spPr>
          <a:xfrm>
            <a:off x="3157538" y="4208463"/>
            <a:ext cx="3279775" cy="1744662"/>
          </a:xfrm>
          <a:prstGeom prst="bentConnector3">
            <a:avLst>
              <a:gd name="adj1" fmla="val 8512"/>
            </a:avLst>
          </a:prstGeom>
          <a:solidFill>
            <a:schemeClr val="accent6">
              <a:lumMod val="75000"/>
            </a:schemeClr>
          </a:solidFill>
          <a:ln w="57150">
            <a:solidFill>
              <a:srgbClr val="6633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cxnSp>
      <p:sp>
        <p:nvSpPr>
          <p:cNvPr id="44084" name="Title 5">
            <a:extLst>
              <a:ext uri="{FF2B5EF4-FFF2-40B4-BE49-F238E27FC236}">
                <a16:creationId xmlns:a16="http://schemas.microsoft.com/office/drawing/2014/main" id="{660D6F0B-7C71-423E-936B-542945EF8681}"/>
              </a:ext>
            </a:extLst>
          </p:cNvPr>
          <p:cNvSpPr>
            <a:spLocks noGrp="1"/>
          </p:cNvSpPr>
          <p:nvPr>
            <p:ph type="title"/>
          </p:nvPr>
        </p:nvSpPr>
        <p:spPr>
          <a:xfrm>
            <a:off x="739775" y="198438"/>
            <a:ext cx="8229600" cy="792162"/>
          </a:xfrm>
        </p:spPr>
        <p:txBody>
          <a:bodyPr/>
          <a:lstStyle/>
          <a:p>
            <a:pPr algn="r"/>
            <a:r>
              <a:rPr lang="en-US" altLang="en-US" sz="3600"/>
              <a:t>GBF: Updated Zero Draft</a:t>
            </a:r>
            <a:endParaRPr lang="en-CA" altLang="en-US" sz="36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BFACF6D92CD24AA50050CE23F68F74" ma:contentTypeVersion="12" ma:contentTypeDescription="Create a new document." ma:contentTypeScope="" ma:versionID="b2940eda6149edcb6b242f529514f291">
  <xsd:schema xmlns:xsd="http://www.w3.org/2001/XMLSchema" xmlns:xs="http://www.w3.org/2001/XMLSchema" xmlns:p="http://schemas.microsoft.com/office/2006/metadata/properties" xmlns:ns2="358298e0-1b7e-4ebe-8695-94439b74f0d1" xmlns:ns3="13ad741f-c0db-4e29-b5a6-03b4a1bc18ba" targetNamespace="http://schemas.microsoft.com/office/2006/metadata/properties" ma:root="true" ma:fieldsID="22b615662ec7a5f2ba2633737ce3087f" ns2:_="" ns3:_="">
    <xsd:import namespace="358298e0-1b7e-4ebe-8695-94439b74f0d1"/>
    <xsd:import namespace="13ad741f-c0db-4e29-b5a6-03b4a1bc1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8298e0-1b7e-4ebe-8695-94439b74f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ad741f-c0db-4e29-b5a6-03b4a1bc1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DE7F11-CB58-4D14-B3FA-5C8308B38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8298e0-1b7e-4ebe-8695-94439b74f0d1"/>
    <ds:schemaRef ds:uri="13ad741f-c0db-4e29-b5a6-03b4a1bc18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CEDB09-06F9-42C4-AA41-029A2E5F01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33508</TotalTime>
  <Words>4337</Words>
  <Application>Microsoft Office PowerPoint</Application>
  <PresentationFormat>On-screen Show (4:3)</PresentationFormat>
  <Paragraphs>430</Paragraphs>
  <Slides>34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MS PGothic</vt:lpstr>
      <vt:lpstr>Calibri</vt:lpstr>
      <vt:lpstr>Arial Narrow</vt:lpstr>
      <vt:lpstr>Source Sans Pro</vt:lpstr>
      <vt:lpstr>Arial Black</vt:lpstr>
      <vt:lpstr>Office Theme</vt:lpstr>
      <vt:lpstr>DEVELOPMENT OF POST-2020 GLOBAL BIODIVERSITY FRAMEWORK  UPDATE ON PROCESS AND UPDATED ZERO DRAFT </vt:lpstr>
      <vt:lpstr>Presentation Plan</vt:lpstr>
      <vt:lpstr>1. Process Roles of Subsidiary Bodies &amp; OEWG</vt:lpstr>
      <vt:lpstr>1. Process Key Recommendations from WG2020-2 </vt:lpstr>
      <vt:lpstr>1. Process Draft 1.0</vt:lpstr>
      <vt:lpstr>1. Process How Will Your Work be Included</vt:lpstr>
      <vt:lpstr>2. Progress on Development of the Post-2020 Global Biodiversity Framework</vt:lpstr>
      <vt:lpstr>2 Updated Zero Draft Key Updates</vt:lpstr>
      <vt:lpstr>2 Updated Zero Draft  II/B&amp;D: Goals &amp; Targets (Milestones)</vt:lpstr>
      <vt:lpstr>2 Updated Zero Draft  II/B&amp;D: Goals A &amp; B</vt:lpstr>
      <vt:lpstr>2 Updated Zero Draft  II/B&amp;D: Goals C &amp; D</vt:lpstr>
      <vt:lpstr>2 Updated Zero Draft II/E: Reducing Threats: Targets 1-3</vt:lpstr>
      <vt:lpstr>2 Updated Zero Draft  II/E: Reducing Threats: Targets 4-7</vt:lpstr>
      <vt:lpstr>2 Updated Zero Draft  II/E: Meeting Peoples Needs: Targets 8-9</vt:lpstr>
      <vt:lpstr>2 Updated Zero Draft  II/E: Meeting Peoples Needs: Targets 10-12</vt:lpstr>
      <vt:lpstr>2 Updated Zero Draft  II/E: Tools &amp; Solutions Targets 15-16</vt:lpstr>
      <vt:lpstr>2 Updated Zero Draft  II/F: Implementation Support Mechanisms</vt:lpstr>
      <vt:lpstr>2 Updated Zero Draft  II/F: Implementation Support Mechanisms</vt:lpstr>
      <vt:lpstr>2 Updated Zero Draft  II/G Enabling Conditions</vt:lpstr>
      <vt:lpstr>2 Updated Zero Draft  II/G Enabling Conditions</vt:lpstr>
      <vt:lpstr>2 Updated Zero Draft  II/H: Responsibility &amp; Transparency</vt:lpstr>
      <vt:lpstr>2 Updated Zero Draft  II/H: Responsibility &amp; Transparency</vt:lpstr>
      <vt:lpstr>2 Updated Zero Draft  II/H: Responsibility &amp; Transparency</vt:lpstr>
      <vt:lpstr>2 Updated Zero Draft  II/H: Responsibility &amp; Transparency</vt:lpstr>
      <vt:lpstr>Thank You</vt:lpstr>
      <vt:lpstr>PowerPoint Presentation</vt:lpstr>
      <vt:lpstr>3. Next Steps Moving Forward</vt:lpstr>
      <vt:lpstr>2 Updated Zero Draft Part I, Part II Sections A &amp; C</vt:lpstr>
      <vt:lpstr>2 Updated Zero Draft  Goals and Targets</vt:lpstr>
      <vt:lpstr>2 Updated Zero Draft  II/E: Tools &amp; Solutions: Targets 13-14</vt:lpstr>
      <vt:lpstr>2 Updated Zero Draft  II/E: Tools &amp; Solutions: Targets 17-20</vt:lpstr>
      <vt:lpstr>2 Updated Zero Draft  II/E: Tools &amp; Solutions: Targets 17-20</vt:lpstr>
      <vt:lpstr>2 Updated Zero Draft  II/I: Outreach, Awareness and Uptake</vt:lpstr>
      <vt:lpstr>GBF: Updated Zero Draft</vt:lpstr>
    </vt:vector>
  </TitlesOfParts>
  <Company>Environment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CBD Post 2020 Process</dc:title>
  <dc:creator>van Havre</dc:creator>
  <cp:lastModifiedBy>Veronique Lefebvre</cp:lastModifiedBy>
  <cp:revision>840</cp:revision>
  <cp:lastPrinted>2020-01-08T19:59:37Z</cp:lastPrinted>
  <dcterms:created xsi:type="dcterms:W3CDTF">2019-01-13T15:42:58Z</dcterms:created>
  <dcterms:modified xsi:type="dcterms:W3CDTF">2020-09-18T16:48:34Z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0x01010069BFACF6D92CD24AA50050CE23F68F74</vt:lpwstr>
  </property>
</Properties>
</file>