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6"/>
  </p:notesMasterIdLst>
  <p:handoutMasterIdLst>
    <p:handoutMasterId r:id="rId17"/>
  </p:handoutMasterIdLst>
  <p:sldIdLst>
    <p:sldId id="341" r:id="rId5"/>
    <p:sldId id="351" r:id="rId6"/>
    <p:sldId id="347" r:id="rId7"/>
    <p:sldId id="352" r:id="rId8"/>
    <p:sldId id="353" r:id="rId9"/>
    <p:sldId id="354" r:id="rId10"/>
    <p:sldId id="355" r:id="rId11"/>
    <p:sldId id="356" r:id="rId12"/>
    <p:sldId id="361" r:id="rId13"/>
    <p:sldId id="359" r:id="rId14"/>
    <p:sldId id="346" r:id="rId15"/>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1699D1-FB30-4224-A955-23715ED043FA}">
          <p14:sldIdLst>
            <p14:sldId id="341"/>
            <p14:sldId id="351"/>
            <p14:sldId id="347"/>
            <p14:sldId id="352"/>
            <p14:sldId id="353"/>
            <p14:sldId id="354"/>
            <p14:sldId id="355"/>
            <p14:sldId id="356"/>
            <p14:sldId id="361"/>
            <p14:sldId id="359"/>
            <p14:sldId id="34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48"/>
    <a:srgbClr val="636363"/>
    <a:srgbClr val="6999C9"/>
    <a:srgbClr val="4A6B8D"/>
    <a:srgbClr val="828689"/>
    <a:srgbClr val="FFBC5B"/>
    <a:srgbClr val="3C3C3C"/>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5BF6D5-1B29-4CEE-8614-AB4FB1D43A8B}" v="11" dt="2021-02-01T23:27:16.4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47" autoAdjust="0"/>
    <p:restoredTop sz="67098" autoAdjust="0"/>
  </p:normalViewPr>
  <p:slideViewPr>
    <p:cSldViewPr>
      <p:cViewPr varScale="1">
        <p:scale>
          <a:sx n="101" d="100"/>
          <a:sy n="101" d="100"/>
        </p:scale>
        <p:origin x="1902" y="96"/>
      </p:cViewPr>
      <p:guideLst>
        <p:guide orient="horz" pos="1620"/>
        <p:guide pos="2880"/>
      </p:guideLst>
    </p:cSldViewPr>
  </p:slideViewPr>
  <p:outlineViewPr>
    <p:cViewPr>
      <p:scale>
        <a:sx n="33" d="100"/>
        <a:sy n="33" d="100"/>
      </p:scale>
      <p:origin x="0" y="46522"/>
    </p:cViewPr>
  </p:outlineViewPr>
  <p:notesTextViewPr>
    <p:cViewPr>
      <p:scale>
        <a:sx n="1" d="1"/>
        <a:sy n="1" d="1"/>
      </p:scale>
      <p:origin x="0" y="0"/>
    </p:cViewPr>
  </p:notesTextViewPr>
  <p:notesViewPr>
    <p:cSldViewPr>
      <p:cViewPr varScale="1">
        <p:scale>
          <a:sx n="65" d="100"/>
          <a:sy n="65" d="100"/>
        </p:scale>
        <p:origin x="3125" y="53"/>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dad Canales" userId="54ece73b-f82f-4031-bae6-bee0c4111c8c" providerId="ADAL" clId="{F200E2D9-01E9-425E-8D02-97288DB6F15B}"/>
    <pc:docChg chg="custSel modSld">
      <pc:chgData name="Caridad Canales" userId="54ece73b-f82f-4031-bae6-bee0c4111c8c" providerId="ADAL" clId="{F200E2D9-01E9-425E-8D02-97288DB6F15B}" dt="2021-02-01T23:28:28.366" v="1828" actId="20577"/>
      <pc:docMkLst>
        <pc:docMk/>
      </pc:docMkLst>
      <pc:sldChg chg="modNotesTx">
        <pc:chgData name="Caridad Canales" userId="54ece73b-f82f-4031-bae6-bee0c4111c8c" providerId="ADAL" clId="{F200E2D9-01E9-425E-8D02-97288DB6F15B}" dt="2021-02-01T23:07:10.889" v="335" actId="20577"/>
        <pc:sldMkLst>
          <pc:docMk/>
          <pc:sldMk cId="90166467" sldId="347"/>
        </pc:sldMkLst>
      </pc:sldChg>
      <pc:sldChg chg="modSp modNotesTx">
        <pc:chgData name="Caridad Canales" userId="54ece73b-f82f-4031-bae6-bee0c4111c8c" providerId="ADAL" clId="{F200E2D9-01E9-425E-8D02-97288DB6F15B}" dt="2021-02-01T23:02:48.217" v="61" actId="20577"/>
        <pc:sldMkLst>
          <pc:docMk/>
          <pc:sldMk cId="37692153" sldId="351"/>
        </pc:sldMkLst>
        <pc:spChg chg="mod">
          <ac:chgData name="Caridad Canales" userId="54ece73b-f82f-4031-bae6-bee0c4111c8c" providerId="ADAL" clId="{F200E2D9-01E9-425E-8D02-97288DB6F15B}" dt="2021-02-01T23:00:03.034" v="22" actId="5793"/>
          <ac:spMkLst>
            <pc:docMk/>
            <pc:sldMk cId="37692153" sldId="351"/>
            <ac:spMk id="3" creationId="{60899BA5-BBC7-4349-BE58-BBBFC62BA4D7}"/>
          </ac:spMkLst>
        </pc:spChg>
      </pc:sldChg>
      <pc:sldChg chg="modNotesTx">
        <pc:chgData name="Caridad Canales" userId="54ece73b-f82f-4031-bae6-bee0c4111c8c" providerId="ADAL" clId="{F200E2D9-01E9-425E-8D02-97288DB6F15B}" dt="2021-02-01T23:08:34.018" v="458" actId="20577"/>
        <pc:sldMkLst>
          <pc:docMk/>
          <pc:sldMk cId="1985804851" sldId="352"/>
        </pc:sldMkLst>
      </pc:sldChg>
      <pc:sldChg chg="modNotesTx">
        <pc:chgData name="Caridad Canales" userId="54ece73b-f82f-4031-bae6-bee0c4111c8c" providerId="ADAL" clId="{F200E2D9-01E9-425E-8D02-97288DB6F15B}" dt="2021-02-01T23:18:39.367" v="1073" actId="6549"/>
        <pc:sldMkLst>
          <pc:docMk/>
          <pc:sldMk cId="1447119531" sldId="353"/>
        </pc:sldMkLst>
      </pc:sldChg>
      <pc:sldChg chg="modNotesTx">
        <pc:chgData name="Caridad Canales" userId="54ece73b-f82f-4031-bae6-bee0c4111c8c" providerId="ADAL" clId="{F200E2D9-01E9-425E-8D02-97288DB6F15B}" dt="2021-02-01T23:22:37.346" v="1336" actId="20577"/>
        <pc:sldMkLst>
          <pc:docMk/>
          <pc:sldMk cId="3967710348" sldId="354"/>
        </pc:sldMkLst>
      </pc:sldChg>
      <pc:sldChg chg="modNotesTx">
        <pc:chgData name="Caridad Canales" userId="54ece73b-f82f-4031-bae6-bee0c4111c8c" providerId="ADAL" clId="{F200E2D9-01E9-425E-8D02-97288DB6F15B}" dt="2021-02-01T23:24:38.417" v="1541" actId="20577"/>
        <pc:sldMkLst>
          <pc:docMk/>
          <pc:sldMk cId="3934016912" sldId="355"/>
        </pc:sldMkLst>
      </pc:sldChg>
      <pc:sldChg chg="modNotesTx">
        <pc:chgData name="Caridad Canales" userId="54ece73b-f82f-4031-bae6-bee0c4111c8c" providerId="ADAL" clId="{F200E2D9-01E9-425E-8D02-97288DB6F15B}" dt="2021-02-01T23:25:42.116" v="1595" actId="20577"/>
        <pc:sldMkLst>
          <pc:docMk/>
          <pc:sldMk cId="4125326942" sldId="356"/>
        </pc:sldMkLst>
      </pc:sldChg>
      <pc:sldChg chg="modNotesTx">
        <pc:chgData name="Caridad Canales" userId="54ece73b-f82f-4031-bae6-bee0c4111c8c" providerId="ADAL" clId="{F200E2D9-01E9-425E-8D02-97288DB6F15B}" dt="2021-02-01T23:28:28.366" v="1828" actId="20577"/>
        <pc:sldMkLst>
          <pc:docMk/>
          <pc:sldMk cId="801529617" sldId="359"/>
        </pc:sldMkLst>
      </pc:sldChg>
      <pc:sldChg chg="modNotesTx">
        <pc:chgData name="Caridad Canales" userId="54ece73b-f82f-4031-bae6-bee0c4111c8c" providerId="ADAL" clId="{F200E2D9-01E9-425E-8D02-97288DB6F15B}" dt="2021-02-01T23:26:51.617" v="1634" actId="20577"/>
        <pc:sldMkLst>
          <pc:docMk/>
          <pc:sldMk cId="3623717590" sldId="3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2" tIns="46586" rIns="93172" bIns="46586" numCol="1" rtlCol="0"/>
          <a:lstStyle>
            <a:lvl1pPr algn="l">
              <a:defRPr sz="1300"/>
            </a:lvl1pPr>
          </a:lstStyle>
          <a:p>
            <a:endParaRPr lang="en-GB" alt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3172" tIns="46586" rIns="93172" bIns="46586" numCol="1" rtlCol="0"/>
          <a:lstStyle>
            <a:lvl1pPr algn="r">
              <a:defRPr sz="1300"/>
            </a:lvl1pPr>
          </a:lstStyle>
          <a:p>
            <a:fld id="{163ED4EB-593A-4D01-A2D8-D2917BF67A63}" type="datetimeFigureOut">
              <a:rPr lang="en-GB" altLang="en-GB" smtClean="0"/>
              <a:t>01/02/2021</a:t>
            </a:fld>
            <a:endParaRPr lang="en-GB" altLang="en-GB"/>
          </a:p>
        </p:txBody>
      </p:sp>
      <p:sp>
        <p:nvSpPr>
          <p:cNvPr id="4" name="Footer Placeholder 3"/>
          <p:cNvSpPr>
            <a:spLocks noGrp="1"/>
          </p:cNvSpPr>
          <p:nvPr>
            <p:ph type="ftr" sz="quarter" idx="2"/>
          </p:nvPr>
        </p:nvSpPr>
        <p:spPr>
          <a:xfrm>
            <a:off x="0" y="9428584"/>
            <a:ext cx="2945659" cy="496332"/>
          </a:xfrm>
          <a:prstGeom prst="rect">
            <a:avLst/>
          </a:prstGeom>
        </p:spPr>
        <p:txBody>
          <a:bodyPr vert="horz" lIns="93172" tIns="46586" rIns="93172" bIns="46586" numCol="1" rtlCol="0" anchor="b"/>
          <a:lstStyle>
            <a:lvl1pPr algn="l">
              <a:defRPr sz="1300"/>
            </a:lvl1pPr>
          </a:lstStyle>
          <a:p>
            <a:endParaRPr lang="en-GB" altLang="en-GB"/>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3172" tIns="46586" rIns="93172" bIns="46586" numCol="1" rtlCol="0" anchor="b"/>
          <a:lstStyle>
            <a:lvl1pPr algn="r">
              <a:defRPr sz="1300"/>
            </a:lvl1pPr>
          </a:lstStyle>
          <a:p>
            <a:fld id="{2754E5B0-FC70-4D41-9F1E-71EBB80EEEAA}" type="slidenum">
              <a:rPr lang="en-GB" altLang="en-GB" smtClean="0"/>
              <a:t>‹#›</a:t>
            </a:fld>
            <a:endParaRPr lang="en-GB" altLang="en-GB"/>
          </a:p>
        </p:txBody>
      </p:sp>
    </p:spTree>
    <p:extLst>
      <p:ext uri="{BB962C8B-B14F-4D97-AF65-F5344CB8AC3E}">
        <p14:creationId xmlns:p14="http://schemas.microsoft.com/office/powerpoint/2010/main" val="2343053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2" tIns="46586" rIns="93172" bIns="46586" numCol="1" rtlCol="0"/>
          <a:lstStyle>
            <a:lvl1pPr algn="l">
              <a:defRPr sz="1300"/>
            </a:lvl1pPr>
          </a:lstStyle>
          <a:p>
            <a:endParaRPr lang="en-GB" altLang="en-GB"/>
          </a:p>
        </p:txBody>
      </p:sp>
      <p:sp>
        <p:nvSpPr>
          <p:cNvPr id="3" name="Date Placeholder 2"/>
          <p:cNvSpPr>
            <a:spLocks noGrp="1"/>
          </p:cNvSpPr>
          <p:nvPr>
            <p:ph type="dt" idx="1"/>
          </p:nvPr>
        </p:nvSpPr>
        <p:spPr>
          <a:xfrm>
            <a:off x="3850443" y="0"/>
            <a:ext cx="2945659" cy="496332"/>
          </a:xfrm>
          <a:prstGeom prst="rect">
            <a:avLst/>
          </a:prstGeom>
        </p:spPr>
        <p:txBody>
          <a:bodyPr vert="horz" lIns="93172" tIns="46586" rIns="93172" bIns="46586" numCol="1" rtlCol="0"/>
          <a:lstStyle>
            <a:lvl1pPr algn="r">
              <a:defRPr sz="1300"/>
            </a:lvl1pPr>
          </a:lstStyle>
          <a:p>
            <a:fld id="{4DCD4657-FE7A-40EC-A519-6D08E67E6336}" type="datetimeFigureOut">
              <a:rPr lang="en-GB" altLang="en-GB" smtClean="0"/>
              <a:t>01/02/2021</a:t>
            </a:fld>
            <a:endParaRPr lang="en-GB" altLang="en-GB"/>
          </a:p>
        </p:txBody>
      </p:sp>
      <p:sp>
        <p:nvSpPr>
          <p:cNvPr id="4" name="Slide Image Placeholder 3"/>
          <p:cNvSpPr>
            <a:spLocks noGrp="1" noRot="1" noChangeAspect="1"/>
          </p:cNvSpPr>
          <p:nvPr>
            <p:ph type="sldImg" idx="2"/>
          </p:nvPr>
        </p:nvSpPr>
        <p:spPr>
          <a:xfrm>
            <a:off x="90488" y="746125"/>
            <a:ext cx="6616700" cy="3722688"/>
          </a:xfrm>
          <a:prstGeom prst="rect">
            <a:avLst/>
          </a:prstGeom>
          <a:noFill/>
          <a:ln w="12700">
            <a:solidFill>
              <a:prstClr val="black"/>
            </a:solidFill>
          </a:ln>
        </p:spPr>
        <p:txBody>
          <a:bodyPr vert="horz" lIns="93172" tIns="46586" rIns="93172" bIns="46586" numCol="1" rtlCol="0" anchor="ctr"/>
          <a:lstStyle/>
          <a:p>
            <a:endParaRPr lang="en-GB" alt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2" tIns="46586" rIns="93172" bIns="46586"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3172" tIns="46586" rIns="93172" bIns="46586" numCol="1" rtlCol="0" anchor="b"/>
          <a:lstStyle>
            <a:lvl1pPr algn="l">
              <a:defRPr sz="1300"/>
            </a:lvl1pPr>
          </a:lstStyle>
          <a:p>
            <a:endParaRPr lang="en-GB" alt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72" tIns="46586" rIns="93172" bIns="46586" numCol="1" rtlCol="0" anchor="b"/>
          <a:lstStyle>
            <a:lvl1pPr algn="r">
              <a:defRPr sz="1300"/>
            </a:lvl1pPr>
          </a:lstStyle>
          <a:p>
            <a:fld id="{E52FD4B1-30B5-43B2-9156-2EAE2278D3B0}" type="slidenum">
              <a:rPr lang="en-GB" altLang="en-GB" smtClean="0"/>
              <a:t>‹#›</a:t>
            </a:fld>
            <a:endParaRPr lang="en-GB" altLang="en-GB"/>
          </a:p>
        </p:txBody>
      </p:sp>
    </p:spTree>
    <p:extLst>
      <p:ext uri="{BB962C8B-B14F-4D97-AF65-F5344CB8AC3E}">
        <p14:creationId xmlns:p14="http://schemas.microsoft.com/office/powerpoint/2010/main" val="4112969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fao.org/documents/card/en/c/cb1928e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Chair, I will now give a presentation on document </a:t>
            </a:r>
            <a:r>
              <a:rPr lang="en-US" sz="1200" u="sng" kern="0" dirty="0">
                <a:solidFill>
                  <a:srgbClr val="FFFFFF"/>
                </a:solidFill>
                <a:latin typeface="Century Gothic"/>
                <a:ea typeface="MS PGothic" pitchFamily="34" charset="-128"/>
              </a:rPr>
              <a:t>CBD/SBSTTA/24/7/REV1</a:t>
            </a:r>
            <a:r>
              <a:rPr lang="en-US" dirty="0"/>
              <a:t>  </a:t>
            </a:r>
            <a:r>
              <a:rPr lang="en-US" sz="1200" b="0" kern="0" dirty="0">
                <a:solidFill>
                  <a:srgbClr val="FFFFFF"/>
                </a:solidFill>
                <a:latin typeface="Century Gothic"/>
                <a:ea typeface="MS PGothic" pitchFamily="34" charset="-128"/>
              </a:rPr>
              <a:t>Review of the International Initiative for the Conservation and Sustainable Use of Soil Biodiversity and updated plan of action – on agenda item 7 Biodiversity and Agriculture</a:t>
            </a:r>
          </a:p>
          <a:p>
            <a:endParaRPr lang="en-US" sz="1200" b="0" kern="0" dirty="0">
              <a:solidFill>
                <a:srgbClr val="FFFFFF"/>
              </a:solidFill>
              <a:latin typeface="Century Gothic"/>
              <a:ea typeface="MS PGothic" pitchFamily="34" charset="-128"/>
            </a:endParaRPr>
          </a:p>
          <a:p>
            <a:endParaRPr lang="en-US" dirty="0"/>
          </a:p>
          <a:p>
            <a:r>
              <a:rPr lang="en-US" dirty="0"/>
              <a:t>Presentation will cover:</a:t>
            </a:r>
          </a:p>
          <a:p>
            <a:r>
              <a:rPr lang="en-US" dirty="0"/>
              <a:t>- Introduction of pre-session document </a:t>
            </a:r>
          </a:p>
          <a:p>
            <a:r>
              <a:rPr lang="en-US" dirty="0"/>
              <a:t>    &gt; key elements; </a:t>
            </a:r>
          </a:p>
          <a:p>
            <a:r>
              <a:rPr lang="en-US" dirty="0"/>
              <a:t>    &gt; structure; </a:t>
            </a:r>
            <a:endParaRPr lang="en-US" dirty="0">
              <a:cs typeface="Calibri"/>
            </a:endParaRPr>
          </a:p>
          <a:p>
            <a:r>
              <a:rPr lang="en-US" dirty="0"/>
              <a:t>    &gt; the process led to its development including any analytical work, expert and other meetings, submissions, peer review and so on;</a:t>
            </a:r>
          </a:p>
          <a:p>
            <a:r>
              <a:rPr lang="en-US" dirty="0"/>
              <a:t>   &gt; key recommendations</a:t>
            </a:r>
          </a:p>
          <a:p>
            <a:r>
              <a:rPr lang="en-US" dirty="0"/>
              <a:t>- Introduction of any associated information documents and links to the pre-session document</a:t>
            </a:r>
          </a:p>
        </p:txBody>
      </p:sp>
      <p:sp>
        <p:nvSpPr>
          <p:cNvPr id="4" name="Slide Number Placeholder 3"/>
          <p:cNvSpPr>
            <a:spLocks noGrp="1"/>
          </p:cNvSpPr>
          <p:nvPr>
            <p:ph type="sldNum" sz="quarter" idx="10"/>
          </p:nvPr>
        </p:nvSpPr>
        <p:spPr/>
        <p:txBody>
          <a:bodyPr/>
          <a:lstStyle/>
          <a:p>
            <a:fld id="{E52FD4B1-30B5-43B2-9156-2EAE2278D3B0}" type="slidenum">
              <a:rPr lang="en-GB" altLang="en-GB" smtClean="0"/>
              <a:t>1</a:t>
            </a:fld>
            <a:endParaRPr lang="en-GB" altLang="en-GB"/>
          </a:p>
        </p:txBody>
      </p:sp>
    </p:spTree>
    <p:extLst>
      <p:ext uri="{BB962C8B-B14F-4D97-AF65-F5344CB8AC3E}">
        <p14:creationId xmlns:p14="http://schemas.microsoft.com/office/powerpoint/2010/main" val="79095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To finalize my presentation, I would also like to bring to your attention to </a:t>
            </a:r>
            <a:r>
              <a:rPr lang="en-US" sz="1200" b="1" dirty="0"/>
              <a:t>Information document </a:t>
            </a:r>
            <a:r>
              <a:rPr lang="en-US" sz="1200" b="1" u="sng" dirty="0"/>
              <a:t>CBD/SBSTTA/24/INF/8 </a:t>
            </a:r>
            <a:r>
              <a:rPr lang="en-US" sz="1200" b="0" u="none" dirty="0"/>
              <a:t>which is the full report on the </a:t>
            </a:r>
            <a:r>
              <a:rPr lang="en-GB" sz="1200" kern="1100" dirty="0">
                <a:effectLst/>
                <a:latin typeface="Arial" panose="020B0604020202020204" pitchFamily="34" charset="0"/>
                <a:ea typeface="Times New Roman" panose="02020603050405020304" pitchFamily="18" charset="0"/>
                <a:cs typeface="Arial" panose="020B0604020202020204" pitchFamily="34" charset="0"/>
              </a:rPr>
              <a:t>state of knowledge of soil biodiversity </a:t>
            </a:r>
            <a:endParaRPr lang="en-US" sz="1200"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This report was prepared by FAO in collaboration with the Intergovernmental Technical Panel on Soils (ITPS) of the Global Soil Partnership (GSP), the Global Soil Biodiversity Initiative (GSBI), the European Commission and the Secretariat of the Convention on Biological Diversity and as you might recall, </a:t>
            </a:r>
            <a:r>
              <a:rPr lang="en-GB" sz="1200" kern="1100">
                <a:effectLst/>
                <a:latin typeface="Arial" panose="020B0604020202020204" pitchFamily="34" charset="0"/>
                <a:ea typeface="Times New Roman" panose="02020603050405020304" pitchFamily="18" charset="0"/>
                <a:cs typeface="Arial" panose="020B0604020202020204" pitchFamily="34" charset="0"/>
              </a:rPr>
              <a:t>it responds to </a:t>
            </a:r>
            <a:r>
              <a:rPr lang="en-GB" sz="1200" kern="1100" dirty="0">
                <a:effectLst/>
                <a:latin typeface="Arial" panose="020B0604020202020204" pitchFamily="34" charset="0"/>
                <a:ea typeface="Times New Roman" panose="02020603050405020304" pitchFamily="18" charset="0"/>
                <a:cs typeface="Arial" panose="020B0604020202020204" pitchFamily="34" charset="0"/>
              </a:rPr>
              <a:t>decision 14/30 (para 23) that invited FAO and other organizations to prepare this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E2F00"/>
                </a:solidFill>
                <a:latin typeface="Lato"/>
              </a:rPr>
              <a:t>Both the </a:t>
            </a:r>
            <a:r>
              <a:rPr lang="en-US" sz="1200" u="none" dirty="0">
                <a:solidFill>
                  <a:srgbClr val="3E2F00"/>
                </a:solidFill>
                <a:latin typeface="Lato"/>
                <a:hlinkClick r:id="rId3">
                  <a:extLst>
                    <a:ext uri="{A12FA001-AC4F-418D-AE19-62706E023703}">
                      <ahyp:hlinkClr xmlns:ahyp="http://schemas.microsoft.com/office/drawing/2018/hyperlinkcolor" val="tx"/>
                    </a:ext>
                  </a:extLst>
                </a:hlinkClick>
              </a:rPr>
              <a:t>Report and the Summary for Policymakers</a:t>
            </a:r>
            <a:r>
              <a:rPr lang="en-US" sz="1200" u="none" dirty="0">
                <a:solidFill>
                  <a:srgbClr val="3E2F00"/>
                </a:solidFill>
                <a:latin typeface="Lato"/>
              </a:rPr>
              <a:t> </a:t>
            </a:r>
            <a:r>
              <a:rPr lang="en-US" sz="1200" dirty="0">
                <a:solidFill>
                  <a:srgbClr val="3E2F00"/>
                </a:solidFill>
                <a:latin typeface="Lato"/>
              </a:rPr>
              <a:t>were officially launched on </a:t>
            </a:r>
            <a:r>
              <a:rPr lang="en-US" sz="1200" b="1" dirty="0">
                <a:solidFill>
                  <a:srgbClr val="3E2F00"/>
                </a:solidFill>
                <a:latin typeface="Lato"/>
              </a:rPr>
              <a:t>4 December 2020</a:t>
            </a:r>
            <a:r>
              <a:rPr lang="en-US" sz="1200" dirty="0">
                <a:solidFill>
                  <a:srgbClr val="3E2F00"/>
                </a:solidFill>
                <a:latin typeface="Lato"/>
              </a:rPr>
              <a:t>, on the occasion of World Soil Day (5 December 2020) and it is the result of contributions from over 300 scientists from around the world.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3E2F00"/>
              </a:solidFill>
              <a:latin typeface="Lat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E2F00"/>
                </a:solidFill>
                <a:latin typeface="Lato"/>
              </a:rPr>
              <a:t>The document </a:t>
            </a:r>
            <a:r>
              <a:rPr lang="en-US" dirty="0"/>
              <a:t>is presented and </a:t>
            </a:r>
            <a:r>
              <a:rPr lang="en-US" sz="1200" dirty="0">
                <a:solidFill>
                  <a:srgbClr val="3E2F00"/>
                </a:solidFill>
                <a:latin typeface="Lato"/>
              </a:rPr>
              <a:t>has been posted</a:t>
            </a:r>
            <a:r>
              <a:rPr lang="en-US" dirty="0"/>
              <a:t> in the form and language in which it was received by the Secretariat.</a:t>
            </a:r>
            <a:endParaRPr lang="en-US" sz="1200" dirty="0">
              <a:solidFill>
                <a:srgbClr val="3E2F00"/>
              </a:solidFill>
              <a:latin typeface="Lat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And with this I finish my presentation and I hand over back to you Chair. Many thanks. </a:t>
            </a:r>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10</a:t>
            </a:fld>
            <a:endParaRPr lang="en-GB" altLang="en-GB"/>
          </a:p>
        </p:txBody>
      </p:sp>
    </p:spTree>
    <p:extLst>
      <p:ext uri="{BB962C8B-B14F-4D97-AF65-F5344CB8AC3E}">
        <p14:creationId xmlns:p14="http://schemas.microsoft.com/office/powerpoint/2010/main" val="3645682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FD4B1-30B5-43B2-9156-2EAE2278D3B0}" type="slidenum">
              <a:rPr lang="en-GB" altLang="en-GB" smtClean="0"/>
              <a:t>11</a:t>
            </a:fld>
            <a:endParaRPr lang="en-GB" altLang="en-GB"/>
          </a:p>
        </p:txBody>
      </p:sp>
    </p:spTree>
    <p:extLst>
      <p:ext uri="{BB962C8B-B14F-4D97-AF65-F5344CB8AC3E}">
        <p14:creationId xmlns:p14="http://schemas.microsoft.com/office/powerpoint/2010/main" val="1135782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The document has an introduction and is further divided into 3 main sections and 2 annexes, as outlined in this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I will provide more detail on each of these sections in my following slides.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Section I: Review of implementation of the International Initiative for the Conservation and Sustainable Use of Soil Biodiversity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Section II:  Is an analytical overview of the contributions of soil biodiversity to sustainable development and opportunities for the post-2020 global biodiversity framework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Section III: Contains the Suggested recommendations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Annex I: Summary for Policymakers from the Report on the State of knowledge of Soil Biodiversity: status, challenges and potentialities prepared, by FAO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Annex II: Draft plan of action 2020-2030 for the International Initiative for the Conservation and Sustainable Use of Soil Biodiversity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2</a:t>
            </a:fld>
            <a:endParaRPr lang="en-GB" altLang="en-GB"/>
          </a:p>
        </p:txBody>
      </p:sp>
    </p:spTree>
    <p:extLst>
      <p:ext uri="{BB962C8B-B14F-4D97-AF65-F5344CB8AC3E}">
        <p14:creationId xmlns:p14="http://schemas.microsoft.com/office/powerpoint/2010/main" val="2661342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introduction provides background information on the mandate for this document and this is based on the following decisions:</a:t>
            </a:r>
          </a:p>
          <a:p>
            <a:endParaRPr lang="en-US" dirty="0"/>
          </a:p>
          <a:p>
            <a:r>
              <a:rPr lang="en-US" dirty="0"/>
              <a:t>First, the document recalls decision 6/5 of the Conference of the Parties, where the </a:t>
            </a:r>
            <a:r>
              <a:rPr lang="en-US" b="1" dirty="0"/>
              <a:t>International Initiative </a:t>
            </a:r>
            <a:r>
              <a:rPr lang="en-US" dirty="0"/>
              <a:t>for the Conservation and Sustainable Use of Soil Biodiversity </a:t>
            </a:r>
            <a:r>
              <a:rPr lang="en-US" b="1" dirty="0"/>
              <a:t>was established. </a:t>
            </a:r>
          </a:p>
          <a:p>
            <a:endParaRPr lang="en-US" dirty="0"/>
          </a:p>
          <a:p>
            <a:r>
              <a:rPr lang="en-US" dirty="0"/>
              <a:t>The document also recalls, Decision 8/23  where the COP </a:t>
            </a:r>
            <a:r>
              <a:rPr lang="en-US" b="1" dirty="0"/>
              <a:t>adopted </a:t>
            </a:r>
            <a:r>
              <a:rPr lang="en-US" dirty="0"/>
              <a:t>the Framework for Action for the Initiative.</a:t>
            </a:r>
          </a:p>
          <a:p>
            <a:endParaRPr lang="en-US" dirty="0"/>
          </a:p>
          <a:p>
            <a:r>
              <a:rPr lang="en-US" dirty="0"/>
              <a:t>Reference is also made to a more recent decision, that is decision </a:t>
            </a:r>
            <a:r>
              <a:rPr lang="en-US" b="1" dirty="0"/>
              <a:t>14/30,  </a:t>
            </a:r>
            <a:r>
              <a:rPr lang="en-US" dirty="0"/>
              <a:t>where the COP requested the Executive Secretary to:</a:t>
            </a:r>
          </a:p>
          <a:p>
            <a:pPr lvl="1"/>
            <a:r>
              <a:rPr lang="en-US" dirty="0"/>
              <a:t>1. Review the implementation of the International Initiative, in consultation with FAO under the framework of the Global Soil Partnership (GSP); and to </a:t>
            </a:r>
          </a:p>
          <a:p>
            <a:pPr lvl="1"/>
            <a:r>
              <a:rPr lang="en-US" dirty="0"/>
              <a:t>2. To present an updated draft plan of action for the </a:t>
            </a:r>
            <a:r>
              <a:rPr lang="en-GB" sz="1200" b="1" kern="1100" dirty="0">
                <a:solidFill>
                  <a:srgbClr val="3E2F00"/>
                </a:solidFill>
                <a:latin typeface="Lato"/>
                <a:ea typeface="Times New Roman" panose="02020603050405020304" pitchFamily="18" charset="0"/>
              </a:rPr>
              <a:t>International Initiative on Soil Biodiversity, </a:t>
            </a:r>
            <a:r>
              <a:rPr lang="en-US" dirty="0"/>
              <a:t>to be considered by SBSTTA before COP 15th.</a:t>
            </a: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it should be noted that decision </a:t>
            </a:r>
            <a:r>
              <a:rPr lang="en-US" b="1" dirty="0"/>
              <a:t>14/30 </a:t>
            </a:r>
            <a:r>
              <a:rPr lang="en-US" dirty="0"/>
              <a:t>also </a:t>
            </a:r>
            <a:r>
              <a:rPr lang="en-US" sz="1200" b="1" kern="1100" dirty="0">
                <a:solidFill>
                  <a:srgbClr val="3E2F00"/>
                </a:solidFill>
                <a:latin typeface="Lato"/>
                <a:ea typeface="Times New Roman" panose="02020603050405020304" pitchFamily="18" charset="0"/>
              </a:rPr>
              <a:t>Invited FAO</a:t>
            </a:r>
            <a:r>
              <a:rPr lang="en-US" sz="1200" b="0" kern="1100" dirty="0">
                <a:solidFill>
                  <a:srgbClr val="3E2F00"/>
                </a:solidFill>
                <a:latin typeface="Lato"/>
                <a:ea typeface="Times New Roman" panose="02020603050405020304" pitchFamily="18" charset="0"/>
              </a:rPr>
              <a:t> to consider the preparation of a report on the state of knowledge on soil biodiversity</a:t>
            </a:r>
            <a:r>
              <a:rPr lang="en-US" sz="1200" kern="1100" dirty="0">
                <a:solidFill>
                  <a:srgbClr val="3E2F00"/>
                </a:solidFill>
                <a:latin typeface="Lato"/>
                <a:ea typeface="Times New Roman" panose="02020603050405020304" pitchFamily="18" charset="0"/>
              </a:rPr>
              <a:t>, in collaboration with </a:t>
            </a:r>
            <a:r>
              <a:rPr lang="en-US" sz="1200" b="0" kern="1100" dirty="0">
                <a:solidFill>
                  <a:srgbClr val="3E2F00"/>
                </a:solidFill>
                <a:latin typeface="Lato"/>
                <a:ea typeface="Times New Roman" panose="02020603050405020304" pitchFamily="18" charset="0"/>
              </a:rPr>
              <a:t>other organizations and relevant partners, </a:t>
            </a:r>
            <a:r>
              <a:rPr lang="en-US" sz="1200" kern="1100" dirty="0">
                <a:solidFill>
                  <a:srgbClr val="3E2F00"/>
                </a:solidFill>
                <a:latin typeface="Lato"/>
                <a:ea typeface="Times New Roman" panose="02020603050405020304" pitchFamily="18" charset="0"/>
              </a:rPr>
              <a:t>and to make it available for consideration by SBSTTA. </a:t>
            </a:r>
            <a:endParaRPr lang="en-GB" sz="1200" kern="1100" dirty="0">
              <a:solidFill>
                <a:srgbClr val="3E2F00"/>
              </a:solidFill>
              <a:latin typeface="Lato"/>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3</a:t>
            </a:fld>
            <a:endParaRPr lang="en-GB" altLang="en-GB"/>
          </a:p>
        </p:txBody>
      </p:sp>
    </p:spTree>
    <p:extLst>
      <p:ext uri="{BB962C8B-B14F-4D97-AF65-F5344CB8AC3E}">
        <p14:creationId xmlns:p14="http://schemas.microsoft.com/office/powerpoint/2010/main" val="3557821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Let me now move to Section 1 of the document, which contains the</a:t>
            </a: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 review of </a:t>
            </a:r>
            <a:r>
              <a:rPr lang="en-GB" sz="1200" b="1" kern="1100" dirty="0">
                <a:solidFill>
                  <a:schemeClr val="tx1">
                    <a:lumMod val="95000"/>
                    <a:lumOff val="5000"/>
                  </a:schemeClr>
                </a:solidFill>
                <a:effectLst/>
                <a:latin typeface="Lato"/>
                <a:ea typeface="Times New Roman" panose="02020603050405020304" pitchFamily="18" charset="0"/>
                <a:cs typeface="Arial" panose="020B0604020202020204" pitchFamily="34" charset="0"/>
              </a:rPr>
              <a:t>the </a:t>
            </a:r>
            <a:r>
              <a:rPr lang="en-US" sz="1200" b="1" kern="1100" dirty="0">
                <a:solidFill>
                  <a:schemeClr val="tx1">
                    <a:lumMod val="95000"/>
                    <a:lumOff val="5000"/>
                  </a:schemeClr>
                </a:solidFill>
                <a:latin typeface="Lato"/>
                <a:ea typeface="Times New Roman" panose="02020603050405020304" pitchFamily="18" charset="0"/>
                <a:cs typeface="Arial" panose="020B0604020202020204" pitchFamily="34" charset="0"/>
              </a:rPr>
              <a:t>International Initiative for the Conservation and Sustainable Use of Soil Biodiversity.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100" dirty="0">
                <a:solidFill>
                  <a:schemeClr val="tx1">
                    <a:lumMod val="95000"/>
                    <a:lumOff val="5000"/>
                  </a:schemeClr>
                </a:solidFill>
                <a:latin typeface="Lato"/>
                <a:ea typeface="Times New Roman" panose="02020603050405020304" pitchFamily="18" charset="0"/>
                <a:cs typeface="Arial" panose="020B0604020202020204" pitchFamily="34" charset="0"/>
              </a:rPr>
              <a:t>Th review of the Initiative was carried out through two activities: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100" dirty="0">
                <a:solidFill>
                  <a:schemeClr val="tx1">
                    <a:lumMod val="95000"/>
                    <a:lumOff val="5000"/>
                  </a:schemeClr>
                </a:solidFill>
                <a:latin typeface="Lato"/>
                <a:ea typeface="Times New Roman" panose="02020603050405020304" pitchFamily="18" charset="0"/>
                <a:cs typeface="Arial" panose="020B0604020202020204" pitchFamily="34" charset="0"/>
              </a:rPr>
              <a:t>For the first activity, </a:t>
            </a:r>
            <a:r>
              <a:rPr lang="en-US" sz="1200" b="0" kern="1100" dirty="0">
                <a:solidFill>
                  <a:schemeClr val="tx1">
                    <a:lumMod val="95000"/>
                    <a:lumOff val="5000"/>
                  </a:schemeClr>
                </a:solidFill>
                <a:latin typeface="Lato"/>
                <a:ea typeface="Times New Roman" panose="02020603050405020304" pitchFamily="18" charset="0"/>
                <a:cs typeface="Arial" panose="020B0604020202020204" pitchFamily="34" charset="0"/>
              </a:rPr>
              <a:t>the Secretariat </a:t>
            </a: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invited Parties and other Governments to submit information by completing a survey.  This survey was designed jointly with FAO and FAO simultaneously invited its member countries to take the survey.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The survey received over 70 responses from Parties and stakeholders like academia and other institutions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 </a:t>
            </a:r>
            <a:endParaRPr lang="en-US" sz="1200" b="1"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100" dirty="0">
                <a:solidFill>
                  <a:schemeClr val="tx1">
                    <a:lumMod val="95000"/>
                    <a:lumOff val="5000"/>
                  </a:schemeClr>
                </a:solidFill>
                <a:latin typeface="Lato"/>
                <a:ea typeface="Times New Roman" panose="02020603050405020304" pitchFamily="18" charset="0"/>
                <a:cs typeface="Arial" panose="020B0604020202020204" pitchFamily="34" charset="0"/>
              </a:rPr>
              <a:t>For the second  activity,  </a:t>
            </a: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the Secretariat carried out an analysis through a desk review of NBSAPs and of the sixth national reports. The main themes included in this analysis were: soil biodiversity, soil conservation, restoration, contamination, erosion, organic matter, ecosystem services, biodiversity, education, sustainable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The review of the implementation of the Initiative on soil biodiversity is based in these two exercises with the information from these 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4</a:t>
            </a:fld>
            <a:endParaRPr lang="en-GB" altLang="en-GB"/>
          </a:p>
        </p:txBody>
      </p:sp>
    </p:spTree>
    <p:extLst>
      <p:ext uri="{BB962C8B-B14F-4D97-AF65-F5344CB8AC3E}">
        <p14:creationId xmlns:p14="http://schemas.microsoft.com/office/powerpoint/2010/main" val="80780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Section 2 of the document is an analytical overview which</a:t>
            </a:r>
            <a:r>
              <a:rPr lang="en-US" sz="1200" kern="1100" dirty="0">
                <a:effectLst/>
                <a:latin typeface="Arial" panose="020B0604020202020204" pitchFamily="34" charset="0"/>
                <a:ea typeface="Times New Roman" panose="02020603050405020304" pitchFamily="18" charset="0"/>
                <a:cs typeface="Arial" panose="020B0604020202020204" pitchFamily="34" charset="0"/>
              </a:rPr>
              <a:t> highlights some of the contributions of soil biodiversity to sustainable development and identifies some of the opportunities that soil biodiversity can offer in support of the  post2020 global biodiversity framework.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This section underlines the importance of s</a:t>
            </a:r>
            <a:r>
              <a:rPr lang="en-US" dirty="0"/>
              <a:t>oil biodiversity in underpinning the functioning of terrestrial ecosystems and most of the services it delivers; and it </a:t>
            </a:r>
            <a:r>
              <a:rPr lang="en-US" sz="1200" kern="1100" dirty="0">
                <a:effectLst/>
                <a:latin typeface="Arial" panose="020B0604020202020204" pitchFamily="34" charset="0"/>
                <a:ea typeface="Times New Roman" panose="02020603050405020304" pitchFamily="18" charset="0"/>
                <a:cs typeface="Arial" panose="020B0604020202020204" pitchFamily="34" charset="0"/>
              </a:rPr>
              <a:t>offers some evidence on some of the important links between soil biodiversity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Food security, sustainable agriculture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Health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Water quality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Climate action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Coastal and marine ecosystems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Terrestrial ecosystems and the links of all of these with their respective sustainable development goals.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The sections also highlights the how the conservation and sustainable use of soil biodiversity can contribute to the successful implementation of the post-2020 global biodiversity framework. </a:t>
            </a: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5</a:t>
            </a:fld>
            <a:endParaRPr lang="en-GB" altLang="en-GB"/>
          </a:p>
        </p:txBody>
      </p:sp>
    </p:spTree>
    <p:extLst>
      <p:ext uri="{BB962C8B-B14F-4D97-AF65-F5344CB8AC3E}">
        <p14:creationId xmlns:p14="http://schemas.microsoft.com/office/powerpoint/2010/main" val="1614818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Section 3 of the document contains a list of </a:t>
            </a:r>
            <a:r>
              <a:rPr lang="en-GB" sz="1200" b="1" kern="1100" dirty="0">
                <a:solidFill>
                  <a:schemeClr val="tx1">
                    <a:lumMod val="95000"/>
                    <a:lumOff val="5000"/>
                  </a:schemeClr>
                </a:solidFill>
                <a:latin typeface="Lato"/>
                <a:ea typeface="Times New Roman" panose="02020603050405020304" pitchFamily="18" charset="0"/>
                <a:cs typeface="Arial" panose="020B0604020202020204" pitchFamily="34" charset="0"/>
              </a:rPr>
              <a:t> suggested recommendations that </a:t>
            </a:r>
            <a:r>
              <a:rPr lang="en-US" sz="1200" b="1" kern="1100" dirty="0">
                <a:solidFill>
                  <a:schemeClr val="tx1">
                    <a:lumMod val="95000"/>
                    <a:lumOff val="5000"/>
                  </a:schemeClr>
                </a:solidFill>
                <a:latin typeface="Lato"/>
                <a:ea typeface="Times New Roman" panose="02020603050405020304" pitchFamily="18" charset="0"/>
                <a:cs typeface="Arial" panose="020B0604020202020204" pitchFamily="34" charset="0"/>
              </a:rPr>
              <a:t>SBSTTA and COP may wish to adopt.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100" dirty="0">
              <a:solidFill>
                <a:schemeClr val="tx1">
                  <a:lumMod val="95000"/>
                  <a:lumOff val="5000"/>
                </a:schemeClr>
              </a:solidFill>
              <a:effectLst/>
              <a:latin typeface="Lato"/>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100" dirty="0">
                <a:solidFill>
                  <a:schemeClr val="tx1">
                    <a:lumMod val="95000"/>
                    <a:lumOff val="5000"/>
                  </a:schemeClr>
                </a:solidFill>
                <a:effectLst/>
                <a:latin typeface="Lato"/>
                <a:ea typeface="Times New Roman" panose="02020603050405020304" pitchFamily="18" charset="0"/>
                <a:cs typeface="Arial" panose="020B0604020202020204" pitchFamily="34" charset="0"/>
              </a:rPr>
              <a:t>The recommendations are along the following lines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100" dirty="0">
                <a:solidFill>
                  <a:schemeClr val="tx1">
                    <a:lumMod val="95000"/>
                    <a:lumOff val="5000"/>
                  </a:schemeClr>
                </a:solidFill>
                <a:effectLst/>
                <a:latin typeface="Lato"/>
                <a:ea typeface="Times New Roman" panose="02020603050405020304" pitchFamily="18" charset="0"/>
                <a:cs typeface="Arial" panose="020B0604020202020204" pitchFamily="34" charset="0"/>
              </a:rPr>
              <a:t>Adopting of the draft plan of action 2020-2030 for the International Initiative of Soil Biodiversity (Annex II);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100" dirty="0">
                <a:solidFill>
                  <a:schemeClr val="tx1">
                    <a:lumMod val="95000"/>
                    <a:lumOff val="5000"/>
                  </a:schemeClr>
                </a:solidFill>
                <a:effectLst/>
                <a:latin typeface="Lato"/>
                <a:ea typeface="Times New Roman" panose="02020603050405020304" pitchFamily="18" charset="0"/>
                <a:cs typeface="Arial" panose="020B0604020202020204" pitchFamily="34" charset="0"/>
              </a:rPr>
              <a:t>Welcoming the report on the State of Knowledge on Soil Biodiversity and the summary for policy makers (Annex I) prepared by the FAO and other important partners (Annex 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100" dirty="0">
                <a:solidFill>
                  <a:schemeClr val="tx1">
                    <a:lumMod val="95000"/>
                    <a:lumOff val="5000"/>
                  </a:schemeClr>
                </a:solidFill>
                <a:effectLst/>
                <a:latin typeface="Lato"/>
                <a:ea typeface="Times New Roman" panose="02020603050405020304" pitchFamily="18" charset="0"/>
                <a:cs typeface="Arial" panose="020B0604020202020204" pitchFamily="34" charset="0"/>
              </a:rPr>
              <a:t>Inviting the FAO and the Global Soil Partnership, to facilitate the implementation of the plan of action (as previously established);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100" dirty="0">
                <a:solidFill>
                  <a:schemeClr val="tx1">
                    <a:lumMod val="95000"/>
                    <a:lumOff val="5000"/>
                  </a:schemeClr>
                </a:solidFill>
                <a:effectLst/>
                <a:latin typeface="Lato"/>
                <a:ea typeface="Times New Roman" panose="02020603050405020304" pitchFamily="18" charset="0"/>
                <a:cs typeface="Arial" panose="020B0604020202020204" pitchFamily="34" charset="0"/>
              </a:rPr>
              <a:t>And Invites Parties to provide, on a voluntary basis, information on the implementation of the plan of action, in alignment with the post-2020 global biodiversity framework monitoring framework; etc</a:t>
            </a:r>
            <a:r>
              <a:rPr lang="en-US" sz="1200" b="1" kern="1100" dirty="0">
                <a:solidFill>
                  <a:schemeClr val="tx1">
                    <a:lumMod val="95000"/>
                    <a:lumOff val="5000"/>
                  </a:schemeClr>
                </a:solidFill>
                <a:effectLst/>
                <a:latin typeface="Lato"/>
                <a:ea typeface="Times New Roman" panose="02020603050405020304" pitchFamily="18"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6</a:t>
            </a:fld>
            <a:endParaRPr lang="en-GB" altLang="en-GB"/>
          </a:p>
        </p:txBody>
      </p:sp>
    </p:spTree>
    <p:extLst>
      <p:ext uri="{BB962C8B-B14F-4D97-AF65-F5344CB8AC3E}">
        <p14:creationId xmlns:p14="http://schemas.microsoft.com/office/powerpoint/2010/main" val="1173374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Annex 1 of the document is the </a:t>
            </a:r>
            <a:r>
              <a:rPr lang="en-US" sz="1200" kern="1100" dirty="0">
                <a:effectLst/>
                <a:latin typeface="Arial" panose="020B0604020202020204" pitchFamily="34" charset="0"/>
                <a:ea typeface="Times New Roman" panose="02020603050405020304" pitchFamily="18" charset="0"/>
                <a:cs typeface="Arial" panose="020B0604020202020204" pitchFamily="34" charset="0"/>
              </a:rPr>
              <a:t>summary for policymakers from the Report on the State of knowledge of Soil Biodiversity: status, challenges and potentialities prepared by FAO, in collaboration with the Intergovernmental Technical Panel on Soils (ITPS) of the Global Soil Partnership (GSP), the Global Soil Biodiversity Initiative (GSBI), the European Commission and the SCBD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The summary stress the importance of biodiversity for food security and nutrition, especially above-ground biodiversity such as plants and animals. And it aims to raise awareness of the importance of soil biodiversity by highlighting its role in finding solutions to some of today’s global environmental challenges.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The full report is contained in Information document </a:t>
            </a:r>
            <a:r>
              <a:rPr lang="en-US" sz="1200" b="1" u="sng" dirty="0"/>
              <a:t>CBD/SBSTTA/24/INF/8 and I will touch upon this in more detail, towards the end of my presentation </a:t>
            </a:r>
            <a:endParaRPr lang="en-US" sz="1200" b="1" kern="0" dirty="0">
              <a:solidFill>
                <a:srgbClr val="FFFFFF"/>
              </a:solidFill>
              <a:latin typeface="Century Gothic"/>
              <a:ea typeface="MS PGothic"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7</a:t>
            </a:fld>
            <a:endParaRPr lang="en-GB" altLang="en-GB"/>
          </a:p>
        </p:txBody>
      </p:sp>
    </p:spTree>
    <p:extLst>
      <p:ext uri="{BB962C8B-B14F-4D97-AF65-F5344CB8AC3E}">
        <p14:creationId xmlns:p14="http://schemas.microsoft.com/office/powerpoint/2010/main" val="288493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Finally, Annex 2 of the document contains a draft of the </a:t>
            </a:r>
            <a:r>
              <a:rPr lang="en-US" sz="1200" kern="1100" dirty="0">
                <a:effectLst/>
                <a:latin typeface="Arial" panose="020B0604020202020204" pitchFamily="34" charset="0"/>
                <a:ea typeface="Times New Roman" panose="02020603050405020304" pitchFamily="18" charset="0"/>
                <a:cs typeface="Arial" panose="020B0604020202020204" pitchFamily="34" charset="0"/>
              </a:rPr>
              <a:t>plan of action 2020-2030 for the International Initiative for the Conservation and Sustainable Use of Soil Biodiversity.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The plan of action </a:t>
            </a:r>
            <a:r>
              <a:rPr lang="en-US" dirty="0"/>
              <a:t>is based 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review of the Initiative, included in Section 1 of this document;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Status of the World’s Soil Resources report;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on the preliminary findings of the report on the State of Knowledge on Soil Biodiversity, prepared by FAO and other partners </a:t>
            </a: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and an it incorporates feedback received from the peer review process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The plan is organized in six sections as outlined in the slide.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100" dirty="0">
                <a:effectLst/>
                <a:latin typeface="Arial" panose="020B0604020202020204" pitchFamily="34" charset="0"/>
                <a:ea typeface="Times New Roman" panose="02020603050405020304" pitchFamily="18" charset="0"/>
                <a:cs typeface="Arial" panose="020B0604020202020204" pitchFamily="34" charset="0"/>
              </a:rPr>
              <a:t>***This document was available for the </a:t>
            </a:r>
            <a:r>
              <a:rPr lang="en-GB"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peer review between 25 February and 15 March 2020, which was informed through a notification </a:t>
            </a:r>
            <a:r>
              <a:rPr lang="en-US" sz="1200" kern="1100" dirty="0">
                <a:solidFill>
                  <a:srgbClr val="3E2F00"/>
                </a:solidFill>
                <a:latin typeface="Lato"/>
                <a:ea typeface="Times New Roman" panose="02020603050405020304" pitchFamily="18" charset="0"/>
                <a:cs typeface="Arial" panose="020B0604020202020204" pitchFamily="34" charset="0"/>
              </a:rPr>
              <a:t>inviting </a:t>
            </a:r>
            <a:r>
              <a:rPr lang="en-US" dirty="0"/>
              <a:t>CBD National Focal Points, SBSTTA Focal Points, Indigenous Peoples and Local Communities and relevant organizations to participate in this process. </a:t>
            </a: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1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8</a:t>
            </a:fld>
            <a:endParaRPr lang="en-GB" altLang="en-GB"/>
          </a:p>
        </p:txBody>
      </p:sp>
    </p:spTree>
    <p:extLst>
      <p:ext uri="{BB962C8B-B14F-4D97-AF65-F5344CB8AC3E}">
        <p14:creationId xmlns:p14="http://schemas.microsoft.com/office/powerpoint/2010/main" val="589423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And although all the sections of the  Draft Plan of Action are relevant, I would like to draw your attention to the key elements and recommended actions included in section 5 of the draft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100" dirty="0">
                <a:effectLst/>
                <a:latin typeface="Arial" panose="020B0604020202020204" pitchFamily="34" charset="0"/>
                <a:ea typeface="Times New Roman" panose="02020603050405020304" pitchFamily="18" charset="0"/>
                <a:cs typeface="Arial" panose="020B0604020202020204" pitchFamily="34" charset="0"/>
              </a:rPr>
              <a:t>These actions have been clustered around 4 main elements which related to: </a:t>
            </a:r>
          </a:p>
          <a:p>
            <a:pPr marL="457200" lvl="0" indent="-457200" algn="just" fontAlgn="base">
              <a:lnSpc>
                <a:spcPct val="120000"/>
              </a:lnSpc>
              <a:spcBef>
                <a:spcPts val="600"/>
              </a:spcBef>
              <a:spcAft>
                <a:spcPts val="600"/>
              </a:spcAft>
              <a:buSzPct val="100000"/>
              <a:buFont typeface="+mj-lt"/>
              <a:buAutoNum type="alphaLcParenR"/>
              <a:tabLst>
                <a:tab pos="228600" algn="l"/>
                <a:tab pos="457200" algn="l"/>
              </a:tabLst>
            </a:pPr>
            <a:r>
              <a:rPr lang="en-GB" sz="2400" b="1" kern="1100" dirty="0">
                <a:solidFill>
                  <a:srgbClr val="221A00"/>
                </a:solidFill>
                <a:latin typeface="Lato"/>
                <a:ea typeface="Times New Roman" panose="02020603050405020304" pitchFamily="18" charset="0"/>
              </a:rPr>
              <a:t>Policy coherence and mainstreaming;</a:t>
            </a:r>
          </a:p>
          <a:p>
            <a:pPr lvl="1" algn="just" fontAlgn="base">
              <a:lnSpc>
                <a:spcPct val="120000"/>
              </a:lnSpc>
              <a:spcBef>
                <a:spcPts val="600"/>
              </a:spcBef>
              <a:spcAft>
                <a:spcPts val="600"/>
              </a:spcAft>
              <a:buSzPct val="100000"/>
              <a:buFont typeface="Arial" panose="020B0604020202020204" pitchFamily="34" charset="0"/>
              <a:buChar char="•"/>
              <a:tabLst>
                <a:tab pos="228600" algn="l"/>
                <a:tab pos="457200" algn="l"/>
              </a:tabLst>
            </a:pPr>
            <a:r>
              <a:rPr lang="en-GB" sz="2000" kern="1100" dirty="0">
                <a:solidFill>
                  <a:srgbClr val="221A00"/>
                </a:solidFill>
                <a:latin typeface="Lato"/>
                <a:ea typeface="Times New Roman" panose="02020603050405020304" pitchFamily="18" charset="0"/>
              </a:rPr>
              <a:t>11 recommended actions</a:t>
            </a:r>
            <a:endParaRPr lang="en-CA" sz="2000" dirty="0">
              <a:solidFill>
                <a:srgbClr val="221A00"/>
              </a:solidFill>
              <a:latin typeface="Lato"/>
              <a:ea typeface="Times New Roman" panose="02020603050405020304" pitchFamily="18" charset="0"/>
            </a:endParaRPr>
          </a:p>
          <a:p>
            <a:pPr marL="457200" lvl="0" indent="-457200" algn="just" fontAlgn="base">
              <a:lnSpc>
                <a:spcPct val="120000"/>
              </a:lnSpc>
              <a:spcBef>
                <a:spcPts val="600"/>
              </a:spcBef>
              <a:spcAft>
                <a:spcPts val="600"/>
              </a:spcAft>
              <a:buSzPct val="100000"/>
              <a:buFont typeface="+mj-lt"/>
              <a:buAutoNum type="alphaLcParenR"/>
              <a:tabLst>
                <a:tab pos="228600" algn="l"/>
                <a:tab pos="457200" algn="l"/>
              </a:tabLst>
            </a:pPr>
            <a:r>
              <a:rPr lang="en-GB" sz="2400" b="1" kern="1100" dirty="0">
                <a:solidFill>
                  <a:srgbClr val="221A00"/>
                </a:solidFill>
                <a:latin typeface="Lato"/>
                <a:ea typeface="Times New Roman" panose="02020603050405020304" pitchFamily="18" charset="0"/>
              </a:rPr>
              <a:t>Encouraging the use of sustainable soil management practices;</a:t>
            </a:r>
          </a:p>
          <a:p>
            <a:pPr lvl="1" algn="just" fontAlgn="base">
              <a:lnSpc>
                <a:spcPct val="120000"/>
              </a:lnSpc>
              <a:spcBef>
                <a:spcPts val="600"/>
              </a:spcBef>
              <a:spcAft>
                <a:spcPts val="600"/>
              </a:spcAft>
              <a:buSzPct val="100000"/>
              <a:buFont typeface="Arial" panose="020B0604020202020204" pitchFamily="34" charset="0"/>
              <a:buChar char="•"/>
              <a:tabLst>
                <a:tab pos="228600" algn="l"/>
                <a:tab pos="457200" algn="l"/>
              </a:tabLst>
            </a:pPr>
            <a:r>
              <a:rPr lang="en-GB" sz="2000" kern="1100" dirty="0">
                <a:solidFill>
                  <a:srgbClr val="221A00"/>
                </a:solidFill>
                <a:latin typeface="Lato"/>
                <a:ea typeface="Times New Roman" panose="02020603050405020304" pitchFamily="18" charset="0"/>
              </a:rPr>
              <a:t>12 recommended actions</a:t>
            </a:r>
            <a:endParaRPr lang="en-CA" sz="2000" dirty="0">
              <a:solidFill>
                <a:srgbClr val="221A00"/>
              </a:solidFill>
              <a:latin typeface="Lato"/>
              <a:ea typeface="Times New Roman" panose="02020603050405020304" pitchFamily="18" charset="0"/>
            </a:endParaRPr>
          </a:p>
          <a:p>
            <a:pPr marL="457200" lvl="0" indent="-457200" algn="just" fontAlgn="base">
              <a:lnSpc>
                <a:spcPct val="120000"/>
              </a:lnSpc>
              <a:spcBef>
                <a:spcPts val="600"/>
              </a:spcBef>
              <a:spcAft>
                <a:spcPts val="600"/>
              </a:spcAft>
              <a:buSzPct val="100000"/>
              <a:buFont typeface="+mj-lt"/>
              <a:buAutoNum type="alphaLcParenR"/>
              <a:tabLst>
                <a:tab pos="228600" algn="l"/>
                <a:tab pos="457200" algn="l"/>
              </a:tabLst>
            </a:pPr>
            <a:r>
              <a:rPr lang="en-GB" sz="2400" b="1" kern="1100" dirty="0">
                <a:solidFill>
                  <a:srgbClr val="221A00"/>
                </a:solidFill>
                <a:latin typeface="Lato"/>
                <a:ea typeface="Times New Roman" panose="02020603050405020304" pitchFamily="18" charset="0"/>
              </a:rPr>
              <a:t>Awareness- raising, sharing of knowledge and capacity- building; and </a:t>
            </a:r>
          </a:p>
          <a:p>
            <a:pPr lvl="1" algn="just" fontAlgn="base">
              <a:lnSpc>
                <a:spcPct val="120000"/>
              </a:lnSpc>
              <a:spcBef>
                <a:spcPts val="600"/>
              </a:spcBef>
              <a:spcAft>
                <a:spcPts val="600"/>
              </a:spcAft>
              <a:buSzPct val="100000"/>
              <a:buFont typeface="Arial" panose="020B0604020202020204" pitchFamily="34" charset="0"/>
              <a:buChar char="•"/>
              <a:tabLst>
                <a:tab pos="228600" algn="l"/>
                <a:tab pos="457200" algn="l"/>
              </a:tabLst>
            </a:pPr>
            <a:r>
              <a:rPr lang="en-CA" sz="2000" dirty="0">
                <a:solidFill>
                  <a:srgbClr val="221A00"/>
                </a:solidFill>
                <a:latin typeface="Lato"/>
                <a:ea typeface="Times New Roman" panose="02020603050405020304" pitchFamily="18" charset="0"/>
              </a:rPr>
              <a:t>9 recommended actions</a:t>
            </a:r>
          </a:p>
          <a:p>
            <a:pPr marL="457200" lvl="0" indent="-457200" algn="just" fontAlgn="base">
              <a:lnSpc>
                <a:spcPct val="120000"/>
              </a:lnSpc>
              <a:spcBef>
                <a:spcPts val="600"/>
              </a:spcBef>
              <a:spcAft>
                <a:spcPts val="600"/>
              </a:spcAft>
              <a:buSzPct val="100000"/>
              <a:buFont typeface="+mj-lt"/>
              <a:buAutoNum type="alphaLcParenR"/>
              <a:tabLst>
                <a:tab pos="228600" algn="l"/>
                <a:tab pos="457200" algn="l"/>
              </a:tabLst>
            </a:pPr>
            <a:r>
              <a:rPr lang="en-GB" sz="2400" b="1" kern="1100" dirty="0">
                <a:solidFill>
                  <a:srgbClr val="221A00"/>
                </a:solidFill>
                <a:latin typeface="Lato"/>
                <a:ea typeface="Times New Roman" panose="02020603050405020304" pitchFamily="18" charset="0"/>
              </a:rPr>
              <a:t>Research, monitoring and assessment.</a:t>
            </a:r>
          </a:p>
          <a:p>
            <a:pPr marL="457200" lvl="0" indent="-457200" algn="just" fontAlgn="base">
              <a:lnSpc>
                <a:spcPct val="120000"/>
              </a:lnSpc>
              <a:spcBef>
                <a:spcPts val="600"/>
              </a:spcBef>
              <a:spcAft>
                <a:spcPts val="600"/>
              </a:spcAft>
              <a:buSzPct val="100000"/>
              <a:buFont typeface="+mj-lt"/>
              <a:buAutoNum type="alphaLcParenR"/>
              <a:tabLst>
                <a:tab pos="228600" algn="l"/>
                <a:tab pos="457200" algn="l"/>
              </a:tabLst>
            </a:pPr>
            <a:endParaRPr lang="en-GB" sz="2400" b="1" kern="1100" dirty="0">
              <a:solidFill>
                <a:srgbClr val="221A00"/>
              </a:solidFill>
              <a:latin typeface="Lato"/>
              <a:ea typeface="Times New Roman" panose="02020603050405020304" pitchFamily="18" charset="0"/>
            </a:endParaRPr>
          </a:p>
          <a:p>
            <a:pPr marL="0" lvl="0" indent="0" algn="just" fontAlgn="base">
              <a:lnSpc>
                <a:spcPct val="120000"/>
              </a:lnSpc>
              <a:spcBef>
                <a:spcPts val="600"/>
              </a:spcBef>
              <a:spcAft>
                <a:spcPts val="600"/>
              </a:spcAft>
              <a:buSzPct val="100000"/>
              <a:buFont typeface="+mj-lt"/>
              <a:buNone/>
              <a:tabLst>
                <a:tab pos="228600" algn="l"/>
                <a:tab pos="457200" algn="l"/>
              </a:tabLst>
            </a:pPr>
            <a:r>
              <a:rPr lang="en-GB" sz="2400" b="0" kern="1100" dirty="0">
                <a:solidFill>
                  <a:srgbClr val="221A00"/>
                </a:solidFill>
                <a:latin typeface="Lato"/>
                <a:ea typeface="Times New Roman" panose="02020603050405020304" pitchFamily="18" charset="0"/>
              </a:rPr>
              <a:t>The recommended actions with in each element, offer </a:t>
            </a:r>
            <a:r>
              <a:rPr lang="en-GB" sz="2400" b="0" kern="1100" dirty="0">
                <a:effectLst/>
                <a:latin typeface="Arial" panose="020B0604020202020204" pitchFamily="34" charset="0"/>
                <a:ea typeface="Times New Roman" panose="02020603050405020304" pitchFamily="18" charset="0"/>
                <a:cs typeface="Arial" panose="020B0604020202020204" pitchFamily="34" charset="0"/>
              </a:rPr>
              <a:t>more detailed guidance that have been put for consideration and which aims to ensure the conservation and sustainable use of soil biodiversity. </a:t>
            </a:r>
            <a:endParaRPr lang="en-GB" sz="2400" b="0" kern="1100" dirty="0">
              <a:solidFill>
                <a:srgbClr val="221A00"/>
              </a:solidFill>
              <a:latin typeface="Lato"/>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52FD4B1-30B5-43B2-9156-2EAE2278D3B0}" type="slidenum">
              <a:rPr lang="en-GB" altLang="en-GB" smtClean="0"/>
              <a:t>9</a:t>
            </a:fld>
            <a:endParaRPr lang="en-GB" altLang="en-GB"/>
          </a:p>
        </p:txBody>
      </p:sp>
    </p:spTree>
    <p:extLst>
      <p:ext uri="{BB962C8B-B14F-4D97-AF65-F5344CB8AC3E}">
        <p14:creationId xmlns:p14="http://schemas.microsoft.com/office/powerpoint/2010/main" val="2690732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597819"/>
            <a:ext cx="7010400" cy="1102519"/>
          </a:xfrm>
        </p:spPr>
        <p:txBody>
          <a:bodyPr numCol="1">
            <a:normAutofit/>
          </a:bodyPr>
          <a:lstStyle>
            <a:lvl1pPr>
              <a:defRPr sz="4000">
                <a:latin typeface="Century Gothic" panose="020B0502020202020204" pitchFamily="34" charset="0"/>
                <a:cs typeface="Arial" panose="020B0604020202020204" pitchFamily="34" charset="0"/>
              </a:defRPr>
            </a:lvl1pPr>
          </a:lstStyle>
          <a:p>
            <a:r>
              <a:rPr lang="en-US" dirty="0"/>
              <a:t>Click to edit Master title style</a:t>
            </a:r>
            <a:endParaRPr lang="en-GB" altLang="en-GB" dirty="0"/>
          </a:p>
        </p:txBody>
      </p:sp>
      <p:sp>
        <p:nvSpPr>
          <p:cNvPr id="3" name="Subtitle 2"/>
          <p:cNvSpPr>
            <a:spLocks noGrp="1"/>
          </p:cNvSpPr>
          <p:nvPr>
            <p:ph type="subTitle" idx="1"/>
          </p:nvPr>
        </p:nvSpPr>
        <p:spPr>
          <a:xfrm>
            <a:off x="1447800" y="2914650"/>
            <a:ext cx="6324600" cy="1314450"/>
          </a:xfrm>
        </p:spPr>
        <p:txBody>
          <a:bodyPr numCol="1"/>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ltLang="en-GB"/>
          </a:p>
        </p:txBody>
      </p:sp>
      <p:sp>
        <p:nvSpPr>
          <p:cNvPr id="4" name="Date Placeholder 3"/>
          <p:cNvSpPr>
            <a:spLocks noGrp="1"/>
          </p:cNvSpPr>
          <p:nvPr>
            <p:ph type="dt" sz="half" idx="10"/>
          </p:nvPr>
        </p:nvSpPr>
        <p:spPr/>
        <p:txBody>
          <a:bodyPr numCol="1"/>
          <a:lstStyle>
            <a:lvl1pPr>
              <a:defRPr>
                <a:latin typeface="Arial" panose="020B0604020202020204" pitchFamily="34" charset="0"/>
                <a:cs typeface="Arial" panose="020B0604020202020204" pitchFamily="34" charset="0"/>
              </a:defRPr>
            </a:lvl1pPr>
          </a:lstStyle>
          <a:p>
            <a:fld id="{B346ED8F-BAC6-404A-A183-B9CF09977E87}" type="datetime1">
              <a:rPr lang="en-GB" altLang="en-GB" smtClean="0"/>
              <a:pPr/>
              <a:t>01/02/2021</a:t>
            </a:fld>
            <a:endParaRPr lang="en-GB" altLang="en-GB"/>
          </a:p>
        </p:txBody>
      </p:sp>
      <p:sp>
        <p:nvSpPr>
          <p:cNvPr id="5" name="Footer Placeholder 4"/>
          <p:cNvSpPr>
            <a:spLocks noGrp="1"/>
          </p:cNvSpPr>
          <p:nvPr>
            <p:ph type="ftr" sz="quarter" idx="11"/>
          </p:nvPr>
        </p:nvSpPr>
        <p:spPr/>
        <p:txBody>
          <a:bodyPr numCol="1"/>
          <a:lstStyle>
            <a:lvl1pPr>
              <a:defRPr>
                <a:latin typeface="Arial" panose="020B0604020202020204" pitchFamily="34" charset="0"/>
                <a:cs typeface="Arial" panose="020B0604020202020204" pitchFamily="34" charset="0"/>
              </a:defRPr>
            </a:lvl1pPr>
          </a:lstStyle>
          <a:p>
            <a:endParaRPr lang="en-GB" altLang="en-GB"/>
          </a:p>
        </p:txBody>
      </p:sp>
    </p:spTree>
    <p:extLst>
      <p:ext uri="{BB962C8B-B14F-4D97-AF65-F5344CB8AC3E}">
        <p14:creationId xmlns:p14="http://schemas.microsoft.com/office/powerpoint/2010/main" val="222781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0519" y="166508"/>
            <a:ext cx="7236281" cy="857250"/>
          </a:xfrm>
        </p:spPr>
        <p:txBody>
          <a:bodyPr numCol="1">
            <a:normAutofit/>
          </a:bodyPr>
          <a:lstStyle>
            <a:lvl1pPr>
              <a:defRPr sz="4000">
                <a:solidFill>
                  <a:srgbClr val="009B48"/>
                </a:solidFill>
                <a:latin typeface="Century Gothic" panose="020B0502020202020204" pitchFamily="34" charset="0"/>
                <a:cs typeface="Arial" panose="020B0604020202020204" pitchFamily="34" charset="0"/>
              </a:defRPr>
            </a:lvl1pPr>
          </a:lstStyle>
          <a:p>
            <a:r>
              <a:rPr lang="en-US" dirty="0"/>
              <a:t>Click to edit Master title style</a:t>
            </a:r>
            <a:endParaRPr lang="en-GB" altLang="en-GB" dirty="0"/>
          </a:p>
        </p:txBody>
      </p:sp>
      <p:sp>
        <p:nvSpPr>
          <p:cNvPr id="3" name="Content Placeholder 2"/>
          <p:cNvSpPr>
            <a:spLocks noGrp="1"/>
          </p:cNvSpPr>
          <p:nvPr>
            <p:ph idx="1"/>
          </p:nvPr>
        </p:nvSpPr>
        <p:spPr>
          <a:xfrm>
            <a:off x="1450518" y="1237334"/>
            <a:ext cx="7236281" cy="3394472"/>
          </a:xfrm>
        </p:spPr>
        <p:txBody>
          <a:bodyPr numCol="1"/>
          <a:lstStyle>
            <a:lvl1pPr>
              <a:defRPr>
                <a:solidFill>
                  <a:srgbClr val="636363"/>
                </a:solidFill>
                <a:latin typeface="Arial" panose="020B0604020202020204" pitchFamily="34" charset="0"/>
                <a:cs typeface="Arial" panose="020B0604020202020204" pitchFamily="34" charset="0"/>
              </a:defRPr>
            </a:lvl1pPr>
            <a:lvl2pPr>
              <a:defRPr>
                <a:solidFill>
                  <a:srgbClr val="636363"/>
                </a:solidFill>
                <a:latin typeface="Arial" panose="020B0604020202020204" pitchFamily="34" charset="0"/>
                <a:cs typeface="Arial" panose="020B0604020202020204" pitchFamily="34" charset="0"/>
              </a:defRPr>
            </a:lvl2pPr>
            <a:lvl3pPr>
              <a:defRPr>
                <a:solidFill>
                  <a:srgbClr val="636363"/>
                </a:solidFill>
                <a:latin typeface="Arial" panose="020B0604020202020204" pitchFamily="34" charset="0"/>
                <a:cs typeface="Arial" panose="020B0604020202020204" pitchFamily="34" charset="0"/>
              </a:defRPr>
            </a:lvl3pPr>
            <a:lvl4pPr>
              <a:defRPr>
                <a:solidFill>
                  <a:srgbClr val="636363"/>
                </a:solidFill>
                <a:latin typeface="Arial" panose="020B0604020202020204" pitchFamily="34" charset="0"/>
                <a:cs typeface="Arial" panose="020B0604020202020204" pitchFamily="34" charset="0"/>
              </a:defRPr>
            </a:lvl4pPr>
            <a:lvl5pPr>
              <a:defRPr>
                <a:solidFill>
                  <a:srgbClr val="636363"/>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4" name="Date Placeholder 3"/>
          <p:cNvSpPr>
            <a:spLocks noGrp="1"/>
          </p:cNvSpPr>
          <p:nvPr>
            <p:ph type="dt" sz="half" idx="10"/>
          </p:nvPr>
        </p:nvSpPr>
        <p:spPr/>
        <p:txBody>
          <a:bodyPr numCol="1"/>
          <a:lstStyle>
            <a:lvl1pPr>
              <a:defRPr>
                <a:solidFill>
                  <a:srgbClr val="636363"/>
                </a:solidFill>
              </a:defRPr>
            </a:lvl1pPr>
          </a:lstStyle>
          <a:p>
            <a:fld id="{7D41A736-61FC-401E-8520-054DC0DC44D1}" type="datetime1">
              <a:rPr lang="en-GB" altLang="en-GB" smtClean="0"/>
              <a:pPr/>
              <a:t>01/02/2021</a:t>
            </a:fld>
            <a:endParaRPr lang="en-GB" altLang="en-GB"/>
          </a:p>
        </p:txBody>
      </p:sp>
      <p:sp>
        <p:nvSpPr>
          <p:cNvPr id="5" name="Footer Placeholder 4"/>
          <p:cNvSpPr>
            <a:spLocks noGrp="1"/>
          </p:cNvSpPr>
          <p:nvPr>
            <p:ph type="ftr" sz="quarter" idx="11"/>
          </p:nvPr>
        </p:nvSpPr>
        <p:spPr/>
        <p:txBody>
          <a:bodyPr numCol="1"/>
          <a:lstStyle>
            <a:lvl1pPr>
              <a:defRPr>
                <a:solidFill>
                  <a:srgbClr val="636363"/>
                </a:solidFill>
              </a:defRPr>
            </a:lvl1pPr>
          </a:lstStyle>
          <a:p>
            <a:endParaRPr lang="en-GB" altLang="en-GB"/>
          </a:p>
        </p:txBody>
      </p:sp>
    </p:spTree>
    <p:extLst>
      <p:ext uri="{BB962C8B-B14F-4D97-AF65-F5344CB8AC3E}">
        <p14:creationId xmlns:p14="http://schemas.microsoft.com/office/powerpoint/2010/main" val="40197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3305176"/>
            <a:ext cx="7391401" cy="1021556"/>
          </a:xfrm>
        </p:spPr>
        <p:txBody>
          <a:bodyPr numCol="1" anchor="t"/>
          <a:lstStyle>
            <a:lvl1pPr algn="l">
              <a:defRPr sz="4000" b="1" cap="all"/>
            </a:lvl1pPr>
          </a:lstStyle>
          <a:p>
            <a:r>
              <a:rPr lang="en-US"/>
              <a:t>Click to edit Master title style</a:t>
            </a:r>
            <a:endParaRPr lang="en-GB" altLang="en-GB"/>
          </a:p>
        </p:txBody>
      </p:sp>
      <p:sp>
        <p:nvSpPr>
          <p:cNvPr id="3" name="Text Placeholder 2"/>
          <p:cNvSpPr>
            <a:spLocks noGrp="1"/>
          </p:cNvSpPr>
          <p:nvPr>
            <p:ph type="body" idx="1"/>
          </p:nvPr>
        </p:nvSpPr>
        <p:spPr>
          <a:xfrm>
            <a:off x="1523999" y="2180035"/>
            <a:ext cx="7391401" cy="1125140"/>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E0897490-A57E-4381-8B0A-67991651BE34}" type="datetime1">
              <a:rPr lang="en-GB" altLang="en-GB" smtClean="0"/>
              <a:t>01/02/2021</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197349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133350"/>
            <a:ext cx="7236281" cy="857250"/>
          </a:xfrm>
        </p:spPr>
        <p:txBody>
          <a:bodyPr numCol="1"/>
          <a:lstStyle/>
          <a:p>
            <a:r>
              <a:rPr lang="en-US" dirty="0"/>
              <a:t>Click to edit Master title style</a:t>
            </a:r>
            <a:endParaRPr lang="en-GB" altLang="en-GB" dirty="0"/>
          </a:p>
        </p:txBody>
      </p:sp>
      <p:sp>
        <p:nvSpPr>
          <p:cNvPr id="3" name="Content Placeholder 2"/>
          <p:cNvSpPr>
            <a:spLocks noGrp="1"/>
          </p:cNvSpPr>
          <p:nvPr>
            <p:ph sz="half" idx="1"/>
          </p:nvPr>
        </p:nvSpPr>
        <p:spPr>
          <a:xfrm>
            <a:off x="1447800" y="1504950"/>
            <a:ext cx="3505200" cy="2545556"/>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4" name="Content Placeholder 3"/>
          <p:cNvSpPr>
            <a:spLocks noGrp="1"/>
          </p:cNvSpPr>
          <p:nvPr>
            <p:ph sz="half" idx="2"/>
          </p:nvPr>
        </p:nvSpPr>
        <p:spPr>
          <a:xfrm>
            <a:off x="5029200" y="1504950"/>
            <a:ext cx="3886200" cy="2545556"/>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Date Placeholder 4"/>
          <p:cNvSpPr>
            <a:spLocks noGrp="1"/>
          </p:cNvSpPr>
          <p:nvPr>
            <p:ph type="dt" sz="half" idx="10"/>
          </p:nvPr>
        </p:nvSpPr>
        <p:spPr/>
        <p:txBody>
          <a:bodyPr numCol="1"/>
          <a:lstStyle/>
          <a:p>
            <a:fld id="{5073E8E9-91CE-4BA8-A758-984BFF1E38DB}" type="datetime1">
              <a:rPr lang="en-GB" altLang="en-GB" smtClean="0"/>
              <a:t>01/02/2021</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12858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979"/>
            <a:ext cx="7239000" cy="857250"/>
          </a:xfrm>
        </p:spPr>
        <p:txBody>
          <a:bodyPr numCol="1"/>
          <a:lstStyle>
            <a:lvl1pPr>
              <a:defRPr/>
            </a:lvl1pPr>
          </a:lstStyle>
          <a:p>
            <a:r>
              <a:rPr lang="en-US"/>
              <a:t>Click to edit Master title style</a:t>
            </a:r>
            <a:endParaRPr lang="en-GB" altLang="en-GB"/>
          </a:p>
        </p:txBody>
      </p:sp>
      <p:sp>
        <p:nvSpPr>
          <p:cNvPr id="3" name="Text Placeholder 2"/>
          <p:cNvSpPr>
            <a:spLocks noGrp="1"/>
          </p:cNvSpPr>
          <p:nvPr>
            <p:ph type="body" idx="1"/>
          </p:nvPr>
        </p:nvSpPr>
        <p:spPr>
          <a:xfrm>
            <a:off x="1447800" y="1151335"/>
            <a:ext cx="3352800" cy="47982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47800" y="1631156"/>
            <a:ext cx="3352800" cy="2963466"/>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Text Placeholder 4"/>
          <p:cNvSpPr>
            <a:spLocks noGrp="1"/>
          </p:cNvSpPr>
          <p:nvPr>
            <p:ph type="body" sz="quarter" idx="3"/>
          </p:nvPr>
        </p:nvSpPr>
        <p:spPr>
          <a:xfrm>
            <a:off x="4953000" y="1151335"/>
            <a:ext cx="3733801" cy="47982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953000" y="1631156"/>
            <a:ext cx="3733801" cy="2963466"/>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7" name="Date Placeholder 6"/>
          <p:cNvSpPr>
            <a:spLocks noGrp="1"/>
          </p:cNvSpPr>
          <p:nvPr>
            <p:ph type="dt" sz="half" idx="10"/>
          </p:nvPr>
        </p:nvSpPr>
        <p:spPr/>
        <p:txBody>
          <a:bodyPr numCol="1"/>
          <a:lstStyle/>
          <a:p>
            <a:fld id="{AB1032C2-1147-4CF6-AFA2-68C4635FE04E}" type="datetime1">
              <a:rPr lang="en-GB" altLang="en-GB" smtClean="0"/>
              <a:t>01/02/2021</a:t>
            </a:fld>
            <a:endParaRPr lang="en-GB" altLang="en-GB"/>
          </a:p>
        </p:txBody>
      </p:sp>
      <p:sp>
        <p:nvSpPr>
          <p:cNvPr id="8" name="Footer Placeholder 7"/>
          <p:cNvSpPr>
            <a:spLocks noGrp="1"/>
          </p:cNvSpPr>
          <p:nvPr>
            <p:ph type="ftr" sz="quarter" idx="11"/>
          </p:nvPr>
        </p:nvSpPr>
        <p:spPr/>
        <p:txBody>
          <a:bodyPr numCol="1"/>
          <a:lstStyle/>
          <a:p>
            <a:endParaRPr lang="en-GB" altLang="en-GB"/>
          </a:p>
        </p:txBody>
      </p:sp>
      <p:sp>
        <p:nvSpPr>
          <p:cNvPr id="9" name="Slide Number Placeholder 8"/>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2589679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GB" altLang="en-GB"/>
          </a:p>
        </p:txBody>
      </p:sp>
      <p:sp>
        <p:nvSpPr>
          <p:cNvPr id="3" name="Date Placeholder 2"/>
          <p:cNvSpPr>
            <a:spLocks noGrp="1"/>
          </p:cNvSpPr>
          <p:nvPr>
            <p:ph type="dt" sz="half" idx="10"/>
          </p:nvPr>
        </p:nvSpPr>
        <p:spPr/>
        <p:txBody>
          <a:bodyPr numCol="1"/>
          <a:lstStyle/>
          <a:p>
            <a:fld id="{6B30B7F2-1AC8-4F0C-9670-72362980AD78}" type="datetime1">
              <a:rPr lang="en-GB" altLang="en-GB" smtClean="0"/>
              <a:t>01/02/2021</a:t>
            </a:fld>
            <a:endParaRPr lang="en-GB" altLang="en-GB"/>
          </a:p>
        </p:txBody>
      </p:sp>
      <p:sp>
        <p:nvSpPr>
          <p:cNvPr id="4" name="Footer Placeholder 3"/>
          <p:cNvSpPr>
            <a:spLocks noGrp="1"/>
          </p:cNvSpPr>
          <p:nvPr>
            <p:ph type="ftr" sz="quarter" idx="11"/>
          </p:nvPr>
        </p:nvSpPr>
        <p:spPr/>
        <p:txBody>
          <a:bodyPr numCol="1"/>
          <a:lstStyle/>
          <a:p>
            <a:endParaRPr lang="en-GB" altLang="en-GB"/>
          </a:p>
        </p:txBody>
      </p:sp>
      <p:sp>
        <p:nvSpPr>
          <p:cNvPr id="5" name="Slide Number Placeholder 4"/>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331016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A7D3A212-FBE1-423B-83F9-CF5E622873FA}" type="datetime1">
              <a:rPr lang="en-GB" altLang="en-GB" smtClean="0"/>
              <a:t>01/02/2021</a:t>
            </a:fld>
            <a:endParaRPr lang="en-GB" altLang="en-GB"/>
          </a:p>
        </p:txBody>
      </p:sp>
      <p:sp>
        <p:nvSpPr>
          <p:cNvPr id="3" name="Footer Placeholder 2"/>
          <p:cNvSpPr>
            <a:spLocks noGrp="1"/>
          </p:cNvSpPr>
          <p:nvPr>
            <p:ph type="ftr" sz="quarter" idx="11"/>
          </p:nvPr>
        </p:nvSpPr>
        <p:spPr/>
        <p:txBody>
          <a:bodyPr numCol="1"/>
          <a:lstStyle/>
          <a:p>
            <a:endParaRPr lang="en-GB" altLang="en-GB"/>
          </a:p>
        </p:txBody>
      </p:sp>
      <p:sp>
        <p:nvSpPr>
          <p:cNvPr id="4" name="Slide Number Placeholder 3"/>
          <p:cNvSpPr>
            <a:spLocks noGrp="1"/>
          </p:cNvSpPr>
          <p:nvPr>
            <p:ph type="sldNum" sz="quarter" idx="12"/>
          </p:nvPr>
        </p:nvSpPr>
        <p:spPr>
          <a:xfrm>
            <a:off x="6553200" y="4767263"/>
            <a:ext cx="2133600" cy="273844"/>
          </a:xfrm>
          <a:prstGeom prst="rect">
            <a:avLst/>
          </a:prstGeom>
        </p:spPr>
        <p:txBody>
          <a:bodyPr numCol="1"/>
          <a:lstStyle/>
          <a:p>
            <a:fld id="{B908C39C-7168-4A13-8129-584DD1307393}" type="slidenum">
              <a:rPr lang="en-GB" altLang="en-GB" smtClean="0"/>
              <a:t>‹#›</a:t>
            </a:fld>
            <a:endParaRPr lang="en-GB" altLang="en-GB"/>
          </a:p>
        </p:txBody>
      </p:sp>
    </p:spTree>
    <p:extLst>
      <p:ext uri="{BB962C8B-B14F-4D97-AF65-F5344CB8AC3E}">
        <p14:creationId xmlns:p14="http://schemas.microsoft.com/office/powerpoint/2010/main" val="391620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hyperlink" Target="https://www.cbd.int/" TargetMode="Externa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7AA6AEF-00C9-44B7-B69B-A1E91D45B4D3}"/>
              </a:ext>
            </a:extLst>
          </p:cNvPr>
          <p:cNvPicPr>
            <a:picLocks noChangeAspect="1"/>
          </p:cNvPicPr>
          <p:nvPr userDrawn="1"/>
        </p:nvPicPr>
        <p:blipFill>
          <a:blip r:embed="rId9"/>
          <a:stretch>
            <a:fillRect/>
          </a:stretch>
        </p:blipFill>
        <p:spPr>
          <a:xfrm>
            <a:off x="-19843" y="0"/>
            <a:ext cx="1373981" cy="5143500"/>
          </a:xfrm>
          <a:prstGeom prst="rect">
            <a:avLst/>
          </a:prstGeom>
        </p:spPr>
      </p:pic>
      <p:sp>
        <p:nvSpPr>
          <p:cNvPr id="2" name="Title Placeholder 1"/>
          <p:cNvSpPr>
            <a:spLocks noGrp="1"/>
          </p:cNvSpPr>
          <p:nvPr>
            <p:ph type="title"/>
          </p:nvPr>
        </p:nvSpPr>
        <p:spPr>
          <a:xfrm>
            <a:off x="1450519" y="205979"/>
            <a:ext cx="7236281" cy="857250"/>
          </a:xfrm>
          <a:prstGeom prst="rect">
            <a:avLst/>
          </a:prstGeom>
        </p:spPr>
        <p:txBody>
          <a:bodyPr vert="horz" lIns="91440" tIns="45720" rIns="91440" bIns="45720" numCol="1" rtlCol="0" anchor="ctr">
            <a:normAutofit/>
          </a:bodyPr>
          <a:lstStyle/>
          <a:p>
            <a:r>
              <a:rPr lang="en-US" dirty="0"/>
              <a:t>Click to edit Master title style</a:t>
            </a:r>
            <a:endParaRPr lang="en-GB" altLang="en-GB" dirty="0"/>
          </a:p>
        </p:txBody>
      </p:sp>
      <p:sp>
        <p:nvSpPr>
          <p:cNvPr id="3" name="Text Placeholder 2"/>
          <p:cNvSpPr>
            <a:spLocks noGrp="1"/>
          </p:cNvSpPr>
          <p:nvPr>
            <p:ph type="body" idx="1"/>
          </p:nvPr>
        </p:nvSpPr>
        <p:spPr>
          <a:xfrm>
            <a:off x="1450518" y="1200151"/>
            <a:ext cx="7236281" cy="3394472"/>
          </a:xfrm>
          <a:prstGeom prst="rect">
            <a:avLst/>
          </a:prstGeom>
        </p:spPr>
        <p:txBody>
          <a:bodyPr vert="horz" lIns="91440" tIns="45720" rIns="91440" bIns="45720" numCol="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alt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numCol="1" rtlCol="0" anchor="ctr"/>
          <a:lstStyle>
            <a:lvl1pPr algn="l">
              <a:defRPr sz="1200">
                <a:solidFill>
                  <a:schemeClr val="bg1"/>
                </a:solidFill>
                <a:latin typeface="Arial" panose="020B0604020202020204" pitchFamily="34" charset="0"/>
                <a:cs typeface="Arial" panose="020B0604020202020204" pitchFamily="34" charset="0"/>
              </a:defRPr>
            </a:lvl1pPr>
          </a:lstStyle>
          <a:p>
            <a:fld id="{2C7625F4-4C72-48A6-A47A-C1C0017A8E9A}" type="datetime1">
              <a:rPr lang="en-GB" altLang="en-GB" smtClean="0"/>
              <a:pPr/>
              <a:t>01/02/2021</a:t>
            </a:fld>
            <a:endParaRPr lang="en-GB" alt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numCol="1" rtlCol="0" anchor="ctr"/>
          <a:lstStyle>
            <a:lvl1pPr algn="ctr">
              <a:defRPr sz="1200">
                <a:solidFill>
                  <a:srgbClr val="636363"/>
                </a:solidFill>
                <a:latin typeface="Arial" panose="020B0604020202020204" pitchFamily="34" charset="0"/>
                <a:cs typeface="Arial" panose="020B0604020202020204" pitchFamily="34" charset="0"/>
              </a:defRPr>
            </a:lvl1pPr>
          </a:lstStyle>
          <a:p>
            <a:endParaRPr lang="en-GB" altLang="en-GB"/>
          </a:p>
        </p:txBody>
      </p:sp>
      <p:cxnSp>
        <p:nvCxnSpPr>
          <p:cNvPr id="9" name="Straight Connector 8"/>
          <p:cNvCxnSpPr/>
          <p:nvPr userDrawn="1"/>
        </p:nvCxnSpPr>
        <p:spPr>
          <a:xfrm>
            <a:off x="1450519" y="1123950"/>
            <a:ext cx="7388681" cy="0"/>
          </a:xfrm>
          <a:prstGeom prst="line">
            <a:avLst/>
          </a:prstGeom>
          <a:ln w="12700">
            <a:solidFill>
              <a:srgbClr val="009B48"/>
            </a:solidFill>
          </a:ln>
          <a:scene3d>
            <a:camera prst="orthographicFront"/>
            <a:lightRig rig="threePt" dir="t"/>
          </a:scene3d>
          <a:sp3d>
            <a:bevelT h="127000" prst="slope"/>
          </a:sp3d>
        </p:spPr>
        <p:style>
          <a:lnRef idx="1">
            <a:schemeClr val="accent3"/>
          </a:lnRef>
          <a:fillRef idx="0">
            <a:schemeClr val="accent3"/>
          </a:fillRef>
          <a:effectRef idx="0">
            <a:schemeClr val="accent3"/>
          </a:effectRef>
          <a:fontRef idx="minor">
            <a:schemeClr val="tx1"/>
          </a:fontRef>
        </p:style>
      </p:cxnSp>
      <p:pic>
        <p:nvPicPr>
          <p:cNvPr id="14" name="Picture 13">
            <a:hlinkClick r:id="rId10"/>
            <a:extLst>
              <a:ext uri="{FF2B5EF4-FFF2-40B4-BE49-F238E27FC236}">
                <a16:creationId xmlns:a16="http://schemas.microsoft.com/office/drawing/2014/main" id="{269A40F5-2331-4868-B772-E13B0A929B4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4660" y="386373"/>
            <a:ext cx="1156607" cy="439312"/>
          </a:xfrm>
          <a:prstGeom prst="rect">
            <a:avLst/>
          </a:prstGeom>
        </p:spPr>
      </p:pic>
      <p:pic>
        <p:nvPicPr>
          <p:cNvPr id="12" name="Picture 11">
            <a:extLst>
              <a:ext uri="{FF2B5EF4-FFF2-40B4-BE49-F238E27FC236}">
                <a16:creationId xmlns:a16="http://schemas.microsoft.com/office/drawing/2014/main" id="{5964DEF9-E134-4A9A-B860-B45BB10C1726}"/>
              </a:ext>
            </a:extLst>
          </p:cNvPr>
          <p:cNvPicPr>
            <a:picLocks noChangeAspect="1"/>
          </p:cNvPicPr>
          <p:nvPr userDrawn="1"/>
        </p:nvPicPr>
        <p:blipFill>
          <a:blip r:embed="rId12">
            <a:duotone>
              <a:schemeClr val="bg2">
                <a:shade val="45000"/>
                <a:satMod val="135000"/>
              </a:schemeClr>
              <a:prstClr val="white"/>
            </a:duotone>
          </a:blip>
          <a:stretch>
            <a:fillRect/>
          </a:stretch>
        </p:blipFill>
        <p:spPr>
          <a:xfrm>
            <a:off x="6300216" y="4553712"/>
            <a:ext cx="2595186" cy="457200"/>
          </a:xfrm>
          <a:prstGeom prst="rect">
            <a:avLst/>
          </a:prstGeom>
        </p:spPr>
      </p:pic>
    </p:spTree>
    <p:extLst>
      <p:ext uri="{BB962C8B-B14F-4D97-AF65-F5344CB8AC3E}">
        <p14:creationId xmlns:p14="http://schemas.microsoft.com/office/powerpoint/2010/main" val="3407522739"/>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lvl1pPr algn="ctr" defTabSz="914400" rtl="0" eaLnBrk="1" latinLnBrk="0" hangingPunct="1">
        <a:spcBef>
          <a:spcPct val="0"/>
        </a:spcBef>
        <a:buNone/>
        <a:defRPr sz="4000" kern="1200">
          <a:solidFill>
            <a:srgbClr val="009B48"/>
          </a:solidFill>
          <a:latin typeface="Century Gothic" panose="020B0502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636363"/>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63636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3636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3636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3636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cbd.int/" TargetMode="External"/><Relationship Id="rId5" Type="http://schemas.openxmlformats.org/officeDocument/2006/relationships/image" Target="../media/image5.png"/><Relationship Id="rId4" Type="http://schemas.openxmlformats.org/officeDocument/2006/relationships/hyperlink" Target="https://www.decadeonrestoration.or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cbd.int/doc/decisions/cop-14/cop-14-dec-30-en.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fao.org/documents/card/en/c/cb1928e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twitter.com/UNBiodiversity" TargetMode="External"/><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linkedin.com/company/2867020/admin/" TargetMode="External"/><Relationship Id="rId11" Type="http://schemas.openxmlformats.org/officeDocument/2006/relationships/image" Target="../media/image12.png"/><Relationship Id="rId5" Type="http://schemas.openxmlformats.org/officeDocument/2006/relationships/image" Target="../media/image9.png"/><Relationship Id="rId10" Type="http://schemas.openxmlformats.org/officeDocument/2006/relationships/hyperlink" Target="https://www.instagram.com/unbiodiversity/" TargetMode="External"/><Relationship Id="rId4" Type="http://schemas.openxmlformats.org/officeDocument/2006/relationships/hyperlink" Target="https://www.facebook.com/UNBiodiversity/" TargetMode="External"/><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bd.int/decision/cop/?id=717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cbd.int/doc/decisions/cop-14/cop-14-dec-30-en.pdf" TargetMode="External"/><Relationship Id="rId4" Type="http://schemas.openxmlformats.org/officeDocument/2006/relationships/hyperlink" Target="https://www.cbd.int/doc/decisions/cop-08/cop-08-dec-23-en.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bd.int/doc/notifications/2019/ntf-2019-065-agriculture-e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bd.int/doc/c/fdb6/6467/1fed250d39261056b911d813/sbstta-24-inf-08-e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bd.int/doc/notifications/2020/ntf-2020-024-sbstta-e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AC367CB-6FA1-4334-92FA-2ECB3C8F621A}"/>
              </a:ext>
            </a:extLst>
          </p:cNvPr>
          <p:cNvSpPr/>
          <p:nvPr/>
        </p:nvSpPr>
        <p:spPr>
          <a:xfrm>
            <a:off x="0" y="0"/>
            <a:ext cx="9144000" cy="5143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endParaRPr lang="en-US"/>
          </a:p>
        </p:txBody>
      </p:sp>
      <p:pic>
        <p:nvPicPr>
          <p:cNvPr id="11" name="Picture 10">
            <a:extLst>
              <a:ext uri="{FF2B5EF4-FFF2-40B4-BE49-F238E27FC236}">
                <a16:creationId xmlns:a16="http://schemas.microsoft.com/office/drawing/2014/main" id="{3554B25B-1DFE-4FA2-A33C-8BA4FCCBE6A4}"/>
              </a:ext>
            </a:extLst>
          </p:cNvPr>
          <p:cNvPicPr>
            <a:picLocks noChangeAspect="1"/>
          </p:cNvPicPr>
          <p:nvPr/>
        </p:nvPicPr>
        <p:blipFill>
          <a:blip r:embed="rId3"/>
          <a:stretch>
            <a:fillRect/>
          </a:stretch>
        </p:blipFill>
        <p:spPr>
          <a:xfrm>
            <a:off x="38100" y="1279516"/>
            <a:ext cx="9144000" cy="3863984"/>
          </a:xfrm>
          <a:prstGeom prst="rect">
            <a:avLst/>
          </a:prstGeom>
        </p:spPr>
      </p:pic>
      <p:sp>
        <p:nvSpPr>
          <p:cNvPr id="16" name="Line 18">
            <a:extLst>
              <a:ext uri="{FF2B5EF4-FFF2-40B4-BE49-F238E27FC236}">
                <a16:creationId xmlns:a16="http://schemas.microsoft.com/office/drawing/2014/main" id="{DCD130D2-F962-456C-8948-6A1FD6B05FEE}"/>
              </a:ext>
            </a:extLst>
          </p:cNvPr>
          <p:cNvSpPr>
            <a:spLocks noChangeShapeType="1"/>
          </p:cNvSpPr>
          <p:nvPr/>
        </p:nvSpPr>
        <p:spPr>
          <a:xfrm>
            <a:off x="579120" y="1428750"/>
            <a:ext cx="7955280" cy="0"/>
          </a:xfrm>
          <a:prstGeom prst="line">
            <a:avLst/>
          </a:prstGeom>
          <a:noFill/>
          <a:ln w="317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numCol="1"/>
          <a:lstStyle/>
          <a:p>
            <a:endParaRPr lang="en-GB" altLang="en-GB" dirty="0">
              <a:solidFill>
                <a:srgbClr val="000000"/>
              </a:solidFill>
            </a:endParaRPr>
          </a:p>
        </p:txBody>
      </p:sp>
      <p:sp>
        <p:nvSpPr>
          <p:cNvPr id="17" name="Line 16">
            <a:extLst>
              <a:ext uri="{FF2B5EF4-FFF2-40B4-BE49-F238E27FC236}">
                <a16:creationId xmlns:a16="http://schemas.microsoft.com/office/drawing/2014/main" id="{CAA1687A-ED91-4B98-A1B9-AEC33944A32F}"/>
              </a:ext>
            </a:extLst>
          </p:cNvPr>
          <p:cNvSpPr>
            <a:spLocks noChangeShapeType="1"/>
          </p:cNvSpPr>
          <p:nvPr/>
        </p:nvSpPr>
        <p:spPr>
          <a:xfrm>
            <a:off x="579120" y="3195833"/>
            <a:ext cx="7955280" cy="0"/>
          </a:xfrm>
          <a:prstGeom prst="line">
            <a:avLst/>
          </a:prstGeom>
          <a:noFill/>
          <a:ln w="317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numCol="1"/>
          <a:lstStyle/>
          <a:p>
            <a:endParaRPr lang="en-GB" altLang="en-GB">
              <a:solidFill>
                <a:srgbClr val="000000"/>
              </a:solidFill>
            </a:endParaRPr>
          </a:p>
        </p:txBody>
      </p:sp>
      <p:sp>
        <p:nvSpPr>
          <p:cNvPr id="19" name="Rectangle 2">
            <a:extLst>
              <a:ext uri="{FF2B5EF4-FFF2-40B4-BE49-F238E27FC236}">
                <a16:creationId xmlns:a16="http://schemas.microsoft.com/office/drawing/2014/main" id="{C2B3EBDA-5325-467D-8207-5A9C9A22C16B}"/>
              </a:ext>
            </a:extLst>
          </p:cNvPr>
          <p:cNvSpPr txBox="1">
            <a:spLocks noChangeArrowheads="1"/>
          </p:cNvSpPr>
          <p:nvPr/>
        </p:nvSpPr>
        <p:spPr>
          <a:xfrm>
            <a:off x="225424" y="1504949"/>
            <a:ext cx="8689976" cy="1600199"/>
          </a:xfrm>
          <a:prstGeom prst="rect">
            <a:avLst/>
          </a:prstGeom>
        </p:spPr>
        <p:txBody>
          <a:bodyPr vert="horz" lIns="91440" tIns="45720" rIns="91440" bIns="45720" numCol="1" rtlCol="0" anchor="ctr">
            <a:normAutofit fontScale="52500" lnSpcReduction="20000"/>
          </a:bodyPr>
          <a:lstStyle>
            <a:lvl1pPr algn="ctr" defTabSz="914400" rtl="0" eaLnBrk="1" latinLnBrk="0" hangingPunct="1">
              <a:spcBef>
                <a:spcPct val="0"/>
              </a:spcBef>
              <a:buNone/>
              <a:defRPr sz="4000" kern="1200">
                <a:solidFill>
                  <a:srgbClr val="009B48"/>
                </a:solidFill>
                <a:latin typeface="Arial" panose="020B0604020202020204" pitchFamily="34" charset="0"/>
                <a:ea typeface="+mj-ea"/>
                <a:cs typeface="Arial" panose="020B0604020202020204" pitchFamily="34" charset="0"/>
              </a:defRPr>
            </a:lvl1pPr>
          </a:lstStyle>
          <a:p>
            <a:r>
              <a:rPr lang="en-US" sz="3800" b="1" kern="0" dirty="0">
                <a:solidFill>
                  <a:srgbClr val="FFFFFF"/>
                </a:solidFill>
                <a:latin typeface="Century Gothic"/>
                <a:ea typeface="MS PGothic" pitchFamily="34" charset="-128"/>
              </a:rPr>
              <a:t>Review of the International Initiative for the Conservation and</a:t>
            </a:r>
          </a:p>
          <a:p>
            <a:r>
              <a:rPr lang="en-US" sz="3800" b="1" kern="0" dirty="0">
                <a:solidFill>
                  <a:srgbClr val="FFFFFF"/>
                </a:solidFill>
                <a:latin typeface="Century Gothic"/>
                <a:ea typeface="MS PGothic" pitchFamily="34" charset="-128"/>
              </a:rPr>
              <a:t>Sustainable Use of Soil Biodiversity and updated plan of action</a:t>
            </a:r>
          </a:p>
          <a:p>
            <a:endParaRPr lang="en-US" kern="0" dirty="0">
              <a:solidFill>
                <a:srgbClr val="FFFFFF"/>
              </a:solidFill>
              <a:latin typeface="Century Gothic"/>
              <a:ea typeface="MS PGothic" pitchFamily="34" charset="-128"/>
            </a:endParaRPr>
          </a:p>
          <a:p>
            <a:r>
              <a:rPr lang="en-US" sz="3800" kern="0" dirty="0">
                <a:solidFill>
                  <a:srgbClr val="FFFFFF"/>
                </a:solidFill>
                <a:latin typeface="Century Gothic"/>
                <a:ea typeface="MS PGothic" pitchFamily="34" charset="-128"/>
              </a:rPr>
              <a:t>Document </a:t>
            </a:r>
            <a:r>
              <a:rPr lang="en-US" sz="3800" u="sng" kern="0" dirty="0">
                <a:solidFill>
                  <a:srgbClr val="FFFFFF"/>
                </a:solidFill>
                <a:latin typeface="Century Gothic"/>
                <a:ea typeface="MS PGothic" pitchFamily="34" charset="-128"/>
              </a:rPr>
              <a:t>CBD/SBSTTA/24/7/REV1</a:t>
            </a:r>
          </a:p>
          <a:p>
            <a:endParaRPr lang="en-US" kern="0" dirty="0">
              <a:solidFill>
                <a:srgbClr val="FFFFFF"/>
              </a:solidFill>
              <a:latin typeface="Century Gothic"/>
              <a:ea typeface="MS PGothic" pitchFamily="34" charset="-128"/>
            </a:endParaRPr>
          </a:p>
          <a:p>
            <a:r>
              <a:rPr lang="en-US" sz="2300" kern="0" dirty="0">
                <a:solidFill>
                  <a:srgbClr val="FFFFFF"/>
                </a:solidFill>
                <a:latin typeface="Century Gothic"/>
                <a:ea typeface="MS PGothic" pitchFamily="34" charset="-128"/>
              </a:rPr>
              <a:t>SBSTTA-24 Briefing Webinar: Item 7 – Biodiversity and Agriculture</a:t>
            </a:r>
            <a:endParaRPr lang="en-US" sz="2300" dirty="0">
              <a:solidFill>
                <a:schemeClr val="bg1"/>
              </a:solidFill>
              <a:latin typeface="Century Gothic" pitchFamily="34" charset="0"/>
            </a:endParaRPr>
          </a:p>
        </p:txBody>
      </p:sp>
      <p:sp>
        <p:nvSpPr>
          <p:cNvPr id="20" name="Rectangle 17">
            <a:extLst>
              <a:ext uri="{FF2B5EF4-FFF2-40B4-BE49-F238E27FC236}">
                <a16:creationId xmlns:a16="http://schemas.microsoft.com/office/drawing/2014/main" id="{7B3349D2-C9D8-4AF9-ABA1-FBD647F9BF22}"/>
              </a:ext>
            </a:extLst>
          </p:cNvPr>
          <p:cNvSpPr>
            <a:spLocks noChangeArrowheads="1"/>
          </p:cNvSpPr>
          <p:nvPr/>
        </p:nvSpPr>
        <p:spPr>
          <a:xfrm>
            <a:off x="76200" y="3196501"/>
            <a:ext cx="9067800"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spAutoFit/>
          </a:bodyPr>
          <a:lstStyle/>
          <a:p>
            <a:pPr algn="ctr"/>
            <a:endParaRPr lang="en-US" sz="900" b="1" dirty="0">
              <a:solidFill>
                <a:srgbClr val="FFFFFF"/>
              </a:solidFill>
              <a:latin typeface="Century Gothic" pitchFamily="34" charset="0"/>
            </a:endParaRPr>
          </a:p>
          <a:p>
            <a:pPr algn="ctr" fontAlgn="base">
              <a:spcBef>
                <a:spcPct val="0"/>
              </a:spcBef>
              <a:spcAft>
                <a:spcPct val="0"/>
              </a:spcAft>
            </a:pPr>
            <a:r>
              <a:rPr lang="en-US" sz="1600" dirty="0">
                <a:solidFill>
                  <a:srgbClr val="FFFFFF"/>
                </a:solidFill>
                <a:latin typeface="Century Gothic" pitchFamily="34" charset="0"/>
                <a:ea typeface="MS PGothic" pitchFamily="34" charset="-128"/>
              </a:rPr>
              <a:t>Caridad Canales, </a:t>
            </a:r>
            <a:r>
              <a:rPr lang="en-US" sz="1600" dirty="0" err="1">
                <a:solidFill>
                  <a:srgbClr val="FFFFFF"/>
                </a:solidFill>
                <a:latin typeface="Century Gothic" pitchFamily="34" charset="0"/>
                <a:ea typeface="MS PGothic" pitchFamily="34" charset="-128"/>
              </a:rPr>
              <a:t>Programme</a:t>
            </a:r>
            <a:r>
              <a:rPr lang="en-US" sz="1600" dirty="0">
                <a:solidFill>
                  <a:srgbClr val="FFFFFF"/>
                </a:solidFill>
                <a:latin typeface="Century Gothic" pitchFamily="34" charset="0"/>
                <a:ea typeface="MS PGothic" pitchFamily="34" charset="-128"/>
              </a:rPr>
              <a:t> Management Officer</a:t>
            </a:r>
          </a:p>
          <a:p>
            <a:pPr algn="ctr" fontAlgn="base">
              <a:spcBef>
                <a:spcPct val="0"/>
              </a:spcBef>
              <a:spcAft>
                <a:spcPct val="0"/>
              </a:spcAft>
            </a:pPr>
            <a:r>
              <a:rPr lang="en-US" sz="1600" dirty="0">
                <a:solidFill>
                  <a:srgbClr val="FFFFFF"/>
                </a:solidFill>
                <a:latin typeface="Century Gothic" pitchFamily="34" charset="0"/>
                <a:ea typeface="MS PGothic" pitchFamily="34" charset="-128"/>
              </a:rPr>
              <a:t>2 February 2021</a:t>
            </a:r>
          </a:p>
        </p:txBody>
      </p:sp>
      <p:pic>
        <p:nvPicPr>
          <p:cNvPr id="30" name="Picture 29">
            <a:hlinkClick r:id="rId4"/>
            <a:extLst>
              <a:ext uri="{FF2B5EF4-FFF2-40B4-BE49-F238E27FC236}">
                <a16:creationId xmlns:a16="http://schemas.microsoft.com/office/drawing/2014/main" id="{9E5826D7-F4AC-4294-8CC6-737BDFB798A3}"/>
              </a:ext>
            </a:extLst>
          </p:cNvPr>
          <p:cNvPicPr>
            <a:picLocks noChangeAspect="1"/>
          </p:cNvPicPr>
          <p:nvPr/>
        </p:nvPicPr>
        <p:blipFill>
          <a:blip r:embed="rId5"/>
          <a:stretch>
            <a:fillRect/>
          </a:stretch>
        </p:blipFill>
        <p:spPr>
          <a:xfrm>
            <a:off x="2857500" y="4278199"/>
            <a:ext cx="3505200" cy="579551"/>
          </a:xfrm>
          <a:prstGeom prst="rect">
            <a:avLst/>
          </a:prstGeom>
        </p:spPr>
      </p:pic>
      <p:pic>
        <p:nvPicPr>
          <p:cNvPr id="12" name="Picture 11">
            <a:hlinkClick r:id="rId6"/>
            <a:extLst>
              <a:ext uri="{FF2B5EF4-FFF2-40B4-BE49-F238E27FC236}">
                <a16:creationId xmlns:a16="http://schemas.microsoft.com/office/drawing/2014/main" id="{C9D136A9-FB1F-4241-8EDE-9BAB158856C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69048" y="133350"/>
            <a:ext cx="2598352" cy="987552"/>
          </a:xfrm>
          <a:prstGeom prst="rect">
            <a:avLst/>
          </a:prstGeom>
        </p:spPr>
      </p:pic>
    </p:spTree>
    <p:extLst>
      <p:ext uri="{BB962C8B-B14F-4D97-AF65-F5344CB8AC3E}">
        <p14:creationId xmlns:p14="http://schemas.microsoft.com/office/powerpoint/2010/main" val="1171054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a:xfrm>
            <a:off x="1442635" y="819150"/>
            <a:ext cx="7236281" cy="857250"/>
          </a:xfrm>
        </p:spPr>
        <p:txBody>
          <a:bodyPr>
            <a:noAutofit/>
          </a:bodyPr>
          <a:lstStyle/>
          <a:p>
            <a:r>
              <a:rPr lang="en-US" sz="2400" b="1" dirty="0"/>
              <a:t>Information document </a:t>
            </a:r>
            <a:r>
              <a:rPr lang="en-US" sz="2400" b="1" u="sng" dirty="0"/>
              <a:t>CBD/SBSTTA/24/INF/8 </a:t>
            </a:r>
            <a:br>
              <a:rPr lang="en-US" sz="2400" b="1" dirty="0"/>
            </a:br>
            <a:br>
              <a:rPr lang="en-US" sz="2400" b="1" dirty="0"/>
            </a:br>
            <a:r>
              <a:rPr lang="en-US" sz="2400" b="1" dirty="0"/>
              <a:t>State of Knowledge of Soil Biodiversity: </a:t>
            </a:r>
            <a:br>
              <a:rPr lang="en-US" sz="2400" b="1" dirty="0"/>
            </a:br>
            <a:r>
              <a:rPr lang="en-US" sz="2400" dirty="0"/>
              <a:t>Status, challenges and potentialities</a:t>
            </a: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3657600" y="2266950"/>
            <a:ext cx="5105399" cy="2209800"/>
          </a:xfrm>
        </p:spPr>
        <p:txBody>
          <a:bodyPr>
            <a:normAutofit fontScale="92500" lnSpcReduction="20000"/>
          </a:bodyPr>
          <a:lstStyle/>
          <a:p>
            <a:pPr algn="just">
              <a:lnSpc>
                <a:spcPct val="110000"/>
              </a:lnSpc>
              <a:spcAft>
                <a:spcPts val="1200"/>
              </a:spcAft>
            </a:pPr>
            <a:r>
              <a:rPr lang="en-GB" sz="1200" kern="1100" dirty="0">
                <a:solidFill>
                  <a:srgbClr val="3E2F00"/>
                </a:solidFill>
                <a:latin typeface="Lato"/>
                <a:ea typeface="Times New Roman" panose="02020603050405020304" pitchFamily="18" charset="0"/>
              </a:rPr>
              <a:t>Decision </a:t>
            </a:r>
            <a:r>
              <a:rPr lang="en-GB" sz="1200" kern="1100" dirty="0">
                <a:solidFill>
                  <a:srgbClr val="3E2F00"/>
                </a:solidFill>
                <a:latin typeface="Lato"/>
                <a:ea typeface="Times New Roman" panose="02020603050405020304" pitchFamily="18" charset="0"/>
                <a:hlinkClick r:id="rId3">
                  <a:extLst>
                    <a:ext uri="{A12FA001-AC4F-418D-AE19-62706E023703}">
                      <ahyp:hlinkClr xmlns:ahyp="http://schemas.microsoft.com/office/drawing/2018/hyperlinkcolor" val="tx"/>
                    </a:ext>
                  </a:extLst>
                </a:hlinkClick>
              </a:rPr>
              <a:t>14/30</a:t>
            </a:r>
            <a:r>
              <a:rPr lang="en-GB" sz="1200" kern="1100" dirty="0">
                <a:solidFill>
                  <a:srgbClr val="3E2F00"/>
                </a:solidFill>
                <a:latin typeface="Lato"/>
                <a:ea typeface="Times New Roman" panose="02020603050405020304" pitchFamily="18" charset="0"/>
              </a:rPr>
              <a:t>, invited FAO and other organizations to prepare a report on the state of knowledge on soil biodiversity.</a:t>
            </a:r>
          </a:p>
          <a:p>
            <a:pPr algn="just">
              <a:lnSpc>
                <a:spcPct val="110000"/>
              </a:lnSpc>
              <a:spcAft>
                <a:spcPts val="1200"/>
              </a:spcAft>
            </a:pPr>
            <a:r>
              <a:rPr lang="en-US" sz="1200" kern="1100" dirty="0">
                <a:solidFill>
                  <a:srgbClr val="3E2F00"/>
                </a:solidFill>
                <a:latin typeface="Lato"/>
                <a:ea typeface="Times New Roman" panose="02020603050405020304" pitchFamily="18" charset="0"/>
              </a:rPr>
              <a:t>The full report is available as Information Document: </a:t>
            </a:r>
            <a:r>
              <a:rPr lang="en-US" sz="1200" b="1" kern="1100" dirty="0">
                <a:solidFill>
                  <a:srgbClr val="009B48"/>
                </a:solidFill>
                <a:latin typeface="Lato"/>
                <a:ea typeface="Times New Roman" panose="02020603050405020304" pitchFamily="18" charset="0"/>
              </a:rPr>
              <a:t>CBD/SBSTTA/24/INF/8</a:t>
            </a:r>
          </a:p>
          <a:p>
            <a:pPr algn="just">
              <a:lnSpc>
                <a:spcPct val="110000"/>
              </a:lnSpc>
              <a:spcAft>
                <a:spcPts val="1200"/>
              </a:spcAft>
            </a:pPr>
            <a:r>
              <a:rPr lang="en-US" sz="1200" kern="1100" dirty="0">
                <a:solidFill>
                  <a:srgbClr val="3E2F00"/>
                </a:solidFill>
                <a:latin typeface="Lato"/>
                <a:ea typeface="Times New Roman" panose="02020603050405020304" pitchFamily="18" charset="0"/>
              </a:rPr>
              <a:t>It is the result of the work of over 300 soil scientists and experts on soil biodiversity from all regions of the world, and it presents the best available knowledge on soil biota and their ecosystem functions and services.</a:t>
            </a:r>
            <a:endParaRPr lang="en-GB" sz="1200" kern="1100" dirty="0">
              <a:solidFill>
                <a:srgbClr val="3E2F00"/>
              </a:solidFill>
              <a:latin typeface="Lato"/>
              <a:ea typeface="Times New Roman" panose="02020603050405020304" pitchFamily="18" charset="0"/>
            </a:endParaRPr>
          </a:p>
          <a:p>
            <a:pPr algn="just">
              <a:lnSpc>
                <a:spcPct val="110000"/>
              </a:lnSpc>
              <a:spcAft>
                <a:spcPts val="1200"/>
              </a:spcAft>
            </a:pPr>
            <a:r>
              <a:rPr lang="en-US" sz="1200" dirty="0">
                <a:solidFill>
                  <a:srgbClr val="3E2F00"/>
                </a:solidFill>
                <a:latin typeface="Lato"/>
              </a:rPr>
              <a:t>The </a:t>
            </a:r>
            <a:r>
              <a:rPr lang="en-US" sz="1200" dirty="0">
                <a:solidFill>
                  <a:srgbClr val="3E2F00"/>
                </a:solidFill>
                <a:latin typeface="Lato"/>
                <a:hlinkClick r:id="rId4">
                  <a:extLst>
                    <a:ext uri="{A12FA001-AC4F-418D-AE19-62706E023703}">
                      <ahyp:hlinkClr xmlns:ahyp="http://schemas.microsoft.com/office/drawing/2018/hyperlinkcolor" val="tx"/>
                    </a:ext>
                  </a:extLst>
                </a:hlinkClick>
              </a:rPr>
              <a:t>Report and the Summary for Policymakers</a:t>
            </a:r>
            <a:r>
              <a:rPr lang="en-US" sz="1200" dirty="0">
                <a:solidFill>
                  <a:srgbClr val="3E2F00"/>
                </a:solidFill>
                <a:latin typeface="Lato"/>
              </a:rPr>
              <a:t> were officially launched on </a:t>
            </a:r>
            <a:r>
              <a:rPr lang="en-US" sz="1200" b="1" dirty="0">
                <a:solidFill>
                  <a:srgbClr val="3E2F00"/>
                </a:solidFill>
                <a:latin typeface="Lato"/>
              </a:rPr>
              <a:t>4 December 2020</a:t>
            </a:r>
            <a:r>
              <a:rPr lang="en-US" sz="1200" dirty="0">
                <a:solidFill>
                  <a:srgbClr val="3E2F00"/>
                </a:solidFill>
                <a:latin typeface="Lato"/>
              </a:rPr>
              <a:t>, on the occasion of World Soil Day (5 December 2020).</a:t>
            </a:r>
          </a:p>
        </p:txBody>
      </p:sp>
      <p:pic>
        <p:nvPicPr>
          <p:cNvPr id="5" name="Picture 4" descr="A picture containing text, sign&#10;&#10;Description automatically generated">
            <a:extLst>
              <a:ext uri="{FF2B5EF4-FFF2-40B4-BE49-F238E27FC236}">
                <a16:creationId xmlns:a16="http://schemas.microsoft.com/office/drawing/2014/main" id="{56C5FF68-B246-7C43-9F35-E773001F3CD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2686" y="2114550"/>
            <a:ext cx="2014914" cy="2841029"/>
          </a:xfrm>
          <a:prstGeom prst="rect">
            <a:avLst/>
          </a:prstGeom>
        </p:spPr>
      </p:pic>
    </p:spTree>
    <p:extLst>
      <p:ext uri="{BB962C8B-B14F-4D97-AF65-F5344CB8AC3E}">
        <p14:creationId xmlns:p14="http://schemas.microsoft.com/office/powerpoint/2010/main" val="801529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entury Gothic" panose="020B0502020202020204" pitchFamily="34" charset="0"/>
              </a:rPr>
              <a:t>Thank you</a:t>
            </a:r>
          </a:p>
        </p:txBody>
      </p:sp>
      <p:pic>
        <p:nvPicPr>
          <p:cNvPr id="4" name="Picture 3">
            <a:extLst>
              <a:ext uri="{FF2B5EF4-FFF2-40B4-BE49-F238E27FC236}">
                <a16:creationId xmlns:a16="http://schemas.microsoft.com/office/drawing/2014/main" id="{C562BF7B-2AD7-4CA7-AFA3-1C472BAC385B}"/>
              </a:ext>
            </a:extLst>
          </p:cNvPr>
          <p:cNvPicPr>
            <a:picLocks noChangeAspect="1"/>
          </p:cNvPicPr>
          <p:nvPr/>
        </p:nvPicPr>
        <p:blipFill>
          <a:blip r:embed="rId3"/>
          <a:stretch>
            <a:fillRect/>
          </a:stretch>
        </p:blipFill>
        <p:spPr>
          <a:xfrm>
            <a:off x="6248400" y="4560900"/>
            <a:ext cx="2895600" cy="544029"/>
          </a:xfrm>
          <a:prstGeom prst="rect">
            <a:avLst/>
          </a:prstGeom>
        </p:spPr>
      </p:pic>
      <p:sp>
        <p:nvSpPr>
          <p:cNvPr id="8" name="Rectangle 5">
            <a:extLst>
              <a:ext uri="{FF2B5EF4-FFF2-40B4-BE49-F238E27FC236}">
                <a16:creationId xmlns:a16="http://schemas.microsoft.com/office/drawing/2014/main" id="{A0CC683C-5412-4DDF-9456-AEA76378F48F}"/>
              </a:ext>
            </a:extLst>
          </p:cNvPr>
          <p:cNvSpPr>
            <a:spLocks noChangeArrowheads="1"/>
          </p:cNvSpPr>
          <p:nvPr/>
        </p:nvSpPr>
        <p:spPr bwMode="auto">
          <a:xfrm>
            <a:off x="1573213" y="1809750"/>
            <a:ext cx="3455987" cy="2215991"/>
          </a:xfrm>
          <a:prstGeom prst="rect">
            <a:avLst/>
          </a:prstGeom>
          <a:solidFill>
            <a:schemeClr val="bg1">
              <a:alpha val="7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defRPr>
                <a:solidFill>
                  <a:srgbClr val="00483A"/>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9pPr>
          </a:lstStyle>
          <a:p>
            <a:pPr>
              <a:spcBef>
                <a:spcPct val="0"/>
              </a:spcBef>
            </a:pPr>
            <a:r>
              <a:rPr lang="en-US" altLang="ko-KR" sz="1600" dirty="0">
                <a:solidFill>
                  <a:srgbClr val="009B48"/>
                </a:solidFill>
                <a:ea typeface="굴림" panose="020B0600000101010101" pitchFamily="34" charset="-127"/>
              </a:rPr>
              <a:t>Secretariat of the Convention </a:t>
            </a:r>
          </a:p>
          <a:p>
            <a:pPr>
              <a:spcBef>
                <a:spcPct val="0"/>
              </a:spcBef>
            </a:pPr>
            <a:r>
              <a:rPr lang="en-US" altLang="ko-KR" sz="1600" dirty="0">
                <a:solidFill>
                  <a:srgbClr val="009B48"/>
                </a:solidFill>
                <a:ea typeface="굴림" panose="020B0600000101010101" pitchFamily="34" charset="-127"/>
              </a:rPr>
              <a:t>on Biological Diversity</a:t>
            </a:r>
            <a:r>
              <a:rPr lang="en-CA" altLang="ko-KR" sz="1600" dirty="0">
                <a:solidFill>
                  <a:srgbClr val="009B48"/>
                </a:solidFill>
                <a:ea typeface="굴림" panose="020B0600000101010101" pitchFamily="34" charset="-127"/>
              </a:rPr>
              <a:t> </a:t>
            </a:r>
          </a:p>
          <a:p>
            <a:pPr eaLnBrk="1" hangingPunct="1">
              <a:spcBef>
                <a:spcPct val="0"/>
              </a:spcBef>
              <a:buFontTx/>
              <a:buNone/>
            </a:pPr>
            <a:endParaRPr lang="en-CA" altLang="ko-KR" sz="1500" dirty="0">
              <a:solidFill>
                <a:srgbClr val="636363"/>
              </a:solidFill>
              <a:ea typeface="굴림" panose="020B0503020000020004" pitchFamily="34" charset="-127"/>
            </a:endParaRPr>
          </a:p>
          <a:p>
            <a:pPr eaLnBrk="1" hangingPunct="1">
              <a:spcBef>
                <a:spcPct val="0"/>
              </a:spcBef>
              <a:buFontTx/>
              <a:buNone/>
            </a:pPr>
            <a:r>
              <a:rPr lang="en-CA" altLang="ko-KR" sz="1400" dirty="0">
                <a:solidFill>
                  <a:srgbClr val="636363"/>
                </a:solidFill>
                <a:ea typeface="굴림" panose="020B0503020000020004" pitchFamily="34" charset="-127"/>
              </a:rPr>
              <a:t>413 St. Jacques Street, Suite 800</a:t>
            </a:r>
          </a:p>
          <a:p>
            <a:pPr eaLnBrk="1" hangingPunct="1">
              <a:spcBef>
                <a:spcPct val="0"/>
              </a:spcBef>
              <a:buFontTx/>
              <a:buNone/>
            </a:pPr>
            <a:r>
              <a:rPr lang="en-CA" altLang="ko-KR" sz="1400" dirty="0">
                <a:solidFill>
                  <a:srgbClr val="636363"/>
                </a:solidFill>
                <a:ea typeface="굴림" panose="020B0503020000020004" pitchFamily="34" charset="-127"/>
              </a:rPr>
              <a:t>Montreal, Quebec, Canada H2Y 1N9</a:t>
            </a:r>
          </a:p>
          <a:p>
            <a:pPr eaLnBrk="1" hangingPunct="1">
              <a:spcBef>
                <a:spcPct val="0"/>
              </a:spcBef>
              <a:buFontTx/>
              <a:buNone/>
            </a:pPr>
            <a:r>
              <a:rPr lang="en-CA" altLang="ko-KR" sz="1400" dirty="0">
                <a:solidFill>
                  <a:srgbClr val="636363"/>
                </a:solidFill>
                <a:ea typeface="굴림" panose="020B0503020000020004" pitchFamily="34" charset="-127"/>
              </a:rPr>
              <a:t>Tel. +1 514 288 2220</a:t>
            </a:r>
          </a:p>
          <a:p>
            <a:pPr eaLnBrk="1" hangingPunct="1">
              <a:spcBef>
                <a:spcPct val="0"/>
              </a:spcBef>
              <a:buFontTx/>
              <a:buNone/>
            </a:pPr>
            <a:endParaRPr lang="en-CA" altLang="ko-KR" sz="1500" dirty="0">
              <a:solidFill>
                <a:srgbClr val="636363"/>
              </a:solidFill>
              <a:ea typeface="굴림" panose="020B0503020000020004" pitchFamily="34" charset="-127"/>
            </a:endParaRPr>
          </a:p>
          <a:p>
            <a:pPr>
              <a:spcBef>
                <a:spcPct val="0"/>
              </a:spcBef>
            </a:pPr>
            <a:r>
              <a:rPr lang="en-CA" altLang="ko-KR" sz="1700" dirty="0">
                <a:solidFill>
                  <a:srgbClr val="009B48"/>
                </a:solidFill>
                <a:ea typeface="굴림" panose="020B0600000101010101" pitchFamily="34" charset="-127"/>
              </a:rPr>
              <a:t>secretariat@cbd.int </a:t>
            </a:r>
          </a:p>
          <a:p>
            <a:pPr>
              <a:spcBef>
                <a:spcPct val="0"/>
              </a:spcBef>
            </a:pPr>
            <a:r>
              <a:rPr lang="en-CA" altLang="ko-KR" sz="1700" dirty="0">
                <a:solidFill>
                  <a:srgbClr val="009B48"/>
                </a:solidFill>
                <a:ea typeface="굴림" panose="020B0600000101010101" pitchFamily="34" charset="-127"/>
              </a:rPr>
              <a:t>www.cbd.int</a:t>
            </a:r>
            <a:endParaRPr lang="en-US" altLang="ko-KR" sz="1700" dirty="0">
              <a:solidFill>
                <a:srgbClr val="009B48"/>
              </a:solidFill>
              <a:ea typeface="굴림" panose="020B0600000101010101" pitchFamily="34" charset="-127"/>
            </a:endParaRPr>
          </a:p>
        </p:txBody>
      </p:sp>
      <p:pic>
        <p:nvPicPr>
          <p:cNvPr id="9" name="Picture 8">
            <a:hlinkClick r:id="rId4"/>
            <a:extLst>
              <a:ext uri="{FF2B5EF4-FFF2-40B4-BE49-F238E27FC236}">
                <a16:creationId xmlns:a16="http://schemas.microsoft.com/office/drawing/2014/main" id="{5A225EDB-AB2A-41D7-B587-2CDA986001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173355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3">
            <a:extLst>
              <a:ext uri="{FF2B5EF4-FFF2-40B4-BE49-F238E27FC236}">
                <a16:creationId xmlns:a16="http://schemas.microsoft.com/office/drawing/2014/main" id="{305F9F7B-9A9C-4D03-BF4B-B3FE7FF1BD2C}"/>
              </a:ext>
            </a:extLst>
          </p:cNvPr>
          <p:cNvSpPr>
            <a:spLocks noChangeArrowheads="1"/>
          </p:cNvSpPr>
          <p:nvPr/>
        </p:nvSpPr>
        <p:spPr bwMode="auto">
          <a:xfrm>
            <a:off x="5694362" y="1692275"/>
            <a:ext cx="352583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defRPr>
                <a:solidFill>
                  <a:srgbClr val="00483A"/>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rgbClr val="00483A"/>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00483A"/>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GB" altLang="en-US" sz="1400" dirty="0">
                <a:solidFill>
                  <a:srgbClr val="636363"/>
                </a:solidFill>
              </a:rPr>
              <a:t>facebook.com/</a:t>
            </a:r>
            <a:r>
              <a:rPr lang="en-GB" altLang="en-US" sz="1400" dirty="0" err="1">
                <a:solidFill>
                  <a:srgbClr val="636363"/>
                </a:solidFill>
              </a:rPr>
              <a:t>UNBiodiversity</a:t>
            </a:r>
            <a:endParaRPr lang="en-GB" altLang="en-US" sz="1400" dirty="0">
              <a:solidFill>
                <a:srgbClr val="636363"/>
              </a:solidFill>
            </a:endParaRPr>
          </a:p>
          <a:p>
            <a:pPr eaLnBrk="1" hangingPunct="1">
              <a:lnSpc>
                <a:spcPct val="150000"/>
              </a:lnSpc>
              <a:spcBef>
                <a:spcPct val="0"/>
              </a:spcBef>
              <a:buFontTx/>
              <a:buNone/>
            </a:pPr>
            <a:endParaRPr lang="en-GB" altLang="en-US" dirty="0">
              <a:solidFill>
                <a:srgbClr val="636363"/>
              </a:solidFill>
            </a:endParaRPr>
          </a:p>
          <a:p>
            <a:pPr eaLnBrk="1" hangingPunct="1">
              <a:lnSpc>
                <a:spcPct val="150000"/>
              </a:lnSpc>
              <a:spcBef>
                <a:spcPct val="0"/>
              </a:spcBef>
              <a:buFontTx/>
              <a:buNone/>
            </a:pPr>
            <a:r>
              <a:rPr lang="en-GB" altLang="en-US" sz="1400" dirty="0">
                <a:solidFill>
                  <a:srgbClr val="636363"/>
                </a:solidFill>
              </a:rPr>
              <a:t>twitter.com/</a:t>
            </a:r>
            <a:r>
              <a:rPr lang="en-GB" altLang="en-US" sz="1400" dirty="0" err="1">
                <a:solidFill>
                  <a:srgbClr val="636363"/>
                </a:solidFill>
              </a:rPr>
              <a:t>UNBiodiversity</a:t>
            </a:r>
            <a:endParaRPr lang="en-GB" altLang="en-US" sz="1400" dirty="0">
              <a:solidFill>
                <a:srgbClr val="636363"/>
              </a:solidFill>
            </a:endParaRPr>
          </a:p>
          <a:p>
            <a:pPr eaLnBrk="1" hangingPunct="1">
              <a:lnSpc>
                <a:spcPct val="150000"/>
              </a:lnSpc>
              <a:spcBef>
                <a:spcPct val="0"/>
              </a:spcBef>
              <a:buFontTx/>
              <a:buNone/>
            </a:pPr>
            <a:endParaRPr lang="en-GB" altLang="en-US" dirty="0">
              <a:solidFill>
                <a:srgbClr val="636363"/>
              </a:solidFill>
            </a:endParaRPr>
          </a:p>
          <a:p>
            <a:pPr eaLnBrk="1" hangingPunct="1">
              <a:lnSpc>
                <a:spcPct val="150000"/>
              </a:lnSpc>
              <a:spcBef>
                <a:spcPct val="0"/>
              </a:spcBef>
              <a:buFontTx/>
              <a:buNone/>
            </a:pPr>
            <a:r>
              <a:rPr lang="en-GB" altLang="en-US" sz="1400" dirty="0">
                <a:solidFill>
                  <a:srgbClr val="636363"/>
                </a:solidFill>
              </a:rPr>
              <a:t>instagram.com/</a:t>
            </a:r>
            <a:r>
              <a:rPr lang="en-GB" altLang="en-US" sz="1400" dirty="0" err="1">
                <a:solidFill>
                  <a:srgbClr val="636363"/>
                </a:solidFill>
              </a:rPr>
              <a:t>UNBiodiversity</a:t>
            </a:r>
            <a:endParaRPr lang="en-GB" altLang="en-US" sz="1400" dirty="0">
              <a:solidFill>
                <a:srgbClr val="636363"/>
              </a:solidFill>
            </a:endParaRPr>
          </a:p>
          <a:p>
            <a:pPr eaLnBrk="1" hangingPunct="1">
              <a:lnSpc>
                <a:spcPct val="150000"/>
              </a:lnSpc>
              <a:spcBef>
                <a:spcPct val="0"/>
              </a:spcBef>
              <a:buFontTx/>
              <a:buNone/>
            </a:pPr>
            <a:endParaRPr lang="en-GB" altLang="en-US" dirty="0">
              <a:solidFill>
                <a:srgbClr val="636363"/>
              </a:solidFill>
            </a:endParaRPr>
          </a:p>
          <a:p>
            <a:pPr eaLnBrk="1" hangingPunct="1">
              <a:lnSpc>
                <a:spcPct val="150000"/>
              </a:lnSpc>
              <a:spcBef>
                <a:spcPct val="0"/>
              </a:spcBef>
              <a:buFontTx/>
              <a:buNone/>
            </a:pPr>
            <a:r>
              <a:rPr lang="en-GB" altLang="en-US" sz="1400" dirty="0">
                <a:solidFill>
                  <a:srgbClr val="636363"/>
                </a:solidFill>
              </a:rPr>
              <a:t>linkedin.com/company/</a:t>
            </a:r>
            <a:r>
              <a:rPr lang="en-GB" altLang="en-US" sz="1400" dirty="0" err="1">
                <a:solidFill>
                  <a:srgbClr val="636363"/>
                </a:solidFill>
              </a:rPr>
              <a:t>UNBiodiversity</a:t>
            </a:r>
            <a:endParaRPr lang="en-GB" altLang="en-US" sz="1400" dirty="0">
              <a:solidFill>
                <a:srgbClr val="636363"/>
              </a:solidFill>
            </a:endParaRPr>
          </a:p>
        </p:txBody>
      </p:sp>
      <p:pic>
        <p:nvPicPr>
          <p:cNvPr id="11" name="Picture 12">
            <a:hlinkClick r:id="rId6"/>
            <a:extLst>
              <a:ext uri="{FF2B5EF4-FFF2-40B4-BE49-F238E27FC236}">
                <a16:creationId xmlns:a16="http://schemas.microsoft.com/office/drawing/2014/main" id="{ED13CC6E-9784-4851-9FF9-8E8214991CF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925791"/>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hlinkClick r:id="rId8"/>
            <a:extLst>
              <a:ext uri="{FF2B5EF4-FFF2-40B4-BE49-F238E27FC236}">
                <a16:creationId xmlns:a16="http://schemas.microsoft.com/office/drawing/2014/main" id="{364DDED4-D4CB-46E5-A8A0-85FFB2E8CA6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60975" y="2439988"/>
            <a:ext cx="3587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4">
            <a:hlinkClick r:id="rId10"/>
            <a:extLst>
              <a:ext uri="{FF2B5EF4-FFF2-40B4-BE49-F238E27FC236}">
                <a16:creationId xmlns:a16="http://schemas.microsoft.com/office/drawing/2014/main" id="{FA73FA2C-A791-4411-8C6E-066E123663C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57800" y="3184428"/>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10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p:txBody>
          <a:bodyPr>
            <a:noAutofit/>
          </a:bodyPr>
          <a:lstStyle/>
          <a:p>
            <a:r>
              <a:rPr lang="en-US" sz="2400" b="1" dirty="0"/>
              <a:t>Structure of the pre-session document</a:t>
            </a: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50518" y="1237334"/>
            <a:ext cx="7388682" cy="3468016"/>
          </a:xfrm>
        </p:spPr>
        <p:txBody>
          <a:bodyPr>
            <a:normAutofit fontScale="47500" lnSpcReduction="20000"/>
          </a:bodyPr>
          <a:lstStyle/>
          <a:p>
            <a:r>
              <a:rPr lang="en-US" b="1" dirty="0">
                <a:solidFill>
                  <a:srgbClr val="3E2F00"/>
                </a:solidFill>
                <a:latin typeface="Lato"/>
              </a:rPr>
              <a:t>Introduction </a:t>
            </a:r>
          </a:p>
          <a:p>
            <a:pPr marL="0" indent="0">
              <a:buNone/>
            </a:pPr>
            <a:endParaRPr lang="en-US" b="1" dirty="0">
              <a:solidFill>
                <a:srgbClr val="3E2F00"/>
              </a:solidFill>
              <a:latin typeface="Lato"/>
            </a:endParaRPr>
          </a:p>
          <a:p>
            <a:r>
              <a:rPr lang="en-US" b="1" dirty="0">
                <a:solidFill>
                  <a:srgbClr val="3E2F00"/>
                </a:solidFill>
                <a:latin typeface="Lato"/>
              </a:rPr>
              <a:t>Section I: </a:t>
            </a:r>
            <a:r>
              <a:rPr lang="en-US" dirty="0">
                <a:solidFill>
                  <a:srgbClr val="3E2F00"/>
                </a:solidFill>
                <a:latin typeface="Lato"/>
              </a:rPr>
              <a:t>Review of implementation of the International Initiative for the Conservation and Sustainable Use of Soil Biodiversity</a:t>
            </a:r>
          </a:p>
          <a:p>
            <a:endParaRPr lang="en-US" dirty="0">
              <a:solidFill>
                <a:srgbClr val="3E2F00"/>
              </a:solidFill>
              <a:latin typeface="Lato"/>
            </a:endParaRPr>
          </a:p>
          <a:p>
            <a:r>
              <a:rPr lang="en-US" b="1" dirty="0">
                <a:solidFill>
                  <a:srgbClr val="3E2F00"/>
                </a:solidFill>
                <a:latin typeface="Lato"/>
              </a:rPr>
              <a:t>Section II: </a:t>
            </a:r>
            <a:r>
              <a:rPr lang="en-US" dirty="0">
                <a:solidFill>
                  <a:srgbClr val="3E2F00"/>
                </a:solidFill>
                <a:latin typeface="Lato"/>
              </a:rPr>
              <a:t>Contributions of soil biodiversity to sustainable development and opportunities for the post-2020 global biodiversity framework</a:t>
            </a:r>
          </a:p>
          <a:p>
            <a:endParaRPr lang="en-US" dirty="0">
              <a:solidFill>
                <a:srgbClr val="3E2F00"/>
              </a:solidFill>
              <a:latin typeface="Lato"/>
            </a:endParaRPr>
          </a:p>
          <a:p>
            <a:r>
              <a:rPr lang="en-US" b="1" dirty="0">
                <a:solidFill>
                  <a:srgbClr val="3E2F00"/>
                </a:solidFill>
                <a:latin typeface="Lato"/>
              </a:rPr>
              <a:t>Section III: </a:t>
            </a:r>
            <a:r>
              <a:rPr lang="en-US" dirty="0">
                <a:solidFill>
                  <a:srgbClr val="3E2F00"/>
                </a:solidFill>
                <a:latin typeface="Lato"/>
              </a:rPr>
              <a:t>Suggested recommendations</a:t>
            </a:r>
          </a:p>
          <a:p>
            <a:endParaRPr lang="en-US" dirty="0">
              <a:solidFill>
                <a:srgbClr val="3E2F00"/>
              </a:solidFill>
              <a:latin typeface="Lato"/>
            </a:endParaRPr>
          </a:p>
          <a:p>
            <a:r>
              <a:rPr lang="en-US" b="1" dirty="0">
                <a:solidFill>
                  <a:srgbClr val="3E2F00"/>
                </a:solidFill>
                <a:latin typeface="Lato"/>
              </a:rPr>
              <a:t>Annex I: </a:t>
            </a:r>
            <a:r>
              <a:rPr lang="en-US" dirty="0">
                <a:solidFill>
                  <a:srgbClr val="3E2F00"/>
                </a:solidFill>
                <a:latin typeface="Lato"/>
              </a:rPr>
              <a:t>Summary for Policymakers from the Report on the State of knowledge of Soil Biodiversity: status, challenges and potentialities prepared by FAO</a:t>
            </a:r>
          </a:p>
          <a:p>
            <a:endParaRPr lang="en-US" b="1" dirty="0">
              <a:solidFill>
                <a:srgbClr val="3E2F00"/>
              </a:solidFill>
              <a:latin typeface="Lato"/>
            </a:endParaRPr>
          </a:p>
          <a:p>
            <a:r>
              <a:rPr lang="en-US" b="1" dirty="0">
                <a:solidFill>
                  <a:srgbClr val="3E2F00"/>
                </a:solidFill>
                <a:latin typeface="Lato"/>
              </a:rPr>
              <a:t>Annex II: </a:t>
            </a:r>
            <a:r>
              <a:rPr lang="en-US" dirty="0">
                <a:solidFill>
                  <a:srgbClr val="3E2F00"/>
                </a:solidFill>
                <a:latin typeface="Lato"/>
              </a:rPr>
              <a:t>Draft plan of action 2020-2030 for the International Initiative for the Conservation and Sustainable Use of Soil Biodiversity</a:t>
            </a:r>
            <a:endParaRPr lang="en-CA" dirty="0">
              <a:solidFill>
                <a:srgbClr val="3E2F00"/>
              </a:solidFill>
              <a:latin typeface="Lato"/>
            </a:endParaRPr>
          </a:p>
        </p:txBody>
      </p:sp>
    </p:spTree>
    <p:extLst>
      <p:ext uri="{BB962C8B-B14F-4D97-AF65-F5344CB8AC3E}">
        <p14:creationId xmlns:p14="http://schemas.microsoft.com/office/powerpoint/2010/main" val="3769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p:txBody>
          <a:bodyPr>
            <a:noAutofit/>
          </a:bodyPr>
          <a:lstStyle/>
          <a:p>
            <a:r>
              <a:rPr lang="en-US" sz="2400" b="1" dirty="0"/>
              <a:t>Introduction and mandate of the pre-session document</a:t>
            </a:r>
          </a:p>
        </p:txBody>
      </p:sp>
      <p:sp>
        <p:nvSpPr>
          <p:cNvPr id="3" name="Content Placeholder 2">
            <a:extLst>
              <a:ext uri="{FF2B5EF4-FFF2-40B4-BE49-F238E27FC236}">
                <a16:creationId xmlns:a16="http://schemas.microsoft.com/office/drawing/2014/main" id="{60899BA5-BBC7-4349-BE58-BBBFC62BA4D7}"/>
              </a:ext>
            </a:extLst>
          </p:cNvPr>
          <p:cNvSpPr>
            <a:spLocks noGrp="1"/>
          </p:cNvSpPr>
          <p:nvPr>
            <p:ph idx="1"/>
          </p:nvPr>
        </p:nvSpPr>
        <p:spPr>
          <a:xfrm>
            <a:off x="1450518" y="1237334"/>
            <a:ext cx="7388682" cy="3468016"/>
          </a:xfrm>
        </p:spPr>
        <p:txBody>
          <a:bodyPr>
            <a:noAutofit/>
          </a:bodyPr>
          <a:lstStyle/>
          <a:p>
            <a:pPr marL="0" indent="0">
              <a:buNone/>
            </a:pPr>
            <a:r>
              <a:rPr lang="en-GB" sz="1400" kern="1100" dirty="0">
                <a:solidFill>
                  <a:srgbClr val="3E2F00"/>
                </a:solidFill>
                <a:latin typeface="Lato"/>
                <a:ea typeface="Times New Roman" panose="02020603050405020304" pitchFamily="18" charset="0"/>
              </a:rPr>
              <a:t>Decision </a:t>
            </a:r>
            <a:r>
              <a:rPr lang="en-GB" sz="1400" u="sng" kern="1100" dirty="0">
                <a:solidFill>
                  <a:srgbClr val="3E2F00"/>
                </a:solidFill>
                <a:latin typeface="Lato"/>
                <a:ea typeface="Times New Roman" panose="02020603050405020304" pitchFamily="18" charset="0"/>
                <a:hlinkClick r:id="rId3">
                  <a:extLst>
                    <a:ext uri="{A12FA001-AC4F-418D-AE19-62706E023703}">
                      <ahyp:hlinkClr xmlns:ahyp="http://schemas.microsoft.com/office/drawing/2018/hyperlinkcolor" val="tx"/>
                    </a:ext>
                  </a:extLst>
                </a:hlinkClick>
              </a:rPr>
              <a:t>VI/5</a:t>
            </a:r>
            <a:r>
              <a:rPr lang="en-GB" sz="1400" u="sng" kern="1100" dirty="0">
                <a:solidFill>
                  <a:srgbClr val="3E2F00"/>
                </a:solidFill>
                <a:latin typeface="Lato"/>
                <a:ea typeface="Times New Roman" panose="02020603050405020304" pitchFamily="18" charset="0"/>
              </a:rPr>
              <a:t>: </a:t>
            </a:r>
            <a:r>
              <a:rPr lang="en-GB" sz="1400" kern="1100" dirty="0">
                <a:solidFill>
                  <a:srgbClr val="3E2F00"/>
                </a:solidFill>
                <a:latin typeface="Lato"/>
                <a:ea typeface="Times New Roman" panose="02020603050405020304" pitchFamily="18" charset="0"/>
              </a:rPr>
              <a:t>established the </a:t>
            </a:r>
            <a:r>
              <a:rPr lang="en-GB" sz="1400" b="1" kern="1100" dirty="0">
                <a:solidFill>
                  <a:srgbClr val="3E2F00"/>
                </a:solidFill>
                <a:latin typeface="Lato"/>
                <a:ea typeface="Times New Roman" panose="02020603050405020304" pitchFamily="18" charset="0"/>
              </a:rPr>
              <a:t>International Initiative for the Conservation and Sustainable Use of Soil Biodiversity</a:t>
            </a:r>
            <a:r>
              <a:rPr lang="en-GB" sz="1400" kern="1100" dirty="0">
                <a:solidFill>
                  <a:srgbClr val="3E2F00"/>
                </a:solidFill>
                <a:latin typeface="Lato"/>
                <a:ea typeface="Times New Roman" panose="02020603050405020304" pitchFamily="18" charset="0"/>
              </a:rPr>
              <a:t> and invited FAO and other relevant organizations to facilitate and coordinate this Initiative. </a:t>
            </a:r>
          </a:p>
          <a:p>
            <a:pPr marL="0" indent="0">
              <a:buNone/>
            </a:pPr>
            <a:endParaRPr lang="en-GB" sz="1400" kern="1100" dirty="0">
              <a:solidFill>
                <a:srgbClr val="3E2F00"/>
              </a:solidFill>
              <a:latin typeface="Lato"/>
              <a:ea typeface="Times New Roman" panose="02020603050405020304" pitchFamily="18" charset="0"/>
            </a:endParaRPr>
          </a:p>
          <a:p>
            <a:pPr marL="0" indent="0">
              <a:buNone/>
            </a:pPr>
            <a:r>
              <a:rPr lang="en-GB" sz="1400" kern="1100" dirty="0">
                <a:solidFill>
                  <a:srgbClr val="3E2F00"/>
                </a:solidFill>
                <a:latin typeface="Lato"/>
                <a:ea typeface="Times New Roman" panose="02020603050405020304" pitchFamily="18" charset="0"/>
              </a:rPr>
              <a:t>Decision </a:t>
            </a:r>
            <a:r>
              <a:rPr lang="en-GB" sz="1400" u="sng" kern="1100" dirty="0">
                <a:solidFill>
                  <a:srgbClr val="3E2F00"/>
                </a:solidFill>
                <a:latin typeface="Lato"/>
                <a:ea typeface="Times New Roman" panose="02020603050405020304" pitchFamily="18" charset="0"/>
                <a:hlinkClick r:id="rId4">
                  <a:extLst>
                    <a:ext uri="{A12FA001-AC4F-418D-AE19-62706E023703}">
                      <ahyp:hlinkClr xmlns:ahyp="http://schemas.microsoft.com/office/drawing/2018/hyperlinkcolor" val="tx"/>
                    </a:ext>
                  </a:extLst>
                </a:hlinkClick>
              </a:rPr>
              <a:t>VIII/23</a:t>
            </a:r>
            <a:r>
              <a:rPr lang="en-GB" sz="1400" u="sng" kern="1100" dirty="0">
                <a:solidFill>
                  <a:srgbClr val="3E2F00"/>
                </a:solidFill>
                <a:latin typeface="Lato"/>
                <a:ea typeface="Times New Roman" panose="02020603050405020304" pitchFamily="18" charset="0"/>
              </a:rPr>
              <a:t>:</a:t>
            </a:r>
            <a:r>
              <a:rPr lang="en-GB" sz="1400" kern="1100" dirty="0">
                <a:solidFill>
                  <a:srgbClr val="3E2F00"/>
                </a:solidFill>
                <a:latin typeface="Lato"/>
                <a:ea typeface="Times New Roman" panose="02020603050405020304" pitchFamily="18" charset="0"/>
              </a:rPr>
              <a:t> adopted the </a:t>
            </a:r>
            <a:r>
              <a:rPr lang="en-GB" sz="1400" b="1" kern="1100" dirty="0">
                <a:solidFill>
                  <a:srgbClr val="3E2F00"/>
                </a:solidFill>
                <a:latin typeface="Lato"/>
                <a:ea typeface="Times New Roman" panose="02020603050405020304" pitchFamily="18" charset="0"/>
              </a:rPr>
              <a:t>Framework for Action</a:t>
            </a:r>
            <a:r>
              <a:rPr lang="en-GB" sz="1400" kern="1100" dirty="0">
                <a:solidFill>
                  <a:srgbClr val="3E2F00"/>
                </a:solidFill>
                <a:latin typeface="Lato"/>
                <a:ea typeface="Times New Roman" panose="02020603050405020304" pitchFamily="18" charset="0"/>
              </a:rPr>
              <a:t> for the Initiative.</a:t>
            </a:r>
          </a:p>
          <a:p>
            <a:pPr marL="0" indent="0">
              <a:buNone/>
            </a:pPr>
            <a:endParaRPr lang="en-GB" sz="1400" kern="1100" dirty="0">
              <a:solidFill>
                <a:srgbClr val="3E2F00"/>
              </a:solidFill>
              <a:latin typeface="Lato"/>
              <a:ea typeface="Times New Roman" panose="02020603050405020304" pitchFamily="18" charset="0"/>
            </a:endParaRPr>
          </a:p>
          <a:p>
            <a:pPr marL="0" indent="0">
              <a:spcBef>
                <a:spcPts val="360"/>
              </a:spcBef>
              <a:spcAft>
                <a:spcPts val="600"/>
              </a:spcAft>
              <a:buNone/>
            </a:pPr>
            <a:r>
              <a:rPr lang="en-GB" sz="1400" kern="1100" dirty="0">
                <a:solidFill>
                  <a:srgbClr val="3E2F00"/>
                </a:solidFill>
                <a:latin typeface="Lato"/>
                <a:ea typeface="Times New Roman" panose="02020603050405020304" pitchFamily="18" charset="0"/>
              </a:rPr>
              <a:t>Decision </a:t>
            </a:r>
            <a:r>
              <a:rPr lang="en-GB" sz="1400" kern="1100" dirty="0">
                <a:solidFill>
                  <a:srgbClr val="3E2F00"/>
                </a:solidFill>
                <a:latin typeface="Lato"/>
                <a:ea typeface="Times New Roman" panose="02020603050405020304" pitchFamily="18" charset="0"/>
                <a:hlinkClick r:id="rId5">
                  <a:extLst>
                    <a:ext uri="{A12FA001-AC4F-418D-AE19-62706E023703}">
                      <ahyp:hlinkClr xmlns:ahyp="http://schemas.microsoft.com/office/drawing/2018/hyperlinkcolor" val="tx"/>
                    </a:ext>
                  </a:extLst>
                </a:hlinkClick>
              </a:rPr>
              <a:t>14/30</a:t>
            </a:r>
            <a:r>
              <a:rPr lang="en-GB" sz="1400" kern="1100" dirty="0">
                <a:solidFill>
                  <a:srgbClr val="3E2F00"/>
                </a:solidFill>
                <a:latin typeface="Lato"/>
                <a:ea typeface="Times New Roman" panose="02020603050405020304" pitchFamily="18" charset="0"/>
              </a:rPr>
              <a:t> requested the Executive Secretary to:</a:t>
            </a:r>
          </a:p>
          <a:p>
            <a:pPr>
              <a:spcBef>
                <a:spcPts val="360"/>
              </a:spcBef>
              <a:spcAft>
                <a:spcPts val="600"/>
              </a:spcAft>
            </a:pPr>
            <a:r>
              <a:rPr lang="en-GB" sz="1200" b="1" kern="1100" dirty="0">
                <a:solidFill>
                  <a:srgbClr val="3E2F00"/>
                </a:solidFill>
                <a:latin typeface="Lato"/>
                <a:ea typeface="Times New Roman" panose="02020603050405020304" pitchFamily="18" charset="0"/>
              </a:rPr>
              <a:t>Review the implementation of the International Initiative </a:t>
            </a:r>
            <a:r>
              <a:rPr lang="en-GB" sz="1200" kern="1100" dirty="0">
                <a:solidFill>
                  <a:srgbClr val="3E2F00"/>
                </a:solidFill>
                <a:latin typeface="Lato"/>
                <a:ea typeface="Times New Roman" panose="02020603050405020304" pitchFamily="18" charset="0"/>
              </a:rPr>
              <a:t>in consultation with partners. </a:t>
            </a:r>
          </a:p>
          <a:p>
            <a:pPr>
              <a:spcBef>
                <a:spcPts val="360"/>
              </a:spcBef>
              <a:spcAft>
                <a:spcPts val="600"/>
              </a:spcAft>
            </a:pPr>
            <a:r>
              <a:rPr lang="en-GB" sz="1200" b="1" kern="1100" dirty="0">
                <a:solidFill>
                  <a:srgbClr val="3E2F00"/>
                </a:solidFill>
                <a:latin typeface="Lato"/>
                <a:ea typeface="Times New Roman" panose="02020603050405020304" pitchFamily="18" charset="0"/>
              </a:rPr>
              <a:t>Present an updated draft plan of action </a:t>
            </a:r>
            <a:r>
              <a:rPr lang="en-GB" sz="1200" kern="1100" dirty="0">
                <a:solidFill>
                  <a:srgbClr val="3E2F00"/>
                </a:solidFill>
                <a:latin typeface="Lato"/>
                <a:ea typeface="Times New Roman" panose="02020603050405020304" pitchFamily="18" charset="0"/>
              </a:rPr>
              <a:t>for consideration by the SBSTTA.</a:t>
            </a:r>
          </a:p>
          <a:p>
            <a:pPr marL="0" indent="0">
              <a:spcBef>
                <a:spcPts val="360"/>
              </a:spcBef>
              <a:spcAft>
                <a:spcPts val="600"/>
              </a:spcAft>
              <a:buNone/>
            </a:pPr>
            <a:r>
              <a:rPr lang="en-GB" sz="1400" kern="1100" dirty="0">
                <a:solidFill>
                  <a:srgbClr val="3E2F00"/>
                </a:solidFill>
                <a:latin typeface="Lato"/>
                <a:ea typeface="Times New Roman" panose="02020603050405020304" pitchFamily="18" charset="0"/>
              </a:rPr>
              <a:t>Decision </a:t>
            </a:r>
            <a:r>
              <a:rPr lang="en-GB" sz="1400" kern="1100" dirty="0">
                <a:solidFill>
                  <a:srgbClr val="3E2F00"/>
                </a:solidFill>
                <a:latin typeface="Lato"/>
                <a:ea typeface="Times New Roman" panose="02020603050405020304" pitchFamily="18" charset="0"/>
                <a:hlinkClick r:id="rId5">
                  <a:extLst>
                    <a:ext uri="{A12FA001-AC4F-418D-AE19-62706E023703}">
                      <ahyp:hlinkClr xmlns:ahyp="http://schemas.microsoft.com/office/drawing/2018/hyperlinkcolor" val="tx"/>
                    </a:ext>
                  </a:extLst>
                </a:hlinkClick>
              </a:rPr>
              <a:t>14/30</a:t>
            </a:r>
            <a:r>
              <a:rPr lang="en-GB" sz="1400" kern="1100" dirty="0">
                <a:solidFill>
                  <a:srgbClr val="3E2F00"/>
                </a:solidFill>
                <a:latin typeface="Lato"/>
                <a:ea typeface="Times New Roman" panose="02020603050405020304" pitchFamily="18" charset="0"/>
              </a:rPr>
              <a:t>  also </a:t>
            </a:r>
            <a:r>
              <a:rPr lang="en-US" sz="1400" kern="1100" dirty="0">
                <a:solidFill>
                  <a:srgbClr val="3E2F00"/>
                </a:solidFill>
                <a:latin typeface="Lato"/>
                <a:ea typeface="Times New Roman" panose="02020603050405020304" pitchFamily="18" charset="0"/>
              </a:rPr>
              <a:t>Invited FAO to: </a:t>
            </a:r>
          </a:p>
          <a:p>
            <a:pPr>
              <a:spcBef>
                <a:spcPts val="360"/>
              </a:spcBef>
              <a:spcAft>
                <a:spcPts val="600"/>
              </a:spcAft>
            </a:pPr>
            <a:r>
              <a:rPr lang="en-US" sz="1200" b="1" kern="1100" dirty="0">
                <a:solidFill>
                  <a:srgbClr val="3E2F00"/>
                </a:solidFill>
                <a:latin typeface="Lato"/>
                <a:ea typeface="Times New Roman" panose="02020603050405020304" pitchFamily="18" charset="0"/>
              </a:rPr>
              <a:t>consider the preparation of a report on the state of knowledge on soil biodiversity, </a:t>
            </a:r>
            <a:r>
              <a:rPr lang="en-US" sz="1200" kern="1100" dirty="0">
                <a:solidFill>
                  <a:srgbClr val="3E2F00"/>
                </a:solidFill>
                <a:latin typeface="Lato"/>
                <a:ea typeface="Times New Roman" panose="02020603050405020304" pitchFamily="18" charset="0"/>
              </a:rPr>
              <a:t>in collaboration with other organizations and subject to the availability of resources, and to make it available for consideration by SBSTTA.</a:t>
            </a:r>
            <a:endParaRPr lang="en-GB" sz="1200" kern="1100" dirty="0">
              <a:solidFill>
                <a:srgbClr val="3E2F00"/>
              </a:solidFill>
              <a:latin typeface="Lato"/>
              <a:ea typeface="Times New Roman" panose="02020603050405020304" pitchFamily="18" charset="0"/>
            </a:endParaRPr>
          </a:p>
        </p:txBody>
      </p:sp>
    </p:spTree>
    <p:extLst>
      <p:ext uri="{BB962C8B-B14F-4D97-AF65-F5344CB8AC3E}">
        <p14:creationId xmlns:p14="http://schemas.microsoft.com/office/powerpoint/2010/main" val="9016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4A99B8D-6D51-334D-BE67-301E14125F6C}"/>
              </a:ext>
            </a:extLst>
          </p:cNvPr>
          <p:cNvSpPr txBox="1"/>
          <p:nvPr/>
        </p:nvSpPr>
        <p:spPr>
          <a:xfrm>
            <a:off x="6096000" y="1390318"/>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Annex I</a:t>
            </a:r>
          </a:p>
        </p:txBody>
      </p:sp>
      <p:sp>
        <p:nvSpPr>
          <p:cNvPr id="11" name="TextBox 10">
            <a:extLst>
              <a:ext uri="{FF2B5EF4-FFF2-40B4-BE49-F238E27FC236}">
                <a16:creationId xmlns:a16="http://schemas.microsoft.com/office/drawing/2014/main" id="{A52E44A7-E7FD-7E45-99E6-EADEFE5A608A}"/>
              </a:ext>
            </a:extLst>
          </p:cNvPr>
          <p:cNvSpPr txBox="1"/>
          <p:nvPr/>
        </p:nvSpPr>
        <p:spPr>
          <a:xfrm>
            <a:off x="7620000" y="1394489"/>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Annex II</a:t>
            </a:r>
          </a:p>
        </p:txBody>
      </p:sp>
      <p:sp>
        <p:nvSpPr>
          <p:cNvPr id="9" name="TextBox 8">
            <a:extLst>
              <a:ext uri="{FF2B5EF4-FFF2-40B4-BE49-F238E27FC236}">
                <a16:creationId xmlns:a16="http://schemas.microsoft.com/office/drawing/2014/main" id="{0E2AE0C5-B5BC-AE43-B900-59B3EC5CD05D}"/>
              </a:ext>
            </a:extLst>
          </p:cNvPr>
          <p:cNvSpPr txBox="1"/>
          <p:nvPr/>
        </p:nvSpPr>
        <p:spPr>
          <a:xfrm>
            <a:off x="4572000" y="1390318"/>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III</a:t>
            </a:r>
          </a:p>
        </p:txBody>
      </p:sp>
      <p:sp>
        <p:nvSpPr>
          <p:cNvPr id="8" name="TextBox 7">
            <a:extLst>
              <a:ext uri="{FF2B5EF4-FFF2-40B4-BE49-F238E27FC236}">
                <a16:creationId xmlns:a16="http://schemas.microsoft.com/office/drawing/2014/main" id="{921CE0DB-2470-7946-89FB-16F929FF9A7F}"/>
              </a:ext>
            </a:extLst>
          </p:cNvPr>
          <p:cNvSpPr txBox="1"/>
          <p:nvPr/>
        </p:nvSpPr>
        <p:spPr>
          <a:xfrm>
            <a:off x="3048000" y="1390318"/>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a:t>
            </a:r>
          </a:p>
        </p:txBody>
      </p:sp>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p:txBody>
          <a:bodyPr>
            <a:noAutofit/>
          </a:bodyPr>
          <a:lstStyle/>
          <a:p>
            <a:r>
              <a:rPr lang="en-US" sz="2400" b="1" dirty="0"/>
              <a:t>Key elements of the </a:t>
            </a:r>
            <a:br>
              <a:rPr lang="en-US" sz="2400" b="1" dirty="0"/>
            </a:br>
            <a:r>
              <a:rPr lang="en-US" sz="2400" b="1" dirty="0"/>
              <a:t>pre-session document</a:t>
            </a:r>
          </a:p>
        </p:txBody>
      </p:sp>
      <p:sp>
        <p:nvSpPr>
          <p:cNvPr id="7" name="TextBox 6">
            <a:extLst>
              <a:ext uri="{FF2B5EF4-FFF2-40B4-BE49-F238E27FC236}">
                <a16:creationId xmlns:a16="http://schemas.microsoft.com/office/drawing/2014/main" id="{AF9958E0-FA53-ED47-9AE6-1462DA0BA9F5}"/>
              </a:ext>
            </a:extLst>
          </p:cNvPr>
          <p:cNvSpPr txBox="1"/>
          <p:nvPr/>
        </p:nvSpPr>
        <p:spPr>
          <a:xfrm>
            <a:off x="1450519" y="1311860"/>
            <a:ext cx="1521281" cy="510778"/>
          </a:xfrm>
          <a:prstGeom prst="roundRect">
            <a:avLst/>
          </a:prstGeom>
          <a:solidFill>
            <a:srgbClr val="5C4600"/>
          </a:solidFill>
        </p:spPr>
        <p:txBody>
          <a:bodyPr wrap="square" rtlCol="0">
            <a:spAutoFit/>
          </a:bodyPr>
          <a:lstStyle/>
          <a:p>
            <a:pPr algn="ctr">
              <a:spcBef>
                <a:spcPts val="600"/>
              </a:spcBef>
              <a:spcAft>
                <a:spcPts val="600"/>
              </a:spcAft>
            </a:pPr>
            <a:r>
              <a:rPr lang="en-GB" sz="2400" b="1" kern="1100" dirty="0">
                <a:solidFill>
                  <a:schemeClr val="bg1"/>
                </a:solidFill>
                <a:effectLst/>
                <a:latin typeface="Lato"/>
                <a:ea typeface="Times New Roman" panose="02020603050405020304" pitchFamily="18" charset="0"/>
                <a:cs typeface="Arial" panose="020B0604020202020204" pitchFamily="34" charset="0"/>
              </a:rPr>
              <a:t>Section I</a:t>
            </a:r>
          </a:p>
        </p:txBody>
      </p:sp>
      <p:sp>
        <p:nvSpPr>
          <p:cNvPr id="6" name="TextBox 5">
            <a:extLst>
              <a:ext uri="{FF2B5EF4-FFF2-40B4-BE49-F238E27FC236}">
                <a16:creationId xmlns:a16="http://schemas.microsoft.com/office/drawing/2014/main" id="{4391D8A4-1B9D-4941-B054-38D48B7D6CC4}"/>
              </a:ext>
            </a:extLst>
          </p:cNvPr>
          <p:cNvSpPr txBox="1"/>
          <p:nvPr/>
        </p:nvSpPr>
        <p:spPr>
          <a:xfrm>
            <a:off x="1450519" y="1769060"/>
            <a:ext cx="7541081" cy="2631490"/>
          </a:xfrm>
          <a:prstGeom prst="rect">
            <a:avLst/>
          </a:prstGeom>
          <a:solidFill>
            <a:srgbClr val="EEE6DA"/>
          </a:solidFill>
        </p:spPr>
        <p:txBody>
          <a:bodyPr wrap="square" rtlCol="0">
            <a:spAutoFit/>
          </a:bodyPr>
          <a:lstStyle/>
          <a:p>
            <a:pPr>
              <a:spcBef>
                <a:spcPts val="600"/>
              </a:spcBef>
              <a:spcAft>
                <a:spcPts val="600"/>
              </a:spcAft>
            </a:pPr>
            <a:r>
              <a:rPr lang="en-GB" sz="1400" b="1" kern="1100" dirty="0">
                <a:solidFill>
                  <a:schemeClr val="tx1">
                    <a:lumMod val="95000"/>
                    <a:lumOff val="5000"/>
                  </a:schemeClr>
                </a:solidFill>
                <a:effectLst/>
                <a:latin typeface="Lato"/>
                <a:ea typeface="Times New Roman" panose="02020603050405020304" pitchFamily="18" charset="0"/>
                <a:cs typeface="Arial" panose="020B0604020202020204" pitchFamily="34" charset="0"/>
              </a:rPr>
              <a:t>Review of implementation of the </a:t>
            </a: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International Initiative for the Conservation and Sustainable Use of Soil Biodiversity:</a:t>
            </a:r>
          </a:p>
          <a:p>
            <a:pPr>
              <a:spcBef>
                <a:spcPts val="600"/>
              </a:spcBef>
              <a:spcAft>
                <a:spcPts val="600"/>
              </a:spcAft>
            </a:pP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Online survey </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hlinkClick r:id="rId3"/>
              </a:rPr>
              <a:t>notification 2019-065</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a:t>
            </a: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 </a:t>
            </a:r>
          </a:p>
          <a:p>
            <a:pPr marL="285750" indent="-285750">
              <a:spcAft>
                <a:spcPts val="300"/>
              </a:spcAft>
              <a:buFont typeface="Arial" panose="020B0604020202020204" pitchFamily="34" charset="0"/>
              <a:buChar char="•"/>
            </a:pP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From 2 August to 8 September 2019.</a:t>
            </a:r>
          </a:p>
          <a:p>
            <a:pPr marL="285750" indent="-285750">
              <a:spcAft>
                <a:spcPts val="300"/>
              </a:spcAft>
              <a:buFont typeface="Arial" panose="020B0604020202020204" pitchFamily="34" charset="0"/>
              <a:buChar char="•"/>
            </a:pP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FAO invited its member Countries to take the survey.</a:t>
            </a:r>
          </a:p>
          <a:p>
            <a:pPr marL="285750" indent="-285750">
              <a:spcAft>
                <a:spcPts val="300"/>
              </a:spcAft>
              <a:buFont typeface="Arial" panose="020B0604020202020204" pitchFamily="34" charset="0"/>
              <a:buChar char="•"/>
            </a:pP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Over 70 responses received from Parties and other institutions.</a:t>
            </a:r>
          </a:p>
          <a:p>
            <a:pPr marL="0" lvl="1">
              <a:spcBef>
                <a:spcPts val="600"/>
              </a:spcBef>
              <a:spcAft>
                <a:spcPts val="600"/>
              </a:spcAft>
            </a:pPr>
            <a:r>
              <a:rPr lang="en-GB"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An analysis of National Biodiversity Strategies and Action Plans and National Reports</a:t>
            </a:r>
          </a:p>
          <a:p>
            <a:pPr marL="285750" lvl="1" indent="-285750">
              <a:spcAft>
                <a:spcPts val="300"/>
              </a:spcAft>
              <a:buFont typeface="Arial" panose="020B0604020202020204" pitchFamily="34" charset="0"/>
              <a:buChar char="•"/>
            </a:pP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A desk review of NBSAPs and a review of the sixth National Reports.</a:t>
            </a:r>
          </a:p>
          <a:p>
            <a:pPr marL="285750" lvl="1" indent="-285750">
              <a:spcAft>
                <a:spcPts val="300"/>
              </a:spcAft>
              <a:buFont typeface="Arial" panose="020B0604020202020204" pitchFamily="34" charset="0"/>
              <a:buChar char="•"/>
            </a:pP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Concepts included in the analysis: soil biodiversity, soil conservation, restoration, contamination, erosion, organic matter, ecosystem services, biodiversity, education, sustainable management.</a:t>
            </a:r>
          </a:p>
        </p:txBody>
      </p:sp>
    </p:spTree>
    <p:extLst>
      <p:ext uri="{BB962C8B-B14F-4D97-AF65-F5344CB8AC3E}">
        <p14:creationId xmlns:p14="http://schemas.microsoft.com/office/powerpoint/2010/main" val="1985804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4A99B8D-6D51-334D-BE67-301E14125F6C}"/>
              </a:ext>
            </a:extLst>
          </p:cNvPr>
          <p:cNvSpPr txBox="1"/>
          <p:nvPr/>
        </p:nvSpPr>
        <p:spPr>
          <a:xfrm>
            <a:off x="6096000" y="1292441"/>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Annex I</a:t>
            </a:r>
          </a:p>
        </p:txBody>
      </p:sp>
      <p:sp>
        <p:nvSpPr>
          <p:cNvPr id="11" name="TextBox 10">
            <a:extLst>
              <a:ext uri="{FF2B5EF4-FFF2-40B4-BE49-F238E27FC236}">
                <a16:creationId xmlns:a16="http://schemas.microsoft.com/office/drawing/2014/main" id="{A52E44A7-E7FD-7E45-99E6-EADEFE5A608A}"/>
              </a:ext>
            </a:extLst>
          </p:cNvPr>
          <p:cNvSpPr txBox="1"/>
          <p:nvPr/>
        </p:nvSpPr>
        <p:spPr>
          <a:xfrm>
            <a:off x="7620000" y="1296612"/>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Annex II</a:t>
            </a:r>
          </a:p>
        </p:txBody>
      </p:sp>
      <p:sp>
        <p:nvSpPr>
          <p:cNvPr id="9" name="TextBox 8">
            <a:extLst>
              <a:ext uri="{FF2B5EF4-FFF2-40B4-BE49-F238E27FC236}">
                <a16:creationId xmlns:a16="http://schemas.microsoft.com/office/drawing/2014/main" id="{0E2AE0C5-B5BC-AE43-B900-59B3EC5CD05D}"/>
              </a:ext>
            </a:extLst>
          </p:cNvPr>
          <p:cNvSpPr txBox="1"/>
          <p:nvPr/>
        </p:nvSpPr>
        <p:spPr>
          <a:xfrm>
            <a:off x="4572000" y="1292441"/>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III</a:t>
            </a:r>
          </a:p>
        </p:txBody>
      </p:sp>
      <p:sp>
        <p:nvSpPr>
          <p:cNvPr id="8" name="TextBox 7">
            <a:extLst>
              <a:ext uri="{FF2B5EF4-FFF2-40B4-BE49-F238E27FC236}">
                <a16:creationId xmlns:a16="http://schemas.microsoft.com/office/drawing/2014/main" id="{921CE0DB-2470-7946-89FB-16F929FF9A7F}"/>
              </a:ext>
            </a:extLst>
          </p:cNvPr>
          <p:cNvSpPr txBox="1"/>
          <p:nvPr/>
        </p:nvSpPr>
        <p:spPr>
          <a:xfrm>
            <a:off x="1450519" y="1292441"/>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a:t>
            </a:r>
          </a:p>
        </p:txBody>
      </p:sp>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p:txBody>
          <a:bodyPr>
            <a:noAutofit/>
          </a:bodyPr>
          <a:lstStyle/>
          <a:p>
            <a:r>
              <a:rPr lang="en-US" sz="2400" b="1" dirty="0"/>
              <a:t>Key elements of the </a:t>
            </a:r>
            <a:br>
              <a:rPr lang="en-US" sz="2400" b="1" dirty="0"/>
            </a:br>
            <a:r>
              <a:rPr lang="en-US" sz="2400" b="1" dirty="0"/>
              <a:t>pre-session document</a:t>
            </a:r>
          </a:p>
        </p:txBody>
      </p:sp>
      <p:sp>
        <p:nvSpPr>
          <p:cNvPr id="7" name="TextBox 6">
            <a:extLst>
              <a:ext uri="{FF2B5EF4-FFF2-40B4-BE49-F238E27FC236}">
                <a16:creationId xmlns:a16="http://schemas.microsoft.com/office/drawing/2014/main" id="{AF9958E0-FA53-ED47-9AE6-1462DA0BA9F5}"/>
              </a:ext>
            </a:extLst>
          </p:cNvPr>
          <p:cNvSpPr txBox="1"/>
          <p:nvPr/>
        </p:nvSpPr>
        <p:spPr>
          <a:xfrm>
            <a:off x="2891749" y="1200150"/>
            <a:ext cx="1521281" cy="493752"/>
          </a:xfrm>
          <a:prstGeom prst="roundRect">
            <a:avLst/>
          </a:prstGeom>
          <a:solidFill>
            <a:srgbClr val="5C4600"/>
          </a:solidFill>
        </p:spPr>
        <p:txBody>
          <a:bodyPr wrap="square" rtlCol="0">
            <a:spAutoFit/>
          </a:bodyPr>
          <a:lstStyle/>
          <a:p>
            <a:pPr algn="ctr">
              <a:spcBef>
                <a:spcPts val="600"/>
              </a:spcBef>
              <a:spcAft>
                <a:spcPts val="600"/>
              </a:spcAft>
            </a:pPr>
            <a:r>
              <a:rPr lang="en-GB" sz="2300" b="1" kern="1100" dirty="0">
                <a:solidFill>
                  <a:schemeClr val="bg1"/>
                </a:solidFill>
                <a:effectLst/>
                <a:latin typeface="Lato"/>
                <a:ea typeface="Times New Roman" panose="02020603050405020304" pitchFamily="18" charset="0"/>
                <a:cs typeface="Arial" panose="020B0604020202020204" pitchFamily="34" charset="0"/>
              </a:rPr>
              <a:t>Section II</a:t>
            </a:r>
          </a:p>
        </p:txBody>
      </p:sp>
      <p:sp>
        <p:nvSpPr>
          <p:cNvPr id="6" name="TextBox 5">
            <a:extLst>
              <a:ext uri="{FF2B5EF4-FFF2-40B4-BE49-F238E27FC236}">
                <a16:creationId xmlns:a16="http://schemas.microsoft.com/office/drawing/2014/main" id="{4391D8A4-1B9D-4941-B054-38D48B7D6CC4}"/>
              </a:ext>
            </a:extLst>
          </p:cNvPr>
          <p:cNvSpPr txBox="1"/>
          <p:nvPr/>
        </p:nvSpPr>
        <p:spPr>
          <a:xfrm>
            <a:off x="1450519" y="1647486"/>
            <a:ext cx="7541081" cy="2769989"/>
          </a:xfrm>
          <a:prstGeom prst="rect">
            <a:avLst/>
          </a:prstGeom>
          <a:solidFill>
            <a:srgbClr val="EEE6DA"/>
          </a:solidFill>
        </p:spPr>
        <p:txBody>
          <a:bodyPr wrap="square" rtlCol="0">
            <a:spAutoFit/>
          </a:bodyPr>
          <a:lstStyle/>
          <a:p>
            <a:pPr>
              <a:spcBef>
                <a:spcPts val="600"/>
              </a:spcBef>
              <a:spcAft>
                <a:spcPts val="600"/>
              </a:spcAft>
            </a:pPr>
            <a:r>
              <a:rPr lang="en-GB"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A highlight of the contributions of soil biodiversity to sustainable development and opportunities for the post-2020 global biodiversity framework. </a:t>
            </a:r>
            <a:r>
              <a:rPr lang="en-GB"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This section highlights the following links with soil biodiversity:</a:t>
            </a:r>
          </a:p>
          <a:p>
            <a:pPr marL="742950" lvl="1" indent="-285750">
              <a:spcBef>
                <a:spcPts val="600"/>
              </a:spcBef>
              <a:buFont typeface="Arial" panose="020B0604020202020204" pitchFamily="34" charset="0"/>
              <a:buChar char="•"/>
            </a:pPr>
            <a:r>
              <a:rPr lang="en-US" sz="1150" kern="1100" dirty="0">
                <a:solidFill>
                  <a:schemeClr val="tx1">
                    <a:lumMod val="95000"/>
                    <a:lumOff val="5000"/>
                  </a:schemeClr>
                </a:solidFill>
                <a:latin typeface="Lato"/>
                <a:ea typeface="Times New Roman" panose="02020603050405020304" pitchFamily="18" charset="0"/>
                <a:cs typeface="Arial" panose="020B0604020202020204" pitchFamily="34" charset="0"/>
              </a:rPr>
              <a:t>Food security, sustainable agriculture and SDG 2</a:t>
            </a:r>
          </a:p>
          <a:p>
            <a:pPr marL="742950" lvl="1" indent="-285750">
              <a:spcBef>
                <a:spcPts val="600"/>
              </a:spcBef>
              <a:buFont typeface="Arial" panose="020B0604020202020204" pitchFamily="34" charset="0"/>
              <a:buChar char="•"/>
            </a:pPr>
            <a:r>
              <a:rPr lang="en-US" sz="1150" kern="1100" dirty="0">
                <a:solidFill>
                  <a:schemeClr val="tx1">
                    <a:lumMod val="95000"/>
                    <a:lumOff val="5000"/>
                  </a:schemeClr>
                </a:solidFill>
                <a:latin typeface="Lato"/>
                <a:ea typeface="Times New Roman" panose="02020603050405020304" pitchFamily="18" charset="0"/>
                <a:cs typeface="Arial" panose="020B0604020202020204" pitchFamily="34" charset="0"/>
              </a:rPr>
              <a:t>Health and SDG 3</a:t>
            </a:r>
          </a:p>
          <a:p>
            <a:pPr marL="742950" lvl="1" indent="-285750">
              <a:spcBef>
                <a:spcPts val="600"/>
              </a:spcBef>
              <a:buFont typeface="Arial" panose="020B0604020202020204" pitchFamily="34" charset="0"/>
              <a:buChar char="•"/>
            </a:pPr>
            <a:r>
              <a:rPr lang="en-US" sz="1150" kern="1100" dirty="0">
                <a:solidFill>
                  <a:schemeClr val="tx1">
                    <a:lumMod val="95000"/>
                    <a:lumOff val="5000"/>
                  </a:schemeClr>
                </a:solidFill>
                <a:latin typeface="Lato"/>
                <a:ea typeface="Times New Roman" panose="02020603050405020304" pitchFamily="18" charset="0"/>
                <a:cs typeface="Arial" panose="020B0604020202020204" pitchFamily="34" charset="0"/>
              </a:rPr>
              <a:t>Water quality and SDG 6</a:t>
            </a:r>
          </a:p>
          <a:p>
            <a:pPr marL="742950" lvl="1" indent="-285750">
              <a:spcBef>
                <a:spcPts val="600"/>
              </a:spcBef>
              <a:buFont typeface="Arial" panose="020B0604020202020204" pitchFamily="34" charset="0"/>
              <a:buChar char="•"/>
            </a:pPr>
            <a:r>
              <a:rPr lang="en-US" sz="1150" kern="1100" dirty="0">
                <a:solidFill>
                  <a:schemeClr val="tx1">
                    <a:lumMod val="95000"/>
                    <a:lumOff val="5000"/>
                  </a:schemeClr>
                </a:solidFill>
                <a:latin typeface="Lato"/>
                <a:ea typeface="Times New Roman" panose="02020603050405020304" pitchFamily="18" charset="0"/>
                <a:cs typeface="Arial" panose="020B0604020202020204" pitchFamily="34" charset="0"/>
              </a:rPr>
              <a:t>Climate action and SDG 13</a:t>
            </a:r>
          </a:p>
          <a:p>
            <a:pPr marL="742950" lvl="1" indent="-285750">
              <a:spcBef>
                <a:spcPts val="600"/>
              </a:spcBef>
              <a:buFont typeface="Arial" panose="020B0604020202020204" pitchFamily="34" charset="0"/>
              <a:buChar char="•"/>
            </a:pPr>
            <a:r>
              <a:rPr lang="en-US" sz="1150" kern="1100" dirty="0">
                <a:solidFill>
                  <a:schemeClr val="tx1">
                    <a:lumMod val="95000"/>
                    <a:lumOff val="5000"/>
                  </a:schemeClr>
                </a:solidFill>
                <a:latin typeface="Lato"/>
                <a:ea typeface="Times New Roman" panose="02020603050405020304" pitchFamily="18" charset="0"/>
                <a:cs typeface="Arial" panose="020B0604020202020204" pitchFamily="34" charset="0"/>
              </a:rPr>
              <a:t>Coastal and marine ecosystems and SDG 14</a:t>
            </a:r>
          </a:p>
          <a:p>
            <a:pPr marL="742950" lvl="1" indent="-285750">
              <a:spcBef>
                <a:spcPts val="600"/>
              </a:spcBef>
              <a:buFont typeface="Arial" panose="020B0604020202020204" pitchFamily="34" charset="0"/>
              <a:buChar char="•"/>
            </a:pPr>
            <a:r>
              <a:rPr lang="en-US" sz="1150" kern="1100" dirty="0">
                <a:solidFill>
                  <a:schemeClr val="tx1">
                    <a:lumMod val="95000"/>
                    <a:lumOff val="5000"/>
                  </a:schemeClr>
                </a:solidFill>
                <a:latin typeface="Lato"/>
                <a:ea typeface="Times New Roman" panose="02020603050405020304" pitchFamily="18" charset="0"/>
                <a:cs typeface="Arial" panose="020B0604020202020204" pitchFamily="34" charset="0"/>
              </a:rPr>
              <a:t>Terrestrial ecosystems and SDG 15</a:t>
            </a:r>
          </a:p>
          <a:p>
            <a:pPr marL="742950" lvl="1" indent="-285750">
              <a:spcBef>
                <a:spcPts val="600"/>
              </a:spcBef>
              <a:buFont typeface="Arial" panose="020B0604020202020204" pitchFamily="34" charset="0"/>
              <a:buChar char="•"/>
            </a:pPr>
            <a:r>
              <a:rPr lang="en-US" sz="1150" kern="1100" dirty="0">
                <a:solidFill>
                  <a:schemeClr val="tx1">
                    <a:lumMod val="95000"/>
                    <a:lumOff val="5000"/>
                  </a:schemeClr>
                </a:solidFill>
                <a:latin typeface="Lato"/>
                <a:ea typeface="Times New Roman" panose="02020603050405020304" pitchFamily="18" charset="0"/>
                <a:cs typeface="Arial" panose="020B0604020202020204" pitchFamily="34" charset="0"/>
              </a:rPr>
              <a:t>The conservation and sustainable use of soil biodiversity and its role in defining sustainable land-use options for the post-2020 global biodiversity framework</a:t>
            </a:r>
          </a:p>
        </p:txBody>
      </p:sp>
    </p:spTree>
    <p:extLst>
      <p:ext uri="{BB962C8B-B14F-4D97-AF65-F5344CB8AC3E}">
        <p14:creationId xmlns:p14="http://schemas.microsoft.com/office/powerpoint/2010/main" val="1447119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4A99B8D-6D51-334D-BE67-301E14125F6C}"/>
              </a:ext>
            </a:extLst>
          </p:cNvPr>
          <p:cNvSpPr txBox="1"/>
          <p:nvPr/>
        </p:nvSpPr>
        <p:spPr>
          <a:xfrm>
            <a:off x="6096000" y="1530905"/>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Annex I</a:t>
            </a:r>
          </a:p>
        </p:txBody>
      </p:sp>
      <p:sp>
        <p:nvSpPr>
          <p:cNvPr id="11" name="TextBox 10">
            <a:extLst>
              <a:ext uri="{FF2B5EF4-FFF2-40B4-BE49-F238E27FC236}">
                <a16:creationId xmlns:a16="http://schemas.microsoft.com/office/drawing/2014/main" id="{A52E44A7-E7FD-7E45-99E6-EADEFE5A608A}"/>
              </a:ext>
            </a:extLst>
          </p:cNvPr>
          <p:cNvSpPr txBox="1"/>
          <p:nvPr/>
        </p:nvSpPr>
        <p:spPr>
          <a:xfrm>
            <a:off x="7620000" y="1535076"/>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Annex II</a:t>
            </a:r>
          </a:p>
        </p:txBody>
      </p:sp>
      <p:sp>
        <p:nvSpPr>
          <p:cNvPr id="9" name="TextBox 8">
            <a:extLst>
              <a:ext uri="{FF2B5EF4-FFF2-40B4-BE49-F238E27FC236}">
                <a16:creationId xmlns:a16="http://schemas.microsoft.com/office/drawing/2014/main" id="{0E2AE0C5-B5BC-AE43-B900-59B3EC5CD05D}"/>
              </a:ext>
            </a:extLst>
          </p:cNvPr>
          <p:cNvSpPr txBox="1"/>
          <p:nvPr/>
        </p:nvSpPr>
        <p:spPr>
          <a:xfrm>
            <a:off x="2974519" y="1530905"/>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a:t>
            </a:r>
          </a:p>
        </p:txBody>
      </p:sp>
      <p:sp>
        <p:nvSpPr>
          <p:cNvPr id="8" name="TextBox 7">
            <a:extLst>
              <a:ext uri="{FF2B5EF4-FFF2-40B4-BE49-F238E27FC236}">
                <a16:creationId xmlns:a16="http://schemas.microsoft.com/office/drawing/2014/main" id="{921CE0DB-2470-7946-89FB-16F929FF9A7F}"/>
              </a:ext>
            </a:extLst>
          </p:cNvPr>
          <p:cNvSpPr txBox="1"/>
          <p:nvPr/>
        </p:nvSpPr>
        <p:spPr>
          <a:xfrm>
            <a:off x="1450519" y="1530905"/>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a:t>
            </a:r>
          </a:p>
        </p:txBody>
      </p:sp>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p:txBody>
          <a:bodyPr>
            <a:noAutofit/>
          </a:bodyPr>
          <a:lstStyle/>
          <a:p>
            <a:r>
              <a:rPr lang="en-US" sz="2400" b="1" dirty="0"/>
              <a:t>Key elements of the </a:t>
            </a:r>
            <a:br>
              <a:rPr lang="en-US" sz="2400" b="1" dirty="0"/>
            </a:br>
            <a:r>
              <a:rPr lang="en-US" sz="2400" b="1" dirty="0"/>
              <a:t>pre-session document</a:t>
            </a:r>
          </a:p>
        </p:txBody>
      </p:sp>
      <p:sp>
        <p:nvSpPr>
          <p:cNvPr id="7" name="TextBox 6">
            <a:extLst>
              <a:ext uri="{FF2B5EF4-FFF2-40B4-BE49-F238E27FC236}">
                <a16:creationId xmlns:a16="http://schemas.microsoft.com/office/drawing/2014/main" id="{AF9958E0-FA53-ED47-9AE6-1462DA0BA9F5}"/>
              </a:ext>
            </a:extLst>
          </p:cNvPr>
          <p:cNvSpPr txBox="1"/>
          <p:nvPr/>
        </p:nvSpPr>
        <p:spPr>
          <a:xfrm>
            <a:off x="4417109" y="1461552"/>
            <a:ext cx="1521281" cy="459700"/>
          </a:xfrm>
          <a:prstGeom prst="roundRect">
            <a:avLst/>
          </a:prstGeom>
          <a:solidFill>
            <a:srgbClr val="5C4600"/>
          </a:solidFill>
        </p:spPr>
        <p:txBody>
          <a:bodyPr wrap="square" rtlCol="0">
            <a:spAutoFit/>
          </a:bodyPr>
          <a:lstStyle/>
          <a:p>
            <a:pPr algn="ctr">
              <a:spcBef>
                <a:spcPts val="600"/>
              </a:spcBef>
              <a:spcAft>
                <a:spcPts val="600"/>
              </a:spcAft>
            </a:pPr>
            <a:r>
              <a:rPr lang="en-GB" sz="2100" b="1" kern="1100" dirty="0">
                <a:solidFill>
                  <a:schemeClr val="bg1"/>
                </a:solidFill>
                <a:effectLst/>
                <a:latin typeface="Lato"/>
                <a:ea typeface="Times New Roman" panose="02020603050405020304" pitchFamily="18" charset="0"/>
                <a:cs typeface="Arial" panose="020B0604020202020204" pitchFamily="34" charset="0"/>
              </a:rPr>
              <a:t>Section III</a:t>
            </a:r>
          </a:p>
        </p:txBody>
      </p:sp>
      <p:sp>
        <p:nvSpPr>
          <p:cNvPr id="6" name="TextBox 5">
            <a:extLst>
              <a:ext uri="{FF2B5EF4-FFF2-40B4-BE49-F238E27FC236}">
                <a16:creationId xmlns:a16="http://schemas.microsoft.com/office/drawing/2014/main" id="{4391D8A4-1B9D-4941-B054-38D48B7D6CC4}"/>
              </a:ext>
            </a:extLst>
          </p:cNvPr>
          <p:cNvSpPr txBox="1"/>
          <p:nvPr/>
        </p:nvSpPr>
        <p:spPr>
          <a:xfrm>
            <a:off x="1450519" y="1885950"/>
            <a:ext cx="7541081" cy="2693045"/>
          </a:xfrm>
          <a:prstGeom prst="rect">
            <a:avLst/>
          </a:prstGeom>
          <a:solidFill>
            <a:srgbClr val="EEE6DA"/>
          </a:solidFill>
        </p:spPr>
        <p:txBody>
          <a:bodyPr wrap="square" rtlCol="0">
            <a:spAutoFit/>
          </a:bodyPr>
          <a:lstStyle/>
          <a:p>
            <a:pPr algn="just">
              <a:spcBef>
                <a:spcPts val="600"/>
              </a:spcBef>
              <a:spcAft>
                <a:spcPts val="600"/>
              </a:spcAft>
            </a:pPr>
            <a:r>
              <a:rPr lang="en-GB" sz="1300" b="1" kern="1100" dirty="0">
                <a:solidFill>
                  <a:schemeClr val="tx1">
                    <a:lumMod val="95000"/>
                    <a:lumOff val="5000"/>
                  </a:schemeClr>
                </a:solidFill>
                <a:latin typeface="Lato"/>
                <a:ea typeface="Times New Roman" panose="02020603050405020304" pitchFamily="18" charset="0"/>
                <a:cs typeface="Arial" panose="020B0604020202020204" pitchFamily="34" charset="0"/>
              </a:rPr>
              <a:t>A list of suggested recommendations </a:t>
            </a:r>
            <a:r>
              <a:rPr lang="en-GB" sz="1300" kern="1100" dirty="0">
                <a:solidFill>
                  <a:schemeClr val="tx1">
                    <a:lumMod val="95000"/>
                    <a:lumOff val="5000"/>
                  </a:schemeClr>
                </a:solidFill>
                <a:latin typeface="Lato"/>
                <a:ea typeface="Times New Roman" panose="02020603050405020304" pitchFamily="18" charset="0"/>
                <a:cs typeface="Arial" panose="020B0604020202020204" pitchFamily="34" charset="0"/>
              </a:rPr>
              <a:t>that </a:t>
            </a:r>
            <a:r>
              <a:rPr lang="en-US" sz="1300" kern="1100" dirty="0">
                <a:solidFill>
                  <a:schemeClr val="tx1">
                    <a:lumMod val="95000"/>
                    <a:lumOff val="5000"/>
                  </a:schemeClr>
                </a:solidFill>
                <a:latin typeface="Lato"/>
                <a:ea typeface="Times New Roman" panose="02020603050405020304" pitchFamily="18" charset="0"/>
                <a:cs typeface="Arial" panose="020B0604020202020204" pitchFamily="34" charset="0"/>
              </a:rPr>
              <a:t>the Subsidiary Body on Scientific, Technical and Technological Advice may wish to adopt and a list of recommendations that the Conference of the Parties may wish to adopt at its fifteenth meeting. Suggested recommendations along the following lines:</a:t>
            </a:r>
          </a:p>
          <a:p>
            <a:pPr marL="285750" indent="-285750" algn="just">
              <a:spcBef>
                <a:spcPts val="600"/>
              </a:spcBef>
              <a:spcAft>
                <a:spcPts val="600"/>
              </a:spcAft>
              <a:buFont typeface="Arial" panose="020B0604020202020204" pitchFamily="34" charset="0"/>
              <a:buChar char="•"/>
            </a:pPr>
            <a:r>
              <a:rPr lang="en-US" sz="1100" i="1" kern="1100" dirty="0">
                <a:solidFill>
                  <a:schemeClr val="tx1">
                    <a:lumMod val="95000"/>
                    <a:lumOff val="5000"/>
                  </a:schemeClr>
                </a:solidFill>
                <a:latin typeface="Lato"/>
                <a:ea typeface="Times New Roman" panose="02020603050405020304" pitchFamily="18" charset="0"/>
                <a:cs typeface="Arial" panose="020B0604020202020204" pitchFamily="34" charset="0"/>
              </a:rPr>
              <a:t>Adoption</a:t>
            </a:r>
            <a:r>
              <a:rPr lang="en-US"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 of the draft plan of action 2020-2030 for the International Initiative for the Conservation and Sustainable Use of Soil Biodiversity; </a:t>
            </a:r>
          </a:p>
          <a:p>
            <a:pPr marL="285750" indent="-285750" algn="just">
              <a:spcBef>
                <a:spcPts val="600"/>
              </a:spcBef>
              <a:spcAft>
                <a:spcPts val="600"/>
              </a:spcAft>
              <a:buFont typeface="Arial" panose="020B0604020202020204" pitchFamily="34" charset="0"/>
              <a:buChar char="•"/>
            </a:pPr>
            <a:r>
              <a:rPr lang="en-US" sz="1100" i="1" kern="1100" dirty="0">
                <a:solidFill>
                  <a:schemeClr val="tx1">
                    <a:lumMod val="95000"/>
                    <a:lumOff val="5000"/>
                  </a:schemeClr>
                </a:solidFill>
                <a:latin typeface="Lato"/>
                <a:ea typeface="Times New Roman" panose="02020603050405020304" pitchFamily="18" charset="0"/>
                <a:cs typeface="Arial" panose="020B0604020202020204" pitchFamily="34" charset="0"/>
              </a:rPr>
              <a:t>Welcomes</a:t>
            </a:r>
            <a:r>
              <a:rPr lang="en-US"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 the report on the State of Knowledge on Soil Biodiversity prepared by the FAO;</a:t>
            </a:r>
          </a:p>
          <a:p>
            <a:pPr marL="285750" indent="-285750" algn="just">
              <a:spcBef>
                <a:spcPts val="600"/>
              </a:spcBef>
              <a:spcAft>
                <a:spcPts val="600"/>
              </a:spcAft>
              <a:buFont typeface="Arial" panose="020B0604020202020204" pitchFamily="34" charset="0"/>
              <a:buChar char="•"/>
            </a:pPr>
            <a:r>
              <a:rPr lang="en-US" sz="1100" i="1" kern="1100" dirty="0">
                <a:solidFill>
                  <a:schemeClr val="tx1">
                    <a:lumMod val="95000"/>
                    <a:lumOff val="5000"/>
                  </a:schemeClr>
                </a:solidFill>
                <a:latin typeface="Lato"/>
                <a:ea typeface="Times New Roman" panose="02020603050405020304" pitchFamily="18" charset="0"/>
                <a:cs typeface="Arial" panose="020B0604020202020204" pitchFamily="34" charset="0"/>
              </a:rPr>
              <a:t>Invites</a:t>
            </a:r>
            <a:r>
              <a:rPr lang="en-US"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 the FAO, within the framework of the Global Soil Partnership, to facilitate the implementation of the plan of action;</a:t>
            </a:r>
          </a:p>
          <a:p>
            <a:pPr marL="285750" indent="-285750" algn="just">
              <a:spcBef>
                <a:spcPts val="600"/>
              </a:spcBef>
              <a:spcAft>
                <a:spcPts val="600"/>
              </a:spcAft>
              <a:buFont typeface="Arial" panose="020B0604020202020204" pitchFamily="34" charset="0"/>
              <a:buChar char="•"/>
            </a:pPr>
            <a:r>
              <a:rPr lang="en-US" sz="1100" i="1" kern="1100" dirty="0">
                <a:solidFill>
                  <a:schemeClr val="tx1">
                    <a:lumMod val="95000"/>
                    <a:lumOff val="5000"/>
                  </a:schemeClr>
                </a:solidFill>
                <a:latin typeface="Lato"/>
                <a:ea typeface="Times New Roman" panose="02020603050405020304" pitchFamily="18" charset="0"/>
                <a:cs typeface="Arial" panose="020B0604020202020204" pitchFamily="34" charset="0"/>
              </a:rPr>
              <a:t>Invites </a:t>
            </a:r>
            <a:r>
              <a:rPr lang="en-US"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Parties to provide, on a voluntary basis, information on their activities and results from the implementation of the plan of action, in alignment with the post-2020 global biodiversity framework monitoring framework; etc. </a:t>
            </a:r>
          </a:p>
        </p:txBody>
      </p:sp>
    </p:spTree>
    <p:extLst>
      <p:ext uri="{BB962C8B-B14F-4D97-AF65-F5344CB8AC3E}">
        <p14:creationId xmlns:p14="http://schemas.microsoft.com/office/powerpoint/2010/main" val="396771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4A99B8D-6D51-334D-BE67-301E14125F6C}"/>
              </a:ext>
            </a:extLst>
          </p:cNvPr>
          <p:cNvSpPr txBox="1"/>
          <p:nvPr/>
        </p:nvSpPr>
        <p:spPr>
          <a:xfrm>
            <a:off x="1450519" y="1530904"/>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a:t>
            </a:r>
          </a:p>
        </p:txBody>
      </p:sp>
      <p:sp>
        <p:nvSpPr>
          <p:cNvPr id="11" name="TextBox 10">
            <a:extLst>
              <a:ext uri="{FF2B5EF4-FFF2-40B4-BE49-F238E27FC236}">
                <a16:creationId xmlns:a16="http://schemas.microsoft.com/office/drawing/2014/main" id="{A52E44A7-E7FD-7E45-99E6-EADEFE5A608A}"/>
              </a:ext>
            </a:extLst>
          </p:cNvPr>
          <p:cNvSpPr txBox="1"/>
          <p:nvPr/>
        </p:nvSpPr>
        <p:spPr>
          <a:xfrm>
            <a:off x="7620000" y="1535076"/>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Annex II</a:t>
            </a:r>
          </a:p>
        </p:txBody>
      </p:sp>
      <p:sp>
        <p:nvSpPr>
          <p:cNvPr id="9" name="TextBox 8">
            <a:extLst>
              <a:ext uri="{FF2B5EF4-FFF2-40B4-BE49-F238E27FC236}">
                <a16:creationId xmlns:a16="http://schemas.microsoft.com/office/drawing/2014/main" id="{0E2AE0C5-B5BC-AE43-B900-59B3EC5CD05D}"/>
              </a:ext>
            </a:extLst>
          </p:cNvPr>
          <p:cNvSpPr txBox="1"/>
          <p:nvPr/>
        </p:nvSpPr>
        <p:spPr>
          <a:xfrm>
            <a:off x="4572000" y="1530905"/>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III</a:t>
            </a:r>
          </a:p>
        </p:txBody>
      </p:sp>
      <p:sp>
        <p:nvSpPr>
          <p:cNvPr id="8" name="TextBox 7">
            <a:extLst>
              <a:ext uri="{FF2B5EF4-FFF2-40B4-BE49-F238E27FC236}">
                <a16:creationId xmlns:a16="http://schemas.microsoft.com/office/drawing/2014/main" id="{921CE0DB-2470-7946-89FB-16F929FF9A7F}"/>
              </a:ext>
            </a:extLst>
          </p:cNvPr>
          <p:cNvSpPr txBox="1"/>
          <p:nvPr/>
        </p:nvSpPr>
        <p:spPr>
          <a:xfrm>
            <a:off x="3011259" y="1530904"/>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a:t>
            </a:r>
          </a:p>
        </p:txBody>
      </p:sp>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p:txBody>
          <a:bodyPr>
            <a:noAutofit/>
          </a:bodyPr>
          <a:lstStyle/>
          <a:p>
            <a:r>
              <a:rPr lang="en-US" sz="2400" b="1" dirty="0"/>
              <a:t>Key elements of the </a:t>
            </a:r>
            <a:br>
              <a:rPr lang="en-US" sz="2400" b="1" dirty="0"/>
            </a:br>
            <a:r>
              <a:rPr lang="en-US" sz="2400" b="1" dirty="0"/>
              <a:t>pre-session document</a:t>
            </a:r>
          </a:p>
        </p:txBody>
      </p:sp>
      <p:sp>
        <p:nvSpPr>
          <p:cNvPr id="7" name="TextBox 6">
            <a:extLst>
              <a:ext uri="{FF2B5EF4-FFF2-40B4-BE49-F238E27FC236}">
                <a16:creationId xmlns:a16="http://schemas.microsoft.com/office/drawing/2014/main" id="{AF9958E0-FA53-ED47-9AE6-1462DA0BA9F5}"/>
              </a:ext>
            </a:extLst>
          </p:cNvPr>
          <p:cNvSpPr txBox="1"/>
          <p:nvPr/>
        </p:nvSpPr>
        <p:spPr>
          <a:xfrm>
            <a:off x="5998145" y="1432000"/>
            <a:ext cx="1477971" cy="510778"/>
          </a:xfrm>
          <a:prstGeom prst="roundRect">
            <a:avLst/>
          </a:prstGeom>
          <a:solidFill>
            <a:srgbClr val="5C4600"/>
          </a:solidFill>
        </p:spPr>
        <p:txBody>
          <a:bodyPr wrap="square" rtlCol="0">
            <a:spAutoFit/>
          </a:bodyPr>
          <a:lstStyle/>
          <a:p>
            <a:pPr algn="ctr">
              <a:spcBef>
                <a:spcPts val="600"/>
              </a:spcBef>
              <a:spcAft>
                <a:spcPts val="600"/>
              </a:spcAft>
            </a:pPr>
            <a:r>
              <a:rPr lang="en-GB" sz="2400" b="1" kern="1100" dirty="0">
                <a:solidFill>
                  <a:schemeClr val="bg1"/>
                </a:solidFill>
                <a:effectLst/>
                <a:latin typeface="Lato"/>
                <a:ea typeface="Times New Roman" panose="02020603050405020304" pitchFamily="18" charset="0"/>
                <a:cs typeface="Arial" panose="020B0604020202020204" pitchFamily="34" charset="0"/>
              </a:rPr>
              <a:t>Annex I</a:t>
            </a:r>
          </a:p>
        </p:txBody>
      </p:sp>
      <p:sp>
        <p:nvSpPr>
          <p:cNvPr id="6" name="TextBox 5">
            <a:extLst>
              <a:ext uri="{FF2B5EF4-FFF2-40B4-BE49-F238E27FC236}">
                <a16:creationId xmlns:a16="http://schemas.microsoft.com/office/drawing/2014/main" id="{4391D8A4-1B9D-4941-B054-38D48B7D6CC4}"/>
              </a:ext>
            </a:extLst>
          </p:cNvPr>
          <p:cNvSpPr txBox="1"/>
          <p:nvPr/>
        </p:nvSpPr>
        <p:spPr>
          <a:xfrm>
            <a:off x="1450519" y="1885950"/>
            <a:ext cx="7541081" cy="2277547"/>
          </a:xfrm>
          <a:prstGeom prst="rect">
            <a:avLst/>
          </a:prstGeom>
          <a:solidFill>
            <a:srgbClr val="EEE6DA"/>
          </a:solidFill>
        </p:spPr>
        <p:txBody>
          <a:bodyPr wrap="square" rtlCol="0">
            <a:spAutoFit/>
          </a:bodyPr>
          <a:lstStyle/>
          <a:p>
            <a:pPr marL="285750" indent="-285750">
              <a:spcBef>
                <a:spcPts val="600"/>
              </a:spcBef>
              <a:spcAft>
                <a:spcPts val="600"/>
              </a:spcAft>
              <a:buFont typeface="Arial" panose="020B0604020202020204" pitchFamily="34" charset="0"/>
              <a:buChar char="•"/>
            </a:pPr>
            <a:r>
              <a:rPr lang="en-GB"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Summary for policymakers</a:t>
            </a:r>
            <a:r>
              <a:rPr lang="en-GB"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 </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from the </a:t>
            </a:r>
            <a:r>
              <a:rPr lang="en-US" sz="1400" i="1" kern="1100" dirty="0">
                <a:solidFill>
                  <a:schemeClr val="tx1">
                    <a:lumMod val="95000"/>
                    <a:lumOff val="5000"/>
                  </a:schemeClr>
                </a:solidFill>
                <a:latin typeface="Lato"/>
                <a:ea typeface="Times New Roman" panose="02020603050405020304" pitchFamily="18" charset="0"/>
                <a:cs typeface="Arial" panose="020B0604020202020204" pitchFamily="34" charset="0"/>
              </a:rPr>
              <a:t>Report on the State of knowledge of Soil Biodiversity: status, challenges and potentialities.</a:t>
            </a:r>
          </a:p>
          <a:p>
            <a:pPr marL="285750" indent="-285750">
              <a:spcBef>
                <a:spcPts val="600"/>
              </a:spcBef>
              <a:spcAft>
                <a:spcPts val="600"/>
              </a:spcAft>
              <a:buFont typeface="Arial" panose="020B0604020202020204" pitchFamily="34" charset="0"/>
              <a:buChar char="•"/>
            </a:pP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It contains </a:t>
            </a: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key messages </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from the report related to the contributions of soil biodiversity and links to areas such as agriculture, climate change, health and environmental protection, amongst others.</a:t>
            </a:r>
          </a:p>
          <a:p>
            <a:pPr marL="285750" indent="-285750">
              <a:spcBef>
                <a:spcPts val="600"/>
              </a:spcBef>
              <a:spcAft>
                <a:spcPts val="600"/>
              </a:spcAft>
              <a:buFont typeface="Arial" panose="020B0604020202020204" pitchFamily="34" charset="0"/>
              <a:buChar char="•"/>
            </a:pP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It also describes some of the most pressing </a:t>
            </a: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challenges</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 for soil biodiversity and </a:t>
            </a: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ways forward</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 </a:t>
            </a:r>
          </a:p>
          <a:p>
            <a:pPr marL="285750" indent="-285750">
              <a:spcBef>
                <a:spcPts val="600"/>
              </a:spcBef>
              <a:spcAft>
                <a:spcPts val="600"/>
              </a:spcAft>
              <a:buFont typeface="Arial" panose="020B0604020202020204" pitchFamily="34" charset="0"/>
              <a:buChar char="•"/>
            </a:pP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The full report is available as </a:t>
            </a: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Information Document</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 </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hlinkClick r:id="rId3"/>
              </a:rPr>
              <a:t>CBD/SBSTTA/24/INF/8</a:t>
            </a:r>
            <a:endPar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34016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4A99B8D-6D51-334D-BE67-301E14125F6C}"/>
              </a:ext>
            </a:extLst>
          </p:cNvPr>
          <p:cNvSpPr txBox="1"/>
          <p:nvPr/>
        </p:nvSpPr>
        <p:spPr>
          <a:xfrm>
            <a:off x="1450519" y="1383137"/>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a:t>
            </a:r>
          </a:p>
        </p:txBody>
      </p:sp>
      <p:sp>
        <p:nvSpPr>
          <p:cNvPr id="11" name="TextBox 10">
            <a:extLst>
              <a:ext uri="{FF2B5EF4-FFF2-40B4-BE49-F238E27FC236}">
                <a16:creationId xmlns:a16="http://schemas.microsoft.com/office/drawing/2014/main" id="{A52E44A7-E7FD-7E45-99E6-EADEFE5A608A}"/>
              </a:ext>
            </a:extLst>
          </p:cNvPr>
          <p:cNvSpPr txBox="1"/>
          <p:nvPr/>
        </p:nvSpPr>
        <p:spPr>
          <a:xfrm>
            <a:off x="6127485" y="1383136"/>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Annex I</a:t>
            </a:r>
          </a:p>
        </p:txBody>
      </p:sp>
      <p:sp>
        <p:nvSpPr>
          <p:cNvPr id="9" name="TextBox 8">
            <a:extLst>
              <a:ext uri="{FF2B5EF4-FFF2-40B4-BE49-F238E27FC236}">
                <a16:creationId xmlns:a16="http://schemas.microsoft.com/office/drawing/2014/main" id="{0E2AE0C5-B5BC-AE43-B900-59B3EC5CD05D}"/>
              </a:ext>
            </a:extLst>
          </p:cNvPr>
          <p:cNvSpPr txBox="1"/>
          <p:nvPr/>
        </p:nvSpPr>
        <p:spPr>
          <a:xfrm>
            <a:off x="4572000" y="1383138"/>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III</a:t>
            </a:r>
          </a:p>
        </p:txBody>
      </p:sp>
      <p:sp>
        <p:nvSpPr>
          <p:cNvPr id="8" name="TextBox 7">
            <a:extLst>
              <a:ext uri="{FF2B5EF4-FFF2-40B4-BE49-F238E27FC236}">
                <a16:creationId xmlns:a16="http://schemas.microsoft.com/office/drawing/2014/main" id="{921CE0DB-2470-7946-89FB-16F929FF9A7F}"/>
              </a:ext>
            </a:extLst>
          </p:cNvPr>
          <p:cNvSpPr txBox="1"/>
          <p:nvPr/>
        </p:nvSpPr>
        <p:spPr>
          <a:xfrm>
            <a:off x="3011259" y="1383137"/>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a:t>
            </a:r>
          </a:p>
        </p:txBody>
      </p:sp>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p:txBody>
          <a:bodyPr>
            <a:noAutofit/>
          </a:bodyPr>
          <a:lstStyle/>
          <a:p>
            <a:r>
              <a:rPr lang="en-US" sz="2400" b="1" dirty="0"/>
              <a:t>Key elements of the </a:t>
            </a:r>
            <a:br>
              <a:rPr lang="en-US" sz="2400" b="1" dirty="0"/>
            </a:br>
            <a:r>
              <a:rPr lang="en-US" sz="2400" b="1" dirty="0"/>
              <a:t>pre-session document</a:t>
            </a:r>
          </a:p>
        </p:txBody>
      </p:sp>
      <p:sp>
        <p:nvSpPr>
          <p:cNvPr id="7" name="TextBox 6">
            <a:extLst>
              <a:ext uri="{FF2B5EF4-FFF2-40B4-BE49-F238E27FC236}">
                <a16:creationId xmlns:a16="http://schemas.microsoft.com/office/drawing/2014/main" id="{AF9958E0-FA53-ED47-9AE6-1462DA0BA9F5}"/>
              </a:ext>
            </a:extLst>
          </p:cNvPr>
          <p:cNvSpPr txBox="1"/>
          <p:nvPr/>
        </p:nvSpPr>
        <p:spPr>
          <a:xfrm>
            <a:off x="7513629" y="1276350"/>
            <a:ext cx="1477971" cy="510778"/>
          </a:xfrm>
          <a:prstGeom prst="roundRect">
            <a:avLst/>
          </a:prstGeom>
          <a:solidFill>
            <a:srgbClr val="5C4600"/>
          </a:solidFill>
        </p:spPr>
        <p:txBody>
          <a:bodyPr wrap="square" rtlCol="0">
            <a:spAutoFit/>
          </a:bodyPr>
          <a:lstStyle/>
          <a:p>
            <a:pPr algn="ctr">
              <a:spcBef>
                <a:spcPts val="600"/>
              </a:spcBef>
              <a:spcAft>
                <a:spcPts val="600"/>
              </a:spcAft>
            </a:pPr>
            <a:r>
              <a:rPr lang="en-GB" sz="2400" b="1" kern="1100" dirty="0">
                <a:solidFill>
                  <a:schemeClr val="bg1"/>
                </a:solidFill>
                <a:effectLst/>
                <a:latin typeface="Lato"/>
                <a:ea typeface="Times New Roman" panose="02020603050405020304" pitchFamily="18" charset="0"/>
                <a:cs typeface="Arial" panose="020B0604020202020204" pitchFamily="34" charset="0"/>
              </a:rPr>
              <a:t>Annex II</a:t>
            </a:r>
          </a:p>
        </p:txBody>
      </p:sp>
      <p:sp>
        <p:nvSpPr>
          <p:cNvPr id="6" name="TextBox 5">
            <a:extLst>
              <a:ext uri="{FF2B5EF4-FFF2-40B4-BE49-F238E27FC236}">
                <a16:creationId xmlns:a16="http://schemas.microsoft.com/office/drawing/2014/main" id="{4391D8A4-1B9D-4941-B054-38D48B7D6CC4}"/>
              </a:ext>
            </a:extLst>
          </p:cNvPr>
          <p:cNvSpPr txBox="1"/>
          <p:nvPr/>
        </p:nvSpPr>
        <p:spPr>
          <a:xfrm>
            <a:off x="1450519" y="1738183"/>
            <a:ext cx="7541081" cy="2831544"/>
          </a:xfrm>
          <a:prstGeom prst="rect">
            <a:avLst/>
          </a:prstGeom>
          <a:solidFill>
            <a:srgbClr val="EEE6DA"/>
          </a:solidFill>
        </p:spPr>
        <p:txBody>
          <a:bodyPr wrap="square" rtlCol="0">
            <a:spAutoFit/>
          </a:bodyPr>
          <a:lstStyle/>
          <a:p>
            <a:pPr>
              <a:spcBef>
                <a:spcPts val="600"/>
              </a:spcBef>
              <a:spcAft>
                <a:spcPts val="600"/>
              </a:spcAft>
            </a:pPr>
            <a:r>
              <a:rPr lang="en-GB"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The draft plan of action 2020-2030 for the International Initiative for the Conservation and Sustainable Use of Soil Biodiversity.</a:t>
            </a:r>
          </a:p>
          <a:p>
            <a:pPr marL="285750" indent="-285750">
              <a:spcBef>
                <a:spcPts val="600"/>
              </a:spcBef>
              <a:spcAft>
                <a:spcPts val="600"/>
              </a:spcAft>
              <a:buFont typeface="Arial" panose="020B0604020202020204" pitchFamily="34" charset="0"/>
              <a:buChar char="•"/>
            </a:pPr>
            <a:r>
              <a:rPr lang="en-GB"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The updated plan of action </a:t>
            </a: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is based on the review of the Initiative, included in Section I of this document, on the </a:t>
            </a:r>
            <a:r>
              <a:rPr lang="en-US" sz="1200" i="1" kern="1100" dirty="0">
                <a:solidFill>
                  <a:schemeClr val="tx1">
                    <a:lumMod val="95000"/>
                    <a:lumOff val="5000"/>
                  </a:schemeClr>
                </a:solidFill>
                <a:latin typeface="Lato"/>
                <a:ea typeface="Times New Roman" panose="02020603050405020304" pitchFamily="18" charset="0"/>
                <a:cs typeface="Arial" panose="020B0604020202020204" pitchFamily="34" charset="0"/>
              </a:rPr>
              <a:t>Status of the World’s Soil Resources </a:t>
            </a:r>
            <a:r>
              <a:rPr lang="en-US"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report, on the preliminary findings of the report on the </a:t>
            </a:r>
            <a:r>
              <a:rPr lang="en-US" sz="1200" i="1" kern="1100" dirty="0">
                <a:solidFill>
                  <a:schemeClr val="tx1">
                    <a:lumMod val="95000"/>
                    <a:lumOff val="5000"/>
                  </a:schemeClr>
                </a:solidFill>
                <a:latin typeface="Lato"/>
                <a:ea typeface="Times New Roman" panose="02020603050405020304" pitchFamily="18" charset="0"/>
                <a:cs typeface="Arial" panose="020B0604020202020204" pitchFamily="34" charset="0"/>
              </a:rPr>
              <a:t>State of Knowledge on Soil Biodiversity;</a:t>
            </a:r>
            <a:r>
              <a:rPr lang="en-GB" sz="1200" i="1" kern="1100" dirty="0">
                <a:solidFill>
                  <a:schemeClr val="tx1">
                    <a:lumMod val="95000"/>
                    <a:lumOff val="5000"/>
                  </a:schemeClr>
                </a:solidFill>
                <a:latin typeface="Lato"/>
                <a:ea typeface="Times New Roman" panose="02020603050405020304" pitchFamily="18" charset="0"/>
                <a:cs typeface="Arial" panose="020B0604020202020204" pitchFamily="34" charset="0"/>
              </a:rPr>
              <a:t> </a:t>
            </a:r>
            <a:r>
              <a:rPr lang="en-GB"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and it benefitted from a peer review process (notification </a:t>
            </a:r>
            <a:r>
              <a:rPr lang="en-GB" sz="1200" kern="1100" dirty="0">
                <a:solidFill>
                  <a:srgbClr val="3E2F00"/>
                </a:solidFill>
                <a:latin typeface="Lato"/>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2020-024</a:t>
            </a:r>
            <a:r>
              <a:rPr lang="en-GB" sz="1200" kern="1100" dirty="0">
                <a:solidFill>
                  <a:srgbClr val="3E2F00"/>
                </a:solidFill>
                <a:latin typeface="Lato"/>
                <a:ea typeface="Times New Roman" panose="02020603050405020304" pitchFamily="18" charset="0"/>
                <a:cs typeface="Arial" panose="020B0604020202020204" pitchFamily="34" charset="0"/>
              </a:rPr>
              <a:t>). </a:t>
            </a:r>
          </a:p>
          <a:p>
            <a:pPr marL="285750" indent="-285750">
              <a:spcBef>
                <a:spcPts val="600"/>
              </a:spcBef>
              <a:spcAft>
                <a:spcPts val="600"/>
              </a:spcAft>
              <a:buFont typeface="Arial" panose="020B0604020202020204" pitchFamily="34" charset="0"/>
              <a:buChar char="•"/>
            </a:pPr>
            <a:r>
              <a:rPr lang="en-GB" sz="1200" kern="1100" dirty="0">
                <a:solidFill>
                  <a:schemeClr val="tx1">
                    <a:lumMod val="95000"/>
                    <a:lumOff val="5000"/>
                  </a:schemeClr>
                </a:solidFill>
                <a:latin typeface="Lato"/>
                <a:ea typeface="Times New Roman" panose="02020603050405020304" pitchFamily="18" charset="0"/>
                <a:cs typeface="Arial" panose="020B0604020202020204" pitchFamily="34" charset="0"/>
              </a:rPr>
              <a:t>The plan of action is separated into six sections: </a:t>
            </a:r>
          </a:p>
          <a:p>
            <a:pPr marL="1200150" lvl="2" indent="-285750">
              <a:buFont typeface="+mj-lt"/>
              <a:buAutoNum type="romanUcPeriod"/>
            </a:pPr>
            <a:r>
              <a:rPr lang="en-GB"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Introduction, </a:t>
            </a:r>
          </a:p>
          <a:p>
            <a:pPr marL="1200150" lvl="2" indent="-285750">
              <a:buFont typeface="+mj-lt"/>
              <a:buAutoNum type="romanUcPeriod"/>
            </a:pPr>
            <a:r>
              <a:rPr lang="en-GB"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Purpose and objectives, </a:t>
            </a:r>
          </a:p>
          <a:p>
            <a:pPr marL="1200150" lvl="2" indent="-285750">
              <a:buFont typeface="+mj-lt"/>
              <a:buAutoNum type="romanUcPeriod"/>
            </a:pPr>
            <a:r>
              <a:rPr lang="en-GB"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Scope and principles, </a:t>
            </a:r>
          </a:p>
          <a:p>
            <a:pPr marL="1200150" lvl="2" indent="-285750">
              <a:buFont typeface="+mj-lt"/>
              <a:buAutoNum type="romanUcPeriod"/>
            </a:pPr>
            <a:r>
              <a:rPr lang="en-GB"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Priority global actions, </a:t>
            </a:r>
          </a:p>
          <a:p>
            <a:pPr marL="1200150" lvl="2" indent="-285750">
              <a:buFont typeface="+mj-lt"/>
              <a:buAutoNum type="romanUcPeriod"/>
            </a:pPr>
            <a:r>
              <a:rPr lang="en-GB"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Key elements and activities</a:t>
            </a:r>
          </a:p>
          <a:p>
            <a:pPr marL="1200150" lvl="2" indent="-285750">
              <a:buFont typeface="+mj-lt"/>
              <a:buAutoNum type="romanUcPeriod"/>
            </a:pPr>
            <a:r>
              <a:rPr lang="en-US" sz="1100" dirty="0">
                <a:solidFill>
                  <a:schemeClr val="tx1">
                    <a:lumMod val="95000"/>
                    <a:lumOff val="5000"/>
                  </a:schemeClr>
                </a:solidFill>
                <a:latin typeface="Lato"/>
                <a:ea typeface="Times New Roman" panose="02020603050405020304" pitchFamily="18" charset="0"/>
                <a:cs typeface="Arial" panose="020B0604020202020204" pitchFamily="34" charset="0"/>
              </a:rPr>
              <a:t>Supporting guidance, tools, organizations and initiatives relating to the conservation and sustainable use of soil biodiversity</a:t>
            </a:r>
            <a:r>
              <a:rPr lang="en-GB" sz="1100" kern="1100" dirty="0">
                <a:solidFill>
                  <a:schemeClr val="tx1">
                    <a:lumMod val="95000"/>
                    <a:lumOff val="5000"/>
                  </a:schemeClr>
                </a:solidFill>
                <a:latin typeface="Lato"/>
                <a:ea typeface="Times New Roman" panose="02020603050405020304" pitchFamily="18" charset="0"/>
                <a:cs typeface="Arial" panose="020B0604020202020204" pitchFamily="34" charset="0"/>
              </a:rPr>
              <a:t>.</a:t>
            </a:r>
            <a:endParaRPr lang="en-US" sz="1050"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2532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4A99B8D-6D51-334D-BE67-301E14125F6C}"/>
              </a:ext>
            </a:extLst>
          </p:cNvPr>
          <p:cNvSpPr txBox="1"/>
          <p:nvPr/>
        </p:nvSpPr>
        <p:spPr>
          <a:xfrm>
            <a:off x="1450519" y="1383137"/>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a:t>
            </a:r>
          </a:p>
        </p:txBody>
      </p:sp>
      <p:sp>
        <p:nvSpPr>
          <p:cNvPr id="11" name="TextBox 10">
            <a:extLst>
              <a:ext uri="{FF2B5EF4-FFF2-40B4-BE49-F238E27FC236}">
                <a16:creationId xmlns:a16="http://schemas.microsoft.com/office/drawing/2014/main" id="{A52E44A7-E7FD-7E45-99E6-EADEFE5A608A}"/>
              </a:ext>
            </a:extLst>
          </p:cNvPr>
          <p:cNvSpPr txBox="1"/>
          <p:nvPr/>
        </p:nvSpPr>
        <p:spPr>
          <a:xfrm>
            <a:off x="6127485" y="1383136"/>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Annex I</a:t>
            </a:r>
          </a:p>
        </p:txBody>
      </p:sp>
      <p:sp>
        <p:nvSpPr>
          <p:cNvPr id="9" name="TextBox 8">
            <a:extLst>
              <a:ext uri="{FF2B5EF4-FFF2-40B4-BE49-F238E27FC236}">
                <a16:creationId xmlns:a16="http://schemas.microsoft.com/office/drawing/2014/main" id="{0E2AE0C5-B5BC-AE43-B900-59B3EC5CD05D}"/>
              </a:ext>
            </a:extLst>
          </p:cNvPr>
          <p:cNvSpPr txBox="1"/>
          <p:nvPr/>
        </p:nvSpPr>
        <p:spPr>
          <a:xfrm>
            <a:off x="4572000" y="1383138"/>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III</a:t>
            </a:r>
          </a:p>
        </p:txBody>
      </p:sp>
      <p:sp>
        <p:nvSpPr>
          <p:cNvPr id="8" name="TextBox 7">
            <a:extLst>
              <a:ext uri="{FF2B5EF4-FFF2-40B4-BE49-F238E27FC236}">
                <a16:creationId xmlns:a16="http://schemas.microsoft.com/office/drawing/2014/main" id="{921CE0DB-2470-7946-89FB-16F929FF9A7F}"/>
              </a:ext>
            </a:extLst>
          </p:cNvPr>
          <p:cNvSpPr txBox="1"/>
          <p:nvPr/>
        </p:nvSpPr>
        <p:spPr>
          <a:xfrm>
            <a:off x="3011259" y="1383137"/>
            <a:ext cx="1282261" cy="374571"/>
          </a:xfrm>
          <a:prstGeom prst="roundRect">
            <a:avLst/>
          </a:prstGeom>
          <a:solidFill>
            <a:srgbClr val="F6F1EA"/>
          </a:solidFill>
        </p:spPr>
        <p:txBody>
          <a:bodyPr wrap="square" rtlCol="0">
            <a:spAutoFit/>
          </a:bodyPr>
          <a:lstStyle/>
          <a:p>
            <a:pPr algn="ctr">
              <a:spcBef>
                <a:spcPts val="600"/>
              </a:spcBef>
              <a:spcAft>
                <a:spcPts val="600"/>
              </a:spcAft>
            </a:pPr>
            <a:r>
              <a:rPr lang="en-GB" sz="1600" b="1" kern="1100" dirty="0">
                <a:solidFill>
                  <a:srgbClr val="CBB38F"/>
                </a:solidFill>
                <a:effectLst/>
                <a:latin typeface="Lato"/>
                <a:ea typeface="Times New Roman" panose="02020603050405020304" pitchFamily="18" charset="0"/>
                <a:cs typeface="Arial" panose="020B0604020202020204" pitchFamily="34" charset="0"/>
              </a:rPr>
              <a:t>Section II</a:t>
            </a:r>
          </a:p>
        </p:txBody>
      </p:sp>
      <p:sp>
        <p:nvSpPr>
          <p:cNvPr id="2" name="Title 1">
            <a:extLst>
              <a:ext uri="{FF2B5EF4-FFF2-40B4-BE49-F238E27FC236}">
                <a16:creationId xmlns:a16="http://schemas.microsoft.com/office/drawing/2014/main" id="{C563BB75-59DC-4E3E-9D88-F1F9F8DF76CB}"/>
              </a:ext>
            </a:extLst>
          </p:cNvPr>
          <p:cNvSpPr>
            <a:spLocks noGrp="1"/>
          </p:cNvSpPr>
          <p:nvPr>
            <p:ph type="title"/>
          </p:nvPr>
        </p:nvSpPr>
        <p:spPr/>
        <p:txBody>
          <a:bodyPr>
            <a:noAutofit/>
          </a:bodyPr>
          <a:lstStyle/>
          <a:p>
            <a:r>
              <a:rPr lang="en-US" sz="2400" b="1" dirty="0"/>
              <a:t>Key elements of the </a:t>
            </a:r>
            <a:br>
              <a:rPr lang="en-US" sz="2400" b="1" dirty="0"/>
            </a:br>
            <a:r>
              <a:rPr lang="en-US" sz="2400" b="1" dirty="0"/>
              <a:t>pre-session document</a:t>
            </a:r>
          </a:p>
        </p:txBody>
      </p:sp>
      <p:sp>
        <p:nvSpPr>
          <p:cNvPr id="7" name="TextBox 6">
            <a:extLst>
              <a:ext uri="{FF2B5EF4-FFF2-40B4-BE49-F238E27FC236}">
                <a16:creationId xmlns:a16="http://schemas.microsoft.com/office/drawing/2014/main" id="{AF9958E0-FA53-ED47-9AE6-1462DA0BA9F5}"/>
              </a:ext>
            </a:extLst>
          </p:cNvPr>
          <p:cNvSpPr txBox="1"/>
          <p:nvPr/>
        </p:nvSpPr>
        <p:spPr>
          <a:xfrm>
            <a:off x="7513629" y="1276350"/>
            <a:ext cx="1477971" cy="510778"/>
          </a:xfrm>
          <a:prstGeom prst="roundRect">
            <a:avLst/>
          </a:prstGeom>
          <a:solidFill>
            <a:srgbClr val="5C4600"/>
          </a:solidFill>
        </p:spPr>
        <p:txBody>
          <a:bodyPr wrap="square" rtlCol="0">
            <a:spAutoFit/>
          </a:bodyPr>
          <a:lstStyle/>
          <a:p>
            <a:pPr algn="ctr">
              <a:spcBef>
                <a:spcPts val="600"/>
              </a:spcBef>
              <a:spcAft>
                <a:spcPts val="600"/>
              </a:spcAft>
            </a:pPr>
            <a:r>
              <a:rPr lang="en-GB" sz="2400" b="1" kern="1100" dirty="0">
                <a:solidFill>
                  <a:schemeClr val="bg1"/>
                </a:solidFill>
                <a:effectLst/>
                <a:latin typeface="Lato"/>
                <a:ea typeface="Times New Roman" panose="02020603050405020304" pitchFamily="18" charset="0"/>
                <a:cs typeface="Arial" panose="020B0604020202020204" pitchFamily="34" charset="0"/>
              </a:rPr>
              <a:t>Annex II</a:t>
            </a:r>
          </a:p>
        </p:txBody>
      </p:sp>
      <p:sp>
        <p:nvSpPr>
          <p:cNvPr id="6" name="TextBox 5">
            <a:extLst>
              <a:ext uri="{FF2B5EF4-FFF2-40B4-BE49-F238E27FC236}">
                <a16:creationId xmlns:a16="http://schemas.microsoft.com/office/drawing/2014/main" id="{4391D8A4-1B9D-4941-B054-38D48B7D6CC4}"/>
              </a:ext>
            </a:extLst>
          </p:cNvPr>
          <p:cNvSpPr txBox="1"/>
          <p:nvPr/>
        </p:nvSpPr>
        <p:spPr>
          <a:xfrm>
            <a:off x="1450519" y="1738183"/>
            <a:ext cx="7541081" cy="2369880"/>
          </a:xfrm>
          <a:prstGeom prst="rect">
            <a:avLst/>
          </a:prstGeom>
          <a:solidFill>
            <a:srgbClr val="EEE6DA"/>
          </a:solidFill>
        </p:spPr>
        <p:txBody>
          <a:bodyPr wrap="square" rtlCol="0">
            <a:spAutoFit/>
          </a:bodyPr>
          <a:lstStyle/>
          <a:p>
            <a:pPr>
              <a:spcBef>
                <a:spcPts val="600"/>
              </a:spcBef>
              <a:spcAft>
                <a:spcPts val="600"/>
              </a:spcAft>
            </a:pP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The plan of action </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to be undertaken, as appropriate and on a voluntary basis, by Parties and other Governments, in collaboration with relevant organizations</a:t>
            </a:r>
          </a:p>
          <a:p>
            <a:pPr>
              <a:spcBef>
                <a:spcPts val="600"/>
              </a:spcBef>
              <a:spcAft>
                <a:spcPts val="600"/>
              </a:spcAft>
            </a:pP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Four main elements, with associated actions around the following issues:</a:t>
            </a:r>
          </a:p>
          <a:p>
            <a:pPr marL="171450" indent="-171450">
              <a:spcBef>
                <a:spcPts val="600"/>
              </a:spcBef>
              <a:spcAft>
                <a:spcPts val="600"/>
              </a:spcAft>
              <a:buFont typeface="Arial" panose="020B0604020202020204" pitchFamily="34" charset="0"/>
              <a:buChar char="•"/>
            </a:pP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Policy coherence and mainstreaming;</a:t>
            </a:r>
            <a:r>
              <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rPr>
              <a:t> </a:t>
            </a:r>
          </a:p>
          <a:p>
            <a:pPr marL="171450" indent="-171450">
              <a:spcBef>
                <a:spcPts val="600"/>
              </a:spcBef>
              <a:spcAft>
                <a:spcPts val="600"/>
              </a:spcAft>
              <a:buFont typeface="Arial" panose="020B0604020202020204" pitchFamily="34" charset="0"/>
              <a:buChar char="•"/>
            </a:pP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Encouraging the use of sustainable soil management practices; </a:t>
            </a:r>
            <a:endPar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a:p>
            <a:pPr marL="171450" indent="-171450">
              <a:spcBef>
                <a:spcPts val="600"/>
              </a:spcBef>
              <a:spcAft>
                <a:spcPts val="600"/>
              </a:spcAft>
              <a:buFont typeface="Arial" panose="020B0604020202020204" pitchFamily="34" charset="0"/>
              <a:buChar char="•"/>
            </a:pP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Awareness- raising, sharing of knowledge and capacity- building; and </a:t>
            </a:r>
            <a:endPar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a:p>
            <a:pPr marL="171450" indent="-171450">
              <a:spcBef>
                <a:spcPts val="600"/>
              </a:spcBef>
              <a:spcAft>
                <a:spcPts val="600"/>
              </a:spcAft>
              <a:buFont typeface="Arial" panose="020B0604020202020204" pitchFamily="34" charset="0"/>
              <a:buChar char="•"/>
            </a:pPr>
            <a:r>
              <a:rPr lang="en-US" sz="1400" b="1" kern="1100" dirty="0">
                <a:solidFill>
                  <a:schemeClr val="tx1">
                    <a:lumMod val="95000"/>
                    <a:lumOff val="5000"/>
                  </a:schemeClr>
                </a:solidFill>
                <a:latin typeface="Lato"/>
                <a:ea typeface="Times New Roman" panose="02020603050405020304" pitchFamily="18" charset="0"/>
                <a:cs typeface="Arial" panose="020B0604020202020204" pitchFamily="34" charset="0"/>
              </a:rPr>
              <a:t>Research, monitoring and assessment </a:t>
            </a:r>
            <a:endParaRPr lang="en-US" sz="1400" kern="1100" dirty="0">
              <a:solidFill>
                <a:schemeClr val="tx1">
                  <a:lumMod val="95000"/>
                  <a:lumOff val="5000"/>
                </a:schemeClr>
              </a:solidFill>
              <a:latin typeface="Lato"/>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23717590"/>
      </p:ext>
    </p:extLst>
  </p:cSld>
  <p:clrMapOvr>
    <a:masterClrMapping/>
  </p:clrMapOvr>
</p:sld>
</file>

<file path=ppt/theme/theme1.xml><?xml version="1.0" encoding="utf-8"?>
<a:theme xmlns:a="http://schemas.openxmlformats.org/drawingml/2006/main" name="Office Theme">
  <a:themeElements>
    <a:clrScheme name="cbd-custom 1">
      <a:dk1>
        <a:srgbClr val="636363"/>
      </a:dk1>
      <a:lt1>
        <a:sysClr val="window" lastClr="FFFFFF"/>
      </a:lt1>
      <a:dk2>
        <a:srgbClr val="00483A"/>
      </a:dk2>
      <a:lt2>
        <a:srgbClr val="FFFFFF"/>
      </a:lt2>
      <a:accent1>
        <a:srgbClr val="E8C800"/>
      </a:accent1>
      <a:accent2>
        <a:srgbClr val="DA3B01"/>
      </a:accent2>
      <a:accent3>
        <a:srgbClr val="009B48"/>
      </a:accent3>
      <a:accent4>
        <a:srgbClr val="6054BA"/>
      </a:accent4>
      <a:accent5>
        <a:srgbClr val="0086B7"/>
      </a:accent5>
      <a:accent6>
        <a:srgbClr val="A05800"/>
      </a:accent6>
      <a:hlink>
        <a:srgbClr val="009B48"/>
      </a:hlink>
      <a:folHlink>
        <a:srgbClr val="00483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BFACF6D92CD24AA50050CE23F68F74" ma:contentTypeVersion="12" ma:contentTypeDescription="Create a new document." ma:contentTypeScope="" ma:versionID="b2940eda6149edcb6b242f529514f291">
  <xsd:schema xmlns:xsd="http://www.w3.org/2001/XMLSchema" xmlns:xs="http://www.w3.org/2001/XMLSchema" xmlns:p="http://schemas.microsoft.com/office/2006/metadata/properties" xmlns:ns2="358298e0-1b7e-4ebe-8695-94439b74f0d1" xmlns:ns3="13ad741f-c0db-4e29-b5a6-03b4a1bc18ba" targetNamespace="http://schemas.microsoft.com/office/2006/metadata/properties" ma:root="true" ma:fieldsID="22b615662ec7a5f2ba2633737ce3087f" ns2:_="" ns3:_="">
    <xsd:import namespace="358298e0-1b7e-4ebe-8695-94439b74f0d1"/>
    <xsd:import namespace="13ad741f-c0db-4e29-b5a6-03b4a1bc1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8298e0-1b7e-4ebe-8695-94439b74f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ad741f-c0db-4e29-b5a6-03b4a1bc1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C09D67-F571-4C00-BF6B-836405F6A21F}">
  <ds:schemaRefs>
    <ds:schemaRef ds:uri="c7d0f312-d748-48d1-b1de-9d5105df2206"/>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483dba53-7734-44b0-a8e9-8dd24ce872c9"/>
    <ds:schemaRef ds:uri="http://www.w3.org/XML/1998/namespace"/>
  </ds:schemaRefs>
</ds:datastoreItem>
</file>

<file path=customXml/itemProps2.xml><?xml version="1.0" encoding="utf-8"?>
<ds:datastoreItem xmlns:ds="http://schemas.openxmlformats.org/officeDocument/2006/customXml" ds:itemID="{45324A7A-73FF-4471-A41B-414F28F46779}">
  <ds:schemaRefs>
    <ds:schemaRef ds:uri="http://schemas.microsoft.com/sharepoint/v3/contenttype/forms"/>
  </ds:schemaRefs>
</ds:datastoreItem>
</file>

<file path=customXml/itemProps3.xml><?xml version="1.0" encoding="utf-8"?>
<ds:datastoreItem xmlns:ds="http://schemas.openxmlformats.org/officeDocument/2006/customXml" ds:itemID="{656C58D3-0F06-4C99-BF3F-5D2D1D97894C}"/>
</file>

<file path=docProps/app.xml><?xml version="1.0" encoding="utf-8"?>
<Properties xmlns="http://schemas.openxmlformats.org/officeDocument/2006/extended-properties" xmlns:vt="http://schemas.openxmlformats.org/officeDocument/2006/docPropsVTypes">
  <Template/>
  <TotalTime>18917</TotalTime>
  <Words>2629</Words>
  <Application>Microsoft Office PowerPoint</Application>
  <PresentationFormat>On-screen Show (16:9)</PresentationFormat>
  <Paragraphs>245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Lato</vt:lpstr>
      <vt:lpstr>Arial</vt:lpstr>
      <vt:lpstr>Calibri</vt:lpstr>
      <vt:lpstr>Century Gothic</vt:lpstr>
      <vt:lpstr>Office Theme</vt:lpstr>
      <vt:lpstr>PowerPoint Presentation</vt:lpstr>
      <vt:lpstr>Structure of the pre-session document</vt:lpstr>
      <vt:lpstr>Introduction and mandate of the pre-session document</vt:lpstr>
      <vt:lpstr>Key elements of the  pre-session document</vt:lpstr>
      <vt:lpstr>Key elements of the  pre-session document</vt:lpstr>
      <vt:lpstr>Key elements of the  pre-session document</vt:lpstr>
      <vt:lpstr>Key elements of the  pre-session document</vt:lpstr>
      <vt:lpstr>Key elements of the  pre-session document</vt:lpstr>
      <vt:lpstr>Key elements of the  pre-session document</vt:lpstr>
      <vt:lpstr>Information document CBD/SBSTTA/24/INF/8   State of Knowledge of Soil Biodiversity:  Status, challenges and potentialities</vt:lpstr>
      <vt:lpstr>Thank you</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Examinations and Tests Section 2015 Projects and Deliverables</dc:title>
  <dc:creator>Chenghui Xu</dc:creator>
  <cp:lastModifiedBy>Caridad Canales</cp:lastModifiedBy>
  <cp:revision>544</cp:revision>
  <cp:lastPrinted>2017-03-13T10:44:30Z</cp:lastPrinted>
  <dcterms:created xsi:type="dcterms:W3CDTF">2015-06-26T14:39:17Z</dcterms:created>
  <dcterms:modified xsi:type="dcterms:W3CDTF">2021-02-01T23:28:29Z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0x01010069BFACF6D92CD24AA50050CE23F68F74</vt:lpwstr>
  </property>
</Properties>
</file>