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8A1499" w:rsidRPr="00866063" w14:paraId="718DFCD1" w14:textId="77777777" w:rsidTr="008A1499">
        <w:trPr>
          <w:trHeight w:val="850"/>
        </w:trPr>
        <w:tc>
          <w:tcPr>
            <w:tcW w:w="975" w:type="dxa"/>
            <w:vAlign w:val="bottom"/>
          </w:tcPr>
          <w:p w14:paraId="76DFFC84" w14:textId="77777777" w:rsidR="008A1499" w:rsidRPr="00866063" w:rsidRDefault="008A1499" w:rsidP="008A1499">
            <w:pPr>
              <w:pStyle w:val="AASmallLogo"/>
            </w:pPr>
            <w:r w:rsidRPr="00866063">
              <w:rPr>
                <w:noProof/>
              </w:rPr>
              <w:drawing>
                <wp:inline distT="0" distB="0" distL="0" distR="0" wp14:anchorId="6B2BEBE4" wp14:editId="0F056D43">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rsidRPr="00866063">
              <w:t xml:space="preserve"> </w:t>
            </w:r>
          </w:p>
          <w:p w14:paraId="09E754FC" w14:textId="77777777" w:rsidR="008A1499" w:rsidRPr="00866063" w:rsidRDefault="008A1499" w:rsidP="008A1499">
            <w:pPr>
              <w:pStyle w:val="AASmallLogo"/>
            </w:pPr>
          </w:p>
        </w:tc>
        <w:tc>
          <w:tcPr>
            <w:tcW w:w="1434" w:type="dxa"/>
            <w:noWrap/>
            <w:vAlign w:val="bottom"/>
          </w:tcPr>
          <w:p w14:paraId="0AB3F2EF" w14:textId="77777777" w:rsidR="008A1499" w:rsidRPr="00866063" w:rsidRDefault="008A1499" w:rsidP="008A1499">
            <w:pPr>
              <w:pStyle w:val="AASmallLogo"/>
            </w:pPr>
            <w:r w:rsidRPr="00866063">
              <w:rPr>
                <w:noProof/>
              </w:rPr>
              <w:drawing>
                <wp:inline distT="0" distB="0" distL="0" distR="0" wp14:anchorId="5E3D5850" wp14:editId="7271DF02">
                  <wp:extent cx="498788" cy="357465"/>
                  <wp:effectExtent l="0" t="0" r="0" b="5080"/>
                  <wp:docPr id="1150251483" name="Picture 2"/>
                  <wp:cNvGraphicFramePr/>
                  <a:graphic xmlns:a="http://schemas.openxmlformats.org/drawingml/2006/main">
                    <a:graphicData uri="http://schemas.openxmlformats.org/drawingml/2006/picture">
                      <pic:pic xmlns:pic="http://schemas.openxmlformats.org/drawingml/2006/picture">
                        <pic:nvPicPr>
                          <pic:cNvPr id="1150251483" name=""/>
                          <pic:cNvPicPr/>
                        </pic:nvPicPr>
                        <pic:blipFill>
                          <a:blip r:embed="rId13"/>
                          <a:stretch>
                            <a:fillRect/>
                          </a:stretch>
                        </pic:blipFill>
                        <pic:spPr>
                          <a:xfrm>
                            <a:off x="0" y="0"/>
                            <a:ext cx="498788" cy="357465"/>
                          </a:xfrm>
                          <a:prstGeom prst="rect">
                            <a:avLst/>
                          </a:prstGeom>
                        </pic:spPr>
                      </pic:pic>
                    </a:graphicData>
                  </a:graphic>
                </wp:inline>
              </w:drawing>
            </w:r>
            <w:r w:rsidRPr="00866063">
              <w:t xml:space="preserve"> </w:t>
            </w:r>
          </w:p>
          <w:p w14:paraId="347B74D2" w14:textId="77777777" w:rsidR="008A1499" w:rsidRPr="00866063" w:rsidRDefault="008A1499" w:rsidP="008A1499">
            <w:pPr>
              <w:pStyle w:val="AASmallLogo"/>
            </w:pPr>
          </w:p>
        </w:tc>
        <w:tc>
          <w:tcPr>
            <w:tcW w:w="8073" w:type="dxa"/>
            <w:vAlign w:val="bottom"/>
          </w:tcPr>
          <w:p w14:paraId="7F3D6664" w14:textId="79237125" w:rsidR="008A1499" w:rsidRPr="00866063" w:rsidRDefault="008A1499" w:rsidP="002B3341">
            <w:pPr>
              <w:pStyle w:val="ABSymbol"/>
            </w:pPr>
            <w:r w:rsidRPr="00551F49">
              <w:rPr>
                <w:sz w:val="40"/>
              </w:rPr>
              <w:t>CBD</w:t>
            </w:r>
            <w:r w:rsidRPr="00551F49">
              <w:t>/</w:t>
            </w:r>
            <w:r w:rsidR="00C4348A" w:rsidRPr="00551F49">
              <w:t>SBI</w:t>
            </w:r>
            <w:r w:rsidRPr="00551F49">
              <w:t>/</w:t>
            </w:r>
            <w:r w:rsidR="00FB6391">
              <w:t>7</w:t>
            </w:r>
            <w:r w:rsidR="00C4348A">
              <w:t>/</w:t>
            </w:r>
            <w:r w:rsidR="00AC5868">
              <w:t>3/Add.2</w:t>
            </w:r>
          </w:p>
        </w:tc>
      </w:tr>
    </w:tbl>
    <w:p w14:paraId="6F28CCBE" w14:textId="77777777" w:rsidR="008A1499" w:rsidRPr="00866063" w:rsidRDefault="008A1499" w:rsidP="008A1499">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866063" w14:paraId="2F0F5A50" w14:textId="77777777" w:rsidTr="008A1499">
        <w:trPr>
          <w:trHeight w:val="1814"/>
        </w:trPr>
        <w:tc>
          <w:tcPr>
            <w:tcW w:w="7370" w:type="dxa"/>
          </w:tcPr>
          <w:p w14:paraId="0B4387BE" w14:textId="77777777" w:rsidR="008A1499" w:rsidRPr="00866063" w:rsidRDefault="008A1499" w:rsidP="008A1499">
            <w:pPr>
              <w:pStyle w:val="ACLargeLogo"/>
            </w:pPr>
            <w:r w:rsidRPr="00866063">
              <w:rPr>
                <w:noProof/>
              </w:rPr>
              <w:drawing>
                <wp:inline distT="0" distB="0" distL="0" distR="0" wp14:anchorId="158549CA" wp14:editId="356C79D0">
                  <wp:extent cx="2755631" cy="1030313"/>
                  <wp:effectExtent l="0" t="0" r="0" b="0"/>
                  <wp:docPr id="349570288" name="Picture 3"/>
                  <wp:cNvGraphicFramePr/>
                  <a:graphic xmlns:a="http://schemas.openxmlformats.org/drawingml/2006/main">
                    <a:graphicData uri="http://schemas.openxmlformats.org/drawingml/2006/picture">
                      <pic:pic xmlns:pic="http://schemas.openxmlformats.org/drawingml/2006/picture">
                        <pic:nvPicPr>
                          <pic:cNvPr id="349570288" name=""/>
                          <pic:cNvPicPr/>
                        </pic:nvPicPr>
                        <pic:blipFill>
                          <a:blip r:embed="rId14"/>
                          <a:stretch>
                            <a:fillRect/>
                          </a:stretch>
                        </pic:blipFill>
                        <pic:spPr>
                          <a:xfrm>
                            <a:off x="0" y="0"/>
                            <a:ext cx="2755631" cy="1030313"/>
                          </a:xfrm>
                          <a:prstGeom prst="rect">
                            <a:avLst/>
                          </a:prstGeom>
                        </pic:spPr>
                      </pic:pic>
                    </a:graphicData>
                  </a:graphic>
                </wp:inline>
              </w:drawing>
            </w:r>
            <w:r w:rsidRPr="00866063">
              <w:t xml:space="preserve"> </w:t>
            </w:r>
          </w:p>
          <w:p w14:paraId="38BB3B19" w14:textId="77777777" w:rsidR="008A1499" w:rsidRPr="00866063" w:rsidRDefault="008A1499" w:rsidP="008A1499">
            <w:pPr>
              <w:pStyle w:val="ACLargeLogo"/>
            </w:pPr>
          </w:p>
        </w:tc>
        <w:tc>
          <w:tcPr>
            <w:tcW w:w="3112" w:type="dxa"/>
          </w:tcPr>
          <w:p w14:paraId="01D6F4F8" w14:textId="77777777" w:rsidR="008A1499" w:rsidRPr="00866063" w:rsidRDefault="008A1499" w:rsidP="008A1499">
            <w:pPr>
              <w:pStyle w:val="AEDistrNormal"/>
            </w:pPr>
            <w:r w:rsidRPr="00866063">
              <w:t>Distr.</w:t>
            </w:r>
            <w:r w:rsidRPr="00551F49">
              <w:t>: General</w:t>
            </w:r>
            <w:r w:rsidRPr="00866063">
              <w:t xml:space="preserve"> </w:t>
            </w:r>
          </w:p>
          <w:p w14:paraId="2E807B21" w14:textId="209EF6BE" w:rsidR="008A1499" w:rsidRPr="00866063" w:rsidRDefault="005B22BD" w:rsidP="008A1499">
            <w:pPr>
              <w:pStyle w:val="AEDistrNormal"/>
            </w:pPr>
            <w:r>
              <w:t>3 June 2026</w:t>
            </w:r>
          </w:p>
          <w:p w14:paraId="12005AD7" w14:textId="77777777" w:rsidR="008A1499" w:rsidRPr="00866063" w:rsidRDefault="008A1499" w:rsidP="008A1499">
            <w:pPr>
              <w:pStyle w:val="AEDistrNormal6pt"/>
            </w:pPr>
            <w:r w:rsidRPr="00866063">
              <w:t>Original</w:t>
            </w:r>
            <w:r w:rsidRPr="00551F49">
              <w:t>: English</w:t>
            </w:r>
            <w:r w:rsidRPr="00866063">
              <w:t xml:space="preserve"> </w:t>
            </w:r>
          </w:p>
          <w:p w14:paraId="32A996EA" w14:textId="77777777" w:rsidR="008A1499" w:rsidRPr="00866063" w:rsidRDefault="008A1499" w:rsidP="008A1499">
            <w:pPr>
              <w:pStyle w:val="AEDistrNormal6pt"/>
            </w:pPr>
          </w:p>
        </w:tc>
      </w:tr>
    </w:tbl>
    <w:p w14:paraId="7B087797" w14:textId="77777777" w:rsidR="008A1499" w:rsidRPr="00866063" w:rsidRDefault="008A1499" w:rsidP="008A1499">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866063" w14:paraId="13A3EB1A" w14:textId="77777777" w:rsidTr="008A1499">
        <w:trPr>
          <w:trHeight w:val="57"/>
        </w:trPr>
        <w:tc>
          <w:tcPr>
            <w:tcW w:w="6094" w:type="dxa"/>
          </w:tcPr>
          <w:p w14:paraId="0EE0D578" w14:textId="5F9B21D0" w:rsidR="008A1499" w:rsidRPr="00866063" w:rsidRDefault="00C4348A" w:rsidP="008A1499">
            <w:pPr>
              <w:pStyle w:val="AFCorN12Bold"/>
            </w:pPr>
            <w:r>
              <w:t>Subsidiary Body on Implementation</w:t>
            </w:r>
            <w:r w:rsidR="008A1499" w:rsidRPr="00866063">
              <w:t xml:space="preserve"> </w:t>
            </w:r>
          </w:p>
          <w:p w14:paraId="626A0893" w14:textId="111AF69D" w:rsidR="008A1499" w:rsidRPr="00866063" w:rsidRDefault="00FB6391" w:rsidP="008A1499">
            <w:pPr>
              <w:pStyle w:val="AFCorNBold"/>
            </w:pPr>
            <w:r>
              <w:t>Seventh</w:t>
            </w:r>
            <w:r w:rsidR="008A1499" w:rsidRPr="00866063">
              <w:t xml:space="preserve"> meeting </w:t>
            </w:r>
          </w:p>
          <w:p w14:paraId="18D7E125" w14:textId="0DA44D9B" w:rsidR="008A1499" w:rsidRPr="00866063" w:rsidRDefault="00FB6391" w:rsidP="008A1499">
            <w:pPr>
              <w:pStyle w:val="AFCorNNormal"/>
            </w:pPr>
            <w:r>
              <w:t>Nairobi</w:t>
            </w:r>
            <w:r w:rsidR="008A1499" w:rsidRPr="00866063">
              <w:t xml:space="preserve">, </w:t>
            </w:r>
            <w:r>
              <w:rPr>
                <w:snapToGrid w:val="0"/>
                <w:kern w:val="22"/>
              </w:rPr>
              <w:t>4</w:t>
            </w:r>
            <w:r w:rsidR="008A1499" w:rsidRPr="00866063">
              <w:rPr>
                <w:snapToGrid w:val="0"/>
                <w:kern w:val="22"/>
              </w:rPr>
              <w:t>–</w:t>
            </w:r>
            <w:r w:rsidR="00C4348A">
              <w:rPr>
                <w:snapToGrid w:val="0"/>
                <w:kern w:val="22"/>
              </w:rPr>
              <w:t>1</w:t>
            </w:r>
            <w:r>
              <w:rPr>
                <w:snapToGrid w:val="0"/>
                <w:kern w:val="22"/>
              </w:rPr>
              <w:t>2</w:t>
            </w:r>
            <w:r w:rsidR="008A1499" w:rsidRPr="00866063">
              <w:rPr>
                <w:snapToGrid w:val="0"/>
                <w:kern w:val="22"/>
              </w:rPr>
              <w:t xml:space="preserve"> </w:t>
            </w:r>
            <w:r>
              <w:rPr>
                <w:snapToGrid w:val="0"/>
                <w:kern w:val="22"/>
              </w:rPr>
              <w:t>August</w:t>
            </w:r>
            <w:r w:rsidR="008A1499" w:rsidRPr="00866063">
              <w:rPr>
                <w:snapToGrid w:val="0"/>
                <w:kern w:val="22"/>
              </w:rPr>
              <w:t xml:space="preserve"> </w:t>
            </w:r>
            <w:r w:rsidR="00C4348A">
              <w:rPr>
                <w:snapToGrid w:val="0"/>
                <w:kern w:val="22"/>
              </w:rPr>
              <w:t>2026</w:t>
            </w:r>
          </w:p>
          <w:p w14:paraId="2CE517F1" w14:textId="5072746B" w:rsidR="008A1499" w:rsidRPr="00866063" w:rsidRDefault="008A1499" w:rsidP="008A1499">
            <w:pPr>
              <w:pStyle w:val="AFCorNNormal"/>
            </w:pPr>
            <w:r w:rsidRPr="00866063">
              <w:t xml:space="preserve">Item </w:t>
            </w:r>
            <w:r w:rsidR="00A31B1B">
              <w:t>4</w:t>
            </w:r>
            <w:r w:rsidR="00975351">
              <w:t> </w:t>
            </w:r>
            <w:r w:rsidR="00A31B1B">
              <w:t>(a)</w:t>
            </w:r>
            <w:r w:rsidRPr="00866063">
              <w:t xml:space="preserve"> of the provisional agenda</w:t>
            </w:r>
            <w:r w:rsidRPr="002405B5">
              <w:rPr>
                <w:rStyle w:val="FootnoteReference"/>
              </w:rPr>
              <w:footnoteReference w:customMarkFollows="1" w:id="1"/>
              <w:t>*</w:t>
            </w:r>
            <w:r w:rsidRPr="00866063">
              <w:t xml:space="preserve"> </w:t>
            </w:r>
          </w:p>
          <w:p w14:paraId="6BD447AC" w14:textId="193234DB" w:rsidR="008A1499" w:rsidRPr="00866063" w:rsidRDefault="006607A8" w:rsidP="008A1499">
            <w:pPr>
              <w:pStyle w:val="AFCorNBold"/>
            </w:pPr>
            <w:r w:rsidRPr="006607A8">
              <w:t xml:space="preserve">Resource mobilization and financial </w:t>
            </w:r>
            <w:r w:rsidR="000850F6">
              <w:br/>
            </w:r>
            <w:r w:rsidRPr="006607A8">
              <w:t>mechanism</w:t>
            </w:r>
            <w:r>
              <w:t>:</w:t>
            </w:r>
            <w:r w:rsidRPr="006607A8">
              <w:t xml:space="preserve"> </w:t>
            </w:r>
            <w:r>
              <w:t>r</w:t>
            </w:r>
            <w:r w:rsidR="00A31B1B">
              <w:t xml:space="preserve">esource </w:t>
            </w:r>
            <w:r w:rsidR="00975351">
              <w:t>m</w:t>
            </w:r>
            <w:r w:rsidR="00A31B1B">
              <w:t xml:space="preserve">obilization </w:t>
            </w:r>
          </w:p>
        </w:tc>
        <w:tc>
          <w:tcPr>
            <w:tcW w:w="4388" w:type="dxa"/>
          </w:tcPr>
          <w:p w14:paraId="49CE8A7E" w14:textId="77777777" w:rsidR="008A1499" w:rsidRPr="00866063" w:rsidRDefault="008A1499" w:rsidP="008A1499">
            <w:pPr>
              <w:pStyle w:val="CBDNormal"/>
              <w:jc w:val="left"/>
            </w:pPr>
          </w:p>
        </w:tc>
      </w:tr>
    </w:tbl>
    <w:p w14:paraId="127F0A6E" w14:textId="3622661D" w:rsidR="00C9161D" w:rsidRPr="00866063" w:rsidRDefault="007F4845" w:rsidP="00A111D1">
      <w:pPr>
        <w:pStyle w:val="CBDTitle"/>
        <w:rPr>
          <w:caps/>
        </w:rPr>
      </w:pPr>
      <w:sdt>
        <w:sdtPr>
          <w:alias w:val="Title"/>
          <w:tag w:val=""/>
          <w:id w:val="772832786"/>
          <w:placeholder>
            <w:docPart w:val="87363E6E76CB446EAD1C24CD9337824D"/>
          </w:placeholder>
          <w:dataBinding w:prefixMappings="xmlns:ns0='http://purl.org/dc/elements/1.1/' xmlns:ns1='http://schemas.openxmlformats.org/package/2006/metadata/core-properties' " w:xpath="/ns1:coreProperties[1]/ns0:title[1]" w:storeItemID="{6C3C8BC8-F283-45AE-878A-BAB7291924A1}"/>
          <w:text/>
        </w:sdtPr>
        <w:sdtEndPr/>
        <w:sdtContent>
          <w:r w:rsidR="0066106F">
            <w:t>Review of the</w:t>
          </w:r>
          <w:r w:rsidR="00655D46">
            <w:t xml:space="preserve"> implementation </w:t>
          </w:r>
          <w:r w:rsidR="007B6CB1">
            <w:t>of the</w:t>
          </w:r>
          <w:r w:rsidR="0066106F">
            <w:t xml:space="preserve"> strategy for resource mobilization</w:t>
          </w:r>
          <w:r w:rsidR="007B6CB1">
            <w:t xml:space="preserve"> for the period 2025–2030</w:t>
          </w:r>
        </w:sdtContent>
      </w:sdt>
      <w:r w:rsidR="00105372" w:rsidRPr="00866063">
        <w:rPr>
          <w:caps/>
        </w:rPr>
        <w:t xml:space="preserve"> </w:t>
      </w:r>
    </w:p>
    <w:p w14:paraId="2EBFEA77" w14:textId="77777777" w:rsidR="00F6586C" w:rsidRDefault="0030169D" w:rsidP="00A111D1">
      <w:pPr>
        <w:pStyle w:val="CBDSubTitle"/>
      </w:pPr>
      <w:r w:rsidRPr="00866063">
        <w:t xml:space="preserve">Note by the </w:t>
      </w:r>
      <w:r w:rsidR="007E0F8A" w:rsidRPr="00866063">
        <w:t>Secretariat</w:t>
      </w:r>
    </w:p>
    <w:p w14:paraId="7C4269FF" w14:textId="60B434FC" w:rsidR="00885570" w:rsidRDefault="001A624A" w:rsidP="00885570">
      <w:pPr>
        <w:pStyle w:val="CBDH1"/>
        <w:rPr>
          <w:lang w:val="en-CA"/>
        </w:rPr>
      </w:pPr>
      <w:r>
        <w:rPr>
          <w:lang w:val="en-CA"/>
        </w:rPr>
        <w:t>I</w:t>
      </w:r>
      <w:r w:rsidR="00885570">
        <w:rPr>
          <w:lang w:val="en-CA"/>
        </w:rPr>
        <w:t>.</w:t>
      </w:r>
      <w:r w:rsidR="00885570">
        <w:rPr>
          <w:lang w:val="en-CA"/>
        </w:rPr>
        <w:tab/>
        <w:t>Introduction</w:t>
      </w:r>
    </w:p>
    <w:p w14:paraId="0DEC3C56" w14:textId="7C618833" w:rsidR="00D929C5" w:rsidRDefault="00782454" w:rsidP="005C1EE0">
      <w:pPr>
        <w:pStyle w:val="CBDNormalNumber"/>
        <w:rPr>
          <w:lang w:val="en-CA"/>
        </w:rPr>
      </w:pPr>
      <w:r w:rsidRPr="0003051D">
        <w:rPr>
          <w:lang w:val="en-CA"/>
        </w:rPr>
        <w:t xml:space="preserve">In </w:t>
      </w:r>
      <w:r>
        <w:rPr>
          <w:lang w:val="en-CA"/>
        </w:rPr>
        <w:t xml:space="preserve">its </w:t>
      </w:r>
      <w:r w:rsidRPr="0003051D">
        <w:rPr>
          <w:lang w:val="en-CA"/>
        </w:rPr>
        <w:t xml:space="preserve">decision </w:t>
      </w:r>
      <w:hyperlink r:id="rId15" w:history="1">
        <w:r w:rsidRPr="002405B5">
          <w:rPr>
            <w:rStyle w:val="Hyperlink"/>
            <w:lang w:val="en-CA"/>
          </w:rPr>
          <w:t>16/34</w:t>
        </w:r>
      </w:hyperlink>
      <w:r w:rsidRPr="002405B5">
        <w:rPr>
          <w:lang w:val="en-CA"/>
        </w:rPr>
        <w:t>,</w:t>
      </w:r>
      <w:r w:rsidRPr="0003051D">
        <w:rPr>
          <w:lang w:val="en-CA"/>
        </w:rPr>
        <w:t xml:space="preserve"> </w:t>
      </w:r>
      <w:r w:rsidR="005C1EE0" w:rsidRPr="005C1EE0">
        <w:rPr>
          <w:lang w:val="en-CA"/>
        </w:rPr>
        <w:t>the Conference of the Parties adopted a strategy for resource mobilization for the period 2025–2030. In</w:t>
      </w:r>
      <w:r w:rsidR="005C1EE0" w:rsidRPr="00551F49">
        <w:rPr>
          <w:lang w:val="en-CA"/>
        </w:rPr>
        <w:t xml:space="preserve"> paragraph 7 o</w:t>
      </w:r>
      <w:r w:rsidR="005C1EE0" w:rsidRPr="005C1EE0">
        <w:rPr>
          <w:lang w:val="en-CA"/>
        </w:rPr>
        <w:t xml:space="preserve">f the same decision, the Conference of the Parties recalled its earlier decision to keep the implementation of the strategy under review at each of its meetings, starting at the seventeenth meeting, through the global </w:t>
      </w:r>
      <w:proofErr w:type="spellStart"/>
      <w:r w:rsidR="005C1EE0" w:rsidRPr="005C1EE0">
        <w:rPr>
          <w:lang w:val="en-CA"/>
        </w:rPr>
        <w:t>stocktake</w:t>
      </w:r>
      <w:proofErr w:type="spellEnd"/>
      <w:r w:rsidR="005C1EE0" w:rsidRPr="005C1EE0">
        <w:rPr>
          <w:lang w:val="en-CA"/>
        </w:rPr>
        <w:t>.</w:t>
      </w:r>
    </w:p>
    <w:p w14:paraId="049189FB" w14:textId="25CDDEBB" w:rsidR="005C1EE0" w:rsidRPr="005C1EE0" w:rsidRDefault="00D929C5" w:rsidP="005C1EE0">
      <w:pPr>
        <w:pStyle w:val="CBDNormalNumber"/>
        <w:rPr>
          <w:lang w:val="en-CA"/>
        </w:rPr>
      </w:pPr>
      <w:r w:rsidRPr="00FA4089">
        <w:rPr>
          <w:lang w:val="en-CA"/>
        </w:rPr>
        <w:t xml:space="preserve">In paragraph </w:t>
      </w:r>
      <w:r w:rsidR="00E14CB2">
        <w:rPr>
          <w:lang w:val="en-CA"/>
        </w:rPr>
        <w:t>25</w:t>
      </w:r>
      <w:r w:rsidR="00E14CB2" w:rsidRPr="00FA4089">
        <w:rPr>
          <w:lang w:val="en-CA"/>
        </w:rPr>
        <w:t xml:space="preserve"> </w:t>
      </w:r>
      <w:r w:rsidRPr="00FA4089">
        <w:rPr>
          <w:lang w:val="en-CA"/>
        </w:rPr>
        <w:t>of decision</w:t>
      </w:r>
      <w:r w:rsidR="001C5810">
        <w:rPr>
          <w:lang w:val="en-CA"/>
        </w:rPr>
        <w:t> </w:t>
      </w:r>
      <w:hyperlink r:id="rId16" w:history="1">
        <w:r w:rsidR="001C5810" w:rsidRPr="002405B5">
          <w:rPr>
            <w:rStyle w:val="Hyperlink"/>
            <w:lang w:val="en-CA"/>
          </w:rPr>
          <w:t>16/34</w:t>
        </w:r>
      </w:hyperlink>
      <w:r w:rsidRPr="00FA4089">
        <w:rPr>
          <w:lang w:val="en-CA"/>
        </w:rPr>
        <w:t xml:space="preserve">, the Conference of the Parties requested the Executive Secretary to prepare documentation to facilitate the review of implementation of the strategy, including </w:t>
      </w:r>
      <w:r w:rsidR="001F7413">
        <w:rPr>
          <w:lang w:val="en-CA"/>
        </w:rPr>
        <w:t xml:space="preserve">elements of a draft recommendation </w:t>
      </w:r>
      <w:r w:rsidR="00BB04CB">
        <w:rPr>
          <w:lang w:val="en-CA"/>
        </w:rPr>
        <w:t xml:space="preserve">addressing </w:t>
      </w:r>
      <w:r w:rsidRPr="00FA4089">
        <w:rPr>
          <w:lang w:val="en-CA"/>
        </w:rPr>
        <w:t>opportunities for any further adaptation of the strategy and associated institutional arrangements</w:t>
      </w:r>
      <w:r>
        <w:rPr>
          <w:lang w:val="en-CA"/>
        </w:rPr>
        <w:t>.</w:t>
      </w:r>
    </w:p>
    <w:p w14:paraId="2E778B23" w14:textId="014F46D2" w:rsidR="00782454" w:rsidRPr="0093759C" w:rsidRDefault="00782454" w:rsidP="00782454">
      <w:pPr>
        <w:pStyle w:val="CBDNormalNumber"/>
        <w:rPr>
          <w:lang w:val="en-CA"/>
        </w:rPr>
      </w:pPr>
      <w:r w:rsidRPr="004D7C33">
        <w:rPr>
          <w:lang w:val="en-CA"/>
        </w:rPr>
        <w:t xml:space="preserve">The present document </w:t>
      </w:r>
      <w:r w:rsidR="00131BB0">
        <w:rPr>
          <w:lang w:val="en-CA"/>
        </w:rPr>
        <w:t>contains</w:t>
      </w:r>
      <w:r w:rsidR="00131BB0" w:rsidRPr="004D7C33">
        <w:rPr>
          <w:lang w:val="en-CA"/>
        </w:rPr>
        <w:t xml:space="preserve"> </w:t>
      </w:r>
      <w:r w:rsidRPr="004D7C33">
        <w:rPr>
          <w:lang w:val="en-CA"/>
        </w:rPr>
        <w:t xml:space="preserve">a concise </w:t>
      </w:r>
      <w:r w:rsidR="004D7C33">
        <w:rPr>
          <w:lang w:val="en-CA"/>
        </w:rPr>
        <w:t xml:space="preserve">summary of the </w:t>
      </w:r>
      <w:r w:rsidRPr="004D7C33">
        <w:rPr>
          <w:lang w:val="en-CA"/>
        </w:rPr>
        <w:t xml:space="preserve">review of progress made </w:t>
      </w:r>
      <w:r w:rsidR="00552792" w:rsidRPr="004D7C33">
        <w:rPr>
          <w:lang w:val="en-CA"/>
        </w:rPr>
        <w:t xml:space="preserve">in </w:t>
      </w:r>
      <w:r w:rsidRPr="004D7C33">
        <w:rPr>
          <w:lang w:val="en-CA"/>
        </w:rPr>
        <w:t>implementi</w:t>
      </w:r>
      <w:r w:rsidR="00552792" w:rsidRPr="004D7C33">
        <w:rPr>
          <w:lang w:val="en-CA"/>
        </w:rPr>
        <w:t>ng</w:t>
      </w:r>
      <w:r w:rsidRPr="004D7C33">
        <w:rPr>
          <w:lang w:val="en-CA"/>
        </w:rPr>
        <w:t xml:space="preserve"> the strategy </w:t>
      </w:r>
      <w:r w:rsidR="003A5EB0" w:rsidRPr="002B3341">
        <w:rPr>
          <w:lang w:val="en-CA"/>
        </w:rPr>
        <w:t>set out</w:t>
      </w:r>
      <w:r w:rsidRPr="003A5EB0">
        <w:rPr>
          <w:lang w:val="en-CA"/>
        </w:rPr>
        <w:t xml:space="preserve"> in </w:t>
      </w:r>
      <w:r w:rsidRPr="002B3341">
        <w:rPr>
          <w:lang w:val="en-CA"/>
        </w:rPr>
        <w:t xml:space="preserve">annex I </w:t>
      </w:r>
      <w:r w:rsidR="009E7D8F" w:rsidRPr="003A5EB0">
        <w:rPr>
          <w:lang w:val="en-CA"/>
        </w:rPr>
        <w:t xml:space="preserve">to </w:t>
      </w:r>
      <w:r w:rsidR="00434E63">
        <w:rPr>
          <w:lang w:val="en-CA"/>
        </w:rPr>
        <w:t xml:space="preserve">that </w:t>
      </w:r>
      <w:r w:rsidRPr="003A5EB0">
        <w:rPr>
          <w:lang w:val="en-CA"/>
        </w:rPr>
        <w:t>decision</w:t>
      </w:r>
      <w:r w:rsidRPr="0093759C">
        <w:rPr>
          <w:lang w:val="en-CA"/>
        </w:rPr>
        <w:t>, drawing on available information, including seventh national reports submitted by Parties.</w:t>
      </w:r>
      <w:r w:rsidR="00C36A17" w:rsidRPr="0093759C">
        <w:rPr>
          <w:lang w:val="en-CA"/>
        </w:rPr>
        <w:t xml:space="preserve"> </w:t>
      </w:r>
      <w:r w:rsidR="00172A49">
        <w:rPr>
          <w:lang w:val="en-CA"/>
        </w:rPr>
        <w:t xml:space="preserve">The headings of sections II and III of the present </w:t>
      </w:r>
      <w:proofErr w:type="gramStart"/>
      <w:r w:rsidR="00172A49">
        <w:rPr>
          <w:lang w:val="en-CA"/>
        </w:rPr>
        <w:t>document</w:t>
      </w:r>
      <w:proofErr w:type="gramEnd"/>
      <w:r w:rsidR="00172A49">
        <w:rPr>
          <w:lang w:val="en-CA"/>
        </w:rPr>
        <w:t xml:space="preserve"> reflect those of subsections III A and B in the strategy. </w:t>
      </w:r>
      <w:r w:rsidRPr="0093759C">
        <w:rPr>
          <w:lang w:val="en-CA"/>
        </w:rPr>
        <w:t>The full review</w:t>
      </w:r>
      <w:r w:rsidR="004D7C33" w:rsidRPr="0093759C">
        <w:rPr>
          <w:lang w:val="en-CA"/>
        </w:rPr>
        <w:t>,</w:t>
      </w:r>
      <w:r w:rsidR="00A31B1B" w:rsidRPr="0093759C">
        <w:rPr>
          <w:lang w:val="en-CA"/>
        </w:rPr>
        <w:t xml:space="preserve"> </w:t>
      </w:r>
      <w:r w:rsidR="004D7C33" w:rsidRPr="0093759C">
        <w:rPr>
          <w:lang w:val="en-CA"/>
        </w:rPr>
        <w:t xml:space="preserve">including full figures, </w:t>
      </w:r>
      <w:r w:rsidR="00295C5C" w:rsidRPr="0093759C">
        <w:rPr>
          <w:lang w:val="en-CA"/>
        </w:rPr>
        <w:t xml:space="preserve">case examples and references, </w:t>
      </w:r>
      <w:r w:rsidRPr="0093759C">
        <w:rPr>
          <w:lang w:val="en-CA"/>
        </w:rPr>
        <w:t xml:space="preserve">is provided </w:t>
      </w:r>
      <w:r w:rsidR="002A5BB2">
        <w:rPr>
          <w:lang w:val="en-CA"/>
        </w:rPr>
        <w:t>in</w:t>
      </w:r>
      <w:r w:rsidR="002A5BB2" w:rsidRPr="0093759C">
        <w:rPr>
          <w:lang w:val="en-CA"/>
        </w:rPr>
        <w:t xml:space="preserve"> </w:t>
      </w:r>
      <w:r w:rsidR="004D7C33" w:rsidRPr="0093759C">
        <w:rPr>
          <w:lang w:val="en-CA"/>
        </w:rPr>
        <w:t xml:space="preserve">an </w:t>
      </w:r>
      <w:r w:rsidRPr="0093759C">
        <w:rPr>
          <w:lang w:val="en-CA"/>
        </w:rPr>
        <w:t>information document</w:t>
      </w:r>
      <w:r w:rsidR="004C13E1">
        <w:rPr>
          <w:lang w:val="en-CA"/>
        </w:rPr>
        <w:t>, which contains details of</w:t>
      </w:r>
      <w:r w:rsidR="006D1E4A" w:rsidRPr="0093759C">
        <w:rPr>
          <w:lang w:val="en-CA"/>
        </w:rPr>
        <w:t xml:space="preserve"> progress under each </w:t>
      </w:r>
      <w:r w:rsidR="00A31B1B" w:rsidRPr="0093759C">
        <w:rPr>
          <w:lang w:val="en-CA"/>
        </w:rPr>
        <w:t>subheading</w:t>
      </w:r>
      <w:r w:rsidR="00885570" w:rsidRPr="0093759C">
        <w:rPr>
          <w:lang w:val="en-CA"/>
        </w:rPr>
        <w:t xml:space="preserve"> of </w:t>
      </w:r>
      <w:r w:rsidR="00A31B1B" w:rsidRPr="0093759C">
        <w:rPr>
          <w:lang w:val="en-CA"/>
        </w:rPr>
        <w:t>the strategy.</w:t>
      </w:r>
    </w:p>
    <w:p w14:paraId="50CB7CEE" w14:textId="13594290" w:rsidR="00782454" w:rsidRPr="002B3341" w:rsidRDefault="00E50AD1" w:rsidP="002B3341">
      <w:pPr>
        <w:pStyle w:val="CBDNormalNumber"/>
        <w:rPr>
          <w:b/>
          <w:sz w:val="28"/>
          <w:lang w:val="en-CA"/>
        </w:rPr>
      </w:pPr>
      <w:r>
        <w:rPr>
          <w:lang w:val="en-CA"/>
        </w:rPr>
        <w:t xml:space="preserve">Given </w:t>
      </w:r>
      <w:r w:rsidR="00FC6E18" w:rsidRPr="0093759C">
        <w:rPr>
          <w:lang w:val="en-CA"/>
        </w:rPr>
        <w:t xml:space="preserve">that the implementation review </w:t>
      </w:r>
      <w:r>
        <w:rPr>
          <w:lang w:val="en-CA"/>
        </w:rPr>
        <w:t xml:space="preserve">has been </w:t>
      </w:r>
      <w:r w:rsidR="00FC6E18" w:rsidRPr="0093759C">
        <w:rPr>
          <w:lang w:val="en-CA"/>
        </w:rPr>
        <w:t xml:space="preserve">undertaken through the global </w:t>
      </w:r>
      <w:proofErr w:type="spellStart"/>
      <w:r w:rsidR="00FC6E18" w:rsidRPr="0093759C">
        <w:rPr>
          <w:lang w:val="en-CA"/>
        </w:rPr>
        <w:t>stocktake</w:t>
      </w:r>
      <w:proofErr w:type="spellEnd"/>
      <w:r w:rsidR="00FC6E18" w:rsidRPr="0093759C">
        <w:rPr>
          <w:lang w:val="en-CA"/>
        </w:rPr>
        <w:t>,</w:t>
      </w:r>
      <w:r>
        <w:rPr>
          <w:lang w:val="en-CA"/>
        </w:rPr>
        <w:t xml:space="preserve"> in line with</w:t>
      </w:r>
      <w:r w:rsidR="00FC6E18" w:rsidRPr="0093759C">
        <w:rPr>
          <w:lang w:val="en-CA"/>
        </w:rPr>
        <w:t xml:space="preserve"> </w:t>
      </w:r>
      <w:r w:rsidRPr="0093759C">
        <w:rPr>
          <w:lang w:val="en-CA"/>
        </w:rPr>
        <w:t>paragraph 7 of the decision</w:t>
      </w:r>
      <w:r>
        <w:rPr>
          <w:lang w:val="en-CA"/>
        </w:rPr>
        <w:t>,</w:t>
      </w:r>
      <w:r w:rsidRPr="0093759C">
        <w:rPr>
          <w:lang w:val="en-CA"/>
        </w:rPr>
        <w:t xml:space="preserve"> </w:t>
      </w:r>
      <w:r w:rsidR="00FC6E18" w:rsidRPr="0093759C">
        <w:rPr>
          <w:lang w:val="en-CA"/>
        </w:rPr>
        <w:t xml:space="preserve">the review </w:t>
      </w:r>
      <w:r>
        <w:rPr>
          <w:lang w:val="en-CA"/>
        </w:rPr>
        <w:t xml:space="preserve">has </w:t>
      </w:r>
      <w:r w:rsidR="00FC6E18" w:rsidRPr="0093759C">
        <w:rPr>
          <w:lang w:val="en-CA"/>
        </w:rPr>
        <w:t>fed into the relevant sections of the global report</w:t>
      </w:r>
      <w:r w:rsidR="00DF3BD2">
        <w:rPr>
          <w:lang w:val="en-CA"/>
        </w:rPr>
        <w:t xml:space="preserve"> on collective progress in the implementation of the Kunming-Montreal Global Biodiversity Framework</w:t>
      </w:r>
      <w:r w:rsidR="00FC6E18" w:rsidRPr="0093759C">
        <w:rPr>
          <w:lang w:val="en-CA"/>
        </w:rPr>
        <w:t xml:space="preserve">. Opportunities for any further adaptation of the strategy are reflected in document CBD/SBI/7/3/Add.4, </w:t>
      </w:r>
      <w:r w:rsidR="00862CFA">
        <w:rPr>
          <w:lang w:val="en-CA"/>
        </w:rPr>
        <w:t xml:space="preserve">in which </w:t>
      </w:r>
      <w:r w:rsidR="00FC6E18" w:rsidRPr="0093759C">
        <w:rPr>
          <w:lang w:val="en-CA"/>
        </w:rPr>
        <w:t>impediments to the effectiveness of global biodiversity finance and elements for its further enhancement</w:t>
      </w:r>
      <w:r w:rsidR="00862CFA">
        <w:rPr>
          <w:lang w:val="en-CA"/>
        </w:rPr>
        <w:t xml:space="preserve"> are identified</w:t>
      </w:r>
      <w:r w:rsidR="00FC6E18" w:rsidRPr="0093759C">
        <w:rPr>
          <w:lang w:val="en-CA"/>
        </w:rPr>
        <w:t xml:space="preserve">, and </w:t>
      </w:r>
      <w:r w:rsidR="00F50225">
        <w:rPr>
          <w:lang w:val="en-CA"/>
        </w:rPr>
        <w:t xml:space="preserve">in </w:t>
      </w:r>
      <w:r w:rsidR="00FC6E18" w:rsidRPr="0093759C">
        <w:rPr>
          <w:lang w:val="en-CA"/>
        </w:rPr>
        <w:t xml:space="preserve">the relevant section of the draft recommendation provided in document CBD/SBI/7/3. Detailed explanations </w:t>
      </w:r>
      <w:r w:rsidR="0092348B">
        <w:rPr>
          <w:lang w:val="en-CA"/>
        </w:rPr>
        <w:t xml:space="preserve">of </w:t>
      </w:r>
      <w:r w:rsidR="00EF2CCB">
        <w:rPr>
          <w:lang w:val="en-CA"/>
        </w:rPr>
        <w:t xml:space="preserve">such enhancements </w:t>
      </w:r>
      <w:r w:rsidR="00FC6E18" w:rsidRPr="0093759C">
        <w:rPr>
          <w:lang w:val="en-CA"/>
        </w:rPr>
        <w:t>are provided in the relevant section of document CBD/SBI/7/3.</w:t>
      </w:r>
    </w:p>
    <w:p w14:paraId="08A8CCF2" w14:textId="6111BE66" w:rsidR="006E6293" w:rsidRPr="006E6293" w:rsidRDefault="001A624A" w:rsidP="006E6293">
      <w:pPr>
        <w:pStyle w:val="CBDH1"/>
        <w:rPr>
          <w:lang w:val="en-CA"/>
        </w:rPr>
      </w:pPr>
      <w:r w:rsidRPr="00551F49">
        <w:rPr>
          <w:lang w:val="en-CA"/>
        </w:rPr>
        <w:lastRenderedPageBreak/>
        <w:t>II</w:t>
      </w:r>
      <w:r w:rsidR="006E6293" w:rsidRPr="006E6293">
        <w:rPr>
          <w:lang w:val="en-CA"/>
        </w:rPr>
        <w:t>.</w:t>
      </w:r>
      <w:r>
        <w:rPr>
          <w:lang w:val="en-CA"/>
        </w:rPr>
        <w:tab/>
      </w:r>
      <w:r w:rsidR="006E6293" w:rsidRPr="006E6293">
        <w:rPr>
          <w:lang w:val="en-CA"/>
        </w:rPr>
        <w:t>In</w:t>
      </w:r>
      <w:r w:rsidR="0024235C">
        <w:rPr>
          <w:lang w:val="en-CA"/>
        </w:rPr>
        <w:t>crease in in</w:t>
      </w:r>
      <w:r w:rsidR="006E6293" w:rsidRPr="006E6293">
        <w:rPr>
          <w:lang w:val="en-CA"/>
        </w:rPr>
        <w:t xml:space="preserve">ternational biodiversity-related financial flows and </w:t>
      </w:r>
      <w:r w:rsidR="00A901E2">
        <w:rPr>
          <w:lang w:val="en-CA"/>
        </w:rPr>
        <w:t xml:space="preserve">financial </w:t>
      </w:r>
      <w:r w:rsidR="006E6293" w:rsidRPr="006E6293">
        <w:rPr>
          <w:lang w:val="en-CA"/>
        </w:rPr>
        <w:t>resources</w:t>
      </w:r>
      <w:r w:rsidR="0024235C">
        <w:rPr>
          <w:lang w:val="en-CA"/>
        </w:rPr>
        <w:t xml:space="preserve"> from all sources</w:t>
      </w:r>
    </w:p>
    <w:p w14:paraId="2AFD1894" w14:textId="53BE51A2" w:rsidR="00782454" w:rsidRPr="00782454" w:rsidRDefault="001A624A" w:rsidP="00782454">
      <w:pPr>
        <w:pStyle w:val="CBDH2"/>
        <w:rPr>
          <w:lang w:val="en-CA"/>
        </w:rPr>
      </w:pPr>
      <w:r>
        <w:rPr>
          <w:lang w:val="en-CA"/>
        </w:rPr>
        <w:t>A.</w:t>
      </w:r>
      <w:r>
        <w:rPr>
          <w:lang w:val="en-CA"/>
        </w:rPr>
        <w:tab/>
      </w:r>
      <w:r w:rsidR="00782454" w:rsidRPr="00782454">
        <w:rPr>
          <w:lang w:val="en-CA"/>
        </w:rPr>
        <w:t>Overall trends in international biodiversity finance</w:t>
      </w:r>
    </w:p>
    <w:p w14:paraId="32E4D787" w14:textId="0D1101AC" w:rsidR="00D8283B" w:rsidRPr="00825F09" w:rsidRDefault="00C340D6" w:rsidP="00D8283B">
      <w:pPr>
        <w:pStyle w:val="CBDNormalNumber"/>
        <w:rPr>
          <w:lang w:val="en-CA"/>
        </w:rPr>
      </w:pPr>
      <w:r>
        <w:rPr>
          <w:lang w:val="en-CA"/>
        </w:rPr>
        <w:t>V</w:t>
      </w:r>
      <w:r w:rsidR="00D8283B" w:rsidRPr="00D8283B">
        <w:rPr>
          <w:lang w:val="en-CA"/>
        </w:rPr>
        <w:t xml:space="preserve">erified international biodiversity finance data </w:t>
      </w:r>
      <w:r>
        <w:rPr>
          <w:lang w:val="en-CA"/>
        </w:rPr>
        <w:t>are currently available</w:t>
      </w:r>
      <w:r w:rsidR="00D8283B" w:rsidRPr="00D8283B">
        <w:rPr>
          <w:lang w:val="en-CA"/>
        </w:rPr>
        <w:t xml:space="preserve"> </w:t>
      </w:r>
      <w:r>
        <w:rPr>
          <w:lang w:val="en-CA"/>
        </w:rPr>
        <w:t xml:space="preserve">only </w:t>
      </w:r>
      <w:r w:rsidR="00D8283B" w:rsidRPr="00D8283B">
        <w:rPr>
          <w:lang w:val="en-CA"/>
        </w:rPr>
        <w:t xml:space="preserve">to 2023. While </w:t>
      </w:r>
      <w:r w:rsidR="001C1254">
        <w:rPr>
          <w:lang w:val="en-CA"/>
        </w:rPr>
        <w:t>that</w:t>
      </w:r>
      <w:r w:rsidR="00303DF4">
        <w:rPr>
          <w:lang w:val="en-CA"/>
        </w:rPr>
        <w:t xml:space="preserve"> </w:t>
      </w:r>
      <w:r w:rsidR="00CA1C80">
        <w:rPr>
          <w:lang w:val="en-CA"/>
        </w:rPr>
        <w:t>coverage</w:t>
      </w:r>
      <w:r w:rsidR="001C1254" w:rsidRPr="00D8283B">
        <w:rPr>
          <w:lang w:val="en-CA"/>
        </w:rPr>
        <w:t xml:space="preserve"> </w:t>
      </w:r>
      <w:r w:rsidR="00D8283B" w:rsidRPr="00D8283B">
        <w:rPr>
          <w:lang w:val="en-CA"/>
        </w:rPr>
        <w:t xml:space="preserve">does not fully align with the implementation period of the strategy, </w:t>
      </w:r>
      <w:r w:rsidR="00CA1C80">
        <w:rPr>
          <w:lang w:val="en-CA"/>
        </w:rPr>
        <w:t>the data</w:t>
      </w:r>
      <w:r w:rsidR="00CA1C80" w:rsidRPr="00D8283B">
        <w:rPr>
          <w:lang w:val="en-CA"/>
        </w:rPr>
        <w:t xml:space="preserve"> </w:t>
      </w:r>
      <w:r w:rsidR="00D8283B" w:rsidRPr="00D8283B">
        <w:rPr>
          <w:lang w:val="en-CA"/>
        </w:rPr>
        <w:t>provide an indication of trends relevant to assessing progress towards Target</w:t>
      </w:r>
      <w:r w:rsidR="00832EEA">
        <w:rPr>
          <w:lang w:val="en-CA"/>
        </w:rPr>
        <w:t> </w:t>
      </w:r>
      <w:r w:rsidR="00D8283B" w:rsidRPr="00D8283B">
        <w:rPr>
          <w:lang w:val="en-CA"/>
        </w:rPr>
        <w:t xml:space="preserve">19 of </w:t>
      </w:r>
      <w:r w:rsidR="00D8283B" w:rsidRPr="00825F09">
        <w:rPr>
          <w:lang w:val="en-CA"/>
        </w:rPr>
        <w:t>the Kunming-Montreal Global Biodiversity Framework.</w:t>
      </w:r>
    </w:p>
    <w:p w14:paraId="4AA4B843" w14:textId="235A534D" w:rsidR="00782454" w:rsidRPr="00126598" w:rsidRDefault="00782454" w:rsidP="000F29D9">
      <w:pPr>
        <w:pStyle w:val="CBDNormalNumber"/>
        <w:rPr>
          <w:lang w:val="en-CA"/>
        </w:rPr>
      </w:pPr>
      <w:r w:rsidRPr="00825F09">
        <w:rPr>
          <w:lang w:val="en-CA"/>
        </w:rPr>
        <w:t xml:space="preserve">International biodiversity-related financial flows have </w:t>
      </w:r>
      <w:r w:rsidR="009F74A0">
        <w:rPr>
          <w:lang w:val="en-CA"/>
        </w:rPr>
        <w:t xml:space="preserve">trended clearly upwards </w:t>
      </w:r>
      <w:r w:rsidRPr="00825F09">
        <w:rPr>
          <w:lang w:val="en-CA"/>
        </w:rPr>
        <w:t xml:space="preserve">over the past decade, reflecting </w:t>
      </w:r>
      <w:r w:rsidR="0060758F">
        <w:rPr>
          <w:lang w:val="en-CA"/>
        </w:rPr>
        <w:t>greater</w:t>
      </w:r>
      <w:r w:rsidR="0060758F" w:rsidRPr="00825F09">
        <w:rPr>
          <w:lang w:val="en-CA"/>
        </w:rPr>
        <w:t xml:space="preserve"> </w:t>
      </w:r>
      <w:r w:rsidRPr="00825F09">
        <w:rPr>
          <w:lang w:val="en-CA"/>
        </w:rPr>
        <w:t xml:space="preserve">global </w:t>
      </w:r>
      <w:r w:rsidR="0060758F">
        <w:rPr>
          <w:lang w:val="en-CA"/>
        </w:rPr>
        <w:t>focus on</w:t>
      </w:r>
      <w:r w:rsidRPr="00825F09">
        <w:rPr>
          <w:lang w:val="en-CA"/>
        </w:rPr>
        <w:t xml:space="preserve"> biodiversity financing needs. </w:t>
      </w:r>
      <w:r w:rsidR="0050213A">
        <w:rPr>
          <w:lang w:val="en-CA"/>
        </w:rPr>
        <w:t>In a</w:t>
      </w:r>
      <w:r w:rsidR="0024235C" w:rsidRPr="00825F09">
        <w:rPr>
          <w:lang w:val="en-CA"/>
        </w:rPr>
        <w:t xml:space="preserve"> forthcoming </w:t>
      </w:r>
      <w:r w:rsidR="0050213A" w:rsidRPr="002B3341">
        <w:t>report</w:t>
      </w:r>
      <w:r w:rsidR="0050213A">
        <w:rPr>
          <w:lang w:val="en-CA"/>
        </w:rPr>
        <w:t>,</w:t>
      </w:r>
      <w:r w:rsidR="00FA04D8" w:rsidRPr="00126598">
        <w:rPr>
          <w:rStyle w:val="FootnoteReference"/>
        </w:rPr>
        <w:footnoteReference w:id="2"/>
      </w:r>
      <w:r w:rsidR="0024235C" w:rsidRPr="00825F09">
        <w:rPr>
          <w:lang w:val="en-CA"/>
        </w:rPr>
        <w:t xml:space="preserve"> the Organisation for Economic Co</w:t>
      </w:r>
      <w:r w:rsidR="006500D9">
        <w:rPr>
          <w:lang w:val="en-CA"/>
        </w:rPr>
        <w:t>-</w:t>
      </w:r>
      <w:r w:rsidR="0024235C" w:rsidRPr="00825F09">
        <w:rPr>
          <w:lang w:val="en-CA"/>
        </w:rPr>
        <w:t>operation and Development (OECD) indicates</w:t>
      </w:r>
      <w:r w:rsidR="0024235C">
        <w:rPr>
          <w:lang w:val="en-CA"/>
        </w:rPr>
        <w:t xml:space="preserve"> </w:t>
      </w:r>
      <w:r w:rsidRPr="00782454">
        <w:rPr>
          <w:lang w:val="en-CA"/>
        </w:rPr>
        <w:t xml:space="preserve">that development </w:t>
      </w:r>
      <w:r w:rsidRPr="00126598">
        <w:rPr>
          <w:lang w:val="en-CA"/>
        </w:rPr>
        <w:t>finance directed toward</w:t>
      </w:r>
      <w:r w:rsidR="009E7D8F" w:rsidRPr="00126598">
        <w:rPr>
          <w:lang w:val="en-CA"/>
        </w:rPr>
        <w:t>s</w:t>
      </w:r>
      <w:r w:rsidRPr="00126598">
        <w:rPr>
          <w:lang w:val="en-CA"/>
        </w:rPr>
        <w:t xml:space="preserve"> biodiversity </w:t>
      </w:r>
      <w:r w:rsidR="0024235C" w:rsidRPr="00126598">
        <w:rPr>
          <w:lang w:val="en-CA"/>
        </w:rPr>
        <w:t>increased</w:t>
      </w:r>
      <w:r w:rsidR="00A12BBC">
        <w:rPr>
          <w:lang w:val="en-CA"/>
        </w:rPr>
        <w:t xml:space="preserve"> to </w:t>
      </w:r>
      <w:r w:rsidR="00A12BBC" w:rsidRPr="00126598">
        <w:t>$29.8 billion in 2023</w:t>
      </w:r>
      <w:r w:rsidR="00781248">
        <w:t xml:space="preserve"> </w:t>
      </w:r>
      <w:r w:rsidR="00224F7B">
        <w:rPr>
          <w:lang w:val="en-CA"/>
        </w:rPr>
        <w:t>for</w:t>
      </w:r>
      <w:r w:rsidRPr="00126598">
        <w:rPr>
          <w:lang w:val="en-CA"/>
        </w:rPr>
        <w:t xml:space="preserve"> biodiversity-related flows</w:t>
      </w:r>
      <w:r w:rsidR="00C44B7A" w:rsidRPr="00126598">
        <w:rPr>
          <w:rStyle w:val="FootnoteReference"/>
        </w:rPr>
        <w:footnoteReference w:id="3"/>
      </w:r>
      <w:r w:rsidR="0024235C" w:rsidRPr="00126598">
        <w:rPr>
          <w:lang w:val="en-CA"/>
        </w:rPr>
        <w:t xml:space="preserve"> </w:t>
      </w:r>
      <w:r w:rsidRPr="00126598">
        <w:rPr>
          <w:lang w:val="en-CA"/>
        </w:rPr>
        <w:t>and</w:t>
      </w:r>
      <w:r w:rsidR="00224F7B">
        <w:rPr>
          <w:lang w:val="en-CA"/>
        </w:rPr>
        <w:t xml:space="preserve"> to</w:t>
      </w:r>
      <w:r w:rsidRPr="00126598">
        <w:rPr>
          <w:lang w:val="en-CA"/>
        </w:rPr>
        <w:t xml:space="preserve"> </w:t>
      </w:r>
      <w:r w:rsidR="00224F7B" w:rsidRPr="00126598">
        <w:t>$16.8</w:t>
      </w:r>
      <w:r w:rsidR="00224F7B" w:rsidRPr="008C467B">
        <w:t xml:space="preserve"> billion in 2023</w:t>
      </w:r>
      <w:r w:rsidR="00224F7B" w:rsidRPr="00126598" w:rsidDel="0050213A">
        <w:rPr>
          <w:lang w:val="en-CA"/>
        </w:rPr>
        <w:t xml:space="preserve"> </w:t>
      </w:r>
      <w:r w:rsidR="00224F7B">
        <w:rPr>
          <w:lang w:val="en-CA"/>
        </w:rPr>
        <w:t xml:space="preserve">for </w:t>
      </w:r>
      <w:r w:rsidRPr="00126598">
        <w:rPr>
          <w:lang w:val="en-CA"/>
        </w:rPr>
        <w:t>biodiversity-specific flows</w:t>
      </w:r>
      <w:r w:rsidR="005C535B">
        <w:rPr>
          <w:lang w:val="en-CA"/>
        </w:rPr>
        <w:t>.</w:t>
      </w:r>
      <w:r w:rsidR="00F05ECF" w:rsidRPr="00126598">
        <w:rPr>
          <w:rStyle w:val="FootnoteReference"/>
        </w:rPr>
        <w:footnoteReference w:id="4"/>
      </w:r>
      <w:r w:rsidR="00331AEA">
        <w:rPr>
          <w:lang w:val="en-CA"/>
        </w:rPr>
        <w:t xml:space="preserve"> Th</w:t>
      </w:r>
      <w:r w:rsidR="00E8032E">
        <w:rPr>
          <w:lang w:val="en-CA"/>
        </w:rPr>
        <w:t>e</w:t>
      </w:r>
      <w:r w:rsidR="00331AEA">
        <w:rPr>
          <w:lang w:val="en-CA"/>
        </w:rPr>
        <w:t xml:space="preserve"> </w:t>
      </w:r>
      <w:r w:rsidR="004D5FD5">
        <w:rPr>
          <w:lang w:val="en-CA"/>
        </w:rPr>
        <w:t xml:space="preserve">biodiversity-specific </w:t>
      </w:r>
      <w:r w:rsidR="004D5FD5">
        <w:t xml:space="preserve">estimate </w:t>
      </w:r>
      <w:r w:rsidR="00013D59">
        <w:t xml:space="preserve">is </w:t>
      </w:r>
      <w:r w:rsidR="00013D59" w:rsidRPr="000F29D9">
        <w:t>focus</w:t>
      </w:r>
      <w:r w:rsidR="00013D59">
        <w:t>ed</w:t>
      </w:r>
      <w:r w:rsidR="00013D59" w:rsidRPr="000F29D9">
        <w:t xml:space="preserve"> </w:t>
      </w:r>
      <w:r w:rsidR="00013D59">
        <w:t>on</w:t>
      </w:r>
      <w:r w:rsidR="00013D59" w:rsidRPr="000F29D9">
        <w:t xml:space="preserve"> </w:t>
      </w:r>
      <w:r w:rsidR="000F29D9" w:rsidRPr="000F29D9">
        <w:t xml:space="preserve">financing </w:t>
      </w:r>
      <w:r w:rsidR="00E8032E">
        <w:t xml:space="preserve">that is </w:t>
      </w:r>
      <w:r w:rsidR="000F29D9" w:rsidRPr="000F29D9">
        <w:t xml:space="preserve">more directly attributable to </w:t>
      </w:r>
      <w:r w:rsidR="000F29D9" w:rsidRPr="00126598">
        <w:t>biodiversity outcomes</w:t>
      </w:r>
      <w:r w:rsidR="00DB2279" w:rsidRPr="002B3341">
        <w:t>.</w:t>
      </w:r>
    </w:p>
    <w:p w14:paraId="2C3DBBA8" w14:textId="6A719208" w:rsidR="00782454" w:rsidRPr="00113507" w:rsidRDefault="00782454" w:rsidP="00113507">
      <w:pPr>
        <w:pStyle w:val="CBDNormalNumber"/>
        <w:rPr>
          <w:lang w:val="en-CA"/>
        </w:rPr>
      </w:pPr>
      <w:r w:rsidRPr="00113507">
        <w:rPr>
          <w:lang w:val="en-CA"/>
        </w:rPr>
        <w:t>Despite th</w:t>
      </w:r>
      <w:r w:rsidR="009138E6" w:rsidRPr="00113507">
        <w:rPr>
          <w:lang w:val="en-CA"/>
        </w:rPr>
        <w:t>o</w:t>
      </w:r>
      <w:r w:rsidRPr="00113507">
        <w:rPr>
          <w:lang w:val="en-CA"/>
        </w:rPr>
        <w:t>se positive trends, levels of international finance remain insufficient to meet the targets established under the Framework. Available data suggest that</w:t>
      </w:r>
      <w:r w:rsidR="00CD2018" w:rsidRPr="00113507">
        <w:rPr>
          <w:lang w:val="en-CA"/>
        </w:rPr>
        <w:t>,</w:t>
      </w:r>
      <w:r w:rsidRPr="00113507">
        <w:rPr>
          <w:lang w:val="en-CA"/>
        </w:rPr>
        <w:t xml:space="preserve"> while progress has been made, a significant gap persists. Moreover, projections of declining </w:t>
      </w:r>
      <w:r w:rsidR="00C3380A" w:rsidRPr="00113507">
        <w:rPr>
          <w:lang w:val="en-CA"/>
        </w:rPr>
        <w:t xml:space="preserve">levels of </w:t>
      </w:r>
      <w:r w:rsidRPr="00113507">
        <w:rPr>
          <w:lang w:val="en-CA"/>
        </w:rPr>
        <w:t xml:space="preserve">official </w:t>
      </w:r>
      <w:r w:rsidRPr="002B3341">
        <w:t>development</w:t>
      </w:r>
      <w:r w:rsidRPr="00113507">
        <w:rPr>
          <w:lang w:val="en-CA"/>
        </w:rPr>
        <w:t xml:space="preserve"> assistance in 2024 and 2025 introduce uncertainty into the financing outlook. </w:t>
      </w:r>
      <w:r w:rsidR="00113507">
        <w:rPr>
          <w:lang w:val="en-CA"/>
        </w:rPr>
        <w:t>A</w:t>
      </w:r>
      <w:r w:rsidRPr="00113507">
        <w:rPr>
          <w:lang w:val="en-CA"/>
        </w:rPr>
        <w:t xml:space="preserve">chieving the resource mobilization objectives will </w:t>
      </w:r>
      <w:r w:rsidR="00113507">
        <w:rPr>
          <w:lang w:val="en-CA"/>
        </w:rPr>
        <w:t xml:space="preserve">therefore </w:t>
      </w:r>
      <w:r w:rsidRPr="00113507">
        <w:rPr>
          <w:lang w:val="en-CA"/>
        </w:rPr>
        <w:t xml:space="preserve">require a </w:t>
      </w:r>
      <w:r w:rsidR="00D0285A" w:rsidRPr="00113507">
        <w:rPr>
          <w:lang w:val="en-CA"/>
        </w:rPr>
        <w:t>concerted</w:t>
      </w:r>
      <w:r w:rsidRPr="00113507">
        <w:rPr>
          <w:lang w:val="en-CA"/>
        </w:rPr>
        <w:t xml:space="preserve"> acceleration of efforts in the period to 2030.</w:t>
      </w:r>
    </w:p>
    <w:p w14:paraId="5B510A11" w14:textId="3709E629" w:rsidR="00782454" w:rsidRPr="00126598" w:rsidRDefault="001A624A" w:rsidP="00782454">
      <w:pPr>
        <w:pStyle w:val="CBDH2"/>
        <w:rPr>
          <w:lang w:val="en-CA" w:eastAsia="zh-CN"/>
        </w:rPr>
      </w:pPr>
      <w:r w:rsidRPr="00126598">
        <w:rPr>
          <w:lang w:val="en-CA" w:eastAsia="zh-CN"/>
        </w:rPr>
        <w:t>B.</w:t>
      </w:r>
      <w:r w:rsidRPr="00126598">
        <w:rPr>
          <w:lang w:val="en-CA" w:eastAsia="zh-CN"/>
        </w:rPr>
        <w:tab/>
      </w:r>
      <w:r w:rsidR="00782454" w:rsidRPr="00126598">
        <w:rPr>
          <w:lang w:val="en-CA" w:eastAsia="zh-CN"/>
        </w:rPr>
        <w:t xml:space="preserve">Public and multilateral finance: expanding but </w:t>
      </w:r>
      <w:r w:rsidR="00645455">
        <w:rPr>
          <w:lang w:val="en-CA" w:eastAsia="zh-CN"/>
        </w:rPr>
        <w:t>remaining proportionately</w:t>
      </w:r>
      <w:r w:rsidR="00645455" w:rsidRPr="00126598">
        <w:rPr>
          <w:lang w:val="en-CA" w:eastAsia="zh-CN"/>
        </w:rPr>
        <w:t xml:space="preserve"> </w:t>
      </w:r>
      <w:r w:rsidR="00782454" w:rsidRPr="00126598">
        <w:rPr>
          <w:lang w:val="en-CA" w:eastAsia="zh-CN"/>
        </w:rPr>
        <w:t>limited</w:t>
      </w:r>
    </w:p>
    <w:p w14:paraId="059CE70B" w14:textId="5DCAD577" w:rsidR="00782454" w:rsidRPr="00126598" w:rsidRDefault="00782454" w:rsidP="00F54B3A">
      <w:pPr>
        <w:pStyle w:val="CBDNormalNumber"/>
        <w:rPr>
          <w:lang w:val="en-CA"/>
        </w:rPr>
      </w:pPr>
      <w:r w:rsidRPr="00126598">
        <w:rPr>
          <w:lang w:val="en-CA"/>
        </w:rPr>
        <w:t xml:space="preserve">Public international finance, </w:t>
      </w:r>
      <w:proofErr w:type="gramStart"/>
      <w:r w:rsidR="00BB6579" w:rsidRPr="00126598">
        <w:rPr>
          <w:lang w:val="en-CA"/>
        </w:rPr>
        <w:t xml:space="preserve">in </w:t>
      </w:r>
      <w:r w:rsidRPr="00126598">
        <w:rPr>
          <w:lang w:val="en-CA"/>
        </w:rPr>
        <w:t>particular through</w:t>
      </w:r>
      <w:proofErr w:type="gramEnd"/>
      <w:r w:rsidRPr="00126598">
        <w:rPr>
          <w:lang w:val="en-CA"/>
        </w:rPr>
        <w:t xml:space="preserve"> bilateral</w:t>
      </w:r>
      <w:r w:rsidRPr="00782454">
        <w:rPr>
          <w:lang w:val="en-CA"/>
        </w:rPr>
        <w:t xml:space="preserve"> assistance and multilateral development banks</w:t>
      </w:r>
      <w:r w:rsidRPr="00126598">
        <w:rPr>
          <w:lang w:val="en-CA"/>
        </w:rPr>
        <w:t>,</w:t>
      </w:r>
      <w:r w:rsidRPr="00782454">
        <w:rPr>
          <w:lang w:val="en-CA"/>
        </w:rPr>
        <w:t xml:space="preserve"> remains the backbone of international biodiversity funding. </w:t>
      </w:r>
      <w:r w:rsidR="00BB6579">
        <w:rPr>
          <w:lang w:val="en-CA"/>
        </w:rPr>
        <w:t>M</w:t>
      </w:r>
      <w:r w:rsidR="00BB6579" w:rsidRPr="00782454">
        <w:rPr>
          <w:lang w:val="en-CA"/>
        </w:rPr>
        <w:t xml:space="preserve">ultilateral </w:t>
      </w:r>
      <w:r w:rsidR="00537DED">
        <w:rPr>
          <w:lang w:val="en-CA"/>
        </w:rPr>
        <w:t xml:space="preserve">institutions, including </w:t>
      </w:r>
      <w:r w:rsidR="00A024CB">
        <w:rPr>
          <w:lang w:val="en-CA"/>
        </w:rPr>
        <w:t xml:space="preserve">multilateral </w:t>
      </w:r>
      <w:r w:rsidR="00BB6579" w:rsidRPr="00782454">
        <w:rPr>
          <w:lang w:val="en-CA"/>
        </w:rPr>
        <w:t xml:space="preserve">development </w:t>
      </w:r>
      <w:r w:rsidR="00BB6579" w:rsidRPr="00126598">
        <w:rPr>
          <w:lang w:val="en-CA"/>
        </w:rPr>
        <w:t>banks</w:t>
      </w:r>
      <w:r w:rsidR="00A024CB">
        <w:rPr>
          <w:lang w:val="en-CA"/>
        </w:rPr>
        <w:t>,</w:t>
      </w:r>
      <w:r w:rsidR="00BB6579" w:rsidRPr="00126598" w:rsidDel="00BB6579">
        <w:rPr>
          <w:lang w:val="en-CA"/>
        </w:rPr>
        <w:t xml:space="preserve"> </w:t>
      </w:r>
      <w:r w:rsidRPr="00126598">
        <w:rPr>
          <w:lang w:val="en-CA"/>
        </w:rPr>
        <w:t xml:space="preserve">have played an increasingly prominent role, becoming the </w:t>
      </w:r>
      <w:r w:rsidR="001B4E60">
        <w:rPr>
          <w:lang w:val="en-CA"/>
        </w:rPr>
        <w:t>primary</w:t>
      </w:r>
      <w:r w:rsidR="001B4E60" w:rsidRPr="00126598">
        <w:rPr>
          <w:lang w:val="en-CA"/>
        </w:rPr>
        <w:t xml:space="preserve"> </w:t>
      </w:r>
      <w:r w:rsidRPr="00126598">
        <w:rPr>
          <w:lang w:val="en-CA"/>
        </w:rPr>
        <w:t xml:space="preserve">providers of biodiversity-related development finance </w:t>
      </w:r>
      <w:r w:rsidR="009E1846">
        <w:rPr>
          <w:lang w:val="en-CA"/>
        </w:rPr>
        <w:t>in</w:t>
      </w:r>
      <w:r w:rsidR="009E1846" w:rsidRPr="00126598">
        <w:rPr>
          <w:lang w:val="en-CA"/>
        </w:rPr>
        <w:t xml:space="preserve"> </w:t>
      </w:r>
      <w:r w:rsidRPr="00126598">
        <w:rPr>
          <w:lang w:val="en-CA"/>
        </w:rPr>
        <w:t>2023</w:t>
      </w:r>
      <w:r w:rsidR="00F54B3A">
        <w:rPr>
          <w:lang w:val="en-CA"/>
        </w:rPr>
        <w:t xml:space="preserve">, </w:t>
      </w:r>
      <w:r w:rsidR="00F54B3A" w:rsidRPr="00F54B3A">
        <w:rPr>
          <w:lang w:val="en-CA"/>
        </w:rPr>
        <w:t xml:space="preserve">contributing </w:t>
      </w:r>
      <w:r w:rsidR="00F54B3A">
        <w:rPr>
          <w:lang w:val="en-CA"/>
        </w:rPr>
        <w:t>$</w:t>
      </w:r>
      <w:r w:rsidR="00F54B3A" w:rsidRPr="00F54B3A">
        <w:rPr>
          <w:lang w:val="en-CA"/>
        </w:rPr>
        <w:t>13.9 billion</w:t>
      </w:r>
      <w:r w:rsidR="00680010">
        <w:rPr>
          <w:lang w:val="en-CA"/>
        </w:rPr>
        <w:t>.</w:t>
      </w:r>
      <w:r w:rsidR="00F54B3A">
        <w:rPr>
          <w:rStyle w:val="FootnoteReference"/>
        </w:rPr>
        <w:footnoteReference w:id="5"/>
      </w:r>
      <w:r w:rsidRPr="00126598">
        <w:rPr>
          <w:lang w:val="en-CA"/>
        </w:rPr>
        <w:t xml:space="preserve"> Their portfolios have expanded, with biodiversity-related and biodiversity-specific investments increasing substantially since 2015. </w:t>
      </w:r>
      <w:r w:rsidR="003E0501" w:rsidRPr="00126598">
        <w:t xml:space="preserve">Between 2015 and 2023, their biodiversity-specific official development finance increased </w:t>
      </w:r>
      <w:r w:rsidR="00090201" w:rsidRPr="00126598">
        <w:t>significantly</w:t>
      </w:r>
      <w:r w:rsidR="00E72D6D" w:rsidRPr="00126598">
        <w:t>,</w:t>
      </w:r>
      <w:r w:rsidR="003E0501" w:rsidRPr="00126598">
        <w:t xml:space="preserve"> </w:t>
      </w:r>
      <w:r w:rsidR="00E72D6D" w:rsidRPr="00126598">
        <w:t>with f</w:t>
      </w:r>
      <w:r w:rsidR="003E0501" w:rsidRPr="00126598">
        <w:t>unding for activities with biodiversity as a principal objective r</w:t>
      </w:r>
      <w:r w:rsidR="00E72D6D" w:rsidRPr="00126598">
        <w:t>ising</w:t>
      </w:r>
      <w:r w:rsidR="003E0501" w:rsidRPr="00126598">
        <w:t xml:space="preserve"> from $0.1</w:t>
      </w:r>
      <w:r w:rsidR="00DC7F62">
        <w:t> </w:t>
      </w:r>
      <w:r w:rsidR="003E0501" w:rsidRPr="00126598">
        <w:t>billion in 2015 to $2.8 billion in 2023</w:t>
      </w:r>
      <w:r w:rsidR="003E3E28" w:rsidRPr="00126598">
        <w:t>.</w:t>
      </w:r>
      <w:r w:rsidR="00726853" w:rsidRPr="00126598">
        <w:rPr>
          <w:rStyle w:val="FootnoteReference"/>
        </w:rPr>
        <w:footnoteReference w:id="6"/>
      </w:r>
      <w:r w:rsidR="003E0501" w:rsidRPr="00126598">
        <w:t xml:space="preserve"> </w:t>
      </w:r>
      <w:r w:rsidRPr="00126598">
        <w:rPr>
          <w:lang w:val="en-CA"/>
        </w:rPr>
        <w:t>Th</w:t>
      </w:r>
      <w:r w:rsidR="00A17215">
        <w:rPr>
          <w:lang w:val="en-CA"/>
        </w:rPr>
        <w:t>e increase</w:t>
      </w:r>
      <w:r w:rsidRPr="00126598">
        <w:rPr>
          <w:lang w:val="en-CA"/>
        </w:rPr>
        <w:t xml:space="preserve"> reflects a growing focus </w:t>
      </w:r>
      <w:r w:rsidR="0066271E">
        <w:rPr>
          <w:lang w:val="en-CA"/>
        </w:rPr>
        <w:t>among</w:t>
      </w:r>
      <w:r w:rsidR="0066271E" w:rsidRPr="00126598">
        <w:rPr>
          <w:lang w:val="en-CA"/>
        </w:rPr>
        <w:t xml:space="preserve"> development finance institutions </w:t>
      </w:r>
      <w:r w:rsidRPr="00126598">
        <w:rPr>
          <w:lang w:val="en-CA"/>
        </w:rPr>
        <w:t>on nature, as well as improved methodologies for tracking investments.</w:t>
      </w:r>
    </w:p>
    <w:p w14:paraId="6F5853C1" w14:textId="2F17EB41" w:rsidR="00782454" w:rsidRPr="00782454" w:rsidRDefault="003E0501" w:rsidP="00782454">
      <w:pPr>
        <w:pStyle w:val="CBDNormalNumber"/>
        <w:rPr>
          <w:lang w:val="en-CA"/>
        </w:rPr>
      </w:pPr>
      <w:r w:rsidRPr="00126598">
        <w:t>Despite th</w:t>
      </w:r>
      <w:r w:rsidR="000458F9">
        <w:t>e</w:t>
      </w:r>
      <w:r w:rsidRPr="00126598">
        <w:t xml:space="preserve"> rapid growth, biodiversity </w:t>
      </w:r>
      <w:r w:rsidR="000458F9">
        <w:t>continues</w:t>
      </w:r>
      <w:r w:rsidR="000458F9" w:rsidRPr="00126598">
        <w:t xml:space="preserve"> </w:t>
      </w:r>
      <w:r w:rsidR="000458F9">
        <w:t xml:space="preserve">to </w:t>
      </w:r>
      <w:r w:rsidRPr="00126598">
        <w:t xml:space="preserve">represent a relatively small share of multilateral portfolios, increasing from </w:t>
      </w:r>
      <w:r w:rsidR="002363D6">
        <w:t xml:space="preserve">between </w:t>
      </w:r>
      <w:r w:rsidRPr="00126598">
        <w:t>2</w:t>
      </w:r>
      <w:r w:rsidR="00B70469">
        <w:t>%</w:t>
      </w:r>
      <w:r w:rsidR="002363D6">
        <w:t xml:space="preserve"> and </w:t>
      </w:r>
      <w:r w:rsidRPr="00126598">
        <w:t>3%</w:t>
      </w:r>
      <w:r w:rsidR="00D01D5F">
        <w:t xml:space="preserve"> in 2015</w:t>
      </w:r>
      <w:r w:rsidRPr="00126598">
        <w:t xml:space="preserve"> to 7% </w:t>
      </w:r>
      <w:r w:rsidR="00D01D5F">
        <w:t>in 2023</w:t>
      </w:r>
      <w:r w:rsidR="003E3E28" w:rsidRPr="00126598">
        <w:t>.</w:t>
      </w:r>
      <w:r w:rsidR="00DA2C9A" w:rsidRPr="00126598">
        <w:rPr>
          <w:rStyle w:val="FootnoteReference"/>
        </w:rPr>
        <w:footnoteReference w:id="7"/>
      </w:r>
      <w:r w:rsidRPr="00126598">
        <w:t xml:space="preserve"> </w:t>
      </w:r>
      <w:r w:rsidR="00782454" w:rsidRPr="00126598">
        <w:rPr>
          <w:lang w:val="en-CA"/>
        </w:rPr>
        <w:t xml:space="preserve">Recent initiatives, including the adoption of common principles for tracking nature finance and the development of a shared taxonomy, </w:t>
      </w:r>
      <w:r w:rsidR="0065192D">
        <w:rPr>
          <w:lang w:val="en-CA"/>
        </w:rPr>
        <w:t>are</w:t>
      </w:r>
      <w:r w:rsidR="0065192D" w:rsidRPr="00126598">
        <w:rPr>
          <w:lang w:val="en-CA"/>
        </w:rPr>
        <w:t xml:space="preserve"> </w:t>
      </w:r>
      <w:r w:rsidR="00782454" w:rsidRPr="00126598">
        <w:rPr>
          <w:lang w:val="en-CA"/>
        </w:rPr>
        <w:t>important steps toward</w:t>
      </w:r>
      <w:r w:rsidR="00BB6579" w:rsidRPr="00126598">
        <w:rPr>
          <w:lang w:val="en-CA"/>
        </w:rPr>
        <w:t>s</w:t>
      </w:r>
      <w:r w:rsidR="00782454" w:rsidRPr="00126598">
        <w:rPr>
          <w:lang w:val="en-CA"/>
        </w:rPr>
        <w:t xml:space="preserve"> improving </w:t>
      </w:r>
      <w:r w:rsidR="0065192D">
        <w:rPr>
          <w:lang w:val="en-CA"/>
        </w:rPr>
        <w:t xml:space="preserve">the </w:t>
      </w:r>
      <w:r w:rsidR="00782454" w:rsidRPr="00126598">
        <w:rPr>
          <w:lang w:val="en-CA"/>
        </w:rPr>
        <w:t xml:space="preserve">consistency, transparency and scale of investment </w:t>
      </w:r>
      <w:r w:rsidR="00D90BE4">
        <w:rPr>
          <w:lang w:val="en-CA"/>
        </w:rPr>
        <w:t xml:space="preserve">and </w:t>
      </w:r>
      <w:r w:rsidR="00782454" w:rsidRPr="00126598">
        <w:rPr>
          <w:lang w:val="en-CA"/>
        </w:rPr>
        <w:t xml:space="preserve">create opportunities for enhanced collaboration between </w:t>
      </w:r>
      <w:r w:rsidR="00BB6579" w:rsidRPr="00126598">
        <w:rPr>
          <w:lang w:val="en-CA"/>
        </w:rPr>
        <w:t>multilateral development banks</w:t>
      </w:r>
      <w:r w:rsidR="00BB6579" w:rsidRPr="00126598" w:rsidDel="00BB6579">
        <w:rPr>
          <w:lang w:val="en-CA"/>
        </w:rPr>
        <w:t xml:space="preserve"> </w:t>
      </w:r>
      <w:r w:rsidR="00782454" w:rsidRPr="00126598">
        <w:rPr>
          <w:lang w:val="en-CA"/>
        </w:rPr>
        <w:t>and Parties to</w:t>
      </w:r>
      <w:r w:rsidR="00782454" w:rsidRPr="00782454">
        <w:rPr>
          <w:lang w:val="en-CA"/>
        </w:rPr>
        <w:t xml:space="preserve"> further align financial flows with biodiversity objectives.</w:t>
      </w:r>
    </w:p>
    <w:p w14:paraId="633AC4C7" w14:textId="43B4E031" w:rsidR="001C7388" w:rsidRPr="008B46FF" w:rsidRDefault="00782454" w:rsidP="008B46FF">
      <w:pPr>
        <w:pStyle w:val="CBDNormalNumber"/>
        <w:rPr>
          <w:lang w:val="en-CA"/>
        </w:rPr>
      </w:pPr>
      <w:r w:rsidRPr="008B46FF">
        <w:rPr>
          <w:lang w:val="en-CA"/>
        </w:rPr>
        <w:t>The Global Environment Facility (GEF) remains a central mechanism for channel</w:t>
      </w:r>
      <w:r w:rsidR="00C22E4A" w:rsidRPr="008B46FF">
        <w:rPr>
          <w:lang w:val="en-CA"/>
        </w:rPr>
        <w:t>l</w:t>
      </w:r>
      <w:r w:rsidRPr="008B46FF">
        <w:rPr>
          <w:lang w:val="en-CA"/>
        </w:rPr>
        <w:t xml:space="preserve">ing international biodiversity finance. </w:t>
      </w:r>
      <w:r w:rsidR="002E7CC6">
        <w:t xml:space="preserve">At the </w:t>
      </w:r>
      <w:r w:rsidR="00642C05">
        <w:t xml:space="preserve">seventy-first GEF Council </w:t>
      </w:r>
      <w:r w:rsidR="001F1E87">
        <w:t>meeting</w:t>
      </w:r>
      <w:r w:rsidR="00642C05">
        <w:t>, held</w:t>
      </w:r>
      <w:r w:rsidR="001F1E87">
        <w:t xml:space="preserve"> in Samarkand, </w:t>
      </w:r>
      <w:r w:rsidR="00EF7202" w:rsidRPr="00EF7202">
        <w:t>Uzbekistan</w:t>
      </w:r>
      <w:r w:rsidR="00642C05">
        <w:t>, from 31 May to 3 June 2026</w:t>
      </w:r>
      <w:r w:rsidR="00EF7202">
        <w:t xml:space="preserve">, </w:t>
      </w:r>
      <w:r w:rsidR="00642C05">
        <w:t xml:space="preserve">the Council </w:t>
      </w:r>
      <w:r w:rsidR="00B37BB1">
        <w:t xml:space="preserve">endorsed </w:t>
      </w:r>
      <w:r w:rsidR="00EF7202">
        <w:t>a</w:t>
      </w:r>
      <w:r w:rsidR="007177BC">
        <w:t xml:space="preserve"> programming level </w:t>
      </w:r>
      <w:r w:rsidR="00261408">
        <w:t xml:space="preserve">of $3.9 billion </w:t>
      </w:r>
      <w:r w:rsidR="007177BC">
        <w:lastRenderedPageBreak/>
        <w:t>for the ninth replenishment</w:t>
      </w:r>
      <w:r w:rsidR="00261408">
        <w:t xml:space="preserve"> of the Facility</w:t>
      </w:r>
      <w:r w:rsidR="007177BC">
        <w:t>, in</w:t>
      </w:r>
      <w:r w:rsidR="00EF7202">
        <w:t xml:space="preserve"> </w:t>
      </w:r>
      <w:r w:rsidR="006608F5">
        <w:t xml:space="preserve">support </w:t>
      </w:r>
      <w:r w:rsidR="007177BC">
        <w:t>of</w:t>
      </w:r>
      <w:r w:rsidR="006608F5">
        <w:t xml:space="preserve"> work</w:t>
      </w:r>
      <w:r w:rsidR="00CB0AE2">
        <w:t xml:space="preserve"> until 2030</w:t>
      </w:r>
      <w:r w:rsidR="00811DF9">
        <w:t xml:space="preserve">. </w:t>
      </w:r>
      <w:r w:rsidR="004F10A1">
        <w:t>Strategic</w:t>
      </w:r>
      <w:r w:rsidR="001C7388">
        <w:t xml:space="preserve"> priorities</w:t>
      </w:r>
      <w:r w:rsidR="004F10A1">
        <w:t xml:space="preserve"> of the replenishment</w:t>
      </w:r>
      <w:r w:rsidR="001C7388">
        <w:t xml:space="preserve"> include</w:t>
      </w:r>
      <w:r w:rsidR="00B03474">
        <w:t xml:space="preserve"> integrated</w:t>
      </w:r>
      <w:r w:rsidR="001C7388" w:rsidRPr="008B46FF">
        <w:rPr>
          <w:lang w:val="en-CA"/>
        </w:rPr>
        <w:t xml:space="preserve"> </w:t>
      </w:r>
      <w:r w:rsidR="008B46FF" w:rsidRPr="008B46FF">
        <w:rPr>
          <w:lang w:val="en-CA"/>
        </w:rPr>
        <w:t>p</w:t>
      </w:r>
      <w:r w:rsidR="001C7388" w:rsidRPr="008B46FF">
        <w:rPr>
          <w:lang w:val="en-CA"/>
        </w:rPr>
        <w:t>rogram</w:t>
      </w:r>
      <w:r w:rsidR="004F10A1">
        <w:rPr>
          <w:lang w:val="en-CA"/>
        </w:rPr>
        <w:t>me</w:t>
      </w:r>
      <w:r w:rsidR="001C7388" w:rsidRPr="008B46FF">
        <w:rPr>
          <w:lang w:val="en-CA"/>
        </w:rPr>
        <w:t>s targeting systemic transformations through holistic and nexus approaches; blended finance</w:t>
      </w:r>
      <w:r w:rsidR="00126CAF">
        <w:rPr>
          <w:lang w:val="en-CA"/>
        </w:rPr>
        <w:t>,</w:t>
      </w:r>
      <w:r w:rsidR="001C7388" w:rsidRPr="008B46FF">
        <w:rPr>
          <w:lang w:val="en-CA"/>
        </w:rPr>
        <w:t xml:space="preserve"> with a target of programming 25% of resources to mobilize private capital;</w:t>
      </w:r>
      <w:r w:rsidR="008B46FF" w:rsidRPr="008B46FF">
        <w:rPr>
          <w:lang w:val="en-CA"/>
        </w:rPr>
        <w:t xml:space="preserve"> </w:t>
      </w:r>
      <w:r w:rsidR="001C7388" w:rsidRPr="008B46FF">
        <w:rPr>
          <w:lang w:val="en-CA"/>
        </w:rPr>
        <w:t xml:space="preserve">support for vulnerable countries, with </w:t>
      </w:r>
      <w:r w:rsidR="00126CAF">
        <w:rPr>
          <w:lang w:val="en-CA"/>
        </w:rPr>
        <w:t>a</w:t>
      </w:r>
      <w:r w:rsidR="001C7388" w:rsidRPr="008B46FF">
        <w:rPr>
          <w:lang w:val="en-CA"/>
        </w:rPr>
        <w:t xml:space="preserve"> goal of directing 35% of resources to least developed countries and small island developing states, and 20% to </w:t>
      </w:r>
      <w:r w:rsidR="00C54932">
        <w:rPr>
          <w:lang w:val="en-CA"/>
        </w:rPr>
        <w:t>i</w:t>
      </w:r>
      <w:r w:rsidR="001C7388" w:rsidRPr="008B46FF">
        <w:rPr>
          <w:lang w:val="en-CA"/>
        </w:rPr>
        <w:t xml:space="preserve">ndigenous </w:t>
      </w:r>
      <w:r w:rsidR="00C54932">
        <w:rPr>
          <w:lang w:val="en-CA"/>
        </w:rPr>
        <w:t>p</w:t>
      </w:r>
      <w:r w:rsidR="001C7388" w:rsidRPr="008B46FF">
        <w:rPr>
          <w:lang w:val="en-CA"/>
        </w:rPr>
        <w:t>eoples and local communities; and</w:t>
      </w:r>
      <w:r w:rsidR="008B46FF">
        <w:rPr>
          <w:lang w:val="en-CA"/>
        </w:rPr>
        <w:t xml:space="preserve"> </w:t>
      </w:r>
      <w:r w:rsidR="001C7388" w:rsidRPr="008B46FF">
        <w:rPr>
          <w:lang w:val="en-CA"/>
        </w:rPr>
        <w:t>whole-of-government and whole-of-society approaches.</w:t>
      </w:r>
    </w:p>
    <w:p w14:paraId="625A19E1" w14:textId="278E9945" w:rsidR="00D0285A" w:rsidRDefault="001917DA" w:rsidP="00F90198">
      <w:pPr>
        <w:pStyle w:val="CBDNormalNumber"/>
        <w:rPr>
          <w:lang w:val="en-CA"/>
        </w:rPr>
      </w:pPr>
      <w:r>
        <w:t xml:space="preserve">By </w:t>
      </w:r>
      <w:r w:rsidR="00337729">
        <w:t>3</w:t>
      </w:r>
      <w:r w:rsidR="00CA0D37">
        <w:t>1</w:t>
      </w:r>
      <w:r w:rsidR="00337729">
        <w:t xml:space="preserve"> </w:t>
      </w:r>
      <w:r w:rsidR="00CA0D37">
        <w:t>December</w:t>
      </w:r>
      <w:r w:rsidR="00337729">
        <w:t xml:space="preserve"> 2025</w:t>
      </w:r>
      <w:r w:rsidR="002E3B88">
        <w:t>,</w:t>
      </w:r>
      <w:r w:rsidR="00337729">
        <w:t xml:space="preserve"> </w:t>
      </w:r>
      <w:r w:rsidR="00D929C0" w:rsidRPr="00126598">
        <w:rPr>
          <w:rFonts w:hint="cs"/>
        </w:rPr>
        <w:t>1</w:t>
      </w:r>
      <w:r w:rsidR="00D929C0" w:rsidRPr="00126598">
        <w:t>1</w:t>
      </w:r>
      <w:r w:rsidR="00D929C0" w:rsidRPr="00126598">
        <w:rPr>
          <w:rFonts w:hint="cs"/>
        </w:rPr>
        <w:t xml:space="preserve"> sovereign and </w:t>
      </w:r>
      <w:r w:rsidR="00D929C0" w:rsidRPr="00126598">
        <w:t xml:space="preserve">1 </w:t>
      </w:r>
      <w:r w:rsidR="00D929C0" w:rsidRPr="00126598">
        <w:rPr>
          <w:rFonts w:hint="cs"/>
        </w:rPr>
        <w:t xml:space="preserve">subnational </w:t>
      </w:r>
      <w:proofErr w:type="gramStart"/>
      <w:r w:rsidR="00D929C0" w:rsidRPr="00126598">
        <w:rPr>
          <w:rFonts w:hint="cs"/>
        </w:rPr>
        <w:t>contributors</w:t>
      </w:r>
      <w:proofErr w:type="gramEnd"/>
      <w:r w:rsidR="00D929C0" w:rsidRPr="00126598">
        <w:rPr>
          <w:rFonts w:hint="cs"/>
        </w:rPr>
        <w:t xml:space="preserve"> </w:t>
      </w:r>
      <w:r w:rsidR="00D929C0">
        <w:t xml:space="preserve">had pledged </w:t>
      </w:r>
      <w:r w:rsidR="00E87779" w:rsidRPr="00126598">
        <w:rPr>
          <w:rFonts w:hint="cs"/>
        </w:rPr>
        <w:t>$38</w:t>
      </w:r>
      <w:r w:rsidR="00CA0D37">
        <w:t>7</w:t>
      </w:r>
      <w:r w:rsidR="00E87779" w:rsidRPr="00126598">
        <w:t>.</w:t>
      </w:r>
      <w:r w:rsidR="002B0C2F">
        <w:t>2</w:t>
      </w:r>
      <w:r w:rsidR="00E87779" w:rsidRPr="00126598">
        <w:rPr>
          <w:rFonts w:hint="cs"/>
        </w:rPr>
        <w:t xml:space="preserve"> million </w:t>
      </w:r>
      <w:r w:rsidR="00E87779">
        <w:t xml:space="preserve">to </w:t>
      </w:r>
      <w:r w:rsidR="00E56640" w:rsidRPr="00126598">
        <w:rPr>
          <w:rFonts w:hint="cs"/>
        </w:rPr>
        <w:t xml:space="preserve">the </w:t>
      </w:r>
      <w:r w:rsidR="00E56640" w:rsidRPr="00126598">
        <w:rPr>
          <w:lang w:val="en-CA"/>
        </w:rPr>
        <w:t>Global Biodiversity Framework Fund</w:t>
      </w:r>
      <w:r w:rsidR="009E3402">
        <w:t>.</w:t>
      </w:r>
      <w:r w:rsidR="002F57AA">
        <w:rPr>
          <w:rStyle w:val="FootnoteReference"/>
        </w:rPr>
        <w:footnoteReference w:id="8"/>
      </w:r>
      <w:r w:rsidR="00D0285A" w:rsidRPr="00126598">
        <w:rPr>
          <w:lang w:val="en-CA"/>
        </w:rPr>
        <w:t xml:space="preserve"> </w:t>
      </w:r>
      <w:r w:rsidR="00782454" w:rsidRPr="00126598">
        <w:rPr>
          <w:lang w:val="en-CA"/>
        </w:rPr>
        <w:t>While initial pledges have enabled early programming, the current level of capitalization</w:t>
      </w:r>
      <w:r w:rsidR="00782454" w:rsidRPr="00782454">
        <w:rPr>
          <w:lang w:val="en-CA"/>
        </w:rPr>
        <w:t xml:space="preserve"> remains limited</w:t>
      </w:r>
      <w:r w:rsidR="00C26DA3">
        <w:rPr>
          <w:lang w:val="en-CA"/>
        </w:rPr>
        <w:t>,</w:t>
      </w:r>
      <w:r w:rsidR="00782454" w:rsidRPr="00782454">
        <w:rPr>
          <w:lang w:val="en-CA"/>
        </w:rPr>
        <w:t xml:space="preserve"> and additional contributions will be necessary to sustain operations and expand support. </w:t>
      </w:r>
      <w:r w:rsidR="00422107" w:rsidRPr="00503752">
        <w:rPr>
          <w:lang w:val="en-CA"/>
        </w:rPr>
        <w:t xml:space="preserve">A </w:t>
      </w:r>
      <w:r w:rsidR="00F90198" w:rsidRPr="00503752">
        <w:t>total of $362.</w:t>
      </w:r>
      <w:r w:rsidR="00281E0F" w:rsidRPr="002B3341">
        <w:t>1</w:t>
      </w:r>
      <w:r w:rsidR="00F90198" w:rsidRPr="00503752">
        <w:t xml:space="preserve"> million has been programmed</w:t>
      </w:r>
      <w:r w:rsidR="00422107" w:rsidRPr="00503752">
        <w:t xml:space="preserve"> to date</w:t>
      </w:r>
      <w:r w:rsidR="00F90198" w:rsidRPr="00503752">
        <w:t xml:space="preserve"> under the </w:t>
      </w:r>
      <w:r w:rsidR="008619CA" w:rsidRPr="00503752">
        <w:rPr>
          <w:lang w:val="en-CA"/>
        </w:rPr>
        <w:t>Fund</w:t>
      </w:r>
      <w:r w:rsidR="00F90198" w:rsidRPr="00503752">
        <w:t xml:space="preserve"> benefiting 87 countries.</w:t>
      </w:r>
    </w:p>
    <w:p w14:paraId="7D185EBE" w14:textId="7D97A2C5" w:rsidR="00FF0024" w:rsidRPr="00126598" w:rsidRDefault="00BB03AF" w:rsidP="00782454">
      <w:pPr>
        <w:pStyle w:val="CBDNormalNumber"/>
        <w:rPr>
          <w:lang w:val="en-CA"/>
        </w:rPr>
      </w:pPr>
      <w:r>
        <w:rPr>
          <w:lang w:val="en-CA"/>
        </w:rPr>
        <w:t xml:space="preserve">In addition, </w:t>
      </w:r>
      <w:r w:rsidR="00782454" w:rsidRPr="00126598">
        <w:rPr>
          <w:lang w:val="en-CA"/>
        </w:rPr>
        <w:t xml:space="preserve">GEF has developed a forward-looking resource mobilization strategy </w:t>
      </w:r>
      <w:r>
        <w:rPr>
          <w:lang w:val="en-CA"/>
        </w:rPr>
        <w:t>in which emphasis is placed on the</w:t>
      </w:r>
      <w:r w:rsidR="00782454" w:rsidRPr="00126598">
        <w:rPr>
          <w:lang w:val="en-CA"/>
        </w:rPr>
        <w:t xml:space="preserve"> diversification of funding sources and engagement with a broader range of partners, including </w:t>
      </w:r>
      <w:r>
        <w:rPr>
          <w:lang w:val="en-CA"/>
        </w:rPr>
        <w:t xml:space="preserve">members of the </w:t>
      </w:r>
      <w:r w:rsidR="00782454" w:rsidRPr="00126598">
        <w:rPr>
          <w:lang w:val="en-CA"/>
        </w:rPr>
        <w:t>private sector and philanthropic organizations.</w:t>
      </w:r>
    </w:p>
    <w:p w14:paraId="4A554B4B" w14:textId="23D2E6B7" w:rsidR="00782454" w:rsidRPr="00126598" w:rsidRDefault="001A624A" w:rsidP="00782454">
      <w:pPr>
        <w:pStyle w:val="CBDH2"/>
      </w:pPr>
      <w:r w:rsidRPr="00126598">
        <w:t>C.</w:t>
      </w:r>
      <w:r w:rsidRPr="00126598">
        <w:tab/>
      </w:r>
      <w:r w:rsidR="00782454" w:rsidRPr="00126598">
        <w:t xml:space="preserve">Private </w:t>
      </w:r>
      <w:r w:rsidR="005E536D" w:rsidRPr="00126598">
        <w:t xml:space="preserve">international </w:t>
      </w:r>
      <w:r w:rsidR="00782454" w:rsidRPr="00126598">
        <w:t>finance and innovative financial instruments</w:t>
      </w:r>
    </w:p>
    <w:p w14:paraId="650646C8" w14:textId="3AE71B16" w:rsidR="00D0285A" w:rsidRPr="00126598" w:rsidRDefault="00782454" w:rsidP="002B3341">
      <w:pPr>
        <w:pStyle w:val="CBDNormalNumber"/>
      </w:pPr>
      <w:r w:rsidRPr="00126598">
        <w:t xml:space="preserve">Private finance for biodiversity has increased in recent years but remains modest relative to overall private capital flows and significantly lower than private finance mobilized for climate-related objectives. </w:t>
      </w:r>
    </w:p>
    <w:p w14:paraId="30CE920F" w14:textId="09329926" w:rsidR="00D0285A" w:rsidRPr="00126598" w:rsidRDefault="00C25282" w:rsidP="00D0285A">
      <w:pPr>
        <w:pStyle w:val="CBDNormalNumber"/>
        <w:numPr>
          <w:ilvl w:val="0"/>
          <w:numId w:val="37"/>
        </w:numPr>
      </w:pPr>
      <w:r w:rsidRPr="00126598">
        <w:t>According to OECD, i</w:t>
      </w:r>
      <w:r w:rsidR="00D0285A" w:rsidRPr="00126598">
        <w:t>n 2023,</w:t>
      </w:r>
      <w:r w:rsidR="00F32209" w:rsidRPr="00126598">
        <w:t xml:space="preserve"> an estimated $1.7</w:t>
      </w:r>
      <w:r w:rsidR="0077025D" w:rsidRPr="00126598">
        <w:t xml:space="preserve"> billion </w:t>
      </w:r>
      <w:r w:rsidR="00FB4DB5" w:rsidRPr="00126598">
        <w:t xml:space="preserve">of private finance </w:t>
      </w:r>
      <w:r w:rsidR="00D44C6C" w:rsidRPr="00126598">
        <w:t xml:space="preserve">was mobilized </w:t>
      </w:r>
      <w:r w:rsidR="00FB4DB5" w:rsidRPr="00126598">
        <w:t xml:space="preserve">for biodiversity </w:t>
      </w:r>
      <w:r w:rsidR="00914976" w:rsidRPr="00126598">
        <w:t>through development finance. Of that</w:t>
      </w:r>
      <w:r w:rsidR="00662E6C">
        <w:t xml:space="preserve"> total</w:t>
      </w:r>
      <w:r w:rsidR="00914976" w:rsidRPr="00126598">
        <w:t>,</w:t>
      </w:r>
      <w:r w:rsidR="00D0285A" w:rsidRPr="00126598">
        <w:t xml:space="preserve"> $790 million (46%) </w:t>
      </w:r>
      <w:r w:rsidR="00743FD0">
        <w:t xml:space="preserve">was </w:t>
      </w:r>
      <w:r w:rsidR="00D0285A" w:rsidRPr="00126598">
        <w:t>targeted</w:t>
      </w:r>
      <w:r w:rsidR="00743FD0">
        <w:t xml:space="preserve"> at</w:t>
      </w:r>
      <w:r w:rsidR="00D0285A" w:rsidRPr="00126598">
        <w:t xml:space="preserve"> biodiversity as a </w:t>
      </w:r>
      <w:r w:rsidR="00C22E4A" w:rsidRPr="00126598">
        <w:t>“</w:t>
      </w:r>
      <w:r w:rsidR="00D0285A" w:rsidRPr="00126598">
        <w:t>principal-like</w:t>
      </w:r>
      <w:r w:rsidR="00C22E4A" w:rsidRPr="00126598">
        <w:t>”</w:t>
      </w:r>
      <w:r w:rsidR="00D0285A" w:rsidRPr="00126598">
        <w:t xml:space="preserve"> objective, while $925 million (54%) </w:t>
      </w:r>
      <w:r w:rsidR="00743FD0">
        <w:t xml:space="preserve">was </w:t>
      </w:r>
      <w:r w:rsidR="00D0285A" w:rsidRPr="00126598">
        <w:t xml:space="preserve">targeted </w:t>
      </w:r>
      <w:r w:rsidR="00743FD0">
        <w:t xml:space="preserve">at </w:t>
      </w:r>
      <w:r w:rsidR="00D0285A" w:rsidRPr="00126598">
        <w:t xml:space="preserve">biodiversity as a </w:t>
      </w:r>
      <w:r w:rsidR="00C22E4A" w:rsidRPr="00126598">
        <w:t>“</w:t>
      </w:r>
      <w:r w:rsidR="00D0285A" w:rsidRPr="00126598">
        <w:t>significant-like</w:t>
      </w:r>
      <w:r w:rsidR="00C22E4A" w:rsidRPr="00126598">
        <w:t>”</w:t>
      </w:r>
      <w:r w:rsidR="00D0285A" w:rsidRPr="00126598">
        <w:t xml:space="preserve"> objective.</w:t>
      </w:r>
      <w:r w:rsidR="00156193" w:rsidRPr="00156193">
        <w:rPr>
          <w:rStyle w:val="FootnoteReference"/>
          <w:rFonts w:asciiTheme="majorBidi" w:hAnsiTheme="majorBidi" w:cstheme="majorBidi"/>
        </w:rPr>
        <w:t xml:space="preserve"> </w:t>
      </w:r>
      <w:r w:rsidR="00156193" w:rsidRPr="00126598">
        <w:rPr>
          <w:rStyle w:val="FootnoteReference"/>
          <w:rFonts w:asciiTheme="majorBidi" w:hAnsiTheme="majorBidi" w:cstheme="majorBidi"/>
        </w:rPr>
        <w:footnoteReference w:id="9"/>
      </w:r>
      <w:r w:rsidR="00D0285A" w:rsidRPr="00126598">
        <w:t xml:space="preserve"> Applying a 40% coefficient to th</w:t>
      </w:r>
      <w:r w:rsidR="00743FD0">
        <w:t>o</w:t>
      </w:r>
      <w:r w:rsidR="00D0285A" w:rsidRPr="00126598">
        <w:t xml:space="preserve">se </w:t>
      </w:r>
      <w:r w:rsidR="003512B5" w:rsidRPr="00126598">
        <w:t>“</w:t>
      </w:r>
      <w:r w:rsidR="00D0285A" w:rsidRPr="00126598">
        <w:t>significant-like</w:t>
      </w:r>
      <w:r w:rsidR="003512B5" w:rsidRPr="00126598">
        <w:t>”</w:t>
      </w:r>
      <w:r w:rsidR="00D0285A" w:rsidRPr="00126598">
        <w:t xml:space="preserve"> contributions</w:t>
      </w:r>
      <w:r w:rsidR="00C22833" w:rsidRPr="00126598">
        <w:t xml:space="preserve"> to </w:t>
      </w:r>
      <w:r w:rsidR="00743FD0" w:rsidRPr="00126598">
        <w:t xml:space="preserve">estimate </w:t>
      </w:r>
      <w:r w:rsidR="00C22833" w:rsidRPr="00126598">
        <w:t xml:space="preserve">more conservatively and accurately </w:t>
      </w:r>
      <w:r w:rsidR="00B17693" w:rsidRPr="00126598">
        <w:t xml:space="preserve">the amount of finance that more directly </w:t>
      </w:r>
      <w:r w:rsidR="005D3F69" w:rsidRPr="00126598">
        <w:t>contributed to biodiversity outcomes</w:t>
      </w:r>
      <w:r w:rsidR="00D0285A" w:rsidRPr="00126598">
        <w:t>, the biodiversity-specific volume of mobili</w:t>
      </w:r>
      <w:r w:rsidR="003512B5" w:rsidRPr="00126598">
        <w:t>z</w:t>
      </w:r>
      <w:r w:rsidR="00D0285A" w:rsidRPr="00126598">
        <w:t xml:space="preserve">ed private finance amounted to $1.2 billion. </w:t>
      </w:r>
      <w:r w:rsidR="00EC30D4">
        <w:t>In 2023</w:t>
      </w:r>
      <w:r w:rsidR="00D0285A" w:rsidRPr="00126598">
        <w:t>, 75% of total private finance mobili</w:t>
      </w:r>
      <w:r w:rsidR="00C22E4A" w:rsidRPr="00126598">
        <w:t>z</w:t>
      </w:r>
      <w:r w:rsidR="00D0285A" w:rsidRPr="00126598">
        <w:t>ed for biodiversity originated from activities</w:t>
      </w:r>
      <w:r w:rsidR="001F4A43">
        <w:t xml:space="preserve"> of </w:t>
      </w:r>
      <w:r w:rsidR="001F4A43" w:rsidRPr="00126598">
        <w:t>member</w:t>
      </w:r>
      <w:r w:rsidR="001F4A43">
        <w:t>s of the Development Assistance Committee</w:t>
      </w:r>
      <w:r w:rsidR="00D0285A" w:rsidRPr="00126598">
        <w:t>, while the remaining 25% was mobili</w:t>
      </w:r>
      <w:r w:rsidR="008473F6" w:rsidRPr="00126598">
        <w:t>z</w:t>
      </w:r>
      <w:r w:rsidR="00D0285A" w:rsidRPr="00126598">
        <w:t>ed by multilateral institutions</w:t>
      </w:r>
      <w:r w:rsidR="005D3C10">
        <w:t>, which</w:t>
      </w:r>
      <w:r w:rsidR="00D0285A" w:rsidRPr="00126598">
        <w:t xml:space="preserve"> is striking</w:t>
      </w:r>
      <w:r w:rsidR="005D3C10">
        <w:t>,</w:t>
      </w:r>
      <w:r w:rsidR="00D0285A" w:rsidRPr="00126598">
        <w:t xml:space="preserve"> given multilateral institutions’ fund size and leverage ratios, </w:t>
      </w:r>
      <w:r w:rsidR="00BC7B66">
        <w:t>and suggests that</w:t>
      </w:r>
      <w:r w:rsidR="00BC7B66" w:rsidRPr="00126598">
        <w:t xml:space="preserve"> </w:t>
      </w:r>
      <w:r w:rsidR="00BC7B66">
        <w:t>such</w:t>
      </w:r>
      <w:r w:rsidR="00BC7B66" w:rsidRPr="00126598">
        <w:t xml:space="preserve"> flows </w:t>
      </w:r>
      <w:r w:rsidR="00BC7B66">
        <w:t xml:space="preserve">could be </w:t>
      </w:r>
      <w:r w:rsidR="00D0285A" w:rsidRPr="00126598">
        <w:t>underreport</w:t>
      </w:r>
      <w:r w:rsidR="00720570">
        <w:t>ed</w:t>
      </w:r>
      <w:r w:rsidR="00D0285A" w:rsidRPr="00126598">
        <w:t xml:space="preserve"> or underestimat</w:t>
      </w:r>
      <w:r w:rsidR="00720570">
        <w:t>ed</w:t>
      </w:r>
      <w:r w:rsidR="00D0285A" w:rsidRPr="00126598">
        <w:t xml:space="preserve"> in the </w:t>
      </w:r>
      <w:r w:rsidR="00363207" w:rsidRPr="00126598">
        <w:t xml:space="preserve">OECD </w:t>
      </w:r>
      <w:r w:rsidR="00D0285A" w:rsidRPr="00126598">
        <w:t>C</w:t>
      </w:r>
      <w:r w:rsidR="00363207" w:rsidRPr="00126598">
        <w:t xml:space="preserve">reditor </w:t>
      </w:r>
      <w:r w:rsidR="00D0285A" w:rsidRPr="00126598">
        <w:t>R</w:t>
      </w:r>
      <w:r w:rsidR="00363207" w:rsidRPr="00126598">
        <w:t xml:space="preserve">eporting </w:t>
      </w:r>
      <w:r w:rsidR="00D0285A" w:rsidRPr="00126598">
        <w:t>S</w:t>
      </w:r>
      <w:r w:rsidR="00363207" w:rsidRPr="00126598">
        <w:t>ystem</w:t>
      </w:r>
      <w:r w:rsidR="00D0285A" w:rsidRPr="00126598">
        <w:t>.</w:t>
      </w:r>
    </w:p>
    <w:p w14:paraId="453662BF" w14:textId="403B922F" w:rsidR="00782454" w:rsidRPr="00963AB4" w:rsidRDefault="00AC3B6B" w:rsidP="00782454">
      <w:pPr>
        <w:pStyle w:val="CBDNormalNumber"/>
      </w:pPr>
      <w:r>
        <w:t>P</w:t>
      </w:r>
      <w:r w:rsidRPr="00126598">
        <w:t xml:space="preserve">rivate sector engagement </w:t>
      </w:r>
      <w:r w:rsidR="00782454" w:rsidRPr="00126598">
        <w:t>continue</w:t>
      </w:r>
      <w:r>
        <w:t>s</w:t>
      </w:r>
      <w:r w:rsidR="00782454" w:rsidRPr="00126598">
        <w:t xml:space="preserve"> to </w:t>
      </w:r>
      <w:r>
        <w:t xml:space="preserve">be </w:t>
      </w:r>
      <w:r w:rsidR="00782454" w:rsidRPr="00126598">
        <w:t>limit</w:t>
      </w:r>
      <w:r>
        <w:t>ed by</w:t>
      </w:r>
      <w:r w:rsidRPr="00AC3B6B">
        <w:t xml:space="preserve"> </w:t>
      </w:r>
      <w:r>
        <w:t>s</w:t>
      </w:r>
      <w:r w:rsidRPr="00126598">
        <w:t>tructural barriers</w:t>
      </w:r>
      <w:r w:rsidR="00782454" w:rsidRPr="00126598">
        <w:t>, including</w:t>
      </w:r>
      <w:r w:rsidR="00782454">
        <w:t xml:space="preserve"> insufficiently developed revenue streams for biodiversity projects, perceived high risks, limited </w:t>
      </w:r>
      <w:r w:rsidR="00782454" w:rsidRPr="00963AB4">
        <w:t>project pipelines and weak enabling policy frameworks. As a result, private finance accounts for only a small share of total biodiversity funding, despite its recognized importance in closing the global biodiversity finance gap.</w:t>
      </w:r>
    </w:p>
    <w:p w14:paraId="1B33C946" w14:textId="4426A2E4" w:rsidR="00333EEA" w:rsidRPr="00126598" w:rsidRDefault="00782454" w:rsidP="00782454">
      <w:pPr>
        <w:pStyle w:val="CBDNormalNumber"/>
      </w:pPr>
      <w:r w:rsidRPr="00126598">
        <w:t>In response to th</w:t>
      </w:r>
      <w:r w:rsidR="009D6F5D">
        <w:t>o</w:t>
      </w:r>
      <w:r w:rsidRPr="00126598">
        <w:t xml:space="preserve">se challenges, there has been growing interest in innovative financial instruments designed to mobilize private capital. </w:t>
      </w:r>
      <w:r w:rsidR="00986725">
        <w:t>Such instruments</w:t>
      </w:r>
      <w:r w:rsidR="00986725" w:rsidRPr="00126598">
        <w:t xml:space="preserve"> </w:t>
      </w:r>
      <w:r w:rsidRPr="00126598">
        <w:t xml:space="preserve">include blended finance mechanisms, impact funds, biodiversity credits and sustainability-linked financial products. </w:t>
      </w:r>
      <w:r w:rsidR="00195A4F" w:rsidRPr="00126598">
        <w:t xml:space="preserve">The recently launched Tropical Forest Forever Facility, for example, </w:t>
      </w:r>
      <w:r w:rsidR="00964F24">
        <w:t>has</w:t>
      </w:r>
      <w:r w:rsidR="00964F24" w:rsidRPr="00126598">
        <w:t xml:space="preserve"> </w:t>
      </w:r>
      <w:r w:rsidR="00D478BF" w:rsidRPr="00126598">
        <w:t xml:space="preserve">a payment-for-performance model </w:t>
      </w:r>
      <w:r w:rsidR="00964F24">
        <w:t xml:space="preserve">in which </w:t>
      </w:r>
      <w:r w:rsidR="00D478BF" w:rsidRPr="00126598">
        <w:t xml:space="preserve">tropical forest countries </w:t>
      </w:r>
      <w:r w:rsidR="00964F24">
        <w:t xml:space="preserve">are rewarded </w:t>
      </w:r>
      <w:r w:rsidR="00D478BF" w:rsidRPr="00126598">
        <w:t>with a continu</w:t>
      </w:r>
      <w:r w:rsidR="00F5029D" w:rsidRPr="00126598">
        <w:t>ed</w:t>
      </w:r>
      <w:r w:rsidR="00D478BF" w:rsidRPr="00126598">
        <w:t xml:space="preserve"> source of funding</w:t>
      </w:r>
      <w:r w:rsidR="00F5029D" w:rsidRPr="00126598">
        <w:t>, contingent on</w:t>
      </w:r>
      <w:r w:rsidR="00D478BF" w:rsidRPr="00126598">
        <w:t xml:space="preserve"> the</w:t>
      </w:r>
      <w:r w:rsidR="00F5029D" w:rsidRPr="00126598">
        <w:t>ir</w:t>
      </w:r>
      <w:r w:rsidR="00D478BF" w:rsidRPr="00126598">
        <w:t xml:space="preserve"> preserv</w:t>
      </w:r>
      <w:r w:rsidR="00F5029D" w:rsidRPr="00126598">
        <w:t>ation of</w:t>
      </w:r>
      <w:r w:rsidR="00D478BF" w:rsidRPr="00126598">
        <w:t xml:space="preserve"> their forests</w:t>
      </w:r>
      <w:r w:rsidRPr="00126598">
        <w:t xml:space="preserve">. </w:t>
      </w:r>
      <w:r w:rsidR="00DA524E">
        <w:t>Under</w:t>
      </w:r>
      <w:r w:rsidR="00697EE4">
        <w:t xml:space="preserve"> the </w:t>
      </w:r>
      <w:r w:rsidR="00691165" w:rsidRPr="00126598">
        <w:t>blende</w:t>
      </w:r>
      <w:r w:rsidR="00F40215" w:rsidRPr="00126598">
        <w:t xml:space="preserve">d finance approach </w:t>
      </w:r>
      <w:r w:rsidR="00DA524E">
        <w:t xml:space="preserve">of </w:t>
      </w:r>
      <w:r w:rsidR="00697EE4">
        <w:t xml:space="preserve">the </w:t>
      </w:r>
      <w:r w:rsidR="0058088D">
        <w:t>Facility</w:t>
      </w:r>
      <w:r w:rsidR="00697EE4">
        <w:t xml:space="preserve">, </w:t>
      </w:r>
      <w:r w:rsidR="00F40215" w:rsidRPr="00126598">
        <w:t>public international finance is used to leverage private finance</w:t>
      </w:r>
      <w:r w:rsidR="006868B4" w:rsidRPr="00126598">
        <w:t xml:space="preserve"> through de-risking measures</w:t>
      </w:r>
      <w:r w:rsidR="00F40215" w:rsidRPr="00126598">
        <w:t xml:space="preserve">. </w:t>
      </w:r>
    </w:p>
    <w:p w14:paraId="708A1C17" w14:textId="1943EF27" w:rsidR="00782454" w:rsidRPr="00126598" w:rsidRDefault="00782454" w:rsidP="00782454">
      <w:pPr>
        <w:pStyle w:val="CBDNormalNumber"/>
      </w:pPr>
      <w:r w:rsidRPr="00126598">
        <w:t>While such instruments offer potential for scaling up private finance, their effectiveness will depend on the establishment of robust regulatory frameworks, credible monitoring systems and safeguards to ensure environmental and social integrity.</w:t>
      </w:r>
    </w:p>
    <w:p w14:paraId="3511744B" w14:textId="7CD7812F" w:rsidR="00782454" w:rsidRPr="00126598" w:rsidRDefault="001A624A" w:rsidP="00782454">
      <w:pPr>
        <w:pStyle w:val="CBDH2"/>
      </w:pPr>
      <w:r w:rsidRPr="00126598">
        <w:lastRenderedPageBreak/>
        <w:t>D.</w:t>
      </w:r>
      <w:r w:rsidRPr="00126598">
        <w:tab/>
      </w:r>
      <w:r w:rsidR="00782454" w:rsidRPr="00126598">
        <w:t>Emerging multilateral mechanisms and benefit-sharing</w:t>
      </w:r>
    </w:p>
    <w:p w14:paraId="79A73F34" w14:textId="455B3551" w:rsidR="00782454" w:rsidRDefault="00782454" w:rsidP="00782454">
      <w:pPr>
        <w:pStyle w:val="CBDNormalNumber"/>
      </w:pPr>
      <w:r w:rsidRPr="00126598">
        <w:t xml:space="preserve">The Cali Fund for the </w:t>
      </w:r>
      <w:r w:rsidR="003920FA">
        <w:t>F</w:t>
      </w:r>
      <w:r w:rsidRPr="00126598">
        <w:t xml:space="preserve">air and </w:t>
      </w:r>
      <w:r w:rsidR="003920FA">
        <w:t>E</w:t>
      </w:r>
      <w:r w:rsidRPr="00126598">
        <w:t xml:space="preserve">quitable </w:t>
      </w:r>
      <w:r w:rsidR="003920FA">
        <w:t>S</w:t>
      </w:r>
      <w:r w:rsidRPr="00126598">
        <w:t xml:space="preserve">haring of </w:t>
      </w:r>
      <w:r w:rsidR="003920FA">
        <w:t>B</w:t>
      </w:r>
      <w:r w:rsidRPr="00126598">
        <w:t xml:space="preserve">enefits from </w:t>
      </w:r>
      <w:r w:rsidR="003920FA">
        <w:t xml:space="preserve">the </w:t>
      </w:r>
      <w:r w:rsidR="00652C12">
        <w:t>U</w:t>
      </w:r>
      <w:r w:rsidR="003920FA">
        <w:t>se of D</w:t>
      </w:r>
      <w:r w:rsidRPr="00126598">
        <w:t xml:space="preserve">igital </w:t>
      </w:r>
      <w:r w:rsidR="003920FA">
        <w:t>S</w:t>
      </w:r>
      <w:r w:rsidRPr="00126598">
        <w:t xml:space="preserve">equence </w:t>
      </w:r>
      <w:r w:rsidR="003920FA">
        <w:t>I</w:t>
      </w:r>
      <w:r w:rsidRPr="00126598">
        <w:t xml:space="preserve">nformation on </w:t>
      </w:r>
      <w:r w:rsidR="003920FA">
        <w:t>G</w:t>
      </w:r>
      <w:r w:rsidRPr="00126598">
        <w:t xml:space="preserve">enetic </w:t>
      </w:r>
      <w:r w:rsidR="003920FA">
        <w:t>R</w:t>
      </w:r>
      <w:r w:rsidRPr="00126598">
        <w:t xml:space="preserve">esources </w:t>
      </w:r>
      <w:r w:rsidR="003920FA">
        <w:t xml:space="preserve">is </w:t>
      </w:r>
      <w:r w:rsidRPr="00126598">
        <w:t>a</w:t>
      </w:r>
      <w:r w:rsidR="00CB0043" w:rsidRPr="00126598">
        <w:t>n</w:t>
      </w:r>
      <w:r w:rsidRPr="00126598">
        <w:t xml:space="preserve"> important addition to the international biodiversity finance architecture. </w:t>
      </w:r>
      <w:r w:rsidR="000B3773">
        <w:t>T</w:t>
      </w:r>
      <w:r w:rsidRPr="00126598">
        <w:t xml:space="preserve">he Fund </w:t>
      </w:r>
      <w:r w:rsidR="000B3773">
        <w:t xml:space="preserve">is not yet fully </w:t>
      </w:r>
      <w:proofErr w:type="gramStart"/>
      <w:r w:rsidR="000B3773">
        <w:t>operational</w:t>
      </w:r>
      <w:proofErr w:type="gramEnd"/>
      <w:r w:rsidR="000B3773">
        <w:t xml:space="preserve"> but it </w:t>
      </w:r>
      <w:r w:rsidRPr="00126598">
        <w:t xml:space="preserve">has the potential to generate </w:t>
      </w:r>
      <w:r w:rsidR="00063479" w:rsidRPr="00126598">
        <w:t xml:space="preserve">significant </w:t>
      </w:r>
      <w:r w:rsidRPr="00126598">
        <w:t xml:space="preserve">new revenue streams linked </w:t>
      </w:r>
      <w:r w:rsidR="000B3773">
        <w:t>with</w:t>
      </w:r>
      <w:r w:rsidR="000B3773" w:rsidRPr="00126598">
        <w:t xml:space="preserve"> </w:t>
      </w:r>
      <w:r w:rsidRPr="00126598">
        <w:t>the use of genetic resources in research</w:t>
      </w:r>
      <w:r>
        <w:t xml:space="preserve"> and development.</w:t>
      </w:r>
    </w:p>
    <w:p w14:paraId="2F31861E" w14:textId="6990EB99" w:rsidR="008E7819" w:rsidRPr="00126598" w:rsidRDefault="008E7819" w:rsidP="008E7819">
      <w:pPr>
        <w:pStyle w:val="CBDNormalNumber"/>
      </w:pPr>
      <w:r>
        <w:t xml:space="preserve">Recent progress </w:t>
      </w:r>
      <w:r w:rsidRPr="00126598">
        <w:t xml:space="preserve">includes the </w:t>
      </w:r>
      <w:r w:rsidR="0089584A" w:rsidRPr="00126598">
        <w:t>operationali</w:t>
      </w:r>
      <w:r w:rsidR="008473F6" w:rsidRPr="00126598">
        <w:t>z</w:t>
      </w:r>
      <w:r w:rsidR="0089584A" w:rsidRPr="00126598">
        <w:t>ation</w:t>
      </w:r>
      <w:r w:rsidRPr="00126598">
        <w:t xml:space="preserve"> of </w:t>
      </w:r>
      <w:r w:rsidR="00FA20AE" w:rsidRPr="00126598">
        <w:t>the</w:t>
      </w:r>
      <w:r w:rsidR="00FA20AE" w:rsidRPr="00996A07">
        <w:rPr>
          <w:lang w:val="en-CA"/>
        </w:rPr>
        <w:t xml:space="preserve"> </w:t>
      </w:r>
      <w:r w:rsidRPr="00996A07">
        <w:rPr>
          <w:lang w:val="en-CA"/>
        </w:rPr>
        <w:t xml:space="preserve">steering committee of the multilateral mechanism for the fair and equitable sharing of benefits from the use of digital sequence information on genetic resources, including the Cali Fund, and </w:t>
      </w:r>
      <w:r w:rsidRPr="00126598">
        <w:t>the Ad Hoc Technical Expert Group on Allocation Methodology tasked with offering guidance on the disbursement of funds from the Cali Fund</w:t>
      </w:r>
      <w:r w:rsidRPr="00996A07">
        <w:rPr>
          <w:lang w:val="en-CA"/>
        </w:rPr>
        <w:t xml:space="preserve">. </w:t>
      </w:r>
      <w:r w:rsidR="00996A07">
        <w:rPr>
          <w:lang w:val="en-CA"/>
        </w:rPr>
        <w:t xml:space="preserve">Further milestones were met when </w:t>
      </w:r>
      <w:r w:rsidR="00996A07">
        <w:t>t</w:t>
      </w:r>
      <w:r w:rsidRPr="00126598">
        <w:t xml:space="preserve">he logo </w:t>
      </w:r>
      <w:r w:rsidR="0084583A">
        <w:t xml:space="preserve">for the Fund </w:t>
      </w:r>
      <w:r w:rsidRPr="00126598">
        <w:t xml:space="preserve">was launched by the Secretariat on 2 March 2026 and the Fund </w:t>
      </w:r>
      <w:r w:rsidR="009B6987" w:rsidRPr="002B3341">
        <w:t>website</w:t>
      </w:r>
      <w:r w:rsidRPr="00126598">
        <w:t xml:space="preserve"> was launched on 4 March 2026</w:t>
      </w:r>
      <w:r w:rsidR="00624D20" w:rsidRPr="00126598">
        <w:t>.</w:t>
      </w:r>
      <w:r w:rsidRPr="00126598">
        <w:rPr>
          <w:rStyle w:val="FootnoteReference"/>
          <w:rFonts w:asciiTheme="majorBidi" w:hAnsiTheme="majorBidi" w:cstheme="majorBidi"/>
        </w:rPr>
        <w:footnoteReference w:id="10"/>
      </w:r>
    </w:p>
    <w:p w14:paraId="0B59410D" w14:textId="586906B2" w:rsidR="00782454" w:rsidRDefault="00782454" w:rsidP="00782454">
      <w:pPr>
        <w:pStyle w:val="CBDNormalNumber"/>
      </w:pPr>
      <w:r w:rsidRPr="00126598">
        <w:t xml:space="preserve">Progress in implementing access and benefit-sharing frameworks under the Nagoya Protocol </w:t>
      </w:r>
      <w:r w:rsidR="0043781E" w:rsidRPr="0043781E">
        <w:t xml:space="preserve">on Access to Genetic Resources and the Fair and Equitable Sharing of Benefits Arising from Their Utilization to the Convention on Biological Diversity </w:t>
      </w:r>
      <w:r w:rsidRPr="00126598">
        <w:t xml:space="preserve">has been gradual and uneven. While many Parties have established legal and institutional frameworks and </w:t>
      </w:r>
      <w:r w:rsidR="00F00185" w:rsidRPr="00126598">
        <w:t xml:space="preserve">are </w:t>
      </w:r>
      <w:r w:rsidRPr="00126598">
        <w:t xml:space="preserve">issuing access permits, the generation of monetary benefits remains limited and concentrated in a small number of countries. Non-monetary benefits, such as capacity-building, technology transfer and sharing of research results, are more widely reported and </w:t>
      </w:r>
      <w:r w:rsidR="002618EE">
        <w:t>are</w:t>
      </w:r>
      <w:r w:rsidR="002618EE" w:rsidRPr="00126598">
        <w:t xml:space="preserve"> </w:t>
      </w:r>
      <w:r w:rsidRPr="00126598">
        <w:t xml:space="preserve">an important component of the overall benefit-sharing landscape. The </w:t>
      </w:r>
      <w:proofErr w:type="gramStart"/>
      <w:r w:rsidRPr="00126598">
        <w:t>long</w:t>
      </w:r>
      <w:r w:rsidR="00DE0F29">
        <w:t xml:space="preserve"> </w:t>
      </w:r>
      <w:r w:rsidRPr="00126598">
        <w:t>time</w:t>
      </w:r>
      <w:proofErr w:type="gramEnd"/>
      <w:r w:rsidR="008473F6" w:rsidRPr="00126598">
        <w:t xml:space="preserve"> </w:t>
      </w:r>
      <w:r w:rsidRPr="00126598">
        <w:t xml:space="preserve">frames associated with the </w:t>
      </w:r>
      <w:r w:rsidR="000A7B93">
        <w:t>use</w:t>
      </w:r>
      <w:r w:rsidR="000A7B93" w:rsidRPr="00126598">
        <w:t xml:space="preserve"> </w:t>
      </w:r>
      <w:r w:rsidRPr="00126598">
        <w:t xml:space="preserve">of genetic resources, </w:t>
      </w:r>
      <w:proofErr w:type="gramStart"/>
      <w:r w:rsidR="00C14241" w:rsidRPr="00126598">
        <w:t xml:space="preserve">in </w:t>
      </w:r>
      <w:r w:rsidRPr="00126598">
        <w:t>particular for</w:t>
      </w:r>
      <w:proofErr w:type="gramEnd"/>
      <w:r w:rsidRPr="00126598">
        <w:t xml:space="preserve"> commercial purposes, mean that the full impact of </w:t>
      </w:r>
      <w:r w:rsidR="00C14241" w:rsidRPr="00126598">
        <w:t xml:space="preserve">access and benefit-sharing </w:t>
      </w:r>
      <w:r w:rsidRPr="00126598">
        <w:t>measures may take years or</w:t>
      </w:r>
      <w:r>
        <w:t xml:space="preserve"> decades to </w:t>
      </w:r>
      <w:r w:rsidR="009403D8">
        <w:t xml:space="preserve">be </w:t>
      </w:r>
      <w:r w:rsidR="00B46908">
        <w:t>known</w:t>
      </w:r>
      <w:r>
        <w:t>.</w:t>
      </w:r>
    </w:p>
    <w:p w14:paraId="46D4F179" w14:textId="6FDFD0C6" w:rsidR="00782454" w:rsidRDefault="001A624A" w:rsidP="00782454">
      <w:pPr>
        <w:pStyle w:val="CBDH2"/>
      </w:pPr>
      <w:r>
        <w:t>E.</w:t>
      </w:r>
      <w:r>
        <w:tab/>
      </w:r>
      <w:r w:rsidR="00782454">
        <w:t>Alignment of financial flows and reform of harmful incentives</w:t>
      </w:r>
    </w:p>
    <w:p w14:paraId="72407B28" w14:textId="2089A51B" w:rsidR="00782454" w:rsidRDefault="00782454" w:rsidP="00782454">
      <w:pPr>
        <w:pStyle w:val="CBDNormalNumber"/>
      </w:pPr>
      <w:r>
        <w:t xml:space="preserve">Efforts to align international financial flows with biodiversity objectives have intensified, </w:t>
      </w:r>
      <w:r w:rsidR="0006535F">
        <w:t xml:space="preserve">through greater efforts to mainstream </w:t>
      </w:r>
      <w:r>
        <w:t xml:space="preserve">biodiversity into development cooperation and reform financial incentives that contribute to biodiversity loss. Multilateral institutions and development agencies are increasingly incorporating nature-related considerations into their strategies and operations, although progress remains uneven and </w:t>
      </w:r>
      <w:r w:rsidR="00850D66">
        <w:t xml:space="preserve">is </w:t>
      </w:r>
      <w:r>
        <w:t>often fragmented across sectors and institutions.</w:t>
      </w:r>
    </w:p>
    <w:p w14:paraId="2EC1A352" w14:textId="7845D8CE" w:rsidR="00782454" w:rsidRDefault="00782454" w:rsidP="00782454">
      <w:pPr>
        <w:pStyle w:val="CBDNormalNumber"/>
      </w:pPr>
      <w:r>
        <w:t xml:space="preserve">In the private sector, the development of nature-related disclosure frameworks, such as those promoted by the Taskforce on Nature-related Financial Disclosures, is contributing to </w:t>
      </w:r>
      <w:r w:rsidR="00541D78">
        <w:t xml:space="preserve">more </w:t>
      </w:r>
      <w:r>
        <w:t xml:space="preserve">transparency and accountability </w:t>
      </w:r>
      <w:r w:rsidR="00EB3CEE">
        <w:t xml:space="preserve">related to </w:t>
      </w:r>
      <w:r>
        <w:t xml:space="preserve">business impacts and dependence on biodiversity. A growing number of organizations have committed to adopting such frameworks, indicating rising awareness of biodiversity-related financial risks. </w:t>
      </w:r>
      <w:r w:rsidR="0033619E">
        <w:t>A</w:t>
      </w:r>
      <w:r>
        <w:t>doption remains at an early stage</w:t>
      </w:r>
      <w:r w:rsidR="0033619E">
        <w:t>,</w:t>
      </w:r>
      <w:r>
        <w:t xml:space="preserve"> </w:t>
      </w:r>
      <w:r w:rsidR="0033619E">
        <w:t xml:space="preserve">however, </w:t>
      </w:r>
      <w:r>
        <w:t xml:space="preserve">and further efforts will be needed to translate disclosure into substantive changes in investment </w:t>
      </w:r>
      <w:r w:rsidR="007812E9">
        <w:t>decisions</w:t>
      </w:r>
      <w:r>
        <w:t>.</w:t>
      </w:r>
    </w:p>
    <w:p w14:paraId="1672998E" w14:textId="5C99E799" w:rsidR="00782454" w:rsidRPr="00126598" w:rsidRDefault="00782454" w:rsidP="00782454">
      <w:pPr>
        <w:pStyle w:val="CBDNormalNumber"/>
      </w:pPr>
      <w:r>
        <w:t xml:space="preserve">At the international policy level, progress has been made in addressing incentives harmful to biodiversity. </w:t>
      </w:r>
      <w:r w:rsidR="00B50B19">
        <w:t>T</w:t>
      </w:r>
      <w:r>
        <w:t xml:space="preserve">he agreement reached within </w:t>
      </w:r>
      <w:r w:rsidRPr="009E7D8F">
        <w:t xml:space="preserve">the World Trade Organization on harmful fisheries subsidies </w:t>
      </w:r>
      <w:r w:rsidR="003236B7">
        <w:t>is</w:t>
      </w:r>
      <w:r w:rsidR="003236B7" w:rsidRPr="009E7D8F">
        <w:t xml:space="preserve"> </w:t>
      </w:r>
      <w:r w:rsidRPr="009E7D8F">
        <w:t xml:space="preserve">an important milestone. Nevertheless, </w:t>
      </w:r>
      <w:r w:rsidR="00447F4B" w:rsidRPr="00126598">
        <w:t>positive incentives</w:t>
      </w:r>
      <w:r w:rsidR="00447F4B" w:rsidRPr="009E7D8F">
        <w:t xml:space="preserve"> continue to </w:t>
      </w:r>
      <w:r w:rsidR="00447F4B">
        <w:t xml:space="preserve">be </w:t>
      </w:r>
      <w:r w:rsidR="00447F4B" w:rsidRPr="009E7D8F">
        <w:t>significantly</w:t>
      </w:r>
      <w:r w:rsidR="00447F4B" w:rsidRPr="00126598">
        <w:t xml:space="preserve"> </w:t>
      </w:r>
      <w:r w:rsidR="00447F4B" w:rsidRPr="009E7D8F">
        <w:t>outweigh</w:t>
      </w:r>
      <w:r w:rsidR="00447F4B">
        <w:t>ed by</w:t>
      </w:r>
      <w:r w:rsidR="00447F4B" w:rsidRPr="009E7D8F">
        <w:t xml:space="preserve"> </w:t>
      </w:r>
      <w:r w:rsidRPr="009E7D8F">
        <w:t xml:space="preserve">harmful subsidies </w:t>
      </w:r>
      <w:r w:rsidRPr="00126598">
        <w:t xml:space="preserve">globally, underscoring the need for </w:t>
      </w:r>
      <w:r w:rsidR="00D05EEA" w:rsidRPr="00126598">
        <w:t>broadened and accelerated</w:t>
      </w:r>
      <w:r w:rsidRPr="00126598">
        <w:t xml:space="preserve"> policy reform and stronger international cooperation.</w:t>
      </w:r>
    </w:p>
    <w:p w14:paraId="6D104E3C" w14:textId="1756D26B" w:rsidR="00782454" w:rsidRPr="00126598" w:rsidRDefault="001A624A" w:rsidP="00782454">
      <w:pPr>
        <w:pStyle w:val="CBDH2"/>
        <w:rPr>
          <w:lang w:val="en-CA" w:eastAsia="zh-CN"/>
        </w:rPr>
      </w:pPr>
      <w:r w:rsidRPr="00126598">
        <w:rPr>
          <w:lang w:val="en-CA" w:eastAsia="zh-CN"/>
        </w:rPr>
        <w:t>F.</w:t>
      </w:r>
      <w:r w:rsidRPr="00126598">
        <w:rPr>
          <w:lang w:val="en-CA" w:eastAsia="zh-CN"/>
        </w:rPr>
        <w:tab/>
      </w:r>
      <w:r w:rsidR="00782454" w:rsidRPr="00126598">
        <w:rPr>
          <w:lang w:val="en-CA" w:eastAsia="zh-CN"/>
        </w:rPr>
        <w:t xml:space="preserve">Improving </w:t>
      </w:r>
      <w:r w:rsidR="00331F49">
        <w:rPr>
          <w:lang w:val="en-CA" w:eastAsia="zh-CN"/>
        </w:rPr>
        <w:t xml:space="preserve">transparency, </w:t>
      </w:r>
      <w:r w:rsidR="00782454" w:rsidRPr="00126598">
        <w:rPr>
          <w:lang w:val="en-CA" w:eastAsia="zh-CN"/>
        </w:rPr>
        <w:t>accessibility</w:t>
      </w:r>
      <w:r w:rsidR="000D27F6">
        <w:rPr>
          <w:lang w:val="en-CA" w:eastAsia="zh-CN"/>
        </w:rPr>
        <w:t xml:space="preserve"> </w:t>
      </w:r>
      <w:r w:rsidR="00782454" w:rsidRPr="00126598">
        <w:rPr>
          <w:lang w:val="en-CA" w:eastAsia="zh-CN"/>
        </w:rPr>
        <w:t>and effectiveness of finance</w:t>
      </w:r>
    </w:p>
    <w:p w14:paraId="476697A0" w14:textId="75C1EF43" w:rsidR="00782454" w:rsidRPr="00126598" w:rsidRDefault="00782454" w:rsidP="00782454">
      <w:pPr>
        <w:pStyle w:val="CBDNormalNumber"/>
        <w:rPr>
          <w:lang w:val="en-CA" w:eastAsia="zh-CN"/>
        </w:rPr>
      </w:pPr>
      <w:r w:rsidRPr="00126598">
        <w:rPr>
          <w:lang w:val="en-CA" w:eastAsia="zh-CN"/>
        </w:rPr>
        <w:t>Significant efforts are under</w:t>
      </w:r>
      <w:r w:rsidR="001630F7">
        <w:rPr>
          <w:lang w:val="en-CA" w:eastAsia="zh-CN"/>
        </w:rPr>
        <w:t xml:space="preserve"> </w:t>
      </w:r>
      <w:r w:rsidRPr="00126598">
        <w:rPr>
          <w:lang w:val="en-CA" w:eastAsia="zh-CN"/>
        </w:rPr>
        <w:t xml:space="preserve">way to improve the transparency, </w:t>
      </w:r>
      <w:r w:rsidR="002C5596" w:rsidRPr="00126598">
        <w:rPr>
          <w:lang w:val="en-CA" w:eastAsia="zh-CN"/>
        </w:rPr>
        <w:t xml:space="preserve">accessibility and </w:t>
      </w:r>
      <w:r w:rsidRPr="00126598">
        <w:rPr>
          <w:lang w:val="en-CA" w:eastAsia="zh-CN"/>
        </w:rPr>
        <w:t>effectiveness of international biodiversity finance. The development of standardized taxonomies, reporting frameworks and monitoring tools is</w:t>
      </w:r>
      <w:r w:rsidR="007220E9">
        <w:rPr>
          <w:lang w:val="en-CA" w:eastAsia="zh-CN"/>
        </w:rPr>
        <w:t xml:space="preserve"> facilitating the enhanced</w:t>
      </w:r>
      <w:r w:rsidRPr="00126598">
        <w:rPr>
          <w:lang w:val="en-CA" w:eastAsia="zh-CN"/>
        </w:rPr>
        <w:t xml:space="preserve"> track</w:t>
      </w:r>
      <w:r w:rsidR="007220E9">
        <w:rPr>
          <w:lang w:val="en-CA" w:eastAsia="zh-CN"/>
        </w:rPr>
        <w:t>ing of</w:t>
      </w:r>
      <w:r w:rsidRPr="00126598">
        <w:rPr>
          <w:lang w:val="en-CA" w:eastAsia="zh-CN"/>
        </w:rPr>
        <w:t xml:space="preserve"> financial flows. </w:t>
      </w:r>
      <w:r w:rsidR="00B45674">
        <w:rPr>
          <w:lang w:val="en-CA" w:eastAsia="zh-CN"/>
        </w:rPr>
        <w:t>S</w:t>
      </w:r>
      <w:r w:rsidR="00B45674" w:rsidRPr="00126598">
        <w:rPr>
          <w:lang w:val="en-CA" w:eastAsia="zh-CN"/>
        </w:rPr>
        <w:t xml:space="preserve">uch </w:t>
      </w:r>
      <w:r w:rsidR="00B45674">
        <w:rPr>
          <w:lang w:val="en-CA" w:eastAsia="zh-CN"/>
        </w:rPr>
        <w:t>i</w:t>
      </w:r>
      <w:r w:rsidRPr="00126598">
        <w:rPr>
          <w:lang w:val="en-CA" w:eastAsia="zh-CN"/>
        </w:rPr>
        <w:t xml:space="preserve">nitiatives as Nature Action 100 and </w:t>
      </w:r>
      <w:r w:rsidR="00EF03D3" w:rsidRPr="00126598">
        <w:rPr>
          <w:lang w:val="en-CA" w:eastAsia="zh-CN"/>
        </w:rPr>
        <w:t xml:space="preserve">the </w:t>
      </w:r>
      <w:r w:rsidR="00EF03D3" w:rsidRPr="00126598">
        <w:t>Taskforce on Nature-related Financial Disclosures</w:t>
      </w:r>
      <w:r w:rsidR="00EF03D3" w:rsidRPr="00126598" w:rsidDel="00EF03D3">
        <w:rPr>
          <w:lang w:val="en-CA" w:eastAsia="zh-CN"/>
        </w:rPr>
        <w:t xml:space="preserve"> </w:t>
      </w:r>
      <w:r w:rsidRPr="00126598">
        <w:rPr>
          <w:lang w:val="en-CA" w:eastAsia="zh-CN"/>
        </w:rPr>
        <w:t xml:space="preserve">are strengthening accountability in the private sector by linking disclosure </w:t>
      </w:r>
      <w:r w:rsidR="00C95A95">
        <w:rPr>
          <w:lang w:val="en-CA" w:eastAsia="zh-CN"/>
        </w:rPr>
        <w:t>with</w:t>
      </w:r>
      <w:r w:rsidR="00C95A95" w:rsidRPr="00126598">
        <w:rPr>
          <w:lang w:val="en-CA" w:eastAsia="zh-CN"/>
        </w:rPr>
        <w:t xml:space="preserve"> </w:t>
      </w:r>
      <w:r w:rsidRPr="00126598">
        <w:rPr>
          <w:lang w:val="en-CA" w:eastAsia="zh-CN"/>
        </w:rPr>
        <w:t>investor action and capital allocation decisions.</w:t>
      </w:r>
    </w:p>
    <w:p w14:paraId="1820A1D3" w14:textId="3E1E68E7" w:rsidR="00E7183F" w:rsidRPr="009E7D8F" w:rsidRDefault="00782454" w:rsidP="00782454">
      <w:pPr>
        <w:pStyle w:val="CBDNormalNumber"/>
        <w:rPr>
          <w:lang w:val="en-CA" w:eastAsia="zh-CN"/>
        </w:rPr>
      </w:pPr>
      <w:r w:rsidRPr="00126598">
        <w:rPr>
          <w:lang w:val="en-CA" w:eastAsia="zh-CN"/>
        </w:rPr>
        <w:lastRenderedPageBreak/>
        <w:t>Despite th</w:t>
      </w:r>
      <w:r w:rsidR="00CC0A88">
        <w:rPr>
          <w:lang w:val="en-CA" w:eastAsia="zh-CN"/>
        </w:rPr>
        <w:t>o</w:t>
      </w:r>
      <w:r w:rsidRPr="00126598">
        <w:rPr>
          <w:lang w:val="en-CA" w:eastAsia="zh-CN"/>
        </w:rPr>
        <w:t xml:space="preserve">se advances, access to international finance remains uneven, </w:t>
      </w:r>
      <w:proofErr w:type="gramStart"/>
      <w:r w:rsidR="007A147F" w:rsidRPr="00126598">
        <w:rPr>
          <w:lang w:val="en-CA" w:eastAsia="zh-CN"/>
        </w:rPr>
        <w:t xml:space="preserve">in </w:t>
      </w:r>
      <w:r w:rsidRPr="00126598">
        <w:rPr>
          <w:lang w:val="en-CA" w:eastAsia="zh-CN"/>
        </w:rPr>
        <w:t>particular for</w:t>
      </w:r>
      <w:proofErr w:type="gramEnd"/>
      <w:r w:rsidRPr="00782454">
        <w:rPr>
          <w:lang w:val="en-CA" w:eastAsia="zh-CN"/>
        </w:rPr>
        <w:t xml:space="preserve"> </w:t>
      </w:r>
      <w:r w:rsidRPr="009E7D8F">
        <w:rPr>
          <w:lang w:val="en-CA" w:eastAsia="zh-CN"/>
        </w:rPr>
        <w:t xml:space="preserve">indigenous peoples and local communities, women and </w:t>
      </w:r>
      <w:r w:rsidR="00CC0A88">
        <w:rPr>
          <w:lang w:val="en-CA" w:eastAsia="zh-CN"/>
        </w:rPr>
        <w:t>young people</w:t>
      </w:r>
      <w:r w:rsidRPr="009E7D8F">
        <w:rPr>
          <w:lang w:val="en-CA" w:eastAsia="zh-CN"/>
        </w:rPr>
        <w:t>. Administrative barriers, limited capacity</w:t>
      </w:r>
      <w:r w:rsidR="001556A5">
        <w:rPr>
          <w:lang w:val="en-CA" w:eastAsia="zh-CN"/>
        </w:rPr>
        <w:t xml:space="preserve"> to develop and implement projects</w:t>
      </w:r>
      <w:r w:rsidRPr="009E7D8F">
        <w:rPr>
          <w:lang w:val="en-CA" w:eastAsia="zh-CN"/>
        </w:rPr>
        <w:t xml:space="preserve"> and complex application processes continue to constrain access to funding. </w:t>
      </w:r>
    </w:p>
    <w:p w14:paraId="45D3ADC4" w14:textId="23500516" w:rsidR="00782454" w:rsidRPr="009E7D8F" w:rsidRDefault="00782454" w:rsidP="00782454">
      <w:pPr>
        <w:pStyle w:val="CBDNormalNumber"/>
        <w:rPr>
          <w:lang w:val="en-CA" w:eastAsia="zh-CN"/>
        </w:rPr>
      </w:pPr>
      <w:r w:rsidRPr="009E7D8F">
        <w:rPr>
          <w:lang w:val="en-CA" w:eastAsia="zh-CN"/>
        </w:rPr>
        <w:t xml:space="preserve">Efforts to simplify access modalities, including ongoing reforms within GEF, are expected to improve the situation, but further progress will be required to ensure that finance reaches </w:t>
      </w:r>
      <w:r w:rsidR="00AF39D5">
        <w:rPr>
          <w:lang w:val="en-CA" w:eastAsia="zh-CN"/>
        </w:rPr>
        <w:t>crucial</w:t>
      </w:r>
      <w:r w:rsidR="00AF39D5" w:rsidRPr="009E7D8F">
        <w:rPr>
          <w:lang w:val="en-CA" w:eastAsia="zh-CN"/>
        </w:rPr>
        <w:t xml:space="preserve"> </w:t>
      </w:r>
      <w:r w:rsidRPr="009E7D8F">
        <w:rPr>
          <w:lang w:val="en-CA" w:eastAsia="zh-CN"/>
        </w:rPr>
        <w:t>implementation partners.</w:t>
      </w:r>
      <w:r w:rsidR="00E7183F" w:rsidRPr="009E7D8F">
        <w:rPr>
          <w:lang w:val="en-CA" w:eastAsia="zh-CN"/>
        </w:rPr>
        <w:t xml:space="preserve"> </w:t>
      </w:r>
      <w:r w:rsidR="00E7183F" w:rsidRPr="009E7D8F">
        <w:t xml:space="preserve">The measures proposed by GEF </w:t>
      </w:r>
      <w:r w:rsidR="005A69F5">
        <w:t>are aimed at</w:t>
      </w:r>
      <w:r w:rsidR="00E7183F" w:rsidRPr="009E7D8F">
        <w:t xml:space="preserve"> support</w:t>
      </w:r>
      <w:r w:rsidR="005A69F5">
        <w:t>ing</w:t>
      </w:r>
      <w:r w:rsidR="00E7183F" w:rsidRPr="009E7D8F">
        <w:t xml:space="preserve"> a more predictable </w:t>
      </w:r>
      <w:r w:rsidR="00C575E8">
        <w:t>route</w:t>
      </w:r>
      <w:r w:rsidR="00E7183F" w:rsidRPr="009E7D8F">
        <w:t xml:space="preserve"> to implementation</w:t>
      </w:r>
      <w:r w:rsidR="00D2329C">
        <w:t xml:space="preserve"> through the quicker translation of project approval to local action.</w:t>
      </w:r>
      <w:r w:rsidR="00E7183F" w:rsidRPr="009E7D8F">
        <w:t xml:space="preserve"> </w:t>
      </w:r>
      <w:r w:rsidR="00E7183F" w:rsidRPr="009E7D8F">
        <w:rPr>
          <w:lang w:val="en-CA" w:eastAsia="zh-CN"/>
        </w:rPr>
        <w:t xml:space="preserve">Further details </w:t>
      </w:r>
      <w:r w:rsidR="0082050D" w:rsidRPr="009E7D8F">
        <w:rPr>
          <w:lang w:val="en-CA" w:eastAsia="zh-CN"/>
        </w:rPr>
        <w:t xml:space="preserve">on this </w:t>
      </w:r>
      <w:r w:rsidR="00DB402B" w:rsidRPr="009E7D8F">
        <w:rPr>
          <w:lang w:val="en-CA" w:eastAsia="zh-CN"/>
        </w:rPr>
        <w:t xml:space="preserve">issue </w:t>
      </w:r>
      <w:r w:rsidR="00E7183F" w:rsidRPr="009E7D8F">
        <w:rPr>
          <w:lang w:val="en-CA" w:eastAsia="zh-CN"/>
        </w:rPr>
        <w:t>are provided in the accompanying information document.</w:t>
      </w:r>
    </w:p>
    <w:p w14:paraId="581C32DB" w14:textId="1EDBCC12" w:rsidR="00E7183F" w:rsidRPr="00126598" w:rsidRDefault="00782454" w:rsidP="00E7183F">
      <w:pPr>
        <w:pStyle w:val="CBDNormalNumber"/>
        <w:rPr>
          <w:lang w:val="en-CA" w:eastAsia="zh-CN"/>
        </w:rPr>
      </w:pPr>
      <w:r w:rsidRPr="009E7D8F">
        <w:rPr>
          <w:lang w:val="en-CA" w:eastAsia="zh-CN"/>
        </w:rPr>
        <w:t xml:space="preserve">In addition, capacity constraints at </w:t>
      </w:r>
      <w:r w:rsidR="00303295">
        <w:rPr>
          <w:lang w:val="en-CA" w:eastAsia="zh-CN"/>
        </w:rPr>
        <w:t xml:space="preserve">the </w:t>
      </w:r>
      <w:r w:rsidRPr="009E7D8F">
        <w:rPr>
          <w:lang w:val="en-CA" w:eastAsia="zh-CN"/>
        </w:rPr>
        <w:t>national and local levels contin</w:t>
      </w:r>
      <w:r w:rsidRPr="00782454">
        <w:rPr>
          <w:lang w:val="en-CA" w:eastAsia="zh-CN"/>
        </w:rPr>
        <w:t xml:space="preserve">ue to limit the effectiveness of </w:t>
      </w:r>
      <w:r w:rsidR="00E7183F">
        <w:rPr>
          <w:lang w:val="en-CA" w:eastAsia="zh-CN"/>
        </w:rPr>
        <w:t xml:space="preserve">international </w:t>
      </w:r>
      <w:r w:rsidR="00C97288">
        <w:rPr>
          <w:lang w:val="en-CA" w:eastAsia="zh-CN"/>
        </w:rPr>
        <w:t>biodiversity finance</w:t>
      </w:r>
      <w:r w:rsidRPr="00782454">
        <w:rPr>
          <w:lang w:val="en-CA" w:eastAsia="zh-CN"/>
        </w:rPr>
        <w:t xml:space="preserve">. </w:t>
      </w:r>
      <w:r w:rsidR="00E7183F">
        <w:t xml:space="preserve">Numerous </w:t>
      </w:r>
      <w:r w:rsidR="00070223">
        <w:t xml:space="preserve">such </w:t>
      </w:r>
      <w:r w:rsidR="00E7183F" w:rsidRPr="00126598">
        <w:t>challenges are mentioned in the seventh national reports</w:t>
      </w:r>
      <w:r w:rsidR="00524DB7">
        <w:t>, in particular the</w:t>
      </w:r>
      <w:r w:rsidR="00E7183F" w:rsidRPr="00126598">
        <w:t xml:space="preserve"> </w:t>
      </w:r>
      <w:r w:rsidR="005517B6">
        <w:t xml:space="preserve">limited </w:t>
      </w:r>
      <w:r w:rsidR="00E7183F" w:rsidRPr="00126598">
        <w:t xml:space="preserve">capacity to </w:t>
      </w:r>
      <w:r w:rsidR="007A147F" w:rsidRPr="00126598">
        <w:t xml:space="preserve">gain </w:t>
      </w:r>
      <w:r w:rsidR="00E7183F" w:rsidRPr="00126598">
        <w:t>access</w:t>
      </w:r>
      <w:r w:rsidR="007A147F" w:rsidRPr="00126598">
        <w:t xml:space="preserve"> to</w:t>
      </w:r>
      <w:r w:rsidR="00E7183F" w:rsidRPr="00126598">
        <w:t xml:space="preserve"> international biodiversity and climate funds, the need for increased funding from all sources and </w:t>
      </w:r>
      <w:r w:rsidR="00866D14">
        <w:t xml:space="preserve">insufficient </w:t>
      </w:r>
      <w:r w:rsidR="00E7183F" w:rsidRPr="00126598">
        <w:t>implementation capacity at the project level to ensure the effectiveness of available funding.</w:t>
      </w:r>
    </w:p>
    <w:p w14:paraId="6A667C58" w14:textId="4CD7E51B" w:rsidR="00E7183F" w:rsidRPr="00126598" w:rsidRDefault="00782454" w:rsidP="00782454">
      <w:pPr>
        <w:pStyle w:val="CBDNormalNumber"/>
        <w:rPr>
          <w:lang w:val="en-CA" w:eastAsia="zh-CN"/>
        </w:rPr>
      </w:pPr>
      <w:r w:rsidRPr="00126598">
        <w:rPr>
          <w:lang w:val="en-CA" w:eastAsia="zh-CN"/>
        </w:rPr>
        <w:t>Strengthening institutional capacity, improving project preparation and enhancing monitoring and reporting systems are therefore critical priorities</w:t>
      </w:r>
      <w:r w:rsidR="00211836">
        <w:rPr>
          <w:lang w:val="en-CA" w:eastAsia="zh-CN"/>
        </w:rPr>
        <w:t>,</w:t>
      </w:r>
      <w:r w:rsidR="00E7183F" w:rsidRPr="00126598">
        <w:rPr>
          <w:lang w:val="en-CA" w:eastAsia="zh-CN"/>
        </w:rPr>
        <w:t xml:space="preserve"> especially </w:t>
      </w:r>
      <w:r w:rsidR="00211836">
        <w:rPr>
          <w:lang w:val="en-CA" w:eastAsia="zh-CN"/>
        </w:rPr>
        <w:t>in relation to</w:t>
      </w:r>
      <w:r w:rsidR="00E7183F" w:rsidRPr="00126598">
        <w:rPr>
          <w:lang w:val="en-CA" w:eastAsia="zh-CN"/>
        </w:rPr>
        <w:t xml:space="preserve"> </w:t>
      </w:r>
      <w:r w:rsidR="00E7183F" w:rsidRPr="00126598">
        <w:t>indigenous peoples and local communities, women, you</w:t>
      </w:r>
      <w:r w:rsidR="00866D14">
        <w:t>ng people</w:t>
      </w:r>
      <w:r w:rsidR="00E7183F" w:rsidRPr="00126598">
        <w:t xml:space="preserve"> and other stakeholders, who face significant barriers in th</w:t>
      </w:r>
      <w:r w:rsidR="00821555">
        <w:t>at</w:t>
      </w:r>
      <w:r w:rsidR="00E7183F" w:rsidRPr="00126598">
        <w:t xml:space="preserve"> regard. According to OECD, the estimated share of biodiversity-related </w:t>
      </w:r>
      <w:r w:rsidR="0016482A" w:rsidRPr="00126598">
        <w:t>other development finance</w:t>
      </w:r>
      <w:r w:rsidR="0016482A" w:rsidRPr="00126598">
        <w:rPr>
          <w:rStyle w:val="FootnoteReference"/>
        </w:rPr>
        <w:footnoteReference w:id="11"/>
      </w:r>
      <w:r w:rsidR="00E7183F" w:rsidRPr="00126598">
        <w:t xml:space="preserve"> target</w:t>
      </w:r>
      <w:r w:rsidR="00932C70">
        <w:t>ed at</w:t>
      </w:r>
      <w:r w:rsidR="00E7183F" w:rsidRPr="00126598">
        <w:t xml:space="preserve"> </w:t>
      </w:r>
      <w:r w:rsidR="00284C2D" w:rsidRPr="00126598">
        <w:t>i</w:t>
      </w:r>
      <w:r w:rsidR="00E7183F" w:rsidRPr="00126598">
        <w:t>ndigenous peoples and local communities has remained low, representing</w:t>
      </w:r>
      <w:r w:rsidR="0016482A" w:rsidRPr="00126598">
        <w:t xml:space="preserve"> about</w:t>
      </w:r>
      <w:r w:rsidR="00E7183F" w:rsidRPr="00126598">
        <w:t xml:space="preserve"> 8% of </w:t>
      </w:r>
      <w:r w:rsidR="00C02E3E">
        <w:t xml:space="preserve">the </w:t>
      </w:r>
      <w:r w:rsidR="00E7183F" w:rsidRPr="00126598">
        <w:t xml:space="preserve">total biodiversity-related </w:t>
      </w:r>
      <w:r w:rsidR="00C02E3E">
        <w:t>other development finance of Development Assistance Committee</w:t>
      </w:r>
      <w:r w:rsidR="00C02E3E" w:rsidRPr="00126598">
        <w:t xml:space="preserve"> </w:t>
      </w:r>
      <w:r w:rsidR="00C02E3E">
        <w:t xml:space="preserve">members </w:t>
      </w:r>
      <w:r w:rsidR="00E7183F" w:rsidRPr="00126598">
        <w:t>in 2023</w:t>
      </w:r>
      <w:r w:rsidR="007A147F" w:rsidRPr="00126598">
        <w:t>.</w:t>
      </w:r>
      <w:r w:rsidR="0016482A" w:rsidRPr="00126598">
        <w:rPr>
          <w:rStyle w:val="FootnoteReference"/>
        </w:rPr>
        <w:footnoteReference w:id="12"/>
      </w:r>
    </w:p>
    <w:p w14:paraId="5F148DC9" w14:textId="117D0F62" w:rsidR="00782454" w:rsidRPr="00126598" w:rsidRDefault="001A624A" w:rsidP="00782454">
      <w:pPr>
        <w:pStyle w:val="CBDH2"/>
        <w:rPr>
          <w:lang w:val="en-CA" w:eastAsia="zh-CN"/>
        </w:rPr>
      </w:pPr>
      <w:r w:rsidRPr="00126598">
        <w:rPr>
          <w:lang w:val="en-CA" w:eastAsia="zh-CN"/>
        </w:rPr>
        <w:t>G.</w:t>
      </w:r>
      <w:r w:rsidRPr="00126598">
        <w:rPr>
          <w:lang w:val="en-CA" w:eastAsia="zh-CN"/>
        </w:rPr>
        <w:tab/>
      </w:r>
      <w:r w:rsidR="00C97288" w:rsidRPr="00126598">
        <w:rPr>
          <w:lang w:val="en-CA" w:eastAsia="zh-CN"/>
        </w:rPr>
        <w:t>Building s</w:t>
      </w:r>
      <w:r w:rsidR="00782454" w:rsidRPr="00126598">
        <w:rPr>
          <w:lang w:val="en-CA" w:eastAsia="zh-CN"/>
        </w:rPr>
        <w:t>ynergies and leveraging international finance</w:t>
      </w:r>
    </w:p>
    <w:p w14:paraId="285EA108" w14:textId="705EFB6D" w:rsidR="00782454" w:rsidRPr="00126598" w:rsidRDefault="002F1D24" w:rsidP="00782454">
      <w:pPr>
        <w:pStyle w:val="CBDNormalNumber"/>
        <w:rPr>
          <w:lang w:val="en-CA" w:eastAsia="zh-CN"/>
        </w:rPr>
      </w:pPr>
      <w:r>
        <w:rPr>
          <w:lang w:val="en-CA" w:eastAsia="zh-CN"/>
        </w:rPr>
        <w:t>The</w:t>
      </w:r>
      <w:r w:rsidR="00782454" w:rsidRPr="00126598">
        <w:rPr>
          <w:lang w:val="en-CA" w:eastAsia="zh-CN"/>
        </w:rPr>
        <w:t xml:space="preserve"> importance of leveraging synergies between biodiversity and climate finance</w:t>
      </w:r>
      <w:r>
        <w:rPr>
          <w:lang w:val="en-CA" w:eastAsia="zh-CN"/>
        </w:rPr>
        <w:t xml:space="preserve"> is increasingly recognized</w:t>
      </w:r>
      <w:r w:rsidR="00782454" w:rsidRPr="00126598">
        <w:rPr>
          <w:lang w:val="en-CA" w:eastAsia="zh-CN"/>
        </w:rPr>
        <w:t xml:space="preserve">. </w:t>
      </w:r>
      <w:r w:rsidR="00B0780F">
        <w:rPr>
          <w:lang w:val="en-CA" w:eastAsia="zh-CN"/>
        </w:rPr>
        <w:t>S</w:t>
      </w:r>
      <w:r w:rsidR="00B0780F" w:rsidRPr="00126598">
        <w:rPr>
          <w:lang w:val="en-CA" w:eastAsia="zh-CN"/>
        </w:rPr>
        <w:t xml:space="preserve">uch </w:t>
      </w:r>
      <w:r w:rsidR="00B0780F">
        <w:rPr>
          <w:lang w:val="en-CA" w:eastAsia="zh-CN"/>
        </w:rPr>
        <w:t>i</w:t>
      </w:r>
      <w:r w:rsidR="00782454" w:rsidRPr="00126598">
        <w:rPr>
          <w:lang w:val="en-CA" w:eastAsia="zh-CN"/>
        </w:rPr>
        <w:t xml:space="preserve">nstruments as nature-based solutions, debt-for-nature swaps and sustainability-linked bonds are being used to address multiple environmental challenges simultaneously, while also enhancing financial efficiency. New tools and analytical frameworks are being developed to support </w:t>
      </w:r>
      <w:r w:rsidR="00B0780F">
        <w:rPr>
          <w:lang w:val="en-CA" w:eastAsia="zh-CN"/>
        </w:rPr>
        <w:t xml:space="preserve">the </w:t>
      </w:r>
      <w:r w:rsidR="00782454" w:rsidRPr="00126598">
        <w:rPr>
          <w:lang w:val="en-CA" w:eastAsia="zh-CN"/>
        </w:rPr>
        <w:t>better integration of biodiversity considerations into climate finance.</w:t>
      </w:r>
    </w:p>
    <w:p w14:paraId="0CFC3901" w14:textId="3EC1F976" w:rsidR="0016482A" w:rsidRPr="00126598" w:rsidRDefault="00E15291" w:rsidP="0016482A">
      <w:pPr>
        <w:pStyle w:val="CBDNormalNumber"/>
        <w:rPr>
          <w:lang w:val="en-CA"/>
        </w:rPr>
      </w:pPr>
      <w:r w:rsidRPr="00DC1719">
        <w:t>It is noteworthy that</w:t>
      </w:r>
      <w:r w:rsidR="0016482A" w:rsidRPr="00DC1719">
        <w:t xml:space="preserve"> institutions are moving from general calls for coordination to </w:t>
      </w:r>
      <w:r w:rsidR="008D510E" w:rsidRPr="00DC1719">
        <w:t xml:space="preserve">substantive </w:t>
      </w:r>
      <w:r w:rsidR="0016482A" w:rsidRPr="00DC1719">
        <w:t>operation</w:t>
      </w:r>
      <w:r w:rsidR="00CC5DD9" w:rsidRPr="00DC1719">
        <w:t>s</w:t>
      </w:r>
      <w:r w:rsidR="00886E65" w:rsidRPr="00DC1719">
        <w:t>,</w:t>
      </w:r>
      <w:r w:rsidR="0016482A" w:rsidRPr="00DC1719">
        <w:t xml:space="preserve"> </w:t>
      </w:r>
      <w:r w:rsidR="00886E65" w:rsidRPr="00DC1719">
        <w:t xml:space="preserve">including the </w:t>
      </w:r>
      <w:r w:rsidR="00AB2067" w:rsidRPr="00DC1719">
        <w:t>use</w:t>
      </w:r>
      <w:r w:rsidR="00886E65" w:rsidRPr="00DC1719">
        <w:t xml:space="preserve"> of </w:t>
      </w:r>
      <w:r w:rsidR="0016482A" w:rsidRPr="00DC1719">
        <w:t>shared reporting indicators, stronger safeguards and explicit co-benefit tracking.</w:t>
      </w:r>
      <w:r w:rsidR="0016482A" w:rsidRPr="00126598">
        <w:t xml:space="preserve"> </w:t>
      </w:r>
      <w:r w:rsidR="001E0F95">
        <w:t>It is highlighted in t</w:t>
      </w:r>
      <w:r w:rsidR="0016482A" w:rsidRPr="00126598">
        <w:t xml:space="preserve">he study on the relationship between </w:t>
      </w:r>
      <w:r w:rsidR="0071576C" w:rsidRPr="00126598">
        <w:t xml:space="preserve">biodiversity and </w:t>
      </w:r>
      <w:r w:rsidR="0016482A" w:rsidRPr="00126598">
        <w:t>climate finance commissioned by the Secretariat</w:t>
      </w:r>
      <w:r w:rsidR="00A36E8C" w:rsidRPr="00126598">
        <w:rPr>
          <w:rStyle w:val="FootnoteReference"/>
          <w:rFonts w:asciiTheme="majorBidi" w:hAnsiTheme="majorBidi" w:cstheme="majorBidi"/>
        </w:rPr>
        <w:footnoteReference w:id="13"/>
      </w:r>
      <w:r w:rsidR="0016482A" w:rsidRPr="00126598">
        <w:t xml:space="preserve"> that the </w:t>
      </w:r>
      <w:r w:rsidR="00E638D1" w:rsidRPr="00126598">
        <w:t xml:space="preserve">evolving </w:t>
      </w:r>
      <w:r w:rsidR="0016482A" w:rsidRPr="00126598">
        <w:t xml:space="preserve">climate finance architecture </w:t>
      </w:r>
      <w:r w:rsidR="00E638D1" w:rsidRPr="00126598">
        <w:t xml:space="preserve">provides </w:t>
      </w:r>
      <w:r w:rsidR="000F4367" w:rsidRPr="00126598">
        <w:t>opportunities</w:t>
      </w:r>
      <w:r w:rsidR="0016482A" w:rsidRPr="00126598">
        <w:t xml:space="preserve"> to embed biodiversity from the outset</w:t>
      </w:r>
      <w:r w:rsidR="00642F6A">
        <w:t xml:space="preserve"> of climate finance projects</w:t>
      </w:r>
      <w:r w:rsidR="0016482A" w:rsidRPr="00126598">
        <w:t>.</w:t>
      </w:r>
    </w:p>
    <w:p w14:paraId="51548181" w14:textId="651599D3" w:rsidR="00782454" w:rsidRPr="009E7D8F" w:rsidRDefault="00782454" w:rsidP="00782454">
      <w:pPr>
        <w:pStyle w:val="CBDNormalNumber"/>
        <w:rPr>
          <w:lang w:val="en-CA" w:eastAsia="zh-CN"/>
        </w:rPr>
      </w:pPr>
      <w:r w:rsidRPr="00126598">
        <w:rPr>
          <w:lang w:val="en-CA" w:eastAsia="zh-CN"/>
        </w:rPr>
        <w:t xml:space="preserve">International </w:t>
      </w:r>
      <w:r w:rsidR="00C97288" w:rsidRPr="00126598">
        <w:rPr>
          <w:lang w:val="en-CA" w:eastAsia="zh-CN"/>
        </w:rPr>
        <w:t xml:space="preserve">biodiversity </w:t>
      </w:r>
      <w:r w:rsidRPr="00126598">
        <w:rPr>
          <w:lang w:val="en-CA" w:eastAsia="zh-CN"/>
        </w:rPr>
        <w:t>finance play</w:t>
      </w:r>
      <w:r w:rsidR="00C47273">
        <w:rPr>
          <w:lang w:val="en-CA" w:eastAsia="zh-CN"/>
        </w:rPr>
        <w:t>s</w:t>
      </w:r>
      <w:r w:rsidRPr="00126598">
        <w:rPr>
          <w:lang w:val="en-CA" w:eastAsia="zh-CN"/>
        </w:rPr>
        <w:t xml:space="preserve"> an important role in catalysing domestic resource mobilization. </w:t>
      </w:r>
      <w:r w:rsidR="00C47273">
        <w:rPr>
          <w:lang w:val="en-CA" w:eastAsia="zh-CN"/>
        </w:rPr>
        <w:t>S</w:t>
      </w:r>
      <w:r w:rsidR="00C47273" w:rsidRPr="00126598">
        <w:rPr>
          <w:lang w:val="en-CA" w:eastAsia="zh-CN"/>
        </w:rPr>
        <w:t xml:space="preserve">uch </w:t>
      </w:r>
      <w:r w:rsidR="00C47273">
        <w:rPr>
          <w:lang w:val="en-CA" w:eastAsia="zh-CN"/>
        </w:rPr>
        <w:t>i</w:t>
      </w:r>
      <w:r w:rsidRPr="00126598">
        <w:rPr>
          <w:lang w:val="en-CA" w:eastAsia="zh-CN"/>
        </w:rPr>
        <w:t>nitiatives as the</w:t>
      </w:r>
      <w:r w:rsidRPr="00782454">
        <w:rPr>
          <w:lang w:val="en-CA" w:eastAsia="zh-CN"/>
        </w:rPr>
        <w:t xml:space="preserve"> Biodiversity Finance Initiative </w:t>
      </w:r>
      <w:r w:rsidRPr="009E7D8F">
        <w:rPr>
          <w:lang w:val="en-CA" w:eastAsia="zh-CN"/>
        </w:rPr>
        <w:t xml:space="preserve">have demonstrated the potential </w:t>
      </w:r>
      <w:r w:rsidR="009968C0">
        <w:rPr>
          <w:lang w:val="en-CA" w:eastAsia="zh-CN"/>
        </w:rPr>
        <w:t xml:space="preserve">of </w:t>
      </w:r>
      <w:r w:rsidRPr="0038157A">
        <w:rPr>
          <w:lang w:val="en-CA" w:eastAsia="zh-CN"/>
        </w:rPr>
        <w:t xml:space="preserve">relatively modest </w:t>
      </w:r>
      <w:r w:rsidR="009968C0" w:rsidRPr="002B3341">
        <w:rPr>
          <w:lang w:val="en-CA" w:eastAsia="zh-CN"/>
        </w:rPr>
        <w:t xml:space="preserve">amounts of </w:t>
      </w:r>
      <w:r w:rsidRPr="0038157A">
        <w:rPr>
          <w:lang w:val="en-CA" w:eastAsia="zh-CN"/>
        </w:rPr>
        <w:t>international funding to</w:t>
      </w:r>
      <w:r w:rsidR="004B1977" w:rsidRPr="002B3341">
        <w:rPr>
          <w:lang w:val="en-CA" w:eastAsia="zh-CN"/>
        </w:rPr>
        <w:t xml:space="preserve"> </w:t>
      </w:r>
      <w:r w:rsidR="00E74760" w:rsidRPr="002B3341">
        <w:rPr>
          <w:lang w:val="en-CA" w:eastAsia="zh-CN"/>
        </w:rPr>
        <w:t>unlock</w:t>
      </w:r>
      <w:r w:rsidRPr="0038157A">
        <w:rPr>
          <w:lang w:val="en-CA" w:eastAsia="zh-CN"/>
        </w:rPr>
        <w:t xml:space="preserve"> significantly larger domestic financial flows</w:t>
      </w:r>
      <w:r w:rsidR="000E3B8A" w:rsidRPr="009E7D8F">
        <w:rPr>
          <w:lang w:val="en-CA" w:eastAsia="zh-CN"/>
        </w:rPr>
        <w:t>,</w:t>
      </w:r>
      <w:r w:rsidRPr="009E7D8F">
        <w:rPr>
          <w:lang w:val="en-CA" w:eastAsia="zh-CN"/>
        </w:rPr>
        <w:t xml:space="preserve"> by supporting policy reforms, strengthening institutional frameworks and identifying innovative financing solutions.</w:t>
      </w:r>
      <w:r w:rsidR="00C97288" w:rsidRPr="009E7D8F">
        <w:rPr>
          <w:lang w:val="en-CA" w:eastAsia="zh-CN"/>
        </w:rPr>
        <w:t xml:space="preserve"> </w:t>
      </w:r>
      <w:r w:rsidR="00443C2D">
        <w:rPr>
          <w:lang w:val="en-CA" w:eastAsia="zh-CN"/>
        </w:rPr>
        <w:t xml:space="preserve">In </w:t>
      </w:r>
      <w:r w:rsidR="000511A6">
        <w:rPr>
          <w:lang w:val="en-CA" w:eastAsia="zh-CN"/>
        </w:rPr>
        <w:t xml:space="preserve">its seventh </w:t>
      </w:r>
      <w:r w:rsidR="00553CDC">
        <w:rPr>
          <w:lang w:val="en-CA" w:eastAsia="zh-CN"/>
        </w:rPr>
        <w:t>n</w:t>
      </w:r>
      <w:r w:rsidR="000511A6">
        <w:rPr>
          <w:lang w:val="en-CA" w:eastAsia="zh-CN"/>
        </w:rPr>
        <w:t xml:space="preserve">ational report, Norway noted that </w:t>
      </w:r>
      <w:r w:rsidR="000511A6">
        <w:t>t</w:t>
      </w:r>
      <w:r w:rsidR="00C97288" w:rsidRPr="009E7D8F">
        <w:t xml:space="preserve">he leverage ratio from grant resources is approximately 1:40, </w:t>
      </w:r>
      <w:r w:rsidR="00046454">
        <w:t>highlighting the possibility</w:t>
      </w:r>
      <w:r w:rsidR="00046454" w:rsidRPr="009E7D8F">
        <w:t xml:space="preserve"> </w:t>
      </w:r>
      <w:r w:rsidR="00C97288" w:rsidRPr="009E7D8F">
        <w:t xml:space="preserve">to </w:t>
      </w:r>
      <w:r w:rsidR="00046454">
        <w:t xml:space="preserve">leverage </w:t>
      </w:r>
      <w:r w:rsidR="00C97288" w:rsidRPr="009E7D8F">
        <w:t xml:space="preserve">international finance </w:t>
      </w:r>
      <w:r w:rsidR="00F1364D">
        <w:t>effectively</w:t>
      </w:r>
      <w:r w:rsidR="00F1364D" w:rsidRPr="009E7D8F">
        <w:t xml:space="preserve"> </w:t>
      </w:r>
      <w:r w:rsidR="00C97288" w:rsidRPr="009E7D8F">
        <w:t>for domestic biodiversity finance mobilization</w:t>
      </w:r>
      <w:r w:rsidR="00046454">
        <w:t xml:space="preserve">, </w:t>
      </w:r>
      <w:r w:rsidR="00F1364D">
        <w:t xml:space="preserve">or </w:t>
      </w:r>
      <w:r w:rsidR="00C97288" w:rsidRPr="009E7D8F">
        <w:t>so-called “finance for finance” actions.</w:t>
      </w:r>
    </w:p>
    <w:p w14:paraId="5D4C1A6E" w14:textId="09475DF1" w:rsidR="00FF0024" w:rsidRPr="009E7D8F" w:rsidRDefault="001A624A" w:rsidP="00782454">
      <w:pPr>
        <w:pStyle w:val="CBDH1"/>
        <w:ind w:left="0" w:firstLine="0"/>
        <w:rPr>
          <w:bCs/>
          <w:lang w:val="en-CA"/>
        </w:rPr>
      </w:pPr>
      <w:r w:rsidRPr="009E7D8F">
        <w:rPr>
          <w:bCs/>
          <w:lang w:val="en-CA"/>
        </w:rPr>
        <w:t>III</w:t>
      </w:r>
      <w:r w:rsidR="00FF0024" w:rsidRPr="009E7D8F">
        <w:rPr>
          <w:bCs/>
          <w:lang w:val="en-CA"/>
        </w:rPr>
        <w:t>.</w:t>
      </w:r>
      <w:r w:rsidRPr="009E7D8F">
        <w:rPr>
          <w:bCs/>
          <w:lang w:val="en-CA"/>
        </w:rPr>
        <w:tab/>
      </w:r>
      <w:r w:rsidR="00671C20">
        <w:rPr>
          <w:bCs/>
          <w:lang w:val="en-CA"/>
        </w:rPr>
        <w:t>Significant increase in d</w:t>
      </w:r>
      <w:r w:rsidR="00FF0024" w:rsidRPr="009E7D8F">
        <w:rPr>
          <w:bCs/>
          <w:lang w:val="en-CA"/>
        </w:rPr>
        <w:t>omestic resource mobilization from all sources</w:t>
      </w:r>
    </w:p>
    <w:p w14:paraId="72AEE3AF" w14:textId="6A82D145" w:rsidR="00782454" w:rsidRPr="009E7D8F" w:rsidRDefault="001A624A" w:rsidP="00782454">
      <w:pPr>
        <w:pStyle w:val="CBDH2"/>
      </w:pPr>
      <w:r w:rsidRPr="009E7D8F">
        <w:t>A.</w:t>
      </w:r>
      <w:r w:rsidRPr="009E7D8F">
        <w:tab/>
      </w:r>
      <w:r w:rsidR="00782454" w:rsidRPr="009E7D8F">
        <w:t>Overall progress and structural challenges</w:t>
      </w:r>
    </w:p>
    <w:p w14:paraId="327D518A" w14:textId="58E9E253" w:rsidR="00AE16DF" w:rsidRPr="009E7D8F" w:rsidRDefault="00782454" w:rsidP="00782454">
      <w:pPr>
        <w:pStyle w:val="CBDNormalNumber"/>
        <w:rPr>
          <w:lang w:val="en-CA"/>
        </w:rPr>
      </w:pPr>
      <w:r w:rsidRPr="009E7D8F">
        <w:rPr>
          <w:lang w:val="en-CA"/>
        </w:rPr>
        <w:t xml:space="preserve">Domestic resource mobilization is essential for achieving the long-term objectives of the </w:t>
      </w:r>
      <w:r w:rsidR="00430D82" w:rsidRPr="00825F09">
        <w:rPr>
          <w:lang w:val="en-CA"/>
        </w:rPr>
        <w:t xml:space="preserve">Kunming-Montreal Global Biodiversity </w:t>
      </w:r>
      <w:r w:rsidRPr="009E7D8F">
        <w:rPr>
          <w:lang w:val="en-CA"/>
        </w:rPr>
        <w:t xml:space="preserve">Framework, </w:t>
      </w:r>
      <w:proofErr w:type="gramStart"/>
      <w:r w:rsidR="000C7984" w:rsidRPr="009E7D8F">
        <w:rPr>
          <w:lang w:val="en-CA"/>
        </w:rPr>
        <w:t xml:space="preserve">in </w:t>
      </w:r>
      <w:r w:rsidRPr="009E7D8F">
        <w:rPr>
          <w:lang w:val="en-CA"/>
        </w:rPr>
        <w:t>particular</w:t>
      </w:r>
      <w:r w:rsidR="000C7984" w:rsidRPr="009E7D8F">
        <w:rPr>
          <w:lang w:val="en-CA"/>
        </w:rPr>
        <w:t xml:space="preserve"> </w:t>
      </w:r>
      <w:r w:rsidR="00523A74">
        <w:rPr>
          <w:lang w:val="en-CA"/>
        </w:rPr>
        <w:t>given</w:t>
      </w:r>
      <w:proofErr w:type="gramEnd"/>
      <w:r w:rsidR="000C7984" w:rsidRPr="009E7D8F">
        <w:rPr>
          <w:lang w:val="en-CA"/>
        </w:rPr>
        <w:t xml:space="preserve"> the </w:t>
      </w:r>
      <w:r w:rsidRPr="009E7D8F">
        <w:rPr>
          <w:lang w:val="en-CA"/>
        </w:rPr>
        <w:t xml:space="preserve">uncertainties </w:t>
      </w:r>
      <w:r w:rsidRPr="009E7D8F">
        <w:rPr>
          <w:lang w:val="en-CA"/>
        </w:rPr>
        <w:lastRenderedPageBreak/>
        <w:t>surrounding international funding</w:t>
      </w:r>
      <w:r w:rsidR="00523A74">
        <w:rPr>
          <w:lang w:val="en-CA"/>
        </w:rPr>
        <w:t xml:space="preserve"> that </w:t>
      </w:r>
      <w:r w:rsidR="00B51636">
        <w:rPr>
          <w:lang w:val="en-CA"/>
        </w:rPr>
        <w:t>are</w:t>
      </w:r>
      <w:r w:rsidR="00AE16DF" w:rsidRPr="009E7D8F">
        <w:rPr>
          <w:lang w:val="en-CA"/>
        </w:rPr>
        <w:t xml:space="preserve"> noted in the preceding section</w:t>
      </w:r>
      <w:r w:rsidRPr="009E7D8F">
        <w:rPr>
          <w:lang w:val="en-CA"/>
        </w:rPr>
        <w:t xml:space="preserve">. </w:t>
      </w:r>
      <w:r w:rsidR="00B51636">
        <w:rPr>
          <w:lang w:val="en-CA"/>
        </w:rPr>
        <w:t>P</w:t>
      </w:r>
      <w:r w:rsidRPr="009E7D8F">
        <w:rPr>
          <w:lang w:val="en-CA"/>
        </w:rPr>
        <w:t>rogress in this area remains uneven</w:t>
      </w:r>
      <w:r w:rsidR="00B51636">
        <w:rPr>
          <w:lang w:val="en-CA"/>
        </w:rPr>
        <w:t>,</w:t>
      </w:r>
      <w:r w:rsidRPr="009E7D8F">
        <w:rPr>
          <w:lang w:val="en-CA"/>
        </w:rPr>
        <w:t xml:space="preserve"> </w:t>
      </w:r>
      <w:r w:rsidR="00B51636">
        <w:rPr>
          <w:lang w:val="en-CA"/>
        </w:rPr>
        <w:t>h</w:t>
      </w:r>
      <w:r w:rsidR="00B51636" w:rsidRPr="009E7D8F">
        <w:rPr>
          <w:lang w:val="en-CA"/>
        </w:rPr>
        <w:t>owever</w:t>
      </w:r>
      <w:r w:rsidR="00B51636">
        <w:rPr>
          <w:lang w:val="en-CA"/>
        </w:rPr>
        <w:t>,</w:t>
      </w:r>
      <w:r w:rsidR="00B51636" w:rsidRPr="009E7D8F">
        <w:rPr>
          <w:lang w:val="en-CA"/>
        </w:rPr>
        <w:t xml:space="preserve"> </w:t>
      </w:r>
      <w:r w:rsidRPr="009E7D8F">
        <w:rPr>
          <w:lang w:val="en-CA"/>
        </w:rPr>
        <w:t xml:space="preserve">and faces significant structural constraints. </w:t>
      </w:r>
    </w:p>
    <w:p w14:paraId="3A61A3BD" w14:textId="65EA2E09" w:rsidR="00782454" w:rsidRPr="00782454" w:rsidRDefault="00904F31" w:rsidP="00782454">
      <w:pPr>
        <w:pStyle w:val="CBDNormalNumber"/>
        <w:rPr>
          <w:lang w:val="en-CA"/>
        </w:rPr>
      </w:pPr>
      <w:r>
        <w:rPr>
          <w:lang w:val="en-CA"/>
        </w:rPr>
        <w:t>In</w:t>
      </w:r>
      <w:r w:rsidRPr="009E7D8F">
        <w:rPr>
          <w:lang w:val="en-CA"/>
        </w:rPr>
        <w:t xml:space="preserve"> </w:t>
      </w:r>
      <w:r w:rsidR="00AE16DF" w:rsidRPr="009E7D8F">
        <w:rPr>
          <w:lang w:val="en-CA"/>
        </w:rPr>
        <w:t>their seventh national reports, m</w:t>
      </w:r>
      <w:r w:rsidR="00782454" w:rsidRPr="009E7D8F">
        <w:rPr>
          <w:lang w:val="en-CA"/>
        </w:rPr>
        <w:t xml:space="preserve">any Parties </w:t>
      </w:r>
      <w:r w:rsidR="00B157C5">
        <w:rPr>
          <w:lang w:val="en-CA"/>
        </w:rPr>
        <w:t xml:space="preserve">identified </w:t>
      </w:r>
      <w:r w:rsidR="00782454" w:rsidRPr="009E7D8F">
        <w:rPr>
          <w:lang w:val="en-CA"/>
        </w:rPr>
        <w:t>limited financial resources, competing national priorities and insufficient capacity to mobilize and manage biodiversity finance effectively</w:t>
      </w:r>
      <w:r w:rsidR="00B157C5">
        <w:rPr>
          <w:lang w:val="en-CA"/>
        </w:rPr>
        <w:t xml:space="preserve"> as significant constraints</w:t>
      </w:r>
      <w:r w:rsidR="00782454" w:rsidRPr="009E7D8F">
        <w:rPr>
          <w:lang w:val="en-CA"/>
        </w:rPr>
        <w:t>. A notable challenge is the lack of comprehensive and consistent data on domestic biodiversity finance, which limits the ability to track progress and</w:t>
      </w:r>
      <w:r w:rsidR="00782454" w:rsidRPr="00782454">
        <w:rPr>
          <w:lang w:val="en-CA"/>
        </w:rPr>
        <w:t xml:space="preserve"> design effective policies.</w:t>
      </w:r>
    </w:p>
    <w:p w14:paraId="4ED36A8B" w14:textId="5FC0FEBC" w:rsidR="00782454" w:rsidRPr="009E7D8F" w:rsidRDefault="00782454" w:rsidP="00381EA2">
      <w:pPr>
        <w:pStyle w:val="CBDNormalNumber"/>
        <w:rPr>
          <w:lang w:val="en-CA"/>
        </w:rPr>
      </w:pPr>
      <w:r w:rsidRPr="00381EA2">
        <w:rPr>
          <w:lang w:val="en-CA"/>
        </w:rPr>
        <w:t>In many cases, biodiversity finance remains fragmented and is not yet fully integrated into national financial systems. The absence of systematic approaches to budgeting and financial planning for biodiversity further constrains progress. Addressing th</w:t>
      </w:r>
      <w:r w:rsidR="00981437">
        <w:rPr>
          <w:lang w:val="en-CA"/>
        </w:rPr>
        <w:t>o</w:t>
      </w:r>
      <w:r w:rsidRPr="00381EA2">
        <w:rPr>
          <w:lang w:val="en-CA"/>
        </w:rPr>
        <w:t xml:space="preserve">se challenges will require sustained efforts to strengthen institutional frameworks, improve data collection and </w:t>
      </w:r>
      <w:r w:rsidRPr="009E7D8F">
        <w:rPr>
          <w:lang w:val="en-CA"/>
        </w:rPr>
        <w:t>analysis and integrate</w:t>
      </w:r>
      <w:r w:rsidRPr="00381EA2">
        <w:rPr>
          <w:lang w:val="en-CA"/>
        </w:rPr>
        <w:t xml:space="preserve"> biodiversity considerations into broader economic and development planning.</w:t>
      </w:r>
      <w:r w:rsidR="00B77739" w:rsidRPr="00381EA2">
        <w:rPr>
          <w:lang w:val="en-CA"/>
        </w:rPr>
        <w:t xml:space="preserve"> </w:t>
      </w:r>
      <w:r w:rsidR="00B77739" w:rsidRPr="000D2FC3">
        <w:rPr>
          <w:lang w:val="en-CA"/>
        </w:rPr>
        <w:t>Further details</w:t>
      </w:r>
      <w:r w:rsidR="0010039F" w:rsidRPr="000D2FC3">
        <w:rPr>
          <w:lang w:val="en-CA"/>
        </w:rPr>
        <w:t xml:space="preserve"> on</w:t>
      </w:r>
      <w:r w:rsidR="00381EA2" w:rsidRPr="000D2FC3">
        <w:rPr>
          <w:lang w:val="en-CA"/>
        </w:rPr>
        <w:t xml:space="preserve"> such impediments</w:t>
      </w:r>
      <w:r w:rsidR="00B77739" w:rsidRPr="000D2FC3">
        <w:rPr>
          <w:lang w:val="en-CA"/>
        </w:rPr>
        <w:t xml:space="preserve"> are provided </w:t>
      </w:r>
      <w:r w:rsidR="000D2FC3" w:rsidRPr="002B3341">
        <w:rPr>
          <w:lang w:val="en-CA"/>
        </w:rPr>
        <w:t xml:space="preserve">in document </w:t>
      </w:r>
      <w:r w:rsidR="000D2FC3" w:rsidRPr="002B3341">
        <w:t xml:space="preserve">CBD/SBI/7/3/Add.4 </w:t>
      </w:r>
      <w:r w:rsidR="000D2FC3" w:rsidRPr="002B3341">
        <w:rPr>
          <w:lang w:val="en-CA"/>
        </w:rPr>
        <w:t xml:space="preserve">and </w:t>
      </w:r>
      <w:r w:rsidR="00B77739" w:rsidRPr="000D2FC3">
        <w:rPr>
          <w:lang w:val="en-CA"/>
        </w:rPr>
        <w:t>in the accompanying information document</w:t>
      </w:r>
      <w:r w:rsidR="000D2FC3" w:rsidRPr="002B3341">
        <w:rPr>
          <w:lang w:val="en-CA"/>
        </w:rPr>
        <w:t>.</w:t>
      </w:r>
    </w:p>
    <w:p w14:paraId="7A4C803A" w14:textId="36BA362A" w:rsidR="00782454" w:rsidRPr="009E7D8F" w:rsidRDefault="001A624A" w:rsidP="00782454">
      <w:pPr>
        <w:pStyle w:val="CBDH2"/>
        <w:rPr>
          <w:lang w:val="en-CA"/>
        </w:rPr>
      </w:pPr>
      <w:r w:rsidRPr="009E7D8F">
        <w:rPr>
          <w:lang w:val="en-CA"/>
        </w:rPr>
        <w:t>B.</w:t>
      </w:r>
      <w:r w:rsidRPr="009E7D8F">
        <w:rPr>
          <w:lang w:val="en-CA"/>
        </w:rPr>
        <w:tab/>
      </w:r>
      <w:r w:rsidR="00782454" w:rsidRPr="009E7D8F">
        <w:rPr>
          <w:lang w:val="en-CA"/>
        </w:rPr>
        <w:t>Public domestic finance and fiscal measures</w:t>
      </w:r>
    </w:p>
    <w:p w14:paraId="63E0219C" w14:textId="20FEBE7B" w:rsidR="00782454" w:rsidRPr="00782454" w:rsidRDefault="00782454" w:rsidP="00782454">
      <w:pPr>
        <w:pStyle w:val="CBDNormalNumber"/>
        <w:rPr>
          <w:lang w:val="en-CA"/>
        </w:rPr>
      </w:pPr>
      <w:r w:rsidRPr="009E7D8F">
        <w:rPr>
          <w:lang w:val="en-CA"/>
        </w:rPr>
        <w:t>Public finance remains the primary source of domestic biodiversity funding, and</w:t>
      </w:r>
      <w:r w:rsidR="00D0443C">
        <w:rPr>
          <w:lang w:val="en-CA"/>
        </w:rPr>
        <w:t>,</w:t>
      </w:r>
      <w:r w:rsidRPr="009E7D8F">
        <w:rPr>
          <w:lang w:val="en-CA"/>
        </w:rPr>
        <w:t xml:space="preserve"> </w:t>
      </w:r>
      <w:r w:rsidR="00D0443C" w:rsidRPr="009E7D8F">
        <w:rPr>
          <w:lang w:val="en-CA"/>
        </w:rPr>
        <w:t>in support of biodiversity objectives</w:t>
      </w:r>
      <w:r w:rsidR="00D0443C">
        <w:rPr>
          <w:lang w:val="en-CA"/>
        </w:rPr>
        <w:t>,</w:t>
      </w:r>
      <w:r w:rsidR="00D0443C" w:rsidRPr="009E7D8F">
        <w:rPr>
          <w:lang w:val="en-CA"/>
        </w:rPr>
        <w:t xml:space="preserve"> </w:t>
      </w:r>
      <w:r w:rsidRPr="009E7D8F">
        <w:rPr>
          <w:lang w:val="en-CA"/>
        </w:rPr>
        <w:t>several Parties have taken steps to strengthen fiscal mechanisms</w:t>
      </w:r>
      <w:r w:rsidR="00014DBC">
        <w:rPr>
          <w:lang w:val="en-CA"/>
        </w:rPr>
        <w:t xml:space="preserve">, </w:t>
      </w:r>
      <w:r w:rsidRPr="009E7D8F">
        <w:rPr>
          <w:lang w:val="en-CA"/>
        </w:rPr>
        <w:t>includ</w:t>
      </w:r>
      <w:r w:rsidR="00014DBC">
        <w:rPr>
          <w:lang w:val="en-CA"/>
        </w:rPr>
        <w:t>ing</w:t>
      </w:r>
      <w:r w:rsidRPr="009E7D8F">
        <w:rPr>
          <w:lang w:val="en-CA"/>
        </w:rPr>
        <w:t xml:space="preserve"> the establishment of dedicated </w:t>
      </w:r>
      <w:r w:rsidRPr="0051414C">
        <w:rPr>
          <w:lang w:val="en-CA"/>
        </w:rPr>
        <w:t>environmental funds, the introduction of biodiversity-related budget lines and the use of fiscal instruments</w:t>
      </w:r>
      <w:r w:rsidR="00515DE6" w:rsidRPr="0051414C">
        <w:rPr>
          <w:lang w:val="en-CA"/>
        </w:rPr>
        <w:t>,</w:t>
      </w:r>
      <w:r w:rsidRPr="0051414C">
        <w:rPr>
          <w:lang w:val="en-CA"/>
        </w:rPr>
        <w:t xml:space="preserve"> such as environmental taxes, fees and charges. In some cases, revenues generated from natural resource use are being redirected toward</w:t>
      </w:r>
      <w:r w:rsidR="00515DE6" w:rsidRPr="0051414C">
        <w:rPr>
          <w:lang w:val="en-CA"/>
        </w:rPr>
        <w:t>s</w:t>
      </w:r>
      <w:r w:rsidRPr="0051414C">
        <w:rPr>
          <w:lang w:val="en-CA"/>
        </w:rPr>
        <w:t xml:space="preserve"> conservation</w:t>
      </w:r>
      <w:r w:rsidRPr="00782454">
        <w:rPr>
          <w:lang w:val="en-CA"/>
        </w:rPr>
        <w:t xml:space="preserve"> and sustainable management</w:t>
      </w:r>
      <w:r w:rsidR="008051D2">
        <w:rPr>
          <w:lang w:val="en-CA"/>
        </w:rPr>
        <w:t>,</w:t>
      </w:r>
      <w:r w:rsidR="00393A78">
        <w:rPr>
          <w:lang w:val="en-CA"/>
        </w:rPr>
        <w:t xml:space="preserve"> </w:t>
      </w:r>
      <w:r w:rsidR="008051D2">
        <w:rPr>
          <w:lang w:val="en-CA"/>
        </w:rPr>
        <w:t>s</w:t>
      </w:r>
      <w:r w:rsidR="00F42AB4">
        <w:rPr>
          <w:lang w:val="en-CA"/>
        </w:rPr>
        <w:t>everal e</w:t>
      </w:r>
      <w:r w:rsidR="00393A78">
        <w:rPr>
          <w:lang w:val="en-CA"/>
        </w:rPr>
        <w:t>xamples</w:t>
      </w:r>
      <w:r w:rsidR="00F42AB4">
        <w:rPr>
          <w:lang w:val="en-CA"/>
        </w:rPr>
        <w:t xml:space="preserve"> </w:t>
      </w:r>
      <w:r w:rsidR="008051D2">
        <w:rPr>
          <w:lang w:val="en-CA"/>
        </w:rPr>
        <w:t xml:space="preserve">of which </w:t>
      </w:r>
      <w:r w:rsidR="00393A78">
        <w:rPr>
          <w:lang w:val="en-CA"/>
        </w:rPr>
        <w:t>are provided in the accompanying information document.</w:t>
      </w:r>
    </w:p>
    <w:p w14:paraId="1722A86A" w14:textId="282C32B4" w:rsidR="001308B6" w:rsidRPr="0051414C" w:rsidRDefault="00D94F71" w:rsidP="00782454">
      <w:pPr>
        <w:pStyle w:val="CBDNormalNumber"/>
        <w:rPr>
          <w:lang w:val="en-CA"/>
        </w:rPr>
      </w:pPr>
      <w:r>
        <w:rPr>
          <w:lang w:val="en-CA"/>
        </w:rPr>
        <w:t>In addition, t</w:t>
      </w:r>
      <w:r w:rsidR="00782454" w:rsidRPr="00782454">
        <w:rPr>
          <w:lang w:val="en-CA"/>
        </w:rPr>
        <w:t xml:space="preserve">here is </w:t>
      </w:r>
      <w:r>
        <w:rPr>
          <w:lang w:val="en-CA"/>
        </w:rPr>
        <w:t>growing</w:t>
      </w:r>
      <w:r w:rsidR="00782454" w:rsidRPr="00782454">
        <w:rPr>
          <w:lang w:val="en-CA"/>
        </w:rPr>
        <w:t xml:space="preserve"> recognition of the critical role played by ministries of finance in mobilizing resources and aligning fiscal policies with biodiversity goals. Efforts to integrate biodiversity into medium-term expenditure frameworks and national budgets are gaining traction, </w:t>
      </w:r>
      <w:r w:rsidR="00782454" w:rsidRPr="0051414C">
        <w:rPr>
          <w:lang w:val="en-CA"/>
        </w:rPr>
        <w:t>reflecting a shift toward</w:t>
      </w:r>
      <w:r w:rsidR="00515DE6" w:rsidRPr="0051414C">
        <w:rPr>
          <w:lang w:val="en-CA"/>
        </w:rPr>
        <w:t>s</w:t>
      </w:r>
      <w:r w:rsidR="00782454" w:rsidRPr="0051414C">
        <w:rPr>
          <w:lang w:val="en-CA"/>
        </w:rPr>
        <w:t xml:space="preserve"> viewing biodiversity not </w:t>
      </w:r>
      <w:r w:rsidR="00BB4DDA">
        <w:rPr>
          <w:lang w:val="en-CA"/>
        </w:rPr>
        <w:t xml:space="preserve">simply </w:t>
      </w:r>
      <w:r w:rsidR="00F65FEC">
        <w:rPr>
          <w:lang w:val="en-CA"/>
        </w:rPr>
        <w:t xml:space="preserve">as </w:t>
      </w:r>
      <w:r w:rsidR="00782454" w:rsidRPr="0051414C">
        <w:rPr>
          <w:lang w:val="en-CA"/>
        </w:rPr>
        <w:t xml:space="preserve">an environmental </w:t>
      </w:r>
      <w:r w:rsidR="005C5BF5" w:rsidRPr="0051414C">
        <w:rPr>
          <w:lang w:val="en-CA"/>
        </w:rPr>
        <w:t>cost factor,</w:t>
      </w:r>
      <w:r w:rsidR="00782454" w:rsidRPr="0051414C">
        <w:rPr>
          <w:lang w:val="en-CA"/>
        </w:rPr>
        <w:t xml:space="preserve"> but</w:t>
      </w:r>
      <w:r w:rsidR="00F65FEC">
        <w:rPr>
          <w:lang w:val="en-CA"/>
        </w:rPr>
        <w:t xml:space="preserve"> as</w:t>
      </w:r>
      <w:r w:rsidR="00782454" w:rsidRPr="0051414C">
        <w:rPr>
          <w:lang w:val="en-CA"/>
        </w:rPr>
        <w:t xml:space="preserve"> a</w:t>
      </w:r>
      <w:r w:rsidR="005C5BF5" w:rsidRPr="0051414C">
        <w:rPr>
          <w:lang w:val="en-CA"/>
        </w:rPr>
        <w:t xml:space="preserve">n asset </w:t>
      </w:r>
      <w:r w:rsidR="00C51630">
        <w:rPr>
          <w:lang w:val="en-CA"/>
        </w:rPr>
        <w:t xml:space="preserve">that </w:t>
      </w:r>
      <w:r w:rsidR="005C5BF5" w:rsidRPr="0051414C">
        <w:rPr>
          <w:lang w:val="en-CA"/>
        </w:rPr>
        <w:t>generat</w:t>
      </w:r>
      <w:r w:rsidR="00C51630">
        <w:rPr>
          <w:lang w:val="en-CA"/>
        </w:rPr>
        <w:t>es</w:t>
      </w:r>
      <w:r w:rsidR="005C5BF5" w:rsidRPr="0051414C">
        <w:rPr>
          <w:lang w:val="en-CA"/>
        </w:rPr>
        <w:t xml:space="preserve"> </w:t>
      </w:r>
      <w:r w:rsidR="00782454" w:rsidRPr="0051414C">
        <w:rPr>
          <w:lang w:val="en-CA"/>
        </w:rPr>
        <w:t xml:space="preserve">economic and financial stability. </w:t>
      </w:r>
      <w:r w:rsidR="000612AE" w:rsidRPr="0051414C">
        <w:rPr>
          <w:lang w:val="en-CA"/>
        </w:rPr>
        <w:t>E</w:t>
      </w:r>
      <w:r w:rsidR="001308B6" w:rsidRPr="0051414C">
        <w:rPr>
          <w:lang w:val="en-CA"/>
        </w:rPr>
        <w:t xml:space="preserve">xamples </w:t>
      </w:r>
      <w:r w:rsidR="00EE68D5" w:rsidRPr="0051414C">
        <w:rPr>
          <w:lang w:val="en-CA"/>
        </w:rPr>
        <w:t xml:space="preserve">of such </w:t>
      </w:r>
      <w:r w:rsidR="001C6741" w:rsidRPr="0051414C">
        <w:rPr>
          <w:lang w:val="en-CA"/>
        </w:rPr>
        <w:t>initiatives are provided in the aforementioned information document.</w:t>
      </w:r>
    </w:p>
    <w:p w14:paraId="53A2E1CD" w14:textId="4EE115CC" w:rsidR="00782454" w:rsidRPr="0051414C" w:rsidRDefault="001308B6" w:rsidP="00782454">
      <w:pPr>
        <w:pStyle w:val="CBDNormalNumber"/>
        <w:rPr>
          <w:lang w:val="en-CA"/>
        </w:rPr>
      </w:pPr>
      <w:r w:rsidRPr="0051414C">
        <w:rPr>
          <w:lang w:val="en-CA"/>
        </w:rPr>
        <w:t>Despite notable progress</w:t>
      </w:r>
      <w:r w:rsidR="00B33EEA">
        <w:rPr>
          <w:lang w:val="en-CA"/>
        </w:rPr>
        <w:t>,</w:t>
      </w:r>
      <w:r w:rsidR="001C6741" w:rsidRPr="0051414C">
        <w:rPr>
          <w:lang w:val="en-CA"/>
        </w:rPr>
        <w:t xml:space="preserve"> however</w:t>
      </w:r>
      <w:r w:rsidR="00782454" w:rsidRPr="0051414C">
        <w:rPr>
          <w:lang w:val="en-CA"/>
        </w:rPr>
        <w:t>, public funding levels remain insufficient relative to needs, and further efforts will be required to enhance both the scale and effectiveness of domestic public finance.</w:t>
      </w:r>
    </w:p>
    <w:p w14:paraId="640EF227" w14:textId="46844662" w:rsidR="00782454" w:rsidRPr="0051414C" w:rsidRDefault="001A624A" w:rsidP="00782454">
      <w:pPr>
        <w:pStyle w:val="CBDH2"/>
        <w:rPr>
          <w:lang w:val="en-CA"/>
        </w:rPr>
      </w:pPr>
      <w:r w:rsidRPr="0051414C">
        <w:rPr>
          <w:lang w:val="en-CA"/>
        </w:rPr>
        <w:t>C.</w:t>
      </w:r>
      <w:r w:rsidRPr="0051414C">
        <w:rPr>
          <w:lang w:val="en-CA"/>
        </w:rPr>
        <w:tab/>
      </w:r>
      <w:r w:rsidR="00782454" w:rsidRPr="0051414C">
        <w:rPr>
          <w:lang w:val="en-CA"/>
        </w:rPr>
        <w:t>Domestic private finance and enabling environments</w:t>
      </w:r>
    </w:p>
    <w:p w14:paraId="2C6CA8F9" w14:textId="1E322C01" w:rsidR="00782454" w:rsidRPr="0051414C" w:rsidRDefault="00782454" w:rsidP="00782454">
      <w:pPr>
        <w:pStyle w:val="CBDNormalNumber"/>
        <w:rPr>
          <w:lang w:val="en-CA"/>
        </w:rPr>
      </w:pPr>
      <w:r w:rsidRPr="0051414C">
        <w:rPr>
          <w:lang w:val="en-CA"/>
        </w:rPr>
        <w:t xml:space="preserve">Domestic private finance for biodiversity remains underdeveloped, with limited participation </w:t>
      </w:r>
      <w:r w:rsidR="00515DE6" w:rsidRPr="0051414C">
        <w:rPr>
          <w:lang w:val="en-CA"/>
        </w:rPr>
        <w:t xml:space="preserve">of </w:t>
      </w:r>
      <w:r w:rsidRPr="0051414C">
        <w:rPr>
          <w:lang w:val="en-CA"/>
        </w:rPr>
        <w:t xml:space="preserve">businesses, financial institutions and investors. </w:t>
      </w:r>
      <w:r w:rsidR="00547148">
        <w:rPr>
          <w:lang w:val="en-CA"/>
        </w:rPr>
        <w:t>The principal</w:t>
      </w:r>
      <w:r w:rsidR="00547148" w:rsidRPr="0051414C">
        <w:rPr>
          <w:lang w:val="en-CA"/>
        </w:rPr>
        <w:t xml:space="preserve"> </w:t>
      </w:r>
      <w:r w:rsidRPr="0051414C">
        <w:rPr>
          <w:lang w:val="en-CA"/>
        </w:rPr>
        <w:t xml:space="preserve">barriers include weak incentives, limited awareness of biodiversity risks and opportunities and insufficient policy and regulatory frameworks to support investment. In addition, many private </w:t>
      </w:r>
      <w:r w:rsidR="00547148">
        <w:rPr>
          <w:lang w:val="en-CA"/>
        </w:rPr>
        <w:t>organizations</w:t>
      </w:r>
      <w:r w:rsidR="00547148" w:rsidRPr="0051414C">
        <w:rPr>
          <w:lang w:val="en-CA"/>
        </w:rPr>
        <w:t xml:space="preserve"> </w:t>
      </w:r>
      <w:r w:rsidRPr="0051414C">
        <w:rPr>
          <w:lang w:val="en-CA"/>
        </w:rPr>
        <w:t xml:space="preserve">lack the </w:t>
      </w:r>
      <w:r w:rsidR="008C13D6" w:rsidRPr="0051414C">
        <w:rPr>
          <w:lang w:val="en-CA"/>
        </w:rPr>
        <w:t xml:space="preserve">exposure, incentives and </w:t>
      </w:r>
      <w:r w:rsidRPr="0051414C">
        <w:rPr>
          <w:lang w:val="en-CA"/>
        </w:rPr>
        <w:t>technical capacity to engage in biodiversity-related financing.</w:t>
      </w:r>
      <w:r w:rsidR="00110727" w:rsidRPr="0051414C">
        <w:rPr>
          <w:lang w:val="en-CA"/>
        </w:rPr>
        <w:t xml:space="preserve"> Th</w:t>
      </w:r>
      <w:r w:rsidR="00E92A35">
        <w:rPr>
          <w:lang w:val="en-CA"/>
        </w:rPr>
        <w:t>o</w:t>
      </w:r>
      <w:r w:rsidR="00110727" w:rsidRPr="0051414C">
        <w:rPr>
          <w:lang w:val="en-CA"/>
        </w:rPr>
        <w:t>se topics are elaborated</w:t>
      </w:r>
      <w:r w:rsidR="00360359" w:rsidRPr="0051414C">
        <w:rPr>
          <w:lang w:val="en-CA"/>
        </w:rPr>
        <w:t xml:space="preserve"> on</w:t>
      </w:r>
      <w:r w:rsidR="00110727" w:rsidRPr="0051414C">
        <w:rPr>
          <w:lang w:val="en-CA"/>
        </w:rPr>
        <w:t xml:space="preserve"> in the recent</w:t>
      </w:r>
      <w:r w:rsidR="00360359" w:rsidRPr="0051414C">
        <w:rPr>
          <w:lang w:val="en-CA"/>
        </w:rPr>
        <w:t xml:space="preserve"> </w:t>
      </w:r>
      <w:r w:rsidR="00635075" w:rsidRPr="002B3341">
        <w:t>report</w:t>
      </w:r>
      <w:r w:rsidR="00110727" w:rsidRPr="0051414C">
        <w:rPr>
          <w:lang w:val="en-CA"/>
        </w:rPr>
        <w:t xml:space="preserve"> by the Intergovernmental Science-Policy Platform on Biodiversity and Ecosystem Services</w:t>
      </w:r>
      <w:r w:rsidR="00635075">
        <w:rPr>
          <w:lang w:val="en-CA"/>
        </w:rPr>
        <w:t xml:space="preserve"> on the impact and dependence of business on biodiversity and nature’s contributions to people</w:t>
      </w:r>
      <w:r w:rsidR="002E381B" w:rsidRPr="0051414C">
        <w:rPr>
          <w:lang w:val="en-CA"/>
        </w:rPr>
        <w:t>.</w:t>
      </w:r>
      <w:r w:rsidR="002A007A" w:rsidRPr="0051414C">
        <w:rPr>
          <w:rStyle w:val="FootnoteReference"/>
        </w:rPr>
        <w:footnoteReference w:id="14"/>
      </w:r>
    </w:p>
    <w:p w14:paraId="7467A476" w14:textId="1CD28CFE" w:rsidR="00782454" w:rsidRDefault="00782454" w:rsidP="00782454">
      <w:pPr>
        <w:pStyle w:val="CBDNormalNumber"/>
        <w:rPr>
          <w:lang w:val="en-CA"/>
        </w:rPr>
      </w:pPr>
      <w:r w:rsidRPr="0051414C">
        <w:rPr>
          <w:lang w:val="en-CA"/>
        </w:rPr>
        <w:t>Despite th</w:t>
      </w:r>
      <w:r w:rsidR="009B1BAB">
        <w:rPr>
          <w:lang w:val="en-CA"/>
        </w:rPr>
        <w:t>o</w:t>
      </w:r>
      <w:r w:rsidRPr="0051414C">
        <w:rPr>
          <w:lang w:val="en-CA"/>
        </w:rPr>
        <w:t>se challenges, signs of progress</w:t>
      </w:r>
      <w:r w:rsidR="0074726C" w:rsidRPr="0074726C">
        <w:rPr>
          <w:lang w:val="en-CA"/>
        </w:rPr>
        <w:t xml:space="preserve"> </w:t>
      </w:r>
      <w:r w:rsidR="0074726C" w:rsidRPr="0051414C">
        <w:rPr>
          <w:lang w:val="en-CA"/>
        </w:rPr>
        <w:t>are emerging</w:t>
      </w:r>
      <w:r w:rsidRPr="0051414C">
        <w:rPr>
          <w:lang w:val="en-CA"/>
        </w:rPr>
        <w:t xml:space="preserve">. </w:t>
      </w:r>
      <w:r w:rsidR="0074726C">
        <w:rPr>
          <w:lang w:val="en-CA"/>
        </w:rPr>
        <w:t>S</w:t>
      </w:r>
      <w:r w:rsidR="0074726C" w:rsidRPr="0051414C">
        <w:rPr>
          <w:lang w:val="en-CA"/>
        </w:rPr>
        <w:t xml:space="preserve">uch </w:t>
      </w:r>
      <w:r w:rsidR="0074726C">
        <w:rPr>
          <w:lang w:val="en-CA"/>
        </w:rPr>
        <w:t>i</w:t>
      </w:r>
      <w:r w:rsidRPr="0051414C">
        <w:rPr>
          <w:lang w:val="en-CA"/>
        </w:rPr>
        <w:t>nitiatives as nature credit markets, green bonds and sustainability-linked financial instruments are beginning to attract private capital toward</w:t>
      </w:r>
      <w:r w:rsidR="00515DE6" w:rsidRPr="0051414C">
        <w:rPr>
          <w:lang w:val="en-CA"/>
        </w:rPr>
        <w:t>s</w:t>
      </w:r>
      <w:r w:rsidRPr="0051414C">
        <w:rPr>
          <w:lang w:val="en-CA"/>
        </w:rPr>
        <w:t xml:space="preserve"> biodiversity-related activities. Examples from several countries demonstrate the potential of such approaches to generate income for conservation while providing economic benefits to local communities. </w:t>
      </w:r>
      <w:r w:rsidR="00AB6358">
        <w:rPr>
          <w:lang w:val="en-CA"/>
        </w:rPr>
        <w:t>S</w:t>
      </w:r>
      <w:r w:rsidRPr="0051414C">
        <w:rPr>
          <w:lang w:val="en-CA"/>
        </w:rPr>
        <w:t>caling up private finance will</w:t>
      </w:r>
      <w:r w:rsidR="00AB6358">
        <w:rPr>
          <w:lang w:val="en-CA"/>
        </w:rPr>
        <w:t>,</w:t>
      </w:r>
      <w:r w:rsidRPr="0051414C">
        <w:rPr>
          <w:lang w:val="en-CA"/>
        </w:rPr>
        <w:t xml:space="preserve"> </w:t>
      </w:r>
      <w:r w:rsidR="00AB6358">
        <w:rPr>
          <w:lang w:val="en-CA"/>
        </w:rPr>
        <w:t>h</w:t>
      </w:r>
      <w:r w:rsidR="00AB6358" w:rsidRPr="0051414C">
        <w:rPr>
          <w:lang w:val="en-CA"/>
        </w:rPr>
        <w:t>owever</w:t>
      </w:r>
      <w:r w:rsidR="00AB6358">
        <w:rPr>
          <w:lang w:val="en-CA"/>
        </w:rPr>
        <w:t>,</w:t>
      </w:r>
      <w:r w:rsidR="00AB6358" w:rsidRPr="0051414C">
        <w:rPr>
          <w:lang w:val="en-CA"/>
        </w:rPr>
        <w:t xml:space="preserve"> </w:t>
      </w:r>
      <w:r w:rsidRPr="0051414C">
        <w:rPr>
          <w:lang w:val="en-CA"/>
        </w:rPr>
        <w:t>require stronger</w:t>
      </w:r>
      <w:r w:rsidRPr="00782454">
        <w:rPr>
          <w:lang w:val="en-CA"/>
        </w:rPr>
        <w:t xml:space="preserve"> policy support, improved market </w:t>
      </w:r>
      <w:r w:rsidRPr="009E7D8F">
        <w:rPr>
          <w:lang w:val="en-CA"/>
        </w:rPr>
        <w:t>infrastructure and enhanced</w:t>
      </w:r>
      <w:r w:rsidRPr="00782454">
        <w:rPr>
          <w:lang w:val="en-CA"/>
        </w:rPr>
        <w:t xml:space="preserve"> collaboration between</w:t>
      </w:r>
      <w:r w:rsidR="00EA2364">
        <w:rPr>
          <w:lang w:val="en-CA"/>
        </w:rPr>
        <w:t xml:space="preserve"> the</w:t>
      </w:r>
      <w:r w:rsidRPr="00782454">
        <w:rPr>
          <w:lang w:val="en-CA"/>
        </w:rPr>
        <w:t xml:space="preserve"> public and private </w:t>
      </w:r>
      <w:r w:rsidR="00EA2364">
        <w:rPr>
          <w:lang w:val="en-CA"/>
        </w:rPr>
        <w:t>sectors</w:t>
      </w:r>
      <w:r w:rsidRPr="00782454">
        <w:rPr>
          <w:lang w:val="en-CA"/>
        </w:rPr>
        <w:t>.</w:t>
      </w:r>
    </w:p>
    <w:p w14:paraId="07B83B52" w14:textId="328D5F49" w:rsidR="0024235C" w:rsidRPr="0024235C" w:rsidRDefault="001A624A" w:rsidP="0024235C">
      <w:pPr>
        <w:pStyle w:val="CBDH2"/>
        <w:rPr>
          <w:lang w:val="en-CA"/>
        </w:rPr>
      </w:pPr>
      <w:r>
        <w:rPr>
          <w:lang w:val="en-CA"/>
        </w:rPr>
        <w:lastRenderedPageBreak/>
        <w:t>D.</w:t>
      </w:r>
      <w:r>
        <w:rPr>
          <w:lang w:val="en-CA"/>
        </w:rPr>
        <w:tab/>
      </w:r>
      <w:r w:rsidR="0024235C" w:rsidRPr="0024235C">
        <w:rPr>
          <w:lang w:val="en-CA"/>
        </w:rPr>
        <w:t>Innovative finance mechanisms and financial innovation</w:t>
      </w:r>
    </w:p>
    <w:p w14:paraId="41C85B1B" w14:textId="12CF8B1C" w:rsidR="0024235C" w:rsidRPr="009E7D8F" w:rsidRDefault="0024235C" w:rsidP="0024235C">
      <w:pPr>
        <w:pStyle w:val="CBDNormalNumber"/>
        <w:rPr>
          <w:lang w:val="en-CA"/>
        </w:rPr>
      </w:pPr>
      <w:r w:rsidRPr="0024235C">
        <w:rPr>
          <w:lang w:val="en-CA"/>
        </w:rPr>
        <w:t xml:space="preserve">Innovative financial mechanisms are playing an increasingly important role in domestic resource mobilization. </w:t>
      </w:r>
      <w:r w:rsidR="00A12391">
        <w:rPr>
          <w:lang w:val="en-CA"/>
        </w:rPr>
        <w:t>D</w:t>
      </w:r>
      <w:r w:rsidRPr="0024235C">
        <w:rPr>
          <w:lang w:val="en-CA"/>
        </w:rPr>
        <w:t xml:space="preserve">ebt-for-nature </w:t>
      </w:r>
      <w:r w:rsidRPr="009E7D8F">
        <w:rPr>
          <w:lang w:val="en-CA"/>
        </w:rPr>
        <w:t>swaps</w:t>
      </w:r>
      <w:r w:rsidR="00A12391">
        <w:rPr>
          <w:lang w:val="en-CA"/>
        </w:rPr>
        <w:t>,</w:t>
      </w:r>
      <w:r w:rsidRPr="009E7D8F">
        <w:rPr>
          <w:lang w:val="en-CA"/>
        </w:rPr>
        <w:t xml:space="preserve"> </w:t>
      </w:r>
      <w:r w:rsidR="00CF0CFF">
        <w:rPr>
          <w:lang w:val="en-CA"/>
        </w:rPr>
        <w:t xml:space="preserve">the </w:t>
      </w:r>
      <w:r w:rsidRPr="009E7D8F">
        <w:rPr>
          <w:lang w:val="en-CA"/>
        </w:rPr>
        <w:t xml:space="preserve">securitization of future revenue streams </w:t>
      </w:r>
      <w:r w:rsidR="00A12391" w:rsidRPr="009E7D8F">
        <w:rPr>
          <w:lang w:val="en-CA"/>
        </w:rPr>
        <w:t>and</w:t>
      </w:r>
      <w:r w:rsidR="00A12391">
        <w:rPr>
          <w:lang w:val="en-CA"/>
        </w:rPr>
        <w:t xml:space="preserve"> p</w:t>
      </w:r>
      <w:r w:rsidR="00A12391" w:rsidRPr="0024235C">
        <w:rPr>
          <w:lang w:val="en-CA"/>
        </w:rPr>
        <w:t>ayments for ecosystem services</w:t>
      </w:r>
      <w:r w:rsidR="00A12391" w:rsidRPr="009E7D8F">
        <w:rPr>
          <w:lang w:val="en-CA"/>
        </w:rPr>
        <w:t xml:space="preserve"> </w:t>
      </w:r>
      <w:r w:rsidRPr="009E7D8F">
        <w:rPr>
          <w:lang w:val="en-CA"/>
        </w:rPr>
        <w:t xml:space="preserve">have been implemented in various contexts, demonstrating their potential to mobilize significant resources. </w:t>
      </w:r>
      <w:r w:rsidR="0014680B">
        <w:rPr>
          <w:lang w:val="en-CA"/>
        </w:rPr>
        <w:t>Such</w:t>
      </w:r>
      <w:r w:rsidRPr="009E7D8F">
        <w:rPr>
          <w:lang w:val="en-CA"/>
        </w:rPr>
        <w:t xml:space="preserve"> mechanisms provide opportunities </w:t>
      </w:r>
      <w:r w:rsidR="0014680B">
        <w:rPr>
          <w:lang w:val="en-CA"/>
        </w:rPr>
        <w:t>for</w:t>
      </w:r>
      <w:r w:rsidR="0014680B" w:rsidRPr="009E7D8F">
        <w:rPr>
          <w:lang w:val="en-CA"/>
        </w:rPr>
        <w:t xml:space="preserve"> </w:t>
      </w:r>
      <w:r w:rsidRPr="009E7D8F">
        <w:rPr>
          <w:lang w:val="en-CA"/>
        </w:rPr>
        <w:t>link</w:t>
      </w:r>
      <w:r w:rsidR="0014680B">
        <w:rPr>
          <w:lang w:val="en-CA"/>
        </w:rPr>
        <w:t>ing</w:t>
      </w:r>
      <w:r w:rsidRPr="009E7D8F">
        <w:rPr>
          <w:lang w:val="en-CA"/>
        </w:rPr>
        <w:t xml:space="preserve"> conservation outcomes with financial returns, </w:t>
      </w:r>
      <w:r w:rsidR="00672289">
        <w:rPr>
          <w:lang w:val="en-CA"/>
        </w:rPr>
        <w:t>which</w:t>
      </w:r>
      <w:r w:rsidR="00672289" w:rsidRPr="009E7D8F">
        <w:rPr>
          <w:lang w:val="en-CA"/>
        </w:rPr>
        <w:t xml:space="preserve"> </w:t>
      </w:r>
      <w:r w:rsidRPr="009E7D8F">
        <w:rPr>
          <w:lang w:val="en-CA"/>
        </w:rPr>
        <w:t>attract</w:t>
      </w:r>
      <w:r w:rsidR="00672289">
        <w:rPr>
          <w:lang w:val="en-CA"/>
        </w:rPr>
        <w:t>s</w:t>
      </w:r>
      <w:r w:rsidRPr="009E7D8F">
        <w:rPr>
          <w:lang w:val="en-CA"/>
        </w:rPr>
        <w:t xml:space="preserve"> both public and private investment.</w:t>
      </w:r>
      <w:r w:rsidR="00167D35" w:rsidRPr="009E7D8F">
        <w:rPr>
          <w:lang w:val="en-CA"/>
        </w:rPr>
        <w:t xml:space="preserve"> </w:t>
      </w:r>
      <w:r w:rsidR="00672289">
        <w:rPr>
          <w:lang w:val="en-CA"/>
        </w:rPr>
        <w:t>C</w:t>
      </w:r>
      <w:r w:rsidR="00167D35" w:rsidRPr="009E7D8F">
        <w:rPr>
          <w:lang w:val="en-CA"/>
        </w:rPr>
        <w:t xml:space="preserve">ountry-specific examples are provided in the accompanying information document. </w:t>
      </w:r>
    </w:p>
    <w:p w14:paraId="4C0924A0" w14:textId="40850847" w:rsidR="0024235C" w:rsidRPr="0051414C" w:rsidRDefault="00555182" w:rsidP="0024235C">
      <w:pPr>
        <w:pStyle w:val="CBDNormalNumber"/>
        <w:rPr>
          <w:lang w:val="en-CA"/>
        </w:rPr>
      </w:pPr>
      <w:r>
        <w:rPr>
          <w:lang w:val="en-CA"/>
        </w:rPr>
        <w:t>Although the mechanisms have potential, their adoption</w:t>
      </w:r>
      <w:r w:rsidR="0024235C" w:rsidRPr="009E7D8F">
        <w:rPr>
          <w:lang w:val="en-CA"/>
        </w:rPr>
        <w:t xml:space="preserve"> remains uneven across countries and their implementation often requires a high level of technical expertise and institutional capacity. Expanding </w:t>
      </w:r>
      <w:r w:rsidR="0024235C" w:rsidRPr="0051414C">
        <w:rPr>
          <w:lang w:val="en-CA"/>
        </w:rPr>
        <w:t>their use will therefore depend on targeted capacity-building efforts, knowledge</w:t>
      </w:r>
      <w:r w:rsidR="00515DE6" w:rsidRPr="0051414C">
        <w:rPr>
          <w:lang w:val="en-CA"/>
        </w:rPr>
        <w:t>-</w:t>
      </w:r>
      <w:r w:rsidR="0024235C" w:rsidRPr="0051414C">
        <w:rPr>
          <w:lang w:val="en-CA"/>
        </w:rPr>
        <w:t>sharing and the development of supportive policy frameworks.</w:t>
      </w:r>
      <w:r w:rsidR="00393A78" w:rsidRPr="0051414C">
        <w:rPr>
          <w:lang w:val="en-CA"/>
        </w:rPr>
        <w:t xml:space="preserve"> </w:t>
      </w:r>
      <w:r w:rsidR="00690751" w:rsidRPr="0051414C">
        <w:rPr>
          <w:lang w:val="en-CA"/>
        </w:rPr>
        <w:t>I</w:t>
      </w:r>
      <w:r w:rsidR="00393A78" w:rsidRPr="0051414C">
        <w:rPr>
          <w:lang w:val="en-CA"/>
        </w:rPr>
        <w:t xml:space="preserve">nternational biodiversity finance </w:t>
      </w:r>
      <w:r w:rsidR="00690751" w:rsidRPr="0051414C">
        <w:rPr>
          <w:lang w:val="en-CA"/>
        </w:rPr>
        <w:t xml:space="preserve">can play an important role </w:t>
      </w:r>
      <w:r w:rsidR="00393A78" w:rsidRPr="0051414C">
        <w:rPr>
          <w:lang w:val="en-CA"/>
        </w:rPr>
        <w:t xml:space="preserve">in bridging </w:t>
      </w:r>
      <w:r w:rsidR="00BF4B42">
        <w:rPr>
          <w:lang w:val="en-CA"/>
        </w:rPr>
        <w:t>such</w:t>
      </w:r>
      <w:r w:rsidR="00393A78" w:rsidRPr="0051414C">
        <w:rPr>
          <w:lang w:val="en-CA"/>
        </w:rPr>
        <w:t xml:space="preserve"> gaps </w:t>
      </w:r>
      <w:r w:rsidR="00BF4B42">
        <w:rPr>
          <w:lang w:val="en-CA"/>
        </w:rPr>
        <w:t>in the</w:t>
      </w:r>
      <w:r w:rsidR="00393A78" w:rsidRPr="0051414C">
        <w:rPr>
          <w:lang w:val="en-CA"/>
        </w:rPr>
        <w:t xml:space="preserve"> mobiliz</w:t>
      </w:r>
      <w:r w:rsidR="00BF4B42">
        <w:rPr>
          <w:lang w:val="en-CA"/>
        </w:rPr>
        <w:t>ation</w:t>
      </w:r>
      <w:r w:rsidR="00393A78" w:rsidRPr="0051414C">
        <w:rPr>
          <w:lang w:val="en-CA"/>
        </w:rPr>
        <w:t xml:space="preserve"> and </w:t>
      </w:r>
      <w:r w:rsidR="00BF4B42">
        <w:rPr>
          <w:lang w:val="en-CA"/>
        </w:rPr>
        <w:t>expansion of</w:t>
      </w:r>
      <w:r w:rsidR="00393A78" w:rsidRPr="0051414C">
        <w:rPr>
          <w:lang w:val="en-CA"/>
        </w:rPr>
        <w:t xml:space="preserve"> domestic sources of biodiversity finance.</w:t>
      </w:r>
      <w:r w:rsidR="008B3531" w:rsidRPr="0051414C">
        <w:rPr>
          <w:lang w:val="en-CA"/>
        </w:rPr>
        <w:t xml:space="preserve"> </w:t>
      </w:r>
    </w:p>
    <w:p w14:paraId="3CB5195D" w14:textId="45C7D2D6" w:rsidR="0024235C" w:rsidRPr="0051414C" w:rsidRDefault="001A624A" w:rsidP="0024235C">
      <w:pPr>
        <w:pStyle w:val="CBDH2"/>
        <w:rPr>
          <w:lang w:val="en-CA"/>
        </w:rPr>
      </w:pPr>
      <w:r w:rsidRPr="0051414C">
        <w:rPr>
          <w:lang w:val="en-CA"/>
        </w:rPr>
        <w:t>E.</w:t>
      </w:r>
      <w:r w:rsidRPr="0051414C">
        <w:rPr>
          <w:lang w:val="en-CA"/>
        </w:rPr>
        <w:tab/>
      </w:r>
      <w:r w:rsidR="0024235C" w:rsidRPr="0051414C">
        <w:rPr>
          <w:lang w:val="en-CA"/>
        </w:rPr>
        <w:t>Reform</w:t>
      </w:r>
      <w:r w:rsidR="0024289B">
        <w:rPr>
          <w:lang w:val="en-CA"/>
        </w:rPr>
        <w:t>ing</w:t>
      </w:r>
      <w:r w:rsidR="0024235C" w:rsidRPr="0051414C">
        <w:rPr>
          <w:lang w:val="en-CA"/>
        </w:rPr>
        <w:t xml:space="preserve"> harmful incentives and </w:t>
      </w:r>
      <w:r w:rsidR="0024235C" w:rsidRPr="0024289B">
        <w:rPr>
          <w:lang w:val="en-CA"/>
        </w:rPr>
        <w:t>scaling</w:t>
      </w:r>
      <w:r w:rsidR="0024289B">
        <w:rPr>
          <w:lang w:val="en-CA"/>
        </w:rPr>
        <w:t xml:space="preserve"> up</w:t>
      </w:r>
      <w:r w:rsidR="0024235C" w:rsidRPr="0051414C">
        <w:rPr>
          <w:lang w:val="en-CA"/>
        </w:rPr>
        <w:t xml:space="preserve"> positive incentives</w:t>
      </w:r>
    </w:p>
    <w:p w14:paraId="3CBAA92B" w14:textId="54F641E0" w:rsidR="00393A78" w:rsidRPr="0051414C" w:rsidRDefault="00B13D44" w:rsidP="00393A78">
      <w:pPr>
        <w:pStyle w:val="CBDNormalNumber"/>
        <w:rPr>
          <w:lang w:val="en-CA"/>
        </w:rPr>
      </w:pPr>
      <w:r>
        <w:rPr>
          <w:lang w:val="en-CA"/>
        </w:rPr>
        <w:t>It appears from</w:t>
      </w:r>
      <w:r w:rsidR="00A53CA0" w:rsidRPr="0051414C">
        <w:rPr>
          <w:lang w:val="en-CA"/>
        </w:rPr>
        <w:t xml:space="preserve"> the seventh national reports </w:t>
      </w:r>
      <w:r>
        <w:rPr>
          <w:lang w:val="en-CA"/>
        </w:rPr>
        <w:t xml:space="preserve">that </w:t>
      </w:r>
      <w:r w:rsidR="00A53CA0" w:rsidRPr="0051414C">
        <w:rPr>
          <w:lang w:val="en-CA"/>
        </w:rPr>
        <w:t>p</w:t>
      </w:r>
      <w:r w:rsidR="0024235C" w:rsidRPr="0051414C">
        <w:rPr>
          <w:lang w:val="en-CA"/>
        </w:rPr>
        <w:t xml:space="preserve">rogress in identifying and reforming incentives harmful to biodiversity has </w:t>
      </w:r>
      <w:r w:rsidR="00A53CA0" w:rsidRPr="0051414C">
        <w:rPr>
          <w:lang w:val="en-CA"/>
        </w:rPr>
        <w:t xml:space="preserve">generally </w:t>
      </w:r>
      <w:r w:rsidR="0024235C" w:rsidRPr="0051414C">
        <w:rPr>
          <w:lang w:val="en-CA"/>
        </w:rPr>
        <w:t>been limited. Most Parties remain in the early stages of assessment, focusing on identifying harmful subsidies and analy</w:t>
      </w:r>
      <w:r w:rsidR="00CF544B">
        <w:rPr>
          <w:lang w:val="en-CA"/>
        </w:rPr>
        <w:t>s</w:t>
      </w:r>
      <w:r w:rsidR="0024235C" w:rsidRPr="0051414C">
        <w:rPr>
          <w:lang w:val="en-CA"/>
        </w:rPr>
        <w:t xml:space="preserve">ing their impacts. </w:t>
      </w:r>
      <w:r w:rsidR="00393A78" w:rsidRPr="0051414C">
        <w:rPr>
          <w:lang w:val="en-CA"/>
        </w:rPr>
        <w:t xml:space="preserve">Parties </w:t>
      </w:r>
      <w:r>
        <w:rPr>
          <w:lang w:val="en-CA"/>
        </w:rPr>
        <w:t>commonly</w:t>
      </w:r>
      <w:r w:rsidRPr="0051414C">
        <w:rPr>
          <w:lang w:val="en-CA"/>
        </w:rPr>
        <w:t xml:space="preserve"> </w:t>
      </w:r>
      <w:r w:rsidR="00393A78" w:rsidRPr="0051414C">
        <w:rPr>
          <w:lang w:val="en-CA"/>
        </w:rPr>
        <w:t>report</w:t>
      </w:r>
      <w:r>
        <w:rPr>
          <w:lang w:val="en-CA"/>
        </w:rPr>
        <w:t>ed</w:t>
      </w:r>
      <w:r w:rsidR="00393A78" w:rsidRPr="0051414C">
        <w:rPr>
          <w:lang w:val="en-CA"/>
        </w:rPr>
        <w:t xml:space="preserve"> having difficulty tracking and quantifying subsidies related to biodiversity</w:t>
      </w:r>
      <w:r w:rsidR="006852ED">
        <w:rPr>
          <w:lang w:val="en-CA"/>
        </w:rPr>
        <w:t>,</w:t>
      </w:r>
      <w:r w:rsidR="00393A78" w:rsidRPr="0051414C">
        <w:rPr>
          <w:lang w:val="en-CA"/>
        </w:rPr>
        <w:t xml:space="preserve"> </w:t>
      </w:r>
      <w:r w:rsidR="004D7E6D" w:rsidRPr="0051414C">
        <w:rPr>
          <w:lang w:val="en-CA"/>
        </w:rPr>
        <w:t xml:space="preserve">owing </w:t>
      </w:r>
      <w:r w:rsidR="00393A78" w:rsidRPr="0051414C">
        <w:rPr>
          <w:lang w:val="en-CA"/>
        </w:rPr>
        <w:t>to issues related to data fragmentation</w:t>
      </w:r>
      <w:r w:rsidR="006405F2">
        <w:rPr>
          <w:lang w:val="en-CA"/>
        </w:rPr>
        <w:t>,</w:t>
      </w:r>
      <w:r w:rsidR="00393A78" w:rsidRPr="0051414C">
        <w:rPr>
          <w:lang w:val="en-CA"/>
        </w:rPr>
        <w:t xml:space="preserve"> noting that information on subsidies </w:t>
      </w:r>
      <w:r w:rsidR="00321DEA">
        <w:rPr>
          <w:lang w:val="en-CA"/>
        </w:rPr>
        <w:t>wa</w:t>
      </w:r>
      <w:r w:rsidR="00393A78" w:rsidRPr="0051414C">
        <w:rPr>
          <w:lang w:val="en-CA"/>
        </w:rPr>
        <w:t xml:space="preserve">s siloed in </w:t>
      </w:r>
      <w:r w:rsidR="006852ED">
        <w:rPr>
          <w:lang w:val="en-CA"/>
        </w:rPr>
        <w:t>distinct</w:t>
      </w:r>
      <w:r w:rsidR="006852ED" w:rsidRPr="0051414C">
        <w:rPr>
          <w:lang w:val="en-CA"/>
        </w:rPr>
        <w:t xml:space="preserve"> </w:t>
      </w:r>
      <w:r w:rsidR="00393A78" w:rsidRPr="0051414C">
        <w:rPr>
          <w:lang w:val="en-CA"/>
        </w:rPr>
        <w:t>departments</w:t>
      </w:r>
      <w:r w:rsidR="006852ED">
        <w:rPr>
          <w:lang w:val="en-CA"/>
        </w:rPr>
        <w:t xml:space="preserve"> or </w:t>
      </w:r>
      <w:r w:rsidR="00393A78" w:rsidRPr="0051414C">
        <w:rPr>
          <w:lang w:val="en-CA"/>
        </w:rPr>
        <w:t xml:space="preserve">ministries, and methodological challenges in identifying </w:t>
      </w:r>
      <w:r w:rsidR="006852ED">
        <w:rPr>
          <w:lang w:val="en-CA"/>
        </w:rPr>
        <w:t>the</w:t>
      </w:r>
      <w:r w:rsidR="006852ED" w:rsidRPr="0051414C">
        <w:rPr>
          <w:lang w:val="en-CA"/>
        </w:rPr>
        <w:t xml:space="preserve"> </w:t>
      </w:r>
      <w:r w:rsidR="00393A78" w:rsidRPr="0051414C">
        <w:rPr>
          <w:lang w:val="en-CA"/>
        </w:rPr>
        <w:t xml:space="preserve">subsidies </w:t>
      </w:r>
      <w:r w:rsidR="006852ED">
        <w:rPr>
          <w:lang w:val="en-CA"/>
        </w:rPr>
        <w:t xml:space="preserve">that are </w:t>
      </w:r>
      <w:r w:rsidR="005B72DD">
        <w:rPr>
          <w:lang w:val="en-CA"/>
        </w:rPr>
        <w:t xml:space="preserve">relevant </w:t>
      </w:r>
      <w:r w:rsidR="006852ED">
        <w:rPr>
          <w:lang w:val="en-CA"/>
        </w:rPr>
        <w:t xml:space="preserve">to </w:t>
      </w:r>
      <w:r w:rsidR="00393A78" w:rsidRPr="0051414C">
        <w:rPr>
          <w:lang w:val="en-CA"/>
        </w:rPr>
        <w:t>the indicator</w:t>
      </w:r>
      <w:r w:rsidR="005B72DD">
        <w:rPr>
          <w:lang w:val="en-CA"/>
        </w:rPr>
        <w:t xml:space="preserve"> for the subject</w:t>
      </w:r>
      <w:r w:rsidR="00393A78" w:rsidRPr="0051414C">
        <w:rPr>
          <w:lang w:val="en-CA"/>
        </w:rPr>
        <w:t xml:space="preserve">. </w:t>
      </w:r>
      <w:r w:rsidR="006405F2">
        <w:rPr>
          <w:lang w:val="en-CA"/>
        </w:rPr>
        <w:t xml:space="preserve">In addition, </w:t>
      </w:r>
      <w:r w:rsidR="00393A78" w:rsidRPr="0051414C">
        <w:rPr>
          <w:lang w:val="en-CA"/>
        </w:rPr>
        <w:t>defin</w:t>
      </w:r>
      <w:r w:rsidR="006405F2">
        <w:rPr>
          <w:lang w:val="en-CA"/>
        </w:rPr>
        <w:t>ing</w:t>
      </w:r>
      <w:r w:rsidR="00393A78" w:rsidRPr="0051414C">
        <w:rPr>
          <w:lang w:val="en-CA"/>
        </w:rPr>
        <w:t xml:space="preserve"> “harmful” </w:t>
      </w:r>
      <w:r w:rsidR="006405F2">
        <w:rPr>
          <w:lang w:val="en-CA"/>
        </w:rPr>
        <w:t>in the context of</w:t>
      </w:r>
      <w:r w:rsidR="00393A78" w:rsidRPr="0051414C">
        <w:rPr>
          <w:lang w:val="en-CA"/>
        </w:rPr>
        <w:t xml:space="preserve"> biodiversity subsidies </w:t>
      </w:r>
      <w:r w:rsidR="00C3493F">
        <w:rPr>
          <w:lang w:val="en-CA"/>
        </w:rPr>
        <w:t xml:space="preserve">was a recurring </w:t>
      </w:r>
      <w:r w:rsidR="00393A78" w:rsidRPr="0051414C">
        <w:rPr>
          <w:lang w:val="en-CA"/>
        </w:rPr>
        <w:t>challenge.</w:t>
      </w:r>
    </w:p>
    <w:p w14:paraId="0A9AD629" w14:textId="28626CAA" w:rsidR="0024235C" w:rsidRPr="0024235C" w:rsidRDefault="00393A78" w:rsidP="0024235C">
      <w:pPr>
        <w:pStyle w:val="CBDNormalNumber"/>
        <w:rPr>
          <w:lang w:val="en-CA"/>
        </w:rPr>
      </w:pPr>
      <w:r w:rsidRPr="0051414C">
        <w:rPr>
          <w:lang w:val="en-CA"/>
        </w:rPr>
        <w:t xml:space="preserve">Numerous Parties noted working with </w:t>
      </w:r>
      <w:r w:rsidR="001D51B5">
        <w:rPr>
          <w:lang w:val="en-CA"/>
        </w:rPr>
        <w:t>the Biodiversity Finance Initiative</w:t>
      </w:r>
      <w:r w:rsidRPr="0051414C">
        <w:rPr>
          <w:lang w:val="en-CA"/>
        </w:rPr>
        <w:t xml:space="preserve">, for example, on </w:t>
      </w:r>
      <w:r w:rsidR="004A5654">
        <w:rPr>
          <w:lang w:val="en-CA"/>
        </w:rPr>
        <w:t>efforts</w:t>
      </w:r>
      <w:r w:rsidR="004A5654" w:rsidRPr="0051414C">
        <w:rPr>
          <w:lang w:val="en-CA"/>
        </w:rPr>
        <w:t xml:space="preserve"> </w:t>
      </w:r>
      <w:r w:rsidRPr="0051414C">
        <w:rPr>
          <w:lang w:val="en-CA"/>
        </w:rPr>
        <w:t xml:space="preserve">to overcome such barriers. </w:t>
      </w:r>
      <w:r w:rsidR="00ED7CE8" w:rsidRPr="0051414C">
        <w:rPr>
          <w:lang w:val="en-CA"/>
        </w:rPr>
        <w:t xml:space="preserve">Only </w:t>
      </w:r>
      <w:r w:rsidR="004A5654">
        <w:rPr>
          <w:lang w:val="en-CA"/>
        </w:rPr>
        <w:t>a small number of</w:t>
      </w:r>
      <w:r w:rsidR="004A5654" w:rsidRPr="0051414C">
        <w:rPr>
          <w:lang w:val="en-CA"/>
        </w:rPr>
        <w:t xml:space="preserve"> </w:t>
      </w:r>
      <w:r w:rsidRPr="0051414C">
        <w:rPr>
          <w:lang w:val="en-CA"/>
        </w:rPr>
        <w:t>Parties</w:t>
      </w:r>
      <w:r w:rsidR="004A5654">
        <w:rPr>
          <w:lang w:val="en-CA"/>
        </w:rPr>
        <w:t>,</w:t>
      </w:r>
      <w:r w:rsidR="0024235C" w:rsidRPr="0051414C">
        <w:rPr>
          <w:lang w:val="en-CA"/>
        </w:rPr>
        <w:t xml:space="preserve"> </w:t>
      </w:r>
      <w:r w:rsidR="004A5654" w:rsidRPr="0051414C">
        <w:rPr>
          <w:lang w:val="en-CA"/>
        </w:rPr>
        <w:t>however</w:t>
      </w:r>
      <w:r w:rsidR="004A5654">
        <w:rPr>
          <w:lang w:val="en-CA"/>
        </w:rPr>
        <w:t>,</w:t>
      </w:r>
      <w:r w:rsidR="004A5654" w:rsidRPr="0051414C">
        <w:rPr>
          <w:lang w:val="en-CA"/>
        </w:rPr>
        <w:t xml:space="preserve"> </w:t>
      </w:r>
      <w:r w:rsidR="0024235C" w:rsidRPr="0051414C">
        <w:rPr>
          <w:lang w:val="en-CA"/>
        </w:rPr>
        <w:t>have</w:t>
      </w:r>
      <w:r w:rsidRPr="0051414C">
        <w:rPr>
          <w:lang w:val="en-CA"/>
        </w:rPr>
        <w:t xml:space="preserve"> </w:t>
      </w:r>
      <w:r w:rsidR="0024235C" w:rsidRPr="0051414C">
        <w:rPr>
          <w:lang w:val="en-CA"/>
        </w:rPr>
        <w:t xml:space="preserve">implemented </w:t>
      </w:r>
      <w:r w:rsidR="0054177F">
        <w:rPr>
          <w:lang w:val="en-CA"/>
        </w:rPr>
        <w:t>specific</w:t>
      </w:r>
      <w:r w:rsidR="0054177F" w:rsidRPr="0051414C">
        <w:rPr>
          <w:lang w:val="en-CA"/>
        </w:rPr>
        <w:t xml:space="preserve"> </w:t>
      </w:r>
      <w:r w:rsidR="0024235C" w:rsidRPr="0051414C">
        <w:rPr>
          <w:lang w:val="en-CA"/>
        </w:rPr>
        <w:t xml:space="preserve">measures to eliminate or reform </w:t>
      </w:r>
      <w:r w:rsidRPr="0051414C">
        <w:rPr>
          <w:lang w:val="en-CA"/>
        </w:rPr>
        <w:t>harmful</w:t>
      </w:r>
      <w:r w:rsidR="0024235C" w:rsidRPr="0051414C">
        <w:rPr>
          <w:lang w:val="en-CA"/>
        </w:rPr>
        <w:t xml:space="preserve"> incentives, </w:t>
      </w:r>
      <w:r w:rsidR="0054177F">
        <w:rPr>
          <w:lang w:val="en-CA"/>
        </w:rPr>
        <w:t xml:space="preserve">which </w:t>
      </w:r>
      <w:r w:rsidR="0024235C" w:rsidRPr="0051414C">
        <w:rPr>
          <w:lang w:val="en-CA"/>
        </w:rPr>
        <w:t>reflect</w:t>
      </w:r>
      <w:r w:rsidR="0054177F">
        <w:rPr>
          <w:lang w:val="en-CA"/>
        </w:rPr>
        <w:t>s</w:t>
      </w:r>
      <w:r w:rsidR="0024235C" w:rsidRPr="0051414C">
        <w:rPr>
          <w:lang w:val="en-CA"/>
        </w:rPr>
        <w:t xml:space="preserve"> the complexity and</w:t>
      </w:r>
      <w:r w:rsidR="0024235C" w:rsidRPr="0024235C">
        <w:rPr>
          <w:lang w:val="en-CA"/>
        </w:rPr>
        <w:t xml:space="preserve"> political sensitivity of su</w:t>
      </w:r>
      <w:r w:rsidR="001B610C">
        <w:rPr>
          <w:lang w:val="en-CA"/>
        </w:rPr>
        <w:t>ch policy action</w:t>
      </w:r>
      <w:r w:rsidR="0024235C" w:rsidRPr="0024235C">
        <w:rPr>
          <w:lang w:val="en-CA"/>
        </w:rPr>
        <w:t>.</w:t>
      </w:r>
    </w:p>
    <w:p w14:paraId="43875C35" w14:textId="54BD9D29" w:rsidR="0024235C" w:rsidRPr="002A7FBB" w:rsidRDefault="00393A78" w:rsidP="0024235C">
      <w:pPr>
        <w:pStyle w:val="CBDNormalNumber"/>
        <w:rPr>
          <w:lang w:val="en-CA"/>
        </w:rPr>
      </w:pPr>
      <w:r w:rsidRPr="002A7FBB">
        <w:rPr>
          <w:lang w:val="en-CA"/>
        </w:rPr>
        <w:t>By</w:t>
      </w:r>
      <w:r w:rsidR="0024235C" w:rsidRPr="002A7FBB">
        <w:rPr>
          <w:lang w:val="en-CA"/>
        </w:rPr>
        <w:t xml:space="preserve"> contrast, the introduction and </w:t>
      </w:r>
      <w:r w:rsidR="00C10E84">
        <w:rPr>
          <w:lang w:val="en-CA"/>
        </w:rPr>
        <w:t>expansion</w:t>
      </w:r>
      <w:r w:rsidR="007D5C8F" w:rsidRPr="002A7FBB">
        <w:rPr>
          <w:lang w:val="en-CA"/>
        </w:rPr>
        <w:t xml:space="preserve"> </w:t>
      </w:r>
      <w:r w:rsidR="0024235C" w:rsidRPr="002A7FBB">
        <w:rPr>
          <w:lang w:val="en-CA"/>
        </w:rPr>
        <w:t xml:space="preserve">of positive incentives have been more widely reported. </w:t>
      </w:r>
      <w:r w:rsidR="007D5C8F" w:rsidRPr="002A7FBB">
        <w:rPr>
          <w:lang w:val="en-CA"/>
        </w:rPr>
        <w:t>P</w:t>
      </w:r>
      <w:r w:rsidRPr="002A7FBB">
        <w:rPr>
          <w:lang w:val="en-CA"/>
        </w:rPr>
        <w:t>ayments for ecosystem services</w:t>
      </w:r>
      <w:r w:rsidRPr="00170725">
        <w:t xml:space="preserve">, conservation payments, green </w:t>
      </w:r>
      <w:r w:rsidRPr="009E7D8F">
        <w:t xml:space="preserve">bonds and biodiversity-friendly agricultural support </w:t>
      </w:r>
      <w:r w:rsidR="00321DEA">
        <w:t>we</w:t>
      </w:r>
      <w:r w:rsidRPr="009E7D8F">
        <w:t xml:space="preserve">re the most cited </w:t>
      </w:r>
      <w:r w:rsidR="007D5C8F" w:rsidRPr="002A7FBB">
        <w:rPr>
          <w:lang w:val="en-CA"/>
        </w:rPr>
        <w:t>positive incentives that ha</w:t>
      </w:r>
      <w:r w:rsidR="00321DEA">
        <w:rPr>
          <w:lang w:val="en-CA"/>
        </w:rPr>
        <w:t>d</w:t>
      </w:r>
      <w:r w:rsidR="007D5C8F" w:rsidRPr="002A7FBB">
        <w:rPr>
          <w:lang w:val="en-CA"/>
        </w:rPr>
        <w:t xml:space="preserve"> been </w:t>
      </w:r>
      <w:r w:rsidRPr="009E7D8F">
        <w:t>implemented.</w:t>
      </w:r>
      <w:r w:rsidR="00307399" w:rsidRPr="009E7D8F">
        <w:t xml:space="preserve"> </w:t>
      </w:r>
      <w:r w:rsidR="0024235C" w:rsidRPr="002A7FBB">
        <w:rPr>
          <w:lang w:val="en-CA"/>
        </w:rPr>
        <w:t>While th</w:t>
      </w:r>
      <w:r w:rsidR="007D5C8F" w:rsidRPr="002A7FBB">
        <w:rPr>
          <w:lang w:val="en-CA"/>
        </w:rPr>
        <w:t>o</w:t>
      </w:r>
      <w:r w:rsidR="0024235C" w:rsidRPr="002A7FBB">
        <w:rPr>
          <w:lang w:val="en-CA"/>
        </w:rPr>
        <w:t>se measures contribute to positive outcomes,</w:t>
      </w:r>
      <w:r w:rsidR="007D5C8F" w:rsidRPr="002A7FBB">
        <w:rPr>
          <w:lang w:val="en-CA"/>
        </w:rPr>
        <w:t xml:space="preserve"> however,</w:t>
      </w:r>
      <w:r w:rsidR="0024235C" w:rsidRPr="002A7FBB">
        <w:rPr>
          <w:lang w:val="en-CA"/>
        </w:rPr>
        <w:t xml:space="preserve"> they are not sufficient on their own to offset the impacts of harmful subsidies. Achieving meaningful progress will require a more balanced approach </w:t>
      </w:r>
      <w:r w:rsidR="002A7FBB">
        <w:rPr>
          <w:lang w:val="en-CA"/>
        </w:rPr>
        <w:t>in which</w:t>
      </w:r>
      <w:r w:rsidR="0024235C" w:rsidRPr="002A7FBB">
        <w:rPr>
          <w:lang w:val="en-CA"/>
        </w:rPr>
        <w:t xml:space="preserve"> the expansion of positive incentives </w:t>
      </w:r>
      <w:r w:rsidR="002A7FBB">
        <w:rPr>
          <w:lang w:val="en-CA"/>
        </w:rPr>
        <w:t xml:space="preserve">is combined </w:t>
      </w:r>
      <w:r w:rsidR="0024235C" w:rsidRPr="002A7FBB">
        <w:rPr>
          <w:lang w:val="en-CA"/>
        </w:rPr>
        <w:t>with decisive action to eliminate</w:t>
      </w:r>
      <w:r w:rsidR="00730B1C" w:rsidRPr="002A7FBB">
        <w:rPr>
          <w:lang w:val="en-CA"/>
        </w:rPr>
        <w:t>, phase out or reform</w:t>
      </w:r>
      <w:r w:rsidR="0024235C" w:rsidRPr="002A7FBB">
        <w:rPr>
          <w:lang w:val="en-CA"/>
        </w:rPr>
        <w:t xml:space="preserve"> harmful </w:t>
      </w:r>
      <w:r w:rsidR="00C93DAC">
        <w:rPr>
          <w:lang w:val="en-CA"/>
        </w:rPr>
        <w:t>incentives</w:t>
      </w:r>
      <w:r w:rsidR="0024235C" w:rsidRPr="002A7FBB">
        <w:rPr>
          <w:lang w:val="en-CA"/>
        </w:rPr>
        <w:t>.</w:t>
      </w:r>
    </w:p>
    <w:p w14:paraId="67994DA5" w14:textId="4F0E6880" w:rsidR="0024235C" w:rsidRPr="009E7D8F" w:rsidRDefault="001A624A" w:rsidP="0024235C">
      <w:pPr>
        <w:pStyle w:val="CBDH2"/>
        <w:rPr>
          <w:lang w:val="en-CA"/>
        </w:rPr>
      </w:pPr>
      <w:r w:rsidRPr="009E7D8F">
        <w:rPr>
          <w:lang w:val="en-CA"/>
        </w:rPr>
        <w:t>F.</w:t>
      </w:r>
      <w:r w:rsidRPr="009E7D8F">
        <w:rPr>
          <w:lang w:val="en-CA"/>
        </w:rPr>
        <w:tab/>
      </w:r>
      <w:r w:rsidR="0024235C" w:rsidRPr="009E7D8F">
        <w:rPr>
          <w:lang w:val="en-CA"/>
        </w:rPr>
        <w:t>Mainstreaming biodiversity into domestic financial systems</w:t>
      </w:r>
    </w:p>
    <w:p w14:paraId="7F44977E" w14:textId="6CA91C2A" w:rsidR="0024235C" w:rsidRPr="0024235C" w:rsidRDefault="00644ECF" w:rsidP="0024235C">
      <w:pPr>
        <w:pStyle w:val="CBDNormalNumber"/>
        <w:rPr>
          <w:lang w:val="en-CA"/>
        </w:rPr>
      </w:pPr>
      <w:r w:rsidRPr="009E7D8F">
        <w:rPr>
          <w:lang w:val="en-CA"/>
        </w:rPr>
        <w:t>Notable</w:t>
      </w:r>
      <w:r w:rsidR="0024235C" w:rsidRPr="009E7D8F">
        <w:rPr>
          <w:lang w:val="en-CA"/>
        </w:rPr>
        <w:t xml:space="preserve"> progress has been made in integrating biodiversity considerations into national policies, planning processes and financial systems. Many Parties </w:t>
      </w:r>
      <w:r w:rsidR="00D61875">
        <w:rPr>
          <w:lang w:val="en-CA"/>
        </w:rPr>
        <w:t xml:space="preserve">have </w:t>
      </w:r>
      <w:r w:rsidR="0024235C" w:rsidRPr="009E7D8F">
        <w:rPr>
          <w:lang w:val="en-CA"/>
        </w:rPr>
        <w:t>report</w:t>
      </w:r>
      <w:r w:rsidR="00D61875">
        <w:rPr>
          <w:lang w:val="en-CA"/>
        </w:rPr>
        <w:t>ed their</w:t>
      </w:r>
      <w:r w:rsidR="0024235C" w:rsidRPr="009E7D8F">
        <w:rPr>
          <w:lang w:val="en-CA"/>
        </w:rPr>
        <w:t xml:space="preserve"> efforts to mainstream biodiversity into national development plans, sectoral strategies and public investment frameworks. In some cases, biodiversity has been incorporated into financial</w:t>
      </w:r>
      <w:r w:rsidR="0024235C" w:rsidRPr="0024235C">
        <w:rPr>
          <w:lang w:val="en-CA"/>
        </w:rPr>
        <w:t xml:space="preserve"> regulation, including through the development of green finance taxonomies and disclosure requirements.</w:t>
      </w:r>
    </w:p>
    <w:p w14:paraId="64FD8261" w14:textId="79C02109" w:rsidR="00021735" w:rsidRDefault="0024235C" w:rsidP="0024235C">
      <w:pPr>
        <w:pStyle w:val="CBDNormalNumber"/>
        <w:rPr>
          <w:lang w:val="en-CA"/>
        </w:rPr>
      </w:pPr>
      <w:r w:rsidRPr="0024235C">
        <w:rPr>
          <w:lang w:val="en-CA"/>
        </w:rPr>
        <w:t xml:space="preserve">Central banks and financial regulators in several countries are beginning to play a role in promoting sustainable finance by incorporating environmental risks into supervisory frameworks and encouraging financial institutions to adopt sustainability practices. </w:t>
      </w:r>
      <w:r w:rsidR="008473F5">
        <w:rPr>
          <w:lang w:val="en-CA"/>
        </w:rPr>
        <w:t>Examples are provided in the information document</w:t>
      </w:r>
      <w:r w:rsidR="00021735">
        <w:rPr>
          <w:lang w:val="en-CA"/>
        </w:rPr>
        <w:t>.</w:t>
      </w:r>
    </w:p>
    <w:p w14:paraId="51644FB4" w14:textId="58FE4658" w:rsidR="0024235C" w:rsidRDefault="00021735" w:rsidP="0024235C">
      <w:pPr>
        <w:pStyle w:val="CBDNormalNumber"/>
        <w:rPr>
          <w:lang w:val="en-CA"/>
        </w:rPr>
      </w:pPr>
      <w:r>
        <w:rPr>
          <w:lang w:val="en-CA"/>
        </w:rPr>
        <w:t xml:space="preserve">Such </w:t>
      </w:r>
      <w:r w:rsidR="0024235C" w:rsidRPr="0024235C">
        <w:rPr>
          <w:lang w:val="en-CA"/>
        </w:rPr>
        <w:t xml:space="preserve">developments are encouraging </w:t>
      </w:r>
      <w:r>
        <w:rPr>
          <w:lang w:val="en-CA"/>
        </w:rPr>
        <w:t xml:space="preserve">and provide useful examples </w:t>
      </w:r>
      <w:r w:rsidR="0024289B">
        <w:rPr>
          <w:lang w:val="en-CA"/>
        </w:rPr>
        <w:t>for</w:t>
      </w:r>
      <w:r>
        <w:rPr>
          <w:lang w:val="en-CA"/>
        </w:rPr>
        <w:t xml:space="preserve"> </w:t>
      </w:r>
      <w:r w:rsidR="0024235C" w:rsidRPr="0024235C">
        <w:rPr>
          <w:lang w:val="en-CA"/>
        </w:rPr>
        <w:t>further</w:t>
      </w:r>
      <w:r>
        <w:rPr>
          <w:lang w:val="en-CA"/>
        </w:rPr>
        <w:t xml:space="preserve"> action </w:t>
      </w:r>
      <w:r w:rsidR="0024289B">
        <w:rPr>
          <w:lang w:val="en-CA"/>
        </w:rPr>
        <w:t xml:space="preserve">that </w:t>
      </w:r>
      <w:r>
        <w:rPr>
          <w:lang w:val="en-CA"/>
        </w:rPr>
        <w:t>could be taken</w:t>
      </w:r>
      <w:r w:rsidR="0024235C" w:rsidRPr="0024235C">
        <w:rPr>
          <w:lang w:val="en-CA"/>
        </w:rPr>
        <w:t xml:space="preserve"> to achieve </w:t>
      </w:r>
      <w:r w:rsidR="0024289B">
        <w:rPr>
          <w:lang w:val="en-CA"/>
        </w:rPr>
        <w:t xml:space="preserve">a </w:t>
      </w:r>
      <w:r w:rsidR="0024235C" w:rsidRPr="0024235C">
        <w:rPr>
          <w:lang w:val="en-CA"/>
        </w:rPr>
        <w:t xml:space="preserve">comprehensive alignment of financial flows with </w:t>
      </w:r>
      <w:r w:rsidR="00644ECF">
        <w:rPr>
          <w:lang w:val="en-CA"/>
        </w:rPr>
        <w:t xml:space="preserve">domestic </w:t>
      </w:r>
      <w:r w:rsidR="0024235C" w:rsidRPr="0024235C">
        <w:rPr>
          <w:lang w:val="en-CA"/>
        </w:rPr>
        <w:t xml:space="preserve">biodiversity objectives, </w:t>
      </w:r>
      <w:proofErr w:type="gramStart"/>
      <w:r w:rsidR="00B5092E">
        <w:rPr>
          <w:lang w:val="en-CA"/>
        </w:rPr>
        <w:t xml:space="preserve">in </w:t>
      </w:r>
      <w:r w:rsidR="0024235C" w:rsidRPr="0024235C">
        <w:rPr>
          <w:lang w:val="en-CA"/>
        </w:rPr>
        <w:t>particular within</w:t>
      </w:r>
      <w:proofErr w:type="gramEnd"/>
      <w:r w:rsidR="0024235C" w:rsidRPr="0024235C">
        <w:rPr>
          <w:lang w:val="en-CA"/>
        </w:rPr>
        <w:t xml:space="preserve"> the private sector.</w:t>
      </w:r>
    </w:p>
    <w:p w14:paraId="73C0EF1E" w14:textId="2DDD8CB7" w:rsidR="0024235C" w:rsidRPr="0024235C" w:rsidRDefault="001A624A" w:rsidP="0024235C">
      <w:pPr>
        <w:pStyle w:val="CBDH2"/>
        <w:rPr>
          <w:lang w:val="en-CA"/>
        </w:rPr>
      </w:pPr>
      <w:r>
        <w:rPr>
          <w:lang w:val="en-CA"/>
        </w:rPr>
        <w:lastRenderedPageBreak/>
        <w:t>G.</w:t>
      </w:r>
      <w:r>
        <w:rPr>
          <w:lang w:val="en-CA"/>
        </w:rPr>
        <w:tab/>
      </w:r>
      <w:r w:rsidR="0024235C" w:rsidRPr="0024235C">
        <w:rPr>
          <w:lang w:val="en-CA"/>
        </w:rPr>
        <w:t>Capacity, monitoring and transparency</w:t>
      </w:r>
    </w:p>
    <w:p w14:paraId="4BA2424A" w14:textId="7759D8E5" w:rsidR="0024235C" w:rsidRPr="009E7D8F" w:rsidRDefault="0024235C" w:rsidP="0024235C">
      <w:pPr>
        <w:pStyle w:val="CBDNormalNumber"/>
        <w:rPr>
          <w:lang w:val="en-CA"/>
        </w:rPr>
      </w:pPr>
      <w:r w:rsidRPr="0024235C">
        <w:rPr>
          <w:lang w:val="en-CA"/>
        </w:rPr>
        <w:t xml:space="preserve">Capacity constraints remain a major impediment to effective domestic resource mobilization. Challenges related to financial planning, project </w:t>
      </w:r>
      <w:r w:rsidRPr="009E7D8F">
        <w:rPr>
          <w:lang w:val="en-CA"/>
        </w:rPr>
        <w:t xml:space="preserve">development, and monitoring and evaluation </w:t>
      </w:r>
      <w:r w:rsidR="0024289B">
        <w:rPr>
          <w:lang w:val="en-CA"/>
        </w:rPr>
        <w:t>have been</w:t>
      </w:r>
      <w:r w:rsidR="0024289B" w:rsidRPr="009E7D8F">
        <w:rPr>
          <w:lang w:val="en-CA"/>
        </w:rPr>
        <w:t xml:space="preserve"> </w:t>
      </w:r>
      <w:r w:rsidRPr="009E7D8F">
        <w:rPr>
          <w:lang w:val="en-CA"/>
        </w:rPr>
        <w:t>widely reported. To address th</w:t>
      </w:r>
      <w:r w:rsidR="00BD4184">
        <w:rPr>
          <w:lang w:val="en-CA"/>
        </w:rPr>
        <w:t>o</w:t>
      </w:r>
      <w:r w:rsidRPr="009E7D8F">
        <w:rPr>
          <w:lang w:val="en-CA"/>
        </w:rPr>
        <w:t>se issues, Parties are engaging in capacity-building initiatives, often with support from international partners, to strengthen national systems and improve access to finance.</w:t>
      </w:r>
    </w:p>
    <w:p w14:paraId="58BC85B7" w14:textId="30021FB8" w:rsidR="0024235C" w:rsidRDefault="0024235C" w:rsidP="0024235C">
      <w:pPr>
        <w:pStyle w:val="CBDNormalNumber"/>
        <w:rPr>
          <w:lang w:val="en-CA"/>
        </w:rPr>
      </w:pPr>
      <w:r w:rsidRPr="0024235C">
        <w:rPr>
          <w:lang w:val="en-CA"/>
        </w:rPr>
        <w:t xml:space="preserve">Efforts to enhance transparency and accountability are also </w:t>
      </w:r>
      <w:r w:rsidRPr="0051414C">
        <w:rPr>
          <w:lang w:val="en-CA"/>
        </w:rPr>
        <w:t>under</w:t>
      </w:r>
      <w:r w:rsidR="004D7E6D" w:rsidRPr="0051414C">
        <w:rPr>
          <w:lang w:val="en-CA"/>
        </w:rPr>
        <w:t xml:space="preserve"> </w:t>
      </w:r>
      <w:r w:rsidRPr="0051414C">
        <w:rPr>
          <w:lang w:val="en-CA"/>
        </w:rPr>
        <w:t>way</w:t>
      </w:r>
      <w:r w:rsidRPr="0024235C">
        <w:rPr>
          <w:lang w:val="en-CA"/>
        </w:rPr>
        <w:t xml:space="preserve">, including the development of biodiversity finance tracking systems and improvements in reporting frameworks. </w:t>
      </w:r>
      <w:r w:rsidR="00BD4184">
        <w:rPr>
          <w:lang w:val="en-CA"/>
        </w:rPr>
        <w:t>D</w:t>
      </w:r>
      <w:r w:rsidRPr="0024235C">
        <w:rPr>
          <w:lang w:val="en-CA"/>
        </w:rPr>
        <w:t xml:space="preserve">ata gaps and methodological challenges continue to limit the availability and reliability of information, </w:t>
      </w:r>
      <w:r w:rsidR="00BD4184">
        <w:rPr>
          <w:lang w:val="en-CA"/>
        </w:rPr>
        <w:t>h</w:t>
      </w:r>
      <w:r w:rsidR="00BD4184" w:rsidRPr="0024235C">
        <w:rPr>
          <w:lang w:val="en-CA"/>
        </w:rPr>
        <w:t>owever</w:t>
      </w:r>
      <w:r w:rsidR="00BD4184">
        <w:rPr>
          <w:lang w:val="en-CA"/>
        </w:rPr>
        <w:t>,</w:t>
      </w:r>
      <w:r w:rsidR="00BD4184" w:rsidRPr="0024235C">
        <w:rPr>
          <w:lang w:val="en-CA"/>
        </w:rPr>
        <w:t xml:space="preserve"> </w:t>
      </w:r>
      <w:r w:rsidRPr="0024235C">
        <w:rPr>
          <w:lang w:val="en-CA"/>
        </w:rPr>
        <w:t>underscoring the need for continued investment in monitoring systems and institutional capacity.</w:t>
      </w:r>
    </w:p>
    <w:p w14:paraId="26621C0B" w14:textId="54F5A822" w:rsidR="00C73BE9" w:rsidRPr="0051414C" w:rsidRDefault="002A5188" w:rsidP="00C73BE9">
      <w:pPr>
        <w:pStyle w:val="CBDNormalNumber"/>
        <w:rPr>
          <w:lang w:val="en-CA"/>
        </w:rPr>
      </w:pPr>
      <w:r w:rsidRPr="009E7D8F">
        <w:rPr>
          <w:lang w:val="en-CA"/>
        </w:rPr>
        <w:t xml:space="preserve">Document </w:t>
      </w:r>
      <w:r w:rsidRPr="009E7D8F">
        <w:t xml:space="preserve">CBD/SBI/7/3/Add.4 </w:t>
      </w:r>
      <w:r w:rsidR="0052154F" w:rsidRPr="009E7D8F">
        <w:t xml:space="preserve">contains </w:t>
      </w:r>
      <w:r w:rsidRPr="009E7D8F">
        <w:t xml:space="preserve">a </w:t>
      </w:r>
      <w:r w:rsidR="00C73BE9" w:rsidRPr="009E7D8F">
        <w:rPr>
          <w:lang w:val="en-CA"/>
        </w:rPr>
        <w:t xml:space="preserve">more in-depth </w:t>
      </w:r>
      <w:r w:rsidRPr="009E7D8F">
        <w:rPr>
          <w:lang w:val="en-CA"/>
        </w:rPr>
        <w:t xml:space="preserve">analysis </w:t>
      </w:r>
      <w:r w:rsidR="00C73BE9" w:rsidRPr="009E7D8F">
        <w:rPr>
          <w:lang w:val="en-CA"/>
        </w:rPr>
        <w:t>o</w:t>
      </w:r>
      <w:r w:rsidR="00874211">
        <w:rPr>
          <w:lang w:val="en-CA"/>
        </w:rPr>
        <w:t>f</w:t>
      </w:r>
      <w:r w:rsidR="00C73BE9" w:rsidRPr="009E7D8F">
        <w:rPr>
          <w:lang w:val="en-CA"/>
        </w:rPr>
        <w:t xml:space="preserve"> th</w:t>
      </w:r>
      <w:r w:rsidR="00BD4184">
        <w:rPr>
          <w:lang w:val="en-CA"/>
        </w:rPr>
        <w:t>o</w:t>
      </w:r>
      <w:r w:rsidR="00C73BE9" w:rsidRPr="009E7D8F">
        <w:rPr>
          <w:lang w:val="en-CA"/>
        </w:rPr>
        <w:t xml:space="preserve">se and other impediments to the </w:t>
      </w:r>
      <w:r w:rsidR="00C73BE9" w:rsidRPr="0051414C">
        <w:rPr>
          <w:lang w:val="en-CA"/>
        </w:rPr>
        <w:t xml:space="preserve">effectiveness of </w:t>
      </w:r>
      <w:r w:rsidR="00DC62DF" w:rsidRPr="0051414C">
        <w:rPr>
          <w:lang w:val="en-CA"/>
        </w:rPr>
        <w:t>biodiversity finance</w:t>
      </w:r>
      <w:r w:rsidR="00DC62DF" w:rsidRPr="0051414C">
        <w:t xml:space="preserve">. </w:t>
      </w:r>
    </w:p>
    <w:p w14:paraId="06E41D1C" w14:textId="6F400E92" w:rsidR="0024235C" w:rsidRPr="0051414C" w:rsidRDefault="001A624A" w:rsidP="0024235C">
      <w:pPr>
        <w:pStyle w:val="CBDH2"/>
        <w:rPr>
          <w:lang w:val="en-CA"/>
        </w:rPr>
      </w:pPr>
      <w:r w:rsidRPr="0051414C">
        <w:rPr>
          <w:lang w:val="en-CA"/>
        </w:rPr>
        <w:t>H.</w:t>
      </w:r>
      <w:r w:rsidRPr="0051414C">
        <w:rPr>
          <w:lang w:val="en-CA"/>
        </w:rPr>
        <w:tab/>
      </w:r>
      <w:r w:rsidR="0024235C" w:rsidRPr="0051414C">
        <w:rPr>
          <w:lang w:val="en-CA"/>
        </w:rPr>
        <w:t>Inclusion, participation and equity</w:t>
      </w:r>
    </w:p>
    <w:p w14:paraId="783D6760" w14:textId="5F1D2B48" w:rsidR="0024235C" w:rsidRPr="0051414C" w:rsidRDefault="0024235C" w:rsidP="0024235C">
      <w:pPr>
        <w:pStyle w:val="CBDNormalNumber"/>
        <w:rPr>
          <w:lang w:val="en-CA"/>
        </w:rPr>
      </w:pPr>
      <w:r w:rsidRPr="0051414C">
        <w:rPr>
          <w:lang w:val="en-CA"/>
        </w:rPr>
        <w:t xml:space="preserve">There is growing recognition of the importance of inclusive approaches to </w:t>
      </w:r>
      <w:r w:rsidR="00A86828" w:rsidRPr="0051414C">
        <w:rPr>
          <w:lang w:val="en-CA"/>
        </w:rPr>
        <w:t xml:space="preserve">domestic </w:t>
      </w:r>
      <w:r w:rsidRPr="0051414C">
        <w:rPr>
          <w:lang w:val="en-CA"/>
        </w:rPr>
        <w:t>biodiversity finance,</w:t>
      </w:r>
      <w:r w:rsidR="00210492">
        <w:rPr>
          <w:lang w:val="en-CA"/>
        </w:rPr>
        <w:t xml:space="preserve"> </w:t>
      </w:r>
      <w:r w:rsidR="009B4703">
        <w:rPr>
          <w:lang w:val="en-CA"/>
        </w:rPr>
        <w:t>in</w:t>
      </w:r>
      <w:r w:rsidR="004D7E6D" w:rsidRPr="0051414C">
        <w:rPr>
          <w:lang w:val="en-CA"/>
        </w:rPr>
        <w:t xml:space="preserve"> </w:t>
      </w:r>
      <w:r w:rsidRPr="0051414C">
        <w:rPr>
          <w:lang w:val="en-CA"/>
        </w:rPr>
        <w:t>particular the role</w:t>
      </w:r>
      <w:r w:rsidR="006F6782">
        <w:rPr>
          <w:lang w:val="en-CA"/>
        </w:rPr>
        <w:t>s</w:t>
      </w:r>
      <w:r w:rsidRPr="0051414C">
        <w:rPr>
          <w:lang w:val="en-CA"/>
        </w:rPr>
        <w:t xml:space="preserve"> of indigenous peoples and local communities, women and you</w:t>
      </w:r>
      <w:r w:rsidR="006F6782">
        <w:rPr>
          <w:lang w:val="en-CA"/>
        </w:rPr>
        <w:t>ng people</w:t>
      </w:r>
      <w:r w:rsidRPr="0051414C">
        <w:rPr>
          <w:lang w:val="en-CA"/>
        </w:rPr>
        <w:t>. Many Parties are implementing participatory governance mechanisms, strengthening legal frameworks for stakeholder engagement and integrating gender-responsive approaches into biodiversity planning.</w:t>
      </w:r>
    </w:p>
    <w:p w14:paraId="65218836" w14:textId="319B17AB" w:rsidR="003765B9" w:rsidRPr="00AB00C6" w:rsidRDefault="00873F42" w:rsidP="003765B9">
      <w:pPr>
        <w:pStyle w:val="CBDNormalNumber"/>
      </w:pPr>
      <w:r>
        <w:t>In</w:t>
      </w:r>
      <w:r w:rsidR="003765B9" w:rsidRPr="0051414C">
        <w:t xml:space="preserve"> the seventh national reports, the </w:t>
      </w:r>
      <w:proofErr w:type="gramStart"/>
      <w:r w:rsidR="003765B9" w:rsidRPr="0051414C">
        <w:t>most commonly reported</w:t>
      </w:r>
      <w:proofErr w:type="gramEnd"/>
      <w:r w:rsidR="003765B9" w:rsidRPr="0051414C">
        <w:t xml:space="preserve"> implementation approach </w:t>
      </w:r>
      <w:r w:rsidR="005D3FC5">
        <w:t>wa</w:t>
      </w:r>
      <w:r w:rsidR="003765B9" w:rsidRPr="0051414C">
        <w:t>s institutionali</w:t>
      </w:r>
      <w:r w:rsidR="004D7E6D" w:rsidRPr="0051414C">
        <w:t>z</w:t>
      </w:r>
      <w:r w:rsidR="003765B9" w:rsidRPr="0051414C">
        <w:t>ed participatory governance</w:t>
      </w:r>
      <w:r>
        <w:t>, which is</w:t>
      </w:r>
      <w:r w:rsidR="003765B9" w:rsidRPr="0051414C">
        <w:t xml:space="preserve"> the creation or formali</w:t>
      </w:r>
      <w:r w:rsidR="004D7E6D" w:rsidRPr="0051414C">
        <w:t>z</w:t>
      </w:r>
      <w:r w:rsidR="003765B9" w:rsidRPr="0051414C">
        <w:t>ation of multi-stakeholder bodies, consultation processes and co-management arrangements that give</w:t>
      </w:r>
      <w:r w:rsidR="007E01CE" w:rsidRPr="0051414C">
        <w:t xml:space="preserve"> indigenous</w:t>
      </w:r>
      <w:r w:rsidR="007E01CE" w:rsidRPr="009E7D8F">
        <w:t xml:space="preserve"> peoples and local</w:t>
      </w:r>
      <w:r w:rsidR="003765B9" w:rsidRPr="009E7D8F">
        <w:t xml:space="preserve"> communities, women, you</w:t>
      </w:r>
      <w:r w:rsidR="00107A41">
        <w:t>ng people</w:t>
      </w:r>
      <w:r w:rsidR="003765B9" w:rsidRPr="009E7D8F">
        <w:t xml:space="preserve"> and other groups a </w:t>
      </w:r>
      <w:r w:rsidR="0027068F" w:rsidRPr="009E7D8F">
        <w:t xml:space="preserve">more </w:t>
      </w:r>
      <w:r w:rsidR="003765B9" w:rsidRPr="009E7D8F">
        <w:t xml:space="preserve">formal role in biodiversity decision-making. </w:t>
      </w:r>
      <w:r w:rsidR="001A4DFA">
        <w:t>That approach</w:t>
      </w:r>
      <w:r w:rsidR="001A4DFA" w:rsidRPr="009E7D8F">
        <w:t xml:space="preserve"> </w:t>
      </w:r>
      <w:r w:rsidR="001A4DFA">
        <w:t>is common</w:t>
      </w:r>
      <w:r w:rsidR="001A4DFA" w:rsidRPr="009E7D8F">
        <w:t xml:space="preserve"> </w:t>
      </w:r>
      <w:r w:rsidR="003765B9" w:rsidRPr="009E7D8F">
        <w:t>across all regions and income groups</w:t>
      </w:r>
      <w:r w:rsidR="003765B9">
        <w:t xml:space="preserve"> and is not always specific to resource mobilization</w:t>
      </w:r>
      <w:r w:rsidR="003765B9" w:rsidRPr="00AB00C6">
        <w:t>.</w:t>
      </w:r>
    </w:p>
    <w:p w14:paraId="52737B53" w14:textId="356A1C14" w:rsidR="003765B9" w:rsidRPr="009E7D8F" w:rsidRDefault="009C59F6" w:rsidP="003765B9">
      <w:pPr>
        <w:pStyle w:val="CBDNormalNumber"/>
      </w:pPr>
      <w:r>
        <w:t>L</w:t>
      </w:r>
      <w:r w:rsidR="003765B9" w:rsidRPr="00AB00C6">
        <w:t xml:space="preserve">egal and regulatory reform, </w:t>
      </w:r>
      <w:r w:rsidR="00A02A1F">
        <w:t xml:space="preserve">in </w:t>
      </w:r>
      <w:r w:rsidR="003765B9" w:rsidRPr="00AB00C6">
        <w:t>particular</w:t>
      </w:r>
      <w:r w:rsidR="00A02A1F">
        <w:t xml:space="preserve"> the</w:t>
      </w:r>
      <w:r w:rsidR="003765B9" w:rsidRPr="00AB00C6">
        <w:t xml:space="preserve"> ratification or domestic implementation </w:t>
      </w:r>
      <w:r w:rsidR="008514DD">
        <w:t xml:space="preserve">of </w:t>
      </w:r>
      <w:r w:rsidR="00130555">
        <w:t xml:space="preserve">relevant agreements and </w:t>
      </w:r>
      <w:r w:rsidR="003765B9" w:rsidRPr="00AB00C6">
        <w:t>frameworks</w:t>
      </w:r>
      <w:r>
        <w:t xml:space="preserve">, </w:t>
      </w:r>
      <w:r w:rsidR="00E15BAF">
        <w:t>wa</w:t>
      </w:r>
      <w:r>
        <w:t>s another common approach</w:t>
      </w:r>
      <w:r w:rsidR="00E15BAF">
        <w:t xml:space="preserve"> in the seventh national reports</w:t>
      </w:r>
      <w:r w:rsidR="003765B9" w:rsidRPr="00AB00C6">
        <w:t xml:space="preserve">. Many Parties have enacted or are enacting legislation </w:t>
      </w:r>
      <w:r w:rsidR="00A02A1F">
        <w:t xml:space="preserve">providing for </w:t>
      </w:r>
      <w:r w:rsidR="003765B9" w:rsidRPr="00AB00C6">
        <w:t xml:space="preserve">procedural rights to information, </w:t>
      </w:r>
      <w:r w:rsidR="003765B9" w:rsidRPr="009E7D8F">
        <w:t>participation and access to justice in environmental matters</w:t>
      </w:r>
      <w:r w:rsidR="00456CAE" w:rsidRPr="009E7D8F">
        <w:t xml:space="preserve">, which is </w:t>
      </w:r>
      <w:r w:rsidR="00A02A1F">
        <w:t>vital</w:t>
      </w:r>
      <w:r w:rsidR="00A02A1F" w:rsidRPr="009E7D8F">
        <w:t xml:space="preserve"> </w:t>
      </w:r>
      <w:r w:rsidR="003765B9" w:rsidRPr="009E7D8F">
        <w:t xml:space="preserve">to improved inclusion </w:t>
      </w:r>
      <w:r w:rsidR="00456CAE" w:rsidRPr="009E7D8F">
        <w:t xml:space="preserve">in </w:t>
      </w:r>
      <w:r w:rsidR="003765B9" w:rsidRPr="009E7D8F">
        <w:t xml:space="preserve">resource mobilization </w:t>
      </w:r>
      <w:r w:rsidR="00456CAE" w:rsidRPr="009E7D8F">
        <w:t>matters</w:t>
      </w:r>
      <w:r w:rsidR="003765B9" w:rsidRPr="009E7D8F">
        <w:t>.</w:t>
      </w:r>
    </w:p>
    <w:p w14:paraId="334EF4B9" w14:textId="07510C41" w:rsidR="003765B9" w:rsidRPr="009E7D8F" w:rsidRDefault="007E4135" w:rsidP="003765B9">
      <w:pPr>
        <w:pStyle w:val="CBDNormalNumber"/>
      </w:pPr>
      <w:r w:rsidRPr="009E7D8F">
        <w:t>A</w:t>
      </w:r>
      <w:r>
        <w:t>nother</w:t>
      </w:r>
      <w:r w:rsidRPr="009E7D8F">
        <w:t xml:space="preserve"> </w:t>
      </w:r>
      <w:r>
        <w:t>theme</w:t>
      </w:r>
      <w:r w:rsidRPr="009E7D8F">
        <w:t xml:space="preserve"> </w:t>
      </w:r>
      <w:r w:rsidR="003765B9" w:rsidRPr="009E7D8F">
        <w:t xml:space="preserve">observed in the seventh national reports </w:t>
      </w:r>
      <w:r w:rsidR="00E15BAF">
        <w:t>wa</w:t>
      </w:r>
      <w:r w:rsidR="003765B9" w:rsidRPr="009E7D8F">
        <w:t>s gender mainstreaming in biodiversity governance</w:t>
      </w:r>
      <w:r w:rsidR="00C70091">
        <w:t>, which is</w:t>
      </w:r>
      <w:r w:rsidR="003765B9" w:rsidRPr="009E7D8F">
        <w:t xml:space="preserve"> the integration of gender-responsive approaches into </w:t>
      </w:r>
      <w:r w:rsidR="0052154F" w:rsidRPr="009E7D8F">
        <w:t>national biodiversity strategies and action plans</w:t>
      </w:r>
      <w:r w:rsidR="003765B9" w:rsidRPr="009E7D8F">
        <w:t xml:space="preserve">, protected area management and national biodiversity assessments. </w:t>
      </w:r>
      <w:r w:rsidR="00E15A6C">
        <w:t>It</w:t>
      </w:r>
      <w:r w:rsidR="00E15A6C" w:rsidRPr="009E7D8F">
        <w:t xml:space="preserve"> </w:t>
      </w:r>
      <w:r w:rsidR="00E15BAF">
        <w:t>wa</w:t>
      </w:r>
      <w:r w:rsidR="003765B9" w:rsidRPr="009E7D8F">
        <w:t xml:space="preserve">s reported across Africa, </w:t>
      </w:r>
      <w:r w:rsidR="003765B9" w:rsidRPr="00744827">
        <w:t>Asia-Pacific</w:t>
      </w:r>
      <w:r w:rsidR="003765B9" w:rsidRPr="009E7D8F">
        <w:t xml:space="preserve">, </w:t>
      </w:r>
      <w:r w:rsidR="00E15A6C" w:rsidRPr="009E7D8F">
        <w:t xml:space="preserve">Europe and </w:t>
      </w:r>
      <w:r w:rsidR="003765B9" w:rsidRPr="009E7D8F">
        <w:t xml:space="preserve">Latin America. While further details are needed on </w:t>
      </w:r>
      <w:r w:rsidR="005B7D3B">
        <w:t>the ways in which gender mainstreaming</w:t>
      </w:r>
      <w:r w:rsidR="003765B9" w:rsidRPr="009E7D8F">
        <w:t xml:space="preserve"> is being enacted in practi</w:t>
      </w:r>
      <w:r w:rsidR="00BA49E1" w:rsidRPr="009E7D8F">
        <w:t>c</w:t>
      </w:r>
      <w:r w:rsidR="003765B9" w:rsidRPr="009E7D8F">
        <w:t xml:space="preserve">e for the purposes of resource mobilization, such developments are encouraging. </w:t>
      </w:r>
    </w:p>
    <w:p w14:paraId="16C1D103" w14:textId="5666A9BB" w:rsidR="0024235C" w:rsidRPr="0051414C" w:rsidRDefault="005B7D3B" w:rsidP="0024235C">
      <w:pPr>
        <w:pStyle w:val="CBDNormalNumber"/>
        <w:rPr>
          <w:lang w:val="en-CA"/>
        </w:rPr>
      </w:pPr>
      <w:r>
        <w:rPr>
          <w:lang w:val="en-CA"/>
        </w:rPr>
        <w:t xml:space="preserve">Although the </w:t>
      </w:r>
      <w:r w:rsidR="0024235C" w:rsidRPr="0051414C">
        <w:rPr>
          <w:lang w:val="en-CA"/>
        </w:rPr>
        <w:t>efforts</w:t>
      </w:r>
      <w:r>
        <w:rPr>
          <w:lang w:val="en-CA"/>
        </w:rPr>
        <w:t xml:space="preserve"> described above</w:t>
      </w:r>
      <w:r w:rsidR="0024235C" w:rsidRPr="0051414C">
        <w:rPr>
          <w:lang w:val="en-CA"/>
        </w:rPr>
        <w:t xml:space="preserve"> contribute to more equitable decision-making, ensuring that financial resources are effectively channel</w:t>
      </w:r>
      <w:r w:rsidR="004D7E6D" w:rsidRPr="0051414C">
        <w:rPr>
          <w:lang w:val="en-CA"/>
        </w:rPr>
        <w:t>l</w:t>
      </w:r>
      <w:r w:rsidR="0024235C" w:rsidRPr="0051414C">
        <w:rPr>
          <w:lang w:val="en-CA"/>
        </w:rPr>
        <w:t>ed to the groups</w:t>
      </w:r>
      <w:r>
        <w:rPr>
          <w:lang w:val="en-CA"/>
        </w:rPr>
        <w:t xml:space="preserve"> at which the efforts are targeted</w:t>
      </w:r>
      <w:r w:rsidR="0024235C" w:rsidRPr="0051414C">
        <w:rPr>
          <w:lang w:val="en-CA"/>
        </w:rPr>
        <w:t xml:space="preserve"> remains a challenge. Improving access to finance for </w:t>
      </w:r>
      <w:r>
        <w:rPr>
          <w:lang w:val="en-CA"/>
        </w:rPr>
        <w:t>crucial</w:t>
      </w:r>
      <w:r w:rsidRPr="0051414C">
        <w:rPr>
          <w:lang w:val="en-CA"/>
        </w:rPr>
        <w:t xml:space="preserve"> </w:t>
      </w:r>
      <w:r w:rsidR="0024235C" w:rsidRPr="0051414C">
        <w:rPr>
          <w:lang w:val="en-CA"/>
        </w:rPr>
        <w:t>stakeholders</w:t>
      </w:r>
      <w:r w:rsidR="00C64A1F" w:rsidRPr="0051414C">
        <w:rPr>
          <w:lang w:val="en-CA"/>
        </w:rPr>
        <w:t xml:space="preserve"> and rights-holders</w:t>
      </w:r>
      <w:r w:rsidR="0024235C" w:rsidRPr="0051414C">
        <w:rPr>
          <w:lang w:val="en-CA"/>
        </w:rPr>
        <w:t xml:space="preserve"> will require targeted measures to address barriers related to capacity, institutional arrangements and funding modalities.</w:t>
      </w:r>
    </w:p>
    <w:p w14:paraId="6E1BB61D" w14:textId="6329E06F" w:rsidR="0024235C" w:rsidRPr="0051414C" w:rsidRDefault="009A4D60" w:rsidP="0024235C">
      <w:pPr>
        <w:pStyle w:val="CBDH2"/>
        <w:rPr>
          <w:lang w:val="en-CA"/>
        </w:rPr>
      </w:pPr>
      <w:r w:rsidRPr="0051414C">
        <w:rPr>
          <w:lang w:val="en-CA"/>
        </w:rPr>
        <w:t>I.</w:t>
      </w:r>
      <w:r w:rsidRPr="0051414C">
        <w:rPr>
          <w:lang w:val="en-CA"/>
        </w:rPr>
        <w:tab/>
      </w:r>
      <w:r w:rsidR="0024235C" w:rsidRPr="0051414C">
        <w:rPr>
          <w:lang w:val="en-CA"/>
        </w:rPr>
        <w:t>Synergies with climate finance and other funding streams</w:t>
      </w:r>
    </w:p>
    <w:p w14:paraId="2376318A" w14:textId="7DF399A7" w:rsidR="00C87402" w:rsidRPr="0051414C" w:rsidRDefault="0024235C" w:rsidP="002B3341">
      <w:pPr>
        <w:pStyle w:val="CBDNormalNumber"/>
      </w:pPr>
      <w:r w:rsidRPr="0051414C">
        <w:rPr>
          <w:lang w:val="en-CA"/>
        </w:rPr>
        <w:t xml:space="preserve">Efforts to align biodiversity and climate finance at the domestic level are increasing but remain at an early stage of implementation. </w:t>
      </w:r>
      <w:r w:rsidR="00945332" w:rsidRPr="0051414C">
        <w:rPr>
          <w:lang w:val="en-CA"/>
        </w:rPr>
        <w:t>In</w:t>
      </w:r>
      <w:r w:rsidR="00451A81" w:rsidRPr="0051414C">
        <w:rPr>
          <w:lang w:val="en-CA"/>
        </w:rPr>
        <w:t xml:space="preserve"> </w:t>
      </w:r>
      <w:r w:rsidR="00C87402" w:rsidRPr="0051414C">
        <w:t>the seventh national reports, reporting on optimized co-benefits with climate finance appear</w:t>
      </w:r>
      <w:r w:rsidR="00A456B9">
        <w:t>ed</w:t>
      </w:r>
      <w:r w:rsidR="00C87402" w:rsidRPr="0051414C">
        <w:t xml:space="preserve"> </w:t>
      </w:r>
      <w:r w:rsidR="00945332" w:rsidRPr="0051414C">
        <w:t xml:space="preserve">predominantly </w:t>
      </w:r>
      <w:r w:rsidR="00C87402" w:rsidRPr="0051414C">
        <w:t xml:space="preserve">in reference to international climate finance. </w:t>
      </w:r>
      <w:r w:rsidR="009200E5">
        <w:t xml:space="preserve">When </w:t>
      </w:r>
      <w:r w:rsidR="00C87402" w:rsidRPr="0051414C">
        <w:t xml:space="preserve">Parties </w:t>
      </w:r>
      <w:r w:rsidR="00AE74CD" w:rsidRPr="0051414C">
        <w:t>referenc</w:t>
      </w:r>
      <w:r w:rsidR="009200E5">
        <w:t>ed</w:t>
      </w:r>
      <w:r w:rsidR="00AE74CD" w:rsidRPr="0051414C">
        <w:t xml:space="preserve"> such </w:t>
      </w:r>
      <w:r w:rsidR="00C87402" w:rsidRPr="0051414C">
        <w:t>synergies</w:t>
      </w:r>
      <w:r w:rsidR="009200E5">
        <w:t xml:space="preserve">, </w:t>
      </w:r>
      <w:r w:rsidR="001D6169" w:rsidRPr="0051414C">
        <w:t>the context</w:t>
      </w:r>
      <w:r w:rsidR="00C87402" w:rsidRPr="0051414C">
        <w:t xml:space="preserve"> </w:t>
      </w:r>
      <w:r w:rsidR="0002752A">
        <w:t xml:space="preserve">was often </w:t>
      </w:r>
      <w:r w:rsidR="00F05B79">
        <w:t>about</w:t>
      </w:r>
      <w:r w:rsidR="00C87402" w:rsidRPr="0051414C">
        <w:t xml:space="preserve"> </w:t>
      </w:r>
      <w:r w:rsidR="0051414C" w:rsidRPr="0051414C">
        <w:t xml:space="preserve">gaining </w:t>
      </w:r>
      <w:r w:rsidR="00C87402" w:rsidRPr="0051414C">
        <w:t xml:space="preserve">access </w:t>
      </w:r>
      <w:r w:rsidR="0051414C" w:rsidRPr="0051414C">
        <w:t xml:space="preserve">to </w:t>
      </w:r>
      <w:r w:rsidR="00C87402" w:rsidRPr="0051414C">
        <w:t xml:space="preserve">international </w:t>
      </w:r>
      <w:r w:rsidR="00C87402" w:rsidRPr="0051414C">
        <w:lastRenderedPageBreak/>
        <w:t xml:space="preserve">climate finance with the </w:t>
      </w:r>
      <w:r w:rsidR="00C87402" w:rsidRPr="002B3341">
        <w:rPr>
          <w:lang w:val="en-CA"/>
        </w:rPr>
        <w:t>goal</w:t>
      </w:r>
      <w:r w:rsidR="00C87402" w:rsidRPr="0051414C">
        <w:t xml:space="preserve"> of targeting biodiversity-positive actions through climate finance initiatives. </w:t>
      </w:r>
      <w:r w:rsidR="00E339A6" w:rsidRPr="0051414C">
        <w:t xml:space="preserve">Less evidence </w:t>
      </w:r>
      <w:r w:rsidR="00F05B79">
        <w:t>wa</w:t>
      </w:r>
      <w:r w:rsidR="00E339A6" w:rsidRPr="0051414C">
        <w:t>s provided on relevant a</w:t>
      </w:r>
      <w:r w:rsidR="00C87402" w:rsidRPr="0051414C">
        <w:t>ctions specific to domestic circumstances.</w:t>
      </w:r>
    </w:p>
    <w:p w14:paraId="38267145" w14:textId="662AF203" w:rsidR="0024235C" w:rsidRPr="0051414C" w:rsidRDefault="0024235C" w:rsidP="0024235C">
      <w:pPr>
        <w:pStyle w:val="CBDNormalNumber"/>
        <w:rPr>
          <w:lang w:val="en-CA"/>
        </w:rPr>
      </w:pPr>
      <w:r w:rsidRPr="0051414C">
        <w:rPr>
          <w:lang w:val="en-CA"/>
        </w:rPr>
        <w:t xml:space="preserve">Some Parties have begun integrating biodiversity into climate finance tracking systems or designing projects that deliver co-benefits, </w:t>
      </w:r>
      <w:proofErr w:type="gramStart"/>
      <w:r w:rsidR="0051414C" w:rsidRPr="0051414C">
        <w:rPr>
          <w:lang w:val="en-CA"/>
        </w:rPr>
        <w:t xml:space="preserve">in </w:t>
      </w:r>
      <w:r w:rsidRPr="0051414C">
        <w:rPr>
          <w:lang w:val="en-CA"/>
        </w:rPr>
        <w:t>particular in</w:t>
      </w:r>
      <w:proofErr w:type="gramEnd"/>
      <w:r w:rsidRPr="0051414C">
        <w:rPr>
          <w:lang w:val="en-CA"/>
        </w:rPr>
        <w:t xml:space="preserve"> </w:t>
      </w:r>
      <w:r w:rsidR="003146C7" w:rsidRPr="0051414C">
        <w:rPr>
          <w:lang w:val="en-CA"/>
        </w:rPr>
        <w:t xml:space="preserve">such </w:t>
      </w:r>
      <w:r w:rsidRPr="0051414C">
        <w:rPr>
          <w:lang w:val="en-CA"/>
        </w:rPr>
        <w:t xml:space="preserve">areas as ecosystem restoration and climate adaptation. </w:t>
      </w:r>
      <w:r w:rsidR="003146C7">
        <w:rPr>
          <w:lang w:val="en-CA"/>
        </w:rPr>
        <w:t>T</w:t>
      </w:r>
      <w:r w:rsidRPr="0051414C">
        <w:rPr>
          <w:lang w:val="en-CA"/>
        </w:rPr>
        <w:t>h</w:t>
      </w:r>
      <w:r w:rsidR="003146C7">
        <w:rPr>
          <w:lang w:val="en-CA"/>
        </w:rPr>
        <w:t>o</w:t>
      </w:r>
      <w:r w:rsidRPr="0051414C">
        <w:rPr>
          <w:lang w:val="en-CA"/>
        </w:rPr>
        <w:t xml:space="preserve">se approaches are not yet widespread, </w:t>
      </w:r>
      <w:r w:rsidR="003146C7">
        <w:rPr>
          <w:lang w:val="en-CA"/>
        </w:rPr>
        <w:t>h</w:t>
      </w:r>
      <w:r w:rsidR="003146C7" w:rsidRPr="0051414C">
        <w:rPr>
          <w:lang w:val="en-CA"/>
        </w:rPr>
        <w:t>owever</w:t>
      </w:r>
      <w:r w:rsidR="003146C7">
        <w:rPr>
          <w:lang w:val="en-CA"/>
        </w:rPr>
        <w:t>,</w:t>
      </w:r>
      <w:r w:rsidR="003146C7" w:rsidRPr="0051414C">
        <w:rPr>
          <w:lang w:val="en-CA"/>
        </w:rPr>
        <w:t xml:space="preserve"> </w:t>
      </w:r>
      <w:r w:rsidRPr="0051414C">
        <w:rPr>
          <w:lang w:val="en-CA"/>
        </w:rPr>
        <w:t xml:space="preserve">and more systematic integration will be required to </w:t>
      </w:r>
      <w:r w:rsidR="00225430">
        <w:rPr>
          <w:lang w:val="en-CA"/>
        </w:rPr>
        <w:t>achieve</w:t>
      </w:r>
      <w:r w:rsidRPr="0051414C">
        <w:rPr>
          <w:lang w:val="en-CA"/>
        </w:rPr>
        <w:t xml:space="preserve"> synergies</w:t>
      </w:r>
      <w:r w:rsidR="003146C7" w:rsidRPr="003146C7">
        <w:rPr>
          <w:lang w:val="en-CA"/>
        </w:rPr>
        <w:t xml:space="preserve"> </w:t>
      </w:r>
      <w:r w:rsidR="003146C7">
        <w:rPr>
          <w:lang w:val="en-CA"/>
        </w:rPr>
        <w:t xml:space="preserve">in </w:t>
      </w:r>
      <w:r w:rsidR="003146C7" w:rsidRPr="0051414C">
        <w:rPr>
          <w:lang w:val="en-CA"/>
        </w:rPr>
        <w:t>full</w:t>
      </w:r>
      <w:r w:rsidRPr="0051414C">
        <w:rPr>
          <w:lang w:val="en-CA"/>
        </w:rPr>
        <w:t>.</w:t>
      </w:r>
    </w:p>
    <w:p w14:paraId="703EC2C5" w14:textId="35D42BEC" w:rsidR="0024235C" w:rsidRDefault="0024235C" w:rsidP="0024235C">
      <w:pPr>
        <w:pStyle w:val="CBDNormalNumber"/>
        <w:rPr>
          <w:lang w:val="en-CA"/>
        </w:rPr>
      </w:pPr>
      <w:r w:rsidRPr="0024235C">
        <w:rPr>
          <w:lang w:val="en-CA"/>
        </w:rPr>
        <w:t>The development of national biodiversity finance plans and their alignment with climate finance strategies offer a promising pathway for enhancing coherence and maximizing the effectiveness of available resources.</w:t>
      </w:r>
    </w:p>
    <w:p w14:paraId="280BA810" w14:textId="47FA2F4F" w:rsidR="0024235C" w:rsidRPr="0024235C" w:rsidRDefault="009A4D60" w:rsidP="0024235C">
      <w:pPr>
        <w:pStyle w:val="CBDH1"/>
        <w:rPr>
          <w:lang w:val="en-CA"/>
        </w:rPr>
      </w:pPr>
      <w:r w:rsidRPr="00551F49">
        <w:rPr>
          <w:lang w:val="en-CA"/>
        </w:rPr>
        <w:t>IV</w:t>
      </w:r>
      <w:r>
        <w:rPr>
          <w:lang w:val="en-CA"/>
        </w:rPr>
        <w:t>.</w:t>
      </w:r>
      <w:r>
        <w:rPr>
          <w:lang w:val="en-CA"/>
        </w:rPr>
        <w:tab/>
      </w:r>
      <w:r w:rsidR="0024235C" w:rsidRPr="0024235C">
        <w:rPr>
          <w:lang w:val="en-CA"/>
        </w:rPr>
        <w:t>Conclusion</w:t>
      </w:r>
    </w:p>
    <w:p w14:paraId="623B3E5C" w14:textId="64D7014D" w:rsidR="0024235C" w:rsidRPr="009E7D8F" w:rsidRDefault="0024235C" w:rsidP="0024235C">
      <w:pPr>
        <w:pStyle w:val="CBDNormalNumber"/>
        <w:rPr>
          <w:lang w:val="en-CA"/>
        </w:rPr>
      </w:pPr>
      <w:r w:rsidRPr="0024235C">
        <w:rPr>
          <w:lang w:val="en-CA"/>
        </w:rPr>
        <w:t xml:space="preserve">Overall, while measurable progress has been made in mobilizing financial resources for biodiversity, current efforts fall short of </w:t>
      </w:r>
      <w:r w:rsidR="00BB7EEA">
        <w:rPr>
          <w:lang w:val="en-CA"/>
        </w:rPr>
        <w:t>the level</w:t>
      </w:r>
      <w:r w:rsidRPr="0024235C">
        <w:rPr>
          <w:lang w:val="en-CA"/>
        </w:rPr>
        <w:t xml:space="preserve"> </w:t>
      </w:r>
      <w:r w:rsidRPr="009E7D8F">
        <w:rPr>
          <w:lang w:val="en-CA"/>
        </w:rPr>
        <w:t xml:space="preserve">required to achieve the targets of the Kunming-Montreal Global Biodiversity Framework. International financial flows are increasing but remain below target levels and are subject to uncertainty, </w:t>
      </w:r>
      <w:r w:rsidR="00DE6F02">
        <w:rPr>
          <w:lang w:val="en-CA"/>
        </w:rPr>
        <w:t>and</w:t>
      </w:r>
      <w:r w:rsidR="00DE6F02" w:rsidRPr="009E7D8F">
        <w:rPr>
          <w:lang w:val="en-CA"/>
        </w:rPr>
        <w:t xml:space="preserve"> </w:t>
      </w:r>
      <w:r w:rsidRPr="009E7D8F">
        <w:rPr>
          <w:lang w:val="en-CA"/>
        </w:rPr>
        <w:t>domestic resource mobilization continues to face structural and capacity-related challenges.</w:t>
      </w:r>
    </w:p>
    <w:p w14:paraId="6CC44A89" w14:textId="4A72C560" w:rsidR="00782454" w:rsidRDefault="00FA745B" w:rsidP="00782454">
      <w:pPr>
        <w:pStyle w:val="CBDNormalNumber"/>
        <w:rPr>
          <w:lang w:val="en-CA"/>
        </w:rPr>
      </w:pPr>
      <w:r>
        <w:rPr>
          <w:lang w:val="en-CA"/>
        </w:rPr>
        <w:t>I</w:t>
      </w:r>
      <w:r w:rsidR="0024235C" w:rsidRPr="009E7D8F">
        <w:rPr>
          <w:lang w:val="en-CA"/>
        </w:rPr>
        <w:t xml:space="preserve">mportant foundations are being </w:t>
      </w:r>
      <w:r w:rsidR="00A04176">
        <w:rPr>
          <w:lang w:val="en-CA"/>
        </w:rPr>
        <w:t>laid</w:t>
      </w:r>
      <w:r w:rsidR="0024235C" w:rsidRPr="009E7D8F">
        <w:rPr>
          <w:lang w:val="en-CA"/>
        </w:rPr>
        <w:t>,</w:t>
      </w:r>
      <w:r>
        <w:rPr>
          <w:lang w:val="en-CA"/>
        </w:rPr>
        <w:t xml:space="preserve"> however,</w:t>
      </w:r>
      <w:r w:rsidR="0024235C" w:rsidRPr="009E7D8F">
        <w:rPr>
          <w:lang w:val="en-CA"/>
        </w:rPr>
        <w:t xml:space="preserve"> including the expansion of innovative financial mechanisms, improvements in transparency and accountability, and greater integration of biodiversity considerations into financial systems. Accelerating progress will require sustained and coordinated action to scale up finance from all sources, align financial flows with biodiversity objectives, strengthen enabling environments and address persistent gaps in access, equity and capacity.</w:t>
      </w:r>
    </w:p>
    <w:p w14:paraId="0F250763" w14:textId="184C125E" w:rsidR="00FA745B" w:rsidRPr="009E7D8F" w:rsidRDefault="00FA745B" w:rsidP="002B3341">
      <w:pPr>
        <w:pStyle w:val="CBDNormalNumber"/>
        <w:numPr>
          <w:ilvl w:val="0"/>
          <w:numId w:val="0"/>
        </w:numPr>
        <w:ind w:left="567"/>
        <w:jc w:val="center"/>
        <w:rPr>
          <w:lang w:val="en-CA"/>
        </w:rPr>
      </w:pPr>
      <w:r>
        <w:rPr>
          <w:lang w:val="en-CA"/>
        </w:rPr>
        <w:t>__________</w:t>
      </w:r>
    </w:p>
    <w:p w14:paraId="75FEF1CE" w14:textId="77777777" w:rsidR="00A111D1" w:rsidRPr="00866063" w:rsidRDefault="00A111D1" w:rsidP="00A111D1">
      <w:pPr>
        <w:pStyle w:val="Para1"/>
        <w:numPr>
          <w:ilvl w:val="0"/>
          <w:numId w:val="0"/>
        </w:numPr>
        <w:ind w:left="567"/>
        <w:jc w:val="center"/>
      </w:pPr>
    </w:p>
    <w:sectPr w:rsidR="00A111D1" w:rsidRPr="00866063" w:rsidSect="00DA4F9F">
      <w:headerReference w:type="even" r:id="rId17"/>
      <w:headerReference w:type="default" r:id="rId18"/>
      <w:footerReference w:type="even" r:id="rId19"/>
      <w:footerReference w:type="default" r:id="rId20"/>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B44B0E3" w14:textId="77777777" w:rsidR="007F4845" w:rsidRPr="00866063" w:rsidRDefault="007F4845" w:rsidP="00CF1848">
      <w:r w:rsidRPr="00866063">
        <w:separator/>
      </w:r>
    </w:p>
  </w:endnote>
  <w:endnote w:type="continuationSeparator" w:id="0">
    <w:p w14:paraId="006FA6D0" w14:textId="77777777" w:rsidR="007F4845" w:rsidRPr="00866063" w:rsidRDefault="007F4845" w:rsidP="00CF1848">
      <w:r w:rsidRPr="00866063">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imes New Roman Bold">
    <w:altName w:val="Times New Roman"/>
    <w:panose1 w:val="02020803070505020304"/>
    <w:charset w:val="00"/>
    <w:family w:val="roman"/>
    <w:notTrueType/>
    <w:pitch w:val="default"/>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10006FF" w:usb1="4000FCFF" w:usb2="00000009"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EndPr/>
    <w:sdtContent>
      <w:sdt>
        <w:sdtPr>
          <w:id w:val="-1705238520"/>
          <w:docPartObj>
            <w:docPartGallery w:val="Page Numbers (Top of Page)"/>
            <w:docPartUnique/>
          </w:docPartObj>
        </w:sdtPr>
        <w:sdtEndPr/>
        <w:sdtContent>
          <w:p w14:paraId="230C2E1E" w14:textId="77777777" w:rsidR="00D75CA6" w:rsidRPr="00866063" w:rsidRDefault="00D75CA6" w:rsidP="00D75CA6">
            <w:pPr>
              <w:pStyle w:val="Footer"/>
              <w:jc w:val="left"/>
            </w:pPr>
            <w:r w:rsidRPr="002B3341">
              <w:rPr>
                <w:szCs w:val="20"/>
              </w:rPr>
              <w:fldChar w:fldCharType="begin"/>
            </w:r>
            <w:r w:rsidRPr="002B3341">
              <w:rPr>
                <w:szCs w:val="20"/>
              </w:rPr>
              <w:instrText xml:space="preserve"> PAGE </w:instrText>
            </w:r>
            <w:r w:rsidRPr="002B3341">
              <w:rPr>
                <w:szCs w:val="20"/>
              </w:rPr>
              <w:fldChar w:fldCharType="separate"/>
            </w:r>
            <w:r w:rsidRPr="002B3341">
              <w:rPr>
                <w:noProof/>
                <w:szCs w:val="20"/>
              </w:rPr>
              <w:t>2</w:t>
            </w:r>
            <w:r w:rsidRPr="002B3341">
              <w:rPr>
                <w:szCs w:val="20"/>
              </w:rPr>
              <w:fldChar w:fldCharType="end"/>
            </w:r>
            <w:r w:rsidRPr="00ED125A">
              <w:rPr>
                <w:szCs w:val="20"/>
              </w:rPr>
              <w:t>/</w:t>
            </w:r>
            <w:r w:rsidRPr="002B3341">
              <w:rPr>
                <w:szCs w:val="20"/>
              </w:rPr>
              <w:fldChar w:fldCharType="begin"/>
            </w:r>
            <w:r w:rsidRPr="002B3341">
              <w:rPr>
                <w:szCs w:val="20"/>
              </w:rPr>
              <w:instrText xml:space="preserve"> NUMPAGES  </w:instrText>
            </w:r>
            <w:r w:rsidRPr="002B3341">
              <w:rPr>
                <w:szCs w:val="20"/>
              </w:rPr>
              <w:fldChar w:fldCharType="separate"/>
            </w:r>
            <w:r w:rsidRPr="002B3341">
              <w:rPr>
                <w:noProof/>
                <w:szCs w:val="20"/>
              </w:rPr>
              <w:t>2</w:t>
            </w:r>
            <w:r w:rsidRPr="002B3341">
              <w:rPr>
                <w:szCs w:val="20"/>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EndPr/>
    <w:sdtContent>
      <w:p w14:paraId="52551C28" w14:textId="77777777" w:rsidR="00D75CA6" w:rsidRPr="00866063" w:rsidRDefault="00D75CA6" w:rsidP="002B3341">
        <w:pPr>
          <w:pStyle w:val="Footer"/>
          <w:jc w:val="right"/>
        </w:pPr>
        <w:r w:rsidRPr="002B3341">
          <w:rPr>
            <w:szCs w:val="20"/>
          </w:rPr>
          <w:fldChar w:fldCharType="begin"/>
        </w:r>
        <w:r w:rsidRPr="002B3341">
          <w:rPr>
            <w:szCs w:val="20"/>
          </w:rPr>
          <w:instrText xml:space="preserve"> PAGE </w:instrText>
        </w:r>
        <w:r w:rsidRPr="002B3341">
          <w:rPr>
            <w:szCs w:val="20"/>
          </w:rPr>
          <w:fldChar w:fldCharType="separate"/>
        </w:r>
        <w:r w:rsidRPr="002B3341">
          <w:rPr>
            <w:szCs w:val="20"/>
          </w:rPr>
          <w:t>2</w:t>
        </w:r>
        <w:r w:rsidRPr="002B3341">
          <w:rPr>
            <w:szCs w:val="20"/>
          </w:rPr>
          <w:fldChar w:fldCharType="end"/>
        </w:r>
        <w:r w:rsidRPr="00ED125A">
          <w:rPr>
            <w:szCs w:val="20"/>
          </w:rPr>
          <w:t>/</w:t>
        </w:r>
        <w:r w:rsidRPr="002B3341">
          <w:rPr>
            <w:szCs w:val="20"/>
          </w:rPr>
          <w:fldChar w:fldCharType="begin"/>
        </w:r>
        <w:r w:rsidRPr="002B3341">
          <w:rPr>
            <w:szCs w:val="20"/>
          </w:rPr>
          <w:instrText xml:space="preserve"> NUMPAGES  </w:instrText>
        </w:r>
        <w:r w:rsidRPr="002B3341">
          <w:rPr>
            <w:szCs w:val="20"/>
          </w:rPr>
          <w:fldChar w:fldCharType="separate"/>
        </w:r>
        <w:r w:rsidRPr="002B3341">
          <w:rPr>
            <w:szCs w:val="20"/>
          </w:rPr>
          <w:t>3</w:t>
        </w:r>
        <w:r w:rsidRPr="002B3341">
          <w:rPr>
            <w:szCs w:val="20"/>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5450A9D" w14:textId="77777777" w:rsidR="007F4845" w:rsidRPr="00866063" w:rsidRDefault="007F4845" w:rsidP="00CF1848">
      <w:r w:rsidRPr="00866063">
        <w:separator/>
      </w:r>
    </w:p>
  </w:footnote>
  <w:footnote w:type="continuationSeparator" w:id="0">
    <w:p w14:paraId="4080EE6F" w14:textId="77777777" w:rsidR="007F4845" w:rsidRPr="00866063" w:rsidRDefault="007F4845" w:rsidP="00CF1848">
      <w:r w:rsidRPr="00866063">
        <w:continuationSeparator/>
      </w:r>
    </w:p>
  </w:footnote>
  <w:footnote w:id="1">
    <w:p w14:paraId="5C942B2E" w14:textId="4B532044" w:rsidR="008A1499" w:rsidRPr="00866063" w:rsidRDefault="003D427C">
      <w:pPr>
        <w:pStyle w:val="FootnoteText"/>
      </w:pPr>
      <w:r w:rsidRPr="002B3341">
        <w:t xml:space="preserve">* </w:t>
      </w:r>
      <w:hyperlink r:id="rId1" w:history="1">
        <w:r w:rsidRPr="003D427C">
          <w:rPr>
            <w:rStyle w:val="Hyperlink"/>
          </w:rPr>
          <w:t>CBD/SBI/7/1</w:t>
        </w:r>
      </w:hyperlink>
      <w:r w:rsidR="008A1499" w:rsidRPr="00825F09">
        <w:t>.</w:t>
      </w:r>
    </w:p>
  </w:footnote>
  <w:footnote w:id="2">
    <w:p w14:paraId="7763880C" w14:textId="75009E8B" w:rsidR="00FA04D8" w:rsidRPr="00126598" w:rsidRDefault="00FA04D8" w:rsidP="00FA04D8">
      <w:pPr>
        <w:pStyle w:val="FootnoteText"/>
        <w:rPr>
          <w:lang w:val="en-US"/>
        </w:rPr>
      </w:pPr>
      <w:r w:rsidRPr="00126598">
        <w:rPr>
          <w:rStyle w:val="FootnoteReference"/>
        </w:rPr>
        <w:footnoteRef/>
      </w:r>
      <w:r w:rsidRPr="00126598">
        <w:t xml:space="preserve"> </w:t>
      </w:r>
      <w:r w:rsidRPr="00126598">
        <w:rPr>
          <w:lang w:val="en-CA"/>
        </w:rPr>
        <w:t xml:space="preserve">OECD, </w:t>
      </w:r>
      <w:r w:rsidRPr="002B3341">
        <w:rPr>
          <w:i/>
          <w:iCs/>
          <w:lang w:val="en-CA"/>
        </w:rPr>
        <w:t>Biodiversity and Development Finance 2015</w:t>
      </w:r>
      <w:r w:rsidR="00CF2BA1">
        <w:rPr>
          <w:i/>
          <w:iCs/>
          <w:lang w:val="en-CA"/>
        </w:rPr>
        <w:t>–</w:t>
      </w:r>
      <w:r w:rsidRPr="002B3341">
        <w:rPr>
          <w:i/>
          <w:iCs/>
          <w:lang w:val="en-CA"/>
        </w:rPr>
        <w:t>2023</w:t>
      </w:r>
      <w:r w:rsidR="005C399B">
        <w:rPr>
          <w:lang w:val="en-CA"/>
        </w:rPr>
        <w:t xml:space="preserve"> (forthcoming)</w:t>
      </w:r>
      <w:r w:rsidRPr="00126598">
        <w:rPr>
          <w:lang w:val="en-CA"/>
        </w:rPr>
        <w:t>.</w:t>
      </w:r>
    </w:p>
  </w:footnote>
  <w:footnote w:id="3">
    <w:p w14:paraId="7AA6684D" w14:textId="74E9F0F5" w:rsidR="00C44B7A" w:rsidRPr="00126598" w:rsidRDefault="00C44B7A">
      <w:pPr>
        <w:pStyle w:val="FootnoteText"/>
      </w:pPr>
      <w:r>
        <w:rPr>
          <w:rStyle w:val="FootnoteReference"/>
        </w:rPr>
        <w:footnoteRef/>
      </w:r>
      <w:r>
        <w:t xml:space="preserve"> </w:t>
      </w:r>
      <w:r w:rsidR="00DC6A0B">
        <w:t>“</w:t>
      </w:r>
      <w:r w:rsidR="00501D78">
        <w:rPr>
          <w:lang w:val="en-CA"/>
        </w:rPr>
        <w:t>B</w:t>
      </w:r>
      <w:r w:rsidR="00D10282" w:rsidRPr="00126598">
        <w:rPr>
          <w:lang w:val="en-CA"/>
        </w:rPr>
        <w:t xml:space="preserve">iodiversity-related </w:t>
      </w:r>
      <w:r w:rsidR="00DC6A0B">
        <w:t xml:space="preserve">flows” </w:t>
      </w:r>
      <w:r w:rsidR="002B65F4">
        <w:t>is a measurement of</w:t>
      </w:r>
      <w:r w:rsidRPr="00126598">
        <w:t xml:space="preserve"> the full value of development finance </w:t>
      </w:r>
      <w:r w:rsidR="00DC6A0B">
        <w:t>for which</w:t>
      </w:r>
      <w:r w:rsidR="00DC6A0B" w:rsidRPr="00126598">
        <w:t xml:space="preserve"> </w:t>
      </w:r>
      <w:r w:rsidRPr="00126598">
        <w:t xml:space="preserve">biodiversity </w:t>
      </w:r>
      <w:r w:rsidR="00DC6A0B">
        <w:t>i</w:t>
      </w:r>
      <w:r w:rsidRPr="00126598">
        <w:t>s a principal or significant objective</w:t>
      </w:r>
      <w:r w:rsidR="00DC6A0B">
        <w:t xml:space="preserve"> and</w:t>
      </w:r>
      <w:r w:rsidR="002372DA" w:rsidRPr="00126598">
        <w:t xml:space="preserve"> captures the breadth of mainstreaming across sectors and instruments.</w:t>
      </w:r>
    </w:p>
  </w:footnote>
  <w:footnote w:id="4">
    <w:p w14:paraId="69FB089E" w14:textId="6088A597" w:rsidR="00F05ECF" w:rsidRPr="00126598" w:rsidRDefault="00F05ECF" w:rsidP="00876C6C">
      <w:pPr>
        <w:pStyle w:val="FootnoteText"/>
      </w:pPr>
      <w:r w:rsidRPr="00126598">
        <w:rPr>
          <w:rStyle w:val="FootnoteReference"/>
        </w:rPr>
        <w:footnoteRef/>
      </w:r>
      <w:r w:rsidRPr="00126598">
        <w:t xml:space="preserve"> </w:t>
      </w:r>
      <w:r w:rsidR="00D032E6">
        <w:t xml:space="preserve">Under </w:t>
      </w:r>
      <w:r w:rsidR="00D10282" w:rsidRPr="00126598">
        <w:rPr>
          <w:lang w:val="en-CA"/>
        </w:rPr>
        <w:t>“</w:t>
      </w:r>
      <w:r w:rsidR="00D032E6">
        <w:rPr>
          <w:lang w:val="en-CA"/>
        </w:rPr>
        <w:t>b</w:t>
      </w:r>
      <w:r w:rsidR="00D10282" w:rsidRPr="00126598">
        <w:rPr>
          <w:lang w:val="en-CA"/>
        </w:rPr>
        <w:t>iodiversity-specific</w:t>
      </w:r>
      <w:r w:rsidR="00DC6A0B">
        <w:rPr>
          <w:lang w:val="en-CA"/>
        </w:rPr>
        <w:t xml:space="preserve"> </w:t>
      </w:r>
      <w:r w:rsidR="00DC6A0B">
        <w:t>flows”</w:t>
      </w:r>
      <w:r w:rsidR="004E70C3" w:rsidRPr="00126598">
        <w:t>,</w:t>
      </w:r>
      <w:r w:rsidRPr="00126598">
        <w:t xml:space="preserve"> development finance </w:t>
      </w:r>
      <w:r w:rsidR="00D032E6">
        <w:t>for which</w:t>
      </w:r>
      <w:r w:rsidR="00D032E6" w:rsidRPr="00126598">
        <w:t xml:space="preserve"> </w:t>
      </w:r>
      <w:r w:rsidRPr="00126598">
        <w:t xml:space="preserve">biodiversity </w:t>
      </w:r>
      <w:r w:rsidR="00D032E6">
        <w:t>i</w:t>
      </w:r>
      <w:r w:rsidRPr="00126598">
        <w:t>s a principal objective is counted at full value (100%), while activities with significant biodiversity objectives are counted with a coefficient of 40%.</w:t>
      </w:r>
      <w:r w:rsidR="00FA1766" w:rsidRPr="00126598">
        <w:t xml:space="preserve"> Th</w:t>
      </w:r>
      <w:r w:rsidR="0069574E">
        <w:t>at approach</w:t>
      </w:r>
      <w:r w:rsidR="00FA1766" w:rsidRPr="00126598">
        <w:t xml:space="preserve"> aligns more closely with the </w:t>
      </w:r>
      <w:r w:rsidR="003A0934" w:rsidRPr="002B3341">
        <w:t>g</w:t>
      </w:r>
      <w:r w:rsidR="00FA1766" w:rsidRPr="00224DA0">
        <w:t>uidance on</w:t>
      </w:r>
      <w:r w:rsidR="009731C2" w:rsidRPr="002B3341">
        <w:t xml:space="preserve"> using</w:t>
      </w:r>
      <w:r w:rsidR="00FA1766" w:rsidRPr="00224DA0">
        <w:t xml:space="preserve"> the indicators and monitoring framework</w:t>
      </w:r>
      <w:r w:rsidR="009731C2" w:rsidRPr="002B3341">
        <w:t xml:space="preserve">, contained in </w:t>
      </w:r>
      <w:r w:rsidR="00224DA0" w:rsidRPr="002B3341">
        <w:t xml:space="preserve">document </w:t>
      </w:r>
      <w:hyperlink r:id="rId2" w:history="1">
        <w:r w:rsidR="00224DA0" w:rsidRPr="002B3341">
          <w:rPr>
            <w:rStyle w:val="Hyperlink"/>
          </w:rPr>
          <w:t>CBD/COP/16/INF/3</w:t>
        </w:r>
      </w:hyperlink>
      <w:r w:rsidR="00224DA0" w:rsidRPr="002B3341">
        <w:t>,</w:t>
      </w:r>
      <w:r w:rsidR="00FA1766" w:rsidRPr="00224DA0">
        <w:t xml:space="preserve"> and</w:t>
      </w:r>
      <w:r w:rsidR="00FA1766" w:rsidRPr="00126598">
        <w:t xml:space="preserve"> with </w:t>
      </w:r>
      <w:r w:rsidR="008A3907" w:rsidRPr="00126598">
        <w:t xml:space="preserve">data </w:t>
      </w:r>
      <w:r w:rsidR="00FA1766" w:rsidRPr="00126598">
        <w:t xml:space="preserve">providers’ reporting </w:t>
      </w:r>
      <w:r w:rsidR="00FA1766" w:rsidRPr="002B0C2F">
        <w:t>to</w:t>
      </w:r>
      <w:r w:rsidR="00FA1766" w:rsidRPr="00126598">
        <w:t xml:space="preserve"> </w:t>
      </w:r>
      <w:r w:rsidR="003673AB">
        <w:t xml:space="preserve">the </w:t>
      </w:r>
      <w:r w:rsidR="002B0C2F">
        <w:t xml:space="preserve">Secretariat of </w:t>
      </w:r>
      <w:r w:rsidR="00FA1766" w:rsidRPr="00126598">
        <w:t xml:space="preserve">the </w:t>
      </w:r>
      <w:r w:rsidR="00BB6579" w:rsidRPr="00126598">
        <w:t>Convention on Biological Diversity</w:t>
      </w:r>
      <w:r w:rsidR="00FA1766" w:rsidRPr="00126598">
        <w:t>.</w:t>
      </w:r>
    </w:p>
  </w:footnote>
  <w:footnote w:id="5">
    <w:p w14:paraId="07CBAF27" w14:textId="500512F1" w:rsidR="00F54B3A" w:rsidRPr="00F54B3A" w:rsidRDefault="00F54B3A">
      <w:pPr>
        <w:pStyle w:val="FootnoteText"/>
      </w:pPr>
      <w:r>
        <w:rPr>
          <w:rStyle w:val="FootnoteReference"/>
        </w:rPr>
        <w:footnoteRef/>
      </w:r>
      <w:r>
        <w:t xml:space="preserve"> </w:t>
      </w:r>
      <w:r w:rsidR="00C64BDB" w:rsidRPr="00126598">
        <w:rPr>
          <w:lang w:val="en-CA"/>
        </w:rPr>
        <w:t xml:space="preserve">OECD, </w:t>
      </w:r>
      <w:r w:rsidR="00C64BDB" w:rsidRPr="008B4075">
        <w:rPr>
          <w:i/>
          <w:iCs/>
          <w:lang w:val="en-CA"/>
        </w:rPr>
        <w:t>Biodiversity and Development Finance</w:t>
      </w:r>
      <w:r w:rsidR="00C64BDB" w:rsidRPr="00126598">
        <w:rPr>
          <w:lang w:val="en-CA"/>
        </w:rPr>
        <w:t>.</w:t>
      </w:r>
    </w:p>
  </w:footnote>
  <w:footnote w:id="6">
    <w:p w14:paraId="6CD83A3B" w14:textId="19CD5A3D" w:rsidR="00726853" w:rsidRPr="00726853" w:rsidRDefault="00726853">
      <w:pPr>
        <w:pStyle w:val="FootnoteText"/>
      </w:pPr>
      <w:r w:rsidRPr="00126598">
        <w:rPr>
          <w:rStyle w:val="FootnoteReference"/>
        </w:rPr>
        <w:footnoteRef/>
      </w:r>
      <w:r w:rsidRPr="00126598">
        <w:t xml:space="preserve"> </w:t>
      </w:r>
      <w:r w:rsidR="00D85086">
        <w:rPr>
          <w:lang w:val="en-CA"/>
        </w:rPr>
        <w:t>Ibid</w:t>
      </w:r>
      <w:r w:rsidR="003512B5" w:rsidRPr="00126598">
        <w:t>.</w:t>
      </w:r>
    </w:p>
  </w:footnote>
  <w:footnote w:id="7">
    <w:p w14:paraId="365E8658" w14:textId="5DD3D563" w:rsidR="00DA2C9A" w:rsidRPr="00DA2C9A" w:rsidRDefault="00DA2C9A">
      <w:pPr>
        <w:pStyle w:val="FootnoteText"/>
      </w:pPr>
      <w:r>
        <w:rPr>
          <w:rStyle w:val="FootnoteReference"/>
        </w:rPr>
        <w:footnoteRef/>
      </w:r>
      <w:r>
        <w:t xml:space="preserve"> Ibid</w:t>
      </w:r>
      <w:r w:rsidR="003512B5">
        <w:t>.</w:t>
      </w:r>
    </w:p>
  </w:footnote>
  <w:footnote w:id="8">
    <w:p w14:paraId="2BF2A734" w14:textId="760B8BA8" w:rsidR="002F57AA" w:rsidRPr="002B3341" w:rsidRDefault="002F57AA" w:rsidP="002F57AA">
      <w:pPr>
        <w:pStyle w:val="FootnoteText"/>
        <w:rPr>
          <w:lang w:val="en-CA"/>
        </w:rPr>
      </w:pPr>
      <w:r>
        <w:rPr>
          <w:rStyle w:val="FootnoteReference"/>
        </w:rPr>
        <w:footnoteRef/>
      </w:r>
      <w:r>
        <w:t xml:space="preserve"> </w:t>
      </w:r>
      <w:r w:rsidR="004C2C54">
        <w:t xml:space="preserve">GEF, “Towards </w:t>
      </w:r>
      <w:r w:rsidR="00FA52C0">
        <w:t>a resource mobilization strategy for the Global Biodiversity Framework Fund 202</w:t>
      </w:r>
      <w:r w:rsidR="00CB5694">
        <w:t>6</w:t>
      </w:r>
      <w:r w:rsidR="00FA52C0">
        <w:t>–20</w:t>
      </w:r>
      <w:r w:rsidR="00CB5694">
        <w:t>30</w:t>
      </w:r>
      <w:r w:rsidR="00FA52C0">
        <w:t xml:space="preserve">”, </w:t>
      </w:r>
      <w:r w:rsidR="00376611">
        <w:t>document</w:t>
      </w:r>
      <w:r w:rsidR="00662049">
        <w:t> </w:t>
      </w:r>
      <w:r w:rsidR="00FA52C0">
        <w:t>GEF/GBFF.0</w:t>
      </w:r>
      <w:r w:rsidR="00201327">
        <w:t>6</w:t>
      </w:r>
      <w:r w:rsidR="00FA52C0">
        <w:t>/04.</w:t>
      </w:r>
      <w:r w:rsidR="00F706F2" w:rsidRPr="002F57AA" w:rsidDel="00F706F2">
        <w:t xml:space="preserve"> </w:t>
      </w:r>
    </w:p>
  </w:footnote>
  <w:footnote w:id="9">
    <w:p w14:paraId="1DC00D47" w14:textId="4BACF341" w:rsidR="00156193" w:rsidRPr="00543E22" w:rsidRDefault="00156193" w:rsidP="00156193">
      <w:pPr>
        <w:pStyle w:val="FootnoteText"/>
      </w:pPr>
      <w:r>
        <w:rPr>
          <w:rStyle w:val="FootnoteReference"/>
        </w:rPr>
        <w:footnoteRef/>
      </w:r>
      <w:r>
        <w:t xml:space="preserve"> </w:t>
      </w:r>
      <w:r w:rsidR="00503752" w:rsidRPr="00126598">
        <w:rPr>
          <w:lang w:val="en-CA"/>
        </w:rPr>
        <w:t xml:space="preserve">OECD, </w:t>
      </w:r>
      <w:r w:rsidR="00503752" w:rsidRPr="008B4075">
        <w:rPr>
          <w:i/>
          <w:iCs/>
          <w:lang w:val="en-CA"/>
        </w:rPr>
        <w:t>Biodiversity and Development Finance</w:t>
      </w:r>
      <w:r w:rsidRPr="00126598">
        <w:rPr>
          <w:lang w:val="en-CA"/>
        </w:rPr>
        <w:t>.</w:t>
      </w:r>
    </w:p>
  </w:footnote>
  <w:footnote w:id="10">
    <w:p w14:paraId="19F2E8C5" w14:textId="33F9A065" w:rsidR="008E7819" w:rsidRPr="00CA4010" w:rsidRDefault="008E7819" w:rsidP="008E7819">
      <w:pPr>
        <w:pStyle w:val="FootnoteText"/>
      </w:pPr>
      <w:r>
        <w:rPr>
          <w:rStyle w:val="FootnoteReference"/>
        </w:rPr>
        <w:footnoteRef/>
      </w:r>
      <w:r>
        <w:t xml:space="preserve"> </w:t>
      </w:r>
      <w:hyperlink r:id="rId3" w:history="1">
        <w:r w:rsidRPr="00126598">
          <w:rPr>
            <w:rStyle w:val="Hyperlink"/>
          </w:rPr>
          <w:t>https://thecalifund.org/</w:t>
        </w:r>
      </w:hyperlink>
      <w:r w:rsidR="00551F49" w:rsidRPr="00126598">
        <w:t>.</w:t>
      </w:r>
    </w:p>
  </w:footnote>
  <w:footnote w:id="11">
    <w:p w14:paraId="1938829E" w14:textId="4652C0F3" w:rsidR="0016482A" w:rsidRPr="009E7D8F" w:rsidRDefault="0016482A" w:rsidP="0016482A">
      <w:pPr>
        <w:pStyle w:val="FootnoteText"/>
      </w:pPr>
      <w:r>
        <w:rPr>
          <w:rStyle w:val="FootnoteReference"/>
        </w:rPr>
        <w:footnoteRef/>
      </w:r>
      <w:r>
        <w:t xml:space="preserve"> </w:t>
      </w:r>
      <w:r w:rsidRPr="009E7D8F">
        <w:t>O</w:t>
      </w:r>
      <w:r w:rsidR="001A3BD4">
        <w:t>ther development finance</w:t>
      </w:r>
      <w:r w:rsidRPr="009E7D8F">
        <w:t xml:space="preserve"> comprises </w:t>
      </w:r>
      <w:r w:rsidR="001A3BD4">
        <w:t>o</w:t>
      </w:r>
      <w:r w:rsidRPr="009E7D8F">
        <w:t xml:space="preserve">fficial </w:t>
      </w:r>
      <w:r w:rsidR="001A3BD4">
        <w:t>d</w:t>
      </w:r>
      <w:r w:rsidRPr="009E7D8F">
        <w:t xml:space="preserve">evelopment </w:t>
      </w:r>
      <w:r w:rsidR="001A3BD4">
        <w:t>a</w:t>
      </w:r>
      <w:r w:rsidRPr="009E7D8F">
        <w:t xml:space="preserve">ssistance and </w:t>
      </w:r>
      <w:r w:rsidR="001A3BD4">
        <w:t>o</w:t>
      </w:r>
      <w:r w:rsidRPr="009E7D8F">
        <w:t xml:space="preserve">ther </w:t>
      </w:r>
      <w:r w:rsidR="001A3BD4">
        <w:t>o</w:t>
      </w:r>
      <w:r w:rsidRPr="009E7D8F">
        <w:t xml:space="preserve">fficial </w:t>
      </w:r>
      <w:r w:rsidR="001A3BD4">
        <w:t>f</w:t>
      </w:r>
      <w:r w:rsidRPr="009E7D8F">
        <w:t>lows</w:t>
      </w:r>
      <w:r w:rsidR="00DD317D" w:rsidRPr="009E7D8F">
        <w:t>.</w:t>
      </w:r>
    </w:p>
  </w:footnote>
  <w:footnote w:id="12">
    <w:p w14:paraId="0CD74833" w14:textId="7FAFAD58" w:rsidR="0016482A" w:rsidRPr="009E7D8F" w:rsidRDefault="0016482A">
      <w:pPr>
        <w:pStyle w:val="FootnoteText"/>
        <w:rPr>
          <w:lang w:val="en-US"/>
        </w:rPr>
      </w:pPr>
      <w:r w:rsidRPr="009E7D8F">
        <w:rPr>
          <w:rStyle w:val="FootnoteReference"/>
        </w:rPr>
        <w:footnoteRef/>
      </w:r>
      <w:r w:rsidRPr="009E7D8F">
        <w:t xml:space="preserve"> </w:t>
      </w:r>
      <w:r w:rsidR="0097365F" w:rsidRPr="00126598">
        <w:rPr>
          <w:lang w:val="en-CA"/>
        </w:rPr>
        <w:t xml:space="preserve">OECD, </w:t>
      </w:r>
      <w:r w:rsidR="0097365F" w:rsidRPr="00F53388">
        <w:rPr>
          <w:i/>
          <w:iCs/>
          <w:lang w:val="en-CA"/>
        </w:rPr>
        <w:t>Biodiversity and Development Finance</w:t>
      </w:r>
      <w:r w:rsidR="0097365F" w:rsidRPr="00126598">
        <w:t>.</w:t>
      </w:r>
    </w:p>
  </w:footnote>
  <w:footnote w:id="13">
    <w:p w14:paraId="622ADA68" w14:textId="77777777" w:rsidR="00A36E8C" w:rsidRPr="009220B5" w:rsidRDefault="00A36E8C" w:rsidP="00A36E8C">
      <w:pPr>
        <w:pStyle w:val="FootnoteText"/>
      </w:pPr>
      <w:r w:rsidRPr="009E7D8F">
        <w:rPr>
          <w:rStyle w:val="FootnoteReference"/>
        </w:rPr>
        <w:footnoteRef/>
      </w:r>
      <w:r w:rsidRPr="009E7D8F">
        <w:t xml:space="preserve"> </w:t>
      </w:r>
      <w:hyperlink r:id="rId4" w:history="1">
        <w:r>
          <w:rPr>
            <w:rStyle w:val="Hyperlink"/>
          </w:rPr>
          <w:t>CBD/SBI/6/INF/16</w:t>
        </w:r>
      </w:hyperlink>
      <w:r w:rsidRPr="009E7D8F">
        <w:t>.</w:t>
      </w:r>
    </w:p>
  </w:footnote>
  <w:footnote w:id="14">
    <w:p w14:paraId="22AA52E2" w14:textId="5C89F84D" w:rsidR="002A007A" w:rsidRPr="00434725" w:rsidRDefault="002A007A" w:rsidP="002A007A">
      <w:pPr>
        <w:pStyle w:val="FootnoteText"/>
        <w:rPr>
          <w:lang w:val="en-CA"/>
        </w:rPr>
      </w:pPr>
      <w:r>
        <w:rPr>
          <w:rStyle w:val="FootnoteReference"/>
        </w:rPr>
        <w:footnoteRef/>
      </w:r>
      <w:r>
        <w:t xml:space="preserve"> </w:t>
      </w:r>
      <w:r w:rsidR="00635075">
        <w:t>See</w:t>
      </w:r>
      <w:r w:rsidR="006578D8">
        <w:t xml:space="preserve"> </w:t>
      </w:r>
      <w:hyperlink r:id="rId5" w:history="1">
        <w:r w:rsidR="006578D8" w:rsidRPr="00F9402D">
          <w:rPr>
            <w:rStyle w:val="Hyperlink"/>
          </w:rPr>
          <w:t>https://www.ipbes.net/business-impact</w:t>
        </w:r>
      </w:hyperlink>
      <w:r w:rsidR="006578D8">
        <w:t xml:space="preserve">.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EndPr/>
    <w:sdtContent>
      <w:p w14:paraId="697F8519" w14:textId="4ADAE3E8" w:rsidR="00534681" w:rsidRPr="00866063" w:rsidRDefault="009A4D60" w:rsidP="007C4951">
        <w:pPr>
          <w:pStyle w:val="Header"/>
          <w:spacing w:after="240"/>
          <w:rPr>
            <w:szCs w:val="20"/>
          </w:rPr>
        </w:pPr>
        <w:r w:rsidRPr="00866063">
          <w:rPr>
            <w:szCs w:val="20"/>
          </w:rPr>
          <w:t>CBD/</w:t>
        </w:r>
        <w:r>
          <w:rPr>
            <w:szCs w:val="20"/>
          </w:rPr>
          <w:t>SBI/7/3/Add.</w:t>
        </w:r>
        <w:r w:rsidR="00ED125A">
          <w:rPr>
            <w:szCs w:val="20"/>
          </w:rPr>
          <w:t>2</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EndPr/>
    <w:sdtContent>
      <w:p w14:paraId="2092C0CF" w14:textId="4A6622D5" w:rsidR="009505C9" w:rsidRPr="00866063" w:rsidRDefault="00ED125A" w:rsidP="007C4951">
        <w:pPr>
          <w:pStyle w:val="Header"/>
          <w:spacing w:after="240"/>
          <w:jc w:val="right"/>
        </w:pPr>
        <w:r>
          <w:t>CBD/SBI/7/3/Add.2</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9633E2"/>
    <w:multiLevelType w:val="multilevel"/>
    <w:tmpl w:val="2E1A0FD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 w15:restartNumberingAfterBreak="0">
    <w:nsid w:val="06307C80"/>
    <w:multiLevelType w:val="multilevel"/>
    <w:tmpl w:val="08EA37E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 w15:restartNumberingAfterBreak="0">
    <w:nsid w:val="0829394E"/>
    <w:multiLevelType w:val="multilevel"/>
    <w:tmpl w:val="318ADCC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 w15:restartNumberingAfterBreak="0">
    <w:nsid w:val="09982BD5"/>
    <w:multiLevelType w:val="multilevel"/>
    <w:tmpl w:val="96EC6D10"/>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 w15:restartNumberingAfterBreak="0">
    <w:nsid w:val="0B8771A8"/>
    <w:multiLevelType w:val="multilevel"/>
    <w:tmpl w:val="17A8FB4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 w15:restartNumberingAfterBreak="0">
    <w:nsid w:val="0D645C14"/>
    <w:multiLevelType w:val="multilevel"/>
    <w:tmpl w:val="7CAE843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 w15:restartNumberingAfterBreak="0">
    <w:nsid w:val="0D790C46"/>
    <w:multiLevelType w:val="multilevel"/>
    <w:tmpl w:val="02AA8594"/>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 w15:restartNumberingAfterBreak="0">
    <w:nsid w:val="0E3D6A77"/>
    <w:multiLevelType w:val="multilevel"/>
    <w:tmpl w:val="5C1E836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 w15:restartNumberingAfterBreak="0">
    <w:nsid w:val="136E0D98"/>
    <w:multiLevelType w:val="multilevel"/>
    <w:tmpl w:val="5476CE2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9" w15:restartNumberingAfterBreak="0">
    <w:nsid w:val="140F2BEE"/>
    <w:multiLevelType w:val="multilevel"/>
    <w:tmpl w:val="1F62418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0" w15:restartNumberingAfterBreak="0">
    <w:nsid w:val="15A92D32"/>
    <w:multiLevelType w:val="multilevel"/>
    <w:tmpl w:val="1878076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1" w15:restartNumberingAfterBreak="0">
    <w:nsid w:val="17FC41FB"/>
    <w:multiLevelType w:val="multilevel"/>
    <w:tmpl w:val="DAEE621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2" w15:restartNumberingAfterBreak="0">
    <w:nsid w:val="2319273B"/>
    <w:multiLevelType w:val="multilevel"/>
    <w:tmpl w:val="88ACBD84"/>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3" w15:restartNumberingAfterBreak="0">
    <w:nsid w:val="24064195"/>
    <w:multiLevelType w:val="multilevel"/>
    <w:tmpl w:val="615214C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4" w15:restartNumberingAfterBreak="0">
    <w:nsid w:val="2D472FAB"/>
    <w:multiLevelType w:val="multilevel"/>
    <w:tmpl w:val="B994E46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5" w15:restartNumberingAfterBreak="0">
    <w:nsid w:val="32E94B86"/>
    <w:multiLevelType w:val="multilevel"/>
    <w:tmpl w:val="220EF26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 w15:restartNumberingAfterBreak="0">
    <w:nsid w:val="331200F3"/>
    <w:multiLevelType w:val="multilevel"/>
    <w:tmpl w:val="35A213BC"/>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7" w15:restartNumberingAfterBreak="0">
    <w:nsid w:val="3C2A5925"/>
    <w:multiLevelType w:val="multilevel"/>
    <w:tmpl w:val="570615C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 w15:restartNumberingAfterBreak="0">
    <w:nsid w:val="3DA46EC0"/>
    <w:multiLevelType w:val="multilevel"/>
    <w:tmpl w:val="17BCDEB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9" w15:restartNumberingAfterBreak="0">
    <w:nsid w:val="3F4B4FE3"/>
    <w:multiLevelType w:val="multilevel"/>
    <w:tmpl w:val="E084B87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0" w15:restartNumberingAfterBreak="0">
    <w:nsid w:val="40A942CC"/>
    <w:multiLevelType w:val="multilevel"/>
    <w:tmpl w:val="B0C87BC2"/>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1" w15:restartNumberingAfterBreak="0">
    <w:nsid w:val="43C63F31"/>
    <w:multiLevelType w:val="multilevel"/>
    <w:tmpl w:val="008E9414"/>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2"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23"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24" w15:restartNumberingAfterBreak="0">
    <w:nsid w:val="4CBF0531"/>
    <w:multiLevelType w:val="multilevel"/>
    <w:tmpl w:val="B2F29D0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5"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26" w15:restartNumberingAfterBreak="0">
    <w:nsid w:val="569B3792"/>
    <w:multiLevelType w:val="hybridMultilevel"/>
    <w:tmpl w:val="B7FE0938"/>
    <w:lvl w:ilvl="0" w:tplc="4AFE783A">
      <w:start w:val="1"/>
      <w:numFmt w:val="upperRoman"/>
      <w:lvlText w:val="%1."/>
      <w:lvlJc w:val="left"/>
      <w:pPr>
        <w:ind w:left="1080" w:hanging="72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27" w15:restartNumberingAfterBreak="0">
    <w:nsid w:val="5D943BEE"/>
    <w:multiLevelType w:val="multilevel"/>
    <w:tmpl w:val="222A08B4"/>
    <w:numStyleLink w:val="ListCBD"/>
  </w:abstractNum>
  <w:abstractNum w:abstractNumId="28" w15:restartNumberingAfterBreak="0">
    <w:nsid w:val="63592408"/>
    <w:multiLevelType w:val="multilevel"/>
    <w:tmpl w:val="182224B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9" w15:restartNumberingAfterBreak="0">
    <w:nsid w:val="638E00B9"/>
    <w:multiLevelType w:val="multilevel"/>
    <w:tmpl w:val="B204F386"/>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0" w15:restartNumberingAfterBreak="0">
    <w:nsid w:val="6B3105D5"/>
    <w:multiLevelType w:val="multilevel"/>
    <w:tmpl w:val="B95C7272"/>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1"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2"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33"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abstractNum w:abstractNumId="34" w15:restartNumberingAfterBreak="0">
    <w:nsid w:val="72283530"/>
    <w:multiLevelType w:val="multilevel"/>
    <w:tmpl w:val="57164AD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5" w15:restartNumberingAfterBreak="0">
    <w:nsid w:val="73247E0D"/>
    <w:multiLevelType w:val="multilevel"/>
    <w:tmpl w:val="2620148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6" w15:restartNumberingAfterBreak="0">
    <w:nsid w:val="7B9E3018"/>
    <w:multiLevelType w:val="multilevel"/>
    <w:tmpl w:val="9142176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num w:numId="1" w16cid:durableId="830828777">
    <w:abstractNumId w:val="25"/>
  </w:num>
  <w:num w:numId="2" w16cid:durableId="1858829">
    <w:abstractNumId w:val="22"/>
  </w:num>
  <w:num w:numId="3" w16cid:durableId="1333221471">
    <w:abstractNumId w:val="32"/>
  </w:num>
  <w:num w:numId="4" w16cid:durableId="1072390599">
    <w:abstractNumId w:val="33"/>
  </w:num>
  <w:num w:numId="5" w16cid:durableId="960385107">
    <w:abstractNumId w:val="23"/>
  </w:num>
  <w:num w:numId="6" w16cid:durableId="893932166">
    <w:abstractNumId w:val="31"/>
  </w:num>
  <w:num w:numId="7" w16cid:durableId="323945383">
    <w:abstractNumId w:val="27"/>
  </w:num>
  <w:num w:numId="8" w16cid:durableId="690107462">
    <w:abstractNumId w:val="26"/>
  </w:num>
  <w:num w:numId="9" w16cid:durableId="179706205">
    <w:abstractNumId w:val="4"/>
  </w:num>
  <w:num w:numId="10" w16cid:durableId="364906839">
    <w:abstractNumId w:val="20"/>
  </w:num>
  <w:num w:numId="11" w16cid:durableId="1896694185">
    <w:abstractNumId w:val="6"/>
  </w:num>
  <w:num w:numId="12" w16cid:durableId="609895379">
    <w:abstractNumId w:val="17"/>
  </w:num>
  <w:num w:numId="13" w16cid:durableId="1248227974">
    <w:abstractNumId w:val="16"/>
  </w:num>
  <w:num w:numId="14" w16cid:durableId="394203033">
    <w:abstractNumId w:val="21"/>
  </w:num>
  <w:num w:numId="15" w16cid:durableId="372269529">
    <w:abstractNumId w:val="12"/>
  </w:num>
  <w:num w:numId="16" w16cid:durableId="1705520149">
    <w:abstractNumId w:val="1"/>
  </w:num>
  <w:num w:numId="17" w16cid:durableId="1984656554">
    <w:abstractNumId w:val="29"/>
  </w:num>
  <w:num w:numId="18" w16cid:durableId="168105152">
    <w:abstractNumId w:val="30"/>
  </w:num>
  <w:num w:numId="19" w16cid:durableId="2138524399">
    <w:abstractNumId w:val="14"/>
  </w:num>
  <w:num w:numId="20" w16cid:durableId="443040865">
    <w:abstractNumId w:val="0"/>
  </w:num>
  <w:num w:numId="21" w16cid:durableId="1834376188">
    <w:abstractNumId w:val="35"/>
  </w:num>
  <w:num w:numId="22" w16cid:durableId="765611670">
    <w:abstractNumId w:val="5"/>
  </w:num>
  <w:num w:numId="23" w16cid:durableId="1487362143">
    <w:abstractNumId w:val="13"/>
  </w:num>
  <w:num w:numId="24" w16cid:durableId="527187044">
    <w:abstractNumId w:val="2"/>
  </w:num>
  <w:num w:numId="25" w16cid:durableId="1265265261">
    <w:abstractNumId w:val="11"/>
  </w:num>
  <w:num w:numId="26" w16cid:durableId="520823918">
    <w:abstractNumId w:val="10"/>
  </w:num>
  <w:num w:numId="27" w16cid:durableId="1177427248">
    <w:abstractNumId w:val="24"/>
  </w:num>
  <w:num w:numId="28" w16cid:durableId="1927614645">
    <w:abstractNumId w:val="28"/>
  </w:num>
  <w:num w:numId="29" w16cid:durableId="433552725">
    <w:abstractNumId w:val="9"/>
  </w:num>
  <w:num w:numId="30" w16cid:durableId="262539901">
    <w:abstractNumId w:val="36"/>
  </w:num>
  <w:num w:numId="31" w16cid:durableId="692389846">
    <w:abstractNumId w:val="8"/>
  </w:num>
  <w:num w:numId="32" w16cid:durableId="1328248739">
    <w:abstractNumId w:val="19"/>
  </w:num>
  <w:num w:numId="33" w16cid:durableId="1654677665">
    <w:abstractNumId w:val="34"/>
  </w:num>
  <w:num w:numId="34" w16cid:durableId="1609119243">
    <w:abstractNumId w:val="18"/>
  </w:num>
  <w:num w:numId="35" w16cid:durableId="1180853828">
    <w:abstractNumId w:val="3"/>
  </w:num>
  <w:num w:numId="36" w16cid:durableId="1870530261">
    <w:abstractNumId w:val="7"/>
  </w:num>
  <w:num w:numId="37" w16cid:durableId="466624486">
    <w:abstractNumId w:val="27"/>
  </w:num>
  <w:num w:numId="38" w16cid:durableId="1468477576">
    <w:abstractNumId w:val="2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857351609">
    <w:abstractNumId w:val="27"/>
  </w:num>
  <w:num w:numId="40" w16cid:durableId="86118798">
    <w:abstractNumId w:val="27"/>
  </w:num>
  <w:num w:numId="41" w16cid:durableId="542789939">
    <w:abstractNumId w:val="27"/>
  </w:num>
  <w:num w:numId="42" w16cid:durableId="62989118">
    <w:abstractNumId w:val="15"/>
  </w:num>
  <w:numIdMacAtCleanup w:val="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proofState w:spelling="clean" w:grammar="clean"/>
  <w:defaultTabStop w:val="72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177FD3"/>
    <w:rsid w:val="00001110"/>
    <w:rsid w:val="000028DF"/>
    <w:rsid w:val="0000638D"/>
    <w:rsid w:val="00006508"/>
    <w:rsid w:val="000071A4"/>
    <w:rsid w:val="00007417"/>
    <w:rsid w:val="000074F9"/>
    <w:rsid w:val="0001012C"/>
    <w:rsid w:val="00013D59"/>
    <w:rsid w:val="00013F84"/>
    <w:rsid w:val="00014DBC"/>
    <w:rsid w:val="00021735"/>
    <w:rsid w:val="0002752A"/>
    <w:rsid w:val="0003124F"/>
    <w:rsid w:val="0003203A"/>
    <w:rsid w:val="00032FE2"/>
    <w:rsid w:val="000433F3"/>
    <w:rsid w:val="00045086"/>
    <w:rsid w:val="000458F9"/>
    <w:rsid w:val="00046454"/>
    <w:rsid w:val="00047353"/>
    <w:rsid w:val="000511A6"/>
    <w:rsid w:val="000547D0"/>
    <w:rsid w:val="000552C5"/>
    <w:rsid w:val="000612AE"/>
    <w:rsid w:val="00063479"/>
    <w:rsid w:val="0006535F"/>
    <w:rsid w:val="00066A17"/>
    <w:rsid w:val="00066D7D"/>
    <w:rsid w:val="00070223"/>
    <w:rsid w:val="000715E2"/>
    <w:rsid w:val="0007171B"/>
    <w:rsid w:val="00075672"/>
    <w:rsid w:val="00082418"/>
    <w:rsid w:val="000835E1"/>
    <w:rsid w:val="000850F6"/>
    <w:rsid w:val="000864A0"/>
    <w:rsid w:val="00090201"/>
    <w:rsid w:val="00092D8A"/>
    <w:rsid w:val="00095D4B"/>
    <w:rsid w:val="00095E74"/>
    <w:rsid w:val="000A0CFF"/>
    <w:rsid w:val="000A1AF8"/>
    <w:rsid w:val="000A3564"/>
    <w:rsid w:val="000A7B93"/>
    <w:rsid w:val="000B2252"/>
    <w:rsid w:val="000B3773"/>
    <w:rsid w:val="000B4413"/>
    <w:rsid w:val="000B48C5"/>
    <w:rsid w:val="000B5AAE"/>
    <w:rsid w:val="000B722A"/>
    <w:rsid w:val="000C7984"/>
    <w:rsid w:val="000D0F68"/>
    <w:rsid w:val="000D27F6"/>
    <w:rsid w:val="000D2FC3"/>
    <w:rsid w:val="000D3740"/>
    <w:rsid w:val="000E0822"/>
    <w:rsid w:val="000E0E2F"/>
    <w:rsid w:val="000E0EC9"/>
    <w:rsid w:val="000E25EF"/>
    <w:rsid w:val="000E3B8A"/>
    <w:rsid w:val="000E5486"/>
    <w:rsid w:val="000E5E60"/>
    <w:rsid w:val="000E673A"/>
    <w:rsid w:val="000E7B9E"/>
    <w:rsid w:val="000F0513"/>
    <w:rsid w:val="000F11D8"/>
    <w:rsid w:val="000F29D9"/>
    <w:rsid w:val="000F2E8F"/>
    <w:rsid w:val="000F4367"/>
    <w:rsid w:val="000F6945"/>
    <w:rsid w:val="000F704B"/>
    <w:rsid w:val="000F74F5"/>
    <w:rsid w:val="000F78FC"/>
    <w:rsid w:val="0010039F"/>
    <w:rsid w:val="00105372"/>
    <w:rsid w:val="001054A6"/>
    <w:rsid w:val="001078A1"/>
    <w:rsid w:val="00107A41"/>
    <w:rsid w:val="001105AD"/>
    <w:rsid w:val="00110727"/>
    <w:rsid w:val="0011209E"/>
    <w:rsid w:val="00113507"/>
    <w:rsid w:val="00120EC6"/>
    <w:rsid w:val="00126455"/>
    <w:rsid w:val="00126598"/>
    <w:rsid w:val="00126CAF"/>
    <w:rsid w:val="00127C98"/>
    <w:rsid w:val="00130555"/>
    <w:rsid w:val="001308B6"/>
    <w:rsid w:val="00130CE3"/>
    <w:rsid w:val="001312AD"/>
    <w:rsid w:val="00131BB0"/>
    <w:rsid w:val="00131E7A"/>
    <w:rsid w:val="00134846"/>
    <w:rsid w:val="00140AC6"/>
    <w:rsid w:val="001452F3"/>
    <w:rsid w:val="0014680B"/>
    <w:rsid w:val="0015025A"/>
    <w:rsid w:val="001515DC"/>
    <w:rsid w:val="001515FD"/>
    <w:rsid w:val="00152867"/>
    <w:rsid w:val="00155148"/>
    <w:rsid w:val="001556A5"/>
    <w:rsid w:val="00156193"/>
    <w:rsid w:val="001630F7"/>
    <w:rsid w:val="00163EA8"/>
    <w:rsid w:val="0016482A"/>
    <w:rsid w:val="001662D7"/>
    <w:rsid w:val="00167D35"/>
    <w:rsid w:val="00170108"/>
    <w:rsid w:val="00172A49"/>
    <w:rsid w:val="00172AF6"/>
    <w:rsid w:val="0017457B"/>
    <w:rsid w:val="00175255"/>
    <w:rsid w:val="00176CEE"/>
    <w:rsid w:val="00177FD3"/>
    <w:rsid w:val="00186DD8"/>
    <w:rsid w:val="001917DA"/>
    <w:rsid w:val="001926A4"/>
    <w:rsid w:val="00195A4F"/>
    <w:rsid w:val="001A186F"/>
    <w:rsid w:val="001A35EC"/>
    <w:rsid w:val="001A3BD4"/>
    <w:rsid w:val="001A4DFA"/>
    <w:rsid w:val="001A624A"/>
    <w:rsid w:val="001B13FE"/>
    <w:rsid w:val="001B2790"/>
    <w:rsid w:val="001B4E60"/>
    <w:rsid w:val="001B610C"/>
    <w:rsid w:val="001B6D71"/>
    <w:rsid w:val="001C1254"/>
    <w:rsid w:val="001C248F"/>
    <w:rsid w:val="001C3D32"/>
    <w:rsid w:val="001C43C6"/>
    <w:rsid w:val="001C5810"/>
    <w:rsid w:val="001C6741"/>
    <w:rsid w:val="001C7388"/>
    <w:rsid w:val="001D01DB"/>
    <w:rsid w:val="001D0DE7"/>
    <w:rsid w:val="001D4B10"/>
    <w:rsid w:val="001D51B5"/>
    <w:rsid w:val="001D6169"/>
    <w:rsid w:val="001E0F95"/>
    <w:rsid w:val="001E2C8F"/>
    <w:rsid w:val="001E33E2"/>
    <w:rsid w:val="001F1E87"/>
    <w:rsid w:val="001F4A43"/>
    <w:rsid w:val="001F4ED5"/>
    <w:rsid w:val="001F7413"/>
    <w:rsid w:val="00201327"/>
    <w:rsid w:val="00210492"/>
    <w:rsid w:val="00211836"/>
    <w:rsid w:val="00213399"/>
    <w:rsid w:val="00213C99"/>
    <w:rsid w:val="002204D2"/>
    <w:rsid w:val="002217D5"/>
    <w:rsid w:val="00224DA0"/>
    <w:rsid w:val="00224F7B"/>
    <w:rsid w:val="00225430"/>
    <w:rsid w:val="0022635D"/>
    <w:rsid w:val="00233165"/>
    <w:rsid w:val="00233A2B"/>
    <w:rsid w:val="002363D6"/>
    <w:rsid w:val="002372DA"/>
    <w:rsid w:val="00237C29"/>
    <w:rsid w:val="002405B5"/>
    <w:rsid w:val="0024235C"/>
    <w:rsid w:val="00242814"/>
    <w:rsid w:val="0024289B"/>
    <w:rsid w:val="00250880"/>
    <w:rsid w:val="00261408"/>
    <w:rsid w:val="002618EE"/>
    <w:rsid w:val="00262871"/>
    <w:rsid w:val="002669C7"/>
    <w:rsid w:val="0027068F"/>
    <w:rsid w:val="002714CF"/>
    <w:rsid w:val="00274BB2"/>
    <w:rsid w:val="00276152"/>
    <w:rsid w:val="00281E0F"/>
    <w:rsid w:val="00283DB3"/>
    <w:rsid w:val="00284C2D"/>
    <w:rsid w:val="00294481"/>
    <w:rsid w:val="00295C5C"/>
    <w:rsid w:val="00296A62"/>
    <w:rsid w:val="00297DEA"/>
    <w:rsid w:val="002A007A"/>
    <w:rsid w:val="002A5188"/>
    <w:rsid w:val="002A5BB2"/>
    <w:rsid w:val="002A60BA"/>
    <w:rsid w:val="002A7FBB"/>
    <w:rsid w:val="002B0C2F"/>
    <w:rsid w:val="002B194A"/>
    <w:rsid w:val="002B3341"/>
    <w:rsid w:val="002B65F4"/>
    <w:rsid w:val="002C3654"/>
    <w:rsid w:val="002C44DE"/>
    <w:rsid w:val="002C5596"/>
    <w:rsid w:val="002C5B82"/>
    <w:rsid w:val="002D1FE4"/>
    <w:rsid w:val="002D2305"/>
    <w:rsid w:val="002D58D2"/>
    <w:rsid w:val="002E286C"/>
    <w:rsid w:val="002E381B"/>
    <w:rsid w:val="002E3B88"/>
    <w:rsid w:val="002E7CC6"/>
    <w:rsid w:val="002F1D24"/>
    <w:rsid w:val="002F4A7E"/>
    <w:rsid w:val="002F57AA"/>
    <w:rsid w:val="002F7151"/>
    <w:rsid w:val="003008FE"/>
    <w:rsid w:val="00300D8B"/>
    <w:rsid w:val="0030169D"/>
    <w:rsid w:val="00302310"/>
    <w:rsid w:val="00302586"/>
    <w:rsid w:val="00303295"/>
    <w:rsid w:val="00303DF4"/>
    <w:rsid w:val="0030517F"/>
    <w:rsid w:val="003060EB"/>
    <w:rsid w:val="00307399"/>
    <w:rsid w:val="00307BBA"/>
    <w:rsid w:val="00310FDD"/>
    <w:rsid w:val="003146C7"/>
    <w:rsid w:val="003153EB"/>
    <w:rsid w:val="00317C5B"/>
    <w:rsid w:val="00321985"/>
    <w:rsid w:val="00321DEA"/>
    <w:rsid w:val="003236B7"/>
    <w:rsid w:val="00324468"/>
    <w:rsid w:val="00324613"/>
    <w:rsid w:val="00331AEA"/>
    <w:rsid w:val="00331F49"/>
    <w:rsid w:val="00333EEA"/>
    <w:rsid w:val="0033619E"/>
    <w:rsid w:val="00337729"/>
    <w:rsid w:val="0034383F"/>
    <w:rsid w:val="003441DF"/>
    <w:rsid w:val="00346B89"/>
    <w:rsid w:val="00351205"/>
    <w:rsid w:val="003512B5"/>
    <w:rsid w:val="00360359"/>
    <w:rsid w:val="0036047F"/>
    <w:rsid w:val="00361600"/>
    <w:rsid w:val="00363207"/>
    <w:rsid w:val="00364F82"/>
    <w:rsid w:val="003651FF"/>
    <w:rsid w:val="00365DEA"/>
    <w:rsid w:val="003673AB"/>
    <w:rsid w:val="00367B8B"/>
    <w:rsid w:val="00372F74"/>
    <w:rsid w:val="003752D5"/>
    <w:rsid w:val="003765B9"/>
    <w:rsid w:val="00376611"/>
    <w:rsid w:val="003774C2"/>
    <w:rsid w:val="00380C4B"/>
    <w:rsid w:val="0038157A"/>
    <w:rsid w:val="00381EA2"/>
    <w:rsid w:val="00382FDD"/>
    <w:rsid w:val="00387CD3"/>
    <w:rsid w:val="003920FA"/>
    <w:rsid w:val="00393A78"/>
    <w:rsid w:val="003947E5"/>
    <w:rsid w:val="003A0934"/>
    <w:rsid w:val="003A3132"/>
    <w:rsid w:val="003A5EB0"/>
    <w:rsid w:val="003A7479"/>
    <w:rsid w:val="003B46AA"/>
    <w:rsid w:val="003B7009"/>
    <w:rsid w:val="003C27F2"/>
    <w:rsid w:val="003D424A"/>
    <w:rsid w:val="003D427C"/>
    <w:rsid w:val="003E0501"/>
    <w:rsid w:val="003E3E28"/>
    <w:rsid w:val="003E7951"/>
    <w:rsid w:val="003F0364"/>
    <w:rsid w:val="003F1D6F"/>
    <w:rsid w:val="003F7224"/>
    <w:rsid w:val="0040025A"/>
    <w:rsid w:val="00401334"/>
    <w:rsid w:val="004017F2"/>
    <w:rsid w:val="00411C5D"/>
    <w:rsid w:val="00422107"/>
    <w:rsid w:val="00427D21"/>
    <w:rsid w:val="00430038"/>
    <w:rsid w:val="00430D82"/>
    <w:rsid w:val="00431429"/>
    <w:rsid w:val="00431A28"/>
    <w:rsid w:val="00432A28"/>
    <w:rsid w:val="00434725"/>
    <w:rsid w:val="00434E63"/>
    <w:rsid w:val="00435DDA"/>
    <w:rsid w:val="0043781E"/>
    <w:rsid w:val="00441461"/>
    <w:rsid w:val="00443C2D"/>
    <w:rsid w:val="0044655A"/>
    <w:rsid w:val="00447F4A"/>
    <w:rsid w:val="00447F4B"/>
    <w:rsid w:val="00451255"/>
    <w:rsid w:val="00451A81"/>
    <w:rsid w:val="00453646"/>
    <w:rsid w:val="00455AF2"/>
    <w:rsid w:val="00456CAE"/>
    <w:rsid w:val="00456F67"/>
    <w:rsid w:val="00460A64"/>
    <w:rsid w:val="004644C2"/>
    <w:rsid w:val="00465FB1"/>
    <w:rsid w:val="004679D8"/>
    <w:rsid w:val="00467F9C"/>
    <w:rsid w:val="00467FA7"/>
    <w:rsid w:val="004714C7"/>
    <w:rsid w:val="00475895"/>
    <w:rsid w:val="004774A5"/>
    <w:rsid w:val="00483009"/>
    <w:rsid w:val="00485AF3"/>
    <w:rsid w:val="00486C3E"/>
    <w:rsid w:val="004A15F3"/>
    <w:rsid w:val="004A5654"/>
    <w:rsid w:val="004B1977"/>
    <w:rsid w:val="004B220D"/>
    <w:rsid w:val="004B6CC4"/>
    <w:rsid w:val="004C13E1"/>
    <w:rsid w:val="004C2C54"/>
    <w:rsid w:val="004C3B41"/>
    <w:rsid w:val="004D0389"/>
    <w:rsid w:val="004D0FCD"/>
    <w:rsid w:val="004D5FD5"/>
    <w:rsid w:val="004D6860"/>
    <w:rsid w:val="004D7C33"/>
    <w:rsid w:val="004D7E6D"/>
    <w:rsid w:val="004E0A63"/>
    <w:rsid w:val="004E2135"/>
    <w:rsid w:val="004E34FC"/>
    <w:rsid w:val="004E43C7"/>
    <w:rsid w:val="004E4CDA"/>
    <w:rsid w:val="004E70C3"/>
    <w:rsid w:val="004E7184"/>
    <w:rsid w:val="004F10A1"/>
    <w:rsid w:val="004F40D7"/>
    <w:rsid w:val="00501D78"/>
    <w:rsid w:val="0050213A"/>
    <w:rsid w:val="0050254F"/>
    <w:rsid w:val="00503752"/>
    <w:rsid w:val="00507462"/>
    <w:rsid w:val="00507E30"/>
    <w:rsid w:val="0051006C"/>
    <w:rsid w:val="00512418"/>
    <w:rsid w:val="00512D3E"/>
    <w:rsid w:val="00513DCF"/>
    <w:rsid w:val="0051414C"/>
    <w:rsid w:val="00515DE6"/>
    <w:rsid w:val="0052154F"/>
    <w:rsid w:val="005218DF"/>
    <w:rsid w:val="00521F52"/>
    <w:rsid w:val="00523A74"/>
    <w:rsid w:val="00524DB7"/>
    <w:rsid w:val="00530AD6"/>
    <w:rsid w:val="005312D2"/>
    <w:rsid w:val="005330F4"/>
    <w:rsid w:val="00534681"/>
    <w:rsid w:val="00537DED"/>
    <w:rsid w:val="0054177F"/>
    <w:rsid w:val="005418AA"/>
    <w:rsid w:val="00541D78"/>
    <w:rsid w:val="0054369F"/>
    <w:rsid w:val="00544C89"/>
    <w:rsid w:val="00544F56"/>
    <w:rsid w:val="00547148"/>
    <w:rsid w:val="005517B6"/>
    <w:rsid w:val="00551F49"/>
    <w:rsid w:val="00552792"/>
    <w:rsid w:val="00553CDC"/>
    <w:rsid w:val="00555182"/>
    <w:rsid w:val="0056017E"/>
    <w:rsid w:val="0056068E"/>
    <w:rsid w:val="005628E5"/>
    <w:rsid w:val="00563442"/>
    <w:rsid w:val="0056348E"/>
    <w:rsid w:val="0056580E"/>
    <w:rsid w:val="005658C5"/>
    <w:rsid w:val="00565B42"/>
    <w:rsid w:val="005736B3"/>
    <w:rsid w:val="00575B3F"/>
    <w:rsid w:val="0058088D"/>
    <w:rsid w:val="005817FF"/>
    <w:rsid w:val="005907B1"/>
    <w:rsid w:val="00592906"/>
    <w:rsid w:val="00592BA2"/>
    <w:rsid w:val="005A18F6"/>
    <w:rsid w:val="005A69F5"/>
    <w:rsid w:val="005B20B8"/>
    <w:rsid w:val="005B22BD"/>
    <w:rsid w:val="005B35E2"/>
    <w:rsid w:val="005B375D"/>
    <w:rsid w:val="005B5001"/>
    <w:rsid w:val="005B72DD"/>
    <w:rsid w:val="005B7D3B"/>
    <w:rsid w:val="005C1C20"/>
    <w:rsid w:val="005C1D71"/>
    <w:rsid w:val="005C1EE0"/>
    <w:rsid w:val="005C399B"/>
    <w:rsid w:val="005C4CE6"/>
    <w:rsid w:val="005C535B"/>
    <w:rsid w:val="005C5BF5"/>
    <w:rsid w:val="005D3C10"/>
    <w:rsid w:val="005D3F69"/>
    <w:rsid w:val="005D3FC5"/>
    <w:rsid w:val="005E04F4"/>
    <w:rsid w:val="005E536D"/>
    <w:rsid w:val="005F289A"/>
    <w:rsid w:val="005F31E3"/>
    <w:rsid w:val="005F7AD3"/>
    <w:rsid w:val="00600026"/>
    <w:rsid w:val="0060758F"/>
    <w:rsid w:val="006122BA"/>
    <w:rsid w:val="00622088"/>
    <w:rsid w:val="00622C25"/>
    <w:rsid w:val="00624175"/>
    <w:rsid w:val="00624D20"/>
    <w:rsid w:val="00626D15"/>
    <w:rsid w:val="006303A7"/>
    <w:rsid w:val="00631A01"/>
    <w:rsid w:val="00635075"/>
    <w:rsid w:val="006405F2"/>
    <w:rsid w:val="00642C05"/>
    <w:rsid w:val="00642F6A"/>
    <w:rsid w:val="006430E0"/>
    <w:rsid w:val="00644ECF"/>
    <w:rsid w:val="00645455"/>
    <w:rsid w:val="006478BF"/>
    <w:rsid w:val="006500D9"/>
    <w:rsid w:val="0065192D"/>
    <w:rsid w:val="00652C12"/>
    <w:rsid w:val="0065353A"/>
    <w:rsid w:val="00655D46"/>
    <w:rsid w:val="006578D8"/>
    <w:rsid w:val="006607A8"/>
    <w:rsid w:val="006608F5"/>
    <w:rsid w:val="00660B19"/>
    <w:rsid w:val="0066106F"/>
    <w:rsid w:val="00662049"/>
    <w:rsid w:val="0066271E"/>
    <w:rsid w:val="00662E6C"/>
    <w:rsid w:val="00671C20"/>
    <w:rsid w:val="00672289"/>
    <w:rsid w:val="00680010"/>
    <w:rsid w:val="006852ED"/>
    <w:rsid w:val="006853B8"/>
    <w:rsid w:val="00685A6E"/>
    <w:rsid w:val="00686685"/>
    <w:rsid w:val="006868B4"/>
    <w:rsid w:val="00690751"/>
    <w:rsid w:val="00690C6C"/>
    <w:rsid w:val="00691165"/>
    <w:rsid w:val="006922B2"/>
    <w:rsid w:val="006926F6"/>
    <w:rsid w:val="0069574E"/>
    <w:rsid w:val="00697EE4"/>
    <w:rsid w:val="006A2026"/>
    <w:rsid w:val="006A328C"/>
    <w:rsid w:val="006A5D39"/>
    <w:rsid w:val="006A73C1"/>
    <w:rsid w:val="006B2290"/>
    <w:rsid w:val="006C0069"/>
    <w:rsid w:val="006C10C7"/>
    <w:rsid w:val="006C19E9"/>
    <w:rsid w:val="006C1B74"/>
    <w:rsid w:val="006C4E75"/>
    <w:rsid w:val="006C7BFC"/>
    <w:rsid w:val="006D1E4A"/>
    <w:rsid w:val="006E6293"/>
    <w:rsid w:val="006F1843"/>
    <w:rsid w:val="006F1CAD"/>
    <w:rsid w:val="006F5104"/>
    <w:rsid w:val="006F62EA"/>
    <w:rsid w:val="006F669C"/>
    <w:rsid w:val="006F6782"/>
    <w:rsid w:val="00700A97"/>
    <w:rsid w:val="0070209D"/>
    <w:rsid w:val="007034B5"/>
    <w:rsid w:val="00706885"/>
    <w:rsid w:val="00707DC0"/>
    <w:rsid w:val="00710A9B"/>
    <w:rsid w:val="00712EFA"/>
    <w:rsid w:val="00713FC7"/>
    <w:rsid w:val="00714A55"/>
    <w:rsid w:val="0071576C"/>
    <w:rsid w:val="007177BC"/>
    <w:rsid w:val="00717D88"/>
    <w:rsid w:val="00720570"/>
    <w:rsid w:val="007220E9"/>
    <w:rsid w:val="00726853"/>
    <w:rsid w:val="00726A43"/>
    <w:rsid w:val="00730B1C"/>
    <w:rsid w:val="0074027C"/>
    <w:rsid w:val="00743FD0"/>
    <w:rsid w:val="00744827"/>
    <w:rsid w:val="00745D7D"/>
    <w:rsid w:val="0074726C"/>
    <w:rsid w:val="00750BEF"/>
    <w:rsid w:val="0075179F"/>
    <w:rsid w:val="00757D77"/>
    <w:rsid w:val="007664B2"/>
    <w:rsid w:val="0077025D"/>
    <w:rsid w:val="00781248"/>
    <w:rsid w:val="007812E9"/>
    <w:rsid w:val="00782454"/>
    <w:rsid w:val="00785E71"/>
    <w:rsid w:val="00786056"/>
    <w:rsid w:val="00786320"/>
    <w:rsid w:val="00793878"/>
    <w:rsid w:val="007942D3"/>
    <w:rsid w:val="00796C4E"/>
    <w:rsid w:val="00797C67"/>
    <w:rsid w:val="007A147F"/>
    <w:rsid w:val="007A4C71"/>
    <w:rsid w:val="007A7185"/>
    <w:rsid w:val="007B2099"/>
    <w:rsid w:val="007B6C09"/>
    <w:rsid w:val="007B6CB1"/>
    <w:rsid w:val="007B7741"/>
    <w:rsid w:val="007C4951"/>
    <w:rsid w:val="007C5877"/>
    <w:rsid w:val="007D4570"/>
    <w:rsid w:val="007D5C8F"/>
    <w:rsid w:val="007E01CE"/>
    <w:rsid w:val="007E09DA"/>
    <w:rsid w:val="007E0F8A"/>
    <w:rsid w:val="007E4135"/>
    <w:rsid w:val="007F4845"/>
    <w:rsid w:val="007F718D"/>
    <w:rsid w:val="00800A35"/>
    <w:rsid w:val="00801FAD"/>
    <w:rsid w:val="008051D2"/>
    <w:rsid w:val="00811887"/>
    <w:rsid w:val="00811DF9"/>
    <w:rsid w:val="00815998"/>
    <w:rsid w:val="008178B6"/>
    <w:rsid w:val="0082050D"/>
    <w:rsid w:val="00821555"/>
    <w:rsid w:val="00825F09"/>
    <w:rsid w:val="00830BF3"/>
    <w:rsid w:val="00832EEA"/>
    <w:rsid w:val="0083513E"/>
    <w:rsid w:val="008361C5"/>
    <w:rsid w:val="008374CD"/>
    <w:rsid w:val="00837AB8"/>
    <w:rsid w:val="0084263F"/>
    <w:rsid w:val="00844DAC"/>
    <w:rsid w:val="0084583A"/>
    <w:rsid w:val="008473F5"/>
    <w:rsid w:val="008473F6"/>
    <w:rsid w:val="00847B19"/>
    <w:rsid w:val="00847D32"/>
    <w:rsid w:val="00850D66"/>
    <w:rsid w:val="008514DD"/>
    <w:rsid w:val="008549ED"/>
    <w:rsid w:val="0086083B"/>
    <w:rsid w:val="00860E81"/>
    <w:rsid w:val="008619CA"/>
    <w:rsid w:val="00862CFA"/>
    <w:rsid w:val="00865B74"/>
    <w:rsid w:val="00866063"/>
    <w:rsid w:val="00866D14"/>
    <w:rsid w:val="00873BF0"/>
    <w:rsid w:val="00873F42"/>
    <w:rsid w:val="00874211"/>
    <w:rsid w:val="00876C6C"/>
    <w:rsid w:val="008826F2"/>
    <w:rsid w:val="00884F4C"/>
    <w:rsid w:val="00885570"/>
    <w:rsid w:val="00886E65"/>
    <w:rsid w:val="00891C53"/>
    <w:rsid w:val="00894E3C"/>
    <w:rsid w:val="0089584A"/>
    <w:rsid w:val="008974F0"/>
    <w:rsid w:val="008A1499"/>
    <w:rsid w:val="008A366C"/>
    <w:rsid w:val="008A3907"/>
    <w:rsid w:val="008B012A"/>
    <w:rsid w:val="008B05E9"/>
    <w:rsid w:val="008B3531"/>
    <w:rsid w:val="008B46FF"/>
    <w:rsid w:val="008C13D6"/>
    <w:rsid w:val="008C5157"/>
    <w:rsid w:val="008C53FE"/>
    <w:rsid w:val="008C7853"/>
    <w:rsid w:val="008C7957"/>
    <w:rsid w:val="008D3820"/>
    <w:rsid w:val="008D510E"/>
    <w:rsid w:val="008D7115"/>
    <w:rsid w:val="008E3D92"/>
    <w:rsid w:val="008E7819"/>
    <w:rsid w:val="008F0374"/>
    <w:rsid w:val="008F0B0F"/>
    <w:rsid w:val="00904F31"/>
    <w:rsid w:val="00906ADE"/>
    <w:rsid w:val="00906E17"/>
    <w:rsid w:val="009138E6"/>
    <w:rsid w:val="00914976"/>
    <w:rsid w:val="00917077"/>
    <w:rsid w:val="009200E5"/>
    <w:rsid w:val="0092348B"/>
    <w:rsid w:val="00923F2C"/>
    <w:rsid w:val="00926581"/>
    <w:rsid w:val="00930BA1"/>
    <w:rsid w:val="0093169E"/>
    <w:rsid w:val="00932C70"/>
    <w:rsid w:val="0093759C"/>
    <w:rsid w:val="009403D8"/>
    <w:rsid w:val="00943D7D"/>
    <w:rsid w:val="00945332"/>
    <w:rsid w:val="009505C9"/>
    <w:rsid w:val="00950752"/>
    <w:rsid w:val="0095261F"/>
    <w:rsid w:val="00953066"/>
    <w:rsid w:val="009538F0"/>
    <w:rsid w:val="00963AB4"/>
    <w:rsid w:val="00964492"/>
    <w:rsid w:val="00964F24"/>
    <w:rsid w:val="00966180"/>
    <w:rsid w:val="00966424"/>
    <w:rsid w:val="009670B1"/>
    <w:rsid w:val="009731C2"/>
    <w:rsid w:val="00973659"/>
    <w:rsid w:val="0097365F"/>
    <w:rsid w:val="00973CEB"/>
    <w:rsid w:val="009750F4"/>
    <w:rsid w:val="00975351"/>
    <w:rsid w:val="00981437"/>
    <w:rsid w:val="00981F1C"/>
    <w:rsid w:val="00984660"/>
    <w:rsid w:val="00986725"/>
    <w:rsid w:val="00992DA4"/>
    <w:rsid w:val="009968C0"/>
    <w:rsid w:val="00996A07"/>
    <w:rsid w:val="009A1911"/>
    <w:rsid w:val="009A193A"/>
    <w:rsid w:val="009A3281"/>
    <w:rsid w:val="009A3B3F"/>
    <w:rsid w:val="009A4D60"/>
    <w:rsid w:val="009A7091"/>
    <w:rsid w:val="009B1BAB"/>
    <w:rsid w:val="009B1EB0"/>
    <w:rsid w:val="009B2729"/>
    <w:rsid w:val="009B4703"/>
    <w:rsid w:val="009B6393"/>
    <w:rsid w:val="009B6987"/>
    <w:rsid w:val="009B7F33"/>
    <w:rsid w:val="009C0074"/>
    <w:rsid w:val="009C12FE"/>
    <w:rsid w:val="009C2DE6"/>
    <w:rsid w:val="009C2F4B"/>
    <w:rsid w:val="009C30B5"/>
    <w:rsid w:val="009C59F6"/>
    <w:rsid w:val="009D53C5"/>
    <w:rsid w:val="009D652C"/>
    <w:rsid w:val="009D6F5D"/>
    <w:rsid w:val="009E1846"/>
    <w:rsid w:val="009E3402"/>
    <w:rsid w:val="009E66B7"/>
    <w:rsid w:val="009E67EC"/>
    <w:rsid w:val="009E7D8F"/>
    <w:rsid w:val="009F0564"/>
    <w:rsid w:val="009F13D6"/>
    <w:rsid w:val="009F1EE5"/>
    <w:rsid w:val="009F3987"/>
    <w:rsid w:val="009F74A0"/>
    <w:rsid w:val="00A00296"/>
    <w:rsid w:val="00A024CB"/>
    <w:rsid w:val="00A02A1F"/>
    <w:rsid w:val="00A02D3B"/>
    <w:rsid w:val="00A04176"/>
    <w:rsid w:val="00A111D1"/>
    <w:rsid w:val="00A12391"/>
    <w:rsid w:val="00A12BBC"/>
    <w:rsid w:val="00A13E2A"/>
    <w:rsid w:val="00A162AA"/>
    <w:rsid w:val="00A17215"/>
    <w:rsid w:val="00A20E66"/>
    <w:rsid w:val="00A20ECF"/>
    <w:rsid w:val="00A233CC"/>
    <w:rsid w:val="00A31B1B"/>
    <w:rsid w:val="00A34E26"/>
    <w:rsid w:val="00A36E8C"/>
    <w:rsid w:val="00A410A8"/>
    <w:rsid w:val="00A456B9"/>
    <w:rsid w:val="00A47EA9"/>
    <w:rsid w:val="00A53CA0"/>
    <w:rsid w:val="00A54627"/>
    <w:rsid w:val="00A7020F"/>
    <w:rsid w:val="00A706FA"/>
    <w:rsid w:val="00A75832"/>
    <w:rsid w:val="00A86828"/>
    <w:rsid w:val="00A901E2"/>
    <w:rsid w:val="00AA0078"/>
    <w:rsid w:val="00AA0886"/>
    <w:rsid w:val="00AA313D"/>
    <w:rsid w:val="00AA61E7"/>
    <w:rsid w:val="00AA6F92"/>
    <w:rsid w:val="00AB2067"/>
    <w:rsid w:val="00AB6358"/>
    <w:rsid w:val="00AB6934"/>
    <w:rsid w:val="00AC0B8C"/>
    <w:rsid w:val="00AC3B6B"/>
    <w:rsid w:val="00AC5868"/>
    <w:rsid w:val="00AD0AF9"/>
    <w:rsid w:val="00AD15A7"/>
    <w:rsid w:val="00AD7DFE"/>
    <w:rsid w:val="00AE16DF"/>
    <w:rsid w:val="00AE34ED"/>
    <w:rsid w:val="00AE4836"/>
    <w:rsid w:val="00AE4B1C"/>
    <w:rsid w:val="00AE4D16"/>
    <w:rsid w:val="00AE4D63"/>
    <w:rsid w:val="00AE74CD"/>
    <w:rsid w:val="00AE7825"/>
    <w:rsid w:val="00AF39D5"/>
    <w:rsid w:val="00AF3B48"/>
    <w:rsid w:val="00AF42DE"/>
    <w:rsid w:val="00AF5EC3"/>
    <w:rsid w:val="00B03474"/>
    <w:rsid w:val="00B0780F"/>
    <w:rsid w:val="00B115DD"/>
    <w:rsid w:val="00B123FB"/>
    <w:rsid w:val="00B13D44"/>
    <w:rsid w:val="00B157C5"/>
    <w:rsid w:val="00B163BB"/>
    <w:rsid w:val="00B17693"/>
    <w:rsid w:val="00B21DB8"/>
    <w:rsid w:val="00B3369F"/>
    <w:rsid w:val="00B33EEA"/>
    <w:rsid w:val="00B37BB1"/>
    <w:rsid w:val="00B45674"/>
    <w:rsid w:val="00B46908"/>
    <w:rsid w:val="00B5092E"/>
    <w:rsid w:val="00B50B19"/>
    <w:rsid w:val="00B51636"/>
    <w:rsid w:val="00B5165E"/>
    <w:rsid w:val="00B52C1E"/>
    <w:rsid w:val="00B5614E"/>
    <w:rsid w:val="00B57BF4"/>
    <w:rsid w:val="00B6104C"/>
    <w:rsid w:val="00B61C77"/>
    <w:rsid w:val="00B70469"/>
    <w:rsid w:val="00B72ED6"/>
    <w:rsid w:val="00B73F83"/>
    <w:rsid w:val="00B763C4"/>
    <w:rsid w:val="00B77739"/>
    <w:rsid w:val="00B82F7B"/>
    <w:rsid w:val="00B948F3"/>
    <w:rsid w:val="00B94E6C"/>
    <w:rsid w:val="00BA49E1"/>
    <w:rsid w:val="00BA7893"/>
    <w:rsid w:val="00BA7C0A"/>
    <w:rsid w:val="00BB03AF"/>
    <w:rsid w:val="00BB04CB"/>
    <w:rsid w:val="00BB4606"/>
    <w:rsid w:val="00BB4DDA"/>
    <w:rsid w:val="00BB6579"/>
    <w:rsid w:val="00BB7EEA"/>
    <w:rsid w:val="00BC7B66"/>
    <w:rsid w:val="00BD4184"/>
    <w:rsid w:val="00BD6385"/>
    <w:rsid w:val="00BE0031"/>
    <w:rsid w:val="00BE42DA"/>
    <w:rsid w:val="00BF4B42"/>
    <w:rsid w:val="00BF503A"/>
    <w:rsid w:val="00C02E3E"/>
    <w:rsid w:val="00C03907"/>
    <w:rsid w:val="00C073C2"/>
    <w:rsid w:val="00C10E84"/>
    <w:rsid w:val="00C11034"/>
    <w:rsid w:val="00C14241"/>
    <w:rsid w:val="00C1454B"/>
    <w:rsid w:val="00C169CB"/>
    <w:rsid w:val="00C2014D"/>
    <w:rsid w:val="00C20CAF"/>
    <w:rsid w:val="00C22833"/>
    <w:rsid w:val="00C22E4A"/>
    <w:rsid w:val="00C23D2F"/>
    <w:rsid w:val="00C25282"/>
    <w:rsid w:val="00C26DA3"/>
    <w:rsid w:val="00C272E8"/>
    <w:rsid w:val="00C334A1"/>
    <w:rsid w:val="00C3380A"/>
    <w:rsid w:val="00C340D6"/>
    <w:rsid w:val="00C34817"/>
    <w:rsid w:val="00C3493F"/>
    <w:rsid w:val="00C363EA"/>
    <w:rsid w:val="00C36A17"/>
    <w:rsid w:val="00C37B85"/>
    <w:rsid w:val="00C4348A"/>
    <w:rsid w:val="00C443BD"/>
    <w:rsid w:val="00C44B7A"/>
    <w:rsid w:val="00C451C5"/>
    <w:rsid w:val="00C47273"/>
    <w:rsid w:val="00C51630"/>
    <w:rsid w:val="00C52536"/>
    <w:rsid w:val="00C54932"/>
    <w:rsid w:val="00C575E8"/>
    <w:rsid w:val="00C57E1E"/>
    <w:rsid w:val="00C6047D"/>
    <w:rsid w:val="00C64868"/>
    <w:rsid w:val="00C64A1F"/>
    <w:rsid w:val="00C64BDB"/>
    <w:rsid w:val="00C660C9"/>
    <w:rsid w:val="00C665B1"/>
    <w:rsid w:val="00C70091"/>
    <w:rsid w:val="00C73BE9"/>
    <w:rsid w:val="00C8098C"/>
    <w:rsid w:val="00C85446"/>
    <w:rsid w:val="00C87402"/>
    <w:rsid w:val="00C9161D"/>
    <w:rsid w:val="00C93397"/>
    <w:rsid w:val="00C93DAC"/>
    <w:rsid w:val="00C94CB9"/>
    <w:rsid w:val="00C95A95"/>
    <w:rsid w:val="00C96058"/>
    <w:rsid w:val="00C97288"/>
    <w:rsid w:val="00CA0C1D"/>
    <w:rsid w:val="00CA0D37"/>
    <w:rsid w:val="00CA1C80"/>
    <w:rsid w:val="00CA24EF"/>
    <w:rsid w:val="00CA5D05"/>
    <w:rsid w:val="00CB0043"/>
    <w:rsid w:val="00CB0AA3"/>
    <w:rsid w:val="00CB0AE2"/>
    <w:rsid w:val="00CB134A"/>
    <w:rsid w:val="00CB5694"/>
    <w:rsid w:val="00CC0A88"/>
    <w:rsid w:val="00CC1120"/>
    <w:rsid w:val="00CC5DD9"/>
    <w:rsid w:val="00CC75CE"/>
    <w:rsid w:val="00CD2018"/>
    <w:rsid w:val="00CD487E"/>
    <w:rsid w:val="00CD5951"/>
    <w:rsid w:val="00CD5D25"/>
    <w:rsid w:val="00CD5FDC"/>
    <w:rsid w:val="00CD6EC7"/>
    <w:rsid w:val="00CD783D"/>
    <w:rsid w:val="00CE105A"/>
    <w:rsid w:val="00CE2F5D"/>
    <w:rsid w:val="00CF0CFF"/>
    <w:rsid w:val="00CF1848"/>
    <w:rsid w:val="00CF2BA1"/>
    <w:rsid w:val="00CF544B"/>
    <w:rsid w:val="00CF7423"/>
    <w:rsid w:val="00D01D5F"/>
    <w:rsid w:val="00D0285A"/>
    <w:rsid w:val="00D02DE4"/>
    <w:rsid w:val="00D032E6"/>
    <w:rsid w:val="00D0443C"/>
    <w:rsid w:val="00D05920"/>
    <w:rsid w:val="00D05EEA"/>
    <w:rsid w:val="00D076B5"/>
    <w:rsid w:val="00D10282"/>
    <w:rsid w:val="00D12044"/>
    <w:rsid w:val="00D170D9"/>
    <w:rsid w:val="00D176D5"/>
    <w:rsid w:val="00D2329C"/>
    <w:rsid w:val="00D2541D"/>
    <w:rsid w:val="00D25832"/>
    <w:rsid w:val="00D268ED"/>
    <w:rsid w:val="00D3026F"/>
    <w:rsid w:val="00D33EFC"/>
    <w:rsid w:val="00D35C4B"/>
    <w:rsid w:val="00D371E5"/>
    <w:rsid w:val="00D40DBC"/>
    <w:rsid w:val="00D44C6C"/>
    <w:rsid w:val="00D45381"/>
    <w:rsid w:val="00D478BF"/>
    <w:rsid w:val="00D5471E"/>
    <w:rsid w:val="00D56173"/>
    <w:rsid w:val="00D56C2D"/>
    <w:rsid w:val="00D615A4"/>
    <w:rsid w:val="00D61875"/>
    <w:rsid w:val="00D61C85"/>
    <w:rsid w:val="00D63F63"/>
    <w:rsid w:val="00D64464"/>
    <w:rsid w:val="00D66429"/>
    <w:rsid w:val="00D73C40"/>
    <w:rsid w:val="00D744A5"/>
    <w:rsid w:val="00D75386"/>
    <w:rsid w:val="00D75CA6"/>
    <w:rsid w:val="00D76A18"/>
    <w:rsid w:val="00D77CC2"/>
    <w:rsid w:val="00D77F71"/>
    <w:rsid w:val="00D80849"/>
    <w:rsid w:val="00D820F8"/>
    <w:rsid w:val="00D8283B"/>
    <w:rsid w:val="00D82E8F"/>
    <w:rsid w:val="00D85086"/>
    <w:rsid w:val="00D90BE4"/>
    <w:rsid w:val="00D929C0"/>
    <w:rsid w:val="00D929C5"/>
    <w:rsid w:val="00D94F71"/>
    <w:rsid w:val="00DA10C4"/>
    <w:rsid w:val="00DA2C9A"/>
    <w:rsid w:val="00DA3547"/>
    <w:rsid w:val="00DA4F9F"/>
    <w:rsid w:val="00DA524E"/>
    <w:rsid w:val="00DB2279"/>
    <w:rsid w:val="00DB402B"/>
    <w:rsid w:val="00DB5E0F"/>
    <w:rsid w:val="00DC1719"/>
    <w:rsid w:val="00DC1824"/>
    <w:rsid w:val="00DC62DF"/>
    <w:rsid w:val="00DC6A0B"/>
    <w:rsid w:val="00DC6BFB"/>
    <w:rsid w:val="00DC7F62"/>
    <w:rsid w:val="00DD118C"/>
    <w:rsid w:val="00DD317D"/>
    <w:rsid w:val="00DD754B"/>
    <w:rsid w:val="00DE0F29"/>
    <w:rsid w:val="00DE1510"/>
    <w:rsid w:val="00DE3DDE"/>
    <w:rsid w:val="00DE49F0"/>
    <w:rsid w:val="00DE51AC"/>
    <w:rsid w:val="00DE6F02"/>
    <w:rsid w:val="00DE74FE"/>
    <w:rsid w:val="00DE765C"/>
    <w:rsid w:val="00DE7F09"/>
    <w:rsid w:val="00DF1E35"/>
    <w:rsid w:val="00DF26E5"/>
    <w:rsid w:val="00DF3BD2"/>
    <w:rsid w:val="00E00BB4"/>
    <w:rsid w:val="00E049C3"/>
    <w:rsid w:val="00E07442"/>
    <w:rsid w:val="00E07EFD"/>
    <w:rsid w:val="00E14CB2"/>
    <w:rsid w:val="00E15102"/>
    <w:rsid w:val="00E15291"/>
    <w:rsid w:val="00E15A6C"/>
    <w:rsid w:val="00E15BAF"/>
    <w:rsid w:val="00E2712E"/>
    <w:rsid w:val="00E27487"/>
    <w:rsid w:val="00E27C06"/>
    <w:rsid w:val="00E3105D"/>
    <w:rsid w:val="00E32744"/>
    <w:rsid w:val="00E32970"/>
    <w:rsid w:val="00E331C5"/>
    <w:rsid w:val="00E339A6"/>
    <w:rsid w:val="00E36CFF"/>
    <w:rsid w:val="00E40911"/>
    <w:rsid w:val="00E430EE"/>
    <w:rsid w:val="00E44339"/>
    <w:rsid w:val="00E47F0A"/>
    <w:rsid w:val="00E50AD1"/>
    <w:rsid w:val="00E50B6E"/>
    <w:rsid w:val="00E529E0"/>
    <w:rsid w:val="00E56640"/>
    <w:rsid w:val="00E60680"/>
    <w:rsid w:val="00E61824"/>
    <w:rsid w:val="00E63108"/>
    <w:rsid w:val="00E638D1"/>
    <w:rsid w:val="00E643CC"/>
    <w:rsid w:val="00E66235"/>
    <w:rsid w:val="00E669EF"/>
    <w:rsid w:val="00E7183F"/>
    <w:rsid w:val="00E721C4"/>
    <w:rsid w:val="00E72B8C"/>
    <w:rsid w:val="00E72D6D"/>
    <w:rsid w:val="00E74760"/>
    <w:rsid w:val="00E7583C"/>
    <w:rsid w:val="00E7760D"/>
    <w:rsid w:val="00E77D88"/>
    <w:rsid w:val="00E8032E"/>
    <w:rsid w:val="00E81219"/>
    <w:rsid w:val="00E83C24"/>
    <w:rsid w:val="00E84624"/>
    <w:rsid w:val="00E87779"/>
    <w:rsid w:val="00E908E1"/>
    <w:rsid w:val="00E92A35"/>
    <w:rsid w:val="00E9318D"/>
    <w:rsid w:val="00E93F3E"/>
    <w:rsid w:val="00EA1271"/>
    <w:rsid w:val="00EA15BE"/>
    <w:rsid w:val="00EA2364"/>
    <w:rsid w:val="00EA2872"/>
    <w:rsid w:val="00EA4829"/>
    <w:rsid w:val="00EA6A48"/>
    <w:rsid w:val="00EB14AA"/>
    <w:rsid w:val="00EB3CEE"/>
    <w:rsid w:val="00EC30D4"/>
    <w:rsid w:val="00EC4560"/>
    <w:rsid w:val="00EC5054"/>
    <w:rsid w:val="00ED125A"/>
    <w:rsid w:val="00ED732F"/>
    <w:rsid w:val="00ED7CE8"/>
    <w:rsid w:val="00EE33DE"/>
    <w:rsid w:val="00EE68D5"/>
    <w:rsid w:val="00EF03D3"/>
    <w:rsid w:val="00EF2CCB"/>
    <w:rsid w:val="00EF7202"/>
    <w:rsid w:val="00F00185"/>
    <w:rsid w:val="00F002FD"/>
    <w:rsid w:val="00F00BA3"/>
    <w:rsid w:val="00F05B79"/>
    <w:rsid w:val="00F05ECF"/>
    <w:rsid w:val="00F063C2"/>
    <w:rsid w:val="00F07624"/>
    <w:rsid w:val="00F12048"/>
    <w:rsid w:val="00F1364D"/>
    <w:rsid w:val="00F16098"/>
    <w:rsid w:val="00F2211A"/>
    <w:rsid w:val="00F22CA3"/>
    <w:rsid w:val="00F25A10"/>
    <w:rsid w:val="00F32209"/>
    <w:rsid w:val="00F378C1"/>
    <w:rsid w:val="00F40215"/>
    <w:rsid w:val="00F415CE"/>
    <w:rsid w:val="00F42AB4"/>
    <w:rsid w:val="00F50225"/>
    <w:rsid w:val="00F5029D"/>
    <w:rsid w:val="00F53193"/>
    <w:rsid w:val="00F5357E"/>
    <w:rsid w:val="00F54B3A"/>
    <w:rsid w:val="00F57561"/>
    <w:rsid w:val="00F6586C"/>
    <w:rsid w:val="00F65FEC"/>
    <w:rsid w:val="00F6703B"/>
    <w:rsid w:val="00F706F2"/>
    <w:rsid w:val="00F713F3"/>
    <w:rsid w:val="00F812B3"/>
    <w:rsid w:val="00F90198"/>
    <w:rsid w:val="00F9038B"/>
    <w:rsid w:val="00F94774"/>
    <w:rsid w:val="00F94ED9"/>
    <w:rsid w:val="00F9571D"/>
    <w:rsid w:val="00FA04D8"/>
    <w:rsid w:val="00FA1766"/>
    <w:rsid w:val="00FA20AE"/>
    <w:rsid w:val="00FA4089"/>
    <w:rsid w:val="00FA52C0"/>
    <w:rsid w:val="00FA663B"/>
    <w:rsid w:val="00FA745B"/>
    <w:rsid w:val="00FB03AD"/>
    <w:rsid w:val="00FB13FF"/>
    <w:rsid w:val="00FB1419"/>
    <w:rsid w:val="00FB31F8"/>
    <w:rsid w:val="00FB4DB5"/>
    <w:rsid w:val="00FB5324"/>
    <w:rsid w:val="00FB6391"/>
    <w:rsid w:val="00FB6C4C"/>
    <w:rsid w:val="00FC175D"/>
    <w:rsid w:val="00FC35BF"/>
    <w:rsid w:val="00FC3BCE"/>
    <w:rsid w:val="00FC53DB"/>
    <w:rsid w:val="00FC6E18"/>
    <w:rsid w:val="00FD4A27"/>
    <w:rsid w:val="00FD78F7"/>
    <w:rsid w:val="00FF0024"/>
    <w:rsid w:val="00FF08D3"/>
    <w:rsid w:val="00FF1775"/>
    <w:rsid w:val="00FF28B5"/>
    <w:rsid w:val="00FF3B62"/>
    <w:rsid w:val="00FF623E"/>
    <w:rsid w:val="00FF6D9C"/>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18C930FB"/>
  <w15:docId w15:val="{055307DB-4F65-4499-B6D7-C005D30C472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66063"/>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Heading1">
    <w:name w:val="heading 1"/>
    <w:basedOn w:val="Normal"/>
    <w:next w:val="Heading2"/>
    <w:link w:val="Heading1Char"/>
    <w:uiPriority w:val="9"/>
    <w:qFormat/>
    <w:rsid w:val="00866063"/>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866063"/>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866063"/>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866063"/>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866063"/>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rsid w:val="00866063"/>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866063"/>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866063"/>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866063"/>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866063"/>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866063"/>
    <w:rPr>
      <w:rFonts w:ascii="Times New Roman" w:eastAsia="SimSun" w:hAnsi="Times New Roman" w:cs="Times New Roman"/>
      <w:sz w:val="20"/>
      <w:szCs w:val="22"/>
      <w:lang w:val="en-GB"/>
    </w:rPr>
  </w:style>
  <w:style w:type="paragraph" w:styleId="Footer">
    <w:name w:val="footer"/>
    <w:basedOn w:val="Normal"/>
    <w:link w:val="FooterChar"/>
    <w:uiPriority w:val="99"/>
    <w:rsid w:val="00866063"/>
    <w:pPr>
      <w:tabs>
        <w:tab w:val="center" w:pos="4680"/>
        <w:tab w:val="right" w:pos="9360"/>
      </w:tabs>
    </w:pPr>
    <w:rPr>
      <w:sz w:val="20"/>
    </w:rPr>
  </w:style>
  <w:style w:type="character" w:customStyle="1" w:styleId="FooterChar">
    <w:name w:val="Footer Char"/>
    <w:basedOn w:val="DefaultParagraphFont"/>
    <w:link w:val="Footer"/>
    <w:uiPriority w:val="99"/>
    <w:rsid w:val="00866063"/>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866063"/>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866063"/>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866063"/>
    <w:rPr>
      <w:rFonts w:eastAsiaTheme="minorHAnsi"/>
      <w:kern w:val="2"/>
      <w:sz w:val="22"/>
      <w:szCs w:val="22"/>
      <w:lang w:val="en-GB"/>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en-GB"/>
    </w:rPr>
  </w:style>
  <w:style w:type="character" w:styleId="CommentReference">
    <w:name w:val="annotation reference"/>
    <w:basedOn w:val="DefaultParagraphFont"/>
    <w:uiPriority w:val="99"/>
    <w:semiHidden/>
    <w:unhideWhenUsed/>
    <w:rsid w:val="00866063"/>
    <w:rPr>
      <w:sz w:val="16"/>
      <w:szCs w:val="16"/>
      <w:lang w:val="en-GB"/>
    </w:rPr>
  </w:style>
  <w:style w:type="paragraph" w:styleId="CommentText">
    <w:name w:val="annotation text"/>
    <w:basedOn w:val="Normal"/>
    <w:link w:val="CommentTextChar"/>
    <w:uiPriority w:val="99"/>
    <w:semiHidden/>
    <w:rsid w:val="00866063"/>
    <w:rPr>
      <w:sz w:val="20"/>
      <w:szCs w:val="20"/>
    </w:rPr>
  </w:style>
  <w:style w:type="character" w:customStyle="1" w:styleId="CommentTextChar">
    <w:name w:val="Comment Text Char"/>
    <w:basedOn w:val="DefaultParagraphFont"/>
    <w:link w:val="CommentText"/>
    <w:uiPriority w:val="99"/>
    <w:semiHidden/>
    <w:rsid w:val="00866063"/>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aliases w:val="number,Footnote Reference Superscript,-E Fußnotenzeichen,(Diplomarbeit FZ),(Diplomarbeit FZ)1,(Diplomarbeit FZ)2,(Diplomarbeit FZ)3,(Diplomarbeit FZ)4,(Diplomarbeit FZ)5,(Diplomarbeit FZ)6,(Diplomarbeit FZ)7,(Diplomarbeit FZ)8,16 Poin"/>
    <w:basedOn w:val="DefaultParagraphFont"/>
    <w:link w:val="BVIfnrChar"/>
    <w:unhideWhenUsed/>
    <w:qFormat/>
    <w:rsid w:val="00866063"/>
    <w:rPr>
      <w:vertAlign w:val="superscript"/>
      <w:lang w:val="en-GB"/>
    </w:rPr>
  </w:style>
  <w:style w:type="paragraph" w:styleId="FootnoteText">
    <w:name w:val="footnote text"/>
    <w:aliases w:val="Geneva 9,Font: Geneva 9,Boston 10,f,ft,Fotnotstext Char,ft Char,single space,footnote text,FOOTNOTES,ADB,single space1,footnote text1,FOOTNOTES1,fn1,ADB1,single space2,footnote text2,FOOTNOTES2,fn2,ADB2,single space3,fn3,fn,footnote text3"/>
    <w:basedOn w:val="Normal"/>
    <w:link w:val="FootnoteTextChar"/>
    <w:uiPriority w:val="99"/>
    <w:unhideWhenUsed/>
    <w:qFormat/>
    <w:rsid w:val="00866063"/>
    <w:pPr>
      <w:jc w:val="left"/>
    </w:pPr>
    <w:rPr>
      <w:sz w:val="18"/>
      <w:szCs w:val="20"/>
    </w:rPr>
  </w:style>
  <w:style w:type="character" w:customStyle="1" w:styleId="FootnoteTextChar">
    <w:name w:val="Footnote Text Char"/>
    <w:aliases w:val="Geneva 9 Char,Font: Geneva 9 Char,Boston 10 Char,f Char,ft Char1,Fotnotstext Char Char,ft Char Char,single space Char,footnote text Char,FOOTNOTES Char,ADB Char,single space1 Char,footnote text1 Char,FOOTNOTES1 Char,fn1 Char,ADB1 Char"/>
    <w:basedOn w:val="DefaultParagraphFont"/>
    <w:link w:val="FootnoteText"/>
    <w:uiPriority w:val="99"/>
    <w:qFormat/>
    <w:rsid w:val="00866063"/>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866063"/>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866063"/>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866063"/>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866063"/>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866063"/>
    <w:rPr>
      <w:rFonts w:ascii="Times New Roman" w:eastAsia="SimSun" w:hAnsi="Times New Roman" w:cs="Times New Roman"/>
      <w:bCs/>
      <w:szCs w:val="22"/>
      <w:lang w:val="en-GB"/>
    </w:rPr>
  </w:style>
  <w:style w:type="character" w:customStyle="1" w:styleId="Heading7Char">
    <w:name w:val="Heading 7 Char"/>
    <w:basedOn w:val="DefaultParagraphFont"/>
    <w:link w:val="Heading7"/>
    <w:rsid w:val="00866063"/>
    <w:rPr>
      <w:rFonts w:ascii="Times New Roman" w:eastAsia="SimSun" w:hAnsi="Times New Roman" w:cs="Times New Roman"/>
      <w:b/>
      <w:snapToGrid w:val="0"/>
      <w:sz w:val="22"/>
      <w:szCs w:val="22"/>
      <w:u w:val="single"/>
      <w:lang w:val="en-GB"/>
    </w:rPr>
  </w:style>
  <w:style w:type="character" w:customStyle="1" w:styleId="Heading8Char">
    <w:name w:val="Heading 8 Char"/>
    <w:basedOn w:val="DefaultParagraphFont"/>
    <w:link w:val="Heading8"/>
    <w:rsid w:val="00866063"/>
    <w:rPr>
      <w:rFonts w:ascii="Times New Roman" w:eastAsia="SimSun" w:hAnsi="Times New Roman" w:cs="Times New Roman"/>
      <w:b/>
      <w:snapToGrid w:val="0"/>
      <w:sz w:val="22"/>
      <w:szCs w:val="22"/>
      <w:u w:val="single"/>
      <w:lang w:val="en-GB"/>
    </w:rPr>
  </w:style>
  <w:style w:type="character" w:customStyle="1" w:styleId="Heading9Char">
    <w:name w:val="Heading 9 Char"/>
    <w:basedOn w:val="DefaultParagraphFont"/>
    <w:link w:val="Heading9"/>
    <w:rsid w:val="00866063"/>
    <w:rPr>
      <w:rFonts w:ascii="Times New Roman" w:eastAsia="SimSun"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866063"/>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866063"/>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866063"/>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uiPriority w:val="34"/>
    <w:qFormat/>
    <w:rsid w:val="00866063"/>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866063"/>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866063"/>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866063"/>
    <w:pPr>
      <w:spacing w:after="120"/>
      <w:ind w:left="567"/>
    </w:pPr>
  </w:style>
  <w:style w:type="paragraph" w:customStyle="1" w:styleId="Footnote">
    <w:name w:val="Footnote"/>
    <w:basedOn w:val="FootnoteText"/>
    <w:semiHidden/>
    <w:qFormat/>
    <w:rsid w:val="00866063"/>
    <w:rPr>
      <w:szCs w:val="18"/>
    </w:rPr>
  </w:style>
  <w:style w:type="paragraph" w:customStyle="1" w:styleId="Annex">
    <w:name w:val="Annex"/>
    <w:basedOn w:val="Normal"/>
    <w:semiHidden/>
    <w:qFormat/>
    <w:rsid w:val="00866063"/>
    <w:pPr>
      <w:spacing w:after="240"/>
    </w:pPr>
    <w:rPr>
      <w:b/>
      <w:sz w:val="28"/>
    </w:rPr>
  </w:style>
  <w:style w:type="paragraph" w:customStyle="1" w:styleId="ABSymbol">
    <w:name w:val="AB_Symbol"/>
    <w:basedOn w:val="Normal"/>
    <w:qFormat/>
    <w:rsid w:val="00866063"/>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866063"/>
    <w:pPr>
      <w:numPr>
        <w:numId w:val="7"/>
      </w:numPr>
      <w:tabs>
        <w:tab w:val="left" w:pos="3969"/>
      </w:tabs>
      <w:spacing w:before="120" w:after="120"/>
    </w:pPr>
  </w:style>
  <w:style w:type="paragraph" w:customStyle="1" w:styleId="AFCorNNormal">
    <w:name w:val="AF_CorNNormal"/>
    <w:basedOn w:val="Normal"/>
    <w:unhideWhenUsed/>
    <w:rsid w:val="00866063"/>
    <w:pPr>
      <w:jc w:val="left"/>
    </w:pPr>
  </w:style>
  <w:style w:type="paragraph" w:customStyle="1" w:styleId="AEDistrNormal">
    <w:name w:val="AE_DistrNormal"/>
    <w:basedOn w:val="Normal"/>
    <w:unhideWhenUsed/>
    <w:rsid w:val="00866063"/>
    <w:pPr>
      <w:jc w:val="left"/>
    </w:pPr>
  </w:style>
  <w:style w:type="paragraph" w:customStyle="1" w:styleId="AASmallLogo">
    <w:name w:val="AA_SmallLogo"/>
    <w:basedOn w:val="AEDistrNormal"/>
    <w:unhideWhenUsed/>
    <w:rsid w:val="00866063"/>
    <w:pPr>
      <w:spacing w:before="40"/>
    </w:pPr>
    <w:rPr>
      <w:sz w:val="4"/>
    </w:rPr>
  </w:style>
  <w:style w:type="paragraph" w:customStyle="1" w:styleId="ACLargeLogo">
    <w:name w:val="AC_LargeLogo"/>
    <w:basedOn w:val="AFCorNNormal"/>
    <w:next w:val="AISpacer"/>
    <w:unhideWhenUsed/>
    <w:rsid w:val="00866063"/>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866063"/>
    <w:rPr>
      <w:b/>
      <w:bCs/>
    </w:rPr>
  </w:style>
  <w:style w:type="character" w:customStyle="1" w:styleId="CommentSubjectChar">
    <w:name w:val="Comment Subject Char"/>
    <w:basedOn w:val="CommentTextChar"/>
    <w:link w:val="CommentSubject"/>
    <w:uiPriority w:val="99"/>
    <w:semiHidden/>
    <w:rsid w:val="00866063"/>
    <w:rPr>
      <w:rFonts w:ascii="Times New Roman" w:eastAsia="SimSun" w:hAnsi="Times New Roman" w:cs="Times New Roman"/>
      <w:b/>
      <w:bCs/>
      <w:sz w:val="20"/>
      <w:szCs w:val="20"/>
      <w:lang w:val="en-GB"/>
    </w:rPr>
  </w:style>
  <w:style w:type="paragraph" w:customStyle="1" w:styleId="Item">
    <w:name w:val="Item"/>
    <w:basedOn w:val="Normal"/>
    <w:semiHidden/>
    <w:qFormat/>
    <w:rsid w:val="00866063"/>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866063"/>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
    <w:name w:val="List"/>
    <w:basedOn w:val="Normal"/>
    <w:semiHidden/>
    <w:rsid w:val="00866063"/>
    <w:pPr>
      <w:contextualSpacing/>
    </w:pPr>
  </w:style>
  <w:style w:type="numbering" w:customStyle="1" w:styleId="ListCBD">
    <w:name w:val="ListCBD"/>
    <w:basedOn w:val="NoList"/>
    <w:uiPriority w:val="99"/>
    <w:rsid w:val="00866063"/>
    <w:pPr>
      <w:numPr>
        <w:numId w:val="5"/>
      </w:numPr>
    </w:pPr>
  </w:style>
  <w:style w:type="numbering" w:customStyle="1" w:styleId="CBDHeadings">
    <w:name w:val="CBD_Headings"/>
    <w:basedOn w:val="ListCBD"/>
    <w:uiPriority w:val="99"/>
    <w:rsid w:val="00866063"/>
    <w:pPr>
      <w:numPr>
        <w:numId w:val="6"/>
      </w:numPr>
    </w:pPr>
  </w:style>
  <w:style w:type="paragraph" w:customStyle="1" w:styleId="AISpacer">
    <w:name w:val="AI_Spacer"/>
    <w:next w:val="Normal"/>
    <w:unhideWhenUsed/>
    <w:qFormat/>
    <w:rsid w:val="00866063"/>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866063"/>
    <w:pPr>
      <w:spacing w:before="120"/>
    </w:pPr>
  </w:style>
  <w:style w:type="paragraph" w:customStyle="1" w:styleId="AFCorNBold">
    <w:name w:val="AF_CorNBold"/>
    <w:basedOn w:val="AFCorNNormal"/>
    <w:next w:val="AFCorNNormal"/>
    <w:unhideWhenUsed/>
    <w:qFormat/>
    <w:rsid w:val="00866063"/>
    <w:rPr>
      <w:b/>
    </w:rPr>
  </w:style>
  <w:style w:type="paragraph" w:customStyle="1" w:styleId="AFCorN12Bold">
    <w:name w:val="AF_CorN12Bold"/>
    <w:basedOn w:val="AFCorNNormal"/>
    <w:next w:val="AFCorNNormal"/>
    <w:unhideWhenUsed/>
    <w:qFormat/>
    <w:rsid w:val="00866063"/>
    <w:rPr>
      <w:b/>
      <w:sz w:val="24"/>
    </w:rPr>
  </w:style>
  <w:style w:type="paragraph" w:customStyle="1" w:styleId="CBDAgendaItem">
    <w:name w:val="CBD_AgendaItem"/>
    <w:basedOn w:val="Normal"/>
    <w:qFormat/>
    <w:rsid w:val="00A111D1"/>
    <w:pPr>
      <w:keepNext/>
      <w:keepLines/>
      <w:spacing w:before="240" w:after="120"/>
      <w:jc w:val="left"/>
    </w:pPr>
    <w:rPr>
      <w:b/>
      <w:sz w:val="24"/>
    </w:rPr>
  </w:style>
  <w:style w:type="paragraph" w:customStyle="1" w:styleId="CBDDesicionText">
    <w:name w:val="CBD_DesicionText"/>
    <w:basedOn w:val="CBDNormal"/>
    <w:qFormat/>
    <w:rsid w:val="00866063"/>
    <w:pPr>
      <w:spacing w:after="120"/>
      <w:ind w:left="567" w:firstLine="567"/>
    </w:pPr>
  </w:style>
  <w:style w:type="paragraph" w:customStyle="1" w:styleId="CBDDesicionAnnex">
    <w:name w:val="CBD_DesicionAnnex"/>
    <w:basedOn w:val="CBDNormal"/>
    <w:next w:val="CBDDesicionText"/>
    <w:qFormat/>
    <w:rsid w:val="00866063"/>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866063"/>
    <w:pPr>
      <w:keepNext/>
      <w:keepLines/>
      <w:spacing w:after="240"/>
      <w:jc w:val="left"/>
    </w:pPr>
    <w:rPr>
      <w:b/>
      <w:sz w:val="28"/>
      <w:lang w:bidi="ar-SY"/>
    </w:rPr>
  </w:style>
  <w:style w:type="paragraph" w:customStyle="1" w:styleId="CBDSubTitle">
    <w:name w:val="CBD_SubTitle"/>
    <w:basedOn w:val="CBDNormal"/>
    <w:qFormat/>
    <w:rsid w:val="00866063"/>
    <w:pPr>
      <w:keepNext/>
      <w:keepLines/>
      <w:spacing w:before="240" w:after="240"/>
      <w:ind w:left="567"/>
      <w:jc w:val="left"/>
    </w:pPr>
    <w:rPr>
      <w:b/>
    </w:rPr>
  </w:style>
  <w:style w:type="paragraph" w:customStyle="1" w:styleId="CBDTitle">
    <w:name w:val="CBD_Title"/>
    <w:basedOn w:val="CBDNormal"/>
    <w:next w:val="CBDSubTitle"/>
    <w:qFormat/>
    <w:rsid w:val="00866063"/>
    <w:pPr>
      <w:keepNext/>
      <w:keepLines/>
      <w:spacing w:before="240" w:after="240"/>
      <w:ind w:left="567"/>
      <w:jc w:val="left"/>
    </w:pPr>
    <w:rPr>
      <w:b/>
      <w:sz w:val="28"/>
    </w:rPr>
  </w:style>
  <w:style w:type="paragraph" w:customStyle="1" w:styleId="AENormal">
    <w:name w:val="AE_Normal"/>
    <w:basedOn w:val="Normal"/>
    <w:rsid w:val="00866063"/>
  </w:style>
  <w:style w:type="paragraph" w:customStyle="1" w:styleId="CBDH1">
    <w:name w:val="CBD_H1"/>
    <w:basedOn w:val="CBDNormal"/>
    <w:qFormat/>
    <w:rsid w:val="00866063"/>
    <w:pPr>
      <w:keepNext/>
      <w:keepLines/>
      <w:spacing w:before="240" w:after="120"/>
      <w:ind w:left="567" w:hanging="567"/>
      <w:jc w:val="left"/>
      <w:outlineLvl w:val="0"/>
    </w:pPr>
    <w:rPr>
      <w:b/>
      <w:sz w:val="28"/>
    </w:rPr>
  </w:style>
  <w:style w:type="paragraph" w:customStyle="1" w:styleId="CBDH2">
    <w:name w:val="CBD_H2"/>
    <w:basedOn w:val="CBDNormalNumber"/>
    <w:qFormat/>
    <w:rsid w:val="00866063"/>
    <w:pPr>
      <w:keepNext/>
      <w:keepLines/>
      <w:numPr>
        <w:numId w:val="0"/>
      </w:numPr>
      <w:ind w:left="567" w:hanging="567"/>
    </w:pPr>
    <w:rPr>
      <w:b/>
      <w:sz w:val="24"/>
    </w:rPr>
  </w:style>
  <w:style w:type="paragraph" w:customStyle="1" w:styleId="CBDFootnoteText">
    <w:name w:val="CBD_Footnote_Text"/>
    <w:basedOn w:val="CBDNormal"/>
    <w:qFormat/>
    <w:rsid w:val="00866063"/>
    <w:pPr>
      <w:jc w:val="left"/>
    </w:pPr>
    <w:rPr>
      <w:sz w:val="18"/>
    </w:rPr>
  </w:style>
  <w:style w:type="paragraph" w:customStyle="1" w:styleId="CBDFooter">
    <w:name w:val="CBD_Footer"/>
    <w:basedOn w:val="CBDNormal"/>
    <w:qFormat/>
    <w:rsid w:val="00866063"/>
    <w:rPr>
      <w:sz w:val="20"/>
    </w:rPr>
  </w:style>
  <w:style w:type="paragraph" w:customStyle="1" w:styleId="CBDHeader">
    <w:name w:val="CBD_Header"/>
    <w:basedOn w:val="CBDNormal"/>
    <w:next w:val="CBDFooter"/>
    <w:qFormat/>
    <w:rsid w:val="00866063"/>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866063"/>
    <w:pPr>
      <w:keepNext/>
      <w:keepLines/>
      <w:spacing w:before="120" w:after="120"/>
      <w:ind w:left="567" w:hanging="567"/>
      <w:jc w:val="left"/>
    </w:pPr>
    <w:rPr>
      <w:b/>
    </w:rPr>
  </w:style>
  <w:style w:type="paragraph" w:customStyle="1" w:styleId="CBDH4">
    <w:name w:val="CBD_H4"/>
    <w:basedOn w:val="CBDNormal"/>
    <w:rsid w:val="00866063"/>
    <w:pPr>
      <w:keepNext/>
      <w:keepLines/>
      <w:spacing w:before="120" w:after="120"/>
      <w:ind w:left="567" w:hanging="567"/>
      <w:jc w:val="left"/>
    </w:pPr>
    <w:rPr>
      <w:b/>
    </w:rPr>
  </w:style>
  <w:style w:type="paragraph" w:customStyle="1" w:styleId="CBDH5">
    <w:name w:val="CBD_H5"/>
    <w:basedOn w:val="CBDNormal"/>
    <w:qFormat/>
    <w:rsid w:val="00866063"/>
    <w:pPr>
      <w:keepNext/>
      <w:keepLines/>
      <w:spacing w:before="120" w:after="120"/>
      <w:ind w:left="567" w:hanging="567"/>
      <w:jc w:val="left"/>
    </w:pPr>
    <w:rPr>
      <w:i/>
    </w:rPr>
  </w:style>
  <w:style w:type="paragraph" w:customStyle="1" w:styleId="CBDTableNormal">
    <w:name w:val="CBD_TableNormal"/>
    <w:basedOn w:val="CBDNormal"/>
    <w:qFormat/>
    <w:rsid w:val="00866063"/>
    <w:pPr>
      <w:spacing w:before="40" w:after="80"/>
      <w:jc w:val="left"/>
    </w:pPr>
    <w:rPr>
      <w:sz w:val="20"/>
    </w:rPr>
  </w:style>
  <w:style w:type="paragraph" w:customStyle="1" w:styleId="CBDTableTitle">
    <w:name w:val="CBD_TableTitle"/>
    <w:basedOn w:val="CBDNormal"/>
    <w:qFormat/>
    <w:rsid w:val="00866063"/>
    <w:pPr>
      <w:keepNext/>
      <w:keepLines/>
      <w:spacing w:before="120" w:after="60"/>
      <w:ind w:left="567"/>
      <w:jc w:val="left"/>
    </w:pPr>
    <w:rPr>
      <w:b/>
    </w:rPr>
  </w:style>
  <w:style w:type="paragraph" w:customStyle="1" w:styleId="CBDFigureTitle">
    <w:name w:val="CBD_FigureTitle"/>
    <w:basedOn w:val="CBDNormal"/>
    <w:next w:val="CBDNormalNoNumber"/>
    <w:qFormat/>
    <w:rsid w:val="00866063"/>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404040" w:themeColor="text1" w:themeTint="BF"/>
      <w:lang w:val="en-GB"/>
    </w:rPr>
  </w:style>
  <w:style w:type="character" w:styleId="SubtleReference">
    <w:name w:val="Subtle Reference"/>
    <w:basedOn w:val="DefaultParagraphFont"/>
    <w:uiPriority w:val="31"/>
    <w:qFormat/>
    <w:rsid w:val="00A111D1"/>
    <w:rPr>
      <w:smallCaps/>
      <w:color w:val="5A5A5A"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866063"/>
    <w:pPr>
      <w:keepNext/>
      <w:keepLines/>
      <w:spacing w:before="240" w:after="120"/>
      <w:jc w:val="left"/>
    </w:pPr>
    <w:rPr>
      <w:b/>
      <w:sz w:val="24"/>
    </w:rPr>
  </w:style>
  <w:style w:type="paragraph" w:customStyle="1" w:styleId="CBDagendaItem0">
    <w:name w:val="CBD_agenda_Item"/>
    <w:basedOn w:val="CBDNormalNumber"/>
    <w:qFormat/>
    <w:rsid w:val="00866063"/>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FootnoteReference"/>
    <w:qFormat/>
    <w:rsid w:val="00D0285A"/>
    <w:pPr>
      <w:tabs>
        <w:tab w:val="clear" w:pos="567"/>
        <w:tab w:val="clear" w:pos="1134"/>
        <w:tab w:val="clear" w:pos="1701"/>
        <w:tab w:val="clear" w:pos="2268"/>
      </w:tabs>
      <w:spacing w:after="160" w:line="240" w:lineRule="exact"/>
      <w:jc w:val="left"/>
    </w:pPr>
    <w:rPr>
      <w:rFonts w:asciiTheme="minorHAnsi" w:eastAsiaTheme="minorEastAsia" w:hAnsiTheme="minorHAnsi" w:cstheme="minorBidi"/>
      <w:sz w:val="24"/>
      <w:szCs w:val="24"/>
      <w:vertAlign w:val="superscript"/>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fontTable" Target="fontTable.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hyperlink" Target="https://www.cbd.int/decisions/cop/?m=cop-16" TargetMode="External"/><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yperlink" Target="https://www.cbd.int/decisions/cop/?m=cop-16" TargetMode="External"/><Relationship Id="rId23" Type="http://schemas.openxmlformats.org/officeDocument/2006/relationships/theme" Target="theme/theme1.xml"/><Relationship Id="rId10" Type="http://schemas.openxmlformats.org/officeDocument/2006/relationships/footnotes" Target="footnotes.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glossaryDocument" Target="glossary/document.xml"/></Relationships>
</file>

<file path=word/_rels/footnotes.xml.rels><?xml version="1.0" encoding="UTF-8" standalone="yes"?>
<Relationships xmlns="http://schemas.openxmlformats.org/package/2006/relationships"><Relationship Id="rId3" Type="http://schemas.openxmlformats.org/officeDocument/2006/relationships/hyperlink" Target="https://thecalifund.org/" TargetMode="External"/><Relationship Id="rId2" Type="http://schemas.openxmlformats.org/officeDocument/2006/relationships/hyperlink" Target="https://www.cbd.int/doc/c/80af/1256/4f0e7bc3a3263b61bc9c5093/cop-16-inf-03-en.pdf" TargetMode="External"/><Relationship Id="rId1" Type="http://schemas.openxmlformats.org/officeDocument/2006/relationships/hyperlink" Target="https://www.cbd.int/documents/CBD/SBI/7/1" TargetMode="External"/><Relationship Id="rId5" Type="http://schemas.openxmlformats.org/officeDocument/2006/relationships/hyperlink" Target="https://www.ipbes.net/business-impact" TargetMode="External"/><Relationship Id="rId4" Type="http://schemas.openxmlformats.org/officeDocument/2006/relationships/hyperlink" Target="https://www.cbd.int/doc/c/d29a/e63d/78d672d080e4d3bd6f7fc39d/sbi-06-inf-16-en.pdf"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87363E6E76CB446EAD1C24CD9337824D"/>
        <w:category>
          <w:name w:val="General"/>
          <w:gallery w:val="placeholder"/>
        </w:category>
        <w:types>
          <w:type w:val="bbPlcHdr"/>
        </w:types>
        <w:behaviors>
          <w:behavior w:val="content"/>
        </w:behaviors>
        <w:guid w:val="{BB3024BE-7731-4168-88E6-13FD619633D8}"/>
      </w:docPartPr>
      <w:docPartBody>
        <w:p w:rsidR="00CD2F0B" w:rsidRDefault="00CD2F0B">
          <w:pPr>
            <w:pStyle w:val="87363E6E76CB446EAD1C24CD9337824D"/>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imes New Roman Bold">
    <w:altName w:val="Times New Roman"/>
    <w:panose1 w:val="02020803070505020304"/>
    <w:charset w:val="00"/>
    <w:family w:val="roman"/>
    <w:notTrueType/>
    <w:pitch w:val="default"/>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10006FF" w:usb1="4000FCFF" w:usb2="00000009" w:usb3="00000000" w:csb0="0000019F" w:csb1="00000000"/>
  </w:font>
  <w:font w:name="Aptos">
    <w:charset w:val="00"/>
    <w:family w:val="swiss"/>
    <w:pitch w:val="variable"/>
    <w:sig w:usb0="20000287" w:usb1="00000003" w:usb2="00000000" w:usb3="00000000" w:csb0="0000019F" w:csb1="00000000"/>
  </w:font>
  <w:font w:name="DengXian">
    <w:panose1 w:val="02010600030101010101"/>
    <w:charset w:val="86"/>
    <w:family w:val="auto"/>
    <w:pitch w:val="variable"/>
    <w:sig w:usb0="A00002BF" w:usb1="38CF7CFA" w:usb2="00000016" w:usb3="00000000" w:csb0="0004000F" w:csb1="00000000"/>
  </w:font>
  <w:font w:name="DengXian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formatting="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940CF"/>
    <w:rsid w:val="000071A4"/>
    <w:rsid w:val="00031566"/>
    <w:rsid w:val="00075672"/>
    <w:rsid w:val="000B722A"/>
    <w:rsid w:val="000F704B"/>
    <w:rsid w:val="00127C98"/>
    <w:rsid w:val="00132E9B"/>
    <w:rsid w:val="00174B21"/>
    <w:rsid w:val="001A3C2C"/>
    <w:rsid w:val="002036B8"/>
    <w:rsid w:val="00276152"/>
    <w:rsid w:val="002D1FE4"/>
    <w:rsid w:val="002D2A4F"/>
    <w:rsid w:val="00317A31"/>
    <w:rsid w:val="00385955"/>
    <w:rsid w:val="003B2F7E"/>
    <w:rsid w:val="003E7951"/>
    <w:rsid w:val="003F1D6F"/>
    <w:rsid w:val="00455AF2"/>
    <w:rsid w:val="00486C3E"/>
    <w:rsid w:val="004B0473"/>
    <w:rsid w:val="004B1152"/>
    <w:rsid w:val="004D0FCD"/>
    <w:rsid w:val="004E7184"/>
    <w:rsid w:val="00512DAD"/>
    <w:rsid w:val="005330F4"/>
    <w:rsid w:val="00670A94"/>
    <w:rsid w:val="006940CF"/>
    <w:rsid w:val="006F1843"/>
    <w:rsid w:val="008361C5"/>
    <w:rsid w:val="008E27A5"/>
    <w:rsid w:val="008F23A9"/>
    <w:rsid w:val="009B788D"/>
    <w:rsid w:val="009D382C"/>
    <w:rsid w:val="009E67EC"/>
    <w:rsid w:val="009F13D6"/>
    <w:rsid w:val="00A233CC"/>
    <w:rsid w:val="00AC453F"/>
    <w:rsid w:val="00AE34ED"/>
    <w:rsid w:val="00AE3CEE"/>
    <w:rsid w:val="00AE7825"/>
    <w:rsid w:val="00B66308"/>
    <w:rsid w:val="00BD5D17"/>
    <w:rsid w:val="00C660C9"/>
    <w:rsid w:val="00CD2F0B"/>
    <w:rsid w:val="00D076B5"/>
    <w:rsid w:val="00D4187F"/>
    <w:rsid w:val="00D820F8"/>
    <w:rsid w:val="00DA1A6F"/>
    <w:rsid w:val="00E30AFB"/>
    <w:rsid w:val="00E37048"/>
    <w:rsid w:val="00E44339"/>
    <w:rsid w:val="00E50B6E"/>
    <w:rsid w:val="00F85224"/>
    <w:rsid w:val="00F9571D"/>
  </w:rsids>
  <m:mathPr>
    <m:mathFont m:val="Cambria Math"/>
    <m:brkBin m:val="before"/>
    <m:brkBinSub m:val="--"/>
    <m:smallFrac m:val="0"/>
    <m:dispDef/>
    <m:lMargin m:val="0"/>
    <m:rMargin m:val="0"/>
    <m:defJc m:val="centerGroup"/>
    <m:wrapIndent m:val="1440"/>
    <m:intLim m:val="subSup"/>
    <m:naryLim m:val="undOvr"/>
  </m:mathPr>
  <w:themeFontLang w:val="en-CA"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CA" w:eastAsia="en-CA"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87363E6E76CB446EAD1C24CD9337824D">
    <w:name w:val="87363E6E76CB446EAD1C24CD9337824D"/>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p:properties>
</file>

<file path=customXml/item5.xml><?xml version="1.0" encoding="utf-8"?>
<ct:contentTypeSchema xmlns:ct="http://schemas.microsoft.com/office/2006/metadata/contentType" xmlns:ma="http://schemas.microsoft.com/office/2006/metadata/properties/metaAttributes" ct:_="" ma:_="" ma:contentTypeName="Document" ma:contentTypeID="0x0101007A328EB00E67F346B6174BE96D327B2B" ma:contentTypeVersion="4" ma:contentTypeDescription="Create a new document." ma:contentTypeScope="" ma:versionID="e1f9489f8fb7be08c55f0d3ccac33153">
  <xsd:schema xmlns:xsd="http://www.w3.org/2001/XMLSchema" xmlns:xs="http://www.w3.org/2001/XMLSchema" xmlns:p="http://schemas.microsoft.com/office/2006/metadata/properties" xmlns:ns2="292e8265-61e8-4476-9c6d-719af089d244" targetNamespace="http://schemas.microsoft.com/office/2006/metadata/properties" ma:root="true" ma:fieldsID="c2d7979fbe7b2542f3346c6e8dfe40f3" ns2:_="">
    <xsd:import namespace="292e8265-61e8-4476-9c6d-719af089d24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92e8265-61e8-4476-9c6d-719af089d24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3.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4.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s>
</ds:datastoreItem>
</file>

<file path=customXml/itemProps5.xml><?xml version="1.0" encoding="utf-8"?>
<ds:datastoreItem xmlns:ds="http://schemas.openxmlformats.org/officeDocument/2006/customXml" ds:itemID="{75D6E107-EE44-4C6B-BCF3-62097320182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92e8265-61e8-4476-9c6d-719af089d2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Template>
  <TotalTime>10</TotalTime>
  <Pages>9</Pages>
  <Words>4143</Words>
  <Characters>26728</Characters>
  <Application>Microsoft Office Word</Application>
  <DocSecurity>0</DocSecurity>
  <Lines>376</Lines>
  <Paragraphs>105</Paragraphs>
  <ScaleCrop>false</ScaleCrop>
  <HeadingPairs>
    <vt:vector size="2" baseType="variant">
      <vt:variant>
        <vt:lpstr>Title</vt:lpstr>
      </vt:variant>
      <vt:variant>
        <vt:i4>1</vt:i4>
      </vt:variant>
    </vt:vector>
  </HeadingPairs>
  <TitlesOfParts>
    <vt:vector size="1" baseType="lpstr">
      <vt:lpstr>Review of implementation of the strategy for resource mobilization for the period 2025–2030</vt:lpstr>
    </vt:vector>
  </TitlesOfParts>
  <Company>SCBD</Company>
  <LinksUpToDate>false</LinksUpToDate>
  <CharactersWithSpaces>30766</CharactersWithSpaces>
  <SharedDoc>false</SharedDoc>
  <HLinks>
    <vt:vector size="42" baseType="variant">
      <vt:variant>
        <vt:i4>7995436</vt:i4>
      </vt:variant>
      <vt:variant>
        <vt:i4>12</vt:i4>
      </vt:variant>
      <vt:variant>
        <vt:i4>0</vt:i4>
      </vt:variant>
      <vt:variant>
        <vt:i4>5</vt:i4>
      </vt:variant>
      <vt:variant>
        <vt:lpwstr>https://www.ipbes.net/bba-report/media-release</vt:lpwstr>
      </vt:variant>
      <vt:variant>
        <vt:lpwstr/>
      </vt:variant>
      <vt:variant>
        <vt:i4>7209057</vt:i4>
      </vt:variant>
      <vt:variant>
        <vt:i4>3</vt:i4>
      </vt:variant>
      <vt:variant>
        <vt:i4>0</vt:i4>
      </vt:variant>
      <vt:variant>
        <vt:i4>5</vt:i4>
      </vt:variant>
      <vt:variant>
        <vt:lpwstr>https://www.cbd.int/decisions/cop/?m=cop-16</vt:lpwstr>
      </vt:variant>
      <vt:variant>
        <vt:lpwstr/>
      </vt:variant>
      <vt:variant>
        <vt:i4>7209057</vt:i4>
      </vt:variant>
      <vt:variant>
        <vt:i4>0</vt:i4>
      </vt:variant>
      <vt:variant>
        <vt:i4>0</vt:i4>
      </vt:variant>
      <vt:variant>
        <vt:i4>5</vt:i4>
      </vt:variant>
      <vt:variant>
        <vt:lpwstr>https://www.cbd.int/decisions/cop/?m=cop-16</vt:lpwstr>
      </vt:variant>
      <vt:variant>
        <vt:lpwstr/>
      </vt:variant>
      <vt:variant>
        <vt:i4>7995436</vt:i4>
      </vt:variant>
      <vt:variant>
        <vt:i4>9</vt:i4>
      </vt:variant>
      <vt:variant>
        <vt:i4>0</vt:i4>
      </vt:variant>
      <vt:variant>
        <vt:i4>5</vt:i4>
      </vt:variant>
      <vt:variant>
        <vt:lpwstr>https://www.ipbes.net/bba-report/media-release</vt:lpwstr>
      </vt:variant>
      <vt:variant>
        <vt:lpwstr/>
      </vt:variant>
      <vt:variant>
        <vt:i4>5570629</vt:i4>
      </vt:variant>
      <vt:variant>
        <vt:i4>6</vt:i4>
      </vt:variant>
      <vt:variant>
        <vt:i4>0</vt:i4>
      </vt:variant>
      <vt:variant>
        <vt:i4>5</vt:i4>
      </vt:variant>
      <vt:variant>
        <vt:lpwstr>https://www.cbd.int/doc/c/d29a/e63d/78d672d080e4d3bd6f7fc39d/sbi-06-inf-16-en.pdf</vt:lpwstr>
      </vt:variant>
      <vt:variant>
        <vt:lpwstr/>
      </vt:variant>
      <vt:variant>
        <vt:i4>852032</vt:i4>
      </vt:variant>
      <vt:variant>
        <vt:i4>3</vt:i4>
      </vt:variant>
      <vt:variant>
        <vt:i4>0</vt:i4>
      </vt:variant>
      <vt:variant>
        <vt:i4>5</vt:i4>
      </vt:variant>
      <vt:variant>
        <vt:lpwstr>https://thecalifund.org/</vt:lpwstr>
      </vt:variant>
      <vt:variant>
        <vt:lpwstr/>
      </vt:variant>
      <vt:variant>
        <vt:i4>5111815</vt:i4>
      </vt:variant>
      <vt:variant>
        <vt:i4>0</vt:i4>
      </vt:variant>
      <vt:variant>
        <vt:i4>0</vt:i4>
      </vt:variant>
      <vt:variant>
        <vt:i4>5</vt:i4>
      </vt:variant>
      <vt:variant>
        <vt:lpwstr>https://www.cbd.int/documents/CBD/SBI/7/1</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Review of the implementation of the strategy for resource mobilization for the period 2025–2030</dc:title>
  <dc:subject>CBD/SBI/7/3/Add.2</dc:subject>
  <dc:creator>Veronique Lefebvre</dc:creator>
  <cp:keywords>Convention on Biological Diversity</cp:keywords>
  <cp:lastModifiedBy>Veronique Lefebvre</cp:lastModifiedBy>
  <cp:revision>3</cp:revision>
  <cp:lastPrinted>2020-01-21T22:56:00Z</cp:lastPrinted>
  <dcterms:created xsi:type="dcterms:W3CDTF">2026-06-12T16:03:00Z</dcterms:created>
  <dcterms:modified xsi:type="dcterms:W3CDTF">2026-06-12T16:12:00Z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BD-Category">
    <vt:lpwstr>CBD</vt:lpwstr>
  </property>
  <property fmtid="{D5CDD505-2E9C-101B-9397-08002B2CF9AE}" pid="3" name="CBD-Language">
    <vt:lpwstr>EN</vt:lpwstr>
  </property>
  <property fmtid="{D5CDD505-2E9C-101B-9397-08002B2CF9AE}" pid="4" name="CBD-Generator">
    <vt:lpwstr>0</vt:lpwstr>
  </property>
  <property fmtid="{D5CDD505-2E9C-101B-9397-08002B2CF9AE}" pid="5" name="CBD-NoSymbol">
    <vt:lpwstr>1</vt:lpwstr>
  </property>
  <property fmtid="{D5CDD505-2E9C-101B-9397-08002B2CF9AE}" pid="6" name="CBD-LangDistr">
    <vt:lpwstr/>
  </property>
  <property fmtid="{D5CDD505-2E9C-101B-9397-08002B2CF9AE}" pid="7" name="CBD-Distr">
    <vt:lpwstr>Distr</vt:lpwstr>
  </property>
  <property fmtid="{D5CDD505-2E9C-101B-9397-08002B2CF9AE}" pid="8" name="MediaServiceImageTags">
    <vt:lpwstr/>
  </property>
  <property fmtid="{D5CDD505-2E9C-101B-9397-08002B2CF9AE}" pid="9" name="docLang">
    <vt:lpwstr>en</vt:lpwstr>
  </property>
  <property fmtid="{D5CDD505-2E9C-101B-9397-08002B2CF9AE}" pid="10" name="ContentTypeId">
    <vt:lpwstr>0x0101007A328EB00E67F346B6174BE96D327B2B</vt:lpwstr>
  </property>
</Properties>
</file>