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E2C40" w14:paraId="700CFB8E" w14:textId="77777777" w:rsidTr="008A1499">
        <w:trPr>
          <w:trHeight w:val="850"/>
        </w:trPr>
        <w:tc>
          <w:tcPr>
            <w:tcW w:w="975" w:type="dxa"/>
            <w:vAlign w:val="bottom"/>
          </w:tcPr>
          <w:p w14:paraId="25B8A47D" w14:textId="305A0517" w:rsidR="008A1499" w:rsidRPr="003E2C40" w:rsidRDefault="00F37F8A" w:rsidP="008A1499">
            <w:pPr>
              <w:pStyle w:val="AASmallLogo"/>
            </w:pPr>
            <w:r>
              <w:t xml:space="preserve"> </w:t>
            </w:r>
            <w:r w:rsidR="008A1499" w:rsidRPr="003E2C40">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3E2C40">
              <w:t xml:space="preserve"> </w:t>
            </w:r>
          </w:p>
          <w:p w14:paraId="378B0715" w14:textId="77777777" w:rsidR="008A1499" w:rsidRPr="003E2C40" w:rsidRDefault="008A1499" w:rsidP="008A1499">
            <w:pPr>
              <w:pStyle w:val="AASmallLogo"/>
            </w:pPr>
          </w:p>
        </w:tc>
        <w:tc>
          <w:tcPr>
            <w:tcW w:w="1434" w:type="dxa"/>
            <w:noWrap/>
            <w:vAlign w:val="bottom"/>
          </w:tcPr>
          <w:p w14:paraId="4BCB518D" w14:textId="77777777" w:rsidR="00F044D4" w:rsidRPr="009B1582" w:rsidRDefault="00F044D4" w:rsidP="00F044D4">
            <w:pPr>
              <w:spacing w:before="60"/>
              <w:rPr>
                <w:rFonts w:eastAsia="SimHei"/>
                <w:sz w:val="20"/>
                <w:szCs w:val="20"/>
                <w:lang w:eastAsia="zh-CN"/>
              </w:rPr>
            </w:pPr>
            <w:r w:rsidRPr="009B1582">
              <w:rPr>
                <w:rFonts w:eastAsia="SimHei"/>
                <w:noProof/>
                <w:sz w:val="20"/>
                <w:szCs w:val="20"/>
                <w:lang w:eastAsia="zh-CN"/>
              </w:rPr>
              <w:drawing>
                <wp:anchor distT="0" distB="0" distL="114300" distR="114300" simplePos="0" relativeHeight="251659264" behindDoc="0" locked="0" layoutInCell="1" allowOverlap="1" wp14:anchorId="0BF3F830" wp14:editId="29851052">
                  <wp:simplePos x="0" y="0"/>
                  <wp:positionH relativeFrom="column">
                    <wp:posOffset>407035</wp:posOffset>
                  </wp:positionH>
                  <wp:positionV relativeFrom="paragraph">
                    <wp:posOffset>22316</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9B1582">
              <w:rPr>
                <w:rFonts w:eastAsia="SimHei" w:hint="eastAsia"/>
                <w:sz w:val="20"/>
                <w:szCs w:val="20"/>
                <w:lang w:eastAsia="zh-CN"/>
              </w:rPr>
              <w:t>联合国</w:t>
            </w:r>
          </w:p>
          <w:p w14:paraId="6B9B88E4" w14:textId="520459C0" w:rsidR="008A1499" w:rsidRPr="003E2C40" w:rsidRDefault="00F044D4" w:rsidP="00F044D4">
            <w:pPr>
              <w:pStyle w:val="AASmallLogo"/>
            </w:pPr>
            <w:r w:rsidRPr="009B1582">
              <w:rPr>
                <w:rFonts w:eastAsia="SimHei" w:hint="eastAsia"/>
                <w:sz w:val="20"/>
                <w:szCs w:val="20"/>
                <w:lang w:eastAsia="zh-CN"/>
              </w:rPr>
              <w:t>环境规划署</w:t>
            </w:r>
          </w:p>
          <w:p w14:paraId="48DF91FB" w14:textId="77777777" w:rsidR="008A1499" w:rsidRPr="003E2C40" w:rsidRDefault="008A1499" w:rsidP="008A1499">
            <w:pPr>
              <w:pStyle w:val="AASmallLogo"/>
            </w:pPr>
          </w:p>
        </w:tc>
        <w:tc>
          <w:tcPr>
            <w:tcW w:w="8073" w:type="dxa"/>
            <w:vAlign w:val="bottom"/>
          </w:tcPr>
          <w:p w14:paraId="43F02D77" w14:textId="48D6EC3E" w:rsidR="008A1499" w:rsidRPr="003E2C40" w:rsidRDefault="008A1499" w:rsidP="00B12247">
            <w:pPr>
              <w:pStyle w:val="ABSymbol"/>
            </w:pPr>
            <w:r w:rsidRPr="003E2C40">
              <w:rPr>
                <w:sz w:val="40"/>
              </w:rPr>
              <w:t>CBD</w:t>
            </w:r>
            <w:r w:rsidRPr="003E2C40">
              <w:t>/</w:t>
            </w:r>
            <w:r w:rsidR="00C4348A" w:rsidRPr="003E2C40">
              <w:t>SBI</w:t>
            </w:r>
            <w:r w:rsidRPr="003E2C40">
              <w:t>/</w:t>
            </w:r>
            <w:r w:rsidR="00FB6391" w:rsidRPr="003E2C40">
              <w:t>7</w:t>
            </w:r>
            <w:r w:rsidR="00AB238C" w:rsidRPr="003E2C40">
              <w:t>/11</w:t>
            </w:r>
          </w:p>
        </w:tc>
      </w:tr>
    </w:tbl>
    <w:p w14:paraId="3D1B61CF" w14:textId="77777777" w:rsidR="008A1499" w:rsidRPr="003E2C40"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E2C40" w14:paraId="77C8F6BD" w14:textId="77777777" w:rsidTr="008A1499">
        <w:trPr>
          <w:trHeight w:val="1814"/>
        </w:trPr>
        <w:tc>
          <w:tcPr>
            <w:tcW w:w="7370" w:type="dxa"/>
          </w:tcPr>
          <w:p w14:paraId="5E841957" w14:textId="45EC8C7D" w:rsidR="008A1499" w:rsidRPr="003E2C40" w:rsidRDefault="006C07C7" w:rsidP="008A1499">
            <w:pPr>
              <w:pStyle w:val="ACLargeLogo"/>
            </w:pPr>
            <w:r w:rsidRPr="007A1F82">
              <w:rPr>
                <w:b/>
                <w:noProof/>
                <w:lang w:val="en-US" w:eastAsia="zh-CN"/>
              </w:rPr>
              <w:drawing>
                <wp:inline distT="0" distB="0" distL="0" distR="0" wp14:anchorId="1ED67A51" wp14:editId="251F4646">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r w:rsidR="008A1499" w:rsidRPr="003E2C40">
              <w:t xml:space="preserve"> </w:t>
            </w:r>
          </w:p>
          <w:p w14:paraId="0CCD01F7" w14:textId="77777777" w:rsidR="008A1499" w:rsidRPr="003E2C40" w:rsidRDefault="008A1499" w:rsidP="008A1499">
            <w:pPr>
              <w:pStyle w:val="ACLargeLogo"/>
            </w:pPr>
          </w:p>
        </w:tc>
        <w:tc>
          <w:tcPr>
            <w:tcW w:w="3112" w:type="dxa"/>
          </w:tcPr>
          <w:p w14:paraId="2FD10EAA" w14:textId="77777777" w:rsidR="008A1499" w:rsidRPr="003E2C40" w:rsidRDefault="008A1499" w:rsidP="008A1499">
            <w:pPr>
              <w:pStyle w:val="AEDistrNormal"/>
            </w:pPr>
            <w:r w:rsidRPr="003E2C40">
              <w:t xml:space="preserve">Distr.: General </w:t>
            </w:r>
          </w:p>
          <w:p w14:paraId="022C5080" w14:textId="3D7084DF" w:rsidR="008A1499" w:rsidRDefault="00817CAF" w:rsidP="008A1499">
            <w:pPr>
              <w:pStyle w:val="AEDistrNormal"/>
            </w:pPr>
            <w:r w:rsidRPr="003E2C40">
              <w:t>18 June 2026</w:t>
            </w:r>
          </w:p>
          <w:p w14:paraId="20A62A8B" w14:textId="05537508" w:rsidR="000A21B4" w:rsidRPr="006C07C7" w:rsidRDefault="000A21B4" w:rsidP="006C07C7">
            <w:pPr>
              <w:pStyle w:val="AEDistrNormal"/>
            </w:pPr>
            <w:r w:rsidRPr="006C07C7">
              <w:t>Chinese</w:t>
            </w:r>
          </w:p>
          <w:p w14:paraId="7918EF93" w14:textId="77777777" w:rsidR="008A1499" w:rsidRPr="003E2C40" w:rsidRDefault="008A1499" w:rsidP="006C07C7">
            <w:pPr>
              <w:pStyle w:val="AEDistrNormal"/>
            </w:pPr>
            <w:r w:rsidRPr="003E2C40">
              <w:t xml:space="preserve">Original: English </w:t>
            </w:r>
          </w:p>
          <w:p w14:paraId="4CABD9A2" w14:textId="77777777" w:rsidR="008A1499" w:rsidRPr="003E2C40" w:rsidRDefault="008A1499" w:rsidP="008A1499">
            <w:pPr>
              <w:pStyle w:val="AEDistrNormal6pt"/>
            </w:pPr>
          </w:p>
        </w:tc>
      </w:tr>
    </w:tbl>
    <w:p w14:paraId="73AE9729" w14:textId="77777777" w:rsidR="008A1499" w:rsidRPr="003E2C40"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E2C40" w14:paraId="49BE74D1" w14:textId="77777777" w:rsidTr="008A1499">
        <w:trPr>
          <w:trHeight w:val="57"/>
        </w:trPr>
        <w:tc>
          <w:tcPr>
            <w:tcW w:w="6094" w:type="dxa"/>
          </w:tcPr>
          <w:p w14:paraId="0BE9EC52" w14:textId="7FEA365E" w:rsidR="008A1499" w:rsidRPr="003E2C40" w:rsidRDefault="00E35BDF" w:rsidP="008A1499">
            <w:pPr>
              <w:pStyle w:val="AFCorN12Bold"/>
              <w:rPr>
                <w:lang w:eastAsia="zh-CN"/>
              </w:rPr>
            </w:pPr>
            <w:r>
              <w:rPr>
                <w:rFonts w:hint="eastAsia"/>
                <w:lang w:eastAsia="zh-CN"/>
              </w:rPr>
              <w:t>执行问题附属机构</w:t>
            </w:r>
            <w:r w:rsidR="008A1499" w:rsidRPr="003E2C40">
              <w:rPr>
                <w:lang w:eastAsia="zh-CN"/>
              </w:rPr>
              <w:t xml:space="preserve"> </w:t>
            </w:r>
          </w:p>
          <w:p w14:paraId="281BB2F9" w14:textId="13D108D9" w:rsidR="008A1499" w:rsidRPr="003E2C40" w:rsidRDefault="00265B25" w:rsidP="008A1499">
            <w:pPr>
              <w:pStyle w:val="AFCorNBold"/>
              <w:rPr>
                <w:lang w:eastAsia="zh-CN"/>
              </w:rPr>
            </w:pPr>
            <w:r>
              <w:rPr>
                <w:rFonts w:hint="eastAsia"/>
                <w:lang w:eastAsia="zh-CN"/>
              </w:rPr>
              <w:t>第七次会议</w:t>
            </w:r>
            <w:r w:rsidR="008A1499" w:rsidRPr="003E2C40">
              <w:rPr>
                <w:lang w:eastAsia="zh-CN"/>
              </w:rPr>
              <w:t xml:space="preserve"> </w:t>
            </w:r>
          </w:p>
          <w:p w14:paraId="065916FC" w14:textId="77777777" w:rsidR="00265B25" w:rsidRDefault="00265B25" w:rsidP="00265B25">
            <w:pPr>
              <w:spacing w:line="240" w:lineRule="atLeast"/>
              <w:rPr>
                <w:caps/>
                <w:snapToGrid w:val="0"/>
                <w:lang w:eastAsia="zh-CN"/>
              </w:rPr>
            </w:pPr>
            <w:r w:rsidRPr="00C75B0A">
              <w:rPr>
                <w:kern w:val="22"/>
                <w:lang w:eastAsia="zh-CN"/>
              </w:rPr>
              <w:t>2026</w:t>
            </w:r>
            <w:r w:rsidRPr="00C75B0A">
              <w:rPr>
                <w:kern w:val="22"/>
                <w:lang w:eastAsia="zh-CN"/>
              </w:rPr>
              <w:t>年</w:t>
            </w:r>
            <w:r w:rsidRPr="00C75B0A">
              <w:rPr>
                <w:kern w:val="22"/>
                <w:lang w:eastAsia="zh-CN"/>
              </w:rPr>
              <w:t>8</w:t>
            </w:r>
            <w:r w:rsidRPr="00C75B0A">
              <w:rPr>
                <w:kern w:val="22"/>
                <w:lang w:eastAsia="zh-CN"/>
              </w:rPr>
              <w:t>月</w:t>
            </w:r>
            <w:r w:rsidRPr="00C75B0A">
              <w:rPr>
                <w:kern w:val="22"/>
                <w:lang w:eastAsia="zh-CN"/>
              </w:rPr>
              <w:t>4</w:t>
            </w:r>
            <w:r w:rsidRPr="00C75B0A">
              <w:rPr>
                <w:kern w:val="22"/>
                <w:lang w:eastAsia="zh-CN"/>
              </w:rPr>
              <w:t>日至</w:t>
            </w:r>
            <w:r w:rsidRPr="00C75B0A">
              <w:rPr>
                <w:kern w:val="22"/>
                <w:lang w:eastAsia="zh-CN"/>
              </w:rPr>
              <w:t>12</w:t>
            </w:r>
            <w:r w:rsidRPr="00C75B0A">
              <w:rPr>
                <w:kern w:val="22"/>
                <w:lang w:eastAsia="zh-CN"/>
              </w:rPr>
              <w:t>日，</w:t>
            </w:r>
            <w:r w:rsidRPr="00C75B0A">
              <w:rPr>
                <w:caps/>
                <w:snapToGrid w:val="0"/>
                <w:lang w:eastAsia="zh-CN"/>
              </w:rPr>
              <w:t>内罗毕</w:t>
            </w:r>
          </w:p>
          <w:p w14:paraId="2A017873" w14:textId="1BFF85BC" w:rsidR="008A1499" w:rsidRPr="003E2C40" w:rsidRDefault="00265B25" w:rsidP="008A1499">
            <w:pPr>
              <w:pStyle w:val="AFCorNNormal"/>
              <w:rPr>
                <w:lang w:eastAsia="zh-CN"/>
              </w:rPr>
            </w:pPr>
            <w:r w:rsidRPr="00265B25">
              <w:rPr>
                <w:rFonts w:hint="eastAsia"/>
                <w:kern w:val="22"/>
                <w:lang w:eastAsia="zh-CN"/>
              </w:rPr>
              <w:t>临时议程</w:t>
            </w:r>
            <w:r w:rsidR="005B24CD" w:rsidRPr="003E2C40">
              <w:rPr>
                <w:rStyle w:val="FootnoteReference"/>
                <w:lang w:eastAsia="zh-CN"/>
              </w:rPr>
              <w:footnoteReference w:customMarkFollows="1" w:id="1"/>
              <w:t>*</w:t>
            </w:r>
            <w:r w:rsidR="00817CAF" w:rsidRPr="003E2C40">
              <w:rPr>
                <w:lang w:eastAsia="zh-CN"/>
              </w:rPr>
              <w:t xml:space="preserve"> </w:t>
            </w:r>
            <w:r>
              <w:rPr>
                <w:rFonts w:hint="eastAsia"/>
                <w:lang w:eastAsia="zh-CN"/>
              </w:rPr>
              <w:t>项目</w:t>
            </w:r>
            <w:r>
              <w:rPr>
                <w:rFonts w:hint="eastAsia"/>
                <w:lang w:eastAsia="zh-CN"/>
              </w:rPr>
              <w:t>1</w:t>
            </w:r>
            <w:r>
              <w:rPr>
                <w:lang w:eastAsia="zh-CN"/>
              </w:rPr>
              <w:t>1</w:t>
            </w:r>
          </w:p>
          <w:p w14:paraId="58E5B965" w14:textId="05732A4D" w:rsidR="0071239A" w:rsidRPr="00605A19" w:rsidRDefault="0071239A" w:rsidP="0071239A">
            <w:pPr>
              <w:spacing w:line="240" w:lineRule="atLeast"/>
              <w:rPr>
                <w:b/>
                <w:sz w:val="24"/>
                <w:lang w:eastAsia="zh-CN"/>
              </w:rPr>
            </w:pPr>
            <w:r w:rsidRPr="00605A19">
              <w:rPr>
                <w:b/>
                <w:sz w:val="24"/>
                <w:lang w:eastAsia="zh-CN"/>
              </w:rPr>
              <w:t>信息交换</w:t>
            </w:r>
            <w:r w:rsidRPr="00605A19">
              <w:rPr>
                <w:rFonts w:hint="eastAsia"/>
                <w:b/>
                <w:sz w:val="24"/>
                <w:lang w:eastAsia="zh-CN"/>
              </w:rPr>
              <w:t>所</w:t>
            </w:r>
            <w:r w:rsidRPr="00605A19">
              <w:rPr>
                <w:b/>
                <w:sz w:val="24"/>
                <w:lang w:eastAsia="zh-CN"/>
              </w:rPr>
              <w:t>机制</w:t>
            </w:r>
            <w:r w:rsidRPr="00605A19">
              <w:rPr>
                <w:rFonts w:hint="eastAsia"/>
                <w:b/>
                <w:sz w:val="24"/>
                <w:lang w:eastAsia="zh-CN"/>
              </w:rPr>
              <w:t>与</w:t>
            </w:r>
            <w:r w:rsidRPr="00605A19">
              <w:rPr>
                <w:b/>
                <w:sz w:val="24"/>
                <w:lang w:eastAsia="zh-CN"/>
              </w:rPr>
              <w:t>知识管理</w:t>
            </w:r>
          </w:p>
          <w:p w14:paraId="1576A8E6" w14:textId="479276D6" w:rsidR="008A1499" w:rsidRPr="003E2C40" w:rsidRDefault="008A1499" w:rsidP="00CA510D">
            <w:pPr>
              <w:pStyle w:val="AFCorNBold"/>
              <w:rPr>
                <w:lang w:eastAsia="zh-CN"/>
              </w:rPr>
            </w:pPr>
          </w:p>
        </w:tc>
        <w:tc>
          <w:tcPr>
            <w:tcW w:w="4388" w:type="dxa"/>
          </w:tcPr>
          <w:p w14:paraId="043A4039" w14:textId="77777777" w:rsidR="008A1499" w:rsidRPr="003E2C40" w:rsidRDefault="008A1499" w:rsidP="008A1499">
            <w:pPr>
              <w:pStyle w:val="CBDNormal"/>
              <w:jc w:val="left"/>
              <w:rPr>
                <w:lang w:eastAsia="zh-CN"/>
              </w:rPr>
            </w:pPr>
          </w:p>
        </w:tc>
      </w:tr>
    </w:tbl>
    <w:p w14:paraId="2A9452EA" w14:textId="317ABD95" w:rsidR="00C9161D" w:rsidRPr="003E2C40" w:rsidRDefault="00A02DC3" w:rsidP="00817CAF">
      <w:pPr>
        <w:pStyle w:val="CBDTitle"/>
        <w:rPr>
          <w:lang w:eastAsia="zh-CN"/>
        </w:rPr>
      </w:pPr>
      <w:sdt>
        <w:sdtPr>
          <w:rPr>
            <w:lang w:eastAsia="zh-CN"/>
          </w:rPr>
          <w:alias w:val="Title"/>
          <w:tag w:val=""/>
          <w:id w:val="772832786"/>
          <w:placeholder>
            <w:docPart w:val="A4D13659B84842F295D7B5522AA03530"/>
          </w:placeholder>
          <w:dataBinding w:prefixMappings="xmlns:ns0='http://purl.org/dc/elements/1.1/' xmlns:ns1='http://schemas.openxmlformats.org/package/2006/metadata/core-properties' " w:xpath="/ns1:coreProperties[1]/ns0:title[1]" w:storeItemID="{6C3C8BC8-F283-45AE-878A-BAB7291924A1}"/>
          <w:text/>
        </w:sdtPr>
        <w:sdtEndPr/>
        <w:sdtContent>
          <w:r w:rsidR="001C02B3" w:rsidRPr="00E8291D">
            <w:rPr>
              <w:rFonts w:hint="eastAsia"/>
              <w:lang w:eastAsia="zh-CN"/>
            </w:rPr>
            <w:t>知识管理战略</w:t>
          </w:r>
          <w:r w:rsidR="001C02B3">
            <w:rPr>
              <w:rFonts w:hint="eastAsia"/>
              <w:lang w:eastAsia="zh-CN"/>
            </w:rPr>
            <w:t>执行</w:t>
          </w:r>
          <w:r w:rsidR="001C02B3" w:rsidRPr="00E8291D">
            <w:rPr>
              <w:rFonts w:hint="eastAsia"/>
              <w:lang w:eastAsia="zh-CN"/>
            </w:rPr>
            <w:t>进度报告</w:t>
          </w:r>
        </w:sdtContent>
      </w:sdt>
      <w:r w:rsidR="005B24CD" w:rsidRPr="003E2C40">
        <w:rPr>
          <w:rStyle w:val="FootnoteReference"/>
          <w:lang w:eastAsia="zh-CN"/>
        </w:rPr>
        <w:footnoteReference w:customMarkFollows="1" w:id="2"/>
        <w:t>**</w:t>
      </w:r>
    </w:p>
    <w:p w14:paraId="173D9E72" w14:textId="6E4C899A" w:rsidR="00F6586C" w:rsidRPr="00D357F0" w:rsidRDefault="00D357F0" w:rsidP="00A111D1">
      <w:pPr>
        <w:pStyle w:val="CBDSubTitle"/>
        <w:rPr>
          <w:sz w:val="24"/>
          <w:szCs w:val="24"/>
        </w:rPr>
      </w:pPr>
      <w:r w:rsidRPr="00D357F0">
        <w:rPr>
          <w:rFonts w:hint="eastAsia"/>
          <w:sz w:val="24"/>
          <w:szCs w:val="24"/>
          <w:lang w:eastAsia="zh-CN"/>
        </w:rPr>
        <w:t>秘书处的说明</w:t>
      </w:r>
    </w:p>
    <w:p w14:paraId="31F4412C" w14:textId="131FE45D" w:rsidR="00C9161D" w:rsidRPr="003E2C40" w:rsidRDefault="00D357F0" w:rsidP="00473B21">
      <w:pPr>
        <w:pStyle w:val="CBDH1"/>
      </w:pPr>
      <w:r>
        <w:rPr>
          <w:rFonts w:hint="eastAsia"/>
          <w:lang w:eastAsia="zh-CN"/>
        </w:rPr>
        <w:t>一</w:t>
      </w:r>
      <w:r w:rsidR="00B06660">
        <w:t>.</w:t>
      </w:r>
      <w:r w:rsidR="00B06660">
        <w:tab/>
      </w:r>
      <w:r>
        <w:rPr>
          <w:rFonts w:hint="eastAsia"/>
          <w:lang w:eastAsia="zh-CN"/>
        </w:rPr>
        <w:t>背景</w:t>
      </w:r>
    </w:p>
    <w:p w14:paraId="2E2E2E1A" w14:textId="5AF6B78E" w:rsidR="001633D0" w:rsidRPr="000452D5" w:rsidRDefault="006628F9" w:rsidP="00B96AF0">
      <w:pPr>
        <w:pStyle w:val="CBDNormalNumber"/>
        <w:tabs>
          <w:tab w:val="clear" w:pos="567"/>
        </w:tabs>
        <w:rPr>
          <w:sz w:val="24"/>
          <w:szCs w:val="24"/>
          <w:lang w:eastAsia="zh-CN"/>
        </w:rPr>
      </w:pPr>
      <w:r>
        <w:rPr>
          <w:rFonts w:hint="eastAsia"/>
          <w:kern w:val="22"/>
          <w:sz w:val="24"/>
          <w:szCs w:val="24"/>
          <w:lang w:eastAsia="zh-CN"/>
        </w:rPr>
        <w:t>《</w:t>
      </w:r>
      <w:r w:rsidR="00250DA0" w:rsidRPr="001C1DF6">
        <w:rPr>
          <w:rFonts w:hint="eastAsia"/>
          <w:kern w:val="22"/>
          <w:sz w:val="24"/>
          <w:szCs w:val="24"/>
          <w:lang w:eastAsia="zh-CN"/>
        </w:rPr>
        <w:t>生物多样性公约》缔约方大会在第</w:t>
      </w:r>
      <w:hyperlink r:id="rId15" w:history="1">
        <w:r w:rsidR="00250DA0" w:rsidRPr="000452D5">
          <w:rPr>
            <w:rStyle w:val="Hyperlink"/>
            <w:sz w:val="24"/>
            <w:szCs w:val="24"/>
            <w:lang w:eastAsia="zh-CN"/>
          </w:rPr>
          <w:t>16/9 A and B</w:t>
        </w:r>
      </w:hyperlink>
      <w:r w:rsidR="00250DA0" w:rsidRPr="001C1DF6">
        <w:rPr>
          <w:rFonts w:hint="eastAsia"/>
          <w:kern w:val="22"/>
          <w:sz w:val="24"/>
          <w:szCs w:val="24"/>
          <w:lang w:eastAsia="zh-CN"/>
        </w:rPr>
        <w:t>号决定中通过了</w:t>
      </w:r>
      <w:r w:rsidR="00250DA0" w:rsidRPr="001C1DF6">
        <w:rPr>
          <w:rFonts w:hint="eastAsia"/>
          <w:kern w:val="22"/>
          <w:sz w:val="24"/>
          <w:szCs w:val="24"/>
          <w:lang w:eastAsia="zh-CN"/>
        </w:rPr>
        <w:t>2024-2030</w:t>
      </w:r>
      <w:r w:rsidR="00250DA0" w:rsidRPr="001C1DF6">
        <w:rPr>
          <w:rFonts w:hint="eastAsia"/>
          <w:kern w:val="22"/>
          <w:sz w:val="24"/>
          <w:szCs w:val="24"/>
          <w:lang w:eastAsia="zh-CN"/>
        </w:rPr>
        <w:t>年期间信息交换</w:t>
      </w:r>
      <w:r w:rsidR="00250DA0">
        <w:rPr>
          <w:rFonts w:hint="eastAsia"/>
          <w:kern w:val="22"/>
          <w:sz w:val="24"/>
          <w:szCs w:val="24"/>
          <w:lang w:eastAsia="zh-CN"/>
        </w:rPr>
        <w:t>所</w:t>
      </w:r>
      <w:r w:rsidR="00250DA0" w:rsidRPr="001C1DF6">
        <w:rPr>
          <w:rFonts w:hint="eastAsia"/>
          <w:kern w:val="22"/>
          <w:sz w:val="24"/>
          <w:szCs w:val="24"/>
          <w:lang w:eastAsia="zh-CN"/>
        </w:rPr>
        <w:t>机制的工作方案和知识管理战略，以支持执行</w:t>
      </w:r>
      <w:r w:rsidR="00250DA0">
        <w:rPr>
          <w:rFonts w:hint="eastAsia"/>
          <w:kern w:val="22"/>
          <w:sz w:val="24"/>
          <w:szCs w:val="24"/>
          <w:lang w:eastAsia="zh-CN"/>
        </w:rPr>
        <w:t>《</w:t>
      </w:r>
      <w:r w:rsidR="00250DA0" w:rsidRPr="001C1DF6">
        <w:rPr>
          <w:rFonts w:hint="eastAsia"/>
          <w:kern w:val="22"/>
          <w:sz w:val="24"/>
          <w:szCs w:val="24"/>
          <w:lang w:eastAsia="zh-CN"/>
        </w:rPr>
        <w:t>昆明</w:t>
      </w:r>
      <w:r w:rsidR="00250DA0" w:rsidRPr="001C1DF6">
        <w:rPr>
          <w:rFonts w:hint="eastAsia"/>
          <w:kern w:val="22"/>
          <w:sz w:val="24"/>
          <w:szCs w:val="24"/>
          <w:lang w:eastAsia="zh-CN"/>
        </w:rPr>
        <w:t>-</w:t>
      </w:r>
      <w:r w:rsidR="00250DA0" w:rsidRPr="001C1DF6">
        <w:rPr>
          <w:rFonts w:hint="eastAsia"/>
          <w:kern w:val="22"/>
          <w:sz w:val="24"/>
          <w:szCs w:val="24"/>
          <w:lang w:eastAsia="zh-CN"/>
        </w:rPr>
        <w:t>蒙特利尔全球生物多样性框架</w:t>
      </w:r>
      <w:r w:rsidR="00250DA0">
        <w:rPr>
          <w:rFonts w:hint="eastAsia"/>
          <w:kern w:val="22"/>
          <w:sz w:val="24"/>
          <w:szCs w:val="24"/>
          <w:lang w:eastAsia="zh-CN"/>
        </w:rPr>
        <w:t>》</w:t>
      </w:r>
      <w:r w:rsidR="00250DA0" w:rsidRPr="001C1DF6">
        <w:rPr>
          <w:rFonts w:hint="eastAsia"/>
          <w:kern w:val="22"/>
          <w:sz w:val="24"/>
          <w:szCs w:val="24"/>
          <w:lang w:eastAsia="zh-CN"/>
        </w:rPr>
        <w:t>。在后一项决定中，它请执行秘书向</w:t>
      </w:r>
      <w:r w:rsidR="00250DA0">
        <w:rPr>
          <w:rFonts w:hint="eastAsia"/>
          <w:kern w:val="22"/>
          <w:sz w:val="24"/>
          <w:szCs w:val="24"/>
          <w:lang w:eastAsia="zh-CN"/>
        </w:rPr>
        <w:t>执行问题</w:t>
      </w:r>
      <w:r w:rsidR="00250DA0" w:rsidRPr="001C1DF6">
        <w:rPr>
          <w:rFonts w:hint="eastAsia"/>
          <w:kern w:val="22"/>
          <w:sz w:val="24"/>
          <w:szCs w:val="24"/>
          <w:lang w:eastAsia="zh-CN"/>
        </w:rPr>
        <w:t>附属机构和缔约方</w:t>
      </w:r>
      <w:r w:rsidR="00250DA0">
        <w:rPr>
          <w:rFonts w:hint="eastAsia"/>
          <w:kern w:val="22"/>
          <w:sz w:val="24"/>
          <w:szCs w:val="24"/>
          <w:lang w:eastAsia="zh-CN"/>
        </w:rPr>
        <w:t>大会</w:t>
      </w:r>
      <w:r w:rsidR="00250DA0" w:rsidRPr="001C1DF6">
        <w:rPr>
          <w:rFonts w:hint="eastAsia"/>
          <w:kern w:val="22"/>
          <w:sz w:val="24"/>
          <w:szCs w:val="24"/>
          <w:lang w:eastAsia="zh-CN"/>
        </w:rPr>
        <w:t>提交一份关于知识管理战略执行情况的进度报告。在前一项决定中，它还请执行秘书在技科合作非正式咨询小组的指导下，促进工作方案的执行</w:t>
      </w:r>
      <w:r w:rsidR="00250DA0">
        <w:rPr>
          <w:rFonts w:hint="eastAsia"/>
          <w:kern w:val="22"/>
          <w:sz w:val="24"/>
          <w:szCs w:val="24"/>
          <w:lang w:eastAsia="zh-CN"/>
        </w:rPr>
        <w:t>工作</w:t>
      </w:r>
      <w:r w:rsidR="00250DA0" w:rsidRPr="001C1DF6">
        <w:rPr>
          <w:rFonts w:hint="eastAsia"/>
          <w:kern w:val="22"/>
          <w:sz w:val="24"/>
          <w:szCs w:val="24"/>
          <w:lang w:eastAsia="zh-CN"/>
        </w:rPr>
        <w:t>。</w:t>
      </w:r>
    </w:p>
    <w:p w14:paraId="193DBD81" w14:textId="259247AE" w:rsidR="001633D0" w:rsidRPr="000452D5" w:rsidRDefault="00E448CF" w:rsidP="00B96AF0">
      <w:pPr>
        <w:pStyle w:val="CBDNormalNumber"/>
        <w:tabs>
          <w:tab w:val="clear" w:pos="567"/>
        </w:tabs>
        <w:rPr>
          <w:sz w:val="24"/>
          <w:szCs w:val="24"/>
          <w:lang w:eastAsia="zh-CN"/>
        </w:rPr>
      </w:pPr>
      <w:r w:rsidRPr="001C1DF6">
        <w:rPr>
          <w:rFonts w:hint="eastAsia"/>
          <w:kern w:val="22"/>
          <w:sz w:val="24"/>
          <w:szCs w:val="24"/>
          <w:lang w:eastAsia="zh-CN"/>
        </w:rPr>
        <w:t>秘书处在</w:t>
      </w:r>
      <w:r w:rsidRPr="001C1DF6">
        <w:rPr>
          <w:rFonts w:hint="eastAsia"/>
          <w:kern w:val="22"/>
          <w:sz w:val="24"/>
          <w:szCs w:val="24"/>
          <w:lang w:eastAsia="zh-CN"/>
        </w:rPr>
        <w:t>2026</w:t>
      </w:r>
      <w:r w:rsidRPr="001C1DF6">
        <w:rPr>
          <w:rFonts w:hint="eastAsia"/>
          <w:kern w:val="22"/>
          <w:sz w:val="24"/>
          <w:szCs w:val="24"/>
          <w:lang w:eastAsia="zh-CN"/>
        </w:rPr>
        <w:t>年</w:t>
      </w:r>
      <w:r w:rsidRPr="001C1DF6">
        <w:rPr>
          <w:rFonts w:hint="eastAsia"/>
          <w:kern w:val="22"/>
          <w:sz w:val="24"/>
          <w:szCs w:val="24"/>
          <w:lang w:eastAsia="zh-CN"/>
        </w:rPr>
        <w:t>4</w:t>
      </w:r>
      <w:r w:rsidRPr="001C1DF6">
        <w:rPr>
          <w:rFonts w:hint="eastAsia"/>
          <w:kern w:val="22"/>
          <w:sz w:val="24"/>
          <w:szCs w:val="24"/>
          <w:lang w:eastAsia="zh-CN"/>
        </w:rPr>
        <w:t>月</w:t>
      </w:r>
      <w:r w:rsidRPr="001C1DF6">
        <w:rPr>
          <w:rFonts w:hint="eastAsia"/>
          <w:kern w:val="22"/>
          <w:sz w:val="24"/>
          <w:szCs w:val="24"/>
          <w:lang w:eastAsia="zh-CN"/>
        </w:rPr>
        <w:t>27</w:t>
      </w:r>
      <w:r w:rsidRPr="001C1DF6">
        <w:rPr>
          <w:rFonts w:hint="eastAsia"/>
          <w:kern w:val="22"/>
          <w:sz w:val="24"/>
          <w:szCs w:val="24"/>
          <w:lang w:eastAsia="zh-CN"/>
        </w:rPr>
        <w:t>日至</w:t>
      </w:r>
      <w:r w:rsidRPr="001C1DF6">
        <w:rPr>
          <w:rFonts w:hint="eastAsia"/>
          <w:kern w:val="22"/>
          <w:sz w:val="24"/>
          <w:szCs w:val="24"/>
          <w:lang w:eastAsia="zh-CN"/>
        </w:rPr>
        <w:t>29</w:t>
      </w:r>
      <w:r w:rsidRPr="001C1DF6">
        <w:rPr>
          <w:rFonts w:hint="eastAsia"/>
          <w:kern w:val="22"/>
          <w:sz w:val="24"/>
          <w:szCs w:val="24"/>
          <w:lang w:eastAsia="zh-CN"/>
        </w:rPr>
        <w:t>日举行的非正式咨询小组第六次会议上提供了信息交换</w:t>
      </w:r>
      <w:r>
        <w:rPr>
          <w:rFonts w:hint="eastAsia"/>
          <w:kern w:val="22"/>
          <w:sz w:val="24"/>
          <w:szCs w:val="24"/>
          <w:lang w:eastAsia="zh-CN"/>
        </w:rPr>
        <w:t>所</w:t>
      </w:r>
      <w:r w:rsidRPr="001C1DF6">
        <w:rPr>
          <w:rFonts w:hint="eastAsia"/>
          <w:kern w:val="22"/>
          <w:sz w:val="24"/>
          <w:szCs w:val="24"/>
          <w:lang w:eastAsia="zh-CN"/>
        </w:rPr>
        <w:t>机制工作方案和知识管理战略</w:t>
      </w:r>
      <w:r w:rsidR="002039AF">
        <w:rPr>
          <w:rFonts w:hint="eastAsia"/>
          <w:kern w:val="22"/>
          <w:sz w:val="24"/>
          <w:szCs w:val="24"/>
          <w:lang w:eastAsia="zh-CN"/>
        </w:rPr>
        <w:t>执行进度</w:t>
      </w:r>
      <w:r w:rsidRPr="001C1DF6">
        <w:rPr>
          <w:rFonts w:hint="eastAsia"/>
          <w:kern w:val="22"/>
          <w:sz w:val="24"/>
          <w:szCs w:val="24"/>
          <w:lang w:eastAsia="zh-CN"/>
        </w:rPr>
        <w:t>的最新情况，以征求其意见和反馈。此外，还为小组成员设立了一个在线讨论论坛，为进度报告提供进一步指导。</w:t>
      </w:r>
      <w:r w:rsidRPr="000452D5">
        <w:rPr>
          <w:rStyle w:val="FootnoteReference"/>
          <w:sz w:val="24"/>
          <w:szCs w:val="24"/>
        </w:rPr>
        <w:footnoteReference w:id="3"/>
      </w:r>
      <w:r w:rsidRPr="001C1DF6">
        <w:rPr>
          <w:rFonts w:hint="eastAsia"/>
          <w:kern w:val="22"/>
          <w:sz w:val="24"/>
          <w:szCs w:val="24"/>
          <w:lang w:eastAsia="zh-CN"/>
        </w:rPr>
        <w:t>根据收到的反馈，秘书处更新了进度报告，该报告作为</w:t>
      </w:r>
      <w:r w:rsidRPr="001C1DF6">
        <w:rPr>
          <w:rFonts w:hint="eastAsia"/>
          <w:kern w:val="22"/>
          <w:sz w:val="24"/>
          <w:szCs w:val="24"/>
          <w:lang w:eastAsia="zh-CN"/>
        </w:rPr>
        <w:t>CBD/SBI/7/INF/12</w:t>
      </w:r>
      <w:r w:rsidR="00830CB5">
        <w:rPr>
          <w:rFonts w:hint="eastAsia"/>
          <w:kern w:val="22"/>
          <w:sz w:val="24"/>
          <w:szCs w:val="24"/>
          <w:lang w:eastAsia="zh-CN"/>
        </w:rPr>
        <w:t>号</w:t>
      </w:r>
      <w:r w:rsidRPr="001C1DF6">
        <w:rPr>
          <w:rFonts w:hint="eastAsia"/>
          <w:kern w:val="22"/>
          <w:sz w:val="24"/>
          <w:szCs w:val="24"/>
          <w:lang w:eastAsia="zh-CN"/>
        </w:rPr>
        <w:t>资料文件提供。</w:t>
      </w:r>
    </w:p>
    <w:p w14:paraId="6C803757" w14:textId="2F2F3E94" w:rsidR="000F78FC" w:rsidRPr="003E2C40" w:rsidRDefault="00761107" w:rsidP="00B96AF0">
      <w:pPr>
        <w:pStyle w:val="CBDNormalNumber"/>
        <w:tabs>
          <w:tab w:val="clear" w:pos="567"/>
        </w:tabs>
        <w:rPr>
          <w:lang w:eastAsia="zh-CN"/>
        </w:rPr>
      </w:pPr>
      <w:r w:rsidRPr="001C1DF6">
        <w:rPr>
          <w:rFonts w:hint="eastAsia"/>
          <w:kern w:val="22"/>
          <w:sz w:val="24"/>
          <w:szCs w:val="24"/>
          <w:lang w:eastAsia="zh-CN"/>
        </w:rPr>
        <w:t>本文件简要介绍了最新进展</w:t>
      </w:r>
      <w:r>
        <w:rPr>
          <w:rFonts w:hint="eastAsia"/>
          <w:kern w:val="22"/>
          <w:sz w:val="24"/>
          <w:szCs w:val="24"/>
          <w:lang w:eastAsia="zh-CN"/>
        </w:rPr>
        <w:t>情况</w:t>
      </w:r>
      <w:r w:rsidRPr="001C1DF6">
        <w:rPr>
          <w:rFonts w:hint="eastAsia"/>
          <w:kern w:val="22"/>
          <w:sz w:val="24"/>
          <w:szCs w:val="24"/>
          <w:lang w:eastAsia="zh-CN"/>
        </w:rPr>
        <w:t>，</w:t>
      </w:r>
      <w:r>
        <w:rPr>
          <w:rFonts w:hint="eastAsia"/>
          <w:kern w:val="22"/>
          <w:sz w:val="24"/>
          <w:szCs w:val="24"/>
          <w:lang w:eastAsia="zh-CN"/>
        </w:rPr>
        <w:t>其中包含</w:t>
      </w:r>
      <w:r w:rsidRPr="001C1DF6">
        <w:rPr>
          <w:rFonts w:hint="eastAsia"/>
          <w:kern w:val="22"/>
          <w:sz w:val="24"/>
          <w:szCs w:val="24"/>
          <w:lang w:eastAsia="zh-CN"/>
        </w:rPr>
        <w:t>一份建议草案，供</w:t>
      </w:r>
      <w:r>
        <w:rPr>
          <w:rFonts w:hint="eastAsia"/>
          <w:kern w:val="22"/>
          <w:sz w:val="24"/>
          <w:szCs w:val="24"/>
          <w:lang w:eastAsia="zh-CN"/>
        </w:rPr>
        <w:t>执行问题</w:t>
      </w:r>
      <w:r w:rsidRPr="001C1DF6">
        <w:rPr>
          <w:rFonts w:hint="eastAsia"/>
          <w:kern w:val="22"/>
          <w:sz w:val="24"/>
          <w:szCs w:val="24"/>
          <w:lang w:eastAsia="zh-CN"/>
        </w:rPr>
        <w:t>附属机构第七次会议审议，缔约方大会第十七</w:t>
      </w:r>
      <w:r>
        <w:rPr>
          <w:rFonts w:hint="eastAsia"/>
          <w:kern w:val="22"/>
          <w:sz w:val="24"/>
          <w:szCs w:val="24"/>
          <w:lang w:eastAsia="zh-CN"/>
        </w:rPr>
        <w:t>届</w:t>
      </w:r>
      <w:r w:rsidRPr="001C1DF6">
        <w:rPr>
          <w:rFonts w:hint="eastAsia"/>
          <w:kern w:val="22"/>
          <w:sz w:val="24"/>
          <w:szCs w:val="24"/>
          <w:lang w:eastAsia="zh-CN"/>
        </w:rPr>
        <w:t>会议通过。</w:t>
      </w:r>
    </w:p>
    <w:p w14:paraId="07228F40" w14:textId="33E9BD9E" w:rsidR="00732B5E" w:rsidRPr="003E2C40" w:rsidRDefault="00611831" w:rsidP="00473B21">
      <w:pPr>
        <w:pStyle w:val="CBDH1"/>
        <w:rPr>
          <w:lang w:eastAsia="zh-CN"/>
        </w:rPr>
      </w:pPr>
      <w:r>
        <w:rPr>
          <w:rFonts w:hint="eastAsia"/>
          <w:lang w:eastAsia="zh-CN"/>
        </w:rPr>
        <w:t>二</w:t>
      </w:r>
      <w:r w:rsidR="00B06660">
        <w:rPr>
          <w:lang w:eastAsia="zh-CN"/>
        </w:rPr>
        <w:t>.</w:t>
      </w:r>
      <w:r w:rsidR="00B06660">
        <w:rPr>
          <w:lang w:eastAsia="zh-CN"/>
        </w:rPr>
        <w:tab/>
      </w:r>
      <w:r w:rsidR="00000F44" w:rsidRPr="00000F44">
        <w:rPr>
          <w:rFonts w:hint="eastAsia"/>
          <w:lang w:eastAsia="zh-CN"/>
        </w:rPr>
        <w:t>信息交换</w:t>
      </w:r>
      <w:r w:rsidR="00000F44" w:rsidRPr="0085672C">
        <w:rPr>
          <w:rFonts w:hint="eastAsia"/>
          <w:lang w:eastAsia="zh-CN"/>
        </w:rPr>
        <w:t>所机</w:t>
      </w:r>
      <w:r w:rsidR="00000F44" w:rsidRPr="00000F44">
        <w:rPr>
          <w:rFonts w:hint="eastAsia"/>
          <w:lang w:eastAsia="zh-CN"/>
        </w:rPr>
        <w:t>制工作方案和知识管理战略执行情况概述</w:t>
      </w:r>
      <w:r w:rsidR="00732B5E" w:rsidRPr="003E2C40">
        <w:rPr>
          <w:lang w:eastAsia="zh-CN"/>
        </w:rPr>
        <w:t xml:space="preserve"> </w:t>
      </w:r>
    </w:p>
    <w:p w14:paraId="733A6309" w14:textId="6E0E4A40" w:rsidR="00333628" w:rsidRPr="000452D5" w:rsidRDefault="009B40FB" w:rsidP="00344108">
      <w:pPr>
        <w:pStyle w:val="CBDNormalNumber"/>
        <w:tabs>
          <w:tab w:val="clear" w:pos="567"/>
        </w:tabs>
        <w:rPr>
          <w:sz w:val="24"/>
          <w:szCs w:val="24"/>
          <w:lang w:val="en-US" w:eastAsia="zh-CN"/>
        </w:rPr>
      </w:pPr>
      <w:r w:rsidRPr="001C1DF6">
        <w:rPr>
          <w:rFonts w:hint="eastAsia"/>
          <w:kern w:val="22"/>
          <w:sz w:val="24"/>
          <w:szCs w:val="24"/>
          <w:lang w:eastAsia="zh-CN"/>
        </w:rPr>
        <w:t>本最新情况</w:t>
      </w:r>
      <w:r>
        <w:rPr>
          <w:rFonts w:hint="eastAsia"/>
          <w:kern w:val="22"/>
          <w:sz w:val="24"/>
          <w:szCs w:val="24"/>
          <w:lang w:eastAsia="zh-CN"/>
        </w:rPr>
        <w:t>说明</w:t>
      </w:r>
      <w:r w:rsidRPr="001C1DF6">
        <w:rPr>
          <w:rFonts w:hint="eastAsia"/>
          <w:kern w:val="22"/>
          <w:sz w:val="24"/>
          <w:szCs w:val="24"/>
          <w:lang w:eastAsia="zh-CN"/>
        </w:rPr>
        <w:t>主要侧重于秘书处为执行工作方案和战略而开展的工作，但也包括缔约方执行</w:t>
      </w:r>
      <w:r>
        <w:rPr>
          <w:rFonts w:hint="eastAsia"/>
          <w:kern w:val="22"/>
          <w:sz w:val="24"/>
          <w:szCs w:val="24"/>
          <w:lang w:eastAsia="zh-CN"/>
        </w:rPr>
        <w:t>该</w:t>
      </w:r>
      <w:r w:rsidRPr="001C1DF6">
        <w:rPr>
          <w:rFonts w:hint="eastAsia"/>
          <w:kern w:val="22"/>
          <w:sz w:val="24"/>
          <w:szCs w:val="24"/>
          <w:lang w:eastAsia="zh-CN"/>
        </w:rPr>
        <w:t>工作领域</w:t>
      </w:r>
      <w:r>
        <w:rPr>
          <w:rFonts w:hint="eastAsia"/>
          <w:kern w:val="22"/>
          <w:sz w:val="24"/>
          <w:szCs w:val="24"/>
          <w:lang w:eastAsia="zh-CN"/>
        </w:rPr>
        <w:t>所开展</w:t>
      </w:r>
      <w:r w:rsidRPr="001C1DF6">
        <w:rPr>
          <w:rFonts w:hint="eastAsia"/>
          <w:kern w:val="22"/>
          <w:sz w:val="24"/>
          <w:szCs w:val="24"/>
          <w:lang w:eastAsia="zh-CN"/>
        </w:rPr>
        <w:t>工作的简要最新情况。缔约方大会在其第</w:t>
      </w:r>
      <w:hyperlink r:id="rId16" w:history="1">
        <w:r w:rsidRPr="000452D5">
          <w:rPr>
            <w:rStyle w:val="Hyperlink"/>
            <w:sz w:val="24"/>
            <w:szCs w:val="24"/>
            <w:lang w:val="en-US" w:eastAsia="zh-CN"/>
          </w:rPr>
          <w:t>16/9 B</w:t>
        </w:r>
      </w:hyperlink>
      <w:r w:rsidRPr="001C1DF6">
        <w:rPr>
          <w:rFonts w:hint="eastAsia"/>
          <w:kern w:val="22"/>
          <w:sz w:val="24"/>
          <w:szCs w:val="24"/>
          <w:lang w:eastAsia="zh-CN"/>
        </w:rPr>
        <w:t>号决定中，邀请全球协调实体、区域和次区域</w:t>
      </w:r>
      <w:r>
        <w:rPr>
          <w:rFonts w:hint="eastAsia"/>
          <w:kern w:val="22"/>
          <w:sz w:val="24"/>
          <w:szCs w:val="24"/>
          <w:lang w:eastAsia="zh-CN"/>
        </w:rPr>
        <w:t>科技</w:t>
      </w:r>
      <w:r w:rsidRPr="001C1DF6">
        <w:rPr>
          <w:rFonts w:hint="eastAsia"/>
          <w:kern w:val="22"/>
          <w:sz w:val="24"/>
          <w:szCs w:val="24"/>
          <w:lang w:eastAsia="zh-CN"/>
        </w:rPr>
        <w:t>合作支持中心以及其他相关组织实施信息交换</w:t>
      </w:r>
      <w:r>
        <w:rPr>
          <w:rFonts w:hint="eastAsia"/>
          <w:kern w:val="22"/>
          <w:sz w:val="24"/>
          <w:szCs w:val="24"/>
          <w:lang w:eastAsia="zh-CN"/>
        </w:rPr>
        <w:t>所</w:t>
      </w:r>
      <w:r w:rsidRPr="001C1DF6">
        <w:rPr>
          <w:rFonts w:hint="eastAsia"/>
          <w:kern w:val="22"/>
          <w:sz w:val="24"/>
          <w:szCs w:val="24"/>
          <w:lang w:eastAsia="zh-CN"/>
        </w:rPr>
        <w:t>机制的工作方案和知识管理战略；然而，由于区域和次区域</w:t>
      </w:r>
      <w:r>
        <w:rPr>
          <w:rFonts w:hint="eastAsia"/>
          <w:kern w:val="22"/>
          <w:sz w:val="24"/>
          <w:szCs w:val="24"/>
          <w:lang w:eastAsia="zh-CN"/>
        </w:rPr>
        <w:t>科技</w:t>
      </w:r>
      <w:r w:rsidRPr="001C1DF6">
        <w:rPr>
          <w:rFonts w:hint="eastAsia"/>
          <w:kern w:val="22"/>
          <w:sz w:val="24"/>
          <w:szCs w:val="24"/>
          <w:lang w:eastAsia="zh-CN"/>
        </w:rPr>
        <w:t>合</w:t>
      </w:r>
      <w:r w:rsidRPr="001C1DF6">
        <w:rPr>
          <w:rFonts w:hint="eastAsia"/>
          <w:kern w:val="22"/>
          <w:sz w:val="24"/>
          <w:szCs w:val="24"/>
          <w:lang w:eastAsia="zh-CN"/>
        </w:rPr>
        <w:lastRenderedPageBreak/>
        <w:t>作支助中心和全球协调实体处于运作早期阶段，本文件</w:t>
      </w:r>
      <w:r>
        <w:rPr>
          <w:rFonts w:hint="eastAsia"/>
          <w:kern w:val="22"/>
          <w:sz w:val="24"/>
          <w:szCs w:val="24"/>
          <w:lang w:eastAsia="zh-CN"/>
        </w:rPr>
        <w:t>未包含</w:t>
      </w:r>
      <w:r w:rsidRPr="001C1DF6">
        <w:rPr>
          <w:rFonts w:hint="eastAsia"/>
          <w:kern w:val="22"/>
          <w:sz w:val="24"/>
          <w:szCs w:val="24"/>
          <w:lang w:eastAsia="zh-CN"/>
        </w:rPr>
        <w:t>关于这些实体的任何最新情况。如资料文件所述，秘书处正在与其他一些相关组织合作。</w:t>
      </w:r>
    </w:p>
    <w:p w14:paraId="21F655CB" w14:textId="319AF677" w:rsidR="00333628" w:rsidRPr="000452D5" w:rsidRDefault="00EE2C3E" w:rsidP="00344108">
      <w:pPr>
        <w:pStyle w:val="CBDNormalNumber"/>
        <w:tabs>
          <w:tab w:val="clear" w:pos="567"/>
        </w:tabs>
        <w:rPr>
          <w:sz w:val="24"/>
          <w:szCs w:val="24"/>
          <w:lang w:val="en-US" w:eastAsia="zh-CN"/>
        </w:rPr>
      </w:pPr>
      <w:r w:rsidRPr="001C1DF6">
        <w:rPr>
          <w:rFonts w:hint="eastAsia"/>
          <w:kern w:val="22"/>
          <w:sz w:val="24"/>
          <w:szCs w:val="24"/>
          <w:lang w:eastAsia="zh-CN"/>
        </w:rPr>
        <w:t>根据第</w:t>
      </w:r>
      <w:r>
        <w:rPr>
          <w:kern w:val="22"/>
          <w:sz w:val="24"/>
          <w:szCs w:val="24"/>
          <w:lang w:eastAsia="zh-CN"/>
        </w:rPr>
        <w:t xml:space="preserve"> </w:t>
      </w:r>
      <w:hyperlink r:id="rId17" w:history="1">
        <w:r w:rsidRPr="000452D5">
          <w:rPr>
            <w:rStyle w:val="Hyperlink"/>
            <w:sz w:val="24"/>
            <w:szCs w:val="24"/>
            <w:lang w:eastAsia="zh-CN"/>
          </w:rPr>
          <w:t>16/9 A and B</w:t>
        </w:r>
      </w:hyperlink>
      <w:r w:rsidRPr="001C1DF6">
        <w:rPr>
          <w:rFonts w:hint="eastAsia"/>
          <w:kern w:val="22"/>
          <w:sz w:val="24"/>
          <w:szCs w:val="24"/>
          <w:lang w:eastAsia="zh-CN"/>
        </w:rPr>
        <w:t>号决定，对缔约方和利益攸关方如何实施信息交换所机制工作方案和知识管理战略更</w:t>
      </w:r>
      <w:r>
        <w:rPr>
          <w:rFonts w:hint="eastAsia"/>
          <w:kern w:val="22"/>
          <w:sz w:val="24"/>
          <w:szCs w:val="24"/>
          <w:lang w:eastAsia="zh-CN"/>
        </w:rPr>
        <w:t>为</w:t>
      </w:r>
      <w:r w:rsidRPr="001C1DF6">
        <w:rPr>
          <w:rFonts w:hint="eastAsia"/>
          <w:kern w:val="22"/>
          <w:sz w:val="24"/>
          <w:szCs w:val="24"/>
          <w:lang w:eastAsia="zh-CN"/>
        </w:rPr>
        <w:t>全面</w:t>
      </w:r>
      <w:r>
        <w:rPr>
          <w:rFonts w:hint="eastAsia"/>
          <w:kern w:val="22"/>
          <w:sz w:val="24"/>
          <w:szCs w:val="24"/>
          <w:lang w:eastAsia="zh-CN"/>
        </w:rPr>
        <w:t>的</w:t>
      </w:r>
      <w:r w:rsidRPr="001C1DF6">
        <w:rPr>
          <w:rFonts w:hint="eastAsia"/>
          <w:kern w:val="22"/>
          <w:sz w:val="24"/>
          <w:szCs w:val="24"/>
          <w:lang w:eastAsia="zh-CN"/>
        </w:rPr>
        <w:t>审查，将在缔约方大会第十九</w:t>
      </w:r>
      <w:r>
        <w:rPr>
          <w:rFonts w:hint="eastAsia"/>
          <w:kern w:val="22"/>
          <w:sz w:val="24"/>
          <w:szCs w:val="24"/>
          <w:lang w:eastAsia="zh-CN"/>
        </w:rPr>
        <w:t>届</w:t>
      </w:r>
      <w:r w:rsidRPr="001C1DF6">
        <w:rPr>
          <w:rFonts w:hint="eastAsia"/>
          <w:kern w:val="22"/>
          <w:sz w:val="24"/>
          <w:szCs w:val="24"/>
          <w:lang w:eastAsia="zh-CN"/>
        </w:rPr>
        <w:t>会议上结合对</w:t>
      </w:r>
      <w:r>
        <w:rPr>
          <w:rFonts w:hint="eastAsia"/>
          <w:kern w:val="22"/>
          <w:sz w:val="24"/>
          <w:szCs w:val="24"/>
          <w:lang w:eastAsia="zh-CN"/>
        </w:rPr>
        <w:t>《昆蒙</w:t>
      </w:r>
      <w:r w:rsidRPr="001C1DF6">
        <w:rPr>
          <w:rFonts w:hint="eastAsia"/>
          <w:kern w:val="22"/>
          <w:sz w:val="24"/>
          <w:szCs w:val="24"/>
          <w:lang w:eastAsia="zh-CN"/>
        </w:rPr>
        <w:t>框架</w:t>
      </w:r>
      <w:r>
        <w:rPr>
          <w:rFonts w:hint="eastAsia"/>
          <w:kern w:val="22"/>
          <w:sz w:val="24"/>
          <w:szCs w:val="24"/>
          <w:lang w:eastAsia="zh-CN"/>
        </w:rPr>
        <w:t>》</w:t>
      </w:r>
      <w:r w:rsidRPr="001C1DF6">
        <w:rPr>
          <w:rFonts w:hint="eastAsia"/>
          <w:kern w:val="22"/>
          <w:sz w:val="24"/>
          <w:szCs w:val="24"/>
          <w:lang w:eastAsia="zh-CN"/>
        </w:rPr>
        <w:t>集体</w:t>
      </w:r>
      <w:r w:rsidR="00946FC9">
        <w:rPr>
          <w:rFonts w:hint="eastAsia"/>
          <w:kern w:val="22"/>
          <w:sz w:val="24"/>
          <w:szCs w:val="24"/>
          <w:lang w:eastAsia="zh-CN"/>
        </w:rPr>
        <w:t>执行进度</w:t>
      </w:r>
      <w:r w:rsidRPr="001C1DF6">
        <w:rPr>
          <w:rFonts w:hint="eastAsia"/>
          <w:kern w:val="22"/>
          <w:sz w:val="24"/>
          <w:szCs w:val="24"/>
          <w:lang w:eastAsia="zh-CN"/>
        </w:rPr>
        <w:t>的全球审查进行。关于本次会议，更详细的进展报告载于</w:t>
      </w:r>
      <w:r w:rsidRPr="001C1DF6">
        <w:rPr>
          <w:rFonts w:hint="eastAsia"/>
          <w:kern w:val="22"/>
          <w:sz w:val="24"/>
          <w:szCs w:val="24"/>
          <w:lang w:eastAsia="zh-CN"/>
        </w:rPr>
        <w:t>CBD/SBI/7/INF/12</w:t>
      </w:r>
      <w:r>
        <w:rPr>
          <w:rFonts w:hint="eastAsia"/>
          <w:kern w:val="22"/>
          <w:sz w:val="24"/>
          <w:szCs w:val="24"/>
          <w:lang w:eastAsia="zh-CN"/>
        </w:rPr>
        <w:t>号</w:t>
      </w:r>
      <w:r w:rsidRPr="001C1DF6">
        <w:rPr>
          <w:rFonts w:hint="eastAsia"/>
          <w:kern w:val="22"/>
          <w:sz w:val="24"/>
          <w:szCs w:val="24"/>
          <w:lang w:eastAsia="zh-CN"/>
        </w:rPr>
        <w:t>文件。</w:t>
      </w:r>
    </w:p>
    <w:p w14:paraId="02461A9A" w14:textId="723ADC3F" w:rsidR="00333628" w:rsidRPr="000452D5" w:rsidRDefault="000A0463" w:rsidP="00344108">
      <w:pPr>
        <w:pStyle w:val="CBDNormalNumber"/>
        <w:tabs>
          <w:tab w:val="clear" w:pos="567"/>
        </w:tabs>
        <w:rPr>
          <w:sz w:val="24"/>
          <w:szCs w:val="24"/>
          <w:lang w:eastAsia="zh-CN"/>
        </w:rPr>
      </w:pPr>
      <w:r w:rsidRPr="001C1DF6">
        <w:rPr>
          <w:rFonts w:hint="eastAsia"/>
          <w:kern w:val="22"/>
          <w:sz w:val="24"/>
          <w:szCs w:val="24"/>
          <w:lang w:eastAsia="zh-CN"/>
        </w:rPr>
        <w:t>对经修订的国家生物多样性战略和行动计划以及国家报告中提供的信息进行的初步审查表明，这些信息很少明确提及国家信息交换</w:t>
      </w:r>
      <w:r>
        <w:rPr>
          <w:rFonts w:hint="eastAsia"/>
          <w:kern w:val="22"/>
          <w:sz w:val="24"/>
          <w:szCs w:val="24"/>
          <w:lang w:eastAsia="zh-CN"/>
        </w:rPr>
        <w:t>所</w:t>
      </w:r>
      <w:r w:rsidRPr="001C1DF6">
        <w:rPr>
          <w:rFonts w:hint="eastAsia"/>
          <w:kern w:val="22"/>
          <w:sz w:val="24"/>
          <w:szCs w:val="24"/>
          <w:lang w:eastAsia="zh-CN"/>
        </w:rPr>
        <w:t>机制和知识管理战略；然而，缔约方在报告与《</w:t>
      </w:r>
      <w:r w:rsidR="00B355C5">
        <w:rPr>
          <w:rFonts w:hint="eastAsia"/>
          <w:kern w:val="22"/>
          <w:sz w:val="24"/>
          <w:szCs w:val="24"/>
          <w:lang w:eastAsia="zh-CN"/>
        </w:rPr>
        <w:t>昆蒙</w:t>
      </w:r>
      <w:r w:rsidRPr="001C1DF6">
        <w:rPr>
          <w:rFonts w:hint="eastAsia"/>
          <w:kern w:val="22"/>
          <w:sz w:val="24"/>
          <w:szCs w:val="24"/>
          <w:lang w:eastAsia="zh-CN"/>
        </w:rPr>
        <w:t>框架》</w:t>
      </w:r>
      <w:r>
        <w:rPr>
          <w:rFonts w:hint="eastAsia"/>
          <w:kern w:val="22"/>
          <w:sz w:val="24"/>
          <w:szCs w:val="24"/>
          <w:lang w:eastAsia="zh-CN"/>
        </w:rPr>
        <w:t>行动</w:t>
      </w:r>
      <w:r w:rsidRPr="001C1DF6">
        <w:rPr>
          <w:rFonts w:hint="eastAsia"/>
          <w:kern w:val="22"/>
          <w:sz w:val="24"/>
          <w:szCs w:val="24"/>
          <w:lang w:eastAsia="zh-CN"/>
        </w:rPr>
        <w:t>目标</w:t>
      </w:r>
      <w:r w:rsidRPr="001C1DF6">
        <w:rPr>
          <w:rFonts w:hint="eastAsia"/>
          <w:kern w:val="22"/>
          <w:sz w:val="24"/>
          <w:szCs w:val="24"/>
          <w:lang w:eastAsia="zh-CN"/>
        </w:rPr>
        <w:t>21</w:t>
      </w:r>
      <w:r w:rsidRPr="001C1DF6">
        <w:rPr>
          <w:rFonts w:hint="eastAsia"/>
          <w:kern w:val="22"/>
          <w:sz w:val="24"/>
          <w:szCs w:val="24"/>
          <w:lang w:eastAsia="zh-CN"/>
        </w:rPr>
        <w:t>相一致的国家目标时，经常提到改善国家</w:t>
      </w:r>
      <w:r>
        <w:rPr>
          <w:rFonts w:hint="eastAsia"/>
          <w:kern w:val="22"/>
          <w:sz w:val="24"/>
          <w:szCs w:val="24"/>
          <w:lang w:eastAsia="zh-CN"/>
        </w:rPr>
        <w:t>信息交换所机制</w:t>
      </w:r>
      <w:r w:rsidRPr="001C1DF6">
        <w:rPr>
          <w:rFonts w:hint="eastAsia"/>
          <w:kern w:val="22"/>
          <w:sz w:val="24"/>
          <w:szCs w:val="24"/>
          <w:lang w:eastAsia="zh-CN"/>
        </w:rPr>
        <w:t>和知识管理的工作，该</w:t>
      </w:r>
      <w:r>
        <w:rPr>
          <w:rFonts w:hint="eastAsia"/>
          <w:kern w:val="22"/>
          <w:sz w:val="24"/>
          <w:szCs w:val="24"/>
          <w:lang w:eastAsia="zh-CN"/>
        </w:rPr>
        <w:t>行动</w:t>
      </w:r>
      <w:r w:rsidRPr="001C1DF6">
        <w:rPr>
          <w:rFonts w:hint="eastAsia"/>
          <w:kern w:val="22"/>
          <w:sz w:val="24"/>
          <w:szCs w:val="24"/>
          <w:lang w:eastAsia="zh-CN"/>
        </w:rPr>
        <w:t>目标涉及确保生物多样性行动可以获得知识。</w:t>
      </w:r>
      <w:r w:rsidR="00BD1AFF">
        <w:rPr>
          <w:rFonts w:hint="eastAsia"/>
          <w:kern w:val="22"/>
          <w:sz w:val="24"/>
          <w:szCs w:val="24"/>
          <w:lang w:eastAsia="zh-CN"/>
        </w:rPr>
        <w:t>目前</w:t>
      </w:r>
      <w:r w:rsidRPr="001C1DF6">
        <w:rPr>
          <w:rFonts w:hint="eastAsia"/>
          <w:kern w:val="22"/>
          <w:sz w:val="24"/>
          <w:szCs w:val="24"/>
          <w:lang w:eastAsia="zh-CN"/>
        </w:rPr>
        <w:t>正在本次会议议程项目</w:t>
      </w:r>
      <w:r w:rsidRPr="001C1DF6">
        <w:rPr>
          <w:rFonts w:hint="eastAsia"/>
          <w:kern w:val="22"/>
          <w:sz w:val="24"/>
          <w:szCs w:val="24"/>
          <w:lang w:eastAsia="zh-CN"/>
        </w:rPr>
        <w:t>3</w:t>
      </w:r>
      <w:r w:rsidRPr="001C1DF6">
        <w:rPr>
          <w:rFonts w:hint="eastAsia"/>
          <w:kern w:val="22"/>
          <w:sz w:val="24"/>
          <w:szCs w:val="24"/>
          <w:lang w:eastAsia="zh-CN"/>
        </w:rPr>
        <w:t>下审议关于</w:t>
      </w:r>
      <w:r>
        <w:rPr>
          <w:rFonts w:hint="eastAsia"/>
          <w:kern w:val="22"/>
          <w:sz w:val="24"/>
          <w:szCs w:val="24"/>
          <w:lang w:eastAsia="zh-CN"/>
        </w:rPr>
        <w:t>《昆蒙</w:t>
      </w:r>
      <w:r w:rsidRPr="001C1DF6">
        <w:rPr>
          <w:rFonts w:hint="eastAsia"/>
          <w:kern w:val="22"/>
          <w:sz w:val="24"/>
          <w:szCs w:val="24"/>
          <w:lang w:eastAsia="zh-CN"/>
        </w:rPr>
        <w:t>框架</w:t>
      </w:r>
      <w:r>
        <w:rPr>
          <w:rFonts w:hint="eastAsia"/>
          <w:kern w:val="22"/>
          <w:sz w:val="24"/>
          <w:szCs w:val="24"/>
          <w:lang w:eastAsia="zh-CN"/>
        </w:rPr>
        <w:t>》</w:t>
      </w:r>
      <w:r w:rsidRPr="001C1DF6">
        <w:rPr>
          <w:rFonts w:hint="eastAsia"/>
          <w:kern w:val="22"/>
          <w:sz w:val="24"/>
          <w:szCs w:val="24"/>
          <w:lang w:eastAsia="zh-CN"/>
        </w:rPr>
        <w:t>集体</w:t>
      </w:r>
      <w:r w:rsidR="001417D4">
        <w:rPr>
          <w:rFonts w:hint="eastAsia"/>
          <w:kern w:val="22"/>
          <w:sz w:val="24"/>
          <w:szCs w:val="24"/>
          <w:lang w:eastAsia="zh-CN"/>
        </w:rPr>
        <w:t>执行进度</w:t>
      </w:r>
      <w:r w:rsidRPr="001C1DF6">
        <w:rPr>
          <w:rFonts w:hint="eastAsia"/>
          <w:kern w:val="22"/>
          <w:sz w:val="24"/>
          <w:szCs w:val="24"/>
          <w:lang w:eastAsia="zh-CN"/>
        </w:rPr>
        <w:t>的全球报告</w:t>
      </w:r>
      <w:r>
        <w:rPr>
          <w:rFonts w:hint="eastAsia"/>
          <w:kern w:val="22"/>
          <w:sz w:val="24"/>
          <w:szCs w:val="24"/>
          <w:lang w:eastAsia="zh-CN"/>
        </w:rPr>
        <w:t>，该报告</w:t>
      </w:r>
      <w:r w:rsidRPr="001C1DF6">
        <w:rPr>
          <w:rFonts w:hint="eastAsia"/>
          <w:kern w:val="22"/>
          <w:sz w:val="24"/>
          <w:szCs w:val="24"/>
          <w:lang w:eastAsia="zh-CN"/>
        </w:rPr>
        <w:t>载有关于缔约方在其国家报告中</w:t>
      </w:r>
      <w:r>
        <w:rPr>
          <w:rFonts w:hint="eastAsia"/>
          <w:kern w:val="22"/>
          <w:sz w:val="24"/>
          <w:szCs w:val="24"/>
          <w:lang w:eastAsia="zh-CN"/>
        </w:rPr>
        <w:t>所</w:t>
      </w:r>
      <w:r w:rsidRPr="001C1DF6">
        <w:rPr>
          <w:rFonts w:hint="eastAsia"/>
          <w:kern w:val="22"/>
          <w:sz w:val="24"/>
          <w:szCs w:val="24"/>
          <w:lang w:eastAsia="zh-CN"/>
        </w:rPr>
        <w:t>报告发展国家</w:t>
      </w:r>
      <w:r>
        <w:rPr>
          <w:rFonts w:hint="eastAsia"/>
          <w:kern w:val="22"/>
          <w:sz w:val="24"/>
          <w:szCs w:val="24"/>
          <w:lang w:eastAsia="zh-CN"/>
        </w:rPr>
        <w:t>信息交换所机制</w:t>
      </w:r>
      <w:r w:rsidRPr="001C1DF6">
        <w:rPr>
          <w:rFonts w:hint="eastAsia"/>
          <w:kern w:val="22"/>
          <w:sz w:val="24"/>
          <w:szCs w:val="24"/>
          <w:lang w:eastAsia="zh-CN"/>
        </w:rPr>
        <w:t>和知识管理系统的努力的补充信息</w:t>
      </w:r>
      <w:r>
        <w:rPr>
          <w:rFonts w:hint="eastAsia"/>
          <w:kern w:val="22"/>
          <w:sz w:val="24"/>
          <w:szCs w:val="24"/>
          <w:lang w:eastAsia="zh-CN"/>
        </w:rPr>
        <w:t>。</w:t>
      </w:r>
    </w:p>
    <w:p w14:paraId="56772EDB" w14:textId="3FF97C8A" w:rsidR="00333628" w:rsidRPr="000452D5" w:rsidRDefault="00DB1B4C" w:rsidP="00344108">
      <w:pPr>
        <w:pStyle w:val="CBDNormalNumber"/>
        <w:tabs>
          <w:tab w:val="clear" w:pos="567"/>
        </w:tabs>
        <w:rPr>
          <w:sz w:val="24"/>
          <w:szCs w:val="24"/>
          <w:lang w:eastAsia="zh-CN"/>
        </w:rPr>
      </w:pPr>
      <w:r>
        <w:rPr>
          <w:rFonts w:hint="eastAsia"/>
          <w:kern w:val="22"/>
          <w:sz w:val="24"/>
          <w:szCs w:val="24"/>
          <w:lang w:eastAsia="zh-CN"/>
        </w:rPr>
        <w:t>信息交换所机制</w:t>
      </w:r>
      <w:r w:rsidRPr="001C1DF6">
        <w:rPr>
          <w:rFonts w:hint="eastAsia"/>
          <w:kern w:val="22"/>
          <w:sz w:val="24"/>
          <w:szCs w:val="24"/>
          <w:lang w:eastAsia="zh-CN"/>
        </w:rPr>
        <w:t>的工作方案包括一系列</w:t>
      </w:r>
      <w:r w:rsidR="00C25F47">
        <w:rPr>
          <w:rFonts w:hint="eastAsia"/>
          <w:kern w:val="22"/>
          <w:sz w:val="24"/>
          <w:szCs w:val="24"/>
          <w:lang w:eastAsia="zh-CN"/>
        </w:rPr>
        <w:t>长期</w:t>
      </w:r>
      <w:r w:rsidRPr="001C1DF6">
        <w:rPr>
          <w:rFonts w:hint="eastAsia"/>
          <w:kern w:val="22"/>
          <w:sz w:val="24"/>
          <w:szCs w:val="24"/>
          <w:lang w:eastAsia="zh-CN"/>
        </w:rPr>
        <w:t>目标和成果，这些</w:t>
      </w:r>
      <w:r w:rsidR="00E33133">
        <w:rPr>
          <w:rFonts w:hint="eastAsia"/>
          <w:kern w:val="22"/>
          <w:sz w:val="24"/>
          <w:szCs w:val="24"/>
          <w:lang w:eastAsia="zh-CN"/>
        </w:rPr>
        <w:t>长期</w:t>
      </w:r>
      <w:r w:rsidRPr="001C1DF6">
        <w:rPr>
          <w:rFonts w:hint="eastAsia"/>
          <w:kern w:val="22"/>
          <w:sz w:val="24"/>
          <w:szCs w:val="24"/>
          <w:lang w:eastAsia="zh-CN"/>
        </w:rPr>
        <w:t>目标和成果有助于</w:t>
      </w:r>
      <w:r>
        <w:rPr>
          <w:rFonts w:hint="eastAsia"/>
          <w:kern w:val="22"/>
          <w:sz w:val="24"/>
          <w:szCs w:val="24"/>
          <w:lang w:eastAsia="zh-CN"/>
        </w:rPr>
        <w:t>落实</w:t>
      </w:r>
      <w:r w:rsidRPr="001C1DF6">
        <w:rPr>
          <w:rFonts w:hint="eastAsia"/>
          <w:kern w:val="22"/>
          <w:sz w:val="24"/>
          <w:szCs w:val="24"/>
          <w:lang w:eastAsia="zh-CN"/>
        </w:rPr>
        <w:t>《公约》第</w:t>
      </w:r>
      <w:r w:rsidRPr="001C1DF6">
        <w:rPr>
          <w:rFonts w:hint="eastAsia"/>
          <w:kern w:val="22"/>
          <w:sz w:val="24"/>
          <w:szCs w:val="24"/>
          <w:lang w:eastAsia="zh-CN"/>
        </w:rPr>
        <w:t>18</w:t>
      </w:r>
      <w:r w:rsidRPr="001C1DF6">
        <w:rPr>
          <w:rFonts w:hint="eastAsia"/>
          <w:kern w:val="22"/>
          <w:sz w:val="24"/>
          <w:szCs w:val="24"/>
          <w:lang w:eastAsia="zh-CN"/>
        </w:rPr>
        <w:t>条</w:t>
      </w:r>
      <w:r w:rsidRPr="001C1DF6">
        <w:rPr>
          <w:rFonts w:hint="eastAsia"/>
          <w:kern w:val="22"/>
          <w:sz w:val="24"/>
          <w:szCs w:val="24"/>
          <w:lang w:eastAsia="zh-CN"/>
        </w:rPr>
        <w:t>(</w:t>
      </w:r>
      <w:r w:rsidRPr="001C1DF6">
        <w:rPr>
          <w:rFonts w:hint="eastAsia"/>
          <w:kern w:val="22"/>
          <w:sz w:val="24"/>
          <w:szCs w:val="24"/>
          <w:lang w:eastAsia="zh-CN"/>
        </w:rPr>
        <w:t>技术和科学合作</w:t>
      </w:r>
      <w:r w:rsidRPr="001C1DF6">
        <w:rPr>
          <w:rFonts w:hint="eastAsia"/>
          <w:kern w:val="22"/>
          <w:sz w:val="24"/>
          <w:szCs w:val="24"/>
          <w:lang w:eastAsia="zh-CN"/>
        </w:rPr>
        <w:t>)</w:t>
      </w:r>
      <w:r w:rsidRPr="001C1DF6">
        <w:rPr>
          <w:rFonts w:hint="eastAsia"/>
          <w:kern w:val="22"/>
          <w:sz w:val="24"/>
          <w:szCs w:val="24"/>
          <w:lang w:eastAsia="zh-CN"/>
        </w:rPr>
        <w:t>和第</w:t>
      </w:r>
      <w:r w:rsidRPr="001C1DF6">
        <w:rPr>
          <w:rFonts w:hint="eastAsia"/>
          <w:kern w:val="22"/>
          <w:sz w:val="24"/>
          <w:szCs w:val="24"/>
          <w:lang w:eastAsia="zh-CN"/>
        </w:rPr>
        <w:t>17</w:t>
      </w:r>
      <w:r w:rsidRPr="001C1DF6">
        <w:rPr>
          <w:rFonts w:hint="eastAsia"/>
          <w:kern w:val="22"/>
          <w:sz w:val="24"/>
          <w:szCs w:val="24"/>
          <w:lang w:eastAsia="zh-CN"/>
        </w:rPr>
        <w:t>条</w:t>
      </w:r>
      <w:r w:rsidRPr="001C1DF6">
        <w:rPr>
          <w:rFonts w:hint="eastAsia"/>
          <w:kern w:val="22"/>
          <w:sz w:val="24"/>
          <w:szCs w:val="24"/>
          <w:lang w:eastAsia="zh-CN"/>
        </w:rPr>
        <w:t>(</w:t>
      </w:r>
      <w:r w:rsidRPr="001C1DF6">
        <w:rPr>
          <w:rFonts w:hint="eastAsia"/>
          <w:kern w:val="22"/>
          <w:sz w:val="24"/>
          <w:szCs w:val="24"/>
          <w:lang w:eastAsia="zh-CN"/>
        </w:rPr>
        <w:t>信息交流</w:t>
      </w:r>
      <w:r w:rsidRPr="001C1DF6">
        <w:rPr>
          <w:rFonts w:hint="eastAsia"/>
          <w:kern w:val="22"/>
          <w:sz w:val="24"/>
          <w:szCs w:val="24"/>
          <w:lang w:eastAsia="zh-CN"/>
        </w:rPr>
        <w:t>)</w:t>
      </w:r>
      <w:r w:rsidRPr="001C1DF6">
        <w:rPr>
          <w:rFonts w:hint="eastAsia"/>
          <w:kern w:val="22"/>
          <w:sz w:val="24"/>
          <w:szCs w:val="24"/>
          <w:lang w:eastAsia="zh-CN"/>
        </w:rPr>
        <w:t>，以支持规划、监测、审查和报告。同样，知识管理战略的核心是确定和解决支持《公约》第</w:t>
      </w:r>
      <w:r w:rsidRPr="001C1DF6">
        <w:rPr>
          <w:rFonts w:hint="eastAsia"/>
          <w:kern w:val="22"/>
          <w:sz w:val="24"/>
          <w:szCs w:val="24"/>
          <w:lang w:eastAsia="zh-CN"/>
        </w:rPr>
        <w:t>17</w:t>
      </w:r>
      <w:r w:rsidRPr="001C1DF6">
        <w:rPr>
          <w:rFonts w:hint="eastAsia"/>
          <w:kern w:val="22"/>
          <w:sz w:val="24"/>
          <w:szCs w:val="24"/>
          <w:lang w:eastAsia="zh-CN"/>
        </w:rPr>
        <w:t>条和第</w:t>
      </w:r>
      <w:r w:rsidRPr="001C1DF6">
        <w:rPr>
          <w:rFonts w:hint="eastAsia"/>
          <w:kern w:val="22"/>
          <w:sz w:val="24"/>
          <w:szCs w:val="24"/>
          <w:lang w:eastAsia="zh-CN"/>
        </w:rPr>
        <w:t>18</w:t>
      </w:r>
      <w:r w:rsidRPr="001C1DF6">
        <w:rPr>
          <w:rFonts w:hint="eastAsia"/>
          <w:kern w:val="22"/>
          <w:sz w:val="24"/>
          <w:szCs w:val="24"/>
          <w:lang w:eastAsia="zh-CN"/>
        </w:rPr>
        <w:t>条的知识需求、规划、监测、</w:t>
      </w:r>
      <w:r>
        <w:rPr>
          <w:rFonts w:hint="eastAsia"/>
          <w:kern w:val="22"/>
          <w:sz w:val="24"/>
          <w:szCs w:val="24"/>
          <w:lang w:eastAsia="zh-CN"/>
        </w:rPr>
        <w:t>审查</w:t>
      </w:r>
      <w:r w:rsidRPr="001C1DF6">
        <w:rPr>
          <w:rFonts w:hint="eastAsia"/>
          <w:kern w:val="22"/>
          <w:sz w:val="24"/>
          <w:szCs w:val="24"/>
          <w:lang w:eastAsia="zh-CN"/>
        </w:rPr>
        <w:t>和报告以及合作。在工作方案和知识管理战略中，每项成果或目标都确定了与全球一级工作相关的任务，这些任务应由秘书处完成，以改进</w:t>
      </w:r>
      <w:r>
        <w:rPr>
          <w:rFonts w:hint="eastAsia"/>
          <w:kern w:val="22"/>
          <w:sz w:val="24"/>
          <w:szCs w:val="24"/>
          <w:lang w:eastAsia="zh-CN"/>
        </w:rPr>
        <w:t>信息交换所机制</w:t>
      </w:r>
      <w:r w:rsidRPr="001C1DF6">
        <w:rPr>
          <w:rFonts w:hint="eastAsia"/>
          <w:kern w:val="22"/>
          <w:sz w:val="24"/>
          <w:szCs w:val="24"/>
          <w:lang w:eastAsia="zh-CN"/>
        </w:rPr>
        <w:t>的中央门户，围绕</w:t>
      </w:r>
      <w:r>
        <w:rPr>
          <w:rFonts w:hint="eastAsia"/>
          <w:kern w:val="22"/>
          <w:sz w:val="24"/>
          <w:szCs w:val="24"/>
          <w:lang w:eastAsia="zh-CN"/>
        </w:rPr>
        <w:t>信息交换所机制</w:t>
      </w:r>
      <w:r w:rsidRPr="001C1DF6">
        <w:rPr>
          <w:rFonts w:hint="eastAsia"/>
          <w:kern w:val="22"/>
          <w:sz w:val="24"/>
          <w:szCs w:val="24"/>
          <w:lang w:eastAsia="zh-CN"/>
        </w:rPr>
        <w:t>和知识管理开展能力建设，并组织更广泛的工作来支持工作方案和知识管理战略。</w:t>
      </w:r>
    </w:p>
    <w:p w14:paraId="354D6825" w14:textId="54F85389" w:rsidR="00333628" w:rsidRPr="004F3C74" w:rsidRDefault="00391647" w:rsidP="00344108">
      <w:pPr>
        <w:pStyle w:val="CBDNormalNumber"/>
        <w:tabs>
          <w:tab w:val="clear" w:pos="567"/>
        </w:tabs>
        <w:rPr>
          <w:sz w:val="24"/>
          <w:szCs w:val="24"/>
          <w:lang w:eastAsia="zh-CN"/>
        </w:rPr>
      </w:pPr>
      <w:r w:rsidRPr="00982328">
        <w:rPr>
          <w:rFonts w:hint="eastAsia"/>
          <w:kern w:val="22"/>
          <w:sz w:val="24"/>
          <w:szCs w:val="24"/>
          <w:lang w:eastAsia="zh-CN"/>
        </w:rPr>
        <w:t>秘书处</w:t>
      </w:r>
      <w:r>
        <w:rPr>
          <w:rFonts w:hint="eastAsia"/>
          <w:kern w:val="22"/>
          <w:sz w:val="24"/>
          <w:szCs w:val="24"/>
          <w:lang w:eastAsia="zh-CN"/>
        </w:rPr>
        <w:t>在</w:t>
      </w:r>
      <w:r w:rsidRPr="00982328">
        <w:rPr>
          <w:rFonts w:hint="eastAsia"/>
          <w:kern w:val="22"/>
          <w:sz w:val="24"/>
          <w:szCs w:val="24"/>
          <w:lang w:eastAsia="zh-CN"/>
        </w:rPr>
        <w:t>这一领域</w:t>
      </w:r>
      <w:r>
        <w:rPr>
          <w:rFonts w:hint="eastAsia"/>
          <w:kern w:val="22"/>
          <w:sz w:val="24"/>
          <w:szCs w:val="24"/>
          <w:lang w:eastAsia="zh-CN"/>
        </w:rPr>
        <w:t>开展</w:t>
      </w:r>
      <w:r w:rsidRPr="00982328">
        <w:rPr>
          <w:rFonts w:hint="eastAsia"/>
          <w:kern w:val="22"/>
          <w:sz w:val="24"/>
          <w:szCs w:val="24"/>
          <w:lang w:eastAsia="zh-CN"/>
        </w:rPr>
        <w:t>工作的一些主要成就</w:t>
      </w:r>
      <w:r>
        <w:rPr>
          <w:rFonts w:hint="eastAsia"/>
          <w:kern w:val="22"/>
          <w:sz w:val="24"/>
          <w:szCs w:val="24"/>
          <w:lang w:eastAsia="zh-CN"/>
        </w:rPr>
        <w:t>如下：</w:t>
      </w:r>
    </w:p>
    <w:p w14:paraId="75A12316" w14:textId="6445B532" w:rsidR="00333628" w:rsidRPr="004F3C74" w:rsidRDefault="00001B67" w:rsidP="00333628">
      <w:pPr>
        <w:pStyle w:val="CBDNormalNumber"/>
        <w:numPr>
          <w:ilvl w:val="1"/>
          <w:numId w:val="7"/>
        </w:numPr>
        <w:rPr>
          <w:sz w:val="24"/>
          <w:szCs w:val="24"/>
          <w:lang w:eastAsia="zh-CN"/>
        </w:rPr>
      </w:pPr>
      <w:r w:rsidRPr="00982328">
        <w:rPr>
          <w:rFonts w:hint="eastAsia"/>
          <w:kern w:val="22"/>
          <w:sz w:val="24"/>
          <w:szCs w:val="24"/>
          <w:lang w:eastAsia="zh-CN"/>
        </w:rPr>
        <w:t>加强</w:t>
      </w:r>
      <w:r w:rsidR="00403FB7">
        <w:rPr>
          <w:rFonts w:hint="eastAsia"/>
          <w:kern w:val="22"/>
          <w:sz w:val="24"/>
          <w:szCs w:val="24"/>
          <w:lang w:eastAsia="zh-CN"/>
        </w:rPr>
        <w:t>了</w:t>
      </w:r>
      <w:r w:rsidRPr="00982328">
        <w:rPr>
          <w:rFonts w:hint="eastAsia"/>
          <w:kern w:val="22"/>
          <w:sz w:val="24"/>
          <w:szCs w:val="24"/>
          <w:lang w:eastAsia="zh-CN"/>
        </w:rPr>
        <w:t>信息交换所机制中央门户网站</w:t>
      </w:r>
      <w:r>
        <w:rPr>
          <w:rFonts w:hint="eastAsia"/>
          <w:kern w:val="22"/>
          <w:sz w:val="24"/>
          <w:szCs w:val="24"/>
          <w:lang w:eastAsia="zh-CN"/>
        </w:rPr>
        <w:t>，具体做法是</w:t>
      </w:r>
      <w:r w:rsidRPr="00982328">
        <w:rPr>
          <w:rFonts w:hint="eastAsia"/>
          <w:kern w:val="22"/>
          <w:sz w:val="24"/>
          <w:szCs w:val="24"/>
          <w:lang w:eastAsia="zh-CN"/>
        </w:rPr>
        <w:t>更新其技术基础</w:t>
      </w:r>
      <w:r>
        <w:rPr>
          <w:rFonts w:hint="eastAsia"/>
          <w:kern w:val="22"/>
          <w:sz w:val="24"/>
          <w:szCs w:val="24"/>
          <w:lang w:eastAsia="zh-CN"/>
        </w:rPr>
        <w:t>，</w:t>
      </w:r>
      <w:r w:rsidRPr="00982328">
        <w:rPr>
          <w:rFonts w:hint="eastAsia"/>
          <w:kern w:val="22"/>
          <w:sz w:val="24"/>
          <w:szCs w:val="24"/>
          <w:lang w:eastAsia="zh-CN"/>
        </w:rPr>
        <w:t>改进其用户界面</w:t>
      </w:r>
      <w:r w:rsidR="00256221">
        <w:rPr>
          <w:rFonts w:hint="eastAsia"/>
          <w:kern w:val="22"/>
          <w:sz w:val="24"/>
          <w:szCs w:val="24"/>
          <w:lang w:eastAsia="zh-CN"/>
        </w:rPr>
        <w:t>，</w:t>
      </w:r>
      <w:r w:rsidRPr="00982328">
        <w:rPr>
          <w:rFonts w:hint="eastAsia"/>
          <w:kern w:val="22"/>
          <w:sz w:val="24"/>
          <w:szCs w:val="24"/>
          <w:lang w:eastAsia="zh-CN"/>
        </w:rPr>
        <w:t>以及使其外观和感觉与生物安全信息交换所和获取和惠益分享信息交换所</w:t>
      </w:r>
      <w:r>
        <w:rPr>
          <w:rFonts w:hint="eastAsia"/>
          <w:kern w:val="22"/>
          <w:sz w:val="24"/>
          <w:szCs w:val="24"/>
          <w:lang w:eastAsia="zh-CN"/>
        </w:rPr>
        <w:t>保持</w:t>
      </w:r>
      <w:r w:rsidRPr="00982328">
        <w:rPr>
          <w:rFonts w:hint="eastAsia"/>
          <w:kern w:val="22"/>
          <w:sz w:val="24"/>
          <w:szCs w:val="24"/>
          <w:lang w:eastAsia="zh-CN"/>
        </w:rPr>
        <w:t>一致；</w:t>
      </w:r>
    </w:p>
    <w:p w14:paraId="320AB745" w14:textId="6C6EB2F7" w:rsidR="008009CC" w:rsidRPr="004F3C74" w:rsidRDefault="00EF7E61" w:rsidP="00671DA5">
      <w:pPr>
        <w:pStyle w:val="CBDNormalNumber"/>
        <w:numPr>
          <w:ilvl w:val="1"/>
          <w:numId w:val="7"/>
        </w:numPr>
        <w:rPr>
          <w:sz w:val="24"/>
          <w:szCs w:val="24"/>
          <w:lang w:eastAsia="zh-CN"/>
        </w:rPr>
      </w:pPr>
      <w:r w:rsidRPr="00982328">
        <w:rPr>
          <w:rFonts w:hint="eastAsia"/>
          <w:kern w:val="22"/>
          <w:sz w:val="24"/>
          <w:szCs w:val="24"/>
          <w:lang w:eastAsia="zh-CN"/>
        </w:rPr>
        <w:t>改进</w:t>
      </w:r>
      <w:r w:rsidR="0087451E">
        <w:rPr>
          <w:rFonts w:hint="eastAsia"/>
          <w:kern w:val="22"/>
          <w:sz w:val="24"/>
          <w:szCs w:val="24"/>
          <w:lang w:eastAsia="zh-CN"/>
        </w:rPr>
        <w:t>了</w:t>
      </w:r>
      <w:r w:rsidRPr="00982328">
        <w:rPr>
          <w:rFonts w:hint="eastAsia"/>
          <w:kern w:val="22"/>
          <w:sz w:val="24"/>
          <w:szCs w:val="24"/>
          <w:lang w:eastAsia="zh-CN"/>
        </w:rPr>
        <w:t>记录的组织和维护</w:t>
      </w:r>
      <w:r w:rsidR="0087451E">
        <w:rPr>
          <w:rFonts w:hint="eastAsia"/>
          <w:kern w:val="22"/>
          <w:sz w:val="24"/>
          <w:szCs w:val="24"/>
          <w:lang w:eastAsia="zh-CN"/>
        </w:rPr>
        <w:t>工作</w:t>
      </w:r>
      <w:r w:rsidRPr="00982328">
        <w:rPr>
          <w:rFonts w:hint="eastAsia"/>
          <w:kern w:val="22"/>
          <w:sz w:val="24"/>
          <w:szCs w:val="24"/>
          <w:lang w:eastAsia="zh-CN"/>
        </w:rPr>
        <w:t>，包括</w:t>
      </w:r>
      <w:r>
        <w:rPr>
          <w:rFonts w:hint="eastAsia"/>
          <w:kern w:val="22"/>
          <w:sz w:val="24"/>
          <w:szCs w:val="24"/>
          <w:lang w:eastAsia="zh-CN"/>
        </w:rPr>
        <w:t>进行</w:t>
      </w:r>
      <w:r w:rsidRPr="00982328">
        <w:rPr>
          <w:rFonts w:hint="eastAsia"/>
          <w:kern w:val="22"/>
          <w:sz w:val="24"/>
          <w:szCs w:val="24"/>
          <w:lang w:eastAsia="zh-CN"/>
        </w:rPr>
        <w:t>数据库清理、内容更新、记录类别审查</w:t>
      </w:r>
      <w:r>
        <w:rPr>
          <w:rFonts w:hint="eastAsia"/>
          <w:kern w:val="22"/>
          <w:sz w:val="24"/>
          <w:szCs w:val="24"/>
          <w:lang w:eastAsia="zh-CN"/>
        </w:rPr>
        <w:t>以及</w:t>
      </w:r>
      <w:r w:rsidRPr="00982328">
        <w:rPr>
          <w:rFonts w:hint="eastAsia"/>
          <w:kern w:val="22"/>
          <w:sz w:val="24"/>
          <w:szCs w:val="24"/>
          <w:lang w:eastAsia="zh-CN"/>
        </w:rPr>
        <w:t>为更新后的门户网站编写用户指南；</w:t>
      </w:r>
    </w:p>
    <w:p w14:paraId="7F86822B" w14:textId="0761793D" w:rsidR="00333628" w:rsidRPr="004F3C74" w:rsidRDefault="00D92AC8" w:rsidP="008009CC">
      <w:pPr>
        <w:pStyle w:val="CBDNormalNumber"/>
        <w:numPr>
          <w:ilvl w:val="1"/>
          <w:numId w:val="7"/>
        </w:numPr>
        <w:rPr>
          <w:sz w:val="24"/>
          <w:szCs w:val="24"/>
          <w:lang w:eastAsia="zh-CN"/>
        </w:rPr>
      </w:pPr>
      <w:r w:rsidRPr="00982328">
        <w:rPr>
          <w:rFonts w:hint="eastAsia"/>
          <w:kern w:val="22"/>
          <w:sz w:val="24"/>
          <w:szCs w:val="24"/>
          <w:lang w:eastAsia="zh-CN"/>
        </w:rPr>
        <w:t>开发新功能，以支持根据秘书处发布的通知提交材料，包括改进元数据和搜索功能，使提交</w:t>
      </w:r>
      <w:r>
        <w:rPr>
          <w:rFonts w:hint="eastAsia"/>
          <w:kern w:val="22"/>
          <w:sz w:val="24"/>
          <w:szCs w:val="24"/>
          <w:lang w:eastAsia="zh-CN"/>
        </w:rPr>
        <w:t>的</w:t>
      </w:r>
      <w:r w:rsidRPr="00982328">
        <w:rPr>
          <w:rFonts w:hint="eastAsia"/>
          <w:kern w:val="22"/>
          <w:sz w:val="24"/>
          <w:szCs w:val="24"/>
          <w:lang w:eastAsia="zh-CN"/>
        </w:rPr>
        <w:t>材料更易于分类、管理、查找和使用；</w:t>
      </w:r>
    </w:p>
    <w:p w14:paraId="663CA813" w14:textId="0C2DAC22" w:rsidR="00333628" w:rsidRPr="004F3C74" w:rsidRDefault="00A4782D" w:rsidP="00333628">
      <w:pPr>
        <w:pStyle w:val="CBDNormalNumber"/>
        <w:numPr>
          <w:ilvl w:val="1"/>
          <w:numId w:val="7"/>
        </w:numPr>
        <w:rPr>
          <w:sz w:val="24"/>
          <w:szCs w:val="24"/>
          <w:lang w:eastAsia="zh-CN"/>
        </w:rPr>
      </w:pPr>
      <w:r>
        <w:rPr>
          <w:rFonts w:hint="eastAsia"/>
          <w:kern w:val="22"/>
          <w:sz w:val="24"/>
          <w:szCs w:val="24"/>
          <w:lang w:eastAsia="zh-CN"/>
        </w:rPr>
        <w:t>推动使用</w:t>
      </w:r>
      <w:r w:rsidRPr="00982328">
        <w:rPr>
          <w:rFonts w:hint="eastAsia"/>
          <w:kern w:val="22"/>
          <w:sz w:val="24"/>
          <w:szCs w:val="24"/>
          <w:lang w:eastAsia="zh-CN"/>
        </w:rPr>
        <w:t>通用分类、元数据和结构化信息标准，包括开发</w:t>
      </w:r>
      <w:r>
        <w:rPr>
          <w:rFonts w:hint="eastAsia"/>
          <w:kern w:val="22"/>
          <w:sz w:val="24"/>
          <w:szCs w:val="24"/>
          <w:lang w:eastAsia="zh-CN"/>
        </w:rPr>
        <w:t>《</w:t>
      </w:r>
      <w:r w:rsidRPr="00982328">
        <w:rPr>
          <w:rFonts w:hint="eastAsia"/>
          <w:kern w:val="22"/>
          <w:sz w:val="24"/>
          <w:szCs w:val="24"/>
          <w:lang w:eastAsia="zh-CN"/>
        </w:rPr>
        <w:t>昆明</w:t>
      </w:r>
      <w:r w:rsidRPr="00982328">
        <w:rPr>
          <w:rFonts w:hint="eastAsia"/>
          <w:kern w:val="22"/>
          <w:sz w:val="24"/>
          <w:szCs w:val="24"/>
          <w:lang w:eastAsia="zh-CN"/>
        </w:rPr>
        <w:t>-</w:t>
      </w:r>
      <w:r w:rsidRPr="00982328">
        <w:rPr>
          <w:rFonts w:hint="eastAsia"/>
          <w:kern w:val="22"/>
          <w:sz w:val="24"/>
          <w:szCs w:val="24"/>
          <w:lang w:eastAsia="zh-CN"/>
        </w:rPr>
        <w:t>蒙特利尔全球生物多样性框架</w:t>
      </w:r>
      <w:r>
        <w:rPr>
          <w:rFonts w:hint="eastAsia"/>
          <w:kern w:val="22"/>
          <w:sz w:val="24"/>
          <w:szCs w:val="24"/>
          <w:lang w:eastAsia="zh-CN"/>
        </w:rPr>
        <w:t>》</w:t>
      </w:r>
      <w:r w:rsidRPr="00982328">
        <w:rPr>
          <w:rFonts w:hint="eastAsia"/>
          <w:kern w:val="22"/>
          <w:sz w:val="24"/>
          <w:szCs w:val="24"/>
          <w:lang w:eastAsia="zh-CN"/>
        </w:rPr>
        <w:t>及其监测框架的结构化表</w:t>
      </w:r>
      <w:r>
        <w:rPr>
          <w:rFonts w:hint="eastAsia"/>
          <w:kern w:val="22"/>
          <w:sz w:val="24"/>
          <w:szCs w:val="24"/>
          <w:lang w:eastAsia="zh-CN"/>
        </w:rPr>
        <w:t>述</w:t>
      </w:r>
      <w:r w:rsidRPr="00982328">
        <w:rPr>
          <w:rFonts w:hint="eastAsia"/>
          <w:kern w:val="22"/>
          <w:sz w:val="24"/>
          <w:szCs w:val="24"/>
          <w:lang w:eastAsia="zh-CN"/>
        </w:rPr>
        <w:t>，以支持更清晰地参考、搜索和再利用信息；</w:t>
      </w:r>
    </w:p>
    <w:p w14:paraId="4008D5DE" w14:textId="5AAAB8F5" w:rsidR="00333628" w:rsidRPr="004F3C74" w:rsidRDefault="005E2034" w:rsidP="00333628">
      <w:pPr>
        <w:pStyle w:val="CBDNormalNumber"/>
        <w:numPr>
          <w:ilvl w:val="1"/>
          <w:numId w:val="7"/>
        </w:numPr>
        <w:rPr>
          <w:sz w:val="24"/>
          <w:szCs w:val="24"/>
          <w:lang w:eastAsia="zh-CN"/>
        </w:rPr>
      </w:pPr>
      <w:r w:rsidRPr="00982328">
        <w:rPr>
          <w:rFonts w:hint="eastAsia"/>
          <w:kern w:val="22"/>
          <w:sz w:val="24"/>
          <w:szCs w:val="24"/>
          <w:lang w:eastAsia="zh-CN"/>
        </w:rPr>
        <w:t>进一步开发和运作在线报告工具</w:t>
      </w:r>
      <w:r w:rsidRPr="004F3C74">
        <w:rPr>
          <w:rStyle w:val="FootnoteReference"/>
          <w:sz w:val="24"/>
          <w:szCs w:val="24"/>
        </w:rPr>
        <w:footnoteReference w:id="4"/>
      </w:r>
      <w:r>
        <w:rPr>
          <w:rFonts w:hint="eastAsia"/>
          <w:kern w:val="22"/>
          <w:sz w:val="24"/>
          <w:szCs w:val="24"/>
          <w:lang w:eastAsia="zh-CN"/>
        </w:rPr>
        <w:t xml:space="preserve"> </w:t>
      </w:r>
      <w:r w:rsidRPr="00982328">
        <w:rPr>
          <w:rFonts w:hint="eastAsia"/>
          <w:kern w:val="22"/>
          <w:sz w:val="24"/>
          <w:szCs w:val="24"/>
          <w:lang w:eastAsia="zh-CN"/>
        </w:rPr>
        <w:t>，使缔约方和其他用户能够通过一个更加结构化的在线系统</w:t>
      </w:r>
      <w:r w:rsidR="00F05761">
        <w:rPr>
          <w:rFonts w:hint="eastAsia"/>
          <w:kern w:val="22"/>
          <w:sz w:val="24"/>
          <w:szCs w:val="24"/>
          <w:lang w:eastAsia="zh-CN"/>
        </w:rPr>
        <w:t>，</w:t>
      </w:r>
      <w:r w:rsidRPr="00982328">
        <w:rPr>
          <w:rFonts w:hint="eastAsia"/>
          <w:kern w:val="22"/>
          <w:sz w:val="24"/>
          <w:szCs w:val="24"/>
          <w:lang w:eastAsia="zh-CN"/>
        </w:rPr>
        <w:t>提交国家生物多样性战略和行动计划、国家目标、国家报告</w:t>
      </w:r>
      <w:r>
        <w:rPr>
          <w:rFonts w:hint="eastAsia"/>
          <w:kern w:val="22"/>
          <w:sz w:val="24"/>
          <w:szCs w:val="24"/>
          <w:lang w:eastAsia="zh-CN"/>
        </w:rPr>
        <w:t>以及</w:t>
      </w:r>
      <w:r w:rsidRPr="00982328">
        <w:rPr>
          <w:rFonts w:hint="eastAsia"/>
          <w:kern w:val="22"/>
          <w:sz w:val="24"/>
          <w:szCs w:val="24"/>
          <w:lang w:eastAsia="zh-CN"/>
        </w:rPr>
        <w:t>国家政府以外的行为</w:t>
      </w:r>
      <w:r>
        <w:rPr>
          <w:rFonts w:hint="eastAsia"/>
          <w:kern w:val="22"/>
          <w:sz w:val="24"/>
          <w:szCs w:val="24"/>
          <w:lang w:eastAsia="zh-CN"/>
        </w:rPr>
        <w:t>体</w:t>
      </w:r>
      <w:r w:rsidRPr="00982328">
        <w:rPr>
          <w:rFonts w:hint="eastAsia"/>
          <w:kern w:val="22"/>
          <w:sz w:val="24"/>
          <w:szCs w:val="24"/>
          <w:lang w:eastAsia="zh-CN"/>
        </w:rPr>
        <w:t>的承诺。</w:t>
      </w:r>
      <w:r>
        <w:rPr>
          <w:rFonts w:hint="eastAsia"/>
          <w:kern w:val="22"/>
          <w:sz w:val="24"/>
          <w:szCs w:val="24"/>
          <w:lang w:eastAsia="zh-CN"/>
        </w:rPr>
        <w:t>此外，还</w:t>
      </w:r>
      <w:r w:rsidRPr="00982328">
        <w:rPr>
          <w:rFonts w:hint="eastAsia"/>
          <w:kern w:val="22"/>
          <w:sz w:val="24"/>
          <w:szCs w:val="24"/>
          <w:lang w:eastAsia="zh-CN"/>
        </w:rPr>
        <w:t>为在线报告工具提供了指导、培训和用户支持；</w:t>
      </w:r>
    </w:p>
    <w:p w14:paraId="2E016DE1" w14:textId="6C415D65" w:rsidR="00333628" w:rsidRPr="004F3C74" w:rsidRDefault="007143E9" w:rsidP="00333628">
      <w:pPr>
        <w:pStyle w:val="CBDNormalNumber"/>
        <w:numPr>
          <w:ilvl w:val="1"/>
          <w:numId w:val="7"/>
        </w:numPr>
        <w:rPr>
          <w:sz w:val="24"/>
          <w:szCs w:val="24"/>
          <w:lang w:eastAsia="zh-CN"/>
        </w:rPr>
      </w:pPr>
      <w:r w:rsidRPr="00982328">
        <w:rPr>
          <w:rFonts w:hint="eastAsia"/>
          <w:kern w:val="22"/>
          <w:sz w:val="24"/>
          <w:szCs w:val="24"/>
          <w:lang w:eastAsia="zh-CN"/>
        </w:rPr>
        <w:lastRenderedPageBreak/>
        <w:t>发布了</w:t>
      </w:r>
      <w:r w:rsidRPr="00982328">
        <w:rPr>
          <w:rFonts w:hint="eastAsia"/>
          <w:kern w:val="22"/>
          <w:sz w:val="24"/>
          <w:szCs w:val="24"/>
          <w:lang w:eastAsia="zh-CN"/>
        </w:rPr>
        <w:t>Bioland (2.0</w:t>
      </w:r>
      <w:r>
        <w:rPr>
          <w:rFonts w:hint="eastAsia"/>
          <w:kern w:val="22"/>
          <w:sz w:val="24"/>
          <w:szCs w:val="24"/>
          <w:lang w:eastAsia="zh-CN"/>
        </w:rPr>
        <w:t>版</w:t>
      </w:r>
      <w:r w:rsidRPr="00982328">
        <w:rPr>
          <w:rFonts w:hint="eastAsia"/>
          <w:kern w:val="22"/>
          <w:sz w:val="24"/>
          <w:szCs w:val="24"/>
          <w:lang w:eastAsia="zh-CN"/>
        </w:rPr>
        <w:t>)</w:t>
      </w:r>
      <w:r w:rsidRPr="00982328">
        <w:rPr>
          <w:rFonts w:hint="eastAsia"/>
          <w:kern w:val="22"/>
          <w:sz w:val="24"/>
          <w:szCs w:val="24"/>
          <w:lang w:eastAsia="zh-CN"/>
        </w:rPr>
        <w:t>的改进版，通过改进界面、更新信息架构、将内容从</w:t>
      </w:r>
      <w:r w:rsidRPr="00982328">
        <w:rPr>
          <w:rFonts w:hint="eastAsia"/>
          <w:kern w:val="22"/>
          <w:sz w:val="24"/>
          <w:szCs w:val="24"/>
          <w:lang w:eastAsia="zh-CN"/>
        </w:rPr>
        <w:t>Bioland</w:t>
      </w:r>
      <w:r w:rsidRPr="00982328">
        <w:rPr>
          <w:rFonts w:hint="eastAsia"/>
          <w:kern w:val="22"/>
          <w:sz w:val="24"/>
          <w:szCs w:val="24"/>
          <w:lang w:eastAsia="zh-CN"/>
        </w:rPr>
        <w:t>旧版本转移到新版本以及为用户和网站管理员创建指南</w:t>
      </w:r>
      <w:r>
        <w:rPr>
          <w:rFonts w:hint="eastAsia"/>
          <w:kern w:val="22"/>
          <w:sz w:val="24"/>
          <w:szCs w:val="24"/>
          <w:lang w:eastAsia="zh-CN"/>
        </w:rPr>
        <w:t>，</w:t>
      </w:r>
      <w:r w:rsidRPr="00982328">
        <w:rPr>
          <w:rFonts w:hint="eastAsia"/>
          <w:kern w:val="22"/>
          <w:sz w:val="24"/>
          <w:szCs w:val="24"/>
          <w:lang w:eastAsia="zh-CN"/>
        </w:rPr>
        <w:t>支持国家信息交换</w:t>
      </w:r>
      <w:r>
        <w:rPr>
          <w:rFonts w:hint="eastAsia"/>
          <w:kern w:val="22"/>
          <w:sz w:val="24"/>
          <w:szCs w:val="24"/>
          <w:lang w:eastAsia="zh-CN"/>
        </w:rPr>
        <w:t>所</w:t>
      </w:r>
      <w:r w:rsidRPr="00982328">
        <w:rPr>
          <w:rFonts w:hint="eastAsia"/>
          <w:kern w:val="22"/>
          <w:sz w:val="24"/>
          <w:szCs w:val="24"/>
          <w:lang w:eastAsia="zh-CN"/>
        </w:rPr>
        <w:t>机制；</w:t>
      </w:r>
    </w:p>
    <w:p w14:paraId="3390B2A9" w14:textId="1B539E5D" w:rsidR="00447F4A" w:rsidRPr="004F3C74" w:rsidRDefault="0014525D" w:rsidP="00DA7250">
      <w:pPr>
        <w:pStyle w:val="CBDNormalNumber"/>
        <w:numPr>
          <w:ilvl w:val="1"/>
          <w:numId w:val="7"/>
        </w:numPr>
        <w:rPr>
          <w:sz w:val="24"/>
          <w:szCs w:val="24"/>
          <w:lang w:eastAsia="zh-CN"/>
        </w:rPr>
      </w:pPr>
      <w:r>
        <w:rPr>
          <w:rFonts w:hint="eastAsia"/>
          <w:kern w:val="22"/>
          <w:sz w:val="24"/>
          <w:szCs w:val="24"/>
          <w:lang w:eastAsia="zh-CN"/>
        </w:rPr>
        <w:t>举办</w:t>
      </w:r>
      <w:r w:rsidRPr="00982328">
        <w:rPr>
          <w:rFonts w:hint="eastAsia"/>
          <w:kern w:val="22"/>
          <w:sz w:val="24"/>
          <w:szCs w:val="24"/>
          <w:lang w:eastAsia="zh-CN"/>
        </w:rPr>
        <w:t>有助于确定国家和区域需求、优先事项和后续行动的生物多样性区域知识管理讲习班，支持知识管理方面的能力建设和同行学习。</w:t>
      </w:r>
    </w:p>
    <w:p w14:paraId="339761F5" w14:textId="39EF6AE3" w:rsidR="009963E2" w:rsidRPr="00866063" w:rsidRDefault="00E13FAA" w:rsidP="009963E2">
      <w:pPr>
        <w:pStyle w:val="CBDH1"/>
        <w:rPr>
          <w:lang w:eastAsia="zh-CN"/>
        </w:rPr>
      </w:pPr>
      <w:r>
        <w:rPr>
          <w:rFonts w:hint="eastAsia"/>
          <w:lang w:eastAsia="zh-CN"/>
        </w:rPr>
        <w:t>三</w:t>
      </w:r>
      <w:r w:rsidR="00136962" w:rsidRPr="00136962">
        <w:rPr>
          <w:lang w:eastAsia="zh-CN"/>
        </w:rPr>
        <w:t>.</w:t>
      </w:r>
      <w:r w:rsidR="00136962" w:rsidRPr="00136962">
        <w:rPr>
          <w:lang w:eastAsia="zh-CN"/>
        </w:rPr>
        <w:tab/>
      </w:r>
      <w:r w:rsidR="00267EDC" w:rsidRPr="00267EDC">
        <w:rPr>
          <w:rFonts w:hint="eastAsia"/>
          <w:lang w:eastAsia="zh-CN"/>
        </w:rPr>
        <w:t>信息交换所机制和知识管理的未来战略</w:t>
      </w:r>
    </w:p>
    <w:p w14:paraId="30A539A3" w14:textId="109741FC" w:rsidR="00DE067E" w:rsidRPr="0093757B" w:rsidRDefault="00231156" w:rsidP="00473B21">
      <w:pPr>
        <w:pStyle w:val="CBDNormalNumber"/>
        <w:rPr>
          <w:sz w:val="24"/>
          <w:szCs w:val="24"/>
          <w:lang w:eastAsia="zh-CN"/>
        </w:rPr>
      </w:pPr>
      <w:r w:rsidRPr="004C047C">
        <w:rPr>
          <w:rFonts w:hint="eastAsia"/>
          <w:kern w:val="22"/>
          <w:sz w:val="24"/>
          <w:szCs w:val="24"/>
          <w:lang w:eastAsia="zh-CN"/>
        </w:rPr>
        <w:t>下文确定的优先领域直接回应了第</w:t>
      </w:r>
      <w:hyperlink r:id="rId18" w:history="1">
        <w:r w:rsidR="000E7506" w:rsidRPr="0093757B">
          <w:rPr>
            <w:rStyle w:val="Hyperlink"/>
            <w:sz w:val="24"/>
            <w:szCs w:val="24"/>
            <w:lang w:eastAsia="zh-CN"/>
          </w:rPr>
          <w:t>16/9 A and B</w:t>
        </w:r>
      </w:hyperlink>
      <w:r w:rsidRPr="004C047C">
        <w:rPr>
          <w:rFonts w:hint="eastAsia"/>
          <w:kern w:val="22"/>
          <w:sz w:val="24"/>
          <w:szCs w:val="24"/>
          <w:lang w:eastAsia="zh-CN"/>
        </w:rPr>
        <w:t>号决定中概述的优先事项，如加强信息交换</w:t>
      </w:r>
      <w:r>
        <w:rPr>
          <w:rFonts w:hint="eastAsia"/>
          <w:kern w:val="22"/>
          <w:sz w:val="24"/>
          <w:szCs w:val="24"/>
          <w:lang w:eastAsia="zh-CN"/>
        </w:rPr>
        <w:t>所</w:t>
      </w:r>
      <w:r w:rsidRPr="004C047C">
        <w:rPr>
          <w:rFonts w:hint="eastAsia"/>
          <w:kern w:val="22"/>
          <w:sz w:val="24"/>
          <w:szCs w:val="24"/>
          <w:lang w:eastAsia="zh-CN"/>
        </w:rPr>
        <w:t>机制的中央门户网站，改善相关信息的可</w:t>
      </w:r>
      <w:r>
        <w:rPr>
          <w:rFonts w:hint="eastAsia"/>
          <w:kern w:val="22"/>
          <w:sz w:val="24"/>
          <w:szCs w:val="24"/>
          <w:lang w:eastAsia="zh-CN"/>
        </w:rPr>
        <w:t>取</w:t>
      </w:r>
      <w:r w:rsidRPr="004C047C">
        <w:rPr>
          <w:rFonts w:hint="eastAsia"/>
          <w:kern w:val="22"/>
          <w:sz w:val="24"/>
          <w:szCs w:val="24"/>
          <w:lang w:eastAsia="zh-CN"/>
        </w:rPr>
        <w:t>性，</w:t>
      </w:r>
      <w:r>
        <w:rPr>
          <w:rFonts w:hint="eastAsia"/>
          <w:kern w:val="22"/>
          <w:sz w:val="24"/>
          <w:szCs w:val="24"/>
          <w:lang w:eastAsia="zh-CN"/>
        </w:rPr>
        <w:t>便利可取</w:t>
      </w:r>
      <w:r w:rsidRPr="004C047C">
        <w:rPr>
          <w:rFonts w:hint="eastAsia"/>
          <w:kern w:val="22"/>
          <w:sz w:val="24"/>
          <w:szCs w:val="24"/>
          <w:lang w:eastAsia="zh-CN"/>
        </w:rPr>
        <w:t>性，开发</w:t>
      </w:r>
      <w:r w:rsidRPr="004C047C">
        <w:rPr>
          <w:rFonts w:hint="eastAsia"/>
          <w:kern w:val="22"/>
          <w:sz w:val="24"/>
          <w:szCs w:val="24"/>
          <w:lang w:eastAsia="zh-CN"/>
        </w:rPr>
        <w:t>Bioland</w:t>
      </w:r>
      <w:r w:rsidRPr="004C047C">
        <w:rPr>
          <w:rFonts w:hint="eastAsia"/>
          <w:kern w:val="22"/>
          <w:sz w:val="24"/>
          <w:szCs w:val="24"/>
          <w:lang w:eastAsia="zh-CN"/>
        </w:rPr>
        <w:t>工具和国家一级的能力，以及解决在会议议程项目</w:t>
      </w:r>
      <w:r w:rsidRPr="004C047C">
        <w:rPr>
          <w:rFonts w:hint="eastAsia"/>
          <w:kern w:val="22"/>
          <w:sz w:val="24"/>
          <w:szCs w:val="24"/>
          <w:lang w:eastAsia="zh-CN"/>
        </w:rPr>
        <w:t>3</w:t>
      </w:r>
      <w:r>
        <w:rPr>
          <w:rFonts w:hint="eastAsia"/>
          <w:kern w:val="22"/>
          <w:sz w:val="24"/>
          <w:szCs w:val="24"/>
          <w:lang w:eastAsia="zh-CN"/>
        </w:rPr>
        <w:t>之</w:t>
      </w:r>
      <w:r w:rsidRPr="004C047C">
        <w:rPr>
          <w:rFonts w:hint="eastAsia"/>
          <w:kern w:val="22"/>
          <w:sz w:val="24"/>
          <w:szCs w:val="24"/>
          <w:lang w:eastAsia="zh-CN"/>
        </w:rPr>
        <w:t>下审议的集体</w:t>
      </w:r>
      <w:r w:rsidR="009F7EC3">
        <w:rPr>
          <w:rFonts w:hint="eastAsia"/>
          <w:kern w:val="22"/>
          <w:sz w:val="24"/>
          <w:szCs w:val="24"/>
          <w:lang w:eastAsia="zh-CN"/>
        </w:rPr>
        <w:t>执行进度全球</w:t>
      </w:r>
      <w:r w:rsidRPr="004C047C">
        <w:rPr>
          <w:rFonts w:hint="eastAsia"/>
          <w:kern w:val="22"/>
          <w:sz w:val="24"/>
          <w:szCs w:val="24"/>
          <w:lang w:eastAsia="zh-CN"/>
        </w:rPr>
        <w:t>报告中</w:t>
      </w:r>
      <w:r>
        <w:rPr>
          <w:rFonts w:hint="eastAsia"/>
          <w:kern w:val="22"/>
          <w:sz w:val="24"/>
          <w:szCs w:val="24"/>
          <w:lang w:eastAsia="zh-CN"/>
        </w:rPr>
        <w:t>指出</w:t>
      </w:r>
      <w:r w:rsidRPr="004C047C">
        <w:rPr>
          <w:rFonts w:hint="eastAsia"/>
          <w:kern w:val="22"/>
          <w:sz w:val="24"/>
          <w:szCs w:val="24"/>
          <w:lang w:eastAsia="zh-CN"/>
        </w:rPr>
        <w:t>的数据差距，特别是该报告的</w:t>
      </w:r>
      <w:r>
        <w:rPr>
          <w:rFonts w:hint="eastAsia"/>
          <w:kern w:val="22"/>
          <w:sz w:val="24"/>
          <w:szCs w:val="24"/>
          <w:lang w:eastAsia="zh-CN"/>
        </w:rPr>
        <w:t>总体</w:t>
      </w:r>
      <w:r w:rsidRPr="004C047C">
        <w:rPr>
          <w:rFonts w:hint="eastAsia"/>
          <w:kern w:val="22"/>
          <w:sz w:val="24"/>
          <w:szCs w:val="24"/>
          <w:lang w:eastAsia="zh-CN"/>
        </w:rPr>
        <w:t>信息</w:t>
      </w:r>
      <w:r w:rsidRPr="004C047C">
        <w:rPr>
          <w:rFonts w:hint="eastAsia"/>
          <w:kern w:val="22"/>
          <w:sz w:val="24"/>
          <w:szCs w:val="24"/>
          <w:lang w:eastAsia="zh-CN"/>
        </w:rPr>
        <w:t>A.1</w:t>
      </w:r>
      <w:r w:rsidRPr="004C047C">
        <w:rPr>
          <w:rFonts w:hint="eastAsia"/>
          <w:kern w:val="22"/>
          <w:sz w:val="24"/>
          <w:szCs w:val="24"/>
          <w:lang w:eastAsia="zh-CN"/>
        </w:rPr>
        <w:t>和</w:t>
      </w:r>
      <w:r w:rsidRPr="004C047C">
        <w:rPr>
          <w:rFonts w:hint="eastAsia"/>
          <w:kern w:val="22"/>
          <w:sz w:val="24"/>
          <w:szCs w:val="24"/>
          <w:lang w:eastAsia="zh-CN"/>
        </w:rPr>
        <w:t>C.6</w:t>
      </w:r>
      <w:r w:rsidRPr="004C047C">
        <w:rPr>
          <w:rFonts w:hint="eastAsia"/>
          <w:kern w:val="22"/>
          <w:sz w:val="24"/>
          <w:szCs w:val="24"/>
          <w:lang w:eastAsia="zh-CN"/>
        </w:rPr>
        <w:t>。</w:t>
      </w:r>
      <w:r w:rsidR="00671DA5" w:rsidRPr="0093757B">
        <w:rPr>
          <w:rStyle w:val="FootnoteReference"/>
          <w:sz w:val="24"/>
          <w:szCs w:val="24"/>
        </w:rPr>
        <w:footnoteReference w:id="5"/>
      </w:r>
    </w:p>
    <w:p w14:paraId="4DA0DDC8" w14:textId="525E0345" w:rsidR="00DE067E" w:rsidRPr="0093757B" w:rsidRDefault="00813FD8" w:rsidP="00D34BEE">
      <w:pPr>
        <w:pStyle w:val="CBDNormalNumber"/>
        <w:tabs>
          <w:tab w:val="clear" w:pos="567"/>
        </w:tabs>
        <w:rPr>
          <w:sz w:val="24"/>
          <w:szCs w:val="24"/>
          <w:lang w:val="en-US" w:eastAsia="zh-CN"/>
        </w:rPr>
      </w:pPr>
      <w:r w:rsidRPr="004C047C">
        <w:rPr>
          <w:rFonts w:hint="eastAsia"/>
          <w:kern w:val="22"/>
          <w:sz w:val="24"/>
          <w:szCs w:val="24"/>
          <w:lang w:eastAsia="zh-CN"/>
        </w:rPr>
        <w:t>秘书处已确定</w:t>
      </w:r>
      <w:r>
        <w:rPr>
          <w:rFonts w:hint="eastAsia"/>
          <w:kern w:val="22"/>
          <w:sz w:val="24"/>
          <w:szCs w:val="24"/>
          <w:lang w:eastAsia="zh-CN"/>
        </w:rPr>
        <w:t>下列</w:t>
      </w:r>
      <w:r w:rsidRPr="004C047C">
        <w:rPr>
          <w:rFonts w:hint="eastAsia"/>
          <w:kern w:val="22"/>
          <w:sz w:val="24"/>
          <w:szCs w:val="24"/>
          <w:lang w:eastAsia="zh-CN"/>
        </w:rPr>
        <w:t>领域为下一个两年期的优先改进领域</w:t>
      </w:r>
      <w:r>
        <w:rPr>
          <w:rFonts w:hint="eastAsia"/>
          <w:kern w:val="22"/>
          <w:sz w:val="24"/>
          <w:szCs w:val="24"/>
          <w:lang w:eastAsia="zh-CN"/>
        </w:rPr>
        <w:t>：</w:t>
      </w:r>
    </w:p>
    <w:p w14:paraId="2F692B02" w14:textId="20CE7858" w:rsidR="00DE067E" w:rsidRPr="0093757B" w:rsidRDefault="00AA29B0" w:rsidP="00DE067E">
      <w:pPr>
        <w:pStyle w:val="CBDNormalNumber"/>
        <w:numPr>
          <w:ilvl w:val="1"/>
          <w:numId w:val="7"/>
        </w:numPr>
        <w:rPr>
          <w:sz w:val="24"/>
          <w:szCs w:val="24"/>
          <w:lang w:val="en-US" w:eastAsia="zh-CN"/>
        </w:rPr>
      </w:pPr>
      <w:r w:rsidRPr="004C047C">
        <w:rPr>
          <w:rFonts w:hint="eastAsia"/>
          <w:kern w:val="22"/>
          <w:sz w:val="24"/>
          <w:szCs w:val="24"/>
          <w:lang w:eastAsia="zh-CN"/>
        </w:rPr>
        <w:t>建立一个互联</w:t>
      </w:r>
      <w:r>
        <w:rPr>
          <w:rFonts w:hint="eastAsia"/>
          <w:kern w:val="22"/>
          <w:sz w:val="24"/>
          <w:szCs w:val="24"/>
          <w:lang w:eastAsia="zh-CN"/>
        </w:rPr>
        <w:t>性更强</w:t>
      </w:r>
      <w:r w:rsidRPr="004C047C">
        <w:rPr>
          <w:rFonts w:hint="eastAsia"/>
          <w:kern w:val="22"/>
          <w:sz w:val="24"/>
          <w:szCs w:val="24"/>
          <w:lang w:eastAsia="zh-CN"/>
        </w:rPr>
        <w:t>的信息系统，以便信息交换</w:t>
      </w:r>
      <w:r>
        <w:rPr>
          <w:rFonts w:hint="eastAsia"/>
          <w:kern w:val="22"/>
          <w:sz w:val="24"/>
          <w:szCs w:val="24"/>
          <w:lang w:eastAsia="zh-CN"/>
        </w:rPr>
        <w:t>所</w:t>
      </w:r>
      <w:r w:rsidRPr="004C047C">
        <w:rPr>
          <w:rFonts w:hint="eastAsia"/>
          <w:kern w:val="22"/>
          <w:sz w:val="24"/>
          <w:szCs w:val="24"/>
          <w:lang w:eastAsia="zh-CN"/>
        </w:rPr>
        <w:t>机制的中央门户、获取和惠益分享信息交换所、生物安全信息交换所、《公约》网站、</w:t>
      </w:r>
      <w:r w:rsidRPr="004C047C">
        <w:rPr>
          <w:rFonts w:hint="eastAsia"/>
          <w:kern w:val="22"/>
          <w:sz w:val="24"/>
          <w:szCs w:val="24"/>
          <w:lang w:eastAsia="zh-CN"/>
        </w:rPr>
        <w:t>Bioland</w:t>
      </w:r>
      <w:r w:rsidRPr="004C047C">
        <w:rPr>
          <w:rFonts w:hint="eastAsia"/>
          <w:kern w:val="22"/>
          <w:sz w:val="24"/>
          <w:szCs w:val="24"/>
          <w:lang w:eastAsia="zh-CN"/>
        </w:rPr>
        <w:t>、在线报告工具和相关系统更有效地合作，而不是</w:t>
      </w:r>
      <w:r>
        <w:rPr>
          <w:rFonts w:hint="eastAsia"/>
          <w:kern w:val="22"/>
          <w:sz w:val="24"/>
          <w:szCs w:val="24"/>
          <w:lang w:eastAsia="zh-CN"/>
        </w:rPr>
        <w:t>成为</w:t>
      </w:r>
      <w:r w:rsidRPr="004C047C">
        <w:rPr>
          <w:rFonts w:hint="eastAsia"/>
          <w:kern w:val="22"/>
          <w:sz w:val="24"/>
          <w:szCs w:val="24"/>
          <w:lang w:eastAsia="zh-CN"/>
        </w:rPr>
        <w:t>单独的平台；</w:t>
      </w:r>
    </w:p>
    <w:p w14:paraId="70A3AE09" w14:textId="5CA7715D" w:rsidR="00DE067E" w:rsidRPr="0093757B" w:rsidRDefault="008A05DF" w:rsidP="00DE067E">
      <w:pPr>
        <w:pStyle w:val="CBDNormalNumber"/>
        <w:numPr>
          <w:ilvl w:val="1"/>
          <w:numId w:val="7"/>
        </w:numPr>
        <w:rPr>
          <w:sz w:val="24"/>
          <w:szCs w:val="24"/>
          <w:lang w:val="en-US" w:eastAsia="zh-CN"/>
        </w:rPr>
      </w:pPr>
      <w:r w:rsidRPr="004C047C">
        <w:rPr>
          <w:rFonts w:hint="eastAsia"/>
          <w:kern w:val="22"/>
          <w:sz w:val="24"/>
          <w:szCs w:val="24"/>
          <w:lang w:eastAsia="zh-CN"/>
        </w:rPr>
        <w:t>使</w:t>
      </w:r>
      <w:r>
        <w:rPr>
          <w:rFonts w:hint="eastAsia"/>
          <w:kern w:val="22"/>
          <w:sz w:val="24"/>
          <w:szCs w:val="24"/>
          <w:lang w:eastAsia="zh-CN"/>
        </w:rPr>
        <w:t>各种</w:t>
      </w:r>
      <w:r w:rsidRPr="004C047C">
        <w:rPr>
          <w:rFonts w:hint="eastAsia"/>
          <w:kern w:val="22"/>
          <w:sz w:val="24"/>
          <w:szCs w:val="24"/>
          <w:lang w:eastAsia="zh-CN"/>
        </w:rPr>
        <w:t>正式信息，包括决定、会议文件、报告、通知、指导材料和秘书处掌握的其他信息更容易查找和使用；</w:t>
      </w:r>
    </w:p>
    <w:p w14:paraId="525885F5" w14:textId="5BBF9030" w:rsidR="00DE067E" w:rsidRPr="0093757B" w:rsidRDefault="00365118" w:rsidP="00DE067E">
      <w:pPr>
        <w:pStyle w:val="CBDNormalNumber"/>
        <w:numPr>
          <w:ilvl w:val="1"/>
          <w:numId w:val="7"/>
        </w:numPr>
        <w:rPr>
          <w:sz w:val="24"/>
          <w:szCs w:val="24"/>
          <w:lang w:val="en-US" w:eastAsia="zh-CN"/>
        </w:rPr>
      </w:pPr>
      <w:r w:rsidRPr="004C047C">
        <w:rPr>
          <w:rFonts w:hint="eastAsia"/>
          <w:kern w:val="22"/>
          <w:sz w:val="24"/>
          <w:szCs w:val="24"/>
          <w:lang w:eastAsia="zh-CN"/>
        </w:rPr>
        <w:t>将报告信息与</w:t>
      </w:r>
      <w:r>
        <w:rPr>
          <w:rFonts w:hint="eastAsia"/>
          <w:kern w:val="22"/>
          <w:sz w:val="24"/>
          <w:szCs w:val="24"/>
          <w:lang w:eastAsia="zh-CN"/>
        </w:rPr>
        <w:t>信息交换所机制</w:t>
      </w:r>
      <w:r w:rsidRPr="004C047C">
        <w:rPr>
          <w:rFonts w:hint="eastAsia"/>
          <w:kern w:val="22"/>
          <w:sz w:val="24"/>
          <w:szCs w:val="24"/>
          <w:lang w:eastAsia="zh-CN"/>
        </w:rPr>
        <w:t>的中央门户连接起来，通过</w:t>
      </w:r>
      <w:r>
        <w:rPr>
          <w:rFonts w:hint="eastAsia"/>
          <w:kern w:val="22"/>
          <w:sz w:val="24"/>
          <w:szCs w:val="24"/>
          <w:lang w:eastAsia="zh-CN"/>
        </w:rPr>
        <w:t>信息交换所机制</w:t>
      </w:r>
      <w:r w:rsidRPr="004C047C">
        <w:rPr>
          <w:rFonts w:hint="eastAsia"/>
          <w:kern w:val="22"/>
          <w:sz w:val="24"/>
          <w:szCs w:val="24"/>
          <w:lang w:eastAsia="zh-CN"/>
        </w:rPr>
        <w:t>的中央门户、《公约》网站、</w:t>
      </w:r>
      <w:r w:rsidRPr="004C047C">
        <w:rPr>
          <w:rFonts w:hint="eastAsia"/>
          <w:kern w:val="22"/>
          <w:sz w:val="24"/>
          <w:szCs w:val="24"/>
          <w:lang w:eastAsia="zh-CN"/>
        </w:rPr>
        <w:t>Bioland</w:t>
      </w:r>
      <w:r w:rsidRPr="004C047C">
        <w:rPr>
          <w:rFonts w:hint="eastAsia"/>
          <w:kern w:val="22"/>
          <w:sz w:val="24"/>
          <w:szCs w:val="24"/>
          <w:lang w:eastAsia="zh-CN"/>
        </w:rPr>
        <w:t>和其他相关系统，更</w:t>
      </w:r>
      <w:r w:rsidR="00C115B5">
        <w:rPr>
          <w:rFonts w:hint="eastAsia"/>
          <w:kern w:val="22"/>
          <w:sz w:val="24"/>
          <w:szCs w:val="24"/>
          <w:lang w:eastAsia="zh-CN"/>
        </w:rPr>
        <w:t>便于</w:t>
      </w:r>
      <w:r w:rsidRPr="004C047C">
        <w:rPr>
          <w:rFonts w:hint="eastAsia"/>
          <w:kern w:val="22"/>
          <w:sz w:val="24"/>
          <w:szCs w:val="24"/>
          <w:lang w:eastAsia="zh-CN"/>
        </w:rPr>
        <w:t>访问、搜索和重新使用通过在线报告工具提交的国家生物多样性战略和行动计划、国家目标、国家报告、指标信息和非国家行为</w:t>
      </w:r>
      <w:r>
        <w:rPr>
          <w:rFonts w:hint="eastAsia"/>
          <w:kern w:val="22"/>
          <w:sz w:val="24"/>
          <w:szCs w:val="24"/>
          <w:lang w:eastAsia="zh-CN"/>
        </w:rPr>
        <w:t>体的</w:t>
      </w:r>
      <w:r w:rsidRPr="004C047C">
        <w:rPr>
          <w:rFonts w:hint="eastAsia"/>
          <w:kern w:val="22"/>
          <w:sz w:val="24"/>
          <w:szCs w:val="24"/>
          <w:lang w:eastAsia="zh-CN"/>
        </w:rPr>
        <w:t>承诺；</w:t>
      </w:r>
    </w:p>
    <w:p w14:paraId="2917D70E" w14:textId="35BFC4E7" w:rsidR="00DE067E" w:rsidRPr="0093757B" w:rsidRDefault="00244AFF" w:rsidP="00DE067E">
      <w:pPr>
        <w:pStyle w:val="CBDNormalNumber"/>
        <w:numPr>
          <w:ilvl w:val="1"/>
          <w:numId w:val="7"/>
        </w:numPr>
        <w:rPr>
          <w:sz w:val="24"/>
          <w:szCs w:val="24"/>
          <w:lang w:val="en-US" w:eastAsia="zh-CN"/>
        </w:rPr>
      </w:pPr>
      <w:r w:rsidRPr="004C047C">
        <w:rPr>
          <w:rFonts w:hint="eastAsia"/>
          <w:kern w:val="22"/>
          <w:sz w:val="24"/>
          <w:szCs w:val="24"/>
          <w:lang w:eastAsia="zh-CN"/>
        </w:rPr>
        <w:t>开发国家概况网页，</w:t>
      </w:r>
      <w:r>
        <w:rPr>
          <w:rFonts w:hint="eastAsia"/>
          <w:kern w:val="22"/>
          <w:sz w:val="24"/>
          <w:szCs w:val="24"/>
          <w:lang w:eastAsia="zh-CN"/>
        </w:rPr>
        <w:t>使</w:t>
      </w:r>
      <w:r w:rsidRPr="004C047C">
        <w:rPr>
          <w:rFonts w:hint="eastAsia"/>
          <w:kern w:val="22"/>
          <w:sz w:val="24"/>
          <w:szCs w:val="24"/>
          <w:lang w:eastAsia="zh-CN"/>
        </w:rPr>
        <w:t>缔约方和其他用户更清晰</w:t>
      </w:r>
      <w:r w:rsidR="00D82DF8">
        <w:rPr>
          <w:rFonts w:hint="eastAsia"/>
          <w:kern w:val="22"/>
          <w:sz w:val="24"/>
          <w:szCs w:val="24"/>
          <w:lang w:eastAsia="zh-CN"/>
        </w:rPr>
        <w:t>、</w:t>
      </w:r>
      <w:r w:rsidRPr="004C047C">
        <w:rPr>
          <w:rFonts w:hint="eastAsia"/>
          <w:kern w:val="22"/>
          <w:sz w:val="24"/>
          <w:szCs w:val="24"/>
          <w:lang w:eastAsia="zh-CN"/>
        </w:rPr>
        <w:t>更综合</w:t>
      </w:r>
      <w:r>
        <w:rPr>
          <w:rFonts w:hint="eastAsia"/>
          <w:kern w:val="22"/>
          <w:sz w:val="24"/>
          <w:szCs w:val="24"/>
          <w:lang w:eastAsia="zh-CN"/>
        </w:rPr>
        <w:t>地了解</w:t>
      </w:r>
      <w:r w:rsidRPr="004C047C">
        <w:rPr>
          <w:rFonts w:hint="eastAsia"/>
          <w:kern w:val="22"/>
          <w:sz w:val="24"/>
          <w:szCs w:val="24"/>
          <w:lang w:eastAsia="zh-CN"/>
        </w:rPr>
        <w:t>国家规划、报告、指标信息和其他国家一级</w:t>
      </w:r>
      <w:r>
        <w:rPr>
          <w:rFonts w:hint="eastAsia"/>
          <w:kern w:val="22"/>
          <w:sz w:val="24"/>
          <w:szCs w:val="24"/>
          <w:lang w:eastAsia="zh-CN"/>
        </w:rPr>
        <w:t>的</w:t>
      </w:r>
      <w:r w:rsidRPr="004C047C">
        <w:rPr>
          <w:rFonts w:hint="eastAsia"/>
          <w:kern w:val="22"/>
          <w:sz w:val="24"/>
          <w:szCs w:val="24"/>
          <w:lang w:eastAsia="zh-CN"/>
        </w:rPr>
        <w:t>知识，包括整合来自整个</w:t>
      </w:r>
      <w:r>
        <w:rPr>
          <w:rFonts w:hint="eastAsia"/>
          <w:kern w:val="22"/>
          <w:sz w:val="24"/>
          <w:szCs w:val="24"/>
          <w:lang w:eastAsia="zh-CN"/>
        </w:rPr>
        <w:t>信息交换所机制</w:t>
      </w:r>
      <w:r w:rsidRPr="004C047C">
        <w:rPr>
          <w:rFonts w:hint="eastAsia"/>
          <w:kern w:val="22"/>
          <w:sz w:val="24"/>
          <w:szCs w:val="24"/>
          <w:lang w:eastAsia="zh-CN"/>
        </w:rPr>
        <w:t>的信息，</w:t>
      </w:r>
      <w:r>
        <w:rPr>
          <w:rFonts w:hint="eastAsia"/>
          <w:kern w:val="22"/>
          <w:sz w:val="24"/>
          <w:szCs w:val="24"/>
          <w:lang w:eastAsia="zh-CN"/>
        </w:rPr>
        <w:t>其中</w:t>
      </w:r>
      <w:r w:rsidRPr="004C047C">
        <w:rPr>
          <w:rFonts w:hint="eastAsia"/>
          <w:kern w:val="22"/>
          <w:sz w:val="24"/>
          <w:szCs w:val="24"/>
          <w:lang w:eastAsia="zh-CN"/>
        </w:rPr>
        <w:t>包括在线报告工具、中央门户、生物安全信息交换所和获取和惠益分享信息交换所</w:t>
      </w:r>
      <w:r>
        <w:rPr>
          <w:rFonts w:hint="eastAsia"/>
          <w:kern w:val="22"/>
          <w:sz w:val="24"/>
          <w:szCs w:val="24"/>
          <w:lang w:eastAsia="zh-CN"/>
        </w:rPr>
        <w:t>；</w:t>
      </w:r>
    </w:p>
    <w:p w14:paraId="12A1FFC4" w14:textId="3F39797F" w:rsidR="00DE067E" w:rsidRPr="0093757B" w:rsidRDefault="00A30E51" w:rsidP="00DE067E">
      <w:pPr>
        <w:pStyle w:val="CBDNormalNumber"/>
        <w:numPr>
          <w:ilvl w:val="1"/>
          <w:numId w:val="7"/>
        </w:numPr>
        <w:rPr>
          <w:sz w:val="24"/>
          <w:szCs w:val="24"/>
          <w:lang w:val="en-US" w:eastAsia="zh-CN"/>
        </w:rPr>
      </w:pPr>
      <w:r w:rsidRPr="004C047C">
        <w:rPr>
          <w:rFonts w:hint="eastAsia"/>
          <w:kern w:val="22"/>
          <w:sz w:val="24"/>
          <w:szCs w:val="24"/>
          <w:lang w:eastAsia="zh-CN"/>
        </w:rPr>
        <w:t>加强</w:t>
      </w:r>
      <w:r w:rsidRPr="004C047C">
        <w:rPr>
          <w:rFonts w:hint="eastAsia"/>
          <w:kern w:val="22"/>
          <w:sz w:val="24"/>
          <w:szCs w:val="24"/>
          <w:lang w:eastAsia="zh-CN"/>
        </w:rPr>
        <w:t>Bioland</w:t>
      </w:r>
      <w:r>
        <w:rPr>
          <w:rFonts w:hint="eastAsia"/>
          <w:kern w:val="22"/>
          <w:sz w:val="24"/>
          <w:szCs w:val="24"/>
          <w:lang w:eastAsia="zh-CN"/>
        </w:rPr>
        <w:t>，使其成为供</w:t>
      </w:r>
      <w:r w:rsidRPr="004C047C">
        <w:rPr>
          <w:rFonts w:hint="eastAsia"/>
          <w:kern w:val="22"/>
          <w:sz w:val="24"/>
          <w:szCs w:val="24"/>
          <w:lang w:eastAsia="zh-CN"/>
        </w:rPr>
        <w:t>国家和区域使用的共同平台，包括支持国家</w:t>
      </w:r>
      <w:r>
        <w:rPr>
          <w:rFonts w:hint="eastAsia"/>
          <w:kern w:val="22"/>
          <w:sz w:val="24"/>
          <w:szCs w:val="24"/>
          <w:lang w:eastAsia="zh-CN"/>
        </w:rPr>
        <w:t>信息交换所机制</w:t>
      </w:r>
      <w:r w:rsidRPr="004C047C">
        <w:rPr>
          <w:rFonts w:hint="eastAsia"/>
          <w:kern w:val="22"/>
          <w:sz w:val="24"/>
          <w:szCs w:val="24"/>
          <w:lang w:eastAsia="zh-CN"/>
        </w:rPr>
        <w:t>，为缔约方和科技合作支持中心提供结构化空间；</w:t>
      </w:r>
    </w:p>
    <w:p w14:paraId="6BDDC736" w14:textId="4786B69F" w:rsidR="00DE067E" w:rsidRPr="0093757B" w:rsidRDefault="00794118" w:rsidP="00DE067E">
      <w:pPr>
        <w:pStyle w:val="CBDNormalNumber"/>
        <w:numPr>
          <w:ilvl w:val="1"/>
          <w:numId w:val="7"/>
        </w:numPr>
        <w:rPr>
          <w:sz w:val="24"/>
          <w:szCs w:val="24"/>
          <w:lang w:val="en-US" w:eastAsia="zh-CN"/>
        </w:rPr>
      </w:pPr>
      <w:r w:rsidRPr="004C047C">
        <w:rPr>
          <w:rFonts w:hint="eastAsia"/>
          <w:kern w:val="22"/>
          <w:sz w:val="24"/>
          <w:szCs w:val="24"/>
          <w:lang w:eastAsia="zh-CN"/>
        </w:rPr>
        <w:t>实现通知和参与流程的现代化，使提交</w:t>
      </w:r>
      <w:r>
        <w:rPr>
          <w:rFonts w:hint="eastAsia"/>
          <w:kern w:val="22"/>
          <w:sz w:val="24"/>
          <w:szCs w:val="24"/>
          <w:lang w:eastAsia="zh-CN"/>
        </w:rPr>
        <w:t>信息</w:t>
      </w:r>
      <w:r w:rsidRPr="004C047C">
        <w:rPr>
          <w:rFonts w:hint="eastAsia"/>
          <w:kern w:val="22"/>
          <w:sz w:val="24"/>
          <w:szCs w:val="24"/>
          <w:lang w:eastAsia="zh-CN"/>
        </w:rPr>
        <w:t>更加安全、可追踪</w:t>
      </w:r>
      <w:r>
        <w:rPr>
          <w:rFonts w:hint="eastAsia"/>
          <w:kern w:val="22"/>
          <w:sz w:val="24"/>
          <w:szCs w:val="24"/>
          <w:lang w:eastAsia="zh-CN"/>
        </w:rPr>
        <w:t>并</w:t>
      </w:r>
      <w:r w:rsidRPr="004C047C">
        <w:rPr>
          <w:rFonts w:hint="eastAsia"/>
          <w:kern w:val="22"/>
          <w:sz w:val="24"/>
          <w:szCs w:val="24"/>
          <w:lang w:eastAsia="zh-CN"/>
        </w:rPr>
        <w:t>易于管理，同时提高收到回复的质量和效用；</w:t>
      </w:r>
    </w:p>
    <w:p w14:paraId="3630479F" w14:textId="6128082A" w:rsidR="00DE067E" w:rsidRPr="0093757B" w:rsidRDefault="00DE6087" w:rsidP="00DE067E">
      <w:pPr>
        <w:pStyle w:val="CBDNormalNumber"/>
        <w:numPr>
          <w:ilvl w:val="1"/>
          <w:numId w:val="7"/>
        </w:numPr>
        <w:rPr>
          <w:sz w:val="24"/>
          <w:szCs w:val="24"/>
          <w:lang w:val="en-US" w:eastAsia="zh-CN"/>
        </w:rPr>
      </w:pPr>
      <w:r>
        <w:rPr>
          <w:rFonts w:hint="eastAsia"/>
          <w:kern w:val="22"/>
          <w:sz w:val="24"/>
          <w:szCs w:val="24"/>
          <w:lang w:eastAsia="zh-CN"/>
        </w:rPr>
        <w:t>提高</w:t>
      </w:r>
      <w:r w:rsidRPr="004C047C">
        <w:rPr>
          <w:rFonts w:hint="eastAsia"/>
          <w:kern w:val="22"/>
          <w:sz w:val="24"/>
          <w:szCs w:val="24"/>
          <w:lang w:eastAsia="zh-CN"/>
        </w:rPr>
        <w:t>元数据、分类和内容</w:t>
      </w:r>
      <w:r>
        <w:rPr>
          <w:rFonts w:hint="eastAsia"/>
          <w:kern w:val="22"/>
          <w:sz w:val="24"/>
          <w:szCs w:val="24"/>
          <w:lang w:eastAsia="zh-CN"/>
        </w:rPr>
        <w:t>的</w:t>
      </w:r>
      <w:r w:rsidRPr="004C047C">
        <w:rPr>
          <w:rFonts w:hint="eastAsia"/>
          <w:kern w:val="22"/>
          <w:sz w:val="24"/>
          <w:szCs w:val="24"/>
          <w:lang w:eastAsia="zh-CN"/>
        </w:rPr>
        <w:t>标准，以便更好地组织信息，使信息在各系统之间更加一致，更易于搜索、链接和再利用。</w:t>
      </w:r>
    </w:p>
    <w:p w14:paraId="45C7E862" w14:textId="3F8990A8" w:rsidR="009963E2" w:rsidRPr="00866063" w:rsidRDefault="002A25B6" w:rsidP="00473B21">
      <w:pPr>
        <w:pStyle w:val="CBDH1"/>
      </w:pPr>
      <w:r>
        <w:rPr>
          <w:rFonts w:hint="eastAsia"/>
          <w:lang w:eastAsia="zh-CN"/>
        </w:rPr>
        <w:t>四</w:t>
      </w:r>
      <w:r w:rsidR="00B06660">
        <w:t>.</w:t>
      </w:r>
      <w:r w:rsidR="00B06660">
        <w:tab/>
      </w:r>
      <w:r>
        <w:rPr>
          <w:rFonts w:hint="eastAsia"/>
          <w:lang w:eastAsia="zh-CN"/>
        </w:rPr>
        <w:t>建议</w:t>
      </w:r>
    </w:p>
    <w:p w14:paraId="043F5FA9" w14:textId="100834BC" w:rsidR="00C15A1C" w:rsidRPr="0072332B" w:rsidRDefault="00CD42D4" w:rsidP="00473B21">
      <w:pPr>
        <w:pStyle w:val="CBDNormalNumber"/>
        <w:ind w:left="630"/>
        <w:rPr>
          <w:sz w:val="24"/>
          <w:szCs w:val="24"/>
          <w:lang w:eastAsia="zh-CN"/>
        </w:rPr>
      </w:pPr>
      <w:r>
        <w:rPr>
          <w:rFonts w:hint="eastAsia"/>
          <w:sz w:val="24"/>
          <w:szCs w:val="24"/>
          <w:lang w:eastAsia="zh-CN"/>
        </w:rPr>
        <w:t>执行问题附属机构</w:t>
      </w:r>
      <w:r w:rsidRPr="000F19EC">
        <w:rPr>
          <w:rFonts w:hint="eastAsia"/>
          <w:sz w:val="24"/>
          <w:szCs w:val="24"/>
          <w:lang w:eastAsia="zh-CN"/>
        </w:rPr>
        <w:t>不妨建议缔约方大会第十七</w:t>
      </w:r>
      <w:r>
        <w:rPr>
          <w:rFonts w:hint="eastAsia"/>
          <w:sz w:val="24"/>
          <w:szCs w:val="24"/>
          <w:lang w:eastAsia="zh-CN"/>
        </w:rPr>
        <w:t>届</w:t>
      </w:r>
      <w:r w:rsidRPr="000F19EC">
        <w:rPr>
          <w:rFonts w:hint="eastAsia"/>
          <w:sz w:val="24"/>
          <w:szCs w:val="24"/>
          <w:lang w:eastAsia="zh-CN"/>
        </w:rPr>
        <w:t>会议通过一项</w:t>
      </w:r>
      <w:r>
        <w:rPr>
          <w:rFonts w:hint="eastAsia"/>
          <w:sz w:val="24"/>
          <w:szCs w:val="24"/>
          <w:lang w:eastAsia="zh-CN"/>
        </w:rPr>
        <w:t>内容</w:t>
      </w:r>
      <w:r w:rsidRPr="000F19EC">
        <w:rPr>
          <w:rFonts w:hint="eastAsia"/>
          <w:sz w:val="24"/>
          <w:szCs w:val="24"/>
          <w:lang w:eastAsia="zh-CN"/>
        </w:rPr>
        <w:t>大致如下的决定</w:t>
      </w:r>
      <w:r>
        <w:rPr>
          <w:rFonts w:hint="eastAsia"/>
          <w:sz w:val="24"/>
          <w:szCs w:val="24"/>
          <w:lang w:eastAsia="zh-CN"/>
        </w:rPr>
        <w:t>：</w:t>
      </w:r>
      <w:r w:rsidR="00FA22C4">
        <w:rPr>
          <w:rStyle w:val="FootnoteReference"/>
        </w:rPr>
        <w:footnoteReference w:id="6"/>
      </w:r>
    </w:p>
    <w:p w14:paraId="0E457771" w14:textId="4B607ED1" w:rsidR="00C15A1C" w:rsidRPr="0072332B" w:rsidRDefault="00143E42" w:rsidP="00473B21">
      <w:pPr>
        <w:pStyle w:val="CBDNormalNoNumber"/>
        <w:tabs>
          <w:tab w:val="clear" w:pos="567"/>
        </w:tabs>
        <w:ind w:left="1134" w:firstLine="567"/>
        <w:rPr>
          <w:sz w:val="24"/>
          <w:szCs w:val="24"/>
          <w:lang w:eastAsia="zh-CN"/>
        </w:rPr>
      </w:pPr>
      <w:r w:rsidRPr="00A82907">
        <w:rPr>
          <w:rFonts w:ascii="KaiTi" w:eastAsia="KaiTi" w:hAnsi="KaiTi" w:cs="Microsoft YaHei" w:hint="eastAsia"/>
          <w:color w:val="000000"/>
          <w:sz w:val="24"/>
          <w:szCs w:val="24"/>
          <w:lang w:eastAsia="zh-CN"/>
        </w:rPr>
        <w:lastRenderedPageBreak/>
        <w:t>缔约方大会</w:t>
      </w:r>
      <w:r>
        <w:rPr>
          <w:rFonts w:ascii="KaiTi" w:eastAsia="KaiTi" w:hAnsi="KaiTi" w:cs="Microsoft YaHei" w:hint="eastAsia"/>
          <w:color w:val="000000"/>
          <w:sz w:val="24"/>
          <w:szCs w:val="24"/>
          <w:lang w:eastAsia="zh-CN"/>
        </w:rPr>
        <w:t>,</w:t>
      </w:r>
    </w:p>
    <w:p w14:paraId="1A03E180" w14:textId="62E3F92D" w:rsidR="00C15A1C" w:rsidRPr="0072332B" w:rsidRDefault="0083540F" w:rsidP="00473B21">
      <w:pPr>
        <w:pStyle w:val="CBDNormalNoNumber"/>
        <w:tabs>
          <w:tab w:val="clear" w:pos="567"/>
        </w:tabs>
        <w:ind w:left="1134" w:firstLine="567"/>
        <w:rPr>
          <w:i/>
          <w:iCs/>
          <w:sz w:val="24"/>
          <w:szCs w:val="24"/>
          <w:lang w:eastAsia="zh-CN"/>
        </w:rPr>
      </w:pPr>
      <w:r w:rsidRPr="00A82907">
        <w:rPr>
          <w:rFonts w:ascii="KaiTi" w:eastAsia="KaiTi" w:hAnsi="KaiTi" w:cs="Microsoft YaHei" w:hint="eastAsia"/>
          <w:color w:val="000000"/>
          <w:sz w:val="24"/>
          <w:szCs w:val="24"/>
          <w:lang w:eastAsia="zh-CN"/>
        </w:rPr>
        <w:t>回顾</w:t>
      </w:r>
      <w:r w:rsidRPr="000F19EC">
        <w:rPr>
          <w:rFonts w:hint="eastAsia"/>
          <w:sz w:val="24"/>
          <w:szCs w:val="24"/>
          <w:lang w:eastAsia="zh-CN"/>
        </w:rPr>
        <w:t>其</w:t>
      </w:r>
      <w:r w:rsidRPr="000F19EC">
        <w:rPr>
          <w:rFonts w:hint="eastAsia"/>
          <w:sz w:val="24"/>
          <w:szCs w:val="24"/>
          <w:lang w:eastAsia="zh-CN"/>
        </w:rPr>
        <w:t>2024</w:t>
      </w:r>
      <w:r w:rsidRPr="000F19EC">
        <w:rPr>
          <w:rFonts w:hint="eastAsia"/>
          <w:sz w:val="24"/>
          <w:szCs w:val="24"/>
          <w:lang w:eastAsia="zh-CN"/>
        </w:rPr>
        <w:t>年</w:t>
      </w:r>
      <w:r w:rsidRPr="000F19EC">
        <w:rPr>
          <w:rFonts w:hint="eastAsia"/>
          <w:sz w:val="24"/>
          <w:szCs w:val="24"/>
          <w:lang w:eastAsia="zh-CN"/>
        </w:rPr>
        <w:t>11</w:t>
      </w:r>
      <w:r w:rsidRPr="000F19EC">
        <w:rPr>
          <w:rFonts w:hint="eastAsia"/>
          <w:sz w:val="24"/>
          <w:szCs w:val="24"/>
          <w:lang w:eastAsia="zh-CN"/>
        </w:rPr>
        <w:t>月</w:t>
      </w:r>
      <w:r w:rsidRPr="000F19EC">
        <w:rPr>
          <w:rFonts w:hint="eastAsia"/>
          <w:sz w:val="24"/>
          <w:szCs w:val="24"/>
          <w:lang w:eastAsia="zh-CN"/>
        </w:rPr>
        <w:t>1</w:t>
      </w:r>
      <w:r w:rsidRPr="000F19EC">
        <w:rPr>
          <w:rFonts w:hint="eastAsia"/>
          <w:sz w:val="24"/>
          <w:szCs w:val="24"/>
          <w:lang w:eastAsia="zh-CN"/>
        </w:rPr>
        <w:t>日第</w:t>
      </w:r>
      <w:hyperlink r:id="rId19" w:history="1">
        <w:r w:rsidRPr="0072332B">
          <w:rPr>
            <w:rStyle w:val="Hyperlink"/>
            <w:sz w:val="24"/>
            <w:szCs w:val="24"/>
            <w:lang w:eastAsia="zh-CN"/>
          </w:rPr>
          <w:t>16/9 A and B</w:t>
        </w:r>
      </w:hyperlink>
      <w:r w:rsidRPr="000F19EC">
        <w:rPr>
          <w:rFonts w:hint="eastAsia"/>
          <w:sz w:val="24"/>
          <w:szCs w:val="24"/>
          <w:lang w:eastAsia="zh-CN"/>
        </w:rPr>
        <w:t>号决定</w:t>
      </w:r>
      <w:r w:rsidR="00C15A1C" w:rsidRPr="0072332B">
        <w:rPr>
          <w:sz w:val="24"/>
          <w:szCs w:val="24"/>
          <w:lang w:eastAsia="zh-CN"/>
        </w:rPr>
        <w:t>,</w:t>
      </w:r>
      <w:r w:rsidR="00C15A1C" w:rsidRPr="0072332B">
        <w:rPr>
          <w:i/>
          <w:iCs/>
          <w:sz w:val="24"/>
          <w:szCs w:val="24"/>
          <w:lang w:eastAsia="zh-CN"/>
        </w:rPr>
        <w:t xml:space="preserve"> </w:t>
      </w:r>
    </w:p>
    <w:p w14:paraId="13FD7786" w14:textId="15CB1167" w:rsidR="002A2390" w:rsidRPr="0072332B" w:rsidRDefault="00097EF9">
      <w:pPr>
        <w:pStyle w:val="CBDNormalNoNumber"/>
        <w:tabs>
          <w:tab w:val="clear" w:pos="567"/>
        </w:tabs>
        <w:ind w:left="1134" w:firstLine="567"/>
        <w:rPr>
          <w:sz w:val="24"/>
          <w:szCs w:val="24"/>
          <w:lang w:eastAsia="zh-CN"/>
        </w:rPr>
      </w:pPr>
      <w:r w:rsidRPr="0072332B">
        <w:rPr>
          <w:sz w:val="24"/>
          <w:szCs w:val="24"/>
          <w:lang w:eastAsia="zh-CN"/>
        </w:rPr>
        <w:t>1.</w:t>
      </w:r>
      <w:r w:rsidRPr="0072332B">
        <w:rPr>
          <w:i/>
          <w:iCs/>
          <w:sz w:val="24"/>
          <w:szCs w:val="24"/>
          <w:lang w:eastAsia="zh-CN"/>
        </w:rPr>
        <w:tab/>
      </w:r>
      <w:r w:rsidR="006E2C9C" w:rsidRPr="0028785C">
        <w:rPr>
          <w:rFonts w:ascii="KaiTi" w:eastAsia="KaiTi" w:hAnsi="KaiTi" w:cs="Microsoft YaHei" w:hint="eastAsia"/>
          <w:color w:val="000000"/>
          <w:sz w:val="24"/>
          <w:szCs w:val="24"/>
          <w:lang w:eastAsia="zh-CN"/>
        </w:rPr>
        <w:t>赞赏地注意到</w:t>
      </w:r>
      <w:r w:rsidR="006E2C9C" w:rsidRPr="000F19EC">
        <w:rPr>
          <w:rFonts w:hint="eastAsia"/>
          <w:sz w:val="24"/>
          <w:szCs w:val="24"/>
          <w:lang w:eastAsia="zh-CN"/>
        </w:rPr>
        <w:t>在执行</w:t>
      </w:r>
      <w:r w:rsidR="006E2C9C" w:rsidRPr="000F19EC">
        <w:rPr>
          <w:rFonts w:hint="eastAsia"/>
          <w:sz w:val="24"/>
          <w:szCs w:val="24"/>
          <w:lang w:eastAsia="zh-CN"/>
        </w:rPr>
        <w:t>20</w:t>
      </w:r>
      <w:r w:rsidR="003E37FA">
        <w:rPr>
          <w:sz w:val="24"/>
          <w:szCs w:val="24"/>
          <w:lang w:eastAsia="zh-CN"/>
        </w:rPr>
        <w:t>24</w:t>
      </w:r>
      <w:r w:rsidR="006E2C9C" w:rsidRPr="000F19EC">
        <w:rPr>
          <w:rFonts w:hint="eastAsia"/>
          <w:sz w:val="24"/>
          <w:szCs w:val="24"/>
          <w:lang w:eastAsia="zh-CN"/>
        </w:rPr>
        <w:t>-2</w:t>
      </w:r>
      <w:r w:rsidR="00A05150">
        <w:rPr>
          <w:sz w:val="24"/>
          <w:szCs w:val="24"/>
          <w:lang w:eastAsia="zh-CN"/>
        </w:rPr>
        <w:t>03</w:t>
      </w:r>
      <w:r w:rsidR="002176E4">
        <w:rPr>
          <w:sz w:val="24"/>
          <w:szCs w:val="24"/>
          <w:lang w:eastAsia="zh-CN"/>
        </w:rPr>
        <w:t>0</w:t>
      </w:r>
      <w:r w:rsidR="006E2C9C" w:rsidRPr="000F19EC">
        <w:rPr>
          <w:rFonts w:hint="eastAsia"/>
          <w:sz w:val="24"/>
          <w:szCs w:val="24"/>
          <w:lang w:eastAsia="zh-CN"/>
        </w:rPr>
        <w:t>年</w:t>
      </w:r>
      <w:r w:rsidR="006E2C9C">
        <w:rPr>
          <w:rFonts w:hint="eastAsia"/>
          <w:sz w:val="24"/>
          <w:szCs w:val="24"/>
          <w:lang w:eastAsia="zh-CN"/>
        </w:rPr>
        <w:t>期间</w:t>
      </w:r>
      <w:r w:rsidR="006E2C9C" w:rsidRPr="000F19EC">
        <w:rPr>
          <w:rFonts w:hint="eastAsia"/>
          <w:sz w:val="24"/>
          <w:szCs w:val="24"/>
          <w:lang w:eastAsia="zh-CN"/>
        </w:rPr>
        <w:t>信息交换所机制</w:t>
      </w:r>
      <w:r w:rsidR="006E2C9C" w:rsidRPr="001C1DF6">
        <w:rPr>
          <w:rFonts w:hint="eastAsia"/>
          <w:kern w:val="22"/>
          <w:sz w:val="24"/>
          <w:szCs w:val="24"/>
          <w:lang w:eastAsia="zh-CN"/>
        </w:rPr>
        <w:t>的工作方案</w:t>
      </w:r>
      <w:r w:rsidR="006E2C9C" w:rsidRPr="0072332B">
        <w:rPr>
          <w:rStyle w:val="FootnoteReference"/>
          <w:sz w:val="24"/>
          <w:szCs w:val="24"/>
        </w:rPr>
        <w:footnoteReference w:id="7"/>
      </w:r>
      <w:r w:rsidR="006E2C9C">
        <w:rPr>
          <w:rFonts w:hint="eastAsia"/>
          <w:kern w:val="22"/>
          <w:sz w:val="24"/>
          <w:szCs w:val="24"/>
          <w:lang w:eastAsia="zh-CN"/>
        </w:rPr>
        <w:t xml:space="preserve"> </w:t>
      </w:r>
      <w:r w:rsidR="006E2C9C" w:rsidRPr="001C1DF6">
        <w:rPr>
          <w:rFonts w:hint="eastAsia"/>
          <w:kern w:val="22"/>
          <w:sz w:val="24"/>
          <w:szCs w:val="24"/>
          <w:lang w:eastAsia="zh-CN"/>
        </w:rPr>
        <w:t>和知识管理</w:t>
      </w:r>
      <w:r w:rsidR="006E2C9C">
        <w:rPr>
          <w:rFonts w:hint="eastAsia"/>
          <w:kern w:val="22"/>
          <w:sz w:val="24"/>
          <w:szCs w:val="24"/>
          <w:lang w:eastAsia="zh-CN"/>
        </w:rPr>
        <w:t>战略方面</w:t>
      </w:r>
      <w:r w:rsidR="006E2C9C" w:rsidRPr="000F19EC">
        <w:rPr>
          <w:rFonts w:hint="eastAsia"/>
          <w:sz w:val="24"/>
          <w:szCs w:val="24"/>
          <w:lang w:eastAsia="zh-CN"/>
        </w:rPr>
        <w:t>取得的进展</w:t>
      </w:r>
      <w:r w:rsidR="006E2C9C">
        <w:rPr>
          <w:rFonts w:hint="eastAsia"/>
          <w:sz w:val="24"/>
          <w:szCs w:val="24"/>
          <w:lang w:eastAsia="zh-CN"/>
        </w:rPr>
        <w:t>，其目的是</w:t>
      </w:r>
      <w:r w:rsidR="006E2C9C" w:rsidRPr="000F19EC">
        <w:rPr>
          <w:rFonts w:hint="eastAsia"/>
          <w:sz w:val="24"/>
          <w:szCs w:val="24"/>
          <w:lang w:eastAsia="zh-CN"/>
        </w:rPr>
        <w:t>支持</w:t>
      </w:r>
      <w:r w:rsidR="009B7943">
        <w:rPr>
          <w:rFonts w:hint="eastAsia"/>
          <w:sz w:val="24"/>
          <w:szCs w:val="24"/>
          <w:lang w:eastAsia="zh-CN"/>
        </w:rPr>
        <w:t>执行</w:t>
      </w:r>
      <w:r w:rsidR="006E2C9C">
        <w:rPr>
          <w:rFonts w:hint="eastAsia"/>
          <w:sz w:val="24"/>
          <w:szCs w:val="24"/>
          <w:lang w:eastAsia="zh-CN"/>
        </w:rPr>
        <w:t>《</w:t>
      </w:r>
      <w:r w:rsidR="006E2C9C" w:rsidRPr="000F19EC">
        <w:rPr>
          <w:rFonts w:hint="eastAsia"/>
          <w:sz w:val="24"/>
          <w:szCs w:val="24"/>
          <w:lang w:eastAsia="zh-CN"/>
        </w:rPr>
        <w:t>昆明</w:t>
      </w:r>
      <w:r w:rsidR="006E2C9C" w:rsidRPr="000F19EC">
        <w:rPr>
          <w:rFonts w:hint="eastAsia"/>
          <w:sz w:val="24"/>
          <w:szCs w:val="24"/>
          <w:lang w:eastAsia="zh-CN"/>
        </w:rPr>
        <w:t>-</w:t>
      </w:r>
      <w:r w:rsidR="006E2C9C" w:rsidRPr="000F19EC">
        <w:rPr>
          <w:rFonts w:hint="eastAsia"/>
          <w:sz w:val="24"/>
          <w:szCs w:val="24"/>
          <w:lang w:eastAsia="zh-CN"/>
        </w:rPr>
        <w:t>蒙特利尔全球生物多样性框架</w:t>
      </w:r>
      <w:r w:rsidR="006E2C9C">
        <w:rPr>
          <w:rFonts w:hint="eastAsia"/>
          <w:sz w:val="24"/>
          <w:szCs w:val="24"/>
          <w:lang w:eastAsia="zh-CN"/>
        </w:rPr>
        <w:t>》；</w:t>
      </w:r>
      <w:r w:rsidR="006E2C9C" w:rsidRPr="0072332B">
        <w:rPr>
          <w:rStyle w:val="FootnoteReference"/>
          <w:sz w:val="24"/>
          <w:szCs w:val="24"/>
        </w:rPr>
        <w:footnoteReference w:id="8"/>
      </w:r>
      <w:r w:rsidR="006E2C9C" w:rsidRPr="0072332B">
        <w:rPr>
          <w:sz w:val="24"/>
          <w:szCs w:val="24"/>
          <w:vertAlign w:val="superscript"/>
          <w:lang w:eastAsia="zh-CN"/>
        </w:rPr>
        <w:t>,</w:t>
      </w:r>
      <w:r w:rsidR="006E2C9C" w:rsidRPr="0072332B">
        <w:rPr>
          <w:rStyle w:val="FootnoteReference"/>
          <w:sz w:val="24"/>
          <w:szCs w:val="24"/>
        </w:rPr>
        <w:footnoteReference w:id="9"/>
      </w:r>
    </w:p>
    <w:p w14:paraId="21EEAEDD" w14:textId="6BBA1C7A" w:rsidR="00C15A1C" w:rsidRPr="0072332B" w:rsidRDefault="002A2390" w:rsidP="00473B21">
      <w:pPr>
        <w:pStyle w:val="CBDNormalNoNumber"/>
        <w:tabs>
          <w:tab w:val="clear" w:pos="567"/>
        </w:tabs>
        <w:ind w:left="1134" w:firstLine="567"/>
        <w:rPr>
          <w:sz w:val="24"/>
          <w:szCs w:val="24"/>
          <w:lang w:eastAsia="zh-CN"/>
        </w:rPr>
      </w:pPr>
      <w:r w:rsidRPr="0072332B">
        <w:rPr>
          <w:sz w:val="24"/>
          <w:szCs w:val="24"/>
          <w:lang w:eastAsia="zh-CN"/>
        </w:rPr>
        <w:t>2.</w:t>
      </w:r>
      <w:r w:rsidRPr="0072332B">
        <w:rPr>
          <w:sz w:val="24"/>
          <w:szCs w:val="24"/>
          <w:lang w:eastAsia="zh-CN"/>
        </w:rPr>
        <w:tab/>
      </w:r>
      <w:r w:rsidR="00F901D9" w:rsidRPr="00A82907">
        <w:rPr>
          <w:rFonts w:ascii="KaiTi" w:eastAsia="KaiTi" w:hAnsi="KaiTi" w:cs="Microsoft YaHei" w:hint="eastAsia"/>
          <w:color w:val="000000"/>
          <w:sz w:val="24"/>
          <w:szCs w:val="24"/>
          <w:lang w:eastAsia="zh-CN"/>
        </w:rPr>
        <w:t>重申</w:t>
      </w:r>
      <w:r w:rsidR="00F901D9" w:rsidRPr="000F19EC">
        <w:rPr>
          <w:rFonts w:hint="eastAsia"/>
          <w:sz w:val="24"/>
          <w:szCs w:val="24"/>
          <w:lang w:eastAsia="zh-CN"/>
        </w:rPr>
        <w:t>缔约方、其他国家政府、土著人民和地方社区、相关组织和《生物多样性公约》秘书处需要继续</w:t>
      </w:r>
      <w:r w:rsidR="00F901D9">
        <w:rPr>
          <w:rFonts w:hint="eastAsia"/>
          <w:sz w:val="24"/>
          <w:szCs w:val="24"/>
          <w:lang w:eastAsia="zh-CN"/>
        </w:rPr>
        <w:t>开展</w:t>
      </w:r>
      <w:r w:rsidR="00F901D9" w:rsidRPr="000F19EC">
        <w:rPr>
          <w:rFonts w:hint="eastAsia"/>
          <w:sz w:val="24"/>
          <w:szCs w:val="24"/>
          <w:lang w:eastAsia="zh-CN"/>
        </w:rPr>
        <w:t>执行</w:t>
      </w:r>
      <w:r w:rsidR="00F901D9">
        <w:rPr>
          <w:rFonts w:hint="eastAsia"/>
          <w:sz w:val="24"/>
          <w:szCs w:val="24"/>
          <w:lang w:eastAsia="zh-CN"/>
        </w:rPr>
        <w:t>工作，</w:t>
      </w:r>
      <w:r w:rsidR="00AB3A83" w:rsidRPr="0072332B">
        <w:rPr>
          <w:rStyle w:val="FootnoteReference"/>
          <w:sz w:val="24"/>
          <w:szCs w:val="24"/>
        </w:rPr>
        <w:footnoteReference w:id="10"/>
      </w:r>
      <w:r w:rsidR="00F901D9" w:rsidRPr="000F19EC">
        <w:rPr>
          <w:rFonts w:hint="eastAsia"/>
          <w:sz w:val="24"/>
          <w:szCs w:val="24"/>
          <w:lang w:eastAsia="zh-CN"/>
        </w:rPr>
        <w:t>以实现信息交换所机制的工作方案和知识管理战略</w:t>
      </w:r>
      <w:r w:rsidR="00F901D9">
        <w:rPr>
          <w:rFonts w:hint="eastAsia"/>
          <w:sz w:val="24"/>
          <w:szCs w:val="24"/>
          <w:lang w:eastAsia="zh-CN"/>
        </w:rPr>
        <w:t>；</w:t>
      </w:r>
    </w:p>
    <w:p w14:paraId="5CB71313" w14:textId="61207529" w:rsidR="00C15A1C" w:rsidRPr="0072332B" w:rsidRDefault="002A2390" w:rsidP="00473B21">
      <w:pPr>
        <w:pStyle w:val="CBDNormalNoNumber"/>
        <w:tabs>
          <w:tab w:val="clear" w:pos="567"/>
        </w:tabs>
        <w:ind w:left="1134" w:firstLine="567"/>
        <w:rPr>
          <w:sz w:val="24"/>
          <w:szCs w:val="24"/>
          <w:lang w:eastAsia="zh-CN"/>
        </w:rPr>
      </w:pPr>
      <w:r w:rsidRPr="0072332B">
        <w:rPr>
          <w:sz w:val="24"/>
          <w:szCs w:val="24"/>
          <w:lang w:eastAsia="zh-CN"/>
        </w:rPr>
        <w:t>3</w:t>
      </w:r>
      <w:r w:rsidR="00097EF9" w:rsidRPr="0072332B">
        <w:rPr>
          <w:sz w:val="24"/>
          <w:szCs w:val="24"/>
          <w:lang w:eastAsia="zh-CN"/>
        </w:rPr>
        <w:t>.</w:t>
      </w:r>
      <w:r w:rsidR="00097EF9" w:rsidRPr="0072332B">
        <w:rPr>
          <w:i/>
          <w:iCs/>
          <w:sz w:val="24"/>
          <w:szCs w:val="24"/>
          <w:lang w:eastAsia="zh-CN"/>
        </w:rPr>
        <w:tab/>
      </w:r>
      <w:r w:rsidR="007C2FC7" w:rsidRPr="00DA5545">
        <w:rPr>
          <w:rFonts w:ascii="KaiTi" w:eastAsia="KaiTi" w:hAnsi="KaiTi" w:cs="Microsoft YaHei" w:hint="eastAsia"/>
          <w:color w:val="000000"/>
          <w:sz w:val="24"/>
          <w:szCs w:val="24"/>
          <w:lang w:eastAsia="zh-CN"/>
        </w:rPr>
        <w:t>注意到</w:t>
      </w:r>
      <w:r w:rsidR="007C2FC7" w:rsidRPr="00DA5545">
        <w:rPr>
          <w:rFonts w:hint="eastAsia"/>
          <w:sz w:val="24"/>
          <w:szCs w:val="24"/>
          <w:lang w:eastAsia="zh-CN"/>
        </w:rPr>
        <w:t>需要额外资源，以进一步执行信息交换所机制工作方案和知识管理战略</w:t>
      </w:r>
      <w:r w:rsidR="007C2FC7">
        <w:rPr>
          <w:rFonts w:hint="eastAsia"/>
          <w:sz w:val="24"/>
          <w:szCs w:val="24"/>
          <w:lang w:eastAsia="zh-CN"/>
        </w:rPr>
        <w:t>；</w:t>
      </w:r>
    </w:p>
    <w:p w14:paraId="7663A1FB" w14:textId="77EBF1B5" w:rsidR="00C15A1C" w:rsidRPr="0072332B" w:rsidRDefault="002A2390" w:rsidP="00473B21">
      <w:pPr>
        <w:pStyle w:val="CBDNormalNoNumber"/>
        <w:tabs>
          <w:tab w:val="clear" w:pos="567"/>
        </w:tabs>
        <w:ind w:left="1134" w:firstLine="567"/>
        <w:rPr>
          <w:sz w:val="24"/>
          <w:szCs w:val="24"/>
          <w:lang w:eastAsia="zh-CN"/>
        </w:rPr>
      </w:pPr>
      <w:r w:rsidRPr="0072332B">
        <w:rPr>
          <w:sz w:val="24"/>
          <w:szCs w:val="24"/>
          <w:lang w:eastAsia="zh-CN"/>
        </w:rPr>
        <w:t>4</w:t>
      </w:r>
      <w:r w:rsidR="00097EF9" w:rsidRPr="0072332B">
        <w:rPr>
          <w:sz w:val="24"/>
          <w:szCs w:val="24"/>
          <w:lang w:eastAsia="zh-CN"/>
        </w:rPr>
        <w:t>.</w:t>
      </w:r>
      <w:r w:rsidR="00097EF9" w:rsidRPr="0072332B">
        <w:rPr>
          <w:i/>
          <w:iCs/>
          <w:sz w:val="24"/>
          <w:szCs w:val="24"/>
          <w:lang w:eastAsia="zh-CN"/>
        </w:rPr>
        <w:tab/>
      </w:r>
      <w:r w:rsidR="000626A1" w:rsidRPr="003E6264">
        <w:rPr>
          <w:rFonts w:ascii="KaiTi" w:eastAsia="KaiTi" w:hAnsi="KaiTi" w:cs="Microsoft YaHei" w:hint="eastAsia"/>
          <w:color w:val="000000"/>
          <w:sz w:val="24"/>
          <w:szCs w:val="24"/>
          <w:lang w:eastAsia="zh-CN"/>
        </w:rPr>
        <w:t>邀请</w:t>
      </w:r>
      <w:r w:rsidR="000626A1" w:rsidRPr="00182AE3">
        <w:rPr>
          <w:rFonts w:hint="eastAsia"/>
          <w:sz w:val="24"/>
          <w:szCs w:val="24"/>
          <w:lang w:eastAsia="zh-CN"/>
        </w:rPr>
        <w:t>区域和次区域</w:t>
      </w:r>
      <w:r w:rsidR="000626A1">
        <w:rPr>
          <w:rFonts w:hint="eastAsia"/>
          <w:sz w:val="24"/>
          <w:szCs w:val="24"/>
          <w:lang w:eastAsia="zh-CN"/>
        </w:rPr>
        <w:t>科技</w:t>
      </w:r>
      <w:r w:rsidR="000626A1" w:rsidRPr="00182AE3">
        <w:rPr>
          <w:rFonts w:hint="eastAsia"/>
          <w:sz w:val="24"/>
          <w:szCs w:val="24"/>
          <w:lang w:eastAsia="zh-CN"/>
        </w:rPr>
        <w:t>合作</w:t>
      </w:r>
      <w:r w:rsidR="000626A1">
        <w:rPr>
          <w:rFonts w:hint="eastAsia"/>
          <w:sz w:val="24"/>
          <w:szCs w:val="24"/>
          <w:lang w:eastAsia="zh-CN"/>
        </w:rPr>
        <w:t>支持</w:t>
      </w:r>
      <w:r w:rsidR="000626A1" w:rsidRPr="00182AE3">
        <w:rPr>
          <w:rFonts w:hint="eastAsia"/>
          <w:sz w:val="24"/>
          <w:szCs w:val="24"/>
          <w:lang w:eastAsia="zh-CN"/>
        </w:rPr>
        <w:t>中心以及</w:t>
      </w:r>
      <w:r w:rsidR="000626A1">
        <w:rPr>
          <w:rFonts w:hint="eastAsia"/>
          <w:sz w:val="24"/>
          <w:szCs w:val="24"/>
          <w:lang w:eastAsia="zh-CN"/>
        </w:rPr>
        <w:t>科技</w:t>
      </w:r>
      <w:r w:rsidR="000626A1" w:rsidRPr="00182AE3">
        <w:rPr>
          <w:rFonts w:hint="eastAsia"/>
          <w:sz w:val="24"/>
          <w:szCs w:val="24"/>
          <w:lang w:eastAsia="zh-CN"/>
        </w:rPr>
        <w:t>合作机制的全球协调实体将促进执行信息交换</w:t>
      </w:r>
      <w:r w:rsidR="000626A1">
        <w:rPr>
          <w:rFonts w:hint="eastAsia"/>
          <w:sz w:val="24"/>
          <w:szCs w:val="24"/>
          <w:lang w:eastAsia="zh-CN"/>
        </w:rPr>
        <w:t>所</w:t>
      </w:r>
      <w:r w:rsidR="000626A1" w:rsidRPr="00182AE3">
        <w:rPr>
          <w:rFonts w:hint="eastAsia"/>
          <w:sz w:val="24"/>
          <w:szCs w:val="24"/>
          <w:lang w:eastAsia="zh-CN"/>
        </w:rPr>
        <w:t>机制工作方案和知识管理战略的工作纳入其工作方案</w:t>
      </w:r>
      <w:r w:rsidR="000626A1">
        <w:rPr>
          <w:rFonts w:hint="eastAsia"/>
          <w:sz w:val="24"/>
          <w:szCs w:val="24"/>
          <w:lang w:eastAsia="zh-CN"/>
        </w:rPr>
        <w:t>；</w:t>
      </w:r>
    </w:p>
    <w:p w14:paraId="674A1178" w14:textId="0339EA92" w:rsidR="00C15A1C" w:rsidRPr="0072332B" w:rsidRDefault="002A2390" w:rsidP="00473B21">
      <w:pPr>
        <w:pStyle w:val="CBDNormalNoNumber"/>
        <w:tabs>
          <w:tab w:val="clear" w:pos="567"/>
        </w:tabs>
        <w:ind w:left="1134" w:firstLine="567"/>
        <w:rPr>
          <w:i/>
          <w:iCs/>
          <w:sz w:val="24"/>
          <w:szCs w:val="24"/>
          <w:lang w:eastAsia="zh-CN"/>
        </w:rPr>
      </w:pPr>
      <w:r w:rsidRPr="0072332B">
        <w:rPr>
          <w:sz w:val="24"/>
          <w:szCs w:val="24"/>
          <w:lang w:eastAsia="zh-CN"/>
        </w:rPr>
        <w:t>5</w:t>
      </w:r>
      <w:r w:rsidR="00097EF9" w:rsidRPr="0072332B">
        <w:rPr>
          <w:sz w:val="24"/>
          <w:szCs w:val="24"/>
          <w:lang w:eastAsia="zh-CN"/>
        </w:rPr>
        <w:t>.</w:t>
      </w:r>
      <w:r w:rsidR="00097EF9" w:rsidRPr="0072332B">
        <w:rPr>
          <w:i/>
          <w:iCs/>
          <w:sz w:val="24"/>
          <w:szCs w:val="24"/>
          <w:lang w:eastAsia="zh-CN"/>
        </w:rPr>
        <w:tab/>
      </w:r>
      <w:r w:rsidR="001E5E49" w:rsidRPr="003E6264">
        <w:rPr>
          <w:rFonts w:ascii="KaiTi" w:eastAsia="KaiTi" w:hAnsi="KaiTi" w:cs="Microsoft YaHei" w:hint="eastAsia"/>
          <w:color w:val="000000"/>
          <w:sz w:val="24"/>
          <w:szCs w:val="24"/>
          <w:lang w:eastAsia="zh-CN"/>
        </w:rPr>
        <w:t>鼓励</w:t>
      </w:r>
      <w:r w:rsidR="001E5E49" w:rsidRPr="00182AE3">
        <w:rPr>
          <w:rFonts w:hint="eastAsia"/>
          <w:sz w:val="24"/>
          <w:szCs w:val="24"/>
          <w:lang w:eastAsia="zh-CN"/>
        </w:rPr>
        <w:t>缔约方在第八次国家报告中分享信息交换所机制工作方案和知识管理战略的执行进展情况，以促进缔约方</w:t>
      </w:r>
      <w:r w:rsidR="001E5E49">
        <w:rPr>
          <w:rFonts w:hint="eastAsia"/>
          <w:sz w:val="24"/>
          <w:szCs w:val="24"/>
          <w:lang w:eastAsia="zh-CN"/>
        </w:rPr>
        <w:t>大会</w:t>
      </w:r>
      <w:r w:rsidR="001E5E49" w:rsidRPr="00182AE3">
        <w:rPr>
          <w:rFonts w:hint="eastAsia"/>
          <w:sz w:val="24"/>
          <w:szCs w:val="24"/>
          <w:lang w:eastAsia="zh-CN"/>
        </w:rPr>
        <w:t>第十九</w:t>
      </w:r>
      <w:r w:rsidR="001E5E49">
        <w:rPr>
          <w:rFonts w:hint="eastAsia"/>
          <w:sz w:val="24"/>
          <w:szCs w:val="24"/>
          <w:lang w:eastAsia="zh-CN"/>
        </w:rPr>
        <w:t>届</w:t>
      </w:r>
      <w:r w:rsidR="001E5E49" w:rsidRPr="00182AE3">
        <w:rPr>
          <w:rFonts w:hint="eastAsia"/>
          <w:sz w:val="24"/>
          <w:szCs w:val="24"/>
          <w:lang w:eastAsia="zh-CN"/>
        </w:rPr>
        <w:t>会议对该领域工作的审查</w:t>
      </w:r>
      <w:r w:rsidR="001E5E49">
        <w:rPr>
          <w:rFonts w:hint="eastAsia"/>
          <w:sz w:val="24"/>
          <w:szCs w:val="24"/>
          <w:lang w:eastAsia="zh-CN"/>
        </w:rPr>
        <w:t>；</w:t>
      </w:r>
    </w:p>
    <w:p w14:paraId="1F8D0907" w14:textId="404C589F" w:rsidR="00C15A1C" w:rsidRPr="0072332B" w:rsidRDefault="002A2390" w:rsidP="00473B21">
      <w:pPr>
        <w:pStyle w:val="CBDNormalNoNumber"/>
        <w:tabs>
          <w:tab w:val="clear" w:pos="567"/>
        </w:tabs>
        <w:ind w:left="1134" w:firstLine="567"/>
        <w:rPr>
          <w:sz w:val="24"/>
          <w:szCs w:val="24"/>
          <w:lang w:eastAsia="zh-CN"/>
        </w:rPr>
      </w:pPr>
      <w:r w:rsidRPr="0072332B">
        <w:rPr>
          <w:sz w:val="24"/>
          <w:szCs w:val="24"/>
          <w:lang w:eastAsia="zh-CN"/>
        </w:rPr>
        <w:t>6</w:t>
      </w:r>
      <w:r w:rsidR="00097EF9" w:rsidRPr="0072332B">
        <w:rPr>
          <w:sz w:val="24"/>
          <w:szCs w:val="24"/>
          <w:lang w:eastAsia="zh-CN"/>
        </w:rPr>
        <w:t>.</w:t>
      </w:r>
      <w:r w:rsidR="00097EF9" w:rsidRPr="0072332B">
        <w:rPr>
          <w:i/>
          <w:iCs/>
          <w:sz w:val="24"/>
          <w:szCs w:val="24"/>
          <w:lang w:eastAsia="zh-CN"/>
        </w:rPr>
        <w:tab/>
      </w:r>
      <w:r w:rsidR="00C55E0B" w:rsidRPr="003E6264">
        <w:rPr>
          <w:rFonts w:ascii="KaiTi" w:eastAsia="KaiTi" w:hAnsi="KaiTi" w:cs="Microsoft YaHei" w:hint="eastAsia"/>
          <w:color w:val="000000"/>
          <w:sz w:val="24"/>
          <w:szCs w:val="24"/>
          <w:lang w:eastAsia="zh-CN"/>
        </w:rPr>
        <w:t>回顾</w:t>
      </w:r>
      <w:r w:rsidR="00C55E0B" w:rsidRPr="00182AE3">
        <w:rPr>
          <w:rFonts w:hint="eastAsia"/>
          <w:sz w:val="24"/>
          <w:szCs w:val="24"/>
          <w:lang w:eastAsia="zh-CN"/>
        </w:rPr>
        <w:t>缔约方大会第十九</w:t>
      </w:r>
      <w:r w:rsidR="00C55E0B">
        <w:rPr>
          <w:rFonts w:hint="eastAsia"/>
          <w:sz w:val="24"/>
          <w:szCs w:val="24"/>
          <w:lang w:eastAsia="zh-CN"/>
        </w:rPr>
        <w:t>届</w:t>
      </w:r>
      <w:r w:rsidR="00C55E0B" w:rsidRPr="00182AE3">
        <w:rPr>
          <w:rFonts w:hint="eastAsia"/>
          <w:sz w:val="24"/>
          <w:szCs w:val="24"/>
          <w:lang w:eastAsia="zh-CN"/>
        </w:rPr>
        <w:t>会议将结合对</w:t>
      </w:r>
      <w:r w:rsidR="00C55E0B">
        <w:rPr>
          <w:rFonts w:hint="eastAsia"/>
          <w:sz w:val="24"/>
          <w:szCs w:val="24"/>
          <w:lang w:eastAsia="zh-CN"/>
        </w:rPr>
        <w:t>《昆蒙</w:t>
      </w:r>
      <w:r w:rsidR="00C55E0B" w:rsidRPr="00182AE3">
        <w:rPr>
          <w:rFonts w:hint="eastAsia"/>
          <w:sz w:val="24"/>
          <w:szCs w:val="24"/>
          <w:lang w:eastAsia="zh-CN"/>
        </w:rPr>
        <w:t>框架</w:t>
      </w:r>
      <w:r w:rsidR="00C55E0B">
        <w:rPr>
          <w:rFonts w:hint="eastAsia"/>
          <w:sz w:val="24"/>
          <w:szCs w:val="24"/>
          <w:lang w:eastAsia="zh-CN"/>
        </w:rPr>
        <w:t>》</w:t>
      </w:r>
      <w:r w:rsidR="00C55E0B" w:rsidRPr="00182AE3">
        <w:rPr>
          <w:rFonts w:hint="eastAsia"/>
          <w:sz w:val="24"/>
          <w:szCs w:val="24"/>
          <w:lang w:eastAsia="zh-CN"/>
        </w:rPr>
        <w:t>集体</w:t>
      </w:r>
      <w:r w:rsidR="00BB193E">
        <w:rPr>
          <w:rFonts w:hint="eastAsia"/>
          <w:sz w:val="24"/>
          <w:szCs w:val="24"/>
          <w:lang w:eastAsia="zh-CN"/>
        </w:rPr>
        <w:t>执行</w:t>
      </w:r>
      <w:r w:rsidR="00C55E0B" w:rsidRPr="00182AE3">
        <w:rPr>
          <w:rFonts w:hint="eastAsia"/>
          <w:sz w:val="24"/>
          <w:szCs w:val="24"/>
          <w:lang w:eastAsia="zh-CN"/>
        </w:rPr>
        <w:t>进</w:t>
      </w:r>
      <w:r w:rsidR="009D6E9E">
        <w:rPr>
          <w:rFonts w:hint="eastAsia"/>
          <w:sz w:val="24"/>
          <w:szCs w:val="24"/>
          <w:lang w:eastAsia="zh-CN"/>
        </w:rPr>
        <w:t>度</w:t>
      </w:r>
      <w:r w:rsidR="00C55E0B" w:rsidRPr="00182AE3">
        <w:rPr>
          <w:rFonts w:hint="eastAsia"/>
          <w:sz w:val="24"/>
          <w:szCs w:val="24"/>
          <w:lang w:eastAsia="zh-CN"/>
        </w:rPr>
        <w:t>的全球审查，审查信息交换</w:t>
      </w:r>
      <w:r w:rsidR="00C55E0B">
        <w:rPr>
          <w:rFonts w:hint="eastAsia"/>
          <w:sz w:val="24"/>
          <w:szCs w:val="24"/>
          <w:lang w:eastAsia="zh-CN"/>
        </w:rPr>
        <w:t>所</w:t>
      </w:r>
      <w:r w:rsidR="00C55E0B" w:rsidRPr="00182AE3">
        <w:rPr>
          <w:rFonts w:hint="eastAsia"/>
          <w:sz w:val="24"/>
          <w:szCs w:val="24"/>
          <w:lang w:eastAsia="zh-CN"/>
        </w:rPr>
        <w:t>机制工作方案和知识管理战略的执行进展</w:t>
      </w:r>
      <w:r w:rsidR="00C55E0B">
        <w:rPr>
          <w:rFonts w:hint="eastAsia"/>
          <w:sz w:val="24"/>
          <w:szCs w:val="24"/>
          <w:lang w:eastAsia="zh-CN"/>
        </w:rPr>
        <w:t>情况；</w:t>
      </w:r>
    </w:p>
    <w:p w14:paraId="00A0229F" w14:textId="0A055558" w:rsidR="00C15A1C" w:rsidRPr="0072332B" w:rsidRDefault="002A2390" w:rsidP="00473B21">
      <w:pPr>
        <w:pStyle w:val="CBDNormalNoNumber"/>
        <w:tabs>
          <w:tab w:val="clear" w:pos="567"/>
        </w:tabs>
        <w:ind w:left="1134" w:firstLine="567"/>
        <w:rPr>
          <w:i/>
          <w:iCs/>
          <w:sz w:val="24"/>
          <w:szCs w:val="24"/>
          <w:lang w:eastAsia="zh-CN"/>
        </w:rPr>
      </w:pPr>
      <w:r w:rsidRPr="0072332B">
        <w:rPr>
          <w:sz w:val="24"/>
          <w:szCs w:val="24"/>
          <w:lang w:eastAsia="zh-CN"/>
        </w:rPr>
        <w:t>7</w:t>
      </w:r>
      <w:r w:rsidR="00097EF9" w:rsidRPr="0072332B">
        <w:rPr>
          <w:sz w:val="24"/>
          <w:szCs w:val="24"/>
          <w:lang w:eastAsia="zh-CN"/>
        </w:rPr>
        <w:t>.</w:t>
      </w:r>
      <w:r w:rsidR="00097EF9" w:rsidRPr="0072332B">
        <w:rPr>
          <w:i/>
          <w:iCs/>
          <w:sz w:val="24"/>
          <w:szCs w:val="24"/>
          <w:lang w:eastAsia="zh-CN"/>
        </w:rPr>
        <w:tab/>
      </w:r>
      <w:r w:rsidR="00C34DCE" w:rsidRPr="003E6264">
        <w:rPr>
          <w:rFonts w:ascii="KaiTi" w:eastAsia="KaiTi" w:hAnsi="KaiTi" w:cs="Microsoft YaHei" w:hint="eastAsia"/>
          <w:color w:val="000000"/>
          <w:sz w:val="24"/>
          <w:szCs w:val="24"/>
          <w:lang w:eastAsia="zh-CN"/>
        </w:rPr>
        <w:t>邀请</w:t>
      </w:r>
      <w:r w:rsidR="00C34DCE" w:rsidRPr="00182AE3">
        <w:rPr>
          <w:rFonts w:hint="eastAsia"/>
          <w:sz w:val="24"/>
          <w:szCs w:val="24"/>
          <w:lang w:eastAsia="zh-CN"/>
        </w:rPr>
        <w:t>合作</w:t>
      </w:r>
      <w:r w:rsidR="00C34DCE">
        <w:rPr>
          <w:rFonts w:hint="eastAsia"/>
          <w:sz w:val="24"/>
          <w:szCs w:val="24"/>
          <w:lang w:eastAsia="zh-CN"/>
        </w:rPr>
        <w:t>支持</w:t>
      </w:r>
      <w:r w:rsidR="00C34DCE" w:rsidRPr="00182AE3">
        <w:rPr>
          <w:rFonts w:hint="eastAsia"/>
          <w:sz w:val="24"/>
          <w:szCs w:val="24"/>
          <w:lang w:eastAsia="zh-CN"/>
        </w:rPr>
        <w:t>中心和相关组织与秘书处合作并分享信息，以促进缔约方大会第十九</w:t>
      </w:r>
      <w:r w:rsidR="00C34DCE">
        <w:rPr>
          <w:rFonts w:hint="eastAsia"/>
          <w:sz w:val="24"/>
          <w:szCs w:val="24"/>
          <w:lang w:eastAsia="zh-CN"/>
        </w:rPr>
        <w:t>届</w:t>
      </w:r>
      <w:r w:rsidR="00C34DCE" w:rsidRPr="00182AE3">
        <w:rPr>
          <w:rFonts w:hint="eastAsia"/>
          <w:sz w:val="24"/>
          <w:szCs w:val="24"/>
          <w:lang w:eastAsia="zh-CN"/>
        </w:rPr>
        <w:t>会议对该工作领域的审查</w:t>
      </w:r>
      <w:r w:rsidR="00C34DCE">
        <w:rPr>
          <w:rFonts w:hint="eastAsia"/>
          <w:sz w:val="24"/>
          <w:szCs w:val="24"/>
          <w:lang w:eastAsia="zh-CN"/>
        </w:rPr>
        <w:t>；</w:t>
      </w:r>
    </w:p>
    <w:p w14:paraId="1A5CCF68" w14:textId="692AC0D5" w:rsidR="00C15A1C" w:rsidRPr="0072332B" w:rsidRDefault="002A2390" w:rsidP="00473B21">
      <w:pPr>
        <w:pStyle w:val="CBDNormalNoNumber"/>
        <w:tabs>
          <w:tab w:val="clear" w:pos="567"/>
        </w:tabs>
        <w:ind w:left="1134" w:firstLine="567"/>
        <w:rPr>
          <w:sz w:val="24"/>
          <w:szCs w:val="24"/>
          <w:lang w:eastAsia="zh-CN"/>
        </w:rPr>
      </w:pPr>
      <w:r w:rsidRPr="0072332B">
        <w:rPr>
          <w:sz w:val="24"/>
          <w:szCs w:val="24"/>
          <w:lang w:eastAsia="zh-CN"/>
        </w:rPr>
        <w:t>8</w:t>
      </w:r>
      <w:r w:rsidR="00097EF9" w:rsidRPr="0072332B">
        <w:rPr>
          <w:sz w:val="24"/>
          <w:szCs w:val="24"/>
          <w:lang w:eastAsia="zh-CN"/>
        </w:rPr>
        <w:t>.</w:t>
      </w:r>
      <w:r w:rsidR="00097EF9" w:rsidRPr="0072332B">
        <w:rPr>
          <w:i/>
          <w:iCs/>
          <w:sz w:val="24"/>
          <w:szCs w:val="24"/>
          <w:lang w:eastAsia="zh-CN"/>
        </w:rPr>
        <w:tab/>
      </w:r>
      <w:r w:rsidR="0060369A" w:rsidRPr="003E6264">
        <w:rPr>
          <w:rFonts w:ascii="KaiTi" w:eastAsia="KaiTi" w:hAnsi="KaiTi" w:cs="Microsoft YaHei" w:hint="eastAsia"/>
          <w:color w:val="000000"/>
          <w:sz w:val="24"/>
          <w:szCs w:val="24"/>
          <w:lang w:eastAsia="zh-CN"/>
        </w:rPr>
        <w:t>请</w:t>
      </w:r>
      <w:r w:rsidR="0060369A" w:rsidRPr="00182AE3">
        <w:rPr>
          <w:rFonts w:hint="eastAsia"/>
          <w:sz w:val="24"/>
          <w:szCs w:val="24"/>
          <w:lang w:eastAsia="zh-CN"/>
        </w:rPr>
        <w:t>执行秘书在</w:t>
      </w:r>
      <w:r w:rsidR="0060369A">
        <w:rPr>
          <w:rFonts w:hint="eastAsia"/>
          <w:sz w:val="24"/>
          <w:szCs w:val="24"/>
          <w:lang w:eastAsia="zh-CN"/>
        </w:rPr>
        <w:t>科技</w:t>
      </w:r>
      <w:r w:rsidR="0060369A" w:rsidRPr="00182AE3">
        <w:rPr>
          <w:rFonts w:hint="eastAsia"/>
          <w:sz w:val="24"/>
          <w:szCs w:val="24"/>
          <w:lang w:eastAsia="zh-CN"/>
        </w:rPr>
        <w:t>合作非正式咨询小组的指导并</w:t>
      </w:r>
      <w:r w:rsidR="002E1A5F">
        <w:rPr>
          <w:rFonts w:hint="eastAsia"/>
          <w:sz w:val="24"/>
          <w:szCs w:val="24"/>
          <w:lang w:eastAsia="zh-CN"/>
        </w:rPr>
        <w:t>在</w:t>
      </w:r>
      <w:r w:rsidR="0002593A">
        <w:rPr>
          <w:rFonts w:hint="eastAsia"/>
          <w:sz w:val="24"/>
          <w:szCs w:val="24"/>
          <w:lang w:eastAsia="zh-CN"/>
        </w:rPr>
        <w:t>资金允许的</w:t>
      </w:r>
      <w:r w:rsidR="0060369A" w:rsidRPr="00182AE3">
        <w:rPr>
          <w:rFonts w:hint="eastAsia"/>
          <w:sz w:val="24"/>
          <w:szCs w:val="24"/>
          <w:lang w:eastAsia="zh-CN"/>
        </w:rPr>
        <w:t>情况</w:t>
      </w:r>
      <w:r w:rsidR="0002593A">
        <w:rPr>
          <w:rFonts w:hint="eastAsia"/>
          <w:sz w:val="24"/>
          <w:szCs w:val="24"/>
          <w:lang w:eastAsia="zh-CN"/>
        </w:rPr>
        <w:t>下</w:t>
      </w:r>
      <w:r w:rsidR="0060369A">
        <w:rPr>
          <w:rFonts w:hint="eastAsia"/>
          <w:sz w:val="24"/>
          <w:szCs w:val="24"/>
          <w:lang w:eastAsia="zh-CN"/>
        </w:rPr>
        <w:t>：</w:t>
      </w:r>
    </w:p>
    <w:p w14:paraId="1FD0C8B5" w14:textId="04A20798" w:rsidR="00C15A1C" w:rsidRPr="0072332B" w:rsidRDefault="00097EF9" w:rsidP="00473B21">
      <w:pPr>
        <w:pStyle w:val="CBDNormalNoNumber"/>
        <w:tabs>
          <w:tab w:val="clear" w:pos="567"/>
        </w:tabs>
        <w:ind w:left="1134" w:firstLine="567"/>
        <w:rPr>
          <w:sz w:val="24"/>
          <w:szCs w:val="24"/>
          <w:lang w:eastAsia="zh-CN"/>
        </w:rPr>
      </w:pPr>
      <w:r w:rsidRPr="0072332B">
        <w:rPr>
          <w:sz w:val="24"/>
          <w:szCs w:val="24"/>
          <w:lang w:eastAsia="zh-CN"/>
        </w:rPr>
        <w:t>(a)</w:t>
      </w:r>
      <w:r w:rsidRPr="0072332B">
        <w:rPr>
          <w:sz w:val="24"/>
          <w:szCs w:val="24"/>
          <w:lang w:eastAsia="zh-CN"/>
        </w:rPr>
        <w:tab/>
      </w:r>
      <w:r w:rsidR="00810E2B" w:rsidRPr="00182AE3">
        <w:rPr>
          <w:rFonts w:hint="eastAsia"/>
          <w:sz w:val="24"/>
          <w:szCs w:val="24"/>
          <w:lang w:eastAsia="zh-CN"/>
        </w:rPr>
        <w:t>使缔约方提交的信息更易于获取、搜索和</w:t>
      </w:r>
      <w:r w:rsidR="00810E2B">
        <w:rPr>
          <w:rFonts w:hint="eastAsia"/>
          <w:sz w:val="24"/>
          <w:szCs w:val="24"/>
          <w:lang w:eastAsia="zh-CN"/>
        </w:rPr>
        <w:t>可再用</w:t>
      </w:r>
      <w:r w:rsidR="00810E2B" w:rsidRPr="00182AE3">
        <w:rPr>
          <w:rFonts w:hint="eastAsia"/>
          <w:sz w:val="24"/>
          <w:szCs w:val="24"/>
          <w:lang w:eastAsia="zh-CN"/>
        </w:rPr>
        <w:t>，以支持</w:t>
      </w:r>
      <w:r w:rsidR="00810E2B">
        <w:rPr>
          <w:rFonts w:hint="eastAsia"/>
          <w:sz w:val="24"/>
          <w:szCs w:val="24"/>
          <w:lang w:eastAsia="zh-CN"/>
        </w:rPr>
        <w:t>《昆蒙</w:t>
      </w:r>
      <w:r w:rsidR="00810E2B" w:rsidRPr="00182AE3">
        <w:rPr>
          <w:rFonts w:hint="eastAsia"/>
          <w:sz w:val="24"/>
          <w:szCs w:val="24"/>
          <w:lang w:eastAsia="zh-CN"/>
        </w:rPr>
        <w:t>框架</w:t>
      </w:r>
      <w:r w:rsidR="00810E2B">
        <w:rPr>
          <w:rFonts w:hint="eastAsia"/>
          <w:sz w:val="24"/>
          <w:szCs w:val="24"/>
          <w:lang w:eastAsia="zh-CN"/>
        </w:rPr>
        <w:t>》</w:t>
      </w:r>
      <w:r w:rsidR="00810E2B" w:rsidRPr="00182AE3">
        <w:rPr>
          <w:rFonts w:hint="eastAsia"/>
          <w:sz w:val="24"/>
          <w:szCs w:val="24"/>
          <w:lang w:eastAsia="zh-CN"/>
        </w:rPr>
        <w:t>下的规划、</w:t>
      </w:r>
      <w:r w:rsidR="002B7C7A">
        <w:rPr>
          <w:rFonts w:hint="eastAsia"/>
          <w:sz w:val="24"/>
          <w:szCs w:val="24"/>
          <w:lang w:eastAsia="zh-CN"/>
        </w:rPr>
        <w:t>执行</w:t>
      </w:r>
      <w:r w:rsidR="00810E2B" w:rsidRPr="00182AE3">
        <w:rPr>
          <w:rFonts w:hint="eastAsia"/>
          <w:sz w:val="24"/>
          <w:szCs w:val="24"/>
          <w:lang w:eastAsia="zh-CN"/>
        </w:rPr>
        <w:t>、监测和报告，加强和加快信息交换</w:t>
      </w:r>
      <w:r w:rsidR="00810E2B">
        <w:rPr>
          <w:rFonts w:hint="eastAsia"/>
          <w:sz w:val="24"/>
          <w:szCs w:val="24"/>
          <w:lang w:eastAsia="zh-CN"/>
        </w:rPr>
        <w:t>所</w:t>
      </w:r>
      <w:r w:rsidR="00810E2B" w:rsidRPr="00182AE3">
        <w:rPr>
          <w:rFonts w:hint="eastAsia"/>
          <w:sz w:val="24"/>
          <w:szCs w:val="24"/>
          <w:lang w:eastAsia="zh-CN"/>
        </w:rPr>
        <w:t>机制工作方案和知识管理战略的</w:t>
      </w:r>
      <w:r w:rsidR="002B7C7A">
        <w:rPr>
          <w:rFonts w:hint="eastAsia"/>
          <w:sz w:val="24"/>
          <w:szCs w:val="24"/>
          <w:lang w:eastAsia="zh-CN"/>
        </w:rPr>
        <w:t>执行</w:t>
      </w:r>
      <w:r w:rsidR="00810E2B">
        <w:rPr>
          <w:rFonts w:hint="eastAsia"/>
          <w:sz w:val="24"/>
          <w:szCs w:val="24"/>
          <w:lang w:eastAsia="zh-CN"/>
        </w:rPr>
        <w:t>；</w:t>
      </w:r>
    </w:p>
    <w:p w14:paraId="27B08DF7" w14:textId="570A0146" w:rsidR="00C15A1C" w:rsidRPr="0072332B" w:rsidRDefault="00097EF9" w:rsidP="00473B21">
      <w:pPr>
        <w:pStyle w:val="CBDNormalNoNumber"/>
        <w:tabs>
          <w:tab w:val="clear" w:pos="567"/>
        </w:tabs>
        <w:ind w:left="1134" w:firstLine="567"/>
        <w:rPr>
          <w:i/>
          <w:iCs/>
          <w:sz w:val="24"/>
          <w:szCs w:val="24"/>
          <w:lang w:eastAsia="zh-CN"/>
        </w:rPr>
      </w:pPr>
      <w:r w:rsidRPr="0072332B">
        <w:rPr>
          <w:sz w:val="24"/>
          <w:szCs w:val="24"/>
          <w:lang w:eastAsia="zh-CN"/>
        </w:rPr>
        <w:t>(b)</w:t>
      </w:r>
      <w:r w:rsidRPr="0072332B">
        <w:rPr>
          <w:sz w:val="24"/>
          <w:szCs w:val="24"/>
          <w:lang w:eastAsia="zh-CN"/>
        </w:rPr>
        <w:tab/>
      </w:r>
      <w:r w:rsidR="00B42BB1" w:rsidRPr="00182AE3">
        <w:rPr>
          <w:rFonts w:hint="eastAsia"/>
          <w:sz w:val="24"/>
          <w:szCs w:val="24"/>
          <w:lang w:eastAsia="zh-CN"/>
        </w:rPr>
        <w:t>编写一份</w:t>
      </w:r>
      <w:r w:rsidR="00B42BB1">
        <w:rPr>
          <w:rFonts w:hint="eastAsia"/>
          <w:sz w:val="24"/>
          <w:szCs w:val="24"/>
          <w:lang w:eastAsia="zh-CN"/>
        </w:rPr>
        <w:t>关于</w:t>
      </w:r>
      <w:r w:rsidR="00B42BB1" w:rsidRPr="00182AE3">
        <w:rPr>
          <w:rFonts w:hint="eastAsia"/>
          <w:sz w:val="24"/>
          <w:szCs w:val="24"/>
          <w:lang w:eastAsia="zh-CN"/>
        </w:rPr>
        <w:t>信息交换</w:t>
      </w:r>
      <w:r w:rsidR="00B42BB1">
        <w:rPr>
          <w:rFonts w:hint="eastAsia"/>
          <w:sz w:val="24"/>
          <w:szCs w:val="24"/>
          <w:lang w:eastAsia="zh-CN"/>
        </w:rPr>
        <w:t>所</w:t>
      </w:r>
      <w:r w:rsidR="00B42BB1" w:rsidRPr="00182AE3">
        <w:rPr>
          <w:rFonts w:hint="eastAsia"/>
          <w:sz w:val="24"/>
          <w:szCs w:val="24"/>
          <w:lang w:eastAsia="zh-CN"/>
        </w:rPr>
        <w:t>机制工作方案和知识管理战略</w:t>
      </w:r>
      <w:r w:rsidR="00BB46B5">
        <w:rPr>
          <w:rFonts w:hint="eastAsia"/>
          <w:sz w:val="24"/>
          <w:szCs w:val="24"/>
          <w:lang w:eastAsia="zh-CN"/>
        </w:rPr>
        <w:t>执行</w:t>
      </w:r>
      <w:r w:rsidR="00B42BB1" w:rsidRPr="00182AE3">
        <w:rPr>
          <w:rFonts w:hint="eastAsia"/>
          <w:sz w:val="24"/>
          <w:szCs w:val="24"/>
          <w:lang w:eastAsia="zh-CN"/>
        </w:rPr>
        <w:t>情况的分析报告，为缔约方大会第十九</w:t>
      </w:r>
      <w:r w:rsidR="00B42BB1">
        <w:rPr>
          <w:rFonts w:hint="eastAsia"/>
          <w:sz w:val="24"/>
          <w:szCs w:val="24"/>
          <w:lang w:eastAsia="zh-CN"/>
        </w:rPr>
        <w:t>届</w:t>
      </w:r>
      <w:r w:rsidR="00B42BB1" w:rsidRPr="00182AE3">
        <w:rPr>
          <w:rFonts w:hint="eastAsia"/>
          <w:sz w:val="24"/>
          <w:szCs w:val="24"/>
          <w:lang w:eastAsia="zh-CN"/>
        </w:rPr>
        <w:t>会议的审查</w:t>
      </w:r>
      <w:r w:rsidR="00B42BB1">
        <w:rPr>
          <w:rFonts w:hint="eastAsia"/>
          <w:sz w:val="24"/>
          <w:szCs w:val="24"/>
          <w:lang w:eastAsia="zh-CN"/>
        </w:rPr>
        <w:t>工作</w:t>
      </w:r>
      <w:r w:rsidR="00B42BB1" w:rsidRPr="00182AE3">
        <w:rPr>
          <w:rFonts w:hint="eastAsia"/>
          <w:sz w:val="24"/>
          <w:szCs w:val="24"/>
          <w:lang w:eastAsia="zh-CN"/>
        </w:rPr>
        <w:t>提供信息</w:t>
      </w:r>
      <w:r w:rsidR="00B42BB1">
        <w:rPr>
          <w:rFonts w:hint="eastAsia"/>
          <w:sz w:val="24"/>
          <w:szCs w:val="24"/>
          <w:lang w:eastAsia="zh-CN"/>
        </w:rPr>
        <w:t>。</w:t>
      </w:r>
    </w:p>
    <w:p w14:paraId="5122D150" w14:textId="0A643E34" w:rsidR="00036DF3" w:rsidRPr="003E2C40" w:rsidRDefault="00036DF3" w:rsidP="00A111D1">
      <w:pPr>
        <w:pStyle w:val="CBDNormalNumber"/>
        <w:numPr>
          <w:ilvl w:val="0"/>
          <w:numId w:val="0"/>
        </w:numPr>
        <w:ind w:left="567"/>
        <w:jc w:val="center"/>
        <w:rPr>
          <w:lang w:eastAsia="zh-CN"/>
        </w:rPr>
        <w:sectPr w:rsidR="00036DF3" w:rsidRPr="003E2C40" w:rsidSect="00447F4A">
          <w:headerReference w:type="even" r:id="rId20"/>
          <w:headerReference w:type="default" r:id="rId21"/>
          <w:footerReference w:type="even" r:id="rId22"/>
          <w:footerReference w:type="default" r:id="rId23"/>
          <w:pgSz w:w="12240" w:h="15840"/>
          <w:pgMar w:top="567" w:right="1440" w:bottom="1134" w:left="1440" w:header="709" w:footer="709" w:gutter="0"/>
          <w:cols w:space="708"/>
          <w:titlePg/>
          <w:docGrid w:linePitch="360"/>
        </w:sectPr>
      </w:pPr>
    </w:p>
    <w:p w14:paraId="3FC4D4B0" w14:textId="2F42407E" w:rsidR="00D744A5" w:rsidRPr="003E2C40" w:rsidRDefault="003D6789" w:rsidP="00D744A5">
      <w:pPr>
        <w:pStyle w:val="CBDAnnex"/>
        <w:rPr>
          <w:lang w:eastAsia="zh-CN"/>
        </w:rPr>
      </w:pPr>
      <w:r>
        <w:rPr>
          <w:rFonts w:hint="eastAsia"/>
          <w:lang w:eastAsia="zh-CN"/>
        </w:rPr>
        <w:lastRenderedPageBreak/>
        <w:t>附件</w:t>
      </w:r>
    </w:p>
    <w:p w14:paraId="7D20299E" w14:textId="451ACE45" w:rsidR="00D744A5" w:rsidRPr="003E2C40" w:rsidRDefault="007D42D3" w:rsidP="007D42D3">
      <w:pPr>
        <w:pStyle w:val="CBDTitle"/>
        <w:tabs>
          <w:tab w:val="clear" w:pos="567"/>
          <w:tab w:val="clear" w:pos="1134"/>
          <w:tab w:val="clear" w:pos="1701"/>
          <w:tab w:val="clear" w:pos="2268"/>
          <w:tab w:val="clear" w:pos="2835"/>
          <w:tab w:val="clear" w:pos="3402"/>
        </w:tabs>
        <w:ind w:left="490"/>
        <w:rPr>
          <w:lang w:eastAsia="zh-CN" w:bidi="ar-SY"/>
        </w:rPr>
      </w:pPr>
      <w:r w:rsidRPr="00FC41CF">
        <w:rPr>
          <w:lang w:eastAsia="zh-CN" w:bidi="ar-SY"/>
        </w:rPr>
        <w:t>估计所需预算外资源</w:t>
      </w:r>
    </w:p>
    <w:p w14:paraId="066958DF" w14:textId="35DFB6F8" w:rsidR="000F2AD7" w:rsidRPr="007C6C45" w:rsidRDefault="000C0CD6" w:rsidP="000F2AD7">
      <w:pPr>
        <w:pStyle w:val="CBDNormalNoNumber"/>
        <w:rPr>
          <w:sz w:val="24"/>
          <w:szCs w:val="24"/>
          <w:lang w:eastAsia="zh-CN" w:bidi="ar-SY"/>
        </w:rPr>
      </w:pPr>
      <w:r>
        <w:rPr>
          <w:rFonts w:hint="eastAsia"/>
          <w:sz w:val="24"/>
          <w:lang w:eastAsia="zh-CN" w:bidi="ar-SY"/>
        </w:rPr>
        <w:t>下表是为了显示决定草案要求秘书处开展的活动的估计所需预算外资源，便利对</w:t>
      </w:r>
      <w:r w:rsidR="00CC32F6">
        <w:rPr>
          <w:rFonts w:hint="eastAsia"/>
          <w:sz w:val="24"/>
          <w:lang w:eastAsia="zh-CN" w:bidi="ar-SY"/>
        </w:rPr>
        <w:t>决定</w:t>
      </w:r>
      <w:r>
        <w:rPr>
          <w:rFonts w:hint="eastAsia"/>
          <w:sz w:val="24"/>
          <w:lang w:eastAsia="zh-CN" w:bidi="ar-SY"/>
        </w:rPr>
        <w:t>草案的审议。本附件不是提交执行问题附属机构审议的</w:t>
      </w:r>
      <w:r w:rsidR="00AD5B5E">
        <w:rPr>
          <w:rFonts w:hint="eastAsia"/>
          <w:sz w:val="24"/>
          <w:lang w:eastAsia="zh-CN" w:bidi="ar-SY"/>
        </w:rPr>
        <w:t>决定</w:t>
      </w:r>
      <w:r>
        <w:rPr>
          <w:rFonts w:hint="eastAsia"/>
          <w:sz w:val="24"/>
          <w:lang w:eastAsia="zh-CN" w:bidi="ar-SY"/>
        </w:rPr>
        <w:t>草案的一部分</w:t>
      </w:r>
      <w:r w:rsidR="00F21AB2">
        <w:rPr>
          <w:rFonts w:hint="eastAsia"/>
          <w:sz w:val="24"/>
          <w:lang w:eastAsia="zh-CN" w:bidi="ar-SY"/>
        </w:rPr>
        <w:t>。</w:t>
      </w:r>
    </w:p>
    <w:p w14:paraId="12832613" w14:textId="747AB296" w:rsidR="000F2AD7" w:rsidRPr="007C6C45" w:rsidRDefault="00CD4762" w:rsidP="000F2AD7">
      <w:pPr>
        <w:pStyle w:val="CBDTableTitle"/>
        <w:tabs>
          <w:tab w:val="clear" w:pos="567"/>
        </w:tabs>
        <w:ind w:left="0"/>
        <w:rPr>
          <w:sz w:val="24"/>
          <w:szCs w:val="24"/>
        </w:rPr>
      </w:pPr>
      <w:r w:rsidRPr="00101A91">
        <w:rPr>
          <w:sz w:val="24"/>
          <w:lang w:eastAsia="zh-CN"/>
        </w:rPr>
        <w:t>所需预算外</w:t>
      </w:r>
      <w:r>
        <w:rPr>
          <w:rFonts w:hint="eastAsia"/>
          <w:sz w:val="24"/>
          <w:lang w:eastAsia="zh-CN"/>
        </w:rPr>
        <w:t>资源</w:t>
      </w:r>
    </w:p>
    <w:p w14:paraId="4C58702F" w14:textId="19170AF1" w:rsidR="000F2AD7" w:rsidRPr="003E2C40" w:rsidRDefault="000F2AD7" w:rsidP="000F2AD7">
      <w:pPr>
        <w:spacing w:before="120" w:after="120"/>
        <w:rPr>
          <w:iCs/>
        </w:rPr>
      </w:pPr>
      <w:r w:rsidRPr="003E2C40">
        <w:rPr>
          <w:iCs/>
          <w:sz w:val="18"/>
          <w:szCs w:val="18"/>
        </w:rPr>
        <w:t>(</w:t>
      </w:r>
      <w:r w:rsidR="008C7151">
        <w:rPr>
          <w:rFonts w:hint="eastAsia"/>
          <w:iCs/>
          <w:sz w:val="18"/>
          <w:szCs w:val="18"/>
          <w:lang w:eastAsia="zh-CN"/>
        </w:rPr>
        <w:t>美元</w:t>
      </w:r>
      <w:r w:rsidRPr="003E2C40">
        <w:rPr>
          <w:iCs/>
          <w:sz w:val="18"/>
          <w:szCs w:val="18"/>
        </w:rPr>
        <w:t>)</w:t>
      </w:r>
    </w:p>
    <w:tbl>
      <w:tblPr>
        <w:tblW w:w="9923" w:type="dxa"/>
        <w:tblLayout w:type="fixed"/>
        <w:tblCellMar>
          <w:left w:w="0" w:type="dxa"/>
          <w:right w:w="0" w:type="dxa"/>
        </w:tblCellMar>
        <w:tblLook w:val="04A0" w:firstRow="1" w:lastRow="0" w:firstColumn="1" w:lastColumn="0" w:noHBand="0" w:noVBand="1"/>
      </w:tblPr>
      <w:tblGrid>
        <w:gridCol w:w="566"/>
        <w:gridCol w:w="3288"/>
        <w:gridCol w:w="1010"/>
        <w:gridCol w:w="1080"/>
        <w:gridCol w:w="988"/>
        <w:gridCol w:w="897"/>
        <w:gridCol w:w="1260"/>
        <w:gridCol w:w="834"/>
      </w:tblGrid>
      <w:tr w:rsidR="000F2AD7" w:rsidRPr="003E2C40" w14:paraId="71B07C88" w14:textId="77777777" w:rsidTr="00D65560">
        <w:trPr>
          <w:trHeight w:val="290"/>
        </w:trPr>
        <w:tc>
          <w:tcPr>
            <w:tcW w:w="285" w:type="pct"/>
            <w:tcBorders>
              <w:top w:val="single" w:sz="4" w:space="0" w:color="auto"/>
              <w:bottom w:val="single" w:sz="8" w:space="0" w:color="auto"/>
            </w:tcBorders>
            <w:vAlign w:val="bottom"/>
          </w:tcPr>
          <w:p w14:paraId="77D48746" w14:textId="77777777" w:rsidR="000F2AD7" w:rsidRPr="00BD7DDC" w:rsidRDefault="000F2AD7">
            <w:pPr>
              <w:jc w:val="left"/>
              <w:rPr>
                <w:sz w:val="20"/>
                <w:szCs w:val="20"/>
                <w:lang w:val="en-US"/>
              </w:rPr>
            </w:pPr>
            <w:r w:rsidRPr="00BD7DDC">
              <w:rPr>
                <w:sz w:val="20"/>
                <w:szCs w:val="20"/>
                <w:lang w:val="en-US"/>
              </w:rPr>
              <w:t>OP</w:t>
            </w:r>
          </w:p>
        </w:tc>
        <w:tc>
          <w:tcPr>
            <w:tcW w:w="1657" w:type="pct"/>
            <w:tcBorders>
              <w:top w:val="single" w:sz="4" w:space="0" w:color="auto"/>
              <w:bottom w:val="single" w:sz="8" w:space="0" w:color="auto"/>
            </w:tcBorders>
            <w:noWrap/>
            <w:tcMar>
              <w:top w:w="0" w:type="dxa"/>
              <w:left w:w="108" w:type="dxa"/>
              <w:bottom w:w="0" w:type="dxa"/>
              <w:right w:w="108" w:type="dxa"/>
            </w:tcMar>
            <w:vAlign w:val="bottom"/>
          </w:tcPr>
          <w:p w14:paraId="2F567E38" w14:textId="5B3044CC" w:rsidR="000F2AD7" w:rsidRPr="003E2C40" w:rsidRDefault="00690BA2">
            <w:pPr>
              <w:jc w:val="left"/>
              <w:rPr>
                <w:sz w:val="20"/>
                <w:szCs w:val="20"/>
                <w:lang w:val="en-US"/>
              </w:rPr>
            </w:pPr>
            <w:r w:rsidRPr="00280ED1">
              <w:rPr>
                <w:rFonts w:eastAsia="KaiTi"/>
                <w:sz w:val="20"/>
                <w:szCs w:val="20"/>
                <w:lang w:val="en-US" w:eastAsia="zh-CN"/>
              </w:rPr>
              <w:t>活动</w:t>
            </w:r>
          </w:p>
        </w:tc>
        <w:tc>
          <w:tcPr>
            <w:tcW w:w="509" w:type="pct"/>
            <w:tcBorders>
              <w:top w:val="single" w:sz="4" w:space="0" w:color="auto"/>
              <w:bottom w:val="single" w:sz="8" w:space="0" w:color="auto"/>
            </w:tcBorders>
            <w:noWrap/>
            <w:tcMar>
              <w:top w:w="0" w:type="dxa"/>
              <w:left w:w="108" w:type="dxa"/>
              <w:bottom w:w="0" w:type="dxa"/>
              <w:right w:w="108" w:type="dxa"/>
            </w:tcMar>
            <w:vAlign w:val="bottom"/>
          </w:tcPr>
          <w:p w14:paraId="05A7DD5B" w14:textId="77777777" w:rsidR="008711E0" w:rsidRDefault="008711E0" w:rsidP="00F21AB2">
            <w:pPr>
              <w:jc w:val="center"/>
              <w:rPr>
                <w:rFonts w:eastAsia="KaiTi"/>
                <w:sz w:val="20"/>
                <w:szCs w:val="20"/>
                <w:lang w:val="en-US" w:eastAsia="zh-CN"/>
              </w:rPr>
            </w:pPr>
            <w:r w:rsidRPr="00280ED1">
              <w:rPr>
                <w:rFonts w:eastAsia="KaiTi"/>
                <w:sz w:val="20"/>
                <w:szCs w:val="20"/>
                <w:lang w:val="en-US" w:eastAsia="zh-CN"/>
              </w:rPr>
              <w:t>会议</w:t>
            </w:r>
          </w:p>
          <w:p w14:paraId="2434F280" w14:textId="322BAACE" w:rsidR="000F2AD7" w:rsidRPr="003E2C40" w:rsidRDefault="00F21AB2" w:rsidP="00F21AB2">
            <w:pPr>
              <w:jc w:val="center"/>
              <w:rPr>
                <w:sz w:val="20"/>
                <w:szCs w:val="20"/>
                <w:lang w:val="en-US"/>
              </w:rPr>
            </w:pPr>
            <w:r>
              <w:rPr>
                <w:rFonts w:eastAsia="KaiTi" w:hint="eastAsia"/>
                <w:sz w:val="20"/>
                <w:szCs w:val="20"/>
                <w:lang w:val="en-US" w:eastAsia="zh-CN"/>
              </w:rPr>
              <w:t xml:space="preserve"> </w:t>
            </w:r>
            <w:r w:rsidR="008C0B53">
              <w:rPr>
                <w:rFonts w:eastAsia="KaiTi" w:hint="eastAsia"/>
                <w:sz w:val="20"/>
                <w:szCs w:val="20"/>
                <w:lang w:val="en-US" w:eastAsia="zh-CN"/>
              </w:rPr>
              <w:t xml:space="preserve"> </w:t>
            </w:r>
            <w:r w:rsidR="008711E0">
              <w:rPr>
                <w:rFonts w:eastAsia="KaiTi" w:hint="eastAsia"/>
                <w:sz w:val="20"/>
                <w:szCs w:val="20"/>
                <w:lang w:val="en-US" w:eastAsia="zh-CN"/>
              </w:rPr>
              <w:t>费用</w:t>
            </w:r>
            <w:r w:rsidR="000F2AD7" w:rsidRPr="003E2C40">
              <w:rPr>
                <w:i/>
                <w:iCs/>
                <w:sz w:val="20"/>
                <w:szCs w:val="20"/>
                <w:vertAlign w:val="superscript"/>
                <w:lang w:val="en-US"/>
              </w:rPr>
              <w:t>a</w:t>
            </w:r>
          </w:p>
        </w:tc>
        <w:tc>
          <w:tcPr>
            <w:tcW w:w="544" w:type="pct"/>
            <w:tcBorders>
              <w:top w:val="single" w:sz="4" w:space="0" w:color="auto"/>
              <w:bottom w:val="single" w:sz="8" w:space="0" w:color="auto"/>
            </w:tcBorders>
            <w:noWrap/>
            <w:tcMar>
              <w:top w:w="0" w:type="dxa"/>
              <w:left w:w="108" w:type="dxa"/>
              <w:bottom w:w="0" w:type="dxa"/>
              <w:right w:w="108" w:type="dxa"/>
            </w:tcMar>
            <w:vAlign w:val="bottom"/>
          </w:tcPr>
          <w:p w14:paraId="1E47EF45" w14:textId="36B06F9E" w:rsidR="000F2AD7" w:rsidRPr="003E2C40" w:rsidRDefault="00E23131">
            <w:pPr>
              <w:jc w:val="center"/>
              <w:rPr>
                <w:sz w:val="20"/>
                <w:szCs w:val="20"/>
                <w:lang w:val="en-US"/>
              </w:rPr>
            </w:pPr>
            <w:r w:rsidRPr="00280ED1">
              <w:rPr>
                <w:rFonts w:eastAsia="KaiTi"/>
                <w:sz w:val="20"/>
                <w:szCs w:val="20"/>
                <w:lang w:val="en-US" w:eastAsia="zh-CN"/>
              </w:rPr>
              <w:t>工作人员差旅费</w:t>
            </w:r>
          </w:p>
        </w:tc>
        <w:tc>
          <w:tcPr>
            <w:tcW w:w="498" w:type="pct"/>
            <w:tcBorders>
              <w:top w:val="single" w:sz="4" w:space="0" w:color="auto"/>
              <w:bottom w:val="single" w:sz="8" w:space="0" w:color="auto"/>
            </w:tcBorders>
            <w:noWrap/>
            <w:tcMar>
              <w:top w:w="0" w:type="dxa"/>
              <w:left w:w="108" w:type="dxa"/>
              <w:bottom w:w="0" w:type="dxa"/>
              <w:right w:w="108" w:type="dxa"/>
            </w:tcMar>
            <w:vAlign w:val="bottom"/>
          </w:tcPr>
          <w:p w14:paraId="48B2EA94" w14:textId="0BCFAEB0" w:rsidR="000F2AD7" w:rsidRPr="003E2C40" w:rsidRDefault="00E23131">
            <w:pPr>
              <w:jc w:val="center"/>
              <w:rPr>
                <w:sz w:val="20"/>
                <w:szCs w:val="20"/>
                <w:lang w:val="en-US"/>
              </w:rPr>
            </w:pPr>
            <w:r w:rsidRPr="00280ED1">
              <w:rPr>
                <w:rFonts w:eastAsia="KaiTi"/>
                <w:sz w:val="20"/>
                <w:szCs w:val="20"/>
                <w:lang w:val="en-US" w:eastAsia="zh-CN"/>
              </w:rPr>
              <w:t>工作人</w:t>
            </w:r>
            <w:r w:rsidR="008C0B53">
              <w:rPr>
                <w:rFonts w:eastAsia="KaiTi" w:hint="eastAsia"/>
                <w:sz w:val="20"/>
                <w:szCs w:val="20"/>
                <w:lang w:val="en-US" w:eastAsia="zh-CN"/>
              </w:rPr>
              <w:t xml:space="preserve">  </w:t>
            </w:r>
            <w:r w:rsidRPr="00280ED1">
              <w:rPr>
                <w:rFonts w:eastAsia="KaiTi"/>
                <w:sz w:val="20"/>
                <w:szCs w:val="20"/>
                <w:lang w:val="en-US" w:eastAsia="zh-CN"/>
              </w:rPr>
              <w:t>员费用</w:t>
            </w:r>
            <w:r w:rsidR="000F2AD7" w:rsidRPr="003E2C40">
              <w:rPr>
                <w:i/>
                <w:iCs/>
                <w:sz w:val="20"/>
                <w:szCs w:val="20"/>
                <w:vertAlign w:val="superscript"/>
                <w:lang w:val="en-US"/>
              </w:rPr>
              <w:t>b</w:t>
            </w:r>
          </w:p>
        </w:tc>
        <w:tc>
          <w:tcPr>
            <w:tcW w:w="452" w:type="pct"/>
            <w:tcBorders>
              <w:top w:val="single" w:sz="4" w:space="0" w:color="auto"/>
              <w:bottom w:val="single" w:sz="8" w:space="0" w:color="auto"/>
            </w:tcBorders>
            <w:noWrap/>
            <w:tcMar>
              <w:top w:w="0" w:type="dxa"/>
              <w:left w:w="108" w:type="dxa"/>
              <w:bottom w:w="0" w:type="dxa"/>
              <w:right w:w="108" w:type="dxa"/>
            </w:tcMar>
            <w:vAlign w:val="bottom"/>
          </w:tcPr>
          <w:p w14:paraId="12DE18AB" w14:textId="4C667023" w:rsidR="000F2AD7" w:rsidRPr="003E2C40" w:rsidRDefault="000E349B">
            <w:pPr>
              <w:jc w:val="center"/>
              <w:rPr>
                <w:sz w:val="20"/>
                <w:szCs w:val="20"/>
                <w:lang w:val="en-US"/>
              </w:rPr>
            </w:pPr>
            <w:r w:rsidRPr="00280ED1">
              <w:rPr>
                <w:rFonts w:eastAsia="KaiTi"/>
                <w:sz w:val="20"/>
                <w:szCs w:val="20"/>
                <w:lang w:val="en-US" w:eastAsia="zh-CN"/>
              </w:rPr>
              <w:t>小计</w:t>
            </w:r>
          </w:p>
        </w:tc>
        <w:tc>
          <w:tcPr>
            <w:tcW w:w="635" w:type="pct"/>
            <w:tcBorders>
              <w:top w:val="single" w:sz="4" w:space="0" w:color="auto"/>
              <w:bottom w:val="single" w:sz="8" w:space="0" w:color="auto"/>
            </w:tcBorders>
            <w:noWrap/>
            <w:tcMar>
              <w:top w:w="0" w:type="dxa"/>
              <w:left w:w="108" w:type="dxa"/>
              <w:bottom w:w="0" w:type="dxa"/>
              <w:right w:w="108" w:type="dxa"/>
            </w:tcMar>
          </w:tcPr>
          <w:p w14:paraId="1596367D" w14:textId="77777777" w:rsidR="00D65560" w:rsidRDefault="000E349B">
            <w:pPr>
              <w:jc w:val="center"/>
              <w:rPr>
                <w:rFonts w:eastAsia="KaiTi"/>
                <w:sz w:val="20"/>
                <w:szCs w:val="20"/>
                <w:lang w:val="en-US" w:eastAsia="zh-CN"/>
              </w:rPr>
            </w:pPr>
            <w:r w:rsidRPr="007E38F6">
              <w:rPr>
                <w:rFonts w:eastAsia="KaiTi" w:hint="eastAsia"/>
                <w:sz w:val="20"/>
                <w:szCs w:val="20"/>
                <w:lang w:val="en-US" w:eastAsia="zh-CN"/>
              </w:rPr>
              <w:t>方案支助</w:t>
            </w:r>
          </w:p>
          <w:p w14:paraId="6D6516FC" w14:textId="082BDBA6" w:rsidR="000F2AD7" w:rsidRPr="003E2C40" w:rsidRDefault="000E349B">
            <w:pPr>
              <w:jc w:val="center"/>
              <w:rPr>
                <w:sz w:val="20"/>
                <w:szCs w:val="20"/>
                <w:lang w:val="en-US"/>
              </w:rPr>
            </w:pPr>
            <w:r w:rsidRPr="007E38F6">
              <w:rPr>
                <w:rFonts w:eastAsia="KaiTi" w:hint="eastAsia"/>
                <w:sz w:val="20"/>
                <w:szCs w:val="20"/>
                <w:lang w:val="en-US" w:eastAsia="zh-CN"/>
              </w:rPr>
              <w:t>费用</w:t>
            </w:r>
            <w:r w:rsidR="000F2AD7" w:rsidRPr="003E2C40">
              <w:rPr>
                <w:i/>
                <w:iCs/>
                <w:sz w:val="20"/>
                <w:szCs w:val="20"/>
                <w:lang w:val="en-US"/>
              </w:rPr>
              <w:br/>
            </w:r>
            <w:r w:rsidR="000F2AD7" w:rsidRPr="00BE7332">
              <w:rPr>
                <w:sz w:val="20"/>
                <w:szCs w:val="20"/>
                <w:lang w:val="en-US"/>
              </w:rPr>
              <w:t>(13</w:t>
            </w:r>
            <w:r w:rsidR="00EA6657" w:rsidRPr="00BE7332">
              <w:rPr>
                <w:sz w:val="20"/>
                <w:szCs w:val="20"/>
                <w:lang w:val="en-US"/>
              </w:rPr>
              <w:t>%</w:t>
            </w:r>
            <w:r w:rsidR="000F2AD7" w:rsidRPr="00BE7332">
              <w:rPr>
                <w:sz w:val="20"/>
                <w:szCs w:val="20"/>
                <w:lang w:val="en-US"/>
              </w:rPr>
              <w:t>)</w:t>
            </w:r>
          </w:p>
        </w:tc>
        <w:tc>
          <w:tcPr>
            <w:tcW w:w="420" w:type="pct"/>
            <w:tcBorders>
              <w:top w:val="single" w:sz="4" w:space="0" w:color="auto"/>
              <w:bottom w:val="single" w:sz="8" w:space="0" w:color="auto"/>
            </w:tcBorders>
            <w:noWrap/>
            <w:tcMar>
              <w:top w:w="0" w:type="dxa"/>
              <w:left w:w="108" w:type="dxa"/>
              <w:bottom w:w="0" w:type="dxa"/>
              <w:right w:w="108" w:type="dxa"/>
            </w:tcMar>
            <w:vAlign w:val="bottom"/>
          </w:tcPr>
          <w:p w14:paraId="5A2FAA98" w14:textId="4E299C23" w:rsidR="000F2AD7" w:rsidRPr="003E2C40" w:rsidRDefault="00DC0C70">
            <w:pPr>
              <w:jc w:val="right"/>
              <w:rPr>
                <w:i/>
                <w:iCs/>
                <w:sz w:val="20"/>
                <w:szCs w:val="20"/>
                <w:lang w:val="en-US"/>
              </w:rPr>
            </w:pPr>
            <w:r w:rsidRPr="00B7234F">
              <w:rPr>
                <w:rFonts w:ascii="KaiTi" w:eastAsia="KaiTi" w:hAnsi="KaiTi" w:cs="Microsoft YaHei" w:hint="eastAsia"/>
                <w:color w:val="000000"/>
                <w:sz w:val="20"/>
                <w:szCs w:val="20"/>
              </w:rPr>
              <w:t>共计</w:t>
            </w:r>
          </w:p>
        </w:tc>
      </w:tr>
      <w:tr w:rsidR="000F2AD7" w:rsidRPr="003E2C40" w14:paraId="05127631" w14:textId="77777777" w:rsidTr="00D65560">
        <w:trPr>
          <w:trHeight w:val="290"/>
        </w:trPr>
        <w:tc>
          <w:tcPr>
            <w:tcW w:w="285" w:type="pct"/>
            <w:tcBorders>
              <w:top w:val="single" w:sz="8" w:space="0" w:color="auto"/>
            </w:tcBorders>
          </w:tcPr>
          <w:p w14:paraId="1AA65C27" w14:textId="216BDE10" w:rsidR="000F2AD7" w:rsidRPr="003E2C40" w:rsidRDefault="00D870B5">
            <w:pPr>
              <w:rPr>
                <w:sz w:val="20"/>
                <w:szCs w:val="20"/>
                <w:lang w:val="en-US"/>
              </w:rPr>
            </w:pPr>
            <w:r>
              <w:rPr>
                <w:sz w:val="20"/>
                <w:szCs w:val="20"/>
                <w:lang w:val="en-US"/>
              </w:rPr>
              <w:t>8</w:t>
            </w:r>
            <w:r w:rsidR="00B078E3">
              <w:rPr>
                <w:sz w:val="20"/>
                <w:szCs w:val="20"/>
                <w:lang w:val="en-US"/>
              </w:rPr>
              <w:t> </w:t>
            </w:r>
            <w:r w:rsidR="00012793" w:rsidRPr="003E2C40">
              <w:rPr>
                <w:sz w:val="20"/>
                <w:szCs w:val="20"/>
                <w:lang w:val="en-US"/>
              </w:rPr>
              <w:t>(a)</w:t>
            </w:r>
          </w:p>
        </w:tc>
        <w:tc>
          <w:tcPr>
            <w:tcW w:w="1657" w:type="pct"/>
            <w:tcBorders>
              <w:top w:val="single" w:sz="8" w:space="0" w:color="auto"/>
            </w:tcBorders>
            <w:noWrap/>
            <w:tcMar>
              <w:top w:w="0" w:type="dxa"/>
              <w:left w:w="108" w:type="dxa"/>
              <w:bottom w:w="0" w:type="dxa"/>
              <w:right w:w="108" w:type="dxa"/>
            </w:tcMar>
            <w:vAlign w:val="center"/>
          </w:tcPr>
          <w:p w14:paraId="7B2A09A0" w14:textId="2688B383" w:rsidR="000F2AD7" w:rsidRPr="003E2C40" w:rsidRDefault="003448B0">
            <w:pPr>
              <w:jc w:val="left"/>
              <w:rPr>
                <w:sz w:val="20"/>
                <w:szCs w:val="20"/>
                <w:lang w:val="en-US" w:eastAsia="zh-CN"/>
              </w:rPr>
            </w:pPr>
            <w:r>
              <w:rPr>
                <w:rFonts w:hint="eastAsia"/>
                <w:sz w:val="20"/>
                <w:szCs w:val="20"/>
                <w:lang w:eastAsia="zh-CN"/>
              </w:rPr>
              <w:t>将</w:t>
            </w:r>
            <w:r w:rsidRPr="005706D6">
              <w:rPr>
                <w:rFonts w:hint="eastAsia"/>
                <w:sz w:val="20"/>
                <w:szCs w:val="20"/>
                <w:lang w:eastAsia="zh-CN"/>
              </w:rPr>
              <w:t>信息交换所机制</w:t>
            </w:r>
            <w:r>
              <w:rPr>
                <w:rFonts w:hint="eastAsia"/>
                <w:sz w:val="20"/>
                <w:szCs w:val="20"/>
                <w:lang w:eastAsia="zh-CN"/>
              </w:rPr>
              <w:t>定位成</w:t>
            </w:r>
            <w:r w:rsidRPr="005706D6">
              <w:rPr>
                <w:rFonts w:hint="eastAsia"/>
                <w:sz w:val="20"/>
                <w:szCs w:val="20"/>
                <w:lang w:eastAsia="zh-CN"/>
              </w:rPr>
              <w:t>可</w:t>
            </w:r>
            <w:r>
              <w:rPr>
                <w:rFonts w:hint="eastAsia"/>
                <w:sz w:val="20"/>
                <w:szCs w:val="20"/>
                <w:lang w:eastAsia="zh-CN"/>
              </w:rPr>
              <w:t>再</w:t>
            </w:r>
            <w:r w:rsidRPr="005706D6">
              <w:rPr>
                <w:rFonts w:hint="eastAsia"/>
                <w:sz w:val="20"/>
                <w:szCs w:val="20"/>
                <w:lang w:eastAsia="zh-CN"/>
              </w:rPr>
              <w:t>用内容的单一、结构化和权威来源</w:t>
            </w:r>
            <w:r>
              <w:rPr>
                <w:rFonts w:hint="eastAsia"/>
                <w:sz w:val="20"/>
                <w:szCs w:val="20"/>
                <w:lang w:eastAsia="zh-CN"/>
              </w:rPr>
              <w:t>，从而</w:t>
            </w:r>
            <w:r w:rsidRPr="005706D6">
              <w:rPr>
                <w:rFonts w:hint="eastAsia"/>
                <w:sz w:val="20"/>
                <w:szCs w:val="20"/>
                <w:lang w:eastAsia="zh-CN"/>
              </w:rPr>
              <w:t>整合并加强整个《公约》网站和相关系统的记录管理</w:t>
            </w:r>
          </w:p>
        </w:tc>
        <w:tc>
          <w:tcPr>
            <w:tcW w:w="509" w:type="pct"/>
            <w:tcBorders>
              <w:top w:val="single" w:sz="8" w:space="0" w:color="auto"/>
            </w:tcBorders>
            <w:noWrap/>
            <w:tcMar>
              <w:top w:w="0" w:type="dxa"/>
              <w:left w:w="108" w:type="dxa"/>
              <w:bottom w:w="0" w:type="dxa"/>
              <w:right w:w="108" w:type="dxa"/>
            </w:tcMar>
            <w:vAlign w:val="bottom"/>
            <w:hideMark/>
          </w:tcPr>
          <w:p w14:paraId="16C02794" w14:textId="77777777" w:rsidR="000F2AD7" w:rsidRPr="003E2C40" w:rsidRDefault="000F2AD7">
            <w:pPr>
              <w:jc w:val="right"/>
              <w:rPr>
                <w:sz w:val="20"/>
                <w:szCs w:val="20"/>
                <w:lang w:val="en-US"/>
              </w:rPr>
            </w:pPr>
            <w:r w:rsidRPr="003E2C40">
              <w:rPr>
                <w:sz w:val="20"/>
                <w:szCs w:val="20"/>
                <w:lang w:val="en-US"/>
              </w:rPr>
              <w:t>–</w:t>
            </w:r>
          </w:p>
        </w:tc>
        <w:tc>
          <w:tcPr>
            <w:tcW w:w="544" w:type="pct"/>
            <w:tcBorders>
              <w:top w:val="single" w:sz="8" w:space="0" w:color="auto"/>
            </w:tcBorders>
            <w:noWrap/>
            <w:tcMar>
              <w:top w:w="0" w:type="dxa"/>
              <w:left w:w="108" w:type="dxa"/>
              <w:bottom w:w="0" w:type="dxa"/>
              <w:right w:w="108" w:type="dxa"/>
            </w:tcMar>
            <w:vAlign w:val="bottom"/>
            <w:hideMark/>
          </w:tcPr>
          <w:p w14:paraId="64BB1455" w14:textId="77777777" w:rsidR="000F2AD7" w:rsidRPr="003E2C40" w:rsidRDefault="000F2AD7">
            <w:pPr>
              <w:jc w:val="right"/>
              <w:rPr>
                <w:sz w:val="20"/>
                <w:szCs w:val="20"/>
                <w:lang w:val="en-US"/>
              </w:rPr>
            </w:pPr>
            <w:r w:rsidRPr="003E2C40">
              <w:rPr>
                <w:sz w:val="20"/>
                <w:szCs w:val="20"/>
                <w:lang w:val="en-US"/>
              </w:rPr>
              <w:t>–</w:t>
            </w:r>
          </w:p>
        </w:tc>
        <w:tc>
          <w:tcPr>
            <w:tcW w:w="498" w:type="pct"/>
            <w:tcBorders>
              <w:top w:val="single" w:sz="8" w:space="0" w:color="auto"/>
            </w:tcBorders>
            <w:noWrap/>
            <w:tcMar>
              <w:top w:w="0" w:type="dxa"/>
              <w:left w:w="108" w:type="dxa"/>
              <w:bottom w:w="0" w:type="dxa"/>
              <w:right w:w="108" w:type="dxa"/>
            </w:tcMar>
            <w:vAlign w:val="bottom"/>
            <w:hideMark/>
          </w:tcPr>
          <w:p w14:paraId="7807EA3A" w14:textId="6BBBDF95" w:rsidR="000F2AD7" w:rsidRPr="003E2C40" w:rsidRDefault="000F2AD7">
            <w:pPr>
              <w:jc w:val="right"/>
              <w:rPr>
                <w:sz w:val="20"/>
                <w:szCs w:val="20"/>
                <w:lang w:val="en-US"/>
              </w:rPr>
            </w:pPr>
            <w:r w:rsidRPr="003E2C40">
              <w:rPr>
                <w:sz w:val="20"/>
                <w:szCs w:val="20"/>
                <w:lang w:val="en-US"/>
              </w:rPr>
              <w:t>31</w:t>
            </w:r>
            <w:r w:rsidR="00D870B5">
              <w:rPr>
                <w:sz w:val="20"/>
                <w:szCs w:val="20"/>
                <w:lang w:val="en-US"/>
              </w:rPr>
              <w:t> </w:t>
            </w:r>
            <w:r w:rsidRPr="003E2C40">
              <w:rPr>
                <w:sz w:val="20"/>
                <w:szCs w:val="20"/>
                <w:lang w:val="en-US"/>
              </w:rPr>
              <w:t>500</w:t>
            </w:r>
          </w:p>
        </w:tc>
        <w:tc>
          <w:tcPr>
            <w:tcW w:w="452" w:type="pct"/>
            <w:tcBorders>
              <w:top w:val="single" w:sz="8" w:space="0" w:color="auto"/>
            </w:tcBorders>
            <w:noWrap/>
            <w:tcMar>
              <w:top w:w="0" w:type="dxa"/>
              <w:left w:w="108" w:type="dxa"/>
              <w:bottom w:w="0" w:type="dxa"/>
              <w:right w:w="108" w:type="dxa"/>
            </w:tcMar>
            <w:vAlign w:val="bottom"/>
            <w:hideMark/>
          </w:tcPr>
          <w:p w14:paraId="62B19BBE" w14:textId="217D4D25" w:rsidR="000F2AD7" w:rsidRPr="003E2C40" w:rsidRDefault="000F2AD7">
            <w:pPr>
              <w:jc w:val="right"/>
              <w:rPr>
                <w:sz w:val="20"/>
                <w:szCs w:val="20"/>
                <w:lang w:val="en-US"/>
              </w:rPr>
            </w:pPr>
            <w:r w:rsidRPr="003E2C40">
              <w:rPr>
                <w:sz w:val="20"/>
                <w:szCs w:val="20"/>
                <w:lang w:val="en-US"/>
              </w:rPr>
              <w:t>31</w:t>
            </w:r>
            <w:r w:rsidR="00D870B5">
              <w:rPr>
                <w:sz w:val="20"/>
                <w:szCs w:val="20"/>
                <w:lang w:val="en-US"/>
              </w:rPr>
              <w:t> </w:t>
            </w:r>
            <w:r w:rsidRPr="003E2C40">
              <w:rPr>
                <w:sz w:val="20"/>
                <w:szCs w:val="20"/>
                <w:lang w:val="en-US"/>
              </w:rPr>
              <w:t>500</w:t>
            </w:r>
          </w:p>
        </w:tc>
        <w:tc>
          <w:tcPr>
            <w:tcW w:w="635" w:type="pct"/>
            <w:tcBorders>
              <w:top w:val="single" w:sz="8" w:space="0" w:color="auto"/>
            </w:tcBorders>
            <w:noWrap/>
            <w:tcMar>
              <w:top w:w="0" w:type="dxa"/>
              <w:left w:w="108" w:type="dxa"/>
              <w:bottom w:w="0" w:type="dxa"/>
              <w:right w:w="108" w:type="dxa"/>
            </w:tcMar>
            <w:vAlign w:val="bottom"/>
            <w:hideMark/>
          </w:tcPr>
          <w:p w14:paraId="52B0BEC9" w14:textId="5F053B36" w:rsidR="000F2AD7" w:rsidRPr="003E2C40" w:rsidRDefault="000F2AD7">
            <w:pPr>
              <w:jc w:val="right"/>
              <w:rPr>
                <w:sz w:val="20"/>
                <w:szCs w:val="20"/>
                <w:lang w:val="en-US"/>
              </w:rPr>
            </w:pPr>
            <w:r w:rsidRPr="003E2C40">
              <w:rPr>
                <w:sz w:val="20"/>
                <w:szCs w:val="20"/>
                <w:lang w:val="en-US"/>
              </w:rPr>
              <w:t>4</w:t>
            </w:r>
            <w:r w:rsidR="00D870B5">
              <w:rPr>
                <w:sz w:val="20"/>
                <w:szCs w:val="20"/>
                <w:lang w:val="en-US"/>
              </w:rPr>
              <w:t> </w:t>
            </w:r>
            <w:r w:rsidRPr="003E2C40">
              <w:rPr>
                <w:sz w:val="20"/>
                <w:szCs w:val="20"/>
                <w:lang w:val="en-US"/>
              </w:rPr>
              <w:t>095</w:t>
            </w:r>
          </w:p>
        </w:tc>
        <w:tc>
          <w:tcPr>
            <w:tcW w:w="420" w:type="pct"/>
            <w:tcBorders>
              <w:top w:val="single" w:sz="8" w:space="0" w:color="auto"/>
            </w:tcBorders>
            <w:noWrap/>
            <w:tcMar>
              <w:top w:w="0" w:type="dxa"/>
              <w:left w:w="108" w:type="dxa"/>
              <w:bottom w:w="0" w:type="dxa"/>
              <w:right w:w="108" w:type="dxa"/>
            </w:tcMar>
            <w:vAlign w:val="bottom"/>
            <w:hideMark/>
          </w:tcPr>
          <w:p w14:paraId="6193FB09" w14:textId="66BD7E5A" w:rsidR="000F2AD7" w:rsidRPr="003E2C40" w:rsidRDefault="000F2AD7">
            <w:pPr>
              <w:jc w:val="right"/>
              <w:rPr>
                <w:sz w:val="20"/>
                <w:szCs w:val="20"/>
                <w:lang w:val="en-US"/>
              </w:rPr>
            </w:pPr>
            <w:r w:rsidRPr="003E2C40">
              <w:rPr>
                <w:sz w:val="20"/>
                <w:szCs w:val="20"/>
                <w:lang w:val="en-US"/>
              </w:rPr>
              <w:t>35</w:t>
            </w:r>
            <w:r w:rsidR="00D870B5">
              <w:rPr>
                <w:sz w:val="20"/>
                <w:szCs w:val="20"/>
                <w:lang w:val="en-US"/>
              </w:rPr>
              <w:t> </w:t>
            </w:r>
            <w:r w:rsidRPr="003E2C40">
              <w:rPr>
                <w:sz w:val="20"/>
                <w:szCs w:val="20"/>
                <w:lang w:val="en-US"/>
              </w:rPr>
              <w:t>595</w:t>
            </w:r>
          </w:p>
        </w:tc>
      </w:tr>
      <w:tr w:rsidR="00F37F8A" w:rsidRPr="003E2C40" w14:paraId="44BFEE57" w14:textId="77777777" w:rsidTr="00D65560">
        <w:trPr>
          <w:trHeight w:val="290"/>
        </w:trPr>
        <w:tc>
          <w:tcPr>
            <w:tcW w:w="285" w:type="pct"/>
            <w:tcBorders>
              <w:top w:val="single" w:sz="4" w:space="0" w:color="auto"/>
              <w:bottom w:val="single" w:sz="8" w:space="0" w:color="auto"/>
            </w:tcBorders>
          </w:tcPr>
          <w:p w14:paraId="277E69F1" w14:textId="77777777" w:rsidR="00F37F8A" w:rsidRPr="003E2C40" w:rsidRDefault="00F37F8A" w:rsidP="00F37F8A">
            <w:pPr>
              <w:rPr>
                <w:sz w:val="20"/>
                <w:szCs w:val="20"/>
                <w:lang w:val="en-US"/>
              </w:rPr>
            </w:pPr>
          </w:p>
        </w:tc>
        <w:tc>
          <w:tcPr>
            <w:tcW w:w="1657" w:type="pct"/>
            <w:tcBorders>
              <w:top w:val="single" w:sz="4" w:space="0" w:color="auto"/>
              <w:bottom w:val="single" w:sz="8" w:space="0" w:color="auto"/>
            </w:tcBorders>
            <w:noWrap/>
            <w:tcMar>
              <w:top w:w="0" w:type="dxa"/>
              <w:left w:w="108" w:type="dxa"/>
              <w:bottom w:w="0" w:type="dxa"/>
              <w:right w:w="108" w:type="dxa"/>
            </w:tcMar>
            <w:vAlign w:val="bottom"/>
          </w:tcPr>
          <w:p w14:paraId="37B306F6" w14:textId="3806CD93" w:rsidR="00F37F8A" w:rsidRPr="003E2C40" w:rsidRDefault="00F37F8A" w:rsidP="00F37F8A">
            <w:pPr>
              <w:tabs>
                <w:tab w:val="clear" w:pos="567"/>
                <w:tab w:val="left" w:pos="230"/>
              </w:tabs>
              <w:jc w:val="left"/>
              <w:rPr>
                <w:sz w:val="20"/>
                <w:szCs w:val="20"/>
              </w:rPr>
            </w:pPr>
            <w:r w:rsidRPr="003E2C40">
              <w:rPr>
                <w:b/>
                <w:bCs/>
                <w:sz w:val="20"/>
                <w:szCs w:val="20"/>
                <w:lang w:val="en-US"/>
              </w:rPr>
              <w:tab/>
            </w:r>
            <w:r w:rsidR="00957ED4" w:rsidRPr="00101A91">
              <w:rPr>
                <w:b/>
                <w:bCs/>
                <w:sz w:val="20"/>
                <w:szCs w:val="20"/>
                <w:lang w:val="en-US" w:eastAsia="zh-CN"/>
              </w:rPr>
              <w:t>共计</w:t>
            </w:r>
          </w:p>
        </w:tc>
        <w:tc>
          <w:tcPr>
            <w:tcW w:w="1551" w:type="pct"/>
            <w:gridSpan w:val="3"/>
            <w:tcBorders>
              <w:top w:val="single" w:sz="4" w:space="0" w:color="auto"/>
              <w:bottom w:val="single" w:sz="8" w:space="0" w:color="auto"/>
            </w:tcBorders>
            <w:vAlign w:val="bottom"/>
          </w:tcPr>
          <w:p w14:paraId="6A1EDEFC" w14:textId="4528BEB0" w:rsidR="00F37F8A" w:rsidRPr="00F37F8A" w:rsidRDefault="00F37F8A" w:rsidP="00F37F8A">
            <w:pPr>
              <w:tabs>
                <w:tab w:val="clear" w:pos="1134"/>
              </w:tabs>
              <w:ind w:right="143"/>
              <w:jc w:val="right"/>
              <w:rPr>
                <w:b/>
                <w:bCs/>
                <w:sz w:val="20"/>
                <w:szCs w:val="20"/>
                <w:lang w:val="en-US"/>
              </w:rPr>
            </w:pPr>
            <w:r w:rsidRPr="00473B21">
              <w:rPr>
                <w:b/>
                <w:bCs/>
                <w:sz w:val="20"/>
                <w:szCs w:val="20"/>
                <w:lang w:val="en-US"/>
              </w:rPr>
              <w:t>31 500</w:t>
            </w:r>
          </w:p>
        </w:tc>
        <w:tc>
          <w:tcPr>
            <w:tcW w:w="452" w:type="pct"/>
            <w:tcBorders>
              <w:top w:val="single" w:sz="4" w:space="0" w:color="auto"/>
              <w:bottom w:val="single" w:sz="8" w:space="0" w:color="auto"/>
            </w:tcBorders>
            <w:noWrap/>
            <w:tcMar>
              <w:top w:w="0" w:type="dxa"/>
              <w:left w:w="108" w:type="dxa"/>
              <w:bottom w:w="0" w:type="dxa"/>
              <w:right w:w="108" w:type="dxa"/>
            </w:tcMar>
            <w:vAlign w:val="bottom"/>
          </w:tcPr>
          <w:p w14:paraId="3D5D5EA9" w14:textId="504F468C" w:rsidR="00F37F8A" w:rsidRPr="00473B21" w:rsidRDefault="00F37F8A" w:rsidP="00F37F8A">
            <w:pPr>
              <w:jc w:val="right"/>
              <w:rPr>
                <w:b/>
                <w:bCs/>
                <w:sz w:val="20"/>
                <w:szCs w:val="20"/>
              </w:rPr>
            </w:pPr>
            <w:r w:rsidRPr="00473B21">
              <w:rPr>
                <w:b/>
                <w:bCs/>
                <w:sz w:val="20"/>
                <w:szCs w:val="20"/>
                <w:lang w:val="en-US"/>
              </w:rPr>
              <w:t>31 500</w:t>
            </w:r>
          </w:p>
        </w:tc>
        <w:tc>
          <w:tcPr>
            <w:tcW w:w="635" w:type="pct"/>
            <w:tcBorders>
              <w:top w:val="single" w:sz="4" w:space="0" w:color="auto"/>
              <w:bottom w:val="single" w:sz="8" w:space="0" w:color="auto"/>
            </w:tcBorders>
            <w:noWrap/>
            <w:tcMar>
              <w:top w:w="0" w:type="dxa"/>
              <w:left w:w="108" w:type="dxa"/>
              <w:bottom w:w="0" w:type="dxa"/>
              <w:right w:w="108" w:type="dxa"/>
            </w:tcMar>
            <w:vAlign w:val="bottom"/>
          </w:tcPr>
          <w:p w14:paraId="42054F90" w14:textId="647D938F" w:rsidR="00F37F8A" w:rsidRPr="00F37F8A" w:rsidRDefault="00F37F8A" w:rsidP="00F37F8A">
            <w:pPr>
              <w:jc w:val="right"/>
              <w:rPr>
                <w:b/>
                <w:bCs/>
                <w:sz w:val="20"/>
                <w:szCs w:val="20"/>
              </w:rPr>
            </w:pPr>
            <w:r w:rsidRPr="00473B21">
              <w:rPr>
                <w:b/>
                <w:bCs/>
                <w:sz w:val="20"/>
                <w:szCs w:val="20"/>
                <w:lang w:val="en-US"/>
              </w:rPr>
              <w:t>4 095</w:t>
            </w:r>
          </w:p>
        </w:tc>
        <w:tc>
          <w:tcPr>
            <w:tcW w:w="420" w:type="pct"/>
            <w:tcBorders>
              <w:top w:val="single" w:sz="4" w:space="0" w:color="auto"/>
              <w:bottom w:val="single" w:sz="8" w:space="0" w:color="auto"/>
            </w:tcBorders>
            <w:noWrap/>
            <w:tcMar>
              <w:top w:w="0" w:type="dxa"/>
              <w:left w:w="108" w:type="dxa"/>
              <w:bottom w:w="0" w:type="dxa"/>
              <w:right w:w="108" w:type="dxa"/>
            </w:tcMar>
            <w:vAlign w:val="bottom"/>
          </w:tcPr>
          <w:p w14:paraId="60CA1CCE" w14:textId="5F845424" w:rsidR="00F37F8A" w:rsidRPr="00F37F8A" w:rsidRDefault="00F37F8A" w:rsidP="00F37F8A">
            <w:pPr>
              <w:ind w:right="-22"/>
              <w:jc w:val="right"/>
              <w:rPr>
                <w:b/>
                <w:bCs/>
                <w:sz w:val="20"/>
                <w:szCs w:val="20"/>
              </w:rPr>
            </w:pPr>
            <w:r w:rsidRPr="00473B21">
              <w:rPr>
                <w:b/>
                <w:bCs/>
                <w:sz w:val="20"/>
                <w:szCs w:val="20"/>
                <w:lang w:val="en-US"/>
              </w:rPr>
              <w:t>35 595</w:t>
            </w:r>
          </w:p>
        </w:tc>
      </w:tr>
    </w:tbl>
    <w:p w14:paraId="122761D7" w14:textId="24E66EA7" w:rsidR="000F2AD7" w:rsidRPr="007C6C45" w:rsidRDefault="008D7609" w:rsidP="000F2AD7">
      <w:pPr>
        <w:spacing w:before="120"/>
        <w:ind w:firstLine="567"/>
        <w:rPr>
          <w:sz w:val="20"/>
          <w:szCs w:val="20"/>
          <w:lang w:eastAsia="zh-CN"/>
        </w:rPr>
      </w:pPr>
      <w:r w:rsidRPr="00686B9E">
        <w:rPr>
          <w:rFonts w:eastAsia="KaiTi" w:hint="eastAsia"/>
          <w:sz w:val="20"/>
          <w:szCs w:val="20"/>
          <w:lang w:eastAsia="zh-CN"/>
        </w:rPr>
        <w:t>英文缩写</w:t>
      </w:r>
      <w:r w:rsidRPr="00686B9E">
        <w:rPr>
          <w:rFonts w:eastAsia="KaiTi"/>
          <w:sz w:val="20"/>
          <w:szCs w:val="20"/>
          <w:lang w:eastAsia="zh-CN"/>
        </w:rPr>
        <w:t>：</w:t>
      </w:r>
      <w:r w:rsidRPr="00686B9E">
        <w:rPr>
          <w:rFonts w:eastAsia="KaiTi"/>
          <w:sz w:val="20"/>
          <w:szCs w:val="20"/>
          <w:lang w:eastAsia="zh-CN"/>
        </w:rPr>
        <w:t>OP</w:t>
      </w:r>
      <w:r w:rsidR="00773CC9">
        <w:rPr>
          <w:rFonts w:eastAsia="KaiTi" w:hint="eastAsia"/>
          <w:sz w:val="20"/>
          <w:szCs w:val="20"/>
          <w:lang w:eastAsia="zh-CN"/>
        </w:rPr>
        <w:t>-</w:t>
      </w:r>
      <w:r w:rsidRPr="00686B9E">
        <w:rPr>
          <w:rFonts w:hint="eastAsia"/>
          <w:sz w:val="20"/>
          <w:szCs w:val="20"/>
          <w:lang w:eastAsia="zh-CN"/>
        </w:rPr>
        <w:t>所涉</w:t>
      </w:r>
      <w:r w:rsidR="00B516AA">
        <w:rPr>
          <w:rFonts w:hint="eastAsia"/>
          <w:sz w:val="20"/>
          <w:szCs w:val="20"/>
          <w:lang w:eastAsia="zh-CN"/>
        </w:rPr>
        <w:t>决定</w:t>
      </w:r>
      <w:r w:rsidRPr="00686B9E">
        <w:rPr>
          <w:rFonts w:hint="eastAsia"/>
          <w:sz w:val="20"/>
          <w:szCs w:val="20"/>
          <w:lang w:eastAsia="zh-CN"/>
        </w:rPr>
        <w:t>草案的执行部分段落</w:t>
      </w:r>
      <w:r w:rsidR="00C47870">
        <w:rPr>
          <w:rFonts w:hint="eastAsia"/>
          <w:sz w:val="20"/>
          <w:szCs w:val="20"/>
          <w:lang w:eastAsia="zh-CN"/>
        </w:rPr>
        <w:t>。</w:t>
      </w:r>
    </w:p>
    <w:p w14:paraId="0BE12D9B" w14:textId="4C0E1255" w:rsidR="000F2AD7" w:rsidRPr="007C6C45" w:rsidRDefault="000F2AD7" w:rsidP="00473B21">
      <w:pPr>
        <w:tabs>
          <w:tab w:val="left" w:pos="851"/>
        </w:tabs>
        <w:ind w:firstLine="567"/>
        <w:rPr>
          <w:sz w:val="20"/>
          <w:szCs w:val="20"/>
          <w:lang w:val="en-US"/>
        </w:rPr>
      </w:pPr>
      <w:r w:rsidRPr="007C6C45">
        <w:rPr>
          <w:i/>
          <w:iCs/>
          <w:sz w:val="20"/>
          <w:szCs w:val="20"/>
          <w:vertAlign w:val="superscript"/>
        </w:rPr>
        <w:t>a</w:t>
      </w:r>
      <w:r w:rsidRPr="007C6C45">
        <w:rPr>
          <w:sz w:val="20"/>
          <w:szCs w:val="20"/>
        </w:rPr>
        <w:tab/>
      </w:r>
      <w:r w:rsidR="0009758B" w:rsidRPr="00686B9E">
        <w:rPr>
          <w:sz w:val="20"/>
          <w:szCs w:val="20"/>
          <w:lang w:eastAsia="zh-CN"/>
        </w:rPr>
        <w:t>包括参加者的差旅费</w:t>
      </w:r>
      <w:r w:rsidR="0009758B">
        <w:rPr>
          <w:rFonts w:hint="eastAsia"/>
          <w:sz w:val="20"/>
          <w:szCs w:val="20"/>
          <w:lang w:eastAsia="zh-CN"/>
        </w:rPr>
        <w:t>。</w:t>
      </w:r>
    </w:p>
    <w:p w14:paraId="64A27958" w14:textId="3CA31E05" w:rsidR="00A111D1" w:rsidRPr="00866063" w:rsidRDefault="00A111D1" w:rsidP="00473B21">
      <w:pPr>
        <w:pStyle w:val="CBDNormalNoNumber"/>
        <w:jc w:val="center"/>
      </w:pPr>
      <w:r w:rsidRPr="003E2C40">
        <w:t>_________</w:t>
      </w:r>
      <w:r w:rsidRPr="00866063">
        <w:t>_</w:t>
      </w:r>
    </w:p>
    <w:sectPr w:rsidR="00A111D1" w:rsidRPr="00866063" w:rsidSect="00D744A5">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04E273" w14:textId="77777777" w:rsidR="00A02DC3" w:rsidRPr="00866063" w:rsidRDefault="00A02DC3" w:rsidP="00CF1848">
      <w:r w:rsidRPr="00866063">
        <w:separator/>
      </w:r>
    </w:p>
  </w:endnote>
  <w:endnote w:type="continuationSeparator" w:id="0">
    <w:p w14:paraId="12A97710" w14:textId="77777777" w:rsidR="00A02DC3" w:rsidRPr="00866063" w:rsidRDefault="00A02DC3"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panose1 w:val="02020803070505020304"/>
    <w:charset w:val="00"/>
    <w:family w:val="auto"/>
    <w:pitch w:val="variable"/>
    <w:sig w:usb0="E0002AE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SimHei">
    <w:altName w:val="黑体"/>
    <w:panose1 w:val="02010609060101010101"/>
    <w:charset w:val="86"/>
    <w:family w:val="modern"/>
    <w:pitch w:val="fixed"/>
    <w:sig w:usb0="800002BF" w:usb1="38CF7CFA" w:usb2="00000016" w:usb3="00000000" w:csb0="00040001" w:csb1="00000000"/>
  </w:font>
  <w:font w:name="KaiTi">
    <w:panose1 w:val="02010609060101010101"/>
    <w:charset w:val="86"/>
    <w:family w:val="modern"/>
    <w:pitch w:val="fixed"/>
    <w:sig w:usb0="800002BF" w:usb1="38CF7CFA" w:usb2="00000016" w:usb3="00000000" w:csb0="00040001" w:csb1="00000000"/>
  </w:font>
  <w:font w:name="Microsoft YaHei">
    <w:panose1 w:val="020B0503020204020204"/>
    <w:charset w:val="86"/>
    <w:family w:val="swiss"/>
    <w:pitch w:val="variable"/>
    <w:sig w:usb0="80000287" w:usb1="2ACF3C50" w:usb2="00000016" w:usb3="00000000" w:csb0="0004001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2876B5CE" w14:textId="77777777" w:rsidR="00D75CA6" w:rsidRPr="00866063" w:rsidRDefault="00D75CA6" w:rsidP="00D75CA6">
            <w:pPr>
              <w:pStyle w:val="Footer"/>
              <w:jc w:val="left"/>
            </w:pPr>
            <w:r w:rsidRPr="005C4D62">
              <w:rPr>
                <w:szCs w:val="20"/>
              </w:rPr>
              <w:fldChar w:fldCharType="begin"/>
            </w:r>
            <w:r w:rsidRPr="005C4D62">
              <w:rPr>
                <w:szCs w:val="20"/>
              </w:rPr>
              <w:instrText xml:space="preserve"> PAGE </w:instrText>
            </w:r>
            <w:r w:rsidRPr="005C4D62">
              <w:rPr>
                <w:szCs w:val="20"/>
              </w:rPr>
              <w:fldChar w:fldCharType="separate"/>
            </w:r>
            <w:r w:rsidRPr="005C4D62">
              <w:rPr>
                <w:noProof/>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noProof/>
                <w:szCs w:val="20"/>
              </w:rPr>
              <w:t>2</w:t>
            </w:r>
            <w:r w:rsidRPr="005C4D62">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66FD83C2" w14:textId="77777777" w:rsidR="00D75CA6" w:rsidRPr="00866063" w:rsidRDefault="00D75CA6" w:rsidP="005C4D62">
        <w:pPr>
          <w:pStyle w:val="Footer"/>
          <w:jc w:val="right"/>
        </w:pPr>
        <w:r w:rsidRPr="005C4D62">
          <w:rPr>
            <w:szCs w:val="20"/>
          </w:rPr>
          <w:fldChar w:fldCharType="begin"/>
        </w:r>
        <w:r w:rsidRPr="005C4D62">
          <w:rPr>
            <w:szCs w:val="20"/>
          </w:rPr>
          <w:instrText xml:space="preserve"> PAGE </w:instrText>
        </w:r>
        <w:r w:rsidRPr="005C4D62">
          <w:rPr>
            <w:szCs w:val="20"/>
          </w:rPr>
          <w:fldChar w:fldCharType="separate"/>
        </w:r>
        <w:r w:rsidRPr="005C4D62">
          <w:rPr>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szCs w:val="20"/>
          </w:rPr>
          <w:t>3</w:t>
        </w:r>
        <w:r w:rsidRPr="005C4D62">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C8770BB" w14:textId="77777777" w:rsidR="00A02DC3" w:rsidRPr="00866063" w:rsidRDefault="00A02DC3" w:rsidP="00CF1848">
      <w:r w:rsidRPr="00866063">
        <w:separator/>
      </w:r>
    </w:p>
  </w:footnote>
  <w:footnote w:type="continuationSeparator" w:id="0">
    <w:p w14:paraId="2C6CA464" w14:textId="77777777" w:rsidR="00A02DC3" w:rsidRPr="00866063" w:rsidRDefault="00A02DC3" w:rsidP="00CF1848">
      <w:r w:rsidRPr="00866063">
        <w:continuationSeparator/>
      </w:r>
    </w:p>
  </w:footnote>
  <w:footnote w:id="1">
    <w:p w14:paraId="69BD8EC5" w14:textId="1E59E3F1" w:rsidR="005B24CD" w:rsidRPr="00FD48FA" w:rsidRDefault="005B24CD" w:rsidP="00BE7332">
      <w:pPr>
        <w:pStyle w:val="FootnoteText"/>
        <w:spacing w:after="60"/>
        <w:rPr>
          <w:sz w:val="20"/>
          <w:lang w:eastAsia="zh-CN"/>
        </w:rPr>
      </w:pPr>
      <w:r w:rsidRPr="00FD48FA">
        <w:rPr>
          <w:rStyle w:val="FootnoteReference"/>
          <w:sz w:val="20"/>
          <w:lang w:eastAsia="zh-CN"/>
        </w:rPr>
        <w:t>*</w:t>
      </w:r>
      <w:r w:rsidRPr="00FD48FA">
        <w:rPr>
          <w:sz w:val="20"/>
          <w:lang w:eastAsia="zh-CN"/>
        </w:rPr>
        <w:t xml:space="preserve"> </w:t>
      </w:r>
      <w:hyperlink r:id="rId1" w:history="1">
        <w:r w:rsidRPr="00FD48FA">
          <w:rPr>
            <w:rStyle w:val="Hyperlink"/>
            <w:sz w:val="20"/>
            <w:lang w:eastAsia="zh-CN"/>
          </w:rPr>
          <w:t>CBD/SBI/7/1</w:t>
        </w:r>
      </w:hyperlink>
      <w:r w:rsidR="00C579A0" w:rsidRPr="00FD48FA">
        <w:rPr>
          <w:rFonts w:hint="eastAsia"/>
          <w:sz w:val="20"/>
          <w:lang w:eastAsia="zh-CN"/>
        </w:rPr>
        <w:t>。</w:t>
      </w:r>
    </w:p>
  </w:footnote>
  <w:footnote w:id="2">
    <w:p w14:paraId="125D772E" w14:textId="4A055A30" w:rsidR="005B24CD" w:rsidRPr="00FD48FA" w:rsidRDefault="005B24CD" w:rsidP="00BE7332">
      <w:pPr>
        <w:pStyle w:val="FootnoteText"/>
        <w:spacing w:after="60"/>
        <w:rPr>
          <w:sz w:val="20"/>
          <w:lang w:val="en-CA" w:eastAsia="zh-CN"/>
        </w:rPr>
      </w:pPr>
      <w:r w:rsidRPr="00FD48FA">
        <w:rPr>
          <w:rStyle w:val="FootnoteReference"/>
          <w:sz w:val="20"/>
          <w:lang w:eastAsia="zh-CN"/>
        </w:rPr>
        <w:t>**</w:t>
      </w:r>
      <w:r w:rsidR="00A21992" w:rsidRPr="00FD48FA">
        <w:rPr>
          <w:sz w:val="20"/>
          <w:lang w:val="en-CA" w:eastAsia="zh-CN"/>
        </w:rPr>
        <w:t xml:space="preserve"> </w:t>
      </w:r>
      <w:r w:rsidR="00EA0C98" w:rsidRPr="00FD48FA">
        <w:rPr>
          <w:rFonts w:hint="eastAsia"/>
          <w:sz w:val="20"/>
          <w:lang w:eastAsia="zh-CN"/>
        </w:rPr>
        <w:t>除第三节中的决定草案外，本文件未经正式编辑。</w:t>
      </w:r>
    </w:p>
  </w:footnote>
  <w:footnote w:id="3">
    <w:p w14:paraId="6152FFA3" w14:textId="492EE925" w:rsidR="00E448CF" w:rsidRPr="00473B21" w:rsidRDefault="00E448CF" w:rsidP="00BE7332">
      <w:pPr>
        <w:pStyle w:val="FootnoteText"/>
        <w:spacing w:after="60"/>
        <w:rPr>
          <w:lang w:val="en-CA" w:eastAsia="zh-CN"/>
        </w:rPr>
      </w:pPr>
      <w:r w:rsidRPr="00FD48FA">
        <w:rPr>
          <w:rStyle w:val="FootnoteReference"/>
          <w:sz w:val="20"/>
        </w:rPr>
        <w:footnoteRef/>
      </w:r>
      <w:r w:rsidRPr="00FD48FA">
        <w:rPr>
          <w:sz w:val="20"/>
          <w:lang w:eastAsia="zh-CN"/>
        </w:rPr>
        <w:t xml:space="preserve"> </w:t>
      </w:r>
      <w:r w:rsidR="00A21992" w:rsidRPr="00FD48FA">
        <w:rPr>
          <w:rFonts w:hint="eastAsia"/>
          <w:sz w:val="20"/>
          <w:lang w:eastAsia="zh-CN"/>
        </w:rPr>
        <w:t>见</w:t>
      </w:r>
      <w:r w:rsidRPr="00FD48FA">
        <w:rPr>
          <w:sz w:val="20"/>
          <w:lang w:eastAsia="zh-CN"/>
        </w:rPr>
        <w:t xml:space="preserve"> </w:t>
      </w:r>
      <w:hyperlink r:id="rId2" w:history="1">
        <w:r w:rsidRPr="00FD48FA">
          <w:rPr>
            <w:rStyle w:val="Hyperlink"/>
            <w:sz w:val="20"/>
            <w:lang w:eastAsia="zh-CN"/>
          </w:rPr>
          <w:t>www.cbd.int/tsc/tsc-iag/forums/tsc-iag-2025-2027</w:t>
        </w:r>
      </w:hyperlink>
      <w:r w:rsidR="008C0F56" w:rsidRPr="00FD48FA">
        <w:rPr>
          <w:rFonts w:hint="eastAsia"/>
          <w:sz w:val="20"/>
          <w:lang w:eastAsia="zh-CN"/>
        </w:rPr>
        <w:t>。</w:t>
      </w:r>
    </w:p>
  </w:footnote>
  <w:footnote w:id="4">
    <w:p w14:paraId="7D2851AB" w14:textId="6AFB2DA6" w:rsidR="005E2034" w:rsidRPr="00577924" w:rsidRDefault="005E2034" w:rsidP="00BE7332">
      <w:pPr>
        <w:pStyle w:val="FootnoteText"/>
        <w:spacing w:after="60"/>
        <w:rPr>
          <w:sz w:val="20"/>
          <w:lang w:val="en-CA" w:eastAsia="zh-CN"/>
        </w:rPr>
      </w:pPr>
      <w:r w:rsidRPr="00577924">
        <w:rPr>
          <w:rStyle w:val="FootnoteReference"/>
          <w:sz w:val="20"/>
        </w:rPr>
        <w:footnoteRef/>
      </w:r>
      <w:r w:rsidRPr="00577924">
        <w:rPr>
          <w:sz w:val="20"/>
        </w:rPr>
        <w:t xml:space="preserve"> </w:t>
      </w:r>
      <w:hyperlink r:id="rId3" w:anchor="0.4/0/0" w:history="1">
        <w:r w:rsidRPr="00577924">
          <w:rPr>
            <w:rStyle w:val="Hyperlink"/>
            <w:sz w:val="20"/>
          </w:rPr>
          <w:t>https://ort.cbd.int/#0.4/0/0</w:t>
        </w:r>
      </w:hyperlink>
      <w:r w:rsidR="005C684A" w:rsidRPr="00577924">
        <w:rPr>
          <w:rFonts w:hint="eastAsia"/>
          <w:sz w:val="20"/>
          <w:lang w:eastAsia="zh-CN"/>
        </w:rPr>
        <w:t>。</w:t>
      </w:r>
    </w:p>
  </w:footnote>
  <w:footnote w:id="5">
    <w:p w14:paraId="6A6E6CAC" w14:textId="2F25D58E" w:rsidR="00671DA5" w:rsidRPr="003F3590" w:rsidRDefault="00671DA5" w:rsidP="00BE7332">
      <w:pPr>
        <w:pStyle w:val="FootnoteText"/>
        <w:spacing w:after="60"/>
        <w:rPr>
          <w:sz w:val="20"/>
          <w:lang w:val="en-AU" w:eastAsia="zh-CN"/>
        </w:rPr>
      </w:pPr>
      <w:r w:rsidRPr="003F3590">
        <w:rPr>
          <w:rStyle w:val="FootnoteReference"/>
          <w:sz w:val="20"/>
        </w:rPr>
        <w:footnoteRef/>
      </w:r>
      <w:r w:rsidRPr="003F3590">
        <w:rPr>
          <w:sz w:val="20"/>
        </w:rPr>
        <w:t xml:space="preserve"> </w:t>
      </w:r>
      <w:r w:rsidRPr="003F3590">
        <w:rPr>
          <w:sz w:val="20"/>
          <w:lang w:val="en-AU"/>
        </w:rPr>
        <w:t>CBD/SBI/7/2</w:t>
      </w:r>
      <w:r w:rsidR="00C30BDF" w:rsidRPr="003F3590">
        <w:rPr>
          <w:rFonts w:hint="eastAsia"/>
          <w:sz w:val="20"/>
          <w:lang w:val="en-AU" w:eastAsia="zh-CN"/>
        </w:rPr>
        <w:t>。</w:t>
      </w:r>
    </w:p>
  </w:footnote>
  <w:footnote w:id="6">
    <w:p w14:paraId="25DBC9FE" w14:textId="4812F7FE" w:rsidR="00FA22C4" w:rsidRPr="00844BBB" w:rsidRDefault="00FA22C4" w:rsidP="00BE7332">
      <w:pPr>
        <w:pStyle w:val="FootnoteText"/>
        <w:spacing w:after="60"/>
        <w:rPr>
          <w:lang w:eastAsia="zh-CN"/>
        </w:rPr>
      </w:pPr>
      <w:r w:rsidRPr="00BE7332">
        <w:rPr>
          <w:rStyle w:val="FootnoteReference"/>
          <w:sz w:val="20"/>
        </w:rPr>
        <w:footnoteRef/>
      </w:r>
      <w:r w:rsidRPr="00BE7332">
        <w:rPr>
          <w:sz w:val="20"/>
          <w:lang w:eastAsia="zh-CN"/>
        </w:rPr>
        <w:t xml:space="preserve"> </w:t>
      </w:r>
      <w:r w:rsidRPr="003F3590">
        <w:rPr>
          <w:rFonts w:hint="eastAsia"/>
          <w:sz w:val="20"/>
          <w:lang w:eastAsia="zh-CN"/>
        </w:rPr>
        <w:t>决定草案中概述的活动所需预算外资源估计数，见本文件附件。</w:t>
      </w:r>
    </w:p>
  </w:footnote>
  <w:footnote w:id="7">
    <w:p w14:paraId="715CED3F" w14:textId="6D404B44" w:rsidR="006E2C9C" w:rsidRPr="00720D96" w:rsidRDefault="006E2C9C" w:rsidP="00BE7332">
      <w:pPr>
        <w:pStyle w:val="FootnoteText"/>
        <w:spacing w:after="60"/>
        <w:rPr>
          <w:sz w:val="20"/>
          <w:lang w:val="en-CA" w:eastAsia="zh-CN"/>
        </w:rPr>
      </w:pPr>
      <w:r w:rsidRPr="00720D96">
        <w:rPr>
          <w:rStyle w:val="FootnoteReference"/>
          <w:sz w:val="20"/>
        </w:rPr>
        <w:footnoteRef/>
      </w:r>
      <w:r w:rsidRPr="00720D96">
        <w:rPr>
          <w:sz w:val="20"/>
          <w:lang w:eastAsia="zh-CN"/>
        </w:rPr>
        <w:t xml:space="preserve"> </w:t>
      </w:r>
      <w:r w:rsidR="00676345" w:rsidRPr="00720D96">
        <w:rPr>
          <w:rFonts w:hint="eastAsia"/>
          <w:sz w:val="20"/>
          <w:lang w:val="en-CA" w:eastAsia="zh-CN"/>
        </w:rPr>
        <w:t>第</w:t>
      </w:r>
      <w:hyperlink r:id="rId4" w:history="1">
        <w:r w:rsidRPr="00720D96">
          <w:rPr>
            <w:rStyle w:val="Hyperlink"/>
            <w:sz w:val="20"/>
            <w:lang w:val="en-CA" w:eastAsia="zh-CN"/>
          </w:rPr>
          <w:t>16/9 A</w:t>
        </w:r>
      </w:hyperlink>
      <w:r w:rsidR="00412837" w:rsidRPr="00720D96">
        <w:rPr>
          <w:rFonts w:hint="eastAsia"/>
          <w:sz w:val="20"/>
          <w:lang w:val="en-CA" w:eastAsia="zh-CN"/>
        </w:rPr>
        <w:t>号决定，</w:t>
      </w:r>
      <w:r w:rsidR="005C7643" w:rsidRPr="00720D96">
        <w:rPr>
          <w:rFonts w:hint="eastAsia"/>
          <w:sz w:val="20"/>
          <w:lang w:val="en-CA" w:eastAsia="zh-CN"/>
        </w:rPr>
        <w:t>附件。</w:t>
      </w:r>
    </w:p>
  </w:footnote>
  <w:footnote w:id="8">
    <w:p w14:paraId="4FEED597" w14:textId="4823DFE6" w:rsidR="006E2C9C" w:rsidRPr="00720D96" w:rsidRDefault="006E2C9C" w:rsidP="00BE7332">
      <w:pPr>
        <w:pStyle w:val="FootnoteText"/>
        <w:spacing w:after="60"/>
        <w:rPr>
          <w:sz w:val="20"/>
          <w:lang w:val="en-CA" w:eastAsia="zh-CN"/>
        </w:rPr>
      </w:pPr>
      <w:r w:rsidRPr="00720D96">
        <w:rPr>
          <w:rStyle w:val="FootnoteReference"/>
          <w:sz w:val="20"/>
        </w:rPr>
        <w:footnoteRef/>
      </w:r>
      <w:r w:rsidRPr="00720D96">
        <w:rPr>
          <w:sz w:val="20"/>
          <w:lang w:eastAsia="zh-CN"/>
        </w:rPr>
        <w:t xml:space="preserve"> </w:t>
      </w:r>
      <w:r w:rsidR="00676345" w:rsidRPr="00720D96">
        <w:rPr>
          <w:rFonts w:hint="eastAsia"/>
          <w:sz w:val="20"/>
          <w:lang w:val="en-CA" w:eastAsia="zh-CN"/>
        </w:rPr>
        <w:t>第</w:t>
      </w:r>
      <w:hyperlink r:id="rId5" w:history="1">
        <w:r w:rsidR="00AC26F3" w:rsidRPr="00BE7332">
          <w:rPr>
            <w:rStyle w:val="Hyperlink"/>
            <w:sz w:val="20"/>
            <w:lang w:val="en-CA" w:eastAsia="zh-CN"/>
          </w:rPr>
          <w:t>16/9 B</w:t>
        </w:r>
      </w:hyperlink>
      <w:r w:rsidR="00412837" w:rsidRPr="00720D96">
        <w:rPr>
          <w:rFonts w:hint="eastAsia"/>
          <w:sz w:val="20"/>
          <w:lang w:val="en-CA" w:eastAsia="zh-CN"/>
        </w:rPr>
        <w:t>号决定，</w:t>
      </w:r>
      <w:r w:rsidR="005C7643" w:rsidRPr="00720D96">
        <w:rPr>
          <w:rFonts w:hint="eastAsia"/>
          <w:sz w:val="20"/>
          <w:lang w:val="en-CA" w:eastAsia="zh-CN"/>
        </w:rPr>
        <w:t>附件。</w:t>
      </w:r>
    </w:p>
  </w:footnote>
  <w:footnote w:id="9">
    <w:p w14:paraId="1884F267" w14:textId="23515E70" w:rsidR="006E2C9C" w:rsidRPr="00720D96" w:rsidRDefault="006E2C9C" w:rsidP="00BE7332">
      <w:pPr>
        <w:pStyle w:val="FootnoteText"/>
        <w:spacing w:after="60"/>
        <w:rPr>
          <w:sz w:val="20"/>
          <w:lang w:eastAsia="zh-CN"/>
        </w:rPr>
      </w:pPr>
      <w:r w:rsidRPr="00720D96">
        <w:rPr>
          <w:rStyle w:val="FootnoteReference"/>
          <w:sz w:val="20"/>
        </w:rPr>
        <w:footnoteRef/>
      </w:r>
      <w:r w:rsidRPr="00720D96">
        <w:rPr>
          <w:sz w:val="20"/>
          <w:lang w:eastAsia="zh-CN"/>
        </w:rPr>
        <w:t xml:space="preserve"> </w:t>
      </w:r>
      <w:r w:rsidR="00676345" w:rsidRPr="00720D96">
        <w:rPr>
          <w:rFonts w:hint="eastAsia"/>
          <w:sz w:val="20"/>
          <w:lang w:eastAsia="zh-CN"/>
        </w:rPr>
        <w:t>第</w:t>
      </w:r>
      <w:hyperlink r:id="rId6" w:history="1">
        <w:r w:rsidRPr="00720D96">
          <w:rPr>
            <w:rStyle w:val="Hyperlink"/>
            <w:sz w:val="20"/>
            <w:lang w:eastAsia="zh-CN"/>
          </w:rPr>
          <w:t>15/4</w:t>
        </w:r>
      </w:hyperlink>
      <w:r w:rsidR="00412837" w:rsidRPr="00720D96">
        <w:rPr>
          <w:rFonts w:hint="eastAsia"/>
          <w:sz w:val="20"/>
          <w:lang w:val="en-CA" w:eastAsia="zh-CN"/>
        </w:rPr>
        <w:t>号决定，</w:t>
      </w:r>
      <w:r w:rsidRPr="00720D96">
        <w:rPr>
          <w:sz w:val="20"/>
          <w:lang w:eastAsia="zh-CN"/>
        </w:rPr>
        <w:t xml:space="preserve"> </w:t>
      </w:r>
      <w:r w:rsidR="005C7643" w:rsidRPr="00720D96">
        <w:rPr>
          <w:rFonts w:hint="eastAsia"/>
          <w:sz w:val="20"/>
          <w:lang w:eastAsia="zh-CN"/>
        </w:rPr>
        <w:t>附件。</w:t>
      </w:r>
    </w:p>
  </w:footnote>
  <w:footnote w:id="10">
    <w:p w14:paraId="1B22ECAD" w14:textId="2024A2D6" w:rsidR="00AB3A83" w:rsidRPr="002C3D79" w:rsidRDefault="00AB3A83" w:rsidP="00BE7332">
      <w:pPr>
        <w:pStyle w:val="FootnoteText"/>
        <w:spacing w:after="60"/>
        <w:rPr>
          <w:sz w:val="20"/>
          <w:lang w:val="en-CA" w:eastAsia="zh-CN"/>
        </w:rPr>
      </w:pPr>
      <w:r w:rsidRPr="00720D96">
        <w:rPr>
          <w:rStyle w:val="FootnoteReference"/>
          <w:sz w:val="20"/>
        </w:rPr>
        <w:footnoteRef/>
      </w:r>
      <w:r w:rsidRPr="00720D96">
        <w:rPr>
          <w:sz w:val="20"/>
          <w:lang w:eastAsia="zh-CN"/>
        </w:rPr>
        <w:t xml:space="preserve"> </w:t>
      </w:r>
      <w:r w:rsidR="00AF62EC" w:rsidRPr="00720D96">
        <w:rPr>
          <w:rFonts w:hint="eastAsia"/>
          <w:sz w:val="20"/>
          <w:lang w:eastAsia="zh-CN"/>
        </w:rPr>
        <w:t>联合国，《条约汇编》，第</w:t>
      </w:r>
      <w:r w:rsidRPr="00720D96">
        <w:rPr>
          <w:sz w:val="20"/>
          <w:lang w:eastAsia="zh-CN"/>
        </w:rPr>
        <w:t>1760</w:t>
      </w:r>
      <w:r w:rsidR="00AF62EC" w:rsidRPr="00720D96">
        <w:rPr>
          <w:rFonts w:hint="eastAsia"/>
          <w:sz w:val="20"/>
          <w:lang w:eastAsia="zh-CN"/>
        </w:rPr>
        <w:t>卷，第</w:t>
      </w:r>
      <w:r w:rsidRPr="00720D96">
        <w:rPr>
          <w:sz w:val="20"/>
          <w:lang w:eastAsia="zh-CN"/>
        </w:rPr>
        <w:t>30619</w:t>
      </w:r>
      <w:r w:rsidR="00AF62EC" w:rsidRPr="00720D96">
        <w:rPr>
          <w:rFonts w:hint="eastAsia"/>
          <w:sz w:val="20"/>
          <w:lang w:eastAsia="zh-CN"/>
        </w:rPr>
        <w:t>号。</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FFD1E6B" w14:textId="4B699EE1" w:rsidR="00534681" w:rsidRPr="00866063" w:rsidRDefault="00586D78" w:rsidP="007C4951">
        <w:pPr>
          <w:pStyle w:val="Header"/>
          <w:spacing w:after="240"/>
          <w:rPr>
            <w:szCs w:val="20"/>
          </w:rPr>
        </w:pPr>
        <w:r>
          <w:rPr>
            <w:szCs w:val="20"/>
          </w:rPr>
          <w:t>CBD/SBI/7/11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71C649CE" w14:textId="2E010930" w:rsidR="009505C9" w:rsidRPr="00866063" w:rsidRDefault="00586D78" w:rsidP="007C4951">
        <w:pPr>
          <w:pStyle w:val="Header"/>
          <w:spacing w:after="240"/>
          <w:jc w:val="right"/>
        </w:pPr>
        <w:r>
          <w:t>CBD/SBI/7/11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9E93595"/>
    <w:multiLevelType w:val="multilevel"/>
    <w:tmpl w:val="4E1C0192"/>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800"/>
        </w:tabs>
        <w:ind w:left="0" w:firstLine="1440"/>
      </w:pPr>
      <w:rPr>
        <w:rFonts w:hint="default"/>
        <w:b w:val="0"/>
        <w:i w:val="0"/>
        <w:sz w:val="22"/>
      </w:rPr>
    </w:lvl>
    <w:lvl w:ilvl="2">
      <w:start w:val="1"/>
      <w:numFmt w:val="lowerRoman"/>
      <w:lvlText w:val="(%3)"/>
      <w:lvlJc w:val="right"/>
      <w:pPr>
        <w:tabs>
          <w:tab w:val="num" w:pos="2520"/>
        </w:tabs>
        <w:ind w:left="2520" w:hanging="360"/>
      </w:pPr>
      <w:rPr>
        <w:rFonts w:hint="default"/>
      </w:rPr>
    </w:lvl>
    <w:lvl w:ilvl="3">
      <w:start w:val="1"/>
      <w:numFmt w:val="bullet"/>
      <w:lvlText w:val=""/>
      <w:lvlJc w:val="left"/>
      <w:pPr>
        <w:tabs>
          <w:tab w:val="num" w:pos="2952"/>
        </w:tabs>
        <w:ind w:left="2952" w:hanging="432"/>
      </w:pPr>
      <w:rPr>
        <w:rFonts w:ascii="Symbol" w:hAnsi="Symbol" w:hint="default"/>
        <w:color w:val="auto"/>
        <w:sz w:val="28"/>
      </w:rPr>
    </w:lvl>
    <w:lvl w:ilvl="4">
      <w:start w:val="1"/>
      <w:numFmt w:val="lowerLetter"/>
      <w:lvlText w:val="(%5)"/>
      <w:lvlJc w:val="left"/>
      <w:pPr>
        <w:tabs>
          <w:tab w:val="num" w:pos="2520"/>
        </w:tabs>
        <w:ind w:left="2520" w:hanging="360"/>
      </w:pPr>
      <w:rPr>
        <w:rFonts w:hint="default"/>
      </w:rPr>
    </w:lvl>
    <w:lvl w:ilvl="5">
      <w:start w:val="1"/>
      <w:numFmt w:val="lowerRoman"/>
      <w:lvlText w:val="(%6)"/>
      <w:lvlJc w:val="left"/>
      <w:pPr>
        <w:tabs>
          <w:tab w:val="num" w:pos="2880"/>
        </w:tabs>
        <w:ind w:left="2880" w:hanging="360"/>
      </w:pPr>
      <w:rPr>
        <w:rFonts w:hint="default"/>
      </w:rPr>
    </w:lvl>
    <w:lvl w:ilvl="6">
      <w:start w:val="1"/>
      <w:numFmt w:val="decimal"/>
      <w:lvlText w:val="%7."/>
      <w:lvlJc w:val="left"/>
      <w:pPr>
        <w:tabs>
          <w:tab w:val="num" w:pos="3240"/>
        </w:tabs>
        <w:ind w:left="3240" w:hanging="360"/>
      </w:pPr>
      <w:rPr>
        <w:rFonts w:hint="default"/>
      </w:rPr>
    </w:lvl>
    <w:lvl w:ilvl="7">
      <w:start w:val="1"/>
      <w:numFmt w:val="lowerLetter"/>
      <w:lvlText w:val="%8."/>
      <w:lvlJc w:val="left"/>
      <w:pPr>
        <w:tabs>
          <w:tab w:val="num" w:pos="3600"/>
        </w:tabs>
        <w:ind w:left="3600" w:hanging="360"/>
      </w:pPr>
      <w:rPr>
        <w:rFonts w:hint="default"/>
      </w:rPr>
    </w:lvl>
    <w:lvl w:ilvl="8">
      <w:start w:val="1"/>
      <w:numFmt w:val="lowerRoman"/>
      <w:lvlText w:val="%9."/>
      <w:lvlJc w:val="left"/>
      <w:pPr>
        <w:tabs>
          <w:tab w:val="num" w:pos="3960"/>
        </w:tabs>
        <w:ind w:left="3960"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430321558">
    <w:abstractNumId w:val="3"/>
  </w:num>
  <w:num w:numId="2" w16cid:durableId="778641765">
    <w:abstractNumId w:val="0"/>
  </w:num>
  <w:num w:numId="3" w16cid:durableId="2121097385">
    <w:abstractNumId w:val="6"/>
  </w:num>
  <w:num w:numId="4" w16cid:durableId="162428751">
    <w:abstractNumId w:val="7"/>
  </w:num>
  <w:num w:numId="5" w16cid:durableId="876553519">
    <w:abstractNumId w:val="1"/>
  </w:num>
  <w:num w:numId="6" w16cid:durableId="181630498">
    <w:abstractNumId w:val="5"/>
  </w:num>
  <w:num w:numId="7" w16cid:durableId="1590308104">
    <w:abstractNumId w:val="4"/>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4"/>
          <w:szCs w:val="24"/>
        </w:rPr>
      </w:lvl>
    </w:lvlOverride>
    <w:lvlOverride w:ilvl="1">
      <w:lvl w:ilvl="1">
        <w:start w:val="1"/>
        <w:numFmt w:val="lowerLetter"/>
        <w:lvlText w:val="(%2)"/>
        <w:lvlJc w:val="left"/>
        <w:pPr>
          <w:ind w:left="567" w:firstLine="567"/>
        </w:pPr>
        <w:rPr>
          <w:rFonts w:ascii="Times New Roman" w:hAnsi="Times New Roman" w:hint="default"/>
          <w:b w:val="0"/>
          <w:i w:val="0"/>
          <w:sz w:val="24"/>
          <w:szCs w:val="24"/>
        </w:rPr>
      </w:lvl>
    </w:lvlOverride>
  </w:num>
  <w:num w:numId="8" w16cid:durableId="478038202">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02728948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96989790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98062335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01794674">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59724970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51237627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08583701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63236464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08787200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356808355">
    <w:abstractNumId w:val="4"/>
  </w:num>
  <w:num w:numId="19" w16cid:durableId="1060321743">
    <w:abstractNumId w:val="2"/>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1F11"/>
    <w:rsid w:val="00000F44"/>
    <w:rsid w:val="00001B67"/>
    <w:rsid w:val="0000518D"/>
    <w:rsid w:val="00012793"/>
    <w:rsid w:val="000148A3"/>
    <w:rsid w:val="0002593A"/>
    <w:rsid w:val="00032306"/>
    <w:rsid w:val="0003409F"/>
    <w:rsid w:val="00036893"/>
    <w:rsid w:val="00036DF3"/>
    <w:rsid w:val="00044718"/>
    <w:rsid w:val="000452D5"/>
    <w:rsid w:val="000626A1"/>
    <w:rsid w:val="00065A5D"/>
    <w:rsid w:val="0007171B"/>
    <w:rsid w:val="00082418"/>
    <w:rsid w:val="00094AD5"/>
    <w:rsid w:val="00095F92"/>
    <w:rsid w:val="0009758B"/>
    <w:rsid w:val="00097EF9"/>
    <w:rsid w:val="000A0463"/>
    <w:rsid w:val="000A21B4"/>
    <w:rsid w:val="000A7A33"/>
    <w:rsid w:val="000B211C"/>
    <w:rsid w:val="000B613D"/>
    <w:rsid w:val="000B6EA8"/>
    <w:rsid w:val="000C096B"/>
    <w:rsid w:val="000C0CD6"/>
    <w:rsid w:val="000D0F68"/>
    <w:rsid w:val="000D1302"/>
    <w:rsid w:val="000E349B"/>
    <w:rsid w:val="000E673A"/>
    <w:rsid w:val="000E7506"/>
    <w:rsid w:val="000F2AD7"/>
    <w:rsid w:val="000F310F"/>
    <w:rsid w:val="000F6945"/>
    <w:rsid w:val="000F74F5"/>
    <w:rsid w:val="000F78FC"/>
    <w:rsid w:val="0010277A"/>
    <w:rsid w:val="001029D5"/>
    <w:rsid w:val="0010328A"/>
    <w:rsid w:val="00105372"/>
    <w:rsid w:val="001054A6"/>
    <w:rsid w:val="001078A1"/>
    <w:rsid w:val="001111C4"/>
    <w:rsid w:val="00117B1C"/>
    <w:rsid w:val="001254E1"/>
    <w:rsid w:val="001301A9"/>
    <w:rsid w:val="001312AD"/>
    <w:rsid w:val="00131E7A"/>
    <w:rsid w:val="0013306D"/>
    <w:rsid w:val="00134846"/>
    <w:rsid w:val="00136962"/>
    <w:rsid w:val="001417D4"/>
    <w:rsid w:val="001419D4"/>
    <w:rsid w:val="00142E48"/>
    <w:rsid w:val="00143775"/>
    <w:rsid w:val="00143E42"/>
    <w:rsid w:val="0014525D"/>
    <w:rsid w:val="00145AD1"/>
    <w:rsid w:val="00151D19"/>
    <w:rsid w:val="001633D0"/>
    <w:rsid w:val="00163EA8"/>
    <w:rsid w:val="00172737"/>
    <w:rsid w:val="00172AF6"/>
    <w:rsid w:val="00176CEE"/>
    <w:rsid w:val="00177FD3"/>
    <w:rsid w:val="00181CD0"/>
    <w:rsid w:val="00186B68"/>
    <w:rsid w:val="00186DD8"/>
    <w:rsid w:val="00191E57"/>
    <w:rsid w:val="0019200F"/>
    <w:rsid w:val="00192B24"/>
    <w:rsid w:val="001933CA"/>
    <w:rsid w:val="001A246E"/>
    <w:rsid w:val="001A2D69"/>
    <w:rsid w:val="001A35EC"/>
    <w:rsid w:val="001A642D"/>
    <w:rsid w:val="001B0149"/>
    <w:rsid w:val="001B13FE"/>
    <w:rsid w:val="001C02B3"/>
    <w:rsid w:val="001C4148"/>
    <w:rsid w:val="001C6F3E"/>
    <w:rsid w:val="001D475D"/>
    <w:rsid w:val="001E03AE"/>
    <w:rsid w:val="001E11A2"/>
    <w:rsid w:val="001E5E49"/>
    <w:rsid w:val="00200AC5"/>
    <w:rsid w:val="002039AF"/>
    <w:rsid w:val="002051CB"/>
    <w:rsid w:val="00205C3E"/>
    <w:rsid w:val="0021197D"/>
    <w:rsid w:val="002176E4"/>
    <w:rsid w:val="00220476"/>
    <w:rsid w:val="002206AB"/>
    <w:rsid w:val="00224EFF"/>
    <w:rsid w:val="00227073"/>
    <w:rsid w:val="00231156"/>
    <w:rsid w:val="00233431"/>
    <w:rsid w:val="0024355F"/>
    <w:rsid w:val="00244AFF"/>
    <w:rsid w:val="00250875"/>
    <w:rsid w:val="00250DA0"/>
    <w:rsid w:val="00252CCC"/>
    <w:rsid w:val="0025339D"/>
    <w:rsid w:val="00256221"/>
    <w:rsid w:val="0025645F"/>
    <w:rsid w:val="002649BA"/>
    <w:rsid w:val="00265B25"/>
    <w:rsid w:val="00267EDC"/>
    <w:rsid w:val="0027038C"/>
    <w:rsid w:val="00274195"/>
    <w:rsid w:val="00285F00"/>
    <w:rsid w:val="00287B9F"/>
    <w:rsid w:val="0029005E"/>
    <w:rsid w:val="00291AC4"/>
    <w:rsid w:val="00295CC7"/>
    <w:rsid w:val="00296DD7"/>
    <w:rsid w:val="002A2390"/>
    <w:rsid w:val="002A25B6"/>
    <w:rsid w:val="002A5D6E"/>
    <w:rsid w:val="002A6771"/>
    <w:rsid w:val="002A6EC0"/>
    <w:rsid w:val="002B644E"/>
    <w:rsid w:val="002B7C7A"/>
    <w:rsid w:val="002C0005"/>
    <w:rsid w:val="002C3D79"/>
    <w:rsid w:val="002C45E7"/>
    <w:rsid w:val="002C48CB"/>
    <w:rsid w:val="002D1FE4"/>
    <w:rsid w:val="002E1A5F"/>
    <w:rsid w:val="002E2A53"/>
    <w:rsid w:val="002E2F8A"/>
    <w:rsid w:val="002E49F2"/>
    <w:rsid w:val="002E6F61"/>
    <w:rsid w:val="002F27B9"/>
    <w:rsid w:val="003008FE"/>
    <w:rsid w:val="0030169D"/>
    <w:rsid w:val="003060EB"/>
    <w:rsid w:val="003070EC"/>
    <w:rsid w:val="003153EB"/>
    <w:rsid w:val="00321985"/>
    <w:rsid w:val="00331D02"/>
    <w:rsid w:val="00333628"/>
    <w:rsid w:val="00335594"/>
    <w:rsid w:val="00344108"/>
    <w:rsid w:val="003448B0"/>
    <w:rsid w:val="003465C9"/>
    <w:rsid w:val="00351205"/>
    <w:rsid w:val="00351C2A"/>
    <w:rsid w:val="003537F9"/>
    <w:rsid w:val="0035738B"/>
    <w:rsid w:val="00357A7C"/>
    <w:rsid w:val="003639E2"/>
    <w:rsid w:val="00365118"/>
    <w:rsid w:val="00372247"/>
    <w:rsid w:val="00372F74"/>
    <w:rsid w:val="0038775B"/>
    <w:rsid w:val="00387CD3"/>
    <w:rsid w:val="00391647"/>
    <w:rsid w:val="003919BA"/>
    <w:rsid w:val="003A5C7E"/>
    <w:rsid w:val="003B2027"/>
    <w:rsid w:val="003B35F7"/>
    <w:rsid w:val="003B3B3C"/>
    <w:rsid w:val="003C1030"/>
    <w:rsid w:val="003C3CA5"/>
    <w:rsid w:val="003C4587"/>
    <w:rsid w:val="003C599E"/>
    <w:rsid w:val="003C74D6"/>
    <w:rsid w:val="003D51F9"/>
    <w:rsid w:val="003D6789"/>
    <w:rsid w:val="003E2C40"/>
    <w:rsid w:val="003E37FA"/>
    <w:rsid w:val="003E434F"/>
    <w:rsid w:val="003F3590"/>
    <w:rsid w:val="003F6E8C"/>
    <w:rsid w:val="003F7224"/>
    <w:rsid w:val="00402C47"/>
    <w:rsid w:val="00403FB7"/>
    <w:rsid w:val="004056C4"/>
    <w:rsid w:val="00410560"/>
    <w:rsid w:val="00412837"/>
    <w:rsid w:val="0042316F"/>
    <w:rsid w:val="00424798"/>
    <w:rsid w:val="00425348"/>
    <w:rsid w:val="00427D21"/>
    <w:rsid w:val="00431B9D"/>
    <w:rsid w:val="004332A3"/>
    <w:rsid w:val="00447F4A"/>
    <w:rsid w:val="00451182"/>
    <w:rsid w:val="00455AF2"/>
    <w:rsid w:val="00456F67"/>
    <w:rsid w:val="00461A24"/>
    <w:rsid w:val="004644C2"/>
    <w:rsid w:val="00467F9C"/>
    <w:rsid w:val="00471671"/>
    <w:rsid w:val="00472B41"/>
    <w:rsid w:val="00473B21"/>
    <w:rsid w:val="00481F4B"/>
    <w:rsid w:val="00496FE1"/>
    <w:rsid w:val="00497D15"/>
    <w:rsid w:val="004A4B15"/>
    <w:rsid w:val="004A667A"/>
    <w:rsid w:val="004A7DE8"/>
    <w:rsid w:val="004B1B50"/>
    <w:rsid w:val="004B560E"/>
    <w:rsid w:val="004B7C1B"/>
    <w:rsid w:val="004C16DA"/>
    <w:rsid w:val="004D42D1"/>
    <w:rsid w:val="004D44C1"/>
    <w:rsid w:val="004E0BD5"/>
    <w:rsid w:val="004E78C4"/>
    <w:rsid w:val="004F38F9"/>
    <w:rsid w:val="004F3C74"/>
    <w:rsid w:val="004F7F1F"/>
    <w:rsid w:val="0050403B"/>
    <w:rsid w:val="005056C1"/>
    <w:rsid w:val="00506CB2"/>
    <w:rsid w:val="0051006C"/>
    <w:rsid w:val="0051157C"/>
    <w:rsid w:val="00523D0C"/>
    <w:rsid w:val="00534681"/>
    <w:rsid w:val="0053742E"/>
    <w:rsid w:val="005423AB"/>
    <w:rsid w:val="005437EC"/>
    <w:rsid w:val="00543F84"/>
    <w:rsid w:val="00546BF6"/>
    <w:rsid w:val="00546E3C"/>
    <w:rsid w:val="00551F83"/>
    <w:rsid w:val="0055339B"/>
    <w:rsid w:val="0056068E"/>
    <w:rsid w:val="00563442"/>
    <w:rsid w:val="0056348E"/>
    <w:rsid w:val="00565B42"/>
    <w:rsid w:val="00571AA5"/>
    <w:rsid w:val="00577924"/>
    <w:rsid w:val="00580006"/>
    <w:rsid w:val="00586D78"/>
    <w:rsid w:val="005A4E3B"/>
    <w:rsid w:val="005A515A"/>
    <w:rsid w:val="005A5528"/>
    <w:rsid w:val="005A6EBC"/>
    <w:rsid w:val="005A7EEC"/>
    <w:rsid w:val="005B24CD"/>
    <w:rsid w:val="005B35E2"/>
    <w:rsid w:val="005C4CE6"/>
    <w:rsid w:val="005C4D62"/>
    <w:rsid w:val="005C684A"/>
    <w:rsid w:val="005C7643"/>
    <w:rsid w:val="005D1554"/>
    <w:rsid w:val="005D2A0C"/>
    <w:rsid w:val="005D67D6"/>
    <w:rsid w:val="005D75EB"/>
    <w:rsid w:val="005D7E50"/>
    <w:rsid w:val="005E2034"/>
    <w:rsid w:val="005E58B0"/>
    <w:rsid w:val="005E66AD"/>
    <w:rsid w:val="005F1432"/>
    <w:rsid w:val="005F4989"/>
    <w:rsid w:val="00600DC0"/>
    <w:rsid w:val="0060369A"/>
    <w:rsid w:val="006045FF"/>
    <w:rsid w:val="00605A19"/>
    <w:rsid w:val="00611831"/>
    <w:rsid w:val="006122BA"/>
    <w:rsid w:val="00612487"/>
    <w:rsid w:val="006137B8"/>
    <w:rsid w:val="00614AFB"/>
    <w:rsid w:val="00616116"/>
    <w:rsid w:val="00620995"/>
    <w:rsid w:val="0062748A"/>
    <w:rsid w:val="00627C92"/>
    <w:rsid w:val="006323E9"/>
    <w:rsid w:val="0063274E"/>
    <w:rsid w:val="00632925"/>
    <w:rsid w:val="00635BF5"/>
    <w:rsid w:val="006478BF"/>
    <w:rsid w:val="00652224"/>
    <w:rsid w:val="006530A8"/>
    <w:rsid w:val="00655616"/>
    <w:rsid w:val="00660B19"/>
    <w:rsid w:val="006628F9"/>
    <w:rsid w:val="00671DA5"/>
    <w:rsid w:val="00672C75"/>
    <w:rsid w:val="00676345"/>
    <w:rsid w:val="00690BA2"/>
    <w:rsid w:val="00696AEF"/>
    <w:rsid w:val="006A1A0D"/>
    <w:rsid w:val="006A613F"/>
    <w:rsid w:val="006A73C1"/>
    <w:rsid w:val="006B1C41"/>
    <w:rsid w:val="006B2290"/>
    <w:rsid w:val="006B40E1"/>
    <w:rsid w:val="006C07C7"/>
    <w:rsid w:val="006C0D43"/>
    <w:rsid w:val="006D3216"/>
    <w:rsid w:val="006D5B0F"/>
    <w:rsid w:val="006E0136"/>
    <w:rsid w:val="006E2C9C"/>
    <w:rsid w:val="006E4821"/>
    <w:rsid w:val="007022C3"/>
    <w:rsid w:val="0070512C"/>
    <w:rsid w:val="00707EE5"/>
    <w:rsid w:val="0071239A"/>
    <w:rsid w:val="007143E9"/>
    <w:rsid w:val="00714EF2"/>
    <w:rsid w:val="007163B5"/>
    <w:rsid w:val="00717C01"/>
    <w:rsid w:val="00717D88"/>
    <w:rsid w:val="00720D96"/>
    <w:rsid w:val="0072332B"/>
    <w:rsid w:val="0072585A"/>
    <w:rsid w:val="00726A43"/>
    <w:rsid w:val="0073116C"/>
    <w:rsid w:val="007313DB"/>
    <w:rsid w:val="00732B5E"/>
    <w:rsid w:val="00733450"/>
    <w:rsid w:val="00761107"/>
    <w:rsid w:val="00773CC9"/>
    <w:rsid w:val="0077751E"/>
    <w:rsid w:val="00781AB2"/>
    <w:rsid w:val="00786056"/>
    <w:rsid w:val="007908B7"/>
    <w:rsid w:val="00790EEB"/>
    <w:rsid w:val="007914BE"/>
    <w:rsid w:val="00793058"/>
    <w:rsid w:val="00794118"/>
    <w:rsid w:val="007942D3"/>
    <w:rsid w:val="007B2099"/>
    <w:rsid w:val="007B6463"/>
    <w:rsid w:val="007B6C09"/>
    <w:rsid w:val="007B7741"/>
    <w:rsid w:val="007B7967"/>
    <w:rsid w:val="007C0630"/>
    <w:rsid w:val="007C2FC7"/>
    <w:rsid w:val="007C4951"/>
    <w:rsid w:val="007C6C45"/>
    <w:rsid w:val="007D1F93"/>
    <w:rsid w:val="007D42D3"/>
    <w:rsid w:val="007E09DA"/>
    <w:rsid w:val="007E0F8A"/>
    <w:rsid w:val="007E560F"/>
    <w:rsid w:val="007F7067"/>
    <w:rsid w:val="007F718D"/>
    <w:rsid w:val="007F7D5E"/>
    <w:rsid w:val="008009CC"/>
    <w:rsid w:val="00800C58"/>
    <w:rsid w:val="00801FAD"/>
    <w:rsid w:val="008029A1"/>
    <w:rsid w:val="00805AB9"/>
    <w:rsid w:val="00810E2B"/>
    <w:rsid w:val="00813FD8"/>
    <w:rsid w:val="00817001"/>
    <w:rsid w:val="008178B6"/>
    <w:rsid w:val="00817CAF"/>
    <w:rsid w:val="00830CB5"/>
    <w:rsid w:val="00832D94"/>
    <w:rsid w:val="008338EC"/>
    <w:rsid w:val="008340D3"/>
    <w:rsid w:val="008343E7"/>
    <w:rsid w:val="0083540F"/>
    <w:rsid w:val="00844BBB"/>
    <w:rsid w:val="008521C8"/>
    <w:rsid w:val="0085672C"/>
    <w:rsid w:val="00861DB9"/>
    <w:rsid w:val="00865B74"/>
    <w:rsid w:val="00866063"/>
    <w:rsid w:val="00870821"/>
    <w:rsid w:val="008711E0"/>
    <w:rsid w:val="0087193E"/>
    <w:rsid w:val="0087451E"/>
    <w:rsid w:val="00882925"/>
    <w:rsid w:val="008843B4"/>
    <w:rsid w:val="008845B0"/>
    <w:rsid w:val="00886A38"/>
    <w:rsid w:val="008974F0"/>
    <w:rsid w:val="00897D27"/>
    <w:rsid w:val="008A05DF"/>
    <w:rsid w:val="008A1499"/>
    <w:rsid w:val="008A2FDD"/>
    <w:rsid w:val="008A7F8E"/>
    <w:rsid w:val="008B0080"/>
    <w:rsid w:val="008B012A"/>
    <w:rsid w:val="008B5BE9"/>
    <w:rsid w:val="008C0B53"/>
    <w:rsid w:val="008C0F56"/>
    <w:rsid w:val="008C7151"/>
    <w:rsid w:val="008C7F5C"/>
    <w:rsid w:val="008D0049"/>
    <w:rsid w:val="008D7609"/>
    <w:rsid w:val="008E04B3"/>
    <w:rsid w:val="008E71F3"/>
    <w:rsid w:val="008F138E"/>
    <w:rsid w:val="0090077E"/>
    <w:rsid w:val="00900B14"/>
    <w:rsid w:val="00904F01"/>
    <w:rsid w:val="00905BB8"/>
    <w:rsid w:val="00906E17"/>
    <w:rsid w:val="0091099F"/>
    <w:rsid w:val="00916115"/>
    <w:rsid w:val="00920367"/>
    <w:rsid w:val="0092184F"/>
    <w:rsid w:val="0092661E"/>
    <w:rsid w:val="00930115"/>
    <w:rsid w:val="00930BA1"/>
    <w:rsid w:val="0093169E"/>
    <w:rsid w:val="009368E9"/>
    <w:rsid w:val="00937534"/>
    <w:rsid w:val="0093757B"/>
    <w:rsid w:val="00946FC9"/>
    <w:rsid w:val="009505C9"/>
    <w:rsid w:val="00950752"/>
    <w:rsid w:val="00950950"/>
    <w:rsid w:val="00954930"/>
    <w:rsid w:val="00954B1E"/>
    <w:rsid w:val="00954DDA"/>
    <w:rsid w:val="00957ED4"/>
    <w:rsid w:val="009636C1"/>
    <w:rsid w:val="00966424"/>
    <w:rsid w:val="00971208"/>
    <w:rsid w:val="00971B8D"/>
    <w:rsid w:val="00972D29"/>
    <w:rsid w:val="00974B9D"/>
    <w:rsid w:val="00985007"/>
    <w:rsid w:val="0099523B"/>
    <w:rsid w:val="009963E2"/>
    <w:rsid w:val="009A19EC"/>
    <w:rsid w:val="009A2D15"/>
    <w:rsid w:val="009A4851"/>
    <w:rsid w:val="009B1ADF"/>
    <w:rsid w:val="009B3AD2"/>
    <w:rsid w:val="009B40FB"/>
    <w:rsid w:val="009B65C5"/>
    <w:rsid w:val="009B690D"/>
    <w:rsid w:val="009B781E"/>
    <w:rsid w:val="009B7943"/>
    <w:rsid w:val="009B7B40"/>
    <w:rsid w:val="009C2DE6"/>
    <w:rsid w:val="009D1B2C"/>
    <w:rsid w:val="009D6E9E"/>
    <w:rsid w:val="009F7EC3"/>
    <w:rsid w:val="00A02DC3"/>
    <w:rsid w:val="00A05150"/>
    <w:rsid w:val="00A111D1"/>
    <w:rsid w:val="00A21992"/>
    <w:rsid w:val="00A275DC"/>
    <w:rsid w:val="00A30E51"/>
    <w:rsid w:val="00A41100"/>
    <w:rsid w:val="00A431CB"/>
    <w:rsid w:val="00A43F44"/>
    <w:rsid w:val="00A46C10"/>
    <w:rsid w:val="00A4782D"/>
    <w:rsid w:val="00A535BA"/>
    <w:rsid w:val="00A5574E"/>
    <w:rsid w:val="00A55C8A"/>
    <w:rsid w:val="00A5792E"/>
    <w:rsid w:val="00A630C1"/>
    <w:rsid w:val="00A64CCE"/>
    <w:rsid w:val="00A67DC0"/>
    <w:rsid w:val="00A813DC"/>
    <w:rsid w:val="00A83C6B"/>
    <w:rsid w:val="00A84BB7"/>
    <w:rsid w:val="00A97FFE"/>
    <w:rsid w:val="00AA29B0"/>
    <w:rsid w:val="00AA67D5"/>
    <w:rsid w:val="00AA6F92"/>
    <w:rsid w:val="00AB08EA"/>
    <w:rsid w:val="00AB238C"/>
    <w:rsid w:val="00AB3A83"/>
    <w:rsid w:val="00AB6934"/>
    <w:rsid w:val="00AC0CC3"/>
    <w:rsid w:val="00AC26F3"/>
    <w:rsid w:val="00AD11F8"/>
    <w:rsid w:val="00AD17EE"/>
    <w:rsid w:val="00AD5B5E"/>
    <w:rsid w:val="00AE237F"/>
    <w:rsid w:val="00AE3E76"/>
    <w:rsid w:val="00AF42DE"/>
    <w:rsid w:val="00AF539B"/>
    <w:rsid w:val="00AF62EC"/>
    <w:rsid w:val="00B04B63"/>
    <w:rsid w:val="00B05155"/>
    <w:rsid w:val="00B06660"/>
    <w:rsid w:val="00B078E3"/>
    <w:rsid w:val="00B12247"/>
    <w:rsid w:val="00B22DEA"/>
    <w:rsid w:val="00B316F3"/>
    <w:rsid w:val="00B31F11"/>
    <w:rsid w:val="00B3369F"/>
    <w:rsid w:val="00B351E5"/>
    <w:rsid w:val="00B355C5"/>
    <w:rsid w:val="00B409F5"/>
    <w:rsid w:val="00B42BB1"/>
    <w:rsid w:val="00B45CD6"/>
    <w:rsid w:val="00B463B5"/>
    <w:rsid w:val="00B516AA"/>
    <w:rsid w:val="00B5251B"/>
    <w:rsid w:val="00B538A7"/>
    <w:rsid w:val="00B57BE7"/>
    <w:rsid w:val="00B64A63"/>
    <w:rsid w:val="00B66F8D"/>
    <w:rsid w:val="00B71E3C"/>
    <w:rsid w:val="00B74041"/>
    <w:rsid w:val="00B83B94"/>
    <w:rsid w:val="00B85423"/>
    <w:rsid w:val="00B87D5E"/>
    <w:rsid w:val="00B9141D"/>
    <w:rsid w:val="00B93C13"/>
    <w:rsid w:val="00B94E6C"/>
    <w:rsid w:val="00B95E14"/>
    <w:rsid w:val="00B96AF0"/>
    <w:rsid w:val="00BA0AF9"/>
    <w:rsid w:val="00BB193E"/>
    <w:rsid w:val="00BB4606"/>
    <w:rsid w:val="00BB46B5"/>
    <w:rsid w:val="00BB4AE1"/>
    <w:rsid w:val="00BC4FBE"/>
    <w:rsid w:val="00BD1AFF"/>
    <w:rsid w:val="00BD7DDC"/>
    <w:rsid w:val="00BE1403"/>
    <w:rsid w:val="00BE7332"/>
    <w:rsid w:val="00C008E3"/>
    <w:rsid w:val="00C115B5"/>
    <w:rsid w:val="00C12149"/>
    <w:rsid w:val="00C15A1C"/>
    <w:rsid w:val="00C16E26"/>
    <w:rsid w:val="00C23D2F"/>
    <w:rsid w:val="00C25C53"/>
    <w:rsid w:val="00C25F47"/>
    <w:rsid w:val="00C30BDF"/>
    <w:rsid w:val="00C31B94"/>
    <w:rsid w:val="00C34DCE"/>
    <w:rsid w:val="00C36A1A"/>
    <w:rsid w:val="00C40B45"/>
    <w:rsid w:val="00C4348A"/>
    <w:rsid w:val="00C443BD"/>
    <w:rsid w:val="00C451C5"/>
    <w:rsid w:val="00C453DD"/>
    <w:rsid w:val="00C47870"/>
    <w:rsid w:val="00C4798A"/>
    <w:rsid w:val="00C50A99"/>
    <w:rsid w:val="00C55E0B"/>
    <w:rsid w:val="00C579A0"/>
    <w:rsid w:val="00C63766"/>
    <w:rsid w:val="00C67C1A"/>
    <w:rsid w:val="00C760C9"/>
    <w:rsid w:val="00C844C1"/>
    <w:rsid w:val="00C8587C"/>
    <w:rsid w:val="00C9161D"/>
    <w:rsid w:val="00CA0C1D"/>
    <w:rsid w:val="00CA2FAB"/>
    <w:rsid w:val="00CA510D"/>
    <w:rsid w:val="00CA6AA7"/>
    <w:rsid w:val="00CB02E1"/>
    <w:rsid w:val="00CB258D"/>
    <w:rsid w:val="00CB62BD"/>
    <w:rsid w:val="00CB77E9"/>
    <w:rsid w:val="00CC32F6"/>
    <w:rsid w:val="00CD1386"/>
    <w:rsid w:val="00CD42D4"/>
    <w:rsid w:val="00CD4762"/>
    <w:rsid w:val="00CD783D"/>
    <w:rsid w:val="00CE4234"/>
    <w:rsid w:val="00CE4881"/>
    <w:rsid w:val="00CE7BDD"/>
    <w:rsid w:val="00CF1848"/>
    <w:rsid w:val="00CF4D1F"/>
    <w:rsid w:val="00CF68CD"/>
    <w:rsid w:val="00D115B0"/>
    <w:rsid w:val="00D12044"/>
    <w:rsid w:val="00D13049"/>
    <w:rsid w:val="00D13F11"/>
    <w:rsid w:val="00D14607"/>
    <w:rsid w:val="00D14BDD"/>
    <w:rsid w:val="00D14D0C"/>
    <w:rsid w:val="00D170D9"/>
    <w:rsid w:val="00D2645B"/>
    <w:rsid w:val="00D33C73"/>
    <w:rsid w:val="00D33EFC"/>
    <w:rsid w:val="00D347BD"/>
    <w:rsid w:val="00D34BEE"/>
    <w:rsid w:val="00D357F0"/>
    <w:rsid w:val="00D40DBC"/>
    <w:rsid w:val="00D470E2"/>
    <w:rsid w:val="00D61C85"/>
    <w:rsid w:val="00D65465"/>
    <w:rsid w:val="00D65560"/>
    <w:rsid w:val="00D725D3"/>
    <w:rsid w:val="00D744A5"/>
    <w:rsid w:val="00D74FDE"/>
    <w:rsid w:val="00D75CA6"/>
    <w:rsid w:val="00D76586"/>
    <w:rsid w:val="00D76A18"/>
    <w:rsid w:val="00D76C5B"/>
    <w:rsid w:val="00D80849"/>
    <w:rsid w:val="00D80906"/>
    <w:rsid w:val="00D8263C"/>
    <w:rsid w:val="00D82DF8"/>
    <w:rsid w:val="00D82E8F"/>
    <w:rsid w:val="00D84520"/>
    <w:rsid w:val="00D870B5"/>
    <w:rsid w:val="00D9094F"/>
    <w:rsid w:val="00D92AC8"/>
    <w:rsid w:val="00D9769C"/>
    <w:rsid w:val="00D97E47"/>
    <w:rsid w:val="00DA7250"/>
    <w:rsid w:val="00DA7559"/>
    <w:rsid w:val="00DA7BE9"/>
    <w:rsid w:val="00DB0121"/>
    <w:rsid w:val="00DB1B4C"/>
    <w:rsid w:val="00DB5E0F"/>
    <w:rsid w:val="00DC04BB"/>
    <w:rsid w:val="00DC0A6D"/>
    <w:rsid w:val="00DC0C70"/>
    <w:rsid w:val="00DC1082"/>
    <w:rsid w:val="00DC2C8E"/>
    <w:rsid w:val="00DD118C"/>
    <w:rsid w:val="00DE067E"/>
    <w:rsid w:val="00DE6087"/>
    <w:rsid w:val="00DE6375"/>
    <w:rsid w:val="00DE765C"/>
    <w:rsid w:val="00DF7AFF"/>
    <w:rsid w:val="00E017AF"/>
    <w:rsid w:val="00E10C14"/>
    <w:rsid w:val="00E11246"/>
    <w:rsid w:val="00E13FAA"/>
    <w:rsid w:val="00E20158"/>
    <w:rsid w:val="00E23131"/>
    <w:rsid w:val="00E31C09"/>
    <w:rsid w:val="00E322D8"/>
    <w:rsid w:val="00E32533"/>
    <w:rsid w:val="00E32BA8"/>
    <w:rsid w:val="00E33133"/>
    <w:rsid w:val="00E35BDF"/>
    <w:rsid w:val="00E372B3"/>
    <w:rsid w:val="00E44339"/>
    <w:rsid w:val="00E447B1"/>
    <w:rsid w:val="00E448CF"/>
    <w:rsid w:val="00E54574"/>
    <w:rsid w:val="00E5556F"/>
    <w:rsid w:val="00E576F0"/>
    <w:rsid w:val="00E65BF2"/>
    <w:rsid w:val="00E66235"/>
    <w:rsid w:val="00E73ACC"/>
    <w:rsid w:val="00E8291D"/>
    <w:rsid w:val="00E83C24"/>
    <w:rsid w:val="00E8467F"/>
    <w:rsid w:val="00E92671"/>
    <w:rsid w:val="00E9318D"/>
    <w:rsid w:val="00E93F3E"/>
    <w:rsid w:val="00EA0C98"/>
    <w:rsid w:val="00EA0CF3"/>
    <w:rsid w:val="00EA498A"/>
    <w:rsid w:val="00EA6657"/>
    <w:rsid w:val="00EB3B93"/>
    <w:rsid w:val="00EB6D9E"/>
    <w:rsid w:val="00EC0839"/>
    <w:rsid w:val="00EC1422"/>
    <w:rsid w:val="00ED5133"/>
    <w:rsid w:val="00EE0E85"/>
    <w:rsid w:val="00EE2C3E"/>
    <w:rsid w:val="00EF2F5F"/>
    <w:rsid w:val="00EF7E61"/>
    <w:rsid w:val="00F01BCF"/>
    <w:rsid w:val="00F0405D"/>
    <w:rsid w:val="00F044D4"/>
    <w:rsid w:val="00F05761"/>
    <w:rsid w:val="00F063C2"/>
    <w:rsid w:val="00F11DE4"/>
    <w:rsid w:val="00F21AB2"/>
    <w:rsid w:val="00F275A1"/>
    <w:rsid w:val="00F27BF5"/>
    <w:rsid w:val="00F37F8A"/>
    <w:rsid w:val="00F44AFC"/>
    <w:rsid w:val="00F45CCF"/>
    <w:rsid w:val="00F53193"/>
    <w:rsid w:val="00F5357E"/>
    <w:rsid w:val="00F55BCC"/>
    <w:rsid w:val="00F6586C"/>
    <w:rsid w:val="00F76A53"/>
    <w:rsid w:val="00F76F5A"/>
    <w:rsid w:val="00F8292A"/>
    <w:rsid w:val="00F83D9B"/>
    <w:rsid w:val="00F901D9"/>
    <w:rsid w:val="00F9038B"/>
    <w:rsid w:val="00F92EF3"/>
    <w:rsid w:val="00F94774"/>
    <w:rsid w:val="00FA22C4"/>
    <w:rsid w:val="00FA663B"/>
    <w:rsid w:val="00FB6391"/>
    <w:rsid w:val="00FC53DB"/>
    <w:rsid w:val="00FD1140"/>
    <w:rsid w:val="00FD48A7"/>
    <w:rsid w:val="00FD48FA"/>
    <w:rsid w:val="00FE19C3"/>
    <w:rsid w:val="00FE25B3"/>
    <w:rsid w:val="00FE33E9"/>
    <w:rsid w:val="00FF458A"/>
    <w:rsid w:val="00FF513F"/>
    <w:rsid w:val="00FF6670"/>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2885D64"/>
  <w15:docId w15:val="{AA796ED9-03A6-4DE2-BB77-1E947F7435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normaltextrun">
    <w:name w:val="normaltextrun"/>
    <w:basedOn w:val="DefaultParagraphFont"/>
    <w:rsid w:val="00333628"/>
  </w:style>
  <w:style w:type="numbering" w:customStyle="1" w:styleId="CBDHeadings1">
    <w:name w:val="CBD_Headings1"/>
    <w:basedOn w:val="ListCBD"/>
    <w:uiPriority w:val="99"/>
    <w:rsid w:val="00781AB2"/>
    <w:pPr>
      <w:numPr>
        <w:numId w:val="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16/cop-16-dec-09-zh.pdf"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decisions/cop-16/cop-16-dec-09-zh.pdf"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doc/decisions/cop-16/cop-16-dec-09-zh.pdf"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oc/decisions/cop-16/cop-16-dec-09-zh.pdf" TargetMode="External"/><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oc/decisions/cop-16/cop-16-dec-09-zh.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ort.cbd.int/" TargetMode="External"/><Relationship Id="rId2" Type="http://schemas.openxmlformats.org/officeDocument/2006/relationships/hyperlink" Target="http://www.cbd.int/tsc/tsc-iag/forums/tsc-iag-2025-2027" TargetMode="External"/><Relationship Id="rId1" Type="http://schemas.openxmlformats.org/officeDocument/2006/relationships/hyperlink" Target="https://www.cbd.int/doc/c/2942/4740/477a6f87ff8c8307086a80b4/sbi-07-01-zh.pdf" TargetMode="External"/><Relationship Id="rId6" Type="http://schemas.openxmlformats.org/officeDocument/2006/relationships/hyperlink" Target="https://www.cbd.int/doc/decisions/cop-15/cop-15-dec-04-zh.pdf" TargetMode="External"/><Relationship Id="rId5" Type="http://schemas.openxmlformats.org/officeDocument/2006/relationships/hyperlink" Target="https://www.cbd.int/doc/decisions/cop-16/cop-16-dec-09-zh.pdf" TargetMode="External"/><Relationship Id="rId4" Type="http://schemas.openxmlformats.org/officeDocument/2006/relationships/hyperlink" Target="https://www.cbd.int/doc/decisions/cop-16/cop-16-dec-09-zh.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D13659B84842F295D7B5522AA03530"/>
        <w:category>
          <w:name w:val="General"/>
          <w:gallery w:val="placeholder"/>
        </w:category>
        <w:types>
          <w:type w:val="bbPlcHdr"/>
        </w:types>
        <w:behaviors>
          <w:behavior w:val="content"/>
        </w:behaviors>
        <w:guid w:val="{ECF879D1-1998-49A3-93FB-11A50AE21BE1}"/>
      </w:docPartPr>
      <w:docPartBody>
        <w:p w:rsidR="00B92AA1" w:rsidRDefault="00B92AA1">
          <w:pPr>
            <w:pStyle w:val="A4D13659B84842F295D7B5522AA03530"/>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panose1 w:val="02020803070505020304"/>
    <w:charset w:val="00"/>
    <w:family w:val="auto"/>
    <w:pitch w:val="variable"/>
    <w:sig w:usb0="E0002AE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SimHei">
    <w:altName w:val="黑体"/>
    <w:panose1 w:val="02010609060101010101"/>
    <w:charset w:val="86"/>
    <w:family w:val="modern"/>
    <w:pitch w:val="fixed"/>
    <w:sig w:usb0="800002BF" w:usb1="38CF7CFA" w:usb2="00000016" w:usb3="00000000" w:csb0="00040001" w:csb1="00000000"/>
  </w:font>
  <w:font w:name="KaiTi">
    <w:panose1 w:val="02010609060101010101"/>
    <w:charset w:val="86"/>
    <w:family w:val="modern"/>
    <w:pitch w:val="fixed"/>
    <w:sig w:usb0="800002BF" w:usb1="38CF7CFA" w:usb2="00000016" w:usb3="00000000" w:csb0="00040001" w:csb1="00000000"/>
  </w:font>
  <w:font w:name="Microsoft YaHei">
    <w:panose1 w:val="020B0503020204020204"/>
    <w:charset w:val="86"/>
    <w:family w:val="swiss"/>
    <w:pitch w:val="variable"/>
    <w:sig w:usb0="80000287" w:usb1="2ACF3C50" w:usb2="00000016" w:usb3="00000000" w:csb0="0004001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2AA1"/>
    <w:rsid w:val="0001484E"/>
    <w:rsid w:val="00032306"/>
    <w:rsid w:val="000B613D"/>
    <w:rsid w:val="001111C4"/>
    <w:rsid w:val="00124E9D"/>
    <w:rsid w:val="0015398D"/>
    <w:rsid w:val="001A642D"/>
    <w:rsid w:val="001D5EEC"/>
    <w:rsid w:val="001E11A2"/>
    <w:rsid w:val="002262A7"/>
    <w:rsid w:val="00252CCC"/>
    <w:rsid w:val="002A4DC7"/>
    <w:rsid w:val="003705E3"/>
    <w:rsid w:val="00372220"/>
    <w:rsid w:val="003B6800"/>
    <w:rsid w:val="003F0981"/>
    <w:rsid w:val="004F7F1F"/>
    <w:rsid w:val="00551F83"/>
    <w:rsid w:val="005551E1"/>
    <w:rsid w:val="0063274E"/>
    <w:rsid w:val="0066673B"/>
    <w:rsid w:val="006A1A0D"/>
    <w:rsid w:val="006A7433"/>
    <w:rsid w:val="00714EF2"/>
    <w:rsid w:val="0073445B"/>
    <w:rsid w:val="00786628"/>
    <w:rsid w:val="007B3234"/>
    <w:rsid w:val="008140B2"/>
    <w:rsid w:val="0083430A"/>
    <w:rsid w:val="00843274"/>
    <w:rsid w:val="008D626A"/>
    <w:rsid w:val="008E30B0"/>
    <w:rsid w:val="008F5758"/>
    <w:rsid w:val="009636C1"/>
    <w:rsid w:val="009A2D15"/>
    <w:rsid w:val="00A5574E"/>
    <w:rsid w:val="00B340CE"/>
    <w:rsid w:val="00B92AA1"/>
    <w:rsid w:val="00B93C13"/>
    <w:rsid w:val="00BB711C"/>
    <w:rsid w:val="00C66D6E"/>
    <w:rsid w:val="00CB7F8E"/>
    <w:rsid w:val="00D23D2B"/>
    <w:rsid w:val="00D24869"/>
    <w:rsid w:val="00DB0121"/>
    <w:rsid w:val="00DD19D8"/>
    <w:rsid w:val="00E02065"/>
    <w:rsid w:val="00E576F0"/>
    <w:rsid w:val="00EF2F5F"/>
    <w:rsid w:val="00F275A1"/>
    <w:rsid w:val="00F55BCC"/>
    <w:rsid w:val="00FC19E7"/>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340CE"/>
    <w:rPr>
      <w:color w:val="808080"/>
    </w:rPr>
  </w:style>
  <w:style w:type="paragraph" w:customStyle="1" w:styleId="A4D13659B84842F295D7B5522AA03530">
    <w:name w:val="A4D13659B84842F295D7B5522AA0353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8D0372B-F089-0F42-BC82-C51C674BD029}">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1DF7BCDB-B7B3-45FC-9309-3B0FA0E601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6</TotalTime>
  <Pages>5</Pages>
  <Words>1902</Words>
  <Characters>2265</Characters>
  <Application>Microsoft Office Word</Application>
  <DocSecurity>0</DocSecurity>
  <Lines>453</Lines>
  <Paragraphs>520</Paragraphs>
  <ScaleCrop>false</ScaleCrop>
  <HeadingPairs>
    <vt:vector size="2" baseType="variant">
      <vt:variant>
        <vt:lpstr>Title</vt:lpstr>
      </vt:variant>
      <vt:variant>
        <vt:i4>1</vt:i4>
      </vt:variant>
    </vt:vector>
  </HeadingPairs>
  <TitlesOfParts>
    <vt:vector size="1" baseType="lpstr">
      <vt:lpstr>Progress report on the implementation of the knowledge management strategy</vt:lpstr>
    </vt:vector>
  </TitlesOfParts>
  <Company>SCBD</Company>
  <LinksUpToDate>false</LinksUpToDate>
  <CharactersWithSpaces>3647</CharactersWithSpaces>
  <SharedDoc>false</SharedDoc>
  <HLinks>
    <vt:vector size="18" baseType="variant">
      <vt:variant>
        <vt:i4>262216</vt:i4>
      </vt:variant>
      <vt:variant>
        <vt:i4>6</vt:i4>
      </vt:variant>
      <vt:variant>
        <vt:i4>0</vt:i4>
      </vt:variant>
      <vt:variant>
        <vt:i4>5</vt:i4>
      </vt:variant>
      <vt:variant>
        <vt:lpwstr>https://www.cbd.int/doc/decisions/cop-16/cop-16-dec-09-en.pdf</vt:lpwstr>
      </vt:variant>
      <vt:variant>
        <vt:lpwstr/>
      </vt:variant>
      <vt:variant>
        <vt:i4>5439509</vt:i4>
      </vt:variant>
      <vt:variant>
        <vt:i4>3</vt:i4>
      </vt:variant>
      <vt:variant>
        <vt:i4>0</vt:i4>
      </vt:variant>
      <vt:variant>
        <vt:i4>5</vt:i4>
      </vt:variant>
      <vt:variant>
        <vt:lpwstr>https://www.cbd.int/tsc/tsc-iag/forums/tsc-iag-2025-2027</vt:lpwstr>
      </vt:variant>
      <vt:variant>
        <vt:lpwstr/>
      </vt:variant>
      <vt:variant>
        <vt:i4>262216</vt:i4>
      </vt:variant>
      <vt:variant>
        <vt:i4>0</vt:i4>
      </vt:variant>
      <vt:variant>
        <vt:i4>0</vt:i4>
      </vt:variant>
      <vt:variant>
        <vt:i4>5</vt:i4>
      </vt:variant>
      <vt:variant>
        <vt:lpwstr>https://www.cbd.int/doc/decisions/cop-16/cop-16-dec-09-en.pdf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知识管理战略执行进度报告</dc:title>
  <dc:subject>CBD/SBI/7/11</dc:subject>
  <dc:creator>Djessy Monnier</dc:creator>
  <cp:keywords>Convention on Biological Diversity</cp:keywords>
  <cp:lastModifiedBy>SCBD</cp:lastModifiedBy>
  <cp:revision>11</cp:revision>
  <cp:lastPrinted>2026-06-22T21:59:00Z</cp:lastPrinted>
  <dcterms:created xsi:type="dcterms:W3CDTF">2026-07-09T05:41:00Z</dcterms:created>
  <dcterms:modified xsi:type="dcterms:W3CDTF">2026-07-09T05:49:00Z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0x0101007A328EB00E67F346B6174BE96D327B2B</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