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page" w:horzAnchor="margin" w:tblpY="361"/>
        <w:tblW w:w="9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428"/>
        <w:gridCol w:w="2160"/>
        <w:gridCol w:w="1917"/>
        <w:gridCol w:w="1143"/>
      </w:tblGrid>
      <w:tr w:rsidR="005D1BA7" w:rsidRPr="00371AF7" w14:paraId="07E6EDD8" w14:textId="77777777" w:rsidTr="00CE7F26">
        <w:trPr>
          <w:cantSplit/>
          <w:trHeight w:val="900"/>
        </w:trPr>
        <w:tc>
          <w:tcPr>
            <w:tcW w:w="6588" w:type="dxa"/>
            <w:gridSpan w:val="2"/>
            <w:tcBorders>
              <w:top w:val="nil"/>
              <w:left w:val="nil"/>
              <w:bottom w:val="single" w:sz="12" w:space="0" w:color="auto"/>
              <w:right w:val="nil"/>
            </w:tcBorders>
            <w:vAlign w:val="center"/>
          </w:tcPr>
          <w:p w14:paraId="17F6D80A" w14:textId="18C79A5D" w:rsidR="005D1BA7" w:rsidRPr="00371AF7" w:rsidRDefault="005D1BA7" w:rsidP="00CE7F26">
            <w:pPr>
              <w:spacing w:before="360"/>
              <w:jc w:val="left"/>
              <w:rPr>
                <w:rFonts w:cs="Simplified Arabic"/>
                <w:b/>
                <w:bCs/>
                <w:lang w:val="en-CA" w:eastAsia="en-CA"/>
              </w:rPr>
            </w:pPr>
            <w:r w:rsidRPr="00577023">
              <w:rPr>
                <w:rFonts w:cs="Simplified Arabic"/>
                <w:noProof/>
                <w:lang w:val="en-CA" w:eastAsia="en-CA"/>
              </w:rPr>
              <w:drawing>
                <wp:anchor distT="0" distB="0" distL="114300" distR="114300" simplePos="0" relativeHeight="251658242" behindDoc="0" locked="0" layoutInCell="1" allowOverlap="1" wp14:anchorId="712F3E62" wp14:editId="3C792505">
                  <wp:simplePos x="0" y="0"/>
                  <wp:positionH relativeFrom="column">
                    <wp:posOffset>5459095</wp:posOffset>
                  </wp:positionH>
                  <wp:positionV relativeFrom="paragraph">
                    <wp:posOffset>66040</wp:posOffset>
                  </wp:positionV>
                  <wp:extent cx="475615" cy="391795"/>
                  <wp:effectExtent l="0" t="0" r="0" b="0"/>
                  <wp:wrapNone/>
                  <wp:docPr id="7"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475615" cy="391795"/>
                          </a:xfrm>
                          <a:prstGeom prst="rect">
                            <a:avLst/>
                          </a:prstGeom>
                          <a:noFill/>
                        </pic:spPr>
                      </pic:pic>
                    </a:graphicData>
                  </a:graphic>
                  <wp14:sizeRelH relativeFrom="page">
                    <wp14:pctWidth>0</wp14:pctWidth>
                  </wp14:sizeRelH>
                  <wp14:sizeRelV relativeFrom="page">
                    <wp14:pctHeight>0</wp14:pctHeight>
                  </wp14:sizeRelV>
                </wp:anchor>
              </w:drawing>
            </w:r>
            <w:r w:rsidRPr="00577023">
              <w:rPr>
                <w:rFonts w:cs="Simplified Arabic"/>
                <w:noProof/>
                <w:rtl/>
                <w:lang w:val="en-CA" w:eastAsia="en-CA"/>
              </w:rPr>
              <w:drawing>
                <wp:anchor distT="0" distB="0" distL="114300" distR="114300" simplePos="0" relativeHeight="251658241" behindDoc="0" locked="0" layoutInCell="1" allowOverlap="1" wp14:anchorId="0E8E0E8E" wp14:editId="7AD119FA">
                  <wp:simplePos x="0" y="0"/>
                  <wp:positionH relativeFrom="column">
                    <wp:posOffset>3372485</wp:posOffset>
                  </wp:positionH>
                  <wp:positionV relativeFrom="paragraph">
                    <wp:posOffset>5080</wp:posOffset>
                  </wp:positionV>
                  <wp:extent cx="1995805" cy="539750"/>
                  <wp:effectExtent l="0" t="0" r="4445" b="0"/>
                  <wp:wrapNone/>
                  <wp:docPr id="14" name="Picture 1" descr="C:\Users\User\Favorites\Documents\Desktop\UNEnvironment_Logo_Arabic_Full_colou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User\Favorites\Documents\Desktop\UNEnvironment_Logo_Arabic_Full_colour.jpg"/>
                          <pic:cNvPicPr>
                            <a:picLocks noChangeAspect="1" noChangeArrowheads="1"/>
                          </pic:cNvPicPr>
                        </pic:nvPicPr>
                        <pic:blipFill>
                          <a:blip r:embed="rId14" cstate="print">
                            <a:biLevel thresh="75000"/>
                          </a:blip>
                          <a:srcRect t="15000" r="8304" b="16667"/>
                          <a:stretch>
                            <a:fillRect/>
                          </a:stretch>
                        </pic:blipFill>
                        <pic:spPr bwMode="auto">
                          <a:xfrm>
                            <a:off x="0" y="0"/>
                            <a:ext cx="1995805" cy="5397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577023">
              <w:rPr>
                <w:sz w:val="40"/>
                <w:szCs w:val="40"/>
              </w:rPr>
              <w:t>CBD</w:t>
            </w:r>
            <w:r w:rsidRPr="00577023">
              <w:rPr>
                <w:sz w:val="20"/>
                <w:szCs w:val="20"/>
              </w:rPr>
              <w:t>/COP/17/</w:t>
            </w:r>
            <w:r>
              <w:rPr>
                <w:rFonts w:hint="cs"/>
                <w:sz w:val="20"/>
                <w:szCs w:val="20"/>
                <w:rtl/>
              </w:rPr>
              <w:t>11</w:t>
            </w:r>
          </w:p>
        </w:tc>
        <w:tc>
          <w:tcPr>
            <w:tcW w:w="1917" w:type="dxa"/>
            <w:tcBorders>
              <w:top w:val="nil"/>
              <w:left w:val="nil"/>
              <w:bottom w:val="single" w:sz="12" w:space="0" w:color="auto"/>
              <w:right w:val="nil"/>
            </w:tcBorders>
          </w:tcPr>
          <w:p w14:paraId="73CAC6C1" w14:textId="77777777" w:rsidR="005D1BA7" w:rsidRPr="00371AF7" w:rsidRDefault="005D1BA7" w:rsidP="00CE7F26">
            <w:pPr>
              <w:tabs>
                <w:tab w:val="left" w:pos="-720"/>
                <w:tab w:val="left" w:pos="0"/>
              </w:tabs>
              <w:suppressAutoHyphens/>
              <w:jc w:val="center"/>
              <w:rPr>
                <w:rFonts w:cs="Simplified Arabic"/>
                <w:b/>
                <w:bCs/>
                <w:sz w:val="24"/>
                <w:rtl/>
                <w:lang w:val="en-CA" w:eastAsia="en-CA"/>
              </w:rPr>
            </w:pPr>
          </w:p>
        </w:tc>
        <w:tc>
          <w:tcPr>
            <w:tcW w:w="1143" w:type="dxa"/>
            <w:tcBorders>
              <w:top w:val="nil"/>
              <w:left w:val="nil"/>
              <w:bottom w:val="single" w:sz="12" w:space="0" w:color="auto"/>
              <w:right w:val="nil"/>
            </w:tcBorders>
          </w:tcPr>
          <w:p w14:paraId="4537D31F" w14:textId="77777777" w:rsidR="005D1BA7" w:rsidRPr="00371AF7" w:rsidRDefault="005D1BA7" w:rsidP="00CE7F26">
            <w:pPr>
              <w:tabs>
                <w:tab w:val="left" w:pos="-720"/>
              </w:tabs>
              <w:suppressAutoHyphens/>
              <w:spacing w:before="120"/>
              <w:jc w:val="center"/>
              <w:rPr>
                <w:rFonts w:cs="Simplified Arabic"/>
                <w:sz w:val="24"/>
                <w:lang w:val="en-CA" w:eastAsia="en-CA"/>
              </w:rPr>
            </w:pPr>
          </w:p>
          <w:p w14:paraId="09AB3397" w14:textId="77777777" w:rsidR="005D1BA7" w:rsidRPr="00371AF7" w:rsidRDefault="005D1BA7" w:rsidP="00CE7F26">
            <w:pPr>
              <w:tabs>
                <w:tab w:val="left" w:pos="-720"/>
              </w:tabs>
              <w:suppressAutoHyphens/>
              <w:spacing w:line="120" w:lineRule="auto"/>
              <w:jc w:val="left"/>
              <w:rPr>
                <w:rFonts w:cs="Simplified Arabic"/>
                <w:sz w:val="24"/>
                <w:lang w:val="en-CA" w:eastAsia="en-CA"/>
              </w:rPr>
            </w:pPr>
          </w:p>
        </w:tc>
      </w:tr>
      <w:tr w:rsidR="005D1BA7" w:rsidRPr="00371AF7" w14:paraId="73C1E9B2" w14:textId="77777777" w:rsidTr="00CE7F26">
        <w:trPr>
          <w:cantSplit/>
          <w:trHeight w:val="1770"/>
        </w:trPr>
        <w:tc>
          <w:tcPr>
            <w:tcW w:w="4428" w:type="dxa"/>
            <w:tcBorders>
              <w:top w:val="nil"/>
              <w:left w:val="nil"/>
              <w:bottom w:val="single" w:sz="24" w:space="0" w:color="auto"/>
              <w:right w:val="nil"/>
            </w:tcBorders>
          </w:tcPr>
          <w:p w14:paraId="413F1D9C" w14:textId="77777777" w:rsidR="005D1BA7" w:rsidRPr="00371AF7" w:rsidRDefault="005D1BA7" w:rsidP="00CE7F26">
            <w:pPr>
              <w:spacing w:before="60"/>
              <w:ind w:left="883"/>
              <w:jc w:val="left"/>
              <w:rPr>
                <w:rFonts w:cs="Simplified Arabic"/>
                <w:lang w:val="en-CA" w:eastAsia="en-CA"/>
              </w:rPr>
            </w:pPr>
            <w:r w:rsidRPr="001C4CAA">
              <w:t>Distr.: General</w:t>
            </w:r>
          </w:p>
          <w:p w14:paraId="2D5FAE9B" w14:textId="5214AE7B" w:rsidR="005D1BA7" w:rsidRPr="00D926B1" w:rsidRDefault="005D1BA7" w:rsidP="00CE7F26">
            <w:pPr>
              <w:ind w:left="883"/>
              <w:jc w:val="left"/>
              <w:rPr>
                <w:rFonts w:eastAsia="MS Mincho" w:cs="Simplified Arabic"/>
                <w:lang w:val="en-CA" w:eastAsia="ja-JP"/>
              </w:rPr>
            </w:pPr>
            <w:r w:rsidRPr="004C5362">
              <w:t>22 September 2026</w:t>
            </w:r>
          </w:p>
          <w:p w14:paraId="4ABA4E58" w14:textId="77777777" w:rsidR="005D1BA7" w:rsidRPr="00371AF7" w:rsidRDefault="005D1BA7" w:rsidP="00CE7F26">
            <w:pPr>
              <w:keepNext/>
              <w:tabs>
                <w:tab w:val="left" w:pos="-720"/>
              </w:tabs>
              <w:suppressAutoHyphens/>
              <w:spacing w:before="120"/>
              <w:ind w:left="878"/>
              <w:jc w:val="left"/>
              <w:outlineLvl w:val="4"/>
              <w:rPr>
                <w:rFonts w:eastAsia="PMingLiU" w:cs="Simplified Arabic"/>
                <w:spacing w:val="-2"/>
                <w:lang w:bidi="ar-EG"/>
              </w:rPr>
            </w:pPr>
            <w:r w:rsidRPr="00371AF7">
              <w:rPr>
                <w:rFonts w:eastAsia="PMingLiU" w:cs="Simplified Arabic"/>
                <w:spacing w:val="-2"/>
                <w:lang w:bidi="ar-EG"/>
              </w:rPr>
              <w:t>Arabic</w:t>
            </w:r>
          </w:p>
          <w:p w14:paraId="685C5E3B" w14:textId="77777777" w:rsidR="005D1BA7" w:rsidRPr="00371AF7" w:rsidRDefault="005D1BA7" w:rsidP="00CE7F26">
            <w:pPr>
              <w:tabs>
                <w:tab w:val="left" w:pos="-720"/>
              </w:tabs>
              <w:suppressAutoHyphens/>
              <w:spacing w:after="40"/>
              <w:ind w:left="883"/>
              <w:jc w:val="left"/>
              <w:rPr>
                <w:rFonts w:cs="Simplified Arabic"/>
                <w:lang w:val="en-CA" w:eastAsia="en-CA"/>
              </w:rPr>
            </w:pPr>
            <w:r w:rsidRPr="00371AF7">
              <w:rPr>
                <w:rFonts w:cs="Simplified Arabic"/>
                <w:lang w:val="en-CA" w:eastAsia="en-CA"/>
              </w:rPr>
              <w:t xml:space="preserve">Original: English </w:t>
            </w:r>
          </w:p>
        </w:tc>
        <w:tc>
          <w:tcPr>
            <w:tcW w:w="5220" w:type="dxa"/>
            <w:gridSpan w:val="3"/>
            <w:tcBorders>
              <w:top w:val="nil"/>
              <w:left w:val="nil"/>
              <w:bottom w:val="single" w:sz="24" w:space="0" w:color="auto"/>
              <w:right w:val="nil"/>
            </w:tcBorders>
          </w:tcPr>
          <w:p w14:paraId="3A97FC96" w14:textId="77777777" w:rsidR="005D1BA7" w:rsidRPr="00371AF7" w:rsidRDefault="005D1BA7" w:rsidP="00CE7F26">
            <w:pPr>
              <w:tabs>
                <w:tab w:val="left" w:pos="-720"/>
              </w:tabs>
              <w:suppressAutoHyphens/>
              <w:spacing w:before="120"/>
              <w:rPr>
                <w:rFonts w:cs="Simplified Arabic"/>
                <w:sz w:val="24"/>
                <w:rtl/>
                <w:lang w:val="en-CA" w:eastAsia="en-CA"/>
              </w:rPr>
            </w:pPr>
            <w:r w:rsidRPr="00371AF7">
              <w:rPr>
                <w:rFonts w:cs="Simplified Arabic"/>
                <w:b/>
                <w:bCs/>
                <w:noProof/>
                <w:sz w:val="36"/>
                <w:szCs w:val="36"/>
                <w:rtl/>
                <w:lang w:val="en-CA" w:eastAsia="en-CA"/>
              </w:rPr>
              <w:drawing>
                <wp:anchor distT="0" distB="0" distL="114300" distR="114300" simplePos="0" relativeHeight="251658240" behindDoc="0" locked="0" layoutInCell="1" allowOverlap="1" wp14:anchorId="42DE7518" wp14:editId="6B3EFB7F">
                  <wp:simplePos x="0" y="0"/>
                  <wp:positionH relativeFrom="margin">
                    <wp:align>right</wp:align>
                  </wp:positionH>
                  <wp:positionV relativeFrom="margin">
                    <wp:posOffset>57785</wp:posOffset>
                  </wp:positionV>
                  <wp:extent cx="2560320" cy="1026160"/>
                  <wp:effectExtent l="19050" t="0" r="0" b="0"/>
                  <wp:wrapSquare wrapText="bothSides"/>
                  <wp:docPr id="2" name="Picture 1" descr="CBD_logo_ar-CMYK-black  Convert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BD_logo_ar-CMYK-black  Converted "/>
                          <pic:cNvPicPr>
                            <a:picLocks noChangeAspect="1" noChangeArrowheads="1"/>
                          </pic:cNvPicPr>
                        </pic:nvPicPr>
                        <pic:blipFill>
                          <a:blip r:embed="rId15" cstate="print"/>
                          <a:srcRect/>
                          <a:stretch>
                            <a:fillRect/>
                          </a:stretch>
                        </pic:blipFill>
                        <pic:spPr bwMode="auto">
                          <a:xfrm>
                            <a:off x="0" y="0"/>
                            <a:ext cx="2560320" cy="1026160"/>
                          </a:xfrm>
                          <a:prstGeom prst="rect">
                            <a:avLst/>
                          </a:prstGeom>
                          <a:noFill/>
                          <a:ln w="9525">
                            <a:noFill/>
                            <a:miter lim="800000"/>
                            <a:headEnd/>
                            <a:tailEnd/>
                          </a:ln>
                        </pic:spPr>
                      </pic:pic>
                    </a:graphicData>
                  </a:graphic>
                </wp:anchor>
              </w:drawing>
            </w:r>
          </w:p>
        </w:tc>
      </w:tr>
    </w:tbl>
    <w:tbl>
      <w:tblPr>
        <w:bidiVisual/>
        <w:tblW w:w="10261" w:type="dxa"/>
        <w:tblInd w:w="-334" w:type="dxa"/>
        <w:tblLayout w:type="fixed"/>
        <w:tblCellMar>
          <w:left w:w="283" w:type="dxa"/>
        </w:tblCellMar>
        <w:tblLook w:val="0000" w:firstRow="0" w:lastRow="0" w:firstColumn="0" w:lastColumn="0" w:noHBand="0" w:noVBand="0"/>
      </w:tblPr>
      <w:tblGrid>
        <w:gridCol w:w="5873"/>
        <w:gridCol w:w="4388"/>
      </w:tblGrid>
      <w:tr w:rsidR="008A1499" w:rsidRPr="004C5362" w14:paraId="6F22D97D" w14:textId="77777777" w:rsidTr="005D1BA7">
        <w:trPr>
          <w:trHeight w:val="57"/>
        </w:trPr>
        <w:tc>
          <w:tcPr>
            <w:tcW w:w="5873" w:type="dxa"/>
          </w:tcPr>
          <w:p w14:paraId="0BD2F718" w14:textId="067CDE73" w:rsidR="008A1499" w:rsidRPr="00774CFF" w:rsidRDefault="00AB356A" w:rsidP="003D6327">
            <w:pPr>
              <w:pStyle w:val="AFCorN12Bold"/>
              <w:tabs>
                <w:tab w:val="clear" w:pos="2268"/>
                <w:tab w:val="left" w:pos="2588"/>
              </w:tabs>
              <w:bidi/>
              <w:ind w:right="2437"/>
            </w:pPr>
            <w:r w:rsidRPr="00E944E4">
              <w:rPr>
                <w:rFonts w:ascii="Simplified Arabic" w:hAnsi="Simplified Arabic" w:cs="Simplified Arabic"/>
                <w:b w:val="0"/>
                <w:bCs/>
                <w:sz w:val="26"/>
                <w:szCs w:val="26"/>
                <w:rtl/>
              </w:rPr>
              <w:t xml:space="preserve">مؤتمر الأطراف في </w:t>
            </w:r>
            <w:r w:rsidRPr="00E944E4">
              <w:rPr>
                <w:rFonts w:ascii="Simplified Arabic" w:hAnsi="Simplified Arabic" w:cs="Simplified Arabic" w:hint="cs"/>
                <w:b w:val="0"/>
                <w:bCs/>
                <w:sz w:val="26"/>
                <w:szCs w:val="26"/>
                <w:rtl/>
              </w:rPr>
              <w:t>ال</w:t>
            </w:r>
            <w:r w:rsidRPr="00E944E4">
              <w:rPr>
                <w:rFonts w:ascii="Simplified Arabic" w:hAnsi="Simplified Arabic" w:cs="Simplified Arabic"/>
                <w:b w:val="0"/>
                <w:bCs/>
                <w:sz w:val="26"/>
                <w:szCs w:val="26"/>
                <w:rtl/>
              </w:rPr>
              <w:t>اتفاقية</w:t>
            </w:r>
            <w:r w:rsidRPr="00E944E4">
              <w:rPr>
                <w:rFonts w:ascii="Simplified Arabic" w:hAnsi="Simplified Arabic" w:cs="Simplified Arabic" w:hint="cs"/>
                <w:b w:val="0"/>
                <w:bCs/>
                <w:sz w:val="26"/>
                <w:szCs w:val="26"/>
                <w:rtl/>
              </w:rPr>
              <w:t xml:space="preserve"> المتعلقة</w:t>
            </w:r>
            <w:r w:rsidRPr="00E944E4">
              <w:rPr>
                <w:rFonts w:ascii="Simplified Arabic" w:hAnsi="Simplified Arabic" w:cs="Simplified Arabic"/>
                <w:b w:val="0"/>
                <w:bCs/>
                <w:sz w:val="26"/>
                <w:szCs w:val="26"/>
                <w:rtl/>
              </w:rPr>
              <w:t xml:space="preserve"> </w:t>
            </w:r>
            <w:r w:rsidRPr="00E944E4">
              <w:rPr>
                <w:rFonts w:ascii="Simplified Arabic" w:hAnsi="Simplified Arabic" w:cs="Simplified Arabic" w:hint="cs"/>
                <w:b w:val="0"/>
                <w:bCs/>
                <w:sz w:val="26"/>
                <w:szCs w:val="26"/>
                <w:rtl/>
              </w:rPr>
              <w:t>ب</w:t>
            </w:r>
            <w:r w:rsidRPr="00E944E4">
              <w:rPr>
                <w:rFonts w:ascii="Simplified Arabic" w:hAnsi="Simplified Arabic" w:cs="Simplified Arabic"/>
                <w:b w:val="0"/>
                <w:bCs/>
                <w:sz w:val="26"/>
                <w:szCs w:val="26"/>
                <w:rtl/>
              </w:rPr>
              <w:t>التنوع البيولوجي</w:t>
            </w:r>
          </w:p>
          <w:p w14:paraId="375DFF07" w14:textId="15071516" w:rsidR="008A1499" w:rsidRPr="00774CFF" w:rsidRDefault="00925340" w:rsidP="005D1BA7">
            <w:pPr>
              <w:pStyle w:val="AFCorNBold"/>
              <w:bidi/>
            </w:pPr>
            <w:r w:rsidRPr="00E944E4">
              <w:rPr>
                <w:rFonts w:cs="Simplified Arabic"/>
                <w:bCs/>
                <w:sz w:val="24"/>
                <w:szCs w:val="24"/>
                <w:rtl/>
              </w:rPr>
              <w:t xml:space="preserve">الاجتماع </w:t>
            </w:r>
            <w:r w:rsidRPr="00E944E4">
              <w:rPr>
                <w:rFonts w:cs="Simplified Arabic" w:hint="cs"/>
                <w:bCs/>
                <w:sz w:val="24"/>
                <w:szCs w:val="24"/>
                <w:rtl/>
              </w:rPr>
              <w:t>السابع عشر</w:t>
            </w:r>
          </w:p>
          <w:p w14:paraId="2C0D88EF" w14:textId="17F12070" w:rsidR="008A1499" w:rsidRPr="00EB01AC" w:rsidRDefault="00925340" w:rsidP="005D1BA7">
            <w:pPr>
              <w:pStyle w:val="AFCorNNormal"/>
              <w:bidi/>
              <w:rPr>
                <w:sz w:val="24"/>
                <w:szCs w:val="24"/>
              </w:rPr>
            </w:pPr>
            <w:r w:rsidRPr="00007383">
              <w:rPr>
                <w:rFonts w:ascii="Simplified Arabic" w:hAnsi="Simplified Arabic" w:cs="Simplified Arabic"/>
                <w:sz w:val="24"/>
                <w:szCs w:val="24"/>
                <w:rtl/>
              </w:rPr>
              <w:t>يريفان، 19</w:t>
            </w:r>
            <w:r w:rsidRPr="00EB01AC">
              <w:rPr>
                <w:rFonts w:ascii="Simplified Arabic" w:hAnsi="Simplified Arabic" w:cs="Simplified Arabic"/>
                <w:sz w:val="24"/>
                <w:szCs w:val="24"/>
                <w:rtl/>
              </w:rPr>
              <w:t>-30 أكتوبر</w:t>
            </w:r>
            <w:r w:rsidRPr="00EB01AC">
              <w:rPr>
                <w:rFonts w:ascii="Simplified Arabic" w:hAnsi="Simplified Arabic" w:cs="Simplified Arabic"/>
                <w:sz w:val="24"/>
                <w:szCs w:val="24"/>
              </w:rPr>
              <w:t>/</w:t>
            </w:r>
            <w:r w:rsidRPr="00EB01AC">
              <w:rPr>
                <w:rFonts w:ascii="Simplified Arabic" w:hAnsi="Simplified Arabic" w:cs="Simplified Arabic"/>
                <w:sz w:val="24"/>
                <w:szCs w:val="24"/>
                <w:rtl/>
                <w:lang w:bidi="ar-SY"/>
              </w:rPr>
              <w:t>تشرين الأول</w:t>
            </w:r>
            <w:r w:rsidRPr="00EB01AC">
              <w:rPr>
                <w:rFonts w:ascii="Simplified Arabic" w:hAnsi="Simplified Arabic" w:cs="Simplified Arabic"/>
                <w:sz w:val="24"/>
                <w:szCs w:val="24"/>
                <w:rtl/>
              </w:rPr>
              <w:t xml:space="preserve"> 2026</w:t>
            </w:r>
          </w:p>
          <w:p w14:paraId="1E4B070D" w14:textId="3CB340CE" w:rsidR="008A1499" w:rsidRPr="00EB01AC" w:rsidRDefault="00925340" w:rsidP="005D1BA7">
            <w:pPr>
              <w:pStyle w:val="AFCorNNormal"/>
              <w:bidi/>
              <w:rPr>
                <w:sz w:val="24"/>
                <w:szCs w:val="24"/>
                <w:lang w:val="en-US"/>
              </w:rPr>
            </w:pPr>
            <w:r w:rsidRPr="00EB01AC">
              <w:rPr>
                <w:rFonts w:ascii="Simplified Arabic" w:hAnsi="Simplified Arabic" w:cs="Simplified Arabic"/>
                <w:sz w:val="24"/>
                <w:szCs w:val="24"/>
                <w:rtl/>
              </w:rPr>
              <w:t xml:space="preserve">البند </w:t>
            </w:r>
            <w:r w:rsidR="00D665EB">
              <w:rPr>
                <w:rFonts w:ascii="Simplified Arabic" w:hAnsi="Simplified Arabic" w:cs="Simplified Arabic" w:hint="cs"/>
                <w:sz w:val="24"/>
                <w:szCs w:val="24"/>
                <w:rtl/>
              </w:rPr>
              <w:t>18</w:t>
            </w:r>
            <w:r w:rsidRPr="00EB01AC">
              <w:rPr>
                <w:rFonts w:ascii="Simplified Arabic" w:hAnsi="Simplified Arabic" w:cs="Simplified Arabic"/>
                <w:sz w:val="24"/>
                <w:szCs w:val="24"/>
                <w:rtl/>
              </w:rPr>
              <w:t xml:space="preserve"> (</w:t>
            </w:r>
            <w:r w:rsidRPr="00EB01AC">
              <w:rPr>
                <w:rFonts w:ascii="Simplified Arabic" w:hAnsi="Simplified Arabic" w:cs="Simplified Arabic" w:hint="cs"/>
                <w:sz w:val="24"/>
                <w:szCs w:val="24"/>
                <w:rtl/>
              </w:rPr>
              <w:t>أ</w:t>
            </w:r>
            <w:r w:rsidRPr="00EB01AC">
              <w:rPr>
                <w:rFonts w:ascii="Simplified Arabic" w:hAnsi="Simplified Arabic" w:cs="Simplified Arabic"/>
                <w:sz w:val="24"/>
                <w:szCs w:val="24"/>
                <w:rtl/>
              </w:rPr>
              <w:t>) من جدول الأعمال المؤقت</w:t>
            </w:r>
            <w:r w:rsidRPr="00EB01AC">
              <w:rPr>
                <w:rStyle w:val="FootnoteReference"/>
                <w:sz w:val="24"/>
                <w:szCs w:val="24"/>
              </w:rPr>
              <w:footnoteReference w:customMarkFollows="1" w:id="1"/>
              <w:t xml:space="preserve">* </w:t>
            </w:r>
          </w:p>
          <w:p w14:paraId="3F5A497A" w14:textId="2898E5C1" w:rsidR="008A1499" w:rsidRPr="00EB01AC" w:rsidRDefault="00AB356A" w:rsidP="00EB01AC">
            <w:pPr>
              <w:pStyle w:val="AFCorNBold"/>
              <w:bidi/>
              <w:ind w:right="1537"/>
              <w:rPr>
                <w:b w:val="0"/>
                <w:bCs/>
              </w:rPr>
            </w:pPr>
            <w:r w:rsidRPr="00EB01AC">
              <w:rPr>
                <w:rFonts w:ascii="Simplified Arabic" w:hAnsi="Simplified Arabic" w:cs="Simplified Arabic"/>
                <w:b w:val="0"/>
                <w:bCs/>
                <w:sz w:val="24"/>
                <w:szCs w:val="24"/>
                <w:rtl/>
                <w:lang w:val="en-US"/>
              </w:rPr>
              <w:t>المسائل العلمية والتقنية الأخرى المتصلة بتنفيذ إطار كونمينغ-مونتريال العالمي للتنوع البيولوجي</w:t>
            </w:r>
            <w:r w:rsidRPr="00EB01AC">
              <w:rPr>
                <w:rFonts w:ascii="Simplified Arabic" w:hAnsi="Simplified Arabic" w:cs="Simplified Arabic" w:hint="cs"/>
                <w:b w:val="0"/>
                <w:bCs/>
                <w:sz w:val="24"/>
                <w:szCs w:val="24"/>
                <w:rtl/>
                <w:lang w:val="en-US"/>
              </w:rPr>
              <w:t xml:space="preserve">: </w:t>
            </w:r>
            <w:r w:rsidRPr="00EB01AC">
              <w:rPr>
                <w:rFonts w:ascii="Simplified Arabic" w:hAnsi="Simplified Arabic" w:cs="Simplified Arabic"/>
                <w:b w:val="0"/>
                <w:bCs/>
                <w:sz w:val="24"/>
                <w:szCs w:val="24"/>
                <w:rtl/>
                <w:lang w:val="en-US"/>
              </w:rPr>
              <w:t>التنوع البيولوجي وتغير المناخ</w:t>
            </w:r>
          </w:p>
        </w:tc>
        <w:tc>
          <w:tcPr>
            <w:tcW w:w="4388" w:type="dxa"/>
          </w:tcPr>
          <w:p w14:paraId="05C1994D" w14:textId="77777777" w:rsidR="008A1499" w:rsidRPr="004C5362" w:rsidRDefault="008A1499" w:rsidP="005D1BA7">
            <w:pPr>
              <w:pStyle w:val="CBDNormal"/>
              <w:bidi/>
              <w:jc w:val="left"/>
            </w:pPr>
          </w:p>
        </w:tc>
      </w:tr>
    </w:tbl>
    <w:p w14:paraId="26FE8B4B" w14:textId="076FB941" w:rsidR="00C9161D" w:rsidRPr="004C5362" w:rsidRDefault="00000000" w:rsidP="00AC42E3">
      <w:pPr>
        <w:pStyle w:val="CBDTitle"/>
        <w:bidi/>
        <w:rPr>
          <w:caps/>
        </w:rPr>
      </w:pPr>
      <w:sdt>
        <w:sdtPr>
          <w:rPr>
            <w:rFonts w:ascii="Simplified Arabic" w:hAnsi="Simplified Arabic" w:cs="Simplified Arabic"/>
            <w:bCs/>
            <w:sz w:val="30"/>
            <w:szCs w:val="30"/>
            <w:rtl/>
          </w:rPr>
          <w:alias w:val="Title"/>
          <w:tag w:val=""/>
          <w:id w:val="772832786"/>
          <w:placeholder>
            <w:docPart w:val="C689300CA2444A60B12385EE98E4F90F"/>
          </w:placeholder>
          <w:dataBinding w:prefixMappings="xmlns:ns0='http://purl.org/dc/elements/1.1/' xmlns:ns1='http://schemas.openxmlformats.org/package/2006/metadata/core-properties' " w:xpath="/ns1:coreProperties[1]/ns0:title[1]" w:storeItemID="{6C3C8BC8-F283-45AE-878A-BAB7291924A1}"/>
          <w:text/>
        </w:sdtPr>
        <w:sdtContent>
          <w:r w:rsidR="00AC42E3" w:rsidRPr="00AC42E3">
            <w:rPr>
              <w:rFonts w:ascii="Simplified Arabic" w:hAnsi="Simplified Arabic" w:cs="Simplified Arabic"/>
              <w:bCs/>
              <w:sz w:val="30"/>
              <w:szCs w:val="30"/>
              <w:rtl/>
            </w:rPr>
            <w:t>تقرير مرحلي عن الأنشطة المتعلقة بالتنوع البيولوجي وتغير المناخ</w:t>
          </w:r>
        </w:sdtContent>
      </w:sdt>
      <w:r w:rsidR="00777A8A" w:rsidRPr="00774CFF">
        <w:rPr>
          <w:rStyle w:val="FootnoteReference"/>
        </w:rPr>
        <w:footnoteReference w:customMarkFollows="1" w:id="2"/>
        <w:t>**</w:t>
      </w:r>
    </w:p>
    <w:p w14:paraId="0E3291E4" w14:textId="128F95CC" w:rsidR="00F6586C" w:rsidRPr="00AC42E3" w:rsidRDefault="00B13DD9" w:rsidP="00B13DD9">
      <w:pPr>
        <w:pStyle w:val="CBDSubTitle"/>
        <w:bidi/>
        <w:rPr>
          <w:b w:val="0"/>
          <w:bCs/>
          <w:sz w:val="24"/>
          <w:szCs w:val="24"/>
        </w:rPr>
      </w:pPr>
      <w:r w:rsidRPr="00AC42E3">
        <w:rPr>
          <w:rFonts w:ascii="Simplified Arabic" w:hAnsi="Simplified Arabic" w:cs="Simplified Arabic"/>
          <w:b w:val="0"/>
          <w:bCs/>
          <w:sz w:val="24"/>
          <w:szCs w:val="24"/>
          <w:rtl/>
        </w:rPr>
        <w:t>مذكرة من الأمانة</w:t>
      </w:r>
    </w:p>
    <w:p w14:paraId="71EB4E04" w14:textId="3E67FE31" w:rsidR="00B13DD9" w:rsidRPr="00AC42E3" w:rsidRDefault="00B13DD9" w:rsidP="00B13DD9">
      <w:pPr>
        <w:pStyle w:val="CBDH1"/>
        <w:bidi/>
        <w:rPr>
          <w:b w:val="0"/>
          <w:bCs/>
          <w:szCs w:val="28"/>
          <w:rtl/>
        </w:rPr>
      </w:pPr>
      <w:r w:rsidRPr="00AC42E3">
        <w:rPr>
          <w:rFonts w:ascii="Simplified Arabic" w:hAnsi="Simplified Arabic" w:cs="Simplified Arabic"/>
          <w:b w:val="0"/>
          <w:bCs/>
          <w:szCs w:val="28"/>
          <w:rtl/>
        </w:rPr>
        <w:t>أ</w:t>
      </w:r>
      <w:r w:rsidRPr="00AC42E3">
        <w:rPr>
          <w:rFonts w:ascii="Simplified Arabic" w:hAnsi="Simplified Arabic" w:cs="Simplified Arabic" w:hint="cs"/>
          <w:b w:val="0"/>
          <w:bCs/>
          <w:szCs w:val="28"/>
          <w:rtl/>
        </w:rPr>
        <w:t>ول</w:t>
      </w:r>
      <w:r w:rsidRPr="00AC42E3">
        <w:rPr>
          <w:rFonts w:ascii="Simplified Arabic" w:hAnsi="Simplified Arabic" w:cs="Simplified Arabic"/>
          <w:b w:val="0"/>
          <w:bCs/>
          <w:szCs w:val="28"/>
          <w:rtl/>
        </w:rPr>
        <w:t>ا</w:t>
      </w:r>
      <w:r w:rsidRPr="00AC42E3">
        <w:rPr>
          <w:rFonts w:ascii="Simplified Arabic" w:hAnsi="Simplified Arabic" w:cs="Simplified Arabic" w:hint="cs"/>
          <w:b w:val="0"/>
          <w:bCs/>
          <w:szCs w:val="28"/>
          <w:rtl/>
        </w:rPr>
        <w:t>ً-</w:t>
      </w:r>
      <w:r w:rsidRPr="00AC42E3">
        <w:rPr>
          <w:rFonts w:ascii="Simplified Arabic" w:hAnsi="Simplified Arabic" w:cs="Simplified Arabic"/>
          <w:b w:val="0"/>
          <w:bCs/>
          <w:szCs w:val="28"/>
          <w:rtl/>
        </w:rPr>
        <w:tab/>
        <w:t>مقدمة</w:t>
      </w:r>
    </w:p>
    <w:p w14:paraId="0F077C57" w14:textId="69CEC375" w:rsidR="00E21A46" w:rsidRPr="00E21A46" w:rsidRDefault="00E21A46" w:rsidP="00863E25">
      <w:pPr>
        <w:pStyle w:val="CBDNormalNumber"/>
        <w:bidi/>
        <w:rPr>
          <w:sz w:val="24"/>
          <w:szCs w:val="24"/>
        </w:rPr>
      </w:pPr>
      <w:r w:rsidRPr="00384BEC">
        <w:rPr>
          <w:rFonts w:ascii="Simplified Arabic" w:hAnsi="Simplified Arabic" w:cs="Simplified Arabic"/>
          <w:sz w:val="24"/>
          <w:szCs w:val="24"/>
          <w:rtl/>
        </w:rPr>
        <w:t xml:space="preserve">طلبت الهيئة الفرعية للمشورة العلمية والتقنية والتكنولوجية، في الفقرة </w:t>
      </w:r>
      <w:r w:rsidRPr="00384BEC">
        <w:rPr>
          <w:rFonts w:ascii="Simplified Arabic" w:hAnsi="Simplified Arabic" w:cs="Simplified Arabic" w:hint="cs"/>
          <w:sz w:val="24"/>
          <w:szCs w:val="24"/>
          <w:rtl/>
        </w:rPr>
        <w:t>السادسة</w:t>
      </w:r>
      <w:r w:rsidRPr="00384BEC">
        <w:rPr>
          <w:rFonts w:ascii="Simplified Arabic" w:hAnsi="Simplified Arabic" w:cs="Simplified Arabic"/>
          <w:sz w:val="24"/>
          <w:szCs w:val="24"/>
          <w:rtl/>
        </w:rPr>
        <w:t xml:space="preserve"> من توصيتها </w:t>
      </w:r>
      <w:hyperlink r:id="rId16" w:history="1">
        <w:r w:rsidRPr="00384BEC">
          <w:rPr>
            <w:rStyle w:val="Hyperlink"/>
            <w:rFonts w:ascii="Simplified Arabic" w:hAnsi="Simplified Arabic" w:cs="Simplified Arabic"/>
            <w:sz w:val="24"/>
            <w:szCs w:val="24"/>
            <w:rtl/>
          </w:rPr>
          <w:t>27/3</w:t>
        </w:r>
      </w:hyperlink>
      <w:r w:rsidRPr="00384BEC">
        <w:rPr>
          <w:rFonts w:ascii="Simplified Arabic" w:hAnsi="Simplified Arabic" w:cs="Simplified Arabic"/>
          <w:sz w:val="24"/>
          <w:szCs w:val="24"/>
          <w:rtl/>
        </w:rPr>
        <w:t>، إلى الأمين</w:t>
      </w:r>
      <w:r w:rsidRPr="00384BEC">
        <w:rPr>
          <w:rFonts w:ascii="Simplified Arabic" w:hAnsi="Simplified Arabic" w:cs="Simplified Arabic" w:hint="cs"/>
          <w:sz w:val="24"/>
          <w:szCs w:val="24"/>
          <w:rtl/>
        </w:rPr>
        <w:t>ة</w:t>
      </w:r>
      <w:r w:rsidRPr="00384BEC">
        <w:rPr>
          <w:rFonts w:ascii="Simplified Arabic" w:hAnsi="Simplified Arabic" w:cs="Simplified Arabic"/>
          <w:sz w:val="24"/>
          <w:szCs w:val="24"/>
          <w:rtl/>
        </w:rPr>
        <w:t xml:space="preserve"> التنفيذي</w:t>
      </w:r>
      <w:r w:rsidRPr="00384BEC">
        <w:rPr>
          <w:rFonts w:ascii="Simplified Arabic" w:hAnsi="Simplified Arabic" w:cs="Simplified Arabic" w:hint="cs"/>
          <w:sz w:val="24"/>
          <w:szCs w:val="24"/>
          <w:rtl/>
        </w:rPr>
        <w:t>ة</w:t>
      </w:r>
      <w:r w:rsidRPr="00384BEC">
        <w:rPr>
          <w:rFonts w:ascii="Simplified Arabic" w:hAnsi="Simplified Arabic" w:cs="Simplified Arabic"/>
          <w:sz w:val="24"/>
          <w:szCs w:val="24"/>
          <w:rtl/>
        </w:rPr>
        <w:t xml:space="preserve"> </w:t>
      </w:r>
      <w:r w:rsidRPr="00384BEC">
        <w:rPr>
          <w:rFonts w:cs="Simplified Arabic"/>
          <w:sz w:val="24"/>
          <w:szCs w:val="24"/>
          <w:rtl/>
        </w:rPr>
        <w:t xml:space="preserve">دعوة </w:t>
      </w:r>
      <w:r w:rsidRPr="00384BEC">
        <w:rPr>
          <w:rFonts w:cs="Simplified Arabic" w:hint="cs"/>
          <w:sz w:val="24"/>
          <w:szCs w:val="24"/>
          <w:rtl/>
        </w:rPr>
        <w:t>الأمينين</w:t>
      </w:r>
      <w:r w:rsidRPr="00384BEC">
        <w:rPr>
          <w:rFonts w:cs="Simplified Arabic"/>
          <w:sz w:val="24"/>
          <w:szCs w:val="24"/>
          <w:rtl/>
        </w:rPr>
        <w:t xml:space="preserve"> التنفيذيين لاتفاق</w:t>
      </w:r>
      <w:r w:rsidRPr="00384BEC">
        <w:rPr>
          <w:rFonts w:cs="Simplified Arabic" w:hint="cs"/>
          <w:sz w:val="24"/>
          <w:szCs w:val="24"/>
          <w:rtl/>
        </w:rPr>
        <w:t>يتي</w:t>
      </w:r>
      <w:r w:rsidRPr="00384BEC">
        <w:rPr>
          <w:rFonts w:cs="Simplified Arabic"/>
          <w:sz w:val="24"/>
          <w:szCs w:val="24"/>
          <w:rtl/>
        </w:rPr>
        <w:t xml:space="preserve"> ريو الأخر</w:t>
      </w:r>
      <w:r w:rsidRPr="00384BEC">
        <w:rPr>
          <w:rFonts w:cs="Simplified Arabic" w:hint="cs"/>
          <w:sz w:val="24"/>
          <w:szCs w:val="24"/>
          <w:rtl/>
        </w:rPr>
        <w:t>يين</w:t>
      </w:r>
      <w:r w:rsidRPr="00384BEC">
        <w:rPr>
          <w:rFonts w:cs="Simplified Arabic"/>
          <w:sz w:val="24"/>
          <w:szCs w:val="24"/>
          <w:rtl/>
        </w:rPr>
        <w:t xml:space="preserve">، والرئاسات الحالية والمقبلة لمؤتمرات الأطراف في اتفاقيات ريو الثلاث، </w:t>
      </w:r>
      <w:r w:rsidRPr="00384BEC">
        <w:rPr>
          <w:rFonts w:cs="Simplified Arabic" w:hint="cs"/>
          <w:sz w:val="24"/>
          <w:szCs w:val="24"/>
          <w:rtl/>
        </w:rPr>
        <w:t>إلى ا</w:t>
      </w:r>
      <w:r w:rsidRPr="00384BEC">
        <w:rPr>
          <w:rFonts w:cs="Simplified Arabic"/>
          <w:sz w:val="24"/>
          <w:szCs w:val="24"/>
          <w:rtl/>
        </w:rPr>
        <w:t xml:space="preserve">لتعاون </w:t>
      </w:r>
      <w:r w:rsidRPr="00384BEC">
        <w:rPr>
          <w:rFonts w:cs="Simplified Arabic" w:hint="cs"/>
          <w:sz w:val="24"/>
          <w:szCs w:val="24"/>
          <w:rtl/>
        </w:rPr>
        <w:t>بشأن</w:t>
      </w:r>
      <w:r w:rsidRPr="00384BEC">
        <w:rPr>
          <w:rFonts w:cs="Simplified Arabic"/>
          <w:sz w:val="24"/>
          <w:szCs w:val="24"/>
          <w:rtl/>
        </w:rPr>
        <w:t xml:space="preserve"> تنظيم تبادل المعلومات التقنية لمواصلة مناقشة الخيارات المتاحة لتعزيز التعاون و</w:t>
      </w:r>
      <w:r w:rsidRPr="00384BEC">
        <w:rPr>
          <w:rFonts w:cs="Simplified Arabic" w:hint="cs"/>
          <w:sz w:val="24"/>
          <w:szCs w:val="24"/>
          <w:rtl/>
        </w:rPr>
        <w:t>ا</w:t>
      </w:r>
      <w:r w:rsidRPr="00384BEC">
        <w:rPr>
          <w:rFonts w:cs="Simplified Arabic"/>
          <w:sz w:val="24"/>
          <w:szCs w:val="24"/>
          <w:rtl/>
        </w:rPr>
        <w:t>تس</w:t>
      </w:r>
      <w:r w:rsidRPr="00384BEC">
        <w:rPr>
          <w:rFonts w:cs="Simplified Arabic" w:hint="cs"/>
          <w:sz w:val="24"/>
          <w:szCs w:val="24"/>
          <w:rtl/>
        </w:rPr>
        <w:t>اق</w:t>
      </w:r>
      <w:r w:rsidRPr="00384BEC">
        <w:rPr>
          <w:rFonts w:cs="Simplified Arabic"/>
          <w:sz w:val="24"/>
          <w:szCs w:val="24"/>
          <w:rtl/>
        </w:rPr>
        <w:t xml:space="preserve"> السياسات و</w:t>
      </w:r>
      <w:r w:rsidRPr="00384BEC">
        <w:rPr>
          <w:rFonts w:cs="Simplified Arabic" w:hint="cs"/>
          <w:sz w:val="24"/>
          <w:szCs w:val="24"/>
          <w:rtl/>
        </w:rPr>
        <w:t xml:space="preserve">أوجه </w:t>
      </w:r>
      <w:r w:rsidRPr="00384BEC">
        <w:rPr>
          <w:rFonts w:cs="Simplified Arabic"/>
          <w:sz w:val="24"/>
          <w:szCs w:val="24"/>
          <w:rtl/>
        </w:rPr>
        <w:t>التآزر بين اتفاقيات ريو</w:t>
      </w:r>
      <w:r w:rsidRPr="00384BEC">
        <w:rPr>
          <w:rFonts w:ascii="Simplified Arabic" w:hAnsi="Simplified Arabic" w:cs="Simplified Arabic"/>
          <w:sz w:val="24"/>
          <w:szCs w:val="24"/>
          <w:rtl/>
        </w:rPr>
        <w:t>.</w:t>
      </w:r>
      <w:r w:rsidRPr="00384BEC">
        <w:rPr>
          <w:rFonts w:ascii="Simplified Arabic" w:hAnsi="Simplified Arabic" w:cs="Simplified Arabic" w:hint="cs"/>
          <w:sz w:val="24"/>
          <w:szCs w:val="24"/>
          <w:rtl/>
        </w:rPr>
        <w:t xml:space="preserve"> </w:t>
      </w:r>
      <w:r w:rsidRPr="00384BEC">
        <w:rPr>
          <w:rFonts w:ascii="Simplified Arabic" w:hAnsi="Simplified Arabic" w:cs="Simplified Arabic"/>
          <w:sz w:val="24"/>
          <w:szCs w:val="24"/>
          <w:rtl/>
        </w:rPr>
        <w:t xml:space="preserve">وطلبت الهيئة الفرعية كذلك وضع </w:t>
      </w:r>
      <w:r w:rsidRPr="00384BEC">
        <w:rPr>
          <w:rFonts w:cs="Simplified Arabic"/>
          <w:sz w:val="24"/>
          <w:szCs w:val="24"/>
          <w:rtl/>
        </w:rPr>
        <w:t xml:space="preserve">خارطة طريق متعددة المستويات تتضمن إجراءات قصيرة ومتوسطة وطويلة الأجل، بما في ذلك دراسة </w:t>
      </w:r>
      <w:r w:rsidRPr="00384BEC">
        <w:rPr>
          <w:rFonts w:cs="Simplified Arabic" w:hint="cs"/>
          <w:sz w:val="24"/>
          <w:szCs w:val="24"/>
          <w:rtl/>
        </w:rPr>
        <w:t>لرسم الخرائط</w:t>
      </w:r>
      <w:r w:rsidRPr="00384BEC">
        <w:rPr>
          <w:rFonts w:cs="Simplified Arabic"/>
          <w:sz w:val="24"/>
          <w:szCs w:val="24"/>
          <w:rtl/>
        </w:rPr>
        <w:t xml:space="preserve"> للمساعدة في تحديد إجراءات ملموسة، بشأن الخيارات الرئيسية لتعزيز </w:t>
      </w:r>
      <w:r w:rsidRPr="00384BEC">
        <w:rPr>
          <w:rFonts w:cs="Simplified Arabic" w:hint="cs"/>
          <w:sz w:val="24"/>
          <w:szCs w:val="24"/>
          <w:rtl/>
        </w:rPr>
        <w:t>اتساق</w:t>
      </w:r>
      <w:r w:rsidRPr="00384BEC">
        <w:rPr>
          <w:rFonts w:cs="Simplified Arabic"/>
          <w:sz w:val="24"/>
          <w:szCs w:val="24"/>
          <w:rtl/>
        </w:rPr>
        <w:t xml:space="preserve"> السياسات </w:t>
      </w:r>
      <w:r w:rsidRPr="00384BEC">
        <w:rPr>
          <w:rFonts w:cs="Simplified Arabic" w:hint="cs"/>
          <w:sz w:val="24"/>
          <w:szCs w:val="24"/>
          <w:rtl/>
        </w:rPr>
        <w:t>الواردة</w:t>
      </w:r>
      <w:r w:rsidRPr="00384BEC">
        <w:rPr>
          <w:rFonts w:cs="Simplified Arabic"/>
          <w:sz w:val="24"/>
          <w:szCs w:val="24"/>
          <w:rtl/>
        </w:rPr>
        <w:t xml:space="preserve"> في الوثيقة</w:t>
      </w:r>
      <w:r w:rsidRPr="00384BEC">
        <w:rPr>
          <w:rFonts w:cs="Simplified Arabic" w:hint="cs"/>
          <w:sz w:val="24"/>
          <w:szCs w:val="24"/>
          <w:rtl/>
        </w:rPr>
        <w:t xml:space="preserve"> </w:t>
      </w:r>
      <w:hyperlink r:id="rId17" w:history="1">
        <w:r w:rsidRPr="00774CFF">
          <w:rPr>
            <w:rStyle w:val="Hyperlink"/>
          </w:rPr>
          <w:t>CBD/SBSTTA/27/4</w:t>
        </w:r>
      </w:hyperlink>
      <w:r w:rsidRPr="00384BEC">
        <w:rPr>
          <w:rFonts w:cs="Simplified Arabic"/>
          <w:rtl/>
        </w:rPr>
        <w:t xml:space="preserve">، </w:t>
      </w:r>
      <w:r w:rsidRPr="00384BEC">
        <w:rPr>
          <w:rFonts w:cs="Simplified Arabic"/>
          <w:sz w:val="24"/>
          <w:szCs w:val="24"/>
          <w:rtl/>
        </w:rPr>
        <w:t xml:space="preserve">بالإضافة إلى الفجوات والتداخلات المحتملة في السياسات الوطنية والدولية القائمة وهيئات التنسيق القائمة التي </w:t>
      </w:r>
      <w:r w:rsidRPr="00384BEC">
        <w:rPr>
          <w:rFonts w:cs="Simplified Arabic" w:hint="cs"/>
          <w:sz w:val="24"/>
          <w:szCs w:val="24"/>
          <w:rtl/>
        </w:rPr>
        <w:t>تتناول</w:t>
      </w:r>
      <w:r w:rsidRPr="00384BEC">
        <w:rPr>
          <w:rFonts w:cs="Simplified Arabic"/>
          <w:sz w:val="24"/>
          <w:szCs w:val="24"/>
          <w:rtl/>
        </w:rPr>
        <w:t xml:space="preserve"> تنفيذ اتفاقيات ريو</w:t>
      </w:r>
    </w:p>
    <w:p w14:paraId="0FF55237" w14:textId="4C08F763" w:rsidR="00863E25" w:rsidRPr="00863E25" w:rsidRDefault="00863E25" w:rsidP="00E21A46">
      <w:pPr>
        <w:pStyle w:val="CBDNormalNumber"/>
        <w:bidi/>
        <w:rPr>
          <w:sz w:val="24"/>
          <w:szCs w:val="24"/>
        </w:rPr>
      </w:pPr>
      <w:r w:rsidRPr="00863E25">
        <w:rPr>
          <w:rFonts w:ascii="Simplified Arabic" w:hAnsi="Simplified Arabic" w:cs="Simplified Arabic" w:hint="cs"/>
          <w:sz w:val="24"/>
          <w:szCs w:val="24"/>
          <w:rtl/>
        </w:rPr>
        <w:t>و</w:t>
      </w:r>
      <w:r w:rsidRPr="00863E25">
        <w:rPr>
          <w:rFonts w:ascii="Simplified Arabic" w:hAnsi="Simplified Arabic" w:cs="Simplified Arabic"/>
          <w:sz w:val="24"/>
          <w:szCs w:val="24"/>
          <w:rtl/>
        </w:rPr>
        <w:t xml:space="preserve">في الفقرة </w:t>
      </w:r>
      <w:r w:rsidRPr="00863E25">
        <w:rPr>
          <w:rFonts w:ascii="Simplified Arabic" w:hAnsi="Simplified Arabic" w:cs="Simplified Arabic" w:hint="cs"/>
          <w:sz w:val="24"/>
          <w:szCs w:val="24"/>
          <w:rtl/>
        </w:rPr>
        <w:t>الثانية</w:t>
      </w:r>
      <w:r w:rsidRPr="00863E25">
        <w:rPr>
          <w:rFonts w:ascii="Simplified Arabic" w:hAnsi="Simplified Arabic" w:cs="Simplified Arabic"/>
          <w:sz w:val="24"/>
          <w:szCs w:val="24"/>
          <w:rtl/>
        </w:rPr>
        <w:t xml:space="preserve"> من نفس التوصية،</w:t>
      </w:r>
      <w:r w:rsidRPr="00863E25">
        <w:rPr>
          <w:rFonts w:ascii="Simplified Arabic" w:hAnsi="Simplified Arabic" w:cs="Simplified Arabic" w:hint="cs"/>
          <w:sz w:val="24"/>
          <w:szCs w:val="24"/>
          <w:rtl/>
        </w:rPr>
        <w:t xml:space="preserve"> </w:t>
      </w:r>
      <w:r w:rsidRPr="00863E25">
        <w:rPr>
          <w:rFonts w:ascii="Simplified Arabic" w:hAnsi="Simplified Arabic" w:cs="Simplified Arabic"/>
          <w:sz w:val="24"/>
          <w:szCs w:val="24"/>
          <w:rtl/>
        </w:rPr>
        <w:t xml:space="preserve">طلبت الهيئة الفرعية </w:t>
      </w:r>
      <w:r w:rsidRPr="00863E25">
        <w:rPr>
          <w:rFonts w:ascii="Simplified Arabic" w:hAnsi="Simplified Arabic" w:cs="Simplified Arabic" w:hint="cs"/>
          <w:sz w:val="24"/>
          <w:szCs w:val="24"/>
          <w:rtl/>
        </w:rPr>
        <w:t>أيضاً</w:t>
      </w:r>
      <w:r w:rsidRPr="00863E25">
        <w:rPr>
          <w:rFonts w:ascii="Simplified Arabic" w:hAnsi="Simplified Arabic" w:cs="Simplified Arabic"/>
          <w:sz w:val="24"/>
          <w:szCs w:val="24"/>
          <w:rtl/>
        </w:rPr>
        <w:t xml:space="preserve"> </w:t>
      </w:r>
      <w:r w:rsidRPr="00863E25">
        <w:rPr>
          <w:rFonts w:ascii="Simplified Arabic" w:hAnsi="Simplified Arabic" w:cs="Simplified Arabic" w:hint="cs"/>
          <w:sz w:val="24"/>
          <w:szCs w:val="24"/>
          <w:rtl/>
        </w:rPr>
        <w:t>إلى</w:t>
      </w:r>
      <w:r w:rsidRPr="00863E25">
        <w:rPr>
          <w:rFonts w:ascii="Simplified Arabic" w:hAnsi="Simplified Arabic" w:cs="Simplified Arabic"/>
          <w:sz w:val="24"/>
          <w:szCs w:val="24"/>
          <w:rtl/>
        </w:rPr>
        <w:t xml:space="preserve"> الأمين</w:t>
      </w:r>
      <w:r w:rsidRPr="00863E25">
        <w:rPr>
          <w:rFonts w:ascii="Simplified Arabic" w:hAnsi="Simplified Arabic" w:cs="Simplified Arabic" w:hint="cs"/>
          <w:sz w:val="24"/>
          <w:szCs w:val="24"/>
          <w:rtl/>
        </w:rPr>
        <w:t>ة</w:t>
      </w:r>
      <w:r w:rsidRPr="00863E25">
        <w:rPr>
          <w:rFonts w:ascii="Simplified Arabic" w:hAnsi="Simplified Arabic" w:cs="Simplified Arabic"/>
          <w:sz w:val="24"/>
          <w:szCs w:val="24"/>
          <w:rtl/>
        </w:rPr>
        <w:t xml:space="preserve"> التنفيذي</w:t>
      </w:r>
      <w:r w:rsidRPr="00863E25">
        <w:rPr>
          <w:rFonts w:ascii="Simplified Arabic" w:hAnsi="Simplified Arabic" w:cs="Simplified Arabic" w:hint="cs"/>
          <w:sz w:val="24"/>
          <w:szCs w:val="24"/>
          <w:rtl/>
        </w:rPr>
        <w:t xml:space="preserve">ة </w:t>
      </w:r>
      <w:r w:rsidRPr="00863E25">
        <w:rPr>
          <w:rFonts w:cs="Simplified Arabic"/>
          <w:sz w:val="24"/>
          <w:szCs w:val="24"/>
          <w:rtl/>
        </w:rPr>
        <w:t>دعوة الأطراف والحكومات الأخرى والمنظمات ذات الصلة والشعوب الأصلية والمجتمعات المحلية والنساء و</w:t>
      </w:r>
      <w:r w:rsidRPr="00863E25">
        <w:rPr>
          <w:rFonts w:cs="Simplified Arabic" w:hint="cs"/>
          <w:sz w:val="24"/>
          <w:szCs w:val="24"/>
          <w:rtl/>
        </w:rPr>
        <w:t>منظ</w:t>
      </w:r>
      <w:r w:rsidRPr="003759A2">
        <w:rPr>
          <w:rFonts w:cs="Simplified Arabic" w:hint="cs"/>
          <w:sz w:val="24"/>
          <w:szCs w:val="24"/>
          <w:rtl/>
        </w:rPr>
        <w:t xml:space="preserve">مات </w:t>
      </w:r>
      <w:r w:rsidRPr="003759A2">
        <w:rPr>
          <w:rFonts w:cs="Simplified Arabic"/>
          <w:sz w:val="24"/>
          <w:szCs w:val="24"/>
          <w:rtl/>
        </w:rPr>
        <w:t>الشباب والمجتمع المدني والمراقبين الآخرين إلى المشاركة في</w:t>
      </w:r>
      <w:r w:rsidRPr="003759A2">
        <w:rPr>
          <w:rFonts w:cs="Simplified Arabic" w:hint="cs"/>
          <w:sz w:val="24"/>
          <w:szCs w:val="24"/>
          <w:rtl/>
        </w:rPr>
        <w:t xml:space="preserve"> </w:t>
      </w:r>
      <w:r w:rsidRPr="003759A2">
        <w:rPr>
          <w:rFonts w:cs="Simplified Arabic"/>
          <w:sz w:val="24"/>
          <w:szCs w:val="24"/>
          <w:rtl/>
        </w:rPr>
        <w:t xml:space="preserve">استعراض </w:t>
      </w:r>
      <w:r w:rsidRPr="003759A2">
        <w:rPr>
          <w:rFonts w:cs="Simplified Arabic" w:hint="cs"/>
          <w:sz w:val="24"/>
          <w:szCs w:val="24"/>
          <w:rtl/>
        </w:rPr>
        <w:t>ال</w:t>
      </w:r>
      <w:r w:rsidRPr="003759A2">
        <w:rPr>
          <w:rFonts w:cs="Simplified Arabic"/>
          <w:sz w:val="24"/>
          <w:szCs w:val="24"/>
          <w:rtl/>
        </w:rPr>
        <w:t>ن</w:t>
      </w:r>
      <w:r w:rsidRPr="003759A2">
        <w:rPr>
          <w:rFonts w:cs="Simplified Arabic" w:hint="cs"/>
          <w:sz w:val="24"/>
          <w:szCs w:val="24"/>
          <w:rtl/>
        </w:rPr>
        <w:t>ظراء</w:t>
      </w:r>
      <w:r w:rsidRPr="003759A2">
        <w:rPr>
          <w:rFonts w:cs="Simplified Arabic"/>
          <w:sz w:val="24"/>
          <w:szCs w:val="24"/>
          <w:rtl/>
        </w:rPr>
        <w:t xml:space="preserve"> لملحق موس</w:t>
      </w:r>
      <w:r w:rsidRPr="003759A2">
        <w:rPr>
          <w:rFonts w:cs="Simplified Arabic" w:hint="cs"/>
          <w:sz w:val="24"/>
          <w:szCs w:val="24"/>
          <w:rtl/>
        </w:rPr>
        <w:t>َّ</w:t>
      </w:r>
      <w:r w:rsidRPr="003759A2">
        <w:rPr>
          <w:rFonts w:cs="Simplified Arabic"/>
          <w:sz w:val="24"/>
          <w:szCs w:val="24"/>
          <w:rtl/>
        </w:rPr>
        <w:t>ع مُحدّ</w:t>
      </w:r>
      <w:r w:rsidRPr="003759A2">
        <w:rPr>
          <w:rFonts w:cs="Simplified Arabic" w:hint="cs"/>
          <w:sz w:val="24"/>
          <w:szCs w:val="24"/>
          <w:rtl/>
        </w:rPr>
        <w:t>َ</w:t>
      </w:r>
      <w:r w:rsidRPr="003759A2">
        <w:rPr>
          <w:rFonts w:cs="Simplified Arabic"/>
          <w:sz w:val="24"/>
          <w:szCs w:val="24"/>
          <w:rtl/>
        </w:rPr>
        <w:t xml:space="preserve">ث </w:t>
      </w:r>
      <w:r w:rsidRPr="003759A2">
        <w:rPr>
          <w:rFonts w:cs="Simplified Arabic" w:hint="cs"/>
          <w:sz w:val="24"/>
          <w:szCs w:val="24"/>
          <w:rtl/>
        </w:rPr>
        <w:t>ل</w:t>
      </w:r>
      <w:r w:rsidRPr="003759A2">
        <w:rPr>
          <w:rFonts w:cs="Simplified Arabic"/>
          <w:sz w:val="24"/>
          <w:szCs w:val="24"/>
          <w:rtl/>
        </w:rPr>
        <w:t>لمبادئ التوجيهية الطوعية</w:t>
      </w:r>
      <w:r w:rsidR="003759A2" w:rsidRPr="003759A2">
        <w:rPr>
          <w:rFonts w:cs="Simplified Arabic" w:hint="cs"/>
          <w:sz w:val="24"/>
          <w:szCs w:val="24"/>
          <w:rtl/>
        </w:rPr>
        <w:t xml:space="preserve"> </w:t>
      </w:r>
      <w:r w:rsidR="003759A2" w:rsidRPr="003759A2">
        <w:rPr>
          <w:rFonts w:cs="Simplified Arabic"/>
          <w:sz w:val="24"/>
          <w:szCs w:val="24"/>
          <w:rtl/>
          <w:lang w:val="en-US"/>
        </w:rPr>
        <w:t>للتصميم والتنفيذ الفعال</w:t>
      </w:r>
      <w:r w:rsidR="007934F9">
        <w:rPr>
          <w:rFonts w:cs="Simplified Arabic" w:hint="cs"/>
          <w:sz w:val="24"/>
          <w:szCs w:val="24"/>
          <w:rtl/>
          <w:lang w:val="en-US"/>
        </w:rPr>
        <w:t>ين</w:t>
      </w:r>
      <w:r w:rsidR="003759A2" w:rsidRPr="003759A2">
        <w:rPr>
          <w:rFonts w:cs="Simplified Arabic"/>
          <w:sz w:val="24"/>
          <w:szCs w:val="24"/>
          <w:rtl/>
          <w:lang w:val="en-US"/>
        </w:rPr>
        <w:t xml:space="preserve"> للنُهج القائمة على النظم الإيكولوجية للتكيف مع تغير المناخ والحد من مخاطر الكوارث</w:t>
      </w:r>
      <w:r w:rsidRPr="00863E25">
        <w:rPr>
          <w:rFonts w:cs="Simplified Arabic" w:hint="cs"/>
          <w:sz w:val="24"/>
          <w:szCs w:val="24"/>
          <w:rtl/>
          <w:lang w:val="en-US"/>
        </w:rPr>
        <w:t>،</w:t>
      </w:r>
      <w:r w:rsidRPr="00863E25">
        <w:rPr>
          <w:rFonts w:cs="Simplified Arabic"/>
          <w:sz w:val="24"/>
          <w:szCs w:val="24"/>
          <w:rtl/>
        </w:rPr>
        <w:t xml:space="preserve"> وإتاحة الدليل التمهيدي </w:t>
      </w:r>
      <w:bookmarkStart w:id="0" w:name="_Hlk241150616"/>
      <w:r w:rsidRPr="00863E25">
        <w:rPr>
          <w:rFonts w:cs="Simplified Arabic"/>
          <w:sz w:val="24"/>
          <w:szCs w:val="24"/>
          <w:rtl/>
        </w:rPr>
        <w:t>المنق</w:t>
      </w:r>
      <w:r w:rsidRPr="00863E25">
        <w:rPr>
          <w:rFonts w:cs="Simplified Arabic" w:hint="cs"/>
          <w:sz w:val="24"/>
          <w:szCs w:val="24"/>
          <w:rtl/>
        </w:rPr>
        <w:t>َّ</w:t>
      </w:r>
      <w:r w:rsidRPr="00863E25">
        <w:rPr>
          <w:rFonts w:cs="Simplified Arabic"/>
          <w:sz w:val="24"/>
          <w:szCs w:val="24"/>
          <w:rtl/>
        </w:rPr>
        <w:t>ح لصانعي</w:t>
      </w:r>
      <w:bookmarkEnd w:id="0"/>
      <w:r w:rsidRPr="00863E25">
        <w:rPr>
          <w:rFonts w:cs="Simplified Arabic"/>
          <w:sz w:val="24"/>
          <w:szCs w:val="24"/>
          <w:rtl/>
        </w:rPr>
        <w:t xml:space="preserve"> السياسات ل</w:t>
      </w:r>
      <w:r w:rsidRPr="00863E25">
        <w:rPr>
          <w:rFonts w:cs="Simplified Arabic" w:hint="cs"/>
          <w:sz w:val="24"/>
          <w:szCs w:val="24"/>
          <w:rtl/>
        </w:rPr>
        <w:t>كي ي</w:t>
      </w:r>
      <w:r w:rsidRPr="00863E25">
        <w:rPr>
          <w:rFonts w:cs="Simplified Arabic"/>
          <w:sz w:val="24"/>
          <w:szCs w:val="24"/>
          <w:rtl/>
        </w:rPr>
        <w:t>نظر فيه مؤتمر الأطراف في اجتماعه السابع عشر</w:t>
      </w:r>
      <w:r w:rsidR="003759A2">
        <w:rPr>
          <w:rFonts w:cs="Simplified Arabic" w:hint="cs"/>
          <w:sz w:val="24"/>
          <w:szCs w:val="24"/>
          <w:rtl/>
        </w:rPr>
        <w:t>.</w:t>
      </w:r>
      <w:r w:rsidRPr="00863E25">
        <w:rPr>
          <w:rFonts w:ascii="Simplified Arabic" w:hAnsi="Simplified Arabic" w:cs="Simplified Arabic"/>
          <w:sz w:val="24"/>
          <w:szCs w:val="24"/>
          <w:rtl/>
        </w:rPr>
        <w:t xml:space="preserve"> </w:t>
      </w:r>
    </w:p>
    <w:p w14:paraId="2BC5A2DC" w14:textId="15620350" w:rsidR="00C60C8E" w:rsidRDefault="00C60C8E" w:rsidP="00C60C8E">
      <w:pPr>
        <w:pStyle w:val="CBDNormalNumber"/>
        <w:bidi/>
      </w:pPr>
      <w:r w:rsidRPr="00C64687">
        <w:rPr>
          <w:rFonts w:ascii="Simplified Arabic" w:hAnsi="Simplified Arabic" w:cs="Simplified Arabic"/>
          <w:sz w:val="24"/>
          <w:szCs w:val="24"/>
          <w:rtl/>
        </w:rPr>
        <w:lastRenderedPageBreak/>
        <w:t>واستجابة</w:t>
      </w:r>
      <w:r>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للفقرة </w:t>
      </w:r>
      <w:r w:rsidRPr="00E276FD">
        <w:rPr>
          <w:rFonts w:ascii="Simplified Arabic" w:hAnsi="Simplified Arabic" w:cs="Simplified Arabic" w:hint="cs"/>
          <w:sz w:val="24"/>
          <w:szCs w:val="24"/>
          <w:rtl/>
        </w:rPr>
        <w:t>السادسة</w:t>
      </w:r>
      <w:r w:rsidRPr="00E276FD">
        <w:rPr>
          <w:rFonts w:ascii="Simplified Arabic" w:hAnsi="Simplified Arabic" w:cs="Simplified Arabic"/>
          <w:sz w:val="24"/>
          <w:szCs w:val="24"/>
          <w:rtl/>
        </w:rPr>
        <w:t xml:space="preserve"> من </w:t>
      </w:r>
      <w:r>
        <w:rPr>
          <w:rFonts w:ascii="Simplified Arabic" w:hAnsi="Simplified Arabic" w:cs="Simplified Arabic" w:hint="cs"/>
          <w:sz w:val="24"/>
          <w:szCs w:val="24"/>
          <w:rtl/>
        </w:rPr>
        <w:t>ال</w:t>
      </w:r>
      <w:r w:rsidRPr="00E276FD">
        <w:rPr>
          <w:rFonts w:ascii="Simplified Arabic" w:hAnsi="Simplified Arabic" w:cs="Simplified Arabic"/>
          <w:sz w:val="24"/>
          <w:szCs w:val="24"/>
          <w:rtl/>
        </w:rPr>
        <w:t>توصي</w:t>
      </w:r>
      <w:r>
        <w:rPr>
          <w:rFonts w:ascii="Simplified Arabic" w:hAnsi="Simplified Arabic" w:cs="Simplified Arabic" w:hint="cs"/>
          <w:sz w:val="24"/>
          <w:szCs w:val="24"/>
          <w:rtl/>
        </w:rPr>
        <w:t>ة</w:t>
      </w:r>
      <w:r w:rsidRPr="00E276FD">
        <w:rPr>
          <w:rFonts w:ascii="Simplified Arabic" w:hAnsi="Simplified Arabic" w:cs="Simplified Arabic"/>
          <w:sz w:val="24"/>
          <w:szCs w:val="24"/>
          <w:rtl/>
        </w:rPr>
        <w:t xml:space="preserve"> </w:t>
      </w:r>
      <w:hyperlink r:id="rId18" w:history="1">
        <w:r w:rsidRPr="00E276FD">
          <w:rPr>
            <w:rStyle w:val="Hyperlink"/>
            <w:rFonts w:ascii="Simplified Arabic" w:hAnsi="Simplified Arabic" w:cs="Simplified Arabic"/>
            <w:sz w:val="24"/>
            <w:szCs w:val="24"/>
            <w:rtl/>
          </w:rPr>
          <w:t>27/3</w:t>
        </w:r>
      </w:hyperlink>
      <w:r w:rsidRPr="00C64687">
        <w:rPr>
          <w:rFonts w:ascii="Simplified Arabic" w:hAnsi="Simplified Arabic" w:cs="Simplified Arabic"/>
          <w:sz w:val="24"/>
          <w:szCs w:val="24"/>
          <w:rtl/>
        </w:rPr>
        <w:t xml:space="preserve">، نظمت الأمانة أربع </w:t>
      </w:r>
      <w:r w:rsidR="0046103F">
        <w:rPr>
          <w:rFonts w:ascii="Simplified Arabic" w:hAnsi="Simplified Arabic" w:cs="Simplified Arabic" w:hint="cs"/>
          <w:sz w:val="24"/>
          <w:szCs w:val="24"/>
          <w:rtl/>
        </w:rPr>
        <w:t>جلس</w:t>
      </w:r>
      <w:r w:rsidRPr="00C64687">
        <w:rPr>
          <w:rFonts w:ascii="Simplified Arabic" w:hAnsi="Simplified Arabic" w:cs="Simplified Arabic"/>
          <w:sz w:val="24"/>
          <w:szCs w:val="24"/>
          <w:rtl/>
        </w:rPr>
        <w:t xml:space="preserve">ات </w:t>
      </w:r>
      <w:r w:rsidR="0046103F">
        <w:rPr>
          <w:rFonts w:ascii="Simplified Arabic" w:hAnsi="Simplified Arabic" w:cs="Simplified Arabic" w:hint="cs"/>
          <w:sz w:val="24"/>
          <w:szCs w:val="24"/>
          <w:rtl/>
        </w:rPr>
        <w:t>ل</w:t>
      </w:r>
      <w:r w:rsidRPr="00C64687">
        <w:rPr>
          <w:rFonts w:ascii="Simplified Arabic" w:hAnsi="Simplified Arabic" w:cs="Simplified Arabic"/>
          <w:sz w:val="24"/>
          <w:szCs w:val="24"/>
          <w:rtl/>
        </w:rPr>
        <w:t xml:space="preserve">تبادل </w:t>
      </w:r>
      <w:r w:rsidR="0046103F">
        <w:rPr>
          <w:rFonts w:ascii="Simplified Arabic" w:hAnsi="Simplified Arabic" w:cs="Simplified Arabic" w:hint="cs"/>
          <w:sz w:val="24"/>
          <w:szCs w:val="24"/>
          <w:rtl/>
        </w:rPr>
        <w:t>ا</w:t>
      </w:r>
      <w:r w:rsidRPr="00C64687">
        <w:rPr>
          <w:rFonts w:ascii="Simplified Arabic" w:hAnsi="Simplified Arabic" w:cs="Simplified Arabic"/>
          <w:sz w:val="24"/>
          <w:szCs w:val="24"/>
          <w:rtl/>
        </w:rPr>
        <w:t xml:space="preserve">لمعلومات التقنية، وأعدت دراسة </w:t>
      </w:r>
      <w:r w:rsidR="0046103F" w:rsidRPr="00E276FD">
        <w:rPr>
          <w:rFonts w:cs="Simplified Arabic" w:hint="cs"/>
          <w:sz w:val="24"/>
          <w:szCs w:val="24"/>
          <w:rtl/>
        </w:rPr>
        <w:t>لرسم الخرائط</w:t>
      </w:r>
      <w:r w:rsidR="0046103F" w:rsidRPr="00E276FD">
        <w:rPr>
          <w:rFonts w:cs="Simplified Arabic"/>
          <w:sz w:val="24"/>
          <w:szCs w:val="24"/>
          <w:rtl/>
        </w:rPr>
        <w:t xml:space="preserve"> </w:t>
      </w:r>
      <w:r w:rsidR="00851B17">
        <w:rPr>
          <w:rFonts w:cs="Simplified Arabic" w:hint="cs"/>
          <w:sz w:val="24"/>
          <w:szCs w:val="24"/>
          <w:rtl/>
        </w:rPr>
        <w:t>ل</w:t>
      </w:r>
      <w:r w:rsidR="0046103F" w:rsidRPr="00E276FD">
        <w:rPr>
          <w:rFonts w:cs="Simplified Arabic"/>
          <w:sz w:val="24"/>
          <w:szCs w:val="24"/>
          <w:rtl/>
        </w:rPr>
        <w:t>تحديد إجراءات ملموسة</w:t>
      </w:r>
      <w:r w:rsidRPr="00C64687">
        <w:rPr>
          <w:rFonts w:ascii="Simplified Arabic" w:hAnsi="Simplified Arabic" w:cs="Simplified Arabic"/>
          <w:sz w:val="24"/>
          <w:szCs w:val="24"/>
          <w:rtl/>
        </w:rPr>
        <w:t xml:space="preserve"> لتعزيز اتساق السياسات، ووضعت خ</w:t>
      </w:r>
      <w:r w:rsidR="0046103F">
        <w:rPr>
          <w:rFonts w:ascii="Simplified Arabic" w:hAnsi="Simplified Arabic" w:cs="Simplified Arabic" w:hint="cs"/>
          <w:sz w:val="24"/>
          <w:szCs w:val="24"/>
          <w:rtl/>
        </w:rPr>
        <w:t>ا</w:t>
      </w:r>
      <w:r w:rsidRPr="00C64687">
        <w:rPr>
          <w:rFonts w:ascii="Simplified Arabic" w:hAnsi="Simplified Arabic" w:cs="Simplified Arabic"/>
          <w:sz w:val="24"/>
          <w:szCs w:val="24"/>
          <w:rtl/>
        </w:rPr>
        <w:t xml:space="preserve">رطة طريق متعددة المستويات </w:t>
      </w:r>
      <w:r w:rsidR="0046103F" w:rsidRPr="00E276FD">
        <w:rPr>
          <w:rFonts w:cs="Simplified Arabic"/>
          <w:sz w:val="24"/>
          <w:szCs w:val="24"/>
          <w:rtl/>
        </w:rPr>
        <w:t>تتضمن إجراءات قصيرة ومتوسطة وطويلة الأجل</w:t>
      </w:r>
      <w:r w:rsidRPr="00C64687">
        <w:rPr>
          <w:rFonts w:ascii="Simplified Arabic" w:hAnsi="Simplified Arabic" w:cs="Simplified Arabic"/>
          <w:sz w:val="24"/>
          <w:szCs w:val="24"/>
          <w:rtl/>
        </w:rPr>
        <w:t xml:space="preserve">. </w:t>
      </w:r>
      <w:r w:rsidR="00DF31B9">
        <w:rPr>
          <w:rFonts w:ascii="Simplified Arabic" w:hAnsi="Simplified Arabic" w:cs="Simplified Arabic" w:hint="cs"/>
          <w:sz w:val="24"/>
          <w:szCs w:val="24"/>
          <w:rtl/>
        </w:rPr>
        <w:t>و</w:t>
      </w:r>
      <w:r w:rsidRPr="00C64687">
        <w:rPr>
          <w:rFonts w:ascii="Simplified Arabic" w:hAnsi="Simplified Arabic" w:cs="Simplified Arabic"/>
          <w:sz w:val="24"/>
          <w:szCs w:val="24"/>
          <w:rtl/>
        </w:rPr>
        <w:t>تعكس دراسة</w:t>
      </w:r>
      <w:r w:rsidR="00DF31B9">
        <w:rPr>
          <w:rFonts w:ascii="Simplified Arabic" w:hAnsi="Simplified Arabic" w:cs="Simplified Arabic" w:hint="cs"/>
          <w:sz w:val="24"/>
          <w:szCs w:val="24"/>
          <w:rtl/>
        </w:rPr>
        <w:t xml:space="preserve"> رسم</w:t>
      </w:r>
      <w:r w:rsidRPr="00C64687">
        <w:rPr>
          <w:rFonts w:ascii="Simplified Arabic" w:hAnsi="Simplified Arabic" w:cs="Simplified Arabic"/>
          <w:sz w:val="24"/>
          <w:szCs w:val="24"/>
          <w:rtl/>
        </w:rPr>
        <w:t xml:space="preserve"> الخرائط المدخلات والمقترحات التي قدمها المشاركون في جميع </w:t>
      </w:r>
      <w:r w:rsidR="00DF31B9">
        <w:rPr>
          <w:rFonts w:ascii="Simplified Arabic" w:hAnsi="Simplified Arabic" w:cs="Simplified Arabic" w:hint="cs"/>
          <w:sz w:val="24"/>
          <w:szCs w:val="24"/>
          <w:rtl/>
        </w:rPr>
        <w:t>الجلسات</w:t>
      </w:r>
      <w:r w:rsidRPr="00C64687">
        <w:rPr>
          <w:rFonts w:ascii="Simplified Arabic" w:hAnsi="Simplified Arabic" w:cs="Simplified Arabic"/>
          <w:sz w:val="24"/>
          <w:szCs w:val="24"/>
          <w:rtl/>
        </w:rPr>
        <w:t xml:space="preserve"> الأربع والمقابلات الإضافية وشك</w:t>
      </w:r>
      <w:r w:rsidR="00824ED7">
        <w:rPr>
          <w:rFonts w:ascii="Simplified Arabic" w:hAnsi="Simplified Arabic" w:cs="Simplified Arabic" w:hint="cs"/>
          <w:sz w:val="24"/>
          <w:szCs w:val="24"/>
          <w:rtl/>
        </w:rPr>
        <w:t>َّ</w:t>
      </w:r>
      <w:r w:rsidRPr="00C64687">
        <w:rPr>
          <w:rFonts w:ascii="Simplified Arabic" w:hAnsi="Simplified Arabic" w:cs="Simplified Arabic"/>
          <w:sz w:val="24"/>
          <w:szCs w:val="24"/>
          <w:rtl/>
        </w:rPr>
        <w:t>لت الأساس</w:t>
      </w:r>
      <w:r w:rsidR="00F969B6">
        <w:rPr>
          <w:rFonts w:ascii="Simplified Arabic" w:hAnsi="Simplified Arabic" w:cs="Simplified Arabic" w:hint="cs"/>
          <w:sz w:val="24"/>
          <w:szCs w:val="24"/>
          <w:rtl/>
        </w:rPr>
        <w:t xml:space="preserve"> الذي تقوم عليه</w:t>
      </w:r>
      <w:r w:rsidRPr="00C64687">
        <w:rPr>
          <w:rFonts w:ascii="Simplified Arabic" w:hAnsi="Simplified Arabic" w:cs="Simplified Arabic"/>
          <w:sz w:val="24"/>
          <w:szCs w:val="24"/>
          <w:rtl/>
        </w:rPr>
        <w:t xml:space="preserve"> خارطة الطريق.</w:t>
      </w:r>
      <w:r w:rsidR="00F969B6">
        <w:rPr>
          <w:rFonts w:ascii="Simplified Arabic" w:hAnsi="Simplified Arabic" w:cs="Simplified Arabic" w:hint="cs"/>
          <w:sz w:val="24"/>
          <w:szCs w:val="24"/>
          <w:rtl/>
        </w:rPr>
        <w:t xml:space="preserve"> </w:t>
      </w:r>
      <w:r w:rsidR="00F969B6" w:rsidRPr="00C64687">
        <w:rPr>
          <w:rFonts w:ascii="Simplified Arabic" w:hAnsi="Simplified Arabic" w:cs="Simplified Arabic"/>
          <w:sz w:val="24"/>
          <w:szCs w:val="24"/>
          <w:rtl/>
        </w:rPr>
        <w:t>وتت</w:t>
      </w:r>
      <w:r w:rsidR="00F969B6">
        <w:rPr>
          <w:rFonts w:ascii="Simplified Arabic" w:hAnsi="Simplified Arabic" w:cs="Simplified Arabic" w:hint="cs"/>
          <w:sz w:val="24"/>
          <w:szCs w:val="24"/>
          <w:rtl/>
        </w:rPr>
        <w:t>ألف</w:t>
      </w:r>
      <w:r w:rsidR="00F969B6" w:rsidRPr="00C64687">
        <w:rPr>
          <w:rFonts w:ascii="Simplified Arabic" w:hAnsi="Simplified Arabic" w:cs="Simplified Arabic"/>
          <w:sz w:val="24"/>
          <w:szCs w:val="24"/>
          <w:rtl/>
        </w:rPr>
        <w:t xml:space="preserve"> </w:t>
      </w:r>
      <w:r w:rsidR="00F969B6">
        <w:rPr>
          <w:rFonts w:ascii="Simplified Arabic" w:hAnsi="Simplified Arabic" w:cs="Simplified Arabic"/>
          <w:sz w:val="24"/>
          <w:szCs w:val="24"/>
          <w:rtl/>
        </w:rPr>
        <w:t>خارطة</w:t>
      </w:r>
      <w:r w:rsidR="00F969B6" w:rsidRPr="00C64687">
        <w:rPr>
          <w:rFonts w:ascii="Simplified Arabic" w:hAnsi="Simplified Arabic" w:cs="Simplified Arabic"/>
          <w:sz w:val="24"/>
          <w:szCs w:val="24"/>
          <w:rtl/>
        </w:rPr>
        <w:t xml:space="preserve"> الطريق المتعددة المستويات من ثلاثة جداول </w:t>
      </w:r>
      <w:r w:rsidR="00F969B6">
        <w:rPr>
          <w:rFonts w:ascii="Simplified Arabic" w:hAnsi="Simplified Arabic" w:cs="Simplified Arabic" w:hint="cs"/>
          <w:sz w:val="24"/>
          <w:szCs w:val="24"/>
          <w:rtl/>
        </w:rPr>
        <w:t>تعرض</w:t>
      </w:r>
      <w:r w:rsidR="00F969B6" w:rsidRPr="00C64687">
        <w:rPr>
          <w:rFonts w:ascii="Simplified Arabic" w:hAnsi="Simplified Arabic" w:cs="Simplified Arabic"/>
          <w:sz w:val="24"/>
          <w:szCs w:val="24"/>
          <w:rtl/>
        </w:rPr>
        <w:t xml:space="preserve"> الإجراءا</w:t>
      </w:r>
      <w:r w:rsidR="00F969B6" w:rsidRPr="00063A67">
        <w:rPr>
          <w:rFonts w:ascii="Simplified Arabic" w:hAnsi="Simplified Arabic" w:cs="Simplified Arabic"/>
          <w:sz w:val="24"/>
          <w:szCs w:val="24"/>
          <w:rtl/>
        </w:rPr>
        <w:t>ت الموح</w:t>
      </w:r>
      <w:r w:rsidR="001E6BDB">
        <w:rPr>
          <w:rFonts w:ascii="Simplified Arabic" w:hAnsi="Simplified Arabic" w:cs="Simplified Arabic" w:hint="cs"/>
          <w:sz w:val="24"/>
          <w:szCs w:val="24"/>
          <w:rtl/>
        </w:rPr>
        <w:t>َّ</w:t>
      </w:r>
      <w:r w:rsidR="00F969B6" w:rsidRPr="00063A67">
        <w:rPr>
          <w:rFonts w:ascii="Simplified Arabic" w:hAnsi="Simplified Arabic" w:cs="Simplified Arabic"/>
          <w:sz w:val="24"/>
          <w:szCs w:val="24"/>
          <w:rtl/>
        </w:rPr>
        <w:t>دة القصيرة والمتوسطة والطويلة الأجل ال</w:t>
      </w:r>
      <w:r w:rsidR="00F969B6" w:rsidRPr="00063A67">
        <w:rPr>
          <w:rFonts w:ascii="Simplified Arabic" w:hAnsi="Simplified Arabic" w:cs="Simplified Arabic" w:hint="cs"/>
          <w:sz w:val="24"/>
          <w:szCs w:val="24"/>
          <w:rtl/>
        </w:rPr>
        <w:t xml:space="preserve">تي </w:t>
      </w:r>
      <w:r w:rsidR="00F969B6" w:rsidRPr="00063A67">
        <w:rPr>
          <w:rFonts w:ascii="Simplified Arabic" w:hAnsi="Simplified Arabic" w:cs="Simplified Arabic"/>
          <w:sz w:val="24"/>
          <w:szCs w:val="24"/>
          <w:rtl/>
        </w:rPr>
        <w:t>ح</w:t>
      </w:r>
      <w:r w:rsidR="001E6BDB">
        <w:rPr>
          <w:rFonts w:ascii="Simplified Arabic" w:hAnsi="Simplified Arabic" w:cs="Simplified Arabic" w:hint="cs"/>
          <w:sz w:val="24"/>
          <w:szCs w:val="24"/>
          <w:rtl/>
        </w:rPr>
        <w:t>ُ</w:t>
      </w:r>
      <w:r w:rsidR="00F969B6" w:rsidRPr="00063A67">
        <w:rPr>
          <w:rFonts w:ascii="Simplified Arabic" w:hAnsi="Simplified Arabic" w:cs="Simplified Arabic"/>
          <w:sz w:val="24"/>
          <w:szCs w:val="24"/>
          <w:rtl/>
        </w:rPr>
        <w:t>د</w:t>
      </w:r>
      <w:r w:rsidR="001E6BDB">
        <w:rPr>
          <w:rFonts w:ascii="Simplified Arabic" w:hAnsi="Simplified Arabic" w:cs="Simplified Arabic" w:hint="cs"/>
          <w:sz w:val="24"/>
          <w:szCs w:val="24"/>
          <w:rtl/>
        </w:rPr>
        <w:t>ِّ</w:t>
      </w:r>
      <w:r w:rsidR="00F969B6" w:rsidRPr="00063A67">
        <w:rPr>
          <w:rFonts w:ascii="Simplified Arabic" w:hAnsi="Simplified Arabic" w:cs="Simplified Arabic"/>
          <w:sz w:val="24"/>
          <w:szCs w:val="24"/>
          <w:rtl/>
        </w:rPr>
        <w:t>د</w:t>
      </w:r>
      <w:r w:rsidR="00F969B6" w:rsidRPr="00063A67">
        <w:rPr>
          <w:rFonts w:ascii="Simplified Arabic" w:hAnsi="Simplified Arabic" w:cs="Simplified Arabic" w:hint="cs"/>
          <w:sz w:val="24"/>
          <w:szCs w:val="24"/>
          <w:rtl/>
        </w:rPr>
        <w:t>ت بناءً</w:t>
      </w:r>
      <w:r w:rsidR="00F969B6" w:rsidRPr="00063A67">
        <w:rPr>
          <w:rFonts w:ascii="Simplified Arabic" w:hAnsi="Simplified Arabic" w:cs="Simplified Arabic"/>
          <w:sz w:val="24"/>
          <w:szCs w:val="24"/>
          <w:rtl/>
        </w:rPr>
        <w:t xml:space="preserve"> على دراسة رسم الخرائط التي ست</w:t>
      </w:r>
      <w:r w:rsidR="00F969B6" w:rsidRPr="00063A67">
        <w:rPr>
          <w:rFonts w:ascii="Simplified Arabic" w:hAnsi="Simplified Arabic" w:cs="Simplified Arabic" w:hint="cs"/>
          <w:sz w:val="24"/>
          <w:szCs w:val="24"/>
          <w:rtl/>
        </w:rPr>
        <w:t>ُ</w:t>
      </w:r>
      <w:r w:rsidR="00F969B6" w:rsidRPr="00063A67">
        <w:rPr>
          <w:rFonts w:ascii="Simplified Arabic" w:hAnsi="Simplified Arabic" w:cs="Simplified Arabic"/>
          <w:sz w:val="24"/>
          <w:szCs w:val="24"/>
          <w:rtl/>
        </w:rPr>
        <w:t xml:space="preserve">تاح في وثيقة </w:t>
      </w:r>
      <w:r w:rsidR="00F969B6" w:rsidRPr="00063A67">
        <w:rPr>
          <w:rFonts w:ascii="Simplified Arabic" w:hAnsi="Simplified Arabic" w:cs="Simplified Arabic" w:hint="cs"/>
          <w:sz w:val="24"/>
          <w:szCs w:val="24"/>
          <w:rtl/>
        </w:rPr>
        <w:t>معلومات</w:t>
      </w:r>
      <w:r w:rsidR="00F969B6" w:rsidRPr="00063A67">
        <w:rPr>
          <w:rFonts w:ascii="Simplified Arabic" w:hAnsi="Simplified Arabic" w:cs="Simplified Arabic"/>
          <w:sz w:val="24"/>
          <w:szCs w:val="24"/>
          <w:rtl/>
        </w:rPr>
        <w:t>.</w:t>
      </w:r>
      <w:r w:rsidR="00F969B6" w:rsidRPr="00063A67">
        <w:rPr>
          <w:rStyle w:val="FootnoteReference"/>
          <w:sz w:val="24"/>
          <w:szCs w:val="24"/>
        </w:rPr>
        <w:footnoteReference w:id="3"/>
      </w:r>
      <w:r w:rsidR="00F969B6" w:rsidRPr="00063A67">
        <w:rPr>
          <w:rFonts w:ascii="Simplified Arabic" w:hAnsi="Simplified Arabic" w:cs="Simplified Arabic"/>
          <w:sz w:val="24"/>
          <w:szCs w:val="24"/>
          <w:rtl/>
        </w:rPr>
        <w:t xml:space="preserve"> وخضعت كلتا الوثيقتين لفترة </w:t>
      </w:r>
      <w:r w:rsidR="00063A67" w:rsidRPr="00063A67">
        <w:rPr>
          <w:rFonts w:ascii="Simplified Arabic" w:hAnsi="Simplified Arabic" w:cs="Simplified Arabic" w:hint="cs"/>
          <w:sz w:val="24"/>
          <w:szCs w:val="24"/>
          <w:rtl/>
        </w:rPr>
        <w:t>استعراض</w:t>
      </w:r>
      <w:r w:rsidR="00F969B6" w:rsidRPr="00063A67">
        <w:rPr>
          <w:rFonts w:ascii="Simplified Arabic" w:hAnsi="Simplified Arabic" w:cs="Simplified Arabic"/>
          <w:sz w:val="24"/>
          <w:szCs w:val="24"/>
          <w:rtl/>
        </w:rPr>
        <w:t xml:space="preserve"> قصيرة كانت مفتوحة </w:t>
      </w:r>
      <w:r w:rsidR="00063A67" w:rsidRPr="00063A67">
        <w:rPr>
          <w:rFonts w:ascii="Simplified Arabic" w:hAnsi="Simplified Arabic" w:cs="Simplified Arabic" w:hint="cs"/>
          <w:sz w:val="24"/>
          <w:szCs w:val="24"/>
          <w:rtl/>
        </w:rPr>
        <w:t xml:space="preserve">أمام </w:t>
      </w:r>
      <w:r w:rsidR="00F969B6" w:rsidRPr="00063A67">
        <w:rPr>
          <w:rFonts w:ascii="Simplified Arabic" w:hAnsi="Simplified Arabic" w:cs="Simplified Arabic"/>
          <w:sz w:val="24"/>
          <w:szCs w:val="24"/>
          <w:rtl/>
        </w:rPr>
        <w:t>جميع المشاركين والمساهمين في العملية المذكورة</w:t>
      </w:r>
      <w:r w:rsidR="00F969B6" w:rsidRPr="00C64687">
        <w:rPr>
          <w:rFonts w:ascii="Simplified Arabic" w:hAnsi="Simplified Arabic" w:cs="Simplified Arabic"/>
          <w:sz w:val="24"/>
          <w:szCs w:val="24"/>
          <w:rtl/>
        </w:rPr>
        <w:t xml:space="preserve"> أعلاه.</w:t>
      </w:r>
    </w:p>
    <w:p w14:paraId="47426955" w14:textId="484C97E8" w:rsidR="00347F10" w:rsidRPr="00BD0E74" w:rsidRDefault="00347F10" w:rsidP="00347F10">
      <w:pPr>
        <w:pStyle w:val="CBDNormalNumber"/>
        <w:bidi/>
      </w:pPr>
      <w:r>
        <w:rPr>
          <w:rFonts w:ascii="Simplified Arabic" w:hAnsi="Simplified Arabic" w:cs="Simplified Arabic" w:hint="cs"/>
          <w:sz w:val="24"/>
          <w:szCs w:val="24"/>
          <w:rtl/>
        </w:rPr>
        <w:t>و</w:t>
      </w:r>
      <w:r w:rsidRPr="00C64687">
        <w:rPr>
          <w:rFonts w:ascii="Simplified Arabic" w:hAnsi="Simplified Arabic" w:cs="Simplified Arabic"/>
          <w:sz w:val="24"/>
          <w:szCs w:val="24"/>
          <w:rtl/>
        </w:rPr>
        <w:t xml:space="preserve">عملاً بالفقرة 2 من التوصية 27/3، قدمت الأمانة الدليل التمهيدي </w:t>
      </w:r>
      <w:r w:rsidRPr="00863E25">
        <w:rPr>
          <w:rFonts w:cs="Simplified Arabic"/>
          <w:sz w:val="24"/>
          <w:szCs w:val="24"/>
          <w:rtl/>
        </w:rPr>
        <w:t>المنق</w:t>
      </w:r>
      <w:r w:rsidRPr="00863E25">
        <w:rPr>
          <w:rFonts w:cs="Simplified Arabic" w:hint="cs"/>
          <w:sz w:val="24"/>
          <w:szCs w:val="24"/>
          <w:rtl/>
        </w:rPr>
        <w:t>َّ</w:t>
      </w:r>
      <w:r w:rsidRPr="00863E25">
        <w:rPr>
          <w:rFonts w:cs="Simplified Arabic"/>
          <w:sz w:val="24"/>
          <w:szCs w:val="24"/>
          <w:rtl/>
        </w:rPr>
        <w:t>ح لصانعي</w:t>
      </w:r>
      <w:r w:rsidRPr="00C64687">
        <w:rPr>
          <w:rFonts w:ascii="Simplified Arabic" w:hAnsi="Simplified Arabic" w:cs="Simplified Arabic"/>
          <w:sz w:val="24"/>
          <w:szCs w:val="24"/>
          <w:rtl/>
        </w:rPr>
        <w:t xml:space="preserve"> السياسات والملحق الموس</w:t>
      </w:r>
      <w:r>
        <w:rPr>
          <w:rFonts w:ascii="Simplified Arabic" w:hAnsi="Simplified Arabic" w:cs="Simplified Arabic" w:hint="cs"/>
          <w:sz w:val="24"/>
          <w:szCs w:val="24"/>
          <w:rtl/>
        </w:rPr>
        <w:t>َّ</w:t>
      </w:r>
      <w:r w:rsidRPr="00C64687">
        <w:rPr>
          <w:rFonts w:ascii="Simplified Arabic" w:hAnsi="Simplified Arabic" w:cs="Simplified Arabic"/>
          <w:sz w:val="24"/>
          <w:szCs w:val="24"/>
          <w:rtl/>
        </w:rPr>
        <w:t>ع الم</w:t>
      </w:r>
      <w:r>
        <w:rPr>
          <w:rFonts w:ascii="Simplified Arabic" w:hAnsi="Simplified Arabic" w:cs="Simplified Arabic" w:hint="cs"/>
          <w:sz w:val="24"/>
          <w:szCs w:val="24"/>
          <w:rtl/>
        </w:rPr>
        <w:t>ُ</w:t>
      </w:r>
      <w:r w:rsidRPr="00C64687">
        <w:rPr>
          <w:rFonts w:ascii="Simplified Arabic" w:hAnsi="Simplified Arabic" w:cs="Simplified Arabic"/>
          <w:sz w:val="24"/>
          <w:szCs w:val="24"/>
          <w:rtl/>
        </w:rPr>
        <w:t>حد</w:t>
      </w:r>
      <w:r>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ث </w:t>
      </w:r>
      <w:r>
        <w:rPr>
          <w:rFonts w:ascii="Simplified Arabic" w:hAnsi="Simplified Arabic" w:cs="Simplified Arabic" w:hint="cs"/>
          <w:sz w:val="24"/>
          <w:szCs w:val="24"/>
          <w:rtl/>
        </w:rPr>
        <w:t xml:space="preserve">من أجل </w:t>
      </w:r>
      <w:r w:rsidRPr="00C64687">
        <w:rPr>
          <w:rFonts w:ascii="Simplified Arabic" w:hAnsi="Simplified Arabic" w:cs="Simplified Arabic"/>
          <w:sz w:val="24"/>
          <w:szCs w:val="24"/>
          <w:rtl/>
        </w:rPr>
        <w:t xml:space="preserve">استعراض النظراء </w:t>
      </w:r>
      <w:r>
        <w:rPr>
          <w:rFonts w:ascii="Simplified Arabic" w:hAnsi="Simplified Arabic" w:cs="Simplified Arabic" w:hint="cs"/>
          <w:sz w:val="24"/>
          <w:szCs w:val="24"/>
          <w:rtl/>
        </w:rPr>
        <w:t>ع</w:t>
      </w:r>
      <w:r w:rsidRPr="00C64687">
        <w:rPr>
          <w:rFonts w:ascii="Simplified Arabic" w:hAnsi="Simplified Arabic" w:cs="Simplified Arabic"/>
          <w:sz w:val="24"/>
          <w:szCs w:val="24"/>
          <w:rtl/>
        </w:rPr>
        <w:t xml:space="preserve">ن </w:t>
      </w:r>
      <w:r>
        <w:rPr>
          <w:rFonts w:ascii="Simplified Arabic" w:hAnsi="Simplified Arabic" w:cs="Simplified Arabic" w:hint="cs"/>
          <w:sz w:val="24"/>
          <w:szCs w:val="24"/>
          <w:rtl/>
        </w:rPr>
        <w:t>طريق</w:t>
      </w:r>
      <w:r w:rsidRPr="00C64687">
        <w:rPr>
          <w:rFonts w:ascii="Simplified Arabic" w:hAnsi="Simplified Arabic" w:cs="Simplified Arabic"/>
          <w:sz w:val="24"/>
          <w:szCs w:val="24"/>
          <w:rtl/>
        </w:rPr>
        <w:t xml:space="preserve"> </w:t>
      </w:r>
      <w:hyperlink r:id="rId19" w:history="1">
        <w:r w:rsidRPr="00347F10">
          <w:rPr>
            <w:rStyle w:val="Hyperlink"/>
            <w:rFonts w:ascii="Simplified Arabic" w:hAnsi="Simplified Arabic" w:cs="Simplified Arabic"/>
            <w:sz w:val="24"/>
            <w:szCs w:val="24"/>
            <w:rtl/>
          </w:rPr>
          <w:t>الإخطار رقم 2026-058</w:t>
        </w:r>
      </w:hyperlink>
      <w:r w:rsidRPr="00C64687">
        <w:rPr>
          <w:rFonts w:ascii="Simplified Arabic" w:hAnsi="Simplified Arabic" w:cs="Simplified Arabic"/>
          <w:sz w:val="24"/>
          <w:szCs w:val="24"/>
          <w:rtl/>
        </w:rPr>
        <w:t xml:space="preserve"> بتاريخ 22 يوليو/تموز 2026</w:t>
      </w:r>
      <w:r w:rsidR="00BD0E74">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مع تحديد موعد نهائي لتقديم التعليقات </w:t>
      </w:r>
      <w:r w:rsidR="00053938">
        <w:rPr>
          <w:rFonts w:ascii="Simplified Arabic" w:hAnsi="Simplified Arabic" w:cs="Simplified Arabic" w:hint="cs"/>
          <w:sz w:val="24"/>
          <w:szCs w:val="24"/>
          <w:rtl/>
        </w:rPr>
        <w:t>هو</w:t>
      </w:r>
      <w:r w:rsidRPr="00C64687">
        <w:rPr>
          <w:rFonts w:ascii="Simplified Arabic" w:hAnsi="Simplified Arabic" w:cs="Simplified Arabic"/>
          <w:sz w:val="24"/>
          <w:szCs w:val="24"/>
          <w:rtl/>
        </w:rPr>
        <w:t xml:space="preserve"> 2 سبتمبر/أيلول 2026.</w:t>
      </w:r>
      <w:r w:rsidR="00BD0E74">
        <w:rPr>
          <w:rFonts w:ascii="Simplified Arabic" w:hAnsi="Simplified Arabic" w:cs="Simplified Arabic" w:hint="cs"/>
          <w:sz w:val="24"/>
          <w:szCs w:val="24"/>
          <w:rtl/>
        </w:rPr>
        <w:t xml:space="preserve"> </w:t>
      </w:r>
      <w:r w:rsidR="00BD0E74" w:rsidRPr="00C64687">
        <w:rPr>
          <w:rFonts w:ascii="Simplified Arabic" w:hAnsi="Simplified Arabic" w:cs="Simplified Arabic"/>
          <w:sz w:val="24"/>
          <w:szCs w:val="24"/>
          <w:rtl/>
        </w:rPr>
        <w:t>وتقترح هذه المذكرة تنقيح جدول المبادئ والضمانات الإضافية التي تركز على</w:t>
      </w:r>
      <w:r w:rsidR="00BD0E74" w:rsidRPr="00BD0E74">
        <w:rPr>
          <w:rFonts w:ascii="Simplified Arabic" w:hAnsi="Simplified Arabic" w:cs="Simplified Arabic"/>
          <w:sz w:val="24"/>
          <w:szCs w:val="24"/>
          <w:rtl/>
        </w:rPr>
        <w:t xml:space="preserve"> الحلول القائمة على الطبيعة و/أو الن</w:t>
      </w:r>
      <w:r w:rsidR="00BD0E74" w:rsidRPr="00BD0E74">
        <w:rPr>
          <w:rFonts w:ascii="Simplified Arabic" w:hAnsi="Simplified Arabic" w:cs="Simplified Arabic" w:hint="cs"/>
          <w:sz w:val="24"/>
          <w:szCs w:val="24"/>
          <w:rtl/>
        </w:rPr>
        <w:t>ُ</w:t>
      </w:r>
      <w:r w:rsidR="00BD0E74" w:rsidRPr="00BD0E74">
        <w:rPr>
          <w:rFonts w:ascii="Simplified Arabic" w:hAnsi="Simplified Arabic" w:cs="Simplified Arabic"/>
          <w:sz w:val="24"/>
          <w:szCs w:val="24"/>
          <w:rtl/>
        </w:rPr>
        <w:t xml:space="preserve">هج القائمة على النظم الإيكولوجية التي توفر </w:t>
      </w:r>
      <w:r w:rsidR="00BD0E74" w:rsidRPr="00BD0E74">
        <w:rPr>
          <w:rFonts w:cs="Simplified Arabic"/>
          <w:sz w:val="24"/>
          <w:szCs w:val="24"/>
          <w:rtl/>
          <w:lang w:val="en-US" w:bidi="ar-AE"/>
        </w:rPr>
        <w:t>منافع مشتركة لتخفيف آثار تغير المناخ</w:t>
      </w:r>
      <w:r w:rsidR="00BD0E74" w:rsidRPr="00C64687">
        <w:rPr>
          <w:rFonts w:ascii="Simplified Arabic" w:hAnsi="Simplified Arabic" w:cs="Simplified Arabic"/>
          <w:sz w:val="24"/>
          <w:szCs w:val="24"/>
          <w:rtl/>
        </w:rPr>
        <w:t>، على النحو الوارد في الدليل التمهيدي لصانعي السياسات. و</w:t>
      </w:r>
      <w:r w:rsidR="002C3228" w:rsidRPr="00063A67">
        <w:rPr>
          <w:rFonts w:ascii="Simplified Arabic" w:hAnsi="Simplified Arabic" w:cs="Simplified Arabic"/>
          <w:sz w:val="24"/>
          <w:szCs w:val="24"/>
          <w:rtl/>
        </w:rPr>
        <w:t>س</w:t>
      </w:r>
      <w:r w:rsidR="002C3228">
        <w:rPr>
          <w:rFonts w:ascii="Simplified Arabic" w:hAnsi="Simplified Arabic" w:cs="Simplified Arabic" w:hint="cs"/>
          <w:sz w:val="24"/>
          <w:szCs w:val="24"/>
          <w:rtl/>
        </w:rPr>
        <w:t>يُ</w:t>
      </w:r>
      <w:r w:rsidR="002C3228" w:rsidRPr="00063A67">
        <w:rPr>
          <w:rFonts w:ascii="Simplified Arabic" w:hAnsi="Simplified Arabic" w:cs="Simplified Arabic"/>
          <w:sz w:val="24"/>
          <w:szCs w:val="24"/>
          <w:rtl/>
        </w:rPr>
        <w:t>تاح</w:t>
      </w:r>
      <w:r w:rsidR="00BD0E74" w:rsidRPr="00C64687">
        <w:rPr>
          <w:rFonts w:ascii="Simplified Arabic" w:hAnsi="Simplified Arabic" w:cs="Simplified Arabic"/>
          <w:sz w:val="24"/>
          <w:szCs w:val="24"/>
          <w:rtl/>
        </w:rPr>
        <w:t xml:space="preserve"> الدليل التمهيدي لصانعي السياسات</w:t>
      </w:r>
      <w:r w:rsidR="002C3228">
        <w:rPr>
          <w:rFonts w:ascii="Simplified Arabic" w:hAnsi="Simplified Arabic" w:cs="Simplified Arabic" w:hint="cs"/>
          <w:sz w:val="24"/>
          <w:szCs w:val="24"/>
          <w:rtl/>
        </w:rPr>
        <w:t>، بعد تنقيحه مجدداً،</w:t>
      </w:r>
      <w:r w:rsidR="00BD0E74" w:rsidRPr="00C64687">
        <w:rPr>
          <w:rFonts w:ascii="Simplified Arabic" w:hAnsi="Simplified Arabic" w:cs="Simplified Arabic"/>
          <w:sz w:val="24"/>
          <w:szCs w:val="24"/>
          <w:rtl/>
        </w:rPr>
        <w:t xml:space="preserve"> والملحق الموس</w:t>
      </w:r>
      <w:r w:rsidR="002C3228">
        <w:rPr>
          <w:rFonts w:ascii="Simplified Arabic" w:hAnsi="Simplified Arabic" w:cs="Simplified Arabic" w:hint="cs"/>
          <w:sz w:val="24"/>
          <w:szCs w:val="24"/>
          <w:rtl/>
        </w:rPr>
        <w:t>َّ</w:t>
      </w:r>
      <w:r w:rsidR="00BD0E74" w:rsidRPr="00C64687">
        <w:rPr>
          <w:rFonts w:ascii="Simplified Arabic" w:hAnsi="Simplified Arabic" w:cs="Simplified Arabic"/>
          <w:sz w:val="24"/>
          <w:szCs w:val="24"/>
          <w:rtl/>
        </w:rPr>
        <w:t>ع لل</w:t>
      </w:r>
      <w:r w:rsidR="002C3228">
        <w:rPr>
          <w:rFonts w:ascii="Simplified Arabic" w:hAnsi="Simplified Arabic" w:cs="Simplified Arabic" w:hint="cs"/>
          <w:sz w:val="24"/>
          <w:szCs w:val="24"/>
          <w:rtl/>
        </w:rPr>
        <w:t>مبادئ</w:t>
      </w:r>
      <w:r w:rsidR="00BD0E74" w:rsidRPr="00C64687">
        <w:rPr>
          <w:rFonts w:ascii="Simplified Arabic" w:hAnsi="Simplified Arabic" w:cs="Simplified Arabic"/>
          <w:sz w:val="24"/>
          <w:szCs w:val="24"/>
          <w:rtl/>
        </w:rPr>
        <w:t xml:space="preserve"> التوجيهية الطوعية في وثيقة </w:t>
      </w:r>
      <w:r w:rsidR="00BD0E74">
        <w:rPr>
          <w:rFonts w:ascii="Simplified Arabic" w:hAnsi="Simplified Arabic" w:cs="Simplified Arabic" w:hint="cs"/>
          <w:sz w:val="24"/>
          <w:szCs w:val="24"/>
          <w:rtl/>
        </w:rPr>
        <w:t>معلومات</w:t>
      </w:r>
      <w:r w:rsidR="00BD0E74" w:rsidRPr="00C64687">
        <w:rPr>
          <w:rFonts w:ascii="Simplified Arabic" w:hAnsi="Simplified Arabic" w:cs="Simplified Arabic"/>
          <w:sz w:val="24"/>
          <w:szCs w:val="24"/>
          <w:rtl/>
        </w:rPr>
        <w:t>.</w:t>
      </w:r>
    </w:p>
    <w:p w14:paraId="1F0A30AF" w14:textId="4D04270C" w:rsidR="0005582C" w:rsidRDefault="0005582C" w:rsidP="0005582C">
      <w:pPr>
        <w:pStyle w:val="CBDNormalNumber"/>
        <w:bidi/>
      </w:pPr>
      <w:r w:rsidRPr="00C64687">
        <w:rPr>
          <w:rFonts w:ascii="Simplified Arabic" w:hAnsi="Simplified Arabic" w:cs="Simplified Arabic"/>
          <w:sz w:val="24"/>
          <w:szCs w:val="24"/>
          <w:rtl/>
        </w:rPr>
        <w:t xml:space="preserve">وترد </w:t>
      </w:r>
      <w:r>
        <w:rPr>
          <w:rFonts w:ascii="Simplified Arabic" w:hAnsi="Simplified Arabic" w:cs="Simplified Arabic"/>
          <w:sz w:val="24"/>
          <w:szCs w:val="24"/>
          <w:rtl/>
        </w:rPr>
        <w:t>خارطة</w:t>
      </w:r>
      <w:r w:rsidRPr="00C64687">
        <w:rPr>
          <w:rFonts w:ascii="Simplified Arabic" w:hAnsi="Simplified Arabic" w:cs="Simplified Arabic"/>
          <w:sz w:val="24"/>
          <w:szCs w:val="24"/>
          <w:rtl/>
        </w:rPr>
        <w:t xml:space="preserve"> الطريق المتعددة المستويات المشار إليها في الفقرة 3 أعلاه في القسم الثاني أدناه. ويت</w:t>
      </w:r>
      <w:r>
        <w:rPr>
          <w:rFonts w:ascii="Simplified Arabic" w:hAnsi="Simplified Arabic" w:cs="Simplified Arabic" w:hint="cs"/>
          <w:sz w:val="24"/>
          <w:szCs w:val="24"/>
          <w:rtl/>
        </w:rPr>
        <w:t>ضمن</w:t>
      </w:r>
      <w:r w:rsidRPr="00C64687">
        <w:rPr>
          <w:rFonts w:ascii="Simplified Arabic" w:hAnsi="Simplified Arabic" w:cs="Simplified Arabic"/>
          <w:sz w:val="24"/>
          <w:szCs w:val="24"/>
          <w:rtl/>
        </w:rPr>
        <w:t xml:space="preserve"> القسم الثالث أدناه تقرير</w:t>
      </w:r>
      <w:r>
        <w:rPr>
          <w:rFonts w:ascii="Simplified Arabic" w:hAnsi="Simplified Arabic" w:cs="Simplified Arabic" w:hint="cs"/>
          <w:sz w:val="24"/>
          <w:szCs w:val="24"/>
          <w:rtl/>
        </w:rPr>
        <w:t>اً</w:t>
      </w:r>
      <w:r w:rsidRPr="00C64687">
        <w:rPr>
          <w:rFonts w:ascii="Simplified Arabic" w:hAnsi="Simplified Arabic" w:cs="Simplified Arabic"/>
          <w:sz w:val="24"/>
          <w:szCs w:val="24"/>
          <w:rtl/>
        </w:rPr>
        <w:t xml:space="preserve"> عن عملية استعراض ال</w:t>
      </w:r>
      <w:bookmarkStart w:id="1" w:name="_Hlk241153534"/>
      <w:r w:rsidRPr="00C64687">
        <w:rPr>
          <w:rFonts w:ascii="Simplified Arabic" w:hAnsi="Simplified Arabic" w:cs="Simplified Arabic"/>
          <w:sz w:val="24"/>
          <w:szCs w:val="24"/>
          <w:rtl/>
        </w:rPr>
        <w:t>نظراء</w:t>
      </w:r>
      <w:bookmarkEnd w:id="1"/>
      <w:r w:rsidRPr="00C64687">
        <w:rPr>
          <w:rFonts w:ascii="Simplified Arabic" w:hAnsi="Simplified Arabic" w:cs="Simplified Arabic"/>
          <w:sz w:val="24"/>
          <w:szCs w:val="24"/>
          <w:rtl/>
        </w:rPr>
        <w:t xml:space="preserve">، </w:t>
      </w:r>
      <w:r w:rsidR="00FB41C3">
        <w:rPr>
          <w:rFonts w:ascii="Simplified Arabic" w:hAnsi="Simplified Arabic" w:cs="Simplified Arabic" w:hint="cs"/>
          <w:sz w:val="24"/>
          <w:szCs w:val="24"/>
          <w:rtl/>
        </w:rPr>
        <w:t>بالإضافة إلى</w:t>
      </w:r>
      <w:r w:rsidRPr="00C64687">
        <w:rPr>
          <w:rFonts w:ascii="Simplified Arabic" w:hAnsi="Simplified Arabic" w:cs="Simplified Arabic"/>
          <w:sz w:val="24"/>
          <w:szCs w:val="24"/>
          <w:rtl/>
        </w:rPr>
        <w:t xml:space="preserve"> الجدول المنق</w:t>
      </w:r>
      <w:r w:rsidR="00FB41C3">
        <w:rPr>
          <w:rFonts w:ascii="Simplified Arabic" w:hAnsi="Simplified Arabic" w:cs="Simplified Arabic" w:hint="cs"/>
          <w:sz w:val="24"/>
          <w:szCs w:val="24"/>
          <w:rtl/>
        </w:rPr>
        <w:t>َّ</w:t>
      </w:r>
      <w:r w:rsidRPr="00C64687">
        <w:rPr>
          <w:rFonts w:ascii="Simplified Arabic" w:hAnsi="Simplified Arabic" w:cs="Simplified Arabic"/>
          <w:sz w:val="24"/>
          <w:szCs w:val="24"/>
          <w:rtl/>
        </w:rPr>
        <w:t>ح للمبادئ والضمانات الإضافية التي تركز على</w:t>
      </w:r>
      <w:r w:rsidRPr="00BD0E74">
        <w:rPr>
          <w:rFonts w:ascii="Simplified Arabic" w:hAnsi="Simplified Arabic" w:cs="Simplified Arabic"/>
          <w:sz w:val="24"/>
          <w:szCs w:val="24"/>
          <w:rtl/>
        </w:rPr>
        <w:t xml:space="preserve"> الحلول القائمة على الطبيعة و/أو الن</w:t>
      </w:r>
      <w:r w:rsidRPr="00BD0E74">
        <w:rPr>
          <w:rFonts w:ascii="Simplified Arabic" w:hAnsi="Simplified Arabic" w:cs="Simplified Arabic" w:hint="cs"/>
          <w:sz w:val="24"/>
          <w:szCs w:val="24"/>
          <w:rtl/>
        </w:rPr>
        <w:t>ُ</w:t>
      </w:r>
      <w:r w:rsidRPr="00BD0E74">
        <w:rPr>
          <w:rFonts w:ascii="Simplified Arabic" w:hAnsi="Simplified Arabic" w:cs="Simplified Arabic"/>
          <w:sz w:val="24"/>
          <w:szCs w:val="24"/>
          <w:rtl/>
        </w:rPr>
        <w:t xml:space="preserve">هج القائمة على النظم الإيكولوجية التي توفر </w:t>
      </w:r>
      <w:r w:rsidRPr="00BD0E74">
        <w:rPr>
          <w:rFonts w:cs="Simplified Arabic"/>
          <w:sz w:val="24"/>
          <w:szCs w:val="24"/>
          <w:rtl/>
          <w:lang w:val="en-US" w:bidi="ar-AE"/>
        </w:rPr>
        <w:t>منافع مشتركة لتخفيف آثار تغير المناخ</w:t>
      </w:r>
      <w:r w:rsidRPr="00C64687">
        <w:rPr>
          <w:rFonts w:ascii="Simplified Arabic" w:hAnsi="Simplified Arabic" w:cs="Simplified Arabic"/>
          <w:sz w:val="24"/>
          <w:szCs w:val="24"/>
          <w:rtl/>
        </w:rPr>
        <w:t xml:space="preserve"> المشار إليه في الفقرة 4 أعلاه. وترد التوصيات المقد</w:t>
      </w:r>
      <w:r w:rsidR="00FB41C3">
        <w:rPr>
          <w:rFonts w:ascii="Simplified Arabic" w:hAnsi="Simplified Arabic" w:cs="Simplified Arabic" w:hint="cs"/>
          <w:sz w:val="24"/>
          <w:szCs w:val="24"/>
          <w:rtl/>
        </w:rPr>
        <w:t>َّ</w:t>
      </w:r>
      <w:r w:rsidRPr="00C64687">
        <w:rPr>
          <w:rFonts w:ascii="Simplified Arabic" w:hAnsi="Simplified Arabic" w:cs="Simplified Arabic"/>
          <w:sz w:val="24"/>
          <w:szCs w:val="24"/>
          <w:rtl/>
        </w:rPr>
        <w:t>مة إلى مؤتمر الأطراف في القسم الرابع أدناه.</w:t>
      </w:r>
    </w:p>
    <w:p w14:paraId="149209FB" w14:textId="2DCC4416" w:rsidR="000D079A" w:rsidRPr="000D079A" w:rsidRDefault="000D079A" w:rsidP="000D079A">
      <w:pPr>
        <w:pStyle w:val="CBDH1"/>
        <w:bidi/>
        <w:rPr>
          <w:b w:val="0"/>
          <w:bCs/>
          <w:szCs w:val="28"/>
          <w:rtl/>
        </w:rPr>
      </w:pPr>
      <w:r w:rsidRPr="000D079A">
        <w:rPr>
          <w:rFonts w:ascii="Simplified Arabic" w:hAnsi="Simplified Arabic" w:cs="Simplified Arabic"/>
          <w:b w:val="0"/>
          <w:bCs/>
          <w:szCs w:val="28"/>
          <w:rtl/>
        </w:rPr>
        <w:t>ثانيا</w:t>
      </w:r>
      <w:r w:rsidR="00CD122B">
        <w:rPr>
          <w:rFonts w:ascii="Simplified Arabic" w:hAnsi="Simplified Arabic" w:cs="Simplified Arabic" w:hint="cs"/>
          <w:b w:val="0"/>
          <w:bCs/>
          <w:szCs w:val="28"/>
          <w:rtl/>
        </w:rPr>
        <w:t>ً</w:t>
      </w:r>
      <w:r w:rsidRPr="000D079A">
        <w:rPr>
          <w:rFonts w:ascii="Simplified Arabic" w:hAnsi="Simplified Arabic" w:cs="Simplified Arabic" w:hint="cs"/>
          <w:b w:val="0"/>
          <w:bCs/>
          <w:szCs w:val="28"/>
          <w:rtl/>
        </w:rPr>
        <w:t>-</w:t>
      </w:r>
      <w:r w:rsidRPr="000D079A">
        <w:rPr>
          <w:rFonts w:ascii="Simplified Arabic" w:hAnsi="Simplified Arabic" w:cs="Simplified Arabic"/>
          <w:b w:val="0"/>
          <w:bCs/>
          <w:szCs w:val="28"/>
          <w:rtl/>
        </w:rPr>
        <w:tab/>
        <w:t xml:space="preserve">خارطة </w:t>
      </w:r>
      <w:r w:rsidRPr="000D079A">
        <w:rPr>
          <w:rFonts w:ascii="Simplified Arabic" w:hAnsi="Simplified Arabic" w:cs="Simplified Arabic" w:hint="cs"/>
          <w:b w:val="0"/>
          <w:bCs/>
          <w:szCs w:val="28"/>
          <w:rtl/>
        </w:rPr>
        <w:t>ال</w:t>
      </w:r>
      <w:r w:rsidRPr="000D079A">
        <w:rPr>
          <w:rFonts w:ascii="Simplified Arabic" w:hAnsi="Simplified Arabic" w:cs="Simplified Arabic"/>
          <w:b w:val="0"/>
          <w:bCs/>
          <w:szCs w:val="28"/>
          <w:rtl/>
        </w:rPr>
        <w:t xml:space="preserve">طريق </w:t>
      </w:r>
      <w:r w:rsidRPr="000D079A">
        <w:rPr>
          <w:rFonts w:ascii="Simplified Arabic" w:hAnsi="Simplified Arabic" w:cs="Simplified Arabic" w:hint="cs"/>
          <w:b w:val="0"/>
          <w:bCs/>
          <w:szCs w:val="28"/>
          <w:rtl/>
        </w:rPr>
        <w:t>ال</w:t>
      </w:r>
      <w:r w:rsidRPr="000D079A">
        <w:rPr>
          <w:rFonts w:ascii="Simplified Arabic" w:hAnsi="Simplified Arabic" w:cs="Simplified Arabic"/>
          <w:b w:val="0"/>
          <w:bCs/>
          <w:szCs w:val="28"/>
          <w:rtl/>
        </w:rPr>
        <w:t xml:space="preserve">متعددة المستويات </w:t>
      </w:r>
      <w:r w:rsidRPr="000D079A">
        <w:rPr>
          <w:rFonts w:cs="Simplified Arabic"/>
          <w:b w:val="0"/>
          <w:bCs/>
          <w:szCs w:val="28"/>
          <w:rtl/>
        </w:rPr>
        <w:t>لتعزيز التعاون و</w:t>
      </w:r>
      <w:r w:rsidRPr="000D079A">
        <w:rPr>
          <w:rFonts w:cs="Simplified Arabic" w:hint="cs"/>
          <w:b w:val="0"/>
          <w:bCs/>
          <w:szCs w:val="28"/>
          <w:rtl/>
        </w:rPr>
        <w:t>ا</w:t>
      </w:r>
      <w:r w:rsidRPr="000D079A">
        <w:rPr>
          <w:rFonts w:cs="Simplified Arabic"/>
          <w:b w:val="0"/>
          <w:bCs/>
          <w:szCs w:val="28"/>
          <w:rtl/>
        </w:rPr>
        <w:t>تس</w:t>
      </w:r>
      <w:r w:rsidRPr="000D079A">
        <w:rPr>
          <w:rFonts w:cs="Simplified Arabic" w:hint="cs"/>
          <w:b w:val="0"/>
          <w:bCs/>
          <w:szCs w:val="28"/>
          <w:rtl/>
        </w:rPr>
        <w:t>اق</w:t>
      </w:r>
      <w:r w:rsidRPr="000D079A">
        <w:rPr>
          <w:rFonts w:cs="Simplified Arabic"/>
          <w:b w:val="0"/>
          <w:bCs/>
          <w:szCs w:val="28"/>
          <w:rtl/>
        </w:rPr>
        <w:t xml:space="preserve"> السياسات و</w:t>
      </w:r>
      <w:r w:rsidRPr="000D079A">
        <w:rPr>
          <w:rFonts w:cs="Simplified Arabic" w:hint="cs"/>
          <w:b w:val="0"/>
          <w:bCs/>
          <w:szCs w:val="28"/>
          <w:rtl/>
        </w:rPr>
        <w:t xml:space="preserve">أوجه </w:t>
      </w:r>
      <w:r w:rsidRPr="000D079A">
        <w:rPr>
          <w:rFonts w:cs="Simplified Arabic"/>
          <w:b w:val="0"/>
          <w:bCs/>
          <w:szCs w:val="28"/>
          <w:rtl/>
        </w:rPr>
        <w:t>التآزر بين اتفاقيات ريو</w:t>
      </w:r>
    </w:p>
    <w:p w14:paraId="10A9E85E" w14:textId="21BF9492" w:rsidR="000A0FC9" w:rsidRPr="00833059" w:rsidRDefault="000A0FC9" w:rsidP="000A0FC9">
      <w:pPr>
        <w:pStyle w:val="CBDH2"/>
        <w:tabs>
          <w:tab w:val="clear" w:pos="567"/>
        </w:tabs>
        <w:bidi/>
        <w:rPr>
          <w:b w:val="0"/>
          <w:bCs/>
          <w:sz w:val="26"/>
          <w:szCs w:val="26"/>
          <w:rtl/>
        </w:rPr>
      </w:pPr>
      <w:r w:rsidRPr="00833059">
        <w:rPr>
          <w:rFonts w:ascii="Simplified Arabic" w:hAnsi="Simplified Arabic" w:cs="Simplified Arabic"/>
          <w:b w:val="0"/>
          <w:bCs/>
          <w:sz w:val="26"/>
          <w:szCs w:val="26"/>
          <w:rtl/>
        </w:rPr>
        <w:t>أ</w:t>
      </w:r>
      <w:r w:rsidRPr="00833059">
        <w:rPr>
          <w:rFonts w:ascii="Simplified Arabic" w:hAnsi="Simplified Arabic" w:cs="Simplified Arabic" w:hint="cs"/>
          <w:b w:val="0"/>
          <w:bCs/>
          <w:sz w:val="26"/>
          <w:szCs w:val="26"/>
          <w:rtl/>
        </w:rPr>
        <w:t>لف-</w:t>
      </w:r>
      <w:r w:rsidRPr="00833059">
        <w:rPr>
          <w:rFonts w:ascii="Simplified Arabic" w:hAnsi="Simplified Arabic" w:cs="Simplified Arabic"/>
          <w:b w:val="0"/>
          <w:bCs/>
          <w:sz w:val="26"/>
          <w:szCs w:val="26"/>
          <w:rtl/>
        </w:rPr>
        <w:tab/>
      </w:r>
      <w:r w:rsidRPr="00833059">
        <w:rPr>
          <w:rFonts w:ascii="Simplified Arabic" w:hAnsi="Simplified Arabic" w:cs="Simplified Arabic" w:hint="cs"/>
          <w:b w:val="0"/>
          <w:bCs/>
          <w:sz w:val="26"/>
          <w:szCs w:val="26"/>
          <w:rtl/>
        </w:rPr>
        <w:t>معلومات أساس</w:t>
      </w:r>
      <w:r w:rsidRPr="00833059">
        <w:rPr>
          <w:rFonts w:ascii="Simplified Arabic" w:hAnsi="Simplified Arabic" w:cs="Simplified Arabic"/>
          <w:b w:val="0"/>
          <w:bCs/>
          <w:sz w:val="26"/>
          <w:szCs w:val="26"/>
          <w:rtl/>
        </w:rPr>
        <w:t>ية</w:t>
      </w:r>
    </w:p>
    <w:p w14:paraId="24D7A7CA" w14:textId="08F4D903" w:rsidR="00F82EED" w:rsidRDefault="00F82EED" w:rsidP="00F82EED">
      <w:pPr>
        <w:pStyle w:val="CBDNormalNumber"/>
        <w:bidi/>
      </w:pPr>
      <w:r w:rsidRPr="00C64687">
        <w:rPr>
          <w:rFonts w:ascii="Simplified Arabic" w:hAnsi="Simplified Arabic" w:cs="Simplified Arabic"/>
          <w:sz w:val="24"/>
          <w:szCs w:val="24"/>
          <w:rtl/>
        </w:rPr>
        <w:t>تهدف الإجراءات المبي</w:t>
      </w:r>
      <w:r w:rsidR="00790150">
        <w:rPr>
          <w:rFonts w:ascii="Simplified Arabic" w:hAnsi="Simplified Arabic" w:cs="Simplified Arabic" w:hint="cs"/>
          <w:sz w:val="24"/>
          <w:szCs w:val="24"/>
          <w:rtl/>
        </w:rPr>
        <w:t>َّ</w:t>
      </w:r>
      <w:r w:rsidRPr="00C64687">
        <w:rPr>
          <w:rFonts w:ascii="Simplified Arabic" w:hAnsi="Simplified Arabic" w:cs="Simplified Arabic"/>
          <w:sz w:val="24"/>
          <w:szCs w:val="24"/>
          <w:rtl/>
        </w:rPr>
        <w:t>نة في الجداول</w:t>
      </w:r>
      <w:r w:rsidR="00790150">
        <w:rPr>
          <w:rFonts w:ascii="Simplified Arabic" w:hAnsi="Simplified Arabic" w:cs="Simplified Arabic" w:hint="cs"/>
          <w:sz w:val="24"/>
          <w:szCs w:val="24"/>
          <w:rtl/>
        </w:rPr>
        <w:t xml:space="preserve"> الوارد</w:t>
      </w:r>
      <w:r w:rsidR="00833059">
        <w:rPr>
          <w:rFonts w:ascii="Simplified Arabic" w:hAnsi="Simplified Arabic" w:cs="Simplified Arabic" w:hint="cs"/>
          <w:sz w:val="24"/>
          <w:szCs w:val="24"/>
          <w:rtl/>
        </w:rPr>
        <w:t>ة</w:t>
      </w:r>
      <w:r w:rsidRPr="00C64687">
        <w:rPr>
          <w:rFonts w:ascii="Simplified Arabic" w:hAnsi="Simplified Arabic" w:cs="Simplified Arabic"/>
          <w:sz w:val="24"/>
          <w:szCs w:val="24"/>
          <w:rtl/>
        </w:rPr>
        <w:t xml:space="preserve"> أدناه إلى تعزيز أوجه التآزر بين اتفاقيات ريو بطريقة تتسق مع ولايات الاتفاقيات وأماناتها.</w:t>
      </w:r>
    </w:p>
    <w:p w14:paraId="4FA925F3" w14:textId="1A15A644" w:rsidR="00403803" w:rsidRPr="00706330" w:rsidRDefault="00403803" w:rsidP="00403803">
      <w:pPr>
        <w:pStyle w:val="CBDNormalNumber"/>
        <w:bidi/>
      </w:pPr>
      <w:r w:rsidRPr="0070014B">
        <w:rPr>
          <w:rFonts w:ascii="Simplified Arabic" w:hAnsi="Simplified Arabic" w:cs="Simplified Arabic"/>
          <w:sz w:val="24"/>
          <w:szCs w:val="24"/>
          <w:rtl/>
        </w:rPr>
        <w:t xml:space="preserve">وفي الفترة من 22 أبريل/نيسان إلى 13 يونيو/حزيران 2026، عُقدت سلسلة من أربع </w:t>
      </w:r>
      <w:r w:rsidRPr="0070014B">
        <w:rPr>
          <w:rFonts w:ascii="Simplified Arabic" w:hAnsi="Simplified Arabic" w:cs="Simplified Arabic" w:hint="cs"/>
          <w:sz w:val="24"/>
          <w:szCs w:val="24"/>
          <w:rtl/>
        </w:rPr>
        <w:t>جلس</w:t>
      </w:r>
      <w:r w:rsidRPr="0070014B">
        <w:rPr>
          <w:rFonts w:ascii="Simplified Arabic" w:hAnsi="Simplified Arabic" w:cs="Simplified Arabic"/>
          <w:sz w:val="24"/>
          <w:szCs w:val="24"/>
          <w:rtl/>
        </w:rPr>
        <w:t xml:space="preserve">ات </w:t>
      </w:r>
      <w:r w:rsidRPr="0070014B">
        <w:rPr>
          <w:rFonts w:ascii="Simplified Arabic" w:hAnsi="Simplified Arabic" w:cs="Simplified Arabic" w:hint="cs"/>
          <w:sz w:val="24"/>
          <w:szCs w:val="24"/>
          <w:rtl/>
        </w:rPr>
        <w:t>ل</w:t>
      </w:r>
      <w:r w:rsidRPr="0070014B">
        <w:rPr>
          <w:rFonts w:ascii="Simplified Arabic" w:hAnsi="Simplified Arabic" w:cs="Simplified Arabic"/>
          <w:sz w:val="24"/>
          <w:szCs w:val="24"/>
          <w:rtl/>
        </w:rPr>
        <w:t xml:space="preserve">تبادل </w:t>
      </w:r>
      <w:r w:rsidRPr="0070014B">
        <w:rPr>
          <w:rFonts w:ascii="Simplified Arabic" w:hAnsi="Simplified Arabic" w:cs="Simplified Arabic" w:hint="cs"/>
          <w:sz w:val="24"/>
          <w:szCs w:val="24"/>
          <w:rtl/>
        </w:rPr>
        <w:t>ا</w:t>
      </w:r>
      <w:r w:rsidRPr="0070014B">
        <w:rPr>
          <w:rFonts w:ascii="Simplified Arabic" w:hAnsi="Simplified Arabic" w:cs="Simplified Arabic"/>
          <w:sz w:val="24"/>
          <w:szCs w:val="24"/>
          <w:rtl/>
        </w:rPr>
        <w:t>لمعلومات التقنية – اثنتان</w:t>
      </w:r>
      <w:r w:rsidRPr="0070014B">
        <w:rPr>
          <w:rFonts w:ascii="Simplified Arabic" w:hAnsi="Simplified Arabic" w:cs="Simplified Arabic" w:hint="cs"/>
          <w:sz w:val="24"/>
          <w:szCs w:val="24"/>
          <w:rtl/>
        </w:rPr>
        <w:t xml:space="preserve"> </w:t>
      </w:r>
      <w:r w:rsidRPr="0070014B">
        <w:rPr>
          <w:rFonts w:ascii="Simplified Arabic" w:hAnsi="Simplified Arabic" w:cs="Simplified Arabic"/>
          <w:sz w:val="24"/>
          <w:szCs w:val="24"/>
          <w:rtl/>
        </w:rPr>
        <w:t xml:space="preserve">على الإنترنت واثنتان </w:t>
      </w:r>
      <w:r w:rsidR="00EF5F39" w:rsidRPr="0070014B">
        <w:rPr>
          <w:rFonts w:ascii="Simplified Arabic" w:hAnsi="Simplified Arabic" w:cs="Simplified Arabic" w:hint="cs"/>
          <w:sz w:val="24"/>
          <w:szCs w:val="24"/>
          <w:rtl/>
        </w:rPr>
        <w:t>ب</w:t>
      </w:r>
      <w:r w:rsidRPr="0070014B">
        <w:rPr>
          <w:rFonts w:ascii="Simplified Arabic" w:hAnsi="Simplified Arabic" w:cs="Simplified Arabic"/>
          <w:sz w:val="24"/>
          <w:szCs w:val="24"/>
          <w:rtl/>
        </w:rPr>
        <w:t xml:space="preserve">شكل </w:t>
      </w:r>
      <w:r w:rsidR="00EF5F39" w:rsidRPr="0070014B">
        <w:rPr>
          <w:rFonts w:ascii="Simplified Arabic" w:hAnsi="Simplified Arabic" w:cs="Simplified Arabic" w:hint="cs"/>
          <w:sz w:val="24"/>
          <w:szCs w:val="24"/>
          <w:rtl/>
        </w:rPr>
        <w:t>هجين</w:t>
      </w:r>
      <w:r w:rsidR="00EF5F39" w:rsidRPr="0070014B">
        <w:rPr>
          <w:rStyle w:val="FootnoteReference"/>
          <w:sz w:val="24"/>
          <w:szCs w:val="24"/>
        </w:rPr>
        <w:footnoteReference w:id="4"/>
      </w:r>
      <w:r w:rsidRPr="0070014B">
        <w:rPr>
          <w:rFonts w:ascii="Simplified Arabic" w:hAnsi="Simplified Arabic" w:cs="Simplified Arabic"/>
          <w:sz w:val="24"/>
          <w:szCs w:val="24"/>
          <w:rtl/>
        </w:rPr>
        <w:t xml:space="preserve"> - بمشاركة واسعة من خبراء </w:t>
      </w:r>
      <w:r w:rsidR="00EF5F39" w:rsidRPr="0070014B">
        <w:rPr>
          <w:rFonts w:ascii="Simplified Arabic" w:hAnsi="Simplified Arabic" w:cs="Simplified Arabic" w:hint="cs"/>
          <w:sz w:val="24"/>
          <w:szCs w:val="24"/>
          <w:rtl/>
        </w:rPr>
        <w:t>يمثلون</w:t>
      </w:r>
      <w:r w:rsidRPr="0070014B">
        <w:rPr>
          <w:rFonts w:ascii="Simplified Arabic" w:hAnsi="Simplified Arabic" w:cs="Simplified Arabic"/>
          <w:sz w:val="24"/>
          <w:szCs w:val="24"/>
          <w:rtl/>
        </w:rPr>
        <w:t xml:space="preserve"> الأطراف ومراقبين و</w:t>
      </w:r>
      <w:r w:rsidR="0070014B">
        <w:rPr>
          <w:rFonts w:ascii="Simplified Arabic" w:hAnsi="Simplified Arabic" w:cs="Simplified Arabic" w:hint="cs"/>
          <w:sz w:val="24"/>
          <w:szCs w:val="24"/>
          <w:rtl/>
        </w:rPr>
        <w:t xml:space="preserve">بعض </w:t>
      </w:r>
      <w:r w:rsidRPr="0070014B">
        <w:rPr>
          <w:rFonts w:ascii="Simplified Arabic" w:hAnsi="Simplified Arabic" w:cs="Simplified Arabic"/>
          <w:sz w:val="24"/>
          <w:szCs w:val="24"/>
          <w:rtl/>
        </w:rPr>
        <w:t xml:space="preserve">أصحاب المصلحة الآخرين، </w:t>
      </w:r>
      <w:r w:rsidR="00EF5F39" w:rsidRPr="0070014B">
        <w:rPr>
          <w:rFonts w:ascii="Simplified Arabic" w:hAnsi="Simplified Arabic" w:cs="Simplified Arabic" w:hint="cs"/>
          <w:sz w:val="24"/>
          <w:szCs w:val="24"/>
          <w:rtl/>
        </w:rPr>
        <w:t xml:space="preserve">وذلك </w:t>
      </w:r>
      <w:r w:rsidRPr="0070014B">
        <w:rPr>
          <w:rFonts w:ascii="Simplified Arabic" w:hAnsi="Simplified Arabic" w:cs="Simplified Arabic"/>
          <w:sz w:val="24"/>
          <w:szCs w:val="24"/>
          <w:rtl/>
        </w:rPr>
        <w:t>بهدف مناقشة اللبنات الأساسية المحد</w:t>
      </w:r>
      <w:r w:rsidR="00EF5F39" w:rsidRPr="0070014B">
        <w:rPr>
          <w:rFonts w:ascii="Simplified Arabic" w:hAnsi="Simplified Arabic" w:cs="Simplified Arabic" w:hint="cs"/>
          <w:sz w:val="24"/>
          <w:szCs w:val="24"/>
          <w:rtl/>
        </w:rPr>
        <w:t>َّ</w:t>
      </w:r>
      <w:r w:rsidRPr="0070014B">
        <w:rPr>
          <w:rFonts w:ascii="Simplified Arabic" w:hAnsi="Simplified Arabic" w:cs="Simplified Arabic"/>
          <w:sz w:val="24"/>
          <w:szCs w:val="24"/>
          <w:rtl/>
        </w:rPr>
        <w:t xml:space="preserve">دة لتعزيز اتساق السياسات والتعاون وتقديم </w:t>
      </w:r>
      <w:r w:rsidRPr="0070014B">
        <w:rPr>
          <w:rFonts w:ascii="Simplified Arabic" w:hAnsi="Simplified Arabic" w:cs="Simplified Arabic"/>
          <w:sz w:val="24"/>
          <w:szCs w:val="24"/>
          <w:rtl/>
        </w:rPr>
        <w:lastRenderedPageBreak/>
        <w:t xml:space="preserve">مدخلات </w:t>
      </w:r>
      <w:r w:rsidR="005E0ABA" w:rsidRPr="0070014B">
        <w:rPr>
          <w:rFonts w:ascii="Simplified Arabic" w:hAnsi="Simplified Arabic" w:cs="Simplified Arabic" w:hint="cs"/>
          <w:sz w:val="24"/>
          <w:szCs w:val="24"/>
          <w:rtl/>
        </w:rPr>
        <w:t xml:space="preserve">في </w:t>
      </w:r>
      <w:r w:rsidRPr="0070014B">
        <w:rPr>
          <w:rFonts w:ascii="Simplified Arabic" w:hAnsi="Simplified Arabic" w:cs="Simplified Arabic"/>
          <w:sz w:val="24"/>
          <w:szCs w:val="24"/>
          <w:rtl/>
        </w:rPr>
        <w:t>دراسة رسم الخرائط و</w:t>
      </w:r>
      <w:r w:rsidR="005E0ABA" w:rsidRPr="0070014B">
        <w:rPr>
          <w:rFonts w:ascii="Simplified Arabic" w:hAnsi="Simplified Arabic" w:cs="Simplified Arabic" w:hint="cs"/>
          <w:sz w:val="24"/>
          <w:szCs w:val="24"/>
          <w:rtl/>
        </w:rPr>
        <w:t xml:space="preserve">كذلك في </w:t>
      </w:r>
      <w:r w:rsidRPr="0070014B">
        <w:rPr>
          <w:rFonts w:ascii="Simplified Arabic" w:hAnsi="Simplified Arabic" w:cs="Simplified Arabic"/>
          <w:sz w:val="24"/>
          <w:szCs w:val="24"/>
          <w:rtl/>
        </w:rPr>
        <w:t>خارطة الطريق المتعددة المستويات. وتتمحور</w:t>
      </w:r>
      <w:r w:rsidR="005E0ABA" w:rsidRPr="0070014B">
        <w:rPr>
          <w:rFonts w:ascii="Simplified Arabic" w:hAnsi="Simplified Arabic" w:cs="Simplified Arabic" w:hint="cs"/>
          <w:sz w:val="24"/>
          <w:szCs w:val="24"/>
          <w:rtl/>
        </w:rPr>
        <w:t xml:space="preserve"> هذه</w:t>
      </w:r>
      <w:r w:rsidRPr="0070014B">
        <w:rPr>
          <w:rFonts w:ascii="Simplified Arabic" w:hAnsi="Simplified Arabic" w:cs="Simplified Arabic"/>
          <w:sz w:val="24"/>
          <w:szCs w:val="24"/>
          <w:rtl/>
        </w:rPr>
        <w:t xml:space="preserve"> اللبنات الأساسية حول ثمانية مجالات مواضيعية</w:t>
      </w:r>
      <w:r w:rsidRPr="00C64687">
        <w:rPr>
          <w:rFonts w:ascii="Simplified Arabic" w:hAnsi="Simplified Arabic" w:cs="Simplified Arabic"/>
          <w:sz w:val="24"/>
          <w:szCs w:val="24"/>
          <w:rtl/>
        </w:rPr>
        <w:t>:</w:t>
      </w:r>
    </w:p>
    <w:p w14:paraId="4BCDE348" w14:textId="5254CDB5" w:rsidR="0070014B" w:rsidRDefault="0070014B"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مواءمة الاستراتيجيات الوطنية: الاستراتيجيات وخطط العمل الوطنية للتنوع البيولوجي، والمساهمات المحددة وطنيا</w:t>
      </w:r>
      <w:r w:rsidR="00EA252E">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وخطط التكيف الوطنية، وأهداف تحييد </w:t>
      </w:r>
      <w:r w:rsidR="00EA252E">
        <w:rPr>
          <w:rFonts w:ascii="Simplified Arabic" w:hAnsi="Simplified Arabic" w:cs="Simplified Arabic" w:hint="cs"/>
          <w:sz w:val="24"/>
          <w:szCs w:val="24"/>
          <w:rtl/>
        </w:rPr>
        <w:t xml:space="preserve">أثر </w:t>
      </w:r>
      <w:r w:rsidRPr="00C64687">
        <w:rPr>
          <w:rFonts w:ascii="Simplified Arabic" w:hAnsi="Simplified Arabic" w:cs="Simplified Arabic"/>
          <w:sz w:val="24"/>
          <w:szCs w:val="24"/>
          <w:rtl/>
        </w:rPr>
        <w:t>تدهور الأراضي؛</w:t>
      </w:r>
    </w:p>
    <w:p w14:paraId="0980196B" w14:textId="6401DAA5"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الحلول القائمة على الطبيعة و/أو الن</w:t>
      </w:r>
      <w:r>
        <w:rPr>
          <w:rFonts w:ascii="Simplified Arabic" w:hAnsi="Simplified Arabic" w:cs="Simplified Arabic" w:hint="cs"/>
          <w:sz w:val="24"/>
          <w:szCs w:val="24"/>
          <w:rtl/>
        </w:rPr>
        <w:t>ُ</w:t>
      </w:r>
      <w:r w:rsidRPr="00C64687">
        <w:rPr>
          <w:rFonts w:ascii="Simplified Arabic" w:hAnsi="Simplified Arabic" w:cs="Simplified Arabic"/>
          <w:sz w:val="24"/>
          <w:szCs w:val="24"/>
          <w:rtl/>
        </w:rPr>
        <w:t>هج القائمة على النظم الإيكولوجية؛</w:t>
      </w:r>
    </w:p>
    <w:p w14:paraId="16A6386A" w14:textId="4EC9F7EC"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الرصد والإبلاغ والاستعراض؛</w:t>
      </w:r>
    </w:p>
    <w:p w14:paraId="5553E0E1" w14:textId="5923D735"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دور التقييمات العلمية والسياسات القائمة على الأدلة؛</w:t>
      </w:r>
    </w:p>
    <w:p w14:paraId="005A1490" w14:textId="4DC9C9A1"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إدارة المع</w:t>
      </w:r>
      <w:r>
        <w:rPr>
          <w:rFonts w:ascii="Simplified Arabic" w:hAnsi="Simplified Arabic" w:cs="Simplified Arabic" w:hint="cs"/>
          <w:sz w:val="24"/>
          <w:szCs w:val="24"/>
          <w:rtl/>
        </w:rPr>
        <w:t>ا</w:t>
      </w:r>
      <w:r w:rsidRPr="00C64687">
        <w:rPr>
          <w:rFonts w:ascii="Simplified Arabic" w:hAnsi="Simplified Arabic" w:cs="Simplified Arabic"/>
          <w:sz w:val="24"/>
          <w:szCs w:val="24"/>
          <w:rtl/>
        </w:rPr>
        <w:t>رف وبناء القدرات؛</w:t>
      </w:r>
    </w:p>
    <w:p w14:paraId="1D024ED8" w14:textId="4533D6E4" w:rsidR="00EA252E" w:rsidRDefault="00EA252E" w:rsidP="00706330">
      <w:pPr>
        <w:pStyle w:val="CBDNormalNumber"/>
        <w:numPr>
          <w:ilvl w:val="1"/>
          <w:numId w:val="63"/>
        </w:numPr>
        <w:tabs>
          <w:tab w:val="clear" w:pos="1134"/>
          <w:tab w:val="clear" w:pos="1701"/>
          <w:tab w:val="left" w:pos="1080"/>
          <w:tab w:val="left" w:pos="1800"/>
        </w:tabs>
        <w:bidi/>
      </w:pPr>
      <w:r>
        <w:rPr>
          <w:rFonts w:ascii="Simplified Arabic" w:hAnsi="Simplified Arabic" w:cs="Simplified Arabic" w:hint="cs"/>
          <w:sz w:val="24"/>
          <w:szCs w:val="24"/>
          <w:rtl/>
        </w:rPr>
        <w:t>حشد</w:t>
      </w:r>
      <w:r w:rsidRPr="00C64687">
        <w:rPr>
          <w:rFonts w:ascii="Simplified Arabic" w:hAnsi="Simplified Arabic" w:cs="Simplified Arabic"/>
          <w:sz w:val="24"/>
          <w:szCs w:val="24"/>
          <w:rtl/>
        </w:rPr>
        <w:t xml:space="preserve"> الموارد؛</w:t>
      </w:r>
    </w:p>
    <w:p w14:paraId="1B2438F3" w14:textId="57A9711B"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الشعوب الأصلية والمجتمعات المحلية؛</w:t>
      </w:r>
    </w:p>
    <w:p w14:paraId="51DC2F30" w14:textId="0BF670BB" w:rsidR="00EA252E" w:rsidRDefault="00EA252E" w:rsidP="00706330">
      <w:pPr>
        <w:pStyle w:val="CBDNormalNumber"/>
        <w:numPr>
          <w:ilvl w:val="1"/>
          <w:numId w:val="63"/>
        </w:numPr>
        <w:tabs>
          <w:tab w:val="clear" w:pos="1134"/>
          <w:tab w:val="clear" w:pos="1701"/>
          <w:tab w:val="left" w:pos="1080"/>
          <w:tab w:val="left" w:pos="1800"/>
        </w:tabs>
        <w:bidi/>
      </w:pPr>
      <w:r w:rsidRPr="00C64687">
        <w:rPr>
          <w:rFonts w:ascii="Simplified Arabic" w:hAnsi="Simplified Arabic" w:cs="Simplified Arabic"/>
          <w:sz w:val="24"/>
          <w:szCs w:val="24"/>
          <w:rtl/>
        </w:rPr>
        <w:t>النهج الشامل للمجتمع ب</w:t>
      </w:r>
      <w:r w:rsidR="00296562">
        <w:rPr>
          <w:rFonts w:ascii="Simplified Arabic" w:hAnsi="Simplified Arabic" w:cs="Simplified Arabic" w:hint="cs"/>
          <w:sz w:val="24"/>
          <w:szCs w:val="24"/>
          <w:rtl/>
        </w:rPr>
        <w:t>أسر</w:t>
      </w:r>
      <w:r w:rsidRPr="00C64687">
        <w:rPr>
          <w:rFonts w:ascii="Simplified Arabic" w:hAnsi="Simplified Arabic" w:cs="Simplified Arabic"/>
          <w:sz w:val="24"/>
          <w:szCs w:val="24"/>
          <w:rtl/>
        </w:rPr>
        <w:t>ه.</w:t>
      </w:r>
    </w:p>
    <w:p w14:paraId="6309DF31" w14:textId="44DD4AC1" w:rsidR="00296562" w:rsidRDefault="00296562" w:rsidP="00296562">
      <w:pPr>
        <w:pStyle w:val="CBDNormalNumber"/>
        <w:bidi/>
      </w:pPr>
      <w:r>
        <w:rPr>
          <w:rFonts w:ascii="Simplified Arabic" w:hAnsi="Simplified Arabic" w:cs="Simplified Arabic" w:hint="cs"/>
          <w:sz w:val="24"/>
          <w:szCs w:val="24"/>
          <w:rtl/>
        </w:rPr>
        <w:t>و</w:t>
      </w:r>
      <w:r w:rsidRPr="00C64687">
        <w:rPr>
          <w:rFonts w:ascii="Simplified Arabic" w:hAnsi="Simplified Arabic" w:cs="Simplified Arabic"/>
          <w:sz w:val="24"/>
          <w:szCs w:val="24"/>
          <w:rtl/>
        </w:rPr>
        <w:t>است</w:t>
      </w:r>
      <w:r>
        <w:rPr>
          <w:rFonts w:ascii="Simplified Arabic" w:hAnsi="Simplified Arabic" w:cs="Simplified Arabic" w:hint="cs"/>
          <w:sz w:val="24"/>
          <w:szCs w:val="24"/>
          <w:rtl/>
        </w:rPr>
        <w:t>رشد</w:t>
      </w:r>
      <w:r w:rsidRPr="00C64687">
        <w:rPr>
          <w:rFonts w:ascii="Simplified Arabic" w:hAnsi="Simplified Arabic" w:cs="Simplified Arabic"/>
          <w:sz w:val="24"/>
          <w:szCs w:val="24"/>
          <w:rtl/>
        </w:rPr>
        <w:t xml:space="preserve">ت </w:t>
      </w:r>
      <w:r w:rsidRPr="0070014B">
        <w:rPr>
          <w:rFonts w:ascii="Simplified Arabic" w:hAnsi="Simplified Arabic" w:cs="Simplified Arabic" w:hint="cs"/>
          <w:sz w:val="24"/>
          <w:szCs w:val="24"/>
          <w:rtl/>
        </w:rPr>
        <w:t>جلس</w:t>
      </w:r>
      <w:r w:rsidRPr="0070014B">
        <w:rPr>
          <w:rFonts w:ascii="Simplified Arabic" w:hAnsi="Simplified Arabic" w:cs="Simplified Arabic"/>
          <w:sz w:val="24"/>
          <w:szCs w:val="24"/>
          <w:rtl/>
        </w:rPr>
        <w:t xml:space="preserve">ات تبادل </w:t>
      </w:r>
      <w:r w:rsidRPr="0070014B">
        <w:rPr>
          <w:rFonts w:ascii="Simplified Arabic" w:hAnsi="Simplified Arabic" w:cs="Simplified Arabic" w:hint="cs"/>
          <w:sz w:val="24"/>
          <w:szCs w:val="24"/>
          <w:rtl/>
        </w:rPr>
        <w:t>ا</w:t>
      </w:r>
      <w:r w:rsidRPr="0070014B">
        <w:rPr>
          <w:rFonts w:ascii="Simplified Arabic" w:hAnsi="Simplified Arabic" w:cs="Simplified Arabic"/>
          <w:sz w:val="24"/>
          <w:szCs w:val="24"/>
          <w:rtl/>
        </w:rPr>
        <w:t>لمعلومات</w:t>
      </w:r>
      <w:r w:rsidRPr="00C64687">
        <w:rPr>
          <w:rFonts w:ascii="Simplified Arabic" w:hAnsi="Simplified Arabic" w:cs="Simplified Arabic"/>
          <w:sz w:val="24"/>
          <w:szCs w:val="24"/>
          <w:rtl/>
        </w:rPr>
        <w:t xml:space="preserve"> </w:t>
      </w:r>
      <w:r w:rsidR="00BF3D48">
        <w:rPr>
          <w:rFonts w:ascii="Simplified Arabic" w:hAnsi="Simplified Arabic" w:cs="Simplified Arabic" w:hint="cs"/>
          <w:sz w:val="24"/>
          <w:szCs w:val="24"/>
          <w:rtl/>
        </w:rPr>
        <w:t>ب</w:t>
      </w:r>
      <w:r w:rsidRPr="00C64687">
        <w:rPr>
          <w:rFonts w:ascii="Simplified Arabic" w:hAnsi="Simplified Arabic" w:cs="Simplified Arabic"/>
          <w:sz w:val="24"/>
          <w:szCs w:val="24"/>
          <w:rtl/>
        </w:rPr>
        <w:t>مبادئ ات</w:t>
      </w:r>
      <w:r>
        <w:rPr>
          <w:rFonts w:ascii="Simplified Arabic" w:hAnsi="Simplified Arabic" w:cs="Simplified Arabic" w:hint="cs"/>
          <w:sz w:val="24"/>
          <w:szCs w:val="24"/>
          <w:rtl/>
        </w:rPr>
        <w:t>ّ</w:t>
      </w:r>
      <w:r w:rsidRPr="00C64687">
        <w:rPr>
          <w:rFonts w:ascii="Simplified Arabic" w:hAnsi="Simplified Arabic" w:cs="Simplified Arabic"/>
          <w:sz w:val="24"/>
          <w:szCs w:val="24"/>
          <w:rtl/>
        </w:rPr>
        <w:t>سمت ب</w:t>
      </w:r>
      <w:r>
        <w:rPr>
          <w:rFonts w:ascii="Simplified Arabic" w:hAnsi="Simplified Arabic" w:cs="Simplified Arabic" w:hint="cs"/>
          <w:sz w:val="24"/>
          <w:szCs w:val="24"/>
          <w:rtl/>
        </w:rPr>
        <w:t>أنها</w:t>
      </w:r>
      <w:r w:rsidRPr="00C64687">
        <w:rPr>
          <w:rFonts w:ascii="Simplified Arabic" w:hAnsi="Simplified Arabic" w:cs="Simplified Arabic"/>
          <w:sz w:val="24"/>
          <w:szCs w:val="24"/>
          <w:rtl/>
        </w:rPr>
        <w:t>:</w:t>
      </w:r>
    </w:p>
    <w:p w14:paraId="2098DBE6" w14:textId="025FAE5A" w:rsidR="00BF3D48" w:rsidRDefault="00FF6E6D" w:rsidP="00706330">
      <w:pPr>
        <w:pStyle w:val="CBDNormalNumber"/>
        <w:numPr>
          <w:ilvl w:val="1"/>
          <w:numId w:val="64"/>
        </w:numPr>
        <w:bidi/>
      </w:pPr>
      <w:r>
        <w:rPr>
          <w:rFonts w:ascii="Simplified Arabic" w:hAnsi="Simplified Arabic" w:cs="Simplified Arabic" w:hint="cs"/>
          <w:sz w:val="24"/>
          <w:szCs w:val="24"/>
          <w:rtl/>
        </w:rPr>
        <w:t>خاضعة</w:t>
      </w:r>
      <w:r w:rsidR="00BF3D48" w:rsidRPr="00C64687">
        <w:rPr>
          <w:rFonts w:ascii="Simplified Arabic" w:hAnsi="Simplified Arabic" w:cs="Simplified Arabic"/>
          <w:sz w:val="24"/>
          <w:szCs w:val="24"/>
          <w:rtl/>
        </w:rPr>
        <w:t xml:space="preserve"> </w:t>
      </w:r>
      <w:r>
        <w:rPr>
          <w:rFonts w:ascii="Simplified Arabic" w:hAnsi="Simplified Arabic" w:cs="Simplified Arabic" w:hint="cs"/>
          <w:sz w:val="24"/>
          <w:szCs w:val="24"/>
          <w:rtl/>
        </w:rPr>
        <w:t>لتوجيه</w:t>
      </w:r>
      <w:r w:rsidR="00BF3D48" w:rsidRPr="00C64687">
        <w:rPr>
          <w:rFonts w:ascii="Simplified Arabic" w:hAnsi="Simplified Arabic" w:cs="Simplified Arabic"/>
          <w:sz w:val="24"/>
          <w:szCs w:val="24"/>
          <w:rtl/>
        </w:rPr>
        <w:t xml:space="preserve"> الأطراف وتحترم الولايات ال</w:t>
      </w:r>
      <w:r>
        <w:rPr>
          <w:rFonts w:ascii="Simplified Arabic" w:hAnsi="Simplified Arabic" w:cs="Simplified Arabic" w:hint="cs"/>
          <w:sz w:val="24"/>
          <w:szCs w:val="24"/>
          <w:rtl/>
        </w:rPr>
        <w:t>خاص</w:t>
      </w:r>
      <w:r w:rsidR="00BF3D48" w:rsidRPr="00C64687">
        <w:rPr>
          <w:rFonts w:ascii="Simplified Arabic" w:hAnsi="Simplified Arabic" w:cs="Simplified Arabic"/>
          <w:sz w:val="24"/>
          <w:szCs w:val="24"/>
          <w:rtl/>
        </w:rPr>
        <w:t xml:space="preserve">ة </w:t>
      </w:r>
      <w:r>
        <w:rPr>
          <w:rFonts w:ascii="Simplified Arabic" w:hAnsi="Simplified Arabic" w:cs="Simplified Arabic" w:hint="cs"/>
          <w:sz w:val="24"/>
          <w:szCs w:val="24"/>
          <w:rtl/>
        </w:rPr>
        <w:t>ب</w:t>
      </w:r>
      <w:r w:rsidR="00BF3D48" w:rsidRPr="00C64687">
        <w:rPr>
          <w:rFonts w:ascii="Simplified Arabic" w:hAnsi="Simplified Arabic" w:cs="Simplified Arabic"/>
          <w:sz w:val="24"/>
          <w:szCs w:val="24"/>
          <w:rtl/>
        </w:rPr>
        <w:t>كل من الاتفاقيات الثلاث؛</w:t>
      </w:r>
    </w:p>
    <w:p w14:paraId="4CCAA257" w14:textId="659190A5" w:rsidR="009E4D73" w:rsidRDefault="009E4D73" w:rsidP="00706330">
      <w:pPr>
        <w:pStyle w:val="CBDNormalNumber"/>
        <w:numPr>
          <w:ilvl w:val="1"/>
          <w:numId w:val="64"/>
        </w:numPr>
        <w:bidi/>
      </w:pPr>
      <w:r w:rsidRPr="009E4D73">
        <w:rPr>
          <w:rFonts w:ascii="Simplified Arabic" w:hAnsi="Simplified Arabic" w:cs="Simplified Arabic"/>
          <w:sz w:val="24"/>
          <w:szCs w:val="24"/>
          <w:rtl/>
        </w:rPr>
        <w:t xml:space="preserve">تستند إلى العلم وتسترشد بالتقييمات القائمة، بما في ذلك تقييمات </w:t>
      </w:r>
      <w:r w:rsidRPr="009E4D73">
        <w:rPr>
          <w:rFonts w:cs="Simplified Arabic" w:hint="cs"/>
          <w:sz w:val="24"/>
          <w:szCs w:val="24"/>
          <w:rtl/>
          <w:lang w:val="en-US"/>
        </w:rPr>
        <w:t>المنبر</w:t>
      </w:r>
      <w:r w:rsidRPr="009E4D73">
        <w:rPr>
          <w:rFonts w:cs="Simplified Arabic"/>
          <w:sz w:val="24"/>
          <w:szCs w:val="24"/>
          <w:rtl/>
          <w:lang w:val="en-US"/>
        </w:rPr>
        <w:t xml:space="preserve"> الحكومي الدولي للعلوم والسياسات في مجال التنوع البيولوجي وخدمات النظم الإيكولوجية</w:t>
      </w:r>
      <w:r w:rsidRPr="009E4D73">
        <w:rPr>
          <w:rFonts w:ascii="Simplified Arabic" w:hAnsi="Simplified Arabic" w:cs="Simplified Arabic"/>
          <w:sz w:val="24"/>
          <w:szCs w:val="24"/>
          <w:rtl/>
        </w:rPr>
        <w:t>، والهيئة الحكومية الدولية المعنية بتغير المناخ، وغيره</w:t>
      </w:r>
      <w:r w:rsidR="006F0872">
        <w:rPr>
          <w:rFonts w:ascii="Simplified Arabic" w:hAnsi="Simplified Arabic" w:cs="Simplified Arabic" w:hint="cs"/>
          <w:sz w:val="24"/>
          <w:szCs w:val="24"/>
          <w:rtl/>
        </w:rPr>
        <w:t>م</w:t>
      </w:r>
      <w:r w:rsidRPr="009E4D73">
        <w:rPr>
          <w:rFonts w:ascii="Simplified Arabic" w:hAnsi="Simplified Arabic" w:cs="Simplified Arabic"/>
          <w:sz w:val="24"/>
          <w:szCs w:val="24"/>
          <w:rtl/>
        </w:rPr>
        <w:t>ا</w:t>
      </w:r>
      <w:r w:rsidRPr="00C64687">
        <w:rPr>
          <w:rFonts w:ascii="Simplified Arabic" w:hAnsi="Simplified Arabic" w:cs="Simplified Arabic"/>
          <w:sz w:val="24"/>
          <w:szCs w:val="24"/>
          <w:rtl/>
        </w:rPr>
        <w:t>؛</w:t>
      </w:r>
    </w:p>
    <w:p w14:paraId="4FE1C4D3" w14:textId="095AD67F" w:rsidR="004A1E26" w:rsidRDefault="004A1E26" w:rsidP="00706330">
      <w:pPr>
        <w:pStyle w:val="CBDNormalNumber"/>
        <w:numPr>
          <w:ilvl w:val="1"/>
          <w:numId w:val="64"/>
        </w:numPr>
        <w:bidi/>
      </w:pPr>
      <w:r w:rsidRPr="00C64687">
        <w:rPr>
          <w:rFonts w:ascii="Simplified Arabic" w:hAnsi="Simplified Arabic" w:cs="Simplified Arabic"/>
          <w:sz w:val="24"/>
          <w:szCs w:val="24"/>
          <w:rtl/>
        </w:rPr>
        <w:t xml:space="preserve">منفتحة على </w:t>
      </w:r>
      <w:r>
        <w:rPr>
          <w:rFonts w:ascii="Simplified Arabic" w:hAnsi="Simplified Arabic" w:cs="Simplified Arabic" w:hint="cs"/>
          <w:sz w:val="24"/>
          <w:szCs w:val="24"/>
          <w:rtl/>
        </w:rPr>
        <w:t xml:space="preserve">مختلف </w:t>
      </w:r>
      <w:r w:rsidRPr="00C64687">
        <w:rPr>
          <w:rFonts w:ascii="Simplified Arabic" w:hAnsi="Simplified Arabic" w:cs="Simplified Arabic"/>
          <w:sz w:val="24"/>
          <w:szCs w:val="24"/>
          <w:rtl/>
        </w:rPr>
        <w:t>وجهات النظر والرؤى العالمية وتحترمها؛</w:t>
      </w:r>
    </w:p>
    <w:p w14:paraId="5C1193BE" w14:textId="7D0AF30F" w:rsidR="00E46AF5" w:rsidRDefault="00E46AF5" w:rsidP="00706330">
      <w:pPr>
        <w:pStyle w:val="CBDNormalNumber"/>
        <w:numPr>
          <w:ilvl w:val="1"/>
          <w:numId w:val="64"/>
        </w:numPr>
        <w:bidi/>
      </w:pPr>
      <w:r w:rsidRPr="00C64687">
        <w:rPr>
          <w:rFonts w:ascii="Simplified Arabic" w:hAnsi="Simplified Arabic" w:cs="Simplified Arabic"/>
          <w:sz w:val="24"/>
          <w:szCs w:val="24"/>
          <w:rtl/>
        </w:rPr>
        <w:t>تركز على التنفيذ والاتساق وال</w:t>
      </w:r>
      <w:r w:rsidR="008F6735">
        <w:rPr>
          <w:rFonts w:ascii="Simplified Arabic" w:hAnsi="Simplified Arabic" w:cs="Simplified Arabic" w:hint="cs"/>
          <w:sz w:val="24"/>
          <w:szCs w:val="24"/>
          <w:rtl/>
        </w:rPr>
        <w:t>ت</w:t>
      </w:r>
      <w:r w:rsidRPr="00C64687">
        <w:rPr>
          <w:rFonts w:ascii="Simplified Arabic" w:hAnsi="Simplified Arabic" w:cs="Simplified Arabic"/>
          <w:sz w:val="24"/>
          <w:szCs w:val="24"/>
          <w:rtl/>
        </w:rPr>
        <w:t>أث</w:t>
      </w:r>
      <w:r w:rsidR="008F6735">
        <w:rPr>
          <w:rFonts w:ascii="Simplified Arabic" w:hAnsi="Simplified Arabic" w:cs="Simplified Arabic" w:hint="cs"/>
          <w:sz w:val="24"/>
          <w:szCs w:val="24"/>
          <w:rtl/>
        </w:rPr>
        <w:t>ي</w:t>
      </w:r>
      <w:r w:rsidRPr="00C64687">
        <w:rPr>
          <w:rFonts w:ascii="Simplified Arabic" w:hAnsi="Simplified Arabic" w:cs="Simplified Arabic"/>
          <w:sz w:val="24"/>
          <w:szCs w:val="24"/>
          <w:rtl/>
        </w:rPr>
        <w:t xml:space="preserve">ر بدلاً من التركيز على </w:t>
      </w:r>
      <w:r>
        <w:rPr>
          <w:rFonts w:ascii="Simplified Arabic" w:hAnsi="Simplified Arabic" w:cs="Simplified Arabic" w:hint="cs"/>
          <w:sz w:val="24"/>
          <w:szCs w:val="24"/>
          <w:rtl/>
        </w:rPr>
        <w:t>تنسيق</w:t>
      </w:r>
      <w:r w:rsidRPr="00C64687">
        <w:rPr>
          <w:rFonts w:ascii="Simplified Arabic" w:hAnsi="Simplified Arabic" w:cs="Simplified Arabic"/>
          <w:sz w:val="24"/>
          <w:szCs w:val="24"/>
          <w:rtl/>
        </w:rPr>
        <w:t xml:space="preserve"> الإجراءات؛</w:t>
      </w:r>
    </w:p>
    <w:p w14:paraId="40EAA678" w14:textId="1401CEF3" w:rsidR="008F6735" w:rsidRDefault="000A3A4D" w:rsidP="00706330">
      <w:pPr>
        <w:pStyle w:val="CBDNormalNumber"/>
        <w:numPr>
          <w:ilvl w:val="1"/>
          <w:numId w:val="64"/>
        </w:numPr>
        <w:bidi/>
      </w:pPr>
      <w:r>
        <w:rPr>
          <w:rFonts w:ascii="Simplified Arabic" w:hAnsi="Simplified Arabic" w:cs="Simplified Arabic" w:hint="cs"/>
          <w:sz w:val="24"/>
          <w:szCs w:val="24"/>
          <w:rtl/>
        </w:rPr>
        <w:t>م</w:t>
      </w:r>
      <w:r w:rsidR="008F6735" w:rsidRPr="00C64687">
        <w:rPr>
          <w:rFonts w:ascii="Simplified Arabic" w:hAnsi="Simplified Arabic" w:cs="Simplified Arabic"/>
          <w:sz w:val="24"/>
          <w:szCs w:val="24"/>
          <w:rtl/>
        </w:rPr>
        <w:t>تدرج</w:t>
      </w:r>
      <w:r w:rsidR="008F6735">
        <w:rPr>
          <w:rFonts w:ascii="Simplified Arabic" w:hAnsi="Simplified Arabic" w:cs="Simplified Arabic" w:hint="cs"/>
          <w:sz w:val="24"/>
          <w:szCs w:val="24"/>
          <w:rtl/>
        </w:rPr>
        <w:t>ة</w:t>
      </w:r>
      <w:r w:rsidR="008F6735" w:rsidRPr="00C64687">
        <w:rPr>
          <w:rFonts w:ascii="Simplified Arabic" w:hAnsi="Simplified Arabic" w:cs="Simplified Arabic"/>
          <w:sz w:val="24"/>
          <w:szCs w:val="24"/>
          <w:rtl/>
        </w:rPr>
        <w:t xml:space="preserve"> وواقعية، </w:t>
      </w:r>
      <w:r w:rsidR="008F6735">
        <w:rPr>
          <w:rFonts w:ascii="Simplified Arabic" w:hAnsi="Simplified Arabic" w:cs="Simplified Arabic" w:hint="cs"/>
          <w:sz w:val="24"/>
          <w:szCs w:val="24"/>
          <w:rtl/>
        </w:rPr>
        <w:t>وتستند</w:t>
      </w:r>
      <w:r w:rsidR="008F6735" w:rsidRPr="00C64687">
        <w:rPr>
          <w:rFonts w:ascii="Simplified Arabic" w:hAnsi="Simplified Arabic" w:cs="Simplified Arabic"/>
          <w:sz w:val="24"/>
          <w:szCs w:val="24"/>
          <w:rtl/>
        </w:rPr>
        <w:t xml:space="preserve"> </w:t>
      </w:r>
      <w:r w:rsidR="008F6735">
        <w:rPr>
          <w:rFonts w:ascii="Simplified Arabic" w:hAnsi="Simplified Arabic" w:cs="Simplified Arabic" w:hint="cs"/>
          <w:sz w:val="24"/>
          <w:szCs w:val="24"/>
          <w:rtl/>
        </w:rPr>
        <w:t>إ</w:t>
      </w:r>
      <w:r w:rsidR="008F6735" w:rsidRPr="00C64687">
        <w:rPr>
          <w:rFonts w:ascii="Simplified Arabic" w:hAnsi="Simplified Arabic" w:cs="Simplified Arabic"/>
          <w:sz w:val="24"/>
          <w:szCs w:val="24"/>
          <w:rtl/>
        </w:rPr>
        <w:t>لى الآليات والقرارات القائمة؛</w:t>
      </w:r>
    </w:p>
    <w:p w14:paraId="405908C7" w14:textId="32B2A119" w:rsidR="00EB7AAF" w:rsidRDefault="00EB7AAF" w:rsidP="00706330">
      <w:pPr>
        <w:pStyle w:val="CBDNormalNumber"/>
        <w:numPr>
          <w:ilvl w:val="1"/>
          <w:numId w:val="64"/>
        </w:numPr>
        <w:bidi/>
      </w:pPr>
      <w:r w:rsidRPr="00C64687">
        <w:rPr>
          <w:rFonts w:ascii="Simplified Arabic" w:hAnsi="Simplified Arabic" w:cs="Simplified Arabic"/>
          <w:sz w:val="24"/>
          <w:szCs w:val="24"/>
          <w:rtl/>
        </w:rPr>
        <w:t>تراعي واقع التنفيذ على المستويات الوطنية والإقليمية والمحلية، بما في ذلك القدرات والظروف الوطنية.</w:t>
      </w:r>
    </w:p>
    <w:p w14:paraId="3E044540" w14:textId="534B78E3" w:rsidR="00747BF8" w:rsidRDefault="00747BF8" w:rsidP="00747BF8">
      <w:pPr>
        <w:pStyle w:val="CBDNormalNumber"/>
        <w:bidi/>
      </w:pPr>
      <w:r>
        <w:rPr>
          <w:rFonts w:ascii="Simplified Arabic" w:hAnsi="Simplified Arabic" w:cs="Simplified Arabic" w:hint="cs"/>
          <w:sz w:val="24"/>
          <w:szCs w:val="24"/>
          <w:rtl/>
        </w:rPr>
        <w:t>و</w:t>
      </w:r>
      <w:r w:rsidRPr="00C64687">
        <w:rPr>
          <w:rFonts w:ascii="Simplified Arabic" w:hAnsi="Simplified Arabic" w:cs="Simplified Arabic"/>
          <w:sz w:val="24"/>
          <w:szCs w:val="24"/>
          <w:rtl/>
        </w:rPr>
        <w:t>استندت</w:t>
      </w:r>
      <w:r>
        <w:rPr>
          <w:rFonts w:ascii="Simplified Arabic" w:hAnsi="Simplified Arabic" w:cs="Simplified Arabic" w:hint="cs"/>
          <w:sz w:val="24"/>
          <w:szCs w:val="24"/>
          <w:rtl/>
        </w:rPr>
        <w:t xml:space="preserve"> عملية وضع</w:t>
      </w:r>
      <w:r w:rsidRPr="00C64687">
        <w:rPr>
          <w:rFonts w:ascii="Simplified Arabic" w:hAnsi="Simplified Arabic" w:cs="Simplified Arabic"/>
          <w:sz w:val="24"/>
          <w:szCs w:val="24"/>
          <w:rtl/>
        </w:rPr>
        <w:t xml:space="preserve"> خارطة الطريق </w:t>
      </w:r>
      <w:r>
        <w:rPr>
          <w:rFonts w:ascii="Simplified Arabic" w:hAnsi="Simplified Arabic" w:cs="Simplified Arabic" w:hint="cs"/>
          <w:sz w:val="24"/>
          <w:szCs w:val="24"/>
          <w:rtl/>
        </w:rPr>
        <w:t>ال</w:t>
      </w:r>
      <w:r w:rsidRPr="00C64687">
        <w:rPr>
          <w:rFonts w:ascii="Simplified Arabic" w:hAnsi="Simplified Arabic" w:cs="Simplified Arabic"/>
          <w:sz w:val="24"/>
          <w:szCs w:val="24"/>
          <w:rtl/>
        </w:rPr>
        <w:t xml:space="preserve">متعددة المستويات إلى دراسة </w:t>
      </w:r>
      <w:r w:rsidRPr="0070014B">
        <w:rPr>
          <w:rFonts w:ascii="Simplified Arabic" w:hAnsi="Simplified Arabic" w:cs="Simplified Arabic"/>
          <w:sz w:val="24"/>
          <w:szCs w:val="24"/>
          <w:rtl/>
        </w:rPr>
        <w:t>رسم الخرائط</w:t>
      </w:r>
      <w:r w:rsidRPr="00C64687">
        <w:rPr>
          <w:rFonts w:ascii="Simplified Arabic" w:hAnsi="Simplified Arabic" w:cs="Simplified Arabic"/>
          <w:sz w:val="24"/>
          <w:szCs w:val="24"/>
          <w:rtl/>
        </w:rPr>
        <w:t xml:space="preserve"> المشار إليها في الفقرة 3 أعلاه. وفي حين حددت دراسة </w:t>
      </w:r>
      <w:r w:rsidRPr="0070014B">
        <w:rPr>
          <w:rFonts w:ascii="Simplified Arabic" w:hAnsi="Simplified Arabic" w:cs="Simplified Arabic"/>
          <w:sz w:val="24"/>
          <w:szCs w:val="24"/>
          <w:rtl/>
        </w:rPr>
        <w:t>رسم الخرائط</w:t>
      </w:r>
      <w:r w:rsidRPr="00C64687">
        <w:rPr>
          <w:rFonts w:ascii="Simplified Arabic" w:hAnsi="Simplified Arabic" w:cs="Simplified Arabic"/>
          <w:sz w:val="24"/>
          <w:szCs w:val="24"/>
          <w:rtl/>
        </w:rPr>
        <w:t xml:space="preserve"> أكثر من 400 إجراء محتمل عبر </w:t>
      </w:r>
      <w:r w:rsidR="00497B65" w:rsidRPr="00497B65">
        <w:rPr>
          <w:rFonts w:ascii="Simplified Arabic" w:hAnsi="Simplified Arabic" w:cs="Simplified Arabic" w:hint="cs"/>
          <w:sz w:val="24"/>
          <w:szCs w:val="24"/>
          <w:rtl/>
        </w:rPr>
        <w:t>جميع</w:t>
      </w:r>
      <w:r w:rsidR="00497B65" w:rsidRPr="00001D49">
        <w:rPr>
          <w:rFonts w:ascii="Simplified Arabic" w:hAnsi="Simplified Arabic" w:cs="Simplified Arabic"/>
          <w:rtl/>
        </w:rPr>
        <w:t xml:space="preserve"> </w:t>
      </w:r>
      <w:r w:rsidR="00FC4E92">
        <w:rPr>
          <w:rFonts w:ascii="Simplified Arabic" w:hAnsi="Simplified Arabic" w:cs="Simplified Arabic" w:hint="cs"/>
          <w:sz w:val="24"/>
          <w:szCs w:val="24"/>
          <w:rtl/>
        </w:rPr>
        <w:t>اللبنات</w:t>
      </w:r>
      <w:r w:rsidRPr="00C64687">
        <w:rPr>
          <w:rFonts w:ascii="Simplified Arabic" w:hAnsi="Simplified Arabic" w:cs="Simplified Arabic"/>
          <w:sz w:val="24"/>
          <w:szCs w:val="24"/>
          <w:rtl/>
        </w:rPr>
        <w:t xml:space="preserve"> الأساسية الثماني، فقد </w:t>
      </w:r>
      <w:r w:rsidR="00FC4E92">
        <w:rPr>
          <w:rFonts w:ascii="Simplified Arabic" w:hAnsi="Simplified Arabic" w:cs="Simplified Arabic" w:hint="cs"/>
          <w:sz w:val="24"/>
          <w:szCs w:val="24"/>
          <w:rtl/>
        </w:rPr>
        <w:t>سلّط</w:t>
      </w:r>
      <w:r w:rsidRPr="00C64687">
        <w:rPr>
          <w:rFonts w:ascii="Simplified Arabic" w:hAnsi="Simplified Arabic" w:cs="Simplified Arabic"/>
          <w:sz w:val="24"/>
          <w:szCs w:val="24"/>
          <w:rtl/>
        </w:rPr>
        <w:t>ت عملية ال</w:t>
      </w:r>
      <w:r w:rsidR="00FC4E92">
        <w:rPr>
          <w:rFonts w:ascii="Simplified Arabic" w:hAnsi="Simplified Arabic" w:cs="Simplified Arabic" w:hint="cs"/>
          <w:sz w:val="24"/>
          <w:szCs w:val="24"/>
          <w:rtl/>
        </w:rPr>
        <w:t>استعراض</w:t>
      </w:r>
      <w:r w:rsidR="00744ACD">
        <w:rPr>
          <w:rFonts w:ascii="Simplified Arabic" w:hAnsi="Simplified Arabic" w:cs="Simplified Arabic" w:hint="cs"/>
          <w:sz w:val="24"/>
          <w:szCs w:val="24"/>
          <w:rtl/>
        </w:rPr>
        <w:t xml:space="preserve"> الضوء على</w:t>
      </w:r>
      <w:r w:rsidRPr="00C64687">
        <w:rPr>
          <w:rFonts w:ascii="Simplified Arabic" w:hAnsi="Simplified Arabic" w:cs="Simplified Arabic"/>
          <w:sz w:val="24"/>
          <w:szCs w:val="24"/>
          <w:rtl/>
        </w:rPr>
        <w:t xml:space="preserve"> أن</w:t>
      </w:r>
      <w:r w:rsidR="00744ACD">
        <w:rPr>
          <w:rFonts w:ascii="Simplified Arabic" w:hAnsi="Simplified Arabic" w:cs="Simplified Arabic" w:hint="cs"/>
          <w:sz w:val="24"/>
          <w:szCs w:val="24"/>
          <w:rtl/>
        </w:rPr>
        <w:t>ه من غير الم</w:t>
      </w:r>
      <w:r w:rsidR="007927E1">
        <w:rPr>
          <w:rFonts w:ascii="Simplified Arabic" w:hAnsi="Simplified Arabic" w:cs="Simplified Arabic" w:hint="cs"/>
          <w:sz w:val="24"/>
          <w:szCs w:val="24"/>
          <w:rtl/>
        </w:rPr>
        <w:t>ُجدي</w:t>
      </w:r>
      <w:r w:rsidR="00744ACD">
        <w:rPr>
          <w:rFonts w:ascii="Simplified Arabic" w:hAnsi="Simplified Arabic" w:cs="Simplified Arabic" w:hint="cs"/>
          <w:sz w:val="24"/>
          <w:szCs w:val="24"/>
          <w:rtl/>
        </w:rPr>
        <w:t xml:space="preserve"> أن ينظر </w:t>
      </w:r>
      <w:r w:rsidR="00744ACD" w:rsidRPr="00C64687">
        <w:rPr>
          <w:rFonts w:ascii="Simplified Arabic" w:hAnsi="Simplified Arabic" w:cs="Simplified Arabic"/>
          <w:sz w:val="24"/>
          <w:szCs w:val="24"/>
          <w:rtl/>
        </w:rPr>
        <w:t>مؤتمر الأطراف</w:t>
      </w:r>
      <w:r w:rsidR="00744ACD">
        <w:rPr>
          <w:rFonts w:ascii="Simplified Arabic" w:hAnsi="Simplified Arabic" w:cs="Simplified Arabic" w:hint="cs"/>
          <w:sz w:val="24"/>
          <w:szCs w:val="24"/>
          <w:rtl/>
        </w:rPr>
        <w:t xml:space="preserve"> بفعالية في</w:t>
      </w:r>
      <w:r w:rsidRPr="00C64687">
        <w:rPr>
          <w:rFonts w:ascii="Simplified Arabic" w:hAnsi="Simplified Arabic" w:cs="Simplified Arabic"/>
          <w:sz w:val="24"/>
          <w:szCs w:val="24"/>
          <w:rtl/>
        </w:rPr>
        <w:t xml:space="preserve"> مجموعة بهذا الحجم.</w:t>
      </w:r>
      <w:r w:rsidR="007927E1">
        <w:rPr>
          <w:rFonts w:ascii="Simplified Arabic" w:hAnsi="Simplified Arabic" w:cs="Simplified Arabic" w:hint="cs"/>
          <w:sz w:val="24"/>
          <w:szCs w:val="24"/>
          <w:rtl/>
        </w:rPr>
        <w:t xml:space="preserve"> </w:t>
      </w:r>
      <w:r w:rsidR="007927E1" w:rsidRPr="00C64687">
        <w:rPr>
          <w:rFonts w:ascii="Simplified Arabic" w:hAnsi="Simplified Arabic" w:cs="Simplified Arabic"/>
          <w:sz w:val="24"/>
          <w:szCs w:val="24"/>
          <w:rtl/>
        </w:rPr>
        <w:t xml:space="preserve">وبناءً على ذلك، </w:t>
      </w:r>
      <w:r w:rsidR="007927E1">
        <w:rPr>
          <w:rFonts w:ascii="Simplified Arabic" w:hAnsi="Simplified Arabic" w:cs="Simplified Arabic" w:hint="cs"/>
          <w:sz w:val="24"/>
          <w:szCs w:val="24"/>
          <w:rtl/>
        </w:rPr>
        <w:t>تم</w:t>
      </w:r>
      <w:r w:rsidR="007927E1" w:rsidRPr="00C64687">
        <w:rPr>
          <w:rFonts w:ascii="Simplified Arabic" w:hAnsi="Simplified Arabic" w:cs="Simplified Arabic"/>
          <w:sz w:val="24"/>
          <w:szCs w:val="24"/>
          <w:rtl/>
        </w:rPr>
        <w:t xml:space="preserve"> تجميع </w:t>
      </w:r>
      <w:r w:rsidR="007927E1">
        <w:rPr>
          <w:rFonts w:ascii="Simplified Arabic" w:hAnsi="Simplified Arabic" w:cs="Simplified Arabic" w:hint="cs"/>
          <w:sz w:val="24"/>
          <w:szCs w:val="24"/>
          <w:rtl/>
        </w:rPr>
        <w:t xml:space="preserve">هذه </w:t>
      </w:r>
      <w:r w:rsidR="007927E1" w:rsidRPr="00C64687">
        <w:rPr>
          <w:rFonts w:ascii="Simplified Arabic" w:hAnsi="Simplified Arabic" w:cs="Simplified Arabic"/>
          <w:sz w:val="24"/>
          <w:szCs w:val="24"/>
          <w:rtl/>
        </w:rPr>
        <w:t>الإجراءات وترتيبها حسب الأولوية وفقاً للمعايير التالية - وهي أثر</w:t>
      </w:r>
      <w:r w:rsidR="00B21C0F">
        <w:rPr>
          <w:rFonts w:ascii="Simplified Arabic" w:hAnsi="Simplified Arabic" w:cs="Simplified Arabic" w:hint="cs"/>
          <w:sz w:val="24"/>
          <w:szCs w:val="24"/>
          <w:rtl/>
        </w:rPr>
        <w:t>ها</w:t>
      </w:r>
      <w:r w:rsidR="007927E1" w:rsidRPr="00C64687">
        <w:rPr>
          <w:rFonts w:ascii="Simplified Arabic" w:hAnsi="Simplified Arabic" w:cs="Simplified Arabic"/>
          <w:sz w:val="24"/>
          <w:szCs w:val="24"/>
          <w:rtl/>
        </w:rPr>
        <w:t xml:space="preserve"> المحتمل وفعالي</w:t>
      </w:r>
      <w:r w:rsidR="00B21C0F">
        <w:rPr>
          <w:rFonts w:ascii="Simplified Arabic" w:hAnsi="Simplified Arabic" w:cs="Simplified Arabic" w:hint="cs"/>
          <w:sz w:val="24"/>
          <w:szCs w:val="24"/>
          <w:rtl/>
        </w:rPr>
        <w:t>تها</w:t>
      </w:r>
      <w:r w:rsidR="007927E1" w:rsidRPr="00C64687">
        <w:rPr>
          <w:rFonts w:ascii="Simplified Arabic" w:hAnsi="Simplified Arabic" w:cs="Simplified Arabic"/>
          <w:sz w:val="24"/>
          <w:szCs w:val="24"/>
          <w:rtl/>
        </w:rPr>
        <w:t xml:space="preserve"> و</w:t>
      </w:r>
      <w:r w:rsidR="00B21C0F">
        <w:rPr>
          <w:rFonts w:ascii="Simplified Arabic" w:hAnsi="Simplified Arabic" w:cs="Simplified Arabic" w:hint="cs"/>
          <w:sz w:val="24"/>
          <w:szCs w:val="24"/>
          <w:rtl/>
        </w:rPr>
        <w:t>جدواها</w:t>
      </w:r>
      <w:r w:rsidR="007927E1" w:rsidRPr="00C64687">
        <w:rPr>
          <w:rFonts w:ascii="Simplified Arabic" w:hAnsi="Simplified Arabic" w:cs="Simplified Arabic"/>
          <w:sz w:val="24"/>
          <w:szCs w:val="24"/>
          <w:rtl/>
        </w:rPr>
        <w:t xml:space="preserve"> وأهمي</w:t>
      </w:r>
      <w:r w:rsidR="00B21C0F">
        <w:rPr>
          <w:rFonts w:ascii="Simplified Arabic" w:hAnsi="Simplified Arabic" w:cs="Simplified Arabic" w:hint="cs"/>
          <w:sz w:val="24"/>
          <w:szCs w:val="24"/>
          <w:rtl/>
        </w:rPr>
        <w:t>تها</w:t>
      </w:r>
      <w:r w:rsidR="007927E1" w:rsidRPr="00C64687">
        <w:rPr>
          <w:rFonts w:ascii="Simplified Arabic" w:hAnsi="Simplified Arabic" w:cs="Simplified Arabic"/>
          <w:sz w:val="24"/>
          <w:szCs w:val="24"/>
          <w:rtl/>
        </w:rPr>
        <w:t xml:space="preserve"> الاستراتيجية </w:t>
      </w:r>
      <w:r w:rsidR="00B21C0F">
        <w:rPr>
          <w:rFonts w:ascii="Simplified Arabic" w:hAnsi="Simplified Arabic" w:cs="Simplified Arabic" w:hint="cs"/>
          <w:sz w:val="24"/>
          <w:szCs w:val="24"/>
          <w:rtl/>
        </w:rPr>
        <w:t xml:space="preserve">في </w:t>
      </w:r>
      <w:r w:rsidR="007927E1" w:rsidRPr="00C64687">
        <w:rPr>
          <w:rFonts w:ascii="Simplified Arabic" w:hAnsi="Simplified Arabic" w:cs="Simplified Arabic"/>
          <w:sz w:val="24"/>
          <w:szCs w:val="24"/>
          <w:rtl/>
        </w:rPr>
        <w:t xml:space="preserve">تعزيز أوجه التآزر - مع السعي في الوقت نفسه </w:t>
      </w:r>
      <w:r w:rsidR="00B21C0F">
        <w:rPr>
          <w:rFonts w:ascii="Simplified Arabic" w:hAnsi="Simplified Arabic" w:cs="Simplified Arabic" w:hint="cs"/>
          <w:sz w:val="24"/>
          <w:szCs w:val="24"/>
          <w:rtl/>
        </w:rPr>
        <w:t>إلى ا</w:t>
      </w:r>
      <w:r w:rsidR="007927E1" w:rsidRPr="00C64687">
        <w:rPr>
          <w:rFonts w:ascii="Simplified Arabic" w:hAnsi="Simplified Arabic" w:cs="Simplified Arabic"/>
          <w:sz w:val="24"/>
          <w:szCs w:val="24"/>
          <w:rtl/>
        </w:rPr>
        <w:t>لحفاظ على جوهر</w:t>
      </w:r>
      <w:r w:rsidR="00B21C0F">
        <w:rPr>
          <w:rFonts w:ascii="Simplified Arabic" w:hAnsi="Simplified Arabic" w:cs="Simplified Arabic" w:hint="cs"/>
          <w:sz w:val="24"/>
          <w:szCs w:val="24"/>
          <w:rtl/>
        </w:rPr>
        <w:t xml:space="preserve"> </w:t>
      </w:r>
      <w:r w:rsidR="00B21C0F" w:rsidRPr="00C64687">
        <w:rPr>
          <w:rFonts w:ascii="Simplified Arabic" w:hAnsi="Simplified Arabic" w:cs="Simplified Arabic"/>
          <w:sz w:val="24"/>
          <w:szCs w:val="24"/>
          <w:rtl/>
        </w:rPr>
        <w:t>وتوازن</w:t>
      </w:r>
      <w:r w:rsidR="007927E1" w:rsidRPr="00C64687">
        <w:rPr>
          <w:rFonts w:ascii="Simplified Arabic" w:hAnsi="Simplified Arabic" w:cs="Simplified Arabic"/>
          <w:sz w:val="24"/>
          <w:szCs w:val="24"/>
          <w:rtl/>
        </w:rPr>
        <w:t xml:space="preserve"> الخيارات التي حُد</w:t>
      </w:r>
      <w:r w:rsidR="00B21C0F">
        <w:rPr>
          <w:rFonts w:ascii="Simplified Arabic" w:hAnsi="Simplified Arabic" w:cs="Simplified Arabic" w:hint="cs"/>
          <w:sz w:val="24"/>
          <w:szCs w:val="24"/>
          <w:rtl/>
        </w:rPr>
        <w:t>ِّ</w:t>
      </w:r>
      <w:r w:rsidR="007927E1" w:rsidRPr="00C64687">
        <w:rPr>
          <w:rFonts w:ascii="Simplified Arabic" w:hAnsi="Simplified Arabic" w:cs="Simplified Arabic"/>
          <w:sz w:val="24"/>
          <w:szCs w:val="24"/>
          <w:rtl/>
        </w:rPr>
        <w:t>دت من خلال</w:t>
      </w:r>
      <w:r w:rsidR="00B21C0F">
        <w:rPr>
          <w:rFonts w:ascii="Simplified Arabic" w:hAnsi="Simplified Arabic" w:cs="Simplified Arabic" w:hint="cs"/>
          <w:sz w:val="24"/>
          <w:szCs w:val="24"/>
          <w:rtl/>
        </w:rPr>
        <w:t xml:space="preserve"> جلسات</w:t>
      </w:r>
      <w:r w:rsidR="007927E1" w:rsidRPr="00C64687">
        <w:rPr>
          <w:rFonts w:ascii="Simplified Arabic" w:hAnsi="Simplified Arabic" w:cs="Simplified Arabic"/>
          <w:sz w:val="24"/>
          <w:szCs w:val="24"/>
          <w:rtl/>
        </w:rPr>
        <w:t xml:space="preserve"> تبادل المعلومات التقنية. وتُدعى الأطراف الراغبة في الاطلاع على المجموعة الكاملة من الإجراءات، </w:t>
      </w:r>
      <w:r w:rsidR="00B9511B">
        <w:rPr>
          <w:rFonts w:ascii="Simplified Arabic" w:hAnsi="Simplified Arabic" w:cs="Simplified Arabic" w:hint="cs"/>
          <w:sz w:val="24"/>
          <w:szCs w:val="24"/>
          <w:rtl/>
        </w:rPr>
        <w:t>وكذلك</w:t>
      </w:r>
      <w:r w:rsidR="007927E1" w:rsidRPr="00C64687">
        <w:rPr>
          <w:rFonts w:ascii="Simplified Arabic" w:hAnsi="Simplified Arabic" w:cs="Simplified Arabic"/>
          <w:sz w:val="24"/>
          <w:szCs w:val="24"/>
          <w:rtl/>
        </w:rPr>
        <w:t xml:space="preserve"> التحليل الأساسي والتفاصيل الداعمة،</w:t>
      </w:r>
      <w:r w:rsidR="00B21C0F">
        <w:rPr>
          <w:rFonts w:ascii="Simplified Arabic" w:hAnsi="Simplified Arabic" w:cs="Simplified Arabic" w:hint="cs"/>
          <w:sz w:val="24"/>
          <w:szCs w:val="24"/>
          <w:rtl/>
        </w:rPr>
        <w:t xml:space="preserve"> إلى</w:t>
      </w:r>
      <w:r w:rsidR="007927E1" w:rsidRPr="00C64687">
        <w:rPr>
          <w:rFonts w:ascii="Simplified Arabic" w:hAnsi="Simplified Arabic" w:cs="Simplified Arabic"/>
          <w:sz w:val="24"/>
          <w:szCs w:val="24"/>
          <w:rtl/>
        </w:rPr>
        <w:t xml:space="preserve"> </w:t>
      </w:r>
      <w:r w:rsidR="00B21C0F">
        <w:rPr>
          <w:rFonts w:ascii="Simplified Arabic" w:hAnsi="Simplified Arabic" w:cs="Simplified Arabic" w:hint="cs"/>
          <w:sz w:val="24"/>
          <w:szCs w:val="24"/>
          <w:rtl/>
        </w:rPr>
        <w:t>ا</w:t>
      </w:r>
      <w:r w:rsidR="007927E1" w:rsidRPr="00C64687">
        <w:rPr>
          <w:rFonts w:ascii="Simplified Arabic" w:hAnsi="Simplified Arabic" w:cs="Simplified Arabic"/>
          <w:sz w:val="24"/>
          <w:szCs w:val="24"/>
          <w:rtl/>
        </w:rPr>
        <w:t xml:space="preserve">لرجوع إلى دراسة </w:t>
      </w:r>
      <w:r w:rsidR="007927E1" w:rsidRPr="0070014B">
        <w:rPr>
          <w:rFonts w:ascii="Simplified Arabic" w:hAnsi="Simplified Arabic" w:cs="Simplified Arabic"/>
          <w:sz w:val="24"/>
          <w:szCs w:val="24"/>
          <w:rtl/>
        </w:rPr>
        <w:t>رسم الخرائط</w:t>
      </w:r>
      <w:r w:rsidR="007927E1" w:rsidRPr="00C64687">
        <w:rPr>
          <w:rFonts w:ascii="Simplified Arabic" w:hAnsi="Simplified Arabic" w:cs="Simplified Arabic"/>
          <w:sz w:val="24"/>
          <w:szCs w:val="24"/>
          <w:rtl/>
        </w:rPr>
        <w:t xml:space="preserve"> الواردة في الوثيقة </w:t>
      </w:r>
      <w:r w:rsidR="009726DC" w:rsidRPr="00774CFF">
        <w:t>CBD</w:t>
      </w:r>
      <w:r w:rsidR="009726DC" w:rsidRPr="004C5362">
        <w:t>/</w:t>
      </w:r>
      <w:r w:rsidR="009726DC" w:rsidRPr="00774CFF">
        <w:t>COP</w:t>
      </w:r>
      <w:r w:rsidR="009726DC" w:rsidRPr="004C5362">
        <w:t>/17/</w:t>
      </w:r>
      <w:r w:rsidR="009726DC" w:rsidRPr="00774CFF">
        <w:t>INF</w:t>
      </w:r>
      <w:r w:rsidR="009726DC" w:rsidRPr="004C5362">
        <w:t>/11</w:t>
      </w:r>
      <w:r w:rsidR="007927E1" w:rsidRPr="00C64687">
        <w:rPr>
          <w:rFonts w:ascii="Simplified Arabic" w:hAnsi="Simplified Arabic" w:cs="Simplified Arabic"/>
          <w:sz w:val="24"/>
          <w:szCs w:val="24"/>
          <w:rtl/>
        </w:rPr>
        <w:t>.</w:t>
      </w:r>
    </w:p>
    <w:p w14:paraId="73F8E485" w14:textId="4C54035E" w:rsidR="0051430D" w:rsidRPr="0051430D" w:rsidRDefault="0051430D" w:rsidP="0051430D">
      <w:pPr>
        <w:pStyle w:val="CBDH2"/>
        <w:tabs>
          <w:tab w:val="clear" w:pos="567"/>
          <w:tab w:val="left" w:pos="0"/>
        </w:tabs>
        <w:bidi/>
        <w:rPr>
          <w:b w:val="0"/>
          <w:bCs/>
          <w:sz w:val="26"/>
          <w:szCs w:val="26"/>
          <w:rtl/>
        </w:rPr>
      </w:pPr>
      <w:r w:rsidRPr="0051430D">
        <w:rPr>
          <w:rFonts w:ascii="Simplified Arabic" w:hAnsi="Simplified Arabic" w:cs="Simplified Arabic"/>
          <w:b w:val="0"/>
          <w:bCs/>
          <w:sz w:val="26"/>
          <w:szCs w:val="26"/>
          <w:rtl/>
        </w:rPr>
        <w:lastRenderedPageBreak/>
        <w:t>باء-</w:t>
      </w:r>
      <w:r w:rsidRPr="0051430D">
        <w:rPr>
          <w:rFonts w:ascii="Simplified Arabic" w:hAnsi="Simplified Arabic" w:cs="Simplified Arabic"/>
          <w:b w:val="0"/>
          <w:bCs/>
          <w:sz w:val="26"/>
          <w:szCs w:val="26"/>
          <w:rtl/>
        </w:rPr>
        <w:tab/>
        <w:t>الغرض والنطاق</w:t>
      </w:r>
    </w:p>
    <w:p w14:paraId="603E01BD" w14:textId="4B5EA150" w:rsidR="00DB666B" w:rsidRDefault="00DB666B" w:rsidP="00DB666B">
      <w:pPr>
        <w:pStyle w:val="CBDNormalNumber"/>
        <w:bidi/>
      </w:pPr>
      <w:r w:rsidRPr="00C64687">
        <w:rPr>
          <w:rFonts w:ascii="Simplified Arabic" w:hAnsi="Simplified Arabic" w:cs="Simplified Arabic"/>
          <w:sz w:val="24"/>
          <w:szCs w:val="24"/>
          <w:rtl/>
        </w:rPr>
        <w:t xml:space="preserve">ينبغي أن </w:t>
      </w:r>
      <w:r>
        <w:rPr>
          <w:rFonts w:ascii="Simplified Arabic" w:hAnsi="Simplified Arabic" w:cs="Simplified Arabic" w:hint="cs"/>
          <w:sz w:val="24"/>
          <w:szCs w:val="24"/>
          <w:rtl/>
        </w:rPr>
        <w:t>يعود</w:t>
      </w:r>
      <w:r w:rsidRPr="00C64687">
        <w:rPr>
          <w:rFonts w:ascii="Simplified Arabic" w:hAnsi="Simplified Arabic" w:cs="Simplified Arabic"/>
          <w:sz w:val="24"/>
          <w:szCs w:val="24"/>
          <w:rtl/>
        </w:rPr>
        <w:t xml:space="preserve"> تنفيذ خارطة الطريق </w:t>
      </w:r>
      <w:r>
        <w:rPr>
          <w:rFonts w:ascii="Simplified Arabic" w:hAnsi="Simplified Arabic" w:cs="Simplified Arabic" w:hint="cs"/>
          <w:sz w:val="24"/>
          <w:szCs w:val="24"/>
          <w:rtl/>
        </w:rPr>
        <w:t>ال</w:t>
      </w:r>
      <w:r w:rsidRPr="00C64687">
        <w:rPr>
          <w:rFonts w:ascii="Simplified Arabic" w:hAnsi="Simplified Arabic" w:cs="Simplified Arabic"/>
          <w:sz w:val="24"/>
          <w:szCs w:val="24"/>
          <w:rtl/>
        </w:rPr>
        <w:t xml:space="preserve">متعددة المستويات والإجراءات الواردة فيها </w:t>
      </w:r>
      <w:r>
        <w:rPr>
          <w:rFonts w:ascii="Simplified Arabic" w:hAnsi="Simplified Arabic" w:cs="Simplified Arabic" w:hint="cs"/>
          <w:sz w:val="24"/>
          <w:szCs w:val="24"/>
          <w:rtl/>
        </w:rPr>
        <w:t>با</w:t>
      </w:r>
      <w:r w:rsidRPr="00C64687">
        <w:rPr>
          <w:rFonts w:ascii="Simplified Arabic" w:hAnsi="Simplified Arabic" w:cs="Simplified Arabic"/>
          <w:sz w:val="24"/>
          <w:szCs w:val="24"/>
          <w:rtl/>
        </w:rPr>
        <w:t>لنفع المتبادل</w:t>
      </w:r>
      <w:r>
        <w:rPr>
          <w:rFonts w:ascii="Simplified Arabic" w:hAnsi="Simplified Arabic" w:cs="Simplified Arabic" w:hint="cs"/>
          <w:sz w:val="24"/>
          <w:szCs w:val="24"/>
          <w:rtl/>
        </w:rPr>
        <w:t xml:space="preserve"> على</w:t>
      </w:r>
      <w:r w:rsidRPr="00C64687">
        <w:rPr>
          <w:rFonts w:ascii="Simplified Arabic" w:hAnsi="Simplified Arabic" w:cs="Simplified Arabic"/>
          <w:sz w:val="24"/>
          <w:szCs w:val="24"/>
          <w:rtl/>
        </w:rPr>
        <w:t xml:space="preserve"> </w:t>
      </w:r>
      <w:r>
        <w:rPr>
          <w:rFonts w:ascii="Simplified Arabic" w:hAnsi="Simplified Arabic" w:cs="Simplified Arabic" w:hint="cs"/>
          <w:sz w:val="24"/>
          <w:szCs w:val="24"/>
          <w:rtl/>
        </w:rPr>
        <w:t>ا</w:t>
      </w:r>
      <w:r w:rsidRPr="00C64687">
        <w:rPr>
          <w:rFonts w:ascii="Simplified Arabic" w:hAnsi="Simplified Arabic" w:cs="Simplified Arabic"/>
          <w:sz w:val="24"/>
          <w:szCs w:val="24"/>
          <w:rtl/>
        </w:rPr>
        <w:t>لاتفاقيات المعنية</w:t>
      </w:r>
      <w:r>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و</w:t>
      </w:r>
      <w:r>
        <w:rPr>
          <w:rFonts w:ascii="Simplified Arabic" w:hAnsi="Simplified Arabic" w:cs="Simplified Arabic" w:hint="cs"/>
          <w:sz w:val="24"/>
          <w:szCs w:val="24"/>
          <w:rtl/>
        </w:rPr>
        <w:t xml:space="preserve">أن يكون </w:t>
      </w:r>
      <w:r w:rsidRPr="00C64687">
        <w:rPr>
          <w:rFonts w:ascii="Simplified Arabic" w:hAnsi="Simplified Arabic" w:cs="Simplified Arabic"/>
          <w:sz w:val="24"/>
          <w:szCs w:val="24"/>
          <w:rtl/>
        </w:rPr>
        <w:t xml:space="preserve">متوافقاً مع أحكامها والتزاماتها وولاياتها وأهدافها، </w:t>
      </w:r>
      <w:r w:rsidR="00A8592D">
        <w:rPr>
          <w:rFonts w:ascii="Simplified Arabic" w:hAnsi="Simplified Arabic" w:cs="Simplified Arabic" w:hint="cs"/>
          <w:sz w:val="24"/>
          <w:szCs w:val="24"/>
          <w:rtl/>
        </w:rPr>
        <w:t>وأن ي</w:t>
      </w:r>
      <w:r w:rsidRPr="00C64687">
        <w:rPr>
          <w:rFonts w:ascii="Simplified Arabic" w:hAnsi="Simplified Arabic" w:cs="Simplified Arabic"/>
          <w:sz w:val="24"/>
          <w:szCs w:val="24"/>
          <w:rtl/>
        </w:rPr>
        <w:t>حترم</w:t>
      </w:r>
      <w:r w:rsidR="00A8592D">
        <w:rPr>
          <w:rFonts w:ascii="Simplified Arabic" w:hAnsi="Simplified Arabic" w:cs="Simplified Arabic" w:hint="cs"/>
          <w:sz w:val="24"/>
          <w:szCs w:val="24"/>
          <w:rtl/>
        </w:rPr>
        <w:t xml:space="preserve"> في الوقت نفسه</w:t>
      </w:r>
      <w:r w:rsidRPr="00C64687">
        <w:rPr>
          <w:rFonts w:ascii="Simplified Arabic" w:hAnsi="Simplified Arabic" w:cs="Simplified Arabic"/>
          <w:sz w:val="24"/>
          <w:szCs w:val="24"/>
          <w:rtl/>
        </w:rPr>
        <w:t xml:space="preserve"> طبيعتها المستقلة. كما </w:t>
      </w:r>
      <w:r w:rsidR="00A8592D">
        <w:rPr>
          <w:rFonts w:ascii="Simplified Arabic" w:hAnsi="Simplified Arabic" w:cs="Simplified Arabic" w:hint="cs"/>
          <w:sz w:val="24"/>
          <w:szCs w:val="24"/>
          <w:rtl/>
        </w:rPr>
        <w:t xml:space="preserve">أنه </w:t>
      </w:r>
      <w:r w:rsidRPr="00C64687">
        <w:rPr>
          <w:rFonts w:ascii="Simplified Arabic" w:hAnsi="Simplified Arabic" w:cs="Simplified Arabic"/>
          <w:sz w:val="24"/>
          <w:szCs w:val="24"/>
          <w:rtl/>
        </w:rPr>
        <w:t xml:space="preserve">ينبغي أن </w:t>
      </w:r>
      <w:r w:rsidR="00A8592D">
        <w:rPr>
          <w:rFonts w:ascii="Simplified Arabic" w:hAnsi="Simplified Arabic" w:cs="Simplified Arabic" w:hint="cs"/>
          <w:sz w:val="24"/>
          <w:szCs w:val="24"/>
          <w:rtl/>
        </w:rPr>
        <w:t>ي</w:t>
      </w:r>
      <w:r w:rsidRPr="00C64687">
        <w:rPr>
          <w:rFonts w:ascii="Simplified Arabic" w:hAnsi="Simplified Arabic" w:cs="Simplified Arabic"/>
          <w:sz w:val="24"/>
          <w:szCs w:val="24"/>
          <w:rtl/>
        </w:rPr>
        <w:t xml:space="preserve">حترم الجهود الجارية لتعزيز أوجه التآزر، وأن </w:t>
      </w:r>
      <w:r w:rsidR="00A8592D">
        <w:rPr>
          <w:rFonts w:ascii="Simplified Arabic" w:hAnsi="Simplified Arabic" w:cs="Simplified Arabic" w:hint="cs"/>
          <w:sz w:val="24"/>
          <w:szCs w:val="24"/>
          <w:rtl/>
        </w:rPr>
        <w:t>ي</w:t>
      </w:r>
      <w:r w:rsidRPr="00C64687">
        <w:rPr>
          <w:rFonts w:ascii="Simplified Arabic" w:hAnsi="Simplified Arabic" w:cs="Simplified Arabic"/>
          <w:sz w:val="24"/>
          <w:szCs w:val="24"/>
          <w:rtl/>
        </w:rPr>
        <w:t xml:space="preserve">راعي الحاجة إلى استخدام </w:t>
      </w:r>
      <w:r w:rsidR="003F7C4C">
        <w:rPr>
          <w:rFonts w:ascii="Simplified Arabic" w:hAnsi="Simplified Arabic" w:cs="Simplified Arabic" w:hint="cs"/>
          <w:sz w:val="24"/>
          <w:szCs w:val="24"/>
          <w:rtl/>
        </w:rPr>
        <w:t>ا</w:t>
      </w:r>
      <w:r w:rsidRPr="00C64687">
        <w:rPr>
          <w:rFonts w:ascii="Simplified Arabic" w:hAnsi="Simplified Arabic" w:cs="Simplified Arabic"/>
          <w:sz w:val="24"/>
          <w:szCs w:val="24"/>
          <w:rtl/>
        </w:rPr>
        <w:t>لموارد</w:t>
      </w:r>
      <w:r w:rsidR="003F7C4C">
        <w:rPr>
          <w:rFonts w:ascii="Simplified Arabic" w:hAnsi="Simplified Arabic" w:cs="Simplified Arabic" w:hint="cs"/>
          <w:sz w:val="24"/>
          <w:szCs w:val="24"/>
          <w:rtl/>
        </w:rPr>
        <w:t xml:space="preserve"> بكفاءة</w:t>
      </w:r>
      <w:r w:rsidRPr="00C64687">
        <w:rPr>
          <w:rFonts w:ascii="Simplified Arabic" w:hAnsi="Simplified Arabic" w:cs="Simplified Arabic"/>
          <w:sz w:val="24"/>
          <w:szCs w:val="24"/>
          <w:rtl/>
        </w:rPr>
        <w:t xml:space="preserve">، وأن </w:t>
      </w:r>
      <w:r w:rsidR="003F7C4C">
        <w:rPr>
          <w:rFonts w:ascii="Simplified Arabic" w:hAnsi="Simplified Arabic" w:cs="Simplified Arabic" w:hint="cs"/>
          <w:sz w:val="24"/>
          <w:szCs w:val="24"/>
          <w:rtl/>
        </w:rPr>
        <w:t>ي</w:t>
      </w:r>
      <w:r w:rsidRPr="00C64687">
        <w:rPr>
          <w:rFonts w:ascii="Simplified Arabic" w:hAnsi="Simplified Arabic" w:cs="Simplified Arabic"/>
          <w:sz w:val="24"/>
          <w:szCs w:val="24"/>
          <w:rtl/>
        </w:rPr>
        <w:t>ؤدي إلى تحسين تنفيذ الاتفاقيات ذات الصلة وإلى</w:t>
      </w:r>
      <w:r w:rsidR="003F7C4C">
        <w:rPr>
          <w:rFonts w:ascii="Simplified Arabic" w:hAnsi="Simplified Arabic" w:cs="Simplified Arabic" w:hint="cs"/>
          <w:sz w:val="24"/>
          <w:szCs w:val="24"/>
          <w:rtl/>
        </w:rPr>
        <w:t xml:space="preserve"> زيادة كفاءة</w:t>
      </w:r>
      <w:r w:rsidR="003F7C4C" w:rsidRPr="003F7C4C">
        <w:rPr>
          <w:rFonts w:ascii="Simplified Arabic" w:hAnsi="Simplified Arabic" w:cs="Simplified Arabic"/>
          <w:sz w:val="24"/>
          <w:szCs w:val="24"/>
          <w:rtl/>
        </w:rPr>
        <w:t xml:space="preserve"> </w:t>
      </w:r>
      <w:r w:rsidR="003F7C4C" w:rsidRPr="00C64687">
        <w:rPr>
          <w:rFonts w:ascii="Simplified Arabic" w:hAnsi="Simplified Arabic" w:cs="Simplified Arabic"/>
          <w:sz w:val="24"/>
          <w:szCs w:val="24"/>
          <w:rtl/>
        </w:rPr>
        <w:t>وانسيابية</w:t>
      </w:r>
      <w:r w:rsidRPr="00C64687">
        <w:rPr>
          <w:rFonts w:ascii="Simplified Arabic" w:hAnsi="Simplified Arabic" w:cs="Simplified Arabic"/>
          <w:sz w:val="24"/>
          <w:szCs w:val="24"/>
          <w:rtl/>
        </w:rPr>
        <w:t xml:space="preserve"> </w:t>
      </w:r>
      <w:r w:rsidR="003F7C4C">
        <w:rPr>
          <w:rFonts w:ascii="Simplified Arabic" w:hAnsi="Simplified Arabic" w:cs="Simplified Arabic" w:hint="cs"/>
          <w:sz w:val="24"/>
          <w:szCs w:val="24"/>
          <w:rtl/>
        </w:rPr>
        <w:t>ال</w:t>
      </w:r>
      <w:r w:rsidRPr="00C64687">
        <w:rPr>
          <w:rFonts w:ascii="Simplified Arabic" w:hAnsi="Simplified Arabic" w:cs="Simplified Arabic"/>
          <w:sz w:val="24"/>
          <w:szCs w:val="24"/>
          <w:rtl/>
        </w:rPr>
        <w:t>عمليات.</w:t>
      </w:r>
    </w:p>
    <w:p w14:paraId="2DC76C6E" w14:textId="59075C2C" w:rsidR="00CA1C39" w:rsidRDefault="00CA1C39" w:rsidP="00CA1C39">
      <w:pPr>
        <w:pStyle w:val="CBDNormalNumber"/>
        <w:bidi/>
      </w:pPr>
      <w:r>
        <w:rPr>
          <w:rFonts w:ascii="Simplified Arabic" w:hAnsi="Simplified Arabic" w:cs="Simplified Arabic" w:hint="cs"/>
          <w:sz w:val="24"/>
          <w:szCs w:val="24"/>
          <w:rtl/>
        </w:rPr>
        <w:t>ويُراد</w:t>
      </w:r>
      <w:r w:rsidRPr="00C64687">
        <w:rPr>
          <w:rFonts w:ascii="Simplified Arabic" w:hAnsi="Simplified Arabic" w:cs="Simplified Arabic"/>
          <w:sz w:val="24"/>
          <w:szCs w:val="24"/>
          <w:rtl/>
        </w:rPr>
        <w:t xml:space="preserve"> </w:t>
      </w:r>
      <w:r>
        <w:rPr>
          <w:rFonts w:ascii="Simplified Arabic" w:hAnsi="Simplified Arabic" w:cs="Simplified Arabic" w:hint="cs"/>
          <w:sz w:val="24"/>
          <w:szCs w:val="24"/>
          <w:rtl/>
        </w:rPr>
        <w:t xml:space="preserve">من </w:t>
      </w:r>
      <w:r w:rsidRPr="00C64687">
        <w:rPr>
          <w:rFonts w:ascii="Simplified Arabic" w:hAnsi="Simplified Arabic" w:cs="Simplified Arabic"/>
          <w:sz w:val="24"/>
          <w:szCs w:val="24"/>
          <w:rtl/>
        </w:rPr>
        <w:t xml:space="preserve">خارطة الطريق والإجراءات المرتبطة بها </w:t>
      </w:r>
      <w:r>
        <w:rPr>
          <w:rFonts w:ascii="Simplified Arabic" w:hAnsi="Simplified Arabic" w:cs="Simplified Arabic" w:hint="cs"/>
          <w:sz w:val="24"/>
          <w:szCs w:val="24"/>
          <w:rtl/>
        </w:rPr>
        <w:t>أن تكون بمثابة</w:t>
      </w:r>
      <w:r w:rsidRPr="00C64687">
        <w:rPr>
          <w:rFonts w:ascii="Simplified Arabic" w:hAnsi="Simplified Arabic" w:cs="Simplified Arabic"/>
          <w:sz w:val="24"/>
          <w:szCs w:val="24"/>
          <w:rtl/>
        </w:rPr>
        <w:t xml:space="preserve"> </w:t>
      </w:r>
      <w:r>
        <w:rPr>
          <w:rFonts w:ascii="Simplified Arabic" w:hAnsi="Simplified Arabic" w:cs="Simplified Arabic" w:hint="cs"/>
          <w:sz w:val="24"/>
          <w:szCs w:val="24"/>
          <w:rtl/>
        </w:rPr>
        <w:t>إرشاد</w:t>
      </w:r>
      <w:r w:rsidRPr="00C64687">
        <w:rPr>
          <w:rFonts w:ascii="Simplified Arabic" w:hAnsi="Simplified Arabic" w:cs="Simplified Arabic"/>
          <w:sz w:val="24"/>
          <w:szCs w:val="24"/>
          <w:rtl/>
        </w:rPr>
        <w:t xml:space="preserve">ات مرنة لتعزيز التعاون واتساق السياسات وأوجه التآزر في تنفيذ اتفاقيات ريو، وإطار كونمينغ-مونتريال العالمي للتنوع البيولوجي، واتفاق باريس، والإطار الاستراتيجي لاتفاقية الأمم المتحدة لمكافحة التصحر للفترة 2018-2030، فضلاً عن عمليات </w:t>
      </w:r>
      <w:r w:rsidR="00620C8E">
        <w:rPr>
          <w:rFonts w:ascii="Simplified Arabic" w:hAnsi="Simplified Arabic" w:cs="Simplified Arabic" w:hint="cs"/>
          <w:sz w:val="24"/>
          <w:szCs w:val="24"/>
          <w:rtl/>
        </w:rPr>
        <w:t xml:space="preserve">متابعة </w:t>
      </w:r>
      <w:r w:rsidR="00217D88">
        <w:rPr>
          <w:rFonts w:ascii="Simplified Arabic" w:hAnsi="Simplified Arabic" w:cs="Simplified Arabic" w:hint="cs"/>
          <w:sz w:val="24"/>
          <w:szCs w:val="24"/>
          <w:rtl/>
        </w:rPr>
        <w:t>ال</w:t>
      </w:r>
      <w:r w:rsidR="00620C8E">
        <w:rPr>
          <w:rFonts w:ascii="Simplified Arabic" w:hAnsi="Simplified Arabic" w:cs="Simplified Arabic" w:hint="cs"/>
          <w:sz w:val="24"/>
          <w:szCs w:val="24"/>
          <w:rtl/>
        </w:rPr>
        <w:t>تنفيذ</w:t>
      </w:r>
      <w:r w:rsidRPr="00C64687">
        <w:rPr>
          <w:rFonts w:ascii="Simplified Arabic" w:hAnsi="Simplified Arabic" w:cs="Simplified Arabic"/>
          <w:sz w:val="24"/>
          <w:szCs w:val="24"/>
          <w:rtl/>
        </w:rPr>
        <w:t>.</w:t>
      </w:r>
    </w:p>
    <w:p w14:paraId="5A790DA4" w14:textId="3F99DB3B" w:rsidR="00217DF4" w:rsidRDefault="00217DF4" w:rsidP="00217DF4">
      <w:pPr>
        <w:pStyle w:val="CBDNormalNumber"/>
        <w:bidi/>
      </w:pPr>
      <w:r>
        <w:rPr>
          <w:rFonts w:ascii="Simplified Arabic" w:hAnsi="Simplified Arabic" w:cs="Simplified Arabic" w:hint="cs"/>
          <w:sz w:val="24"/>
          <w:szCs w:val="24"/>
          <w:rtl/>
        </w:rPr>
        <w:t>و</w:t>
      </w:r>
      <w:r w:rsidRPr="00C64687">
        <w:rPr>
          <w:rFonts w:ascii="Simplified Arabic" w:hAnsi="Simplified Arabic" w:cs="Simplified Arabic"/>
          <w:sz w:val="24"/>
          <w:szCs w:val="24"/>
          <w:rtl/>
        </w:rPr>
        <w:t>صُنِّفت الإجراءات إلى إجراءات قصيرة الأجل (ت</w:t>
      </w:r>
      <w:r w:rsidR="007A0902">
        <w:rPr>
          <w:rFonts w:ascii="Simplified Arabic" w:hAnsi="Simplified Arabic" w:cs="Simplified Arabic" w:hint="cs"/>
          <w:sz w:val="24"/>
          <w:szCs w:val="24"/>
          <w:rtl/>
        </w:rPr>
        <w:t>ُ</w:t>
      </w:r>
      <w:r w:rsidRPr="00C64687">
        <w:rPr>
          <w:rFonts w:ascii="Simplified Arabic" w:hAnsi="Simplified Arabic" w:cs="Simplified Arabic"/>
          <w:sz w:val="24"/>
          <w:szCs w:val="24"/>
          <w:rtl/>
        </w:rPr>
        <w:t>نف</w:t>
      </w:r>
      <w:r w:rsidR="007A0902">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ذ بحلول نهاية عام 2028)، ومتوسطة الأجل (2029-2030)، وطويلة الأجل (من عام 2030 فصاعداً). وتجدر الإشارة إلى أن نجاح تنفيذ الإجراءات قد يعتمد على البدء في </w:t>
      </w:r>
      <w:r w:rsidR="004A60CC">
        <w:rPr>
          <w:rFonts w:ascii="Simplified Arabic" w:hAnsi="Simplified Arabic" w:cs="Simplified Arabic" w:hint="cs"/>
          <w:sz w:val="24"/>
          <w:szCs w:val="24"/>
          <w:rtl/>
        </w:rPr>
        <w:t xml:space="preserve">تنفيذ </w:t>
      </w:r>
      <w:r w:rsidR="007A0902">
        <w:rPr>
          <w:rFonts w:ascii="Simplified Arabic" w:hAnsi="Simplified Arabic" w:cs="Simplified Arabic" w:hint="cs"/>
          <w:sz w:val="24"/>
          <w:szCs w:val="24"/>
          <w:rtl/>
        </w:rPr>
        <w:t>ال</w:t>
      </w:r>
      <w:r w:rsidRPr="00C64687">
        <w:rPr>
          <w:rFonts w:ascii="Simplified Arabic" w:hAnsi="Simplified Arabic" w:cs="Simplified Arabic"/>
          <w:sz w:val="24"/>
          <w:szCs w:val="24"/>
          <w:rtl/>
        </w:rPr>
        <w:t xml:space="preserve">أنشطة </w:t>
      </w:r>
      <w:r w:rsidR="007A0902">
        <w:rPr>
          <w:rFonts w:ascii="Simplified Arabic" w:hAnsi="Simplified Arabic" w:cs="Simplified Arabic" w:hint="cs"/>
          <w:sz w:val="24"/>
          <w:szCs w:val="24"/>
          <w:rtl/>
        </w:rPr>
        <w:t>ال</w:t>
      </w:r>
      <w:r w:rsidRPr="00C64687">
        <w:rPr>
          <w:rFonts w:ascii="Simplified Arabic" w:hAnsi="Simplified Arabic" w:cs="Simplified Arabic"/>
          <w:sz w:val="24"/>
          <w:szCs w:val="24"/>
          <w:rtl/>
        </w:rPr>
        <w:t>تمكينية في وقت أبكر مما تشير إليه الأطر الزمنية الم</w:t>
      </w:r>
      <w:r w:rsidR="00A148ED">
        <w:rPr>
          <w:rFonts w:ascii="Simplified Arabic" w:hAnsi="Simplified Arabic" w:cs="Simplified Arabic" w:hint="cs"/>
          <w:sz w:val="24"/>
          <w:szCs w:val="24"/>
          <w:rtl/>
        </w:rPr>
        <w:t>حدد</w:t>
      </w:r>
      <w:r w:rsidRPr="00C64687">
        <w:rPr>
          <w:rFonts w:ascii="Simplified Arabic" w:hAnsi="Simplified Arabic" w:cs="Simplified Arabic"/>
          <w:sz w:val="24"/>
          <w:szCs w:val="24"/>
          <w:rtl/>
        </w:rPr>
        <w:t>ة.</w:t>
      </w:r>
    </w:p>
    <w:p w14:paraId="541C17A0" w14:textId="116083E0" w:rsidR="004A60CC" w:rsidRDefault="004A60CC" w:rsidP="004A60CC">
      <w:pPr>
        <w:pStyle w:val="CBDNormalNumber"/>
        <w:bidi/>
      </w:pPr>
      <w:r>
        <w:rPr>
          <w:rFonts w:ascii="Simplified Arabic" w:hAnsi="Simplified Arabic" w:cs="Simplified Arabic" w:hint="cs"/>
          <w:sz w:val="24"/>
          <w:szCs w:val="24"/>
          <w:rtl/>
        </w:rPr>
        <w:t>و</w:t>
      </w:r>
      <w:r w:rsidRPr="00C64687">
        <w:rPr>
          <w:rFonts w:ascii="Simplified Arabic" w:hAnsi="Simplified Arabic" w:cs="Simplified Arabic"/>
          <w:sz w:val="24"/>
          <w:szCs w:val="24"/>
          <w:rtl/>
        </w:rPr>
        <w:t xml:space="preserve">ينبغي تكييف الإجراءات </w:t>
      </w:r>
      <w:r>
        <w:rPr>
          <w:rFonts w:ascii="Simplified Arabic" w:hAnsi="Simplified Arabic" w:cs="Simplified Arabic" w:hint="cs"/>
          <w:sz w:val="24"/>
          <w:szCs w:val="24"/>
          <w:rtl/>
        </w:rPr>
        <w:t>مع</w:t>
      </w:r>
      <w:r w:rsidRPr="00C64687">
        <w:rPr>
          <w:rFonts w:ascii="Simplified Arabic" w:hAnsi="Simplified Arabic" w:cs="Simplified Arabic"/>
          <w:sz w:val="24"/>
          <w:szCs w:val="24"/>
          <w:rtl/>
        </w:rPr>
        <w:t xml:space="preserve"> الظروف الوطنية</w:t>
      </w:r>
      <w:r w:rsidR="00DF1EED">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w:t>
      </w:r>
      <w:r w:rsidR="00DF1EED">
        <w:rPr>
          <w:rFonts w:ascii="Simplified Arabic" w:hAnsi="Simplified Arabic" w:cs="Simplified Arabic" w:hint="cs"/>
          <w:sz w:val="24"/>
          <w:szCs w:val="24"/>
          <w:rtl/>
        </w:rPr>
        <w:t>ف</w:t>
      </w:r>
      <w:r w:rsidRPr="00C64687">
        <w:rPr>
          <w:rFonts w:ascii="Simplified Arabic" w:hAnsi="Simplified Arabic" w:cs="Simplified Arabic"/>
          <w:sz w:val="24"/>
          <w:szCs w:val="24"/>
          <w:rtl/>
        </w:rPr>
        <w:t>ل</w:t>
      </w:r>
      <w:r w:rsidR="00DF1EED">
        <w:rPr>
          <w:rFonts w:ascii="Simplified Arabic" w:hAnsi="Simplified Arabic" w:cs="Simplified Arabic" w:hint="cs"/>
          <w:sz w:val="24"/>
          <w:szCs w:val="24"/>
          <w:rtl/>
        </w:rPr>
        <w:t>ا</w:t>
      </w:r>
      <w:r w:rsidRPr="00C64687">
        <w:rPr>
          <w:rFonts w:ascii="Simplified Arabic" w:hAnsi="Simplified Arabic" w:cs="Simplified Arabic"/>
          <w:sz w:val="24"/>
          <w:szCs w:val="24"/>
          <w:rtl/>
        </w:rPr>
        <w:t xml:space="preserve"> </w:t>
      </w:r>
      <w:r w:rsidR="00DF1EED">
        <w:rPr>
          <w:rFonts w:ascii="Simplified Arabic" w:hAnsi="Simplified Arabic" w:cs="Simplified Arabic" w:hint="cs"/>
          <w:sz w:val="24"/>
          <w:szCs w:val="24"/>
          <w:rtl/>
        </w:rPr>
        <w:t>يمك</w:t>
      </w:r>
      <w:r w:rsidRPr="00C64687">
        <w:rPr>
          <w:rFonts w:ascii="Simplified Arabic" w:hAnsi="Simplified Arabic" w:cs="Simplified Arabic"/>
          <w:sz w:val="24"/>
          <w:szCs w:val="24"/>
          <w:rtl/>
        </w:rPr>
        <w:t>ن</w:t>
      </w:r>
      <w:r w:rsidR="00DF1EED">
        <w:rPr>
          <w:rFonts w:ascii="Simplified Arabic" w:hAnsi="Simplified Arabic" w:cs="Simplified Arabic" w:hint="cs"/>
          <w:sz w:val="24"/>
          <w:szCs w:val="24"/>
          <w:rtl/>
        </w:rPr>
        <w:t xml:space="preserve"> تطبيق</w:t>
      </w:r>
      <w:r w:rsidRPr="00C64687">
        <w:rPr>
          <w:rFonts w:ascii="Simplified Arabic" w:hAnsi="Simplified Arabic" w:cs="Simplified Arabic"/>
          <w:sz w:val="24"/>
          <w:szCs w:val="24"/>
          <w:rtl/>
        </w:rPr>
        <w:t xml:space="preserve"> جميع الإجراءات </w:t>
      </w:r>
      <w:r w:rsidR="00DF1EED">
        <w:rPr>
          <w:rFonts w:ascii="Simplified Arabic" w:hAnsi="Simplified Arabic" w:cs="Simplified Arabic" w:hint="cs"/>
          <w:sz w:val="24"/>
          <w:szCs w:val="24"/>
          <w:rtl/>
        </w:rPr>
        <w:t>على</w:t>
      </w:r>
      <w:r w:rsidRPr="00C64687">
        <w:rPr>
          <w:rFonts w:ascii="Simplified Arabic" w:hAnsi="Simplified Arabic" w:cs="Simplified Arabic"/>
          <w:sz w:val="24"/>
          <w:szCs w:val="24"/>
          <w:rtl/>
        </w:rPr>
        <w:t xml:space="preserve"> </w:t>
      </w:r>
      <w:r w:rsidR="00DF1EED" w:rsidRPr="00C64687">
        <w:rPr>
          <w:rFonts w:ascii="Simplified Arabic" w:hAnsi="Simplified Arabic" w:cs="Simplified Arabic"/>
          <w:sz w:val="24"/>
          <w:szCs w:val="24"/>
          <w:rtl/>
        </w:rPr>
        <w:t xml:space="preserve">جميع </w:t>
      </w:r>
      <w:r w:rsidRPr="00C64687">
        <w:rPr>
          <w:rFonts w:ascii="Simplified Arabic" w:hAnsi="Simplified Arabic" w:cs="Simplified Arabic"/>
          <w:sz w:val="24"/>
          <w:szCs w:val="24"/>
          <w:rtl/>
        </w:rPr>
        <w:t xml:space="preserve">البلدان، </w:t>
      </w:r>
      <w:r w:rsidR="00DF1EED">
        <w:rPr>
          <w:rFonts w:ascii="Simplified Arabic" w:hAnsi="Simplified Arabic" w:cs="Simplified Arabic" w:hint="cs"/>
          <w:sz w:val="24"/>
          <w:szCs w:val="24"/>
          <w:rtl/>
        </w:rPr>
        <w:t>و</w:t>
      </w:r>
      <w:r w:rsidRPr="00C64687">
        <w:rPr>
          <w:rFonts w:ascii="Simplified Arabic" w:hAnsi="Simplified Arabic" w:cs="Simplified Arabic"/>
          <w:sz w:val="24"/>
          <w:szCs w:val="24"/>
          <w:rtl/>
        </w:rPr>
        <w:t>قد تتخذ البلدان</w:t>
      </w:r>
      <w:r w:rsidR="00DF1EED">
        <w:rPr>
          <w:rFonts w:ascii="Simplified Arabic" w:hAnsi="Simplified Arabic" w:cs="Simplified Arabic" w:hint="cs"/>
          <w:sz w:val="24"/>
          <w:szCs w:val="24"/>
          <w:rtl/>
        </w:rPr>
        <w:t xml:space="preserve"> أيضاً</w:t>
      </w:r>
      <w:r w:rsidRPr="00C64687">
        <w:rPr>
          <w:rFonts w:ascii="Simplified Arabic" w:hAnsi="Simplified Arabic" w:cs="Simplified Arabic"/>
          <w:sz w:val="24"/>
          <w:szCs w:val="24"/>
          <w:rtl/>
        </w:rPr>
        <w:t xml:space="preserve"> إجراءات إضافية غير م</w:t>
      </w:r>
      <w:r w:rsidR="00DF1EED">
        <w:rPr>
          <w:rFonts w:ascii="Simplified Arabic" w:hAnsi="Simplified Arabic" w:cs="Simplified Arabic" w:hint="cs"/>
          <w:sz w:val="24"/>
          <w:szCs w:val="24"/>
          <w:rtl/>
        </w:rPr>
        <w:t>ُ</w:t>
      </w:r>
      <w:r w:rsidRPr="00C64687">
        <w:rPr>
          <w:rFonts w:ascii="Simplified Arabic" w:hAnsi="Simplified Arabic" w:cs="Simplified Arabic"/>
          <w:sz w:val="24"/>
          <w:szCs w:val="24"/>
          <w:rtl/>
        </w:rPr>
        <w:t>در</w:t>
      </w:r>
      <w:r w:rsidR="00DF1EED">
        <w:rPr>
          <w:rFonts w:ascii="Simplified Arabic" w:hAnsi="Simplified Arabic" w:cs="Simplified Arabic" w:hint="cs"/>
          <w:sz w:val="24"/>
          <w:szCs w:val="24"/>
          <w:rtl/>
        </w:rPr>
        <w:t>َ</w:t>
      </w:r>
      <w:r w:rsidRPr="00C64687">
        <w:rPr>
          <w:rFonts w:ascii="Simplified Arabic" w:hAnsi="Simplified Arabic" w:cs="Simplified Arabic"/>
          <w:sz w:val="24"/>
          <w:szCs w:val="24"/>
          <w:rtl/>
        </w:rPr>
        <w:t>جة في خارطة الطريق.</w:t>
      </w:r>
      <w:r w:rsidR="00FD23D0">
        <w:rPr>
          <w:rFonts w:ascii="Simplified Arabic" w:hAnsi="Simplified Arabic" w:cs="Simplified Arabic" w:hint="cs"/>
          <w:sz w:val="24"/>
          <w:szCs w:val="24"/>
          <w:rtl/>
        </w:rPr>
        <w:t xml:space="preserve"> </w:t>
      </w:r>
      <w:r w:rsidR="00FD23D0" w:rsidRPr="00C64687">
        <w:rPr>
          <w:rFonts w:ascii="Simplified Arabic" w:hAnsi="Simplified Arabic" w:cs="Simplified Arabic"/>
          <w:sz w:val="24"/>
          <w:szCs w:val="24"/>
          <w:rtl/>
        </w:rPr>
        <w:t>وقد تكون بعض الإجراءات ذات صلة بتعزيز أوجه التآزر بين ا</w:t>
      </w:r>
      <w:r w:rsidR="006C5932">
        <w:rPr>
          <w:rFonts w:ascii="Simplified Arabic" w:hAnsi="Simplified Arabic" w:cs="Simplified Arabic" w:hint="cs"/>
          <w:sz w:val="24"/>
          <w:szCs w:val="24"/>
          <w:rtl/>
        </w:rPr>
        <w:t>تفاقي</w:t>
      </w:r>
      <w:r w:rsidR="00FD23D0" w:rsidRPr="00C64687">
        <w:rPr>
          <w:rFonts w:ascii="Simplified Arabic" w:hAnsi="Simplified Arabic" w:cs="Simplified Arabic"/>
          <w:sz w:val="24"/>
          <w:szCs w:val="24"/>
          <w:rtl/>
        </w:rPr>
        <w:t xml:space="preserve">تين فقط من اتفاقيات ريو، أو بين مجموعة فرعية منها، </w:t>
      </w:r>
      <w:r w:rsidR="006C5932">
        <w:rPr>
          <w:rFonts w:ascii="Simplified Arabic" w:hAnsi="Simplified Arabic" w:cs="Simplified Arabic" w:hint="cs"/>
          <w:sz w:val="24"/>
          <w:szCs w:val="24"/>
          <w:rtl/>
        </w:rPr>
        <w:t>وليس بينها</w:t>
      </w:r>
      <w:r w:rsidR="00FD23D0" w:rsidRPr="00C64687">
        <w:rPr>
          <w:rFonts w:ascii="Simplified Arabic" w:hAnsi="Simplified Arabic" w:cs="Simplified Arabic"/>
          <w:sz w:val="24"/>
          <w:szCs w:val="24"/>
          <w:rtl/>
        </w:rPr>
        <w:t xml:space="preserve"> جميعاً. و</w:t>
      </w:r>
      <w:r w:rsidR="00E751A7">
        <w:rPr>
          <w:rFonts w:ascii="Simplified Arabic" w:hAnsi="Simplified Arabic" w:cs="Simplified Arabic" w:hint="cs"/>
          <w:sz w:val="24"/>
          <w:szCs w:val="24"/>
          <w:rtl/>
        </w:rPr>
        <w:t>تُ</w:t>
      </w:r>
      <w:r w:rsidR="00FD23D0" w:rsidRPr="00C64687">
        <w:rPr>
          <w:rFonts w:ascii="Simplified Arabic" w:hAnsi="Simplified Arabic" w:cs="Simplified Arabic"/>
          <w:sz w:val="24"/>
          <w:szCs w:val="24"/>
          <w:rtl/>
        </w:rPr>
        <w:t>شجَّع الأطراف على</w:t>
      </w:r>
      <w:r w:rsidR="006C5932">
        <w:rPr>
          <w:rFonts w:ascii="Simplified Arabic" w:hAnsi="Simplified Arabic" w:cs="Simplified Arabic" w:hint="cs"/>
          <w:sz w:val="24"/>
          <w:szCs w:val="24"/>
          <w:rtl/>
        </w:rPr>
        <w:t xml:space="preserve"> أن</w:t>
      </w:r>
      <w:r w:rsidR="00FD23D0" w:rsidRPr="00C64687">
        <w:rPr>
          <w:rFonts w:ascii="Simplified Arabic" w:hAnsi="Simplified Arabic" w:cs="Simplified Arabic"/>
          <w:sz w:val="24"/>
          <w:szCs w:val="24"/>
          <w:rtl/>
        </w:rPr>
        <w:t xml:space="preserve"> </w:t>
      </w:r>
      <w:r w:rsidR="006C5932">
        <w:rPr>
          <w:rFonts w:ascii="Simplified Arabic" w:hAnsi="Simplified Arabic" w:cs="Simplified Arabic" w:hint="cs"/>
          <w:sz w:val="24"/>
          <w:szCs w:val="24"/>
          <w:rtl/>
        </w:rPr>
        <w:t>ت</w:t>
      </w:r>
      <w:r w:rsidR="00FD23D0" w:rsidRPr="00C64687">
        <w:rPr>
          <w:rFonts w:ascii="Simplified Arabic" w:hAnsi="Simplified Arabic" w:cs="Simplified Arabic"/>
          <w:sz w:val="24"/>
          <w:szCs w:val="24"/>
          <w:rtl/>
        </w:rPr>
        <w:t>ختار</w:t>
      </w:r>
      <w:r w:rsidR="006C5932">
        <w:rPr>
          <w:rFonts w:ascii="Simplified Arabic" w:hAnsi="Simplified Arabic" w:cs="Simplified Arabic" w:hint="cs"/>
          <w:sz w:val="24"/>
          <w:szCs w:val="24"/>
          <w:rtl/>
        </w:rPr>
        <w:t xml:space="preserve"> من بين</w:t>
      </w:r>
      <w:r w:rsidR="00FD23D0" w:rsidRPr="00C64687">
        <w:rPr>
          <w:rFonts w:ascii="Simplified Arabic" w:hAnsi="Simplified Arabic" w:cs="Simplified Arabic"/>
          <w:sz w:val="24"/>
          <w:szCs w:val="24"/>
          <w:rtl/>
        </w:rPr>
        <w:t xml:space="preserve"> الإجراءات</w:t>
      </w:r>
      <w:r w:rsidR="00E751A7">
        <w:rPr>
          <w:rFonts w:ascii="Simplified Arabic" w:hAnsi="Simplified Arabic" w:cs="Simplified Arabic" w:hint="cs"/>
          <w:sz w:val="24"/>
          <w:szCs w:val="24"/>
          <w:rtl/>
        </w:rPr>
        <w:t xml:space="preserve"> المختلفة</w:t>
      </w:r>
      <w:r w:rsidR="006C5932">
        <w:rPr>
          <w:rFonts w:ascii="Simplified Arabic" w:hAnsi="Simplified Arabic" w:cs="Simplified Arabic" w:hint="cs"/>
          <w:sz w:val="24"/>
          <w:szCs w:val="24"/>
          <w:rtl/>
        </w:rPr>
        <w:t xml:space="preserve"> ما هو</w:t>
      </w:r>
      <w:r w:rsidR="00FD23D0" w:rsidRPr="00C64687">
        <w:rPr>
          <w:rFonts w:ascii="Simplified Arabic" w:hAnsi="Simplified Arabic" w:cs="Simplified Arabic"/>
          <w:sz w:val="24"/>
          <w:szCs w:val="24"/>
          <w:rtl/>
        </w:rPr>
        <w:t xml:space="preserve"> الأنسب لتعزيز أوجه التآزر، وذلك </w:t>
      </w:r>
      <w:r w:rsidR="00E751A7">
        <w:rPr>
          <w:rFonts w:ascii="Simplified Arabic" w:hAnsi="Simplified Arabic" w:cs="Simplified Arabic" w:hint="cs"/>
          <w:sz w:val="24"/>
          <w:szCs w:val="24"/>
          <w:rtl/>
        </w:rPr>
        <w:t>وفقاً</w:t>
      </w:r>
      <w:r w:rsidR="00FD23D0" w:rsidRPr="00C64687">
        <w:rPr>
          <w:rFonts w:ascii="Simplified Arabic" w:hAnsi="Simplified Arabic" w:cs="Simplified Arabic"/>
          <w:sz w:val="24"/>
          <w:szCs w:val="24"/>
          <w:rtl/>
        </w:rPr>
        <w:t xml:space="preserve"> </w:t>
      </w:r>
      <w:r w:rsidR="00E751A7">
        <w:rPr>
          <w:rFonts w:ascii="Simplified Arabic" w:hAnsi="Simplified Arabic" w:cs="Simplified Arabic" w:hint="cs"/>
          <w:sz w:val="24"/>
          <w:szCs w:val="24"/>
          <w:rtl/>
        </w:rPr>
        <w:t>ل</w:t>
      </w:r>
      <w:r w:rsidR="00FD23D0" w:rsidRPr="00C64687">
        <w:rPr>
          <w:rFonts w:ascii="Simplified Arabic" w:hAnsi="Simplified Arabic" w:cs="Simplified Arabic"/>
          <w:sz w:val="24"/>
          <w:szCs w:val="24"/>
          <w:rtl/>
        </w:rPr>
        <w:t>ظروفه</w:t>
      </w:r>
      <w:r w:rsidR="00E751A7">
        <w:rPr>
          <w:rFonts w:ascii="Simplified Arabic" w:hAnsi="Simplified Arabic" w:cs="Simplified Arabic" w:hint="cs"/>
          <w:sz w:val="24"/>
          <w:szCs w:val="24"/>
          <w:rtl/>
        </w:rPr>
        <w:t>ا</w:t>
      </w:r>
      <w:r w:rsidR="00FD23D0" w:rsidRPr="00C64687">
        <w:rPr>
          <w:rFonts w:ascii="Simplified Arabic" w:hAnsi="Simplified Arabic" w:cs="Simplified Arabic"/>
          <w:sz w:val="24"/>
          <w:szCs w:val="24"/>
          <w:rtl/>
        </w:rPr>
        <w:t xml:space="preserve"> الوطنية.</w:t>
      </w:r>
    </w:p>
    <w:p w14:paraId="68B12D9B" w14:textId="57FD9E87" w:rsidR="00E751A7" w:rsidRPr="00E751A7" w:rsidRDefault="00E751A7" w:rsidP="00E751A7">
      <w:pPr>
        <w:pStyle w:val="CBDH2"/>
        <w:bidi/>
        <w:rPr>
          <w:b w:val="0"/>
          <w:bCs/>
          <w:sz w:val="26"/>
          <w:szCs w:val="26"/>
          <w:rtl/>
        </w:rPr>
      </w:pPr>
      <w:r w:rsidRPr="00E751A7">
        <w:rPr>
          <w:rFonts w:ascii="Simplified Arabic" w:hAnsi="Simplified Arabic" w:cs="Simplified Arabic"/>
          <w:b w:val="0"/>
          <w:bCs/>
          <w:sz w:val="26"/>
          <w:szCs w:val="26"/>
          <w:rtl/>
        </w:rPr>
        <w:t>ج</w:t>
      </w:r>
      <w:r w:rsidRPr="00E751A7">
        <w:rPr>
          <w:rFonts w:ascii="Simplified Arabic" w:hAnsi="Simplified Arabic" w:cs="Simplified Arabic" w:hint="cs"/>
          <w:b w:val="0"/>
          <w:bCs/>
          <w:sz w:val="26"/>
          <w:szCs w:val="26"/>
          <w:rtl/>
        </w:rPr>
        <w:t>يم-</w:t>
      </w:r>
      <w:r w:rsidRPr="00E751A7">
        <w:rPr>
          <w:rFonts w:ascii="Simplified Arabic" w:hAnsi="Simplified Arabic" w:cs="Simplified Arabic"/>
          <w:b w:val="0"/>
          <w:bCs/>
          <w:sz w:val="26"/>
          <w:szCs w:val="26"/>
          <w:rtl/>
        </w:rPr>
        <w:tab/>
        <w:t xml:space="preserve">خارطة </w:t>
      </w:r>
      <w:r w:rsidRPr="00E751A7">
        <w:rPr>
          <w:rFonts w:ascii="Simplified Arabic" w:hAnsi="Simplified Arabic" w:cs="Simplified Arabic" w:hint="cs"/>
          <w:b w:val="0"/>
          <w:bCs/>
          <w:sz w:val="26"/>
          <w:szCs w:val="26"/>
          <w:rtl/>
        </w:rPr>
        <w:t>ال</w:t>
      </w:r>
      <w:r w:rsidRPr="00E751A7">
        <w:rPr>
          <w:rFonts w:ascii="Simplified Arabic" w:hAnsi="Simplified Arabic" w:cs="Simplified Arabic"/>
          <w:b w:val="0"/>
          <w:bCs/>
          <w:sz w:val="26"/>
          <w:szCs w:val="26"/>
          <w:rtl/>
        </w:rPr>
        <w:t xml:space="preserve">طريق </w:t>
      </w:r>
      <w:r w:rsidRPr="00E751A7">
        <w:rPr>
          <w:rFonts w:ascii="Simplified Arabic" w:hAnsi="Simplified Arabic" w:cs="Simplified Arabic" w:hint="cs"/>
          <w:b w:val="0"/>
          <w:bCs/>
          <w:sz w:val="26"/>
          <w:szCs w:val="26"/>
          <w:rtl/>
        </w:rPr>
        <w:t>ال</w:t>
      </w:r>
      <w:r w:rsidRPr="00E751A7">
        <w:rPr>
          <w:rFonts w:ascii="Simplified Arabic" w:hAnsi="Simplified Arabic" w:cs="Simplified Arabic"/>
          <w:b w:val="0"/>
          <w:bCs/>
          <w:sz w:val="26"/>
          <w:szCs w:val="26"/>
          <w:rtl/>
        </w:rPr>
        <w:t xml:space="preserve">متعددة المستويات </w:t>
      </w:r>
      <w:r w:rsidRPr="00E751A7">
        <w:rPr>
          <w:rFonts w:cs="Simplified Arabic"/>
          <w:b w:val="0"/>
          <w:bCs/>
          <w:sz w:val="26"/>
          <w:szCs w:val="26"/>
          <w:rtl/>
        </w:rPr>
        <w:t>لتعزيز التعاون و</w:t>
      </w:r>
      <w:r w:rsidRPr="00E751A7">
        <w:rPr>
          <w:rFonts w:cs="Simplified Arabic" w:hint="cs"/>
          <w:b w:val="0"/>
          <w:bCs/>
          <w:sz w:val="26"/>
          <w:szCs w:val="26"/>
          <w:rtl/>
        </w:rPr>
        <w:t>ا</w:t>
      </w:r>
      <w:r w:rsidRPr="00E751A7">
        <w:rPr>
          <w:rFonts w:cs="Simplified Arabic"/>
          <w:b w:val="0"/>
          <w:bCs/>
          <w:sz w:val="26"/>
          <w:szCs w:val="26"/>
          <w:rtl/>
        </w:rPr>
        <w:t>تس</w:t>
      </w:r>
      <w:r w:rsidRPr="00E751A7">
        <w:rPr>
          <w:rFonts w:cs="Simplified Arabic" w:hint="cs"/>
          <w:b w:val="0"/>
          <w:bCs/>
          <w:sz w:val="26"/>
          <w:szCs w:val="26"/>
          <w:rtl/>
        </w:rPr>
        <w:t>اق</w:t>
      </w:r>
      <w:r w:rsidRPr="00E751A7">
        <w:rPr>
          <w:rFonts w:cs="Simplified Arabic"/>
          <w:b w:val="0"/>
          <w:bCs/>
          <w:sz w:val="26"/>
          <w:szCs w:val="26"/>
          <w:rtl/>
        </w:rPr>
        <w:t xml:space="preserve"> السياسات و</w:t>
      </w:r>
      <w:r w:rsidRPr="00E751A7">
        <w:rPr>
          <w:rFonts w:cs="Simplified Arabic" w:hint="cs"/>
          <w:b w:val="0"/>
          <w:bCs/>
          <w:sz w:val="26"/>
          <w:szCs w:val="26"/>
          <w:rtl/>
        </w:rPr>
        <w:t xml:space="preserve">أوجه </w:t>
      </w:r>
      <w:r w:rsidRPr="00E751A7">
        <w:rPr>
          <w:rFonts w:cs="Simplified Arabic"/>
          <w:b w:val="0"/>
          <w:bCs/>
          <w:sz w:val="26"/>
          <w:szCs w:val="26"/>
          <w:rtl/>
        </w:rPr>
        <w:t>التآزر بين اتفاقيات ريو</w:t>
      </w:r>
    </w:p>
    <w:p w14:paraId="64A891AD" w14:textId="4284E7DB" w:rsidR="00E751A7" w:rsidRDefault="00E751A7" w:rsidP="00E751A7">
      <w:pPr>
        <w:pStyle w:val="CBDNormalNumber"/>
        <w:bidi/>
      </w:pPr>
      <w:r w:rsidRPr="00C64687">
        <w:rPr>
          <w:rFonts w:ascii="Simplified Arabic" w:hAnsi="Simplified Arabic" w:cs="Simplified Arabic"/>
          <w:sz w:val="24"/>
          <w:szCs w:val="24"/>
          <w:rtl/>
        </w:rPr>
        <w:t>تسترشد خارطة الطريق برؤية مشتركة طويلة الأجل ي</w:t>
      </w:r>
      <w:r w:rsidR="00BD5E56">
        <w:rPr>
          <w:rFonts w:ascii="Simplified Arabic" w:hAnsi="Simplified Arabic" w:cs="Simplified Arabic" w:hint="cs"/>
          <w:sz w:val="24"/>
          <w:szCs w:val="24"/>
          <w:rtl/>
        </w:rPr>
        <w:t>تم</w:t>
      </w:r>
      <w:r w:rsidRPr="00C64687">
        <w:rPr>
          <w:rFonts w:ascii="Simplified Arabic" w:hAnsi="Simplified Arabic" w:cs="Simplified Arabic"/>
          <w:sz w:val="24"/>
          <w:szCs w:val="24"/>
          <w:rtl/>
        </w:rPr>
        <w:t xml:space="preserve"> فيها السعي </w:t>
      </w:r>
      <w:r w:rsidR="00BD5E56">
        <w:rPr>
          <w:rFonts w:ascii="Simplified Arabic" w:hAnsi="Simplified Arabic" w:cs="Simplified Arabic" w:hint="cs"/>
          <w:sz w:val="24"/>
          <w:szCs w:val="24"/>
          <w:rtl/>
        </w:rPr>
        <w:t xml:space="preserve">إلى </w:t>
      </w:r>
      <w:r w:rsidRPr="00C64687">
        <w:rPr>
          <w:rFonts w:ascii="Simplified Arabic" w:hAnsi="Simplified Arabic" w:cs="Simplified Arabic"/>
          <w:sz w:val="24"/>
          <w:szCs w:val="24"/>
          <w:rtl/>
        </w:rPr>
        <w:t xml:space="preserve">تحقيق أهداف اتفاقيات ريو الثلاث بطريقة </w:t>
      </w:r>
      <w:r w:rsidR="001B76FE">
        <w:rPr>
          <w:rFonts w:ascii="Simplified Arabic" w:hAnsi="Simplified Arabic" w:cs="Simplified Arabic" w:hint="cs"/>
          <w:sz w:val="24"/>
          <w:szCs w:val="24"/>
          <w:rtl/>
        </w:rPr>
        <w:t>متعاضدة</w:t>
      </w:r>
      <w:r w:rsidRPr="00C64687">
        <w:rPr>
          <w:rFonts w:ascii="Simplified Arabic" w:hAnsi="Simplified Arabic" w:cs="Simplified Arabic"/>
          <w:sz w:val="24"/>
          <w:szCs w:val="24"/>
          <w:rtl/>
        </w:rPr>
        <w:t>؛ بحيث يتم</w:t>
      </w:r>
      <w:r w:rsidR="004429FF">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بحلول عام 2030 وما بعده</w:t>
      </w:r>
      <w:r w:rsidR="004429FF">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تخطيط وتمويل وتنفيذ ورصد كل من</w:t>
      </w:r>
      <w:r w:rsidR="001B76FE">
        <w:rPr>
          <w:rFonts w:ascii="Simplified Arabic" w:hAnsi="Simplified Arabic" w:cs="Simplified Arabic" w:hint="cs"/>
          <w:sz w:val="24"/>
          <w:szCs w:val="24"/>
          <w:rtl/>
        </w:rPr>
        <w:t>:</w:t>
      </w:r>
      <w:r w:rsidRPr="00C64687">
        <w:rPr>
          <w:rFonts w:ascii="Simplified Arabic" w:hAnsi="Simplified Arabic" w:cs="Simplified Arabic"/>
          <w:sz w:val="24"/>
          <w:szCs w:val="24"/>
          <w:rtl/>
        </w:rPr>
        <w:t xml:space="preserve"> حفظ التنوع البيولوجي واستخدامه المستدام وال</w:t>
      </w:r>
      <w:r w:rsidR="001B76FE">
        <w:rPr>
          <w:rFonts w:ascii="Simplified Arabic" w:hAnsi="Simplified Arabic" w:cs="Simplified Arabic" w:hint="cs"/>
          <w:sz w:val="24"/>
          <w:szCs w:val="24"/>
          <w:rtl/>
        </w:rPr>
        <w:t>استجابة</w:t>
      </w:r>
      <w:r w:rsidRPr="00C64687">
        <w:rPr>
          <w:rFonts w:ascii="Simplified Arabic" w:hAnsi="Simplified Arabic" w:cs="Simplified Arabic"/>
          <w:sz w:val="24"/>
          <w:szCs w:val="24"/>
          <w:rtl/>
        </w:rPr>
        <w:t xml:space="preserve"> لتغير المناخ وتحقيق </w:t>
      </w:r>
      <w:r w:rsidR="001B76FE" w:rsidRPr="00C64687">
        <w:rPr>
          <w:rFonts w:ascii="Simplified Arabic" w:hAnsi="Simplified Arabic" w:cs="Simplified Arabic"/>
          <w:sz w:val="24"/>
          <w:szCs w:val="24"/>
          <w:rtl/>
        </w:rPr>
        <w:t xml:space="preserve">أهداف تحييد </w:t>
      </w:r>
      <w:r w:rsidR="001B76FE">
        <w:rPr>
          <w:rFonts w:ascii="Simplified Arabic" w:hAnsi="Simplified Arabic" w:cs="Simplified Arabic" w:hint="cs"/>
          <w:sz w:val="24"/>
          <w:szCs w:val="24"/>
          <w:rtl/>
        </w:rPr>
        <w:t xml:space="preserve">أثر </w:t>
      </w:r>
      <w:r w:rsidR="001B76FE" w:rsidRPr="00C64687">
        <w:rPr>
          <w:rFonts w:ascii="Simplified Arabic" w:hAnsi="Simplified Arabic" w:cs="Simplified Arabic"/>
          <w:sz w:val="24"/>
          <w:szCs w:val="24"/>
          <w:rtl/>
        </w:rPr>
        <w:t>تدهور الأراضي</w:t>
      </w:r>
      <w:r w:rsidRPr="00C64687">
        <w:rPr>
          <w:rFonts w:ascii="Simplified Arabic" w:hAnsi="Simplified Arabic" w:cs="Simplified Arabic"/>
          <w:sz w:val="24"/>
          <w:szCs w:val="24"/>
          <w:rtl/>
        </w:rPr>
        <w:t xml:space="preserve">، وذلك بأسلوب متسق وعلى جميع المستويات، بما </w:t>
      </w:r>
      <w:r w:rsidR="008711A9">
        <w:rPr>
          <w:rFonts w:ascii="Simplified Arabic" w:hAnsi="Simplified Arabic" w:cs="Simplified Arabic" w:hint="cs"/>
          <w:sz w:val="24"/>
          <w:szCs w:val="24"/>
          <w:rtl/>
        </w:rPr>
        <w:t>يعود</w:t>
      </w:r>
      <w:r w:rsidRPr="00C64687">
        <w:rPr>
          <w:rFonts w:ascii="Simplified Arabic" w:hAnsi="Simplified Arabic" w:cs="Simplified Arabic"/>
          <w:sz w:val="24"/>
          <w:szCs w:val="24"/>
          <w:rtl/>
        </w:rPr>
        <w:t xml:space="preserve"> </w:t>
      </w:r>
      <w:r w:rsidR="008711A9">
        <w:rPr>
          <w:rFonts w:ascii="Simplified Arabic" w:hAnsi="Simplified Arabic" w:cs="Simplified Arabic" w:hint="cs"/>
          <w:sz w:val="24"/>
          <w:szCs w:val="24"/>
          <w:rtl/>
        </w:rPr>
        <w:t>با</w:t>
      </w:r>
      <w:r w:rsidR="008711A9" w:rsidRPr="00C64687">
        <w:rPr>
          <w:rFonts w:ascii="Simplified Arabic" w:hAnsi="Simplified Arabic" w:cs="Simplified Arabic"/>
          <w:sz w:val="24"/>
          <w:szCs w:val="24"/>
          <w:rtl/>
        </w:rPr>
        <w:t>لنفع المتبادل</w:t>
      </w:r>
      <w:r w:rsidR="008711A9">
        <w:rPr>
          <w:rFonts w:ascii="Simplified Arabic" w:hAnsi="Simplified Arabic" w:cs="Simplified Arabic" w:hint="cs"/>
          <w:sz w:val="24"/>
          <w:szCs w:val="24"/>
          <w:rtl/>
        </w:rPr>
        <w:t xml:space="preserve"> على</w:t>
      </w:r>
      <w:r w:rsidR="008711A9" w:rsidRPr="00C64687">
        <w:rPr>
          <w:rFonts w:ascii="Simplified Arabic" w:hAnsi="Simplified Arabic" w:cs="Simplified Arabic"/>
          <w:sz w:val="24"/>
          <w:szCs w:val="24"/>
          <w:rtl/>
        </w:rPr>
        <w:t xml:space="preserve"> </w:t>
      </w:r>
      <w:r w:rsidR="008711A9">
        <w:rPr>
          <w:rFonts w:ascii="Simplified Arabic" w:hAnsi="Simplified Arabic" w:cs="Simplified Arabic" w:hint="cs"/>
          <w:sz w:val="24"/>
          <w:szCs w:val="24"/>
          <w:rtl/>
        </w:rPr>
        <w:t>ا</w:t>
      </w:r>
      <w:r w:rsidR="008711A9" w:rsidRPr="00C64687">
        <w:rPr>
          <w:rFonts w:ascii="Simplified Arabic" w:hAnsi="Simplified Arabic" w:cs="Simplified Arabic"/>
          <w:sz w:val="24"/>
          <w:szCs w:val="24"/>
          <w:rtl/>
        </w:rPr>
        <w:t>لاتفاقيات</w:t>
      </w:r>
      <w:r w:rsidRPr="00C64687">
        <w:rPr>
          <w:rFonts w:ascii="Simplified Arabic" w:hAnsi="Simplified Arabic" w:cs="Simplified Arabic"/>
          <w:sz w:val="24"/>
          <w:szCs w:val="24"/>
          <w:rtl/>
        </w:rPr>
        <w:t xml:space="preserve"> ويدعم التنمية المستدامة.</w:t>
      </w:r>
    </w:p>
    <w:p w14:paraId="50D51095" w14:textId="156FF326" w:rsidR="0049570B" w:rsidRDefault="0049570B" w:rsidP="0049570B">
      <w:pPr>
        <w:pStyle w:val="CBDNormalNumber"/>
        <w:bidi/>
      </w:pPr>
      <w:r w:rsidRPr="00C64687">
        <w:rPr>
          <w:rFonts w:ascii="Simplified Arabic" w:hAnsi="Simplified Arabic" w:cs="Simplified Arabic"/>
          <w:sz w:val="24"/>
          <w:szCs w:val="24"/>
          <w:rtl/>
        </w:rPr>
        <w:t xml:space="preserve">ولوضع هذه الرؤية موضع التنفيذ، نُظِّمت الإجراءات </w:t>
      </w:r>
      <w:r w:rsidR="0047753F">
        <w:rPr>
          <w:rFonts w:ascii="Simplified Arabic" w:hAnsi="Simplified Arabic" w:cs="Simplified Arabic" w:hint="cs"/>
          <w:sz w:val="24"/>
          <w:szCs w:val="24"/>
          <w:rtl/>
        </w:rPr>
        <w:t>تبع</w:t>
      </w:r>
      <w:r w:rsidRPr="00C64687">
        <w:rPr>
          <w:rFonts w:ascii="Simplified Arabic" w:hAnsi="Simplified Arabic" w:cs="Simplified Arabic"/>
          <w:sz w:val="24"/>
          <w:szCs w:val="24"/>
          <w:rtl/>
        </w:rPr>
        <w:t>اً لثلاثة آفاق زمنية محددة ت</w:t>
      </w:r>
      <w:r w:rsidR="0047753F">
        <w:rPr>
          <w:rFonts w:ascii="Simplified Arabic" w:hAnsi="Simplified Arabic" w:cs="Simplified Arabic" w:hint="cs"/>
          <w:sz w:val="24"/>
          <w:szCs w:val="24"/>
          <w:rtl/>
        </w:rPr>
        <w:t>مث</w:t>
      </w:r>
      <w:r w:rsidRPr="00C64687">
        <w:rPr>
          <w:rFonts w:ascii="Simplified Arabic" w:hAnsi="Simplified Arabic" w:cs="Simplified Arabic"/>
          <w:sz w:val="24"/>
          <w:szCs w:val="24"/>
          <w:rtl/>
        </w:rPr>
        <w:t xml:space="preserve">ل محطات استراتيجية هامة: بحلول نهاية عام 2028 (الأجل القصير) </w:t>
      </w:r>
      <w:r w:rsidR="00520FAB">
        <w:rPr>
          <w:rFonts w:ascii="Simplified Arabic" w:hAnsi="Simplified Arabic" w:cs="Simplified Arabic" w:hint="cs"/>
          <w:sz w:val="24"/>
          <w:szCs w:val="24"/>
          <w:rtl/>
        </w:rPr>
        <w:t>حيث توضع</w:t>
      </w:r>
      <w:r w:rsidRPr="00C64687">
        <w:rPr>
          <w:rFonts w:ascii="Simplified Arabic" w:hAnsi="Simplified Arabic" w:cs="Simplified Arabic"/>
          <w:sz w:val="24"/>
          <w:szCs w:val="24"/>
          <w:rtl/>
        </w:rPr>
        <w:t xml:space="preserve"> </w:t>
      </w:r>
      <w:r w:rsidR="00520FAB">
        <w:rPr>
          <w:rFonts w:ascii="Simplified Arabic" w:hAnsi="Simplified Arabic" w:cs="Simplified Arabic" w:hint="cs"/>
          <w:sz w:val="24"/>
          <w:szCs w:val="24"/>
          <w:rtl/>
        </w:rPr>
        <w:t>ال</w:t>
      </w:r>
      <w:r w:rsidRPr="00C64687">
        <w:rPr>
          <w:rFonts w:ascii="Simplified Arabic" w:hAnsi="Simplified Arabic" w:cs="Simplified Arabic"/>
          <w:sz w:val="24"/>
          <w:szCs w:val="24"/>
          <w:rtl/>
        </w:rPr>
        <w:t>أسس</w:t>
      </w:r>
      <w:r w:rsidR="00520FAB">
        <w:rPr>
          <w:rFonts w:ascii="Simplified Arabic" w:hAnsi="Simplified Arabic" w:cs="Simplified Arabic" w:hint="cs"/>
          <w:sz w:val="24"/>
          <w:szCs w:val="24"/>
          <w:rtl/>
        </w:rPr>
        <w:t xml:space="preserve"> اللازمة لتحقيق الاتساق في</w:t>
      </w:r>
      <w:r w:rsidR="003633DB">
        <w:rPr>
          <w:rFonts w:ascii="Simplified Arabic" w:hAnsi="Simplified Arabic" w:cs="Simplified Arabic" w:hint="cs"/>
          <w:sz w:val="24"/>
          <w:szCs w:val="24"/>
          <w:rtl/>
        </w:rPr>
        <w:t xml:space="preserve"> عمليات</w:t>
      </w:r>
      <w:r w:rsidRPr="00C64687">
        <w:rPr>
          <w:rFonts w:ascii="Simplified Arabic" w:hAnsi="Simplified Arabic" w:cs="Simplified Arabic"/>
          <w:sz w:val="24"/>
          <w:szCs w:val="24"/>
          <w:rtl/>
        </w:rPr>
        <w:t xml:space="preserve"> التخطيط والرصد والتنسيق؛ وبحلول عام 2030 (الأجل المتوسط) حيث تدخل الاستراتيجيات الوطنية</w:t>
      </w:r>
      <w:r w:rsidR="00D039B6">
        <w:rPr>
          <w:rFonts w:ascii="Simplified Arabic" w:hAnsi="Simplified Arabic" w:cs="Simplified Arabic" w:hint="cs"/>
          <w:sz w:val="24"/>
          <w:szCs w:val="24"/>
          <w:rtl/>
        </w:rPr>
        <w:t xml:space="preserve"> المتوائمة</w:t>
      </w:r>
      <w:r w:rsidRPr="00C64687">
        <w:rPr>
          <w:rFonts w:ascii="Simplified Arabic" w:hAnsi="Simplified Arabic" w:cs="Simplified Arabic"/>
          <w:sz w:val="24"/>
          <w:szCs w:val="24"/>
          <w:rtl/>
        </w:rPr>
        <w:t xml:space="preserve"> وآليات </w:t>
      </w:r>
      <w:r w:rsidR="00520FAB">
        <w:rPr>
          <w:rFonts w:ascii="Simplified Arabic" w:hAnsi="Simplified Arabic" w:cs="Simplified Arabic" w:hint="cs"/>
          <w:sz w:val="24"/>
          <w:szCs w:val="24"/>
          <w:rtl/>
        </w:rPr>
        <w:t>ال</w:t>
      </w:r>
      <w:r w:rsidRPr="00C64687">
        <w:rPr>
          <w:rFonts w:ascii="Simplified Arabic" w:hAnsi="Simplified Arabic" w:cs="Simplified Arabic"/>
          <w:sz w:val="24"/>
          <w:szCs w:val="24"/>
          <w:rtl/>
        </w:rPr>
        <w:t>إ</w:t>
      </w:r>
      <w:r w:rsidR="00520FAB">
        <w:rPr>
          <w:rFonts w:ascii="Simplified Arabic" w:hAnsi="Simplified Arabic" w:cs="Simplified Arabic" w:hint="cs"/>
          <w:sz w:val="24"/>
          <w:szCs w:val="24"/>
          <w:rtl/>
        </w:rPr>
        <w:t>بلاغ</w:t>
      </w:r>
      <w:r w:rsidRPr="00C64687">
        <w:rPr>
          <w:rFonts w:ascii="Simplified Arabic" w:hAnsi="Simplified Arabic" w:cs="Simplified Arabic"/>
          <w:sz w:val="24"/>
          <w:szCs w:val="24"/>
          <w:rtl/>
        </w:rPr>
        <w:t xml:space="preserve"> والتمويل</w:t>
      </w:r>
      <w:r w:rsidR="00520FAB">
        <w:rPr>
          <w:rFonts w:ascii="Simplified Arabic" w:hAnsi="Simplified Arabic" w:cs="Simplified Arabic" w:hint="cs"/>
          <w:sz w:val="24"/>
          <w:szCs w:val="24"/>
          <w:rtl/>
        </w:rPr>
        <w:t xml:space="preserve"> </w:t>
      </w:r>
      <w:r w:rsidR="00520FAB" w:rsidRPr="00C64687">
        <w:rPr>
          <w:rFonts w:ascii="Simplified Arabic" w:hAnsi="Simplified Arabic" w:cs="Simplified Arabic"/>
          <w:sz w:val="24"/>
          <w:szCs w:val="24"/>
          <w:rtl/>
        </w:rPr>
        <w:t xml:space="preserve">الوطنية </w:t>
      </w:r>
      <w:r w:rsidRPr="00C64687">
        <w:rPr>
          <w:rFonts w:ascii="Simplified Arabic" w:hAnsi="Simplified Arabic" w:cs="Simplified Arabic"/>
          <w:sz w:val="24"/>
          <w:szCs w:val="24"/>
          <w:rtl/>
        </w:rPr>
        <w:t>حيز التشغيل؛ ومن عام 2030 فصاعداً (الأجل الطويل) حيث ي</w:t>
      </w:r>
      <w:r w:rsidR="00C613F4">
        <w:rPr>
          <w:rFonts w:ascii="Simplified Arabic" w:hAnsi="Simplified Arabic" w:cs="Simplified Arabic" w:hint="cs"/>
          <w:sz w:val="24"/>
          <w:szCs w:val="24"/>
          <w:rtl/>
        </w:rPr>
        <w:t>ُستدام</w:t>
      </w:r>
      <w:r w:rsidRPr="00C64687">
        <w:rPr>
          <w:rFonts w:ascii="Simplified Arabic" w:hAnsi="Simplified Arabic" w:cs="Simplified Arabic"/>
          <w:sz w:val="24"/>
          <w:szCs w:val="24"/>
          <w:rtl/>
        </w:rPr>
        <w:t xml:space="preserve"> التنفيذ المتسق و</w:t>
      </w:r>
      <w:r w:rsidR="00D039B6">
        <w:rPr>
          <w:rFonts w:ascii="Simplified Arabic" w:hAnsi="Simplified Arabic" w:cs="Simplified Arabic" w:hint="cs"/>
          <w:sz w:val="24"/>
          <w:szCs w:val="24"/>
          <w:rtl/>
        </w:rPr>
        <w:t xml:space="preserve">البنية </w:t>
      </w:r>
      <w:r w:rsidR="00CE0F28">
        <w:rPr>
          <w:rFonts w:ascii="Simplified Arabic" w:hAnsi="Simplified Arabic" w:cs="Simplified Arabic" w:hint="cs"/>
          <w:sz w:val="24"/>
          <w:szCs w:val="24"/>
          <w:rtl/>
        </w:rPr>
        <w:t>ال</w:t>
      </w:r>
      <w:r w:rsidRPr="00C64687">
        <w:rPr>
          <w:rFonts w:ascii="Simplified Arabic" w:hAnsi="Simplified Arabic" w:cs="Simplified Arabic"/>
          <w:sz w:val="24"/>
          <w:szCs w:val="24"/>
          <w:rtl/>
        </w:rPr>
        <w:t>هيكل</w:t>
      </w:r>
      <w:r w:rsidR="00D039B6">
        <w:rPr>
          <w:rFonts w:ascii="Simplified Arabic" w:hAnsi="Simplified Arabic" w:cs="Simplified Arabic" w:hint="cs"/>
          <w:sz w:val="24"/>
          <w:szCs w:val="24"/>
          <w:rtl/>
        </w:rPr>
        <w:t>ية</w:t>
      </w:r>
      <w:r w:rsidRPr="00C64687">
        <w:rPr>
          <w:rFonts w:ascii="Simplified Arabic" w:hAnsi="Simplified Arabic" w:cs="Simplified Arabic"/>
          <w:sz w:val="24"/>
          <w:szCs w:val="24"/>
          <w:rtl/>
        </w:rPr>
        <w:t xml:space="preserve"> </w:t>
      </w:r>
      <w:r w:rsidR="00CE0F28">
        <w:rPr>
          <w:rFonts w:ascii="Simplified Arabic" w:hAnsi="Simplified Arabic" w:cs="Simplified Arabic" w:hint="cs"/>
          <w:sz w:val="24"/>
          <w:szCs w:val="24"/>
          <w:rtl/>
        </w:rPr>
        <w:t>ال</w:t>
      </w:r>
      <w:r w:rsidRPr="00C64687">
        <w:rPr>
          <w:rFonts w:ascii="Simplified Arabic" w:hAnsi="Simplified Arabic" w:cs="Simplified Arabic"/>
          <w:sz w:val="24"/>
          <w:szCs w:val="24"/>
          <w:rtl/>
        </w:rPr>
        <w:t>دولي</w:t>
      </w:r>
      <w:r w:rsidR="00D039B6">
        <w:rPr>
          <w:rFonts w:ascii="Simplified Arabic" w:hAnsi="Simplified Arabic" w:cs="Simplified Arabic" w:hint="cs"/>
          <w:sz w:val="24"/>
          <w:szCs w:val="24"/>
          <w:rtl/>
        </w:rPr>
        <w:t>ة</w:t>
      </w:r>
      <w:r w:rsidRPr="00C64687">
        <w:rPr>
          <w:rFonts w:ascii="Simplified Arabic" w:hAnsi="Simplified Arabic" w:cs="Simplified Arabic"/>
          <w:sz w:val="24"/>
          <w:szCs w:val="24"/>
          <w:rtl/>
        </w:rPr>
        <w:t xml:space="preserve"> </w:t>
      </w:r>
      <w:r w:rsidR="00CE0F28">
        <w:rPr>
          <w:rFonts w:ascii="Simplified Arabic" w:hAnsi="Simplified Arabic" w:cs="Simplified Arabic" w:hint="cs"/>
          <w:sz w:val="24"/>
          <w:szCs w:val="24"/>
          <w:rtl/>
        </w:rPr>
        <w:t>ال</w:t>
      </w:r>
      <w:r w:rsidR="00C613F4">
        <w:rPr>
          <w:rFonts w:ascii="Simplified Arabic" w:hAnsi="Simplified Arabic" w:cs="Simplified Arabic" w:hint="cs"/>
          <w:sz w:val="24"/>
          <w:szCs w:val="24"/>
          <w:rtl/>
        </w:rPr>
        <w:t>مت</w:t>
      </w:r>
      <w:r w:rsidRPr="00C64687">
        <w:rPr>
          <w:rFonts w:ascii="Simplified Arabic" w:hAnsi="Simplified Arabic" w:cs="Simplified Arabic"/>
          <w:sz w:val="24"/>
          <w:szCs w:val="24"/>
          <w:rtl/>
        </w:rPr>
        <w:t>داعم</w:t>
      </w:r>
      <w:r w:rsidR="00D039B6">
        <w:rPr>
          <w:rFonts w:ascii="Simplified Arabic" w:hAnsi="Simplified Arabic" w:cs="Simplified Arabic" w:hint="cs"/>
          <w:sz w:val="24"/>
          <w:szCs w:val="24"/>
          <w:rtl/>
        </w:rPr>
        <w:t>ة</w:t>
      </w:r>
      <w:r w:rsidRPr="00C64687">
        <w:rPr>
          <w:rFonts w:ascii="Simplified Arabic" w:hAnsi="Simplified Arabic" w:cs="Simplified Arabic"/>
          <w:sz w:val="24"/>
          <w:szCs w:val="24"/>
          <w:rtl/>
        </w:rPr>
        <w:t xml:space="preserve">. وقد تتطلب بعض المحطات الهامة البدء في </w:t>
      </w:r>
      <w:r w:rsidR="00A148ED">
        <w:rPr>
          <w:rFonts w:ascii="Simplified Arabic" w:hAnsi="Simplified Arabic" w:cs="Simplified Arabic" w:hint="cs"/>
          <w:sz w:val="24"/>
          <w:szCs w:val="24"/>
          <w:rtl/>
        </w:rPr>
        <w:t>تنفيذ ال</w:t>
      </w:r>
      <w:r w:rsidR="00A148ED" w:rsidRPr="00C64687">
        <w:rPr>
          <w:rFonts w:ascii="Simplified Arabic" w:hAnsi="Simplified Arabic" w:cs="Simplified Arabic"/>
          <w:sz w:val="24"/>
          <w:szCs w:val="24"/>
          <w:rtl/>
        </w:rPr>
        <w:t xml:space="preserve">أنشطة </w:t>
      </w:r>
      <w:r w:rsidR="00A148ED">
        <w:rPr>
          <w:rFonts w:ascii="Simplified Arabic" w:hAnsi="Simplified Arabic" w:cs="Simplified Arabic" w:hint="cs"/>
          <w:sz w:val="24"/>
          <w:szCs w:val="24"/>
          <w:rtl/>
        </w:rPr>
        <w:t>ال</w:t>
      </w:r>
      <w:r w:rsidR="00A148ED" w:rsidRPr="00C64687">
        <w:rPr>
          <w:rFonts w:ascii="Simplified Arabic" w:hAnsi="Simplified Arabic" w:cs="Simplified Arabic"/>
          <w:sz w:val="24"/>
          <w:szCs w:val="24"/>
          <w:rtl/>
        </w:rPr>
        <w:t>تمكينية</w:t>
      </w:r>
      <w:r w:rsidRPr="00C64687">
        <w:rPr>
          <w:rFonts w:ascii="Simplified Arabic" w:hAnsi="Simplified Arabic" w:cs="Simplified Arabic"/>
          <w:sz w:val="24"/>
          <w:szCs w:val="24"/>
          <w:rtl/>
        </w:rPr>
        <w:t xml:space="preserve"> قبل حلول الأفق الزمني المحدد لها.</w:t>
      </w:r>
    </w:p>
    <w:p w14:paraId="0805A2DD" w14:textId="25B52830" w:rsidR="00DC5E48" w:rsidRDefault="004332C6" w:rsidP="00DC5E48">
      <w:pPr>
        <w:pStyle w:val="CBDNormalNumber"/>
        <w:bidi/>
      </w:pPr>
      <w:r w:rsidRPr="000151A0">
        <w:rPr>
          <w:rFonts w:ascii="Simplified Arabic" w:hAnsi="Simplified Arabic" w:cs="Simplified Arabic"/>
          <w:sz w:val="24"/>
          <w:szCs w:val="24"/>
          <w:rtl/>
        </w:rPr>
        <w:t>وفي إطار كل أفق زمني</w:t>
      </w:r>
      <w:r>
        <w:rPr>
          <w:rFonts w:ascii="Simplified Arabic" w:hAnsi="Simplified Arabic" w:cs="Simplified Arabic" w:hint="cs"/>
          <w:sz w:val="24"/>
          <w:szCs w:val="24"/>
          <w:rtl/>
        </w:rPr>
        <w:t xml:space="preserve">، </w:t>
      </w:r>
      <w:r w:rsidRPr="000151A0">
        <w:rPr>
          <w:rFonts w:ascii="Simplified Arabic" w:hAnsi="Simplified Arabic" w:cs="Simplified Arabic"/>
          <w:sz w:val="24"/>
          <w:szCs w:val="24"/>
          <w:rtl/>
        </w:rPr>
        <w:t>كما هو موضح في الجداول</w:t>
      </w:r>
      <w:r>
        <w:rPr>
          <w:rFonts w:ascii="Simplified Arabic" w:hAnsi="Simplified Arabic" w:cs="Simplified Arabic" w:hint="cs"/>
          <w:sz w:val="24"/>
          <w:szCs w:val="24"/>
          <w:rtl/>
        </w:rPr>
        <w:t xml:space="preserve"> الواردة</w:t>
      </w:r>
      <w:r w:rsidRPr="000151A0">
        <w:rPr>
          <w:rFonts w:ascii="Simplified Arabic" w:hAnsi="Simplified Arabic" w:cs="Simplified Arabic"/>
          <w:sz w:val="24"/>
          <w:szCs w:val="24"/>
          <w:rtl/>
        </w:rPr>
        <w:t xml:space="preserve"> أدناه</w:t>
      </w:r>
      <w:r>
        <w:rPr>
          <w:rFonts w:ascii="Simplified Arabic" w:hAnsi="Simplified Arabic" w:cs="Simplified Arabic" w:hint="cs"/>
          <w:sz w:val="24"/>
          <w:szCs w:val="24"/>
          <w:rtl/>
        </w:rPr>
        <w:t>،</w:t>
      </w:r>
      <w:r w:rsidRPr="000151A0">
        <w:rPr>
          <w:rFonts w:ascii="Simplified Arabic" w:hAnsi="Simplified Arabic" w:cs="Simplified Arabic"/>
          <w:sz w:val="24"/>
          <w:szCs w:val="24"/>
          <w:rtl/>
        </w:rPr>
        <w:t xml:space="preserve"> رُتِّبت الإجراءات </w:t>
      </w:r>
      <w:r>
        <w:rPr>
          <w:rFonts w:ascii="Simplified Arabic" w:hAnsi="Simplified Arabic" w:cs="Simplified Arabic" w:hint="cs"/>
          <w:sz w:val="24"/>
          <w:szCs w:val="24"/>
          <w:rtl/>
        </w:rPr>
        <w:t>بحيث تقدم</w:t>
      </w:r>
      <w:r w:rsidRPr="000151A0">
        <w:rPr>
          <w:rFonts w:ascii="Simplified Arabic" w:hAnsi="Simplified Arabic" w:cs="Simplified Arabic"/>
          <w:sz w:val="24"/>
          <w:szCs w:val="24"/>
          <w:rtl/>
        </w:rPr>
        <w:t xml:space="preserve"> منطق</w:t>
      </w:r>
      <w:r>
        <w:rPr>
          <w:rFonts w:ascii="Simplified Arabic" w:hAnsi="Simplified Arabic" w:cs="Simplified Arabic" w:hint="cs"/>
          <w:sz w:val="24"/>
          <w:szCs w:val="24"/>
          <w:rtl/>
        </w:rPr>
        <w:t>اً</w:t>
      </w:r>
      <w:r w:rsidRPr="000151A0">
        <w:rPr>
          <w:rFonts w:ascii="Simplified Arabic" w:hAnsi="Simplified Arabic" w:cs="Simplified Arabic"/>
          <w:sz w:val="24"/>
          <w:szCs w:val="24"/>
          <w:rtl/>
        </w:rPr>
        <w:t xml:space="preserve"> محدد</w:t>
      </w:r>
      <w:r>
        <w:rPr>
          <w:rFonts w:ascii="Simplified Arabic" w:hAnsi="Simplified Arabic" w:cs="Simplified Arabic" w:hint="cs"/>
          <w:sz w:val="24"/>
          <w:szCs w:val="24"/>
          <w:rtl/>
        </w:rPr>
        <w:t>اً</w:t>
      </w:r>
      <w:r w:rsidRPr="000151A0">
        <w:rPr>
          <w:rFonts w:ascii="Simplified Arabic" w:hAnsi="Simplified Arabic" w:cs="Simplified Arabic"/>
          <w:sz w:val="24"/>
          <w:szCs w:val="24"/>
          <w:rtl/>
        </w:rPr>
        <w:t xml:space="preserve"> للتنفيذ</w:t>
      </w:r>
      <w:r w:rsidRPr="000151A0">
        <w:rPr>
          <w:rFonts w:ascii="Simplified Arabic" w:hAnsi="Simplified Arabic" w:cs="Simplified Arabic"/>
          <w:sz w:val="24"/>
          <w:szCs w:val="24"/>
        </w:rPr>
        <w:t>.</w:t>
      </w:r>
      <w:r>
        <w:rPr>
          <w:rFonts w:ascii="Simplified Arabic" w:hAnsi="Simplified Arabic" w:cs="Simplified Arabic" w:hint="cs"/>
          <w:sz w:val="24"/>
          <w:szCs w:val="24"/>
          <w:rtl/>
        </w:rPr>
        <w:t xml:space="preserve"> </w:t>
      </w:r>
      <w:r w:rsidR="00DC5E48" w:rsidRPr="00C64687">
        <w:rPr>
          <w:rFonts w:ascii="Simplified Arabic" w:hAnsi="Simplified Arabic" w:cs="Simplified Arabic"/>
          <w:sz w:val="24"/>
          <w:szCs w:val="24"/>
          <w:rtl/>
        </w:rPr>
        <w:t xml:space="preserve">أولاً، تم الترتيب وفقاً للنطاق الجغرافي، حيث تلي الإجراءات العالمية تلك الإقليمية والوطنية ودون الوطنية. </w:t>
      </w:r>
      <w:r w:rsidR="003671DA">
        <w:rPr>
          <w:rFonts w:ascii="Simplified Arabic" w:hAnsi="Simplified Arabic" w:cs="Simplified Arabic" w:hint="cs"/>
          <w:sz w:val="24"/>
          <w:szCs w:val="24"/>
          <w:rtl/>
        </w:rPr>
        <w:t>و</w:t>
      </w:r>
      <w:r w:rsidR="00DC5E48" w:rsidRPr="00C64687">
        <w:rPr>
          <w:rFonts w:ascii="Simplified Arabic" w:hAnsi="Simplified Arabic" w:cs="Simplified Arabic"/>
          <w:sz w:val="24"/>
          <w:szCs w:val="24"/>
          <w:rtl/>
        </w:rPr>
        <w:t xml:space="preserve">ثانياً، وفي إطار كل نطاق جغرافي، </w:t>
      </w:r>
      <w:r w:rsidR="00257C84">
        <w:rPr>
          <w:rFonts w:ascii="Simplified Arabic" w:hAnsi="Simplified Arabic" w:cs="Simplified Arabic" w:hint="cs"/>
          <w:sz w:val="24"/>
          <w:szCs w:val="24"/>
          <w:rtl/>
        </w:rPr>
        <w:t>تُ</w:t>
      </w:r>
      <w:r w:rsidR="00DC5E48" w:rsidRPr="00C64687">
        <w:rPr>
          <w:rFonts w:ascii="Simplified Arabic" w:hAnsi="Simplified Arabic" w:cs="Simplified Arabic"/>
          <w:sz w:val="24"/>
          <w:szCs w:val="24"/>
          <w:rtl/>
        </w:rPr>
        <w:t>در</w:t>
      </w:r>
      <w:r w:rsidR="00257C84">
        <w:rPr>
          <w:rFonts w:ascii="Simplified Arabic" w:hAnsi="Simplified Arabic" w:cs="Simplified Arabic" w:hint="cs"/>
          <w:sz w:val="24"/>
          <w:szCs w:val="24"/>
          <w:rtl/>
        </w:rPr>
        <w:t>َ</w:t>
      </w:r>
      <w:r w:rsidR="00DC5E48" w:rsidRPr="00C64687">
        <w:rPr>
          <w:rFonts w:ascii="Simplified Arabic" w:hAnsi="Simplified Arabic" w:cs="Simplified Arabic"/>
          <w:sz w:val="24"/>
          <w:szCs w:val="24"/>
          <w:rtl/>
        </w:rPr>
        <w:t xml:space="preserve">ج أولاً الإجراءات المتعلقة بالتقييمات والتحليلات وجمع المعلومات، تليها إجراءات التنفيذ والرصد </w:t>
      </w:r>
      <w:r w:rsidR="00257C84">
        <w:rPr>
          <w:rFonts w:ascii="Simplified Arabic" w:hAnsi="Simplified Arabic" w:cs="Simplified Arabic" w:hint="cs"/>
          <w:sz w:val="24"/>
          <w:szCs w:val="24"/>
          <w:rtl/>
        </w:rPr>
        <w:t>ثم</w:t>
      </w:r>
      <w:r w:rsidR="00DC5E48" w:rsidRPr="00C64687">
        <w:rPr>
          <w:rFonts w:ascii="Simplified Arabic" w:hAnsi="Simplified Arabic" w:cs="Simplified Arabic"/>
          <w:sz w:val="24"/>
          <w:szCs w:val="24"/>
          <w:rtl/>
        </w:rPr>
        <w:t xml:space="preserve"> </w:t>
      </w:r>
      <w:r w:rsidR="00257C84">
        <w:rPr>
          <w:rFonts w:ascii="Simplified Arabic" w:hAnsi="Simplified Arabic" w:cs="Simplified Arabic" w:hint="cs"/>
          <w:sz w:val="24"/>
          <w:szCs w:val="24"/>
          <w:rtl/>
        </w:rPr>
        <w:t>ال</w:t>
      </w:r>
      <w:r w:rsidR="00DC5E48" w:rsidRPr="00C64687">
        <w:rPr>
          <w:rFonts w:ascii="Simplified Arabic" w:hAnsi="Simplified Arabic" w:cs="Simplified Arabic"/>
          <w:sz w:val="24"/>
          <w:szCs w:val="24"/>
          <w:rtl/>
        </w:rPr>
        <w:t>إ</w:t>
      </w:r>
      <w:r w:rsidR="00257C84">
        <w:rPr>
          <w:rFonts w:ascii="Simplified Arabic" w:hAnsi="Simplified Arabic" w:cs="Simplified Arabic" w:hint="cs"/>
          <w:sz w:val="24"/>
          <w:szCs w:val="24"/>
          <w:rtl/>
        </w:rPr>
        <w:t>بلاغ</w:t>
      </w:r>
      <w:r w:rsidR="00DC5E48" w:rsidRPr="00C64687">
        <w:rPr>
          <w:rFonts w:ascii="Simplified Arabic" w:hAnsi="Simplified Arabic" w:cs="Simplified Arabic"/>
          <w:sz w:val="24"/>
          <w:szCs w:val="24"/>
          <w:rtl/>
        </w:rPr>
        <w:t>. وأخيراً</w:t>
      </w:r>
      <w:r w:rsidR="003671DA">
        <w:rPr>
          <w:rFonts w:ascii="Simplified Arabic" w:hAnsi="Simplified Arabic" w:cs="Simplified Arabic" w:hint="cs"/>
          <w:sz w:val="24"/>
          <w:szCs w:val="24"/>
          <w:rtl/>
        </w:rPr>
        <w:t>،</w:t>
      </w:r>
      <w:r w:rsidR="00DC5E48" w:rsidRPr="00C64687">
        <w:rPr>
          <w:rFonts w:ascii="Simplified Arabic" w:hAnsi="Simplified Arabic" w:cs="Simplified Arabic"/>
          <w:sz w:val="24"/>
          <w:szCs w:val="24"/>
          <w:rtl/>
        </w:rPr>
        <w:t xml:space="preserve"> </w:t>
      </w:r>
      <w:r w:rsidR="00257C84">
        <w:rPr>
          <w:rFonts w:ascii="Simplified Arabic" w:hAnsi="Simplified Arabic" w:cs="Simplified Arabic" w:hint="cs"/>
          <w:sz w:val="24"/>
          <w:szCs w:val="24"/>
          <w:rtl/>
        </w:rPr>
        <w:t>تُ</w:t>
      </w:r>
      <w:r w:rsidR="00257C84" w:rsidRPr="00C64687">
        <w:rPr>
          <w:rFonts w:ascii="Simplified Arabic" w:hAnsi="Simplified Arabic" w:cs="Simplified Arabic"/>
          <w:sz w:val="24"/>
          <w:szCs w:val="24"/>
          <w:rtl/>
        </w:rPr>
        <w:t>در</w:t>
      </w:r>
      <w:r w:rsidR="00257C84">
        <w:rPr>
          <w:rFonts w:ascii="Simplified Arabic" w:hAnsi="Simplified Arabic" w:cs="Simplified Arabic" w:hint="cs"/>
          <w:sz w:val="24"/>
          <w:szCs w:val="24"/>
          <w:rtl/>
        </w:rPr>
        <w:t>َ</w:t>
      </w:r>
      <w:r w:rsidR="00257C84" w:rsidRPr="00C64687">
        <w:rPr>
          <w:rFonts w:ascii="Simplified Arabic" w:hAnsi="Simplified Arabic" w:cs="Simplified Arabic"/>
          <w:sz w:val="24"/>
          <w:szCs w:val="24"/>
          <w:rtl/>
        </w:rPr>
        <w:t xml:space="preserve">ج </w:t>
      </w:r>
      <w:r w:rsidR="00DC5E48" w:rsidRPr="00C64687">
        <w:rPr>
          <w:rFonts w:ascii="Simplified Arabic" w:hAnsi="Simplified Arabic" w:cs="Simplified Arabic"/>
          <w:sz w:val="24"/>
          <w:szCs w:val="24"/>
          <w:rtl/>
        </w:rPr>
        <w:t>الإجراءات المتعلقة بوسائل التنفيذ</w:t>
      </w:r>
      <w:r w:rsidR="00257C84">
        <w:rPr>
          <w:rFonts w:ascii="Simplified Arabic" w:hAnsi="Simplified Arabic" w:cs="Simplified Arabic" w:hint="cs"/>
          <w:sz w:val="24"/>
          <w:szCs w:val="24"/>
          <w:rtl/>
        </w:rPr>
        <w:t xml:space="preserve">، </w:t>
      </w:r>
      <w:r w:rsidR="00DC5E48" w:rsidRPr="00C64687">
        <w:rPr>
          <w:rFonts w:ascii="Simplified Arabic" w:hAnsi="Simplified Arabic" w:cs="Simplified Arabic"/>
          <w:sz w:val="24"/>
          <w:szCs w:val="24"/>
          <w:rtl/>
        </w:rPr>
        <w:t xml:space="preserve">مثل </w:t>
      </w:r>
      <w:r w:rsidR="00257C84" w:rsidRPr="00C64687">
        <w:rPr>
          <w:rFonts w:ascii="Simplified Arabic" w:hAnsi="Simplified Arabic" w:cs="Simplified Arabic"/>
          <w:sz w:val="24"/>
          <w:szCs w:val="24"/>
          <w:rtl/>
        </w:rPr>
        <w:t>الاحتياجات</w:t>
      </w:r>
      <w:r w:rsidR="00257C84">
        <w:rPr>
          <w:rFonts w:ascii="Simplified Arabic" w:hAnsi="Simplified Arabic" w:cs="Simplified Arabic" w:hint="cs"/>
          <w:sz w:val="24"/>
          <w:szCs w:val="24"/>
          <w:rtl/>
        </w:rPr>
        <w:t xml:space="preserve"> المتعلقة ب</w:t>
      </w:r>
      <w:r w:rsidR="00DC5E48" w:rsidRPr="00C64687">
        <w:rPr>
          <w:rFonts w:ascii="Simplified Arabic" w:hAnsi="Simplified Arabic" w:cs="Simplified Arabic"/>
          <w:sz w:val="24"/>
          <w:szCs w:val="24"/>
          <w:rtl/>
        </w:rPr>
        <w:t xml:space="preserve">بناء القدرات </w:t>
      </w:r>
      <w:r w:rsidR="00035B25">
        <w:rPr>
          <w:rFonts w:ascii="Simplified Arabic" w:hAnsi="Simplified Arabic" w:cs="Simplified Arabic" w:hint="cs"/>
          <w:sz w:val="24"/>
          <w:szCs w:val="24"/>
          <w:rtl/>
        </w:rPr>
        <w:t>والتمويل</w:t>
      </w:r>
      <w:r w:rsidR="00DC5E48" w:rsidRPr="00C64687">
        <w:rPr>
          <w:rFonts w:ascii="Simplified Arabic" w:hAnsi="Simplified Arabic" w:cs="Simplified Arabic"/>
          <w:sz w:val="24"/>
          <w:szCs w:val="24"/>
          <w:rtl/>
        </w:rPr>
        <w:t xml:space="preserve"> والت</w:t>
      </w:r>
      <w:r w:rsidR="00035B25">
        <w:rPr>
          <w:rFonts w:ascii="Simplified Arabic" w:hAnsi="Simplified Arabic" w:cs="Simplified Arabic" w:hint="cs"/>
          <w:sz w:val="24"/>
          <w:szCs w:val="24"/>
          <w:rtl/>
        </w:rPr>
        <w:t>كنولوجيا،</w:t>
      </w:r>
      <w:r w:rsidR="00DC5E48" w:rsidRPr="00C64687">
        <w:rPr>
          <w:rFonts w:ascii="Simplified Arabic" w:hAnsi="Simplified Arabic" w:cs="Simplified Arabic"/>
          <w:sz w:val="24"/>
          <w:szCs w:val="24"/>
          <w:rtl/>
        </w:rPr>
        <w:t xml:space="preserve"> التي لا تندرج </w:t>
      </w:r>
      <w:r w:rsidR="00257C84">
        <w:rPr>
          <w:rFonts w:ascii="Simplified Arabic" w:hAnsi="Simplified Arabic" w:cs="Simplified Arabic" w:hint="cs"/>
          <w:sz w:val="24"/>
          <w:szCs w:val="24"/>
          <w:rtl/>
        </w:rPr>
        <w:t>ضمن</w:t>
      </w:r>
      <w:r w:rsidR="00DC5E48" w:rsidRPr="00C64687">
        <w:rPr>
          <w:rFonts w:ascii="Simplified Arabic" w:hAnsi="Simplified Arabic" w:cs="Simplified Arabic"/>
          <w:sz w:val="24"/>
          <w:szCs w:val="24"/>
          <w:rtl/>
        </w:rPr>
        <w:t xml:space="preserve"> الفئات المذكورة أعلاه.</w:t>
      </w:r>
    </w:p>
    <w:p w14:paraId="56CEEAFA" w14:textId="25420830" w:rsidR="00EB1E40" w:rsidRDefault="00EB1E40" w:rsidP="00EB1E40">
      <w:pPr>
        <w:pStyle w:val="CBDNormalNumber"/>
        <w:bidi/>
      </w:pPr>
      <w:r>
        <w:rPr>
          <w:rFonts w:ascii="Simplified Arabic" w:hAnsi="Simplified Arabic" w:cs="Simplified Arabic" w:hint="cs"/>
          <w:sz w:val="24"/>
          <w:szCs w:val="24"/>
          <w:rtl/>
        </w:rPr>
        <w:lastRenderedPageBreak/>
        <w:t>و</w:t>
      </w:r>
      <w:r w:rsidRPr="00C64687">
        <w:rPr>
          <w:rFonts w:ascii="Simplified Arabic" w:hAnsi="Simplified Arabic" w:cs="Simplified Arabic"/>
          <w:sz w:val="24"/>
          <w:szCs w:val="24"/>
          <w:rtl/>
        </w:rPr>
        <w:t xml:space="preserve">في الجداول </w:t>
      </w:r>
      <w:r>
        <w:rPr>
          <w:rFonts w:ascii="Simplified Arabic" w:hAnsi="Simplified Arabic" w:cs="Simplified Arabic" w:hint="cs"/>
          <w:sz w:val="24"/>
          <w:szCs w:val="24"/>
          <w:rtl/>
        </w:rPr>
        <w:t xml:space="preserve">الواردة </w:t>
      </w:r>
      <w:r w:rsidRPr="00C64687">
        <w:rPr>
          <w:rFonts w:ascii="Simplified Arabic" w:hAnsi="Simplified Arabic" w:cs="Simplified Arabic"/>
          <w:sz w:val="24"/>
          <w:szCs w:val="24"/>
          <w:rtl/>
        </w:rPr>
        <w:t>أدناه، ي</w:t>
      </w:r>
      <w:r w:rsidR="00B54E0D">
        <w:rPr>
          <w:rFonts w:ascii="Simplified Arabic" w:hAnsi="Simplified Arabic" w:cs="Simplified Arabic" w:hint="cs"/>
          <w:sz w:val="24"/>
          <w:szCs w:val="24"/>
          <w:rtl/>
        </w:rPr>
        <w:t>بيّن</w:t>
      </w:r>
      <w:r w:rsidRPr="00C64687">
        <w:rPr>
          <w:rFonts w:ascii="Simplified Arabic" w:hAnsi="Simplified Arabic" w:cs="Simplified Arabic"/>
          <w:sz w:val="24"/>
          <w:szCs w:val="24"/>
          <w:rtl/>
        </w:rPr>
        <w:t xml:space="preserve"> </w:t>
      </w:r>
      <w:r w:rsidR="0048142F">
        <w:rPr>
          <w:rFonts w:ascii="Simplified Arabic" w:hAnsi="Simplified Arabic" w:cs="Simplified Arabic" w:hint="cs"/>
          <w:sz w:val="24"/>
          <w:szCs w:val="24"/>
          <w:rtl/>
        </w:rPr>
        <w:t>ال</w:t>
      </w:r>
      <w:r w:rsidRPr="00C64687">
        <w:rPr>
          <w:rFonts w:ascii="Simplified Arabic" w:hAnsi="Simplified Arabic" w:cs="Simplified Arabic"/>
          <w:sz w:val="24"/>
          <w:szCs w:val="24"/>
          <w:rtl/>
        </w:rPr>
        <w:t>عمود</w:t>
      </w:r>
      <w:r w:rsidR="0048142F">
        <w:rPr>
          <w:rFonts w:ascii="Simplified Arabic" w:hAnsi="Simplified Arabic" w:cs="Simplified Arabic" w:hint="cs"/>
          <w:sz w:val="24"/>
          <w:szCs w:val="24"/>
          <w:rtl/>
        </w:rPr>
        <w:t xml:space="preserve"> المُعنون</w:t>
      </w:r>
      <w:r w:rsidRPr="00C64687">
        <w:rPr>
          <w:rFonts w:ascii="Simplified Arabic" w:hAnsi="Simplified Arabic" w:cs="Simplified Arabic"/>
          <w:sz w:val="24"/>
          <w:szCs w:val="24"/>
          <w:rtl/>
        </w:rPr>
        <w:t xml:space="preserve"> "الجهة المسؤولة" الأطراف الفاعلة ال</w:t>
      </w:r>
      <w:r w:rsidR="006115DD">
        <w:rPr>
          <w:rFonts w:ascii="Simplified Arabic" w:hAnsi="Simplified Arabic" w:cs="Simplified Arabic" w:hint="cs"/>
          <w:sz w:val="24"/>
          <w:szCs w:val="24"/>
          <w:rtl/>
        </w:rPr>
        <w:t>تي يُ</w:t>
      </w:r>
      <w:r w:rsidRPr="00C64687">
        <w:rPr>
          <w:rFonts w:ascii="Simplified Arabic" w:hAnsi="Simplified Arabic" w:cs="Simplified Arabic"/>
          <w:sz w:val="24"/>
          <w:szCs w:val="24"/>
          <w:rtl/>
        </w:rPr>
        <w:t>توق</w:t>
      </w:r>
      <w:r w:rsidR="006115DD">
        <w:rPr>
          <w:rFonts w:ascii="Simplified Arabic" w:hAnsi="Simplified Arabic" w:cs="Simplified Arabic" w:hint="cs"/>
          <w:sz w:val="24"/>
          <w:szCs w:val="24"/>
          <w:rtl/>
        </w:rPr>
        <w:t>َّ</w:t>
      </w:r>
      <w:r w:rsidRPr="00C64687">
        <w:rPr>
          <w:rFonts w:ascii="Simplified Arabic" w:hAnsi="Simplified Arabic" w:cs="Simplified Arabic"/>
          <w:sz w:val="24"/>
          <w:szCs w:val="24"/>
          <w:rtl/>
        </w:rPr>
        <w:t>ع أن تقود كل إجراء أو تساهم فيه. وتُعد الأطراف هي الجهات الفاعلة الرئيسية المسؤولة عن التنفيذ، وذلك من خلال نقاط الاتصال الوطنية والوزارات ال</w:t>
      </w:r>
      <w:r w:rsidR="006115DD">
        <w:rPr>
          <w:rFonts w:ascii="Simplified Arabic" w:hAnsi="Simplified Arabic" w:cs="Simplified Arabic" w:hint="cs"/>
          <w:sz w:val="24"/>
          <w:szCs w:val="24"/>
          <w:rtl/>
        </w:rPr>
        <w:t>تنفيذ</w:t>
      </w:r>
      <w:r w:rsidRPr="00C64687">
        <w:rPr>
          <w:rFonts w:ascii="Simplified Arabic" w:hAnsi="Simplified Arabic" w:cs="Simplified Arabic"/>
          <w:sz w:val="24"/>
          <w:szCs w:val="24"/>
          <w:rtl/>
        </w:rPr>
        <w:t xml:space="preserve">ية </w:t>
      </w:r>
      <w:r w:rsidR="0066747C">
        <w:rPr>
          <w:rFonts w:ascii="Simplified Arabic" w:hAnsi="Simplified Arabic" w:cs="Simplified Arabic" w:hint="cs"/>
          <w:sz w:val="24"/>
          <w:szCs w:val="24"/>
          <w:rtl/>
        </w:rPr>
        <w:t>المعني</w:t>
      </w:r>
      <w:r w:rsidR="006115DD">
        <w:rPr>
          <w:rFonts w:ascii="Simplified Arabic" w:hAnsi="Simplified Arabic" w:cs="Simplified Arabic" w:hint="cs"/>
          <w:sz w:val="24"/>
          <w:szCs w:val="24"/>
          <w:rtl/>
        </w:rPr>
        <w:t>ة</w:t>
      </w:r>
      <w:r w:rsidRPr="00C64687">
        <w:rPr>
          <w:rFonts w:ascii="Simplified Arabic" w:hAnsi="Simplified Arabic" w:cs="Simplified Arabic"/>
          <w:sz w:val="24"/>
          <w:szCs w:val="24"/>
          <w:rtl/>
        </w:rPr>
        <w:t xml:space="preserve">؛ </w:t>
      </w:r>
      <w:r w:rsidR="00E801A9">
        <w:rPr>
          <w:rFonts w:ascii="Simplified Arabic" w:hAnsi="Simplified Arabic" w:cs="Simplified Arabic" w:hint="cs"/>
          <w:sz w:val="24"/>
          <w:szCs w:val="24"/>
          <w:rtl/>
        </w:rPr>
        <w:t>بينما</w:t>
      </w:r>
      <w:r w:rsidRPr="00C64687">
        <w:rPr>
          <w:rFonts w:ascii="Simplified Arabic" w:hAnsi="Simplified Arabic" w:cs="Simplified Arabic"/>
          <w:sz w:val="24"/>
          <w:szCs w:val="24"/>
          <w:rtl/>
        </w:rPr>
        <w:t xml:space="preserve"> تؤدي أمانات اتفاقيات ريو وفريق الاتصال المشترك دوراً تيسيرياً وتنسيقياً؛ وتوفر الجهات المانحة والآليات المالية الموارد اللازمة؛ </w:t>
      </w:r>
      <w:r w:rsidR="00DE1E7F">
        <w:rPr>
          <w:rFonts w:ascii="Simplified Arabic" w:hAnsi="Simplified Arabic" w:cs="Simplified Arabic" w:hint="cs"/>
          <w:sz w:val="24"/>
          <w:szCs w:val="24"/>
          <w:rtl/>
        </w:rPr>
        <w:t>و</w:t>
      </w:r>
      <w:r w:rsidRPr="00C64687">
        <w:rPr>
          <w:rFonts w:ascii="Simplified Arabic" w:hAnsi="Simplified Arabic" w:cs="Simplified Arabic"/>
          <w:sz w:val="24"/>
          <w:szCs w:val="24"/>
          <w:rtl/>
        </w:rPr>
        <w:t xml:space="preserve">تساهم </w:t>
      </w:r>
      <w:r w:rsidR="00DE1E7F">
        <w:rPr>
          <w:rFonts w:ascii="Simplified Arabic" w:hAnsi="Simplified Arabic" w:cs="Simplified Arabic" w:hint="cs"/>
          <w:sz w:val="24"/>
          <w:szCs w:val="24"/>
          <w:rtl/>
        </w:rPr>
        <w:t>ال</w:t>
      </w:r>
      <w:r w:rsidRPr="00C64687">
        <w:rPr>
          <w:rFonts w:ascii="Simplified Arabic" w:hAnsi="Simplified Arabic" w:cs="Simplified Arabic"/>
          <w:sz w:val="24"/>
          <w:szCs w:val="24"/>
          <w:rtl/>
        </w:rPr>
        <w:t xml:space="preserve">جهات </w:t>
      </w:r>
      <w:r w:rsidR="00DE1E7F">
        <w:rPr>
          <w:rFonts w:ascii="Simplified Arabic" w:hAnsi="Simplified Arabic" w:cs="Simplified Arabic" w:hint="cs"/>
          <w:sz w:val="24"/>
          <w:szCs w:val="24"/>
          <w:rtl/>
        </w:rPr>
        <w:t>ال</w:t>
      </w:r>
      <w:r w:rsidRPr="00C64687">
        <w:rPr>
          <w:rFonts w:ascii="Simplified Arabic" w:hAnsi="Simplified Arabic" w:cs="Simplified Arabic"/>
          <w:sz w:val="24"/>
          <w:szCs w:val="24"/>
          <w:rtl/>
        </w:rPr>
        <w:t xml:space="preserve">فاعلة </w:t>
      </w:r>
      <w:r w:rsidR="0066747C">
        <w:rPr>
          <w:rFonts w:ascii="Simplified Arabic" w:hAnsi="Simplified Arabic" w:cs="Simplified Arabic" w:hint="cs"/>
          <w:sz w:val="24"/>
          <w:szCs w:val="24"/>
          <w:rtl/>
        </w:rPr>
        <w:t>المعنية</w:t>
      </w:r>
      <w:r w:rsidR="0066747C" w:rsidRPr="00C64687">
        <w:rPr>
          <w:rFonts w:ascii="Simplified Arabic" w:hAnsi="Simplified Arabic" w:cs="Simplified Arabic"/>
          <w:sz w:val="24"/>
          <w:szCs w:val="24"/>
          <w:rtl/>
        </w:rPr>
        <w:t xml:space="preserve"> </w:t>
      </w:r>
      <w:r w:rsidR="00DE1E7F">
        <w:rPr>
          <w:rFonts w:ascii="Simplified Arabic" w:hAnsi="Simplified Arabic" w:cs="Simplified Arabic" w:hint="cs"/>
          <w:sz w:val="24"/>
          <w:szCs w:val="24"/>
          <w:rtl/>
        </w:rPr>
        <w:t>ال</w:t>
      </w:r>
      <w:r w:rsidRPr="00C64687">
        <w:rPr>
          <w:rFonts w:ascii="Simplified Arabic" w:hAnsi="Simplified Arabic" w:cs="Simplified Arabic"/>
          <w:sz w:val="24"/>
          <w:szCs w:val="24"/>
          <w:rtl/>
        </w:rPr>
        <w:t>أخرى -</w:t>
      </w:r>
      <w:r w:rsidR="00DE1E7F">
        <w:rPr>
          <w:rFonts w:ascii="Simplified Arabic" w:hAnsi="Simplified Arabic" w:cs="Simplified Arabic" w:hint="cs"/>
          <w:sz w:val="24"/>
          <w:szCs w:val="24"/>
          <w:rtl/>
        </w:rPr>
        <w:t xml:space="preserve"> </w:t>
      </w:r>
      <w:r w:rsidRPr="00C64687">
        <w:rPr>
          <w:rFonts w:ascii="Simplified Arabic" w:hAnsi="Simplified Arabic" w:cs="Simplified Arabic"/>
          <w:sz w:val="24"/>
          <w:szCs w:val="24"/>
          <w:rtl/>
        </w:rPr>
        <w:t>بما في</w:t>
      </w:r>
      <w:r w:rsidR="00DE1E7F">
        <w:rPr>
          <w:rFonts w:ascii="Simplified Arabic" w:hAnsi="Simplified Arabic" w:cs="Simplified Arabic" w:hint="cs"/>
          <w:sz w:val="24"/>
          <w:szCs w:val="24"/>
          <w:rtl/>
        </w:rPr>
        <w:t>ها</w:t>
      </w:r>
      <w:r w:rsidRPr="00C64687">
        <w:rPr>
          <w:rFonts w:ascii="Simplified Arabic" w:hAnsi="Simplified Arabic" w:cs="Simplified Arabic"/>
          <w:sz w:val="24"/>
          <w:szCs w:val="24"/>
          <w:rtl/>
        </w:rPr>
        <w:t xml:space="preserve"> الشعوب الأصلية والمجتمعات المحلية، ومنظمات المجتمع المدني، وال</w:t>
      </w:r>
      <w:r w:rsidR="00DE1E7F">
        <w:rPr>
          <w:rFonts w:ascii="Simplified Arabic" w:hAnsi="Simplified Arabic" w:cs="Simplified Arabic" w:hint="cs"/>
          <w:sz w:val="24"/>
          <w:szCs w:val="24"/>
          <w:rtl/>
        </w:rPr>
        <w:t>أوساط</w:t>
      </w:r>
      <w:r w:rsidRPr="00C64687">
        <w:rPr>
          <w:rFonts w:ascii="Simplified Arabic" w:hAnsi="Simplified Arabic" w:cs="Simplified Arabic"/>
          <w:sz w:val="24"/>
          <w:szCs w:val="24"/>
          <w:rtl/>
        </w:rPr>
        <w:t xml:space="preserve"> العلمي</w:t>
      </w:r>
      <w:r w:rsidR="00DE1E7F">
        <w:rPr>
          <w:rFonts w:ascii="Simplified Arabic" w:hAnsi="Simplified Arabic" w:cs="Simplified Arabic" w:hint="cs"/>
          <w:sz w:val="24"/>
          <w:szCs w:val="24"/>
          <w:rtl/>
        </w:rPr>
        <w:t>ة</w:t>
      </w:r>
      <w:r w:rsidRPr="00C64687">
        <w:rPr>
          <w:rFonts w:ascii="Simplified Arabic" w:hAnsi="Simplified Arabic" w:cs="Simplified Arabic"/>
          <w:sz w:val="24"/>
          <w:szCs w:val="24"/>
          <w:rtl/>
        </w:rPr>
        <w:t>، ومنظومة الأمم المتحدة</w:t>
      </w:r>
      <w:r w:rsidR="00DE1E7F">
        <w:rPr>
          <w:rFonts w:ascii="Simplified Arabic" w:hAnsi="Simplified Arabic" w:cs="Simplified Arabic" w:hint="cs"/>
          <w:sz w:val="24"/>
          <w:szCs w:val="24"/>
          <w:rtl/>
        </w:rPr>
        <w:t xml:space="preserve"> </w:t>
      </w:r>
      <w:r w:rsidRPr="00C64687">
        <w:rPr>
          <w:rFonts w:ascii="Simplified Arabic" w:hAnsi="Simplified Arabic" w:cs="Simplified Arabic"/>
          <w:sz w:val="24"/>
          <w:szCs w:val="24"/>
          <w:rtl/>
        </w:rPr>
        <w:t>- بأدوار داعمة.</w:t>
      </w:r>
    </w:p>
    <w:p w14:paraId="40589476" w14:textId="44B2CE92" w:rsidR="00D66F92" w:rsidRPr="004B71EA" w:rsidRDefault="00B61945" w:rsidP="004B71EA">
      <w:pPr>
        <w:pStyle w:val="CBDTableTitle"/>
        <w:bidi/>
        <w:rPr>
          <w:rFonts w:ascii="Simplified Arabic" w:hAnsi="Simplified Arabic" w:cs="Simplified Arabic"/>
          <w:b w:val="0"/>
          <w:bCs/>
          <w:sz w:val="24"/>
          <w:szCs w:val="24"/>
        </w:rPr>
      </w:pPr>
      <w:r w:rsidRPr="004B71EA">
        <w:rPr>
          <w:rFonts w:ascii="Simplified Arabic" w:hAnsi="Simplified Arabic" w:cs="Simplified Arabic"/>
          <w:sz w:val="24"/>
          <w:szCs w:val="24"/>
          <w:rtl/>
        </w:rPr>
        <w:t>الجدول 1</w:t>
      </w:r>
      <w:r w:rsidR="00551608" w:rsidRPr="004B71EA">
        <w:rPr>
          <w:b w:val="0"/>
          <w:bCs/>
        </w:rPr>
        <w:br/>
      </w:r>
      <w:r w:rsidR="00C13574" w:rsidRPr="004B71EA">
        <w:rPr>
          <w:rFonts w:ascii="Simplified Arabic" w:hAnsi="Simplified Arabic" w:cs="Simplified Arabic" w:hint="cs"/>
          <w:b w:val="0"/>
          <w:bCs/>
          <w:sz w:val="24"/>
          <w:szCs w:val="24"/>
          <w:rtl/>
        </w:rPr>
        <w:t>الأجل</w:t>
      </w:r>
      <w:r w:rsidRPr="004B71EA">
        <w:rPr>
          <w:rFonts w:ascii="Simplified Arabic" w:hAnsi="Simplified Arabic" w:cs="Simplified Arabic"/>
          <w:b w:val="0"/>
          <w:bCs/>
          <w:sz w:val="24"/>
          <w:szCs w:val="24"/>
          <w:rtl/>
        </w:rPr>
        <w:t xml:space="preserve"> القصير (من الآن وحتى نهاية عام 2028)</w:t>
      </w:r>
    </w:p>
    <w:tbl>
      <w:tblPr>
        <w:bidiVisual/>
        <w:tblW w:w="9214"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497"/>
        <w:gridCol w:w="1615"/>
        <w:gridCol w:w="2277"/>
      </w:tblGrid>
      <w:tr w:rsidR="00D66F92" w:rsidRPr="004C5362" w14:paraId="5ECDAAAD" w14:textId="77777777" w:rsidTr="006C6E2B">
        <w:trPr>
          <w:tblHeader/>
        </w:trPr>
        <w:tc>
          <w:tcPr>
            <w:tcW w:w="423" w:type="dxa"/>
          </w:tcPr>
          <w:p w14:paraId="2144449E" w14:textId="77777777" w:rsidR="00D66F92" w:rsidRPr="00790EA4" w:rsidRDefault="00D66F92" w:rsidP="00CD7196">
            <w:pPr>
              <w:bidi/>
              <w:rPr>
                <w:i/>
                <w:iCs/>
              </w:rPr>
            </w:pPr>
          </w:p>
        </w:tc>
        <w:tc>
          <w:tcPr>
            <w:tcW w:w="3402" w:type="dxa"/>
          </w:tcPr>
          <w:p w14:paraId="53091B64" w14:textId="4391AFAD" w:rsidR="00D66F92" w:rsidRPr="00790EA4" w:rsidRDefault="00280489" w:rsidP="006C6E2B">
            <w:pPr>
              <w:bidi/>
              <w:rPr>
                <w:i/>
                <w:iCs/>
              </w:rPr>
            </w:pPr>
            <w:r w:rsidRPr="00790EA4">
              <w:rPr>
                <w:rFonts w:ascii="Simplified Arabic" w:hAnsi="Simplified Arabic" w:cs="Simplified Arabic" w:hint="cs"/>
                <w:i/>
                <w:iCs/>
                <w:rtl/>
              </w:rPr>
              <w:t>الإجراء</w:t>
            </w:r>
          </w:p>
        </w:tc>
        <w:tc>
          <w:tcPr>
            <w:tcW w:w="1497" w:type="dxa"/>
          </w:tcPr>
          <w:p w14:paraId="1F6CBBCC" w14:textId="55BEFA1D" w:rsidR="00D66F92" w:rsidRPr="00790EA4" w:rsidRDefault="00280489" w:rsidP="00276732">
            <w:pPr>
              <w:bidi/>
              <w:rPr>
                <w:i/>
                <w:iCs/>
              </w:rPr>
            </w:pPr>
            <w:r w:rsidRPr="00790EA4">
              <w:rPr>
                <w:rFonts w:ascii="Simplified Arabic" w:hAnsi="Simplified Arabic" w:cs="Simplified Arabic" w:hint="cs"/>
                <w:i/>
                <w:iCs/>
                <w:rtl/>
              </w:rPr>
              <w:t>ال</w:t>
            </w:r>
            <w:r w:rsidRPr="00790EA4">
              <w:rPr>
                <w:rFonts w:ascii="Simplified Arabic" w:hAnsi="Simplified Arabic" w:cs="Simplified Arabic"/>
                <w:i/>
                <w:iCs/>
                <w:rtl/>
              </w:rPr>
              <w:t>نطاق</w:t>
            </w:r>
          </w:p>
        </w:tc>
        <w:tc>
          <w:tcPr>
            <w:tcW w:w="1615" w:type="dxa"/>
          </w:tcPr>
          <w:p w14:paraId="296D4D3D" w14:textId="1AEDF020" w:rsidR="00D66F92" w:rsidRPr="00790EA4" w:rsidRDefault="00280489" w:rsidP="006C6E2B">
            <w:pPr>
              <w:bidi/>
              <w:rPr>
                <w:i/>
                <w:iCs/>
              </w:rPr>
            </w:pPr>
            <w:r w:rsidRPr="00790EA4">
              <w:rPr>
                <w:rFonts w:ascii="Simplified Arabic" w:hAnsi="Simplified Arabic" w:cs="Simplified Arabic"/>
                <w:i/>
                <w:iCs/>
                <w:rtl/>
              </w:rPr>
              <w:t>اللبن</w:t>
            </w:r>
            <w:r w:rsidRPr="00790EA4">
              <w:rPr>
                <w:rFonts w:ascii="Simplified Arabic" w:hAnsi="Simplified Arabic" w:cs="Simplified Arabic" w:hint="cs"/>
                <w:i/>
                <w:iCs/>
                <w:rtl/>
              </w:rPr>
              <w:t>ة</w:t>
            </w:r>
            <w:r w:rsidRPr="00790EA4">
              <w:rPr>
                <w:rFonts w:ascii="Simplified Arabic" w:hAnsi="Simplified Arabic" w:cs="Simplified Arabic"/>
                <w:i/>
                <w:iCs/>
                <w:rtl/>
              </w:rPr>
              <w:t xml:space="preserve"> الأساسية</w:t>
            </w:r>
          </w:p>
        </w:tc>
        <w:tc>
          <w:tcPr>
            <w:tcW w:w="2277" w:type="dxa"/>
          </w:tcPr>
          <w:p w14:paraId="6138E59D" w14:textId="4CCDA2F8" w:rsidR="00D66F92" w:rsidRPr="00790EA4" w:rsidRDefault="00280489" w:rsidP="006C6E2B">
            <w:pPr>
              <w:bidi/>
              <w:rPr>
                <w:i/>
                <w:iCs/>
              </w:rPr>
            </w:pPr>
            <w:r w:rsidRPr="00790EA4">
              <w:rPr>
                <w:rFonts w:ascii="Simplified Arabic" w:hAnsi="Simplified Arabic" w:cs="Simplified Arabic"/>
                <w:i/>
                <w:iCs/>
                <w:rtl/>
              </w:rPr>
              <w:t>الجهة المسؤولة</w:t>
            </w:r>
          </w:p>
        </w:tc>
      </w:tr>
      <w:tr w:rsidR="00D66F92" w:rsidRPr="004C5362" w14:paraId="6370F104" w14:textId="77777777" w:rsidTr="006C6E2B">
        <w:tc>
          <w:tcPr>
            <w:tcW w:w="423" w:type="dxa"/>
          </w:tcPr>
          <w:p w14:paraId="51900C7D" w14:textId="66ADEAC5" w:rsidR="00D66F92" w:rsidRPr="00774CFF" w:rsidRDefault="00240521" w:rsidP="00CD7196">
            <w:pPr>
              <w:bidi/>
              <w:jc w:val="left"/>
              <w:rPr>
                <w:sz w:val="20"/>
                <w:szCs w:val="20"/>
              </w:rPr>
            </w:pPr>
            <w:r>
              <w:rPr>
                <w:rFonts w:hint="cs"/>
                <w:sz w:val="20"/>
                <w:szCs w:val="20"/>
                <w:rtl/>
              </w:rPr>
              <w:t>1-1</w:t>
            </w:r>
          </w:p>
        </w:tc>
        <w:tc>
          <w:tcPr>
            <w:tcW w:w="3402" w:type="dxa"/>
          </w:tcPr>
          <w:p w14:paraId="1E3C0495" w14:textId="62FFD065" w:rsidR="00D66F92" w:rsidRPr="00774CFF" w:rsidRDefault="00790EA4" w:rsidP="00276732">
            <w:pPr>
              <w:bidi/>
              <w:jc w:val="left"/>
              <w:rPr>
                <w:sz w:val="20"/>
                <w:szCs w:val="20"/>
              </w:rPr>
            </w:pPr>
            <w:r w:rsidRPr="00001D49">
              <w:rPr>
                <w:rFonts w:ascii="Simplified Arabic" w:hAnsi="Simplified Arabic" w:cs="Simplified Arabic"/>
                <w:rtl/>
              </w:rPr>
              <w:t xml:space="preserve">إجراء </w:t>
            </w:r>
            <w:r>
              <w:rPr>
                <w:rFonts w:ascii="Simplified Arabic" w:hAnsi="Simplified Arabic" w:cs="Simplified Arabic" w:hint="cs"/>
                <w:rtl/>
              </w:rPr>
              <w:t>رسم خرائطي</w:t>
            </w:r>
            <w:r w:rsidRPr="00001D49">
              <w:rPr>
                <w:rFonts w:ascii="Simplified Arabic" w:hAnsi="Simplified Arabic" w:cs="Simplified Arabic"/>
                <w:rtl/>
              </w:rPr>
              <w:t xml:space="preserve"> شامل لأهداف اتفاقيات ريو وأهداف التنمية المستدامة لتحديد مجالات ال</w:t>
            </w:r>
            <w:r w:rsidR="00276732">
              <w:rPr>
                <w:rFonts w:ascii="Simplified Arabic" w:hAnsi="Simplified Arabic" w:cs="Simplified Arabic" w:hint="cs"/>
                <w:rtl/>
              </w:rPr>
              <w:t>مواءمة</w:t>
            </w:r>
            <w:r w:rsidRPr="00001D49">
              <w:rPr>
                <w:rFonts w:ascii="Simplified Arabic" w:hAnsi="Simplified Arabic" w:cs="Simplified Arabic"/>
                <w:rtl/>
              </w:rPr>
              <w:t xml:space="preserve"> ولتوجيه عملية </w:t>
            </w:r>
            <w:r w:rsidR="00276732">
              <w:rPr>
                <w:rFonts w:ascii="Simplified Arabic" w:hAnsi="Simplified Arabic" w:cs="Simplified Arabic" w:hint="cs"/>
                <w:rtl/>
              </w:rPr>
              <w:t>وضع</w:t>
            </w:r>
            <w:r w:rsidRPr="00001D49">
              <w:rPr>
                <w:rFonts w:ascii="Simplified Arabic" w:hAnsi="Simplified Arabic" w:cs="Simplified Arabic"/>
                <w:rtl/>
              </w:rPr>
              <w:t xml:space="preserve"> أو </w:t>
            </w:r>
            <w:r>
              <w:rPr>
                <w:rFonts w:ascii="Simplified Arabic" w:hAnsi="Simplified Arabic" w:cs="Simplified Arabic" w:hint="cs"/>
                <w:rtl/>
              </w:rPr>
              <w:t>تنقيح</w:t>
            </w:r>
            <w:r w:rsidRPr="00001D49">
              <w:rPr>
                <w:rFonts w:ascii="Simplified Arabic" w:hAnsi="Simplified Arabic" w:cs="Simplified Arabic"/>
                <w:rtl/>
              </w:rPr>
              <w:t xml:space="preserve"> الاستراتيجيات الوطنية المت</w:t>
            </w:r>
            <w:r>
              <w:rPr>
                <w:rFonts w:ascii="Simplified Arabic" w:hAnsi="Simplified Arabic" w:cs="Simplified Arabic" w:hint="cs"/>
                <w:rtl/>
              </w:rPr>
              <w:t>سق</w:t>
            </w:r>
            <w:r w:rsidRPr="00001D49">
              <w:rPr>
                <w:rFonts w:ascii="Simplified Arabic" w:hAnsi="Simplified Arabic" w:cs="Simplified Arabic"/>
                <w:rtl/>
              </w:rPr>
              <w:t>ة.</w:t>
            </w:r>
          </w:p>
        </w:tc>
        <w:tc>
          <w:tcPr>
            <w:tcW w:w="1497" w:type="dxa"/>
          </w:tcPr>
          <w:p w14:paraId="7F88948D" w14:textId="6B9FB3A4" w:rsidR="00D66F92" w:rsidRPr="004C5362" w:rsidRDefault="00276732" w:rsidP="00276732">
            <w:pPr>
              <w:bidi/>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35B7EFEA" w14:textId="5F67E912" w:rsidR="00D66F92" w:rsidRPr="00774CFF" w:rsidRDefault="00276732" w:rsidP="001E46D3">
            <w:pPr>
              <w:bidi/>
              <w:jc w:val="left"/>
              <w:rPr>
                <w:sz w:val="20"/>
                <w:szCs w:val="20"/>
              </w:rPr>
            </w:pPr>
            <w:r w:rsidRPr="001E46D3">
              <w:rPr>
                <w:rFonts w:ascii="Simplified Arabic" w:hAnsi="Simplified Arabic" w:cs="Simplified Arabic"/>
                <w:rtl/>
              </w:rPr>
              <w:t>مواءمة الاستراتيجيات و</w:t>
            </w:r>
            <w:r w:rsidR="00FD04C1">
              <w:rPr>
                <w:rFonts w:ascii="Simplified Arabic" w:hAnsi="Simplified Arabic" w:cs="Simplified Arabic" w:hint="cs"/>
                <w:rtl/>
              </w:rPr>
              <w:t>ال</w:t>
            </w:r>
            <w:r w:rsidRPr="001E46D3">
              <w:rPr>
                <w:rFonts w:ascii="Simplified Arabic" w:hAnsi="Simplified Arabic" w:cs="Simplified Arabic"/>
                <w:rtl/>
              </w:rPr>
              <w:t>خطط الوطنية</w:t>
            </w:r>
          </w:p>
        </w:tc>
        <w:tc>
          <w:tcPr>
            <w:tcW w:w="2277" w:type="dxa"/>
          </w:tcPr>
          <w:p w14:paraId="6C7BC63D" w14:textId="77E68E7C" w:rsidR="00D66F92" w:rsidRPr="004C5362" w:rsidRDefault="001E46D3" w:rsidP="001E46D3">
            <w:pPr>
              <w:bidi/>
              <w:jc w:val="left"/>
              <w:rPr>
                <w:sz w:val="20"/>
                <w:szCs w:val="20"/>
              </w:rPr>
            </w:pPr>
            <w:r w:rsidRPr="00001D49">
              <w:rPr>
                <w:rFonts w:ascii="Simplified Arabic" w:hAnsi="Simplified Arabic" w:cs="Simplified Arabic"/>
                <w:rtl/>
              </w:rPr>
              <w:t>الأطراف؛ أمانات اتفاقيات ريو؛ وكالات الأمم المتحدة</w:t>
            </w:r>
          </w:p>
        </w:tc>
      </w:tr>
      <w:tr w:rsidR="00D66F92" w:rsidRPr="004C5362" w14:paraId="5E47F352" w14:textId="77777777" w:rsidTr="006C6E2B">
        <w:tc>
          <w:tcPr>
            <w:tcW w:w="423" w:type="dxa"/>
          </w:tcPr>
          <w:p w14:paraId="038D05CE" w14:textId="5CAF49C5" w:rsidR="00D66F92" w:rsidRPr="004C5362" w:rsidRDefault="00240521" w:rsidP="00CD7196">
            <w:pPr>
              <w:bidi/>
              <w:spacing w:before="40" w:after="40"/>
              <w:jc w:val="left"/>
              <w:rPr>
                <w:sz w:val="20"/>
                <w:szCs w:val="20"/>
              </w:rPr>
            </w:pPr>
            <w:r>
              <w:rPr>
                <w:rFonts w:hint="cs"/>
                <w:sz w:val="20"/>
                <w:szCs w:val="20"/>
                <w:rtl/>
              </w:rPr>
              <w:t>1-2</w:t>
            </w:r>
          </w:p>
        </w:tc>
        <w:tc>
          <w:tcPr>
            <w:tcW w:w="3402" w:type="dxa"/>
          </w:tcPr>
          <w:p w14:paraId="542470AF" w14:textId="52E9D740" w:rsidR="00D66F92" w:rsidRPr="00774CFF" w:rsidRDefault="00DE6E2F" w:rsidP="003D1E34">
            <w:pPr>
              <w:bidi/>
              <w:spacing w:before="40" w:after="40"/>
              <w:jc w:val="left"/>
              <w:rPr>
                <w:sz w:val="20"/>
                <w:szCs w:val="20"/>
              </w:rPr>
            </w:pPr>
            <w:r w:rsidRPr="00001D49">
              <w:rPr>
                <w:rFonts w:ascii="Simplified Arabic" w:hAnsi="Simplified Arabic" w:cs="Simplified Arabic"/>
                <w:rtl/>
              </w:rPr>
              <w:t xml:space="preserve">تقييم </w:t>
            </w:r>
            <w:r>
              <w:rPr>
                <w:rFonts w:ascii="Simplified Arabic" w:hAnsi="Simplified Arabic" w:cs="Simplified Arabic" w:hint="cs"/>
                <w:rtl/>
              </w:rPr>
              <w:t>ال</w:t>
            </w:r>
            <w:r w:rsidRPr="00001D49">
              <w:rPr>
                <w:rFonts w:ascii="Simplified Arabic" w:hAnsi="Simplified Arabic" w:cs="Simplified Arabic"/>
                <w:rtl/>
              </w:rPr>
              <w:t>التزامات</w:t>
            </w:r>
            <w:r>
              <w:rPr>
                <w:rFonts w:ascii="Simplified Arabic" w:hAnsi="Simplified Arabic" w:cs="Simplified Arabic" w:hint="cs"/>
                <w:rtl/>
              </w:rPr>
              <w:t xml:space="preserve"> المتعلقة</w:t>
            </w:r>
            <w:r w:rsidRPr="00001D49">
              <w:rPr>
                <w:rFonts w:ascii="Simplified Arabic" w:hAnsi="Simplified Arabic" w:cs="Simplified Arabic"/>
                <w:rtl/>
              </w:rPr>
              <w:t xml:space="preserve"> </w:t>
            </w:r>
            <w:r>
              <w:rPr>
                <w:rFonts w:ascii="Simplified Arabic" w:hAnsi="Simplified Arabic" w:cs="Simplified Arabic" w:hint="cs"/>
                <w:rtl/>
              </w:rPr>
              <w:t>ب</w:t>
            </w:r>
            <w:r w:rsidRPr="00001D49">
              <w:rPr>
                <w:rFonts w:ascii="Simplified Arabic" w:hAnsi="Simplified Arabic" w:cs="Simplified Arabic"/>
                <w:rtl/>
              </w:rPr>
              <w:t>الإبلاغ، وتحديد التحديات وال</w:t>
            </w:r>
            <w:r>
              <w:rPr>
                <w:rFonts w:ascii="Simplified Arabic" w:hAnsi="Simplified Arabic" w:cs="Simplified Arabic" w:hint="cs"/>
                <w:rtl/>
              </w:rPr>
              <w:t>فجو</w:t>
            </w:r>
            <w:r w:rsidRPr="00001D49">
              <w:rPr>
                <w:rFonts w:ascii="Simplified Arabic" w:hAnsi="Simplified Arabic" w:cs="Simplified Arabic"/>
                <w:rtl/>
              </w:rPr>
              <w:t xml:space="preserve">ات المشتركة في مجال </w:t>
            </w:r>
            <w:r w:rsidRPr="001C2277">
              <w:rPr>
                <w:rFonts w:ascii="Simplified Arabic" w:hAnsi="Simplified Arabic" w:cs="Simplified Arabic"/>
                <w:rtl/>
              </w:rPr>
              <w:t>الرصد</w:t>
            </w:r>
            <w:r w:rsidRPr="001C2277">
              <w:rPr>
                <w:rFonts w:ascii="Simplified Arabic" w:hAnsi="Simplified Arabic" w:cs="Simplified Arabic" w:hint="cs"/>
                <w:rtl/>
              </w:rPr>
              <w:t>/</w:t>
            </w:r>
            <w:r w:rsidRPr="001C2277">
              <w:rPr>
                <w:rFonts w:ascii="Simplified Arabic" w:hAnsi="Simplified Arabic" w:cs="Simplified Arabic"/>
                <w:rtl/>
              </w:rPr>
              <w:t>الإبلاغ، و</w:t>
            </w:r>
            <w:r w:rsidRPr="001C2277">
              <w:rPr>
                <w:rFonts w:ascii="Simplified Arabic" w:hAnsi="Simplified Arabic" w:cs="Simplified Arabic" w:hint="cs"/>
                <w:rtl/>
              </w:rPr>
              <w:t>وضع</w:t>
            </w:r>
            <w:r w:rsidRPr="001C2277">
              <w:rPr>
                <w:rFonts w:ascii="Simplified Arabic" w:hAnsi="Simplified Arabic" w:cs="Simplified Arabic"/>
                <w:rtl/>
              </w:rPr>
              <w:t xml:space="preserve"> توصيات، وتكليف </w:t>
            </w:r>
            <w:r w:rsidR="001C2277" w:rsidRPr="001C2277">
              <w:rPr>
                <w:rFonts w:cs="Simplified Arabic" w:hint="cs"/>
                <w:rtl/>
                <w:lang w:val="en-US"/>
              </w:rPr>
              <w:t>المنبر</w:t>
            </w:r>
            <w:r w:rsidR="001C2277"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/الهيئة الحكومية الدولية المعنية بتغير المناخ/</w:t>
            </w:r>
            <w:r w:rsidR="003D1E34" w:rsidRPr="00001D49">
              <w:rPr>
                <w:rFonts w:ascii="Simplified Arabic" w:hAnsi="Simplified Arabic" w:cs="Simplified Arabic"/>
                <w:rtl/>
              </w:rPr>
              <w:t xml:space="preserve">واجهة العلوم والسياسات </w:t>
            </w:r>
            <w:r w:rsidRPr="00001D49">
              <w:rPr>
                <w:rFonts w:ascii="Simplified Arabic" w:hAnsi="Simplified Arabic" w:cs="Simplified Arabic"/>
                <w:rtl/>
              </w:rPr>
              <w:t>بتقديم مشورة بشأن ن</w:t>
            </w:r>
            <w:r w:rsidR="001C2277">
              <w:rPr>
                <w:rFonts w:ascii="Simplified Arabic" w:hAnsi="Simplified Arabic" w:cs="Simplified Arabic" w:hint="cs"/>
                <w:rtl/>
              </w:rPr>
              <w:t>ُ</w:t>
            </w:r>
            <w:r w:rsidRPr="00001D49">
              <w:rPr>
                <w:rFonts w:ascii="Simplified Arabic" w:hAnsi="Simplified Arabic" w:cs="Simplified Arabic"/>
                <w:rtl/>
              </w:rPr>
              <w:t xml:space="preserve">هج </w:t>
            </w:r>
            <w:r w:rsidR="00BD0BD1">
              <w:rPr>
                <w:rFonts w:ascii="Simplified Arabic" w:hAnsi="Simplified Arabic" w:cs="Simplified Arabic" w:hint="cs"/>
                <w:rtl/>
              </w:rPr>
              <w:t>استخدام</w:t>
            </w:r>
            <w:r w:rsidRPr="00001D49">
              <w:rPr>
                <w:rFonts w:ascii="Simplified Arabic" w:hAnsi="Simplified Arabic" w:cs="Simplified Arabic"/>
                <w:rtl/>
              </w:rPr>
              <w:t xml:space="preserve"> مقاييس ومعايير م</w:t>
            </w:r>
            <w:r w:rsidR="00DD113A">
              <w:rPr>
                <w:rFonts w:ascii="Simplified Arabic" w:hAnsi="Simplified Arabic" w:cs="Simplified Arabic" w:hint="cs"/>
                <w:rtl/>
              </w:rPr>
              <w:t>وحد</w:t>
            </w:r>
            <w:r w:rsidRPr="00001D49">
              <w:rPr>
                <w:rFonts w:ascii="Simplified Arabic" w:hAnsi="Simplified Arabic" w:cs="Simplified Arabic"/>
                <w:rtl/>
              </w:rPr>
              <w:t>ة و</w:t>
            </w:r>
            <w:r w:rsidR="00DD113A">
              <w:rPr>
                <w:rFonts w:ascii="Simplified Arabic" w:hAnsi="Simplified Arabic" w:cs="Simplified Arabic" w:hint="cs"/>
                <w:rtl/>
              </w:rPr>
              <w:t xml:space="preserve">تحقيق </w:t>
            </w:r>
            <w:r w:rsidRPr="00001D49">
              <w:rPr>
                <w:rFonts w:ascii="Simplified Arabic" w:hAnsi="Simplified Arabic" w:cs="Simplified Arabic"/>
                <w:rtl/>
              </w:rPr>
              <w:t xml:space="preserve">فعالية التكلفة </w:t>
            </w:r>
            <w:r w:rsidR="00DD113A">
              <w:rPr>
                <w:rFonts w:ascii="Simplified Arabic" w:hAnsi="Simplified Arabic" w:cs="Simplified Arabic" w:hint="cs"/>
                <w:rtl/>
              </w:rPr>
              <w:t>في عمليات ا</w:t>
            </w:r>
            <w:r w:rsidRPr="00001D49">
              <w:rPr>
                <w:rFonts w:ascii="Simplified Arabic" w:hAnsi="Simplified Arabic" w:cs="Simplified Arabic"/>
                <w:rtl/>
              </w:rPr>
              <w:t>لرصد والإبلاغ وال</w:t>
            </w:r>
            <w:r w:rsidR="00DD113A">
              <w:rPr>
                <w:rFonts w:ascii="Simplified Arabic" w:hAnsi="Simplified Arabic" w:cs="Simplified Arabic" w:hint="cs"/>
                <w:rtl/>
              </w:rPr>
              <w:t>استعراض</w:t>
            </w:r>
            <w:r w:rsidRPr="00001D49">
              <w:rPr>
                <w:rFonts w:ascii="Simplified Arabic" w:hAnsi="Simplified Arabic" w:cs="Simplified Arabic"/>
                <w:rtl/>
              </w:rPr>
              <w:t xml:space="preserve"> التآزرية.</w:t>
            </w:r>
          </w:p>
        </w:tc>
        <w:tc>
          <w:tcPr>
            <w:tcW w:w="1497" w:type="dxa"/>
          </w:tcPr>
          <w:p w14:paraId="1503DEA7" w14:textId="18B3EB49"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50816C35" w14:textId="7420D870" w:rsidR="00D66F92" w:rsidRPr="00774CFF" w:rsidRDefault="003D1E34" w:rsidP="003D1E34">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277" w:type="dxa"/>
          </w:tcPr>
          <w:p w14:paraId="6FA1651B" w14:textId="33AA2DCA" w:rsidR="0000651F" w:rsidRPr="00774CFF" w:rsidRDefault="003D1E34" w:rsidP="0000651F">
            <w:pPr>
              <w:bidi/>
              <w:spacing w:before="40" w:after="40"/>
              <w:jc w:val="left"/>
              <w:rPr>
                <w:sz w:val="20"/>
                <w:szCs w:val="20"/>
              </w:rPr>
            </w:pPr>
            <w:r w:rsidRPr="00001D49">
              <w:rPr>
                <w:rFonts w:ascii="Simplified Arabic" w:hAnsi="Simplified Arabic" w:cs="Simplified Arabic"/>
                <w:rtl/>
              </w:rPr>
              <w:t xml:space="preserve">الأطراف؛ أمانات اتفاقيات ريو؛ </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/الهيئة الحكومية الدولية المعنية بتغير المناخ/واجهة العلوم والسياسات التابعة لاتفاقية الأمم المتحدة لمكافحة التصحر</w:t>
            </w:r>
          </w:p>
          <w:p w14:paraId="1021084C" w14:textId="2D3F383E" w:rsidR="00D66F92" w:rsidRPr="00774CFF" w:rsidRDefault="00D66F92" w:rsidP="00774CFF">
            <w:pPr>
              <w:spacing w:before="40" w:after="40"/>
              <w:jc w:val="left"/>
              <w:rPr>
                <w:sz w:val="20"/>
                <w:szCs w:val="20"/>
              </w:rPr>
            </w:pPr>
          </w:p>
        </w:tc>
      </w:tr>
      <w:tr w:rsidR="00D66F92" w:rsidRPr="004C5362" w14:paraId="72D0F937" w14:textId="77777777" w:rsidTr="006C6E2B">
        <w:tc>
          <w:tcPr>
            <w:tcW w:w="423" w:type="dxa"/>
          </w:tcPr>
          <w:p w14:paraId="094E74F9" w14:textId="0D468D36" w:rsidR="00D66F92" w:rsidRPr="004C5362" w:rsidRDefault="00240521" w:rsidP="00CD7196">
            <w:pPr>
              <w:bidi/>
              <w:spacing w:before="40" w:after="40"/>
              <w:jc w:val="left"/>
              <w:rPr>
                <w:sz w:val="20"/>
                <w:szCs w:val="20"/>
              </w:rPr>
            </w:pPr>
            <w:r>
              <w:rPr>
                <w:rFonts w:hint="cs"/>
                <w:sz w:val="20"/>
                <w:szCs w:val="20"/>
                <w:rtl/>
              </w:rPr>
              <w:t>1-3</w:t>
            </w:r>
          </w:p>
        </w:tc>
        <w:tc>
          <w:tcPr>
            <w:tcW w:w="3402" w:type="dxa"/>
          </w:tcPr>
          <w:p w14:paraId="21EA2251" w14:textId="642CDE7B" w:rsidR="00D66F92" w:rsidRPr="00774CFF" w:rsidRDefault="00B7137D" w:rsidP="00CE1EEF">
            <w:pPr>
              <w:bidi/>
              <w:spacing w:before="40" w:after="40"/>
              <w:jc w:val="left"/>
              <w:rPr>
                <w:sz w:val="20"/>
                <w:szCs w:val="20"/>
              </w:rPr>
            </w:pPr>
            <w:r w:rsidRPr="00001D49">
              <w:rPr>
                <w:rFonts w:ascii="Simplified Arabic" w:hAnsi="Simplified Arabic" w:cs="Simplified Arabic"/>
                <w:rtl/>
              </w:rPr>
              <w:t>بناء قاعدة الأدلة وال</w:t>
            </w:r>
            <w:r w:rsidR="009E052A">
              <w:rPr>
                <w:rFonts w:ascii="Simplified Arabic" w:hAnsi="Simplified Arabic" w:cs="Simplified Arabic" w:hint="cs"/>
                <w:rtl/>
              </w:rPr>
              <w:t>ح</w:t>
            </w:r>
            <w:r w:rsidRPr="00001D49">
              <w:rPr>
                <w:rFonts w:ascii="Simplified Arabic" w:hAnsi="Simplified Arabic" w:cs="Simplified Arabic"/>
                <w:rtl/>
              </w:rPr>
              <w:t>ج</w:t>
            </w:r>
            <w:r w:rsidR="009E052A">
              <w:rPr>
                <w:rFonts w:ascii="Simplified Arabic" w:hAnsi="Simplified Arabic" w:cs="Simplified Arabic" w:hint="cs"/>
                <w:rtl/>
              </w:rPr>
              <w:t>ة</w:t>
            </w:r>
            <w:r w:rsidRPr="00001D49">
              <w:rPr>
                <w:rFonts w:ascii="Simplified Arabic" w:hAnsi="Simplified Arabic" w:cs="Simplified Arabic"/>
                <w:rtl/>
              </w:rPr>
              <w:t xml:space="preserve"> الاقتصادية للحلول القائمة على الطبيعة و/أو الن</w:t>
            </w:r>
            <w:r w:rsidR="009E052A">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 بما في ذلك مقاييس فعالية التكلفة، وتجميعات العائد على الاستثمار/دراسات الحالة، والمشاريع التجريبية لل</w:t>
            </w:r>
            <w:r>
              <w:rPr>
                <w:rFonts w:ascii="Simplified Arabic" w:hAnsi="Simplified Arabic" w:cs="Simplified Arabic" w:hint="cs"/>
                <w:rtl/>
              </w:rPr>
              <w:t>منافع</w:t>
            </w:r>
            <w:r w:rsidRPr="00001D49">
              <w:rPr>
                <w:rFonts w:ascii="Simplified Arabic" w:hAnsi="Simplified Arabic" w:cs="Simplified Arabic"/>
                <w:rtl/>
              </w:rPr>
              <w:t xml:space="preserve"> الصحية، وكيفية تحديد وإدارة ال</w:t>
            </w:r>
            <w:r w:rsidR="00677496">
              <w:rPr>
                <w:rFonts w:ascii="Simplified Arabic" w:hAnsi="Simplified Arabic" w:cs="Simplified Arabic"/>
                <w:rtl/>
              </w:rPr>
              <w:t>مفاضلات</w:t>
            </w:r>
            <w:r w:rsidRPr="00001D49">
              <w:rPr>
                <w:rFonts w:ascii="Simplified Arabic" w:hAnsi="Simplified Arabic" w:cs="Simplified Arabic"/>
                <w:rtl/>
              </w:rPr>
              <w:t>.</w:t>
            </w:r>
          </w:p>
        </w:tc>
        <w:tc>
          <w:tcPr>
            <w:tcW w:w="1497" w:type="dxa"/>
          </w:tcPr>
          <w:p w14:paraId="2E333732" w14:textId="02EBEBC1"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7DD954B9" w14:textId="2C3568C3" w:rsidR="00D66F92" w:rsidRPr="00774CFF" w:rsidRDefault="00CE1EEF" w:rsidP="00CE1EEF">
            <w:pPr>
              <w:bidi/>
              <w:spacing w:before="40" w:after="40"/>
              <w:jc w:val="left"/>
              <w:rPr>
                <w:sz w:val="20"/>
                <w:szCs w:val="20"/>
              </w:rPr>
            </w:pPr>
            <w:r>
              <w:rPr>
                <w:rFonts w:ascii="Simplified Arabic" w:hAnsi="Simplified Arabic" w:cs="Simplified Arabic" w:hint="cs"/>
                <w:rtl/>
              </w:rPr>
              <w:t>ا</w:t>
            </w:r>
            <w:r w:rsidRPr="00001D49">
              <w:rPr>
                <w:rFonts w:ascii="Simplified Arabic" w:hAnsi="Simplified Arabic" w:cs="Simplified Arabic"/>
                <w:rtl/>
              </w:rPr>
              <w:t>لحلول القائمة على الطبيعة و/أو الن</w:t>
            </w:r>
            <w:r>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w:t>
            </w:r>
          </w:p>
        </w:tc>
        <w:tc>
          <w:tcPr>
            <w:tcW w:w="2277" w:type="dxa"/>
          </w:tcPr>
          <w:p w14:paraId="15943C10" w14:textId="5A8CB7D6" w:rsidR="00D66F92" w:rsidRPr="00774CFF" w:rsidRDefault="00CE1EEF" w:rsidP="00CE1EEF">
            <w:pPr>
              <w:bidi/>
              <w:spacing w:before="40" w:after="40"/>
              <w:jc w:val="left"/>
              <w:rPr>
                <w:sz w:val="20"/>
                <w:szCs w:val="20"/>
              </w:rPr>
            </w:pPr>
            <w:r w:rsidRPr="00001D49">
              <w:rPr>
                <w:rFonts w:ascii="Simplified Arabic" w:hAnsi="Simplified Arabic" w:cs="Simplified Arabic"/>
                <w:rtl/>
              </w:rPr>
              <w:t xml:space="preserve">أمانات اتفاقيات ريو؛ </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/الهيئة الحكومية الدولية المعنية بتغير المناخ/واجهة العلوم والسياسات؛ الباحثون؛ المنظمات الراعية</w:t>
            </w:r>
          </w:p>
        </w:tc>
      </w:tr>
      <w:tr w:rsidR="00D66F92" w:rsidRPr="004C5362" w14:paraId="1787358F" w14:textId="77777777" w:rsidTr="006C6E2B">
        <w:tc>
          <w:tcPr>
            <w:tcW w:w="423" w:type="dxa"/>
          </w:tcPr>
          <w:p w14:paraId="55F5B727" w14:textId="7503DF7A" w:rsidR="00D66F92" w:rsidRPr="004C5362" w:rsidRDefault="00240521" w:rsidP="00CD7196">
            <w:pPr>
              <w:bidi/>
              <w:spacing w:before="40" w:after="40"/>
              <w:jc w:val="left"/>
              <w:rPr>
                <w:sz w:val="20"/>
                <w:szCs w:val="20"/>
              </w:rPr>
            </w:pPr>
            <w:r>
              <w:rPr>
                <w:rFonts w:hint="cs"/>
                <w:sz w:val="20"/>
                <w:szCs w:val="20"/>
                <w:rtl/>
              </w:rPr>
              <w:t>1-4</w:t>
            </w:r>
          </w:p>
        </w:tc>
        <w:tc>
          <w:tcPr>
            <w:tcW w:w="3402" w:type="dxa"/>
          </w:tcPr>
          <w:p w14:paraId="4E803CE4" w14:textId="34CBD7B1" w:rsidR="00D66F92" w:rsidRPr="00774CFF" w:rsidRDefault="003D4408" w:rsidP="0059392E">
            <w:pPr>
              <w:bidi/>
              <w:spacing w:before="40" w:after="40"/>
              <w:jc w:val="left"/>
              <w:rPr>
                <w:sz w:val="20"/>
                <w:szCs w:val="20"/>
              </w:rPr>
            </w:pPr>
            <w:r w:rsidRPr="00001D49">
              <w:rPr>
                <w:rFonts w:ascii="Simplified Arabic" w:hAnsi="Simplified Arabic" w:cs="Simplified Arabic"/>
                <w:rtl/>
              </w:rPr>
              <w:t>ت</w:t>
            </w:r>
            <w:r w:rsidR="0041627E">
              <w:rPr>
                <w:rFonts w:ascii="Simplified Arabic" w:hAnsi="Simplified Arabic" w:cs="Simplified Arabic" w:hint="cs"/>
                <w:rtl/>
              </w:rPr>
              <w:t>شجيع</w:t>
            </w:r>
            <w:r w:rsidRPr="00001D49">
              <w:rPr>
                <w:rFonts w:ascii="Simplified Arabic" w:hAnsi="Simplified Arabic" w:cs="Simplified Arabic"/>
                <w:rtl/>
              </w:rPr>
              <w:t xml:space="preserve"> </w:t>
            </w:r>
            <w:r>
              <w:rPr>
                <w:rFonts w:ascii="Simplified Arabic" w:hAnsi="Simplified Arabic" w:cs="Simplified Arabic" w:hint="cs"/>
                <w:rtl/>
              </w:rPr>
              <w:t>اعتماد</w:t>
            </w:r>
            <w:r w:rsidRPr="00001D49">
              <w:rPr>
                <w:rFonts w:ascii="Simplified Arabic" w:hAnsi="Simplified Arabic" w:cs="Simplified Arabic"/>
                <w:rtl/>
              </w:rPr>
              <w:t xml:space="preserve"> المبادئ التوجيهية الطوعية لاتفاقية التنوع البيولوجي بشأن الحلول القائمة على الطبيعة و/أو الن</w:t>
            </w:r>
            <w:r w:rsidR="0041627E">
              <w:rPr>
                <w:rFonts w:ascii="Simplified Arabic" w:hAnsi="Simplified Arabic" w:cs="Simplified Arabic" w:hint="cs"/>
                <w:rtl/>
              </w:rPr>
              <w:t>ُ</w:t>
            </w:r>
            <w:r w:rsidRPr="00001D49">
              <w:rPr>
                <w:rFonts w:ascii="Simplified Arabic" w:hAnsi="Simplified Arabic" w:cs="Simplified Arabic"/>
                <w:rtl/>
              </w:rPr>
              <w:t xml:space="preserve">هج القائمة على النظم الإيكولوجية وملحقها في </w:t>
            </w:r>
            <w:r w:rsidR="0041627E">
              <w:rPr>
                <w:rFonts w:ascii="Simplified Arabic" w:hAnsi="Simplified Arabic" w:cs="Simplified Arabic" w:hint="cs"/>
                <w:rtl/>
              </w:rPr>
              <w:t>مختلف</w:t>
            </w:r>
            <w:r w:rsidRPr="00001D49">
              <w:rPr>
                <w:rFonts w:ascii="Simplified Arabic" w:hAnsi="Simplified Arabic" w:cs="Simplified Arabic"/>
                <w:rtl/>
              </w:rPr>
              <w:t xml:space="preserve"> </w:t>
            </w:r>
            <w:r w:rsidR="0041627E">
              <w:rPr>
                <w:rFonts w:ascii="Simplified Arabic" w:hAnsi="Simplified Arabic" w:cs="Simplified Arabic" w:hint="cs"/>
                <w:rtl/>
              </w:rPr>
              <w:t>جوانب</w:t>
            </w:r>
            <w:r w:rsidRPr="00001D49">
              <w:rPr>
                <w:rFonts w:ascii="Simplified Arabic" w:hAnsi="Simplified Arabic" w:cs="Simplified Arabic"/>
                <w:rtl/>
              </w:rPr>
              <w:t xml:space="preserve"> اتفاقية الأمم المتحدة الإطارية بشأن تغير المناخ واتفاقية الأمم المتحدة </w:t>
            </w:r>
            <w:r w:rsidRPr="00001D49">
              <w:rPr>
                <w:rFonts w:ascii="Simplified Arabic" w:hAnsi="Simplified Arabic" w:cs="Simplified Arabic"/>
                <w:rtl/>
              </w:rPr>
              <w:lastRenderedPageBreak/>
              <w:t xml:space="preserve">لمكافحة التصحر - وترسيخها في قرارات مؤتمر الأطراف، وترجمة الملحق إلى سلسلة تقنية </w:t>
            </w:r>
            <w:r w:rsidR="0041627E">
              <w:rPr>
                <w:rFonts w:ascii="Simplified Arabic" w:hAnsi="Simplified Arabic" w:cs="Simplified Arabic" w:hint="cs"/>
                <w:rtl/>
              </w:rPr>
              <w:t>م</w:t>
            </w:r>
            <w:r w:rsidR="0059392E">
              <w:rPr>
                <w:rFonts w:ascii="Simplified Arabic" w:hAnsi="Simplified Arabic" w:cs="Simplified Arabic" w:hint="cs"/>
                <w:rtl/>
              </w:rPr>
              <w:t>ُ</w:t>
            </w:r>
            <w:r w:rsidRPr="00001D49">
              <w:rPr>
                <w:rFonts w:ascii="Simplified Arabic" w:hAnsi="Simplified Arabic" w:cs="Simplified Arabic"/>
                <w:rtl/>
              </w:rPr>
              <w:t>يس</w:t>
            </w:r>
            <w:r w:rsidR="0059392E">
              <w:rPr>
                <w:rFonts w:ascii="Simplified Arabic" w:hAnsi="Simplified Arabic" w:cs="Simplified Arabic" w:hint="cs"/>
                <w:rtl/>
              </w:rPr>
              <w:t>َّ</w:t>
            </w:r>
            <w:r w:rsidR="0041627E">
              <w:rPr>
                <w:rFonts w:ascii="Simplified Arabic" w:hAnsi="Simplified Arabic" w:cs="Simplified Arabic" w:hint="cs"/>
                <w:rtl/>
              </w:rPr>
              <w:t>رة</w:t>
            </w:r>
            <w:r w:rsidRPr="00001D49">
              <w:rPr>
                <w:rFonts w:ascii="Simplified Arabic" w:hAnsi="Simplified Arabic" w:cs="Simplified Arabic"/>
                <w:rtl/>
              </w:rPr>
              <w:t>.</w:t>
            </w:r>
          </w:p>
        </w:tc>
        <w:tc>
          <w:tcPr>
            <w:tcW w:w="1497" w:type="dxa"/>
          </w:tcPr>
          <w:p w14:paraId="28ACDBFC" w14:textId="729CA3C7" w:rsidR="00D66F92" w:rsidRPr="004C5362" w:rsidRDefault="00276732" w:rsidP="00276732">
            <w:pPr>
              <w:bidi/>
              <w:spacing w:before="40" w:after="40"/>
              <w:jc w:val="left"/>
              <w:rPr>
                <w:sz w:val="20"/>
                <w:szCs w:val="20"/>
              </w:rPr>
            </w:pPr>
            <w:r>
              <w:rPr>
                <w:rFonts w:ascii="Simplified Arabic" w:hAnsi="Simplified Arabic" w:cs="Simplified Arabic" w:hint="cs"/>
                <w:rtl/>
              </w:rPr>
              <w:lastRenderedPageBreak/>
              <w:t>دول</w:t>
            </w:r>
            <w:r w:rsidRPr="00001D49">
              <w:rPr>
                <w:rFonts w:ascii="Simplified Arabic" w:hAnsi="Simplified Arabic" w:cs="Simplified Arabic"/>
                <w:rtl/>
              </w:rPr>
              <w:t>ي</w:t>
            </w:r>
          </w:p>
        </w:tc>
        <w:tc>
          <w:tcPr>
            <w:tcW w:w="1615" w:type="dxa"/>
          </w:tcPr>
          <w:p w14:paraId="0A800E45" w14:textId="3C6317E5" w:rsidR="00D66F92" w:rsidRPr="00774CFF" w:rsidRDefault="00CE1EEF" w:rsidP="00CE1EEF">
            <w:pPr>
              <w:bidi/>
              <w:spacing w:before="40" w:after="40"/>
              <w:jc w:val="left"/>
              <w:rPr>
                <w:sz w:val="20"/>
                <w:szCs w:val="20"/>
              </w:rPr>
            </w:pPr>
            <w:r>
              <w:rPr>
                <w:rFonts w:ascii="Simplified Arabic" w:hAnsi="Simplified Arabic" w:cs="Simplified Arabic" w:hint="cs"/>
                <w:rtl/>
              </w:rPr>
              <w:t>ا</w:t>
            </w:r>
            <w:r w:rsidRPr="00001D49">
              <w:rPr>
                <w:rFonts w:ascii="Simplified Arabic" w:hAnsi="Simplified Arabic" w:cs="Simplified Arabic"/>
                <w:rtl/>
              </w:rPr>
              <w:t>لحلول القائمة على الطبيعة و/أو الن</w:t>
            </w:r>
            <w:r>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w:t>
            </w:r>
          </w:p>
        </w:tc>
        <w:tc>
          <w:tcPr>
            <w:tcW w:w="2277" w:type="dxa"/>
          </w:tcPr>
          <w:p w14:paraId="6DB017A0" w14:textId="1D158BDF" w:rsidR="00D66F92" w:rsidRPr="004C5362" w:rsidRDefault="0059392E" w:rsidP="0059392E">
            <w:pPr>
              <w:bidi/>
              <w:spacing w:before="40" w:after="40"/>
              <w:jc w:val="left"/>
              <w:rPr>
                <w:sz w:val="20"/>
                <w:szCs w:val="20"/>
              </w:rPr>
            </w:pPr>
            <w:r w:rsidRPr="00001D49">
              <w:rPr>
                <w:rFonts w:ascii="Simplified Arabic" w:hAnsi="Simplified Arabic" w:cs="Simplified Arabic"/>
                <w:rtl/>
              </w:rPr>
              <w:t>الأطراف؛ أمانات اتفاقيات ريو؛ فريق ال</w:t>
            </w:r>
            <w:r>
              <w:rPr>
                <w:rFonts w:ascii="Simplified Arabic" w:hAnsi="Simplified Arabic" w:cs="Simplified Arabic" w:hint="cs"/>
                <w:rtl/>
              </w:rPr>
              <w:t>اتصا</w:t>
            </w:r>
            <w:r w:rsidRPr="00001D49">
              <w:rPr>
                <w:rFonts w:ascii="Simplified Arabic" w:hAnsi="Simplified Arabic" w:cs="Simplified Arabic"/>
                <w:rtl/>
              </w:rPr>
              <w:t>ل المشترك</w:t>
            </w:r>
          </w:p>
        </w:tc>
      </w:tr>
      <w:tr w:rsidR="00D66F92" w:rsidRPr="004C5362" w14:paraId="200A9EDE" w14:textId="77777777" w:rsidTr="006C6E2B">
        <w:tc>
          <w:tcPr>
            <w:tcW w:w="423" w:type="dxa"/>
          </w:tcPr>
          <w:p w14:paraId="391E8019" w14:textId="7D95AB6B" w:rsidR="00D66F92" w:rsidRPr="004C5362" w:rsidRDefault="00240521" w:rsidP="00CD7196">
            <w:pPr>
              <w:bidi/>
              <w:spacing w:before="40" w:after="40"/>
              <w:jc w:val="left"/>
              <w:rPr>
                <w:sz w:val="20"/>
                <w:szCs w:val="20"/>
              </w:rPr>
            </w:pPr>
            <w:r>
              <w:rPr>
                <w:rFonts w:hint="cs"/>
                <w:sz w:val="20"/>
                <w:szCs w:val="20"/>
                <w:rtl/>
              </w:rPr>
              <w:t>1-5</w:t>
            </w:r>
          </w:p>
        </w:tc>
        <w:tc>
          <w:tcPr>
            <w:tcW w:w="3402" w:type="dxa"/>
          </w:tcPr>
          <w:p w14:paraId="62250E0E" w14:textId="131A7E11" w:rsidR="00D66F92" w:rsidRPr="00774CFF" w:rsidRDefault="00D50156" w:rsidP="00064D8D">
            <w:pPr>
              <w:bidi/>
              <w:spacing w:before="40" w:after="40"/>
              <w:jc w:val="left"/>
              <w:rPr>
                <w:sz w:val="20"/>
                <w:szCs w:val="20"/>
              </w:rPr>
            </w:pPr>
            <w:r>
              <w:rPr>
                <w:rFonts w:ascii="Simplified Arabic" w:hAnsi="Simplified Arabic" w:cs="Simplified Arabic" w:hint="cs"/>
                <w:rtl/>
              </w:rPr>
              <w:t>ال</w:t>
            </w:r>
            <w:r w:rsidRPr="00001D49">
              <w:rPr>
                <w:rFonts w:ascii="Simplified Arabic" w:hAnsi="Simplified Arabic" w:cs="Simplified Arabic"/>
                <w:rtl/>
              </w:rPr>
              <w:t>دعوة إلى التعاون بين الهيئة الحكومية الدولية المعنية بتغير المناخ، و</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 xml:space="preserve">، وواجهة العلوم والسياسات (وإشراك الهيئة </w:t>
            </w:r>
            <w:r w:rsidRPr="00A97CDE">
              <w:rPr>
                <w:rFonts w:ascii="Simplified Arabic" w:hAnsi="Simplified Arabic" w:cs="Simplified Arabic"/>
                <w:rtl/>
              </w:rPr>
              <w:t xml:space="preserve">الحكومية الدولية الجديدة </w:t>
            </w:r>
            <w:r w:rsidR="00A77AF2">
              <w:rPr>
                <w:rFonts w:ascii="Simplified Arabic" w:hAnsi="Simplified Arabic" w:cs="Simplified Arabic" w:hint="cs"/>
                <w:rtl/>
              </w:rPr>
              <w:t>ل</w:t>
            </w:r>
            <w:r w:rsidRPr="00A97CDE">
              <w:rPr>
                <w:rFonts w:ascii="Simplified Arabic" w:hAnsi="Simplified Arabic" w:cs="Simplified Arabic"/>
                <w:rtl/>
              </w:rPr>
              <w:t xml:space="preserve">لعلوم والسياسات </w:t>
            </w:r>
            <w:r w:rsidR="00A77AF2" w:rsidRPr="00A97CDE">
              <w:rPr>
                <w:rFonts w:ascii="Simplified Arabic" w:hAnsi="Simplified Arabic" w:cs="Simplified Arabic"/>
                <w:rtl/>
              </w:rPr>
              <w:t xml:space="preserve">المعنية </w:t>
            </w:r>
            <w:r w:rsidR="00A77AF2">
              <w:rPr>
                <w:rFonts w:ascii="Simplified Arabic" w:hAnsi="Simplified Arabic" w:cs="Simplified Arabic" w:hint="cs"/>
                <w:rtl/>
              </w:rPr>
              <w:t>ب</w:t>
            </w:r>
            <w:r w:rsidRPr="00A97CDE">
              <w:rPr>
                <w:rFonts w:ascii="Simplified Arabic" w:hAnsi="Simplified Arabic" w:cs="Simplified Arabic"/>
                <w:rtl/>
              </w:rPr>
              <w:t>المواد الكيميائية والنفايات ومنع التلوث</w:t>
            </w:r>
            <w:r w:rsidRPr="00001D49">
              <w:rPr>
                <w:rFonts w:ascii="Simplified Arabic" w:hAnsi="Simplified Arabic" w:cs="Simplified Arabic"/>
                <w:rtl/>
              </w:rPr>
              <w:t>) من خلال العمل المشترك والحوارات والتقييمات، وتعزيز العمل على</w:t>
            </w:r>
            <w:r w:rsidR="00FD785D">
              <w:rPr>
                <w:rFonts w:ascii="Simplified Arabic" w:hAnsi="Simplified Arabic" w:cs="Simplified Arabic" w:hint="cs"/>
                <w:rtl/>
              </w:rPr>
              <w:t xml:space="preserve"> استخدام</w:t>
            </w:r>
            <w:r w:rsidRPr="00001D49">
              <w:rPr>
                <w:rFonts w:ascii="Simplified Arabic" w:hAnsi="Simplified Arabic" w:cs="Simplified Arabic"/>
                <w:rtl/>
              </w:rPr>
              <w:t xml:space="preserve"> مصطلحات مشتركة، و</w:t>
            </w:r>
            <w:r w:rsidR="00FD785D">
              <w:rPr>
                <w:rFonts w:ascii="Simplified Arabic" w:hAnsi="Simplified Arabic" w:cs="Simplified Arabic" w:hint="cs"/>
                <w:rtl/>
              </w:rPr>
              <w:t>ال</w:t>
            </w:r>
            <w:r w:rsidRPr="00001D49">
              <w:rPr>
                <w:rFonts w:ascii="Simplified Arabic" w:hAnsi="Simplified Arabic" w:cs="Simplified Arabic"/>
                <w:rtl/>
              </w:rPr>
              <w:t>ربط</w:t>
            </w:r>
            <w:r w:rsidR="00FD785D">
              <w:rPr>
                <w:rFonts w:ascii="Simplified Arabic" w:hAnsi="Simplified Arabic" w:cs="Simplified Arabic" w:hint="cs"/>
                <w:rtl/>
              </w:rPr>
              <w:t xml:space="preserve"> بين</w:t>
            </w:r>
            <w:r w:rsidRPr="00001D49">
              <w:rPr>
                <w:rFonts w:ascii="Simplified Arabic" w:hAnsi="Simplified Arabic" w:cs="Simplified Arabic"/>
                <w:rtl/>
              </w:rPr>
              <w:t xml:space="preserve"> </w:t>
            </w:r>
            <w:r w:rsidR="00FD785D">
              <w:rPr>
                <w:rFonts w:ascii="Simplified Arabic" w:hAnsi="Simplified Arabic" w:cs="Simplified Arabic" w:hint="cs"/>
                <w:rtl/>
              </w:rPr>
              <w:t>نقاط</w:t>
            </w:r>
            <w:r w:rsidRPr="00001D49">
              <w:rPr>
                <w:rFonts w:ascii="Simplified Arabic" w:hAnsi="Simplified Arabic" w:cs="Simplified Arabic"/>
                <w:rtl/>
              </w:rPr>
              <w:t xml:space="preserve"> الاتصال الوطنية، ودعم ال</w:t>
            </w:r>
            <w:r w:rsidR="00064D8D">
              <w:rPr>
                <w:rFonts w:ascii="Simplified Arabic" w:hAnsi="Simplified Arabic" w:cs="Simplified Arabic" w:hint="cs"/>
                <w:rtl/>
              </w:rPr>
              <w:t>أفرقة</w:t>
            </w:r>
            <w:r w:rsidRPr="00001D49">
              <w:rPr>
                <w:rFonts w:ascii="Simplified Arabic" w:hAnsi="Simplified Arabic" w:cs="Simplified Arabic"/>
                <w:rtl/>
              </w:rPr>
              <w:t xml:space="preserve"> ال</w:t>
            </w:r>
            <w:r w:rsidR="00064D8D">
              <w:rPr>
                <w:rFonts w:ascii="Simplified Arabic" w:hAnsi="Simplified Arabic" w:cs="Simplified Arabic" w:hint="cs"/>
                <w:rtl/>
              </w:rPr>
              <w:t>تق</w:t>
            </w:r>
            <w:r w:rsidRPr="00001D49">
              <w:rPr>
                <w:rFonts w:ascii="Simplified Arabic" w:hAnsi="Simplified Arabic" w:cs="Simplified Arabic"/>
                <w:rtl/>
              </w:rPr>
              <w:t>نية/</w:t>
            </w:r>
            <w:r w:rsidR="00064D8D">
              <w:rPr>
                <w:rFonts w:ascii="Simplified Arabic" w:hAnsi="Simplified Arabic" w:cs="Simplified Arabic" w:hint="cs"/>
                <w:rtl/>
              </w:rPr>
              <w:t xml:space="preserve">أفرقة </w:t>
            </w:r>
            <w:r w:rsidRPr="00001D49">
              <w:rPr>
                <w:rFonts w:ascii="Simplified Arabic" w:hAnsi="Simplified Arabic" w:cs="Simplified Arabic"/>
                <w:rtl/>
              </w:rPr>
              <w:t xml:space="preserve">الخبراء بالتعريفات والمصطلحات الحالية </w:t>
            </w:r>
            <w:r w:rsidR="00064D8D">
              <w:rPr>
                <w:rFonts w:ascii="Simplified Arabic" w:hAnsi="Simplified Arabic" w:cs="Simplified Arabic" w:hint="cs"/>
                <w:rtl/>
              </w:rPr>
              <w:t>في</w:t>
            </w:r>
            <w:r w:rsidRPr="00064D8D">
              <w:rPr>
                <w:rFonts w:ascii="Simplified Arabic" w:hAnsi="Simplified Arabic" w:cs="Simplified Arabic"/>
                <w:rtl/>
              </w:rPr>
              <w:t xml:space="preserve"> الاتفاقيات و</w:t>
            </w:r>
            <w:r w:rsidR="00064D8D">
              <w:rPr>
                <w:rFonts w:ascii="Simplified Arabic" w:hAnsi="Simplified Arabic" w:cs="Simplified Arabic" w:hint="cs"/>
                <w:rtl/>
              </w:rPr>
              <w:t>واجهات</w:t>
            </w:r>
            <w:r w:rsidRPr="00064D8D">
              <w:rPr>
                <w:rFonts w:ascii="Simplified Arabic" w:hAnsi="Simplified Arabic" w:cs="Simplified Arabic"/>
                <w:rtl/>
              </w:rPr>
              <w:t xml:space="preserve"> </w:t>
            </w:r>
            <w:r w:rsidR="00064D8D" w:rsidRPr="00001D49">
              <w:rPr>
                <w:rFonts w:ascii="Simplified Arabic" w:hAnsi="Simplified Arabic" w:cs="Simplified Arabic"/>
                <w:rtl/>
              </w:rPr>
              <w:t>العلوم والسياسات</w:t>
            </w:r>
            <w:r w:rsidRPr="00064D8D">
              <w:rPr>
                <w:rFonts w:ascii="Simplified Arabic" w:hAnsi="Simplified Arabic" w:cs="Simplified Arabic"/>
                <w:rtl/>
              </w:rPr>
              <w:t xml:space="preserve"> وتجمعات </w:t>
            </w:r>
            <w:r w:rsidR="00064D8D" w:rsidRPr="00064D8D">
              <w:rPr>
                <w:rFonts w:ascii="Simplified Arabic" w:hAnsi="Simplified Arabic" w:cs="Simplified Arabic"/>
                <w:rtl/>
              </w:rPr>
              <w:t>الشعوب الأصلية والمجتمعات المحلية</w:t>
            </w:r>
            <w:r w:rsidRPr="00001D49">
              <w:rPr>
                <w:rFonts w:ascii="Simplified Arabic" w:hAnsi="Simplified Arabic" w:cs="Simplified Arabic"/>
                <w:rtl/>
              </w:rPr>
              <w:t>.</w:t>
            </w:r>
          </w:p>
        </w:tc>
        <w:tc>
          <w:tcPr>
            <w:tcW w:w="1497" w:type="dxa"/>
          </w:tcPr>
          <w:p w14:paraId="42991A29" w14:textId="12CB6349"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068D6007" w14:textId="219CF523" w:rsidR="00D66F92" w:rsidRPr="00774CFF" w:rsidRDefault="00D1195B" w:rsidP="00D1195B">
            <w:pPr>
              <w:bidi/>
              <w:spacing w:before="40" w:after="40"/>
              <w:jc w:val="left"/>
              <w:rPr>
                <w:sz w:val="20"/>
                <w:szCs w:val="20"/>
              </w:rPr>
            </w:pPr>
            <w:r w:rsidRPr="00001D49">
              <w:rPr>
                <w:rFonts w:ascii="Simplified Arabic" w:hAnsi="Simplified Arabic" w:cs="Simplified Arabic"/>
                <w:rtl/>
              </w:rPr>
              <w:t xml:space="preserve">واجهة العلوم </w:t>
            </w:r>
            <w:r w:rsidR="00A4748B" w:rsidRPr="00001D49">
              <w:rPr>
                <w:rFonts w:ascii="Simplified Arabic" w:hAnsi="Simplified Arabic" w:cs="Simplified Arabic"/>
                <w:rtl/>
              </w:rPr>
              <w:t>والسياسات</w:t>
            </w:r>
            <w:r w:rsidR="00A4748B">
              <w:rPr>
                <w:rFonts w:ascii="Simplified Arabic" w:hAnsi="Simplified Arabic" w:cs="Simplified Arabic" w:hint="cs"/>
                <w:rtl/>
              </w:rPr>
              <w:t xml:space="preserve">، </w:t>
            </w:r>
            <w:r w:rsidRPr="00001D49">
              <w:rPr>
                <w:rFonts w:ascii="Simplified Arabic" w:hAnsi="Simplified Arabic" w:cs="Simplified Arabic"/>
                <w:rtl/>
              </w:rPr>
              <w:t>و</w:t>
            </w:r>
            <w:r>
              <w:rPr>
                <w:rFonts w:ascii="Simplified Arabic" w:hAnsi="Simplified Arabic" w:cs="Simplified Arabic" w:hint="cs"/>
                <w:rtl/>
              </w:rPr>
              <w:t>اتخاذ</w:t>
            </w:r>
            <w:r w:rsidRPr="00001D49">
              <w:rPr>
                <w:rFonts w:ascii="Simplified Arabic" w:hAnsi="Simplified Arabic" w:cs="Simplified Arabic"/>
                <w:rtl/>
              </w:rPr>
              <w:t xml:space="preserve"> القرار</w:t>
            </w:r>
            <w:r>
              <w:rPr>
                <w:rFonts w:ascii="Simplified Arabic" w:hAnsi="Simplified Arabic" w:cs="Simplified Arabic" w:hint="cs"/>
                <w:rtl/>
              </w:rPr>
              <w:t>ات</w:t>
            </w:r>
            <w:r w:rsidRPr="00001D49">
              <w:rPr>
                <w:rFonts w:ascii="Simplified Arabic" w:hAnsi="Simplified Arabic" w:cs="Simplified Arabic"/>
                <w:rtl/>
              </w:rPr>
              <w:t xml:space="preserve"> </w:t>
            </w:r>
            <w:r>
              <w:rPr>
                <w:rFonts w:ascii="Simplified Arabic" w:hAnsi="Simplified Arabic" w:cs="Simplified Arabic" w:hint="cs"/>
                <w:rtl/>
              </w:rPr>
              <w:t>ب</w:t>
            </w:r>
            <w:r w:rsidRPr="00001D49">
              <w:rPr>
                <w:rFonts w:ascii="Simplified Arabic" w:hAnsi="Simplified Arabic" w:cs="Simplified Arabic"/>
                <w:rtl/>
              </w:rPr>
              <w:t>الا</w:t>
            </w:r>
            <w:r>
              <w:rPr>
                <w:rFonts w:ascii="Simplified Arabic" w:hAnsi="Simplified Arabic" w:cs="Simplified Arabic" w:hint="cs"/>
                <w:rtl/>
              </w:rPr>
              <w:t>ستناد إل</w:t>
            </w:r>
            <w:r w:rsidRPr="00001D49">
              <w:rPr>
                <w:rFonts w:ascii="Simplified Arabic" w:hAnsi="Simplified Arabic" w:cs="Simplified Arabic"/>
                <w:rtl/>
              </w:rPr>
              <w:t>ى الأدلة</w:t>
            </w:r>
          </w:p>
        </w:tc>
        <w:tc>
          <w:tcPr>
            <w:tcW w:w="2277" w:type="dxa"/>
          </w:tcPr>
          <w:p w14:paraId="78A9AACE" w14:textId="76DF23A0" w:rsidR="00D66F92" w:rsidRPr="00774CFF" w:rsidRDefault="00D1195B" w:rsidP="00D1195B">
            <w:pPr>
              <w:bidi/>
              <w:spacing w:before="40" w:after="40"/>
              <w:jc w:val="left"/>
              <w:rPr>
                <w:sz w:val="20"/>
                <w:szCs w:val="20"/>
              </w:rPr>
            </w:pPr>
            <w:r w:rsidRPr="00001D49">
              <w:rPr>
                <w:rFonts w:ascii="Simplified Arabic" w:hAnsi="Simplified Arabic" w:cs="Simplified Arabic"/>
                <w:rtl/>
              </w:rPr>
              <w:t xml:space="preserve">الأطراف؛ </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 xml:space="preserve">/الهيئة الحكومية الدولية المعنية بتغير المناخ/واجهة العلوم والسياسات؛ الهيئات الفرعية/مؤتمرات الأطراف، </w:t>
            </w:r>
            <w:r w:rsidRPr="00064D8D">
              <w:rPr>
                <w:rFonts w:ascii="Simplified Arabic" w:hAnsi="Simplified Arabic" w:cs="Simplified Arabic"/>
                <w:rtl/>
              </w:rPr>
              <w:t>تجمعات الشعوب الأصلية والمجتمعات المحلية</w:t>
            </w:r>
          </w:p>
        </w:tc>
      </w:tr>
      <w:tr w:rsidR="00D66F92" w:rsidRPr="00774CFF" w14:paraId="2821AD0D" w14:textId="77777777" w:rsidTr="006C6E2B">
        <w:tc>
          <w:tcPr>
            <w:tcW w:w="423" w:type="dxa"/>
          </w:tcPr>
          <w:p w14:paraId="38E7F8C6" w14:textId="36CA7708" w:rsidR="00D66F92" w:rsidRPr="004C5362" w:rsidRDefault="00240521" w:rsidP="00CD7196">
            <w:pPr>
              <w:bidi/>
              <w:spacing w:before="40" w:after="40"/>
              <w:jc w:val="left"/>
              <w:rPr>
                <w:sz w:val="20"/>
                <w:szCs w:val="20"/>
              </w:rPr>
            </w:pPr>
            <w:r>
              <w:rPr>
                <w:rFonts w:hint="cs"/>
                <w:sz w:val="20"/>
                <w:szCs w:val="20"/>
                <w:rtl/>
              </w:rPr>
              <w:t>1-6</w:t>
            </w:r>
          </w:p>
        </w:tc>
        <w:tc>
          <w:tcPr>
            <w:tcW w:w="3402" w:type="dxa"/>
          </w:tcPr>
          <w:p w14:paraId="363FA3C4" w14:textId="1978B725" w:rsidR="00D66F92" w:rsidRPr="00774CFF" w:rsidRDefault="00D1195B" w:rsidP="000471D7">
            <w:pPr>
              <w:bidi/>
              <w:spacing w:before="40" w:after="40"/>
              <w:jc w:val="left"/>
              <w:rPr>
                <w:sz w:val="20"/>
                <w:szCs w:val="20"/>
              </w:rPr>
            </w:pPr>
            <w:r w:rsidRPr="00001D49">
              <w:rPr>
                <w:rFonts w:ascii="Simplified Arabic" w:hAnsi="Simplified Arabic" w:cs="Simplified Arabic"/>
                <w:rtl/>
              </w:rPr>
              <w:t>تعزيز التعاون بين آليات إشراك المراقبين (الدوائر/التجمعات) عبر</w:t>
            </w:r>
            <w:r w:rsidR="00497B65">
              <w:rPr>
                <w:rFonts w:ascii="Simplified Arabic" w:hAnsi="Simplified Arabic" w:cs="Simplified Arabic" w:hint="cs"/>
                <w:rtl/>
              </w:rPr>
              <w:t xml:space="preserve"> جميع</w:t>
            </w:r>
            <w:r w:rsidRPr="00001D49">
              <w:rPr>
                <w:rFonts w:ascii="Simplified Arabic" w:hAnsi="Simplified Arabic" w:cs="Simplified Arabic"/>
                <w:rtl/>
              </w:rPr>
              <w:t xml:space="preserve"> اتفاقيات ريو.</w:t>
            </w:r>
          </w:p>
        </w:tc>
        <w:tc>
          <w:tcPr>
            <w:tcW w:w="1497" w:type="dxa"/>
          </w:tcPr>
          <w:p w14:paraId="427A55E4" w14:textId="3AC045F3"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6A3DF4CD" w14:textId="75E4FCB3" w:rsidR="00D66F92" w:rsidRPr="004C5362" w:rsidRDefault="000471D7" w:rsidP="000471D7">
            <w:pPr>
              <w:bidi/>
              <w:spacing w:before="40" w:after="40"/>
              <w:jc w:val="left"/>
              <w:rPr>
                <w:sz w:val="20"/>
                <w:szCs w:val="20"/>
              </w:rPr>
            </w:pPr>
            <w:r w:rsidRPr="00001D49">
              <w:rPr>
                <w:rFonts w:ascii="Simplified Arabic" w:hAnsi="Simplified Arabic" w:cs="Simplified Arabic"/>
                <w:rtl/>
              </w:rPr>
              <w:t>النهج الشامل للمجتمع</w:t>
            </w:r>
            <w:r>
              <w:rPr>
                <w:rFonts w:ascii="Simplified Arabic" w:hAnsi="Simplified Arabic" w:cs="Simplified Arabic" w:hint="cs"/>
                <w:rtl/>
              </w:rPr>
              <w:t xml:space="preserve"> بأسره</w:t>
            </w:r>
          </w:p>
        </w:tc>
        <w:tc>
          <w:tcPr>
            <w:tcW w:w="2277" w:type="dxa"/>
          </w:tcPr>
          <w:p w14:paraId="65E548AB" w14:textId="4B73E9B2" w:rsidR="00D66F92" w:rsidRPr="00C44F4A" w:rsidRDefault="000471D7" w:rsidP="00C469E5">
            <w:pPr>
              <w:bidi/>
              <w:spacing w:before="40" w:after="40"/>
              <w:jc w:val="left"/>
              <w:rPr>
                <w:sz w:val="20"/>
                <w:szCs w:val="20"/>
              </w:rPr>
            </w:pPr>
            <w:r w:rsidRPr="00001D49">
              <w:rPr>
                <w:rFonts w:ascii="Simplified Arabic" w:hAnsi="Simplified Arabic" w:cs="Simplified Arabic"/>
                <w:rtl/>
              </w:rPr>
              <w:t xml:space="preserve">الأطراف؛ </w:t>
            </w:r>
            <w:r>
              <w:rPr>
                <w:rFonts w:ascii="Simplified Arabic" w:hAnsi="Simplified Arabic" w:cs="Simplified Arabic" w:hint="cs"/>
                <w:rtl/>
              </w:rPr>
              <w:t>نقاط</w:t>
            </w:r>
            <w:r w:rsidRPr="00001D49">
              <w:rPr>
                <w:rFonts w:ascii="Simplified Arabic" w:hAnsi="Simplified Arabic" w:cs="Simplified Arabic"/>
                <w:rtl/>
              </w:rPr>
              <w:t xml:space="preserve"> الاتصال الوطنية؛ أمانات</w:t>
            </w:r>
            <w:r>
              <w:rPr>
                <w:rFonts w:ascii="Simplified Arabic" w:hAnsi="Simplified Arabic" w:cs="Simplified Arabic" w:hint="cs"/>
                <w:rtl/>
              </w:rPr>
              <w:t xml:space="preserve"> </w:t>
            </w:r>
            <w:r w:rsidRPr="00001D49">
              <w:rPr>
                <w:rFonts w:ascii="Simplified Arabic" w:hAnsi="Simplified Arabic" w:cs="Simplified Arabic"/>
                <w:rtl/>
              </w:rPr>
              <w:t>اتفاقيات ريو</w:t>
            </w:r>
            <w:r>
              <w:rPr>
                <w:rFonts w:ascii="Simplified Arabic" w:hAnsi="Simplified Arabic" w:cs="Simplified Arabic" w:hint="cs"/>
                <w:rtl/>
              </w:rPr>
              <w:t>؛</w:t>
            </w:r>
            <w:r w:rsidRPr="00001D49">
              <w:rPr>
                <w:rFonts w:ascii="Simplified Arabic" w:hAnsi="Simplified Arabic" w:cs="Simplified Arabic"/>
                <w:rtl/>
              </w:rPr>
              <w:t xml:space="preserve"> الدوائر/التجمعات</w:t>
            </w:r>
          </w:p>
        </w:tc>
      </w:tr>
      <w:tr w:rsidR="00D66F92" w:rsidRPr="004C5362" w14:paraId="0B6D84D1" w14:textId="77777777" w:rsidTr="006C6E2B">
        <w:tc>
          <w:tcPr>
            <w:tcW w:w="423" w:type="dxa"/>
          </w:tcPr>
          <w:p w14:paraId="7EDB2527" w14:textId="6FBFDB28" w:rsidR="00D66F92" w:rsidRPr="004C5362" w:rsidRDefault="00240521" w:rsidP="00CD7196">
            <w:pPr>
              <w:bidi/>
              <w:spacing w:before="40" w:after="40"/>
              <w:jc w:val="left"/>
              <w:rPr>
                <w:sz w:val="20"/>
                <w:szCs w:val="20"/>
              </w:rPr>
            </w:pPr>
            <w:r>
              <w:rPr>
                <w:rFonts w:hint="cs"/>
                <w:sz w:val="20"/>
                <w:szCs w:val="20"/>
                <w:rtl/>
              </w:rPr>
              <w:t>1-7</w:t>
            </w:r>
          </w:p>
        </w:tc>
        <w:tc>
          <w:tcPr>
            <w:tcW w:w="3402" w:type="dxa"/>
          </w:tcPr>
          <w:p w14:paraId="382D4F4A" w14:textId="208A680B" w:rsidR="00D66F92" w:rsidRPr="00774CFF" w:rsidRDefault="00497B65" w:rsidP="00E618B9">
            <w:pPr>
              <w:bidi/>
              <w:spacing w:before="40" w:after="40"/>
              <w:jc w:val="left"/>
              <w:rPr>
                <w:sz w:val="20"/>
                <w:szCs w:val="20"/>
              </w:rPr>
            </w:pPr>
            <w:r w:rsidRPr="00001D49">
              <w:rPr>
                <w:rFonts w:ascii="Simplified Arabic" w:hAnsi="Simplified Arabic" w:cs="Simplified Arabic"/>
                <w:rtl/>
              </w:rPr>
              <w:t>إنشاء نظم مشتركة وقابلة للتشغيل البيني للبيانات والرصد و</w:t>
            </w:r>
            <w:r>
              <w:rPr>
                <w:rFonts w:ascii="Simplified Arabic" w:hAnsi="Simplified Arabic" w:cs="Simplified Arabic" w:hint="cs"/>
                <w:rtl/>
              </w:rPr>
              <w:t>الإبلاغ</w:t>
            </w:r>
            <w:r w:rsidRPr="00001D49">
              <w:rPr>
                <w:rFonts w:ascii="Simplified Arabic" w:hAnsi="Simplified Arabic" w:cs="Simplified Arabic"/>
                <w:rtl/>
              </w:rPr>
              <w:t xml:space="preserve"> عبر</w:t>
            </w:r>
            <w:r>
              <w:rPr>
                <w:rFonts w:ascii="Simplified Arabic" w:hAnsi="Simplified Arabic" w:cs="Simplified Arabic" w:hint="cs"/>
                <w:rtl/>
              </w:rPr>
              <w:t xml:space="preserve"> جميع</w:t>
            </w:r>
            <w:r w:rsidRPr="00001D49">
              <w:rPr>
                <w:rFonts w:ascii="Simplified Arabic" w:hAnsi="Simplified Arabic" w:cs="Simplified Arabic"/>
                <w:rtl/>
              </w:rPr>
              <w:t xml:space="preserve"> اتفاقيات ريو، استناداً إلى </w:t>
            </w:r>
            <w:r w:rsidR="00CE65E8">
              <w:rPr>
                <w:rFonts w:ascii="Simplified Arabic" w:hAnsi="Simplified Arabic" w:cs="Simplified Arabic" w:hint="cs"/>
                <w:rtl/>
              </w:rPr>
              <w:t>نماذج</w:t>
            </w:r>
            <w:r w:rsidRPr="00001D49">
              <w:rPr>
                <w:rFonts w:ascii="Simplified Arabic" w:hAnsi="Simplified Arabic" w:cs="Simplified Arabic"/>
                <w:rtl/>
              </w:rPr>
              <w:t xml:space="preserve"> التعاون الناجحة، مثل إطار رصد استعادة النظم الإيكولوجية</w:t>
            </w:r>
            <w:r w:rsidR="00E618B9">
              <w:rPr>
                <w:rFonts w:ascii="Simplified Arabic" w:hAnsi="Simplified Arabic" w:cs="Simplified Arabic" w:hint="cs"/>
                <w:rtl/>
              </w:rPr>
              <w:t>.</w:t>
            </w:r>
          </w:p>
        </w:tc>
        <w:tc>
          <w:tcPr>
            <w:tcW w:w="1497" w:type="dxa"/>
          </w:tcPr>
          <w:p w14:paraId="3D47A91E" w14:textId="58FC4855"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012FB892" w14:textId="1A91C564" w:rsidR="00D66F92" w:rsidRPr="00774CFF" w:rsidRDefault="00E618B9" w:rsidP="00E618B9">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277" w:type="dxa"/>
          </w:tcPr>
          <w:p w14:paraId="1EC87642" w14:textId="54FE2B79" w:rsidR="00D66F92" w:rsidRPr="00774CFF" w:rsidRDefault="00E618B9" w:rsidP="005A7CFF">
            <w:pPr>
              <w:bidi/>
              <w:spacing w:before="40" w:after="40"/>
              <w:jc w:val="left"/>
              <w:rPr>
                <w:sz w:val="20"/>
                <w:szCs w:val="20"/>
              </w:rPr>
            </w:pPr>
            <w:r w:rsidRPr="00001D49">
              <w:rPr>
                <w:rFonts w:ascii="Simplified Arabic" w:hAnsi="Simplified Arabic" w:cs="Simplified Arabic"/>
                <w:rtl/>
              </w:rPr>
              <w:t xml:space="preserve">الأطراف؛ </w:t>
            </w:r>
            <w:r w:rsidR="0066747C">
              <w:rPr>
                <w:rFonts w:ascii="Simplified Arabic" w:hAnsi="Simplified Arabic" w:cs="Simplified Arabic"/>
                <w:rtl/>
              </w:rPr>
              <w:t>الوزارات المعنية</w:t>
            </w:r>
            <w:r w:rsidRPr="00001D49">
              <w:rPr>
                <w:rFonts w:ascii="Simplified Arabic" w:hAnsi="Simplified Arabic" w:cs="Simplified Arabic"/>
                <w:rtl/>
              </w:rPr>
              <w:t>؛ فرق البيانات</w:t>
            </w:r>
            <w:r w:rsidR="005A7CFF">
              <w:rPr>
                <w:rFonts w:ascii="Simplified Arabic" w:hAnsi="Simplified Arabic" w:cs="Simplified Arabic" w:hint="cs"/>
                <w:rtl/>
              </w:rPr>
              <w:t>/</w:t>
            </w:r>
            <w:r w:rsidRPr="00001D49">
              <w:rPr>
                <w:rFonts w:ascii="Simplified Arabic" w:hAnsi="Simplified Arabic" w:cs="Simplified Arabic"/>
                <w:rtl/>
              </w:rPr>
              <w:t>تكنولوجيا المعلومات في أمانات اتفاقيات ريو</w:t>
            </w:r>
          </w:p>
        </w:tc>
      </w:tr>
      <w:tr w:rsidR="00D66F92" w:rsidRPr="004C5362" w14:paraId="155AC379" w14:textId="77777777" w:rsidTr="006C6E2B">
        <w:tc>
          <w:tcPr>
            <w:tcW w:w="423" w:type="dxa"/>
          </w:tcPr>
          <w:p w14:paraId="7485A9BE" w14:textId="39E4E579" w:rsidR="00D66F92" w:rsidRPr="004C5362" w:rsidRDefault="00240521" w:rsidP="00CD7196">
            <w:pPr>
              <w:bidi/>
              <w:spacing w:before="40" w:after="40"/>
              <w:jc w:val="left"/>
              <w:rPr>
                <w:sz w:val="20"/>
                <w:szCs w:val="20"/>
              </w:rPr>
            </w:pPr>
            <w:r>
              <w:rPr>
                <w:rFonts w:hint="cs"/>
                <w:sz w:val="20"/>
                <w:szCs w:val="20"/>
                <w:rtl/>
              </w:rPr>
              <w:t>1-8</w:t>
            </w:r>
          </w:p>
        </w:tc>
        <w:tc>
          <w:tcPr>
            <w:tcW w:w="3402" w:type="dxa"/>
          </w:tcPr>
          <w:p w14:paraId="46CDD862" w14:textId="5EB5D29E" w:rsidR="00D66F92" w:rsidRPr="00774CFF" w:rsidRDefault="005A7CFF" w:rsidP="00E51ACE">
            <w:pPr>
              <w:bidi/>
              <w:spacing w:before="40" w:after="40"/>
              <w:jc w:val="left"/>
              <w:rPr>
                <w:sz w:val="20"/>
                <w:szCs w:val="20"/>
              </w:rPr>
            </w:pPr>
            <w:r w:rsidRPr="00001D49">
              <w:rPr>
                <w:rFonts w:ascii="Simplified Arabic" w:hAnsi="Simplified Arabic" w:cs="Simplified Arabic"/>
                <w:rtl/>
              </w:rPr>
              <w:t>جمع وتقييم دراسات الحالة</w:t>
            </w:r>
            <w:r w:rsidR="00E51ACE">
              <w:rPr>
                <w:rFonts w:ascii="Simplified Arabic" w:hAnsi="Simplified Arabic" w:cs="Simplified Arabic" w:hint="cs"/>
                <w:rtl/>
              </w:rPr>
              <w:t>،</w:t>
            </w:r>
            <w:r w:rsidRPr="00001D49">
              <w:rPr>
                <w:rFonts w:ascii="Simplified Arabic" w:hAnsi="Simplified Arabic" w:cs="Simplified Arabic"/>
                <w:rtl/>
              </w:rPr>
              <w:t xml:space="preserve"> وأفضل الممارسات النابعة من القواعد الشعبية</w:t>
            </w:r>
            <w:r w:rsidR="00E51ACE">
              <w:rPr>
                <w:rFonts w:ascii="Simplified Arabic" w:hAnsi="Simplified Arabic" w:cs="Simplified Arabic" w:hint="cs"/>
                <w:rtl/>
              </w:rPr>
              <w:t>،</w:t>
            </w:r>
            <w:r w:rsidRPr="00001D49">
              <w:rPr>
                <w:rFonts w:ascii="Simplified Arabic" w:hAnsi="Simplified Arabic" w:cs="Simplified Arabic"/>
                <w:rtl/>
              </w:rPr>
              <w:t xml:space="preserve"> والشراكات/المن</w:t>
            </w:r>
            <w:r>
              <w:rPr>
                <w:rFonts w:ascii="Simplified Arabic" w:hAnsi="Simplified Arabic" w:cs="Simplified Arabic" w:hint="cs"/>
                <w:rtl/>
              </w:rPr>
              <w:t>ابر</w:t>
            </w:r>
            <w:r w:rsidRPr="00001D49">
              <w:rPr>
                <w:rFonts w:ascii="Simplified Arabic" w:hAnsi="Simplified Arabic" w:cs="Simplified Arabic"/>
                <w:rtl/>
              </w:rPr>
              <w:t xml:space="preserve"> الناجحة التي تشمل المجتمع بأسره، وذلك لتوجيه جهود تعزيز التعاون واتساق السياسات وأوجه التآزر بين الاتفاقيات.</w:t>
            </w:r>
          </w:p>
        </w:tc>
        <w:tc>
          <w:tcPr>
            <w:tcW w:w="1497" w:type="dxa"/>
          </w:tcPr>
          <w:p w14:paraId="61F2F2E7" w14:textId="64B6B7E0" w:rsidR="00D66F92" w:rsidRPr="004C5362" w:rsidRDefault="00276732" w:rsidP="00276732">
            <w:pPr>
              <w:bidi/>
              <w:spacing w:before="40" w:after="40"/>
              <w:jc w:val="left"/>
              <w:rPr>
                <w:sz w:val="20"/>
                <w:szCs w:val="20"/>
              </w:rPr>
            </w:pPr>
            <w:r w:rsidRPr="00001D49">
              <w:rPr>
                <w:rFonts w:ascii="Simplified Arabic" w:hAnsi="Simplified Arabic" w:cs="Simplified Arabic"/>
                <w:rtl/>
              </w:rPr>
              <w:t>وطني</w:t>
            </w:r>
          </w:p>
        </w:tc>
        <w:tc>
          <w:tcPr>
            <w:tcW w:w="1615" w:type="dxa"/>
          </w:tcPr>
          <w:p w14:paraId="048FE4DE" w14:textId="77777777" w:rsidR="000471D7" w:rsidRDefault="000471D7" w:rsidP="000471D7">
            <w:pPr>
              <w:bidi/>
              <w:spacing w:before="40" w:after="40"/>
              <w:jc w:val="left"/>
              <w:rPr>
                <w:sz w:val="20"/>
                <w:szCs w:val="20"/>
                <w:rtl/>
              </w:rPr>
            </w:pPr>
            <w:r w:rsidRPr="00001D49">
              <w:rPr>
                <w:rFonts w:ascii="Simplified Arabic" w:hAnsi="Simplified Arabic" w:cs="Simplified Arabic"/>
                <w:rtl/>
              </w:rPr>
              <w:t>النهج الشامل للمجتمع</w:t>
            </w:r>
            <w:r>
              <w:rPr>
                <w:rFonts w:ascii="Simplified Arabic" w:hAnsi="Simplified Arabic" w:cs="Simplified Arabic" w:hint="cs"/>
                <w:rtl/>
              </w:rPr>
              <w:t xml:space="preserve"> بأسره</w:t>
            </w:r>
          </w:p>
          <w:p w14:paraId="405D76D0" w14:textId="6CBF5E41" w:rsidR="00D66F92" w:rsidRPr="004C5362" w:rsidRDefault="00D66F92" w:rsidP="000471D7">
            <w:pPr>
              <w:bidi/>
              <w:spacing w:before="40" w:after="40"/>
              <w:jc w:val="left"/>
              <w:rPr>
                <w:sz w:val="20"/>
                <w:szCs w:val="20"/>
              </w:rPr>
            </w:pPr>
          </w:p>
        </w:tc>
        <w:tc>
          <w:tcPr>
            <w:tcW w:w="2277" w:type="dxa"/>
          </w:tcPr>
          <w:p w14:paraId="5CA3DCCE" w14:textId="3F8A379A" w:rsidR="00D66F92" w:rsidRPr="004C5362" w:rsidRDefault="00E51ACE" w:rsidP="00E51ACE">
            <w:pPr>
              <w:bidi/>
              <w:spacing w:before="40" w:after="40"/>
              <w:jc w:val="left"/>
              <w:rPr>
                <w:sz w:val="20"/>
                <w:szCs w:val="20"/>
              </w:rPr>
            </w:pPr>
            <w:r w:rsidRPr="00001D49">
              <w:rPr>
                <w:rFonts w:ascii="Simplified Arabic" w:hAnsi="Simplified Arabic" w:cs="Simplified Arabic"/>
                <w:rtl/>
              </w:rPr>
              <w:t>الأطراف؛ نقاط الاتصال الوطنية؛ وكالات الأمم المتحدة؛ منظمات المجتمع المدني</w:t>
            </w:r>
          </w:p>
        </w:tc>
      </w:tr>
      <w:tr w:rsidR="00D66F92" w:rsidRPr="004C5362" w14:paraId="6BAB2C9F" w14:textId="77777777" w:rsidTr="006C6E2B">
        <w:tc>
          <w:tcPr>
            <w:tcW w:w="423" w:type="dxa"/>
          </w:tcPr>
          <w:p w14:paraId="5609BD5E" w14:textId="3B6F5CCD" w:rsidR="00D66F92" w:rsidRPr="004C5362" w:rsidRDefault="00240521" w:rsidP="00CD7196">
            <w:pPr>
              <w:bidi/>
              <w:spacing w:before="40" w:after="40"/>
              <w:jc w:val="left"/>
              <w:rPr>
                <w:sz w:val="20"/>
                <w:szCs w:val="20"/>
              </w:rPr>
            </w:pPr>
            <w:r>
              <w:rPr>
                <w:rFonts w:hint="cs"/>
                <w:sz w:val="20"/>
                <w:szCs w:val="20"/>
                <w:rtl/>
              </w:rPr>
              <w:t>1-9</w:t>
            </w:r>
          </w:p>
        </w:tc>
        <w:tc>
          <w:tcPr>
            <w:tcW w:w="3402" w:type="dxa"/>
          </w:tcPr>
          <w:p w14:paraId="4EB292C5" w14:textId="34659DFA" w:rsidR="00D66F92" w:rsidRPr="00774CFF" w:rsidRDefault="00E51ACE" w:rsidP="00410CB1">
            <w:pPr>
              <w:bidi/>
              <w:spacing w:before="40" w:after="40"/>
              <w:jc w:val="left"/>
              <w:rPr>
                <w:sz w:val="20"/>
                <w:szCs w:val="20"/>
              </w:rPr>
            </w:pPr>
            <w:r w:rsidRPr="00001D49">
              <w:rPr>
                <w:rFonts w:ascii="Simplified Arabic" w:hAnsi="Simplified Arabic" w:cs="Simplified Arabic"/>
                <w:rtl/>
              </w:rPr>
              <w:t>عقد حوارات ومشاورات ت</w:t>
            </w:r>
            <w:r w:rsidR="005A1F7B">
              <w:rPr>
                <w:rFonts w:ascii="Simplified Arabic" w:hAnsi="Simplified Arabic" w:cs="Simplified Arabic" w:hint="cs"/>
                <w:rtl/>
              </w:rPr>
              <w:t>ضم</w:t>
            </w:r>
            <w:r w:rsidRPr="00001D49">
              <w:rPr>
                <w:rFonts w:ascii="Simplified Arabic" w:hAnsi="Simplified Arabic" w:cs="Simplified Arabic"/>
                <w:rtl/>
              </w:rPr>
              <w:t xml:space="preserve"> أصحاب مصلحة متعددين وتغطي الاتفاقيات المختلفة لتقييم الإجراءات والفجوات وأوجه التآزر، بما في ذلك </w:t>
            </w:r>
            <w:r w:rsidR="005A1F7B">
              <w:rPr>
                <w:rFonts w:ascii="Simplified Arabic" w:hAnsi="Simplified Arabic" w:cs="Simplified Arabic" w:hint="cs"/>
                <w:rtl/>
              </w:rPr>
              <w:t>ال</w:t>
            </w:r>
            <w:r w:rsidRPr="00001D49">
              <w:rPr>
                <w:rFonts w:ascii="Simplified Arabic" w:hAnsi="Simplified Arabic" w:cs="Simplified Arabic"/>
                <w:rtl/>
              </w:rPr>
              <w:t xml:space="preserve">إحاطات </w:t>
            </w:r>
            <w:r w:rsidR="005A1F7B">
              <w:rPr>
                <w:rFonts w:ascii="Simplified Arabic" w:hAnsi="Simplified Arabic" w:cs="Simplified Arabic" w:hint="cs"/>
                <w:rtl/>
              </w:rPr>
              <w:t xml:space="preserve">التي </w:t>
            </w:r>
            <w:r w:rsidRPr="00001D49">
              <w:rPr>
                <w:rFonts w:ascii="Simplified Arabic" w:hAnsi="Simplified Arabic" w:cs="Simplified Arabic"/>
                <w:rtl/>
              </w:rPr>
              <w:t xml:space="preserve">يقدمها المفاوضون </w:t>
            </w:r>
            <w:r w:rsidR="005A1F7B">
              <w:rPr>
                <w:rFonts w:ascii="Simplified Arabic" w:hAnsi="Simplified Arabic" w:cs="Simplified Arabic" w:hint="cs"/>
                <w:rtl/>
              </w:rPr>
              <w:t xml:space="preserve">إلى </w:t>
            </w:r>
            <w:r w:rsidRPr="00001D49">
              <w:rPr>
                <w:rFonts w:ascii="Simplified Arabic" w:hAnsi="Simplified Arabic" w:cs="Simplified Arabic"/>
                <w:rtl/>
              </w:rPr>
              <w:t>منظمات المجتمع المدني خلال مؤتمرات الأطراف</w:t>
            </w:r>
            <w:r w:rsidR="00410CB1">
              <w:rPr>
                <w:rFonts w:ascii="Simplified Arabic" w:hAnsi="Simplified Arabic" w:cs="Simplified Arabic" w:hint="cs"/>
                <w:rtl/>
              </w:rPr>
              <w:t>.</w:t>
            </w:r>
          </w:p>
        </w:tc>
        <w:tc>
          <w:tcPr>
            <w:tcW w:w="1497" w:type="dxa"/>
          </w:tcPr>
          <w:p w14:paraId="33B55E51" w14:textId="66079CBB" w:rsidR="00D66F92" w:rsidRPr="004C5362" w:rsidRDefault="00276732" w:rsidP="00276732">
            <w:pPr>
              <w:bidi/>
              <w:spacing w:before="40" w:after="40"/>
              <w:jc w:val="left"/>
              <w:rPr>
                <w:sz w:val="20"/>
                <w:szCs w:val="20"/>
              </w:rPr>
            </w:pPr>
            <w:r w:rsidRPr="00001D49">
              <w:rPr>
                <w:rFonts w:ascii="Simplified Arabic" w:hAnsi="Simplified Arabic" w:cs="Simplified Arabic"/>
                <w:rtl/>
              </w:rPr>
              <w:t>وطني</w:t>
            </w:r>
          </w:p>
        </w:tc>
        <w:tc>
          <w:tcPr>
            <w:tcW w:w="1615" w:type="dxa"/>
          </w:tcPr>
          <w:p w14:paraId="3BCB6350" w14:textId="77777777" w:rsidR="000471D7" w:rsidRDefault="000471D7" w:rsidP="000471D7">
            <w:pPr>
              <w:bidi/>
              <w:spacing w:before="40" w:after="40"/>
              <w:jc w:val="left"/>
              <w:rPr>
                <w:sz w:val="20"/>
                <w:szCs w:val="20"/>
                <w:rtl/>
              </w:rPr>
            </w:pPr>
            <w:r w:rsidRPr="00001D49">
              <w:rPr>
                <w:rFonts w:ascii="Simplified Arabic" w:hAnsi="Simplified Arabic" w:cs="Simplified Arabic"/>
                <w:rtl/>
              </w:rPr>
              <w:t>النهج الشامل للمجتمع</w:t>
            </w:r>
            <w:r>
              <w:rPr>
                <w:rFonts w:ascii="Simplified Arabic" w:hAnsi="Simplified Arabic" w:cs="Simplified Arabic" w:hint="cs"/>
                <w:rtl/>
              </w:rPr>
              <w:t xml:space="preserve"> بأسره</w:t>
            </w:r>
          </w:p>
          <w:p w14:paraId="4FF01F98" w14:textId="1F4BD8DD" w:rsidR="00D66F92" w:rsidRPr="004C5362" w:rsidRDefault="00D66F92" w:rsidP="000471D7">
            <w:pPr>
              <w:bidi/>
              <w:spacing w:before="40" w:after="40"/>
              <w:jc w:val="left"/>
              <w:rPr>
                <w:sz w:val="20"/>
                <w:szCs w:val="20"/>
              </w:rPr>
            </w:pPr>
          </w:p>
        </w:tc>
        <w:tc>
          <w:tcPr>
            <w:tcW w:w="2277" w:type="dxa"/>
          </w:tcPr>
          <w:p w14:paraId="49F8DFB6" w14:textId="225D504C" w:rsidR="00D66F92" w:rsidRPr="00774CFF" w:rsidRDefault="001F56A5" w:rsidP="001F56A5">
            <w:pPr>
              <w:bidi/>
              <w:spacing w:before="40" w:after="40"/>
              <w:jc w:val="left"/>
              <w:rPr>
                <w:sz w:val="20"/>
                <w:szCs w:val="20"/>
              </w:rPr>
            </w:pPr>
            <w:r w:rsidRPr="00001D49">
              <w:rPr>
                <w:rFonts w:ascii="Simplified Arabic" w:hAnsi="Simplified Arabic" w:cs="Simplified Arabic"/>
                <w:rtl/>
              </w:rPr>
              <w:t>الأطراف؛ نقاط الاتصال الوطنية؛ منظمات المجتمع المدني/النساء/شبكات الشعوب الأصلية والمجتمعات المحلية</w:t>
            </w:r>
          </w:p>
        </w:tc>
      </w:tr>
      <w:tr w:rsidR="00D66F92" w:rsidRPr="004C5362" w14:paraId="61A0BA52" w14:textId="77777777" w:rsidTr="006C6E2B">
        <w:tc>
          <w:tcPr>
            <w:tcW w:w="423" w:type="dxa"/>
          </w:tcPr>
          <w:p w14:paraId="1319853E" w14:textId="34D35361" w:rsidR="00D66F92" w:rsidRPr="004C5362" w:rsidRDefault="00240521" w:rsidP="00CD7196">
            <w:pPr>
              <w:bidi/>
              <w:spacing w:before="40" w:after="40"/>
              <w:jc w:val="left"/>
              <w:rPr>
                <w:sz w:val="20"/>
                <w:szCs w:val="20"/>
              </w:rPr>
            </w:pPr>
            <w:r>
              <w:rPr>
                <w:rFonts w:hint="cs"/>
                <w:sz w:val="20"/>
                <w:szCs w:val="20"/>
                <w:rtl/>
              </w:rPr>
              <w:t>1-10</w:t>
            </w:r>
          </w:p>
        </w:tc>
        <w:tc>
          <w:tcPr>
            <w:tcW w:w="3402" w:type="dxa"/>
          </w:tcPr>
          <w:p w14:paraId="55195F8F" w14:textId="49B66EA9" w:rsidR="00D66F92" w:rsidRPr="00774CFF" w:rsidRDefault="001F56A5" w:rsidP="00406DD6">
            <w:pPr>
              <w:bidi/>
              <w:spacing w:before="40" w:after="40"/>
              <w:jc w:val="left"/>
              <w:rPr>
                <w:sz w:val="20"/>
                <w:szCs w:val="20"/>
              </w:rPr>
            </w:pPr>
            <w:r w:rsidRPr="00001D49">
              <w:rPr>
                <w:rFonts w:ascii="Simplified Arabic" w:hAnsi="Simplified Arabic" w:cs="Simplified Arabic"/>
                <w:rtl/>
              </w:rPr>
              <w:t xml:space="preserve">وضع خطط وطنية متوائمة </w:t>
            </w:r>
            <w:r w:rsidR="00406DD6">
              <w:rPr>
                <w:rFonts w:ascii="Simplified Arabic" w:hAnsi="Simplified Arabic" w:cs="Simplified Arabic" w:hint="cs"/>
                <w:rtl/>
              </w:rPr>
              <w:t xml:space="preserve">تنهض </w:t>
            </w:r>
            <w:r w:rsidRPr="00001D49">
              <w:rPr>
                <w:rFonts w:ascii="Simplified Arabic" w:hAnsi="Simplified Arabic" w:cs="Simplified Arabic"/>
                <w:rtl/>
              </w:rPr>
              <w:t>جماعي</w:t>
            </w:r>
            <w:r w:rsidR="00FD04C1">
              <w:rPr>
                <w:rFonts w:ascii="Simplified Arabic" w:hAnsi="Simplified Arabic" w:cs="Simplified Arabic" w:hint="cs"/>
                <w:rtl/>
              </w:rPr>
              <w:t>اً</w:t>
            </w:r>
            <w:r w:rsidRPr="00001D49">
              <w:rPr>
                <w:rFonts w:ascii="Simplified Arabic" w:hAnsi="Simplified Arabic" w:cs="Simplified Arabic"/>
                <w:rtl/>
              </w:rPr>
              <w:t xml:space="preserve"> </w:t>
            </w:r>
            <w:r w:rsidR="00406DD6">
              <w:rPr>
                <w:rFonts w:ascii="Simplified Arabic" w:hAnsi="Simplified Arabic" w:cs="Simplified Arabic" w:hint="cs"/>
                <w:rtl/>
              </w:rPr>
              <w:t>ب</w:t>
            </w:r>
            <w:r w:rsidRPr="00001D49">
              <w:rPr>
                <w:rFonts w:ascii="Simplified Arabic" w:hAnsi="Simplified Arabic" w:cs="Simplified Arabic"/>
                <w:rtl/>
              </w:rPr>
              <w:t xml:space="preserve">أهداف إطار كونمينغ-مونتريال العالمي للتنوع </w:t>
            </w:r>
            <w:r w:rsidRPr="00001D49">
              <w:rPr>
                <w:rFonts w:ascii="Simplified Arabic" w:hAnsi="Simplified Arabic" w:cs="Simplified Arabic"/>
                <w:rtl/>
              </w:rPr>
              <w:lastRenderedPageBreak/>
              <w:t>البيولوجي واتفاق باريس وأهدا</w:t>
            </w:r>
            <w:r w:rsidRPr="00406DD6">
              <w:rPr>
                <w:rFonts w:ascii="Simplified Arabic" w:hAnsi="Simplified Arabic" w:cs="Simplified Arabic"/>
                <w:rtl/>
              </w:rPr>
              <w:t xml:space="preserve">ف </w:t>
            </w:r>
            <w:r w:rsidR="00406DD6" w:rsidRPr="00406DD6">
              <w:rPr>
                <w:rFonts w:ascii="Simplified Arabic" w:hAnsi="Simplified Arabic" w:cs="Simplified Arabic"/>
                <w:rtl/>
              </w:rPr>
              <w:t xml:space="preserve">تحييد </w:t>
            </w:r>
            <w:r w:rsidR="00406DD6" w:rsidRPr="00406DD6">
              <w:rPr>
                <w:rFonts w:ascii="Simplified Arabic" w:hAnsi="Simplified Arabic" w:cs="Simplified Arabic" w:hint="cs"/>
                <w:rtl/>
              </w:rPr>
              <w:t xml:space="preserve">أثر </w:t>
            </w:r>
            <w:r w:rsidR="00406DD6" w:rsidRPr="00406DD6">
              <w:rPr>
                <w:rFonts w:ascii="Simplified Arabic" w:hAnsi="Simplified Arabic" w:cs="Simplified Arabic"/>
                <w:rtl/>
              </w:rPr>
              <w:t>تدهور</w:t>
            </w:r>
            <w:r w:rsidRPr="00406DD6">
              <w:rPr>
                <w:rFonts w:ascii="Simplified Arabic" w:hAnsi="Simplified Arabic" w:cs="Simplified Arabic"/>
                <w:rtl/>
              </w:rPr>
              <w:t xml:space="preserve"> الأراضي، باستخدام ن</w:t>
            </w:r>
            <w:r w:rsidR="00406DD6">
              <w:rPr>
                <w:rFonts w:ascii="Simplified Arabic" w:hAnsi="Simplified Arabic" w:cs="Simplified Arabic" w:hint="cs"/>
                <w:rtl/>
              </w:rPr>
              <w:t>ُ</w:t>
            </w:r>
            <w:r w:rsidRPr="00406DD6">
              <w:rPr>
                <w:rFonts w:ascii="Simplified Arabic" w:hAnsi="Simplified Arabic" w:cs="Simplified Arabic"/>
                <w:rtl/>
              </w:rPr>
              <w:t>ه</w:t>
            </w:r>
            <w:r w:rsidRPr="00001D49">
              <w:rPr>
                <w:rFonts w:ascii="Simplified Arabic" w:hAnsi="Simplified Arabic" w:cs="Simplified Arabic"/>
                <w:rtl/>
              </w:rPr>
              <w:t>ج متكامل</w:t>
            </w:r>
            <w:r w:rsidR="00406DD6">
              <w:rPr>
                <w:rFonts w:ascii="Simplified Arabic" w:hAnsi="Simplified Arabic" w:cs="Simplified Arabic" w:hint="cs"/>
                <w:rtl/>
              </w:rPr>
              <w:t>ة</w:t>
            </w:r>
            <w:r w:rsidRPr="00001D49">
              <w:rPr>
                <w:rFonts w:ascii="Simplified Arabic" w:hAnsi="Simplified Arabic" w:cs="Simplified Arabic"/>
                <w:rtl/>
              </w:rPr>
              <w:t xml:space="preserve"> وشامل</w:t>
            </w:r>
            <w:r w:rsidR="00406DD6">
              <w:rPr>
                <w:rFonts w:ascii="Simplified Arabic" w:hAnsi="Simplified Arabic" w:cs="Simplified Arabic" w:hint="cs"/>
                <w:rtl/>
              </w:rPr>
              <w:t>ة</w:t>
            </w:r>
            <w:r w:rsidRPr="00001D49">
              <w:rPr>
                <w:rFonts w:ascii="Simplified Arabic" w:hAnsi="Simplified Arabic" w:cs="Simplified Arabic"/>
                <w:rtl/>
              </w:rPr>
              <w:t xml:space="preserve"> وتشاركي</w:t>
            </w:r>
            <w:r w:rsidR="00406DD6">
              <w:rPr>
                <w:rFonts w:ascii="Simplified Arabic" w:hAnsi="Simplified Arabic" w:cs="Simplified Arabic" w:hint="cs"/>
                <w:rtl/>
              </w:rPr>
              <w:t>ة</w:t>
            </w:r>
            <w:r w:rsidRPr="00001D49">
              <w:rPr>
                <w:rFonts w:ascii="Simplified Arabic" w:hAnsi="Simplified Arabic" w:cs="Simplified Arabic"/>
                <w:rtl/>
              </w:rPr>
              <w:t>، مدعومة</w:t>
            </w:r>
            <w:r w:rsidR="00FD04C1">
              <w:rPr>
                <w:rFonts w:ascii="Simplified Arabic" w:hAnsi="Simplified Arabic" w:cs="Simplified Arabic" w:hint="cs"/>
                <w:rtl/>
              </w:rPr>
              <w:t>ً في ذلك</w:t>
            </w:r>
            <w:r w:rsidRPr="00001D49">
              <w:rPr>
                <w:rFonts w:ascii="Simplified Arabic" w:hAnsi="Simplified Arabic" w:cs="Simplified Arabic"/>
                <w:rtl/>
              </w:rPr>
              <w:t xml:space="preserve"> بأحدث المعلومات، </w:t>
            </w:r>
            <w:r w:rsidR="00406DD6">
              <w:rPr>
                <w:rFonts w:ascii="Simplified Arabic" w:hAnsi="Simplified Arabic" w:cs="Simplified Arabic" w:hint="cs"/>
                <w:rtl/>
              </w:rPr>
              <w:t>وت</w:t>
            </w:r>
            <w:r w:rsidRPr="00001D49">
              <w:rPr>
                <w:rFonts w:ascii="Simplified Arabic" w:hAnsi="Simplified Arabic" w:cs="Simplified Arabic"/>
                <w:rtl/>
              </w:rPr>
              <w:t>حترم</w:t>
            </w:r>
            <w:r w:rsidR="00406DD6">
              <w:rPr>
                <w:rFonts w:ascii="Simplified Arabic" w:hAnsi="Simplified Arabic" w:cs="Simplified Arabic" w:hint="cs"/>
                <w:rtl/>
              </w:rPr>
              <w:t xml:space="preserve"> في الوقت نفسه</w:t>
            </w:r>
            <w:r w:rsidRPr="00001D49">
              <w:rPr>
                <w:rFonts w:ascii="Simplified Arabic" w:hAnsi="Simplified Arabic" w:cs="Simplified Arabic"/>
                <w:rtl/>
              </w:rPr>
              <w:t xml:space="preserve"> نظم المع</w:t>
            </w:r>
            <w:r w:rsidR="00406DD6">
              <w:rPr>
                <w:rFonts w:ascii="Simplified Arabic" w:hAnsi="Simplified Arabic" w:cs="Simplified Arabic" w:hint="cs"/>
                <w:rtl/>
              </w:rPr>
              <w:t>ا</w:t>
            </w:r>
            <w:r w:rsidRPr="00001D49">
              <w:rPr>
                <w:rFonts w:ascii="Simplified Arabic" w:hAnsi="Simplified Arabic" w:cs="Simplified Arabic"/>
                <w:rtl/>
              </w:rPr>
              <w:t>رف المتنوعة.</w:t>
            </w:r>
          </w:p>
        </w:tc>
        <w:tc>
          <w:tcPr>
            <w:tcW w:w="1497" w:type="dxa"/>
          </w:tcPr>
          <w:p w14:paraId="4973C817" w14:textId="289EF877" w:rsidR="00D66F92" w:rsidRPr="004C5362" w:rsidRDefault="00276732" w:rsidP="00276732">
            <w:pPr>
              <w:bidi/>
              <w:spacing w:before="40" w:after="40"/>
              <w:jc w:val="left"/>
              <w:rPr>
                <w:sz w:val="20"/>
                <w:szCs w:val="20"/>
              </w:rPr>
            </w:pPr>
            <w:r w:rsidRPr="00001D49">
              <w:rPr>
                <w:rFonts w:ascii="Simplified Arabic" w:hAnsi="Simplified Arabic" w:cs="Simplified Arabic"/>
                <w:rtl/>
              </w:rPr>
              <w:lastRenderedPageBreak/>
              <w:t>وطني</w:t>
            </w:r>
          </w:p>
        </w:tc>
        <w:tc>
          <w:tcPr>
            <w:tcW w:w="1615" w:type="dxa"/>
          </w:tcPr>
          <w:p w14:paraId="79CFFDB5" w14:textId="11539B2D" w:rsidR="00D66F92" w:rsidRPr="00774CFF" w:rsidRDefault="00FD04C1" w:rsidP="00FD04C1">
            <w:pPr>
              <w:bidi/>
              <w:spacing w:before="40" w:after="40"/>
              <w:jc w:val="left"/>
              <w:rPr>
                <w:sz w:val="20"/>
                <w:szCs w:val="20"/>
              </w:rPr>
            </w:pPr>
            <w:r w:rsidRPr="00001D49">
              <w:rPr>
                <w:rFonts w:ascii="Simplified Arabic" w:hAnsi="Simplified Arabic" w:cs="Simplified Arabic"/>
                <w:rtl/>
              </w:rPr>
              <w:t>مواءمة الاستراتيجيات والخطط الوطنية</w:t>
            </w:r>
          </w:p>
        </w:tc>
        <w:tc>
          <w:tcPr>
            <w:tcW w:w="2277" w:type="dxa"/>
          </w:tcPr>
          <w:p w14:paraId="3B45036A" w14:textId="080572DE" w:rsidR="00D66F92" w:rsidRPr="004C5362" w:rsidRDefault="00FD04C1" w:rsidP="00FD04C1">
            <w:pPr>
              <w:bidi/>
              <w:spacing w:before="40" w:after="40"/>
              <w:jc w:val="left"/>
              <w:rPr>
                <w:sz w:val="20"/>
                <w:szCs w:val="20"/>
              </w:rPr>
            </w:pPr>
            <w:r w:rsidRPr="00001D49">
              <w:rPr>
                <w:rFonts w:ascii="Simplified Arabic" w:hAnsi="Simplified Arabic" w:cs="Simplified Arabic"/>
                <w:rtl/>
              </w:rPr>
              <w:t xml:space="preserve">الأطراف من خلال </w:t>
            </w:r>
            <w:r w:rsidR="0066747C">
              <w:rPr>
                <w:rFonts w:ascii="Simplified Arabic" w:hAnsi="Simplified Arabic" w:cs="Simplified Arabic"/>
                <w:rtl/>
              </w:rPr>
              <w:t>الوزارات المعنية</w:t>
            </w:r>
            <w:r w:rsidRPr="00001D49">
              <w:rPr>
                <w:rFonts w:ascii="Simplified Arabic" w:hAnsi="Simplified Arabic" w:cs="Simplified Arabic"/>
                <w:rtl/>
              </w:rPr>
              <w:t xml:space="preserve">، بالتعاون مع الشعوب </w:t>
            </w:r>
            <w:r w:rsidRPr="00001D49">
              <w:rPr>
                <w:rFonts w:ascii="Simplified Arabic" w:hAnsi="Simplified Arabic" w:cs="Simplified Arabic"/>
                <w:rtl/>
              </w:rPr>
              <w:lastRenderedPageBreak/>
              <w:t>الأصلية والمجتمعات المحلية ومنظمات المجتمع المدني والأوساط الأكاديمية</w:t>
            </w:r>
            <w:r>
              <w:rPr>
                <w:rFonts w:ascii="Simplified Arabic" w:hAnsi="Simplified Arabic" w:cs="Simplified Arabic" w:hint="cs"/>
                <w:rtl/>
              </w:rPr>
              <w:t>.</w:t>
            </w:r>
            <w:r w:rsidRPr="00001D49">
              <w:rPr>
                <w:rFonts w:ascii="Simplified Arabic" w:hAnsi="Simplified Arabic" w:cs="Simplified Arabic"/>
                <w:rtl/>
              </w:rPr>
              <w:t xml:space="preserve"> أمانات اتفاقيات ريو ووكالات الدعم </w:t>
            </w:r>
            <w:r>
              <w:rPr>
                <w:rFonts w:ascii="Simplified Arabic" w:hAnsi="Simplified Arabic" w:cs="Simplified Arabic" w:hint="cs"/>
                <w:rtl/>
              </w:rPr>
              <w:t>مسؤ</w:t>
            </w:r>
            <w:r w:rsidR="00F17605">
              <w:rPr>
                <w:rFonts w:ascii="Simplified Arabic" w:hAnsi="Simplified Arabic" w:cs="Simplified Arabic" w:hint="cs"/>
                <w:rtl/>
              </w:rPr>
              <w:t>و</w:t>
            </w:r>
            <w:r>
              <w:rPr>
                <w:rFonts w:ascii="Simplified Arabic" w:hAnsi="Simplified Arabic" w:cs="Simplified Arabic" w:hint="cs"/>
                <w:rtl/>
              </w:rPr>
              <w:t xml:space="preserve">لة عن </w:t>
            </w:r>
            <w:r w:rsidRPr="00001D49">
              <w:rPr>
                <w:rFonts w:ascii="Simplified Arabic" w:hAnsi="Simplified Arabic" w:cs="Simplified Arabic"/>
                <w:rtl/>
              </w:rPr>
              <w:t>تقديم التوجيه</w:t>
            </w:r>
          </w:p>
        </w:tc>
      </w:tr>
      <w:tr w:rsidR="00D66F92" w:rsidRPr="004C5362" w14:paraId="07BC584C" w14:textId="77777777" w:rsidTr="006C6E2B">
        <w:tc>
          <w:tcPr>
            <w:tcW w:w="423" w:type="dxa"/>
          </w:tcPr>
          <w:p w14:paraId="6E18BA32" w14:textId="38DC2DBB" w:rsidR="00D66F92" w:rsidRPr="004C5362" w:rsidRDefault="00240521" w:rsidP="00CD7196">
            <w:pPr>
              <w:bidi/>
              <w:spacing w:before="40" w:after="40"/>
              <w:jc w:val="left"/>
              <w:rPr>
                <w:sz w:val="20"/>
                <w:szCs w:val="20"/>
              </w:rPr>
            </w:pPr>
            <w:r>
              <w:rPr>
                <w:rFonts w:hint="cs"/>
                <w:sz w:val="20"/>
                <w:szCs w:val="20"/>
                <w:rtl/>
              </w:rPr>
              <w:lastRenderedPageBreak/>
              <w:t>1-11</w:t>
            </w:r>
          </w:p>
        </w:tc>
        <w:tc>
          <w:tcPr>
            <w:tcW w:w="3402" w:type="dxa"/>
          </w:tcPr>
          <w:p w14:paraId="45AC0B45" w14:textId="04D82AA3" w:rsidR="00D66F92" w:rsidRPr="00774CFF" w:rsidRDefault="009838DF" w:rsidP="009838DF">
            <w:pPr>
              <w:bidi/>
              <w:spacing w:before="40" w:after="40"/>
              <w:jc w:val="left"/>
              <w:rPr>
                <w:sz w:val="20"/>
                <w:szCs w:val="20"/>
              </w:rPr>
            </w:pPr>
            <w:r w:rsidRPr="00001D49">
              <w:rPr>
                <w:rFonts w:ascii="Simplified Arabic" w:hAnsi="Simplified Arabic" w:cs="Simplified Arabic"/>
                <w:rtl/>
              </w:rPr>
              <w:t>إنشاء آليات/من</w:t>
            </w:r>
            <w:r>
              <w:rPr>
                <w:rFonts w:ascii="Simplified Arabic" w:hAnsi="Simplified Arabic" w:cs="Simplified Arabic" w:hint="cs"/>
                <w:rtl/>
              </w:rPr>
              <w:t>ابر</w:t>
            </w:r>
            <w:r w:rsidRPr="00001D49">
              <w:rPr>
                <w:rFonts w:ascii="Simplified Arabic" w:hAnsi="Simplified Arabic" w:cs="Simplified Arabic"/>
                <w:rtl/>
              </w:rPr>
              <w:t xml:space="preserve"> تنسيق وطنية تضمن </w:t>
            </w:r>
            <w:r>
              <w:rPr>
                <w:rFonts w:ascii="Simplified Arabic" w:hAnsi="Simplified Arabic" w:cs="Simplified Arabic" w:hint="cs"/>
                <w:rtl/>
              </w:rPr>
              <w:t>ال</w:t>
            </w:r>
            <w:r w:rsidRPr="00001D49">
              <w:rPr>
                <w:rFonts w:ascii="Simplified Arabic" w:hAnsi="Simplified Arabic" w:cs="Simplified Arabic"/>
                <w:rtl/>
              </w:rPr>
              <w:t xml:space="preserve">مشاركة </w:t>
            </w:r>
            <w:r>
              <w:rPr>
                <w:rFonts w:ascii="Simplified Arabic" w:hAnsi="Simplified Arabic" w:cs="Simplified Arabic" w:hint="cs"/>
                <w:rtl/>
              </w:rPr>
              <w:t>ال</w:t>
            </w:r>
            <w:r w:rsidRPr="00001D49">
              <w:rPr>
                <w:rFonts w:ascii="Simplified Arabic" w:hAnsi="Simplified Arabic" w:cs="Simplified Arabic"/>
                <w:rtl/>
              </w:rPr>
              <w:t>منتظمة لنقاط الاتصال والوزارات ال</w:t>
            </w:r>
            <w:r>
              <w:rPr>
                <w:rFonts w:ascii="Simplified Arabic" w:hAnsi="Simplified Arabic" w:cs="Simplified Arabic" w:hint="cs"/>
                <w:rtl/>
              </w:rPr>
              <w:t>تنفيذ</w:t>
            </w:r>
            <w:r w:rsidRPr="00001D49">
              <w:rPr>
                <w:rFonts w:ascii="Simplified Arabic" w:hAnsi="Simplified Arabic" w:cs="Simplified Arabic"/>
                <w:rtl/>
              </w:rPr>
              <w:t>ية وأصحاب المصلحة المكلفين بتحديد وإدارة ال</w:t>
            </w:r>
            <w:r w:rsidR="00677496">
              <w:rPr>
                <w:rFonts w:ascii="Simplified Arabic" w:hAnsi="Simplified Arabic" w:cs="Simplified Arabic"/>
                <w:rtl/>
              </w:rPr>
              <w:t>مفاضلات</w:t>
            </w:r>
            <w:r>
              <w:rPr>
                <w:rFonts w:ascii="Simplified Arabic" w:hAnsi="Simplified Arabic" w:cs="Simplified Arabic" w:hint="cs"/>
                <w:rtl/>
              </w:rPr>
              <w:t xml:space="preserve"> </w:t>
            </w:r>
            <w:r w:rsidRPr="00001D49">
              <w:rPr>
                <w:rFonts w:ascii="Simplified Arabic" w:hAnsi="Simplified Arabic" w:cs="Simplified Arabic"/>
                <w:rtl/>
              </w:rPr>
              <w:t xml:space="preserve">عبر </w:t>
            </w:r>
            <w:r>
              <w:rPr>
                <w:rFonts w:ascii="Simplified Arabic" w:hAnsi="Simplified Arabic" w:cs="Simplified Arabic" w:hint="cs"/>
                <w:rtl/>
              </w:rPr>
              <w:t xml:space="preserve">جميع </w:t>
            </w:r>
            <w:r w:rsidRPr="00001D49">
              <w:rPr>
                <w:rFonts w:ascii="Simplified Arabic" w:hAnsi="Simplified Arabic" w:cs="Simplified Arabic"/>
                <w:rtl/>
              </w:rPr>
              <w:t xml:space="preserve">الاتفاقيات من خلال التخطيط الوطني وتوفير هيكل وطني مشترك </w:t>
            </w:r>
            <w:r>
              <w:rPr>
                <w:rFonts w:ascii="Simplified Arabic" w:hAnsi="Simplified Arabic" w:cs="Simplified Arabic" w:hint="cs"/>
                <w:rtl/>
              </w:rPr>
              <w:t>ل</w:t>
            </w:r>
            <w:r w:rsidRPr="00001D49">
              <w:rPr>
                <w:rFonts w:ascii="Simplified Arabic" w:hAnsi="Simplified Arabic" w:cs="Simplified Arabic"/>
                <w:rtl/>
              </w:rPr>
              <w:t>لإ</w:t>
            </w:r>
            <w:r>
              <w:rPr>
                <w:rFonts w:ascii="Simplified Arabic" w:hAnsi="Simplified Arabic" w:cs="Simplified Arabic" w:hint="cs"/>
                <w:rtl/>
              </w:rPr>
              <w:t>بلاغ</w:t>
            </w:r>
            <w:r w:rsidRPr="00001D49">
              <w:rPr>
                <w:rFonts w:ascii="Simplified Arabic" w:hAnsi="Simplified Arabic" w:cs="Simplified Arabic"/>
                <w:rtl/>
              </w:rPr>
              <w:t>.</w:t>
            </w:r>
          </w:p>
        </w:tc>
        <w:tc>
          <w:tcPr>
            <w:tcW w:w="1497" w:type="dxa"/>
          </w:tcPr>
          <w:p w14:paraId="743940B0" w14:textId="4A82ACF5" w:rsidR="00D66F92" w:rsidRPr="004C5362" w:rsidRDefault="00276732" w:rsidP="00276732">
            <w:pPr>
              <w:bidi/>
              <w:spacing w:before="40" w:after="40"/>
              <w:jc w:val="left"/>
              <w:rPr>
                <w:sz w:val="20"/>
                <w:szCs w:val="20"/>
              </w:rPr>
            </w:pPr>
            <w:r w:rsidRPr="00001D49">
              <w:rPr>
                <w:rFonts w:ascii="Simplified Arabic" w:hAnsi="Simplified Arabic" w:cs="Simplified Arabic"/>
                <w:rtl/>
              </w:rPr>
              <w:t>وطني</w:t>
            </w:r>
          </w:p>
        </w:tc>
        <w:tc>
          <w:tcPr>
            <w:tcW w:w="1615" w:type="dxa"/>
          </w:tcPr>
          <w:p w14:paraId="53738BFC" w14:textId="4C8396EB" w:rsidR="00D66F92" w:rsidRPr="00774CFF" w:rsidRDefault="00FD04C1" w:rsidP="00FD04C1">
            <w:pPr>
              <w:bidi/>
              <w:spacing w:before="40" w:after="40"/>
              <w:jc w:val="left"/>
              <w:rPr>
                <w:sz w:val="20"/>
                <w:szCs w:val="20"/>
              </w:rPr>
            </w:pPr>
            <w:r w:rsidRPr="00001D49">
              <w:rPr>
                <w:rFonts w:ascii="Simplified Arabic" w:hAnsi="Simplified Arabic" w:cs="Simplified Arabic"/>
                <w:rtl/>
              </w:rPr>
              <w:t>مواءمة الاستراتيجيات والخطط الوطنية</w:t>
            </w:r>
          </w:p>
        </w:tc>
        <w:tc>
          <w:tcPr>
            <w:tcW w:w="2277" w:type="dxa"/>
          </w:tcPr>
          <w:p w14:paraId="12CE19B1" w14:textId="2CEE3855" w:rsidR="00D66F92" w:rsidRPr="004C5362" w:rsidRDefault="009838DF" w:rsidP="006E5C19">
            <w:pPr>
              <w:bidi/>
              <w:spacing w:before="40" w:after="40"/>
              <w:jc w:val="left"/>
              <w:rPr>
                <w:sz w:val="20"/>
                <w:szCs w:val="20"/>
              </w:rPr>
            </w:pPr>
            <w:r w:rsidRPr="00001D49">
              <w:rPr>
                <w:rFonts w:ascii="Simplified Arabic" w:hAnsi="Simplified Arabic" w:cs="Simplified Arabic"/>
                <w:rtl/>
              </w:rPr>
              <w:t xml:space="preserve">الأطراف؛ نقاط الاتصال الوطنية؛ </w:t>
            </w:r>
            <w:r w:rsidR="0066747C">
              <w:rPr>
                <w:rFonts w:ascii="Simplified Arabic" w:hAnsi="Simplified Arabic" w:cs="Simplified Arabic"/>
                <w:rtl/>
              </w:rPr>
              <w:t>الوزارات المعنية</w:t>
            </w:r>
          </w:p>
        </w:tc>
      </w:tr>
      <w:tr w:rsidR="00D66F92" w:rsidRPr="004C5362" w14:paraId="7DEC7D08" w14:textId="77777777" w:rsidTr="006C6E2B">
        <w:tc>
          <w:tcPr>
            <w:tcW w:w="423" w:type="dxa"/>
          </w:tcPr>
          <w:p w14:paraId="5F94098A" w14:textId="41B331F1" w:rsidR="00D66F92" w:rsidRPr="004C5362" w:rsidRDefault="00240521" w:rsidP="00CD7196">
            <w:pPr>
              <w:bidi/>
              <w:spacing w:before="40" w:after="40"/>
              <w:jc w:val="left"/>
              <w:rPr>
                <w:sz w:val="20"/>
                <w:szCs w:val="20"/>
              </w:rPr>
            </w:pPr>
            <w:r>
              <w:rPr>
                <w:rFonts w:hint="cs"/>
                <w:sz w:val="20"/>
                <w:szCs w:val="20"/>
                <w:rtl/>
              </w:rPr>
              <w:t>1-12</w:t>
            </w:r>
          </w:p>
        </w:tc>
        <w:tc>
          <w:tcPr>
            <w:tcW w:w="3402" w:type="dxa"/>
          </w:tcPr>
          <w:p w14:paraId="4D3EDA3C" w14:textId="012ED5D8" w:rsidR="00D66F92" w:rsidRPr="00774CFF" w:rsidRDefault="006E5C19" w:rsidP="00462703">
            <w:pPr>
              <w:bidi/>
              <w:spacing w:before="40" w:after="40"/>
              <w:jc w:val="left"/>
              <w:rPr>
                <w:sz w:val="20"/>
                <w:szCs w:val="20"/>
              </w:rPr>
            </w:pPr>
            <w:r w:rsidRPr="00001D49">
              <w:rPr>
                <w:rFonts w:ascii="Simplified Arabic" w:hAnsi="Simplified Arabic" w:cs="Simplified Arabic"/>
                <w:rtl/>
              </w:rPr>
              <w:t>تقديم برامج مشتركة لبناء القدرات في مجال</w:t>
            </w:r>
            <w:r w:rsidR="000E1ED8">
              <w:rPr>
                <w:rFonts w:ascii="Simplified Arabic" w:hAnsi="Simplified Arabic" w:cs="Simplified Arabic" w:hint="cs"/>
                <w:rtl/>
              </w:rPr>
              <w:t>ي</w:t>
            </w:r>
            <w:r w:rsidRPr="00001D49">
              <w:rPr>
                <w:rFonts w:ascii="Simplified Arabic" w:hAnsi="Simplified Arabic" w:cs="Simplified Arabic"/>
                <w:rtl/>
              </w:rPr>
              <w:t xml:space="preserve"> التخطيط المتكامل والرصد المنسق، بما </w:t>
            </w:r>
            <w:r w:rsidR="00462703">
              <w:rPr>
                <w:rFonts w:ascii="Simplified Arabic" w:hAnsi="Simplified Arabic" w:cs="Simplified Arabic" w:hint="cs"/>
                <w:rtl/>
              </w:rPr>
              <w:t>يشمل</w:t>
            </w:r>
            <w:r w:rsidR="000E1ED8">
              <w:rPr>
                <w:rFonts w:ascii="Simplified Arabic" w:hAnsi="Simplified Arabic" w:cs="Simplified Arabic" w:hint="cs"/>
                <w:rtl/>
              </w:rPr>
              <w:t xml:space="preserve"> وضع</w:t>
            </w:r>
            <w:r w:rsidRPr="00001D49">
              <w:rPr>
                <w:rFonts w:ascii="Simplified Arabic" w:hAnsi="Simplified Arabic" w:cs="Simplified Arabic"/>
                <w:rtl/>
              </w:rPr>
              <w:t xml:space="preserve"> منهجيات لت</w:t>
            </w:r>
            <w:r w:rsidR="000E1ED8">
              <w:rPr>
                <w:rFonts w:ascii="Simplified Arabic" w:hAnsi="Simplified Arabic" w:cs="Simplified Arabic" w:hint="cs"/>
                <w:rtl/>
              </w:rPr>
              <w:t>وجيه</w:t>
            </w:r>
            <w:r w:rsidRPr="00001D49">
              <w:rPr>
                <w:rFonts w:ascii="Simplified Arabic" w:hAnsi="Simplified Arabic" w:cs="Simplified Arabic"/>
                <w:rtl/>
              </w:rPr>
              <w:t xml:space="preserve"> المؤشرات ونظم إدارة البيانات، وتوسيع نطاق</w:t>
            </w:r>
            <w:r w:rsidR="000E1ED8">
              <w:rPr>
                <w:rFonts w:ascii="Simplified Arabic" w:hAnsi="Simplified Arabic" w:cs="Simplified Arabic" w:hint="cs"/>
                <w:rtl/>
              </w:rPr>
              <w:t xml:space="preserve"> جهود</w:t>
            </w:r>
            <w:r w:rsidRPr="00001D49">
              <w:rPr>
                <w:rFonts w:ascii="Simplified Arabic" w:hAnsi="Simplified Arabic" w:cs="Simplified Arabic"/>
                <w:rtl/>
              </w:rPr>
              <w:t xml:space="preserve"> دعم </w:t>
            </w:r>
            <w:r w:rsidR="000E1ED8">
              <w:rPr>
                <w:rFonts w:ascii="Simplified Arabic" w:hAnsi="Simplified Arabic" w:cs="Simplified Arabic" w:hint="cs"/>
                <w:rtl/>
              </w:rPr>
              <w:t>ا</w:t>
            </w:r>
            <w:r w:rsidRPr="00001D49">
              <w:rPr>
                <w:rFonts w:ascii="Simplified Arabic" w:hAnsi="Simplified Arabic" w:cs="Simplified Arabic"/>
                <w:rtl/>
              </w:rPr>
              <w:t>لشفافية (مثل مبادرة بناء القدرات من أجل الشفافية).</w:t>
            </w:r>
          </w:p>
        </w:tc>
        <w:tc>
          <w:tcPr>
            <w:tcW w:w="1497" w:type="dxa"/>
          </w:tcPr>
          <w:p w14:paraId="7F47073C" w14:textId="165EF13E"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62ED8806" w14:textId="1FE0960E" w:rsidR="00D66F92" w:rsidRPr="00774CFF" w:rsidRDefault="00462703" w:rsidP="00462703">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277" w:type="dxa"/>
          </w:tcPr>
          <w:p w14:paraId="4D883881" w14:textId="2C65746F" w:rsidR="00D66F92" w:rsidRPr="00774CFF" w:rsidRDefault="0025157A" w:rsidP="0025157A">
            <w:pPr>
              <w:bidi/>
              <w:spacing w:before="40" w:after="40"/>
              <w:jc w:val="left"/>
              <w:rPr>
                <w:sz w:val="20"/>
                <w:szCs w:val="20"/>
              </w:rPr>
            </w:pPr>
            <w:r w:rsidRPr="00001D49">
              <w:rPr>
                <w:rFonts w:ascii="Simplified Arabic" w:hAnsi="Simplified Arabic" w:cs="Simplified Arabic"/>
                <w:rtl/>
              </w:rPr>
              <w:t xml:space="preserve">الأطراف؛ الجهات المانحة؛ </w:t>
            </w:r>
            <w:r w:rsidR="0079362B" w:rsidRPr="00D6028E">
              <w:rPr>
                <w:rFonts w:ascii="Simplified Arabic" w:hAnsi="Simplified Arabic" w:cs="Simplified Arabic"/>
                <w:rtl/>
              </w:rPr>
              <w:t>مراكز بناء القدرات (دون) الإقليمية</w:t>
            </w:r>
            <w:r w:rsidRPr="00001D49">
              <w:rPr>
                <w:rFonts w:ascii="Simplified Arabic" w:hAnsi="Simplified Arabic" w:cs="Simplified Arabic"/>
                <w:rtl/>
              </w:rPr>
              <w:t>؛ أمانات اتفاقيات ريو</w:t>
            </w:r>
          </w:p>
        </w:tc>
      </w:tr>
      <w:tr w:rsidR="00D66F92" w:rsidRPr="004C5362" w14:paraId="2D4F2D77" w14:textId="77777777" w:rsidTr="006C6E2B">
        <w:tc>
          <w:tcPr>
            <w:tcW w:w="423" w:type="dxa"/>
          </w:tcPr>
          <w:p w14:paraId="20DBB1FF" w14:textId="71EC3915" w:rsidR="00D66F92" w:rsidRPr="004C5362" w:rsidRDefault="00240521" w:rsidP="00CD7196">
            <w:pPr>
              <w:bidi/>
              <w:spacing w:before="40" w:after="40"/>
              <w:jc w:val="left"/>
              <w:rPr>
                <w:sz w:val="20"/>
                <w:szCs w:val="20"/>
              </w:rPr>
            </w:pPr>
            <w:r>
              <w:rPr>
                <w:rFonts w:hint="cs"/>
                <w:sz w:val="20"/>
                <w:szCs w:val="20"/>
                <w:rtl/>
              </w:rPr>
              <w:t>1-13</w:t>
            </w:r>
          </w:p>
        </w:tc>
        <w:tc>
          <w:tcPr>
            <w:tcW w:w="3402" w:type="dxa"/>
          </w:tcPr>
          <w:p w14:paraId="27483C36" w14:textId="219D7D2C" w:rsidR="00D66F92" w:rsidRPr="00774CFF" w:rsidRDefault="004C60E1" w:rsidP="008A548F">
            <w:pPr>
              <w:bidi/>
              <w:spacing w:before="40" w:after="40"/>
              <w:jc w:val="left"/>
              <w:rPr>
                <w:sz w:val="20"/>
                <w:szCs w:val="20"/>
              </w:rPr>
            </w:pPr>
            <w:r w:rsidRPr="00001D49">
              <w:rPr>
                <w:rFonts w:ascii="Simplified Arabic" w:hAnsi="Simplified Arabic" w:cs="Simplified Arabic"/>
                <w:rtl/>
              </w:rPr>
              <w:t>تيسير التبادل ال</w:t>
            </w:r>
            <w:r>
              <w:rPr>
                <w:rFonts w:ascii="Simplified Arabic" w:hAnsi="Simplified Arabic" w:cs="Simplified Arabic" w:hint="cs"/>
                <w:rtl/>
              </w:rPr>
              <w:t>تق</w:t>
            </w:r>
            <w:r w:rsidRPr="00001D49">
              <w:rPr>
                <w:rFonts w:ascii="Simplified Arabic" w:hAnsi="Simplified Arabic" w:cs="Simplified Arabic"/>
                <w:rtl/>
              </w:rPr>
              <w:t>ني والتواصل</w:t>
            </w:r>
            <w:r>
              <w:rPr>
                <w:rFonts w:ascii="Simplified Arabic" w:hAnsi="Simplified Arabic" w:cs="Simplified Arabic" w:hint="cs"/>
                <w:rtl/>
              </w:rPr>
              <w:t xml:space="preserve"> بشكل </w:t>
            </w:r>
            <w:r w:rsidRPr="00001D49">
              <w:rPr>
                <w:rFonts w:ascii="Simplified Arabic" w:hAnsi="Simplified Arabic" w:cs="Simplified Arabic"/>
                <w:rtl/>
              </w:rPr>
              <w:t xml:space="preserve">منتظم بين نقاط الاتصال الوطنية لاتفاقيات ريو بشأن </w:t>
            </w:r>
            <w:r w:rsidR="008A548F">
              <w:rPr>
                <w:rFonts w:ascii="Simplified Arabic" w:hAnsi="Simplified Arabic" w:cs="Simplified Arabic" w:hint="cs"/>
                <w:rtl/>
              </w:rPr>
              <w:t>منافع</w:t>
            </w:r>
            <w:r w:rsidRPr="00001D49">
              <w:rPr>
                <w:rFonts w:ascii="Simplified Arabic" w:hAnsi="Simplified Arabic" w:cs="Simplified Arabic"/>
                <w:rtl/>
              </w:rPr>
              <w:t xml:space="preserve"> المواءمة، وتعزيز القدرات من خلال التعلم</w:t>
            </w:r>
            <w:r w:rsidR="008A548F">
              <w:rPr>
                <w:rFonts w:ascii="Simplified Arabic" w:hAnsi="Simplified Arabic" w:cs="Simplified Arabic" w:hint="cs"/>
                <w:rtl/>
              </w:rPr>
              <w:t xml:space="preserve"> </w:t>
            </w:r>
            <w:r w:rsidR="008A548F" w:rsidRPr="00001D49">
              <w:rPr>
                <w:rFonts w:ascii="Simplified Arabic" w:hAnsi="Simplified Arabic" w:cs="Simplified Arabic"/>
                <w:rtl/>
              </w:rPr>
              <w:t xml:space="preserve">والتدريب </w:t>
            </w:r>
            <w:r w:rsidRPr="00001D49">
              <w:rPr>
                <w:rFonts w:ascii="Simplified Arabic" w:hAnsi="Simplified Arabic" w:cs="Simplified Arabic"/>
                <w:rtl/>
              </w:rPr>
              <w:t>بين ا</w:t>
            </w:r>
            <w:r w:rsidRPr="00001D49">
              <w:rPr>
                <w:rFonts w:ascii="Simplified Arabic" w:hAnsi="Simplified Arabic" w:cs="Simplified Arabic" w:hint="cs"/>
                <w:rtl/>
              </w:rPr>
              <w:t>ل</w:t>
            </w:r>
            <w:r w:rsidRPr="00001D49">
              <w:rPr>
                <w:rFonts w:ascii="Simplified Arabic" w:hAnsi="Simplified Arabic" w:cs="Simplified Arabic"/>
                <w:rtl/>
              </w:rPr>
              <w:t>نظراء.</w:t>
            </w:r>
          </w:p>
        </w:tc>
        <w:tc>
          <w:tcPr>
            <w:tcW w:w="1497" w:type="dxa"/>
          </w:tcPr>
          <w:p w14:paraId="193A9C6A" w14:textId="3C5E4289" w:rsidR="00D66F92" w:rsidRPr="004C5362" w:rsidRDefault="008A548F" w:rsidP="00276732">
            <w:pPr>
              <w:bidi/>
              <w:spacing w:before="40" w:after="40"/>
              <w:jc w:val="left"/>
              <w:rPr>
                <w:sz w:val="20"/>
                <w:szCs w:val="20"/>
              </w:rPr>
            </w:pPr>
            <w:r w:rsidRPr="00001D49">
              <w:rPr>
                <w:rFonts w:ascii="Simplified Arabic" w:hAnsi="Simplified Arabic" w:cs="Simplified Arabic"/>
                <w:rtl/>
              </w:rPr>
              <w:t>إقليمي</w:t>
            </w:r>
          </w:p>
        </w:tc>
        <w:tc>
          <w:tcPr>
            <w:tcW w:w="1615" w:type="dxa"/>
          </w:tcPr>
          <w:p w14:paraId="788F5C35" w14:textId="6323078D" w:rsidR="00D66F92" w:rsidRPr="004C5362" w:rsidRDefault="00CF34DA" w:rsidP="00CF34DA">
            <w:pPr>
              <w:bidi/>
              <w:spacing w:before="40" w:after="40"/>
              <w:jc w:val="left"/>
              <w:rPr>
                <w:sz w:val="20"/>
                <w:szCs w:val="20"/>
              </w:rPr>
            </w:pPr>
            <w:r>
              <w:rPr>
                <w:rFonts w:ascii="Simplified Arabic" w:hAnsi="Simplified Arabic" w:cs="Simplified Arabic" w:hint="cs"/>
                <w:rtl/>
              </w:rPr>
              <w:t>المسائل الشاملة لعدة مجالات</w:t>
            </w:r>
            <w:r w:rsidR="008A548F" w:rsidRPr="00001D49">
              <w:rPr>
                <w:rFonts w:ascii="Simplified Arabic" w:hAnsi="Simplified Arabic" w:cs="Simplified Arabic"/>
                <w:rtl/>
              </w:rPr>
              <w:t>/</w:t>
            </w:r>
            <w:r>
              <w:rPr>
                <w:rFonts w:ascii="Simplified Arabic" w:hAnsi="Simplified Arabic" w:cs="Simplified Arabic" w:hint="cs"/>
                <w:rtl/>
              </w:rPr>
              <w:t>ال</w:t>
            </w:r>
            <w:r w:rsidR="008A548F" w:rsidRPr="00001D49">
              <w:rPr>
                <w:rFonts w:ascii="Simplified Arabic" w:hAnsi="Simplified Arabic" w:cs="Simplified Arabic"/>
                <w:rtl/>
              </w:rPr>
              <w:t>عام</w:t>
            </w:r>
            <w:r>
              <w:rPr>
                <w:rFonts w:ascii="Simplified Arabic" w:hAnsi="Simplified Arabic" w:cs="Simplified Arabic" w:hint="cs"/>
                <w:rtl/>
              </w:rPr>
              <w:t>ة</w:t>
            </w:r>
          </w:p>
        </w:tc>
        <w:tc>
          <w:tcPr>
            <w:tcW w:w="2277" w:type="dxa"/>
          </w:tcPr>
          <w:p w14:paraId="40FB4A91" w14:textId="1EB4B406" w:rsidR="00CF34DA" w:rsidRPr="00774CFF" w:rsidRDefault="00CF34DA" w:rsidP="00CF34DA">
            <w:pPr>
              <w:bidi/>
              <w:spacing w:before="40" w:after="40"/>
              <w:jc w:val="left"/>
              <w:rPr>
                <w:sz w:val="20"/>
                <w:szCs w:val="20"/>
              </w:rPr>
            </w:pPr>
            <w:r w:rsidRPr="00001D49">
              <w:rPr>
                <w:rFonts w:ascii="Simplified Arabic" w:hAnsi="Simplified Arabic" w:cs="Simplified Arabic"/>
                <w:rtl/>
              </w:rPr>
              <w:t xml:space="preserve">أمانات اتفاقيات ريو؛ وكالات الأمم المتحدة؛ </w:t>
            </w:r>
            <w:r w:rsidR="0079362B" w:rsidRPr="00D6028E">
              <w:rPr>
                <w:rFonts w:ascii="Simplified Arabic" w:hAnsi="Simplified Arabic" w:cs="Simplified Arabic"/>
                <w:rtl/>
              </w:rPr>
              <w:t>مراكز بناء القدرات (دون) الإقليمية</w:t>
            </w:r>
          </w:p>
          <w:p w14:paraId="2ED144F5" w14:textId="1D590835" w:rsidR="00D66F92" w:rsidRPr="00774CFF" w:rsidRDefault="00D66F92" w:rsidP="00774CFF">
            <w:pPr>
              <w:spacing w:before="40" w:after="40"/>
              <w:jc w:val="left"/>
              <w:rPr>
                <w:sz w:val="20"/>
                <w:szCs w:val="20"/>
              </w:rPr>
            </w:pPr>
          </w:p>
        </w:tc>
      </w:tr>
      <w:tr w:rsidR="00D66F92" w:rsidRPr="004C5362" w14:paraId="3159A3A2" w14:textId="77777777" w:rsidTr="006C6E2B">
        <w:tc>
          <w:tcPr>
            <w:tcW w:w="423" w:type="dxa"/>
          </w:tcPr>
          <w:p w14:paraId="527D7234" w14:textId="639F2A28" w:rsidR="00D66F92" w:rsidRPr="004C5362" w:rsidRDefault="00240521" w:rsidP="00CD7196">
            <w:pPr>
              <w:bidi/>
              <w:spacing w:before="40" w:after="40"/>
              <w:jc w:val="left"/>
              <w:rPr>
                <w:sz w:val="20"/>
                <w:szCs w:val="20"/>
              </w:rPr>
            </w:pPr>
            <w:r>
              <w:rPr>
                <w:rFonts w:hint="cs"/>
                <w:sz w:val="20"/>
                <w:szCs w:val="20"/>
                <w:rtl/>
              </w:rPr>
              <w:t>1-14</w:t>
            </w:r>
          </w:p>
        </w:tc>
        <w:tc>
          <w:tcPr>
            <w:tcW w:w="3402" w:type="dxa"/>
          </w:tcPr>
          <w:p w14:paraId="319320A4" w14:textId="0122FA73" w:rsidR="00D66F92" w:rsidRPr="00774CFF" w:rsidRDefault="00484E02" w:rsidP="00212618">
            <w:pPr>
              <w:bidi/>
              <w:spacing w:before="40" w:after="40"/>
              <w:jc w:val="left"/>
              <w:rPr>
                <w:sz w:val="20"/>
                <w:szCs w:val="20"/>
              </w:rPr>
            </w:pPr>
            <w:r w:rsidRPr="00001D49">
              <w:rPr>
                <w:rFonts w:ascii="Simplified Arabic" w:hAnsi="Simplified Arabic" w:cs="Simplified Arabic"/>
                <w:rtl/>
              </w:rPr>
              <w:t xml:space="preserve">وضع </w:t>
            </w:r>
            <w:r>
              <w:rPr>
                <w:rFonts w:ascii="Simplified Arabic" w:hAnsi="Simplified Arabic" w:cs="Simplified Arabic" w:hint="cs"/>
                <w:rtl/>
              </w:rPr>
              <w:t>إرشادات</w:t>
            </w:r>
            <w:r w:rsidRPr="00001D49">
              <w:rPr>
                <w:rFonts w:ascii="Simplified Arabic" w:hAnsi="Simplified Arabic" w:cs="Simplified Arabic"/>
                <w:rtl/>
              </w:rPr>
              <w:t xml:space="preserve"> وأدوات مشتركة ل</w:t>
            </w:r>
            <w:r w:rsidR="006A70F2">
              <w:rPr>
                <w:rFonts w:ascii="Simplified Arabic" w:hAnsi="Simplified Arabic" w:cs="Simplified Arabic" w:hint="cs"/>
                <w:rtl/>
              </w:rPr>
              <w:t>مواءمة ا</w:t>
            </w:r>
            <w:r w:rsidRPr="00001D49">
              <w:rPr>
                <w:rFonts w:ascii="Simplified Arabic" w:hAnsi="Simplified Arabic" w:cs="Simplified Arabic"/>
                <w:rtl/>
              </w:rPr>
              <w:t>لتخطيط الوطني (</w:t>
            </w:r>
            <w:r w:rsidR="00455665" w:rsidRPr="00455665">
              <w:rPr>
                <w:rFonts w:ascii="Simplified Arabic" w:hAnsi="Simplified Arabic" w:cs="Simplified Arabic"/>
                <w:rtl/>
              </w:rPr>
              <w:t>الاستراتيجيات وخطط العمل الوطنية للتنوع البيولوجي</w:t>
            </w:r>
            <w:r w:rsidRPr="00001D49">
              <w:rPr>
                <w:rFonts w:ascii="Simplified Arabic" w:hAnsi="Simplified Arabic" w:cs="Simplified Arabic"/>
                <w:rtl/>
              </w:rPr>
              <w:t>/المساهمات المحددة وطنياً/خطط ال</w:t>
            </w:r>
            <w:r w:rsidR="009C6B8E">
              <w:rPr>
                <w:rFonts w:ascii="Simplified Arabic" w:hAnsi="Simplified Arabic" w:cs="Simplified Arabic" w:hint="cs"/>
                <w:rtl/>
              </w:rPr>
              <w:t>تكيف</w:t>
            </w:r>
            <w:r w:rsidRPr="00001D49">
              <w:rPr>
                <w:rFonts w:ascii="Simplified Arabic" w:hAnsi="Simplified Arabic" w:cs="Simplified Arabic"/>
                <w:rtl/>
              </w:rPr>
              <w:t xml:space="preserve"> الوطنية/</w:t>
            </w:r>
            <w:r w:rsidR="00455665" w:rsidRPr="00001D49">
              <w:rPr>
                <w:rFonts w:ascii="Simplified Arabic" w:hAnsi="Simplified Arabic" w:cs="Simplified Arabic"/>
                <w:rtl/>
              </w:rPr>
              <w:t>أهدا</w:t>
            </w:r>
            <w:r w:rsidR="00455665" w:rsidRPr="00406DD6">
              <w:rPr>
                <w:rFonts w:ascii="Simplified Arabic" w:hAnsi="Simplified Arabic" w:cs="Simplified Arabic"/>
                <w:rtl/>
              </w:rPr>
              <w:t xml:space="preserve">ف تحييد </w:t>
            </w:r>
            <w:r w:rsidR="00455665" w:rsidRPr="00406DD6">
              <w:rPr>
                <w:rFonts w:ascii="Simplified Arabic" w:hAnsi="Simplified Arabic" w:cs="Simplified Arabic" w:hint="cs"/>
                <w:rtl/>
              </w:rPr>
              <w:t xml:space="preserve">أثر </w:t>
            </w:r>
            <w:r w:rsidR="00455665" w:rsidRPr="00406DD6">
              <w:rPr>
                <w:rFonts w:ascii="Simplified Arabic" w:hAnsi="Simplified Arabic" w:cs="Simplified Arabic"/>
                <w:rtl/>
              </w:rPr>
              <w:t>تدهور الأراضي</w:t>
            </w:r>
            <w:r w:rsidRPr="00001D49">
              <w:rPr>
                <w:rFonts w:ascii="Simplified Arabic" w:hAnsi="Simplified Arabic" w:cs="Simplified Arabic"/>
                <w:rtl/>
              </w:rPr>
              <w:t xml:space="preserve">) </w:t>
            </w:r>
            <w:r w:rsidR="00212618">
              <w:rPr>
                <w:rFonts w:ascii="Simplified Arabic" w:hAnsi="Simplified Arabic" w:cs="Simplified Arabic" w:hint="cs"/>
                <w:rtl/>
              </w:rPr>
              <w:t>للسماح</w:t>
            </w:r>
            <w:r w:rsidRPr="00001D49">
              <w:rPr>
                <w:rFonts w:ascii="Simplified Arabic" w:hAnsi="Simplified Arabic" w:cs="Simplified Arabic"/>
                <w:rtl/>
              </w:rPr>
              <w:t xml:space="preserve"> </w:t>
            </w:r>
            <w:r w:rsidR="00212618">
              <w:rPr>
                <w:rFonts w:ascii="Simplified Arabic" w:hAnsi="Simplified Arabic" w:cs="Simplified Arabic" w:hint="cs"/>
                <w:rtl/>
              </w:rPr>
              <w:t>ب</w:t>
            </w:r>
            <w:r w:rsidR="008E130C">
              <w:rPr>
                <w:rFonts w:ascii="Simplified Arabic" w:hAnsi="Simplified Arabic" w:cs="Simplified Arabic" w:hint="cs"/>
                <w:rtl/>
              </w:rPr>
              <w:t>ترتيب الإجراءات حسب</w:t>
            </w:r>
            <w:r w:rsidRPr="00001D49">
              <w:rPr>
                <w:rFonts w:ascii="Simplified Arabic" w:hAnsi="Simplified Arabic" w:cs="Simplified Arabic"/>
                <w:rtl/>
              </w:rPr>
              <w:t xml:space="preserve"> </w:t>
            </w:r>
            <w:r w:rsidR="008E130C">
              <w:rPr>
                <w:rFonts w:ascii="Simplified Arabic" w:hAnsi="Simplified Arabic" w:cs="Simplified Arabic" w:hint="cs"/>
                <w:rtl/>
              </w:rPr>
              <w:t>ال</w:t>
            </w:r>
            <w:r w:rsidRPr="00001D49">
              <w:rPr>
                <w:rFonts w:ascii="Simplified Arabic" w:hAnsi="Simplified Arabic" w:cs="Simplified Arabic"/>
                <w:rtl/>
              </w:rPr>
              <w:t>أولوي</w:t>
            </w:r>
            <w:r w:rsidR="008E130C">
              <w:rPr>
                <w:rFonts w:ascii="Simplified Arabic" w:hAnsi="Simplified Arabic" w:cs="Simplified Arabic" w:hint="cs"/>
                <w:rtl/>
              </w:rPr>
              <w:t>ة</w:t>
            </w:r>
            <w:r w:rsidRPr="00001D49">
              <w:rPr>
                <w:rFonts w:ascii="Simplified Arabic" w:hAnsi="Simplified Arabic" w:cs="Simplified Arabic"/>
                <w:rtl/>
              </w:rPr>
              <w:t xml:space="preserve"> في النظم الإيكولوجية الغنية بالكربون و</w:t>
            </w:r>
            <w:r w:rsidR="008E130C">
              <w:rPr>
                <w:rFonts w:ascii="Simplified Arabic" w:hAnsi="Simplified Arabic" w:cs="Simplified Arabic" w:hint="cs"/>
                <w:rtl/>
              </w:rPr>
              <w:t>ب</w:t>
            </w:r>
            <w:r w:rsidRPr="00001D49">
              <w:rPr>
                <w:rFonts w:ascii="Simplified Arabic" w:hAnsi="Simplified Arabic" w:cs="Simplified Arabic"/>
                <w:rtl/>
              </w:rPr>
              <w:t>التنوع البيولوجي</w:t>
            </w:r>
            <w:r w:rsidR="0004620D">
              <w:rPr>
                <w:rFonts w:ascii="Simplified Arabic" w:hAnsi="Simplified Arabic" w:cs="Simplified Arabic" w:hint="cs"/>
                <w:rtl/>
              </w:rPr>
              <w:t xml:space="preserve"> -</w:t>
            </w:r>
            <w:r w:rsidRPr="00001D49">
              <w:rPr>
                <w:rFonts w:ascii="Simplified Arabic" w:hAnsi="Simplified Arabic" w:cs="Simplified Arabic"/>
                <w:rtl/>
              </w:rPr>
              <w:t xml:space="preserve"> باستخدام التقييمات وال</w:t>
            </w:r>
            <w:r w:rsidR="0004620D">
              <w:rPr>
                <w:rFonts w:ascii="Simplified Arabic" w:hAnsi="Simplified Arabic" w:cs="Simplified Arabic" w:hint="cs"/>
                <w:rtl/>
              </w:rPr>
              <w:t>إرشادات</w:t>
            </w:r>
            <w:r w:rsidRPr="00001D49">
              <w:rPr>
                <w:rFonts w:ascii="Simplified Arabic" w:hAnsi="Simplified Arabic" w:cs="Simplified Arabic"/>
                <w:rtl/>
              </w:rPr>
              <w:t xml:space="preserve"> ذات الصلة من جميع الاتفاقيات</w:t>
            </w:r>
            <w:r w:rsidR="0004620D">
              <w:rPr>
                <w:rFonts w:ascii="Simplified Arabic" w:hAnsi="Simplified Arabic" w:cs="Simplified Arabic" w:hint="cs"/>
                <w:rtl/>
              </w:rPr>
              <w:t xml:space="preserve"> -</w:t>
            </w:r>
            <w:r w:rsidRPr="00001D49">
              <w:rPr>
                <w:rFonts w:ascii="Simplified Arabic" w:hAnsi="Simplified Arabic" w:cs="Simplified Arabic"/>
                <w:rtl/>
              </w:rPr>
              <w:t xml:space="preserve"> بما في ذلك استخدام خيارات الاستجابة لتقييم </w:t>
            </w:r>
            <w:r w:rsidR="0004620D">
              <w:rPr>
                <w:rFonts w:ascii="Simplified Arabic" w:hAnsi="Simplified Arabic" w:cs="Simplified Arabic" w:hint="cs"/>
                <w:rtl/>
              </w:rPr>
              <w:t>الترابط</w:t>
            </w:r>
            <w:r w:rsidRPr="00001D49">
              <w:rPr>
                <w:rFonts w:ascii="Simplified Arabic" w:hAnsi="Simplified Arabic" w:cs="Simplified Arabic"/>
                <w:rtl/>
              </w:rPr>
              <w:t xml:space="preserve"> </w:t>
            </w:r>
            <w:r w:rsidR="0004620D">
              <w:rPr>
                <w:rFonts w:ascii="Simplified Arabic" w:hAnsi="Simplified Arabic" w:cs="Simplified Arabic" w:hint="cs"/>
                <w:rtl/>
              </w:rPr>
              <w:t xml:space="preserve">الصادر عن </w:t>
            </w:r>
            <w:r w:rsidR="0004620D" w:rsidRPr="001C2277">
              <w:rPr>
                <w:rFonts w:cs="Simplified Arabic" w:hint="cs"/>
                <w:rtl/>
                <w:lang w:val="en-US"/>
              </w:rPr>
              <w:t>المنبر</w:t>
            </w:r>
            <w:r w:rsidR="0004620D" w:rsidRPr="001C2277">
              <w:rPr>
                <w:rFonts w:cs="Simplified Arabic"/>
                <w:rtl/>
                <w:lang w:val="en-US"/>
              </w:rPr>
              <w:t xml:space="preserve"> الحكومي الدولي للعلوم والسياسات في مجال التنوع البيولوجي وخدمات النظم الإيكولوجية</w:t>
            </w:r>
            <w:r w:rsidRPr="00001D49">
              <w:rPr>
                <w:rFonts w:ascii="Simplified Arabic" w:hAnsi="Simplified Arabic" w:cs="Simplified Arabic"/>
                <w:rtl/>
              </w:rPr>
              <w:t>، وتقييم جدوى ال</w:t>
            </w:r>
            <w:r w:rsidR="0004620D">
              <w:rPr>
                <w:rFonts w:ascii="Simplified Arabic" w:hAnsi="Simplified Arabic" w:cs="Simplified Arabic" w:hint="cs"/>
                <w:rtl/>
              </w:rPr>
              <w:t>إرشادات</w:t>
            </w:r>
            <w:r w:rsidRPr="00001D49">
              <w:rPr>
                <w:rFonts w:ascii="Simplified Arabic" w:hAnsi="Simplified Arabic" w:cs="Simplified Arabic"/>
                <w:rtl/>
              </w:rPr>
              <w:t xml:space="preserve"> ومدى تطبيقها.</w:t>
            </w:r>
          </w:p>
        </w:tc>
        <w:tc>
          <w:tcPr>
            <w:tcW w:w="1497" w:type="dxa"/>
          </w:tcPr>
          <w:p w14:paraId="7457EEB2" w14:textId="30836AA7"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6C6D0890" w14:textId="1F070BEF" w:rsidR="00D66F92" w:rsidRPr="00774CFF" w:rsidRDefault="00462703" w:rsidP="00462703">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277" w:type="dxa"/>
          </w:tcPr>
          <w:p w14:paraId="2DEE7DB7" w14:textId="03433554" w:rsidR="00D66F92" w:rsidRPr="004C5362" w:rsidRDefault="00212618" w:rsidP="00212618">
            <w:pPr>
              <w:bidi/>
              <w:spacing w:before="40" w:after="40"/>
              <w:jc w:val="left"/>
              <w:rPr>
                <w:sz w:val="20"/>
                <w:szCs w:val="20"/>
              </w:rPr>
            </w:pPr>
            <w:r w:rsidRPr="00001D49">
              <w:rPr>
                <w:rFonts w:ascii="Simplified Arabic" w:hAnsi="Simplified Arabic" w:cs="Simplified Arabic"/>
                <w:rtl/>
              </w:rPr>
              <w:t>أمانات اتفاقيات ريو</w:t>
            </w:r>
            <w:r>
              <w:rPr>
                <w:rFonts w:ascii="Simplified Arabic" w:hAnsi="Simplified Arabic" w:cs="Simplified Arabic" w:hint="cs"/>
                <w:rtl/>
              </w:rPr>
              <w:t>؛</w:t>
            </w:r>
            <w:r w:rsidRPr="00001D49">
              <w:rPr>
                <w:rFonts w:ascii="Simplified Arabic" w:hAnsi="Simplified Arabic" w:cs="Simplified Arabic"/>
                <w:rtl/>
              </w:rPr>
              <w:t xml:space="preserve"> فريق ال</w:t>
            </w:r>
            <w:r>
              <w:rPr>
                <w:rFonts w:ascii="Simplified Arabic" w:hAnsi="Simplified Arabic" w:cs="Simplified Arabic" w:hint="cs"/>
                <w:rtl/>
              </w:rPr>
              <w:t>اتصال</w:t>
            </w:r>
            <w:r w:rsidRPr="00001D49">
              <w:rPr>
                <w:rFonts w:ascii="Simplified Arabic" w:hAnsi="Simplified Arabic" w:cs="Simplified Arabic"/>
                <w:rtl/>
              </w:rPr>
              <w:t xml:space="preserve"> المشترك</w:t>
            </w:r>
          </w:p>
        </w:tc>
      </w:tr>
      <w:tr w:rsidR="00D66F92" w:rsidRPr="004C5362" w14:paraId="4AB5EB45" w14:textId="77777777" w:rsidTr="006C6E2B">
        <w:tc>
          <w:tcPr>
            <w:tcW w:w="423" w:type="dxa"/>
          </w:tcPr>
          <w:p w14:paraId="56E742A2" w14:textId="470994D4" w:rsidR="00D66F92" w:rsidRPr="004C5362" w:rsidRDefault="00240521" w:rsidP="00CD7196">
            <w:pPr>
              <w:bidi/>
              <w:spacing w:before="40" w:after="40"/>
              <w:jc w:val="left"/>
              <w:rPr>
                <w:sz w:val="20"/>
                <w:szCs w:val="20"/>
              </w:rPr>
            </w:pPr>
            <w:r>
              <w:rPr>
                <w:rFonts w:hint="cs"/>
                <w:sz w:val="20"/>
                <w:szCs w:val="20"/>
                <w:rtl/>
              </w:rPr>
              <w:lastRenderedPageBreak/>
              <w:t>1-15</w:t>
            </w:r>
          </w:p>
        </w:tc>
        <w:tc>
          <w:tcPr>
            <w:tcW w:w="3402" w:type="dxa"/>
          </w:tcPr>
          <w:p w14:paraId="00F43751" w14:textId="590EEDF4" w:rsidR="00D66F92" w:rsidRPr="00774CFF" w:rsidRDefault="002E7D55" w:rsidP="00077DC0">
            <w:pPr>
              <w:bidi/>
              <w:spacing w:before="40" w:after="40"/>
              <w:jc w:val="left"/>
              <w:rPr>
                <w:sz w:val="20"/>
                <w:szCs w:val="20"/>
              </w:rPr>
            </w:pPr>
            <w:r w:rsidRPr="00001D49">
              <w:rPr>
                <w:rFonts w:ascii="Simplified Arabic" w:hAnsi="Simplified Arabic" w:cs="Simplified Arabic"/>
                <w:rtl/>
              </w:rPr>
              <w:t xml:space="preserve">تعزيز وظائف فريق </w:t>
            </w:r>
            <w:r w:rsidR="00077DC0" w:rsidRPr="00001D49">
              <w:rPr>
                <w:rFonts w:ascii="Simplified Arabic" w:hAnsi="Simplified Arabic" w:cs="Simplified Arabic"/>
                <w:rtl/>
              </w:rPr>
              <w:t>ال</w:t>
            </w:r>
            <w:r w:rsidR="00077DC0">
              <w:rPr>
                <w:rFonts w:ascii="Simplified Arabic" w:hAnsi="Simplified Arabic" w:cs="Simplified Arabic" w:hint="cs"/>
                <w:rtl/>
              </w:rPr>
              <w:t>اتصال</w:t>
            </w:r>
            <w:r w:rsidR="00077DC0" w:rsidRPr="00001D49">
              <w:rPr>
                <w:rFonts w:ascii="Simplified Arabic" w:hAnsi="Simplified Arabic" w:cs="Simplified Arabic"/>
                <w:rtl/>
              </w:rPr>
              <w:t xml:space="preserve"> </w:t>
            </w:r>
            <w:r w:rsidRPr="00001D49">
              <w:rPr>
                <w:rFonts w:ascii="Simplified Arabic" w:hAnsi="Simplified Arabic" w:cs="Simplified Arabic"/>
                <w:rtl/>
              </w:rPr>
              <w:t>المشترك وت</w:t>
            </w:r>
            <w:r w:rsidR="00077DC0">
              <w:rPr>
                <w:rFonts w:ascii="Simplified Arabic" w:hAnsi="Simplified Arabic" w:cs="Simplified Arabic" w:hint="cs"/>
                <w:rtl/>
              </w:rPr>
              <w:t>زويده</w:t>
            </w:r>
            <w:r w:rsidRPr="00001D49">
              <w:rPr>
                <w:rFonts w:ascii="Simplified Arabic" w:hAnsi="Simplified Arabic" w:cs="Simplified Arabic"/>
                <w:rtl/>
              </w:rPr>
              <w:t xml:space="preserve"> </w:t>
            </w:r>
            <w:r w:rsidR="00077DC0">
              <w:rPr>
                <w:rFonts w:ascii="Simplified Arabic" w:hAnsi="Simplified Arabic" w:cs="Simplified Arabic" w:hint="cs"/>
                <w:rtl/>
              </w:rPr>
              <w:t>ب</w:t>
            </w:r>
            <w:r w:rsidRPr="00001D49">
              <w:rPr>
                <w:rFonts w:ascii="Simplified Arabic" w:hAnsi="Simplified Arabic" w:cs="Simplified Arabic"/>
                <w:rtl/>
              </w:rPr>
              <w:t xml:space="preserve">الموارد الكافية (الموظفون، ودعم الاجتماعات، وبناء القدرات من خلال برنامج بناء القدرات المشترك) بما يتناسب مع الولاية والمسؤوليات التي </w:t>
            </w:r>
            <w:r w:rsidR="00077DC0">
              <w:rPr>
                <w:rFonts w:ascii="Simplified Arabic" w:hAnsi="Simplified Arabic" w:cs="Simplified Arabic" w:hint="cs"/>
                <w:rtl/>
              </w:rPr>
              <w:t>تسندها</w:t>
            </w:r>
            <w:r w:rsidRPr="00001D49">
              <w:rPr>
                <w:rFonts w:ascii="Simplified Arabic" w:hAnsi="Simplified Arabic" w:cs="Simplified Arabic"/>
                <w:rtl/>
              </w:rPr>
              <w:t xml:space="preserve"> الأطراف </w:t>
            </w:r>
            <w:r w:rsidR="00077DC0">
              <w:rPr>
                <w:rFonts w:ascii="Simplified Arabic" w:hAnsi="Simplified Arabic" w:cs="Simplified Arabic" w:hint="cs"/>
                <w:rtl/>
              </w:rPr>
              <w:t>إلى الفريق</w:t>
            </w:r>
            <w:r w:rsidRPr="00001D49">
              <w:rPr>
                <w:rFonts w:ascii="Simplified Arabic" w:hAnsi="Simplified Arabic" w:cs="Simplified Arabic"/>
                <w:rtl/>
              </w:rPr>
              <w:t>.</w:t>
            </w:r>
          </w:p>
        </w:tc>
        <w:tc>
          <w:tcPr>
            <w:tcW w:w="1497" w:type="dxa"/>
          </w:tcPr>
          <w:p w14:paraId="33FAD892" w14:textId="46290E37"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39533115" w14:textId="38B081F5" w:rsidR="00D66F92" w:rsidRPr="00774CFF" w:rsidRDefault="00462703" w:rsidP="00462703">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277" w:type="dxa"/>
          </w:tcPr>
          <w:p w14:paraId="478EC204" w14:textId="6150E146" w:rsidR="00D66F92" w:rsidRPr="004C5362" w:rsidRDefault="00077DC0" w:rsidP="002936EA">
            <w:pPr>
              <w:bidi/>
              <w:spacing w:before="40" w:after="40"/>
              <w:jc w:val="left"/>
              <w:rPr>
                <w:sz w:val="20"/>
                <w:szCs w:val="20"/>
              </w:rPr>
            </w:pPr>
            <w:r w:rsidRPr="00001D49">
              <w:rPr>
                <w:rFonts w:ascii="Simplified Arabic" w:hAnsi="Simplified Arabic" w:cs="Simplified Arabic"/>
                <w:rtl/>
              </w:rPr>
              <w:t>الأطراف</w:t>
            </w:r>
            <w:r w:rsidR="002936EA">
              <w:rPr>
                <w:rFonts w:ascii="Simplified Arabic" w:hAnsi="Simplified Arabic" w:cs="Simplified Arabic" w:hint="cs"/>
                <w:rtl/>
              </w:rPr>
              <w:t>؛</w:t>
            </w:r>
            <w:r w:rsidRPr="00001D49">
              <w:rPr>
                <w:rFonts w:ascii="Simplified Arabic" w:hAnsi="Simplified Arabic" w:cs="Simplified Arabic"/>
                <w:rtl/>
              </w:rPr>
              <w:t xml:space="preserve"> الجهات المانحة</w:t>
            </w:r>
            <w:r w:rsidR="002936EA">
              <w:rPr>
                <w:rFonts w:ascii="Simplified Arabic" w:hAnsi="Simplified Arabic" w:cs="Simplified Arabic" w:hint="cs"/>
                <w:rtl/>
              </w:rPr>
              <w:t>؛</w:t>
            </w:r>
            <w:r w:rsidRPr="00001D49">
              <w:rPr>
                <w:rFonts w:ascii="Simplified Arabic" w:hAnsi="Simplified Arabic" w:cs="Simplified Arabic"/>
                <w:rtl/>
              </w:rPr>
              <w:t xml:space="preserve"> </w:t>
            </w:r>
            <w:r w:rsidR="002936EA" w:rsidRPr="00001D49">
              <w:rPr>
                <w:rFonts w:ascii="Simplified Arabic" w:hAnsi="Simplified Arabic" w:cs="Simplified Arabic"/>
                <w:rtl/>
              </w:rPr>
              <w:t>أمانات اتفاقيات ريو</w:t>
            </w:r>
            <w:r w:rsidR="002936EA">
              <w:rPr>
                <w:rFonts w:ascii="Simplified Arabic" w:hAnsi="Simplified Arabic" w:cs="Simplified Arabic" w:hint="cs"/>
                <w:rtl/>
              </w:rPr>
              <w:t>؛</w:t>
            </w:r>
            <w:r w:rsidR="002936EA" w:rsidRPr="00001D49">
              <w:rPr>
                <w:rFonts w:ascii="Simplified Arabic" w:hAnsi="Simplified Arabic" w:cs="Simplified Arabic"/>
                <w:rtl/>
              </w:rPr>
              <w:t xml:space="preserve"> فريق ال</w:t>
            </w:r>
            <w:r w:rsidR="002936EA">
              <w:rPr>
                <w:rFonts w:ascii="Simplified Arabic" w:hAnsi="Simplified Arabic" w:cs="Simplified Arabic" w:hint="cs"/>
                <w:rtl/>
              </w:rPr>
              <w:t>اتصال</w:t>
            </w:r>
            <w:r w:rsidR="002936EA" w:rsidRPr="00001D49">
              <w:rPr>
                <w:rFonts w:ascii="Simplified Arabic" w:hAnsi="Simplified Arabic" w:cs="Simplified Arabic"/>
                <w:rtl/>
              </w:rPr>
              <w:t xml:space="preserve"> المشترك</w:t>
            </w:r>
          </w:p>
        </w:tc>
      </w:tr>
      <w:tr w:rsidR="00D66F92" w:rsidRPr="004C5362" w14:paraId="592AE079" w14:textId="77777777" w:rsidTr="006C6E2B">
        <w:tc>
          <w:tcPr>
            <w:tcW w:w="423" w:type="dxa"/>
          </w:tcPr>
          <w:p w14:paraId="400F8B69" w14:textId="66D6D2F8" w:rsidR="00D66F92" w:rsidRPr="004C5362" w:rsidRDefault="00240521" w:rsidP="00CD7196">
            <w:pPr>
              <w:bidi/>
              <w:spacing w:before="40" w:after="40"/>
              <w:jc w:val="left"/>
              <w:rPr>
                <w:sz w:val="20"/>
                <w:szCs w:val="20"/>
              </w:rPr>
            </w:pPr>
            <w:r>
              <w:rPr>
                <w:rFonts w:hint="cs"/>
                <w:sz w:val="20"/>
                <w:szCs w:val="20"/>
                <w:rtl/>
              </w:rPr>
              <w:t>1-16</w:t>
            </w:r>
          </w:p>
        </w:tc>
        <w:tc>
          <w:tcPr>
            <w:tcW w:w="3402" w:type="dxa"/>
          </w:tcPr>
          <w:p w14:paraId="7B3A4F53" w14:textId="2F234749" w:rsidR="000F27E4" w:rsidRPr="00774CFF" w:rsidRDefault="000F27E4" w:rsidP="000F27E4">
            <w:pPr>
              <w:bidi/>
              <w:spacing w:before="40" w:after="40"/>
              <w:jc w:val="left"/>
              <w:rPr>
                <w:sz w:val="20"/>
                <w:szCs w:val="20"/>
              </w:rPr>
            </w:pPr>
            <w:r w:rsidRPr="00001D49">
              <w:rPr>
                <w:rFonts w:ascii="Simplified Arabic" w:hAnsi="Simplified Arabic" w:cs="Simplified Arabic"/>
                <w:rtl/>
              </w:rPr>
              <w:t>تعزيز آليات التعلم وتبادل المع</w:t>
            </w:r>
            <w:r>
              <w:rPr>
                <w:rFonts w:ascii="Simplified Arabic" w:hAnsi="Simplified Arabic" w:cs="Simplified Arabic" w:hint="cs"/>
                <w:rtl/>
              </w:rPr>
              <w:t>ا</w:t>
            </w:r>
            <w:r w:rsidRPr="00001D49">
              <w:rPr>
                <w:rFonts w:ascii="Simplified Arabic" w:hAnsi="Simplified Arabic" w:cs="Simplified Arabic"/>
                <w:rtl/>
              </w:rPr>
              <w:t>رف بين</w:t>
            </w:r>
            <w:r>
              <w:rPr>
                <w:rFonts w:ascii="Simplified Arabic" w:hAnsi="Simplified Arabic" w:cs="Simplified Arabic" w:hint="cs"/>
                <w:rtl/>
              </w:rPr>
              <w:t xml:space="preserve"> النظراء عبر جميع الاتفاقيات</w:t>
            </w:r>
            <w:r w:rsidRPr="00001D49">
              <w:rPr>
                <w:rFonts w:ascii="Simplified Arabic" w:hAnsi="Simplified Arabic" w:cs="Simplified Arabic"/>
                <w:rtl/>
              </w:rPr>
              <w:t xml:space="preserve"> لدعم بناء القدرات والتنسيق وتبادل أفضل الممارسات</w:t>
            </w:r>
            <w:r>
              <w:rPr>
                <w:rFonts w:ascii="Simplified Arabic" w:hAnsi="Simplified Arabic" w:cs="Simplified Arabic" w:hint="cs"/>
                <w:rtl/>
              </w:rPr>
              <w:t xml:space="preserve"> بين </w:t>
            </w:r>
            <w:r w:rsidRPr="00001D49">
              <w:rPr>
                <w:rFonts w:ascii="Simplified Arabic" w:hAnsi="Simplified Arabic" w:cs="Simplified Arabic"/>
                <w:rtl/>
              </w:rPr>
              <w:t>الأطراف وأصحاب المصلحة.</w:t>
            </w:r>
          </w:p>
          <w:p w14:paraId="2F6410B7" w14:textId="468DD1C0" w:rsidR="00D66F92" w:rsidRPr="00774CFF" w:rsidRDefault="00D66F92" w:rsidP="00774CFF">
            <w:pPr>
              <w:spacing w:before="40" w:after="40"/>
              <w:jc w:val="left"/>
              <w:rPr>
                <w:sz w:val="20"/>
                <w:szCs w:val="20"/>
              </w:rPr>
            </w:pPr>
          </w:p>
        </w:tc>
        <w:tc>
          <w:tcPr>
            <w:tcW w:w="1497" w:type="dxa"/>
          </w:tcPr>
          <w:p w14:paraId="2CE20097" w14:textId="68C67A7F"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753D7EF6" w14:textId="27680DFE" w:rsidR="00D66F92" w:rsidRPr="00774CFF" w:rsidRDefault="00462703" w:rsidP="00462703">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277" w:type="dxa"/>
          </w:tcPr>
          <w:p w14:paraId="533CA8F7" w14:textId="420BB673" w:rsidR="00D66F92" w:rsidRPr="00774CFF" w:rsidRDefault="000F27E4" w:rsidP="009A07C8">
            <w:pPr>
              <w:bidi/>
              <w:spacing w:before="40" w:after="40"/>
              <w:jc w:val="left"/>
              <w:rPr>
                <w:sz w:val="20"/>
                <w:szCs w:val="20"/>
              </w:rPr>
            </w:pPr>
            <w:r w:rsidRPr="00001D49">
              <w:rPr>
                <w:rFonts w:ascii="Simplified Arabic" w:hAnsi="Simplified Arabic" w:cs="Simplified Arabic"/>
                <w:rtl/>
              </w:rPr>
              <w:t>الأطراف</w:t>
            </w:r>
            <w:r>
              <w:rPr>
                <w:rFonts w:ascii="Simplified Arabic" w:hAnsi="Simplified Arabic" w:cs="Simplified Arabic" w:hint="cs"/>
                <w:rtl/>
              </w:rPr>
              <w:t>؛</w:t>
            </w:r>
            <w:r w:rsidRPr="00001D49">
              <w:rPr>
                <w:rFonts w:ascii="Simplified Arabic" w:hAnsi="Simplified Arabic" w:cs="Simplified Arabic"/>
                <w:rtl/>
              </w:rPr>
              <w:t xml:space="preserve"> الجهات المانحة</w:t>
            </w:r>
            <w:r>
              <w:rPr>
                <w:rFonts w:ascii="Simplified Arabic" w:hAnsi="Simplified Arabic" w:cs="Simplified Arabic" w:hint="cs"/>
                <w:rtl/>
              </w:rPr>
              <w:t>؛</w:t>
            </w:r>
            <w:r w:rsidRPr="00001D49">
              <w:rPr>
                <w:rFonts w:ascii="Simplified Arabic" w:hAnsi="Simplified Arabic" w:cs="Simplified Arabic"/>
                <w:rtl/>
              </w:rPr>
              <w:t xml:space="preserve"> أمانات اتفاقيات ريو</w:t>
            </w:r>
            <w:r>
              <w:rPr>
                <w:rFonts w:ascii="Simplified Arabic" w:hAnsi="Simplified Arabic" w:cs="Simplified Arabic" w:hint="cs"/>
                <w:rtl/>
              </w:rPr>
              <w:t>؛</w:t>
            </w:r>
            <w:r w:rsidRPr="00001D49">
              <w:rPr>
                <w:rFonts w:ascii="Simplified Arabic" w:hAnsi="Simplified Arabic" w:cs="Simplified Arabic"/>
                <w:rtl/>
              </w:rPr>
              <w:t xml:space="preserve"> ف</w:t>
            </w:r>
            <w:r w:rsidRPr="000F27E4">
              <w:rPr>
                <w:rFonts w:ascii="Simplified Arabic" w:hAnsi="Simplified Arabic" w:cs="Simplified Arabic"/>
                <w:rtl/>
              </w:rPr>
              <w:t>ريق ال</w:t>
            </w:r>
            <w:r w:rsidRPr="000F27E4">
              <w:rPr>
                <w:rFonts w:ascii="Simplified Arabic" w:hAnsi="Simplified Arabic" w:cs="Simplified Arabic" w:hint="cs"/>
                <w:rtl/>
              </w:rPr>
              <w:t>اتصال</w:t>
            </w:r>
            <w:r w:rsidRPr="000F27E4">
              <w:rPr>
                <w:rFonts w:ascii="Simplified Arabic" w:hAnsi="Simplified Arabic" w:cs="Simplified Arabic"/>
                <w:rtl/>
              </w:rPr>
              <w:t xml:space="preserve"> المشترك</w:t>
            </w:r>
            <w:r w:rsidRPr="000F27E4">
              <w:rPr>
                <w:rFonts w:ascii="Simplified Arabic" w:hAnsi="Simplified Arabic" w:cs="Simplified Arabic" w:hint="cs"/>
                <w:rtl/>
              </w:rPr>
              <w:t xml:space="preserve">؛ </w:t>
            </w:r>
            <w:r w:rsidRPr="000F27E4">
              <w:rPr>
                <w:rFonts w:ascii="Simplified Arabic" w:hAnsi="Simplified Arabic" w:cs="Simplified Arabic"/>
                <w:rtl/>
              </w:rPr>
              <w:t>المراقبون الأكاديميون/</w:t>
            </w:r>
            <w:r>
              <w:rPr>
                <w:rFonts w:ascii="Simplified Arabic" w:hAnsi="Simplified Arabic" w:cs="Simplified Arabic" w:hint="cs"/>
                <w:rtl/>
              </w:rPr>
              <w:t xml:space="preserve">مراقبو </w:t>
            </w:r>
            <w:r w:rsidRPr="000F27E4">
              <w:rPr>
                <w:rFonts w:ascii="Simplified Arabic" w:hAnsi="Simplified Arabic" w:cs="Simplified Arabic"/>
                <w:rtl/>
              </w:rPr>
              <w:t>البح</w:t>
            </w:r>
            <w:r>
              <w:rPr>
                <w:rFonts w:ascii="Simplified Arabic" w:hAnsi="Simplified Arabic" w:cs="Simplified Arabic" w:hint="cs"/>
                <w:rtl/>
              </w:rPr>
              <w:t>و</w:t>
            </w:r>
            <w:r w:rsidRPr="000F27E4">
              <w:rPr>
                <w:rFonts w:ascii="Simplified Arabic" w:hAnsi="Simplified Arabic" w:cs="Simplified Arabic"/>
                <w:rtl/>
              </w:rPr>
              <w:t>ث</w:t>
            </w:r>
          </w:p>
        </w:tc>
      </w:tr>
      <w:tr w:rsidR="00D66F92" w:rsidRPr="004C5362" w14:paraId="26E10901" w14:textId="77777777" w:rsidTr="006C6E2B">
        <w:tc>
          <w:tcPr>
            <w:tcW w:w="423" w:type="dxa"/>
          </w:tcPr>
          <w:p w14:paraId="5CF26C81" w14:textId="119CBB94" w:rsidR="00D66F92" w:rsidRPr="004C5362" w:rsidRDefault="00240521" w:rsidP="00CD7196">
            <w:pPr>
              <w:bidi/>
              <w:spacing w:before="40" w:after="40"/>
              <w:jc w:val="left"/>
              <w:rPr>
                <w:sz w:val="20"/>
                <w:szCs w:val="20"/>
              </w:rPr>
            </w:pPr>
            <w:r>
              <w:rPr>
                <w:rFonts w:hint="cs"/>
                <w:sz w:val="20"/>
                <w:szCs w:val="20"/>
                <w:rtl/>
              </w:rPr>
              <w:t>1-17</w:t>
            </w:r>
          </w:p>
        </w:tc>
        <w:tc>
          <w:tcPr>
            <w:tcW w:w="3402" w:type="dxa"/>
          </w:tcPr>
          <w:p w14:paraId="5B3975F1" w14:textId="160DE263" w:rsidR="00D66F92" w:rsidRPr="00774CFF" w:rsidRDefault="009A07C8" w:rsidP="009A07C8">
            <w:pPr>
              <w:bidi/>
              <w:spacing w:before="40" w:after="40"/>
              <w:jc w:val="left"/>
              <w:rPr>
                <w:sz w:val="20"/>
                <w:szCs w:val="20"/>
              </w:rPr>
            </w:pPr>
            <w:r w:rsidRPr="009A07C8">
              <w:rPr>
                <w:rFonts w:ascii="Simplified Arabic" w:hAnsi="Simplified Arabic" w:cs="Simplified Arabic"/>
                <w:rtl/>
              </w:rPr>
              <w:t xml:space="preserve">تعزيز أوجه التآزر من خلال آليات التمويل وتصميم المشاريع، بما في ذلك استخدام معايير </w:t>
            </w:r>
            <w:r>
              <w:rPr>
                <w:rFonts w:ascii="Simplified Arabic" w:hAnsi="Simplified Arabic" w:cs="Simplified Arabic" w:hint="cs"/>
                <w:rtl/>
              </w:rPr>
              <w:t>متوائمة</w:t>
            </w:r>
            <w:r w:rsidRPr="009A07C8">
              <w:rPr>
                <w:rFonts w:ascii="Simplified Arabic" w:hAnsi="Simplified Arabic" w:cs="Simplified Arabic"/>
                <w:rtl/>
              </w:rPr>
              <w:t xml:space="preserve"> عبر الصناديق الرئيسية، و</w:t>
            </w:r>
            <w:r>
              <w:rPr>
                <w:rFonts w:ascii="Simplified Arabic" w:hAnsi="Simplified Arabic" w:cs="Simplified Arabic" w:hint="cs"/>
                <w:rtl/>
              </w:rPr>
              <w:t xml:space="preserve">تقديم </w:t>
            </w:r>
            <w:r w:rsidRPr="009A07C8">
              <w:rPr>
                <w:rFonts w:ascii="Simplified Arabic" w:hAnsi="Simplified Arabic" w:cs="Simplified Arabic"/>
                <w:rtl/>
              </w:rPr>
              <w:t xml:space="preserve">حوافز للمشاريع المتكاملة التي تحقق </w:t>
            </w:r>
            <w:r>
              <w:rPr>
                <w:rFonts w:ascii="Simplified Arabic" w:hAnsi="Simplified Arabic" w:cs="Simplified Arabic" w:hint="cs"/>
                <w:rtl/>
              </w:rPr>
              <w:t>منافع</w:t>
            </w:r>
            <w:r w:rsidRPr="009A07C8">
              <w:rPr>
                <w:rFonts w:ascii="Simplified Arabic" w:hAnsi="Simplified Arabic" w:cs="Simplified Arabic"/>
                <w:rtl/>
              </w:rPr>
              <w:t xml:space="preserve"> مشتركة، واستمرار دعم مرفق البيئة العالمية (البرامج المتكاملة، نافذة اتساق السياسات).</w:t>
            </w:r>
          </w:p>
        </w:tc>
        <w:tc>
          <w:tcPr>
            <w:tcW w:w="1497" w:type="dxa"/>
          </w:tcPr>
          <w:p w14:paraId="466E79AA" w14:textId="062E2BCD"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173E43CE" w14:textId="66FFDC73" w:rsidR="00D66F92" w:rsidRPr="004C5362" w:rsidRDefault="00BA2AB1" w:rsidP="00BA2AB1">
            <w:pPr>
              <w:bidi/>
              <w:spacing w:before="40" w:after="40"/>
              <w:jc w:val="left"/>
              <w:rPr>
                <w:sz w:val="20"/>
                <w:szCs w:val="20"/>
              </w:rPr>
            </w:pPr>
            <w:r>
              <w:rPr>
                <w:rFonts w:ascii="Simplified Arabic" w:hAnsi="Simplified Arabic" w:cs="Simplified Arabic" w:hint="cs"/>
                <w:rtl/>
              </w:rPr>
              <w:t>حشد</w:t>
            </w:r>
            <w:r w:rsidR="009A07C8" w:rsidRPr="00B92E7E">
              <w:rPr>
                <w:rFonts w:ascii="Simplified Arabic" w:hAnsi="Simplified Arabic" w:cs="Simplified Arabic"/>
                <w:rtl/>
              </w:rPr>
              <w:t xml:space="preserve"> الموارد</w:t>
            </w:r>
          </w:p>
        </w:tc>
        <w:tc>
          <w:tcPr>
            <w:tcW w:w="2277" w:type="dxa"/>
          </w:tcPr>
          <w:p w14:paraId="4ABBEF88" w14:textId="48A14D79" w:rsidR="00D66F92" w:rsidRPr="004C5362" w:rsidRDefault="00BA2AB1" w:rsidP="00BA2AB1">
            <w:pPr>
              <w:bidi/>
              <w:spacing w:before="40" w:after="40"/>
              <w:jc w:val="left"/>
              <w:rPr>
                <w:sz w:val="20"/>
                <w:szCs w:val="20"/>
              </w:rPr>
            </w:pPr>
            <w:r w:rsidRPr="00B92E7E">
              <w:rPr>
                <w:rFonts w:ascii="Simplified Arabic" w:hAnsi="Simplified Arabic" w:cs="Simplified Arabic"/>
                <w:rtl/>
              </w:rPr>
              <w:t>الأطراف؛ الجهات المانحة؛ الوكالات المنفذة</w:t>
            </w:r>
          </w:p>
        </w:tc>
      </w:tr>
      <w:tr w:rsidR="00D66F92" w:rsidRPr="004C5362" w14:paraId="466F1196" w14:textId="77777777" w:rsidTr="006C6E2B">
        <w:tc>
          <w:tcPr>
            <w:tcW w:w="423" w:type="dxa"/>
          </w:tcPr>
          <w:p w14:paraId="2223219D" w14:textId="54DCB23A" w:rsidR="00D66F92" w:rsidRPr="004C5362" w:rsidRDefault="00240521" w:rsidP="00CD7196">
            <w:pPr>
              <w:bidi/>
              <w:spacing w:before="40" w:after="40"/>
              <w:jc w:val="left"/>
              <w:rPr>
                <w:sz w:val="20"/>
                <w:szCs w:val="20"/>
              </w:rPr>
            </w:pPr>
            <w:r>
              <w:rPr>
                <w:rFonts w:hint="cs"/>
                <w:sz w:val="20"/>
                <w:szCs w:val="20"/>
                <w:rtl/>
              </w:rPr>
              <w:t>1-18</w:t>
            </w:r>
          </w:p>
        </w:tc>
        <w:tc>
          <w:tcPr>
            <w:tcW w:w="3402" w:type="dxa"/>
          </w:tcPr>
          <w:p w14:paraId="38CD4AFE" w14:textId="1A3BF74D" w:rsidR="00D66F92" w:rsidRPr="00774CFF" w:rsidRDefault="002D1B3B" w:rsidP="006B503D">
            <w:pPr>
              <w:bidi/>
              <w:spacing w:before="40" w:after="40"/>
              <w:jc w:val="left"/>
              <w:rPr>
                <w:sz w:val="20"/>
                <w:szCs w:val="20"/>
              </w:rPr>
            </w:pPr>
            <w:r w:rsidRPr="00B92E7E">
              <w:rPr>
                <w:rFonts w:ascii="Simplified Arabic" w:hAnsi="Simplified Arabic" w:cs="Simplified Arabic"/>
                <w:rtl/>
              </w:rPr>
              <w:t xml:space="preserve">اعتماد ترتيبات </w:t>
            </w:r>
            <w:r>
              <w:rPr>
                <w:rFonts w:ascii="Simplified Arabic" w:hAnsi="Simplified Arabic" w:cs="Simplified Arabic" w:hint="cs"/>
                <w:rtl/>
              </w:rPr>
              <w:t>متوائمة</w:t>
            </w:r>
            <w:r w:rsidRPr="00B92E7E">
              <w:rPr>
                <w:rFonts w:ascii="Simplified Arabic" w:hAnsi="Simplified Arabic" w:cs="Simplified Arabic"/>
                <w:rtl/>
              </w:rPr>
              <w:t xml:space="preserve">، بما في ذلك </w:t>
            </w:r>
            <w:r w:rsidR="00C27588">
              <w:rPr>
                <w:rFonts w:ascii="Simplified Arabic" w:hAnsi="Simplified Arabic" w:cs="Simplified Arabic" w:hint="cs"/>
                <w:rtl/>
              </w:rPr>
              <w:t xml:space="preserve">تحديد </w:t>
            </w:r>
            <w:r>
              <w:rPr>
                <w:rFonts w:ascii="Simplified Arabic" w:hAnsi="Simplified Arabic" w:cs="Simplified Arabic" w:hint="cs"/>
                <w:rtl/>
              </w:rPr>
              <w:t>ال</w:t>
            </w:r>
            <w:r w:rsidRPr="00B92E7E">
              <w:rPr>
                <w:rFonts w:ascii="Simplified Arabic" w:hAnsi="Simplified Arabic" w:cs="Simplified Arabic"/>
                <w:rtl/>
              </w:rPr>
              <w:t>اختصاصات و</w:t>
            </w:r>
            <w:r>
              <w:rPr>
                <w:rFonts w:ascii="Simplified Arabic" w:hAnsi="Simplified Arabic" w:cs="Simplified Arabic" w:hint="cs"/>
                <w:rtl/>
              </w:rPr>
              <w:t>أساليب</w:t>
            </w:r>
            <w:r w:rsidRPr="00B92E7E">
              <w:rPr>
                <w:rFonts w:ascii="Simplified Arabic" w:hAnsi="Simplified Arabic" w:cs="Simplified Arabic"/>
                <w:rtl/>
              </w:rPr>
              <w:t xml:space="preserve"> العمل حسب الاقتضاء، عبر</w:t>
            </w:r>
            <w:r w:rsidR="009A0FB9">
              <w:rPr>
                <w:rFonts w:ascii="Simplified Arabic" w:hAnsi="Simplified Arabic" w:cs="Simplified Arabic" w:hint="cs"/>
                <w:rtl/>
              </w:rPr>
              <w:t xml:space="preserve"> الهيئة الفرعية المعنية بالمادة 8</w:t>
            </w:r>
            <w:r w:rsidR="009A0FB9" w:rsidRPr="009A07C8">
              <w:rPr>
                <w:rFonts w:ascii="Simplified Arabic" w:hAnsi="Simplified Arabic" w:cs="Simplified Arabic"/>
                <w:rtl/>
              </w:rPr>
              <w:t>(</w:t>
            </w:r>
            <w:r w:rsidR="009A0FB9">
              <w:rPr>
                <w:rFonts w:ascii="Simplified Arabic" w:hAnsi="Simplified Arabic" w:cs="Simplified Arabic" w:hint="cs"/>
                <w:rtl/>
              </w:rPr>
              <w:t>ي</w:t>
            </w:r>
            <w:r w:rsidR="009A0FB9" w:rsidRPr="009A07C8">
              <w:rPr>
                <w:rFonts w:ascii="Simplified Arabic" w:hAnsi="Simplified Arabic" w:cs="Simplified Arabic"/>
                <w:rtl/>
              </w:rPr>
              <w:t>)</w:t>
            </w:r>
            <w:r w:rsidRPr="00B92E7E">
              <w:rPr>
                <w:rFonts w:ascii="Simplified Arabic" w:hAnsi="Simplified Arabic" w:cs="Simplified Arabic"/>
                <w:rtl/>
              </w:rPr>
              <w:t xml:space="preserve"> </w:t>
            </w:r>
            <w:r w:rsidR="006B503D">
              <w:rPr>
                <w:rFonts w:ascii="Simplified Arabic" w:hAnsi="Simplified Arabic" w:cs="Simplified Arabic" w:hint="cs"/>
                <w:rtl/>
              </w:rPr>
              <w:t>التابعة ل</w:t>
            </w:r>
            <w:r w:rsidR="006B503D" w:rsidRPr="00B92E7E">
              <w:rPr>
                <w:rFonts w:ascii="Simplified Arabic" w:hAnsi="Simplified Arabic" w:cs="Simplified Arabic"/>
                <w:rtl/>
              </w:rPr>
              <w:t>اتفاقية</w:t>
            </w:r>
            <w:r w:rsidRPr="00B92E7E">
              <w:rPr>
                <w:rFonts w:ascii="Simplified Arabic" w:hAnsi="Simplified Arabic" w:cs="Simplified Arabic"/>
                <w:rtl/>
              </w:rPr>
              <w:t xml:space="preserve"> التنوع البيولوجي، و</w:t>
            </w:r>
            <w:r w:rsidR="009A0FB9">
              <w:rPr>
                <w:rFonts w:ascii="Simplified Arabic" w:hAnsi="Simplified Arabic" w:cs="Simplified Arabic" w:hint="cs"/>
                <w:rtl/>
              </w:rPr>
              <w:t>ت</w:t>
            </w:r>
            <w:r w:rsidRPr="00B92E7E">
              <w:rPr>
                <w:rFonts w:ascii="Simplified Arabic" w:hAnsi="Simplified Arabic" w:cs="Simplified Arabic"/>
                <w:rtl/>
              </w:rPr>
              <w:t>جمع</w:t>
            </w:r>
            <w:r w:rsidR="009A0FB9">
              <w:rPr>
                <w:rFonts w:ascii="Simplified Arabic" w:hAnsi="Simplified Arabic" w:cs="Simplified Arabic" w:hint="cs"/>
                <w:rtl/>
              </w:rPr>
              <w:t>ا</w:t>
            </w:r>
            <w:r w:rsidRPr="00B92E7E">
              <w:rPr>
                <w:rFonts w:ascii="Simplified Arabic" w:hAnsi="Simplified Arabic" w:cs="Simplified Arabic"/>
                <w:rtl/>
              </w:rPr>
              <w:t xml:space="preserve">ت </w:t>
            </w:r>
            <w:r w:rsidR="009A0FB9" w:rsidRPr="00064D8D">
              <w:rPr>
                <w:rFonts w:ascii="Simplified Arabic" w:hAnsi="Simplified Arabic" w:cs="Simplified Arabic"/>
                <w:rtl/>
              </w:rPr>
              <w:t>الشعوب الأصلية والمجتمعات المحلية</w:t>
            </w:r>
            <w:r w:rsidR="009A0FB9" w:rsidRPr="00B92E7E">
              <w:rPr>
                <w:rFonts w:ascii="Simplified Arabic" w:hAnsi="Simplified Arabic" w:cs="Simplified Arabic"/>
                <w:rtl/>
              </w:rPr>
              <w:t xml:space="preserve"> </w:t>
            </w:r>
            <w:r w:rsidR="009A0FB9">
              <w:rPr>
                <w:rFonts w:ascii="Simplified Arabic" w:hAnsi="Simplified Arabic" w:cs="Simplified Arabic" w:hint="cs"/>
                <w:rtl/>
              </w:rPr>
              <w:t>التابعة ل</w:t>
            </w:r>
            <w:r w:rsidRPr="00B92E7E">
              <w:rPr>
                <w:rFonts w:ascii="Simplified Arabic" w:hAnsi="Simplified Arabic" w:cs="Simplified Arabic"/>
                <w:rtl/>
              </w:rPr>
              <w:t>اتفاقية الأمم المتحدة لمكافحة التصحر، و</w:t>
            </w:r>
            <w:r w:rsidR="00093862" w:rsidRPr="00D6028E">
              <w:rPr>
                <w:rFonts w:ascii="Simplified Arabic" w:hAnsi="Simplified Arabic" w:cs="Simplified Arabic"/>
                <w:rtl/>
              </w:rPr>
              <w:t>من</w:t>
            </w:r>
            <w:r w:rsidR="00093862">
              <w:rPr>
                <w:rFonts w:ascii="Simplified Arabic" w:hAnsi="Simplified Arabic" w:cs="Simplified Arabic" w:hint="cs"/>
                <w:rtl/>
              </w:rPr>
              <w:t>بر</w:t>
            </w:r>
            <w:r w:rsidR="00093862" w:rsidRPr="00D6028E">
              <w:rPr>
                <w:rFonts w:ascii="Simplified Arabic" w:hAnsi="Simplified Arabic" w:cs="Simplified Arabic"/>
                <w:rtl/>
              </w:rPr>
              <w:t xml:space="preserve"> المجتمعات المحلية والشعوب الأصلية</w:t>
            </w:r>
            <w:r w:rsidR="006B503D">
              <w:rPr>
                <w:rFonts w:ascii="Simplified Arabic" w:hAnsi="Simplified Arabic" w:cs="Simplified Arabic" w:hint="cs"/>
                <w:rtl/>
              </w:rPr>
              <w:t xml:space="preserve"> التابع</w:t>
            </w:r>
            <w:r w:rsidR="006B503D" w:rsidRPr="00B92E7E">
              <w:rPr>
                <w:rFonts w:ascii="Simplified Arabic" w:hAnsi="Simplified Arabic" w:cs="Simplified Arabic"/>
                <w:rtl/>
              </w:rPr>
              <w:t xml:space="preserve"> </w:t>
            </w:r>
            <w:r w:rsidR="006B503D">
              <w:rPr>
                <w:rFonts w:ascii="Simplified Arabic" w:hAnsi="Simplified Arabic" w:cs="Simplified Arabic" w:hint="cs"/>
                <w:rtl/>
              </w:rPr>
              <w:t>ل</w:t>
            </w:r>
            <w:r w:rsidRPr="00B92E7E">
              <w:rPr>
                <w:rFonts w:ascii="Simplified Arabic" w:hAnsi="Simplified Arabic" w:cs="Simplified Arabic"/>
                <w:rtl/>
              </w:rPr>
              <w:t>اتفاقية الأمم المتحدة الإطارية بشأن تغير المناخ</w:t>
            </w:r>
          </w:p>
        </w:tc>
        <w:tc>
          <w:tcPr>
            <w:tcW w:w="1497" w:type="dxa"/>
          </w:tcPr>
          <w:p w14:paraId="36C2CCA3" w14:textId="72CC0772"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6A31654D" w14:textId="5F89E50C" w:rsidR="00D66F92" w:rsidRPr="00774CFF" w:rsidRDefault="004658DA" w:rsidP="004658DA">
            <w:pPr>
              <w:bidi/>
              <w:spacing w:before="40" w:after="40"/>
              <w:jc w:val="left"/>
              <w:rPr>
                <w:sz w:val="20"/>
                <w:szCs w:val="20"/>
              </w:rPr>
            </w:pPr>
            <w:r w:rsidRPr="00B92E7E">
              <w:rPr>
                <w:rFonts w:ascii="Simplified Arabic" w:hAnsi="Simplified Arabic" w:cs="Simplified Arabic"/>
                <w:rtl/>
              </w:rPr>
              <w:t>مساهمات وحقوق الشعوب الأصلية والمجتمعات المحلية</w:t>
            </w:r>
          </w:p>
        </w:tc>
        <w:tc>
          <w:tcPr>
            <w:tcW w:w="2277" w:type="dxa"/>
          </w:tcPr>
          <w:p w14:paraId="04081DE2" w14:textId="065A974F" w:rsidR="00D66F92" w:rsidRPr="004C5362" w:rsidRDefault="00FB6CBF" w:rsidP="00FB6CBF">
            <w:pPr>
              <w:bidi/>
              <w:spacing w:before="40" w:after="40"/>
              <w:jc w:val="left"/>
              <w:rPr>
                <w:sz w:val="20"/>
                <w:szCs w:val="20"/>
              </w:rPr>
            </w:pPr>
            <w:r w:rsidRPr="00B92E7E">
              <w:rPr>
                <w:rFonts w:ascii="Simplified Arabic" w:hAnsi="Simplified Arabic" w:cs="Simplified Arabic"/>
                <w:rtl/>
              </w:rPr>
              <w:t>الأطراف</w:t>
            </w:r>
          </w:p>
        </w:tc>
      </w:tr>
      <w:tr w:rsidR="00D66F92" w:rsidRPr="004C5362" w14:paraId="5F6ECE2A" w14:textId="77777777" w:rsidTr="006C6E2B">
        <w:tc>
          <w:tcPr>
            <w:tcW w:w="423" w:type="dxa"/>
          </w:tcPr>
          <w:p w14:paraId="2E0280F5" w14:textId="783213CA" w:rsidR="00D66F92" w:rsidRPr="004C5362" w:rsidRDefault="00240521" w:rsidP="00CD7196">
            <w:pPr>
              <w:bidi/>
              <w:spacing w:before="40" w:after="40"/>
              <w:jc w:val="left"/>
              <w:rPr>
                <w:sz w:val="20"/>
                <w:szCs w:val="20"/>
              </w:rPr>
            </w:pPr>
            <w:r>
              <w:rPr>
                <w:rFonts w:hint="cs"/>
                <w:sz w:val="20"/>
                <w:szCs w:val="20"/>
                <w:rtl/>
              </w:rPr>
              <w:t>1-18</w:t>
            </w:r>
          </w:p>
        </w:tc>
        <w:tc>
          <w:tcPr>
            <w:tcW w:w="3402" w:type="dxa"/>
          </w:tcPr>
          <w:p w14:paraId="311A0C33" w14:textId="0A2B862C" w:rsidR="00D66F92" w:rsidRPr="00774CFF" w:rsidRDefault="00FB6CBF" w:rsidP="001D6F66">
            <w:pPr>
              <w:bidi/>
              <w:spacing w:before="40" w:after="40"/>
              <w:jc w:val="left"/>
              <w:rPr>
                <w:sz w:val="20"/>
                <w:szCs w:val="20"/>
              </w:rPr>
            </w:pPr>
            <w:r w:rsidRPr="00B92E7E">
              <w:rPr>
                <w:rFonts w:ascii="Simplified Arabic" w:hAnsi="Simplified Arabic" w:cs="Simplified Arabic"/>
                <w:rtl/>
              </w:rPr>
              <w:t>تعزيز مشاركة الشعوب الأصلية والمجتمعات المحلية على مستوى الاتفاقيات في الوفود والمناصب الوطنية، من خلال</w:t>
            </w:r>
            <w:r>
              <w:rPr>
                <w:rFonts w:ascii="Simplified Arabic" w:hAnsi="Simplified Arabic" w:cs="Simplified Arabic" w:hint="cs"/>
                <w:rtl/>
              </w:rPr>
              <w:t xml:space="preserve"> عقد</w:t>
            </w:r>
            <w:r w:rsidRPr="00B92E7E">
              <w:rPr>
                <w:rFonts w:ascii="Simplified Arabic" w:hAnsi="Simplified Arabic" w:cs="Simplified Arabic"/>
                <w:rtl/>
              </w:rPr>
              <w:t xml:space="preserve"> اجتماعات مشتركة غير رسمية للشعوب الأصلية والمجتمعات المحلية عبر الاتفاقيات، والتعاون بين </w:t>
            </w:r>
            <w:r w:rsidR="001D6F66">
              <w:rPr>
                <w:rFonts w:ascii="Simplified Arabic" w:hAnsi="Simplified Arabic" w:cs="Simplified Arabic" w:hint="cs"/>
                <w:rtl/>
              </w:rPr>
              <w:t>الت</w:t>
            </w:r>
            <w:r w:rsidR="001D6F66" w:rsidRPr="00B92E7E">
              <w:rPr>
                <w:rFonts w:ascii="Simplified Arabic" w:hAnsi="Simplified Arabic" w:cs="Simplified Arabic"/>
                <w:rtl/>
              </w:rPr>
              <w:t>جمع</w:t>
            </w:r>
            <w:r w:rsidR="001D6F66">
              <w:rPr>
                <w:rFonts w:ascii="Simplified Arabic" w:hAnsi="Simplified Arabic" w:cs="Simplified Arabic" w:hint="cs"/>
                <w:rtl/>
              </w:rPr>
              <w:t>ا</w:t>
            </w:r>
            <w:r w:rsidR="001D6F66" w:rsidRPr="00B92E7E">
              <w:rPr>
                <w:rFonts w:ascii="Simplified Arabic" w:hAnsi="Simplified Arabic" w:cs="Simplified Arabic"/>
                <w:rtl/>
              </w:rPr>
              <w:t>ت</w:t>
            </w:r>
            <w:r w:rsidR="001D6F66">
              <w:rPr>
                <w:rFonts w:ascii="Simplified Arabic" w:hAnsi="Simplified Arabic" w:cs="Simplified Arabic" w:hint="cs"/>
                <w:rtl/>
              </w:rPr>
              <w:t xml:space="preserve"> التابعة لمنبر</w:t>
            </w:r>
            <w:r w:rsidR="001D6F66" w:rsidRPr="00064D8D">
              <w:rPr>
                <w:rFonts w:ascii="Simplified Arabic" w:hAnsi="Simplified Arabic" w:cs="Simplified Arabic"/>
                <w:rtl/>
              </w:rPr>
              <w:t xml:space="preserve"> </w:t>
            </w:r>
            <w:r w:rsidR="00093862" w:rsidRPr="00D6028E">
              <w:rPr>
                <w:rFonts w:ascii="Simplified Arabic" w:hAnsi="Simplified Arabic" w:cs="Simplified Arabic"/>
                <w:rtl/>
              </w:rPr>
              <w:t>المجتمعات المحلية والشعوب الأصلية</w:t>
            </w:r>
            <w:r w:rsidRPr="00B92E7E">
              <w:rPr>
                <w:rFonts w:ascii="Simplified Arabic" w:hAnsi="Simplified Arabic" w:cs="Simplified Arabic"/>
                <w:rtl/>
              </w:rPr>
              <w:t xml:space="preserve"> </w:t>
            </w:r>
            <w:r w:rsidR="001D6F66">
              <w:rPr>
                <w:rFonts w:ascii="Simplified Arabic" w:hAnsi="Simplified Arabic" w:cs="Simplified Arabic" w:hint="cs"/>
                <w:rtl/>
              </w:rPr>
              <w:t>والهيئة الفرعية المعنية بالمادة 8</w:t>
            </w:r>
            <w:r w:rsidR="001D6F66" w:rsidRPr="009A07C8">
              <w:rPr>
                <w:rFonts w:ascii="Simplified Arabic" w:hAnsi="Simplified Arabic" w:cs="Simplified Arabic"/>
                <w:rtl/>
              </w:rPr>
              <w:t>(</w:t>
            </w:r>
            <w:r w:rsidR="001D6F66">
              <w:rPr>
                <w:rFonts w:ascii="Simplified Arabic" w:hAnsi="Simplified Arabic" w:cs="Simplified Arabic" w:hint="cs"/>
                <w:rtl/>
              </w:rPr>
              <w:t>ي</w:t>
            </w:r>
            <w:r w:rsidR="001D6F66" w:rsidRPr="009A07C8">
              <w:rPr>
                <w:rFonts w:ascii="Simplified Arabic" w:hAnsi="Simplified Arabic" w:cs="Simplified Arabic"/>
                <w:rtl/>
              </w:rPr>
              <w:t>)</w:t>
            </w:r>
            <w:r w:rsidR="001D6F66">
              <w:rPr>
                <w:rFonts w:ascii="Simplified Arabic" w:hAnsi="Simplified Arabic" w:cs="Simplified Arabic" w:hint="cs"/>
                <w:rtl/>
              </w:rPr>
              <w:t xml:space="preserve"> </w:t>
            </w:r>
            <w:r w:rsidRPr="00B92E7E">
              <w:rPr>
                <w:rFonts w:ascii="Simplified Arabic" w:hAnsi="Simplified Arabic" w:cs="Simplified Arabic"/>
                <w:rtl/>
              </w:rPr>
              <w:t>واتفاقية الأمم المتحدة لمكافحة التصحر، لضمان التآزر في الم</w:t>
            </w:r>
            <w:r w:rsidR="001D6F66">
              <w:rPr>
                <w:rFonts w:ascii="Simplified Arabic" w:hAnsi="Simplified Arabic" w:cs="Simplified Arabic" w:hint="cs"/>
                <w:rtl/>
              </w:rPr>
              <w:t>ناصب</w:t>
            </w:r>
            <w:r w:rsidRPr="00B92E7E">
              <w:rPr>
                <w:rFonts w:ascii="Simplified Arabic" w:hAnsi="Simplified Arabic" w:cs="Simplified Arabic"/>
                <w:rtl/>
              </w:rPr>
              <w:t xml:space="preserve"> عبر الاتفاقيات.</w:t>
            </w:r>
          </w:p>
        </w:tc>
        <w:tc>
          <w:tcPr>
            <w:tcW w:w="1497" w:type="dxa"/>
          </w:tcPr>
          <w:p w14:paraId="4F52C828" w14:textId="6481CDB3" w:rsidR="00D66F92" w:rsidRPr="004C5362" w:rsidRDefault="00276732" w:rsidP="00276732">
            <w:pPr>
              <w:bidi/>
              <w:spacing w:before="40" w:after="40"/>
              <w:jc w:val="left"/>
              <w:rPr>
                <w:sz w:val="20"/>
                <w:szCs w:val="20"/>
              </w:rPr>
            </w:pPr>
            <w:r>
              <w:rPr>
                <w:rFonts w:ascii="Simplified Arabic" w:hAnsi="Simplified Arabic" w:cs="Simplified Arabic" w:hint="cs"/>
                <w:rtl/>
              </w:rPr>
              <w:t>دول</w:t>
            </w:r>
            <w:r w:rsidRPr="00001D49">
              <w:rPr>
                <w:rFonts w:ascii="Simplified Arabic" w:hAnsi="Simplified Arabic" w:cs="Simplified Arabic"/>
                <w:rtl/>
              </w:rPr>
              <w:t>ي</w:t>
            </w:r>
          </w:p>
        </w:tc>
        <w:tc>
          <w:tcPr>
            <w:tcW w:w="1615" w:type="dxa"/>
          </w:tcPr>
          <w:p w14:paraId="35D5993F" w14:textId="0692F5AA" w:rsidR="00D66F92" w:rsidRPr="00774CFF" w:rsidRDefault="007D118F" w:rsidP="007D118F">
            <w:pPr>
              <w:bidi/>
              <w:spacing w:before="40" w:after="40"/>
              <w:jc w:val="left"/>
              <w:rPr>
                <w:sz w:val="20"/>
                <w:szCs w:val="20"/>
              </w:rPr>
            </w:pPr>
            <w:r w:rsidRPr="00B92E7E">
              <w:rPr>
                <w:rFonts w:ascii="Simplified Arabic" w:hAnsi="Simplified Arabic" w:cs="Simplified Arabic"/>
                <w:rtl/>
              </w:rPr>
              <w:t>مساهمات وحقوق الشعوب الأصلية والمجتمعات المحلية</w:t>
            </w:r>
          </w:p>
        </w:tc>
        <w:tc>
          <w:tcPr>
            <w:tcW w:w="2277" w:type="dxa"/>
          </w:tcPr>
          <w:p w14:paraId="5E64E33F" w14:textId="62B55BD8" w:rsidR="00D66F92" w:rsidRPr="004C5362" w:rsidRDefault="001D6F66" w:rsidP="001D6F66">
            <w:pPr>
              <w:bidi/>
              <w:spacing w:before="40" w:after="40"/>
              <w:jc w:val="left"/>
              <w:rPr>
                <w:sz w:val="20"/>
                <w:szCs w:val="20"/>
              </w:rPr>
            </w:pPr>
            <w:r w:rsidRPr="00B92E7E">
              <w:rPr>
                <w:rFonts w:ascii="Simplified Arabic" w:hAnsi="Simplified Arabic" w:cs="Simplified Arabic"/>
                <w:rtl/>
              </w:rPr>
              <w:t>الأطراف؛ أمانات</w:t>
            </w:r>
            <w:r w:rsidRPr="00001D49">
              <w:rPr>
                <w:rFonts w:ascii="Simplified Arabic" w:hAnsi="Simplified Arabic" w:cs="Simplified Arabic"/>
                <w:rtl/>
              </w:rPr>
              <w:t xml:space="preserve"> اتفاقيات</w:t>
            </w:r>
            <w:r w:rsidRPr="00B92E7E">
              <w:rPr>
                <w:rFonts w:ascii="Simplified Arabic" w:hAnsi="Simplified Arabic" w:cs="Simplified Arabic"/>
                <w:rtl/>
              </w:rPr>
              <w:t xml:space="preserve"> ريو؛ </w:t>
            </w:r>
            <w:r>
              <w:rPr>
                <w:rFonts w:ascii="Simplified Arabic" w:hAnsi="Simplified Arabic" w:cs="Simplified Arabic" w:hint="cs"/>
                <w:rtl/>
              </w:rPr>
              <w:t>ت</w:t>
            </w:r>
            <w:r w:rsidRPr="00B92E7E">
              <w:rPr>
                <w:rFonts w:ascii="Simplified Arabic" w:hAnsi="Simplified Arabic" w:cs="Simplified Arabic"/>
                <w:rtl/>
              </w:rPr>
              <w:t>جمع</w:t>
            </w:r>
            <w:r>
              <w:rPr>
                <w:rFonts w:ascii="Simplified Arabic" w:hAnsi="Simplified Arabic" w:cs="Simplified Arabic" w:hint="cs"/>
                <w:rtl/>
              </w:rPr>
              <w:t>ا</w:t>
            </w:r>
            <w:r w:rsidRPr="00B92E7E">
              <w:rPr>
                <w:rFonts w:ascii="Simplified Arabic" w:hAnsi="Simplified Arabic" w:cs="Simplified Arabic"/>
                <w:rtl/>
              </w:rPr>
              <w:t>ت الشعوب الأصلية والمجتمعات المحلية</w:t>
            </w:r>
          </w:p>
        </w:tc>
      </w:tr>
    </w:tbl>
    <w:p w14:paraId="2EF898E6" w14:textId="159230E5" w:rsidR="00D66F92" w:rsidRPr="004C5362" w:rsidRDefault="00CD7196" w:rsidP="00CD7196">
      <w:pPr>
        <w:pStyle w:val="CBDTableTitle"/>
        <w:bidi/>
      </w:pPr>
      <w:r w:rsidRPr="00C64687">
        <w:rPr>
          <w:rFonts w:ascii="Simplified Arabic" w:hAnsi="Simplified Arabic" w:cs="Simplified Arabic"/>
          <w:sz w:val="24"/>
          <w:szCs w:val="24"/>
          <w:rtl/>
        </w:rPr>
        <w:lastRenderedPageBreak/>
        <w:t>الجدول 2</w:t>
      </w:r>
      <w:r w:rsidR="00551608" w:rsidRPr="004C5362">
        <w:br/>
      </w:r>
      <w:r w:rsidRPr="00CD7196">
        <w:rPr>
          <w:rFonts w:ascii="Simplified Arabic" w:hAnsi="Simplified Arabic" w:cs="Simplified Arabic"/>
          <w:b w:val="0"/>
          <w:bCs/>
          <w:sz w:val="24"/>
          <w:szCs w:val="24"/>
          <w:rtl/>
        </w:rPr>
        <w:t>ال</w:t>
      </w:r>
      <w:r w:rsidRPr="00CD7196">
        <w:rPr>
          <w:rFonts w:ascii="Simplified Arabic" w:hAnsi="Simplified Arabic" w:cs="Simplified Arabic" w:hint="cs"/>
          <w:b w:val="0"/>
          <w:bCs/>
          <w:sz w:val="24"/>
          <w:szCs w:val="24"/>
          <w:rtl/>
        </w:rPr>
        <w:t>أجل</w:t>
      </w:r>
      <w:r w:rsidRPr="00CD7196">
        <w:rPr>
          <w:rFonts w:ascii="Simplified Arabic" w:hAnsi="Simplified Arabic" w:cs="Simplified Arabic"/>
          <w:b w:val="0"/>
          <w:bCs/>
          <w:sz w:val="24"/>
          <w:szCs w:val="24"/>
          <w:rtl/>
        </w:rPr>
        <w:t xml:space="preserve"> المتوسط </w:t>
      </w:r>
      <w:r w:rsidRPr="00CD7196">
        <w:rPr>
          <w:rFonts w:hint="cs"/>
          <w:b w:val="0"/>
          <w:bCs/>
          <w:sz w:val="24"/>
          <w:szCs w:val="24"/>
          <w:rtl/>
        </w:rPr>
        <w:t>​​</w:t>
      </w:r>
      <w:r w:rsidRPr="00CD7196">
        <w:rPr>
          <w:rFonts w:ascii="Simplified Arabic" w:hAnsi="Simplified Arabic" w:cs="Simplified Arabic"/>
          <w:b w:val="0"/>
          <w:bCs/>
          <w:sz w:val="24"/>
          <w:szCs w:val="24"/>
          <w:rtl/>
        </w:rPr>
        <w:t>(</w:t>
      </w:r>
      <w:r w:rsidRPr="00CD7196">
        <w:rPr>
          <w:rFonts w:ascii="Simplified Arabic" w:hAnsi="Simplified Arabic" w:cs="Simplified Arabic" w:hint="cs"/>
          <w:b w:val="0"/>
          <w:bCs/>
          <w:sz w:val="24"/>
          <w:szCs w:val="24"/>
          <w:rtl/>
        </w:rPr>
        <w:t>من</w:t>
      </w:r>
      <w:r w:rsidR="00ED1BEE">
        <w:rPr>
          <w:rFonts w:ascii="Simplified Arabic" w:hAnsi="Simplified Arabic" w:cs="Simplified Arabic" w:hint="cs"/>
          <w:b w:val="0"/>
          <w:bCs/>
          <w:sz w:val="24"/>
          <w:szCs w:val="24"/>
          <w:rtl/>
        </w:rPr>
        <w:t xml:space="preserve"> عام</w:t>
      </w:r>
      <w:r w:rsidRPr="00CD7196">
        <w:rPr>
          <w:rFonts w:ascii="Simplified Arabic" w:hAnsi="Simplified Arabic" w:cs="Simplified Arabic" w:hint="cs"/>
          <w:b w:val="0"/>
          <w:bCs/>
          <w:sz w:val="24"/>
          <w:szCs w:val="24"/>
          <w:rtl/>
        </w:rPr>
        <w:t xml:space="preserve"> </w:t>
      </w:r>
      <w:r w:rsidRPr="00CD7196">
        <w:rPr>
          <w:rFonts w:ascii="Simplified Arabic" w:hAnsi="Simplified Arabic" w:cs="Simplified Arabic"/>
          <w:b w:val="0"/>
          <w:bCs/>
          <w:sz w:val="24"/>
          <w:szCs w:val="24"/>
          <w:rtl/>
        </w:rPr>
        <w:t>2029 إلى</w:t>
      </w:r>
      <w:r w:rsidR="00ED1BEE">
        <w:rPr>
          <w:rFonts w:ascii="Simplified Arabic" w:hAnsi="Simplified Arabic" w:cs="Simplified Arabic" w:hint="cs"/>
          <w:b w:val="0"/>
          <w:bCs/>
          <w:sz w:val="24"/>
          <w:szCs w:val="24"/>
          <w:rtl/>
        </w:rPr>
        <w:t xml:space="preserve"> عام</w:t>
      </w:r>
      <w:r w:rsidRPr="00CD7196">
        <w:rPr>
          <w:rFonts w:ascii="Simplified Arabic" w:hAnsi="Simplified Arabic" w:cs="Simplified Arabic"/>
          <w:b w:val="0"/>
          <w:bCs/>
          <w:sz w:val="24"/>
          <w:szCs w:val="24"/>
          <w:rtl/>
        </w:rPr>
        <w:t xml:space="preserve"> 2030)</w:t>
      </w:r>
    </w:p>
    <w:tbl>
      <w:tblPr>
        <w:bidiVisual/>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500"/>
        <w:gridCol w:w="1618"/>
        <w:gridCol w:w="2129"/>
      </w:tblGrid>
      <w:tr w:rsidR="00CD7196" w:rsidRPr="004C5362" w14:paraId="4BBD5934" w14:textId="77777777" w:rsidTr="00CD7196">
        <w:trPr>
          <w:tblHeader/>
        </w:trPr>
        <w:tc>
          <w:tcPr>
            <w:tcW w:w="423" w:type="dxa"/>
          </w:tcPr>
          <w:p w14:paraId="120E8CD8" w14:textId="77777777" w:rsidR="00CD7196" w:rsidRPr="004C5362" w:rsidRDefault="00CD7196" w:rsidP="00CD7196">
            <w:pPr>
              <w:bidi/>
              <w:jc w:val="left"/>
              <w:rPr>
                <w:i/>
                <w:iCs/>
                <w:sz w:val="20"/>
                <w:szCs w:val="20"/>
              </w:rPr>
            </w:pPr>
          </w:p>
        </w:tc>
        <w:tc>
          <w:tcPr>
            <w:tcW w:w="3402" w:type="dxa"/>
          </w:tcPr>
          <w:p w14:paraId="533DF36A" w14:textId="0A228776" w:rsidR="00CD7196" w:rsidRPr="004C5362" w:rsidRDefault="00CD7196" w:rsidP="000573B5">
            <w:pPr>
              <w:bidi/>
              <w:jc w:val="left"/>
              <w:rPr>
                <w:i/>
                <w:iCs/>
                <w:sz w:val="20"/>
                <w:szCs w:val="20"/>
              </w:rPr>
            </w:pPr>
            <w:r w:rsidRPr="00790EA4">
              <w:rPr>
                <w:rFonts w:ascii="Simplified Arabic" w:hAnsi="Simplified Arabic" w:cs="Simplified Arabic" w:hint="cs"/>
                <w:i/>
                <w:iCs/>
                <w:rtl/>
              </w:rPr>
              <w:t>الإجراء</w:t>
            </w:r>
          </w:p>
        </w:tc>
        <w:tc>
          <w:tcPr>
            <w:tcW w:w="1500" w:type="dxa"/>
          </w:tcPr>
          <w:p w14:paraId="0AB00526" w14:textId="75B316CD" w:rsidR="00CD7196" w:rsidRPr="004C5362" w:rsidRDefault="00CD7196" w:rsidP="000573B5">
            <w:pPr>
              <w:bidi/>
              <w:jc w:val="left"/>
              <w:rPr>
                <w:i/>
                <w:iCs/>
                <w:sz w:val="20"/>
                <w:szCs w:val="20"/>
              </w:rPr>
            </w:pPr>
            <w:r w:rsidRPr="00790EA4">
              <w:rPr>
                <w:rFonts w:ascii="Simplified Arabic" w:hAnsi="Simplified Arabic" w:cs="Simplified Arabic" w:hint="cs"/>
                <w:i/>
                <w:iCs/>
                <w:rtl/>
              </w:rPr>
              <w:t>ال</w:t>
            </w:r>
            <w:r w:rsidRPr="00790EA4">
              <w:rPr>
                <w:rFonts w:ascii="Simplified Arabic" w:hAnsi="Simplified Arabic" w:cs="Simplified Arabic"/>
                <w:i/>
                <w:iCs/>
                <w:rtl/>
              </w:rPr>
              <w:t>نطاق</w:t>
            </w:r>
          </w:p>
        </w:tc>
        <w:tc>
          <w:tcPr>
            <w:tcW w:w="1618" w:type="dxa"/>
          </w:tcPr>
          <w:p w14:paraId="1DC23BE7" w14:textId="02669A45" w:rsidR="00CD7196" w:rsidRPr="004C5362" w:rsidRDefault="00CD7196" w:rsidP="000573B5">
            <w:pPr>
              <w:bidi/>
              <w:jc w:val="left"/>
              <w:rPr>
                <w:i/>
                <w:iCs/>
                <w:sz w:val="20"/>
                <w:szCs w:val="20"/>
              </w:rPr>
            </w:pPr>
            <w:r w:rsidRPr="00790EA4">
              <w:rPr>
                <w:rFonts w:ascii="Simplified Arabic" w:hAnsi="Simplified Arabic" w:cs="Simplified Arabic"/>
                <w:i/>
                <w:iCs/>
                <w:rtl/>
              </w:rPr>
              <w:t>اللبن</w:t>
            </w:r>
            <w:r w:rsidRPr="00790EA4">
              <w:rPr>
                <w:rFonts w:ascii="Simplified Arabic" w:hAnsi="Simplified Arabic" w:cs="Simplified Arabic" w:hint="cs"/>
                <w:i/>
                <w:iCs/>
                <w:rtl/>
              </w:rPr>
              <w:t>ة</w:t>
            </w:r>
            <w:r w:rsidRPr="00790EA4">
              <w:rPr>
                <w:rFonts w:ascii="Simplified Arabic" w:hAnsi="Simplified Arabic" w:cs="Simplified Arabic"/>
                <w:i/>
                <w:iCs/>
                <w:rtl/>
              </w:rPr>
              <w:t xml:space="preserve"> الأساسية</w:t>
            </w:r>
          </w:p>
        </w:tc>
        <w:tc>
          <w:tcPr>
            <w:tcW w:w="2129" w:type="dxa"/>
          </w:tcPr>
          <w:p w14:paraId="3F80D021" w14:textId="679BE264" w:rsidR="00CD7196" w:rsidRPr="004C5362" w:rsidRDefault="00CD7196" w:rsidP="000573B5">
            <w:pPr>
              <w:bidi/>
              <w:jc w:val="left"/>
              <w:rPr>
                <w:i/>
                <w:iCs/>
                <w:sz w:val="20"/>
                <w:szCs w:val="20"/>
              </w:rPr>
            </w:pPr>
            <w:r w:rsidRPr="00790EA4">
              <w:rPr>
                <w:rFonts w:ascii="Simplified Arabic" w:hAnsi="Simplified Arabic" w:cs="Simplified Arabic"/>
                <w:i/>
                <w:iCs/>
                <w:rtl/>
              </w:rPr>
              <w:t>الجهة المسؤولة</w:t>
            </w:r>
          </w:p>
        </w:tc>
      </w:tr>
      <w:tr w:rsidR="00D66F92" w:rsidRPr="004C5362" w14:paraId="354E2D6C" w14:textId="77777777" w:rsidTr="00CD7196">
        <w:tc>
          <w:tcPr>
            <w:tcW w:w="423" w:type="dxa"/>
          </w:tcPr>
          <w:p w14:paraId="2C76F155" w14:textId="2A3AB198" w:rsidR="00D66F92" w:rsidRPr="004C5362" w:rsidRDefault="00240521" w:rsidP="00CD7196">
            <w:pPr>
              <w:bidi/>
              <w:jc w:val="left"/>
              <w:rPr>
                <w:sz w:val="20"/>
                <w:szCs w:val="20"/>
              </w:rPr>
            </w:pPr>
            <w:r>
              <w:rPr>
                <w:rFonts w:hint="cs"/>
                <w:sz w:val="20"/>
                <w:szCs w:val="20"/>
                <w:rtl/>
              </w:rPr>
              <w:t>2-1</w:t>
            </w:r>
          </w:p>
        </w:tc>
        <w:tc>
          <w:tcPr>
            <w:tcW w:w="3402" w:type="dxa"/>
          </w:tcPr>
          <w:p w14:paraId="6A150C43" w14:textId="008E8E10" w:rsidR="00D66F92" w:rsidRPr="00774CFF" w:rsidRDefault="00CD7196" w:rsidP="00EC65AD">
            <w:pPr>
              <w:bidi/>
              <w:spacing w:before="40" w:after="40"/>
              <w:jc w:val="left"/>
              <w:rPr>
                <w:sz w:val="20"/>
                <w:szCs w:val="20"/>
              </w:rPr>
            </w:pPr>
            <w:r w:rsidRPr="00CD7196">
              <w:rPr>
                <w:rFonts w:ascii="Simplified Arabic" w:hAnsi="Simplified Arabic" w:cs="Simplified Arabic"/>
                <w:rtl/>
              </w:rPr>
              <w:t>استكشاف إمكانية التنفيذ المنسق والمت</w:t>
            </w:r>
            <w:r>
              <w:rPr>
                <w:rFonts w:ascii="Simplified Arabic" w:hAnsi="Simplified Arabic" w:cs="Simplified Arabic" w:hint="cs"/>
                <w:rtl/>
              </w:rPr>
              <w:t>و</w:t>
            </w:r>
            <w:r w:rsidRPr="00CD7196">
              <w:rPr>
                <w:rFonts w:ascii="Simplified Arabic" w:hAnsi="Simplified Arabic" w:cs="Simplified Arabic"/>
                <w:rtl/>
              </w:rPr>
              <w:t>ا</w:t>
            </w:r>
            <w:r>
              <w:rPr>
                <w:rFonts w:ascii="Simplified Arabic" w:hAnsi="Simplified Arabic" w:cs="Simplified Arabic" w:hint="cs"/>
                <w:rtl/>
              </w:rPr>
              <w:t>ئ</w:t>
            </w:r>
            <w:r w:rsidRPr="00CD7196">
              <w:rPr>
                <w:rFonts w:ascii="Simplified Arabic" w:hAnsi="Simplified Arabic" w:cs="Simplified Arabic"/>
                <w:rtl/>
              </w:rPr>
              <w:t>م لأهداف وأطر ما بعد عام 2030 عبر اتفاقيات ريو وأجندة التنمية لما بعد عام 2030</w:t>
            </w:r>
          </w:p>
        </w:tc>
        <w:tc>
          <w:tcPr>
            <w:tcW w:w="1500" w:type="dxa"/>
          </w:tcPr>
          <w:p w14:paraId="448463FF" w14:textId="306B5C8F"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25FCF891" w14:textId="43CEDD61" w:rsidR="00D66F92" w:rsidRPr="00774CFF" w:rsidRDefault="00FD04C1" w:rsidP="0085243A">
            <w:pPr>
              <w:bidi/>
              <w:spacing w:before="40" w:after="40"/>
              <w:jc w:val="left"/>
              <w:rPr>
                <w:sz w:val="20"/>
                <w:szCs w:val="20"/>
              </w:rPr>
            </w:pPr>
            <w:r w:rsidRPr="00001D49">
              <w:rPr>
                <w:rFonts w:ascii="Simplified Arabic" w:hAnsi="Simplified Arabic" w:cs="Simplified Arabic"/>
                <w:rtl/>
              </w:rPr>
              <w:t>مواءمة الاستراتيجيات والخطط الوطنية</w:t>
            </w:r>
          </w:p>
        </w:tc>
        <w:tc>
          <w:tcPr>
            <w:tcW w:w="2129" w:type="dxa"/>
          </w:tcPr>
          <w:p w14:paraId="74D89EBA" w14:textId="26991D7C" w:rsidR="00D66F92" w:rsidRPr="004C5362" w:rsidRDefault="00435481" w:rsidP="00435481">
            <w:pPr>
              <w:bidi/>
              <w:spacing w:before="40" w:after="40"/>
              <w:jc w:val="left"/>
              <w:rPr>
                <w:sz w:val="20"/>
                <w:szCs w:val="20"/>
              </w:rPr>
            </w:pPr>
            <w:r w:rsidRPr="00D6028E">
              <w:rPr>
                <w:rFonts w:ascii="Simplified Arabic" w:hAnsi="Simplified Arabic" w:cs="Simplified Arabic"/>
                <w:rtl/>
              </w:rPr>
              <w:t>الأطراف؛ أمانات اتفاقيات ريو؛ المنظمات الحكومية الدولية؛ الجهات الفاعلة من غير الدول</w:t>
            </w:r>
          </w:p>
        </w:tc>
      </w:tr>
      <w:tr w:rsidR="00D66F92" w:rsidRPr="004C5362" w14:paraId="1CBC95EA" w14:textId="77777777" w:rsidTr="00CD7196">
        <w:tc>
          <w:tcPr>
            <w:tcW w:w="423" w:type="dxa"/>
          </w:tcPr>
          <w:p w14:paraId="2529D8D2" w14:textId="61A922C2" w:rsidR="00D66F92" w:rsidRPr="004C5362" w:rsidRDefault="00240521" w:rsidP="00CD7196">
            <w:pPr>
              <w:bidi/>
              <w:jc w:val="left"/>
              <w:rPr>
                <w:sz w:val="20"/>
                <w:szCs w:val="20"/>
              </w:rPr>
            </w:pPr>
            <w:r>
              <w:rPr>
                <w:rFonts w:hint="cs"/>
                <w:sz w:val="20"/>
                <w:szCs w:val="20"/>
                <w:rtl/>
              </w:rPr>
              <w:t>2-2</w:t>
            </w:r>
          </w:p>
        </w:tc>
        <w:tc>
          <w:tcPr>
            <w:tcW w:w="3402" w:type="dxa"/>
          </w:tcPr>
          <w:p w14:paraId="516FBD64" w14:textId="34C83B0F" w:rsidR="00D66F92" w:rsidRPr="00774CFF" w:rsidRDefault="00435481" w:rsidP="00093862">
            <w:pPr>
              <w:bidi/>
              <w:spacing w:before="40" w:after="40"/>
              <w:jc w:val="left"/>
              <w:rPr>
                <w:sz w:val="20"/>
                <w:szCs w:val="20"/>
              </w:rPr>
            </w:pPr>
            <w:r w:rsidRPr="00D6028E">
              <w:rPr>
                <w:rFonts w:ascii="Simplified Arabic" w:hAnsi="Simplified Arabic" w:cs="Simplified Arabic"/>
                <w:rtl/>
              </w:rPr>
              <w:t>تعزيز دمج المعارف التقليدية</w:t>
            </w:r>
            <w:r>
              <w:rPr>
                <w:rFonts w:ascii="Simplified Arabic" w:hAnsi="Simplified Arabic" w:cs="Simplified Arabic" w:hint="cs"/>
                <w:rtl/>
              </w:rPr>
              <w:t xml:space="preserve"> </w:t>
            </w:r>
            <w:r w:rsidRPr="00D6028E">
              <w:rPr>
                <w:rFonts w:ascii="Simplified Arabic" w:hAnsi="Simplified Arabic" w:cs="Simplified Arabic"/>
                <w:rtl/>
              </w:rPr>
              <w:t>العلمية في عمليات التقييم واتخاذ القرار</w:t>
            </w:r>
            <w:r w:rsidR="0085243A">
              <w:rPr>
                <w:rFonts w:ascii="Simplified Arabic" w:hAnsi="Simplified Arabic" w:cs="Simplified Arabic" w:hint="cs"/>
                <w:rtl/>
              </w:rPr>
              <w:t>ات</w:t>
            </w:r>
            <w:r w:rsidRPr="00D6028E">
              <w:rPr>
                <w:rFonts w:ascii="Simplified Arabic" w:hAnsi="Simplified Arabic" w:cs="Simplified Arabic"/>
                <w:rtl/>
              </w:rPr>
              <w:t>، و</w:t>
            </w:r>
            <w:r w:rsidR="0085243A">
              <w:rPr>
                <w:rFonts w:ascii="Simplified Arabic" w:hAnsi="Simplified Arabic" w:cs="Simplified Arabic" w:hint="cs"/>
                <w:rtl/>
              </w:rPr>
              <w:t>رسم خرائط</w:t>
            </w:r>
            <w:r w:rsidRPr="00D6028E">
              <w:rPr>
                <w:rFonts w:ascii="Simplified Arabic" w:hAnsi="Simplified Arabic" w:cs="Simplified Arabic"/>
                <w:rtl/>
              </w:rPr>
              <w:t xml:space="preserve"> </w:t>
            </w:r>
            <w:r w:rsidR="0085243A">
              <w:rPr>
                <w:rFonts w:ascii="Simplified Arabic" w:hAnsi="Simplified Arabic" w:cs="Simplified Arabic" w:hint="cs"/>
                <w:rtl/>
              </w:rPr>
              <w:t>لت</w:t>
            </w:r>
            <w:r w:rsidRPr="00D6028E">
              <w:rPr>
                <w:rFonts w:ascii="Simplified Arabic" w:hAnsi="Simplified Arabic" w:cs="Simplified Arabic"/>
                <w:rtl/>
              </w:rPr>
              <w:t>أث</w:t>
            </w:r>
            <w:r w:rsidR="0085243A">
              <w:rPr>
                <w:rFonts w:ascii="Simplified Arabic" w:hAnsi="Simplified Arabic" w:cs="Simplified Arabic" w:hint="cs"/>
                <w:rtl/>
              </w:rPr>
              <w:t>ي</w:t>
            </w:r>
            <w:r w:rsidRPr="00D6028E">
              <w:rPr>
                <w:rFonts w:ascii="Simplified Arabic" w:hAnsi="Simplified Arabic" w:cs="Simplified Arabic"/>
                <w:rtl/>
              </w:rPr>
              <w:t xml:space="preserve">رها في رسائل </w:t>
            </w:r>
            <w:r w:rsidR="0085243A" w:rsidRPr="00001D49">
              <w:rPr>
                <w:rFonts w:ascii="Simplified Arabic" w:hAnsi="Simplified Arabic" w:cs="Simplified Arabic"/>
                <w:rtl/>
              </w:rPr>
              <w:t>واجهة العلوم والسياسات</w:t>
            </w:r>
            <w:r w:rsidRPr="00D6028E">
              <w:rPr>
                <w:rFonts w:ascii="Simplified Arabic" w:hAnsi="Simplified Arabic" w:cs="Simplified Arabic"/>
                <w:rtl/>
              </w:rPr>
              <w:t xml:space="preserve">، وإنشاء قاعدة معرفية مشتركة بين الهيئات الاستشارية وواجهات </w:t>
            </w:r>
            <w:r w:rsidR="0085243A" w:rsidRPr="00001D49">
              <w:rPr>
                <w:rFonts w:ascii="Simplified Arabic" w:hAnsi="Simplified Arabic" w:cs="Simplified Arabic"/>
                <w:rtl/>
              </w:rPr>
              <w:t>العلوم والسياسات</w:t>
            </w:r>
            <w:r w:rsidRPr="00D6028E">
              <w:rPr>
                <w:rFonts w:ascii="Simplified Arabic" w:hAnsi="Simplified Arabic" w:cs="Simplified Arabic"/>
                <w:rtl/>
              </w:rPr>
              <w:t xml:space="preserve"> وهيئات الشعوب الأصلية والمجتمعات المحلية </w:t>
            </w:r>
            <w:r w:rsidR="00093862">
              <w:rPr>
                <w:rFonts w:ascii="Simplified Arabic" w:hAnsi="Simplified Arabic" w:cs="Simplified Arabic" w:hint="cs"/>
                <w:rtl/>
              </w:rPr>
              <w:t xml:space="preserve">بُغية </w:t>
            </w:r>
            <w:r w:rsidRPr="00D6028E">
              <w:rPr>
                <w:rFonts w:ascii="Simplified Arabic" w:hAnsi="Simplified Arabic" w:cs="Simplified Arabic"/>
                <w:rtl/>
              </w:rPr>
              <w:t>دعم التقييمات المشتركة</w:t>
            </w:r>
          </w:p>
        </w:tc>
        <w:tc>
          <w:tcPr>
            <w:tcW w:w="1500" w:type="dxa"/>
          </w:tcPr>
          <w:p w14:paraId="46C17BA5" w14:textId="029C3577"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07B14C60" w14:textId="0CA6EB41" w:rsidR="00D66F92" w:rsidRPr="00774CFF" w:rsidRDefault="0085243A" w:rsidP="0085243A">
            <w:pPr>
              <w:bidi/>
              <w:spacing w:before="40" w:after="40"/>
              <w:jc w:val="left"/>
              <w:rPr>
                <w:sz w:val="20"/>
                <w:szCs w:val="20"/>
              </w:rPr>
            </w:pPr>
            <w:r w:rsidRPr="00001D49">
              <w:rPr>
                <w:rFonts w:ascii="Simplified Arabic" w:hAnsi="Simplified Arabic" w:cs="Simplified Arabic"/>
                <w:rtl/>
              </w:rPr>
              <w:t xml:space="preserve">واجهة العلوم </w:t>
            </w:r>
            <w:r w:rsidR="00A4748B" w:rsidRPr="00001D49">
              <w:rPr>
                <w:rFonts w:ascii="Simplified Arabic" w:hAnsi="Simplified Arabic" w:cs="Simplified Arabic"/>
                <w:rtl/>
              </w:rPr>
              <w:t>والسياسات</w:t>
            </w:r>
            <w:r w:rsidR="00A4748B">
              <w:rPr>
                <w:rFonts w:ascii="Simplified Arabic" w:hAnsi="Simplified Arabic" w:cs="Simplified Arabic" w:hint="cs"/>
                <w:rtl/>
              </w:rPr>
              <w:t xml:space="preserve">، </w:t>
            </w:r>
            <w:r w:rsidRPr="00001D49">
              <w:rPr>
                <w:rFonts w:ascii="Simplified Arabic" w:hAnsi="Simplified Arabic" w:cs="Simplified Arabic"/>
                <w:rtl/>
              </w:rPr>
              <w:t>و</w:t>
            </w:r>
            <w:r>
              <w:rPr>
                <w:rFonts w:ascii="Simplified Arabic" w:hAnsi="Simplified Arabic" w:cs="Simplified Arabic" w:hint="cs"/>
                <w:rtl/>
              </w:rPr>
              <w:t>اتخاذ</w:t>
            </w:r>
            <w:r w:rsidRPr="00001D49">
              <w:rPr>
                <w:rFonts w:ascii="Simplified Arabic" w:hAnsi="Simplified Arabic" w:cs="Simplified Arabic"/>
                <w:rtl/>
              </w:rPr>
              <w:t xml:space="preserve"> القرار</w:t>
            </w:r>
            <w:r>
              <w:rPr>
                <w:rFonts w:ascii="Simplified Arabic" w:hAnsi="Simplified Arabic" w:cs="Simplified Arabic" w:hint="cs"/>
                <w:rtl/>
              </w:rPr>
              <w:t>ات</w:t>
            </w:r>
            <w:r w:rsidRPr="00001D49">
              <w:rPr>
                <w:rFonts w:ascii="Simplified Arabic" w:hAnsi="Simplified Arabic" w:cs="Simplified Arabic"/>
                <w:rtl/>
              </w:rPr>
              <w:t xml:space="preserve"> </w:t>
            </w:r>
            <w:r>
              <w:rPr>
                <w:rFonts w:ascii="Simplified Arabic" w:hAnsi="Simplified Arabic" w:cs="Simplified Arabic" w:hint="cs"/>
                <w:rtl/>
              </w:rPr>
              <w:t>ب</w:t>
            </w:r>
            <w:r w:rsidRPr="00001D49">
              <w:rPr>
                <w:rFonts w:ascii="Simplified Arabic" w:hAnsi="Simplified Arabic" w:cs="Simplified Arabic"/>
                <w:rtl/>
              </w:rPr>
              <w:t>الا</w:t>
            </w:r>
            <w:r>
              <w:rPr>
                <w:rFonts w:ascii="Simplified Arabic" w:hAnsi="Simplified Arabic" w:cs="Simplified Arabic" w:hint="cs"/>
                <w:rtl/>
              </w:rPr>
              <w:t>ستناد إل</w:t>
            </w:r>
            <w:r w:rsidRPr="00001D49">
              <w:rPr>
                <w:rFonts w:ascii="Simplified Arabic" w:hAnsi="Simplified Arabic" w:cs="Simplified Arabic"/>
                <w:rtl/>
              </w:rPr>
              <w:t>ى الأدلة</w:t>
            </w:r>
          </w:p>
        </w:tc>
        <w:tc>
          <w:tcPr>
            <w:tcW w:w="2129" w:type="dxa"/>
          </w:tcPr>
          <w:p w14:paraId="37CBB3C6" w14:textId="7F239F79" w:rsidR="00D66F92" w:rsidRPr="00774CFF" w:rsidRDefault="00093862" w:rsidP="001825EF">
            <w:pPr>
              <w:bidi/>
              <w:spacing w:before="40" w:after="40"/>
              <w:jc w:val="left"/>
              <w:rPr>
                <w:sz w:val="20"/>
                <w:szCs w:val="20"/>
              </w:rPr>
            </w:pPr>
            <w:r w:rsidRPr="00D6028E">
              <w:rPr>
                <w:rFonts w:ascii="Simplified Arabic" w:hAnsi="Simplified Arabic" w:cs="Simplified Arabic"/>
                <w:rtl/>
              </w:rPr>
              <w:t>أمانات اتفاقيات ريو؛</w:t>
            </w:r>
            <w:r w:rsidR="00940452">
              <w:rPr>
                <w:rFonts w:ascii="Simplified Arabic" w:hAnsi="Simplified Arabic" w:cs="Simplified Arabic" w:hint="cs"/>
                <w:rtl/>
              </w:rPr>
              <w:t xml:space="preserve"> </w:t>
            </w:r>
            <w:r w:rsidR="00940452" w:rsidRPr="001C2277">
              <w:rPr>
                <w:rFonts w:cs="Simplified Arabic" w:hint="cs"/>
                <w:rtl/>
                <w:lang w:val="en-US"/>
              </w:rPr>
              <w:t>المنبر</w:t>
            </w:r>
            <w:r w:rsidR="00940452" w:rsidRPr="001C2277">
              <w:rPr>
                <w:rFonts w:cs="Simplified Arabic"/>
                <w:rtl/>
                <w:lang w:val="en-US"/>
              </w:rPr>
              <w:t xml:space="preserve"> الحكومي الدولي للعلوم والسياسات في مجال التنوع البيولوجي وخدمات النظم الإيكولوجية</w:t>
            </w:r>
            <w:r w:rsidR="00940452" w:rsidRPr="00001D49">
              <w:rPr>
                <w:rFonts w:ascii="Simplified Arabic" w:hAnsi="Simplified Arabic" w:cs="Simplified Arabic"/>
                <w:rtl/>
              </w:rPr>
              <w:t>/الهيئة الحكومية الدولية المعنية بتغير المناخ/واجهة العلوم والسياسات؛</w:t>
            </w:r>
            <w:r w:rsidRPr="00D6028E">
              <w:rPr>
                <w:rFonts w:ascii="Simplified Arabic" w:hAnsi="Simplified Arabic" w:cs="Simplified Arabic"/>
                <w:rtl/>
              </w:rPr>
              <w:t xml:space="preserve"> </w:t>
            </w:r>
            <w:r>
              <w:rPr>
                <w:rFonts w:ascii="Simplified Arabic" w:hAnsi="Simplified Arabic" w:cs="Simplified Arabic" w:hint="cs"/>
                <w:rtl/>
              </w:rPr>
              <w:t>الهيئة الفرعية المعنية بالمادة</w:t>
            </w:r>
            <w:r w:rsidRPr="00D6028E">
              <w:rPr>
                <w:rFonts w:ascii="Simplified Arabic" w:hAnsi="Simplified Arabic" w:cs="Simplified Arabic"/>
                <w:rtl/>
              </w:rPr>
              <w:t xml:space="preserve"> 8(ي)/من</w:t>
            </w:r>
            <w:r>
              <w:rPr>
                <w:rFonts w:ascii="Simplified Arabic" w:hAnsi="Simplified Arabic" w:cs="Simplified Arabic" w:hint="cs"/>
                <w:rtl/>
              </w:rPr>
              <w:t>بر</w:t>
            </w:r>
            <w:r w:rsidRPr="00D6028E">
              <w:rPr>
                <w:rFonts w:ascii="Simplified Arabic" w:hAnsi="Simplified Arabic" w:cs="Simplified Arabic"/>
                <w:rtl/>
              </w:rPr>
              <w:t xml:space="preserve"> المجتمعات المحلية والشعوب الأصلية؛ الأوساط الأكاديمية</w:t>
            </w:r>
          </w:p>
        </w:tc>
      </w:tr>
      <w:tr w:rsidR="00D66F92" w:rsidRPr="004C5362" w14:paraId="6117AC99" w14:textId="77777777" w:rsidTr="00CD7196">
        <w:tc>
          <w:tcPr>
            <w:tcW w:w="423" w:type="dxa"/>
          </w:tcPr>
          <w:p w14:paraId="517F6B68" w14:textId="077FF77B" w:rsidR="00D66F92" w:rsidRPr="004C5362" w:rsidRDefault="00240521" w:rsidP="00CD7196">
            <w:pPr>
              <w:bidi/>
              <w:jc w:val="left"/>
              <w:rPr>
                <w:sz w:val="20"/>
                <w:szCs w:val="20"/>
              </w:rPr>
            </w:pPr>
            <w:r>
              <w:rPr>
                <w:rFonts w:hint="cs"/>
                <w:sz w:val="20"/>
                <w:szCs w:val="20"/>
                <w:rtl/>
              </w:rPr>
              <w:t>2-3</w:t>
            </w:r>
          </w:p>
        </w:tc>
        <w:tc>
          <w:tcPr>
            <w:tcW w:w="3402" w:type="dxa"/>
          </w:tcPr>
          <w:p w14:paraId="204853B8" w14:textId="09F2703B" w:rsidR="00D66F92" w:rsidRPr="00774CFF" w:rsidRDefault="00B51086" w:rsidP="009E674E">
            <w:pPr>
              <w:bidi/>
              <w:spacing w:before="40" w:after="40"/>
              <w:jc w:val="left"/>
              <w:rPr>
                <w:sz w:val="20"/>
                <w:szCs w:val="20"/>
              </w:rPr>
            </w:pPr>
            <w:r>
              <w:rPr>
                <w:rFonts w:ascii="Simplified Arabic" w:hAnsi="Simplified Arabic" w:cs="Simplified Arabic" w:hint="cs"/>
                <w:rtl/>
              </w:rPr>
              <w:t>تنسيق</w:t>
            </w:r>
            <w:r w:rsidRPr="00D6028E">
              <w:rPr>
                <w:rFonts w:ascii="Simplified Arabic" w:hAnsi="Simplified Arabic" w:cs="Simplified Arabic"/>
                <w:rtl/>
              </w:rPr>
              <w:t xml:space="preserve"> تنفيذ خطط </w:t>
            </w:r>
            <w:r w:rsidR="00940D63">
              <w:rPr>
                <w:rFonts w:ascii="Simplified Arabic" w:hAnsi="Simplified Arabic" w:cs="Simplified Arabic" w:hint="cs"/>
                <w:rtl/>
              </w:rPr>
              <w:t>ال</w:t>
            </w:r>
            <w:r w:rsidRPr="00D6028E">
              <w:rPr>
                <w:rFonts w:ascii="Simplified Arabic" w:hAnsi="Simplified Arabic" w:cs="Simplified Arabic"/>
                <w:rtl/>
              </w:rPr>
              <w:t>عمل ال</w:t>
            </w:r>
            <w:r w:rsidR="00940D63">
              <w:rPr>
                <w:rFonts w:ascii="Simplified Arabic" w:hAnsi="Simplified Arabic" w:cs="Simplified Arabic" w:hint="cs"/>
                <w:rtl/>
              </w:rPr>
              <w:t>جنسانية</w:t>
            </w:r>
            <w:r w:rsidRPr="00D6028E">
              <w:rPr>
                <w:rFonts w:ascii="Simplified Arabic" w:hAnsi="Simplified Arabic" w:cs="Simplified Arabic"/>
                <w:rtl/>
              </w:rPr>
              <w:t xml:space="preserve"> الخاصة بالاتفاقيات الثلاث، وإشراك ال</w:t>
            </w:r>
            <w:r w:rsidR="00940D63">
              <w:rPr>
                <w:rFonts w:ascii="Simplified Arabic" w:hAnsi="Simplified Arabic" w:cs="Simplified Arabic" w:hint="cs"/>
                <w:rtl/>
              </w:rPr>
              <w:t>دوائر</w:t>
            </w:r>
            <w:r w:rsidRPr="00D6028E">
              <w:rPr>
                <w:rFonts w:ascii="Simplified Arabic" w:hAnsi="Simplified Arabic" w:cs="Simplified Arabic"/>
                <w:rtl/>
              </w:rPr>
              <w:t xml:space="preserve"> النسائية ب</w:t>
            </w:r>
            <w:r w:rsidR="00940D63">
              <w:rPr>
                <w:rFonts w:ascii="Simplified Arabic" w:hAnsi="Simplified Arabic" w:cs="Simplified Arabic" w:hint="cs"/>
                <w:rtl/>
              </w:rPr>
              <w:t>استمرار</w:t>
            </w:r>
            <w:r w:rsidRPr="00D6028E">
              <w:rPr>
                <w:rFonts w:ascii="Simplified Arabic" w:hAnsi="Simplified Arabic" w:cs="Simplified Arabic"/>
                <w:rtl/>
              </w:rPr>
              <w:t xml:space="preserve"> في جميع العمليات، وتعزيز الثقافة الرقمية والقدرات التقنية للنساء</w:t>
            </w:r>
            <w:r w:rsidR="00940D63">
              <w:rPr>
                <w:rFonts w:ascii="Simplified Arabic" w:hAnsi="Simplified Arabic" w:cs="Simplified Arabic" w:hint="cs"/>
                <w:rtl/>
              </w:rPr>
              <w:t xml:space="preserve"> الريفيات</w:t>
            </w:r>
            <w:r w:rsidRPr="00D6028E">
              <w:rPr>
                <w:rFonts w:ascii="Simplified Arabic" w:hAnsi="Simplified Arabic" w:cs="Simplified Arabic"/>
                <w:rtl/>
              </w:rPr>
              <w:t xml:space="preserve"> والمجتمعات الريفية لتعزيز مراعاة </w:t>
            </w:r>
            <w:r w:rsidR="00940D63">
              <w:rPr>
                <w:rFonts w:ascii="Simplified Arabic" w:hAnsi="Simplified Arabic" w:cs="Simplified Arabic" w:hint="cs"/>
                <w:rtl/>
              </w:rPr>
              <w:t>ال</w:t>
            </w:r>
            <w:r w:rsidRPr="00D6028E">
              <w:rPr>
                <w:rFonts w:ascii="Simplified Arabic" w:hAnsi="Simplified Arabic" w:cs="Simplified Arabic"/>
                <w:rtl/>
              </w:rPr>
              <w:t xml:space="preserve">اعتبارات </w:t>
            </w:r>
            <w:r w:rsidR="00940D63" w:rsidRPr="00D6028E">
              <w:rPr>
                <w:rFonts w:ascii="Simplified Arabic" w:hAnsi="Simplified Arabic" w:cs="Simplified Arabic"/>
                <w:rtl/>
              </w:rPr>
              <w:t>ال</w:t>
            </w:r>
            <w:r w:rsidR="00940D63">
              <w:rPr>
                <w:rFonts w:ascii="Simplified Arabic" w:hAnsi="Simplified Arabic" w:cs="Simplified Arabic" w:hint="cs"/>
                <w:rtl/>
              </w:rPr>
              <w:t>جنسانية</w:t>
            </w:r>
          </w:p>
        </w:tc>
        <w:tc>
          <w:tcPr>
            <w:tcW w:w="1500" w:type="dxa"/>
          </w:tcPr>
          <w:p w14:paraId="11C072A4" w14:textId="695E091B"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1EFACB48" w14:textId="029B1AC9" w:rsidR="00D66F92" w:rsidRPr="004C5362" w:rsidRDefault="00CF34DA" w:rsidP="0085243A">
            <w:pPr>
              <w:bidi/>
              <w:spacing w:before="40" w:after="40"/>
              <w:jc w:val="left"/>
              <w:rPr>
                <w:sz w:val="20"/>
                <w:szCs w:val="20"/>
              </w:rPr>
            </w:pPr>
            <w:r>
              <w:rPr>
                <w:rFonts w:ascii="Simplified Arabic" w:hAnsi="Simplified Arabic" w:cs="Simplified Arabic" w:hint="cs"/>
                <w:rtl/>
              </w:rPr>
              <w:t>المسائل الشاملة لعدة مجالات</w:t>
            </w:r>
            <w:r w:rsidRPr="00001D49">
              <w:rPr>
                <w:rFonts w:ascii="Simplified Arabic" w:hAnsi="Simplified Arabic" w:cs="Simplified Arabic"/>
                <w:rtl/>
              </w:rPr>
              <w:t>/</w:t>
            </w:r>
            <w:r>
              <w:rPr>
                <w:rFonts w:ascii="Simplified Arabic" w:hAnsi="Simplified Arabic" w:cs="Simplified Arabic" w:hint="cs"/>
                <w:rtl/>
              </w:rPr>
              <w:t>ال</w:t>
            </w:r>
            <w:r w:rsidRPr="00001D49">
              <w:rPr>
                <w:rFonts w:ascii="Simplified Arabic" w:hAnsi="Simplified Arabic" w:cs="Simplified Arabic"/>
                <w:rtl/>
              </w:rPr>
              <w:t>عام</w:t>
            </w:r>
            <w:r>
              <w:rPr>
                <w:rFonts w:ascii="Simplified Arabic" w:hAnsi="Simplified Arabic" w:cs="Simplified Arabic" w:hint="cs"/>
                <w:rtl/>
              </w:rPr>
              <w:t>ة</w:t>
            </w:r>
          </w:p>
        </w:tc>
        <w:tc>
          <w:tcPr>
            <w:tcW w:w="2129" w:type="dxa"/>
          </w:tcPr>
          <w:p w14:paraId="16554A7F" w14:textId="46B92EFB" w:rsidR="00D66F92" w:rsidRPr="004C5362" w:rsidRDefault="009E674E" w:rsidP="009249E6">
            <w:pPr>
              <w:bidi/>
              <w:spacing w:before="40" w:after="40"/>
              <w:jc w:val="left"/>
              <w:rPr>
                <w:sz w:val="20"/>
                <w:szCs w:val="20"/>
              </w:rPr>
            </w:pPr>
            <w:r w:rsidRPr="00D6028E">
              <w:rPr>
                <w:rFonts w:ascii="Simplified Arabic" w:hAnsi="Simplified Arabic" w:cs="Simplified Arabic"/>
                <w:rtl/>
              </w:rPr>
              <w:t xml:space="preserve">الأطراف؛ نقاط الاتصال الوطنية؛ </w:t>
            </w:r>
            <w:r w:rsidR="009249E6">
              <w:rPr>
                <w:rFonts w:ascii="Simplified Arabic" w:hAnsi="Simplified Arabic" w:cs="Simplified Arabic" w:hint="cs"/>
                <w:rtl/>
              </w:rPr>
              <w:t>الدوائر</w:t>
            </w:r>
          </w:p>
        </w:tc>
      </w:tr>
      <w:tr w:rsidR="00D66F92" w:rsidRPr="004C5362" w14:paraId="675F1A53" w14:textId="77777777" w:rsidTr="00CD7196">
        <w:tc>
          <w:tcPr>
            <w:tcW w:w="423" w:type="dxa"/>
          </w:tcPr>
          <w:p w14:paraId="1AAA947E" w14:textId="13D1DA4A" w:rsidR="00D66F92" w:rsidRPr="004C5362" w:rsidRDefault="00240521" w:rsidP="00CD7196">
            <w:pPr>
              <w:bidi/>
              <w:jc w:val="left"/>
              <w:rPr>
                <w:sz w:val="20"/>
                <w:szCs w:val="20"/>
              </w:rPr>
            </w:pPr>
            <w:r>
              <w:rPr>
                <w:rFonts w:hint="cs"/>
                <w:sz w:val="20"/>
                <w:szCs w:val="20"/>
                <w:rtl/>
              </w:rPr>
              <w:t>2-4</w:t>
            </w:r>
          </w:p>
        </w:tc>
        <w:tc>
          <w:tcPr>
            <w:tcW w:w="3402" w:type="dxa"/>
          </w:tcPr>
          <w:p w14:paraId="1D0F7221" w14:textId="59BEDB5D" w:rsidR="00D66F92" w:rsidRPr="00774CFF" w:rsidRDefault="009249E6" w:rsidP="00277CBA">
            <w:pPr>
              <w:bidi/>
              <w:spacing w:before="40" w:after="40"/>
              <w:jc w:val="left"/>
              <w:rPr>
                <w:sz w:val="20"/>
                <w:szCs w:val="20"/>
              </w:rPr>
            </w:pPr>
            <w:r w:rsidRPr="00D6028E">
              <w:rPr>
                <w:rFonts w:ascii="Simplified Arabic" w:hAnsi="Simplified Arabic" w:cs="Simplified Arabic"/>
                <w:rtl/>
              </w:rPr>
              <w:t>تنسيق الن</w:t>
            </w:r>
            <w:r w:rsidR="00277CBA">
              <w:rPr>
                <w:rFonts w:ascii="Simplified Arabic" w:hAnsi="Simplified Arabic" w:cs="Simplified Arabic" w:hint="cs"/>
                <w:rtl/>
              </w:rPr>
              <w:t>ُ</w:t>
            </w:r>
            <w:r w:rsidRPr="00D6028E">
              <w:rPr>
                <w:rFonts w:ascii="Simplified Arabic" w:hAnsi="Simplified Arabic" w:cs="Simplified Arabic"/>
                <w:rtl/>
              </w:rPr>
              <w:t>هج المت</w:t>
            </w:r>
            <w:r w:rsidR="00277CBA">
              <w:rPr>
                <w:rFonts w:ascii="Simplified Arabic" w:hAnsi="Simplified Arabic" w:cs="Simplified Arabic" w:hint="cs"/>
                <w:rtl/>
              </w:rPr>
              <w:t>ّ</w:t>
            </w:r>
            <w:r w:rsidRPr="00D6028E">
              <w:rPr>
                <w:rFonts w:ascii="Simplified Arabic" w:hAnsi="Simplified Arabic" w:cs="Simplified Arabic"/>
                <w:rtl/>
              </w:rPr>
              <w:t xml:space="preserve">بعة </w:t>
            </w:r>
            <w:r w:rsidR="00277CBA">
              <w:rPr>
                <w:rFonts w:ascii="Simplified Arabic" w:hAnsi="Simplified Arabic" w:cs="Simplified Arabic" w:hint="cs"/>
                <w:rtl/>
              </w:rPr>
              <w:t>في</w:t>
            </w:r>
            <w:r w:rsidRPr="00D6028E">
              <w:rPr>
                <w:rFonts w:ascii="Simplified Arabic" w:hAnsi="Simplified Arabic" w:cs="Simplified Arabic"/>
                <w:rtl/>
              </w:rPr>
              <w:t xml:space="preserve"> القطاعات/المواضيع المشتركة (مثل الغابات، المحيطات، الحياة البرية، التلوث، المياه، النظم الغذائية)</w:t>
            </w:r>
          </w:p>
        </w:tc>
        <w:tc>
          <w:tcPr>
            <w:tcW w:w="1500" w:type="dxa"/>
          </w:tcPr>
          <w:p w14:paraId="749A12FC" w14:textId="0AAC1347"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55D733D3" w14:textId="601AF7FC" w:rsidR="00D66F92" w:rsidRPr="00774CFF" w:rsidRDefault="00FD04C1" w:rsidP="0085243A">
            <w:pPr>
              <w:bidi/>
              <w:spacing w:before="40" w:after="40"/>
              <w:jc w:val="left"/>
              <w:rPr>
                <w:sz w:val="20"/>
                <w:szCs w:val="20"/>
              </w:rPr>
            </w:pPr>
            <w:r w:rsidRPr="00001D49">
              <w:rPr>
                <w:rFonts w:ascii="Simplified Arabic" w:hAnsi="Simplified Arabic" w:cs="Simplified Arabic"/>
                <w:rtl/>
              </w:rPr>
              <w:t>مواءمة الاستراتيجيات والخطط الوطنية</w:t>
            </w:r>
          </w:p>
        </w:tc>
        <w:tc>
          <w:tcPr>
            <w:tcW w:w="2129" w:type="dxa"/>
          </w:tcPr>
          <w:p w14:paraId="3BEBFD3E" w14:textId="684D4E24" w:rsidR="00D66F92" w:rsidRPr="004C5362" w:rsidRDefault="009937AA" w:rsidP="009937AA">
            <w:pPr>
              <w:bidi/>
              <w:spacing w:before="40" w:after="40"/>
              <w:jc w:val="left"/>
              <w:rPr>
                <w:sz w:val="20"/>
                <w:szCs w:val="20"/>
              </w:rPr>
            </w:pPr>
            <w:r w:rsidRPr="00D6028E">
              <w:rPr>
                <w:rFonts w:ascii="Simplified Arabic" w:hAnsi="Simplified Arabic" w:cs="Simplified Arabic"/>
                <w:rtl/>
              </w:rPr>
              <w:t xml:space="preserve">نقاط الاتصال الوطنية؛ </w:t>
            </w:r>
            <w:r w:rsidR="0066747C">
              <w:rPr>
                <w:rFonts w:ascii="Simplified Arabic" w:hAnsi="Simplified Arabic" w:cs="Simplified Arabic"/>
                <w:rtl/>
              </w:rPr>
              <w:t>الوزارات المعنية</w:t>
            </w:r>
          </w:p>
        </w:tc>
      </w:tr>
      <w:tr w:rsidR="00D66F92" w:rsidRPr="004C5362" w14:paraId="27942AF1" w14:textId="77777777" w:rsidTr="00CD7196">
        <w:tc>
          <w:tcPr>
            <w:tcW w:w="423" w:type="dxa"/>
          </w:tcPr>
          <w:p w14:paraId="4681C415" w14:textId="1A0B9BCC" w:rsidR="00D66F92" w:rsidRPr="004C5362" w:rsidRDefault="00240521" w:rsidP="00CD7196">
            <w:pPr>
              <w:bidi/>
              <w:jc w:val="left"/>
              <w:rPr>
                <w:sz w:val="20"/>
                <w:szCs w:val="20"/>
              </w:rPr>
            </w:pPr>
            <w:r>
              <w:rPr>
                <w:rFonts w:hint="cs"/>
                <w:sz w:val="20"/>
                <w:szCs w:val="20"/>
                <w:rtl/>
              </w:rPr>
              <w:t>2-5</w:t>
            </w:r>
          </w:p>
        </w:tc>
        <w:tc>
          <w:tcPr>
            <w:tcW w:w="3402" w:type="dxa"/>
          </w:tcPr>
          <w:p w14:paraId="7B4C42FA" w14:textId="31E92F0D" w:rsidR="00D66F92" w:rsidRPr="00774CFF" w:rsidRDefault="00E06249" w:rsidP="0066747C">
            <w:pPr>
              <w:bidi/>
              <w:spacing w:before="40" w:after="40"/>
              <w:jc w:val="left"/>
              <w:rPr>
                <w:sz w:val="20"/>
                <w:szCs w:val="20"/>
              </w:rPr>
            </w:pPr>
            <w:r w:rsidRPr="00D6028E">
              <w:rPr>
                <w:rFonts w:ascii="Simplified Arabic" w:hAnsi="Simplified Arabic" w:cs="Simplified Arabic"/>
                <w:rtl/>
              </w:rPr>
              <w:t xml:space="preserve">استخدام </w:t>
            </w:r>
            <w:r w:rsidR="009C6B8E">
              <w:rPr>
                <w:rFonts w:ascii="Simplified Arabic" w:hAnsi="Simplified Arabic" w:cs="Simplified Arabic" w:hint="cs"/>
                <w:rtl/>
              </w:rPr>
              <w:t>قدرة النظم</w:t>
            </w:r>
            <w:r w:rsidRPr="00D6028E">
              <w:rPr>
                <w:rFonts w:ascii="Simplified Arabic" w:hAnsi="Simplified Arabic" w:cs="Simplified Arabic"/>
                <w:rtl/>
              </w:rPr>
              <w:t xml:space="preserve"> الإيكولوجية</w:t>
            </w:r>
            <w:r w:rsidR="009C6B8E">
              <w:rPr>
                <w:rFonts w:ascii="Simplified Arabic" w:hAnsi="Simplified Arabic" w:cs="Simplified Arabic" w:hint="cs"/>
                <w:rtl/>
              </w:rPr>
              <w:t xml:space="preserve"> على الصمود</w:t>
            </w:r>
            <w:r w:rsidRPr="00D6028E">
              <w:rPr>
                <w:rFonts w:ascii="Simplified Arabic" w:hAnsi="Simplified Arabic" w:cs="Simplified Arabic"/>
                <w:rtl/>
              </w:rPr>
              <w:t xml:space="preserve"> - بما في ذلك في نظم المياه العذبة - كمنظور ل</w:t>
            </w:r>
            <w:r w:rsidR="009C6B8E">
              <w:rPr>
                <w:rFonts w:ascii="Simplified Arabic" w:hAnsi="Simplified Arabic" w:cs="Simplified Arabic" w:hint="cs"/>
                <w:rtl/>
              </w:rPr>
              <w:t>استعراض</w:t>
            </w:r>
            <w:r w:rsidRPr="00D6028E">
              <w:rPr>
                <w:rFonts w:ascii="Simplified Arabic" w:hAnsi="Simplified Arabic" w:cs="Simplified Arabic"/>
                <w:rtl/>
              </w:rPr>
              <w:t xml:space="preserve"> ومواءمة الاستراتيجيات والخطط الوطنية (مثل </w:t>
            </w:r>
            <w:r w:rsidR="009C6B8E" w:rsidRPr="00455665">
              <w:rPr>
                <w:rFonts w:ascii="Simplified Arabic" w:hAnsi="Simplified Arabic" w:cs="Simplified Arabic"/>
                <w:rtl/>
              </w:rPr>
              <w:t>الاستراتيجيات وخطط العمل الوطنية للتنوع البيولوجي</w:t>
            </w:r>
            <w:r w:rsidR="009C6B8E">
              <w:rPr>
                <w:rFonts w:ascii="Simplified Arabic" w:hAnsi="Simplified Arabic" w:cs="Simplified Arabic" w:hint="cs"/>
                <w:rtl/>
              </w:rPr>
              <w:t>، و</w:t>
            </w:r>
            <w:r w:rsidR="009C6B8E" w:rsidRPr="00001D49">
              <w:rPr>
                <w:rFonts w:ascii="Simplified Arabic" w:hAnsi="Simplified Arabic" w:cs="Simplified Arabic"/>
                <w:rtl/>
              </w:rPr>
              <w:t>المساهمات المحددة وطنياً</w:t>
            </w:r>
            <w:r w:rsidR="009C6B8E">
              <w:rPr>
                <w:rFonts w:ascii="Simplified Arabic" w:hAnsi="Simplified Arabic" w:cs="Simplified Arabic" w:hint="cs"/>
                <w:rtl/>
              </w:rPr>
              <w:t>، و</w:t>
            </w:r>
            <w:r w:rsidR="009C6B8E" w:rsidRPr="00001D49">
              <w:rPr>
                <w:rFonts w:ascii="Simplified Arabic" w:hAnsi="Simplified Arabic" w:cs="Simplified Arabic"/>
                <w:rtl/>
              </w:rPr>
              <w:t>خطط ال</w:t>
            </w:r>
            <w:r w:rsidR="009C6B8E">
              <w:rPr>
                <w:rFonts w:ascii="Simplified Arabic" w:hAnsi="Simplified Arabic" w:cs="Simplified Arabic" w:hint="cs"/>
                <w:rtl/>
              </w:rPr>
              <w:t>تكيف</w:t>
            </w:r>
            <w:r w:rsidR="009C6B8E" w:rsidRPr="00001D49">
              <w:rPr>
                <w:rFonts w:ascii="Simplified Arabic" w:hAnsi="Simplified Arabic" w:cs="Simplified Arabic"/>
                <w:rtl/>
              </w:rPr>
              <w:t xml:space="preserve"> الوطنية</w:t>
            </w:r>
            <w:r w:rsidR="009C6B8E">
              <w:rPr>
                <w:rFonts w:ascii="Simplified Arabic" w:hAnsi="Simplified Arabic" w:cs="Simplified Arabic" w:hint="cs"/>
                <w:rtl/>
              </w:rPr>
              <w:t>، و</w:t>
            </w:r>
            <w:r w:rsidR="009C6B8E" w:rsidRPr="00001D49">
              <w:rPr>
                <w:rFonts w:ascii="Simplified Arabic" w:hAnsi="Simplified Arabic" w:cs="Simplified Arabic"/>
                <w:rtl/>
              </w:rPr>
              <w:t>أهدا</w:t>
            </w:r>
            <w:r w:rsidR="009C6B8E" w:rsidRPr="00406DD6">
              <w:rPr>
                <w:rFonts w:ascii="Simplified Arabic" w:hAnsi="Simplified Arabic" w:cs="Simplified Arabic"/>
                <w:rtl/>
              </w:rPr>
              <w:t xml:space="preserve">ف تحييد </w:t>
            </w:r>
            <w:r w:rsidR="009C6B8E" w:rsidRPr="00406DD6">
              <w:rPr>
                <w:rFonts w:ascii="Simplified Arabic" w:hAnsi="Simplified Arabic" w:cs="Simplified Arabic" w:hint="cs"/>
                <w:rtl/>
              </w:rPr>
              <w:t xml:space="preserve">أثر </w:t>
            </w:r>
            <w:r w:rsidR="009C6B8E" w:rsidRPr="00406DD6">
              <w:rPr>
                <w:rFonts w:ascii="Simplified Arabic" w:hAnsi="Simplified Arabic" w:cs="Simplified Arabic"/>
                <w:rtl/>
              </w:rPr>
              <w:t>تدهور الأراضي</w:t>
            </w:r>
            <w:r w:rsidRPr="00D6028E">
              <w:rPr>
                <w:rFonts w:ascii="Simplified Arabic" w:hAnsi="Simplified Arabic" w:cs="Simplified Arabic"/>
                <w:rtl/>
              </w:rPr>
              <w:t>، والخطط الوطنية لمواجهة الجفاف)</w:t>
            </w:r>
          </w:p>
        </w:tc>
        <w:tc>
          <w:tcPr>
            <w:tcW w:w="1500" w:type="dxa"/>
          </w:tcPr>
          <w:p w14:paraId="37B2597F" w14:textId="64497327"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50202D89" w14:textId="29B1F8D7" w:rsidR="00D66F92" w:rsidRPr="00774CFF" w:rsidRDefault="00FD04C1" w:rsidP="0085243A">
            <w:pPr>
              <w:bidi/>
              <w:spacing w:before="40" w:after="40"/>
              <w:jc w:val="left"/>
              <w:rPr>
                <w:sz w:val="20"/>
                <w:szCs w:val="20"/>
              </w:rPr>
            </w:pPr>
            <w:r w:rsidRPr="00001D49">
              <w:rPr>
                <w:rFonts w:ascii="Simplified Arabic" w:hAnsi="Simplified Arabic" w:cs="Simplified Arabic"/>
                <w:rtl/>
              </w:rPr>
              <w:t>مواءمة الاستراتيجيات والخطط الوطنية</w:t>
            </w:r>
          </w:p>
        </w:tc>
        <w:tc>
          <w:tcPr>
            <w:tcW w:w="2129" w:type="dxa"/>
          </w:tcPr>
          <w:p w14:paraId="7D7FB6C9" w14:textId="7140ED64" w:rsidR="00D66F92" w:rsidRPr="004C5362" w:rsidRDefault="0066747C" w:rsidP="0066747C">
            <w:pPr>
              <w:bidi/>
              <w:spacing w:before="40" w:after="40"/>
              <w:jc w:val="left"/>
              <w:rPr>
                <w:sz w:val="20"/>
                <w:szCs w:val="20"/>
              </w:rPr>
            </w:pPr>
            <w:r w:rsidRPr="00D6028E">
              <w:rPr>
                <w:rFonts w:ascii="Simplified Arabic" w:hAnsi="Simplified Arabic" w:cs="Simplified Arabic"/>
                <w:rtl/>
              </w:rPr>
              <w:t>الأطراف؛ نقاط الاتصال الوطنية؛ السلطات الوطنية المعنية</w:t>
            </w:r>
          </w:p>
        </w:tc>
      </w:tr>
      <w:tr w:rsidR="00D66F92" w:rsidRPr="004C5362" w14:paraId="18B0750C" w14:textId="77777777" w:rsidTr="00CD7196">
        <w:tc>
          <w:tcPr>
            <w:tcW w:w="423" w:type="dxa"/>
          </w:tcPr>
          <w:p w14:paraId="46D65C30" w14:textId="2FAEEFB1" w:rsidR="00D66F92" w:rsidRPr="004C5362" w:rsidRDefault="00240521" w:rsidP="00CD7196">
            <w:pPr>
              <w:bidi/>
              <w:jc w:val="left"/>
              <w:rPr>
                <w:sz w:val="20"/>
                <w:szCs w:val="20"/>
              </w:rPr>
            </w:pPr>
            <w:r>
              <w:rPr>
                <w:rFonts w:hint="cs"/>
                <w:sz w:val="20"/>
                <w:szCs w:val="20"/>
                <w:rtl/>
              </w:rPr>
              <w:lastRenderedPageBreak/>
              <w:t>2-6</w:t>
            </w:r>
          </w:p>
        </w:tc>
        <w:tc>
          <w:tcPr>
            <w:tcW w:w="3402" w:type="dxa"/>
          </w:tcPr>
          <w:p w14:paraId="289B678B" w14:textId="7E3E2A49" w:rsidR="00D66F92" w:rsidRPr="00774CFF" w:rsidRDefault="0066747C" w:rsidP="0018188D">
            <w:pPr>
              <w:bidi/>
              <w:spacing w:before="40" w:after="40"/>
              <w:jc w:val="left"/>
              <w:rPr>
                <w:sz w:val="20"/>
                <w:szCs w:val="20"/>
              </w:rPr>
            </w:pPr>
            <w:r w:rsidRPr="00D6028E">
              <w:rPr>
                <w:rFonts w:ascii="Simplified Arabic" w:hAnsi="Simplified Arabic" w:cs="Simplified Arabic"/>
                <w:rtl/>
              </w:rPr>
              <w:t xml:space="preserve">إدماج </w:t>
            </w:r>
            <w:r w:rsidR="001B7C77">
              <w:rPr>
                <w:rFonts w:ascii="Simplified Arabic" w:hAnsi="Simplified Arabic" w:cs="Simplified Arabic" w:hint="cs"/>
                <w:rtl/>
              </w:rPr>
              <w:t>ا</w:t>
            </w:r>
            <w:r w:rsidR="001B7C77" w:rsidRPr="00001D49">
              <w:rPr>
                <w:rFonts w:ascii="Simplified Arabic" w:hAnsi="Simplified Arabic" w:cs="Simplified Arabic"/>
                <w:rtl/>
              </w:rPr>
              <w:t>لحلول القائمة على الطبيعة و/أو الن</w:t>
            </w:r>
            <w:r w:rsidR="001B7C77">
              <w:rPr>
                <w:rFonts w:ascii="Simplified Arabic" w:hAnsi="Simplified Arabic" w:cs="Simplified Arabic" w:hint="cs"/>
                <w:rtl/>
              </w:rPr>
              <w:t>ُ</w:t>
            </w:r>
            <w:r w:rsidR="001B7C77" w:rsidRPr="00001D49">
              <w:rPr>
                <w:rFonts w:ascii="Simplified Arabic" w:hAnsi="Simplified Arabic" w:cs="Simplified Arabic"/>
                <w:rtl/>
              </w:rPr>
              <w:t>هج القائمة على النظم الإيكولوجية</w:t>
            </w:r>
            <w:r w:rsidRPr="00D6028E">
              <w:rPr>
                <w:rFonts w:ascii="Simplified Arabic" w:hAnsi="Simplified Arabic" w:cs="Simplified Arabic"/>
                <w:rtl/>
              </w:rPr>
              <w:t xml:space="preserve"> في التخطيط الوطني </w:t>
            </w:r>
            <w:r w:rsidR="00695B85">
              <w:rPr>
                <w:rFonts w:ascii="Simplified Arabic" w:hAnsi="Simplified Arabic" w:cs="Simplified Arabic" w:hint="cs"/>
                <w:rtl/>
              </w:rPr>
              <w:t>ا</w:t>
            </w:r>
            <w:r w:rsidRPr="00D6028E">
              <w:rPr>
                <w:rFonts w:ascii="Simplified Arabic" w:hAnsi="Simplified Arabic" w:cs="Simplified Arabic"/>
                <w:rtl/>
              </w:rPr>
              <w:t>ل</w:t>
            </w:r>
            <w:r w:rsidR="00695B85">
              <w:rPr>
                <w:rFonts w:ascii="Simplified Arabic" w:hAnsi="Simplified Arabic" w:cs="Simplified Arabic" w:hint="cs"/>
                <w:rtl/>
              </w:rPr>
              <w:t>إ</w:t>
            </w:r>
            <w:r w:rsidRPr="00D6028E">
              <w:rPr>
                <w:rFonts w:ascii="Simplified Arabic" w:hAnsi="Simplified Arabic" w:cs="Simplified Arabic"/>
                <w:rtl/>
              </w:rPr>
              <w:t>نم</w:t>
            </w:r>
            <w:r w:rsidR="00695B85">
              <w:rPr>
                <w:rFonts w:ascii="Simplified Arabic" w:hAnsi="Simplified Arabic" w:cs="Simplified Arabic" w:hint="cs"/>
                <w:rtl/>
              </w:rPr>
              <w:t>ائ</w:t>
            </w:r>
            <w:r w:rsidRPr="00D6028E">
              <w:rPr>
                <w:rFonts w:ascii="Simplified Arabic" w:hAnsi="Simplified Arabic" w:cs="Simplified Arabic"/>
                <w:rtl/>
              </w:rPr>
              <w:t xml:space="preserve">ي والقطاعي والمكاني، وكذلك في </w:t>
            </w:r>
            <w:r w:rsidR="00695B85" w:rsidRPr="00455665">
              <w:rPr>
                <w:rFonts w:ascii="Simplified Arabic" w:hAnsi="Simplified Arabic" w:cs="Simplified Arabic"/>
                <w:rtl/>
              </w:rPr>
              <w:t>الاستراتيجيات وخطط العمل الوطنية للتنوع البيولوجي</w:t>
            </w:r>
            <w:r w:rsidR="00695B85">
              <w:rPr>
                <w:rFonts w:ascii="Simplified Arabic" w:hAnsi="Simplified Arabic" w:cs="Simplified Arabic" w:hint="cs"/>
                <w:rtl/>
              </w:rPr>
              <w:t xml:space="preserve"> و</w:t>
            </w:r>
            <w:r w:rsidR="00695B85" w:rsidRPr="00001D49">
              <w:rPr>
                <w:rFonts w:ascii="Simplified Arabic" w:hAnsi="Simplified Arabic" w:cs="Simplified Arabic"/>
                <w:rtl/>
              </w:rPr>
              <w:t>المساهمات المحددة وطنياً</w:t>
            </w:r>
            <w:r w:rsidR="00695B85">
              <w:rPr>
                <w:rFonts w:ascii="Simplified Arabic" w:hAnsi="Simplified Arabic" w:cs="Simplified Arabic" w:hint="cs"/>
                <w:rtl/>
              </w:rPr>
              <w:t xml:space="preserve"> و</w:t>
            </w:r>
            <w:r w:rsidR="00695B85" w:rsidRPr="00001D49">
              <w:rPr>
                <w:rFonts w:ascii="Simplified Arabic" w:hAnsi="Simplified Arabic" w:cs="Simplified Arabic"/>
                <w:rtl/>
              </w:rPr>
              <w:t>خطط ال</w:t>
            </w:r>
            <w:r w:rsidR="00695B85">
              <w:rPr>
                <w:rFonts w:ascii="Simplified Arabic" w:hAnsi="Simplified Arabic" w:cs="Simplified Arabic" w:hint="cs"/>
                <w:rtl/>
              </w:rPr>
              <w:t>تكيف</w:t>
            </w:r>
            <w:r w:rsidR="00695B85" w:rsidRPr="00001D49">
              <w:rPr>
                <w:rFonts w:ascii="Simplified Arabic" w:hAnsi="Simplified Arabic" w:cs="Simplified Arabic"/>
                <w:rtl/>
              </w:rPr>
              <w:t xml:space="preserve"> الوطنية</w:t>
            </w:r>
            <w:r w:rsidR="00695B85">
              <w:rPr>
                <w:rFonts w:ascii="Simplified Arabic" w:hAnsi="Simplified Arabic" w:cs="Simplified Arabic" w:hint="cs"/>
                <w:rtl/>
              </w:rPr>
              <w:t xml:space="preserve"> و</w:t>
            </w:r>
            <w:r w:rsidR="00695B85" w:rsidRPr="00001D49">
              <w:rPr>
                <w:rFonts w:ascii="Simplified Arabic" w:hAnsi="Simplified Arabic" w:cs="Simplified Arabic"/>
                <w:rtl/>
              </w:rPr>
              <w:t>أهدا</w:t>
            </w:r>
            <w:r w:rsidR="00695B85" w:rsidRPr="00406DD6">
              <w:rPr>
                <w:rFonts w:ascii="Simplified Arabic" w:hAnsi="Simplified Arabic" w:cs="Simplified Arabic"/>
                <w:rtl/>
              </w:rPr>
              <w:t xml:space="preserve">ف تحييد </w:t>
            </w:r>
            <w:r w:rsidR="00695B85" w:rsidRPr="00406DD6">
              <w:rPr>
                <w:rFonts w:ascii="Simplified Arabic" w:hAnsi="Simplified Arabic" w:cs="Simplified Arabic" w:hint="cs"/>
                <w:rtl/>
              </w:rPr>
              <w:t xml:space="preserve">أثر </w:t>
            </w:r>
            <w:r w:rsidR="00695B85" w:rsidRPr="00406DD6">
              <w:rPr>
                <w:rFonts w:ascii="Simplified Arabic" w:hAnsi="Simplified Arabic" w:cs="Simplified Arabic"/>
                <w:rtl/>
              </w:rPr>
              <w:t>تدهور الأراضي</w:t>
            </w:r>
            <w:r w:rsidR="00695B85">
              <w:rPr>
                <w:rFonts w:ascii="Simplified Arabic" w:hAnsi="Simplified Arabic" w:cs="Simplified Arabic" w:hint="cs"/>
                <w:rtl/>
              </w:rPr>
              <w:t>،</w:t>
            </w:r>
            <w:r w:rsidRPr="00D6028E">
              <w:rPr>
                <w:rFonts w:ascii="Simplified Arabic" w:hAnsi="Simplified Arabic" w:cs="Simplified Arabic"/>
                <w:rtl/>
              </w:rPr>
              <w:t xml:space="preserve"> كآلية تنفيذ جوهرية، مدعومة بنماذج ومقاييس موحدة لدعم حفظ النظم الإيكولوجية واستعادتها وإدارتها المستدامة، مع إعطاء الأولوية لح</w:t>
            </w:r>
            <w:r w:rsidR="0018188D">
              <w:rPr>
                <w:rFonts w:ascii="Simplified Arabic" w:hAnsi="Simplified Arabic" w:cs="Simplified Arabic" w:hint="cs"/>
                <w:rtl/>
              </w:rPr>
              <w:t>فظ</w:t>
            </w:r>
            <w:r w:rsidRPr="00D6028E">
              <w:rPr>
                <w:rFonts w:ascii="Simplified Arabic" w:hAnsi="Simplified Arabic" w:cs="Simplified Arabic"/>
                <w:rtl/>
              </w:rPr>
              <w:t xml:space="preserve"> واستعادة النظم الإيكولوجية الغنية بالكربون و</w:t>
            </w:r>
            <w:r w:rsidR="0018188D">
              <w:rPr>
                <w:rFonts w:ascii="Simplified Arabic" w:hAnsi="Simplified Arabic" w:cs="Simplified Arabic" w:hint="cs"/>
                <w:rtl/>
              </w:rPr>
              <w:t>ب</w:t>
            </w:r>
            <w:r w:rsidRPr="00D6028E">
              <w:rPr>
                <w:rFonts w:ascii="Simplified Arabic" w:hAnsi="Simplified Arabic" w:cs="Simplified Arabic"/>
                <w:rtl/>
              </w:rPr>
              <w:t>التنوع البيولوجي</w:t>
            </w:r>
          </w:p>
        </w:tc>
        <w:tc>
          <w:tcPr>
            <w:tcW w:w="1500" w:type="dxa"/>
          </w:tcPr>
          <w:p w14:paraId="6CE00B9F" w14:textId="5E59B38D"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6A2AC194" w14:textId="15A3E2EC" w:rsidR="00D66F92" w:rsidRPr="00774CFF" w:rsidRDefault="001B7C77" w:rsidP="0085243A">
            <w:pPr>
              <w:bidi/>
              <w:spacing w:before="40" w:after="40"/>
              <w:jc w:val="left"/>
              <w:rPr>
                <w:sz w:val="20"/>
                <w:szCs w:val="20"/>
              </w:rPr>
            </w:pPr>
            <w:r>
              <w:rPr>
                <w:rFonts w:ascii="Simplified Arabic" w:hAnsi="Simplified Arabic" w:cs="Simplified Arabic" w:hint="cs"/>
                <w:rtl/>
              </w:rPr>
              <w:t>ا</w:t>
            </w:r>
            <w:r w:rsidRPr="00001D49">
              <w:rPr>
                <w:rFonts w:ascii="Simplified Arabic" w:hAnsi="Simplified Arabic" w:cs="Simplified Arabic"/>
                <w:rtl/>
              </w:rPr>
              <w:t>لحلول القائمة على الطبيعة و/أو الن</w:t>
            </w:r>
            <w:r>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w:t>
            </w:r>
          </w:p>
        </w:tc>
        <w:tc>
          <w:tcPr>
            <w:tcW w:w="2129" w:type="dxa"/>
          </w:tcPr>
          <w:p w14:paraId="05513D7C" w14:textId="62C0BC14" w:rsidR="00D66F92" w:rsidRPr="004C5362" w:rsidRDefault="0018188D" w:rsidP="0018188D">
            <w:pPr>
              <w:bidi/>
              <w:spacing w:before="40" w:after="40"/>
              <w:jc w:val="left"/>
              <w:rPr>
                <w:sz w:val="20"/>
                <w:szCs w:val="20"/>
              </w:rPr>
            </w:pPr>
            <w:r w:rsidRPr="00D6028E">
              <w:rPr>
                <w:rFonts w:ascii="Simplified Arabic" w:hAnsi="Simplified Arabic" w:cs="Simplified Arabic"/>
                <w:rtl/>
              </w:rPr>
              <w:t>الأطراف؛ الجهات التنظيمية</w:t>
            </w:r>
          </w:p>
        </w:tc>
      </w:tr>
      <w:tr w:rsidR="00D66F92" w:rsidRPr="004C5362" w14:paraId="4CB84597" w14:textId="77777777" w:rsidTr="00CD7196">
        <w:tc>
          <w:tcPr>
            <w:tcW w:w="423" w:type="dxa"/>
          </w:tcPr>
          <w:p w14:paraId="44870D46" w14:textId="342F32CA" w:rsidR="00D66F92" w:rsidRPr="004C5362" w:rsidRDefault="00240521" w:rsidP="00CD7196">
            <w:pPr>
              <w:bidi/>
              <w:jc w:val="left"/>
              <w:rPr>
                <w:sz w:val="20"/>
                <w:szCs w:val="20"/>
              </w:rPr>
            </w:pPr>
            <w:r>
              <w:rPr>
                <w:rFonts w:hint="cs"/>
                <w:sz w:val="20"/>
                <w:szCs w:val="20"/>
                <w:rtl/>
              </w:rPr>
              <w:t>2-7</w:t>
            </w:r>
          </w:p>
        </w:tc>
        <w:tc>
          <w:tcPr>
            <w:tcW w:w="3402" w:type="dxa"/>
          </w:tcPr>
          <w:p w14:paraId="0C150DF3" w14:textId="3C8CBD12" w:rsidR="00D66F92" w:rsidRPr="00774CFF" w:rsidRDefault="00AF57A1" w:rsidP="00A57A24">
            <w:pPr>
              <w:bidi/>
              <w:spacing w:before="40" w:after="40"/>
              <w:jc w:val="left"/>
              <w:rPr>
                <w:sz w:val="20"/>
                <w:szCs w:val="20"/>
              </w:rPr>
            </w:pPr>
            <w:r w:rsidRPr="00D6028E">
              <w:rPr>
                <w:rFonts w:ascii="Simplified Arabic" w:hAnsi="Simplified Arabic" w:cs="Simplified Arabic"/>
                <w:rtl/>
              </w:rPr>
              <w:t xml:space="preserve">إعطاء الأولوية وتوفير الموارد </w:t>
            </w:r>
            <w:r>
              <w:rPr>
                <w:rFonts w:ascii="Simplified Arabic" w:hAnsi="Simplified Arabic" w:cs="Simplified Arabic" w:hint="cs"/>
                <w:rtl/>
              </w:rPr>
              <w:t>ل</w:t>
            </w:r>
            <w:r w:rsidRPr="00001D49">
              <w:rPr>
                <w:rFonts w:ascii="Simplified Arabic" w:hAnsi="Simplified Arabic" w:cs="Simplified Arabic"/>
                <w:rtl/>
              </w:rPr>
              <w:t>لحلول القائمة على الطبيعة و/أو الن</w:t>
            </w:r>
            <w:r>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w:t>
            </w:r>
            <w:r w:rsidRPr="00D6028E">
              <w:rPr>
                <w:rFonts w:ascii="Simplified Arabic" w:hAnsi="Simplified Arabic" w:cs="Simplified Arabic"/>
                <w:rtl/>
              </w:rPr>
              <w:t xml:space="preserve"> التي تقودها المجتمعات والنساء والشعوب الأصلية والمجتمعات المحلية وتتسم بالشمولية في تصميمها</w:t>
            </w:r>
          </w:p>
        </w:tc>
        <w:tc>
          <w:tcPr>
            <w:tcW w:w="1500" w:type="dxa"/>
          </w:tcPr>
          <w:p w14:paraId="1EC4DCC0" w14:textId="182134FA"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01557171" w14:textId="0EE55B11" w:rsidR="00D66F92" w:rsidRPr="00774CFF" w:rsidRDefault="00A17BEB" w:rsidP="0085243A">
            <w:pPr>
              <w:bidi/>
              <w:spacing w:before="40" w:after="40"/>
              <w:jc w:val="left"/>
              <w:rPr>
                <w:sz w:val="20"/>
                <w:szCs w:val="20"/>
              </w:rPr>
            </w:pPr>
            <w:r>
              <w:rPr>
                <w:rFonts w:ascii="Simplified Arabic" w:hAnsi="Simplified Arabic" w:cs="Simplified Arabic" w:hint="cs"/>
                <w:rtl/>
              </w:rPr>
              <w:t>ا</w:t>
            </w:r>
            <w:r w:rsidRPr="00001D49">
              <w:rPr>
                <w:rFonts w:ascii="Simplified Arabic" w:hAnsi="Simplified Arabic" w:cs="Simplified Arabic"/>
                <w:rtl/>
              </w:rPr>
              <w:t>لحلول القائمة على الطبيعة و/أو الن</w:t>
            </w:r>
            <w:r>
              <w:rPr>
                <w:rFonts w:ascii="Simplified Arabic" w:hAnsi="Simplified Arabic" w:cs="Simplified Arabic" w:hint="cs"/>
                <w:rtl/>
              </w:rPr>
              <w:t>ُ</w:t>
            </w:r>
            <w:r w:rsidRPr="00001D49">
              <w:rPr>
                <w:rFonts w:ascii="Simplified Arabic" w:hAnsi="Simplified Arabic" w:cs="Simplified Arabic"/>
                <w:rtl/>
              </w:rPr>
              <w:t>هج القائمة على النظم الإيكولوجية</w:t>
            </w:r>
          </w:p>
        </w:tc>
        <w:tc>
          <w:tcPr>
            <w:tcW w:w="2129" w:type="dxa"/>
          </w:tcPr>
          <w:p w14:paraId="45EDBEA9" w14:textId="400ADECE" w:rsidR="00D66F92" w:rsidRPr="00774CFF" w:rsidRDefault="00A57A24" w:rsidP="00B3603F">
            <w:pPr>
              <w:bidi/>
              <w:spacing w:before="40" w:after="40"/>
              <w:jc w:val="left"/>
              <w:rPr>
                <w:sz w:val="20"/>
                <w:szCs w:val="20"/>
              </w:rPr>
            </w:pPr>
            <w:r w:rsidRPr="00D6028E">
              <w:rPr>
                <w:rFonts w:ascii="Simplified Arabic" w:hAnsi="Simplified Arabic" w:cs="Simplified Arabic"/>
                <w:rtl/>
              </w:rPr>
              <w:t xml:space="preserve">الأطراف؛ الجهات المانحة؛ </w:t>
            </w:r>
            <w:r w:rsidR="00B3603F">
              <w:rPr>
                <w:rFonts w:ascii="Simplified Arabic" w:hAnsi="Simplified Arabic" w:cs="Simplified Arabic" w:hint="cs"/>
                <w:rtl/>
              </w:rPr>
              <w:t>ال</w:t>
            </w:r>
            <w:r w:rsidRPr="00D6028E">
              <w:rPr>
                <w:rFonts w:ascii="Simplified Arabic" w:hAnsi="Simplified Arabic" w:cs="Simplified Arabic"/>
                <w:rtl/>
              </w:rPr>
              <w:t>شبكات النسا</w:t>
            </w:r>
            <w:r w:rsidR="00B3603F">
              <w:rPr>
                <w:rFonts w:ascii="Simplified Arabic" w:hAnsi="Simplified Arabic" w:cs="Simplified Arabic" w:hint="cs"/>
                <w:rtl/>
              </w:rPr>
              <w:t>ئية</w:t>
            </w:r>
            <w:r w:rsidRPr="00D6028E">
              <w:rPr>
                <w:rFonts w:ascii="Simplified Arabic" w:hAnsi="Simplified Arabic" w:cs="Simplified Arabic"/>
                <w:rtl/>
              </w:rPr>
              <w:t xml:space="preserve"> و</w:t>
            </w:r>
            <w:r w:rsidR="00B3603F" w:rsidRPr="00D6028E">
              <w:rPr>
                <w:rFonts w:ascii="Simplified Arabic" w:hAnsi="Simplified Arabic" w:cs="Simplified Arabic"/>
                <w:rtl/>
              </w:rPr>
              <w:t>شبكات</w:t>
            </w:r>
            <w:r w:rsidR="00B3603F">
              <w:rPr>
                <w:rFonts w:ascii="Simplified Arabic" w:hAnsi="Simplified Arabic" w:cs="Simplified Arabic" w:hint="cs"/>
                <w:rtl/>
              </w:rPr>
              <w:t xml:space="preserve"> </w:t>
            </w:r>
            <w:r w:rsidRPr="00D6028E">
              <w:rPr>
                <w:rFonts w:ascii="Simplified Arabic" w:hAnsi="Simplified Arabic" w:cs="Simplified Arabic"/>
                <w:rtl/>
              </w:rPr>
              <w:t>الشعوب الأصلية والمجتمعات المحلية</w:t>
            </w:r>
          </w:p>
        </w:tc>
      </w:tr>
      <w:tr w:rsidR="00D66F92" w:rsidRPr="004C5362" w14:paraId="00C2C1E1" w14:textId="77777777" w:rsidTr="00CD7196">
        <w:tc>
          <w:tcPr>
            <w:tcW w:w="423" w:type="dxa"/>
          </w:tcPr>
          <w:p w14:paraId="2EEDC171" w14:textId="6DF01CA9" w:rsidR="00D66F92" w:rsidRPr="004C5362" w:rsidRDefault="00240521" w:rsidP="00CD7196">
            <w:pPr>
              <w:bidi/>
              <w:jc w:val="left"/>
              <w:rPr>
                <w:sz w:val="20"/>
                <w:szCs w:val="20"/>
              </w:rPr>
            </w:pPr>
            <w:r>
              <w:rPr>
                <w:rFonts w:hint="cs"/>
                <w:sz w:val="20"/>
                <w:szCs w:val="20"/>
                <w:rtl/>
              </w:rPr>
              <w:t>2-8</w:t>
            </w:r>
          </w:p>
        </w:tc>
        <w:tc>
          <w:tcPr>
            <w:tcW w:w="3402" w:type="dxa"/>
          </w:tcPr>
          <w:p w14:paraId="7222D81A" w14:textId="7305B20E" w:rsidR="00D66F92" w:rsidRPr="00774CFF" w:rsidRDefault="00150AA6" w:rsidP="005A5AD9">
            <w:pPr>
              <w:bidi/>
              <w:spacing w:before="40" w:after="40"/>
              <w:jc w:val="left"/>
              <w:rPr>
                <w:sz w:val="20"/>
                <w:szCs w:val="20"/>
              </w:rPr>
            </w:pPr>
            <w:r>
              <w:rPr>
                <w:rFonts w:ascii="Simplified Arabic" w:hAnsi="Simplified Arabic" w:cs="Simplified Arabic" w:hint="cs"/>
                <w:rtl/>
              </w:rPr>
              <w:t>وضع</w:t>
            </w:r>
            <w:r w:rsidRPr="00D6028E">
              <w:rPr>
                <w:rFonts w:ascii="Simplified Arabic" w:hAnsi="Simplified Arabic" w:cs="Simplified Arabic"/>
                <w:rtl/>
              </w:rPr>
              <w:t xml:space="preserve"> أدوات و</w:t>
            </w:r>
            <w:r>
              <w:rPr>
                <w:rFonts w:ascii="Simplified Arabic" w:hAnsi="Simplified Arabic" w:cs="Simplified Arabic" w:hint="cs"/>
                <w:rtl/>
              </w:rPr>
              <w:t>إرشاد</w:t>
            </w:r>
            <w:r w:rsidRPr="00D6028E">
              <w:rPr>
                <w:rFonts w:ascii="Simplified Arabic" w:hAnsi="Simplified Arabic" w:cs="Simplified Arabic"/>
                <w:rtl/>
              </w:rPr>
              <w:t>ات عملية و</w:t>
            </w:r>
            <w:r>
              <w:rPr>
                <w:rFonts w:ascii="Simplified Arabic" w:hAnsi="Simplified Arabic" w:cs="Simplified Arabic" w:hint="cs"/>
                <w:rtl/>
              </w:rPr>
              <w:t xml:space="preserve">نقاط </w:t>
            </w:r>
            <w:r w:rsidRPr="00D6028E">
              <w:rPr>
                <w:rFonts w:ascii="Simplified Arabic" w:hAnsi="Simplified Arabic" w:cs="Simplified Arabic"/>
                <w:rtl/>
              </w:rPr>
              <w:t>دخ</w:t>
            </w:r>
            <w:r>
              <w:rPr>
                <w:rFonts w:ascii="Simplified Arabic" w:hAnsi="Simplified Arabic" w:cs="Simplified Arabic" w:hint="cs"/>
                <w:rtl/>
              </w:rPr>
              <w:t>و</w:t>
            </w:r>
            <w:r w:rsidRPr="00D6028E">
              <w:rPr>
                <w:rFonts w:ascii="Simplified Arabic" w:hAnsi="Simplified Arabic" w:cs="Simplified Arabic"/>
                <w:rtl/>
              </w:rPr>
              <w:t>ل مو</w:t>
            </w:r>
            <w:r>
              <w:rPr>
                <w:rFonts w:ascii="Simplified Arabic" w:hAnsi="Simplified Arabic" w:cs="Simplified Arabic" w:hint="cs"/>
                <w:rtl/>
              </w:rPr>
              <w:t>ا</w:t>
            </w:r>
            <w:r w:rsidRPr="00D6028E">
              <w:rPr>
                <w:rFonts w:ascii="Simplified Arabic" w:hAnsi="Simplified Arabic" w:cs="Simplified Arabic"/>
                <w:rtl/>
              </w:rPr>
              <w:t>ض</w:t>
            </w:r>
            <w:r>
              <w:rPr>
                <w:rFonts w:ascii="Simplified Arabic" w:hAnsi="Simplified Arabic" w:cs="Simplified Arabic" w:hint="cs"/>
                <w:rtl/>
              </w:rPr>
              <w:t>ي</w:t>
            </w:r>
            <w:r w:rsidRPr="00D6028E">
              <w:rPr>
                <w:rFonts w:ascii="Simplified Arabic" w:hAnsi="Simplified Arabic" w:cs="Simplified Arabic"/>
                <w:rtl/>
              </w:rPr>
              <w:t xml:space="preserve">عية </w:t>
            </w:r>
            <w:r w:rsidR="0004006D">
              <w:rPr>
                <w:rFonts w:ascii="Simplified Arabic" w:hAnsi="Simplified Arabic" w:cs="Simplified Arabic" w:hint="cs"/>
                <w:rtl/>
              </w:rPr>
              <w:t>ت</w:t>
            </w:r>
            <w:r w:rsidR="0004006D" w:rsidRPr="00001D49">
              <w:rPr>
                <w:rFonts w:ascii="Simplified Arabic" w:hAnsi="Simplified Arabic" w:cs="Simplified Arabic"/>
                <w:rtl/>
              </w:rPr>
              <w:t xml:space="preserve">شمل </w:t>
            </w:r>
            <w:r w:rsidR="0004006D">
              <w:rPr>
                <w:rFonts w:ascii="Simplified Arabic" w:hAnsi="Simplified Arabic" w:cs="Simplified Arabic" w:hint="cs"/>
                <w:rtl/>
              </w:rPr>
              <w:t>ا</w:t>
            </w:r>
            <w:r w:rsidR="0004006D" w:rsidRPr="00001D49">
              <w:rPr>
                <w:rFonts w:ascii="Simplified Arabic" w:hAnsi="Simplified Arabic" w:cs="Simplified Arabic"/>
                <w:rtl/>
              </w:rPr>
              <w:t>لمجتمع</w:t>
            </w:r>
            <w:r w:rsidR="0004006D">
              <w:rPr>
                <w:rFonts w:ascii="Simplified Arabic" w:hAnsi="Simplified Arabic" w:cs="Simplified Arabic" w:hint="cs"/>
                <w:rtl/>
              </w:rPr>
              <w:t xml:space="preserve"> بأسره</w:t>
            </w:r>
            <w:r w:rsidR="0004006D" w:rsidRPr="00D6028E">
              <w:rPr>
                <w:rFonts w:ascii="Simplified Arabic" w:hAnsi="Simplified Arabic" w:cs="Simplified Arabic"/>
                <w:rtl/>
              </w:rPr>
              <w:t xml:space="preserve"> </w:t>
            </w:r>
            <w:r w:rsidRPr="00D6028E">
              <w:rPr>
                <w:rFonts w:ascii="Simplified Arabic" w:hAnsi="Simplified Arabic" w:cs="Simplified Arabic"/>
                <w:rtl/>
              </w:rPr>
              <w:t xml:space="preserve">(مثل </w:t>
            </w:r>
            <w:r w:rsidR="0004006D">
              <w:rPr>
                <w:rFonts w:ascii="Simplified Arabic" w:hAnsi="Simplified Arabic" w:cs="Simplified Arabic" w:hint="cs"/>
                <w:rtl/>
              </w:rPr>
              <w:t>جماعات</w:t>
            </w:r>
            <w:r w:rsidRPr="00D6028E">
              <w:rPr>
                <w:rFonts w:ascii="Simplified Arabic" w:hAnsi="Simplified Arabic" w:cs="Simplified Arabic"/>
                <w:rtl/>
              </w:rPr>
              <w:t xml:space="preserve"> الممارس</w:t>
            </w:r>
            <w:r w:rsidR="0004006D">
              <w:rPr>
                <w:rFonts w:ascii="Simplified Arabic" w:hAnsi="Simplified Arabic" w:cs="Simplified Arabic" w:hint="cs"/>
                <w:rtl/>
              </w:rPr>
              <w:t>ين</w:t>
            </w:r>
            <w:r w:rsidRPr="00D6028E">
              <w:rPr>
                <w:rFonts w:ascii="Simplified Arabic" w:hAnsi="Simplified Arabic" w:cs="Simplified Arabic"/>
                <w:rtl/>
              </w:rPr>
              <w:t xml:space="preserve"> ال</w:t>
            </w:r>
            <w:r w:rsidR="0004006D">
              <w:rPr>
                <w:rFonts w:ascii="Simplified Arabic" w:hAnsi="Simplified Arabic" w:cs="Simplified Arabic" w:hint="cs"/>
                <w:rtl/>
              </w:rPr>
              <w:t>معني</w:t>
            </w:r>
            <w:r w:rsidRPr="00D6028E">
              <w:rPr>
                <w:rFonts w:ascii="Simplified Arabic" w:hAnsi="Simplified Arabic" w:cs="Simplified Arabic"/>
                <w:rtl/>
              </w:rPr>
              <w:t>ة بالنظم الغذائية) ومنا</w:t>
            </w:r>
            <w:r w:rsidR="0004006D">
              <w:rPr>
                <w:rFonts w:ascii="Simplified Arabic" w:hAnsi="Simplified Arabic" w:cs="Simplified Arabic" w:hint="cs"/>
                <w:rtl/>
              </w:rPr>
              <w:t>بر للوساطة</w:t>
            </w:r>
            <w:r w:rsidRPr="00D6028E">
              <w:rPr>
                <w:rFonts w:ascii="Simplified Arabic" w:hAnsi="Simplified Arabic" w:cs="Simplified Arabic"/>
                <w:rtl/>
              </w:rPr>
              <w:t xml:space="preserve"> </w:t>
            </w:r>
            <w:r w:rsidR="0004006D">
              <w:rPr>
                <w:rFonts w:ascii="Simplified Arabic" w:hAnsi="Simplified Arabic" w:cs="Simplified Arabic" w:hint="cs"/>
                <w:rtl/>
              </w:rPr>
              <w:t>ت</w:t>
            </w:r>
            <w:r w:rsidRPr="00D6028E">
              <w:rPr>
                <w:rFonts w:ascii="Simplified Arabic" w:hAnsi="Simplified Arabic" w:cs="Simplified Arabic"/>
                <w:rtl/>
              </w:rPr>
              <w:t>ربط بين الحكومات والجهات الفاعلة</w:t>
            </w:r>
            <w:r w:rsidR="007A266C">
              <w:rPr>
                <w:rFonts w:ascii="Simplified Arabic" w:hAnsi="Simplified Arabic" w:cs="Simplified Arabic" w:hint="cs"/>
                <w:rtl/>
              </w:rPr>
              <w:t xml:space="preserve"> وجهات التمويل</w:t>
            </w:r>
            <w:r w:rsidR="00642C28">
              <w:rPr>
                <w:rFonts w:ascii="Simplified Arabic" w:hAnsi="Simplified Arabic" w:cs="Simplified Arabic" w:hint="cs"/>
                <w:rtl/>
              </w:rPr>
              <w:t xml:space="preserve"> على مستوى</w:t>
            </w:r>
            <w:r w:rsidRPr="00D6028E">
              <w:rPr>
                <w:rFonts w:ascii="Simplified Arabic" w:hAnsi="Simplified Arabic" w:cs="Simplified Arabic"/>
                <w:rtl/>
              </w:rPr>
              <w:t xml:space="preserve"> المجتمع بأسره</w:t>
            </w:r>
          </w:p>
        </w:tc>
        <w:tc>
          <w:tcPr>
            <w:tcW w:w="1500" w:type="dxa"/>
          </w:tcPr>
          <w:p w14:paraId="3DC9454C" w14:textId="18B05BCE"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6D744528" w14:textId="406D4694" w:rsidR="00D66F92" w:rsidRPr="004C5362" w:rsidRDefault="0004006D" w:rsidP="0085243A">
            <w:pPr>
              <w:bidi/>
              <w:spacing w:before="40" w:after="40"/>
              <w:jc w:val="left"/>
              <w:rPr>
                <w:sz w:val="20"/>
                <w:szCs w:val="20"/>
              </w:rPr>
            </w:pPr>
            <w:r w:rsidRPr="00001D49">
              <w:rPr>
                <w:rFonts w:ascii="Simplified Arabic" w:hAnsi="Simplified Arabic" w:cs="Simplified Arabic"/>
                <w:rtl/>
              </w:rPr>
              <w:t>النهج الشامل للمجتمع</w:t>
            </w:r>
            <w:r>
              <w:rPr>
                <w:rFonts w:ascii="Simplified Arabic" w:hAnsi="Simplified Arabic" w:cs="Simplified Arabic" w:hint="cs"/>
                <w:rtl/>
              </w:rPr>
              <w:t xml:space="preserve"> بأسره</w:t>
            </w:r>
          </w:p>
        </w:tc>
        <w:tc>
          <w:tcPr>
            <w:tcW w:w="2129" w:type="dxa"/>
          </w:tcPr>
          <w:p w14:paraId="208DF37D" w14:textId="50A634F3" w:rsidR="00D66F92" w:rsidRPr="004C5362" w:rsidRDefault="005A5AD9" w:rsidP="005A5AD9">
            <w:pPr>
              <w:bidi/>
              <w:spacing w:before="40" w:after="40"/>
              <w:jc w:val="left"/>
              <w:rPr>
                <w:sz w:val="20"/>
                <w:szCs w:val="20"/>
              </w:rPr>
            </w:pPr>
            <w:r w:rsidRPr="00D6028E">
              <w:rPr>
                <w:rFonts w:ascii="Simplified Arabic" w:hAnsi="Simplified Arabic" w:cs="Simplified Arabic"/>
                <w:rtl/>
              </w:rPr>
              <w:t xml:space="preserve">الأطراف؛ </w:t>
            </w:r>
            <w:r w:rsidRPr="00001D49">
              <w:rPr>
                <w:rFonts w:ascii="Simplified Arabic" w:hAnsi="Simplified Arabic" w:cs="Simplified Arabic"/>
                <w:rtl/>
              </w:rPr>
              <w:t>فريق ال</w:t>
            </w:r>
            <w:r>
              <w:rPr>
                <w:rFonts w:ascii="Simplified Arabic" w:hAnsi="Simplified Arabic" w:cs="Simplified Arabic" w:hint="cs"/>
                <w:rtl/>
              </w:rPr>
              <w:t>اتصال</w:t>
            </w:r>
            <w:r w:rsidRPr="00001D49">
              <w:rPr>
                <w:rFonts w:ascii="Simplified Arabic" w:hAnsi="Simplified Arabic" w:cs="Simplified Arabic"/>
                <w:rtl/>
              </w:rPr>
              <w:t xml:space="preserve"> المشترك</w:t>
            </w:r>
            <w:r w:rsidRPr="00D6028E">
              <w:rPr>
                <w:rFonts w:ascii="Simplified Arabic" w:hAnsi="Simplified Arabic" w:cs="Simplified Arabic"/>
                <w:rtl/>
              </w:rPr>
              <w:t>؛ وكالات الأمم المتحدة</w:t>
            </w:r>
          </w:p>
        </w:tc>
      </w:tr>
      <w:tr w:rsidR="00D66F92" w:rsidRPr="004C5362" w14:paraId="34E01070" w14:textId="77777777" w:rsidTr="00CD7196">
        <w:tc>
          <w:tcPr>
            <w:tcW w:w="423" w:type="dxa"/>
          </w:tcPr>
          <w:p w14:paraId="7A402502" w14:textId="379D7761" w:rsidR="00D66F92" w:rsidRPr="004C5362" w:rsidRDefault="00240521" w:rsidP="00CD7196">
            <w:pPr>
              <w:bidi/>
              <w:jc w:val="left"/>
              <w:rPr>
                <w:sz w:val="20"/>
                <w:szCs w:val="20"/>
              </w:rPr>
            </w:pPr>
            <w:r>
              <w:rPr>
                <w:rFonts w:hint="cs"/>
                <w:sz w:val="20"/>
                <w:szCs w:val="20"/>
                <w:rtl/>
              </w:rPr>
              <w:t>2-9</w:t>
            </w:r>
          </w:p>
        </w:tc>
        <w:tc>
          <w:tcPr>
            <w:tcW w:w="3402" w:type="dxa"/>
          </w:tcPr>
          <w:p w14:paraId="09D8A62E" w14:textId="4749BDDD" w:rsidR="00D66F92" w:rsidRPr="00774CFF" w:rsidRDefault="008C59F9" w:rsidP="000619B3">
            <w:pPr>
              <w:bidi/>
              <w:spacing w:before="40" w:after="40"/>
              <w:jc w:val="left"/>
              <w:rPr>
                <w:sz w:val="20"/>
                <w:szCs w:val="20"/>
              </w:rPr>
            </w:pPr>
            <w:r w:rsidRPr="00D6028E">
              <w:rPr>
                <w:rFonts w:ascii="Simplified Arabic" w:hAnsi="Simplified Arabic" w:cs="Simplified Arabic"/>
                <w:rtl/>
              </w:rPr>
              <w:t>بناء نظم وطنية متكاملة للمعلومات البيئية توحّ</w:t>
            </w:r>
            <w:r>
              <w:rPr>
                <w:rFonts w:ascii="Simplified Arabic" w:hAnsi="Simplified Arabic" w:cs="Simplified Arabic" w:hint="cs"/>
                <w:rtl/>
              </w:rPr>
              <w:t>ِ</w:t>
            </w:r>
            <w:r w:rsidRPr="00D6028E">
              <w:rPr>
                <w:rFonts w:ascii="Simplified Arabic" w:hAnsi="Simplified Arabic" w:cs="Simplified Arabic"/>
                <w:rtl/>
              </w:rPr>
              <w:t>د عمليات جمع</w:t>
            </w:r>
            <w:r w:rsidR="000619B3">
              <w:rPr>
                <w:rFonts w:ascii="Simplified Arabic" w:hAnsi="Simplified Arabic" w:cs="Simplified Arabic" w:hint="cs"/>
                <w:rtl/>
              </w:rPr>
              <w:t xml:space="preserve"> </w:t>
            </w:r>
            <w:r w:rsidR="000619B3" w:rsidRPr="00D6028E">
              <w:rPr>
                <w:rFonts w:ascii="Simplified Arabic" w:hAnsi="Simplified Arabic" w:cs="Simplified Arabic"/>
                <w:rtl/>
              </w:rPr>
              <w:t>واستخدام</w:t>
            </w:r>
            <w:r w:rsidRPr="00D6028E">
              <w:rPr>
                <w:rFonts w:ascii="Simplified Arabic" w:hAnsi="Simplified Arabic" w:cs="Simplified Arabic"/>
                <w:rtl/>
              </w:rPr>
              <w:t xml:space="preserve"> البيانات عبر الاتفاقيات الثلاث حيثما أمكن، وتمك</w:t>
            </w:r>
            <w:r>
              <w:rPr>
                <w:rFonts w:ascii="Simplified Arabic" w:hAnsi="Simplified Arabic" w:cs="Simplified Arabic" w:hint="cs"/>
                <w:rtl/>
              </w:rPr>
              <w:t>ي</w:t>
            </w:r>
            <w:r w:rsidRPr="00D6028E">
              <w:rPr>
                <w:rFonts w:ascii="Simplified Arabic" w:hAnsi="Simplified Arabic" w:cs="Simplified Arabic"/>
                <w:rtl/>
              </w:rPr>
              <w:t>ن الجهات الفاعلة الوطنية من توليد البيانات والوصول إليها واستخدامها</w:t>
            </w:r>
          </w:p>
        </w:tc>
        <w:tc>
          <w:tcPr>
            <w:tcW w:w="1500" w:type="dxa"/>
          </w:tcPr>
          <w:p w14:paraId="576BEE47" w14:textId="427ED955"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62A10324" w14:textId="07860016" w:rsidR="00D66F92" w:rsidRPr="00774CFF" w:rsidRDefault="00E618B9" w:rsidP="0085243A">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129" w:type="dxa"/>
          </w:tcPr>
          <w:p w14:paraId="560264C0" w14:textId="5C5E3297" w:rsidR="00D66F92" w:rsidRPr="004C5362" w:rsidRDefault="000619B3" w:rsidP="000619B3">
            <w:pPr>
              <w:bidi/>
              <w:spacing w:before="40" w:after="40"/>
              <w:jc w:val="left"/>
              <w:rPr>
                <w:sz w:val="20"/>
                <w:szCs w:val="20"/>
              </w:rPr>
            </w:pPr>
            <w:r w:rsidRPr="00D6028E">
              <w:rPr>
                <w:rFonts w:ascii="Simplified Arabic" w:hAnsi="Simplified Arabic" w:cs="Simplified Arabic"/>
                <w:rtl/>
              </w:rPr>
              <w:t>الأطراف؛ الوزارات المعنية</w:t>
            </w:r>
          </w:p>
        </w:tc>
      </w:tr>
      <w:tr w:rsidR="00D66F92" w:rsidRPr="004C5362" w14:paraId="47447D75" w14:textId="77777777" w:rsidTr="00CD7196">
        <w:tc>
          <w:tcPr>
            <w:tcW w:w="423" w:type="dxa"/>
          </w:tcPr>
          <w:p w14:paraId="12E367BD" w14:textId="66D28571" w:rsidR="00D66F92" w:rsidRPr="004C5362" w:rsidRDefault="00240521" w:rsidP="00CD7196">
            <w:pPr>
              <w:bidi/>
              <w:jc w:val="left"/>
              <w:rPr>
                <w:sz w:val="20"/>
                <w:szCs w:val="20"/>
              </w:rPr>
            </w:pPr>
            <w:r>
              <w:rPr>
                <w:rFonts w:hint="cs"/>
                <w:sz w:val="20"/>
                <w:szCs w:val="20"/>
                <w:rtl/>
              </w:rPr>
              <w:t>2-10</w:t>
            </w:r>
          </w:p>
        </w:tc>
        <w:tc>
          <w:tcPr>
            <w:tcW w:w="3402" w:type="dxa"/>
          </w:tcPr>
          <w:p w14:paraId="390F8957" w14:textId="60AB6200" w:rsidR="00D66F92" w:rsidRPr="00774CFF" w:rsidRDefault="000619B3" w:rsidP="00323A29">
            <w:pPr>
              <w:bidi/>
              <w:spacing w:before="40" w:after="40"/>
              <w:jc w:val="left"/>
              <w:rPr>
                <w:sz w:val="20"/>
                <w:szCs w:val="20"/>
              </w:rPr>
            </w:pPr>
            <w:r>
              <w:rPr>
                <w:rFonts w:ascii="Simplified Arabic" w:hAnsi="Simplified Arabic" w:cs="Simplified Arabic" w:hint="cs"/>
                <w:rtl/>
              </w:rPr>
              <w:t>وضع</w:t>
            </w:r>
            <w:r w:rsidRPr="00D6028E">
              <w:rPr>
                <w:rFonts w:ascii="Simplified Arabic" w:hAnsi="Simplified Arabic" w:cs="Simplified Arabic"/>
                <w:rtl/>
              </w:rPr>
              <w:t xml:space="preserve"> نظم للرصد والإبلاغ والاستعراض تيسّ</w:t>
            </w:r>
            <w:r w:rsidR="00323A29">
              <w:rPr>
                <w:rFonts w:ascii="Simplified Arabic" w:hAnsi="Simplified Arabic" w:cs="Simplified Arabic" w:hint="cs"/>
                <w:rtl/>
              </w:rPr>
              <w:t>ِ</w:t>
            </w:r>
            <w:r w:rsidRPr="00D6028E">
              <w:rPr>
                <w:rFonts w:ascii="Simplified Arabic" w:hAnsi="Simplified Arabic" w:cs="Simplified Arabic"/>
                <w:rtl/>
              </w:rPr>
              <w:t>ر التشغيل البيني</w:t>
            </w:r>
            <w:r w:rsidR="00323A29">
              <w:rPr>
                <w:rFonts w:ascii="Simplified Arabic" w:hAnsi="Simplified Arabic" w:cs="Simplified Arabic" w:hint="cs"/>
                <w:rtl/>
              </w:rPr>
              <w:t xml:space="preserve"> فيما</w:t>
            </w:r>
            <w:r w:rsidRPr="00D6028E">
              <w:rPr>
                <w:rFonts w:ascii="Simplified Arabic" w:hAnsi="Simplified Arabic" w:cs="Simplified Arabic"/>
                <w:rtl/>
              </w:rPr>
              <w:t xml:space="preserve"> بين اتفاقيات ريو</w:t>
            </w:r>
            <w:r w:rsidR="00323A29">
              <w:rPr>
                <w:rFonts w:ascii="Simplified Arabic" w:hAnsi="Simplified Arabic" w:cs="Simplified Arabic" w:hint="cs"/>
                <w:rtl/>
              </w:rPr>
              <w:t>،</w:t>
            </w:r>
            <w:r w:rsidRPr="00D6028E">
              <w:rPr>
                <w:rFonts w:ascii="Simplified Arabic" w:hAnsi="Simplified Arabic" w:cs="Simplified Arabic"/>
                <w:rtl/>
              </w:rPr>
              <w:t xml:space="preserve"> حيثما أمكن، وتستند إلى آليات تنسيق وطنية رسمية</w:t>
            </w:r>
          </w:p>
        </w:tc>
        <w:tc>
          <w:tcPr>
            <w:tcW w:w="1500" w:type="dxa"/>
          </w:tcPr>
          <w:p w14:paraId="2414939E" w14:textId="5FD930FA"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446FD30A" w14:textId="27FB3960" w:rsidR="00D66F92" w:rsidRPr="00774CFF" w:rsidRDefault="00E618B9" w:rsidP="0085243A">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129" w:type="dxa"/>
          </w:tcPr>
          <w:p w14:paraId="10FFFAC8" w14:textId="317A5003" w:rsidR="00D66F92" w:rsidRPr="004C5362" w:rsidRDefault="00323A29" w:rsidP="00323A29">
            <w:pPr>
              <w:bidi/>
              <w:spacing w:before="40" w:after="40"/>
              <w:jc w:val="left"/>
              <w:rPr>
                <w:sz w:val="20"/>
                <w:szCs w:val="20"/>
              </w:rPr>
            </w:pPr>
            <w:r w:rsidRPr="00D6028E">
              <w:rPr>
                <w:rFonts w:ascii="Simplified Arabic" w:hAnsi="Simplified Arabic" w:cs="Simplified Arabic"/>
                <w:rtl/>
              </w:rPr>
              <w:t>الأطراف؛ أمانات اتفاقيات ريو</w:t>
            </w:r>
          </w:p>
        </w:tc>
      </w:tr>
      <w:tr w:rsidR="00D66F92" w:rsidRPr="004C5362" w14:paraId="13EE382E" w14:textId="77777777" w:rsidTr="00CD7196">
        <w:tc>
          <w:tcPr>
            <w:tcW w:w="423" w:type="dxa"/>
          </w:tcPr>
          <w:p w14:paraId="298DD130" w14:textId="26B5CD1E" w:rsidR="00D66F92" w:rsidRPr="004C5362" w:rsidRDefault="00240521" w:rsidP="00CD7196">
            <w:pPr>
              <w:bidi/>
              <w:jc w:val="left"/>
              <w:rPr>
                <w:sz w:val="20"/>
                <w:szCs w:val="20"/>
              </w:rPr>
            </w:pPr>
            <w:r>
              <w:rPr>
                <w:rFonts w:hint="cs"/>
                <w:sz w:val="20"/>
                <w:szCs w:val="20"/>
                <w:rtl/>
              </w:rPr>
              <w:t>2-11</w:t>
            </w:r>
          </w:p>
        </w:tc>
        <w:tc>
          <w:tcPr>
            <w:tcW w:w="3402" w:type="dxa"/>
          </w:tcPr>
          <w:p w14:paraId="409EF68E" w14:textId="347C68A7" w:rsidR="00D66F92" w:rsidRPr="00774CFF" w:rsidRDefault="00323A29" w:rsidP="00184BD4">
            <w:pPr>
              <w:bidi/>
              <w:spacing w:before="40" w:after="40"/>
              <w:jc w:val="left"/>
              <w:rPr>
                <w:sz w:val="20"/>
                <w:szCs w:val="20"/>
              </w:rPr>
            </w:pPr>
            <w:r>
              <w:rPr>
                <w:rFonts w:ascii="Simplified Arabic" w:hAnsi="Simplified Arabic" w:cs="Simplified Arabic" w:hint="cs"/>
                <w:rtl/>
              </w:rPr>
              <w:t>وضع</w:t>
            </w:r>
            <w:r w:rsidRPr="00D6028E">
              <w:rPr>
                <w:rFonts w:ascii="Simplified Arabic" w:hAnsi="Simplified Arabic" w:cs="Simplified Arabic"/>
                <w:rtl/>
              </w:rPr>
              <w:t xml:space="preserve"> مقاييس لقياس اتساق السياسات والتنفيذ التآزري (بما في ذلك</w:t>
            </w:r>
            <w:r w:rsidR="00184BD4">
              <w:rPr>
                <w:rFonts w:ascii="Simplified Arabic" w:hAnsi="Simplified Arabic" w:cs="Simplified Arabic" w:hint="cs"/>
                <w:rtl/>
              </w:rPr>
              <w:t xml:space="preserve"> </w:t>
            </w:r>
            <w:r w:rsidRPr="00D6028E">
              <w:rPr>
                <w:rFonts w:ascii="Simplified Arabic" w:hAnsi="Simplified Arabic" w:cs="Simplified Arabic"/>
                <w:rtl/>
              </w:rPr>
              <w:t>"</w:t>
            </w:r>
            <w:r w:rsidR="00E11AF8">
              <w:rPr>
                <w:rFonts w:ascii="Simplified Arabic" w:hAnsi="Simplified Arabic" w:cs="Simplified Arabic" w:hint="cs"/>
                <w:rtl/>
              </w:rPr>
              <w:t xml:space="preserve">حصر أوجه </w:t>
            </w:r>
            <w:r w:rsidR="00E11AF8" w:rsidRPr="00D6028E">
              <w:rPr>
                <w:rFonts w:ascii="Simplified Arabic" w:hAnsi="Simplified Arabic" w:cs="Simplified Arabic"/>
                <w:rtl/>
              </w:rPr>
              <w:t>التآزر</w:t>
            </w:r>
            <w:r w:rsidRPr="00D6028E">
              <w:rPr>
                <w:rFonts w:ascii="Simplified Arabic" w:hAnsi="Simplified Arabic" w:cs="Simplified Arabic"/>
                <w:rtl/>
              </w:rPr>
              <w:t xml:space="preserve"> </w:t>
            </w:r>
            <w:r w:rsidR="00E11AF8">
              <w:rPr>
                <w:rFonts w:ascii="Simplified Arabic" w:hAnsi="Simplified Arabic" w:cs="Simplified Arabic" w:hint="cs"/>
                <w:rtl/>
              </w:rPr>
              <w:t>ال</w:t>
            </w:r>
            <w:r w:rsidRPr="00D6028E">
              <w:rPr>
                <w:rFonts w:ascii="Simplified Arabic" w:hAnsi="Simplified Arabic" w:cs="Simplified Arabic"/>
                <w:rtl/>
              </w:rPr>
              <w:t>وطني")، وفعالية التعاون، وتنفيذ الضمانات على أرض الواقع، ومشاركة أصحاب المصلحة المتعددين عبر</w:t>
            </w:r>
            <w:r w:rsidR="00184BD4">
              <w:rPr>
                <w:rFonts w:ascii="Simplified Arabic" w:hAnsi="Simplified Arabic" w:cs="Simplified Arabic" w:hint="cs"/>
                <w:rtl/>
              </w:rPr>
              <w:t xml:space="preserve"> جميع</w:t>
            </w:r>
            <w:r w:rsidRPr="00D6028E">
              <w:rPr>
                <w:rFonts w:ascii="Simplified Arabic" w:hAnsi="Simplified Arabic" w:cs="Simplified Arabic"/>
                <w:rtl/>
              </w:rPr>
              <w:t xml:space="preserve"> اتفاقيات ريو</w:t>
            </w:r>
          </w:p>
        </w:tc>
        <w:tc>
          <w:tcPr>
            <w:tcW w:w="1500" w:type="dxa"/>
          </w:tcPr>
          <w:p w14:paraId="2D657071" w14:textId="74565246"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27976423" w14:textId="63246CD5" w:rsidR="00D66F92" w:rsidRPr="00774CFF" w:rsidRDefault="00E618B9" w:rsidP="0085243A">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129" w:type="dxa"/>
          </w:tcPr>
          <w:p w14:paraId="75E95852" w14:textId="322D3FDF" w:rsidR="00D66F92" w:rsidRPr="004C5362" w:rsidRDefault="00323A29" w:rsidP="00323A29">
            <w:pPr>
              <w:bidi/>
              <w:spacing w:before="40" w:after="40"/>
              <w:jc w:val="left"/>
              <w:rPr>
                <w:sz w:val="20"/>
                <w:szCs w:val="20"/>
              </w:rPr>
            </w:pPr>
            <w:r w:rsidRPr="00D6028E">
              <w:rPr>
                <w:rFonts w:ascii="Simplified Arabic" w:hAnsi="Simplified Arabic" w:cs="Simplified Arabic"/>
                <w:rtl/>
              </w:rPr>
              <w:t>الأطراف</w:t>
            </w:r>
          </w:p>
        </w:tc>
      </w:tr>
      <w:tr w:rsidR="00D66F92" w:rsidRPr="004C5362" w14:paraId="690D85E4" w14:textId="77777777" w:rsidTr="00CD7196">
        <w:tc>
          <w:tcPr>
            <w:tcW w:w="423" w:type="dxa"/>
          </w:tcPr>
          <w:p w14:paraId="34EDEFE3" w14:textId="377B49FD" w:rsidR="00D66F92" w:rsidRPr="004C5362" w:rsidRDefault="00240521" w:rsidP="00CD7196">
            <w:pPr>
              <w:bidi/>
              <w:jc w:val="left"/>
              <w:rPr>
                <w:sz w:val="20"/>
                <w:szCs w:val="20"/>
              </w:rPr>
            </w:pPr>
            <w:r>
              <w:rPr>
                <w:rFonts w:hint="cs"/>
                <w:sz w:val="20"/>
                <w:szCs w:val="20"/>
                <w:rtl/>
              </w:rPr>
              <w:lastRenderedPageBreak/>
              <w:t>2-12</w:t>
            </w:r>
          </w:p>
        </w:tc>
        <w:tc>
          <w:tcPr>
            <w:tcW w:w="3402" w:type="dxa"/>
          </w:tcPr>
          <w:p w14:paraId="2718B3A1" w14:textId="41F4966F" w:rsidR="00D66F92" w:rsidRPr="00774CFF" w:rsidRDefault="003228E1" w:rsidP="00794B3C">
            <w:pPr>
              <w:bidi/>
              <w:spacing w:before="40" w:after="40"/>
              <w:jc w:val="left"/>
              <w:rPr>
                <w:sz w:val="20"/>
                <w:szCs w:val="20"/>
              </w:rPr>
            </w:pPr>
            <w:r w:rsidRPr="00D6028E">
              <w:rPr>
                <w:rFonts w:ascii="Simplified Arabic" w:hAnsi="Simplified Arabic" w:cs="Simplified Arabic"/>
                <w:rtl/>
              </w:rPr>
              <w:t>مواءمة و</w:t>
            </w:r>
            <w:r>
              <w:rPr>
                <w:rFonts w:ascii="Simplified Arabic" w:hAnsi="Simplified Arabic" w:cs="Simplified Arabic" w:hint="cs"/>
                <w:rtl/>
              </w:rPr>
              <w:t>تخريط</w:t>
            </w:r>
            <w:r w:rsidRPr="00D6028E">
              <w:rPr>
                <w:rFonts w:ascii="Simplified Arabic" w:hAnsi="Simplified Arabic" w:cs="Simplified Arabic"/>
                <w:rtl/>
              </w:rPr>
              <w:t xml:space="preserve"> الاستراتيجيات والأهداف والمؤشرات الوطنية تدريجياً عبر اتفاقيات ريو وأهداف التنمية المستدامة لتكون أساساً للبيانات المشتركة و</w:t>
            </w:r>
            <w:r w:rsidR="00D213F1">
              <w:rPr>
                <w:rFonts w:ascii="Simplified Arabic" w:hAnsi="Simplified Arabic" w:cs="Simplified Arabic" w:hint="cs"/>
                <w:rtl/>
              </w:rPr>
              <w:t>ل</w:t>
            </w:r>
            <w:r w:rsidRPr="00D6028E">
              <w:rPr>
                <w:rFonts w:ascii="Simplified Arabic" w:hAnsi="Simplified Arabic" w:cs="Simplified Arabic"/>
                <w:rtl/>
              </w:rPr>
              <w:t>تبسيط عمليات الإبلاغ</w:t>
            </w:r>
          </w:p>
        </w:tc>
        <w:tc>
          <w:tcPr>
            <w:tcW w:w="1500" w:type="dxa"/>
          </w:tcPr>
          <w:p w14:paraId="79AFEAFF" w14:textId="2B5D26AC"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6CD72BB9" w14:textId="7124B968" w:rsidR="00D66F92" w:rsidRPr="00774CFF" w:rsidRDefault="00E618B9" w:rsidP="0085243A">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129" w:type="dxa"/>
          </w:tcPr>
          <w:p w14:paraId="15B5586A" w14:textId="3E6305CB" w:rsidR="00D66F92" w:rsidRPr="004C5362" w:rsidRDefault="006C6747" w:rsidP="006C6747">
            <w:pPr>
              <w:bidi/>
              <w:spacing w:before="40" w:after="40"/>
              <w:jc w:val="left"/>
              <w:rPr>
                <w:sz w:val="20"/>
                <w:szCs w:val="20"/>
              </w:rPr>
            </w:pPr>
            <w:r w:rsidRPr="00D6028E">
              <w:rPr>
                <w:rFonts w:ascii="Simplified Arabic" w:hAnsi="Simplified Arabic" w:cs="Simplified Arabic"/>
                <w:rtl/>
              </w:rPr>
              <w:t>الأطراف؛ نقاط الاتصال الوطنية؛ دعم الشركاء ال</w:t>
            </w:r>
            <w:r>
              <w:rPr>
                <w:rFonts w:ascii="Simplified Arabic" w:hAnsi="Simplified Arabic" w:cs="Simplified Arabic" w:hint="cs"/>
                <w:rtl/>
              </w:rPr>
              <w:t>تق</w:t>
            </w:r>
            <w:r w:rsidRPr="00D6028E">
              <w:rPr>
                <w:rFonts w:ascii="Simplified Arabic" w:hAnsi="Simplified Arabic" w:cs="Simplified Arabic"/>
                <w:rtl/>
              </w:rPr>
              <w:t>نيين</w:t>
            </w:r>
          </w:p>
        </w:tc>
      </w:tr>
      <w:tr w:rsidR="00D66F92" w:rsidRPr="004C5362" w14:paraId="3D3AFA8C" w14:textId="77777777" w:rsidTr="00CD7196">
        <w:tc>
          <w:tcPr>
            <w:tcW w:w="423" w:type="dxa"/>
          </w:tcPr>
          <w:p w14:paraId="3A140A37" w14:textId="7EC1F730" w:rsidR="00D66F92" w:rsidRPr="004C5362" w:rsidRDefault="00240521" w:rsidP="00CD7196">
            <w:pPr>
              <w:bidi/>
              <w:jc w:val="left"/>
              <w:rPr>
                <w:sz w:val="20"/>
                <w:szCs w:val="20"/>
              </w:rPr>
            </w:pPr>
            <w:r>
              <w:rPr>
                <w:rFonts w:hint="cs"/>
                <w:sz w:val="20"/>
                <w:szCs w:val="20"/>
                <w:rtl/>
              </w:rPr>
              <w:t>2-13</w:t>
            </w:r>
          </w:p>
        </w:tc>
        <w:tc>
          <w:tcPr>
            <w:tcW w:w="3402" w:type="dxa"/>
          </w:tcPr>
          <w:p w14:paraId="2DD8B028" w14:textId="2F69EE64" w:rsidR="00D66F92" w:rsidRPr="00774CFF" w:rsidRDefault="00794B3C" w:rsidP="00F20809">
            <w:pPr>
              <w:bidi/>
              <w:spacing w:before="40" w:after="40"/>
              <w:jc w:val="left"/>
              <w:rPr>
                <w:sz w:val="20"/>
                <w:szCs w:val="20"/>
              </w:rPr>
            </w:pPr>
            <w:r w:rsidRPr="00D6028E">
              <w:rPr>
                <w:rFonts w:ascii="Simplified Arabic" w:hAnsi="Simplified Arabic" w:cs="Simplified Arabic"/>
                <w:rtl/>
              </w:rPr>
              <w:t>تعزيز عمليات الرصد</w:t>
            </w:r>
            <w:r w:rsidR="00806862" w:rsidRPr="00D6028E">
              <w:rPr>
                <w:rFonts w:ascii="Simplified Arabic" w:hAnsi="Simplified Arabic" w:cs="Simplified Arabic"/>
                <w:rtl/>
              </w:rPr>
              <w:t xml:space="preserve"> المجتمع</w:t>
            </w:r>
            <w:r w:rsidR="006B739A">
              <w:rPr>
                <w:rFonts w:ascii="Simplified Arabic" w:hAnsi="Simplified Arabic" w:cs="Simplified Arabic" w:hint="cs"/>
                <w:rtl/>
              </w:rPr>
              <w:t>ي</w:t>
            </w:r>
            <w:r w:rsidRPr="00D6028E">
              <w:rPr>
                <w:rFonts w:ascii="Simplified Arabic" w:hAnsi="Simplified Arabic" w:cs="Simplified Arabic"/>
                <w:rtl/>
              </w:rPr>
              <w:t xml:space="preserve"> التآزري التي يقودها الشباب والنساء، ودمج المعارف التقليدية في </w:t>
            </w:r>
            <w:r w:rsidR="006B739A" w:rsidRPr="00D6028E">
              <w:rPr>
                <w:rFonts w:ascii="Simplified Arabic" w:hAnsi="Simplified Arabic" w:cs="Simplified Arabic"/>
                <w:rtl/>
              </w:rPr>
              <w:t xml:space="preserve">الإبلاغ </w:t>
            </w:r>
            <w:r w:rsidRPr="00D6028E">
              <w:rPr>
                <w:rFonts w:ascii="Simplified Arabic" w:hAnsi="Simplified Arabic" w:cs="Simplified Arabic"/>
                <w:rtl/>
              </w:rPr>
              <w:t xml:space="preserve">الوطني مع توفير دعم </w:t>
            </w:r>
            <w:r w:rsidR="006B739A" w:rsidRPr="00D6028E">
              <w:rPr>
                <w:rFonts w:ascii="Simplified Arabic" w:hAnsi="Simplified Arabic" w:cs="Simplified Arabic"/>
                <w:rtl/>
              </w:rPr>
              <w:t>مخصص</w:t>
            </w:r>
            <w:r w:rsidR="006B739A">
              <w:rPr>
                <w:rFonts w:ascii="Simplified Arabic" w:hAnsi="Simplified Arabic" w:cs="Simplified Arabic" w:hint="cs"/>
                <w:rtl/>
              </w:rPr>
              <w:t xml:space="preserve"> </w:t>
            </w:r>
            <w:r w:rsidRPr="00D6028E">
              <w:rPr>
                <w:rFonts w:ascii="Simplified Arabic" w:hAnsi="Simplified Arabic" w:cs="Simplified Arabic"/>
                <w:rtl/>
              </w:rPr>
              <w:t xml:space="preserve">وقنوات مشاركة </w:t>
            </w:r>
            <w:r w:rsidR="00D213F1">
              <w:rPr>
                <w:rFonts w:ascii="Simplified Arabic" w:hAnsi="Simplified Arabic" w:cs="Simplified Arabic" w:hint="cs"/>
                <w:rtl/>
              </w:rPr>
              <w:t>ل</w:t>
            </w:r>
            <w:r w:rsidR="006B739A">
              <w:rPr>
                <w:rFonts w:ascii="Simplified Arabic" w:hAnsi="Simplified Arabic" w:cs="Simplified Arabic" w:hint="cs"/>
                <w:rtl/>
              </w:rPr>
              <w:t xml:space="preserve">مواءمة </w:t>
            </w:r>
            <w:r w:rsidR="006B739A" w:rsidRPr="00D6028E">
              <w:rPr>
                <w:rFonts w:ascii="Simplified Arabic" w:hAnsi="Simplified Arabic" w:cs="Simplified Arabic"/>
                <w:rtl/>
              </w:rPr>
              <w:t xml:space="preserve">عمليات </w:t>
            </w:r>
            <w:r w:rsidRPr="00D6028E">
              <w:rPr>
                <w:rFonts w:ascii="Simplified Arabic" w:hAnsi="Simplified Arabic" w:cs="Simplified Arabic"/>
                <w:rtl/>
              </w:rPr>
              <w:t>الرصد عبر اتفاقيات ريو</w:t>
            </w:r>
          </w:p>
        </w:tc>
        <w:tc>
          <w:tcPr>
            <w:tcW w:w="1500" w:type="dxa"/>
          </w:tcPr>
          <w:p w14:paraId="6CEAAFA4" w14:textId="6AFADEBA" w:rsidR="00D66F92" w:rsidRPr="004C5362" w:rsidRDefault="00F20809" w:rsidP="00EC65AD">
            <w:pPr>
              <w:bidi/>
              <w:spacing w:before="40" w:after="40"/>
              <w:jc w:val="left"/>
              <w:rPr>
                <w:sz w:val="20"/>
                <w:szCs w:val="20"/>
              </w:rPr>
            </w:pPr>
            <w:r w:rsidRPr="00D6028E">
              <w:rPr>
                <w:rFonts w:ascii="Simplified Arabic" w:hAnsi="Simplified Arabic" w:cs="Simplified Arabic"/>
                <w:rtl/>
              </w:rPr>
              <w:t>دون وطني</w:t>
            </w:r>
          </w:p>
        </w:tc>
        <w:tc>
          <w:tcPr>
            <w:tcW w:w="1618" w:type="dxa"/>
          </w:tcPr>
          <w:p w14:paraId="026120DD" w14:textId="2A7F09EB" w:rsidR="00D66F92" w:rsidRPr="00774CFF" w:rsidRDefault="00E618B9" w:rsidP="0085243A">
            <w:pPr>
              <w:bidi/>
              <w:spacing w:before="40" w:after="40"/>
              <w:jc w:val="left"/>
              <w:rPr>
                <w:sz w:val="20"/>
                <w:szCs w:val="20"/>
              </w:rPr>
            </w:pPr>
            <w:r w:rsidRPr="00001D49">
              <w:rPr>
                <w:rFonts w:ascii="Simplified Arabic" w:hAnsi="Simplified Arabic" w:cs="Simplified Arabic"/>
                <w:rtl/>
              </w:rPr>
              <w:t>التخطيط</w:t>
            </w:r>
            <w:r>
              <w:rPr>
                <w:rFonts w:ascii="Simplified Arabic" w:hAnsi="Simplified Arabic" w:cs="Simplified Arabic" w:hint="cs"/>
                <w:rtl/>
              </w:rPr>
              <w:t xml:space="preserve"> وا</w:t>
            </w:r>
            <w:r w:rsidRPr="00001D49">
              <w:rPr>
                <w:rFonts w:ascii="Simplified Arabic" w:hAnsi="Simplified Arabic" w:cs="Simplified Arabic"/>
                <w:rtl/>
              </w:rPr>
              <w:t>لرصد والإبلاغ وال</w:t>
            </w:r>
            <w:r>
              <w:rPr>
                <w:rFonts w:ascii="Simplified Arabic" w:hAnsi="Simplified Arabic" w:cs="Simplified Arabic" w:hint="cs"/>
                <w:rtl/>
              </w:rPr>
              <w:t>استعراض</w:t>
            </w:r>
          </w:p>
        </w:tc>
        <w:tc>
          <w:tcPr>
            <w:tcW w:w="2129" w:type="dxa"/>
          </w:tcPr>
          <w:p w14:paraId="6336828B" w14:textId="6253C010" w:rsidR="00D66F92" w:rsidRPr="00774CFF" w:rsidRDefault="007D2F97" w:rsidP="002F0F58">
            <w:pPr>
              <w:bidi/>
              <w:spacing w:before="40" w:after="40"/>
              <w:jc w:val="left"/>
              <w:rPr>
                <w:sz w:val="20"/>
                <w:szCs w:val="20"/>
              </w:rPr>
            </w:pPr>
            <w:r w:rsidRPr="00D6028E">
              <w:rPr>
                <w:rFonts w:ascii="Simplified Arabic" w:hAnsi="Simplified Arabic" w:cs="Simplified Arabic"/>
                <w:rtl/>
              </w:rPr>
              <w:t>الأطراف؛ أمانات اتفاقيات ريو؛ الشعوب الأصلية والمجتمعات المحلية؛ جم</w:t>
            </w:r>
            <w:r w:rsidR="002F0F58">
              <w:rPr>
                <w:rFonts w:ascii="Simplified Arabic" w:hAnsi="Simplified Arabic" w:cs="Simplified Arabic" w:hint="cs"/>
                <w:rtl/>
              </w:rPr>
              <w:t>ا</w:t>
            </w:r>
            <w:r w:rsidRPr="00D6028E">
              <w:rPr>
                <w:rFonts w:ascii="Simplified Arabic" w:hAnsi="Simplified Arabic" w:cs="Simplified Arabic"/>
                <w:rtl/>
              </w:rPr>
              <w:t>عات النساء والشباب</w:t>
            </w:r>
          </w:p>
        </w:tc>
      </w:tr>
      <w:tr w:rsidR="00D66F92" w:rsidRPr="004C5362" w14:paraId="534E77D8" w14:textId="77777777" w:rsidTr="00CD7196">
        <w:tc>
          <w:tcPr>
            <w:tcW w:w="423" w:type="dxa"/>
          </w:tcPr>
          <w:p w14:paraId="5452A23F" w14:textId="251FA535" w:rsidR="00D66F92" w:rsidRPr="004C5362" w:rsidRDefault="00240521" w:rsidP="00CD7196">
            <w:pPr>
              <w:bidi/>
              <w:jc w:val="left"/>
              <w:rPr>
                <w:sz w:val="20"/>
                <w:szCs w:val="20"/>
              </w:rPr>
            </w:pPr>
            <w:r>
              <w:rPr>
                <w:rFonts w:hint="cs"/>
                <w:sz w:val="20"/>
                <w:szCs w:val="20"/>
                <w:rtl/>
              </w:rPr>
              <w:t>2-14</w:t>
            </w:r>
          </w:p>
        </w:tc>
        <w:tc>
          <w:tcPr>
            <w:tcW w:w="3402" w:type="dxa"/>
          </w:tcPr>
          <w:p w14:paraId="0127366A" w14:textId="20608674" w:rsidR="00D66F92" w:rsidRPr="00774CFF" w:rsidRDefault="00D213F1" w:rsidP="009B5D4A">
            <w:pPr>
              <w:bidi/>
              <w:spacing w:before="40" w:after="40"/>
              <w:jc w:val="left"/>
              <w:rPr>
                <w:sz w:val="20"/>
                <w:szCs w:val="20"/>
              </w:rPr>
            </w:pPr>
            <w:r>
              <w:rPr>
                <w:rFonts w:ascii="Simplified Arabic" w:hAnsi="Simplified Arabic" w:cs="Simplified Arabic" w:hint="cs"/>
                <w:rtl/>
              </w:rPr>
              <w:t>وضع</w:t>
            </w:r>
            <w:r w:rsidRPr="00D6028E">
              <w:rPr>
                <w:rFonts w:ascii="Simplified Arabic" w:hAnsi="Simplified Arabic" w:cs="Simplified Arabic"/>
                <w:rtl/>
              </w:rPr>
              <w:t xml:space="preserve"> خطط تمويل وطنية متكاملة تستند إلى استعراضات الإنفاق ال</w:t>
            </w:r>
            <w:r w:rsidR="006B7228">
              <w:rPr>
                <w:rFonts w:ascii="Simplified Arabic" w:hAnsi="Simplified Arabic" w:cs="Simplified Arabic" w:hint="cs"/>
                <w:rtl/>
              </w:rPr>
              <w:t>قوم</w:t>
            </w:r>
            <w:r w:rsidRPr="00D6028E">
              <w:rPr>
                <w:rFonts w:ascii="Simplified Arabic" w:hAnsi="Simplified Arabic" w:cs="Simplified Arabic"/>
                <w:rtl/>
              </w:rPr>
              <w:t>ي (على سبيل المثال من خلال توسيع منهجية مبادرة تمويل التنوع البيولوجي لتشمل الاتفاقيات الثلاث)</w:t>
            </w:r>
            <w:r w:rsidR="006B7228">
              <w:rPr>
                <w:rFonts w:ascii="Simplified Arabic" w:hAnsi="Simplified Arabic" w:cs="Simplified Arabic" w:hint="cs"/>
                <w:rtl/>
              </w:rPr>
              <w:t>.</w:t>
            </w:r>
          </w:p>
        </w:tc>
        <w:tc>
          <w:tcPr>
            <w:tcW w:w="1500" w:type="dxa"/>
          </w:tcPr>
          <w:p w14:paraId="585F26B8" w14:textId="7E73C8EA"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555D531C" w14:textId="58CFAA68" w:rsidR="00D66F92" w:rsidRPr="004C5362" w:rsidRDefault="00BA2AB1" w:rsidP="0085243A">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784A3E8C" w14:textId="0988D203" w:rsidR="00D66F92" w:rsidRPr="004C5362" w:rsidRDefault="009B5D4A" w:rsidP="009B5D4A">
            <w:pPr>
              <w:bidi/>
              <w:spacing w:before="40" w:after="40"/>
              <w:jc w:val="left"/>
              <w:rPr>
                <w:sz w:val="20"/>
                <w:szCs w:val="20"/>
              </w:rPr>
            </w:pPr>
            <w:r w:rsidRPr="00D6028E">
              <w:rPr>
                <w:rFonts w:ascii="Simplified Arabic" w:hAnsi="Simplified Arabic" w:cs="Simplified Arabic"/>
                <w:rtl/>
              </w:rPr>
              <w:t>الأطراف؛ وكالات الأمم المتحدة</w:t>
            </w:r>
          </w:p>
        </w:tc>
      </w:tr>
      <w:tr w:rsidR="00D66F92" w:rsidRPr="004C5362" w14:paraId="41B24FCF" w14:textId="77777777" w:rsidTr="00CD7196">
        <w:tc>
          <w:tcPr>
            <w:tcW w:w="423" w:type="dxa"/>
          </w:tcPr>
          <w:p w14:paraId="04588465" w14:textId="79B47C56" w:rsidR="00D66F92" w:rsidRPr="004C5362" w:rsidRDefault="00240521" w:rsidP="00CD7196">
            <w:pPr>
              <w:bidi/>
              <w:jc w:val="left"/>
              <w:rPr>
                <w:sz w:val="20"/>
                <w:szCs w:val="20"/>
              </w:rPr>
            </w:pPr>
            <w:r>
              <w:rPr>
                <w:rFonts w:hint="cs"/>
                <w:sz w:val="20"/>
                <w:szCs w:val="20"/>
                <w:rtl/>
              </w:rPr>
              <w:t>2-15</w:t>
            </w:r>
          </w:p>
        </w:tc>
        <w:tc>
          <w:tcPr>
            <w:tcW w:w="3402" w:type="dxa"/>
          </w:tcPr>
          <w:p w14:paraId="52DBD1E2" w14:textId="2ED29090" w:rsidR="00D66F92" w:rsidRPr="00774CFF" w:rsidRDefault="009B5D4A" w:rsidP="0079362B">
            <w:pPr>
              <w:bidi/>
              <w:spacing w:before="40" w:after="40"/>
              <w:jc w:val="left"/>
              <w:rPr>
                <w:sz w:val="20"/>
                <w:szCs w:val="20"/>
              </w:rPr>
            </w:pPr>
            <w:r w:rsidRPr="00D6028E">
              <w:rPr>
                <w:rFonts w:ascii="Simplified Arabic" w:hAnsi="Simplified Arabic" w:cs="Simplified Arabic"/>
                <w:rtl/>
              </w:rPr>
              <w:t>تنسيق الجهود عبر اتفاقيات ريو لتحديد الحوافز</w:t>
            </w:r>
            <w:r>
              <w:rPr>
                <w:rFonts w:ascii="Simplified Arabic" w:hAnsi="Simplified Arabic" w:cs="Simplified Arabic" w:hint="cs"/>
                <w:rtl/>
              </w:rPr>
              <w:t xml:space="preserve">، </w:t>
            </w:r>
            <w:r w:rsidRPr="00D6028E">
              <w:rPr>
                <w:rFonts w:ascii="Simplified Arabic" w:hAnsi="Simplified Arabic" w:cs="Simplified Arabic"/>
                <w:rtl/>
              </w:rPr>
              <w:t>بما في ذلك الإعانات</w:t>
            </w:r>
            <w:r>
              <w:rPr>
                <w:rFonts w:ascii="Simplified Arabic" w:hAnsi="Simplified Arabic" w:cs="Simplified Arabic" w:hint="cs"/>
                <w:rtl/>
              </w:rPr>
              <w:t>،</w:t>
            </w:r>
            <w:r w:rsidRPr="00D6028E">
              <w:rPr>
                <w:rFonts w:ascii="Simplified Arabic" w:hAnsi="Simplified Arabic" w:cs="Simplified Arabic"/>
                <w:rtl/>
              </w:rPr>
              <w:t xml:space="preserve"> الضارة بالتنوع البيولوجي، والعمل على إلغائها أو التخلص التدريجي منها أو إصلاحها </w:t>
            </w:r>
            <w:r w:rsidR="0079362B">
              <w:rPr>
                <w:rFonts w:ascii="Simplified Arabic" w:hAnsi="Simplified Arabic" w:cs="Simplified Arabic" w:hint="cs"/>
                <w:rtl/>
              </w:rPr>
              <w:t xml:space="preserve">بهدف </w:t>
            </w:r>
            <w:r w:rsidRPr="00D6028E">
              <w:rPr>
                <w:rFonts w:ascii="Simplified Arabic" w:hAnsi="Simplified Arabic" w:cs="Simplified Arabic"/>
                <w:rtl/>
              </w:rPr>
              <w:t>مواءمة الإنفاق العام مع اتفاقيات ريو بحلول عام 2030 (تمشياً مع ال</w:t>
            </w:r>
            <w:r>
              <w:rPr>
                <w:rFonts w:ascii="Simplified Arabic" w:hAnsi="Simplified Arabic" w:cs="Simplified Arabic" w:hint="cs"/>
                <w:rtl/>
              </w:rPr>
              <w:t>هدف</w:t>
            </w:r>
            <w:r w:rsidRPr="00D6028E">
              <w:rPr>
                <w:rFonts w:ascii="Simplified Arabic" w:hAnsi="Simplified Arabic" w:cs="Simplified Arabic"/>
                <w:rtl/>
              </w:rPr>
              <w:t xml:space="preserve"> 18 من إطار كونمينغ-مونتريال العالمي للتنوع البيولوجي)</w:t>
            </w:r>
          </w:p>
        </w:tc>
        <w:tc>
          <w:tcPr>
            <w:tcW w:w="1500" w:type="dxa"/>
          </w:tcPr>
          <w:p w14:paraId="560FB7F9" w14:textId="1846AF75"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3411A260" w14:textId="12C00D04" w:rsidR="00D66F92" w:rsidRPr="004C5362" w:rsidRDefault="00BA2AB1" w:rsidP="0085243A">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238F0B54" w14:textId="156B1A6E" w:rsidR="00D66F92" w:rsidRPr="00774CFF" w:rsidRDefault="0079362B" w:rsidP="0079362B">
            <w:pPr>
              <w:bidi/>
              <w:spacing w:before="40" w:after="40"/>
              <w:jc w:val="left"/>
              <w:rPr>
                <w:sz w:val="20"/>
                <w:szCs w:val="20"/>
              </w:rPr>
            </w:pPr>
            <w:r w:rsidRPr="00D6028E">
              <w:rPr>
                <w:rFonts w:ascii="Simplified Arabic" w:hAnsi="Simplified Arabic" w:cs="Simplified Arabic"/>
                <w:rtl/>
              </w:rPr>
              <w:t>الأطراف؛ الوزارات المعنية؛ مراكز بناء القدرات (دون) الإقليمية</w:t>
            </w:r>
          </w:p>
        </w:tc>
      </w:tr>
      <w:tr w:rsidR="00D66F92" w:rsidRPr="004C5362" w14:paraId="05E0D71C" w14:textId="77777777" w:rsidTr="00CD7196">
        <w:tc>
          <w:tcPr>
            <w:tcW w:w="423" w:type="dxa"/>
          </w:tcPr>
          <w:p w14:paraId="70AC9E2D" w14:textId="196336DB" w:rsidR="00D66F92" w:rsidRPr="004C5362" w:rsidRDefault="00240521" w:rsidP="00CD7196">
            <w:pPr>
              <w:bidi/>
              <w:jc w:val="left"/>
              <w:rPr>
                <w:sz w:val="20"/>
                <w:szCs w:val="20"/>
              </w:rPr>
            </w:pPr>
            <w:r>
              <w:rPr>
                <w:rFonts w:hint="cs"/>
                <w:sz w:val="20"/>
                <w:szCs w:val="20"/>
                <w:rtl/>
              </w:rPr>
              <w:t>2-16</w:t>
            </w:r>
          </w:p>
        </w:tc>
        <w:tc>
          <w:tcPr>
            <w:tcW w:w="3402" w:type="dxa"/>
          </w:tcPr>
          <w:p w14:paraId="293D065B" w14:textId="3857942D" w:rsidR="00D66F92" w:rsidRPr="00774CFF" w:rsidRDefault="00A33056" w:rsidP="00DE43C6">
            <w:pPr>
              <w:bidi/>
              <w:spacing w:before="40" w:after="40"/>
              <w:jc w:val="left"/>
              <w:rPr>
                <w:sz w:val="20"/>
                <w:szCs w:val="20"/>
              </w:rPr>
            </w:pPr>
            <w:r w:rsidRPr="00D6028E">
              <w:rPr>
                <w:rFonts w:ascii="Simplified Arabic" w:hAnsi="Simplified Arabic" w:cs="Simplified Arabic"/>
                <w:rtl/>
              </w:rPr>
              <w:t>زيادة التمويل</w:t>
            </w:r>
            <w:r>
              <w:rPr>
                <w:rFonts w:ascii="Simplified Arabic" w:hAnsi="Simplified Arabic" w:cs="Simplified Arabic" w:hint="cs"/>
                <w:rtl/>
              </w:rPr>
              <w:t xml:space="preserve"> المخصص</w:t>
            </w:r>
            <w:r w:rsidRPr="00D6028E">
              <w:rPr>
                <w:rFonts w:ascii="Simplified Arabic" w:hAnsi="Simplified Arabic" w:cs="Simplified Arabic"/>
                <w:rtl/>
              </w:rPr>
              <w:t xml:space="preserve"> للحلول </w:t>
            </w:r>
            <w:r w:rsidR="00EF6B62" w:rsidRPr="00001D49">
              <w:rPr>
                <w:rFonts w:ascii="Simplified Arabic" w:hAnsi="Simplified Arabic" w:cs="Simplified Arabic"/>
                <w:rtl/>
              </w:rPr>
              <w:t>القائمة على الطبيعة و/أو الن</w:t>
            </w:r>
            <w:r w:rsidR="00EF6B62">
              <w:rPr>
                <w:rFonts w:ascii="Simplified Arabic" w:hAnsi="Simplified Arabic" w:cs="Simplified Arabic" w:hint="cs"/>
                <w:rtl/>
              </w:rPr>
              <w:t>ُ</w:t>
            </w:r>
            <w:r w:rsidR="00EF6B62" w:rsidRPr="00001D49">
              <w:rPr>
                <w:rFonts w:ascii="Simplified Arabic" w:hAnsi="Simplified Arabic" w:cs="Simplified Arabic"/>
                <w:rtl/>
              </w:rPr>
              <w:t>هج القائمة على النظم الإيكولوجية</w:t>
            </w:r>
            <w:r w:rsidRPr="00D6028E">
              <w:rPr>
                <w:rFonts w:ascii="Simplified Arabic" w:hAnsi="Simplified Arabic" w:cs="Simplified Arabic"/>
                <w:rtl/>
              </w:rPr>
              <w:t xml:space="preserve"> من خلال برامج وآليات التمويل الوطنية والدولية، وإشراك وزارات المالية ومنصات التمويل المشترك/الدعوات المشتركة</w:t>
            </w:r>
            <w:r w:rsidR="00EF6B62">
              <w:rPr>
                <w:rFonts w:ascii="Simplified Arabic" w:hAnsi="Simplified Arabic" w:cs="Simplified Arabic" w:hint="cs"/>
                <w:rtl/>
              </w:rPr>
              <w:t xml:space="preserve"> للتمويل</w:t>
            </w:r>
            <w:r w:rsidRPr="00D6028E">
              <w:rPr>
                <w:rFonts w:ascii="Simplified Arabic" w:hAnsi="Simplified Arabic" w:cs="Simplified Arabic"/>
                <w:rtl/>
              </w:rPr>
              <w:t>، وت</w:t>
            </w:r>
            <w:r w:rsidR="00EF6B62">
              <w:rPr>
                <w:rFonts w:ascii="Simplified Arabic" w:hAnsi="Simplified Arabic" w:cs="Simplified Arabic" w:hint="cs"/>
                <w:rtl/>
              </w:rPr>
              <w:t>قديم</w:t>
            </w:r>
            <w:r w:rsidRPr="00D6028E">
              <w:rPr>
                <w:rFonts w:ascii="Simplified Arabic" w:hAnsi="Simplified Arabic" w:cs="Simplified Arabic"/>
                <w:rtl/>
              </w:rPr>
              <w:t xml:space="preserve"> تفاصيل أوفى عن المشاريع، وتدريب الوكالات الوطنية على آليات التمويل ذات الصلة</w:t>
            </w:r>
          </w:p>
        </w:tc>
        <w:tc>
          <w:tcPr>
            <w:tcW w:w="1500" w:type="dxa"/>
          </w:tcPr>
          <w:p w14:paraId="25299B04" w14:textId="34F36C8D"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482CA6A5" w14:textId="1EB021A0" w:rsidR="00D66F92" w:rsidRPr="004C5362" w:rsidRDefault="00BA2AB1" w:rsidP="0085243A">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7401D8A3" w14:textId="0AE3FE97" w:rsidR="00D66F92" w:rsidRPr="004C5362" w:rsidRDefault="007B4B9C" w:rsidP="007B4B9C">
            <w:pPr>
              <w:bidi/>
              <w:spacing w:before="40" w:after="40"/>
              <w:jc w:val="left"/>
              <w:rPr>
                <w:sz w:val="20"/>
                <w:szCs w:val="20"/>
              </w:rPr>
            </w:pPr>
            <w:r w:rsidRPr="00D6028E">
              <w:rPr>
                <w:rFonts w:ascii="Simplified Arabic" w:hAnsi="Simplified Arabic" w:cs="Simplified Arabic"/>
                <w:rtl/>
              </w:rPr>
              <w:t>الوزارات المعنية؛ الجهات المانحة</w:t>
            </w:r>
          </w:p>
        </w:tc>
      </w:tr>
      <w:tr w:rsidR="00D66F92" w:rsidRPr="004C5362" w14:paraId="07926C17" w14:textId="77777777" w:rsidTr="00CD7196">
        <w:tc>
          <w:tcPr>
            <w:tcW w:w="423" w:type="dxa"/>
          </w:tcPr>
          <w:p w14:paraId="1DA9043F" w14:textId="7BE1FAB2" w:rsidR="00D66F92" w:rsidRPr="004C5362" w:rsidRDefault="00240521" w:rsidP="00CD7196">
            <w:pPr>
              <w:bidi/>
              <w:jc w:val="left"/>
              <w:rPr>
                <w:sz w:val="20"/>
                <w:szCs w:val="20"/>
              </w:rPr>
            </w:pPr>
            <w:r>
              <w:rPr>
                <w:rFonts w:hint="cs"/>
                <w:sz w:val="20"/>
                <w:szCs w:val="20"/>
                <w:rtl/>
              </w:rPr>
              <w:t>2-17</w:t>
            </w:r>
          </w:p>
        </w:tc>
        <w:tc>
          <w:tcPr>
            <w:tcW w:w="3402" w:type="dxa"/>
          </w:tcPr>
          <w:p w14:paraId="7814ABC4" w14:textId="103603C3" w:rsidR="00D66F92" w:rsidRPr="00774CFF" w:rsidRDefault="007B4B9C" w:rsidP="007B4B9C">
            <w:pPr>
              <w:bidi/>
              <w:spacing w:before="40" w:after="40"/>
              <w:jc w:val="left"/>
              <w:rPr>
                <w:sz w:val="20"/>
                <w:szCs w:val="20"/>
              </w:rPr>
            </w:pPr>
            <w:r w:rsidRPr="00D6028E">
              <w:rPr>
                <w:rFonts w:ascii="Simplified Arabic" w:hAnsi="Simplified Arabic" w:cs="Simplified Arabic"/>
                <w:rtl/>
              </w:rPr>
              <w:t>تعزيز الشراكات بين القطاع الخاص والمجتمع</w:t>
            </w:r>
            <w:r>
              <w:rPr>
                <w:rFonts w:ascii="Simplified Arabic" w:hAnsi="Simplified Arabic" w:cs="Simplified Arabic" w:hint="cs"/>
                <w:rtl/>
              </w:rPr>
              <w:t>ات</w:t>
            </w:r>
            <w:r w:rsidRPr="00D6028E">
              <w:rPr>
                <w:rFonts w:ascii="Simplified Arabic" w:hAnsi="Simplified Arabic" w:cs="Simplified Arabic"/>
                <w:rtl/>
              </w:rPr>
              <w:t xml:space="preserve"> المحلي</w:t>
            </w:r>
            <w:r>
              <w:rPr>
                <w:rFonts w:ascii="Simplified Arabic" w:hAnsi="Simplified Arabic" w:cs="Simplified Arabic" w:hint="cs"/>
                <w:rtl/>
              </w:rPr>
              <w:t>ة</w:t>
            </w:r>
            <w:r w:rsidRPr="00D6028E">
              <w:rPr>
                <w:rFonts w:ascii="Simplified Arabic" w:hAnsi="Simplified Arabic" w:cs="Simplified Arabic"/>
                <w:rtl/>
              </w:rPr>
              <w:t xml:space="preserve"> و</w:t>
            </w:r>
            <w:r>
              <w:rPr>
                <w:rFonts w:ascii="Simplified Arabic" w:hAnsi="Simplified Arabic" w:cs="Simplified Arabic" w:hint="cs"/>
                <w:rtl/>
              </w:rPr>
              <w:t>زيادة</w:t>
            </w:r>
            <w:r w:rsidRPr="00D6028E">
              <w:rPr>
                <w:rFonts w:ascii="Simplified Arabic" w:hAnsi="Simplified Arabic" w:cs="Simplified Arabic"/>
                <w:rtl/>
              </w:rPr>
              <w:t xml:space="preserve"> إعطاء الأولوية لتمويل المشاريع التي تحقق نتائج ملموسة في إطار الاتفاقيات</w:t>
            </w:r>
          </w:p>
        </w:tc>
        <w:tc>
          <w:tcPr>
            <w:tcW w:w="1500" w:type="dxa"/>
          </w:tcPr>
          <w:p w14:paraId="4C0E77F6" w14:textId="7C688B55"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621CF8A6" w14:textId="2B440B2B" w:rsidR="00D66F92" w:rsidRPr="004C5362" w:rsidRDefault="00BA2AB1" w:rsidP="0085243A">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0C7BE1CF" w14:textId="70CAAF36" w:rsidR="00D66F92" w:rsidRPr="004C5362" w:rsidRDefault="00C87740" w:rsidP="00C87740">
            <w:pPr>
              <w:bidi/>
              <w:spacing w:before="40" w:after="40"/>
              <w:jc w:val="left"/>
              <w:rPr>
                <w:sz w:val="20"/>
                <w:szCs w:val="20"/>
              </w:rPr>
            </w:pPr>
            <w:r w:rsidRPr="00D6028E">
              <w:rPr>
                <w:rFonts w:ascii="Simplified Arabic" w:hAnsi="Simplified Arabic" w:cs="Simplified Arabic"/>
                <w:rtl/>
              </w:rPr>
              <w:t>الأطراف؛ الوزارات المعنية؛ الجهات المانحة؛ القطاع الخاص؛ الشعوب الأصلية والمجتمعات المحلية/المنظمات النسائية</w:t>
            </w:r>
          </w:p>
        </w:tc>
      </w:tr>
      <w:tr w:rsidR="00D66F92" w:rsidRPr="004C5362" w14:paraId="5D3E025E" w14:textId="77777777" w:rsidTr="00CD7196">
        <w:tc>
          <w:tcPr>
            <w:tcW w:w="423" w:type="dxa"/>
          </w:tcPr>
          <w:p w14:paraId="17495013" w14:textId="065D12B7" w:rsidR="00D66F92" w:rsidRPr="004C5362" w:rsidRDefault="00240521" w:rsidP="00CD7196">
            <w:pPr>
              <w:bidi/>
              <w:jc w:val="left"/>
              <w:rPr>
                <w:sz w:val="20"/>
                <w:szCs w:val="20"/>
              </w:rPr>
            </w:pPr>
            <w:r>
              <w:rPr>
                <w:rFonts w:hint="cs"/>
                <w:sz w:val="20"/>
                <w:szCs w:val="20"/>
                <w:rtl/>
              </w:rPr>
              <w:t>2-18</w:t>
            </w:r>
          </w:p>
        </w:tc>
        <w:tc>
          <w:tcPr>
            <w:tcW w:w="3402" w:type="dxa"/>
          </w:tcPr>
          <w:p w14:paraId="7291B8B3" w14:textId="2CEA998F" w:rsidR="00D66F92" w:rsidRPr="00774CFF" w:rsidRDefault="00A14D40" w:rsidP="006C0B4F">
            <w:pPr>
              <w:bidi/>
              <w:spacing w:before="40" w:after="40"/>
              <w:jc w:val="left"/>
              <w:rPr>
                <w:sz w:val="20"/>
                <w:szCs w:val="20"/>
              </w:rPr>
            </w:pPr>
            <w:r w:rsidRPr="00D6028E">
              <w:rPr>
                <w:rFonts w:ascii="Simplified Arabic" w:hAnsi="Simplified Arabic" w:cs="Simplified Arabic"/>
                <w:rtl/>
              </w:rPr>
              <w:t>تعزيز مشاركة الشعوب الأصلية والمجتمعات المحلية في التنسيق الوطني – من خلال مجالس</w:t>
            </w:r>
            <w:r w:rsidR="006C0B4F">
              <w:rPr>
                <w:rFonts w:ascii="Simplified Arabic" w:hAnsi="Simplified Arabic" w:cs="Simplified Arabic" w:hint="cs"/>
                <w:rtl/>
              </w:rPr>
              <w:t>/</w:t>
            </w:r>
            <w:r w:rsidRPr="00D6028E">
              <w:rPr>
                <w:rFonts w:ascii="Simplified Arabic" w:hAnsi="Simplified Arabic" w:cs="Simplified Arabic"/>
                <w:rtl/>
              </w:rPr>
              <w:t xml:space="preserve">منصات استشارية دائمة ذات ولايات </w:t>
            </w:r>
            <w:r w:rsidRPr="00D6028E">
              <w:rPr>
                <w:rFonts w:ascii="Simplified Arabic" w:hAnsi="Simplified Arabic" w:cs="Simplified Arabic"/>
                <w:rtl/>
              </w:rPr>
              <w:lastRenderedPageBreak/>
              <w:t>وموارد واضحة – ودمج معارفه</w:t>
            </w:r>
            <w:r w:rsidR="006C0B4F">
              <w:rPr>
                <w:rFonts w:ascii="Simplified Arabic" w:hAnsi="Simplified Arabic" w:cs="Simplified Arabic" w:hint="cs"/>
                <w:rtl/>
              </w:rPr>
              <w:t>ا</w:t>
            </w:r>
            <w:r w:rsidRPr="00D6028E">
              <w:rPr>
                <w:rFonts w:ascii="Simplified Arabic" w:hAnsi="Simplified Arabic" w:cs="Simplified Arabic"/>
                <w:rtl/>
              </w:rPr>
              <w:t xml:space="preserve"> وممثليه</w:t>
            </w:r>
            <w:r w:rsidR="006C0B4F">
              <w:rPr>
                <w:rFonts w:ascii="Simplified Arabic" w:hAnsi="Simplified Arabic" w:cs="Simplified Arabic" w:hint="cs"/>
                <w:rtl/>
              </w:rPr>
              <w:t>ا</w:t>
            </w:r>
            <w:r w:rsidRPr="00D6028E">
              <w:rPr>
                <w:rFonts w:ascii="Simplified Arabic" w:hAnsi="Simplified Arabic" w:cs="Simplified Arabic"/>
                <w:rtl/>
              </w:rPr>
              <w:t xml:space="preserve"> في </w:t>
            </w:r>
            <w:r w:rsidR="006C0B4F" w:rsidRPr="00455665">
              <w:rPr>
                <w:rFonts w:ascii="Simplified Arabic" w:hAnsi="Simplified Arabic" w:cs="Simplified Arabic"/>
                <w:rtl/>
              </w:rPr>
              <w:t>الاستراتيجيات وخطط العمل الوطنية للتنوع البيولوجي</w:t>
            </w:r>
            <w:r w:rsidR="006C0B4F">
              <w:rPr>
                <w:rFonts w:ascii="Simplified Arabic" w:hAnsi="Simplified Arabic" w:cs="Simplified Arabic" w:hint="cs"/>
                <w:rtl/>
              </w:rPr>
              <w:t>، و</w:t>
            </w:r>
            <w:r w:rsidR="006C0B4F" w:rsidRPr="00001D49">
              <w:rPr>
                <w:rFonts w:ascii="Simplified Arabic" w:hAnsi="Simplified Arabic" w:cs="Simplified Arabic"/>
                <w:rtl/>
              </w:rPr>
              <w:t>المساهمات المحددة وطنياً</w:t>
            </w:r>
            <w:r w:rsidR="006C0B4F">
              <w:rPr>
                <w:rFonts w:ascii="Simplified Arabic" w:hAnsi="Simplified Arabic" w:cs="Simplified Arabic" w:hint="cs"/>
                <w:rtl/>
              </w:rPr>
              <w:t>، و</w:t>
            </w:r>
            <w:r w:rsidR="006C0B4F" w:rsidRPr="00001D49">
              <w:rPr>
                <w:rFonts w:ascii="Simplified Arabic" w:hAnsi="Simplified Arabic" w:cs="Simplified Arabic"/>
                <w:rtl/>
              </w:rPr>
              <w:t>خطط ال</w:t>
            </w:r>
            <w:r w:rsidR="006C0B4F">
              <w:rPr>
                <w:rFonts w:ascii="Simplified Arabic" w:hAnsi="Simplified Arabic" w:cs="Simplified Arabic" w:hint="cs"/>
                <w:rtl/>
              </w:rPr>
              <w:t>تكيف</w:t>
            </w:r>
            <w:r w:rsidR="006C0B4F" w:rsidRPr="00001D49">
              <w:rPr>
                <w:rFonts w:ascii="Simplified Arabic" w:hAnsi="Simplified Arabic" w:cs="Simplified Arabic"/>
                <w:rtl/>
              </w:rPr>
              <w:t xml:space="preserve"> الوطنية</w:t>
            </w:r>
            <w:r w:rsidRPr="00D6028E">
              <w:rPr>
                <w:rFonts w:ascii="Simplified Arabic" w:hAnsi="Simplified Arabic" w:cs="Simplified Arabic"/>
                <w:rtl/>
              </w:rPr>
              <w:t>، وعمليات الرصد والتنفيذ، مع الاعتراف بالمعارف التقليدية جنباً إلى جنب مع العلوم</w:t>
            </w:r>
          </w:p>
        </w:tc>
        <w:tc>
          <w:tcPr>
            <w:tcW w:w="1500" w:type="dxa"/>
          </w:tcPr>
          <w:p w14:paraId="5B679606" w14:textId="0B294EF5" w:rsidR="00D66F92" w:rsidRPr="004C5362" w:rsidRDefault="00277CBA" w:rsidP="00EC65AD">
            <w:pPr>
              <w:bidi/>
              <w:spacing w:before="40" w:after="40"/>
              <w:jc w:val="left"/>
              <w:rPr>
                <w:sz w:val="20"/>
                <w:szCs w:val="20"/>
              </w:rPr>
            </w:pPr>
            <w:r w:rsidRPr="00D6028E">
              <w:rPr>
                <w:rFonts w:ascii="Simplified Arabic" w:hAnsi="Simplified Arabic" w:cs="Simplified Arabic"/>
                <w:rtl/>
              </w:rPr>
              <w:lastRenderedPageBreak/>
              <w:t>وطني</w:t>
            </w:r>
          </w:p>
        </w:tc>
        <w:tc>
          <w:tcPr>
            <w:tcW w:w="1618" w:type="dxa"/>
          </w:tcPr>
          <w:p w14:paraId="2FF34CB5" w14:textId="18A5C5C9" w:rsidR="00D66F92" w:rsidRPr="00774CFF" w:rsidRDefault="007D118F" w:rsidP="0085243A">
            <w:pPr>
              <w:bidi/>
              <w:spacing w:before="40" w:after="40"/>
              <w:jc w:val="left"/>
              <w:rPr>
                <w:sz w:val="20"/>
                <w:szCs w:val="20"/>
              </w:rPr>
            </w:pPr>
            <w:r w:rsidRPr="00B92E7E">
              <w:rPr>
                <w:rFonts w:ascii="Simplified Arabic" w:hAnsi="Simplified Arabic" w:cs="Simplified Arabic"/>
                <w:rtl/>
              </w:rPr>
              <w:t>مساهمات وحقوق الشعوب الأصلية والمجتمعات المحلية</w:t>
            </w:r>
          </w:p>
        </w:tc>
        <w:tc>
          <w:tcPr>
            <w:tcW w:w="2129" w:type="dxa"/>
          </w:tcPr>
          <w:p w14:paraId="23D27E24" w14:textId="793846DD" w:rsidR="00D66F92" w:rsidRPr="00774CFF" w:rsidRDefault="006C0B4F" w:rsidP="006C0B4F">
            <w:pPr>
              <w:bidi/>
              <w:spacing w:before="40" w:after="40"/>
              <w:jc w:val="left"/>
              <w:rPr>
                <w:sz w:val="20"/>
                <w:szCs w:val="20"/>
              </w:rPr>
            </w:pPr>
            <w:r w:rsidRPr="00D6028E">
              <w:rPr>
                <w:rFonts w:ascii="Simplified Arabic" w:hAnsi="Simplified Arabic" w:cs="Simplified Arabic"/>
                <w:rtl/>
              </w:rPr>
              <w:t xml:space="preserve">الأطراف؛ نقاط الاتصال الوطنية؛ أمانات اتفاقيات ريو؛ </w:t>
            </w:r>
            <w:r w:rsidRPr="00D6028E">
              <w:rPr>
                <w:rFonts w:ascii="Simplified Arabic" w:hAnsi="Simplified Arabic" w:cs="Simplified Arabic"/>
                <w:rtl/>
              </w:rPr>
              <w:lastRenderedPageBreak/>
              <w:t>منظمات الشعوب الأصلية والمجتمعات المحلية</w:t>
            </w:r>
          </w:p>
        </w:tc>
      </w:tr>
      <w:tr w:rsidR="00D66F92" w:rsidRPr="004C5362" w14:paraId="3B224327" w14:textId="77777777" w:rsidTr="00CD7196">
        <w:tc>
          <w:tcPr>
            <w:tcW w:w="423" w:type="dxa"/>
          </w:tcPr>
          <w:p w14:paraId="4A948272" w14:textId="4C6EC65F" w:rsidR="00D66F92" w:rsidRPr="004C5362" w:rsidRDefault="00240521" w:rsidP="00CD7196">
            <w:pPr>
              <w:bidi/>
              <w:jc w:val="left"/>
              <w:rPr>
                <w:sz w:val="20"/>
                <w:szCs w:val="20"/>
              </w:rPr>
            </w:pPr>
            <w:r>
              <w:rPr>
                <w:rFonts w:hint="cs"/>
                <w:sz w:val="20"/>
                <w:szCs w:val="20"/>
                <w:rtl/>
              </w:rPr>
              <w:lastRenderedPageBreak/>
              <w:t>2-19</w:t>
            </w:r>
          </w:p>
        </w:tc>
        <w:tc>
          <w:tcPr>
            <w:tcW w:w="3402" w:type="dxa"/>
          </w:tcPr>
          <w:p w14:paraId="3E5D219D" w14:textId="74F59468" w:rsidR="00D66F92" w:rsidRPr="00774CFF" w:rsidRDefault="005328CB" w:rsidP="00D07A27">
            <w:pPr>
              <w:bidi/>
              <w:spacing w:before="40" w:after="40"/>
              <w:jc w:val="left"/>
              <w:rPr>
                <w:sz w:val="20"/>
                <w:szCs w:val="20"/>
              </w:rPr>
            </w:pPr>
            <w:r w:rsidRPr="00D6028E">
              <w:rPr>
                <w:rFonts w:ascii="Simplified Arabic" w:hAnsi="Simplified Arabic" w:cs="Simplified Arabic"/>
                <w:rtl/>
              </w:rPr>
              <w:t xml:space="preserve">تعزيز وتمويل مشاركة الشعوب الأصلية والمجتمعات المحلية والنساء والشباب والجهات الفاعلة على مستوى </w:t>
            </w:r>
            <w:r w:rsidR="00997308" w:rsidRPr="00001D49">
              <w:rPr>
                <w:rFonts w:ascii="Simplified Arabic" w:hAnsi="Simplified Arabic" w:cs="Simplified Arabic"/>
                <w:rtl/>
              </w:rPr>
              <w:t>القواعد الشعبية</w:t>
            </w:r>
            <w:r w:rsidRPr="00D6028E">
              <w:rPr>
                <w:rFonts w:ascii="Simplified Arabic" w:hAnsi="Simplified Arabic" w:cs="Simplified Arabic"/>
                <w:rtl/>
              </w:rPr>
              <w:t xml:space="preserve">، بما في ذلك الشراكات </w:t>
            </w:r>
            <w:r w:rsidR="00C4707D">
              <w:rPr>
                <w:rFonts w:ascii="Simplified Arabic" w:hAnsi="Simplified Arabic" w:cs="Simplified Arabic" w:hint="cs"/>
                <w:rtl/>
              </w:rPr>
              <w:t>ال</w:t>
            </w:r>
            <w:r w:rsidRPr="00D6028E">
              <w:rPr>
                <w:rFonts w:ascii="Simplified Arabic" w:hAnsi="Simplified Arabic" w:cs="Simplified Arabic"/>
                <w:rtl/>
              </w:rPr>
              <w:t xml:space="preserve">متعددة الأطراف من خلال </w:t>
            </w:r>
            <w:r w:rsidR="00997308">
              <w:rPr>
                <w:rFonts w:ascii="Simplified Arabic" w:hAnsi="Simplified Arabic" w:cs="Simplified Arabic" w:hint="cs"/>
                <w:rtl/>
              </w:rPr>
              <w:t>ال</w:t>
            </w:r>
            <w:r w:rsidRPr="00D6028E">
              <w:rPr>
                <w:rFonts w:ascii="Simplified Arabic" w:hAnsi="Simplified Arabic" w:cs="Simplified Arabic"/>
                <w:rtl/>
              </w:rPr>
              <w:t xml:space="preserve">تمويل </w:t>
            </w:r>
            <w:r w:rsidR="00997308">
              <w:rPr>
                <w:rFonts w:ascii="Simplified Arabic" w:hAnsi="Simplified Arabic" w:cs="Simplified Arabic" w:hint="cs"/>
                <w:rtl/>
              </w:rPr>
              <w:t>ال</w:t>
            </w:r>
            <w:r w:rsidRPr="00D6028E">
              <w:rPr>
                <w:rFonts w:ascii="Simplified Arabic" w:hAnsi="Simplified Arabic" w:cs="Simplified Arabic"/>
                <w:rtl/>
              </w:rPr>
              <w:t>مخصص للمشاركة و</w:t>
            </w:r>
            <w:r w:rsidR="00997308">
              <w:rPr>
                <w:rFonts w:ascii="Simplified Arabic" w:hAnsi="Simplified Arabic" w:cs="Simplified Arabic" w:hint="cs"/>
                <w:rtl/>
              </w:rPr>
              <w:t>ال</w:t>
            </w:r>
            <w:r w:rsidRPr="00D6028E">
              <w:rPr>
                <w:rFonts w:ascii="Simplified Arabic" w:hAnsi="Simplified Arabic" w:cs="Simplified Arabic"/>
                <w:rtl/>
              </w:rPr>
              <w:t>ن</w:t>
            </w:r>
            <w:r w:rsidR="00C4707D">
              <w:rPr>
                <w:rFonts w:ascii="Simplified Arabic" w:hAnsi="Simplified Arabic" w:cs="Simplified Arabic" w:hint="cs"/>
                <w:rtl/>
              </w:rPr>
              <w:t>ُ</w:t>
            </w:r>
            <w:r w:rsidRPr="00D6028E">
              <w:rPr>
                <w:rFonts w:ascii="Simplified Arabic" w:hAnsi="Simplified Arabic" w:cs="Simplified Arabic"/>
                <w:rtl/>
              </w:rPr>
              <w:t xml:space="preserve">هج </w:t>
            </w:r>
            <w:r w:rsidR="00997308">
              <w:rPr>
                <w:rFonts w:ascii="Simplified Arabic" w:hAnsi="Simplified Arabic" w:cs="Simplified Arabic" w:hint="cs"/>
                <w:rtl/>
              </w:rPr>
              <w:t>ال</w:t>
            </w:r>
            <w:r w:rsidRPr="00D6028E">
              <w:rPr>
                <w:rFonts w:ascii="Simplified Arabic" w:hAnsi="Simplified Arabic" w:cs="Simplified Arabic"/>
                <w:rtl/>
              </w:rPr>
              <w:t xml:space="preserve">قائمة على الحقوق وبرامج </w:t>
            </w:r>
            <w:r w:rsidR="00997308">
              <w:rPr>
                <w:rFonts w:ascii="Simplified Arabic" w:hAnsi="Simplified Arabic" w:cs="Simplified Arabic" w:hint="cs"/>
                <w:rtl/>
              </w:rPr>
              <w:t>ال</w:t>
            </w:r>
            <w:r w:rsidRPr="00D6028E">
              <w:rPr>
                <w:rFonts w:ascii="Simplified Arabic" w:hAnsi="Simplified Arabic" w:cs="Simplified Arabic"/>
                <w:rtl/>
              </w:rPr>
              <w:t xml:space="preserve">تمويل </w:t>
            </w:r>
            <w:r w:rsidR="00997308">
              <w:rPr>
                <w:rFonts w:ascii="Simplified Arabic" w:hAnsi="Simplified Arabic" w:cs="Simplified Arabic" w:hint="cs"/>
                <w:rtl/>
              </w:rPr>
              <w:t>ال</w:t>
            </w:r>
            <w:r w:rsidRPr="00D6028E">
              <w:rPr>
                <w:rFonts w:ascii="Simplified Arabic" w:hAnsi="Simplified Arabic" w:cs="Simplified Arabic"/>
                <w:rtl/>
              </w:rPr>
              <w:t>مجتمعي و</w:t>
            </w:r>
            <w:r w:rsidR="00997308">
              <w:rPr>
                <w:rFonts w:ascii="Simplified Arabic" w:hAnsi="Simplified Arabic" w:cs="Simplified Arabic" w:hint="cs"/>
                <w:rtl/>
              </w:rPr>
              <w:t>ال</w:t>
            </w:r>
            <w:r w:rsidRPr="00D6028E">
              <w:rPr>
                <w:rFonts w:ascii="Simplified Arabic" w:hAnsi="Simplified Arabic" w:cs="Simplified Arabic"/>
                <w:rtl/>
              </w:rPr>
              <w:t>حوافز</w:t>
            </w:r>
            <w:r w:rsidR="00C4707D">
              <w:rPr>
                <w:rFonts w:ascii="Simplified Arabic" w:hAnsi="Simplified Arabic" w:cs="Simplified Arabic" w:hint="cs"/>
                <w:rtl/>
              </w:rPr>
              <w:t>.</w:t>
            </w:r>
          </w:p>
        </w:tc>
        <w:tc>
          <w:tcPr>
            <w:tcW w:w="1500" w:type="dxa"/>
          </w:tcPr>
          <w:p w14:paraId="15DF4CF1" w14:textId="085AF7AF" w:rsidR="00D66F92" w:rsidRPr="004C5362" w:rsidRDefault="00277CBA" w:rsidP="00EC65AD">
            <w:pPr>
              <w:bidi/>
              <w:spacing w:before="40" w:after="40"/>
              <w:jc w:val="left"/>
              <w:rPr>
                <w:sz w:val="20"/>
                <w:szCs w:val="20"/>
              </w:rPr>
            </w:pPr>
            <w:r w:rsidRPr="00D6028E">
              <w:rPr>
                <w:rFonts w:ascii="Simplified Arabic" w:hAnsi="Simplified Arabic" w:cs="Simplified Arabic"/>
                <w:rtl/>
              </w:rPr>
              <w:t>وطني</w:t>
            </w:r>
          </w:p>
        </w:tc>
        <w:tc>
          <w:tcPr>
            <w:tcW w:w="1618" w:type="dxa"/>
          </w:tcPr>
          <w:p w14:paraId="32978947" w14:textId="2471B354" w:rsidR="00D66F92" w:rsidRPr="004C5362" w:rsidRDefault="0004006D" w:rsidP="0085243A">
            <w:pPr>
              <w:bidi/>
              <w:spacing w:before="40" w:after="40"/>
              <w:jc w:val="left"/>
              <w:rPr>
                <w:sz w:val="20"/>
                <w:szCs w:val="20"/>
              </w:rPr>
            </w:pPr>
            <w:r w:rsidRPr="00001D49">
              <w:rPr>
                <w:rFonts w:ascii="Simplified Arabic" w:hAnsi="Simplified Arabic" w:cs="Simplified Arabic"/>
                <w:rtl/>
              </w:rPr>
              <w:t>النهج الشامل للمجتمع</w:t>
            </w:r>
            <w:r>
              <w:rPr>
                <w:rFonts w:ascii="Simplified Arabic" w:hAnsi="Simplified Arabic" w:cs="Simplified Arabic" w:hint="cs"/>
                <w:rtl/>
              </w:rPr>
              <w:t xml:space="preserve"> بأسره</w:t>
            </w:r>
          </w:p>
        </w:tc>
        <w:tc>
          <w:tcPr>
            <w:tcW w:w="2129" w:type="dxa"/>
          </w:tcPr>
          <w:p w14:paraId="7A7A2675" w14:textId="25A49885" w:rsidR="00D66F92" w:rsidRPr="00774CFF" w:rsidRDefault="00D07A27" w:rsidP="00D07A27">
            <w:pPr>
              <w:bidi/>
              <w:spacing w:before="40" w:after="40"/>
              <w:jc w:val="left"/>
              <w:rPr>
                <w:sz w:val="20"/>
                <w:szCs w:val="20"/>
              </w:rPr>
            </w:pPr>
            <w:r w:rsidRPr="00D6028E">
              <w:rPr>
                <w:rFonts w:ascii="Simplified Arabic" w:hAnsi="Simplified Arabic" w:cs="Simplified Arabic"/>
                <w:rtl/>
              </w:rPr>
              <w:t xml:space="preserve">الأطراف؛ التعاون </w:t>
            </w:r>
            <w:r>
              <w:rPr>
                <w:rFonts w:ascii="Simplified Arabic" w:hAnsi="Simplified Arabic" w:cs="Simplified Arabic" w:hint="cs"/>
                <w:rtl/>
              </w:rPr>
              <w:t>ال</w:t>
            </w:r>
            <w:r w:rsidRPr="00D6028E">
              <w:rPr>
                <w:rFonts w:ascii="Simplified Arabic" w:hAnsi="Simplified Arabic" w:cs="Simplified Arabic"/>
                <w:rtl/>
              </w:rPr>
              <w:t xml:space="preserve">متعدد الأطراف/الثنائي؛ جهات </w:t>
            </w:r>
            <w:r>
              <w:rPr>
                <w:rFonts w:ascii="Simplified Arabic" w:hAnsi="Simplified Arabic" w:cs="Simplified Arabic" w:hint="cs"/>
                <w:rtl/>
              </w:rPr>
              <w:t>ال</w:t>
            </w:r>
            <w:r w:rsidRPr="00D6028E">
              <w:rPr>
                <w:rFonts w:ascii="Simplified Arabic" w:hAnsi="Simplified Arabic" w:cs="Simplified Arabic"/>
                <w:rtl/>
              </w:rPr>
              <w:t>تمويل</w:t>
            </w:r>
          </w:p>
        </w:tc>
      </w:tr>
      <w:tr w:rsidR="00D66F92" w:rsidRPr="004C5362" w14:paraId="507B4C45" w14:textId="77777777" w:rsidTr="00CD7196">
        <w:tc>
          <w:tcPr>
            <w:tcW w:w="423" w:type="dxa"/>
          </w:tcPr>
          <w:p w14:paraId="133158C9" w14:textId="054FF073" w:rsidR="00D66F92" w:rsidRPr="004C5362" w:rsidRDefault="00240521" w:rsidP="00CD7196">
            <w:pPr>
              <w:bidi/>
              <w:jc w:val="left"/>
              <w:rPr>
                <w:sz w:val="20"/>
                <w:szCs w:val="20"/>
              </w:rPr>
            </w:pPr>
            <w:r>
              <w:rPr>
                <w:rFonts w:hint="cs"/>
                <w:sz w:val="20"/>
                <w:szCs w:val="20"/>
                <w:rtl/>
              </w:rPr>
              <w:t>2-20</w:t>
            </w:r>
          </w:p>
        </w:tc>
        <w:tc>
          <w:tcPr>
            <w:tcW w:w="3402" w:type="dxa"/>
          </w:tcPr>
          <w:p w14:paraId="6727D49C" w14:textId="7A9BE19E" w:rsidR="00D66F92" w:rsidRPr="00774CFF" w:rsidRDefault="00116087" w:rsidP="00A4748B">
            <w:pPr>
              <w:bidi/>
              <w:spacing w:before="40" w:after="40"/>
              <w:jc w:val="left"/>
              <w:rPr>
                <w:sz w:val="20"/>
                <w:szCs w:val="20"/>
              </w:rPr>
            </w:pPr>
            <w:r w:rsidRPr="00D6028E">
              <w:rPr>
                <w:rFonts w:ascii="Simplified Arabic" w:hAnsi="Simplified Arabic" w:cs="Simplified Arabic"/>
                <w:rtl/>
              </w:rPr>
              <w:t>تعزيز إنتاج العلوم و</w:t>
            </w:r>
            <w:r>
              <w:rPr>
                <w:rFonts w:ascii="Simplified Arabic" w:hAnsi="Simplified Arabic" w:cs="Simplified Arabic" w:hint="cs"/>
                <w:rtl/>
              </w:rPr>
              <w:t>ال</w:t>
            </w:r>
            <w:r w:rsidRPr="00D6028E">
              <w:rPr>
                <w:rFonts w:ascii="Simplified Arabic" w:hAnsi="Simplified Arabic" w:cs="Simplified Arabic"/>
                <w:rtl/>
              </w:rPr>
              <w:t>است</w:t>
            </w:r>
            <w:r>
              <w:rPr>
                <w:rFonts w:ascii="Simplified Arabic" w:hAnsi="Simplified Arabic" w:cs="Simplified Arabic" w:hint="cs"/>
                <w:rtl/>
              </w:rPr>
              <w:t>فادة منها</w:t>
            </w:r>
            <w:r w:rsidRPr="00D6028E">
              <w:rPr>
                <w:rFonts w:ascii="Simplified Arabic" w:hAnsi="Simplified Arabic" w:cs="Simplified Arabic"/>
                <w:rtl/>
              </w:rPr>
              <w:t xml:space="preserve"> في البلدان النامية، وتوفير التمويل والمساحات اللازمة لإنتاج المع</w:t>
            </w:r>
            <w:r w:rsidR="00A4748B">
              <w:rPr>
                <w:rFonts w:ascii="Simplified Arabic" w:hAnsi="Simplified Arabic" w:cs="Simplified Arabic" w:hint="cs"/>
                <w:rtl/>
              </w:rPr>
              <w:t>ا</w:t>
            </w:r>
            <w:r w:rsidRPr="00D6028E">
              <w:rPr>
                <w:rFonts w:ascii="Simplified Arabic" w:hAnsi="Simplified Arabic" w:cs="Simplified Arabic"/>
                <w:rtl/>
              </w:rPr>
              <w:t>رف التحويلية بشكل مشترك ضمن واجهات العلوم والسياسات</w:t>
            </w:r>
          </w:p>
        </w:tc>
        <w:tc>
          <w:tcPr>
            <w:tcW w:w="1500" w:type="dxa"/>
          </w:tcPr>
          <w:p w14:paraId="7E144A59" w14:textId="53C35151"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6B7524D3" w14:textId="12286D88" w:rsidR="00D66F92" w:rsidRPr="00774CFF" w:rsidRDefault="00A4748B" w:rsidP="0085243A">
            <w:pPr>
              <w:bidi/>
              <w:spacing w:before="40" w:after="40"/>
              <w:jc w:val="left"/>
              <w:rPr>
                <w:sz w:val="20"/>
                <w:szCs w:val="20"/>
              </w:rPr>
            </w:pPr>
            <w:r w:rsidRPr="00001D49">
              <w:rPr>
                <w:rFonts w:ascii="Simplified Arabic" w:hAnsi="Simplified Arabic" w:cs="Simplified Arabic"/>
                <w:rtl/>
              </w:rPr>
              <w:t>واجهة العلوم والسياسات</w:t>
            </w:r>
            <w:r>
              <w:rPr>
                <w:rFonts w:ascii="Simplified Arabic" w:hAnsi="Simplified Arabic" w:cs="Simplified Arabic" w:hint="cs"/>
                <w:rtl/>
              </w:rPr>
              <w:t xml:space="preserve">، </w:t>
            </w:r>
            <w:r w:rsidRPr="00001D49">
              <w:rPr>
                <w:rFonts w:ascii="Simplified Arabic" w:hAnsi="Simplified Arabic" w:cs="Simplified Arabic"/>
                <w:rtl/>
              </w:rPr>
              <w:t>و</w:t>
            </w:r>
            <w:r>
              <w:rPr>
                <w:rFonts w:ascii="Simplified Arabic" w:hAnsi="Simplified Arabic" w:cs="Simplified Arabic" w:hint="cs"/>
                <w:rtl/>
              </w:rPr>
              <w:t>اتخاذ</w:t>
            </w:r>
            <w:r w:rsidRPr="00001D49">
              <w:rPr>
                <w:rFonts w:ascii="Simplified Arabic" w:hAnsi="Simplified Arabic" w:cs="Simplified Arabic"/>
                <w:rtl/>
              </w:rPr>
              <w:t xml:space="preserve"> القرار</w:t>
            </w:r>
            <w:r>
              <w:rPr>
                <w:rFonts w:ascii="Simplified Arabic" w:hAnsi="Simplified Arabic" w:cs="Simplified Arabic" w:hint="cs"/>
                <w:rtl/>
              </w:rPr>
              <w:t>ات</w:t>
            </w:r>
            <w:r w:rsidRPr="00001D49">
              <w:rPr>
                <w:rFonts w:ascii="Simplified Arabic" w:hAnsi="Simplified Arabic" w:cs="Simplified Arabic"/>
                <w:rtl/>
              </w:rPr>
              <w:t xml:space="preserve"> </w:t>
            </w:r>
            <w:r>
              <w:rPr>
                <w:rFonts w:ascii="Simplified Arabic" w:hAnsi="Simplified Arabic" w:cs="Simplified Arabic" w:hint="cs"/>
                <w:rtl/>
              </w:rPr>
              <w:t>ب</w:t>
            </w:r>
            <w:r w:rsidRPr="00001D49">
              <w:rPr>
                <w:rFonts w:ascii="Simplified Arabic" w:hAnsi="Simplified Arabic" w:cs="Simplified Arabic"/>
                <w:rtl/>
              </w:rPr>
              <w:t>الا</w:t>
            </w:r>
            <w:r>
              <w:rPr>
                <w:rFonts w:ascii="Simplified Arabic" w:hAnsi="Simplified Arabic" w:cs="Simplified Arabic" w:hint="cs"/>
                <w:rtl/>
              </w:rPr>
              <w:t>ستناد إل</w:t>
            </w:r>
            <w:r w:rsidRPr="00001D49">
              <w:rPr>
                <w:rFonts w:ascii="Simplified Arabic" w:hAnsi="Simplified Arabic" w:cs="Simplified Arabic"/>
                <w:rtl/>
              </w:rPr>
              <w:t>ى الأدلة</w:t>
            </w:r>
          </w:p>
        </w:tc>
        <w:tc>
          <w:tcPr>
            <w:tcW w:w="2129" w:type="dxa"/>
          </w:tcPr>
          <w:p w14:paraId="2F07AEA3" w14:textId="5CDB8D96" w:rsidR="00A4748B" w:rsidRPr="004C5362" w:rsidRDefault="00A4748B" w:rsidP="00A4748B">
            <w:pPr>
              <w:bidi/>
              <w:spacing w:before="40" w:after="40"/>
              <w:jc w:val="left"/>
              <w:rPr>
                <w:sz w:val="20"/>
                <w:szCs w:val="20"/>
              </w:rPr>
            </w:pPr>
            <w:r w:rsidRPr="00D6028E">
              <w:rPr>
                <w:rFonts w:ascii="Simplified Arabic" w:hAnsi="Simplified Arabic" w:cs="Simplified Arabic"/>
                <w:rtl/>
              </w:rPr>
              <w:t>الأطراف؛</w:t>
            </w:r>
            <w:r>
              <w:rPr>
                <w:rFonts w:ascii="Simplified Arabic" w:hAnsi="Simplified Arabic" w:cs="Simplified Arabic" w:hint="cs"/>
                <w:rtl/>
              </w:rPr>
              <w:t xml:space="preserve"> </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Pr>
                <w:rFonts w:ascii="Simplified Arabic" w:hAnsi="Simplified Arabic" w:cs="Simplified Arabic" w:hint="cs"/>
                <w:rtl/>
              </w:rPr>
              <w:t xml:space="preserve">؛ </w:t>
            </w:r>
            <w:r w:rsidRPr="00001D49">
              <w:rPr>
                <w:rFonts w:ascii="Simplified Arabic" w:hAnsi="Simplified Arabic" w:cs="Simplified Arabic"/>
                <w:rtl/>
              </w:rPr>
              <w:t>الهيئة الحكومية الدولية المعنية بتغير المناخ</w:t>
            </w:r>
            <w:r>
              <w:rPr>
                <w:rFonts w:ascii="Simplified Arabic" w:hAnsi="Simplified Arabic" w:cs="Simplified Arabic" w:hint="cs"/>
                <w:rtl/>
              </w:rPr>
              <w:t xml:space="preserve">؛ </w:t>
            </w:r>
            <w:r w:rsidRPr="00001D49">
              <w:rPr>
                <w:rFonts w:ascii="Simplified Arabic" w:hAnsi="Simplified Arabic" w:cs="Simplified Arabic"/>
                <w:rtl/>
              </w:rPr>
              <w:t>واجهة العلوم والسياسات</w:t>
            </w:r>
          </w:p>
          <w:p w14:paraId="0812B375" w14:textId="4E648187" w:rsidR="00D66F92" w:rsidRPr="004C5362" w:rsidRDefault="00D66F92" w:rsidP="00774CFF">
            <w:pPr>
              <w:spacing w:before="40" w:after="40"/>
              <w:jc w:val="left"/>
              <w:rPr>
                <w:sz w:val="20"/>
                <w:szCs w:val="20"/>
              </w:rPr>
            </w:pPr>
          </w:p>
        </w:tc>
      </w:tr>
      <w:tr w:rsidR="00D66F92" w:rsidRPr="004C5362" w14:paraId="72D96A53" w14:textId="77777777" w:rsidTr="00CD7196">
        <w:tc>
          <w:tcPr>
            <w:tcW w:w="423" w:type="dxa"/>
          </w:tcPr>
          <w:p w14:paraId="09CFE377" w14:textId="3BB9DD1A" w:rsidR="00D66F92" w:rsidRPr="004C5362" w:rsidRDefault="00240521" w:rsidP="00CD7196">
            <w:pPr>
              <w:bidi/>
              <w:jc w:val="left"/>
              <w:rPr>
                <w:sz w:val="20"/>
                <w:szCs w:val="20"/>
              </w:rPr>
            </w:pPr>
            <w:r>
              <w:rPr>
                <w:rFonts w:hint="cs"/>
                <w:sz w:val="20"/>
                <w:szCs w:val="20"/>
                <w:rtl/>
              </w:rPr>
              <w:t>2-21</w:t>
            </w:r>
          </w:p>
        </w:tc>
        <w:tc>
          <w:tcPr>
            <w:tcW w:w="3402" w:type="dxa"/>
          </w:tcPr>
          <w:p w14:paraId="0755FB37" w14:textId="32104CCC" w:rsidR="00D66F92" w:rsidRPr="00774CFF" w:rsidRDefault="00E54A1F" w:rsidP="0023004A">
            <w:pPr>
              <w:bidi/>
              <w:spacing w:before="40" w:after="40"/>
              <w:jc w:val="left"/>
              <w:rPr>
                <w:sz w:val="20"/>
                <w:szCs w:val="20"/>
              </w:rPr>
            </w:pPr>
            <w:r w:rsidRPr="00D6028E">
              <w:rPr>
                <w:rFonts w:ascii="Simplified Arabic" w:hAnsi="Simplified Arabic" w:cs="Simplified Arabic"/>
                <w:rtl/>
              </w:rPr>
              <w:t xml:space="preserve">وضع </w:t>
            </w:r>
            <w:r>
              <w:rPr>
                <w:rFonts w:ascii="Simplified Arabic" w:hAnsi="Simplified Arabic" w:cs="Simplified Arabic" w:hint="cs"/>
                <w:rtl/>
              </w:rPr>
              <w:t>إرشاد</w:t>
            </w:r>
            <w:r w:rsidRPr="00D6028E">
              <w:rPr>
                <w:rFonts w:ascii="Simplified Arabic" w:hAnsi="Simplified Arabic" w:cs="Simplified Arabic"/>
                <w:rtl/>
              </w:rPr>
              <w:t>ات لتحسين اتساق</w:t>
            </w:r>
            <w:r>
              <w:rPr>
                <w:rFonts w:ascii="Simplified Arabic" w:hAnsi="Simplified Arabic" w:cs="Simplified Arabic" w:hint="cs"/>
                <w:rtl/>
              </w:rPr>
              <w:t xml:space="preserve"> عمليات</w:t>
            </w:r>
            <w:r w:rsidRPr="00D6028E">
              <w:rPr>
                <w:rFonts w:ascii="Simplified Arabic" w:hAnsi="Simplified Arabic" w:cs="Simplified Arabic"/>
                <w:rtl/>
              </w:rPr>
              <w:t xml:space="preserve"> ال</w:t>
            </w:r>
            <w:r>
              <w:rPr>
                <w:rFonts w:ascii="Simplified Arabic" w:hAnsi="Simplified Arabic" w:cs="Simplified Arabic" w:hint="cs"/>
                <w:rtl/>
              </w:rPr>
              <w:t>إبلاغ</w:t>
            </w:r>
            <w:r w:rsidRPr="00D6028E">
              <w:rPr>
                <w:rFonts w:ascii="Simplified Arabic" w:hAnsi="Simplified Arabic" w:cs="Simplified Arabic"/>
                <w:rtl/>
              </w:rPr>
              <w:t xml:space="preserve"> – مع مراعاة ال</w:t>
            </w:r>
            <w:r>
              <w:rPr>
                <w:rFonts w:ascii="Simplified Arabic" w:hAnsi="Simplified Arabic" w:cs="Simplified Arabic" w:hint="cs"/>
                <w:rtl/>
              </w:rPr>
              <w:t>صلات</w:t>
            </w:r>
            <w:r w:rsidRPr="00D6028E">
              <w:rPr>
                <w:rFonts w:ascii="Simplified Arabic" w:hAnsi="Simplified Arabic" w:cs="Simplified Arabic"/>
                <w:rtl/>
              </w:rPr>
              <w:t xml:space="preserve"> مع أطر ريو الأخرى و</w:t>
            </w:r>
            <w:r w:rsidR="0023004A">
              <w:rPr>
                <w:rFonts w:ascii="Simplified Arabic" w:hAnsi="Simplified Arabic" w:cs="Simplified Arabic" w:hint="cs"/>
                <w:rtl/>
              </w:rPr>
              <w:t>رسم خرائط</w:t>
            </w:r>
            <w:r w:rsidRPr="00D6028E">
              <w:rPr>
                <w:rFonts w:ascii="Simplified Arabic" w:hAnsi="Simplified Arabic" w:cs="Simplified Arabic"/>
                <w:rtl/>
              </w:rPr>
              <w:t xml:space="preserve"> </w:t>
            </w:r>
            <w:r w:rsidR="0023004A">
              <w:rPr>
                <w:rFonts w:ascii="Simplified Arabic" w:hAnsi="Simplified Arabic" w:cs="Simplified Arabic" w:hint="cs"/>
                <w:rtl/>
              </w:rPr>
              <w:t>ل</w:t>
            </w:r>
            <w:r w:rsidRPr="00D6028E">
              <w:rPr>
                <w:rFonts w:ascii="Simplified Arabic" w:hAnsi="Simplified Arabic" w:cs="Simplified Arabic"/>
                <w:rtl/>
              </w:rPr>
              <w:t>نقاط الربط بين البيانات المشتركة</w:t>
            </w:r>
          </w:p>
        </w:tc>
        <w:tc>
          <w:tcPr>
            <w:tcW w:w="1500" w:type="dxa"/>
          </w:tcPr>
          <w:p w14:paraId="08931C30" w14:textId="1005B730"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0EAD218D" w14:textId="7EC89606" w:rsidR="00D66F92" w:rsidRPr="00774CFF" w:rsidRDefault="00462703" w:rsidP="0085243A">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129" w:type="dxa"/>
          </w:tcPr>
          <w:p w14:paraId="22ECD5F9" w14:textId="06F2395A" w:rsidR="00D66F92" w:rsidRPr="004C5362" w:rsidRDefault="0023004A" w:rsidP="0023004A">
            <w:pPr>
              <w:bidi/>
              <w:spacing w:before="40" w:after="40"/>
              <w:jc w:val="left"/>
              <w:rPr>
                <w:sz w:val="20"/>
                <w:szCs w:val="20"/>
              </w:rPr>
            </w:pPr>
            <w:r w:rsidRPr="00D6028E">
              <w:rPr>
                <w:rFonts w:ascii="Simplified Arabic" w:hAnsi="Simplified Arabic" w:cs="Simplified Arabic"/>
                <w:rtl/>
              </w:rPr>
              <w:t>الأطراف؛ أمانات اتفاقيات ريو</w:t>
            </w:r>
          </w:p>
        </w:tc>
      </w:tr>
      <w:tr w:rsidR="00D66F92" w:rsidRPr="004C5362" w14:paraId="70DFA139" w14:textId="77777777" w:rsidTr="00CD7196">
        <w:tc>
          <w:tcPr>
            <w:tcW w:w="423" w:type="dxa"/>
          </w:tcPr>
          <w:p w14:paraId="19D0ED30" w14:textId="19DA74CB" w:rsidR="00D66F92" w:rsidRPr="004C5362" w:rsidRDefault="00240521" w:rsidP="00CD7196">
            <w:pPr>
              <w:bidi/>
              <w:jc w:val="left"/>
              <w:rPr>
                <w:sz w:val="20"/>
                <w:szCs w:val="20"/>
              </w:rPr>
            </w:pPr>
            <w:r>
              <w:rPr>
                <w:rFonts w:hint="cs"/>
                <w:sz w:val="20"/>
                <w:szCs w:val="20"/>
                <w:rtl/>
              </w:rPr>
              <w:t>2-22</w:t>
            </w:r>
          </w:p>
        </w:tc>
        <w:tc>
          <w:tcPr>
            <w:tcW w:w="3402" w:type="dxa"/>
          </w:tcPr>
          <w:p w14:paraId="7F2807CD" w14:textId="7EE40545" w:rsidR="00D66F92" w:rsidRPr="00774CFF" w:rsidRDefault="00AF42B5" w:rsidP="00BB44DD">
            <w:pPr>
              <w:bidi/>
              <w:spacing w:before="40" w:after="40"/>
              <w:jc w:val="left"/>
              <w:rPr>
                <w:sz w:val="20"/>
                <w:szCs w:val="20"/>
              </w:rPr>
            </w:pPr>
            <w:r>
              <w:rPr>
                <w:rFonts w:ascii="Simplified Arabic" w:hAnsi="Simplified Arabic" w:cs="Simplified Arabic" w:hint="cs"/>
                <w:rtl/>
              </w:rPr>
              <w:t>إنشاء</w:t>
            </w:r>
            <w:r w:rsidRPr="00D6028E">
              <w:rPr>
                <w:rFonts w:ascii="Simplified Arabic" w:hAnsi="Simplified Arabic" w:cs="Simplified Arabic"/>
                <w:rtl/>
              </w:rPr>
              <w:t xml:space="preserve"> بنية تحتية مشتركة ومفتوحة وقابلة للتشغيل البيني للسياسات والبيانات، وقواعد بيانات مشتركة لاستخدام</w:t>
            </w:r>
            <w:r>
              <w:rPr>
                <w:rFonts w:ascii="Simplified Arabic" w:hAnsi="Simplified Arabic" w:cs="Simplified Arabic" w:hint="cs"/>
                <w:rtl/>
              </w:rPr>
              <w:t>ها</w:t>
            </w:r>
            <w:r w:rsidRPr="00D6028E">
              <w:rPr>
                <w:rFonts w:ascii="Simplified Arabic" w:hAnsi="Simplified Arabic" w:cs="Simplified Arabic"/>
                <w:rtl/>
              </w:rPr>
              <w:t xml:space="preserve"> عبر الاتفاقيات (نهج موحد على مستوى</w:t>
            </w:r>
            <w:r>
              <w:rPr>
                <w:rFonts w:ascii="Simplified Arabic" w:hAnsi="Simplified Arabic" w:cs="Simplified Arabic" w:hint="cs"/>
                <w:rtl/>
              </w:rPr>
              <w:t xml:space="preserve"> منظومة</w:t>
            </w:r>
            <w:r w:rsidRPr="00D6028E">
              <w:rPr>
                <w:rFonts w:ascii="Simplified Arabic" w:hAnsi="Simplified Arabic" w:cs="Simplified Arabic"/>
                <w:rtl/>
              </w:rPr>
              <w:t xml:space="preserve"> الأمم المتحدة)، مقترنة بأنشطة بناء القدرات اللازمة</w:t>
            </w:r>
          </w:p>
        </w:tc>
        <w:tc>
          <w:tcPr>
            <w:tcW w:w="1500" w:type="dxa"/>
          </w:tcPr>
          <w:p w14:paraId="3DC03A9C" w14:textId="3B07639C"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12954552" w14:textId="0D28A286" w:rsidR="00D66F92" w:rsidRPr="00774CFF" w:rsidRDefault="00462703" w:rsidP="0085243A">
            <w:pPr>
              <w:bidi/>
              <w:spacing w:before="40" w:after="40"/>
              <w:jc w:val="left"/>
              <w:rPr>
                <w:sz w:val="20"/>
                <w:szCs w:val="20"/>
              </w:rPr>
            </w:pPr>
            <w:r w:rsidRPr="00001D49">
              <w:rPr>
                <w:rFonts w:ascii="Simplified Arabic" w:hAnsi="Simplified Arabic" w:cs="Simplified Arabic"/>
                <w:rtl/>
              </w:rPr>
              <w:t>إدارة المع</w:t>
            </w:r>
            <w:r>
              <w:rPr>
                <w:rFonts w:ascii="Simplified Arabic" w:hAnsi="Simplified Arabic" w:cs="Simplified Arabic" w:hint="cs"/>
                <w:rtl/>
              </w:rPr>
              <w:t>ا</w:t>
            </w:r>
            <w:r w:rsidRPr="00001D49">
              <w:rPr>
                <w:rFonts w:ascii="Simplified Arabic" w:hAnsi="Simplified Arabic" w:cs="Simplified Arabic"/>
                <w:rtl/>
              </w:rPr>
              <w:t>رف وبناء القدرات</w:t>
            </w:r>
          </w:p>
        </w:tc>
        <w:tc>
          <w:tcPr>
            <w:tcW w:w="2129" w:type="dxa"/>
          </w:tcPr>
          <w:p w14:paraId="03911BAE" w14:textId="07BD7779" w:rsidR="00D66F92" w:rsidRPr="004C5362" w:rsidRDefault="00BB44DD" w:rsidP="00BB44DD">
            <w:pPr>
              <w:bidi/>
              <w:spacing w:before="40" w:after="40"/>
              <w:jc w:val="left"/>
              <w:rPr>
                <w:sz w:val="20"/>
                <w:szCs w:val="20"/>
              </w:rPr>
            </w:pPr>
            <w:r w:rsidRPr="00D6028E">
              <w:rPr>
                <w:rFonts w:ascii="Simplified Arabic" w:hAnsi="Simplified Arabic" w:cs="Simplified Arabic"/>
                <w:rtl/>
              </w:rPr>
              <w:t>الأطراف؛ أمانات اتفاقيات ريو؛ وكالات الأمم المتحدة؛ منظمات البيانات</w:t>
            </w:r>
          </w:p>
        </w:tc>
      </w:tr>
      <w:tr w:rsidR="00D66F92" w:rsidRPr="004C5362" w14:paraId="46C01200" w14:textId="77777777" w:rsidTr="00CD7196">
        <w:tc>
          <w:tcPr>
            <w:tcW w:w="423" w:type="dxa"/>
          </w:tcPr>
          <w:p w14:paraId="4E38FEB1" w14:textId="1B45E763" w:rsidR="00D66F92" w:rsidRPr="004C5362" w:rsidRDefault="00240521" w:rsidP="00CD7196">
            <w:pPr>
              <w:bidi/>
              <w:jc w:val="left"/>
              <w:rPr>
                <w:sz w:val="20"/>
                <w:szCs w:val="20"/>
              </w:rPr>
            </w:pPr>
            <w:r>
              <w:rPr>
                <w:rFonts w:hint="cs"/>
                <w:sz w:val="20"/>
                <w:szCs w:val="20"/>
                <w:rtl/>
              </w:rPr>
              <w:t>2-23</w:t>
            </w:r>
          </w:p>
        </w:tc>
        <w:tc>
          <w:tcPr>
            <w:tcW w:w="3402" w:type="dxa"/>
          </w:tcPr>
          <w:p w14:paraId="7B8FB738" w14:textId="7686877E" w:rsidR="00D66F92" w:rsidRPr="00774CFF" w:rsidRDefault="00BB44DD" w:rsidP="00476948">
            <w:pPr>
              <w:bidi/>
              <w:spacing w:before="40" w:after="40"/>
              <w:jc w:val="left"/>
              <w:rPr>
                <w:sz w:val="20"/>
                <w:szCs w:val="20"/>
              </w:rPr>
            </w:pPr>
            <w:r w:rsidRPr="00D6028E">
              <w:rPr>
                <w:rFonts w:ascii="Simplified Arabic" w:hAnsi="Simplified Arabic" w:cs="Simplified Arabic"/>
                <w:rtl/>
              </w:rPr>
              <w:t xml:space="preserve">دمج مؤشرات المعارف التقليدية في الاتفاقيات – بما في ذلك المشاركة الفعالة للشعوب الأصلية والمجتمعات المحلية في الهيئات والعمليات ذات الصلة، </w:t>
            </w:r>
            <w:r w:rsidR="00476948">
              <w:rPr>
                <w:rFonts w:ascii="Simplified Arabic" w:hAnsi="Simplified Arabic" w:cs="Simplified Arabic" w:hint="cs"/>
                <w:rtl/>
              </w:rPr>
              <w:t>و</w:t>
            </w:r>
            <w:r w:rsidRPr="00D6028E">
              <w:rPr>
                <w:rFonts w:ascii="Simplified Arabic" w:hAnsi="Simplified Arabic" w:cs="Simplified Arabic"/>
                <w:rtl/>
              </w:rPr>
              <w:t>مواءمة المؤشرات المتعلقة ب</w:t>
            </w:r>
            <w:r>
              <w:rPr>
                <w:rFonts w:ascii="Simplified Arabic" w:hAnsi="Simplified Arabic" w:cs="Simplified Arabic" w:hint="cs"/>
                <w:rtl/>
              </w:rPr>
              <w:t>ا</w:t>
            </w:r>
            <w:r w:rsidRPr="00D6028E">
              <w:rPr>
                <w:rFonts w:ascii="Simplified Arabic" w:hAnsi="Simplified Arabic" w:cs="Simplified Arabic"/>
                <w:rtl/>
              </w:rPr>
              <w:t>لشعوب الأصلية والمجتمعات المحلية حيثما أمكن ذلك</w:t>
            </w:r>
          </w:p>
        </w:tc>
        <w:tc>
          <w:tcPr>
            <w:tcW w:w="1500" w:type="dxa"/>
          </w:tcPr>
          <w:p w14:paraId="5374E743" w14:textId="0355EE6B" w:rsidR="00D66F92" w:rsidRPr="004C5362" w:rsidRDefault="00EC65AD" w:rsidP="00EC65AD">
            <w:pPr>
              <w:bidi/>
              <w:spacing w:before="40" w:after="40"/>
              <w:jc w:val="left"/>
              <w:rPr>
                <w:sz w:val="20"/>
                <w:szCs w:val="20"/>
              </w:rPr>
            </w:pPr>
            <w:r w:rsidRPr="00D6028E">
              <w:rPr>
                <w:rFonts w:ascii="Simplified Arabic" w:hAnsi="Simplified Arabic" w:cs="Simplified Arabic"/>
                <w:rtl/>
              </w:rPr>
              <w:t>دولي</w:t>
            </w:r>
          </w:p>
        </w:tc>
        <w:tc>
          <w:tcPr>
            <w:tcW w:w="1618" w:type="dxa"/>
          </w:tcPr>
          <w:p w14:paraId="46D8E25C" w14:textId="104CC474" w:rsidR="00D66F92" w:rsidRPr="00774CFF" w:rsidRDefault="007D118F" w:rsidP="0085243A">
            <w:pPr>
              <w:bidi/>
              <w:spacing w:before="40" w:after="40"/>
              <w:jc w:val="left"/>
              <w:rPr>
                <w:sz w:val="20"/>
                <w:szCs w:val="20"/>
              </w:rPr>
            </w:pPr>
            <w:r w:rsidRPr="00B92E7E">
              <w:rPr>
                <w:rFonts w:ascii="Simplified Arabic" w:hAnsi="Simplified Arabic" w:cs="Simplified Arabic"/>
                <w:rtl/>
              </w:rPr>
              <w:t>مساهمات وحقوق الشعوب الأصلية والمجتمعات المحلية</w:t>
            </w:r>
          </w:p>
        </w:tc>
        <w:tc>
          <w:tcPr>
            <w:tcW w:w="2129" w:type="dxa"/>
          </w:tcPr>
          <w:p w14:paraId="0970C847" w14:textId="144AD7DA" w:rsidR="00D66F92" w:rsidRPr="004C5362" w:rsidRDefault="000B0ACB" w:rsidP="000B0ACB">
            <w:pPr>
              <w:bidi/>
              <w:spacing w:before="40" w:after="40"/>
              <w:jc w:val="left"/>
              <w:rPr>
                <w:sz w:val="20"/>
                <w:szCs w:val="20"/>
              </w:rPr>
            </w:pPr>
            <w:r w:rsidRPr="00D6028E">
              <w:rPr>
                <w:rFonts w:ascii="Simplified Arabic" w:hAnsi="Simplified Arabic" w:cs="Simplified Arabic"/>
                <w:rtl/>
              </w:rPr>
              <w:t xml:space="preserve">الأطراف؛ أمانات اتفاقيات ريو؛ </w:t>
            </w:r>
            <w:r w:rsidRPr="00001D49">
              <w:rPr>
                <w:rFonts w:ascii="Simplified Arabic" w:hAnsi="Simplified Arabic" w:cs="Simplified Arabic"/>
                <w:rtl/>
              </w:rPr>
              <w:t>فريق ال</w:t>
            </w:r>
            <w:r>
              <w:rPr>
                <w:rFonts w:ascii="Simplified Arabic" w:hAnsi="Simplified Arabic" w:cs="Simplified Arabic" w:hint="cs"/>
                <w:rtl/>
              </w:rPr>
              <w:t>اتصال</w:t>
            </w:r>
            <w:r w:rsidRPr="00001D49">
              <w:rPr>
                <w:rFonts w:ascii="Simplified Arabic" w:hAnsi="Simplified Arabic" w:cs="Simplified Arabic"/>
                <w:rtl/>
              </w:rPr>
              <w:t xml:space="preserve"> المشترك</w:t>
            </w:r>
            <w:r w:rsidRPr="00D6028E">
              <w:rPr>
                <w:rFonts w:ascii="Simplified Arabic" w:hAnsi="Simplified Arabic" w:cs="Simplified Arabic"/>
                <w:rtl/>
              </w:rPr>
              <w:t>؛</w:t>
            </w:r>
            <w:r>
              <w:rPr>
                <w:rFonts w:ascii="Simplified Arabic" w:hAnsi="Simplified Arabic" w:cs="Simplified Arabic" w:hint="cs"/>
                <w:rtl/>
              </w:rPr>
              <w:t xml:space="preserve"> </w:t>
            </w:r>
            <w:r w:rsidRPr="001C2277">
              <w:rPr>
                <w:rFonts w:cs="Simplified Arabic" w:hint="cs"/>
                <w:rtl/>
                <w:lang w:val="en-US"/>
              </w:rPr>
              <w:t>المنبر</w:t>
            </w:r>
            <w:r w:rsidRPr="001C2277">
              <w:rPr>
                <w:rFonts w:cs="Simplified Arabic"/>
                <w:rtl/>
                <w:lang w:val="en-US"/>
              </w:rPr>
              <w:t xml:space="preserve"> الحكومي الدولي للعلوم والسياسات في مجال التنوع البيولوجي وخدمات النظم الإيكولوجية</w:t>
            </w:r>
            <w:r>
              <w:rPr>
                <w:rFonts w:ascii="Simplified Arabic" w:hAnsi="Simplified Arabic" w:cs="Simplified Arabic" w:hint="cs"/>
                <w:rtl/>
              </w:rPr>
              <w:t xml:space="preserve">؛ </w:t>
            </w:r>
            <w:r w:rsidRPr="00001D49">
              <w:rPr>
                <w:rFonts w:ascii="Simplified Arabic" w:hAnsi="Simplified Arabic" w:cs="Simplified Arabic"/>
                <w:rtl/>
              </w:rPr>
              <w:t>الهيئة الحكومية الدولية المعنية بتغير المناخ</w:t>
            </w:r>
            <w:r>
              <w:rPr>
                <w:rFonts w:ascii="Simplified Arabic" w:hAnsi="Simplified Arabic" w:cs="Simplified Arabic" w:hint="cs"/>
                <w:rtl/>
              </w:rPr>
              <w:t xml:space="preserve">؛ </w:t>
            </w:r>
            <w:r w:rsidRPr="00001D49">
              <w:rPr>
                <w:rFonts w:ascii="Simplified Arabic" w:hAnsi="Simplified Arabic" w:cs="Simplified Arabic"/>
                <w:rtl/>
              </w:rPr>
              <w:lastRenderedPageBreak/>
              <w:t>واجهة العلوم والسياسات</w:t>
            </w:r>
            <w:r>
              <w:rPr>
                <w:rFonts w:ascii="Simplified Arabic" w:hAnsi="Simplified Arabic" w:cs="Simplified Arabic" w:hint="cs"/>
                <w:rtl/>
              </w:rPr>
              <w:t>؛ الهيئة الفرعية المعنية بالمادة</w:t>
            </w:r>
            <w:r w:rsidRPr="00D6028E">
              <w:rPr>
                <w:rFonts w:ascii="Simplified Arabic" w:hAnsi="Simplified Arabic" w:cs="Simplified Arabic"/>
                <w:rtl/>
              </w:rPr>
              <w:t xml:space="preserve"> 8(ي)/من</w:t>
            </w:r>
            <w:r>
              <w:rPr>
                <w:rFonts w:ascii="Simplified Arabic" w:hAnsi="Simplified Arabic" w:cs="Simplified Arabic" w:hint="cs"/>
                <w:rtl/>
              </w:rPr>
              <w:t>بر</w:t>
            </w:r>
            <w:r w:rsidRPr="00D6028E">
              <w:rPr>
                <w:rFonts w:ascii="Simplified Arabic" w:hAnsi="Simplified Arabic" w:cs="Simplified Arabic"/>
                <w:rtl/>
              </w:rPr>
              <w:t xml:space="preserve"> المجتمعات المحلية والشعوب الأصلية</w:t>
            </w:r>
          </w:p>
        </w:tc>
      </w:tr>
    </w:tbl>
    <w:p w14:paraId="46F520F9" w14:textId="06ECFE7B" w:rsidR="00D66F92" w:rsidRPr="00774CFF" w:rsidRDefault="00157FD5" w:rsidP="00157FD5">
      <w:pPr>
        <w:pStyle w:val="CBDTableTitle"/>
        <w:bidi/>
        <w:rPr>
          <w:bCs/>
          <w:i/>
          <w:iCs/>
        </w:rPr>
      </w:pPr>
      <w:r w:rsidRPr="008B56B0">
        <w:rPr>
          <w:rFonts w:ascii="Simplified Arabic" w:hAnsi="Simplified Arabic" w:cs="Simplified Arabic"/>
          <w:sz w:val="24"/>
          <w:szCs w:val="24"/>
          <w:rtl/>
        </w:rPr>
        <w:lastRenderedPageBreak/>
        <w:t>الجدول 3</w:t>
      </w:r>
      <w:r w:rsidR="00551608" w:rsidRPr="00774CFF">
        <w:rPr>
          <w:rFonts w:hint="eastAsia"/>
          <w:b w:val="0"/>
          <w:bCs/>
        </w:rPr>
        <w:br/>
      </w:r>
      <w:r w:rsidRPr="00ED1BEE">
        <w:rPr>
          <w:rFonts w:ascii="Simplified Arabic" w:hAnsi="Simplified Arabic" w:cs="Simplified Arabic"/>
          <w:b w:val="0"/>
          <w:bCs/>
          <w:sz w:val="24"/>
          <w:szCs w:val="24"/>
          <w:rtl/>
        </w:rPr>
        <w:t>الأجل الطويل (من نهاية عام 2030 فصاعداً)</w:t>
      </w:r>
    </w:p>
    <w:tbl>
      <w:tblPr>
        <w:bidiVisual/>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500"/>
        <w:gridCol w:w="1618"/>
        <w:gridCol w:w="2129"/>
      </w:tblGrid>
      <w:tr w:rsidR="00ED1BEE" w:rsidRPr="004C5362" w14:paraId="3242A6E8" w14:textId="77777777" w:rsidTr="00BD140C">
        <w:trPr>
          <w:tblHeader/>
        </w:trPr>
        <w:tc>
          <w:tcPr>
            <w:tcW w:w="423" w:type="dxa"/>
          </w:tcPr>
          <w:p w14:paraId="50E1F046" w14:textId="77777777" w:rsidR="00ED1BEE" w:rsidRPr="00774CFF" w:rsidRDefault="00ED1BEE" w:rsidP="00ED1BEE">
            <w:pPr>
              <w:bidi/>
              <w:rPr>
                <w:i/>
                <w:iCs/>
                <w:sz w:val="20"/>
                <w:szCs w:val="20"/>
              </w:rPr>
            </w:pPr>
          </w:p>
        </w:tc>
        <w:tc>
          <w:tcPr>
            <w:tcW w:w="3402" w:type="dxa"/>
          </w:tcPr>
          <w:p w14:paraId="06CBA039" w14:textId="1B2031E6" w:rsidR="00ED1BEE" w:rsidRPr="004C5362" w:rsidRDefault="00ED1BEE" w:rsidP="00ED1BEE">
            <w:pPr>
              <w:bidi/>
              <w:jc w:val="left"/>
              <w:rPr>
                <w:i/>
                <w:iCs/>
                <w:sz w:val="20"/>
                <w:szCs w:val="20"/>
              </w:rPr>
            </w:pPr>
            <w:r w:rsidRPr="00790EA4">
              <w:rPr>
                <w:rFonts w:ascii="Simplified Arabic" w:hAnsi="Simplified Arabic" w:cs="Simplified Arabic" w:hint="cs"/>
                <w:i/>
                <w:iCs/>
                <w:rtl/>
              </w:rPr>
              <w:t>الإجراء</w:t>
            </w:r>
          </w:p>
        </w:tc>
        <w:tc>
          <w:tcPr>
            <w:tcW w:w="1500" w:type="dxa"/>
          </w:tcPr>
          <w:p w14:paraId="4CCE68AC" w14:textId="1E4A96F2" w:rsidR="00ED1BEE" w:rsidRPr="004C5362" w:rsidRDefault="00ED1BEE" w:rsidP="00ED1BEE">
            <w:pPr>
              <w:bidi/>
              <w:rPr>
                <w:i/>
                <w:iCs/>
                <w:sz w:val="20"/>
                <w:szCs w:val="20"/>
              </w:rPr>
            </w:pPr>
            <w:r w:rsidRPr="00790EA4">
              <w:rPr>
                <w:rFonts w:ascii="Simplified Arabic" w:hAnsi="Simplified Arabic" w:cs="Simplified Arabic" w:hint="cs"/>
                <w:i/>
                <w:iCs/>
                <w:rtl/>
              </w:rPr>
              <w:t>ال</w:t>
            </w:r>
            <w:r w:rsidRPr="00790EA4">
              <w:rPr>
                <w:rFonts w:ascii="Simplified Arabic" w:hAnsi="Simplified Arabic" w:cs="Simplified Arabic"/>
                <w:i/>
                <w:iCs/>
                <w:rtl/>
              </w:rPr>
              <w:t>نطاق</w:t>
            </w:r>
          </w:p>
        </w:tc>
        <w:tc>
          <w:tcPr>
            <w:tcW w:w="1618" w:type="dxa"/>
          </w:tcPr>
          <w:p w14:paraId="259270A4" w14:textId="080D7EC4" w:rsidR="00ED1BEE" w:rsidRPr="004C5362" w:rsidRDefault="00ED1BEE" w:rsidP="00ED1BEE">
            <w:pPr>
              <w:bidi/>
              <w:rPr>
                <w:i/>
                <w:iCs/>
                <w:sz w:val="20"/>
                <w:szCs w:val="20"/>
              </w:rPr>
            </w:pPr>
            <w:r w:rsidRPr="00790EA4">
              <w:rPr>
                <w:rFonts w:ascii="Simplified Arabic" w:hAnsi="Simplified Arabic" w:cs="Simplified Arabic"/>
                <w:i/>
                <w:iCs/>
                <w:rtl/>
              </w:rPr>
              <w:t>اللبن</w:t>
            </w:r>
            <w:r w:rsidRPr="00790EA4">
              <w:rPr>
                <w:rFonts w:ascii="Simplified Arabic" w:hAnsi="Simplified Arabic" w:cs="Simplified Arabic" w:hint="cs"/>
                <w:i/>
                <w:iCs/>
                <w:rtl/>
              </w:rPr>
              <w:t>ة</w:t>
            </w:r>
            <w:r w:rsidRPr="00790EA4">
              <w:rPr>
                <w:rFonts w:ascii="Simplified Arabic" w:hAnsi="Simplified Arabic" w:cs="Simplified Arabic"/>
                <w:i/>
                <w:iCs/>
                <w:rtl/>
              </w:rPr>
              <w:t xml:space="preserve"> الأساسية</w:t>
            </w:r>
          </w:p>
        </w:tc>
        <w:tc>
          <w:tcPr>
            <w:tcW w:w="2129" w:type="dxa"/>
          </w:tcPr>
          <w:p w14:paraId="7DF81B77" w14:textId="02438230" w:rsidR="00ED1BEE" w:rsidRPr="004C5362" w:rsidRDefault="00ED1BEE" w:rsidP="00ED1BEE">
            <w:pPr>
              <w:bidi/>
              <w:rPr>
                <w:i/>
                <w:iCs/>
                <w:sz w:val="20"/>
                <w:szCs w:val="20"/>
              </w:rPr>
            </w:pPr>
            <w:r w:rsidRPr="00790EA4">
              <w:rPr>
                <w:rFonts w:ascii="Simplified Arabic" w:hAnsi="Simplified Arabic" w:cs="Simplified Arabic"/>
                <w:i/>
                <w:iCs/>
                <w:rtl/>
              </w:rPr>
              <w:t>الجهة المسؤولة</w:t>
            </w:r>
          </w:p>
        </w:tc>
      </w:tr>
      <w:tr w:rsidR="00D66F92" w:rsidRPr="004C5362" w14:paraId="057FF81B" w14:textId="77777777" w:rsidTr="00BD140C">
        <w:tc>
          <w:tcPr>
            <w:tcW w:w="423" w:type="dxa"/>
          </w:tcPr>
          <w:p w14:paraId="71702B15" w14:textId="4963E9A5" w:rsidR="00D66F92" w:rsidRPr="004C5362" w:rsidRDefault="00240521" w:rsidP="00774CFF">
            <w:pPr>
              <w:spacing w:before="40" w:after="40"/>
              <w:rPr>
                <w:sz w:val="20"/>
                <w:szCs w:val="20"/>
              </w:rPr>
            </w:pPr>
            <w:r>
              <w:rPr>
                <w:rFonts w:hint="cs"/>
                <w:sz w:val="20"/>
                <w:szCs w:val="20"/>
                <w:rtl/>
              </w:rPr>
              <w:t>3-1</w:t>
            </w:r>
          </w:p>
        </w:tc>
        <w:tc>
          <w:tcPr>
            <w:tcW w:w="3402" w:type="dxa"/>
          </w:tcPr>
          <w:p w14:paraId="7731B551" w14:textId="71CE6579" w:rsidR="00D66F92" w:rsidRPr="00774CFF" w:rsidRDefault="00ED1BEE" w:rsidP="0048441F">
            <w:pPr>
              <w:bidi/>
              <w:spacing w:before="40" w:after="40"/>
              <w:jc w:val="left"/>
              <w:rPr>
                <w:sz w:val="20"/>
                <w:szCs w:val="20"/>
              </w:rPr>
            </w:pPr>
            <w:r w:rsidRPr="00ED1BEE">
              <w:rPr>
                <w:rFonts w:ascii="Simplified Arabic" w:hAnsi="Simplified Arabic" w:cs="Simplified Arabic"/>
                <w:rtl/>
              </w:rPr>
              <w:t>مواءمة الجداول الزمنية ل</w:t>
            </w:r>
            <w:r>
              <w:rPr>
                <w:rFonts w:ascii="Simplified Arabic" w:hAnsi="Simplified Arabic" w:cs="Simplified Arabic" w:hint="cs"/>
                <w:rtl/>
              </w:rPr>
              <w:t>ل</w:t>
            </w:r>
            <w:r w:rsidRPr="00ED1BEE">
              <w:rPr>
                <w:rFonts w:ascii="Simplified Arabic" w:hAnsi="Simplified Arabic" w:cs="Simplified Arabic"/>
                <w:rtl/>
              </w:rPr>
              <w:t>تقديم و</w:t>
            </w:r>
            <w:r>
              <w:rPr>
                <w:rFonts w:ascii="Simplified Arabic" w:hAnsi="Simplified Arabic" w:cs="Simplified Arabic" w:hint="cs"/>
                <w:rtl/>
              </w:rPr>
              <w:t>ال</w:t>
            </w:r>
            <w:r w:rsidRPr="00ED1BEE">
              <w:rPr>
                <w:rFonts w:ascii="Simplified Arabic" w:hAnsi="Simplified Arabic" w:cs="Simplified Arabic"/>
                <w:rtl/>
              </w:rPr>
              <w:t>إ</w:t>
            </w:r>
            <w:r>
              <w:rPr>
                <w:rFonts w:ascii="Simplified Arabic" w:hAnsi="Simplified Arabic" w:cs="Simplified Arabic" w:hint="cs"/>
                <w:rtl/>
              </w:rPr>
              <w:t>بلاغ</w:t>
            </w:r>
            <w:r w:rsidRPr="00ED1BEE">
              <w:rPr>
                <w:rFonts w:ascii="Simplified Arabic" w:hAnsi="Simplified Arabic" w:cs="Simplified Arabic"/>
                <w:rtl/>
              </w:rPr>
              <w:t xml:space="preserve"> </w:t>
            </w:r>
            <w:r w:rsidR="0048441F">
              <w:rPr>
                <w:rFonts w:ascii="Simplified Arabic" w:hAnsi="Simplified Arabic" w:cs="Simplified Arabic" w:hint="cs"/>
                <w:rtl/>
              </w:rPr>
              <w:t>عبر</w:t>
            </w:r>
            <w:r w:rsidRPr="00ED1BEE">
              <w:rPr>
                <w:rFonts w:ascii="Simplified Arabic" w:hAnsi="Simplified Arabic" w:cs="Simplified Arabic"/>
                <w:rtl/>
              </w:rPr>
              <w:t xml:space="preserve"> الاتفاقيات (المساهمات المحددة وطنياً، والاستراتيجيات وخطط العمل الوطنية للتنوع البيولوجي، وخطط التكيف الوطنية، </w:t>
            </w:r>
            <w:r w:rsidR="00055F67">
              <w:rPr>
                <w:rFonts w:ascii="Simplified Arabic" w:hAnsi="Simplified Arabic" w:cs="Simplified Arabic" w:hint="cs"/>
                <w:rtl/>
              </w:rPr>
              <w:t>و</w:t>
            </w:r>
            <w:r w:rsidR="00055F67" w:rsidRPr="00001D49">
              <w:rPr>
                <w:rFonts w:ascii="Simplified Arabic" w:hAnsi="Simplified Arabic" w:cs="Simplified Arabic"/>
                <w:rtl/>
              </w:rPr>
              <w:t>أهدا</w:t>
            </w:r>
            <w:r w:rsidR="00055F67" w:rsidRPr="00406DD6">
              <w:rPr>
                <w:rFonts w:ascii="Simplified Arabic" w:hAnsi="Simplified Arabic" w:cs="Simplified Arabic"/>
                <w:rtl/>
              </w:rPr>
              <w:t xml:space="preserve">ف تحييد </w:t>
            </w:r>
            <w:r w:rsidR="00055F67" w:rsidRPr="00406DD6">
              <w:rPr>
                <w:rFonts w:ascii="Simplified Arabic" w:hAnsi="Simplified Arabic" w:cs="Simplified Arabic" w:hint="cs"/>
                <w:rtl/>
              </w:rPr>
              <w:t xml:space="preserve">أثر </w:t>
            </w:r>
            <w:r w:rsidR="00055F67" w:rsidRPr="00406DD6">
              <w:rPr>
                <w:rFonts w:ascii="Simplified Arabic" w:hAnsi="Simplified Arabic" w:cs="Simplified Arabic"/>
                <w:rtl/>
              </w:rPr>
              <w:t>تدهور الأراضي</w:t>
            </w:r>
            <w:r w:rsidRPr="00ED1BEE">
              <w:rPr>
                <w:rFonts w:ascii="Simplified Arabic" w:hAnsi="Simplified Arabic" w:cs="Simplified Arabic"/>
                <w:rtl/>
              </w:rPr>
              <w:t xml:space="preserve">، وخطط مواجهة الجفاف، والتقارير الوطنية، وتقارير الشفافية </w:t>
            </w:r>
            <w:r w:rsidR="00055F67">
              <w:rPr>
                <w:rFonts w:ascii="Simplified Arabic" w:hAnsi="Simplified Arabic" w:cs="Simplified Arabic" w:hint="cs"/>
                <w:rtl/>
              </w:rPr>
              <w:t>لفترة السنتين</w:t>
            </w:r>
            <w:r w:rsidRPr="00ED1BEE">
              <w:rPr>
                <w:rFonts w:ascii="Simplified Arabic" w:hAnsi="Simplified Arabic" w:cs="Simplified Arabic"/>
                <w:rtl/>
              </w:rPr>
              <w:t>)</w:t>
            </w:r>
          </w:p>
        </w:tc>
        <w:tc>
          <w:tcPr>
            <w:tcW w:w="1500" w:type="dxa"/>
          </w:tcPr>
          <w:p w14:paraId="4905EBD2" w14:textId="6C8D3AD9" w:rsidR="00D66F92" w:rsidRPr="004C5362" w:rsidRDefault="00435481" w:rsidP="00435481">
            <w:pPr>
              <w:bidi/>
              <w:spacing w:before="40" w:after="40"/>
              <w:jc w:val="left"/>
              <w:rPr>
                <w:sz w:val="20"/>
                <w:szCs w:val="20"/>
              </w:rPr>
            </w:pPr>
            <w:r w:rsidRPr="00D6028E">
              <w:rPr>
                <w:rFonts w:ascii="Simplified Arabic" w:hAnsi="Simplified Arabic" w:cs="Simplified Arabic"/>
                <w:rtl/>
              </w:rPr>
              <w:t>دولي</w:t>
            </w:r>
          </w:p>
        </w:tc>
        <w:tc>
          <w:tcPr>
            <w:tcW w:w="1618" w:type="dxa"/>
          </w:tcPr>
          <w:p w14:paraId="0334B9D3" w14:textId="476F1DD9" w:rsidR="00D66F92" w:rsidRPr="004C5362" w:rsidRDefault="00CF34DA" w:rsidP="00CF34DA">
            <w:pPr>
              <w:bidi/>
              <w:spacing w:before="40" w:after="40"/>
              <w:jc w:val="left"/>
              <w:rPr>
                <w:sz w:val="20"/>
                <w:szCs w:val="20"/>
              </w:rPr>
            </w:pPr>
            <w:r>
              <w:rPr>
                <w:rFonts w:ascii="Simplified Arabic" w:hAnsi="Simplified Arabic" w:cs="Simplified Arabic" w:hint="cs"/>
                <w:rtl/>
              </w:rPr>
              <w:t>المسائل الشاملة لعدة مجالات</w:t>
            </w:r>
            <w:r w:rsidRPr="00001D49">
              <w:rPr>
                <w:rFonts w:ascii="Simplified Arabic" w:hAnsi="Simplified Arabic" w:cs="Simplified Arabic"/>
                <w:rtl/>
              </w:rPr>
              <w:t>/</w:t>
            </w:r>
            <w:r>
              <w:rPr>
                <w:rFonts w:ascii="Simplified Arabic" w:hAnsi="Simplified Arabic" w:cs="Simplified Arabic" w:hint="cs"/>
                <w:rtl/>
              </w:rPr>
              <w:t>ال</w:t>
            </w:r>
            <w:r w:rsidRPr="00001D49">
              <w:rPr>
                <w:rFonts w:ascii="Simplified Arabic" w:hAnsi="Simplified Arabic" w:cs="Simplified Arabic"/>
                <w:rtl/>
              </w:rPr>
              <w:t>عام</w:t>
            </w:r>
            <w:r>
              <w:rPr>
                <w:rFonts w:ascii="Simplified Arabic" w:hAnsi="Simplified Arabic" w:cs="Simplified Arabic" w:hint="cs"/>
                <w:rtl/>
              </w:rPr>
              <w:t>ة</w:t>
            </w:r>
          </w:p>
        </w:tc>
        <w:tc>
          <w:tcPr>
            <w:tcW w:w="2129" w:type="dxa"/>
          </w:tcPr>
          <w:p w14:paraId="18C981A9" w14:textId="40F70238" w:rsidR="00D66F92" w:rsidRPr="004C5362" w:rsidRDefault="0048441F" w:rsidP="0048441F">
            <w:pPr>
              <w:bidi/>
              <w:spacing w:before="40" w:after="40"/>
              <w:jc w:val="left"/>
              <w:rPr>
                <w:sz w:val="20"/>
                <w:szCs w:val="20"/>
              </w:rPr>
            </w:pPr>
            <w:r w:rsidRPr="00AD6002">
              <w:rPr>
                <w:rFonts w:ascii="Simplified Arabic" w:hAnsi="Simplified Arabic" w:cs="Simplified Arabic"/>
                <w:rtl/>
              </w:rPr>
              <w:t>الأطراف</w:t>
            </w:r>
          </w:p>
        </w:tc>
      </w:tr>
      <w:tr w:rsidR="00D66F92" w:rsidRPr="004C5362" w14:paraId="79470C2E" w14:textId="77777777" w:rsidTr="00BD140C">
        <w:tc>
          <w:tcPr>
            <w:tcW w:w="423" w:type="dxa"/>
          </w:tcPr>
          <w:p w14:paraId="4209E3BA" w14:textId="1D4CBF32" w:rsidR="00D66F92" w:rsidRPr="004C5362" w:rsidRDefault="00240521" w:rsidP="00774CFF">
            <w:pPr>
              <w:spacing w:before="40" w:after="40"/>
              <w:rPr>
                <w:sz w:val="20"/>
                <w:szCs w:val="20"/>
              </w:rPr>
            </w:pPr>
            <w:r>
              <w:rPr>
                <w:rFonts w:hint="cs"/>
                <w:sz w:val="20"/>
                <w:szCs w:val="20"/>
                <w:rtl/>
              </w:rPr>
              <w:t>3-2</w:t>
            </w:r>
          </w:p>
        </w:tc>
        <w:tc>
          <w:tcPr>
            <w:tcW w:w="3402" w:type="dxa"/>
          </w:tcPr>
          <w:p w14:paraId="1072416C" w14:textId="14228CEC" w:rsidR="00D66F92" w:rsidRPr="00774CFF" w:rsidRDefault="00F44FC9" w:rsidP="00802B3F">
            <w:pPr>
              <w:bidi/>
              <w:spacing w:before="40" w:after="40"/>
              <w:jc w:val="left"/>
              <w:rPr>
                <w:sz w:val="20"/>
                <w:szCs w:val="20"/>
              </w:rPr>
            </w:pPr>
            <w:r w:rsidRPr="00AD6002">
              <w:rPr>
                <w:rFonts w:ascii="Simplified Arabic" w:hAnsi="Simplified Arabic" w:cs="Simplified Arabic"/>
                <w:rtl/>
              </w:rPr>
              <w:t xml:space="preserve">إرسال إشارات سياسية تحث البلدان على الاعتراف بحقوق الشعوب الأصلية والمجتمعات المحلية والنساء وتعزيزها - بما في ذلك حقوق حيازة الأراضي - في القوانين </w:t>
            </w:r>
            <w:r w:rsidR="00EE6F21" w:rsidRPr="00AD6002">
              <w:rPr>
                <w:rFonts w:ascii="Simplified Arabic" w:hAnsi="Simplified Arabic" w:cs="Simplified Arabic"/>
                <w:rtl/>
              </w:rPr>
              <w:t xml:space="preserve">وعمليات </w:t>
            </w:r>
            <w:r w:rsidRPr="00AD6002">
              <w:rPr>
                <w:rFonts w:ascii="Simplified Arabic" w:hAnsi="Simplified Arabic" w:cs="Simplified Arabic"/>
                <w:rtl/>
              </w:rPr>
              <w:t xml:space="preserve">التخطيط المكاني </w:t>
            </w:r>
            <w:r w:rsidR="00552441">
              <w:rPr>
                <w:rFonts w:ascii="Simplified Arabic" w:hAnsi="Simplified Arabic" w:cs="Simplified Arabic" w:hint="cs"/>
                <w:rtl/>
              </w:rPr>
              <w:t>و</w:t>
            </w:r>
            <w:r w:rsidRPr="00AD6002">
              <w:rPr>
                <w:rFonts w:ascii="Simplified Arabic" w:hAnsi="Simplified Arabic" w:cs="Simplified Arabic"/>
                <w:rtl/>
              </w:rPr>
              <w:t xml:space="preserve">الرصد والإبلاغ والتحقق، وذلك من خلال تفعيل </w:t>
            </w:r>
            <w:r w:rsidR="00552441">
              <w:rPr>
                <w:rFonts w:ascii="Simplified Arabic" w:hAnsi="Simplified Arabic" w:cs="Simplified Arabic" w:hint="cs"/>
                <w:rtl/>
              </w:rPr>
              <w:t>الخيار</w:t>
            </w:r>
            <w:r w:rsidRPr="00AD6002">
              <w:rPr>
                <w:rFonts w:ascii="Simplified Arabic" w:hAnsi="Simplified Arabic" w:cs="Simplified Arabic"/>
                <w:rtl/>
              </w:rPr>
              <w:t xml:space="preserve"> </w:t>
            </w:r>
            <w:r w:rsidRPr="00AD6002">
              <w:rPr>
                <w:rFonts w:ascii="Simplified Arabic" w:hAnsi="Simplified Arabic" w:cs="Simplified Arabic"/>
              </w:rPr>
              <w:t>F16</w:t>
            </w:r>
            <w:r w:rsidRPr="00AD6002">
              <w:rPr>
                <w:rFonts w:ascii="Simplified Arabic" w:hAnsi="Simplified Arabic" w:cs="Simplified Arabic"/>
                <w:rtl/>
              </w:rPr>
              <w:t xml:space="preserve"> </w:t>
            </w:r>
            <w:r w:rsidR="00552441">
              <w:rPr>
                <w:rFonts w:ascii="Simplified Arabic" w:hAnsi="Simplified Arabic" w:cs="Simplified Arabic" w:hint="cs"/>
                <w:rtl/>
              </w:rPr>
              <w:t>من</w:t>
            </w:r>
            <w:r w:rsidRPr="00AD6002">
              <w:rPr>
                <w:rFonts w:ascii="Simplified Arabic" w:hAnsi="Simplified Arabic" w:cs="Simplified Arabic"/>
                <w:rtl/>
              </w:rPr>
              <w:t xml:space="preserve"> تقرير</w:t>
            </w:r>
            <w:r w:rsidR="00552441">
              <w:rPr>
                <w:rFonts w:ascii="Simplified Arabic" w:hAnsi="Simplified Arabic" w:cs="Simplified Arabic" w:hint="cs"/>
                <w:rtl/>
              </w:rPr>
              <w:t xml:space="preserve"> تقييم الترابط، الصادر عن</w:t>
            </w:r>
            <w:r w:rsidRPr="00AD6002">
              <w:rPr>
                <w:rFonts w:ascii="Simplified Arabic" w:hAnsi="Simplified Arabic" w:cs="Simplified Arabic"/>
                <w:rtl/>
              </w:rPr>
              <w:t xml:space="preserve"> </w:t>
            </w:r>
            <w:r w:rsidR="00552441" w:rsidRPr="001C2277">
              <w:rPr>
                <w:rFonts w:cs="Simplified Arabic" w:hint="cs"/>
                <w:rtl/>
                <w:lang w:val="en-US"/>
              </w:rPr>
              <w:t>المنبر</w:t>
            </w:r>
            <w:r w:rsidR="00552441" w:rsidRPr="001C2277">
              <w:rPr>
                <w:rFonts w:cs="Simplified Arabic"/>
                <w:rtl/>
                <w:lang w:val="en-US"/>
              </w:rPr>
              <w:t xml:space="preserve"> الحكومي الدولي للعلوم والسياسات في مجال التنوع البيولوجي وخدمات النظم الإيكولوجية</w:t>
            </w:r>
            <w:r w:rsidR="00552441">
              <w:rPr>
                <w:rFonts w:cs="Simplified Arabic" w:hint="cs"/>
                <w:rtl/>
                <w:lang w:val="en-US"/>
              </w:rPr>
              <w:t>،</w:t>
            </w:r>
            <w:r w:rsidRPr="00AD6002">
              <w:rPr>
                <w:rFonts w:ascii="Simplified Arabic" w:hAnsi="Simplified Arabic" w:cs="Simplified Arabic"/>
                <w:rtl/>
              </w:rPr>
              <w:t xml:space="preserve"> والمؤشر 22.1 </w:t>
            </w:r>
            <w:r w:rsidR="003336A5">
              <w:rPr>
                <w:rFonts w:ascii="Simplified Arabic" w:hAnsi="Simplified Arabic" w:cs="Simplified Arabic" w:hint="cs"/>
                <w:rtl/>
              </w:rPr>
              <w:t>ل</w:t>
            </w:r>
            <w:r w:rsidRPr="00AD6002">
              <w:rPr>
                <w:rFonts w:ascii="Simplified Arabic" w:hAnsi="Simplified Arabic" w:cs="Simplified Arabic"/>
                <w:rtl/>
              </w:rPr>
              <w:t>إطار كونمينغ-مونتريال العالمي للتنوع البيولوجي</w:t>
            </w:r>
          </w:p>
        </w:tc>
        <w:tc>
          <w:tcPr>
            <w:tcW w:w="1500" w:type="dxa"/>
          </w:tcPr>
          <w:p w14:paraId="0A448077" w14:textId="6E0E691D" w:rsidR="00D66F92" w:rsidRPr="004C5362" w:rsidRDefault="00802B3F" w:rsidP="00435481">
            <w:pPr>
              <w:bidi/>
              <w:spacing w:before="40" w:after="40"/>
              <w:jc w:val="left"/>
              <w:rPr>
                <w:sz w:val="20"/>
                <w:szCs w:val="20"/>
              </w:rPr>
            </w:pPr>
            <w:r w:rsidRPr="00AD6002">
              <w:rPr>
                <w:rFonts w:ascii="Simplified Arabic" w:hAnsi="Simplified Arabic" w:cs="Simplified Arabic"/>
                <w:rtl/>
              </w:rPr>
              <w:t>وطني</w:t>
            </w:r>
          </w:p>
        </w:tc>
        <w:tc>
          <w:tcPr>
            <w:tcW w:w="1618" w:type="dxa"/>
          </w:tcPr>
          <w:p w14:paraId="0100F980" w14:textId="21FBDAA2" w:rsidR="00D66F92" w:rsidRPr="00774CFF" w:rsidRDefault="007D118F" w:rsidP="007D118F">
            <w:pPr>
              <w:bidi/>
              <w:spacing w:before="40" w:after="40"/>
              <w:jc w:val="left"/>
              <w:rPr>
                <w:sz w:val="20"/>
                <w:szCs w:val="20"/>
              </w:rPr>
            </w:pPr>
            <w:r w:rsidRPr="00B92E7E">
              <w:rPr>
                <w:rFonts w:ascii="Simplified Arabic" w:hAnsi="Simplified Arabic" w:cs="Simplified Arabic"/>
                <w:rtl/>
              </w:rPr>
              <w:t>مساهمات وحقوق الشعوب الأصلية والمجتمعات المحلية</w:t>
            </w:r>
          </w:p>
        </w:tc>
        <w:tc>
          <w:tcPr>
            <w:tcW w:w="2129" w:type="dxa"/>
          </w:tcPr>
          <w:p w14:paraId="1D7053AE" w14:textId="5E0DC769" w:rsidR="00D66F92" w:rsidRPr="00774CFF" w:rsidRDefault="00802B3F" w:rsidP="00802B3F">
            <w:pPr>
              <w:bidi/>
              <w:spacing w:before="40" w:after="40"/>
              <w:jc w:val="left"/>
              <w:rPr>
                <w:sz w:val="20"/>
                <w:szCs w:val="20"/>
              </w:rPr>
            </w:pPr>
            <w:r w:rsidRPr="00AD6002">
              <w:rPr>
                <w:rFonts w:ascii="Simplified Arabic" w:hAnsi="Simplified Arabic" w:cs="Simplified Arabic"/>
                <w:rtl/>
              </w:rPr>
              <w:t>الأطراف؛ الشعوب الأصلية والمجتمعات المحلية</w:t>
            </w:r>
          </w:p>
        </w:tc>
      </w:tr>
      <w:tr w:rsidR="00D66F92" w:rsidRPr="004C5362" w14:paraId="028F1E7E" w14:textId="77777777" w:rsidTr="00BD140C">
        <w:tc>
          <w:tcPr>
            <w:tcW w:w="423" w:type="dxa"/>
          </w:tcPr>
          <w:p w14:paraId="35AB417A" w14:textId="0BD72C2C" w:rsidR="00D66F92" w:rsidRPr="004C5362" w:rsidRDefault="00240521" w:rsidP="00774CFF">
            <w:pPr>
              <w:spacing w:before="40" w:after="40"/>
              <w:rPr>
                <w:sz w:val="20"/>
                <w:szCs w:val="20"/>
              </w:rPr>
            </w:pPr>
            <w:r>
              <w:rPr>
                <w:rFonts w:hint="cs"/>
                <w:sz w:val="20"/>
                <w:szCs w:val="20"/>
                <w:rtl/>
              </w:rPr>
              <w:t>3-3</w:t>
            </w:r>
          </w:p>
        </w:tc>
        <w:tc>
          <w:tcPr>
            <w:tcW w:w="3402" w:type="dxa"/>
          </w:tcPr>
          <w:p w14:paraId="05FBB1D3" w14:textId="26473327" w:rsidR="00D66F92" w:rsidRPr="00774CFF" w:rsidRDefault="000B4334" w:rsidP="000B4334">
            <w:pPr>
              <w:bidi/>
              <w:spacing w:before="40" w:after="40"/>
              <w:jc w:val="left"/>
              <w:rPr>
                <w:sz w:val="20"/>
                <w:szCs w:val="20"/>
              </w:rPr>
            </w:pPr>
            <w:r w:rsidRPr="00AD6002">
              <w:rPr>
                <w:rFonts w:ascii="Simplified Arabic" w:hAnsi="Simplified Arabic" w:cs="Simplified Arabic"/>
                <w:rtl/>
              </w:rPr>
              <w:t>وضع تصنيفات متسقة للتمويل المستدام تغطي مجالات التنوع البيولوجي والمناخ والأراضي</w:t>
            </w:r>
          </w:p>
        </w:tc>
        <w:tc>
          <w:tcPr>
            <w:tcW w:w="1500" w:type="dxa"/>
          </w:tcPr>
          <w:p w14:paraId="23E1B097" w14:textId="7899306B" w:rsidR="00D66F92" w:rsidRPr="004C5362" w:rsidRDefault="00435481" w:rsidP="00435481">
            <w:pPr>
              <w:bidi/>
              <w:spacing w:before="40" w:after="40"/>
              <w:jc w:val="left"/>
              <w:rPr>
                <w:sz w:val="20"/>
                <w:szCs w:val="20"/>
              </w:rPr>
            </w:pPr>
            <w:r w:rsidRPr="00D6028E">
              <w:rPr>
                <w:rFonts w:ascii="Simplified Arabic" w:hAnsi="Simplified Arabic" w:cs="Simplified Arabic"/>
                <w:rtl/>
              </w:rPr>
              <w:t>دولي</w:t>
            </w:r>
          </w:p>
        </w:tc>
        <w:tc>
          <w:tcPr>
            <w:tcW w:w="1618" w:type="dxa"/>
          </w:tcPr>
          <w:p w14:paraId="24404887" w14:textId="3419CD38" w:rsidR="00D66F92" w:rsidRPr="004C5362" w:rsidRDefault="00BA2AB1" w:rsidP="00BA2AB1">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512B3B4F" w14:textId="2388B765" w:rsidR="00D66F92" w:rsidRPr="00774CFF" w:rsidRDefault="000B4334" w:rsidP="003E595E">
            <w:pPr>
              <w:bidi/>
              <w:spacing w:before="40" w:after="40"/>
              <w:jc w:val="left"/>
              <w:rPr>
                <w:sz w:val="20"/>
                <w:szCs w:val="20"/>
              </w:rPr>
            </w:pPr>
            <w:r w:rsidRPr="00AD6002">
              <w:rPr>
                <w:rFonts w:ascii="Simplified Arabic" w:hAnsi="Simplified Arabic" w:cs="Simplified Arabic"/>
                <w:rtl/>
              </w:rPr>
              <w:t xml:space="preserve">الأطراف؛ وكالات الأمم المتحدة؛ الجهات المانحة، وبنوك وصناديق التنمية </w:t>
            </w:r>
            <w:r>
              <w:rPr>
                <w:rFonts w:ascii="Simplified Arabic" w:hAnsi="Simplified Arabic" w:cs="Simplified Arabic" w:hint="cs"/>
                <w:rtl/>
              </w:rPr>
              <w:t>ال</w:t>
            </w:r>
            <w:r w:rsidRPr="00AD6002">
              <w:rPr>
                <w:rFonts w:ascii="Simplified Arabic" w:hAnsi="Simplified Arabic" w:cs="Simplified Arabic"/>
                <w:rtl/>
              </w:rPr>
              <w:t>متعددة الأطراف</w:t>
            </w:r>
          </w:p>
        </w:tc>
      </w:tr>
      <w:tr w:rsidR="00D66F92" w:rsidRPr="004C5362" w14:paraId="4980E8CF" w14:textId="77777777" w:rsidTr="00BD140C">
        <w:tc>
          <w:tcPr>
            <w:tcW w:w="423" w:type="dxa"/>
          </w:tcPr>
          <w:p w14:paraId="4791849D" w14:textId="49D3C72C" w:rsidR="00D66F92" w:rsidRPr="004C5362" w:rsidRDefault="00240521" w:rsidP="00774CFF">
            <w:pPr>
              <w:spacing w:before="40" w:after="40"/>
              <w:rPr>
                <w:sz w:val="20"/>
                <w:szCs w:val="20"/>
              </w:rPr>
            </w:pPr>
            <w:r>
              <w:rPr>
                <w:rFonts w:hint="cs"/>
                <w:sz w:val="20"/>
                <w:szCs w:val="20"/>
                <w:rtl/>
              </w:rPr>
              <w:t>3-4</w:t>
            </w:r>
          </w:p>
        </w:tc>
        <w:tc>
          <w:tcPr>
            <w:tcW w:w="3402" w:type="dxa"/>
          </w:tcPr>
          <w:p w14:paraId="349967C2" w14:textId="1408BC58" w:rsidR="00D66F92" w:rsidRPr="00774CFF" w:rsidRDefault="00B04423" w:rsidP="00B04423">
            <w:pPr>
              <w:bidi/>
              <w:spacing w:before="40" w:after="40"/>
              <w:jc w:val="left"/>
              <w:rPr>
                <w:sz w:val="20"/>
                <w:szCs w:val="20"/>
              </w:rPr>
            </w:pPr>
            <w:r w:rsidRPr="00AD6002">
              <w:rPr>
                <w:rFonts w:ascii="Simplified Arabic" w:hAnsi="Simplified Arabic" w:cs="Simplified Arabic"/>
                <w:rtl/>
              </w:rPr>
              <w:t xml:space="preserve">مواءمة الهيكل المالي الدولي (بنوك التنمية </w:t>
            </w:r>
            <w:r>
              <w:rPr>
                <w:rFonts w:ascii="Simplified Arabic" w:hAnsi="Simplified Arabic" w:cs="Simplified Arabic" w:hint="cs"/>
                <w:rtl/>
              </w:rPr>
              <w:t>ال</w:t>
            </w:r>
            <w:r w:rsidRPr="00AD6002">
              <w:rPr>
                <w:rFonts w:ascii="Simplified Arabic" w:hAnsi="Simplified Arabic" w:cs="Simplified Arabic"/>
                <w:rtl/>
              </w:rPr>
              <w:t xml:space="preserve">متعددة الأطراف، والصناديق </w:t>
            </w:r>
            <w:r>
              <w:rPr>
                <w:rFonts w:ascii="Simplified Arabic" w:hAnsi="Simplified Arabic" w:cs="Simplified Arabic" w:hint="cs"/>
                <w:rtl/>
              </w:rPr>
              <w:t>ال</w:t>
            </w:r>
            <w:r w:rsidRPr="00AD6002">
              <w:rPr>
                <w:rFonts w:ascii="Simplified Arabic" w:hAnsi="Simplified Arabic" w:cs="Simplified Arabic"/>
                <w:rtl/>
              </w:rPr>
              <w:t xml:space="preserve">متعددة الأطراف) </w:t>
            </w:r>
            <w:r>
              <w:rPr>
                <w:rFonts w:ascii="Simplified Arabic" w:hAnsi="Simplified Arabic" w:cs="Simplified Arabic" w:hint="cs"/>
                <w:rtl/>
              </w:rPr>
              <w:t xml:space="preserve">بهدف </w:t>
            </w:r>
            <w:r w:rsidRPr="00AD6002">
              <w:rPr>
                <w:rFonts w:ascii="Simplified Arabic" w:hAnsi="Simplified Arabic" w:cs="Simplified Arabic"/>
                <w:rtl/>
              </w:rPr>
              <w:t>تعزيز التآزر</w:t>
            </w:r>
          </w:p>
        </w:tc>
        <w:tc>
          <w:tcPr>
            <w:tcW w:w="1500" w:type="dxa"/>
          </w:tcPr>
          <w:p w14:paraId="7C2E5D75" w14:textId="592AA7CB" w:rsidR="00D66F92" w:rsidRPr="004C5362" w:rsidRDefault="00435481" w:rsidP="00435481">
            <w:pPr>
              <w:bidi/>
              <w:spacing w:before="40" w:after="40"/>
              <w:jc w:val="left"/>
              <w:rPr>
                <w:sz w:val="20"/>
                <w:szCs w:val="20"/>
              </w:rPr>
            </w:pPr>
            <w:r w:rsidRPr="00D6028E">
              <w:rPr>
                <w:rFonts w:ascii="Simplified Arabic" w:hAnsi="Simplified Arabic" w:cs="Simplified Arabic"/>
                <w:rtl/>
              </w:rPr>
              <w:t>دولي</w:t>
            </w:r>
          </w:p>
        </w:tc>
        <w:tc>
          <w:tcPr>
            <w:tcW w:w="1618" w:type="dxa"/>
          </w:tcPr>
          <w:p w14:paraId="19C4457F" w14:textId="7D5E7CFD" w:rsidR="00D66F92" w:rsidRPr="004C5362" w:rsidRDefault="00BA2AB1" w:rsidP="00BA2AB1">
            <w:pPr>
              <w:bidi/>
              <w:spacing w:before="40" w:after="40"/>
              <w:jc w:val="left"/>
              <w:rPr>
                <w:sz w:val="20"/>
                <w:szCs w:val="20"/>
              </w:rPr>
            </w:pPr>
            <w:r>
              <w:rPr>
                <w:rFonts w:ascii="Simplified Arabic" w:hAnsi="Simplified Arabic" w:cs="Simplified Arabic" w:hint="cs"/>
                <w:rtl/>
              </w:rPr>
              <w:t>حشد</w:t>
            </w:r>
            <w:r w:rsidRPr="00B92E7E">
              <w:rPr>
                <w:rFonts w:ascii="Simplified Arabic" w:hAnsi="Simplified Arabic" w:cs="Simplified Arabic"/>
                <w:rtl/>
              </w:rPr>
              <w:t xml:space="preserve"> الموارد</w:t>
            </w:r>
          </w:p>
        </w:tc>
        <w:tc>
          <w:tcPr>
            <w:tcW w:w="2129" w:type="dxa"/>
          </w:tcPr>
          <w:p w14:paraId="19AAD382" w14:textId="38F221CA" w:rsidR="00D66F92" w:rsidRPr="00774CFF" w:rsidRDefault="007E3644" w:rsidP="007E3644">
            <w:pPr>
              <w:bidi/>
              <w:spacing w:before="40" w:after="40"/>
              <w:jc w:val="left"/>
              <w:rPr>
                <w:sz w:val="20"/>
                <w:szCs w:val="20"/>
              </w:rPr>
            </w:pPr>
            <w:r w:rsidRPr="00AD6002">
              <w:rPr>
                <w:rFonts w:ascii="Simplified Arabic" w:hAnsi="Simplified Arabic" w:cs="Simplified Arabic"/>
                <w:rtl/>
              </w:rPr>
              <w:t xml:space="preserve">الأطراف؛ وكالات الأمم المتحدة؛ الجهات المانحة، وبنوك وصناديق التنمية </w:t>
            </w:r>
            <w:r>
              <w:rPr>
                <w:rFonts w:ascii="Simplified Arabic" w:hAnsi="Simplified Arabic" w:cs="Simplified Arabic" w:hint="cs"/>
                <w:rtl/>
              </w:rPr>
              <w:t>ال</w:t>
            </w:r>
            <w:r w:rsidRPr="00AD6002">
              <w:rPr>
                <w:rFonts w:ascii="Simplified Arabic" w:hAnsi="Simplified Arabic" w:cs="Simplified Arabic"/>
                <w:rtl/>
              </w:rPr>
              <w:t>متعددة الأطراف</w:t>
            </w:r>
          </w:p>
        </w:tc>
      </w:tr>
    </w:tbl>
    <w:p w14:paraId="4AED23F3" w14:textId="71DCBB31" w:rsidR="007D3D78" w:rsidRPr="007D3D78" w:rsidRDefault="007D3D78" w:rsidP="007D3D78">
      <w:pPr>
        <w:pStyle w:val="CBDH1"/>
        <w:bidi/>
        <w:rPr>
          <w:szCs w:val="28"/>
          <w:rtl/>
        </w:rPr>
      </w:pPr>
      <w:r w:rsidRPr="007D3D78">
        <w:rPr>
          <w:rFonts w:cs="Simplified Arabic" w:hint="cs"/>
          <w:b w:val="0"/>
          <w:bCs/>
          <w:szCs w:val="28"/>
          <w:rtl/>
          <w:lang w:val="en-US"/>
        </w:rPr>
        <w:lastRenderedPageBreak/>
        <w:t>ثالثاً-</w:t>
      </w:r>
      <w:r w:rsidRPr="007D3D78">
        <w:rPr>
          <w:rFonts w:cs="Simplified Arabic"/>
          <w:b w:val="0"/>
          <w:bCs/>
          <w:szCs w:val="28"/>
          <w:rtl/>
          <w:lang w:val="en-US"/>
        </w:rPr>
        <w:tab/>
        <w:t>ملحق للمبادئ التوجيهية الطوعية للتصميم والتنفيذ الفعال</w:t>
      </w:r>
      <w:r w:rsidRPr="007D3D78">
        <w:rPr>
          <w:rFonts w:cs="Simplified Arabic" w:hint="cs"/>
          <w:b w:val="0"/>
          <w:bCs/>
          <w:szCs w:val="28"/>
          <w:rtl/>
          <w:lang w:val="en-US"/>
        </w:rPr>
        <w:t>ين</w:t>
      </w:r>
      <w:r w:rsidRPr="007D3D78">
        <w:rPr>
          <w:rFonts w:cs="Simplified Arabic"/>
          <w:b w:val="0"/>
          <w:bCs/>
          <w:szCs w:val="28"/>
          <w:rtl/>
          <w:lang w:val="en-US"/>
        </w:rPr>
        <w:t xml:space="preserve"> للنُهج القائمة على النظم الإيكولوجية للتكيف مع تغير المناخ والحد من مخاطر الكوارث</w:t>
      </w:r>
    </w:p>
    <w:p w14:paraId="71D76D6C" w14:textId="70086C5B" w:rsidR="007934F9" w:rsidRDefault="007934F9" w:rsidP="007934F9">
      <w:pPr>
        <w:pStyle w:val="CBDNormalNumber"/>
        <w:bidi/>
      </w:pPr>
      <w:r w:rsidRPr="008B56B0">
        <w:rPr>
          <w:rFonts w:ascii="Simplified Arabic" w:hAnsi="Simplified Arabic" w:cs="Simplified Arabic"/>
          <w:sz w:val="24"/>
          <w:szCs w:val="24"/>
          <w:rtl/>
        </w:rPr>
        <w:t xml:space="preserve">تم استلام </w:t>
      </w:r>
      <w:r w:rsidR="007C73D7">
        <w:rPr>
          <w:rFonts w:ascii="Simplified Arabic" w:hAnsi="Simplified Arabic" w:cs="Simplified Arabic" w:hint="cs"/>
          <w:sz w:val="24"/>
          <w:szCs w:val="24"/>
          <w:rtl/>
        </w:rPr>
        <w:t>تعليقات</w:t>
      </w:r>
      <w:r w:rsidRPr="008B56B0">
        <w:rPr>
          <w:rFonts w:ascii="Simplified Arabic" w:hAnsi="Simplified Arabic" w:cs="Simplified Arabic"/>
          <w:sz w:val="24"/>
          <w:szCs w:val="24"/>
          <w:rtl/>
        </w:rPr>
        <w:t xml:space="preserve"> خضعت </w:t>
      </w:r>
      <w:r w:rsidR="00BC2D7B">
        <w:rPr>
          <w:rFonts w:ascii="Simplified Arabic" w:hAnsi="Simplified Arabic" w:cs="Simplified Arabic" w:hint="cs"/>
          <w:sz w:val="24"/>
          <w:szCs w:val="24"/>
          <w:rtl/>
        </w:rPr>
        <w:t>ل</w:t>
      </w:r>
      <w:r w:rsidR="00BC2D7B" w:rsidRPr="003759A2">
        <w:rPr>
          <w:rFonts w:cs="Simplified Arabic"/>
          <w:sz w:val="24"/>
          <w:szCs w:val="24"/>
          <w:rtl/>
        </w:rPr>
        <w:t xml:space="preserve">استعراض </w:t>
      </w:r>
      <w:r w:rsidR="00BC2D7B" w:rsidRPr="003759A2">
        <w:rPr>
          <w:rFonts w:cs="Simplified Arabic" w:hint="cs"/>
          <w:sz w:val="24"/>
          <w:szCs w:val="24"/>
          <w:rtl/>
        </w:rPr>
        <w:t>ال</w:t>
      </w:r>
      <w:r w:rsidR="00BC2D7B" w:rsidRPr="003759A2">
        <w:rPr>
          <w:rFonts w:cs="Simplified Arabic"/>
          <w:sz w:val="24"/>
          <w:szCs w:val="24"/>
          <w:rtl/>
        </w:rPr>
        <w:t>ن</w:t>
      </w:r>
      <w:r w:rsidR="00BC2D7B" w:rsidRPr="003759A2">
        <w:rPr>
          <w:rFonts w:cs="Simplified Arabic" w:hint="cs"/>
          <w:sz w:val="24"/>
          <w:szCs w:val="24"/>
          <w:rtl/>
        </w:rPr>
        <w:t>ظراء</w:t>
      </w:r>
      <w:r w:rsidRPr="008B56B0">
        <w:rPr>
          <w:rFonts w:ascii="Simplified Arabic" w:hAnsi="Simplified Arabic" w:cs="Simplified Arabic"/>
          <w:sz w:val="24"/>
          <w:szCs w:val="24"/>
          <w:rtl/>
        </w:rPr>
        <w:t xml:space="preserve"> من 14 طرفاً</w:t>
      </w:r>
      <w:r w:rsidR="001320C7">
        <w:rPr>
          <w:rFonts w:ascii="Simplified Arabic" w:hAnsi="Simplified Arabic" w:cs="Simplified Arabic" w:hint="cs"/>
          <w:sz w:val="24"/>
          <w:szCs w:val="24"/>
          <w:rtl/>
        </w:rPr>
        <w:t>،</w:t>
      </w:r>
      <w:r w:rsidRPr="008B56B0">
        <w:rPr>
          <w:rFonts w:ascii="Simplified Arabic" w:hAnsi="Simplified Arabic" w:cs="Simplified Arabic"/>
          <w:sz w:val="24"/>
          <w:szCs w:val="24"/>
          <w:rtl/>
        </w:rPr>
        <w:t xml:space="preserve"> و</w:t>
      </w:r>
      <w:r w:rsidR="00FA2EF2">
        <w:rPr>
          <w:rFonts w:ascii="Simplified Arabic" w:hAnsi="Simplified Arabic" w:cs="Simplified Arabic" w:hint="cs"/>
          <w:sz w:val="24"/>
          <w:szCs w:val="24"/>
          <w:rtl/>
        </w:rPr>
        <w:t xml:space="preserve">من </w:t>
      </w:r>
      <w:r w:rsidRPr="008B56B0">
        <w:rPr>
          <w:rFonts w:ascii="Simplified Arabic" w:hAnsi="Simplified Arabic" w:cs="Simplified Arabic"/>
          <w:sz w:val="24"/>
          <w:szCs w:val="24"/>
          <w:rtl/>
        </w:rPr>
        <w:t>8 جهات</w:t>
      </w:r>
      <w:r w:rsidR="001320C7">
        <w:rPr>
          <w:rFonts w:ascii="Simplified Arabic" w:hAnsi="Simplified Arabic" w:cs="Simplified Arabic" w:hint="cs"/>
          <w:sz w:val="24"/>
          <w:szCs w:val="24"/>
          <w:rtl/>
        </w:rPr>
        <w:t xml:space="preserve"> أخرى</w:t>
      </w:r>
      <w:r w:rsidRPr="008B56B0">
        <w:rPr>
          <w:rFonts w:ascii="Simplified Arabic" w:hAnsi="Simplified Arabic" w:cs="Simplified Arabic"/>
          <w:sz w:val="24"/>
          <w:szCs w:val="24"/>
          <w:rtl/>
        </w:rPr>
        <w:t xml:space="preserve"> </w:t>
      </w:r>
      <w:r>
        <w:rPr>
          <w:rFonts w:ascii="Simplified Arabic" w:hAnsi="Simplified Arabic" w:cs="Simplified Arabic" w:hint="cs"/>
          <w:sz w:val="24"/>
          <w:szCs w:val="24"/>
          <w:rtl/>
        </w:rPr>
        <w:t>بال</w:t>
      </w:r>
      <w:r w:rsidRPr="008B56B0">
        <w:rPr>
          <w:rFonts w:ascii="Simplified Arabic" w:hAnsi="Simplified Arabic" w:cs="Simplified Arabic"/>
          <w:sz w:val="24"/>
          <w:szCs w:val="24"/>
          <w:rtl/>
        </w:rPr>
        <w:t>نيابة عن مراقبين.</w:t>
      </w:r>
      <w:r w:rsidR="001320C7" w:rsidRPr="004C5362">
        <w:rPr>
          <w:rStyle w:val="FootnoteReference"/>
        </w:rPr>
        <w:footnoteReference w:id="5"/>
      </w:r>
      <w:r w:rsidR="001320C7">
        <w:rPr>
          <w:rFonts w:ascii="Simplified Arabic" w:hAnsi="Simplified Arabic" w:cs="Simplified Arabic" w:hint="cs"/>
          <w:sz w:val="24"/>
          <w:szCs w:val="24"/>
          <w:rtl/>
        </w:rPr>
        <w:t xml:space="preserve"> </w:t>
      </w:r>
      <w:r w:rsidRPr="008B56B0">
        <w:rPr>
          <w:rFonts w:ascii="Simplified Arabic" w:hAnsi="Simplified Arabic" w:cs="Simplified Arabic"/>
          <w:sz w:val="24"/>
          <w:szCs w:val="24"/>
          <w:rtl/>
        </w:rPr>
        <w:t xml:space="preserve">وغطت التعليقات طيفاً واسعاً من </w:t>
      </w:r>
      <w:r w:rsidR="001320C7">
        <w:rPr>
          <w:rFonts w:ascii="Simplified Arabic" w:hAnsi="Simplified Arabic" w:cs="Simplified Arabic" w:hint="cs"/>
          <w:sz w:val="24"/>
          <w:szCs w:val="24"/>
          <w:rtl/>
        </w:rPr>
        <w:t>المسائل</w:t>
      </w:r>
      <w:r w:rsidRPr="008B56B0">
        <w:rPr>
          <w:rFonts w:ascii="Simplified Arabic" w:hAnsi="Simplified Arabic" w:cs="Simplified Arabic"/>
          <w:sz w:val="24"/>
          <w:szCs w:val="24"/>
          <w:rtl/>
        </w:rPr>
        <w:t>، بما في ذلك</w:t>
      </w:r>
      <w:r w:rsidR="001320C7">
        <w:rPr>
          <w:rFonts w:ascii="Simplified Arabic" w:hAnsi="Simplified Arabic" w:cs="Simplified Arabic" w:hint="cs"/>
          <w:sz w:val="24"/>
          <w:szCs w:val="24"/>
          <w:rtl/>
        </w:rPr>
        <w:t xml:space="preserve"> بعض</w:t>
      </w:r>
      <w:r w:rsidRPr="008B56B0">
        <w:rPr>
          <w:rFonts w:ascii="Simplified Arabic" w:hAnsi="Simplified Arabic" w:cs="Simplified Arabic"/>
          <w:sz w:val="24"/>
          <w:szCs w:val="24"/>
          <w:rtl/>
        </w:rPr>
        <w:t xml:space="preserve"> </w:t>
      </w:r>
      <w:r w:rsidR="001320C7">
        <w:rPr>
          <w:rFonts w:ascii="Simplified Arabic" w:hAnsi="Simplified Arabic" w:cs="Simplified Arabic" w:hint="cs"/>
          <w:sz w:val="24"/>
          <w:szCs w:val="24"/>
          <w:rtl/>
        </w:rPr>
        <w:t>ال</w:t>
      </w:r>
      <w:r w:rsidRPr="008B56B0">
        <w:rPr>
          <w:rFonts w:ascii="Simplified Arabic" w:hAnsi="Simplified Arabic" w:cs="Simplified Arabic"/>
          <w:sz w:val="24"/>
          <w:szCs w:val="24"/>
          <w:rtl/>
        </w:rPr>
        <w:t xml:space="preserve">تنقيحات </w:t>
      </w:r>
      <w:r w:rsidR="001320C7">
        <w:rPr>
          <w:rFonts w:ascii="Simplified Arabic" w:hAnsi="Simplified Arabic" w:cs="Simplified Arabic" w:hint="cs"/>
          <w:sz w:val="24"/>
          <w:szCs w:val="24"/>
          <w:rtl/>
        </w:rPr>
        <w:t>ال</w:t>
      </w:r>
      <w:r w:rsidRPr="008B56B0">
        <w:rPr>
          <w:rFonts w:ascii="Simplified Arabic" w:hAnsi="Simplified Arabic" w:cs="Simplified Arabic"/>
          <w:sz w:val="24"/>
          <w:szCs w:val="24"/>
          <w:rtl/>
        </w:rPr>
        <w:t>تحريرية، وتعليقات ع</w:t>
      </w:r>
      <w:r w:rsidR="001320C7">
        <w:rPr>
          <w:rFonts w:ascii="Simplified Arabic" w:hAnsi="Simplified Arabic" w:cs="Simplified Arabic" w:hint="cs"/>
          <w:sz w:val="24"/>
          <w:szCs w:val="24"/>
          <w:rtl/>
        </w:rPr>
        <w:t>ن</w:t>
      </w:r>
      <w:r w:rsidRPr="008B56B0">
        <w:rPr>
          <w:rFonts w:ascii="Simplified Arabic" w:hAnsi="Simplified Arabic" w:cs="Simplified Arabic"/>
          <w:sz w:val="24"/>
          <w:szCs w:val="24"/>
          <w:rtl/>
        </w:rPr>
        <w:t xml:space="preserve"> هيكل الوثيقة ونطاقها، ونقاط </w:t>
      </w:r>
      <w:r>
        <w:rPr>
          <w:rFonts w:ascii="Simplified Arabic" w:hAnsi="Simplified Arabic" w:cs="Simplified Arabic" w:hint="cs"/>
          <w:sz w:val="24"/>
          <w:szCs w:val="24"/>
          <w:rtl/>
        </w:rPr>
        <w:t>تق</w:t>
      </w:r>
      <w:r w:rsidRPr="008B56B0">
        <w:rPr>
          <w:rFonts w:ascii="Simplified Arabic" w:hAnsi="Simplified Arabic" w:cs="Simplified Arabic"/>
          <w:sz w:val="24"/>
          <w:szCs w:val="24"/>
          <w:rtl/>
        </w:rPr>
        <w:t>نية محددة، ومقترحات لمراجع وأدوات إضافية، وملاحظات عامة.</w:t>
      </w:r>
    </w:p>
    <w:p w14:paraId="05E38252" w14:textId="7A2ADE2B" w:rsidR="00FA2EF2" w:rsidRDefault="00FA2EF2" w:rsidP="00FA2EF2">
      <w:pPr>
        <w:pStyle w:val="CBDNormalNumber"/>
        <w:bidi/>
      </w:pPr>
      <w:r>
        <w:rPr>
          <w:rFonts w:ascii="Simplified Arabic" w:hAnsi="Simplified Arabic" w:cs="Simplified Arabic" w:hint="cs"/>
          <w:sz w:val="24"/>
          <w:szCs w:val="24"/>
          <w:rtl/>
        </w:rPr>
        <w:t>وتضمن</w:t>
      </w:r>
      <w:r w:rsidRPr="008B56B0">
        <w:rPr>
          <w:rFonts w:ascii="Simplified Arabic" w:hAnsi="Simplified Arabic" w:cs="Simplified Arabic"/>
          <w:sz w:val="24"/>
          <w:szCs w:val="24"/>
          <w:rtl/>
        </w:rPr>
        <w:t>ت العديد من ال</w:t>
      </w:r>
      <w:r>
        <w:rPr>
          <w:rFonts w:ascii="Simplified Arabic" w:hAnsi="Simplified Arabic" w:cs="Simplified Arabic" w:hint="cs"/>
          <w:sz w:val="24"/>
          <w:szCs w:val="24"/>
          <w:rtl/>
        </w:rPr>
        <w:t>تعليق</w:t>
      </w:r>
      <w:r w:rsidRPr="008B56B0">
        <w:rPr>
          <w:rFonts w:ascii="Simplified Arabic" w:hAnsi="Simplified Arabic" w:cs="Simplified Arabic"/>
          <w:sz w:val="24"/>
          <w:szCs w:val="24"/>
          <w:rtl/>
        </w:rPr>
        <w:t>ات</w:t>
      </w:r>
      <w:r>
        <w:rPr>
          <w:rFonts w:ascii="Simplified Arabic" w:hAnsi="Simplified Arabic" w:cs="Simplified Arabic" w:hint="cs"/>
          <w:sz w:val="24"/>
          <w:szCs w:val="24"/>
          <w:rtl/>
        </w:rPr>
        <w:t xml:space="preserve"> المقدَّمة</w:t>
      </w:r>
      <w:r w:rsidRPr="008B56B0">
        <w:rPr>
          <w:rFonts w:ascii="Simplified Arabic" w:hAnsi="Simplified Arabic" w:cs="Simplified Arabic"/>
          <w:sz w:val="24"/>
          <w:szCs w:val="24"/>
          <w:rtl/>
        </w:rPr>
        <w:t xml:space="preserve"> تأييد</w:t>
      </w:r>
      <w:r>
        <w:rPr>
          <w:rFonts w:ascii="Simplified Arabic" w:hAnsi="Simplified Arabic" w:cs="Simplified Arabic" w:hint="cs"/>
          <w:sz w:val="24"/>
          <w:szCs w:val="24"/>
          <w:rtl/>
        </w:rPr>
        <w:t>اً</w:t>
      </w:r>
      <w:r w:rsidRPr="008B56B0">
        <w:rPr>
          <w:rFonts w:ascii="Simplified Arabic" w:hAnsi="Simplified Arabic" w:cs="Simplified Arabic"/>
          <w:sz w:val="24"/>
          <w:szCs w:val="24"/>
          <w:rtl/>
        </w:rPr>
        <w:t xml:space="preserve"> واسع</w:t>
      </w:r>
      <w:r>
        <w:rPr>
          <w:rFonts w:ascii="Simplified Arabic" w:hAnsi="Simplified Arabic" w:cs="Simplified Arabic" w:hint="cs"/>
          <w:sz w:val="24"/>
          <w:szCs w:val="24"/>
          <w:rtl/>
        </w:rPr>
        <w:t>اً</w:t>
      </w:r>
      <w:r w:rsidRPr="008B56B0">
        <w:rPr>
          <w:rFonts w:ascii="Simplified Arabic" w:hAnsi="Simplified Arabic" w:cs="Simplified Arabic"/>
          <w:sz w:val="24"/>
          <w:szCs w:val="24"/>
          <w:rtl/>
        </w:rPr>
        <w:t xml:space="preserve"> للملحق وللهيكل المزدوج الذي يجمع بين دليل </w:t>
      </w:r>
      <w:r>
        <w:rPr>
          <w:rFonts w:ascii="Simplified Arabic" w:hAnsi="Simplified Arabic" w:cs="Simplified Arabic" w:hint="cs"/>
          <w:sz w:val="24"/>
          <w:szCs w:val="24"/>
          <w:rtl/>
        </w:rPr>
        <w:t>تمهيدي</w:t>
      </w:r>
      <w:r w:rsidRPr="008B56B0">
        <w:rPr>
          <w:rFonts w:ascii="Simplified Arabic" w:hAnsi="Simplified Arabic" w:cs="Simplified Arabic"/>
          <w:sz w:val="24"/>
          <w:szCs w:val="24"/>
          <w:rtl/>
        </w:rPr>
        <w:t xml:space="preserve"> لص</w:t>
      </w:r>
      <w:r>
        <w:rPr>
          <w:rFonts w:ascii="Simplified Arabic" w:hAnsi="Simplified Arabic" w:cs="Simplified Arabic" w:hint="cs"/>
          <w:sz w:val="24"/>
          <w:szCs w:val="24"/>
          <w:rtl/>
        </w:rPr>
        <w:t>ا</w:t>
      </w:r>
      <w:r w:rsidRPr="008B56B0">
        <w:rPr>
          <w:rFonts w:ascii="Simplified Arabic" w:hAnsi="Simplified Arabic" w:cs="Simplified Arabic"/>
          <w:sz w:val="24"/>
          <w:szCs w:val="24"/>
          <w:rtl/>
        </w:rPr>
        <w:t>نع</w:t>
      </w:r>
      <w:r>
        <w:rPr>
          <w:rFonts w:ascii="Simplified Arabic" w:hAnsi="Simplified Arabic" w:cs="Simplified Arabic" w:hint="cs"/>
          <w:sz w:val="24"/>
          <w:szCs w:val="24"/>
          <w:rtl/>
        </w:rPr>
        <w:t>ي</w:t>
      </w:r>
      <w:r w:rsidRPr="008B56B0">
        <w:rPr>
          <w:rFonts w:ascii="Simplified Arabic" w:hAnsi="Simplified Arabic" w:cs="Simplified Arabic"/>
          <w:sz w:val="24"/>
          <w:szCs w:val="24"/>
          <w:rtl/>
        </w:rPr>
        <w:t xml:space="preserve"> السياسات وملحق </w:t>
      </w:r>
      <w:r>
        <w:rPr>
          <w:rFonts w:ascii="Simplified Arabic" w:hAnsi="Simplified Arabic" w:cs="Simplified Arabic" w:hint="cs"/>
          <w:sz w:val="24"/>
          <w:szCs w:val="24"/>
          <w:rtl/>
        </w:rPr>
        <w:t>تق</w:t>
      </w:r>
      <w:r w:rsidRPr="008B56B0">
        <w:rPr>
          <w:rFonts w:ascii="Simplified Arabic" w:hAnsi="Simplified Arabic" w:cs="Simplified Arabic"/>
          <w:sz w:val="24"/>
          <w:szCs w:val="24"/>
          <w:rtl/>
        </w:rPr>
        <w:t>ني م</w:t>
      </w:r>
      <w:r>
        <w:rPr>
          <w:rFonts w:ascii="Simplified Arabic" w:hAnsi="Simplified Arabic" w:cs="Simplified Arabic" w:hint="cs"/>
          <w:sz w:val="24"/>
          <w:szCs w:val="24"/>
          <w:rtl/>
        </w:rPr>
        <w:t>وسَّع</w:t>
      </w:r>
      <w:r w:rsidRPr="008B56B0">
        <w:rPr>
          <w:rFonts w:ascii="Simplified Arabic" w:hAnsi="Simplified Arabic" w:cs="Simplified Arabic"/>
          <w:sz w:val="24"/>
          <w:szCs w:val="24"/>
          <w:rtl/>
        </w:rPr>
        <w:t xml:space="preserve">، </w:t>
      </w:r>
      <w:r>
        <w:rPr>
          <w:rFonts w:ascii="Simplified Arabic" w:hAnsi="Simplified Arabic" w:cs="Simplified Arabic" w:hint="cs"/>
          <w:sz w:val="24"/>
          <w:szCs w:val="24"/>
          <w:rtl/>
        </w:rPr>
        <w:t>و</w:t>
      </w:r>
      <w:r w:rsidR="00F37739">
        <w:rPr>
          <w:rFonts w:ascii="Simplified Arabic" w:hAnsi="Simplified Arabic" w:cs="Simplified Arabic" w:hint="cs"/>
          <w:sz w:val="24"/>
          <w:szCs w:val="24"/>
          <w:rtl/>
        </w:rPr>
        <w:t>كذلك</w:t>
      </w:r>
      <w:r w:rsidRPr="008B56B0">
        <w:rPr>
          <w:rFonts w:ascii="Simplified Arabic" w:hAnsi="Simplified Arabic" w:cs="Simplified Arabic"/>
          <w:sz w:val="24"/>
          <w:szCs w:val="24"/>
          <w:rtl/>
        </w:rPr>
        <w:t xml:space="preserve"> مقترحات لتعزيز الوضوح والاتساق والدقة العلمية. وتناول عدد كبير من التعليقات المصطلحات والنطاق، وضرورة استخدام المصطلحات المختارة </w:t>
      </w:r>
      <w:r w:rsidR="00E243B9">
        <w:rPr>
          <w:rFonts w:ascii="Simplified Arabic" w:hAnsi="Simplified Arabic" w:cs="Simplified Arabic" w:hint="cs"/>
          <w:sz w:val="24"/>
          <w:szCs w:val="24"/>
          <w:rtl/>
        </w:rPr>
        <w:t>بشكل متسق</w:t>
      </w:r>
      <w:r w:rsidRPr="008B56B0">
        <w:rPr>
          <w:rFonts w:ascii="Simplified Arabic" w:hAnsi="Simplified Arabic" w:cs="Simplified Arabic"/>
          <w:sz w:val="24"/>
          <w:szCs w:val="24"/>
          <w:rtl/>
        </w:rPr>
        <w:t xml:space="preserve"> في الدليل </w:t>
      </w:r>
      <w:r w:rsidR="00E243B9">
        <w:rPr>
          <w:rFonts w:ascii="Simplified Arabic" w:hAnsi="Simplified Arabic" w:cs="Simplified Arabic" w:hint="cs"/>
          <w:sz w:val="24"/>
          <w:szCs w:val="24"/>
          <w:rtl/>
        </w:rPr>
        <w:t>التمهيدي</w:t>
      </w:r>
      <w:r w:rsidR="00E243B9" w:rsidRPr="008B56B0">
        <w:rPr>
          <w:rFonts w:ascii="Simplified Arabic" w:hAnsi="Simplified Arabic" w:cs="Simplified Arabic"/>
          <w:sz w:val="24"/>
          <w:szCs w:val="24"/>
          <w:rtl/>
        </w:rPr>
        <w:t xml:space="preserve"> </w:t>
      </w:r>
      <w:r w:rsidRPr="008B56B0">
        <w:rPr>
          <w:rFonts w:ascii="Simplified Arabic" w:hAnsi="Simplified Arabic" w:cs="Simplified Arabic"/>
          <w:sz w:val="24"/>
          <w:szCs w:val="24"/>
          <w:rtl/>
        </w:rPr>
        <w:t>والملحق والم</w:t>
      </w:r>
      <w:r w:rsidR="00E243B9">
        <w:rPr>
          <w:rFonts w:ascii="Simplified Arabic" w:hAnsi="Simplified Arabic" w:cs="Simplified Arabic" w:hint="cs"/>
          <w:sz w:val="24"/>
          <w:szCs w:val="24"/>
          <w:rtl/>
        </w:rPr>
        <w:t>رف</w:t>
      </w:r>
      <w:r w:rsidRPr="008B56B0">
        <w:rPr>
          <w:rFonts w:ascii="Simplified Arabic" w:hAnsi="Simplified Arabic" w:cs="Simplified Arabic"/>
          <w:sz w:val="24"/>
          <w:szCs w:val="24"/>
          <w:rtl/>
        </w:rPr>
        <w:t>ق</w:t>
      </w:r>
      <w:r w:rsidR="00BA0ADD">
        <w:rPr>
          <w:rFonts w:ascii="Simplified Arabic" w:hAnsi="Simplified Arabic" w:cs="Simplified Arabic" w:hint="cs"/>
          <w:sz w:val="24"/>
          <w:szCs w:val="24"/>
          <w:rtl/>
        </w:rPr>
        <w:t>ات</w:t>
      </w:r>
      <w:r w:rsidRPr="008B56B0">
        <w:rPr>
          <w:rFonts w:ascii="Simplified Arabic" w:hAnsi="Simplified Arabic" w:cs="Simplified Arabic"/>
          <w:sz w:val="24"/>
          <w:szCs w:val="24"/>
          <w:rtl/>
        </w:rPr>
        <w:t>.</w:t>
      </w:r>
      <w:r w:rsidR="00E243B9">
        <w:rPr>
          <w:rFonts w:ascii="Simplified Arabic" w:hAnsi="Simplified Arabic" w:cs="Simplified Arabic" w:hint="cs"/>
          <w:sz w:val="24"/>
          <w:szCs w:val="24"/>
          <w:rtl/>
        </w:rPr>
        <w:t xml:space="preserve"> وطلب</w:t>
      </w:r>
      <w:r w:rsidR="00E243B9" w:rsidRPr="008B56B0">
        <w:rPr>
          <w:rFonts w:ascii="Simplified Arabic" w:hAnsi="Simplified Arabic" w:cs="Simplified Arabic"/>
          <w:sz w:val="24"/>
          <w:szCs w:val="24"/>
          <w:rtl/>
        </w:rPr>
        <w:t>ت تعليقات</w:t>
      </w:r>
      <w:r w:rsidR="00E243B9">
        <w:rPr>
          <w:rFonts w:ascii="Simplified Arabic" w:hAnsi="Simplified Arabic" w:cs="Simplified Arabic" w:hint="cs"/>
          <w:sz w:val="24"/>
          <w:szCs w:val="24"/>
          <w:rtl/>
        </w:rPr>
        <w:t xml:space="preserve"> عديدة أيضاً</w:t>
      </w:r>
      <w:r w:rsidR="00E243B9" w:rsidRPr="008B56B0">
        <w:rPr>
          <w:rFonts w:ascii="Simplified Arabic" w:hAnsi="Simplified Arabic" w:cs="Simplified Arabic"/>
          <w:sz w:val="24"/>
          <w:szCs w:val="24"/>
          <w:rtl/>
        </w:rPr>
        <w:t xml:space="preserve"> توضيح العلاقة بين الملحق والمبادئ التوجيهية الطوعية الأصلية وكيفية تحديثه لها، ومواءمة </w:t>
      </w:r>
      <w:r w:rsidR="00E243B9">
        <w:rPr>
          <w:rFonts w:ascii="Simplified Arabic" w:hAnsi="Simplified Arabic" w:cs="Simplified Arabic" w:hint="cs"/>
          <w:sz w:val="24"/>
          <w:szCs w:val="24"/>
          <w:rtl/>
        </w:rPr>
        <w:t>ال</w:t>
      </w:r>
      <w:r w:rsidR="00E243B9" w:rsidRPr="008B56B0">
        <w:rPr>
          <w:rFonts w:ascii="Simplified Arabic" w:hAnsi="Simplified Arabic" w:cs="Simplified Arabic"/>
          <w:sz w:val="24"/>
          <w:szCs w:val="24"/>
          <w:rtl/>
        </w:rPr>
        <w:t>نص</w:t>
      </w:r>
      <w:r w:rsidR="00E243B9">
        <w:rPr>
          <w:rFonts w:ascii="Simplified Arabic" w:hAnsi="Simplified Arabic" w:cs="Simplified Arabic" w:hint="cs"/>
          <w:sz w:val="24"/>
          <w:szCs w:val="24"/>
          <w:rtl/>
        </w:rPr>
        <w:t xml:space="preserve"> </w:t>
      </w:r>
      <w:r w:rsidR="00E243B9" w:rsidRPr="008B56B0">
        <w:rPr>
          <w:rFonts w:ascii="Simplified Arabic" w:hAnsi="Simplified Arabic" w:cs="Simplified Arabic"/>
          <w:sz w:val="24"/>
          <w:szCs w:val="24"/>
          <w:rtl/>
        </w:rPr>
        <w:t>بشكل أوثق مع الاتفاقية وإطار كونمينغ-مونتريال العالمي للتنوع البيولوجي.</w:t>
      </w:r>
    </w:p>
    <w:p w14:paraId="25A09B85" w14:textId="3B16C226" w:rsidR="00375C0A" w:rsidRDefault="00375C0A" w:rsidP="00375C0A">
      <w:pPr>
        <w:pStyle w:val="CBDNormalNumber"/>
        <w:bidi/>
      </w:pPr>
      <w:r>
        <w:rPr>
          <w:rFonts w:ascii="Simplified Arabic" w:hAnsi="Simplified Arabic" w:cs="Simplified Arabic" w:hint="cs"/>
          <w:sz w:val="24"/>
          <w:szCs w:val="24"/>
          <w:rtl/>
        </w:rPr>
        <w:t>و</w:t>
      </w:r>
      <w:r w:rsidRPr="008B56B0">
        <w:rPr>
          <w:rFonts w:ascii="Simplified Arabic" w:hAnsi="Simplified Arabic" w:cs="Simplified Arabic"/>
          <w:sz w:val="24"/>
          <w:szCs w:val="24"/>
          <w:rtl/>
        </w:rPr>
        <w:t>تمحور التركيز المو</w:t>
      </w:r>
      <w:r>
        <w:rPr>
          <w:rFonts w:ascii="Simplified Arabic" w:hAnsi="Simplified Arabic" w:cs="Simplified Arabic" w:hint="cs"/>
          <w:sz w:val="24"/>
          <w:szCs w:val="24"/>
          <w:rtl/>
        </w:rPr>
        <w:t>ا</w:t>
      </w:r>
      <w:r w:rsidRPr="008B56B0">
        <w:rPr>
          <w:rFonts w:ascii="Simplified Arabic" w:hAnsi="Simplified Arabic" w:cs="Simplified Arabic"/>
          <w:sz w:val="24"/>
          <w:szCs w:val="24"/>
          <w:rtl/>
        </w:rPr>
        <w:t>ض</w:t>
      </w:r>
      <w:r>
        <w:rPr>
          <w:rFonts w:ascii="Simplified Arabic" w:hAnsi="Simplified Arabic" w:cs="Simplified Arabic" w:hint="cs"/>
          <w:sz w:val="24"/>
          <w:szCs w:val="24"/>
          <w:rtl/>
        </w:rPr>
        <w:t>ي</w:t>
      </w:r>
      <w:r w:rsidRPr="008B56B0">
        <w:rPr>
          <w:rFonts w:ascii="Simplified Arabic" w:hAnsi="Simplified Arabic" w:cs="Simplified Arabic"/>
          <w:sz w:val="24"/>
          <w:szCs w:val="24"/>
          <w:rtl/>
        </w:rPr>
        <w:t xml:space="preserve">عي الأكبر حول </w:t>
      </w:r>
      <w:r w:rsidR="008663DD">
        <w:rPr>
          <w:rFonts w:ascii="Simplified Arabic" w:hAnsi="Simplified Arabic" w:cs="Simplified Arabic" w:hint="cs"/>
          <w:sz w:val="24"/>
          <w:szCs w:val="24"/>
          <w:rtl/>
        </w:rPr>
        <w:t>بُعدين هما</w:t>
      </w:r>
      <w:r w:rsidR="00A01D10">
        <w:rPr>
          <w:rFonts w:ascii="Simplified Arabic" w:hAnsi="Simplified Arabic" w:cs="Simplified Arabic" w:hint="cs"/>
          <w:sz w:val="24"/>
          <w:szCs w:val="24"/>
          <w:rtl/>
        </w:rPr>
        <w:t>:</w:t>
      </w:r>
      <w:r w:rsidRPr="008B56B0">
        <w:rPr>
          <w:rFonts w:ascii="Simplified Arabic" w:hAnsi="Simplified Arabic" w:cs="Simplified Arabic"/>
          <w:sz w:val="24"/>
          <w:szCs w:val="24"/>
          <w:rtl/>
        </w:rPr>
        <w:t xml:space="preserve"> الحقوق </w:t>
      </w:r>
      <w:r w:rsidRPr="00A01D10">
        <w:rPr>
          <w:rFonts w:ascii="Simplified Arabic" w:hAnsi="Simplified Arabic" w:cs="Simplified Arabic"/>
          <w:sz w:val="24"/>
          <w:szCs w:val="24"/>
          <w:rtl/>
        </w:rPr>
        <w:t xml:space="preserve">والضمانات، بما في ذلك ما يتعلق بحقوق ودور الشعوب الأصلية والمجتمعات المحلية. </w:t>
      </w:r>
      <w:r w:rsidR="008663DD" w:rsidRPr="00A01D10">
        <w:rPr>
          <w:rFonts w:ascii="Simplified Arabic" w:hAnsi="Simplified Arabic" w:cs="Simplified Arabic" w:hint="cs"/>
          <w:sz w:val="24"/>
          <w:szCs w:val="24"/>
          <w:rtl/>
        </w:rPr>
        <w:t>و</w:t>
      </w:r>
      <w:r w:rsidRPr="00A01D10">
        <w:rPr>
          <w:rFonts w:ascii="Simplified Arabic" w:hAnsi="Simplified Arabic" w:cs="Simplified Arabic"/>
          <w:sz w:val="24"/>
          <w:szCs w:val="24"/>
          <w:rtl/>
        </w:rPr>
        <w:t>تناولت تعليقات</w:t>
      </w:r>
      <w:r w:rsidR="00A01D10" w:rsidRPr="00A01D10">
        <w:rPr>
          <w:rFonts w:ascii="Simplified Arabic" w:hAnsi="Simplified Arabic" w:cs="Simplified Arabic" w:hint="cs"/>
          <w:sz w:val="24"/>
          <w:szCs w:val="24"/>
          <w:rtl/>
        </w:rPr>
        <w:t xml:space="preserve"> عديدة</w:t>
      </w:r>
      <w:r w:rsidRPr="00A01D10">
        <w:rPr>
          <w:rFonts w:ascii="Simplified Arabic" w:hAnsi="Simplified Arabic" w:cs="Simplified Arabic"/>
          <w:sz w:val="24"/>
          <w:szCs w:val="24"/>
          <w:rtl/>
        </w:rPr>
        <w:t xml:space="preserve"> أيضاً </w:t>
      </w:r>
      <w:r w:rsidR="00A01D10" w:rsidRPr="00A01D10">
        <w:rPr>
          <w:rFonts w:cs="Simplified Arabic" w:hint="cs"/>
          <w:sz w:val="24"/>
          <w:szCs w:val="24"/>
          <w:rtl/>
          <w:lang w:val="en-US"/>
        </w:rPr>
        <w:t>التسلسل الهرمي للتخفيف</w:t>
      </w:r>
      <w:r w:rsidRPr="00A01D10">
        <w:rPr>
          <w:rFonts w:ascii="Simplified Arabic" w:hAnsi="Simplified Arabic" w:cs="Simplified Arabic"/>
          <w:sz w:val="24"/>
          <w:szCs w:val="24"/>
          <w:rtl/>
        </w:rPr>
        <w:t xml:space="preserve">، </w:t>
      </w:r>
      <w:r w:rsidR="00A01D10" w:rsidRPr="00A01D10">
        <w:rPr>
          <w:rFonts w:ascii="Simplified Arabic" w:hAnsi="Simplified Arabic" w:cs="Simplified Arabic" w:hint="cs"/>
          <w:sz w:val="24"/>
          <w:szCs w:val="24"/>
          <w:rtl/>
        </w:rPr>
        <w:t>و</w:t>
      </w:r>
      <w:r w:rsidRPr="00A01D10">
        <w:rPr>
          <w:rFonts w:ascii="Simplified Arabic" w:hAnsi="Simplified Arabic" w:cs="Simplified Arabic"/>
          <w:sz w:val="24"/>
          <w:szCs w:val="24"/>
          <w:rtl/>
        </w:rPr>
        <w:t>الإضافية، ومخاطر التعويض وا</w:t>
      </w:r>
      <w:r w:rsidRPr="008B56B0">
        <w:rPr>
          <w:rFonts w:ascii="Simplified Arabic" w:hAnsi="Simplified Arabic" w:cs="Simplified Arabic"/>
          <w:sz w:val="24"/>
          <w:szCs w:val="24"/>
          <w:rtl/>
        </w:rPr>
        <w:t>لتسرب.</w:t>
      </w:r>
    </w:p>
    <w:p w14:paraId="08C06EAB" w14:textId="07E1A427" w:rsidR="00A01D10" w:rsidRDefault="00A01D10" w:rsidP="00A01D10">
      <w:pPr>
        <w:pStyle w:val="CBDNormalNumber"/>
        <w:bidi/>
      </w:pPr>
      <w:r>
        <w:rPr>
          <w:rFonts w:ascii="Simplified Arabic" w:hAnsi="Simplified Arabic" w:cs="Simplified Arabic" w:hint="cs"/>
          <w:sz w:val="24"/>
          <w:szCs w:val="24"/>
          <w:rtl/>
        </w:rPr>
        <w:t>وتكررت</w:t>
      </w:r>
      <w:r w:rsidRPr="008B56B0">
        <w:rPr>
          <w:rFonts w:ascii="Simplified Arabic" w:hAnsi="Simplified Arabic" w:cs="Simplified Arabic"/>
          <w:sz w:val="24"/>
          <w:szCs w:val="24"/>
          <w:rtl/>
        </w:rPr>
        <w:t xml:space="preserve"> التعليقات الواردة بشأن الدليل</w:t>
      </w:r>
      <w:r w:rsidRPr="00A01D10">
        <w:rPr>
          <w:rFonts w:ascii="Simplified Arabic" w:hAnsi="Simplified Arabic" w:cs="Simplified Arabic"/>
          <w:sz w:val="24"/>
          <w:szCs w:val="24"/>
          <w:rtl/>
        </w:rPr>
        <w:t xml:space="preserve"> التمهيدي المنق</w:t>
      </w:r>
      <w:r w:rsidRPr="00A01D10">
        <w:rPr>
          <w:rFonts w:ascii="Simplified Arabic" w:hAnsi="Simplified Arabic" w:cs="Simplified Arabic" w:hint="cs"/>
          <w:sz w:val="24"/>
          <w:szCs w:val="24"/>
          <w:rtl/>
        </w:rPr>
        <w:t>َّ</w:t>
      </w:r>
      <w:r w:rsidRPr="00A01D10">
        <w:rPr>
          <w:rFonts w:ascii="Simplified Arabic" w:hAnsi="Simplified Arabic" w:cs="Simplified Arabic"/>
          <w:sz w:val="24"/>
          <w:szCs w:val="24"/>
          <w:rtl/>
        </w:rPr>
        <w:t>ح لص</w:t>
      </w:r>
      <w:r w:rsidRPr="00A01D10">
        <w:rPr>
          <w:rFonts w:ascii="Simplified Arabic" w:hAnsi="Simplified Arabic" w:cs="Simplified Arabic" w:hint="cs"/>
          <w:sz w:val="24"/>
          <w:szCs w:val="24"/>
          <w:rtl/>
        </w:rPr>
        <w:t>ا</w:t>
      </w:r>
      <w:r w:rsidRPr="00A01D10">
        <w:rPr>
          <w:rFonts w:ascii="Simplified Arabic" w:hAnsi="Simplified Arabic" w:cs="Simplified Arabic"/>
          <w:sz w:val="24"/>
          <w:szCs w:val="24"/>
          <w:rtl/>
        </w:rPr>
        <w:t>نع</w:t>
      </w:r>
      <w:r w:rsidRPr="00A01D10">
        <w:rPr>
          <w:rFonts w:ascii="Simplified Arabic" w:hAnsi="Simplified Arabic" w:cs="Simplified Arabic" w:hint="cs"/>
          <w:sz w:val="24"/>
          <w:szCs w:val="24"/>
          <w:rtl/>
        </w:rPr>
        <w:t>ي</w:t>
      </w:r>
      <w:r w:rsidRPr="00A01D10">
        <w:rPr>
          <w:rFonts w:ascii="Simplified Arabic" w:hAnsi="Simplified Arabic" w:cs="Simplified Arabic"/>
          <w:sz w:val="24"/>
          <w:szCs w:val="24"/>
          <w:rtl/>
        </w:rPr>
        <w:t xml:space="preserve"> السياسات</w:t>
      </w:r>
      <w:r w:rsidRPr="00A01D10">
        <w:rPr>
          <w:rFonts w:ascii="Simplified Arabic" w:hAnsi="Simplified Arabic" w:cs="Simplified Arabic" w:hint="cs"/>
          <w:sz w:val="24"/>
          <w:szCs w:val="24"/>
          <w:rtl/>
        </w:rPr>
        <w:t xml:space="preserve"> </w:t>
      </w:r>
      <w:r w:rsidRPr="00A01D10">
        <w:rPr>
          <w:rFonts w:ascii="Simplified Arabic" w:hAnsi="Simplified Arabic" w:cs="Simplified Arabic"/>
          <w:sz w:val="24"/>
          <w:szCs w:val="24"/>
          <w:rtl/>
        </w:rPr>
        <w:t xml:space="preserve">إلى حد كبير في الجدول المتعلق بالمبادئ والضمانات الإضافية التي </w:t>
      </w:r>
      <w:r w:rsidRPr="00A01D10">
        <w:rPr>
          <w:rFonts w:cs="Simplified Arabic"/>
          <w:sz w:val="24"/>
          <w:szCs w:val="24"/>
          <w:rtl/>
          <w:lang w:val="en-US" w:bidi="ar-AE"/>
        </w:rPr>
        <w:t xml:space="preserve">تركز على الحلول القائمة على الطبيعة و/أو النُهج القائمة على </w:t>
      </w:r>
      <w:r w:rsidRPr="00A01D10">
        <w:rPr>
          <w:rFonts w:cs="Simplified Arabic" w:hint="cs"/>
          <w:sz w:val="24"/>
          <w:szCs w:val="24"/>
          <w:rtl/>
          <w:lang w:val="en-US" w:bidi="ar-AE"/>
        </w:rPr>
        <w:t xml:space="preserve">النظم الإيكولوجية </w:t>
      </w:r>
      <w:r w:rsidRPr="00A01D10">
        <w:rPr>
          <w:rFonts w:cs="Simplified Arabic"/>
          <w:sz w:val="24"/>
          <w:szCs w:val="24"/>
          <w:rtl/>
          <w:lang w:val="en-US" w:bidi="ar-AE"/>
        </w:rPr>
        <w:t>التي توفر منافع مشتركة لتخفيف آثار تغير المناخ</w:t>
      </w:r>
      <w:r w:rsidRPr="008B56B0">
        <w:rPr>
          <w:rFonts w:ascii="Simplified Arabic" w:hAnsi="Simplified Arabic" w:cs="Simplified Arabic"/>
          <w:sz w:val="24"/>
          <w:szCs w:val="24"/>
          <w:rtl/>
        </w:rPr>
        <w:t>.</w:t>
      </w:r>
      <w:r w:rsidR="00064853">
        <w:rPr>
          <w:rFonts w:ascii="Simplified Arabic" w:hAnsi="Simplified Arabic" w:cs="Simplified Arabic" w:hint="cs"/>
          <w:sz w:val="24"/>
          <w:szCs w:val="24"/>
          <w:rtl/>
        </w:rPr>
        <w:t xml:space="preserve"> </w:t>
      </w:r>
      <w:r w:rsidR="00064853" w:rsidRPr="008B56B0">
        <w:rPr>
          <w:rFonts w:ascii="Simplified Arabic" w:hAnsi="Simplified Arabic" w:cs="Simplified Arabic"/>
          <w:sz w:val="24"/>
          <w:szCs w:val="24"/>
          <w:rtl/>
        </w:rPr>
        <w:t xml:space="preserve">ولذلك فإن الجزء الوحيد من الدليل التمهيدي الذي جرى تنقيحه هو الجدول المتعلق بالمبادئ </w:t>
      </w:r>
      <w:r w:rsidR="000D0CEB" w:rsidRPr="00A01D10">
        <w:rPr>
          <w:rFonts w:ascii="Simplified Arabic" w:hAnsi="Simplified Arabic" w:cs="Simplified Arabic"/>
          <w:sz w:val="24"/>
          <w:szCs w:val="24"/>
          <w:rtl/>
        </w:rPr>
        <w:t xml:space="preserve">والضمانات الإضافية التي </w:t>
      </w:r>
      <w:r w:rsidR="000D0CEB" w:rsidRPr="00A01D10">
        <w:rPr>
          <w:rFonts w:cs="Simplified Arabic"/>
          <w:sz w:val="24"/>
          <w:szCs w:val="24"/>
          <w:rtl/>
          <w:lang w:val="en-US" w:bidi="ar-AE"/>
        </w:rPr>
        <w:t xml:space="preserve">تركز على الحلول القائمة على الطبيعة و/أو النُهج القائمة على </w:t>
      </w:r>
      <w:r w:rsidR="000D0CEB" w:rsidRPr="00A01D10">
        <w:rPr>
          <w:rFonts w:cs="Simplified Arabic" w:hint="cs"/>
          <w:sz w:val="24"/>
          <w:szCs w:val="24"/>
          <w:rtl/>
          <w:lang w:val="en-US" w:bidi="ar-AE"/>
        </w:rPr>
        <w:t xml:space="preserve">النظم الإيكولوجية </w:t>
      </w:r>
      <w:r w:rsidR="000D0CEB" w:rsidRPr="00A01D10">
        <w:rPr>
          <w:rFonts w:cs="Simplified Arabic"/>
          <w:sz w:val="24"/>
          <w:szCs w:val="24"/>
          <w:rtl/>
          <w:lang w:val="en-US" w:bidi="ar-AE"/>
        </w:rPr>
        <w:t>التي توفر منافع مشتركة لتخفيف آثار تغير المناخ</w:t>
      </w:r>
      <w:r w:rsidR="00064853" w:rsidRPr="008B56B0">
        <w:rPr>
          <w:rFonts w:ascii="Simplified Arabic" w:hAnsi="Simplified Arabic" w:cs="Simplified Arabic"/>
          <w:sz w:val="24"/>
          <w:szCs w:val="24"/>
          <w:rtl/>
        </w:rPr>
        <w:t xml:space="preserve">. أما </w:t>
      </w:r>
      <w:r w:rsidR="000D0CEB">
        <w:rPr>
          <w:rFonts w:ascii="Simplified Arabic" w:hAnsi="Simplified Arabic" w:cs="Simplified Arabic" w:hint="cs"/>
          <w:sz w:val="24"/>
          <w:szCs w:val="24"/>
          <w:rtl/>
        </w:rPr>
        <w:t>الجزء المتبقي من</w:t>
      </w:r>
      <w:r w:rsidR="00064853" w:rsidRPr="008B56B0">
        <w:rPr>
          <w:rFonts w:ascii="Simplified Arabic" w:hAnsi="Simplified Arabic" w:cs="Simplified Arabic"/>
          <w:sz w:val="24"/>
          <w:szCs w:val="24"/>
          <w:rtl/>
        </w:rPr>
        <w:t xml:space="preserve"> الدليل التمهيدي الوارد في مرفق التوصية </w:t>
      </w:r>
      <w:hyperlink r:id="rId20" w:history="1">
        <w:r w:rsidR="00064853" w:rsidRPr="000D0CEB">
          <w:rPr>
            <w:rStyle w:val="Hyperlink"/>
            <w:rFonts w:ascii="Simplified Arabic" w:hAnsi="Simplified Arabic" w:cs="Simplified Arabic"/>
            <w:sz w:val="24"/>
            <w:szCs w:val="24"/>
            <w:rtl/>
          </w:rPr>
          <w:t>27/3</w:t>
        </w:r>
      </w:hyperlink>
      <w:r w:rsidR="00064853" w:rsidRPr="008B56B0">
        <w:rPr>
          <w:rFonts w:ascii="Simplified Arabic" w:hAnsi="Simplified Arabic" w:cs="Simplified Arabic"/>
          <w:sz w:val="24"/>
          <w:szCs w:val="24"/>
          <w:rtl/>
        </w:rPr>
        <w:t xml:space="preserve"> فقد ظل دون تغيير. ويرد</w:t>
      </w:r>
      <w:r w:rsidR="00064853" w:rsidRPr="00064853">
        <w:rPr>
          <w:rFonts w:ascii="Simplified Arabic" w:hAnsi="Simplified Arabic" w:cs="Simplified Arabic"/>
          <w:sz w:val="24"/>
          <w:szCs w:val="24"/>
          <w:rtl/>
        </w:rPr>
        <w:t xml:space="preserve"> </w:t>
      </w:r>
      <w:r w:rsidR="00064853" w:rsidRPr="008B56B0">
        <w:rPr>
          <w:rFonts w:ascii="Simplified Arabic" w:hAnsi="Simplified Arabic" w:cs="Simplified Arabic"/>
          <w:sz w:val="24"/>
          <w:szCs w:val="24"/>
          <w:rtl/>
        </w:rPr>
        <w:t>أدناه الجدول المنق</w:t>
      </w:r>
      <w:r w:rsidR="00064853">
        <w:rPr>
          <w:rFonts w:ascii="Simplified Arabic" w:hAnsi="Simplified Arabic" w:cs="Simplified Arabic" w:hint="cs"/>
          <w:sz w:val="24"/>
          <w:szCs w:val="24"/>
          <w:rtl/>
        </w:rPr>
        <w:t>َّ</w:t>
      </w:r>
      <w:r w:rsidR="00064853" w:rsidRPr="008B56B0">
        <w:rPr>
          <w:rFonts w:ascii="Simplified Arabic" w:hAnsi="Simplified Arabic" w:cs="Simplified Arabic"/>
          <w:sz w:val="24"/>
          <w:szCs w:val="24"/>
          <w:rtl/>
        </w:rPr>
        <w:t>ح.</w:t>
      </w:r>
    </w:p>
    <w:p w14:paraId="72ABAAE7" w14:textId="0A92B34A" w:rsidR="00E8228E" w:rsidRPr="00774CFF" w:rsidRDefault="000D0CEB" w:rsidP="000D0CEB">
      <w:pPr>
        <w:pStyle w:val="CBDTableTitle"/>
        <w:bidi/>
      </w:pPr>
      <w:r w:rsidRPr="008B56B0">
        <w:rPr>
          <w:rFonts w:ascii="Simplified Arabic" w:hAnsi="Simplified Arabic" w:cs="Simplified Arabic"/>
          <w:sz w:val="24"/>
          <w:szCs w:val="24"/>
          <w:rtl/>
        </w:rPr>
        <w:t>الجدول 4</w:t>
      </w:r>
      <w:r w:rsidR="00E8228E" w:rsidRPr="00774CFF">
        <w:t xml:space="preserve"> </w:t>
      </w:r>
      <w:r w:rsidR="00AB3570" w:rsidRPr="004C5362">
        <w:br/>
      </w:r>
      <w:r w:rsidRPr="000D0CEB">
        <w:rPr>
          <w:rFonts w:ascii="Simplified Arabic" w:hAnsi="Simplified Arabic" w:cs="Simplified Arabic"/>
          <w:b w:val="0"/>
          <w:bCs/>
          <w:sz w:val="24"/>
          <w:szCs w:val="24"/>
          <w:rtl/>
        </w:rPr>
        <w:t xml:space="preserve">المبادئ والضمانات الإضافية التي </w:t>
      </w:r>
      <w:r w:rsidRPr="000D0CEB">
        <w:rPr>
          <w:rFonts w:cs="Simplified Arabic"/>
          <w:b w:val="0"/>
          <w:bCs/>
          <w:sz w:val="24"/>
          <w:szCs w:val="24"/>
          <w:rtl/>
          <w:lang w:val="en-US" w:bidi="ar-AE"/>
        </w:rPr>
        <w:t xml:space="preserve">تركز على الحلول القائمة على الطبيعة و/أو النُهج القائمة على </w:t>
      </w:r>
      <w:r w:rsidRPr="000D0CEB">
        <w:rPr>
          <w:rFonts w:cs="Simplified Arabic" w:hint="cs"/>
          <w:b w:val="0"/>
          <w:bCs/>
          <w:sz w:val="24"/>
          <w:szCs w:val="24"/>
          <w:rtl/>
          <w:lang w:val="en-US" w:bidi="ar-AE"/>
        </w:rPr>
        <w:t xml:space="preserve">النظم الإيكولوجية </w:t>
      </w:r>
      <w:r w:rsidRPr="000D0CEB">
        <w:rPr>
          <w:rFonts w:cs="Simplified Arabic"/>
          <w:b w:val="0"/>
          <w:bCs/>
          <w:sz w:val="24"/>
          <w:szCs w:val="24"/>
          <w:rtl/>
          <w:lang w:val="en-US" w:bidi="ar-AE"/>
        </w:rPr>
        <w:t>التي توفر منافع مشتركة لتخفيف آثار تغير المناخ</w:t>
      </w:r>
    </w:p>
    <w:tbl>
      <w:tblPr>
        <w:tblStyle w:val="TableGrid"/>
        <w:bidiVisual/>
        <w:tblW w:w="9351" w:type="dxa"/>
        <w:tblBorders>
          <w:top w:val="single" w:sz="4" w:space="0" w:color="948A54" w:themeColor="background2" w:themeShade="80"/>
          <w:left w:val="single" w:sz="4" w:space="0" w:color="948A54" w:themeColor="background2" w:themeShade="80"/>
          <w:bottom w:val="single" w:sz="4" w:space="0" w:color="948A54" w:themeColor="background2" w:themeShade="80"/>
          <w:right w:val="single" w:sz="4" w:space="0" w:color="948A54" w:themeColor="background2" w:themeShade="80"/>
          <w:insideH w:val="single" w:sz="4" w:space="0" w:color="948A54" w:themeColor="background2" w:themeShade="80"/>
          <w:insideV w:val="single" w:sz="4" w:space="0" w:color="948A54" w:themeColor="background2" w:themeShade="80"/>
        </w:tblBorders>
        <w:tblLook w:val="04A0" w:firstRow="1" w:lastRow="0" w:firstColumn="1" w:lastColumn="0" w:noHBand="0" w:noVBand="1"/>
      </w:tblPr>
      <w:tblGrid>
        <w:gridCol w:w="1359"/>
        <w:gridCol w:w="3456"/>
        <w:gridCol w:w="4536"/>
      </w:tblGrid>
      <w:tr w:rsidR="00B07426" w:rsidRPr="004C5362" w14:paraId="3B45B789" w14:textId="77777777" w:rsidTr="00B07426">
        <w:trPr>
          <w:tblHeader/>
        </w:trPr>
        <w:tc>
          <w:tcPr>
            <w:tcW w:w="1359" w:type="dxa"/>
            <w:shd w:val="clear" w:color="auto" w:fill="FFFFFF" w:themeFill="background1"/>
          </w:tcPr>
          <w:p w14:paraId="3EC8460C" w14:textId="49AF601C" w:rsidR="00B07426" w:rsidRPr="004C5362" w:rsidRDefault="00B07426" w:rsidP="00B07426">
            <w:pPr>
              <w:keepNext/>
              <w:keepLines/>
              <w:bidi/>
              <w:rPr>
                <w:i/>
                <w:iCs/>
                <w:sz w:val="20"/>
                <w:szCs w:val="20"/>
              </w:rPr>
            </w:pPr>
            <w:r w:rsidRPr="00A07586">
              <w:rPr>
                <w:rFonts w:cs="Simplified Arabic" w:hint="cs"/>
                <w:i/>
                <w:iCs/>
                <w:rtl/>
              </w:rPr>
              <w:t>الموضوع</w:t>
            </w:r>
          </w:p>
        </w:tc>
        <w:tc>
          <w:tcPr>
            <w:tcW w:w="3456" w:type="dxa"/>
            <w:shd w:val="clear" w:color="auto" w:fill="FFFFFF" w:themeFill="background1"/>
          </w:tcPr>
          <w:p w14:paraId="24340404" w14:textId="6A8258D0" w:rsidR="00B07426" w:rsidRPr="004C5362" w:rsidRDefault="00B07426" w:rsidP="00B07426">
            <w:pPr>
              <w:keepNext/>
              <w:keepLines/>
              <w:bidi/>
              <w:rPr>
                <w:i/>
                <w:iCs/>
                <w:sz w:val="20"/>
                <w:szCs w:val="20"/>
              </w:rPr>
            </w:pPr>
            <w:r w:rsidRPr="00A07586">
              <w:rPr>
                <w:rFonts w:cs="Simplified Arabic" w:hint="cs"/>
                <w:i/>
                <w:iCs/>
                <w:rtl/>
              </w:rPr>
              <w:t>المبدأ</w:t>
            </w:r>
          </w:p>
        </w:tc>
        <w:tc>
          <w:tcPr>
            <w:tcW w:w="4536" w:type="dxa"/>
            <w:shd w:val="clear" w:color="auto" w:fill="FFFFFF" w:themeFill="background1"/>
          </w:tcPr>
          <w:p w14:paraId="7A8AD621" w14:textId="0BB8E9F3" w:rsidR="00B07426" w:rsidRPr="004C5362" w:rsidRDefault="00B07426" w:rsidP="00B07426">
            <w:pPr>
              <w:keepNext/>
              <w:keepLines/>
              <w:bidi/>
              <w:rPr>
                <w:i/>
                <w:iCs/>
                <w:sz w:val="20"/>
                <w:szCs w:val="20"/>
              </w:rPr>
            </w:pPr>
            <w:r w:rsidRPr="00A07586">
              <w:rPr>
                <w:rFonts w:cs="Simplified Arabic" w:hint="cs"/>
                <w:i/>
                <w:iCs/>
                <w:rtl/>
              </w:rPr>
              <w:t>الضمانة المحتملة</w:t>
            </w:r>
          </w:p>
        </w:tc>
      </w:tr>
      <w:tr w:rsidR="00E8228E" w:rsidRPr="004C5362" w14:paraId="3A84E3E6" w14:textId="77777777" w:rsidTr="00B07426">
        <w:tc>
          <w:tcPr>
            <w:tcW w:w="1359" w:type="dxa"/>
          </w:tcPr>
          <w:p w14:paraId="7C9ECCDF" w14:textId="5E9FCDA9" w:rsidR="00E8228E" w:rsidRPr="004C5362" w:rsidRDefault="00B07426" w:rsidP="00B07426">
            <w:pPr>
              <w:bidi/>
              <w:spacing w:before="40" w:after="80"/>
              <w:rPr>
                <w:sz w:val="20"/>
                <w:szCs w:val="20"/>
              </w:rPr>
            </w:pPr>
            <w:r w:rsidRPr="00A07586">
              <w:rPr>
                <w:rFonts w:cs="Simplified Arabic" w:hint="cs"/>
                <w:rtl/>
              </w:rPr>
              <w:t>المنافع المتعددة</w:t>
            </w:r>
          </w:p>
        </w:tc>
        <w:tc>
          <w:tcPr>
            <w:tcW w:w="3456" w:type="dxa"/>
          </w:tcPr>
          <w:p w14:paraId="6FA5228C" w14:textId="4A844C6F" w:rsidR="005D0731" w:rsidRDefault="005D0731" w:rsidP="005D0731">
            <w:pPr>
              <w:bidi/>
              <w:spacing w:before="40" w:after="80"/>
              <w:jc w:val="left"/>
              <w:rPr>
                <w:sz w:val="20"/>
                <w:szCs w:val="20"/>
                <w:rtl/>
              </w:rPr>
            </w:pPr>
            <w:r w:rsidRPr="00A07586">
              <w:rPr>
                <w:rFonts w:cs="Simplified Arabic"/>
                <w:rtl/>
              </w:rPr>
              <w:t>إعطاء الأولوية للن</w:t>
            </w:r>
            <w:r w:rsidRPr="00A07586">
              <w:rPr>
                <w:rFonts w:cs="Simplified Arabic" w:hint="cs"/>
                <w:rtl/>
              </w:rPr>
              <w:t>ُ</w:t>
            </w:r>
            <w:r w:rsidRPr="00A07586">
              <w:rPr>
                <w:rFonts w:cs="Simplified Arabic"/>
                <w:rtl/>
              </w:rPr>
              <w:t xml:space="preserve">هج التي </w:t>
            </w:r>
            <w:r w:rsidRPr="00A07586">
              <w:rPr>
                <w:rFonts w:cs="Simplified Arabic" w:hint="cs"/>
                <w:rtl/>
              </w:rPr>
              <w:t>تتصدى لل</w:t>
            </w:r>
            <w:r>
              <w:rPr>
                <w:rFonts w:cs="Simplified Arabic" w:hint="cs"/>
                <w:rtl/>
              </w:rPr>
              <w:t>عديد من ال</w:t>
            </w:r>
            <w:r w:rsidRPr="00A07586">
              <w:rPr>
                <w:rFonts w:cs="Simplified Arabic" w:hint="cs"/>
                <w:rtl/>
              </w:rPr>
              <w:t>تحديات</w:t>
            </w:r>
            <w:r>
              <w:rPr>
                <w:rFonts w:cs="Simplified Arabic"/>
                <w:rtl/>
              </w:rPr>
              <w:t xml:space="preserve"> </w:t>
            </w:r>
            <w:r w:rsidRPr="00A07586">
              <w:rPr>
                <w:rFonts w:cs="Simplified Arabic" w:hint="cs"/>
                <w:rtl/>
              </w:rPr>
              <w:t>الاجتماعية والاقتصادية والبيئية</w:t>
            </w:r>
            <w:r w:rsidRPr="00A07586">
              <w:rPr>
                <w:rFonts w:cs="Simplified Arabic"/>
                <w:rtl/>
              </w:rPr>
              <w:t xml:space="preserve">، والسعي إلى تحقيق منافع للتنوع البيولوجي، </w:t>
            </w:r>
            <w:r w:rsidR="004764A8" w:rsidRPr="004764A8">
              <w:rPr>
                <w:rFonts w:ascii="Simplified Arabic" w:hAnsi="Simplified Arabic" w:cs="Simplified Arabic"/>
                <w:rtl/>
              </w:rPr>
              <w:t>والأمن المائي،</w:t>
            </w:r>
            <w:r w:rsidR="004764A8">
              <w:rPr>
                <w:rFonts w:ascii="Simplified Arabic" w:hAnsi="Simplified Arabic" w:cs="Simplified Arabic" w:hint="cs"/>
                <w:sz w:val="24"/>
                <w:szCs w:val="24"/>
                <w:rtl/>
              </w:rPr>
              <w:t xml:space="preserve"> </w:t>
            </w:r>
            <w:r w:rsidRPr="00A07586">
              <w:rPr>
                <w:rFonts w:cs="Simplified Arabic"/>
                <w:rtl/>
              </w:rPr>
              <w:t>وخدمات النظم الإيكولوجية، والقدرة على الصمود، و</w:t>
            </w:r>
            <w:r>
              <w:rPr>
                <w:rFonts w:cs="Simplified Arabic"/>
                <w:rtl/>
              </w:rPr>
              <w:t>رفاهية الإنسان</w:t>
            </w:r>
            <w:r w:rsidRPr="00A07586">
              <w:rPr>
                <w:rFonts w:cs="Simplified Arabic" w:hint="cs"/>
                <w:rtl/>
              </w:rPr>
              <w:t xml:space="preserve">، </w:t>
            </w:r>
            <w:r w:rsidRPr="00A07586">
              <w:rPr>
                <w:rFonts w:cs="Simplified Arabic"/>
                <w:rtl/>
              </w:rPr>
              <w:t xml:space="preserve">دون المساس </w:t>
            </w:r>
            <w:r w:rsidRPr="00A07586">
              <w:rPr>
                <w:rFonts w:cs="Simplified Arabic" w:hint="cs"/>
                <w:rtl/>
              </w:rPr>
              <w:t>بنوعية</w:t>
            </w:r>
            <w:r w:rsidRPr="00A07586">
              <w:rPr>
                <w:rFonts w:cs="Simplified Arabic"/>
                <w:rtl/>
              </w:rPr>
              <w:t xml:space="preserve"> </w:t>
            </w:r>
            <w:r w:rsidRPr="00A07586">
              <w:rPr>
                <w:rFonts w:cs="Simplified Arabic" w:hint="cs"/>
                <w:rtl/>
              </w:rPr>
              <w:t>بيئة ال</w:t>
            </w:r>
            <w:r w:rsidRPr="00A07586">
              <w:rPr>
                <w:rFonts w:cs="Simplified Arabic"/>
                <w:rtl/>
              </w:rPr>
              <w:t xml:space="preserve">نظم </w:t>
            </w:r>
            <w:r w:rsidRPr="00A07586">
              <w:rPr>
                <w:rFonts w:cs="Simplified Arabic" w:hint="cs"/>
                <w:rtl/>
              </w:rPr>
              <w:t>الإيكولوجية</w:t>
            </w:r>
            <w:r w:rsidRPr="00A07586">
              <w:rPr>
                <w:rFonts w:cs="Simplified Arabic"/>
                <w:rtl/>
              </w:rPr>
              <w:t xml:space="preserve"> التي </w:t>
            </w:r>
            <w:r w:rsidRPr="00A07586">
              <w:rPr>
                <w:rFonts w:cs="Simplified Arabic" w:hint="cs"/>
                <w:rtl/>
              </w:rPr>
              <w:lastRenderedPageBreak/>
              <w:t>تُطب</w:t>
            </w:r>
            <w:r w:rsidR="004764A8">
              <w:rPr>
                <w:rFonts w:cs="Simplified Arabic" w:hint="cs"/>
                <w:rtl/>
              </w:rPr>
              <w:t>َّ</w:t>
            </w:r>
            <w:r w:rsidRPr="00A07586">
              <w:rPr>
                <w:rFonts w:cs="Simplified Arabic" w:hint="cs"/>
                <w:rtl/>
              </w:rPr>
              <w:t xml:space="preserve">ق </w:t>
            </w:r>
            <w:r w:rsidRPr="00A07586">
              <w:rPr>
                <w:rFonts w:cs="Simplified Arabic"/>
                <w:rtl/>
              </w:rPr>
              <w:t xml:space="preserve">فيها (انظر أيضا المبدأ </w:t>
            </w:r>
            <w:r>
              <w:rPr>
                <w:rFonts w:cs="Simplified Arabic" w:hint="cs"/>
                <w:rtl/>
              </w:rPr>
              <w:t>10</w:t>
            </w:r>
            <w:r w:rsidRPr="00A07586">
              <w:rPr>
                <w:rFonts w:cs="Simplified Arabic"/>
                <w:rtl/>
              </w:rPr>
              <w:t xml:space="preserve"> من المبادئ التوجيهية الطوعية)</w:t>
            </w:r>
            <w:r>
              <w:rPr>
                <w:rFonts w:cs="Simplified Arabic"/>
                <w:rtl/>
              </w:rPr>
              <w:t>.</w:t>
            </w:r>
          </w:p>
          <w:p w14:paraId="73267980" w14:textId="090B9B4B" w:rsidR="00E8228E" w:rsidRPr="00774CFF" w:rsidRDefault="004764A8" w:rsidP="004764A8">
            <w:pPr>
              <w:bidi/>
              <w:spacing w:before="40" w:after="80"/>
              <w:jc w:val="left"/>
              <w:rPr>
                <w:sz w:val="20"/>
                <w:szCs w:val="20"/>
              </w:rPr>
            </w:pPr>
            <w:r w:rsidRPr="00A07586">
              <w:rPr>
                <w:rFonts w:cs="Simplified Arabic" w:hint="cs"/>
                <w:rtl/>
              </w:rPr>
              <w:t>و</w:t>
            </w:r>
            <w:r w:rsidRPr="00A07586">
              <w:rPr>
                <w:rFonts w:cs="Simplified Arabic"/>
                <w:rtl/>
              </w:rPr>
              <w:t>إعطاء الأولوية لحماية واستعادة وإدارة النظم الإيكولوجية والأنواع المهمة لدورة الكربون الكاملة</w:t>
            </w:r>
            <w:r>
              <w:rPr>
                <w:rFonts w:cs="Simplified Arabic" w:hint="cs"/>
                <w:rtl/>
              </w:rPr>
              <w:t xml:space="preserve">، </w:t>
            </w:r>
            <w:r w:rsidRPr="005A57B5">
              <w:rPr>
                <w:rFonts w:ascii="Simplified Arabic" w:hAnsi="Simplified Arabic" w:cs="Simplified Arabic"/>
                <w:rtl/>
              </w:rPr>
              <w:t>بما في ذلك الحيوانات البرية</w:t>
            </w:r>
            <w:r>
              <w:rPr>
                <w:rFonts w:ascii="Simplified Arabic" w:hAnsi="Simplified Arabic" w:cs="Simplified Arabic" w:hint="cs"/>
                <w:rtl/>
              </w:rPr>
              <w:t>،</w:t>
            </w:r>
            <w:r w:rsidRPr="00A07586">
              <w:rPr>
                <w:rFonts w:cs="Simplified Arabic"/>
                <w:rtl/>
              </w:rPr>
              <w:t xml:space="preserve"> والمساهمة في التكيف مع تغير المناخ</w:t>
            </w:r>
            <w:r w:rsidRPr="00A07586">
              <w:rPr>
                <w:rFonts w:cs="Simplified Arabic" w:hint="cs"/>
                <w:rtl/>
              </w:rPr>
              <w:t xml:space="preserve">، </w:t>
            </w:r>
            <w:r w:rsidRPr="00A07586">
              <w:rPr>
                <w:rFonts w:cs="Simplified Arabic"/>
                <w:rtl/>
              </w:rPr>
              <w:t>مع التركيز أيض</w:t>
            </w:r>
            <w:r w:rsidRPr="00A07586">
              <w:rPr>
                <w:rFonts w:cs="Simplified Arabic" w:hint="cs"/>
                <w:rtl/>
              </w:rPr>
              <w:t>ا</w:t>
            </w:r>
            <w:r w:rsidRPr="00A07586">
              <w:rPr>
                <w:rFonts w:cs="Simplified Arabic"/>
                <w:rtl/>
              </w:rPr>
              <w:t xml:space="preserve"> على حماية التنوع البيولوجي من خلال التركيز على الأنواع والنظم </w:t>
            </w:r>
            <w:r w:rsidRPr="00A07586">
              <w:rPr>
                <w:rFonts w:cs="Simplified Arabic" w:hint="cs"/>
                <w:rtl/>
              </w:rPr>
              <w:t>الإيكولوجية</w:t>
            </w:r>
            <w:r w:rsidRPr="00A07586">
              <w:rPr>
                <w:rFonts w:cs="Simplified Arabic"/>
                <w:rtl/>
              </w:rPr>
              <w:t xml:space="preserve"> </w:t>
            </w:r>
            <w:r>
              <w:rPr>
                <w:rFonts w:cs="Simplified Arabic" w:hint="cs"/>
                <w:rtl/>
              </w:rPr>
              <w:t>الضعيفة</w:t>
            </w:r>
            <w:r w:rsidRPr="00A07586">
              <w:rPr>
                <w:rFonts w:cs="Simplified Arabic"/>
                <w:rtl/>
              </w:rPr>
              <w:t xml:space="preserve"> </w:t>
            </w:r>
            <w:r w:rsidRPr="00A07586">
              <w:rPr>
                <w:rFonts w:cs="Simplified Arabic" w:hint="cs"/>
                <w:rtl/>
              </w:rPr>
              <w:t>و</w:t>
            </w:r>
            <w:r>
              <w:rPr>
                <w:rFonts w:cs="Simplified Arabic" w:hint="cs"/>
                <w:rtl/>
              </w:rPr>
              <w:t>الحساسة</w:t>
            </w:r>
            <w:r w:rsidRPr="00A07586">
              <w:rPr>
                <w:rFonts w:cs="Simplified Arabic"/>
                <w:rtl/>
              </w:rPr>
              <w:t xml:space="preserve"> للمناخ</w:t>
            </w:r>
            <w:r>
              <w:rPr>
                <w:rFonts w:cs="Simplified Arabic" w:hint="cs"/>
                <w:rtl/>
              </w:rPr>
              <w:t>.</w:t>
            </w:r>
            <w:r w:rsidRPr="00A07586">
              <w:rPr>
                <w:rFonts w:cs="Simplified Arabic"/>
                <w:rtl/>
              </w:rPr>
              <w:t xml:space="preserve"> </w:t>
            </w:r>
            <w:r w:rsidRPr="00A07586">
              <w:rPr>
                <w:rFonts w:cs="Simplified Arabic" w:hint="cs"/>
                <w:rtl/>
              </w:rPr>
              <w:t>و</w:t>
            </w:r>
            <w:r w:rsidRPr="00A07586">
              <w:rPr>
                <w:rFonts w:cs="Simplified Arabic"/>
                <w:rtl/>
              </w:rPr>
              <w:t>ضمان مزيج متوازن من ال</w:t>
            </w:r>
            <w:r w:rsidRPr="00A07586">
              <w:rPr>
                <w:rFonts w:cs="Simplified Arabic" w:hint="cs"/>
                <w:rtl/>
              </w:rPr>
              <w:t>نُهج</w:t>
            </w:r>
            <w:r w:rsidRPr="00A07586">
              <w:rPr>
                <w:rFonts w:cs="Simplified Arabic"/>
                <w:rtl/>
              </w:rPr>
              <w:t xml:space="preserve"> </w:t>
            </w:r>
            <w:r w:rsidRPr="00A07586">
              <w:rPr>
                <w:rFonts w:cs="Simplified Arabic" w:hint="cs"/>
                <w:rtl/>
              </w:rPr>
              <w:t>فيما بين</w:t>
            </w:r>
            <w:r w:rsidRPr="00A07586">
              <w:rPr>
                <w:rFonts w:cs="Simplified Arabic"/>
                <w:rtl/>
              </w:rPr>
              <w:t xml:space="preserve"> المجتمعات</w:t>
            </w:r>
            <w:r w:rsidRPr="00A07586">
              <w:rPr>
                <w:rFonts w:cs="Simplified Arabic" w:hint="cs"/>
                <w:rtl/>
              </w:rPr>
              <w:t xml:space="preserve"> المحلية</w:t>
            </w:r>
            <w:r w:rsidRPr="00A07586">
              <w:rPr>
                <w:rFonts w:cs="Simplified Arabic"/>
                <w:rtl/>
              </w:rPr>
              <w:t xml:space="preserve"> والنظم الإيكولوجية المتنوعة</w:t>
            </w:r>
            <w:r>
              <w:rPr>
                <w:rFonts w:cs="Simplified Arabic"/>
                <w:rtl/>
              </w:rPr>
              <w:t>.</w:t>
            </w:r>
          </w:p>
        </w:tc>
        <w:tc>
          <w:tcPr>
            <w:tcW w:w="4536" w:type="dxa"/>
          </w:tcPr>
          <w:p w14:paraId="26101252" w14:textId="306AEAC3" w:rsidR="00E8228E" w:rsidRPr="00774CFF" w:rsidRDefault="00D7196D" w:rsidP="00D7196D">
            <w:pPr>
              <w:bidi/>
              <w:spacing w:before="40" w:after="80"/>
              <w:jc w:val="left"/>
              <w:rPr>
                <w:b/>
                <w:bCs/>
                <w:sz w:val="20"/>
                <w:szCs w:val="20"/>
              </w:rPr>
            </w:pPr>
            <w:r w:rsidRPr="00A07586">
              <w:rPr>
                <w:rFonts w:cs="Simplified Arabic"/>
                <w:b/>
                <w:bCs/>
                <w:rtl/>
              </w:rPr>
              <w:lastRenderedPageBreak/>
              <w:t>التخطيط ل</w:t>
            </w:r>
            <w:r w:rsidRPr="00A07586">
              <w:rPr>
                <w:rFonts w:cs="Simplified Arabic" w:hint="cs"/>
                <w:b/>
                <w:bCs/>
                <w:rtl/>
              </w:rPr>
              <w:t xml:space="preserve">تحقيق </w:t>
            </w:r>
            <w:r w:rsidRPr="00A07586">
              <w:rPr>
                <w:rFonts w:cs="Simplified Arabic"/>
                <w:b/>
                <w:bCs/>
                <w:rtl/>
              </w:rPr>
              <w:t>منافع متعددة</w:t>
            </w:r>
          </w:p>
          <w:p w14:paraId="63AFDA7A" w14:textId="4D192F33" w:rsidR="00D7196D" w:rsidRDefault="00D7196D" w:rsidP="00D7196D">
            <w:pPr>
              <w:bidi/>
              <w:spacing w:before="40" w:after="80"/>
              <w:jc w:val="left"/>
              <w:rPr>
                <w:sz w:val="20"/>
                <w:szCs w:val="20"/>
                <w:rtl/>
              </w:rPr>
            </w:pPr>
            <w:r w:rsidRPr="00A07586">
              <w:rPr>
                <w:rFonts w:cs="Simplified Arabic"/>
                <w:rtl/>
              </w:rPr>
              <w:t>ينبغي تصميم الحلول القائمة على الطبيعة و/أو ال</w:t>
            </w:r>
            <w:r>
              <w:rPr>
                <w:rFonts w:cs="Simplified Arabic"/>
                <w:rtl/>
              </w:rPr>
              <w:t>نُهج القائمة</w:t>
            </w:r>
            <w:r w:rsidRPr="00A07586">
              <w:rPr>
                <w:rFonts w:cs="Simplified Arabic"/>
                <w:rtl/>
              </w:rPr>
              <w:t xml:space="preserve"> على النظم الإيكولوجية</w:t>
            </w:r>
            <w:r w:rsidR="00DB39FC" w:rsidRPr="005A57B5">
              <w:rPr>
                <w:rFonts w:ascii="Simplified Arabic" w:hAnsi="Simplified Arabic" w:cs="Simplified Arabic"/>
                <w:rtl/>
              </w:rPr>
              <w:t xml:space="preserve"> التي تحقق </w:t>
            </w:r>
            <w:r w:rsidR="00DB39FC" w:rsidRPr="00A07586">
              <w:rPr>
                <w:rFonts w:cs="Simplified Arabic" w:hint="cs"/>
                <w:rtl/>
              </w:rPr>
              <w:t>منافع</w:t>
            </w:r>
            <w:r w:rsidR="00DB39FC" w:rsidRPr="00A07586">
              <w:rPr>
                <w:rFonts w:cs="Simplified Arabic"/>
                <w:rtl/>
              </w:rPr>
              <w:t xml:space="preserve"> </w:t>
            </w:r>
            <w:r w:rsidR="00DB39FC" w:rsidRPr="000601F2">
              <w:rPr>
                <w:rFonts w:cs="Simplified Arabic"/>
                <w:rtl/>
                <w:lang w:val="en-US" w:bidi="ar-AE"/>
              </w:rPr>
              <w:t xml:space="preserve">مشتركة </w:t>
            </w:r>
            <w:r w:rsidR="00DB39FC" w:rsidRPr="005A57B5">
              <w:rPr>
                <w:rFonts w:ascii="Simplified Arabic" w:hAnsi="Simplified Arabic" w:cs="Simplified Arabic"/>
                <w:rtl/>
              </w:rPr>
              <w:t>لتخفيف</w:t>
            </w:r>
            <w:r w:rsidRPr="00A07586">
              <w:rPr>
                <w:rFonts w:cs="Simplified Arabic"/>
                <w:rtl/>
              </w:rPr>
              <w:t xml:space="preserve"> آثار تغير المناخ</w:t>
            </w:r>
            <w:r w:rsidR="00DB39FC">
              <w:rPr>
                <w:rFonts w:cs="Simplified Arabic" w:hint="cs"/>
                <w:rtl/>
              </w:rPr>
              <w:t>،</w:t>
            </w:r>
            <w:r w:rsidR="00677496">
              <w:rPr>
                <w:rFonts w:cs="Simplified Arabic" w:hint="cs"/>
                <w:rtl/>
              </w:rPr>
              <w:t xml:space="preserve"> </w:t>
            </w:r>
            <w:r w:rsidR="00677496" w:rsidRPr="005A57B5">
              <w:rPr>
                <w:rFonts w:ascii="Simplified Arabic" w:hAnsi="Simplified Arabic" w:cs="Simplified Arabic"/>
                <w:rtl/>
              </w:rPr>
              <w:t>وتدعم</w:t>
            </w:r>
            <w:r w:rsidR="00677496">
              <w:rPr>
                <w:rFonts w:ascii="Simplified Arabic" w:hAnsi="Simplified Arabic" w:cs="Simplified Arabic" w:hint="cs"/>
                <w:rtl/>
              </w:rPr>
              <w:t xml:space="preserve"> تحقيق</w:t>
            </w:r>
            <w:r w:rsidR="00677496" w:rsidRPr="005A57B5">
              <w:rPr>
                <w:rFonts w:ascii="Simplified Arabic" w:hAnsi="Simplified Arabic" w:cs="Simplified Arabic"/>
                <w:rtl/>
              </w:rPr>
              <w:t xml:space="preserve"> ال</w:t>
            </w:r>
            <w:r w:rsidR="00677496">
              <w:rPr>
                <w:rFonts w:ascii="Simplified Arabic" w:hAnsi="Simplified Arabic" w:cs="Simplified Arabic" w:hint="cs"/>
                <w:rtl/>
              </w:rPr>
              <w:t>هدف</w:t>
            </w:r>
            <w:r w:rsidR="00677496" w:rsidRPr="005A57B5">
              <w:rPr>
                <w:rFonts w:ascii="Simplified Arabic" w:hAnsi="Simplified Arabic" w:cs="Simplified Arabic"/>
                <w:rtl/>
              </w:rPr>
              <w:t>ين 8 و11 من إطار كونمينغ-مونتريال العالمي للتنوع البيولوجي</w:t>
            </w:r>
            <w:r w:rsidRPr="00A07586">
              <w:rPr>
                <w:rFonts w:cs="Simplified Arabic"/>
                <w:rtl/>
              </w:rPr>
              <w:t xml:space="preserve">، مع مراعاة قدرتها على تحقيق </w:t>
            </w:r>
            <w:r w:rsidRPr="00A07586">
              <w:rPr>
                <w:rFonts w:cs="Simplified Arabic" w:hint="cs"/>
                <w:rtl/>
              </w:rPr>
              <w:t>منافع</w:t>
            </w:r>
            <w:r w:rsidRPr="00A07586">
              <w:rPr>
                <w:rFonts w:cs="Simplified Arabic"/>
                <w:rtl/>
              </w:rPr>
              <w:t xml:space="preserve"> متعددة</w:t>
            </w:r>
            <w:r>
              <w:rPr>
                <w:rFonts w:cs="Simplified Arabic"/>
                <w:rtl/>
              </w:rPr>
              <w:t>.</w:t>
            </w:r>
            <w:r w:rsidRPr="00A07586">
              <w:rPr>
                <w:rFonts w:cs="Simplified Arabic"/>
                <w:rtl/>
              </w:rPr>
              <w:t xml:space="preserve"> </w:t>
            </w:r>
            <w:r w:rsidRPr="00A07586">
              <w:rPr>
                <w:rFonts w:cs="Simplified Arabic" w:hint="cs"/>
                <w:rtl/>
              </w:rPr>
              <w:t>و</w:t>
            </w:r>
            <w:r w:rsidRPr="00A07586">
              <w:rPr>
                <w:rFonts w:cs="Simplified Arabic"/>
                <w:rtl/>
              </w:rPr>
              <w:t xml:space="preserve">قد يتضمن </w:t>
            </w:r>
            <w:r w:rsidRPr="00A07586">
              <w:rPr>
                <w:rFonts w:cs="Simplified Arabic" w:hint="cs"/>
                <w:rtl/>
              </w:rPr>
              <w:t>ذلك ما يلي:</w:t>
            </w:r>
          </w:p>
          <w:p w14:paraId="119BC2E4" w14:textId="2DBCF88D" w:rsidR="00677496" w:rsidRDefault="00677496" w:rsidP="00677496">
            <w:pPr>
              <w:bidi/>
              <w:spacing w:before="40" w:after="80"/>
              <w:jc w:val="left"/>
              <w:rPr>
                <w:sz w:val="20"/>
                <w:szCs w:val="20"/>
                <w:rtl/>
              </w:rPr>
            </w:pPr>
            <w:r w:rsidRPr="00774CFF">
              <w:rPr>
                <w:sz w:val="20"/>
                <w:szCs w:val="20"/>
              </w:rPr>
              <w:lastRenderedPageBreak/>
              <w:t xml:space="preserve"> </w:t>
            </w:r>
            <w:r w:rsidRPr="00A07586">
              <w:rPr>
                <w:rFonts w:cs="Simplified Arabic"/>
                <w:rtl/>
              </w:rPr>
              <w:t xml:space="preserve">(أ) تقييم منافع ومخاطر </w:t>
            </w:r>
            <w:r>
              <w:rPr>
                <w:rFonts w:cs="Simplified Arabic" w:hint="cs"/>
                <w:rtl/>
              </w:rPr>
              <w:t>ومفاضلات</w:t>
            </w:r>
            <w:r w:rsidRPr="00A07586">
              <w:rPr>
                <w:rFonts w:cs="Simplified Arabic"/>
                <w:rtl/>
              </w:rPr>
              <w:t xml:space="preserve"> </w:t>
            </w:r>
            <w:r>
              <w:rPr>
                <w:rFonts w:cs="Simplified Arabic" w:hint="cs"/>
                <w:rtl/>
              </w:rPr>
              <w:t>ال</w:t>
            </w:r>
            <w:r w:rsidRPr="00A07586">
              <w:rPr>
                <w:rFonts w:cs="Simplified Arabic"/>
                <w:rtl/>
              </w:rPr>
              <w:t xml:space="preserve">إجراءات </w:t>
            </w:r>
            <w:r w:rsidRPr="00A07586">
              <w:rPr>
                <w:rFonts w:cs="Simplified Arabic" w:hint="cs"/>
                <w:rtl/>
              </w:rPr>
              <w:t>ال</w:t>
            </w:r>
            <w:r w:rsidRPr="00A07586">
              <w:rPr>
                <w:rFonts w:cs="Simplified Arabic"/>
                <w:rtl/>
              </w:rPr>
              <w:t xml:space="preserve">مختارة </w:t>
            </w:r>
            <w:r w:rsidRPr="00A07586">
              <w:rPr>
                <w:rFonts w:cs="Simplified Arabic" w:hint="cs"/>
                <w:rtl/>
              </w:rPr>
              <w:t>عبر العديد من</w:t>
            </w:r>
            <w:r w:rsidRPr="00A07586">
              <w:rPr>
                <w:rFonts w:cs="Simplified Arabic"/>
                <w:rtl/>
              </w:rPr>
              <w:t xml:space="preserve"> </w:t>
            </w:r>
            <w:r w:rsidRPr="00A07586">
              <w:rPr>
                <w:rFonts w:cs="Simplified Arabic" w:hint="cs"/>
                <w:rtl/>
              </w:rPr>
              <w:t>التحديات الاجتماعية والاقتصادية والبيئية</w:t>
            </w:r>
            <w:r>
              <w:rPr>
                <w:rFonts w:cs="Simplified Arabic" w:hint="cs"/>
                <w:rtl/>
              </w:rPr>
              <w:t>، مع مراعاة ضعف النظم الإيكولوجية</w:t>
            </w:r>
            <w:r w:rsidRPr="00A07586">
              <w:rPr>
                <w:rFonts w:cs="Simplified Arabic"/>
                <w:rtl/>
              </w:rPr>
              <w:t>؛</w:t>
            </w:r>
          </w:p>
          <w:p w14:paraId="5646F32C" w14:textId="3844B5ED" w:rsidR="003F2B32" w:rsidRDefault="003F2B32" w:rsidP="003F2B32">
            <w:pPr>
              <w:bidi/>
              <w:spacing w:before="40" w:after="80"/>
              <w:jc w:val="left"/>
              <w:rPr>
                <w:sz w:val="20"/>
                <w:szCs w:val="20"/>
                <w:rtl/>
              </w:rPr>
            </w:pPr>
            <w:r w:rsidRPr="00A07586">
              <w:rPr>
                <w:rFonts w:cs="Simplified Arabic"/>
                <w:rtl/>
              </w:rPr>
              <w:t xml:space="preserve">(ب) </w:t>
            </w:r>
            <w:r>
              <w:rPr>
                <w:rFonts w:cs="Simplified Arabic" w:hint="cs"/>
                <w:rtl/>
              </w:rPr>
              <w:t>الاضطلاع بعملية</w:t>
            </w:r>
            <w:r w:rsidRPr="00A07586">
              <w:rPr>
                <w:rFonts w:cs="Simplified Arabic"/>
                <w:rtl/>
              </w:rPr>
              <w:t xml:space="preserve"> </w:t>
            </w:r>
            <w:r>
              <w:rPr>
                <w:rFonts w:cs="Simplified Arabic" w:hint="cs"/>
                <w:rtl/>
              </w:rPr>
              <w:t>ل</w:t>
            </w:r>
            <w:r w:rsidRPr="00A07586">
              <w:rPr>
                <w:rFonts w:cs="Simplified Arabic"/>
                <w:rtl/>
              </w:rPr>
              <w:t xml:space="preserve">تحديد الأولويات المكانية </w:t>
            </w:r>
            <w:r>
              <w:rPr>
                <w:rFonts w:cs="Simplified Arabic" w:hint="cs"/>
                <w:rtl/>
              </w:rPr>
              <w:t>تشمل</w:t>
            </w:r>
            <w:r w:rsidRPr="00A07586">
              <w:rPr>
                <w:rFonts w:cs="Simplified Arabic"/>
                <w:rtl/>
              </w:rPr>
              <w:t xml:space="preserve"> تحليلا</w:t>
            </w:r>
            <w:r>
              <w:rPr>
                <w:rFonts w:cs="Simplified Arabic" w:hint="cs"/>
                <w:rtl/>
              </w:rPr>
              <w:t>ً</w:t>
            </w:r>
            <w:r w:rsidRPr="00A07586">
              <w:rPr>
                <w:rFonts w:cs="Simplified Arabic"/>
                <w:rtl/>
              </w:rPr>
              <w:t xml:space="preserve"> للمخاطر والمنافع الاجتماعية والبيئية للإجراءات المقترحة</w:t>
            </w:r>
            <w:r>
              <w:rPr>
                <w:rFonts w:cs="Simplified Arabic" w:hint="cs"/>
                <w:rtl/>
              </w:rPr>
              <w:t xml:space="preserve">، </w:t>
            </w:r>
            <w:r w:rsidRPr="005A57B5">
              <w:rPr>
                <w:rFonts w:ascii="Simplified Arabic" w:hAnsi="Simplified Arabic" w:cs="Simplified Arabic"/>
                <w:rtl/>
              </w:rPr>
              <w:t>بما في ذلك السلامة الإيكولوجية والترابط بين النظم الإيكولوجية</w:t>
            </w:r>
            <w:r w:rsidRPr="00A07586">
              <w:rPr>
                <w:rFonts w:cs="Simplified Arabic"/>
                <w:rtl/>
              </w:rPr>
              <w:t>؛</w:t>
            </w:r>
          </w:p>
          <w:p w14:paraId="3ACE82CC" w14:textId="5E246D41" w:rsidR="003F2B32" w:rsidRDefault="003F2B32" w:rsidP="003F2B32">
            <w:pPr>
              <w:bidi/>
              <w:spacing w:before="40" w:after="80"/>
              <w:jc w:val="left"/>
              <w:rPr>
                <w:sz w:val="20"/>
                <w:szCs w:val="20"/>
                <w:rtl/>
              </w:rPr>
            </w:pPr>
            <w:r w:rsidRPr="00A07586">
              <w:rPr>
                <w:rFonts w:cs="Simplified Arabic"/>
                <w:rtl/>
              </w:rPr>
              <w:t xml:space="preserve">(ج) على مساحات </w:t>
            </w:r>
            <w:r w:rsidRPr="00A07586">
              <w:rPr>
                <w:rFonts w:cs="Simplified Arabic" w:hint="cs"/>
                <w:rtl/>
              </w:rPr>
              <w:t>أوسع نطاقا</w:t>
            </w:r>
            <w:r>
              <w:rPr>
                <w:rFonts w:cs="Simplified Arabic" w:hint="cs"/>
                <w:rtl/>
              </w:rPr>
              <w:t>ً</w:t>
            </w:r>
            <w:r w:rsidRPr="00A07586">
              <w:rPr>
                <w:rFonts w:cs="Simplified Arabic"/>
                <w:rtl/>
              </w:rPr>
              <w:t>، بهدف تحقيق التوازن بين الإجراءات التي تعطي الأولوية للعديد من المنافع والمجتمعات</w:t>
            </w:r>
            <w:r w:rsidRPr="00A07586">
              <w:rPr>
                <w:rFonts w:cs="Simplified Arabic" w:hint="cs"/>
                <w:rtl/>
              </w:rPr>
              <w:t xml:space="preserve"> المحلية</w:t>
            </w:r>
            <w:r w:rsidRPr="00A07586">
              <w:rPr>
                <w:rFonts w:cs="Simplified Arabic"/>
                <w:rtl/>
              </w:rPr>
              <w:t xml:space="preserve"> والنظم الإيكولوجية، بحيث لا </w:t>
            </w:r>
            <w:r w:rsidRPr="00A07586">
              <w:rPr>
                <w:rFonts w:cs="Simplified Arabic" w:hint="cs"/>
                <w:rtl/>
              </w:rPr>
              <w:t>تُوجّ</w:t>
            </w:r>
            <w:r>
              <w:rPr>
                <w:rFonts w:cs="Simplified Arabic" w:hint="cs"/>
                <w:rtl/>
              </w:rPr>
              <w:t>َ</w:t>
            </w:r>
            <w:r w:rsidRPr="00A07586">
              <w:rPr>
                <w:rFonts w:cs="Simplified Arabic" w:hint="cs"/>
                <w:rtl/>
              </w:rPr>
              <w:t>ه</w:t>
            </w:r>
            <w:r w:rsidRPr="00A07586">
              <w:rPr>
                <w:rFonts w:cs="Simplified Arabic"/>
                <w:rtl/>
              </w:rPr>
              <w:t xml:space="preserve"> جميع الجهود نحو النظم الإيكولوجية </w:t>
            </w:r>
            <w:r w:rsidRPr="00A07586">
              <w:rPr>
                <w:rFonts w:cs="Simplified Arabic" w:hint="cs"/>
                <w:rtl/>
              </w:rPr>
              <w:t>ال</w:t>
            </w:r>
            <w:r w:rsidR="00C168F7">
              <w:rPr>
                <w:rFonts w:cs="Simplified Arabic" w:hint="cs"/>
                <w:rtl/>
              </w:rPr>
              <w:t>غ</w:t>
            </w:r>
            <w:r w:rsidRPr="00A07586">
              <w:rPr>
                <w:rFonts w:cs="Simplified Arabic" w:hint="cs"/>
                <w:rtl/>
              </w:rPr>
              <w:t>ن</w:t>
            </w:r>
            <w:r w:rsidR="00C168F7">
              <w:rPr>
                <w:rFonts w:cs="Simplified Arabic" w:hint="cs"/>
                <w:rtl/>
              </w:rPr>
              <w:t>ية</w:t>
            </w:r>
            <w:r w:rsidRPr="00A07586">
              <w:rPr>
                <w:rFonts w:cs="Simplified Arabic"/>
                <w:rtl/>
              </w:rPr>
              <w:t xml:space="preserve"> </w:t>
            </w:r>
            <w:r w:rsidR="00C168F7">
              <w:rPr>
                <w:rFonts w:cs="Simplified Arabic" w:hint="cs"/>
                <w:rtl/>
              </w:rPr>
              <w:t>ب</w:t>
            </w:r>
            <w:r w:rsidRPr="00A07586">
              <w:rPr>
                <w:rFonts w:cs="Simplified Arabic"/>
                <w:rtl/>
              </w:rPr>
              <w:t>الكربون؛</w:t>
            </w:r>
          </w:p>
          <w:p w14:paraId="56D167B8" w14:textId="13256AA0" w:rsidR="00E8228E" w:rsidRPr="00774CFF" w:rsidRDefault="00C168F7" w:rsidP="0003321D">
            <w:pPr>
              <w:bidi/>
              <w:spacing w:before="40" w:after="80"/>
              <w:jc w:val="left"/>
              <w:rPr>
                <w:sz w:val="20"/>
                <w:szCs w:val="20"/>
              </w:rPr>
            </w:pPr>
            <w:r w:rsidRPr="00A07586">
              <w:rPr>
                <w:rFonts w:cs="Simplified Arabic"/>
                <w:rtl/>
              </w:rPr>
              <w:t xml:space="preserve">(د) </w:t>
            </w:r>
            <w:r w:rsidR="00743CBC" w:rsidRPr="005A57B5">
              <w:rPr>
                <w:rFonts w:ascii="Simplified Arabic" w:hAnsi="Simplified Arabic" w:cs="Simplified Arabic"/>
                <w:rtl/>
              </w:rPr>
              <w:t>التشاور مع الجهات الفاعلة الم</w:t>
            </w:r>
            <w:r w:rsidR="00743CBC">
              <w:rPr>
                <w:rFonts w:ascii="Simplified Arabic" w:hAnsi="Simplified Arabic" w:cs="Simplified Arabic" w:hint="cs"/>
                <w:rtl/>
              </w:rPr>
              <w:t>ناسب</w:t>
            </w:r>
            <w:r w:rsidR="00743CBC" w:rsidRPr="005A57B5">
              <w:rPr>
                <w:rFonts w:ascii="Simplified Arabic" w:hAnsi="Simplified Arabic" w:cs="Simplified Arabic"/>
                <w:rtl/>
              </w:rPr>
              <w:t>ة بشأن</w:t>
            </w:r>
            <w:r w:rsidR="00743CBC">
              <w:rPr>
                <w:rFonts w:cs="Simplified Arabic" w:hint="cs"/>
                <w:rtl/>
              </w:rPr>
              <w:t xml:space="preserve"> </w:t>
            </w:r>
            <w:r>
              <w:rPr>
                <w:rFonts w:cs="Simplified Arabic" w:hint="cs"/>
                <w:rtl/>
              </w:rPr>
              <w:t>المفاضلات</w:t>
            </w:r>
            <w:r w:rsidRPr="00A07586">
              <w:rPr>
                <w:rFonts w:cs="Simplified Arabic"/>
                <w:rtl/>
              </w:rPr>
              <w:t xml:space="preserve"> بين مختلف المنافع </w:t>
            </w:r>
            <w:r w:rsidRPr="00A07586">
              <w:rPr>
                <w:rFonts w:cs="Simplified Arabic" w:hint="cs"/>
                <w:rtl/>
              </w:rPr>
              <w:t xml:space="preserve">والمخاطر المعترف بها </w:t>
            </w:r>
            <w:r w:rsidRPr="00A07586">
              <w:rPr>
                <w:rFonts w:cs="Simplified Arabic"/>
                <w:rtl/>
              </w:rPr>
              <w:t>عند مقارنة الإجراءات المقترحة،</w:t>
            </w:r>
            <w:r w:rsidR="00743CBC" w:rsidRPr="005A57B5">
              <w:rPr>
                <w:rFonts w:ascii="Simplified Arabic" w:hAnsi="Simplified Arabic" w:cs="Simplified Arabic"/>
                <w:rtl/>
              </w:rPr>
              <w:t xml:space="preserve"> من خلال عملية تشاور </w:t>
            </w:r>
            <w:r w:rsidR="0003321D">
              <w:rPr>
                <w:rFonts w:ascii="Simplified Arabic" w:hAnsi="Simplified Arabic" w:cs="Simplified Arabic" w:hint="cs"/>
                <w:rtl/>
              </w:rPr>
              <w:t>موجهَّة نحو</w:t>
            </w:r>
            <w:r w:rsidR="00743CBC" w:rsidRPr="005A57B5">
              <w:rPr>
                <w:rFonts w:ascii="Simplified Arabic" w:hAnsi="Simplified Arabic" w:cs="Simplified Arabic"/>
                <w:rtl/>
              </w:rPr>
              <w:t xml:space="preserve"> الحصول على الموافقة الحرة والمسبقة والمستنيرة،</w:t>
            </w:r>
            <w:r w:rsidRPr="00A07586">
              <w:rPr>
                <w:rFonts w:cs="Simplified Arabic"/>
                <w:rtl/>
              </w:rPr>
              <w:t xml:space="preserve"> </w:t>
            </w:r>
            <w:r w:rsidRPr="00A07586">
              <w:rPr>
                <w:rFonts w:cs="Simplified Arabic" w:hint="cs"/>
                <w:rtl/>
              </w:rPr>
              <w:t>في إطار</w:t>
            </w:r>
            <w:r w:rsidRPr="00A07586">
              <w:rPr>
                <w:rFonts w:cs="Simplified Arabic"/>
                <w:rtl/>
              </w:rPr>
              <w:t xml:space="preserve"> عمليات </w:t>
            </w:r>
            <w:r w:rsidRPr="00A07586">
              <w:rPr>
                <w:rFonts w:cs="Simplified Arabic" w:hint="cs"/>
                <w:rtl/>
              </w:rPr>
              <w:t>اتخاذ</w:t>
            </w:r>
            <w:r w:rsidRPr="00A07586">
              <w:rPr>
                <w:rFonts w:cs="Simplified Arabic"/>
                <w:rtl/>
              </w:rPr>
              <w:t xml:space="preserve"> القرار</w:t>
            </w:r>
            <w:r w:rsidRPr="00A07586">
              <w:rPr>
                <w:rFonts w:cs="Simplified Arabic" w:hint="cs"/>
                <w:rtl/>
              </w:rPr>
              <w:t>ات</w:t>
            </w:r>
            <w:r w:rsidRPr="00A07586">
              <w:rPr>
                <w:rFonts w:cs="Simplified Arabic"/>
                <w:rtl/>
              </w:rPr>
              <w:t xml:space="preserve"> التشاركية</w:t>
            </w:r>
            <w:r>
              <w:rPr>
                <w:rFonts w:cs="Simplified Arabic"/>
                <w:rtl/>
              </w:rPr>
              <w:t>.</w:t>
            </w:r>
          </w:p>
        </w:tc>
      </w:tr>
      <w:tr w:rsidR="00E8228E" w:rsidRPr="004C5362" w14:paraId="39CABFC4" w14:textId="77777777" w:rsidTr="00B07426">
        <w:tc>
          <w:tcPr>
            <w:tcW w:w="1359" w:type="dxa"/>
          </w:tcPr>
          <w:p w14:paraId="1727B12B" w14:textId="0678F22F" w:rsidR="00E8228E" w:rsidRPr="004C5362" w:rsidRDefault="00B47F89" w:rsidP="00B07426">
            <w:pPr>
              <w:bidi/>
              <w:spacing w:before="40" w:after="80"/>
              <w:rPr>
                <w:sz w:val="20"/>
                <w:szCs w:val="20"/>
              </w:rPr>
            </w:pPr>
            <w:r>
              <w:rPr>
                <w:rFonts w:ascii="Simplified Arabic" w:hAnsi="Simplified Arabic" w:cs="Simplified Arabic" w:hint="cs"/>
                <w:rtl/>
              </w:rPr>
              <w:lastRenderedPageBreak/>
              <w:t>درجة</w:t>
            </w:r>
            <w:r w:rsidR="006D1635" w:rsidRPr="005A57B5">
              <w:rPr>
                <w:rFonts w:ascii="Simplified Arabic" w:hAnsi="Simplified Arabic" w:cs="Simplified Arabic"/>
                <w:rtl/>
              </w:rPr>
              <w:t xml:space="preserve"> </w:t>
            </w:r>
            <w:r>
              <w:rPr>
                <w:rFonts w:cs="Simplified Arabic" w:hint="cs"/>
                <w:rtl/>
              </w:rPr>
              <w:t>الإلحاح</w:t>
            </w:r>
          </w:p>
        </w:tc>
        <w:tc>
          <w:tcPr>
            <w:tcW w:w="3456" w:type="dxa"/>
          </w:tcPr>
          <w:p w14:paraId="68C48474" w14:textId="7B2F6014" w:rsidR="00E8228E" w:rsidRPr="00774CFF" w:rsidRDefault="00B47F89" w:rsidP="008B1588">
            <w:pPr>
              <w:bidi/>
              <w:spacing w:before="40" w:after="80"/>
              <w:jc w:val="left"/>
              <w:rPr>
                <w:sz w:val="20"/>
                <w:szCs w:val="20"/>
              </w:rPr>
            </w:pPr>
            <w:r w:rsidRPr="00A07586">
              <w:rPr>
                <w:rFonts w:cs="Simplified Arabic" w:hint="cs"/>
                <w:rtl/>
              </w:rPr>
              <w:t>مراعاة</w:t>
            </w:r>
            <w:r w:rsidRPr="00A07586">
              <w:rPr>
                <w:rFonts w:cs="Simplified Arabic"/>
                <w:rtl/>
              </w:rPr>
              <w:t xml:space="preserve"> الضرورة الم</w:t>
            </w:r>
            <w:r>
              <w:rPr>
                <w:rFonts w:cs="Simplified Arabic" w:hint="cs"/>
                <w:rtl/>
              </w:rPr>
              <w:t>ُ</w:t>
            </w:r>
            <w:r w:rsidRPr="00A07586">
              <w:rPr>
                <w:rFonts w:cs="Simplified Arabic"/>
                <w:rtl/>
              </w:rPr>
              <w:t>لحة لأزم</w:t>
            </w:r>
            <w:r w:rsidRPr="00A07586">
              <w:rPr>
                <w:rFonts w:cs="Simplified Arabic" w:hint="cs"/>
                <w:rtl/>
              </w:rPr>
              <w:t>ات التنوع البيولوجي وتغير</w:t>
            </w:r>
            <w:r w:rsidRPr="00A07586">
              <w:rPr>
                <w:rFonts w:cs="Simplified Arabic"/>
                <w:rtl/>
              </w:rPr>
              <w:t xml:space="preserve"> المناخ، إلى جانب طول عمر </w:t>
            </w:r>
            <w:r w:rsidRPr="00A07586">
              <w:rPr>
                <w:rFonts w:cs="Simplified Arabic" w:hint="cs"/>
                <w:rtl/>
              </w:rPr>
              <w:t xml:space="preserve">غازات الدفيئة </w:t>
            </w:r>
            <w:r w:rsidRPr="00A07586">
              <w:rPr>
                <w:rFonts w:cs="Simplified Arabic"/>
                <w:rtl/>
              </w:rPr>
              <w:t>في الغلاف الجوي</w:t>
            </w:r>
            <w:r>
              <w:rPr>
                <w:rFonts w:cs="Simplified Arabic" w:hint="cs"/>
                <w:rtl/>
              </w:rPr>
              <w:t>.</w:t>
            </w:r>
            <w:r w:rsidRPr="00A07586">
              <w:rPr>
                <w:rFonts w:cs="Simplified Arabic" w:hint="cs"/>
                <w:rtl/>
              </w:rPr>
              <w:t xml:space="preserve"> وتكون</w:t>
            </w:r>
            <w:r w:rsidRPr="00A07586">
              <w:rPr>
                <w:rFonts w:cs="Simplified Arabic"/>
                <w:rtl/>
              </w:rPr>
              <w:t xml:space="preserve"> الإجراءات التي </w:t>
            </w:r>
            <w:r w:rsidRPr="00A07586">
              <w:rPr>
                <w:rFonts w:cs="Simplified Arabic" w:hint="cs"/>
                <w:rtl/>
              </w:rPr>
              <w:t>تخفض</w:t>
            </w:r>
            <w:r w:rsidRPr="00A07586">
              <w:rPr>
                <w:rFonts w:cs="Simplified Arabic"/>
                <w:rtl/>
              </w:rPr>
              <w:t xml:space="preserve"> الانبعاثات أو تعزز عمليات </w:t>
            </w:r>
            <w:r w:rsidRPr="00A07586">
              <w:rPr>
                <w:rFonts w:cs="Simplified Arabic" w:hint="cs"/>
                <w:rtl/>
              </w:rPr>
              <w:t>إزالتها</w:t>
            </w:r>
            <w:r w:rsidR="008B1588">
              <w:rPr>
                <w:rFonts w:cs="Simplified Arabic" w:hint="cs"/>
                <w:rtl/>
              </w:rPr>
              <w:t xml:space="preserve"> </w:t>
            </w:r>
            <w:r w:rsidR="008B1588" w:rsidRPr="005A57B5">
              <w:rPr>
                <w:rFonts w:ascii="Simplified Arabic" w:hAnsi="Simplified Arabic" w:cs="Simplified Arabic"/>
                <w:rtl/>
              </w:rPr>
              <w:t>وتحمي</w:t>
            </w:r>
            <w:r w:rsidR="008B1588">
              <w:rPr>
                <w:rFonts w:ascii="Simplified Arabic" w:hAnsi="Simplified Arabic" w:cs="Simplified Arabic" w:hint="cs"/>
                <w:rtl/>
              </w:rPr>
              <w:t xml:space="preserve"> أو تستعيد</w:t>
            </w:r>
            <w:r w:rsidR="008B1588" w:rsidRPr="005A57B5">
              <w:rPr>
                <w:rFonts w:ascii="Simplified Arabic" w:hAnsi="Simplified Arabic" w:cs="Simplified Arabic"/>
                <w:rtl/>
              </w:rPr>
              <w:t xml:space="preserve"> التنوع البيولوجي على المدى القصير</w:t>
            </w:r>
            <w:r w:rsidR="008B1588">
              <w:rPr>
                <w:rFonts w:ascii="Simplified Arabic" w:hAnsi="Simplified Arabic" w:cs="Simplified Arabic" w:hint="cs"/>
                <w:rtl/>
              </w:rPr>
              <w:t>،</w:t>
            </w:r>
            <w:r w:rsidR="008B1588" w:rsidRPr="005A57B5">
              <w:rPr>
                <w:rFonts w:ascii="Simplified Arabic" w:hAnsi="Simplified Arabic" w:cs="Simplified Arabic"/>
                <w:rtl/>
              </w:rPr>
              <w:t xml:space="preserve"> وبأثر فوري ومستمر ودائم</w:t>
            </w:r>
            <w:r w:rsidR="008B1588">
              <w:rPr>
                <w:rFonts w:ascii="Simplified Arabic" w:hAnsi="Simplified Arabic" w:cs="Simplified Arabic" w:hint="cs"/>
                <w:rtl/>
              </w:rPr>
              <w:t>،</w:t>
            </w:r>
            <w:r w:rsidRPr="00A07586">
              <w:rPr>
                <w:rFonts w:cs="Simplified Arabic"/>
                <w:rtl/>
              </w:rPr>
              <w:t xml:space="preserve"> أكثر قيمة من تلك التي تحقق نتائج على مدى فترة زمنية أطول</w:t>
            </w:r>
            <w:r>
              <w:rPr>
                <w:rFonts w:cs="Simplified Arabic"/>
                <w:rtl/>
              </w:rPr>
              <w:t>.</w:t>
            </w:r>
            <w:r w:rsidRPr="00A07586">
              <w:rPr>
                <w:rFonts w:cs="Simplified Arabic"/>
                <w:rtl/>
              </w:rPr>
              <w:t xml:space="preserve"> </w:t>
            </w:r>
            <w:r w:rsidRPr="00A07586">
              <w:rPr>
                <w:rFonts w:cs="Simplified Arabic" w:hint="cs"/>
                <w:rtl/>
              </w:rPr>
              <w:t>و</w:t>
            </w:r>
            <w:r w:rsidRPr="00A07586">
              <w:rPr>
                <w:rFonts w:cs="Simplified Arabic"/>
                <w:rtl/>
              </w:rPr>
              <w:t xml:space="preserve">تجنب فخ إعطاء الأولوية للسرعة على </w:t>
            </w:r>
            <w:r>
              <w:rPr>
                <w:rFonts w:cs="Simplified Arabic" w:hint="cs"/>
                <w:rtl/>
              </w:rPr>
              <w:t>القدرة على الصمود</w:t>
            </w:r>
            <w:r w:rsidRPr="00A07586">
              <w:rPr>
                <w:rFonts w:cs="Simplified Arabic"/>
                <w:rtl/>
              </w:rPr>
              <w:t xml:space="preserve"> (انظر</w:t>
            </w:r>
            <w:r>
              <w:rPr>
                <w:rFonts w:cs="Simplified Arabic" w:hint="cs"/>
                <w:rtl/>
              </w:rPr>
              <w:t xml:space="preserve"> "الإدامة</w:t>
            </w:r>
            <w:r w:rsidRPr="00A07586">
              <w:rPr>
                <w:rFonts w:cs="Simplified Arabic" w:hint="cs"/>
                <w:rtl/>
              </w:rPr>
              <w:t xml:space="preserve"> والآثار </w:t>
            </w:r>
            <w:r w:rsidR="008B1588">
              <w:rPr>
                <w:rFonts w:cs="Simplified Arabic" w:hint="cs"/>
                <w:rtl/>
              </w:rPr>
              <w:t>ال</w:t>
            </w:r>
            <w:r w:rsidRPr="00A07586">
              <w:rPr>
                <w:rFonts w:cs="Simplified Arabic" w:hint="cs"/>
                <w:rtl/>
              </w:rPr>
              <w:t>طويلة الأجل</w:t>
            </w:r>
            <w:r>
              <w:rPr>
                <w:rFonts w:cs="Simplified Arabic" w:hint="cs"/>
                <w:rtl/>
              </w:rPr>
              <w:t>"</w:t>
            </w:r>
            <w:r w:rsidRPr="00A07586">
              <w:rPr>
                <w:rFonts w:cs="Simplified Arabic"/>
                <w:rtl/>
              </w:rPr>
              <w:t xml:space="preserve"> أدناه)</w:t>
            </w:r>
            <w:r>
              <w:rPr>
                <w:rFonts w:cs="Simplified Arabic"/>
                <w:rtl/>
              </w:rPr>
              <w:t>.</w:t>
            </w:r>
          </w:p>
        </w:tc>
        <w:tc>
          <w:tcPr>
            <w:tcW w:w="4536" w:type="dxa"/>
          </w:tcPr>
          <w:p w14:paraId="561A3B11" w14:textId="51A1BEBD" w:rsidR="00E8228E" w:rsidRPr="00774CFF" w:rsidRDefault="008B1588" w:rsidP="008B1588">
            <w:pPr>
              <w:bidi/>
              <w:spacing w:before="40" w:after="80"/>
              <w:jc w:val="left"/>
              <w:rPr>
                <w:sz w:val="20"/>
                <w:szCs w:val="20"/>
              </w:rPr>
            </w:pPr>
            <w:r>
              <w:rPr>
                <w:rFonts w:cs="Simplified Arabic" w:hint="cs"/>
                <w:b/>
                <w:bCs/>
                <w:rtl/>
              </w:rPr>
              <w:t>ال</w:t>
            </w:r>
            <w:r w:rsidRPr="00A07586">
              <w:rPr>
                <w:rFonts w:cs="Simplified Arabic"/>
                <w:b/>
                <w:bCs/>
                <w:rtl/>
              </w:rPr>
              <w:t xml:space="preserve">توقعات </w:t>
            </w:r>
            <w:r>
              <w:rPr>
                <w:rFonts w:cs="Simplified Arabic" w:hint="cs"/>
                <w:b/>
                <w:bCs/>
                <w:rtl/>
              </w:rPr>
              <w:t>بشأن</w:t>
            </w:r>
            <w:r w:rsidRPr="008B1588">
              <w:rPr>
                <w:rFonts w:cs="Simplified Arabic" w:hint="cs"/>
                <w:b/>
                <w:bCs/>
                <w:rtl/>
              </w:rPr>
              <w:t xml:space="preserve"> </w:t>
            </w:r>
            <w:r w:rsidRPr="008B1588">
              <w:rPr>
                <w:rFonts w:ascii="Simplified Arabic" w:hAnsi="Simplified Arabic" w:cs="Simplified Arabic"/>
                <w:b/>
                <w:bCs/>
                <w:rtl/>
              </w:rPr>
              <w:t>النتائج المتعلقة بالكربون</w:t>
            </w:r>
            <w:r w:rsidRPr="00A07586">
              <w:rPr>
                <w:rFonts w:cs="Simplified Arabic" w:hint="cs"/>
                <w:b/>
                <w:bCs/>
                <w:rtl/>
              </w:rPr>
              <w:t xml:space="preserve"> والتنوع البيولوجي</w:t>
            </w:r>
            <w:r w:rsidRPr="00A07586">
              <w:rPr>
                <w:rFonts w:cs="Simplified Arabic"/>
                <w:b/>
                <w:bCs/>
                <w:rtl/>
              </w:rPr>
              <w:t xml:space="preserve"> عبر الزمن</w:t>
            </w:r>
          </w:p>
          <w:p w14:paraId="4758EEB7" w14:textId="41C87E3C" w:rsidR="00E8228E" w:rsidRPr="00774CFF" w:rsidRDefault="008B1588" w:rsidP="00087239">
            <w:pPr>
              <w:bidi/>
              <w:spacing w:before="40" w:after="80"/>
              <w:jc w:val="left"/>
              <w:rPr>
                <w:sz w:val="20"/>
                <w:szCs w:val="20"/>
              </w:rPr>
            </w:pPr>
            <w:r w:rsidRPr="00A07586">
              <w:rPr>
                <w:rFonts w:cs="Simplified Arabic"/>
                <w:rtl/>
              </w:rPr>
              <w:t>ينبغي اختيار الحلول القائمة على الطبيعة و/أو ال</w:t>
            </w:r>
            <w:r>
              <w:rPr>
                <w:rFonts w:cs="Simplified Arabic"/>
                <w:rtl/>
              </w:rPr>
              <w:t>نُهج القائمة</w:t>
            </w:r>
            <w:r w:rsidRPr="00A07586">
              <w:rPr>
                <w:rFonts w:cs="Simplified Arabic"/>
                <w:rtl/>
              </w:rPr>
              <w:t xml:space="preserve"> على النظم الإيكولوجية التي تحقق </w:t>
            </w:r>
            <w:r w:rsidR="009827A6" w:rsidRPr="00A07586">
              <w:rPr>
                <w:rFonts w:cs="Simplified Arabic" w:hint="cs"/>
                <w:rtl/>
              </w:rPr>
              <w:t>منافع</w:t>
            </w:r>
            <w:r w:rsidR="009827A6" w:rsidRPr="00A07586">
              <w:rPr>
                <w:rFonts w:cs="Simplified Arabic"/>
                <w:rtl/>
              </w:rPr>
              <w:t xml:space="preserve"> </w:t>
            </w:r>
            <w:r w:rsidR="009827A6" w:rsidRPr="000601F2">
              <w:rPr>
                <w:rFonts w:cs="Simplified Arabic"/>
                <w:rtl/>
                <w:lang w:val="en-US" w:bidi="ar-AE"/>
              </w:rPr>
              <w:t>مشتركة لتخفيف</w:t>
            </w:r>
            <w:r w:rsidRPr="00A07586">
              <w:rPr>
                <w:rFonts w:cs="Simplified Arabic"/>
                <w:rtl/>
              </w:rPr>
              <w:t xml:space="preserve"> آثار تغير المناخ </w:t>
            </w:r>
            <w:r w:rsidRPr="00A07586">
              <w:rPr>
                <w:rFonts w:cs="Simplified Arabic" w:hint="cs"/>
                <w:rtl/>
              </w:rPr>
              <w:t xml:space="preserve">على أساس </w:t>
            </w:r>
            <w:r w:rsidRPr="00A07586">
              <w:rPr>
                <w:rFonts w:cs="Simplified Arabic"/>
                <w:rtl/>
              </w:rPr>
              <w:t xml:space="preserve">تقييم </w:t>
            </w:r>
            <w:r w:rsidRPr="00A07586">
              <w:rPr>
                <w:rFonts w:cs="Simplified Arabic" w:hint="cs"/>
                <w:rtl/>
              </w:rPr>
              <w:t>ل</w:t>
            </w:r>
            <w:r w:rsidRPr="00A07586">
              <w:rPr>
                <w:rFonts w:cs="Simplified Arabic"/>
                <w:rtl/>
              </w:rPr>
              <w:t>لنتائج المتوقعة، إن وُجدت</w:t>
            </w:r>
            <w:r>
              <w:rPr>
                <w:rFonts w:cs="Simplified Arabic"/>
                <w:rtl/>
              </w:rPr>
              <w:t>.</w:t>
            </w:r>
            <w:r w:rsidRPr="00A07586">
              <w:rPr>
                <w:rFonts w:cs="Simplified Arabic"/>
                <w:rtl/>
              </w:rPr>
              <w:t xml:space="preserve"> كما ينبغي </w:t>
            </w:r>
            <w:r w:rsidRPr="00A07586">
              <w:rPr>
                <w:rFonts w:cs="Simplified Arabic" w:hint="cs"/>
                <w:rtl/>
              </w:rPr>
              <w:t>النظر في</w:t>
            </w:r>
            <w:r w:rsidRPr="00A07586">
              <w:rPr>
                <w:rFonts w:cs="Simplified Arabic"/>
                <w:rtl/>
              </w:rPr>
              <w:t xml:space="preserve"> </w:t>
            </w:r>
            <w:r w:rsidRPr="00A07586">
              <w:rPr>
                <w:rFonts w:cs="Simplified Arabic" w:hint="cs"/>
                <w:rtl/>
              </w:rPr>
              <w:t>منافع</w:t>
            </w:r>
            <w:r w:rsidRPr="00A07586">
              <w:rPr>
                <w:rFonts w:cs="Simplified Arabic"/>
                <w:rtl/>
              </w:rPr>
              <w:t xml:space="preserve"> التنوع البيولوجي</w:t>
            </w:r>
            <w:r w:rsidRPr="00A07586">
              <w:rPr>
                <w:rFonts w:cs="Simplified Arabic" w:hint="cs"/>
                <w:rtl/>
              </w:rPr>
              <w:t xml:space="preserve"> </w:t>
            </w:r>
            <w:r w:rsidRPr="00A07586">
              <w:rPr>
                <w:rFonts w:cs="Simplified Arabic"/>
                <w:rtl/>
              </w:rPr>
              <w:t>وتقدير</w:t>
            </w:r>
            <w:r w:rsidRPr="00A07586">
              <w:rPr>
                <w:rFonts w:cs="Simplified Arabic" w:hint="cs"/>
                <w:rtl/>
              </w:rPr>
              <w:t>ها</w:t>
            </w:r>
            <w:r>
              <w:rPr>
                <w:rFonts w:cs="Simplified Arabic"/>
                <w:rtl/>
              </w:rPr>
              <w:t>.</w:t>
            </w:r>
            <w:r w:rsidR="00A44176">
              <w:rPr>
                <w:rFonts w:cs="Simplified Arabic" w:hint="cs"/>
                <w:rtl/>
              </w:rPr>
              <w:t xml:space="preserve"> و</w:t>
            </w:r>
            <w:r w:rsidR="00A44176" w:rsidRPr="00A07586">
              <w:rPr>
                <w:rFonts w:cs="Simplified Arabic"/>
                <w:rtl/>
              </w:rPr>
              <w:t xml:space="preserve">ينبغي </w:t>
            </w:r>
            <w:r w:rsidR="00A44176" w:rsidRPr="00A07586">
              <w:rPr>
                <w:rFonts w:cs="Simplified Arabic" w:hint="cs"/>
                <w:rtl/>
              </w:rPr>
              <w:t xml:space="preserve">النظر في </w:t>
            </w:r>
            <w:r w:rsidR="00A44176" w:rsidRPr="00A07586">
              <w:rPr>
                <w:rFonts w:cs="Simplified Arabic"/>
                <w:rtl/>
              </w:rPr>
              <w:t>التكلفة لكل طن من مكافئ ثاني أكسيد الكربون، وقد يساعد ذلك، إلى جانب اعتبارات ال</w:t>
            </w:r>
            <w:r w:rsidR="00A44176" w:rsidRPr="00A07586">
              <w:rPr>
                <w:rFonts w:cs="Simplified Arabic" w:hint="cs"/>
                <w:rtl/>
              </w:rPr>
              <w:t>قدرة على الصمود</w:t>
            </w:r>
            <w:r w:rsidR="00A44176" w:rsidRPr="00A07586">
              <w:rPr>
                <w:rFonts w:cs="Simplified Arabic"/>
                <w:rtl/>
              </w:rPr>
              <w:t xml:space="preserve">، </w:t>
            </w:r>
            <w:r w:rsidR="00A44176" w:rsidRPr="00A07586">
              <w:rPr>
                <w:rFonts w:cs="Simplified Arabic" w:hint="cs"/>
                <w:rtl/>
              </w:rPr>
              <w:t>البلدان</w:t>
            </w:r>
            <w:r w:rsidR="00A44176" w:rsidRPr="00A07586">
              <w:rPr>
                <w:rFonts w:cs="Simplified Arabic"/>
                <w:rtl/>
              </w:rPr>
              <w:t xml:space="preserve">، على سبيل المثال، في تحديد أنواع تدخلات </w:t>
            </w:r>
            <w:r w:rsidR="00A44176" w:rsidRPr="005A57B5">
              <w:rPr>
                <w:rFonts w:ascii="Simplified Arabic" w:hAnsi="Simplified Arabic" w:cs="Simplified Arabic"/>
                <w:rtl/>
              </w:rPr>
              <w:t>الحفظ أو الاستعادة أو الإدارة</w:t>
            </w:r>
            <w:r w:rsidR="00A44176">
              <w:rPr>
                <w:rFonts w:ascii="Simplified Arabic" w:hAnsi="Simplified Arabic" w:cs="Simplified Arabic" w:hint="cs"/>
                <w:rtl/>
              </w:rPr>
              <w:t xml:space="preserve"> </w:t>
            </w:r>
            <w:r w:rsidR="00A44176" w:rsidRPr="00A07586">
              <w:rPr>
                <w:rFonts w:cs="Simplified Arabic"/>
                <w:rtl/>
              </w:rPr>
              <w:t>الأنسب لمنطقة معينة</w:t>
            </w:r>
            <w:r w:rsidR="00A44176">
              <w:rPr>
                <w:rFonts w:cs="Simplified Arabic"/>
                <w:rtl/>
              </w:rPr>
              <w:t>.</w:t>
            </w:r>
            <w:r w:rsidR="00A44176">
              <w:rPr>
                <w:rFonts w:cs="Simplified Arabic" w:hint="cs"/>
                <w:rtl/>
              </w:rPr>
              <w:t xml:space="preserve"> </w:t>
            </w:r>
            <w:r w:rsidR="00A44176" w:rsidRPr="005A57B5">
              <w:rPr>
                <w:rFonts w:ascii="Simplified Arabic" w:hAnsi="Simplified Arabic" w:cs="Simplified Arabic"/>
                <w:rtl/>
              </w:rPr>
              <w:t>وقد تتيح الاستجابات العاجلة بعد الكوارث</w:t>
            </w:r>
            <w:r w:rsidR="00F66C38">
              <w:rPr>
                <w:rFonts w:ascii="Simplified Arabic" w:hAnsi="Simplified Arabic" w:cs="Simplified Arabic" w:hint="cs"/>
                <w:rtl/>
              </w:rPr>
              <w:t xml:space="preserve"> أيضاً</w:t>
            </w:r>
            <w:r w:rsidR="00A44176" w:rsidRPr="005A57B5">
              <w:rPr>
                <w:rFonts w:ascii="Simplified Arabic" w:hAnsi="Simplified Arabic" w:cs="Simplified Arabic"/>
                <w:rtl/>
              </w:rPr>
              <w:t xml:space="preserve"> فرصاً لتعزيز </w:t>
            </w:r>
            <w:r w:rsidR="00A44176" w:rsidRPr="00A07586">
              <w:rPr>
                <w:rFonts w:cs="Simplified Arabic" w:hint="cs"/>
                <w:rtl/>
              </w:rPr>
              <w:t xml:space="preserve">المنافع </w:t>
            </w:r>
            <w:r w:rsidR="00A44176" w:rsidRPr="005A57B5">
              <w:rPr>
                <w:rFonts w:ascii="Simplified Arabic" w:hAnsi="Simplified Arabic" w:cs="Simplified Arabic"/>
                <w:rtl/>
              </w:rPr>
              <w:t>التي تعود على التنوع البيولوجي.</w:t>
            </w:r>
          </w:p>
        </w:tc>
      </w:tr>
      <w:tr w:rsidR="00E8228E" w:rsidRPr="004C5362" w14:paraId="55F69EE5" w14:textId="77777777" w:rsidTr="00B07426">
        <w:tc>
          <w:tcPr>
            <w:tcW w:w="1359" w:type="dxa"/>
          </w:tcPr>
          <w:p w14:paraId="322BA183" w14:textId="5ECFA336" w:rsidR="00E8228E" w:rsidRPr="004C5362" w:rsidRDefault="004A6DED" w:rsidP="00B07426">
            <w:pPr>
              <w:bidi/>
              <w:spacing w:before="40" w:after="80"/>
              <w:rPr>
                <w:sz w:val="20"/>
                <w:szCs w:val="20"/>
              </w:rPr>
            </w:pPr>
            <w:r w:rsidRPr="00A07586">
              <w:rPr>
                <w:rFonts w:cs="Simplified Arabic"/>
                <w:rtl/>
              </w:rPr>
              <w:t>التسلسل الهرمي ل</w:t>
            </w:r>
            <w:r>
              <w:rPr>
                <w:rFonts w:cs="Simplified Arabic" w:hint="cs"/>
                <w:rtl/>
              </w:rPr>
              <w:t>ل</w:t>
            </w:r>
            <w:r w:rsidRPr="00A07586">
              <w:rPr>
                <w:rFonts w:cs="Simplified Arabic"/>
                <w:rtl/>
              </w:rPr>
              <w:t>تخفيف</w:t>
            </w:r>
          </w:p>
        </w:tc>
        <w:tc>
          <w:tcPr>
            <w:tcW w:w="3456" w:type="dxa"/>
          </w:tcPr>
          <w:p w14:paraId="067AD605" w14:textId="09A8898C" w:rsidR="004A6DED" w:rsidRDefault="004A6DED" w:rsidP="004A6DED">
            <w:pPr>
              <w:bidi/>
              <w:spacing w:before="40" w:after="80"/>
              <w:jc w:val="left"/>
              <w:rPr>
                <w:sz w:val="20"/>
                <w:szCs w:val="20"/>
                <w:rtl/>
              </w:rPr>
            </w:pPr>
            <w:r w:rsidRPr="005A57B5">
              <w:rPr>
                <w:rFonts w:ascii="Simplified Arabic" w:hAnsi="Simplified Arabic" w:cs="Simplified Arabic"/>
                <w:rtl/>
              </w:rPr>
              <w:t>إعطاء الأولوية لمنع المزيد من فقدان أو تدهور مخزونات الكربون، والعمل</w:t>
            </w:r>
            <w:r w:rsidR="00C10646">
              <w:rPr>
                <w:rFonts w:ascii="Simplified Arabic" w:hAnsi="Simplified Arabic" w:cs="Simplified Arabic" w:hint="cs"/>
                <w:rtl/>
              </w:rPr>
              <w:t>،</w:t>
            </w:r>
            <w:r w:rsidRPr="005A57B5">
              <w:rPr>
                <w:rFonts w:ascii="Simplified Arabic" w:hAnsi="Simplified Arabic" w:cs="Simplified Arabic"/>
                <w:rtl/>
              </w:rPr>
              <w:t xml:space="preserve"> ب</w:t>
            </w:r>
            <w:r w:rsidR="00C10646">
              <w:rPr>
                <w:rFonts w:ascii="Simplified Arabic" w:hAnsi="Simplified Arabic" w:cs="Simplified Arabic" w:hint="cs"/>
                <w:rtl/>
              </w:rPr>
              <w:t>طريقة</w:t>
            </w:r>
            <w:r w:rsidRPr="005A57B5">
              <w:rPr>
                <w:rFonts w:ascii="Simplified Arabic" w:hAnsi="Simplified Arabic" w:cs="Simplified Arabic"/>
                <w:rtl/>
              </w:rPr>
              <w:t xml:space="preserve"> تكامل</w:t>
            </w:r>
            <w:r w:rsidR="00C10646">
              <w:rPr>
                <w:rFonts w:ascii="Simplified Arabic" w:hAnsi="Simplified Arabic" w:cs="Simplified Arabic" w:hint="cs"/>
                <w:rtl/>
              </w:rPr>
              <w:t>ية</w:t>
            </w:r>
            <w:r w:rsidRPr="005A57B5">
              <w:rPr>
                <w:rFonts w:ascii="Simplified Arabic" w:hAnsi="Simplified Arabic" w:cs="Simplified Arabic"/>
                <w:rtl/>
              </w:rPr>
              <w:t xml:space="preserve"> ومتزامن</w:t>
            </w:r>
            <w:r w:rsidR="00C10646">
              <w:rPr>
                <w:rFonts w:ascii="Simplified Arabic" w:hAnsi="Simplified Arabic" w:cs="Simplified Arabic" w:hint="cs"/>
                <w:rtl/>
              </w:rPr>
              <w:t>ة</w:t>
            </w:r>
            <w:r w:rsidRPr="005A57B5">
              <w:rPr>
                <w:rFonts w:ascii="Simplified Arabic" w:hAnsi="Simplified Arabic" w:cs="Simplified Arabic"/>
                <w:rtl/>
              </w:rPr>
              <w:t xml:space="preserve"> وحيثما تسمح الظروف الوطنية</w:t>
            </w:r>
            <w:r w:rsidR="00C10646">
              <w:rPr>
                <w:rFonts w:ascii="Simplified Arabic" w:hAnsi="Simplified Arabic" w:cs="Simplified Arabic" w:hint="cs"/>
                <w:rtl/>
              </w:rPr>
              <w:t>،</w:t>
            </w:r>
            <w:r w:rsidRPr="005A57B5">
              <w:rPr>
                <w:rFonts w:ascii="Simplified Arabic" w:hAnsi="Simplified Arabic" w:cs="Simplified Arabic"/>
                <w:rtl/>
              </w:rPr>
              <w:t xml:space="preserve"> على تعزيز استعادة النظم الإيكولوجية المتدهورة واست</w:t>
            </w:r>
            <w:r w:rsidR="00C10646">
              <w:rPr>
                <w:rFonts w:ascii="Simplified Arabic" w:hAnsi="Simplified Arabic" w:cs="Simplified Arabic" w:hint="cs"/>
                <w:rtl/>
              </w:rPr>
              <w:t>رداد</w:t>
            </w:r>
            <w:r w:rsidRPr="005A57B5">
              <w:rPr>
                <w:rFonts w:ascii="Simplified Arabic" w:hAnsi="Simplified Arabic" w:cs="Simplified Arabic"/>
                <w:rtl/>
              </w:rPr>
              <w:t xml:space="preserve"> مخزوناتها من الكربون.</w:t>
            </w:r>
          </w:p>
          <w:p w14:paraId="018F6288" w14:textId="62FB8590" w:rsidR="00E8228E" w:rsidRPr="00774CFF" w:rsidRDefault="00C10646" w:rsidP="00C10646">
            <w:pPr>
              <w:bidi/>
              <w:spacing w:before="40" w:after="80"/>
              <w:jc w:val="left"/>
              <w:rPr>
                <w:sz w:val="20"/>
                <w:szCs w:val="20"/>
              </w:rPr>
            </w:pPr>
            <w:r w:rsidRPr="00A07586">
              <w:rPr>
                <w:rFonts w:cs="Simplified Arabic"/>
                <w:rtl/>
              </w:rPr>
              <w:t>ويرتبط هذا المبدأ ارتباط</w:t>
            </w:r>
            <w:r w:rsidRPr="00A07586">
              <w:rPr>
                <w:rFonts w:cs="Simplified Arabic" w:hint="cs"/>
                <w:rtl/>
              </w:rPr>
              <w:t>ا</w:t>
            </w:r>
            <w:r>
              <w:rPr>
                <w:rFonts w:cs="Simplified Arabic" w:hint="cs"/>
                <w:rtl/>
              </w:rPr>
              <w:t>ً</w:t>
            </w:r>
            <w:r w:rsidRPr="00A07586">
              <w:rPr>
                <w:rFonts w:cs="Simplified Arabic"/>
                <w:rtl/>
              </w:rPr>
              <w:t xml:space="preserve"> وثيق</w:t>
            </w:r>
            <w:r w:rsidRPr="00A07586">
              <w:rPr>
                <w:rFonts w:cs="Simplified Arabic" w:hint="cs"/>
                <w:rtl/>
              </w:rPr>
              <w:t>ا</w:t>
            </w:r>
            <w:r>
              <w:rPr>
                <w:rFonts w:cs="Simplified Arabic" w:hint="cs"/>
                <w:rtl/>
              </w:rPr>
              <w:t>ً</w:t>
            </w:r>
            <w:r w:rsidRPr="00A07586">
              <w:rPr>
                <w:rFonts w:cs="Simplified Arabic"/>
                <w:rtl/>
              </w:rPr>
              <w:t xml:space="preserve"> بمبدأ </w:t>
            </w:r>
            <w:r>
              <w:rPr>
                <w:rFonts w:cs="Simplified Arabic" w:hint="cs"/>
                <w:rtl/>
              </w:rPr>
              <w:t>الإلحاح</w:t>
            </w:r>
            <w:r w:rsidRPr="00A07586">
              <w:rPr>
                <w:rFonts w:cs="Simplified Arabic"/>
                <w:rtl/>
              </w:rPr>
              <w:t xml:space="preserve"> ومبادئ المنافع المتعددة المذكورة أعلاه</w:t>
            </w:r>
            <w:r>
              <w:rPr>
                <w:rFonts w:cs="Simplified Arabic" w:hint="cs"/>
                <w:rtl/>
              </w:rPr>
              <w:t>.</w:t>
            </w:r>
            <w:r w:rsidRPr="00A07586">
              <w:rPr>
                <w:rFonts w:cs="Simplified Arabic"/>
                <w:rtl/>
              </w:rPr>
              <w:t xml:space="preserve"> </w:t>
            </w:r>
            <w:r w:rsidRPr="00A07586">
              <w:rPr>
                <w:rFonts w:cs="Simplified Arabic" w:hint="cs"/>
                <w:rtl/>
              </w:rPr>
              <w:t xml:space="preserve">وتكاد </w:t>
            </w:r>
            <w:r w:rsidRPr="00A07586">
              <w:rPr>
                <w:rFonts w:cs="Simplified Arabic"/>
                <w:rtl/>
              </w:rPr>
              <w:lastRenderedPageBreak/>
              <w:t>الانبعاثات الناجمة عن تدمير النظم الإيكولوجية الطبيعي</w:t>
            </w:r>
            <w:r>
              <w:rPr>
                <w:rFonts w:cs="Simplified Arabic" w:hint="cs"/>
                <w:rtl/>
              </w:rPr>
              <w:t>ة</w:t>
            </w:r>
            <w:r w:rsidRPr="00A07586">
              <w:rPr>
                <w:rFonts w:cs="Simplified Arabic"/>
                <w:rtl/>
              </w:rPr>
              <w:t xml:space="preserve"> </w:t>
            </w:r>
            <w:r w:rsidRPr="00A07586">
              <w:rPr>
                <w:rFonts w:cs="Simplified Arabic" w:hint="cs"/>
                <w:rtl/>
              </w:rPr>
              <w:t>أن</w:t>
            </w:r>
            <w:r w:rsidRPr="00A07586">
              <w:rPr>
                <w:rFonts w:cs="Simplified Arabic"/>
                <w:rtl/>
              </w:rPr>
              <w:t xml:space="preserve"> تكون فورية، في حين أن عمليات إزالة الكربون النا</w:t>
            </w:r>
            <w:r w:rsidRPr="00A07586">
              <w:rPr>
                <w:rFonts w:cs="Simplified Arabic" w:hint="cs"/>
                <w:rtl/>
              </w:rPr>
              <w:t>جم</w:t>
            </w:r>
            <w:r w:rsidRPr="00A07586">
              <w:rPr>
                <w:rFonts w:cs="Simplified Arabic"/>
                <w:rtl/>
              </w:rPr>
              <w:t>ة عن الاستعادة الكاملة لمساحة مكافئة من نفس النظم الإيكولوجية ستستغرق عادة</w:t>
            </w:r>
            <w:r>
              <w:rPr>
                <w:rFonts w:cs="Simplified Arabic" w:hint="cs"/>
                <w:rtl/>
              </w:rPr>
              <w:t>ً</w:t>
            </w:r>
            <w:r w:rsidRPr="00A07586">
              <w:rPr>
                <w:rFonts w:cs="Simplified Arabic"/>
                <w:rtl/>
              </w:rPr>
              <w:t xml:space="preserve"> سنوات عديدة</w:t>
            </w:r>
            <w:r>
              <w:rPr>
                <w:rFonts w:cs="Simplified Arabic"/>
                <w:rtl/>
              </w:rPr>
              <w:t>.</w:t>
            </w:r>
            <w:r w:rsidR="00E8228E" w:rsidRPr="00774CFF">
              <w:rPr>
                <w:sz w:val="20"/>
                <w:szCs w:val="20"/>
              </w:rPr>
              <w:t xml:space="preserve"> </w:t>
            </w:r>
          </w:p>
        </w:tc>
        <w:tc>
          <w:tcPr>
            <w:tcW w:w="4536" w:type="dxa"/>
          </w:tcPr>
          <w:p w14:paraId="74C3BE9D" w14:textId="7C4A6225" w:rsidR="00E8228E" w:rsidRPr="00774CFF" w:rsidRDefault="000601F2" w:rsidP="000601F2">
            <w:pPr>
              <w:bidi/>
              <w:spacing w:before="40" w:after="80"/>
              <w:jc w:val="left"/>
              <w:rPr>
                <w:b/>
                <w:bCs/>
                <w:sz w:val="20"/>
                <w:szCs w:val="20"/>
              </w:rPr>
            </w:pPr>
            <w:r w:rsidRPr="00A07586">
              <w:rPr>
                <w:rFonts w:cs="Simplified Arabic"/>
                <w:b/>
                <w:bCs/>
                <w:rtl/>
              </w:rPr>
              <w:lastRenderedPageBreak/>
              <w:t>اتباع التسلسل الهرمي ل</w:t>
            </w:r>
            <w:r>
              <w:rPr>
                <w:rFonts w:cs="Simplified Arabic" w:hint="cs"/>
                <w:b/>
                <w:bCs/>
                <w:rtl/>
              </w:rPr>
              <w:t>ل</w:t>
            </w:r>
            <w:r w:rsidRPr="00A07586">
              <w:rPr>
                <w:rFonts w:cs="Simplified Arabic"/>
                <w:b/>
                <w:bCs/>
                <w:rtl/>
              </w:rPr>
              <w:t>تخفيف</w:t>
            </w:r>
          </w:p>
          <w:p w14:paraId="14748A9E" w14:textId="1CB2BB7C" w:rsidR="00E8228E" w:rsidRPr="00774CFF" w:rsidRDefault="000601F2" w:rsidP="001005BA">
            <w:pPr>
              <w:bidi/>
              <w:spacing w:before="40" w:after="80"/>
              <w:jc w:val="left"/>
              <w:rPr>
                <w:sz w:val="20"/>
                <w:szCs w:val="20"/>
              </w:rPr>
            </w:pPr>
            <w:r w:rsidRPr="00A07586">
              <w:rPr>
                <w:rFonts w:cs="Simplified Arabic"/>
                <w:rtl/>
              </w:rPr>
              <w:t xml:space="preserve">ينبغي مراعاة </w:t>
            </w:r>
            <w:r w:rsidRPr="00A07586">
              <w:rPr>
                <w:rFonts w:cs="Simplified Arabic" w:hint="cs"/>
                <w:rtl/>
              </w:rPr>
              <w:t xml:space="preserve">اتباع </w:t>
            </w:r>
            <w:r w:rsidRPr="00A07586">
              <w:rPr>
                <w:rFonts w:cs="Simplified Arabic"/>
                <w:rtl/>
              </w:rPr>
              <w:t>التسلسل الهرمي ل</w:t>
            </w:r>
            <w:r>
              <w:rPr>
                <w:rFonts w:cs="Simplified Arabic" w:hint="cs"/>
                <w:rtl/>
              </w:rPr>
              <w:t>ل</w:t>
            </w:r>
            <w:r w:rsidRPr="00A07586">
              <w:rPr>
                <w:rFonts w:cs="Simplified Arabic"/>
                <w:rtl/>
              </w:rPr>
              <w:t>تخفيف في الحلول القائمة على الطبيعة و/أو ال</w:t>
            </w:r>
            <w:r>
              <w:rPr>
                <w:rFonts w:cs="Simplified Arabic"/>
                <w:rtl/>
              </w:rPr>
              <w:t>نُهج القائمة</w:t>
            </w:r>
            <w:r w:rsidRPr="00A07586">
              <w:rPr>
                <w:rFonts w:cs="Simplified Arabic"/>
                <w:rtl/>
              </w:rPr>
              <w:t xml:space="preserve"> على النظم الإيكولوجية التي تحقق </w:t>
            </w:r>
            <w:r w:rsidRPr="00A07586">
              <w:rPr>
                <w:rFonts w:cs="Simplified Arabic" w:hint="cs"/>
                <w:rtl/>
              </w:rPr>
              <w:t>منافع</w:t>
            </w:r>
            <w:r w:rsidRPr="00A07586">
              <w:rPr>
                <w:rFonts w:cs="Simplified Arabic"/>
                <w:rtl/>
              </w:rPr>
              <w:t xml:space="preserve"> </w:t>
            </w:r>
            <w:r w:rsidRPr="000601F2">
              <w:rPr>
                <w:rFonts w:cs="Simplified Arabic"/>
                <w:rtl/>
                <w:lang w:val="en-US" w:bidi="ar-AE"/>
              </w:rPr>
              <w:t>مشتركة لتخفيف</w:t>
            </w:r>
            <w:r w:rsidRPr="00A07586">
              <w:rPr>
                <w:rFonts w:cs="Simplified Arabic"/>
                <w:rtl/>
              </w:rPr>
              <w:t xml:space="preserve"> آثار تغير المناخ</w:t>
            </w:r>
            <w:r>
              <w:rPr>
                <w:rFonts w:cs="Simplified Arabic"/>
                <w:rtl/>
              </w:rPr>
              <w:t>.</w:t>
            </w:r>
            <w:r w:rsidRPr="00A07586">
              <w:rPr>
                <w:rFonts w:cs="Simplified Arabic"/>
                <w:rtl/>
              </w:rPr>
              <w:t xml:space="preserve"> </w:t>
            </w:r>
            <w:r w:rsidRPr="00A07586">
              <w:rPr>
                <w:rFonts w:cs="Simplified Arabic" w:hint="cs"/>
                <w:rtl/>
              </w:rPr>
              <w:t>و</w:t>
            </w:r>
            <w:r w:rsidRPr="00A07586">
              <w:rPr>
                <w:rFonts w:cs="Simplified Arabic"/>
                <w:rtl/>
              </w:rPr>
              <w:t xml:space="preserve">عندما </w:t>
            </w:r>
            <w:r w:rsidRPr="00A07586">
              <w:rPr>
                <w:rFonts w:cs="Simplified Arabic" w:hint="cs"/>
                <w:rtl/>
              </w:rPr>
              <w:t xml:space="preserve">يُتاح الخيار </w:t>
            </w:r>
            <w:r w:rsidRPr="00A07586">
              <w:rPr>
                <w:rFonts w:cs="Simplified Arabic"/>
                <w:rtl/>
              </w:rPr>
              <w:t>بين الحد من الآثار السلبية على التنوع البيولوجي والانبعاثات من خلال منع فقدان النظم الإيكولوجية الطبيعية</w:t>
            </w:r>
            <w:r w:rsidRPr="00A07586">
              <w:rPr>
                <w:rFonts w:cs="Simplified Arabic" w:hint="cs"/>
                <w:rtl/>
              </w:rPr>
              <w:t xml:space="preserve"> </w:t>
            </w:r>
            <w:r w:rsidRPr="00A07586">
              <w:rPr>
                <w:rFonts w:cs="Simplified Arabic"/>
                <w:rtl/>
              </w:rPr>
              <w:t>أو تدهور</w:t>
            </w:r>
            <w:r w:rsidRPr="00A07586">
              <w:rPr>
                <w:rFonts w:cs="Simplified Arabic" w:hint="cs"/>
                <w:rtl/>
              </w:rPr>
              <w:t>ها</w:t>
            </w:r>
            <w:r w:rsidRPr="00A07586">
              <w:rPr>
                <w:rFonts w:cs="Simplified Arabic"/>
                <w:rtl/>
              </w:rPr>
              <w:t xml:space="preserve"> (</w:t>
            </w:r>
            <w:r w:rsidRPr="00A07586">
              <w:rPr>
                <w:rFonts w:cs="Simplified Arabic" w:hint="cs"/>
                <w:rtl/>
              </w:rPr>
              <w:t>على سبيل المثال</w:t>
            </w:r>
            <w:r w:rsidRPr="00A07586">
              <w:rPr>
                <w:rFonts w:cs="Simplified Arabic"/>
                <w:rtl/>
              </w:rPr>
              <w:t xml:space="preserve"> إزالة الغابات) وإزالة الانبعاثات من </w:t>
            </w:r>
            <w:r w:rsidRPr="00A07586">
              <w:rPr>
                <w:rFonts w:cs="Simplified Arabic"/>
                <w:rtl/>
              </w:rPr>
              <w:lastRenderedPageBreak/>
              <w:t>خلال استعادة</w:t>
            </w:r>
            <w:r>
              <w:rPr>
                <w:rFonts w:cs="Simplified Arabic" w:hint="cs"/>
                <w:rtl/>
              </w:rPr>
              <w:t xml:space="preserve"> </w:t>
            </w:r>
            <w:r w:rsidRPr="00A07586">
              <w:rPr>
                <w:rFonts w:cs="Simplified Arabic"/>
                <w:rtl/>
              </w:rPr>
              <w:t xml:space="preserve">النظم الإيكولوجية الطبيعية، وكان لكل خيار </w:t>
            </w:r>
            <w:r w:rsidRPr="00A07586">
              <w:rPr>
                <w:rFonts w:cs="Simplified Arabic" w:hint="cs"/>
                <w:rtl/>
              </w:rPr>
              <w:t>منافع</w:t>
            </w:r>
            <w:r w:rsidRPr="00A07586">
              <w:rPr>
                <w:rFonts w:cs="Simplified Arabic"/>
                <w:rtl/>
              </w:rPr>
              <w:t xml:space="preserve"> تخفيف مماثلة، ينبغي اتباع التسلسل الهرمي للتخفيف لتجنب المزيد من الآثار السلبية قبل استعادة</w:t>
            </w:r>
            <w:r>
              <w:rPr>
                <w:rFonts w:cs="Simplified Arabic" w:hint="cs"/>
                <w:rtl/>
              </w:rPr>
              <w:t xml:space="preserve"> </w:t>
            </w:r>
            <w:r w:rsidRPr="00A07586">
              <w:rPr>
                <w:rFonts w:cs="Simplified Arabic"/>
                <w:rtl/>
              </w:rPr>
              <w:t>النظم الإيكولوجية المتدهورة</w:t>
            </w:r>
            <w:r>
              <w:rPr>
                <w:rFonts w:cs="Simplified Arabic"/>
                <w:rtl/>
              </w:rPr>
              <w:t>.</w:t>
            </w:r>
            <w:r w:rsidR="00560031">
              <w:rPr>
                <w:rFonts w:cs="Simplified Arabic" w:hint="cs"/>
                <w:rtl/>
              </w:rPr>
              <w:t xml:space="preserve"> </w:t>
            </w:r>
            <w:r w:rsidR="00560031" w:rsidRPr="005A57B5">
              <w:rPr>
                <w:rFonts w:ascii="Simplified Arabic" w:hAnsi="Simplified Arabic" w:cs="Simplified Arabic"/>
                <w:rtl/>
              </w:rPr>
              <w:t xml:space="preserve">وفي الحالات التي يمكن فيها تحقيق </w:t>
            </w:r>
            <w:r w:rsidR="00560031" w:rsidRPr="00A07586">
              <w:rPr>
                <w:rFonts w:cs="Simplified Arabic" w:hint="cs"/>
                <w:rtl/>
              </w:rPr>
              <w:t>منافع</w:t>
            </w:r>
            <w:r w:rsidR="00560031" w:rsidRPr="00A07586">
              <w:rPr>
                <w:rFonts w:cs="Simplified Arabic"/>
                <w:rtl/>
              </w:rPr>
              <w:t xml:space="preserve"> </w:t>
            </w:r>
            <w:r w:rsidR="00560031" w:rsidRPr="005A57B5">
              <w:rPr>
                <w:rFonts w:ascii="Simplified Arabic" w:hAnsi="Simplified Arabic" w:cs="Simplified Arabic"/>
                <w:rtl/>
              </w:rPr>
              <w:t>مماثلة</w:t>
            </w:r>
            <w:r w:rsidR="00560031">
              <w:rPr>
                <w:rFonts w:ascii="Simplified Arabic" w:hAnsi="Simplified Arabic" w:cs="Simplified Arabic" w:hint="cs"/>
                <w:rtl/>
              </w:rPr>
              <w:t>،</w:t>
            </w:r>
            <w:r w:rsidR="00560031" w:rsidRPr="005A57B5">
              <w:rPr>
                <w:rFonts w:ascii="Simplified Arabic" w:hAnsi="Simplified Arabic" w:cs="Simplified Arabic"/>
                <w:rtl/>
              </w:rPr>
              <w:t xml:space="preserve"> سواء عن طريق منع الفقدان أو التدهور أو عن طريق استعادة النظم الإيكولوجية المتدهورة، فإن النهج المفضل </w:t>
            </w:r>
            <w:r w:rsidR="00560031">
              <w:rPr>
                <w:rFonts w:ascii="Simplified Arabic" w:hAnsi="Simplified Arabic" w:cs="Simplified Arabic" w:hint="cs"/>
                <w:rtl/>
              </w:rPr>
              <w:t xml:space="preserve">هو </w:t>
            </w:r>
            <w:r w:rsidR="00560031" w:rsidRPr="005A57B5">
              <w:rPr>
                <w:rFonts w:ascii="Simplified Arabic" w:hAnsi="Simplified Arabic" w:cs="Simplified Arabic"/>
                <w:rtl/>
              </w:rPr>
              <w:t>تجنب المزيد من فقدان التنوع البيولوجي وتدهور النظم الإيكولوجية.</w:t>
            </w:r>
          </w:p>
        </w:tc>
      </w:tr>
      <w:tr w:rsidR="00E8228E" w:rsidRPr="004C5362" w14:paraId="029EA727" w14:textId="77777777" w:rsidTr="00B07426">
        <w:tc>
          <w:tcPr>
            <w:tcW w:w="1359" w:type="dxa"/>
          </w:tcPr>
          <w:p w14:paraId="713AACAD" w14:textId="0530DD15" w:rsidR="00E8228E" w:rsidRPr="004C5362" w:rsidRDefault="0028472B" w:rsidP="00B07426">
            <w:pPr>
              <w:bidi/>
              <w:spacing w:before="40" w:after="80"/>
              <w:rPr>
                <w:sz w:val="20"/>
                <w:szCs w:val="20"/>
              </w:rPr>
            </w:pPr>
            <w:r w:rsidRPr="00A07586">
              <w:rPr>
                <w:rFonts w:cs="Simplified Arabic"/>
                <w:rtl/>
              </w:rPr>
              <w:lastRenderedPageBreak/>
              <w:t>الإضافية</w:t>
            </w:r>
          </w:p>
        </w:tc>
        <w:tc>
          <w:tcPr>
            <w:tcW w:w="3456" w:type="dxa"/>
          </w:tcPr>
          <w:p w14:paraId="72FF61DB" w14:textId="34CC32F7" w:rsidR="00E8228E" w:rsidRPr="00774CFF" w:rsidRDefault="0028472B" w:rsidP="00DB39FC">
            <w:pPr>
              <w:bidi/>
              <w:spacing w:before="40" w:after="80"/>
              <w:jc w:val="left"/>
              <w:rPr>
                <w:sz w:val="20"/>
                <w:szCs w:val="20"/>
              </w:rPr>
            </w:pPr>
            <w:r w:rsidRPr="00A07586">
              <w:rPr>
                <w:rFonts w:cs="Simplified Arabic"/>
                <w:rtl/>
              </w:rPr>
              <w:t>لا تأخذ في الاعتبار إلا</w:t>
            </w:r>
            <w:r w:rsidRPr="00A07586">
              <w:rPr>
                <w:rFonts w:cs="Simplified Arabic" w:hint="cs"/>
                <w:rtl/>
              </w:rPr>
              <w:t xml:space="preserve"> منافع التنوع البيولوجي وسلامة النظم </w:t>
            </w:r>
            <w:r w:rsidRPr="00A07586">
              <w:rPr>
                <w:rFonts w:cs="Simplified Arabic"/>
                <w:rtl/>
              </w:rPr>
              <w:t>الإيكولوجي</w:t>
            </w:r>
            <w:r>
              <w:rPr>
                <w:rFonts w:cs="Simplified Arabic" w:hint="cs"/>
                <w:rtl/>
              </w:rPr>
              <w:t>ة</w:t>
            </w:r>
            <w:r w:rsidRPr="00A07586">
              <w:rPr>
                <w:rFonts w:cs="Simplified Arabic" w:hint="cs"/>
                <w:rtl/>
              </w:rPr>
              <w:t xml:space="preserve"> أو</w:t>
            </w:r>
            <w:r>
              <w:rPr>
                <w:rFonts w:cs="Simplified Arabic" w:hint="cs"/>
                <w:rtl/>
              </w:rPr>
              <w:t xml:space="preserve"> </w:t>
            </w:r>
            <w:r w:rsidRPr="00A07586">
              <w:rPr>
                <w:rFonts w:cs="Simplified Arabic"/>
                <w:rtl/>
              </w:rPr>
              <w:t>تخفيضات انبعاثات الكربون أو إزالتها التي لم تكن لتحدث لولا ذلك (أي المنافع المناخية الجديدة الناتجة عن النشاط)</w:t>
            </w:r>
            <w:r>
              <w:rPr>
                <w:rFonts w:cs="Simplified Arabic"/>
                <w:rtl/>
              </w:rPr>
              <w:t>.</w:t>
            </w:r>
            <w:r>
              <w:rPr>
                <w:rFonts w:cs="Simplified Arabic" w:hint="cs"/>
                <w:rtl/>
              </w:rPr>
              <w:t xml:space="preserve"> </w:t>
            </w:r>
            <w:r w:rsidRPr="005A57B5">
              <w:rPr>
                <w:rFonts w:ascii="Simplified Arabic" w:hAnsi="Simplified Arabic" w:cs="Simplified Arabic"/>
                <w:rtl/>
              </w:rPr>
              <w:t>وتُعد الإضاف</w:t>
            </w:r>
            <w:r>
              <w:rPr>
                <w:rFonts w:ascii="Simplified Arabic" w:hAnsi="Simplified Arabic" w:cs="Simplified Arabic" w:hint="cs"/>
                <w:rtl/>
              </w:rPr>
              <w:t>ي</w:t>
            </w:r>
            <w:r w:rsidRPr="005A57B5">
              <w:rPr>
                <w:rFonts w:ascii="Simplified Arabic" w:hAnsi="Simplified Arabic" w:cs="Simplified Arabic"/>
                <w:rtl/>
              </w:rPr>
              <w:t xml:space="preserve">ة </w:t>
            </w:r>
            <w:r>
              <w:rPr>
                <w:rFonts w:ascii="Simplified Arabic" w:hAnsi="Simplified Arabic" w:cs="Simplified Arabic" w:hint="cs"/>
                <w:rtl/>
              </w:rPr>
              <w:t>شرط</w:t>
            </w:r>
            <w:r w:rsidRPr="005A57B5">
              <w:rPr>
                <w:rFonts w:ascii="Simplified Arabic" w:hAnsi="Simplified Arabic" w:cs="Simplified Arabic"/>
                <w:rtl/>
              </w:rPr>
              <w:t>اً أساسياً عند توليد أرصدة الكربون أو تداولها أو إلغا</w:t>
            </w:r>
            <w:r w:rsidR="009827A6">
              <w:rPr>
                <w:rFonts w:ascii="Simplified Arabic" w:hAnsi="Simplified Arabic" w:cs="Simplified Arabic" w:hint="cs"/>
                <w:rtl/>
              </w:rPr>
              <w:t>ئ</w:t>
            </w:r>
            <w:r w:rsidRPr="005A57B5">
              <w:rPr>
                <w:rFonts w:ascii="Simplified Arabic" w:hAnsi="Simplified Arabic" w:cs="Simplified Arabic"/>
                <w:rtl/>
              </w:rPr>
              <w:t>ها؛ أما الحلول القائمة على الطبيعة و/أو الن</w:t>
            </w:r>
            <w:r w:rsidR="009827A6">
              <w:rPr>
                <w:rFonts w:ascii="Simplified Arabic" w:hAnsi="Simplified Arabic" w:cs="Simplified Arabic" w:hint="cs"/>
                <w:rtl/>
              </w:rPr>
              <w:t>ُ</w:t>
            </w:r>
            <w:r w:rsidRPr="005A57B5">
              <w:rPr>
                <w:rFonts w:ascii="Simplified Arabic" w:hAnsi="Simplified Arabic" w:cs="Simplified Arabic"/>
                <w:rtl/>
              </w:rPr>
              <w:t xml:space="preserve">هج القائمة على النظم الإيكولوجية التي تحقق </w:t>
            </w:r>
            <w:r w:rsidR="009827A6" w:rsidRPr="00A07586">
              <w:rPr>
                <w:rFonts w:cs="Simplified Arabic" w:hint="cs"/>
                <w:rtl/>
              </w:rPr>
              <w:t>منافع</w:t>
            </w:r>
            <w:r w:rsidR="009827A6" w:rsidRPr="00A07586">
              <w:rPr>
                <w:rFonts w:cs="Simplified Arabic"/>
                <w:rtl/>
              </w:rPr>
              <w:t xml:space="preserve"> </w:t>
            </w:r>
            <w:r w:rsidR="009827A6" w:rsidRPr="000601F2">
              <w:rPr>
                <w:rFonts w:cs="Simplified Arabic"/>
                <w:rtl/>
                <w:lang w:val="en-US" w:bidi="ar-AE"/>
              </w:rPr>
              <w:t xml:space="preserve">مشتركة </w:t>
            </w:r>
            <w:r w:rsidRPr="005A57B5">
              <w:rPr>
                <w:rFonts w:ascii="Simplified Arabic" w:hAnsi="Simplified Arabic" w:cs="Simplified Arabic"/>
                <w:rtl/>
              </w:rPr>
              <w:t>للتخفيف دون أن تكون جزءاً من نظام أرصدة الكربون، فل</w:t>
            </w:r>
            <w:r w:rsidR="00252ACD">
              <w:rPr>
                <w:rFonts w:ascii="Simplified Arabic" w:hAnsi="Simplified Arabic" w:cs="Simplified Arabic" w:hint="cs"/>
                <w:rtl/>
              </w:rPr>
              <w:t>يس من الضروري</w:t>
            </w:r>
            <w:r w:rsidRPr="005A57B5">
              <w:rPr>
                <w:rFonts w:ascii="Simplified Arabic" w:hAnsi="Simplified Arabic" w:cs="Simplified Arabic"/>
                <w:rtl/>
              </w:rPr>
              <w:t xml:space="preserve"> </w:t>
            </w:r>
            <w:r w:rsidR="00252ACD">
              <w:rPr>
                <w:rFonts w:ascii="Simplified Arabic" w:hAnsi="Simplified Arabic" w:cs="Simplified Arabic" w:hint="cs"/>
                <w:rtl/>
              </w:rPr>
              <w:t>أن تعامل</w:t>
            </w:r>
            <w:r w:rsidRPr="005A57B5">
              <w:rPr>
                <w:rFonts w:ascii="Simplified Arabic" w:hAnsi="Simplified Arabic" w:cs="Simplified Arabic"/>
                <w:rtl/>
              </w:rPr>
              <w:t xml:space="preserve"> الإضاف</w:t>
            </w:r>
            <w:r w:rsidR="00252ACD">
              <w:rPr>
                <w:rFonts w:ascii="Simplified Arabic" w:hAnsi="Simplified Arabic" w:cs="Simplified Arabic" w:hint="cs"/>
                <w:rtl/>
              </w:rPr>
              <w:t>ي</w:t>
            </w:r>
            <w:r w:rsidRPr="005A57B5">
              <w:rPr>
                <w:rFonts w:ascii="Simplified Arabic" w:hAnsi="Simplified Arabic" w:cs="Simplified Arabic"/>
                <w:rtl/>
              </w:rPr>
              <w:t xml:space="preserve">ة </w:t>
            </w:r>
            <w:r w:rsidR="00252ACD">
              <w:rPr>
                <w:rFonts w:ascii="Simplified Arabic" w:hAnsi="Simplified Arabic" w:cs="Simplified Arabic" w:hint="cs"/>
                <w:rtl/>
              </w:rPr>
              <w:t>كإحدى النتائج المنشودة</w:t>
            </w:r>
            <w:r w:rsidRPr="005A57B5">
              <w:rPr>
                <w:rFonts w:ascii="Simplified Arabic" w:hAnsi="Simplified Arabic" w:cs="Simplified Arabic"/>
                <w:rtl/>
              </w:rPr>
              <w:t xml:space="preserve">، شريطة ضمان تحقيق </w:t>
            </w:r>
            <w:r w:rsidR="00DB39FC" w:rsidRPr="00A07586">
              <w:rPr>
                <w:rFonts w:cs="Simplified Arabic" w:hint="cs"/>
                <w:rtl/>
              </w:rPr>
              <w:t>منافع</w:t>
            </w:r>
            <w:r w:rsidR="00DB39FC" w:rsidRPr="00A07586">
              <w:rPr>
                <w:rFonts w:cs="Simplified Arabic"/>
                <w:rtl/>
              </w:rPr>
              <w:t xml:space="preserve"> </w:t>
            </w:r>
            <w:r w:rsidRPr="005A57B5">
              <w:rPr>
                <w:rFonts w:ascii="Simplified Arabic" w:hAnsi="Simplified Arabic" w:cs="Simplified Arabic"/>
                <w:rtl/>
              </w:rPr>
              <w:t>مشتركة أخرى.</w:t>
            </w:r>
          </w:p>
        </w:tc>
        <w:tc>
          <w:tcPr>
            <w:tcW w:w="4536" w:type="dxa"/>
          </w:tcPr>
          <w:p w14:paraId="4A59F5E2" w14:textId="01193D8C" w:rsidR="00E8228E" w:rsidRPr="00774CFF" w:rsidRDefault="00DB39FC" w:rsidP="00DB39FC">
            <w:pPr>
              <w:keepNext/>
              <w:bidi/>
              <w:spacing w:before="40" w:after="80"/>
              <w:jc w:val="left"/>
              <w:rPr>
                <w:b/>
                <w:bCs/>
                <w:sz w:val="20"/>
                <w:szCs w:val="20"/>
              </w:rPr>
            </w:pPr>
            <w:r w:rsidRPr="00A07586">
              <w:rPr>
                <w:rFonts w:cs="Simplified Arabic"/>
                <w:b/>
                <w:bCs/>
                <w:rtl/>
              </w:rPr>
              <w:t>ضمان الإضاف</w:t>
            </w:r>
            <w:r w:rsidRPr="00A07586">
              <w:rPr>
                <w:rFonts w:cs="Simplified Arabic" w:hint="cs"/>
                <w:b/>
                <w:bCs/>
                <w:rtl/>
              </w:rPr>
              <w:t>ي</w:t>
            </w:r>
            <w:r w:rsidRPr="00A07586">
              <w:rPr>
                <w:rFonts w:cs="Simplified Arabic"/>
                <w:b/>
                <w:bCs/>
                <w:rtl/>
              </w:rPr>
              <w:t>ة</w:t>
            </w:r>
          </w:p>
          <w:p w14:paraId="783ACB85" w14:textId="1CB1EE2B" w:rsidR="00E8228E" w:rsidRPr="00774CFF" w:rsidRDefault="00DB39FC" w:rsidP="00251CA6">
            <w:pPr>
              <w:bidi/>
              <w:spacing w:before="40" w:after="80"/>
              <w:jc w:val="left"/>
              <w:rPr>
                <w:sz w:val="20"/>
                <w:szCs w:val="20"/>
              </w:rPr>
            </w:pPr>
            <w:r w:rsidRPr="00A07586">
              <w:rPr>
                <w:rFonts w:cs="Simplified Arabic"/>
                <w:rtl/>
              </w:rPr>
              <w:t>ينبغي تصميم الحلول القائمة على الطبيعة و/أو ال</w:t>
            </w:r>
            <w:r>
              <w:rPr>
                <w:rFonts w:cs="Simplified Arabic"/>
                <w:rtl/>
              </w:rPr>
              <w:t>نُهج القائمة</w:t>
            </w:r>
            <w:r w:rsidRPr="00A07586">
              <w:rPr>
                <w:rFonts w:cs="Simplified Arabic"/>
                <w:rtl/>
              </w:rPr>
              <w:t xml:space="preserve"> على النظم الإيكولوجية</w:t>
            </w:r>
            <w:r w:rsidRPr="005A57B5">
              <w:rPr>
                <w:rFonts w:ascii="Simplified Arabic" w:hAnsi="Simplified Arabic" w:cs="Simplified Arabic"/>
                <w:rtl/>
              </w:rPr>
              <w:t xml:space="preserve"> التي تحقق </w:t>
            </w:r>
            <w:r w:rsidRPr="00A07586">
              <w:rPr>
                <w:rFonts w:cs="Simplified Arabic" w:hint="cs"/>
                <w:rtl/>
              </w:rPr>
              <w:t>منافع</w:t>
            </w:r>
            <w:r w:rsidRPr="00A07586">
              <w:rPr>
                <w:rFonts w:cs="Simplified Arabic"/>
                <w:rtl/>
              </w:rPr>
              <w:t xml:space="preserve"> </w:t>
            </w:r>
            <w:r w:rsidRPr="000601F2">
              <w:rPr>
                <w:rFonts w:cs="Simplified Arabic"/>
                <w:rtl/>
                <w:lang w:val="en-US" w:bidi="ar-AE"/>
              </w:rPr>
              <w:t xml:space="preserve">مشتركة </w:t>
            </w:r>
            <w:r w:rsidRPr="005A57B5">
              <w:rPr>
                <w:rFonts w:ascii="Simplified Arabic" w:hAnsi="Simplified Arabic" w:cs="Simplified Arabic"/>
                <w:rtl/>
              </w:rPr>
              <w:t>لتخفيف</w:t>
            </w:r>
            <w:r w:rsidRPr="00A07586">
              <w:rPr>
                <w:rFonts w:cs="Simplified Arabic"/>
                <w:rtl/>
              </w:rPr>
              <w:t xml:space="preserve"> آثار تغير المناخ، </w:t>
            </w:r>
            <w:r w:rsidRPr="00A07586">
              <w:rPr>
                <w:rFonts w:cs="Simplified Arabic" w:hint="cs"/>
                <w:rtl/>
              </w:rPr>
              <w:t xml:space="preserve">على أساس </w:t>
            </w:r>
            <w:r w:rsidRPr="00A07586">
              <w:rPr>
                <w:rFonts w:cs="Simplified Arabic"/>
                <w:rtl/>
              </w:rPr>
              <w:t xml:space="preserve">تقييم </w:t>
            </w:r>
            <w:r w:rsidRPr="00A07586">
              <w:rPr>
                <w:rFonts w:cs="Simplified Arabic" w:hint="cs"/>
                <w:rtl/>
              </w:rPr>
              <w:t>صارم</w:t>
            </w:r>
            <w:r w:rsidRPr="00A07586">
              <w:rPr>
                <w:rFonts w:cs="Simplified Arabic"/>
                <w:rtl/>
              </w:rPr>
              <w:t xml:space="preserve"> للإضافية، وفقا</w:t>
            </w:r>
            <w:r>
              <w:rPr>
                <w:rFonts w:cs="Simplified Arabic" w:hint="cs"/>
                <w:rtl/>
              </w:rPr>
              <w:t>ً</w:t>
            </w:r>
            <w:r w:rsidRPr="00A07586">
              <w:rPr>
                <w:rFonts w:cs="Simplified Arabic"/>
                <w:rtl/>
              </w:rPr>
              <w:t xml:space="preserve"> لمعايير الكربون </w:t>
            </w:r>
            <w:r w:rsidRPr="00A07586">
              <w:rPr>
                <w:rFonts w:cs="Simplified Arabic" w:hint="cs"/>
                <w:rtl/>
              </w:rPr>
              <w:t>المقبولة</w:t>
            </w:r>
            <w:r w:rsidRPr="00A07586">
              <w:rPr>
                <w:rFonts w:cs="Simplified Arabic"/>
                <w:rtl/>
              </w:rPr>
              <w:t>، بما في ذلك تلك المتفق عليها بموجب اتفاق باريس</w:t>
            </w:r>
            <w:r>
              <w:rPr>
                <w:rFonts w:cs="Simplified Arabic"/>
                <w:rtl/>
              </w:rPr>
              <w:t>.</w:t>
            </w:r>
            <w:r w:rsidRPr="00A07586">
              <w:rPr>
                <w:rFonts w:cs="Simplified Arabic"/>
                <w:rtl/>
              </w:rPr>
              <w:t xml:space="preserve"> وينبغي منع ال</w:t>
            </w:r>
            <w:r w:rsidRPr="00A07586">
              <w:rPr>
                <w:rFonts w:cs="Simplified Arabic" w:hint="cs"/>
                <w:rtl/>
              </w:rPr>
              <w:t>خفض</w:t>
            </w:r>
            <w:r w:rsidRPr="00A07586">
              <w:rPr>
                <w:rFonts w:cs="Simplified Arabic"/>
                <w:rtl/>
              </w:rPr>
              <w:t xml:space="preserve"> الصافي لمخزونات الكربون في جميع مجمعات الكربون العضوي (فوق وتحت الأرض في حالة النظم الإيكولوجية الأرضية</w:t>
            </w:r>
            <w:r>
              <w:rPr>
                <w:rFonts w:cs="Simplified Arabic" w:hint="cs"/>
                <w:rtl/>
              </w:rPr>
              <w:t xml:space="preserve">، </w:t>
            </w:r>
            <w:r>
              <w:rPr>
                <w:rFonts w:ascii="Simplified Arabic" w:hAnsi="Simplified Arabic" w:cs="Simplified Arabic" w:hint="cs"/>
                <w:rtl/>
              </w:rPr>
              <w:t>و</w:t>
            </w:r>
            <w:r w:rsidRPr="005A57B5">
              <w:rPr>
                <w:rFonts w:ascii="Simplified Arabic" w:hAnsi="Simplified Arabic" w:cs="Simplified Arabic"/>
                <w:rtl/>
              </w:rPr>
              <w:t>في ال</w:t>
            </w:r>
            <w:r w:rsidRPr="00A07586">
              <w:rPr>
                <w:rFonts w:cs="Simplified Arabic"/>
                <w:rtl/>
              </w:rPr>
              <w:t>مجمعات</w:t>
            </w:r>
            <w:r w:rsidRPr="005A57B5">
              <w:rPr>
                <w:rFonts w:ascii="Simplified Arabic" w:hAnsi="Simplified Arabic" w:cs="Simplified Arabic"/>
                <w:rtl/>
              </w:rPr>
              <w:t xml:space="preserve"> القريبة من الشاطئ و</w:t>
            </w:r>
            <w:r w:rsidR="00251CA6">
              <w:rPr>
                <w:rFonts w:cs="Simplified Arabic" w:hint="cs"/>
                <w:rtl/>
              </w:rPr>
              <w:t>الموجودة في أعالي البحار</w:t>
            </w:r>
            <w:r w:rsidRPr="005A57B5">
              <w:rPr>
                <w:rFonts w:ascii="Simplified Arabic" w:hAnsi="Simplified Arabic" w:cs="Simplified Arabic"/>
                <w:rtl/>
              </w:rPr>
              <w:t xml:space="preserve"> أو</w:t>
            </w:r>
            <w:r w:rsidR="00251CA6">
              <w:rPr>
                <w:rFonts w:ascii="Simplified Arabic" w:hAnsi="Simplified Arabic" w:cs="Simplified Arabic" w:hint="cs"/>
                <w:rtl/>
              </w:rPr>
              <w:t xml:space="preserve"> في</w:t>
            </w:r>
            <w:r w:rsidRPr="005A57B5">
              <w:rPr>
                <w:rFonts w:ascii="Simplified Arabic" w:hAnsi="Simplified Arabic" w:cs="Simplified Arabic"/>
                <w:rtl/>
              </w:rPr>
              <w:t xml:space="preserve"> </w:t>
            </w:r>
            <w:r w:rsidR="00251CA6">
              <w:rPr>
                <w:rFonts w:ascii="Simplified Arabic" w:hAnsi="Simplified Arabic" w:cs="Simplified Arabic" w:hint="cs"/>
                <w:rtl/>
              </w:rPr>
              <w:t>أعماق</w:t>
            </w:r>
            <w:r w:rsidRPr="005A57B5">
              <w:rPr>
                <w:rFonts w:ascii="Simplified Arabic" w:hAnsi="Simplified Arabic" w:cs="Simplified Arabic"/>
                <w:rtl/>
              </w:rPr>
              <w:t xml:space="preserve"> </w:t>
            </w:r>
            <w:r w:rsidR="00251CA6">
              <w:rPr>
                <w:rFonts w:ascii="Simplified Arabic" w:hAnsi="Simplified Arabic" w:cs="Simplified Arabic" w:hint="cs"/>
                <w:rtl/>
              </w:rPr>
              <w:t>ا</w:t>
            </w:r>
            <w:r w:rsidRPr="005A57B5">
              <w:rPr>
                <w:rFonts w:ascii="Simplified Arabic" w:hAnsi="Simplified Arabic" w:cs="Simplified Arabic"/>
                <w:rtl/>
              </w:rPr>
              <w:t>لمحيطات في حالة النظم الإيكولوجية البحرية</w:t>
            </w:r>
            <w:r w:rsidRPr="00A07586">
              <w:rPr>
                <w:rFonts w:cs="Simplified Arabic"/>
                <w:rtl/>
              </w:rPr>
              <w:t>)</w:t>
            </w:r>
            <w:r>
              <w:rPr>
                <w:rFonts w:cs="Simplified Arabic"/>
                <w:rtl/>
              </w:rPr>
              <w:t>.</w:t>
            </w:r>
          </w:p>
        </w:tc>
      </w:tr>
      <w:tr w:rsidR="00E8228E" w:rsidRPr="004C5362" w14:paraId="36646661" w14:textId="77777777" w:rsidTr="00B07426">
        <w:tc>
          <w:tcPr>
            <w:tcW w:w="1359" w:type="dxa"/>
          </w:tcPr>
          <w:p w14:paraId="1B7F4422" w14:textId="6AAAD572" w:rsidR="00E8228E" w:rsidRPr="00774CFF" w:rsidRDefault="00D15959" w:rsidP="00B07426">
            <w:pPr>
              <w:bidi/>
              <w:spacing w:before="40" w:after="80"/>
              <w:rPr>
                <w:sz w:val="20"/>
                <w:szCs w:val="20"/>
              </w:rPr>
            </w:pPr>
            <w:r>
              <w:rPr>
                <w:rFonts w:cs="Simplified Arabic" w:hint="cs"/>
                <w:rtl/>
              </w:rPr>
              <w:t>الإدامة والآثار</w:t>
            </w:r>
            <w:r w:rsidRPr="00A07586">
              <w:rPr>
                <w:rFonts w:cs="Simplified Arabic" w:hint="cs"/>
                <w:rtl/>
              </w:rPr>
              <w:t xml:space="preserve"> الطويلة الأجل</w:t>
            </w:r>
          </w:p>
        </w:tc>
        <w:tc>
          <w:tcPr>
            <w:tcW w:w="3456" w:type="dxa"/>
          </w:tcPr>
          <w:p w14:paraId="7C659255" w14:textId="5732D298" w:rsidR="00E8228E" w:rsidRPr="00774CFF" w:rsidRDefault="000C5D6A" w:rsidP="006C2BAD">
            <w:pPr>
              <w:bidi/>
              <w:spacing w:before="40" w:after="80"/>
              <w:jc w:val="left"/>
              <w:rPr>
                <w:sz w:val="20"/>
                <w:szCs w:val="20"/>
              </w:rPr>
            </w:pPr>
            <w:r w:rsidRPr="00A07586">
              <w:rPr>
                <w:rFonts w:cs="Simplified Arabic"/>
                <w:rtl/>
              </w:rPr>
              <w:t xml:space="preserve">إعطاء الأولوية للأنشطة التي </w:t>
            </w:r>
            <w:r w:rsidRPr="00A07586">
              <w:rPr>
                <w:rFonts w:cs="Simplified Arabic" w:hint="cs"/>
                <w:rtl/>
              </w:rPr>
              <w:t>يرج</w:t>
            </w:r>
            <w:r w:rsidR="006C2BAD">
              <w:rPr>
                <w:rFonts w:cs="Simplified Arabic" w:hint="cs"/>
                <w:rtl/>
              </w:rPr>
              <w:t>َّ</w:t>
            </w:r>
            <w:r w:rsidRPr="00A07586">
              <w:rPr>
                <w:rFonts w:cs="Simplified Arabic" w:hint="cs"/>
                <w:rtl/>
              </w:rPr>
              <w:t>ح</w:t>
            </w:r>
            <w:r w:rsidRPr="00A07586">
              <w:rPr>
                <w:rFonts w:cs="Simplified Arabic"/>
                <w:rtl/>
              </w:rPr>
              <w:t xml:space="preserve"> أن تكون فيها تخفيضات الانبعاثات أو إزالتها </w:t>
            </w:r>
            <w:r w:rsidRPr="00A07586">
              <w:rPr>
                <w:rFonts w:cs="Simplified Arabic" w:hint="cs"/>
                <w:rtl/>
              </w:rPr>
              <w:t xml:space="preserve">ومنافع التنوع البيولوجي </w:t>
            </w:r>
            <w:r w:rsidRPr="00A07586">
              <w:rPr>
                <w:rFonts w:cs="Simplified Arabic"/>
                <w:rtl/>
              </w:rPr>
              <w:t>طويلة الأمد، مع مراعاة العوامل الاجتماعية وال</w:t>
            </w:r>
            <w:r w:rsidRPr="00A07586">
              <w:rPr>
                <w:rFonts w:cs="Simplified Arabic" w:hint="cs"/>
                <w:rtl/>
              </w:rPr>
              <w:t>إيكولوجية</w:t>
            </w:r>
            <w:r>
              <w:rPr>
                <w:rFonts w:cs="Simplified Arabic"/>
                <w:rtl/>
              </w:rPr>
              <w:t>.</w:t>
            </w:r>
          </w:p>
        </w:tc>
        <w:tc>
          <w:tcPr>
            <w:tcW w:w="4536" w:type="dxa"/>
          </w:tcPr>
          <w:p w14:paraId="5FABD0BF" w14:textId="0C6131F1" w:rsidR="00E8228E" w:rsidRPr="00774CFF" w:rsidRDefault="006C2BAD" w:rsidP="006C2BAD">
            <w:pPr>
              <w:keepNext/>
              <w:bidi/>
              <w:spacing w:before="40" w:after="80"/>
              <w:jc w:val="left"/>
              <w:rPr>
                <w:b/>
                <w:bCs/>
                <w:sz w:val="20"/>
                <w:szCs w:val="20"/>
              </w:rPr>
            </w:pPr>
            <w:r w:rsidRPr="00A07586">
              <w:rPr>
                <w:rFonts w:cs="Simplified Arabic"/>
                <w:b/>
                <w:bCs/>
                <w:rtl/>
              </w:rPr>
              <w:t xml:space="preserve">تعزيز </w:t>
            </w:r>
            <w:r>
              <w:rPr>
                <w:rFonts w:cs="Simplified Arabic" w:hint="cs"/>
                <w:b/>
                <w:bCs/>
                <w:rtl/>
              </w:rPr>
              <w:t>الإدامة</w:t>
            </w:r>
          </w:p>
          <w:p w14:paraId="56CE518C" w14:textId="71D014A5" w:rsidR="006C2BAD" w:rsidRDefault="006C2BAD" w:rsidP="006C2BAD">
            <w:pPr>
              <w:keepNext/>
              <w:bidi/>
              <w:spacing w:before="40" w:after="80"/>
              <w:jc w:val="left"/>
              <w:rPr>
                <w:sz w:val="20"/>
                <w:szCs w:val="20"/>
                <w:rtl/>
              </w:rPr>
            </w:pPr>
            <w:r w:rsidRPr="00A07586">
              <w:rPr>
                <w:rFonts w:cs="Simplified Arabic"/>
                <w:rtl/>
              </w:rPr>
              <w:t xml:space="preserve">ينبغي أن يكون </w:t>
            </w:r>
            <w:r w:rsidRPr="00A07586">
              <w:rPr>
                <w:rFonts w:cs="Simplified Arabic" w:hint="cs"/>
                <w:rtl/>
              </w:rPr>
              <w:t>ل</w:t>
            </w:r>
            <w:r w:rsidRPr="00A07586">
              <w:rPr>
                <w:rFonts w:cs="Simplified Arabic"/>
                <w:rtl/>
              </w:rPr>
              <w:t>لحلول القائمة على الطبيعة و/أو ال</w:t>
            </w:r>
            <w:r>
              <w:rPr>
                <w:rFonts w:cs="Simplified Arabic"/>
                <w:rtl/>
              </w:rPr>
              <w:t>نُهج القائمة</w:t>
            </w:r>
            <w:r w:rsidRPr="00A07586">
              <w:rPr>
                <w:rFonts w:cs="Simplified Arabic"/>
                <w:rtl/>
              </w:rPr>
              <w:t xml:space="preserve"> على النظم الإيكولوجية التي </w:t>
            </w:r>
            <w:r w:rsidRPr="005A57B5">
              <w:rPr>
                <w:rFonts w:ascii="Simplified Arabic" w:hAnsi="Simplified Arabic" w:cs="Simplified Arabic"/>
                <w:rtl/>
              </w:rPr>
              <w:t xml:space="preserve">تحقق </w:t>
            </w:r>
            <w:r w:rsidRPr="00A07586">
              <w:rPr>
                <w:rFonts w:cs="Simplified Arabic" w:hint="cs"/>
                <w:rtl/>
              </w:rPr>
              <w:t>منافع</w:t>
            </w:r>
            <w:r w:rsidRPr="00A07586">
              <w:rPr>
                <w:rFonts w:cs="Simplified Arabic"/>
                <w:rtl/>
              </w:rPr>
              <w:t xml:space="preserve"> </w:t>
            </w:r>
            <w:r w:rsidRPr="000601F2">
              <w:rPr>
                <w:rFonts w:cs="Simplified Arabic"/>
                <w:rtl/>
                <w:lang w:val="en-US" w:bidi="ar-AE"/>
              </w:rPr>
              <w:t xml:space="preserve">مشتركة </w:t>
            </w:r>
            <w:r w:rsidRPr="005A57B5">
              <w:rPr>
                <w:rFonts w:ascii="Simplified Arabic" w:hAnsi="Simplified Arabic" w:cs="Simplified Arabic"/>
                <w:rtl/>
              </w:rPr>
              <w:t>لتخفيف</w:t>
            </w:r>
            <w:r w:rsidRPr="00A07586">
              <w:rPr>
                <w:rFonts w:cs="Simplified Arabic"/>
                <w:rtl/>
              </w:rPr>
              <w:t xml:space="preserve"> آثار تغير المناخ</w:t>
            </w:r>
            <w:r w:rsidRPr="00A07586">
              <w:rPr>
                <w:rFonts w:cs="Simplified Arabic" w:hint="cs"/>
                <w:rtl/>
              </w:rPr>
              <w:t xml:space="preserve"> </w:t>
            </w:r>
            <w:r w:rsidRPr="00A07586">
              <w:rPr>
                <w:rFonts w:cs="Simplified Arabic"/>
                <w:rtl/>
              </w:rPr>
              <w:t>نتائج طويلة الأمد</w:t>
            </w:r>
            <w:r>
              <w:rPr>
                <w:rFonts w:cs="Simplified Arabic"/>
                <w:rtl/>
              </w:rPr>
              <w:t>.</w:t>
            </w:r>
            <w:r w:rsidRPr="00A07586">
              <w:rPr>
                <w:rFonts w:cs="Simplified Arabic"/>
                <w:rtl/>
              </w:rPr>
              <w:t xml:space="preserve"> </w:t>
            </w:r>
            <w:r w:rsidRPr="00A07586">
              <w:rPr>
                <w:rFonts w:cs="Simplified Arabic" w:hint="cs"/>
                <w:rtl/>
              </w:rPr>
              <w:t>وينبغي لها</w:t>
            </w:r>
            <w:r w:rsidRPr="00A07586">
              <w:rPr>
                <w:rFonts w:cs="Simplified Arabic"/>
                <w:rtl/>
              </w:rPr>
              <w:t xml:space="preserve"> حماية التنوع البيولوجي والسلامة ال</w:t>
            </w:r>
            <w:r w:rsidRPr="00A07586">
              <w:rPr>
                <w:rFonts w:cs="Simplified Arabic" w:hint="cs"/>
                <w:rtl/>
              </w:rPr>
              <w:t xml:space="preserve">إيكولوجية </w:t>
            </w:r>
            <w:r w:rsidRPr="00A07586">
              <w:rPr>
                <w:rFonts w:cs="Simplified Arabic"/>
                <w:rtl/>
              </w:rPr>
              <w:t>(حالة النظ</w:t>
            </w:r>
            <w:r w:rsidRPr="00A07586">
              <w:rPr>
                <w:rFonts w:cs="Simplified Arabic" w:hint="cs"/>
                <w:rtl/>
              </w:rPr>
              <w:t>ا</w:t>
            </w:r>
            <w:r w:rsidRPr="00A07586">
              <w:rPr>
                <w:rFonts w:cs="Simplified Arabic"/>
                <w:rtl/>
              </w:rPr>
              <w:t>م الإيكولوجي وتكوينه وبنيته ووظيفته) والحفاظ عليه</w:t>
            </w:r>
            <w:r w:rsidR="00FE4FCF">
              <w:rPr>
                <w:rFonts w:cs="Simplified Arabic" w:hint="cs"/>
                <w:rtl/>
              </w:rPr>
              <w:t>م</w:t>
            </w:r>
            <w:r w:rsidRPr="00A07586">
              <w:rPr>
                <w:rFonts w:cs="Simplified Arabic"/>
                <w:rtl/>
              </w:rPr>
              <w:t>ا واستعادته</w:t>
            </w:r>
            <w:r w:rsidR="00FE4FCF">
              <w:rPr>
                <w:rFonts w:cs="Simplified Arabic" w:hint="cs"/>
                <w:rtl/>
              </w:rPr>
              <w:t>م</w:t>
            </w:r>
            <w:r w:rsidRPr="00A07586">
              <w:rPr>
                <w:rFonts w:cs="Simplified Arabic"/>
                <w:rtl/>
              </w:rPr>
              <w:t>ا</w:t>
            </w:r>
            <w:r>
              <w:rPr>
                <w:rFonts w:cs="Simplified Arabic"/>
                <w:rtl/>
              </w:rPr>
              <w:t>.</w:t>
            </w:r>
          </w:p>
          <w:p w14:paraId="684C85D3" w14:textId="76DF7C3C" w:rsidR="00A94977" w:rsidRDefault="00A94977" w:rsidP="00A94977">
            <w:pPr>
              <w:bidi/>
              <w:spacing w:before="40" w:after="80"/>
              <w:jc w:val="left"/>
              <w:rPr>
                <w:sz w:val="20"/>
                <w:szCs w:val="20"/>
                <w:rtl/>
              </w:rPr>
            </w:pPr>
            <w:r>
              <w:rPr>
                <w:rFonts w:cs="Simplified Arabic" w:hint="cs"/>
                <w:rtl/>
              </w:rPr>
              <w:t>و</w:t>
            </w:r>
            <w:r w:rsidRPr="00A07586">
              <w:rPr>
                <w:rFonts w:cs="Simplified Arabic"/>
                <w:rtl/>
              </w:rPr>
              <w:t>ينبغي تصميم الإجراءات لتقليل مخاطر ان</w:t>
            </w:r>
            <w:r w:rsidRPr="00A07586">
              <w:rPr>
                <w:rFonts w:cs="Simplified Arabic" w:hint="cs"/>
                <w:rtl/>
              </w:rPr>
              <w:t>عكاس</w:t>
            </w:r>
            <w:r>
              <w:rPr>
                <w:rFonts w:cs="Simplified Arabic" w:hint="cs"/>
                <w:rtl/>
              </w:rPr>
              <w:t xml:space="preserve"> الاتجاه</w:t>
            </w:r>
            <w:r w:rsidRPr="00A07586">
              <w:rPr>
                <w:rFonts w:cs="Simplified Arabic" w:hint="cs"/>
                <w:rtl/>
              </w:rPr>
              <w:t>ات</w:t>
            </w:r>
            <w:r w:rsidRPr="00A07586">
              <w:rPr>
                <w:rFonts w:cs="Simplified Arabic"/>
                <w:rtl/>
              </w:rPr>
              <w:t xml:space="preserve"> (أي </w:t>
            </w:r>
            <w:r w:rsidRPr="00A07586">
              <w:rPr>
                <w:rFonts w:cs="Simplified Arabic" w:hint="cs"/>
                <w:rtl/>
              </w:rPr>
              <w:t>ضمانة</w:t>
            </w:r>
            <w:r w:rsidRPr="00A07586">
              <w:rPr>
                <w:rFonts w:cs="Simplified Arabic"/>
                <w:rtl/>
              </w:rPr>
              <w:t xml:space="preserve"> كانكو</w:t>
            </w:r>
            <w:r w:rsidRPr="00A07586">
              <w:rPr>
                <w:rFonts w:cs="Simplified Arabic" w:hint="cs"/>
                <w:rtl/>
              </w:rPr>
              <w:t>ن "و"</w:t>
            </w:r>
            <w:r w:rsidRPr="00A07586">
              <w:rPr>
                <w:rFonts w:cs="Simplified Arabic"/>
                <w:rtl/>
              </w:rPr>
              <w:t>)،</w:t>
            </w:r>
            <w:r w:rsidRPr="00A07586">
              <w:rPr>
                <w:rFonts w:eastAsia="Times New Roman" w:cs="Simplified Arabic"/>
                <w:vertAlign w:val="superscript"/>
                <w:rtl/>
                <w:lang w:val="en-US"/>
              </w:rPr>
              <w:footnoteReference w:id="6"/>
            </w:r>
            <w:r w:rsidRPr="00A07586">
              <w:rPr>
                <w:rFonts w:cs="Simplified Arabic"/>
                <w:rtl/>
              </w:rPr>
              <w:t xml:space="preserve"> والتي تعني عادة</w:t>
            </w:r>
            <w:r>
              <w:rPr>
                <w:rFonts w:cs="Simplified Arabic" w:hint="cs"/>
                <w:rtl/>
              </w:rPr>
              <w:t>ً</w:t>
            </w:r>
            <w:r w:rsidRPr="00A07586">
              <w:rPr>
                <w:rFonts w:cs="Simplified Arabic"/>
                <w:rtl/>
              </w:rPr>
              <w:t xml:space="preserve"> معالجة </w:t>
            </w:r>
            <w:r w:rsidR="00A16500">
              <w:rPr>
                <w:rFonts w:ascii="Simplified Arabic" w:hAnsi="Simplified Arabic" w:cs="Simplified Arabic" w:hint="cs"/>
                <w:rtl/>
              </w:rPr>
              <w:t>العوامل الكامنة</w:t>
            </w:r>
            <w:r w:rsidR="00A16500" w:rsidRPr="005A57B5">
              <w:rPr>
                <w:rFonts w:ascii="Simplified Arabic" w:hAnsi="Simplified Arabic" w:cs="Simplified Arabic"/>
                <w:rtl/>
              </w:rPr>
              <w:t xml:space="preserve"> </w:t>
            </w:r>
            <w:r w:rsidR="00A16500">
              <w:rPr>
                <w:rFonts w:ascii="Simplified Arabic" w:hAnsi="Simplified Arabic" w:cs="Simplified Arabic" w:hint="cs"/>
                <w:rtl/>
              </w:rPr>
              <w:t>وراء</w:t>
            </w:r>
            <w:r w:rsidR="00A16500" w:rsidRPr="00A07586">
              <w:rPr>
                <w:rFonts w:cs="Simplified Arabic"/>
                <w:rtl/>
              </w:rPr>
              <w:t xml:space="preserve"> </w:t>
            </w:r>
            <w:r w:rsidRPr="00A07586">
              <w:rPr>
                <w:rFonts w:cs="Simplified Arabic"/>
                <w:rtl/>
              </w:rPr>
              <w:t>تدهور النظم الإيكولوجية و</w:t>
            </w:r>
            <w:r w:rsidRPr="005A57B5">
              <w:rPr>
                <w:rFonts w:ascii="Simplified Arabic" w:hAnsi="Simplified Arabic" w:cs="Simplified Arabic"/>
                <w:rtl/>
              </w:rPr>
              <w:t>العوائق</w:t>
            </w:r>
            <w:r w:rsidRPr="00A07586">
              <w:rPr>
                <w:rFonts w:cs="Simplified Arabic"/>
                <w:rtl/>
              </w:rPr>
              <w:t xml:space="preserve"> التي تحول دون استعادة النظم الإيكولوجية أو إدار</w:t>
            </w:r>
            <w:r>
              <w:rPr>
                <w:rFonts w:cs="Simplified Arabic" w:hint="cs"/>
                <w:rtl/>
              </w:rPr>
              <w:t>تها</w:t>
            </w:r>
            <w:r w:rsidRPr="00A07586">
              <w:rPr>
                <w:rFonts w:cs="Simplified Arabic"/>
                <w:rtl/>
              </w:rPr>
              <w:t xml:space="preserve"> </w:t>
            </w:r>
            <w:r w:rsidR="00191658">
              <w:rPr>
                <w:rFonts w:cs="Simplified Arabic" w:hint="cs"/>
                <w:rtl/>
              </w:rPr>
              <w:t xml:space="preserve">بشكل </w:t>
            </w:r>
            <w:r w:rsidRPr="00A07586">
              <w:rPr>
                <w:rFonts w:cs="Simplified Arabic"/>
                <w:rtl/>
              </w:rPr>
              <w:t>مستدام</w:t>
            </w:r>
            <w:r>
              <w:rPr>
                <w:rFonts w:cs="Simplified Arabic"/>
                <w:rtl/>
              </w:rPr>
              <w:t>.</w:t>
            </w:r>
          </w:p>
          <w:p w14:paraId="018E20EE" w14:textId="14D0ABFD" w:rsidR="00191658" w:rsidRDefault="00191658" w:rsidP="00191658">
            <w:pPr>
              <w:keepNext/>
              <w:bidi/>
              <w:spacing w:before="40" w:after="80"/>
              <w:jc w:val="left"/>
              <w:rPr>
                <w:sz w:val="20"/>
                <w:szCs w:val="20"/>
                <w:rtl/>
              </w:rPr>
            </w:pPr>
            <w:r>
              <w:rPr>
                <w:rFonts w:cs="Simplified Arabic" w:hint="cs"/>
                <w:rtl/>
              </w:rPr>
              <w:t>و</w:t>
            </w:r>
            <w:r w:rsidRPr="00A07586">
              <w:rPr>
                <w:rFonts w:cs="Simplified Arabic"/>
                <w:rtl/>
              </w:rPr>
              <w:t>ينبغي تصميم الإجراءات</w:t>
            </w:r>
            <w:r w:rsidRPr="00A07586">
              <w:rPr>
                <w:rFonts w:cs="Simplified Arabic" w:hint="cs"/>
                <w:rtl/>
              </w:rPr>
              <w:t xml:space="preserve"> </w:t>
            </w:r>
            <w:r w:rsidRPr="00A07586">
              <w:rPr>
                <w:rFonts w:cs="Simplified Arabic"/>
                <w:rtl/>
              </w:rPr>
              <w:t xml:space="preserve">بما </w:t>
            </w:r>
            <w:r w:rsidRPr="005A57B5">
              <w:rPr>
                <w:rFonts w:ascii="Simplified Arabic" w:hAnsi="Simplified Arabic" w:cs="Simplified Arabic"/>
                <w:rtl/>
              </w:rPr>
              <w:t>يعزز</w:t>
            </w:r>
            <w:r w:rsidRPr="00A07586">
              <w:rPr>
                <w:rFonts w:cs="Simplified Arabic"/>
                <w:rtl/>
              </w:rPr>
              <w:t xml:space="preserve"> </w:t>
            </w:r>
            <w:r>
              <w:rPr>
                <w:rFonts w:cs="Simplified Arabic" w:hint="cs"/>
                <w:rtl/>
              </w:rPr>
              <w:t>قدرة</w:t>
            </w:r>
            <w:r w:rsidRPr="00A07586">
              <w:rPr>
                <w:rFonts w:cs="Simplified Arabic"/>
                <w:rtl/>
              </w:rPr>
              <w:t xml:space="preserve"> النظم الإيكولوجية</w:t>
            </w:r>
            <w:r>
              <w:rPr>
                <w:rFonts w:cs="Simplified Arabic" w:hint="cs"/>
                <w:rtl/>
              </w:rPr>
              <w:t xml:space="preserve"> على الصمود</w:t>
            </w:r>
            <w:r w:rsidRPr="005A57B5">
              <w:rPr>
                <w:rFonts w:ascii="Simplified Arabic" w:hAnsi="Simplified Arabic" w:cs="Simplified Arabic"/>
                <w:rtl/>
              </w:rPr>
              <w:t xml:space="preserve"> في وجه تغير المناخ</w:t>
            </w:r>
            <w:r w:rsidRPr="00A07586">
              <w:rPr>
                <w:rFonts w:cs="Simplified Arabic"/>
                <w:rtl/>
              </w:rPr>
              <w:t xml:space="preserve">، مع إعطاء الأولوية لاستخدام الأنواع </w:t>
            </w:r>
            <w:r w:rsidR="00E72D41" w:rsidRPr="005A57B5">
              <w:rPr>
                <w:rFonts w:ascii="Simplified Arabic" w:hAnsi="Simplified Arabic" w:cs="Simplified Arabic"/>
                <w:rtl/>
              </w:rPr>
              <w:t xml:space="preserve">الأصلية </w:t>
            </w:r>
            <w:r w:rsidRPr="00A07586">
              <w:rPr>
                <w:rFonts w:cs="Simplified Arabic"/>
                <w:rtl/>
              </w:rPr>
              <w:t xml:space="preserve">المحلية القادرة على </w:t>
            </w:r>
            <w:r>
              <w:rPr>
                <w:rFonts w:cs="Simplified Arabic" w:hint="cs"/>
                <w:rtl/>
              </w:rPr>
              <w:t>الصمود في وجه</w:t>
            </w:r>
            <w:r w:rsidR="00E72D41" w:rsidRPr="005A57B5">
              <w:rPr>
                <w:rFonts w:ascii="Simplified Arabic" w:hAnsi="Simplified Arabic" w:cs="Simplified Arabic"/>
                <w:rtl/>
              </w:rPr>
              <w:t xml:space="preserve"> تغير</w:t>
            </w:r>
            <w:r w:rsidRPr="00A07586">
              <w:rPr>
                <w:rFonts w:cs="Simplified Arabic"/>
                <w:rtl/>
              </w:rPr>
              <w:t xml:space="preserve"> </w:t>
            </w:r>
            <w:r w:rsidRPr="00A07586">
              <w:rPr>
                <w:rFonts w:cs="Simplified Arabic"/>
                <w:rtl/>
              </w:rPr>
              <w:lastRenderedPageBreak/>
              <w:t>المناخ في</w:t>
            </w:r>
            <w:r w:rsidR="00593392">
              <w:rPr>
                <w:rFonts w:cs="Simplified Arabic" w:hint="cs"/>
                <w:rtl/>
              </w:rPr>
              <w:t xml:space="preserve"> عمليات</w:t>
            </w:r>
            <w:r w:rsidRPr="00A07586">
              <w:rPr>
                <w:rFonts w:cs="Simplified Arabic"/>
                <w:rtl/>
              </w:rPr>
              <w:t xml:space="preserve"> الزراعة </w:t>
            </w:r>
            <w:r>
              <w:rPr>
                <w:rFonts w:cs="Simplified Arabic" w:hint="cs"/>
                <w:rtl/>
              </w:rPr>
              <w:t>والاستعادة</w:t>
            </w:r>
            <w:r w:rsidR="00E72D41">
              <w:rPr>
                <w:rFonts w:cs="Simplified Arabic" w:hint="cs"/>
                <w:rtl/>
              </w:rPr>
              <w:t xml:space="preserve">، </w:t>
            </w:r>
            <w:r w:rsidR="00E72D41" w:rsidRPr="005A57B5">
              <w:rPr>
                <w:rFonts w:ascii="Simplified Arabic" w:hAnsi="Simplified Arabic" w:cs="Simplified Arabic"/>
                <w:rtl/>
              </w:rPr>
              <w:t xml:space="preserve">ودعم </w:t>
            </w:r>
            <w:r w:rsidR="00E72D41">
              <w:rPr>
                <w:rFonts w:ascii="Simplified Arabic" w:hAnsi="Simplified Arabic" w:cs="Simplified Arabic" w:hint="cs"/>
                <w:rtl/>
              </w:rPr>
              <w:t>استعادة</w:t>
            </w:r>
            <w:r w:rsidR="00E72D41" w:rsidRPr="005A57B5">
              <w:rPr>
                <w:rFonts w:ascii="Simplified Arabic" w:hAnsi="Simplified Arabic" w:cs="Simplified Arabic"/>
                <w:rtl/>
              </w:rPr>
              <w:t xml:space="preserve"> النبات</w:t>
            </w:r>
            <w:r w:rsidR="00E72D41">
              <w:rPr>
                <w:rFonts w:ascii="Simplified Arabic" w:hAnsi="Simplified Arabic" w:cs="Simplified Arabic" w:hint="cs"/>
                <w:rtl/>
              </w:rPr>
              <w:t>ات</w:t>
            </w:r>
            <w:r w:rsidR="00E72D41" w:rsidRPr="005A57B5">
              <w:rPr>
                <w:rFonts w:ascii="Simplified Arabic" w:hAnsi="Simplified Arabic" w:cs="Simplified Arabic"/>
                <w:rtl/>
              </w:rPr>
              <w:t xml:space="preserve"> والحيوان</w:t>
            </w:r>
            <w:r w:rsidR="00E72D41">
              <w:rPr>
                <w:rFonts w:ascii="Simplified Arabic" w:hAnsi="Simplified Arabic" w:cs="Simplified Arabic" w:hint="cs"/>
                <w:rtl/>
              </w:rPr>
              <w:t>ات</w:t>
            </w:r>
            <w:r w:rsidR="00E72D41" w:rsidRPr="005A57B5">
              <w:rPr>
                <w:rFonts w:ascii="Simplified Arabic" w:hAnsi="Simplified Arabic" w:cs="Simplified Arabic"/>
                <w:rtl/>
              </w:rPr>
              <w:t xml:space="preserve"> الأصلية والتفاعلات </w:t>
            </w:r>
            <w:r w:rsidR="00E72D41" w:rsidRPr="00A07586">
              <w:rPr>
                <w:rFonts w:cs="Simplified Arabic"/>
                <w:rtl/>
              </w:rPr>
              <w:t>الإيكولوجية</w:t>
            </w:r>
            <w:r w:rsidR="00E72D41">
              <w:rPr>
                <w:rFonts w:cs="Simplified Arabic" w:hint="cs"/>
                <w:rtl/>
              </w:rPr>
              <w:t xml:space="preserve"> </w:t>
            </w:r>
            <w:r w:rsidR="00E72D41" w:rsidRPr="005A57B5">
              <w:rPr>
                <w:rFonts w:ascii="Simplified Arabic" w:hAnsi="Simplified Arabic" w:cs="Simplified Arabic"/>
                <w:rtl/>
              </w:rPr>
              <w:t xml:space="preserve">التي تضمن استدامة </w:t>
            </w:r>
            <w:r w:rsidR="00593392">
              <w:rPr>
                <w:rFonts w:ascii="Simplified Arabic" w:hAnsi="Simplified Arabic" w:cs="Simplified Arabic" w:hint="cs"/>
                <w:rtl/>
              </w:rPr>
              <w:t>ال</w:t>
            </w:r>
            <w:r w:rsidR="00593392">
              <w:rPr>
                <w:rFonts w:cs="Simplified Arabic" w:hint="cs"/>
                <w:rtl/>
              </w:rPr>
              <w:t xml:space="preserve">قدرة </w:t>
            </w:r>
            <w:r w:rsidR="00593392" w:rsidRPr="00A07586">
              <w:rPr>
                <w:rFonts w:cs="Simplified Arabic"/>
                <w:rtl/>
              </w:rPr>
              <w:t xml:space="preserve">على </w:t>
            </w:r>
            <w:r w:rsidR="00593392">
              <w:rPr>
                <w:rFonts w:cs="Simplified Arabic" w:hint="cs"/>
                <w:rtl/>
              </w:rPr>
              <w:t>الصمود</w:t>
            </w:r>
            <w:r w:rsidR="00593392" w:rsidRPr="00A07586">
              <w:rPr>
                <w:rFonts w:cs="Simplified Arabic"/>
                <w:rtl/>
              </w:rPr>
              <w:t xml:space="preserve"> </w:t>
            </w:r>
            <w:r w:rsidR="00E72D41" w:rsidRPr="005A57B5">
              <w:rPr>
                <w:rFonts w:ascii="Simplified Arabic" w:hAnsi="Simplified Arabic" w:cs="Simplified Arabic"/>
                <w:rtl/>
              </w:rPr>
              <w:t>على المدى الطويل.</w:t>
            </w:r>
          </w:p>
          <w:p w14:paraId="14D7D072" w14:textId="6E657CBC" w:rsidR="00E8228E" w:rsidRPr="00774CFF" w:rsidRDefault="00D85754" w:rsidP="0097012E">
            <w:pPr>
              <w:bidi/>
              <w:spacing w:before="40" w:after="80"/>
              <w:jc w:val="left"/>
              <w:rPr>
                <w:sz w:val="20"/>
                <w:szCs w:val="20"/>
              </w:rPr>
            </w:pPr>
            <w:r>
              <w:rPr>
                <w:rFonts w:cs="Simplified Arabic" w:hint="cs"/>
                <w:rtl/>
              </w:rPr>
              <w:t>و</w:t>
            </w:r>
            <w:r w:rsidRPr="00A07586">
              <w:rPr>
                <w:rFonts w:cs="Simplified Arabic"/>
                <w:rtl/>
              </w:rPr>
              <w:t>ينبغي أن تكون نظم ال</w:t>
            </w:r>
            <w:r w:rsidRPr="00A07586">
              <w:rPr>
                <w:rFonts w:cs="Simplified Arabic" w:hint="cs"/>
                <w:rtl/>
              </w:rPr>
              <w:t>رصد</w:t>
            </w:r>
            <w:r w:rsidRPr="00A07586">
              <w:rPr>
                <w:rFonts w:cs="Simplified Arabic"/>
                <w:rtl/>
              </w:rPr>
              <w:t xml:space="preserve"> قادرة على تقييم أي </w:t>
            </w:r>
            <w:r>
              <w:rPr>
                <w:rFonts w:cs="Simplified Arabic" w:hint="cs"/>
                <w:rtl/>
              </w:rPr>
              <w:t>انعكاس في الاتجاهات</w:t>
            </w:r>
            <w:r w:rsidRPr="00A07586">
              <w:rPr>
                <w:rFonts w:cs="Simplified Arabic"/>
                <w:rtl/>
              </w:rPr>
              <w:t xml:space="preserve">، وينبغي أن تتضمن نظم </w:t>
            </w:r>
            <w:r>
              <w:rPr>
                <w:rFonts w:cs="Simplified Arabic" w:hint="cs"/>
                <w:rtl/>
              </w:rPr>
              <w:t>محاسبة</w:t>
            </w:r>
            <w:r w:rsidRPr="00A07586">
              <w:rPr>
                <w:rFonts w:cs="Simplified Arabic" w:hint="cs"/>
                <w:rtl/>
              </w:rPr>
              <w:t xml:space="preserve"> الكربون</w:t>
            </w:r>
            <w:r w:rsidRPr="00A07586">
              <w:rPr>
                <w:rFonts w:cs="Simplified Arabic"/>
                <w:rtl/>
              </w:rPr>
              <w:t xml:space="preserve"> </w:t>
            </w:r>
            <w:r>
              <w:rPr>
                <w:rFonts w:cs="Simplified Arabic" w:hint="cs"/>
                <w:rtl/>
              </w:rPr>
              <w:t>وتسجيل أرصدته</w:t>
            </w:r>
            <w:r w:rsidRPr="00A07586">
              <w:rPr>
                <w:rFonts w:cs="Simplified Arabic"/>
                <w:rtl/>
              </w:rPr>
              <w:t xml:space="preserve"> احتياطيات </w:t>
            </w:r>
            <w:r>
              <w:rPr>
                <w:rFonts w:cs="Simplified Arabic" w:hint="cs"/>
                <w:rtl/>
              </w:rPr>
              <w:t xml:space="preserve">وقائية </w:t>
            </w:r>
            <w:r w:rsidR="0097012E" w:rsidRPr="005A57B5">
              <w:rPr>
                <w:rFonts w:ascii="Simplified Arabic" w:hAnsi="Simplified Arabic" w:cs="Simplified Arabic"/>
                <w:rtl/>
              </w:rPr>
              <w:t xml:space="preserve">لمواجهة </w:t>
            </w:r>
            <w:r w:rsidRPr="00A07586">
              <w:rPr>
                <w:rFonts w:cs="Simplified Arabic"/>
                <w:rtl/>
              </w:rPr>
              <w:t>المخاطر المتبقية من انعكاس</w:t>
            </w:r>
            <w:r>
              <w:rPr>
                <w:rFonts w:cs="Simplified Arabic" w:hint="cs"/>
                <w:rtl/>
              </w:rPr>
              <w:t xml:space="preserve"> الاتجاه</w:t>
            </w:r>
            <w:r w:rsidRPr="00A07586">
              <w:rPr>
                <w:rFonts w:cs="Simplified Arabic"/>
                <w:rtl/>
              </w:rPr>
              <w:t>ات</w:t>
            </w:r>
            <w:r>
              <w:rPr>
                <w:rFonts w:cs="Simplified Arabic"/>
                <w:rtl/>
              </w:rPr>
              <w:t>.</w:t>
            </w:r>
          </w:p>
        </w:tc>
      </w:tr>
      <w:tr w:rsidR="00E8228E" w:rsidRPr="004C5362" w14:paraId="297543FB" w14:textId="77777777" w:rsidTr="00B07426">
        <w:tc>
          <w:tcPr>
            <w:tcW w:w="1359" w:type="dxa"/>
          </w:tcPr>
          <w:p w14:paraId="44B85D39" w14:textId="17B77B49" w:rsidR="00E8228E" w:rsidRPr="004C5362" w:rsidRDefault="0050354D" w:rsidP="00B07426">
            <w:pPr>
              <w:bidi/>
              <w:spacing w:before="40" w:after="80"/>
              <w:rPr>
                <w:sz w:val="20"/>
                <w:szCs w:val="20"/>
              </w:rPr>
            </w:pPr>
            <w:r w:rsidRPr="00A07586">
              <w:rPr>
                <w:rFonts w:cs="Simplified Arabic" w:hint="cs"/>
                <w:rtl/>
              </w:rPr>
              <w:lastRenderedPageBreak/>
              <w:t>التسرب</w:t>
            </w:r>
          </w:p>
        </w:tc>
        <w:tc>
          <w:tcPr>
            <w:tcW w:w="3456" w:type="dxa"/>
          </w:tcPr>
          <w:p w14:paraId="6FDD2035" w14:textId="28661CD3" w:rsidR="00E8228E" w:rsidRPr="004C5362" w:rsidRDefault="0050354D" w:rsidP="0050354D">
            <w:pPr>
              <w:bidi/>
              <w:spacing w:before="40" w:after="80"/>
              <w:jc w:val="left"/>
              <w:rPr>
                <w:i/>
                <w:iCs/>
                <w:sz w:val="20"/>
                <w:szCs w:val="20"/>
              </w:rPr>
            </w:pPr>
            <w:r w:rsidRPr="00A07586">
              <w:rPr>
                <w:rFonts w:cs="Simplified Arabic"/>
                <w:rtl/>
              </w:rPr>
              <w:t xml:space="preserve">تجنب </w:t>
            </w:r>
            <w:r w:rsidRPr="00A07586">
              <w:rPr>
                <w:rFonts w:cs="Simplified Arabic" w:hint="cs"/>
                <w:rtl/>
              </w:rPr>
              <w:t>نقل</w:t>
            </w:r>
            <w:r>
              <w:rPr>
                <w:rFonts w:cs="Simplified Arabic" w:hint="cs"/>
                <w:rtl/>
              </w:rPr>
              <w:t xml:space="preserve"> </w:t>
            </w:r>
            <w:r w:rsidRPr="00A07586">
              <w:rPr>
                <w:rFonts w:cs="Simplified Arabic"/>
                <w:rtl/>
              </w:rPr>
              <w:t>(</w:t>
            </w:r>
            <w:r w:rsidRPr="00A07586">
              <w:rPr>
                <w:rFonts w:cs="Simplified Arabic" w:hint="cs"/>
                <w:rtl/>
              </w:rPr>
              <w:t>"</w:t>
            </w:r>
            <w:r w:rsidRPr="00A07586">
              <w:rPr>
                <w:rFonts w:cs="Simplified Arabic"/>
                <w:rtl/>
              </w:rPr>
              <w:t>تسرب</w:t>
            </w:r>
            <w:r w:rsidRPr="00A07586">
              <w:rPr>
                <w:rFonts w:cs="Simplified Arabic" w:hint="cs"/>
                <w:rtl/>
              </w:rPr>
              <w:t>"</w:t>
            </w:r>
            <w:r w:rsidRPr="00A07586">
              <w:rPr>
                <w:rFonts w:cs="Simplified Arabic"/>
                <w:rtl/>
              </w:rPr>
              <w:t xml:space="preserve">) الانبعاثات إلى </w:t>
            </w:r>
            <w:r w:rsidRPr="00A07586">
              <w:rPr>
                <w:rFonts w:cs="Simplified Arabic" w:hint="cs"/>
                <w:rtl/>
              </w:rPr>
              <w:t>مكان</w:t>
            </w:r>
            <w:r w:rsidRPr="00A07586">
              <w:rPr>
                <w:rFonts w:cs="Simplified Arabic"/>
                <w:rtl/>
              </w:rPr>
              <w:t xml:space="preserve"> آخر، </w:t>
            </w:r>
            <w:r>
              <w:rPr>
                <w:rFonts w:cs="Simplified Arabic" w:hint="cs"/>
                <w:rtl/>
              </w:rPr>
              <w:t>وحدوث آثار</w:t>
            </w:r>
            <w:r w:rsidRPr="00A07586">
              <w:rPr>
                <w:rFonts w:cs="Simplified Arabic"/>
                <w:rtl/>
              </w:rPr>
              <w:t xml:space="preserve"> سلبية على التنوع البيولوجي فيه</w:t>
            </w:r>
            <w:r>
              <w:rPr>
                <w:rFonts w:cs="Simplified Arabic"/>
                <w:rtl/>
              </w:rPr>
              <w:t>.</w:t>
            </w:r>
            <w:r>
              <w:rPr>
                <w:rFonts w:cs="Simplified Arabic" w:hint="cs"/>
                <w:rtl/>
              </w:rPr>
              <w:t xml:space="preserve"> و</w:t>
            </w:r>
            <w:r w:rsidRPr="00A07586">
              <w:rPr>
                <w:rFonts w:cs="Simplified Arabic"/>
                <w:rtl/>
              </w:rPr>
              <w:t>يمكن أن ي</w:t>
            </w:r>
            <w:r w:rsidRPr="00A07586">
              <w:rPr>
                <w:rFonts w:cs="Simplified Arabic" w:hint="cs"/>
                <w:rtl/>
              </w:rPr>
              <w:t>تضمن</w:t>
            </w:r>
            <w:r w:rsidRPr="00A07586">
              <w:rPr>
                <w:rFonts w:cs="Simplified Arabic"/>
                <w:rtl/>
              </w:rPr>
              <w:t xml:space="preserve"> التسرب تسرب</w:t>
            </w:r>
            <w:r w:rsidRPr="00A07586">
              <w:rPr>
                <w:rFonts w:cs="Simplified Arabic" w:hint="cs"/>
                <w:rtl/>
              </w:rPr>
              <w:t>ا</w:t>
            </w:r>
            <w:r>
              <w:rPr>
                <w:rFonts w:cs="Simplified Arabic" w:hint="cs"/>
                <w:rtl/>
              </w:rPr>
              <w:t>ً</w:t>
            </w:r>
            <w:r w:rsidRPr="00A07586">
              <w:rPr>
                <w:rFonts w:cs="Simplified Arabic"/>
                <w:rtl/>
              </w:rPr>
              <w:t xml:space="preserve"> محلي</w:t>
            </w:r>
            <w:r w:rsidRPr="00A07586">
              <w:rPr>
                <w:rFonts w:cs="Simplified Arabic" w:hint="cs"/>
                <w:rtl/>
              </w:rPr>
              <w:t>ا</w:t>
            </w:r>
            <w:r>
              <w:rPr>
                <w:rFonts w:cs="Simplified Arabic" w:hint="cs"/>
                <w:rtl/>
              </w:rPr>
              <w:t>ً</w:t>
            </w:r>
            <w:r w:rsidRPr="00A07586">
              <w:rPr>
                <w:rFonts w:cs="Simplified Arabic"/>
                <w:rtl/>
              </w:rPr>
              <w:t xml:space="preserve"> ووطني</w:t>
            </w:r>
            <w:r w:rsidRPr="00A07586">
              <w:rPr>
                <w:rFonts w:cs="Simplified Arabic" w:hint="cs"/>
                <w:rtl/>
              </w:rPr>
              <w:t>ا</w:t>
            </w:r>
            <w:r>
              <w:rPr>
                <w:rFonts w:cs="Simplified Arabic" w:hint="cs"/>
                <w:rtl/>
              </w:rPr>
              <w:t>ً</w:t>
            </w:r>
            <w:r w:rsidRPr="00A07586">
              <w:rPr>
                <w:rFonts w:cs="Simplified Arabic"/>
                <w:rtl/>
              </w:rPr>
              <w:t xml:space="preserve"> ودولي</w:t>
            </w:r>
            <w:r w:rsidRPr="00A07586">
              <w:rPr>
                <w:rFonts w:cs="Simplified Arabic" w:hint="cs"/>
                <w:rtl/>
              </w:rPr>
              <w:t>ا</w:t>
            </w:r>
            <w:r>
              <w:rPr>
                <w:rFonts w:cs="Simplified Arabic" w:hint="cs"/>
                <w:rtl/>
              </w:rPr>
              <w:t>ً.</w:t>
            </w:r>
            <w:r w:rsidR="00E8228E" w:rsidRPr="004C5362">
              <w:rPr>
                <w:sz w:val="20"/>
                <w:szCs w:val="20"/>
              </w:rPr>
              <w:t xml:space="preserve"> </w:t>
            </w:r>
          </w:p>
        </w:tc>
        <w:tc>
          <w:tcPr>
            <w:tcW w:w="4536" w:type="dxa"/>
          </w:tcPr>
          <w:p w14:paraId="11297C8E" w14:textId="3F23DFE3" w:rsidR="00E8228E" w:rsidRPr="00774CFF" w:rsidRDefault="0050354D" w:rsidP="0050354D">
            <w:pPr>
              <w:bidi/>
              <w:spacing w:before="40" w:after="80"/>
              <w:jc w:val="left"/>
              <w:rPr>
                <w:b/>
                <w:bCs/>
                <w:sz w:val="20"/>
                <w:szCs w:val="20"/>
              </w:rPr>
            </w:pPr>
            <w:r w:rsidRPr="00A07586">
              <w:rPr>
                <w:rFonts w:cs="Simplified Arabic"/>
                <w:b/>
                <w:bCs/>
                <w:rtl/>
              </w:rPr>
              <w:t>تجنب التسرب</w:t>
            </w:r>
          </w:p>
          <w:p w14:paraId="66650CCF" w14:textId="144DD3B0" w:rsidR="0050354D" w:rsidRDefault="0050354D" w:rsidP="0050354D">
            <w:pPr>
              <w:bidi/>
              <w:spacing w:before="40" w:after="80"/>
              <w:jc w:val="left"/>
              <w:rPr>
                <w:sz w:val="20"/>
                <w:szCs w:val="20"/>
                <w:rtl/>
              </w:rPr>
            </w:pPr>
            <w:r w:rsidRPr="00A07586">
              <w:rPr>
                <w:rFonts w:cs="Simplified Arabic"/>
                <w:rtl/>
              </w:rPr>
              <w:t xml:space="preserve">ينبغي </w:t>
            </w:r>
            <w:r w:rsidR="0066687A">
              <w:rPr>
                <w:rFonts w:cs="Simplified Arabic" w:hint="cs"/>
                <w:rtl/>
              </w:rPr>
              <w:t xml:space="preserve">أن تكون </w:t>
            </w:r>
            <w:r w:rsidRPr="00A07586">
              <w:rPr>
                <w:rFonts w:cs="Simplified Arabic"/>
                <w:rtl/>
              </w:rPr>
              <w:t>الحلول القائمة على الطبيعة و/أو ال</w:t>
            </w:r>
            <w:r>
              <w:rPr>
                <w:rFonts w:cs="Simplified Arabic"/>
                <w:rtl/>
              </w:rPr>
              <w:t>نُهج القائمة</w:t>
            </w:r>
            <w:r w:rsidRPr="00A07586">
              <w:rPr>
                <w:rFonts w:cs="Simplified Arabic"/>
                <w:rtl/>
              </w:rPr>
              <w:t xml:space="preserve"> على النظم الإيكولوجية التي </w:t>
            </w:r>
            <w:r w:rsidRPr="005A57B5">
              <w:rPr>
                <w:rFonts w:ascii="Simplified Arabic" w:hAnsi="Simplified Arabic" w:cs="Simplified Arabic"/>
                <w:rtl/>
              </w:rPr>
              <w:t xml:space="preserve">تحقق </w:t>
            </w:r>
            <w:r w:rsidRPr="00A07586">
              <w:rPr>
                <w:rFonts w:cs="Simplified Arabic" w:hint="cs"/>
                <w:rtl/>
              </w:rPr>
              <w:t>منافع</w:t>
            </w:r>
            <w:r w:rsidRPr="00A07586">
              <w:rPr>
                <w:rFonts w:cs="Simplified Arabic"/>
                <w:rtl/>
              </w:rPr>
              <w:t xml:space="preserve"> </w:t>
            </w:r>
            <w:r w:rsidRPr="000601F2">
              <w:rPr>
                <w:rFonts w:cs="Simplified Arabic"/>
                <w:rtl/>
                <w:lang w:val="en-US" w:bidi="ar-AE"/>
              </w:rPr>
              <w:t xml:space="preserve">مشتركة </w:t>
            </w:r>
            <w:r w:rsidRPr="005A57B5">
              <w:rPr>
                <w:rFonts w:ascii="Simplified Arabic" w:hAnsi="Simplified Arabic" w:cs="Simplified Arabic"/>
                <w:rtl/>
              </w:rPr>
              <w:t>لتخفيف</w:t>
            </w:r>
            <w:r w:rsidRPr="00A07586">
              <w:rPr>
                <w:rFonts w:cs="Simplified Arabic"/>
                <w:rtl/>
              </w:rPr>
              <w:t xml:space="preserve"> آثار تغير المناخ</w:t>
            </w:r>
            <w:r w:rsidR="0066687A" w:rsidRPr="00A07586">
              <w:rPr>
                <w:rFonts w:cs="Simplified Arabic"/>
                <w:rtl/>
              </w:rPr>
              <w:t xml:space="preserve"> </w:t>
            </w:r>
            <w:r w:rsidR="0066687A">
              <w:rPr>
                <w:rFonts w:cs="Simplified Arabic" w:hint="cs"/>
                <w:rtl/>
              </w:rPr>
              <w:t>مُ</w:t>
            </w:r>
            <w:r w:rsidR="0066687A" w:rsidRPr="00A07586">
              <w:rPr>
                <w:rFonts w:cs="Simplified Arabic"/>
                <w:rtl/>
              </w:rPr>
              <w:t>صم</w:t>
            </w:r>
            <w:r w:rsidR="0066687A">
              <w:rPr>
                <w:rFonts w:cs="Simplified Arabic" w:hint="cs"/>
                <w:rtl/>
              </w:rPr>
              <w:t>َّ</w:t>
            </w:r>
            <w:r w:rsidR="0066687A" w:rsidRPr="00A07586">
              <w:rPr>
                <w:rFonts w:cs="Simplified Arabic"/>
                <w:rtl/>
              </w:rPr>
              <w:t>م</w:t>
            </w:r>
            <w:r w:rsidR="0066687A">
              <w:rPr>
                <w:rFonts w:cs="Simplified Arabic" w:hint="cs"/>
                <w:rtl/>
              </w:rPr>
              <w:t>ة</w:t>
            </w:r>
            <w:r w:rsidRPr="00A07586">
              <w:rPr>
                <w:rFonts w:cs="Simplified Arabic"/>
                <w:rtl/>
              </w:rPr>
              <w:t xml:space="preserve"> </w:t>
            </w:r>
            <w:r w:rsidRPr="00A07586">
              <w:rPr>
                <w:rFonts w:cs="Simplified Arabic" w:hint="cs"/>
                <w:rtl/>
              </w:rPr>
              <w:t xml:space="preserve">لتجنب </w:t>
            </w:r>
            <w:r w:rsidRPr="00A07586">
              <w:rPr>
                <w:rFonts w:cs="Simplified Arabic"/>
                <w:rtl/>
              </w:rPr>
              <w:t>التسرب</w:t>
            </w:r>
            <w:r>
              <w:rPr>
                <w:rFonts w:cs="Simplified Arabic"/>
                <w:rtl/>
              </w:rPr>
              <w:t>.</w:t>
            </w:r>
            <w:r w:rsidRPr="00A07586">
              <w:rPr>
                <w:rFonts w:cs="Simplified Arabic"/>
                <w:rtl/>
              </w:rPr>
              <w:t xml:space="preserve"> وعند استخدام أسواق الكربون الدولية، ينبغي على المؤيدين اتباع الإرشادات الحالية والمستقبلية المُعدّة بموجب اتفاق باريس</w:t>
            </w:r>
            <w:r w:rsidR="0066687A" w:rsidRPr="005A57B5">
              <w:rPr>
                <w:rFonts w:ascii="Simplified Arabic" w:hAnsi="Simplified Arabic" w:cs="Simplified Arabic"/>
                <w:rtl/>
              </w:rPr>
              <w:t>، حسب الاقتضاء</w:t>
            </w:r>
            <w:r>
              <w:rPr>
                <w:rFonts w:cs="Simplified Arabic"/>
                <w:rtl/>
              </w:rPr>
              <w:t>.</w:t>
            </w:r>
            <w:r w:rsidRPr="00A07586">
              <w:rPr>
                <w:rFonts w:cs="Simplified Arabic"/>
                <w:rtl/>
              </w:rPr>
              <w:t xml:space="preserve"> </w:t>
            </w:r>
            <w:r>
              <w:rPr>
                <w:rFonts w:cs="Simplified Arabic" w:hint="cs"/>
                <w:rtl/>
              </w:rPr>
              <w:t>و</w:t>
            </w:r>
            <w:r w:rsidRPr="00A07586">
              <w:rPr>
                <w:rFonts w:cs="Simplified Arabic"/>
                <w:rtl/>
              </w:rPr>
              <w:t>تشمل الحلول ما يلي:</w:t>
            </w:r>
          </w:p>
          <w:p w14:paraId="2068BB3F" w14:textId="4FEE1F44" w:rsidR="00E8228E" w:rsidRPr="00774CFF" w:rsidRDefault="0066687A" w:rsidP="00DA147A">
            <w:pPr>
              <w:bidi/>
              <w:spacing w:before="40" w:after="80"/>
              <w:jc w:val="left"/>
              <w:rPr>
                <w:sz w:val="20"/>
                <w:szCs w:val="20"/>
              </w:rPr>
            </w:pPr>
            <w:r w:rsidRPr="00A07586">
              <w:rPr>
                <w:rFonts w:cs="Simplified Arabic"/>
                <w:rtl/>
              </w:rPr>
              <w:t xml:space="preserve">(أ) تحديد مواقع أنشطة التخفيف في المناظر الطبيعية التي تتمتع بإدارة جيدة </w:t>
            </w:r>
            <w:r w:rsidRPr="00A07586">
              <w:rPr>
                <w:rFonts w:cs="Simplified Arabic" w:hint="cs"/>
                <w:rtl/>
              </w:rPr>
              <w:t xml:space="preserve">وفي إطار </w:t>
            </w:r>
            <w:r w:rsidRPr="00A07586">
              <w:rPr>
                <w:rFonts w:cs="Simplified Arabic"/>
                <w:rtl/>
              </w:rPr>
              <w:t>خطة مكانية متكاملة (انظر الهدف</w:t>
            </w:r>
            <w:r>
              <w:rPr>
                <w:rFonts w:cs="Simplified Arabic" w:hint="cs"/>
                <w:rtl/>
              </w:rPr>
              <w:t xml:space="preserve"> 1 </w:t>
            </w:r>
            <w:r w:rsidRPr="00A07586">
              <w:rPr>
                <w:rFonts w:cs="Simplified Arabic"/>
                <w:rtl/>
              </w:rPr>
              <w:t>من إطار كونمينغ-مونتريال العالمي للتنوع البيولوجي)</w:t>
            </w:r>
            <w:r w:rsidRPr="00774CFF">
              <w:rPr>
                <w:sz w:val="20"/>
                <w:szCs w:val="20"/>
              </w:rPr>
              <w:t xml:space="preserve"> </w:t>
            </w:r>
          </w:p>
          <w:p w14:paraId="6DC557CA" w14:textId="6FA486F5" w:rsidR="00261F90" w:rsidRDefault="00261F90" w:rsidP="00261F90">
            <w:pPr>
              <w:bidi/>
              <w:spacing w:before="40" w:after="80"/>
              <w:jc w:val="left"/>
              <w:rPr>
                <w:sz w:val="20"/>
                <w:szCs w:val="20"/>
                <w:rtl/>
              </w:rPr>
            </w:pPr>
            <w:r w:rsidRPr="00A07586">
              <w:rPr>
                <w:rFonts w:cs="Simplified Arabic"/>
                <w:rtl/>
              </w:rPr>
              <w:t xml:space="preserve">(ب) العمل </w:t>
            </w:r>
            <w:r w:rsidRPr="00A07586">
              <w:rPr>
                <w:rFonts w:cs="Simplified Arabic" w:hint="cs"/>
                <w:rtl/>
              </w:rPr>
              <w:t>على نحو</w:t>
            </w:r>
            <w:r w:rsidRPr="00A07586">
              <w:rPr>
                <w:rFonts w:cs="Simplified Arabic"/>
                <w:rtl/>
              </w:rPr>
              <w:t xml:space="preserve"> تعاوني</w:t>
            </w:r>
            <w:r>
              <w:rPr>
                <w:rFonts w:cs="Simplified Arabic" w:hint="cs"/>
                <w:rtl/>
              </w:rPr>
              <w:t xml:space="preserve">، </w:t>
            </w:r>
            <w:r w:rsidRPr="005A57B5">
              <w:rPr>
                <w:rFonts w:ascii="Simplified Arabic" w:hAnsi="Simplified Arabic" w:cs="Simplified Arabic"/>
                <w:rtl/>
              </w:rPr>
              <w:t>من خلال عمليات الموافقة الحرة والمسبقة والمستنيرة</w:t>
            </w:r>
            <w:r>
              <w:rPr>
                <w:rFonts w:ascii="Simplified Arabic" w:hAnsi="Simplified Arabic" w:cs="Simplified Arabic" w:hint="cs"/>
                <w:rtl/>
              </w:rPr>
              <w:t>،</w:t>
            </w:r>
            <w:r w:rsidRPr="00A07586">
              <w:rPr>
                <w:rFonts w:cs="Simplified Arabic"/>
                <w:rtl/>
              </w:rPr>
              <w:t xml:space="preserve"> مع الجهات الفاعلة التي تعتمد على تغير استخدام الأراضي لتطوير سبل عيش</w:t>
            </w:r>
            <w:r w:rsidRPr="00A07586">
              <w:rPr>
                <w:rFonts w:eastAsia="Times New Roman" w:cs="Simplified Arabic"/>
                <w:rtl/>
              </w:rPr>
              <w:t xml:space="preserve"> </w:t>
            </w:r>
            <w:r w:rsidRPr="00A07586">
              <w:rPr>
                <w:rFonts w:cs="Simplified Arabic"/>
                <w:rtl/>
              </w:rPr>
              <w:t>ومسارات اقتصادية بديلة</w:t>
            </w:r>
            <w:r>
              <w:rPr>
                <w:rFonts w:cs="Simplified Arabic" w:hint="cs"/>
                <w:rtl/>
              </w:rPr>
              <w:t xml:space="preserve">، </w:t>
            </w:r>
            <w:r w:rsidRPr="005A57B5">
              <w:rPr>
                <w:rFonts w:ascii="Simplified Arabic" w:hAnsi="Simplified Arabic" w:cs="Simplified Arabic"/>
                <w:rtl/>
              </w:rPr>
              <w:t>مع مراعاة السياقات الوطنية والإقليمية</w:t>
            </w:r>
            <w:r>
              <w:rPr>
                <w:rFonts w:ascii="Simplified Arabic" w:hAnsi="Simplified Arabic" w:cs="Simplified Arabic" w:hint="cs"/>
                <w:rtl/>
              </w:rPr>
              <w:t>،</w:t>
            </w:r>
            <w:r w:rsidRPr="00A07586">
              <w:rPr>
                <w:rFonts w:cs="Simplified Arabic"/>
                <w:rtl/>
              </w:rPr>
              <w:t xml:space="preserve"> لا تؤدي إلى التسرب أو إلى </w:t>
            </w:r>
            <w:r>
              <w:rPr>
                <w:rFonts w:cs="Simplified Arabic" w:hint="cs"/>
                <w:rtl/>
              </w:rPr>
              <w:t>آثار</w:t>
            </w:r>
            <w:r w:rsidRPr="00A07586">
              <w:rPr>
                <w:rFonts w:cs="Simplified Arabic"/>
                <w:rtl/>
              </w:rPr>
              <w:t xml:space="preserve"> ارتدادية</w:t>
            </w:r>
            <w:r w:rsidRPr="005A57B5">
              <w:rPr>
                <w:rFonts w:ascii="Simplified Arabic" w:hAnsi="Simplified Arabic" w:cs="Simplified Arabic"/>
                <w:rtl/>
              </w:rPr>
              <w:t xml:space="preserve">، بما في ذلك من خلال الحد من </w:t>
            </w:r>
            <w:r w:rsidR="00A16500">
              <w:rPr>
                <w:rFonts w:ascii="Simplified Arabic" w:hAnsi="Simplified Arabic" w:cs="Simplified Arabic" w:hint="cs"/>
                <w:rtl/>
              </w:rPr>
              <w:t>العوامل الكامنة</w:t>
            </w:r>
            <w:r w:rsidRPr="005A57B5">
              <w:rPr>
                <w:rFonts w:ascii="Simplified Arabic" w:hAnsi="Simplified Arabic" w:cs="Simplified Arabic"/>
                <w:rtl/>
              </w:rPr>
              <w:t xml:space="preserve"> </w:t>
            </w:r>
            <w:r w:rsidR="00A16500">
              <w:rPr>
                <w:rFonts w:ascii="Simplified Arabic" w:hAnsi="Simplified Arabic" w:cs="Simplified Arabic" w:hint="cs"/>
                <w:rtl/>
              </w:rPr>
              <w:t xml:space="preserve">وراء </w:t>
            </w:r>
            <w:r w:rsidRPr="005A57B5">
              <w:rPr>
                <w:rFonts w:ascii="Simplified Arabic" w:hAnsi="Simplified Arabic" w:cs="Simplified Arabic"/>
                <w:rtl/>
              </w:rPr>
              <w:t>تدهور النظم الإيكولوجية</w:t>
            </w:r>
            <w:r w:rsidRPr="00A07586">
              <w:rPr>
                <w:rFonts w:cs="Simplified Arabic"/>
                <w:rtl/>
              </w:rPr>
              <w:t>؛</w:t>
            </w:r>
          </w:p>
          <w:p w14:paraId="0C296B00" w14:textId="6795D5F6" w:rsidR="00DF33CB" w:rsidRDefault="00DF33CB" w:rsidP="00DF33CB">
            <w:pPr>
              <w:bidi/>
              <w:spacing w:before="40" w:after="80"/>
              <w:jc w:val="left"/>
              <w:rPr>
                <w:sz w:val="20"/>
                <w:szCs w:val="20"/>
                <w:rtl/>
              </w:rPr>
            </w:pPr>
            <w:r w:rsidRPr="00A07586">
              <w:rPr>
                <w:rFonts w:cs="Simplified Arabic"/>
                <w:rtl/>
              </w:rPr>
              <w:t xml:space="preserve">(ج) </w:t>
            </w:r>
            <w:r w:rsidR="00875BB4">
              <w:rPr>
                <w:rFonts w:cs="Simplified Arabic" w:hint="cs"/>
                <w:rtl/>
              </w:rPr>
              <w:t>إجراء ال</w:t>
            </w:r>
            <w:r>
              <w:rPr>
                <w:rFonts w:cs="Simplified Arabic" w:hint="cs"/>
                <w:rtl/>
              </w:rPr>
              <w:t>محاسبة</w:t>
            </w:r>
            <w:r w:rsidR="00875BB4">
              <w:rPr>
                <w:rFonts w:cs="Simplified Arabic" w:hint="cs"/>
                <w:rtl/>
              </w:rPr>
              <w:t xml:space="preserve"> المتعلقة</w:t>
            </w:r>
            <w:r w:rsidRPr="00A07586">
              <w:rPr>
                <w:rFonts w:cs="Simplified Arabic" w:hint="cs"/>
                <w:rtl/>
              </w:rPr>
              <w:t xml:space="preserve"> </w:t>
            </w:r>
            <w:r w:rsidR="00875BB4">
              <w:rPr>
                <w:rFonts w:cs="Simplified Arabic" w:hint="cs"/>
                <w:rtl/>
              </w:rPr>
              <w:t>ب</w:t>
            </w:r>
            <w:r w:rsidRPr="00A07586">
              <w:rPr>
                <w:rFonts w:cs="Simplified Arabic" w:hint="cs"/>
                <w:rtl/>
              </w:rPr>
              <w:t>التنوع البيولوجي و</w:t>
            </w:r>
            <w:r w:rsidRPr="00A07586">
              <w:rPr>
                <w:rFonts w:cs="Simplified Arabic"/>
                <w:rtl/>
              </w:rPr>
              <w:t xml:space="preserve">الكربون على نطاق الولاية القضائية أو ضمن </w:t>
            </w:r>
            <w:r w:rsidRPr="00A07586">
              <w:rPr>
                <w:rFonts w:cs="Simplified Arabic" w:hint="cs"/>
                <w:rtl/>
              </w:rPr>
              <w:t>خطة</w:t>
            </w:r>
            <w:r w:rsidRPr="00A07586">
              <w:rPr>
                <w:rFonts w:cs="Simplified Arabic"/>
                <w:rtl/>
              </w:rPr>
              <w:t xml:space="preserve"> متداخل</w:t>
            </w:r>
            <w:r w:rsidRPr="00A07586">
              <w:rPr>
                <w:rFonts w:cs="Simplified Arabic" w:hint="cs"/>
                <w:rtl/>
              </w:rPr>
              <w:t>ة</w:t>
            </w:r>
            <w:r w:rsidRPr="00A07586">
              <w:rPr>
                <w:rFonts w:cs="Simplified Arabic"/>
                <w:rtl/>
              </w:rPr>
              <w:t>، ل</w:t>
            </w:r>
            <w:r w:rsidRPr="00A07586">
              <w:rPr>
                <w:rFonts w:cs="Simplified Arabic" w:hint="cs"/>
                <w:rtl/>
              </w:rPr>
              <w:t>إدماج</w:t>
            </w:r>
            <w:r w:rsidRPr="00A07586">
              <w:rPr>
                <w:rFonts w:cs="Simplified Arabic"/>
                <w:rtl/>
              </w:rPr>
              <w:t xml:space="preserve"> التسرب المحلي وال</w:t>
            </w:r>
            <w:r w:rsidRPr="00A07586">
              <w:rPr>
                <w:rFonts w:cs="Simplified Arabic" w:hint="cs"/>
                <w:rtl/>
              </w:rPr>
              <w:t>وطني</w:t>
            </w:r>
            <w:r w:rsidRPr="00A07586">
              <w:rPr>
                <w:rFonts w:cs="Simplified Arabic"/>
                <w:rtl/>
              </w:rPr>
              <w:t xml:space="preserve"> في النتائج الإجمالية؛</w:t>
            </w:r>
            <w:r w:rsidR="00A16500" w:rsidRPr="00774CFF">
              <w:rPr>
                <w:sz w:val="20"/>
                <w:szCs w:val="20"/>
              </w:rPr>
              <w:t xml:space="preserve"> </w:t>
            </w:r>
          </w:p>
          <w:p w14:paraId="0EF221F5" w14:textId="677C0258" w:rsidR="00875BB4" w:rsidRDefault="00875BB4" w:rsidP="00875BB4">
            <w:pPr>
              <w:bidi/>
              <w:spacing w:before="40" w:after="80"/>
              <w:jc w:val="left"/>
              <w:rPr>
                <w:sz w:val="20"/>
                <w:szCs w:val="20"/>
                <w:rtl/>
              </w:rPr>
            </w:pPr>
            <w:r w:rsidRPr="00A07586">
              <w:rPr>
                <w:rFonts w:cs="Simplified Arabic"/>
                <w:rtl/>
              </w:rPr>
              <w:t>(د) تقدير مخاطر التسرب المتبقية على المستويات المحلي</w:t>
            </w:r>
            <w:r>
              <w:rPr>
                <w:rFonts w:cs="Simplified Arabic" w:hint="cs"/>
                <w:rtl/>
              </w:rPr>
              <w:t>ة</w:t>
            </w:r>
            <w:r w:rsidRPr="00A07586">
              <w:rPr>
                <w:rFonts w:cs="Simplified Arabic"/>
                <w:rtl/>
              </w:rPr>
              <w:t xml:space="preserve"> وال</w:t>
            </w:r>
            <w:r w:rsidRPr="00A07586">
              <w:rPr>
                <w:rFonts w:cs="Simplified Arabic" w:hint="cs"/>
                <w:rtl/>
              </w:rPr>
              <w:t>وطني</w:t>
            </w:r>
            <w:r>
              <w:rPr>
                <w:rFonts w:cs="Simplified Arabic" w:hint="cs"/>
                <w:rtl/>
              </w:rPr>
              <w:t>ة</w:t>
            </w:r>
            <w:r w:rsidRPr="00A07586">
              <w:rPr>
                <w:rFonts w:cs="Simplified Arabic"/>
                <w:rtl/>
              </w:rPr>
              <w:t xml:space="preserve"> والدولي</w:t>
            </w:r>
            <w:r>
              <w:rPr>
                <w:rFonts w:cs="Simplified Arabic" w:hint="cs"/>
                <w:rtl/>
              </w:rPr>
              <w:t>ة</w:t>
            </w:r>
            <w:r w:rsidRPr="00A07586">
              <w:rPr>
                <w:rFonts w:cs="Simplified Arabic"/>
                <w:rtl/>
              </w:rPr>
              <w:t>؛</w:t>
            </w:r>
          </w:p>
          <w:p w14:paraId="4FDB41B9" w14:textId="2CD59A40" w:rsidR="00E8228E" w:rsidRPr="00774CFF" w:rsidRDefault="00875BB4" w:rsidP="003D2BB0">
            <w:pPr>
              <w:bidi/>
              <w:spacing w:before="40" w:after="80"/>
              <w:jc w:val="left"/>
              <w:rPr>
                <w:sz w:val="20"/>
                <w:szCs w:val="20"/>
              </w:rPr>
            </w:pPr>
            <w:r w:rsidRPr="00A07586">
              <w:rPr>
                <w:rFonts w:cs="Simplified Arabic"/>
                <w:rtl/>
              </w:rPr>
              <w:t xml:space="preserve">(هـ) </w:t>
            </w:r>
            <w:r w:rsidRPr="005A57B5">
              <w:rPr>
                <w:rFonts w:ascii="Simplified Arabic" w:hAnsi="Simplified Arabic" w:cs="Simplified Arabic"/>
                <w:rtl/>
              </w:rPr>
              <w:t>خصم التسرب المتبقي المتوق</w:t>
            </w:r>
            <w:r>
              <w:rPr>
                <w:rFonts w:ascii="Simplified Arabic" w:hAnsi="Simplified Arabic" w:cs="Simplified Arabic" w:hint="cs"/>
                <w:rtl/>
              </w:rPr>
              <w:t>َّ</w:t>
            </w:r>
            <w:r w:rsidRPr="005A57B5">
              <w:rPr>
                <w:rFonts w:ascii="Simplified Arabic" w:hAnsi="Simplified Arabic" w:cs="Simplified Arabic"/>
                <w:rtl/>
              </w:rPr>
              <w:t>ع</w:t>
            </w:r>
            <w:r>
              <w:rPr>
                <w:rFonts w:cs="Simplified Arabic" w:hint="cs"/>
                <w:rtl/>
              </w:rPr>
              <w:t xml:space="preserve"> </w:t>
            </w:r>
            <w:r w:rsidRPr="00A07586">
              <w:rPr>
                <w:rFonts w:cs="Simplified Arabic"/>
                <w:rtl/>
              </w:rPr>
              <w:t>من</w:t>
            </w:r>
            <w:r>
              <w:rPr>
                <w:rFonts w:cs="Simplified Arabic" w:hint="cs"/>
                <w:rtl/>
              </w:rPr>
              <w:t xml:space="preserve"> نتائج</w:t>
            </w:r>
            <w:r w:rsidRPr="00A07586">
              <w:rPr>
                <w:rFonts w:cs="Simplified Arabic" w:hint="cs"/>
                <w:rtl/>
              </w:rPr>
              <w:t xml:space="preserve"> التنوع البيولوجي و</w:t>
            </w:r>
            <w:r w:rsidRPr="00A07586">
              <w:rPr>
                <w:rFonts w:cs="Simplified Arabic"/>
                <w:rtl/>
              </w:rPr>
              <w:t xml:space="preserve">الكربون </w:t>
            </w:r>
            <w:r>
              <w:rPr>
                <w:rFonts w:cs="Simplified Arabic" w:hint="cs"/>
                <w:rtl/>
              </w:rPr>
              <w:t>في</w:t>
            </w:r>
            <w:r w:rsidRPr="00A07586">
              <w:rPr>
                <w:rFonts w:cs="Simplified Arabic" w:hint="cs"/>
                <w:rtl/>
              </w:rPr>
              <w:t xml:space="preserve"> </w:t>
            </w:r>
            <w:r w:rsidRPr="00A07586">
              <w:rPr>
                <w:rFonts w:cs="Simplified Arabic"/>
                <w:rtl/>
              </w:rPr>
              <w:t xml:space="preserve">خطط </w:t>
            </w:r>
            <w:r>
              <w:rPr>
                <w:rFonts w:cs="Simplified Arabic" w:hint="cs"/>
                <w:rtl/>
              </w:rPr>
              <w:t>المحاسبة</w:t>
            </w:r>
            <w:r w:rsidRPr="00A07586">
              <w:rPr>
                <w:rFonts w:cs="Simplified Arabic" w:hint="cs"/>
                <w:rtl/>
              </w:rPr>
              <w:t xml:space="preserve"> أو </w:t>
            </w:r>
            <w:r>
              <w:rPr>
                <w:rFonts w:cs="Simplified Arabic" w:hint="cs"/>
                <w:rtl/>
              </w:rPr>
              <w:t>تسجيل الأرصدة</w:t>
            </w:r>
            <w:r w:rsidR="00AA08F5">
              <w:rPr>
                <w:rFonts w:cs="Simplified Arabic" w:hint="cs"/>
                <w:rtl/>
              </w:rPr>
              <w:t>،</w:t>
            </w:r>
            <w:r w:rsidR="00AA08F5" w:rsidRPr="005A57B5">
              <w:rPr>
                <w:rFonts w:ascii="Simplified Arabic" w:hAnsi="Simplified Arabic" w:cs="Simplified Arabic"/>
                <w:rtl/>
              </w:rPr>
              <w:t xml:space="preserve"> مع الإقرار بأن فقدان التنوع البيولوجي الناجم عن التسرب لا يمكن تعويضه مباشر</w:t>
            </w:r>
            <w:r w:rsidR="00AA08F5">
              <w:rPr>
                <w:rFonts w:ascii="Simplified Arabic" w:hAnsi="Simplified Arabic" w:cs="Simplified Arabic" w:hint="cs"/>
                <w:rtl/>
              </w:rPr>
              <w:t>ةً</w:t>
            </w:r>
            <w:r w:rsidR="00AA08F5" w:rsidRPr="005A57B5">
              <w:rPr>
                <w:rFonts w:ascii="Simplified Arabic" w:hAnsi="Simplified Arabic" w:cs="Simplified Arabic"/>
                <w:rtl/>
              </w:rPr>
              <w:t xml:space="preserve"> في</w:t>
            </w:r>
            <w:r w:rsidR="00AA08F5">
              <w:rPr>
                <w:rFonts w:ascii="Simplified Arabic" w:hAnsi="Simplified Arabic" w:cs="Simplified Arabic" w:hint="cs"/>
                <w:rtl/>
              </w:rPr>
              <w:t xml:space="preserve"> أي</w:t>
            </w:r>
            <w:r w:rsidR="00AA08F5" w:rsidRPr="005A57B5">
              <w:rPr>
                <w:rFonts w:ascii="Simplified Arabic" w:hAnsi="Simplified Arabic" w:cs="Simplified Arabic"/>
                <w:rtl/>
              </w:rPr>
              <w:t xml:space="preserve"> مكان آخر.</w:t>
            </w:r>
            <w:r w:rsidRPr="00774CFF">
              <w:rPr>
                <w:sz w:val="20"/>
                <w:szCs w:val="20"/>
              </w:rPr>
              <w:t xml:space="preserve"> </w:t>
            </w:r>
          </w:p>
        </w:tc>
      </w:tr>
      <w:tr w:rsidR="00E8228E" w:rsidRPr="004C5362" w14:paraId="29F524A6" w14:textId="77777777" w:rsidTr="00B07426">
        <w:tc>
          <w:tcPr>
            <w:tcW w:w="1359" w:type="dxa"/>
          </w:tcPr>
          <w:p w14:paraId="12BDABA2" w14:textId="6A393023" w:rsidR="00E8228E" w:rsidRPr="00774CFF" w:rsidRDefault="000B11C7" w:rsidP="000B11C7">
            <w:pPr>
              <w:bidi/>
              <w:spacing w:before="40" w:after="80"/>
              <w:jc w:val="left"/>
              <w:rPr>
                <w:sz w:val="20"/>
                <w:szCs w:val="20"/>
              </w:rPr>
            </w:pPr>
            <w:r w:rsidRPr="00A07586">
              <w:rPr>
                <w:rFonts w:cs="Simplified Arabic" w:hint="cs"/>
                <w:rtl/>
              </w:rPr>
              <w:lastRenderedPageBreak/>
              <w:t xml:space="preserve">الإنصاف، </w:t>
            </w:r>
            <w:r w:rsidRPr="00A07586">
              <w:rPr>
                <w:rFonts w:cs="Simplified Arabic"/>
                <w:rtl/>
              </w:rPr>
              <w:t>والمساواة بين الجنسين</w:t>
            </w:r>
            <w:r>
              <w:rPr>
                <w:rFonts w:cs="Simplified Arabic" w:hint="cs"/>
                <w:rtl/>
              </w:rPr>
              <w:t>،</w:t>
            </w:r>
            <w:r w:rsidRPr="00A07586">
              <w:rPr>
                <w:rFonts w:cs="Simplified Arabic"/>
                <w:rtl/>
              </w:rPr>
              <w:t xml:space="preserve"> وحقوق الإنسان</w:t>
            </w:r>
          </w:p>
        </w:tc>
        <w:tc>
          <w:tcPr>
            <w:tcW w:w="3456" w:type="dxa"/>
          </w:tcPr>
          <w:p w14:paraId="116E2937" w14:textId="2C9179A2" w:rsidR="00E8228E" w:rsidRPr="00774CFF" w:rsidRDefault="000B11C7" w:rsidP="000B11C7">
            <w:pPr>
              <w:bidi/>
              <w:spacing w:before="40" w:after="80"/>
              <w:jc w:val="left"/>
              <w:rPr>
                <w:sz w:val="20"/>
                <w:szCs w:val="20"/>
              </w:rPr>
            </w:pPr>
            <w:r w:rsidRPr="00A07586">
              <w:rPr>
                <w:rFonts w:cs="Simplified Arabic"/>
                <w:rtl/>
              </w:rPr>
              <w:t xml:space="preserve">اتباع نهج قائم على حقوق الإنسان، بما في ذلك </w:t>
            </w:r>
            <w:r>
              <w:rPr>
                <w:rFonts w:cs="Simplified Arabic" w:hint="cs"/>
                <w:rtl/>
              </w:rPr>
              <w:t xml:space="preserve">عن طريق </w:t>
            </w:r>
            <w:r w:rsidRPr="00A07586">
              <w:rPr>
                <w:rFonts w:cs="Simplified Arabic"/>
                <w:rtl/>
              </w:rPr>
              <w:t xml:space="preserve">احترام وحماية حقوق وأدوار الشعوب الأصلية والمجتمعات المحلية والنساء والشباب، باعتبارهم جهات فاعلة رئيسية في حماية التنوع البيولوجي </w:t>
            </w:r>
            <w:r>
              <w:rPr>
                <w:rFonts w:cs="Simplified Arabic" w:hint="cs"/>
                <w:rtl/>
              </w:rPr>
              <w:t>واستعادته</w:t>
            </w:r>
            <w:r w:rsidRPr="00A07586">
              <w:rPr>
                <w:rFonts w:cs="Simplified Arabic"/>
                <w:rtl/>
              </w:rPr>
              <w:t>، وفي تنفيذ العمل المناخي</w:t>
            </w:r>
            <w:r>
              <w:rPr>
                <w:rFonts w:cs="Simplified Arabic"/>
                <w:rtl/>
              </w:rPr>
              <w:t>.</w:t>
            </w:r>
            <w:r w:rsidRPr="00A07586">
              <w:rPr>
                <w:rFonts w:cs="Simplified Arabic"/>
                <w:rtl/>
              </w:rPr>
              <w:t xml:space="preserve"> وينبغي </w:t>
            </w:r>
            <w:r w:rsidRPr="00A07586">
              <w:rPr>
                <w:rFonts w:cs="Simplified Arabic" w:hint="cs"/>
                <w:rtl/>
              </w:rPr>
              <w:t>أن تؤخذ</w:t>
            </w:r>
            <w:r w:rsidRPr="00A07586">
              <w:rPr>
                <w:rFonts w:cs="Simplified Arabic"/>
                <w:rtl/>
              </w:rPr>
              <w:t xml:space="preserve"> معارفهم التقليدية وأولوياتهم واحتياجاتهم</w:t>
            </w:r>
            <w:r w:rsidRPr="00A07586">
              <w:rPr>
                <w:rFonts w:cs="Simplified Arabic" w:hint="cs"/>
                <w:rtl/>
              </w:rPr>
              <w:t xml:space="preserve"> في الاعتبار حتى </w:t>
            </w:r>
            <w:r w:rsidRPr="00A07586">
              <w:rPr>
                <w:rFonts w:cs="Simplified Arabic"/>
                <w:rtl/>
              </w:rPr>
              <w:t xml:space="preserve">تكون </w:t>
            </w:r>
            <w:r>
              <w:rPr>
                <w:rFonts w:cs="Simplified Arabic" w:hint="cs"/>
                <w:rtl/>
              </w:rPr>
              <w:t>ال</w:t>
            </w:r>
            <w:r w:rsidRPr="00A07586">
              <w:rPr>
                <w:rFonts w:cs="Simplified Arabic"/>
                <w:rtl/>
              </w:rPr>
              <w:t>إجراءات</w:t>
            </w:r>
            <w:r>
              <w:rPr>
                <w:rFonts w:cs="Simplified Arabic" w:hint="cs"/>
                <w:rtl/>
              </w:rPr>
              <w:t xml:space="preserve"> المتعلقة</w:t>
            </w:r>
            <w:r w:rsidRPr="00A07586">
              <w:rPr>
                <w:rFonts w:cs="Simplified Arabic"/>
                <w:rtl/>
              </w:rPr>
              <w:t xml:space="preserve"> </w:t>
            </w:r>
            <w:r>
              <w:rPr>
                <w:rFonts w:cs="Simplified Arabic" w:hint="cs"/>
                <w:rtl/>
              </w:rPr>
              <w:t>ب</w:t>
            </w:r>
            <w:r w:rsidRPr="00A07586">
              <w:rPr>
                <w:rFonts w:cs="Simplified Arabic"/>
                <w:rtl/>
              </w:rPr>
              <w:t xml:space="preserve">التنوع البيولوجي والمناخ </w:t>
            </w:r>
            <w:r w:rsidRPr="00A07586">
              <w:rPr>
                <w:rFonts w:cs="Simplified Arabic" w:hint="cs"/>
                <w:rtl/>
              </w:rPr>
              <w:t>منصفة</w:t>
            </w:r>
            <w:r w:rsidRPr="00A07586">
              <w:rPr>
                <w:rFonts w:cs="Simplified Arabic"/>
                <w:rtl/>
              </w:rPr>
              <w:t xml:space="preserve"> وشاملة وفعالة وقائمة على الحقوق</w:t>
            </w:r>
            <w:r>
              <w:rPr>
                <w:rFonts w:cs="Simplified Arabic"/>
                <w:rtl/>
              </w:rPr>
              <w:t>.</w:t>
            </w:r>
          </w:p>
        </w:tc>
        <w:tc>
          <w:tcPr>
            <w:tcW w:w="4536" w:type="dxa"/>
          </w:tcPr>
          <w:p w14:paraId="7BFF5F7D" w14:textId="0C0DB600" w:rsidR="004E2F64" w:rsidRPr="004E2F64" w:rsidRDefault="004E2F64" w:rsidP="004E2F64">
            <w:pPr>
              <w:bidi/>
              <w:spacing w:before="40" w:after="80"/>
              <w:jc w:val="left"/>
              <w:rPr>
                <w:rFonts w:cs="Simplified Arabic"/>
                <w:rtl/>
              </w:rPr>
            </w:pPr>
            <w:r w:rsidRPr="005A57B5">
              <w:rPr>
                <w:rFonts w:ascii="Simplified Arabic" w:hAnsi="Simplified Arabic" w:cs="Simplified Arabic"/>
                <w:rtl/>
              </w:rPr>
              <w:t xml:space="preserve">ينبغي تصميم وتنفيذ الاعتبارات القائمة على الحقوق والمراعية </w:t>
            </w:r>
            <w:r w:rsidRPr="00A07586">
              <w:rPr>
                <w:rFonts w:cs="Simplified Arabic" w:hint="cs"/>
                <w:rtl/>
              </w:rPr>
              <w:t>للاعتبارات الجنسانية</w:t>
            </w:r>
            <w:r>
              <w:rPr>
                <w:rFonts w:ascii="Simplified Arabic" w:hAnsi="Simplified Arabic" w:cs="Simplified Arabic" w:hint="cs"/>
                <w:rtl/>
              </w:rPr>
              <w:t xml:space="preserve"> </w:t>
            </w:r>
            <w:r w:rsidRPr="005A57B5">
              <w:rPr>
                <w:rFonts w:ascii="Simplified Arabic" w:hAnsi="Simplified Arabic" w:cs="Simplified Arabic"/>
                <w:rtl/>
              </w:rPr>
              <w:t>في سياق استخدام الحلول القائمة على الطبيعة و/أو الن</w:t>
            </w:r>
            <w:r>
              <w:rPr>
                <w:rFonts w:ascii="Simplified Arabic" w:hAnsi="Simplified Arabic" w:cs="Simplified Arabic" w:hint="cs"/>
                <w:rtl/>
              </w:rPr>
              <w:t>ُ</w:t>
            </w:r>
            <w:r w:rsidRPr="005A57B5">
              <w:rPr>
                <w:rFonts w:ascii="Simplified Arabic" w:hAnsi="Simplified Arabic" w:cs="Simplified Arabic"/>
                <w:rtl/>
              </w:rPr>
              <w:t>هج القائمة على النظم الإيكولوجية التي توفر منافع مشتركة لتخفيف آثار تغير المناخ</w:t>
            </w:r>
            <w:r>
              <w:rPr>
                <w:rFonts w:cs="Simplified Arabic" w:hint="cs"/>
                <w:rtl/>
              </w:rPr>
              <w:t xml:space="preserve"> </w:t>
            </w:r>
            <w:r w:rsidRPr="00A07586">
              <w:rPr>
                <w:rFonts w:cs="Simplified Arabic"/>
                <w:rtl/>
              </w:rPr>
              <w:t xml:space="preserve">بمشاركة وتمثيل كاملين وفعالين وشاملين </w:t>
            </w:r>
            <w:r w:rsidRPr="00A07586">
              <w:rPr>
                <w:rFonts w:cs="Simplified Arabic" w:hint="cs"/>
                <w:rtl/>
              </w:rPr>
              <w:t xml:space="preserve">ومراعين للاعتبارات الجنسانية </w:t>
            </w:r>
            <w:r w:rsidRPr="00A07586">
              <w:rPr>
                <w:rFonts w:cs="Simplified Arabic"/>
                <w:rtl/>
              </w:rPr>
              <w:t>للشعوب الأصلية والمجتمعات المحلية والنساء والشباب</w:t>
            </w:r>
            <w:r>
              <w:rPr>
                <w:rFonts w:cs="Simplified Arabic"/>
                <w:rtl/>
              </w:rPr>
              <w:t>.</w:t>
            </w:r>
            <w:r w:rsidRPr="00A07586">
              <w:rPr>
                <w:rFonts w:cs="Simplified Arabic"/>
                <w:rtl/>
              </w:rPr>
              <w:t xml:space="preserve"> وينبغي تجنب الإجراءات التي تنطوي على مخاطر</w:t>
            </w:r>
            <w:r>
              <w:rPr>
                <w:rFonts w:cs="Simplified Arabic" w:hint="cs"/>
                <w:rtl/>
              </w:rPr>
              <w:t xml:space="preserve"> فعلية</w:t>
            </w:r>
            <w:r w:rsidRPr="00A07586">
              <w:rPr>
                <w:rFonts w:cs="Simplified Arabic"/>
                <w:rtl/>
              </w:rPr>
              <w:t xml:space="preserve"> أو محتملة تتعلق بنزع الملكية، أو تقويض الحقوق، أو عدم </w:t>
            </w:r>
            <w:r w:rsidR="00337E5F">
              <w:rPr>
                <w:rFonts w:cs="Simplified Arabic" w:hint="cs"/>
                <w:rtl/>
              </w:rPr>
              <w:t>مراعاة</w:t>
            </w:r>
            <w:r w:rsidRPr="00A07586">
              <w:rPr>
                <w:rFonts w:cs="Simplified Arabic"/>
                <w:rtl/>
              </w:rPr>
              <w:t xml:space="preserve"> الموافقة الحرة والمسبقة والمستنيرة أو تقاسم المنافع، </w:t>
            </w:r>
            <w:r w:rsidRPr="00A07586">
              <w:rPr>
                <w:rFonts w:cs="Simplified Arabic" w:hint="cs"/>
                <w:rtl/>
              </w:rPr>
              <w:t>من بين أمور أخرى</w:t>
            </w:r>
            <w:r>
              <w:rPr>
                <w:rFonts w:cs="Simplified Arabic"/>
                <w:rtl/>
              </w:rPr>
              <w:t>.</w:t>
            </w:r>
          </w:p>
          <w:p w14:paraId="4A2FE1C5" w14:textId="16EE0D0F" w:rsidR="00E8228E" w:rsidRPr="00774CFF" w:rsidRDefault="00C63968" w:rsidP="00CA426F">
            <w:pPr>
              <w:bidi/>
              <w:spacing w:before="40" w:after="80"/>
              <w:jc w:val="left"/>
              <w:rPr>
                <w:sz w:val="20"/>
                <w:szCs w:val="20"/>
              </w:rPr>
            </w:pPr>
            <w:r w:rsidRPr="005A57B5">
              <w:rPr>
                <w:rFonts w:ascii="Simplified Arabic" w:hAnsi="Simplified Arabic" w:cs="Simplified Arabic"/>
                <w:rtl/>
              </w:rPr>
              <w:t>و</w:t>
            </w:r>
            <w:r>
              <w:rPr>
                <w:rFonts w:ascii="Simplified Arabic" w:hAnsi="Simplified Arabic" w:cs="Simplified Arabic" w:hint="cs"/>
                <w:rtl/>
              </w:rPr>
              <w:t>عندما</w:t>
            </w:r>
            <w:r w:rsidRPr="005A57B5">
              <w:rPr>
                <w:rFonts w:ascii="Simplified Arabic" w:hAnsi="Simplified Arabic" w:cs="Simplified Arabic"/>
                <w:rtl/>
              </w:rPr>
              <w:t xml:space="preserve"> يتعذر تجنب المخاطر التي </w:t>
            </w:r>
            <w:r>
              <w:rPr>
                <w:rFonts w:ascii="Simplified Arabic" w:hAnsi="Simplified Arabic" w:cs="Simplified Arabic" w:hint="cs"/>
                <w:rtl/>
              </w:rPr>
              <w:t>تهدد</w:t>
            </w:r>
            <w:r w:rsidRPr="005A57B5">
              <w:rPr>
                <w:rFonts w:ascii="Simplified Arabic" w:hAnsi="Simplified Arabic" w:cs="Simplified Arabic"/>
                <w:rtl/>
              </w:rPr>
              <w:t xml:space="preserve"> الشعوب الأصلية والمجتمعات المحلية أو النساء أو الشباب </w:t>
            </w:r>
            <w:r w:rsidR="00CA426F">
              <w:rPr>
                <w:rFonts w:ascii="Simplified Arabic" w:hAnsi="Simplified Arabic" w:cs="Simplified Arabic" w:hint="cs"/>
                <w:rtl/>
              </w:rPr>
              <w:t>تجنباً</w:t>
            </w:r>
            <w:r w:rsidRPr="005A57B5">
              <w:rPr>
                <w:rFonts w:ascii="Simplified Arabic" w:hAnsi="Simplified Arabic" w:cs="Simplified Arabic"/>
                <w:rtl/>
              </w:rPr>
              <w:t xml:space="preserve"> كامل</w:t>
            </w:r>
            <w:r w:rsidR="00CA426F">
              <w:rPr>
                <w:rFonts w:ascii="Simplified Arabic" w:hAnsi="Simplified Arabic" w:cs="Simplified Arabic" w:hint="cs"/>
                <w:rtl/>
              </w:rPr>
              <w:t>اً</w:t>
            </w:r>
            <w:r w:rsidRPr="005A57B5">
              <w:rPr>
                <w:rFonts w:ascii="Simplified Arabic" w:hAnsi="Simplified Arabic" w:cs="Simplified Arabic"/>
                <w:rtl/>
              </w:rPr>
              <w:t>، ينبغي إنشاء آلية</w:t>
            </w:r>
            <w:r>
              <w:rPr>
                <w:rFonts w:ascii="Simplified Arabic" w:hAnsi="Simplified Arabic" w:cs="Simplified Arabic" w:hint="cs"/>
                <w:rtl/>
              </w:rPr>
              <w:t xml:space="preserve"> </w:t>
            </w:r>
            <w:r w:rsidRPr="005A57B5">
              <w:rPr>
                <w:rFonts w:ascii="Simplified Arabic" w:hAnsi="Simplified Arabic" w:cs="Simplified Arabic"/>
                <w:rtl/>
              </w:rPr>
              <w:t>م</w:t>
            </w:r>
            <w:r>
              <w:rPr>
                <w:rFonts w:ascii="Simplified Arabic" w:hAnsi="Simplified Arabic" w:cs="Simplified Arabic" w:hint="cs"/>
                <w:rtl/>
              </w:rPr>
              <w:t>ُ</w:t>
            </w:r>
            <w:r w:rsidRPr="005A57B5">
              <w:rPr>
                <w:rFonts w:ascii="Simplified Arabic" w:hAnsi="Simplified Arabic" w:cs="Simplified Arabic"/>
                <w:rtl/>
              </w:rPr>
              <w:t>يس</w:t>
            </w:r>
            <w:r>
              <w:rPr>
                <w:rFonts w:ascii="Simplified Arabic" w:hAnsi="Simplified Arabic" w:cs="Simplified Arabic" w:hint="cs"/>
                <w:rtl/>
              </w:rPr>
              <w:t>َّ</w:t>
            </w:r>
            <w:r w:rsidRPr="005A57B5">
              <w:rPr>
                <w:rFonts w:ascii="Simplified Arabic" w:hAnsi="Simplified Arabic" w:cs="Simplified Arabic"/>
                <w:rtl/>
              </w:rPr>
              <w:t>رة ومناسبة ثقافياً</w:t>
            </w:r>
            <w:r w:rsidR="003502C7">
              <w:rPr>
                <w:rFonts w:ascii="Simplified Arabic" w:hAnsi="Simplified Arabic" w:cs="Simplified Arabic" w:hint="cs"/>
                <w:rtl/>
              </w:rPr>
              <w:t xml:space="preserve"> للتظلم والانتصاف</w:t>
            </w:r>
            <w:r w:rsidRPr="005A57B5">
              <w:rPr>
                <w:rFonts w:ascii="Simplified Arabic" w:hAnsi="Simplified Arabic" w:cs="Simplified Arabic"/>
                <w:rtl/>
              </w:rPr>
              <w:t xml:space="preserve">، </w:t>
            </w:r>
            <w:r w:rsidR="003502C7">
              <w:rPr>
                <w:rFonts w:ascii="Simplified Arabic" w:hAnsi="Simplified Arabic" w:cs="Simplified Arabic" w:hint="cs"/>
                <w:rtl/>
              </w:rPr>
              <w:t>والحفاظ على</w:t>
            </w:r>
            <w:r w:rsidRPr="005A57B5">
              <w:rPr>
                <w:rFonts w:ascii="Simplified Arabic" w:hAnsi="Simplified Arabic" w:cs="Simplified Arabic"/>
                <w:rtl/>
              </w:rPr>
              <w:t xml:space="preserve"> استمراريتها، وذلك لتمكين أصحاب الحقوق المتضررين من </w:t>
            </w:r>
            <w:r w:rsidR="00CA426F">
              <w:rPr>
                <w:rFonts w:ascii="Simplified Arabic" w:hAnsi="Simplified Arabic" w:cs="Simplified Arabic" w:hint="cs"/>
                <w:rtl/>
              </w:rPr>
              <w:t>الإعراب عن قلق</w:t>
            </w:r>
            <w:r w:rsidRPr="005A57B5">
              <w:rPr>
                <w:rFonts w:ascii="Simplified Arabic" w:hAnsi="Simplified Arabic" w:cs="Simplified Arabic"/>
                <w:rtl/>
              </w:rPr>
              <w:t>هم والحصول على سبل الانتصاف طوال دورة حياة المشروع.</w:t>
            </w:r>
          </w:p>
        </w:tc>
      </w:tr>
    </w:tbl>
    <w:p w14:paraId="16CF90F4" w14:textId="683D3541" w:rsidR="00E4780A" w:rsidRPr="00E4780A" w:rsidRDefault="00E4780A" w:rsidP="00E4780A">
      <w:pPr>
        <w:pStyle w:val="CBDH1"/>
        <w:bidi/>
        <w:rPr>
          <w:b w:val="0"/>
          <w:bCs/>
          <w:szCs w:val="28"/>
          <w:rtl/>
        </w:rPr>
      </w:pPr>
      <w:r w:rsidRPr="00E4780A">
        <w:rPr>
          <w:rFonts w:ascii="Simplified Arabic" w:hAnsi="Simplified Arabic" w:cs="Simplified Arabic"/>
          <w:b w:val="0"/>
          <w:bCs/>
          <w:szCs w:val="28"/>
          <w:rtl/>
        </w:rPr>
        <w:t>رابعاً-</w:t>
      </w:r>
      <w:r w:rsidRPr="00E4780A">
        <w:rPr>
          <w:rFonts w:ascii="Simplified Arabic" w:hAnsi="Simplified Arabic" w:cs="Simplified Arabic"/>
          <w:b w:val="0"/>
          <w:bCs/>
          <w:szCs w:val="28"/>
          <w:rtl/>
        </w:rPr>
        <w:tab/>
        <w:t>التوصية</w:t>
      </w:r>
    </w:p>
    <w:p w14:paraId="349FB3C5" w14:textId="5E72037D" w:rsidR="00E4780A" w:rsidRDefault="00E4780A" w:rsidP="00E4780A">
      <w:pPr>
        <w:pStyle w:val="CBDNormalNumber"/>
        <w:bidi/>
      </w:pPr>
      <w:r w:rsidRPr="00F52986">
        <w:rPr>
          <w:rFonts w:ascii="Simplified Arabic" w:hAnsi="Simplified Arabic" w:cs="Simplified Arabic"/>
          <w:sz w:val="24"/>
          <w:szCs w:val="24"/>
          <w:rtl/>
        </w:rPr>
        <w:t>عند النظر في مشروع ال</w:t>
      </w:r>
      <w:r w:rsidRPr="00F52986">
        <w:rPr>
          <w:rFonts w:ascii="Simplified Arabic" w:hAnsi="Simplified Arabic" w:cs="Simplified Arabic" w:hint="cs"/>
          <w:sz w:val="24"/>
          <w:szCs w:val="24"/>
          <w:rtl/>
        </w:rPr>
        <w:t>م</w:t>
      </w:r>
      <w:r w:rsidRPr="00F52986">
        <w:rPr>
          <w:rFonts w:ascii="Simplified Arabic" w:hAnsi="Simplified Arabic" w:cs="Simplified Arabic"/>
          <w:sz w:val="24"/>
          <w:szCs w:val="24"/>
          <w:rtl/>
        </w:rPr>
        <w:t>قرر الوارد في التوصية</w:t>
      </w:r>
      <w:r w:rsidRPr="00F52986">
        <w:rPr>
          <w:rFonts w:ascii="Simplified Arabic" w:hAnsi="Simplified Arabic" w:cs="Simplified Arabic" w:hint="cs"/>
          <w:sz w:val="24"/>
          <w:szCs w:val="24"/>
          <w:rtl/>
        </w:rPr>
        <w:t xml:space="preserve"> </w:t>
      </w:r>
      <w:hyperlink r:id="rId21" w:history="1">
        <w:r w:rsidRPr="00F52986">
          <w:rPr>
            <w:rStyle w:val="Hyperlink"/>
            <w:rFonts w:ascii="Simplified Arabic" w:hAnsi="Simplified Arabic" w:cs="Simplified Arabic"/>
            <w:sz w:val="24"/>
            <w:szCs w:val="24"/>
            <w:rtl/>
          </w:rPr>
          <w:t>27/3</w:t>
        </w:r>
      </w:hyperlink>
      <w:r w:rsidRPr="00F52986">
        <w:rPr>
          <w:rFonts w:ascii="Simplified Arabic" w:hAnsi="Simplified Arabic" w:cs="Simplified Arabic"/>
          <w:sz w:val="24"/>
          <w:szCs w:val="24"/>
          <w:rtl/>
        </w:rPr>
        <w:t xml:space="preserve"> الصادرة عن الهيئة الفرعية للمشورة العلمية والتقنية والتكنولوجية</w:t>
      </w:r>
      <w:r w:rsidR="00F52986" w:rsidRPr="00F52986">
        <w:rPr>
          <w:rFonts w:ascii="Simplified Arabic" w:hAnsi="Simplified Arabic" w:cs="Simplified Arabic" w:hint="cs"/>
          <w:sz w:val="24"/>
          <w:szCs w:val="24"/>
          <w:rtl/>
        </w:rPr>
        <w:t xml:space="preserve">، </w:t>
      </w:r>
      <w:r w:rsidR="00F52986" w:rsidRPr="00F52986">
        <w:rPr>
          <w:rFonts w:ascii="Simplified Arabic" w:hAnsi="Simplified Arabic" w:cs="Simplified Arabic"/>
          <w:sz w:val="24"/>
          <w:szCs w:val="24"/>
          <w:rtl/>
        </w:rPr>
        <w:t>بصيغته المستنسخة في</w:t>
      </w:r>
      <w:r w:rsidRPr="00F52986">
        <w:rPr>
          <w:rFonts w:ascii="Simplified Arabic" w:hAnsi="Simplified Arabic" w:cs="Simplified Arabic"/>
          <w:sz w:val="24"/>
          <w:szCs w:val="24"/>
          <w:rtl/>
        </w:rPr>
        <w:t xml:space="preserve"> </w:t>
      </w:r>
      <w:r w:rsidR="00F52986" w:rsidRPr="00F52986">
        <w:rPr>
          <w:rFonts w:ascii="Simplified Arabic" w:hAnsi="Simplified Arabic" w:cs="Simplified Arabic" w:hint="cs"/>
          <w:sz w:val="24"/>
          <w:szCs w:val="24"/>
          <w:rtl/>
        </w:rPr>
        <w:t>تجميع</w:t>
      </w:r>
      <w:r w:rsidRPr="00F52986">
        <w:rPr>
          <w:rFonts w:ascii="Simplified Arabic" w:hAnsi="Simplified Arabic" w:cs="Simplified Arabic"/>
          <w:sz w:val="24"/>
          <w:szCs w:val="24"/>
          <w:rtl/>
        </w:rPr>
        <w:t xml:space="preserve"> مشاريع ال</w:t>
      </w:r>
      <w:r w:rsidRPr="00F52986">
        <w:rPr>
          <w:rFonts w:ascii="Simplified Arabic" w:hAnsi="Simplified Arabic" w:cs="Simplified Arabic" w:hint="cs"/>
          <w:sz w:val="24"/>
          <w:szCs w:val="24"/>
          <w:rtl/>
        </w:rPr>
        <w:t>م</w:t>
      </w:r>
      <w:r w:rsidRPr="00F52986">
        <w:rPr>
          <w:rFonts w:ascii="Simplified Arabic" w:hAnsi="Simplified Arabic" w:cs="Simplified Arabic"/>
          <w:sz w:val="24"/>
          <w:szCs w:val="24"/>
          <w:rtl/>
        </w:rPr>
        <w:t>قررات</w:t>
      </w:r>
      <w:r w:rsidR="00F52986" w:rsidRPr="00F52986">
        <w:rPr>
          <w:rFonts w:ascii="Simplified Arabic" w:hAnsi="Simplified Arabic" w:cs="Simplified Arabic" w:hint="cs"/>
          <w:sz w:val="24"/>
          <w:szCs w:val="24"/>
          <w:rtl/>
        </w:rPr>
        <w:t>،</w:t>
      </w:r>
      <w:r w:rsidRPr="00F52986">
        <w:rPr>
          <w:rFonts w:ascii="Simplified Arabic" w:hAnsi="Simplified Arabic" w:cs="Simplified Arabic"/>
          <w:sz w:val="24"/>
          <w:szCs w:val="24"/>
          <w:rtl/>
        </w:rPr>
        <w:t xml:space="preserve"> قد يرغب مؤتمر الأطراف في </w:t>
      </w:r>
      <w:r w:rsidR="00F52986" w:rsidRPr="00F52986">
        <w:rPr>
          <w:rFonts w:ascii="Simplified Arabic" w:hAnsi="Simplified Arabic" w:cs="Simplified Arabic" w:hint="cs"/>
          <w:sz w:val="24"/>
          <w:szCs w:val="24"/>
          <w:rtl/>
        </w:rPr>
        <w:t>أن يضع في اعتبار</w:t>
      </w:r>
      <w:r w:rsidR="00F52986">
        <w:rPr>
          <w:rFonts w:ascii="Simplified Arabic" w:hAnsi="Simplified Arabic" w:cs="Simplified Arabic" w:hint="cs"/>
          <w:sz w:val="24"/>
          <w:szCs w:val="24"/>
          <w:rtl/>
        </w:rPr>
        <w:t>ه</w:t>
      </w:r>
      <w:r w:rsidRPr="00F52986">
        <w:rPr>
          <w:rFonts w:ascii="Simplified Arabic" w:hAnsi="Simplified Arabic" w:cs="Simplified Arabic"/>
          <w:sz w:val="24"/>
          <w:szCs w:val="24"/>
          <w:rtl/>
        </w:rPr>
        <w:t xml:space="preserve"> خارطة الطريق </w:t>
      </w:r>
      <w:r w:rsidRPr="00F52986">
        <w:rPr>
          <w:rFonts w:ascii="Simplified Arabic" w:hAnsi="Simplified Arabic" w:cs="Simplified Arabic" w:hint="cs"/>
          <w:sz w:val="24"/>
          <w:szCs w:val="24"/>
          <w:rtl/>
        </w:rPr>
        <w:t>ال</w:t>
      </w:r>
      <w:r w:rsidRPr="00F52986">
        <w:rPr>
          <w:rFonts w:ascii="Simplified Arabic" w:hAnsi="Simplified Arabic" w:cs="Simplified Arabic"/>
          <w:sz w:val="24"/>
          <w:szCs w:val="24"/>
          <w:rtl/>
        </w:rPr>
        <w:t xml:space="preserve">متعددة المستويات الموضحة في القسم الثاني أعلاه، وكذلك الجدول المُنقَّح للمبادئ </w:t>
      </w:r>
      <w:r w:rsidR="00F52986" w:rsidRPr="00F52986">
        <w:rPr>
          <w:rFonts w:ascii="Simplified Arabic" w:hAnsi="Simplified Arabic" w:cs="Simplified Arabic"/>
          <w:sz w:val="24"/>
          <w:szCs w:val="24"/>
          <w:rtl/>
        </w:rPr>
        <w:t xml:space="preserve">والضمانات الإضافية التي </w:t>
      </w:r>
      <w:r w:rsidR="00F52986" w:rsidRPr="00F52986">
        <w:rPr>
          <w:rFonts w:cs="Simplified Arabic"/>
          <w:sz w:val="24"/>
          <w:szCs w:val="24"/>
          <w:rtl/>
          <w:lang w:val="en-US" w:bidi="ar-AE"/>
        </w:rPr>
        <w:t xml:space="preserve">تركز على الحلول القائمة على الطبيعة و/أو النُهج القائمة على </w:t>
      </w:r>
      <w:r w:rsidR="00F52986" w:rsidRPr="00F52986">
        <w:rPr>
          <w:rFonts w:cs="Simplified Arabic" w:hint="cs"/>
          <w:sz w:val="24"/>
          <w:szCs w:val="24"/>
          <w:rtl/>
          <w:lang w:val="en-US" w:bidi="ar-AE"/>
        </w:rPr>
        <w:t xml:space="preserve">النظم الإيكولوجية </w:t>
      </w:r>
      <w:r w:rsidR="00F52986" w:rsidRPr="00F52986">
        <w:rPr>
          <w:rFonts w:cs="Simplified Arabic"/>
          <w:sz w:val="24"/>
          <w:szCs w:val="24"/>
          <w:rtl/>
          <w:lang w:val="en-US" w:bidi="ar-AE"/>
        </w:rPr>
        <w:t>التي توفر منافع مشتركة لتخفيف آثار تغير المناخ</w:t>
      </w:r>
      <w:r w:rsidRPr="00F52986">
        <w:rPr>
          <w:rFonts w:ascii="Simplified Arabic" w:hAnsi="Simplified Arabic" w:cs="Simplified Arabic"/>
          <w:sz w:val="24"/>
          <w:szCs w:val="24"/>
          <w:rtl/>
        </w:rPr>
        <w:t>، والوارد في الجدول 4 أعلاه</w:t>
      </w:r>
      <w:r w:rsidRPr="008B56B0">
        <w:rPr>
          <w:rFonts w:ascii="Simplified Arabic" w:hAnsi="Simplified Arabic" w:cs="Simplified Arabic"/>
          <w:sz w:val="24"/>
          <w:szCs w:val="24"/>
          <w:rtl/>
        </w:rPr>
        <w:t>.</w:t>
      </w:r>
    </w:p>
    <w:p w14:paraId="1087654E" w14:textId="44492D25" w:rsidR="00632C66" w:rsidRPr="00C5159B" w:rsidRDefault="00632C66" w:rsidP="00632C66">
      <w:pPr>
        <w:pStyle w:val="Para1"/>
        <w:numPr>
          <w:ilvl w:val="0"/>
          <w:numId w:val="0"/>
        </w:numPr>
        <w:ind w:left="567"/>
        <w:jc w:val="center"/>
      </w:pPr>
      <w:r w:rsidRPr="004C5362">
        <w:t>__________</w:t>
      </w:r>
    </w:p>
    <w:sectPr w:rsidR="00632C66" w:rsidRPr="00C5159B" w:rsidSect="00774CFF">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B46522" w14:textId="77777777" w:rsidR="00464194" w:rsidRPr="0061672F" w:rsidRDefault="00464194" w:rsidP="00CF1848">
      <w:r w:rsidRPr="0061672F">
        <w:separator/>
      </w:r>
    </w:p>
  </w:endnote>
  <w:endnote w:type="continuationSeparator" w:id="0">
    <w:p w14:paraId="489FAD25" w14:textId="77777777" w:rsidR="00464194" w:rsidRPr="0061672F" w:rsidRDefault="00464194" w:rsidP="00CF1848">
      <w:r w:rsidRPr="0061672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plified Arabic">
    <w:charset w:val="B2"/>
    <w:family w:val="roman"/>
    <w:pitch w:val="variable"/>
    <w:sig w:usb0="00002003" w:usb1="80000000" w:usb2="00000008" w:usb3="00000000" w:csb0="0000004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rPr>
            <w:b/>
            <w:bCs/>
          </w:rPr>
          <w:id w:val="-1705238520"/>
          <w:docPartObj>
            <w:docPartGallery w:val="Page Numbers (Top of Page)"/>
            <w:docPartUnique/>
          </w:docPartObj>
        </w:sdtPr>
        <w:sdtEndPr>
          <w:rPr>
            <w:b w:val="0"/>
            <w:bCs w:val="0"/>
          </w:rPr>
        </w:sdtEndPr>
        <w:sdtContent>
          <w:p w14:paraId="5C244D6A" w14:textId="77777777" w:rsidR="00FE4FCF" w:rsidRPr="0061672F" w:rsidRDefault="00FE4FCF" w:rsidP="00774CFF">
            <w:pPr>
              <w:pStyle w:val="Footer"/>
              <w:jc w:val="left"/>
            </w:pPr>
            <w:r w:rsidRPr="00774CFF">
              <w:rPr>
                <w:szCs w:val="20"/>
              </w:rPr>
              <w:fldChar w:fldCharType="begin"/>
            </w:r>
            <w:r w:rsidRPr="00774CFF">
              <w:rPr>
                <w:szCs w:val="20"/>
              </w:rPr>
              <w:instrText xml:space="preserve"> PAGE </w:instrText>
            </w:r>
            <w:r w:rsidRPr="00774CFF">
              <w:rPr>
                <w:szCs w:val="20"/>
              </w:rPr>
              <w:fldChar w:fldCharType="separate"/>
            </w:r>
            <w:r w:rsidRPr="00774CFF">
              <w:rPr>
                <w:noProof/>
                <w:szCs w:val="20"/>
              </w:rPr>
              <w:t>2</w:t>
            </w:r>
            <w:r w:rsidRPr="00774CFF">
              <w:rPr>
                <w:szCs w:val="20"/>
              </w:rPr>
              <w:fldChar w:fldCharType="end"/>
            </w:r>
            <w:r w:rsidRPr="00774CF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noProof/>
                <w:szCs w:val="20"/>
              </w:rPr>
              <w:t>2</w:t>
            </w:r>
            <w:r w:rsidRPr="00774CFF">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E290F3" w14:textId="77777777" w:rsidR="00FE4FCF" w:rsidRPr="004753EF" w:rsidRDefault="00FE4FCF" w:rsidP="00774CFF">
        <w:pPr>
          <w:pStyle w:val="Footer"/>
          <w:jc w:val="right"/>
        </w:pPr>
        <w:r w:rsidRPr="00774CFF">
          <w:rPr>
            <w:szCs w:val="20"/>
          </w:rPr>
          <w:fldChar w:fldCharType="begin"/>
        </w:r>
        <w:r w:rsidRPr="00774CFF">
          <w:rPr>
            <w:szCs w:val="20"/>
          </w:rPr>
          <w:instrText xml:space="preserve"> PAGE </w:instrText>
        </w:r>
        <w:r w:rsidRPr="00774CFF">
          <w:rPr>
            <w:szCs w:val="20"/>
          </w:rPr>
          <w:fldChar w:fldCharType="separate"/>
        </w:r>
        <w:r w:rsidRPr="00774CFF">
          <w:rPr>
            <w:szCs w:val="20"/>
          </w:rPr>
          <w:t>2</w:t>
        </w:r>
        <w:r w:rsidRPr="00774CFF">
          <w:rPr>
            <w:szCs w:val="20"/>
          </w:rPr>
          <w:fldChar w:fldCharType="end"/>
        </w:r>
        <w:r w:rsidRPr="004753E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szCs w:val="20"/>
          </w:rPr>
          <w:t>3</w:t>
        </w:r>
        <w:r w:rsidRPr="00774CFF">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AF5F9F" w14:textId="77777777" w:rsidR="00464194" w:rsidRPr="0061672F" w:rsidRDefault="00464194" w:rsidP="001C06CF">
      <w:pPr>
        <w:bidi/>
      </w:pPr>
      <w:r w:rsidRPr="0061672F">
        <w:separator/>
      </w:r>
    </w:p>
  </w:footnote>
  <w:footnote w:type="continuationSeparator" w:id="0">
    <w:p w14:paraId="6A088E85" w14:textId="77777777" w:rsidR="00464194" w:rsidRPr="0061672F" w:rsidRDefault="00464194" w:rsidP="00CF1848">
      <w:r w:rsidRPr="0061672F">
        <w:continuationSeparator/>
      </w:r>
    </w:p>
  </w:footnote>
  <w:footnote w:id="1">
    <w:p w14:paraId="38847167" w14:textId="77777777" w:rsidR="00925340" w:rsidRPr="00EC186C" w:rsidRDefault="00925340" w:rsidP="00925340">
      <w:pPr>
        <w:pStyle w:val="FootnoteText"/>
        <w:bidi/>
        <w:rPr>
          <w:sz w:val="20"/>
        </w:rPr>
      </w:pPr>
      <w:r w:rsidRPr="00EC186C">
        <w:rPr>
          <w:rStyle w:val="FootnoteReference"/>
          <w:sz w:val="20"/>
        </w:rPr>
        <w:t>*</w:t>
      </w:r>
      <w:r>
        <w:rPr>
          <w:rFonts w:hint="cs"/>
          <w:sz w:val="20"/>
          <w:rtl/>
        </w:rPr>
        <w:t xml:space="preserve"> </w:t>
      </w:r>
      <w:hyperlink r:id="rId1" w:history="1">
        <w:r w:rsidRPr="00EC186C">
          <w:rPr>
            <w:rStyle w:val="Hyperlink"/>
            <w:sz w:val="20"/>
          </w:rPr>
          <w:t>CBD/COP/17/1/Rev.1</w:t>
        </w:r>
      </w:hyperlink>
      <w:r>
        <w:rPr>
          <w:rFonts w:hint="cs"/>
          <w:sz w:val="20"/>
          <w:rtl/>
        </w:rPr>
        <w:t>.</w:t>
      </w:r>
    </w:p>
  </w:footnote>
  <w:footnote w:id="2">
    <w:p w14:paraId="3CC4C779" w14:textId="42BB87BA" w:rsidR="00FE4FCF" w:rsidRPr="00AC42E3" w:rsidRDefault="00FE4FCF" w:rsidP="00AC42E3">
      <w:pPr>
        <w:pStyle w:val="FootnoteText"/>
        <w:bidi/>
        <w:rPr>
          <w:sz w:val="20"/>
          <w:vertAlign w:val="superscript"/>
        </w:rPr>
      </w:pPr>
      <w:r w:rsidRPr="00EC186C">
        <w:rPr>
          <w:rStyle w:val="FootnoteReference"/>
          <w:sz w:val="20"/>
        </w:rPr>
        <w:t>**</w:t>
      </w:r>
      <w:r w:rsidR="00AC42E3">
        <w:rPr>
          <w:rFonts w:hint="cs"/>
          <w:sz w:val="20"/>
          <w:rtl/>
        </w:rPr>
        <w:t xml:space="preserve"> </w:t>
      </w:r>
      <w:r w:rsidR="00AC42E3" w:rsidRPr="006E504E">
        <w:rPr>
          <w:rFonts w:ascii="Simplified Arabic" w:hAnsi="Simplified Arabic" w:cs="Simplified Arabic"/>
          <w:sz w:val="20"/>
          <w:rtl/>
        </w:rPr>
        <w:t>تصدر هذه الوثيقة دون تحرير رسمي.</w:t>
      </w:r>
    </w:p>
  </w:footnote>
  <w:footnote w:id="3">
    <w:p w14:paraId="0ADC6E87" w14:textId="1C74277A" w:rsidR="00F72104" w:rsidRPr="00EC186C" w:rsidRDefault="00FE4FCF" w:rsidP="00F72104">
      <w:pPr>
        <w:pStyle w:val="FootnoteText"/>
        <w:bidi/>
        <w:rPr>
          <w:sz w:val="20"/>
        </w:rPr>
      </w:pPr>
      <w:r w:rsidRPr="00EC186C">
        <w:rPr>
          <w:rStyle w:val="FootnoteReference"/>
          <w:sz w:val="20"/>
        </w:rPr>
        <w:footnoteRef/>
      </w:r>
      <w:r w:rsidR="00F72104" w:rsidRPr="00EC186C">
        <w:rPr>
          <w:rFonts w:hint="cs"/>
          <w:sz w:val="20"/>
          <w:rtl/>
        </w:rPr>
        <w:t xml:space="preserve"> </w:t>
      </w:r>
      <w:r w:rsidR="00F72104" w:rsidRPr="00EC186C">
        <w:rPr>
          <w:sz w:val="20"/>
        </w:rPr>
        <w:t>CBD/COP/17/INF/11</w:t>
      </w:r>
      <w:r w:rsidR="00F72104" w:rsidRPr="00EC186C">
        <w:rPr>
          <w:rFonts w:hint="cs"/>
          <w:sz w:val="20"/>
          <w:rtl/>
        </w:rPr>
        <w:t>.</w:t>
      </w:r>
    </w:p>
  </w:footnote>
  <w:footnote w:id="4">
    <w:p w14:paraId="6611F692" w14:textId="0A63B485" w:rsidR="00FE4FCF" w:rsidRPr="00EC186C" w:rsidRDefault="00FE4FCF" w:rsidP="00582F31">
      <w:pPr>
        <w:pStyle w:val="FootnoteText"/>
        <w:bidi/>
        <w:rPr>
          <w:sz w:val="20"/>
        </w:rPr>
      </w:pPr>
      <w:r w:rsidRPr="00EC186C">
        <w:rPr>
          <w:rStyle w:val="FootnoteReference"/>
          <w:sz w:val="20"/>
        </w:rPr>
        <w:footnoteRef/>
      </w:r>
      <w:r w:rsidR="00F72104" w:rsidRPr="00EC186C">
        <w:rPr>
          <w:rFonts w:hint="cs"/>
          <w:sz w:val="20"/>
          <w:rtl/>
        </w:rPr>
        <w:t xml:space="preserve"> </w:t>
      </w:r>
      <w:r w:rsidR="00F72104" w:rsidRPr="00EC186C">
        <w:rPr>
          <w:rFonts w:ascii="Simplified Arabic" w:hAnsi="Simplified Arabic" w:cs="Simplified Arabic"/>
          <w:sz w:val="20"/>
          <w:rtl/>
        </w:rPr>
        <w:t>1</w:t>
      </w:r>
      <w:r w:rsidR="00F72104" w:rsidRPr="00EC186C">
        <w:rPr>
          <w:rFonts w:ascii="Simplified Arabic" w:hAnsi="Simplified Arabic" w:cs="Simplified Arabic" w:hint="cs"/>
          <w:sz w:val="20"/>
          <w:rtl/>
        </w:rPr>
        <w:t>-</w:t>
      </w:r>
      <w:r w:rsidR="005B3E7F" w:rsidRPr="00EC186C">
        <w:rPr>
          <w:rFonts w:ascii="Simplified Arabic" w:hAnsi="Simplified Arabic" w:cs="Simplified Arabic" w:hint="cs"/>
          <w:sz w:val="20"/>
          <w:rtl/>
        </w:rPr>
        <w:t xml:space="preserve"> </w:t>
      </w:r>
      <w:r w:rsidR="005B3E7F" w:rsidRPr="00EC186C">
        <w:rPr>
          <w:rFonts w:ascii="Simplified Arabic" w:hAnsi="Simplified Arabic" w:cs="Simplified Arabic" w:hint="cs"/>
          <w:sz w:val="20"/>
          <w:rtl/>
        </w:rPr>
        <w:t>في</w:t>
      </w:r>
      <w:r w:rsidR="00F72104" w:rsidRPr="00EC186C">
        <w:rPr>
          <w:rFonts w:ascii="Simplified Arabic" w:hAnsi="Simplified Arabic" w:cs="Simplified Arabic"/>
          <w:sz w:val="20"/>
          <w:rtl/>
        </w:rPr>
        <w:t xml:space="preserve"> 22 أبريل</w:t>
      </w:r>
      <w:r w:rsidR="005B3E7F" w:rsidRPr="00EC186C">
        <w:rPr>
          <w:rFonts w:ascii="Simplified Arabic" w:hAnsi="Simplified Arabic" w:cs="Simplified Arabic" w:hint="cs"/>
          <w:sz w:val="20"/>
          <w:rtl/>
        </w:rPr>
        <w:t>/</w:t>
      </w:r>
      <w:r w:rsidR="005B3E7F" w:rsidRPr="00EC186C">
        <w:rPr>
          <w:rFonts w:ascii="Simplified Arabic" w:hAnsi="Simplified Arabic" w:cs="Simplified Arabic"/>
          <w:sz w:val="20"/>
          <w:rtl/>
        </w:rPr>
        <w:t>نيسان</w:t>
      </w:r>
      <w:r w:rsidR="00F72104" w:rsidRPr="00EC186C">
        <w:rPr>
          <w:rFonts w:ascii="Simplified Arabic" w:hAnsi="Simplified Arabic" w:cs="Simplified Arabic"/>
          <w:sz w:val="20"/>
          <w:rtl/>
        </w:rPr>
        <w:t xml:space="preserve"> 2026 (ع</w:t>
      </w:r>
      <w:r w:rsidR="005B3E7F" w:rsidRPr="00EC186C">
        <w:rPr>
          <w:rFonts w:ascii="Simplified Arabic" w:hAnsi="Simplified Arabic" w:cs="Simplified Arabic" w:hint="cs"/>
          <w:sz w:val="20"/>
          <w:rtl/>
        </w:rPr>
        <w:t>لى</w:t>
      </w:r>
      <w:r w:rsidR="00F72104" w:rsidRPr="00EC186C">
        <w:rPr>
          <w:rFonts w:ascii="Simplified Arabic" w:hAnsi="Simplified Arabic" w:cs="Simplified Arabic"/>
          <w:sz w:val="20"/>
          <w:rtl/>
        </w:rPr>
        <w:t xml:space="preserve"> الإنترنت): </w:t>
      </w:r>
      <w:hyperlink r:id="rId2" w:history="1">
        <w:r w:rsidR="005D35B9" w:rsidRPr="00EC186C">
          <w:rPr>
            <w:rStyle w:val="Hyperlink"/>
            <w:sz w:val="20"/>
          </w:rPr>
          <w:t>https://www.cbd.int/meetings/CCB-OM-2026-01</w:t>
        </w:r>
      </w:hyperlink>
      <w:r w:rsidR="00F72104" w:rsidRPr="00EC186C">
        <w:rPr>
          <w:rFonts w:ascii="Simplified Arabic" w:hAnsi="Simplified Arabic" w:cs="Simplified Arabic"/>
          <w:sz w:val="20"/>
          <w:rtl/>
        </w:rPr>
        <w:t>؛ 2</w:t>
      </w:r>
      <w:r w:rsidR="00F72104" w:rsidRPr="00EC186C">
        <w:rPr>
          <w:rFonts w:ascii="Simplified Arabic" w:hAnsi="Simplified Arabic" w:cs="Simplified Arabic" w:hint="cs"/>
          <w:sz w:val="20"/>
          <w:rtl/>
        </w:rPr>
        <w:t>-</w:t>
      </w:r>
      <w:r w:rsidR="005B3E7F" w:rsidRPr="00EC186C">
        <w:rPr>
          <w:rFonts w:ascii="Simplified Arabic" w:hAnsi="Simplified Arabic" w:cs="Simplified Arabic" w:hint="cs"/>
          <w:sz w:val="20"/>
          <w:rtl/>
        </w:rPr>
        <w:t xml:space="preserve"> في</w:t>
      </w:r>
      <w:r w:rsidR="00F72104" w:rsidRPr="00EC186C">
        <w:rPr>
          <w:rFonts w:ascii="Simplified Arabic" w:hAnsi="Simplified Arabic" w:cs="Simplified Arabic"/>
          <w:sz w:val="20"/>
          <w:rtl/>
        </w:rPr>
        <w:t xml:space="preserve"> 6 مايو</w:t>
      </w:r>
      <w:r w:rsidR="005B3E7F" w:rsidRPr="00EC186C">
        <w:rPr>
          <w:rFonts w:ascii="Simplified Arabic" w:hAnsi="Simplified Arabic" w:cs="Simplified Arabic" w:hint="cs"/>
          <w:sz w:val="20"/>
          <w:rtl/>
        </w:rPr>
        <w:t>/</w:t>
      </w:r>
      <w:r w:rsidR="005B3E7F" w:rsidRPr="00EC186C">
        <w:rPr>
          <w:rFonts w:ascii="Simplified Arabic" w:hAnsi="Simplified Arabic" w:cs="Simplified Arabic"/>
          <w:sz w:val="20"/>
          <w:rtl/>
        </w:rPr>
        <w:t>أيار</w:t>
      </w:r>
      <w:r w:rsidR="00F72104" w:rsidRPr="00EC186C">
        <w:rPr>
          <w:rFonts w:ascii="Simplified Arabic" w:hAnsi="Simplified Arabic" w:cs="Simplified Arabic"/>
          <w:sz w:val="20"/>
          <w:rtl/>
        </w:rPr>
        <w:t xml:space="preserve"> 2026 (</w:t>
      </w:r>
      <w:r w:rsidR="005B3E7F" w:rsidRPr="00EC186C">
        <w:rPr>
          <w:rFonts w:ascii="Simplified Arabic" w:hAnsi="Simplified Arabic" w:cs="Simplified Arabic"/>
          <w:sz w:val="20"/>
          <w:rtl/>
        </w:rPr>
        <w:t>ع</w:t>
      </w:r>
      <w:r w:rsidR="005B3E7F" w:rsidRPr="00EC186C">
        <w:rPr>
          <w:rFonts w:ascii="Simplified Arabic" w:hAnsi="Simplified Arabic" w:cs="Simplified Arabic" w:hint="cs"/>
          <w:sz w:val="20"/>
          <w:rtl/>
        </w:rPr>
        <w:t>لى</w:t>
      </w:r>
      <w:r w:rsidR="005B3E7F" w:rsidRPr="00EC186C">
        <w:rPr>
          <w:rFonts w:ascii="Simplified Arabic" w:hAnsi="Simplified Arabic" w:cs="Simplified Arabic"/>
          <w:sz w:val="20"/>
          <w:rtl/>
        </w:rPr>
        <w:t xml:space="preserve"> </w:t>
      </w:r>
      <w:r w:rsidR="00F72104" w:rsidRPr="00EC186C">
        <w:rPr>
          <w:rFonts w:ascii="Simplified Arabic" w:hAnsi="Simplified Arabic" w:cs="Simplified Arabic"/>
          <w:sz w:val="20"/>
          <w:rtl/>
        </w:rPr>
        <w:t xml:space="preserve">الإنترنت) </w:t>
      </w:r>
      <w:hyperlink r:id="rId3" w:history="1">
        <w:r w:rsidR="007D4A88" w:rsidRPr="00EC186C">
          <w:rPr>
            <w:rStyle w:val="Hyperlink"/>
            <w:sz w:val="20"/>
          </w:rPr>
          <w:t>https://www.cbd.int/meetings/CCB-OM-2026-02</w:t>
        </w:r>
      </w:hyperlink>
      <w:r w:rsidR="00F72104" w:rsidRPr="00EC186C">
        <w:rPr>
          <w:rFonts w:ascii="Simplified Arabic" w:hAnsi="Simplified Arabic" w:cs="Simplified Arabic"/>
          <w:sz w:val="20"/>
          <w:rtl/>
        </w:rPr>
        <w:t>؛ 3</w:t>
      </w:r>
      <w:r w:rsidR="00F72104" w:rsidRPr="00EC186C">
        <w:rPr>
          <w:rFonts w:ascii="Simplified Arabic" w:hAnsi="Simplified Arabic" w:cs="Simplified Arabic" w:hint="cs"/>
          <w:sz w:val="20"/>
          <w:rtl/>
        </w:rPr>
        <w:t>-</w:t>
      </w:r>
      <w:r w:rsidR="005B3E7F" w:rsidRPr="00EC186C">
        <w:rPr>
          <w:rFonts w:ascii="Simplified Arabic" w:hAnsi="Simplified Arabic" w:cs="Simplified Arabic" w:hint="cs"/>
          <w:sz w:val="20"/>
          <w:rtl/>
        </w:rPr>
        <w:t xml:space="preserve"> في الفترة</w:t>
      </w:r>
      <w:r w:rsidR="00F72104" w:rsidRPr="00EC186C">
        <w:rPr>
          <w:rFonts w:ascii="Simplified Arabic" w:hAnsi="Simplified Arabic" w:cs="Simplified Arabic"/>
          <w:sz w:val="20"/>
          <w:rtl/>
        </w:rPr>
        <w:t xml:space="preserve"> 2-5 يونيو</w:t>
      </w:r>
      <w:r w:rsidR="005B3E7F" w:rsidRPr="00EC186C">
        <w:rPr>
          <w:rFonts w:ascii="Simplified Arabic" w:hAnsi="Simplified Arabic" w:cs="Simplified Arabic" w:hint="cs"/>
          <w:sz w:val="20"/>
          <w:rtl/>
        </w:rPr>
        <w:t>/</w:t>
      </w:r>
      <w:r w:rsidR="005B3E7F" w:rsidRPr="00EC186C">
        <w:rPr>
          <w:rFonts w:ascii="Simplified Arabic" w:hAnsi="Simplified Arabic" w:cs="Simplified Arabic"/>
          <w:sz w:val="20"/>
          <w:rtl/>
        </w:rPr>
        <w:t>حزيران</w:t>
      </w:r>
      <w:r w:rsidR="00F72104" w:rsidRPr="00EC186C">
        <w:rPr>
          <w:rFonts w:ascii="Simplified Arabic" w:hAnsi="Simplified Arabic" w:cs="Simplified Arabic"/>
          <w:sz w:val="20"/>
          <w:rtl/>
        </w:rPr>
        <w:t xml:space="preserve"> 2026 (</w:t>
      </w:r>
      <w:r w:rsidR="005B3E7F" w:rsidRPr="00EC186C">
        <w:rPr>
          <w:rFonts w:ascii="Simplified Arabic" w:hAnsi="Simplified Arabic" w:cs="Simplified Arabic"/>
          <w:sz w:val="20"/>
          <w:rtl/>
        </w:rPr>
        <w:t>ع</w:t>
      </w:r>
      <w:r w:rsidR="005B3E7F" w:rsidRPr="00EC186C">
        <w:rPr>
          <w:rFonts w:ascii="Simplified Arabic" w:hAnsi="Simplified Arabic" w:cs="Simplified Arabic" w:hint="cs"/>
          <w:sz w:val="20"/>
          <w:rtl/>
        </w:rPr>
        <w:t>لى</w:t>
      </w:r>
      <w:r w:rsidR="005B3E7F" w:rsidRPr="00EC186C">
        <w:rPr>
          <w:rFonts w:ascii="Simplified Arabic" w:hAnsi="Simplified Arabic" w:cs="Simplified Arabic"/>
          <w:sz w:val="20"/>
          <w:rtl/>
        </w:rPr>
        <w:t xml:space="preserve"> </w:t>
      </w:r>
      <w:r w:rsidR="00F72104" w:rsidRPr="00EC186C">
        <w:rPr>
          <w:rFonts w:ascii="Simplified Arabic" w:hAnsi="Simplified Arabic" w:cs="Simplified Arabic"/>
          <w:sz w:val="20"/>
          <w:rtl/>
        </w:rPr>
        <w:t>الإنترنت وفي فلم</w:t>
      </w:r>
      <w:r w:rsidR="005B3E7F" w:rsidRPr="00EC186C">
        <w:rPr>
          <w:rFonts w:ascii="Simplified Arabic" w:hAnsi="Simplified Arabic" w:cs="Simplified Arabic" w:hint="cs"/>
          <w:sz w:val="20"/>
          <w:rtl/>
        </w:rPr>
        <w:t xml:space="preserve"> ب</w:t>
      </w:r>
      <w:r w:rsidR="00F72104" w:rsidRPr="00EC186C">
        <w:rPr>
          <w:rFonts w:ascii="Simplified Arabic" w:hAnsi="Simplified Arabic" w:cs="Simplified Arabic"/>
          <w:sz w:val="20"/>
          <w:rtl/>
        </w:rPr>
        <w:t xml:space="preserve">ألمانيا): </w:t>
      </w:r>
      <w:hyperlink r:id="rId4" w:history="1">
        <w:r w:rsidR="007D4A88" w:rsidRPr="00EC186C">
          <w:rPr>
            <w:rStyle w:val="Hyperlink"/>
            <w:sz w:val="20"/>
          </w:rPr>
          <w:t>https://www.cbd.int/meetings/CCB-OM-2026-03</w:t>
        </w:r>
      </w:hyperlink>
      <w:r w:rsidR="00F72104" w:rsidRPr="00EC186C">
        <w:rPr>
          <w:rFonts w:ascii="Simplified Arabic" w:hAnsi="Simplified Arabic" w:cs="Simplified Arabic"/>
          <w:sz w:val="20"/>
          <w:rtl/>
        </w:rPr>
        <w:t>؛ 4</w:t>
      </w:r>
      <w:r w:rsidR="00F72104" w:rsidRPr="00EC186C">
        <w:rPr>
          <w:rFonts w:ascii="Simplified Arabic" w:hAnsi="Simplified Arabic" w:cs="Simplified Arabic" w:hint="cs"/>
          <w:sz w:val="20"/>
          <w:rtl/>
        </w:rPr>
        <w:t>-</w:t>
      </w:r>
      <w:r w:rsidR="005B3E7F" w:rsidRPr="00EC186C">
        <w:rPr>
          <w:rFonts w:ascii="Simplified Arabic" w:hAnsi="Simplified Arabic" w:cs="Simplified Arabic" w:hint="cs"/>
          <w:sz w:val="20"/>
          <w:rtl/>
        </w:rPr>
        <w:t xml:space="preserve"> في </w:t>
      </w:r>
      <w:r w:rsidR="00F72104" w:rsidRPr="00EC186C">
        <w:rPr>
          <w:rFonts w:ascii="Simplified Arabic" w:hAnsi="Simplified Arabic" w:cs="Simplified Arabic"/>
          <w:sz w:val="20"/>
          <w:rtl/>
        </w:rPr>
        <w:t xml:space="preserve">13 </w:t>
      </w:r>
      <w:r w:rsidR="005B3E7F" w:rsidRPr="00EC186C">
        <w:rPr>
          <w:rFonts w:ascii="Simplified Arabic" w:hAnsi="Simplified Arabic" w:cs="Simplified Arabic"/>
          <w:sz w:val="20"/>
          <w:rtl/>
        </w:rPr>
        <w:t>يونيو</w:t>
      </w:r>
      <w:r w:rsidR="005B3E7F" w:rsidRPr="00EC186C">
        <w:rPr>
          <w:rFonts w:ascii="Simplified Arabic" w:hAnsi="Simplified Arabic" w:cs="Simplified Arabic" w:hint="cs"/>
          <w:sz w:val="20"/>
          <w:rtl/>
        </w:rPr>
        <w:t>/</w:t>
      </w:r>
      <w:r w:rsidR="005B3E7F" w:rsidRPr="00EC186C">
        <w:rPr>
          <w:rFonts w:ascii="Simplified Arabic" w:hAnsi="Simplified Arabic" w:cs="Simplified Arabic"/>
          <w:sz w:val="20"/>
          <w:rtl/>
        </w:rPr>
        <w:t>حزيران</w:t>
      </w:r>
      <w:r w:rsidR="00F72104" w:rsidRPr="00EC186C">
        <w:rPr>
          <w:rFonts w:ascii="Simplified Arabic" w:hAnsi="Simplified Arabic" w:cs="Simplified Arabic"/>
          <w:sz w:val="20"/>
          <w:rtl/>
        </w:rPr>
        <w:t xml:space="preserve"> 2026 (</w:t>
      </w:r>
      <w:r w:rsidR="005B3E7F" w:rsidRPr="00EC186C">
        <w:rPr>
          <w:rFonts w:ascii="Simplified Arabic" w:hAnsi="Simplified Arabic" w:cs="Simplified Arabic"/>
          <w:sz w:val="20"/>
          <w:rtl/>
        </w:rPr>
        <w:t>ع</w:t>
      </w:r>
      <w:r w:rsidR="005B3E7F" w:rsidRPr="00EC186C">
        <w:rPr>
          <w:rFonts w:ascii="Simplified Arabic" w:hAnsi="Simplified Arabic" w:cs="Simplified Arabic" w:hint="cs"/>
          <w:sz w:val="20"/>
          <w:rtl/>
        </w:rPr>
        <w:t>لى</w:t>
      </w:r>
      <w:r w:rsidR="005B3E7F" w:rsidRPr="00EC186C">
        <w:rPr>
          <w:rFonts w:ascii="Simplified Arabic" w:hAnsi="Simplified Arabic" w:cs="Simplified Arabic"/>
          <w:sz w:val="20"/>
          <w:rtl/>
        </w:rPr>
        <w:t xml:space="preserve"> </w:t>
      </w:r>
      <w:r w:rsidR="00F72104" w:rsidRPr="00EC186C">
        <w:rPr>
          <w:rFonts w:ascii="Simplified Arabic" w:hAnsi="Simplified Arabic" w:cs="Simplified Arabic"/>
          <w:sz w:val="20"/>
          <w:rtl/>
        </w:rPr>
        <w:t>الإنترنت وفي بون</w:t>
      </w:r>
      <w:r w:rsidR="005B3E7F" w:rsidRPr="00EC186C">
        <w:rPr>
          <w:rFonts w:ascii="Simplified Arabic" w:hAnsi="Simplified Arabic" w:cs="Simplified Arabic" w:hint="cs"/>
          <w:sz w:val="20"/>
          <w:rtl/>
        </w:rPr>
        <w:t xml:space="preserve"> ب</w:t>
      </w:r>
      <w:r w:rsidR="00F72104" w:rsidRPr="00EC186C">
        <w:rPr>
          <w:rFonts w:ascii="Simplified Arabic" w:hAnsi="Simplified Arabic" w:cs="Simplified Arabic"/>
          <w:sz w:val="20"/>
          <w:rtl/>
        </w:rPr>
        <w:t xml:space="preserve">ألمانيا): </w:t>
      </w:r>
      <w:hyperlink r:id="rId5" w:history="1">
        <w:r w:rsidR="007D4A88" w:rsidRPr="00EC186C">
          <w:rPr>
            <w:rStyle w:val="Hyperlink"/>
            <w:sz w:val="20"/>
          </w:rPr>
          <w:t>https://www.cbd.int/meetings/CCB-OM-2026-04</w:t>
        </w:r>
      </w:hyperlink>
      <w:r w:rsidR="00F72104" w:rsidRPr="00EC186C">
        <w:rPr>
          <w:rFonts w:ascii="Simplified Arabic" w:hAnsi="Simplified Arabic" w:cs="Simplified Arabic"/>
          <w:sz w:val="20"/>
          <w:rtl/>
        </w:rPr>
        <w:t>.</w:t>
      </w:r>
    </w:p>
  </w:footnote>
  <w:footnote w:id="5">
    <w:p w14:paraId="1F9F854D" w14:textId="7E07414B" w:rsidR="00FE4FCF" w:rsidRPr="00EC186C" w:rsidRDefault="00FE4FCF" w:rsidP="00EC186C">
      <w:pPr>
        <w:pStyle w:val="FootnoteText"/>
        <w:bidi/>
        <w:rPr>
          <w:sz w:val="20"/>
          <w:lang w:val="en-US"/>
        </w:rPr>
      </w:pPr>
      <w:r w:rsidRPr="00EC186C">
        <w:rPr>
          <w:rStyle w:val="FootnoteReference"/>
          <w:sz w:val="20"/>
        </w:rPr>
        <w:footnoteRef/>
      </w:r>
      <w:r w:rsidR="00582F31" w:rsidRPr="00EC186C">
        <w:rPr>
          <w:rFonts w:hint="cs"/>
          <w:sz w:val="20"/>
          <w:rtl/>
          <w:lang w:val="en-US"/>
        </w:rPr>
        <w:t xml:space="preserve"> </w:t>
      </w:r>
      <w:r w:rsidR="00582F31" w:rsidRPr="00EC186C">
        <w:rPr>
          <w:rFonts w:ascii="Simplified Arabic" w:hAnsi="Simplified Arabic" w:cs="Simplified Arabic"/>
          <w:sz w:val="20"/>
          <w:rtl/>
        </w:rPr>
        <w:t xml:space="preserve">انظر </w:t>
      </w:r>
      <w:hyperlink r:id="rId6" w:history="1">
        <w:r w:rsidR="00582F31" w:rsidRPr="00EC186C">
          <w:rPr>
            <w:rStyle w:val="Hyperlink"/>
            <w:sz w:val="20"/>
            <w:lang w:val="en-US"/>
          </w:rPr>
          <w:t>www.cbd.int/notifications/2026-058</w:t>
        </w:r>
      </w:hyperlink>
      <w:r w:rsidR="00582F31" w:rsidRPr="00EC186C">
        <w:rPr>
          <w:rFonts w:ascii="Simplified Arabic" w:hAnsi="Simplified Arabic" w:cs="Simplified Arabic"/>
          <w:sz w:val="20"/>
          <w:rtl/>
        </w:rPr>
        <w:t xml:space="preserve"> </w:t>
      </w:r>
      <w:r w:rsidR="00582F31" w:rsidRPr="00EC186C">
        <w:rPr>
          <w:rFonts w:ascii="Simplified Arabic" w:hAnsi="Simplified Arabic" w:cs="Simplified Arabic"/>
          <w:sz w:val="20"/>
          <w:rtl/>
        </w:rPr>
        <w:t xml:space="preserve">للاطلاع على قائمة الجهات التي قدمت </w:t>
      </w:r>
      <w:r w:rsidR="00582F31" w:rsidRPr="00EC186C">
        <w:rPr>
          <w:rFonts w:ascii="Simplified Arabic" w:hAnsi="Simplified Arabic" w:cs="Simplified Arabic" w:hint="cs"/>
          <w:sz w:val="20"/>
          <w:rtl/>
        </w:rPr>
        <w:t>التعليق</w:t>
      </w:r>
      <w:r w:rsidR="00582F31" w:rsidRPr="00EC186C">
        <w:rPr>
          <w:rFonts w:ascii="Simplified Arabic" w:hAnsi="Simplified Arabic" w:cs="Simplified Arabic"/>
          <w:sz w:val="20"/>
          <w:rtl/>
        </w:rPr>
        <w:t>ات.</w:t>
      </w:r>
    </w:p>
  </w:footnote>
  <w:footnote w:id="6">
    <w:p w14:paraId="3658FF07" w14:textId="77777777" w:rsidR="00A94977" w:rsidRPr="00EC186C" w:rsidRDefault="00A94977" w:rsidP="00A94977">
      <w:pPr>
        <w:pStyle w:val="FootnoteText"/>
        <w:bidi/>
        <w:ind w:firstLine="6"/>
        <w:rPr>
          <w:rFonts w:cs="Simplified Arabic"/>
          <w:sz w:val="20"/>
          <w:vertAlign w:val="superscript"/>
        </w:rPr>
      </w:pPr>
      <w:r w:rsidRPr="00EC186C">
        <w:rPr>
          <w:rStyle w:val="FootnoteReference"/>
          <w:rFonts w:cs="Simplified Arabic"/>
          <w:sz w:val="20"/>
        </w:rPr>
        <w:footnoteRef/>
      </w:r>
      <w:r w:rsidRPr="00EC186C">
        <w:rPr>
          <w:rFonts w:cs="Simplified Arabic" w:hint="cs"/>
          <w:sz w:val="20"/>
          <w:rtl/>
        </w:rPr>
        <w:t xml:space="preserve"> </w:t>
      </w:r>
      <w:r w:rsidRPr="00EC186C">
        <w:rPr>
          <w:rFonts w:cs="Simplified Arabic" w:hint="cs"/>
          <w:sz w:val="20"/>
          <w:rtl/>
        </w:rPr>
        <w:t>المقرر</w:t>
      </w:r>
      <w:r w:rsidRPr="00EC186C">
        <w:rPr>
          <w:rFonts w:cs="Simplified Arabic"/>
          <w:sz w:val="20"/>
          <w:rtl/>
        </w:rPr>
        <w:t xml:space="preserve"> 1/م أ</w:t>
      </w:r>
      <w:r w:rsidRPr="00EC186C">
        <w:rPr>
          <w:rFonts w:cs="Simplified Arabic" w:hint="cs"/>
          <w:sz w:val="20"/>
          <w:rtl/>
        </w:rPr>
        <w:t>-</w:t>
      </w:r>
      <w:r w:rsidRPr="00EC186C">
        <w:rPr>
          <w:rFonts w:cs="Simplified Arabic"/>
          <w:sz w:val="20"/>
          <w:rtl/>
        </w:rPr>
        <w:t>16، ال</w:t>
      </w:r>
      <w:r w:rsidRPr="00EC186C">
        <w:rPr>
          <w:rFonts w:cs="Simplified Arabic" w:hint="cs"/>
          <w:sz w:val="20"/>
          <w:rtl/>
        </w:rPr>
        <w:t>تذييل</w:t>
      </w:r>
      <w:r w:rsidRPr="00EC186C">
        <w:rPr>
          <w:rFonts w:cs="Simplified Arabic"/>
          <w:sz w:val="20"/>
          <w:rtl/>
        </w:rPr>
        <w:t xml:space="preserve"> الأول</w:t>
      </w:r>
      <w:r w:rsidRPr="00EC186C">
        <w:rPr>
          <w:rFonts w:cs="Simplified Arabic" w:hint="cs"/>
          <w:sz w:val="20"/>
          <w:rtl/>
        </w:rPr>
        <w:t>، الفقرة الفرعية 2 (و)</w:t>
      </w:r>
      <w:r w:rsidRPr="00EC186C">
        <w:rPr>
          <w:rFonts w:cs="Simplified Arabic"/>
          <w:sz w:val="20"/>
          <w:rtl/>
        </w:rPr>
        <w:t xml:space="preserve">، </w:t>
      </w:r>
      <w:r w:rsidRPr="00EC186C">
        <w:rPr>
          <w:rFonts w:cs="Simplified Arabic" w:hint="cs"/>
          <w:sz w:val="20"/>
          <w:rtl/>
        </w:rPr>
        <w:t xml:space="preserve">الصادر عن </w:t>
      </w:r>
      <w:r w:rsidRPr="00EC186C">
        <w:rPr>
          <w:rFonts w:cs="Simplified Arabic"/>
          <w:sz w:val="20"/>
          <w:rtl/>
        </w:rPr>
        <w:t>مؤتمر الأطراف في اتفاقية الأمم المتحدة الإطارية بشأن تغير المناخ</w:t>
      </w:r>
      <w:r w:rsidRPr="00EC186C">
        <w:rPr>
          <w:rFonts w:cs="Simplified Arabic" w:hint="cs"/>
          <w:sz w:val="20"/>
          <w:rtl/>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3C88F5C" w14:textId="3E1837C2" w:rsidR="00FE4FCF" w:rsidRPr="0061672F" w:rsidRDefault="00FE4FCF" w:rsidP="007C4951">
        <w:pPr>
          <w:pStyle w:val="Header"/>
          <w:spacing w:after="240"/>
          <w:rPr>
            <w:szCs w:val="20"/>
          </w:rPr>
        </w:pPr>
        <w:r>
          <w:rPr>
            <w:szCs w:val="20"/>
          </w:rPr>
          <w:t>CBD/COP/17/11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1D0A7B8" w14:textId="421FEE36" w:rsidR="00FE4FCF" w:rsidRPr="0061672F" w:rsidRDefault="00FE4FCF" w:rsidP="007C4951">
        <w:pPr>
          <w:pStyle w:val="Header"/>
          <w:spacing w:after="240"/>
          <w:jc w:val="right"/>
        </w:pPr>
        <w:r>
          <w:t>CBD/COP/17/11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2"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E5356EC"/>
    <w:multiLevelType w:val="multilevel"/>
    <w:tmpl w:val="07D269C8"/>
    <w:numStyleLink w:val="CBDHeadings"/>
  </w:abstractNum>
  <w:abstractNum w:abstractNumId="24"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6" w15:restartNumberingAfterBreak="0">
    <w:nsid w:val="398E2FF3"/>
    <w:multiLevelType w:val="multilevel"/>
    <w:tmpl w:val="222A08B4"/>
    <w:numStyleLink w:val="ListCBD"/>
  </w:abstractNum>
  <w:abstractNum w:abstractNumId="27" w15:restartNumberingAfterBreak="0">
    <w:nsid w:val="3A520858"/>
    <w:multiLevelType w:val="multilevel"/>
    <w:tmpl w:val="6E9CFA78"/>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arabicAbjad"/>
      <w:lvlText w:val="(%2)"/>
      <w:lvlJc w:val="left"/>
      <w:pPr>
        <w:ind w:left="567" w:firstLine="567"/>
      </w:pPr>
      <w:rPr>
        <w:rFonts w:ascii="Simplified Arabic" w:hAnsi="Simplified Arabic" w:cs="Simplified Arabic" w:hint="default"/>
        <w:b w:val="0"/>
        <w:bCs w:val="0"/>
        <w:i w:val="0"/>
        <w:iCs w:val="0"/>
        <w:sz w:val="24"/>
        <w:szCs w:val="24"/>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8"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3" w15:restartNumberingAfterBreak="0">
    <w:nsid w:val="4E880595"/>
    <w:multiLevelType w:val="multilevel"/>
    <w:tmpl w:val="222A08B4"/>
    <w:numStyleLink w:val="ListCBD"/>
  </w:abstractNum>
  <w:abstractNum w:abstractNumId="34" w15:restartNumberingAfterBreak="0">
    <w:nsid w:val="52A66A9D"/>
    <w:multiLevelType w:val="multilevel"/>
    <w:tmpl w:val="222A08B4"/>
    <w:numStyleLink w:val="ListCBD"/>
  </w:abstractNum>
  <w:abstractNum w:abstractNumId="35" w15:restartNumberingAfterBreak="0">
    <w:nsid w:val="52F41B27"/>
    <w:multiLevelType w:val="multilevel"/>
    <w:tmpl w:val="E72656C8"/>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arabicAbjad"/>
      <w:lvlText w:val="(%2)"/>
      <w:lvlJc w:val="left"/>
      <w:pPr>
        <w:ind w:left="567" w:firstLine="567"/>
      </w:pPr>
      <w:rPr>
        <w:rFonts w:ascii="Simplified Arabic" w:hAnsi="Simplified Arabic" w:cs="Simplified Arabic" w:hint="default"/>
        <w:b w:val="0"/>
        <w:bCs w:val="0"/>
        <w:i w:val="0"/>
        <w:iCs w:val="0"/>
        <w:sz w:val="24"/>
        <w:szCs w:val="24"/>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6"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7"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9" w15:restartNumberingAfterBreak="0">
    <w:nsid w:val="5D943BEE"/>
    <w:multiLevelType w:val="multilevel"/>
    <w:tmpl w:val="222A08B4"/>
    <w:numStyleLink w:val="ListCBD"/>
  </w:abstractNum>
  <w:abstractNum w:abstractNumId="40" w15:restartNumberingAfterBreak="0">
    <w:nsid w:val="68B70991"/>
    <w:multiLevelType w:val="multilevel"/>
    <w:tmpl w:val="222A08B4"/>
    <w:numStyleLink w:val="ListCBD"/>
  </w:abstractNum>
  <w:abstractNum w:abstractNumId="41"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4"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45"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362513433">
    <w:abstractNumId w:val="32"/>
  </w:num>
  <w:num w:numId="2" w16cid:durableId="1492717438">
    <w:abstractNumId w:val="30"/>
  </w:num>
  <w:num w:numId="3" w16cid:durableId="1880507384">
    <w:abstractNumId w:val="42"/>
  </w:num>
  <w:num w:numId="4" w16cid:durableId="90397734">
    <w:abstractNumId w:val="43"/>
  </w:num>
  <w:num w:numId="5" w16cid:durableId="1483544893">
    <w:abstractNumId w:val="31"/>
  </w:num>
  <w:num w:numId="6" w16cid:durableId="1706173516">
    <w:abstractNumId w:val="41"/>
  </w:num>
  <w:num w:numId="7" w16cid:durableId="919172078">
    <w:abstractNumId w:val="39"/>
    <w:lvlOverride w:ilvl="0">
      <w:lvl w:ilvl="0">
        <w:start w:val="1"/>
        <w:numFmt w:val="decimal"/>
        <w:pStyle w:val="CBDNormalNumber"/>
        <w:lvlText w:val="%1-"/>
        <w:lvlJc w:val="left"/>
        <w:pPr>
          <w:ind w:left="927" w:hanging="360"/>
        </w:pPr>
        <w:rPr>
          <w:rFonts w:ascii="Simplified Arabic" w:hAnsi="Simplified Arabic" w:cs="Simplified Arabic" w:hint="default"/>
          <w:b w:val="0"/>
          <w:bCs w:val="0"/>
          <w:i w:val="0"/>
          <w:iCs w:val="0"/>
          <w:sz w:val="24"/>
        </w:rPr>
      </w:lvl>
    </w:lvlOverride>
    <w:lvlOverride w:ilvl="1">
      <w:lvl w:ilvl="1">
        <w:start w:val="1"/>
        <w:numFmt w:val="lowerLetter"/>
        <w:lvlText w:val="%2."/>
        <w:lvlJc w:val="left"/>
        <w:pPr>
          <w:ind w:left="1647" w:hanging="360"/>
        </w:pPr>
      </w:lvl>
    </w:lvlOverride>
    <w:lvlOverride w:ilvl="2">
      <w:lvl w:ilvl="2" w:tentative="1">
        <w:start w:val="1"/>
        <w:numFmt w:val="lowerRoman"/>
        <w:lvlText w:val="%3."/>
        <w:lvlJc w:val="right"/>
        <w:pPr>
          <w:ind w:left="2367" w:hanging="180"/>
        </w:pPr>
      </w:lvl>
    </w:lvlOverride>
    <w:lvlOverride w:ilvl="3">
      <w:lvl w:ilvl="3" w:tentative="1">
        <w:start w:val="1"/>
        <w:numFmt w:val="decimal"/>
        <w:lvlText w:val="%4."/>
        <w:lvlJc w:val="left"/>
        <w:pPr>
          <w:ind w:left="3087" w:hanging="360"/>
        </w:pPr>
      </w:lvl>
    </w:lvlOverride>
    <w:lvlOverride w:ilvl="4">
      <w:lvl w:ilvl="4" w:tentative="1">
        <w:start w:val="1"/>
        <w:numFmt w:val="lowerLetter"/>
        <w:lvlText w:val="%5."/>
        <w:lvlJc w:val="left"/>
        <w:pPr>
          <w:ind w:left="3807" w:hanging="360"/>
        </w:pPr>
      </w:lvl>
    </w:lvlOverride>
    <w:lvlOverride w:ilvl="5">
      <w:lvl w:ilvl="5" w:tentative="1">
        <w:start w:val="1"/>
        <w:numFmt w:val="lowerRoman"/>
        <w:lvlText w:val="%6."/>
        <w:lvlJc w:val="right"/>
        <w:pPr>
          <w:ind w:left="4527" w:hanging="180"/>
        </w:pPr>
      </w:lvl>
    </w:lvlOverride>
    <w:lvlOverride w:ilvl="6">
      <w:lvl w:ilvl="6" w:tentative="1">
        <w:start w:val="1"/>
        <w:numFmt w:val="decimal"/>
        <w:lvlText w:val="%7."/>
        <w:lvlJc w:val="left"/>
        <w:pPr>
          <w:ind w:left="5247" w:hanging="360"/>
        </w:pPr>
      </w:lvl>
    </w:lvlOverride>
    <w:lvlOverride w:ilvl="7">
      <w:lvl w:ilvl="7" w:tentative="1">
        <w:start w:val="1"/>
        <w:numFmt w:val="lowerLetter"/>
        <w:lvlText w:val="%8."/>
        <w:lvlJc w:val="left"/>
        <w:pPr>
          <w:ind w:left="5967" w:hanging="360"/>
        </w:pPr>
      </w:lvl>
    </w:lvlOverride>
    <w:lvlOverride w:ilvl="8">
      <w:lvl w:ilvl="8" w:tentative="1">
        <w:start w:val="1"/>
        <w:numFmt w:val="lowerRoman"/>
        <w:lvlText w:val="%9."/>
        <w:lvlJc w:val="right"/>
        <w:pPr>
          <w:ind w:left="6687" w:hanging="180"/>
        </w:pPr>
      </w:lvl>
    </w:lvlOverride>
  </w:num>
  <w:num w:numId="8" w16cid:durableId="124946287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639799135">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11466640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386606353">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38950852">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405495314">
    <w:abstractNumId w:val="14"/>
  </w:num>
  <w:num w:numId="14" w16cid:durableId="245309386">
    <w:abstractNumId w:val="25"/>
  </w:num>
  <w:num w:numId="15" w16cid:durableId="47808191">
    <w:abstractNumId w:val="11"/>
  </w:num>
  <w:num w:numId="16" w16cid:durableId="1440759499">
    <w:abstractNumId w:val="18"/>
  </w:num>
  <w:num w:numId="17" w16cid:durableId="816799463">
    <w:abstractNumId w:val="9"/>
  </w:num>
  <w:num w:numId="18" w16cid:durableId="294139864">
    <w:abstractNumId w:val="7"/>
  </w:num>
  <w:num w:numId="19" w16cid:durableId="1904439551">
    <w:abstractNumId w:val="6"/>
  </w:num>
  <w:num w:numId="20" w16cid:durableId="504244647">
    <w:abstractNumId w:val="5"/>
  </w:num>
  <w:num w:numId="21" w16cid:durableId="1702631783">
    <w:abstractNumId w:val="4"/>
  </w:num>
  <w:num w:numId="22" w16cid:durableId="1244030716">
    <w:abstractNumId w:val="8"/>
  </w:num>
  <w:num w:numId="23" w16cid:durableId="351154681">
    <w:abstractNumId w:val="3"/>
  </w:num>
  <w:num w:numId="24" w16cid:durableId="1539780124">
    <w:abstractNumId w:val="2"/>
  </w:num>
  <w:num w:numId="25" w16cid:durableId="2003966120">
    <w:abstractNumId w:val="1"/>
  </w:num>
  <w:num w:numId="26" w16cid:durableId="1908563899">
    <w:abstractNumId w:val="0"/>
  </w:num>
  <w:num w:numId="27" w16cid:durableId="803158126">
    <w:abstractNumId w:val="40"/>
  </w:num>
  <w:num w:numId="28" w16cid:durableId="2019116272">
    <w:abstractNumId w:val="44"/>
  </w:num>
  <w:num w:numId="29" w16cid:durableId="746419232">
    <w:abstractNumId w:val="20"/>
  </w:num>
  <w:num w:numId="30" w16cid:durableId="672029091">
    <w:abstractNumId w:val="21"/>
  </w:num>
  <w:num w:numId="31" w16cid:durableId="1859614565">
    <w:abstractNumId w:val="40"/>
    <w:lvlOverride w:ilvl="0">
      <w:startOverride w:val="1"/>
    </w:lvlOverride>
  </w:num>
  <w:num w:numId="32" w16cid:durableId="1790466299">
    <w:abstractNumId w:val="34"/>
  </w:num>
  <w:num w:numId="33" w16cid:durableId="79565106">
    <w:abstractNumId w:val="29"/>
  </w:num>
  <w:num w:numId="34" w16cid:durableId="80491194">
    <w:abstractNumId w:val="38"/>
  </w:num>
  <w:num w:numId="35" w16cid:durableId="688025332">
    <w:abstractNumId w:val="37"/>
  </w:num>
  <w:num w:numId="36" w16cid:durableId="170309017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175848017">
    <w:abstractNumId w:val="15"/>
  </w:num>
  <w:num w:numId="38" w16cid:durableId="1436056404">
    <w:abstractNumId w:val="33"/>
  </w:num>
  <w:num w:numId="39" w16cid:durableId="59837668">
    <w:abstractNumId w:val="26"/>
  </w:num>
  <w:num w:numId="40" w16cid:durableId="2130318412">
    <w:abstractNumId w:val="17"/>
  </w:num>
  <w:num w:numId="41" w16cid:durableId="61128368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378312648">
    <w:abstractNumId w:val="19"/>
  </w:num>
  <w:num w:numId="43" w16cid:durableId="1530871500">
    <w:abstractNumId w:val="10"/>
  </w:num>
  <w:num w:numId="44" w16cid:durableId="1391616236">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343483052">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908878863">
    <w:abstractNumId w:val="12"/>
  </w:num>
  <w:num w:numId="47" w16cid:durableId="109519919">
    <w:abstractNumId w:val="22"/>
  </w:num>
  <w:num w:numId="48" w16cid:durableId="1318535119">
    <w:abstractNumId w:val="22"/>
    <w:lvlOverride w:ilvl="0">
      <w:startOverride w:val="1"/>
    </w:lvlOverride>
  </w:num>
  <w:num w:numId="49" w16cid:durableId="2008366851">
    <w:abstractNumId w:val="22"/>
    <w:lvlOverride w:ilvl="0">
      <w:startOverride w:val="1"/>
    </w:lvlOverride>
  </w:num>
  <w:num w:numId="50" w16cid:durableId="756680610">
    <w:abstractNumId w:val="22"/>
    <w:lvlOverride w:ilvl="0">
      <w:startOverride w:val="1"/>
    </w:lvlOverride>
  </w:num>
  <w:num w:numId="51" w16cid:durableId="1340305637">
    <w:abstractNumId w:val="24"/>
  </w:num>
  <w:num w:numId="52" w16cid:durableId="1727530621">
    <w:abstractNumId w:val="36"/>
  </w:num>
  <w:num w:numId="53" w16cid:durableId="568926269">
    <w:abstractNumId w:val="28"/>
  </w:num>
  <w:num w:numId="54" w16cid:durableId="11610571">
    <w:abstractNumId w:val="23"/>
  </w:num>
  <w:num w:numId="55" w16cid:durableId="127943928">
    <w:abstractNumId w:val="16"/>
  </w:num>
  <w:num w:numId="56" w16cid:durableId="306863416">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91713674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05165672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38357102">
    <w:abstractNumId w:val="13"/>
  </w:num>
  <w:num w:numId="60" w16cid:durableId="97498624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117402780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76957852">
    <w:abstractNumId w:val="45"/>
  </w:num>
  <w:num w:numId="63" w16cid:durableId="581254271">
    <w:abstractNumId w:val="35"/>
  </w:num>
  <w:num w:numId="64" w16cid:durableId="280185197">
    <w:abstractNumId w:val="27"/>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40EE6"/>
    <w:rsid w:val="000002D2"/>
    <w:rsid w:val="000005EE"/>
    <w:rsid w:val="00004927"/>
    <w:rsid w:val="0000651F"/>
    <w:rsid w:val="000248F3"/>
    <w:rsid w:val="0003321D"/>
    <w:rsid w:val="00035B25"/>
    <w:rsid w:val="0004006D"/>
    <w:rsid w:val="00043334"/>
    <w:rsid w:val="000444A4"/>
    <w:rsid w:val="0004620D"/>
    <w:rsid w:val="000471D7"/>
    <w:rsid w:val="0005091C"/>
    <w:rsid w:val="00053938"/>
    <w:rsid w:val="0005582C"/>
    <w:rsid w:val="00055F67"/>
    <w:rsid w:val="000573B5"/>
    <w:rsid w:val="000601F2"/>
    <w:rsid w:val="000619B3"/>
    <w:rsid w:val="00063A67"/>
    <w:rsid w:val="00064853"/>
    <w:rsid w:val="00064D8D"/>
    <w:rsid w:val="0006541D"/>
    <w:rsid w:val="0007171B"/>
    <w:rsid w:val="00072AA2"/>
    <w:rsid w:val="0007622A"/>
    <w:rsid w:val="00077651"/>
    <w:rsid w:val="00077DC0"/>
    <w:rsid w:val="00087239"/>
    <w:rsid w:val="000906BE"/>
    <w:rsid w:val="00093862"/>
    <w:rsid w:val="000A0FC9"/>
    <w:rsid w:val="000A237C"/>
    <w:rsid w:val="000A3A4D"/>
    <w:rsid w:val="000A40B2"/>
    <w:rsid w:val="000A4BD3"/>
    <w:rsid w:val="000B0ACB"/>
    <w:rsid w:val="000B0EFF"/>
    <w:rsid w:val="000B10BA"/>
    <w:rsid w:val="000B11C7"/>
    <w:rsid w:val="000B177E"/>
    <w:rsid w:val="000B3B0C"/>
    <w:rsid w:val="000B4334"/>
    <w:rsid w:val="000B4DB2"/>
    <w:rsid w:val="000C19D9"/>
    <w:rsid w:val="000C5820"/>
    <w:rsid w:val="000C5D6A"/>
    <w:rsid w:val="000D079A"/>
    <w:rsid w:val="000D0CEB"/>
    <w:rsid w:val="000D0F68"/>
    <w:rsid w:val="000D25A3"/>
    <w:rsid w:val="000E1ED8"/>
    <w:rsid w:val="000E673A"/>
    <w:rsid w:val="000E783A"/>
    <w:rsid w:val="000F27E4"/>
    <w:rsid w:val="000F5138"/>
    <w:rsid w:val="000F6945"/>
    <w:rsid w:val="000F74F5"/>
    <w:rsid w:val="000F78FC"/>
    <w:rsid w:val="001005BA"/>
    <w:rsid w:val="00102C8B"/>
    <w:rsid w:val="001031DF"/>
    <w:rsid w:val="00103942"/>
    <w:rsid w:val="00105372"/>
    <w:rsid w:val="001054A6"/>
    <w:rsid w:val="00105932"/>
    <w:rsid w:val="001078A1"/>
    <w:rsid w:val="0011570A"/>
    <w:rsid w:val="00116087"/>
    <w:rsid w:val="0011743F"/>
    <w:rsid w:val="00122333"/>
    <w:rsid w:val="001312AD"/>
    <w:rsid w:val="00131E7A"/>
    <w:rsid w:val="001320C7"/>
    <w:rsid w:val="00134846"/>
    <w:rsid w:val="00143C07"/>
    <w:rsid w:val="001445A2"/>
    <w:rsid w:val="00150AA6"/>
    <w:rsid w:val="00157FD5"/>
    <w:rsid w:val="0016445A"/>
    <w:rsid w:val="00172AF6"/>
    <w:rsid w:val="00176CEE"/>
    <w:rsid w:val="0018188D"/>
    <w:rsid w:val="001818C5"/>
    <w:rsid w:val="001825EF"/>
    <w:rsid w:val="00184BD4"/>
    <w:rsid w:val="001867CE"/>
    <w:rsid w:val="00186DD8"/>
    <w:rsid w:val="00190582"/>
    <w:rsid w:val="00191658"/>
    <w:rsid w:val="00193882"/>
    <w:rsid w:val="001A35EC"/>
    <w:rsid w:val="001A5178"/>
    <w:rsid w:val="001A5E90"/>
    <w:rsid w:val="001A7CCD"/>
    <w:rsid w:val="001B0F80"/>
    <w:rsid w:val="001B13FE"/>
    <w:rsid w:val="001B62B3"/>
    <w:rsid w:val="001B76FE"/>
    <w:rsid w:val="001B7C77"/>
    <w:rsid w:val="001C06CF"/>
    <w:rsid w:val="001C09A9"/>
    <w:rsid w:val="001C167E"/>
    <w:rsid w:val="001C2277"/>
    <w:rsid w:val="001C4FF0"/>
    <w:rsid w:val="001C5B54"/>
    <w:rsid w:val="001C6FC4"/>
    <w:rsid w:val="001D282B"/>
    <w:rsid w:val="001D510F"/>
    <w:rsid w:val="001D6F66"/>
    <w:rsid w:val="001D753A"/>
    <w:rsid w:val="001E46D3"/>
    <w:rsid w:val="001E6BDB"/>
    <w:rsid w:val="001F2F89"/>
    <w:rsid w:val="001F56A5"/>
    <w:rsid w:val="00202356"/>
    <w:rsid w:val="002035CD"/>
    <w:rsid w:val="0020683D"/>
    <w:rsid w:val="00212618"/>
    <w:rsid w:val="00214B21"/>
    <w:rsid w:val="00217D88"/>
    <w:rsid w:val="00217DF4"/>
    <w:rsid w:val="00227D0F"/>
    <w:rsid w:val="0023004A"/>
    <w:rsid w:val="00240521"/>
    <w:rsid w:val="00240EE6"/>
    <w:rsid w:val="00244C9D"/>
    <w:rsid w:val="0024651A"/>
    <w:rsid w:val="0025157A"/>
    <w:rsid w:val="00251CA6"/>
    <w:rsid w:val="00251ED1"/>
    <w:rsid w:val="002520AD"/>
    <w:rsid w:val="00252ACD"/>
    <w:rsid w:val="0025412A"/>
    <w:rsid w:val="0025452A"/>
    <w:rsid w:val="00255C22"/>
    <w:rsid w:val="00257C84"/>
    <w:rsid w:val="00261F90"/>
    <w:rsid w:val="00263291"/>
    <w:rsid w:val="00276732"/>
    <w:rsid w:val="00277CBA"/>
    <w:rsid w:val="00280489"/>
    <w:rsid w:val="0028472B"/>
    <w:rsid w:val="00284C17"/>
    <w:rsid w:val="00284D2B"/>
    <w:rsid w:val="00287AB0"/>
    <w:rsid w:val="00292B60"/>
    <w:rsid w:val="002936EA"/>
    <w:rsid w:val="00295F97"/>
    <w:rsid w:val="00296562"/>
    <w:rsid w:val="002A559F"/>
    <w:rsid w:val="002A74BA"/>
    <w:rsid w:val="002B36E1"/>
    <w:rsid w:val="002B691D"/>
    <w:rsid w:val="002B76BB"/>
    <w:rsid w:val="002C06D4"/>
    <w:rsid w:val="002C3228"/>
    <w:rsid w:val="002C5398"/>
    <w:rsid w:val="002D1B3B"/>
    <w:rsid w:val="002D23BE"/>
    <w:rsid w:val="002D42E8"/>
    <w:rsid w:val="002D46A7"/>
    <w:rsid w:val="002D7A13"/>
    <w:rsid w:val="002E4729"/>
    <w:rsid w:val="002E7D55"/>
    <w:rsid w:val="002F0F58"/>
    <w:rsid w:val="002F20BC"/>
    <w:rsid w:val="002F6E18"/>
    <w:rsid w:val="002F72E1"/>
    <w:rsid w:val="0030079F"/>
    <w:rsid w:val="003008FE"/>
    <w:rsid w:val="0030169D"/>
    <w:rsid w:val="003060EB"/>
    <w:rsid w:val="00310BE6"/>
    <w:rsid w:val="00312538"/>
    <w:rsid w:val="003153EB"/>
    <w:rsid w:val="00316B94"/>
    <w:rsid w:val="00316E14"/>
    <w:rsid w:val="0032136E"/>
    <w:rsid w:val="00321985"/>
    <w:rsid w:val="0032279C"/>
    <w:rsid w:val="003228E1"/>
    <w:rsid w:val="00323A29"/>
    <w:rsid w:val="00325806"/>
    <w:rsid w:val="00331194"/>
    <w:rsid w:val="00332F59"/>
    <w:rsid w:val="003336A5"/>
    <w:rsid w:val="00337E5F"/>
    <w:rsid w:val="00340244"/>
    <w:rsid w:val="00344697"/>
    <w:rsid w:val="00347F10"/>
    <w:rsid w:val="003502C7"/>
    <w:rsid w:val="00351205"/>
    <w:rsid w:val="003521E4"/>
    <w:rsid w:val="00354D3B"/>
    <w:rsid w:val="003633DB"/>
    <w:rsid w:val="003671DA"/>
    <w:rsid w:val="00372F74"/>
    <w:rsid w:val="003759A2"/>
    <w:rsid w:val="00375C0A"/>
    <w:rsid w:val="00376905"/>
    <w:rsid w:val="00384BEC"/>
    <w:rsid w:val="0039511F"/>
    <w:rsid w:val="00395412"/>
    <w:rsid w:val="003B15D5"/>
    <w:rsid w:val="003B4760"/>
    <w:rsid w:val="003D1E34"/>
    <w:rsid w:val="003D2372"/>
    <w:rsid w:val="003D2BB0"/>
    <w:rsid w:val="003D4020"/>
    <w:rsid w:val="003D4408"/>
    <w:rsid w:val="003D6327"/>
    <w:rsid w:val="003D7128"/>
    <w:rsid w:val="003E595E"/>
    <w:rsid w:val="003F1A75"/>
    <w:rsid w:val="003F29CA"/>
    <w:rsid w:val="003F2B32"/>
    <w:rsid w:val="003F3E1B"/>
    <w:rsid w:val="003F4D0D"/>
    <w:rsid w:val="003F5ABC"/>
    <w:rsid w:val="003F5BD6"/>
    <w:rsid w:val="003F7224"/>
    <w:rsid w:val="003F72F4"/>
    <w:rsid w:val="003F7C4C"/>
    <w:rsid w:val="00400D2C"/>
    <w:rsid w:val="00403803"/>
    <w:rsid w:val="00406DD6"/>
    <w:rsid w:val="00410CB1"/>
    <w:rsid w:val="004157DE"/>
    <w:rsid w:val="0041627E"/>
    <w:rsid w:val="004238CD"/>
    <w:rsid w:val="00423C28"/>
    <w:rsid w:val="00427D21"/>
    <w:rsid w:val="004332C6"/>
    <w:rsid w:val="00435224"/>
    <w:rsid w:val="00435481"/>
    <w:rsid w:val="00441374"/>
    <w:rsid w:val="004429FF"/>
    <w:rsid w:val="00443144"/>
    <w:rsid w:val="00447F4A"/>
    <w:rsid w:val="00452649"/>
    <w:rsid w:val="00455665"/>
    <w:rsid w:val="00455D73"/>
    <w:rsid w:val="00456F67"/>
    <w:rsid w:val="0046103F"/>
    <w:rsid w:val="00462703"/>
    <w:rsid w:val="00462C36"/>
    <w:rsid w:val="00462C6A"/>
    <w:rsid w:val="00464194"/>
    <w:rsid w:val="004644C2"/>
    <w:rsid w:val="004658DA"/>
    <w:rsid w:val="0046656A"/>
    <w:rsid w:val="00467F9C"/>
    <w:rsid w:val="004739AD"/>
    <w:rsid w:val="00474F5E"/>
    <w:rsid w:val="0047502B"/>
    <w:rsid w:val="004753EF"/>
    <w:rsid w:val="004759CE"/>
    <w:rsid w:val="004764A8"/>
    <w:rsid w:val="00476948"/>
    <w:rsid w:val="0047753F"/>
    <w:rsid w:val="0048142F"/>
    <w:rsid w:val="00484214"/>
    <w:rsid w:val="0048441F"/>
    <w:rsid w:val="00484E02"/>
    <w:rsid w:val="00485989"/>
    <w:rsid w:val="0049570B"/>
    <w:rsid w:val="00497B65"/>
    <w:rsid w:val="004A1E26"/>
    <w:rsid w:val="004A60CC"/>
    <w:rsid w:val="004A6406"/>
    <w:rsid w:val="004A6DED"/>
    <w:rsid w:val="004B71EA"/>
    <w:rsid w:val="004C032D"/>
    <w:rsid w:val="004C2279"/>
    <w:rsid w:val="004C5362"/>
    <w:rsid w:val="004C60E1"/>
    <w:rsid w:val="004C7E44"/>
    <w:rsid w:val="004D2658"/>
    <w:rsid w:val="004D516D"/>
    <w:rsid w:val="004E2003"/>
    <w:rsid w:val="004E2F64"/>
    <w:rsid w:val="004E5ACE"/>
    <w:rsid w:val="004E6178"/>
    <w:rsid w:val="004F2550"/>
    <w:rsid w:val="0050354D"/>
    <w:rsid w:val="0051006C"/>
    <w:rsid w:val="00513001"/>
    <w:rsid w:val="00513E52"/>
    <w:rsid w:val="0051430D"/>
    <w:rsid w:val="00520FAB"/>
    <w:rsid w:val="0053006B"/>
    <w:rsid w:val="005328CB"/>
    <w:rsid w:val="00534681"/>
    <w:rsid w:val="00541196"/>
    <w:rsid w:val="00543A73"/>
    <w:rsid w:val="00551608"/>
    <w:rsid w:val="00552441"/>
    <w:rsid w:val="00560031"/>
    <w:rsid w:val="0056068E"/>
    <w:rsid w:val="00563442"/>
    <w:rsid w:val="0056348E"/>
    <w:rsid w:val="00565B42"/>
    <w:rsid w:val="00572069"/>
    <w:rsid w:val="00576711"/>
    <w:rsid w:val="00582F31"/>
    <w:rsid w:val="00587670"/>
    <w:rsid w:val="005905E4"/>
    <w:rsid w:val="00593079"/>
    <w:rsid w:val="00593392"/>
    <w:rsid w:val="0059392E"/>
    <w:rsid w:val="005969F6"/>
    <w:rsid w:val="00597DFE"/>
    <w:rsid w:val="005A1F7B"/>
    <w:rsid w:val="005A2A7A"/>
    <w:rsid w:val="005A2F7F"/>
    <w:rsid w:val="005A5AD9"/>
    <w:rsid w:val="005A6209"/>
    <w:rsid w:val="005A7CFF"/>
    <w:rsid w:val="005B0E8B"/>
    <w:rsid w:val="005B35E2"/>
    <w:rsid w:val="005B3E7F"/>
    <w:rsid w:val="005B537F"/>
    <w:rsid w:val="005C4CE6"/>
    <w:rsid w:val="005D0731"/>
    <w:rsid w:val="005D09AA"/>
    <w:rsid w:val="005D1BA7"/>
    <w:rsid w:val="005D35B9"/>
    <w:rsid w:val="005D4468"/>
    <w:rsid w:val="005E079E"/>
    <w:rsid w:val="005E0ABA"/>
    <w:rsid w:val="005E4C64"/>
    <w:rsid w:val="005E708C"/>
    <w:rsid w:val="005F0C20"/>
    <w:rsid w:val="005F1960"/>
    <w:rsid w:val="005F2CDD"/>
    <w:rsid w:val="005F77CF"/>
    <w:rsid w:val="006115DD"/>
    <w:rsid w:val="006122BA"/>
    <w:rsid w:val="00614ADA"/>
    <w:rsid w:val="0061672F"/>
    <w:rsid w:val="00620C8E"/>
    <w:rsid w:val="006309CE"/>
    <w:rsid w:val="00632C66"/>
    <w:rsid w:val="00642C28"/>
    <w:rsid w:val="006478BF"/>
    <w:rsid w:val="00652DBE"/>
    <w:rsid w:val="006567A3"/>
    <w:rsid w:val="006574C6"/>
    <w:rsid w:val="0065798D"/>
    <w:rsid w:val="006602F2"/>
    <w:rsid w:val="006611F9"/>
    <w:rsid w:val="0066687A"/>
    <w:rsid w:val="0066747C"/>
    <w:rsid w:val="00671100"/>
    <w:rsid w:val="00677496"/>
    <w:rsid w:val="006905DE"/>
    <w:rsid w:val="0069177A"/>
    <w:rsid w:val="00695B85"/>
    <w:rsid w:val="00696F15"/>
    <w:rsid w:val="006A355F"/>
    <w:rsid w:val="006A371D"/>
    <w:rsid w:val="006A378E"/>
    <w:rsid w:val="006A6A3F"/>
    <w:rsid w:val="006A70F2"/>
    <w:rsid w:val="006A73C1"/>
    <w:rsid w:val="006B2290"/>
    <w:rsid w:val="006B3683"/>
    <w:rsid w:val="006B503D"/>
    <w:rsid w:val="006B7228"/>
    <w:rsid w:val="006B739A"/>
    <w:rsid w:val="006C0B4F"/>
    <w:rsid w:val="006C2BAD"/>
    <w:rsid w:val="006C5932"/>
    <w:rsid w:val="006C6747"/>
    <w:rsid w:val="006C6E2B"/>
    <w:rsid w:val="006D02B5"/>
    <w:rsid w:val="006D1635"/>
    <w:rsid w:val="006D252A"/>
    <w:rsid w:val="006D44AA"/>
    <w:rsid w:val="006E4626"/>
    <w:rsid w:val="006E5C19"/>
    <w:rsid w:val="006E7BE2"/>
    <w:rsid w:val="006F0872"/>
    <w:rsid w:val="006F175E"/>
    <w:rsid w:val="0070014B"/>
    <w:rsid w:val="007040FE"/>
    <w:rsid w:val="00706330"/>
    <w:rsid w:val="00710FB0"/>
    <w:rsid w:val="00717D88"/>
    <w:rsid w:val="00726A43"/>
    <w:rsid w:val="00731D14"/>
    <w:rsid w:val="007332B6"/>
    <w:rsid w:val="00733B9E"/>
    <w:rsid w:val="0073548D"/>
    <w:rsid w:val="007438E0"/>
    <w:rsid w:val="00743CBC"/>
    <w:rsid w:val="00744ACD"/>
    <w:rsid w:val="00747BF8"/>
    <w:rsid w:val="00747FC1"/>
    <w:rsid w:val="00751C82"/>
    <w:rsid w:val="00761174"/>
    <w:rsid w:val="00773CC0"/>
    <w:rsid w:val="00774CFF"/>
    <w:rsid w:val="00776A91"/>
    <w:rsid w:val="00776C57"/>
    <w:rsid w:val="00777A8A"/>
    <w:rsid w:val="00785B9C"/>
    <w:rsid w:val="00786056"/>
    <w:rsid w:val="00790150"/>
    <w:rsid w:val="00790EA4"/>
    <w:rsid w:val="007927E1"/>
    <w:rsid w:val="007934F9"/>
    <w:rsid w:val="0079362B"/>
    <w:rsid w:val="007942D3"/>
    <w:rsid w:val="00794B3C"/>
    <w:rsid w:val="0079535F"/>
    <w:rsid w:val="007A0523"/>
    <w:rsid w:val="007A0902"/>
    <w:rsid w:val="007A266C"/>
    <w:rsid w:val="007A26FB"/>
    <w:rsid w:val="007B0EFD"/>
    <w:rsid w:val="007B2099"/>
    <w:rsid w:val="007B3304"/>
    <w:rsid w:val="007B4B9C"/>
    <w:rsid w:val="007B6C09"/>
    <w:rsid w:val="007B7741"/>
    <w:rsid w:val="007C18E5"/>
    <w:rsid w:val="007C310F"/>
    <w:rsid w:val="007C4951"/>
    <w:rsid w:val="007C72CF"/>
    <w:rsid w:val="007C73D7"/>
    <w:rsid w:val="007D118F"/>
    <w:rsid w:val="007D1931"/>
    <w:rsid w:val="007D2F97"/>
    <w:rsid w:val="007D3D78"/>
    <w:rsid w:val="007D4A88"/>
    <w:rsid w:val="007E09DA"/>
    <w:rsid w:val="007E0F8A"/>
    <w:rsid w:val="007E3644"/>
    <w:rsid w:val="007F718D"/>
    <w:rsid w:val="00801FAD"/>
    <w:rsid w:val="00802B3F"/>
    <w:rsid w:val="00806862"/>
    <w:rsid w:val="00815F18"/>
    <w:rsid w:val="008178B6"/>
    <w:rsid w:val="00820585"/>
    <w:rsid w:val="00820948"/>
    <w:rsid w:val="008216B5"/>
    <w:rsid w:val="00824809"/>
    <w:rsid w:val="00824832"/>
    <w:rsid w:val="00824ED7"/>
    <w:rsid w:val="00826FF0"/>
    <w:rsid w:val="00831652"/>
    <w:rsid w:val="00833059"/>
    <w:rsid w:val="008339B9"/>
    <w:rsid w:val="00846D74"/>
    <w:rsid w:val="00851B17"/>
    <w:rsid w:val="0085243A"/>
    <w:rsid w:val="00853B86"/>
    <w:rsid w:val="008568A0"/>
    <w:rsid w:val="00861EFE"/>
    <w:rsid w:val="008627A3"/>
    <w:rsid w:val="00863E25"/>
    <w:rsid w:val="00865B74"/>
    <w:rsid w:val="00866063"/>
    <w:rsid w:val="008663DD"/>
    <w:rsid w:val="008705AD"/>
    <w:rsid w:val="008711A9"/>
    <w:rsid w:val="00875BB4"/>
    <w:rsid w:val="008773E9"/>
    <w:rsid w:val="008862A9"/>
    <w:rsid w:val="00887CA4"/>
    <w:rsid w:val="00893F2D"/>
    <w:rsid w:val="00894AC5"/>
    <w:rsid w:val="008974F0"/>
    <w:rsid w:val="008A1499"/>
    <w:rsid w:val="008A3CC7"/>
    <w:rsid w:val="008A548F"/>
    <w:rsid w:val="008A612A"/>
    <w:rsid w:val="008B012A"/>
    <w:rsid w:val="008B09F9"/>
    <w:rsid w:val="008B1588"/>
    <w:rsid w:val="008B21B7"/>
    <w:rsid w:val="008B524E"/>
    <w:rsid w:val="008B700B"/>
    <w:rsid w:val="008C235B"/>
    <w:rsid w:val="008C59F9"/>
    <w:rsid w:val="008D2E78"/>
    <w:rsid w:val="008D5385"/>
    <w:rsid w:val="008E0B0C"/>
    <w:rsid w:val="008E130C"/>
    <w:rsid w:val="008E611A"/>
    <w:rsid w:val="008F25E5"/>
    <w:rsid w:val="008F40C6"/>
    <w:rsid w:val="008F4E0E"/>
    <w:rsid w:val="008F52A8"/>
    <w:rsid w:val="008F6735"/>
    <w:rsid w:val="00906E17"/>
    <w:rsid w:val="0091004C"/>
    <w:rsid w:val="009162BA"/>
    <w:rsid w:val="009249E6"/>
    <w:rsid w:val="00925340"/>
    <w:rsid w:val="00926968"/>
    <w:rsid w:val="009309A5"/>
    <w:rsid w:val="00930BA1"/>
    <w:rsid w:val="0093169E"/>
    <w:rsid w:val="00932725"/>
    <w:rsid w:val="00940452"/>
    <w:rsid w:val="00940D63"/>
    <w:rsid w:val="00942B58"/>
    <w:rsid w:val="00944790"/>
    <w:rsid w:val="009505C9"/>
    <w:rsid w:val="00950752"/>
    <w:rsid w:val="00953842"/>
    <w:rsid w:val="009553D8"/>
    <w:rsid w:val="00955D0D"/>
    <w:rsid w:val="00962ABD"/>
    <w:rsid w:val="009642A1"/>
    <w:rsid w:val="00966424"/>
    <w:rsid w:val="0097012E"/>
    <w:rsid w:val="009717D9"/>
    <w:rsid w:val="009726DC"/>
    <w:rsid w:val="00974191"/>
    <w:rsid w:val="009827A6"/>
    <w:rsid w:val="009838DF"/>
    <w:rsid w:val="009919AB"/>
    <w:rsid w:val="009937AA"/>
    <w:rsid w:val="00993A42"/>
    <w:rsid w:val="00997308"/>
    <w:rsid w:val="009A07C8"/>
    <w:rsid w:val="009A0FB9"/>
    <w:rsid w:val="009A293E"/>
    <w:rsid w:val="009B30DE"/>
    <w:rsid w:val="009B5D4A"/>
    <w:rsid w:val="009B768A"/>
    <w:rsid w:val="009C2DE6"/>
    <w:rsid w:val="009C6B8E"/>
    <w:rsid w:val="009E052A"/>
    <w:rsid w:val="009E4D73"/>
    <w:rsid w:val="009E674E"/>
    <w:rsid w:val="009F790D"/>
    <w:rsid w:val="00A01D10"/>
    <w:rsid w:val="00A03997"/>
    <w:rsid w:val="00A04D47"/>
    <w:rsid w:val="00A1065F"/>
    <w:rsid w:val="00A10BBC"/>
    <w:rsid w:val="00A10E51"/>
    <w:rsid w:val="00A111D1"/>
    <w:rsid w:val="00A12A99"/>
    <w:rsid w:val="00A148ED"/>
    <w:rsid w:val="00A14D40"/>
    <w:rsid w:val="00A16500"/>
    <w:rsid w:val="00A17BEB"/>
    <w:rsid w:val="00A26EE5"/>
    <w:rsid w:val="00A33056"/>
    <w:rsid w:val="00A37584"/>
    <w:rsid w:val="00A37FD6"/>
    <w:rsid w:val="00A429C1"/>
    <w:rsid w:val="00A44176"/>
    <w:rsid w:val="00A4748B"/>
    <w:rsid w:val="00A475D5"/>
    <w:rsid w:val="00A56CB2"/>
    <w:rsid w:val="00A5767F"/>
    <w:rsid w:val="00A57A24"/>
    <w:rsid w:val="00A57C8B"/>
    <w:rsid w:val="00A65E0E"/>
    <w:rsid w:val="00A67378"/>
    <w:rsid w:val="00A7712E"/>
    <w:rsid w:val="00A77AF2"/>
    <w:rsid w:val="00A8592D"/>
    <w:rsid w:val="00A86D0F"/>
    <w:rsid w:val="00A92946"/>
    <w:rsid w:val="00A93705"/>
    <w:rsid w:val="00A94977"/>
    <w:rsid w:val="00AA08F5"/>
    <w:rsid w:val="00AA1D30"/>
    <w:rsid w:val="00AA6F92"/>
    <w:rsid w:val="00AB356A"/>
    <w:rsid w:val="00AB3570"/>
    <w:rsid w:val="00AB4324"/>
    <w:rsid w:val="00AB6934"/>
    <w:rsid w:val="00AC0726"/>
    <w:rsid w:val="00AC37A2"/>
    <w:rsid w:val="00AC42E3"/>
    <w:rsid w:val="00AC7656"/>
    <w:rsid w:val="00AE6116"/>
    <w:rsid w:val="00AE7A1E"/>
    <w:rsid w:val="00AF42B5"/>
    <w:rsid w:val="00AF42DE"/>
    <w:rsid w:val="00AF4316"/>
    <w:rsid w:val="00AF4F6F"/>
    <w:rsid w:val="00AF57A1"/>
    <w:rsid w:val="00B0102D"/>
    <w:rsid w:val="00B02A0E"/>
    <w:rsid w:val="00B04423"/>
    <w:rsid w:val="00B07426"/>
    <w:rsid w:val="00B13DD9"/>
    <w:rsid w:val="00B21C0F"/>
    <w:rsid w:val="00B25C75"/>
    <w:rsid w:val="00B3369F"/>
    <w:rsid w:val="00B3503A"/>
    <w:rsid w:val="00B3603F"/>
    <w:rsid w:val="00B37E73"/>
    <w:rsid w:val="00B40F56"/>
    <w:rsid w:val="00B47F89"/>
    <w:rsid w:val="00B51086"/>
    <w:rsid w:val="00B51FC6"/>
    <w:rsid w:val="00B529B8"/>
    <w:rsid w:val="00B54E0D"/>
    <w:rsid w:val="00B61945"/>
    <w:rsid w:val="00B62CE6"/>
    <w:rsid w:val="00B667B9"/>
    <w:rsid w:val="00B7137D"/>
    <w:rsid w:val="00B72A52"/>
    <w:rsid w:val="00B7570A"/>
    <w:rsid w:val="00B775B3"/>
    <w:rsid w:val="00B7784E"/>
    <w:rsid w:val="00B84998"/>
    <w:rsid w:val="00B94624"/>
    <w:rsid w:val="00B94E6C"/>
    <w:rsid w:val="00B9511B"/>
    <w:rsid w:val="00B979AA"/>
    <w:rsid w:val="00BA0ADD"/>
    <w:rsid w:val="00BA2AB1"/>
    <w:rsid w:val="00BB257A"/>
    <w:rsid w:val="00BB44DD"/>
    <w:rsid w:val="00BB4606"/>
    <w:rsid w:val="00BC2D7B"/>
    <w:rsid w:val="00BC3E10"/>
    <w:rsid w:val="00BD0BD1"/>
    <w:rsid w:val="00BD0E74"/>
    <w:rsid w:val="00BD140C"/>
    <w:rsid w:val="00BD5C4A"/>
    <w:rsid w:val="00BD5E56"/>
    <w:rsid w:val="00BE31EF"/>
    <w:rsid w:val="00BE760E"/>
    <w:rsid w:val="00BF0F3A"/>
    <w:rsid w:val="00BF2EC8"/>
    <w:rsid w:val="00BF3D48"/>
    <w:rsid w:val="00BF3E1A"/>
    <w:rsid w:val="00BF4639"/>
    <w:rsid w:val="00BF49D7"/>
    <w:rsid w:val="00BF604B"/>
    <w:rsid w:val="00C02EEA"/>
    <w:rsid w:val="00C06CE0"/>
    <w:rsid w:val="00C10646"/>
    <w:rsid w:val="00C13574"/>
    <w:rsid w:val="00C15F99"/>
    <w:rsid w:val="00C168F7"/>
    <w:rsid w:val="00C2204A"/>
    <w:rsid w:val="00C23D2F"/>
    <w:rsid w:val="00C26532"/>
    <w:rsid w:val="00C26E4E"/>
    <w:rsid w:val="00C27588"/>
    <w:rsid w:val="00C336A5"/>
    <w:rsid w:val="00C42B75"/>
    <w:rsid w:val="00C43C8B"/>
    <w:rsid w:val="00C443BD"/>
    <w:rsid w:val="00C44F4A"/>
    <w:rsid w:val="00C451C5"/>
    <w:rsid w:val="00C45D2E"/>
    <w:rsid w:val="00C469E5"/>
    <w:rsid w:val="00C4707D"/>
    <w:rsid w:val="00C5159B"/>
    <w:rsid w:val="00C55CCA"/>
    <w:rsid w:val="00C60C8E"/>
    <w:rsid w:val="00C613F4"/>
    <w:rsid w:val="00C63968"/>
    <w:rsid w:val="00C63E1A"/>
    <w:rsid w:val="00C646AB"/>
    <w:rsid w:val="00C66F0D"/>
    <w:rsid w:val="00C817BB"/>
    <w:rsid w:val="00C87740"/>
    <w:rsid w:val="00C878B8"/>
    <w:rsid w:val="00C9161D"/>
    <w:rsid w:val="00C92100"/>
    <w:rsid w:val="00C95968"/>
    <w:rsid w:val="00C9680D"/>
    <w:rsid w:val="00CA0C1D"/>
    <w:rsid w:val="00CA1C39"/>
    <w:rsid w:val="00CA426F"/>
    <w:rsid w:val="00CB048A"/>
    <w:rsid w:val="00CB6781"/>
    <w:rsid w:val="00CB72F7"/>
    <w:rsid w:val="00CC295E"/>
    <w:rsid w:val="00CC301C"/>
    <w:rsid w:val="00CC6861"/>
    <w:rsid w:val="00CD122B"/>
    <w:rsid w:val="00CD7196"/>
    <w:rsid w:val="00CE0F28"/>
    <w:rsid w:val="00CE1EEF"/>
    <w:rsid w:val="00CE2FB7"/>
    <w:rsid w:val="00CE65E8"/>
    <w:rsid w:val="00CE7E84"/>
    <w:rsid w:val="00CF1848"/>
    <w:rsid w:val="00CF1E6A"/>
    <w:rsid w:val="00CF34DA"/>
    <w:rsid w:val="00CF59DD"/>
    <w:rsid w:val="00CF79AF"/>
    <w:rsid w:val="00D039B6"/>
    <w:rsid w:val="00D03C83"/>
    <w:rsid w:val="00D07A27"/>
    <w:rsid w:val="00D1195B"/>
    <w:rsid w:val="00D12044"/>
    <w:rsid w:val="00D15359"/>
    <w:rsid w:val="00D15959"/>
    <w:rsid w:val="00D170D9"/>
    <w:rsid w:val="00D213F1"/>
    <w:rsid w:val="00D33EFC"/>
    <w:rsid w:val="00D343DE"/>
    <w:rsid w:val="00D35459"/>
    <w:rsid w:val="00D40DBC"/>
    <w:rsid w:val="00D423C9"/>
    <w:rsid w:val="00D50156"/>
    <w:rsid w:val="00D53145"/>
    <w:rsid w:val="00D54F43"/>
    <w:rsid w:val="00D61C85"/>
    <w:rsid w:val="00D665EB"/>
    <w:rsid w:val="00D66F92"/>
    <w:rsid w:val="00D7196D"/>
    <w:rsid w:val="00D723E4"/>
    <w:rsid w:val="00D75CA6"/>
    <w:rsid w:val="00D76A18"/>
    <w:rsid w:val="00D77802"/>
    <w:rsid w:val="00D80849"/>
    <w:rsid w:val="00D81F0E"/>
    <w:rsid w:val="00D82E8F"/>
    <w:rsid w:val="00D830F8"/>
    <w:rsid w:val="00D85754"/>
    <w:rsid w:val="00D9522C"/>
    <w:rsid w:val="00DA147A"/>
    <w:rsid w:val="00DA398A"/>
    <w:rsid w:val="00DB39FC"/>
    <w:rsid w:val="00DB5E0F"/>
    <w:rsid w:val="00DB5F5E"/>
    <w:rsid w:val="00DB666B"/>
    <w:rsid w:val="00DC0915"/>
    <w:rsid w:val="00DC596C"/>
    <w:rsid w:val="00DC5DBE"/>
    <w:rsid w:val="00DC5E48"/>
    <w:rsid w:val="00DD113A"/>
    <w:rsid w:val="00DD118C"/>
    <w:rsid w:val="00DD40A8"/>
    <w:rsid w:val="00DD6525"/>
    <w:rsid w:val="00DD7D07"/>
    <w:rsid w:val="00DE1E7F"/>
    <w:rsid w:val="00DE43C6"/>
    <w:rsid w:val="00DE6E2F"/>
    <w:rsid w:val="00DE765C"/>
    <w:rsid w:val="00DF18C9"/>
    <w:rsid w:val="00DF1EED"/>
    <w:rsid w:val="00DF31B9"/>
    <w:rsid w:val="00DF33CB"/>
    <w:rsid w:val="00DF73A4"/>
    <w:rsid w:val="00DF76D1"/>
    <w:rsid w:val="00E003D7"/>
    <w:rsid w:val="00E03E47"/>
    <w:rsid w:val="00E05033"/>
    <w:rsid w:val="00E06249"/>
    <w:rsid w:val="00E11AF8"/>
    <w:rsid w:val="00E21A46"/>
    <w:rsid w:val="00E23926"/>
    <w:rsid w:val="00E243B9"/>
    <w:rsid w:val="00E2588E"/>
    <w:rsid w:val="00E276FD"/>
    <w:rsid w:val="00E313DE"/>
    <w:rsid w:val="00E343E5"/>
    <w:rsid w:val="00E35846"/>
    <w:rsid w:val="00E40DDE"/>
    <w:rsid w:val="00E448E6"/>
    <w:rsid w:val="00E46AF5"/>
    <w:rsid w:val="00E4780A"/>
    <w:rsid w:val="00E5020F"/>
    <w:rsid w:val="00E50E75"/>
    <w:rsid w:val="00E51ACE"/>
    <w:rsid w:val="00E54A1F"/>
    <w:rsid w:val="00E618B9"/>
    <w:rsid w:val="00E646CA"/>
    <w:rsid w:val="00E65630"/>
    <w:rsid w:val="00E66235"/>
    <w:rsid w:val="00E72D41"/>
    <w:rsid w:val="00E751A7"/>
    <w:rsid w:val="00E801A9"/>
    <w:rsid w:val="00E8228E"/>
    <w:rsid w:val="00E83C24"/>
    <w:rsid w:val="00E8408E"/>
    <w:rsid w:val="00E840F4"/>
    <w:rsid w:val="00E877E7"/>
    <w:rsid w:val="00E9318D"/>
    <w:rsid w:val="00E93F3E"/>
    <w:rsid w:val="00E95367"/>
    <w:rsid w:val="00EA252E"/>
    <w:rsid w:val="00EA3B20"/>
    <w:rsid w:val="00EB01AC"/>
    <w:rsid w:val="00EB1E40"/>
    <w:rsid w:val="00EB712F"/>
    <w:rsid w:val="00EB7AAF"/>
    <w:rsid w:val="00EC090E"/>
    <w:rsid w:val="00EC186C"/>
    <w:rsid w:val="00EC65AD"/>
    <w:rsid w:val="00EC7382"/>
    <w:rsid w:val="00ED1BEE"/>
    <w:rsid w:val="00EE4DF9"/>
    <w:rsid w:val="00EE6F21"/>
    <w:rsid w:val="00EF5F39"/>
    <w:rsid w:val="00EF6B62"/>
    <w:rsid w:val="00F02928"/>
    <w:rsid w:val="00F063C2"/>
    <w:rsid w:val="00F1613C"/>
    <w:rsid w:val="00F17605"/>
    <w:rsid w:val="00F20809"/>
    <w:rsid w:val="00F224EA"/>
    <w:rsid w:val="00F25B51"/>
    <w:rsid w:val="00F27D35"/>
    <w:rsid w:val="00F31C0A"/>
    <w:rsid w:val="00F37739"/>
    <w:rsid w:val="00F37E73"/>
    <w:rsid w:val="00F423AB"/>
    <w:rsid w:val="00F44FC9"/>
    <w:rsid w:val="00F5024F"/>
    <w:rsid w:val="00F51F89"/>
    <w:rsid w:val="00F52986"/>
    <w:rsid w:val="00F53193"/>
    <w:rsid w:val="00F5357E"/>
    <w:rsid w:val="00F56ED1"/>
    <w:rsid w:val="00F6586C"/>
    <w:rsid w:val="00F65D65"/>
    <w:rsid w:val="00F66C38"/>
    <w:rsid w:val="00F72104"/>
    <w:rsid w:val="00F73E3D"/>
    <w:rsid w:val="00F82EED"/>
    <w:rsid w:val="00F85C1E"/>
    <w:rsid w:val="00F90199"/>
    <w:rsid w:val="00F9038B"/>
    <w:rsid w:val="00F94774"/>
    <w:rsid w:val="00F969B6"/>
    <w:rsid w:val="00FA25A7"/>
    <w:rsid w:val="00FA2B00"/>
    <w:rsid w:val="00FA2EF2"/>
    <w:rsid w:val="00FA663B"/>
    <w:rsid w:val="00FB05D5"/>
    <w:rsid w:val="00FB41C3"/>
    <w:rsid w:val="00FB42A5"/>
    <w:rsid w:val="00FB6CBF"/>
    <w:rsid w:val="00FC1A8E"/>
    <w:rsid w:val="00FC29F6"/>
    <w:rsid w:val="00FC4E92"/>
    <w:rsid w:val="00FC53DB"/>
    <w:rsid w:val="00FC77A2"/>
    <w:rsid w:val="00FD04C1"/>
    <w:rsid w:val="00FD23D0"/>
    <w:rsid w:val="00FD5346"/>
    <w:rsid w:val="00FD6610"/>
    <w:rsid w:val="00FD785D"/>
    <w:rsid w:val="00FD7E00"/>
    <w:rsid w:val="00FE4FCF"/>
    <w:rsid w:val="00FF2C0F"/>
    <w:rsid w:val="00FF6E6D"/>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C3B4990"/>
  <w15:docId w15:val="{E7FA63C0-D37D-4108-BB7F-BE1815F0B6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C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72F"/>
    <w:pPr>
      <w:tabs>
        <w:tab w:val="left" w:pos="567"/>
        <w:tab w:val="left" w:pos="1134"/>
        <w:tab w:val="left" w:pos="1701"/>
        <w:tab w:val="left" w:pos="2268"/>
      </w:tabs>
      <w:spacing w:after="0" w:line="240" w:lineRule="auto"/>
      <w:jc w:val="both"/>
    </w:pPr>
    <w:rPr>
      <w:rFonts w:ascii="Times New Roman" w:eastAsia="SimSun" w:hAnsi="Times New Roman" w:cs="Times New Roman"/>
      <w:lang w:val="en-GB"/>
    </w:rPr>
  </w:style>
  <w:style w:type="paragraph" w:styleId="Heading1">
    <w:name w:val="heading 1"/>
    <w:basedOn w:val="Normal"/>
    <w:next w:val="Heading2"/>
    <w:link w:val="Heading1Char"/>
    <w:uiPriority w:val="9"/>
    <w:qFormat/>
    <w:rsid w:val="0061672F"/>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61672F"/>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61672F"/>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61672F"/>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61672F"/>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61672F"/>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61672F"/>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61672F"/>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61672F"/>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61672F"/>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61672F"/>
    <w:rPr>
      <w:rFonts w:ascii="Times New Roman" w:eastAsia="SimSun" w:hAnsi="Times New Roman" w:cs="Times New Roman"/>
      <w:sz w:val="20"/>
      <w:lang w:val="en-GB"/>
    </w:rPr>
  </w:style>
  <w:style w:type="paragraph" w:styleId="Footer">
    <w:name w:val="footer"/>
    <w:basedOn w:val="Normal"/>
    <w:link w:val="FooterChar"/>
    <w:uiPriority w:val="99"/>
    <w:rsid w:val="0061672F"/>
    <w:pPr>
      <w:tabs>
        <w:tab w:val="center" w:pos="4680"/>
        <w:tab w:val="right" w:pos="9360"/>
      </w:tabs>
    </w:pPr>
    <w:rPr>
      <w:sz w:val="20"/>
    </w:rPr>
  </w:style>
  <w:style w:type="character" w:customStyle="1" w:styleId="FooterChar">
    <w:name w:val="Footer Char"/>
    <w:basedOn w:val="DefaultParagraphFont"/>
    <w:link w:val="Footer"/>
    <w:uiPriority w:val="99"/>
    <w:rsid w:val="0061672F"/>
    <w:rPr>
      <w:rFonts w:ascii="Times New Roman" w:eastAsia="SimSun" w:hAnsi="Times New Roman" w:cs="Times New Roman"/>
      <w:sz w:val="20"/>
      <w:lang w:val="en-GB"/>
    </w:rPr>
  </w:style>
  <w:style w:type="paragraph" w:customStyle="1" w:styleId="meetingname">
    <w:name w:val="meeting name"/>
    <w:basedOn w:val="Normal"/>
    <w:rsid w:val="00534681"/>
    <w:pPr>
      <w:ind w:left="142" w:right="4218" w:hanging="142"/>
    </w:pPr>
    <w:rPr>
      <w:caps/>
    </w:rPr>
  </w:style>
  <w:style w:type="paragraph" w:styleId="Title">
    <w:name w:val="Title"/>
    <w:basedOn w:val="Normal"/>
    <w:next w:val="Normal"/>
    <w:link w:val="TitleChar"/>
    <w:uiPriority w:val="10"/>
    <w:qFormat/>
    <w:rsid w:val="00A12A99"/>
    <w:pPr>
      <w:spacing w:line="204" w:lineRule="auto"/>
      <w:contextualSpacing/>
    </w:pPr>
    <w:rPr>
      <w:rFonts w:asciiTheme="majorHAnsi" w:eastAsiaTheme="majorEastAsia" w:hAnsiTheme="majorHAnsi" w:cstheme="majorBidi"/>
      <w:caps/>
      <w:color w:val="1F497D" w:themeColor="text2"/>
      <w:spacing w:val="-15"/>
      <w:sz w:val="72"/>
      <w:szCs w:val="72"/>
    </w:rPr>
  </w:style>
  <w:style w:type="character" w:customStyle="1" w:styleId="TitleChar">
    <w:name w:val="Title Char"/>
    <w:basedOn w:val="DefaultParagraphFont"/>
    <w:link w:val="Title"/>
    <w:uiPriority w:val="10"/>
    <w:rsid w:val="00A12A99"/>
    <w:rPr>
      <w:rFonts w:asciiTheme="majorHAnsi" w:eastAsiaTheme="majorEastAsia" w:hAnsiTheme="majorHAnsi" w:cstheme="majorBidi"/>
      <w:caps/>
      <w:color w:val="1F497D" w:themeColor="text2"/>
      <w:spacing w:val="-15"/>
      <w:sz w:val="72"/>
      <w:szCs w:val="72"/>
      <w:lang w:val="en-GB"/>
    </w:rPr>
  </w:style>
  <w:style w:type="paragraph" w:styleId="Subtitle">
    <w:name w:val="Subtitle"/>
    <w:basedOn w:val="Normal"/>
    <w:next w:val="Normal"/>
    <w:link w:val="SubtitleChar"/>
    <w:uiPriority w:val="11"/>
    <w:qFormat/>
    <w:rsid w:val="00A12A99"/>
    <w:pPr>
      <w:numPr>
        <w:ilvl w:val="1"/>
      </w:numPr>
      <w:spacing w:after="240"/>
    </w:pPr>
    <w:rPr>
      <w:rFonts w:asciiTheme="majorHAnsi" w:eastAsiaTheme="majorEastAsia" w:hAnsiTheme="majorHAnsi" w:cstheme="majorBidi"/>
      <w:color w:val="4F81BD" w:themeColor="accent1"/>
      <w:sz w:val="28"/>
      <w:szCs w:val="28"/>
    </w:rPr>
  </w:style>
  <w:style w:type="character" w:customStyle="1" w:styleId="SubtitleChar">
    <w:name w:val="Subtitle Char"/>
    <w:basedOn w:val="DefaultParagraphFont"/>
    <w:link w:val="Subtitle"/>
    <w:uiPriority w:val="11"/>
    <w:rsid w:val="00A12A99"/>
    <w:rPr>
      <w:rFonts w:asciiTheme="majorHAnsi" w:eastAsiaTheme="majorEastAsia" w:hAnsiTheme="majorHAnsi" w:cstheme="majorBidi"/>
      <w:color w:val="4F81BD" w:themeColor="accent1"/>
      <w:sz w:val="28"/>
      <w:szCs w:val="28"/>
      <w:lang w:val="en-GB"/>
    </w:rPr>
  </w:style>
  <w:style w:type="character" w:customStyle="1" w:styleId="Heading1Char">
    <w:name w:val="Heading 1 Char"/>
    <w:basedOn w:val="DefaultParagraphFont"/>
    <w:link w:val="Heading1"/>
    <w:uiPriority w:val="9"/>
    <w:rsid w:val="0061672F"/>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61672F"/>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61672F"/>
    <w:rPr>
      <w:rFonts w:eastAsiaTheme="minorHAnsi"/>
      <w:kern w:val="2"/>
      <w:lang w:val="en-GB"/>
      <w14:ligatures w14:val="standardContextual"/>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SimSun" w:hAnsi="Times New Roman" w:cs="Times New Roman"/>
      <w:lang w:val="en-GB"/>
    </w:rPr>
  </w:style>
  <w:style w:type="character" w:styleId="CommentReference">
    <w:name w:val="annotation reference"/>
    <w:basedOn w:val="DefaultParagraphFont"/>
    <w:uiPriority w:val="99"/>
    <w:semiHidden/>
    <w:unhideWhenUsed/>
    <w:rsid w:val="0061672F"/>
    <w:rPr>
      <w:sz w:val="16"/>
      <w:szCs w:val="16"/>
      <w:lang w:val="en-GB"/>
    </w:rPr>
  </w:style>
  <w:style w:type="paragraph" w:styleId="CommentText">
    <w:name w:val="annotation text"/>
    <w:basedOn w:val="Normal"/>
    <w:link w:val="CommentTextChar"/>
    <w:uiPriority w:val="99"/>
    <w:semiHidden/>
    <w:rsid w:val="0061672F"/>
    <w:rPr>
      <w:sz w:val="20"/>
      <w:szCs w:val="20"/>
    </w:rPr>
  </w:style>
  <w:style w:type="character" w:customStyle="1" w:styleId="CommentTextChar">
    <w:name w:val="Comment Text Char"/>
    <w:basedOn w:val="DefaultParagraphFont"/>
    <w:link w:val="CommentText"/>
    <w:uiPriority w:val="99"/>
    <w:semiHidden/>
    <w:rsid w:val="0061672F"/>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lang w:val="en-GB"/>
    </w:rPr>
  </w:style>
  <w:style w:type="character" w:styleId="FollowedHyperlink">
    <w:name w:val="FollowedHyperlink"/>
    <w:rsid w:val="007E09DA"/>
    <w:rPr>
      <w:color w:val="800080"/>
      <w:u w:val="single"/>
      <w:lang w:val="en-GB"/>
    </w:rPr>
  </w:style>
  <w:style w:type="character" w:styleId="FootnoteReference">
    <w:name w:val="footnote reference"/>
    <w:aliases w:val="16 Point,Superscript 6 Point,Referencia nota al pie,EN Footnote Reference,Times 10 Point,Exposant 3 Point,Footnote symbol,Footnote reference number,note TESI,stylish,SUPERS,number,no...,Footnote Reference/,Ref,de nota al pie,16 Poin"/>
    <w:basedOn w:val="DefaultParagraphFont"/>
    <w:link w:val="BVIfnrCarattereCharCharCharCarattereCharCharCharCharCharChar1CharCharCharCarattereChar"/>
    <w:uiPriority w:val="99"/>
    <w:unhideWhenUsed/>
    <w:qFormat/>
    <w:rsid w:val="0061672F"/>
    <w:rPr>
      <w:vertAlign w:val="superscript"/>
      <w:lang w:val="en-GB"/>
    </w:rPr>
  </w:style>
  <w:style w:type="paragraph" w:styleId="FootnoteText">
    <w:name w:val="footnote text"/>
    <w:aliases w:val="Footnote Text Char Char Char Char Char Char,Footnote Text Char Char Char Char1,Footnote Text Char Char Char Char Char1,Footnote Text Char Char Char Char Char,Footnote Text Char Char Char,Footnote Text Char Char Char Cha,fn,f,ft,ft Car,ft1"/>
    <w:basedOn w:val="Normal"/>
    <w:link w:val="FootnoteTextChar"/>
    <w:uiPriority w:val="99"/>
    <w:unhideWhenUsed/>
    <w:qFormat/>
    <w:rsid w:val="0061672F"/>
    <w:pPr>
      <w:jc w:val="left"/>
    </w:pPr>
    <w:rPr>
      <w:sz w:val="18"/>
      <w:szCs w:val="20"/>
    </w:rPr>
  </w:style>
  <w:style w:type="character" w:customStyle="1" w:styleId="FootnoteTextChar">
    <w:name w:val="Footnote Text Char"/>
    <w:aliases w:val="Footnote Text Char Char Char Char Char Char Char,Footnote Text Char Char Char Char1 Char,Footnote Text Char Char Char Char Char1 Char,Footnote Text Char Char Char Char Char Char1,Footnote Text Char Char Char Char,fn Char,f Char"/>
    <w:basedOn w:val="DefaultParagraphFont"/>
    <w:link w:val="FootnoteText"/>
    <w:uiPriority w:val="99"/>
    <w:qFormat/>
    <w:rsid w:val="0061672F"/>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61672F"/>
    <w:rPr>
      <w:rFonts w:ascii="Times New Roman Bold" w:eastAsiaTheme="majorEastAsia" w:hAnsi="Times New Roman Bold" w:cstheme="majorBidi"/>
      <w:b/>
      <w:sz w:val="24"/>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61672F"/>
    <w:rPr>
      <w:rFonts w:ascii="Times New Roman" w:eastAsiaTheme="majorEastAsia" w:hAnsi="Times New Roman" w:cs="Times New Roman"/>
      <w:b/>
      <w:bCs/>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61672F"/>
    <w:rPr>
      <w:rFonts w:ascii="Times New Roman" w:eastAsiaTheme="majorEastAsia" w:hAnsi="Times New Roman" w:cs="Times New Roman"/>
      <w:b/>
      <w:bCs/>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61672F"/>
    <w:rPr>
      <w:rFonts w:ascii="Times New Roman" w:eastAsiaTheme="majorEastAsia" w:hAnsi="Times New Roman" w:cs="Times New Roman"/>
      <w:i/>
      <w:iCs/>
      <w:lang w:val="en-GB"/>
    </w:rPr>
  </w:style>
  <w:style w:type="character" w:customStyle="1" w:styleId="Heading6Char">
    <w:name w:val="Heading 6 Char"/>
    <w:basedOn w:val="DefaultParagraphFont"/>
    <w:link w:val="Heading6"/>
    <w:rsid w:val="0061672F"/>
    <w:rPr>
      <w:rFonts w:ascii="Times New Roman" w:eastAsia="SimSun" w:hAnsi="Times New Roman" w:cs="Times New Roman"/>
      <w:bCs/>
      <w:sz w:val="24"/>
      <w:lang w:val="en-GB"/>
    </w:rPr>
  </w:style>
  <w:style w:type="character" w:customStyle="1" w:styleId="Heading7Char">
    <w:name w:val="Heading 7 Char"/>
    <w:basedOn w:val="DefaultParagraphFont"/>
    <w:link w:val="Heading7"/>
    <w:rsid w:val="0061672F"/>
    <w:rPr>
      <w:rFonts w:ascii="Times New Roman" w:eastAsia="SimSun" w:hAnsi="Times New Roman" w:cs="Times New Roman"/>
      <w:b/>
      <w:snapToGrid w:val="0"/>
      <w:u w:val="single"/>
      <w:lang w:val="en-GB"/>
    </w:rPr>
  </w:style>
  <w:style w:type="character" w:customStyle="1" w:styleId="Heading8Char">
    <w:name w:val="Heading 8 Char"/>
    <w:basedOn w:val="DefaultParagraphFont"/>
    <w:link w:val="Heading8"/>
    <w:rsid w:val="0061672F"/>
    <w:rPr>
      <w:rFonts w:ascii="Times New Roman" w:eastAsia="SimSun" w:hAnsi="Times New Roman" w:cs="Times New Roman"/>
      <w:b/>
      <w:snapToGrid w:val="0"/>
      <w:u w:val="single"/>
      <w:lang w:val="en-GB"/>
    </w:rPr>
  </w:style>
  <w:style w:type="character" w:customStyle="1" w:styleId="Heading9Char">
    <w:name w:val="Heading 9 Char"/>
    <w:basedOn w:val="DefaultParagraphFont"/>
    <w:link w:val="Heading9"/>
    <w:rsid w:val="0061672F"/>
    <w:rPr>
      <w:rFonts w:ascii="Times New Roman" w:eastAsia="SimSun" w:hAnsi="Times New Roman" w:cs="Times New Roman"/>
      <w:snapToGrid w:val="0"/>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rsid w:val="007E09DA"/>
    <w:pPr>
      <w:spacing w:before="120" w:after="120"/>
      <w:ind w:left="720" w:right="720"/>
    </w:pPr>
    <w:rPr>
      <w:bCs/>
    </w:rPr>
  </w:style>
  <w:style w:type="paragraph" w:customStyle="1" w:styleId="recommendationheader">
    <w:name w:val="recommendation header"/>
    <w:basedOn w:val="Heading2"/>
    <w:rsid w:val="007E09DA"/>
  </w:style>
  <w:style w:type="paragraph" w:customStyle="1" w:styleId="recommendationheaderlong">
    <w:name w:val="recommendation header long"/>
    <w:basedOn w:val="Heading2longmultiline"/>
    <w:rsid w:val="007E09DA"/>
  </w:style>
  <w:style w:type="paragraph" w:customStyle="1" w:styleId="reference">
    <w:name w:val="reference"/>
    <w:basedOn w:val="Heading9"/>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61672F"/>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61672F"/>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61672F"/>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61672F"/>
    <w:pPr>
      <w:ind w:left="720"/>
      <w:contextualSpacing/>
    </w:pPr>
  </w:style>
  <w:style w:type="paragraph" w:styleId="Caption">
    <w:name w:val="caption"/>
    <w:basedOn w:val="Normal"/>
    <w:next w:val="Normal"/>
    <w:uiPriority w:val="35"/>
    <w:unhideWhenUsed/>
    <w:qFormat/>
    <w:rsid w:val="00A12A99"/>
    <w:rPr>
      <w:b/>
      <w:bCs/>
      <w:smallCaps/>
      <w:color w:val="1F497D" w:themeColor="text2"/>
    </w:r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61672F"/>
    <w:pPr>
      <w:spacing w:after="0" w:line="240" w:lineRule="auto"/>
    </w:pPr>
    <w:rPr>
      <w:rFonts w:ascii="Simplified Arabic" w:eastAsia="Times New Roman" w:hAnsi="Simplified Arabic" w:cs="Simplified Arabic"/>
      <w:noProof/>
      <w:sz w:val="24"/>
      <w:szCs w:val="24"/>
      <w:lang w:val="en-US"/>
    </w:rPr>
  </w:style>
  <w:style w:type="paragraph" w:customStyle="1" w:styleId="DarkList-Accent31">
    <w:name w:val="Dark List - Accent 31"/>
    <w:hidden/>
    <w:uiPriority w:val="99"/>
    <w:semiHidden/>
    <w:rsid w:val="0061672F"/>
    <w:pPr>
      <w:spacing w:after="0" w:line="240" w:lineRule="auto"/>
    </w:pPr>
    <w:rPr>
      <w:rFonts w:ascii="Times New Roman" w:eastAsia="SimSun" w:hAnsi="Times New Roman" w:cs="Times New Roman"/>
      <w:lang w:val="en-GB" w:eastAsia="en-GB"/>
    </w:rPr>
  </w:style>
  <w:style w:type="paragraph" w:customStyle="1" w:styleId="CBDNormalNoNumber">
    <w:name w:val="CBD_Normal_NoNumber"/>
    <w:basedOn w:val="CBDNormal"/>
    <w:qFormat/>
    <w:rsid w:val="0061672F"/>
    <w:pPr>
      <w:spacing w:after="120"/>
      <w:ind w:left="567"/>
    </w:pPr>
  </w:style>
  <w:style w:type="paragraph" w:customStyle="1" w:styleId="Footnote">
    <w:name w:val="Footnote"/>
    <w:basedOn w:val="FootnoteText"/>
    <w:semiHidden/>
    <w:qFormat/>
    <w:rsid w:val="0061672F"/>
    <w:rPr>
      <w:szCs w:val="18"/>
    </w:rPr>
  </w:style>
  <w:style w:type="paragraph" w:customStyle="1" w:styleId="Annex">
    <w:name w:val="Annex"/>
    <w:basedOn w:val="Normal"/>
    <w:semiHidden/>
    <w:qFormat/>
    <w:rsid w:val="0061672F"/>
    <w:pPr>
      <w:spacing w:after="240"/>
    </w:pPr>
    <w:rPr>
      <w:b/>
      <w:sz w:val="28"/>
    </w:rPr>
  </w:style>
  <w:style w:type="paragraph" w:customStyle="1" w:styleId="ABSymbol">
    <w:name w:val="AB_Symbol"/>
    <w:basedOn w:val="Normal"/>
    <w:qFormat/>
    <w:rsid w:val="0061672F"/>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61672F"/>
    <w:pPr>
      <w:numPr>
        <w:numId w:val="7"/>
      </w:numPr>
      <w:tabs>
        <w:tab w:val="left" w:pos="3969"/>
      </w:tabs>
      <w:spacing w:before="120" w:after="120"/>
      <w:ind w:left="567" w:firstLine="0"/>
    </w:pPr>
  </w:style>
  <w:style w:type="paragraph" w:customStyle="1" w:styleId="AFCorNNormal">
    <w:name w:val="AF_CorNNormal"/>
    <w:basedOn w:val="Normal"/>
    <w:unhideWhenUsed/>
    <w:rsid w:val="0061672F"/>
    <w:pPr>
      <w:jc w:val="left"/>
    </w:pPr>
  </w:style>
  <w:style w:type="paragraph" w:customStyle="1" w:styleId="AEDistrNormal">
    <w:name w:val="AE_DistrNormal"/>
    <w:basedOn w:val="Normal"/>
    <w:unhideWhenUsed/>
    <w:rsid w:val="0061672F"/>
    <w:pPr>
      <w:jc w:val="left"/>
    </w:pPr>
  </w:style>
  <w:style w:type="paragraph" w:customStyle="1" w:styleId="AASmallLogo">
    <w:name w:val="AA_SmallLogo"/>
    <w:basedOn w:val="AEDistrNormal"/>
    <w:unhideWhenUsed/>
    <w:rsid w:val="0061672F"/>
    <w:pPr>
      <w:spacing w:before="40"/>
    </w:pPr>
    <w:rPr>
      <w:sz w:val="4"/>
    </w:rPr>
  </w:style>
  <w:style w:type="paragraph" w:customStyle="1" w:styleId="ACLargeLogo">
    <w:name w:val="AC_LargeLogo"/>
    <w:basedOn w:val="AFCorNNormal"/>
    <w:next w:val="AISpacer"/>
    <w:unhideWhenUsed/>
    <w:rsid w:val="0061672F"/>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61672F"/>
    <w:rPr>
      <w:b/>
      <w:bCs/>
    </w:rPr>
  </w:style>
  <w:style w:type="character" w:customStyle="1" w:styleId="CommentSubjectChar">
    <w:name w:val="Comment Subject Char"/>
    <w:basedOn w:val="CommentTextChar"/>
    <w:link w:val="CommentSubject"/>
    <w:uiPriority w:val="99"/>
    <w:semiHidden/>
    <w:rsid w:val="0061672F"/>
    <w:rPr>
      <w:rFonts w:ascii="Times New Roman" w:eastAsia="SimSun" w:hAnsi="Times New Roman" w:cs="Times New Roman"/>
      <w:b/>
      <w:bCs/>
      <w:sz w:val="20"/>
      <w:szCs w:val="20"/>
      <w:lang w:val="en-GB"/>
    </w:rPr>
  </w:style>
  <w:style w:type="paragraph" w:customStyle="1" w:styleId="Item">
    <w:name w:val="Item"/>
    <w:basedOn w:val="Normal"/>
    <w:semiHidden/>
    <w:qFormat/>
    <w:rsid w:val="0061672F"/>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61672F"/>
    <w:pPr>
      <w:tabs>
        <w:tab w:val="left" w:pos="567"/>
        <w:tab w:val="left" w:pos="1134"/>
        <w:tab w:val="left" w:pos="1701"/>
        <w:tab w:val="left" w:pos="2268"/>
        <w:tab w:val="left" w:pos="2835"/>
        <w:tab w:val="left" w:pos="3402"/>
      </w:tabs>
      <w:spacing w:after="0" w:line="240" w:lineRule="auto"/>
      <w:jc w:val="both"/>
    </w:pPr>
    <w:rPr>
      <w:rFonts w:ascii="Times New Roman" w:eastAsia="SimSun" w:hAnsi="Times New Roman" w:cs="Times New Roman"/>
      <w:lang w:val="en-GB"/>
    </w:rPr>
  </w:style>
  <w:style w:type="paragraph" w:styleId="List">
    <w:name w:val="List"/>
    <w:basedOn w:val="Normal"/>
    <w:semiHidden/>
    <w:rsid w:val="0061672F"/>
    <w:pPr>
      <w:contextualSpacing/>
    </w:pPr>
  </w:style>
  <w:style w:type="numbering" w:customStyle="1" w:styleId="ListCBD">
    <w:name w:val="ListCBD"/>
    <w:basedOn w:val="NoList"/>
    <w:uiPriority w:val="99"/>
    <w:rsid w:val="0061672F"/>
    <w:pPr>
      <w:numPr>
        <w:numId w:val="5"/>
      </w:numPr>
    </w:pPr>
  </w:style>
  <w:style w:type="numbering" w:customStyle="1" w:styleId="CBDHeadings">
    <w:name w:val="CBD_Headings"/>
    <w:basedOn w:val="ListCBD"/>
    <w:uiPriority w:val="99"/>
    <w:rsid w:val="0061672F"/>
    <w:pPr>
      <w:numPr>
        <w:numId w:val="6"/>
      </w:numPr>
    </w:pPr>
  </w:style>
  <w:style w:type="paragraph" w:customStyle="1" w:styleId="AISpacer">
    <w:name w:val="AI_Spacer"/>
    <w:next w:val="Normal"/>
    <w:unhideWhenUsed/>
    <w:qFormat/>
    <w:rsid w:val="0061672F"/>
    <w:pPr>
      <w:spacing w:after="0" w:line="240" w:lineRule="auto"/>
    </w:pPr>
    <w:rPr>
      <w:rFonts w:ascii="Times New Roman" w:eastAsia="SimSun" w:hAnsi="Times New Roman" w:cs="Times New Roman"/>
      <w:sz w:val="2"/>
      <w:lang w:val="en-GB"/>
    </w:rPr>
  </w:style>
  <w:style w:type="paragraph" w:customStyle="1" w:styleId="AEDistrNormal6pt">
    <w:name w:val="AE_DistrNormal6pt"/>
    <w:basedOn w:val="AEDistrNormal"/>
    <w:next w:val="AFCorNNormal"/>
    <w:unhideWhenUsed/>
    <w:qFormat/>
    <w:rsid w:val="0061672F"/>
    <w:pPr>
      <w:spacing w:before="120"/>
    </w:pPr>
  </w:style>
  <w:style w:type="paragraph" w:customStyle="1" w:styleId="AFCorNBold">
    <w:name w:val="AF_CorNBold"/>
    <w:basedOn w:val="AFCorNNormal"/>
    <w:next w:val="AFCorNNormal"/>
    <w:unhideWhenUsed/>
    <w:qFormat/>
    <w:rsid w:val="0061672F"/>
    <w:rPr>
      <w:b/>
    </w:rPr>
  </w:style>
  <w:style w:type="paragraph" w:customStyle="1" w:styleId="AFCorN12Bold">
    <w:name w:val="AF_CorN12Bold"/>
    <w:basedOn w:val="AFCorNNormal"/>
    <w:next w:val="AFCorNNormal"/>
    <w:unhideWhenUsed/>
    <w:qFormat/>
    <w:rsid w:val="0061672F"/>
    <w:rPr>
      <w:b/>
      <w:sz w:val="24"/>
    </w:rPr>
  </w:style>
  <w:style w:type="paragraph" w:customStyle="1" w:styleId="CBDAgendaItem">
    <w:name w:val="CBD_AgendaItem"/>
    <w:basedOn w:val="Normal"/>
    <w:rsid w:val="003F1A75"/>
    <w:pPr>
      <w:keepNext/>
      <w:spacing w:before="240" w:after="120"/>
    </w:pPr>
    <w:rPr>
      <w:rFonts w:ascii="Times New Roman Bold" w:hAnsi="Times New Roman Bold" w:cs="Times New Roman Bold"/>
      <w:b/>
      <w:sz w:val="24"/>
      <w:szCs w:val="24"/>
    </w:rPr>
  </w:style>
  <w:style w:type="paragraph" w:customStyle="1" w:styleId="CBDDesicionText">
    <w:name w:val="CBD_DesicionText"/>
    <w:basedOn w:val="CBDNormal"/>
    <w:qFormat/>
    <w:rsid w:val="0061672F"/>
    <w:pPr>
      <w:spacing w:after="120"/>
      <w:ind w:left="1134" w:firstLine="567"/>
    </w:pPr>
  </w:style>
  <w:style w:type="paragraph" w:customStyle="1" w:styleId="CBDDesicionAnnex">
    <w:name w:val="CBD_DesicionAnnex"/>
    <w:basedOn w:val="CBDNormal"/>
    <w:next w:val="CBDDesicionText"/>
    <w:qFormat/>
    <w:rsid w:val="0061672F"/>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61672F"/>
    <w:pPr>
      <w:keepNext/>
      <w:keepLines/>
      <w:spacing w:after="240"/>
      <w:jc w:val="left"/>
    </w:pPr>
    <w:rPr>
      <w:b/>
      <w:sz w:val="28"/>
      <w:lang w:bidi="ar-SY"/>
    </w:rPr>
  </w:style>
  <w:style w:type="paragraph" w:customStyle="1" w:styleId="CBDSubTitle">
    <w:name w:val="CBD_SubTitle"/>
    <w:basedOn w:val="CBDNormal"/>
    <w:qFormat/>
    <w:rsid w:val="0061672F"/>
    <w:pPr>
      <w:keepNext/>
      <w:keepLines/>
      <w:spacing w:before="240" w:after="240"/>
      <w:ind w:left="567"/>
      <w:jc w:val="left"/>
    </w:pPr>
    <w:rPr>
      <w:b/>
    </w:rPr>
  </w:style>
  <w:style w:type="paragraph" w:customStyle="1" w:styleId="CBDTitle">
    <w:name w:val="CBD_Title"/>
    <w:basedOn w:val="CBDNormal"/>
    <w:next w:val="CBDSubTitle"/>
    <w:qFormat/>
    <w:rsid w:val="0061672F"/>
    <w:pPr>
      <w:keepNext/>
      <w:keepLines/>
      <w:spacing w:before="240" w:after="240"/>
      <w:ind w:left="567"/>
      <w:jc w:val="left"/>
    </w:pPr>
    <w:rPr>
      <w:b/>
      <w:sz w:val="28"/>
    </w:rPr>
  </w:style>
  <w:style w:type="paragraph" w:customStyle="1" w:styleId="AENormal">
    <w:name w:val="AE_Normal"/>
    <w:basedOn w:val="Normal"/>
    <w:rsid w:val="0061672F"/>
  </w:style>
  <w:style w:type="paragraph" w:customStyle="1" w:styleId="CBDH1">
    <w:name w:val="CBD_H1"/>
    <w:basedOn w:val="CBDNormal"/>
    <w:qFormat/>
    <w:rsid w:val="0061672F"/>
    <w:pPr>
      <w:keepNext/>
      <w:keepLines/>
      <w:spacing w:before="240" w:after="120"/>
      <w:ind w:left="567" w:hanging="567"/>
      <w:jc w:val="left"/>
      <w:outlineLvl w:val="0"/>
    </w:pPr>
    <w:rPr>
      <w:b/>
      <w:sz w:val="28"/>
    </w:rPr>
  </w:style>
  <w:style w:type="paragraph" w:customStyle="1" w:styleId="CBDH2">
    <w:name w:val="CBD_H2"/>
    <w:basedOn w:val="CBDNormal"/>
    <w:qFormat/>
    <w:rsid w:val="0061672F"/>
    <w:pPr>
      <w:keepNext/>
      <w:keepLines/>
      <w:ind w:left="567" w:hanging="567"/>
    </w:pPr>
    <w:rPr>
      <w:b/>
      <w:sz w:val="24"/>
    </w:rPr>
  </w:style>
  <w:style w:type="paragraph" w:customStyle="1" w:styleId="CBDFootnoteText">
    <w:name w:val="CBD_Footnote_Text"/>
    <w:basedOn w:val="CBDNormal"/>
    <w:qFormat/>
    <w:rsid w:val="0061672F"/>
    <w:pPr>
      <w:jc w:val="left"/>
    </w:pPr>
    <w:rPr>
      <w:sz w:val="18"/>
    </w:rPr>
  </w:style>
  <w:style w:type="paragraph" w:customStyle="1" w:styleId="CBDFooter">
    <w:name w:val="CBD_Footer"/>
    <w:basedOn w:val="CBDNormal"/>
    <w:qFormat/>
    <w:rsid w:val="0061672F"/>
    <w:rPr>
      <w:sz w:val="20"/>
    </w:rPr>
  </w:style>
  <w:style w:type="paragraph" w:customStyle="1" w:styleId="CBDHeader">
    <w:name w:val="CBD_Header"/>
    <w:basedOn w:val="CBDNormal"/>
    <w:next w:val="CBDFooter"/>
    <w:qFormat/>
    <w:rsid w:val="0061672F"/>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61672F"/>
    <w:pPr>
      <w:keepNext/>
      <w:keepLines/>
      <w:spacing w:before="120" w:after="120"/>
      <w:ind w:left="567" w:hanging="567"/>
      <w:jc w:val="left"/>
    </w:pPr>
    <w:rPr>
      <w:b/>
    </w:rPr>
  </w:style>
  <w:style w:type="paragraph" w:customStyle="1" w:styleId="CBDH4">
    <w:name w:val="CBD_H4"/>
    <w:basedOn w:val="CBDNormal"/>
    <w:rsid w:val="0061672F"/>
    <w:pPr>
      <w:keepNext/>
      <w:keepLines/>
      <w:spacing w:before="120" w:after="120"/>
      <w:ind w:left="567" w:hanging="567"/>
      <w:jc w:val="left"/>
    </w:pPr>
    <w:rPr>
      <w:b/>
    </w:rPr>
  </w:style>
  <w:style w:type="paragraph" w:customStyle="1" w:styleId="CBDH5">
    <w:name w:val="CBD_H5"/>
    <w:basedOn w:val="CBDNormal"/>
    <w:qFormat/>
    <w:rsid w:val="0061672F"/>
    <w:pPr>
      <w:keepNext/>
      <w:keepLines/>
      <w:spacing w:before="120" w:after="120"/>
      <w:ind w:left="567" w:hanging="567"/>
      <w:jc w:val="left"/>
    </w:pPr>
    <w:rPr>
      <w:i/>
    </w:rPr>
  </w:style>
  <w:style w:type="paragraph" w:customStyle="1" w:styleId="CBDTableNormal">
    <w:name w:val="CBD_TableNormal"/>
    <w:basedOn w:val="CBDNormal"/>
    <w:qFormat/>
    <w:rsid w:val="0061672F"/>
    <w:pPr>
      <w:spacing w:before="40" w:after="80"/>
      <w:jc w:val="left"/>
    </w:pPr>
    <w:rPr>
      <w:sz w:val="20"/>
    </w:rPr>
  </w:style>
  <w:style w:type="paragraph" w:customStyle="1" w:styleId="CBDTableTitle">
    <w:name w:val="CBD_TableTitle"/>
    <w:basedOn w:val="CBDNormal"/>
    <w:qFormat/>
    <w:rsid w:val="0061672F"/>
    <w:pPr>
      <w:keepNext/>
      <w:keepLines/>
      <w:spacing w:before="120" w:after="60"/>
      <w:ind w:left="567"/>
      <w:jc w:val="left"/>
    </w:pPr>
    <w:rPr>
      <w:b/>
    </w:rPr>
  </w:style>
  <w:style w:type="paragraph" w:customStyle="1" w:styleId="CBDFigureTitle">
    <w:name w:val="CBD_FigureTitle"/>
    <w:basedOn w:val="CBDNormal"/>
    <w:next w:val="CBDNormalNoNumber"/>
    <w:qFormat/>
    <w:rsid w:val="0061672F"/>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2A99"/>
    <w:rPr>
      <w:b/>
      <w:bCs/>
      <w:smallCaps/>
      <w:spacing w:val="10"/>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lang w:val="en-GB"/>
    </w:rPr>
  </w:style>
  <w:style w:type="character" w:styleId="Emphasis">
    <w:name w:val="Emphasis"/>
    <w:basedOn w:val="DefaultParagraphFont"/>
    <w:uiPriority w:val="20"/>
    <w:qFormat/>
    <w:rsid w:val="00A12A99"/>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ind w:left="220" w:hanging="220"/>
    </w:pPr>
  </w:style>
  <w:style w:type="paragraph" w:styleId="Index2">
    <w:name w:val="index 2"/>
    <w:basedOn w:val="Normal"/>
    <w:next w:val="Normal"/>
    <w:autoRedefine/>
    <w:uiPriority w:val="99"/>
    <w:semiHidden/>
    <w:unhideWhenUsed/>
    <w:rsid w:val="00A111D1"/>
    <w:pPr>
      <w:ind w:left="440" w:hanging="220"/>
    </w:pPr>
  </w:style>
  <w:style w:type="paragraph" w:styleId="Index3">
    <w:name w:val="index 3"/>
    <w:basedOn w:val="Normal"/>
    <w:next w:val="Normal"/>
    <w:autoRedefine/>
    <w:uiPriority w:val="99"/>
    <w:semiHidden/>
    <w:unhideWhenUsed/>
    <w:rsid w:val="00A111D1"/>
    <w:pPr>
      <w:ind w:left="660" w:hanging="220"/>
    </w:pPr>
  </w:style>
  <w:style w:type="paragraph" w:styleId="Index4">
    <w:name w:val="index 4"/>
    <w:basedOn w:val="Normal"/>
    <w:next w:val="Normal"/>
    <w:autoRedefine/>
    <w:uiPriority w:val="99"/>
    <w:semiHidden/>
    <w:unhideWhenUsed/>
    <w:rsid w:val="00A111D1"/>
    <w:pPr>
      <w:ind w:left="880" w:hanging="220"/>
    </w:pPr>
  </w:style>
  <w:style w:type="paragraph" w:styleId="Index5">
    <w:name w:val="index 5"/>
    <w:basedOn w:val="Normal"/>
    <w:next w:val="Normal"/>
    <w:autoRedefine/>
    <w:uiPriority w:val="99"/>
    <w:semiHidden/>
    <w:unhideWhenUsed/>
    <w:rsid w:val="00A111D1"/>
    <w:pPr>
      <w:ind w:left="1100" w:hanging="220"/>
    </w:pPr>
  </w:style>
  <w:style w:type="paragraph" w:styleId="Index6">
    <w:name w:val="index 6"/>
    <w:basedOn w:val="Normal"/>
    <w:next w:val="Normal"/>
    <w:autoRedefine/>
    <w:uiPriority w:val="99"/>
    <w:semiHidden/>
    <w:unhideWhenUsed/>
    <w:rsid w:val="00A111D1"/>
    <w:pPr>
      <w:ind w:left="1320" w:hanging="220"/>
    </w:pPr>
  </w:style>
  <w:style w:type="paragraph" w:styleId="Index7">
    <w:name w:val="index 7"/>
    <w:basedOn w:val="Normal"/>
    <w:next w:val="Normal"/>
    <w:autoRedefine/>
    <w:uiPriority w:val="99"/>
    <w:semiHidden/>
    <w:unhideWhenUsed/>
    <w:rsid w:val="00A111D1"/>
    <w:pPr>
      <w:ind w:left="1540" w:hanging="220"/>
    </w:pPr>
  </w:style>
  <w:style w:type="paragraph" w:styleId="Index8">
    <w:name w:val="index 8"/>
    <w:basedOn w:val="Normal"/>
    <w:next w:val="Normal"/>
    <w:autoRedefine/>
    <w:uiPriority w:val="99"/>
    <w:semiHidden/>
    <w:unhideWhenUsed/>
    <w:rsid w:val="00A111D1"/>
    <w:pPr>
      <w:ind w:left="1760" w:hanging="220"/>
    </w:pPr>
  </w:style>
  <w:style w:type="paragraph" w:styleId="Index9">
    <w:name w:val="index 9"/>
    <w:basedOn w:val="Normal"/>
    <w:next w:val="Normal"/>
    <w:autoRedefine/>
    <w:uiPriority w:val="99"/>
    <w:semiHidden/>
    <w:unhideWhenUsed/>
    <w:rsid w:val="00A111D1"/>
    <w:pPr>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2A99"/>
    <w:rPr>
      <w:b/>
      <w:bCs/>
      <w:i/>
      <w:iCs/>
      <w:lang w:val="en-GB"/>
    </w:rPr>
  </w:style>
  <w:style w:type="paragraph" w:styleId="IntenseQuote">
    <w:name w:val="Intense Quote"/>
    <w:basedOn w:val="Normal"/>
    <w:next w:val="Normal"/>
    <w:link w:val="IntenseQuoteChar"/>
    <w:uiPriority w:val="30"/>
    <w:qFormat/>
    <w:rsid w:val="00A12A99"/>
    <w:pPr>
      <w:spacing w:before="100" w:beforeAutospacing="1" w:after="240"/>
      <w:ind w:left="720"/>
      <w:jc w:val="center"/>
    </w:pPr>
    <w:rPr>
      <w:rFonts w:asciiTheme="majorHAnsi" w:eastAsiaTheme="majorEastAsia" w:hAnsiTheme="majorHAnsi" w:cstheme="majorBidi"/>
      <w:color w:val="1F497D" w:themeColor="text2"/>
      <w:spacing w:val="-6"/>
      <w:sz w:val="32"/>
      <w:szCs w:val="32"/>
    </w:rPr>
  </w:style>
  <w:style w:type="character" w:customStyle="1" w:styleId="IntenseQuoteChar">
    <w:name w:val="Intense Quote Char"/>
    <w:basedOn w:val="DefaultParagraphFont"/>
    <w:link w:val="IntenseQuote"/>
    <w:uiPriority w:val="30"/>
    <w:rsid w:val="00A12A99"/>
    <w:rPr>
      <w:rFonts w:asciiTheme="majorHAnsi" w:eastAsiaTheme="majorEastAsia" w:hAnsiTheme="majorHAnsi" w:cstheme="majorBidi"/>
      <w:color w:val="1F497D" w:themeColor="text2"/>
      <w:spacing w:val="-6"/>
      <w:sz w:val="32"/>
      <w:szCs w:val="32"/>
      <w:lang w:val="en-GB"/>
    </w:rPr>
  </w:style>
  <w:style w:type="character" w:styleId="IntenseReference">
    <w:name w:val="Intense Reference"/>
    <w:basedOn w:val="DefaultParagraphFont"/>
    <w:uiPriority w:val="32"/>
    <w:qFormat/>
    <w:rsid w:val="00A12A99"/>
    <w:rPr>
      <w:b/>
      <w:bCs/>
      <w:smallCaps/>
      <w:color w:val="1F497D" w:themeColor="text2"/>
      <w:u w:val="single"/>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z w:val="24"/>
      <w:szCs w:val="24"/>
      <w:shd w:val="pct20" w:color="auto" w:fill="auto"/>
      <w:lang w:val="en-GB"/>
    </w:rPr>
  </w:style>
  <w:style w:type="paragraph" w:styleId="NoSpacing">
    <w:name w:val="No Spacing"/>
    <w:uiPriority w:val="1"/>
    <w:qFormat/>
    <w:rsid w:val="00A12A99"/>
    <w:pPr>
      <w:spacing w:after="0" w:line="240" w:lineRule="auto"/>
    </w:pPr>
    <w:rPr>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2A99"/>
    <w:pPr>
      <w:spacing w:before="120" w:after="120"/>
      <w:ind w:left="720"/>
    </w:pPr>
    <w:rPr>
      <w:color w:val="1F497D" w:themeColor="text2"/>
      <w:sz w:val="24"/>
      <w:szCs w:val="24"/>
    </w:rPr>
  </w:style>
  <w:style w:type="character" w:customStyle="1" w:styleId="QuoteChar">
    <w:name w:val="Quote Char"/>
    <w:basedOn w:val="DefaultParagraphFont"/>
    <w:link w:val="Quote"/>
    <w:uiPriority w:val="29"/>
    <w:rsid w:val="00A12A99"/>
    <w:rPr>
      <w:rFonts w:ascii="Times New Roman" w:eastAsia="SimSun" w:hAnsi="Times New Roman" w:cs="Times New Roman"/>
      <w:color w:val="1F497D" w:themeColor="text2"/>
      <w:sz w:val="24"/>
      <w:szCs w:val="24"/>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2A99"/>
    <w:rPr>
      <w:b/>
      <w:bCs/>
      <w:lang w:val="en-GB"/>
    </w:rPr>
  </w:style>
  <w:style w:type="character" w:styleId="SubtleEmphasis">
    <w:name w:val="Subtle Emphasis"/>
    <w:basedOn w:val="DefaultParagraphFont"/>
    <w:uiPriority w:val="19"/>
    <w:qFormat/>
    <w:rsid w:val="00A12A99"/>
    <w:rPr>
      <w:i/>
      <w:iCs/>
      <w:color w:val="595959" w:themeColor="text1" w:themeTint="A6"/>
      <w:lang w:val="en-GB"/>
    </w:rPr>
  </w:style>
  <w:style w:type="character" w:styleId="SubtleReference">
    <w:name w:val="Subtle Reference"/>
    <w:basedOn w:val="DefaultParagraphFont"/>
    <w:uiPriority w:val="31"/>
    <w:qFormat/>
    <w:rsid w:val="00A12A99"/>
    <w:rPr>
      <w:smallCaps/>
      <w:color w:val="595959" w:themeColor="text1" w:themeTint="A6"/>
      <w:u w:val="none" w:color="7F7F7F" w:themeColor="text1" w:themeTint="80"/>
      <w:bdr w:val="none" w:sz="0" w:space="0" w:color="auto"/>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ind w:left="220" w:hanging="220"/>
    </w:pPr>
  </w:style>
  <w:style w:type="paragraph" w:styleId="TableofFigures">
    <w:name w:val="table of figures"/>
    <w:basedOn w:val="Normal"/>
    <w:next w:val="Normal"/>
    <w:uiPriority w:val="99"/>
    <w:semiHidden/>
    <w:unhideWhenUsed/>
    <w:rsid w:val="00A111D1"/>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2A99"/>
    <w:pPr>
      <w:outlineLvl w:val="9"/>
    </w:p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61672F"/>
    <w:pPr>
      <w:keepNext/>
      <w:keepLines/>
      <w:spacing w:before="240" w:after="120"/>
      <w:jc w:val="left"/>
    </w:pPr>
    <w:rPr>
      <w:b/>
      <w:sz w:val="24"/>
    </w:rPr>
  </w:style>
  <w:style w:type="paragraph" w:customStyle="1" w:styleId="CBDagendaItem0">
    <w:name w:val="CBD_agenda_Item"/>
    <w:basedOn w:val="CBDNormalNumber"/>
    <w:rsid w:val="003F1A75"/>
  </w:style>
  <w:style w:type="paragraph" w:customStyle="1" w:styleId="CBDpara-item">
    <w:name w:val="CBD_para-item"/>
    <w:basedOn w:val="Normal"/>
    <w:qFormat/>
    <w:rsid w:val="0061672F"/>
    <w:pPr>
      <w:tabs>
        <w:tab w:val="clear" w:pos="567"/>
      </w:tabs>
      <w:spacing w:before="120" w:after="120"/>
      <w:ind w:left="1134" w:hanging="567"/>
      <w:jc w:val="left"/>
    </w:pPr>
  </w:style>
  <w:style w:type="paragraph" w:customStyle="1" w:styleId="CBDsubpara-item">
    <w:name w:val="CBD_subpara-item"/>
    <w:basedOn w:val="CBDpara-item"/>
    <w:qFormat/>
    <w:rsid w:val="0061672F"/>
    <w:pPr>
      <w:tabs>
        <w:tab w:val="clear" w:pos="1134"/>
      </w:tabs>
      <w:ind w:left="1701"/>
    </w:pPr>
  </w:style>
  <w:style w:type="paragraph" w:customStyle="1" w:styleId="CBDRecommendText">
    <w:name w:val="CBD_RecommendText"/>
    <w:basedOn w:val="Normal"/>
    <w:qFormat/>
    <w:rsid w:val="0061672F"/>
    <w:pPr>
      <w:spacing w:after="120"/>
      <w:ind w:left="567"/>
    </w:p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E8228E"/>
    <w:pPr>
      <w:tabs>
        <w:tab w:val="num" w:pos="1800"/>
      </w:tabs>
      <w:spacing w:line="240" w:lineRule="exact"/>
    </w:pPr>
    <w:rPr>
      <w:rFonts w:asciiTheme="minorHAnsi" w:eastAsiaTheme="minorEastAsia" w:hAnsiTheme="minorHAnsi" w:cstheme="minorBidi"/>
      <w:vertAlign w:val="superscript"/>
    </w:rPr>
  </w:style>
  <w:style w:type="character" w:customStyle="1" w:styleId="ListParagraphChar">
    <w:name w:val="List Paragraph Char"/>
    <w:basedOn w:val="DefaultParagraphFont"/>
    <w:link w:val="ListParagraph"/>
    <w:uiPriority w:val="34"/>
    <w:rsid w:val="00E8228E"/>
    <w:rPr>
      <w:rFonts w:ascii="Times New Roman" w:eastAsia="SimSun" w:hAnsi="Times New Roman" w:cs="Times New Roman"/>
      <w:lang w:val="en-GB"/>
    </w:rPr>
  </w:style>
  <w:style w:type="paragraph" w:customStyle="1" w:styleId="CBDprov-agendaItem">
    <w:name w:val="CBD_prov-agenda_Item"/>
    <w:basedOn w:val="CBDNormalNumber"/>
    <w:qFormat/>
    <w:rsid w:val="0061672F"/>
  </w:style>
  <w:style w:type="paragraph" w:customStyle="1" w:styleId="CBDAgendaItem-1">
    <w:name w:val="CBD_AgendaItem-1"/>
    <w:basedOn w:val="Normal"/>
    <w:qFormat/>
    <w:rsid w:val="0061672F"/>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61672F"/>
    <w:pPr>
      <w:ind w:left="567" w:hanging="567"/>
    </w:pPr>
    <w:rPr>
      <w:sz w:val="22"/>
    </w:rPr>
  </w:style>
  <w:style w:type="paragraph" w:customStyle="1" w:styleId="CBDAgendaItem-3">
    <w:name w:val="CBD_AgendaItem-3"/>
    <w:basedOn w:val="CBDAgendaItem-1"/>
    <w:qFormat/>
    <w:rsid w:val="0061672F"/>
    <w:pPr>
      <w:ind w:left="567" w:hanging="567"/>
    </w:pPr>
    <w:rPr>
      <w:sz w:val="20"/>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uiPriority w:val="99"/>
    <w:qFormat/>
    <w:rsid w:val="00A94977"/>
    <w:pPr>
      <w:tabs>
        <w:tab w:val="clear" w:pos="567"/>
        <w:tab w:val="clear" w:pos="1134"/>
        <w:tab w:val="clear" w:pos="1701"/>
        <w:tab w:val="clear" w:pos="2268"/>
      </w:tabs>
      <w:spacing w:line="240" w:lineRule="exact"/>
    </w:pPr>
    <w:rPr>
      <w:rFonts w:eastAsia="MS Mincho"/>
      <w:sz w:val="18"/>
      <w:szCs w:val="20"/>
      <w:u w:val="single"/>
      <w:lang w:val="en-CA"/>
    </w:rPr>
  </w:style>
  <w:style w:type="paragraph" w:customStyle="1" w:styleId="CharChar1CharCharCharChar1CharCharCharCharCharCharCharChar">
    <w:name w:val="Char Char1 Char Char Char Char1 Char Char Char Char Char Char Char Char"/>
    <w:aliases w:val="Char Char1 Char Char Char Char1 Char Char Char Char Char Char Char Char Char Char Char Char"/>
    <w:basedOn w:val="Normal"/>
    <w:next w:val="Normal"/>
    <w:uiPriority w:val="99"/>
    <w:rsid w:val="00925340"/>
    <w:pPr>
      <w:tabs>
        <w:tab w:val="clear" w:pos="567"/>
        <w:tab w:val="clear" w:pos="1134"/>
        <w:tab w:val="clear" w:pos="1701"/>
        <w:tab w:val="clear" w:pos="2268"/>
      </w:tabs>
      <w:snapToGrid w:val="0"/>
      <w:spacing w:before="60" w:after="160" w:line="240" w:lineRule="exac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7350404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yperlink" Target="https://www.cbd.int/recommendations/sbstta/?m=sbstta-27"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recommendations/sbstta/?m=sbstta-27"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cbd.int/documents/CBD/SBSTTA/27/4"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recommendations/sbstta/?m=sbstta-27" TargetMode="External"/><Relationship Id="rId20" Type="http://schemas.openxmlformats.org/officeDocument/2006/relationships/hyperlink" Target="https://www.cbd.int/recommendations/sbstta/?m=sbstta-27"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www.cbd.int/notifications/2026-058"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header" Target="header1.xm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CCB-OM-2026-02" TargetMode="External"/><Relationship Id="rId2" Type="http://schemas.openxmlformats.org/officeDocument/2006/relationships/hyperlink" Target="https://www.cbd.int/meetings/CCB-OM-2026-01" TargetMode="External"/><Relationship Id="rId1" Type="http://schemas.openxmlformats.org/officeDocument/2006/relationships/hyperlink" Target="https://www.cbd.int/documents/CBD/COP/17/1/REV1" TargetMode="External"/><Relationship Id="rId6" Type="http://schemas.openxmlformats.org/officeDocument/2006/relationships/hyperlink" Target="https://www.cbd.int/notifications/2026-058" TargetMode="External"/><Relationship Id="rId5" Type="http://schemas.openxmlformats.org/officeDocument/2006/relationships/hyperlink" Target="https://www.cbd.int/meetings/CCB-OM-2026-04" TargetMode="External"/><Relationship Id="rId4" Type="http://schemas.openxmlformats.org/officeDocument/2006/relationships/hyperlink" Target="https://www.cbd.int/meetings/CCB-OM-2026-0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89300CA2444A60B12385EE98E4F90F"/>
        <w:category>
          <w:name w:val="General"/>
          <w:gallery w:val="placeholder"/>
        </w:category>
        <w:types>
          <w:type w:val="bbPlcHdr"/>
        </w:types>
        <w:behaviors>
          <w:behavior w:val="content"/>
        </w:behaviors>
        <w:guid w:val="{7AB64240-510C-4A04-AD1F-65B5BCAF9D94}"/>
      </w:docPartPr>
      <w:docPartBody>
        <w:p w:rsidR="00A6312B" w:rsidRDefault="00A6312B">
          <w:pPr>
            <w:pStyle w:val="C689300CA2444A60B12385EE98E4F90F"/>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plified Arabic">
    <w:charset w:val="B2"/>
    <w:family w:val="roman"/>
    <w:pitch w:val="variable"/>
    <w:sig w:usb0="00002003" w:usb1="80000000" w:usb2="00000008" w:usb3="00000000" w:csb0="0000004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312B"/>
    <w:rsid w:val="0002130C"/>
    <w:rsid w:val="000D25A3"/>
    <w:rsid w:val="000E5417"/>
    <w:rsid w:val="001031DF"/>
    <w:rsid w:val="001D510F"/>
    <w:rsid w:val="0028278C"/>
    <w:rsid w:val="00296CDF"/>
    <w:rsid w:val="002C2679"/>
    <w:rsid w:val="003F29CA"/>
    <w:rsid w:val="00417B97"/>
    <w:rsid w:val="004541F7"/>
    <w:rsid w:val="00462C36"/>
    <w:rsid w:val="00473033"/>
    <w:rsid w:val="0048597D"/>
    <w:rsid w:val="004C3084"/>
    <w:rsid w:val="00572450"/>
    <w:rsid w:val="00652DBE"/>
    <w:rsid w:val="007438E0"/>
    <w:rsid w:val="007C35C4"/>
    <w:rsid w:val="00893F2D"/>
    <w:rsid w:val="008A0A32"/>
    <w:rsid w:val="008C6622"/>
    <w:rsid w:val="00932725"/>
    <w:rsid w:val="00962ABD"/>
    <w:rsid w:val="009B48A5"/>
    <w:rsid w:val="00A4438D"/>
    <w:rsid w:val="00A6312B"/>
    <w:rsid w:val="00A65E0E"/>
    <w:rsid w:val="00A91DE5"/>
    <w:rsid w:val="00B21B0D"/>
    <w:rsid w:val="00B51FC6"/>
    <w:rsid w:val="00BB257A"/>
    <w:rsid w:val="00BC3EE9"/>
    <w:rsid w:val="00C343B4"/>
    <w:rsid w:val="00C9680D"/>
    <w:rsid w:val="00DF73A4"/>
    <w:rsid w:val="00FB6846"/>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C689300CA2444A60B12385EE98E4F90F">
    <w:name w:val="C689300CA2444A60B12385EE98E4F9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DE9A004F-0478-4E78-87D2-ED81287B4C49}">
  <ds:schemaRefs>
    <ds:schemaRef ds:uri="http://schemas.openxmlformats.org/officeDocument/2006/bibliography"/>
  </ds:schemaRefs>
</ds:datastoreItem>
</file>

<file path=customXml/itemProps4.xml><?xml version="1.0" encoding="utf-8"?>
<ds:datastoreItem xmlns:ds="http://schemas.openxmlformats.org/officeDocument/2006/customXml" ds:itemID="{36FBA167-C069-4A63-AF1D-2B2F6B6749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6.xml><?xml version="1.0" encoding="utf-8"?>
<ds:datastoreItem xmlns:ds="http://schemas.openxmlformats.org/officeDocument/2006/customXml" ds:itemID="{F00B678A-83C2-4F61-87BD-0614B94216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5567</TotalTime>
  <Pages>18</Pages>
  <Words>5681</Words>
  <Characters>32383</Characters>
  <Application>Microsoft Office Word</Application>
  <DocSecurity>0</DocSecurity>
  <Lines>269</Lines>
  <Paragraphs>75</Paragraphs>
  <ScaleCrop>false</ScaleCrop>
  <HeadingPairs>
    <vt:vector size="2" baseType="variant">
      <vt:variant>
        <vt:lpstr>Title</vt:lpstr>
      </vt:variant>
      <vt:variant>
        <vt:i4>1</vt:i4>
      </vt:variant>
    </vt:vector>
  </HeadingPairs>
  <TitlesOfParts>
    <vt:vector size="1" baseType="lpstr">
      <vt:lpstr>Progress report on activities on biodiversity and climate change</vt:lpstr>
    </vt:vector>
  </TitlesOfParts>
  <Company>SCBD</Company>
  <LinksUpToDate>false</LinksUpToDate>
  <CharactersWithSpaces>37989</CharactersWithSpaces>
  <SharedDoc>false</SharedDoc>
  <HLinks>
    <vt:vector size="72" baseType="variant">
      <vt:variant>
        <vt:i4>3473440</vt:i4>
      </vt:variant>
      <vt:variant>
        <vt:i4>15</vt:i4>
      </vt:variant>
      <vt:variant>
        <vt:i4>0</vt:i4>
      </vt:variant>
      <vt:variant>
        <vt:i4>5</vt:i4>
      </vt:variant>
      <vt:variant>
        <vt:lpwstr>https://www.cbd.int/recommendations/sbstta/?m=sbstta-27</vt:lpwstr>
      </vt:variant>
      <vt:variant>
        <vt:lpwstr/>
      </vt:variant>
      <vt:variant>
        <vt:i4>3473440</vt:i4>
      </vt:variant>
      <vt:variant>
        <vt:i4>12</vt:i4>
      </vt:variant>
      <vt:variant>
        <vt:i4>0</vt:i4>
      </vt:variant>
      <vt:variant>
        <vt:i4>5</vt:i4>
      </vt:variant>
      <vt:variant>
        <vt:lpwstr>https://www.cbd.int/recommendations/sbstta/?m=sbstta-27</vt:lpwstr>
      </vt:variant>
      <vt:variant>
        <vt:lpwstr/>
      </vt:variant>
      <vt:variant>
        <vt:i4>7143477</vt:i4>
      </vt:variant>
      <vt:variant>
        <vt:i4>9</vt:i4>
      </vt:variant>
      <vt:variant>
        <vt:i4>0</vt:i4>
      </vt:variant>
      <vt:variant>
        <vt:i4>5</vt:i4>
      </vt:variant>
      <vt:variant>
        <vt:lpwstr>https://www.cbd.int/notifications/2026-058</vt:lpwstr>
      </vt:variant>
      <vt:variant>
        <vt:lpwstr/>
      </vt:variant>
      <vt:variant>
        <vt:i4>3473440</vt:i4>
      </vt:variant>
      <vt:variant>
        <vt:i4>6</vt:i4>
      </vt:variant>
      <vt:variant>
        <vt:i4>0</vt:i4>
      </vt:variant>
      <vt:variant>
        <vt:i4>5</vt:i4>
      </vt:variant>
      <vt:variant>
        <vt:lpwstr>https://www.cbd.int/recommendations/sbstta/?m=sbstta-27</vt:lpwstr>
      </vt:variant>
      <vt:variant>
        <vt:lpwstr/>
      </vt:variant>
      <vt:variant>
        <vt:i4>4587590</vt:i4>
      </vt:variant>
      <vt:variant>
        <vt:i4>3</vt:i4>
      </vt:variant>
      <vt:variant>
        <vt:i4>0</vt:i4>
      </vt:variant>
      <vt:variant>
        <vt:i4>5</vt:i4>
      </vt:variant>
      <vt:variant>
        <vt:lpwstr>https://www.cbd.int/documents/CBD/SBSTTA/27/4</vt:lpwstr>
      </vt:variant>
      <vt:variant>
        <vt:lpwstr/>
      </vt:variant>
      <vt:variant>
        <vt:i4>3473440</vt:i4>
      </vt:variant>
      <vt:variant>
        <vt:i4>0</vt:i4>
      </vt:variant>
      <vt:variant>
        <vt:i4>0</vt:i4>
      </vt:variant>
      <vt:variant>
        <vt:i4>5</vt:i4>
      </vt:variant>
      <vt:variant>
        <vt:lpwstr>https://www.cbd.int/recommendations/sbstta/?m=sbstta-27</vt:lpwstr>
      </vt:variant>
      <vt:variant>
        <vt:lpwstr/>
      </vt:variant>
      <vt:variant>
        <vt:i4>7143477</vt:i4>
      </vt:variant>
      <vt:variant>
        <vt:i4>15</vt:i4>
      </vt:variant>
      <vt:variant>
        <vt:i4>0</vt:i4>
      </vt:variant>
      <vt:variant>
        <vt:i4>5</vt:i4>
      </vt:variant>
      <vt:variant>
        <vt:lpwstr>https://www.cbd.int/notifications/2026-058</vt:lpwstr>
      </vt:variant>
      <vt:variant>
        <vt:lpwstr/>
      </vt:variant>
      <vt:variant>
        <vt:i4>3932285</vt:i4>
      </vt:variant>
      <vt:variant>
        <vt:i4>12</vt:i4>
      </vt:variant>
      <vt:variant>
        <vt:i4>0</vt:i4>
      </vt:variant>
      <vt:variant>
        <vt:i4>5</vt:i4>
      </vt:variant>
      <vt:variant>
        <vt:lpwstr>https://www.cbd.int/meetings/CCB-OM-2026-04</vt:lpwstr>
      </vt:variant>
      <vt:variant>
        <vt:lpwstr/>
      </vt:variant>
      <vt:variant>
        <vt:i4>3932285</vt:i4>
      </vt:variant>
      <vt:variant>
        <vt:i4>9</vt:i4>
      </vt:variant>
      <vt:variant>
        <vt:i4>0</vt:i4>
      </vt:variant>
      <vt:variant>
        <vt:i4>5</vt:i4>
      </vt:variant>
      <vt:variant>
        <vt:lpwstr>https://www.cbd.int/meetings/CCB-OM-2026-03</vt:lpwstr>
      </vt:variant>
      <vt:variant>
        <vt:lpwstr/>
      </vt:variant>
      <vt:variant>
        <vt:i4>3932285</vt:i4>
      </vt:variant>
      <vt:variant>
        <vt:i4>6</vt:i4>
      </vt:variant>
      <vt:variant>
        <vt:i4>0</vt:i4>
      </vt:variant>
      <vt:variant>
        <vt:i4>5</vt:i4>
      </vt:variant>
      <vt:variant>
        <vt:lpwstr>https://www.cbd.int/meetings/CCB-OM-2026-02</vt:lpwstr>
      </vt:variant>
      <vt:variant>
        <vt:lpwstr/>
      </vt:variant>
      <vt:variant>
        <vt:i4>3932285</vt:i4>
      </vt:variant>
      <vt:variant>
        <vt:i4>3</vt:i4>
      </vt:variant>
      <vt:variant>
        <vt:i4>0</vt:i4>
      </vt:variant>
      <vt:variant>
        <vt:i4>5</vt:i4>
      </vt:variant>
      <vt:variant>
        <vt:lpwstr>https://www.cbd.int/meetings/CCB-OM-2026-01</vt:lpwstr>
      </vt:variant>
      <vt:variant>
        <vt:lpwstr/>
      </vt:variant>
      <vt:variant>
        <vt:i4>7209069</vt:i4>
      </vt:variant>
      <vt:variant>
        <vt:i4>0</vt:i4>
      </vt:variant>
      <vt:variant>
        <vt:i4>0</vt:i4>
      </vt:variant>
      <vt:variant>
        <vt:i4>5</vt:i4>
      </vt:variant>
      <vt:variant>
        <vt:lpwstr>https://www.cbd.int/documents/CBD/COP/17/1/REV1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تقرير مرحلي عن الأنشطة المتعلقة بالتنوع البيولوجي وتغير المناخ</dc:title>
  <dc:subject>CBD/COP/17/11</dc:subject>
  <dc:creator>Secretariat of the Convention on Biological Diversity</dc:creator>
  <cp:keywords>Convention on Biological Diversity</cp:keywords>
  <cp:lastModifiedBy>Ghada</cp:lastModifiedBy>
  <cp:revision>273</cp:revision>
  <cp:lastPrinted>2026-09-15T19:07:00Z</cp:lastPrinted>
  <dcterms:created xsi:type="dcterms:W3CDTF">2026-09-24T00:54:00Z</dcterms:created>
  <dcterms:modified xsi:type="dcterms:W3CDTF">2026-10-02T12:46:00Z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