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064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7655"/>
      </w:tblGrid>
      <w:tr w:rsidR="008A1499" w:rsidRPr="0022093A" w14:paraId="360C2383" w14:textId="77777777" w:rsidTr="001E7714">
        <w:trPr>
          <w:trHeight w:val="850"/>
        </w:trPr>
        <w:tc>
          <w:tcPr>
            <w:tcW w:w="975" w:type="dxa"/>
            <w:vAlign w:val="bottom"/>
          </w:tcPr>
          <w:p w14:paraId="210BB20A" w14:textId="77777777" w:rsidR="008A1499" w:rsidRPr="001E7714" w:rsidRDefault="008A1499" w:rsidP="008A1499">
            <w:pPr>
              <w:pStyle w:val="AASmallLogo"/>
            </w:pPr>
            <w:r w:rsidRPr="001E7714">
              <w:rPr>
                <w:noProof/>
              </w:rPr>
              <w:drawing>
                <wp:inline distT="0" distB="0" distL="0" distR="0" wp14:anchorId="48248249" wp14:editId="3BA6F4C6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1E7714">
              <w:t xml:space="preserve"> </w:t>
            </w:r>
          </w:p>
          <w:p w14:paraId="58B9EBB8" w14:textId="77777777" w:rsidR="008A1499" w:rsidRPr="001E7714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6F94D39F" w14:textId="77777777" w:rsidR="008A1499" w:rsidRPr="001E7714" w:rsidRDefault="008A1499" w:rsidP="008A1499">
            <w:pPr>
              <w:pStyle w:val="AASmallLogo"/>
            </w:pPr>
            <w:r w:rsidRPr="001E7714">
              <w:rPr>
                <w:noProof/>
              </w:rPr>
              <w:drawing>
                <wp:inline distT="0" distB="0" distL="0" distR="0" wp14:anchorId="0F0929FF" wp14:editId="6D9CDBD9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1E7714">
              <w:t xml:space="preserve"> </w:t>
            </w:r>
          </w:p>
          <w:p w14:paraId="3B877C8A" w14:textId="77777777" w:rsidR="008A1499" w:rsidRPr="001E7714" w:rsidRDefault="008A1499" w:rsidP="008A1499">
            <w:pPr>
              <w:pStyle w:val="AASmallLogo"/>
            </w:pPr>
          </w:p>
        </w:tc>
        <w:tc>
          <w:tcPr>
            <w:tcW w:w="7655" w:type="dxa"/>
            <w:vAlign w:val="bottom"/>
          </w:tcPr>
          <w:p w14:paraId="57C184AF" w14:textId="57AC37C4" w:rsidR="008A1499" w:rsidRPr="001E7714" w:rsidRDefault="008A1499" w:rsidP="008A1499">
            <w:pPr>
              <w:pStyle w:val="CBDNormal"/>
              <w:jc w:val="right"/>
            </w:pPr>
            <w:r w:rsidRPr="001E7714">
              <w:rPr>
                <w:sz w:val="40"/>
              </w:rPr>
              <w:t>CBD</w:t>
            </w:r>
            <w:r w:rsidRPr="001E7714">
              <w:rPr>
                <w:sz w:val="20"/>
                <w:szCs w:val="20"/>
              </w:rPr>
              <w:t>/</w:t>
            </w:r>
            <w:r w:rsidR="002D30C8" w:rsidRPr="001E7714">
              <w:rPr>
                <w:sz w:val="20"/>
                <w:szCs w:val="20"/>
              </w:rPr>
              <w:t>NBSAP/OM/2025/2/</w:t>
            </w:r>
            <w:r w:rsidR="00D10407" w:rsidRPr="001E7714">
              <w:rPr>
                <w:sz w:val="20"/>
                <w:szCs w:val="20"/>
              </w:rPr>
              <w:t>2</w:t>
            </w:r>
          </w:p>
        </w:tc>
      </w:tr>
    </w:tbl>
    <w:p w14:paraId="0ABB2EB0" w14:textId="77777777" w:rsidR="008A1499" w:rsidRPr="001E7714" w:rsidRDefault="008A1499" w:rsidP="008A1499">
      <w:pPr>
        <w:pStyle w:val="AISpacer"/>
      </w:pPr>
    </w:p>
    <w:tbl>
      <w:tblPr>
        <w:tblW w:w="10064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2694"/>
      </w:tblGrid>
      <w:tr w:rsidR="008A1499" w:rsidRPr="0022093A" w14:paraId="2BCB7C47" w14:textId="77777777" w:rsidTr="001E7714">
        <w:trPr>
          <w:trHeight w:val="1814"/>
        </w:trPr>
        <w:tc>
          <w:tcPr>
            <w:tcW w:w="7370" w:type="dxa"/>
          </w:tcPr>
          <w:p w14:paraId="49FABE19" w14:textId="77777777" w:rsidR="008A1499" w:rsidRPr="001E7714" w:rsidRDefault="008A1499" w:rsidP="008A1499">
            <w:pPr>
              <w:pStyle w:val="ACLargeLogo"/>
            </w:pPr>
            <w:r w:rsidRPr="001E7714">
              <w:rPr>
                <w:noProof/>
              </w:rPr>
              <w:drawing>
                <wp:inline distT="0" distB="0" distL="0" distR="0" wp14:anchorId="35AB0739" wp14:editId="7D40E50D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1E7714">
              <w:t xml:space="preserve"> </w:t>
            </w:r>
          </w:p>
          <w:p w14:paraId="335BACB5" w14:textId="77777777" w:rsidR="008A1499" w:rsidRPr="001E7714" w:rsidRDefault="008A1499" w:rsidP="008A1499">
            <w:pPr>
              <w:pStyle w:val="ACLargeLogo"/>
            </w:pPr>
          </w:p>
        </w:tc>
        <w:tc>
          <w:tcPr>
            <w:tcW w:w="2694" w:type="dxa"/>
          </w:tcPr>
          <w:p w14:paraId="5EFD7D9C" w14:textId="77777777" w:rsidR="008A1499" w:rsidRPr="001E7714" w:rsidRDefault="008A1499" w:rsidP="008A1499">
            <w:pPr>
              <w:pStyle w:val="AEDistrNormal"/>
            </w:pPr>
            <w:r w:rsidRPr="001E7714">
              <w:t xml:space="preserve">Distr.: General </w:t>
            </w:r>
          </w:p>
          <w:p w14:paraId="3DC8AC0E" w14:textId="64B66B0C" w:rsidR="008A1499" w:rsidRPr="001E7714" w:rsidRDefault="00BB70B7" w:rsidP="008A1499">
            <w:pPr>
              <w:pStyle w:val="AEDistrNormal"/>
            </w:pPr>
            <w:r w:rsidRPr="001E7714">
              <w:t>22</w:t>
            </w:r>
            <w:r w:rsidR="0098525B" w:rsidRPr="001E7714">
              <w:t xml:space="preserve"> </w:t>
            </w:r>
            <w:r w:rsidRPr="001E7714">
              <w:t xml:space="preserve">October </w:t>
            </w:r>
            <w:r w:rsidR="004F783E" w:rsidRPr="001E7714">
              <w:t>2025</w:t>
            </w:r>
          </w:p>
          <w:p w14:paraId="567D5B84" w14:textId="53AE9F74" w:rsidR="008A1499" w:rsidRPr="001E7714" w:rsidRDefault="008A1499" w:rsidP="008A1499">
            <w:pPr>
              <w:pStyle w:val="AEDistrNormal6pt"/>
            </w:pPr>
            <w:r w:rsidRPr="001E7714">
              <w:t xml:space="preserve">English </w:t>
            </w:r>
            <w:r w:rsidR="004F783E" w:rsidRPr="001E7714">
              <w:t>only</w:t>
            </w:r>
          </w:p>
          <w:p w14:paraId="222CCD44" w14:textId="77777777" w:rsidR="008A1499" w:rsidRPr="001E7714" w:rsidRDefault="008A1499" w:rsidP="008A1499">
            <w:pPr>
              <w:pStyle w:val="AEDistrNormal6pt"/>
            </w:pPr>
          </w:p>
        </w:tc>
      </w:tr>
    </w:tbl>
    <w:p w14:paraId="386B69B7" w14:textId="77777777" w:rsidR="008A1499" w:rsidRPr="001E7714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22093A" w14:paraId="736C1E57" w14:textId="77777777" w:rsidTr="008A1499">
        <w:trPr>
          <w:trHeight w:val="57"/>
        </w:trPr>
        <w:tc>
          <w:tcPr>
            <w:tcW w:w="6094" w:type="dxa"/>
          </w:tcPr>
          <w:p w14:paraId="708D09D2" w14:textId="29706776" w:rsidR="00497FD7" w:rsidRPr="001E7714" w:rsidRDefault="00497FD7" w:rsidP="00497FD7">
            <w:pPr>
              <w:pStyle w:val="AFCorN12Bold"/>
            </w:pPr>
            <w:r w:rsidRPr="001E7714">
              <w:t xml:space="preserve">Subregional dialogue for the Pacific small island developing States on biodiversity monitoring </w:t>
            </w:r>
            <w:r w:rsidR="002B475A" w:rsidRPr="001E7714">
              <w:br/>
            </w:r>
            <w:r w:rsidRPr="001E7714">
              <w:t xml:space="preserve">and reporting </w:t>
            </w:r>
          </w:p>
          <w:p w14:paraId="45EE01EA" w14:textId="67DFFB49" w:rsidR="008A1499" w:rsidRPr="001E7714" w:rsidRDefault="00497FD7" w:rsidP="00F3064C">
            <w:pPr>
              <w:pStyle w:val="AFCorNNormal"/>
            </w:pPr>
            <w:r w:rsidRPr="001E7714">
              <w:t>Apia, 29 and 30 May 2025</w:t>
            </w:r>
          </w:p>
        </w:tc>
        <w:tc>
          <w:tcPr>
            <w:tcW w:w="4388" w:type="dxa"/>
          </w:tcPr>
          <w:p w14:paraId="56CC3723" w14:textId="77777777" w:rsidR="008A1499" w:rsidRPr="001E7714" w:rsidRDefault="008A1499" w:rsidP="008A1499">
            <w:pPr>
              <w:pStyle w:val="CBDNormal"/>
              <w:jc w:val="left"/>
            </w:pPr>
          </w:p>
        </w:tc>
      </w:tr>
    </w:tbl>
    <w:p w14:paraId="24AD4DC6" w14:textId="0B20C200" w:rsidR="00F6586C" w:rsidRPr="001E7714" w:rsidRDefault="00000000" w:rsidP="00503410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0FE92AC0636C4DCD8EACAEC18F161A45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="00BB70B7" w:rsidRPr="001E7714">
            <w:t>Report of the dialogue</w:t>
          </w:r>
        </w:sdtContent>
      </w:sdt>
    </w:p>
    <w:p w14:paraId="278D6A51" w14:textId="4B27322B" w:rsidR="00C9161D" w:rsidRPr="001E7714" w:rsidRDefault="00A97154" w:rsidP="00A111D1">
      <w:pPr>
        <w:pStyle w:val="CBDH1"/>
      </w:pPr>
      <w:r w:rsidRPr="001E7714">
        <w:tab/>
      </w:r>
      <w:r w:rsidR="00596B16" w:rsidRPr="001E7714">
        <w:t>Introduction</w:t>
      </w:r>
    </w:p>
    <w:p w14:paraId="0E0BA646" w14:textId="5AEB4580" w:rsidR="003D7AEC" w:rsidRPr="001E7714" w:rsidRDefault="00540814" w:rsidP="003D7AEC">
      <w:pPr>
        <w:pStyle w:val="CBDNormalNumber"/>
      </w:pPr>
      <w:r w:rsidRPr="001E7714">
        <w:t xml:space="preserve">The subregional dialogue for the Pacific small island developing </w:t>
      </w:r>
      <w:r w:rsidR="00720EBB">
        <w:t>S</w:t>
      </w:r>
      <w:r w:rsidRPr="001E7714">
        <w:t xml:space="preserve">tates on biodiversity monitoring and reporting </w:t>
      </w:r>
      <w:r w:rsidR="00AC53D9" w:rsidRPr="001E7714">
        <w:t xml:space="preserve">was </w:t>
      </w:r>
      <w:r w:rsidR="009F38D6" w:rsidRPr="001E7714">
        <w:t xml:space="preserve">held in </w:t>
      </w:r>
      <w:r w:rsidR="008E068F" w:rsidRPr="001E7714">
        <w:t>Apia, Samoa</w:t>
      </w:r>
      <w:r w:rsidR="001F585E">
        <w:t>,</w:t>
      </w:r>
      <w:r w:rsidR="008E068F" w:rsidRPr="001E7714">
        <w:t xml:space="preserve"> </w:t>
      </w:r>
      <w:r w:rsidR="00720EBB">
        <w:t>on</w:t>
      </w:r>
      <w:r w:rsidR="008E068F" w:rsidRPr="001E7714">
        <w:t xml:space="preserve"> </w:t>
      </w:r>
      <w:r w:rsidR="008340A1" w:rsidRPr="001E7714">
        <w:t xml:space="preserve">29 </w:t>
      </w:r>
      <w:r w:rsidR="00720EBB">
        <w:t>and</w:t>
      </w:r>
      <w:r w:rsidR="008340A1" w:rsidRPr="001E7714">
        <w:t xml:space="preserve"> 30 May 2025</w:t>
      </w:r>
      <w:r w:rsidR="00E84385" w:rsidRPr="001E7714">
        <w:t xml:space="preserve"> </w:t>
      </w:r>
      <w:r w:rsidR="00E17053">
        <w:t>pursuant</w:t>
      </w:r>
      <w:r w:rsidR="00AC53D9" w:rsidRPr="001E7714">
        <w:t xml:space="preserve"> to </w:t>
      </w:r>
      <w:r w:rsidR="0084424D" w:rsidRPr="001E7714">
        <w:t>sub</w:t>
      </w:r>
      <w:r w:rsidR="003D7AEC" w:rsidRPr="001E7714">
        <w:t>paragraph 24</w:t>
      </w:r>
      <w:r w:rsidR="00923D38" w:rsidRPr="001E7714">
        <w:t> </w:t>
      </w:r>
      <w:r w:rsidR="003D7AEC" w:rsidRPr="001E7714">
        <w:t xml:space="preserve">(e) of decision </w:t>
      </w:r>
      <w:hyperlink r:id="rId15" w:history="1">
        <w:r w:rsidR="003D7AEC" w:rsidRPr="001E7714">
          <w:rPr>
            <w:rStyle w:val="Hyperlink"/>
          </w:rPr>
          <w:t>16/32</w:t>
        </w:r>
      </w:hyperlink>
      <w:r w:rsidR="002F27DE">
        <w:t xml:space="preserve"> of the Conference of the Parties to the Convention on Biological Diversity</w:t>
      </w:r>
      <w:r w:rsidR="003D7AEC" w:rsidRPr="001E7714">
        <w:t xml:space="preserve">, </w:t>
      </w:r>
      <w:r w:rsidR="004D6BA3" w:rsidRPr="001E7714">
        <w:t xml:space="preserve">in which </w:t>
      </w:r>
      <w:r w:rsidR="003D7AEC" w:rsidRPr="001E7714">
        <w:t>the Conference of the Parties requested the Executive Secretary</w:t>
      </w:r>
      <w:r w:rsidR="00B131D3">
        <w:t xml:space="preserve"> of the Convention</w:t>
      </w:r>
      <w:r w:rsidR="003D7AEC" w:rsidRPr="001E7714">
        <w:t xml:space="preserve">, subject to the availability of resources, to convene, under the guidance of the Bureau of the Conference of the Parties, subregional and/or regional dialogues, taking into account the experiences and lessons learned from the previous dialogues. </w:t>
      </w:r>
      <w:r w:rsidR="00BA0EF2">
        <w:t>T</w:t>
      </w:r>
      <w:r w:rsidR="003D7AEC" w:rsidRPr="001E7714">
        <w:t xml:space="preserve">he Conference of the Parties made </w:t>
      </w:r>
      <w:r w:rsidR="00B83D30" w:rsidRPr="001E7714">
        <w:t xml:space="preserve">further </w:t>
      </w:r>
      <w:r w:rsidR="003D7AEC" w:rsidRPr="001E7714">
        <w:t xml:space="preserve">requests related to exchanging knowledge and building capacity </w:t>
      </w:r>
      <w:proofErr w:type="gramStart"/>
      <w:r w:rsidR="00315B60" w:rsidRPr="001E7714">
        <w:t xml:space="preserve">with regard </w:t>
      </w:r>
      <w:r w:rsidR="003D7AEC" w:rsidRPr="001E7714">
        <w:t>to</w:t>
      </w:r>
      <w:proofErr w:type="gramEnd"/>
      <w:r w:rsidR="003D7AEC" w:rsidRPr="001E7714">
        <w:t xml:space="preserve"> the monitoring framework for the </w:t>
      </w:r>
      <w:bookmarkStart w:id="0" w:name="_Hlk212144202"/>
      <w:r w:rsidR="003D7AEC" w:rsidRPr="001E7714">
        <w:t>Kunming</w:t>
      </w:r>
      <w:r w:rsidR="005E65E0" w:rsidRPr="001E7714">
        <w:t>-</w:t>
      </w:r>
      <w:r w:rsidR="003D7AEC" w:rsidRPr="001E7714">
        <w:t>Montreal Global Biodiversity Framework</w:t>
      </w:r>
      <w:r w:rsidR="00D47D4E">
        <w:rPr>
          <w:rStyle w:val="FootnoteReference"/>
        </w:rPr>
        <w:footnoteReference w:id="2"/>
      </w:r>
      <w:r w:rsidR="00AF050F" w:rsidRPr="001E7714">
        <w:t xml:space="preserve"> </w:t>
      </w:r>
      <w:bookmarkEnd w:id="0"/>
      <w:r w:rsidR="003D7AEC" w:rsidRPr="001E7714">
        <w:t xml:space="preserve"> and the provision of capacity</w:t>
      </w:r>
      <w:r w:rsidR="005E65E0" w:rsidRPr="001E7714">
        <w:t>-</w:t>
      </w:r>
      <w:r w:rsidR="003D7AEC" w:rsidRPr="001E7714">
        <w:t>building and development support from regional and subregional technical and scientific cooperation support centres</w:t>
      </w:r>
      <w:r w:rsidR="00B83D30" w:rsidRPr="001E7714">
        <w:t>.</w:t>
      </w:r>
      <w:r w:rsidR="003D7AEC" w:rsidRPr="001E7714">
        <w:t xml:space="preserve"> </w:t>
      </w:r>
    </w:p>
    <w:p w14:paraId="5E301ECC" w14:textId="39B1D248" w:rsidR="003D7AEC" w:rsidRPr="001E7714" w:rsidRDefault="00276C42" w:rsidP="003D7AEC">
      <w:pPr>
        <w:pStyle w:val="CBDNormalNumber"/>
      </w:pPr>
      <w:r w:rsidRPr="001E7714">
        <w:t xml:space="preserve">The dialogue was organized </w:t>
      </w:r>
      <w:r w:rsidR="00424F96" w:rsidRPr="001E7714">
        <w:t xml:space="preserve">to </w:t>
      </w:r>
      <w:r w:rsidR="00E90E2C" w:rsidRPr="001E7714">
        <w:t xml:space="preserve">also </w:t>
      </w:r>
      <w:r w:rsidR="00424F96" w:rsidRPr="001E7714">
        <w:t>address</w:t>
      </w:r>
      <w:r w:rsidRPr="001E7714">
        <w:t xml:space="preserve"> </w:t>
      </w:r>
      <w:r w:rsidR="00E44C5B" w:rsidRPr="001E7714">
        <w:t xml:space="preserve">a key issue </w:t>
      </w:r>
      <w:r w:rsidR="00424F96" w:rsidRPr="001E7714">
        <w:t>that need</w:t>
      </w:r>
      <w:r w:rsidR="00E90E2C">
        <w:t>ed</w:t>
      </w:r>
      <w:r w:rsidR="00424F96" w:rsidRPr="001E7714">
        <w:t xml:space="preserve"> </w:t>
      </w:r>
      <w:r w:rsidR="00E44C5B" w:rsidRPr="001E7714">
        <w:t>further capacity support</w:t>
      </w:r>
      <w:r w:rsidR="00203ACF">
        <w:t>,</w:t>
      </w:r>
      <w:r w:rsidR="00E44C5B" w:rsidRPr="001E7714">
        <w:t xml:space="preserve"> as </w:t>
      </w:r>
      <w:r w:rsidR="003663AB" w:rsidRPr="001E7714">
        <w:t xml:space="preserve">identified by many countries in previous regional </w:t>
      </w:r>
      <w:r w:rsidR="009F4A75" w:rsidRPr="001E7714">
        <w:t xml:space="preserve">and </w:t>
      </w:r>
      <w:r w:rsidR="003663AB" w:rsidRPr="001E7714">
        <w:t xml:space="preserve">subregional dialogues </w:t>
      </w:r>
      <w:r w:rsidR="009F4A75" w:rsidRPr="001E7714">
        <w:t xml:space="preserve">on </w:t>
      </w:r>
      <w:r w:rsidR="00A0790E">
        <w:t>n</w:t>
      </w:r>
      <w:r w:rsidR="00B06217" w:rsidRPr="001E7714">
        <w:t xml:space="preserve">ational </w:t>
      </w:r>
      <w:r w:rsidR="005F7FBF">
        <w:t>b</w:t>
      </w:r>
      <w:r w:rsidR="00B06217" w:rsidRPr="001E7714">
        <w:t xml:space="preserve">iodiversity </w:t>
      </w:r>
      <w:r w:rsidR="005F7FBF">
        <w:t>s</w:t>
      </w:r>
      <w:r w:rsidR="00B06217" w:rsidRPr="001E7714">
        <w:t xml:space="preserve">trategies and </w:t>
      </w:r>
      <w:r w:rsidR="005F7FBF">
        <w:t>a</w:t>
      </w:r>
      <w:r w:rsidR="00B06217" w:rsidRPr="001E7714">
        <w:t xml:space="preserve">ction </w:t>
      </w:r>
      <w:r w:rsidR="005F7FBF">
        <w:t>p</w:t>
      </w:r>
      <w:r w:rsidR="00B06217" w:rsidRPr="001E7714">
        <w:t>lan</w:t>
      </w:r>
      <w:r w:rsidR="009F4A75" w:rsidRPr="001E7714">
        <w:t xml:space="preserve">s </w:t>
      </w:r>
      <w:r w:rsidR="0063403E" w:rsidRPr="001E7714">
        <w:t xml:space="preserve">held in 2023 and 2024 as well as during the meetings of the Subsidiary Body on Implementation and </w:t>
      </w:r>
      <w:r w:rsidR="00E55F16" w:rsidRPr="001E7714">
        <w:t xml:space="preserve">of the Conference of the Parties. </w:t>
      </w:r>
      <w:r w:rsidR="00E75B40">
        <w:t>While e</w:t>
      </w:r>
      <w:r w:rsidR="003D7AEC" w:rsidRPr="001E7714">
        <w:t xml:space="preserve">stablishing and improving monitoring systems </w:t>
      </w:r>
      <w:r w:rsidR="00EE4DA7">
        <w:t>are</w:t>
      </w:r>
      <w:r w:rsidR="003D7AEC" w:rsidRPr="001E7714">
        <w:t xml:space="preserve"> fundamental to</w:t>
      </w:r>
      <w:r w:rsidR="00E349D9" w:rsidRPr="001E7714">
        <w:t xml:space="preserve"> the</w:t>
      </w:r>
      <w:r w:rsidR="003D7AEC" w:rsidRPr="001E7714">
        <w:t xml:space="preserve"> implementation of </w:t>
      </w:r>
      <w:r w:rsidR="008D33F4" w:rsidRPr="001E7714">
        <w:t>national biodiversity</w:t>
      </w:r>
      <w:r w:rsidR="007552B4" w:rsidRPr="001E7714">
        <w:t xml:space="preserve"> strategies and action plan</w:t>
      </w:r>
      <w:r w:rsidR="00640647" w:rsidRPr="001E7714">
        <w:t>s</w:t>
      </w:r>
      <w:r w:rsidR="003D7AEC" w:rsidRPr="001E7714">
        <w:t xml:space="preserve"> and ensuring that </w:t>
      </w:r>
      <w:r w:rsidR="00946CF4" w:rsidRPr="001E7714">
        <w:t>Parties are</w:t>
      </w:r>
      <w:r w:rsidR="003D7AEC" w:rsidRPr="001E7714">
        <w:t xml:space="preserve"> on track to achieve the goals and targets of the </w:t>
      </w:r>
      <w:r w:rsidR="007552B4" w:rsidRPr="001E7714">
        <w:t>Framework</w:t>
      </w:r>
      <w:r w:rsidR="003D7AEC" w:rsidRPr="001E7714">
        <w:t xml:space="preserve">, many Parties have indicated that they have yet to establish </w:t>
      </w:r>
      <w:r w:rsidR="005719C1" w:rsidRPr="001E7714">
        <w:t xml:space="preserve">monitoring systems </w:t>
      </w:r>
      <w:r w:rsidR="003D7AEC" w:rsidRPr="001E7714">
        <w:t xml:space="preserve">or </w:t>
      </w:r>
      <w:r w:rsidR="008329BF" w:rsidRPr="001E7714">
        <w:t xml:space="preserve">adapt </w:t>
      </w:r>
      <w:r w:rsidR="003D7AEC" w:rsidRPr="001E7714">
        <w:t xml:space="preserve">existing </w:t>
      </w:r>
      <w:r w:rsidR="009C4E16" w:rsidRPr="001E7714">
        <w:t>ones.</w:t>
      </w:r>
      <w:r w:rsidR="003D7AEC" w:rsidRPr="001E7714">
        <w:t xml:space="preserve"> </w:t>
      </w:r>
    </w:p>
    <w:p w14:paraId="771A5F6F" w14:textId="3472C60A" w:rsidR="003D7AEC" w:rsidRPr="001E7714" w:rsidRDefault="003D7AEC" w:rsidP="003D7AEC">
      <w:pPr>
        <w:pStyle w:val="CBDNormalNumber"/>
      </w:pPr>
      <w:r w:rsidRPr="001E7714">
        <w:t>Th</w:t>
      </w:r>
      <w:r w:rsidR="00A919CE" w:rsidRPr="001E7714">
        <w:t>e</w:t>
      </w:r>
      <w:r w:rsidRPr="001E7714">
        <w:t xml:space="preserve"> dialogue </w:t>
      </w:r>
      <w:r w:rsidR="00AF050F" w:rsidRPr="001E7714">
        <w:t>wa</w:t>
      </w:r>
      <w:r w:rsidRPr="001E7714">
        <w:t xml:space="preserve">s organized </w:t>
      </w:r>
      <w:r w:rsidR="001E7C12" w:rsidRPr="001E7714">
        <w:t>jointl</w:t>
      </w:r>
      <w:r w:rsidR="001E7C12">
        <w:t>y</w:t>
      </w:r>
      <w:r w:rsidR="001E7C12" w:rsidRPr="001E7714">
        <w:t xml:space="preserve"> </w:t>
      </w:r>
      <w:r w:rsidRPr="001E7714">
        <w:t>by the Secretariat of the Convention, the United Nations Environment Programme</w:t>
      </w:r>
      <w:r w:rsidR="004173FD" w:rsidRPr="001E7714">
        <w:t xml:space="preserve"> (UNEP)</w:t>
      </w:r>
      <w:r w:rsidRPr="001E7714">
        <w:t xml:space="preserve"> and the </w:t>
      </w:r>
      <w:bookmarkStart w:id="1" w:name="_Hlk212139821"/>
      <w:r w:rsidRPr="001E7714">
        <w:t>Secretariat of the Pacific Regional Environment Programme</w:t>
      </w:r>
      <w:bookmarkEnd w:id="1"/>
      <w:r w:rsidRPr="001E7714">
        <w:t xml:space="preserve">, with the support of the Government of Samoa. </w:t>
      </w:r>
    </w:p>
    <w:p w14:paraId="1D0F5B5A" w14:textId="7123F50D" w:rsidR="006B2D88" w:rsidRPr="001E7714" w:rsidRDefault="006B2D88" w:rsidP="003D7AEC">
      <w:pPr>
        <w:pStyle w:val="CBDNormalNumber"/>
      </w:pPr>
      <w:r w:rsidRPr="001E7714">
        <w:t xml:space="preserve">The dialogue was attended by representatives of </w:t>
      </w:r>
      <w:proofErr w:type="gramStart"/>
      <w:r w:rsidRPr="001E7714">
        <w:t xml:space="preserve">all </w:t>
      </w:r>
      <w:r w:rsidR="00AB2313">
        <w:t>of</w:t>
      </w:r>
      <w:proofErr w:type="gramEnd"/>
      <w:r w:rsidR="00AB2313">
        <w:t xml:space="preserve"> </w:t>
      </w:r>
      <w:r w:rsidR="0039285B" w:rsidRPr="001E7714">
        <w:t xml:space="preserve">the </w:t>
      </w:r>
      <w:r w:rsidRPr="001E7714">
        <w:t xml:space="preserve">14 </w:t>
      </w:r>
      <w:proofErr w:type="gramStart"/>
      <w:r w:rsidRPr="001E7714">
        <w:t xml:space="preserve">Pacific </w:t>
      </w:r>
      <w:r w:rsidR="00CB7972">
        <w:t>i</w:t>
      </w:r>
      <w:r w:rsidRPr="001E7714">
        <w:t>sland</w:t>
      </w:r>
      <w:proofErr w:type="gramEnd"/>
      <w:r w:rsidRPr="001E7714">
        <w:t xml:space="preserve"> countries that are Parties to the Convention on Biological Diversity</w:t>
      </w:r>
      <w:r w:rsidR="00090855" w:rsidRPr="001E7714">
        <w:t xml:space="preserve">, including national focal points </w:t>
      </w:r>
      <w:r w:rsidR="00DB1ED3">
        <w:t>under</w:t>
      </w:r>
      <w:r w:rsidR="00090855" w:rsidRPr="001E7714">
        <w:t xml:space="preserve"> both </w:t>
      </w:r>
      <w:r w:rsidR="00A06316">
        <w:t>the Convention</w:t>
      </w:r>
      <w:r w:rsidR="00090855" w:rsidRPr="001E7714">
        <w:t xml:space="preserve"> and </w:t>
      </w:r>
      <w:r w:rsidR="00DB1ED3">
        <w:t xml:space="preserve">the United Nations Framework Convention on </w:t>
      </w:r>
      <w:r w:rsidR="007B2A41">
        <w:t>Climate Change</w:t>
      </w:r>
      <w:r w:rsidRPr="001E7714">
        <w:t xml:space="preserve">. Representatives of regional organizations that are members of the Pacific Islands Roundtable for Nature Conservation and other global </w:t>
      </w:r>
      <w:r w:rsidR="00EB4DFB" w:rsidRPr="001E7714">
        <w:t xml:space="preserve">and regional </w:t>
      </w:r>
      <w:r w:rsidRPr="001E7714">
        <w:t>partners also attended.</w:t>
      </w:r>
    </w:p>
    <w:p w14:paraId="5AF81617" w14:textId="299FA36F" w:rsidR="0093169E" w:rsidRPr="001E7714" w:rsidRDefault="007843C4" w:rsidP="006F43CD">
      <w:pPr>
        <w:pStyle w:val="CBDAgendaItem"/>
      </w:pPr>
      <w:r w:rsidRPr="001E7714">
        <w:lastRenderedPageBreak/>
        <w:t>Item 1</w:t>
      </w:r>
      <w:r w:rsidR="00771F3B" w:rsidRPr="001E7714">
        <w:t xml:space="preserve"> </w:t>
      </w:r>
      <w:r w:rsidR="00771F3B" w:rsidRPr="001E7714">
        <w:br/>
      </w:r>
      <w:r w:rsidRPr="001E7714">
        <w:t>Opening of the meeting</w:t>
      </w:r>
      <w:r w:rsidR="00A111D1" w:rsidRPr="001E7714">
        <w:t xml:space="preserve"> </w:t>
      </w:r>
    </w:p>
    <w:p w14:paraId="02FB92A9" w14:textId="7326DF7E" w:rsidR="00E301C1" w:rsidRPr="001E7714" w:rsidRDefault="00E301C1" w:rsidP="002C48AB">
      <w:pPr>
        <w:pStyle w:val="CBDNormalNumber"/>
      </w:pPr>
      <w:r w:rsidRPr="001E7714">
        <w:t xml:space="preserve">The dialogue </w:t>
      </w:r>
      <w:r w:rsidR="004D6BA3" w:rsidRPr="001E7714">
        <w:t>was</w:t>
      </w:r>
      <w:r w:rsidRPr="001E7714">
        <w:t xml:space="preserve"> opened </w:t>
      </w:r>
      <w:r w:rsidR="002B32E3" w:rsidRPr="001E7714">
        <w:t>jointl</w:t>
      </w:r>
      <w:r w:rsidR="002B32E3">
        <w:t>y</w:t>
      </w:r>
      <w:r w:rsidR="002B32E3" w:rsidRPr="001E7714">
        <w:t xml:space="preserve"> </w:t>
      </w:r>
      <w:r w:rsidRPr="001E7714">
        <w:t>on 2</w:t>
      </w:r>
      <w:r w:rsidR="00B200D0" w:rsidRPr="001E7714">
        <w:t>6</w:t>
      </w:r>
      <w:r w:rsidRPr="001E7714">
        <w:t xml:space="preserve"> May 2025 </w:t>
      </w:r>
      <w:r w:rsidR="001F0CA9" w:rsidRPr="001E7714">
        <w:t xml:space="preserve">with </w:t>
      </w:r>
      <w:r w:rsidR="009A1D42" w:rsidRPr="001E7714">
        <w:t xml:space="preserve">the </w:t>
      </w:r>
      <w:r w:rsidR="0081173D" w:rsidRPr="001E7714">
        <w:t xml:space="preserve">subregional workshop on </w:t>
      </w:r>
      <w:r w:rsidR="003E6F07" w:rsidRPr="001E7714">
        <w:t xml:space="preserve">strengthening </w:t>
      </w:r>
      <w:r w:rsidR="006B51D1" w:rsidRPr="001E7714">
        <w:t>national contributions to global environmental commitments through syner</w:t>
      </w:r>
      <w:r w:rsidR="003F37B0" w:rsidRPr="001E7714">
        <w:t>getic implementation of multilateral environmental agreement</w:t>
      </w:r>
      <w:r w:rsidR="005B272B" w:rsidRPr="001E7714">
        <w:t>s (</w:t>
      </w:r>
      <w:r w:rsidR="00B200D0" w:rsidRPr="001E7714">
        <w:t>26</w:t>
      </w:r>
      <w:r w:rsidR="00C63D86">
        <w:t>–</w:t>
      </w:r>
      <w:r w:rsidR="00B200D0" w:rsidRPr="001E7714">
        <w:t>28 May 2025)</w:t>
      </w:r>
      <w:r w:rsidR="00590CB3" w:rsidRPr="001E7714">
        <w:t xml:space="preserve"> with a traditional Pacific prayer. </w:t>
      </w:r>
      <w:r w:rsidR="00CE147C">
        <w:t xml:space="preserve">The </w:t>
      </w:r>
      <w:r w:rsidR="005F59F7" w:rsidRPr="001E7714">
        <w:t xml:space="preserve">Acting Director General of </w:t>
      </w:r>
      <w:r w:rsidR="00696BE8">
        <w:t xml:space="preserve">the </w:t>
      </w:r>
      <w:r w:rsidR="0037691D" w:rsidRPr="0037691D">
        <w:t>Secretariat of the Pacific Regional Environment Programme</w:t>
      </w:r>
      <w:r w:rsidR="0037691D">
        <w:t>,</w:t>
      </w:r>
      <w:r w:rsidR="005F59F7" w:rsidRPr="001E7714">
        <w:t xml:space="preserve"> </w:t>
      </w:r>
      <w:r w:rsidR="00CE147C" w:rsidRPr="001E7714">
        <w:t xml:space="preserve">Easter Chu Shing, </w:t>
      </w:r>
      <w:r w:rsidR="00B73DD4" w:rsidRPr="001E7714">
        <w:t>delivered welcom</w:t>
      </w:r>
      <w:r w:rsidR="00696BE8">
        <w:t>ing</w:t>
      </w:r>
      <w:r w:rsidR="00B73DD4" w:rsidRPr="001E7714">
        <w:t xml:space="preserve"> </w:t>
      </w:r>
      <w:r w:rsidR="001F0CA9" w:rsidRPr="001E7714">
        <w:t>remarks</w:t>
      </w:r>
      <w:r w:rsidR="00696BE8">
        <w:t xml:space="preserve"> and</w:t>
      </w:r>
      <w:r w:rsidR="00054524" w:rsidRPr="001E7714">
        <w:t xml:space="preserve"> </w:t>
      </w:r>
      <w:r w:rsidR="00637761">
        <w:t>t</w:t>
      </w:r>
      <w:r w:rsidR="00696BE8">
        <w:t xml:space="preserve">he </w:t>
      </w:r>
      <w:r w:rsidR="00696BE8" w:rsidRPr="001E7714">
        <w:t xml:space="preserve">Chief Executive Officer of the Ministry of </w:t>
      </w:r>
      <w:r w:rsidR="003A4888">
        <w:t>N</w:t>
      </w:r>
      <w:r w:rsidR="002A62B9">
        <w:t xml:space="preserve">atural Resources and </w:t>
      </w:r>
      <w:r w:rsidR="00696BE8" w:rsidRPr="001E7714">
        <w:t>Environment of Samoa</w:t>
      </w:r>
      <w:r w:rsidR="00637761">
        <w:t>,</w:t>
      </w:r>
      <w:r w:rsidR="00696BE8" w:rsidRPr="001E7714">
        <w:t xml:space="preserve"> </w:t>
      </w:r>
      <w:proofErr w:type="spellStart"/>
      <w:r w:rsidR="007C5FA5" w:rsidRPr="0022093A">
        <w:rPr>
          <w:rFonts w:cstheme="minorHAnsi"/>
          <w:lang w:eastAsia="ja-JP"/>
        </w:rPr>
        <w:t>Lealaisalanoa</w:t>
      </w:r>
      <w:proofErr w:type="spellEnd"/>
      <w:r w:rsidR="007C5FA5" w:rsidRPr="001E7714">
        <w:t xml:space="preserve"> </w:t>
      </w:r>
      <w:r w:rsidR="00C47ED0" w:rsidRPr="001E7714">
        <w:t>Frances</w:t>
      </w:r>
      <w:r w:rsidR="00054524" w:rsidRPr="001E7714">
        <w:t xml:space="preserve"> </w:t>
      </w:r>
      <w:r w:rsidR="00893369" w:rsidRPr="001E7714">
        <w:t>Brown-</w:t>
      </w:r>
      <w:r w:rsidR="00320822" w:rsidRPr="001E7714">
        <w:t>R</w:t>
      </w:r>
      <w:r w:rsidR="00893369" w:rsidRPr="001E7714">
        <w:t>e</w:t>
      </w:r>
      <w:r w:rsidR="00320822" w:rsidRPr="001E7714">
        <w:t>upen</w:t>
      </w:r>
      <w:r w:rsidR="00893369" w:rsidRPr="001E7714">
        <w:t xml:space="preserve">a, welcomed all participants on behalf of the Government of Samoa. </w:t>
      </w:r>
      <w:r w:rsidR="0039432D">
        <w:t>T</w:t>
      </w:r>
      <w:r w:rsidR="00893369" w:rsidRPr="001E7714">
        <w:t>he Executive Secretary</w:t>
      </w:r>
      <w:r w:rsidR="009B03D0" w:rsidRPr="001E7714">
        <w:t xml:space="preserve"> </w:t>
      </w:r>
      <w:r w:rsidR="008057A3">
        <w:t xml:space="preserve">of the Convention on Biological </w:t>
      </w:r>
      <w:r w:rsidR="0092127B">
        <w:t xml:space="preserve">Diversity, </w:t>
      </w:r>
      <w:r w:rsidR="0092127B" w:rsidRPr="001E7714">
        <w:t>Astrid Schomaker</w:t>
      </w:r>
      <w:r w:rsidR="0092127B">
        <w:t xml:space="preserve">, </w:t>
      </w:r>
      <w:r w:rsidR="009B03D0" w:rsidRPr="001E7714">
        <w:t xml:space="preserve">and </w:t>
      </w:r>
      <w:r w:rsidR="0092127B">
        <w:t xml:space="preserve">the </w:t>
      </w:r>
      <w:r w:rsidR="009B03D0" w:rsidRPr="001E7714">
        <w:t xml:space="preserve">Director </w:t>
      </w:r>
      <w:r w:rsidR="00543850">
        <w:t>of the</w:t>
      </w:r>
      <w:r w:rsidR="009B03D0" w:rsidRPr="001E7714">
        <w:t xml:space="preserve"> </w:t>
      </w:r>
      <w:r w:rsidR="00822AFB" w:rsidRPr="001E7714">
        <w:t xml:space="preserve">Law Division </w:t>
      </w:r>
      <w:r w:rsidR="00543850">
        <w:t xml:space="preserve">of </w:t>
      </w:r>
      <w:r w:rsidR="009B03D0" w:rsidRPr="001E7714">
        <w:t>UNEP</w:t>
      </w:r>
      <w:r w:rsidR="002B32E3">
        <w:t>,</w:t>
      </w:r>
      <w:r w:rsidR="00820335">
        <w:t xml:space="preserve"> </w:t>
      </w:r>
      <w:r w:rsidR="0039432D" w:rsidRPr="001E7714">
        <w:t>Patricia</w:t>
      </w:r>
      <w:r w:rsidR="0039432D" w:rsidRPr="0022093A">
        <w:rPr>
          <w:rFonts w:cstheme="minorHAnsi"/>
          <w:b/>
          <w:bCs/>
          <w:lang w:eastAsia="ja-JP"/>
        </w:rPr>
        <w:t xml:space="preserve"> </w:t>
      </w:r>
      <w:r w:rsidR="0039432D" w:rsidRPr="0022093A">
        <w:rPr>
          <w:rFonts w:cstheme="minorHAnsi"/>
          <w:lang w:eastAsia="ja-JP"/>
        </w:rPr>
        <w:t>Kameri-Mbote</w:t>
      </w:r>
      <w:r w:rsidR="0039432D" w:rsidRPr="001E7714">
        <w:t xml:space="preserve">, </w:t>
      </w:r>
      <w:r w:rsidR="009B03D0" w:rsidRPr="001E7714">
        <w:t>delivered video speeches</w:t>
      </w:r>
      <w:r w:rsidRPr="001E7714">
        <w:t xml:space="preserve">. </w:t>
      </w:r>
      <w:r w:rsidR="008A7900" w:rsidRPr="001E7714">
        <w:t>P</w:t>
      </w:r>
      <w:r w:rsidR="002C48AB" w:rsidRPr="001E7714">
        <w:t xml:space="preserve">articipants </w:t>
      </w:r>
      <w:r w:rsidR="009F05EB" w:rsidRPr="001E7714">
        <w:t>were</w:t>
      </w:r>
      <w:r w:rsidR="002C48AB" w:rsidRPr="001E7714">
        <w:t xml:space="preserve"> then</w:t>
      </w:r>
      <w:r w:rsidR="00815B70" w:rsidRPr="001E7714">
        <w:t xml:space="preserve"> </w:t>
      </w:r>
      <w:r w:rsidR="002C48AB" w:rsidRPr="001E7714">
        <w:t xml:space="preserve">invited to </w:t>
      </w:r>
      <w:r w:rsidRPr="001E7714">
        <w:t>introduc</w:t>
      </w:r>
      <w:r w:rsidR="002C48AB" w:rsidRPr="001E7714">
        <w:t>e themselves</w:t>
      </w:r>
      <w:r w:rsidRPr="001E7714">
        <w:t>.</w:t>
      </w:r>
    </w:p>
    <w:p w14:paraId="2FA410A4" w14:textId="5F2F1567" w:rsidR="007A101E" w:rsidRPr="001E7714" w:rsidRDefault="007A101E" w:rsidP="006F43CD">
      <w:pPr>
        <w:pStyle w:val="CBDAgendaItem"/>
      </w:pPr>
      <w:r w:rsidRPr="001E7714">
        <w:t>Item 2</w:t>
      </w:r>
      <w:r w:rsidR="00771F3B" w:rsidRPr="001E7714">
        <w:t xml:space="preserve"> </w:t>
      </w:r>
      <w:r w:rsidR="00771F3B" w:rsidRPr="001E7714">
        <w:br/>
      </w:r>
      <w:r w:rsidR="002A60D6" w:rsidRPr="001E7714">
        <w:t>Introduction and overview of the objectives and programme of the dialogue</w:t>
      </w:r>
    </w:p>
    <w:p w14:paraId="6633D534" w14:textId="15529E09" w:rsidR="004E1A2C" w:rsidRPr="001E7714" w:rsidRDefault="00EF688B" w:rsidP="00701971">
      <w:pPr>
        <w:pStyle w:val="CBDNormalNumber"/>
      </w:pPr>
      <w:r w:rsidRPr="001E7714">
        <w:t>A</w:t>
      </w:r>
      <w:r w:rsidR="00241A51" w:rsidRPr="001E7714">
        <w:t xml:space="preserve"> representative of the Secretariat provide</w:t>
      </w:r>
      <w:r w:rsidR="002B0023" w:rsidRPr="001E7714">
        <w:t>d</w:t>
      </w:r>
      <w:r w:rsidR="00241A51" w:rsidRPr="001E7714">
        <w:t xml:space="preserve"> an overview of the objectives, programme and expected outcomes</w:t>
      </w:r>
      <w:r w:rsidR="00D01A93" w:rsidRPr="001E7714">
        <w:t xml:space="preserve"> of the dialogue</w:t>
      </w:r>
      <w:r w:rsidR="00241A51" w:rsidRPr="001E7714">
        <w:t>.</w:t>
      </w:r>
      <w:r w:rsidR="004E1A2C" w:rsidRPr="001E7714">
        <w:t xml:space="preserve"> </w:t>
      </w:r>
      <w:r w:rsidR="00C33243">
        <w:t>T</w:t>
      </w:r>
      <w:r w:rsidR="004E1A2C" w:rsidRPr="001E7714">
        <w:t>h</w:t>
      </w:r>
      <w:r w:rsidR="00E528AA">
        <w:t>ose</w:t>
      </w:r>
      <w:r w:rsidR="004E1A2C" w:rsidRPr="001E7714">
        <w:t xml:space="preserve"> expected outcomes  include</w:t>
      </w:r>
      <w:r w:rsidR="00C33243">
        <w:t>d:</w:t>
      </w:r>
      <w:r w:rsidR="004E1A2C" w:rsidRPr="001E7714">
        <w:t xml:space="preserve"> (a) enhance</w:t>
      </w:r>
      <w:r w:rsidR="00831167" w:rsidRPr="001E7714">
        <w:t>d</w:t>
      </w:r>
      <w:r w:rsidR="004E1A2C" w:rsidRPr="001E7714">
        <w:t xml:space="preserve"> capacities for the development of national monitoring systems and monitoring of the </w:t>
      </w:r>
      <w:r w:rsidR="005F5CCC" w:rsidRPr="001E7714">
        <w:t xml:space="preserve">implementation of the </w:t>
      </w:r>
      <w:r w:rsidR="00C33243" w:rsidRPr="00C33243">
        <w:t xml:space="preserve">Kunming-Montreal Global Biodiversity </w:t>
      </w:r>
      <w:r w:rsidR="004E1A2C" w:rsidRPr="001E7714">
        <w:t xml:space="preserve">Framework using the indicators </w:t>
      </w:r>
      <w:r w:rsidR="00EC3AB1">
        <w:t>in</w:t>
      </w:r>
      <w:r w:rsidR="00BC75E2">
        <w:t xml:space="preserve"> the </w:t>
      </w:r>
      <w:r w:rsidR="00E528AA" w:rsidRPr="001E7714">
        <w:t xml:space="preserve">monitoring framework </w:t>
      </w:r>
      <w:r w:rsidR="00E528AA">
        <w:t>for</w:t>
      </w:r>
      <w:r w:rsidR="004E1A2C" w:rsidRPr="001E7714">
        <w:t xml:space="preserve"> the Framework</w:t>
      </w:r>
      <w:r w:rsidR="002E5F54" w:rsidRPr="001E7714">
        <w:t>;</w:t>
      </w:r>
      <w:r w:rsidR="004E1A2C" w:rsidRPr="0022093A">
        <w:rPr>
          <w:rStyle w:val="FootnoteReference"/>
        </w:rPr>
        <w:footnoteReference w:id="3"/>
      </w:r>
      <w:r w:rsidR="004E1A2C" w:rsidRPr="001E7714">
        <w:t xml:space="preserve"> (b) strengthen</w:t>
      </w:r>
      <w:r w:rsidR="00CD18AA" w:rsidRPr="001E7714">
        <w:t>ed</w:t>
      </w:r>
      <w:r w:rsidR="004E1A2C" w:rsidRPr="001E7714">
        <w:t xml:space="preserve"> capacities for the preparation of the seventh national report, including through the use of the online reporting tool; (c) strengthen</w:t>
      </w:r>
      <w:r w:rsidR="00CD18AA" w:rsidRPr="001E7714">
        <w:t>ed</w:t>
      </w:r>
      <w:r w:rsidR="004E1A2C" w:rsidRPr="001E7714">
        <w:t xml:space="preserve"> regional cooperation in monitoring and reporting; and (d) </w:t>
      </w:r>
      <w:r w:rsidR="00CD18AA" w:rsidRPr="001E7714">
        <w:t>the identification of</w:t>
      </w:r>
      <w:r w:rsidR="004E1A2C" w:rsidRPr="001E7714">
        <w:t xml:space="preserve"> opportunities for donors and partners to support countries in developing or strengthening their monitoring systems.</w:t>
      </w:r>
    </w:p>
    <w:p w14:paraId="00B5804E" w14:textId="2F0437A1" w:rsidR="00241A51" w:rsidRPr="001E7714" w:rsidRDefault="00241A51" w:rsidP="006F43CD">
      <w:pPr>
        <w:pStyle w:val="CBDAgendaItem"/>
      </w:pPr>
      <w:r w:rsidRPr="001E7714">
        <w:t>Item 3</w:t>
      </w:r>
      <w:r w:rsidR="00771F3B" w:rsidRPr="001E7714">
        <w:t xml:space="preserve"> </w:t>
      </w:r>
      <w:r w:rsidR="00630193" w:rsidRPr="001E7714">
        <w:br/>
      </w:r>
      <w:r w:rsidR="00EB7C7A" w:rsidRPr="001E7714">
        <w:t>I</w:t>
      </w:r>
      <w:r w:rsidR="00984627" w:rsidRPr="001E7714">
        <w:t xml:space="preserve">mplementation of the monitoring framework for the Kunming-Montreal Global Biodiversity Framework at </w:t>
      </w:r>
      <w:r w:rsidR="00EB7C7A" w:rsidRPr="001E7714">
        <w:t xml:space="preserve">the </w:t>
      </w:r>
      <w:r w:rsidR="00984627" w:rsidRPr="001E7714">
        <w:t>national and regional levels</w:t>
      </w:r>
    </w:p>
    <w:p w14:paraId="7A5DA419" w14:textId="57855F49" w:rsidR="00FA7481" w:rsidRPr="001E7714" w:rsidRDefault="00FA7481" w:rsidP="00B237D9">
      <w:pPr>
        <w:pStyle w:val="CBDNormalNumber"/>
      </w:pPr>
      <w:r w:rsidRPr="001E7714">
        <w:t xml:space="preserve">To </w:t>
      </w:r>
      <w:r w:rsidR="00E10BF6" w:rsidRPr="001E7714">
        <w:t>put</w:t>
      </w:r>
      <w:r w:rsidRPr="001E7714">
        <w:t xml:space="preserve"> the dialogue</w:t>
      </w:r>
      <w:r w:rsidR="00E10BF6" w:rsidRPr="001E7714">
        <w:t xml:space="preserve"> in context</w:t>
      </w:r>
      <w:r w:rsidRPr="001E7714">
        <w:t xml:space="preserve">, a representative of </w:t>
      </w:r>
      <w:r w:rsidR="00B237D9" w:rsidRPr="001E7714">
        <w:t xml:space="preserve">the </w:t>
      </w:r>
      <w:r w:rsidR="00EA7E0B" w:rsidRPr="001E7714">
        <w:t xml:space="preserve">UNEP </w:t>
      </w:r>
      <w:r w:rsidR="00B237D9" w:rsidRPr="001E7714">
        <w:t>World Conservation Monitoring Centre</w:t>
      </w:r>
      <w:r w:rsidRPr="001E7714">
        <w:t xml:space="preserve"> introduce</w:t>
      </w:r>
      <w:r w:rsidR="00FE67C2" w:rsidRPr="001E7714">
        <w:t>d</w:t>
      </w:r>
      <w:r w:rsidRPr="001E7714">
        <w:t xml:space="preserve"> the monitoring framework f</w:t>
      </w:r>
      <w:r w:rsidR="00A25731" w:rsidRPr="001E7714">
        <w:t>or</w:t>
      </w:r>
      <w:r w:rsidRPr="001E7714">
        <w:t xml:space="preserve"> the </w:t>
      </w:r>
      <w:r w:rsidR="00EB7C7A" w:rsidRPr="001E7714">
        <w:t xml:space="preserve">Kunming-Montreal Global Biodiversity </w:t>
      </w:r>
      <w:r w:rsidRPr="001E7714">
        <w:t>Framework</w:t>
      </w:r>
      <w:r w:rsidR="0095487D">
        <w:t xml:space="preserve"> </w:t>
      </w:r>
      <w:r w:rsidRPr="001E7714">
        <w:t xml:space="preserve">and </w:t>
      </w:r>
      <w:r w:rsidR="00B47E10" w:rsidRPr="001E7714">
        <w:t xml:space="preserve">the </w:t>
      </w:r>
      <w:r w:rsidRPr="001E7714">
        <w:t xml:space="preserve">technical updates </w:t>
      </w:r>
      <w:r w:rsidR="00B47E10" w:rsidRPr="001E7714">
        <w:t xml:space="preserve">endorsed </w:t>
      </w:r>
      <w:r w:rsidRPr="001E7714">
        <w:t xml:space="preserve">in decision </w:t>
      </w:r>
      <w:hyperlink r:id="rId16" w:history="1">
        <w:r w:rsidRPr="001E7714">
          <w:rPr>
            <w:rStyle w:val="Hyperlink"/>
          </w:rPr>
          <w:t>16/31</w:t>
        </w:r>
      </w:hyperlink>
      <w:r w:rsidR="0095487D">
        <w:t xml:space="preserve"> of the Conference of the Parties</w:t>
      </w:r>
      <w:r w:rsidR="00364A01" w:rsidRPr="001E7714">
        <w:t>,</w:t>
      </w:r>
      <w:r w:rsidRPr="001E7714">
        <w:t xml:space="preserve"> as well as the </w:t>
      </w:r>
      <w:r w:rsidR="00740176" w:rsidRPr="001E7714">
        <w:t xml:space="preserve">enhanced multidimensional approach to </w:t>
      </w:r>
      <w:r w:rsidRPr="001E7714">
        <w:t xml:space="preserve">planning, monitoring, reporting and review adopted </w:t>
      </w:r>
      <w:r w:rsidR="00464684">
        <w:t>by</w:t>
      </w:r>
      <w:r w:rsidR="00994456">
        <w:t xml:space="preserve"> the Conference of the Parties</w:t>
      </w:r>
      <w:r w:rsidR="00261F53">
        <w:t xml:space="preserve"> </w:t>
      </w:r>
      <w:r w:rsidR="00464684" w:rsidRPr="001E7714">
        <w:t xml:space="preserve">in decision </w:t>
      </w:r>
      <w:hyperlink r:id="rId17" w:history="1">
        <w:r w:rsidR="00464684" w:rsidRPr="001E7714">
          <w:rPr>
            <w:rStyle w:val="Hyperlink"/>
          </w:rPr>
          <w:t>15/6</w:t>
        </w:r>
      </w:hyperlink>
      <w:r w:rsidR="00464684">
        <w:t xml:space="preserve"> </w:t>
      </w:r>
      <w:r w:rsidRPr="001E7714">
        <w:t xml:space="preserve">and the global review procedures </w:t>
      </w:r>
      <w:r w:rsidR="00075748" w:rsidRPr="001E7714">
        <w:t xml:space="preserve">contained </w:t>
      </w:r>
      <w:r w:rsidRPr="001E7714">
        <w:t xml:space="preserve">in decision </w:t>
      </w:r>
      <w:hyperlink r:id="rId18" w:history="1">
        <w:r w:rsidRPr="001E7714">
          <w:rPr>
            <w:rStyle w:val="Hyperlink"/>
          </w:rPr>
          <w:t>16/32</w:t>
        </w:r>
      </w:hyperlink>
      <w:r w:rsidR="00B04556">
        <w:t xml:space="preserve"> of the Conference of the Parties</w:t>
      </w:r>
      <w:r w:rsidRPr="001E7714">
        <w:t>.</w:t>
      </w:r>
    </w:p>
    <w:p w14:paraId="756D4379" w14:textId="7A55E689" w:rsidR="00FA7481" w:rsidRPr="001E7714" w:rsidRDefault="00504057" w:rsidP="00FA7481">
      <w:pPr>
        <w:pStyle w:val="CBDNormalNumber"/>
      </w:pPr>
      <w:r w:rsidRPr="001E7714">
        <w:t xml:space="preserve">Discussions </w:t>
      </w:r>
      <w:r w:rsidR="00B46715" w:rsidRPr="001E7714">
        <w:t xml:space="preserve">under this agenda item </w:t>
      </w:r>
      <w:r w:rsidR="00FA7481" w:rsidRPr="001E7714">
        <w:t>w</w:t>
      </w:r>
      <w:r w:rsidR="00FE67C2" w:rsidRPr="001E7714">
        <w:t>ere</w:t>
      </w:r>
      <w:r w:rsidR="009556C5" w:rsidRPr="001E7714">
        <w:t xml:space="preserve"> </w:t>
      </w:r>
      <w:r w:rsidR="00FA7481" w:rsidRPr="001E7714">
        <w:t>focus</w:t>
      </w:r>
      <w:r w:rsidR="009556C5" w:rsidRPr="001E7714">
        <w:t>ed</w:t>
      </w:r>
      <w:r w:rsidR="00FA7481" w:rsidRPr="001E7714">
        <w:t xml:space="preserve"> on three topics: (a)</w:t>
      </w:r>
      <w:r w:rsidR="009556C5" w:rsidRPr="001E7714">
        <w:t xml:space="preserve"> the </w:t>
      </w:r>
      <w:r w:rsidR="00FA7481" w:rsidRPr="001E7714">
        <w:t xml:space="preserve">development of national monitoring plans and systems; (b) </w:t>
      </w:r>
      <w:r w:rsidR="009556C5" w:rsidRPr="001E7714">
        <w:t xml:space="preserve">the </w:t>
      </w:r>
      <w:r w:rsidR="00FA7481" w:rsidRPr="001E7714">
        <w:t>development and use of indicators; and (c) regional cooperation in monitoring</w:t>
      </w:r>
      <w:r w:rsidR="00437069" w:rsidRPr="001E7714">
        <w:t>.</w:t>
      </w:r>
    </w:p>
    <w:p w14:paraId="7BC2647A" w14:textId="4AA5B7A5" w:rsidR="00FA7481" w:rsidRPr="001E7714" w:rsidRDefault="00FA7481" w:rsidP="006F43CD">
      <w:pPr>
        <w:pStyle w:val="CBDNormalNumber"/>
        <w:keepNext/>
        <w:numPr>
          <w:ilvl w:val="0"/>
          <w:numId w:val="0"/>
        </w:numPr>
        <w:ind w:left="567"/>
        <w:rPr>
          <w:i/>
          <w:iCs/>
        </w:rPr>
      </w:pPr>
      <w:r w:rsidRPr="001E7714">
        <w:rPr>
          <w:i/>
          <w:iCs/>
        </w:rPr>
        <w:t>Topic A. Development of national monitoring plan</w:t>
      </w:r>
      <w:r w:rsidR="009556C5" w:rsidRPr="001E7714">
        <w:rPr>
          <w:i/>
          <w:iCs/>
        </w:rPr>
        <w:t>s</w:t>
      </w:r>
      <w:r w:rsidRPr="001E7714">
        <w:rPr>
          <w:i/>
          <w:iCs/>
        </w:rPr>
        <w:t xml:space="preserve"> and system</w:t>
      </w:r>
      <w:r w:rsidR="009556C5" w:rsidRPr="001E7714">
        <w:rPr>
          <w:i/>
          <w:iCs/>
        </w:rPr>
        <w:t>s</w:t>
      </w:r>
    </w:p>
    <w:p w14:paraId="4BC9BF69" w14:textId="06418D00" w:rsidR="009D3056" w:rsidRPr="001E7714" w:rsidRDefault="00FA7481" w:rsidP="00984B0F">
      <w:pPr>
        <w:pStyle w:val="CBDNormalNumber"/>
      </w:pPr>
      <w:r w:rsidRPr="001E7714">
        <w:t xml:space="preserve">A presentation </w:t>
      </w:r>
      <w:r w:rsidR="00FE67C2" w:rsidRPr="001E7714">
        <w:t>was</w:t>
      </w:r>
      <w:r w:rsidRPr="001E7714">
        <w:t xml:space="preserve"> made by </w:t>
      </w:r>
      <w:r w:rsidR="00B955E7" w:rsidRPr="001E7714">
        <w:t xml:space="preserve">representatives of </w:t>
      </w:r>
      <w:r w:rsidR="00636D34" w:rsidRPr="001E7714">
        <w:t>the Global Ecosystems Atlas</w:t>
      </w:r>
      <w:r w:rsidR="004433BF" w:rsidRPr="001E7714">
        <w:t xml:space="preserve"> </w:t>
      </w:r>
      <w:r w:rsidR="00636D34" w:rsidRPr="001E7714">
        <w:t xml:space="preserve">and </w:t>
      </w:r>
      <w:r w:rsidRPr="001E7714">
        <w:t>the Group o</w:t>
      </w:r>
      <w:r w:rsidR="00A66757">
        <w:t>n</w:t>
      </w:r>
      <w:r w:rsidRPr="001E7714">
        <w:t xml:space="preserve"> Earth Observation</w:t>
      </w:r>
      <w:r w:rsidR="00C461E2" w:rsidRPr="001E7714">
        <w:t>s</w:t>
      </w:r>
      <w:r w:rsidRPr="001E7714">
        <w:t xml:space="preserve"> </w:t>
      </w:r>
      <w:r w:rsidR="00984B0F" w:rsidRPr="001E7714">
        <w:t>Biodiversity Observation Network</w:t>
      </w:r>
      <w:r w:rsidR="00E957BD" w:rsidRPr="001E7714">
        <w:t xml:space="preserve"> </w:t>
      </w:r>
      <w:r w:rsidR="00984B0F" w:rsidRPr="001E7714">
        <w:t>(</w:t>
      </w:r>
      <w:r w:rsidRPr="001E7714">
        <w:t>GEO</w:t>
      </w:r>
      <w:r w:rsidR="00E957BD" w:rsidRPr="001E7714">
        <w:t xml:space="preserve"> </w:t>
      </w:r>
      <w:r w:rsidRPr="001E7714">
        <w:t>BON</w:t>
      </w:r>
      <w:r w:rsidR="00984B0F" w:rsidRPr="001E7714">
        <w:t>)</w:t>
      </w:r>
      <w:r w:rsidRPr="001E7714">
        <w:t xml:space="preserve"> on </w:t>
      </w:r>
      <w:r w:rsidR="00CE1140" w:rsidRPr="001E7714">
        <w:t xml:space="preserve">key </w:t>
      </w:r>
      <w:r w:rsidRPr="001E7714">
        <w:t>steps that c</w:t>
      </w:r>
      <w:r w:rsidR="005148A3">
        <w:t>ould</w:t>
      </w:r>
      <w:r w:rsidRPr="001E7714">
        <w:t xml:space="preserve"> be taken to develop a national biodiversity monitoring system</w:t>
      </w:r>
      <w:r w:rsidR="00572509" w:rsidRPr="001E7714">
        <w:t>, including the</w:t>
      </w:r>
      <w:r w:rsidR="00927161" w:rsidRPr="001E7714">
        <w:t xml:space="preserve"> collation of representative primary data, </w:t>
      </w:r>
      <w:r w:rsidR="00F446D0" w:rsidRPr="001E7714">
        <w:t xml:space="preserve">the creation of national and regional dashboards </w:t>
      </w:r>
      <w:r w:rsidR="0089693E" w:rsidRPr="001E7714">
        <w:t>and the transform</w:t>
      </w:r>
      <w:r w:rsidR="00E63DE9">
        <w:t xml:space="preserve">ation of </w:t>
      </w:r>
      <w:r w:rsidR="0089693E" w:rsidRPr="001E7714">
        <w:t xml:space="preserve">data </w:t>
      </w:r>
      <w:r w:rsidR="00AE5423">
        <w:t xml:space="preserve">through </w:t>
      </w:r>
      <w:r w:rsidR="00AE5423" w:rsidRPr="001E7714">
        <w:t>analysis</w:t>
      </w:r>
      <w:r w:rsidR="00AE5423">
        <w:t xml:space="preserve"> </w:t>
      </w:r>
      <w:r w:rsidR="0089693E" w:rsidRPr="001E7714">
        <w:t>into meaningful conservation intelligence</w:t>
      </w:r>
      <w:r w:rsidR="000130C6" w:rsidRPr="001E7714">
        <w:t xml:space="preserve"> </w:t>
      </w:r>
      <w:r w:rsidR="008B6E4E">
        <w:t>which</w:t>
      </w:r>
      <w:r w:rsidR="00CE1140" w:rsidRPr="001E7714">
        <w:t xml:space="preserve"> c</w:t>
      </w:r>
      <w:r w:rsidR="005148A3">
        <w:t>ould</w:t>
      </w:r>
      <w:r w:rsidR="00CE1140" w:rsidRPr="001E7714">
        <w:t xml:space="preserve"> inform policymaking</w:t>
      </w:r>
      <w:r w:rsidR="00CE733C" w:rsidRPr="001E7714">
        <w:t>.</w:t>
      </w:r>
    </w:p>
    <w:p w14:paraId="532DA1A4" w14:textId="199FCC14" w:rsidR="001A5F09" w:rsidRPr="001E7714" w:rsidRDefault="0071031F" w:rsidP="00984B0F">
      <w:pPr>
        <w:pStyle w:val="CBDNormalNumber"/>
      </w:pPr>
      <w:r w:rsidRPr="001E7714">
        <w:t>A representative of the Global Ecosystems Atlas</w:t>
      </w:r>
      <w:r w:rsidR="003B0083" w:rsidRPr="001E7714">
        <w:t xml:space="preserve"> </w:t>
      </w:r>
      <w:r w:rsidR="0038172B">
        <w:t xml:space="preserve">delivered a </w:t>
      </w:r>
      <w:r w:rsidR="003B0083" w:rsidRPr="001E7714">
        <w:t>present</w:t>
      </w:r>
      <w:r w:rsidR="0038172B">
        <w:t>ation</w:t>
      </w:r>
      <w:r w:rsidR="00FA7481" w:rsidRPr="001E7714">
        <w:t xml:space="preserve"> </w:t>
      </w:r>
      <w:r w:rsidR="0038172B">
        <w:t xml:space="preserve">on </w:t>
      </w:r>
      <w:r w:rsidR="00FA7481" w:rsidRPr="001E7714">
        <w:t xml:space="preserve">the </w:t>
      </w:r>
      <w:r w:rsidR="009345BE" w:rsidRPr="001E7714">
        <w:t xml:space="preserve">development and usage of the </w:t>
      </w:r>
      <w:r w:rsidR="00404C77" w:rsidRPr="001E7714">
        <w:t xml:space="preserve">Global </w:t>
      </w:r>
      <w:r w:rsidR="00FA7481" w:rsidRPr="001E7714">
        <w:t>Ecosystem</w:t>
      </w:r>
      <w:r w:rsidR="00404C77" w:rsidRPr="001E7714">
        <w:t>s</w:t>
      </w:r>
      <w:r w:rsidR="00FA7481" w:rsidRPr="001E7714">
        <w:t xml:space="preserve"> Atlas</w:t>
      </w:r>
      <w:r w:rsidR="001C12B0">
        <w:t>,</w:t>
      </w:r>
      <w:r w:rsidR="003B0083" w:rsidRPr="001E7714">
        <w:t xml:space="preserve"> including</w:t>
      </w:r>
      <w:r w:rsidR="00382DC2" w:rsidRPr="001E7714">
        <w:t xml:space="preserve"> an overview of </w:t>
      </w:r>
      <w:r w:rsidR="009A7C84" w:rsidRPr="001E7714">
        <w:t xml:space="preserve">the </w:t>
      </w:r>
      <w:r w:rsidR="00BE2111">
        <w:t>International Union for Conservation of Nature</w:t>
      </w:r>
      <w:r w:rsidR="009A7C84" w:rsidRPr="001E7714">
        <w:t xml:space="preserve"> Global Ecosystem Typology, </w:t>
      </w:r>
      <w:r w:rsidR="0026588C" w:rsidRPr="001E7714">
        <w:t xml:space="preserve">the </w:t>
      </w:r>
      <w:r w:rsidR="00FF3645" w:rsidRPr="001E7714">
        <w:t xml:space="preserve">phases </w:t>
      </w:r>
      <w:r w:rsidR="00FF3645">
        <w:t xml:space="preserve">of development of the </w:t>
      </w:r>
      <w:r w:rsidR="0026588C" w:rsidRPr="001E7714">
        <w:t xml:space="preserve">Atlas </w:t>
      </w:r>
      <w:r w:rsidR="00631C5C" w:rsidRPr="001E7714">
        <w:t xml:space="preserve">and the integration of </w:t>
      </w:r>
      <w:r w:rsidR="00107F6E">
        <w:t>a</w:t>
      </w:r>
      <w:r w:rsidR="00514C32" w:rsidRPr="001E7714">
        <w:t xml:space="preserve">rtificial </w:t>
      </w:r>
      <w:r w:rsidR="00107F6E">
        <w:t>i</w:t>
      </w:r>
      <w:r w:rsidR="00514C32" w:rsidRPr="001E7714">
        <w:t xml:space="preserve">ntelligence </w:t>
      </w:r>
      <w:r w:rsidR="00631C5C" w:rsidRPr="001E7714">
        <w:t>in</w:t>
      </w:r>
      <w:r w:rsidR="00107F6E">
        <w:t>to</w:t>
      </w:r>
      <w:r w:rsidR="00631C5C" w:rsidRPr="001E7714">
        <w:t xml:space="preserve"> the </w:t>
      </w:r>
      <w:r w:rsidR="001702FD" w:rsidRPr="001E7714">
        <w:t xml:space="preserve">development </w:t>
      </w:r>
      <w:r w:rsidR="002052A7">
        <w:t>process</w:t>
      </w:r>
      <w:r w:rsidR="00631C5C" w:rsidRPr="001E7714">
        <w:t>.</w:t>
      </w:r>
      <w:r w:rsidR="00406356" w:rsidRPr="001E7714">
        <w:t xml:space="preserve"> </w:t>
      </w:r>
      <w:r w:rsidR="003B0083" w:rsidRPr="001E7714">
        <w:t xml:space="preserve">The presentation </w:t>
      </w:r>
      <w:r w:rsidR="00CE1140" w:rsidRPr="001E7714">
        <w:t xml:space="preserve">provided </w:t>
      </w:r>
      <w:r w:rsidR="002052A7">
        <w:t>further</w:t>
      </w:r>
      <w:r w:rsidR="00CE1140" w:rsidRPr="001E7714">
        <w:t xml:space="preserve"> </w:t>
      </w:r>
      <w:r w:rsidR="00CE1140" w:rsidRPr="001E7714">
        <w:lastRenderedPageBreak/>
        <w:t xml:space="preserve">details on </w:t>
      </w:r>
      <w:r w:rsidR="001702FD">
        <w:t>p</w:t>
      </w:r>
      <w:r w:rsidR="003B0083" w:rsidRPr="001E7714">
        <w:t xml:space="preserve">hase </w:t>
      </w:r>
      <w:r w:rsidR="001702FD">
        <w:t>one</w:t>
      </w:r>
      <w:r w:rsidR="003B0083" w:rsidRPr="001E7714">
        <w:t xml:space="preserve"> of the </w:t>
      </w:r>
      <w:r w:rsidR="002052A7" w:rsidRPr="001E7714">
        <w:t xml:space="preserve">development </w:t>
      </w:r>
      <w:r w:rsidR="002052A7">
        <w:t xml:space="preserve">of the </w:t>
      </w:r>
      <w:r w:rsidR="005D27C7" w:rsidRPr="001E7714">
        <w:t xml:space="preserve">Global Ecosystems </w:t>
      </w:r>
      <w:r w:rsidR="003B0083" w:rsidRPr="001E7714">
        <w:t xml:space="preserve">Atlas including </w:t>
      </w:r>
      <w:r w:rsidR="003838CB">
        <w:t xml:space="preserve">on </w:t>
      </w:r>
      <w:r w:rsidR="00787076" w:rsidRPr="001E7714">
        <w:t xml:space="preserve">the </w:t>
      </w:r>
      <w:r w:rsidR="005D27C7">
        <w:t xml:space="preserve">Atlas </w:t>
      </w:r>
      <w:r w:rsidR="00302D1A">
        <w:t>s</w:t>
      </w:r>
      <w:r w:rsidR="00787076" w:rsidRPr="001E7714">
        <w:t xml:space="preserve">ynthesis </w:t>
      </w:r>
      <w:r w:rsidR="00302D1A">
        <w:t>m</w:t>
      </w:r>
      <w:r w:rsidR="00787076" w:rsidRPr="001E7714">
        <w:t xml:space="preserve">ap, the </w:t>
      </w:r>
      <w:r w:rsidR="005D27C7">
        <w:t>Atlas</w:t>
      </w:r>
      <w:r w:rsidR="00787076" w:rsidRPr="001E7714">
        <w:t xml:space="preserve"> </w:t>
      </w:r>
      <w:r w:rsidR="00792728">
        <w:t>d</w:t>
      </w:r>
      <w:r w:rsidR="00787076" w:rsidRPr="001E7714">
        <w:t xml:space="preserve">ata </w:t>
      </w:r>
      <w:r w:rsidR="00792728">
        <w:t>c</w:t>
      </w:r>
      <w:r w:rsidR="00787076" w:rsidRPr="001E7714">
        <w:t xml:space="preserve">atalogue, the Atlas </w:t>
      </w:r>
      <w:r w:rsidR="0023387B">
        <w:t>a</w:t>
      </w:r>
      <w:r w:rsidR="00787076" w:rsidRPr="001E7714">
        <w:t xml:space="preserve">pplication and </w:t>
      </w:r>
      <w:r w:rsidR="008E15D2" w:rsidRPr="001E7714">
        <w:t xml:space="preserve">the </w:t>
      </w:r>
      <w:proofErr w:type="spellStart"/>
      <w:r w:rsidR="008E15D2" w:rsidRPr="001E7714">
        <w:t>EcoTrain</w:t>
      </w:r>
      <w:proofErr w:type="spellEnd"/>
      <w:r w:rsidR="008E15D2" w:rsidRPr="001E7714">
        <w:t xml:space="preserve"> </w:t>
      </w:r>
      <w:r w:rsidR="006E2D6F">
        <w:t>T</w:t>
      </w:r>
      <w:r w:rsidR="008E15D2" w:rsidRPr="001E7714">
        <w:t xml:space="preserve">raining and </w:t>
      </w:r>
      <w:r w:rsidR="006E2D6F">
        <w:t>V</w:t>
      </w:r>
      <w:r w:rsidR="008E15D2" w:rsidRPr="001E7714">
        <w:t xml:space="preserve">alidation </w:t>
      </w:r>
      <w:r w:rsidR="006E2D6F">
        <w:t>D</w:t>
      </w:r>
      <w:r w:rsidR="008E15D2" w:rsidRPr="001E7714">
        <w:t>ataset</w:t>
      </w:r>
      <w:r w:rsidR="00B64BCE">
        <w:t>.</w:t>
      </w:r>
    </w:p>
    <w:p w14:paraId="7461F4D0" w14:textId="6163AAB6" w:rsidR="00C80C4D" w:rsidRPr="001E7714" w:rsidRDefault="00534E15" w:rsidP="00984B0F">
      <w:pPr>
        <w:pStyle w:val="CBDNormalNumber"/>
      </w:pPr>
      <w:r w:rsidRPr="001E7714">
        <w:t>A representative of t</w:t>
      </w:r>
      <w:r w:rsidR="00404C77" w:rsidRPr="001E7714">
        <w:t xml:space="preserve">he </w:t>
      </w:r>
      <w:r w:rsidR="00541BCD" w:rsidRPr="001E7714">
        <w:t>Food and Agriculture Organization of the United Nations</w:t>
      </w:r>
      <w:r w:rsidR="003B0083" w:rsidRPr="001E7714">
        <w:t xml:space="preserve"> </w:t>
      </w:r>
      <w:r w:rsidR="001126E8">
        <w:t>(FAO)</w:t>
      </w:r>
      <w:r w:rsidR="00E207CA">
        <w:t xml:space="preserve"> </w:t>
      </w:r>
      <w:r w:rsidR="00495E0D">
        <w:t xml:space="preserve">delivered a </w:t>
      </w:r>
      <w:r w:rsidR="003B0083" w:rsidRPr="001E7714">
        <w:t>present</w:t>
      </w:r>
      <w:r w:rsidR="00495E0D">
        <w:t>ation on</w:t>
      </w:r>
      <w:r w:rsidR="003B0083" w:rsidRPr="001E7714">
        <w:t xml:space="preserve"> </w:t>
      </w:r>
      <w:r w:rsidR="00A24222" w:rsidRPr="001E7714">
        <w:t xml:space="preserve">the </w:t>
      </w:r>
      <w:r w:rsidR="00092A68" w:rsidRPr="001E7714">
        <w:t>Framework for</w:t>
      </w:r>
      <w:r w:rsidR="00FA7481" w:rsidRPr="001E7714">
        <w:t xml:space="preserve"> </w:t>
      </w:r>
      <w:r w:rsidR="00012476" w:rsidRPr="001E7714">
        <w:t>E</w:t>
      </w:r>
      <w:r w:rsidR="00FA7481" w:rsidRPr="001E7714">
        <w:t xml:space="preserve">cosystem </w:t>
      </w:r>
      <w:r w:rsidR="00012476" w:rsidRPr="001E7714">
        <w:t>R</w:t>
      </w:r>
      <w:r w:rsidR="00FA7481" w:rsidRPr="001E7714">
        <w:t xml:space="preserve">estoration </w:t>
      </w:r>
      <w:r w:rsidR="00012476" w:rsidRPr="001E7714">
        <w:t>M</w:t>
      </w:r>
      <w:r w:rsidR="00FA7481" w:rsidRPr="001E7714">
        <w:t>onitoring</w:t>
      </w:r>
      <w:r w:rsidR="00A9733E" w:rsidRPr="001E7714">
        <w:t>.</w:t>
      </w:r>
      <w:r w:rsidR="00F418CC" w:rsidRPr="001E7714">
        <w:t xml:space="preserve"> The linkages to headline indicators 2.1 and 7.2 </w:t>
      </w:r>
      <w:r w:rsidR="00AF5A78" w:rsidRPr="001E7714">
        <w:t xml:space="preserve">in the monitoring framework </w:t>
      </w:r>
      <w:r w:rsidR="00F418CC" w:rsidRPr="001E7714">
        <w:t>were explored.</w:t>
      </w:r>
    </w:p>
    <w:p w14:paraId="431DCC8F" w14:textId="5476A83F" w:rsidR="00C80C4D" w:rsidRPr="001E7714" w:rsidRDefault="00FA7481" w:rsidP="00984B0F">
      <w:pPr>
        <w:pStyle w:val="CBDNormalNumber"/>
      </w:pPr>
      <w:r w:rsidRPr="001E7714">
        <w:t>Th</w:t>
      </w:r>
      <w:r w:rsidR="009F7CAE" w:rsidRPr="001E7714">
        <w:t>e r</w:t>
      </w:r>
      <w:r w:rsidR="00AF1C08" w:rsidRPr="001E7714">
        <w:t>epresentatives</w:t>
      </w:r>
      <w:r w:rsidR="009F7CAE" w:rsidRPr="001E7714">
        <w:t xml:space="preserve"> of </w:t>
      </w:r>
      <w:r w:rsidR="00AE06FA" w:rsidRPr="001E7714">
        <w:rPr>
          <w:lang w:eastAsia="zh-CN"/>
        </w:rPr>
        <w:t>Samoa</w:t>
      </w:r>
      <w:r w:rsidR="00D72BC5" w:rsidRPr="001E7714">
        <w:rPr>
          <w:lang w:eastAsia="zh-CN"/>
        </w:rPr>
        <w:t xml:space="preserve">, </w:t>
      </w:r>
      <w:r w:rsidR="004C1622" w:rsidRPr="001E7714">
        <w:rPr>
          <w:lang w:eastAsia="zh-CN"/>
        </w:rPr>
        <w:t>Vanuatu</w:t>
      </w:r>
      <w:r w:rsidR="009F7CAE" w:rsidRPr="001E7714">
        <w:rPr>
          <w:lang w:eastAsia="zh-CN"/>
        </w:rPr>
        <w:t xml:space="preserve"> and Papua New Guinea</w:t>
      </w:r>
      <w:r w:rsidR="009476BF" w:rsidRPr="001E7714">
        <w:rPr>
          <w:lang w:eastAsia="zh-CN"/>
        </w:rPr>
        <w:t xml:space="preserve"> </w:t>
      </w:r>
      <w:r w:rsidRPr="001E7714">
        <w:t>share</w:t>
      </w:r>
      <w:r w:rsidR="0002188B" w:rsidRPr="001E7714">
        <w:t>d</w:t>
      </w:r>
      <w:r w:rsidRPr="001E7714">
        <w:t xml:space="preserve"> their </w:t>
      </w:r>
      <w:r w:rsidR="00E51A6F" w:rsidRPr="001E7714">
        <w:t xml:space="preserve">countries’ </w:t>
      </w:r>
      <w:r w:rsidRPr="001E7714">
        <w:t>experience</w:t>
      </w:r>
      <w:r w:rsidR="00802D8A" w:rsidRPr="001E7714">
        <w:t>s</w:t>
      </w:r>
      <w:r w:rsidRPr="001E7714">
        <w:t xml:space="preserve"> and lessons learned in the development of national monitoring plan</w:t>
      </w:r>
      <w:r w:rsidR="000B13D7" w:rsidRPr="001E7714">
        <w:t>s</w:t>
      </w:r>
      <w:r w:rsidRPr="001E7714">
        <w:t xml:space="preserve"> and system</w:t>
      </w:r>
      <w:r w:rsidR="000B13D7" w:rsidRPr="001E7714">
        <w:t>s</w:t>
      </w:r>
      <w:r w:rsidRPr="001E7714">
        <w:t xml:space="preserve"> wh</w:t>
      </w:r>
      <w:r w:rsidR="0014484C" w:rsidRPr="001E7714">
        <w:t>en</w:t>
      </w:r>
      <w:r w:rsidRPr="001E7714">
        <w:t xml:space="preserve"> updating their </w:t>
      </w:r>
      <w:r w:rsidR="00A85BA7" w:rsidRPr="001E7714">
        <w:t xml:space="preserve">national biodiversity </w:t>
      </w:r>
      <w:r w:rsidRPr="001E7714">
        <w:t>s</w:t>
      </w:r>
      <w:r w:rsidR="00A85BA7" w:rsidRPr="001E7714">
        <w:t>trategies and action plans</w:t>
      </w:r>
      <w:r w:rsidR="00E51A6F" w:rsidRPr="001E7714">
        <w:t>,</w:t>
      </w:r>
      <w:r w:rsidRPr="001E7714">
        <w:t xml:space="preserve"> including good practices, challenges, solutions and needs.</w:t>
      </w:r>
      <w:r w:rsidR="00C80C4D" w:rsidRPr="001E7714">
        <w:t xml:space="preserve"> Their presentations were centred </w:t>
      </w:r>
      <w:r w:rsidR="00AA73D1">
        <w:t>on</w:t>
      </w:r>
      <w:r w:rsidR="00824A8C" w:rsidRPr="001E7714">
        <w:t xml:space="preserve"> the following topics:</w:t>
      </w:r>
    </w:p>
    <w:p w14:paraId="0C972BB7" w14:textId="6721514D" w:rsidR="00824A8C" w:rsidRPr="001E7714" w:rsidRDefault="00AA73D1" w:rsidP="004379B8">
      <w:pPr>
        <w:pStyle w:val="CBDNormalNumber"/>
        <w:numPr>
          <w:ilvl w:val="1"/>
          <w:numId w:val="6"/>
        </w:numPr>
      </w:pPr>
      <w:proofErr w:type="gramStart"/>
      <w:r>
        <w:t>C</w:t>
      </w:r>
      <w:r w:rsidR="0025781A" w:rsidRPr="001E7714">
        <w:t>urrent status</w:t>
      </w:r>
      <w:proofErr w:type="gramEnd"/>
      <w:r w:rsidR="0025781A" w:rsidRPr="001E7714">
        <w:t xml:space="preserve"> of </w:t>
      </w:r>
      <w:r w:rsidR="00D3620B" w:rsidRPr="001E7714">
        <w:t>biodiversity</w:t>
      </w:r>
      <w:r w:rsidR="00C52335" w:rsidRPr="001E7714">
        <w:t xml:space="preserve"> </w:t>
      </w:r>
      <w:r w:rsidR="0025781A" w:rsidRPr="001E7714">
        <w:t xml:space="preserve">monitoring </w:t>
      </w:r>
      <w:proofErr w:type="gramStart"/>
      <w:r w:rsidR="0025781A" w:rsidRPr="001E7714">
        <w:t>approaches;</w:t>
      </w:r>
      <w:proofErr w:type="gramEnd"/>
    </w:p>
    <w:p w14:paraId="38141500" w14:textId="0B193562" w:rsidR="0025781A" w:rsidRPr="001E7714" w:rsidRDefault="005753AD" w:rsidP="004379B8">
      <w:pPr>
        <w:pStyle w:val="CBDNormalNumber"/>
        <w:numPr>
          <w:ilvl w:val="1"/>
          <w:numId w:val="6"/>
        </w:numPr>
      </w:pPr>
      <w:r>
        <w:t>D</w:t>
      </w:r>
      <w:r w:rsidR="00CF00FE" w:rsidRPr="001E7714">
        <w:t>ata and tools used in</w:t>
      </w:r>
      <w:r w:rsidR="00D3620B" w:rsidRPr="001E7714">
        <w:t xml:space="preserve"> </w:t>
      </w:r>
      <w:r w:rsidR="003A5041" w:rsidRPr="001E7714">
        <w:t>biodiversity</w:t>
      </w:r>
      <w:r w:rsidR="00CF00FE" w:rsidRPr="001E7714">
        <w:t xml:space="preserve"> </w:t>
      </w:r>
      <w:proofErr w:type="gramStart"/>
      <w:r w:rsidR="00CF00FE" w:rsidRPr="001E7714">
        <w:t>monitoring</w:t>
      </w:r>
      <w:r w:rsidR="00B45643" w:rsidRPr="001E7714">
        <w:t>;</w:t>
      </w:r>
      <w:proofErr w:type="gramEnd"/>
    </w:p>
    <w:p w14:paraId="56F6FC0F" w14:textId="16E8B22E" w:rsidR="00B45643" w:rsidRPr="001E7714" w:rsidRDefault="00B45643" w:rsidP="004379B8">
      <w:pPr>
        <w:pStyle w:val="CBDNormalNumber"/>
        <w:numPr>
          <w:ilvl w:val="1"/>
          <w:numId w:val="6"/>
        </w:numPr>
      </w:pPr>
      <w:r w:rsidRPr="001E7714">
        <w:t xml:space="preserve">Challenges experienced throughout the </w:t>
      </w:r>
      <w:r w:rsidR="003A5041" w:rsidRPr="001E7714">
        <w:t xml:space="preserve">biodiversity </w:t>
      </w:r>
      <w:r w:rsidRPr="001E7714">
        <w:t>monitoring process.</w:t>
      </w:r>
    </w:p>
    <w:p w14:paraId="19B3FA9F" w14:textId="2DC05945" w:rsidR="005F5C73" w:rsidRPr="001E7714" w:rsidRDefault="005559ED" w:rsidP="005F5C73">
      <w:pPr>
        <w:pStyle w:val="CBDNormalNumber"/>
      </w:pPr>
      <w:r w:rsidRPr="001E7714">
        <w:t>A</w:t>
      </w:r>
      <w:r w:rsidR="005F5C73" w:rsidRPr="001E7714">
        <w:t xml:space="preserve"> representative of Samoa </w:t>
      </w:r>
      <w:r w:rsidR="00A82530" w:rsidRPr="001E7714">
        <w:t>described the</w:t>
      </w:r>
      <w:r w:rsidR="00532CE8">
        <w:t xml:space="preserve"> country’s</w:t>
      </w:r>
      <w:r w:rsidR="00A82530" w:rsidRPr="001E7714">
        <w:t xml:space="preserve"> road</w:t>
      </w:r>
      <w:r w:rsidR="001D50CC">
        <w:t xml:space="preserve"> </w:t>
      </w:r>
      <w:r w:rsidR="00A82530" w:rsidRPr="001E7714">
        <w:t xml:space="preserve">map to updating the </w:t>
      </w:r>
      <w:bookmarkStart w:id="2" w:name="_Hlk212055885"/>
      <w:r w:rsidR="00D969A8">
        <w:t xml:space="preserve">national </w:t>
      </w:r>
      <w:r w:rsidR="00532CE8">
        <w:t>biodiversity strategy and action plan</w:t>
      </w:r>
      <w:bookmarkEnd w:id="2"/>
      <w:r w:rsidR="00A82530" w:rsidRPr="001E7714">
        <w:t xml:space="preserve">, including </w:t>
      </w:r>
      <w:r w:rsidR="00CE5301" w:rsidRPr="001E7714">
        <w:t xml:space="preserve">an assessment of </w:t>
      </w:r>
      <w:r w:rsidR="00721A13">
        <w:t>the</w:t>
      </w:r>
      <w:r w:rsidR="00CE5301" w:rsidRPr="001E7714">
        <w:t xml:space="preserve"> previous </w:t>
      </w:r>
      <w:bookmarkStart w:id="3" w:name="_Hlk212055946"/>
      <w:r w:rsidR="00721A13" w:rsidRPr="00721A13">
        <w:t>national biodiversity strategy and action plan</w:t>
      </w:r>
      <w:bookmarkEnd w:id="3"/>
      <w:r w:rsidR="00CE5301" w:rsidRPr="001E7714">
        <w:t xml:space="preserve"> </w:t>
      </w:r>
      <w:r w:rsidR="00CA53F8" w:rsidRPr="001E7714">
        <w:t xml:space="preserve">and the details of </w:t>
      </w:r>
      <w:r w:rsidR="00316ED2" w:rsidRPr="001E7714">
        <w:t>its</w:t>
      </w:r>
      <w:r w:rsidR="00CA53F8" w:rsidRPr="001E7714">
        <w:t xml:space="preserve"> institutional mechanisms </w:t>
      </w:r>
      <w:r w:rsidR="001723A1" w:rsidRPr="001E7714">
        <w:t xml:space="preserve">such as </w:t>
      </w:r>
      <w:r w:rsidR="00654DAD" w:rsidRPr="001E7714">
        <w:t xml:space="preserve">the sectoral steering committee, </w:t>
      </w:r>
      <w:r w:rsidR="0008353F">
        <w:t xml:space="preserve">the </w:t>
      </w:r>
      <w:r w:rsidR="00721A13" w:rsidRPr="00721A13">
        <w:t>national biodiversity strategy and action plan</w:t>
      </w:r>
      <w:r w:rsidR="00654DAD" w:rsidRPr="001E7714">
        <w:t xml:space="preserve"> steering committee and technical groups</w:t>
      </w:r>
      <w:r w:rsidR="00756C1E" w:rsidRPr="001E7714">
        <w:t>.</w:t>
      </w:r>
      <w:r w:rsidR="003D5AE9" w:rsidRPr="001E7714">
        <w:t xml:space="preserve"> He s</w:t>
      </w:r>
      <w:r w:rsidR="00E175C4">
        <w:t>tated</w:t>
      </w:r>
      <w:r w:rsidR="003D5AE9" w:rsidRPr="001E7714">
        <w:t xml:space="preserve"> that a national monitoring system </w:t>
      </w:r>
      <w:r w:rsidR="00721A13">
        <w:t>wa</w:t>
      </w:r>
      <w:r w:rsidR="00017BF6" w:rsidRPr="001E7714">
        <w:t xml:space="preserve">s under development </w:t>
      </w:r>
      <w:r w:rsidR="00323791">
        <w:t xml:space="preserve">in the context </w:t>
      </w:r>
      <w:r w:rsidR="00017BF6" w:rsidRPr="001E7714">
        <w:t xml:space="preserve">of the updated </w:t>
      </w:r>
      <w:r w:rsidR="00E175C4" w:rsidRPr="00E175C4">
        <w:t>national biodiversity strategy and action plan</w:t>
      </w:r>
      <w:r w:rsidR="00017BF6" w:rsidRPr="001E7714">
        <w:t>.</w:t>
      </w:r>
    </w:p>
    <w:p w14:paraId="133A571A" w14:textId="368645C8" w:rsidR="00BC779F" w:rsidRPr="001E7714" w:rsidRDefault="00FF5E97" w:rsidP="005F5C73">
      <w:pPr>
        <w:pStyle w:val="CBDNormalNumber"/>
      </w:pPr>
      <w:r w:rsidRPr="001E7714">
        <w:t>A</w:t>
      </w:r>
      <w:r w:rsidR="00487890" w:rsidRPr="001E7714">
        <w:t xml:space="preserve"> representative of Vanuatu </w:t>
      </w:r>
      <w:r w:rsidR="00E22106" w:rsidRPr="001E7714">
        <w:t xml:space="preserve">described several challenges </w:t>
      </w:r>
      <w:r w:rsidR="00E77AC8">
        <w:t xml:space="preserve">encountered </w:t>
      </w:r>
      <w:r w:rsidR="006C2A68" w:rsidRPr="001E7714">
        <w:t>in monitoring such as the lack of alignment between</w:t>
      </w:r>
      <w:r w:rsidR="005501AF" w:rsidRPr="001E7714">
        <w:t xml:space="preserve"> indicators and targets, broad and/or unclear targets </w:t>
      </w:r>
      <w:r w:rsidR="00791F2B" w:rsidRPr="001E7714">
        <w:t xml:space="preserve">and </w:t>
      </w:r>
      <w:r w:rsidR="00E77AC8">
        <w:t>the</w:t>
      </w:r>
      <w:r w:rsidR="00791F2B" w:rsidRPr="001E7714">
        <w:t xml:space="preserve"> lack of stakeholder mapping</w:t>
      </w:r>
      <w:r w:rsidR="002358CF" w:rsidRPr="001E7714">
        <w:t xml:space="preserve"> and engagement</w:t>
      </w:r>
      <w:r w:rsidR="00791F2B" w:rsidRPr="001E7714">
        <w:t xml:space="preserve">. </w:t>
      </w:r>
      <w:r w:rsidR="002358CF" w:rsidRPr="001E7714">
        <w:t>He</w:t>
      </w:r>
      <w:r w:rsidR="00791F2B" w:rsidRPr="001E7714">
        <w:t xml:space="preserve"> detailed </w:t>
      </w:r>
      <w:r w:rsidR="002C6029" w:rsidRPr="001E7714">
        <w:t>plans to engage other sectors through various consultations and working groups</w:t>
      </w:r>
      <w:r w:rsidR="00E77AC8">
        <w:t xml:space="preserve"> and</w:t>
      </w:r>
      <w:r w:rsidR="00E85CF6" w:rsidRPr="001E7714">
        <w:t xml:space="preserve"> </w:t>
      </w:r>
      <w:r w:rsidR="00E77AC8">
        <w:t xml:space="preserve">provided </w:t>
      </w:r>
      <w:r w:rsidR="00E85CF6" w:rsidRPr="001E7714">
        <w:t xml:space="preserve">an overview of the data sources, tools and approaches </w:t>
      </w:r>
      <w:r w:rsidR="00F313CF">
        <w:t>related to</w:t>
      </w:r>
      <w:r w:rsidR="00E85CF6" w:rsidRPr="001E7714">
        <w:t xml:space="preserve"> the monitoring and evaluation of the </w:t>
      </w:r>
      <w:r w:rsidR="00E175C4" w:rsidRPr="00E175C4">
        <w:t>national biodiversity strategy and action plan</w:t>
      </w:r>
      <w:r w:rsidR="00E85CF6" w:rsidRPr="001E7714">
        <w:t>.</w:t>
      </w:r>
    </w:p>
    <w:p w14:paraId="1AF19F63" w14:textId="2B580FE9" w:rsidR="005559ED" w:rsidRPr="001E7714" w:rsidRDefault="005559ED" w:rsidP="005F5C73">
      <w:pPr>
        <w:pStyle w:val="CBDNormalNumber"/>
      </w:pPr>
      <w:r w:rsidRPr="001E7714">
        <w:t xml:space="preserve">A representative of Papua New Guinea highlighted </w:t>
      </w:r>
      <w:r w:rsidR="00513848" w:rsidRPr="001E7714">
        <w:t xml:space="preserve">key </w:t>
      </w:r>
      <w:r w:rsidRPr="001E7714">
        <w:t>challenges faced by her country in</w:t>
      </w:r>
      <w:r w:rsidR="00C9331A" w:rsidRPr="001E7714">
        <w:t xml:space="preserve"> establishing a national monitoring system, </w:t>
      </w:r>
      <w:r w:rsidR="00513848" w:rsidRPr="001E7714">
        <w:t>including</w:t>
      </w:r>
      <w:r w:rsidR="00C9331A" w:rsidRPr="001E7714">
        <w:t xml:space="preserve"> </w:t>
      </w:r>
      <w:r w:rsidR="00C9331A" w:rsidRPr="0022093A">
        <w:t>lack of resources</w:t>
      </w:r>
      <w:r w:rsidR="00730010" w:rsidRPr="0022093A">
        <w:t xml:space="preserve"> for monitoring</w:t>
      </w:r>
      <w:r w:rsidR="00C9331A" w:rsidRPr="0022093A">
        <w:t xml:space="preserve">, </w:t>
      </w:r>
      <w:r w:rsidR="00EB7F29" w:rsidRPr="0022093A">
        <w:t xml:space="preserve">data </w:t>
      </w:r>
      <w:r w:rsidR="00C9331A" w:rsidRPr="0022093A">
        <w:t xml:space="preserve">collection </w:t>
      </w:r>
      <w:r w:rsidR="00663422">
        <w:t xml:space="preserve">conducted </w:t>
      </w:r>
      <w:r w:rsidR="00C9331A" w:rsidRPr="0022093A">
        <w:t xml:space="preserve">by </w:t>
      </w:r>
      <w:r w:rsidR="00EB7F29" w:rsidRPr="0022093A">
        <w:t xml:space="preserve">different </w:t>
      </w:r>
      <w:r w:rsidR="00C9331A" w:rsidRPr="0022093A">
        <w:t xml:space="preserve">agencies and </w:t>
      </w:r>
      <w:r w:rsidR="007451B0">
        <w:t>non-governmental organizations</w:t>
      </w:r>
      <w:r w:rsidR="0098525B" w:rsidRPr="0022093A">
        <w:t>, difficulty in keeping data updated</w:t>
      </w:r>
      <w:r w:rsidR="00EB7F29" w:rsidRPr="0022093A">
        <w:t xml:space="preserve"> and </w:t>
      </w:r>
      <w:r w:rsidR="0098525B" w:rsidRPr="0022093A">
        <w:t xml:space="preserve">absence of </w:t>
      </w:r>
      <w:r w:rsidR="00663422">
        <w:t xml:space="preserve">the </w:t>
      </w:r>
      <w:r w:rsidR="0098525B" w:rsidRPr="0022093A">
        <w:t xml:space="preserve">technical expertise </w:t>
      </w:r>
      <w:r w:rsidR="00663422">
        <w:t xml:space="preserve">needed </w:t>
      </w:r>
      <w:r w:rsidR="009C7E2B">
        <w:t>for</w:t>
      </w:r>
      <w:r w:rsidR="0098525B" w:rsidRPr="0022093A">
        <w:t xml:space="preserve"> interpret</w:t>
      </w:r>
      <w:r w:rsidR="009C7E2B">
        <w:t xml:space="preserve">ation of </w:t>
      </w:r>
      <w:r w:rsidR="0098525B" w:rsidRPr="0022093A">
        <w:t>the available data</w:t>
      </w:r>
      <w:r w:rsidR="00EB7F29" w:rsidRPr="0022093A">
        <w:t xml:space="preserve">. She briefly mentioned challenges </w:t>
      </w:r>
      <w:r w:rsidR="00D26A8F">
        <w:t xml:space="preserve">faced </w:t>
      </w:r>
      <w:r w:rsidR="00EB7F29" w:rsidRPr="0022093A">
        <w:t xml:space="preserve">in updating the </w:t>
      </w:r>
      <w:bookmarkStart w:id="4" w:name="_Hlk212056190"/>
      <w:r w:rsidR="00E175C4" w:rsidRPr="00E175C4">
        <w:t>national biodiversity strategy and action plan</w:t>
      </w:r>
      <w:bookmarkEnd w:id="4"/>
      <w:r w:rsidR="0017093C">
        <w:t xml:space="preserve"> </w:t>
      </w:r>
      <w:r w:rsidR="00643A77" w:rsidRPr="0022093A">
        <w:t xml:space="preserve">due </w:t>
      </w:r>
      <w:r w:rsidR="00E175C4" w:rsidRPr="0022093A">
        <w:t xml:space="preserve">mainly </w:t>
      </w:r>
      <w:r w:rsidR="00643A77" w:rsidRPr="0022093A">
        <w:t xml:space="preserve">to delays in the implementation of related </w:t>
      </w:r>
      <w:r w:rsidR="0017093C">
        <w:t>Global Environment Facility (</w:t>
      </w:r>
      <w:r w:rsidR="00643A77" w:rsidRPr="0022093A">
        <w:t>GEF</w:t>
      </w:r>
      <w:r w:rsidR="0017093C">
        <w:t>)</w:t>
      </w:r>
      <w:r w:rsidR="00643A77" w:rsidRPr="0022093A">
        <w:t xml:space="preserve"> projects</w:t>
      </w:r>
      <w:r w:rsidR="0098525B" w:rsidRPr="0022093A">
        <w:t xml:space="preserve"> especially with </w:t>
      </w:r>
      <w:r w:rsidR="006D6AF5">
        <w:t xml:space="preserve">respect to </w:t>
      </w:r>
      <w:r w:rsidR="0098525B" w:rsidRPr="0022093A">
        <w:t>the procurement process of the GEF implementing agencies</w:t>
      </w:r>
      <w:r w:rsidR="00730010" w:rsidRPr="0022093A">
        <w:t xml:space="preserve">. </w:t>
      </w:r>
    </w:p>
    <w:p w14:paraId="7736F985" w14:textId="2D894213" w:rsidR="00315898" w:rsidRPr="001E7714" w:rsidRDefault="00E13FD9" w:rsidP="00C80C4D">
      <w:pPr>
        <w:pStyle w:val="CBDNormalNumber"/>
      </w:pPr>
      <w:r w:rsidRPr="001E7714">
        <w:t xml:space="preserve">Following </w:t>
      </w:r>
      <w:r w:rsidR="009755B5">
        <w:t xml:space="preserve">the </w:t>
      </w:r>
      <w:r w:rsidRPr="001E7714">
        <w:t xml:space="preserve">country presentations and </w:t>
      </w:r>
      <w:r w:rsidR="008E29FD">
        <w:t xml:space="preserve">the </w:t>
      </w:r>
      <w:r w:rsidRPr="001E7714">
        <w:t>question</w:t>
      </w:r>
      <w:r w:rsidR="006D6AF5">
        <w:t>-</w:t>
      </w:r>
      <w:r w:rsidRPr="001E7714">
        <w:t>and</w:t>
      </w:r>
      <w:r w:rsidR="00100AF4">
        <w:t>-</w:t>
      </w:r>
      <w:r w:rsidRPr="001E7714">
        <w:t>answer</w:t>
      </w:r>
      <w:r w:rsidR="006D6AF5">
        <w:t xml:space="preserve"> session</w:t>
      </w:r>
      <w:r w:rsidRPr="001E7714">
        <w:t>, countr</w:t>
      </w:r>
      <w:r w:rsidR="000713A8">
        <w:t>y representatives</w:t>
      </w:r>
      <w:r w:rsidR="002677F8">
        <w:t>,</w:t>
      </w:r>
      <w:r w:rsidRPr="001E7714">
        <w:t xml:space="preserve"> </w:t>
      </w:r>
      <w:r w:rsidR="002677F8" w:rsidRPr="001E7714">
        <w:t>using guiding questions</w:t>
      </w:r>
      <w:r w:rsidR="002677F8">
        <w:t>,</w:t>
      </w:r>
      <w:r w:rsidR="002677F8" w:rsidRPr="001E7714">
        <w:t xml:space="preserve"> </w:t>
      </w:r>
      <w:r w:rsidRPr="001E7714">
        <w:t xml:space="preserve">worked in </w:t>
      </w:r>
      <w:r w:rsidR="00361BE4" w:rsidRPr="001E7714">
        <w:t>three</w:t>
      </w:r>
      <w:r w:rsidRPr="001E7714">
        <w:t xml:space="preserve"> groups</w:t>
      </w:r>
      <w:r w:rsidR="006C50F6" w:rsidRPr="001E7714">
        <w:t xml:space="preserve"> </w:t>
      </w:r>
      <w:r w:rsidR="00FA7481" w:rsidRPr="001E7714">
        <w:t>to identify key priorities and actions that need</w:t>
      </w:r>
      <w:r w:rsidR="000713A8">
        <w:t>ed</w:t>
      </w:r>
      <w:r w:rsidR="00FA7481" w:rsidRPr="001E7714">
        <w:t xml:space="preserve"> to be taken to develop or improve national monitoring plans and systems.</w:t>
      </w:r>
      <w:r w:rsidR="00373D5C" w:rsidRPr="001E7714">
        <w:t xml:space="preserve"> </w:t>
      </w:r>
      <w:r w:rsidR="00315898" w:rsidRPr="001E7714">
        <w:t xml:space="preserve">The </w:t>
      </w:r>
      <w:r w:rsidR="00111A05" w:rsidRPr="001E7714">
        <w:t xml:space="preserve">following </w:t>
      </w:r>
      <w:r w:rsidR="00520B33">
        <w:t>points</w:t>
      </w:r>
      <w:r w:rsidR="004641B1">
        <w:t xml:space="preserve">, among others, </w:t>
      </w:r>
      <w:r w:rsidR="00E501BE">
        <w:t>were voiced in t</w:t>
      </w:r>
      <w:r w:rsidR="004641B1">
        <w:t xml:space="preserve">he </w:t>
      </w:r>
      <w:r w:rsidR="00315898" w:rsidRPr="001E7714">
        <w:t>discussion</w:t>
      </w:r>
      <w:r w:rsidR="004641B1">
        <w:t>s</w:t>
      </w:r>
      <w:r w:rsidR="00315898" w:rsidRPr="001E7714">
        <w:t>:</w:t>
      </w:r>
    </w:p>
    <w:p w14:paraId="6D51754C" w14:textId="2B910BC0" w:rsidR="00315898" w:rsidRPr="001E7714" w:rsidRDefault="00633736" w:rsidP="004379B8">
      <w:pPr>
        <w:pStyle w:val="CBDNormalNumber"/>
        <w:numPr>
          <w:ilvl w:val="0"/>
          <w:numId w:val="7"/>
        </w:numPr>
        <w:tabs>
          <w:tab w:val="clear" w:pos="2268"/>
        </w:tabs>
        <w:ind w:left="1560"/>
      </w:pPr>
      <w:r>
        <w:t>With respect to</w:t>
      </w:r>
      <w:r w:rsidR="00154A9F" w:rsidRPr="001E7714">
        <w:t xml:space="preserve"> the development of national monitoring plans or systems for the </w:t>
      </w:r>
      <w:bookmarkStart w:id="5" w:name="_Hlk212056208"/>
      <w:r w:rsidR="007451B0" w:rsidRPr="007451B0">
        <w:t>national biodiversity strategy and action plan</w:t>
      </w:r>
      <w:bookmarkEnd w:id="5"/>
      <w:r w:rsidR="00154A9F" w:rsidRPr="001E7714">
        <w:t xml:space="preserve">, </w:t>
      </w:r>
      <w:r w:rsidR="008A3E8E">
        <w:t xml:space="preserve">representatives of </w:t>
      </w:r>
      <w:r w:rsidR="00154A9F" w:rsidRPr="001E7714">
        <w:t>four countries indicated that the</w:t>
      </w:r>
      <w:r w:rsidR="008A3E8E">
        <w:t>ir</w:t>
      </w:r>
      <w:r w:rsidR="00154A9F" w:rsidRPr="001E7714">
        <w:t xml:space="preserve"> </w:t>
      </w:r>
      <w:r w:rsidR="008A3E8E">
        <w:t>countries we</w:t>
      </w:r>
      <w:r w:rsidR="00154A9F" w:rsidRPr="001E7714">
        <w:t xml:space="preserve">re working on a national monitoring plan as part of the updated </w:t>
      </w:r>
      <w:r w:rsidR="007451B0" w:rsidRPr="007451B0">
        <w:t>national biodiversity strategy and action plan</w:t>
      </w:r>
      <w:r w:rsidR="00705932" w:rsidRPr="001E7714">
        <w:t xml:space="preserve"> </w:t>
      </w:r>
    </w:p>
    <w:p w14:paraId="19BD9235" w14:textId="66FA0D8C" w:rsidR="00315898" w:rsidRPr="001E7714" w:rsidRDefault="00633736" w:rsidP="004379B8">
      <w:pPr>
        <w:pStyle w:val="CBDNormalNumber"/>
        <w:numPr>
          <w:ilvl w:val="0"/>
          <w:numId w:val="7"/>
        </w:numPr>
        <w:tabs>
          <w:tab w:val="clear" w:pos="2268"/>
        </w:tabs>
        <w:ind w:left="1560"/>
      </w:pPr>
      <w:r>
        <w:t>With respect to</w:t>
      </w:r>
      <w:r w:rsidR="007F3043" w:rsidRPr="001E7714">
        <w:t xml:space="preserve"> s</w:t>
      </w:r>
      <w:r w:rsidR="0019563B" w:rsidRPr="001E7714">
        <w:t>pecific needs for support</w:t>
      </w:r>
      <w:r w:rsidR="00D33BE6" w:rsidRPr="001E7714">
        <w:t>, m</w:t>
      </w:r>
      <w:r w:rsidR="00373D5C" w:rsidRPr="001E7714">
        <w:t xml:space="preserve">any countries </w:t>
      </w:r>
      <w:r w:rsidR="005D4B3A" w:rsidRPr="001E7714">
        <w:t>highlighted the need to simplify and integrate national monitoring</w:t>
      </w:r>
      <w:r w:rsidR="004F3819" w:rsidRPr="001E7714">
        <w:t>, as well as the need for simplified and ranked indicators a</w:t>
      </w:r>
      <w:r w:rsidR="003D5094" w:rsidRPr="001E7714">
        <w:t xml:space="preserve">nd clear timelines </w:t>
      </w:r>
      <w:r w:rsidR="00315E1A">
        <w:t>for</w:t>
      </w:r>
      <w:r w:rsidR="003D5094" w:rsidRPr="001E7714">
        <w:t xml:space="preserve"> effectively monitor</w:t>
      </w:r>
      <w:r w:rsidR="00315E1A">
        <w:t>ing</w:t>
      </w:r>
      <w:r w:rsidR="003D5094" w:rsidRPr="001E7714">
        <w:t xml:space="preserve"> the implementation of national targets in the </w:t>
      </w:r>
      <w:bookmarkStart w:id="6" w:name="_Hlk212056368"/>
      <w:r w:rsidR="007451B0" w:rsidRPr="007451B0">
        <w:t>national biodiversity strategy and action plan</w:t>
      </w:r>
      <w:bookmarkEnd w:id="6"/>
      <w:r w:rsidR="00AF1BC4" w:rsidRPr="001E7714">
        <w:t xml:space="preserve"> </w:t>
      </w:r>
    </w:p>
    <w:p w14:paraId="2DA1448E" w14:textId="37997CEC" w:rsidR="00315898" w:rsidRPr="001E7714" w:rsidRDefault="00C20208" w:rsidP="004379B8">
      <w:pPr>
        <w:pStyle w:val="CBDNormalNumber"/>
        <w:numPr>
          <w:ilvl w:val="0"/>
          <w:numId w:val="7"/>
        </w:numPr>
        <w:tabs>
          <w:tab w:val="clear" w:pos="2268"/>
        </w:tabs>
        <w:ind w:left="1560"/>
      </w:pPr>
      <w:r>
        <w:t xml:space="preserve">Representatives </w:t>
      </w:r>
      <w:r w:rsidRPr="001E7714">
        <w:t xml:space="preserve">emphasized </w:t>
      </w:r>
      <w:r>
        <w:t>that their c</w:t>
      </w:r>
      <w:r w:rsidR="00AF1BC4" w:rsidRPr="001E7714">
        <w:t xml:space="preserve">ountries </w:t>
      </w:r>
      <w:r w:rsidR="00F90511" w:rsidRPr="001E7714">
        <w:t>n</w:t>
      </w:r>
      <w:r w:rsidR="00884D3E" w:rsidRPr="001E7714">
        <w:t>eed</w:t>
      </w:r>
      <w:r>
        <w:t>ed</w:t>
      </w:r>
      <w:r w:rsidR="00884D3E" w:rsidRPr="001E7714">
        <w:t xml:space="preserve"> support in data management, </w:t>
      </w:r>
      <w:r w:rsidR="0087710F">
        <w:t>geographic information system</w:t>
      </w:r>
      <w:r w:rsidR="000B461D">
        <w:t xml:space="preserve"> (GIS)</w:t>
      </w:r>
      <w:r w:rsidR="00884D3E" w:rsidRPr="001E7714">
        <w:t xml:space="preserve"> access, </w:t>
      </w:r>
      <w:r w:rsidR="00036888" w:rsidRPr="001E7714">
        <w:t xml:space="preserve">establishing </w:t>
      </w:r>
      <w:r w:rsidR="00884D3E" w:rsidRPr="001E7714">
        <w:t xml:space="preserve">centralized </w:t>
      </w:r>
      <w:r w:rsidR="009936AB" w:rsidRPr="001E7714">
        <w:t>data</w:t>
      </w:r>
      <w:r w:rsidR="00D54386">
        <w:t xml:space="preserve"> </w:t>
      </w:r>
      <w:r w:rsidR="009936AB" w:rsidRPr="001E7714">
        <w:t>sets</w:t>
      </w:r>
      <w:r w:rsidR="00331EC5" w:rsidRPr="001E7714">
        <w:t xml:space="preserve"> and </w:t>
      </w:r>
      <w:r w:rsidR="007D67D4">
        <w:t xml:space="preserve">developing </w:t>
      </w:r>
      <w:r w:rsidR="009D73CC" w:rsidRPr="001E7714">
        <w:t xml:space="preserve">a </w:t>
      </w:r>
      <w:r w:rsidR="00331EC5" w:rsidRPr="001E7714">
        <w:t xml:space="preserve">monitoring and evaluation framework </w:t>
      </w:r>
    </w:p>
    <w:p w14:paraId="507571E2" w14:textId="52A77AC8" w:rsidR="00315898" w:rsidRPr="001E7714" w:rsidRDefault="00982E84" w:rsidP="004379B8">
      <w:pPr>
        <w:pStyle w:val="CBDNormalNumber"/>
        <w:numPr>
          <w:ilvl w:val="0"/>
          <w:numId w:val="7"/>
        </w:numPr>
        <w:tabs>
          <w:tab w:val="clear" w:pos="2268"/>
        </w:tabs>
        <w:ind w:left="1560"/>
      </w:pPr>
      <w:r w:rsidRPr="001E7714">
        <w:lastRenderedPageBreak/>
        <w:t xml:space="preserve">Challenges identified include </w:t>
      </w:r>
      <w:r w:rsidR="00EE44E4" w:rsidRPr="001E7714">
        <w:t>fragmented data</w:t>
      </w:r>
      <w:r w:rsidR="003622FE" w:rsidRPr="001E7714">
        <w:t xml:space="preserve"> or data gap</w:t>
      </w:r>
      <w:r w:rsidR="004040B7" w:rsidRPr="001E7714">
        <w:t>s</w:t>
      </w:r>
      <w:r w:rsidR="00EE44E4" w:rsidRPr="001E7714">
        <w:t xml:space="preserve">, lack of standardized indicators and limited engagement </w:t>
      </w:r>
      <w:r w:rsidR="00A466F2">
        <w:t>of</w:t>
      </w:r>
      <w:r w:rsidR="00EE44E4" w:rsidRPr="001E7714">
        <w:t xml:space="preserve"> key sectors </w:t>
      </w:r>
      <w:r w:rsidR="00601CC1">
        <w:t xml:space="preserve">such as </w:t>
      </w:r>
      <w:r w:rsidR="00EE44E4" w:rsidRPr="001E7714">
        <w:t>agriculture and the private sector</w:t>
      </w:r>
      <w:r w:rsidR="008F2B80" w:rsidRPr="001E7714">
        <w:t xml:space="preserve"> </w:t>
      </w:r>
    </w:p>
    <w:p w14:paraId="26330591" w14:textId="636DB651" w:rsidR="00315898" w:rsidRPr="001E7714" w:rsidRDefault="00A31727" w:rsidP="004379B8">
      <w:pPr>
        <w:pStyle w:val="CBDNormalNumber"/>
        <w:numPr>
          <w:ilvl w:val="0"/>
          <w:numId w:val="7"/>
        </w:numPr>
        <w:tabs>
          <w:tab w:val="clear" w:pos="2268"/>
        </w:tabs>
        <w:ind w:left="1560"/>
      </w:pPr>
      <w:proofErr w:type="gramStart"/>
      <w:r>
        <w:t>With regard to</w:t>
      </w:r>
      <w:proofErr w:type="gramEnd"/>
      <w:r>
        <w:t xml:space="preserve"> </w:t>
      </w:r>
      <w:r w:rsidR="005D68BC" w:rsidRPr="001E7714">
        <w:t>indicators and data</w:t>
      </w:r>
      <w:r w:rsidR="005D68BC" w:rsidRPr="001E7714" w:rsidDel="00A31727">
        <w:t xml:space="preserve"> </w:t>
      </w:r>
      <w:r w:rsidR="005D68BC">
        <w:t xml:space="preserve">for </w:t>
      </w:r>
      <w:r w:rsidR="007F3043" w:rsidRPr="001E7714">
        <w:t xml:space="preserve">specific targets </w:t>
      </w:r>
      <w:r w:rsidR="00BE3FE1">
        <w:t>under the Kunmin</w:t>
      </w:r>
      <w:r w:rsidR="00E05F5D">
        <w:t>g</w:t>
      </w:r>
      <w:r w:rsidR="00BE3FE1">
        <w:t>-Montreal Global Biodiversity Framework</w:t>
      </w:r>
      <w:r w:rsidR="000E44A9">
        <w:t xml:space="preserve">, </w:t>
      </w:r>
      <w:r w:rsidR="005D68BC">
        <w:t>s</w:t>
      </w:r>
      <w:r w:rsidR="000E44A9" w:rsidRPr="001E7714">
        <w:t xml:space="preserve">ome </w:t>
      </w:r>
      <w:r w:rsidR="000E44A9">
        <w:t>representatives</w:t>
      </w:r>
      <w:r w:rsidR="005D68BC">
        <w:t xml:space="preserve"> stated that their</w:t>
      </w:r>
      <w:r w:rsidR="007F3043" w:rsidRPr="001E7714">
        <w:t xml:space="preserve"> countries </w:t>
      </w:r>
      <w:r w:rsidR="0047547F">
        <w:t>we</w:t>
      </w:r>
      <w:r w:rsidR="007F3043" w:rsidRPr="001E7714">
        <w:t>re struggling</w:t>
      </w:r>
      <w:r w:rsidR="00131769">
        <w:t xml:space="preserve">. </w:t>
      </w:r>
      <w:r w:rsidR="00A55A27">
        <w:t>Further, t</w:t>
      </w:r>
      <w:r w:rsidR="00131769">
        <w:t xml:space="preserve">hose representatives </w:t>
      </w:r>
      <w:r w:rsidR="00131769" w:rsidRPr="001E7714">
        <w:t xml:space="preserve">identified </w:t>
      </w:r>
      <w:r w:rsidR="00131769">
        <w:t>T</w:t>
      </w:r>
      <w:r w:rsidR="00131769" w:rsidRPr="001E7714">
        <w:t xml:space="preserve">argets 3, 6, 10 and 18 </w:t>
      </w:r>
      <w:r w:rsidR="00DB04FC">
        <w:t>as</w:t>
      </w:r>
      <w:r w:rsidR="0003336B" w:rsidRPr="001E7714">
        <w:t xml:space="preserve"> present</w:t>
      </w:r>
      <w:r w:rsidR="00DB04FC">
        <w:t>ing</w:t>
      </w:r>
      <w:r w:rsidR="0003336B" w:rsidRPr="001E7714">
        <w:t xml:space="preserve"> particular challenges</w:t>
      </w:r>
      <w:r w:rsidR="007F3043" w:rsidRPr="001E7714">
        <w:t xml:space="preserve">. </w:t>
      </w:r>
      <w:r w:rsidR="001655D1" w:rsidRPr="001E7714">
        <w:t>Regarding solutions, t</w:t>
      </w:r>
      <w:r w:rsidR="008F2B80" w:rsidRPr="001E7714">
        <w:t xml:space="preserve">ools </w:t>
      </w:r>
      <w:r w:rsidR="003F2C75">
        <w:t xml:space="preserve">such as </w:t>
      </w:r>
      <w:r w:rsidR="0003336B" w:rsidRPr="001E7714">
        <w:t>“</w:t>
      </w:r>
      <w:r w:rsidR="00B842C0" w:rsidRPr="001E7714">
        <w:t xml:space="preserve">BON in a </w:t>
      </w:r>
      <w:r w:rsidR="0003336B" w:rsidRPr="001E7714">
        <w:t>B</w:t>
      </w:r>
      <w:r w:rsidR="00B842C0" w:rsidRPr="001E7714">
        <w:t>ox</w:t>
      </w:r>
      <w:r w:rsidR="0003336B" w:rsidRPr="001E7714">
        <w:t>”</w:t>
      </w:r>
      <w:r w:rsidR="00B842C0" w:rsidRPr="001E7714">
        <w:t xml:space="preserve"> and community-based monitoring might be helpful </w:t>
      </w:r>
      <w:r w:rsidR="00722771">
        <w:t>in</w:t>
      </w:r>
      <w:r w:rsidR="00B842C0" w:rsidRPr="001E7714">
        <w:t xml:space="preserve"> clos</w:t>
      </w:r>
      <w:r w:rsidR="00722771">
        <w:t>ing</w:t>
      </w:r>
      <w:r w:rsidR="00B842C0" w:rsidRPr="001E7714">
        <w:t xml:space="preserve"> some </w:t>
      </w:r>
      <w:r w:rsidR="0003336B" w:rsidRPr="001E7714">
        <w:t xml:space="preserve">knowledge </w:t>
      </w:r>
      <w:r w:rsidR="00D658E2" w:rsidRPr="001E7714">
        <w:t>gaps and</w:t>
      </w:r>
      <w:r w:rsidR="00B842C0" w:rsidRPr="001E7714">
        <w:t xml:space="preserve"> </w:t>
      </w:r>
      <w:r w:rsidR="004040B7" w:rsidRPr="001E7714">
        <w:t>contribut</w:t>
      </w:r>
      <w:r w:rsidR="00AB5970">
        <w:t>ing</w:t>
      </w:r>
      <w:r w:rsidR="004040B7" w:rsidRPr="001E7714">
        <w:t xml:space="preserve"> to </w:t>
      </w:r>
      <w:r w:rsidR="009D7BA2">
        <w:t xml:space="preserve">the achievement of </w:t>
      </w:r>
      <w:r w:rsidR="004040B7" w:rsidRPr="001E7714">
        <w:t xml:space="preserve">biodiversity monitoring and reporting. </w:t>
      </w:r>
      <w:r w:rsidR="004C778D">
        <w:t xml:space="preserve">The </w:t>
      </w:r>
      <w:r w:rsidR="004C778D" w:rsidRPr="001E7714">
        <w:t xml:space="preserve">Cook Islands </w:t>
      </w:r>
      <w:r w:rsidR="002C609B">
        <w:t xml:space="preserve">was </w:t>
      </w:r>
      <w:r w:rsidR="0053440C" w:rsidRPr="001E7714">
        <w:t>us</w:t>
      </w:r>
      <w:r w:rsidR="0053440C">
        <w:t>ing</w:t>
      </w:r>
      <w:r w:rsidR="0053440C" w:rsidRPr="001E7714">
        <w:t xml:space="preserve"> </w:t>
      </w:r>
      <w:r w:rsidR="0053440C">
        <w:t>a</w:t>
      </w:r>
      <w:r w:rsidR="00EE2AD7" w:rsidRPr="001E7714">
        <w:t xml:space="preserve"> whole</w:t>
      </w:r>
      <w:r w:rsidR="00A41FF3">
        <w:t>-of-</w:t>
      </w:r>
      <w:r w:rsidR="00EE2AD7" w:rsidRPr="001E7714">
        <w:t>island</w:t>
      </w:r>
      <w:r w:rsidR="00613BBA">
        <w:t>s</w:t>
      </w:r>
      <w:r w:rsidR="003A0477">
        <w:t xml:space="preserve"> </w:t>
      </w:r>
      <w:r w:rsidR="00B85648" w:rsidRPr="001E7714">
        <w:t xml:space="preserve">approach </w:t>
      </w:r>
      <w:r w:rsidR="004C778D">
        <w:t>to</w:t>
      </w:r>
      <w:r w:rsidR="00B85648" w:rsidRPr="001E7714">
        <w:t xml:space="preserve"> </w:t>
      </w:r>
      <w:r w:rsidR="00EE2AD7" w:rsidRPr="001E7714">
        <w:t>planning and monitoring</w:t>
      </w:r>
      <w:r w:rsidR="007E1A7E">
        <w:t xml:space="preserve">, under </w:t>
      </w:r>
      <w:r w:rsidR="00EE2AD7" w:rsidRPr="001E7714">
        <w:t xml:space="preserve">which </w:t>
      </w:r>
      <w:r w:rsidR="006C2A7D" w:rsidRPr="001E7714">
        <w:t xml:space="preserve">planned actions and monitoring activities </w:t>
      </w:r>
      <w:r w:rsidR="007E1A7E">
        <w:t>were</w:t>
      </w:r>
      <w:r w:rsidR="006C2A7D" w:rsidRPr="001E7714">
        <w:t xml:space="preserve"> </w:t>
      </w:r>
      <w:r w:rsidR="00310578" w:rsidRPr="001E7714">
        <w:t>di</w:t>
      </w:r>
      <w:r w:rsidR="00A86CF4">
        <w:t xml:space="preserve">vided up </w:t>
      </w:r>
      <w:r w:rsidR="00310578" w:rsidRPr="001E7714">
        <w:t>for implementation</w:t>
      </w:r>
      <w:r w:rsidR="00091CA5" w:rsidRPr="001E7714">
        <w:t xml:space="preserve"> by different islands</w:t>
      </w:r>
      <w:r w:rsidR="004F778D" w:rsidRPr="001E7714">
        <w:t xml:space="preserve"> and communities</w:t>
      </w:r>
      <w:r w:rsidR="00091CA5" w:rsidRPr="001E7714">
        <w:t xml:space="preserve">. </w:t>
      </w:r>
      <w:r w:rsidR="00041D13">
        <w:t>Further, t</w:t>
      </w:r>
      <w:r w:rsidR="00EE4E3B">
        <w:t xml:space="preserve">he </w:t>
      </w:r>
      <w:r w:rsidR="00B85648" w:rsidRPr="001E7714">
        <w:t xml:space="preserve">Cook Islands is </w:t>
      </w:r>
      <w:r w:rsidR="0096543A">
        <w:t xml:space="preserve">giving </w:t>
      </w:r>
      <w:r w:rsidR="00B85648" w:rsidRPr="001E7714">
        <w:t>consider</w:t>
      </w:r>
      <w:r w:rsidR="0096543A">
        <w:t xml:space="preserve">ation to the </w:t>
      </w:r>
      <w:r w:rsidR="00B85648" w:rsidRPr="001E7714">
        <w:t>establish</w:t>
      </w:r>
      <w:r w:rsidR="0096543A">
        <w:t>ment</w:t>
      </w:r>
      <w:r w:rsidR="006C7624">
        <w:t xml:space="preserve"> </w:t>
      </w:r>
      <w:proofErr w:type="gramStart"/>
      <w:r w:rsidR="006C7624">
        <w:t xml:space="preserve">of </w:t>
      </w:r>
      <w:r w:rsidR="00B85648" w:rsidRPr="001E7714">
        <w:t xml:space="preserve"> a</w:t>
      </w:r>
      <w:proofErr w:type="gramEnd"/>
      <w:r w:rsidR="00B85648" w:rsidRPr="001E7714">
        <w:t xml:space="preserve"> national reporting system </w:t>
      </w:r>
      <w:r w:rsidR="00652F12" w:rsidRPr="001E7714">
        <w:t>through</w:t>
      </w:r>
      <w:r w:rsidR="00B85648" w:rsidRPr="001E7714">
        <w:t xml:space="preserve"> which different actors</w:t>
      </w:r>
      <w:r w:rsidR="00652F12" w:rsidRPr="001E7714">
        <w:t xml:space="preserve"> c</w:t>
      </w:r>
      <w:r w:rsidR="00EE4E3B">
        <w:t>ould</w:t>
      </w:r>
      <w:r w:rsidR="00652F12" w:rsidRPr="001E7714">
        <w:t xml:space="preserve"> report on their actions and monitoring results</w:t>
      </w:r>
      <w:r w:rsidR="00310578" w:rsidRPr="001E7714">
        <w:t xml:space="preserve"> </w:t>
      </w:r>
    </w:p>
    <w:p w14:paraId="6B958F55" w14:textId="14AC754E" w:rsidR="00FA7481" w:rsidRPr="001E7714" w:rsidRDefault="00BA3D48" w:rsidP="004379B8">
      <w:pPr>
        <w:pStyle w:val="CBDNormalNumber"/>
        <w:numPr>
          <w:ilvl w:val="0"/>
          <w:numId w:val="7"/>
        </w:numPr>
        <w:tabs>
          <w:tab w:val="clear" w:pos="2268"/>
        </w:tabs>
        <w:ind w:left="1560"/>
      </w:pPr>
      <w:r>
        <w:t xml:space="preserve">Representatives indicated that their </w:t>
      </w:r>
      <w:r w:rsidR="00310578" w:rsidRPr="001E7714">
        <w:t xml:space="preserve">countries </w:t>
      </w:r>
      <w:r>
        <w:t xml:space="preserve">had </w:t>
      </w:r>
      <w:r w:rsidR="00310578" w:rsidRPr="001E7714">
        <w:t xml:space="preserve">identified </w:t>
      </w:r>
      <w:r>
        <w:t xml:space="preserve">the </w:t>
      </w:r>
      <w:r w:rsidR="00FA000D" w:rsidRPr="001E7714">
        <w:t>marine environment, sustainable forest management</w:t>
      </w:r>
      <w:r w:rsidR="00D76150" w:rsidRPr="001E7714">
        <w:t xml:space="preserve"> and </w:t>
      </w:r>
      <w:r w:rsidR="00B501B0" w:rsidRPr="001E7714">
        <w:t>renewable energy</w:t>
      </w:r>
      <w:r w:rsidR="00D76150" w:rsidRPr="001E7714">
        <w:t xml:space="preserve"> </w:t>
      </w:r>
      <w:r>
        <w:t>as</w:t>
      </w:r>
      <w:r w:rsidRPr="001E7714">
        <w:t xml:space="preserve"> priorit</w:t>
      </w:r>
      <w:r>
        <w:t>y</w:t>
      </w:r>
      <w:r w:rsidRPr="001E7714">
        <w:t xml:space="preserve"> </w:t>
      </w:r>
      <w:r>
        <w:t xml:space="preserve">areas </w:t>
      </w:r>
      <w:r w:rsidRPr="001E7714">
        <w:t>for monitoring</w:t>
      </w:r>
    </w:p>
    <w:p w14:paraId="63A8A930" w14:textId="0DAAE68C" w:rsidR="00FA7481" w:rsidRPr="001E7714" w:rsidRDefault="00FA7481" w:rsidP="00FA7481">
      <w:pPr>
        <w:pStyle w:val="CBDNormalNumber"/>
        <w:numPr>
          <w:ilvl w:val="0"/>
          <w:numId w:val="0"/>
        </w:numPr>
        <w:ind w:left="567"/>
        <w:rPr>
          <w:i/>
          <w:iCs/>
        </w:rPr>
      </w:pPr>
      <w:r w:rsidRPr="001E7714">
        <w:rPr>
          <w:i/>
          <w:iCs/>
        </w:rPr>
        <w:t>Topic B. Development and use of indicators</w:t>
      </w:r>
    </w:p>
    <w:p w14:paraId="14C0D9DE" w14:textId="6A9C3872" w:rsidR="003500CF" w:rsidRPr="001E7714" w:rsidRDefault="00FA7481" w:rsidP="00FA7481">
      <w:pPr>
        <w:pStyle w:val="CBDNormalNumber"/>
      </w:pPr>
      <w:r w:rsidRPr="001E7714">
        <w:t>A technical presentation on developing data flows for monitoring species</w:t>
      </w:r>
      <w:r w:rsidR="00F038DF" w:rsidRPr="001E7714">
        <w:t>-</w:t>
      </w:r>
      <w:r w:rsidRPr="001E7714">
        <w:t xml:space="preserve"> and ecosystem</w:t>
      </w:r>
      <w:r w:rsidR="00713316" w:rsidRPr="001E7714">
        <w:t>-</w:t>
      </w:r>
      <w:r w:rsidRPr="001E7714">
        <w:t xml:space="preserve">related indicators </w:t>
      </w:r>
      <w:r w:rsidR="00882C50" w:rsidRPr="001E7714">
        <w:t xml:space="preserve">was </w:t>
      </w:r>
      <w:r w:rsidR="004C23E4" w:rsidRPr="001E7714">
        <w:t xml:space="preserve">made </w:t>
      </w:r>
      <w:r w:rsidRPr="001E7714">
        <w:t xml:space="preserve">by </w:t>
      </w:r>
      <w:r w:rsidR="00952BFB" w:rsidRPr="001E7714">
        <w:t>representative</w:t>
      </w:r>
      <w:r w:rsidR="001B6AA3" w:rsidRPr="001E7714">
        <w:t>s</w:t>
      </w:r>
      <w:r w:rsidR="00952BFB" w:rsidRPr="001E7714">
        <w:t xml:space="preserve"> of </w:t>
      </w:r>
      <w:r w:rsidR="0057742B" w:rsidRPr="001E7714">
        <w:t xml:space="preserve">the Global Ecosystems Atlas and </w:t>
      </w:r>
      <w:r w:rsidR="00166157" w:rsidRPr="00166157">
        <w:t>the Group on Earth Observations Biodiversity Observation Network</w:t>
      </w:r>
      <w:r w:rsidRPr="001E7714">
        <w:t xml:space="preserve">. </w:t>
      </w:r>
      <w:r w:rsidR="00E957BD" w:rsidRPr="001E7714">
        <w:t>The</w:t>
      </w:r>
      <w:r w:rsidR="00925982" w:rsidRPr="001E7714">
        <w:t xml:space="preserve">y </w:t>
      </w:r>
      <w:r w:rsidR="008A7D03" w:rsidRPr="001E7714">
        <w:t>discuss</w:t>
      </w:r>
      <w:r w:rsidR="003500CF" w:rsidRPr="001E7714">
        <w:t>ed</w:t>
      </w:r>
      <w:r w:rsidR="008A7D03" w:rsidRPr="001E7714">
        <w:t xml:space="preserve"> </w:t>
      </w:r>
      <w:r w:rsidR="003500CF" w:rsidRPr="001E7714">
        <w:t>t</w:t>
      </w:r>
      <w:r w:rsidR="008A7D03" w:rsidRPr="001E7714">
        <w:t>he need for standardi</w:t>
      </w:r>
      <w:r w:rsidR="00CC7954" w:rsidRPr="001E7714">
        <w:t>z</w:t>
      </w:r>
      <w:r w:rsidR="008A7D03" w:rsidRPr="001E7714">
        <w:t xml:space="preserve">ed data </w:t>
      </w:r>
      <w:r w:rsidR="00041397" w:rsidRPr="001E7714">
        <w:t>and</w:t>
      </w:r>
      <w:r w:rsidR="00BE7763" w:rsidRPr="001E7714">
        <w:t xml:space="preserve"> highlighted the</w:t>
      </w:r>
      <w:r w:rsidR="00041397" w:rsidRPr="001E7714">
        <w:t xml:space="preserve"> </w:t>
      </w:r>
      <w:r w:rsidR="008A7D03" w:rsidRPr="001E7714">
        <w:t>current major gaps</w:t>
      </w:r>
      <w:r w:rsidR="00282B12" w:rsidRPr="001E7714">
        <w:t>,</w:t>
      </w:r>
      <w:r w:rsidR="008A7D03" w:rsidRPr="001E7714">
        <w:t xml:space="preserve"> </w:t>
      </w:r>
      <w:proofErr w:type="gramStart"/>
      <w:r w:rsidR="00282B12" w:rsidRPr="001E7714">
        <w:t xml:space="preserve">in </w:t>
      </w:r>
      <w:r w:rsidR="008A7D03" w:rsidRPr="001E7714">
        <w:t xml:space="preserve">particular </w:t>
      </w:r>
      <w:r w:rsidR="00562312">
        <w:t>with</w:t>
      </w:r>
      <w:proofErr w:type="gramEnd"/>
      <w:r w:rsidR="00562312">
        <w:t xml:space="preserve"> respect to</w:t>
      </w:r>
      <w:r w:rsidR="008A7D03" w:rsidRPr="001E7714">
        <w:t xml:space="preserve"> species monitoring</w:t>
      </w:r>
      <w:r w:rsidR="003710C1" w:rsidRPr="001E7714">
        <w:t>-</w:t>
      </w:r>
      <w:r w:rsidR="008A7D03" w:rsidRPr="001E7714">
        <w:t>related data</w:t>
      </w:r>
      <w:r w:rsidR="003500CF" w:rsidRPr="001E7714">
        <w:t xml:space="preserve">. </w:t>
      </w:r>
      <w:r w:rsidR="00562312">
        <w:t>Moreover, t</w:t>
      </w:r>
      <w:r w:rsidR="003500CF" w:rsidRPr="001E7714">
        <w:t xml:space="preserve">he presentation covered </w:t>
      </w:r>
      <w:r w:rsidR="002A4734" w:rsidRPr="001E7714">
        <w:t>e</w:t>
      </w:r>
      <w:r w:rsidR="008A7D03" w:rsidRPr="001E7714">
        <w:t xml:space="preserve">ssential </w:t>
      </w:r>
      <w:r w:rsidR="002A4734" w:rsidRPr="001E7714">
        <w:t>b</w:t>
      </w:r>
      <w:r w:rsidR="008A7D03" w:rsidRPr="001E7714">
        <w:t xml:space="preserve">iodiversity </w:t>
      </w:r>
      <w:r w:rsidR="002A4734" w:rsidRPr="001E7714">
        <w:t>v</w:t>
      </w:r>
      <w:r w:rsidR="008A7D03" w:rsidRPr="001E7714">
        <w:t xml:space="preserve">ariables and pipelines for converting data into indicators to </w:t>
      </w:r>
      <w:r w:rsidR="005E33B0">
        <w:t>support the</w:t>
      </w:r>
      <w:r w:rsidR="003D6A6A" w:rsidRPr="001E7714">
        <w:t xml:space="preserve"> </w:t>
      </w:r>
      <w:r w:rsidR="008A7D03" w:rsidRPr="001E7714">
        <w:t>monitor</w:t>
      </w:r>
      <w:r w:rsidR="00FC6FC3" w:rsidRPr="001E7714">
        <w:t>ing</w:t>
      </w:r>
      <w:r w:rsidR="008A7D03" w:rsidRPr="001E7714">
        <w:t xml:space="preserve"> </w:t>
      </w:r>
      <w:r w:rsidR="005E33B0">
        <w:t xml:space="preserve">of </w:t>
      </w:r>
      <w:r w:rsidR="008A7D03" w:rsidRPr="001E7714">
        <w:t xml:space="preserve">progress towards </w:t>
      </w:r>
      <w:r w:rsidR="00562312">
        <w:t xml:space="preserve">achieving </w:t>
      </w:r>
      <w:r w:rsidR="008A7D03" w:rsidRPr="001E7714">
        <w:t>biodiversity targets</w:t>
      </w:r>
      <w:r w:rsidR="0021191B" w:rsidRPr="001E7714">
        <w:t>,</w:t>
      </w:r>
      <w:r w:rsidR="008A7D03" w:rsidRPr="001E7714">
        <w:t xml:space="preserve"> including </w:t>
      </w:r>
      <w:proofErr w:type="gramStart"/>
      <w:r w:rsidR="009A4499" w:rsidRPr="001E7714">
        <w:t xml:space="preserve">through </w:t>
      </w:r>
      <w:r w:rsidR="008A7D03" w:rsidRPr="001E7714">
        <w:t>the use of</w:t>
      </w:r>
      <w:proofErr w:type="gramEnd"/>
      <w:r w:rsidR="008A7D03" w:rsidRPr="001E7714">
        <w:t xml:space="preserve"> </w:t>
      </w:r>
      <w:r w:rsidR="008D3E0F" w:rsidRPr="001E7714">
        <w:t>the</w:t>
      </w:r>
      <w:r w:rsidR="008A7D03" w:rsidRPr="001E7714">
        <w:t xml:space="preserve"> BON in a Box</w:t>
      </w:r>
      <w:r w:rsidR="008D3E0F" w:rsidRPr="001E7714">
        <w:t xml:space="preserve"> </w:t>
      </w:r>
      <w:proofErr w:type="gramStart"/>
      <w:r w:rsidR="008D3E0F" w:rsidRPr="001E7714">
        <w:t>tool</w:t>
      </w:r>
      <w:r w:rsidR="003A0477">
        <w:t xml:space="preserve"> </w:t>
      </w:r>
      <w:r w:rsidR="008D3E0F" w:rsidRPr="001E7714">
        <w:t>box</w:t>
      </w:r>
      <w:proofErr w:type="gramEnd"/>
      <w:r w:rsidR="008A7D03" w:rsidRPr="001E7714">
        <w:t>.</w:t>
      </w:r>
    </w:p>
    <w:p w14:paraId="2D1F54EE" w14:textId="3933D17E" w:rsidR="006B415B" w:rsidRPr="001E7714" w:rsidRDefault="00550EC2" w:rsidP="00FE4284">
      <w:pPr>
        <w:pStyle w:val="CBDNormalNumber"/>
      </w:pPr>
      <w:r w:rsidRPr="001E7714">
        <w:t>T</w:t>
      </w:r>
      <w:r w:rsidR="00EC66A2" w:rsidRPr="001E7714">
        <w:t xml:space="preserve">he </w:t>
      </w:r>
      <w:r w:rsidR="00FA7481" w:rsidRPr="001E7714">
        <w:t xml:space="preserve">representatives of </w:t>
      </w:r>
      <w:r w:rsidR="00363572" w:rsidRPr="001E7714">
        <w:t>So</w:t>
      </w:r>
      <w:r w:rsidR="00954593" w:rsidRPr="001E7714">
        <w:t>lomon Islands</w:t>
      </w:r>
      <w:r w:rsidR="00B31283" w:rsidRPr="001E7714">
        <w:t xml:space="preserve"> and </w:t>
      </w:r>
      <w:r w:rsidR="00005E5E" w:rsidRPr="001E7714">
        <w:t xml:space="preserve">Tonga </w:t>
      </w:r>
      <w:r w:rsidR="00FA7481" w:rsidRPr="001E7714">
        <w:t>share</w:t>
      </w:r>
      <w:r w:rsidR="00A07A5B" w:rsidRPr="001E7714">
        <w:t>d</w:t>
      </w:r>
      <w:r w:rsidR="00FA7481" w:rsidRPr="001E7714">
        <w:t xml:space="preserve"> their </w:t>
      </w:r>
      <w:r w:rsidR="00E76FA2" w:rsidRPr="001E7714">
        <w:t xml:space="preserve">countries’ </w:t>
      </w:r>
      <w:r w:rsidR="00FA7481" w:rsidRPr="001E7714">
        <w:t>experience</w:t>
      </w:r>
      <w:r w:rsidR="00671ED0">
        <w:t>s</w:t>
      </w:r>
      <w:r w:rsidR="00FA7481" w:rsidRPr="001E7714">
        <w:t xml:space="preserve"> and lessons learned </w:t>
      </w:r>
      <w:proofErr w:type="gramStart"/>
      <w:r w:rsidR="00FA7481" w:rsidRPr="001E7714">
        <w:t xml:space="preserve">in the </w:t>
      </w:r>
      <w:r w:rsidR="004E310B">
        <w:t>course of</w:t>
      </w:r>
      <w:proofErr w:type="gramEnd"/>
      <w:r w:rsidR="004E310B">
        <w:t xml:space="preserve"> </w:t>
      </w:r>
      <w:r w:rsidR="00FA7481" w:rsidRPr="001E7714">
        <w:t>develop</w:t>
      </w:r>
      <w:r w:rsidR="00EB5737">
        <w:t>ing</w:t>
      </w:r>
      <w:r w:rsidR="00FA7481" w:rsidRPr="001E7714">
        <w:t xml:space="preserve"> and us</w:t>
      </w:r>
      <w:r w:rsidR="00EB5737">
        <w:t>ing</w:t>
      </w:r>
      <w:r w:rsidR="00FA7481" w:rsidRPr="001E7714">
        <w:t xml:space="preserve"> indicators wh</w:t>
      </w:r>
      <w:r w:rsidR="009B5D1F" w:rsidRPr="001E7714">
        <w:t>en</w:t>
      </w:r>
      <w:r w:rsidR="00FA7481" w:rsidRPr="001E7714">
        <w:t xml:space="preserve"> updating their </w:t>
      </w:r>
      <w:r w:rsidR="00B310D1" w:rsidRPr="001E7714">
        <w:t xml:space="preserve">national biodiversity </w:t>
      </w:r>
      <w:r w:rsidR="00FA7481" w:rsidRPr="001E7714">
        <w:t>s</w:t>
      </w:r>
      <w:r w:rsidR="00B310D1" w:rsidRPr="001E7714">
        <w:t>trategies and action plans</w:t>
      </w:r>
      <w:r w:rsidR="00FA7481" w:rsidRPr="001E7714">
        <w:t xml:space="preserve">. </w:t>
      </w:r>
    </w:p>
    <w:p w14:paraId="67E884FE" w14:textId="67357764" w:rsidR="00186FC4" w:rsidRPr="001E7714" w:rsidRDefault="00C9471E" w:rsidP="00186FC4">
      <w:pPr>
        <w:pStyle w:val="CBDNormalNumber"/>
      </w:pPr>
      <w:r w:rsidRPr="001E7714">
        <w:t>A</w:t>
      </w:r>
      <w:r w:rsidR="00D04031" w:rsidRPr="001E7714">
        <w:t xml:space="preserve"> representative of Tonga </w:t>
      </w:r>
      <w:r w:rsidR="009C3111">
        <w:t xml:space="preserve">provided </w:t>
      </w:r>
      <w:r w:rsidR="001604C1" w:rsidRPr="001E7714">
        <w:t>detail</w:t>
      </w:r>
      <w:r w:rsidR="009C3111">
        <w:t>s o</w:t>
      </w:r>
      <w:r w:rsidR="00004870">
        <w:t>n</w:t>
      </w:r>
      <w:r w:rsidR="001604C1" w:rsidRPr="001E7714">
        <w:t xml:space="preserve"> the key areas of </w:t>
      </w:r>
      <w:r w:rsidR="006D396A">
        <w:t>the country’s</w:t>
      </w:r>
      <w:r w:rsidR="001604C1" w:rsidRPr="001E7714">
        <w:t xml:space="preserve"> updated </w:t>
      </w:r>
      <w:r w:rsidR="003A0477" w:rsidRPr="003A0477">
        <w:t>national biodiversity strategy and action plan</w:t>
      </w:r>
      <w:r w:rsidR="001604C1" w:rsidRPr="001E7714">
        <w:t xml:space="preserve">, </w:t>
      </w:r>
      <w:r w:rsidR="00E12053" w:rsidRPr="001E7714">
        <w:t xml:space="preserve">explained </w:t>
      </w:r>
      <w:r w:rsidR="00011F24" w:rsidRPr="001E7714">
        <w:t xml:space="preserve">the key areas under the </w:t>
      </w:r>
      <w:r w:rsidR="003A0477">
        <w:t>seventh n</w:t>
      </w:r>
      <w:r w:rsidR="00011F24" w:rsidRPr="001E7714">
        <w:t xml:space="preserve">ational </w:t>
      </w:r>
      <w:r w:rsidR="003A0477">
        <w:t>r</w:t>
      </w:r>
      <w:r w:rsidR="00011F24" w:rsidRPr="001E7714">
        <w:t xml:space="preserve">eport which </w:t>
      </w:r>
      <w:r w:rsidR="006D396A">
        <w:t>the country was</w:t>
      </w:r>
      <w:r w:rsidR="00011F24" w:rsidRPr="001E7714">
        <w:t xml:space="preserve"> in the process of preparing</w:t>
      </w:r>
      <w:r w:rsidR="001604C1" w:rsidRPr="001E7714">
        <w:t xml:space="preserve"> and </w:t>
      </w:r>
      <w:r w:rsidR="00E12554">
        <w:t xml:space="preserve">presented a </w:t>
      </w:r>
      <w:r w:rsidR="001604C1" w:rsidRPr="001E7714">
        <w:t>list</w:t>
      </w:r>
      <w:r w:rsidR="00E12554">
        <w:t xml:space="preserve"> of</w:t>
      </w:r>
      <w:r w:rsidR="001604C1" w:rsidRPr="001E7714">
        <w:t xml:space="preserve"> recommendation</w:t>
      </w:r>
      <w:r w:rsidR="00343A8C" w:rsidRPr="001E7714">
        <w:t xml:space="preserve">s for the </w:t>
      </w:r>
      <w:r w:rsidR="00171E60">
        <w:t xml:space="preserve">country’s </w:t>
      </w:r>
      <w:r w:rsidR="00296D37">
        <w:t xml:space="preserve">third </w:t>
      </w:r>
      <w:r w:rsidR="005455E9">
        <w:t>s</w:t>
      </w:r>
      <w:r w:rsidR="00343A8C" w:rsidRPr="001E7714">
        <w:t xml:space="preserve">trategic </w:t>
      </w:r>
      <w:r w:rsidR="005455E9">
        <w:t>d</w:t>
      </w:r>
      <w:r w:rsidR="00343A8C" w:rsidRPr="001E7714">
        <w:t xml:space="preserve">evelopment </w:t>
      </w:r>
      <w:r w:rsidR="005455E9">
        <w:t>f</w:t>
      </w:r>
      <w:r w:rsidR="00343A8C" w:rsidRPr="001E7714">
        <w:t>ramework</w:t>
      </w:r>
      <w:r w:rsidR="00011F24" w:rsidRPr="001E7714">
        <w:t>.</w:t>
      </w:r>
      <w:r w:rsidR="00186FC4" w:rsidRPr="001E7714">
        <w:t xml:space="preserve"> </w:t>
      </w:r>
    </w:p>
    <w:p w14:paraId="72450337" w14:textId="660999AC" w:rsidR="00F77B0D" w:rsidRPr="001E7714" w:rsidRDefault="00761748" w:rsidP="00F77B0D">
      <w:pPr>
        <w:pStyle w:val="CBDNormalNumber"/>
      </w:pPr>
      <w:r w:rsidRPr="001E7714">
        <w:t>A</w:t>
      </w:r>
      <w:r w:rsidR="00F77B0D" w:rsidRPr="001E7714">
        <w:t xml:space="preserve"> representative of Solomon Islands explored the interlinkages of </w:t>
      </w:r>
      <w:r w:rsidR="00171E60">
        <w:t>the country’s</w:t>
      </w:r>
      <w:r w:rsidR="00F77B0D" w:rsidRPr="001E7714">
        <w:t xml:space="preserve"> </w:t>
      </w:r>
      <w:r w:rsidR="003A0477" w:rsidRPr="003A0477">
        <w:t>national biodiversity strategy and action plan</w:t>
      </w:r>
      <w:r w:rsidR="00F77B0D" w:rsidRPr="001E7714">
        <w:t xml:space="preserve"> with relevant sectoral strategies and plans developed by other ministries as well as strategies and plans for implementing other relevant conventions. He </w:t>
      </w:r>
      <w:r w:rsidR="00F23241">
        <w:t>stated</w:t>
      </w:r>
      <w:r w:rsidR="00F77B0D" w:rsidRPr="001E7714">
        <w:t xml:space="preserve"> that his country used tools </w:t>
      </w:r>
      <w:r w:rsidR="00886E3A">
        <w:t>and</w:t>
      </w:r>
      <w:r w:rsidR="00F77B0D" w:rsidRPr="001E7714">
        <w:t xml:space="preserve"> approaches such as stakeholder consultations and GIS mapping </w:t>
      </w:r>
      <w:r w:rsidR="00886E3A">
        <w:t>to</w:t>
      </w:r>
      <w:r w:rsidR="00F77B0D" w:rsidRPr="001E7714">
        <w:t xml:space="preserve"> monitor implementation. Challenges identified included, but were not limited to, the lack of technical capacity and financial constraints.</w:t>
      </w:r>
    </w:p>
    <w:p w14:paraId="3F9B3DE8" w14:textId="0AAD265D" w:rsidR="00B03FC6" w:rsidRPr="001E7714" w:rsidRDefault="00FF5E97" w:rsidP="00FA7481">
      <w:pPr>
        <w:pStyle w:val="CBDNormalNumber"/>
      </w:pPr>
      <w:r w:rsidRPr="001E7714">
        <w:t xml:space="preserve">A representative of </w:t>
      </w:r>
      <w:r w:rsidR="007F51DB">
        <w:t xml:space="preserve">the </w:t>
      </w:r>
      <w:r w:rsidRPr="001E7714">
        <w:t xml:space="preserve">Cook Islands informed </w:t>
      </w:r>
      <w:r w:rsidR="00D97C66">
        <w:t xml:space="preserve">participants </w:t>
      </w:r>
      <w:r w:rsidRPr="001E7714">
        <w:t xml:space="preserve">that her country had undertaken a mapping exercise between global and national indicators when selecting indicators </w:t>
      </w:r>
      <w:r w:rsidR="00E55623">
        <w:t>for</w:t>
      </w:r>
      <w:r w:rsidRPr="001E7714">
        <w:t xml:space="preserve"> measur</w:t>
      </w:r>
      <w:r w:rsidR="00E55623">
        <w:t>ing</w:t>
      </w:r>
      <w:r w:rsidRPr="001E7714">
        <w:t xml:space="preserve"> progress towards </w:t>
      </w:r>
      <w:r w:rsidR="00E55623">
        <w:t xml:space="preserve">achieving </w:t>
      </w:r>
      <w:r w:rsidRPr="001E7714">
        <w:t xml:space="preserve">national targets and the implementation of the updated </w:t>
      </w:r>
      <w:r w:rsidR="003A0477" w:rsidRPr="003A0477">
        <w:t>national biodiversity strategy and action plan</w:t>
      </w:r>
      <w:r w:rsidRPr="001E7714">
        <w:t>.</w:t>
      </w:r>
    </w:p>
    <w:p w14:paraId="35314308" w14:textId="0392C94F" w:rsidR="005C2918" w:rsidRPr="0022093A" w:rsidRDefault="001D148E" w:rsidP="005C2918">
      <w:pPr>
        <w:pStyle w:val="CBDNormalNumber"/>
      </w:pPr>
      <w:r w:rsidRPr="001E7714">
        <w:t>Plenary discussions</w:t>
      </w:r>
      <w:r w:rsidR="00FA7481" w:rsidRPr="001E7714">
        <w:t xml:space="preserve"> </w:t>
      </w:r>
      <w:r w:rsidR="006B415B" w:rsidRPr="001E7714">
        <w:t xml:space="preserve">were </w:t>
      </w:r>
      <w:r w:rsidR="009356AF" w:rsidRPr="001E7714">
        <w:t xml:space="preserve">conducted </w:t>
      </w:r>
      <w:r w:rsidR="00E20669" w:rsidRPr="001E7714">
        <w:t>on the development and use of indicators</w:t>
      </w:r>
      <w:r w:rsidR="00FA7481" w:rsidRPr="001E7714">
        <w:t>, including methodologies, data flows and challenges.</w:t>
      </w:r>
      <w:r w:rsidR="009973AE" w:rsidRPr="001E7714">
        <w:t xml:space="preserve"> </w:t>
      </w:r>
      <w:r w:rsidR="005C2918" w:rsidRPr="0022093A">
        <w:t>The</w:t>
      </w:r>
      <w:r w:rsidR="00E20669" w:rsidRPr="0022093A">
        <w:t xml:space="preserve"> discussions</w:t>
      </w:r>
      <w:r w:rsidR="005C2918" w:rsidRPr="0022093A">
        <w:t xml:space="preserve"> focused on the implementation </w:t>
      </w:r>
      <w:proofErr w:type="gramStart"/>
      <w:r w:rsidR="005D3F4C">
        <w:t>of</w:t>
      </w:r>
      <w:proofErr w:type="gramEnd"/>
      <w:r w:rsidR="005D3F4C">
        <w:t xml:space="preserve"> </w:t>
      </w:r>
      <w:r w:rsidR="005C2918" w:rsidRPr="0022093A">
        <w:t xml:space="preserve">and challenges </w:t>
      </w:r>
      <w:r w:rsidR="005D3F4C">
        <w:t xml:space="preserve">associated with </w:t>
      </w:r>
      <w:r w:rsidR="005C2918" w:rsidRPr="0022093A">
        <w:t xml:space="preserve">the monitoring framework </w:t>
      </w:r>
      <w:r w:rsidR="00566FE0">
        <w:t xml:space="preserve">for the Kunming-Montreal Global Biodiversity Framework </w:t>
      </w:r>
      <w:r w:rsidR="005C2918" w:rsidRPr="0022093A">
        <w:t xml:space="preserve">and headline indicators. </w:t>
      </w:r>
    </w:p>
    <w:p w14:paraId="4719ECF5" w14:textId="70D543F3" w:rsidR="00C73FA3" w:rsidRPr="001E7714" w:rsidRDefault="003F0F3D" w:rsidP="00FA7481">
      <w:pPr>
        <w:pStyle w:val="CBDNormalNumber"/>
      </w:pPr>
      <w:r w:rsidRPr="0022093A">
        <w:t xml:space="preserve">Key points </w:t>
      </w:r>
      <w:r w:rsidR="00C73FA3" w:rsidRPr="0022093A">
        <w:t xml:space="preserve">that emerged from </w:t>
      </w:r>
      <w:r w:rsidR="00B34C29">
        <w:t xml:space="preserve">the </w:t>
      </w:r>
      <w:r w:rsidR="00C73FA3" w:rsidRPr="0022093A">
        <w:t>plenary discussions included</w:t>
      </w:r>
      <w:r w:rsidR="00FA4D91">
        <w:t xml:space="preserve"> the following</w:t>
      </w:r>
      <w:r w:rsidR="00F3615C" w:rsidRPr="0022093A">
        <w:t>:</w:t>
      </w:r>
      <w:r w:rsidR="00C73FA3" w:rsidRPr="0022093A">
        <w:t xml:space="preserve"> </w:t>
      </w:r>
    </w:p>
    <w:p w14:paraId="326239AF" w14:textId="38DCBD04" w:rsidR="003F0F3D" w:rsidRPr="0022093A" w:rsidRDefault="003A67EC" w:rsidP="004379B8">
      <w:pPr>
        <w:pStyle w:val="CBDNormalNumber"/>
        <w:numPr>
          <w:ilvl w:val="0"/>
          <w:numId w:val="10"/>
        </w:numPr>
        <w:tabs>
          <w:tab w:val="clear" w:pos="1134"/>
        </w:tabs>
        <w:ind w:left="1418"/>
      </w:pPr>
      <w:r w:rsidRPr="0022093A">
        <w:lastRenderedPageBreak/>
        <w:t>T</w:t>
      </w:r>
      <w:r w:rsidR="003F0F3D" w:rsidRPr="0022093A">
        <w:t xml:space="preserve">here </w:t>
      </w:r>
      <w:r w:rsidR="00FA4D91">
        <w:t>wa</w:t>
      </w:r>
      <w:r w:rsidR="003F0F3D" w:rsidRPr="0022093A">
        <w:t xml:space="preserve">s a need for better dissemination of indicator information and </w:t>
      </w:r>
      <w:r w:rsidR="00F47CCA">
        <w:t xml:space="preserve">for recognition of </w:t>
      </w:r>
      <w:r w:rsidR="003F0F3D" w:rsidRPr="0022093A">
        <w:t>the importance of national monitoring systems</w:t>
      </w:r>
      <w:r w:rsidR="005D5F9F" w:rsidRPr="0022093A">
        <w:t xml:space="preserve"> and associated data or information management system</w:t>
      </w:r>
      <w:r w:rsidR="008F0327">
        <w:t>s</w:t>
      </w:r>
    </w:p>
    <w:p w14:paraId="44463D1B" w14:textId="5AA4B498" w:rsidR="003F0F3D" w:rsidRPr="0022093A" w:rsidRDefault="003F0F3D" w:rsidP="004379B8">
      <w:pPr>
        <w:pStyle w:val="CBDNormalNumber"/>
        <w:numPr>
          <w:ilvl w:val="0"/>
          <w:numId w:val="8"/>
        </w:numPr>
        <w:tabs>
          <w:tab w:val="clear" w:pos="1134"/>
        </w:tabs>
        <w:ind w:left="1418"/>
      </w:pPr>
      <w:r w:rsidRPr="0022093A">
        <w:t xml:space="preserve">There </w:t>
      </w:r>
      <w:r w:rsidR="009B55D1">
        <w:t>we</w:t>
      </w:r>
      <w:r w:rsidRPr="0022093A">
        <w:t xml:space="preserve">re challenges </w:t>
      </w:r>
      <w:r w:rsidR="009B55D1">
        <w:t xml:space="preserve">associated </w:t>
      </w:r>
      <w:r w:rsidRPr="0022093A">
        <w:t xml:space="preserve">with </w:t>
      </w:r>
      <w:r w:rsidR="009B55D1" w:rsidRPr="0022093A">
        <w:t xml:space="preserve">availability </w:t>
      </w:r>
      <w:r w:rsidR="009B55D1">
        <w:t xml:space="preserve">of </w:t>
      </w:r>
      <w:r w:rsidRPr="0022093A">
        <w:t xml:space="preserve">data, particularly </w:t>
      </w:r>
      <w:r w:rsidR="009B55D1">
        <w:t>data on</w:t>
      </w:r>
      <w:r w:rsidRPr="0022093A">
        <w:t xml:space="preserve"> invasive </w:t>
      </w:r>
      <w:r w:rsidR="00005031" w:rsidRPr="0022093A">
        <w:t xml:space="preserve">alien </w:t>
      </w:r>
      <w:r w:rsidRPr="0022093A">
        <w:t xml:space="preserve">species </w:t>
      </w:r>
    </w:p>
    <w:p w14:paraId="7F64EF0A" w14:textId="19EE0234" w:rsidR="00324636" w:rsidRPr="001E7714" w:rsidRDefault="009339F7" w:rsidP="004379B8">
      <w:pPr>
        <w:pStyle w:val="CBDNormalNumber"/>
        <w:numPr>
          <w:ilvl w:val="0"/>
          <w:numId w:val="8"/>
        </w:numPr>
        <w:tabs>
          <w:tab w:val="clear" w:pos="1134"/>
        </w:tabs>
        <w:ind w:left="1418"/>
      </w:pPr>
      <w:r>
        <w:t>I</w:t>
      </w:r>
      <w:r w:rsidR="003F0F3D" w:rsidRPr="0022093A">
        <w:t>mprove</w:t>
      </w:r>
      <w:r>
        <w:t>ment of</w:t>
      </w:r>
      <w:r w:rsidR="003F0F3D" w:rsidRPr="0022093A">
        <w:t xml:space="preserve"> monitoring w</w:t>
      </w:r>
      <w:r>
        <w:t>ould</w:t>
      </w:r>
      <w:r w:rsidR="003F0F3D" w:rsidRPr="0022093A">
        <w:t xml:space="preserve"> require </w:t>
      </w:r>
      <w:r w:rsidR="00171269" w:rsidRPr="0022093A">
        <w:t>improved stakeholder</w:t>
      </w:r>
      <w:r w:rsidR="003F0F3D" w:rsidRPr="0022093A">
        <w:t xml:space="preserve"> engagement and addressing </w:t>
      </w:r>
      <w:r>
        <w:t xml:space="preserve">of </w:t>
      </w:r>
      <w:r w:rsidR="003F0F3D" w:rsidRPr="0022093A">
        <w:t>capacity gaps</w:t>
      </w:r>
    </w:p>
    <w:p w14:paraId="06FFA99D" w14:textId="10B971C4" w:rsidR="003F0F3D" w:rsidRPr="001E7714" w:rsidRDefault="003F0F3D" w:rsidP="004379B8">
      <w:pPr>
        <w:pStyle w:val="CBDNormalNumber"/>
        <w:numPr>
          <w:ilvl w:val="0"/>
          <w:numId w:val="8"/>
        </w:numPr>
        <w:tabs>
          <w:tab w:val="clear" w:pos="1134"/>
        </w:tabs>
        <w:ind w:left="1418"/>
      </w:pPr>
      <w:r w:rsidRPr="0022093A">
        <w:t xml:space="preserve">Regional and national indicators </w:t>
      </w:r>
      <w:r w:rsidR="00546D52">
        <w:t>we</w:t>
      </w:r>
      <w:r w:rsidRPr="0022093A">
        <w:t xml:space="preserve">re important for understanding progress and it </w:t>
      </w:r>
      <w:r w:rsidR="00AB322D">
        <w:t>was</w:t>
      </w:r>
      <w:r w:rsidRPr="0022093A">
        <w:t xml:space="preserve"> </w:t>
      </w:r>
      <w:r w:rsidR="00A04CFC">
        <w:t xml:space="preserve">therefore </w:t>
      </w:r>
      <w:r w:rsidRPr="0022093A">
        <w:t xml:space="preserve">important </w:t>
      </w:r>
      <w:r w:rsidR="00A04CFC">
        <w:t xml:space="preserve">that the </w:t>
      </w:r>
      <w:r w:rsidRPr="0022093A">
        <w:t xml:space="preserve">focus </w:t>
      </w:r>
      <w:r w:rsidR="00A04CFC" w:rsidRPr="0022093A">
        <w:t xml:space="preserve">not </w:t>
      </w:r>
      <w:r w:rsidR="00A04CFC">
        <w:t xml:space="preserve">be </w:t>
      </w:r>
      <w:r w:rsidRPr="0022093A">
        <w:t>only on headline indicators</w:t>
      </w:r>
    </w:p>
    <w:p w14:paraId="586F7346" w14:textId="2CCAC681" w:rsidR="00FA7481" w:rsidRPr="001E7714" w:rsidRDefault="003F0F3D" w:rsidP="004379B8">
      <w:pPr>
        <w:pStyle w:val="CBDNormalNumber"/>
        <w:numPr>
          <w:ilvl w:val="0"/>
          <w:numId w:val="8"/>
        </w:numPr>
        <w:tabs>
          <w:tab w:val="clear" w:pos="1134"/>
        </w:tabs>
        <w:ind w:left="1418"/>
      </w:pPr>
      <w:r w:rsidRPr="0022093A">
        <w:t xml:space="preserve">There </w:t>
      </w:r>
      <w:r w:rsidR="001D5086">
        <w:t>wa</w:t>
      </w:r>
      <w:r w:rsidRPr="0022093A">
        <w:t xml:space="preserve">s a need to create regionally specific </w:t>
      </w:r>
      <w:r w:rsidR="001D5086">
        <w:t xml:space="preserve">and </w:t>
      </w:r>
      <w:r w:rsidRPr="0022093A">
        <w:t>s</w:t>
      </w:r>
      <w:r w:rsidR="00C73FA3" w:rsidRPr="0022093A">
        <w:t>implif</w:t>
      </w:r>
      <w:r w:rsidRPr="0022093A">
        <w:t>ied</w:t>
      </w:r>
      <w:r w:rsidR="00C73FA3" w:rsidRPr="0022093A">
        <w:t xml:space="preserve"> metadata </w:t>
      </w:r>
      <w:r w:rsidRPr="0022093A">
        <w:t>which c</w:t>
      </w:r>
      <w:r w:rsidR="001D5086">
        <w:t>ould</w:t>
      </w:r>
      <w:r w:rsidRPr="0022093A">
        <w:t xml:space="preserve"> be used to describe how</w:t>
      </w:r>
      <w:r w:rsidR="002E64CD" w:rsidRPr="0022093A">
        <w:t xml:space="preserve"> to</w:t>
      </w:r>
      <w:r w:rsidRPr="0022093A">
        <w:t xml:space="preserve"> leverage </w:t>
      </w:r>
      <w:r w:rsidR="00C73FA3" w:rsidRPr="0022093A">
        <w:t xml:space="preserve">existing data sets </w:t>
      </w:r>
      <w:proofErr w:type="gramStart"/>
      <w:r w:rsidR="008D106F">
        <w:t xml:space="preserve">so as </w:t>
      </w:r>
      <w:r w:rsidR="00C73FA3" w:rsidRPr="0022093A">
        <w:t>to</w:t>
      </w:r>
      <w:proofErr w:type="gramEnd"/>
      <w:r w:rsidR="00C73FA3" w:rsidRPr="0022093A">
        <w:t xml:space="preserve"> improve reporting and address data gaps</w:t>
      </w:r>
    </w:p>
    <w:p w14:paraId="24122D2B" w14:textId="51C682E0" w:rsidR="00176493" w:rsidRPr="0022093A" w:rsidRDefault="00176493" w:rsidP="004379B8">
      <w:pPr>
        <w:pStyle w:val="CBDNormalNumber"/>
        <w:numPr>
          <w:ilvl w:val="0"/>
          <w:numId w:val="8"/>
        </w:numPr>
        <w:tabs>
          <w:tab w:val="clear" w:pos="1134"/>
        </w:tabs>
        <w:ind w:left="1418"/>
      </w:pPr>
      <w:r w:rsidRPr="0022093A">
        <w:t xml:space="preserve">Engaging with indicator custodians </w:t>
      </w:r>
      <w:r w:rsidR="008D106F">
        <w:t>wa</w:t>
      </w:r>
      <w:r w:rsidR="00CC717F" w:rsidRPr="0022093A">
        <w:t xml:space="preserve">s necessary to </w:t>
      </w:r>
      <w:r w:rsidR="000F1DAB">
        <w:t>facilitate</w:t>
      </w:r>
      <w:r w:rsidR="0092173D">
        <w:t xml:space="preserve"> an </w:t>
      </w:r>
      <w:r w:rsidRPr="0022093A">
        <w:t>understand</w:t>
      </w:r>
      <w:r w:rsidR="0092173D">
        <w:t>ing</w:t>
      </w:r>
      <w:r w:rsidRPr="0022093A">
        <w:t xml:space="preserve"> </w:t>
      </w:r>
      <w:r w:rsidR="0092173D">
        <w:t xml:space="preserve">of </w:t>
      </w:r>
      <w:r w:rsidRPr="0022093A">
        <w:t xml:space="preserve">definitions and terminology and </w:t>
      </w:r>
      <w:r w:rsidR="00162E12">
        <w:t xml:space="preserve">enable </w:t>
      </w:r>
      <w:r w:rsidR="001F3138">
        <w:t>an exploration</w:t>
      </w:r>
      <w:r w:rsidRPr="0022093A">
        <w:t xml:space="preserve"> </w:t>
      </w:r>
      <w:r w:rsidR="001F3138">
        <w:t>o</w:t>
      </w:r>
      <w:r w:rsidR="001A367F">
        <w:t>f the question</w:t>
      </w:r>
      <w:r w:rsidR="001F3138">
        <w:t xml:space="preserve"> </w:t>
      </w:r>
      <w:r w:rsidR="00EB37E3">
        <w:t>whether</w:t>
      </w:r>
      <w:r w:rsidRPr="0022093A">
        <w:t xml:space="preserve"> indicators c</w:t>
      </w:r>
      <w:r w:rsidR="00BF7EBC">
        <w:t>ould</w:t>
      </w:r>
      <w:r w:rsidRPr="0022093A">
        <w:t xml:space="preserve"> be tailored or disaggregated to better suit national needs</w:t>
      </w:r>
    </w:p>
    <w:p w14:paraId="685B7E18" w14:textId="3C39AA6A" w:rsidR="00176493" w:rsidRPr="0022093A" w:rsidRDefault="00626F6C" w:rsidP="004379B8">
      <w:pPr>
        <w:pStyle w:val="CBDNormalNumber"/>
        <w:numPr>
          <w:ilvl w:val="0"/>
          <w:numId w:val="8"/>
        </w:numPr>
        <w:tabs>
          <w:tab w:val="clear" w:pos="1134"/>
        </w:tabs>
        <w:ind w:left="1418"/>
      </w:pPr>
      <w:r w:rsidRPr="0022093A">
        <w:t>Analysing</w:t>
      </w:r>
      <w:r w:rsidR="003202ED" w:rsidRPr="0022093A">
        <w:t xml:space="preserve"> </w:t>
      </w:r>
      <w:r w:rsidR="00176493" w:rsidRPr="0022093A">
        <w:t xml:space="preserve">existing regional and national indicator frameworks </w:t>
      </w:r>
      <w:r w:rsidR="00CC717F" w:rsidRPr="0022093A">
        <w:t>could be a</w:t>
      </w:r>
      <w:r w:rsidR="00176493" w:rsidRPr="0022093A">
        <w:t xml:space="preserve"> starting point</w:t>
      </w:r>
      <w:r w:rsidR="00CC717F" w:rsidRPr="0022093A">
        <w:t xml:space="preserve"> for </w:t>
      </w:r>
      <w:r w:rsidR="00711E0B" w:rsidRPr="0022093A">
        <w:t xml:space="preserve">mapping </w:t>
      </w:r>
      <w:r w:rsidR="00E559BE">
        <w:t xml:space="preserve">to determine </w:t>
      </w:r>
      <w:r w:rsidR="00DC7194" w:rsidRPr="0022093A">
        <w:t xml:space="preserve">how </w:t>
      </w:r>
      <w:r w:rsidR="00CC717F" w:rsidRPr="0022093A">
        <w:t>current monitoring systems</w:t>
      </w:r>
      <w:r w:rsidR="00DC7194" w:rsidRPr="0022093A">
        <w:t xml:space="preserve"> </w:t>
      </w:r>
      <w:r w:rsidR="00A57F7D">
        <w:t>we</w:t>
      </w:r>
      <w:r w:rsidR="00DC7194" w:rsidRPr="0022093A">
        <w:t xml:space="preserve">re aligned with the targets </w:t>
      </w:r>
      <w:r w:rsidR="00A3061D">
        <w:t>under the Framework</w:t>
      </w:r>
      <w:r w:rsidR="00E559BE">
        <w:t xml:space="preserve"> </w:t>
      </w:r>
      <w:r w:rsidR="00DC7194" w:rsidRPr="0022093A">
        <w:t>and relevant headline and other indicators</w:t>
      </w:r>
    </w:p>
    <w:p w14:paraId="190156C2" w14:textId="7D16A496" w:rsidR="00176493" w:rsidRPr="0022093A" w:rsidRDefault="001F3138" w:rsidP="004379B8">
      <w:pPr>
        <w:pStyle w:val="CBDNormalNumber"/>
        <w:numPr>
          <w:ilvl w:val="0"/>
          <w:numId w:val="8"/>
        </w:numPr>
        <w:tabs>
          <w:tab w:val="clear" w:pos="1134"/>
        </w:tabs>
        <w:ind w:left="1418"/>
      </w:pPr>
      <w:r>
        <w:t>F</w:t>
      </w:r>
      <w:r w:rsidR="00CC717F" w:rsidRPr="0022093A">
        <w:t>urther develop</w:t>
      </w:r>
      <w:r>
        <w:t>ment of</w:t>
      </w:r>
      <w:r w:rsidR="00CC717F" w:rsidRPr="0022093A">
        <w:t xml:space="preserve"> monitoring systems w</w:t>
      </w:r>
      <w:r>
        <w:t>ould</w:t>
      </w:r>
      <w:r w:rsidR="00CC717F" w:rsidRPr="0022093A">
        <w:t xml:space="preserve"> require i</w:t>
      </w:r>
      <w:r w:rsidR="00176493" w:rsidRPr="0022093A">
        <w:t>dentify</w:t>
      </w:r>
      <w:r w:rsidR="00626F6C" w:rsidRPr="0022093A">
        <w:t>ing</w:t>
      </w:r>
      <w:r w:rsidR="00176493" w:rsidRPr="0022093A">
        <w:t xml:space="preserve"> data gaps and challenges and </w:t>
      </w:r>
      <w:r w:rsidR="005476EC">
        <w:t xml:space="preserve">determining </w:t>
      </w:r>
      <w:r w:rsidR="00CC717F" w:rsidRPr="0022093A">
        <w:t xml:space="preserve">how to </w:t>
      </w:r>
      <w:r w:rsidR="00176493" w:rsidRPr="0022093A">
        <w:t xml:space="preserve">use </w:t>
      </w:r>
      <w:r w:rsidR="00CC717F" w:rsidRPr="0022093A">
        <w:t>data</w:t>
      </w:r>
      <w:r w:rsidR="00176493" w:rsidRPr="0022093A">
        <w:t xml:space="preserve"> to inform the implementation of the monitoring framework</w:t>
      </w:r>
    </w:p>
    <w:p w14:paraId="636A0380" w14:textId="5EB6758B" w:rsidR="00176493" w:rsidRPr="0022093A" w:rsidRDefault="00C63F9B" w:rsidP="004379B8">
      <w:pPr>
        <w:pStyle w:val="CBDNormalNumber"/>
        <w:numPr>
          <w:ilvl w:val="0"/>
          <w:numId w:val="8"/>
        </w:numPr>
        <w:tabs>
          <w:tab w:val="clear" w:pos="1134"/>
        </w:tabs>
        <w:ind w:left="1418"/>
      </w:pPr>
      <w:r>
        <w:t xml:space="preserve">It </w:t>
      </w:r>
      <w:r w:rsidR="002347D9">
        <w:t>wa</w:t>
      </w:r>
      <w:r w:rsidR="002347D9" w:rsidRPr="0022093A">
        <w:t xml:space="preserve">s essential </w:t>
      </w:r>
      <w:r>
        <w:t>to e</w:t>
      </w:r>
      <w:r w:rsidR="00176493" w:rsidRPr="0022093A">
        <w:t>nsur</w:t>
      </w:r>
      <w:r>
        <w:t>e</w:t>
      </w:r>
      <w:r w:rsidR="00176493" w:rsidRPr="0022093A">
        <w:t xml:space="preserve"> effective coordination and communication among different stakeholders, such as </w:t>
      </w:r>
      <w:r w:rsidR="005B4E9C" w:rsidRPr="0022093A">
        <w:t xml:space="preserve">relevant </w:t>
      </w:r>
      <w:r w:rsidR="00176493" w:rsidRPr="0022093A">
        <w:t xml:space="preserve">ministries, departments and technical working groups, </w:t>
      </w:r>
      <w:proofErr w:type="gramStart"/>
      <w:r w:rsidR="004574D0">
        <w:t xml:space="preserve">so as </w:t>
      </w:r>
      <w:r w:rsidR="00176493" w:rsidRPr="0022093A">
        <w:t>to</w:t>
      </w:r>
      <w:proofErr w:type="gramEnd"/>
      <w:r w:rsidR="00176493" w:rsidRPr="0022093A">
        <w:t xml:space="preserve"> maintain cohesion and integrat</w:t>
      </w:r>
      <w:r w:rsidR="005476EC">
        <w:t>ion of</w:t>
      </w:r>
      <w:r w:rsidR="00176493" w:rsidRPr="0022093A">
        <w:t xml:space="preserve"> the reporting process</w:t>
      </w:r>
    </w:p>
    <w:p w14:paraId="46A6204B" w14:textId="2BFDDFFD" w:rsidR="00FA7481" w:rsidRPr="001E7714" w:rsidRDefault="00FA7481" w:rsidP="001E7714">
      <w:pPr>
        <w:pStyle w:val="CBDNormalNumber"/>
        <w:keepNext/>
        <w:numPr>
          <w:ilvl w:val="0"/>
          <w:numId w:val="0"/>
        </w:numPr>
        <w:ind w:left="567"/>
        <w:rPr>
          <w:i/>
          <w:iCs/>
        </w:rPr>
      </w:pPr>
      <w:r w:rsidRPr="001E7714">
        <w:rPr>
          <w:i/>
          <w:iCs/>
        </w:rPr>
        <w:t>Topic C. Regional cooperation in monitoring</w:t>
      </w:r>
    </w:p>
    <w:p w14:paraId="5554A6F6" w14:textId="3E009109" w:rsidR="0014317D" w:rsidRPr="001E7714" w:rsidRDefault="00FA7481" w:rsidP="00FA7481">
      <w:pPr>
        <w:pStyle w:val="CBDNormalNumber"/>
      </w:pPr>
      <w:r w:rsidRPr="001E7714">
        <w:t xml:space="preserve">A representative </w:t>
      </w:r>
      <w:r w:rsidR="00E76FA2" w:rsidRPr="001E7714">
        <w:t xml:space="preserve">of </w:t>
      </w:r>
      <w:r w:rsidR="00793266" w:rsidRPr="001E7714">
        <w:t>the Secretariat of the Pacific Regional Environment Programme</w:t>
      </w:r>
      <w:r w:rsidRPr="001E7714">
        <w:t xml:space="preserve"> pr</w:t>
      </w:r>
      <w:r w:rsidR="00CF01EE">
        <w:t>ovided</w:t>
      </w:r>
      <w:r w:rsidRPr="001E7714">
        <w:t xml:space="preserve"> </w:t>
      </w:r>
      <w:r w:rsidR="00221458">
        <w:t xml:space="preserve">information </w:t>
      </w:r>
      <w:r w:rsidRPr="001E7714">
        <w:t xml:space="preserve">on </w:t>
      </w:r>
      <w:r w:rsidR="00B935FA" w:rsidRPr="001E7714">
        <w:t xml:space="preserve">how </w:t>
      </w:r>
      <w:r w:rsidRPr="001E7714">
        <w:t>a regional monitoring strategy and system could be developed to support countries in the region</w:t>
      </w:r>
      <w:r w:rsidR="00031A64" w:rsidRPr="001E7714">
        <w:t xml:space="preserve">, </w:t>
      </w:r>
      <w:proofErr w:type="gramStart"/>
      <w:r w:rsidR="00031A64" w:rsidRPr="001E7714">
        <w:t>taking into account</w:t>
      </w:r>
      <w:proofErr w:type="gramEnd"/>
      <w:r w:rsidR="00031A64" w:rsidRPr="001E7714">
        <w:t xml:space="preserve"> regional needs </w:t>
      </w:r>
      <w:r w:rsidR="00CE709C" w:rsidRPr="001E7714">
        <w:t xml:space="preserve">identified through </w:t>
      </w:r>
      <w:r w:rsidR="00633723" w:rsidRPr="001E7714">
        <w:t xml:space="preserve">a </w:t>
      </w:r>
      <w:r w:rsidR="00CE709C" w:rsidRPr="001E7714">
        <w:t xml:space="preserve">survey </w:t>
      </w:r>
      <w:r w:rsidR="004F3796" w:rsidRPr="001E7714">
        <w:t>conducted before</w:t>
      </w:r>
      <w:r w:rsidR="00CE709C" w:rsidRPr="001E7714">
        <w:t xml:space="preserve"> the dialogue</w:t>
      </w:r>
      <w:r w:rsidRPr="001E7714">
        <w:t>.</w:t>
      </w:r>
      <w:r w:rsidR="00D635AC" w:rsidRPr="001E7714">
        <w:t xml:space="preserve"> </w:t>
      </w:r>
      <w:r w:rsidR="001E67F1">
        <w:t xml:space="preserve">The representative </w:t>
      </w:r>
      <w:r w:rsidR="00411434">
        <w:t>discussed</w:t>
      </w:r>
      <w:r w:rsidR="00A72DD9">
        <w:t xml:space="preserve"> the</w:t>
      </w:r>
      <w:r w:rsidR="001E67F1">
        <w:t xml:space="preserve"> </w:t>
      </w:r>
      <w:r w:rsidR="008E74A0" w:rsidRPr="001E7714">
        <w:t xml:space="preserve">opportunities </w:t>
      </w:r>
      <w:r w:rsidR="00131F45">
        <w:t>to</w:t>
      </w:r>
      <w:r w:rsidR="008E74A0" w:rsidRPr="001E7714">
        <w:t xml:space="preserve"> streamlin</w:t>
      </w:r>
      <w:r w:rsidR="00131F45">
        <w:t>e</w:t>
      </w:r>
      <w:r w:rsidR="008E74A0" w:rsidRPr="001E7714">
        <w:t xml:space="preserve"> monitoring and reporting </w:t>
      </w:r>
      <w:r w:rsidR="002873B1">
        <w:t xml:space="preserve">to achieve </w:t>
      </w:r>
      <w:r w:rsidR="00241047">
        <w:t xml:space="preserve">the </w:t>
      </w:r>
      <w:r w:rsidR="008F7A1B">
        <w:t>r</w:t>
      </w:r>
      <w:r w:rsidR="008F7A1B" w:rsidRPr="001E7714">
        <w:t>egional</w:t>
      </w:r>
      <w:r w:rsidR="008F7A1B">
        <w:t xml:space="preserve"> g</w:t>
      </w:r>
      <w:r w:rsidR="008F7A1B" w:rsidRPr="001E7714">
        <w:t>oals</w:t>
      </w:r>
      <w:r w:rsidR="008F7A1B">
        <w:t xml:space="preserve"> for the </w:t>
      </w:r>
      <w:r w:rsidR="002873B1">
        <w:t>e</w:t>
      </w:r>
      <w:r w:rsidR="002873B1" w:rsidRPr="001E7714">
        <w:t xml:space="preserve">nvironment </w:t>
      </w:r>
      <w:r w:rsidR="0088610D" w:rsidRPr="001E7714">
        <w:t>through the use of</w:t>
      </w:r>
      <w:r w:rsidR="002873B1">
        <w:t>:</w:t>
      </w:r>
      <w:r w:rsidR="0088610D" w:rsidRPr="001E7714">
        <w:t xml:space="preserve"> </w:t>
      </w:r>
      <w:r w:rsidR="00411434">
        <w:t>P</w:t>
      </w:r>
      <w:r w:rsidR="00411434" w:rsidRPr="001E7714">
        <w:t xml:space="preserve">acific </w:t>
      </w:r>
      <w:r w:rsidR="008D5D48">
        <w:t>s</w:t>
      </w:r>
      <w:r w:rsidR="001D7068" w:rsidRPr="001E7714">
        <w:t xml:space="preserve">tate </w:t>
      </w:r>
      <w:r w:rsidR="0088610D" w:rsidRPr="001E7714">
        <w:t>o</w:t>
      </w:r>
      <w:r w:rsidR="00670E75" w:rsidRPr="001E7714">
        <w:t xml:space="preserve">f </w:t>
      </w:r>
      <w:r w:rsidR="008D5D48">
        <w:t>e</w:t>
      </w:r>
      <w:r w:rsidR="00670E75" w:rsidRPr="001E7714">
        <w:t>nvironment</w:t>
      </w:r>
      <w:r w:rsidR="0088610D" w:rsidRPr="001E7714">
        <w:t xml:space="preserve"> and </w:t>
      </w:r>
      <w:r w:rsidR="009A4DA0">
        <w:t xml:space="preserve">Pacific </w:t>
      </w:r>
      <w:r w:rsidR="00E54BC4">
        <w:t>r</w:t>
      </w:r>
      <w:r w:rsidR="00E804BF" w:rsidRPr="001E7714">
        <w:t xml:space="preserve">egional </w:t>
      </w:r>
      <w:r w:rsidR="00E54BC4">
        <w:t>e</w:t>
      </w:r>
      <w:r w:rsidR="00E804BF" w:rsidRPr="001E7714">
        <w:t xml:space="preserve">nvironment </w:t>
      </w:r>
      <w:r w:rsidR="00E54BC4">
        <w:t>i</w:t>
      </w:r>
      <w:r w:rsidR="00E804BF" w:rsidRPr="001E7714">
        <w:t>ndicator</w:t>
      </w:r>
      <w:r w:rsidR="0026027B" w:rsidRPr="001E7714">
        <w:t>s</w:t>
      </w:r>
      <w:r w:rsidR="002873B1">
        <w:t>;</w:t>
      </w:r>
      <w:r w:rsidR="00470F96" w:rsidRPr="001E7714">
        <w:t xml:space="preserve"> </w:t>
      </w:r>
      <w:r w:rsidR="001D2B72">
        <w:t xml:space="preserve">the Pacific Islands </w:t>
      </w:r>
      <w:r w:rsidR="00470F96" w:rsidRPr="001E7714">
        <w:t>Framework for Nature Conservation</w:t>
      </w:r>
      <w:r w:rsidR="0063254C">
        <w:t xml:space="preserve"> </w:t>
      </w:r>
      <w:r w:rsidR="006E5D27">
        <w:t>(2022–2026</w:t>
      </w:r>
      <w:r w:rsidR="00875B22">
        <w:t>)</w:t>
      </w:r>
      <w:r w:rsidR="002873B1">
        <w:t>;</w:t>
      </w:r>
      <w:r w:rsidR="00470F96" w:rsidRPr="001E7714">
        <w:t xml:space="preserve"> </w:t>
      </w:r>
      <w:r w:rsidR="00F32F7D">
        <w:t xml:space="preserve">the </w:t>
      </w:r>
      <w:r w:rsidR="002046FD">
        <w:t>Sustainable Development Goals</w:t>
      </w:r>
      <w:r w:rsidR="007618D4">
        <w:t>;</w:t>
      </w:r>
      <w:r w:rsidR="00470F96" w:rsidRPr="001E7714">
        <w:t xml:space="preserve"> </w:t>
      </w:r>
      <w:r w:rsidR="0033108E">
        <w:t xml:space="preserve">the </w:t>
      </w:r>
      <w:r w:rsidR="009028E5">
        <w:t>Kunming-Montreal Global Biodiversity Framework;</w:t>
      </w:r>
      <w:r w:rsidR="003975C1" w:rsidRPr="001E7714">
        <w:t xml:space="preserve"> and </w:t>
      </w:r>
      <w:r w:rsidR="000B7A9C" w:rsidRPr="001E7714">
        <w:t>various regional</w:t>
      </w:r>
      <w:r w:rsidR="00685D3E" w:rsidRPr="001E7714">
        <w:t xml:space="preserve"> </w:t>
      </w:r>
      <w:r w:rsidR="008A5A7F" w:rsidRPr="001E7714">
        <w:t xml:space="preserve">and global </w:t>
      </w:r>
      <w:r w:rsidR="003975C1" w:rsidRPr="001E7714">
        <w:t>conventions such as the</w:t>
      </w:r>
      <w:r w:rsidR="002C7038">
        <w:t xml:space="preserve"> Convention for the </w:t>
      </w:r>
      <w:r w:rsidR="00337DFE">
        <w:t>P</w:t>
      </w:r>
      <w:r w:rsidR="002C7038">
        <w:t>rotection of the Natural Resources and Environment</w:t>
      </w:r>
      <w:r w:rsidR="00337DFE">
        <w:t xml:space="preserve"> of the South Pacific Region</w:t>
      </w:r>
      <w:r w:rsidR="003975C1" w:rsidRPr="001E7714">
        <w:t xml:space="preserve"> </w:t>
      </w:r>
      <w:r w:rsidR="00337DFE">
        <w:t>(</w:t>
      </w:r>
      <w:proofErr w:type="spellStart"/>
      <w:r w:rsidR="003975C1" w:rsidRPr="001E7714">
        <w:t>Noumea</w:t>
      </w:r>
      <w:proofErr w:type="spellEnd"/>
      <w:r w:rsidR="003975C1" w:rsidRPr="001E7714">
        <w:t xml:space="preserve"> Convention</w:t>
      </w:r>
      <w:r w:rsidR="00337DFE">
        <w:t>)</w:t>
      </w:r>
      <w:r w:rsidR="003975C1" w:rsidRPr="001E7714">
        <w:t xml:space="preserve">, </w:t>
      </w:r>
      <w:r w:rsidR="002046FD">
        <w:t>the United Nations Framework Convention on Climate Change</w:t>
      </w:r>
      <w:r w:rsidR="003975C1" w:rsidRPr="001E7714">
        <w:t xml:space="preserve"> and </w:t>
      </w:r>
      <w:r w:rsidR="001A3B99">
        <w:t xml:space="preserve">the </w:t>
      </w:r>
      <w:r w:rsidR="003975C1" w:rsidRPr="001E7714">
        <w:t>Convention on Wetlands</w:t>
      </w:r>
      <w:r w:rsidR="00B220DB">
        <w:t xml:space="preserve"> of International Import</w:t>
      </w:r>
      <w:r w:rsidR="002046FD">
        <w:t>a</w:t>
      </w:r>
      <w:r w:rsidR="00B220DB">
        <w:t>nce especially as Waterfowl Habitat</w:t>
      </w:r>
      <w:r w:rsidR="002046FD">
        <w:t xml:space="preserve"> (</w:t>
      </w:r>
      <w:r w:rsidR="002046FD" w:rsidRPr="001E7714">
        <w:t xml:space="preserve">Ramsar </w:t>
      </w:r>
      <w:r w:rsidR="002046FD">
        <w:t>Convention)</w:t>
      </w:r>
      <w:r w:rsidR="003975C1" w:rsidRPr="001E7714">
        <w:t>.</w:t>
      </w:r>
    </w:p>
    <w:p w14:paraId="6E31AB3E" w14:textId="22BA9FD6" w:rsidR="00FA7481" w:rsidRPr="001E7714" w:rsidRDefault="0092014C" w:rsidP="00FA7481">
      <w:pPr>
        <w:pStyle w:val="CBDNormalNumber"/>
      </w:pPr>
      <w:r w:rsidRPr="001E7714">
        <w:t xml:space="preserve">A </w:t>
      </w:r>
      <w:r w:rsidR="00B23FB6">
        <w:t>plenary</w:t>
      </w:r>
      <w:r w:rsidR="00FA7481" w:rsidRPr="001E7714">
        <w:t xml:space="preserve"> discussion </w:t>
      </w:r>
      <w:r w:rsidR="0014317D" w:rsidRPr="001E7714">
        <w:t>was</w:t>
      </w:r>
      <w:r w:rsidR="00FA7481" w:rsidRPr="001E7714">
        <w:t xml:space="preserve"> </w:t>
      </w:r>
      <w:r w:rsidR="00841EFC" w:rsidRPr="001E7714">
        <w:t xml:space="preserve">held </w:t>
      </w:r>
      <w:r w:rsidR="00FA7481" w:rsidRPr="001E7714">
        <w:t>to identify key priorities and actions for enhancing monitoring at the regional level.</w:t>
      </w:r>
      <w:r w:rsidR="008E4D7C" w:rsidRPr="001E7714">
        <w:t xml:space="preserve"> </w:t>
      </w:r>
      <w:r w:rsidR="009A4D82">
        <w:t>The c</w:t>
      </w:r>
      <w:r w:rsidR="008E4D7C" w:rsidRPr="001E7714">
        <w:t>apacity</w:t>
      </w:r>
      <w:r w:rsidR="009D6866" w:rsidRPr="001E7714">
        <w:t xml:space="preserve"> or technical support needs identified</w:t>
      </w:r>
      <w:r w:rsidR="00EA3100" w:rsidRPr="001E7714">
        <w:t xml:space="preserve"> include</w:t>
      </w:r>
      <w:r w:rsidR="00145883">
        <w:t>d</w:t>
      </w:r>
      <w:r w:rsidR="00AD5339" w:rsidRPr="001E7714">
        <w:t>:</w:t>
      </w:r>
    </w:p>
    <w:p w14:paraId="68172446" w14:textId="4F3DFE76" w:rsidR="006E050A" w:rsidRPr="0022093A" w:rsidRDefault="00143D6F" w:rsidP="004379B8">
      <w:pPr>
        <w:pStyle w:val="CBDNormalNumber"/>
        <w:numPr>
          <w:ilvl w:val="1"/>
          <w:numId w:val="6"/>
        </w:numPr>
      </w:pPr>
      <w:r w:rsidRPr="0022093A">
        <w:t xml:space="preserve">Providing further support to </w:t>
      </w:r>
      <w:r w:rsidR="008C17C4">
        <w:t xml:space="preserve">Pacific </w:t>
      </w:r>
      <w:r w:rsidR="009A4D82">
        <w:t>s</w:t>
      </w:r>
      <w:r w:rsidRPr="0022093A">
        <w:t xml:space="preserve">tate of the </w:t>
      </w:r>
      <w:r w:rsidR="009A4D82">
        <w:t>e</w:t>
      </w:r>
      <w:r w:rsidRPr="0022093A">
        <w:t>nvironment</w:t>
      </w:r>
      <w:r w:rsidR="00C43EAA">
        <w:t>-related</w:t>
      </w:r>
      <w:r w:rsidRPr="0022093A">
        <w:t xml:space="preserve"> </w:t>
      </w:r>
      <w:proofErr w:type="gramStart"/>
      <w:r w:rsidR="008820B5" w:rsidRPr="0022093A">
        <w:t>reporting</w:t>
      </w:r>
      <w:r w:rsidR="004379B8">
        <w:t>;</w:t>
      </w:r>
      <w:proofErr w:type="gramEnd"/>
    </w:p>
    <w:p w14:paraId="366106A2" w14:textId="1857C651" w:rsidR="00AD5339" w:rsidRPr="0022093A" w:rsidRDefault="00AD5339" w:rsidP="004379B8">
      <w:pPr>
        <w:pStyle w:val="CBDNormalNumber"/>
        <w:numPr>
          <w:ilvl w:val="1"/>
          <w:numId w:val="6"/>
        </w:numPr>
      </w:pPr>
      <w:r w:rsidRPr="0022093A">
        <w:t>Facilitat</w:t>
      </w:r>
      <w:r w:rsidR="001D3CDB" w:rsidRPr="0022093A">
        <w:t>ing</w:t>
      </w:r>
      <w:r w:rsidRPr="0022093A">
        <w:t xml:space="preserve"> regional monitoring with data </w:t>
      </w:r>
      <w:proofErr w:type="gramStart"/>
      <w:r w:rsidRPr="0022093A">
        <w:t>visuali</w:t>
      </w:r>
      <w:r w:rsidR="009A4D82">
        <w:t>z</w:t>
      </w:r>
      <w:r w:rsidRPr="0022093A">
        <w:t>ation</w:t>
      </w:r>
      <w:r w:rsidR="004379B8">
        <w:t>;</w:t>
      </w:r>
      <w:proofErr w:type="gramEnd"/>
    </w:p>
    <w:p w14:paraId="434852D0" w14:textId="29283C94" w:rsidR="00AD5339" w:rsidRPr="0022093A" w:rsidRDefault="00AD5339" w:rsidP="004379B8">
      <w:pPr>
        <w:pStyle w:val="CBDNormalNumber"/>
        <w:numPr>
          <w:ilvl w:val="1"/>
          <w:numId w:val="6"/>
        </w:numPr>
      </w:pPr>
      <w:r w:rsidRPr="0022093A">
        <w:t>Assist</w:t>
      </w:r>
      <w:r w:rsidR="001D3CDB" w:rsidRPr="0022093A">
        <w:t>ing</w:t>
      </w:r>
      <w:r w:rsidRPr="0022093A">
        <w:t xml:space="preserve"> with open access to data, including for the </w:t>
      </w:r>
      <w:proofErr w:type="gramStart"/>
      <w:r w:rsidRPr="0022093A">
        <w:t>public</w:t>
      </w:r>
      <w:r w:rsidR="004379B8">
        <w:t>;</w:t>
      </w:r>
      <w:proofErr w:type="gramEnd"/>
    </w:p>
    <w:p w14:paraId="1E13EE2A" w14:textId="499E263C" w:rsidR="007D0912" w:rsidRPr="0022093A" w:rsidRDefault="0002492B" w:rsidP="004379B8">
      <w:pPr>
        <w:pStyle w:val="CBDNormalNumber"/>
        <w:numPr>
          <w:ilvl w:val="1"/>
          <w:numId w:val="6"/>
        </w:numPr>
      </w:pPr>
      <w:r w:rsidRPr="0022093A">
        <w:t>Undertak</w:t>
      </w:r>
      <w:r w:rsidR="001D3CDB" w:rsidRPr="0022093A">
        <w:t>ing</w:t>
      </w:r>
      <w:r w:rsidRPr="0022093A">
        <w:t xml:space="preserve"> m</w:t>
      </w:r>
      <w:r w:rsidR="00AD5339" w:rsidRPr="0022093A">
        <w:t>ore national</w:t>
      </w:r>
      <w:r w:rsidR="009B28CC">
        <w:t>-</w:t>
      </w:r>
      <w:r w:rsidR="00AD5339" w:rsidRPr="0022093A">
        <w:t>level trainings on data management, monitoring and reporting</w:t>
      </w:r>
      <w:r w:rsidR="00BE525B">
        <w:t>.</w:t>
      </w:r>
    </w:p>
    <w:p w14:paraId="606FF40F" w14:textId="2E9A86D4" w:rsidR="00AD5339" w:rsidRPr="001E7714" w:rsidRDefault="00AD5339" w:rsidP="00820335">
      <w:pPr>
        <w:pStyle w:val="CBDNormalNumber"/>
        <w:numPr>
          <w:ilvl w:val="0"/>
          <w:numId w:val="0"/>
        </w:numPr>
        <w:ind w:left="1134"/>
      </w:pPr>
    </w:p>
    <w:p w14:paraId="046967D7" w14:textId="53F825F5" w:rsidR="00F67241" w:rsidRPr="001E7714" w:rsidRDefault="00F67241" w:rsidP="006F43CD">
      <w:pPr>
        <w:pStyle w:val="CBDAgendaItem"/>
      </w:pPr>
      <w:r w:rsidRPr="001E7714">
        <w:lastRenderedPageBreak/>
        <w:t>Item 4</w:t>
      </w:r>
      <w:r w:rsidR="00630193" w:rsidRPr="001E7714">
        <w:t xml:space="preserve"> </w:t>
      </w:r>
      <w:r w:rsidR="00630193" w:rsidRPr="001E7714">
        <w:br/>
      </w:r>
      <w:r w:rsidR="0080528A" w:rsidRPr="001E7714">
        <w:t>P</w:t>
      </w:r>
      <w:r w:rsidRPr="001E7714">
        <w:t>reparation and submission of the seventh national report</w:t>
      </w:r>
    </w:p>
    <w:p w14:paraId="4511364F" w14:textId="35C1F86C" w:rsidR="004A3460" w:rsidRPr="001E7714" w:rsidRDefault="007078DF" w:rsidP="004A18C4">
      <w:pPr>
        <w:pStyle w:val="CBDNormalNumber"/>
      </w:pPr>
      <w:r w:rsidRPr="001E7714">
        <w:t>A representative of the Secretariat provide</w:t>
      </w:r>
      <w:r w:rsidR="0079312C" w:rsidRPr="001E7714">
        <w:t>d</w:t>
      </w:r>
      <w:r w:rsidRPr="001E7714">
        <w:t xml:space="preserve"> an overview of the guidance and template for the seventh and eighth national reports</w:t>
      </w:r>
      <w:r w:rsidR="002015F4" w:rsidRPr="001E7714">
        <w:t>, as</w:t>
      </w:r>
      <w:r w:rsidRPr="001E7714">
        <w:t xml:space="preserve"> </w:t>
      </w:r>
      <w:r w:rsidR="0072000D" w:rsidRPr="001E7714">
        <w:t xml:space="preserve">contained </w:t>
      </w:r>
      <w:r w:rsidRPr="001E7714">
        <w:t xml:space="preserve">in decisions </w:t>
      </w:r>
      <w:hyperlink r:id="rId19" w:history="1">
        <w:r w:rsidRPr="001E7714">
          <w:rPr>
            <w:rStyle w:val="Hyperlink"/>
          </w:rPr>
          <w:t>15/6</w:t>
        </w:r>
      </w:hyperlink>
      <w:r w:rsidRPr="001E7714">
        <w:t xml:space="preserve"> and </w:t>
      </w:r>
      <w:hyperlink r:id="rId20" w:history="1">
        <w:r w:rsidRPr="001E7714">
          <w:rPr>
            <w:rStyle w:val="Hyperlink"/>
          </w:rPr>
          <w:t>16/32</w:t>
        </w:r>
      </w:hyperlink>
      <w:r w:rsidR="00EB029F">
        <w:t xml:space="preserve"> of the Conference of th</w:t>
      </w:r>
      <w:r w:rsidR="000A2B24">
        <w:t>e</w:t>
      </w:r>
      <w:r w:rsidR="00EB029F">
        <w:t xml:space="preserve"> Parties</w:t>
      </w:r>
      <w:r w:rsidRPr="001E7714">
        <w:t xml:space="preserve">. </w:t>
      </w:r>
      <w:r w:rsidR="00B53924" w:rsidRPr="001E7714">
        <w:t xml:space="preserve">The presentation covered elements such as </w:t>
      </w:r>
      <w:r w:rsidR="001869DB" w:rsidRPr="001E7714">
        <w:t xml:space="preserve">timelines for reporting, relevant sources of information, </w:t>
      </w:r>
      <w:r w:rsidR="000153F8">
        <w:t xml:space="preserve">the </w:t>
      </w:r>
      <w:r w:rsidR="000153F8" w:rsidRPr="001E7714">
        <w:t>use</w:t>
      </w:r>
      <w:r w:rsidR="000153F8">
        <w:t>s</w:t>
      </w:r>
      <w:r w:rsidR="002B4490">
        <w:t xml:space="preserve"> to which</w:t>
      </w:r>
      <w:r w:rsidR="00B4033D" w:rsidRPr="001E7714">
        <w:t xml:space="preserve"> national reports w</w:t>
      </w:r>
      <w:r w:rsidR="00F10BC7">
        <w:t>ould</w:t>
      </w:r>
      <w:r w:rsidR="00B4033D" w:rsidRPr="001E7714">
        <w:t xml:space="preserve"> be </w:t>
      </w:r>
      <w:r w:rsidR="002B4490">
        <w:t>put</w:t>
      </w:r>
      <w:r w:rsidR="00B4033D" w:rsidRPr="001E7714">
        <w:t xml:space="preserve">, </w:t>
      </w:r>
      <w:r w:rsidR="00504491" w:rsidRPr="001E7714">
        <w:t xml:space="preserve">the details of the contents of each of the five sections of the </w:t>
      </w:r>
      <w:r w:rsidR="00EB029F">
        <w:t>seventh</w:t>
      </w:r>
      <w:r w:rsidR="00504491" w:rsidRPr="001E7714">
        <w:t xml:space="preserve"> </w:t>
      </w:r>
      <w:r w:rsidR="00EB029F">
        <w:t>n</w:t>
      </w:r>
      <w:r w:rsidR="00504491" w:rsidRPr="001E7714">
        <w:t xml:space="preserve">ational </w:t>
      </w:r>
      <w:r w:rsidR="00EB029F">
        <w:t>r</w:t>
      </w:r>
      <w:r w:rsidR="00CE6804" w:rsidRPr="001E7714">
        <w:t>eport and</w:t>
      </w:r>
      <w:r w:rsidR="00FF2D2C" w:rsidRPr="001E7714">
        <w:t xml:space="preserve"> proposed next steps </w:t>
      </w:r>
      <w:r w:rsidR="000D63C2">
        <w:t xml:space="preserve">related </w:t>
      </w:r>
      <w:r w:rsidR="00FF2D2C" w:rsidRPr="001E7714">
        <w:t>to prepar</w:t>
      </w:r>
      <w:r w:rsidR="000D63C2">
        <w:t>ation of</w:t>
      </w:r>
      <w:r w:rsidR="00FF2D2C" w:rsidRPr="001E7714">
        <w:t xml:space="preserve"> </w:t>
      </w:r>
      <w:r w:rsidR="00267DCD" w:rsidRPr="001E7714">
        <w:t xml:space="preserve">submissions in time to meet the </w:t>
      </w:r>
      <w:r w:rsidR="000D63C2" w:rsidRPr="001E7714">
        <w:t>28</w:t>
      </w:r>
      <w:r w:rsidR="000D63C2" w:rsidRPr="000D63C2">
        <w:t xml:space="preserve"> </w:t>
      </w:r>
      <w:r w:rsidR="000D63C2" w:rsidRPr="001E7714">
        <w:t>February 2026</w:t>
      </w:r>
      <w:r w:rsidR="00AC50EE">
        <w:t xml:space="preserve"> </w:t>
      </w:r>
      <w:r w:rsidR="00267DCD" w:rsidRPr="001E7714">
        <w:t>deadline</w:t>
      </w:r>
      <w:r w:rsidR="00F20FD3" w:rsidRPr="001E7714">
        <w:t>.</w:t>
      </w:r>
      <w:r w:rsidR="004A3460" w:rsidRPr="001E7714">
        <w:t xml:space="preserve"> </w:t>
      </w:r>
      <w:r w:rsidR="00EB2E5F">
        <w:t xml:space="preserve">The representative </w:t>
      </w:r>
      <w:r w:rsidR="004A3460" w:rsidRPr="001E7714">
        <w:t xml:space="preserve">briefly shared suggestions for national reporting under the Cartagena </w:t>
      </w:r>
      <w:r w:rsidR="00A029A2">
        <w:t xml:space="preserve">Protocol on Biosafety </w:t>
      </w:r>
      <w:r w:rsidR="009A66FF">
        <w:t xml:space="preserve">to the Convention on Biological Diversity </w:t>
      </w:r>
      <w:r w:rsidR="004A3460" w:rsidRPr="001E7714">
        <w:t xml:space="preserve">and </w:t>
      </w:r>
      <w:r w:rsidR="009A66FF">
        <w:t xml:space="preserve">the </w:t>
      </w:r>
      <w:r w:rsidR="004A3460" w:rsidRPr="001E7714">
        <w:t>Nagoya Protocol</w:t>
      </w:r>
      <w:r w:rsidR="00FD3820">
        <w:t xml:space="preserve"> on Access to </w:t>
      </w:r>
      <w:r w:rsidR="009A66FF">
        <w:t>G</w:t>
      </w:r>
      <w:r w:rsidR="00FD3820">
        <w:t>enetic Resources</w:t>
      </w:r>
      <w:r w:rsidR="009A66FF">
        <w:t xml:space="preserve"> and the Fair and Equitable Sharing of </w:t>
      </w:r>
      <w:r w:rsidR="009B296B">
        <w:t>B</w:t>
      </w:r>
      <w:r w:rsidR="009A66FF">
        <w:t>enefits Arising from Their Utilization to the Convention on Biological Diversity</w:t>
      </w:r>
      <w:r w:rsidR="004A3460" w:rsidRPr="001E7714">
        <w:t>.</w:t>
      </w:r>
    </w:p>
    <w:p w14:paraId="3CC48161" w14:textId="62C9E94E" w:rsidR="00FD6EF9" w:rsidRPr="001E7714" w:rsidRDefault="003B4466" w:rsidP="004A3460">
      <w:pPr>
        <w:pStyle w:val="CBDNormalNumber"/>
      </w:pPr>
      <w:r w:rsidRPr="001E7714">
        <w:t xml:space="preserve">A representative </w:t>
      </w:r>
      <w:r w:rsidR="003A5DCD" w:rsidRPr="001E7714">
        <w:t xml:space="preserve">of </w:t>
      </w:r>
      <w:r w:rsidR="007078DF" w:rsidRPr="001E7714">
        <w:t xml:space="preserve">UNEP </w:t>
      </w:r>
      <w:r w:rsidR="0042494A" w:rsidRPr="001E7714">
        <w:t>g</w:t>
      </w:r>
      <w:r w:rsidR="00CE6804" w:rsidRPr="001E7714">
        <w:t>a</w:t>
      </w:r>
      <w:r w:rsidR="0042494A" w:rsidRPr="001E7714">
        <w:t xml:space="preserve">ve </w:t>
      </w:r>
      <w:r w:rsidR="007078DF" w:rsidRPr="001E7714">
        <w:t xml:space="preserve">a presentation </w:t>
      </w:r>
      <w:proofErr w:type="gramStart"/>
      <w:r w:rsidR="007078DF" w:rsidRPr="001E7714">
        <w:t xml:space="preserve">on </w:t>
      </w:r>
      <w:r w:rsidR="00166A98">
        <w:t xml:space="preserve">the subject of </w:t>
      </w:r>
      <w:r w:rsidR="007078DF" w:rsidRPr="001E7714">
        <w:t>support</w:t>
      </w:r>
      <w:proofErr w:type="gramEnd"/>
      <w:r w:rsidR="007078DF" w:rsidRPr="001E7714">
        <w:t xml:space="preserve"> </w:t>
      </w:r>
      <w:r w:rsidR="000D4BCA" w:rsidRPr="001E7714">
        <w:t>available from</w:t>
      </w:r>
      <w:r w:rsidR="00D84E95" w:rsidRPr="001E7714">
        <w:t xml:space="preserve"> </w:t>
      </w:r>
      <w:r w:rsidR="001A2924" w:rsidRPr="001E7714">
        <w:t xml:space="preserve">the </w:t>
      </w:r>
      <w:r w:rsidR="003603E6" w:rsidRPr="001E7714">
        <w:t xml:space="preserve">Global Environment Facility </w:t>
      </w:r>
      <w:r w:rsidR="007078DF" w:rsidRPr="001E7714">
        <w:t xml:space="preserve">for updating </w:t>
      </w:r>
      <w:r w:rsidR="00D84E95" w:rsidRPr="001E7714">
        <w:t xml:space="preserve">national biodiversity strategies and action plans </w:t>
      </w:r>
      <w:r w:rsidR="007078DF" w:rsidRPr="001E7714">
        <w:t xml:space="preserve">and </w:t>
      </w:r>
      <w:r w:rsidR="00D84E95" w:rsidRPr="001E7714">
        <w:t xml:space="preserve">preparing </w:t>
      </w:r>
      <w:r w:rsidR="007078DF" w:rsidRPr="001E7714">
        <w:t xml:space="preserve">the seventh national report. </w:t>
      </w:r>
      <w:r w:rsidR="00F20FD3" w:rsidRPr="001E7714">
        <w:t xml:space="preserve">The overview </w:t>
      </w:r>
      <w:r w:rsidR="00721B11">
        <w:t>prov</w:t>
      </w:r>
      <w:r w:rsidR="004C00FA">
        <w:t xml:space="preserve">ided </w:t>
      </w:r>
      <w:r w:rsidR="00F20FD3" w:rsidRPr="001E7714">
        <w:t xml:space="preserve">included an </w:t>
      </w:r>
      <w:r w:rsidR="00F0745B" w:rsidRPr="001E7714">
        <w:t>explanation of the five biodiversity</w:t>
      </w:r>
      <w:r w:rsidR="00EA46A2">
        <w:t>-related</w:t>
      </w:r>
      <w:r w:rsidR="00F0745B" w:rsidRPr="001E7714">
        <w:t xml:space="preserve"> program</w:t>
      </w:r>
      <w:r w:rsidR="00B82A25">
        <w:t>me</w:t>
      </w:r>
      <w:r w:rsidR="00F0745B" w:rsidRPr="001E7714">
        <w:t xml:space="preserve">s of the </w:t>
      </w:r>
      <w:r w:rsidR="004A3460" w:rsidRPr="001E7714">
        <w:t xml:space="preserve">UNEP </w:t>
      </w:r>
      <w:r w:rsidR="00F0745B" w:rsidRPr="001E7714">
        <w:t xml:space="preserve">Nature Frameworks Support Unit, </w:t>
      </w:r>
      <w:r w:rsidR="009E536E" w:rsidRPr="001E7714">
        <w:t xml:space="preserve">with an emphasis on the </w:t>
      </w:r>
      <w:r w:rsidR="00350F3B">
        <w:t>e</w:t>
      </w:r>
      <w:r w:rsidR="00350F3B" w:rsidRPr="001E7714">
        <w:t xml:space="preserve">arly </w:t>
      </w:r>
      <w:r w:rsidR="00350F3B">
        <w:t>a</w:t>
      </w:r>
      <w:r w:rsidR="00350F3B" w:rsidRPr="001E7714">
        <w:t xml:space="preserve">ction </w:t>
      </w:r>
      <w:r w:rsidR="00350F3B">
        <w:t>s</w:t>
      </w:r>
      <w:r w:rsidR="00350F3B" w:rsidRPr="001E7714">
        <w:t xml:space="preserve">upport </w:t>
      </w:r>
      <w:r w:rsidR="00350F3B">
        <w:t>p</w:t>
      </w:r>
      <w:r w:rsidR="00350F3B" w:rsidRPr="001E7714">
        <w:t xml:space="preserve">roject </w:t>
      </w:r>
      <w:r w:rsidR="00F64A3A">
        <w:t xml:space="preserve">under the </w:t>
      </w:r>
      <w:r w:rsidR="001702FD">
        <w:t xml:space="preserve">seventh replenishment </w:t>
      </w:r>
      <w:r w:rsidR="00E535B6">
        <w:t xml:space="preserve">of the </w:t>
      </w:r>
      <w:r w:rsidR="009E536E" w:rsidRPr="001E7714">
        <w:t>GEF</w:t>
      </w:r>
      <w:r w:rsidR="00F64A3A">
        <w:t xml:space="preserve"> trust fund</w:t>
      </w:r>
      <w:r w:rsidR="009E536E" w:rsidRPr="001E7714">
        <w:t xml:space="preserve"> and the </w:t>
      </w:r>
      <w:r w:rsidR="0046568F">
        <w:t>u</w:t>
      </w:r>
      <w:r w:rsidR="009E536E" w:rsidRPr="001E7714">
        <w:t xml:space="preserve">mbrella </w:t>
      </w:r>
      <w:r w:rsidR="0046568F">
        <w:t>p</w:t>
      </w:r>
      <w:r w:rsidR="009E536E" w:rsidRPr="001E7714">
        <w:t>rogramme</w:t>
      </w:r>
      <w:r w:rsidR="00430D3E" w:rsidRPr="001E7714">
        <w:t xml:space="preserve"> </w:t>
      </w:r>
      <w:r w:rsidR="00EA46E6">
        <w:t>under the eight</w:t>
      </w:r>
      <w:r w:rsidR="005F57DC">
        <w:t xml:space="preserve">h replenishment of the </w:t>
      </w:r>
      <w:r w:rsidR="005F57DC" w:rsidRPr="001E7714">
        <w:t xml:space="preserve">GEF </w:t>
      </w:r>
      <w:r w:rsidR="005F57DC">
        <w:t xml:space="preserve">trust fund </w:t>
      </w:r>
      <w:r w:rsidR="00CE2CA7">
        <w:t xml:space="preserve">with respect </w:t>
      </w:r>
      <w:r w:rsidR="00430D3E" w:rsidRPr="001E7714">
        <w:t>to support</w:t>
      </w:r>
      <w:r w:rsidR="00CE2CA7">
        <w:t>ing</w:t>
      </w:r>
      <w:r w:rsidR="00430D3E" w:rsidRPr="001E7714">
        <w:t xml:space="preserve"> </w:t>
      </w:r>
      <w:r w:rsidR="001702FD">
        <w:t>u</w:t>
      </w:r>
      <w:r w:rsidR="001702FD" w:rsidRPr="001E7714">
        <w:t>pdate</w:t>
      </w:r>
      <w:r w:rsidR="001702FD">
        <w:t>s of</w:t>
      </w:r>
      <w:r w:rsidR="001702FD" w:rsidRPr="00D901D7">
        <w:t xml:space="preserve"> </w:t>
      </w:r>
      <w:r w:rsidR="00D901D7" w:rsidRPr="00D901D7">
        <w:t>national biodiversity strateg</w:t>
      </w:r>
      <w:r w:rsidR="001702FD">
        <w:t>ies</w:t>
      </w:r>
      <w:r w:rsidR="00D901D7" w:rsidRPr="00D901D7">
        <w:t xml:space="preserve"> and action plan</w:t>
      </w:r>
      <w:r w:rsidR="001702FD">
        <w:t>s</w:t>
      </w:r>
      <w:r w:rsidR="00430D3E" w:rsidRPr="001E7714">
        <w:t xml:space="preserve"> and </w:t>
      </w:r>
      <w:r w:rsidR="001702FD">
        <w:t>the seventh national report</w:t>
      </w:r>
      <w:r w:rsidR="009E536E" w:rsidRPr="001E7714">
        <w:t xml:space="preserve">. </w:t>
      </w:r>
    </w:p>
    <w:p w14:paraId="6DDE5D74" w14:textId="127C26B3" w:rsidR="00C42AD3" w:rsidRPr="001E7714" w:rsidRDefault="00140C41" w:rsidP="00A728B6">
      <w:pPr>
        <w:pStyle w:val="CBDNormalNumber"/>
      </w:pPr>
      <w:r w:rsidRPr="001E7714">
        <w:t xml:space="preserve">The representatives of </w:t>
      </w:r>
      <w:r w:rsidR="00E535B6">
        <w:t xml:space="preserve">the </w:t>
      </w:r>
      <w:r w:rsidR="0077514D" w:rsidRPr="001E7714">
        <w:t>Cook Islands, Fiji</w:t>
      </w:r>
      <w:r w:rsidR="00246771" w:rsidRPr="001E7714">
        <w:t xml:space="preserve"> and </w:t>
      </w:r>
      <w:r w:rsidR="004A60D0" w:rsidRPr="001E7714">
        <w:t>Micronesia</w:t>
      </w:r>
      <w:r w:rsidR="004A60D0">
        <w:t xml:space="preserve"> (</w:t>
      </w:r>
      <w:r w:rsidR="0077514D" w:rsidRPr="001E7714">
        <w:t>Federated States of</w:t>
      </w:r>
      <w:r w:rsidR="004A60D0">
        <w:t>)</w:t>
      </w:r>
      <w:r w:rsidR="0077514D" w:rsidRPr="001E7714">
        <w:t xml:space="preserve"> </w:t>
      </w:r>
      <w:r w:rsidR="007078DF" w:rsidRPr="001E7714">
        <w:t>share</w:t>
      </w:r>
      <w:r w:rsidR="00E27EDA" w:rsidRPr="001E7714">
        <w:t>d</w:t>
      </w:r>
      <w:r w:rsidR="007078DF" w:rsidRPr="001E7714">
        <w:t xml:space="preserve"> their experience</w:t>
      </w:r>
      <w:r w:rsidR="00E27EDA" w:rsidRPr="001E7714">
        <w:t>s</w:t>
      </w:r>
      <w:r w:rsidR="007078DF" w:rsidRPr="001E7714">
        <w:t xml:space="preserve"> </w:t>
      </w:r>
      <w:r w:rsidR="00E27EDA" w:rsidRPr="001E7714">
        <w:t>and</w:t>
      </w:r>
      <w:r w:rsidR="007078DF" w:rsidRPr="001E7714">
        <w:t xml:space="preserve"> approaches in reviewing progress towards national targets and the implementation of </w:t>
      </w:r>
      <w:r w:rsidR="002031FA" w:rsidRPr="001E7714">
        <w:t>national biodiversity strategies and action plans</w:t>
      </w:r>
      <w:r w:rsidR="007078DF" w:rsidRPr="001E7714">
        <w:t>.</w:t>
      </w:r>
      <w:r w:rsidR="00912459" w:rsidRPr="001E7714">
        <w:t xml:space="preserve"> </w:t>
      </w:r>
    </w:p>
    <w:p w14:paraId="7892D5F4" w14:textId="3753ADE8" w:rsidR="00E27EDA" w:rsidRPr="001E7714" w:rsidRDefault="00E27EDA" w:rsidP="007078DF">
      <w:pPr>
        <w:pStyle w:val="CBDNormalNumber"/>
      </w:pPr>
      <w:r w:rsidRPr="001E7714">
        <w:t xml:space="preserve">The representative of the Cook Islands </w:t>
      </w:r>
      <w:r w:rsidR="004E301B" w:rsidRPr="001E7714">
        <w:t>summarized th</w:t>
      </w:r>
      <w:r w:rsidR="000D742C">
        <w:t>e</w:t>
      </w:r>
      <w:r w:rsidR="00840497">
        <w:t xml:space="preserve"> country’s</w:t>
      </w:r>
      <w:r w:rsidR="004E301B" w:rsidRPr="001E7714">
        <w:t xml:space="preserve"> </w:t>
      </w:r>
      <w:r w:rsidR="000D742C">
        <w:t>r</w:t>
      </w:r>
      <w:r w:rsidR="004E301B" w:rsidRPr="001E7714">
        <w:t xml:space="preserve">apid </w:t>
      </w:r>
      <w:r w:rsidR="000D742C">
        <w:t>r</w:t>
      </w:r>
      <w:r w:rsidR="004E301B" w:rsidRPr="001E7714">
        <w:t xml:space="preserve">eview of the 2002 </w:t>
      </w:r>
      <w:r w:rsidR="00E04D14" w:rsidRPr="00E04D14">
        <w:t>national biodiversity strategy and action plan</w:t>
      </w:r>
      <w:r w:rsidR="005713AE">
        <w:t xml:space="preserve"> and</w:t>
      </w:r>
      <w:r w:rsidR="004E301B" w:rsidRPr="001E7714">
        <w:t xml:space="preserve"> us</w:t>
      </w:r>
      <w:r w:rsidR="005713AE">
        <w:t>e o</w:t>
      </w:r>
      <w:r w:rsidR="00F1627B">
        <w:t>f</w:t>
      </w:r>
      <w:r w:rsidR="004E301B" w:rsidRPr="001E7714">
        <w:t xml:space="preserve"> the strengths, gaps, opportunities and recommendations identified to </w:t>
      </w:r>
      <w:r w:rsidR="000C0C87" w:rsidRPr="001E7714">
        <w:t xml:space="preserve">inform drafting of the </w:t>
      </w:r>
      <w:r w:rsidR="00E04D14" w:rsidRPr="00E04D14">
        <w:t>national biodiversity strategy and action plan</w:t>
      </w:r>
      <w:r w:rsidR="00315CD4">
        <w:t xml:space="preserve"> for </w:t>
      </w:r>
      <w:r w:rsidR="00315CD4" w:rsidRPr="001E7714">
        <w:t>2025</w:t>
      </w:r>
      <w:r w:rsidR="00315CD4">
        <w:t>–</w:t>
      </w:r>
      <w:r w:rsidR="00315CD4" w:rsidRPr="001E7714">
        <w:t>2035</w:t>
      </w:r>
      <w:r w:rsidR="000C0C87" w:rsidRPr="001E7714">
        <w:t xml:space="preserve">, the </w:t>
      </w:r>
      <w:r w:rsidR="004379B8">
        <w:t>m</w:t>
      </w:r>
      <w:r w:rsidR="000C0C87" w:rsidRPr="001E7714">
        <w:t xml:space="preserve">onitoring </w:t>
      </w:r>
      <w:r w:rsidR="00840497">
        <w:t>f</w:t>
      </w:r>
      <w:r w:rsidR="000C0C87" w:rsidRPr="001E7714">
        <w:t xml:space="preserve">ramework and the </w:t>
      </w:r>
      <w:r w:rsidR="00840497">
        <w:t>i</w:t>
      </w:r>
      <w:r w:rsidR="000C0C87" w:rsidRPr="001E7714">
        <w:t>mplementation plan</w:t>
      </w:r>
      <w:r w:rsidR="002C7B79">
        <w:t>,</w:t>
      </w:r>
      <w:r w:rsidR="000C0C87" w:rsidRPr="001E7714">
        <w:t xml:space="preserve"> with the support of the </w:t>
      </w:r>
      <w:r w:rsidR="00315CD4">
        <w:t>u</w:t>
      </w:r>
      <w:r w:rsidR="000C0C87" w:rsidRPr="001E7714">
        <w:t xml:space="preserve">mbrella </w:t>
      </w:r>
      <w:r w:rsidR="00315CD4">
        <w:t>p</w:t>
      </w:r>
      <w:r w:rsidR="000C0C87" w:rsidRPr="001E7714">
        <w:t>rogram</w:t>
      </w:r>
      <w:r w:rsidR="00315CD4">
        <w:t>me</w:t>
      </w:r>
      <w:r w:rsidR="009253EE">
        <w:t xml:space="preserve"> under the eighth replenishment of the GE</w:t>
      </w:r>
      <w:r w:rsidR="00C172D6">
        <w:t>F</w:t>
      </w:r>
      <w:r w:rsidR="009253EE">
        <w:t xml:space="preserve"> </w:t>
      </w:r>
      <w:r w:rsidR="00C13A42">
        <w:t>t</w:t>
      </w:r>
      <w:r w:rsidR="009253EE">
        <w:t>rust fund</w:t>
      </w:r>
      <w:r w:rsidR="00C13A42">
        <w:t>.</w:t>
      </w:r>
    </w:p>
    <w:p w14:paraId="2D44CCEC" w14:textId="521684D5" w:rsidR="0011650B" w:rsidRPr="001E7714" w:rsidRDefault="0011650B" w:rsidP="007078DF">
      <w:pPr>
        <w:pStyle w:val="CBDNormalNumber"/>
      </w:pPr>
      <w:r w:rsidRPr="001E7714">
        <w:t xml:space="preserve">The representative of Fiji </w:t>
      </w:r>
      <w:r w:rsidR="00E926B4" w:rsidRPr="001E7714">
        <w:t>detail</w:t>
      </w:r>
      <w:r w:rsidR="00CC085F">
        <w:t>ed</w:t>
      </w:r>
      <w:r w:rsidR="00E926B4" w:rsidRPr="001E7714">
        <w:t xml:space="preserve"> the key findings </w:t>
      </w:r>
      <w:r w:rsidR="000F5FED">
        <w:t xml:space="preserve">set out in </w:t>
      </w:r>
      <w:r w:rsidR="00E926B4" w:rsidRPr="001E7714">
        <w:t xml:space="preserve">the </w:t>
      </w:r>
      <w:r w:rsidR="00B31138" w:rsidRPr="001E7714">
        <w:t>sixth national r</w:t>
      </w:r>
      <w:r w:rsidR="00942111" w:rsidRPr="001E7714">
        <w:t>e</w:t>
      </w:r>
      <w:r w:rsidR="00B31138" w:rsidRPr="001E7714">
        <w:t>port</w:t>
      </w:r>
      <w:r w:rsidR="007146B0" w:rsidRPr="001E7714">
        <w:t xml:space="preserve"> and </w:t>
      </w:r>
      <w:r w:rsidR="003C7B2C" w:rsidRPr="001E7714">
        <w:t>highlight</w:t>
      </w:r>
      <w:r w:rsidR="008A3887">
        <w:t>ed</w:t>
      </w:r>
      <w:r w:rsidR="003C7B2C" w:rsidRPr="001E7714">
        <w:t xml:space="preserve"> key </w:t>
      </w:r>
      <w:r w:rsidR="00C6215C" w:rsidRPr="001E7714">
        <w:t xml:space="preserve">elements of </w:t>
      </w:r>
      <w:r w:rsidR="008A3887">
        <w:t>the country’s</w:t>
      </w:r>
      <w:r w:rsidR="00C6215C" w:rsidRPr="001E7714">
        <w:t xml:space="preserve"> current work</w:t>
      </w:r>
      <w:r w:rsidR="00B01435">
        <w:t>,</w:t>
      </w:r>
      <w:r w:rsidR="00C6215C" w:rsidRPr="001E7714">
        <w:t xml:space="preserve"> </w:t>
      </w:r>
      <w:r w:rsidR="00B44DAD" w:rsidRPr="001E7714">
        <w:t>including</w:t>
      </w:r>
      <w:r w:rsidR="00C6215C" w:rsidRPr="001E7714">
        <w:t xml:space="preserve"> </w:t>
      </w:r>
      <w:r w:rsidR="000557E2" w:rsidRPr="001E7714">
        <w:t>application</w:t>
      </w:r>
      <w:r w:rsidR="00C232BD" w:rsidRPr="001E7714">
        <w:t>s</w:t>
      </w:r>
      <w:r w:rsidR="000557E2" w:rsidRPr="001E7714">
        <w:t xml:space="preserve"> of ecological and traditional knowledge, marine </w:t>
      </w:r>
      <w:r w:rsidR="00937360" w:rsidRPr="001E7714">
        <w:t>and terrestrial ecological gap assessment</w:t>
      </w:r>
      <w:r w:rsidR="00686095" w:rsidRPr="001E7714">
        <w:t>s</w:t>
      </w:r>
      <w:r w:rsidR="00937360" w:rsidRPr="001E7714">
        <w:t xml:space="preserve">, community engagement, </w:t>
      </w:r>
      <w:r w:rsidR="0029688A" w:rsidRPr="001E7714">
        <w:t xml:space="preserve">protection of endemic and endangered species, </w:t>
      </w:r>
      <w:r w:rsidR="00E05988" w:rsidRPr="001E7714">
        <w:t>policies for species conservation</w:t>
      </w:r>
      <w:r w:rsidR="00D74A16">
        <w:t>,</w:t>
      </w:r>
      <w:r w:rsidR="00E05988" w:rsidRPr="001E7714">
        <w:t xml:space="preserve"> </w:t>
      </w:r>
      <w:r w:rsidR="00D9488C" w:rsidRPr="001E7714">
        <w:t xml:space="preserve">and </w:t>
      </w:r>
      <w:r w:rsidR="00497A57" w:rsidRPr="001E7714">
        <w:t>management of invasive alien species.</w:t>
      </w:r>
      <w:r w:rsidR="00B44DAD" w:rsidRPr="001E7714">
        <w:t xml:space="preserve"> Recommendations included, but were not limited to, strengthening of institutional frameworks, implementation of the Nagoya Protocol </w:t>
      </w:r>
      <w:proofErr w:type="gramStart"/>
      <w:r w:rsidR="00B44DAD" w:rsidRPr="001E7714">
        <w:t xml:space="preserve">and  </w:t>
      </w:r>
      <w:r w:rsidR="00E31E91" w:rsidRPr="001E7714">
        <w:t>assessment</w:t>
      </w:r>
      <w:proofErr w:type="gramEnd"/>
      <w:r w:rsidR="00E31E91" w:rsidRPr="001E7714">
        <w:t xml:space="preserve"> of legislative gaps.</w:t>
      </w:r>
      <w:r w:rsidR="00061ABB" w:rsidRPr="001E7714">
        <w:t xml:space="preserve"> He </w:t>
      </w:r>
      <w:r w:rsidR="00147E5E">
        <w:t xml:space="preserve">indicated </w:t>
      </w:r>
      <w:r w:rsidR="00061ABB" w:rsidRPr="001E7714">
        <w:t xml:space="preserve">that </w:t>
      </w:r>
      <w:r w:rsidR="00147E5E">
        <w:t xml:space="preserve">the </w:t>
      </w:r>
      <w:r w:rsidR="00061ABB" w:rsidRPr="001E7714">
        <w:t>review</w:t>
      </w:r>
      <w:r w:rsidR="00147E5E">
        <w:t xml:space="preserve"> of</w:t>
      </w:r>
      <w:r w:rsidR="00061ABB" w:rsidRPr="001E7714">
        <w:t xml:space="preserve"> the </w:t>
      </w:r>
      <w:r w:rsidR="00D560E9" w:rsidRPr="001E7714">
        <w:t>sixth national report</w:t>
      </w:r>
      <w:r w:rsidR="00061ABB" w:rsidRPr="001E7714">
        <w:t xml:space="preserve"> would provide a basis for the preparation of the seventh national report. </w:t>
      </w:r>
    </w:p>
    <w:p w14:paraId="38C98EE5" w14:textId="0EBE40E6" w:rsidR="00E31E91" w:rsidRPr="001E7714" w:rsidRDefault="00E31E91" w:rsidP="007078DF">
      <w:pPr>
        <w:pStyle w:val="CBDNormalNumber"/>
      </w:pPr>
      <w:r w:rsidRPr="001E7714">
        <w:t xml:space="preserve">The representative of the Federated States of Micronesia </w:t>
      </w:r>
      <w:r w:rsidR="00634C3F">
        <w:t xml:space="preserve">provided </w:t>
      </w:r>
      <w:r w:rsidR="008B178F" w:rsidRPr="001E7714">
        <w:t>detail</w:t>
      </w:r>
      <w:r w:rsidR="003A2072">
        <w:t>s of</w:t>
      </w:r>
      <w:r w:rsidR="008B178F" w:rsidRPr="001E7714">
        <w:t xml:space="preserve"> </w:t>
      </w:r>
      <w:r w:rsidR="009E1ED4" w:rsidRPr="001E7714">
        <w:t>the</w:t>
      </w:r>
      <w:r w:rsidR="00AF6B84">
        <w:t xml:space="preserve"> country’s</w:t>
      </w:r>
      <w:r w:rsidR="00185E02" w:rsidRPr="001E7714">
        <w:t xml:space="preserve"> </w:t>
      </w:r>
      <w:r w:rsidR="009E1ED4" w:rsidRPr="001E7714">
        <w:t>progress towards updating</w:t>
      </w:r>
      <w:r w:rsidR="008903D9" w:rsidRPr="001E7714">
        <w:t xml:space="preserve"> the </w:t>
      </w:r>
      <w:r w:rsidR="00E04D14" w:rsidRPr="00E04D14">
        <w:t>national biodiversity strategy and action pla</w:t>
      </w:r>
      <w:r w:rsidR="00E04D14">
        <w:t>n</w:t>
      </w:r>
      <w:r w:rsidR="0048515F" w:rsidRPr="001E7714">
        <w:t>,</w:t>
      </w:r>
      <w:r w:rsidR="008903D9" w:rsidRPr="001E7714">
        <w:t xml:space="preserve"> </w:t>
      </w:r>
      <w:r w:rsidR="008D4B38">
        <w:t xml:space="preserve">which </w:t>
      </w:r>
      <w:r w:rsidR="0048515F" w:rsidRPr="001E7714">
        <w:t>includ</w:t>
      </w:r>
      <w:r w:rsidR="008D4B38">
        <w:t>ed</w:t>
      </w:r>
      <w:r w:rsidR="0048515F" w:rsidRPr="001E7714">
        <w:t xml:space="preserve"> </w:t>
      </w:r>
      <w:r w:rsidR="008903D9" w:rsidRPr="001E7714">
        <w:t xml:space="preserve">a timeline for </w:t>
      </w:r>
      <w:r w:rsidR="0020581C" w:rsidRPr="001E7714">
        <w:t xml:space="preserve">all necessary submissions, </w:t>
      </w:r>
      <w:r w:rsidR="008D4B38">
        <w:t xml:space="preserve">and </w:t>
      </w:r>
      <w:r w:rsidR="005942B2">
        <w:t>the p</w:t>
      </w:r>
      <w:r w:rsidR="0020581C" w:rsidRPr="001E7714">
        <w:t xml:space="preserve">roject </w:t>
      </w:r>
      <w:r w:rsidR="005942B2">
        <w:t>i</w:t>
      </w:r>
      <w:r w:rsidR="0020581C" w:rsidRPr="001E7714">
        <w:t xml:space="preserve">mplementation </w:t>
      </w:r>
      <w:r w:rsidR="005942B2">
        <w:t>p</w:t>
      </w:r>
      <w:r w:rsidR="0020581C" w:rsidRPr="001E7714">
        <w:t xml:space="preserve">lan </w:t>
      </w:r>
      <w:r w:rsidR="005942B2">
        <w:t>for</w:t>
      </w:r>
      <w:r w:rsidR="00226F99" w:rsidRPr="001E7714">
        <w:t xml:space="preserve"> complet</w:t>
      </w:r>
      <w:r w:rsidR="005942B2">
        <w:t>ing</w:t>
      </w:r>
      <w:r w:rsidR="00226F99" w:rsidRPr="001E7714">
        <w:t xml:space="preserve"> the </w:t>
      </w:r>
      <w:r w:rsidR="003B085D" w:rsidRPr="001E7714">
        <w:t>seventh national report</w:t>
      </w:r>
      <w:r w:rsidR="00782960" w:rsidRPr="001E7714">
        <w:t>. Th</w:t>
      </w:r>
      <w:r w:rsidR="00B50C3A">
        <w:t>at</w:t>
      </w:r>
      <w:r w:rsidR="00782960" w:rsidRPr="001E7714">
        <w:t xml:space="preserve"> </w:t>
      </w:r>
      <w:proofErr w:type="gramStart"/>
      <w:r w:rsidR="0080638C" w:rsidRPr="001E7714">
        <w:t>p</w:t>
      </w:r>
      <w:r w:rsidR="00782960" w:rsidRPr="001E7714">
        <w:t>lan</w:t>
      </w:r>
      <w:proofErr w:type="gramEnd"/>
      <w:r w:rsidR="00782960" w:rsidRPr="001E7714">
        <w:t xml:space="preserve"> included coordination mechanisms</w:t>
      </w:r>
      <w:r w:rsidR="00752D49">
        <w:t xml:space="preserve"> and encompassed</w:t>
      </w:r>
      <w:r w:rsidR="00782960" w:rsidRPr="001E7714">
        <w:t xml:space="preserve"> </w:t>
      </w:r>
      <w:r w:rsidR="0080638C" w:rsidRPr="001E7714">
        <w:t xml:space="preserve">involvement of </w:t>
      </w:r>
      <w:r w:rsidR="00782960" w:rsidRPr="001E7714">
        <w:t xml:space="preserve">relevant stakeholders, data sources, </w:t>
      </w:r>
      <w:r w:rsidR="00C63C08" w:rsidRPr="001E7714">
        <w:t>tools and implementation challenges.</w:t>
      </w:r>
    </w:p>
    <w:p w14:paraId="6543CAE8" w14:textId="31AF5FD3" w:rsidR="00FA193C" w:rsidRPr="001E7714" w:rsidRDefault="007078DF" w:rsidP="007078DF">
      <w:pPr>
        <w:pStyle w:val="CBDNormalNumber"/>
      </w:pPr>
      <w:r w:rsidRPr="001E7714">
        <w:t xml:space="preserve">A representative of the Secretariat </w:t>
      </w:r>
      <w:r w:rsidR="005A5E6F">
        <w:t xml:space="preserve">had </w:t>
      </w:r>
      <w:r w:rsidR="00B82D21" w:rsidRPr="001E7714">
        <w:t xml:space="preserve">prepared a video on </w:t>
      </w:r>
      <w:r w:rsidRPr="001E7714">
        <w:t xml:space="preserve">the use of the online reporting tool for the </w:t>
      </w:r>
      <w:r w:rsidR="00A05094">
        <w:t xml:space="preserve">submission of the </w:t>
      </w:r>
      <w:r w:rsidRPr="001E7714">
        <w:t>seventh national report</w:t>
      </w:r>
      <w:r w:rsidR="00B471D5" w:rsidRPr="001E7714">
        <w:t xml:space="preserve"> which was shared with participants </w:t>
      </w:r>
      <w:r w:rsidR="00C667C6">
        <w:t>ahead of the dialogue.</w:t>
      </w:r>
      <w:r w:rsidR="00626EEA">
        <w:t xml:space="preserve"> The representative </w:t>
      </w:r>
      <w:r w:rsidR="00E218F6" w:rsidRPr="001E7714">
        <w:t xml:space="preserve">joined </w:t>
      </w:r>
      <w:r w:rsidR="00471C84">
        <w:t xml:space="preserve">the </w:t>
      </w:r>
      <w:r w:rsidR="00AE78C1">
        <w:t xml:space="preserve">dialogue </w:t>
      </w:r>
      <w:r w:rsidR="00E218F6" w:rsidRPr="001E7714">
        <w:t>online to answer questions raised by participants</w:t>
      </w:r>
      <w:r w:rsidRPr="001E7714">
        <w:t xml:space="preserve">. </w:t>
      </w:r>
    </w:p>
    <w:p w14:paraId="47033BF5" w14:textId="45BC0E18" w:rsidR="007078DF" w:rsidRPr="001E7714" w:rsidRDefault="00934201" w:rsidP="007078DF">
      <w:pPr>
        <w:pStyle w:val="CBDNormalNumber"/>
      </w:pPr>
      <w:r w:rsidRPr="001E7714">
        <w:t xml:space="preserve">A representative of </w:t>
      </w:r>
      <w:r w:rsidR="002F7797">
        <w:t xml:space="preserve">the </w:t>
      </w:r>
      <w:bookmarkStart w:id="7" w:name="_Hlk212325391"/>
      <w:r w:rsidR="007078DF" w:rsidRPr="001E7714">
        <w:t>UNEP</w:t>
      </w:r>
      <w:r w:rsidR="00452606" w:rsidRPr="00452606">
        <w:t xml:space="preserve"> World Conservation Monitoring Centre</w:t>
      </w:r>
      <w:r w:rsidR="007078DF" w:rsidRPr="001E7714">
        <w:t xml:space="preserve"> </w:t>
      </w:r>
      <w:bookmarkEnd w:id="7"/>
      <w:r w:rsidR="00FB04FB" w:rsidRPr="001E7714">
        <w:t>g</w:t>
      </w:r>
      <w:r w:rsidR="00053511" w:rsidRPr="001E7714">
        <w:t>a</w:t>
      </w:r>
      <w:r w:rsidR="00FB04FB" w:rsidRPr="001E7714">
        <w:t xml:space="preserve">ve </w:t>
      </w:r>
      <w:r w:rsidR="007078DF" w:rsidRPr="001E7714">
        <w:t xml:space="preserve">a presentation on the </w:t>
      </w:r>
      <w:r w:rsidR="00346034">
        <w:t>t</w:t>
      </w:r>
      <w:r w:rsidR="007078DF" w:rsidRPr="001E7714">
        <w:t xml:space="preserve">arget </w:t>
      </w:r>
      <w:r w:rsidR="00346034">
        <w:t>t</w:t>
      </w:r>
      <w:r w:rsidR="007078DF" w:rsidRPr="001E7714">
        <w:t xml:space="preserve">racker tool </w:t>
      </w:r>
      <w:r w:rsidR="00346034">
        <w:t xml:space="preserve">designed </w:t>
      </w:r>
      <w:r w:rsidR="00C222A8" w:rsidRPr="001E7714">
        <w:t xml:space="preserve">to </w:t>
      </w:r>
      <w:r w:rsidR="003831FA">
        <w:t xml:space="preserve">provide </w:t>
      </w:r>
      <w:r w:rsidR="00C222A8" w:rsidRPr="001E7714">
        <w:t xml:space="preserve">support </w:t>
      </w:r>
      <w:r w:rsidR="003831FA">
        <w:t xml:space="preserve">to </w:t>
      </w:r>
      <w:r w:rsidR="00C222A8" w:rsidRPr="001E7714">
        <w:t>countries in using indicators in the</w:t>
      </w:r>
      <w:r w:rsidR="005E52C9">
        <w:t>ir</w:t>
      </w:r>
      <w:r w:rsidR="00C222A8" w:rsidRPr="001E7714">
        <w:t xml:space="preserve"> seventh national r</w:t>
      </w:r>
      <w:r w:rsidR="00DF717E" w:rsidRPr="001E7714">
        <w:t xml:space="preserve">eport. He highlighted </w:t>
      </w:r>
      <w:r w:rsidR="005E52C9">
        <w:t xml:space="preserve">the </w:t>
      </w:r>
      <w:r w:rsidR="009C2CC9" w:rsidRPr="001E7714">
        <w:t xml:space="preserve">use </w:t>
      </w:r>
      <w:r w:rsidR="0091143A">
        <w:t xml:space="preserve">of the tool </w:t>
      </w:r>
      <w:r w:rsidR="009C2CC9" w:rsidRPr="001E7714">
        <w:t>as</w:t>
      </w:r>
      <w:r w:rsidR="00D91220">
        <w:t>:</w:t>
      </w:r>
      <w:r w:rsidR="009C2CC9" w:rsidRPr="001E7714">
        <w:t xml:space="preserve"> a </w:t>
      </w:r>
      <w:r w:rsidR="004239E9">
        <w:t xml:space="preserve">means of </w:t>
      </w:r>
      <w:r w:rsidR="00617C81" w:rsidRPr="001E7714">
        <w:t>visualiz</w:t>
      </w:r>
      <w:r w:rsidR="004239E9">
        <w:t>ing</w:t>
      </w:r>
      <w:r w:rsidR="00617C81" w:rsidRPr="001E7714">
        <w:t xml:space="preserve"> global progress, a platform </w:t>
      </w:r>
      <w:r w:rsidR="004239E9">
        <w:t>for</w:t>
      </w:r>
      <w:r w:rsidR="00617C81" w:rsidRPr="001E7714">
        <w:t xml:space="preserve"> identify</w:t>
      </w:r>
      <w:r w:rsidR="004239E9">
        <w:t>ing</w:t>
      </w:r>
      <w:r w:rsidR="00617C81" w:rsidRPr="001E7714">
        <w:t xml:space="preserve"> trends and gaps and a venue for action mobilization.</w:t>
      </w:r>
      <w:r w:rsidR="00436D1C" w:rsidRPr="001E7714">
        <w:t xml:space="preserve"> Seven </w:t>
      </w:r>
      <w:r w:rsidR="006A4F5E" w:rsidRPr="001E7714">
        <w:t xml:space="preserve">of the </w:t>
      </w:r>
      <w:r w:rsidR="00436D1C" w:rsidRPr="001E7714">
        <w:t xml:space="preserve">headline indicators </w:t>
      </w:r>
      <w:r w:rsidR="006A4F5E" w:rsidRPr="001E7714">
        <w:t xml:space="preserve">adopted in decision </w:t>
      </w:r>
      <w:hyperlink r:id="rId21" w:history="1">
        <w:r w:rsidR="006A4F5E" w:rsidRPr="001E7714">
          <w:rPr>
            <w:rStyle w:val="Hyperlink"/>
          </w:rPr>
          <w:t>15/5</w:t>
        </w:r>
      </w:hyperlink>
      <w:r w:rsidR="006A4F5E" w:rsidRPr="0022093A">
        <w:t xml:space="preserve"> </w:t>
      </w:r>
      <w:r w:rsidR="00A171C7">
        <w:t>of the Conference of the Parties</w:t>
      </w:r>
      <w:r w:rsidR="007913C9">
        <w:t xml:space="preserve"> </w:t>
      </w:r>
      <w:r w:rsidR="00B611F0">
        <w:t>we</w:t>
      </w:r>
      <w:r w:rsidR="00436D1C" w:rsidRPr="001E7714">
        <w:t>re</w:t>
      </w:r>
      <w:r w:rsidR="00A4459F" w:rsidRPr="001E7714">
        <w:t xml:space="preserve"> currently available in the </w:t>
      </w:r>
      <w:r w:rsidR="007913C9">
        <w:t>t</w:t>
      </w:r>
      <w:r w:rsidR="00A4459F" w:rsidRPr="001E7714">
        <w:t xml:space="preserve">arget </w:t>
      </w:r>
      <w:r w:rsidR="007913C9">
        <w:t>t</w:t>
      </w:r>
      <w:r w:rsidR="00A4459F" w:rsidRPr="001E7714">
        <w:t>racker tool.</w:t>
      </w:r>
    </w:p>
    <w:p w14:paraId="2C58CEB6" w14:textId="3EC276A7" w:rsidR="00422780" w:rsidRPr="001E7714" w:rsidRDefault="007078DF" w:rsidP="006F43CD">
      <w:pPr>
        <w:pStyle w:val="CBDAgendaItem"/>
      </w:pPr>
      <w:r w:rsidRPr="001E7714">
        <w:lastRenderedPageBreak/>
        <w:t>Item 5</w:t>
      </w:r>
      <w:r w:rsidR="00630193" w:rsidRPr="001E7714">
        <w:t xml:space="preserve"> </w:t>
      </w:r>
      <w:r w:rsidR="00630193" w:rsidRPr="001E7714">
        <w:br/>
      </w:r>
      <w:r w:rsidR="00422780" w:rsidRPr="001E7714">
        <w:t>Summary of the dialogue and next steps</w:t>
      </w:r>
    </w:p>
    <w:p w14:paraId="6E55BCE4" w14:textId="00C81A1F" w:rsidR="002D351C" w:rsidRPr="001E7714" w:rsidRDefault="00954225" w:rsidP="00954225">
      <w:pPr>
        <w:pStyle w:val="CBDNormalNumber"/>
      </w:pPr>
      <w:bookmarkStart w:id="8" w:name="_Hlk190256861"/>
      <w:r w:rsidRPr="001E7714">
        <w:t xml:space="preserve">A representative of the NBSAP Accelerator Partnership </w:t>
      </w:r>
      <w:r w:rsidR="00FA3A7B">
        <w:t xml:space="preserve">delivered a </w:t>
      </w:r>
      <w:r w:rsidR="009D1E20" w:rsidRPr="001E7714">
        <w:t>present</w:t>
      </w:r>
      <w:r w:rsidR="00074C93">
        <w:t xml:space="preserve">ation </w:t>
      </w:r>
      <w:r w:rsidRPr="001E7714">
        <w:t xml:space="preserve">on opportunities for leveraging matchmaking support </w:t>
      </w:r>
      <w:r w:rsidR="007E4FE7" w:rsidRPr="001E7714">
        <w:t xml:space="preserve">for </w:t>
      </w:r>
      <w:r w:rsidRPr="001E7714">
        <w:t>implement</w:t>
      </w:r>
      <w:r w:rsidR="007E4FE7" w:rsidRPr="001E7714">
        <w:t>ing</w:t>
      </w:r>
      <w:r w:rsidRPr="001E7714">
        <w:t xml:space="preserve"> and monitoring</w:t>
      </w:r>
      <w:r w:rsidR="00763319" w:rsidRPr="001E7714">
        <w:t xml:space="preserve"> national biodiversity strategies and action plans</w:t>
      </w:r>
      <w:r w:rsidRPr="001E7714">
        <w:t xml:space="preserve">. </w:t>
      </w:r>
      <w:r w:rsidR="008063AC" w:rsidRPr="001E7714">
        <w:t xml:space="preserve">Participants learned that they could </w:t>
      </w:r>
      <w:r w:rsidR="00CF712F" w:rsidRPr="001E7714">
        <w:t xml:space="preserve">make requests in multiple domains </w:t>
      </w:r>
      <w:r w:rsidR="006C4ED8">
        <w:t>of activity</w:t>
      </w:r>
      <w:r w:rsidR="006E6E01">
        <w:t>,</w:t>
      </w:r>
      <w:r w:rsidR="006C4ED8">
        <w:t xml:space="preserve"> </w:t>
      </w:r>
      <w:r w:rsidR="00CF712F" w:rsidRPr="001E7714">
        <w:t xml:space="preserve">such as selecting, adapting or reporting </w:t>
      </w:r>
      <w:r w:rsidR="00CB33D9">
        <w:t xml:space="preserve">on </w:t>
      </w:r>
      <w:r w:rsidR="00CF712F" w:rsidRPr="001E7714">
        <w:t xml:space="preserve">indicators, </w:t>
      </w:r>
      <w:r w:rsidR="00E14D1E" w:rsidRPr="001E7714">
        <w:t xml:space="preserve">building national data platforms and </w:t>
      </w:r>
      <w:r w:rsidR="00EF2D4C" w:rsidRPr="001E7714">
        <w:t>collecting</w:t>
      </w:r>
      <w:r w:rsidR="00E14D1E" w:rsidRPr="001E7714">
        <w:t xml:space="preserve"> spatial data to support ecosystem-level monitoring</w:t>
      </w:r>
      <w:r w:rsidR="006E6E01">
        <w:t>,</w:t>
      </w:r>
      <w:r w:rsidR="00E14D1E" w:rsidRPr="001E7714">
        <w:t xml:space="preserve"> and </w:t>
      </w:r>
      <w:r w:rsidR="006E6E01">
        <w:t xml:space="preserve">could </w:t>
      </w:r>
      <w:r w:rsidR="009E5B03">
        <w:t>receive</w:t>
      </w:r>
      <w:r w:rsidR="0076677F">
        <w:t xml:space="preserve"> </w:t>
      </w:r>
      <w:r w:rsidR="00EF2D4C" w:rsidRPr="001E7714">
        <w:t xml:space="preserve">support from a range of partners </w:t>
      </w:r>
      <w:r w:rsidR="00186AE8" w:rsidRPr="001E7714">
        <w:t>including, but not limited to,</w:t>
      </w:r>
      <w:r w:rsidR="00EF2D4C" w:rsidRPr="001E7714">
        <w:t xml:space="preserve"> </w:t>
      </w:r>
      <w:bookmarkStart w:id="9" w:name="_Hlk212325377"/>
      <w:r w:rsidR="00D3088E" w:rsidRPr="00D3088E">
        <w:t>the Group on Earth Observations Biodiversity Observation Network</w:t>
      </w:r>
      <w:bookmarkEnd w:id="9"/>
      <w:r w:rsidR="00EF2D4C" w:rsidRPr="001E7714">
        <w:t xml:space="preserve">, </w:t>
      </w:r>
      <w:r w:rsidR="00A473E5">
        <w:t xml:space="preserve">the </w:t>
      </w:r>
      <w:r w:rsidR="00EF2D4C" w:rsidRPr="001E7714">
        <w:t>G</w:t>
      </w:r>
      <w:r w:rsidR="005E2A62" w:rsidRPr="001E7714">
        <w:t xml:space="preserve">lobal </w:t>
      </w:r>
      <w:r w:rsidR="00EF2D4C" w:rsidRPr="001E7714">
        <w:t>B</w:t>
      </w:r>
      <w:r w:rsidR="005E2A62" w:rsidRPr="001E7714">
        <w:t xml:space="preserve">iodiversity </w:t>
      </w:r>
      <w:r w:rsidR="00EF2D4C" w:rsidRPr="001E7714">
        <w:t>I</w:t>
      </w:r>
      <w:r w:rsidR="00942111" w:rsidRPr="001E7714">
        <w:t xml:space="preserve">nformation </w:t>
      </w:r>
      <w:r w:rsidR="00EF2D4C" w:rsidRPr="001E7714">
        <w:t>F</w:t>
      </w:r>
      <w:r w:rsidR="00942111" w:rsidRPr="001E7714">
        <w:t>acility</w:t>
      </w:r>
      <w:r w:rsidR="00EF2D4C" w:rsidRPr="001E7714">
        <w:t xml:space="preserve"> </w:t>
      </w:r>
      <w:r w:rsidR="00CC70AF" w:rsidRPr="001E7714">
        <w:t>and FAO.</w:t>
      </w:r>
      <w:r w:rsidR="0017023F" w:rsidRPr="001E7714">
        <w:t xml:space="preserve"> The presentation also covered the </w:t>
      </w:r>
      <w:r w:rsidR="00126627">
        <w:t xml:space="preserve">NBSAP Accelerator Partnership </w:t>
      </w:r>
      <w:r w:rsidR="0017023F" w:rsidRPr="001E7714">
        <w:t>Facilitator Programme which provide</w:t>
      </w:r>
      <w:r w:rsidR="002A3BEE">
        <w:t>d</w:t>
      </w:r>
      <w:r w:rsidR="0017023F" w:rsidRPr="001E7714">
        <w:t xml:space="preserve"> countries and regions with direct technical support </w:t>
      </w:r>
      <w:r w:rsidR="00166897">
        <w:t>in</w:t>
      </w:r>
      <w:r w:rsidR="0017023F" w:rsidRPr="001E7714">
        <w:t xml:space="preserve"> accelerat</w:t>
      </w:r>
      <w:r w:rsidR="00166897">
        <w:t>ing</w:t>
      </w:r>
      <w:r w:rsidR="0017023F" w:rsidRPr="001E7714">
        <w:t xml:space="preserve"> implementation and enhanc</w:t>
      </w:r>
      <w:r w:rsidR="00166897">
        <w:t>ing</w:t>
      </w:r>
      <w:r w:rsidR="0017023F" w:rsidRPr="001E7714">
        <w:t xml:space="preserve"> coordination in biodiversity</w:t>
      </w:r>
      <w:r w:rsidR="00313CEC">
        <w:t>-related</w:t>
      </w:r>
      <w:r w:rsidR="0017023F" w:rsidRPr="001E7714">
        <w:t xml:space="preserve"> action.</w:t>
      </w:r>
      <w:r w:rsidR="00CB599F" w:rsidRPr="001E7714">
        <w:t xml:space="preserve"> The presentation concluded with </w:t>
      </w:r>
      <w:r w:rsidR="00166897">
        <w:t xml:space="preserve">information on </w:t>
      </w:r>
      <w:r w:rsidR="00CB599F" w:rsidRPr="001E7714">
        <w:t xml:space="preserve">membership criteria and the steps </w:t>
      </w:r>
      <w:r w:rsidR="006D7A97" w:rsidRPr="001E7714">
        <w:t xml:space="preserve">required </w:t>
      </w:r>
      <w:r w:rsidR="006D7A97">
        <w:t xml:space="preserve">for </w:t>
      </w:r>
      <w:r w:rsidR="00CB599F" w:rsidRPr="001E7714">
        <w:t>member</w:t>
      </w:r>
      <w:r w:rsidR="0019724E">
        <w:t>ship</w:t>
      </w:r>
      <w:r w:rsidR="007224AB" w:rsidRPr="001E7714">
        <w:t xml:space="preserve"> </w:t>
      </w:r>
      <w:r w:rsidR="0019724E">
        <w:t>in</w:t>
      </w:r>
      <w:r w:rsidR="007224AB" w:rsidRPr="001E7714">
        <w:t xml:space="preserve"> the NBSAP Accelerator Partnership.</w:t>
      </w:r>
      <w:r w:rsidR="00654836" w:rsidRPr="001E7714">
        <w:t xml:space="preserve"> Representatives of </w:t>
      </w:r>
      <w:r w:rsidR="00D0511E" w:rsidRPr="00D0511E">
        <w:t>the Group on Earth Observations Biodiversity Observation Network</w:t>
      </w:r>
      <w:r w:rsidR="00654836" w:rsidRPr="001E7714">
        <w:t xml:space="preserve"> and</w:t>
      </w:r>
      <w:r w:rsidR="00D0511E" w:rsidRPr="00D0511E">
        <w:t xml:space="preserve"> </w:t>
      </w:r>
      <w:r w:rsidR="00AF62E2">
        <w:t xml:space="preserve">the </w:t>
      </w:r>
      <w:r w:rsidR="00D0511E" w:rsidRPr="00D0511E">
        <w:t>UNEP World Conservation Monitoring Centre</w:t>
      </w:r>
      <w:r w:rsidR="00654836" w:rsidRPr="001E7714">
        <w:t xml:space="preserve"> summarized </w:t>
      </w:r>
      <w:r w:rsidR="00101CB4" w:rsidRPr="001E7714">
        <w:t xml:space="preserve">key </w:t>
      </w:r>
      <w:r w:rsidR="009C3AD6" w:rsidRPr="001E7714">
        <w:t>steps that need</w:t>
      </w:r>
      <w:r w:rsidR="002F7E41">
        <w:t>ed</w:t>
      </w:r>
      <w:r w:rsidR="009C3AD6" w:rsidRPr="001E7714">
        <w:t xml:space="preserve"> to be taken </w:t>
      </w:r>
      <w:r w:rsidR="00B5601F">
        <w:t>in</w:t>
      </w:r>
      <w:r w:rsidR="009C3AD6" w:rsidRPr="001E7714">
        <w:t xml:space="preserve"> the development of a national monitoring system and a national monitoring plan</w:t>
      </w:r>
      <w:r w:rsidR="00051184" w:rsidRPr="001E7714">
        <w:t xml:space="preserve">. </w:t>
      </w:r>
    </w:p>
    <w:p w14:paraId="6E374A82" w14:textId="43EB2E47" w:rsidR="00B95389" w:rsidRPr="001E7714" w:rsidRDefault="00533864" w:rsidP="00775E42">
      <w:pPr>
        <w:pStyle w:val="CBDNormalNumber"/>
      </w:pPr>
      <w:r w:rsidRPr="001E7714">
        <w:t>K</w:t>
      </w:r>
      <w:r w:rsidR="006C3900" w:rsidRPr="001E7714">
        <w:t xml:space="preserve">ey </w:t>
      </w:r>
      <w:r w:rsidR="00730714">
        <w:t>observations</w:t>
      </w:r>
      <w:r w:rsidR="00F306C2" w:rsidRPr="001E7714">
        <w:t xml:space="preserve"> that emerged from the dialogue</w:t>
      </w:r>
      <w:r w:rsidR="00B95389" w:rsidRPr="001E7714">
        <w:t xml:space="preserve"> include</w:t>
      </w:r>
      <w:r w:rsidR="00A95BC9">
        <w:t>d the following</w:t>
      </w:r>
      <w:r w:rsidR="00B61448" w:rsidRPr="001E7714">
        <w:t>:</w:t>
      </w:r>
    </w:p>
    <w:p w14:paraId="3B41C154" w14:textId="2D685AA6" w:rsidR="00AE2CB1" w:rsidRPr="001E7714" w:rsidRDefault="00AE2CB1" w:rsidP="004379B8">
      <w:pPr>
        <w:pStyle w:val="CBDNormalNumber"/>
        <w:numPr>
          <w:ilvl w:val="0"/>
          <w:numId w:val="11"/>
        </w:numPr>
        <w:tabs>
          <w:tab w:val="clear" w:pos="1134"/>
        </w:tabs>
      </w:pPr>
      <w:r w:rsidRPr="001E7714">
        <w:t xml:space="preserve">It </w:t>
      </w:r>
      <w:r w:rsidR="00A95BC9">
        <w:t>was</w:t>
      </w:r>
      <w:r w:rsidRPr="001E7714">
        <w:t xml:space="preserve"> recognized that monitoring </w:t>
      </w:r>
      <w:r w:rsidR="00A95BC9">
        <w:t>was</w:t>
      </w:r>
      <w:r w:rsidRPr="001E7714">
        <w:t xml:space="preserve"> essential for reporting</w:t>
      </w:r>
      <w:r w:rsidR="003D1DC4">
        <w:t xml:space="preserve"> on</w:t>
      </w:r>
      <w:r w:rsidRPr="001E7714">
        <w:t>, reviewing and enhancing</w:t>
      </w:r>
      <w:r w:rsidR="003D1DC4">
        <w:t xml:space="preserve"> progress in</w:t>
      </w:r>
      <w:r w:rsidRPr="001E7714">
        <w:t xml:space="preserve"> the implementation of the </w:t>
      </w:r>
      <w:r w:rsidR="00E04D14" w:rsidRPr="00E04D14">
        <w:t>national biodiversity strategy and action plan</w:t>
      </w:r>
      <w:r w:rsidRPr="001E7714">
        <w:t>, the Convention and the Framework at various level</w:t>
      </w:r>
      <w:r w:rsidRPr="001E7714">
        <w:rPr>
          <w:i/>
          <w:iCs/>
        </w:rPr>
        <w:t>s</w:t>
      </w:r>
      <w:r w:rsidRPr="001E7714">
        <w:t>. Monitoring require</w:t>
      </w:r>
      <w:r w:rsidR="00684F95">
        <w:t>d</w:t>
      </w:r>
      <w:r w:rsidRPr="001E7714">
        <w:t xml:space="preserve"> long-term investment, consistent and standardized data collection and involvement of all relevant stakeholders.</w:t>
      </w:r>
    </w:p>
    <w:p w14:paraId="64A28E67" w14:textId="428134D9" w:rsidR="00AE2CB1" w:rsidRPr="001E7714" w:rsidRDefault="00AE2CB1" w:rsidP="004379B8">
      <w:pPr>
        <w:pStyle w:val="CBDNormalNumber"/>
        <w:numPr>
          <w:ilvl w:val="0"/>
          <w:numId w:val="9"/>
        </w:numPr>
        <w:tabs>
          <w:tab w:val="clear" w:pos="1134"/>
        </w:tabs>
      </w:pPr>
      <w:r w:rsidRPr="001E7714">
        <w:t>Very limited national system</w:t>
      </w:r>
      <w:r w:rsidR="0092008B">
        <w:t>s</w:t>
      </w:r>
      <w:r w:rsidRPr="001E7714">
        <w:t xml:space="preserve"> and capacities for monitoring and reporting </w:t>
      </w:r>
      <w:r w:rsidR="00CB543E" w:rsidRPr="001E7714">
        <w:t>or</w:t>
      </w:r>
      <w:r w:rsidR="00CB543E">
        <w:t xml:space="preserve"> the</w:t>
      </w:r>
      <w:r w:rsidR="00CB543E" w:rsidRPr="001E7714">
        <w:t xml:space="preserve"> lack of </w:t>
      </w:r>
      <w:r w:rsidR="00CB543E">
        <w:t xml:space="preserve">such systems and capacities </w:t>
      </w:r>
      <w:r w:rsidR="00452A44">
        <w:t>w</w:t>
      </w:r>
      <w:r w:rsidR="00D33510">
        <w:t>as</w:t>
      </w:r>
      <w:r w:rsidRPr="001E7714">
        <w:t xml:space="preserve"> </w:t>
      </w:r>
      <w:r w:rsidR="00236769">
        <w:t>viewed</w:t>
      </w:r>
      <w:r w:rsidRPr="001E7714">
        <w:t xml:space="preserve"> as huge challenges</w:t>
      </w:r>
      <w:r w:rsidR="00EB49B9">
        <w:t>,</w:t>
      </w:r>
      <w:r w:rsidRPr="001E7714">
        <w:t xml:space="preserve"> considering that only a few countries ha</w:t>
      </w:r>
      <w:r w:rsidR="00C0336E">
        <w:t>d</w:t>
      </w:r>
      <w:r w:rsidRPr="001E7714">
        <w:t xml:space="preserve"> </w:t>
      </w:r>
      <w:r w:rsidR="00630144" w:rsidRPr="001E7714">
        <w:t>developed national</w:t>
      </w:r>
      <w:r w:rsidRPr="001E7714">
        <w:t xml:space="preserve"> monitoring systems for the updated </w:t>
      </w:r>
      <w:r w:rsidR="00E04D14" w:rsidRPr="00E04D14">
        <w:t>national biodiversity strategy and action plan</w:t>
      </w:r>
      <w:r w:rsidRPr="001E7714">
        <w:t xml:space="preserve"> and </w:t>
      </w:r>
      <w:r w:rsidR="00C0336E">
        <w:t xml:space="preserve">even </w:t>
      </w:r>
      <w:r w:rsidRPr="001E7714">
        <w:t>fewer countries ha</w:t>
      </w:r>
      <w:r w:rsidR="00C0336E">
        <w:t>d</w:t>
      </w:r>
      <w:r w:rsidRPr="001E7714">
        <w:t xml:space="preserve"> put in place a national monitoring system with adequate coverage of species and ecosystems for </w:t>
      </w:r>
      <w:r w:rsidR="00E9650F">
        <w:t xml:space="preserve">the purpose of </w:t>
      </w:r>
      <w:r w:rsidRPr="001E7714">
        <w:t xml:space="preserve">monitoring. The need for regional cooperation in monitoring </w:t>
      </w:r>
      <w:r w:rsidR="00AC1619">
        <w:t>wa</w:t>
      </w:r>
      <w:r w:rsidRPr="001E7714">
        <w:t xml:space="preserve">s highlighted </w:t>
      </w:r>
      <w:r w:rsidR="00E9650F">
        <w:t xml:space="preserve">in the context of </w:t>
      </w:r>
      <w:r w:rsidR="00CE26CE">
        <w:t>the</w:t>
      </w:r>
      <w:r w:rsidRPr="001E7714">
        <w:t xml:space="preserve"> very limited capacities and </w:t>
      </w:r>
      <w:r w:rsidR="001C60FB">
        <w:t xml:space="preserve">the very limited </w:t>
      </w:r>
      <w:r w:rsidR="000A5ED4" w:rsidRPr="001E7714">
        <w:t>owne</w:t>
      </w:r>
      <w:r w:rsidR="000A5ED4">
        <w:t>rship</w:t>
      </w:r>
      <w:r w:rsidR="00AA240B">
        <w:t xml:space="preserve"> of </w:t>
      </w:r>
      <w:r w:rsidRPr="001E7714">
        <w:t xml:space="preserve">resources </w:t>
      </w:r>
      <w:r w:rsidR="00AA240B">
        <w:t>of</w:t>
      </w:r>
      <w:r w:rsidRPr="001E7714">
        <w:t xml:space="preserve"> most</w:t>
      </w:r>
      <w:r w:rsidRPr="001E7714">
        <w:rPr>
          <w:i/>
          <w:iCs/>
        </w:rPr>
        <w:t xml:space="preserve"> </w:t>
      </w:r>
      <w:r w:rsidRPr="001E7714">
        <w:t>individual countr</w:t>
      </w:r>
      <w:r w:rsidRPr="00820335">
        <w:t>ies</w:t>
      </w:r>
      <w:r w:rsidRPr="001E7714">
        <w:rPr>
          <w:i/>
          <w:iCs/>
        </w:rPr>
        <w:t xml:space="preserve"> </w:t>
      </w:r>
      <w:r w:rsidRPr="001E7714">
        <w:t>in the region.</w:t>
      </w:r>
    </w:p>
    <w:p w14:paraId="4B3DEBEB" w14:textId="31EC767F" w:rsidR="00AE2CB1" w:rsidRPr="001E7714" w:rsidRDefault="00AE2CB1" w:rsidP="004379B8">
      <w:pPr>
        <w:pStyle w:val="CBDNormalNumber"/>
        <w:numPr>
          <w:ilvl w:val="0"/>
          <w:numId w:val="9"/>
        </w:numPr>
        <w:tabs>
          <w:tab w:val="clear" w:pos="1134"/>
        </w:tabs>
      </w:pPr>
      <w:r w:rsidRPr="001E7714">
        <w:t>Specific challenges include</w:t>
      </w:r>
      <w:r w:rsidR="00CE26CE">
        <w:t>d</w:t>
      </w:r>
      <w:r w:rsidRPr="001E7714">
        <w:t xml:space="preserve"> </w:t>
      </w:r>
      <w:r w:rsidR="00701B38">
        <w:t xml:space="preserve">the </w:t>
      </w:r>
      <w:r w:rsidRPr="001E7714">
        <w:t>huge investment needed for building monitoring infrastructure</w:t>
      </w:r>
      <w:r w:rsidR="000F57E4">
        <w:t>;</w:t>
      </w:r>
      <w:r w:rsidRPr="001E7714">
        <w:t xml:space="preserve"> </w:t>
      </w:r>
      <w:r w:rsidR="00701B38">
        <w:t xml:space="preserve">the </w:t>
      </w:r>
      <w:r w:rsidRPr="001E7714">
        <w:t xml:space="preserve">very limited capacities </w:t>
      </w:r>
      <w:r w:rsidR="00701B38">
        <w:t>for</w:t>
      </w:r>
      <w:r w:rsidRPr="001E7714">
        <w:t xml:space="preserve"> collect</w:t>
      </w:r>
      <w:r w:rsidR="00701B38">
        <w:t>ing</w:t>
      </w:r>
      <w:r w:rsidRPr="001E7714">
        <w:t>, process</w:t>
      </w:r>
      <w:r w:rsidR="00701B38">
        <w:t>ing</w:t>
      </w:r>
      <w:r w:rsidRPr="001E7714">
        <w:t xml:space="preserve"> and shar</w:t>
      </w:r>
      <w:r w:rsidR="00701B38">
        <w:t>ing</w:t>
      </w:r>
      <w:r w:rsidRPr="001E7714">
        <w:t xml:space="preserve"> data in a standardized </w:t>
      </w:r>
      <w:r w:rsidR="00885868">
        <w:t>manner</w:t>
      </w:r>
      <w:r w:rsidR="000F57E4">
        <w:t>;</w:t>
      </w:r>
      <w:r w:rsidRPr="001E7714">
        <w:t xml:space="preserve"> fragmented data or information management system</w:t>
      </w:r>
      <w:r w:rsidR="000F57E4">
        <w:t>s;</w:t>
      </w:r>
      <w:r w:rsidRPr="001E7714">
        <w:t xml:space="preserve"> and data gaps for reporting and evaluation due to </w:t>
      </w:r>
      <w:r w:rsidR="00885868">
        <w:t xml:space="preserve">the </w:t>
      </w:r>
      <w:r w:rsidRPr="001E7714">
        <w:t xml:space="preserve">lack of consistent monitoring over </w:t>
      </w:r>
      <w:r w:rsidR="0056257F">
        <w:t>a period of</w:t>
      </w:r>
      <w:r w:rsidR="00885868">
        <w:t xml:space="preserve"> </w:t>
      </w:r>
      <w:r w:rsidRPr="001E7714">
        <w:t>years. Integrating various means of monitoring at various level</w:t>
      </w:r>
      <w:r w:rsidR="00E271E5">
        <w:t>s</w:t>
      </w:r>
      <w:r w:rsidRPr="001E7714">
        <w:t>, using various means of data collection such as GIS and community-based monitoring, establishing centralized data</w:t>
      </w:r>
      <w:r w:rsidR="00E271E5">
        <w:t xml:space="preserve"> </w:t>
      </w:r>
      <w:r w:rsidRPr="001E7714">
        <w:t xml:space="preserve">sets, using tools such as BON in a </w:t>
      </w:r>
      <w:r w:rsidR="00E271E5">
        <w:t>B</w:t>
      </w:r>
      <w:r w:rsidRPr="001E7714">
        <w:t xml:space="preserve">ox and addressing data gaps through increased data sharing </w:t>
      </w:r>
      <w:r w:rsidR="00E271E5">
        <w:t>were</w:t>
      </w:r>
      <w:r w:rsidRPr="001E7714">
        <w:t xml:space="preserve"> identified as options </w:t>
      </w:r>
      <w:r w:rsidR="006F296D">
        <w:t>for</w:t>
      </w:r>
      <w:r w:rsidRPr="001E7714">
        <w:t xml:space="preserve"> address</w:t>
      </w:r>
      <w:r w:rsidR="009E5647">
        <w:t>ing</w:t>
      </w:r>
      <w:r w:rsidRPr="001E7714">
        <w:t xml:space="preserve"> th</w:t>
      </w:r>
      <w:r w:rsidR="009E5647">
        <w:t>o</w:t>
      </w:r>
      <w:r w:rsidRPr="001E7714">
        <w:t>se challenges. </w:t>
      </w:r>
    </w:p>
    <w:p w14:paraId="219082CB" w14:textId="69C91772" w:rsidR="00AE2CB1" w:rsidRPr="001E7714" w:rsidRDefault="003117FF" w:rsidP="004379B8">
      <w:pPr>
        <w:pStyle w:val="CBDNormalNumber"/>
        <w:numPr>
          <w:ilvl w:val="0"/>
          <w:numId w:val="9"/>
        </w:numPr>
        <w:tabs>
          <w:tab w:val="clear" w:pos="1134"/>
        </w:tabs>
      </w:pPr>
      <w:r>
        <w:t>With respect to</w:t>
      </w:r>
      <w:r w:rsidR="00AE2CB1" w:rsidRPr="001E7714">
        <w:t xml:space="preserve"> the use of headline indicators in the monitoring framework, countries </w:t>
      </w:r>
      <w:r>
        <w:t>we</w:t>
      </w:r>
      <w:r w:rsidR="00AE2CB1" w:rsidRPr="001E7714">
        <w:t xml:space="preserve">re facing challenges such as data gaps or </w:t>
      </w:r>
      <w:r w:rsidR="00162985">
        <w:t xml:space="preserve">lack of data </w:t>
      </w:r>
      <w:r w:rsidR="00AE2CB1" w:rsidRPr="001E7714">
        <w:t xml:space="preserve">availability due to </w:t>
      </w:r>
      <w:r w:rsidR="00CB53BE">
        <w:t xml:space="preserve">the </w:t>
      </w:r>
      <w:r w:rsidR="00B95C7C">
        <w:t xml:space="preserve">absence </w:t>
      </w:r>
      <w:r w:rsidR="00AE2CB1" w:rsidRPr="001E7714">
        <w:t xml:space="preserve">of data collection for those indicators that </w:t>
      </w:r>
      <w:r w:rsidR="00BA4DB9">
        <w:t xml:space="preserve">had </w:t>
      </w:r>
      <w:r w:rsidR="00AE2CB1" w:rsidRPr="001E7714">
        <w:t xml:space="preserve">not </w:t>
      </w:r>
      <w:r w:rsidR="00BA4DB9">
        <w:t xml:space="preserve">been </w:t>
      </w:r>
      <w:r w:rsidR="00AE2CB1" w:rsidRPr="001E7714">
        <w:t xml:space="preserve">developed at </w:t>
      </w:r>
      <w:r w:rsidR="007D62D9">
        <w:t xml:space="preserve">the </w:t>
      </w:r>
      <w:r w:rsidR="00AE2CB1" w:rsidRPr="001E7714">
        <w:t xml:space="preserve">national or regional level. Mapping relevant regional and national indicators with headline indicators and identifying gaps could be </w:t>
      </w:r>
      <w:r w:rsidR="00BA4DB9">
        <w:t>a</w:t>
      </w:r>
      <w:r w:rsidR="00AE2CB1" w:rsidRPr="001E7714">
        <w:t xml:space="preserve"> first step</w:t>
      </w:r>
      <w:r w:rsidR="00BA4DB9">
        <w:t xml:space="preserve"> in this regard</w:t>
      </w:r>
      <w:r w:rsidR="00AE2CB1" w:rsidRPr="001E7714">
        <w:t>. Th</w:t>
      </w:r>
      <w:r w:rsidR="006D0C37">
        <w:t>o</w:t>
      </w:r>
      <w:r w:rsidR="00AE2CB1" w:rsidRPr="001E7714">
        <w:t>se gaps c</w:t>
      </w:r>
      <w:r w:rsidR="006D0C37">
        <w:t>ould</w:t>
      </w:r>
      <w:r w:rsidR="00AE2CB1" w:rsidRPr="001E7714">
        <w:t xml:space="preserve"> be addressed while a monitoring system </w:t>
      </w:r>
      <w:r w:rsidR="00AC773A">
        <w:t>for</w:t>
      </w:r>
      <w:r w:rsidR="00AE2CB1" w:rsidRPr="001E7714">
        <w:t xml:space="preserve"> collect</w:t>
      </w:r>
      <w:r w:rsidR="00AC773A">
        <w:t xml:space="preserve">ing </w:t>
      </w:r>
      <w:r w:rsidR="00AE2CB1" w:rsidRPr="001E7714">
        <w:t>relevant data</w:t>
      </w:r>
      <w:r w:rsidR="00AC773A" w:rsidRPr="00AC773A">
        <w:t xml:space="preserve"> </w:t>
      </w:r>
      <w:r w:rsidR="00AC773A">
        <w:t xml:space="preserve">was being </w:t>
      </w:r>
      <w:r w:rsidR="00AC773A" w:rsidRPr="001E7714">
        <w:t>improv</w:t>
      </w:r>
      <w:r w:rsidR="00AC773A">
        <w:t>ed</w:t>
      </w:r>
      <w:r w:rsidR="00AE2CB1" w:rsidRPr="001E7714">
        <w:t>. Relevant regional and national indicators c</w:t>
      </w:r>
      <w:r w:rsidR="00D778BC">
        <w:t xml:space="preserve">ould </w:t>
      </w:r>
      <w:r w:rsidR="00AE2CB1" w:rsidRPr="001E7714">
        <w:t xml:space="preserve">be used in some cases </w:t>
      </w:r>
      <w:proofErr w:type="gramStart"/>
      <w:r w:rsidR="0094346D">
        <w:t>where</w:t>
      </w:r>
      <w:r w:rsidR="00AE2CB1" w:rsidRPr="001E7714">
        <w:t xml:space="preserve">  headline</w:t>
      </w:r>
      <w:proofErr w:type="gramEnd"/>
      <w:r w:rsidR="00AE2CB1" w:rsidRPr="001E7714">
        <w:t xml:space="preserve"> indicators </w:t>
      </w:r>
      <w:r w:rsidR="0094346D">
        <w:t>we</w:t>
      </w:r>
      <w:r w:rsidR="00AE2CB1" w:rsidRPr="001E7714">
        <w:t xml:space="preserve">re not applicable or accurate </w:t>
      </w:r>
      <w:r w:rsidR="0094346D">
        <w:t xml:space="preserve">enough </w:t>
      </w:r>
      <w:r w:rsidR="00AE2CB1" w:rsidRPr="001E7714">
        <w:t>for</w:t>
      </w:r>
      <w:r w:rsidR="00AE2CB1" w:rsidRPr="001E7714">
        <w:rPr>
          <w:i/>
          <w:iCs/>
        </w:rPr>
        <w:t xml:space="preserve"> </w:t>
      </w:r>
      <w:r w:rsidR="00AE2CB1" w:rsidRPr="001E7714">
        <w:t>national circumstances or c</w:t>
      </w:r>
      <w:r w:rsidR="0094346D">
        <w:t>ould not</w:t>
      </w:r>
      <w:r w:rsidR="00AE2CB1" w:rsidRPr="001E7714">
        <w:t xml:space="preserve"> be used </w:t>
      </w:r>
      <w:r w:rsidR="0061211E">
        <w:t xml:space="preserve">owing </w:t>
      </w:r>
      <w:r w:rsidR="00AE2CB1" w:rsidRPr="001E7714">
        <w:t xml:space="preserve">to </w:t>
      </w:r>
      <w:r w:rsidR="0061211E">
        <w:t xml:space="preserve">the </w:t>
      </w:r>
      <w:r w:rsidR="00AE2CB1" w:rsidRPr="001E7714">
        <w:t>lack of relevant data. </w:t>
      </w:r>
    </w:p>
    <w:p w14:paraId="6D951A27" w14:textId="7D709AE2" w:rsidR="00AE2CB1" w:rsidRPr="001E7714" w:rsidRDefault="00AE2CB1" w:rsidP="004379B8">
      <w:pPr>
        <w:pStyle w:val="CBDNormalNumber"/>
        <w:numPr>
          <w:ilvl w:val="0"/>
          <w:numId w:val="9"/>
        </w:numPr>
        <w:tabs>
          <w:tab w:val="clear" w:pos="1134"/>
        </w:tabs>
      </w:pPr>
      <w:r w:rsidRPr="001E7714">
        <w:t>Main challenges for the preparation of the seventh national report include</w:t>
      </w:r>
      <w:r w:rsidR="002A2F66">
        <w:t>d</w:t>
      </w:r>
      <w:r w:rsidRPr="001E7714">
        <w:t xml:space="preserve"> data gaps for some headline indicators, </w:t>
      </w:r>
      <w:r w:rsidR="00F21FBA">
        <w:t xml:space="preserve">lack of </w:t>
      </w:r>
      <w:r w:rsidRPr="001E7714">
        <w:t xml:space="preserve">data sharing </w:t>
      </w:r>
      <w:r w:rsidR="0011093E">
        <w:t>on the part of</w:t>
      </w:r>
      <w:r w:rsidRPr="001E7714">
        <w:t xml:space="preserve"> some data holders, difficulty in </w:t>
      </w:r>
      <w:r w:rsidRPr="001E7714">
        <w:lastRenderedPageBreak/>
        <w:t xml:space="preserve">reporting on all </w:t>
      </w:r>
      <w:r w:rsidR="00E70CF4">
        <w:t xml:space="preserve">of </w:t>
      </w:r>
      <w:r w:rsidR="002A2F66">
        <w:t xml:space="preserve">the </w:t>
      </w:r>
      <w:r w:rsidRPr="001E7714">
        <w:t xml:space="preserve">elements of some targets, </w:t>
      </w:r>
      <w:r w:rsidR="00F8267A">
        <w:t xml:space="preserve">a </w:t>
      </w:r>
      <w:r w:rsidRPr="001E7714">
        <w:t xml:space="preserve">limited </w:t>
      </w:r>
      <w:r w:rsidR="00F8267A">
        <w:t xml:space="preserve">amount of </w:t>
      </w:r>
      <w:r w:rsidRPr="001E7714">
        <w:t>time for consultation and validation</w:t>
      </w:r>
      <w:r w:rsidR="00B131D5">
        <w:t xml:space="preserve"> and</w:t>
      </w:r>
      <w:r w:rsidRPr="001E7714">
        <w:t xml:space="preserve"> difficulty </w:t>
      </w:r>
      <w:r w:rsidR="00F8267A">
        <w:t>with respect to</w:t>
      </w:r>
      <w:r w:rsidRPr="001E7714">
        <w:t xml:space="preserve"> reporting on national targets or action recently established in </w:t>
      </w:r>
      <w:r w:rsidR="00920F05">
        <w:t xml:space="preserve">the </w:t>
      </w:r>
      <w:r w:rsidRPr="001E7714">
        <w:t xml:space="preserve">updated </w:t>
      </w:r>
      <w:r w:rsidR="00A95BC9" w:rsidRPr="00A95BC9">
        <w:t xml:space="preserve">national biodiversity strategy and action plan </w:t>
      </w:r>
      <w:r w:rsidR="00607EF9">
        <w:t>due</w:t>
      </w:r>
      <w:r w:rsidR="00A95BC9">
        <w:t xml:space="preserve"> </w:t>
      </w:r>
      <w:r w:rsidRPr="001E7714">
        <w:t xml:space="preserve">to </w:t>
      </w:r>
      <w:r w:rsidR="00A57A69">
        <w:t xml:space="preserve">a </w:t>
      </w:r>
      <w:r w:rsidRPr="001E7714">
        <w:t xml:space="preserve">short </w:t>
      </w:r>
      <w:r w:rsidR="00420C81">
        <w:t xml:space="preserve">period </w:t>
      </w:r>
      <w:r w:rsidRPr="001E7714">
        <w:t xml:space="preserve">time </w:t>
      </w:r>
      <w:r w:rsidR="00420C81">
        <w:t xml:space="preserve">available </w:t>
      </w:r>
      <w:r w:rsidRPr="001E7714">
        <w:t xml:space="preserve">for implementation. Using various sources of data, reporting on national targets and actions that </w:t>
      </w:r>
      <w:r w:rsidR="00F21FBA">
        <w:t>were</w:t>
      </w:r>
      <w:r w:rsidRPr="001E7714">
        <w:t xml:space="preserve"> still valid and using </w:t>
      </w:r>
      <w:r w:rsidR="008D16B1">
        <w:t xml:space="preserve">a </w:t>
      </w:r>
      <w:r w:rsidRPr="001E7714">
        <w:t xml:space="preserve">review of implementation of </w:t>
      </w:r>
      <w:r w:rsidR="00A47D5C">
        <w:t>an</w:t>
      </w:r>
      <w:r w:rsidRPr="001E7714">
        <w:t xml:space="preserve"> earlier </w:t>
      </w:r>
      <w:r w:rsidR="00A95BC9" w:rsidRPr="00A95BC9">
        <w:t>national biodiversity strategy and action plan</w:t>
      </w:r>
      <w:r w:rsidRPr="001E7714">
        <w:t xml:space="preserve"> </w:t>
      </w:r>
      <w:r w:rsidR="00D45AD3">
        <w:t>we</w:t>
      </w:r>
      <w:r w:rsidRPr="001E7714">
        <w:t xml:space="preserve">re identified as options </w:t>
      </w:r>
      <w:r w:rsidR="00D45AD3">
        <w:t>for</w:t>
      </w:r>
      <w:r w:rsidRPr="001E7714">
        <w:t xml:space="preserve"> address</w:t>
      </w:r>
      <w:r w:rsidR="00D45AD3">
        <w:t>ing</w:t>
      </w:r>
      <w:r w:rsidRPr="001E7714">
        <w:t xml:space="preserve"> th</w:t>
      </w:r>
      <w:r w:rsidR="00D45AD3">
        <w:t>o</w:t>
      </w:r>
      <w:r w:rsidRPr="001E7714">
        <w:t>se challenges.</w:t>
      </w:r>
    </w:p>
    <w:p w14:paraId="7D2D9214" w14:textId="5FFC2893" w:rsidR="00FD5DDE" w:rsidRPr="001E7714" w:rsidRDefault="00AE2CB1" w:rsidP="004379B8">
      <w:pPr>
        <w:pStyle w:val="CBDNormalNumber"/>
        <w:numPr>
          <w:ilvl w:val="0"/>
          <w:numId w:val="9"/>
        </w:numPr>
        <w:tabs>
          <w:tab w:val="clear" w:pos="1134"/>
        </w:tabs>
      </w:pPr>
      <w:r w:rsidRPr="001E7714">
        <w:t xml:space="preserve">Priorities identified for </w:t>
      </w:r>
      <w:r w:rsidR="005C28D5">
        <w:t>greater</w:t>
      </w:r>
      <w:r w:rsidRPr="001E7714">
        <w:t xml:space="preserve"> action at </w:t>
      </w:r>
      <w:r w:rsidR="00DF3113">
        <w:t xml:space="preserve">the </w:t>
      </w:r>
      <w:r w:rsidRPr="001E7714">
        <w:t>national and regional level</w:t>
      </w:r>
      <w:r w:rsidR="00DF3113">
        <w:t>s</w:t>
      </w:r>
      <w:r w:rsidRPr="001E7714">
        <w:t xml:space="preserve"> include</w:t>
      </w:r>
      <w:r w:rsidR="00DF3113">
        <w:t>d</w:t>
      </w:r>
      <w:r w:rsidRPr="001E7714">
        <w:t xml:space="preserve"> setting up or </w:t>
      </w:r>
      <w:r w:rsidR="00203111" w:rsidRPr="001E7714">
        <w:t>improving national</w:t>
      </w:r>
      <w:r w:rsidRPr="001E7714">
        <w:t xml:space="preserve"> or regional monitoring system</w:t>
      </w:r>
      <w:r w:rsidRPr="00820335">
        <w:t>s</w:t>
      </w:r>
      <w:r w:rsidR="002B556C">
        <w:t>,</w:t>
      </w:r>
      <w:r w:rsidRPr="001E7714">
        <w:t> in particular for those areas with data gaps</w:t>
      </w:r>
      <w:r w:rsidR="005C28D5">
        <w:t>;</w:t>
      </w:r>
      <w:r w:rsidRPr="001E7714">
        <w:t xml:space="preserve"> enhancing capacities for data collection and processing</w:t>
      </w:r>
      <w:r w:rsidR="005C28D5">
        <w:t>;</w:t>
      </w:r>
      <w:r w:rsidRPr="001E7714">
        <w:t xml:space="preserve"> establishing or improving data or information management system</w:t>
      </w:r>
      <w:r w:rsidR="005C28D5">
        <w:t>;</w:t>
      </w:r>
      <w:r w:rsidRPr="001E7714">
        <w:t xml:space="preserve"> increasing </w:t>
      </w:r>
      <w:r w:rsidR="006567F9">
        <w:t xml:space="preserve">the level of </w:t>
      </w:r>
      <w:r w:rsidRPr="001E7714">
        <w:t>resources and technical support</w:t>
      </w:r>
      <w:r w:rsidR="006567F9">
        <w:t>;</w:t>
      </w:r>
      <w:r w:rsidRPr="001E7714">
        <w:t xml:space="preserve"> and addressing data gaps for those headline indicators </w:t>
      </w:r>
      <w:r w:rsidR="00147D82">
        <w:t>with</w:t>
      </w:r>
      <w:r w:rsidRPr="001E7714">
        <w:t>in the monitoring framework.   </w:t>
      </w:r>
    </w:p>
    <w:bookmarkEnd w:id="8"/>
    <w:p w14:paraId="0C584276" w14:textId="632ADB26" w:rsidR="00422780" w:rsidRPr="001E7714" w:rsidRDefault="008A19AA" w:rsidP="0000656D">
      <w:pPr>
        <w:pStyle w:val="CBDNormalNumber"/>
      </w:pPr>
      <w:r w:rsidRPr="001E7714">
        <w:t xml:space="preserve">Some </w:t>
      </w:r>
      <w:r w:rsidR="001A0B58">
        <w:t xml:space="preserve">representatives </w:t>
      </w:r>
      <w:r w:rsidR="001615AF" w:rsidRPr="001E7714">
        <w:t>shared their</w:t>
      </w:r>
      <w:r w:rsidR="001615AF">
        <w:t xml:space="preserve"> </w:t>
      </w:r>
      <w:r w:rsidRPr="001E7714">
        <w:t>countries</w:t>
      </w:r>
      <w:r w:rsidR="001615AF">
        <w:t>’</w:t>
      </w:r>
      <w:r w:rsidRPr="001E7714">
        <w:t xml:space="preserve"> plans to finalize the updated </w:t>
      </w:r>
      <w:r w:rsidR="00A95BC9" w:rsidRPr="00A95BC9">
        <w:t>national biodiversity strategy and action plan</w:t>
      </w:r>
      <w:r w:rsidRPr="001E7714">
        <w:t xml:space="preserve"> and submit the seventh national report through emails </w:t>
      </w:r>
      <w:r w:rsidR="00F41627">
        <w:t xml:space="preserve">transmitted </w:t>
      </w:r>
      <w:r w:rsidRPr="001E7714">
        <w:t>to the Convention Secretariat or bilateral discussions with the Convention Secretariat</w:t>
      </w:r>
      <w:r w:rsidR="007336B2" w:rsidRPr="001E7714">
        <w:t xml:space="preserve"> at the margin of the dialogue</w:t>
      </w:r>
      <w:r w:rsidRPr="001E7714">
        <w:t>.</w:t>
      </w:r>
    </w:p>
    <w:p w14:paraId="160F03EE" w14:textId="7FB9DD56" w:rsidR="00024BA0" w:rsidRPr="001E7714" w:rsidRDefault="00024BA0" w:rsidP="006F43CD">
      <w:pPr>
        <w:pStyle w:val="CBDAgendaItem"/>
      </w:pPr>
      <w:r w:rsidRPr="001E7714">
        <w:t>Item 6</w:t>
      </w:r>
      <w:r w:rsidR="00630193" w:rsidRPr="001E7714">
        <w:t xml:space="preserve"> </w:t>
      </w:r>
      <w:r w:rsidR="00630193" w:rsidRPr="001E7714">
        <w:br/>
      </w:r>
      <w:r w:rsidRPr="001E7714">
        <w:t>Closure of the meeting</w:t>
      </w:r>
    </w:p>
    <w:p w14:paraId="4F86C191" w14:textId="6C3B102A" w:rsidR="006C3180" w:rsidRPr="001E7714" w:rsidRDefault="009305E6" w:rsidP="006C3180">
      <w:pPr>
        <w:pStyle w:val="CBDNormalNumber"/>
      </w:pPr>
      <w:r>
        <w:t>After</w:t>
      </w:r>
      <w:r w:rsidR="00775E42" w:rsidRPr="001E7714">
        <w:t xml:space="preserve"> brief </w:t>
      </w:r>
      <w:r w:rsidR="005D4FB1" w:rsidRPr="001E7714">
        <w:t xml:space="preserve">closing </w:t>
      </w:r>
      <w:r w:rsidR="00775E42" w:rsidRPr="001E7714">
        <w:t xml:space="preserve">remarks </w:t>
      </w:r>
      <w:r w:rsidR="006765C6">
        <w:t xml:space="preserve">delivered </w:t>
      </w:r>
      <w:r w:rsidR="000D3EDC" w:rsidRPr="001E7714">
        <w:t xml:space="preserve">by </w:t>
      </w:r>
      <w:r w:rsidR="00775E42" w:rsidRPr="001E7714">
        <w:t xml:space="preserve">representatives of UNEP, </w:t>
      </w:r>
      <w:r w:rsidR="00521CF8" w:rsidRPr="001E7714">
        <w:t>the Secretariat of the Pacific Regional Environment Programme</w:t>
      </w:r>
      <w:r w:rsidR="00775E42" w:rsidRPr="001E7714">
        <w:t xml:space="preserve"> and the Secretariat</w:t>
      </w:r>
      <w:r w:rsidR="00FB52A2" w:rsidRPr="001E7714">
        <w:t xml:space="preserve"> of the Convention</w:t>
      </w:r>
      <w:r>
        <w:t>,</w:t>
      </w:r>
      <w:r w:rsidRPr="009305E6">
        <w:t xml:space="preserve"> </w:t>
      </w:r>
      <w:r>
        <w:t>t</w:t>
      </w:r>
      <w:r w:rsidRPr="001E7714">
        <w:t>he dialogue was closed at 2.30 p.m. on 30 May</w:t>
      </w:r>
      <w:r>
        <w:t xml:space="preserve"> 2025</w:t>
      </w:r>
      <w:r w:rsidR="00775E42" w:rsidRPr="001E7714">
        <w:t>.</w:t>
      </w:r>
    </w:p>
    <w:p w14:paraId="7D0872AE" w14:textId="18DD4047" w:rsidR="00A111D1" w:rsidRPr="001E7714" w:rsidRDefault="00E04F97" w:rsidP="001E7714">
      <w:pPr>
        <w:pStyle w:val="Para10"/>
        <w:spacing w:before="0" w:after="0"/>
        <w:ind w:left="0"/>
        <w:jc w:val="center"/>
      </w:pPr>
      <w:r w:rsidRPr="001E7714">
        <w:t>__________</w:t>
      </w:r>
    </w:p>
    <w:sectPr w:rsidR="00A111D1" w:rsidRPr="001E7714" w:rsidSect="001E7714">
      <w:headerReference w:type="even" r:id="rId22"/>
      <w:headerReference w:type="default" r:id="rId23"/>
      <w:footerReference w:type="even" r:id="rId24"/>
      <w:footerReference w:type="default" r:id="rId25"/>
      <w:pgSz w:w="12240" w:h="15840" w:code="1"/>
      <w:pgMar w:top="1134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A08FE80" w14:textId="77777777" w:rsidR="00783CD8" w:rsidRPr="0022093A" w:rsidRDefault="00783CD8" w:rsidP="00CF1848">
      <w:r w:rsidRPr="0022093A">
        <w:separator/>
      </w:r>
    </w:p>
  </w:endnote>
  <w:endnote w:type="continuationSeparator" w:id="0">
    <w:p w14:paraId="37BCB3C0" w14:textId="77777777" w:rsidR="00783CD8" w:rsidRPr="0022093A" w:rsidRDefault="00783CD8" w:rsidP="00CF1848">
      <w:r w:rsidRPr="0022093A">
        <w:continuationSeparator/>
      </w:r>
    </w:p>
  </w:endnote>
  <w:endnote w:type="continuationNotice" w:id="1">
    <w:p w14:paraId="4856B314" w14:textId="77777777" w:rsidR="00783CD8" w:rsidRPr="0022093A" w:rsidRDefault="00783CD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Content>
      <w:sdt>
        <w:sdtPr>
          <w:id w:val="-1705238520"/>
          <w:docPartObj>
            <w:docPartGallery w:val="Page Numbers (Top of Page)"/>
            <w:docPartUnique/>
          </w:docPartObj>
        </w:sdtPr>
        <w:sdtContent>
          <w:p w14:paraId="16C554FC" w14:textId="77777777" w:rsidR="00D75CA6" w:rsidRPr="0022093A" w:rsidRDefault="00D75CA6" w:rsidP="00D75CA6">
            <w:pPr>
              <w:pStyle w:val="Footer"/>
              <w:jc w:val="left"/>
            </w:pPr>
            <w:r w:rsidRPr="0022093A">
              <w:rPr>
                <w:szCs w:val="20"/>
              </w:rPr>
              <w:fldChar w:fldCharType="begin"/>
            </w:r>
            <w:r w:rsidRPr="0022093A">
              <w:rPr>
                <w:szCs w:val="20"/>
              </w:rPr>
              <w:instrText xml:space="preserve"> PAGE </w:instrText>
            </w:r>
            <w:r w:rsidRPr="0022093A">
              <w:rPr>
                <w:szCs w:val="20"/>
              </w:rPr>
              <w:fldChar w:fldCharType="separate"/>
            </w:r>
            <w:r w:rsidRPr="0022093A">
              <w:rPr>
                <w:noProof/>
                <w:szCs w:val="20"/>
              </w:rPr>
              <w:t>2</w:t>
            </w:r>
            <w:r w:rsidRPr="0022093A">
              <w:rPr>
                <w:szCs w:val="20"/>
              </w:rPr>
              <w:fldChar w:fldCharType="end"/>
            </w:r>
            <w:r w:rsidRPr="0022093A">
              <w:rPr>
                <w:szCs w:val="20"/>
              </w:rPr>
              <w:t>/</w:t>
            </w:r>
            <w:r w:rsidRPr="0022093A">
              <w:rPr>
                <w:szCs w:val="20"/>
              </w:rPr>
              <w:fldChar w:fldCharType="begin"/>
            </w:r>
            <w:r w:rsidRPr="0022093A">
              <w:rPr>
                <w:szCs w:val="20"/>
              </w:rPr>
              <w:instrText xml:space="preserve"> NUMPAGES  </w:instrText>
            </w:r>
            <w:r w:rsidRPr="0022093A">
              <w:rPr>
                <w:szCs w:val="20"/>
              </w:rPr>
              <w:fldChar w:fldCharType="separate"/>
            </w:r>
            <w:r w:rsidRPr="0022093A">
              <w:rPr>
                <w:noProof/>
                <w:szCs w:val="20"/>
              </w:rPr>
              <w:t>2</w:t>
            </w:r>
            <w:r w:rsidRPr="0022093A">
              <w:rPr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Content>
      <w:p w14:paraId="373C18A0" w14:textId="77777777" w:rsidR="00D75CA6" w:rsidRPr="0022093A" w:rsidRDefault="00D75CA6" w:rsidP="001E7714">
        <w:pPr>
          <w:pStyle w:val="Footer"/>
          <w:jc w:val="right"/>
        </w:pPr>
        <w:r w:rsidRPr="0022093A">
          <w:rPr>
            <w:szCs w:val="20"/>
          </w:rPr>
          <w:fldChar w:fldCharType="begin"/>
        </w:r>
        <w:r w:rsidRPr="0022093A">
          <w:rPr>
            <w:szCs w:val="20"/>
          </w:rPr>
          <w:instrText xml:space="preserve"> PAGE </w:instrText>
        </w:r>
        <w:r w:rsidRPr="0022093A">
          <w:rPr>
            <w:szCs w:val="20"/>
          </w:rPr>
          <w:fldChar w:fldCharType="separate"/>
        </w:r>
        <w:r w:rsidRPr="0022093A">
          <w:rPr>
            <w:szCs w:val="20"/>
          </w:rPr>
          <w:t>2</w:t>
        </w:r>
        <w:r w:rsidRPr="0022093A">
          <w:rPr>
            <w:szCs w:val="20"/>
          </w:rPr>
          <w:fldChar w:fldCharType="end"/>
        </w:r>
        <w:r w:rsidRPr="0022093A">
          <w:rPr>
            <w:szCs w:val="20"/>
          </w:rPr>
          <w:t>/</w:t>
        </w:r>
        <w:r w:rsidRPr="0022093A">
          <w:rPr>
            <w:szCs w:val="20"/>
          </w:rPr>
          <w:fldChar w:fldCharType="begin"/>
        </w:r>
        <w:r w:rsidRPr="0022093A">
          <w:rPr>
            <w:szCs w:val="20"/>
          </w:rPr>
          <w:instrText xml:space="preserve"> NUMPAGES  </w:instrText>
        </w:r>
        <w:r w:rsidRPr="0022093A">
          <w:rPr>
            <w:szCs w:val="20"/>
          </w:rPr>
          <w:fldChar w:fldCharType="separate"/>
        </w:r>
        <w:r w:rsidRPr="0022093A">
          <w:rPr>
            <w:szCs w:val="20"/>
          </w:rPr>
          <w:t>3</w:t>
        </w:r>
        <w:r w:rsidRPr="0022093A">
          <w:rPr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B590DA2" w14:textId="77777777" w:rsidR="00783CD8" w:rsidRPr="0022093A" w:rsidRDefault="00783CD8" w:rsidP="00CF1848">
      <w:r w:rsidRPr="0022093A">
        <w:separator/>
      </w:r>
    </w:p>
  </w:footnote>
  <w:footnote w:type="continuationSeparator" w:id="0">
    <w:p w14:paraId="2729F2FB" w14:textId="77777777" w:rsidR="00783CD8" w:rsidRPr="0022093A" w:rsidRDefault="00783CD8" w:rsidP="00CF1848">
      <w:r w:rsidRPr="0022093A">
        <w:continuationSeparator/>
      </w:r>
    </w:p>
  </w:footnote>
  <w:footnote w:type="continuationNotice" w:id="1">
    <w:p w14:paraId="3C2DD3D1" w14:textId="77777777" w:rsidR="00783CD8" w:rsidRPr="0022093A" w:rsidRDefault="00783CD8"/>
  </w:footnote>
  <w:footnote w:id="2">
    <w:p w14:paraId="1BEFB659" w14:textId="6D9E742E" w:rsidR="00D47D4E" w:rsidRPr="00820335" w:rsidRDefault="00D47D4E">
      <w:pPr>
        <w:pStyle w:val="FootnoteText"/>
        <w:rPr>
          <w:lang w:val="en-US"/>
        </w:rPr>
      </w:pPr>
      <w:r>
        <w:rPr>
          <w:rStyle w:val="FootnoteReference"/>
        </w:rPr>
        <w:footnoteRef/>
      </w:r>
      <w:r>
        <w:t xml:space="preserve"> </w:t>
      </w:r>
      <w:r w:rsidR="00056209" w:rsidRPr="00056209">
        <w:t>The monitoring framework for the Kunming-Montreal Global Biodiversity Framework was adopted by the Conference of the Parties to the Convention in its decision 15/5.</w:t>
      </w:r>
    </w:p>
  </w:footnote>
  <w:footnote w:id="3">
    <w:p w14:paraId="53858574" w14:textId="10AC22F9" w:rsidR="004E1A2C" w:rsidRPr="001E7714" w:rsidRDefault="004E1A2C" w:rsidP="004E1A2C">
      <w:pPr>
        <w:pStyle w:val="FootnoteText"/>
      </w:pPr>
      <w:r w:rsidRPr="0022093A">
        <w:rPr>
          <w:rStyle w:val="FootnoteReference"/>
        </w:rPr>
        <w:footnoteRef/>
      </w:r>
      <w:r w:rsidRPr="0022093A">
        <w:t xml:space="preserve"> </w:t>
      </w:r>
      <w:r w:rsidR="00A87114">
        <w:t>I</w:t>
      </w:r>
      <w:r w:rsidR="00A87114" w:rsidRPr="001E7714">
        <w:t xml:space="preserve">n </w:t>
      </w:r>
      <w:r w:rsidR="00A87114">
        <w:t xml:space="preserve">its </w:t>
      </w:r>
      <w:r w:rsidR="00A87114" w:rsidRPr="001E7714">
        <w:t>decision 16/31</w:t>
      </w:r>
      <w:r w:rsidR="00A87114">
        <w:t>, t</w:t>
      </w:r>
      <w:r w:rsidR="00C825F9">
        <w:t>he Conference of the Parties</w:t>
      </w:r>
      <w:r w:rsidR="00C825F9" w:rsidRPr="001E7714" w:rsidDel="00637BEC">
        <w:t xml:space="preserve"> </w:t>
      </w:r>
      <w:r w:rsidR="00A87114">
        <w:t>endorsed the t</w:t>
      </w:r>
      <w:r w:rsidRPr="001E7714">
        <w:t xml:space="preserve">echnical updates </w:t>
      </w:r>
      <w:r w:rsidR="00690328">
        <w:t xml:space="preserve">to indicators in the monitoring framework </w:t>
      </w:r>
      <w:r w:rsidR="00A87114">
        <w:t>as</w:t>
      </w:r>
      <w:r w:rsidR="00C618E6">
        <w:t xml:space="preserve"> </w:t>
      </w:r>
      <w:r w:rsidRPr="001E7714">
        <w:t xml:space="preserve">contained </w:t>
      </w:r>
      <w:r w:rsidR="00A87114">
        <w:t xml:space="preserve">in </w:t>
      </w:r>
      <w:r w:rsidR="003053B9">
        <w:t>annex I to that decision</w:t>
      </w:r>
      <w:r w:rsidRPr="001E7714">
        <w:t>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3928D799" w14:textId="72A7A95A" w:rsidR="00534681" w:rsidRPr="0022093A" w:rsidRDefault="00E213A8" w:rsidP="007C4951">
        <w:pPr>
          <w:pStyle w:val="Header"/>
          <w:spacing w:after="240"/>
          <w:rPr>
            <w:szCs w:val="20"/>
          </w:rPr>
        </w:pPr>
        <w:r w:rsidRPr="0022093A">
          <w:rPr>
            <w:szCs w:val="20"/>
          </w:rPr>
          <w:t>CBD/NBSAP/OM/2025/2/2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3912E828" w14:textId="664DE166" w:rsidR="009505C9" w:rsidRPr="0022093A" w:rsidRDefault="00E213A8" w:rsidP="007C4951">
        <w:pPr>
          <w:pStyle w:val="Header"/>
          <w:spacing w:after="240"/>
          <w:jc w:val="right"/>
        </w:pPr>
        <w:r w:rsidRPr="0022093A">
          <w:t>CBD/NBSAP/OM/2025/2/2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2906F5"/>
    <w:multiLevelType w:val="hybridMultilevel"/>
    <w:tmpl w:val="75220CF0"/>
    <w:lvl w:ilvl="0" w:tplc="10090001">
      <w:start w:val="1"/>
      <w:numFmt w:val="bullet"/>
      <w:lvlText w:val=""/>
      <w:lvlJc w:val="left"/>
      <w:pPr>
        <w:ind w:left="1287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1" w15:restartNumberingAfterBreak="0">
    <w:nsid w:val="087A547C"/>
    <w:multiLevelType w:val="hybridMultilevel"/>
    <w:tmpl w:val="BD30634C"/>
    <w:lvl w:ilvl="0" w:tplc="10090001">
      <w:start w:val="1"/>
      <w:numFmt w:val="bullet"/>
      <w:lvlText w:val=""/>
      <w:lvlJc w:val="left"/>
      <w:pPr>
        <w:ind w:left="133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205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77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349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421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93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65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637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7090" w:hanging="360"/>
      </w:pPr>
      <w:rPr>
        <w:rFonts w:ascii="Wingdings" w:hAnsi="Wingdings" w:hint="default"/>
      </w:rPr>
    </w:lvl>
  </w:abstractNum>
  <w:abstractNum w:abstractNumId="2" w15:restartNumberingAfterBreak="0">
    <w:nsid w:val="126C6DF4"/>
    <w:multiLevelType w:val="hybridMultilevel"/>
    <w:tmpl w:val="0DDE7648"/>
    <w:lvl w:ilvl="0" w:tplc="10090001">
      <w:start w:val="1"/>
      <w:numFmt w:val="bullet"/>
      <w:lvlText w:val=""/>
      <w:lvlJc w:val="left"/>
      <w:pPr>
        <w:ind w:left="1287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3" w15:restartNumberingAfterBreak="0">
    <w:nsid w:val="1B8C6E34"/>
    <w:multiLevelType w:val="hybridMultilevel"/>
    <w:tmpl w:val="B6464BD6"/>
    <w:lvl w:ilvl="0" w:tplc="10090001">
      <w:start w:val="1"/>
      <w:numFmt w:val="bullet"/>
      <w:lvlText w:val=""/>
      <w:lvlJc w:val="left"/>
      <w:pPr>
        <w:ind w:left="242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31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38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45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53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60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67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74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8180" w:hanging="360"/>
      </w:pPr>
      <w:rPr>
        <w:rFonts w:ascii="Wingdings" w:hAnsi="Wingdings" w:hint="default"/>
      </w:rPr>
    </w:lvl>
  </w:abstractNum>
  <w:abstractNum w:abstractNumId="4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5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6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7" w15:restartNumberingAfterBreak="0">
    <w:nsid w:val="5D943BEE"/>
    <w:multiLevelType w:val="multilevel"/>
    <w:tmpl w:val="222A08B4"/>
    <w:numStyleLink w:val="ListCBD"/>
  </w:abstractNum>
  <w:abstractNum w:abstractNumId="8" w15:restartNumberingAfterBreak="0">
    <w:nsid w:val="62C26EE6"/>
    <w:multiLevelType w:val="hybridMultilevel"/>
    <w:tmpl w:val="7110CBF2"/>
    <w:lvl w:ilvl="0" w:tplc="10090001">
      <w:start w:val="1"/>
      <w:numFmt w:val="bullet"/>
      <w:lvlText w:val=""/>
      <w:lvlJc w:val="left"/>
      <w:pPr>
        <w:ind w:left="1287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9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0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1115562409">
    <w:abstractNumId w:val="6"/>
  </w:num>
  <w:num w:numId="2" w16cid:durableId="1912424153">
    <w:abstractNumId w:val="4"/>
  </w:num>
  <w:num w:numId="3" w16cid:durableId="117070146">
    <w:abstractNumId w:val="10"/>
  </w:num>
  <w:num w:numId="4" w16cid:durableId="952787981">
    <w:abstractNumId w:val="11"/>
  </w:num>
  <w:num w:numId="5" w16cid:durableId="1042361541">
    <w:abstractNumId w:val="9"/>
  </w:num>
  <w:num w:numId="6" w16cid:durableId="1393117582">
    <w:abstractNumId w:val="7"/>
  </w:num>
  <w:num w:numId="7" w16cid:durableId="1906724612">
    <w:abstractNumId w:val="3"/>
  </w:num>
  <w:num w:numId="8" w16cid:durableId="1493989247">
    <w:abstractNumId w:val="0"/>
  </w:num>
  <w:num w:numId="9" w16cid:durableId="12386589">
    <w:abstractNumId w:val="8"/>
  </w:num>
  <w:num w:numId="10" w16cid:durableId="900751526">
    <w:abstractNumId w:val="2"/>
  </w:num>
  <w:num w:numId="11" w16cid:durableId="1956327383">
    <w:abstractNumId w:val="1"/>
  </w:num>
  <w:num w:numId="12" w16cid:durableId="703213624">
    <w:abstractNumId w:val="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 w16cid:durableId="1837185839">
    <w:abstractNumId w:val="5"/>
  </w:num>
  <w:numIdMacAtCleanup w:val="1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62EE4"/>
    <w:rsid w:val="00000EBE"/>
    <w:rsid w:val="00004870"/>
    <w:rsid w:val="000049AD"/>
    <w:rsid w:val="00005031"/>
    <w:rsid w:val="00005507"/>
    <w:rsid w:val="00005E5E"/>
    <w:rsid w:val="0000656D"/>
    <w:rsid w:val="00006FE3"/>
    <w:rsid w:val="0000734A"/>
    <w:rsid w:val="00011F24"/>
    <w:rsid w:val="00012476"/>
    <w:rsid w:val="000130C6"/>
    <w:rsid w:val="00014784"/>
    <w:rsid w:val="000153F8"/>
    <w:rsid w:val="00017268"/>
    <w:rsid w:val="00017BF6"/>
    <w:rsid w:val="00017EE3"/>
    <w:rsid w:val="0002188B"/>
    <w:rsid w:val="0002492B"/>
    <w:rsid w:val="00024BA0"/>
    <w:rsid w:val="00024D30"/>
    <w:rsid w:val="000263C6"/>
    <w:rsid w:val="0002645B"/>
    <w:rsid w:val="00026687"/>
    <w:rsid w:val="0002762D"/>
    <w:rsid w:val="000310B5"/>
    <w:rsid w:val="00031A64"/>
    <w:rsid w:val="00031D6B"/>
    <w:rsid w:val="000323F4"/>
    <w:rsid w:val="0003336B"/>
    <w:rsid w:val="000340A0"/>
    <w:rsid w:val="00034F24"/>
    <w:rsid w:val="00036888"/>
    <w:rsid w:val="00041397"/>
    <w:rsid w:val="00041D13"/>
    <w:rsid w:val="0004234E"/>
    <w:rsid w:val="0004568D"/>
    <w:rsid w:val="00047292"/>
    <w:rsid w:val="0004734A"/>
    <w:rsid w:val="00051184"/>
    <w:rsid w:val="00051A42"/>
    <w:rsid w:val="00053511"/>
    <w:rsid w:val="00054524"/>
    <w:rsid w:val="000557E2"/>
    <w:rsid w:val="00056209"/>
    <w:rsid w:val="000575C9"/>
    <w:rsid w:val="0005770E"/>
    <w:rsid w:val="00061ABB"/>
    <w:rsid w:val="000633D1"/>
    <w:rsid w:val="00064394"/>
    <w:rsid w:val="00066C7D"/>
    <w:rsid w:val="000713A8"/>
    <w:rsid w:val="0007171B"/>
    <w:rsid w:val="00072EC4"/>
    <w:rsid w:val="00074C93"/>
    <w:rsid w:val="00075748"/>
    <w:rsid w:val="00075B08"/>
    <w:rsid w:val="00075B58"/>
    <w:rsid w:val="00082277"/>
    <w:rsid w:val="0008353F"/>
    <w:rsid w:val="000849FB"/>
    <w:rsid w:val="0008788F"/>
    <w:rsid w:val="00090855"/>
    <w:rsid w:val="00091CA5"/>
    <w:rsid w:val="00092A68"/>
    <w:rsid w:val="00093833"/>
    <w:rsid w:val="000939D4"/>
    <w:rsid w:val="00093AC5"/>
    <w:rsid w:val="00095E6B"/>
    <w:rsid w:val="000A2AF4"/>
    <w:rsid w:val="000A2B24"/>
    <w:rsid w:val="000A3336"/>
    <w:rsid w:val="000A3DDF"/>
    <w:rsid w:val="000A5ED4"/>
    <w:rsid w:val="000B0E6A"/>
    <w:rsid w:val="000B13D7"/>
    <w:rsid w:val="000B1C75"/>
    <w:rsid w:val="000B446B"/>
    <w:rsid w:val="000B461D"/>
    <w:rsid w:val="000B7515"/>
    <w:rsid w:val="000B754D"/>
    <w:rsid w:val="000B7A9C"/>
    <w:rsid w:val="000C0C87"/>
    <w:rsid w:val="000C1441"/>
    <w:rsid w:val="000C17F4"/>
    <w:rsid w:val="000C1B1A"/>
    <w:rsid w:val="000C235D"/>
    <w:rsid w:val="000C5C3C"/>
    <w:rsid w:val="000D0428"/>
    <w:rsid w:val="000D0F68"/>
    <w:rsid w:val="000D1FF5"/>
    <w:rsid w:val="000D243D"/>
    <w:rsid w:val="000D2E10"/>
    <w:rsid w:val="000D3EDC"/>
    <w:rsid w:val="000D4BCA"/>
    <w:rsid w:val="000D5EA6"/>
    <w:rsid w:val="000D63C2"/>
    <w:rsid w:val="000D6582"/>
    <w:rsid w:val="000D742C"/>
    <w:rsid w:val="000E0E4C"/>
    <w:rsid w:val="000E2AF0"/>
    <w:rsid w:val="000E44A9"/>
    <w:rsid w:val="000E56AD"/>
    <w:rsid w:val="000E673A"/>
    <w:rsid w:val="000F1C19"/>
    <w:rsid w:val="000F1DAB"/>
    <w:rsid w:val="000F1F62"/>
    <w:rsid w:val="000F2719"/>
    <w:rsid w:val="000F52EF"/>
    <w:rsid w:val="000F57E4"/>
    <w:rsid w:val="000F5FED"/>
    <w:rsid w:val="000F74F5"/>
    <w:rsid w:val="000F78FC"/>
    <w:rsid w:val="00100AF4"/>
    <w:rsid w:val="00101CB4"/>
    <w:rsid w:val="00102C19"/>
    <w:rsid w:val="00105372"/>
    <w:rsid w:val="001054A6"/>
    <w:rsid w:val="00106D1C"/>
    <w:rsid w:val="001072C5"/>
    <w:rsid w:val="001078A1"/>
    <w:rsid w:val="00107F6E"/>
    <w:rsid w:val="00110271"/>
    <w:rsid w:val="0011093E"/>
    <w:rsid w:val="001115F5"/>
    <w:rsid w:val="00111A05"/>
    <w:rsid w:val="00112620"/>
    <w:rsid w:val="001126E8"/>
    <w:rsid w:val="0011650B"/>
    <w:rsid w:val="0011664B"/>
    <w:rsid w:val="0011674A"/>
    <w:rsid w:val="0011771D"/>
    <w:rsid w:val="00122216"/>
    <w:rsid w:val="00124703"/>
    <w:rsid w:val="00124FFD"/>
    <w:rsid w:val="00126627"/>
    <w:rsid w:val="001311BD"/>
    <w:rsid w:val="001312AD"/>
    <w:rsid w:val="001314BC"/>
    <w:rsid w:val="00131769"/>
    <w:rsid w:val="00131E7A"/>
    <w:rsid w:val="00131F45"/>
    <w:rsid w:val="00134846"/>
    <w:rsid w:val="00136DF6"/>
    <w:rsid w:val="00137319"/>
    <w:rsid w:val="0013733F"/>
    <w:rsid w:val="0014030A"/>
    <w:rsid w:val="00140C41"/>
    <w:rsid w:val="00141EE1"/>
    <w:rsid w:val="0014317D"/>
    <w:rsid w:val="00143D6F"/>
    <w:rsid w:val="0014484C"/>
    <w:rsid w:val="001457DA"/>
    <w:rsid w:val="00145883"/>
    <w:rsid w:val="00147688"/>
    <w:rsid w:val="00147D82"/>
    <w:rsid w:val="00147E5E"/>
    <w:rsid w:val="00153518"/>
    <w:rsid w:val="001549C5"/>
    <w:rsid w:val="00154A9F"/>
    <w:rsid w:val="00155CA9"/>
    <w:rsid w:val="00155E2B"/>
    <w:rsid w:val="00157746"/>
    <w:rsid w:val="001604C1"/>
    <w:rsid w:val="001610DC"/>
    <w:rsid w:val="001615AF"/>
    <w:rsid w:val="00162985"/>
    <w:rsid w:val="00162D84"/>
    <w:rsid w:val="00162E12"/>
    <w:rsid w:val="0016519A"/>
    <w:rsid w:val="001655D1"/>
    <w:rsid w:val="00166157"/>
    <w:rsid w:val="00166897"/>
    <w:rsid w:val="00166A98"/>
    <w:rsid w:val="00167AB4"/>
    <w:rsid w:val="0017023F"/>
    <w:rsid w:val="001702FD"/>
    <w:rsid w:val="0017093C"/>
    <w:rsid w:val="00171269"/>
    <w:rsid w:val="00171395"/>
    <w:rsid w:val="0017145D"/>
    <w:rsid w:val="00171E60"/>
    <w:rsid w:val="001723A1"/>
    <w:rsid w:val="00172AF6"/>
    <w:rsid w:val="00176493"/>
    <w:rsid w:val="0017692D"/>
    <w:rsid w:val="00176CEE"/>
    <w:rsid w:val="00180564"/>
    <w:rsid w:val="00181674"/>
    <w:rsid w:val="00182887"/>
    <w:rsid w:val="00182F87"/>
    <w:rsid w:val="001843B1"/>
    <w:rsid w:val="00185E02"/>
    <w:rsid w:val="00186306"/>
    <w:rsid w:val="001869DB"/>
    <w:rsid w:val="00186AE8"/>
    <w:rsid w:val="00186DD8"/>
    <w:rsid w:val="00186FC4"/>
    <w:rsid w:val="00191919"/>
    <w:rsid w:val="00192EB9"/>
    <w:rsid w:val="00193D40"/>
    <w:rsid w:val="0019563B"/>
    <w:rsid w:val="0019724E"/>
    <w:rsid w:val="001976F3"/>
    <w:rsid w:val="001A0B58"/>
    <w:rsid w:val="001A1332"/>
    <w:rsid w:val="001A2924"/>
    <w:rsid w:val="001A35EC"/>
    <w:rsid w:val="001A367F"/>
    <w:rsid w:val="001A3B48"/>
    <w:rsid w:val="001A3B99"/>
    <w:rsid w:val="001A5F09"/>
    <w:rsid w:val="001B13FE"/>
    <w:rsid w:val="001B21E1"/>
    <w:rsid w:val="001B2768"/>
    <w:rsid w:val="001B3342"/>
    <w:rsid w:val="001B3708"/>
    <w:rsid w:val="001B46DD"/>
    <w:rsid w:val="001B6AA3"/>
    <w:rsid w:val="001C07D5"/>
    <w:rsid w:val="001C0DD6"/>
    <w:rsid w:val="001C12B0"/>
    <w:rsid w:val="001C2E60"/>
    <w:rsid w:val="001C60FB"/>
    <w:rsid w:val="001D148E"/>
    <w:rsid w:val="001D2B72"/>
    <w:rsid w:val="001D3CDB"/>
    <w:rsid w:val="001D5086"/>
    <w:rsid w:val="001D50CC"/>
    <w:rsid w:val="001D7068"/>
    <w:rsid w:val="001E0778"/>
    <w:rsid w:val="001E1300"/>
    <w:rsid w:val="001E22B5"/>
    <w:rsid w:val="001E27F7"/>
    <w:rsid w:val="001E3A60"/>
    <w:rsid w:val="001E67F1"/>
    <w:rsid w:val="001E7714"/>
    <w:rsid w:val="001E7797"/>
    <w:rsid w:val="001E7C12"/>
    <w:rsid w:val="001F0A32"/>
    <w:rsid w:val="001F0CA9"/>
    <w:rsid w:val="001F2604"/>
    <w:rsid w:val="001F2E15"/>
    <w:rsid w:val="001F3138"/>
    <w:rsid w:val="001F5684"/>
    <w:rsid w:val="001F57C6"/>
    <w:rsid w:val="001F57CE"/>
    <w:rsid w:val="001F585E"/>
    <w:rsid w:val="002015F4"/>
    <w:rsid w:val="00203111"/>
    <w:rsid w:val="002031FA"/>
    <w:rsid w:val="00203639"/>
    <w:rsid w:val="0020395E"/>
    <w:rsid w:val="00203ACF"/>
    <w:rsid w:val="002046FD"/>
    <w:rsid w:val="0020503A"/>
    <w:rsid w:val="002052A7"/>
    <w:rsid w:val="0020581C"/>
    <w:rsid w:val="002058BD"/>
    <w:rsid w:val="00211544"/>
    <w:rsid w:val="002115A6"/>
    <w:rsid w:val="0021191B"/>
    <w:rsid w:val="00215472"/>
    <w:rsid w:val="00215D25"/>
    <w:rsid w:val="00216962"/>
    <w:rsid w:val="0022093A"/>
    <w:rsid w:val="00221458"/>
    <w:rsid w:val="00226F99"/>
    <w:rsid w:val="0023387B"/>
    <w:rsid w:val="002347D9"/>
    <w:rsid w:val="00234AF6"/>
    <w:rsid w:val="002358CF"/>
    <w:rsid w:val="002363A5"/>
    <w:rsid w:val="00236769"/>
    <w:rsid w:val="00241047"/>
    <w:rsid w:val="00241A51"/>
    <w:rsid w:val="0024502A"/>
    <w:rsid w:val="002457B4"/>
    <w:rsid w:val="002459C4"/>
    <w:rsid w:val="00246768"/>
    <w:rsid w:val="00246771"/>
    <w:rsid w:val="00251CDB"/>
    <w:rsid w:val="0025286A"/>
    <w:rsid w:val="00252E53"/>
    <w:rsid w:val="002557F2"/>
    <w:rsid w:val="00255889"/>
    <w:rsid w:val="002565BB"/>
    <w:rsid w:val="0025781A"/>
    <w:rsid w:val="0026027B"/>
    <w:rsid w:val="002608E8"/>
    <w:rsid w:val="00261F53"/>
    <w:rsid w:val="00263F72"/>
    <w:rsid w:val="0026514D"/>
    <w:rsid w:val="0026588C"/>
    <w:rsid w:val="00265B6E"/>
    <w:rsid w:val="002677F8"/>
    <w:rsid w:val="00267DB4"/>
    <w:rsid w:val="00267DCD"/>
    <w:rsid w:val="0027234E"/>
    <w:rsid w:val="002723D1"/>
    <w:rsid w:val="00272C6C"/>
    <w:rsid w:val="002738E3"/>
    <w:rsid w:val="00273EC8"/>
    <w:rsid w:val="002757E2"/>
    <w:rsid w:val="00276B85"/>
    <w:rsid w:val="00276BF5"/>
    <w:rsid w:val="00276C42"/>
    <w:rsid w:val="00282B12"/>
    <w:rsid w:val="00283810"/>
    <w:rsid w:val="0028527F"/>
    <w:rsid w:val="00285FF0"/>
    <w:rsid w:val="002873B1"/>
    <w:rsid w:val="00291F14"/>
    <w:rsid w:val="0029620C"/>
    <w:rsid w:val="0029688A"/>
    <w:rsid w:val="0029697F"/>
    <w:rsid w:val="00296D37"/>
    <w:rsid w:val="00297002"/>
    <w:rsid w:val="002A0EB0"/>
    <w:rsid w:val="002A2E25"/>
    <w:rsid w:val="002A2F66"/>
    <w:rsid w:val="002A3BEE"/>
    <w:rsid w:val="002A4734"/>
    <w:rsid w:val="002A5691"/>
    <w:rsid w:val="002A60D6"/>
    <w:rsid w:val="002A62B9"/>
    <w:rsid w:val="002B0023"/>
    <w:rsid w:val="002B0825"/>
    <w:rsid w:val="002B0E09"/>
    <w:rsid w:val="002B1DEE"/>
    <w:rsid w:val="002B294D"/>
    <w:rsid w:val="002B32E3"/>
    <w:rsid w:val="002B4490"/>
    <w:rsid w:val="002B475A"/>
    <w:rsid w:val="002B556C"/>
    <w:rsid w:val="002B6612"/>
    <w:rsid w:val="002B6B53"/>
    <w:rsid w:val="002C0A94"/>
    <w:rsid w:val="002C2CC3"/>
    <w:rsid w:val="002C48AB"/>
    <w:rsid w:val="002C6029"/>
    <w:rsid w:val="002C609B"/>
    <w:rsid w:val="002C6A9B"/>
    <w:rsid w:val="002C6AB7"/>
    <w:rsid w:val="002C7038"/>
    <w:rsid w:val="002C7066"/>
    <w:rsid w:val="002C7B79"/>
    <w:rsid w:val="002D30C8"/>
    <w:rsid w:val="002D351C"/>
    <w:rsid w:val="002D4B1D"/>
    <w:rsid w:val="002D4F72"/>
    <w:rsid w:val="002D4F82"/>
    <w:rsid w:val="002D4FF9"/>
    <w:rsid w:val="002D7961"/>
    <w:rsid w:val="002E0BC8"/>
    <w:rsid w:val="002E357A"/>
    <w:rsid w:val="002E3D7C"/>
    <w:rsid w:val="002E4CF1"/>
    <w:rsid w:val="002E5551"/>
    <w:rsid w:val="002E5F54"/>
    <w:rsid w:val="002E64CD"/>
    <w:rsid w:val="002E7CF1"/>
    <w:rsid w:val="002F09EF"/>
    <w:rsid w:val="002F0B60"/>
    <w:rsid w:val="002F27DE"/>
    <w:rsid w:val="002F416F"/>
    <w:rsid w:val="002F688A"/>
    <w:rsid w:val="002F7797"/>
    <w:rsid w:val="002F7C5D"/>
    <w:rsid w:val="002F7E32"/>
    <w:rsid w:val="002F7E41"/>
    <w:rsid w:val="00300334"/>
    <w:rsid w:val="003008FE"/>
    <w:rsid w:val="0030169D"/>
    <w:rsid w:val="00301CAF"/>
    <w:rsid w:val="0030253E"/>
    <w:rsid w:val="003027D3"/>
    <w:rsid w:val="0030288F"/>
    <w:rsid w:val="00302D1A"/>
    <w:rsid w:val="00305105"/>
    <w:rsid w:val="003053B9"/>
    <w:rsid w:val="003060EB"/>
    <w:rsid w:val="00307B7F"/>
    <w:rsid w:val="00310578"/>
    <w:rsid w:val="003117FF"/>
    <w:rsid w:val="00313472"/>
    <w:rsid w:val="00313CEC"/>
    <w:rsid w:val="0031478D"/>
    <w:rsid w:val="003153EB"/>
    <w:rsid w:val="00315898"/>
    <w:rsid w:val="00315B60"/>
    <w:rsid w:val="00315CD4"/>
    <w:rsid w:val="00315E1A"/>
    <w:rsid w:val="00315E50"/>
    <w:rsid w:val="00316ED2"/>
    <w:rsid w:val="00316EF0"/>
    <w:rsid w:val="00317D0A"/>
    <w:rsid w:val="003202ED"/>
    <w:rsid w:val="00320628"/>
    <w:rsid w:val="00320822"/>
    <w:rsid w:val="00321985"/>
    <w:rsid w:val="0032207D"/>
    <w:rsid w:val="00322393"/>
    <w:rsid w:val="0032253E"/>
    <w:rsid w:val="00322985"/>
    <w:rsid w:val="003230ED"/>
    <w:rsid w:val="00323791"/>
    <w:rsid w:val="00323E08"/>
    <w:rsid w:val="00324636"/>
    <w:rsid w:val="00324829"/>
    <w:rsid w:val="00326128"/>
    <w:rsid w:val="003267F8"/>
    <w:rsid w:val="00326C11"/>
    <w:rsid w:val="0033108E"/>
    <w:rsid w:val="003310E5"/>
    <w:rsid w:val="00331B44"/>
    <w:rsid w:val="00331BC6"/>
    <w:rsid w:val="00331EC5"/>
    <w:rsid w:val="00332ACC"/>
    <w:rsid w:val="00332B9D"/>
    <w:rsid w:val="0033417B"/>
    <w:rsid w:val="00337DFE"/>
    <w:rsid w:val="0034085A"/>
    <w:rsid w:val="00342377"/>
    <w:rsid w:val="00343A8C"/>
    <w:rsid w:val="0034426F"/>
    <w:rsid w:val="00346034"/>
    <w:rsid w:val="003500CF"/>
    <w:rsid w:val="00350F3B"/>
    <w:rsid w:val="00351205"/>
    <w:rsid w:val="00353BE9"/>
    <w:rsid w:val="003603E6"/>
    <w:rsid w:val="003609F7"/>
    <w:rsid w:val="0036159A"/>
    <w:rsid w:val="00361BE4"/>
    <w:rsid w:val="003622FE"/>
    <w:rsid w:val="00362417"/>
    <w:rsid w:val="00362784"/>
    <w:rsid w:val="00363572"/>
    <w:rsid w:val="00363721"/>
    <w:rsid w:val="00364A01"/>
    <w:rsid w:val="003663AB"/>
    <w:rsid w:val="003670E4"/>
    <w:rsid w:val="0036729F"/>
    <w:rsid w:val="003710C1"/>
    <w:rsid w:val="003713BB"/>
    <w:rsid w:val="00371B99"/>
    <w:rsid w:val="00372F74"/>
    <w:rsid w:val="00373D5C"/>
    <w:rsid w:val="00375FB7"/>
    <w:rsid w:val="0037691D"/>
    <w:rsid w:val="003775A1"/>
    <w:rsid w:val="00380FF5"/>
    <w:rsid w:val="0038172B"/>
    <w:rsid w:val="00382A31"/>
    <w:rsid w:val="00382DC2"/>
    <w:rsid w:val="003831FA"/>
    <w:rsid w:val="003838CB"/>
    <w:rsid w:val="00385C4C"/>
    <w:rsid w:val="00386528"/>
    <w:rsid w:val="00387B1A"/>
    <w:rsid w:val="0039285B"/>
    <w:rsid w:val="00393E51"/>
    <w:rsid w:val="0039432D"/>
    <w:rsid w:val="003975C1"/>
    <w:rsid w:val="003975F1"/>
    <w:rsid w:val="003A0477"/>
    <w:rsid w:val="003A2072"/>
    <w:rsid w:val="003A42CB"/>
    <w:rsid w:val="003A4888"/>
    <w:rsid w:val="003A5041"/>
    <w:rsid w:val="003A5CF6"/>
    <w:rsid w:val="003A5CFE"/>
    <w:rsid w:val="003A5DCD"/>
    <w:rsid w:val="003A67EC"/>
    <w:rsid w:val="003B0083"/>
    <w:rsid w:val="003B085D"/>
    <w:rsid w:val="003B156F"/>
    <w:rsid w:val="003B31AD"/>
    <w:rsid w:val="003B4118"/>
    <w:rsid w:val="003B4466"/>
    <w:rsid w:val="003B7B5B"/>
    <w:rsid w:val="003C41D7"/>
    <w:rsid w:val="003C7A83"/>
    <w:rsid w:val="003C7B2C"/>
    <w:rsid w:val="003D0A58"/>
    <w:rsid w:val="003D1BD9"/>
    <w:rsid w:val="003D1DC4"/>
    <w:rsid w:val="003D48D0"/>
    <w:rsid w:val="003D5094"/>
    <w:rsid w:val="003D552A"/>
    <w:rsid w:val="003D5AE9"/>
    <w:rsid w:val="003D6A6A"/>
    <w:rsid w:val="003D7AEC"/>
    <w:rsid w:val="003E0A00"/>
    <w:rsid w:val="003E0F5E"/>
    <w:rsid w:val="003E1E3D"/>
    <w:rsid w:val="003E3559"/>
    <w:rsid w:val="003E4B7E"/>
    <w:rsid w:val="003E6F07"/>
    <w:rsid w:val="003F003A"/>
    <w:rsid w:val="003F0F3D"/>
    <w:rsid w:val="003F2C75"/>
    <w:rsid w:val="003F37B0"/>
    <w:rsid w:val="003F563D"/>
    <w:rsid w:val="003F7224"/>
    <w:rsid w:val="004002D1"/>
    <w:rsid w:val="004019DA"/>
    <w:rsid w:val="004040B7"/>
    <w:rsid w:val="00404C77"/>
    <w:rsid w:val="0040621A"/>
    <w:rsid w:val="00406356"/>
    <w:rsid w:val="004074C4"/>
    <w:rsid w:val="004112C3"/>
    <w:rsid w:val="00411434"/>
    <w:rsid w:val="004173FD"/>
    <w:rsid w:val="00420C81"/>
    <w:rsid w:val="00422780"/>
    <w:rsid w:val="00422EF9"/>
    <w:rsid w:val="004239E9"/>
    <w:rsid w:val="004243D3"/>
    <w:rsid w:val="00424559"/>
    <w:rsid w:val="0042494A"/>
    <w:rsid w:val="00424C4D"/>
    <w:rsid w:val="00424F96"/>
    <w:rsid w:val="004254BB"/>
    <w:rsid w:val="00427213"/>
    <w:rsid w:val="00427C2B"/>
    <w:rsid w:val="00427D21"/>
    <w:rsid w:val="00430C0E"/>
    <w:rsid w:val="00430D3E"/>
    <w:rsid w:val="0043110A"/>
    <w:rsid w:val="00431C94"/>
    <w:rsid w:val="00433CD0"/>
    <w:rsid w:val="00436D1C"/>
    <w:rsid w:val="00437069"/>
    <w:rsid w:val="00437339"/>
    <w:rsid w:val="004379B8"/>
    <w:rsid w:val="004407AD"/>
    <w:rsid w:val="00440AA6"/>
    <w:rsid w:val="00442AF7"/>
    <w:rsid w:val="004433BF"/>
    <w:rsid w:val="00443878"/>
    <w:rsid w:val="00445632"/>
    <w:rsid w:val="00445D7A"/>
    <w:rsid w:val="004463B0"/>
    <w:rsid w:val="004467F6"/>
    <w:rsid w:val="00447F4A"/>
    <w:rsid w:val="004516E6"/>
    <w:rsid w:val="00452606"/>
    <w:rsid w:val="00452A44"/>
    <w:rsid w:val="0045526A"/>
    <w:rsid w:val="00456C20"/>
    <w:rsid w:val="00456F67"/>
    <w:rsid w:val="004574D0"/>
    <w:rsid w:val="00457B29"/>
    <w:rsid w:val="004616AD"/>
    <w:rsid w:val="00462D93"/>
    <w:rsid w:val="004641B1"/>
    <w:rsid w:val="004643B8"/>
    <w:rsid w:val="004644C2"/>
    <w:rsid w:val="00464684"/>
    <w:rsid w:val="0046568F"/>
    <w:rsid w:val="004664F0"/>
    <w:rsid w:val="004666C8"/>
    <w:rsid w:val="00467F9C"/>
    <w:rsid w:val="00470F96"/>
    <w:rsid w:val="00471910"/>
    <w:rsid w:val="00471C84"/>
    <w:rsid w:val="004735C1"/>
    <w:rsid w:val="00473977"/>
    <w:rsid w:val="0047547F"/>
    <w:rsid w:val="0047627E"/>
    <w:rsid w:val="00476671"/>
    <w:rsid w:val="00477530"/>
    <w:rsid w:val="0048515F"/>
    <w:rsid w:val="004852C4"/>
    <w:rsid w:val="00487890"/>
    <w:rsid w:val="004912B4"/>
    <w:rsid w:val="00491D51"/>
    <w:rsid w:val="0049407F"/>
    <w:rsid w:val="00495E0D"/>
    <w:rsid w:val="00496EAF"/>
    <w:rsid w:val="00497A57"/>
    <w:rsid w:val="00497FD7"/>
    <w:rsid w:val="004A0286"/>
    <w:rsid w:val="004A0368"/>
    <w:rsid w:val="004A0A70"/>
    <w:rsid w:val="004A18C4"/>
    <w:rsid w:val="004A2929"/>
    <w:rsid w:val="004A3460"/>
    <w:rsid w:val="004A4440"/>
    <w:rsid w:val="004A60D0"/>
    <w:rsid w:val="004B00C0"/>
    <w:rsid w:val="004B1854"/>
    <w:rsid w:val="004B267F"/>
    <w:rsid w:val="004B30B1"/>
    <w:rsid w:val="004B37A7"/>
    <w:rsid w:val="004B5ABF"/>
    <w:rsid w:val="004B5FC8"/>
    <w:rsid w:val="004B70A9"/>
    <w:rsid w:val="004C00FA"/>
    <w:rsid w:val="004C1622"/>
    <w:rsid w:val="004C1BEF"/>
    <w:rsid w:val="004C23E4"/>
    <w:rsid w:val="004C58DC"/>
    <w:rsid w:val="004C778D"/>
    <w:rsid w:val="004D20ED"/>
    <w:rsid w:val="004D3BA7"/>
    <w:rsid w:val="004D6BA3"/>
    <w:rsid w:val="004D6C1C"/>
    <w:rsid w:val="004E0A29"/>
    <w:rsid w:val="004E1A2C"/>
    <w:rsid w:val="004E2613"/>
    <w:rsid w:val="004E301B"/>
    <w:rsid w:val="004E310B"/>
    <w:rsid w:val="004F3796"/>
    <w:rsid w:val="004F3819"/>
    <w:rsid w:val="004F6FB6"/>
    <w:rsid w:val="004F73F7"/>
    <w:rsid w:val="004F778D"/>
    <w:rsid w:val="004F783E"/>
    <w:rsid w:val="00500209"/>
    <w:rsid w:val="00500DC4"/>
    <w:rsid w:val="00502569"/>
    <w:rsid w:val="00503410"/>
    <w:rsid w:val="00503E90"/>
    <w:rsid w:val="00504057"/>
    <w:rsid w:val="00504488"/>
    <w:rsid w:val="00504491"/>
    <w:rsid w:val="00505689"/>
    <w:rsid w:val="00506561"/>
    <w:rsid w:val="0051006C"/>
    <w:rsid w:val="00510DD7"/>
    <w:rsid w:val="00513848"/>
    <w:rsid w:val="0051411A"/>
    <w:rsid w:val="005148A3"/>
    <w:rsid w:val="00514C32"/>
    <w:rsid w:val="00514DC1"/>
    <w:rsid w:val="00520B33"/>
    <w:rsid w:val="005217A1"/>
    <w:rsid w:val="00521CF8"/>
    <w:rsid w:val="00525E5F"/>
    <w:rsid w:val="00530125"/>
    <w:rsid w:val="00531BC1"/>
    <w:rsid w:val="00532CE8"/>
    <w:rsid w:val="00533864"/>
    <w:rsid w:val="0053440C"/>
    <w:rsid w:val="00534681"/>
    <w:rsid w:val="00534E15"/>
    <w:rsid w:val="00540814"/>
    <w:rsid w:val="005416C0"/>
    <w:rsid w:val="005419D6"/>
    <w:rsid w:val="00541BCD"/>
    <w:rsid w:val="00543850"/>
    <w:rsid w:val="00543D17"/>
    <w:rsid w:val="00544C85"/>
    <w:rsid w:val="005455E9"/>
    <w:rsid w:val="00546D52"/>
    <w:rsid w:val="005476EC"/>
    <w:rsid w:val="00547FBF"/>
    <w:rsid w:val="005501AF"/>
    <w:rsid w:val="00550EC2"/>
    <w:rsid w:val="005520E6"/>
    <w:rsid w:val="00553214"/>
    <w:rsid w:val="00554F7F"/>
    <w:rsid w:val="005559ED"/>
    <w:rsid w:val="00556CEE"/>
    <w:rsid w:val="0056068E"/>
    <w:rsid w:val="005613E8"/>
    <w:rsid w:val="00562312"/>
    <w:rsid w:val="0056257F"/>
    <w:rsid w:val="005628BF"/>
    <w:rsid w:val="00563442"/>
    <w:rsid w:val="00563EEF"/>
    <w:rsid w:val="00565848"/>
    <w:rsid w:val="00565B42"/>
    <w:rsid w:val="00566FE0"/>
    <w:rsid w:val="00567AEE"/>
    <w:rsid w:val="005713AE"/>
    <w:rsid w:val="005719C1"/>
    <w:rsid w:val="005723DA"/>
    <w:rsid w:val="00572509"/>
    <w:rsid w:val="00572BD0"/>
    <w:rsid w:val="00572FF4"/>
    <w:rsid w:val="005732C9"/>
    <w:rsid w:val="005753AD"/>
    <w:rsid w:val="0057721B"/>
    <w:rsid w:val="0057742B"/>
    <w:rsid w:val="0057748F"/>
    <w:rsid w:val="00581415"/>
    <w:rsid w:val="005819EF"/>
    <w:rsid w:val="00581E12"/>
    <w:rsid w:val="0058476A"/>
    <w:rsid w:val="00585988"/>
    <w:rsid w:val="00587536"/>
    <w:rsid w:val="0059082B"/>
    <w:rsid w:val="00590CB3"/>
    <w:rsid w:val="00591866"/>
    <w:rsid w:val="005942B2"/>
    <w:rsid w:val="00595487"/>
    <w:rsid w:val="00596B16"/>
    <w:rsid w:val="005974AA"/>
    <w:rsid w:val="005A3A4A"/>
    <w:rsid w:val="005A5E6F"/>
    <w:rsid w:val="005B272B"/>
    <w:rsid w:val="005B2999"/>
    <w:rsid w:val="005B35E2"/>
    <w:rsid w:val="005B4E25"/>
    <w:rsid w:val="005B4E9C"/>
    <w:rsid w:val="005B763C"/>
    <w:rsid w:val="005C028C"/>
    <w:rsid w:val="005C0739"/>
    <w:rsid w:val="005C220D"/>
    <w:rsid w:val="005C268D"/>
    <w:rsid w:val="005C28D5"/>
    <w:rsid w:val="005C2918"/>
    <w:rsid w:val="005C4CE6"/>
    <w:rsid w:val="005C521A"/>
    <w:rsid w:val="005C5662"/>
    <w:rsid w:val="005C6786"/>
    <w:rsid w:val="005D27C7"/>
    <w:rsid w:val="005D3074"/>
    <w:rsid w:val="005D31C0"/>
    <w:rsid w:val="005D3A8E"/>
    <w:rsid w:val="005D3CF8"/>
    <w:rsid w:val="005D3F4C"/>
    <w:rsid w:val="005D4512"/>
    <w:rsid w:val="005D4B3A"/>
    <w:rsid w:val="005D4FB1"/>
    <w:rsid w:val="005D5F9F"/>
    <w:rsid w:val="005D6369"/>
    <w:rsid w:val="005D68BC"/>
    <w:rsid w:val="005E0A72"/>
    <w:rsid w:val="005E1C91"/>
    <w:rsid w:val="005E2293"/>
    <w:rsid w:val="005E2A62"/>
    <w:rsid w:val="005E2D30"/>
    <w:rsid w:val="005E33B0"/>
    <w:rsid w:val="005E3786"/>
    <w:rsid w:val="005E3F55"/>
    <w:rsid w:val="005E52C9"/>
    <w:rsid w:val="005E6159"/>
    <w:rsid w:val="005E65E0"/>
    <w:rsid w:val="005F0C2A"/>
    <w:rsid w:val="005F21D4"/>
    <w:rsid w:val="005F57DC"/>
    <w:rsid w:val="005F59F7"/>
    <w:rsid w:val="005F5C73"/>
    <w:rsid w:val="005F5CCC"/>
    <w:rsid w:val="005F7FBF"/>
    <w:rsid w:val="00601CC1"/>
    <w:rsid w:val="006065C2"/>
    <w:rsid w:val="006066B3"/>
    <w:rsid w:val="00607EF9"/>
    <w:rsid w:val="00611BF0"/>
    <w:rsid w:val="00611F60"/>
    <w:rsid w:val="0061211E"/>
    <w:rsid w:val="006122BA"/>
    <w:rsid w:val="00613BBA"/>
    <w:rsid w:val="00617C81"/>
    <w:rsid w:val="0062255C"/>
    <w:rsid w:val="00622C69"/>
    <w:rsid w:val="0062618C"/>
    <w:rsid w:val="00626EEA"/>
    <w:rsid w:val="00626F6C"/>
    <w:rsid w:val="00630144"/>
    <w:rsid w:val="00630193"/>
    <w:rsid w:val="0063141F"/>
    <w:rsid w:val="00631C5C"/>
    <w:rsid w:val="0063254C"/>
    <w:rsid w:val="00633723"/>
    <w:rsid w:val="00633736"/>
    <w:rsid w:val="0063403E"/>
    <w:rsid w:val="00634C3F"/>
    <w:rsid w:val="00635121"/>
    <w:rsid w:val="006351DB"/>
    <w:rsid w:val="006352F4"/>
    <w:rsid w:val="00636D34"/>
    <w:rsid w:val="00637761"/>
    <w:rsid w:val="00637BEC"/>
    <w:rsid w:val="00637C3C"/>
    <w:rsid w:val="00640647"/>
    <w:rsid w:val="006406FB"/>
    <w:rsid w:val="00643A77"/>
    <w:rsid w:val="006456CB"/>
    <w:rsid w:val="006473C9"/>
    <w:rsid w:val="006478BF"/>
    <w:rsid w:val="00647F30"/>
    <w:rsid w:val="00650329"/>
    <w:rsid w:val="00652F12"/>
    <w:rsid w:val="006539FA"/>
    <w:rsid w:val="0065463D"/>
    <w:rsid w:val="00654836"/>
    <w:rsid w:val="00654DAD"/>
    <w:rsid w:val="00655E56"/>
    <w:rsid w:val="00655E5A"/>
    <w:rsid w:val="006567F9"/>
    <w:rsid w:val="00656C8A"/>
    <w:rsid w:val="0065774F"/>
    <w:rsid w:val="00661878"/>
    <w:rsid w:val="00663422"/>
    <w:rsid w:val="00665F9E"/>
    <w:rsid w:val="00670E75"/>
    <w:rsid w:val="00671311"/>
    <w:rsid w:val="00671ED0"/>
    <w:rsid w:val="006764A1"/>
    <w:rsid w:val="006765C6"/>
    <w:rsid w:val="0068036E"/>
    <w:rsid w:val="006849D8"/>
    <w:rsid w:val="00684F95"/>
    <w:rsid w:val="00685D3E"/>
    <w:rsid w:val="00686095"/>
    <w:rsid w:val="00690328"/>
    <w:rsid w:val="006908A5"/>
    <w:rsid w:val="0069098B"/>
    <w:rsid w:val="00692CBC"/>
    <w:rsid w:val="00693EE4"/>
    <w:rsid w:val="00695DD1"/>
    <w:rsid w:val="006961B6"/>
    <w:rsid w:val="00696BE8"/>
    <w:rsid w:val="006A0801"/>
    <w:rsid w:val="006A0AF2"/>
    <w:rsid w:val="006A1E56"/>
    <w:rsid w:val="006A25D3"/>
    <w:rsid w:val="006A4F5E"/>
    <w:rsid w:val="006A67BB"/>
    <w:rsid w:val="006A73C1"/>
    <w:rsid w:val="006B1448"/>
    <w:rsid w:val="006B20F9"/>
    <w:rsid w:val="006B2290"/>
    <w:rsid w:val="006B28D8"/>
    <w:rsid w:val="006B2D88"/>
    <w:rsid w:val="006B3305"/>
    <w:rsid w:val="006B38BA"/>
    <w:rsid w:val="006B415B"/>
    <w:rsid w:val="006B4914"/>
    <w:rsid w:val="006B51D1"/>
    <w:rsid w:val="006C2A68"/>
    <w:rsid w:val="006C2A7D"/>
    <w:rsid w:val="006C3180"/>
    <w:rsid w:val="006C3900"/>
    <w:rsid w:val="006C4ED8"/>
    <w:rsid w:val="006C50F6"/>
    <w:rsid w:val="006C7624"/>
    <w:rsid w:val="006C7BCB"/>
    <w:rsid w:val="006D0C37"/>
    <w:rsid w:val="006D15C9"/>
    <w:rsid w:val="006D187A"/>
    <w:rsid w:val="006D1F30"/>
    <w:rsid w:val="006D2A51"/>
    <w:rsid w:val="006D396A"/>
    <w:rsid w:val="006D3A5C"/>
    <w:rsid w:val="006D5D61"/>
    <w:rsid w:val="006D6AF5"/>
    <w:rsid w:val="006D7A97"/>
    <w:rsid w:val="006E050A"/>
    <w:rsid w:val="006E1EA9"/>
    <w:rsid w:val="006E2D6F"/>
    <w:rsid w:val="006E3865"/>
    <w:rsid w:val="006E468A"/>
    <w:rsid w:val="006E5D27"/>
    <w:rsid w:val="006E6E01"/>
    <w:rsid w:val="006F134D"/>
    <w:rsid w:val="006F296D"/>
    <w:rsid w:val="006F335B"/>
    <w:rsid w:val="006F43CD"/>
    <w:rsid w:val="006F5F24"/>
    <w:rsid w:val="006F72BB"/>
    <w:rsid w:val="00700089"/>
    <w:rsid w:val="0070145A"/>
    <w:rsid w:val="00701971"/>
    <w:rsid w:val="00701B38"/>
    <w:rsid w:val="00701CD8"/>
    <w:rsid w:val="0070255F"/>
    <w:rsid w:val="00703147"/>
    <w:rsid w:val="00703F92"/>
    <w:rsid w:val="007054FE"/>
    <w:rsid w:val="00705932"/>
    <w:rsid w:val="007078DF"/>
    <w:rsid w:val="0071031F"/>
    <w:rsid w:val="0071063C"/>
    <w:rsid w:val="00711590"/>
    <w:rsid w:val="00711E0B"/>
    <w:rsid w:val="00713316"/>
    <w:rsid w:val="007146B0"/>
    <w:rsid w:val="00715304"/>
    <w:rsid w:val="00716ED1"/>
    <w:rsid w:val="00717D88"/>
    <w:rsid w:val="0072000D"/>
    <w:rsid w:val="00720EBB"/>
    <w:rsid w:val="00721104"/>
    <w:rsid w:val="0072167E"/>
    <w:rsid w:val="00721A13"/>
    <w:rsid w:val="00721A8E"/>
    <w:rsid w:val="00721B11"/>
    <w:rsid w:val="007224AB"/>
    <w:rsid w:val="0072258D"/>
    <w:rsid w:val="00722771"/>
    <w:rsid w:val="00724585"/>
    <w:rsid w:val="0072694D"/>
    <w:rsid w:val="00726A43"/>
    <w:rsid w:val="00727991"/>
    <w:rsid w:val="00727F6B"/>
    <w:rsid w:val="00730010"/>
    <w:rsid w:val="00730714"/>
    <w:rsid w:val="007323F8"/>
    <w:rsid w:val="007336B2"/>
    <w:rsid w:val="00736A8D"/>
    <w:rsid w:val="00740176"/>
    <w:rsid w:val="007408B0"/>
    <w:rsid w:val="00742AEB"/>
    <w:rsid w:val="00742DF6"/>
    <w:rsid w:val="0074384F"/>
    <w:rsid w:val="00743FE8"/>
    <w:rsid w:val="007451B0"/>
    <w:rsid w:val="00745F6A"/>
    <w:rsid w:val="00746CF6"/>
    <w:rsid w:val="0074795A"/>
    <w:rsid w:val="007518B7"/>
    <w:rsid w:val="00752D49"/>
    <w:rsid w:val="007552B4"/>
    <w:rsid w:val="00756C1E"/>
    <w:rsid w:val="00761748"/>
    <w:rsid w:val="007618D4"/>
    <w:rsid w:val="00762EE4"/>
    <w:rsid w:val="00763319"/>
    <w:rsid w:val="0076388C"/>
    <w:rsid w:val="00764A5C"/>
    <w:rsid w:val="00765D62"/>
    <w:rsid w:val="00766237"/>
    <w:rsid w:val="0076677F"/>
    <w:rsid w:val="00771F3B"/>
    <w:rsid w:val="007728B5"/>
    <w:rsid w:val="00774299"/>
    <w:rsid w:val="0077514D"/>
    <w:rsid w:val="00775E42"/>
    <w:rsid w:val="00780E45"/>
    <w:rsid w:val="00782960"/>
    <w:rsid w:val="00783CD8"/>
    <w:rsid w:val="007843C4"/>
    <w:rsid w:val="00786056"/>
    <w:rsid w:val="00787076"/>
    <w:rsid w:val="00787ECA"/>
    <w:rsid w:val="007901E9"/>
    <w:rsid w:val="007904A6"/>
    <w:rsid w:val="00790693"/>
    <w:rsid w:val="007913C9"/>
    <w:rsid w:val="00791F2B"/>
    <w:rsid w:val="00792728"/>
    <w:rsid w:val="0079312C"/>
    <w:rsid w:val="00793266"/>
    <w:rsid w:val="00793867"/>
    <w:rsid w:val="007942D3"/>
    <w:rsid w:val="00794924"/>
    <w:rsid w:val="00794B45"/>
    <w:rsid w:val="00796779"/>
    <w:rsid w:val="00797975"/>
    <w:rsid w:val="007A0F9B"/>
    <w:rsid w:val="007A101E"/>
    <w:rsid w:val="007A2038"/>
    <w:rsid w:val="007A2B7F"/>
    <w:rsid w:val="007A4D4E"/>
    <w:rsid w:val="007B0516"/>
    <w:rsid w:val="007B2099"/>
    <w:rsid w:val="007B2A41"/>
    <w:rsid w:val="007B4A33"/>
    <w:rsid w:val="007B6C09"/>
    <w:rsid w:val="007B7741"/>
    <w:rsid w:val="007C269A"/>
    <w:rsid w:val="007C4951"/>
    <w:rsid w:val="007C5AD5"/>
    <w:rsid w:val="007C5FA5"/>
    <w:rsid w:val="007C664A"/>
    <w:rsid w:val="007D0912"/>
    <w:rsid w:val="007D3A61"/>
    <w:rsid w:val="007D4183"/>
    <w:rsid w:val="007D62D9"/>
    <w:rsid w:val="007D67D4"/>
    <w:rsid w:val="007E09DA"/>
    <w:rsid w:val="007E0F8A"/>
    <w:rsid w:val="007E1A7E"/>
    <w:rsid w:val="007E1D4B"/>
    <w:rsid w:val="007E372B"/>
    <w:rsid w:val="007E4F30"/>
    <w:rsid w:val="007E4FE7"/>
    <w:rsid w:val="007E5AC4"/>
    <w:rsid w:val="007F1875"/>
    <w:rsid w:val="007F18F1"/>
    <w:rsid w:val="007F3043"/>
    <w:rsid w:val="007F51DB"/>
    <w:rsid w:val="007F5F78"/>
    <w:rsid w:val="007F718D"/>
    <w:rsid w:val="007F7997"/>
    <w:rsid w:val="00801FAD"/>
    <w:rsid w:val="00802A3F"/>
    <w:rsid w:val="00802D8A"/>
    <w:rsid w:val="00802E2F"/>
    <w:rsid w:val="00803DA0"/>
    <w:rsid w:val="0080528A"/>
    <w:rsid w:val="008057A3"/>
    <w:rsid w:val="00805C0D"/>
    <w:rsid w:val="0080638C"/>
    <w:rsid w:val="008063AC"/>
    <w:rsid w:val="00806504"/>
    <w:rsid w:val="00806870"/>
    <w:rsid w:val="008100C3"/>
    <w:rsid w:val="0081173D"/>
    <w:rsid w:val="00811811"/>
    <w:rsid w:val="00813AF9"/>
    <w:rsid w:val="00813C43"/>
    <w:rsid w:val="00815B70"/>
    <w:rsid w:val="008178B6"/>
    <w:rsid w:val="00820335"/>
    <w:rsid w:val="00820B27"/>
    <w:rsid w:val="00820FC5"/>
    <w:rsid w:val="008215C2"/>
    <w:rsid w:val="00822AFB"/>
    <w:rsid w:val="008230B3"/>
    <w:rsid w:val="00824A8C"/>
    <w:rsid w:val="00825D01"/>
    <w:rsid w:val="0082607A"/>
    <w:rsid w:val="00831167"/>
    <w:rsid w:val="0083233E"/>
    <w:rsid w:val="008329BF"/>
    <w:rsid w:val="00832F36"/>
    <w:rsid w:val="00832F5C"/>
    <w:rsid w:val="008340A1"/>
    <w:rsid w:val="00834426"/>
    <w:rsid w:val="00835AFD"/>
    <w:rsid w:val="00840497"/>
    <w:rsid w:val="0084099E"/>
    <w:rsid w:val="00840A5A"/>
    <w:rsid w:val="00841E10"/>
    <w:rsid w:val="00841EFC"/>
    <w:rsid w:val="008421FC"/>
    <w:rsid w:val="0084424D"/>
    <w:rsid w:val="008462A4"/>
    <w:rsid w:val="008523F9"/>
    <w:rsid w:val="008537DC"/>
    <w:rsid w:val="00855636"/>
    <w:rsid w:val="0085791C"/>
    <w:rsid w:val="00861AAD"/>
    <w:rsid w:val="00864DFB"/>
    <w:rsid w:val="00865051"/>
    <w:rsid w:val="00865B74"/>
    <w:rsid w:val="0087042C"/>
    <w:rsid w:val="00870DFE"/>
    <w:rsid w:val="00871450"/>
    <w:rsid w:val="0087252B"/>
    <w:rsid w:val="00873130"/>
    <w:rsid w:val="00873DA8"/>
    <w:rsid w:val="00873E7F"/>
    <w:rsid w:val="00875B22"/>
    <w:rsid w:val="0087710F"/>
    <w:rsid w:val="008802AE"/>
    <w:rsid w:val="008807E8"/>
    <w:rsid w:val="00880A13"/>
    <w:rsid w:val="008820B5"/>
    <w:rsid w:val="00882C50"/>
    <w:rsid w:val="00884D3E"/>
    <w:rsid w:val="00885044"/>
    <w:rsid w:val="00885868"/>
    <w:rsid w:val="00885E73"/>
    <w:rsid w:val="0088610D"/>
    <w:rsid w:val="008866A2"/>
    <w:rsid w:val="00886E3A"/>
    <w:rsid w:val="008903D9"/>
    <w:rsid w:val="00891F69"/>
    <w:rsid w:val="00893369"/>
    <w:rsid w:val="00893EEF"/>
    <w:rsid w:val="008946C7"/>
    <w:rsid w:val="00894C49"/>
    <w:rsid w:val="0089693E"/>
    <w:rsid w:val="008974F0"/>
    <w:rsid w:val="008975F1"/>
    <w:rsid w:val="00897C9C"/>
    <w:rsid w:val="008A1499"/>
    <w:rsid w:val="008A19AA"/>
    <w:rsid w:val="008A24F2"/>
    <w:rsid w:val="008A3887"/>
    <w:rsid w:val="008A3E8E"/>
    <w:rsid w:val="008A441D"/>
    <w:rsid w:val="008A56BF"/>
    <w:rsid w:val="008A5A7F"/>
    <w:rsid w:val="008A7900"/>
    <w:rsid w:val="008A7D03"/>
    <w:rsid w:val="008B012A"/>
    <w:rsid w:val="008B178F"/>
    <w:rsid w:val="008B24BE"/>
    <w:rsid w:val="008B347A"/>
    <w:rsid w:val="008B3CE5"/>
    <w:rsid w:val="008B4EAC"/>
    <w:rsid w:val="008B6E4E"/>
    <w:rsid w:val="008C023C"/>
    <w:rsid w:val="008C0A8A"/>
    <w:rsid w:val="008C0F31"/>
    <w:rsid w:val="008C1248"/>
    <w:rsid w:val="008C17C4"/>
    <w:rsid w:val="008C1CEA"/>
    <w:rsid w:val="008C1D5C"/>
    <w:rsid w:val="008C1E4A"/>
    <w:rsid w:val="008C1EB6"/>
    <w:rsid w:val="008C37B4"/>
    <w:rsid w:val="008C6021"/>
    <w:rsid w:val="008D0D02"/>
    <w:rsid w:val="008D106F"/>
    <w:rsid w:val="008D16B1"/>
    <w:rsid w:val="008D18A8"/>
    <w:rsid w:val="008D2F53"/>
    <w:rsid w:val="008D33F4"/>
    <w:rsid w:val="008D3E0F"/>
    <w:rsid w:val="008D4B38"/>
    <w:rsid w:val="008D4E21"/>
    <w:rsid w:val="008D56F0"/>
    <w:rsid w:val="008D5D48"/>
    <w:rsid w:val="008D6F66"/>
    <w:rsid w:val="008E04FB"/>
    <w:rsid w:val="008E068F"/>
    <w:rsid w:val="008E15D2"/>
    <w:rsid w:val="008E261D"/>
    <w:rsid w:val="008E29FD"/>
    <w:rsid w:val="008E3905"/>
    <w:rsid w:val="008E3E1B"/>
    <w:rsid w:val="008E4D7C"/>
    <w:rsid w:val="008E74A0"/>
    <w:rsid w:val="008F0327"/>
    <w:rsid w:val="008F11CF"/>
    <w:rsid w:val="008F1DD6"/>
    <w:rsid w:val="008F2A80"/>
    <w:rsid w:val="008F2B80"/>
    <w:rsid w:val="008F7A1B"/>
    <w:rsid w:val="0090071F"/>
    <w:rsid w:val="009009EE"/>
    <w:rsid w:val="009028E5"/>
    <w:rsid w:val="0090377B"/>
    <w:rsid w:val="009048B8"/>
    <w:rsid w:val="00906E17"/>
    <w:rsid w:val="0091143A"/>
    <w:rsid w:val="00912459"/>
    <w:rsid w:val="00912D62"/>
    <w:rsid w:val="00913609"/>
    <w:rsid w:val="00917B02"/>
    <w:rsid w:val="0092008B"/>
    <w:rsid w:val="0092014C"/>
    <w:rsid w:val="009202E9"/>
    <w:rsid w:val="009205FA"/>
    <w:rsid w:val="00920F05"/>
    <w:rsid w:val="0092127B"/>
    <w:rsid w:val="0092173D"/>
    <w:rsid w:val="00922CF9"/>
    <w:rsid w:val="00923D38"/>
    <w:rsid w:val="009253EE"/>
    <w:rsid w:val="00925982"/>
    <w:rsid w:val="00927161"/>
    <w:rsid w:val="009273F8"/>
    <w:rsid w:val="009274D4"/>
    <w:rsid w:val="009305E6"/>
    <w:rsid w:val="00930BA1"/>
    <w:rsid w:val="0093169E"/>
    <w:rsid w:val="009339F7"/>
    <w:rsid w:val="00933BE3"/>
    <w:rsid w:val="00934201"/>
    <w:rsid w:val="009345BE"/>
    <w:rsid w:val="009356AF"/>
    <w:rsid w:val="00935777"/>
    <w:rsid w:val="00935BDE"/>
    <w:rsid w:val="00936C78"/>
    <w:rsid w:val="00937360"/>
    <w:rsid w:val="009378B3"/>
    <w:rsid w:val="00940705"/>
    <w:rsid w:val="0094164F"/>
    <w:rsid w:val="009418C8"/>
    <w:rsid w:val="00942111"/>
    <w:rsid w:val="00942529"/>
    <w:rsid w:val="00942F70"/>
    <w:rsid w:val="0094346D"/>
    <w:rsid w:val="00943648"/>
    <w:rsid w:val="009459E6"/>
    <w:rsid w:val="00946CF4"/>
    <w:rsid w:val="009476BF"/>
    <w:rsid w:val="009505C9"/>
    <w:rsid w:val="00950752"/>
    <w:rsid w:val="0095077B"/>
    <w:rsid w:val="0095132B"/>
    <w:rsid w:val="00952BFB"/>
    <w:rsid w:val="00954225"/>
    <w:rsid w:val="00954593"/>
    <w:rsid w:val="0095487D"/>
    <w:rsid w:val="009550A0"/>
    <w:rsid w:val="009556C5"/>
    <w:rsid w:val="00961374"/>
    <w:rsid w:val="00962756"/>
    <w:rsid w:val="00964131"/>
    <w:rsid w:val="00964407"/>
    <w:rsid w:val="0096543A"/>
    <w:rsid w:val="00966424"/>
    <w:rsid w:val="00966E19"/>
    <w:rsid w:val="00970357"/>
    <w:rsid w:val="0097177F"/>
    <w:rsid w:val="00973426"/>
    <w:rsid w:val="009755B5"/>
    <w:rsid w:val="009766A5"/>
    <w:rsid w:val="009802C2"/>
    <w:rsid w:val="00982E84"/>
    <w:rsid w:val="00982EDF"/>
    <w:rsid w:val="00984627"/>
    <w:rsid w:val="00984B0F"/>
    <w:rsid w:val="0098525B"/>
    <w:rsid w:val="0098632C"/>
    <w:rsid w:val="00991716"/>
    <w:rsid w:val="009936AB"/>
    <w:rsid w:val="00993D45"/>
    <w:rsid w:val="00994456"/>
    <w:rsid w:val="00995ADC"/>
    <w:rsid w:val="009973AE"/>
    <w:rsid w:val="009A1D42"/>
    <w:rsid w:val="009A2517"/>
    <w:rsid w:val="009A29DF"/>
    <w:rsid w:val="009A3020"/>
    <w:rsid w:val="009A3C93"/>
    <w:rsid w:val="009A4499"/>
    <w:rsid w:val="009A4D82"/>
    <w:rsid w:val="009A4DA0"/>
    <w:rsid w:val="009A66FF"/>
    <w:rsid w:val="009A751F"/>
    <w:rsid w:val="009A798C"/>
    <w:rsid w:val="009A7C84"/>
    <w:rsid w:val="009B03D0"/>
    <w:rsid w:val="009B28CC"/>
    <w:rsid w:val="009B296B"/>
    <w:rsid w:val="009B55D1"/>
    <w:rsid w:val="009B5D1F"/>
    <w:rsid w:val="009B6586"/>
    <w:rsid w:val="009B6DCC"/>
    <w:rsid w:val="009C0345"/>
    <w:rsid w:val="009C2CC9"/>
    <w:rsid w:val="009C2DE6"/>
    <w:rsid w:val="009C3111"/>
    <w:rsid w:val="009C31D6"/>
    <w:rsid w:val="009C3AD6"/>
    <w:rsid w:val="009C4249"/>
    <w:rsid w:val="009C4E16"/>
    <w:rsid w:val="009C692B"/>
    <w:rsid w:val="009C7E2B"/>
    <w:rsid w:val="009D1E20"/>
    <w:rsid w:val="009D2CAC"/>
    <w:rsid w:val="009D3056"/>
    <w:rsid w:val="009D4656"/>
    <w:rsid w:val="009D49BF"/>
    <w:rsid w:val="009D6866"/>
    <w:rsid w:val="009D73CC"/>
    <w:rsid w:val="009D7BA2"/>
    <w:rsid w:val="009D7E69"/>
    <w:rsid w:val="009E1E04"/>
    <w:rsid w:val="009E1ED4"/>
    <w:rsid w:val="009E3DC8"/>
    <w:rsid w:val="009E4275"/>
    <w:rsid w:val="009E536E"/>
    <w:rsid w:val="009E5647"/>
    <w:rsid w:val="009E5B03"/>
    <w:rsid w:val="009E5B89"/>
    <w:rsid w:val="009E6420"/>
    <w:rsid w:val="009E7835"/>
    <w:rsid w:val="009F0156"/>
    <w:rsid w:val="009F05EB"/>
    <w:rsid w:val="009F084B"/>
    <w:rsid w:val="009F38D6"/>
    <w:rsid w:val="009F405F"/>
    <w:rsid w:val="009F44AC"/>
    <w:rsid w:val="009F4A75"/>
    <w:rsid w:val="009F5A51"/>
    <w:rsid w:val="009F6498"/>
    <w:rsid w:val="009F7CAE"/>
    <w:rsid w:val="00A004D2"/>
    <w:rsid w:val="00A01562"/>
    <w:rsid w:val="00A017FB"/>
    <w:rsid w:val="00A023D3"/>
    <w:rsid w:val="00A029A2"/>
    <w:rsid w:val="00A04CFC"/>
    <w:rsid w:val="00A05094"/>
    <w:rsid w:val="00A06316"/>
    <w:rsid w:val="00A067F1"/>
    <w:rsid w:val="00A0790E"/>
    <w:rsid w:val="00A07A5B"/>
    <w:rsid w:val="00A111D1"/>
    <w:rsid w:val="00A134F6"/>
    <w:rsid w:val="00A16B1B"/>
    <w:rsid w:val="00A171C7"/>
    <w:rsid w:val="00A20272"/>
    <w:rsid w:val="00A20789"/>
    <w:rsid w:val="00A24222"/>
    <w:rsid w:val="00A246C3"/>
    <w:rsid w:val="00A25731"/>
    <w:rsid w:val="00A27B46"/>
    <w:rsid w:val="00A30326"/>
    <w:rsid w:val="00A3061D"/>
    <w:rsid w:val="00A31727"/>
    <w:rsid w:val="00A32CDE"/>
    <w:rsid w:val="00A338D8"/>
    <w:rsid w:val="00A3601A"/>
    <w:rsid w:val="00A37B8A"/>
    <w:rsid w:val="00A400E7"/>
    <w:rsid w:val="00A40F82"/>
    <w:rsid w:val="00A41FF3"/>
    <w:rsid w:val="00A42528"/>
    <w:rsid w:val="00A42F67"/>
    <w:rsid w:val="00A4359C"/>
    <w:rsid w:val="00A4455B"/>
    <w:rsid w:val="00A4459F"/>
    <w:rsid w:val="00A44D10"/>
    <w:rsid w:val="00A466F2"/>
    <w:rsid w:val="00A47242"/>
    <w:rsid w:val="00A473E5"/>
    <w:rsid w:val="00A47D5C"/>
    <w:rsid w:val="00A51CCF"/>
    <w:rsid w:val="00A53310"/>
    <w:rsid w:val="00A537B1"/>
    <w:rsid w:val="00A537FC"/>
    <w:rsid w:val="00A550E7"/>
    <w:rsid w:val="00A55A27"/>
    <w:rsid w:val="00A57258"/>
    <w:rsid w:val="00A57A69"/>
    <w:rsid w:val="00A57F7D"/>
    <w:rsid w:val="00A618A5"/>
    <w:rsid w:val="00A61C58"/>
    <w:rsid w:val="00A6218F"/>
    <w:rsid w:val="00A623ED"/>
    <w:rsid w:val="00A64719"/>
    <w:rsid w:val="00A66757"/>
    <w:rsid w:val="00A67455"/>
    <w:rsid w:val="00A674B7"/>
    <w:rsid w:val="00A67823"/>
    <w:rsid w:val="00A67BDE"/>
    <w:rsid w:val="00A67D78"/>
    <w:rsid w:val="00A67E7A"/>
    <w:rsid w:val="00A71A9C"/>
    <w:rsid w:val="00A7207E"/>
    <w:rsid w:val="00A728B6"/>
    <w:rsid w:val="00A72DD9"/>
    <w:rsid w:val="00A7478F"/>
    <w:rsid w:val="00A75BEE"/>
    <w:rsid w:val="00A77E69"/>
    <w:rsid w:val="00A82530"/>
    <w:rsid w:val="00A85BA7"/>
    <w:rsid w:val="00A85C79"/>
    <w:rsid w:val="00A86CF4"/>
    <w:rsid w:val="00A86E5C"/>
    <w:rsid w:val="00A870E6"/>
    <w:rsid w:val="00A87114"/>
    <w:rsid w:val="00A90A58"/>
    <w:rsid w:val="00A917FD"/>
    <w:rsid w:val="00A919CE"/>
    <w:rsid w:val="00A94D00"/>
    <w:rsid w:val="00A95BC9"/>
    <w:rsid w:val="00A97154"/>
    <w:rsid w:val="00A9733E"/>
    <w:rsid w:val="00AA01C7"/>
    <w:rsid w:val="00AA240B"/>
    <w:rsid w:val="00AA5E44"/>
    <w:rsid w:val="00AA6F92"/>
    <w:rsid w:val="00AA73D1"/>
    <w:rsid w:val="00AA759C"/>
    <w:rsid w:val="00AA7A58"/>
    <w:rsid w:val="00AB2313"/>
    <w:rsid w:val="00AB30CB"/>
    <w:rsid w:val="00AB322D"/>
    <w:rsid w:val="00AB44E1"/>
    <w:rsid w:val="00AB4DD1"/>
    <w:rsid w:val="00AB5429"/>
    <w:rsid w:val="00AB5970"/>
    <w:rsid w:val="00AB6934"/>
    <w:rsid w:val="00AB6F7F"/>
    <w:rsid w:val="00AC08AB"/>
    <w:rsid w:val="00AC1619"/>
    <w:rsid w:val="00AC4AAC"/>
    <w:rsid w:val="00AC50EE"/>
    <w:rsid w:val="00AC53D9"/>
    <w:rsid w:val="00AC649E"/>
    <w:rsid w:val="00AC7082"/>
    <w:rsid w:val="00AC773A"/>
    <w:rsid w:val="00AD03F4"/>
    <w:rsid w:val="00AD3093"/>
    <w:rsid w:val="00AD4C83"/>
    <w:rsid w:val="00AD5339"/>
    <w:rsid w:val="00AD5BD5"/>
    <w:rsid w:val="00AD5BFB"/>
    <w:rsid w:val="00AD61DB"/>
    <w:rsid w:val="00AD61DE"/>
    <w:rsid w:val="00AD6578"/>
    <w:rsid w:val="00AD7E84"/>
    <w:rsid w:val="00AE06FA"/>
    <w:rsid w:val="00AE0E75"/>
    <w:rsid w:val="00AE1167"/>
    <w:rsid w:val="00AE1229"/>
    <w:rsid w:val="00AE17A8"/>
    <w:rsid w:val="00AE1988"/>
    <w:rsid w:val="00AE2CB1"/>
    <w:rsid w:val="00AE5423"/>
    <w:rsid w:val="00AE78C1"/>
    <w:rsid w:val="00AF050F"/>
    <w:rsid w:val="00AF089C"/>
    <w:rsid w:val="00AF14F2"/>
    <w:rsid w:val="00AF1811"/>
    <w:rsid w:val="00AF1BC4"/>
    <w:rsid w:val="00AF1C08"/>
    <w:rsid w:val="00AF42DE"/>
    <w:rsid w:val="00AF5A78"/>
    <w:rsid w:val="00AF62E2"/>
    <w:rsid w:val="00AF6B84"/>
    <w:rsid w:val="00AF6F11"/>
    <w:rsid w:val="00B01300"/>
    <w:rsid w:val="00B01435"/>
    <w:rsid w:val="00B0207E"/>
    <w:rsid w:val="00B02501"/>
    <w:rsid w:val="00B02935"/>
    <w:rsid w:val="00B03FC6"/>
    <w:rsid w:val="00B04556"/>
    <w:rsid w:val="00B04A3A"/>
    <w:rsid w:val="00B061F7"/>
    <w:rsid w:val="00B06217"/>
    <w:rsid w:val="00B1189F"/>
    <w:rsid w:val="00B131D3"/>
    <w:rsid w:val="00B131D5"/>
    <w:rsid w:val="00B15C1C"/>
    <w:rsid w:val="00B15E39"/>
    <w:rsid w:val="00B200D0"/>
    <w:rsid w:val="00B2052E"/>
    <w:rsid w:val="00B215AB"/>
    <w:rsid w:val="00B21DB3"/>
    <w:rsid w:val="00B220DB"/>
    <w:rsid w:val="00B2233E"/>
    <w:rsid w:val="00B22818"/>
    <w:rsid w:val="00B22E4A"/>
    <w:rsid w:val="00B237D9"/>
    <w:rsid w:val="00B23FB6"/>
    <w:rsid w:val="00B24601"/>
    <w:rsid w:val="00B302DF"/>
    <w:rsid w:val="00B310D1"/>
    <w:rsid w:val="00B31138"/>
    <w:rsid w:val="00B311A1"/>
    <w:rsid w:val="00B31283"/>
    <w:rsid w:val="00B3369F"/>
    <w:rsid w:val="00B34C29"/>
    <w:rsid w:val="00B4033D"/>
    <w:rsid w:val="00B407EB"/>
    <w:rsid w:val="00B41DC2"/>
    <w:rsid w:val="00B44DAD"/>
    <w:rsid w:val="00B45643"/>
    <w:rsid w:val="00B458A7"/>
    <w:rsid w:val="00B466D5"/>
    <w:rsid w:val="00B46715"/>
    <w:rsid w:val="00B471D5"/>
    <w:rsid w:val="00B47E10"/>
    <w:rsid w:val="00B501B0"/>
    <w:rsid w:val="00B50C3A"/>
    <w:rsid w:val="00B52DD8"/>
    <w:rsid w:val="00B53924"/>
    <w:rsid w:val="00B5601F"/>
    <w:rsid w:val="00B5673C"/>
    <w:rsid w:val="00B611F0"/>
    <w:rsid w:val="00B61448"/>
    <w:rsid w:val="00B64BCE"/>
    <w:rsid w:val="00B671F2"/>
    <w:rsid w:val="00B705C4"/>
    <w:rsid w:val="00B71951"/>
    <w:rsid w:val="00B73912"/>
    <w:rsid w:val="00B73DD4"/>
    <w:rsid w:val="00B74A83"/>
    <w:rsid w:val="00B81D92"/>
    <w:rsid w:val="00B82A25"/>
    <w:rsid w:val="00B82D21"/>
    <w:rsid w:val="00B83D30"/>
    <w:rsid w:val="00B83DAB"/>
    <w:rsid w:val="00B842C0"/>
    <w:rsid w:val="00B85648"/>
    <w:rsid w:val="00B933DE"/>
    <w:rsid w:val="00B935FA"/>
    <w:rsid w:val="00B937F1"/>
    <w:rsid w:val="00B940DF"/>
    <w:rsid w:val="00B94E6C"/>
    <w:rsid w:val="00B95389"/>
    <w:rsid w:val="00B955E7"/>
    <w:rsid w:val="00B95C7C"/>
    <w:rsid w:val="00B96612"/>
    <w:rsid w:val="00BA0B1D"/>
    <w:rsid w:val="00BA0EF2"/>
    <w:rsid w:val="00BA20B7"/>
    <w:rsid w:val="00BA2986"/>
    <w:rsid w:val="00BA3D48"/>
    <w:rsid w:val="00BA4DB9"/>
    <w:rsid w:val="00BA6895"/>
    <w:rsid w:val="00BB14D7"/>
    <w:rsid w:val="00BB4606"/>
    <w:rsid w:val="00BB5ADE"/>
    <w:rsid w:val="00BB6266"/>
    <w:rsid w:val="00BB6590"/>
    <w:rsid w:val="00BB70B7"/>
    <w:rsid w:val="00BC05C8"/>
    <w:rsid w:val="00BC5F39"/>
    <w:rsid w:val="00BC6363"/>
    <w:rsid w:val="00BC6B2E"/>
    <w:rsid w:val="00BC75E2"/>
    <w:rsid w:val="00BC779F"/>
    <w:rsid w:val="00BC7E25"/>
    <w:rsid w:val="00BD0D3C"/>
    <w:rsid w:val="00BD2689"/>
    <w:rsid w:val="00BD2CED"/>
    <w:rsid w:val="00BD4C5B"/>
    <w:rsid w:val="00BD6DD2"/>
    <w:rsid w:val="00BE04E6"/>
    <w:rsid w:val="00BE1752"/>
    <w:rsid w:val="00BE2111"/>
    <w:rsid w:val="00BE3FE1"/>
    <w:rsid w:val="00BE525B"/>
    <w:rsid w:val="00BE7763"/>
    <w:rsid w:val="00BF0142"/>
    <w:rsid w:val="00BF215A"/>
    <w:rsid w:val="00BF2BA6"/>
    <w:rsid w:val="00BF54F2"/>
    <w:rsid w:val="00BF716A"/>
    <w:rsid w:val="00BF7EBC"/>
    <w:rsid w:val="00C01C5A"/>
    <w:rsid w:val="00C01DF5"/>
    <w:rsid w:val="00C0336E"/>
    <w:rsid w:val="00C11554"/>
    <w:rsid w:val="00C13A42"/>
    <w:rsid w:val="00C13DDF"/>
    <w:rsid w:val="00C172D6"/>
    <w:rsid w:val="00C20190"/>
    <w:rsid w:val="00C20208"/>
    <w:rsid w:val="00C21083"/>
    <w:rsid w:val="00C212BD"/>
    <w:rsid w:val="00C222A8"/>
    <w:rsid w:val="00C232BD"/>
    <w:rsid w:val="00C23A74"/>
    <w:rsid w:val="00C23D2F"/>
    <w:rsid w:val="00C25FC8"/>
    <w:rsid w:val="00C307CF"/>
    <w:rsid w:val="00C33243"/>
    <w:rsid w:val="00C33453"/>
    <w:rsid w:val="00C343CA"/>
    <w:rsid w:val="00C34C9E"/>
    <w:rsid w:val="00C35E71"/>
    <w:rsid w:val="00C36E15"/>
    <w:rsid w:val="00C36F3D"/>
    <w:rsid w:val="00C41872"/>
    <w:rsid w:val="00C41FC6"/>
    <w:rsid w:val="00C420C7"/>
    <w:rsid w:val="00C42AD3"/>
    <w:rsid w:val="00C43EAA"/>
    <w:rsid w:val="00C443BD"/>
    <w:rsid w:val="00C451C5"/>
    <w:rsid w:val="00C461E2"/>
    <w:rsid w:val="00C47ED0"/>
    <w:rsid w:val="00C51F41"/>
    <w:rsid w:val="00C52335"/>
    <w:rsid w:val="00C55281"/>
    <w:rsid w:val="00C553F4"/>
    <w:rsid w:val="00C57733"/>
    <w:rsid w:val="00C609AF"/>
    <w:rsid w:val="00C618E6"/>
    <w:rsid w:val="00C6215C"/>
    <w:rsid w:val="00C63C08"/>
    <w:rsid w:val="00C63D86"/>
    <w:rsid w:val="00C63F9B"/>
    <w:rsid w:val="00C64A50"/>
    <w:rsid w:val="00C65EF5"/>
    <w:rsid w:val="00C667C6"/>
    <w:rsid w:val="00C67716"/>
    <w:rsid w:val="00C70FE5"/>
    <w:rsid w:val="00C73FA3"/>
    <w:rsid w:val="00C802BE"/>
    <w:rsid w:val="00C80C4D"/>
    <w:rsid w:val="00C825F9"/>
    <w:rsid w:val="00C841AD"/>
    <w:rsid w:val="00C9161D"/>
    <w:rsid w:val="00C918FC"/>
    <w:rsid w:val="00C92087"/>
    <w:rsid w:val="00C9331A"/>
    <w:rsid w:val="00C9471E"/>
    <w:rsid w:val="00C973E6"/>
    <w:rsid w:val="00CA0C1D"/>
    <w:rsid w:val="00CA0F76"/>
    <w:rsid w:val="00CA26BC"/>
    <w:rsid w:val="00CA53F8"/>
    <w:rsid w:val="00CA75E1"/>
    <w:rsid w:val="00CB0594"/>
    <w:rsid w:val="00CB1369"/>
    <w:rsid w:val="00CB2866"/>
    <w:rsid w:val="00CB33D9"/>
    <w:rsid w:val="00CB4D9F"/>
    <w:rsid w:val="00CB53BE"/>
    <w:rsid w:val="00CB543E"/>
    <w:rsid w:val="00CB57EC"/>
    <w:rsid w:val="00CB581C"/>
    <w:rsid w:val="00CB599F"/>
    <w:rsid w:val="00CB6C8C"/>
    <w:rsid w:val="00CB6F99"/>
    <w:rsid w:val="00CB75FE"/>
    <w:rsid w:val="00CB7972"/>
    <w:rsid w:val="00CC085F"/>
    <w:rsid w:val="00CC3437"/>
    <w:rsid w:val="00CC3B7D"/>
    <w:rsid w:val="00CC4E08"/>
    <w:rsid w:val="00CC70AF"/>
    <w:rsid w:val="00CC717F"/>
    <w:rsid w:val="00CC7954"/>
    <w:rsid w:val="00CD18AA"/>
    <w:rsid w:val="00CD2ACB"/>
    <w:rsid w:val="00CD2F5C"/>
    <w:rsid w:val="00CE1140"/>
    <w:rsid w:val="00CE147C"/>
    <w:rsid w:val="00CE26CE"/>
    <w:rsid w:val="00CE2CA7"/>
    <w:rsid w:val="00CE32F3"/>
    <w:rsid w:val="00CE3512"/>
    <w:rsid w:val="00CE5301"/>
    <w:rsid w:val="00CE6804"/>
    <w:rsid w:val="00CE709C"/>
    <w:rsid w:val="00CE733C"/>
    <w:rsid w:val="00CF00FE"/>
    <w:rsid w:val="00CF01EE"/>
    <w:rsid w:val="00CF1848"/>
    <w:rsid w:val="00CF6EB8"/>
    <w:rsid w:val="00CF6ED1"/>
    <w:rsid w:val="00CF6EDE"/>
    <w:rsid w:val="00CF712F"/>
    <w:rsid w:val="00D010AA"/>
    <w:rsid w:val="00D01A93"/>
    <w:rsid w:val="00D02CE8"/>
    <w:rsid w:val="00D04031"/>
    <w:rsid w:val="00D0441C"/>
    <w:rsid w:val="00D0511E"/>
    <w:rsid w:val="00D0787B"/>
    <w:rsid w:val="00D1007A"/>
    <w:rsid w:val="00D10407"/>
    <w:rsid w:val="00D11983"/>
    <w:rsid w:val="00D12044"/>
    <w:rsid w:val="00D1469A"/>
    <w:rsid w:val="00D1540D"/>
    <w:rsid w:val="00D1581D"/>
    <w:rsid w:val="00D170D9"/>
    <w:rsid w:val="00D22EEF"/>
    <w:rsid w:val="00D2300E"/>
    <w:rsid w:val="00D24CC2"/>
    <w:rsid w:val="00D26A8F"/>
    <w:rsid w:val="00D26B99"/>
    <w:rsid w:val="00D3088E"/>
    <w:rsid w:val="00D30A1D"/>
    <w:rsid w:val="00D33510"/>
    <w:rsid w:val="00D33BE6"/>
    <w:rsid w:val="00D33EFC"/>
    <w:rsid w:val="00D35E2B"/>
    <w:rsid w:val="00D361A3"/>
    <w:rsid w:val="00D3620B"/>
    <w:rsid w:val="00D400AD"/>
    <w:rsid w:val="00D40DBC"/>
    <w:rsid w:val="00D4123B"/>
    <w:rsid w:val="00D45288"/>
    <w:rsid w:val="00D45AD3"/>
    <w:rsid w:val="00D47D4E"/>
    <w:rsid w:val="00D50ECD"/>
    <w:rsid w:val="00D51DAE"/>
    <w:rsid w:val="00D51EE7"/>
    <w:rsid w:val="00D54386"/>
    <w:rsid w:val="00D545A7"/>
    <w:rsid w:val="00D5522A"/>
    <w:rsid w:val="00D560E9"/>
    <w:rsid w:val="00D600E1"/>
    <w:rsid w:val="00D61C85"/>
    <w:rsid w:val="00D635AC"/>
    <w:rsid w:val="00D63DBE"/>
    <w:rsid w:val="00D63EA2"/>
    <w:rsid w:val="00D644F4"/>
    <w:rsid w:val="00D64522"/>
    <w:rsid w:val="00D655AB"/>
    <w:rsid w:val="00D658E2"/>
    <w:rsid w:val="00D65980"/>
    <w:rsid w:val="00D67F51"/>
    <w:rsid w:val="00D70FF7"/>
    <w:rsid w:val="00D71FAB"/>
    <w:rsid w:val="00D72BC5"/>
    <w:rsid w:val="00D74A16"/>
    <w:rsid w:val="00D75312"/>
    <w:rsid w:val="00D75CA6"/>
    <w:rsid w:val="00D76150"/>
    <w:rsid w:val="00D7690A"/>
    <w:rsid w:val="00D76A18"/>
    <w:rsid w:val="00D778BC"/>
    <w:rsid w:val="00D80849"/>
    <w:rsid w:val="00D82E8F"/>
    <w:rsid w:val="00D83E40"/>
    <w:rsid w:val="00D84E95"/>
    <w:rsid w:val="00D901D7"/>
    <w:rsid w:val="00D91220"/>
    <w:rsid w:val="00D93698"/>
    <w:rsid w:val="00D9488C"/>
    <w:rsid w:val="00D969A8"/>
    <w:rsid w:val="00D97C66"/>
    <w:rsid w:val="00DA0456"/>
    <w:rsid w:val="00DA155F"/>
    <w:rsid w:val="00DA4A5A"/>
    <w:rsid w:val="00DA510C"/>
    <w:rsid w:val="00DA7B5F"/>
    <w:rsid w:val="00DB04FC"/>
    <w:rsid w:val="00DB1085"/>
    <w:rsid w:val="00DB1ED3"/>
    <w:rsid w:val="00DB50F1"/>
    <w:rsid w:val="00DB5E0F"/>
    <w:rsid w:val="00DC1B9D"/>
    <w:rsid w:val="00DC1F5A"/>
    <w:rsid w:val="00DC5787"/>
    <w:rsid w:val="00DC7194"/>
    <w:rsid w:val="00DD118C"/>
    <w:rsid w:val="00DD145E"/>
    <w:rsid w:val="00DD5A55"/>
    <w:rsid w:val="00DD69BA"/>
    <w:rsid w:val="00DE491C"/>
    <w:rsid w:val="00DE4928"/>
    <w:rsid w:val="00DE5CD3"/>
    <w:rsid w:val="00DE6274"/>
    <w:rsid w:val="00DE765C"/>
    <w:rsid w:val="00DF0EBA"/>
    <w:rsid w:val="00DF17B5"/>
    <w:rsid w:val="00DF3026"/>
    <w:rsid w:val="00DF3113"/>
    <w:rsid w:val="00DF3F67"/>
    <w:rsid w:val="00DF43D8"/>
    <w:rsid w:val="00DF4DBA"/>
    <w:rsid w:val="00DF67B2"/>
    <w:rsid w:val="00DF6C85"/>
    <w:rsid w:val="00DF717E"/>
    <w:rsid w:val="00DF7745"/>
    <w:rsid w:val="00E00B9D"/>
    <w:rsid w:val="00E01BF7"/>
    <w:rsid w:val="00E01DE2"/>
    <w:rsid w:val="00E04D14"/>
    <w:rsid w:val="00E04F97"/>
    <w:rsid w:val="00E05616"/>
    <w:rsid w:val="00E05988"/>
    <w:rsid w:val="00E05C00"/>
    <w:rsid w:val="00E05F5D"/>
    <w:rsid w:val="00E07C18"/>
    <w:rsid w:val="00E10BF6"/>
    <w:rsid w:val="00E11B55"/>
    <w:rsid w:val="00E12053"/>
    <w:rsid w:val="00E12554"/>
    <w:rsid w:val="00E13AD9"/>
    <w:rsid w:val="00E13FD9"/>
    <w:rsid w:val="00E144B7"/>
    <w:rsid w:val="00E14D1E"/>
    <w:rsid w:val="00E158FD"/>
    <w:rsid w:val="00E17053"/>
    <w:rsid w:val="00E175C4"/>
    <w:rsid w:val="00E20669"/>
    <w:rsid w:val="00E207CA"/>
    <w:rsid w:val="00E213A8"/>
    <w:rsid w:val="00E218F6"/>
    <w:rsid w:val="00E22106"/>
    <w:rsid w:val="00E2622E"/>
    <w:rsid w:val="00E271E5"/>
    <w:rsid w:val="00E27EDA"/>
    <w:rsid w:val="00E301C1"/>
    <w:rsid w:val="00E3055A"/>
    <w:rsid w:val="00E31E91"/>
    <w:rsid w:val="00E3223A"/>
    <w:rsid w:val="00E32B08"/>
    <w:rsid w:val="00E32FBB"/>
    <w:rsid w:val="00E33EB3"/>
    <w:rsid w:val="00E349D9"/>
    <w:rsid w:val="00E40359"/>
    <w:rsid w:val="00E40A4A"/>
    <w:rsid w:val="00E41166"/>
    <w:rsid w:val="00E4294B"/>
    <w:rsid w:val="00E43AAA"/>
    <w:rsid w:val="00E448F2"/>
    <w:rsid w:val="00E44C5B"/>
    <w:rsid w:val="00E501BE"/>
    <w:rsid w:val="00E50210"/>
    <w:rsid w:val="00E50732"/>
    <w:rsid w:val="00E51A6F"/>
    <w:rsid w:val="00E51BA5"/>
    <w:rsid w:val="00E528AA"/>
    <w:rsid w:val="00E53284"/>
    <w:rsid w:val="00E535B6"/>
    <w:rsid w:val="00E541A3"/>
    <w:rsid w:val="00E54BC4"/>
    <w:rsid w:val="00E5537B"/>
    <w:rsid w:val="00E55623"/>
    <w:rsid w:val="00E559BE"/>
    <w:rsid w:val="00E55F16"/>
    <w:rsid w:val="00E5657F"/>
    <w:rsid w:val="00E61C48"/>
    <w:rsid w:val="00E63193"/>
    <w:rsid w:val="00E63DE9"/>
    <w:rsid w:val="00E65F05"/>
    <w:rsid w:val="00E66235"/>
    <w:rsid w:val="00E70CF4"/>
    <w:rsid w:val="00E74D2C"/>
    <w:rsid w:val="00E7549B"/>
    <w:rsid w:val="00E75B40"/>
    <w:rsid w:val="00E76FA2"/>
    <w:rsid w:val="00E7773B"/>
    <w:rsid w:val="00E77AC8"/>
    <w:rsid w:val="00E804BF"/>
    <w:rsid w:val="00E8236B"/>
    <w:rsid w:val="00E82616"/>
    <w:rsid w:val="00E8314B"/>
    <w:rsid w:val="00E83538"/>
    <w:rsid w:val="00E839D5"/>
    <w:rsid w:val="00E83C24"/>
    <w:rsid w:val="00E84385"/>
    <w:rsid w:val="00E85CF6"/>
    <w:rsid w:val="00E90250"/>
    <w:rsid w:val="00E90E2C"/>
    <w:rsid w:val="00E90F55"/>
    <w:rsid w:val="00E91F26"/>
    <w:rsid w:val="00E926B4"/>
    <w:rsid w:val="00E9318D"/>
    <w:rsid w:val="00E93F3E"/>
    <w:rsid w:val="00E957BD"/>
    <w:rsid w:val="00E9650F"/>
    <w:rsid w:val="00E97A88"/>
    <w:rsid w:val="00EA0963"/>
    <w:rsid w:val="00EA1A2A"/>
    <w:rsid w:val="00EA3100"/>
    <w:rsid w:val="00EA46A2"/>
    <w:rsid w:val="00EA46E6"/>
    <w:rsid w:val="00EA4CA4"/>
    <w:rsid w:val="00EA7E0B"/>
    <w:rsid w:val="00EB029F"/>
    <w:rsid w:val="00EB2E5F"/>
    <w:rsid w:val="00EB37E3"/>
    <w:rsid w:val="00EB49B9"/>
    <w:rsid w:val="00EB4DFB"/>
    <w:rsid w:val="00EB5737"/>
    <w:rsid w:val="00EB6BF6"/>
    <w:rsid w:val="00EB7C7A"/>
    <w:rsid w:val="00EB7CA3"/>
    <w:rsid w:val="00EB7F29"/>
    <w:rsid w:val="00EC0003"/>
    <w:rsid w:val="00EC05C5"/>
    <w:rsid w:val="00EC3AB1"/>
    <w:rsid w:val="00EC56C3"/>
    <w:rsid w:val="00EC66A2"/>
    <w:rsid w:val="00ED0D89"/>
    <w:rsid w:val="00ED0E15"/>
    <w:rsid w:val="00ED1A4F"/>
    <w:rsid w:val="00ED20D8"/>
    <w:rsid w:val="00ED3B0F"/>
    <w:rsid w:val="00ED3EEE"/>
    <w:rsid w:val="00ED5AC0"/>
    <w:rsid w:val="00EE1415"/>
    <w:rsid w:val="00EE2AD7"/>
    <w:rsid w:val="00EE317C"/>
    <w:rsid w:val="00EE3D91"/>
    <w:rsid w:val="00EE44E4"/>
    <w:rsid w:val="00EE4DA7"/>
    <w:rsid w:val="00EE4E3B"/>
    <w:rsid w:val="00EF1804"/>
    <w:rsid w:val="00EF29BB"/>
    <w:rsid w:val="00EF2D4C"/>
    <w:rsid w:val="00EF32A8"/>
    <w:rsid w:val="00EF416A"/>
    <w:rsid w:val="00EF4301"/>
    <w:rsid w:val="00EF688B"/>
    <w:rsid w:val="00F01623"/>
    <w:rsid w:val="00F038DF"/>
    <w:rsid w:val="00F05805"/>
    <w:rsid w:val="00F06321"/>
    <w:rsid w:val="00F063C2"/>
    <w:rsid w:val="00F06877"/>
    <w:rsid w:val="00F0745B"/>
    <w:rsid w:val="00F07E33"/>
    <w:rsid w:val="00F10BC7"/>
    <w:rsid w:val="00F1343D"/>
    <w:rsid w:val="00F15106"/>
    <w:rsid w:val="00F156A2"/>
    <w:rsid w:val="00F15923"/>
    <w:rsid w:val="00F1627B"/>
    <w:rsid w:val="00F174FE"/>
    <w:rsid w:val="00F1769C"/>
    <w:rsid w:val="00F178E6"/>
    <w:rsid w:val="00F20FD3"/>
    <w:rsid w:val="00F21FBA"/>
    <w:rsid w:val="00F23241"/>
    <w:rsid w:val="00F2434E"/>
    <w:rsid w:val="00F254E4"/>
    <w:rsid w:val="00F26D97"/>
    <w:rsid w:val="00F276F3"/>
    <w:rsid w:val="00F30575"/>
    <w:rsid w:val="00F3064C"/>
    <w:rsid w:val="00F306C2"/>
    <w:rsid w:val="00F308BC"/>
    <w:rsid w:val="00F313CF"/>
    <w:rsid w:val="00F32F7D"/>
    <w:rsid w:val="00F346D2"/>
    <w:rsid w:val="00F3615C"/>
    <w:rsid w:val="00F367C4"/>
    <w:rsid w:val="00F36EA7"/>
    <w:rsid w:val="00F3710A"/>
    <w:rsid w:val="00F40EFB"/>
    <w:rsid w:val="00F41212"/>
    <w:rsid w:val="00F41627"/>
    <w:rsid w:val="00F418CC"/>
    <w:rsid w:val="00F445F1"/>
    <w:rsid w:val="00F446D0"/>
    <w:rsid w:val="00F44FD0"/>
    <w:rsid w:val="00F4569F"/>
    <w:rsid w:val="00F47CCA"/>
    <w:rsid w:val="00F502EE"/>
    <w:rsid w:val="00F53193"/>
    <w:rsid w:val="00F5357E"/>
    <w:rsid w:val="00F53841"/>
    <w:rsid w:val="00F57320"/>
    <w:rsid w:val="00F57540"/>
    <w:rsid w:val="00F61121"/>
    <w:rsid w:val="00F616CF"/>
    <w:rsid w:val="00F618D7"/>
    <w:rsid w:val="00F64A3A"/>
    <w:rsid w:val="00F6586C"/>
    <w:rsid w:val="00F67241"/>
    <w:rsid w:val="00F70A7F"/>
    <w:rsid w:val="00F727EE"/>
    <w:rsid w:val="00F72ECA"/>
    <w:rsid w:val="00F740A7"/>
    <w:rsid w:val="00F74304"/>
    <w:rsid w:val="00F772E4"/>
    <w:rsid w:val="00F776AB"/>
    <w:rsid w:val="00F77B0D"/>
    <w:rsid w:val="00F80789"/>
    <w:rsid w:val="00F81F72"/>
    <w:rsid w:val="00F8267A"/>
    <w:rsid w:val="00F82A19"/>
    <w:rsid w:val="00F9038B"/>
    <w:rsid w:val="00F90511"/>
    <w:rsid w:val="00F91966"/>
    <w:rsid w:val="00F94774"/>
    <w:rsid w:val="00F96408"/>
    <w:rsid w:val="00F9777F"/>
    <w:rsid w:val="00F97E8D"/>
    <w:rsid w:val="00FA000D"/>
    <w:rsid w:val="00FA193C"/>
    <w:rsid w:val="00FA3A7B"/>
    <w:rsid w:val="00FA4C77"/>
    <w:rsid w:val="00FA4D91"/>
    <w:rsid w:val="00FA5ECB"/>
    <w:rsid w:val="00FA663B"/>
    <w:rsid w:val="00FA7481"/>
    <w:rsid w:val="00FA7EC9"/>
    <w:rsid w:val="00FA7F0C"/>
    <w:rsid w:val="00FB0423"/>
    <w:rsid w:val="00FB04FB"/>
    <w:rsid w:val="00FB1F4B"/>
    <w:rsid w:val="00FB324F"/>
    <w:rsid w:val="00FB3E3A"/>
    <w:rsid w:val="00FB52A2"/>
    <w:rsid w:val="00FB59B9"/>
    <w:rsid w:val="00FB7F9F"/>
    <w:rsid w:val="00FC142E"/>
    <w:rsid w:val="00FC1563"/>
    <w:rsid w:val="00FC53DB"/>
    <w:rsid w:val="00FC5D94"/>
    <w:rsid w:val="00FC6FC3"/>
    <w:rsid w:val="00FD1DBA"/>
    <w:rsid w:val="00FD2464"/>
    <w:rsid w:val="00FD2EE8"/>
    <w:rsid w:val="00FD34A7"/>
    <w:rsid w:val="00FD3820"/>
    <w:rsid w:val="00FD4E27"/>
    <w:rsid w:val="00FD5922"/>
    <w:rsid w:val="00FD5DDE"/>
    <w:rsid w:val="00FD5FAA"/>
    <w:rsid w:val="00FD6EF9"/>
    <w:rsid w:val="00FD706E"/>
    <w:rsid w:val="00FD784A"/>
    <w:rsid w:val="00FE11FF"/>
    <w:rsid w:val="00FE1EDD"/>
    <w:rsid w:val="00FE1FED"/>
    <w:rsid w:val="00FE312D"/>
    <w:rsid w:val="00FE4284"/>
    <w:rsid w:val="00FE43F3"/>
    <w:rsid w:val="00FE6678"/>
    <w:rsid w:val="00FE67C2"/>
    <w:rsid w:val="00FF2D2C"/>
    <w:rsid w:val="00FF30A4"/>
    <w:rsid w:val="00FF3645"/>
    <w:rsid w:val="00FF5169"/>
    <w:rsid w:val="00FF5E97"/>
    <w:rsid w:val="00FF68AA"/>
    <w:rsid w:val="00FF6D5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124D52E7"/>
  <w15:docId w15:val="{08AA377F-4C86-4A6C-A11C-AF52001216C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2093A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22093A"/>
    <w:pPr>
      <w:keepNext/>
      <w:keepLines/>
      <w:numPr>
        <w:numId w:val="5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22093A"/>
    <w:pPr>
      <w:keepNext/>
      <w:keepLines/>
      <w:numPr>
        <w:ilvl w:val="1"/>
        <w:numId w:val="5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22093A"/>
    <w:pPr>
      <w:keepNext/>
      <w:keepLines/>
      <w:numPr>
        <w:ilvl w:val="2"/>
        <w:numId w:val="5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22093A"/>
    <w:pPr>
      <w:keepNext/>
      <w:numPr>
        <w:ilvl w:val="3"/>
        <w:numId w:val="5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22093A"/>
    <w:pPr>
      <w:keepNext/>
      <w:numPr>
        <w:ilvl w:val="4"/>
        <w:numId w:val="5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22093A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22093A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22093A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22093A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22093A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22093A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22093A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22093A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22093A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22093A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22093A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22093A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22093A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22093A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22093A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22093A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22093A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22093A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22093A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22093A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22093A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22093A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22093A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22093A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22093A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22093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22093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22093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22093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22093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22093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22093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22093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22093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22093A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22093A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22093A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22093A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22093A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22093A"/>
    <w:rPr>
      <w:szCs w:val="18"/>
    </w:rPr>
  </w:style>
  <w:style w:type="paragraph" w:customStyle="1" w:styleId="Annex">
    <w:name w:val="Annex"/>
    <w:basedOn w:val="Normal"/>
    <w:semiHidden/>
    <w:qFormat/>
    <w:rsid w:val="0022093A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22093A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22093A"/>
    <w:pPr>
      <w:numPr>
        <w:numId w:val="6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22093A"/>
    <w:pPr>
      <w:jc w:val="left"/>
    </w:pPr>
  </w:style>
  <w:style w:type="paragraph" w:customStyle="1" w:styleId="AEDistrNormal">
    <w:name w:val="AE_DistrNormal"/>
    <w:basedOn w:val="Normal"/>
    <w:unhideWhenUsed/>
    <w:rsid w:val="0022093A"/>
    <w:pPr>
      <w:jc w:val="left"/>
    </w:pPr>
  </w:style>
  <w:style w:type="paragraph" w:customStyle="1" w:styleId="AASmallLogo">
    <w:name w:val="AA_SmallLogo"/>
    <w:basedOn w:val="AEDistrNormal"/>
    <w:unhideWhenUsed/>
    <w:rsid w:val="0022093A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22093A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22093A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22093A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22093A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22093A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22093A"/>
    <w:pPr>
      <w:contextualSpacing/>
    </w:pPr>
  </w:style>
  <w:style w:type="numbering" w:customStyle="1" w:styleId="ListCBD">
    <w:name w:val="ListCBD"/>
    <w:basedOn w:val="NoList"/>
    <w:uiPriority w:val="99"/>
    <w:rsid w:val="0022093A"/>
    <w:pPr>
      <w:numPr>
        <w:numId w:val="13"/>
      </w:numPr>
    </w:pPr>
  </w:style>
  <w:style w:type="numbering" w:customStyle="1" w:styleId="CBDHeadings">
    <w:name w:val="CBD_Headings"/>
    <w:basedOn w:val="ListCBD"/>
    <w:uiPriority w:val="99"/>
    <w:rsid w:val="0022093A"/>
    <w:pPr>
      <w:numPr>
        <w:numId w:val="5"/>
      </w:numPr>
    </w:pPr>
  </w:style>
  <w:style w:type="paragraph" w:customStyle="1" w:styleId="AISpacer">
    <w:name w:val="AI_Spacer"/>
    <w:next w:val="Normal"/>
    <w:unhideWhenUsed/>
    <w:qFormat/>
    <w:rsid w:val="0022093A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22093A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22093A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22093A"/>
    <w:rPr>
      <w:b/>
      <w:sz w:val="24"/>
    </w:rPr>
  </w:style>
  <w:style w:type="paragraph" w:customStyle="1" w:styleId="CBDAgendaItem">
    <w:name w:val="CBD_AgendaItem"/>
    <w:basedOn w:val="Normal"/>
    <w:qFormat/>
    <w:rsid w:val="0022093A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22093A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22093A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22093A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22093A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22093A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22093A"/>
  </w:style>
  <w:style w:type="paragraph" w:customStyle="1" w:styleId="CBDH1">
    <w:name w:val="CBD_H1"/>
    <w:basedOn w:val="CBDNormal"/>
    <w:qFormat/>
    <w:rsid w:val="0022093A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22093A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22093A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22093A"/>
    <w:rPr>
      <w:sz w:val="20"/>
    </w:rPr>
  </w:style>
  <w:style w:type="paragraph" w:customStyle="1" w:styleId="CBDHeader">
    <w:name w:val="CBD_Header"/>
    <w:basedOn w:val="CBDNormal"/>
    <w:next w:val="CBDFooter"/>
    <w:qFormat/>
    <w:rsid w:val="0022093A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22093A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22093A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22093A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22093A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22093A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22093A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Para10">
    <w:name w:val="Para 1"/>
    <w:basedOn w:val="Normal"/>
    <w:qFormat/>
    <w:rsid w:val="00A246C3"/>
    <w:pPr>
      <w:spacing w:before="120" w:after="120"/>
      <w:ind w:left="928"/>
    </w:pPr>
  </w:style>
  <w:style w:type="paragraph" w:customStyle="1" w:styleId="CBDAgendaItemReport">
    <w:name w:val="CBD_AgendaItem_Report"/>
    <w:basedOn w:val="Normal"/>
    <w:qFormat/>
    <w:rsid w:val="0022093A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22093A"/>
  </w:style>
  <w:style w:type="paragraph" w:customStyle="1" w:styleId="CBDpara-item">
    <w:name w:val="CBD_para-item"/>
    <w:basedOn w:val="Normal"/>
    <w:qFormat/>
    <w:rsid w:val="0022093A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22093A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22093A"/>
    <w:pPr>
      <w:spacing w:after="120"/>
      <w:ind w:left="567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hyperlink" Target="https://www.cbd.int/decisions/cop/?m=cop-16" TargetMode="External"/><Relationship Id="rId26" Type="http://schemas.openxmlformats.org/officeDocument/2006/relationships/fontTable" Target="fontTable.xml"/><Relationship Id="rId3" Type="http://schemas.openxmlformats.org/officeDocument/2006/relationships/customXml" Target="../customXml/item3.xml"/><Relationship Id="rId21" Type="http://schemas.openxmlformats.org/officeDocument/2006/relationships/hyperlink" Target="https://www.cbd.int/decisions/cop/?m=cop-15" TargetMode="Externa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hyperlink" Target="https://www.cbd.int/decisions/cop/?m=cop-15" TargetMode="External"/><Relationship Id="rId25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yperlink" Target="https://www.cbd.int/decisions/cop/?m=cop-16" TargetMode="External"/><Relationship Id="rId20" Type="http://schemas.openxmlformats.org/officeDocument/2006/relationships/hyperlink" Target="https://www.cbd.int/decisions/cop/?m=cop-16" TargetMode="Externa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footer" Target="footer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cbd.int/decisions/cop/?m=cop-16" TargetMode="External"/><Relationship Id="rId23" Type="http://schemas.openxmlformats.org/officeDocument/2006/relationships/header" Target="header2.xml"/><Relationship Id="rId28" Type="http://schemas.openxmlformats.org/officeDocument/2006/relationships/theme" Target="theme/theme1.xml"/><Relationship Id="rId10" Type="http://schemas.openxmlformats.org/officeDocument/2006/relationships/footnotes" Target="footnotes.xml"/><Relationship Id="rId19" Type="http://schemas.openxmlformats.org/officeDocument/2006/relationships/hyperlink" Target="https://www.cbd.int/decisions/cop/?m=cop-15" TargetMode="Externa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Relationship Id="rId22" Type="http://schemas.openxmlformats.org/officeDocument/2006/relationships/header" Target="header1.xml"/><Relationship Id="rId27" Type="http://schemas.openxmlformats.org/officeDocument/2006/relationships/glossaryDocument" Target="glossary/document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5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0FE92AC0636C4DCD8EACAEC18F161A4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9A658F-6B9A-4B14-A784-37F7CCD8A483}"/>
      </w:docPartPr>
      <w:docPartBody>
        <w:p w:rsidR="00245B24" w:rsidRDefault="00245B24">
          <w:pPr>
            <w:pStyle w:val="0FE92AC0636C4DCD8EACAEC18F161A45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A0276"/>
    <w:rsid w:val="00025E5E"/>
    <w:rsid w:val="000C698C"/>
    <w:rsid w:val="001311BD"/>
    <w:rsid w:val="00136DF6"/>
    <w:rsid w:val="00192EB9"/>
    <w:rsid w:val="001C5CA3"/>
    <w:rsid w:val="001F5684"/>
    <w:rsid w:val="00211653"/>
    <w:rsid w:val="0022594B"/>
    <w:rsid w:val="00234AF6"/>
    <w:rsid w:val="00245B24"/>
    <w:rsid w:val="002608E8"/>
    <w:rsid w:val="00266531"/>
    <w:rsid w:val="00287754"/>
    <w:rsid w:val="002A3FCA"/>
    <w:rsid w:val="002E3D7C"/>
    <w:rsid w:val="0030253E"/>
    <w:rsid w:val="00375FB7"/>
    <w:rsid w:val="00376D80"/>
    <w:rsid w:val="00382A53"/>
    <w:rsid w:val="003B2AB8"/>
    <w:rsid w:val="003D1BD9"/>
    <w:rsid w:val="00427C2B"/>
    <w:rsid w:val="00443878"/>
    <w:rsid w:val="00491D51"/>
    <w:rsid w:val="004A2929"/>
    <w:rsid w:val="004B1854"/>
    <w:rsid w:val="00501E92"/>
    <w:rsid w:val="005037F9"/>
    <w:rsid w:val="00576EDE"/>
    <w:rsid w:val="005974AA"/>
    <w:rsid w:val="00601DD6"/>
    <w:rsid w:val="00637C3C"/>
    <w:rsid w:val="00641B5D"/>
    <w:rsid w:val="0074384F"/>
    <w:rsid w:val="007E372B"/>
    <w:rsid w:val="00801CC3"/>
    <w:rsid w:val="00802E2F"/>
    <w:rsid w:val="00820FC5"/>
    <w:rsid w:val="00861AAD"/>
    <w:rsid w:val="0087252B"/>
    <w:rsid w:val="0088176E"/>
    <w:rsid w:val="0088677A"/>
    <w:rsid w:val="008A0276"/>
    <w:rsid w:val="008D0D02"/>
    <w:rsid w:val="0090377B"/>
    <w:rsid w:val="009202E9"/>
    <w:rsid w:val="009C0345"/>
    <w:rsid w:val="009D4656"/>
    <w:rsid w:val="009F6498"/>
    <w:rsid w:val="00A01562"/>
    <w:rsid w:val="00A3601A"/>
    <w:rsid w:val="00A71A9C"/>
    <w:rsid w:val="00A7207E"/>
    <w:rsid w:val="00AF55B4"/>
    <w:rsid w:val="00B02501"/>
    <w:rsid w:val="00B1656C"/>
    <w:rsid w:val="00B21DB3"/>
    <w:rsid w:val="00B71951"/>
    <w:rsid w:val="00BA3B52"/>
    <w:rsid w:val="00BB14D7"/>
    <w:rsid w:val="00C4295C"/>
    <w:rsid w:val="00CD0A10"/>
    <w:rsid w:val="00D5394C"/>
    <w:rsid w:val="00DA0456"/>
    <w:rsid w:val="00E74D2C"/>
    <w:rsid w:val="00EA24D9"/>
    <w:rsid w:val="00EB30A7"/>
    <w:rsid w:val="00F178E6"/>
    <w:rsid w:val="00F4120D"/>
    <w:rsid w:val="00F727EE"/>
    <w:rsid w:val="00FC2807"/>
    <w:rsid w:val="00FF7E6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0FE92AC0636C4DCD8EACAEC18F161A45">
    <w:name w:val="0FE92AC0636C4DCD8EACAEC18F161A4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4.xml><?xml version="1.0" encoding="utf-8"?>
<ds:datastoreItem xmlns:ds="http://schemas.openxmlformats.org/officeDocument/2006/customXml" ds:itemID="{7B3E6E67-78AB-4934-9A03-A7E6DD9062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eb58d0f-f804-411f-a20e-09ebfae62b4c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(5)</Template>
  <TotalTime>3</TotalTime>
  <Pages>8</Pages>
  <Words>3897</Words>
  <Characters>23306</Characters>
  <Application>Microsoft Office Word</Application>
  <DocSecurity>0</DocSecurity>
  <Lines>353</Lines>
  <Paragraphs>97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Draft report of the dialogue</vt:lpstr>
    </vt:vector>
  </TitlesOfParts>
  <Company>SCBD</Company>
  <LinksUpToDate>false</LinksUpToDate>
  <CharactersWithSpaces>27106</CharactersWithSpaces>
  <SharedDoc>false</SharedDoc>
  <HLinks>
    <vt:vector size="96" baseType="variant">
      <vt:variant>
        <vt:i4>7209057</vt:i4>
      </vt:variant>
      <vt:variant>
        <vt:i4>42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39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36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33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30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27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24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21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18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12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9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6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of the dialogue</dc:title>
  <dc:subject>CBD/NBSAP/OM/2025/2/2</dc:subject>
  <dc:creator>scbd</dc:creator>
  <cp:keywords>Convention on Biological Diversity</cp:keywords>
  <cp:lastModifiedBy>Veronique Lefebvre</cp:lastModifiedBy>
  <cp:revision>5</cp:revision>
  <cp:lastPrinted>2025-05-20T19:54:00Z</cp:lastPrinted>
  <dcterms:created xsi:type="dcterms:W3CDTF">2025-10-29T15:08:00Z</dcterms:created>
  <dcterms:modified xsi:type="dcterms:W3CDTF">2025-10-29T15:11:00Z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