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14:paraId="07F6750D" w14:textId="77777777" w:rsidTr="009C2DE6">
        <w:trPr>
          <w:trHeight w:val="851"/>
        </w:trPr>
        <w:tc>
          <w:tcPr>
            <w:tcW w:w="976" w:type="dxa"/>
            <w:tcBorders>
              <w:bottom w:val="single" w:sz="12" w:space="0" w:color="auto"/>
            </w:tcBorders>
          </w:tcPr>
          <w:p w14:paraId="1DEFF495" w14:textId="77777777" w:rsidR="00C9161D" w:rsidRPr="00321985" w:rsidRDefault="00C9161D" w:rsidP="00321985">
            <w:r>
              <w:rPr>
                <w:noProof/>
                <w:lang w:val="fr-CA" w:eastAsia="fr-CA"/>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7B41C375" w:rsidR="00FA663B" w:rsidRPr="00321985" w:rsidRDefault="006475C3" w:rsidP="00321985">
            <w:r w:rsidRPr="006475C3">
              <w:rPr>
                <w:noProof/>
                <w:lang w:val="fr-CA" w:eastAsia="fr-CA"/>
              </w:rPr>
              <w:drawing>
                <wp:inline distT="0" distB="0" distL="0" distR="0" wp14:anchorId="24F45452" wp14:editId="4C538828">
                  <wp:extent cx="590550" cy="361950"/>
                  <wp:effectExtent l="0" t="0" r="0" b="0"/>
                  <wp:docPr id="7"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p>
        </w:tc>
        <w:tc>
          <w:tcPr>
            <w:tcW w:w="4090" w:type="dxa"/>
            <w:tcBorders>
              <w:bottom w:val="single" w:sz="12" w:space="0" w:color="auto"/>
            </w:tcBorders>
          </w:tcPr>
          <w:p w14:paraId="600A589D" w14:textId="77777777" w:rsidR="00C9161D" w:rsidRPr="00C9161D" w:rsidRDefault="00C9161D" w:rsidP="00C9161D">
            <w:pPr>
              <w:jc w:val="right"/>
              <w:rPr>
                <w:rFonts w:ascii="Arial" w:hAnsi="Arial" w:cs="Arial"/>
                <w:b/>
                <w:sz w:val="32"/>
                <w:szCs w:val="32"/>
              </w:rPr>
            </w:pPr>
            <w:r w:rsidRPr="00C9161D">
              <w:rPr>
                <w:rFonts w:ascii="Arial" w:hAnsi="Arial" w:cs="Arial"/>
                <w:b/>
                <w:sz w:val="32"/>
                <w:szCs w:val="32"/>
              </w:rPr>
              <w:t>CBD</w:t>
            </w:r>
          </w:p>
        </w:tc>
      </w:tr>
      <w:tr w:rsidR="00C9161D" w14:paraId="6F751905" w14:textId="77777777" w:rsidTr="00CF1848">
        <w:tc>
          <w:tcPr>
            <w:tcW w:w="6117" w:type="dxa"/>
            <w:gridSpan w:val="2"/>
            <w:tcBorders>
              <w:top w:val="single" w:sz="12" w:space="0" w:color="auto"/>
              <w:bottom w:val="single" w:sz="36" w:space="0" w:color="auto"/>
            </w:tcBorders>
            <w:vAlign w:val="center"/>
          </w:tcPr>
          <w:p w14:paraId="14F52A6C" w14:textId="3069BB9B" w:rsidR="00C9161D" w:rsidRDefault="006475C3" w:rsidP="00C9161D">
            <w:r w:rsidRPr="006E78A2">
              <w:rPr>
                <w:bCs/>
                <w:noProof/>
                <w:szCs w:val="22"/>
                <w:lang w:val="fr-CA" w:eastAsia="fr-CA"/>
              </w:rPr>
              <w:drawing>
                <wp:inline distT="0" distB="0" distL="0" distR="0" wp14:anchorId="634EF642" wp14:editId="674A30B8">
                  <wp:extent cx="2857500" cy="1076325"/>
                  <wp:effectExtent l="0" t="0" r="0" b="9525"/>
                  <wp:docPr id="8" name="Image 8"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BD_logo_fr-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6475C3" w:rsidRDefault="00C9161D" w:rsidP="00176CEE">
            <w:pPr>
              <w:ind w:left="1215"/>
              <w:rPr>
                <w:szCs w:val="22"/>
                <w:lang w:val="fr-CA"/>
              </w:rPr>
            </w:pPr>
            <w:proofErr w:type="spellStart"/>
            <w:r w:rsidRPr="006475C3">
              <w:rPr>
                <w:szCs w:val="22"/>
                <w:lang w:val="fr-CA"/>
              </w:rPr>
              <w:t>Distr</w:t>
            </w:r>
            <w:proofErr w:type="spellEnd"/>
            <w:r w:rsidRPr="006475C3">
              <w:rPr>
                <w:szCs w:val="22"/>
                <w:lang w:val="fr-CA"/>
              </w:rPr>
              <w:t>.</w:t>
            </w:r>
          </w:p>
          <w:p w14:paraId="0C21C438" w14:textId="11C97742" w:rsidR="00C9161D" w:rsidRPr="006475C3" w:rsidRDefault="006475C3" w:rsidP="00176CEE">
            <w:pPr>
              <w:ind w:left="1215"/>
              <w:rPr>
                <w:szCs w:val="22"/>
                <w:lang w:val="fr-CA"/>
              </w:rPr>
            </w:pPr>
            <w:r w:rsidRPr="006475C3">
              <w:rPr>
                <w:caps/>
                <w:szCs w:val="22"/>
                <w:lang w:val="fr-CA"/>
              </w:rPr>
              <w:t>LIMITÉE</w:t>
            </w:r>
          </w:p>
          <w:p w14:paraId="06715052" w14:textId="77777777" w:rsidR="00C9161D" w:rsidRPr="006475C3" w:rsidRDefault="00C9161D" w:rsidP="00176CEE">
            <w:pPr>
              <w:ind w:left="1215"/>
              <w:rPr>
                <w:szCs w:val="22"/>
                <w:lang w:val="fr-CA"/>
              </w:rPr>
            </w:pPr>
          </w:p>
          <w:p w14:paraId="44230134" w14:textId="69B68307" w:rsidR="00C9161D" w:rsidRPr="006475C3" w:rsidRDefault="009F3E85" w:rsidP="00176CEE">
            <w:pPr>
              <w:ind w:left="1215"/>
              <w:rPr>
                <w:szCs w:val="22"/>
                <w:lang w:val="fr-CA"/>
              </w:rPr>
            </w:pPr>
            <w:sdt>
              <w:sdtPr>
                <w:rPr>
                  <w:lang w:val="fr-CA"/>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30169D" w:rsidRPr="006475C3">
                  <w:rPr>
                    <w:lang w:val="fr-CA"/>
                  </w:rPr>
                  <w:t>CBD/</w:t>
                </w:r>
                <w:r w:rsidR="00937130" w:rsidRPr="006475C3">
                  <w:rPr>
                    <w:lang w:val="fr-CA"/>
                  </w:rPr>
                  <w:t>C</w:t>
                </w:r>
                <w:r w:rsidR="005E0ED3" w:rsidRPr="006475C3">
                  <w:rPr>
                    <w:lang w:val="fr-CA"/>
                  </w:rPr>
                  <w:t>P/MOP/10</w:t>
                </w:r>
                <w:r w:rsidR="00937130" w:rsidRPr="006475C3">
                  <w:rPr>
                    <w:lang w:val="fr-CA"/>
                  </w:rPr>
                  <w:t>/</w:t>
                </w:r>
                <w:r w:rsidR="00B26ACD" w:rsidRPr="006475C3">
                  <w:rPr>
                    <w:lang w:val="fr-CA"/>
                  </w:rPr>
                  <w:t>L.</w:t>
                </w:r>
                <w:r w:rsidR="00FB5618" w:rsidRPr="006475C3">
                  <w:rPr>
                    <w:lang w:val="fr-CA"/>
                  </w:rPr>
                  <w:t>5</w:t>
                </w:r>
              </w:sdtContent>
            </w:sdt>
          </w:p>
          <w:p w14:paraId="0DF1F033" w14:textId="1BDBFAD4" w:rsidR="00C9161D" w:rsidRPr="006475C3" w:rsidRDefault="002D7597" w:rsidP="00176CEE">
            <w:pPr>
              <w:ind w:left="1215"/>
              <w:rPr>
                <w:szCs w:val="22"/>
                <w:lang w:val="fr-CA"/>
              </w:rPr>
            </w:pPr>
            <w:r w:rsidRPr="006475C3">
              <w:rPr>
                <w:szCs w:val="22"/>
                <w:lang w:val="fr-CA"/>
              </w:rPr>
              <w:t xml:space="preserve">9 </w:t>
            </w:r>
            <w:r w:rsidR="006475C3" w:rsidRPr="006475C3">
              <w:rPr>
                <w:szCs w:val="22"/>
                <w:lang w:val="fr-CA"/>
              </w:rPr>
              <w:t>décembre</w:t>
            </w:r>
            <w:r w:rsidR="00F6586C" w:rsidRPr="006475C3">
              <w:rPr>
                <w:szCs w:val="22"/>
                <w:lang w:val="fr-CA"/>
              </w:rPr>
              <w:t xml:space="preserve"> 20</w:t>
            </w:r>
            <w:r w:rsidR="00FC25F8" w:rsidRPr="006475C3">
              <w:rPr>
                <w:szCs w:val="22"/>
                <w:lang w:val="fr-CA"/>
              </w:rPr>
              <w:t>2</w:t>
            </w:r>
            <w:r w:rsidR="00B26ACD" w:rsidRPr="006475C3">
              <w:rPr>
                <w:szCs w:val="22"/>
                <w:lang w:val="fr-CA"/>
              </w:rPr>
              <w:t>2</w:t>
            </w:r>
          </w:p>
          <w:p w14:paraId="159892DF" w14:textId="77777777" w:rsidR="00C9161D" w:rsidRPr="006475C3" w:rsidRDefault="00C9161D" w:rsidP="00176CEE">
            <w:pPr>
              <w:ind w:left="1215"/>
              <w:rPr>
                <w:szCs w:val="22"/>
                <w:lang w:val="fr-CA"/>
              </w:rPr>
            </w:pPr>
          </w:p>
          <w:p w14:paraId="614C7659" w14:textId="77777777" w:rsidR="006475C3" w:rsidRPr="006475C3" w:rsidRDefault="006475C3" w:rsidP="00176CEE">
            <w:pPr>
              <w:ind w:left="1215"/>
              <w:rPr>
                <w:szCs w:val="22"/>
                <w:lang w:val="fr-CA"/>
              </w:rPr>
            </w:pPr>
            <w:r w:rsidRPr="006475C3">
              <w:rPr>
                <w:szCs w:val="22"/>
                <w:lang w:val="fr-CA"/>
              </w:rPr>
              <w:t>FRANÇAIS</w:t>
            </w:r>
          </w:p>
          <w:p w14:paraId="19472D49" w14:textId="44276D78" w:rsidR="00C9161D" w:rsidRPr="006475C3" w:rsidRDefault="006B2290" w:rsidP="00176CEE">
            <w:pPr>
              <w:ind w:left="1215"/>
              <w:rPr>
                <w:szCs w:val="22"/>
                <w:lang w:val="fr-CA"/>
              </w:rPr>
            </w:pPr>
            <w:r w:rsidRPr="006475C3">
              <w:rPr>
                <w:szCs w:val="22"/>
                <w:lang w:val="fr-CA"/>
              </w:rPr>
              <w:t>ORIGINAL</w:t>
            </w:r>
            <w:r w:rsidR="006475C3" w:rsidRPr="006475C3">
              <w:rPr>
                <w:szCs w:val="22"/>
                <w:lang w:val="fr-CA"/>
              </w:rPr>
              <w:t xml:space="preserve"> </w:t>
            </w:r>
            <w:r w:rsidRPr="006475C3">
              <w:rPr>
                <w:szCs w:val="22"/>
                <w:lang w:val="fr-CA"/>
              </w:rPr>
              <w:t xml:space="preserve">: </w:t>
            </w:r>
            <w:r w:rsidR="006475C3" w:rsidRPr="006475C3">
              <w:rPr>
                <w:szCs w:val="22"/>
                <w:lang w:val="fr-CA"/>
              </w:rPr>
              <w:t>ANGLAIS</w:t>
            </w:r>
          </w:p>
          <w:p w14:paraId="5AA10CCE" w14:textId="77777777" w:rsidR="00C9161D" w:rsidRDefault="00C9161D"/>
        </w:tc>
      </w:tr>
    </w:tbl>
    <w:p w14:paraId="380C23AE" w14:textId="77777777" w:rsidR="006475C3" w:rsidRPr="00147180" w:rsidRDefault="006475C3" w:rsidP="006475C3">
      <w:pPr>
        <w:pStyle w:val="Cornernotation"/>
        <w:kinsoku w:val="0"/>
        <w:overflowPunct w:val="0"/>
        <w:autoSpaceDE w:val="0"/>
        <w:autoSpaceDN w:val="0"/>
        <w:spacing w:before="60"/>
        <w:ind w:left="227" w:right="4115" w:hanging="227"/>
        <w:rPr>
          <w:snapToGrid w:val="0"/>
          <w:kern w:val="22"/>
          <w:lang w:val="fr-CA"/>
        </w:rPr>
      </w:pPr>
      <w:r>
        <w:rPr>
          <w:snapToGrid w:val="0"/>
          <w:kern w:val="22"/>
          <w:lang w:val="fr-CA"/>
        </w:rPr>
        <w:t>CONFÉRENCE DES PARTIES SIÉGEANT EN TANT QUE RÉUNION DES PARTIES AU PROTOCOLE DE CARTAGENA SUR LA PRÉVENTION DES RISQUES BIOTECHNOLOGIQUES</w:t>
      </w:r>
    </w:p>
    <w:p w14:paraId="44C1A327" w14:textId="77777777" w:rsidR="006475C3" w:rsidRPr="00147180" w:rsidRDefault="006475C3" w:rsidP="006475C3">
      <w:pPr>
        <w:pStyle w:val="Cornernotation"/>
        <w:ind w:right="4115"/>
        <w:rPr>
          <w:lang w:val="fr-CA"/>
        </w:rPr>
      </w:pPr>
      <w:r>
        <w:rPr>
          <w:lang w:val="fr-CA"/>
        </w:rPr>
        <w:t>Dixième réunion, deuxième partie</w:t>
      </w:r>
    </w:p>
    <w:p w14:paraId="539CD9F2" w14:textId="77777777" w:rsidR="006475C3" w:rsidRPr="00147180" w:rsidRDefault="006475C3" w:rsidP="006475C3">
      <w:pPr>
        <w:pStyle w:val="Cornernotation"/>
        <w:kinsoku w:val="0"/>
        <w:overflowPunct w:val="0"/>
        <w:autoSpaceDE w:val="0"/>
        <w:autoSpaceDN w:val="0"/>
        <w:ind w:left="227" w:right="4075" w:hanging="227"/>
        <w:rPr>
          <w:snapToGrid w:val="0"/>
          <w:kern w:val="22"/>
          <w:szCs w:val="22"/>
          <w:lang w:val="fr-CA" w:eastAsia="nb-NO"/>
        </w:rPr>
      </w:pPr>
      <w:r w:rsidRPr="00147180">
        <w:rPr>
          <w:snapToGrid w:val="0"/>
          <w:kern w:val="22"/>
          <w:szCs w:val="22"/>
          <w:lang w:val="fr-CA" w:eastAsia="nb-NO"/>
        </w:rPr>
        <w:t>Montr</w:t>
      </w:r>
      <w:r>
        <w:rPr>
          <w:snapToGrid w:val="0"/>
          <w:kern w:val="22"/>
          <w:szCs w:val="22"/>
          <w:lang w:val="fr-CA" w:eastAsia="nb-NO"/>
        </w:rPr>
        <w:t>é</w:t>
      </w:r>
      <w:r w:rsidRPr="00147180">
        <w:rPr>
          <w:snapToGrid w:val="0"/>
          <w:kern w:val="22"/>
          <w:szCs w:val="22"/>
          <w:lang w:val="fr-CA" w:eastAsia="nb-NO"/>
        </w:rPr>
        <w:t>al</w:t>
      </w:r>
      <w:r>
        <w:rPr>
          <w:snapToGrid w:val="0"/>
          <w:kern w:val="22"/>
          <w:szCs w:val="22"/>
          <w:lang w:val="fr-CA" w:eastAsia="nb-NO"/>
        </w:rPr>
        <w:t>, Canada</w:t>
      </w:r>
      <w:r w:rsidRPr="00147180">
        <w:rPr>
          <w:snapToGrid w:val="0"/>
          <w:kern w:val="22"/>
          <w:szCs w:val="22"/>
          <w:lang w:val="fr-CA" w:eastAsia="nb-NO"/>
        </w:rPr>
        <w:t xml:space="preserve"> 7-19 </w:t>
      </w:r>
      <w:r>
        <w:rPr>
          <w:snapToGrid w:val="0"/>
          <w:kern w:val="22"/>
          <w:szCs w:val="22"/>
          <w:lang w:val="fr-CA" w:eastAsia="nb-NO"/>
        </w:rPr>
        <w:t>décembre</w:t>
      </w:r>
      <w:r w:rsidRPr="00147180">
        <w:rPr>
          <w:snapToGrid w:val="0"/>
          <w:kern w:val="22"/>
          <w:szCs w:val="22"/>
          <w:lang w:val="fr-CA" w:eastAsia="nb-NO"/>
        </w:rPr>
        <w:t xml:space="preserve"> 2022</w:t>
      </w:r>
    </w:p>
    <w:p w14:paraId="5ECF7635" w14:textId="7F6B441D" w:rsidR="00C9161D" w:rsidRPr="006475C3" w:rsidRDefault="006475C3" w:rsidP="004B73D5">
      <w:pPr>
        <w:pStyle w:val="Cornernotation"/>
        <w:ind w:right="4784"/>
        <w:rPr>
          <w:lang w:val="fr-CA"/>
        </w:rPr>
      </w:pPr>
      <w:r>
        <w:rPr>
          <w:lang w:val="fr-CA"/>
        </w:rPr>
        <w:t>Point 17 de l’ordre du jour</w:t>
      </w:r>
    </w:p>
    <w:p w14:paraId="690F0F94" w14:textId="77777777" w:rsidR="006475C3" w:rsidRPr="00641BA8" w:rsidRDefault="006475C3" w:rsidP="006475C3">
      <w:pPr>
        <w:spacing w:before="240" w:after="240"/>
        <w:jc w:val="center"/>
        <w:rPr>
          <w:b/>
          <w:caps/>
          <w:lang w:val="fr-CA"/>
        </w:rPr>
      </w:pPr>
      <w:r w:rsidRPr="00641BA8">
        <w:rPr>
          <w:b/>
          <w:bCs/>
          <w:snapToGrid w:val="0"/>
          <w:kern w:val="22"/>
          <w:szCs w:val="22"/>
          <w:lang w:val="fr-CA"/>
        </w:rPr>
        <w:t>Protocole additionnel de Nagoya – Kuala Lumpur sur la responsabilité et la réparation</w:t>
      </w:r>
    </w:p>
    <w:p w14:paraId="01D57F8E" w14:textId="77777777" w:rsidR="006475C3" w:rsidRPr="00641BA8" w:rsidRDefault="006475C3" w:rsidP="006475C3">
      <w:pPr>
        <w:spacing w:before="240" w:after="240"/>
        <w:jc w:val="center"/>
        <w:rPr>
          <w:b/>
          <w:caps/>
          <w:lang w:val="fr-CA"/>
        </w:rPr>
      </w:pPr>
      <w:r w:rsidRPr="00641BA8">
        <w:rPr>
          <w:b/>
          <w:lang w:val="fr-CA"/>
        </w:rPr>
        <w:t>Projet de décision présenté par le président</w:t>
      </w:r>
    </w:p>
    <w:p w14:paraId="768B1571" w14:textId="77777777" w:rsidR="006475C3" w:rsidRPr="00641BA8" w:rsidRDefault="006475C3" w:rsidP="006475C3">
      <w:pPr>
        <w:rPr>
          <w:i/>
          <w:lang w:val="fr-CA"/>
        </w:rPr>
      </w:pPr>
      <w:r w:rsidRPr="00641BA8">
        <w:rPr>
          <w:i/>
          <w:lang w:val="fr-CA"/>
        </w:rPr>
        <w:t>La Conférence des Parties siégeant en tant que réunion des Parties au Protocole de Cartagena sur la prévention des risques biotechnologiques et siégeant en tant que réunion des Parties au</w:t>
      </w:r>
      <w:r w:rsidRPr="005136CC">
        <w:rPr>
          <w:i/>
          <w:lang w:val="fr-CA"/>
        </w:rPr>
        <w:t xml:space="preserve"> Protocole additionnel </w:t>
      </w:r>
      <w:r w:rsidRPr="005136CC">
        <w:rPr>
          <w:i/>
          <w:noProof/>
          <w:lang w:val="fr-CA"/>
        </w:rPr>
        <w:t>de Nagoya</w:t>
      </w:r>
      <w:r>
        <w:rPr>
          <w:i/>
          <w:noProof/>
          <w:lang w:val="fr-CA"/>
        </w:rPr>
        <w:noBreakHyphen/>
      </w:r>
      <w:r w:rsidRPr="005136CC">
        <w:rPr>
          <w:i/>
          <w:noProof/>
          <w:lang w:val="fr-CA"/>
        </w:rPr>
        <w:t>Kuala Lumpur sur la responsabilité</w:t>
      </w:r>
      <w:r w:rsidRPr="005136CC">
        <w:rPr>
          <w:i/>
          <w:lang w:val="fr-CA"/>
        </w:rPr>
        <w:t xml:space="preserve"> et la réparation</w:t>
      </w:r>
      <w:r w:rsidRPr="00641BA8">
        <w:rPr>
          <w:i/>
          <w:vertAlign w:val="superscript"/>
          <w:lang w:val="fr-CA"/>
        </w:rPr>
        <w:footnoteReference w:id="1"/>
      </w:r>
    </w:p>
    <w:p w14:paraId="50C28C5C" w14:textId="77777777" w:rsidR="006475C3" w:rsidRPr="00641BA8" w:rsidRDefault="006475C3" w:rsidP="006475C3">
      <w:pPr>
        <w:pStyle w:val="HEADING"/>
        <w:shd w:val="clear" w:color="auto" w:fill="FFFFFF" w:themeFill="background1"/>
        <w:ind w:firstLine="720"/>
        <w:jc w:val="both"/>
        <w:rPr>
          <w:b w:val="0"/>
          <w:bCs w:val="0"/>
          <w:iCs/>
          <w:caps w:val="0"/>
          <w:lang w:val="fr-CA"/>
        </w:rPr>
      </w:pPr>
      <w:r w:rsidRPr="00641BA8">
        <w:rPr>
          <w:b w:val="0"/>
          <w:bCs w:val="0"/>
          <w:i/>
          <w:caps w:val="0"/>
          <w:lang w:val="fr-CA"/>
        </w:rPr>
        <w:t xml:space="preserve">Rappelant </w:t>
      </w:r>
      <w:r w:rsidRPr="00641BA8">
        <w:rPr>
          <w:b w:val="0"/>
          <w:bCs w:val="0"/>
          <w:caps w:val="0"/>
          <w:lang w:val="fr-CA"/>
        </w:rPr>
        <w:t>la</w:t>
      </w:r>
      <w:r w:rsidRPr="00641BA8">
        <w:rPr>
          <w:b w:val="0"/>
          <w:bCs w:val="0"/>
          <w:i/>
          <w:caps w:val="0"/>
          <w:lang w:val="fr-CA"/>
        </w:rPr>
        <w:t xml:space="preserve"> </w:t>
      </w:r>
      <w:r w:rsidRPr="00641BA8">
        <w:rPr>
          <w:b w:val="0"/>
          <w:bCs w:val="0"/>
          <w:iCs/>
          <w:caps w:val="0"/>
          <w:lang w:val="fr-CA"/>
        </w:rPr>
        <w:t>décision CP</w:t>
      </w:r>
      <w:r>
        <w:rPr>
          <w:b w:val="0"/>
          <w:bCs w:val="0"/>
          <w:iCs/>
          <w:caps w:val="0"/>
          <w:lang w:val="fr-CA"/>
        </w:rPr>
        <w:noBreakHyphen/>
      </w:r>
      <w:r w:rsidRPr="00641BA8">
        <w:rPr>
          <w:b w:val="0"/>
          <w:bCs w:val="0"/>
          <w:iCs/>
          <w:caps w:val="0"/>
          <w:lang w:val="fr-CA"/>
        </w:rPr>
        <w:t>9/15,</w:t>
      </w:r>
    </w:p>
    <w:p w14:paraId="528F7D03" w14:textId="77777777" w:rsidR="006475C3" w:rsidRPr="00641BA8" w:rsidRDefault="006475C3" w:rsidP="006475C3">
      <w:pPr>
        <w:pStyle w:val="HEADING"/>
        <w:shd w:val="clear" w:color="auto" w:fill="FFFFFF" w:themeFill="background1"/>
        <w:ind w:firstLine="720"/>
        <w:jc w:val="both"/>
        <w:rPr>
          <w:b w:val="0"/>
          <w:bCs w:val="0"/>
          <w:iCs/>
          <w:caps w:val="0"/>
          <w:noProof/>
          <w:lang w:val="fr-CA"/>
        </w:rPr>
      </w:pPr>
      <w:r w:rsidRPr="00641BA8">
        <w:rPr>
          <w:b w:val="0"/>
          <w:bCs w:val="0"/>
          <w:i/>
          <w:caps w:val="0"/>
          <w:lang w:val="fr-CA"/>
        </w:rPr>
        <w:t xml:space="preserve">Prenant note </w:t>
      </w:r>
      <w:r w:rsidRPr="00641BA8">
        <w:rPr>
          <w:b w:val="0"/>
          <w:bCs w:val="0"/>
          <w:caps w:val="0"/>
          <w:lang w:val="fr-CA"/>
        </w:rPr>
        <w:t xml:space="preserve">des </w:t>
      </w:r>
      <w:r w:rsidRPr="00641BA8">
        <w:rPr>
          <w:b w:val="0"/>
          <w:bCs w:val="0"/>
          <w:caps w:val="0"/>
          <w:noProof/>
          <w:lang w:val="fr-CA"/>
        </w:rPr>
        <w:t>informations fournies par les Parties dans leur quatrième</w:t>
      </w:r>
      <w:r>
        <w:rPr>
          <w:b w:val="0"/>
          <w:bCs w:val="0"/>
          <w:caps w:val="0"/>
          <w:noProof/>
          <w:lang w:val="fr-CA"/>
        </w:rPr>
        <w:t xml:space="preserve"> rapport national</w:t>
      </w:r>
      <w:r w:rsidRPr="00641BA8">
        <w:rPr>
          <w:b w:val="0"/>
          <w:bCs w:val="0"/>
          <w:caps w:val="0"/>
          <w:noProof/>
          <w:lang w:val="fr-CA"/>
        </w:rPr>
        <w:t xml:space="preserve"> </w:t>
      </w:r>
      <w:r>
        <w:rPr>
          <w:b w:val="0"/>
          <w:bCs w:val="0"/>
          <w:caps w:val="0"/>
          <w:noProof/>
          <w:lang w:val="fr-CA"/>
        </w:rPr>
        <w:t xml:space="preserve">relativement au </w:t>
      </w:r>
      <w:r w:rsidRPr="005136CC">
        <w:rPr>
          <w:b w:val="0"/>
          <w:bCs w:val="0"/>
          <w:caps w:val="0"/>
          <w:noProof/>
          <w:lang w:val="fr-CA"/>
        </w:rPr>
        <w:t>Protocole additionnel de Nagoya</w:t>
      </w:r>
      <w:r>
        <w:rPr>
          <w:b w:val="0"/>
          <w:bCs w:val="0"/>
          <w:caps w:val="0"/>
          <w:noProof/>
          <w:lang w:val="fr-CA"/>
        </w:rPr>
        <w:noBreakHyphen/>
      </w:r>
      <w:r w:rsidRPr="005136CC">
        <w:rPr>
          <w:b w:val="0"/>
          <w:bCs w:val="0"/>
          <w:caps w:val="0"/>
          <w:noProof/>
          <w:lang w:val="fr-CA"/>
        </w:rPr>
        <w:t>Kuala Lumpur sur la responsabilité et la réparation</w:t>
      </w:r>
      <w:r>
        <w:rPr>
          <w:b w:val="0"/>
          <w:bCs w:val="0"/>
          <w:caps w:val="0"/>
          <w:noProof/>
          <w:lang w:val="fr-CA"/>
        </w:rPr>
        <w:t>,</w:t>
      </w:r>
      <w:r w:rsidRPr="00641BA8">
        <w:rPr>
          <w:b w:val="0"/>
          <w:bCs w:val="0"/>
          <w:iCs/>
          <w:caps w:val="0"/>
          <w:noProof/>
          <w:lang w:val="fr-CA"/>
        </w:rPr>
        <w:t xml:space="preserve"> </w:t>
      </w:r>
    </w:p>
    <w:p w14:paraId="65BBC2E4" w14:textId="77777777" w:rsidR="006475C3" w:rsidRPr="00641BA8" w:rsidRDefault="006475C3" w:rsidP="006475C3">
      <w:pPr>
        <w:pStyle w:val="HEADING"/>
        <w:keepNext w:val="0"/>
        <w:shd w:val="clear" w:color="auto" w:fill="FFFFFF" w:themeFill="background1"/>
        <w:spacing w:before="120"/>
        <w:ind w:firstLine="720"/>
        <w:jc w:val="both"/>
        <w:rPr>
          <w:b w:val="0"/>
          <w:bCs w:val="0"/>
          <w:caps w:val="0"/>
          <w:noProof/>
          <w:lang w:val="fr-CA"/>
        </w:rPr>
      </w:pPr>
      <w:r w:rsidRPr="00641BA8">
        <w:rPr>
          <w:b w:val="0"/>
          <w:bCs w:val="0"/>
          <w:noProof/>
          <w:kern w:val="22"/>
          <w:szCs w:val="22"/>
          <w:lang w:val="fr-CA"/>
        </w:rPr>
        <w:t>1.</w:t>
      </w:r>
      <w:r w:rsidRPr="00641BA8">
        <w:rPr>
          <w:b w:val="0"/>
          <w:bCs w:val="0"/>
          <w:noProof/>
          <w:kern w:val="22"/>
          <w:szCs w:val="22"/>
          <w:lang w:val="fr-CA"/>
        </w:rPr>
        <w:tab/>
      </w:r>
      <w:r w:rsidRPr="007422A3">
        <w:rPr>
          <w:b w:val="0"/>
          <w:bCs w:val="0"/>
          <w:i/>
          <w:iCs/>
          <w:caps w:val="0"/>
          <w:noProof/>
          <w:lang w:val="fr-CA"/>
        </w:rPr>
        <w:t>Se félicite</w:t>
      </w:r>
      <w:r w:rsidRPr="007422A3">
        <w:rPr>
          <w:b w:val="0"/>
          <w:bCs w:val="0"/>
          <w:caps w:val="0"/>
          <w:noProof/>
          <w:lang w:val="fr-CA"/>
        </w:rPr>
        <w:t xml:space="preserve"> des instruments supplémentaires de ratification, d</w:t>
      </w:r>
      <w:r>
        <w:rPr>
          <w:b w:val="0"/>
          <w:bCs w:val="0"/>
          <w:caps w:val="0"/>
          <w:noProof/>
          <w:lang w:val="fr-CA"/>
        </w:rPr>
        <w:t>’</w:t>
      </w:r>
      <w:r w:rsidRPr="007422A3">
        <w:rPr>
          <w:b w:val="0"/>
          <w:bCs w:val="0"/>
          <w:caps w:val="0"/>
          <w:noProof/>
          <w:lang w:val="fr-CA"/>
        </w:rPr>
        <w:t>acceptation, d</w:t>
      </w:r>
      <w:r>
        <w:rPr>
          <w:b w:val="0"/>
          <w:bCs w:val="0"/>
          <w:caps w:val="0"/>
          <w:noProof/>
          <w:lang w:val="fr-CA"/>
        </w:rPr>
        <w:t>’</w:t>
      </w:r>
      <w:r w:rsidRPr="007422A3">
        <w:rPr>
          <w:b w:val="0"/>
          <w:bCs w:val="0"/>
          <w:caps w:val="0"/>
          <w:noProof/>
          <w:lang w:val="fr-CA"/>
        </w:rPr>
        <w:t>approbation ou d</w:t>
      </w:r>
      <w:r>
        <w:rPr>
          <w:b w:val="0"/>
          <w:bCs w:val="0"/>
          <w:caps w:val="0"/>
          <w:noProof/>
          <w:lang w:val="fr-CA"/>
        </w:rPr>
        <w:t>’</w:t>
      </w:r>
      <w:r w:rsidRPr="007422A3">
        <w:rPr>
          <w:b w:val="0"/>
          <w:bCs w:val="0"/>
          <w:caps w:val="0"/>
          <w:noProof/>
          <w:lang w:val="fr-CA"/>
        </w:rPr>
        <w:t>adhésion au Protocole additionnel de Nagoya</w:t>
      </w:r>
      <w:r>
        <w:rPr>
          <w:b w:val="0"/>
          <w:bCs w:val="0"/>
          <w:caps w:val="0"/>
          <w:noProof/>
          <w:lang w:val="fr-CA"/>
        </w:rPr>
        <w:noBreakHyphen/>
      </w:r>
      <w:r w:rsidRPr="007422A3">
        <w:rPr>
          <w:b w:val="0"/>
          <w:bCs w:val="0"/>
          <w:caps w:val="0"/>
          <w:noProof/>
          <w:lang w:val="fr-CA"/>
        </w:rPr>
        <w:t>Kuala Lumpur sur la responsabilité et la réparation relatif au Protocole de Cartagena sur la prévention des risques biotechnologiques qui ont été déposés</w:t>
      </w:r>
      <w:r>
        <w:rPr>
          <w:b w:val="0"/>
          <w:bCs w:val="0"/>
          <w:caps w:val="0"/>
          <w:noProof/>
          <w:lang w:val="fr-CA"/>
        </w:rPr>
        <w:t>;</w:t>
      </w:r>
    </w:p>
    <w:p w14:paraId="6F3086C2" w14:textId="77777777" w:rsidR="006475C3" w:rsidRPr="00641BA8" w:rsidRDefault="006475C3" w:rsidP="006475C3">
      <w:pPr>
        <w:pStyle w:val="HEADING"/>
        <w:keepNext w:val="0"/>
        <w:shd w:val="clear" w:color="auto" w:fill="FFFFFF" w:themeFill="background1"/>
        <w:spacing w:before="120"/>
        <w:ind w:firstLine="720"/>
        <w:jc w:val="both"/>
        <w:rPr>
          <w:b w:val="0"/>
          <w:bCs w:val="0"/>
          <w:caps w:val="0"/>
          <w:noProof/>
          <w:lang w:val="fr-CA"/>
        </w:rPr>
      </w:pPr>
      <w:r w:rsidRPr="00641BA8">
        <w:rPr>
          <w:b w:val="0"/>
          <w:bCs w:val="0"/>
          <w:caps w:val="0"/>
          <w:noProof/>
          <w:lang w:val="fr-CA"/>
        </w:rPr>
        <w:t>2.</w:t>
      </w:r>
      <w:r w:rsidRPr="00641BA8">
        <w:rPr>
          <w:b w:val="0"/>
          <w:bCs w:val="0"/>
          <w:caps w:val="0"/>
          <w:noProof/>
          <w:lang w:val="fr-CA"/>
        </w:rPr>
        <w:tab/>
      </w:r>
      <w:r>
        <w:rPr>
          <w:b w:val="0"/>
          <w:bCs w:val="0"/>
          <w:i/>
          <w:caps w:val="0"/>
          <w:noProof/>
          <w:lang w:val="fr-CA"/>
        </w:rPr>
        <w:t xml:space="preserve">Prend note avec regret </w:t>
      </w:r>
      <w:r>
        <w:rPr>
          <w:b w:val="0"/>
          <w:bCs w:val="0"/>
          <w:caps w:val="0"/>
          <w:noProof/>
          <w:lang w:val="fr-CA"/>
        </w:rPr>
        <w:t xml:space="preserve">du nombre limité de Parties au Protocole de Cartagena sur la prévention des risque biotechnologiques qui ont ratifié le </w:t>
      </w:r>
      <w:r w:rsidRPr="005136CC">
        <w:rPr>
          <w:b w:val="0"/>
          <w:bCs w:val="0"/>
          <w:caps w:val="0"/>
          <w:noProof/>
          <w:lang w:val="fr-CA"/>
        </w:rPr>
        <w:t>Protocole additionnel de Nagoya</w:t>
      </w:r>
      <w:r>
        <w:rPr>
          <w:b w:val="0"/>
          <w:bCs w:val="0"/>
          <w:caps w:val="0"/>
          <w:noProof/>
          <w:lang w:val="fr-CA"/>
        </w:rPr>
        <w:noBreakHyphen/>
      </w:r>
      <w:r w:rsidRPr="005136CC">
        <w:rPr>
          <w:b w:val="0"/>
          <w:bCs w:val="0"/>
          <w:caps w:val="0"/>
          <w:noProof/>
          <w:lang w:val="fr-CA"/>
        </w:rPr>
        <w:t>Kuala Lumpur sur la responsabilité et la réparation</w:t>
      </w:r>
      <w:r>
        <w:rPr>
          <w:b w:val="0"/>
          <w:bCs w:val="0"/>
          <w:caps w:val="0"/>
          <w:noProof/>
          <w:lang w:val="fr-CA"/>
        </w:rPr>
        <w:t xml:space="preserve">, et </w:t>
      </w:r>
      <w:r>
        <w:rPr>
          <w:b w:val="0"/>
          <w:bCs w:val="0"/>
          <w:i/>
          <w:caps w:val="0"/>
          <w:noProof/>
          <w:lang w:val="fr-CA"/>
        </w:rPr>
        <w:t>invite</w:t>
      </w:r>
      <w:r>
        <w:rPr>
          <w:b w:val="0"/>
          <w:bCs w:val="0"/>
          <w:caps w:val="0"/>
          <w:noProof/>
          <w:lang w:val="fr-CA"/>
        </w:rPr>
        <w:t xml:space="preserve"> </w:t>
      </w:r>
      <w:r w:rsidRPr="007422A3">
        <w:rPr>
          <w:b w:val="0"/>
          <w:bCs w:val="0"/>
          <w:caps w:val="0"/>
          <w:noProof/>
          <w:lang w:val="fr-CA"/>
        </w:rPr>
        <w:t>toutes les Parties au Protocole de Cartagena sur la prévention des risques biotechnologiques qui ne l</w:t>
      </w:r>
      <w:r>
        <w:rPr>
          <w:b w:val="0"/>
          <w:bCs w:val="0"/>
          <w:caps w:val="0"/>
          <w:noProof/>
          <w:lang w:val="fr-CA"/>
        </w:rPr>
        <w:t>’</w:t>
      </w:r>
      <w:r w:rsidRPr="007422A3">
        <w:rPr>
          <w:b w:val="0"/>
          <w:bCs w:val="0"/>
          <w:caps w:val="0"/>
          <w:noProof/>
          <w:lang w:val="fr-CA"/>
        </w:rPr>
        <w:t>ont pas encore fait à déposer dès que possible leur instrument de ratification, d</w:t>
      </w:r>
      <w:r>
        <w:rPr>
          <w:b w:val="0"/>
          <w:bCs w:val="0"/>
          <w:caps w:val="0"/>
          <w:noProof/>
          <w:lang w:val="fr-CA"/>
        </w:rPr>
        <w:t>’</w:t>
      </w:r>
      <w:r w:rsidRPr="007422A3">
        <w:rPr>
          <w:b w:val="0"/>
          <w:bCs w:val="0"/>
          <w:caps w:val="0"/>
          <w:noProof/>
          <w:lang w:val="fr-CA"/>
        </w:rPr>
        <w:t>acceptation, d</w:t>
      </w:r>
      <w:r>
        <w:rPr>
          <w:b w:val="0"/>
          <w:bCs w:val="0"/>
          <w:caps w:val="0"/>
          <w:noProof/>
          <w:lang w:val="fr-CA"/>
        </w:rPr>
        <w:t>’</w:t>
      </w:r>
      <w:r w:rsidRPr="007422A3">
        <w:rPr>
          <w:b w:val="0"/>
          <w:bCs w:val="0"/>
          <w:caps w:val="0"/>
          <w:noProof/>
          <w:lang w:val="fr-CA"/>
        </w:rPr>
        <w:t>approbation ou d</w:t>
      </w:r>
      <w:r>
        <w:rPr>
          <w:b w:val="0"/>
          <w:bCs w:val="0"/>
          <w:caps w:val="0"/>
          <w:noProof/>
          <w:lang w:val="fr-CA"/>
        </w:rPr>
        <w:t>’</w:t>
      </w:r>
      <w:r w:rsidRPr="007422A3">
        <w:rPr>
          <w:b w:val="0"/>
          <w:bCs w:val="0"/>
          <w:caps w:val="0"/>
          <w:noProof/>
          <w:lang w:val="fr-CA"/>
        </w:rPr>
        <w:t>adhésion au Protocole additionnel de Nagoya</w:t>
      </w:r>
      <w:r>
        <w:rPr>
          <w:b w:val="0"/>
          <w:bCs w:val="0"/>
          <w:caps w:val="0"/>
          <w:noProof/>
          <w:lang w:val="fr-CA"/>
        </w:rPr>
        <w:noBreakHyphen/>
      </w:r>
      <w:r w:rsidRPr="007422A3">
        <w:rPr>
          <w:b w:val="0"/>
          <w:bCs w:val="0"/>
          <w:caps w:val="0"/>
          <w:noProof/>
          <w:lang w:val="fr-CA"/>
        </w:rPr>
        <w:t>Kuala Lumpur sur la responsabilité et la réparation</w:t>
      </w:r>
      <w:r>
        <w:rPr>
          <w:b w:val="0"/>
          <w:bCs w:val="0"/>
          <w:caps w:val="0"/>
          <w:noProof/>
          <w:lang w:val="fr-CA"/>
        </w:rPr>
        <w:t>;</w:t>
      </w:r>
    </w:p>
    <w:p w14:paraId="33AEA9D4" w14:textId="77777777" w:rsidR="006475C3" w:rsidRPr="00641BA8" w:rsidRDefault="006475C3" w:rsidP="006475C3">
      <w:pPr>
        <w:pStyle w:val="HEADING"/>
        <w:keepNext w:val="0"/>
        <w:shd w:val="clear" w:color="auto" w:fill="FFFFFF" w:themeFill="background1"/>
        <w:spacing w:before="120"/>
        <w:ind w:firstLine="720"/>
        <w:jc w:val="both"/>
        <w:rPr>
          <w:b w:val="0"/>
          <w:bCs w:val="0"/>
          <w:caps w:val="0"/>
          <w:lang w:val="fr-CA"/>
        </w:rPr>
      </w:pPr>
      <w:r w:rsidRPr="00641BA8">
        <w:rPr>
          <w:b w:val="0"/>
          <w:bCs w:val="0"/>
          <w:noProof/>
          <w:kern w:val="22"/>
          <w:szCs w:val="22"/>
          <w:lang w:val="fr-CA"/>
        </w:rPr>
        <w:t>3.</w:t>
      </w:r>
      <w:r w:rsidRPr="00641BA8">
        <w:rPr>
          <w:b w:val="0"/>
          <w:bCs w:val="0"/>
          <w:noProof/>
          <w:kern w:val="22"/>
          <w:szCs w:val="22"/>
          <w:lang w:val="fr-CA"/>
        </w:rPr>
        <w:tab/>
      </w:r>
      <w:r w:rsidRPr="007422A3">
        <w:rPr>
          <w:b w:val="0"/>
          <w:bCs w:val="0"/>
          <w:i/>
          <w:iCs/>
          <w:caps w:val="0"/>
          <w:noProof/>
          <w:lang w:val="fr-CA"/>
        </w:rPr>
        <w:t xml:space="preserve">Se félicite </w:t>
      </w:r>
      <w:r w:rsidRPr="007422A3">
        <w:rPr>
          <w:b w:val="0"/>
          <w:bCs w:val="0"/>
          <w:caps w:val="0"/>
          <w:noProof/>
          <w:lang w:val="fr-CA"/>
        </w:rPr>
        <w:t xml:space="preserve">des progrès réalisés par de nombreuses Parties dans la mise en œuvre du protocole additionnel de Nagoya </w:t>
      </w:r>
      <w:r>
        <w:rPr>
          <w:b w:val="0"/>
          <w:bCs w:val="0"/>
          <w:caps w:val="0"/>
          <w:noProof/>
          <w:lang w:val="fr-CA"/>
        </w:rPr>
        <w:noBreakHyphen/>
      </w:r>
      <w:r w:rsidRPr="007422A3">
        <w:rPr>
          <w:b w:val="0"/>
          <w:bCs w:val="0"/>
          <w:caps w:val="0"/>
          <w:noProof/>
          <w:lang w:val="fr-CA"/>
        </w:rPr>
        <w:t xml:space="preserve"> Kuala Lumpur sur la responsabilité et la réparation et invite instamment les Parties au protocole additionnel à prendre les m</w:t>
      </w:r>
      <w:proofErr w:type="spellStart"/>
      <w:r w:rsidRPr="007422A3">
        <w:rPr>
          <w:b w:val="0"/>
          <w:bCs w:val="0"/>
          <w:caps w:val="0"/>
          <w:lang w:val="fr-CA"/>
        </w:rPr>
        <w:t>esures</w:t>
      </w:r>
      <w:proofErr w:type="spellEnd"/>
      <w:r w:rsidRPr="007422A3">
        <w:rPr>
          <w:b w:val="0"/>
          <w:bCs w:val="0"/>
          <w:caps w:val="0"/>
          <w:lang w:val="fr-CA"/>
        </w:rPr>
        <w:t xml:space="preserve"> supplémentaires nécessaires à sa mise en œuvre complète et effective</w:t>
      </w:r>
      <w:r>
        <w:rPr>
          <w:b w:val="0"/>
          <w:bCs w:val="0"/>
          <w:caps w:val="0"/>
          <w:lang w:val="fr-CA"/>
        </w:rPr>
        <w:t>;</w:t>
      </w:r>
    </w:p>
    <w:p w14:paraId="4EB5EC7A" w14:textId="77777777" w:rsidR="006475C3" w:rsidRPr="00641BA8" w:rsidRDefault="006475C3" w:rsidP="006475C3">
      <w:pPr>
        <w:pStyle w:val="HEADING"/>
        <w:keepNext w:val="0"/>
        <w:shd w:val="clear" w:color="auto" w:fill="FFFFFF" w:themeFill="background1"/>
        <w:spacing w:before="120"/>
        <w:ind w:firstLine="720"/>
        <w:jc w:val="both"/>
        <w:rPr>
          <w:b w:val="0"/>
          <w:bCs w:val="0"/>
          <w:caps w:val="0"/>
          <w:lang w:val="fr-CA"/>
        </w:rPr>
      </w:pPr>
      <w:r w:rsidRPr="00641BA8">
        <w:rPr>
          <w:b w:val="0"/>
          <w:bCs w:val="0"/>
          <w:kern w:val="22"/>
          <w:szCs w:val="22"/>
          <w:lang w:val="fr-CA"/>
        </w:rPr>
        <w:t>4.</w:t>
      </w:r>
      <w:r w:rsidRPr="00641BA8">
        <w:rPr>
          <w:b w:val="0"/>
          <w:bCs w:val="0"/>
          <w:kern w:val="22"/>
          <w:szCs w:val="22"/>
          <w:lang w:val="fr-CA"/>
        </w:rPr>
        <w:tab/>
      </w:r>
      <w:r w:rsidRPr="007422A3">
        <w:rPr>
          <w:b w:val="0"/>
          <w:bCs w:val="0"/>
          <w:i/>
          <w:iCs/>
          <w:caps w:val="0"/>
          <w:lang w:val="fr-CA"/>
        </w:rPr>
        <w:t>Souligne</w:t>
      </w:r>
      <w:r w:rsidRPr="007422A3">
        <w:rPr>
          <w:b w:val="0"/>
          <w:bCs w:val="0"/>
          <w:caps w:val="0"/>
          <w:lang w:val="fr-CA"/>
        </w:rPr>
        <w:t xml:space="preserve"> l</w:t>
      </w:r>
      <w:r>
        <w:rPr>
          <w:b w:val="0"/>
          <w:bCs w:val="0"/>
          <w:caps w:val="0"/>
          <w:lang w:val="fr-CA"/>
        </w:rPr>
        <w:t>’</w:t>
      </w:r>
      <w:r w:rsidRPr="007422A3">
        <w:rPr>
          <w:b w:val="0"/>
          <w:bCs w:val="0"/>
          <w:caps w:val="0"/>
          <w:lang w:val="fr-CA"/>
        </w:rPr>
        <w:t>importance des activités de sensibilisation et de renforcement des capacités pour soutenir de nouvelles ratifications et la mise en œuvre du Protocole additionnel, comme le reconnaît la décision CP</w:t>
      </w:r>
      <w:r>
        <w:rPr>
          <w:b w:val="0"/>
          <w:bCs w:val="0"/>
          <w:caps w:val="0"/>
          <w:lang w:val="fr-CA"/>
        </w:rPr>
        <w:noBreakHyphen/>
      </w:r>
      <w:r w:rsidRPr="007422A3">
        <w:rPr>
          <w:b w:val="0"/>
          <w:bCs w:val="0"/>
          <w:caps w:val="0"/>
          <w:lang w:val="fr-CA"/>
        </w:rPr>
        <w:t>10/</w:t>
      </w:r>
      <w:r>
        <w:rPr>
          <w:b w:val="0"/>
          <w:bCs w:val="0"/>
          <w:caps w:val="0"/>
          <w:lang w:val="fr-CA"/>
        </w:rPr>
        <w:noBreakHyphen/>
      </w:r>
      <w:r>
        <w:rPr>
          <w:b w:val="0"/>
          <w:bCs w:val="0"/>
          <w:caps w:val="0"/>
          <w:lang w:val="fr-CA"/>
        </w:rPr>
        <w:noBreakHyphen/>
      </w:r>
      <w:r w:rsidRPr="007422A3">
        <w:rPr>
          <w:b w:val="0"/>
          <w:bCs w:val="0"/>
          <w:caps w:val="0"/>
          <w:lang w:val="fr-CA"/>
        </w:rPr>
        <w:t xml:space="preserve"> relative à la quatrième évaluation et révision du Protocole de Cartagena</w:t>
      </w:r>
      <w:r w:rsidRPr="00641BA8">
        <w:rPr>
          <w:b w:val="0"/>
          <w:bCs w:val="0"/>
          <w:caps w:val="0"/>
          <w:lang w:val="fr-CA"/>
        </w:rPr>
        <w:t>;</w:t>
      </w:r>
    </w:p>
    <w:p w14:paraId="343DE295" w14:textId="77777777" w:rsidR="006475C3" w:rsidRPr="00641BA8" w:rsidRDefault="006475C3" w:rsidP="006475C3">
      <w:pPr>
        <w:pStyle w:val="HEADING"/>
        <w:keepNext w:val="0"/>
        <w:shd w:val="clear" w:color="auto" w:fill="FFFFFF" w:themeFill="background1"/>
        <w:spacing w:before="120"/>
        <w:ind w:firstLine="720"/>
        <w:jc w:val="both"/>
        <w:rPr>
          <w:b w:val="0"/>
          <w:bCs w:val="0"/>
          <w:caps w:val="0"/>
          <w:noProof/>
          <w:lang w:val="fr-CA"/>
        </w:rPr>
      </w:pPr>
      <w:r w:rsidRPr="00641BA8">
        <w:rPr>
          <w:b w:val="0"/>
          <w:bCs w:val="0"/>
          <w:kern w:val="22"/>
          <w:szCs w:val="22"/>
          <w:lang w:val="fr-CA"/>
        </w:rPr>
        <w:lastRenderedPageBreak/>
        <w:t>5.</w:t>
      </w:r>
      <w:r w:rsidRPr="00641BA8">
        <w:rPr>
          <w:b w:val="0"/>
          <w:bCs w:val="0"/>
          <w:kern w:val="22"/>
          <w:szCs w:val="22"/>
          <w:lang w:val="fr-CA"/>
        </w:rPr>
        <w:tab/>
      </w:r>
      <w:r w:rsidRPr="007422A3">
        <w:rPr>
          <w:b w:val="0"/>
          <w:bCs w:val="0"/>
          <w:i/>
          <w:iCs/>
          <w:caps w:val="0"/>
          <w:lang w:val="fr-CA"/>
        </w:rPr>
        <w:t>Se félicite</w:t>
      </w:r>
      <w:r w:rsidRPr="007422A3">
        <w:rPr>
          <w:b w:val="0"/>
          <w:bCs w:val="0"/>
          <w:caps w:val="0"/>
          <w:lang w:val="fr-CA"/>
        </w:rPr>
        <w:t xml:space="preserve"> de l</w:t>
      </w:r>
      <w:r>
        <w:rPr>
          <w:b w:val="0"/>
          <w:bCs w:val="0"/>
          <w:caps w:val="0"/>
          <w:lang w:val="fr-CA"/>
        </w:rPr>
        <w:t>’</w:t>
      </w:r>
      <w:r w:rsidRPr="007422A3">
        <w:rPr>
          <w:b w:val="0"/>
          <w:bCs w:val="0"/>
          <w:caps w:val="0"/>
          <w:lang w:val="fr-CA"/>
        </w:rPr>
        <w:t xml:space="preserve">objectif relatif au Protocole </w:t>
      </w:r>
      <w:r w:rsidRPr="007422A3">
        <w:rPr>
          <w:b w:val="0"/>
          <w:bCs w:val="0"/>
          <w:caps w:val="0"/>
          <w:noProof/>
          <w:lang w:val="fr-CA"/>
        </w:rPr>
        <w:t>additionnel de Nagoya</w:t>
      </w:r>
      <w:r>
        <w:rPr>
          <w:b w:val="0"/>
          <w:bCs w:val="0"/>
          <w:caps w:val="0"/>
          <w:noProof/>
          <w:lang w:val="fr-CA"/>
        </w:rPr>
        <w:noBreakHyphen/>
      </w:r>
      <w:r w:rsidRPr="007422A3">
        <w:rPr>
          <w:b w:val="0"/>
          <w:bCs w:val="0"/>
          <w:caps w:val="0"/>
          <w:noProof/>
          <w:lang w:val="fr-CA"/>
        </w:rPr>
        <w:t>Kuala Lumpur sur la responsabilité et la réparation dans le plan de mise en œuvre du Protocole de Cartagena</w:t>
      </w:r>
      <w:r>
        <w:rPr>
          <w:b w:val="0"/>
          <w:bCs w:val="0"/>
          <w:caps w:val="0"/>
          <w:noProof/>
          <w:lang w:val="fr-CA"/>
        </w:rPr>
        <w:t xml:space="preserve">, ainsi que des activités associées de renforcement des capacités, et </w:t>
      </w:r>
      <w:r>
        <w:rPr>
          <w:b w:val="0"/>
          <w:bCs w:val="0"/>
          <w:i/>
          <w:caps w:val="0"/>
          <w:noProof/>
          <w:lang w:val="fr-CA"/>
        </w:rPr>
        <w:t>reconnaît</w:t>
      </w:r>
      <w:r>
        <w:rPr>
          <w:b w:val="0"/>
          <w:bCs w:val="0"/>
          <w:caps w:val="0"/>
          <w:noProof/>
          <w:lang w:val="fr-CA"/>
        </w:rPr>
        <w:t xml:space="preserve"> que certaines de ces activités visent principalement les Parties au </w:t>
      </w:r>
      <w:r w:rsidRPr="00D85D2F">
        <w:rPr>
          <w:b w:val="0"/>
          <w:bCs w:val="0"/>
          <w:caps w:val="0"/>
          <w:noProof/>
          <w:lang w:val="fr-CA"/>
        </w:rPr>
        <w:t>Protocole additionnel de Nagoya</w:t>
      </w:r>
      <w:r>
        <w:rPr>
          <w:b w:val="0"/>
          <w:bCs w:val="0"/>
          <w:caps w:val="0"/>
          <w:noProof/>
          <w:lang w:val="fr-CA"/>
        </w:rPr>
        <w:noBreakHyphen/>
      </w:r>
      <w:r w:rsidRPr="00D85D2F">
        <w:rPr>
          <w:b w:val="0"/>
          <w:bCs w:val="0"/>
          <w:caps w:val="0"/>
          <w:noProof/>
          <w:lang w:val="fr-CA"/>
        </w:rPr>
        <w:t>Kuala Lumpur sur la responsabilité et la réparation</w:t>
      </w:r>
      <w:r>
        <w:rPr>
          <w:b w:val="0"/>
          <w:bCs w:val="0"/>
          <w:caps w:val="0"/>
          <w:noProof/>
          <w:lang w:val="fr-CA"/>
        </w:rPr>
        <w:t>;</w:t>
      </w:r>
    </w:p>
    <w:p w14:paraId="452A34F0" w14:textId="77777777" w:rsidR="006475C3" w:rsidRPr="00641BA8" w:rsidRDefault="006475C3" w:rsidP="006475C3">
      <w:pPr>
        <w:pStyle w:val="HEADING"/>
        <w:keepNext w:val="0"/>
        <w:shd w:val="clear" w:color="auto" w:fill="FFFFFF" w:themeFill="background1"/>
        <w:spacing w:before="120"/>
        <w:ind w:firstLine="720"/>
        <w:jc w:val="both"/>
        <w:rPr>
          <w:b w:val="0"/>
          <w:bCs w:val="0"/>
          <w:caps w:val="0"/>
          <w:noProof/>
          <w:lang w:val="fr-CA"/>
        </w:rPr>
      </w:pPr>
      <w:r w:rsidRPr="00641BA8">
        <w:rPr>
          <w:b w:val="0"/>
          <w:bCs w:val="0"/>
          <w:kern w:val="22"/>
          <w:szCs w:val="22"/>
          <w:lang w:val="fr-CA"/>
        </w:rPr>
        <w:t>6.</w:t>
      </w:r>
      <w:r w:rsidRPr="00641BA8">
        <w:rPr>
          <w:b w:val="0"/>
          <w:bCs w:val="0"/>
          <w:kern w:val="22"/>
          <w:szCs w:val="22"/>
          <w:lang w:val="fr-CA"/>
        </w:rPr>
        <w:tab/>
      </w:r>
      <w:r w:rsidRPr="007422A3">
        <w:rPr>
          <w:b w:val="0"/>
          <w:bCs w:val="0"/>
          <w:i/>
          <w:iCs/>
          <w:caps w:val="0"/>
          <w:lang w:val="fr-CA"/>
        </w:rPr>
        <w:t>Rappelle</w:t>
      </w:r>
      <w:r w:rsidRPr="007422A3">
        <w:rPr>
          <w:b w:val="0"/>
          <w:bCs w:val="0"/>
          <w:caps w:val="0"/>
          <w:lang w:val="fr-CA"/>
        </w:rPr>
        <w:t xml:space="preserve"> aux Parties au </w:t>
      </w:r>
      <w:r w:rsidRPr="00497A26">
        <w:rPr>
          <w:b w:val="0"/>
          <w:bCs w:val="0"/>
          <w:caps w:val="0"/>
          <w:lang w:val="fr-CA"/>
        </w:rPr>
        <w:t xml:space="preserve">Protocole </w:t>
      </w:r>
      <w:r w:rsidRPr="00497A26">
        <w:rPr>
          <w:b w:val="0"/>
          <w:bCs w:val="0"/>
          <w:caps w:val="0"/>
          <w:noProof/>
          <w:lang w:val="fr-CA"/>
        </w:rPr>
        <w:t>additionnel de Nagoya</w:t>
      </w:r>
      <w:r>
        <w:rPr>
          <w:b w:val="0"/>
          <w:bCs w:val="0"/>
          <w:caps w:val="0"/>
          <w:noProof/>
          <w:lang w:val="fr-CA"/>
        </w:rPr>
        <w:noBreakHyphen/>
      </w:r>
      <w:r w:rsidRPr="00497A26">
        <w:rPr>
          <w:b w:val="0"/>
          <w:bCs w:val="0"/>
          <w:caps w:val="0"/>
          <w:noProof/>
          <w:lang w:val="fr-CA"/>
        </w:rPr>
        <w:t>Kuala Lumpur sur la responsabilité et la réparation</w:t>
      </w:r>
      <w:r>
        <w:rPr>
          <w:b w:val="0"/>
          <w:bCs w:val="0"/>
          <w:caps w:val="0"/>
          <w:noProof/>
          <w:lang w:val="fr-CA"/>
        </w:rPr>
        <w:t xml:space="preserve"> </w:t>
      </w:r>
      <w:r w:rsidRPr="007422A3">
        <w:rPr>
          <w:b w:val="0"/>
          <w:bCs w:val="0"/>
          <w:caps w:val="0"/>
          <w:noProof/>
          <w:lang w:val="fr-CA"/>
        </w:rPr>
        <w:t xml:space="preserve"> qu</w:t>
      </w:r>
      <w:r>
        <w:rPr>
          <w:b w:val="0"/>
          <w:bCs w:val="0"/>
          <w:caps w:val="0"/>
          <w:noProof/>
          <w:lang w:val="fr-CA"/>
        </w:rPr>
        <w:t>’</w:t>
      </w:r>
      <w:r w:rsidRPr="007422A3">
        <w:rPr>
          <w:b w:val="0"/>
          <w:bCs w:val="0"/>
          <w:caps w:val="0"/>
          <w:noProof/>
          <w:lang w:val="fr-CA"/>
        </w:rPr>
        <w:t>elles doivent désigner une autorité compétente pour exercer les</w:t>
      </w:r>
      <w:r>
        <w:rPr>
          <w:b w:val="0"/>
          <w:bCs w:val="0"/>
          <w:caps w:val="0"/>
          <w:noProof/>
          <w:lang w:val="fr-CA"/>
        </w:rPr>
        <w:t xml:space="preserve"> fonctions énoncées à l’article </w:t>
      </w:r>
      <w:r w:rsidRPr="007422A3">
        <w:rPr>
          <w:b w:val="0"/>
          <w:bCs w:val="0"/>
          <w:caps w:val="0"/>
          <w:noProof/>
          <w:lang w:val="fr-CA"/>
        </w:rPr>
        <w:t>5 du Protocole additionnel et publier des informations sur ces autorités compétentes en utilisant le format commun disponible à cette fin dans le Centre d</w:t>
      </w:r>
      <w:r>
        <w:rPr>
          <w:b w:val="0"/>
          <w:bCs w:val="0"/>
          <w:caps w:val="0"/>
          <w:noProof/>
          <w:lang w:val="fr-CA"/>
        </w:rPr>
        <w:t>’</w:t>
      </w:r>
      <w:r w:rsidRPr="007422A3">
        <w:rPr>
          <w:b w:val="0"/>
          <w:bCs w:val="0"/>
          <w:caps w:val="0"/>
          <w:noProof/>
          <w:lang w:val="fr-CA"/>
        </w:rPr>
        <w:t>échange pour la prévention des risques biotechnologiques</w:t>
      </w:r>
      <w:r>
        <w:rPr>
          <w:b w:val="0"/>
          <w:bCs w:val="0"/>
          <w:caps w:val="0"/>
          <w:noProof/>
          <w:lang w:val="fr-CA"/>
        </w:rPr>
        <w:t>;</w:t>
      </w:r>
    </w:p>
    <w:p w14:paraId="7F3DA79C" w14:textId="77777777" w:rsidR="006475C3" w:rsidRPr="00641BA8" w:rsidRDefault="006475C3" w:rsidP="006475C3">
      <w:pPr>
        <w:shd w:val="clear" w:color="auto" w:fill="FFFFFF" w:themeFill="background1"/>
        <w:spacing w:before="120"/>
        <w:ind w:firstLine="720"/>
        <w:rPr>
          <w:noProof/>
          <w:lang w:val="fr-CA"/>
        </w:rPr>
      </w:pPr>
      <w:r w:rsidRPr="00641BA8">
        <w:rPr>
          <w:noProof/>
          <w:kern w:val="22"/>
          <w:szCs w:val="22"/>
          <w:lang w:val="fr-CA"/>
        </w:rPr>
        <w:t>7.</w:t>
      </w:r>
      <w:r w:rsidRPr="00641BA8">
        <w:rPr>
          <w:noProof/>
          <w:kern w:val="22"/>
          <w:szCs w:val="22"/>
          <w:lang w:val="fr-CA"/>
        </w:rPr>
        <w:tab/>
      </w:r>
      <w:r w:rsidRPr="007422A3">
        <w:rPr>
          <w:i/>
          <w:iCs/>
          <w:noProof/>
          <w:lang w:val="fr-CA"/>
        </w:rPr>
        <w:t>Se félicite</w:t>
      </w:r>
      <w:r w:rsidRPr="007422A3">
        <w:rPr>
          <w:noProof/>
          <w:lang w:val="fr-CA"/>
        </w:rPr>
        <w:t xml:space="preserve"> de l</w:t>
      </w:r>
      <w:r>
        <w:rPr>
          <w:noProof/>
          <w:lang w:val="fr-CA"/>
        </w:rPr>
        <w:t>’</w:t>
      </w:r>
      <w:r w:rsidRPr="007422A3">
        <w:rPr>
          <w:noProof/>
          <w:lang w:val="fr-CA"/>
        </w:rPr>
        <w:t xml:space="preserve">étude sur les mécanismes de garantie financière (article 10 du Protocole additionnel de Nagoya </w:t>
      </w:r>
      <w:r>
        <w:rPr>
          <w:noProof/>
          <w:lang w:val="fr-CA"/>
        </w:rPr>
        <w:noBreakHyphen/>
      </w:r>
      <w:r w:rsidRPr="007422A3">
        <w:rPr>
          <w:noProof/>
          <w:lang w:val="fr-CA"/>
        </w:rPr>
        <w:t xml:space="preserve"> Kuala Lumpur)</w:t>
      </w:r>
      <w:r>
        <w:rPr>
          <w:noProof/>
          <w:lang w:val="fr-CA"/>
        </w:rPr>
        <w:t>;</w:t>
      </w:r>
      <w:r w:rsidRPr="007422A3">
        <w:rPr>
          <w:rStyle w:val="FootnoteReference"/>
          <w:noProof/>
          <w:lang w:val="fr-CA"/>
        </w:rPr>
        <w:footnoteReference w:id="2"/>
      </w:r>
    </w:p>
    <w:p w14:paraId="7B54165C" w14:textId="77777777" w:rsidR="006475C3" w:rsidRPr="00641BA8" w:rsidRDefault="006475C3" w:rsidP="006475C3">
      <w:pPr>
        <w:shd w:val="clear" w:color="auto" w:fill="FFFFFF" w:themeFill="background1"/>
        <w:spacing w:before="120"/>
        <w:ind w:firstLine="720"/>
        <w:rPr>
          <w:iCs/>
          <w:lang w:val="fr-CA"/>
        </w:rPr>
      </w:pPr>
      <w:r w:rsidRPr="00641BA8">
        <w:rPr>
          <w:noProof/>
          <w:lang w:val="fr-CA"/>
        </w:rPr>
        <w:t>8.</w:t>
      </w:r>
      <w:r w:rsidRPr="00641BA8">
        <w:rPr>
          <w:noProof/>
          <w:lang w:val="fr-CA"/>
        </w:rPr>
        <w:tab/>
      </w:r>
      <w:r>
        <w:rPr>
          <w:i/>
          <w:noProof/>
          <w:lang w:val="fr-CA"/>
        </w:rPr>
        <w:t xml:space="preserve">Rappelle </w:t>
      </w:r>
      <w:r>
        <w:rPr>
          <w:noProof/>
          <w:lang w:val="fr-CA"/>
        </w:rPr>
        <w:t xml:space="preserve">aux Parties au </w:t>
      </w:r>
      <w:r w:rsidRPr="00F1522E">
        <w:rPr>
          <w:noProof/>
          <w:lang w:val="fr-CA"/>
        </w:rPr>
        <w:t>Protocole additionnel de Nagoya</w:t>
      </w:r>
      <w:r>
        <w:rPr>
          <w:noProof/>
          <w:lang w:val="fr-CA"/>
        </w:rPr>
        <w:noBreakHyphen/>
      </w:r>
      <w:r w:rsidRPr="00F1522E">
        <w:rPr>
          <w:noProof/>
          <w:lang w:val="fr-CA"/>
        </w:rPr>
        <w:t>Kuala Lumpur sur la responsabilité et la réparation</w:t>
      </w:r>
      <w:r>
        <w:rPr>
          <w:noProof/>
          <w:lang w:val="fr-CA"/>
        </w:rPr>
        <w:t xml:space="preserve"> le principe pollueur</w:t>
      </w:r>
      <w:r>
        <w:rPr>
          <w:noProof/>
          <w:lang w:val="fr-CA"/>
        </w:rPr>
        <w:noBreakHyphen/>
        <w:t xml:space="preserve">payeur et </w:t>
      </w:r>
      <w:r>
        <w:rPr>
          <w:i/>
          <w:noProof/>
          <w:lang w:val="fr-CA"/>
        </w:rPr>
        <w:t>encourage</w:t>
      </w:r>
      <w:r>
        <w:rPr>
          <w:noProof/>
          <w:lang w:val="fr-CA"/>
        </w:rPr>
        <w:t xml:space="preserve"> les Parties à tenir compte de ce principe, lorsqu’il y a lieu, lors de l’élaboration de mécanismes de garantie</w:t>
      </w:r>
      <w:r>
        <w:rPr>
          <w:lang w:val="fr-CA"/>
        </w:rPr>
        <w:t xml:space="preserve"> financière;</w:t>
      </w:r>
    </w:p>
    <w:p w14:paraId="63EAD004" w14:textId="78C22522" w:rsidR="006475C3" w:rsidRPr="00641BA8" w:rsidRDefault="006475C3" w:rsidP="006475C3">
      <w:pPr>
        <w:shd w:val="clear" w:color="auto" w:fill="FFFFFF" w:themeFill="background1"/>
        <w:spacing w:before="120" w:after="120"/>
        <w:ind w:firstLine="720"/>
        <w:rPr>
          <w:i/>
          <w:lang w:val="fr-CA"/>
        </w:rPr>
      </w:pPr>
      <w:r w:rsidRPr="00641BA8">
        <w:rPr>
          <w:kern w:val="22"/>
          <w:szCs w:val="22"/>
          <w:lang w:val="fr-CA"/>
        </w:rPr>
        <w:t>9.</w:t>
      </w:r>
      <w:r w:rsidRPr="00641BA8">
        <w:rPr>
          <w:kern w:val="22"/>
          <w:szCs w:val="22"/>
          <w:lang w:val="fr-CA"/>
        </w:rPr>
        <w:tab/>
      </w:r>
      <w:r w:rsidRPr="007422A3">
        <w:rPr>
          <w:i/>
          <w:iCs/>
          <w:lang w:val="fr-CA"/>
        </w:rPr>
        <w:t>Demande</w:t>
      </w:r>
      <w:r w:rsidRPr="007422A3">
        <w:rPr>
          <w:lang w:val="fr-CA"/>
        </w:rPr>
        <w:t xml:space="preserve"> aux Parties au Protocole additionnel et </w:t>
      </w:r>
      <w:r w:rsidRPr="00F1522E">
        <w:rPr>
          <w:i/>
          <w:lang w:val="fr-CA"/>
        </w:rPr>
        <w:t>invite</w:t>
      </w:r>
      <w:r w:rsidRPr="007422A3">
        <w:rPr>
          <w:lang w:val="fr-CA"/>
        </w:rPr>
        <w:t xml:space="preserve"> les autres gouvernements à soumettre à la Secrétaire exécutive des informations sur les mesures qu</w:t>
      </w:r>
      <w:r>
        <w:rPr>
          <w:lang w:val="fr-CA"/>
        </w:rPr>
        <w:t>’</w:t>
      </w:r>
      <w:r w:rsidRPr="007422A3">
        <w:rPr>
          <w:lang w:val="fr-CA"/>
        </w:rPr>
        <w:t>ils ont mises en place pour assurer une garantie financière en cas de dommages causés par des organismes vivants modifiés, en particulier lorsqu</w:t>
      </w:r>
      <w:r>
        <w:rPr>
          <w:lang w:val="fr-CA"/>
        </w:rPr>
        <w:t>’</w:t>
      </w:r>
      <w:r w:rsidRPr="007422A3">
        <w:rPr>
          <w:lang w:val="fr-CA"/>
        </w:rPr>
        <w:t>ils ont déclaré avoir mis en place de telles mesures dans leur quatrième rapport national</w:t>
      </w:r>
      <w:r>
        <w:rPr>
          <w:lang w:val="fr-CA"/>
        </w:rPr>
        <w:t>;</w:t>
      </w:r>
    </w:p>
    <w:p w14:paraId="423B0863" w14:textId="77777777" w:rsidR="006475C3" w:rsidRPr="00641BA8" w:rsidRDefault="006475C3" w:rsidP="006475C3">
      <w:pPr>
        <w:shd w:val="clear" w:color="auto" w:fill="FFFFFF" w:themeFill="background1"/>
        <w:spacing w:before="120" w:after="120"/>
        <w:ind w:firstLine="720"/>
        <w:rPr>
          <w:i/>
          <w:lang w:val="fr-CA"/>
        </w:rPr>
      </w:pPr>
      <w:r w:rsidRPr="00641BA8">
        <w:rPr>
          <w:kern w:val="22"/>
          <w:szCs w:val="22"/>
          <w:lang w:val="fr-CA"/>
        </w:rPr>
        <w:t>10.</w:t>
      </w:r>
      <w:r w:rsidRPr="00641BA8">
        <w:rPr>
          <w:kern w:val="22"/>
          <w:szCs w:val="22"/>
          <w:lang w:val="fr-CA"/>
        </w:rPr>
        <w:tab/>
      </w:r>
      <w:r w:rsidRPr="007422A3">
        <w:rPr>
          <w:i/>
          <w:lang w:val="fr-CA"/>
        </w:rPr>
        <w:t>Prie</w:t>
      </w:r>
      <w:r w:rsidRPr="007422A3">
        <w:rPr>
          <w:iCs/>
          <w:lang w:val="fr-CA"/>
        </w:rPr>
        <w:t xml:space="preserve"> la Secrétaire exécutive de rassembler les informations soumises en application du paragraphe 7 et de les soumettre à l</w:t>
      </w:r>
      <w:r>
        <w:rPr>
          <w:iCs/>
          <w:lang w:val="fr-CA"/>
        </w:rPr>
        <w:t>’</w:t>
      </w:r>
      <w:r w:rsidRPr="007422A3">
        <w:rPr>
          <w:iCs/>
          <w:lang w:val="fr-CA"/>
        </w:rPr>
        <w:t>examen de la Conférence des Parties siégeant en tant que réunion des Parties au Protocole à sa onzième réunion</w:t>
      </w:r>
      <w:r>
        <w:rPr>
          <w:iCs/>
          <w:lang w:val="fr-CA"/>
        </w:rPr>
        <w:t>;</w:t>
      </w:r>
    </w:p>
    <w:p w14:paraId="6DBD9D1F" w14:textId="77777777" w:rsidR="006475C3" w:rsidRPr="00641BA8" w:rsidRDefault="006475C3" w:rsidP="006475C3">
      <w:pPr>
        <w:shd w:val="clear" w:color="auto" w:fill="FFFFFF" w:themeFill="background1"/>
        <w:spacing w:before="120" w:after="120"/>
        <w:ind w:firstLine="720"/>
        <w:rPr>
          <w:iCs/>
          <w:noProof/>
          <w:lang w:val="fr-CA"/>
        </w:rPr>
      </w:pPr>
      <w:r w:rsidRPr="00641BA8">
        <w:rPr>
          <w:kern w:val="22"/>
          <w:szCs w:val="22"/>
          <w:lang w:val="fr-CA"/>
        </w:rPr>
        <w:t>11.</w:t>
      </w:r>
      <w:r w:rsidRPr="00641BA8">
        <w:rPr>
          <w:kern w:val="22"/>
          <w:szCs w:val="22"/>
          <w:lang w:val="fr-CA"/>
        </w:rPr>
        <w:tab/>
      </w:r>
      <w:r w:rsidRPr="007422A3">
        <w:rPr>
          <w:i/>
          <w:lang w:val="fr-CA"/>
        </w:rPr>
        <w:t>Se félicite</w:t>
      </w:r>
      <w:r w:rsidRPr="007422A3">
        <w:rPr>
          <w:iCs/>
          <w:lang w:val="fr-CA"/>
        </w:rPr>
        <w:t xml:space="preserve"> de l</w:t>
      </w:r>
      <w:r>
        <w:rPr>
          <w:iCs/>
          <w:lang w:val="fr-CA"/>
        </w:rPr>
        <w:t>’</w:t>
      </w:r>
      <w:r w:rsidRPr="007422A3">
        <w:rPr>
          <w:iCs/>
          <w:lang w:val="fr-CA"/>
        </w:rPr>
        <w:t>inclusion de questions sur le Protocole additionnel dans le format du cinquième rapport national,</w:t>
      </w:r>
      <w:r>
        <w:rPr>
          <w:iCs/>
          <w:lang w:val="fr-CA"/>
        </w:rPr>
        <w:t xml:space="preserve"> comme convenu dans la décision </w:t>
      </w:r>
      <w:r w:rsidRPr="007422A3">
        <w:rPr>
          <w:iCs/>
          <w:lang w:val="fr-CA"/>
        </w:rPr>
        <w:t>CP</w:t>
      </w:r>
      <w:r>
        <w:rPr>
          <w:iCs/>
          <w:lang w:val="fr-CA"/>
        </w:rPr>
        <w:noBreakHyphen/>
      </w:r>
      <w:r w:rsidRPr="007422A3">
        <w:rPr>
          <w:iCs/>
          <w:lang w:val="fr-CA"/>
        </w:rPr>
        <w:t>10/</w:t>
      </w:r>
      <w:r>
        <w:rPr>
          <w:iCs/>
          <w:lang w:val="fr-CA"/>
        </w:rPr>
        <w:noBreakHyphen/>
      </w:r>
      <w:r>
        <w:rPr>
          <w:iCs/>
          <w:lang w:val="fr-CA"/>
        </w:rPr>
        <w:noBreakHyphen/>
      </w:r>
      <w:r w:rsidRPr="007422A3">
        <w:rPr>
          <w:iCs/>
          <w:lang w:val="fr-CA"/>
        </w:rPr>
        <w:t xml:space="preserve">, et </w:t>
      </w:r>
      <w:r w:rsidRPr="007422A3">
        <w:rPr>
          <w:i/>
          <w:lang w:val="fr-CA"/>
        </w:rPr>
        <w:t>demande</w:t>
      </w:r>
      <w:r w:rsidRPr="007422A3">
        <w:rPr>
          <w:iCs/>
          <w:lang w:val="fr-CA"/>
        </w:rPr>
        <w:t xml:space="preserve"> aux Parties au Protocole additionnel et</w:t>
      </w:r>
      <w:r w:rsidRPr="007422A3">
        <w:rPr>
          <w:i/>
          <w:lang w:val="fr-CA"/>
        </w:rPr>
        <w:t xml:space="preserve"> invite</w:t>
      </w:r>
      <w:r w:rsidRPr="007422A3">
        <w:rPr>
          <w:iCs/>
          <w:lang w:val="fr-CA"/>
        </w:rPr>
        <w:t xml:space="preserve"> les autres </w:t>
      </w:r>
      <w:r w:rsidRPr="007422A3">
        <w:rPr>
          <w:iCs/>
          <w:noProof/>
          <w:lang w:val="fr-CA"/>
        </w:rPr>
        <w:t>gouvernements à répondre à ces questions</w:t>
      </w:r>
      <w:r w:rsidRPr="00641BA8">
        <w:rPr>
          <w:iCs/>
          <w:noProof/>
          <w:lang w:val="fr-CA"/>
        </w:rPr>
        <w:t>;</w:t>
      </w:r>
    </w:p>
    <w:p w14:paraId="1E41A254" w14:textId="77777777" w:rsidR="006475C3" w:rsidRPr="00641BA8" w:rsidRDefault="006475C3" w:rsidP="006475C3">
      <w:pPr>
        <w:shd w:val="clear" w:color="auto" w:fill="FFFFFF" w:themeFill="background1"/>
        <w:spacing w:before="120" w:after="120"/>
        <w:ind w:firstLine="720"/>
        <w:rPr>
          <w:rFonts w:asciiTheme="majorBidi" w:hAnsiTheme="majorBidi" w:cstheme="majorBidi"/>
          <w:b/>
          <w:bCs/>
          <w:snapToGrid w:val="0"/>
          <w:kern w:val="22"/>
          <w:lang w:val="fr-CA"/>
        </w:rPr>
      </w:pPr>
      <w:r w:rsidRPr="00641BA8">
        <w:rPr>
          <w:noProof/>
          <w:kern w:val="22"/>
          <w:szCs w:val="22"/>
          <w:lang w:val="fr-CA"/>
        </w:rPr>
        <w:t>12.</w:t>
      </w:r>
      <w:r w:rsidRPr="00641BA8">
        <w:rPr>
          <w:noProof/>
          <w:kern w:val="22"/>
          <w:szCs w:val="22"/>
          <w:lang w:val="fr-CA"/>
        </w:rPr>
        <w:tab/>
      </w:r>
      <w:r w:rsidRPr="007422A3">
        <w:rPr>
          <w:i/>
          <w:noProof/>
          <w:lang w:val="fr-CA"/>
        </w:rPr>
        <w:t>Rappelle</w:t>
      </w:r>
      <w:r w:rsidRPr="007422A3">
        <w:rPr>
          <w:iCs/>
          <w:noProof/>
          <w:lang w:val="fr-CA"/>
        </w:rPr>
        <w:t xml:space="preserve"> l</w:t>
      </w:r>
      <w:r>
        <w:rPr>
          <w:iCs/>
          <w:noProof/>
          <w:lang w:val="fr-CA"/>
        </w:rPr>
        <w:t>’article </w:t>
      </w:r>
      <w:r w:rsidRPr="007422A3">
        <w:rPr>
          <w:iCs/>
          <w:noProof/>
          <w:lang w:val="fr-CA"/>
        </w:rPr>
        <w:t>13 du Protocole additionnel de Nagoya</w:t>
      </w:r>
      <w:r>
        <w:rPr>
          <w:iCs/>
          <w:noProof/>
          <w:lang w:val="fr-CA"/>
        </w:rPr>
        <w:noBreakHyphen/>
      </w:r>
      <w:r w:rsidRPr="007422A3">
        <w:rPr>
          <w:iCs/>
          <w:noProof/>
          <w:lang w:val="fr-CA"/>
        </w:rPr>
        <w:t>Kuala Lumpur sur la responsabilité et la réparation et décide que la première évaluation et le premier examen de l</w:t>
      </w:r>
      <w:r>
        <w:rPr>
          <w:iCs/>
          <w:noProof/>
          <w:lang w:val="fr-CA"/>
        </w:rPr>
        <w:t>’</w:t>
      </w:r>
      <w:r w:rsidRPr="007422A3">
        <w:rPr>
          <w:iCs/>
          <w:noProof/>
          <w:lang w:val="fr-CA"/>
        </w:rPr>
        <w:t>efficacité du Protocole additionnel seront entrepris dans le cadre de la cinquième évaluation</w:t>
      </w:r>
      <w:r w:rsidRPr="007422A3">
        <w:rPr>
          <w:iCs/>
          <w:lang w:val="fr-CA"/>
        </w:rPr>
        <w:t xml:space="preserve"> et du cinquième examen de l</w:t>
      </w:r>
      <w:r>
        <w:rPr>
          <w:iCs/>
          <w:lang w:val="fr-CA"/>
        </w:rPr>
        <w:t>’</w:t>
      </w:r>
      <w:r w:rsidRPr="007422A3">
        <w:rPr>
          <w:iCs/>
          <w:lang w:val="fr-CA"/>
        </w:rPr>
        <w:t>efficacité du Protocole de Cartagena</w:t>
      </w:r>
      <w:r>
        <w:rPr>
          <w:iCs/>
          <w:lang w:val="fr-CA"/>
        </w:rPr>
        <w:t>.</w:t>
      </w:r>
    </w:p>
    <w:p w14:paraId="7BD98DF2" w14:textId="7920594E" w:rsidR="002D7597" w:rsidRPr="006475C3" w:rsidRDefault="002D7597" w:rsidP="002D7597">
      <w:pPr>
        <w:shd w:val="clear" w:color="auto" w:fill="FFFFFF" w:themeFill="background1"/>
        <w:spacing w:before="120" w:after="120"/>
        <w:ind w:firstLine="720"/>
        <w:rPr>
          <w:rFonts w:asciiTheme="majorBidi" w:hAnsiTheme="majorBidi" w:cstheme="majorBidi"/>
          <w:b/>
          <w:bCs/>
          <w:snapToGrid w:val="0"/>
          <w:kern w:val="22"/>
          <w:lang w:val="fr-CA"/>
        </w:rPr>
      </w:pPr>
    </w:p>
    <w:p w14:paraId="753B7F74" w14:textId="77777777" w:rsidR="00C9161D" w:rsidRDefault="00C9161D" w:rsidP="00C9161D">
      <w:pPr>
        <w:jc w:val="center"/>
      </w:pPr>
      <w:r w:rsidRPr="00C9161D">
        <w:t>______</w:t>
      </w:r>
    </w:p>
    <w:p w14:paraId="3093D971" w14:textId="77777777" w:rsidR="00B3369F" w:rsidRPr="00C9161D" w:rsidRDefault="00B3369F" w:rsidP="00C9161D"/>
    <w:sectPr w:rsidR="00B3369F" w:rsidRPr="00C9161D" w:rsidSect="00FB5618">
      <w:headerReference w:type="even" r:id="rId15"/>
      <w:headerReference w:type="default" r:id="rId1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C6A55A1" w14:textId="77777777" w:rsidR="00447CE6" w:rsidRDefault="00447CE6" w:rsidP="00CF1848">
      <w:r>
        <w:separator/>
      </w:r>
    </w:p>
  </w:endnote>
  <w:endnote w:type="continuationSeparator" w:id="0">
    <w:p w14:paraId="0406A778" w14:textId="77777777" w:rsidR="00447CE6" w:rsidRDefault="00447CE6"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00"/>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B5D1785" w14:textId="77777777" w:rsidR="00447CE6" w:rsidRDefault="00447CE6" w:rsidP="00CF1848">
      <w:r>
        <w:separator/>
      </w:r>
    </w:p>
  </w:footnote>
  <w:footnote w:type="continuationSeparator" w:id="0">
    <w:p w14:paraId="75136C4D" w14:textId="77777777" w:rsidR="00447CE6" w:rsidRDefault="00447CE6" w:rsidP="00CF1848">
      <w:r>
        <w:continuationSeparator/>
      </w:r>
    </w:p>
  </w:footnote>
  <w:footnote w:id="1">
    <w:p w14:paraId="56FD31ED" w14:textId="77777777" w:rsidR="006475C3" w:rsidRPr="000A593E" w:rsidRDefault="006475C3" w:rsidP="006475C3">
      <w:pPr>
        <w:pStyle w:val="FootnoteText"/>
        <w:ind w:firstLine="0"/>
        <w:rPr>
          <w:lang w:val="fr-CA"/>
        </w:rPr>
      </w:pPr>
      <w:r w:rsidRPr="000A593E">
        <w:rPr>
          <w:rStyle w:val="FootnoteReference"/>
          <w:lang w:val="fr-CA"/>
        </w:rPr>
        <w:footnoteRef/>
      </w:r>
      <w:r w:rsidRPr="000A593E">
        <w:rPr>
          <w:vertAlign w:val="superscript"/>
          <w:lang w:val="fr-CA"/>
        </w:rPr>
        <w:t xml:space="preserve"> </w:t>
      </w:r>
      <w:r w:rsidRPr="000A593E">
        <w:rPr>
          <w:lang w:val="fr-CA"/>
        </w:rPr>
        <w:t xml:space="preserve"> </w:t>
      </w:r>
      <w:r>
        <w:rPr>
          <w:lang w:val="fr-CA"/>
        </w:rPr>
        <w:t>Conformément au paragraphe </w:t>
      </w:r>
      <w:r w:rsidRPr="000A593E">
        <w:rPr>
          <w:lang w:val="fr-CA"/>
        </w:rPr>
        <w:t>1 de l</w:t>
      </w:r>
      <w:r>
        <w:rPr>
          <w:lang w:val="fr-CA"/>
        </w:rPr>
        <w:t>’article </w:t>
      </w:r>
      <w:r w:rsidRPr="000A593E">
        <w:rPr>
          <w:lang w:val="fr-CA"/>
        </w:rPr>
        <w:t>14 du Protocole additionne</w:t>
      </w:r>
      <w:r>
        <w:rPr>
          <w:lang w:val="fr-CA"/>
        </w:rPr>
        <w:t>l et sous réserve du paragraphe </w:t>
      </w:r>
      <w:r w:rsidRPr="000A593E">
        <w:rPr>
          <w:lang w:val="fr-CA"/>
        </w:rPr>
        <w:t>2 de l</w:t>
      </w:r>
      <w:r>
        <w:rPr>
          <w:lang w:val="fr-CA"/>
        </w:rPr>
        <w:t>’article </w:t>
      </w:r>
      <w:r w:rsidRPr="000A593E">
        <w:rPr>
          <w:lang w:val="fr-CA"/>
        </w:rPr>
        <w:t xml:space="preserve">32 de la Convention, la Conférence des Parties siégeant en tant que réunion des Parties au Protocole fait office de réunion des Parties au Protocole additionnel. En conséquence, la présente décision a été prise par les Parties au Protocole additionnel. </w:t>
      </w:r>
    </w:p>
  </w:footnote>
  <w:footnote w:id="2">
    <w:p w14:paraId="4A7140E4" w14:textId="0C642DA0" w:rsidR="006475C3" w:rsidRPr="000A593E" w:rsidRDefault="006475C3" w:rsidP="006475C3">
      <w:pPr>
        <w:pStyle w:val="FootnoteText"/>
        <w:ind w:firstLine="0"/>
        <w:rPr>
          <w:lang w:val="fr-CA"/>
        </w:rPr>
      </w:pPr>
      <w:r w:rsidRPr="000A593E">
        <w:rPr>
          <w:rStyle w:val="FootnoteReference"/>
          <w:lang w:val="fr-CA"/>
        </w:rPr>
        <w:footnoteRef/>
      </w:r>
      <w:r w:rsidRPr="000A593E">
        <w:rPr>
          <w:vertAlign w:val="superscript"/>
          <w:lang w:val="fr-CA"/>
        </w:rPr>
        <w:t xml:space="preserve">  </w:t>
      </w:r>
      <w:r w:rsidRPr="000A593E">
        <w:rPr>
          <w:lang w:val="fr-CA"/>
        </w:rPr>
        <w:t>Disponible dans le document</w:t>
      </w:r>
      <w:r w:rsidR="004B73D5">
        <w:rPr>
          <w:lang w:val="fr-CA"/>
        </w:rPr>
        <w:t xml:space="preserve"> </w:t>
      </w:r>
      <w:hyperlink r:id="rId1" w:history="1">
        <w:r w:rsidR="004B73D5" w:rsidRPr="009F3E85">
          <w:rPr>
            <w:rStyle w:val="Hyperlink"/>
            <w:lang w:val="fr-CA"/>
          </w:rPr>
          <w:t>CBD/CP/MOP/10/</w:t>
        </w:r>
        <w:r w:rsidR="004B73D5" w:rsidRPr="009F3E85">
          <w:rPr>
            <w:rStyle w:val="Hyperlink"/>
            <w:lang w:val="fr-CA"/>
          </w:rPr>
          <w:t>I</w:t>
        </w:r>
        <w:r w:rsidR="004B73D5" w:rsidRPr="009F3E85">
          <w:rPr>
            <w:rStyle w:val="Hyperlink"/>
            <w:lang w:val="fr-CA"/>
          </w:rPr>
          <w:t>NF/1</w:t>
        </w:r>
      </w:hyperlink>
      <w:r w:rsidRPr="000A593E">
        <w:rPr>
          <w:lang w:val="fr-CA"/>
        </w:rPr>
        <w:t>. Le résumé de l</w:t>
      </w:r>
      <w:r>
        <w:rPr>
          <w:lang w:val="fr-CA"/>
        </w:rPr>
        <w:t>’</w:t>
      </w:r>
      <w:r w:rsidRPr="000A593E">
        <w:rPr>
          <w:lang w:val="fr-CA"/>
        </w:rPr>
        <w:t>étude est disponible dans les six langues officielles des Nations Unies dans l</w:t>
      </w:r>
      <w:r>
        <w:rPr>
          <w:lang w:val="fr-CA"/>
        </w:rPr>
        <w:t>’</w:t>
      </w:r>
      <w:r w:rsidRPr="000A593E">
        <w:rPr>
          <w:lang w:val="fr-CA"/>
        </w:rPr>
        <w:t>annex</w:t>
      </w:r>
      <w:r>
        <w:rPr>
          <w:lang w:val="fr-CA"/>
        </w:rPr>
        <w:t>e du document CBD/CP/MOP/10/9.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7F2F9DA7" w:rsidR="00534681" w:rsidRPr="00134846" w:rsidRDefault="00FB5618" w:rsidP="00534681">
        <w:pPr>
          <w:pStyle w:val="Header"/>
          <w:rPr>
            <w:lang w:val="fr-FR"/>
          </w:rPr>
        </w:pPr>
        <w:r>
          <w:rPr>
            <w:lang w:val="fr-FR"/>
          </w:rPr>
          <w:t>CBD/CP/MOP/10/L.5</w:t>
        </w:r>
      </w:p>
    </w:sdtContent>
  </w:sdt>
  <w:p w14:paraId="1E0FDE0B" w14:textId="77777777" w:rsidR="00534681" w:rsidRPr="00134846" w:rsidRDefault="00534681" w:rsidP="00534681">
    <w:pPr>
      <w:pStyle w:val="Header"/>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4B73D5">
      <w:rPr>
        <w:noProof/>
        <w:lang w:val="fr-FR"/>
      </w:rPr>
      <w:t>2</w:t>
    </w:r>
    <w:r>
      <w:rPr>
        <w:noProof/>
      </w:rPr>
      <w:fldChar w:fldCharType="end"/>
    </w:r>
  </w:p>
  <w:p w14:paraId="61C60697" w14:textId="77777777" w:rsidR="00534681" w:rsidRPr="00134846" w:rsidRDefault="00534681">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42C3549E" w:rsidR="009505C9" w:rsidRPr="00134846" w:rsidRDefault="00FB5618" w:rsidP="009505C9">
        <w:pPr>
          <w:pStyle w:val="Header"/>
          <w:jc w:val="right"/>
          <w:rPr>
            <w:lang w:val="fr-FR"/>
          </w:rPr>
        </w:pPr>
        <w:r>
          <w:rPr>
            <w:lang w:val="fr-FR"/>
          </w:rPr>
          <w:t>CBD/CP/MOP/10/L.5</w:t>
        </w:r>
      </w:p>
    </w:sdtContent>
  </w:sdt>
  <w:p w14:paraId="64AE8439" w14:textId="77777777" w:rsidR="009505C9" w:rsidRPr="00134846" w:rsidRDefault="009505C9" w:rsidP="009505C9">
    <w:pPr>
      <w:pStyle w:val="Header"/>
      <w:jc w:val="right"/>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3</w:t>
    </w:r>
    <w:r>
      <w:rPr>
        <w:noProof/>
      </w:rPr>
      <w:fldChar w:fldCharType="end"/>
    </w:r>
  </w:p>
  <w:p w14:paraId="16137B8A" w14:textId="77777777" w:rsidR="009505C9" w:rsidRPr="00134846" w:rsidRDefault="009505C9">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4"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3"/>
  </w:num>
  <w:num w:numId="2">
    <w:abstractNumId w:val="6"/>
  </w:num>
  <w:num w:numId="3">
    <w:abstractNumId w:val="4"/>
  </w:num>
  <w:num w:numId="4">
    <w:abstractNumId w:val="6"/>
  </w:num>
  <w:num w:numId="5">
    <w:abstractNumId w:val="5"/>
  </w:num>
  <w:num w:numId="6">
    <w:abstractNumId w:val="0"/>
  </w:num>
  <w:num w:numId="7">
    <w:abstractNumId w:val="2"/>
  </w:num>
  <w:num w:numId="8">
    <w:abstractNumId w:val="4"/>
    <w:lvlOverride w:ilvl="0">
      <w:startOverride w:val="1"/>
    </w:lvlOverride>
  </w:num>
  <w:num w:numId="9">
    <w:abstractNumId w:val="9"/>
  </w:num>
  <w:num w:numId="10">
    <w:abstractNumId w:val="4"/>
    <w:lvlOverride w:ilvl="0">
      <w:startOverride w:val="1"/>
    </w:lvlOverride>
  </w:num>
  <w:num w:numId="11">
    <w:abstractNumId w:val="4"/>
    <w:lvlOverride w:ilvl="0">
      <w:startOverride w:val="1"/>
    </w:lvlOverride>
  </w:num>
  <w:num w:numId="12">
    <w:abstractNumId w:val="4"/>
    <w:lvlOverride w:ilvl="0">
      <w:startOverride w:val="1"/>
    </w:lvlOverride>
  </w:num>
  <w:num w:numId="13">
    <w:abstractNumId w:val="4"/>
    <w:lvlOverride w:ilvl="0">
      <w:startOverride w:val="1"/>
    </w:lvlOverride>
  </w:num>
  <w:num w:numId="14">
    <w:abstractNumId w:val="8"/>
  </w:num>
  <w:num w:numId="15">
    <w:abstractNumId w:val="7"/>
  </w:num>
  <w:num w:numId="16">
    <w:abstractNumId w:val="1"/>
  </w:num>
  <w:num w:numId="17">
    <w:abstractNumId w:val="10"/>
  </w:num>
  <w:num w:numId="18">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hyphenationZone w:val="425"/>
  <w:evenAndOddHeaders/>
  <w:characterSpacingControl w:val="doNotCompress"/>
  <w:hdrShapeDefaults>
    <o:shapedefaults v:ext="edit" spidmax="4097"/>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20A25"/>
    <w:rsid w:val="00027E8E"/>
    <w:rsid w:val="0007171B"/>
    <w:rsid w:val="000C64C2"/>
    <w:rsid w:val="000E673A"/>
    <w:rsid w:val="000F74F5"/>
    <w:rsid w:val="00105372"/>
    <w:rsid w:val="001312AD"/>
    <w:rsid w:val="00131E7A"/>
    <w:rsid w:val="00134846"/>
    <w:rsid w:val="00172AF6"/>
    <w:rsid w:val="00176CEE"/>
    <w:rsid w:val="00186DD8"/>
    <w:rsid w:val="001B13FE"/>
    <w:rsid w:val="00201591"/>
    <w:rsid w:val="00256499"/>
    <w:rsid w:val="002D7597"/>
    <w:rsid w:val="0030169D"/>
    <w:rsid w:val="003060EB"/>
    <w:rsid w:val="003153EB"/>
    <w:rsid w:val="00321985"/>
    <w:rsid w:val="00351205"/>
    <w:rsid w:val="00372F74"/>
    <w:rsid w:val="003B7BB2"/>
    <w:rsid w:val="003F7224"/>
    <w:rsid w:val="00424BD8"/>
    <w:rsid w:val="00427D21"/>
    <w:rsid w:val="00447CE6"/>
    <w:rsid w:val="0046038D"/>
    <w:rsid w:val="004644C2"/>
    <w:rsid w:val="00467F9C"/>
    <w:rsid w:val="004B73D5"/>
    <w:rsid w:val="00534681"/>
    <w:rsid w:val="00563442"/>
    <w:rsid w:val="00565B42"/>
    <w:rsid w:val="005B4ADC"/>
    <w:rsid w:val="005C4CE6"/>
    <w:rsid w:val="005E0ED3"/>
    <w:rsid w:val="006122BA"/>
    <w:rsid w:val="0063588C"/>
    <w:rsid w:val="006475C3"/>
    <w:rsid w:val="00664067"/>
    <w:rsid w:val="006B2290"/>
    <w:rsid w:val="00717D88"/>
    <w:rsid w:val="007552CE"/>
    <w:rsid w:val="007740BA"/>
    <w:rsid w:val="00786056"/>
    <w:rsid w:val="007942D3"/>
    <w:rsid w:val="007B2099"/>
    <w:rsid w:val="007B6C09"/>
    <w:rsid w:val="007B7741"/>
    <w:rsid w:val="007E09DA"/>
    <w:rsid w:val="008178B6"/>
    <w:rsid w:val="00865B74"/>
    <w:rsid w:val="008974F0"/>
    <w:rsid w:val="008B012A"/>
    <w:rsid w:val="00906E17"/>
    <w:rsid w:val="00930BA1"/>
    <w:rsid w:val="0093169E"/>
    <w:rsid w:val="00937130"/>
    <w:rsid w:val="009505C9"/>
    <w:rsid w:val="00950752"/>
    <w:rsid w:val="00966424"/>
    <w:rsid w:val="009C2DE6"/>
    <w:rsid w:val="009F3E85"/>
    <w:rsid w:val="00A1252A"/>
    <w:rsid w:val="00AA6F92"/>
    <w:rsid w:val="00AB6934"/>
    <w:rsid w:val="00AD7FFC"/>
    <w:rsid w:val="00AF42DE"/>
    <w:rsid w:val="00B26ACD"/>
    <w:rsid w:val="00B3369F"/>
    <w:rsid w:val="00B66AFC"/>
    <w:rsid w:val="00B94E6C"/>
    <w:rsid w:val="00BB4606"/>
    <w:rsid w:val="00BF11F9"/>
    <w:rsid w:val="00C23D2F"/>
    <w:rsid w:val="00C443BD"/>
    <w:rsid w:val="00C451C5"/>
    <w:rsid w:val="00C9161D"/>
    <w:rsid w:val="00CA0C1D"/>
    <w:rsid w:val="00CF1848"/>
    <w:rsid w:val="00D10531"/>
    <w:rsid w:val="00D12044"/>
    <w:rsid w:val="00D30264"/>
    <w:rsid w:val="00D33EFC"/>
    <w:rsid w:val="00D40DBC"/>
    <w:rsid w:val="00D67904"/>
    <w:rsid w:val="00D76A18"/>
    <w:rsid w:val="00D80849"/>
    <w:rsid w:val="00D82E8F"/>
    <w:rsid w:val="00DD118C"/>
    <w:rsid w:val="00E66235"/>
    <w:rsid w:val="00E83C24"/>
    <w:rsid w:val="00E9318D"/>
    <w:rsid w:val="00EC1F46"/>
    <w:rsid w:val="00EE182C"/>
    <w:rsid w:val="00F420D5"/>
    <w:rsid w:val="00F53193"/>
    <w:rsid w:val="00F5357E"/>
    <w:rsid w:val="00F6586C"/>
    <w:rsid w:val="00F94774"/>
    <w:rsid w:val="00FA0E9A"/>
    <w:rsid w:val="00FA663B"/>
    <w:rsid w:val="00FB5618"/>
    <w:rsid w:val="00FC25F8"/>
    <w:rsid w:val="00FC53DB"/>
    <w:rsid w:val="00FE2131"/>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4097"/>
    <o:shapelayout v:ext="edit">
      <o:idmap v:ext="edit" data="1"/>
    </o:shapelayout>
  </w:shapeDefaults>
  <w:decimalSymbol w:val="."/>
  <w:listSeparator w:val=","/>
  <w14:docId w14:val="2344B5DE"/>
  <w15:docId w15:val="{8D861F63-7FA5-421A-A213-5DA999575B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2" w:semiHidden="1" w:unhideWhenUsed="1"/>
    <w:lsdException w:name="Table Web 1"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link w:val="BVIfnrChar"/>
    <w:qFormat/>
    <w:rsid w:val="00427D21"/>
    <w:rPr>
      <w:sz w:val="22"/>
      <w:u w:val="none"/>
      <w:vertAlign w:val="superscript"/>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n3"/>
    <w:basedOn w:val="Normal"/>
    <w:link w:val="FootnoteTextChar"/>
    <w:qFormat/>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rsid w:val="002D7597"/>
    <w:pPr>
      <w:spacing w:before="120" w:after="160" w:line="240" w:lineRule="exact"/>
    </w:pPr>
    <w:rPr>
      <w:rFonts w:asciiTheme="minorHAnsi" w:eastAsiaTheme="minorEastAsia" w:hAnsiTheme="minorHAnsi" w:cstheme="minorBidi"/>
      <w:vertAlign w:val="superscript"/>
      <w:lang w:val="fr-CA"/>
    </w:rPr>
  </w:style>
  <w:style w:type="character" w:styleId="UnresolvedMention">
    <w:name w:val="Unresolved Mention"/>
    <w:basedOn w:val="DefaultParagraphFont"/>
    <w:uiPriority w:val="99"/>
    <w:semiHidden/>
    <w:unhideWhenUsed/>
    <w:rsid w:val="009F3E8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1" Type="http://schemas.openxmlformats.org/officeDocument/2006/relationships/hyperlink" Target="https://www.cbd.int/doc/c/666c/d2a6/fb8da84da1a477e5a6879ccb/cp-mop-10-inf-01-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00"/>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16789F"/>
    <w:rsid w:val="0046422C"/>
    <w:rsid w:val="004760CF"/>
    <w:rsid w:val="004E092F"/>
    <w:rsid w:val="00500A2B"/>
    <w:rsid w:val="0058288D"/>
    <w:rsid w:val="00665C6B"/>
    <w:rsid w:val="006801B3"/>
    <w:rsid w:val="007B330B"/>
    <w:rsid w:val="00810A55"/>
    <w:rsid w:val="008C6619"/>
    <w:rsid w:val="008D420E"/>
    <w:rsid w:val="0098642F"/>
    <w:rsid w:val="00A44F2A"/>
    <w:rsid w:val="00AB2BAB"/>
    <w:rsid w:val="00B27D2C"/>
    <w:rsid w:val="00B5476F"/>
    <w:rsid w:val="00C8104B"/>
    <w:rsid w:val="00CC289F"/>
    <w:rsid w:val="00D31D12"/>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2" w:semiHidden="1" w:unhideWhenUsed="1"/>
    <w:lsdException w:name="Table Web 1"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65C6B"/>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757B10B752F084BA8DB813B296FB27B" ma:contentTypeVersion="4" ma:contentTypeDescription="Create a new document." ma:contentTypeScope="" ma:versionID="a41c1625e0c5e3501ab261f418a31bef">
  <xsd:schema xmlns:xsd="http://www.w3.org/2001/XMLSchema" xmlns:xs="http://www.w3.org/2001/XMLSchema" xmlns:p="http://schemas.microsoft.com/office/2006/metadata/properties" xmlns:ns2="c81b4b69-2fdc-4c4e-909f-0c008d05f230" xmlns:ns3="a7dbe1ce-d728-48be-9ca1-bdc9cbbc93e0" targetNamespace="http://schemas.microsoft.com/office/2006/metadata/properties" ma:root="true" ma:fieldsID="55486cc2e8c49fd3df5b2f8bfa195cc0" ns2:_="" ns3:_="">
    <xsd:import namespace="c81b4b69-2fdc-4c4e-909f-0c008d05f230"/>
    <xsd:import namespace="a7dbe1ce-d728-48be-9ca1-bdc9cbbc93e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1b4b69-2fdc-4c4e-909f-0c008d05f2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7dbe1ce-d728-48be-9ca1-bdc9cbbc93e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BEC7F48-48CC-4622-B3A9-4D5F479A54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1b4b69-2fdc-4c4e-909f-0c008d05f230"/>
    <ds:schemaRef ds:uri="a7dbe1ce-d728-48be-9ca1-bdc9cbbc93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9735E7-5FC8-4FC8-BEE2-5D19E89C9CE5}">
  <ds:schemaRefs>
    <ds:schemaRef ds:uri="http://schemas.openxmlformats.org/officeDocument/2006/bibliography"/>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2</Pages>
  <Words>733</Words>
  <Characters>4183</Characters>
  <Application>Microsoft Office Word</Application>
  <DocSecurity>4</DocSecurity>
  <Lines>34</Lines>
  <Paragraphs>9</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Nagoya – Kuala Lumpur Supplementary Protocol on Liability and Redress</vt:lpstr>
      <vt:lpstr>TITLE</vt:lpstr>
    </vt:vector>
  </TitlesOfParts>
  <Company>SCBD</Company>
  <LinksUpToDate>false</LinksUpToDate>
  <CharactersWithSpaces>4907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Nagoya – Kuala Lumpur Supplementary Protocol on Liability and Redress</dc:title>
  <dc:subject>CBD/CP/MOP/10/L.5</dc:subject>
  <dc:creator>SCBD</dc:creator>
  <cp:keywords>Conference of the Parties serving as the meeting of the parties to the Cartagena Protocol on Biosafety, tenth meeting</cp:keywords>
  <cp:lastModifiedBy>Imane Sednaoui</cp:lastModifiedBy>
  <cp:revision>2</cp:revision>
  <cp:lastPrinted>2020-01-21T16:56:00Z</cp:lastPrinted>
  <dcterms:created xsi:type="dcterms:W3CDTF">2022-12-09T23:51:00Z</dcterms:created>
  <dcterms:modified xsi:type="dcterms:W3CDTF">2022-12-09T23:51:00Z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0x0101007757B10B752F084BA8DB813B296FB27B</vt:lpwstr>
  </property>
  <property fmtid="{D5CDD505-2E9C-101B-9397-08002B2CF9AE}" pid="3" name="MediaServiceImageTags">
    <vt:lpwstr/>
  </property>
</Properties>
</file>